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tags/tag1.xml" ContentType="application/vnd.openxmlformats-officedocument.presentationml.tags+xml"/>
  <Override PartName="/ppt/diagrams/data35.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ppt/diagrams/data36.xml" ContentType="application/vnd.openxmlformats-officedocument.drawingml.diagramData+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6.xml" ContentType="application/vnd.ms-office.drawingml.diagramDrawing+xml"/>
  <Override PartName="/ppt/tags/tag2.xml" ContentType="application/vnd.openxmlformats-officedocument.presentationml.tags+xml"/>
  <Override PartName="/ppt/diagrams/data37.xml" ContentType="application/vnd.openxmlformats-officedocument.drawingml.diagramData+xml"/>
  <Override PartName="/ppt/diagrams/layout37.xml" ContentType="application/vnd.openxmlformats-officedocument.drawingml.diagramLayout+xml"/>
  <Override PartName="/ppt/diagrams/quickStyle37.xml" ContentType="application/vnd.openxmlformats-officedocument.drawingml.diagramStyle+xml"/>
  <Override PartName="/ppt/diagrams/colors37.xml" ContentType="application/vnd.openxmlformats-officedocument.drawingml.diagramColors+xml"/>
  <Override PartName="/ppt/diagrams/drawing37.xml" ContentType="application/vnd.ms-office.drawingml.diagramDrawing+xml"/>
  <Override PartName="/ppt/diagrams/data38.xml" ContentType="application/vnd.openxmlformats-officedocument.drawingml.diagramData+xml"/>
  <Override PartName="/ppt/diagrams/layout38.xml" ContentType="application/vnd.openxmlformats-officedocument.drawingml.diagramLayout+xml"/>
  <Override PartName="/ppt/diagrams/quickStyle38.xml" ContentType="application/vnd.openxmlformats-officedocument.drawingml.diagramStyle+xml"/>
  <Override PartName="/ppt/diagrams/colors38.xml" ContentType="application/vnd.openxmlformats-officedocument.drawingml.diagramColors+xml"/>
  <Override PartName="/ppt/diagrams/drawing38.xml" ContentType="application/vnd.ms-office.drawingml.diagramDrawing+xml"/>
  <Override PartName="/ppt/diagrams/data39.xml" ContentType="application/vnd.openxmlformats-officedocument.drawingml.diagramData+xml"/>
  <Override PartName="/ppt/diagrams/layout39.xml" ContentType="application/vnd.openxmlformats-officedocument.drawingml.diagramLayout+xml"/>
  <Override PartName="/ppt/diagrams/quickStyle39.xml" ContentType="application/vnd.openxmlformats-officedocument.drawingml.diagramStyle+xml"/>
  <Override PartName="/ppt/diagrams/colors39.xml" ContentType="application/vnd.openxmlformats-officedocument.drawingml.diagramColors+xml"/>
  <Override PartName="/ppt/diagrams/drawing39.xml" ContentType="application/vnd.ms-office.drawingml.diagramDrawing+xml"/>
  <Override PartName="/ppt/diagrams/data40.xml" ContentType="application/vnd.openxmlformats-officedocument.drawingml.diagramData+xml"/>
  <Override PartName="/ppt/diagrams/layout40.xml" ContentType="application/vnd.openxmlformats-officedocument.drawingml.diagramLayout+xml"/>
  <Override PartName="/ppt/diagrams/quickStyle40.xml" ContentType="application/vnd.openxmlformats-officedocument.drawingml.diagramStyle+xml"/>
  <Override PartName="/ppt/diagrams/colors40.xml" ContentType="application/vnd.openxmlformats-officedocument.drawingml.diagramColors+xml"/>
  <Override PartName="/ppt/diagrams/drawing40.xml" ContentType="application/vnd.ms-office.drawingml.diagramDrawing+xml"/>
  <Override PartName="/ppt/diagrams/data41.xml" ContentType="application/vnd.openxmlformats-officedocument.drawingml.diagramData+xml"/>
  <Override PartName="/ppt/diagrams/layout41.xml" ContentType="application/vnd.openxmlformats-officedocument.drawingml.diagramLayout+xml"/>
  <Override PartName="/ppt/diagrams/quickStyle41.xml" ContentType="application/vnd.openxmlformats-officedocument.drawingml.diagramStyle+xml"/>
  <Override PartName="/ppt/diagrams/colors41.xml" ContentType="application/vnd.openxmlformats-officedocument.drawingml.diagramColors+xml"/>
  <Override PartName="/ppt/diagrams/drawing41.xml" ContentType="application/vnd.ms-office.drawingml.diagramDrawing+xml"/>
  <Override PartName="/ppt/diagrams/data42.xml" ContentType="application/vnd.openxmlformats-officedocument.drawingml.diagramData+xml"/>
  <Override PartName="/ppt/diagrams/layout42.xml" ContentType="application/vnd.openxmlformats-officedocument.drawingml.diagramLayout+xml"/>
  <Override PartName="/ppt/diagrams/quickStyle42.xml" ContentType="application/vnd.openxmlformats-officedocument.drawingml.diagramStyle+xml"/>
  <Override PartName="/ppt/diagrams/colors42.xml" ContentType="application/vnd.openxmlformats-officedocument.drawingml.diagramColors+xml"/>
  <Override PartName="/ppt/diagrams/drawing42.xml" ContentType="application/vnd.ms-office.drawingml.diagramDrawing+xml"/>
  <Override PartName="/ppt/diagrams/data43.xml" ContentType="application/vnd.openxmlformats-officedocument.drawingml.diagramData+xml"/>
  <Override PartName="/ppt/diagrams/layout43.xml" ContentType="application/vnd.openxmlformats-officedocument.drawingml.diagramLayout+xml"/>
  <Override PartName="/ppt/diagrams/quickStyle43.xml" ContentType="application/vnd.openxmlformats-officedocument.drawingml.diagramStyle+xml"/>
  <Override PartName="/ppt/diagrams/colors43.xml" ContentType="application/vnd.openxmlformats-officedocument.drawingml.diagramColors+xml"/>
  <Override PartName="/ppt/diagrams/drawing43.xml" ContentType="application/vnd.ms-office.drawingml.diagramDrawing+xml"/>
  <Override PartName="/ppt/diagrams/data44.xml" ContentType="application/vnd.openxmlformats-officedocument.drawingml.diagramData+xml"/>
  <Override PartName="/ppt/diagrams/layout44.xml" ContentType="application/vnd.openxmlformats-officedocument.drawingml.diagramLayout+xml"/>
  <Override PartName="/ppt/diagrams/quickStyle44.xml" ContentType="application/vnd.openxmlformats-officedocument.drawingml.diagramStyle+xml"/>
  <Override PartName="/ppt/diagrams/colors44.xml" ContentType="application/vnd.openxmlformats-officedocument.drawingml.diagramColors+xml"/>
  <Override PartName="/ppt/diagrams/drawing44.xml" ContentType="application/vnd.ms-office.drawingml.diagramDrawing+xml"/>
  <Override PartName="/ppt/diagrams/data45.xml" ContentType="application/vnd.openxmlformats-officedocument.drawingml.diagramData+xml"/>
  <Override PartName="/ppt/diagrams/layout45.xml" ContentType="application/vnd.openxmlformats-officedocument.drawingml.diagramLayout+xml"/>
  <Override PartName="/ppt/diagrams/quickStyle45.xml" ContentType="application/vnd.openxmlformats-officedocument.drawingml.diagramStyle+xml"/>
  <Override PartName="/ppt/diagrams/colors45.xml" ContentType="application/vnd.openxmlformats-officedocument.drawingml.diagramColors+xml"/>
  <Override PartName="/ppt/diagrams/drawing45.xml" ContentType="application/vnd.ms-office.drawingml.diagramDrawing+xml"/>
  <Override PartName="/ppt/diagrams/data46.xml" ContentType="application/vnd.openxmlformats-officedocument.drawingml.diagramData+xml"/>
  <Override PartName="/ppt/diagrams/layout46.xml" ContentType="application/vnd.openxmlformats-officedocument.drawingml.diagramLayout+xml"/>
  <Override PartName="/ppt/diagrams/quickStyle46.xml" ContentType="application/vnd.openxmlformats-officedocument.drawingml.diagramStyle+xml"/>
  <Override PartName="/ppt/diagrams/colors46.xml" ContentType="application/vnd.openxmlformats-officedocument.drawingml.diagramColors+xml"/>
  <Override PartName="/ppt/diagrams/drawing46.xml" ContentType="application/vnd.ms-office.drawingml.diagramDrawing+xml"/>
  <Override PartName="/ppt/diagrams/data47.xml" ContentType="application/vnd.openxmlformats-officedocument.drawingml.diagramData+xml"/>
  <Override PartName="/ppt/diagrams/layout47.xml" ContentType="application/vnd.openxmlformats-officedocument.drawingml.diagramLayout+xml"/>
  <Override PartName="/ppt/diagrams/quickStyle47.xml" ContentType="application/vnd.openxmlformats-officedocument.drawingml.diagramStyle+xml"/>
  <Override PartName="/ppt/diagrams/colors47.xml" ContentType="application/vnd.openxmlformats-officedocument.drawingml.diagramColors+xml"/>
  <Override PartName="/ppt/diagrams/drawing47.xml" ContentType="application/vnd.ms-office.drawingml.diagramDrawing+xml"/>
  <Override PartName="/ppt/diagrams/data48.xml" ContentType="application/vnd.openxmlformats-officedocument.drawingml.diagramData+xml"/>
  <Override PartName="/ppt/diagrams/layout48.xml" ContentType="application/vnd.openxmlformats-officedocument.drawingml.diagramLayout+xml"/>
  <Override PartName="/ppt/diagrams/quickStyle48.xml" ContentType="application/vnd.openxmlformats-officedocument.drawingml.diagramStyle+xml"/>
  <Override PartName="/ppt/diagrams/colors48.xml" ContentType="application/vnd.openxmlformats-officedocument.drawingml.diagramColors+xml"/>
  <Override PartName="/ppt/diagrams/drawing48.xml" ContentType="application/vnd.ms-office.drawingml.diagramDrawing+xml"/>
  <Override PartName="/ppt/diagrams/data49.xml" ContentType="application/vnd.openxmlformats-officedocument.drawingml.diagramData+xml"/>
  <Override PartName="/ppt/diagrams/layout49.xml" ContentType="application/vnd.openxmlformats-officedocument.drawingml.diagramLayout+xml"/>
  <Override PartName="/ppt/diagrams/quickStyle49.xml" ContentType="application/vnd.openxmlformats-officedocument.drawingml.diagramStyle+xml"/>
  <Override PartName="/ppt/diagrams/colors49.xml" ContentType="application/vnd.openxmlformats-officedocument.drawingml.diagramColors+xml"/>
  <Override PartName="/ppt/diagrams/drawing49.xml" ContentType="application/vnd.ms-office.drawingml.diagramDrawing+xml"/>
  <Override PartName="/ppt/diagrams/data50.xml" ContentType="application/vnd.openxmlformats-officedocument.drawingml.diagramData+xml"/>
  <Override PartName="/ppt/diagrams/layout50.xml" ContentType="application/vnd.openxmlformats-officedocument.drawingml.diagramLayout+xml"/>
  <Override PartName="/ppt/diagrams/quickStyle50.xml" ContentType="application/vnd.openxmlformats-officedocument.drawingml.diagramStyle+xml"/>
  <Override PartName="/ppt/diagrams/colors50.xml" ContentType="application/vnd.openxmlformats-officedocument.drawingml.diagramColors+xml"/>
  <Override PartName="/ppt/diagrams/drawing50.xml" ContentType="application/vnd.ms-office.drawingml.diagramDrawing+xml"/>
  <Override PartName="/ppt/diagrams/data51.xml" ContentType="application/vnd.openxmlformats-officedocument.drawingml.diagramData+xml"/>
  <Override PartName="/ppt/diagrams/layout51.xml" ContentType="application/vnd.openxmlformats-officedocument.drawingml.diagramLayout+xml"/>
  <Override PartName="/ppt/diagrams/quickStyle51.xml" ContentType="application/vnd.openxmlformats-officedocument.drawingml.diagramStyle+xml"/>
  <Override PartName="/ppt/diagrams/colors51.xml" ContentType="application/vnd.openxmlformats-officedocument.drawingml.diagramColors+xml"/>
  <Override PartName="/ppt/diagrams/drawing51.xml" ContentType="application/vnd.ms-office.drawingml.diagramDrawing+xml"/>
  <Override PartName="/ppt/diagrams/data52.xml" ContentType="application/vnd.openxmlformats-officedocument.drawingml.diagramData+xml"/>
  <Override PartName="/ppt/diagrams/layout52.xml" ContentType="application/vnd.openxmlformats-officedocument.drawingml.diagramLayout+xml"/>
  <Override PartName="/ppt/diagrams/quickStyle52.xml" ContentType="application/vnd.openxmlformats-officedocument.drawingml.diagramStyle+xml"/>
  <Override PartName="/ppt/diagrams/colors52.xml" ContentType="application/vnd.openxmlformats-officedocument.drawingml.diagramColors+xml"/>
  <Override PartName="/ppt/diagrams/drawing52.xml" ContentType="application/vnd.ms-office.drawingml.diagramDrawing+xml"/>
  <Override PartName="/ppt/diagrams/data53.xml" ContentType="application/vnd.openxmlformats-officedocument.drawingml.diagramData+xml"/>
  <Override PartName="/ppt/diagrams/layout53.xml" ContentType="application/vnd.openxmlformats-officedocument.drawingml.diagramLayout+xml"/>
  <Override PartName="/ppt/diagrams/quickStyle53.xml" ContentType="application/vnd.openxmlformats-officedocument.drawingml.diagramStyle+xml"/>
  <Override PartName="/ppt/diagrams/colors53.xml" ContentType="application/vnd.openxmlformats-officedocument.drawingml.diagramColors+xml"/>
  <Override PartName="/ppt/diagrams/drawing53.xml" ContentType="application/vnd.ms-office.drawingml.diagramDrawing+xml"/>
  <Override PartName="/ppt/diagrams/data54.xml" ContentType="application/vnd.openxmlformats-officedocument.drawingml.diagramData+xml"/>
  <Override PartName="/ppt/diagrams/layout54.xml" ContentType="application/vnd.openxmlformats-officedocument.drawingml.diagramLayout+xml"/>
  <Override PartName="/ppt/diagrams/quickStyle54.xml" ContentType="application/vnd.openxmlformats-officedocument.drawingml.diagramStyle+xml"/>
  <Override PartName="/ppt/diagrams/colors54.xml" ContentType="application/vnd.openxmlformats-officedocument.drawingml.diagramColors+xml"/>
  <Override PartName="/ppt/diagrams/drawing54.xml" ContentType="application/vnd.ms-office.drawingml.diagramDrawing+xml"/>
  <Override PartName="/ppt/diagrams/data55.xml" ContentType="application/vnd.openxmlformats-officedocument.drawingml.diagramData+xml"/>
  <Override PartName="/ppt/diagrams/layout55.xml" ContentType="application/vnd.openxmlformats-officedocument.drawingml.diagramLayout+xml"/>
  <Override PartName="/ppt/diagrams/quickStyle55.xml" ContentType="application/vnd.openxmlformats-officedocument.drawingml.diagramStyle+xml"/>
  <Override PartName="/ppt/diagrams/colors55.xml" ContentType="application/vnd.openxmlformats-officedocument.drawingml.diagramColors+xml"/>
  <Override PartName="/ppt/diagrams/drawing55.xml" ContentType="application/vnd.ms-office.drawingml.diagramDrawing+xml"/>
  <Override PartName="/ppt/diagrams/data56.xml" ContentType="application/vnd.openxmlformats-officedocument.drawingml.diagramData+xml"/>
  <Override PartName="/ppt/diagrams/layout56.xml" ContentType="application/vnd.openxmlformats-officedocument.drawingml.diagramLayout+xml"/>
  <Override PartName="/ppt/diagrams/quickStyle56.xml" ContentType="application/vnd.openxmlformats-officedocument.drawingml.diagramStyle+xml"/>
  <Override PartName="/ppt/diagrams/colors56.xml" ContentType="application/vnd.openxmlformats-officedocument.drawingml.diagramColors+xml"/>
  <Override PartName="/ppt/diagrams/drawing56.xml" ContentType="application/vnd.ms-office.drawingml.diagramDrawing+xml"/>
  <Override PartName="/ppt/diagrams/data57.xml" ContentType="application/vnd.openxmlformats-officedocument.drawingml.diagramData+xml"/>
  <Override PartName="/ppt/diagrams/layout57.xml" ContentType="application/vnd.openxmlformats-officedocument.drawingml.diagramLayout+xml"/>
  <Override PartName="/ppt/diagrams/quickStyle57.xml" ContentType="application/vnd.openxmlformats-officedocument.drawingml.diagramStyle+xml"/>
  <Override PartName="/ppt/diagrams/colors57.xml" ContentType="application/vnd.openxmlformats-officedocument.drawingml.diagramColors+xml"/>
  <Override PartName="/ppt/diagrams/drawing57.xml" ContentType="application/vnd.ms-office.drawingml.diagramDrawing+xml"/>
  <Override PartName="/ppt/diagrams/data58.xml" ContentType="application/vnd.openxmlformats-officedocument.drawingml.diagramData+xml"/>
  <Override PartName="/ppt/diagrams/layout58.xml" ContentType="application/vnd.openxmlformats-officedocument.drawingml.diagramLayout+xml"/>
  <Override PartName="/ppt/diagrams/quickStyle58.xml" ContentType="application/vnd.openxmlformats-officedocument.drawingml.diagramStyle+xml"/>
  <Override PartName="/ppt/diagrams/colors58.xml" ContentType="application/vnd.openxmlformats-officedocument.drawingml.diagramColors+xml"/>
  <Override PartName="/ppt/diagrams/drawing58.xml" ContentType="application/vnd.ms-office.drawingml.diagramDrawing+xml"/>
  <Override PartName="/ppt/diagrams/data59.xml" ContentType="application/vnd.openxmlformats-officedocument.drawingml.diagramData+xml"/>
  <Override PartName="/ppt/diagrams/layout59.xml" ContentType="application/vnd.openxmlformats-officedocument.drawingml.diagramLayout+xml"/>
  <Override PartName="/ppt/diagrams/quickStyle59.xml" ContentType="application/vnd.openxmlformats-officedocument.drawingml.diagramStyle+xml"/>
  <Override PartName="/ppt/diagrams/colors59.xml" ContentType="application/vnd.openxmlformats-officedocument.drawingml.diagramColors+xml"/>
  <Override PartName="/ppt/diagrams/drawing59.xml" ContentType="application/vnd.ms-office.drawingml.diagramDrawing+xml"/>
  <Override PartName="/ppt/diagrams/data60.xml" ContentType="application/vnd.openxmlformats-officedocument.drawingml.diagramData+xml"/>
  <Override PartName="/ppt/diagrams/layout60.xml" ContentType="application/vnd.openxmlformats-officedocument.drawingml.diagramLayout+xml"/>
  <Override PartName="/ppt/diagrams/quickStyle60.xml" ContentType="application/vnd.openxmlformats-officedocument.drawingml.diagramStyle+xml"/>
  <Override PartName="/ppt/diagrams/colors60.xml" ContentType="application/vnd.openxmlformats-officedocument.drawingml.diagramColors+xml"/>
  <Override PartName="/ppt/diagrams/drawing60.xml" ContentType="application/vnd.ms-office.drawingml.diagramDrawing+xml"/>
  <Override PartName="/ppt/diagrams/data61.xml" ContentType="application/vnd.openxmlformats-officedocument.drawingml.diagramData+xml"/>
  <Override PartName="/ppt/diagrams/layout61.xml" ContentType="application/vnd.openxmlformats-officedocument.drawingml.diagramLayout+xml"/>
  <Override PartName="/ppt/diagrams/quickStyle61.xml" ContentType="application/vnd.openxmlformats-officedocument.drawingml.diagramStyle+xml"/>
  <Override PartName="/ppt/diagrams/colors61.xml" ContentType="application/vnd.openxmlformats-officedocument.drawingml.diagramColors+xml"/>
  <Override PartName="/ppt/diagrams/drawing61.xml" ContentType="application/vnd.ms-office.drawingml.diagramDrawing+xml"/>
  <Override PartName="/ppt/diagrams/data62.xml" ContentType="application/vnd.openxmlformats-officedocument.drawingml.diagramData+xml"/>
  <Override PartName="/ppt/diagrams/layout62.xml" ContentType="application/vnd.openxmlformats-officedocument.drawingml.diagramLayout+xml"/>
  <Override PartName="/ppt/diagrams/quickStyle62.xml" ContentType="application/vnd.openxmlformats-officedocument.drawingml.diagramStyle+xml"/>
  <Override PartName="/ppt/diagrams/colors62.xml" ContentType="application/vnd.openxmlformats-officedocument.drawingml.diagramColors+xml"/>
  <Override PartName="/ppt/diagrams/drawing62.xml" ContentType="application/vnd.ms-office.drawingml.diagramDrawing+xml"/>
  <Override PartName="/ppt/diagrams/data63.xml" ContentType="application/vnd.openxmlformats-officedocument.drawingml.diagramData+xml"/>
  <Override PartName="/ppt/diagrams/layout63.xml" ContentType="application/vnd.openxmlformats-officedocument.drawingml.diagramLayout+xml"/>
  <Override PartName="/ppt/diagrams/quickStyle63.xml" ContentType="application/vnd.openxmlformats-officedocument.drawingml.diagramStyle+xml"/>
  <Override PartName="/ppt/diagrams/colors63.xml" ContentType="application/vnd.openxmlformats-officedocument.drawingml.diagramColors+xml"/>
  <Override PartName="/ppt/diagrams/drawing63.xml" ContentType="application/vnd.ms-office.drawingml.diagramDrawing+xml"/>
  <Override PartName="/ppt/diagrams/data64.xml" ContentType="application/vnd.openxmlformats-officedocument.drawingml.diagramData+xml"/>
  <Override PartName="/ppt/diagrams/layout64.xml" ContentType="application/vnd.openxmlformats-officedocument.drawingml.diagramLayout+xml"/>
  <Override PartName="/ppt/diagrams/quickStyle64.xml" ContentType="application/vnd.openxmlformats-officedocument.drawingml.diagramStyle+xml"/>
  <Override PartName="/ppt/diagrams/colors64.xml" ContentType="application/vnd.openxmlformats-officedocument.drawingml.diagramColors+xml"/>
  <Override PartName="/ppt/diagrams/drawing64.xml" ContentType="application/vnd.ms-office.drawingml.diagramDrawing+xml"/>
  <Override PartName="/ppt/diagrams/data65.xml" ContentType="application/vnd.openxmlformats-officedocument.drawingml.diagramData+xml"/>
  <Override PartName="/ppt/diagrams/layout65.xml" ContentType="application/vnd.openxmlformats-officedocument.drawingml.diagramLayout+xml"/>
  <Override PartName="/ppt/diagrams/quickStyle65.xml" ContentType="application/vnd.openxmlformats-officedocument.drawingml.diagramStyle+xml"/>
  <Override PartName="/ppt/diagrams/colors65.xml" ContentType="application/vnd.openxmlformats-officedocument.drawingml.diagramColors+xml"/>
  <Override PartName="/ppt/diagrams/drawing65.xml" ContentType="application/vnd.ms-office.drawingml.diagramDrawing+xml"/>
  <Override PartName="/ppt/diagrams/data66.xml" ContentType="application/vnd.openxmlformats-officedocument.drawingml.diagramData+xml"/>
  <Override PartName="/ppt/diagrams/layout66.xml" ContentType="application/vnd.openxmlformats-officedocument.drawingml.diagramLayout+xml"/>
  <Override PartName="/ppt/diagrams/quickStyle66.xml" ContentType="application/vnd.openxmlformats-officedocument.drawingml.diagramStyle+xml"/>
  <Override PartName="/ppt/diagrams/colors66.xml" ContentType="application/vnd.openxmlformats-officedocument.drawingml.diagramColors+xml"/>
  <Override PartName="/ppt/diagrams/drawing66.xml" ContentType="application/vnd.ms-office.drawingml.diagramDrawing+xml"/>
  <Override PartName="/ppt/diagrams/data67.xml" ContentType="application/vnd.openxmlformats-officedocument.drawingml.diagramData+xml"/>
  <Override PartName="/ppt/diagrams/layout67.xml" ContentType="application/vnd.openxmlformats-officedocument.drawingml.diagramLayout+xml"/>
  <Override PartName="/ppt/diagrams/quickStyle67.xml" ContentType="application/vnd.openxmlformats-officedocument.drawingml.diagramStyle+xml"/>
  <Override PartName="/ppt/diagrams/colors67.xml" ContentType="application/vnd.openxmlformats-officedocument.drawingml.diagramColors+xml"/>
  <Override PartName="/ppt/diagrams/drawing67.xml" ContentType="application/vnd.ms-office.drawingml.diagramDrawing+xml"/>
  <Override PartName="/ppt/diagrams/data68.xml" ContentType="application/vnd.openxmlformats-officedocument.drawingml.diagramData+xml"/>
  <Override PartName="/ppt/diagrams/layout68.xml" ContentType="application/vnd.openxmlformats-officedocument.drawingml.diagramLayout+xml"/>
  <Override PartName="/ppt/diagrams/quickStyle68.xml" ContentType="application/vnd.openxmlformats-officedocument.drawingml.diagramStyle+xml"/>
  <Override PartName="/ppt/diagrams/colors68.xml" ContentType="application/vnd.openxmlformats-officedocument.drawingml.diagramColors+xml"/>
  <Override PartName="/ppt/diagrams/drawing68.xml" ContentType="application/vnd.ms-office.drawingml.diagramDrawing+xml"/>
  <Override PartName="/ppt/diagrams/data69.xml" ContentType="application/vnd.openxmlformats-officedocument.drawingml.diagramData+xml"/>
  <Override PartName="/ppt/diagrams/layout69.xml" ContentType="application/vnd.openxmlformats-officedocument.drawingml.diagramLayout+xml"/>
  <Override PartName="/ppt/diagrams/quickStyle69.xml" ContentType="application/vnd.openxmlformats-officedocument.drawingml.diagramStyle+xml"/>
  <Override PartName="/ppt/diagrams/colors69.xml" ContentType="application/vnd.openxmlformats-officedocument.drawingml.diagramColors+xml"/>
  <Override PartName="/ppt/diagrams/drawing69.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95"/>
  </p:notesMasterIdLst>
  <p:handoutMasterIdLst>
    <p:handoutMasterId r:id="rId96"/>
  </p:handoutMasterIdLst>
  <p:sldIdLst>
    <p:sldId id="256" r:id="rId2"/>
    <p:sldId id="258" r:id="rId3"/>
    <p:sldId id="266" r:id="rId4"/>
    <p:sldId id="259" r:id="rId5"/>
    <p:sldId id="257" r:id="rId6"/>
    <p:sldId id="268" r:id="rId7"/>
    <p:sldId id="270" r:id="rId8"/>
    <p:sldId id="271" r:id="rId9"/>
    <p:sldId id="272" r:id="rId10"/>
    <p:sldId id="273" r:id="rId11"/>
    <p:sldId id="274" r:id="rId12"/>
    <p:sldId id="276" r:id="rId13"/>
    <p:sldId id="284" r:id="rId14"/>
    <p:sldId id="320" r:id="rId15"/>
    <p:sldId id="277" r:id="rId16"/>
    <p:sldId id="278" r:id="rId17"/>
    <p:sldId id="279" r:id="rId18"/>
    <p:sldId id="281" r:id="rId19"/>
    <p:sldId id="282" r:id="rId20"/>
    <p:sldId id="280" r:id="rId21"/>
    <p:sldId id="283" r:id="rId22"/>
    <p:sldId id="323" r:id="rId23"/>
    <p:sldId id="322" r:id="rId24"/>
    <p:sldId id="285" r:id="rId25"/>
    <p:sldId id="286" r:id="rId26"/>
    <p:sldId id="287" r:id="rId27"/>
    <p:sldId id="288" r:id="rId28"/>
    <p:sldId id="289" r:id="rId29"/>
    <p:sldId id="290" r:id="rId30"/>
    <p:sldId id="324" r:id="rId31"/>
    <p:sldId id="325" r:id="rId32"/>
    <p:sldId id="298" r:id="rId33"/>
    <p:sldId id="299" r:id="rId34"/>
    <p:sldId id="300" r:id="rId35"/>
    <p:sldId id="301" r:id="rId36"/>
    <p:sldId id="302" r:id="rId37"/>
    <p:sldId id="326" r:id="rId38"/>
    <p:sldId id="303" r:id="rId39"/>
    <p:sldId id="304" r:id="rId40"/>
    <p:sldId id="305" r:id="rId41"/>
    <p:sldId id="306" r:id="rId42"/>
    <p:sldId id="307" r:id="rId43"/>
    <p:sldId id="308" r:id="rId44"/>
    <p:sldId id="309" r:id="rId45"/>
    <p:sldId id="310" r:id="rId46"/>
    <p:sldId id="328" r:id="rId47"/>
    <p:sldId id="317" r:id="rId48"/>
    <p:sldId id="311" r:id="rId49"/>
    <p:sldId id="318" r:id="rId50"/>
    <p:sldId id="355" r:id="rId51"/>
    <p:sldId id="294" r:id="rId52"/>
    <p:sldId id="295" r:id="rId53"/>
    <p:sldId id="330" r:id="rId54"/>
    <p:sldId id="334" r:id="rId55"/>
    <p:sldId id="335" r:id="rId56"/>
    <p:sldId id="336" r:id="rId57"/>
    <p:sldId id="337" r:id="rId58"/>
    <p:sldId id="338" r:id="rId59"/>
    <p:sldId id="339" r:id="rId60"/>
    <p:sldId id="340" r:id="rId61"/>
    <p:sldId id="341" r:id="rId62"/>
    <p:sldId id="342" r:id="rId63"/>
    <p:sldId id="349" r:id="rId64"/>
    <p:sldId id="358" r:id="rId65"/>
    <p:sldId id="376" r:id="rId66"/>
    <p:sldId id="377" r:id="rId67"/>
    <p:sldId id="352" r:id="rId68"/>
    <p:sldId id="357" r:id="rId69"/>
    <p:sldId id="378" r:id="rId70"/>
    <p:sldId id="379" r:id="rId71"/>
    <p:sldId id="380" r:id="rId72"/>
    <p:sldId id="382" r:id="rId73"/>
    <p:sldId id="347" r:id="rId74"/>
    <p:sldId id="348" r:id="rId75"/>
    <p:sldId id="345" r:id="rId76"/>
    <p:sldId id="381" r:id="rId77"/>
    <p:sldId id="362" r:id="rId78"/>
    <p:sldId id="296" r:id="rId79"/>
    <p:sldId id="297" r:id="rId80"/>
    <p:sldId id="363" r:id="rId81"/>
    <p:sldId id="364" r:id="rId82"/>
    <p:sldId id="365" r:id="rId83"/>
    <p:sldId id="366" r:id="rId84"/>
    <p:sldId id="367" r:id="rId85"/>
    <p:sldId id="368" r:id="rId86"/>
    <p:sldId id="369" r:id="rId87"/>
    <p:sldId id="370" r:id="rId88"/>
    <p:sldId id="371" r:id="rId89"/>
    <p:sldId id="372" r:id="rId90"/>
    <p:sldId id="373" r:id="rId91"/>
    <p:sldId id="374" r:id="rId92"/>
    <p:sldId id="375" r:id="rId93"/>
    <p:sldId id="383" r:id="rId94"/>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636F4E-D1FC-4418-889D-3533924A8DDE}" v="2425" dt="2020-03-26T20:06:28.791"/>
    <p1510:client id="{7458C843-FD00-4D7B-A0AF-A1921FD20D11}" v="3" dt="2020-03-26T20:43:25.537"/>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6754" autoAdjust="0"/>
  </p:normalViewPr>
  <p:slideViewPr>
    <p:cSldViewPr snapToGrid="0">
      <p:cViewPr varScale="1">
        <p:scale>
          <a:sx n="119" d="100"/>
          <a:sy n="119" d="100"/>
        </p:scale>
        <p:origin x="270" y="108"/>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microsoft.com/office/2015/10/relationships/revisionInfo" Target="revisionInfo.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notesMaster" Target="notesMasters/notes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10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viewProps" Target="viewProps.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roslav Divoký" userId="96ef28925de8bb34" providerId="LiveId" clId="{7458C843-FD00-4D7B-A0AF-A1921FD20D11}"/>
    <pc:docChg chg="modSld">
      <pc:chgData name="Jaroslav Divoký" userId="96ef28925de8bb34" providerId="LiveId" clId="{7458C843-FD00-4D7B-A0AF-A1921FD20D11}" dt="2020-03-26T20:43:25.536" v="2" actId="12100"/>
      <pc:docMkLst>
        <pc:docMk/>
      </pc:docMkLst>
      <pc:sldChg chg="modSp">
        <pc:chgData name="Jaroslav Divoký" userId="96ef28925de8bb34" providerId="LiveId" clId="{7458C843-FD00-4D7B-A0AF-A1921FD20D11}" dt="2020-03-26T20:42:28.252" v="0"/>
        <pc:sldMkLst>
          <pc:docMk/>
          <pc:sldMk cId="1424023560" sldId="256"/>
        </pc:sldMkLst>
        <pc:spChg chg="mod">
          <ac:chgData name="Jaroslav Divoký" userId="96ef28925de8bb34" providerId="LiveId" clId="{7458C843-FD00-4D7B-A0AF-A1921FD20D11}" dt="2020-03-26T20:42:28.252" v="0"/>
          <ac:spMkLst>
            <pc:docMk/>
            <pc:sldMk cId="1424023560" sldId="256"/>
            <ac:spMk id="4" creationId="{BA8F9F73-4AF3-44E1-A601-B42DD61141F1}"/>
          </ac:spMkLst>
        </pc:spChg>
      </pc:sldChg>
      <pc:sldChg chg="modSp">
        <pc:chgData name="Jaroslav Divoký" userId="96ef28925de8bb34" providerId="LiveId" clId="{7458C843-FD00-4D7B-A0AF-A1921FD20D11}" dt="2020-03-26T20:43:25.536" v="2" actId="12100"/>
        <pc:sldMkLst>
          <pc:docMk/>
          <pc:sldMk cId="463856980" sldId="374"/>
        </pc:sldMkLst>
        <pc:graphicFrameChg chg="mod">
          <ac:chgData name="Jaroslav Divoký" userId="96ef28925de8bb34" providerId="LiveId" clId="{7458C843-FD00-4D7B-A0AF-A1921FD20D11}" dt="2020-03-26T20:43:25.536" v="2" actId="12100"/>
          <ac:graphicFrameMkLst>
            <pc:docMk/>
            <pc:sldMk cId="463856980" sldId="374"/>
            <ac:graphicFrameMk id="4" creationId="{AB613DD4-9732-4C40-95B3-43DBD36F3CBD}"/>
          </ac:graphicFrameMkLst>
        </pc:graphicFrameChg>
      </pc:sldChg>
      <pc:sldChg chg="modSp">
        <pc:chgData name="Jaroslav Divoký" userId="96ef28925de8bb34" providerId="LiveId" clId="{7458C843-FD00-4D7B-A0AF-A1921FD20D11}" dt="2020-03-26T20:43:07.521" v="1" actId="12100"/>
        <pc:sldMkLst>
          <pc:docMk/>
          <pc:sldMk cId="3694412540" sldId="377"/>
        </pc:sldMkLst>
        <pc:graphicFrameChg chg="mod">
          <ac:chgData name="Jaroslav Divoký" userId="96ef28925de8bb34" providerId="LiveId" clId="{7458C843-FD00-4D7B-A0AF-A1921FD20D11}" dt="2020-03-26T20:43:07.521" v="1" actId="12100"/>
          <ac:graphicFrameMkLst>
            <pc:docMk/>
            <pc:sldMk cId="3694412540" sldId="377"/>
            <ac:graphicFrameMk id="6" creationId="{6E0B32C2-55F0-4D5B-BC54-912134AD1A09}"/>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0.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50.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60.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C12221-4C63-405D-9E25-A59ED8F2D6F7}"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CA0BFAAE-30C2-46DD-B22A-1B791B8551C9}">
      <dgm:prSet/>
      <dgm:spPr/>
      <dgm:t>
        <a:bodyPr/>
        <a:lstStyle/>
        <a:p>
          <a:r>
            <a:rPr lang="cs-CZ" b="0"/>
            <a:t>zaměstnavatel je povinen seznámit fyzickou osobu:</a:t>
          </a:r>
          <a:endParaRPr lang="cs-CZ"/>
        </a:p>
      </dgm:t>
    </dgm:pt>
    <dgm:pt modelId="{0A49DE00-F6BB-4E46-B29F-95AE35A94626}" type="parTrans" cxnId="{2E16448E-5488-442E-A296-5A6F64C37B7B}">
      <dgm:prSet/>
      <dgm:spPr/>
      <dgm:t>
        <a:bodyPr/>
        <a:lstStyle/>
        <a:p>
          <a:endParaRPr lang="cs-CZ"/>
        </a:p>
      </dgm:t>
    </dgm:pt>
    <dgm:pt modelId="{E51D98FF-BBBA-4563-9906-6FD0998EBE6A}" type="sibTrans" cxnId="{2E16448E-5488-442E-A296-5A6F64C37B7B}">
      <dgm:prSet/>
      <dgm:spPr/>
      <dgm:t>
        <a:bodyPr/>
        <a:lstStyle/>
        <a:p>
          <a:endParaRPr lang="cs-CZ"/>
        </a:p>
      </dgm:t>
    </dgm:pt>
    <dgm:pt modelId="{FB1986C9-B09B-4501-9482-F51DB5262DBB}">
      <dgm:prSet/>
      <dgm:spPr/>
      <dgm:t>
        <a:bodyPr/>
        <a:lstStyle/>
        <a:p>
          <a:r>
            <a:rPr lang="cs-CZ" b="0"/>
            <a:t>s právy a povinnostmi, které by pro ni z pracovněprávního vztahu vyplynuly, </a:t>
          </a:r>
          <a:endParaRPr lang="cs-CZ"/>
        </a:p>
      </dgm:t>
    </dgm:pt>
    <dgm:pt modelId="{8363AA4C-217F-431D-ADBB-35FB912DE153}" type="parTrans" cxnId="{3E8A9447-5C79-4075-8357-0CB8FDA9E7A3}">
      <dgm:prSet/>
      <dgm:spPr/>
      <dgm:t>
        <a:bodyPr/>
        <a:lstStyle/>
        <a:p>
          <a:endParaRPr lang="cs-CZ"/>
        </a:p>
      </dgm:t>
    </dgm:pt>
    <dgm:pt modelId="{9FA791A2-1374-4DEA-90A2-69DA6C1D5B8B}" type="sibTrans" cxnId="{3E8A9447-5C79-4075-8357-0CB8FDA9E7A3}">
      <dgm:prSet/>
      <dgm:spPr/>
      <dgm:t>
        <a:bodyPr/>
        <a:lstStyle/>
        <a:p>
          <a:endParaRPr lang="cs-CZ"/>
        </a:p>
      </dgm:t>
    </dgm:pt>
    <dgm:pt modelId="{1DE97EA7-FCA1-49CC-BFF1-BC81FEA56BB2}">
      <dgm:prSet/>
      <dgm:spPr/>
      <dgm:t>
        <a:bodyPr/>
        <a:lstStyle/>
        <a:p>
          <a:r>
            <a:rPr lang="cs-CZ" b="0" dirty="0"/>
            <a:t>s pracovními podmínkami a podmínkami odměňování, a povinnostmi, které vyplývají ze zvláštních právních předpisů</a:t>
          </a:r>
          <a:endParaRPr lang="cs-CZ" dirty="0"/>
        </a:p>
      </dgm:t>
    </dgm:pt>
    <dgm:pt modelId="{7F0A7E88-1D09-437C-B8FF-5FC7F35AC6CA}" type="parTrans" cxnId="{6751108B-2AC4-46F5-9C29-2F0E5F75024C}">
      <dgm:prSet/>
      <dgm:spPr/>
      <dgm:t>
        <a:bodyPr/>
        <a:lstStyle/>
        <a:p>
          <a:endParaRPr lang="cs-CZ"/>
        </a:p>
      </dgm:t>
    </dgm:pt>
    <dgm:pt modelId="{52EAEFAB-5EE4-493B-987A-1D2DE77F3C4E}" type="sibTrans" cxnId="{6751108B-2AC4-46F5-9C29-2F0E5F75024C}">
      <dgm:prSet/>
      <dgm:spPr/>
      <dgm:t>
        <a:bodyPr/>
        <a:lstStyle/>
        <a:p>
          <a:endParaRPr lang="cs-CZ"/>
        </a:p>
      </dgm:t>
    </dgm:pt>
    <dgm:pt modelId="{98407597-48E9-4470-957A-FE3ADB6DE0B4}">
      <dgm:prSet/>
      <dgm:spPr/>
      <dgm:t>
        <a:bodyPr/>
        <a:lstStyle/>
        <a:p>
          <a:r>
            <a:rPr lang="cs-CZ" b="0"/>
            <a:t>zaměstnavatelé jsou povinni zajišťovat rovné zacházení se všemi zaměstnanci, pokud jde o jejich pracovní podmínky, odměňování za práci a o poskytování jiných peněžitých plnění a plnění peněžité hodnoty, o odbornou přípravu a o příležitost dosáhnout funkčního nebo jiného postupu v zaměstnání.</a:t>
          </a:r>
          <a:endParaRPr lang="cs-CZ"/>
        </a:p>
      </dgm:t>
    </dgm:pt>
    <dgm:pt modelId="{129F9425-EE4A-4850-B84B-2116F1F66752}" type="parTrans" cxnId="{1BA7A8D1-CCFE-4874-831D-20E0E8DB032B}">
      <dgm:prSet/>
      <dgm:spPr/>
      <dgm:t>
        <a:bodyPr/>
        <a:lstStyle/>
        <a:p>
          <a:endParaRPr lang="cs-CZ"/>
        </a:p>
      </dgm:t>
    </dgm:pt>
    <dgm:pt modelId="{1BFFF035-97E5-4997-8FE7-112216BF96EA}" type="sibTrans" cxnId="{1BA7A8D1-CCFE-4874-831D-20E0E8DB032B}">
      <dgm:prSet/>
      <dgm:spPr/>
      <dgm:t>
        <a:bodyPr/>
        <a:lstStyle/>
        <a:p>
          <a:endParaRPr lang="cs-CZ"/>
        </a:p>
      </dgm:t>
    </dgm:pt>
    <dgm:pt modelId="{EFBBCBC9-4BCF-43B8-B2A9-5294A633CE05}">
      <dgm:prSet/>
      <dgm:spPr/>
      <dgm:t>
        <a:bodyPr/>
        <a:lstStyle/>
        <a:p>
          <a:r>
            <a:rPr lang="cs-CZ" b="0" dirty="0"/>
            <a:t>Platí také pro proces v rámci výběru zaměstnanců</a:t>
          </a:r>
          <a:endParaRPr lang="cs-CZ" dirty="0"/>
        </a:p>
      </dgm:t>
    </dgm:pt>
    <dgm:pt modelId="{B6959124-B772-4407-92B8-BF19F58E159B}" type="parTrans" cxnId="{12E3DB93-1CE5-4460-880C-9B0184DC7AAC}">
      <dgm:prSet/>
      <dgm:spPr/>
      <dgm:t>
        <a:bodyPr/>
        <a:lstStyle/>
        <a:p>
          <a:endParaRPr lang="cs-CZ"/>
        </a:p>
      </dgm:t>
    </dgm:pt>
    <dgm:pt modelId="{7910EDFD-BABA-4E03-B5D9-E78603FB8B5A}" type="sibTrans" cxnId="{12E3DB93-1CE5-4460-880C-9B0184DC7AAC}">
      <dgm:prSet/>
      <dgm:spPr/>
      <dgm:t>
        <a:bodyPr/>
        <a:lstStyle/>
        <a:p>
          <a:endParaRPr lang="cs-CZ"/>
        </a:p>
      </dgm:t>
    </dgm:pt>
    <dgm:pt modelId="{FCD84AAF-07CE-4CC9-8192-DF740C49B629}" type="pres">
      <dgm:prSet presAssocID="{7FC12221-4C63-405D-9E25-A59ED8F2D6F7}" presName="linear" presStyleCnt="0">
        <dgm:presLayoutVars>
          <dgm:animLvl val="lvl"/>
          <dgm:resizeHandles val="exact"/>
        </dgm:presLayoutVars>
      </dgm:prSet>
      <dgm:spPr/>
    </dgm:pt>
    <dgm:pt modelId="{A9BAF59C-C3E3-4373-A3B3-FC6A9A6F22D3}" type="pres">
      <dgm:prSet presAssocID="{CA0BFAAE-30C2-46DD-B22A-1B791B8551C9}" presName="parentText" presStyleLbl="node1" presStyleIdx="0" presStyleCnt="2">
        <dgm:presLayoutVars>
          <dgm:chMax val="0"/>
          <dgm:bulletEnabled val="1"/>
        </dgm:presLayoutVars>
      </dgm:prSet>
      <dgm:spPr/>
    </dgm:pt>
    <dgm:pt modelId="{EA997A81-7330-4CE7-A313-4406CC11D2F0}" type="pres">
      <dgm:prSet presAssocID="{CA0BFAAE-30C2-46DD-B22A-1B791B8551C9}" presName="childText" presStyleLbl="revTx" presStyleIdx="0" presStyleCnt="2">
        <dgm:presLayoutVars>
          <dgm:bulletEnabled val="1"/>
        </dgm:presLayoutVars>
      </dgm:prSet>
      <dgm:spPr/>
    </dgm:pt>
    <dgm:pt modelId="{923BFF60-D10D-4A16-884A-120817B3B82F}" type="pres">
      <dgm:prSet presAssocID="{98407597-48E9-4470-957A-FE3ADB6DE0B4}" presName="parentText" presStyleLbl="node1" presStyleIdx="1" presStyleCnt="2">
        <dgm:presLayoutVars>
          <dgm:chMax val="0"/>
          <dgm:bulletEnabled val="1"/>
        </dgm:presLayoutVars>
      </dgm:prSet>
      <dgm:spPr/>
    </dgm:pt>
    <dgm:pt modelId="{1E6FB45B-58BA-4D3D-AA64-BABDB0840AE4}" type="pres">
      <dgm:prSet presAssocID="{98407597-48E9-4470-957A-FE3ADB6DE0B4}" presName="childText" presStyleLbl="revTx" presStyleIdx="1" presStyleCnt="2">
        <dgm:presLayoutVars>
          <dgm:bulletEnabled val="1"/>
        </dgm:presLayoutVars>
      </dgm:prSet>
      <dgm:spPr/>
    </dgm:pt>
  </dgm:ptLst>
  <dgm:cxnLst>
    <dgm:cxn modelId="{5565D217-125F-425A-BEF9-1F1288555E74}" type="presOf" srcId="{FB1986C9-B09B-4501-9482-F51DB5262DBB}" destId="{EA997A81-7330-4CE7-A313-4406CC11D2F0}" srcOrd="0" destOrd="0" presId="urn:microsoft.com/office/officeart/2005/8/layout/vList2"/>
    <dgm:cxn modelId="{F000DB3C-92F5-4801-8E2F-34327003B01A}" type="presOf" srcId="{CA0BFAAE-30C2-46DD-B22A-1B791B8551C9}" destId="{A9BAF59C-C3E3-4373-A3B3-FC6A9A6F22D3}" srcOrd="0" destOrd="0" presId="urn:microsoft.com/office/officeart/2005/8/layout/vList2"/>
    <dgm:cxn modelId="{3E8A9447-5C79-4075-8357-0CB8FDA9E7A3}" srcId="{CA0BFAAE-30C2-46DD-B22A-1B791B8551C9}" destId="{FB1986C9-B09B-4501-9482-F51DB5262DBB}" srcOrd="0" destOrd="0" parTransId="{8363AA4C-217F-431D-ADBB-35FB912DE153}" sibTransId="{9FA791A2-1374-4DEA-90A2-69DA6C1D5B8B}"/>
    <dgm:cxn modelId="{46BA1A6C-6CC3-4D3B-A12F-483367B46246}" type="presOf" srcId="{EFBBCBC9-4BCF-43B8-B2A9-5294A633CE05}" destId="{1E6FB45B-58BA-4D3D-AA64-BABDB0840AE4}" srcOrd="0" destOrd="0" presId="urn:microsoft.com/office/officeart/2005/8/layout/vList2"/>
    <dgm:cxn modelId="{6751108B-2AC4-46F5-9C29-2F0E5F75024C}" srcId="{CA0BFAAE-30C2-46DD-B22A-1B791B8551C9}" destId="{1DE97EA7-FCA1-49CC-BFF1-BC81FEA56BB2}" srcOrd="1" destOrd="0" parTransId="{7F0A7E88-1D09-437C-B8FF-5FC7F35AC6CA}" sibTransId="{52EAEFAB-5EE4-493B-987A-1D2DE77F3C4E}"/>
    <dgm:cxn modelId="{2E16448E-5488-442E-A296-5A6F64C37B7B}" srcId="{7FC12221-4C63-405D-9E25-A59ED8F2D6F7}" destId="{CA0BFAAE-30C2-46DD-B22A-1B791B8551C9}" srcOrd="0" destOrd="0" parTransId="{0A49DE00-F6BB-4E46-B29F-95AE35A94626}" sibTransId="{E51D98FF-BBBA-4563-9906-6FD0998EBE6A}"/>
    <dgm:cxn modelId="{12E3DB93-1CE5-4460-880C-9B0184DC7AAC}" srcId="{98407597-48E9-4470-957A-FE3ADB6DE0B4}" destId="{EFBBCBC9-4BCF-43B8-B2A9-5294A633CE05}" srcOrd="0" destOrd="0" parTransId="{B6959124-B772-4407-92B8-BF19F58E159B}" sibTransId="{7910EDFD-BABA-4E03-B5D9-E78603FB8B5A}"/>
    <dgm:cxn modelId="{089825AF-02B4-45B4-AE74-7A9AD9009CB3}" type="presOf" srcId="{7FC12221-4C63-405D-9E25-A59ED8F2D6F7}" destId="{FCD84AAF-07CE-4CC9-8192-DF740C49B629}" srcOrd="0" destOrd="0" presId="urn:microsoft.com/office/officeart/2005/8/layout/vList2"/>
    <dgm:cxn modelId="{19841BC4-DD80-4064-875E-6A9A6802A4EA}" type="presOf" srcId="{98407597-48E9-4470-957A-FE3ADB6DE0B4}" destId="{923BFF60-D10D-4A16-884A-120817B3B82F}" srcOrd="0" destOrd="0" presId="urn:microsoft.com/office/officeart/2005/8/layout/vList2"/>
    <dgm:cxn modelId="{1BA7A8D1-CCFE-4874-831D-20E0E8DB032B}" srcId="{7FC12221-4C63-405D-9E25-A59ED8F2D6F7}" destId="{98407597-48E9-4470-957A-FE3ADB6DE0B4}" srcOrd="1" destOrd="0" parTransId="{129F9425-EE4A-4850-B84B-2116F1F66752}" sibTransId="{1BFFF035-97E5-4997-8FE7-112216BF96EA}"/>
    <dgm:cxn modelId="{55EDD7D4-0CD2-4597-B28C-CE1BDED9649B}" type="presOf" srcId="{1DE97EA7-FCA1-49CC-BFF1-BC81FEA56BB2}" destId="{EA997A81-7330-4CE7-A313-4406CC11D2F0}" srcOrd="0" destOrd="1" presId="urn:microsoft.com/office/officeart/2005/8/layout/vList2"/>
    <dgm:cxn modelId="{ACE06729-016D-4B57-96EA-10FD32694077}" type="presParOf" srcId="{FCD84AAF-07CE-4CC9-8192-DF740C49B629}" destId="{A9BAF59C-C3E3-4373-A3B3-FC6A9A6F22D3}" srcOrd="0" destOrd="0" presId="urn:microsoft.com/office/officeart/2005/8/layout/vList2"/>
    <dgm:cxn modelId="{B857500A-5E47-4257-BE6B-B40D369588BC}" type="presParOf" srcId="{FCD84AAF-07CE-4CC9-8192-DF740C49B629}" destId="{EA997A81-7330-4CE7-A313-4406CC11D2F0}" srcOrd="1" destOrd="0" presId="urn:microsoft.com/office/officeart/2005/8/layout/vList2"/>
    <dgm:cxn modelId="{9663418F-A747-435A-8E23-D6B9919B3A04}" type="presParOf" srcId="{FCD84AAF-07CE-4CC9-8192-DF740C49B629}" destId="{923BFF60-D10D-4A16-884A-120817B3B82F}" srcOrd="2" destOrd="0" presId="urn:microsoft.com/office/officeart/2005/8/layout/vList2"/>
    <dgm:cxn modelId="{C74FC331-EA39-4A50-AAC3-92E2F535ABF8}" type="presParOf" srcId="{FCD84AAF-07CE-4CC9-8192-DF740C49B629}" destId="{1E6FB45B-58BA-4D3D-AA64-BABDB0840AE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AE4E136-9121-4C52-8A3A-1ADD80F33B33}" type="doc">
      <dgm:prSet loTypeId="urn:microsoft.com/office/officeart/2005/8/layout/vList5" loCatId="list" qsTypeId="urn:microsoft.com/office/officeart/2005/8/quickstyle/simple1" qsCatId="simple" csTypeId="urn:microsoft.com/office/officeart/2005/8/colors/accent0_2" csCatId="mainScheme" phldr="1"/>
      <dgm:spPr/>
      <dgm:t>
        <a:bodyPr/>
        <a:lstStyle/>
        <a:p>
          <a:endParaRPr lang="cs-CZ"/>
        </a:p>
      </dgm:t>
    </dgm:pt>
    <dgm:pt modelId="{2E9785EA-21DA-4616-97DE-6CEF27BC2EAB}">
      <dgm:prSet/>
      <dgm:spPr/>
      <dgm:t>
        <a:bodyPr/>
        <a:lstStyle/>
        <a:p>
          <a:r>
            <a:rPr lang="cs-CZ" b="0"/>
            <a:t>Přeložit zaměstnance k výkonu práce do jiného místa, než bylo sjednáno v pracovní smlouvě, je možné pouze:</a:t>
          </a:r>
          <a:endParaRPr lang="cs-CZ"/>
        </a:p>
      </dgm:t>
    </dgm:pt>
    <dgm:pt modelId="{7D3076AB-1543-4E48-AA01-9A441B0FB3D1}" type="parTrans" cxnId="{31D6497C-0CBD-493F-9C8D-B3FE0B9CFA81}">
      <dgm:prSet/>
      <dgm:spPr/>
      <dgm:t>
        <a:bodyPr/>
        <a:lstStyle/>
        <a:p>
          <a:endParaRPr lang="cs-CZ"/>
        </a:p>
      </dgm:t>
    </dgm:pt>
    <dgm:pt modelId="{72D444C4-A052-4B0B-9013-01A7C94D808B}" type="sibTrans" cxnId="{31D6497C-0CBD-493F-9C8D-B3FE0B9CFA81}">
      <dgm:prSet/>
      <dgm:spPr/>
      <dgm:t>
        <a:bodyPr/>
        <a:lstStyle/>
        <a:p>
          <a:endParaRPr lang="cs-CZ"/>
        </a:p>
      </dgm:t>
    </dgm:pt>
    <dgm:pt modelId="{645B7BC1-1C36-4AFC-9C34-C43D133017FA}">
      <dgm:prSet/>
      <dgm:spPr/>
      <dgm:t>
        <a:bodyPr/>
        <a:lstStyle/>
        <a:p>
          <a:r>
            <a:rPr lang="cs-CZ" b="0"/>
            <a:t>s jeho souhlasem</a:t>
          </a:r>
          <a:endParaRPr lang="cs-CZ"/>
        </a:p>
      </dgm:t>
    </dgm:pt>
    <dgm:pt modelId="{5A6B003C-F9BD-4B17-813C-EFD56A61BD80}" type="parTrans" cxnId="{55F8D9F6-6C2D-466D-A888-BC009203EC63}">
      <dgm:prSet/>
      <dgm:spPr/>
      <dgm:t>
        <a:bodyPr/>
        <a:lstStyle/>
        <a:p>
          <a:endParaRPr lang="cs-CZ"/>
        </a:p>
      </dgm:t>
    </dgm:pt>
    <dgm:pt modelId="{34C0A2DF-02A3-4B7E-8CCB-0DDCAEF2E274}" type="sibTrans" cxnId="{55F8D9F6-6C2D-466D-A888-BC009203EC63}">
      <dgm:prSet/>
      <dgm:spPr/>
      <dgm:t>
        <a:bodyPr/>
        <a:lstStyle/>
        <a:p>
          <a:endParaRPr lang="cs-CZ"/>
        </a:p>
      </dgm:t>
    </dgm:pt>
    <dgm:pt modelId="{CCCC8E35-8A28-4C90-B7D6-12FCB5E46F83}">
      <dgm:prSet/>
      <dgm:spPr/>
      <dgm:t>
        <a:bodyPr/>
        <a:lstStyle/>
        <a:p>
          <a:r>
            <a:rPr lang="cs-CZ" b="0" dirty="0"/>
            <a:t>v rámci zaměstnavatele</a:t>
          </a:r>
          <a:endParaRPr lang="cs-CZ" dirty="0"/>
        </a:p>
      </dgm:t>
    </dgm:pt>
    <dgm:pt modelId="{3EB32529-5351-4A62-9E09-88F00CB54874}" type="parTrans" cxnId="{DCF528B3-EA2F-4F81-A935-28B1591728EC}">
      <dgm:prSet/>
      <dgm:spPr/>
      <dgm:t>
        <a:bodyPr/>
        <a:lstStyle/>
        <a:p>
          <a:endParaRPr lang="cs-CZ"/>
        </a:p>
      </dgm:t>
    </dgm:pt>
    <dgm:pt modelId="{0F78F2A1-F9BA-40F6-BB33-56ED41E0FE0F}" type="sibTrans" cxnId="{DCF528B3-EA2F-4F81-A935-28B1591728EC}">
      <dgm:prSet/>
      <dgm:spPr/>
      <dgm:t>
        <a:bodyPr/>
        <a:lstStyle/>
        <a:p>
          <a:endParaRPr lang="cs-CZ"/>
        </a:p>
      </dgm:t>
    </dgm:pt>
    <dgm:pt modelId="{7602ECB5-9CCB-419C-87ED-C06BCC704DFF}">
      <dgm:prSet/>
      <dgm:spPr/>
      <dgm:t>
        <a:bodyPr/>
        <a:lstStyle/>
        <a:p>
          <a:r>
            <a:rPr lang="cs-CZ" b="0" dirty="0"/>
            <a:t>pokud to nezbytně vyžaduje provozní potřeba zaměstnavatele</a:t>
          </a:r>
          <a:endParaRPr lang="cs-CZ" dirty="0"/>
        </a:p>
      </dgm:t>
    </dgm:pt>
    <dgm:pt modelId="{76E04E69-0EE7-4FAD-A2C3-59657B8601D4}" type="parTrans" cxnId="{E4F404D1-0D24-4F7A-9F79-1F82ADEBEACE}">
      <dgm:prSet/>
      <dgm:spPr/>
      <dgm:t>
        <a:bodyPr/>
        <a:lstStyle/>
        <a:p>
          <a:endParaRPr lang="cs-CZ"/>
        </a:p>
      </dgm:t>
    </dgm:pt>
    <dgm:pt modelId="{76B85757-6C69-45D4-B9D4-CA2F06E01C0F}" type="sibTrans" cxnId="{E4F404D1-0D24-4F7A-9F79-1F82ADEBEACE}">
      <dgm:prSet/>
      <dgm:spPr/>
      <dgm:t>
        <a:bodyPr/>
        <a:lstStyle/>
        <a:p>
          <a:endParaRPr lang="cs-CZ"/>
        </a:p>
      </dgm:t>
    </dgm:pt>
    <dgm:pt modelId="{6F99387B-B967-472A-AAF2-0FA263F5EE52}" type="pres">
      <dgm:prSet presAssocID="{0AE4E136-9121-4C52-8A3A-1ADD80F33B33}" presName="Name0" presStyleCnt="0">
        <dgm:presLayoutVars>
          <dgm:dir/>
          <dgm:animLvl val="lvl"/>
          <dgm:resizeHandles val="exact"/>
        </dgm:presLayoutVars>
      </dgm:prSet>
      <dgm:spPr/>
    </dgm:pt>
    <dgm:pt modelId="{40AEF7F9-2627-4E08-B429-3D8C208DFE0D}" type="pres">
      <dgm:prSet presAssocID="{2E9785EA-21DA-4616-97DE-6CEF27BC2EAB}" presName="linNode" presStyleCnt="0"/>
      <dgm:spPr/>
    </dgm:pt>
    <dgm:pt modelId="{D3C7AF18-6664-449C-99B9-FC738E972858}" type="pres">
      <dgm:prSet presAssocID="{2E9785EA-21DA-4616-97DE-6CEF27BC2EAB}" presName="parentText" presStyleLbl="node1" presStyleIdx="0" presStyleCnt="1">
        <dgm:presLayoutVars>
          <dgm:chMax val="1"/>
          <dgm:bulletEnabled val="1"/>
        </dgm:presLayoutVars>
      </dgm:prSet>
      <dgm:spPr/>
    </dgm:pt>
    <dgm:pt modelId="{6A76F070-26D5-43EF-B44A-73B4CCF6FD6D}" type="pres">
      <dgm:prSet presAssocID="{2E9785EA-21DA-4616-97DE-6CEF27BC2EAB}" presName="descendantText" presStyleLbl="alignAccFollowNode1" presStyleIdx="0" presStyleCnt="1">
        <dgm:presLayoutVars>
          <dgm:bulletEnabled val="1"/>
        </dgm:presLayoutVars>
      </dgm:prSet>
      <dgm:spPr/>
    </dgm:pt>
  </dgm:ptLst>
  <dgm:cxnLst>
    <dgm:cxn modelId="{4691600C-4B2C-46E9-95D1-4C422229D9BC}" type="presOf" srcId="{CCCC8E35-8A28-4C90-B7D6-12FCB5E46F83}" destId="{6A76F070-26D5-43EF-B44A-73B4CCF6FD6D}" srcOrd="0" destOrd="1" presId="urn:microsoft.com/office/officeart/2005/8/layout/vList5"/>
    <dgm:cxn modelId="{37816A11-C27D-4843-B009-EDE9F0FDDFA9}" type="presOf" srcId="{645B7BC1-1C36-4AFC-9C34-C43D133017FA}" destId="{6A76F070-26D5-43EF-B44A-73B4CCF6FD6D}" srcOrd="0" destOrd="0" presId="urn:microsoft.com/office/officeart/2005/8/layout/vList5"/>
    <dgm:cxn modelId="{94FDDF20-0CE5-491F-B307-E170B93A05FA}" type="presOf" srcId="{2E9785EA-21DA-4616-97DE-6CEF27BC2EAB}" destId="{D3C7AF18-6664-449C-99B9-FC738E972858}" srcOrd="0" destOrd="0" presId="urn:microsoft.com/office/officeart/2005/8/layout/vList5"/>
    <dgm:cxn modelId="{53C03B40-E550-4182-AD81-718C8D4CF0D7}" type="presOf" srcId="{7602ECB5-9CCB-419C-87ED-C06BCC704DFF}" destId="{6A76F070-26D5-43EF-B44A-73B4CCF6FD6D}" srcOrd="0" destOrd="2" presId="urn:microsoft.com/office/officeart/2005/8/layout/vList5"/>
    <dgm:cxn modelId="{31D6497C-0CBD-493F-9C8D-B3FE0B9CFA81}" srcId="{0AE4E136-9121-4C52-8A3A-1ADD80F33B33}" destId="{2E9785EA-21DA-4616-97DE-6CEF27BC2EAB}" srcOrd="0" destOrd="0" parTransId="{7D3076AB-1543-4E48-AA01-9A441B0FB3D1}" sibTransId="{72D444C4-A052-4B0B-9013-01A7C94D808B}"/>
    <dgm:cxn modelId="{411C2295-33F5-4A93-A563-A46594C4A168}" type="presOf" srcId="{0AE4E136-9121-4C52-8A3A-1ADD80F33B33}" destId="{6F99387B-B967-472A-AAF2-0FA263F5EE52}" srcOrd="0" destOrd="0" presId="urn:microsoft.com/office/officeart/2005/8/layout/vList5"/>
    <dgm:cxn modelId="{DCF528B3-EA2F-4F81-A935-28B1591728EC}" srcId="{2E9785EA-21DA-4616-97DE-6CEF27BC2EAB}" destId="{CCCC8E35-8A28-4C90-B7D6-12FCB5E46F83}" srcOrd="1" destOrd="0" parTransId="{3EB32529-5351-4A62-9E09-88F00CB54874}" sibTransId="{0F78F2A1-F9BA-40F6-BB33-56ED41E0FE0F}"/>
    <dgm:cxn modelId="{E4F404D1-0D24-4F7A-9F79-1F82ADEBEACE}" srcId="{2E9785EA-21DA-4616-97DE-6CEF27BC2EAB}" destId="{7602ECB5-9CCB-419C-87ED-C06BCC704DFF}" srcOrd="2" destOrd="0" parTransId="{76E04E69-0EE7-4FAD-A2C3-59657B8601D4}" sibTransId="{76B85757-6C69-45D4-B9D4-CA2F06E01C0F}"/>
    <dgm:cxn modelId="{55F8D9F6-6C2D-466D-A888-BC009203EC63}" srcId="{2E9785EA-21DA-4616-97DE-6CEF27BC2EAB}" destId="{645B7BC1-1C36-4AFC-9C34-C43D133017FA}" srcOrd="0" destOrd="0" parTransId="{5A6B003C-F9BD-4B17-813C-EFD56A61BD80}" sibTransId="{34C0A2DF-02A3-4B7E-8CCB-0DDCAEF2E274}"/>
    <dgm:cxn modelId="{F6CA58E4-8AB1-4E2B-B965-69E47B5AC4EB}" type="presParOf" srcId="{6F99387B-B967-472A-AAF2-0FA263F5EE52}" destId="{40AEF7F9-2627-4E08-B429-3D8C208DFE0D}" srcOrd="0" destOrd="0" presId="urn:microsoft.com/office/officeart/2005/8/layout/vList5"/>
    <dgm:cxn modelId="{57A6458F-B7C4-4926-9278-2446D4182726}" type="presParOf" srcId="{40AEF7F9-2627-4E08-B429-3D8C208DFE0D}" destId="{D3C7AF18-6664-449C-99B9-FC738E972858}" srcOrd="0" destOrd="0" presId="urn:microsoft.com/office/officeart/2005/8/layout/vList5"/>
    <dgm:cxn modelId="{39237BC6-9DA8-473A-9CD8-9B2F5C328278}" type="presParOf" srcId="{40AEF7F9-2627-4E08-B429-3D8C208DFE0D}" destId="{6A76F070-26D5-43EF-B44A-73B4CCF6FD6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78E407F-92DF-462D-AE79-3CAD4615F4B8}"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F413381C-CBF1-4CCB-984C-84B8A1E459BB}">
      <dgm:prSet custT="1"/>
      <dgm:spPr/>
      <dgm:t>
        <a:bodyPr/>
        <a:lstStyle/>
        <a:p>
          <a:r>
            <a:rPr lang="cs-CZ" sz="1600" b="0" dirty="0"/>
            <a:t>Dočasné přidělení zaměstnance k jinému zaměstnavateli </a:t>
          </a:r>
          <a:endParaRPr lang="cs-CZ" sz="1600" dirty="0"/>
        </a:p>
      </dgm:t>
    </dgm:pt>
    <dgm:pt modelId="{81DEC1DB-FBB8-4AFC-9CB9-FC1DED914005}" type="parTrans" cxnId="{A95CFF8E-7EE9-4436-A151-4F5D28BFF432}">
      <dgm:prSet/>
      <dgm:spPr/>
      <dgm:t>
        <a:bodyPr/>
        <a:lstStyle/>
        <a:p>
          <a:endParaRPr lang="cs-CZ" sz="2000"/>
        </a:p>
      </dgm:t>
    </dgm:pt>
    <dgm:pt modelId="{DCFF8C0E-556C-40D4-9401-1A2210E3CE01}" type="sibTrans" cxnId="{A95CFF8E-7EE9-4436-A151-4F5D28BFF432}">
      <dgm:prSet/>
      <dgm:spPr/>
      <dgm:t>
        <a:bodyPr/>
        <a:lstStyle/>
        <a:p>
          <a:endParaRPr lang="cs-CZ" sz="2000"/>
        </a:p>
      </dgm:t>
    </dgm:pt>
    <dgm:pt modelId="{2534CECC-193D-483E-AE24-439F54F9CA25}">
      <dgm:prSet custT="1"/>
      <dgm:spPr/>
      <dgm:t>
        <a:bodyPr/>
        <a:lstStyle/>
        <a:p>
          <a:r>
            <a:rPr lang="cs-CZ" sz="1600" b="0"/>
            <a:t>Možné nejdříve po uplynutí 6 měsíců ode dne vzniku pracovního poměru</a:t>
          </a:r>
          <a:endParaRPr lang="cs-CZ" sz="1600"/>
        </a:p>
      </dgm:t>
    </dgm:pt>
    <dgm:pt modelId="{7A551B4A-A171-4613-A101-E2FDC9BE35CF}" type="parTrans" cxnId="{E27D3AC9-44DB-4989-A0DA-0C7BCDC81FAF}">
      <dgm:prSet/>
      <dgm:spPr/>
      <dgm:t>
        <a:bodyPr/>
        <a:lstStyle/>
        <a:p>
          <a:endParaRPr lang="cs-CZ" sz="2000"/>
        </a:p>
      </dgm:t>
    </dgm:pt>
    <dgm:pt modelId="{F4F91C15-1CD3-4160-84C9-D2F16E26B40F}" type="sibTrans" cxnId="{E27D3AC9-44DB-4989-A0DA-0C7BCDC81FAF}">
      <dgm:prSet/>
      <dgm:spPr/>
      <dgm:t>
        <a:bodyPr/>
        <a:lstStyle/>
        <a:p>
          <a:endParaRPr lang="cs-CZ" sz="2000"/>
        </a:p>
      </dgm:t>
    </dgm:pt>
    <dgm:pt modelId="{C29C1489-4E26-466F-A2B6-44FCC06F1ED8}">
      <dgm:prSet custT="1"/>
      <dgm:spPr/>
      <dgm:t>
        <a:bodyPr/>
        <a:lstStyle/>
        <a:p>
          <a:r>
            <a:rPr lang="cs-CZ" sz="1600" b="0"/>
            <a:t>Za dočasné přidělení zaměstnance k jinému zaměstnavateli nesmí být poskytována úplata</a:t>
          </a:r>
          <a:endParaRPr lang="cs-CZ" sz="1600"/>
        </a:p>
      </dgm:t>
    </dgm:pt>
    <dgm:pt modelId="{89C2720D-A3B3-4F68-9915-E1481F1B26B5}" type="parTrans" cxnId="{3DB3FFD4-964A-4CCB-8D3B-49AC08D66E85}">
      <dgm:prSet/>
      <dgm:spPr/>
      <dgm:t>
        <a:bodyPr/>
        <a:lstStyle/>
        <a:p>
          <a:endParaRPr lang="cs-CZ" sz="2000"/>
        </a:p>
      </dgm:t>
    </dgm:pt>
    <dgm:pt modelId="{9A662764-6543-419C-AF7D-EC5159D53C6C}" type="sibTrans" cxnId="{3DB3FFD4-964A-4CCB-8D3B-49AC08D66E85}">
      <dgm:prSet/>
      <dgm:spPr/>
      <dgm:t>
        <a:bodyPr/>
        <a:lstStyle/>
        <a:p>
          <a:endParaRPr lang="cs-CZ" sz="2000"/>
        </a:p>
      </dgm:t>
    </dgm:pt>
    <dgm:pt modelId="{A651E94E-DBC8-4EF1-AD76-B3D29084CE0E}">
      <dgm:prSet custT="1"/>
      <dgm:spPr/>
      <dgm:t>
        <a:bodyPr/>
        <a:lstStyle/>
        <a:p>
          <a:r>
            <a:rPr lang="cs-CZ" sz="1600" b="0"/>
            <a:t>Po dobu dočasného přidělení poskytuje zaměstnanci </a:t>
          </a:r>
          <a:r>
            <a:rPr lang="cs-CZ" sz="1600" b="1"/>
            <a:t>mzdu nebo plat</a:t>
          </a:r>
          <a:r>
            <a:rPr lang="cs-CZ" sz="1600" b="0"/>
            <a:t>, popřípadě též cestovní náhrady zaměstnavatel, </a:t>
          </a:r>
          <a:r>
            <a:rPr lang="cs-CZ" sz="1600" b="1"/>
            <a:t>který zaměstnance dočasně přidělil</a:t>
          </a:r>
          <a:r>
            <a:rPr lang="cs-CZ" sz="1600" b="0"/>
            <a:t>.</a:t>
          </a:r>
          <a:endParaRPr lang="cs-CZ" sz="1600"/>
        </a:p>
      </dgm:t>
    </dgm:pt>
    <dgm:pt modelId="{90B765D3-8D22-4FD4-AE6E-5546F9850DF4}" type="parTrans" cxnId="{2C0FF039-89E8-492C-8DCE-B28451B7AB47}">
      <dgm:prSet/>
      <dgm:spPr/>
      <dgm:t>
        <a:bodyPr/>
        <a:lstStyle/>
        <a:p>
          <a:endParaRPr lang="cs-CZ" sz="2000"/>
        </a:p>
      </dgm:t>
    </dgm:pt>
    <dgm:pt modelId="{8211F922-0236-4335-A3C8-7D13A50C2B85}" type="sibTrans" cxnId="{2C0FF039-89E8-492C-8DCE-B28451B7AB47}">
      <dgm:prSet/>
      <dgm:spPr/>
      <dgm:t>
        <a:bodyPr/>
        <a:lstStyle/>
        <a:p>
          <a:endParaRPr lang="cs-CZ" sz="2000"/>
        </a:p>
      </dgm:t>
    </dgm:pt>
    <dgm:pt modelId="{C3FD0B5E-D201-4D6F-B650-4F87DA1FFC42}">
      <dgm:prSet custT="1"/>
      <dgm:spPr/>
      <dgm:t>
        <a:bodyPr/>
        <a:lstStyle/>
        <a:p>
          <a:r>
            <a:rPr lang="cs-CZ" sz="1600" b="0"/>
            <a:t>Pracovní a mzdové nebo platové podmínky zaměstnance dočasně přiděleného k jinému zaměstnavateli </a:t>
          </a:r>
          <a:r>
            <a:rPr lang="cs-CZ" sz="1600" b="1"/>
            <a:t>nesmějí být horší</a:t>
          </a:r>
          <a:r>
            <a:rPr lang="cs-CZ" sz="1600" b="0"/>
            <a:t>, než jsou nebo by byly podmínky srovnatelného zaměstnance zaměstnavatele, k němuž je zaměstnanec dočasně přidělen.</a:t>
          </a:r>
          <a:endParaRPr lang="cs-CZ" sz="1600"/>
        </a:p>
      </dgm:t>
    </dgm:pt>
    <dgm:pt modelId="{BB5DC084-3A24-4458-AB21-44AE134ECF4B}" type="parTrans" cxnId="{8A6AD18A-2996-4B93-9100-1BECF3D185C2}">
      <dgm:prSet/>
      <dgm:spPr/>
      <dgm:t>
        <a:bodyPr/>
        <a:lstStyle/>
        <a:p>
          <a:endParaRPr lang="cs-CZ" sz="2000"/>
        </a:p>
      </dgm:t>
    </dgm:pt>
    <dgm:pt modelId="{16A1F679-AA17-4B3E-8FBC-EBFBFFC06B75}" type="sibTrans" cxnId="{8A6AD18A-2996-4B93-9100-1BECF3D185C2}">
      <dgm:prSet/>
      <dgm:spPr/>
      <dgm:t>
        <a:bodyPr/>
        <a:lstStyle/>
        <a:p>
          <a:endParaRPr lang="cs-CZ" sz="2000"/>
        </a:p>
      </dgm:t>
    </dgm:pt>
    <dgm:pt modelId="{94B2111C-9D58-480E-BD29-204CC8532D54}">
      <dgm:prSet custT="1"/>
      <dgm:spPr/>
      <dgm:t>
        <a:bodyPr/>
        <a:lstStyle/>
        <a:p>
          <a:r>
            <a:rPr lang="cs-CZ" sz="1600" b="1" dirty="0"/>
            <a:t>Nepoužije se v případech prohlubování nebo zvyšování kvalifikace (např plnění potřebné praxe k atestaci v jiné nemocnici)</a:t>
          </a:r>
          <a:endParaRPr lang="cs-CZ" sz="1600" dirty="0"/>
        </a:p>
      </dgm:t>
    </dgm:pt>
    <dgm:pt modelId="{C5976184-A045-4A5E-9E7F-174355B95019}" type="sibTrans" cxnId="{A95F8427-3B8E-4021-84F2-975C943A3D69}">
      <dgm:prSet/>
      <dgm:spPr/>
      <dgm:t>
        <a:bodyPr/>
        <a:lstStyle/>
        <a:p>
          <a:endParaRPr lang="cs-CZ" sz="2000"/>
        </a:p>
      </dgm:t>
    </dgm:pt>
    <dgm:pt modelId="{8C6BC39E-3D1D-4391-8BB7-F11C280C14AC}" type="parTrans" cxnId="{A95F8427-3B8E-4021-84F2-975C943A3D69}">
      <dgm:prSet/>
      <dgm:spPr/>
      <dgm:t>
        <a:bodyPr/>
        <a:lstStyle/>
        <a:p>
          <a:endParaRPr lang="cs-CZ" sz="2000"/>
        </a:p>
      </dgm:t>
    </dgm:pt>
    <dgm:pt modelId="{BB8325F4-FF30-4471-8AFD-070B27A32CB7}" type="pres">
      <dgm:prSet presAssocID="{378E407F-92DF-462D-AE79-3CAD4615F4B8}" presName="linear" presStyleCnt="0">
        <dgm:presLayoutVars>
          <dgm:animLvl val="lvl"/>
          <dgm:resizeHandles val="exact"/>
        </dgm:presLayoutVars>
      </dgm:prSet>
      <dgm:spPr/>
    </dgm:pt>
    <dgm:pt modelId="{232C5795-2BD7-4573-BE38-262969F031AC}" type="pres">
      <dgm:prSet presAssocID="{F413381C-CBF1-4CCB-984C-84B8A1E459BB}" presName="parentText" presStyleLbl="node1" presStyleIdx="0" presStyleCnt="6">
        <dgm:presLayoutVars>
          <dgm:chMax val="0"/>
          <dgm:bulletEnabled val="1"/>
        </dgm:presLayoutVars>
      </dgm:prSet>
      <dgm:spPr/>
    </dgm:pt>
    <dgm:pt modelId="{1AC3E7DC-6985-4111-8120-E26A301735BB}" type="pres">
      <dgm:prSet presAssocID="{DCFF8C0E-556C-40D4-9401-1A2210E3CE01}" presName="spacer" presStyleCnt="0"/>
      <dgm:spPr/>
    </dgm:pt>
    <dgm:pt modelId="{1A8FB687-7B4E-4EE0-9EBA-A50C655FEF6F}" type="pres">
      <dgm:prSet presAssocID="{2534CECC-193D-483E-AE24-439F54F9CA25}" presName="parentText" presStyleLbl="node1" presStyleIdx="1" presStyleCnt="6">
        <dgm:presLayoutVars>
          <dgm:chMax val="0"/>
          <dgm:bulletEnabled val="1"/>
        </dgm:presLayoutVars>
      </dgm:prSet>
      <dgm:spPr/>
    </dgm:pt>
    <dgm:pt modelId="{A34410FD-4A09-4A96-BEA9-9D278593AA55}" type="pres">
      <dgm:prSet presAssocID="{F4F91C15-1CD3-4160-84C9-D2F16E26B40F}" presName="spacer" presStyleCnt="0"/>
      <dgm:spPr/>
    </dgm:pt>
    <dgm:pt modelId="{52C09425-F309-436B-88A9-0FBF978C9894}" type="pres">
      <dgm:prSet presAssocID="{C29C1489-4E26-466F-A2B6-44FCC06F1ED8}" presName="parentText" presStyleLbl="node1" presStyleIdx="2" presStyleCnt="6">
        <dgm:presLayoutVars>
          <dgm:chMax val="0"/>
          <dgm:bulletEnabled val="1"/>
        </dgm:presLayoutVars>
      </dgm:prSet>
      <dgm:spPr/>
    </dgm:pt>
    <dgm:pt modelId="{CF9B272E-07A2-4B6E-9DE0-79948F046F96}" type="pres">
      <dgm:prSet presAssocID="{9A662764-6543-419C-AF7D-EC5159D53C6C}" presName="spacer" presStyleCnt="0"/>
      <dgm:spPr/>
    </dgm:pt>
    <dgm:pt modelId="{12845D1E-1E49-4566-BBD7-9543BD32A773}" type="pres">
      <dgm:prSet presAssocID="{A651E94E-DBC8-4EF1-AD76-B3D29084CE0E}" presName="parentText" presStyleLbl="node1" presStyleIdx="3" presStyleCnt="6">
        <dgm:presLayoutVars>
          <dgm:chMax val="0"/>
          <dgm:bulletEnabled val="1"/>
        </dgm:presLayoutVars>
      </dgm:prSet>
      <dgm:spPr/>
    </dgm:pt>
    <dgm:pt modelId="{47AF1EC6-7BBC-458B-9BFC-EA10B42BE630}" type="pres">
      <dgm:prSet presAssocID="{8211F922-0236-4335-A3C8-7D13A50C2B85}" presName="spacer" presStyleCnt="0"/>
      <dgm:spPr/>
    </dgm:pt>
    <dgm:pt modelId="{C2D7075D-1EE2-4C5E-91A9-501FCC8C5741}" type="pres">
      <dgm:prSet presAssocID="{C3FD0B5E-D201-4D6F-B650-4F87DA1FFC42}" presName="parentText" presStyleLbl="node1" presStyleIdx="4" presStyleCnt="6">
        <dgm:presLayoutVars>
          <dgm:chMax val="0"/>
          <dgm:bulletEnabled val="1"/>
        </dgm:presLayoutVars>
      </dgm:prSet>
      <dgm:spPr/>
    </dgm:pt>
    <dgm:pt modelId="{A9793FD0-B136-4CBB-9A79-959A9DD3DD42}" type="pres">
      <dgm:prSet presAssocID="{16A1F679-AA17-4B3E-8FBC-EBFBFFC06B75}" presName="spacer" presStyleCnt="0"/>
      <dgm:spPr/>
    </dgm:pt>
    <dgm:pt modelId="{706F74F2-CB95-4376-BBE6-0EE2D2F90250}" type="pres">
      <dgm:prSet presAssocID="{94B2111C-9D58-480E-BD29-204CC8532D54}" presName="parentText" presStyleLbl="node1" presStyleIdx="5" presStyleCnt="6" custLinFactNeighborX="-491" custLinFactNeighborY="86332">
        <dgm:presLayoutVars>
          <dgm:chMax val="0"/>
          <dgm:bulletEnabled val="1"/>
        </dgm:presLayoutVars>
      </dgm:prSet>
      <dgm:spPr/>
    </dgm:pt>
  </dgm:ptLst>
  <dgm:cxnLst>
    <dgm:cxn modelId="{2979CF26-A5BB-47AA-9369-A76507E1CE03}" type="presOf" srcId="{C29C1489-4E26-466F-A2B6-44FCC06F1ED8}" destId="{52C09425-F309-436B-88A9-0FBF978C9894}" srcOrd="0" destOrd="0" presId="urn:microsoft.com/office/officeart/2005/8/layout/vList2"/>
    <dgm:cxn modelId="{A95F8427-3B8E-4021-84F2-975C943A3D69}" srcId="{378E407F-92DF-462D-AE79-3CAD4615F4B8}" destId="{94B2111C-9D58-480E-BD29-204CC8532D54}" srcOrd="5" destOrd="0" parTransId="{8C6BC39E-3D1D-4391-8BB7-F11C280C14AC}" sibTransId="{C5976184-A045-4A5E-9E7F-174355B95019}"/>
    <dgm:cxn modelId="{2C0FF039-89E8-492C-8DCE-B28451B7AB47}" srcId="{378E407F-92DF-462D-AE79-3CAD4615F4B8}" destId="{A651E94E-DBC8-4EF1-AD76-B3D29084CE0E}" srcOrd="3" destOrd="0" parTransId="{90B765D3-8D22-4FD4-AE6E-5546F9850DF4}" sibTransId="{8211F922-0236-4335-A3C8-7D13A50C2B85}"/>
    <dgm:cxn modelId="{696AB65B-E444-45A6-9BBF-F64E813E24E3}" type="presOf" srcId="{F413381C-CBF1-4CCB-984C-84B8A1E459BB}" destId="{232C5795-2BD7-4573-BE38-262969F031AC}" srcOrd="0" destOrd="0" presId="urn:microsoft.com/office/officeart/2005/8/layout/vList2"/>
    <dgm:cxn modelId="{C567EB85-8CD6-4464-9427-C60DDD5B0DFB}" type="presOf" srcId="{2534CECC-193D-483E-AE24-439F54F9CA25}" destId="{1A8FB687-7B4E-4EE0-9EBA-A50C655FEF6F}" srcOrd="0" destOrd="0" presId="urn:microsoft.com/office/officeart/2005/8/layout/vList2"/>
    <dgm:cxn modelId="{8A6AD18A-2996-4B93-9100-1BECF3D185C2}" srcId="{378E407F-92DF-462D-AE79-3CAD4615F4B8}" destId="{C3FD0B5E-D201-4D6F-B650-4F87DA1FFC42}" srcOrd="4" destOrd="0" parTransId="{BB5DC084-3A24-4458-AB21-44AE134ECF4B}" sibTransId="{16A1F679-AA17-4B3E-8FBC-EBFBFFC06B75}"/>
    <dgm:cxn modelId="{A95CFF8E-7EE9-4436-A151-4F5D28BFF432}" srcId="{378E407F-92DF-462D-AE79-3CAD4615F4B8}" destId="{F413381C-CBF1-4CCB-984C-84B8A1E459BB}" srcOrd="0" destOrd="0" parTransId="{81DEC1DB-FBB8-4AFC-9CB9-FC1DED914005}" sibTransId="{DCFF8C0E-556C-40D4-9401-1A2210E3CE01}"/>
    <dgm:cxn modelId="{04C3D8A2-7CA0-476D-AA51-A97F0C810452}" type="presOf" srcId="{A651E94E-DBC8-4EF1-AD76-B3D29084CE0E}" destId="{12845D1E-1E49-4566-BBD7-9543BD32A773}" srcOrd="0" destOrd="0" presId="urn:microsoft.com/office/officeart/2005/8/layout/vList2"/>
    <dgm:cxn modelId="{ED9DF0B3-2BC3-4853-B334-706F472D639A}" type="presOf" srcId="{378E407F-92DF-462D-AE79-3CAD4615F4B8}" destId="{BB8325F4-FF30-4471-8AFD-070B27A32CB7}" srcOrd="0" destOrd="0" presId="urn:microsoft.com/office/officeart/2005/8/layout/vList2"/>
    <dgm:cxn modelId="{E27D3AC9-44DB-4989-A0DA-0C7BCDC81FAF}" srcId="{378E407F-92DF-462D-AE79-3CAD4615F4B8}" destId="{2534CECC-193D-483E-AE24-439F54F9CA25}" srcOrd="1" destOrd="0" parTransId="{7A551B4A-A171-4613-A101-E2FDC9BE35CF}" sibTransId="{F4F91C15-1CD3-4160-84C9-D2F16E26B40F}"/>
    <dgm:cxn modelId="{3DB3FFD4-964A-4CCB-8D3B-49AC08D66E85}" srcId="{378E407F-92DF-462D-AE79-3CAD4615F4B8}" destId="{C29C1489-4E26-466F-A2B6-44FCC06F1ED8}" srcOrd="2" destOrd="0" parTransId="{89C2720D-A3B3-4F68-9915-E1481F1B26B5}" sibTransId="{9A662764-6543-419C-AF7D-EC5159D53C6C}"/>
    <dgm:cxn modelId="{765C1DDC-DAD6-42B5-9EFF-74474EC31118}" type="presOf" srcId="{C3FD0B5E-D201-4D6F-B650-4F87DA1FFC42}" destId="{C2D7075D-1EE2-4C5E-91A9-501FCC8C5741}" srcOrd="0" destOrd="0" presId="urn:microsoft.com/office/officeart/2005/8/layout/vList2"/>
    <dgm:cxn modelId="{1478DDFC-A3AC-4831-B8B1-75314CF66C98}" type="presOf" srcId="{94B2111C-9D58-480E-BD29-204CC8532D54}" destId="{706F74F2-CB95-4376-BBE6-0EE2D2F90250}" srcOrd="0" destOrd="0" presId="urn:microsoft.com/office/officeart/2005/8/layout/vList2"/>
    <dgm:cxn modelId="{60DCE245-EE80-4C26-AF1C-1CBB896DE335}" type="presParOf" srcId="{BB8325F4-FF30-4471-8AFD-070B27A32CB7}" destId="{232C5795-2BD7-4573-BE38-262969F031AC}" srcOrd="0" destOrd="0" presId="urn:microsoft.com/office/officeart/2005/8/layout/vList2"/>
    <dgm:cxn modelId="{6EEDE325-6342-4DFE-8A28-6A5545E21BB8}" type="presParOf" srcId="{BB8325F4-FF30-4471-8AFD-070B27A32CB7}" destId="{1AC3E7DC-6985-4111-8120-E26A301735BB}" srcOrd="1" destOrd="0" presId="urn:microsoft.com/office/officeart/2005/8/layout/vList2"/>
    <dgm:cxn modelId="{9DEC8D88-C663-4063-B03C-7ED52C3FFAF0}" type="presParOf" srcId="{BB8325F4-FF30-4471-8AFD-070B27A32CB7}" destId="{1A8FB687-7B4E-4EE0-9EBA-A50C655FEF6F}" srcOrd="2" destOrd="0" presId="urn:microsoft.com/office/officeart/2005/8/layout/vList2"/>
    <dgm:cxn modelId="{BBF11A6F-0E98-4DAE-857E-BAF954A1CC03}" type="presParOf" srcId="{BB8325F4-FF30-4471-8AFD-070B27A32CB7}" destId="{A34410FD-4A09-4A96-BEA9-9D278593AA55}" srcOrd="3" destOrd="0" presId="urn:microsoft.com/office/officeart/2005/8/layout/vList2"/>
    <dgm:cxn modelId="{03D139C3-9391-4020-A1FB-BDC6E049BCF5}" type="presParOf" srcId="{BB8325F4-FF30-4471-8AFD-070B27A32CB7}" destId="{52C09425-F309-436B-88A9-0FBF978C9894}" srcOrd="4" destOrd="0" presId="urn:microsoft.com/office/officeart/2005/8/layout/vList2"/>
    <dgm:cxn modelId="{7EF55232-45DA-433D-9A63-FA125AABDDF5}" type="presParOf" srcId="{BB8325F4-FF30-4471-8AFD-070B27A32CB7}" destId="{CF9B272E-07A2-4B6E-9DE0-79948F046F96}" srcOrd="5" destOrd="0" presId="urn:microsoft.com/office/officeart/2005/8/layout/vList2"/>
    <dgm:cxn modelId="{A17E6923-4AED-4387-AFD3-7DA7B1A955B4}" type="presParOf" srcId="{BB8325F4-FF30-4471-8AFD-070B27A32CB7}" destId="{12845D1E-1E49-4566-BBD7-9543BD32A773}" srcOrd="6" destOrd="0" presId="urn:microsoft.com/office/officeart/2005/8/layout/vList2"/>
    <dgm:cxn modelId="{A2DAB0EB-84F7-4BD9-8F80-C42B6836FE35}" type="presParOf" srcId="{BB8325F4-FF30-4471-8AFD-070B27A32CB7}" destId="{47AF1EC6-7BBC-458B-9BFC-EA10B42BE630}" srcOrd="7" destOrd="0" presId="urn:microsoft.com/office/officeart/2005/8/layout/vList2"/>
    <dgm:cxn modelId="{977E9B29-661E-4047-8009-AE0460A353A6}" type="presParOf" srcId="{BB8325F4-FF30-4471-8AFD-070B27A32CB7}" destId="{C2D7075D-1EE2-4C5E-91A9-501FCC8C5741}" srcOrd="8" destOrd="0" presId="urn:microsoft.com/office/officeart/2005/8/layout/vList2"/>
    <dgm:cxn modelId="{F129350E-5885-464E-B049-3643D9E72E63}" type="presParOf" srcId="{BB8325F4-FF30-4471-8AFD-070B27A32CB7}" destId="{A9793FD0-B136-4CBB-9A79-959A9DD3DD42}" srcOrd="9" destOrd="0" presId="urn:microsoft.com/office/officeart/2005/8/layout/vList2"/>
    <dgm:cxn modelId="{DC5AFACC-D45E-4EC5-935A-A54DFA5568D1}" type="presParOf" srcId="{BB8325F4-FF30-4471-8AFD-070B27A32CB7}" destId="{706F74F2-CB95-4376-BBE6-0EE2D2F90250}"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4C17C59-05C7-454B-9DFA-415E77CAF5D2}"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9B51D43B-47C8-4049-8C44-31EC5E904E12}">
      <dgm:prSet/>
      <dgm:spPr/>
      <dgm:t>
        <a:bodyPr/>
        <a:lstStyle/>
        <a:p>
          <a:r>
            <a:rPr lang="cs-CZ" b="0" dirty="0"/>
            <a:t>Pracovní cestou se rozumí časově omezené vyslání zaměstnance zaměstnavatelem k výkonu práce </a:t>
          </a:r>
          <a:r>
            <a:rPr lang="cs-CZ" b="1" dirty="0"/>
            <a:t>mimo sjednané místo výkonu práce</a:t>
          </a:r>
          <a:r>
            <a:rPr lang="cs-CZ" b="0" dirty="0"/>
            <a:t>. </a:t>
          </a:r>
          <a:endParaRPr lang="cs-CZ" dirty="0"/>
        </a:p>
      </dgm:t>
    </dgm:pt>
    <dgm:pt modelId="{47C8B1E9-2E91-493F-BE6F-41BF19EEEECE}" type="parTrans" cxnId="{0020A450-8344-4B7F-9C7F-B7A48740CEE0}">
      <dgm:prSet/>
      <dgm:spPr/>
      <dgm:t>
        <a:bodyPr/>
        <a:lstStyle/>
        <a:p>
          <a:endParaRPr lang="cs-CZ"/>
        </a:p>
      </dgm:t>
    </dgm:pt>
    <dgm:pt modelId="{7CD97E6C-4CB2-4316-B929-1B468611DA24}" type="sibTrans" cxnId="{0020A450-8344-4B7F-9C7F-B7A48740CEE0}">
      <dgm:prSet/>
      <dgm:spPr/>
      <dgm:t>
        <a:bodyPr/>
        <a:lstStyle/>
        <a:p>
          <a:endParaRPr lang="cs-CZ"/>
        </a:p>
      </dgm:t>
    </dgm:pt>
    <dgm:pt modelId="{E5DF49BB-BA80-4038-873C-7282013E1AF7}">
      <dgm:prSet/>
      <dgm:spPr/>
      <dgm:t>
        <a:bodyPr/>
        <a:lstStyle/>
        <a:p>
          <a:r>
            <a:rPr lang="cs-CZ" b="0" dirty="0"/>
            <a:t>Nutná </a:t>
          </a:r>
          <a:r>
            <a:rPr lang="cs-CZ" b="1" u="sng" dirty="0"/>
            <a:t>dohoda</a:t>
          </a:r>
          <a:r>
            <a:rPr lang="cs-CZ" b="0" dirty="0"/>
            <a:t> se zaměstnancem</a:t>
          </a:r>
          <a:endParaRPr lang="cs-CZ" dirty="0"/>
        </a:p>
      </dgm:t>
    </dgm:pt>
    <dgm:pt modelId="{3257467C-61FB-4F8C-A56D-32228116A478}" type="parTrans" cxnId="{A125467C-09AC-40EF-8B93-F276FA627C4A}">
      <dgm:prSet/>
      <dgm:spPr/>
      <dgm:t>
        <a:bodyPr/>
        <a:lstStyle/>
        <a:p>
          <a:endParaRPr lang="cs-CZ"/>
        </a:p>
      </dgm:t>
    </dgm:pt>
    <dgm:pt modelId="{B4A25983-0FFD-4027-82B5-C699533A0F68}" type="sibTrans" cxnId="{A125467C-09AC-40EF-8B93-F276FA627C4A}">
      <dgm:prSet/>
      <dgm:spPr/>
      <dgm:t>
        <a:bodyPr/>
        <a:lstStyle/>
        <a:p>
          <a:endParaRPr lang="cs-CZ"/>
        </a:p>
      </dgm:t>
    </dgm:pt>
    <dgm:pt modelId="{D529BF14-7164-4C50-A9F3-D5E2C877456C}">
      <dgm:prSet/>
      <dgm:spPr/>
      <dgm:t>
        <a:bodyPr/>
        <a:lstStyle/>
        <a:p>
          <a:r>
            <a:rPr lang="cs-CZ" b="0" dirty="0"/>
            <a:t>Zaměstnanec koná práci podle pokynů vedoucího zaměstnance, který ho na pracovní cestu vyslal</a:t>
          </a:r>
          <a:endParaRPr lang="cs-CZ" dirty="0"/>
        </a:p>
      </dgm:t>
    </dgm:pt>
    <dgm:pt modelId="{4BCDDBCA-E55B-4336-A6C0-938B239F9EAD}" type="parTrans" cxnId="{79EAD0E4-B3EF-4EEE-B295-6029ECDD8AD8}">
      <dgm:prSet/>
      <dgm:spPr/>
      <dgm:t>
        <a:bodyPr/>
        <a:lstStyle/>
        <a:p>
          <a:endParaRPr lang="cs-CZ"/>
        </a:p>
      </dgm:t>
    </dgm:pt>
    <dgm:pt modelId="{A3452B0F-83A5-4C2E-A516-8CBF2292AEA0}" type="sibTrans" cxnId="{79EAD0E4-B3EF-4EEE-B295-6029ECDD8AD8}">
      <dgm:prSet/>
      <dgm:spPr/>
      <dgm:t>
        <a:bodyPr/>
        <a:lstStyle/>
        <a:p>
          <a:endParaRPr lang="cs-CZ"/>
        </a:p>
      </dgm:t>
    </dgm:pt>
    <dgm:pt modelId="{55CA6D0A-D002-4B29-8F9A-F57EB1F07C64}" type="pres">
      <dgm:prSet presAssocID="{84C17C59-05C7-454B-9DFA-415E77CAF5D2}" presName="linear" presStyleCnt="0">
        <dgm:presLayoutVars>
          <dgm:animLvl val="lvl"/>
          <dgm:resizeHandles val="exact"/>
        </dgm:presLayoutVars>
      </dgm:prSet>
      <dgm:spPr/>
    </dgm:pt>
    <dgm:pt modelId="{1430F4ED-64F7-4FA3-BA61-F57B3F45BC46}" type="pres">
      <dgm:prSet presAssocID="{9B51D43B-47C8-4049-8C44-31EC5E904E12}" presName="parentText" presStyleLbl="node1" presStyleIdx="0" presStyleCnt="3">
        <dgm:presLayoutVars>
          <dgm:chMax val="0"/>
          <dgm:bulletEnabled val="1"/>
        </dgm:presLayoutVars>
      </dgm:prSet>
      <dgm:spPr/>
    </dgm:pt>
    <dgm:pt modelId="{DD5E88F6-50CA-499C-86D0-5FCDB0084BA2}" type="pres">
      <dgm:prSet presAssocID="{7CD97E6C-4CB2-4316-B929-1B468611DA24}" presName="spacer" presStyleCnt="0"/>
      <dgm:spPr/>
    </dgm:pt>
    <dgm:pt modelId="{14E64CDE-DD7E-4084-BC14-59C5DA3B71DD}" type="pres">
      <dgm:prSet presAssocID="{E5DF49BB-BA80-4038-873C-7282013E1AF7}" presName="parentText" presStyleLbl="node1" presStyleIdx="1" presStyleCnt="3">
        <dgm:presLayoutVars>
          <dgm:chMax val="0"/>
          <dgm:bulletEnabled val="1"/>
        </dgm:presLayoutVars>
      </dgm:prSet>
      <dgm:spPr/>
    </dgm:pt>
    <dgm:pt modelId="{094CEA57-2060-43EC-B63C-D972CD6BABA7}" type="pres">
      <dgm:prSet presAssocID="{B4A25983-0FFD-4027-82B5-C699533A0F68}" presName="spacer" presStyleCnt="0"/>
      <dgm:spPr/>
    </dgm:pt>
    <dgm:pt modelId="{02628F5F-7B8E-4E54-A9A2-355F8A46FFEE}" type="pres">
      <dgm:prSet presAssocID="{D529BF14-7164-4C50-A9F3-D5E2C877456C}" presName="parentText" presStyleLbl="node1" presStyleIdx="2" presStyleCnt="3">
        <dgm:presLayoutVars>
          <dgm:chMax val="0"/>
          <dgm:bulletEnabled val="1"/>
        </dgm:presLayoutVars>
      </dgm:prSet>
      <dgm:spPr/>
    </dgm:pt>
  </dgm:ptLst>
  <dgm:cxnLst>
    <dgm:cxn modelId="{9F8CB725-F1DB-4EAA-83B9-DE5AA0B025B4}" type="presOf" srcId="{84C17C59-05C7-454B-9DFA-415E77CAF5D2}" destId="{55CA6D0A-D002-4B29-8F9A-F57EB1F07C64}" srcOrd="0" destOrd="0" presId="urn:microsoft.com/office/officeart/2005/8/layout/vList2"/>
    <dgm:cxn modelId="{E2879C4D-1D8F-48FE-9FCE-5967155BD54E}" type="presOf" srcId="{9B51D43B-47C8-4049-8C44-31EC5E904E12}" destId="{1430F4ED-64F7-4FA3-BA61-F57B3F45BC46}" srcOrd="0" destOrd="0" presId="urn:microsoft.com/office/officeart/2005/8/layout/vList2"/>
    <dgm:cxn modelId="{0020A450-8344-4B7F-9C7F-B7A48740CEE0}" srcId="{84C17C59-05C7-454B-9DFA-415E77CAF5D2}" destId="{9B51D43B-47C8-4049-8C44-31EC5E904E12}" srcOrd="0" destOrd="0" parTransId="{47C8B1E9-2E91-493F-BE6F-41BF19EEEECE}" sibTransId="{7CD97E6C-4CB2-4316-B929-1B468611DA24}"/>
    <dgm:cxn modelId="{A125467C-09AC-40EF-8B93-F276FA627C4A}" srcId="{84C17C59-05C7-454B-9DFA-415E77CAF5D2}" destId="{E5DF49BB-BA80-4038-873C-7282013E1AF7}" srcOrd="1" destOrd="0" parTransId="{3257467C-61FB-4F8C-A56D-32228116A478}" sibTransId="{B4A25983-0FFD-4027-82B5-C699533A0F68}"/>
    <dgm:cxn modelId="{FD2C7DA1-607A-4F66-A979-23571453E8EF}" type="presOf" srcId="{D529BF14-7164-4C50-A9F3-D5E2C877456C}" destId="{02628F5F-7B8E-4E54-A9A2-355F8A46FFEE}" srcOrd="0" destOrd="0" presId="urn:microsoft.com/office/officeart/2005/8/layout/vList2"/>
    <dgm:cxn modelId="{81587FA4-0419-4421-B019-ABEC7BCCCFD2}" type="presOf" srcId="{E5DF49BB-BA80-4038-873C-7282013E1AF7}" destId="{14E64CDE-DD7E-4084-BC14-59C5DA3B71DD}" srcOrd="0" destOrd="0" presId="urn:microsoft.com/office/officeart/2005/8/layout/vList2"/>
    <dgm:cxn modelId="{79EAD0E4-B3EF-4EEE-B295-6029ECDD8AD8}" srcId="{84C17C59-05C7-454B-9DFA-415E77CAF5D2}" destId="{D529BF14-7164-4C50-A9F3-D5E2C877456C}" srcOrd="2" destOrd="0" parTransId="{4BCDDBCA-E55B-4336-A6C0-938B239F9EAD}" sibTransId="{A3452B0F-83A5-4C2E-A516-8CBF2292AEA0}"/>
    <dgm:cxn modelId="{85707678-20AD-4842-81C8-33D6BDC2395D}" type="presParOf" srcId="{55CA6D0A-D002-4B29-8F9A-F57EB1F07C64}" destId="{1430F4ED-64F7-4FA3-BA61-F57B3F45BC46}" srcOrd="0" destOrd="0" presId="urn:microsoft.com/office/officeart/2005/8/layout/vList2"/>
    <dgm:cxn modelId="{465981FB-0925-490C-8582-347ED09CBE9E}" type="presParOf" srcId="{55CA6D0A-D002-4B29-8F9A-F57EB1F07C64}" destId="{DD5E88F6-50CA-499C-86D0-5FCDB0084BA2}" srcOrd="1" destOrd="0" presId="urn:microsoft.com/office/officeart/2005/8/layout/vList2"/>
    <dgm:cxn modelId="{C8CE8D95-8972-4728-9DBB-21F16B0A1590}" type="presParOf" srcId="{55CA6D0A-D002-4B29-8F9A-F57EB1F07C64}" destId="{14E64CDE-DD7E-4084-BC14-59C5DA3B71DD}" srcOrd="2" destOrd="0" presId="urn:microsoft.com/office/officeart/2005/8/layout/vList2"/>
    <dgm:cxn modelId="{0EA04887-E629-48C4-A5C5-385200693383}" type="presParOf" srcId="{55CA6D0A-D002-4B29-8F9A-F57EB1F07C64}" destId="{094CEA57-2060-43EC-B63C-D972CD6BABA7}" srcOrd="3" destOrd="0" presId="urn:microsoft.com/office/officeart/2005/8/layout/vList2"/>
    <dgm:cxn modelId="{BCFBF60B-7119-4ED0-AF5E-2E75C9B3C151}" type="presParOf" srcId="{55CA6D0A-D002-4B29-8F9A-F57EB1F07C64}" destId="{02628F5F-7B8E-4E54-A9A2-355F8A46FFEE}"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F58B0ED-8A5D-4BC9-BEA4-9818F5419F32}"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cs-CZ"/>
        </a:p>
      </dgm:t>
    </dgm:pt>
    <dgm:pt modelId="{2C4A9B21-6F8C-4044-94CE-C4A881260E18}">
      <dgm:prSet custT="1"/>
      <dgm:spPr/>
      <dgm:t>
        <a:bodyPr/>
        <a:lstStyle/>
        <a:p>
          <a:r>
            <a:rPr lang="cs-CZ" sz="2000" b="0" dirty="0"/>
            <a:t>Pracovní poměr může být </a:t>
          </a:r>
          <a:r>
            <a:rPr lang="cs-CZ" sz="2000" b="1" dirty="0"/>
            <a:t>rozvázán</a:t>
          </a:r>
          <a:r>
            <a:rPr lang="cs-CZ" sz="2000" b="0" dirty="0"/>
            <a:t> </a:t>
          </a:r>
          <a:r>
            <a:rPr lang="cs-CZ" sz="2000" b="1" dirty="0"/>
            <a:t>POUZE</a:t>
          </a:r>
          <a:endParaRPr lang="cs-CZ" sz="2000" dirty="0"/>
        </a:p>
      </dgm:t>
    </dgm:pt>
    <dgm:pt modelId="{08476B90-E7FF-466C-9E4F-6F29605E19F5}" type="parTrans" cxnId="{FB17C871-7E8D-4D63-8193-A7F241507068}">
      <dgm:prSet/>
      <dgm:spPr/>
      <dgm:t>
        <a:bodyPr/>
        <a:lstStyle/>
        <a:p>
          <a:endParaRPr lang="cs-CZ" sz="2000"/>
        </a:p>
      </dgm:t>
    </dgm:pt>
    <dgm:pt modelId="{AE89AE0C-CF5D-4038-8976-A6A87E34F0BA}" type="sibTrans" cxnId="{FB17C871-7E8D-4D63-8193-A7F241507068}">
      <dgm:prSet/>
      <dgm:spPr/>
      <dgm:t>
        <a:bodyPr/>
        <a:lstStyle/>
        <a:p>
          <a:endParaRPr lang="cs-CZ" sz="2000"/>
        </a:p>
      </dgm:t>
    </dgm:pt>
    <dgm:pt modelId="{B7C93E8C-20D8-4631-99C7-FF20E4E322B2}">
      <dgm:prSet custT="1"/>
      <dgm:spPr/>
      <dgm:t>
        <a:bodyPr/>
        <a:lstStyle/>
        <a:p>
          <a:r>
            <a:rPr lang="cs-CZ" sz="2000" b="0"/>
            <a:t>DOHODOU</a:t>
          </a:r>
          <a:endParaRPr lang="cs-CZ" sz="2000"/>
        </a:p>
      </dgm:t>
    </dgm:pt>
    <dgm:pt modelId="{72CB4663-C73D-47A3-A71C-6C6A975D11A8}" type="parTrans" cxnId="{AFF899E7-2FF6-45A0-A7E3-97CCDF42FEBD}">
      <dgm:prSet/>
      <dgm:spPr/>
      <dgm:t>
        <a:bodyPr/>
        <a:lstStyle/>
        <a:p>
          <a:endParaRPr lang="cs-CZ" sz="2000"/>
        </a:p>
      </dgm:t>
    </dgm:pt>
    <dgm:pt modelId="{6D7565D5-979B-4DE9-9F1C-A5986A9EF353}" type="sibTrans" cxnId="{AFF899E7-2FF6-45A0-A7E3-97CCDF42FEBD}">
      <dgm:prSet/>
      <dgm:spPr/>
      <dgm:t>
        <a:bodyPr/>
        <a:lstStyle/>
        <a:p>
          <a:endParaRPr lang="cs-CZ" sz="2000"/>
        </a:p>
      </dgm:t>
    </dgm:pt>
    <dgm:pt modelId="{F0EE620C-D5BC-445C-95FA-D39DB216BDDC}">
      <dgm:prSet custT="1"/>
      <dgm:spPr/>
      <dgm:t>
        <a:bodyPr/>
        <a:lstStyle/>
        <a:p>
          <a:r>
            <a:rPr lang="cs-CZ" sz="2000" b="0"/>
            <a:t>VÝPOVĚDÍ</a:t>
          </a:r>
          <a:endParaRPr lang="cs-CZ" sz="2000"/>
        </a:p>
      </dgm:t>
    </dgm:pt>
    <dgm:pt modelId="{A59D1FCB-8D41-4347-B844-D264B0050A10}" type="parTrans" cxnId="{8FD0F5D4-2DFF-453C-BA77-884A34C627A9}">
      <dgm:prSet/>
      <dgm:spPr/>
      <dgm:t>
        <a:bodyPr/>
        <a:lstStyle/>
        <a:p>
          <a:endParaRPr lang="cs-CZ" sz="2000"/>
        </a:p>
      </dgm:t>
    </dgm:pt>
    <dgm:pt modelId="{1FDAC110-C855-43DC-A7AE-926FBD308A8B}" type="sibTrans" cxnId="{8FD0F5D4-2DFF-453C-BA77-884A34C627A9}">
      <dgm:prSet/>
      <dgm:spPr/>
      <dgm:t>
        <a:bodyPr/>
        <a:lstStyle/>
        <a:p>
          <a:endParaRPr lang="cs-CZ" sz="2000"/>
        </a:p>
      </dgm:t>
    </dgm:pt>
    <dgm:pt modelId="{3C6F30CE-92AF-4605-8793-ECF0B54609C8}">
      <dgm:prSet custT="1"/>
      <dgm:spPr/>
      <dgm:t>
        <a:bodyPr/>
        <a:lstStyle/>
        <a:p>
          <a:r>
            <a:rPr lang="cs-CZ" sz="2000" b="0" dirty="0"/>
            <a:t>OKAMŽITÝM ZRUŠENÍM</a:t>
          </a:r>
          <a:endParaRPr lang="cs-CZ" sz="2000" dirty="0"/>
        </a:p>
      </dgm:t>
    </dgm:pt>
    <dgm:pt modelId="{86B99AB6-A068-4DF4-A9AE-D70288C6AE5F}" type="parTrans" cxnId="{41210606-A8A5-4C92-B59C-83F689340517}">
      <dgm:prSet/>
      <dgm:spPr/>
      <dgm:t>
        <a:bodyPr/>
        <a:lstStyle/>
        <a:p>
          <a:endParaRPr lang="cs-CZ" sz="2000"/>
        </a:p>
      </dgm:t>
    </dgm:pt>
    <dgm:pt modelId="{B43C8E12-C37E-444E-9822-0BD51799B016}" type="sibTrans" cxnId="{41210606-A8A5-4C92-B59C-83F689340517}">
      <dgm:prSet/>
      <dgm:spPr/>
      <dgm:t>
        <a:bodyPr/>
        <a:lstStyle/>
        <a:p>
          <a:endParaRPr lang="cs-CZ" sz="2000"/>
        </a:p>
      </dgm:t>
    </dgm:pt>
    <dgm:pt modelId="{E8C86395-75F4-4583-A6A9-6B473FB1B5FE}">
      <dgm:prSet custT="1"/>
      <dgm:spPr/>
      <dgm:t>
        <a:bodyPr/>
        <a:lstStyle/>
        <a:p>
          <a:r>
            <a:rPr lang="cs-CZ" sz="2000" b="0" dirty="0"/>
            <a:t>ZRUŠENÍM VE ZKUŠEBNÍ DOBĚ</a:t>
          </a:r>
          <a:endParaRPr lang="cs-CZ" sz="2000" dirty="0"/>
        </a:p>
      </dgm:t>
    </dgm:pt>
    <dgm:pt modelId="{F1006992-CAC1-4718-92F6-E90A19354332}" type="parTrans" cxnId="{DE516ED2-5FBE-4677-BDBF-4CFDC15AA346}">
      <dgm:prSet/>
      <dgm:spPr/>
      <dgm:t>
        <a:bodyPr/>
        <a:lstStyle/>
        <a:p>
          <a:endParaRPr lang="cs-CZ" sz="2000"/>
        </a:p>
      </dgm:t>
    </dgm:pt>
    <dgm:pt modelId="{2A19EFDF-8B93-453A-BD77-8D7F2B0D6173}" type="sibTrans" cxnId="{DE516ED2-5FBE-4677-BDBF-4CFDC15AA346}">
      <dgm:prSet/>
      <dgm:spPr/>
      <dgm:t>
        <a:bodyPr/>
        <a:lstStyle/>
        <a:p>
          <a:endParaRPr lang="cs-CZ" sz="2000"/>
        </a:p>
      </dgm:t>
    </dgm:pt>
    <dgm:pt modelId="{7F495F22-3DC2-479B-8E7D-110F18B1A42D}" type="pres">
      <dgm:prSet presAssocID="{5F58B0ED-8A5D-4BC9-BEA4-9818F5419F32}" presName="Name0" presStyleCnt="0">
        <dgm:presLayoutVars>
          <dgm:orgChart val="1"/>
          <dgm:chPref val="1"/>
          <dgm:dir/>
          <dgm:animOne val="branch"/>
          <dgm:animLvl val="lvl"/>
          <dgm:resizeHandles/>
        </dgm:presLayoutVars>
      </dgm:prSet>
      <dgm:spPr/>
    </dgm:pt>
    <dgm:pt modelId="{C0489D2F-6CB2-4C22-A4FE-303A9CD1512B}" type="pres">
      <dgm:prSet presAssocID="{2C4A9B21-6F8C-4044-94CE-C4A881260E18}" presName="hierRoot1" presStyleCnt="0">
        <dgm:presLayoutVars>
          <dgm:hierBranch val="init"/>
        </dgm:presLayoutVars>
      </dgm:prSet>
      <dgm:spPr/>
    </dgm:pt>
    <dgm:pt modelId="{E65ACED8-72FF-4208-9D42-244645D22516}" type="pres">
      <dgm:prSet presAssocID="{2C4A9B21-6F8C-4044-94CE-C4A881260E18}" presName="rootComposite1" presStyleCnt="0"/>
      <dgm:spPr/>
    </dgm:pt>
    <dgm:pt modelId="{28328682-BDC6-448A-ADBE-5B449D3B3FAB}" type="pres">
      <dgm:prSet presAssocID="{2C4A9B21-6F8C-4044-94CE-C4A881260E18}" presName="rootText1" presStyleLbl="alignAcc1" presStyleIdx="0" presStyleCnt="0">
        <dgm:presLayoutVars>
          <dgm:chPref val="3"/>
        </dgm:presLayoutVars>
      </dgm:prSet>
      <dgm:spPr/>
    </dgm:pt>
    <dgm:pt modelId="{3A1ECCA4-6527-4B25-BBFF-04242EAEBD0C}" type="pres">
      <dgm:prSet presAssocID="{2C4A9B21-6F8C-4044-94CE-C4A881260E18}" presName="topArc1" presStyleLbl="parChTrans1D1" presStyleIdx="0" presStyleCnt="10"/>
      <dgm:spPr/>
    </dgm:pt>
    <dgm:pt modelId="{9F609FD6-2B64-4B5F-97FA-E48062819407}" type="pres">
      <dgm:prSet presAssocID="{2C4A9B21-6F8C-4044-94CE-C4A881260E18}" presName="bottomArc1" presStyleLbl="parChTrans1D1" presStyleIdx="1" presStyleCnt="10"/>
      <dgm:spPr/>
    </dgm:pt>
    <dgm:pt modelId="{66509BEA-B85D-45C1-AC6A-5DB368C5C725}" type="pres">
      <dgm:prSet presAssocID="{2C4A9B21-6F8C-4044-94CE-C4A881260E18}" presName="topConnNode1" presStyleLbl="node1" presStyleIdx="0" presStyleCnt="0"/>
      <dgm:spPr/>
    </dgm:pt>
    <dgm:pt modelId="{2D162C34-08DC-4B49-B9D3-965036CACB2A}" type="pres">
      <dgm:prSet presAssocID="{2C4A9B21-6F8C-4044-94CE-C4A881260E18}" presName="hierChild2" presStyleCnt="0"/>
      <dgm:spPr/>
    </dgm:pt>
    <dgm:pt modelId="{85296048-4846-4BDC-AE98-A30DCA089184}" type="pres">
      <dgm:prSet presAssocID="{72CB4663-C73D-47A3-A71C-6C6A975D11A8}" presName="Name28" presStyleLbl="parChTrans1D2" presStyleIdx="0" presStyleCnt="4"/>
      <dgm:spPr/>
    </dgm:pt>
    <dgm:pt modelId="{77CCB6F1-3FE2-4B7A-A559-F59B4F44B5FC}" type="pres">
      <dgm:prSet presAssocID="{B7C93E8C-20D8-4631-99C7-FF20E4E322B2}" presName="hierRoot2" presStyleCnt="0">
        <dgm:presLayoutVars>
          <dgm:hierBranch val="init"/>
        </dgm:presLayoutVars>
      </dgm:prSet>
      <dgm:spPr/>
    </dgm:pt>
    <dgm:pt modelId="{F5A5996E-50DA-45E6-BFF9-0348F0FDF2CC}" type="pres">
      <dgm:prSet presAssocID="{B7C93E8C-20D8-4631-99C7-FF20E4E322B2}" presName="rootComposite2" presStyleCnt="0"/>
      <dgm:spPr/>
    </dgm:pt>
    <dgm:pt modelId="{390079B7-3656-4320-B958-2E05C4864FA4}" type="pres">
      <dgm:prSet presAssocID="{B7C93E8C-20D8-4631-99C7-FF20E4E322B2}" presName="rootText2" presStyleLbl="alignAcc1" presStyleIdx="0" presStyleCnt="0">
        <dgm:presLayoutVars>
          <dgm:chPref val="3"/>
        </dgm:presLayoutVars>
      </dgm:prSet>
      <dgm:spPr/>
    </dgm:pt>
    <dgm:pt modelId="{46B89569-B61C-4E62-9043-D1DB75C9EA75}" type="pres">
      <dgm:prSet presAssocID="{B7C93E8C-20D8-4631-99C7-FF20E4E322B2}" presName="topArc2" presStyleLbl="parChTrans1D1" presStyleIdx="2" presStyleCnt="10"/>
      <dgm:spPr/>
    </dgm:pt>
    <dgm:pt modelId="{D763D097-5C5A-495A-A7A4-EE24C06FE504}" type="pres">
      <dgm:prSet presAssocID="{B7C93E8C-20D8-4631-99C7-FF20E4E322B2}" presName="bottomArc2" presStyleLbl="parChTrans1D1" presStyleIdx="3" presStyleCnt="10"/>
      <dgm:spPr/>
    </dgm:pt>
    <dgm:pt modelId="{70030C88-1FE8-48FD-BC0D-0553BD299B3C}" type="pres">
      <dgm:prSet presAssocID="{B7C93E8C-20D8-4631-99C7-FF20E4E322B2}" presName="topConnNode2" presStyleLbl="node2" presStyleIdx="0" presStyleCnt="0"/>
      <dgm:spPr/>
    </dgm:pt>
    <dgm:pt modelId="{417C0FCA-C932-495F-A0C7-24EB61E2D179}" type="pres">
      <dgm:prSet presAssocID="{B7C93E8C-20D8-4631-99C7-FF20E4E322B2}" presName="hierChild4" presStyleCnt="0"/>
      <dgm:spPr/>
    </dgm:pt>
    <dgm:pt modelId="{7254AA13-2D62-4B77-8BB9-EC8C73D37D4B}" type="pres">
      <dgm:prSet presAssocID="{B7C93E8C-20D8-4631-99C7-FF20E4E322B2}" presName="hierChild5" presStyleCnt="0"/>
      <dgm:spPr/>
    </dgm:pt>
    <dgm:pt modelId="{EAAAA6AE-D83F-4BAA-B292-22EC84E1E03B}" type="pres">
      <dgm:prSet presAssocID="{A59D1FCB-8D41-4347-B844-D264B0050A10}" presName="Name28" presStyleLbl="parChTrans1D2" presStyleIdx="1" presStyleCnt="4"/>
      <dgm:spPr/>
    </dgm:pt>
    <dgm:pt modelId="{BBDE3905-998F-4110-A1D6-8286E38BDC26}" type="pres">
      <dgm:prSet presAssocID="{F0EE620C-D5BC-445C-95FA-D39DB216BDDC}" presName="hierRoot2" presStyleCnt="0">
        <dgm:presLayoutVars>
          <dgm:hierBranch val="init"/>
        </dgm:presLayoutVars>
      </dgm:prSet>
      <dgm:spPr/>
    </dgm:pt>
    <dgm:pt modelId="{4B14DC9B-09D3-4FC1-85FA-82224A8A9E7F}" type="pres">
      <dgm:prSet presAssocID="{F0EE620C-D5BC-445C-95FA-D39DB216BDDC}" presName="rootComposite2" presStyleCnt="0"/>
      <dgm:spPr/>
    </dgm:pt>
    <dgm:pt modelId="{9BCC1393-6091-4DDC-9F78-288564AAC0F5}" type="pres">
      <dgm:prSet presAssocID="{F0EE620C-D5BC-445C-95FA-D39DB216BDDC}" presName="rootText2" presStyleLbl="alignAcc1" presStyleIdx="0" presStyleCnt="0">
        <dgm:presLayoutVars>
          <dgm:chPref val="3"/>
        </dgm:presLayoutVars>
      </dgm:prSet>
      <dgm:spPr/>
    </dgm:pt>
    <dgm:pt modelId="{BB049CEB-84F4-45F9-95EA-8A7CB333D139}" type="pres">
      <dgm:prSet presAssocID="{F0EE620C-D5BC-445C-95FA-D39DB216BDDC}" presName="topArc2" presStyleLbl="parChTrans1D1" presStyleIdx="4" presStyleCnt="10"/>
      <dgm:spPr/>
    </dgm:pt>
    <dgm:pt modelId="{EAF3A1AA-7F0C-4457-BCBE-EE632BF87C23}" type="pres">
      <dgm:prSet presAssocID="{F0EE620C-D5BC-445C-95FA-D39DB216BDDC}" presName="bottomArc2" presStyleLbl="parChTrans1D1" presStyleIdx="5" presStyleCnt="10"/>
      <dgm:spPr/>
    </dgm:pt>
    <dgm:pt modelId="{C9EED79E-A825-4AE6-A5FD-C77E821E312A}" type="pres">
      <dgm:prSet presAssocID="{F0EE620C-D5BC-445C-95FA-D39DB216BDDC}" presName="topConnNode2" presStyleLbl="node2" presStyleIdx="0" presStyleCnt="0"/>
      <dgm:spPr/>
    </dgm:pt>
    <dgm:pt modelId="{F9545AE1-0483-433D-A167-37768467B450}" type="pres">
      <dgm:prSet presAssocID="{F0EE620C-D5BC-445C-95FA-D39DB216BDDC}" presName="hierChild4" presStyleCnt="0"/>
      <dgm:spPr/>
    </dgm:pt>
    <dgm:pt modelId="{E0530DD8-7576-4B6A-8A22-D36B33151479}" type="pres">
      <dgm:prSet presAssocID="{F0EE620C-D5BC-445C-95FA-D39DB216BDDC}" presName="hierChild5" presStyleCnt="0"/>
      <dgm:spPr/>
    </dgm:pt>
    <dgm:pt modelId="{95071E4D-6F2F-42EF-9008-192844B415AC}" type="pres">
      <dgm:prSet presAssocID="{86B99AB6-A068-4DF4-A9AE-D70288C6AE5F}" presName="Name28" presStyleLbl="parChTrans1D2" presStyleIdx="2" presStyleCnt="4"/>
      <dgm:spPr/>
    </dgm:pt>
    <dgm:pt modelId="{D0A0A1DC-BA09-4142-BE24-50D55B190AF8}" type="pres">
      <dgm:prSet presAssocID="{3C6F30CE-92AF-4605-8793-ECF0B54609C8}" presName="hierRoot2" presStyleCnt="0">
        <dgm:presLayoutVars>
          <dgm:hierBranch val="init"/>
        </dgm:presLayoutVars>
      </dgm:prSet>
      <dgm:spPr/>
    </dgm:pt>
    <dgm:pt modelId="{4FFFC82C-53A2-48DE-8E72-4488DB6C7860}" type="pres">
      <dgm:prSet presAssocID="{3C6F30CE-92AF-4605-8793-ECF0B54609C8}" presName="rootComposite2" presStyleCnt="0"/>
      <dgm:spPr/>
    </dgm:pt>
    <dgm:pt modelId="{4CEEC5F9-8FEC-4189-A51B-B05E60E6FB83}" type="pres">
      <dgm:prSet presAssocID="{3C6F30CE-92AF-4605-8793-ECF0B54609C8}" presName="rootText2" presStyleLbl="alignAcc1" presStyleIdx="0" presStyleCnt="0">
        <dgm:presLayoutVars>
          <dgm:chPref val="3"/>
        </dgm:presLayoutVars>
      </dgm:prSet>
      <dgm:spPr/>
    </dgm:pt>
    <dgm:pt modelId="{064F73AC-6D38-4A54-B402-34117C852B8A}" type="pres">
      <dgm:prSet presAssocID="{3C6F30CE-92AF-4605-8793-ECF0B54609C8}" presName="topArc2" presStyleLbl="parChTrans1D1" presStyleIdx="6" presStyleCnt="10"/>
      <dgm:spPr/>
    </dgm:pt>
    <dgm:pt modelId="{9695AF2B-D18B-4524-AC92-98564A7AA0CD}" type="pres">
      <dgm:prSet presAssocID="{3C6F30CE-92AF-4605-8793-ECF0B54609C8}" presName="bottomArc2" presStyleLbl="parChTrans1D1" presStyleIdx="7" presStyleCnt="10"/>
      <dgm:spPr/>
    </dgm:pt>
    <dgm:pt modelId="{76CAF053-5C9E-4A33-A8DE-625D09396D30}" type="pres">
      <dgm:prSet presAssocID="{3C6F30CE-92AF-4605-8793-ECF0B54609C8}" presName="topConnNode2" presStyleLbl="node2" presStyleIdx="0" presStyleCnt="0"/>
      <dgm:spPr/>
    </dgm:pt>
    <dgm:pt modelId="{BD3D3B80-E6A5-41B9-B517-E19160B7FDE8}" type="pres">
      <dgm:prSet presAssocID="{3C6F30CE-92AF-4605-8793-ECF0B54609C8}" presName="hierChild4" presStyleCnt="0"/>
      <dgm:spPr/>
    </dgm:pt>
    <dgm:pt modelId="{1B07642B-9F90-4886-B8DE-1F4D015F1B22}" type="pres">
      <dgm:prSet presAssocID="{3C6F30CE-92AF-4605-8793-ECF0B54609C8}" presName="hierChild5" presStyleCnt="0"/>
      <dgm:spPr/>
    </dgm:pt>
    <dgm:pt modelId="{6129806C-CB0C-4042-A04B-CCBD1FC44FB3}" type="pres">
      <dgm:prSet presAssocID="{F1006992-CAC1-4718-92F6-E90A19354332}" presName="Name28" presStyleLbl="parChTrans1D2" presStyleIdx="3" presStyleCnt="4"/>
      <dgm:spPr/>
    </dgm:pt>
    <dgm:pt modelId="{ED6C379B-A461-4649-8D6B-9B4945373334}" type="pres">
      <dgm:prSet presAssocID="{E8C86395-75F4-4583-A6A9-6B473FB1B5FE}" presName="hierRoot2" presStyleCnt="0">
        <dgm:presLayoutVars>
          <dgm:hierBranch val="init"/>
        </dgm:presLayoutVars>
      </dgm:prSet>
      <dgm:spPr/>
    </dgm:pt>
    <dgm:pt modelId="{CE5584AE-5432-41D3-A678-9AAED1234D0A}" type="pres">
      <dgm:prSet presAssocID="{E8C86395-75F4-4583-A6A9-6B473FB1B5FE}" presName="rootComposite2" presStyleCnt="0"/>
      <dgm:spPr/>
    </dgm:pt>
    <dgm:pt modelId="{7A18E901-997B-4623-A07B-FADD8AB6BB45}" type="pres">
      <dgm:prSet presAssocID="{E8C86395-75F4-4583-A6A9-6B473FB1B5FE}" presName="rootText2" presStyleLbl="alignAcc1" presStyleIdx="0" presStyleCnt="0">
        <dgm:presLayoutVars>
          <dgm:chPref val="3"/>
        </dgm:presLayoutVars>
      </dgm:prSet>
      <dgm:spPr/>
    </dgm:pt>
    <dgm:pt modelId="{2AC05CA3-27A4-430B-9E8E-10DECFF13E39}" type="pres">
      <dgm:prSet presAssocID="{E8C86395-75F4-4583-A6A9-6B473FB1B5FE}" presName="topArc2" presStyleLbl="parChTrans1D1" presStyleIdx="8" presStyleCnt="10"/>
      <dgm:spPr/>
    </dgm:pt>
    <dgm:pt modelId="{E1ADFA6F-CD90-4436-B3EB-6B90EDEB0E65}" type="pres">
      <dgm:prSet presAssocID="{E8C86395-75F4-4583-A6A9-6B473FB1B5FE}" presName="bottomArc2" presStyleLbl="parChTrans1D1" presStyleIdx="9" presStyleCnt="10"/>
      <dgm:spPr/>
    </dgm:pt>
    <dgm:pt modelId="{78E99F20-613C-42D0-BCDD-D32E74C912AB}" type="pres">
      <dgm:prSet presAssocID="{E8C86395-75F4-4583-A6A9-6B473FB1B5FE}" presName="topConnNode2" presStyleLbl="node2" presStyleIdx="0" presStyleCnt="0"/>
      <dgm:spPr/>
    </dgm:pt>
    <dgm:pt modelId="{FB0663F2-E42E-42C7-B5B2-9D658326BFAE}" type="pres">
      <dgm:prSet presAssocID="{E8C86395-75F4-4583-A6A9-6B473FB1B5FE}" presName="hierChild4" presStyleCnt="0"/>
      <dgm:spPr/>
    </dgm:pt>
    <dgm:pt modelId="{5097B13A-5700-4BCC-847F-00D36380179C}" type="pres">
      <dgm:prSet presAssocID="{E8C86395-75F4-4583-A6A9-6B473FB1B5FE}" presName="hierChild5" presStyleCnt="0"/>
      <dgm:spPr/>
    </dgm:pt>
    <dgm:pt modelId="{26FBE8BF-336A-476E-BC6A-78B76753A37C}" type="pres">
      <dgm:prSet presAssocID="{2C4A9B21-6F8C-4044-94CE-C4A881260E18}" presName="hierChild3" presStyleCnt="0"/>
      <dgm:spPr/>
    </dgm:pt>
  </dgm:ptLst>
  <dgm:cxnLst>
    <dgm:cxn modelId="{41210606-A8A5-4C92-B59C-83F689340517}" srcId="{2C4A9B21-6F8C-4044-94CE-C4A881260E18}" destId="{3C6F30CE-92AF-4605-8793-ECF0B54609C8}" srcOrd="2" destOrd="0" parTransId="{86B99AB6-A068-4DF4-A9AE-D70288C6AE5F}" sibTransId="{B43C8E12-C37E-444E-9822-0BD51799B016}"/>
    <dgm:cxn modelId="{3A14B21F-F9F1-438E-934F-014727268B06}" type="presOf" srcId="{2C4A9B21-6F8C-4044-94CE-C4A881260E18}" destId="{66509BEA-B85D-45C1-AC6A-5DB368C5C725}" srcOrd="1" destOrd="0" presId="urn:microsoft.com/office/officeart/2008/layout/HalfCircleOrganizationChart"/>
    <dgm:cxn modelId="{6A336B2A-0026-495E-B120-BD5AD717D3E8}" type="presOf" srcId="{72CB4663-C73D-47A3-A71C-6C6A975D11A8}" destId="{85296048-4846-4BDC-AE98-A30DCA089184}" srcOrd="0" destOrd="0" presId="urn:microsoft.com/office/officeart/2008/layout/HalfCircleOrganizationChart"/>
    <dgm:cxn modelId="{19C1AE2E-1658-4FF3-85B6-0FEBC84CB8A3}" type="presOf" srcId="{E8C86395-75F4-4583-A6A9-6B473FB1B5FE}" destId="{7A18E901-997B-4623-A07B-FADD8AB6BB45}" srcOrd="0" destOrd="0" presId="urn:microsoft.com/office/officeart/2008/layout/HalfCircleOrganizationChart"/>
    <dgm:cxn modelId="{0F0EF42E-5CEA-4005-A6CC-6A84BAFA6A10}" type="presOf" srcId="{86B99AB6-A068-4DF4-A9AE-D70288C6AE5F}" destId="{95071E4D-6F2F-42EF-9008-192844B415AC}" srcOrd="0" destOrd="0" presId="urn:microsoft.com/office/officeart/2008/layout/HalfCircleOrganizationChart"/>
    <dgm:cxn modelId="{A5FC4837-A388-4907-9422-183084B045EF}" type="presOf" srcId="{F0EE620C-D5BC-445C-95FA-D39DB216BDDC}" destId="{C9EED79E-A825-4AE6-A5FD-C77E821E312A}" srcOrd="1" destOrd="0" presId="urn:microsoft.com/office/officeart/2008/layout/HalfCircleOrganizationChart"/>
    <dgm:cxn modelId="{10BA2044-D78A-4469-BD0E-D1782ECB31AD}" type="presOf" srcId="{B7C93E8C-20D8-4631-99C7-FF20E4E322B2}" destId="{70030C88-1FE8-48FD-BC0D-0553BD299B3C}" srcOrd="1" destOrd="0" presId="urn:microsoft.com/office/officeart/2008/layout/HalfCircleOrganizationChart"/>
    <dgm:cxn modelId="{769EF94B-23FA-458D-931B-1E596EDB9593}" type="presOf" srcId="{2C4A9B21-6F8C-4044-94CE-C4A881260E18}" destId="{28328682-BDC6-448A-ADBE-5B449D3B3FAB}" srcOrd="0" destOrd="0" presId="urn:microsoft.com/office/officeart/2008/layout/HalfCircleOrganizationChart"/>
    <dgm:cxn modelId="{6DDEB54D-35A0-42B3-B784-8E1835A3D9AA}" type="presOf" srcId="{F1006992-CAC1-4718-92F6-E90A19354332}" destId="{6129806C-CB0C-4042-A04B-CCBD1FC44FB3}" srcOrd="0" destOrd="0" presId="urn:microsoft.com/office/officeart/2008/layout/HalfCircleOrganizationChart"/>
    <dgm:cxn modelId="{FB17C871-7E8D-4D63-8193-A7F241507068}" srcId="{5F58B0ED-8A5D-4BC9-BEA4-9818F5419F32}" destId="{2C4A9B21-6F8C-4044-94CE-C4A881260E18}" srcOrd="0" destOrd="0" parTransId="{08476B90-E7FF-466C-9E4F-6F29605E19F5}" sibTransId="{AE89AE0C-CF5D-4038-8976-A6A87E34F0BA}"/>
    <dgm:cxn modelId="{A21E6082-75C7-40BD-8FB9-28F9AB166ACC}" type="presOf" srcId="{F0EE620C-D5BC-445C-95FA-D39DB216BDDC}" destId="{9BCC1393-6091-4DDC-9F78-288564AAC0F5}" srcOrd="0" destOrd="0" presId="urn:microsoft.com/office/officeart/2008/layout/HalfCircleOrganizationChart"/>
    <dgm:cxn modelId="{D2EE2088-4700-473D-9C8A-A487186796FD}" type="presOf" srcId="{B7C93E8C-20D8-4631-99C7-FF20E4E322B2}" destId="{390079B7-3656-4320-B958-2E05C4864FA4}" srcOrd="0" destOrd="0" presId="urn:microsoft.com/office/officeart/2008/layout/HalfCircleOrganizationChart"/>
    <dgm:cxn modelId="{2727538F-BD96-48BD-B4BD-04BD5C511006}" type="presOf" srcId="{3C6F30CE-92AF-4605-8793-ECF0B54609C8}" destId="{4CEEC5F9-8FEC-4189-A51B-B05E60E6FB83}" srcOrd="0" destOrd="0" presId="urn:microsoft.com/office/officeart/2008/layout/HalfCircleOrganizationChart"/>
    <dgm:cxn modelId="{ACF93491-A574-4A88-8020-F46EDE8F4A43}" type="presOf" srcId="{E8C86395-75F4-4583-A6A9-6B473FB1B5FE}" destId="{78E99F20-613C-42D0-BCDD-D32E74C912AB}" srcOrd="1" destOrd="0" presId="urn:microsoft.com/office/officeart/2008/layout/HalfCircleOrganizationChart"/>
    <dgm:cxn modelId="{42C0F494-9E93-4827-AFEA-02FD32C8C337}" type="presOf" srcId="{5F58B0ED-8A5D-4BC9-BEA4-9818F5419F32}" destId="{7F495F22-3DC2-479B-8E7D-110F18B1A42D}" srcOrd="0" destOrd="0" presId="urn:microsoft.com/office/officeart/2008/layout/HalfCircleOrganizationChart"/>
    <dgm:cxn modelId="{DE516ED2-5FBE-4677-BDBF-4CFDC15AA346}" srcId="{2C4A9B21-6F8C-4044-94CE-C4A881260E18}" destId="{E8C86395-75F4-4583-A6A9-6B473FB1B5FE}" srcOrd="3" destOrd="0" parTransId="{F1006992-CAC1-4718-92F6-E90A19354332}" sibTransId="{2A19EFDF-8B93-453A-BD77-8D7F2B0D6173}"/>
    <dgm:cxn modelId="{8FD0F5D4-2DFF-453C-BA77-884A34C627A9}" srcId="{2C4A9B21-6F8C-4044-94CE-C4A881260E18}" destId="{F0EE620C-D5BC-445C-95FA-D39DB216BDDC}" srcOrd="1" destOrd="0" parTransId="{A59D1FCB-8D41-4347-B844-D264B0050A10}" sibTransId="{1FDAC110-C855-43DC-A7AE-926FBD308A8B}"/>
    <dgm:cxn modelId="{D2DC0CDA-F246-4223-8B07-E3EEE942467A}" type="presOf" srcId="{A59D1FCB-8D41-4347-B844-D264B0050A10}" destId="{EAAAA6AE-D83F-4BAA-B292-22EC84E1E03B}" srcOrd="0" destOrd="0" presId="urn:microsoft.com/office/officeart/2008/layout/HalfCircleOrganizationChart"/>
    <dgm:cxn modelId="{AFF899E7-2FF6-45A0-A7E3-97CCDF42FEBD}" srcId="{2C4A9B21-6F8C-4044-94CE-C4A881260E18}" destId="{B7C93E8C-20D8-4631-99C7-FF20E4E322B2}" srcOrd="0" destOrd="0" parTransId="{72CB4663-C73D-47A3-A71C-6C6A975D11A8}" sibTransId="{6D7565D5-979B-4DE9-9F1C-A5986A9EF353}"/>
    <dgm:cxn modelId="{9E6998FB-01E5-4C84-A00B-95041C9082DC}" type="presOf" srcId="{3C6F30CE-92AF-4605-8793-ECF0B54609C8}" destId="{76CAF053-5C9E-4A33-A8DE-625D09396D30}" srcOrd="1" destOrd="0" presId="urn:microsoft.com/office/officeart/2008/layout/HalfCircleOrganizationChart"/>
    <dgm:cxn modelId="{CCDA253D-B043-4B1E-B286-8B2F63378D4F}" type="presParOf" srcId="{7F495F22-3DC2-479B-8E7D-110F18B1A42D}" destId="{C0489D2F-6CB2-4C22-A4FE-303A9CD1512B}" srcOrd="0" destOrd="0" presId="urn:microsoft.com/office/officeart/2008/layout/HalfCircleOrganizationChart"/>
    <dgm:cxn modelId="{1AD19363-246D-45B6-98EC-500A679376D1}" type="presParOf" srcId="{C0489D2F-6CB2-4C22-A4FE-303A9CD1512B}" destId="{E65ACED8-72FF-4208-9D42-244645D22516}" srcOrd="0" destOrd="0" presId="urn:microsoft.com/office/officeart/2008/layout/HalfCircleOrganizationChart"/>
    <dgm:cxn modelId="{069A5DD9-40D9-46C3-A46B-B4419C2BF4E7}" type="presParOf" srcId="{E65ACED8-72FF-4208-9D42-244645D22516}" destId="{28328682-BDC6-448A-ADBE-5B449D3B3FAB}" srcOrd="0" destOrd="0" presId="urn:microsoft.com/office/officeart/2008/layout/HalfCircleOrganizationChart"/>
    <dgm:cxn modelId="{835E53F2-B459-4DB9-9EE2-880A18A36134}" type="presParOf" srcId="{E65ACED8-72FF-4208-9D42-244645D22516}" destId="{3A1ECCA4-6527-4B25-BBFF-04242EAEBD0C}" srcOrd="1" destOrd="0" presId="urn:microsoft.com/office/officeart/2008/layout/HalfCircleOrganizationChart"/>
    <dgm:cxn modelId="{5A377217-0349-42A3-B0AF-840DF57EBD34}" type="presParOf" srcId="{E65ACED8-72FF-4208-9D42-244645D22516}" destId="{9F609FD6-2B64-4B5F-97FA-E48062819407}" srcOrd="2" destOrd="0" presId="urn:microsoft.com/office/officeart/2008/layout/HalfCircleOrganizationChart"/>
    <dgm:cxn modelId="{0FC077A8-7279-4A10-89DE-1CD98884B962}" type="presParOf" srcId="{E65ACED8-72FF-4208-9D42-244645D22516}" destId="{66509BEA-B85D-45C1-AC6A-5DB368C5C725}" srcOrd="3" destOrd="0" presId="urn:microsoft.com/office/officeart/2008/layout/HalfCircleOrganizationChart"/>
    <dgm:cxn modelId="{D4203604-8E53-4CC9-B973-80D99C438A82}" type="presParOf" srcId="{C0489D2F-6CB2-4C22-A4FE-303A9CD1512B}" destId="{2D162C34-08DC-4B49-B9D3-965036CACB2A}" srcOrd="1" destOrd="0" presId="urn:microsoft.com/office/officeart/2008/layout/HalfCircleOrganizationChart"/>
    <dgm:cxn modelId="{BF443319-4282-4A99-81AF-B592903A6C5A}" type="presParOf" srcId="{2D162C34-08DC-4B49-B9D3-965036CACB2A}" destId="{85296048-4846-4BDC-AE98-A30DCA089184}" srcOrd="0" destOrd="0" presId="urn:microsoft.com/office/officeart/2008/layout/HalfCircleOrganizationChart"/>
    <dgm:cxn modelId="{8C3B4322-5282-4E32-8599-772EC7DF5775}" type="presParOf" srcId="{2D162C34-08DC-4B49-B9D3-965036CACB2A}" destId="{77CCB6F1-3FE2-4B7A-A559-F59B4F44B5FC}" srcOrd="1" destOrd="0" presId="urn:microsoft.com/office/officeart/2008/layout/HalfCircleOrganizationChart"/>
    <dgm:cxn modelId="{ABDE93B1-13EE-4267-9273-F60FF1E40019}" type="presParOf" srcId="{77CCB6F1-3FE2-4B7A-A559-F59B4F44B5FC}" destId="{F5A5996E-50DA-45E6-BFF9-0348F0FDF2CC}" srcOrd="0" destOrd="0" presId="urn:microsoft.com/office/officeart/2008/layout/HalfCircleOrganizationChart"/>
    <dgm:cxn modelId="{9983DFE9-7204-4431-8DAA-D25B2C965847}" type="presParOf" srcId="{F5A5996E-50DA-45E6-BFF9-0348F0FDF2CC}" destId="{390079B7-3656-4320-B958-2E05C4864FA4}" srcOrd="0" destOrd="0" presId="urn:microsoft.com/office/officeart/2008/layout/HalfCircleOrganizationChart"/>
    <dgm:cxn modelId="{A49311F6-E5F9-4F92-9732-0CB56AA8E36F}" type="presParOf" srcId="{F5A5996E-50DA-45E6-BFF9-0348F0FDF2CC}" destId="{46B89569-B61C-4E62-9043-D1DB75C9EA75}" srcOrd="1" destOrd="0" presId="urn:microsoft.com/office/officeart/2008/layout/HalfCircleOrganizationChart"/>
    <dgm:cxn modelId="{EB94FB7E-B3FB-4C5C-BC1F-AC578468D0AA}" type="presParOf" srcId="{F5A5996E-50DA-45E6-BFF9-0348F0FDF2CC}" destId="{D763D097-5C5A-495A-A7A4-EE24C06FE504}" srcOrd="2" destOrd="0" presId="urn:microsoft.com/office/officeart/2008/layout/HalfCircleOrganizationChart"/>
    <dgm:cxn modelId="{569DFFD4-085D-42BD-B1B6-5925E3572317}" type="presParOf" srcId="{F5A5996E-50DA-45E6-BFF9-0348F0FDF2CC}" destId="{70030C88-1FE8-48FD-BC0D-0553BD299B3C}" srcOrd="3" destOrd="0" presId="urn:microsoft.com/office/officeart/2008/layout/HalfCircleOrganizationChart"/>
    <dgm:cxn modelId="{D84A3408-B23A-4725-A93B-2BE227930190}" type="presParOf" srcId="{77CCB6F1-3FE2-4B7A-A559-F59B4F44B5FC}" destId="{417C0FCA-C932-495F-A0C7-24EB61E2D179}" srcOrd="1" destOrd="0" presId="urn:microsoft.com/office/officeart/2008/layout/HalfCircleOrganizationChart"/>
    <dgm:cxn modelId="{2FAB3A0B-A5E8-4A60-9855-D7B174D51374}" type="presParOf" srcId="{77CCB6F1-3FE2-4B7A-A559-F59B4F44B5FC}" destId="{7254AA13-2D62-4B77-8BB9-EC8C73D37D4B}" srcOrd="2" destOrd="0" presId="urn:microsoft.com/office/officeart/2008/layout/HalfCircleOrganizationChart"/>
    <dgm:cxn modelId="{47366555-FE3C-47F7-B04F-8F7D9804F449}" type="presParOf" srcId="{2D162C34-08DC-4B49-B9D3-965036CACB2A}" destId="{EAAAA6AE-D83F-4BAA-B292-22EC84E1E03B}" srcOrd="2" destOrd="0" presId="urn:microsoft.com/office/officeart/2008/layout/HalfCircleOrganizationChart"/>
    <dgm:cxn modelId="{4BE557F7-9DAD-4321-91C4-CCC8ED84D71D}" type="presParOf" srcId="{2D162C34-08DC-4B49-B9D3-965036CACB2A}" destId="{BBDE3905-998F-4110-A1D6-8286E38BDC26}" srcOrd="3" destOrd="0" presId="urn:microsoft.com/office/officeart/2008/layout/HalfCircleOrganizationChart"/>
    <dgm:cxn modelId="{E7922051-3953-4566-AAA6-69CC4E84EA81}" type="presParOf" srcId="{BBDE3905-998F-4110-A1D6-8286E38BDC26}" destId="{4B14DC9B-09D3-4FC1-85FA-82224A8A9E7F}" srcOrd="0" destOrd="0" presId="urn:microsoft.com/office/officeart/2008/layout/HalfCircleOrganizationChart"/>
    <dgm:cxn modelId="{92409262-0082-49EA-9E33-A571C8A37913}" type="presParOf" srcId="{4B14DC9B-09D3-4FC1-85FA-82224A8A9E7F}" destId="{9BCC1393-6091-4DDC-9F78-288564AAC0F5}" srcOrd="0" destOrd="0" presId="urn:microsoft.com/office/officeart/2008/layout/HalfCircleOrganizationChart"/>
    <dgm:cxn modelId="{410EF27F-4277-4C8B-AA8C-8D78FB3108B2}" type="presParOf" srcId="{4B14DC9B-09D3-4FC1-85FA-82224A8A9E7F}" destId="{BB049CEB-84F4-45F9-95EA-8A7CB333D139}" srcOrd="1" destOrd="0" presId="urn:microsoft.com/office/officeart/2008/layout/HalfCircleOrganizationChart"/>
    <dgm:cxn modelId="{E29D4196-B02C-4EF7-A260-E4000C863DE5}" type="presParOf" srcId="{4B14DC9B-09D3-4FC1-85FA-82224A8A9E7F}" destId="{EAF3A1AA-7F0C-4457-BCBE-EE632BF87C23}" srcOrd="2" destOrd="0" presId="urn:microsoft.com/office/officeart/2008/layout/HalfCircleOrganizationChart"/>
    <dgm:cxn modelId="{888B53B0-6FFB-4661-8266-A352C56BDD78}" type="presParOf" srcId="{4B14DC9B-09D3-4FC1-85FA-82224A8A9E7F}" destId="{C9EED79E-A825-4AE6-A5FD-C77E821E312A}" srcOrd="3" destOrd="0" presId="urn:microsoft.com/office/officeart/2008/layout/HalfCircleOrganizationChart"/>
    <dgm:cxn modelId="{392EB0F3-583B-4DBA-AA8D-50B0FD54D735}" type="presParOf" srcId="{BBDE3905-998F-4110-A1D6-8286E38BDC26}" destId="{F9545AE1-0483-433D-A167-37768467B450}" srcOrd="1" destOrd="0" presId="urn:microsoft.com/office/officeart/2008/layout/HalfCircleOrganizationChart"/>
    <dgm:cxn modelId="{73B57FCE-66C3-48F7-BE0A-02371576157D}" type="presParOf" srcId="{BBDE3905-998F-4110-A1D6-8286E38BDC26}" destId="{E0530DD8-7576-4B6A-8A22-D36B33151479}" srcOrd="2" destOrd="0" presId="urn:microsoft.com/office/officeart/2008/layout/HalfCircleOrganizationChart"/>
    <dgm:cxn modelId="{D27C872B-7458-4126-812C-F51AB3C5BFF1}" type="presParOf" srcId="{2D162C34-08DC-4B49-B9D3-965036CACB2A}" destId="{95071E4D-6F2F-42EF-9008-192844B415AC}" srcOrd="4" destOrd="0" presId="urn:microsoft.com/office/officeart/2008/layout/HalfCircleOrganizationChart"/>
    <dgm:cxn modelId="{F4FEF1EA-78E2-4D3A-99E8-92AAAD87EEC1}" type="presParOf" srcId="{2D162C34-08DC-4B49-B9D3-965036CACB2A}" destId="{D0A0A1DC-BA09-4142-BE24-50D55B190AF8}" srcOrd="5" destOrd="0" presId="urn:microsoft.com/office/officeart/2008/layout/HalfCircleOrganizationChart"/>
    <dgm:cxn modelId="{EE45124F-5692-4D1B-8A18-6DFEE5F5B0FA}" type="presParOf" srcId="{D0A0A1DC-BA09-4142-BE24-50D55B190AF8}" destId="{4FFFC82C-53A2-48DE-8E72-4488DB6C7860}" srcOrd="0" destOrd="0" presId="urn:microsoft.com/office/officeart/2008/layout/HalfCircleOrganizationChart"/>
    <dgm:cxn modelId="{09EBD828-719B-43F3-95D4-D1D69A20CA40}" type="presParOf" srcId="{4FFFC82C-53A2-48DE-8E72-4488DB6C7860}" destId="{4CEEC5F9-8FEC-4189-A51B-B05E60E6FB83}" srcOrd="0" destOrd="0" presId="urn:microsoft.com/office/officeart/2008/layout/HalfCircleOrganizationChart"/>
    <dgm:cxn modelId="{A0FF3F1B-4357-4AEA-ABD5-1D596B8E3C30}" type="presParOf" srcId="{4FFFC82C-53A2-48DE-8E72-4488DB6C7860}" destId="{064F73AC-6D38-4A54-B402-34117C852B8A}" srcOrd="1" destOrd="0" presId="urn:microsoft.com/office/officeart/2008/layout/HalfCircleOrganizationChart"/>
    <dgm:cxn modelId="{F093BFD3-963D-4C7A-A1F3-2E0A374FD95F}" type="presParOf" srcId="{4FFFC82C-53A2-48DE-8E72-4488DB6C7860}" destId="{9695AF2B-D18B-4524-AC92-98564A7AA0CD}" srcOrd="2" destOrd="0" presId="urn:microsoft.com/office/officeart/2008/layout/HalfCircleOrganizationChart"/>
    <dgm:cxn modelId="{5A949443-BFA1-444E-A3AD-FDAA32D3506E}" type="presParOf" srcId="{4FFFC82C-53A2-48DE-8E72-4488DB6C7860}" destId="{76CAF053-5C9E-4A33-A8DE-625D09396D30}" srcOrd="3" destOrd="0" presId="urn:microsoft.com/office/officeart/2008/layout/HalfCircleOrganizationChart"/>
    <dgm:cxn modelId="{2616BCFB-32FC-485F-9AB8-29D9BEB6D2BD}" type="presParOf" srcId="{D0A0A1DC-BA09-4142-BE24-50D55B190AF8}" destId="{BD3D3B80-E6A5-41B9-B517-E19160B7FDE8}" srcOrd="1" destOrd="0" presId="urn:microsoft.com/office/officeart/2008/layout/HalfCircleOrganizationChart"/>
    <dgm:cxn modelId="{CB9B0B77-5F86-4636-B093-00A2B3E9167E}" type="presParOf" srcId="{D0A0A1DC-BA09-4142-BE24-50D55B190AF8}" destId="{1B07642B-9F90-4886-B8DE-1F4D015F1B22}" srcOrd="2" destOrd="0" presId="urn:microsoft.com/office/officeart/2008/layout/HalfCircleOrganizationChart"/>
    <dgm:cxn modelId="{245E5806-7F55-438B-A692-848EF3FF90CF}" type="presParOf" srcId="{2D162C34-08DC-4B49-B9D3-965036CACB2A}" destId="{6129806C-CB0C-4042-A04B-CCBD1FC44FB3}" srcOrd="6" destOrd="0" presId="urn:microsoft.com/office/officeart/2008/layout/HalfCircleOrganizationChart"/>
    <dgm:cxn modelId="{0A8B6252-76AC-45C6-8187-E3090E7B2160}" type="presParOf" srcId="{2D162C34-08DC-4B49-B9D3-965036CACB2A}" destId="{ED6C379B-A461-4649-8D6B-9B4945373334}" srcOrd="7" destOrd="0" presId="urn:microsoft.com/office/officeart/2008/layout/HalfCircleOrganizationChart"/>
    <dgm:cxn modelId="{9ED0020B-0A8A-42D0-A4E4-73B2AC224665}" type="presParOf" srcId="{ED6C379B-A461-4649-8D6B-9B4945373334}" destId="{CE5584AE-5432-41D3-A678-9AAED1234D0A}" srcOrd="0" destOrd="0" presId="urn:microsoft.com/office/officeart/2008/layout/HalfCircleOrganizationChart"/>
    <dgm:cxn modelId="{CE735AEB-3D31-43A1-B37D-286FF731EAB2}" type="presParOf" srcId="{CE5584AE-5432-41D3-A678-9AAED1234D0A}" destId="{7A18E901-997B-4623-A07B-FADD8AB6BB45}" srcOrd="0" destOrd="0" presId="urn:microsoft.com/office/officeart/2008/layout/HalfCircleOrganizationChart"/>
    <dgm:cxn modelId="{BEB3605D-A2FF-4FD0-A9CD-557BE5662386}" type="presParOf" srcId="{CE5584AE-5432-41D3-A678-9AAED1234D0A}" destId="{2AC05CA3-27A4-430B-9E8E-10DECFF13E39}" srcOrd="1" destOrd="0" presId="urn:microsoft.com/office/officeart/2008/layout/HalfCircleOrganizationChart"/>
    <dgm:cxn modelId="{CD2ABEC4-AC0F-4F88-986A-B908997C55AC}" type="presParOf" srcId="{CE5584AE-5432-41D3-A678-9AAED1234D0A}" destId="{E1ADFA6F-CD90-4436-B3EB-6B90EDEB0E65}" srcOrd="2" destOrd="0" presId="urn:microsoft.com/office/officeart/2008/layout/HalfCircleOrganizationChart"/>
    <dgm:cxn modelId="{F323286D-713A-4ACD-BB03-9499AA334F08}" type="presParOf" srcId="{CE5584AE-5432-41D3-A678-9AAED1234D0A}" destId="{78E99F20-613C-42D0-BCDD-D32E74C912AB}" srcOrd="3" destOrd="0" presId="urn:microsoft.com/office/officeart/2008/layout/HalfCircleOrganizationChart"/>
    <dgm:cxn modelId="{76874A04-4AAB-4107-9CBE-5C711258D625}" type="presParOf" srcId="{ED6C379B-A461-4649-8D6B-9B4945373334}" destId="{FB0663F2-E42E-42C7-B5B2-9D658326BFAE}" srcOrd="1" destOrd="0" presId="urn:microsoft.com/office/officeart/2008/layout/HalfCircleOrganizationChart"/>
    <dgm:cxn modelId="{E8E02D8B-EEAA-4957-99A2-8FE29977A745}" type="presParOf" srcId="{ED6C379B-A461-4649-8D6B-9B4945373334}" destId="{5097B13A-5700-4BCC-847F-00D36380179C}" srcOrd="2" destOrd="0" presId="urn:microsoft.com/office/officeart/2008/layout/HalfCircleOrganizationChart"/>
    <dgm:cxn modelId="{E2DDEE6B-9E60-4417-8D66-C9CB9C1606EC}" type="presParOf" srcId="{C0489D2F-6CB2-4C22-A4FE-303A9CD1512B}" destId="{26FBE8BF-336A-476E-BC6A-78B76753A37C}"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EB5BB957-8B52-434E-8AD3-D6E35B105FE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cs-CZ"/>
        </a:p>
      </dgm:t>
    </dgm:pt>
    <dgm:pt modelId="{4DA7E4EB-C228-4478-A858-F20BE3A48FBB}">
      <dgm:prSet/>
      <dgm:spPr/>
      <dgm:t>
        <a:bodyPr/>
        <a:lstStyle/>
        <a:p>
          <a:r>
            <a:rPr lang="cs-CZ" b="0"/>
            <a:t>Pracovní poměr může dále skončit:</a:t>
          </a:r>
          <a:endParaRPr lang="cs-CZ"/>
        </a:p>
      </dgm:t>
    </dgm:pt>
    <dgm:pt modelId="{06F2FB56-9ADD-4C02-AD38-2684860664EB}" type="parTrans" cxnId="{FE124E83-5BD4-46A6-A9FC-FA4274572C9B}">
      <dgm:prSet/>
      <dgm:spPr/>
      <dgm:t>
        <a:bodyPr/>
        <a:lstStyle/>
        <a:p>
          <a:endParaRPr lang="cs-CZ"/>
        </a:p>
      </dgm:t>
    </dgm:pt>
    <dgm:pt modelId="{8CD1B566-20E5-478A-B47A-EF6FF77FA1A1}" type="sibTrans" cxnId="{FE124E83-5BD4-46A6-A9FC-FA4274572C9B}">
      <dgm:prSet/>
      <dgm:spPr/>
      <dgm:t>
        <a:bodyPr/>
        <a:lstStyle/>
        <a:p>
          <a:endParaRPr lang="cs-CZ"/>
        </a:p>
      </dgm:t>
    </dgm:pt>
    <dgm:pt modelId="{AA4F065B-6D10-4FF1-8FDF-75FFCBFFDE37}">
      <dgm:prSet/>
      <dgm:spPr/>
      <dgm:t>
        <a:bodyPr/>
        <a:lstStyle/>
        <a:p>
          <a:r>
            <a:rPr lang="cs-CZ" b="0" dirty="0"/>
            <a:t>Uplynutím sjednané doby</a:t>
          </a:r>
        </a:p>
      </dgm:t>
    </dgm:pt>
    <dgm:pt modelId="{2246E03C-BC31-470B-9049-26A6D845F1C2}" type="parTrans" cxnId="{0247450C-CF0D-4B36-BA1C-641E71573FA6}">
      <dgm:prSet/>
      <dgm:spPr/>
      <dgm:t>
        <a:bodyPr/>
        <a:lstStyle/>
        <a:p>
          <a:endParaRPr lang="cs-CZ"/>
        </a:p>
      </dgm:t>
    </dgm:pt>
    <dgm:pt modelId="{EC1E44AB-242E-4AE5-ABAF-F7E6AED7D243}" type="sibTrans" cxnId="{0247450C-CF0D-4B36-BA1C-641E71573FA6}">
      <dgm:prSet/>
      <dgm:spPr/>
      <dgm:t>
        <a:bodyPr/>
        <a:lstStyle/>
        <a:p>
          <a:endParaRPr lang="cs-CZ"/>
        </a:p>
      </dgm:t>
    </dgm:pt>
    <dgm:pt modelId="{02700FA3-F8ED-4AED-90FA-5C23D61F5F4A}">
      <dgm:prSet/>
      <dgm:spPr/>
      <dgm:t>
        <a:bodyPr/>
        <a:lstStyle/>
        <a:p>
          <a:r>
            <a:rPr lang="cs-CZ" b="0" dirty="0"/>
            <a:t>Smrtí zaměstnance</a:t>
          </a:r>
        </a:p>
      </dgm:t>
    </dgm:pt>
    <dgm:pt modelId="{E391E480-7F38-46FE-BC8D-5823AFA52F98}" type="parTrans" cxnId="{69222926-828E-41CF-9469-1136D490C5B9}">
      <dgm:prSet/>
      <dgm:spPr/>
      <dgm:t>
        <a:bodyPr/>
        <a:lstStyle/>
        <a:p>
          <a:endParaRPr lang="cs-CZ"/>
        </a:p>
      </dgm:t>
    </dgm:pt>
    <dgm:pt modelId="{B1F7B21A-5AA5-4880-9DA9-46DA6133FAD5}" type="sibTrans" cxnId="{69222926-828E-41CF-9469-1136D490C5B9}">
      <dgm:prSet/>
      <dgm:spPr/>
      <dgm:t>
        <a:bodyPr/>
        <a:lstStyle/>
        <a:p>
          <a:endParaRPr lang="cs-CZ"/>
        </a:p>
      </dgm:t>
    </dgm:pt>
    <dgm:pt modelId="{9CA1ABFC-94B7-4F3D-8E6F-9FF93B748DA6}">
      <dgm:prSet/>
      <dgm:spPr/>
      <dgm:t>
        <a:bodyPr/>
        <a:lstStyle/>
        <a:p>
          <a:r>
            <a:rPr lang="cs-CZ" b="0" dirty="0"/>
            <a:t>U Cizinců – skončením pobytu v ČR, vyhoštěním, skončením povolení k zaměstnání</a:t>
          </a:r>
        </a:p>
      </dgm:t>
    </dgm:pt>
    <dgm:pt modelId="{BEDE695A-6232-480C-AF85-08D55FE9C523}" type="parTrans" cxnId="{9DC2019B-1D96-4217-9BD7-59DCE58295C9}">
      <dgm:prSet/>
      <dgm:spPr/>
      <dgm:t>
        <a:bodyPr/>
        <a:lstStyle/>
        <a:p>
          <a:endParaRPr lang="cs-CZ"/>
        </a:p>
      </dgm:t>
    </dgm:pt>
    <dgm:pt modelId="{E22D165D-6AED-40F3-99F0-0C707E2FF6F3}" type="sibTrans" cxnId="{9DC2019B-1D96-4217-9BD7-59DCE58295C9}">
      <dgm:prSet/>
      <dgm:spPr/>
      <dgm:t>
        <a:bodyPr/>
        <a:lstStyle/>
        <a:p>
          <a:endParaRPr lang="cs-CZ"/>
        </a:p>
      </dgm:t>
    </dgm:pt>
    <dgm:pt modelId="{F58843A7-20ED-4826-8A7E-B9A65EAB4FD2}" type="pres">
      <dgm:prSet presAssocID="{EB5BB957-8B52-434E-8AD3-D6E35B105FE9}" presName="Name0" presStyleCnt="0">
        <dgm:presLayoutVars>
          <dgm:dir/>
          <dgm:animLvl val="lvl"/>
          <dgm:resizeHandles val="exact"/>
        </dgm:presLayoutVars>
      </dgm:prSet>
      <dgm:spPr/>
    </dgm:pt>
    <dgm:pt modelId="{5784238E-7287-4541-AB9B-0C5FC9FF07A6}" type="pres">
      <dgm:prSet presAssocID="{4DA7E4EB-C228-4478-A858-F20BE3A48FBB}" presName="linNode" presStyleCnt="0"/>
      <dgm:spPr/>
    </dgm:pt>
    <dgm:pt modelId="{2F740BF1-5E4C-4C24-BB45-47A63EE44AB5}" type="pres">
      <dgm:prSet presAssocID="{4DA7E4EB-C228-4478-A858-F20BE3A48FBB}" presName="parentText" presStyleLbl="node1" presStyleIdx="0" presStyleCnt="1">
        <dgm:presLayoutVars>
          <dgm:chMax val="1"/>
          <dgm:bulletEnabled val="1"/>
        </dgm:presLayoutVars>
      </dgm:prSet>
      <dgm:spPr/>
    </dgm:pt>
    <dgm:pt modelId="{EC3334B2-257C-40F9-9F82-DA68850CD012}" type="pres">
      <dgm:prSet presAssocID="{4DA7E4EB-C228-4478-A858-F20BE3A48FBB}" presName="descendantText" presStyleLbl="alignAccFollowNode1" presStyleIdx="0" presStyleCnt="1">
        <dgm:presLayoutVars>
          <dgm:bulletEnabled val="1"/>
        </dgm:presLayoutVars>
      </dgm:prSet>
      <dgm:spPr/>
    </dgm:pt>
  </dgm:ptLst>
  <dgm:cxnLst>
    <dgm:cxn modelId="{0247450C-CF0D-4B36-BA1C-641E71573FA6}" srcId="{4DA7E4EB-C228-4478-A858-F20BE3A48FBB}" destId="{AA4F065B-6D10-4FF1-8FDF-75FFCBFFDE37}" srcOrd="0" destOrd="0" parTransId="{2246E03C-BC31-470B-9049-26A6D845F1C2}" sibTransId="{EC1E44AB-242E-4AE5-ABAF-F7E6AED7D243}"/>
    <dgm:cxn modelId="{69222926-828E-41CF-9469-1136D490C5B9}" srcId="{4DA7E4EB-C228-4478-A858-F20BE3A48FBB}" destId="{02700FA3-F8ED-4AED-90FA-5C23D61F5F4A}" srcOrd="1" destOrd="0" parTransId="{E391E480-7F38-46FE-BC8D-5823AFA52F98}" sibTransId="{B1F7B21A-5AA5-4880-9DA9-46DA6133FAD5}"/>
    <dgm:cxn modelId="{3E8C5065-2C50-4819-B8D0-D65F9360C07F}" type="presOf" srcId="{9CA1ABFC-94B7-4F3D-8E6F-9FF93B748DA6}" destId="{EC3334B2-257C-40F9-9F82-DA68850CD012}" srcOrd="0" destOrd="2" presId="urn:microsoft.com/office/officeart/2005/8/layout/vList5"/>
    <dgm:cxn modelId="{FE124E83-5BD4-46A6-A9FC-FA4274572C9B}" srcId="{EB5BB957-8B52-434E-8AD3-D6E35B105FE9}" destId="{4DA7E4EB-C228-4478-A858-F20BE3A48FBB}" srcOrd="0" destOrd="0" parTransId="{06F2FB56-9ADD-4C02-AD38-2684860664EB}" sibTransId="{8CD1B566-20E5-478A-B47A-EF6FF77FA1A1}"/>
    <dgm:cxn modelId="{8B41C48A-452A-4C04-820F-B0A182D75E2F}" type="presOf" srcId="{AA4F065B-6D10-4FF1-8FDF-75FFCBFFDE37}" destId="{EC3334B2-257C-40F9-9F82-DA68850CD012}" srcOrd="0" destOrd="0" presId="urn:microsoft.com/office/officeart/2005/8/layout/vList5"/>
    <dgm:cxn modelId="{9DC2019B-1D96-4217-9BD7-59DCE58295C9}" srcId="{4DA7E4EB-C228-4478-A858-F20BE3A48FBB}" destId="{9CA1ABFC-94B7-4F3D-8E6F-9FF93B748DA6}" srcOrd="2" destOrd="0" parTransId="{BEDE695A-6232-480C-AF85-08D55FE9C523}" sibTransId="{E22D165D-6AED-40F3-99F0-0C707E2FF6F3}"/>
    <dgm:cxn modelId="{244BCDA2-70A8-4709-A9CF-6CD5804995CA}" type="presOf" srcId="{02700FA3-F8ED-4AED-90FA-5C23D61F5F4A}" destId="{EC3334B2-257C-40F9-9F82-DA68850CD012}" srcOrd="0" destOrd="1" presId="urn:microsoft.com/office/officeart/2005/8/layout/vList5"/>
    <dgm:cxn modelId="{A5AEDBB1-D141-4608-8D41-EBFB64EE7689}" type="presOf" srcId="{EB5BB957-8B52-434E-8AD3-D6E35B105FE9}" destId="{F58843A7-20ED-4826-8A7E-B9A65EAB4FD2}" srcOrd="0" destOrd="0" presId="urn:microsoft.com/office/officeart/2005/8/layout/vList5"/>
    <dgm:cxn modelId="{069DE8FB-9C48-45F7-A24A-D620D4E23F61}" type="presOf" srcId="{4DA7E4EB-C228-4478-A858-F20BE3A48FBB}" destId="{2F740BF1-5E4C-4C24-BB45-47A63EE44AB5}" srcOrd="0" destOrd="0" presId="urn:microsoft.com/office/officeart/2005/8/layout/vList5"/>
    <dgm:cxn modelId="{5D86E29F-2E48-4FB3-9AB2-AB1C07DFEE9C}" type="presParOf" srcId="{F58843A7-20ED-4826-8A7E-B9A65EAB4FD2}" destId="{5784238E-7287-4541-AB9B-0C5FC9FF07A6}" srcOrd="0" destOrd="0" presId="urn:microsoft.com/office/officeart/2005/8/layout/vList5"/>
    <dgm:cxn modelId="{9C2F61E2-7B48-42F2-8EC3-DA62ED7A85CA}" type="presParOf" srcId="{5784238E-7287-4541-AB9B-0C5FC9FF07A6}" destId="{2F740BF1-5E4C-4C24-BB45-47A63EE44AB5}" srcOrd="0" destOrd="0" presId="urn:microsoft.com/office/officeart/2005/8/layout/vList5"/>
    <dgm:cxn modelId="{35C795DB-6271-4770-9419-33D88EBC571D}" type="presParOf" srcId="{5784238E-7287-4541-AB9B-0C5FC9FF07A6}" destId="{EC3334B2-257C-40F9-9F82-DA68850CD01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C8DE49D6-020B-4574-8844-38DDBFA81EDA}"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FD22AE27-27D5-49C1-9F52-8EFC36C97676}">
      <dgm:prSet/>
      <dgm:spPr/>
      <dgm:t>
        <a:bodyPr/>
        <a:lstStyle/>
        <a:p>
          <a:r>
            <a:rPr lang="cs-CZ" b="0"/>
            <a:t>pracovní poměr </a:t>
          </a:r>
          <a:r>
            <a:rPr lang="cs-CZ" b="1"/>
            <a:t>končí sjednaným dnem</a:t>
          </a:r>
          <a:endParaRPr lang="cs-CZ"/>
        </a:p>
      </dgm:t>
    </dgm:pt>
    <dgm:pt modelId="{6ED4166B-361E-4DA2-AB78-3C22243E5934}" type="parTrans" cxnId="{47159906-47AA-4481-95AF-14642F7879B4}">
      <dgm:prSet/>
      <dgm:spPr/>
      <dgm:t>
        <a:bodyPr/>
        <a:lstStyle/>
        <a:p>
          <a:endParaRPr lang="cs-CZ"/>
        </a:p>
      </dgm:t>
    </dgm:pt>
    <dgm:pt modelId="{69A714C4-AAF6-40FC-B1C5-91BE007EFB7D}" type="sibTrans" cxnId="{47159906-47AA-4481-95AF-14642F7879B4}">
      <dgm:prSet/>
      <dgm:spPr/>
      <dgm:t>
        <a:bodyPr/>
        <a:lstStyle/>
        <a:p>
          <a:endParaRPr lang="cs-CZ"/>
        </a:p>
      </dgm:t>
    </dgm:pt>
    <dgm:pt modelId="{405CB944-050C-4AA3-9AFF-D3254A6757D9}">
      <dgm:prSet/>
      <dgm:spPr/>
      <dgm:t>
        <a:bodyPr/>
        <a:lstStyle/>
        <a:p>
          <a:r>
            <a:rPr lang="cs-CZ" b="0"/>
            <a:t>musí mít </a:t>
          </a:r>
          <a:r>
            <a:rPr lang="cs-CZ" b="1"/>
            <a:t>písemnou formu</a:t>
          </a:r>
          <a:endParaRPr lang="cs-CZ"/>
        </a:p>
      </dgm:t>
    </dgm:pt>
    <dgm:pt modelId="{33C1D880-5D9F-4749-B2A6-04EBAACE93CD}" type="parTrans" cxnId="{823BF5BF-41E1-4990-A73F-C18AAA78976C}">
      <dgm:prSet/>
      <dgm:spPr/>
      <dgm:t>
        <a:bodyPr/>
        <a:lstStyle/>
        <a:p>
          <a:endParaRPr lang="cs-CZ"/>
        </a:p>
      </dgm:t>
    </dgm:pt>
    <dgm:pt modelId="{8D9ADF22-DC7A-4885-91DA-417E860FC936}" type="sibTrans" cxnId="{823BF5BF-41E1-4990-A73F-C18AAA78976C}">
      <dgm:prSet/>
      <dgm:spPr/>
      <dgm:t>
        <a:bodyPr/>
        <a:lstStyle/>
        <a:p>
          <a:endParaRPr lang="cs-CZ"/>
        </a:p>
      </dgm:t>
    </dgm:pt>
    <dgm:pt modelId="{1C647038-ECFE-4216-8B2E-0C8149E5234B}">
      <dgm:prSet/>
      <dgm:spPr/>
      <dgm:t>
        <a:bodyPr/>
        <a:lstStyle/>
        <a:p>
          <a:r>
            <a:rPr lang="cs-CZ" b="0" dirty="0"/>
            <a:t>každá smluvní strana musí obdržet jedno vyhotovení oboustranně podepsané dohody o rozvázání pracovního poměru</a:t>
          </a:r>
          <a:endParaRPr lang="cs-CZ" dirty="0"/>
        </a:p>
      </dgm:t>
    </dgm:pt>
    <dgm:pt modelId="{E5465DA2-65F5-4C54-8F33-FAADB3D2B4A6}" type="parTrans" cxnId="{F71D5B7A-1FD2-4552-BA26-ECFA63D4CD25}">
      <dgm:prSet/>
      <dgm:spPr/>
      <dgm:t>
        <a:bodyPr/>
        <a:lstStyle/>
        <a:p>
          <a:endParaRPr lang="cs-CZ"/>
        </a:p>
      </dgm:t>
    </dgm:pt>
    <dgm:pt modelId="{B4B73317-0DB8-4D73-9F1A-59A60B040D53}" type="sibTrans" cxnId="{F71D5B7A-1FD2-4552-BA26-ECFA63D4CD25}">
      <dgm:prSet/>
      <dgm:spPr/>
      <dgm:t>
        <a:bodyPr/>
        <a:lstStyle/>
        <a:p>
          <a:endParaRPr lang="cs-CZ"/>
        </a:p>
      </dgm:t>
    </dgm:pt>
    <dgm:pt modelId="{A4116F2F-6569-4261-9D2C-17C7A2F8C7CE}" type="pres">
      <dgm:prSet presAssocID="{C8DE49D6-020B-4574-8844-38DDBFA81EDA}" presName="linear" presStyleCnt="0">
        <dgm:presLayoutVars>
          <dgm:animLvl val="lvl"/>
          <dgm:resizeHandles val="exact"/>
        </dgm:presLayoutVars>
      </dgm:prSet>
      <dgm:spPr/>
    </dgm:pt>
    <dgm:pt modelId="{D29EC6C9-27F1-4D63-905F-3F937DF001E1}" type="pres">
      <dgm:prSet presAssocID="{FD22AE27-27D5-49C1-9F52-8EFC36C97676}" presName="parentText" presStyleLbl="node1" presStyleIdx="0" presStyleCnt="3">
        <dgm:presLayoutVars>
          <dgm:chMax val="0"/>
          <dgm:bulletEnabled val="1"/>
        </dgm:presLayoutVars>
      </dgm:prSet>
      <dgm:spPr/>
    </dgm:pt>
    <dgm:pt modelId="{678F5E14-5EF4-4681-BC33-16301DF3A34E}" type="pres">
      <dgm:prSet presAssocID="{69A714C4-AAF6-40FC-B1C5-91BE007EFB7D}" presName="spacer" presStyleCnt="0"/>
      <dgm:spPr/>
    </dgm:pt>
    <dgm:pt modelId="{037A956C-92A5-4A78-8BCB-DE642A523893}" type="pres">
      <dgm:prSet presAssocID="{405CB944-050C-4AA3-9AFF-D3254A6757D9}" presName="parentText" presStyleLbl="node1" presStyleIdx="1" presStyleCnt="3">
        <dgm:presLayoutVars>
          <dgm:chMax val="0"/>
          <dgm:bulletEnabled val="1"/>
        </dgm:presLayoutVars>
      </dgm:prSet>
      <dgm:spPr/>
    </dgm:pt>
    <dgm:pt modelId="{CD2D299E-6041-4329-9980-E21C546F0A02}" type="pres">
      <dgm:prSet presAssocID="{8D9ADF22-DC7A-4885-91DA-417E860FC936}" presName="spacer" presStyleCnt="0"/>
      <dgm:spPr/>
    </dgm:pt>
    <dgm:pt modelId="{176F3C84-EE71-4FDA-B6CF-B1E0B396BCFC}" type="pres">
      <dgm:prSet presAssocID="{1C647038-ECFE-4216-8B2E-0C8149E5234B}" presName="parentText" presStyleLbl="node1" presStyleIdx="2" presStyleCnt="3">
        <dgm:presLayoutVars>
          <dgm:chMax val="0"/>
          <dgm:bulletEnabled val="1"/>
        </dgm:presLayoutVars>
      </dgm:prSet>
      <dgm:spPr/>
    </dgm:pt>
  </dgm:ptLst>
  <dgm:cxnLst>
    <dgm:cxn modelId="{47159906-47AA-4481-95AF-14642F7879B4}" srcId="{C8DE49D6-020B-4574-8844-38DDBFA81EDA}" destId="{FD22AE27-27D5-49C1-9F52-8EFC36C97676}" srcOrd="0" destOrd="0" parTransId="{6ED4166B-361E-4DA2-AB78-3C22243E5934}" sibTransId="{69A714C4-AAF6-40FC-B1C5-91BE007EFB7D}"/>
    <dgm:cxn modelId="{D35E6A44-E76C-4075-A178-81DC50CA0BB3}" type="presOf" srcId="{FD22AE27-27D5-49C1-9F52-8EFC36C97676}" destId="{D29EC6C9-27F1-4D63-905F-3F937DF001E1}" srcOrd="0" destOrd="0" presId="urn:microsoft.com/office/officeart/2005/8/layout/vList2"/>
    <dgm:cxn modelId="{E67FC550-EE85-4C1B-ABB0-16B1237B591B}" type="presOf" srcId="{C8DE49D6-020B-4574-8844-38DDBFA81EDA}" destId="{A4116F2F-6569-4261-9D2C-17C7A2F8C7CE}" srcOrd="0" destOrd="0" presId="urn:microsoft.com/office/officeart/2005/8/layout/vList2"/>
    <dgm:cxn modelId="{F71D5B7A-1FD2-4552-BA26-ECFA63D4CD25}" srcId="{C8DE49D6-020B-4574-8844-38DDBFA81EDA}" destId="{1C647038-ECFE-4216-8B2E-0C8149E5234B}" srcOrd="2" destOrd="0" parTransId="{E5465DA2-65F5-4C54-8F33-FAADB3D2B4A6}" sibTransId="{B4B73317-0DB8-4D73-9F1A-59A60B040D53}"/>
    <dgm:cxn modelId="{5206F47C-7DE6-401A-98DB-5F9E0B622A65}" type="presOf" srcId="{1C647038-ECFE-4216-8B2E-0C8149E5234B}" destId="{176F3C84-EE71-4FDA-B6CF-B1E0B396BCFC}" srcOrd="0" destOrd="0" presId="urn:microsoft.com/office/officeart/2005/8/layout/vList2"/>
    <dgm:cxn modelId="{5313178A-3735-44E1-9E7B-079DFEE91326}" type="presOf" srcId="{405CB944-050C-4AA3-9AFF-D3254A6757D9}" destId="{037A956C-92A5-4A78-8BCB-DE642A523893}" srcOrd="0" destOrd="0" presId="urn:microsoft.com/office/officeart/2005/8/layout/vList2"/>
    <dgm:cxn modelId="{823BF5BF-41E1-4990-A73F-C18AAA78976C}" srcId="{C8DE49D6-020B-4574-8844-38DDBFA81EDA}" destId="{405CB944-050C-4AA3-9AFF-D3254A6757D9}" srcOrd="1" destOrd="0" parTransId="{33C1D880-5D9F-4749-B2A6-04EBAACE93CD}" sibTransId="{8D9ADF22-DC7A-4885-91DA-417E860FC936}"/>
    <dgm:cxn modelId="{1BC0725E-3778-48E3-B6DB-B753A4CF2105}" type="presParOf" srcId="{A4116F2F-6569-4261-9D2C-17C7A2F8C7CE}" destId="{D29EC6C9-27F1-4D63-905F-3F937DF001E1}" srcOrd="0" destOrd="0" presId="urn:microsoft.com/office/officeart/2005/8/layout/vList2"/>
    <dgm:cxn modelId="{A9FD8451-F8A1-4B81-B3AB-0C4545770C11}" type="presParOf" srcId="{A4116F2F-6569-4261-9D2C-17C7A2F8C7CE}" destId="{678F5E14-5EF4-4681-BC33-16301DF3A34E}" srcOrd="1" destOrd="0" presId="urn:microsoft.com/office/officeart/2005/8/layout/vList2"/>
    <dgm:cxn modelId="{1CE56D66-CCBF-4AEF-9409-5E88DD0E73BC}" type="presParOf" srcId="{A4116F2F-6569-4261-9D2C-17C7A2F8C7CE}" destId="{037A956C-92A5-4A78-8BCB-DE642A523893}" srcOrd="2" destOrd="0" presId="urn:microsoft.com/office/officeart/2005/8/layout/vList2"/>
    <dgm:cxn modelId="{EC08F362-C7F4-4090-8FA0-06C7F0C23410}" type="presParOf" srcId="{A4116F2F-6569-4261-9D2C-17C7A2F8C7CE}" destId="{CD2D299E-6041-4329-9980-E21C546F0A02}" srcOrd="3" destOrd="0" presId="urn:microsoft.com/office/officeart/2005/8/layout/vList2"/>
    <dgm:cxn modelId="{E8FCF75D-E616-458C-9FF4-F6099DD66EE0}" type="presParOf" srcId="{A4116F2F-6569-4261-9D2C-17C7A2F8C7CE}" destId="{176F3C84-EE71-4FDA-B6CF-B1E0B396BCFC}"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A17DF17A-A9C2-4682-A468-62AA1B755861}"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035D7F53-0CB3-448E-A4B9-F04094D807B2}">
      <dgm:prSet/>
      <dgm:spPr/>
      <dgm:t>
        <a:bodyPr/>
        <a:lstStyle/>
        <a:p>
          <a:r>
            <a:rPr lang="cs-CZ" b="0" dirty="0"/>
            <a:t>musí být </a:t>
          </a:r>
          <a:r>
            <a:rPr lang="cs-CZ" b="1" u="sng" dirty="0"/>
            <a:t>písemná</a:t>
          </a:r>
          <a:r>
            <a:rPr lang="cs-CZ" b="0" dirty="0"/>
            <a:t>, jinak se k ní nepřihlíží/je neplatná</a:t>
          </a:r>
          <a:endParaRPr lang="cs-CZ" dirty="0"/>
        </a:p>
      </dgm:t>
    </dgm:pt>
    <dgm:pt modelId="{CD90F295-88C9-48B4-9A7F-E270702563A0}" type="parTrans" cxnId="{DB2A63C2-B664-4AA2-9701-A55F45B433DD}">
      <dgm:prSet/>
      <dgm:spPr/>
      <dgm:t>
        <a:bodyPr/>
        <a:lstStyle/>
        <a:p>
          <a:endParaRPr lang="cs-CZ"/>
        </a:p>
      </dgm:t>
    </dgm:pt>
    <dgm:pt modelId="{93E1403D-1579-4AD7-B36B-B148830BAE00}" type="sibTrans" cxnId="{DB2A63C2-B664-4AA2-9701-A55F45B433DD}">
      <dgm:prSet/>
      <dgm:spPr/>
      <dgm:t>
        <a:bodyPr/>
        <a:lstStyle/>
        <a:p>
          <a:endParaRPr lang="cs-CZ"/>
        </a:p>
      </dgm:t>
    </dgm:pt>
    <dgm:pt modelId="{C95F818E-318E-4E60-891B-63BAF4936ED6}">
      <dgm:prSet/>
      <dgm:spPr/>
      <dgm:t>
        <a:bodyPr/>
        <a:lstStyle/>
        <a:p>
          <a:r>
            <a:rPr lang="cs-CZ" b="0" dirty="0"/>
            <a:t>zaměstnavatel může dát jen ze zákonem vyjmenovaných důvodů</a:t>
          </a:r>
          <a:endParaRPr lang="cs-CZ" dirty="0"/>
        </a:p>
      </dgm:t>
    </dgm:pt>
    <dgm:pt modelId="{B773D72D-3C60-4567-BA13-7DB7EA626DA4}" type="parTrans" cxnId="{5B520FD8-7B4E-4E3A-99EB-6E690E596536}">
      <dgm:prSet/>
      <dgm:spPr/>
      <dgm:t>
        <a:bodyPr/>
        <a:lstStyle/>
        <a:p>
          <a:endParaRPr lang="cs-CZ"/>
        </a:p>
      </dgm:t>
    </dgm:pt>
    <dgm:pt modelId="{3916842A-28CC-470E-870F-C26E9B34D8D2}" type="sibTrans" cxnId="{5B520FD8-7B4E-4E3A-99EB-6E690E596536}">
      <dgm:prSet/>
      <dgm:spPr/>
      <dgm:t>
        <a:bodyPr/>
        <a:lstStyle/>
        <a:p>
          <a:endParaRPr lang="cs-CZ"/>
        </a:p>
      </dgm:t>
    </dgm:pt>
    <dgm:pt modelId="{1AF998AB-73E5-47D2-B5C2-9B92C04E4C3A}">
      <dgm:prSet/>
      <dgm:spPr/>
      <dgm:t>
        <a:bodyPr/>
        <a:lstStyle/>
        <a:p>
          <a:r>
            <a:rPr lang="cs-CZ" b="0" dirty="0"/>
            <a:t>důvod musí být ve výpovědi vymezen! </a:t>
          </a:r>
          <a:endParaRPr lang="cs-CZ" dirty="0"/>
        </a:p>
      </dgm:t>
    </dgm:pt>
    <dgm:pt modelId="{36738E0A-1879-4382-A08B-453F7B40E4AF}" type="parTrans" cxnId="{C13DE0EA-09E1-45EF-B658-EC8B8C68E1A3}">
      <dgm:prSet/>
      <dgm:spPr/>
      <dgm:t>
        <a:bodyPr/>
        <a:lstStyle/>
        <a:p>
          <a:endParaRPr lang="cs-CZ"/>
        </a:p>
      </dgm:t>
    </dgm:pt>
    <dgm:pt modelId="{2C747E97-70DC-435A-A409-DA43BFFFDA84}" type="sibTrans" cxnId="{C13DE0EA-09E1-45EF-B658-EC8B8C68E1A3}">
      <dgm:prSet/>
      <dgm:spPr/>
      <dgm:t>
        <a:bodyPr/>
        <a:lstStyle/>
        <a:p>
          <a:endParaRPr lang="cs-CZ"/>
        </a:p>
      </dgm:t>
    </dgm:pt>
    <dgm:pt modelId="{FAED22BC-7231-48A0-9069-479A77DC815D}">
      <dgm:prSet/>
      <dgm:spPr/>
      <dgm:t>
        <a:bodyPr/>
        <a:lstStyle/>
        <a:p>
          <a:r>
            <a:rPr lang="pl-PL" b="0"/>
            <a:t>tak, aby jej nebylo možno zaměnit s jiným důvodem</a:t>
          </a:r>
          <a:endParaRPr lang="cs-CZ"/>
        </a:p>
      </dgm:t>
    </dgm:pt>
    <dgm:pt modelId="{796AC108-AA96-43E4-85CF-D373DDE9786D}" type="parTrans" cxnId="{3A97A5A9-50DC-4107-80D9-A0D47F8C7F72}">
      <dgm:prSet/>
      <dgm:spPr/>
      <dgm:t>
        <a:bodyPr/>
        <a:lstStyle/>
        <a:p>
          <a:endParaRPr lang="cs-CZ"/>
        </a:p>
      </dgm:t>
    </dgm:pt>
    <dgm:pt modelId="{49653FDC-00AD-47BF-8A50-DA27BFD237A8}" type="sibTrans" cxnId="{3A97A5A9-50DC-4107-80D9-A0D47F8C7F72}">
      <dgm:prSet/>
      <dgm:spPr/>
      <dgm:t>
        <a:bodyPr/>
        <a:lstStyle/>
        <a:p>
          <a:endParaRPr lang="cs-CZ"/>
        </a:p>
      </dgm:t>
    </dgm:pt>
    <dgm:pt modelId="{BAFA9F91-C94B-451A-A602-7DBC2D0FEFFB}">
      <dgm:prSet/>
      <dgm:spPr/>
      <dgm:t>
        <a:bodyPr/>
        <a:lstStyle/>
        <a:p>
          <a:r>
            <a:rPr lang="cs-CZ" b="0"/>
            <a:t>nesmí být dodatečně měněn</a:t>
          </a:r>
          <a:endParaRPr lang="cs-CZ"/>
        </a:p>
      </dgm:t>
    </dgm:pt>
    <dgm:pt modelId="{C3ECA655-4650-4AA5-BFC8-6B4F75ED9ED3}" type="parTrans" cxnId="{BC929854-8CB5-4BA4-81D5-B2A3FF34495E}">
      <dgm:prSet/>
      <dgm:spPr/>
      <dgm:t>
        <a:bodyPr/>
        <a:lstStyle/>
        <a:p>
          <a:endParaRPr lang="cs-CZ"/>
        </a:p>
      </dgm:t>
    </dgm:pt>
    <dgm:pt modelId="{3E2BEF2F-2245-465D-B6C9-57CEF55B09BF}" type="sibTrans" cxnId="{BC929854-8CB5-4BA4-81D5-B2A3FF34495E}">
      <dgm:prSet/>
      <dgm:spPr/>
      <dgm:t>
        <a:bodyPr/>
        <a:lstStyle/>
        <a:p>
          <a:endParaRPr lang="cs-CZ"/>
        </a:p>
      </dgm:t>
    </dgm:pt>
    <dgm:pt modelId="{232E12DD-CBC9-43E5-9D53-6687679485EC}">
      <dgm:prSet/>
      <dgm:spPr/>
      <dgm:t>
        <a:bodyPr/>
        <a:lstStyle/>
        <a:p>
          <a:r>
            <a:rPr lang="cs-CZ" b="0" dirty="0"/>
            <a:t>zaměstnanec může dát kdykoliv i bez důvodu</a:t>
          </a:r>
          <a:endParaRPr lang="cs-CZ" dirty="0"/>
        </a:p>
      </dgm:t>
    </dgm:pt>
    <dgm:pt modelId="{D6FBCFA2-27B6-4D59-A7A3-7F2E83046DF4}" type="parTrans" cxnId="{8CD36694-6934-43D3-8874-7001DE52C4AD}">
      <dgm:prSet/>
      <dgm:spPr/>
      <dgm:t>
        <a:bodyPr/>
        <a:lstStyle/>
        <a:p>
          <a:endParaRPr lang="cs-CZ"/>
        </a:p>
      </dgm:t>
    </dgm:pt>
    <dgm:pt modelId="{5E0ADB24-F492-470B-972A-E8EB51AD09BC}" type="sibTrans" cxnId="{8CD36694-6934-43D3-8874-7001DE52C4AD}">
      <dgm:prSet/>
      <dgm:spPr/>
      <dgm:t>
        <a:bodyPr/>
        <a:lstStyle/>
        <a:p>
          <a:endParaRPr lang="cs-CZ"/>
        </a:p>
      </dgm:t>
    </dgm:pt>
    <dgm:pt modelId="{EAE21B06-2273-4189-8993-7DF502159BFD}">
      <dgm:prSet/>
      <dgm:spPr/>
      <dgm:t>
        <a:bodyPr/>
        <a:lstStyle/>
        <a:p>
          <a:r>
            <a:rPr lang="cs-CZ" b="0"/>
            <a:t>výpověď může být odvolána pouze se souhlasem druhé smluvní strany</a:t>
          </a:r>
          <a:endParaRPr lang="cs-CZ"/>
        </a:p>
      </dgm:t>
    </dgm:pt>
    <dgm:pt modelId="{2F580650-58EF-4E17-8C50-167F424E9A8B}" type="parTrans" cxnId="{88AF0471-C379-42F7-B3C7-97D54C0EA931}">
      <dgm:prSet/>
      <dgm:spPr/>
      <dgm:t>
        <a:bodyPr/>
        <a:lstStyle/>
        <a:p>
          <a:endParaRPr lang="cs-CZ"/>
        </a:p>
      </dgm:t>
    </dgm:pt>
    <dgm:pt modelId="{550081C0-56EE-4DEB-BE53-04506935673C}" type="sibTrans" cxnId="{88AF0471-C379-42F7-B3C7-97D54C0EA931}">
      <dgm:prSet/>
      <dgm:spPr/>
      <dgm:t>
        <a:bodyPr/>
        <a:lstStyle/>
        <a:p>
          <a:endParaRPr lang="cs-CZ"/>
        </a:p>
      </dgm:t>
    </dgm:pt>
    <dgm:pt modelId="{0E7DA48A-3826-451E-9410-7685F26C9D10}">
      <dgm:prSet/>
      <dgm:spPr/>
      <dgm:t>
        <a:bodyPr/>
        <a:lstStyle/>
        <a:p>
          <a:r>
            <a:rPr lang="cs-CZ" b="0" dirty="0"/>
            <a:t>odvolání výpovědi i souhlas s jejím odvoláním musí být dán písemně</a:t>
          </a:r>
          <a:endParaRPr lang="cs-CZ" dirty="0"/>
        </a:p>
      </dgm:t>
    </dgm:pt>
    <dgm:pt modelId="{7E05113A-80DB-4EA0-87D6-024D164220CD}" type="parTrans" cxnId="{A53D6F13-A8E8-4645-A68A-53D5D4EDDDAA}">
      <dgm:prSet/>
      <dgm:spPr/>
      <dgm:t>
        <a:bodyPr/>
        <a:lstStyle/>
        <a:p>
          <a:endParaRPr lang="cs-CZ"/>
        </a:p>
      </dgm:t>
    </dgm:pt>
    <dgm:pt modelId="{A15E0C2C-90E1-4484-9D5F-31359B029251}" type="sibTrans" cxnId="{A53D6F13-A8E8-4645-A68A-53D5D4EDDDAA}">
      <dgm:prSet/>
      <dgm:spPr/>
      <dgm:t>
        <a:bodyPr/>
        <a:lstStyle/>
        <a:p>
          <a:endParaRPr lang="cs-CZ"/>
        </a:p>
      </dgm:t>
    </dgm:pt>
    <dgm:pt modelId="{DE877FE9-C37C-4EFC-A768-5DCD8139913F}" type="pres">
      <dgm:prSet presAssocID="{A17DF17A-A9C2-4682-A468-62AA1B755861}" presName="linear" presStyleCnt="0">
        <dgm:presLayoutVars>
          <dgm:animLvl val="lvl"/>
          <dgm:resizeHandles val="exact"/>
        </dgm:presLayoutVars>
      </dgm:prSet>
      <dgm:spPr/>
    </dgm:pt>
    <dgm:pt modelId="{978DE458-39B2-4EAD-9A9E-99EE1632DE63}" type="pres">
      <dgm:prSet presAssocID="{035D7F53-0CB3-448E-A4B9-F04094D807B2}" presName="parentText" presStyleLbl="node1" presStyleIdx="0" presStyleCnt="5">
        <dgm:presLayoutVars>
          <dgm:chMax val="0"/>
          <dgm:bulletEnabled val="1"/>
        </dgm:presLayoutVars>
      </dgm:prSet>
      <dgm:spPr/>
    </dgm:pt>
    <dgm:pt modelId="{A9B94B3C-F533-45AF-87D0-5FF01980F023}" type="pres">
      <dgm:prSet presAssocID="{93E1403D-1579-4AD7-B36B-B148830BAE00}" presName="spacer" presStyleCnt="0"/>
      <dgm:spPr/>
    </dgm:pt>
    <dgm:pt modelId="{53A04135-3DEA-43AD-9414-4EF7060DA4FF}" type="pres">
      <dgm:prSet presAssocID="{C95F818E-318E-4E60-891B-63BAF4936ED6}" presName="parentText" presStyleLbl="node1" presStyleIdx="1" presStyleCnt="5">
        <dgm:presLayoutVars>
          <dgm:chMax val="0"/>
          <dgm:bulletEnabled val="1"/>
        </dgm:presLayoutVars>
      </dgm:prSet>
      <dgm:spPr/>
    </dgm:pt>
    <dgm:pt modelId="{AF6DD2CD-3876-4BBE-AEEB-9B687AA16DB3}" type="pres">
      <dgm:prSet presAssocID="{C95F818E-318E-4E60-891B-63BAF4936ED6}" presName="childText" presStyleLbl="revTx" presStyleIdx="0" presStyleCnt="1">
        <dgm:presLayoutVars>
          <dgm:bulletEnabled val="1"/>
        </dgm:presLayoutVars>
      </dgm:prSet>
      <dgm:spPr/>
    </dgm:pt>
    <dgm:pt modelId="{1ECB3802-DEF5-40B4-A0ED-A37BFDA6E3C2}" type="pres">
      <dgm:prSet presAssocID="{232E12DD-CBC9-43E5-9D53-6687679485EC}" presName="parentText" presStyleLbl="node1" presStyleIdx="2" presStyleCnt="5">
        <dgm:presLayoutVars>
          <dgm:chMax val="0"/>
          <dgm:bulletEnabled val="1"/>
        </dgm:presLayoutVars>
      </dgm:prSet>
      <dgm:spPr/>
    </dgm:pt>
    <dgm:pt modelId="{0BB28DA6-1D9A-4624-8EC3-5AC514D0D157}" type="pres">
      <dgm:prSet presAssocID="{5E0ADB24-F492-470B-972A-E8EB51AD09BC}" presName="spacer" presStyleCnt="0"/>
      <dgm:spPr/>
    </dgm:pt>
    <dgm:pt modelId="{9CA7DAC4-EB6D-4B1F-B9A5-CAADC4A7A741}" type="pres">
      <dgm:prSet presAssocID="{EAE21B06-2273-4189-8993-7DF502159BFD}" presName="parentText" presStyleLbl="node1" presStyleIdx="3" presStyleCnt="5">
        <dgm:presLayoutVars>
          <dgm:chMax val="0"/>
          <dgm:bulletEnabled val="1"/>
        </dgm:presLayoutVars>
      </dgm:prSet>
      <dgm:spPr/>
    </dgm:pt>
    <dgm:pt modelId="{962AF1B3-7B1A-4F51-BFFA-1297FC7363F6}" type="pres">
      <dgm:prSet presAssocID="{550081C0-56EE-4DEB-BE53-04506935673C}" presName="spacer" presStyleCnt="0"/>
      <dgm:spPr/>
    </dgm:pt>
    <dgm:pt modelId="{AC1A5112-1AFE-418C-A847-593952A19EC3}" type="pres">
      <dgm:prSet presAssocID="{0E7DA48A-3826-451E-9410-7685F26C9D10}" presName="parentText" presStyleLbl="node1" presStyleIdx="4" presStyleCnt="5">
        <dgm:presLayoutVars>
          <dgm:chMax val="0"/>
          <dgm:bulletEnabled val="1"/>
        </dgm:presLayoutVars>
      </dgm:prSet>
      <dgm:spPr/>
    </dgm:pt>
  </dgm:ptLst>
  <dgm:cxnLst>
    <dgm:cxn modelId="{96FEEE0E-12A4-4983-B35E-D4FE399FE568}" type="presOf" srcId="{BAFA9F91-C94B-451A-A602-7DBC2D0FEFFB}" destId="{AF6DD2CD-3876-4BBE-AEEB-9B687AA16DB3}" srcOrd="0" destOrd="2" presId="urn:microsoft.com/office/officeart/2005/8/layout/vList2"/>
    <dgm:cxn modelId="{A53D6F13-A8E8-4645-A68A-53D5D4EDDDAA}" srcId="{A17DF17A-A9C2-4682-A468-62AA1B755861}" destId="{0E7DA48A-3826-451E-9410-7685F26C9D10}" srcOrd="4" destOrd="0" parTransId="{7E05113A-80DB-4EA0-87D6-024D164220CD}" sibTransId="{A15E0C2C-90E1-4484-9D5F-31359B029251}"/>
    <dgm:cxn modelId="{C3098C6B-5D5A-4575-85D0-007449046E82}" type="presOf" srcId="{232E12DD-CBC9-43E5-9D53-6687679485EC}" destId="{1ECB3802-DEF5-40B4-A0ED-A37BFDA6E3C2}" srcOrd="0" destOrd="0" presId="urn:microsoft.com/office/officeart/2005/8/layout/vList2"/>
    <dgm:cxn modelId="{88AF0471-C379-42F7-B3C7-97D54C0EA931}" srcId="{A17DF17A-A9C2-4682-A468-62AA1B755861}" destId="{EAE21B06-2273-4189-8993-7DF502159BFD}" srcOrd="3" destOrd="0" parTransId="{2F580650-58EF-4E17-8C50-167F424E9A8B}" sibTransId="{550081C0-56EE-4DEB-BE53-04506935673C}"/>
    <dgm:cxn modelId="{5CE8EB72-DE66-4AB4-915E-C72D0400DCF1}" type="presOf" srcId="{A17DF17A-A9C2-4682-A468-62AA1B755861}" destId="{DE877FE9-C37C-4EFC-A768-5DCD8139913F}" srcOrd="0" destOrd="0" presId="urn:microsoft.com/office/officeart/2005/8/layout/vList2"/>
    <dgm:cxn modelId="{BC929854-8CB5-4BA4-81D5-B2A3FF34495E}" srcId="{C95F818E-318E-4E60-891B-63BAF4936ED6}" destId="{BAFA9F91-C94B-451A-A602-7DBC2D0FEFFB}" srcOrd="2" destOrd="0" parTransId="{C3ECA655-4650-4AA5-BFC8-6B4F75ED9ED3}" sibTransId="{3E2BEF2F-2245-465D-B6C9-57CEF55B09BF}"/>
    <dgm:cxn modelId="{D7141981-62F7-4D58-BD92-98CBE2EE1F08}" type="presOf" srcId="{1AF998AB-73E5-47D2-B5C2-9B92C04E4C3A}" destId="{AF6DD2CD-3876-4BBE-AEEB-9B687AA16DB3}" srcOrd="0" destOrd="0" presId="urn:microsoft.com/office/officeart/2005/8/layout/vList2"/>
    <dgm:cxn modelId="{6C0E6F8B-6C63-4663-A89E-63484564C32B}" type="presOf" srcId="{0E7DA48A-3826-451E-9410-7685F26C9D10}" destId="{AC1A5112-1AFE-418C-A847-593952A19EC3}" srcOrd="0" destOrd="0" presId="urn:microsoft.com/office/officeart/2005/8/layout/vList2"/>
    <dgm:cxn modelId="{8CD36694-6934-43D3-8874-7001DE52C4AD}" srcId="{A17DF17A-A9C2-4682-A468-62AA1B755861}" destId="{232E12DD-CBC9-43E5-9D53-6687679485EC}" srcOrd="2" destOrd="0" parTransId="{D6FBCFA2-27B6-4D59-A7A3-7F2E83046DF4}" sibTransId="{5E0ADB24-F492-470B-972A-E8EB51AD09BC}"/>
    <dgm:cxn modelId="{BFDC369A-F4A7-4791-BCAE-10C5B8BAB232}" type="presOf" srcId="{C95F818E-318E-4E60-891B-63BAF4936ED6}" destId="{53A04135-3DEA-43AD-9414-4EF7060DA4FF}" srcOrd="0" destOrd="0" presId="urn:microsoft.com/office/officeart/2005/8/layout/vList2"/>
    <dgm:cxn modelId="{3A97A5A9-50DC-4107-80D9-A0D47F8C7F72}" srcId="{C95F818E-318E-4E60-891B-63BAF4936ED6}" destId="{FAED22BC-7231-48A0-9069-479A77DC815D}" srcOrd="1" destOrd="0" parTransId="{796AC108-AA96-43E4-85CF-D373DDE9786D}" sibTransId="{49653FDC-00AD-47BF-8A50-DA27BFD237A8}"/>
    <dgm:cxn modelId="{DB2A63C2-B664-4AA2-9701-A55F45B433DD}" srcId="{A17DF17A-A9C2-4682-A468-62AA1B755861}" destId="{035D7F53-0CB3-448E-A4B9-F04094D807B2}" srcOrd="0" destOrd="0" parTransId="{CD90F295-88C9-48B4-9A7F-E270702563A0}" sibTransId="{93E1403D-1579-4AD7-B36B-B148830BAE00}"/>
    <dgm:cxn modelId="{5B520FD8-7B4E-4E3A-99EB-6E690E596536}" srcId="{A17DF17A-A9C2-4682-A468-62AA1B755861}" destId="{C95F818E-318E-4E60-891B-63BAF4936ED6}" srcOrd="1" destOrd="0" parTransId="{B773D72D-3C60-4567-BA13-7DB7EA626DA4}" sibTransId="{3916842A-28CC-470E-870F-C26E9B34D8D2}"/>
    <dgm:cxn modelId="{3F48AEE3-DA1A-4797-AB7B-5E3329DA91E2}" type="presOf" srcId="{FAED22BC-7231-48A0-9069-479A77DC815D}" destId="{AF6DD2CD-3876-4BBE-AEEB-9B687AA16DB3}" srcOrd="0" destOrd="1" presId="urn:microsoft.com/office/officeart/2005/8/layout/vList2"/>
    <dgm:cxn modelId="{484DD4E9-84E9-4B08-93F4-FFB078A1365F}" type="presOf" srcId="{EAE21B06-2273-4189-8993-7DF502159BFD}" destId="{9CA7DAC4-EB6D-4B1F-B9A5-CAADC4A7A741}" srcOrd="0" destOrd="0" presId="urn:microsoft.com/office/officeart/2005/8/layout/vList2"/>
    <dgm:cxn modelId="{C13DE0EA-09E1-45EF-B658-EC8B8C68E1A3}" srcId="{C95F818E-318E-4E60-891B-63BAF4936ED6}" destId="{1AF998AB-73E5-47D2-B5C2-9B92C04E4C3A}" srcOrd="0" destOrd="0" parTransId="{36738E0A-1879-4382-A08B-453F7B40E4AF}" sibTransId="{2C747E97-70DC-435A-A409-DA43BFFFDA84}"/>
    <dgm:cxn modelId="{31EFC6FC-612A-428C-A08B-C485BBD77633}" type="presOf" srcId="{035D7F53-0CB3-448E-A4B9-F04094D807B2}" destId="{978DE458-39B2-4EAD-9A9E-99EE1632DE63}" srcOrd="0" destOrd="0" presId="urn:microsoft.com/office/officeart/2005/8/layout/vList2"/>
    <dgm:cxn modelId="{7ABB7333-1765-4A10-B30B-41C7EB49FB17}" type="presParOf" srcId="{DE877FE9-C37C-4EFC-A768-5DCD8139913F}" destId="{978DE458-39B2-4EAD-9A9E-99EE1632DE63}" srcOrd="0" destOrd="0" presId="urn:microsoft.com/office/officeart/2005/8/layout/vList2"/>
    <dgm:cxn modelId="{A2023D65-F762-43C0-ADB7-3EFE2F6F2142}" type="presParOf" srcId="{DE877FE9-C37C-4EFC-A768-5DCD8139913F}" destId="{A9B94B3C-F533-45AF-87D0-5FF01980F023}" srcOrd="1" destOrd="0" presId="urn:microsoft.com/office/officeart/2005/8/layout/vList2"/>
    <dgm:cxn modelId="{2F9F769D-A655-4E61-8B48-B49FE5D71805}" type="presParOf" srcId="{DE877FE9-C37C-4EFC-A768-5DCD8139913F}" destId="{53A04135-3DEA-43AD-9414-4EF7060DA4FF}" srcOrd="2" destOrd="0" presId="urn:microsoft.com/office/officeart/2005/8/layout/vList2"/>
    <dgm:cxn modelId="{6B225A76-68CE-48E9-8A25-73BF1B1C4757}" type="presParOf" srcId="{DE877FE9-C37C-4EFC-A768-5DCD8139913F}" destId="{AF6DD2CD-3876-4BBE-AEEB-9B687AA16DB3}" srcOrd="3" destOrd="0" presId="urn:microsoft.com/office/officeart/2005/8/layout/vList2"/>
    <dgm:cxn modelId="{CEA500C2-3229-4C2F-8377-8CE7753FE31B}" type="presParOf" srcId="{DE877FE9-C37C-4EFC-A768-5DCD8139913F}" destId="{1ECB3802-DEF5-40B4-A0ED-A37BFDA6E3C2}" srcOrd="4" destOrd="0" presId="urn:microsoft.com/office/officeart/2005/8/layout/vList2"/>
    <dgm:cxn modelId="{ED4DB7A3-0508-4A0D-88B9-403473A1EF31}" type="presParOf" srcId="{DE877FE9-C37C-4EFC-A768-5DCD8139913F}" destId="{0BB28DA6-1D9A-4624-8EC3-5AC514D0D157}" srcOrd="5" destOrd="0" presId="urn:microsoft.com/office/officeart/2005/8/layout/vList2"/>
    <dgm:cxn modelId="{882023D5-44A9-467A-9F96-9DDCBAAAAC4E}" type="presParOf" srcId="{DE877FE9-C37C-4EFC-A768-5DCD8139913F}" destId="{9CA7DAC4-EB6D-4B1F-B9A5-CAADC4A7A741}" srcOrd="6" destOrd="0" presId="urn:microsoft.com/office/officeart/2005/8/layout/vList2"/>
    <dgm:cxn modelId="{CCFC0A1E-88E8-4F7F-BCDF-BAC8A41D693B}" type="presParOf" srcId="{DE877FE9-C37C-4EFC-A768-5DCD8139913F}" destId="{962AF1B3-7B1A-4F51-BFFA-1297FC7363F6}" srcOrd="7" destOrd="0" presId="urn:microsoft.com/office/officeart/2005/8/layout/vList2"/>
    <dgm:cxn modelId="{0036A365-A6CB-42C2-8305-5F01E1BF77D6}" type="presParOf" srcId="{DE877FE9-C37C-4EFC-A768-5DCD8139913F}" destId="{AC1A5112-1AFE-418C-A847-593952A19EC3}"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21D8BDE0-2CC4-411B-8323-7F599D351769}"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2E0F965F-CE87-4604-A363-426E2DF014D6}">
      <dgm:prSet/>
      <dgm:spPr/>
      <dgm:t>
        <a:bodyPr/>
        <a:lstStyle/>
        <a:p>
          <a:r>
            <a:rPr lang="cs-CZ" b="0" dirty="0"/>
            <a:t>Pracovní poměr končí uplynutím výpovědní doby</a:t>
          </a:r>
          <a:endParaRPr lang="cs-CZ" dirty="0"/>
        </a:p>
      </dgm:t>
    </dgm:pt>
    <dgm:pt modelId="{90ACDA47-03EB-4047-82B6-2E1F115824AF}" type="parTrans" cxnId="{041457CA-90BF-42E6-98BA-9484E8AAD311}">
      <dgm:prSet/>
      <dgm:spPr/>
      <dgm:t>
        <a:bodyPr/>
        <a:lstStyle/>
        <a:p>
          <a:endParaRPr lang="cs-CZ"/>
        </a:p>
      </dgm:t>
    </dgm:pt>
    <dgm:pt modelId="{A14DE46D-4B0F-411B-A37E-6083DD681C56}" type="sibTrans" cxnId="{041457CA-90BF-42E6-98BA-9484E8AAD311}">
      <dgm:prSet/>
      <dgm:spPr/>
      <dgm:t>
        <a:bodyPr/>
        <a:lstStyle/>
        <a:p>
          <a:endParaRPr lang="cs-CZ"/>
        </a:p>
      </dgm:t>
    </dgm:pt>
    <dgm:pt modelId="{0BAA76DD-0617-4931-B600-19B01B7205B9}">
      <dgm:prSet/>
      <dgm:spPr/>
      <dgm:t>
        <a:bodyPr/>
        <a:lstStyle/>
        <a:p>
          <a:r>
            <a:rPr lang="cs-CZ" b="0" dirty="0"/>
            <a:t>Musí být stanovena stejná pro zaměstnavatele i zaměstnance</a:t>
          </a:r>
          <a:endParaRPr lang="cs-CZ" dirty="0"/>
        </a:p>
      </dgm:t>
    </dgm:pt>
    <dgm:pt modelId="{70DA73BE-96C0-4CBA-870C-B8B2B45ADD95}" type="parTrans" cxnId="{A756A6E8-D57A-40B7-89C2-8F71975A5689}">
      <dgm:prSet/>
      <dgm:spPr/>
      <dgm:t>
        <a:bodyPr/>
        <a:lstStyle/>
        <a:p>
          <a:endParaRPr lang="cs-CZ"/>
        </a:p>
      </dgm:t>
    </dgm:pt>
    <dgm:pt modelId="{66CB8E07-D591-455D-94D6-74CE45003451}" type="sibTrans" cxnId="{A756A6E8-D57A-40B7-89C2-8F71975A5689}">
      <dgm:prSet/>
      <dgm:spPr/>
      <dgm:t>
        <a:bodyPr/>
        <a:lstStyle/>
        <a:p>
          <a:endParaRPr lang="cs-CZ"/>
        </a:p>
      </dgm:t>
    </dgm:pt>
    <dgm:pt modelId="{241C350A-D596-4378-BE8D-5043369D67A1}">
      <dgm:prSet/>
      <dgm:spPr/>
      <dgm:t>
        <a:bodyPr/>
        <a:lstStyle/>
        <a:p>
          <a:r>
            <a:rPr lang="cs-CZ" b="1" dirty="0"/>
            <a:t>Nejméně 2 měsíce</a:t>
          </a:r>
        </a:p>
      </dgm:t>
    </dgm:pt>
    <dgm:pt modelId="{B9E564F8-3D78-47B8-BEEF-6A4256A7CE2E}" type="parTrans" cxnId="{EAB7F274-F031-4185-8189-6B8B214832EB}">
      <dgm:prSet/>
      <dgm:spPr/>
      <dgm:t>
        <a:bodyPr/>
        <a:lstStyle/>
        <a:p>
          <a:endParaRPr lang="cs-CZ"/>
        </a:p>
      </dgm:t>
    </dgm:pt>
    <dgm:pt modelId="{28E879BD-9C52-4831-8F60-AD6DD5E8C416}" type="sibTrans" cxnId="{EAB7F274-F031-4185-8189-6B8B214832EB}">
      <dgm:prSet/>
      <dgm:spPr/>
      <dgm:t>
        <a:bodyPr/>
        <a:lstStyle/>
        <a:p>
          <a:endParaRPr lang="cs-CZ"/>
        </a:p>
      </dgm:t>
    </dgm:pt>
    <dgm:pt modelId="{5F7D3368-FFDB-446E-A585-8A86DFB043AB}">
      <dgm:prSet/>
      <dgm:spPr/>
      <dgm:t>
        <a:bodyPr/>
        <a:lstStyle/>
        <a:p>
          <a:r>
            <a:rPr lang="cs-CZ" b="0" dirty="0"/>
            <a:t>Může být prodloužena ALE výhradně písemnou smlouvou mezi zaměstnancem a zaměstnavatelem</a:t>
          </a:r>
          <a:endParaRPr lang="cs-CZ" dirty="0"/>
        </a:p>
      </dgm:t>
    </dgm:pt>
    <dgm:pt modelId="{70686F90-66A3-4360-848E-146667235C61}" type="parTrans" cxnId="{F716E658-6995-427F-86F9-5EBC9CEAB954}">
      <dgm:prSet/>
      <dgm:spPr/>
      <dgm:t>
        <a:bodyPr/>
        <a:lstStyle/>
        <a:p>
          <a:endParaRPr lang="cs-CZ"/>
        </a:p>
      </dgm:t>
    </dgm:pt>
    <dgm:pt modelId="{A85ED191-8183-4B2B-9B64-398AE9ADC218}" type="sibTrans" cxnId="{F716E658-6995-427F-86F9-5EBC9CEAB954}">
      <dgm:prSet/>
      <dgm:spPr/>
      <dgm:t>
        <a:bodyPr/>
        <a:lstStyle/>
        <a:p>
          <a:endParaRPr lang="cs-CZ"/>
        </a:p>
      </dgm:t>
    </dgm:pt>
    <dgm:pt modelId="{577447EA-F5FA-4D28-A9D9-5C349A729CED}">
      <dgm:prSet/>
      <dgm:spPr/>
      <dgm:t>
        <a:bodyPr/>
        <a:lstStyle/>
        <a:p>
          <a:r>
            <a:rPr lang="cs-CZ" b="1" dirty="0"/>
            <a:t>Začíná prvním dnem kalendářního měsíce následujícího po doručení výpovědi</a:t>
          </a:r>
          <a:r>
            <a:rPr lang="cs-CZ" b="0" dirty="0"/>
            <a:t> </a:t>
          </a:r>
          <a:br>
            <a:rPr lang="cs-CZ" b="0" dirty="0"/>
          </a:br>
          <a:r>
            <a:rPr lang="cs-CZ" b="0" dirty="0"/>
            <a:t>a končí uplynutím posledního dne příslušného kalendářního měsíce</a:t>
          </a:r>
          <a:endParaRPr lang="cs-CZ" dirty="0"/>
        </a:p>
      </dgm:t>
    </dgm:pt>
    <dgm:pt modelId="{DED5177D-043B-449F-AC64-099924BDA948}" type="parTrans" cxnId="{60A7B58A-509D-4EC6-A190-BE6152A74874}">
      <dgm:prSet/>
      <dgm:spPr/>
      <dgm:t>
        <a:bodyPr/>
        <a:lstStyle/>
        <a:p>
          <a:endParaRPr lang="cs-CZ"/>
        </a:p>
      </dgm:t>
    </dgm:pt>
    <dgm:pt modelId="{0F1E9B01-6277-4964-978A-ADD9B1D244D5}" type="sibTrans" cxnId="{60A7B58A-509D-4EC6-A190-BE6152A74874}">
      <dgm:prSet/>
      <dgm:spPr/>
      <dgm:t>
        <a:bodyPr/>
        <a:lstStyle/>
        <a:p>
          <a:endParaRPr lang="cs-CZ"/>
        </a:p>
      </dgm:t>
    </dgm:pt>
    <dgm:pt modelId="{209DB17E-0625-49EB-8343-D6F2C52D8571}" type="pres">
      <dgm:prSet presAssocID="{21D8BDE0-2CC4-411B-8323-7F599D351769}" presName="linear" presStyleCnt="0">
        <dgm:presLayoutVars>
          <dgm:animLvl val="lvl"/>
          <dgm:resizeHandles val="exact"/>
        </dgm:presLayoutVars>
      </dgm:prSet>
      <dgm:spPr/>
    </dgm:pt>
    <dgm:pt modelId="{BEFCE5D7-8F4C-4EE3-863A-16C6B9E067A7}" type="pres">
      <dgm:prSet presAssocID="{2E0F965F-CE87-4604-A363-426E2DF014D6}" presName="parentText" presStyleLbl="node1" presStyleIdx="0" presStyleCnt="5">
        <dgm:presLayoutVars>
          <dgm:chMax val="0"/>
          <dgm:bulletEnabled val="1"/>
        </dgm:presLayoutVars>
      </dgm:prSet>
      <dgm:spPr/>
    </dgm:pt>
    <dgm:pt modelId="{B90DAC61-71C8-4BF4-BE3C-E99A09F6F3CD}" type="pres">
      <dgm:prSet presAssocID="{A14DE46D-4B0F-411B-A37E-6083DD681C56}" presName="spacer" presStyleCnt="0"/>
      <dgm:spPr/>
    </dgm:pt>
    <dgm:pt modelId="{5DFD653A-D5B2-4D6E-91E2-45ECD8BED047}" type="pres">
      <dgm:prSet presAssocID="{0BAA76DD-0617-4931-B600-19B01B7205B9}" presName="parentText" presStyleLbl="node1" presStyleIdx="1" presStyleCnt="5">
        <dgm:presLayoutVars>
          <dgm:chMax val="0"/>
          <dgm:bulletEnabled val="1"/>
        </dgm:presLayoutVars>
      </dgm:prSet>
      <dgm:spPr/>
    </dgm:pt>
    <dgm:pt modelId="{0D68CDB7-A0AD-4BD8-9B6D-AB0C23CAB233}" type="pres">
      <dgm:prSet presAssocID="{66CB8E07-D591-455D-94D6-74CE45003451}" presName="spacer" presStyleCnt="0"/>
      <dgm:spPr/>
    </dgm:pt>
    <dgm:pt modelId="{713F7FCF-3A8C-465A-BE8D-3B4612154E0A}" type="pres">
      <dgm:prSet presAssocID="{241C350A-D596-4378-BE8D-5043369D67A1}" presName="parentText" presStyleLbl="node1" presStyleIdx="2" presStyleCnt="5">
        <dgm:presLayoutVars>
          <dgm:chMax val="0"/>
          <dgm:bulletEnabled val="1"/>
        </dgm:presLayoutVars>
      </dgm:prSet>
      <dgm:spPr/>
    </dgm:pt>
    <dgm:pt modelId="{F5008642-50E5-49B1-A228-9507B590A0F8}" type="pres">
      <dgm:prSet presAssocID="{28E879BD-9C52-4831-8F60-AD6DD5E8C416}" presName="spacer" presStyleCnt="0"/>
      <dgm:spPr/>
    </dgm:pt>
    <dgm:pt modelId="{B7986F35-C7EE-4014-B433-31383900B47C}" type="pres">
      <dgm:prSet presAssocID="{5F7D3368-FFDB-446E-A585-8A86DFB043AB}" presName="parentText" presStyleLbl="node1" presStyleIdx="3" presStyleCnt="5">
        <dgm:presLayoutVars>
          <dgm:chMax val="0"/>
          <dgm:bulletEnabled val="1"/>
        </dgm:presLayoutVars>
      </dgm:prSet>
      <dgm:spPr/>
    </dgm:pt>
    <dgm:pt modelId="{90D85DA7-0720-4A4A-92E9-C06436478F6A}" type="pres">
      <dgm:prSet presAssocID="{A85ED191-8183-4B2B-9B64-398AE9ADC218}" presName="spacer" presStyleCnt="0"/>
      <dgm:spPr/>
    </dgm:pt>
    <dgm:pt modelId="{2A17972F-D910-4785-AD01-6F9FE3E0EC01}" type="pres">
      <dgm:prSet presAssocID="{577447EA-F5FA-4D28-A9D9-5C349A729CED}" presName="parentText" presStyleLbl="node1" presStyleIdx="4" presStyleCnt="5">
        <dgm:presLayoutVars>
          <dgm:chMax val="0"/>
          <dgm:bulletEnabled val="1"/>
        </dgm:presLayoutVars>
      </dgm:prSet>
      <dgm:spPr/>
    </dgm:pt>
  </dgm:ptLst>
  <dgm:cxnLst>
    <dgm:cxn modelId="{44536D1B-0B2A-4C64-8DB5-83D33D698515}" type="presOf" srcId="{5F7D3368-FFDB-446E-A585-8A86DFB043AB}" destId="{B7986F35-C7EE-4014-B433-31383900B47C}" srcOrd="0" destOrd="0" presId="urn:microsoft.com/office/officeart/2005/8/layout/vList2"/>
    <dgm:cxn modelId="{45D98B35-490D-49C2-9AF6-4C5431D03B8B}" type="presOf" srcId="{0BAA76DD-0617-4931-B600-19B01B7205B9}" destId="{5DFD653A-D5B2-4D6E-91E2-45ECD8BED047}" srcOrd="0" destOrd="0" presId="urn:microsoft.com/office/officeart/2005/8/layout/vList2"/>
    <dgm:cxn modelId="{DF464D68-810E-45EE-9525-8C99BE08D309}" type="presOf" srcId="{577447EA-F5FA-4D28-A9D9-5C349A729CED}" destId="{2A17972F-D910-4785-AD01-6F9FE3E0EC01}" srcOrd="0" destOrd="0" presId="urn:microsoft.com/office/officeart/2005/8/layout/vList2"/>
    <dgm:cxn modelId="{C2B0E471-1F74-41DF-8417-62556CF580EA}" type="presOf" srcId="{21D8BDE0-2CC4-411B-8323-7F599D351769}" destId="{209DB17E-0625-49EB-8343-D6F2C52D8571}" srcOrd="0" destOrd="0" presId="urn:microsoft.com/office/officeart/2005/8/layout/vList2"/>
    <dgm:cxn modelId="{EAB7F274-F031-4185-8189-6B8B214832EB}" srcId="{21D8BDE0-2CC4-411B-8323-7F599D351769}" destId="{241C350A-D596-4378-BE8D-5043369D67A1}" srcOrd="2" destOrd="0" parTransId="{B9E564F8-3D78-47B8-BEEF-6A4256A7CE2E}" sibTransId="{28E879BD-9C52-4831-8F60-AD6DD5E8C416}"/>
    <dgm:cxn modelId="{F716E658-6995-427F-86F9-5EBC9CEAB954}" srcId="{21D8BDE0-2CC4-411B-8323-7F599D351769}" destId="{5F7D3368-FFDB-446E-A585-8A86DFB043AB}" srcOrd="3" destOrd="0" parTransId="{70686F90-66A3-4360-848E-146667235C61}" sibTransId="{A85ED191-8183-4B2B-9B64-398AE9ADC218}"/>
    <dgm:cxn modelId="{60A7B58A-509D-4EC6-A190-BE6152A74874}" srcId="{21D8BDE0-2CC4-411B-8323-7F599D351769}" destId="{577447EA-F5FA-4D28-A9D9-5C349A729CED}" srcOrd="4" destOrd="0" parTransId="{DED5177D-043B-449F-AC64-099924BDA948}" sibTransId="{0F1E9B01-6277-4964-978A-ADD9B1D244D5}"/>
    <dgm:cxn modelId="{DDE003B1-6155-473C-AC82-12C301F994AF}" type="presOf" srcId="{241C350A-D596-4378-BE8D-5043369D67A1}" destId="{713F7FCF-3A8C-465A-BE8D-3B4612154E0A}" srcOrd="0" destOrd="0" presId="urn:microsoft.com/office/officeart/2005/8/layout/vList2"/>
    <dgm:cxn modelId="{7A3B24BE-D4F0-4362-B8CE-927CFF01FC05}" type="presOf" srcId="{2E0F965F-CE87-4604-A363-426E2DF014D6}" destId="{BEFCE5D7-8F4C-4EE3-863A-16C6B9E067A7}" srcOrd="0" destOrd="0" presId="urn:microsoft.com/office/officeart/2005/8/layout/vList2"/>
    <dgm:cxn modelId="{041457CA-90BF-42E6-98BA-9484E8AAD311}" srcId="{21D8BDE0-2CC4-411B-8323-7F599D351769}" destId="{2E0F965F-CE87-4604-A363-426E2DF014D6}" srcOrd="0" destOrd="0" parTransId="{90ACDA47-03EB-4047-82B6-2E1F115824AF}" sibTransId="{A14DE46D-4B0F-411B-A37E-6083DD681C56}"/>
    <dgm:cxn modelId="{A756A6E8-D57A-40B7-89C2-8F71975A5689}" srcId="{21D8BDE0-2CC4-411B-8323-7F599D351769}" destId="{0BAA76DD-0617-4931-B600-19B01B7205B9}" srcOrd="1" destOrd="0" parTransId="{70DA73BE-96C0-4CBA-870C-B8B2B45ADD95}" sibTransId="{66CB8E07-D591-455D-94D6-74CE45003451}"/>
    <dgm:cxn modelId="{9485C307-767B-46AF-8B33-F000195F402C}" type="presParOf" srcId="{209DB17E-0625-49EB-8343-D6F2C52D8571}" destId="{BEFCE5D7-8F4C-4EE3-863A-16C6B9E067A7}" srcOrd="0" destOrd="0" presId="urn:microsoft.com/office/officeart/2005/8/layout/vList2"/>
    <dgm:cxn modelId="{D5D53648-8C76-4CB2-BB1C-9C6883012B20}" type="presParOf" srcId="{209DB17E-0625-49EB-8343-D6F2C52D8571}" destId="{B90DAC61-71C8-4BF4-BE3C-E99A09F6F3CD}" srcOrd="1" destOrd="0" presId="urn:microsoft.com/office/officeart/2005/8/layout/vList2"/>
    <dgm:cxn modelId="{9BDFB2E4-453B-4586-994F-6611DB9750D1}" type="presParOf" srcId="{209DB17E-0625-49EB-8343-D6F2C52D8571}" destId="{5DFD653A-D5B2-4D6E-91E2-45ECD8BED047}" srcOrd="2" destOrd="0" presId="urn:microsoft.com/office/officeart/2005/8/layout/vList2"/>
    <dgm:cxn modelId="{F887E9A7-DA8C-47F2-AE31-941092A7ECA4}" type="presParOf" srcId="{209DB17E-0625-49EB-8343-D6F2C52D8571}" destId="{0D68CDB7-A0AD-4BD8-9B6D-AB0C23CAB233}" srcOrd="3" destOrd="0" presId="urn:microsoft.com/office/officeart/2005/8/layout/vList2"/>
    <dgm:cxn modelId="{A17891AE-737A-4224-B9B9-E4042C239BD2}" type="presParOf" srcId="{209DB17E-0625-49EB-8343-D6F2C52D8571}" destId="{713F7FCF-3A8C-465A-BE8D-3B4612154E0A}" srcOrd="4" destOrd="0" presId="urn:microsoft.com/office/officeart/2005/8/layout/vList2"/>
    <dgm:cxn modelId="{B02F4F12-E0EB-41A3-B102-34F848BFBF5F}" type="presParOf" srcId="{209DB17E-0625-49EB-8343-D6F2C52D8571}" destId="{F5008642-50E5-49B1-A228-9507B590A0F8}" srcOrd="5" destOrd="0" presId="urn:microsoft.com/office/officeart/2005/8/layout/vList2"/>
    <dgm:cxn modelId="{569E8A74-9C8C-48FD-8097-90F260B30594}" type="presParOf" srcId="{209DB17E-0625-49EB-8343-D6F2C52D8571}" destId="{B7986F35-C7EE-4014-B433-31383900B47C}" srcOrd="6" destOrd="0" presId="urn:microsoft.com/office/officeart/2005/8/layout/vList2"/>
    <dgm:cxn modelId="{380D7009-558B-4E8C-93AA-550A79042874}" type="presParOf" srcId="{209DB17E-0625-49EB-8343-D6F2C52D8571}" destId="{90D85DA7-0720-4A4A-92E9-C06436478F6A}" srcOrd="7" destOrd="0" presId="urn:microsoft.com/office/officeart/2005/8/layout/vList2"/>
    <dgm:cxn modelId="{FAF5692C-B05A-4D72-8BE0-38118EDD2358}" type="presParOf" srcId="{209DB17E-0625-49EB-8343-D6F2C52D8571}" destId="{2A17972F-D910-4785-AD01-6F9FE3E0EC01}"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24B99998-C5B3-486A-9F2F-C446DCC98903}" type="doc">
      <dgm:prSet loTypeId="urn:microsoft.com/office/officeart/2005/8/layout/vList5" loCatId="list" qsTypeId="urn:microsoft.com/office/officeart/2005/8/quickstyle/simple1" qsCatId="simple" csTypeId="urn:microsoft.com/office/officeart/2005/8/colors/accent0_2" csCatId="mainScheme" phldr="1"/>
      <dgm:spPr/>
      <dgm:t>
        <a:bodyPr/>
        <a:lstStyle/>
        <a:p>
          <a:endParaRPr lang="cs-CZ"/>
        </a:p>
      </dgm:t>
    </dgm:pt>
    <dgm:pt modelId="{4C680BFE-0D31-478F-88FE-8A14E78CB1EF}">
      <dgm:prSet/>
      <dgm:spPr/>
      <dgm:t>
        <a:bodyPr/>
        <a:lstStyle/>
        <a:p>
          <a:r>
            <a:rPr lang="cs-CZ" b="0" dirty="0"/>
            <a:t>Zaměstnavatel může dát zaměstnanci výpověď </a:t>
          </a:r>
          <a:r>
            <a:rPr lang="cs-CZ" b="1" u="sng" dirty="0"/>
            <a:t>jen</a:t>
          </a:r>
          <a:r>
            <a:rPr lang="cs-CZ" b="0" dirty="0"/>
            <a:t> z těchto důvodů:</a:t>
          </a:r>
          <a:endParaRPr lang="cs-CZ" dirty="0"/>
        </a:p>
      </dgm:t>
    </dgm:pt>
    <dgm:pt modelId="{CF4FD491-39DF-43C5-8613-9BC4F800290C}" type="parTrans" cxnId="{2E383301-7D14-4C07-8554-C5E931C13BDE}">
      <dgm:prSet/>
      <dgm:spPr/>
      <dgm:t>
        <a:bodyPr/>
        <a:lstStyle/>
        <a:p>
          <a:endParaRPr lang="cs-CZ"/>
        </a:p>
      </dgm:t>
    </dgm:pt>
    <dgm:pt modelId="{AEEC3012-3565-4231-865C-21246495D2AE}" type="sibTrans" cxnId="{2E383301-7D14-4C07-8554-C5E931C13BDE}">
      <dgm:prSet/>
      <dgm:spPr/>
      <dgm:t>
        <a:bodyPr/>
        <a:lstStyle/>
        <a:p>
          <a:endParaRPr lang="cs-CZ"/>
        </a:p>
      </dgm:t>
    </dgm:pt>
    <dgm:pt modelId="{81AD7BDA-58C0-443A-AFF0-4B41DF6E9FE3}">
      <dgm:prSet/>
      <dgm:spPr/>
      <dgm:t>
        <a:bodyPr/>
        <a:lstStyle/>
        <a:p>
          <a:r>
            <a:rPr lang="cs-CZ" b="1" dirty="0">
              <a:solidFill>
                <a:schemeClr val="tx1"/>
              </a:solidFill>
            </a:rPr>
            <a:t>Ruší-li se </a:t>
          </a:r>
          <a:r>
            <a:rPr lang="cs-CZ" b="0" dirty="0">
              <a:solidFill>
                <a:schemeClr val="tx1"/>
              </a:solidFill>
            </a:rPr>
            <a:t>zaměstnavatel nebo jeho část</a:t>
          </a:r>
          <a:endParaRPr lang="cs-CZ" dirty="0">
            <a:solidFill>
              <a:schemeClr val="tx1"/>
            </a:solidFill>
          </a:endParaRPr>
        </a:p>
      </dgm:t>
    </dgm:pt>
    <dgm:pt modelId="{91658055-F3DA-4D38-9092-8D54176EAEC5}" type="parTrans" cxnId="{B7295FAC-2C02-4642-B8B2-B382B0DBFD5D}">
      <dgm:prSet/>
      <dgm:spPr/>
      <dgm:t>
        <a:bodyPr/>
        <a:lstStyle/>
        <a:p>
          <a:endParaRPr lang="cs-CZ"/>
        </a:p>
      </dgm:t>
    </dgm:pt>
    <dgm:pt modelId="{FE215244-4D53-4F78-8A57-66C1283F39F7}" type="sibTrans" cxnId="{B7295FAC-2C02-4642-B8B2-B382B0DBFD5D}">
      <dgm:prSet/>
      <dgm:spPr/>
      <dgm:t>
        <a:bodyPr/>
        <a:lstStyle/>
        <a:p>
          <a:endParaRPr lang="cs-CZ"/>
        </a:p>
      </dgm:t>
    </dgm:pt>
    <dgm:pt modelId="{6AD7F804-AE60-4E7C-A73D-BFCB1BBF6BE2}">
      <dgm:prSet/>
      <dgm:spPr/>
      <dgm:t>
        <a:bodyPr/>
        <a:lstStyle/>
        <a:p>
          <a:r>
            <a:rPr lang="cs-CZ" b="1" dirty="0">
              <a:solidFill>
                <a:schemeClr val="tx1"/>
              </a:solidFill>
            </a:rPr>
            <a:t>Přemísťuje-li se </a:t>
          </a:r>
          <a:r>
            <a:rPr lang="cs-CZ" b="0" dirty="0">
              <a:solidFill>
                <a:schemeClr val="tx1"/>
              </a:solidFill>
            </a:rPr>
            <a:t>zaměstnavatel nebo jeho část</a:t>
          </a:r>
          <a:endParaRPr lang="cs-CZ" dirty="0">
            <a:solidFill>
              <a:schemeClr val="tx1"/>
            </a:solidFill>
          </a:endParaRPr>
        </a:p>
      </dgm:t>
    </dgm:pt>
    <dgm:pt modelId="{FE79DA95-89F9-4C6C-9D39-6178748831D4}" type="parTrans" cxnId="{271D8542-1952-4F70-BCAD-59409C0186A5}">
      <dgm:prSet/>
      <dgm:spPr/>
      <dgm:t>
        <a:bodyPr/>
        <a:lstStyle/>
        <a:p>
          <a:endParaRPr lang="cs-CZ"/>
        </a:p>
      </dgm:t>
    </dgm:pt>
    <dgm:pt modelId="{1E463661-DBDA-4A11-A922-DB63107BE164}" type="sibTrans" cxnId="{271D8542-1952-4F70-BCAD-59409C0186A5}">
      <dgm:prSet/>
      <dgm:spPr/>
      <dgm:t>
        <a:bodyPr/>
        <a:lstStyle/>
        <a:p>
          <a:endParaRPr lang="cs-CZ"/>
        </a:p>
      </dgm:t>
    </dgm:pt>
    <dgm:pt modelId="{54618F3E-C601-4D81-AD17-1DFEF88493AB}">
      <dgm:prSet/>
      <dgm:spPr/>
      <dgm:t>
        <a:bodyPr/>
        <a:lstStyle/>
        <a:p>
          <a:r>
            <a:rPr lang="cs-CZ" b="0" dirty="0">
              <a:solidFill>
                <a:schemeClr val="tx1"/>
              </a:solidFill>
            </a:rPr>
            <a:t>Stane-li se </a:t>
          </a:r>
          <a:r>
            <a:rPr lang="cs-CZ" b="1" dirty="0">
              <a:solidFill>
                <a:schemeClr val="tx1"/>
              </a:solidFill>
            </a:rPr>
            <a:t>zaměstnanec nadbytečným</a:t>
          </a:r>
          <a:r>
            <a:rPr lang="cs-CZ" b="0" dirty="0">
              <a:solidFill>
                <a:schemeClr val="tx1"/>
              </a:solidFill>
            </a:rPr>
            <a:t> vzhledem k rozhodnutí zaměstnavatele nebo příslušného orgánu o změně jeho úkolů, technického vybavení, o snížení stavu zaměstnanců za účelem zvýšení efektivnosti práce nebo o jiných organizačních změnách</a:t>
          </a:r>
          <a:endParaRPr lang="cs-CZ" dirty="0"/>
        </a:p>
      </dgm:t>
    </dgm:pt>
    <dgm:pt modelId="{3B997590-C213-49A3-83A5-EFA6756BAEDD}" type="parTrans" cxnId="{ED9D8B6B-8419-49F4-952D-01BD34E1BDB7}">
      <dgm:prSet/>
      <dgm:spPr/>
      <dgm:t>
        <a:bodyPr/>
        <a:lstStyle/>
        <a:p>
          <a:endParaRPr lang="cs-CZ"/>
        </a:p>
      </dgm:t>
    </dgm:pt>
    <dgm:pt modelId="{294A7441-4631-4B69-8E04-9513F3EAC568}" type="sibTrans" cxnId="{ED9D8B6B-8419-49F4-952D-01BD34E1BDB7}">
      <dgm:prSet/>
      <dgm:spPr/>
      <dgm:t>
        <a:bodyPr/>
        <a:lstStyle/>
        <a:p>
          <a:endParaRPr lang="cs-CZ"/>
        </a:p>
      </dgm:t>
    </dgm:pt>
    <dgm:pt modelId="{86B865B6-0D68-4B92-92A5-4EDFC81BB9A4}" type="pres">
      <dgm:prSet presAssocID="{24B99998-C5B3-486A-9F2F-C446DCC98903}" presName="Name0" presStyleCnt="0">
        <dgm:presLayoutVars>
          <dgm:dir/>
          <dgm:animLvl val="lvl"/>
          <dgm:resizeHandles val="exact"/>
        </dgm:presLayoutVars>
      </dgm:prSet>
      <dgm:spPr/>
    </dgm:pt>
    <dgm:pt modelId="{D6B00E4D-CA0C-4628-A56A-A217608595A1}" type="pres">
      <dgm:prSet presAssocID="{4C680BFE-0D31-478F-88FE-8A14E78CB1EF}" presName="linNode" presStyleCnt="0"/>
      <dgm:spPr/>
    </dgm:pt>
    <dgm:pt modelId="{B6286EC9-D524-4D70-9080-083CD0B9DC51}" type="pres">
      <dgm:prSet presAssocID="{4C680BFE-0D31-478F-88FE-8A14E78CB1EF}" presName="parentText" presStyleLbl="node1" presStyleIdx="0" presStyleCnt="1" custLinFactNeighborX="-17716" custLinFactNeighborY="-5498">
        <dgm:presLayoutVars>
          <dgm:chMax val="1"/>
          <dgm:bulletEnabled val="1"/>
        </dgm:presLayoutVars>
      </dgm:prSet>
      <dgm:spPr/>
    </dgm:pt>
    <dgm:pt modelId="{9D0C2950-C211-4224-98F7-0267C1088C4F}" type="pres">
      <dgm:prSet presAssocID="{4C680BFE-0D31-478F-88FE-8A14E78CB1EF}" presName="descendantText" presStyleLbl="alignAccFollowNode1" presStyleIdx="0" presStyleCnt="1">
        <dgm:presLayoutVars>
          <dgm:bulletEnabled val="1"/>
        </dgm:presLayoutVars>
      </dgm:prSet>
      <dgm:spPr/>
    </dgm:pt>
  </dgm:ptLst>
  <dgm:cxnLst>
    <dgm:cxn modelId="{2E383301-7D14-4C07-8554-C5E931C13BDE}" srcId="{24B99998-C5B3-486A-9F2F-C446DCC98903}" destId="{4C680BFE-0D31-478F-88FE-8A14E78CB1EF}" srcOrd="0" destOrd="0" parTransId="{CF4FD491-39DF-43C5-8613-9BC4F800290C}" sibTransId="{AEEC3012-3565-4231-865C-21246495D2AE}"/>
    <dgm:cxn modelId="{5DB3C024-8D30-4989-9AF7-1F296FF32308}" type="presOf" srcId="{54618F3E-C601-4D81-AD17-1DFEF88493AB}" destId="{9D0C2950-C211-4224-98F7-0267C1088C4F}" srcOrd="0" destOrd="2" presId="urn:microsoft.com/office/officeart/2005/8/layout/vList5"/>
    <dgm:cxn modelId="{23F6082D-1DBC-4255-9A66-4A86E0FADDA5}" type="presOf" srcId="{24B99998-C5B3-486A-9F2F-C446DCC98903}" destId="{86B865B6-0D68-4B92-92A5-4EDFC81BB9A4}" srcOrd="0" destOrd="0" presId="urn:microsoft.com/office/officeart/2005/8/layout/vList5"/>
    <dgm:cxn modelId="{271D8542-1952-4F70-BCAD-59409C0186A5}" srcId="{4C680BFE-0D31-478F-88FE-8A14E78CB1EF}" destId="{6AD7F804-AE60-4E7C-A73D-BFCB1BBF6BE2}" srcOrd="1" destOrd="0" parTransId="{FE79DA95-89F9-4C6C-9D39-6178748831D4}" sibTransId="{1E463661-DBDA-4A11-A922-DB63107BE164}"/>
    <dgm:cxn modelId="{ED9D8B6B-8419-49F4-952D-01BD34E1BDB7}" srcId="{4C680BFE-0D31-478F-88FE-8A14E78CB1EF}" destId="{54618F3E-C601-4D81-AD17-1DFEF88493AB}" srcOrd="2" destOrd="0" parTransId="{3B997590-C213-49A3-83A5-EFA6756BAEDD}" sibTransId="{294A7441-4631-4B69-8E04-9513F3EAC568}"/>
    <dgm:cxn modelId="{2B04D656-9813-48BF-9525-A1FB83E1DB11}" type="presOf" srcId="{81AD7BDA-58C0-443A-AFF0-4B41DF6E9FE3}" destId="{9D0C2950-C211-4224-98F7-0267C1088C4F}" srcOrd="0" destOrd="0" presId="urn:microsoft.com/office/officeart/2005/8/layout/vList5"/>
    <dgm:cxn modelId="{B7295FAC-2C02-4642-B8B2-B382B0DBFD5D}" srcId="{4C680BFE-0D31-478F-88FE-8A14E78CB1EF}" destId="{81AD7BDA-58C0-443A-AFF0-4B41DF6E9FE3}" srcOrd="0" destOrd="0" parTransId="{91658055-F3DA-4D38-9092-8D54176EAEC5}" sibTransId="{FE215244-4D53-4F78-8A57-66C1283F39F7}"/>
    <dgm:cxn modelId="{A642F8CF-A1BE-4D66-B7D0-1CCC7748E991}" type="presOf" srcId="{6AD7F804-AE60-4E7C-A73D-BFCB1BBF6BE2}" destId="{9D0C2950-C211-4224-98F7-0267C1088C4F}" srcOrd="0" destOrd="1" presId="urn:microsoft.com/office/officeart/2005/8/layout/vList5"/>
    <dgm:cxn modelId="{9AABCFFB-6856-4C36-8844-FC0A4FE1353A}" type="presOf" srcId="{4C680BFE-0D31-478F-88FE-8A14E78CB1EF}" destId="{B6286EC9-D524-4D70-9080-083CD0B9DC51}" srcOrd="0" destOrd="0" presId="urn:microsoft.com/office/officeart/2005/8/layout/vList5"/>
    <dgm:cxn modelId="{D954B3CF-D598-4C6D-91A6-4FDFCA3B3098}" type="presParOf" srcId="{86B865B6-0D68-4B92-92A5-4EDFC81BB9A4}" destId="{D6B00E4D-CA0C-4628-A56A-A217608595A1}" srcOrd="0" destOrd="0" presId="urn:microsoft.com/office/officeart/2005/8/layout/vList5"/>
    <dgm:cxn modelId="{C6C38B08-B95E-4E7B-BE98-43F0551E9FB3}" type="presParOf" srcId="{D6B00E4D-CA0C-4628-A56A-A217608595A1}" destId="{B6286EC9-D524-4D70-9080-083CD0B9DC51}" srcOrd="0" destOrd="0" presId="urn:microsoft.com/office/officeart/2005/8/layout/vList5"/>
    <dgm:cxn modelId="{8CEEA233-EC3E-416E-9083-F0B1009F2BD2}" type="presParOf" srcId="{D6B00E4D-CA0C-4628-A56A-A217608595A1}" destId="{9D0C2950-C211-4224-98F7-0267C1088C4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8B8DCF49-D2E2-4A7F-826F-164A184E86CD}" type="doc">
      <dgm:prSet loTypeId="urn:microsoft.com/office/officeart/2005/8/layout/vList5" loCatId="list" qsTypeId="urn:microsoft.com/office/officeart/2005/8/quickstyle/simple1" qsCatId="simple" csTypeId="urn:microsoft.com/office/officeart/2005/8/colors/accent0_2" csCatId="mainScheme" phldr="1"/>
      <dgm:spPr/>
      <dgm:t>
        <a:bodyPr/>
        <a:lstStyle/>
        <a:p>
          <a:endParaRPr lang="cs-CZ"/>
        </a:p>
      </dgm:t>
    </dgm:pt>
    <dgm:pt modelId="{CFC8C5C4-8BDF-472B-A4B4-248426407D64}">
      <dgm:prSet/>
      <dgm:spPr/>
      <dgm:t>
        <a:bodyPr/>
        <a:lstStyle/>
        <a:p>
          <a:r>
            <a:rPr lang="cs-CZ" b="0"/>
            <a:t>Zaměstnavatel může dát zaměstnanci výpověď </a:t>
          </a:r>
          <a:r>
            <a:rPr lang="cs-CZ" b="1" u="sng"/>
            <a:t>jen</a:t>
          </a:r>
          <a:r>
            <a:rPr lang="cs-CZ" b="0"/>
            <a:t> z těchto důvodů:</a:t>
          </a:r>
          <a:endParaRPr lang="cs-CZ"/>
        </a:p>
      </dgm:t>
    </dgm:pt>
    <dgm:pt modelId="{C04D33D5-FCC9-452D-A963-4E3B37844440}" type="parTrans" cxnId="{54ADFF93-D8D0-47C7-AD18-C9E11F16774B}">
      <dgm:prSet/>
      <dgm:spPr/>
      <dgm:t>
        <a:bodyPr/>
        <a:lstStyle/>
        <a:p>
          <a:endParaRPr lang="cs-CZ"/>
        </a:p>
      </dgm:t>
    </dgm:pt>
    <dgm:pt modelId="{196A1BC5-A009-4226-A93A-F5A2BC62CDB4}" type="sibTrans" cxnId="{54ADFF93-D8D0-47C7-AD18-C9E11F16774B}">
      <dgm:prSet/>
      <dgm:spPr/>
      <dgm:t>
        <a:bodyPr/>
        <a:lstStyle/>
        <a:p>
          <a:endParaRPr lang="cs-CZ"/>
        </a:p>
      </dgm:t>
    </dgm:pt>
    <dgm:pt modelId="{BDEA95F4-33F4-4BB5-A672-1C933BA7F7DF}">
      <dgm:prSet/>
      <dgm:spPr/>
      <dgm:t>
        <a:bodyPr/>
        <a:lstStyle/>
        <a:p>
          <a:r>
            <a:rPr lang="cs-CZ" b="1" dirty="0">
              <a:solidFill>
                <a:schemeClr val="tx1"/>
              </a:solidFill>
            </a:rPr>
            <a:t>nesmí-li zaměstnanec podle lékařského posudku dále konat dosavadní práci </a:t>
          </a:r>
          <a:r>
            <a:rPr lang="cs-CZ" b="0" dirty="0">
              <a:solidFill>
                <a:schemeClr val="tx1"/>
              </a:solidFill>
            </a:rPr>
            <a:t>pro pracovní úraz, onemocnění nemocí z povolání nebo pro ohrožení touto nemocí, anebo dosáhl-li na pracovišti určeném rozhodnutím příslušného orgánu ochrany veřejného zdraví nejvyšší přípustné expozice,</a:t>
          </a:r>
          <a:endParaRPr lang="cs-CZ" dirty="0">
            <a:solidFill>
              <a:schemeClr val="tx1"/>
            </a:solidFill>
          </a:endParaRPr>
        </a:p>
      </dgm:t>
    </dgm:pt>
    <dgm:pt modelId="{1188937F-0F94-466E-BFE4-C0E728E9B66D}" type="parTrans" cxnId="{2B7C90E2-2F93-4EB1-B97E-99DF3072C8CC}">
      <dgm:prSet/>
      <dgm:spPr/>
      <dgm:t>
        <a:bodyPr/>
        <a:lstStyle/>
        <a:p>
          <a:endParaRPr lang="cs-CZ"/>
        </a:p>
      </dgm:t>
    </dgm:pt>
    <dgm:pt modelId="{82A2B029-3288-4F0B-B497-1D1E8515C5E3}" type="sibTrans" cxnId="{2B7C90E2-2F93-4EB1-B97E-99DF3072C8CC}">
      <dgm:prSet/>
      <dgm:spPr/>
      <dgm:t>
        <a:bodyPr/>
        <a:lstStyle/>
        <a:p>
          <a:endParaRPr lang="cs-CZ"/>
        </a:p>
      </dgm:t>
    </dgm:pt>
    <dgm:pt modelId="{BDA6D7DD-0FA5-48C1-8C4F-46487D6ACE09}">
      <dgm:prSet/>
      <dgm:spPr/>
      <dgm:t>
        <a:bodyPr/>
        <a:lstStyle/>
        <a:p>
          <a:r>
            <a:rPr lang="cs-CZ" b="1" dirty="0">
              <a:solidFill>
                <a:schemeClr val="tx1"/>
              </a:solidFill>
            </a:rPr>
            <a:t>pozbyl-li zaměstnanec </a:t>
          </a:r>
          <a:r>
            <a:rPr lang="cs-CZ" b="0" dirty="0">
              <a:solidFill>
                <a:schemeClr val="tx1"/>
              </a:solidFill>
            </a:rPr>
            <a:t>vzhledem ke svému zdravotnímu stavu podle lékařského posudku </a:t>
          </a:r>
          <a:r>
            <a:rPr lang="cs-CZ" b="1" dirty="0">
              <a:solidFill>
                <a:schemeClr val="tx1"/>
              </a:solidFill>
            </a:rPr>
            <a:t>dlouhodobě zdravotní způsobilost</a:t>
          </a:r>
          <a:r>
            <a:rPr lang="cs-CZ" b="0" dirty="0">
              <a:solidFill>
                <a:schemeClr val="tx1"/>
              </a:solidFill>
            </a:rPr>
            <a:t>,</a:t>
          </a:r>
          <a:endParaRPr lang="cs-CZ" dirty="0">
            <a:solidFill>
              <a:schemeClr val="tx1"/>
            </a:solidFill>
          </a:endParaRPr>
        </a:p>
      </dgm:t>
    </dgm:pt>
    <dgm:pt modelId="{4899493D-D164-44F3-8E22-A1F36F6D9CBB}" type="parTrans" cxnId="{9043B0DD-B324-4B92-9536-83968055DD1E}">
      <dgm:prSet/>
      <dgm:spPr/>
      <dgm:t>
        <a:bodyPr/>
        <a:lstStyle/>
        <a:p>
          <a:endParaRPr lang="cs-CZ"/>
        </a:p>
      </dgm:t>
    </dgm:pt>
    <dgm:pt modelId="{5CA5172D-5546-4B0D-9C7F-6DACCBDB3251}" type="sibTrans" cxnId="{9043B0DD-B324-4B92-9536-83968055DD1E}">
      <dgm:prSet/>
      <dgm:spPr/>
      <dgm:t>
        <a:bodyPr/>
        <a:lstStyle/>
        <a:p>
          <a:endParaRPr lang="cs-CZ"/>
        </a:p>
      </dgm:t>
    </dgm:pt>
    <dgm:pt modelId="{D15587D2-34A5-47DF-8B03-5772AD70DBCC}" type="pres">
      <dgm:prSet presAssocID="{8B8DCF49-D2E2-4A7F-826F-164A184E86CD}" presName="Name0" presStyleCnt="0">
        <dgm:presLayoutVars>
          <dgm:dir/>
          <dgm:animLvl val="lvl"/>
          <dgm:resizeHandles val="exact"/>
        </dgm:presLayoutVars>
      </dgm:prSet>
      <dgm:spPr/>
    </dgm:pt>
    <dgm:pt modelId="{89665DB0-BE6D-42A4-80AE-1BA6B28D8EA8}" type="pres">
      <dgm:prSet presAssocID="{CFC8C5C4-8BDF-472B-A4B4-248426407D64}" presName="linNode" presStyleCnt="0"/>
      <dgm:spPr/>
    </dgm:pt>
    <dgm:pt modelId="{8EB17C93-BE30-46F4-8D47-66C529F42775}" type="pres">
      <dgm:prSet presAssocID="{CFC8C5C4-8BDF-472B-A4B4-248426407D64}" presName="parentText" presStyleLbl="node1" presStyleIdx="0" presStyleCnt="1">
        <dgm:presLayoutVars>
          <dgm:chMax val="1"/>
          <dgm:bulletEnabled val="1"/>
        </dgm:presLayoutVars>
      </dgm:prSet>
      <dgm:spPr/>
    </dgm:pt>
    <dgm:pt modelId="{B372559E-B65D-4E08-810B-07D6FEE337D7}" type="pres">
      <dgm:prSet presAssocID="{CFC8C5C4-8BDF-472B-A4B4-248426407D64}" presName="descendantText" presStyleLbl="alignAccFollowNode1" presStyleIdx="0" presStyleCnt="1">
        <dgm:presLayoutVars>
          <dgm:bulletEnabled val="1"/>
        </dgm:presLayoutVars>
      </dgm:prSet>
      <dgm:spPr/>
    </dgm:pt>
  </dgm:ptLst>
  <dgm:cxnLst>
    <dgm:cxn modelId="{71F6C71F-BB32-4D08-9EB8-84D1D4FD0F7F}" type="presOf" srcId="{8B8DCF49-D2E2-4A7F-826F-164A184E86CD}" destId="{D15587D2-34A5-47DF-8B03-5772AD70DBCC}" srcOrd="0" destOrd="0" presId="urn:microsoft.com/office/officeart/2005/8/layout/vList5"/>
    <dgm:cxn modelId="{FBCDEF8B-AA90-44A5-A6D4-0E8F144C1AB1}" type="presOf" srcId="{CFC8C5C4-8BDF-472B-A4B4-248426407D64}" destId="{8EB17C93-BE30-46F4-8D47-66C529F42775}" srcOrd="0" destOrd="0" presId="urn:microsoft.com/office/officeart/2005/8/layout/vList5"/>
    <dgm:cxn modelId="{435AAF8E-CA22-4527-9A30-746A2915E3D8}" type="presOf" srcId="{BDEA95F4-33F4-4BB5-A672-1C933BA7F7DF}" destId="{B372559E-B65D-4E08-810B-07D6FEE337D7}" srcOrd="0" destOrd="0" presId="urn:microsoft.com/office/officeart/2005/8/layout/vList5"/>
    <dgm:cxn modelId="{54ADFF93-D8D0-47C7-AD18-C9E11F16774B}" srcId="{8B8DCF49-D2E2-4A7F-826F-164A184E86CD}" destId="{CFC8C5C4-8BDF-472B-A4B4-248426407D64}" srcOrd="0" destOrd="0" parTransId="{C04D33D5-FCC9-452D-A963-4E3B37844440}" sibTransId="{196A1BC5-A009-4226-A93A-F5A2BC62CDB4}"/>
    <dgm:cxn modelId="{EF48279B-8E96-4FFC-83BE-69F246E92C88}" type="presOf" srcId="{BDA6D7DD-0FA5-48C1-8C4F-46487D6ACE09}" destId="{B372559E-B65D-4E08-810B-07D6FEE337D7}" srcOrd="0" destOrd="1" presId="urn:microsoft.com/office/officeart/2005/8/layout/vList5"/>
    <dgm:cxn modelId="{9043B0DD-B324-4B92-9536-83968055DD1E}" srcId="{CFC8C5C4-8BDF-472B-A4B4-248426407D64}" destId="{BDA6D7DD-0FA5-48C1-8C4F-46487D6ACE09}" srcOrd="1" destOrd="0" parTransId="{4899493D-D164-44F3-8E22-A1F36F6D9CBB}" sibTransId="{5CA5172D-5546-4B0D-9C7F-6DACCBDB3251}"/>
    <dgm:cxn modelId="{2B7C90E2-2F93-4EB1-B97E-99DF3072C8CC}" srcId="{CFC8C5C4-8BDF-472B-A4B4-248426407D64}" destId="{BDEA95F4-33F4-4BB5-A672-1C933BA7F7DF}" srcOrd="0" destOrd="0" parTransId="{1188937F-0F94-466E-BFE4-C0E728E9B66D}" sibTransId="{82A2B029-3288-4F0B-B497-1D1E8515C5E3}"/>
    <dgm:cxn modelId="{D0DC0B20-F43A-45FD-856C-F064265708A4}" type="presParOf" srcId="{D15587D2-34A5-47DF-8B03-5772AD70DBCC}" destId="{89665DB0-BE6D-42A4-80AE-1BA6B28D8EA8}" srcOrd="0" destOrd="0" presId="urn:microsoft.com/office/officeart/2005/8/layout/vList5"/>
    <dgm:cxn modelId="{15DF1873-C351-49A7-BE36-9BAA75DE2B11}" type="presParOf" srcId="{89665DB0-BE6D-42A4-80AE-1BA6B28D8EA8}" destId="{8EB17C93-BE30-46F4-8D47-66C529F42775}" srcOrd="0" destOrd="0" presId="urn:microsoft.com/office/officeart/2005/8/layout/vList5"/>
    <dgm:cxn modelId="{65F5E52E-59E2-4C83-B1AF-452F7FB70A62}" type="presParOf" srcId="{89665DB0-BE6D-42A4-80AE-1BA6B28D8EA8}" destId="{B372559E-B65D-4E08-810B-07D6FEE337D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32B630-0762-4249-BF6D-0D764A4EC262}"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D7113E94-4DC0-469E-A14B-A7B77327510D}">
      <dgm:prSet custT="1"/>
      <dgm:spPr/>
      <dgm:t>
        <a:bodyPr/>
        <a:lstStyle/>
        <a:p>
          <a:r>
            <a:rPr lang="cs-CZ" sz="2000" b="0" dirty="0"/>
            <a:t>zakládá se </a:t>
          </a:r>
          <a:r>
            <a:rPr lang="cs-CZ" sz="2000" b="1" dirty="0"/>
            <a:t>pracovní smlouvou </a:t>
          </a:r>
          <a:r>
            <a:rPr lang="cs-CZ" sz="2000" b="0" dirty="0"/>
            <a:t>mezi zaměstnavatelem a zaměstnancem, není-li stanoveno jinak</a:t>
          </a:r>
          <a:endParaRPr lang="cs-CZ" sz="2000" dirty="0"/>
        </a:p>
      </dgm:t>
    </dgm:pt>
    <dgm:pt modelId="{1B5B328B-3B85-44EB-8A61-945E73C7E730}" type="parTrans" cxnId="{558C7733-8F0E-45AC-ADF3-FEB8C3D8B306}">
      <dgm:prSet/>
      <dgm:spPr/>
      <dgm:t>
        <a:bodyPr/>
        <a:lstStyle/>
        <a:p>
          <a:endParaRPr lang="cs-CZ" sz="2400"/>
        </a:p>
      </dgm:t>
    </dgm:pt>
    <dgm:pt modelId="{941D87AB-B33F-4A63-8AFC-3B1BA94716F7}" type="sibTrans" cxnId="{558C7733-8F0E-45AC-ADF3-FEB8C3D8B306}">
      <dgm:prSet/>
      <dgm:spPr/>
      <dgm:t>
        <a:bodyPr/>
        <a:lstStyle/>
        <a:p>
          <a:endParaRPr lang="cs-CZ" sz="2400"/>
        </a:p>
      </dgm:t>
    </dgm:pt>
    <dgm:pt modelId="{4D06781B-D7BF-4184-BBB8-B033BE15BB07}">
      <dgm:prSet custT="1"/>
      <dgm:spPr/>
      <dgm:t>
        <a:bodyPr/>
        <a:lstStyle/>
        <a:p>
          <a:r>
            <a:rPr lang="cs-CZ" sz="2000" b="0" dirty="0"/>
            <a:t>Např.</a:t>
          </a:r>
          <a:r>
            <a:rPr lang="cs-CZ" sz="2000" b="1" dirty="0"/>
            <a:t> jmenováním na vedoucí pracovní místo </a:t>
          </a:r>
          <a:r>
            <a:rPr lang="cs-CZ" sz="2000" b="0" dirty="0"/>
            <a:t>se zakládá pracovní poměr v případech stanovených zvláštním právním předpisem; nestanoví-li to zvláštní právní předpis, zakládá se pracovní poměr jmenováním pouze u vedoucího</a:t>
          </a:r>
          <a:endParaRPr lang="cs-CZ" sz="2000" dirty="0"/>
        </a:p>
      </dgm:t>
    </dgm:pt>
    <dgm:pt modelId="{FF3BFBE5-50D2-49C3-8C86-5BC626D709E8}" type="parTrans" cxnId="{BC9151FB-58FC-4D1B-B288-9B53D7C7850D}">
      <dgm:prSet/>
      <dgm:spPr/>
      <dgm:t>
        <a:bodyPr/>
        <a:lstStyle/>
        <a:p>
          <a:endParaRPr lang="cs-CZ" sz="2400"/>
        </a:p>
      </dgm:t>
    </dgm:pt>
    <dgm:pt modelId="{5446DE3B-8521-4F19-801E-606DAA6C0A93}" type="sibTrans" cxnId="{BC9151FB-58FC-4D1B-B288-9B53D7C7850D}">
      <dgm:prSet/>
      <dgm:spPr/>
      <dgm:t>
        <a:bodyPr/>
        <a:lstStyle/>
        <a:p>
          <a:endParaRPr lang="cs-CZ" sz="2400"/>
        </a:p>
      </dgm:t>
    </dgm:pt>
    <dgm:pt modelId="{F7F6B6C7-8A80-460A-A121-14F81B0AC82B}">
      <dgm:prSet custT="1"/>
      <dgm:spPr/>
      <dgm:t>
        <a:bodyPr/>
        <a:lstStyle/>
        <a:p>
          <a:r>
            <a:rPr lang="cs-CZ" sz="1600" b="0" dirty="0"/>
            <a:t>organizační složky státu, organizačního útvaru organizační složky státu, organizačního útvaru státního podniku, organizačního útvaru státního fondu, příspěvkové organizace, organizačního útvaru příspěvkové organizace, organizačního útvaru v Policii České republiky</a:t>
          </a:r>
          <a:endParaRPr lang="cs-CZ" sz="1600" dirty="0"/>
        </a:p>
      </dgm:t>
    </dgm:pt>
    <dgm:pt modelId="{D73EFB75-44A6-4B00-BF27-A166054E580E}" type="parTrans" cxnId="{4A0805E5-E1EB-407B-86FF-C7E0F5AAAE80}">
      <dgm:prSet/>
      <dgm:spPr/>
      <dgm:t>
        <a:bodyPr/>
        <a:lstStyle/>
        <a:p>
          <a:endParaRPr lang="cs-CZ" sz="2400"/>
        </a:p>
      </dgm:t>
    </dgm:pt>
    <dgm:pt modelId="{37D0209E-0245-4911-B57E-35792E9128B8}" type="sibTrans" cxnId="{4A0805E5-E1EB-407B-86FF-C7E0F5AAAE80}">
      <dgm:prSet/>
      <dgm:spPr/>
      <dgm:t>
        <a:bodyPr/>
        <a:lstStyle/>
        <a:p>
          <a:endParaRPr lang="cs-CZ" sz="2400"/>
        </a:p>
      </dgm:t>
    </dgm:pt>
    <dgm:pt modelId="{33208BA0-A567-4C20-93BA-720E0123356C}">
      <dgm:prSet custT="1"/>
      <dgm:spPr/>
      <dgm:t>
        <a:bodyPr/>
        <a:lstStyle/>
        <a:p>
          <a:r>
            <a:rPr lang="cs-CZ" sz="2000" b="1" dirty="0"/>
            <a:t>vzniká dnem, který byl sjednán v pracovní smlouvě jako den nástupu do práce </a:t>
          </a:r>
          <a:r>
            <a:rPr lang="cs-CZ" sz="2000" b="0" dirty="0"/>
            <a:t>nebo dnem, který byl uveden jako den jmenování na pracovní místo vedoucího zaměstnance.</a:t>
          </a:r>
          <a:endParaRPr lang="cs-CZ" sz="2000" dirty="0"/>
        </a:p>
      </dgm:t>
    </dgm:pt>
    <dgm:pt modelId="{2E9D8FF4-EAC2-4896-BF16-D7438C699C64}" type="parTrans" cxnId="{23BF3EE9-B2F7-40DE-B957-96155180CEEA}">
      <dgm:prSet/>
      <dgm:spPr/>
      <dgm:t>
        <a:bodyPr/>
        <a:lstStyle/>
        <a:p>
          <a:endParaRPr lang="cs-CZ" sz="2400"/>
        </a:p>
      </dgm:t>
    </dgm:pt>
    <dgm:pt modelId="{1754F767-75D8-416A-AF3C-FB3E8C7CCA7D}" type="sibTrans" cxnId="{23BF3EE9-B2F7-40DE-B957-96155180CEEA}">
      <dgm:prSet/>
      <dgm:spPr/>
      <dgm:t>
        <a:bodyPr/>
        <a:lstStyle/>
        <a:p>
          <a:endParaRPr lang="cs-CZ" sz="2400"/>
        </a:p>
      </dgm:t>
    </dgm:pt>
    <dgm:pt modelId="{82E67C7E-EBFE-46DF-856C-B039CA658205}" type="pres">
      <dgm:prSet presAssocID="{0E32B630-0762-4249-BF6D-0D764A4EC262}" presName="linear" presStyleCnt="0">
        <dgm:presLayoutVars>
          <dgm:animLvl val="lvl"/>
          <dgm:resizeHandles val="exact"/>
        </dgm:presLayoutVars>
      </dgm:prSet>
      <dgm:spPr/>
    </dgm:pt>
    <dgm:pt modelId="{16A42383-EF23-40F3-A7EC-089A0A48752B}" type="pres">
      <dgm:prSet presAssocID="{D7113E94-4DC0-469E-A14B-A7B77327510D}" presName="parentText" presStyleLbl="node1" presStyleIdx="0" presStyleCnt="3">
        <dgm:presLayoutVars>
          <dgm:chMax val="0"/>
          <dgm:bulletEnabled val="1"/>
        </dgm:presLayoutVars>
      </dgm:prSet>
      <dgm:spPr/>
    </dgm:pt>
    <dgm:pt modelId="{740A4461-DF2D-4FC9-95AE-F489447EE35F}" type="pres">
      <dgm:prSet presAssocID="{941D87AB-B33F-4A63-8AFC-3B1BA94716F7}" presName="spacer" presStyleCnt="0"/>
      <dgm:spPr/>
    </dgm:pt>
    <dgm:pt modelId="{E1C7490D-CCD7-4FD5-9113-0BB4234B8389}" type="pres">
      <dgm:prSet presAssocID="{4D06781B-D7BF-4184-BBB8-B033BE15BB07}" presName="parentText" presStyleLbl="node1" presStyleIdx="1" presStyleCnt="3">
        <dgm:presLayoutVars>
          <dgm:chMax val="0"/>
          <dgm:bulletEnabled val="1"/>
        </dgm:presLayoutVars>
      </dgm:prSet>
      <dgm:spPr/>
    </dgm:pt>
    <dgm:pt modelId="{4448FB13-0880-487E-9ACF-54BD3A61B85F}" type="pres">
      <dgm:prSet presAssocID="{4D06781B-D7BF-4184-BBB8-B033BE15BB07}" presName="childText" presStyleLbl="revTx" presStyleIdx="0" presStyleCnt="1">
        <dgm:presLayoutVars>
          <dgm:bulletEnabled val="1"/>
        </dgm:presLayoutVars>
      </dgm:prSet>
      <dgm:spPr/>
    </dgm:pt>
    <dgm:pt modelId="{166D7200-FFE8-4A17-85DD-0321E09EEA8D}" type="pres">
      <dgm:prSet presAssocID="{33208BA0-A567-4C20-93BA-720E0123356C}" presName="parentText" presStyleLbl="node1" presStyleIdx="2" presStyleCnt="3">
        <dgm:presLayoutVars>
          <dgm:chMax val="0"/>
          <dgm:bulletEnabled val="1"/>
        </dgm:presLayoutVars>
      </dgm:prSet>
      <dgm:spPr/>
    </dgm:pt>
  </dgm:ptLst>
  <dgm:cxnLst>
    <dgm:cxn modelId="{39987D08-244A-432D-BA1F-C2E6A86F9DB6}" type="presOf" srcId="{D7113E94-4DC0-469E-A14B-A7B77327510D}" destId="{16A42383-EF23-40F3-A7EC-089A0A48752B}" srcOrd="0" destOrd="0" presId="urn:microsoft.com/office/officeart/2005/8/layout/vList2"/>
    <dgm:cxn modelId="{558C7733-8F0E-45AC-ADF3-FEB8C3D8B306}" srcId="{0E32B630-0762-4249-BF6D-0D764A4EC262}" destId="{D7113E94-4DC0-469E-A14B-A7B77327510D}" srcOrd="0" destOrd="0" parTransId="{1B5B328B-3B85-44EB-8A61-945E73C7E730}" sibTransId="{941D87AB-B33F-4A63-8AFC-3B1BA94716F7}"/>
    <dgm:cxn modelId="{F2E6916F-66B8-4FA8-A6FD-C287E02DDA02}" type="presOf" srcId="{F7F6B6C7-8A80-460A-A121-14F81B0AC82B}" destId="{4448FB13-0880-487E-9ACF-54BD3A61B85F}" srcOrd="0" destOrd="0" presId="urn:microsoft.com/office/officeart/2005/8/layout/vList2"/>
    <dgm:cxn modelId="{4FEACF88-42A9-499C-BDF4-E70E4A22E481}" type="presOf" srcId="{33208BA0-A567-4C20-93BA-720E0123356C}" destId="{166D7200-FFE8-4A17-85DD-0321E09EEA8D}" srcOrd="0" destOrd="0" presId="urn:microsoft.com/office/officeart/2005/8/layout/vList2"/>
    <dgm:cxn modelId="{0DF633CC-0101-4069-A61E-D89DC49B2DFF}" type="presOf" srcId="{0E32B630-0762-4249-BF6D-0D764A4EC262}" destId="{82E67C7E-EBFE-46DF-856C-B039CA658205}" srcOrd="0" destOrd="0" presId="urn:microsoft.com/office/officeart/2005/8/layout/vList2"/>
    <dgm:cxn modelId="{4A0805E5-E1EB-407B-86FF-C7E0F5AAAE80}" srcId="{4D06781B-D7BF-4184-BBB8-B033BE15BB07}" destId="{F7F6B6C7-8A80-460A-A121-14F81B0AC82B}" srcOrd="0" destOrd="0" parTransId="{D73EFB75-44A6-4B00-BF27-A166054E580E}" sibTransId="{37D0209E-0245-4911-B57E-35792E9128B8}"/>
    <dgm:cxn modelId="{23BF3EE9-B2F7-40DE-B957-96155180CEEA}" srcId="{0E32B630-0762-4249-BF6D-0D764A4EC262}" destId="{33208BA0-A567-4C20-93BA-720E0123356C}" srcOrd="2" destOrd="0" parTransId="{2E9D8FF4-EAC2-4896-BF16-D7438C699C64}" sibTransId="{1754F767-75D8-416A-AF3C-FB3E8C7CCA7D}"/>
    <dgm:cxn modelId="{418CF9F6-1417-430D-B6AD-2CE775CA181A}" type="presOf" srcId="{4D06781B-D7BF-4184-BBB8-B033BE15BB07}" destId="{E1C7490D-CCD7-4FD5-9113-0BB4234B8389}" srcOrd="0" destOrd="0" presId="urn:microsoft.com/office/officeart/2005/8/layout/vList2"/>
    <dgm:cxn modelId="{BC9151FB-58FC-4D1B-B288-9B53D7C7850D}" srcId="{0E32B630-0762-4249-BF6D-0D764A4EC262}" destId="{4D06781B-D7BF-4184-BBB8-B033BE15BB07}" srcOrd="1" destOrd="0" parTransId="{FF3BFBE5-50D2-49C3-8C86-5BC626D709E8}" sibTransId="{5446DE3B-8521-4F19-801E-606DAA6C0A93}"/>
    <dgm:cxn modelId="{1CB857DF-B7B3-41F5-BBE4-E5C8F553297D}" type="presParOf" srcId="{82E67C7E-EBFE-46DF-856C-B039CA658205}" destId="{16A42383-EF23-40F3-A7EC-089A0A48752B}" srcOrd="0" destOrd="0" presId="urn:microsoft.com/office/officeart/2005/8/layout/vList2"/>
    <dgm:cxn modelId="{97774121-E3B7-4EFC-A005-61177C31D550}" type="presParOf" srcId="{82E67C7E-EBFE-46DF-856C-B039CA658205}" destId="{740A4461-DF2D-4FC9-95AE-F489447EE35F}" srcOrd="1" destOrd="0" presId="urn:microsoft.com/office/officeart/2005/8/layout/vList2"/>
    <dgm:cxn modelId="{05022A0C-4E85-40FE-890D-7A89E1C87967}" type="presParOf" srcId="{82E67C7E-EBFE-46DF-856C-B039CA658205}" destId="{E1C7490D-CCD7-4FD5-9113-0BB4234B8389}" srcOrd="2" destOrd="0" presId="urn:microsoft.com/office/officeart/2005/8/layout/vList2"/>
    <dgm:cxn modelId="{39BDA665-BC5E-4D8A-AA90-83B3D7031F59}" type="presParOf" srcId="{82E67C7E-EBFE-46DF-856C-B039CA658205}" destId="{4448FB13-0880-487E-9ACF-54BD3A61B85F}" srcOrd="3" destOrd="0" presId="urn:microsoft.com/office/officeart/2005/8/layout/vList2"/>
    <dgm:cxn modelId="{B55ED7A3-63BD-4F2E-9F2A-A7B6F1C7B57F}" type="presParOf" srcId="{82E67C7E-EBFE-46DF-856C-B039CA658205}" destId="{166D7200-FFE8-4A17-85DD-0321E09EEA8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1B864434-CC26-4CE0-8339-DAEC8C6DEAA8}" type="doc">
      <dgm:prSet loTypeId="urn:microsoft.com/office/officeart/2005/8/layout/vList5" loCatId="list" qsTypeId="urn:microsoft.com/office/officeart/2005/8/quickstyle/simple1" qsCatId="simple" csTypeId="urn:microsoft.com/office/officeart/2005/8/colors/accent0_2" csCatId="mainScheme" phldr="1"/>
      <dgm:spPr/>
      <dgm:t>
        <a:bodyPr/>
        <a:lstStyle/>
        <a:p>
          <a:endParaRPr lang="cs-CZ"/>
        </a:p>
      </dgm:t>
    </dgm:pt>
    <dgm:pt modelId="{553279D0-2D1B-4A84-B482-E2D010EF24AE}">
      <dgm:prSet/>
      <dgm:spPr/>
      <dgm:t>
        <a:bodyPr/>
        <a:lstStyle/>
        <a:p>
          <a:r>
            <a:rPr lang="cs-CZ" b="0"/>
            <a:t>Zaměstnavatel může dát zaměstnanci výpověď </a:t>
          </a:r>
          <a:r>
            <a:rPr lang="cs-CZ" b="1" u="sng"/>
            <a:t>jen</a:t>
          </a:r>
          <a:r>
            <a:rPr lang="cs-CZ" b="0"/>
            <a:t> z těchto důvodů:</a:t>
          </a:r>
          <a:endParaRPr lang="cs-CZ"/>
        </a:p>
      </dgm:t>
    </dgm:pt>
    <dgm:pt modelId="{9EC42914-A01F-4B6B-B380-C936D1C556F7}" type="parTrans" cxnId="{AA848CA0-C8F6-4229-802D-81F2EE60B351}">
      <dgm:prSet/>
      <dgm:spPr/>
      <dgm:t>
        <a:bodyPr/>
        <a:lstStyle/>
        <a:p>
          <a:endParaRPr lang="cs-CZ"/>
        </a:p>
      </dgm:t>
    </dgm:pt>
    <dgm:pt modelId="{E3A55049-0934-4A43-B887-78C7C6FFC5D2}" type="sibTrans" cxnId="{AA848CA0-C8F6-4229-802D-81F2EE60B351}">
      <dgm:prSet/>
      <dgm:spPr/>
      <dgm:t>
        <a:bodyPr/>
        <a:lstStyle/>
        <a:p>
          <a:endParaRPr lang="cs-CZ"/>
        </a:p>
      </dgm:t>
    </dgm:pt>
    <dgm:pt modelId="{72C7294A-7738-47D8-B11A-83ACBE3D17AB}">
      <dgm:prSet/>
      <dgm:spPr/>
      <dgm:t>
        <a:bodyPr/>
        <a:lstStyle/>
        <a:p>
          <a:pPr algn="just"/>
          <a:r>
            <a:rPr lang="cs-CZ" b="1" dirty="0">
              <a:solidFill>
                <a:schemeClr val="tx1"/>
              </a:solidFill>
            </a:rPr>
            <a:t>nesplňuje-li zaměstnanec předpoklady stanovené právními předpisy pro výkon sjednané práce</a:t>
          </a:r>
          <a:endParaRPr lang="cs-CZ" dirty="0">
            <a:solidFill>
              <a:schemeClr val="tx1"/>
            </a:solidFill>
          </a:endParaRPr>
        </a:p>
      </dgm:t>
    </dgm:pt>
    <dgm:pt modelId="{D104AC9B-94B7-47EE-A6C6-5D0BB46BB153}" type="parTrans" cxnId="{A525FFC0-A5AA-4A21-B4A7-859A7426DE91}">
      <dgm:prSet/>
      <dgm:spPr/>
      <dgm:t>
        <a:bodyPr/>
        <a:lstStyle/>
        <a:p>
          <a:endParaRPr lang="cs-CZ"/>
        </a:p>
      </dgm:t>
    </dgm:pt>
    <dgm:pt modelId="{E84780FA-9E9E-4E91-AD29-FC887C3AB249}" type="sibTrans" cxnId="{A525FFC0-A5AA-4A21-B4A7-859A7426DE91}">
      <dgm:prSet/>
      <dgm:spPr/>
      <dgm:t>
        <a:bodyPr/>
        <a:lstStyle/>
        <a:p>
          <a:endParaRPr lang="cs-CZ"/>
        </a:p>
      </dgm:t>
    </dgm:pt>
    <dgm:pt modelId="{CF22D554-F93D-418A-AE0A-8A1EACCAEC6D}">
      <dgm:prSet/>
      <dgm:spPr/>
      <dgm:t>
        <a:bodyPr/>
        <a:lstStyle/>
        <a:p>
          <a:pPr algn="just"/>
          <a:r>
            <a:rPr lang="cs-CZ" b="0" dirty="0">
              <a:solidFill>
                <a:schemeClr val="tx1"/>
              </a:solidFill>
            </a:rPr>
            <a:t>jsou-li u zaměstnance dány </a:t>
          </a:r>
          <a:r>
            <a:rPr lang="cs-CZ" b="1" dirty="0">
              <a:solidFill>
                <a:schemeClr val="tx1"/>
              </a:solidFill>
            </a:rPr>
            <a:t>důvody, </a:t>
          </a:r>
          <a:r>
            <a:rPr lang="cs-CZ" b="0" dirty="0">
              <a:solidFill>
                <a:schemeClr val="tx1"/>
              </a:solidFill>
            </a:rPr>
            <a:t>pro které by s ním zaměstnavatel</a:t>
          </a:r>
          <a:r>
            <a:rPr lang="cs-CZ" b="1" dirty="0">
              <a:solidFill>
                <a:schemeClr val="tx1"/>
              </a:solidFill>
            </a:rPr>
            <a:t> mohl okamžitě zrušit pracovní poměr, </a:t>
          </a:r>
          <a:r>
            <a:rPr lang="cs-CZ" b="0" dirty="0">
              <a:solidFill>
                <a:schemeClr val="tx1"/>
              </a:solidFill>
            </a:rPr>
            <a:t>nebo pro </a:t>
          </a:r>
          <a:r>
            <a:rPr lang="cs-CZ" b="1" dirty="0">
              <a:solidFill>
                <a:schemeClr val="tx1"/>
              </a:solidFill>
            </a:rPr>
            <a:t>závažné porušení povinnosti </a:t>
          </a:r>
          <a:r>
            <a:rPr lang="cs-CZ" b="0" dirty="0">
              <a:solidFill>
                <a:schemeClr val="tx1"/>
              </a:solidFill>
            </a:rPr>
            <a:t>vyplývající z právních předpisů vztahujících se k zaměstnancem vykonávané práci</a:t>
          </a:r>
        </a:p>
      </dgm:t>
    </dgm:pt>
    <dgm:pt modelId="{073A613C-29C5-45E9-A7F6-EE32F8D29DDA}" type="parTrans" cxnId="{DFEF6F4D-E60D-4CD6-B46D-E90CBAFF3984}">
      <dgm:prSet/>
      <dgm:spPr/>
      <dgm:t>
        <a:bodyPr/>
        <a:lstStyle/>
        <a:p>
          <a:endParaRPr lang="cs-CZ"/>
        </a:p>
      </dgm:t>
    </dgm:pt>
    <dgm:pt modelId="{62FE7B1B-DC2B-410E-B858-05B2331C01CA}" type="sibTrans" cxnId="{DFEF6F4D-E60D-4CD6-B46D-E90CBAFF3984}">
      <dgm:prSet/>
      <dgm:spPr/>
      <dgm:t>
        <a:bodyPr/>
        <a:lstStyle/>
        <a:p>
          <a:endParaRPr lang="cs-CZ"/>
        </a:p>
      </dgm:t>
    </dgm:pt>
    <dgm:pt modelId="{348EE65B-6C5D-4B03-A094-C2FFDF78935A}">
      <dgm:prSet/>
      <dgm:spPr/>
      <dgm:t>
        <a:bodyPr/>
        <a:lstStyle/>
        <a:p>
          <a:pPr algn="just"/>
          <a:r>
            <a:rPr lang="cs-CZ" b="0" dirty="0">
              <a:solidFill>
                <a:schemeClr val="tx1"/>
              </a:solidFill>
            </a:rPr>
            <a:t>pro </a:t>
          </a:r>
          <a:r>
            <a:rPr lang="cs-CZ" b="1" dirty="0">
              <a:solidFill>
                <a:schemeClr val="tx1"/>
              </a:solidFill>
            </a:rPr>
            <a:t>soustavné méně závažné porušování povinnosti </a:t>
          </a:r>
          <a:r>
            <a:rPr lang="cs-CZ" b="0" dirty="0">
              <a:solidFill>
                <a:schemeClr val="tx1"/>
              </a:solidFill>
            </a:rPr>
            <a:t>vyplývající z právních předpisů vztahujících se k vykonávané práci je možné dát zaměstnanci výpověď, jestliže byl </a:t>
          </a:r>
          <a:r>
            <a:rPr lang="cs-CZ" b="1" dirty="0">
              <a:solidFill>
                <a:schemeClr val="tx1"/>
              </a:solidFill>
            </a:rPr>
            <a:t>v době posledních 6 měsíců v souvislosti s porušením povinnosti vyplývající z právních předpisů vztahujících se k vykonávané práci písemně upozorněn </a:t>
          </a:r>
          <a:r>
            <a:rPr lang="cs-CZ" b="0" dirty="0">
              <a:solidFill>
                <a:schemeClr val="tx1"/>
              </a:solidFill>
            </a:rPr>
            <a:t>na možnost výpovědi,</a:t>
          </a:r>
          <a:endParaRPr lang="cs-CZ" dirty="0">
            <a:solidFill>
              <a:schemeClr val="tx1"/>
            </a:solidFill>
          </a:endParaRPr>
        </a:p>
      </dgm:t>
    </dgm:pt>
    <dgm:pt modelId="{66369535-A223-4AED-8A3F-263A04806C55}" type="parTrans" cxnId="{9D7F0FCD-67D3-4137-B843-4DAE02053015}">
      <dgm:prSet/>
      <dgm:spPr/>
    </dgm:pt>
    <dgm:pt modelId="{6FE63822-6705-4283-A477-73E11D1640CE}" type="sibTrans" cxnId="{9D7F0FCD-67D3-4137-B843-4DAE02053015}">
      <dgm:prSet/>
      <dgm:spPr/>
    </dgm:pt>
    <dgm:pt modelId="{CE57889A-6BBC-430F-B172-2EC578619BB3}" type="pres">
      <dgm:prSet presAssocID="{1B864434-CC26-4CE0-8339-DAEC8C6DEAA8}" presName="Name0" presStyleCnt="0">
        <dgm:presLayoutVars>
          <dgm:dir/>
          <dgm:animLvl val="lvl"/>
          <dgm:resizeHandles val="exact"/>
        </dgm:presLayoutVars>
      </dgm:prSet>
      <dgm:spPr/>
    </dgm:pt>
    <dgm:pt modelId="{ECA803D2-3F05-4848-AC17-8C44A2BE90CA}" type="pres">
      <dgm:prSet presAssocID="{553279D0-2D1B-4A84-B482-E2D010EF24AE}" presName="linNode" presStyleCnt="0"/>
      <dgm:spPr/>
    </dgm:pt>
    <dgm:pt modelId="{B23FFEEC-3CCE-4171-8D17-3BA885A209D6}" type="pres">
      <dgm:prSet presAssocID="{553279D0-2D1B-4A84-B482-E2D010EF24AE}" presName="parentText" presStyleLbl="node1" presStyleIdx="0" presStyleCnt="1" custScaleX="56445" custScaleY="94851" custLinFactNeighborX="-20068" custLinFactNeighborY="334">
        <dgm:presLayoutVars>
          <dgm:chMax val="1"/>
          <dgm:bulletEnabled val="1"/>
        </dgm:presLayoutVars>
      </dgm:prSet>
      <dgm:spPr/>
    </dgm:pt>
    <dgm:pt modelId="{7564DEFC-A1C7-43B3-9473-4701EE1EB94D}" type="pres">
      <dgm:prSet presAssocID="{553279D0-2D1B-4A84-B482-E2D010EF24AE}" presName="descendantText" presStyleLbl="alignAccFollowNode1" presStyleIdx="0" presStyleCnt="1" custScaleX="124651">
        <dgm:presLayoutVars>
          <dgm:bulletEnabled val="1"/>
        </dgm:presLayoutVars>
      </dgm:prSet>
      <dgm:spPr/>
    </dgm:pt>
  </dgm:ptLst>
  <dgm:cxnLst>
    <dgm:cxn modelId="{D38B5A34-1C9F-4A5E-847D-796806AFF0F8}" type="presOf" srcId="{CF22D554-F93D-418A-AE0A-8A1EACCAEC6D}" destId="{7564DEFC-A1C7-43B3-9473-4701EE1EB94D}" srcOrd="0" destOrd="1" presId="urn:microsoft.com/office/officeart/2005/8/layout/vList5"/>
    <dgm:cxn modelId="{0B96855B-3D71-4F8A-91CB-A8F5995C7640}" type="presOf" srcId="{1B864434-CC26-4CE0-8339-DAEC8C6DEAA8}" destId="{CE57889A-6BBC-430F-B172-2EC578619BB3}" srcOrd="0" destOrd="0" presId="urn:microsoft.com/office/officeart/2005/8/layout/vList5"/>
    <dgm:cxn modelId="{35E33A66-001E-4708-B646-18F5B5A7BF96}" type="presOf" srcId="{72C7294A-7738-47D8-B11A-83ACBE3D17AB}" destId="{7564DEFC-A1C7-43B3-9473-4701EE1EB94D}" srcOrd="0" destOrd="0" presId="urn:microsoft.com/office/officeart/2005/8/layout/vList5"/>
    <dgm:cxn modelId="{DFEF6F4D-E60D-4CD6-B46D-E90CBAFF3984}" srcId="{553279D0-2D1B-4A84-B482-E2D010EF24AE}" destId="{CF22D554-F93D-418A-AE0A-8A1EACCAEC6D}" srcOrd="1" destOrd="0" parTransId="{073A613C-29C5-45E9-A7F6-EE32F8D29DDA}" sibTransId="{62FE7B1B-DC2B-410E-B858-05B2331C01CA}"/>
    <dgm:cxn modelId="{8616B097-544E-46FC-99FF-ED4DAC791A86}" type="presOf" srcId="{348EE65B-6C5D-4B03-A094-C2FFDF78935A}" destId="{7564DEFC-A1C7-43B3-9473-4701EE1EB94D}" srcOrd="0" destOrd="2" presId="urn:microsoft.com/office/officeart/2005/8/layout/vList5"/>
    <dgm:cxn modelId="{AA848CA0-C8F6-4229-802D-81F2EE60B351}" srcId="{1B864434-CC26-4CE0-8339-DAEC8C6DEAA8}" destId="{553279D0-2D1B-4A84-B482-E2D010EF24AE}" srcOrd="0" destOrd="0" parTransId="{9EC42914-A01F-4B6B-B380-C936D1C556F7}" sibTransId="{E3A55049-0934-4A43-B887-78C7C6FFC5D2}"/>
    <dgm:cxn modelId="{A525FFC0-A5AA-4A21-B4A7-859A7426DE91}" srcId="{553279D0-2D1B-4A84-B482-E2D010EF24AE}" destId="{72C7294A-7738-47D8-B11A-83ACBE3D17AB}" srcOrd="0" destOrd="0" parTransId="{D104AC9B-94B7-47EE-A6C6-5D0BB46BB153}" sibTransId="{E84780FA-9E9E-4E91-AD29-FC887C3AB249}"/>
    <dgm:cxn modelId="{9D7F0FCD-67D3-4137-B843-4DAE02053015}" srcId="{553279D0-2D1B-4A84-B482-E2D010EF24AE}" destId="{348EE65B-6C5D-4B03-A094-C2FFDF78935A}" srcOrd="2" destOrd="0" parTransId="{66369535-A223-4AED-8A3F-263A04806C55}" sibTransId="{6FE63822-6705-4283-A477-73E11D1640CE}"/>
    <dgm:cxn modelId="{61DAC1FD-7ACE-4B22-A48F-F2B735EA8E08}" type="presOf" srcId="{553279D0-2D1B-4A84-B482-E2D010EF24AE}" destId="{B23FFEEC-3CCE-4171-8D17-3BA885A209D6}" srcOrd="0" destOrd="0" presId="urn:microsoft.com/office/officeart/2005/8/layout/vList5"/>
    <dgm:cxn modelId="{33521403-95D1-473D-A4CD-6C39D2E4AF46}" type="presParOf" srcId="{CE57889A-6BBC-430F-B172-2EC578619BB3}" destId="{ECA803D2-3F05-4848-AC17-8C44A2BE90CA}" srcOrd="0" destOrd="0" presId="urn:microsoft.com/office/officeart/2005/8/layout/vList5"/>
    <dgm:cxn modelId="{F8AA9F06-A94B-49D9-823B-25409CE708D4}" type="presParOf" srcId="{ECA803D2-3F05-4848-AC17-8C44A2BE90CA}" destId="{B23FFEEC-3CCE-4171-8D17-3BA885A209D6}" srcOrd="0" destOrd="0" presId="urn:microsoft.com/office/officeart/2005/8/layout/vList5"/>
    <dgm:cxn modelId="{E02964AB-6BAF-47BF-911E-E41B9301F5FA}" type="presParOf" srcId="{ECA803D2-3F05-4848-AC17-8C44A2BE90CA}" destId="{7564DEFC-A1C7-43B3-9473-4701EE1EB94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B48DF3EA-FF6D-48F7-9681-2C2853C5396E}" type="doc">
      <dgm:prSet loTypeId="urn:microsoft.com/office/officeart/2005/8/layout/vList5" loCatId="list" qsTypeId="urn:microsoft.com/office/officeart/2005/8/quickstyle/simple1" qsCatId="simple" csTypeId="urn:microsoft.com/office/officeart/2005/8/colors/accent0_2" csCatId="mainScheme" phldr="1"/>
      <dgm:spPr/>
      <dgm:t>
        <a:bodyPr/>
        <a:lstStyle/>
        <a:p>
          <a:endParaRPr lang="cs-CZ"/>
        </a:p>
      </dgm:t>
    </dgm:pt>
    <dgm:pt modelId="{4520AAB6-A8F9-4DE9-99F6-C4F1D20155B4}">
      <dgm:prSet custT="1"/>
      <dgm:spPr/>
      <dgm:t>
        <a:bodyPr/>
        <a:lstStyle/>
        <a:p>
          <a:r>
            <a:rPr lang="cs-CZ" sz="2400" b="0" dirty="0"/>
            <a:t>Zákaz výpovědi v ochranné době</a:t>
          </a:r>
          <a:r>
            <a:rPr lang="cs-CZ" sz="2400" b="0" i="1" dirty="0"/>
            <a:t>:</a:t>
          </a:r>
          <a:endParaRPr lang="cs-CZ" sz="2400" dirty="0"/>
        </a:p>
      </dgm:t>
    </dgm:pt>
    <dgm:pt modelId="{631DA275-0EDD-456E-B091-E47FAD4C1AC2}" type="parTrans" cxnId="{1A08EE91-71BB-4BCD-86FC-55327888B106}">
      <dgm:prSet/>
      <dgm:spPr/>
      <dgm:t>
        <a:bodyPr/>
        <a:lstStyle/>
        <a:p>
          <a:endParaRPr lang="cs-CZ"/>
        </a:p>
      </dgm:t>
    </dgm:pt>
    <dgm:pt modelId="{70FA0A0D-EED7-46D8-9211-8F349AD2DEFF}" type="sibTrans" cxnId="{1A08EE91-71BB-4BCD-86FC-55327888B106}">
      <dgm:prSet/>
      <dgm:spPr/>
      <dgm:t>
        <a:bodyPr/>
        <a:lstStyle/>
        <a:p>
          <a:endParaRPr lang="cs-CZ"/>
        </a:p>
      </dgm:t>
    </dgm:pt>
    <dgm:pt modelId="{C7F09DE5-3F88-4C83-870C-290B78698D7F}">
      <dgm:prSet custT="1"/>
      <dgm:spPr/>
      <dgm:t>
        <a:bodyPr/>
        <a:lstStyle/>
        <a:p>
          <a:pPr algn="just"/>
          <a:r>
            <a:rPr lang="cs-CZ" sz="1800" b="0" dirty="0">
              <a:solidFill>
                <a:schemeClr val="tx1"/>
              </a:solidFill>
            </a:rPr>
            <a:t>v době, kdy je zaměstnanec uznán </a:t>
          </a:r>
          <a:r>
            <a:rPr lang="cs-CZ" sz="1800" b="1" dirty="0">
              <a:solidFill>
                <a:schemeClr val="tx1"/>
              </a:solidFill>
            </a:rPr>
            <a:t>dočasně práce neschopným</a:t>
          </a:r>
          <a:r>
            <a:rPr lang="cs-CZ" sz="1800" b="0" dirty="0">
              <a:solidFill>
                <a:schemeClr val="tx1"/>
              </a:solidFill>
            </a:rPr>
            <a:t>, pokud si tuto neschopnost úmyslně nepřivodil nebo nevznikla-li tato neschopnost jako bezprostřední následek opilosti</a:t>
          </a:r>
          <a:endParaRPr lang="cs-CZ" sz="1800" dirty="0">
            <a:solidFill>
              <a:schemeClr val="tx1"/>
            </a:solidFill>
          </a:endParaRPr>
        </a:p>
      </dgm:t>
    </dgm:pt>
    <dgm:pt modelId="{3EB4F1E5-0367-4AE4-83FE-6E73215F0E3D}" type="parTrans" cxnId="{AE8ACF04-3725-4BEC-BCEA-829625329E49}">
      <dgm:prSet/>
      <dgm:spPr/>
      <dgm:t>
        <a:bodyPr/>
        <a:lstStyle/>
        <a:p>
          <a:endParaRPr lang="cs-CZ"/>
        </a:p>
      </dgm:t>
    </dgm:pt>
    <dgm:pt modelId="{BE680874-4031-41EC-9EFB-91433CD68C0C}" type="sibTrans" cxnId="{AE8ACF04-3725-4BEC-BCEA-829625329E49}">
      <dgm:prSet/>
      <dgm:spPr/>
      <dgm:t>
        <a:bodyPr/>
        <a:lstStyle/>
        <a:p>
          <a:endParaRPr lang="cs-CZ"/>
        </a:p>
      </dgm:t>
    </dgm:pt>
    <dgm:pt modelId="{B0FD1539-9FDD-47CC-BE98-F99E8B43CA98}">
      <dgm:prSet custT="1"/>
      <dgm:spPr/>
      <dgm:t>
        <a:bodyPr/>
        <a:lstStyle/>
        <a:p>
          <a:pPr algn="just"/>
          <a:r>
            <a:rPr lang="cs-CZ" sz="1800" b="0" dirty="0">
              <a:solidFill>
                <a:schemeClr val="tx1"/>
              </a:solidFill>
            </a:rPr>
            <a:t>při výkonu </a:t>
          </a:r>
          <a:r>
            <a:rPr lang="cs-CZ" sz="1800" b="1" dirty="0">
              <a:solidFill>
                <a:schemeClr val="tx1"/>
              </a:solidFill>
            </a:rPr>
            <a:t>vojenského cvičení </a:t>
          </a:r>
          <a:r>
            <a:rPr lang="cs-CZ" sz="1800" b="0" dirty="0">
              <a:solidFill>
                <a:schemeClr val="tx1"/>
              </a:solidFill>
            </a:rPr>
            <a:t>nebo služby v operačním nasazení ode dne, kdy byl zaměstnanci doručen povolávací rozkaz</a:t>
          </a:r>
          <a:endParaRPr lang="cs-CZ" sz="1800" dirty="0">
            <a:solidFill>
              <a:schemeClr val="tx1"/>
            </a:solidFill>
          </a:endParaRPr>
        </a:p>
      </dgm:t>
    </dgm:pt>
    <dgm:pt modelId="{27D505CE-02EC-4EC5-83AE-A2A7E0204851}" type="parTrans" cxnId="{181EBA1F-AC47-4440-84C0-4F4F65D6945F}">
      <dgm:prSet/>
      <dgm:spPr/>
      <dgm:t>
        <a:bodyPr/>
        <a:lstStyle/>
        <a:p>
          <a:endParaRPr lang="cs-CZ"/>
        </a:p>
      </dgm:t>
    </dgm:pt>
    <dgm:pt modelId="{4F6DC612-E99C-44A9-9405-09BFDC54BF5C}" type="sibTrans" cxnId="{181EBA1F-AC47-4440-84C0-4F4F65D6945F}">
      <dgm:prSet/>
      <dgm:spPr/>
      <dgm:t>
        <a:bodyPr/>
        <a:lstStyle/>
        <a:p>
          <a:endParaRPr lang="cs-CZ"/>
        </a:p>
      </dgm:t>
    </dgm:pt>
    <dgm:pt modelId="{2F415F1B-0963-4EF1-AE6A-54EC1CA4B670}">
      <dgm:prSet custT="1"/>
      <dgm:spPr/>
      <dgm:t>
        <a:bodyPr/>
        <a:lstStyle/>
        <a:p>
          <a:pPr algn="just"/>
          <a:r>
            <a:rPr lang="cs-CZ" sz="1800" b="0" dirty="0">
              <a:solidFill>
                <a:schemeClr val="tx1"/>
              </a:solidFill>
            </a:rPr>
            <a:t>v době, kdy je zaměstnanec dlouhodobě plně uvolněn pro </a:t>
          </a:r>
          <a:r>
            <a:rPr lang="cs-CZ" sz="1800" b="1" dirty="0">
              <a:solidFill>
                <a:schemeClr val="tx1"/>
              </a:solidFill>
            </a:rPr>
            <a:t>výkon veřejné funkce</a:t>
          </a:r>
          <a:r>
            <a:rPr lang="cs-CZ" sz="1800" b="0" dirty="0">
              <a:solidFill>
                <a:schemeClr val="tx1"/>
              </a:solidFill>
            </a:rPr>
            <a:t>,</a:t>
          </a:r>
          <a:endParaRPr lang="cs-CZ" sz="1800" dirty="0">
            <a:solidFill>
              <a:schemeClr val="tx1"/>
            </a:solidFill>
          </a:endParaRPr>
        </a:p>
      </dgm:t>
    </dgm:pt>
    <dgm:pt modelId="{187AA3AC-165E-4CB8-AD23-4A1164FE5BE4}" type="parTrans" cxnId="{18E1D282-2FDF-4EAC-9B1E-C1062DC138EA}">
      <dgm:prSet/>
      <dgm:spPr/>
      <dgm:t>
        <a:bodyPr/>
        <a:lstStyle/>
        <a:p>
          <a:endParaRPr lang="cs-CZ"/>
        </a:p>
      </dgm:t>
    </dgm:pt>
    <dgm:pt modelId="{8E8A2C34-0E3E-4E62-8E6B-A3F1905DF3CE}" type="sibTrans" cxnId="{18E1D282-2FDF-4EAC-9B1E-C1062DC138EA}">
      <dgm:prSet/>
      <dgm:spPr/>
      <dgm:t>
        <a:bodyPr/>
        <a:lstStyle/>
        <a:p>
          <a:endParaRPr lang="cs-CZ"/>
        </a:p>
      </dgm:t>
    </dgm:pt>
    <dgm:pt modelId="{FE32CC2C-254D-4DCA-A45E-D2D828970E4E}">
      <dgm:prSet custT="1"/>
      <dgm:spPr/>
      <dgm:t>
        <a:bodyPr/>
        <a:lstStyle/>
        <a:p>
          <a:pPr algn="just"/>
          <a:r>
            <a:rPr lang="cs-CZ" sz="1800" b="0" dirty="0">
              <a:solidFill>
                <a:schemeClr val="tx1"/>
              </a:solidFill>
            </a:rPr>
            <a:t>v době, kdy je zaměstnankyně </a:t>
          </a:r>
          <a:r>
            <a:rPr lang="cs-CZ" sz="1800" b="1" dirty="0">
              <a:solidFill>
                <a:schemeClr val="tx1"/>
              </a:solidFill>
            </a:rPr>
            <a:t>těhotná</a:t>
          </a:r>
          <a:r>
            <a:rPr lang="cs-CZ" sz="1800" b="0" dirty="0">
              <a:solidFill>
                <a:schemeClr val="tx1"/>
              </a:solidFill>
            </a:rPr>
            <a:t> nebo kdy zaměstnankyně čerpá </a:t>
          </a:r>
          <a:r>
            <a:rPr lang="cs-CZ" sz="1800" b="1" dirty="0">
              <a:solidFill>
                <a:schemeClr val="tx1"/>
              </a:solidFill>
            </a:rPr>
            <a:t>mateřskou dovolenou</a:t>
          </a:r>
          <a:r>
            <a:rPr lang="cs-CZ" sz="1800" b="0" dirty="0">
              <a:solidFill>
                <a:schemeClr val="tx1"/>
              </a:solidFill>
            </a:rPr>
            <a:t> nebo kdy zaměstnankyně nebo zaměstnanec čerpají </a:t>
          </a:r>
          <a:r>
            <a:rPr lang="cs-CZ" sz="1800" b="1" dirty="0">
              <a:solidFill>
                <a:schemeClr val="tx1"/>
              </a:solidFill>
            </a:rPr>
            <a:t>rodičovskou dovolenou</a:t>
          </a:r>
          <a:r>
            <a:rPr lang="cs-CZ" sz="1800" b="0" dirty="0">
              <a:solidFill>
                <a:schemeClr val="tx1"/>
              </a:solidFill>
            </a:rPr>
            <a:t>,</a:t>
          </a:r>
          <a:endParaRPr lang="cs-CZ" sz="1800" dirty="0">
            <a:solidFill>
              <a:schemeClr val="tx1"/>
            </a:solidFill>
          </a:endParaRPr>
        </a:p>
      </dgm:t>
    </dgm:pt>
    <dgm:pt modelId="{A25BB08B-3D2A-4B22-88F2-50864472CB9F}" type="parTrans" cxnId="{B1925E1D-699D-4E9D-A087-2411C470D56C}">
      <dgm:prSet/>
      <dgm:spPr/>
      <dgm:t>
        <a:bodyPr/>
        <a:lstStyle/>
        <a:p>
          <a:endParaRPr lang="cs-CZ"/>
        </a:p>
      </dgm:t>
    </dgm:pt>
    <dgm:pt modelId="{C9BF31DB-6505-49A6-B17E-FE7D5D1DD5FC}" type="sibTrans" cxnId="{B1925E1D-699D-4E9D-A087-2411C470D56C}">
      <dgm:prSet/>
      <dgm:spPr/>
      <dgm:t>
        <a:bodyPr/>
        <a:lstStyle/>
        <a:p>
          <a:endParaRPr lang="cs-CZ"/>
        </a:p>
      </dgm:t>
    </dgm:pt>
    <dgm:pt modelId="{04E3B4FC-47CD-40F9-81C7-39D8AB2CCF6D}">
      <dgm:prSet custT="1"/>
      <dgm:spPr/>
      <dgm:t>
        <a:bodyPr/>
        <a:lstStyle/>
        <a:p>
          <a:pPr algn="just"/>
          <a:r>
            <a:rPr lang="cs-CZ" sz="1800" b="0" dirty="0">
              <a:solidFill>
                <a:schemeClr val="tx1"/>
              </a:solidFill>
            </a:rPr>
            <a:t>v době, kdy je zaměstnanec, který pracuje v noci, uznán na základě lékařského posudku vydaného poskytovatelem pracovnělékařských služeb </a:t>
          </a:r>
          <a:r>
            <a:rPr lang="cs-CZ" sz="1800" b="1" dirty="0">
              <a:solidFill>
                <a:schemeClr val="tx1"/>
              </a:solidFill>
            </a:rPr>
            <a:t>dočasně</a:t>
          </a:r>
          <a:r>
            <a:rPr lang="cs-CZ" sz="1800" b="0" dirty="0">
              <a:solidFill>
                <a:schemeClr val="tx1"/>
              </a:solidFill>
            </a:rPr>
            <a:t> </a:t>
          </a:r>
          <a:r>
            <a:rPr lang="cs-CZ" sz="1800" b="1" dirty="0">
              <a:solidFill>
                <a:schemeClr val="tx1"/>
              </a:solidFill>
            </a:rPr>
            <a:t>nezpůsobilým pro noční práci</a:t>
          </a:r>
          <a:r>
            <a:rPr lang="cs-CZ" sz="1800" b="0" dirty="0">
              <a:solidFill>
                <a:schemeClr val="tx1"/>
              </a:solidFill>
            </a:rPr>
            <a:t>,</a:t>
          </a:r>
          <a:endParaRPr lang="cs-CZ" sz="1800" dirty="0">
            <a:solidFill>
              <a:schemeClr val="tx1"/>
            </a:solidFill>
          </a:endParaRPr>
        </a:p>
      </dgm:t>
    </dgm:pt>
    <dgm:pt modelId="{F8D6B9E0-1E82-466F-AFCC-872CE2700FED}" type="parTrans" cxnId="{192F7D4C-A3AF-41EA-80F4-0C6E0E4DA60C}">
      <dgm:prSet/>
      <dgm:spPr/>
      <dgm:t>
        <a:bodyPr/>
        <a:lstStyle/>
        <a:p>
          <a:endParaRPr lang="cs-CZ"/>
        </a:p>
      </dgm:t>
    </dgm:pt>
    <dgm:pt modelId="{50027E58-837D-49AD-9D26-ADFB96EC3EEE}" type="sibTrans" cxnId="{192F7D4C-A3AF-41EA-80F4-0C6E0E4DA60C}">
      <dgm:prSet/>
      <dgm:spPr/>
      <dgm:t>
        <a:bodyPr/>
        <a:lstStyle/>
        <a:p>
          <a:endParaRPr lang="cs-CZ"/>
        </a:p>
      </dgm:t>
    </dgm:pt>
    <dgm:pt modelId="{7096876C-8967-429A-84C2-D25DD725E15B}">
      <dgm:prSet custT="1"/>
      <dgm:spPr/>
      <dgm:t>
        <a:bodyPr/>
        <a:lstStyle/>
        <a:p>
          <a:pPr algn="just"/>
          <a:r>
            <a:rPr lang="cs-CZ" sz="1800" b="0" dirty="0">
              <a:solidFill>
                <a:schemeClr val="tx1"/>
              </a:solidFill>
            </a:rPr>
            <a:t>v době, kdy zaměstnanec </a:t>
          </a:r>
          <a:r>
            <a:rPr lang="cs-CZ" sz="1800" b="1" dirty="0">
              <a:solidFill>
                <a:schemeClr val="tx1"/>
              </a:solidFill>
            </a:rPr>
            <a:t>poskytuje dlouhodobou péči </a:t>
          </a:r>
          <a:r>
            <a:rPr lang="cs-CZ" sz="1800" b="0" dirty="0">
              <a:solidFill>
                <a:schemeClr val="tx1"/>
              </a:solidFill>
            </a:rPr>
            <a:t>v případech podle se souhlasem zaměstnavatele, kdy ošetřuje dítě mladší než 10 let nebo jiného člena domácnosti a v případech podle zákona o nemocenském pojištění </a:t>
          </a:r>
          <a:endParaRPr lang="cs-CZ" sz="1800" dirty="0">
            <a:solidFill>
              <a:schemeClr val="tx1"/>
            </a:solidFill>
          </a:endParaRPr>
        </a:p>
      </dgm:t>
    </dgm:pt>
    <dgm:pt modelId="{28FD978B-D9BB-44BE-8ED2-5F6EA3B3E584}" type="parTrans" cxnId="{C6DC439F-D487-4379-B192-B6BA9D099CF6}">
      <dgm:prSet/>
      <dgm:spPr/>
      <dgm:t>
        <a:bodyPr/>
        <a:lstStyle/>
        <a:p>
          <a:endParaRPr lang="cs-CZ"/>
        </a:p>
      </dgm:t>
    </dgm:pt>
    <dgm:pt modelId="{0C2B72C1-8D18-4262-B397-E86C22B1B213}" type="sibTrans" cxnId="{C6DC439F-D487-4379-B192-B6BA9D099CF6}">
      <dgm:prSet/>
      <dgm:spPr/>
      <dgm:t>
        <a:bodyPr/>
        <a:lstStyle/>
        <a:p>
          <a:endParaRPr lang="cs-CZ"/>
        </a:p>
      </dgm:t>
    </dgm:pt>
    <dgm:pt modelId="{AB907D0D-D3F5-42AE-8344-E03DEED4479D}" type="pres">
      <dgm:prSet presAssocID="{B48DF3EA-FF6D-48F7-9681-2C2853C5396E}" presName="Name0" presStyleCnt="0">
        <dgm:presLayoutVars>
          <dgm:dir/>
          <dgm:animLvl val="lvl"/>
          <dgm:resizeHandles val="exact"/>
        </dgm:presLayoutVars>
      </dgm:prSet>
      <dgm:spPr/>
    </dgm:pt>
    <dgm:pt modelId="{20C213EB-0A51-450B-9731-6EA92BC7DCEE}" type="pres">
      <dgm:prSet presAssocID="{4520AAB6-A8F9-4DE9-99F6-C4F1D20155B4}" presName="linNode" presStyleCnt="0"/>
      <dgm:spPr/>
    </dgm:pt>
    <dgm:pt modelId="{5DF3B2D1-CBE5-4E34-A19C-8E847F4E3504}" type="pres">
      <dgm:prSet presAssocID="{4520AAB6-A8F9-4DE9-99F6-C4F1D20155B4}" presName="parentText" presStyleLbl="node1" presStyleIdx="0" presStyleCnt="1" custScaleX="59329" custLinFactNeighborX="-13843" custLinFactNeighborY="334">
        <dgm:presLayoutVars>
          <dgm:chMax val="1"/>
          <dgm:bulletEnabled val="1"/>
        </dgm:presLayoutVars>
      </dgm:prSet>
      <dgm:spPr/>
    </dgm:pt>
    <dgm:pt modelId="{AF4AF4AC-7282-4EC5-A80C-486E2026790E}" type="pres">
      <dgm:prSet presAssocID="{4520AAB6-A8F9-4DE9-99F6-C4F1D20155B4}" presName="descendantText" presStyleLbl="alignAccFollowNode1" presStyleIdx="0" presStyleCnt="1" custScaleX="178255" custScaleY="125122">
        <dgm:presLayoutVars>
          <dgm:bulletEnabled val="1"/>
        </dgm:presLayoutVars>
      </dgm:prSet>
      <dgm:spPr/>
    </dgm:pt>
  </dgm:ptLst>
  <dgm:cxnLst>
    <dgm:cxn modelId="{AE8ACF04-3725-4BEC-BCEA-829625329E49}" srcId="{4520AAB6-A8F9-4DE9-99F6-C4F1D20155B4}" destId="{C7F09DE5-3F88-4C83-870C-290B78698D7F}" srcOrd="0" destOrd="0" parTransId="{3EB4F1E5-0367-4AE4-83FE-6E73215F0E3D}" sibTransId="{BE680874-4031-41EC-9EFB-91433CD68C0C}"/>
    <dgm:cxn modelId="{B1925E1D-699D-4E9D-A087-2411C470D56C}" srcId="{4520AAB6-A8F9-4DE9-99F6-C4F1D20155B4}" destId="{FE32CC2C-254D-4DCA-A45E-D2D828970E4E}" srcOrd="3" destOrd="0" parTransId="{A25BB08B-3D2A-4B22-88F2-50864472CB9F}" sibTransId="{C9BF31DB-6505-49A6-B17E-FE7D5D1DD5FC}"/>
    <dgm:cxn modelId="{181EBA1F-AC47-4440-84C0-4F4F65D6945F}" srcId="{4520AAB6-A8F9-4DE9-99F6-C4F1D20155B4}" destId="{B0FD1539-9FDD-47CC-BE98-F99E8B43CA98}" srcOrd="1" destOrd="0" parTransId="{27D505CE-02EC-4EC5-83AE-A2A7E0204851}" sibTransId="{4F6DC612-E99C-44A9-9405-09BFDC54BF5C}"/>
    <dgm:cxn modelId="{61B17A3E-B25F-4E08-8964-E9ED3F828676}" type="presOf" srcId="{FE32CC2C-254D-4DCA-A45E-D2D828970E4E}" destId="{AF4AF4AC-7282-4EC5-A80C-486E2026790E}" srcOrd="0" destOrd="3" presId="urn:microsoft.com/office/officeart/2005/8/layout/vList5"/>
    <dgm:cxn modelId="{D1819D44-1C50-41A3-8E3C-CBE9310D3F83}" type="presOf" srcId="{7096876C-8967-429A-84C2-D25DD725E15B}" destId="{AF4AF4AC-7282-4EC5-A80C-486E2026790E}" srcOrd="0" destOrd="5" presId="urn:microsoft.com/office/officeart/2005/8/layout/vList5"/>
    <dgm:cxn modelId="{192F7D4C-A3AF-41EA-80F4-0C6E0E4DA60C}" srcId="{4520AAB6-A8F9-4DE9-99F6-C4F1D20155B4}" destId="{04E3B4FC-47CD-40F9-81C7-39D8AB2CCF6D}" srcOrd="4" destOrd="0" parTransId="{F8D6B9E0-1E82-466F-AFCC-872CE2700FED}" sibTransId="{50027E58-837D-49AD-9D26-ADFB96EC3EEE}"/>
    <dgm:cxn modelId="{E019FD53-2EDA-40AE-A0D3-0FAE673135C0}" type="presOf" srcId="{2F415F1B-0963-4EF1-AE6A-54EC1CA4B670}" destId="{AF4AF4AC-7282-4EC5-A80C-486E2026790E}" srcOrd="0" destOrd="2" presId="urn:microsoft.com/office/officeart/2005/8/layout/vList5"/>
    <dgm:cxn modelId="{18E1D282-2FDF-4EAC-9B1E-C1062DC138EA}" srcId="{4520AAB6-A8F9-4DE9-99F6-C4F1D20155B4}" destId="{2F415F1B-0963-4EF1-AE6A-54EC1CA4B670}" srcOrd="2" destOrd="0" parTransId="{187AA3AC-165E-4CB8-AD23-4A1164FE5BE4}" sibTransId="{8E8A2C34-0E3E-4E62-8E6B-A3F1905DF3CE}"/>
    <dgm:cxn modelId="{1A08EE91-71BB-4BCD-86FC-55327888B106}" srcId="{B48DF3EA-FF6D-48F7-9681-2C2853C5396E}" destId="{4520AAB6-A8F9-4DE9-99F6-C4F1D20155B4}" srcOrd="0" destOrd="0" parTransId="{631DA275-0EDD-456E-B091-E47FAD4C1AC2}" sibTransId="{70FA0A0D-EED7-46D8-9211-8F349AD2DEFF}"/>
    <dgm:cxn modelId="{C6DC439F-D487-4379-B192-B6BA9D099CF6}" srcId="{4520AAB6-A8F9-4DE9-99F6-C4F1D20155B4}" destId="{7096876C-8967-429A-84C2-D25DD725E15B}" srcOrd="5" destOrd="0" parTransId="{28FD978B-D9BB-44BE-8ED2-5F6EA3B3E584}" sibTransId="{0C2B72C1-8D18-4262-B397-E86C22B1B213}"/>
    <dgm:cxn modelId="{43D680A2-A003-4E73-99DB-854BA3C277BB}" type="presOf" srcId="{4520AAB6-A8F9-4DE9-99F6-C4F1D20155B4}" destId="{5DF3B2D1-CBE5-4E34-A19C-8E847F4E3504}" srcOrd="0" destOrd="0" presId="urn:microsoft.com/office/officeart/2005/8/layout/vList5"/>
    <dgm:cxn modelId="{6C86C1A9-C2C8-4FA9-8B18-E5B03AA435FF}" type="presOf" srcId="{B0FD1539-9FDD-47CC-BE98-F99E8B43CA98}" destId="{AF4AF4AC-7282-4EC5-A80C-486E2026790E}" srcOrd="0" destOrd="1" presId="urn:microsoft.com/office/officeart/2005/8/layout/vList5"/>
    <dgm:cxn modelId="{B9D7BEEA-9F33-4468-998C-358A9722A8DB}" type="presOf" srcId="{C7F09DE5-3F88-4C83-870C-290B78698D7F}" destId="{AF4AF4AC-7282-4EC5-A80C-486E2026790E}" srcOrd="0" destOrd="0" presId="urn:microsoft.com/office/officeart/2005/8/layout/vList5"/>
    <dgm:cxn modelId="{B6C121F3-191C-4296-9BAC-9BD8B50B44D0}" type="presOf" srcId="{04E3B4FC-47CD-40F9-81C7-39D8AB2CCF6D}" destId="{AF4AF4AC-7282-4EC5-A80C-486E2026790E}" srcOrd="0" destOrd="4" presId="urn:microsoft.com/office/officeart/2005/8/layout/vList5"/>
    <dgm:cxn modelId="{9B254DF7-EAC0-485B-94B2-0C5743671634}" type="presOf" srcId="{B48DF3EA-FF6D-48F7-9681-2C2853C5396E}" destId="{AB907D0D-D3F5-42AE-8344-E03DEED4479D}" srcOrd="0" destOrd="0" presId="urn:microsoft.com/office/officeart/2005/8/layout/vList5"/>
    <dgm:cxn modelId="{DFF1FF65-049B-4B3D-B9DE-30BB62A7B64D}" type="presParOf" srcId="{AB907D0D-D3F5-42AE-8344-E03DEED4479D}" destId="{20C213EB-0A51-450B-9731-6EA92BC7DCEE}" srcOrd="0" destOrd="0" presId="urn:microsoft.com/office/officeart/2005/8/layout/vList5"/>
    <dgm:cxn modelId="{097C4A46-B001-41AA-BDB8-A784D3102F4C}" type="presParOf" srcId="{20C213EB-0A51-450B-9731-6EA92BC7DCEE}" destId="{5DF3B2D1-CBE5-4E34-A19C-8E847F4E3504}" srcOrd="0" destOrd="0" presId="urn:microsoft.com/office/officeart/2005/8/layout/vList5"/>
    <dgm:cxn modelId="{99BB869C-9885-4704-B450-4AC4036D2FB0}" type="presParOf" srcId="{20C213EB-0A51-450B-9731-6EA92BC7DCEE}" destId="{AF4AF4AC-7282-4EC5-A80C-486E2026790E}"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830D9CE5-AC7E-488C-9654-B0E9542C4A99}" type="doc">
      <dgm:prSet loTypeId="urn:microsoft.com/office/officeart/2005/8/layout/process1" loCatId="process" qsTypeId="urn:microsoft.com/office/officeart/2005/8/quickstyle/simple1" qsCatId="simple" csTypeId="urn:microsoft.com/office/officeart/2005/8/colors/accent0_2" csCatId="mainScheme" phldr="1"/>
      <dgm:spPr/>
      <dgm:t>
        <a:bodyPr/>
        <a:lstStyle/>
        <a:p>
          <a:endParaRPr lang="cs-CZ"/>
        </a:p>
      </dgm:t>
    </dgm:pt>
    <dgm:pt modelId="{05430F85-A59E-4273-B390-2C8C04D10B05}">
      <dgm:prSet/>
      <dgm:spPr/>
      <dgm:t>
        <a:bodyPr/>
        <a:lstStyle/>
        <a:p>
          <a:r>
            <a:rPr lang="cs-CZ" b="0" dirty="0"/>
            <a:t>Byla-li dána zaměstnanci výpověď před počátkem ochranné doby tak, že by výpovědní doba měla uplynout v ochranné době, se výpovědní doba staví a </a:t>
          </a:r>
          <a:r>
            <a:rPr lang="cs-CZ" b="1" dirty="0"/>
            <a:t>ochranná doba se do výpovědní doby nezapočítává</a:t>
          </a:r>
          <a:r>
            <a:rPr lang="cs-CZ" b="0" dirty="0"/>
            <a:t>.</a:t>
          </a:r>
          <a:endParaRPr lang="cs-CZ" dirty="0"/>
        </a:p>
      </dgm:t>
    </dgm:pt>
    <dgm:pt modelId="{BA6E3E8E-53A8-4EEB-9FD1-1E1BE4108B18}" type="parTrans" cxnId="{CEF04779-079F-4484-A0E1-7E48DDA071ED}">
      <dgm:prSet/>
      <dgm:spPr/>
      <dgm:t>
        <a:bodyPr/>
        <a:lstStyle/>
        <a:p>
          <a:endParaRPr lang="cs-CZ"/>
        </a:p>
      </dgm:t>
    </dgm:pt>
    <dgm:pt modelId="{945A5F32-256B-4A2D-9C45-4BB5253FB67E}" type="sibTrans" cxnId="{CEF04779-079F-4484-A0E1-7E48DDA071ED}">
      <dgm:prSet/>
      <dgm:spPr/>
      <dgm:t>
        <a:bodyPr/>
        <a:lstStyle/>
        <a:p>
          <a:endParaRPr lang="cs-CZ"/>
        </a:p>
      </dgm:t>
    </dgm:pt>
    <dgm:pt modelId="{BA85A65D-05DB-481F-BE18-1E5F0AA0102B}">
      <dgm:prSet/>
      <dgm:spPr/>
      <dgm:t>
        <a:bodyPr/>
        <a:lstStyle/>
        <a:p>
          <a:r>
            <a:rPr lang="cs-CZ" b="1" dirty="0"/>
            <a:t>Pracovní poměr skončí teprve uplynutím zbývající části výpovědní doby </a:t>
          </a:r>
          <a:r>
            <a:rPr lang="cs-CZ" b="0" dirty="0"/>
            <a:t>po skončení ochranné doby, ledaže zaměstnanec sdělí zaměstnavateli, že na prodloužení pracovního poměru netrvá.</a:t>
          </a:r>
          <a:endParaRPr lang="cs-CZ" dirty="0"/>
        </a:p>
      </dgm:t>
    </dgm:pt>
    <dgm:pt modelId="{005DFA29-A750-460D-A47C-687963B7354C}" type="parTrans" cxnId="{B99D4E66-3BD4-4DC7-8C2E-7276B8DD148B}">
      <dgm:prSet/>
      <dgm:spPr/>
      <dgm:t>
        <a:bodyPr/>
        <a:lstStyle/>
        <a:p>
          <a:endParaRPr lang="cs-CZ"/>
        </a:p>
      </dgm:t>
    </dgm:pt>
    <dgm:pt modelId="{6DC2DF8C-8496-407F-9D31-B8E47C6E6B37}" type="sibTrans" cxnId="{B99D4E66-3BD4-4DC7-8C2E-7276B8DD148B}">
      <dgm:prSet/>
      <dgm:spPr/>
      <dgm:t>
        <a:bodyPr/>
        <a:lstStyle/>
        <a:p>
          <a:endParaRPr lang="cs-CZ"/>
        </a:p>
      </dgm:t>
    </dgm:pt>
    <dgm:pt modelId="{200518DA-0F5B-4A09-BDEB-19A7CA97A799}" type="pres">
      <dgm:prSet presAssocID="{830D9CE5-AC7E-488C-9654-B0E9542C4A99}" presName="Name0" presStyleCnt="0">
        <dgm:presLayoutVars>
          <dgm:dir/>
          <dgm:resizeHandles val="exact"/>
        </dgm:presLayoutVars>
      </dgm:prSet>
      <dgm:spPr/>
    </dgm:pt>
    <dgm:pt modelId="{25F6D62E-8C3A-4CD0-8678-18A1A3C7060B}" type="pres">
      <dgm:prSet presAssocID="{05430F85-A59E-4273-B390-2C8C04D10B05}" presName="node" presStyleLbl="node1" presStyleIdx="0" presStyleCnt="2">
        <dgm:presLayoutVars>
          <dgm:bulletEnabled val="1"/>
        </dgm:presLayoutVars>
      </dgm:prSet>
      <dgm:spPr/>
    </dgm:pt>
    <dgm:pt modelId="{D2E1A823-6751-40F7-890D-B005E1FB885E}" type="pres">
      <dgm:prSet presAssocID="{945A5F32-256B-4A2D-9C45-4BB5253FB67E}" presName="sibTrans" presStyleLbl="sibTrans2D1" presStyleIdx="0" presStyleCnt="1"/>
      <dgm:spPr/>
    </dgm:pt>
    <dgm:pt modelId="{FD25246E-7F1B-4E93-8B9D-5CE7951DC847}" type="pres">
      <dgm:prSet presAssocID="{945A5F32-256B-4A2D-9C45-4BB5253FB67E}" presName="connectorText" presStyleLbl="sibTrans2D1" presStyleIdx="0" presStyleCnt="1"/>
      <dgm:spPr/>
    </dgm:pt>
    <dgm:pt modelId="{A248AE65-67BF-4DD2-A744-CE93862DB9FF}" type="pres">
      <dgm:prSet presAssocID="{BA85A65D-05DB-481F-BE18-1E5F0AA0102B}" presName="node" presStyleLbl="node1" presStyleIdx="1" presStyleCnt="2">
        <dgm:presLayoutVars>
          <dgm:bulletEnabled val="1"/>
        </dgm:presLayoutVars>
      </dgm:prSet>
      <dgm:spPr/>
    </dgm:pt>
  </dgm:ptLst>
  <dgm:cxnLst>
    <dgm:cxn modelId="{B99D4E66-3BD4-4DC7-8C2E-7276B8DD148B}" srcId="{830D9CE5-AC7E-488C-9654-B0E9542C4A99}" destId="{BA85A65D-05DB-481F-BE18-1E5F0AA0102B}" srcOrd="1" destOrd="0" parTransId="{005DFA29-A750-460D-A47C-687963B7354C}" sibTransId="{6DC2DF8C-8496-407F-9D31-B8E47C6E6B37}"/>
    <dgm:cxn modelId="{A8399A47-4DE6-443B-8F8B-8064429679E5}" type="presOf" srcId="{830D9CE5-AC7E-488C-9654-B0E9542C4A99}" destId="{200518DA-0F5B-4A09-BDEB-19A7CA97A799}" srcOrd="0" destOrd="0" presId="urn:microsoft.com/office/officeart/2005/8/layout/process1"/>
    <dgm:cxn modelId="{36C1624B-0D18-4912-B250-DD449B5C8716}" type="presOf" srcId="{BA85A65D-05DB-481F-BE18-1E5F0AA0102B}" destId="{A248AE65-67BF-4DD2-A744-CE93862DB9FF}" srcOrd="0" destOrd="0" presId="urn:microsoft.com/office/officeart/2005/8/layout/process1"/>
    <dgm:cxn modelId="{F0B1D674-CDC8-4D03-844E-6A6E4DBCC88E}" type="presOf" srcId="{05430F85-A59E-4273-B390-2C8C04D10B05}" destId="{25F6D62E-8C3A-4CD0-8678-18A1A3C7060B}" srcOrd="0" destOrd="0" presId="urn:microsoft.com/office/officeart/2005/8/layout/process1"/>
    <dgm:cxn modelId="{CEF04779-079F-4484-A0E1-7E48DDA071ED}" srcId="{830D9CE5-AC7E-488C-9654-B0E9542C4A99}" destId="{05430F85-A59E-4273-B390-2C8C04D10B05}" srcOrd="0" destOrd="0" parTransId="{BA6E3E8E-53A8-4EEB-9FD1-1E1BE4108B18}" sibTransId="{945A5F32-256B-4A2D-9C45-4BB5253FB67E}"/>
    <dgm:cxn modelId="{949376AF-B51D-4A29-9F78-8FC40AA13941}" type="presOf" srcId="{945A5F32-256B-4A2D-9C45-4BB5253FB67E}" destId="{D2E1A823-6751-40F7-890D-B005E1FB885E}" srcOrd="0" destOrd="0" presId="urn:microsoft.com/office/officeart/2005/8/layout/process1"/>
    <dgm:cxn modelId="{C7A954C9-2E8F-4AE3-8A39-DC5DB65CDADE}" type="presOf" srcId="{945A5F32-256B-4A2D-9C45-4BB5253FB67E}" destId="{FD25246E-7F1B-4E93-8B9D-5CE7951DC847}" srcOrd="1" destOrd="0" presId="urn:microsoft.com/office/officeart/2005/8/layout/process1"/>
    <dgm:cxn modelId="{83CB64C8-ECB0-4F43-ABE8-39ADBBFB8FC5}" type="presParOf" srcId="{200518DA-0F5B-4A09-BDEB-19A7CA97A799}" destId="{25F6D62E-8C3A-4CD0-8678-18A1A3C7060B}" srcOrd="0" destOrd="0" presId="urn:microsoft.com/office/officeart/2005/8/layout/process1"/>
    <dgm:cxn modelId="{656F38D1-A5E3-470D-A0C7-9B8341114B52}" type="presParOf" srcId="{200518DA-0F5B-4A09-BDEB-19A7CA97A799}" destId="{D2E1A823-6751-40F7-890D-B005E1FB885E}" srcOrd="1" destOrd="0" presId="urn:microsoft.com/office/officeart/2005/8/layout/process1"/>
    <dgm:cxn modelId="{BA04BC2D-5FA1-4C54-950A-F828731048C1}" type="presParOf" srcId="{D2E1A823-6751-40F7-890D-B005E1FB885E}" destId="{FD25246E-7F1B-4E93-8B9D-5CE7951DC847}" srcOrd="0" destOrd="0" presId="urn:microsoft.com/office/officeart/2005/8/layout/process1"/>
    <dgm:cxn modelId="{5DEE9916-EDBA-454D-AD94-578D584FA24D}" type="presParOf" srcId="{200518DA-0F5B-4A09-BDEB-19A7CA97A799}" destId="{A248AE65-67BF-4DD2-A744-CE93862DB9FF}"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C62604D6-F1A5-4305-84A0-C3F33711FEE9}"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3DF3F566-62EB-4D68-9952-42B7B06BD8E1}">
      <dgm:prSet/>
      <dgm:spPr/>
      <dgm:t>
        <a:bodyPr/>
        <a:lstStyle/>
        <a:p>
          <a:r>
            <a:rPr lang="cs-CZ" b="0" dirty="0"/>
            <a:t>Zákaz výpovědi se nevztahuje na výpověď danou zaměstnanci v případě</a:t>
          </a:r>
          <a:endParaRPr lang="cs-CZ" dirty="0"/>
        </a:p>
      </dgm:t>
    </dgm:pt>
    <dgm:pt modelId="{D17D79FF-887D-4E99-9CBE-368784FB80C6}" type="parTrans" cxnId="{7EDD3A64-692F-4E2E-93EB-BC6DE6B2AA91}">
      <dgm:prSet/>
      <dgm:spPr/>
      <dgm:t>
        <a:bodyPr/>
        <a:lstStyle/>
        <a:p>
          <a:endParaRPr lang="cs-CZ"/>
        </a:p>
      </dgm:t>
    </dgm:pt>
    <dgm:pt modelId="{96C13C30-E071-402D-B452-7DD6DA7DD7AB}" type="sibTrans" cxnId="{7EDD3A64-692F-4E2E-93EB-BC6DE6B2AA91}">
      <dgm:prSet/>
      <dgm:spPr/>
      <dgm:t>
        <a:bodyPr/>
        <a:lstStyle/>
        <a:p>
          <a:endParaRPr lang="cs-CZ"/>
        </a:p>
      </dgm:t>
    </dgm:pt>
    <dgm:pt modelId="{D24E6188-118A-4741-A80A-0749BB7C58B3}">
      <dgm:prSet/>
      <dgm:spPr/>
      <dgm:t>
        <a:bodyPr/>
        <a:lstStyle/>
        <a:p>
          <a:r>
            <a:rPr lang="cs-CZ" b="0" dirty="0"/>
            <a:t>Zrušení zaměstnavatele nebo jeho části</a:t>
          </a:r>
          <a:endParaRPr lang="cs-CZ" dirty="0"/>
        </a:p>
      </dgm:t>
    </dgm:pt>
    <dgm:pt modelId="{068C05FC-FC2F-4210-8EDD-FEB778ABF9AB}" type="parTrans" cxnId="{99EAC00E-48C1-419C-B2AA-138579EE902B}">
      <dgm:prSet/>
      <dgm:spPr/>
      <dgm:t>
        <a:bodyPr/>
        <a:lstStyle/>
        <a:p>
          <a:endParaRPr lang="cs-CZ"/>
        </a:p>
      </dgm:t>
    </dgm:pt>
    <dgm:pt modelId="{E7FE9D08-1AA7-43CC-A380-5DCB462E8FF0}" type="sibTrans" cxnId="{99EAC00E-48C1-419C-B2AA-138579EE902B}">
      <dgm:prSet/>
      <dgm:spPr/>
      <dgm:t>
        <a:bodyPr/>
        <a:lstStyle/>
        <a:p>
          <a:endParaRPr lang="cs-CZ"/>
        </a:p>
      </dgm:t>
    </dgm:pt>
    <dgm:pt modelId="{97D1B4A1-3211-4A27-AC0A-7092F128D86A}">
      <dgm:prSet/>
      <dgm:spPr/>
      <dgm:t>
        <a:bodyPr/>
        <a:lstStyle/>
        <a:p>
          <a:r>
            <a:rPr lang="cs-CZ" b="0" dirty="0"/>
            <a:t>Přemístění zaměstnavatele nebo jeho části (výpověď stále nemůže být dána pokud je zaměstnankyně těhotná/na mateřské/rodičovské) </a:t>
          </a:r>
          <a:endParaRPr lang="cs-CZ" dirty="0"/>
        </a:p>
      </dgm:t>
    </dgm:pt>
    <dgm:pt modelId="{7D5FE2A2-945E-4DE1-867B-E6B018563616}" type="parTrans" cxnId="{7E030A2E-692A-4F89-9ECB-038B75A88E39}">
      <dgm:prSet/>
      <dgm:spPr/>
      <dgm:t>
        <a:bodyPr/>
        <a:lstStyle/>
        <a:p>
          <a:endParaRPr lang="cs-CZ"/>
        </a:p>
      </dgm:t>
    </dgm:pt>
    <dgm:pt modelId="{5AEDE86E-9C09-44D0-8760-0659E8FBB081}" type="sibTrans" cxnId="{7E030A2E-692A-4F89-9ECB-038B75A88E39}">
      <dgm:prSet/>
      <dgm:spPr/>
      <dgm:t>
        <a:bodyPr/>
        <a:lstStyle/>
        <a:p>
          <a:endParaRPr lang="cs-CZ"/>
        </a:p>
      </dgm:t>
    </dgm:pt>
    <dgm:pt modelId="{A65AFC2C-ED61-419A-B501-8E406882F336}">
      <dgm:prSet/>
      <dgm:spPr/>
      <dgm:t>
        <a:bodyPr/>
        <a:lstStyle/>
        <a:p>
          <a:r>
            <a:rPr lang="cs-CZ" b="0" dirty="0"/>
            <a:t>Z důvodu, pro který může zaměstnavatel okamžitě zrušit pracovní poměr, (výpověď stále nemůže být dána pokud je zaměstnankyně těhotná/na mateřské/rodičovské)</a:t>
          </a:r>
          <a:endParaRPr lang="cs-CZ" dirty="0"/>
        </a:p>
      </dgm:t>
    </dgm:pt>
    <dgm:pt modelId="{A74014B3-3087-4291-A181-44D92D2B38F0}" type="parTrans" cxnId="{61266905-C108-4337-A496-589CF42C6FEC}">
      <dgm:prSet/>
      <dgm:spPr/>
      <dgm:t>
        <a:bodyPr/>
        <a:lstStyle/>
        <a:p>
          <a:endParaRPr lang="cs-CZ"/>
        </a:p>
      </dgm:t>
    </dgm:pt>
    <dgm:pt modelId="{556A4F8A-940A-4DB3-ABA5-1F962482B6CC}" type="sibTrans" cxnId="{61266905-C108-4337-A496-589CF42C6FEC}">
      <dgm:prSet/>
      <dgm:spPr/>
      <dgm:t>
        <a:bodyPr/>
        <a:lstStyle/>
        <a:p>
          <a:endParaRPr lang="cs-CZ"/>
        </a:p>
      </dgm:t>
    </dgm:pt>
    <dgm:pt modelId="{49925987-C7C0-4B29-8AE6-3DE123BDB93F}">
      <dgm:prSet/>
      <dgm:spPr/>
      <dgm:t>
        <a:bodyPr/>
        <a:lstStyle/>
        <a:p>
          <a:r>
            <a:rPr lang="cs-CZ" b="0" dirty="0"/>
            <a:t>Porušení povinnosti vyplývající z právních předpisů vztahujících se k vykonávané práci nebo porušení nařízeného režimu v rámci dočasné práceneschopnosti(výpověď stále nemůže být dána pokud je zaměstnankyně těhotná/na mateřské/rodičovské) </a:t>
          </a:r>
          <a:endParaRPr lang="cs-CZ" dirty="0"/>
        </a:p>
      </dgm:t>
    </dgm:pt>
    <dgm:pt modelId="{7326D54C-8A35-40D8-BCC7-FB03795EBFB0}" type="parTrans" cxnId="{562B1776-2319-4481-AA80-540A00F6BC82}">
      <dgm:prSet/>
      <dgm:spPr/>
      <dgm:t>
        <a:bodyPr/>
        <a:lstStyle/>
        <a:p>
          <a:endParaRPr lang="cs-CZ"/>
        </a:p>
      </dgm:t>
    </dgm:pt>
    <dgm:pt modelId="{4BF30653-7993-43D0-8322-0A536173E169}" type="sibTrans" cxnId="{562B1776-2319-4481-AA80-540A00F6BC82}">
      <dgm:prSet/>
      <dgm:spPr/>
      <dgm:t>
        <a:bodyPr/>
        <a:lstStyle/>
        <a:p>
          <a:endParaRPr lang="cs-CZ"/>
        </a:p>
      </dgm:t>
    </dgm:pt>
    <dgm:pt modelId="{1183698F-913F-47CE-B580-ECAD76D21122}" type="pres">
      <dgm:prSet presAssocID="{C62604D6-F1A5-4305-84A0-C3F33711FEE9}" presName="linear" presStyleCnt="0">
        <dgm:presLayoutVars>
          <dgm:animLvl val="lvl"/>
          <dgm:resizeHandles val="exact"/>
        </dgm:presLayoutVars>
      </dgm:prSet>
      <dgm:spPr/>
    </dgm:pt>
    <dgm:pt modelId="{72579107-C3D0-4DE0-ABFC-5902FD725024}" type="pres">
      <dgm:prSet presAssocID="{3DF3F566-62EB-4D68-9952-42B7B06BD8E1}" presName="parentText" presStyleLbl="node1" presStyleIdx="0" presStyleCnt="1">
        <dgm:presLayoutVars>
          <dgm:chMax val="0"/>
          <dgm:bulletEnabled val="1"/>
        </dgm:presLayoutVars>
      </dgm:prSet>
      <dgm:spPr/>
    </dgm:pt>
    <dgm:pt modelId="{78B2F752-DF1F-4A58-AE03-6BE50D6B27BE}" type="pres">
      <dgm:prSet presAssocID="{3DF3F566-62EB-4D68-9952-42B7B06BD8E1}" presName="childText" presStyleLbl="revTx" presStyleIdx="0" presStyleCnt="1">
        <dgm:presLayoutVars>
          <dgm:bulletEnabled val="1"/>
        </dgm:presLayoutVars>
      </dgm:prSet>
      <dgm:spPr/>
    </dgm:pt>
  </dgm:ptLst>
  <dgm:cxnLst>
    <dgm:cxn modelId="{61266905-C108-4337-A496-589CF42C6FEC}" srcId="{3DF3F566-62EB-4D68-9952-42B7B06BD8E1}" destId="{A65AFC2C-ED61-419A-B501-8E406882F336}" srcOrd="2" destOrd="0" parTransId="{A74014B3-3087-4291-A181-44D92D2B38F0}" sibTransId="{556A4F8A-940A-4DB3-ABA5-1F962482B6CC}"/>
    <dgm:cxn modelId="{99EAC00E-48C1-419C-B2AA-138579EE902B}" srcId="{3DF3F566-62EB-4D68-9952-42B7B06BD8E1}" destId="{D24E6188-118A-4741-A80A-0749BB7C58B3}" srcOrd="0" destOrd="0" parTransId="{068C05FC-FC2F-4210-8EDD-FEB778ABF9AB}" sibTransId="{E7FE9D08-1AA7-43CC-A380-5DCB462E8FF0}"/>
    <dgm:cxn modelId="{E1C14A25-C6DC-4A5B-8AD1-6915E3CC3266}" type="presOf" srcId="{D24E6188-118A-4741-A80A-0749BB7C58B3}" destId="{78B2F752-DF1F-4A58-AE03-6BE50D6B27BE}" srcOrd="0" destOrd="0" presId="urn:microsoft.com/office/officeart/2005/8/layout/vList2"/>
    <dgm:cxn modelId="{7E030A2E-692A-4F89-9ECB-038B75A88E39}" srcId="{3DF3F566-62EB-4D68-9952-42B7B06BD8E1}" destId="{97D1B4A1-3211-4A27-AC0A-7092F128D86A}" srcOrd="1" destOrd="0" parTransId="{7D5FE2A2-945E-4DE1-867B-E6B018563616}" sibTransId="{5AEDE86E-9C09-44D0-8760-0659E8FBB081}"/>
    <dgm:cxn modelId="{FA53E337-00BC-4A3F-8FF8-9F92D80AD5C9}" type="presOf" srcId="{A65AFC2C-ED61-419A-B501-8E406882F336}" destId="{78B2F752-DF1F-4A58-AE03-6BE50D6B27BE}" srcOrd="0" destOrd="2" presId="urn:microsoft.com/office/officeart/2005/8/layout/vList2"/>
    <dgm:cxn modelId="{7EDD3A64-692F-4E2E-93EB-BC6DE6B2AA91}" srcId="{C62604D6-F1A5-4305-84A0-C3F33711FEE9}" destId="{3DF3F566-62EB-4D68-9952-42B7B06BD8E1}" srcOrd="0" destOrd="0" parTransId="{D17D79FF-887D-4E99-9CBE-368784FB80C6}" sibTransId="{96C13C30-E071-402D-B452-7DD6DA7DD7AB}"/>
    <dgm:cxn modelId="{562B1776-2319-4481-AA80-540A00F6BC82}" srcId="{3DF3F566-62EB-4D68-9952-42B7B06BD8E1}" destId="{49925987-C7C0-4B29-8AE6-3DE123BDB93F}" srcOrd="3" destOrd="0" parTransId="{7326D54C-8A35-40D8-BCC7-FB03795EBFB0}" sibTransId="{4BF30653-7993-43D0-8322-0A536173E169}"/>
    <dgm:cxn modelId="{BCBB2F77-90B7-4D7C-A125-CBA67935679F}" type="presOf" srcId="{3DF3F566-62EB-4D68-9952-42B7B06BD8E1}" destId="{72579107-C3D0-4DE0-ABFC-5902FD725024}" srcOrd="0" destOrd="0" presId="urn:microsoft.com/office/officeart/2005/8/layout/vList2"/>
    <dgm:cxn modelId="{741C72A6-3F41-44FF-B9AD-636BE884BBBE}" type="presOf" srcId="{49925987-C7C0-4B29-8AE6-3DE123BDB93F}" destId="{78B2F752-DF1F-4A58-AE03-6BE50D6B27BE}" srcOrd="0" destOrd="3" presId="urn:microsoft.com/office/officeart/2005/8/layout/vList2"/>
    <dgm:cxn modelId="{36F622C4-693B-4B2A-95F0-091523679D45}" type="presOf" srcId="{C62604D6-F1A5-4305-84A0-C3F33711FEE9}" destId="{1183698F-913F-47CE-B580-ECAD76D21122}" srcOrd="0" destOrd="0" presId="urn:microsoft.com/office/officeart/2005/8/layout/vList2"/>
    <dgm:cxn modelId="{94B4A4C6-C2A7-4B3E-B451-DCC9C5437358}" type="presOf" srcId="{97D1B4A1-3211-4A27-AC0A-7092F128D86A}" destId="{78B2F752-DF1F-4A58-AE03-6BE50D6B27BE}" srcOrd="0" destOrd="1" presId="urn:microsoft.com/office/officeart/2005/8/layout/vList2"/>
    <dgm:cxn modelId="{5666177D-85BE-4B7C-9DC2-69672180AC1D}" type="presParOf" srcId="{1183698F-913F-47CE-B580-ECAD76D21122}" destId="{72579107-C3D0-4DE0-ABFC-5902FD725024}" srcOrd="0" destOrd="0" presId="urn:microsoft.com/office/officeart/2005/8/layout/vList2"/>
    <dgm:cxn modelId="{8F06B696-0BD4-409C-A532-62DBB942F284}" type="presParOf" srcId="{1183698F-913F-47CE-B580-ECAD76D21122}" destId="{78B2F752-DF1F-4A58-AE03-6BE50D6B27BE}"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19E79334-A0CD-4834-83D6-A878C5829A07}"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5D666CDB-1787-4ECA-ABEF-EC16B698BB62}">
      <dgm:prSet/>
      <dgm:spPr/>
      <dgm:t>
        <a:bodyPr/>
        <a:lstStyle/>
        <a:p>
          <a:r>
            <a:rPr lang="cs-CZ" b="0" dirty="0"/>
            <a:t>Pokud byl zaměstnanec </a:t>
          </a:r>
          <a:r>
            <a:rPr lang="cs-CZ" b="1" dirty="0"/>
            <a:t>pravomocně odsouzen pro úmyslný trestný čin </a:t>
          </a:r>
          <a:r>
            <a:rPr lang="cs-CZ" b="0" dirty="0"/>
            <a:t>k nepodmíněnému trestu odnětí svobody na dobu delší než </a:t>
          </a:r>
          <a:r>
            <a:rPr lang="cs-CZ" b="1" dirty="0"/>
            <a:t>1 rok</a:t>
          </a:r>
          <a:r>
            <a:rPr lang="cs-CZ" b="0" dirty="0"/>
            <a:t>, nebo byl-li pravomocně odsouzen pro úmyslný trestný čin spáchaný při plnění pracovních úkolů nebo </a:t>
          </a:r>
          <a:r>
            <a:rPr lang="cs-CZ" b="1" dirty="0"/>
            <a:t>v přímé souvislosti s ním k nepodmíněnému trestu odnětí svobody na dobu nejméně 6 měsíců</a:t>
          </a:r>
          <a:r>
            <a:rPr lang="cs-CZ" b="0" dirty="0"/>
            <a:t>,</a:t>
          </a:r>
          <a:endParaRPr lang="cs-CZ" dirty="0"/>
        </a:p>
      </dgm:t>
    </dgm:pt>
    <dgm:pt modelId="{8C07CA33-B23F-413A-9949-70898E252D87}" type="parTrans" cxnId="{DF6B01AF-84AA-4D2E-8286-1ECF076E3D07}">
      <dgm:prSet/>
      <dgm:spPr/>
      <dgm:t>
        <a:bodyPr/>
        <a:lstStyle/>
        <a:p>
          <a:endParaRPr lang="cs-CZ"/>
        </a:p>
      </dgm:t>
    </dgm:pt>
    <dgm:pt modelId="{627ACBE7-8B9B-4BED-85FC-FDC1AC314393}" type="sibTrans" cxnId="{DF6B01AF-84AA-4D2E-8286-1ECF076E3D07}">
      <dgm:prSet/>
      <dgm:spPr/>
      <dgm:t>
        <a:bodyPr/>
        <a:lstStyle/>
        <a:p>
          <a:endParaRPr lang="cs-CZ"/>
        </a:p>
      </dgm:t>
    </dgm:pt>
    <dgm:pt modelId="{F734744A-D520-457B-B64F-2B112C8D2102}">
      <dgm:prSet/>
      <dgm:spPr/>
      <dgm:t>
        <a:bodyPr/>
        <a:lstStyle/>
        <a:p>
          <a:r>
            <a:rPr lang="cs-CZ" b="0" dirty="0"/>
            <a:t>Porušil-li zaměstnanec povinnost vyplývající z právních předpisů vztahujících se k jím vykonávané práci zvlášť hrubým způsobem.</a:t>
          </a:r>
          <a:endParaRPr lang="cs-CZ" dirty="0"/>
        </a:p>
      </dgm:t>
    </dgm:pt>
    <dgm:pt modelId="{2943CA1F-E96B-463F-9A6F-B3F31D286E87}" type="parTrans" cxnId="{129D8460-A075-4E27-AEC4-CD0A6A0E2CA4}">
      <dgm:prSet/>
      <dgm:spPr/>
      <dgm:t>
        <a:bodyPr/>
        <a:lstStyle/>
        <a:p>
          <a:endParaRPr lang="cs-CZ"/>
        </a:p>
      </dgm:t>
    </dgm:pt>
    <dgm:pt modelId="{9B3FEF05-FA95-4AF3-AE01-75C75C1B4EA1}" type="sibTrans" cxnId="{129D8460-A075-4E27-AEC4-CD0A6A0E2CA4}">
      <dgm:prSet/>
      <dgm:spPr/>
      <dgm:t>
        <a:bodyPr/>
        <a:lstStyle/>
        <a:p>
          <a:endParaRPr lang="cs-CZ"/>
        </a:p>
      </dgm:t>
    </dgm:pt>
    <dgm:pt modelId="{1AD0D1AB-821A-4FF3-AB15-D5A3F51DDB61}">
      <dgm:prSet/>
      <dgm:spPr/>
      <dgm:t>
        <a:bodyPr/>
        <a:lstStyle/>
        <a:p>
          <a:r>
            <a:rPr lang="cs-CZ" b="0" dirty="0"/>
            <a:t>Zaměstnavatel </a:t>
          </a:r>
          <a:r>
            <a:rPr lang="cs-CZ" b="1" dirty="0"/>
            <a:t>nesmí okamžitě zrušit pracovní poměr </a:t>
          </a:r>
          <a:r>
            <a:rPr lang="cs-CZ" b="0" dirty="0"/>
            <a:t>s těhotnou zaměstnankyní, zaměstnankyní na mateřské dovolené, zaměstnancem nebo zaměstnankyní, kteří čerpají rodičovskou dovolenou.</a:t>
          </a:r>
          <a:endParaRPr lang="cs-CZ" dirty="0"/>
        </a:p>
      </dgm:t>
    </dgm:pt>
    <dgm:pt modelId="{6A5FB006-CC5F-4D3A-8D41-61C5C0406138}" type="parTrans" cxnId="{643CE569-BC87-4290-A833-ABBD9ADE3136}">
      <dgm:prSet/>
      <dgm:spPr/>
      <dgm:t>
        <a:bodyPr/>
        <a:lstStyle/>
        <a:p>
          <a:endParaRPr lang="cs-CZ"/>
        </a:p>
      </dgm:t>
    </dgm:pt>
    <dgm:pt modelId="{78AE989C-B61E-4269-A153-2ACC1B236466}" type="sibTrans" cxnId="{643CE569-BC87-4290-A833-ABBD9ADE3136}">
      <dgm:prSet/>
      <dgm:spPr/>
      <dgm:t>
        <a:bodyPr/>
        <a:lstStyle/>
        <a:p>
          <a:endParaRPr lang="cs-CZ"/>
        </a:p>
      </dgm:t>
    </dgm:pt>
    <dgm:pt modelId="{CD9B8FFD-3FA5-474C-9984-843B8391D18E}" type="pres">
      <dgm:prSet presAssocID="{19E79334-A0CD-4834-83D6-A878C5829A07}" presName="linear" presStyleCnt="0">
        <dgm:presLayoutVars>
          <dgm:animLvl val="lvl"/>
          <dgm:resizeHandles val="exact"/>
        </dgm:presLayoutVars>
      </dgm:prSet>
      <dgm:spPr/>
    </dgm:pt>
    <dgm:pt modelId="{D8782036-B205-4E13-B48F-4210B6367C53}" type="pres">
      <dgm:prSet presAssocID="{5D666CDB-1787-4ECA-ABEF-EC16B698BB62}" presName="parentText" presStyleLbl="node1" presStyleIdx="0" presStyleCnt="3">
        <dgm:presLayoutVars>
          <dgm:chMax val="0"/>
          <dgm:bulletEnabled val="1"/>
        </dgm:presLayoutVars>
      </dgm:prSet>
      <dgm:spPr/>
    </dgm:pt>
    <dgm:pt modelId="{45B42B57-4523-443A-80B7-681C0FFDAD73}" type="pres">
      <dgm:prSet presAssocID="{627ACBE7-8B9B-4BED-85FC-FDC1AC314393}" presName="spacer" presStyleCnt="0"/>
      <dgm:spPr/>
    </dgm:pt>
    <dgm:pt modelId="{BCB8A529-713E-406E-BFB7-07438DCD4A57}" type="pres">
      <dgm:prSet presAssocID="{F734744A-D520-457B-B64F-2B112C8D2102}" presName="parentText" presStyleLbl="node1" presStyleIdx="1" presStyleCnt="3">
        <dgm:presLayoutVars>
          <dgm:chMax val="0"/>
          <dgm:bulletEnabled val="1"/>
        </dgm:presLayoutVars>
      </dgm:prSet>
      <dgm:spPr/>
    </dgm:pt>
    <dgm:pt modelId="{F4A7C9F9-A266-4D26-8B56-3712B57BA0BE}" type="pres">
      <dgm:prSet presAssocID="{9B3FEF05-FA95-4AF3-AE01-75C75C1B4EA1}" presName="spacer" presStyleCnt="0"/>
      <dgm:spPr/>
    </dgm:pt>
    <dgm:pt modelId="{E75A6F57-7188-4EC0-84CD-3859DD5BB577}" type="pres">
      <dgm:prSet presAssocID="{1AD0D1AB-821A-4FF3-AB15-D5A3F51DDB61}" presName="parentText" presStyleLbl="node1" presStyleIdx="2" presStyleCnt="3">
        <dgm:presLayoutVars>
          <dgm:chMax val="0"/>
          <dgm:bulletEnabled val="1"/>
        </dgm:presLayoutVars>
      </dgm:prSet>
      <dgm:spPr/>
    </dgm:pt>
  </dgm:ptLst>
  <dgm:cxnLst>
    <dgm:cxn modelId="{93618E36-F194-451B-86D3-C362DFB4C670}" type="presOf" srcId="{19E79334-A0CD-4834-83D6-A878C5829A07}" destId="{CD9B8FFD-3FA5-474C-9984-843B8391D18E}" srcOrd="0" destOrd="0" presId="urn:microsoft.com/office/officeart/2005/8/layout/vList2"/>
    <dgm:cxn modelId="{129D8460-A075-4E27-AEC4-CD0A6A0E2CA4}" srcId="{19E79334-A0CD-4834-83D6-A878C5829A07}" destId="{F734744A-D520-457B-B64F-2B112C8D2102}" srcOrd="1" destOrd="0" parTransId="{2943CA1F-E96B-463F-9A6F-B3F31D286E87}" sibTransId="{9B3FEF05-FA95-4AF3-AE01-75C75C1B4EA1}"/>
    <dgm:cxn modelId="{643CE569-BC87-4290-A833-ABBD9ADE3136}" srcId="{19E79334-A0CD-4834-83D6-A878C5829A07}" destId="{1AD0D1AB-821A-4FF3-AB15-D5A3F51DDB61}" srcOrd="2" destOrd="0" parTransId="{6A5FB006-CC5F-4D3A-8D41-61C5C0406138}" sibTransId="{78AE989C-B61E-4269-A153-2ACC1B236466}"/>
    <dgm:cxn modelId="{8CE7EC69-A088-48EE-A00B-8C80CAB9630E}" type="presOf" srcId="{1AD0D1AB-821A-4FF3-AB15-D5A3F51DDB61}" destId="{E75A6F57-7188-4EC0-84CD-3859DD5BB577}" srcOrd="0" destOrd="0" presId="urn:microsoft.com/office/officeart/2005/8/layout/vList2"/>
    <dgm:cxn modelId="{034AA295-5B45-482A-891D-CA1470784004}" type="presOf" srcId="{5D666CDB-1787-4ECA-ABEF-EC16B698BB62}" destId="{D8782036-B205-4E13-B48F-4210B6367C53}" srcOrd="0" destOrd="0" presId="urn:microsoft.com/office/officeart/2005/8/layout/vList2"/>
    <dgm:cxn modelId="{DF6B01AF-84AA-4D2E-8286-1ECF076E3D07}" srcId="{19E79334-A0CD-4834-83D6-A878C5829A07}" destId="{5D666CDB-1787-4ECA-ABEF-EC16B698BB62}" srcOrd="0" destOrd="0" parTransId="{8C07CA33-B23F-413A-9949-70898E252D87}" sibTransId="{627ACBE7-8B9B-4BED-85FC-FDC1AC314393}"/>
    <dgm:cxn modelId="{AE4556CF-41E9-438C-B851-E47A91320385}" type="presOf" srcId="{F734744A-D520-457B-B64F-2B112C8D2102}" destId="{BCB8A529-713E-406E-BFB7-07438DCD4A57}" srcOrd="0" destOrd="0" presId="urn:microsoft.com/office/officeart/2005/8/layout/vList2"/>
    <dgm:cxn modelId="{16FC5BF2-D8A8-4AEC-8C21-02A258B66678}" type="presParOf" srcId="{CD9B8FFD-3FA5-474C-9984-843B8391D18E}" destId="{D8782036-B205-4E13-B48F-4210B6367C53}" srcOrd="0" destOrd="0" presId="urn:microsoft.com/office/officeart/2005/8/layout/vList2"/>
    <dgm:cxn modelId="{3C292137-0E60-4556-88B4-27ED3706C7F6}" type="presParOf" srcId="{CD9B8FFD-3FA5-474C-9984-843B8391D18E}" destId="{45B42B57-4523-443A-80B7-681C0FFDAD73}" srcOrd="1" destOrd="0" presId="urn:microsoft.com/office/officeart/2005/8/layout/vList2"/>
    <dgm:cxn modelId="{3580FB5F-D34E-4FE8-A1D3-BB5B73FFDB47}" type="presParOf" srcId="{CD9B8FFD-3FA5-474C-9984-843B8391D18E}" destId="{BCB8A529-713E-406E-BFB7-07438DCD4A57}" srcOrd="2" destOrd="0" presId="urn:microsoft.com/office/officeart/2005/8/layout/vList2"/>
    <dgm:cxn modelId="{7A767047-7E12-4AD4-A475-85751AB0E739}" type="presParOf" srcId="{CD9B8FFD-3FA5-474C-9984-843B8391D18E}" destId="{F4A7C9F9-A266-4D26-8B56-3712B57BA0BE}" srcOrd="3" destOrd="0" presId="urn:microsoft.com/office/officeart/2005/8/layout/vList2"/>
    <dgm:cxn modelId="{165F8C9A-80F0-4863-8599-A6E4264644C9}" type="presParOf" srcId="{CD9B8FFD-3FA5-474C-9984-843B8391D18E}" destId="{E75A6F57-7188-4EC0-84CD-3859DD5BB57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8B3EF4F6-18AE-4BC9-AB7B-CC9B89EA4907}"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BB7B423A-ED90-493A-8047-EC4BFD10DBD5}">
      <dgm:prSet/>
      <dgm:spPr/>
      <dgm:t>
        <a:bodyPr/>
        <a:lstStyle/>
        <a:p>
          <a:pPr algn="just"/>
          <a:r>
            <a:rPr lang="cs-CZ" b="0" dirty="0"/>
            <a:t>Podle lékařského posudku vydaného poskytovatelem pracovnělékařských </a:t>
          </a:r>
          <a:r>
            <a:rPr lang="cs-CZ" b="1" dirty="0"/>
            <a:t>nemůže dále konat práci bez vážného ohrožení svého zdraví</a:t>
          </a:r>
          <a:r>
            <a:rPr lang="cs-CZ" b="0" dirty="0"/>
            <a:t> a zaměstnavatel mu neumožnil v době 15 dnů ode dne předložení tohoto posudku výkon jiné pro něho vhodné práce, nebo</a:t>
          </a:r>
          <a:endParaRPr lang="cs-CZ" dirty="0"/>
        </a:p>
      </dgm:t>
    </dgm:pt>
    <dgm:pt modelId="{90EAD2B2-90EF-410B-9420-8A21AE83E149}" type="parTrans" cxnId="{D5D08665-D231-4B1C-B414-FBC9D5202C06}">
      <dgm:prSet/>
      <dgm:spPr/>
      <dgm:t>
        <a:bodyPr/>
        <a:lstStyle/>
        <a:p>
          <a:pPr algn="just"/>
          <a:endParaRPr lang="cs-CZ"/>
        </a:p>
      </dgm:t>
    </dgm:pt>
    <dgm:pt modelId="{1F97CE54-1A34-4CC4-AF91-AA0D1A0A2FB3}" type="sibTrans" cxnId="{D5D08665-D231-4B1C-B414-FBC9D5202C06}">
      <dgm:prSet/>
      <dgm:spPr/>
      <dgm:t>
        <a:bodyPr/>
        <a:lstStyle/>
        <a:p>
          <a:pPr algn="just"/>
          <a:endParaRPr lang="cs-CZ"/>
        </a:p>
      </dgm:t>
    </dgm:pt>
    <dgm:pt modelId="{7D8A04ED-B519-4CA4-9F55-CB5674DC2DF1}">
      <dgm:prSet/>
      <dgm:spPr/>
      <dgm:t>
        <a:bodyPr/>
        <a:lstStyle/>
        <a:p>
          <a:pPr algn="just"/>
          <a:r>
            <a:rPr lang="cs-CZ" b="0" dirty="0"/>
            <a:t>Zaměstnavatel mu </a:t>
          </a:r>
          <a:r>
            <a:rPr lang="cs-CZ" b="1" dirty="0"/>
            <a:t>nevyplatil mzdu nebo plat </a:t>
          </a:r>
          <a:r>
            <a:rPr lang="cs-CZ" b="0" dirty="0"/>
            <a:t>nebo náhradu mzdy nebo platu anebo jakoukoli jejich část </a:t>
          </a:r>
          <a:r>
            <a:rPr lang="cs-CZ" b="1" dirty="0"/>
            <a:t>do 15 dnů po uplynutí období splatnosti</a:t>
          </a:r>
          <a:endParaRPr lang="cs-CZ" dirty="0"/>
        </a:p>
      </dgm:t>
    </dgm:pt>
    <dgm:pt modelId="{9B4E44E0-3ABD-4746-9FE0-7FADFAB6E064}" type="parTrans" cxnId="{9F72A9D7-D1E5-4258-ADE3-27BC6A77E6A4}">
      <dgm:prSet/>
      <dgm:spPr/>
      <dgm:t>
        <a:bodyPr/>
        <a:lstStyle/>
        <a:p>
          <a:pPr algn="just"/>
          <a:endParaRPr lang="cs-CZ"/>
        </a:p>
      </dgm:t>
    </dgm:pt>
    <dgm:pt modelId="{D0C0867E-0E08-436F-A2AB-E3BC625A7055}" type="sibTrans" cxnId="{9F72A9D7-D1E5-4258-ADE3-27BC6A77E6A4}">
      <dgm:prSet/>
      <dgm:spPr/>
      <dgm:t>
        <a:bodyPr/>
        <a:lstStyle/>
        <a:p>
          <a:pPr algn="just"/>
          <a:endParaRPr lang="cs-CZ"/>
        </a:p>
      </dgm:t>
    </dgm:pt>
    <dgm:pt modelId="{3A0FFF21-3F2A-46E6-B375-60AD93B10CCA}" type="pres">
      <dgm:prSet presAssocID="{8B3EF4F6-18AE-4BC9-AB7B-CC9B89EA4907}" presName="linear" presStyleCnt="0">
        <dgm:presLayoutVars>
          <dgm:animLvl val="lvl"/>
          <dgm:resizeHandles val="exact"/>
        </dgm:presLayoutVars>
      </dgm:prSet>
      <dgm:spPr/>
    </dgm:pt>
    <dgm:pt modelId="{E2125044-53FD-4918-AE0B-A43612911303}" type="pres">
      <dgm:prSet presAssocID="{BB7B423A-ED90-493A-8047-EC4BFD10DBD5}" presName="parentText" presStyleLbl="node1" presStyleIdx="0" presStyleCnt="2">
        <dgm:presLayoutVars>
          <dgm:chMax val="0"/>
          <dgm:bulletEnabled val="1"/>
        </dgm:presLayoutVars>
      </dgm:prSet>
      <dgm:spPr/>
    </dgm:pt>
    <dgm:pt modelId="{75C1FF4A-75BE-4408-82D4-190BEC93C26F}" type="pres">
      <dgm:prSet presAssocID="{1F97CE54-1A34-4CC4-AF91-AA0D1A0A2FB3}" presName="spacer" presStyleCnt="0"/>
      <dgm:spPr/>
    </dgm:pt>
    <dgm:pt modelId="{698935F2-97C0-481A-8805-AC8D00D44E2C}" type="pres">
      <dgm:prSet presAssocID="{7D8A04ED-B519-4CA4-9F55-CB5674DC2DF1}" presName="parentText" presStyleLbl="node1" presStyleIdx="1" presStyleCnt="2">
        <dgm:presLayoutVars>
          <dgm:chMax val="0"/>
          <dgm:bulletEnabled val="1"/>
        </dgm:presLayoutVars>
      </dgm:prSet>
      <dgm:spPr/>
    </dgm:pt>
  </dgm:ptLst>
  <dgm:cxnLst>
    <dgm:cxn modelId="{D5D08665-D231-4B1C-B414-FBC9D5202C06}" srcId="{8B3EF4F6-18AE-4BC9-AB7B-CC9B89EA4907}" destId="{BB7B423A-ED90-493A-8047-EC4BFD10DBD5}" srcOrd="0" destOrd="0" parTransId="{90EAD2B2-90EF-410B-9420-8A21AE83E149}" sibTransId="{1F97CE54-1A34-4CC4-AF91-AA0D1A0A2FB3}"/>
    <dgm:cxn modelId="{650854CB-2A8D-486B-887B-15C0B8865391}" type="presOf" srcId="{8B3EF4F6-18AE-4BC9-AB7B-CC9B89EA4907}" destId="{3A0FFF21-3F2A-46E6-B375-60AD93B10CCA}" srcOrd="0" destOrd="0" presId="urn:microsoft.com/office/officeart/2005/8/layout/vList2"/>
    <dgm:cxn modelId="{E39FDDD1-3828-43B1-94AA-77F584F77B4B}" type="presOf" srcId="{7D8A04ED-B519-4CA4-9F55-CB5674DC2DF1}" destId="{698935F2-97C0-481A-8805-AC8D00D44E2C}" srcOrd="0" destOrd="0" presId="urn:microsoft.com/office/officeart/2005/8/layout/vList2"/>
    <dgm:cxn modelId="{D7A4B6D5-CE28-4686-942B-AAC53001A90D}" type="presOf" srcId="{BB7B423A-ED90-493A-8047-EC4BFD10DBD5}" destId="{E2125044-53FD-4918-AE0B-A43612911303}" srcOrd="0" destOrd="0" presId="urn:microsoft.com/office/officeart/2005/8/layout/vList2"/>
    <dgm:cxn modelId="{9F72A9D7-D1E5-4258-ADE3-27BC6A77E6A4}" srcId="{8B3EF4F6-18AE-4BC9-AB7B-CC9B89EA4907}" destId="{7D8A04ED-B519-4CA4-9F55-CB5674DC2DF1}" srcOrd="1" destOrd="0" parTransId="{9B4E44E0-3ABD-4746-9FE0-7FADFAB6E064}" sibTransId="{D0C0867E-0E08-436F-A2AB-E3BC625A7055}"/>
    <dgm:cxn modelId="{AB269E00-43CC-44F3-8BC9-763688BA3FE3}" type="presParOf" srcId="{3A0FFF21-3F2A-46E6-B375-60AD93B10CCA}" destId="{E2125044-53FD-4918-AE0B-A43612911303}" srcOrd="0" destOrd="0" presId="urn:microsoft.com/office/officeart/2005/8/layout/vList2"/>
    <dgm:cxn modelId="{97C3D929-557A-40EF-B41A-0111C758D1C0}" type="presParOf" srcId="{3A0FFF21-3F2A-46E6-B375-60AD93B10CCA}" destId="{75C1FF4A-75BE-4408-82D4-190BEC93C26F}" srcOrd="1" destOrd="0" presId="urn:microsoft.com/office/officeart/2005/8/layout/vList2"/>
    <dgm:cxn modelId="{22F808D9-95DD-405D-93CC-50CF0D83EA67}" type="presParOf" srcId="{3A0FFF21-3F2A-46E6-B375-60AD93B10CCA}" destId="{698935F2-97C0-481A-8805-AC8D00D44E2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0B3FFF97-9EBF-47D6-A2D9-AE517056BDD7}"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21A3A960-5769-4169-9672-8AACCC8446F5}">
      <dgm:prSet/>
      <dgm:spPr/>
      <dgm:t>
        <a:bodyPr/>
        <a:lstStyle/>
        <a:p>
          <a:pPr algn="just"/>
          <a:r>
            <a:rPr lang="cs-CZ" b="0" dirty="0"/>
            <a:t>Zaměstnanci, který okamžitě zrušil pracovní poměr, přísluší od zaměstnavatele </a:t>
          </a:r>
          <a:r>
            <a:rPr lang="cs-CZ" b="1" dirty="0"/>
            <a:t>náhrada mzdy nebo platu </a:t>
          </a:r>
          <a:r>
            <a:rPr lang="cs-CZ" b="0" dirty="0"/>
            <a:t>ve výši průměrného výdělku za dobu, </a:t>
          </a:r>
          <a:r>
            <a:rPr lang="cs-CZ" b="1" dirty="0"/>
            <a:t>která odpovídá délce výpovědní doby. </a:t>
          </a:r>
          <a:endParaRPr lang="cs-CZ" dirty="0"/>
        </a:p>
      </dgm:t>
    </dgm:pt>
    <dgm:pt modelId="{9C8E7BB5-0202-454F-AFDD-622093BB833D}" type="parTrans" cxnId="{4BCE464D-F10B-42C2-95A5-031915174740}">
      <dgm:prSet/>
      <dgm:spPr/>
      <dgm:t>
        <a:bodyPr/>
        <a:lstStyle/>
        <a:p>
          <a:pPr algn="just"/>
          <a:endParaRPr lang="cs-CZ"/>
        </a:p>
      </dgm:t>
    </dgm:pt>
    <dgm:pt modelId="{2B5E7B25-742D-47E9-9B8F-6C9446E13694}" type="sibTrans" cxnId="{4BCE464D-F10B-42C2-95A5-031915174740}">
      <dgm:prSet/>
      <dgm:spPr/>
      <dgm:t>
        <a:bodyPr/>
        <a:lstStyle/>
        <a:p>
          <a:pPr algn="just"/>
          <a:endParaRPr lang="cs-CZ"/>
        </a:p>
      </dgm:t>
    </dgm:pt>
    <dgm:pt modelId="{BEF9D790-BF0D-47DB-8164-025A4C37C18F}">
      <dgm:prSet/>
      <dgm:spPr/>
      <dgm:t>
        <a:bodyPr/>
        <a:lstStyle/>
        <a:p>
          <a:pPr algn="just"/>
          <a:r>
            <a:rPr lang="cs-CZ" b="0" dirty="0"/>
            <a:t>Zrušit PP s okamžitou platností může zaměstnanec do 2 měsíců ode dne, kdy se o důvodu k okamžitému zrušení dověděl, nejpozději do 1 roku ode dne, kdy tento důvod vznikl.</a:t>
          </a:r>
          <a:endParaRPr lang="cs-CZ" dirty="0"/>
        </a:p>
      </dgm:t>
    </dgm:pt>
    <dgm:pt modelId="{37484156-C117-4008-BA58-652B04ACC272}" type="parTrans" cxnId="{1538F181-4DF8-4B6C-9891-A08D731E727F}">
      <dgm:prSet/>
      <dgm:spPr/>
      <dgm:t>
        <a:bodyPr/>
        <a:lstStyle/>
        <a:p>
          <a:pPr algn="just"/>
          <a:endParaRPr lang="cs-CZ"/>
        </a:p>
      </dgm:t>
    </dgm:pt>
    <dgm:pt modelId="{A98438DF-224D-487C-9BC5-4F180C668FDE}" type="sibTrans" cxnId="{1538F181-4DF8-4B6C-9891-A08D731E727F}">
      <dgm:prSet/>
      <dgm:spPr/>
      <dgm:t>
        <a:bodyPr/>
        <a:lstStyle/>
        <a:p>
          <a:pPr algn="just"/>
          <a:endParaRPr lang="cs-CZ"/>
        </a:p>
      </dgm:t>
    </dgm:pt>
    <dgm:pt modelId="{A90CB90B-4D9C-4060-B091-726053D174FE}">
      <dgm:prSet/>
      <dgm:spPr/>
      <dgm:t>
        <a:bodyPr/>
        <a:lstStyle/>
        <a:p>
          <a:pPr algn="just"/>
          <a:r>
            <a:rPr lang="cs-CZ" b="0" dirty="0"/>
            <a:t>V okamžitém zrušení pracovního poměru musí zaměstnavatel i zaměstnanec skutkově </a:t>
          </a:r>
          <a:r>
            <a:rPr lang="cs-CZ" b="1" dirty="0"/>
            <a:t>vymezit jeho důvod </a:t>
          </a:r>
          <a:r>
            <a:rPr lang="cs-CZ" b="0" dirty="0"/>
            <a:t>tak, aby jej nebylo možno zaměnit s jiným. Uvedený důvod nesmí být dodatečně měněn. Okamžité zrušení pracovního poměru </a:t>
          </a:r>
          <a:r>
            <a:rPr lang="cs-CZ" b="1" dirty="0"/>
            <a:t>musí být písemné</a:t>
          </a:r>
          <a:r>
            <a:rPr lang="cs-CZ" b="0" dirty="0"/>
            <a:t>, jinak se k němu nepřihlíží.</a:t>
          </a:r>
          <a:endParaRPr lang="cs-CZ" dirty="0"/>
        </a:p>
      </dgm:t>
    </dgm:pt>
    <dgm:pt modelId="{FF5B61AF-B08E-4787-967B-96198C92602F}" type="parTrans" cxnId="{25593195-87E2-4A16-82E6-3A46E12B4640}">
      <dgm:prSet/>
      <dgm:spPr/>
      <dgm:t>
        <a:bodyPr/>
        <a:lstStyle/>
        <a:p>
          <a:pPr algn="just"/>
          <a:endParaRPr lang="cs-CZ"/>
        </a:p>
      </dgm:t>
    </dgm:pt>
    <dgm:pt modelId="{81F8BFE3-9BB3-49FA-B7AC-2A158A7AEB0C}" type="sibTrans" cxnId="{25593195-87E2-4A16-82E6-3A46E12B4640}">
      <dgm:prSet/>
      <dgm:spPr/>
      <dgm:t>
        <a:bodyPr/>
        <a:lstStyle/>
        <a:p>
          <a:pPr algn="just"/>
          <a:endParaRPr lang="cs-CZ"/>
        </a:p>
      </dgm:t>
    </dgm:pt>
    <dgm:pt modelId="{6FC76F1C-2AB5-484D-94E0-10A539B1D68C}" type="pres">
      <dgm:prSet presAssocID="{0B3FFF97-9EBF-47D6-A2D9-AE517056BDD7}" presName="linear" presStyleCnt="0">
        <dgm:presLayoutVars>
          <dgm:animLvl val="lvl"/>
          <dgm:resizeHandles val="exact"/>
        </dgm:presLayoutVars>
      </dgm:prSet>
      <dgm:spPr/>
    </dgm:pt>
    <dgm:pt modelId="{2197F384-30CE-4CB8-9454-528112D85060}" type="pres">
      <dgm:prSet presAssocID="{21A3A960-5769-4169-9672-8AACCC8446F5}" presName="parentText" presStyleLbl="node1" presStyleIdx="0" presStyleCnt="3">
        <dgm:presLayoutVars>
          <dgm:chMax val="0"/>
          <dgm:bulletEnabled val="1"/>
        </dgm:presLayoutVars>
      </dgm:prSet>
      <dgm:spPr/>
    </dgm:pt>
    <dgm:pt modelId="{30B02F29-879C-4197-A799-8626CCFD9A3C}" type="pres">
      <dgm:prSet presAssocID="{2B5E7B25-742D-47E9-9B8F-6C9446E13694}" presName="spacer" presStyleCnt="0"/>
      <dgm:spPr/>
    </dgm:pt>
    <dgm:pt modelId="{63A46439-BB5F-439C-B3EF-54D9FBAC5735}" type="pres">
      <dgm:prSet presAssocID="{BEF9D790-BF0D-47DB-8164-025A4C37C18F}" presName="parentText" presStyleLbl="node1" presStyleIdx="1" presStyleCnt="3">
        <dgm:presLayoutVars>
          <dgm:chMax val="0"/>
          <dgm:bulletEnabled val="1"/>
        </dgm:presLayoutVars>
      </dgm:prSet>
      <dgm:spPr/>
    </dgm:pt>
    <dgm:pt modelId="{C1CB8495-EF38-4ACE-AF12-C6DCF087AC68}" type="pres">
      <dgm:prSet presAssocID="{A98438DF-224D-487C-9BC5-4F180C668FDE}" presName="spacer" presStyleCnt="0"/>
      <dgm:spPr/>
    </dgm:pt>
    <dgm:pt modelId="{A1DB3911-291E-4F34-A4FB-E6BBC13617BF}" type="pres">
      <dgm:prSet presAssocID="{A90CB90B-4D9C-4060-B091-726053D174FE}" presName="parentText" presStyleLbl="node1" presStyleIdx="2" presStyleCnt="3">
        <dgm:presLayoutVars>
          <dgm:chMax val="0"/>
          <dgm:bulletEnabled val="1"/>
        </dgm:presLayoutVars>
      </dgm:prSet>
      <dgm:spPr/>
    </dgm:pt>
  </dgm:ptLst>
  <dgm:cxnLst>
    <dgm:cxn modelId="{29A4DC3E-7D42-4AC2-AA2A-D2D3CD2BA207}" type="presOf" srcId="{21A3A960-5769-4169-9672-8AACCC8446F5}" destId="{2197F384-30CE-4CB8-9454-528112D85060}" srcOrd="0" destOrd="0" presId="urn:microsoft.com/office/officeart/2005/8/layout/vList2"/>
    <dgm:cxn modelId="{4BCE464D-F10B-42C2-95A5-031915174740}" srcId="{0B3FFF97-9EBF-47D6-A2D9-AE517056BDD7}" destId="{21A3A960-5769-4169-9672-8AACCC8446F5}" srcOrd="0" destOrd="0" parTransId="{9C8E7BB5-0202-454F-AFDD-622093BB833D}" sibTransId="{2B5E7B25-742D-47E9-9B8F-6C9446E13694}"/>
    <dgm:cxn modelId="{4663DD6E-AAD5-4A3C-80F3-728FDA75E3D2}" type="presOf" srcId="{A90CB90B-4D9C-4060-B091-726053D174FE}" destId="{A1DB3911-291E-4F34-A4FB-E6BBC13617BF}" srcOrd="0" destOrd="0" presId="urn:microsoft.com/office/officeart/2005/8/layout/vList2"/>
    <dgm:cxn modelId="{A2285A58-2DD2-4C59-8693-B3D0845DB5DC}" type="presOf" srcId="{0B3FFF97-9EBF-47D6-A2D9-AE517056BDD7}" destId="{6FC76F1C-2AB5-484D-94E0-10A539B1D68C}" srcOrd="0" destOrd="0" presId="urn:microsoft.com/office/officeart/2005/8/layout/vList2"/>
    <dgm:cxn modelId="{1538F181-4DF8-4B6C-9891-A08D731E727F}" srcId="{0B3FFF97-9EBF-47D6-A2D9-AE517056BDD7}" destId="{BEF9D790-BF0D-47DB-8164-025A4C37C18F}" srcOrd="1" destOrd="0" parTransId="{37484156-C117-4008-BA58-652B04ACC272}" sibTransId="{A98438DF-224D-487C-9BC5-4F180C668FDE}"/>
    <dgm:cxn modelId="{25593195-87E2-4A16-82E6-3A46E12B4640}" srcId="{0B3FFF97-9EBF-47D6-A2D9-AE517056BDD7}" destId="{A90CB90B-4D9C-4060-B091-726053D174FE}" srcOrd="2" destOrd="0" parTransId="{FF5B61AF-B08E-4787-967B-96198C92602F}" sibTransId="{81F8BFE3-9BB3-49FA-B7AC-2A158A7AEB0C}"/>
    <dgm:cxn modelId="{887795D9-5302-4E94-8844-3B1D0C623896}" type="presOf" srcId="{BEF9D790-BF0D-47DB-8164-025A4C37C18F}" destId="{63A46439-BB5F-439C-B3EF-54D9FBAC5735}" srcOrd="0" destOrd="0" presId="urn:microsoft.com/office/officeart/2005/8/layout/vList2"/>
    <dgm:cxn modelId="{DF332891-668B-43ED-9FFC-B637CCE3E926}" type="presParOf" srcId="{6FC76F1C-2AB5-484D-94E0-10A539B1D68C}" destId="{2197F384-30CE-4CB8-9454-528112D85060}" srcOrd="0" destOrd="0" presId="urn:microsoft.com/office/officeart/2005/8/layout/vList2"/>
    <dgm:cxn modelId="{84120353-A216-4C92-A596-ED893C826F8E}" type="presParOf" srcId="{6FC76F1C-2AB5-484D-94E0-10A539B1D68C}" destId="{30B02F29-879C-4197-A799-8626CCFD9A3C}" srcOrd="1" destOrd="0" presId="urn:microsoft.com/office/officeart/2005/8/layout/vList2"/>
    <dgm:cxn modelId="{7F6B46CA-A191-4D99-8AC3-859451F4E40B}" type="presParOf" srcId="{6FC76F1C-2AB5-484D-94E0-10A539B1D68C}" destId="{63A46439-BB5F-439C-B3EF-54D9FBAC5735}" srcOrd="2" destOrd="0" presId="urn:microsoft.com/office/officeart/2005/8/layout/vList2"/>
    <dgm:cxn modelId="{3E38EEE2-F0A6-472A-A895-6CF0268926DB}" type="presParOf" srcId="{6FC76F1C-2AB5-484D-94E0-10A539B1D68C}" destId="{C1CB8495-EF38-4ACE-AF12-C6DCF087AC68}" srcOrd="3" destOrd="0" presId="urn:microsoft.com/office/officeart/2005/8/layout/vList2"/>
    <dgm:cxn modelId="{14F3460A-2BA7-46A5-A087-F3CADA5F60A0}" type="presParOf" srcId="{6FC76F1C-2AB5-484D-94E0-10A539B1D68C}" destId="{A1DB3911-291E-4F34-A4FB-E6BBC13617B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D1C04C8F-CEB5-45C1-95B9-1D565319F119}"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AFB755DD-343E-416D-834A-25E4112F577A}">
      <dgm:prSet/>
      <dgm:spPr/>
      <dgm:t>
        <a:bodyPr/>
        <a:lstStyle/>
        <a:p>
          <a:pPr algn="just"/>
          <a:r>
            <a:rPr lang="cs-CZ" b="1" dirty="0"/>
            <a:t>Pokračuje-li zaměstnanec</a:t>
          </a:r>
          <a:r>
            <a:rPr lang="cs-CZ" b="0" dirty="0"/>
            <a:t> po uplynutí sjednané doby </a:t>
          </a:r>
          <a:r>
            <a:rPr lang="cs-CZ" b="1" dirty="0"/>
            <a:t>s vědomím zaměstnavatele</a:t>
          </a:r>
          <a:r>
            <a:rPr lang="cs-CZ" b="0" dirty="0"/>
            <a:t> dále v konání prací, platí, že se jedná o </a:t>
          </a:r>
          <a:r>
            <a:rPr lang="cs-CZ" b="1" dirty="0"/>
            <a:t>prodloužení pracovního poměru na dobu neurčitou.</a:t>
          </a:r>
        </a:p>
      </dgm:t>
    </dgm:pt>
    <dgm:pt modelId="{6235F43E-505A-4718-89A8-2B0C4722FD77}" type="parTrans" cxnId="{1DD0BA58-51C9-4A08-BAC6-0CD9AEE6D78B}">
      <dgm:prSet/>
      <dgm:spPr/>
      <dgm:t>
        <a:bodyPr/>
        <a:lstStyle/>
        <a:p>
          <a:endParaRPr lang="cs-CZ"/>
        </a:p>
      </dgm:t>
    </dgm:pt>
    <dgm:pt modelId="{1053259F-494E-4D30-92DE-37BE27EBCF29}" type="sibTrans" cxnId="{1DD0BA58-51C9-4A08-BAC6-0CD9AEE6D78B}">
      <dgm:prSet/>
      <dgm:spPr/>
      <dgm:t>
        <a:bodyPr/>
        <a:lstStyle/>
        <a:p>
          <a:endParaRPr lang="cs-CZ"/>
        </a:p>
      </dgm:t>
    </dgm:pt>
    <dgm:pt modelId="{B12DA9B4-BDA1-4981-82CE-18E47A3E33C3}">
      <dgm:prSet/>
      <dgm:spPr/>
      <dgm:t>
        <a:bodyPr/>
        <a:lstStyle/>
        <a:p>
          <a:r>
            <a:rPr lang="cs-CZ" b="1" dirty="0"/>
            <a:t>Uplynutím sjednané doby ve smlouvě</a:t>
          </a:r>
        </a:p>
      </dgm:t>
    </dgm:pt>
    <dgm:pt modelId="{52545582-DD84-4231-9E94-A98B63FE3079}" type="sibTrans" cxnId="{BD23E15E-7282-42AA-AB42-867355131882}">
      <dgm:prSet/>
      <dgm:spPr/>
      <dgm:t>
        <a:bodyPr/>
        <a:lstStyle/>
        <a:p>
          <a:endParaRPr lang="cs-CZ"/>
        </a:p>
      </dgm:t>
    </dgm:pt>
    <dgm:pt modelId="{C3044F1C-B36E-4C4D-9A5C-9CFBF41F857F}" type="parTrans" cxnId="{BD23E15E-7282-42AA-AB42-867355131882}">
      <dgm:prSet/>
      <dgm:spPr/>
      <dgm:t>
        <a:bodyPr/>
        <a:lstStyle/>
        <a:p>
          <a:endParaRPr lang="cs-CZ"/>
        </a:p>
      </dgm:t>
    </dgm:pt>
    <dgm:pt modelId="{1D130069-1F42-45AE-A093-60C7C2AAE20C}" type="pres">
      <dgm:prSet presAssocID="{D1C04C8F-CEB5-45C1-95B9-1D565319F119}" presName="linear" presStyleCnt="0">
        <dgm:presLayoutVars>
          <dgm:animLvl val="lvl"/>
          <dgm:resizeHandles val="exact"/>
        </dgm:presLayoutVars>
      </dgm:prSet>
      <dgm:spPr/>
    </dgm:pt>
    <dgm:pt modelId="{75EAA2AB-1356-4D9C-8256-61AE9B70FD9A}" type="pres">
      <dgm:prSet presAssocID="{B12DA9B4-BDA1-4981-82CE-18E47A3E33C3}" presName="parentText" presStyleLbl="node1" presStyleIdx="0" presStyleCnt="2">
        <dgm:presLayoutVars>
          <dgm:chMax val="0"/>
          <dgm:bulletEnabled val="1"/>
        </dgm:presLayoutVars>
      </dgm:prSet>
      <dgm:spPr/>
    </dgm:pt>
    <dgm:pt modelId="{A83771C1-4382-4F26-B621-54B43C918648}" type="pres">
      <dgm:prSet presAssocID="{52545582-DD84-4231-9E94-A98B63FE3079}" presName="spacer" presStyleCnt="0"/>
      <dgm:spPr/>
    </dgm:pt>
    <dgm:pt modelId="{B4281FF5-93E7-4CB5-A69A-54AF82D7EDD7}" type="pres">
      <dgm:prSet presAssocID="{AFB755DD-343E-416D-834A-25E4112F577A}" presName="parentText" presStyleLbl="node1" presStyleIdx="1" presStyleCnt="2">
        <dgm:presLayoutVars>
          <dgm:chMax val="0"/>
          <dgm:bulletEnabled val="1"/>
        </dgm:presLayoutVars>
      </dgm:prSet>
      <dgm:spPr/>
    </dgm:pt>
  </dgm:ptLst>
  <dgm:cxnLst>
    <dgm:cxn modelId="{8677D31D-C55B-425F-A0A3-F9816F48CFAE}" type="presOf" srcId="{D1C04C8F-CEB5-45C1-95B9-1D565319F119}" destId="{1D130069-1F42-45AE-A093-60C7C2AAE20C}" srcOrd="0" destOrd="0" presId="urn:microsoft.com/office/officeart/2005/8/layout/vList2"/>
    <dgm:cxn modelId="{BD23E15E-7282-42AA-AB42-867355131882}" srcId="{D1C04C8F-CEB5-45C1-95B9-1D565319F119}" destId="{B12DA9B4-BDA1-4981-82CE-18E47A3E33C3}" srcOrd="0" destOrd="0" parTransId="{C3044F1C-B36E-4C4D-9A5C-9CFBF41F857F}" sibTransId="{52545582-DD84-4231-9E94-A98B63FE3079}"/>
    <dgm:cxn modelId="{1DD0BA58-51C9-4A08-BAC6-0CD9AEE6D78B}" srcId="{D1C04C8F-CEB5-45C1-95B9-1D565319F119}" destId="{AFB755DD-343E-416D-834A-25E4112F577A}" srcOrd="1" destOrd="0" parTransId="{6235F43E-505A-4718-89A8-2B0C4722FD77}" sibTransId="{1053259F-494E-4D30-92DE-37BE27EBCF29}"/>
    <dgm:cxn modelId="{17F9D2DC-60F9-469E-9CE1-464FA85C076F}" type="presOf" srcId="{AFB755DD-343E-416D-834A-25E4112F577A}" destId="{B4281FF5-93E7-4CB5-A69A-54AF82D7EDD7}" srcOrd="0" destOrd="0" presId="urn:microsoft.com/office/officeart/2005/8/layout/vList2"/>
    <dgm:cxn modelId="{B9F20CEF-3932-42F1-8B70-F4D637EDC1D4}" type="presOf" srcId="{B12DA9B4-BDA1-4981-82CE-18E47A3E33C3}" destId="{75EAA2AB-1356-4D9C-8256-61AE9B70FD9A}" srcOrd="0" destOrd="0" presId="urn:microsoft.com/office/officeart/2005/8/layout/vList2"/>
    <dgm:cxn modelId="{1F866F8E-F5AA-4935-9669-9E38A4C4FCC7}" type="presParOf" srcId="{1D130069-1F42-45AE-A093-60C7C2AAE20C}" destId="{75EAA2AB-1356-4D9C-8256-61AE9B70FD9A}" srcOrd="0" destOrd="0" presId="urn:microsoft.com/office/officeart/2005/8/layout/vList2"/>
    <dgm:cxn modelId="{AFFB74B6-A199-44D4-AC25-51D7ECAFDBA6}" type="presParOf" srcId="{1D130069-1F42-45AE-A093-60C7C2AAE20C}" destId="{A83771C1-4382-4F26-B621-54B43C918648}" srcOrd="1" destOrd="0" presId="urn:microsoft.com/office/officeart/2005/8/layout/vList2"/>
    <dgm:cxn modelId="{052C1A7A-6789-471F-AE95-392C6D4A6FAE}" type="presParOf" srcId="{1D130069-1F42-45AE-A093-60C7C2AAE20C}" destId="{B4281FF5-93E7-4CB5-A69A-54AF82D7EDD7}"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1DAD8720-6A5D-4991-B26C-59353D6E14AD}"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EE1AB78D-CE9C-4D1A-B07B-7315EA13443C}">
      <dgm:prSet/>
      <dgm:spPr/>
      <dgm:t>
        <a:bodyPr/>
        <a:lstStyle/>
        <a:p>
          <a:r>
            <a:rPr lang="cs-CZ" b="0" dirty="0"/>
            <a:t>Může zaměstnavatel i zaměstnanec</a:t>
          </a:r>
          <a:endParaRPr lang="cs-CZ" dirty="0"/>
        </a:p>
      </dgm:t>
    </dgm:pt>
    <dgm:pt modelId="{491B383F-3230-4D87-8F78-3E5D4979037A}" type="parTrans" cxnId="{175FA773-626F-491A-B117-CBEC1859FC59}">
      <dgm:prSet/>
      <dgm:spPr/>
      <dgm:t>
        <a:bodyPr/>
        <a:lstStyle/>
        <a:p>
          <a:endParaRPr lang="cs-CZ"/>
        </a:p>
      </dgm:t>
    </dgm:pt>
    <dgm:pt modelId="{0DDEDF8E-E7B9-4DBB-A7DC-F7C3836EC3A3}" type="sibTrans" cxnId="{175FA773-626F-491A-B117-CBEC1859FC59}">
      <dgm:prSet/>
      <dgm:spPr/>
      <dgm:t>
        <a:bodyPr/>
        <a:lstStyle/>
        <a:p>
          <a:endParaRPr lang="cs-CZ"/>
        </a:p>
      </dgm:t>
    </dgm:pt>
    <dgm:pt modelId="{1D9954C9-81D5-4347-A5B0-195478C218BC}">
      <dgm:prSet/>
      <dgm:spPr/>
      <dgm:t>
        <a:bodyPr/>
        <a:lstStyle/>
        <a:p>
          <a:r>
            <a:rPr lang="cs-CZ" b="0" dirty="0"/>
            <a:t>Z jakéhokoli důvodu nebo </a:t>
          </a:r>
          <a:r>
            <a:rPr lang="cs-CZ" b="1" dirty="0"/>
            <a:t>i bez uvedení důvodu</a:t>
          </a:r>
        </a:p>
      </dgm:t>
    </dgm:pt>
    <dgm:pt modelId="{E06E3A62-50BE-4D9E-8FCE-F0C92DEF1F96}" type="parTrans" cxnId="{A4FC6D0E-4A72-4C3D-BA8C-646ED180F6A2}">
      <dgm:prSet/>
      <dgm:spPr/>
      <dgm:t>
        <a:bodyPr/>
        <a:lstStyle/>
        <a:p>
          <a:endParaRPr lang="cs-CZ"/>
        </a:p>
      </dgm:t>
    </dgm:pt>
    <dgm:pt modelId="{75B4DDE2-1BC6-478A-85C7-5E6CD6E494D7}" type="sibTrans" cxnId="{A4FC6D0E-4A72-4C3D-BA8C-646ED180F6A2}">
      <dgm:prSet/>
      <dgm:spPr/>
      <dgm:t>
        <a:bodyPr/>
        <a:lstStyle/>
        <a:p>
          <a:endParaRPr lang="cs-CZ"/>
        </a:p>
      </dgm:t>
    </dgm:pt>
    <dgm:pt modelId="{AAD8F14B-D5BB-4DFD-A640-578A03DDA563}">
      <dgm:prSet custT="1"/>
      <dgm:spPr/>
      <dgm:t>
        <a:bodyPr/>
        <a:lstStyle/>
        <a:p>
          <a:pPr algn="just"/>
          <a:r>
            <a:rPr lang="cs-CZ" sz="1600" b="0" dirty="0"/>
            <a:t>Zaměstnavatel nesmí ve zkušební době zrušit pracovní poměr v době prvních 14 kalendářních dnů trvání dočasné pracovní neschopnosti (karantény) zaměstnance – zkušební doba se prodlužuje o dobu trvání pracovní neschopnosti</a:t>
          </a:r>
          <a:endParaRPr lang="cs-CZ" sz="1600" dirty="0"/>
        </a:p>
      </dgm:t>
    </dgm:pt>
    <dgm:pt modelId="{C66A851B-BA98-4693-A1B1-173F37009FD3}" type="parTrans" cxnId="{29288D13-FE80-4848-9D29-F088C5A1077F}">
      <dgm:prSet/>
      <dgm:spPr/>
      <dgm:t>
        <a:bodyPr/>
        <a:lstStyle/>
        <a:p>
          <a:endParaRPr lang="cs-CZ"/>
        </a:p>
      </dgm:t>
    </dgm:pt>
    <dgm:pt modelId="{5F644AC7-7035-4838-ACBB-33F38FA7762A}" type="sibTrans" cxnId="{29288D13-FE80-4848-9D29-F088C5A1077F}">
      <dgm:prSet/>
      <dgm:spPr/>
      <dgm:t>
        <a:bodyPr/>
        <a:lstStyle/>
        <a:p>
          <a:endParaRPr lang="cs-CZ"/>
        </a:p>
      </dgm:t>
    </dgm:pt>
    <dgm:pt modelId="{C62D743E-B25F-454E-A02B-78416248189B}">
      <dgm:prSet/>
      <dgm:spPr/>
      <dgm:t>
        <a:bodyPr/>
        <a:lstStyle/>
        <a:p>
          <a:r>
            <a:rPr lang="cs-CZ" b="0"/>
            <a:t>Nutná písemná forma</a:t>
          </a:r>
          <a:endParaRPr lang="cs-CZ"/>
        </a:p>
      </dgm:t>
    </dgm:pt>
    <dgm:pt modelId="{3BD36223-61CB-44EC-91B0-09782D46D8AE}" type="parTrans" cxnId="{F06E2DE5-AC27-4BDE-8E5F-694AB072151C}">
      <dgm:prSet/>
      <dgm:spPr/>
      <dgm:t>
        <a:bodyPr/>
        <a:lstStyle/>
        <a:p>
          <a:endParaRPr lang="cs-CZ"/>
        </a:p>
      </dgm:t>
    </dgm:pt>
    <dgm:pt modelId="{CA5F8196-C1A7-404A-B903-6F048B52CFBE}" type="sibTrans" cxnId="{F06E2DE5-AC27-4BDE-8E5F-694AB072151C}">
      <dgm:prSet/>
      <dgm:spPr/>
      <dgm:t>
        <a:bodyPr/>
        <a:lstStyle/>
        <a:p>
          <a:endParaRPr lang="cs-CZ"/>
        </a:p>
      </dgm:t>
    </dgm:pt>
    <dgm:pt modelId="{1B59DEB2-8DEF-468E-8B89-D9F5C5675065}">
      <dgm:prSet/>
      <dgm:spPr/>
      <dgm:t>
        <a:bodyPr/>
        <a:lstStyle/>
        <a:p>
          <a:r>
            <a:rPr lang="cs-CZ" b="0"/>
            <a:t>PP končí doručením zrušení, není-li v něm uveden den pozdější</a:t>
          </a:r>
          <a:endParaRPr lang="cs-CZ"/>
        </a:p>
      </dgm:t>
    </dgm:pt>
    <dgm:pt modelId="{A9DB048C-B9E0-4571-B32D-6808C3962BD5}" type="parTrans" cxnId="{ABB5848D-512F-46C7-A348-5E863E00FAE9}">
      <dgm:prSet/>
      <dgm:spPr/>
      <dgm:t>
        <a:bodyPr/>
        <a:lstStyle/>
        <a:p>
          <a:endParaRPr lang="cs-CZ"/>
        </a:p>
      </dgm:t>
    </dgm:pt>
    <dgm:pt modelId="{7CA0CE76-3B43-4AD0-B924-285BB354FC27}" type="sibTrans" cxnId="{ABB5848D-512F-46C7-A348-5E863E00FAE9}">
      <dgm:prSet/>
      <dgm:spPr/>
      <dgm:t>
        <a:bodyPr/>
        <a:lstStyle/>
        <a:p>
          <a:endParaRPr lang="cs-CZ"/>
        </a:p>
      </dgm:t>
    </dgm:pt>
    <dgm:pt modelId="{8426DCD0-C8BF-4469-899A-804C9ED2F714}" type="pres">
      <dgm:prSet presAssocID="{1DAD8720-6A5D-4991-B26C-59353D6E14AD}" presName="linear" presStyleCnt="0">
        <dgm:presLayoutVars>
          <dgm:animLvl val="lvl"/>
          <dgm:resizeHandles val="exact"/>
        </dgm:presLayoutVars>
      </dgm:prSet>
      <dgm:spPr/>
    </dgm:pt>
    <dgm:pt modelId="{EB345B0C-E0FB-4F70-8B5D-6DBB3E66C52C}" type="pres">
      <dgm:prSet presAssocID="{EE1AB78D-CE9C-4D1A-B07B-7315EA13443C}" presName="parentText" presStyleLbl="node1" presStyleIdx="0" presStyleCnt="5">
        <dgm:presLayoutVars>
          <dgm:chMax val="0"/>
          <dgm:bulletEnabled val="1"/>
        </dgm:presLayoutVars>
      </dgm:prSet>
      <dgm:spPr/>
    </dgm:pt>
    <dgm:pt modelId="{62A065F8-805C-4A82-B7B1-438FADA5A0A4}" type="pres">
      <dgm:prSet presAssocID="{0DDEDF8E-E7B9-4DBB-A7DC-F7C3836EC3A3}" presName="spacer" presStyleCnt="0"/>
      <dgm:spPr/>
    </dgm:pt>
    <dgm:pt modelId="{1C638B90-E197-4BD9-898B-7CABB4C558CA}" type="pres">
      <dgm:prSet presAssocID="{1D9954C9-81D5-4347-A5B0-195478C218BC}" presName="parentText" presStyleLbl="node1" presStyleIdx="1" presStyleCnt="5">
        <dgm:presLayoutVars>
          <dgm:chMax val="0"/>
          <dgm:bulletEnabled val="1"/>
        </dgm:presLayoutVars>
      </dgm:prSet>
      <dgm:spPr/>
    </dgm:pt>
    <dgm:pt modelId="{15464F88-D6CE-47C6-AB3D-D9B2DBF67711}" type="pres">
      <dgm:prSet presAssocID="{75B4DDE2-1BC6-478A-85C7-5E6CD6E494D7}" presName="spacer" presStyleCnt="0"/>
      <dgm:spPr/>
    </dgm:pt>
    <dgm:pt modelId="{44EF218F-CC8B-4728-88D0-54869308827F}" type="pres">
      <dgm:prSet presAssocID="{AAD8F14B-D5BB-4DFD-A640-578A03DDA563}" presName="parentText" presStyleLbl="node1" presStyleIdx="2" presStyleCnt="5" custScaleY="151622" custLinFactNeighborX="-2835" custLinFactNeighborY="2">
        <dgm:presLayoutVars>
          <dgm:chMax val="0"/>
          <dgm:bulletEnabled val="1"/>
        </dgm:presLayoutVars>
      </dgm:prSet>
      <dgm:spPr/>
    </dgm:pt>
    <dgm:pt modelId="{7894ED7C-AF65-4444-AE88-BF282553BE58}" type="pres">
      <dgm:prSet presAssocID="{5F644AC7-7035-4838-ACBB-33F38FA7762A}" presName="spacer" presStyleCnt="0"/>
      <dgm:spPr/>
    </dgm:pt>
    <dgm:pt modelId="{827E662C-99F8-4786-A490-485CBA7B4FFA}" type="pres">
      <dgm:prSet presAssocID="{C62D743E-B25F-454E-A02B-78416248189B}" presName="parentText" presStyleLbl="node1" presStyleIdx="3" presStyleCnt="5">
        <dgm:presLayoutVars>
          <dgm:chMax val="0"/>
          <dgm:bulletEnabled val="1"/>
        </dgm:presLayoutVars>
      </dgm:prSet>
      <dgm:spPr/>
    </dgm:pt>
    <dgm:pt modelId="{49C13756-8A1A-448E-832C-B4EB4FF07403}" type="pres">
      <dgm:prSet presAssocID="{CA5F8196-C1A7-404A-B903-6F048B52CFBE}" presName="spacer" presStyleCnt="0"/>
      <dgm:spPr/>
    </dgm:pt>
    <dgm:pt modelId="{8D81D405-F9CA-40C0-B633-5E2E04A374CD}" type="pres">
      <dgm:prSet presAssocID="{1B59DEB2-8DEF-468E-8B89-D9F5C5675065}" presName="parentText" presStyleLbl="node1" presStyleIdx="4" presStyleCnt="5">
        <dgm:presLayoutVars>
          <dgm:chMax val="0"/>
          <dgm:bulletEnabled val="1"/>
        </dgm:presLayoutVars>
      </dgm:prSet>
      <dgm:spPr/>
    </dgm:pt>
  </dgm:ptLst>
  <dgm:cxnLst>
    <dgm:cxn modelId="{A4FC6D0E-4A72-4C3D-BA8C-646ED180F6A2}" srcId="{1DAD8720-6A5D-4991-B26C-59353D6E14AD}" destId="{1D9954C9-81D5-4347-A5B0-195478C218BC}" srcOrd="1" destOrd="0" parTransId="{E06E3A62-50BE-4D9E-8FCE-F0C92DEF1F96}" sibTransId="{75B4DDE2-1BC6-478A-85C7-5E6CD6E494D7}"/>
    <dgm:cxn modelId="{29288D13-FE80-4848-9D29-F088C5A1077F}" srcId="{1DAD8720-6A5D-4991-B26C-59353D6E14AD}" destId="{AAD8F14B-D5BB-4DFD-A640-578A03DDA563}" srcOrd="2" destOrd="0" parTransId="{C66A851B-BA98-4693-A1B1-173F37009FD3}" sibTransId="{5F644AC7-7035-4838-ACBB-33F38FA7762A}"/>
    <dgm:cxn modelId="{0300CD29-9420-4D83-8941-98B77818407E}" type="presOf" srcId="{EE1AB78D-CE9C-4D1A-B07B-7315EA13443C}" destId="{EB345B0C-E0FB-4F70-8B5D-6DBB3E66C52C}" srcOrd="0" destOrd="0" presId="urn:microsoft.com/office/officeart/2005/8/layout/vList2"/>
    <dgm:cxn modelId="{7E1B055D-1538-4A69-835A-61084ACBE091}" type="presOf" srcId="{1DAD8720-6A5D-4991-B26C-59353D6E14AD}" destId="{8426DCD0-C8BF-4469-899A-804C9ED2F714}" srcOrd="0" destOrd="0" presId="urn:microsoft.com/office/officeart/2005/8/layout/vList2"/>
    <dgm:cxn modelId="{FDAD0A50-7460-4AD4-BD98-0EA0C670D141}" type="presOf" srcId="{1B59DEB2-8DEF-468E-8B89-D9F5C5675065}" destId="{8D81D405-F9CA-40C0-B633-5E2E04A374CD}" srcOrd="0" destOrd="0" presId="urn:microsoft.com/office/officeart/2005/8/layout/vList2"/>
    <dgm:cxn modelId="{175FA773-626F-491A-B117-CBEC1859FC59}" srcId="{1DAD8720-6A5D-4991-B26C-59353D6E14AD}" destId="{EE1AB78D-CE9C-4D1A-B07B-7315EA13443C}" srcOrd="0" destOrd="0" parTransId="{491B383F-3230-4D87-8F78-3E5D4979037A}" sibTransId="{0DDEDF8E-E7B9-4DBB-A7DC-F7C3836EC3A3}"/>
    <dgm:cxn modelId="{2BA59455-F2CB-437E-BBF1-9E0B023ED0DC}" type="presOf" srcId="{C62D743E-B25F-454E-A02B-78416248189B}" destId="{827E662C-99F8-4786-A490-485CBA7B4FFA}" srcOrd="0" destOrd="0" presId="urn:microsoft.com/office/officeart/2005/8/layout/vList2"/>
    <dgm:cxn modelId="{ABB5848D-512F-46C7-A348-5E863E00FAE9}" srcId="{1DAD8720-6A5D-4991-B26C-59353D6E14AD}" destId="{1B59DEB2-8DEF-468E-8B89-D9F5C5675065}" srcOrd="4" destOrd="0" parTransId="{A9DB048C-B9E0-4571-B32D-6808C3962BD5}" sibTransId="{7CA0CE76-3B43-4AD0-B924-285BB354FC27}"/>
    <dgm:cxn modelId="{40C9C99F-ADB2-4F14-9F8A-506EA5A23386}" type="presOf" srcId="{AAD8F14B-D5BB-4DFD-A640-578A03DDA563}" destId="{44EF218F-CC8B-4728-88D0-54869308827F}" srcOrd="0" destOrd="0" presId="urn:microsoft.com/office/officeart/2005/8/layout/vList2"/>
    <dgm:cxn modelId="{4ABAD9AF-BF39-4334-8544-E9B1AF58BC97}" type="presOf" srcId="{1D9954C9-81D5-4347-A5B0-195478C218BC}" destId="{1C638B90-E197-4BD9-898B-7CABB4C558CA}" srcOrd="0" destOrd="0" presId="urn:microsoft.com/office/officeart/2005/8/layout/vList2"/>
    <dgm:cxn modelId="{F06E2DE5-AC27-4BDE-8E5F-694AB072151C}" srcId="{1DAD8720-6A5D-4991-B26C-59353D6E14AD}" destId="{C62D743E-B25F-454E-A02B-78416248189B}" srcOrd="3" destOrd="0" parTransId="{3BD36223-61CB-44EC-91B0-09782D46D8AE}" sibTransId="{CA5F8196-C1A7-404A-B903-6F048B52CFBE}"/>
    <dgm:cxn modelId="{A29DB331-DA07-4047-B464-C324158D69C0}" type="presParOf" srcId="{8426DCD0-C8BF-4469-899A-804C9ED2F714}" destId="{EB345B0C-E0FB-4F70-8B5D-6DBB3E66C52C}" srcOrd="0" destOrd="0" presId="urn:microsoft.com/office/officeart/2005/8/layout/vList2"/>
    <dgm:cxn modelId="{74FA68E8-8030-4826-9FFB-3F995A9DEDCE}" type="presParOf" srcId="{8426DCD0-C8BF-4469-899A-804C9ED2F714}" destId="{62A065F8-805C-4A82-B7B1-438FADA5A0A4}" srcOrd="1" destOrd="0" presId="urn:microsoft.com/office/officeart/2005/8/layout/vList2"/>
    <dgm:cxn modelId="{1F14802D-55AE-400D-8AAA-7060A2A92BA1}" type="presParOf" srcId="{8426DCD0-C8BF-4469-899A-804C9ED2F714}" destId="{1C638B90-E197-4BD9-898B-7CABB4C558CA}" srcOrd="2" destOrd="0" presId="urn:microsoft.com/office/officeart/2005/8/layout/vList2"/>
    <dgm:cxn modelId="{B21B0F0A-89A8-4A69-B136-781A82F783A9}" type="presParOf" srcId="{8426DCD0-C8BF-4469-899A-804C9ED2F714}" destId="{15464F88-D6CE-47C6-AB3D-D9B2DBF67711}" srcOrd="3" destOrd="0" presId="urn:microsoft.com/office/officeart/2005/8/layout/vList2"/>
    <dgm:cxn modelId="{98135482-3026-49BE-9D24-42440A8EF68A}" type="presParOf" srcId="{8426DCD0-C8BF-4469-899A-804C9ED2F714}" destId="{44EF218F-CC8B-4728-88D0-54869308827F}" srcOrd="4" destOrd="0" presId="urn:microsoft.com/office/officeart/2005/8/layout/vList2"/>
    <dgm:cxn modelId="{E28B8BE7-3AF1-4800-832E-3FE245C4E7BE}" type="presParOf" srcId="{8426DCD0-C8BF-4469-899A-804C9ED2F714}" destId="{7894ED7C-AF65-4444-AE88-BF282553BE58}" srcOrd="5" destOrd="0" presId="urn:microsoft.com/office/officeart/2005/8/layout/vList2"/>
    <dgm:cxn modelId="{9C084C3F-9AD2-4DBA-8EEC-D5069C540582}" type="presParOf" srcId="{8426DCD0-C8BF-4469-899A-804C9ED2F714}" destId="{827E662C-99F8-4786-A490-485CBA7B4FFA}" srcOrd="6" destOrd="0" presId="urn:microsoft.com/office/officeart/2005/8/layout/vList2"/>
    <dgm:cxn modelId="{E637E873-70F5-41B8-A103-882C626660C4}" type="presParOf" srcId="{8426DCD0-C8BF-4469-899A-804C9ED2F714}" destId="{49C13756-8A1A-448E-832C-B4EB4FF07403}" srcOrd="7" destOrd="0" presId="urn:microsoft.com/office/officeart/2005/8/layout/vList2"/>
    <dgm:cxn modelId="{EC8F7C43-6C4D-440B-A988-ADA7D9C3FDB8}" type="presParOf" srcId="{8426DCD0-C8BF-4469-899A-804C9ED2F714}" destId="{8D81D405-F9CA-40C0-B633-5E2E04A374CD}"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7156365D-7B30-4B3E-A416-355A3E40CD40}"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F3B73BAA-5E40-4958-A977-0F5E5FB0E9E8}">
      <dgm:prSet/>
      <dgm:spPr/>
      <dgm:t>
        <a:bodyPr/>
        <a:lstStyle/>
        <a:p>
          <a:r>
            <a:rPr lang="cs-CZ" b="0" dirty="0"/>
            <a:t>U </a:t>
          </a:r>
          <a:r>
            <a:rPr lang="cs-CZ" b="1" dirty="0"/>
            <a:t>výpovědi z organizačních důvodů </a:t>
          </a:r>
          <a:r>
            <a:rPr lang="cs-CZ" b="0" dirty="0"/>
            <a:t>(zrušení/přemístění zaměstnavatele, nadbytečnost zaměstnance) nebo dohodou ze stejných důvodů náleží odstupné ve výši nejméně:</a:t>
          </a:r>
          <a:endParaRPr lang="cs-CZ" dirty="0"/>
        </a:p>
      </dgm:t>
    </dgm:pt>
    <dgm:pt modelId="{2F8CF34A-1680-4E05-8B23-453A0C5E29E2}" type="parTrans" cxnId="{719DFC15-789B-4BDB-89A4-69BE2EDAB49C}">
      <dgm:prSet/>
      <dgm:spPr/>
      <dgm:t>
        <a:bodyPr/>
        <a:lstStyle/>
        <a:p>
          <a:endParaRPr lang="cs-CZ"/>
        </a:p>
      </dgm:t>
    </dgm:pt>
    <dgm:pt modelId="{25CF91B1-0359-4D67-968D-8C8DF5E56E89}" type="sibTrans" cxnId="{719DFC15-789B-4BDB-89A4-69BE2EDAB49C}">
      <dgm:prSet/>
      <dgm:spPr/>
      <dgm:t>
        <a:bodyPr/>
        <a:lstStyle/>
        <a:p>
          <a:endParaRPr lang="cs-CZ"/>
        </a:p>
      </dgm:t>
    </dgm:pt>
    <dgm:pt modelId="{9A9F5FA3-8E53-402D-BF57-878AF7B4EBDC}">
      <dgm:prSet custT="1"/>
      <dgm:spPr/>
      <dgm:t>
        <a:bodyPr/>
        <a:lstStyle/>
        <a:p>
          <a:r>
            <a:rPr lang="cs-CZ" sz="1400" b="1" dirty="0"/>
            <a:t>jednonásobku</a:t>
          </a:r>
          <a:r>
            <a:rPr lang="cs-CZ" sz="1400" b="0" dirty="0"/>
            <a:t> jeho průměrného výdělku, jestliže jeho pracovní poměr u zaměstnavatele trval </a:t>
          </a:r>
          <a:r>
            <a:rPr lang="cs-CZ" sz="1400" b="1" dirty="0"/>
            <a:t>méně než 1 rok</a:t>
          </a:r>
          <a:r>
            <a:rPr lang="cs-CZ" sz="1400" b="0" dirty="0"/>
            <a:t>,</a:t>
          </a:r>
          <a:endParaRPr lang="cs-CZ" sz="1400" dirty="0"/>
        </a:p>
      </dgm:t>
    </dgm:pt>
    <dgm:pt modelId="{3D0EDEE1-9E2A-4001-A11F-7A7EDD28B8A9}" type="parTrans" cxnId="{A1C4EA38-860F-44A2-BF45-49A9796F2F6C}">
      <dgm:prSet/>
      <dgm:spPr/>
      <dgm:t>
        <a:bodyPr/>
        <a:lstStyle/>
        <a:p>
          <a:endParaRPr lang="cs-CZ"/>
        </a:p>
      </dgm:t>
    </dgm:pt>
    <dgm:pt modelId="{8309ABE1-617D-4AFE-9A6F-472DE972D286}" type="sibTrans" cxnId="{A1C4EA38-860F-44A2-BF45-49A9796F2F6C}">
      <dgm:prSet/>
      <dgm:spPr/>
      <dgm:t>
        <a:bodyPr/>
        <a:lstStyle/>
        <a:p>
          <a:endParaRPr lang="cs-CZ"/>
        </a:p>
      </dgm:t>
    </dgm:pt>
    <dgm:pt modelId="{E38A2999-A313-4D2B-915E-2166F3582D29}">
      <dgm:prSet custT="1"/>
      <dgm:spPr/>
      <dgm:t>
        <a:bodyPr/>
        <a:lstStyle/>
        <a:p>
          <a:r>
            <a:rPr lang="cs-CZ" sz="1400" b="1" dirty="0"/>
            <a:t>dvojnásobku</a:t>
          </a:r>
          <a:r>
            <a:rPr lang="cs-CZ" sz="1400" b="0" dirty="0"/>
            <a:t> jeho průměrného výdělku, jestliže jeho pracovní poměr u zaměstnavatele trval </a:t>
          </a:r>
          <a:r>
            <a:rPr lang="cs-CZ" sz="1400" b="1" dirty="0"/>
            <a:t>alespoň 1 rok a méně než 2 roky</a:t>
          </a:r>
          <a:r>
            <a:rPr lang="cs-CZ" sz="1400" b="0" dirty="0"/>
            <a:t>,</a:t>
          </a:r>
          <a:endParaRPr lang="cs-CZ" sz="1400" dirty="0"/>
        </a:p>
      </dgm:t>
    </dgm:pt>
    <dgm:pt modelId="{86206438-5C52-419A-AD44-3164BAD5ED44}" type="parTrans" cxnId="{6C431F93-EB68-490C-87D6-E794A125AD3A}">
      <dgm:prSet/>
      <dgm:spPr/>
      <dgm:t>
        <a:bodyPr/>
        <a:lstStyle/>
        <a:p>
          <a:endParaRPr lang="cs-CZ"/>
        </a:p>
      </dgm:t>
    </dgm:pt>
    <dgm:pt modelId="{2BCAB7FE-268A-4D38-B224-6B27CB7F2908}" type="sibTrans" cxnId="{6C431F93-EB68-490C-87D6-E794A125AD3A}">
      <dgm:prSet/>
      <dgm:spPr/>
      <dgm:t>
        <a:bodyPr/>
        <a:lstStyle/>
        <a:p>
          <a:endParaRPr lang="cs-CZ"/>
        </a:p>
      </dgm:t>
    </dgm:pt>
    <dgm:pt modelId="{C3032E26-DAA2-4165-8C69-89AD26E94E54}">
      <dgm:prSet custT="1"/>
      <dgm:spPr/>
      <dgm:t>
        <a:bodyPr/>
        <a:lstStyle/>
        <a:p>
          <a:r>
            <a:rPr lang="cs-CZ" sz="1400" b="1" dirty="0"/>
            <a:t>trojnásobku</a:t>
          </a:r>
          <a:r>
            <a:rPr lang="cs-CZ" sz="1400" b="0" dirty="0"/>
            <a:t> jeho průměrného výdělku, jestliže jeho pracovní poměr u zaměstnavatele trval</a:t>
          </a:r>
          <a:r>
            <a:rPr lang="cs-CZ" sz="1400" b="1" dirty="0"/>
            <a:t> alespoň 2 roky.</a:t>
          </a:r>
        </a:p>
      </dgm:t>
    </dgm:pt>
    <dgm:pt modelId="{C994BB9E-7A85-4BB4-9A9C-7BECD43EF0ED}" type="parTrans" cxnId="{411BE968-E1D9-4B16-9976-F10AB0CCD86B}">
      <dgm:prSet/>
      <dgm:spPr/>
      <dgm:t>
        <a:bodyPr/>
        <a:lstStyle/>
        <a:p>
          <a:endParaRPr lang="cs-CZ"/>
        </a:p>
      </dgm:t>
    </dgm:pt>
    <dgm:pt modelId="{2B242099-41C9-4845-A3A3-9DAA2AD07C99}" type="sibTrans" cxnId="{411BE968-E1D9-4B16-9976-F10AB0CCD86B}">
      <dgm:prSet/>
      <dgm:spPr/>
      <dgm:t>
        <a:bodyPr/>
        <a:lstStyle/>
        <a:p>
          <a:endParaRPr lang="cs-CZ"/>
        </a:p>
      </dgm:t>
    </dgm:pt>
    <dgm:pt modelId="{FEB839BF-657A-4257-9AE6-D6FC867E183D}">
      <dgm:prSet/>
      <dgm:spPr/>
      <dgm:t>
        <a:bodyPr/>
        <a:lstStyle/>
        <a:p>
          <a:r>
            <a:rPr lang="cs-CZ" b="0" dirty="0"/>
            <a:t>U </a:t>
          </a:r>
          <a:r>
            <a:rPr lang="cs-CZ" b="1" dirty="0"/>
            <a:t>výpovědi</a:t>
          </a:r>
          <a:r>
            <a:rPr lang="cs-CZ" b="0" dirty="0"/>
            <a:t> </a:t>
          </a:r>
          <a:r>
            <a:rPr lang="cs-CZ" b="1" dirty="0"/>
            <a:t>pro pracovní úraz </a:t>
          </a:r>
          <a:r>
            <a:rPr lang="cs-CZ" b="0" dirty="0"/>
            <a:t>nebo dohodou z téhož důvodu ve výši </a:t>
          </a:r>
          <a:r>
            <a:rPr lang="cs-CZ" b="1" dirty="0"/>
            <a:t>nejméně dvanáctinásobku </a:t>
          </a:r>
          <a:r>
            <a:rPr lang="cs-CZ" b="0" dirty="0"/>
            <a:t>průměrného výdělku.</a:t>
          </a:r>
          <a:endParaRPr lang="cs-CZ" dirty="0"/>
        </a:p>
      </dgm:t>
    </dgm:pt>
    <dgm:pt modelId="{80CA2D30-85F9-4262-BEF2-39AF67F5A53F}" type="parTrans" cxnId="{B2341120-05AD-4592-A45E-4D1A4AE321DF}">
      <dgm:prSet/>
      <dgm:spPr/>
      <dgm:t>
        <a:bodyPr/>
        <a:lstStyle/>
        <a:p>
          <a:endParaRPr lang="cs-CZ"/>
        </a:p>
      </dgm:t>
    </dgm:pt>
    <dgm:pt modelId="{2E815CD1-46C9-421D-80B5-25673518D7F1}" type="sibTrans" cxnId="{B2341120-05AD-4592-A45E-4D1A4AE321DF}">
      <dgm:prSet/>
      <dgm:spPr/>
      <dgm:t>
        <a:bodyPr/>
        <a:lstStyle/>
        <a:p>
          <a:endParaRPr lang="cs-CZ"/>
        </a:p>
      </dgm:t>
    </dgm:pt>
    <dgm:pt modelId="{5A5C5780-F8F5-4AD1-9D14-2683B09AEC99}">
      <dgm:prSet/>
      <dgm:spPr/>
      <dgm:t>
        <a:bodyPr/>
        <a:lstStyle/>
        <a:p>
          <a:r>
            <a:rPr lang="cs-CZ" b="0" dirty="0"/>
            <a:t>Odstupné je zaměstnavatel povinen zaměstnanci </a:t>
          </a:r>
          <a:r>
            <a:rPr lang="cs-CZ" b="1" dirty="0"/>
            <a:t>vyplatit po skončení pracovního poměru v nejbližším výplatním termínu </a:t>
          </a:r>
          <a:r>
            <a:rPr lang="cs-CZ" b="0" dirty="0"/>
            <a:t>určeném u zaměstnavatele pro výplatu mzdy nebo platu, pokud se písemně nedohodne se zaměstnancem na výplatě odstupného v den skončení pracovního poměru nebo na pozdějším termínu výplaty.</a:t>
          </a:r>
          <a:endParaRPr lang="cs-CZ" dirty="0"/>
        </a:p>
      </dgm:t>
    </dgm:pt>
    <dgm:pt modelId="{FC6E66B7-406B-4A35-9CCB-A9A8D21FF679}" type="parTrans" cxnId="{03236697-84E0-458B-BD58-53234D403273}">
      <dgm:prSet/>
      <dgm:spPr/>
      <dgm:t>
        <a:bodyPr/>
        <a:lstStyle/>
        <a:p>
          <a:endParaRPr lang="cs-CZ"/>
        </a:p>
      </dgm:t>
    </dgm:pt>
    <dgm:pt modelId="{D99D8229-CB78-44B9-88FC-3D5B4C7327A3}" type="sibTrans" cxnId="{03236697-84E0-458B-BD58-53234D403273}">
      <dgm:prSet/>
      <dgm:spPr/>
      <dgm:t>
        <a:bodyPr/>
        <a:lstStyle/>
        <a:p>
          <a:endParaRPr lang="cs-CZ"/>
        </a:p>
      </dgm:t>
    </dgm:pt>
    <dgm:pt modelId="{44E3EE40-5C49-4712-83B6-E7659F44713C}" type="pres">
      <dgm:prSet presAssocID="{7156365D-7B30-4B3E-A416-355A3E40CD40}" presName="linear" presStyleCnt="0">
        <dgm:presLayoutVars>
          <dgm:animLvl val="lvl"/>
          <dgm:resizeHandles val="exact"/>
        </dgm:presLayoutVars>
      </dgm:prSet>
      <dgm:spPr/>
    </dgm:pt>
    <dgm:pt modelId="{860385BA-500D-4528-9A7A-543E0C5984EF}" type="pres">
      <dgm:prSet presAssocID="{F3B73BAA-5E40-4958-A977-0F5E5FB0E9E8}" presName="parentText" presStyleLbl="node1" presStyleIdx="0" presStyleCnt="3">
        <dgm:presLayoutVars>
          <dgm:chMax val="0"/>
          <dgm:bulletEnabled val="1"/>
        </dgm:presLayoutVars>
      </dgm:prSet>
      <dgm:spPr/>
    </dgm:pt>
    <dgm:pt modelId="{7A7C4A92-02AB-40E4-BDCB-A9BF41D6B669}" type="pres">
      <dgm:prSet presAssocID="{F3B73BAA-5E40-4958-A977-0F5E5FB0E9E8}" presName="childText" presStyleLbl="revTx" presStyleIdx="0" presStyleCnt="1">
        <dgm:presLayoutVars>
          <dgm:bulletEnabled val="1"/>
        </dgm:presLayoutVars>
      </dgm:prSet>
      <dgm:spPr/>
    </dgm:pt>
    <dgm:pt modelId="{A75B8E47-487F-483E-9814-D7F2052A0B2A}" type="pres">
      <dgm:prSet presAssocID="{FEB839BF-657A-4257-9AE6-D6FC867E183D}" presName="parentText" presStyleLbl="node1" presStyleIdx="1" presStyleCnt="3">
        <dgm:presLayoutVars>
          <dgm:chMax val="0"/>
          <dgm:bulletEnabled val="1"/>
        </dgm:presLayoutVars>
      </dgm:prSet>
      <dgm:spPr/>
    </dgm:pt>
    <dgm:pt modelId="{E53DFBDD-8A26-49C7-B2F1-0E5DCF3646C9}" type="pres">
      <dgm:prSet presAssocID="{2E815CD1-46C9-421D-80B5-25673518D7F1}" presName="spacer" presStyleCnt="0"/>
      <dgm:spPr/>
    </dgm:pt>
    <dgm:pt modelId="{031FD2B0-B94F-4DDD-9CBA-B2B214E04FC2}" type="pres">
      <dgm:prSet presAssocID="{5A5C5780-F8F5-4AD1-9D14-2683B09AEC99}" presName="parentText" presStyleLbl="node1" presStyleIdx="2" presStyleCnt="3">
        <dgm:presLayoutVars>
          <dgm:chMax val="0"/>
          <dgm:bulletEnabled val="1"/>
        </dgm:presLayoutVars>
      </dgm:prSet>
      <dgm:spPr/>
    </dgm:pt>
  </dgm:ptLst>
  <dgm:cxnLst>
    <dgm:cxn modelId="{B797B011-158E-46F2-B0AE-2475A57E59A4}" type="presOf" srcId="{5A5C5780-F8F5-4AD1-9D14-2683B09AEC99}" destId="{031FD2B0-B94F-4DDD-9CBA-B2B214E04FC2}" srcOrd="0" destOrd="0" presId="urn:microsoft.com/office/officeart/2005/8/layout/vList2"/>
    <dgm:cxn modelId="{719DFC15-789B-4BDB-89A4-69BE2EDAB49C}" srcId="{7156365D-7B30-4B3E-A416-355A3E40CD40}" destId="{F3B73BAA-5E40-4958-A977-0F5E5FB0E9E8}" srcOrd="0" destOrd="0" parTransId="{2F8CF34A-1680-4E05-8B23-453A0C5E29E2}" sibTransId="{25CF91B1-0359-4D67-968D-8C8DF5E56E89}"/>
    <dgm:cxn modelId="{B2341120-05AD-4592-A45E-4D1A4AE321DF}" srcId="{7156365D-7B30-4B3E-A416-355A3E40CD40}" destId="{FEB839BF-657A-4257-9AE6-D6FC867E183D}" srcOrd="1" destOrd="0" parTransId="{80CA2D30-85F9-4262-BEF2-39AF67F5A53F}" sibTransId="{2E815CD1-46C9-421D-80B5-25673518D7F1}"/>
    <dgm:cxn modelId="{A1C4EA38-860F-44A2-BF45-49A9796F2F6C}" srcId="{F3B73BAA-5E40-4958-A977-0F5E5FB0E9E8}" destId="{9A9F5FA3-8E53-402D-BF57-878AF7B4EBDC}" srcOrd="0" destOrd="0" parTransId="{3D0EDEE1-9E2A-4001-A11F-7A7EDD28B8A9}" sibTransId="{8309ABE1-617D-4AFE-9A6F-472DE972D286}"/>
    <dgm:cxn modelId="{CEDF053B-5BF4-41F0-A30C-4B8E766F567B}" type="presOf" srcId="{F3B73BAA-5E40-4958-A977-0F5E5FB0E9E8}" destId="{860385BA-500D-4528-9A7A-543E0C5984EF}" srcOrd="0" destOrd="0" presId="urn:microsoft.com/office/officeart/2005/8/layout/vList2"/>
    <dgm:cxn modelId="{52F39F3F-6432-4838-977B-F44298D28A41}" type="presOf" srcId="{7156365D-7B30-4B3E-A416-355A3E40CD40}" destId="{44E3EE40-5C49-4712-83B6-E7659F44713C}" srcOrd="0" destOrd="0" presId="urn:microsoft.com/office/officeart/2005/8/layout/vList2"/>
    <dgm:cxn modelId="{411BE968-E1D9-4B16-9976-F10AB0CCD86B}" srcId="{F3B73BAA-5E40-4958-A977-0F5E5FB0E9E8}" destId="{C3032E26-DAA2-4165-8C69-89AD26E94E54}" srcOrd="2" destOrd="0" parTransId="{C994BB9E-7A85-4BB4-9A9C-7BECD43EF0ED}" sibTransId="{2B242099-41C9-4845-A3A3-9DAA2AD07C99}"/>
    <dgm:cxn modelId="{6C431F93-EB68-490C-87D6-E794A125AD3A}" srcId="{F3B73BAA-5E40-4958-A977-0F5E5FB0E9E8}" destId="{E38A2999-A313-4D2B-915E-2166F3582D29}" srcOrd="1" destOrd="0" parTransId="{86206438-5C52-419A-AD44-3164BAD5ED44}" sibTransId="{2BCAB7FE-268A-4D38-B224-6B27CB7F2908}"/>
    <dgm:cxn modelId="{03236697-84E0-458B-BD58-53234D403273}" srcId="{7156365D-7B30-4B3E-A416-355A3E40CD40}" destId="{5A5C5780-F8F5-4AD1-9D14-2683B09AEC99}" srcOrd="2" destOrd="0" parTransId="{FC6E66B7-406B-4A35-9CCB-A9A8D21FF679}" sibTransId="{D99D8229-CB78-44B9-88FC-3D5B4C7327A3}"/>
    <dgm:cxn modelId="{5504C79D-F854-499D-93DB-C559D56B43BB}" type="presOf" srcId="{9A9F5FA3-8E53-402D-BF57-878AF7B4EBDC}" destId="{7A7C4A92-02AB-40E4-BDCB-A9BF41D6B669}" srcOrd="0" destOrd="0" presId="urn:microsoft.com/office/officeart/2005/8/layout/vList2"/>
    <dgm:cxn modelId="{F0ED68C4-662B-4AC2-B2E7-7FE0F5651315}" type="presOf" srcId="{E38A2999-A313-4D2B-915E-2166F3582D29}" destId="{7A7C4A92-02AB-40E4-BDCB-A9BF41D6B669}" srcOrd="0" destOrd="1" presId="urn:microsoft.com/office/officeart/2005/8/layout/vList2"/>
    <dgm:cxn modelId="{998870E0-EC78-43E1-BE06-CE849CED4B23}" type="presOf" srcId="{C3032E26-DAA2-4165-8C69-89AD26E94E54}" destId="{7A7C4A92-02AB-40E4-BDCB-A9BF41D6B669}" srcOrd="0" destOrd="2" presId="urn:microsoft.com/office/officeart/2005/8/layout/vList2"/>
    <dgm:cxn modelId="{6343CEF2-8A96-442D-9A93-BFF1A3FEB5D5}" type="presOf" srcId="{FEB839BF-657A-4257-9AE6-D6FC867E183D}" destId="{A75B8E47-487F-483E-9814-D7F2052A0B2A}" srcOrd="0" destOrd="0" presId="urn:microsoft.com/office/officeart/2005/8/layout/vList2"/>
    <dgm:cxn modelId="{3736355D-B751-4441-A3EB-B7AF68028F29}" type="presParOf" srcId="{44E3EE40-5C49-4712-83B6-E7659F44713C}" destId="{860385BA-500D-4528-9A7A-543E0C5984EF}" srcOrd="0" destOrd="0" presId="urn:microsoft.com/office/officeart/2005/8/layout/vList2"/>
    <dgm:cxn modelId="{71808E8C-F230-4FF6-A151-CC2DECA560C0}" type="presParOf" srcId="{44E3EE40-5C49-4712-83B6-E7659F44713C}" destId="{7A7C4A92-02AB-40E4-BDCB-A9BF41D6B669}" srcOrd="1" destOrd="0" presId="urn:microsoft.com/office/officeart/2005/8/layout/vList2"/>
    <dgm:cxn modelId="{DABC70A0-B877-4DE4-B4C7-FD2BA63FC692}" type="presParOf" srcId="{44E3EE40-5C49-4712-83B6-E7659F44713C}" destId="{A75B8E47-487F-483E-9814-D7F2052A0B2A}" srcOrd="2" destOrd="0" presId="urn:microsoft.com/office/officeart/2005/8/layout/vList2"/>
    <dgm:cxn modelId="{62297918-1EE5-4979-8557-6FBE9E4AAD26}" type="presParOf" srcId="{44E3EE40-5C49-4712-83B6-E7659F44713C}" destId="{E53DFBDD-8A26-49C7-B2F1-0E5DCF3646C9}" srcOrd="3" destOrd="0" presId="urn:microsoft.com/office/officeart/2005/8/layout/vList2"/>
    <dgm:cxn modelId="{CBDEF1B9-CD62-4A2A-B32A-519D394DBD96}" type="presParOf" srcId="{44E3EE40-5C49-4712-83B6-E7659F44713C}" destId="{031FD2B0-B94F-4DDD-9CBA-B2B214E04FC2}"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90FB630-54A5-4AFF-83A6-64A7043291C1}"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37334CDD-2EC4-4003-B645-88E1DD50936C}">
      <dgm:prSet custT="1"/>
      <dgm:spPr/>
      <dgm:t>
        <a:bodyPr/>
        <a:lstStyle/>
        <a:p>
          <a:r>
            <a:rPr lang="cs-CZ" sz="2000" b="0"/>
            <a:t>pracovní smlouva </a:t>
          </a:r>
          <a:r>
            <a:rPr lang="cs-CZ" sz="2000" b="1"/>
            <a:t>musí být uzavřena písemně</a:t>
          </a:r>
          <a:endParaRPr lang="cs-CZ" sz="2000"/>
        </a:p>
      </dgm:t>
    </dgm:pt>
    <dgm:pt modelId="{48997887-2580-4220-AEE6-AA0E4E4A1472}" type="parTrans" cxnId="{A8E63C37-591D-41E3-BD77-207EF59E8E59}">
      <dgm:prSet/>
      <dgm:spPr/>
      <dgm:t>
        <a:bodyPr/>
        <a:lstStyle/>
        <a:p>
          <a:endParaRPr lang="cs-CZ" sz="2000"/>
        </a:p>
      </dgm:t>
    </dgm:pt>
    <dgm:pt modelId="{02104115-1B59-47BB-9ED6-C333312C6438}" type="sibTrans" cxnId="{A8E63C37-591D-41E3-BD77-207EF59E8E59}">
      <dgm:prSet/>
      <dgm:spPr/>
      <dgm:t>
        <a:bodyPr/>
        <a:lstStyle/>
        <a:p>
          <a:endParaRPr lang="cs-CZ" sz="2000"/>
        </a:p>
      </dgm:t>
    </dgm:pt>
    <dgm:pt modelId="{C65A0E34-2C67-4091-B23B-D5B68C59141D}">
      <dgm:prSet custT="1"/>
      <dgm:spPr/>
      <dgm:t>
        <a:bodyPr/>
        <a:lstStyle/>
        <a:p>
          <a:r>
            <a:rPr lang="cs-CZ" sz="1600" b="0" dirty="0"/>
            <a:t>může být i elektronicky, ALE</a:t>
          </a:r>
          <a:endParaRPr lang="cs-CZ" sz="1600" dirty="0"/>
        </a:p>
      </dgm:t>
    </dgm:pt>
    <dgm:pt modelId="{6869C7DF-5459-4A48-ABA7-9807C9F17CB5}" type="parTrans" cxnId="{ADADE199-CC3B-43C2-98AF-26DABD19B4C7}">
      <dgm:prSet/>
      <dgm:spPr/>
      <dgm:t>
        <a:bodyPr/>
        <a:lstStyle/>
        <a:p>
          <a:endParaRPr lang="cs-CZ" sz="2000"/>
        </a:p>
      </dgm:t>
    </dgm:pt>
    <dgm:pt modelId="{84A956FC-B16B-4B92-AAFA-AB36F0A23671}" type="sibTrans" cxnId="{ADADE199-CC3B-43C2-98AF-26DABD19B4C7}">
      <dgm:prSet/>
      <dgm:spPr/>
      <dgm:t>
        <a:bodyPr/>
        <a:lstStyle/>
        <a:p>
          <a:endParaRPr lang="cs-CZ" sz="2000"/>
        </a:p>
      </dgm:t>
    </dgm:pt>
    <dgm:pt modelId="{6ABC2962-6047-4614-B182-4CB22EDDEBBD}">
      <dgm:prSet custT="1"/>
      <dgm:spPr/>
      <dgm:t>
        <a:bodyPr/>
        <a:lstStyle/>
        <a:p>
          <a:r>
            <a:rPr lang="cs-CZ" sz="1600" b="0" dirty="0"/>
            <a:t>nutný podpis obou stran</a:t>
          </a:r>
          <a:endParaRPr lang="cs-CZ" sz="1600" dirty="0"/>
        </a:p>
      </dgm:t>
    </dgm:pt>
    <dgm:pt modelId="{762720B2-1CC6-4D53-A65F-B12F28F597CF}" type="parTrans" cxnId="{6AC7BC0F-B665-4C5F-8D5B-52739BFA4DA7}">
      <dgm:prSet/>
      <dgm:spPr/>
      <dgm:t>
        <a:bodyPr/>
        <a:lstStyle/>
        <a:p>
          <a:endParaRPr lang="cs-CZ" sz="2000"/>
        </a:p>
      </dgm:t>
    </dgm:pt>
    <dgm:pt modelId="{DA69D22D-C3BC-46DD-B7E1-DD64878C6569}" type="sibTrans" cxnId="{6AC7BC0F-B665-4C5F-8D5B-52739BFA4DA7}">
      <dgm:prSet/>
      <dgm:spPr/>
      <dgm:t>
        <a:bodyPr/>
        <a:lstStyle/>
        <a:p>
          <a:endParaRPr lang="cs-CZ" sz="2000"/>
        </a:p>
      </dgm:t>
    </dgm:pt>
    <dgm:pt modelId="{71FCEBD4-1A41-487D-8683-FC7F63F68B53}">
      <dgm:prSet custT="1"/>
      <dgm:spPr/>
      <dgm:t>
        <a:bodyPr/>
        <a:lstStyle/>
        <a:p>
          <a:r>
            <a:rPr lang="cs-CZ" sz="1600" b="0"/>
            <a:t>uzavřena okamžikem druhého podpisu</a:t>
          </a:r>
          <a:endParaRPr lang="cs-CZ" sz="1600"/>
        </a:p>
      </dgm:t>
    </dgm:pt>
    <dgm:pt modelId="{2EDF0033-0FB2-4261-A5CA-2B605A47DF45}" type="parTrans" cxnId="{590EBA93-471F-4A0F-A46A-E4D51479CA56}">
      <dgm:prSet/>
      <dgm:spPr/>
      <dgm:t>
        <a:bodyPr/>
        <a:lstStyle/>
        <a:p>
          <a:endParaRPr lang="cs-CZ" sz="2000"/>
        </a:p>
      </dgm:t>
    </dgm:pt>
    <dgm:pt modelId="{E2BD78DC-EC42-4C93-AEE7-9AA23710891E}" type="sibTrans" cxnId="{590EBA93-471F-4A0F-A46A-E4D51479CA56}">
      <dgm:prSet/>
      <dgm:spPr/>
      <dgm:t>
        <a:bodyPr/>
        <a:lstStyle/>
        <a:p>
          <a:endParaRPr lang="cs-CZ" sz="2000"/>
        </a:p>
      </dgm:t>
    </dgm:pt>
    <dgm:pt modelId="{FCDAAC3E-B418-45F6-B355-6B47EB81A31C}">
      <dgm:prSet custT="1"/>
      <dgm:spPr/>
      <dgm:t>
        <a:bodyPr/>
        <a:lstStyle/>
        <a:p>
          <a:r>
            <a:rPr lang="cs-CZ" sz="2000" b="0"/>
            <a:t>nedodržení požadavku písemnosti:</a:t>
          </a:r>
          <a:endParaRPr lang="cs-CZ" sz="2000"/>
        </a:p>
      </dgm:t>
    </dgm:pt>
    <dgm:pt modelId="{BDADE81A-6BB8-4515-8945-99A0DB27DF13}" type="parTrans" cxnId="{845ECE0B-4724-47E7-ACE7-E810C1261D97}">
      <dgm:prSet/>
      <dgm:spPr/>
      <dgm:t>
        <a:bodyPr/>
        <a:lstStyle/>
        <a:p>
          <a:endParaRPr lang="cs-CZ" sz="2000"/>
        </a:p>
      </dgm:t>
    </dgm:pt>
    <dgm:pt modelId="{1B8A6B12-69D2-48D7-A1FA-F61F14527517}" type="sibTrans" cxnId="{845ECE0B-4724-47E7-ACE7-E810C1261D97}">
      <dgm:prSet/>
      <dgm:spPr/>
      <dgm:t>
        <a:bodyPr/>
        <a:lstStyle/>
        <a:p>
          <a:endParaRPr lang="cs-CZ" sz="2000"/>
        </a:p>
      </dgm:t>
    </dgm:pt>
    <dgm:pt modelId="{7209892F-3934-4F72-9213-E154A0CF5F99}">
      <dgm:prSet custT="1"/>
      <dgm:spPr/>
      <dgm:t>
        <a:bodyPr/>
        <a:lstStyle/>
        <a:p>
          <a:pPr algn="just"/>
          <a:r>
            <a:rPr lang="cs-CZ" sz="1600" b="0" dirty="0"/>
            <a:t>zaměstnanec ještě nezačal práci vykonávat - </a:t>
          </a:r>
          <a:r>
            <a:rPr lang="cs-CZ" sz="1600" b="1" dirty="0"/>
            <a:t>strana, která nezavdala příčinu </a:t>
          </a:r>
          <a:r>
            <a:rPr lang="cs-CZ" sz="1600" b="0" dirty="0"/>
            <a:t>nedodržení písemné formy, se může dovolat neplatnosti ústně uzavřené pracovní smlouvy a pracovní poměr tak vůbec nevznikne.</a:t>
          </a:r>
          <a:endParaRPr lang="cs-CZ" sz="1600" dirty="0"/>
        </a:p>
      </dgm:t>
    </dgm:pt>
    <dgm:pt modelId="{FF27FDEC-64B8-48A3-8110-EF850B800BB3}" type="parTrans" cxnId="{7CA4978A-727D-4B00-ACB7-1DE092A8B919}">
      <dgm:prSet/>
      <dgm:spPr/>
      <dgm:t>
        <a:bodyPr/>
        <a:lstStyle/>
        <a:p>
          <a:endParaRPr lang="cs-CZ" sz="2000"/>
        </a:p>
      </dgm:t>
    </dgm:pt>
    <dgm:pt modelId="{138D8ECF-7647-49D2-90E1-1435F48CD91B}" type="sibTrans" cxnId="{7CA4978A-727D-4B00-ACB7-1DE092A8B919}">
      <dgm:prSet/>
      <dgm:spPr/>
      <dgm:t>
        <a:bodyPr/>
        <a:lstStyle/>
        <a:p>
          <a:endParaRPr lang="cs-CZ" sz="2000"/>
        </a:p>
      </dgm:t>
    </dgm:pt>
    <dgm:pt modelId="{C6900FE7-A826-49E3-8870-E5BA790FD085}">
      <dgm:prSet custT="1"/>
      <dgm:spPr/>
      <dgm:t>
        <a:bodyPr/>
        <a:lstStyle/>
        <a:p>
          <a:pPr algn="just"/>
          <a:r>
            <a:rPr lang="cs-CZ" sz="1600" b="0" dirty="0"/>
            <a:t>zaměstnanec již začal vykonávat práci - </a:t>
          </a:r>
          <a:r>
            <a:rPr lang="cs-CZ" sz="1600" b="1" dirty="0"/>
            <a:t>možnost dovolat se neplatnosti smlouvy je vyloučena</a:t>
          </a:r>
          <a:r>
            <a:rPr lang="cs-CZ" sz="1600" b="0" dirty="0"/>
            <a:t>.</a:t>
          </a:r>
          <a:endParaRPr lang="cs-CZ" sz="1600" dirty="0"/>
        </a:p>
      </dgm:t>
    </dgm:pt>
    <dgm:pt modelId="{D98FD6C3-DF1E-4219-BA40-B3FF4F6EF789}" type="parTrans" cxnId="{822F7449-789F-42B7-8448-1ECE360BDDE0}">
      <dgm:prSet/>
      <dgm:spPr/>
      <dgm:t>
        <a:bodyPr/>
        <a:lstStyle/>
        <a:p>
          <a:endParaRPr lang="cs-CZ" sz="2000"/>
        </a:p>
      </dgm:t>
    </dgm:pt>
    <dgm:pt modelId="{3E80D4A9-CBFB-48C4-A91F-576F829AA960}" type="sibTrans" cxnId="{822F7449-789F-42B7-8448-1ECE360BDDE0}">
      <dgm:prSet/>
      <dgm:spPr/>
      <dgm:t>
        <a:bodyPr/>
        <a:lstStyle/>
        <a:p>
          <a:endParaRPr lang="cs-CZ" sz="2000"/>
        </a:p>
      </dgm:t>
    </dgm:pt>
    <dgm:pt modelId="{F0F3C93C-5D46-4AF0-8F95-7A7130679F94}">
      <dgm:prSet custT="1"/>
      <dgm:spPr/>
      <dgm:t>
        <a:bodyPr/>
        <a:lstStyle/>
        <a:p>
          <a:pPr algn="just"/>
          <a:r>
            <a:rPr lang="cs-CZ" sz="2000" b="0" dirty="0"/>
            <a:t>důsledek nedodržení formy – </a:t>
          </a:r>
          <a:r>
            <a:rPr lang="cs-CZ" sz="2000" b="1" dirty="0"/>
            <a:t>pokuta až 10.000.000,- Kč pro zaměstnavatele </a:t>
          </a:r>
          <a:br>
            <a:rPr lang="cs-CZ" sz="2000" b="1" dirty="0"/>
          </a:br>
          <a:r>
            <a:rPr lang="cs-CZ" sz="2000" b="0" dirty="0"/>
            <a:t>a </a:t>
          </a:r>
          <a:r>
            <a:rPr lang="cs-CZ" sz="2000" b="1" dirty="0"/>
            <a:t>100.000,- Kč pro zaměstnance </a:t>
          </a:r>
          <a:r>
            <a:rPr lang="cs-CZ" sz="2000" b="0" dirty="0"/>
            <a:t>možno dodatečně vadu zhojit (ALE nelze dodatečně sjednat zkušební dobu)</a:t>
          </a:r>
          <a:endParaRPr lang="cs-CZ" sz="2000" dirty="0"/>
        </a:p>
      </dgm:t>
    </dgm:pt>
    <dgm:pt modelId="{08914E31-54E0-4319-AC1B-0358D6325F6C}" type="parTrans" cxnId="{6B3013D5-3FBA-4AE6-A4BC-D3AA31A24AE6}">
      <dgm:prSet/>
      <dgm:spPr/>
      <dgm:t>
        <a:bodyPr/>
        <a:lstStyle/>
        <a:p>
          <a:endParaRPr lang="cs-CZ" sz="2000"/>
        </a:p>
      </dgm:t>
    </dgm:pt>
    <dgm:pt modelId="{3518CB4F-8BEE-4D0B-AB0C-5B9487D6158F}" type="sibTrans" cxnId="{6B3013D5-3FBA-4AE6-A4BC-D3AA31A24AE6}">
      <dgm:prSet/>
      <dgm:spPr/>
      <dgm:t>
        <a:bodyPr/>
        <a:lstStyle/>
        <a:p>
          <a:endParaRPr lang="cs-CZ" sz="2000"/>
        </a:p>
      </dgm:t>
    </dgm:pt>
    <dgm:pt modelId="{36FBC6DA-D01C-425E-8EFD-7DBF47AF316D}" type="pres">
      <dgm:prSet presAssocID="{390FB630-54A5-4AFF-83A6-64A7043291C1}" presName="linear" presStyleCnt="0">
        <dgm:presLayoutVars>
          <dgm:animLvl val="lvl"/>
          <dgm:resizeHandles val="exact"/>
        </dgm:presLayoutVars>
      </dgm:prSet>
      <dgm:spPr/>
    </dgm:pt>
    <dgm:pt modelId="{95A443A9-335D-424D-9616-B65D68E48ED3}" type="pres">
      <dgm:prSet presAssocID="{37334CDD-2EC4-4003-B645-88E1DD50936C}" presName="parentText" presStyleLbl="node1" presStyleIdx="0" presStyleCnt="3">
        <dgm:presLayoutVars>
          <dgm:chMax val="0"/>
          <dgm:bulletEnabled val="1"/>
        </dgm:presLayoutVars>
      </dgm:prSet>
      <dgm:spPr/>
    </dgm:pt>
    <dgm:pt modelId="{8294D3B0-824C-4EB0-9153-7666EDE7C909}" type="pres">
      <dgm:prSet presAssocID="{37334CDD-2EC4-4003-B645-88E1DD50936C}" presName="childText" presStyleLbl="revTx" presStyleIdx="0" presStyleCnt="2">
        <dgm:presLayoutVars>
          <dgm:bulletEnabled val="1"/>
        </dgm:presLayoutVars>
      </dgm:prSet>
      <dgm:spPr/>
    </dgm:pt>
    <dgm:pt modelId="{EA49A244-352B-4929-B1DE-AD7BEFEF8420}" type="pres">
      <dgm:prSet presAssocID="{FCDAAC3E-B418-45F6-B355-6B47EB81A31C}" presName="parentText" presStyleLbl="node1" presStyleIdx="1" presStyleCnt="3">
        <dgm:presLayoutVars>
          <dgm:chMax val="0"/>
          <dgm:bulletEnabled val="1"/>
        </dgm:presLayoutVars>
      </dgm:prSet>
      <dgm:spPr/>
    </dgm:pt>
    <dgm:pt modelId="{53EE2814-DF94-4E0A-AA69-093765724FCE}" type="pres">
      <dgm:prSet presAssocID="{FCDAAC3E-B418-45F6-B355-6B47EB81A31C}" presName="childText" presStyleLbl="revTx" presStyleIdx="1" presStyleCnt="2">
        <dgm:presLayoutVars>
          <dgm:bulletEnabled val="1"/>
        </dgm:presLayoutVars>
      </dgm:prSet>
      <dgm:spPr/>
    </dgm:pt>
    <dgm:pt modelId="{5C43D806-6159-4A1E-A07A-37F059B6FC66}" type="pres">
      <dgm:prSet presAssocID="{F0F3C93C-5D46-4AF0-8F95-7A7130679F94}" presName="parentText" presStyleLbl="node1" presStyleIdx="2" presStyleCnt="3">
        <dgm:presLayoutVars>
          <dgm:chMax val="0"/>
          <dgm:bulletEnabled val="1"/>
        </dgm:presLayoutVars>
      </dgm:prSet>
      <dgm:spPr/>
    </dgm:pt>
  </dgm:ptLst>
  <dgm:cxnLst>
    <dgm:cxn modelId="{3F791D00-087B-45C6-84B6-03741F85F494}" type="presOf" srcId="{37334CDD-2EC4-4003-B645-88E1DD50936C}" destId="{95A443A9-335D-424D-9616-B65D68E48ED3}" srcOrd="0" destOrd="0" presId="urn:microsoft.com/office/officeart/2005/8/layout/vList2"/>
    <dgm:cxn modelId="{FF767708-2D9F-4DCB-9A6E-2DC16DAB0431}" type="presOf" srcId="{6ABC2962-6047-4614-B182-4CB22EDDEBBD}" destId="{8294D3B0-824C-4EB0-9153-7666EDE7C909}" srcOrd="0" destOrd="1" presId="urn:microsoft.com/office/officeart/2005/8/layout/vList2"/>
    <dgm:cxn modelId="{845ECE0B-4724-47E7-ACE7-E810C1261D97}" srcId="{390FB630-54A5-4AFF-83A6-64A7043291C1}" destId="{FCDAAC3E-B418-45F6-B355-6B47EB81A31C}" srcOrd="1" destOrd="0" parTransId="{BDADE81A-6BB8-4515-8945-99A0DB27DF13}" sibTransId="{1B8A6B12-69D2-48D7-A1FA-F61F14527517}"/>
    <dgm:cxn modelId="{6AC7BC0F-B665-4C5F-8D5B-52739BFA4DA7}" srcId="{37334CDD-2EC4-4003-B645-88E1DD50936C}" destId="{6ABC2962-6047-4614-B182-4CB22EDDEBBD}" srcOrd="1" destOrd="0" parTransId="{762720B2-1CC6-4D53-A65F-B12F28F597CF}" sibTransId="{DA69D22D-C3BC-46DD-B7E1-DD64878C6569}"/>
    <dgm:cxn modelId="{0440D810-1220-465D-9EE1-3E3D1C5FE220}" type="presOf" srcId="{71FCEBD4-1A41-487D-8683-FC7F63F68B53}" destId="{8294D3B0-824C-4EB0-9153-7666EDE7C909}" srcOrd="0" destOrd="2" presId="urn:microsoft.com/office/officeart/2005/8/layout/vList2"/>
    <dgm:cxn modelId="{4ABA1333-B1DC-4D29-9A03-7906CFD7B50F}" type="presOf" srcId="{C65A0E34-2C67-4091-B23B-D5B68C59141D}" destId="{8294D3B0-824C-4EB0-9153-7666EDE7C909}" srcOrd="0" destOrd="0" presId="urn:microsoft.com/office/officeart/2005/8/layout/vList2"/>
    <dgm:cxn modelId="{A8E63C37-591D-41E3-BD77-207EF59E8E59}" srcId="{390FB630-54A5-4AFF-83A6-64A7043291C1}" destId="{37334CDD-2EC4-4003-B645-88E1DD50936C}" srcOrd="0" destOrd="0" parTransId="{48997887-2580-4220-AEE6-AA0E4E4A1472}" sibTransId="{02104115-1B59-47BB-9ED6-C333312C6438}"/>
    <dgm:cxn modelId="{822F7449-789F-42B7-8448-1ECE360BDDE0}" srcId="{FCDAAC3E-B418-45F6-B355-6B47EB81A31C}" destId="{C6900FE7-A826-49E3-8870-E5BA790FD085}" srcOrd="1" destOrd="0" parTransId="{D98FD6C3-DF1E-4219-BA40-B3FF4F6EF789}" sibTransId="{3E80D4A9-CBFB-48C4-A91F-576F829AA960}"/>
    <dgm:cxn modelId="{6D06826B-2661-4FA5-9EF6-60B0941A373F}" type="presOf" srcId="{7209892F-3934-4F72-9213-E154A0CF5F99}" destId="{53EE2814-DF94-4E0A-AA69-093765724FCE}" srcOrd="0" destOrd="0" presId="urn:microsoft.com/office/officeart/2005/8/layout/vList2"/>
    <dgm:cxn modelId="{1E86B851-889E-4ADC-A051-2E12AF1CC239}" type="presOf" srcId="{F0F3C93C-5D46-4AF0-8F95-7A7130679F94}" destId="{5C43D806-6159-4A1E-A07A-37F059B6FC66}" srcOrd="0" destOrd="0" presId="urn:microsoft.com/office/officeart/2005/8/layout/vList2"/>
    <dgm:cxn modelId="{B18B947A-93A2-4F52-AD3D-146AFA94A305}" type="presOf" srcId="{390FB630-54A5-4AFF-83A6-64A7043291C1}" destId="{36FBC6DA-D01C-425E-8EFD-7DBF47AF316D}" srcOrd="0" destOrd="0" presId="urn:microsoft.com/office/officeart/2005/8/layout/vList2"/>
    <dgm:cxn modelId="{7CA4978A-727D-4B00-ACB7-1DE092A8B919}" srcId="{FCDAAC3E-B418-45F6-B355-6B47EB81A31C}" destId="{7209892F-3934-4F72-9213-E154A0CF5F99}" srcOrd="0" destOrd="0" parTransId="{FF27FDEC-64B8-48A3-8110-EF850B800BB3}" sibTransId="{138D8ECF-7647-49D2-90E1-1435F48CD91B}"/>
    <dgm:cxn modelId="{590EBA93-471F-4A0F-A46A-E4D51479CA56}" srcId="{37334CDD-2EC4-4003-B645-88E1DD50936C}" destId="{71FCEBD4-1A41-487D-8683-FC7F63F68B53}" srcOrd="2" destOrd="0" parTransId="{2EDF0033-0FB2-4261-A5CA-2B605A47DF45}" sibTransId="{E2BD78DC-EC42-4C93-AEE7-9AA23710891E}"/>
    <dgm:cxn modelId="{ADADE199-CC3B-43C2-98AF-26DABD19B4C7}" srcId="{37334CDD-2EC4-4003-B645-88E1DD50936C}" destId="{C65A0E34-2C67-4091-B23B-D5B68C59141D}" srcOrd="0" destOrd="0" parTransId="{6869C7DF-5459-4A48-ABA7-9807C9F17CB5}" sibTransId="{84A956FC-B16B-4B92-AAFA-AB36F0A23671}"/>
    <dgm:cxn modelId="{C26BADAB-2A1B-4007-99FD-48D8499CD48E}" type="presOf" srcId="{C6900FE7-A826-49E3-8870-E5BA790FD085}" destId="{53EE2814-DF94-4E0A-AA69-093765724FCE}" srcOrd="0" destOrd="1" presId="urn:microsoft.com/office/officeart/2005/8/layout/vList2"/>
    <dgm:cxn modelId="{261617C7-FF4A-4F74-8D39-98541C4691D0}" type="presOf" srcId="{FCDAAC3E-B418-45F6-B355-6B47EB81A31C}" destId="{EA49A244-352B-4929-B1DE-AD7BEFEF8420}" srcOrd="0" destOrd="0" presId="urn:microsoft.com/office/officeart/2005/8/layout/vList2"/>
    <dgm:cxn modelId="{6B3013D5-3FBA-4AE6-A4BC-D3AA31A24AE6}" srcId="{390FB630-54A5-4AFF-83A6-64A7043291C1}" destId="{F0F3C93C-5D46-4AF0-8F95-7A7130679F94}" srcOrd="2" destOrd="0" parTransId="{08914E31-54E0-4319-AC1B-0358D6325F6C}" sibTransId="{3518CB4F-8BEE-4D0B-AB0C-5B9487D6158F}"/>
    <dgm:cxn modelId="{737BD704-8B07-466B-AB33-191620D1C230}" type="presParOf" srcId="{36FBC6DA-D01C-425E-8EFD-7DBF47AF316D}" destId="{95A443A9-335D-424D-9616-B65D68E48ED3}" srcOrd="0" destOrd="0" presId="urn:microsoft.com/office/officeart/2005/8/layout/vList2"/>
    <dgm:cxn modelId="{625B8B30-43BC-4A7B-877C-D11985188170}" type="presParOf" srcId="{36FBC6DA-D01C-425E-8EFD-7DBF47AF316D}" destId="{8294D3B0-824C-4EB0-9153-7666EDE7C909}" srcOrd="1" destOrd="0" presId="urn:microsoft.com/office/officeart/2005/8/layout/vList2"/>
    <dgm:cxn modelId="{C4931FD2-4EB4-4751-BF0C-B5BCFC49D617}" type="presParOf" srcId="{36FBC6DA-D01C-425E-8EFD-7DBF47AF316D}" destId="{EA49A244-352B-4929-B1DE-AD7BEFEF8420}" srcOrd="2" destOrd="0" presId="urn:microsoft.com/office/officeart/2005/8/layout/vList2"/>
    <dgm:cxn modelId="{029B500A-E05B-430A-A4AF-2FCED511412E}" type="presParOf" srcId="{36FBC6DA-D01C-425E-8EFD-7DBF47AF316D}" destId="{53EE2814-DF94-4E0A-AA69-093765724FCE}" srcOrd="3" destOrd="0" presId="urn:microsoft.com/office/officeart/2005/8/layout/vList2"/>
    <dgm:cxn modelId="{E230F574-D83A-4B0C-9185-DE5F90C2B23F}" type="presParOf" srcId="{36FBC6DA-D01C-425E-8EFD-7DBF47AF316D}" destId="{5C43D806-6159-4A1E-A07A-37F059B6FC66}"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FFEF8730-F591-493E-92BD-64AF2FB6AE86}"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2B47AFA4-9304-47A0-9A34-CD721BA8A983}">
      <dgm:prSet/>
      <dgm:spPr/>
      <dgm:t>
        <a:bodyPr/>
        <a:lstStyle/>
        <a:p>
          <a:r>
            <a:rPr lang="cs-CZ" b="0" dirty="0"/>
            <a:t>Zaměstnanec musí </a:t>
          </a:r>
          <a:r>
            <a:rPr lang="cs-CZ" b="1" dirty="0"/>
            <a:t>bez zbytečného odkladu </a:t>
          </a:r>
          <a:r>
            <a:rPr lang="cs-CZ" b="0" dirty="0"/>
            <a:t>oznámit </a:t>
          </a:r>
          <a:r>
            <a:rPr lang="cs-CZ" b="1" dirty="0"/>
            <a:t>písemně</a:t>
          </a:r>
          <a:r>
            <a:rPr lang="cs-CZ" b="0" dirty="0"/>
            <a:t>, že s výpovědí </a:t>
          </a:r>
          <a:r>
            <a:rPr lang="cs-CZ" b="1" dirty="0"/>
            <a:t>NESOUHLASÍ</a:t>
          </a:r>
          <a:r>
            <a:rPr lang="cs-CZ" b="0" dirty="0"/>
            <a:t>, tj. že trvá na tom, aby jej zaměstnavatel dále zaměstnával</a:t>
          </a:r>
          <a:endParaRPr lang="cs-CZ" dirty="0"/>
        </a:p>
      </dgm:t>
    </dgm:pt>
    <dgm:pt modelId="{E2B2ADBA-FC1D-41E8-82C1-FB8C44D2D476}" type="parTrans" cxnId="{DF35329A-B0CE-43F2-A51B-A21E81C39C32}">
      <dgm:prSet/>
      <dgm:spPr/>
      <dgm:t>
        <a:bodyPr/>
        <a:lstStyle/>
        <a:p>
          <a:endParaRPr lang="cs-CZ"/>
        </a:p>
      </dgm:t>
    </dgm:pt>
    <dgm:pt modelId="{99709F5C-893E-4099-8730-EA8D29090A5F}" type="sibTrans" cxnId="{DF35329A-B0CE-43F2-A51B-A21E81C39C32}">
      <dgm:prSet/>
      <dgm:spPr/>
      <dgm:t>
        <a:bodyPr/>
        <a:lstStyle/>
        <a:p>
          <a:endParaRPr lang="cs-CZ"/>
        </a:p>
      </dgm:t>
    </dgm:pt>
    <dgm:pt modelId="{CBC6F724-5E6F-41AE-9E5C-322B0AE41F29}">
      <dgm:prSet/>
      <dgm:spPr/>
      <dgm:t>
        <a:bodyPr/>
        <a:lstStyle/>
        <a:p>
          <a:r>
            <a:rPr lang="cs-CZ" b="0" dirty="0"/>
            <a:t>Zaměstnanec má povinnost poskytnout náhradu mzdy/platu</a:t>
          </a:r>
          <a:endParaRPr lang="cs-CZ" dirty="0"/>
        </a:p>
      </dgm:t>
    </dgm:pt>
    <dgm:pt modelId="{1FEC2B7B-CB78-4B43-A8FC-942588782979}" type="parTrans" cxnId="{E7B33D4E-7544-40C4-8BB5-F76E14E8008F}">
      <dgm:prSet/>
      <dgm:spPr/>
      <dgm:t>
        <a:bodyPr/>
        <a:lstStyle/>
        <a:p>
          <a:endParaRPr lang="cs-CZ"/>
        </a:p>
      </dgm:t>
    </dgm:pt>
    <dgm:pt modelId="{A297749D-F256-4818-AED6-A9BA3D7FC459}" type="sibTrans" cxnId="{E7B33D4E-7544-40C4-8BB5-F76E14E8008F}">
      <dgm:prSet/>
      <dgm:spPr/>
      <dgm:t>
        <a:bodyPr/>
        <a:lstStyle/>
        <a:p>
          <a:endParaRPr lang="cs-CZ"/>
        </a:p>
      </dgm:t>
    </dgm:pt>
    <dgm:pt modelId="{4C7EBB06-34E8-40A0-AEE9-D4E5477452F3}">
      <dgm:prSet/>
      <dgm:spPr/>
      <dgm:t>
        <a:bodyPr/>
        <a:lstStyle/>
        <a:p>
          <a:r>
            <a:rPr lang="cs-CZ" b="0" dirty="0"/>
            <a:t>ve výši průměrného výdělku</a:t>
          </a:r>
          <a:endParaRPr lang="cs-CZ" dirty="0"/>
        </a:p>
      </dgm:t>
    </dgm:pt>
    <dgm:pt modelId="{47D18F5C-8739-4AD6-BCAB-68C240D8775E}" type="parTrans" cxnId="{DA1FD996-8FB4-4606-89CA-32EB396D02BD}">
      <dgm:prSet/>
      <dgm:spPr/>
      <dgm:t>
        <a:bodyPr/>
        <a:lstStyle/>
        <a:p>
          <a:endParaRPr lang="cs-CZ"/>
        </a:p>
      </dgm:t>
    </dgm:pt>
    <dgm:pt modelId="{4CAF74C0-7F2F-4EB0-B874-0890F411B3AB}" type="sibTrans" cxnId="{DA1FD996-8FB4-4606-89CA-32EB396D02BD}">
      <dgm:prSet/>
      <dgm:spPr/>
      <dgm:t>
        <a:bodyPr/>
        <a:lstStyle/>
        <a:p>
          <a:endParaRPr lang="cs-CZ"/>
        </a:p>
      </dgm:t>
    </dgm:pt>
    <dgm:pt modelId="{94FEE876-82B9-433F-AA57-557218B3E11C}">
      <dgm:prSet/>
      <dgm:spPr/>
      <dgm:t>
        <a:bodyPr/>
        <a:lstStyle/>
        <a:p>
          <a:r>
            <a:rPr lang="cs-CZ" b="0" dirty="0"/>
            <a:t>ode dne, kdy oznámil zaměstnavateli, že trvá na dalším zaměstnávání</a:t>
          </a:r>
          <a:endParaRPr lang="cs-CZ" dirty="0"/>
        </a:p>
      </dgm:t>
    </dgm:pt>
    <dgm:pt modelId="{0660E099-DAA8-45CE-81E8-171436FE5207}" type="parTrans" cxnId="{7FDF78CD-81C3-4A3D-B639-BFC38FB65FDE}">
      <dgm:prSet/>
      <dgm:spPr/>
      <dgm:t>
        <a:bodyPr/>
        <a:lstStyle/>
        <a:p>
          <a:endParaRPr lang="cs-CZ"/>
        </a:p>
      </dgm:t>
    </dgm:pt>
    <dgm:pt modelId="{AF367BF5-1B49-4F01-9FB4-DEB3E8E1EA10}" type="sibTrans" cxnId="{7FDF78CD-81C3-4A3D-B639-BFC38FB65FDE}">
      <dgm:prSet/>
      <dgm:spPr/>
      <dgm:t>
        <a:bodyPr/>
        <a:lstStyle/>
        <a:p>
          <a:endParaRPr lang="cs-CZ"/>
        </a:p>
      </dgm:t>
    </dgm:pt>
    <dgm:pt modelId="{D0C06C05-CB19-404C-94FF-DBCA56A5A725}">
      <dgm:prSet/>
      <dgm:spPr/>
      <dgm:t>
        <a:bodyPr/>
        <a:lstStyle/>
        <a:p>
          <a:r>
            <a:rPr lang="cs-CZ" b="0" dirty="0"/>
            <a:t>až do doby, kdy mu zaměstnavatel umožní pokračovat v práci nebo kdy dojde k platnému skončení pracovního poměru</a:t>
          </a:r>
          <a:endParaRPr lang="cs-CZ" dirty="0"/>
        </a:p>
      </dgm:t>
    </dgm:pt>
    <dgm:pt modelId="{E45AAC87-9EDB-4366-9046-0320EED04A48}" type="parTrans" cxnId="{69983BD9-B9C6-4D0D-8A6C-5A8A3DE06F56}">
      <dgm:prSet/>
      <dgm:spPr/>
      <dgm:t>
        <a:bodyPr/>
        <a:lstStyle/>
        <a:p>
          <a:endParaRPr lang="cs-CZ"/>
        </a:p>
      </dgm:t>
    </dgm:pt>
    <dgm:pt modelId="{07A7562E-7105-45BF-A1E0-98A2E5A2107C}" type="sibTrans" cxnId="{69983BD9-B9C6-4D0D-8A6C-5A8A3DE06F56}">
      <dgm:prSet/>
      <dgm:spPr/>
      <dgm:t>
        <a:bodyPr/>
        <a:lstStyle/>
        <a:p>
          <a:endParaRPr lang="cs-CZ"/>
        </a:p>
      </dgm:t>
    </dgm:pt>
    <dgm:pt modelId="{1FA5358F-79BE-44C9-9F88-4563E5B5F16D}">
      <dgm:prSet/>
      <dgm:spPr/>
      <dgm:t>
        <a:bodyPr/>
        <a:lstStyle/>
        <a:p>
          <a:r>
            <a:rPr lang="cs-CZ" b="0" dirty="0"/>
            <a:t>pokud za dobu delší než 6 měsíců – možná moderace soudu (zohlední zda byl mezitím zaměstnán jinde, jakou práci nebo proč ne…)</a:t>
          </a:r>
          <a:endParaRPr lang="cs-CZ" dirty="0"/>
        </a:p>
      </dgm:t>
    </dgm:pt>
    <dgm:pt modelId="{10E74683-0013-442B-AF14-D61A0FAF914E}" type="parTrans" cxnId="{82A79DCB-CE7E-4C14-8C68-9A14DB59CD00}">
      <dgm:prSet/>
      <dgm:spPr/>
      <dgm:t>
        <a:bodyPr/>
        <a:lstStyle/>
        <a:p>
          <a:endParaRPr lang="cs-CZ"/>
        </a:p>
      </dgm:t>
    </dgm:pt>
    <dgm:pt modelId="{5EF3A5BD-A082-4B31-B0E4-D847BE643A01}" type="sibTrans" cxnId="{82A79DCB-CE7E-4C14-8C68-9A14DB59CD00}">
      <dgm:prSet/>
      <dgm:spPr/>
      <dgm:t>
        <a:bodyPr/>
        <a:lstStyle/>
        <a:p>
          <a:endParaRPr lang="cs-CZ"/>
        </a:p>
      </dgm:t>
    </dgm:pt>
    <dgm:pt modelId="{D7107379-95BF-4330-B38F-40FCA1B25A38}" type="pres">
      <dgm:prSet presAssocID="{FFEF8730-F591-493E-92BD-64AF2FB6AE86}" presName="linear" presStyleCnt="0">
        <dgm:presLayoutVars>
          <dgm:animLvl val="lvl"/>
          <dgm:resizeHandles val="exact"/>
        </dgm:presLayoutVars>
      </dgm:prSet>
      <dgm:spPr/>
    </dgm:pt>
    <dgm:pt modelId="{E2561DAB-9348-45EA-9550-40C49E2E2000}" type="pres">
      <dgm:prSet presAssocID="{2B47AFA4-9304-47A0-9A34-CD721BA8A983}" presName="parentText" presStyleLbl="node1" presStyleIdx="0" presStyleCnt="2">
        <dgm:presLayoutVars>
          <dgm:chMax val="0"/>
          <dgm:bulletEnabled val="1"/>
        </dgm:presLayoutVars>
      </dgm:prSet>
      <dgm:spPr/>
    </dgm:pt>
    <dgm:pt modelId="{0EA3B66B-8116-4710-AE16-F5E8AC566BCE}" type="pres">
      <dgm:prSet presAssocID="{99709F5C-893E-4099-8730-EA8D29090A5F}" presName="spacer" presStyleCnt="0"/>
      <dgm:spPr/>
    </dgm:pt>
    <dgm:pt modelId="{C6AE3A26-0EB2-467A-BB28-FDF3F2074A3A}" type="pres">
      <dgm:prSet presAssocID="{CBC6F724-5E6F-41AE-9E5C-322B0AE41F29}" presName="parentText" presStyleLbl="node1" presStyleIdx="1" presStyleCnt="2">
        <dgm:presLayoutVars>
          <dgm:chMax val="0"/>
          <dgm:bulletEnabled val="1"/>
        </dgm:presLayoutVars>
      </dgm:prSet>
      <dgm:spPr/>
    </dgm:pt>
    <dgm:pt modelId="{29124272-1EFC-4228-B2EE-E8C7ACDAE1B4}" type="pres">
      <dgm:prSet presAssocID="{CBC6F724-5E6F-41AE-9E5C-322B0AE41F29}" presName="childText" presStyleLbl="revTx" presStyleIdx="0" presStyleCnt="1">
        <dgm:presLayoutVars>
          <dgm:bulletEnabled val="1"/>
        </dgm:presLayoutVars>
      </dgm:prSet>
      <dgm:spPr/>
    </dgm:pt>
  </dgm:ptLst>
  <dgm:cxnLst>
    <dgm:cxn modelId="{A6DEED62-506D-4DE8-949C-BF41F5154D8D}" type="presOf" srcId="{FFEF8730-F591-493E-92BD-64AF2FB6AE86}" destId="{D7107379-95BF-4330-B38F-40FCA1B25A38}" srcOrd="0" destOrd="0" presId="urn:microsoft.com/office/officeart/2005/8/layout/vList2"/>
    <dgm:cxn modelId="{12079348-149E-43D8-A63E-FBF27D6ED40E}" type="presOf" srcId="{4C7EBB06-34E8-40A0-AEE9-D4E5477452F3}" destId="{29124272-1EFC-4228-B2EE-E8C7ACDAE1B4}" srcOrd="0" destOrd="0" presId="urn:microsoft.com/office/officeart/2005/8/layout/vList2"/>
    <dgm:cxn modelId="{E7B33D4E-7544-40C4-8BB5-F76E14E8008F}" srcId="{FFEF8730-F591-493E-92BD-64AF2FB6AE86}" destId="{CBC6F724-5E6F-41AE-9E5C-322B0AE41F29}" srcOrd="1" destOrd="0" parTransId="{1FEC2B7B-CB78-4B43-A8FC-942588782979}" sibTransId="{A297749D-F256-4818-AED6-A9BA3D7FC459}"/>
    <dgm:cxn modelId="{1E187494-5769-4D13-9582-77CA48E8398A}" type="presOf" srcId="{CBC6F724-5E6F-41AE-9E5C-322B0AE41F29}" destId="{C6AE3A26-0EB2-467A-BB28-FDF3F2074A3A}" srcOrd="0" destOrd="0" presId="urn:microsoft.com/office/officeart/2005/8/layout/vList2"/>
    <dgm:cxn modelId="{DA1FD996-8FB4-4606-89CA-32EB396D02BD}" srcId="{CBC6F724-5E6F-41AE-9E5C-322B0AE41F29}" destId="{4C7EBB06-34E8-40A0-AEE9-D4E5477452F3}" srcOrd="0" destOrd="0" parTransId="{47D18F5C-8739-4AD6-BCAB-68C240D8775E}" sibTransId="{4CAF74C0-7F2F-4EB0-B874-0890F411B3AB}"/>
    <dgm:cxn modelId="{42B08199-EEC6-4455-AB77-B2074DC4E650}" type="presOf" srcId="{1FA5358F-79BE-44C9-9F88-4563E5B5F16D}" destId="{29124272-1EFC-4228-B2EE-E8C7ACDAE1B4}" srcOrd="0" destOrd="3" presId="urn:microsoft.com/office/officeart/2005/8/layout/vList2"/>
    <dgm:cxn modelId="{DF35329A-B0CE-43F2-A51B-A21E81C39C32}" srcId="{FFEF8730-F591-493E-92BD-64AF2FB6AE86}" destId="{2B47AFA4-9304-47A0-9A34-CD721BA8A983}" srcOrd="0" destOrd="0" parTransId="{E2B2ADBA-FC1D-41E8-82C1-FB8C44D2D476}" sibTransId="{99709F5C-893E-4099-8730-EA8D29090A5F}"/>
    <dgm:cxn modelId="{D656E9AE-B16C-45C3-A6D2-C2431A7366D8}" type="presOf" srcId="{94FEE876-82B9-433F-AA57-557218B3E11C}" destId="{29124272-1EFC-4228-B2EE-E8C7ACDAE1B4}" srcOrd="0" destOrd="1" presId="urn:microsoft.com/office/officeart/2005/8/layout/vList2"/>
    <dgm:cxn modelId="{9DA495B9-0394-480D-97D6-3F86B3EAEED7}" type="presOf" srcId="{2B47AFA4-9304-47A0-9A34-CD721BA8A983}" destId="{E2561DAB-9348-45EA-9550-40C49E2E2000}" srcOrd="0" destOrd="0" presId="urn:microsoft.com/office/officeart/2005/8/layout/vList2"/>
    <dgm:cxn modelId="{82A79DCB-CE7E-4C14-8C68-9A14DB59CD00}" srcId="{CBC6F724-5E6F-41AE-9E5C-322B0AE41F29}" destId="{1FA5358F-79BE-44C9-9F88-4563E5B5F16D}" srcOrd="3" destOrd="0" parTransId="{10E74683-0013-442B-AF14-D61A0FAF914E}" sibTransId="{5EF3A5BD-A082-4B31-B0E4-D847BE643A01}"/>
    <dgm:cxn modelId="{7FDF78CD-81C3-4A3D-B639-BFC38FB65FDE}" srcId="{CBC6F724-5E6F-41AE-9E5C-322B0AE41F29}" destId="{94FEE876-82B9-433F-AA57-557218B3E11C}" srcOrd="1" destOrd="0" parTransId="{0660E099-DAA8-45CE-81E8-171436FE5207}" sibTransId="{AF367BF5-1B49-4F01-9FB4-DEB3E8E1EA10}"/>
    <dgm:cxn modelId="{69983BD9-B9C6-4D0D-8A6C-5A8A3DE06F56}" srcId="{CBC6F724-5E6F-41AE-9E5C-322B0AE41F29}" destId="{D0C06C05-CB19-404C-94FF-DBCA56A5A725}" srcOrd="2" destOrd="0" parTransId="{E45AAC87-9EDB-4366-9046-0320EED04A48}" sibTransId="{07A7562E-7105-45BF-A1E0-98A2E5A2107C}"/>
    <dgm:cxn modelId="{E1DAE5DE-3FBA-4995-8863-563C0A1C6A58}" type="presOf" srcId="{D0C06C05-CB19-404C-94FF-DBCA56A5A725}" destId="{29124272-1EFC-4228-B2EE-E8C7ACDAE1B4}" srcOrd="0" destOrd="2" presId="urn:microsoft.com/office/officeart/2005/8/layout/vList2"/>
    <dgm:cxn modelId="{09A0A025-A9EA-4C9B-B6F6-A22198F0355B}" type="presParOf" srcId="{D7107379-95BF-4330-B38F-40FCA1B25A38}" destId="{E2561DAB-9348-45EA-9550-40C49E2E2000}" srcOrd="0" destOrd="0" presId="urn:microsoft.com/office/officeart/2005/8/layout/vList2"/>
    <dgm:cxn modelId="{8851A043-BEF8-48F7-B15B-555BE6B256D5}" type="presParOf" srcId="{D7107379-95BF-4330-B38F-40FCA1B25A38}" destId="{0EA3B66B-8116-4710-AE16-F5E8AC566BCE}" srcOrd="1" destOrd="0" presId="urn:microsoft.com/office/officeart/2005/8/layout/vList2"/>
    <dgm:cxn modelId="{55DC1F9C-7493-4339-8726-4EE616118299}" type="presParOf" srcId="{D7107379-95BF-4330-B38F-40FCA1B25A38}" destId="{C6AE3A26-0EB2-467A-BB28-FDF3F2074A3A}" srcOrd="2" destOrd="0" presId="urn:microsoft.com/office/officeart/2005/8/layout/vList2"/>
    <dgm:cxn modelId="{DC293C51-18F8-4D03-8408-B41150B081DF}" type="presParOf" srcId="{D7107379-95BF-4330-B38F-40FCA1B25A38}" destId="{29124272-1EFC-4228-B2EE-E8C7ACDAE1B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EDE82703-8480-4062-B6F3-908A1595B43F}"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852E5DBF-9A67-4DF1-8FC4-310489256352}">
      <dgm:prSet/>
      <dgm:spPr/>
      <dgm:t>
        <a:bodyPr/>
        <a:lstStyle/>
        <a:p>
          <a:r>
            <a:rPr lang="cs-CZ" b="0" dirty="0"/>
            <a:t>Pokud zaměstnanec neoznámí že s rozvázáním nesouhlasí, nebo pokud se se zaměstnavatelem nedohodnou jinak, </a:t>
          </a:r>
          <a:r>
            <a:rPr lang="cs-CZ" b="1" dirty="0"/>
            <a:t>platí že PP skončil </a:t>
          </a:r>
          <a:r>
            <a:rPr lang="cs-CZ" b="1" u="sng" dirty="0"/>
            <a:t>dohodou</a:t>
          </a:r>
          <a:endParaRPr lang="cs-CZ" u="sng" dirty="0"/>
        </a:p>
      </dgm:t>
    </dgm:pt>
    <dgm:pt modelId="{221072F7-B746-4EB4-9E17-A70DF56C16C7}" type="parTrans" cxnId="{99960E92-2853-4955-B454-2412C2A9AA2B}">
      <dgm:prSet/>
      <dgm:spPr/>
      <dgm:t>
        <a:bodyPr/>
        <a:lstStyle/>
        <a:p>
          <a:endParaRPr lang="cs-CZ"/>
        </a:p>
      </dgm:t>
    </dgm:pt>
    <dgm:pt modelId="{3C13A907-7105-496E-8D13-19769D1A512E}" type="sibTrans" cxnId="{99960E92-2853-4955-B454-2412C2A9AA2B}">
      <dgm:prSet/>
      <dgm:spPr/>
      <dgm:t>
        <a:bodyPr/>
        <a:lstStyle/>
        <a:p>
          <a:endParaRPr lang="cs-CZ"/>
        </a:p>
      </dgm:t>
    </dgm:pt>
    <dgm:pt modelId="{C4926171-B575-49A3-97E4-A021DC430B21}">
      <dgm:prSet/>
      <dgm:spPr/>
      <dgm:t>
        <a:bodyPr/>
        <a:lstStyle/>
        <a:p>
          <a:r>
            <a:rPr lang="cs-CZ" b="0" dirty="0"/>
            <a:t>Při neplatné výpovědi ke dni uplynutí výpovědní doby</a:t>
          </a:r>
          <a:endParaRPr lang="cs-CZ" dirty="0"/>
        </a:p>
      </dgm:t>
    </dgm:pt>
    <dgm:pt modelId="{026F6A0A-2D87-4048-BBA2-A5498AB86D19}" type="parTrans" cxnId="{E4EA6F32-92AA-4EEE-B8ED-E6346CD41C16}">
      <dgm:prSet/>
      <dgm:spPr/>
      <dgm:t>
        <a:bodyPr/>
        <a:lstStyle/>
        <a:p>
          <a:endParaRPr lang="cs-CZ"/>
        </a:p>
      </dgm:t>
    </dgm:pt>
    <dgm:pt modelId="{2528E5C1-8CAE-4D2A-A89A-251F8C16B3AB}" type="sibTrans" cxnId="{E4EA6F32-92AA-4EEE-B8ED-E6346CD41C16}">
      <dgm:prSet/>
      <dgm:spPr/>
      <dgm:t>
        <a:bodyPr/>
        <a:lstStyle/>
        <a:p>
          <a:endParaRPr lang="cs-CZ"/>
        </a:p>
      </dgm:t>
    </dgm:pt>
    <dgm:pt modelId="{C5813BE2-E827-44F1-9CAB-C19F137E72F7}">
      <dgm:prSet/>
      <dgm:spPr/>
      <dgm:t>
        <a:bodyPr/>
        <a:lstStyle/>
        <a:p>
          <a:r>
            <a:rPr lang="cs-CZ" b="0" dirty="0"/>
            <a:t>Při neplatném okamžitém zrušení dnem kdy měl skončit zrušením</a:t>
          </a:r>
          <a:endParaRPr lang="cs-CZ" dirty="0"/>
        </a:p>
      </dgm:t>
    </dgm:pt>
    <dgm:pt modelId="{0F97A3A0-A19E-4625-A6B5-DECF7F1E4EAD}" type="parTrans" cxnId="{87B97E97-0E0A-4745-94A9-1F4138BD08BF}">
      <dgm:prSet/>
      <dgm:spPr/>
      <dgm:t>
        <a:bodyPr/>
        <a:lstStyle/>
        <a:p>
          <a:endParaRPr lang="cs-CZ"/>
        </a:p>
      </dgm:t>
    </dgm:pt>
    <dgm:pt modelId="{636ABE41-DCA9-4DEF-8A3F-DBD29725752C}" type="sibTrans" cxnId="{87B97E97-0E0A-4745-94A9-1F4138BD08BF}">
      <dgm:prSet/>
      <dgm:spPr/>
      <dgm:t>
        <a:bodyPr/>
        <a:lstStyle/>
        <a:p>
          <a:endParaRPr lang="cs-CZ"/>
        </a:p>
      </dgm:t>
    </dgm:pt>
    <dgm:pt modelId="{68D8805D-F082-403A-B924-5CD182FD4E8C}">
      <dgm:prSet/>
      <dgm:spPr/>
      <dgm:t>
        <a:bodyPr/>
        <a:lstStyle/>
        <a:p>
          <a:r>
            <a:rPr lang="cs-CZ" b="0" dirty="0"/>
            <a:t>Zaměstnanec má právo na náhradu mzdy za dobu výpovědní doby</a:t>
          </a:r>
          <a:endParaRPr lang="cs-CZ" dirty="0"/>
        </a:p>
      </dgm:t>
    </dgm:pt>
    <dgm:pt modelId="{4C1C3C95-7432-4CBE-A544-AAE5092B6972}" type="parTrans" cxnId="{4F66D633-3AE8-4C73-A057-604D6A8C25A7}">
      <dgm:prSet/>
      <dgm:spPr/>
      <dgm:t>
        <a:bodyPr/>
        <a:lstStyle/>
        <a:p>
          <a:endParaRPr lang="cs-CZ"/>
        </a:p>
      </dgm:t>
    </dgm:pt>
    <dgm:pt modelId="{F16C7F7E-FD57-4B89-A4EC-6DF3DAD76AAD}" type="sibTrans" cxnId="{4F66D633-3AE8-4C73-A057-604D6A8C25A7}">
      <dgm:prSet/>
      <dgm:spPr/>
      <dgm:t>
        <a:bodyPr/>
        <a:lstStyle/>
        <a:p>
          <a:endParaRPr lang="cs-CZ"/>
        </a:p>
      </dgm:t>
    </dgm:pt>
    <dgm:pt modelId="{AA09D188-9148-410F-9005-88C9518B30AE}" type="pres">
      <dgm:prSet presAssocID="{EDE82703-8480-4062-B6F3-908A1595B43F}" presName="linear" presStyleCnt="0">
        <dgm:presLayoutVars>
          <dgm:animLvl val="lvl"/>
          <dgm:resizeHandles val="exact"/>
        </dgm:presLayoutVars>
      </dgm:prSet>
      <dgm:spPr/>
    </dgm:pt>
    <dgm:pt modelId="{63A48997-C66D-4634-A3FE-63577A858D5A}" type="pres">
      <dgm:prSet presAssocID="{852E5DBF-9A67-4DF1-8FC4-310489256352}" presName="parentText" presStyleLbl="node1" presStyleIdx="0" presStyleCnt="2">
        <dgm:presLayoutVars>
          <dgm:chMax val="0"/>
          <dgm:bulletEnabled val="1"/>
        </dgm:presLayoutVars>
      </dgm:prSet>
      <dgm:spPr/>
    </dgm:pt>
    <dgm:pt modelId="{41A419EE-3829-4538-B537-60E1A1732E8C}" type="pres">
      <dgm:prSet presAssocID="{852E5DBF-9A67-4DF1-8FC4-310489256352}" presName="childText" presStyleLbl="revTx" presStyleIdx="0" presStyleCnt="1">
        <dgm:presLayoutVars>
          <dgm:bulletEnabled val="1"/>
        </dgm:presLayoutVars>
      </dgm:prSet>
      <dgm:spPr/>
    </dgm:pt>
    <dgm:pt modelId="{BD83BC75-1C77-42E3-A84C-562D50842C3C}" type="pres">
      <dgm:prSet presAssocID="{68D8805D-F082-403A-B924-5CD182FD4E8C}" presName="parentText" presStyleLbl="node1" presStyleIdx="1" presStyleCnt="2">
        <dgm:presLayoutVars>
          <dgm:chMax val="0"/>
          <dgm:bulletEnabled val="1"/>
        </dgm:presLayoutVars>
      </dgm:prSet>
      <dgm:spPr/>
    </dgm:pt>
  </dgm:ptLst>
  <dgm:cxnLst>
    <dgm:cxn modelId="{E4EA6F32-92AA-4EEE-B8ED-E6346CD41C16}" srcId="{852E5DBF-9A67-4DF1-8FC4-310489256352}" destId="{C4926171-B575-49A3-97E4-A021DC430B21}" srcOrd="0" destOrd="0" parTransId="{026F6A0A-2D87-4048-BBA2-A5498AB86D19}" sibTransId="{2528E5C1-8CAE-4D2A-A89A-251F8C16B3AB}"/>
    <dgm:cxn modelId="{4F66D633-3AE8-4C73-A057-604D6A8C25A7}" srcId="{EDE82703-8480-4062-B6F3-908A1595B43F}" destId="{68D8805D-F082-403A-B924-5CD182FD4E8C}" srcOrd="1" destOrd="0" parTransId="{4C1C3C95-7432-4CBE-A544-AAE5092B6972}" sibTransId="{F16C7F7E-FD57-4B89-A4EC-6DF3DAD76AAD}"/>
    <dgm:cxn modelId="{7E2DAE42-7149-4D1C-87F3-275D16EBD033}" type="presOf" srcId="{C4926171-B575-49A3-97E4-A021DC430B21}" destId="{41A419EE-3829-4538-B537-60E1A1732E8C}" srcOrd="0" destOrd="0" presId="urn:microsoft.com/office/officeart/2005/8/layout/vList2"/>
    <dgm:cxn modelId="{3EC76749-298A-4EB8-8F0E-1BCE0F518CA4}" type="presOf" srcId="{EDE82703-8480-4062-B6F3-908A1595B43F}" destId="{AA09D188-9148-410F-9005-88C9518B30AE}" srcOrd="0" destOrd="0" presId="urn:microsoft.com/office/officeart/2005/8/layout/vList2"/>
    <dgm:cxn modelId="{99960E92-2853-4955-B454-2412C2A9AA2B}" srcId="{EDE82703-8480-4062-B6F3-908A1595B43F}" destId="{852E5DBF-9A67-4DF1-8FC4-310489256352}" srcOrd="0" destOrd="0" parTransId="{221072F7-B746-4EB4-9E17-A70DF56C16C7}" sibTransId="{3C13A907-7105-496E-8D13-19769D1A512E}"/>
    <dgm:cxn modelId="{87B97E97-0E0A-4745-94A9-1F4138BD08BF}" srcId="{852E5DBF-9A67-4DF1-8FC4-310489256352}" destId="{C5813BE2-E827-44F1-9CAB-C19F137E72F7}" srcOrd="1" destOrd="0" parTransId="{0F97A3A0-A19E-4625-A6B5-DECF7F1E4EAD}" sibTransId="{636ABE41-DCA9-4DEF-8A3F-DBD29725752C}"/>
    <dgm:cxn modelId="{6C1B6DC6-A24D-462F-88C2-7781A60A2809}" type="presOf" srcId="{852E5DBF-9A67-4DF1-8FC4-310489256352}" destId="{63A48997-C66D-4634-A3FE-63577A858D5A}" srcOrd="0" destOrd="0" presId="urn:microsoft.com/office/officeart/2005/8/layout/vList2"/>
    <dgm:cxn modelId="{0D710EF1-027A-4FD0-9CF5-375C00242A29}" type="presOf" srcId="{C5813BE2-E827-44F1-9CAB-C19F137E72F7}" destId="{41A419EE-3829-4538-B537-60E1A1732E8C}" srcOrd="0" destOrd="1" presId="urn:microsoft.com/office/officeart/2005/8/layout/vList2"/>
    <dgm:cxn modelId="{4B6F3EF1-67A0-400F-844E-579A4632981D}" type="presOf" srcId="{68D8805D-F082-403A-B924-5CD182FD4E8C}" destId="{BD83BC75-1C77-42E3-A84C-562D50842C3C}" srcOrd="0" destOrd="0" presId="urn:microsoft.com/office/officeart/2005/8/layout/vList2"/>
    <dgm:cxn modelId="{8B35D869-ED29-4204-9832-2D6283B3DC8E}" type="presParOf" srcId="{AA09D188-9148-410F-9005-88C9518B30AE}" destId="{63A48997-C66D-4634-A3FE-63577A858D5A}" srcOrd="0" destOrd="0" presId="urn:microsoft.com/office/officeart/2005/8/layout/vList2"/>
    <dgm:cxn modelId="{69E2D261-00A6-40C7-A56C-298323223E56}" type="presParOf" srcId="{AA09D188-9148-410F-9005-88C9518B30AE}" destId="{41A419EE-3829-4538-B537-60E1A1732E8C}" srcOrd="1" destOrd="0" presId="urn:microsoft.com/office/officeart/2005/8/layout/vList2"/>
    <dgm:cxn modelId="{58D12CA6-1232-4B2E-B8DB-A7C254BDE570}" type="presParOf" srcId="{AA09D188-9148-410F-9005-88C9518B30AE}" destId="{BD83BC75-1C77-42E3-A84C-562D50842C3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A2CFFBB0-F38B-4654-B4BD-BD9E9C428B8F}"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B16F72A4-C59B-4928-8CA7-CC7DC657C475}">
      <dgm:prSet/>
      <dgm:spPr/>
      <dgm:t>
        <a:bodyPr/>
        <a:lstStyle/>
        <a:p>
          <a:r>
            <a:rPr lang="cs-CZ" b="0" dirty="0"/>
            <a:t>Zaměstnavatel písemně </a:t>
          </a:r>
          <a:r>
            <a:rPr lang="cs-CZ" b="1" dirty="0"/>
            <a:t>oznámí</a:t>
          </a:r>
          <a:r>
            <a:rPr lang="cs-CZ" b="0" dirty="0"/>
            <a:t> zaměstnanci, že trvá na tom, aby dále konal svou práci</a:t>
          </a:r>
          <a:endParaRPr lang="cs-CZ" dirty="0"/>
        </a:p>
      </dgm:t>
    </dgm:pt>
    <dgm:pt modelId="{0E0ED485-4E08-4A4B-9285-88761A6A90DA}" type="parTrans" cxnId="{4116E527-6ACE-4F6A-A91C-66F44AFCBC54}">
      <dgm:prSet/>
      <dgm:spPr/>
      <dgm:t>
        <a:bodyPr/>
        <a:lstStyle/>
        <a:p>
          <a:endParaRPr lang="cs-CZ"/>
        </a:p>
      </dgm:t>
    </dgm:pt>
    <dgm:pt modelId="{521B587B-A2C1-4321-B3F8-217BB36E1447}" type="sibTrans" cxnId="{4116E527-6ACE-4F6A-A91C-66F44AFCBC54}">
      <dgm:prSet/>
      <dgm:spPr/>
      <dgm:t>
        <a:bodyPr/>
        <a:lstStyle/>
        <a:p>
          <a:endParaRPr lang="cs-CZ"/>
        </a:p>
      </dgm:t>
    </dgm:pt>
    <dgm:pt modelId="{8E944E61-D99A-4A62-B150-61F1F4B5522D}">
      <dgm:prSet/>
      <dgm:spPr/>
      <dgm:t>
        <a:bodyPr/>
        <a:lstStyle/>
        <a:p>
          <a:r>
            <a:rPr lang="cs-CZ" b="0"/>
            <a:t>Platí že PP trvá</a:t>
          </a:r>
          <a:endParaRPr lang="cs-CZ"/>
        </a:p>
      </dgm:t>
    </dgm:pt>
    <dgm:pt modelId="{CF0975EE-EB2A-439D-B555-110814BA92A3}" type="parTrans" cxnId="{2FCD638C-FF6B-4985-B63F-A0C77DC1E66F}">
      <dgm:prSet/>
      <dgm:spPr/>
      <dgm:t>
        <a:bodyPr/>
        <a:lstStyle/>
        <a:p>
          <a:endParaRPr lang="cs-CZ"/>
        </a:p>
      </dgm:t>
    </dgm:pt>
    <dgm:pt modelId="{0E0240C5-40A0-4C5B-A45D-AFCD0BF7BFA9}" type="sibTrans" cxnId="{2FCD638C-FF6B-4985-B63F-A0C77DC1E66F}">
      <dgm:prSet/>
      <dgm:spPr/>
      <dgm:t>
        <a:bodyPr/>
        <a:lstStyle/>
        <a:p>
          <a:endParaRPr lang="cs-CZ"/>
        </a:p>
      </dgm:t>
    </dgm:pt>
    <dgm:pt modelId="{7B32C29F-138D-423F-9163-9C638A19E301}">
      <dgm:prSet/>
      <dgm:spPr/>
      <dgm:t>
        <a:bodyPr/>
        <a:lstStyle/>
        <a:p>
          <a:r>
            <a:rPr lang="cs-CZ" b="0" dirty="0"/>
            <a:t>Pokud zaměstnanec nevyhoví má zaměstnavatel právo na náhradu škody</a:t>
          </a:r>
          <a:endParaRPr lang="cs-CZ" dirty="0"/>
        </a:p>
      </dgm:t>
    </dgm:pt>
    <dgm:pt modelId="{DCC93E11-1AD3-4972-86AE-38F754604EAE}" type="parTrans" cxnId="{61D242F9-9853-4FAB-B1FA-9BBB7653B356}">
      <dgm:prSet/>
      <dgm:spPr/>
      <dgm:t>
        <a:bodyPr/>
        <a:lstStyle/>
        <a:p>
          <a:endParaRPr lang="cs-CZ"/>
        </a:p>
      </dgm:t>
    </dgm:pt>
    <dgm:pt modelId="{A2EAB5A7-CFD4-4EE0-AF45-6384532E8C1E}" type="sibTrans" cxnId="{61D242F9-9853-4FAB-B1FA-9BBB7653B356}">
      <dgm:prSet/>
      <dgm:spPr/>
      <dgm:t>
        <a:bodyPr/>
        <a:lstStyle/>
        <a:p>
          <a:endParaRPr lang="cs-CZ"/>
        </a:p>
      </dgm:t>
    </dgm:pt>
    <dgm:pt modelId="{6ACC4CEB-B13F-4084-BF81-E3C46544AF2C}">
      <dgm:prSet/>
      <dgm:spPr/>
      <dgm:t>
        <a:bodyPr/>
        <a:lstStyle/>
        <a:p>
          <a:r>
            <a:rPr lang="cs-CZ" b="0" dirty="0"/>
            <a:t>Pokud zaměstnavatel </a:t>
          </a:r>
          <a:r>
            <a:rPr lang="cs-CZ" b="1" dirty="0"/>
            <a:t>neoznámí</a:t>
          </a:r>
          <a:r>
            <a:rPr lang="cs-CZ" b="0" dirty="0"/>
            <a:t> a nedohodnou se se zaměstnancem jinak – PP skončil</a:t>
          </a:r>
          <a:endParaRPr lang="cs-CZ" dirty="0"/>
        </a:p>
      </dgm:t>
    </dgm:pt>
    <dgm:pt modelId="{91AD374A-56F0-4968-BE4E-7061D9CE63FA}" type="parTrans" cxnId="{61464293-3988-4CD5-98F9-B80190BC9AC0}">
      <dgm:prSet/>
      <dgm:spPr/>
      <dgm:t>
        <a:bodyPr/>
        <a:lstStyle/>
        <a:p>
          <a:endParaRPr lang="cs-CZ"/>
        </a:p>
      </dgm:t>
    </dgm:pt>
    <dgm:pt modelId="{AE3A8A8A-7828-49BA-90A0-0BA30197B890}" type="sibTrans" cxnId="{61464293-3988-4CD5-98F9-B80190BC9AC0}">
      <dgm:prSet/>
      <dgm:spPr/>
      <dgm:t>
        <a:bodyPr/>
        <a:lstStyle/>
        <a:p>
          <a:endParaRPr lang="cs-CZ"/>
        </a:p>
      </dgm:t>
    </dgm:pt>
    <dgm:pt modelId="{D04AFEF6-A3CC-43C2-8826-628411B6B8C5}">
      <dgm:prSet/>
      <dgm:spPr/>
      <dgm:t>
        <a:bodyPr/>
        <a:lstStyle/>
        <a:p>
          <a:r>
            <a:rPr lang="cs-CZ" b="0" dirty="0"/>
            <a:t>Při neplatné výpovědi ke dni uplynutí výpovědní doby</a:t>
          </a:r>
          <a:endParaRPr lang="cs-CZ" dirty="0"/>
        </a:p>
      </dgm:t>
    </dgm:pt>
    <dgm:pt modelId="{A9F45727-731A-4324-9BAB-7B4185EBA6F0}" type="parTrans" cxnId="{540EBD39-D445-43E7-B1C7-67E88028351E}">
      <dgm:prSet/>
      <dgm:spPr/>
      <dgm:t>
        <a:bodyPr/>
        <a:lstStyle/>
        <a:p>
          <a:endParaRPr lang="cs-CZ"/>
        </a:p>
      </dgm:t>
    </dgm:pt>
    <dgm:pt modelId="{9124AB3E-3F06-4605-BC11-F4EB9B1FE6A9}" type="sibTrans" cxnId="{540EBD39-D445-43E7-B1C7-67E88028351E}">
      <dgm:prSet/>
      <dgm:spPr/>
      <dgm:t>
        <a:bodyPr/>
        <a:lstStyle/>
        <a:p>
          <a:endParaRPr lang="cs-CZ"/>
        </a:p>
      </dgm:t>
    </dgm:pt>
    <dgm:pt modelId="{74429DBA-1C6A-40EE-A5A1-B51DC7CECC98}">
      <dgm:prSet/>
      <dgm:spPr/>
      <dgm:t>
        <a:bodyPr/>
        <a:lstStyle/>
        <a:p>
          <a:r>
            <a:rPr lang="cs-CZ" b="0" dirty="0"/>
            <a:t>Při neplatném okamžitém zrušení dnem kdy měl skončit zrušením</a:t>
          </a:r>
          <a:endParaRPr lang="cs-CZ" dirty="0"/>
        </a:p>
      </dgm:t>
    </dgm:pt>
    <dgm:pt modelId="{9E25291B-CB5E-4C49-A94E-DDC197BCCAB7}" type="parTrans" cxnId="{65E110A2-B5F4-4CC4-A995-587428CB20E1}">
      <dgm:prSet/>
      <dgm:spPr/>
      <dgm:t>
        <a:bodyPr/>
        <a:lstStyle/>
        <a:p>
          <a:endParaRPr lang="cs-CZ"/>
        </a:p>
      </dgm:t>
    </dgm:pt>
    <dgm:pt modelId="{1E43A0CB-4C9F-4B16-9C31-D4CDC6C18F13}" type="sibTrans" cxnId="{65E110A2-B5F4-4CC4-A995-587428CB20E1}">
      <dgm:prSet/>
      <dgm:spPr/>
      <dgm:t>
        <a:bodyPr/>
        <a:lstStyle/>
        <a:p>
          <a:endParaRPr lang="cs-CZ"/>
        </a:p>
      </dgm:t>
    </dgm:pt>
    <dgm:pt modelId="{E0C2F662-9F96-4F78-B0FA-E228D841CD44}">
      <dgm:prSet/>
      <dgm:spPr/>
      <dgm:t>
        <a:bodyPr/>
        <a:lstStyle/>
        <a:p>
          <a:r>
            <a:rPr lang="cs-CZ" b="0" dirty="0"/>
            <a:t>V takovém případě nemůže zaměstnavatel uplatňovat náhradu škody</a:t>
          </a:r>
          <a:endParaRPr lang="cs-CZ" dirty="0"/>
        </a:p>
      </dgm:t>
    </dgm:pt>
    <dgm:pt modelId="{C3D672EE-7865-4A3A-B5BA-6536859886BF}" type="parTrans" cxnId="{EF4D4C46-1423-42A8-ACE6-D1FD187EE1CD}">
      <dgm:prSet/>
      <dgm:spPr/>
      <dgm:t>
        <a:bodyPr/>
        <a:lstStyle/>
        <a:p>
          <a:endParaRPr lang="cs-CZ"/>
        </a:p>
      </dgm:t>
    </dgm:pt>
    <dgm:pt modelId="{543BF1E8-ECD2-456D-989A-454F6433B261}" type="sibTrans" cxnId="{EF4D4C46-1423-42A8-ACE6-D1FD187EE1CD}">
      <dgm:prSet/>
      <dgm:spPr/>
      <dgm:t>
        <a:bodyPr/>
        <a:lstStyle/>
        <a:p>
          <a:endParaRPr lang="cs-CZ"/>
        </a:p>
      </dgm:t>
    </dgm:pt>
    <dgm:pt modelId="{2112D2AC-98A2-4116-9022-9951F1B753AE}">
      <dgm:prSet/>
      <dgm:spPr/>
      <dgm:t>
        <a:bodyPr/>
        <a:lstStyle/>
        <a:p>
          <a:r>
            <a:rPr lang="cs-CZ" b="0" dirty="0"/>
            <a:t>U rozvázání pracovního poměru neplatnou dohodou zaměstnavatel náhradu škody uplatňovat nesmí</a:t>
          </a:r>
          <a:endParaRPr lang="cs-CZ" dirty="0"/>
        </a:p>
      </dgm:t>
    </dgm:pt>
    <dgm:pt modelId="{E6FD443F-1562-4444-9B0E-6B6C8F02DDB5}" type="parTrans" cxnId="{64A23C3F-2E93-45CC-B97F-F3586C0F6AC8}">
      <dgm:prSet/>
      <dgm:spPr/>
      <dgm:t>
        <a:bodyPr/>
        <a:lstStyle/>
        <a:p>
          <a:endParaRPr lang="cs-CZ"/>
        </a:p>
      </dgm:t>
    </dgm:pt>
    <dgm:pt modelId="{EE8245F0-8C5B-4F2E-A15C-514679C787CC}" type="sibTrans" cxnId="{64A23C3F-2E93-45CC-B97F-F3586C0F6AC8}">
      <dgm:prSet/>
      <dgm:spPr/>
      <dgm:t>
        <a:bodyPr/>
        <a:lstStyle/>
        <a:p>
          <a:endParaRPr lang="cs-CZ"/>
        </a:p>
      </dgm:t>
    </dgm:pt>
    <dgm:pt modelId="{00014756-AB6B-49C3-9C92-AAF956F55D29}" type="pres">
      <dgm:prSet presAssocID="{A2CFFBB0-F38B-4654-B4BD-BD9E9C428B8F}" presName="linear" presStyleCnt="0">
        <dgm:presLayoutVars>
          <dgm:animLvl val="lvl"/>
          <dgm:resizeHandles val="exact"/>
        </dgm:presLayoutVars>
      </dgm:prSet>
      <dgm:spPr/>
    </dgm:pt>
    <dgm:pt modelId="{869F166B-34F5-4BB2-9A40-37537222EE54}" type="pres">
      <dgm:prSet presAssocID="{B16F72A4-C59B-4928-8CA7-CC7DC657C475}" presName="parentText" presStyleLbl="node1" presStyleIdx="0" presStyleCnt="4">
        <dgm:presLayoutVars>
          <dgm:chMax val="0"/>
          <dgm:bulletEnabled val="1"/>
        </dgm:presLayoutVars>
      </dgm:prSet>
      <dgm:spPr/>
    </dgm:pt>
    <dgm:pt modelId="{23BF7BF2-F500-4932-9116-055197A09340}" type="pres">
      <dgm:prSet presAssocID="{B16F72A4-C59B-4928-8CA7-CC7DC657C475}" presName="childText" presStyleLbl="revTx" presStyleIdx="0" presStyleCnt="2">
        <dgm:presLayoutVars>
          <dgm:bulletEnabled val="1"/>
        </dgm:presLayoutVars>
      </dgm:prSet>
      <dgm:spPr/>
    </dgm:pt>
    <dgm:pt modelId="{9B144B89-6E50-4945-852C-F55EA8047A38}" type="pres">
      <dgm:prSet presAssocID="{7B32C29F-138D-423F-9163-9C638A19E301}" presName="parentText" presStyleLbl="node1" presStyleIdx="1" presStyleCnt="4">
        <dgm:presLayoutVars>
          <dgm:chMax val="0"/>
          <dgm:bulletEnabled val="1"/>
        </dgm:presLayoutVars>
      </dgm:prSet>
      <dgm:spPr/>
    </dgm:pt>
    <dgm:pt modelId="{D366EFC6-8403-49FA-A8F4-2919F70D95BA}" type="pres">
      <dgm:prSet presAssocID="{A2EAB5A7-CFD4-4EE0-AF45-6384532E8C1E}" presName="spacer" presStyleCnt="0"/>
      <dgm:spPr/>
    </dgm:pt>
    <dgm:pt modelId="{EA8FF61A-7C34-4D74-9D6E-0EB2C8D97731}" type="pres">
      <dgm:prSet presAssocID="{6ACC4CEB-B13F-4084-BF81-E3C46544AF2C}" presName="parentText" presStyleLbl="node1" presStyleIdx="2" presStyleCnt="4">
        <dgm:presLayoutVars>
          <dgm:chMax val="0"/>
          <dgm:bulletEnabled val="1"/>
        </dgm:presLayoutVars>
      </dgm:prSet>
      <dgm:spPr/>
    </dgm:pt>
    <dgm:pt modelId="{FB655A4C-7D2E-4115-B0B3-BDA4B3AB5164}" type="pres">
      <dgm:prSet presAssocID="{6ACC4CEB-B13F-4084-BF81-E3C46544AF2C}" presName="childText" presStyleLbl="revTx" presStyleIdx="1" presStyleCnt="2">
        <dgm:presLayoutVars>
          <dgm:bulletEnabled val="1"/>
        </dgm:presLayoutVars>
      </dgm:prSet>
      <dgm:spPr/>
    </dgm:pt>
    <dgm:pt modelId="{29C6E172-E167-4314-A15D-D45167B27AF3}" type="pres">
      <dgm:prSet presAssocID="{2112D2AC-98A2-4116-9022-9951F1B753AE}" presName="parentText" presStyleLbl="node1" presStyleIdx="3" presStyleCnt="4">
        <dgm:presLayoutVars>
          <dgm:chMax val="0"/>
          <dgm:bulletEnabled val="1"/>
        </dgm:presLayoutVars>
      </dgm:prSet>
      <dgm:spPr/>
    </dgm:pt>
  </dgm:ptLst>
  <dgm:cxnLst>
    <dgm:cxn modelId="{3126E215-5DF4-47C1-B2E1-6D0B5522347F}" type="presOf" srcId="{6ACC4CEB-B13F-4084-BF81-E3C46544AF2C}" destId="{EA8FF61A-7C34-4D74-9D6E-0EB2C8D97731}" srcOrd="0" destOrd="0" presId="urn:microsoft.com/office/officeart/2005/8/layout/vList2"/>
    <dgm:cxn modelId="{4116E527-6ACE-4F6A-A91C-66F44AFCBC54}" srcId="{A2CFFBB0-F38B-4654-B4BD-BD9E9C428B8F}" destId="{B16F72A4-C59B-4928-8CA7-CC7DC657C475}" srcOrd="0" destOrd="0" parTransId="{0E0ED485-4E08-4A4B-9285-88761A6A90DA}" sibTransId="{521B587B-A2C1-4321-B3F8-217BB36E1447}"/>
    <dgm:cxn modelId="{540EBD39-D445-43E7-B1C7-67E88028351E}" srcId="{6ACC4CEB-B13F-4084-BF81-E3C46544AF2C}" destId="{D04AFEF6-A3CC-43C2-8826-628411B6B8C5}" srcOrd="0" destOrd="0" parTransId="{A9F45727-731A-4324-9BAB-7B4185EBA6F0}" sibTransId="{9124AB3E-3F06-4605-BC11-F4EB9B1FE6A9}"/>
    <dgm:cxn modelId="{64A23C3F-2E93-45CC-B97F-F3586C0F6AC8}" srcId="{A2CFFBB0-F38B-4654-B4BD-BD9E9C428B8F}" destId="{2112D2AC-98A2-4116-9022-9951F1B753AE}" srcOrd="3" destOrd="0" parTransId="{E6FD443F-1562-4444-9B0E-6B6C8F02DDB5}" sibTransId="{EE8245F0-8C5B-4F2E-A15C-514679C787CC}"/>
    <dgm:cxn modelId="{EF4D4C46-1423-42A8-ACE6-D1FD187EE1CD}" srcId="{6ACC4CEB-B13F-4084-BF81-E3C46544AF2C}" destId="{E0C2F662-9F96-4F78-B0FA-E228D841CD44}" srcOrd="2" destOrd="0" parTransId="{C3D672EE-7865-4A3A-B5BA-6536859886BF}" sibTransId="{543BF1E8-ECD2-456D-989A-454F6433B261}"/>
    <dgm:cxn modelId="{8C3A5368-2098-4F65-BE16-4548101F048E}" type="presOf" srcId="{D04AFEF6-A3CC-43C2-8826-628411B6B8C5}" destId="{FB655A4C-7D2E-4115-B0B3-BDA4B3AB5164}" srcOrd="0" destOrd="0" presId="urn:microsoft.com/office/officeart/2005/8/layout/vList2"/>
    <dgm:cxn modelId="{A5C8CB69-75DC-44D6-9407-A6095C7B2A7D}" type="presOf" srcId="{B16F72A4-C59B-4928-8CA7-CC7DC657C475}" destId="{869F166B-34F5-4BB2-9A40-37537222EE54}" srcOrd="0" destOrd="0" presId="urn:microsoft.com/office/officeart/2005/8/layout/vList2"/>
    <dgm:cxn modelId="{6785074C-B330-4A25-A63B-925B7668385A}" type="presOf" srcId="{A2CFFBB0-F38B-4654-B4BD-BD9E9C428B8F}" destId="{00014756-AB6B-49C3-9C92-AAF956F55D29}" srcOrd="0" destOrd="0" presId="urn:microsoft.com/office/officeart/2005/8/layout/vList2"/>
    <dgm:cxn modelId="{532D5D55-1787-4595-BA1E-F0E9BE7D2CA2}" type="presOf" srcId="{7B32C29F-138D-423F-9163-9C638A19E301}" destId="{9B144B89-6E50-4945-852C-F55EA8047A38}" srcOrd="0" destOrd="0" presId="urn:microsoft.com/office/officeart/2005/8/layout/vList2"/>
    <dgm:cxn modelId="{E5462F8A-89C1-406C-B509-1BEF0D48F34C}" type="presOf" srcId="{8E944E61-D99A-4A62-B150-61F1F4B5522D}" destId="{23BF7BF2-F500-4932-9116-055197A09340}" srcOrd="0" destOrd="0" presId="urn:microsoft.com/office/officeart/2005/8/layout/vList2"/>
    <dgm:cxn modelId="{2FCD638C-FF6B-4985-B63F-A0C77DC1E66F}" srcId="{B16F72A4-C59B-4928-8CA7-CC7DC657C475}" destId="{8E944E61-D99A-4A62-B150-61F1F4B5522D}" srcOrd="0" destOrd="0" parTransId="{CF0975EE-EB2A-439D-B555-110814BA92A3}" sibTransId="{0E0240C5-40A0-4C5B-A45D-AFCD0BF7BFA9}"/>
    <dgm:cxn modelId="{61464293-3988-4CD5-98F9-B80190BC9AC0}" srcId="{A2CFFBB0-F38B-4654-B4BD-BD9E9C428B8F}" destId="{6ACC4CEB-B13F-4084-BF81-E3C46544AF2C}" srcOrd="2" destOrd="0" parTransId="{91AD374A-56F0-4968-BE4E-7061D9CE63FA}" sibTransId="{AE3A8A8A-7828-49BA-90A0-0BA30197B890}"/>
    <dgm:cxn modelId="{A22DF99C-8311-4D81-822C-12D6A0203364}" type="presOf" srcId="{E0C2F662-9F96-4F78-B0FA-E228D841CD44}" destId="{FB655A4C-7D2E-4115-B0B3-BDA4B3AB5164}" srcOrd="0" destOrd="2" presId="urn:microsoft.com/office/officeart/2005/8/layout/vList2"/>
    <dgm:cxn modelId="{65E110A2-B5F4-4CC4-A995-587428CB20E1}" srcId="{6ACC4CEB-B13F-4084-BF81-E3C46544AF2C}" destId="{74429DBA-1C6A-40EE-A5A1-B51DC7CECC98}" srcOrd="1" destOrd="0" parTransId="{9E25291B-CB5E-4C49-A94E-DDC197BCCAB7}" sibTransId="{1E43A0CB-4C9F-4B16-9C31-D4CDC6C18F13}"/>
    <dgm:cxn modelId="{F8F56CAD-E311-4C1F-901E-542BE28CABB9}" type="presOf" srcId="{2112D2AC-98A2-4116-9022-9951F1B753AE}" destId="{29C6E172-E167-4314-A15D-D45167B27AF3}" srcOrd="0" destOrd="0" presId="urn:microsoft.com/office/officeart/2005/8/layout/vList2"/>
    <dgm:cxn modelId="{2AEB19BD-93F1-4667-BBA5-EB6DDCDCE217}" type="presOf" srcId="{74429DBA-1C6A-40EE-A5A1-B51DC7CECC98}" destId="{FB655A4C-7D2E-4115-B0B3-BDA4B3AB5164}" srcOrd="0" destOrd="1" presId="urn:microsoft.com/office/officeart/2005/8/layout/vList2"/>
    <dgm:cxn modelId="{61D242F9-9853-4FAB-B1FA-9BBB7653B356}" srcId="{A2CFFBB0-F38B-4654-B4BD-BD9E9C428B8F}" destId="{7B32C29F-138D-423F-9163-9C638A19E301}" srcOrd="1" destOrd="0" parTransId="{DCC93E11-1AD3-4972-86AE-38F754604EAE}" sibTransId="{A2EAB5A7-CFD4-4EE0-AF45-6384532E8C1E}"/>
    <dgm:cxn modelId="{452FB28E-A162-4BC9-BBB1-49101F20A029}" type="presParOf" srcId="{00014756-AB6B-49C3-9C92-AAF956F55D29}" destId="{869F166B-34F5-4BB2-9A40-37537222EE54}" srcOrd="0" destOrd="0" presId="urn:microsoft.com/office/officeart/2005/8/layout/vList2"/>
    <dgm:cxn modelId="{1EF2BE4E-B86B-4E4E-99D0-19F4A30F6DB1}" type="presParOf" srcId="{00014756-AB6B-49C3-9C92-AAF956F55D29}" destId="{23BF7BF2-F500-4932-9116-055197A09340}" srcOrd="1" destOrd="0" presId="urn:microsoft.com/office/officeart/2005/8/layout/vList2"/>
    <dgm:cxn modelId="{4D6BA33C-5EC4-40C1-8787-5EAEB6D42CB5}" type="presParOf" srcId="{00014756-AB6B-49C3-9C92-AAF956F55D29}" destId="{9B144B89-6E50-4945-852C-F55EA8047A38}" srcOrd="2" destOrd="0" presId="urn:microsoft.com/office/officeart/2005/8/layout/vList2"/>
    <dgm:cxn modelId="{00209C94-F934-4047-B92F-44B4BAFE2FF1}" type="presParOf" srcId="{00014756-AB6B-49C3-9C92-AAF956F55D29}" destId="{D366EFC6-8403-49FA-A8F4-2919F70D95BA}" srcOrd="3" destOrd="0" presId="urn:microsoft.com/office/officeart/2005/8/layout/vList2"/>
    <dgm:cxn modelId="{0E292939-ADB1-47AD-953C-55EF241B1CC1}" type="presParOf" srcId="{00014756-AB6B-49C3-9C92-AAF956F55D29}" destId="{EA8FF61A-7C34-4D74-9D6E-0EB2C8D97731}" srcOrd="4" destOrd="0" presId="urn:microsoft.com/office/officeart/2005/8/layout/vList2"/>
    <dgm:cxn modelId="{A20EE3F1-2308-423E-90E4-146771738165}" type="presParOf" srcId="{00014756-AB6B-49C3-9C92-AAF956F55D29}" destId="{FB655A4C-7D2E-4115-B0B3-BDA4B3AB5164}" srcOrd="5" destOrd="0" presId="urn:microsoft.com/office/officeart/2005/8/layout/vList2"/>
    <dgm:cxn modelId="{1FFE51A4-AAAA-4689-B130-FCEB1B5BB0C7}" type="presParOf" srcId="{00014756-AB6B-49C3-9C92-AAF956F55D29}" destId="{29C6E172-E167-4314-A15D-D45167B27AF3}"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DEBE8E79-3371-4A21-933D-A1772DB429C4}"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110CF0DB-26E0-4AE1-A3C1-2453CA341B39}">
      <dgm:prSet/>
      <dgm:spPr/>
      <dgm:t>
        <a:bodyPr/>
        <a:lstStyle/>
        <a:p>
          <a:r>
            <a:rPr lang="cs-CZ" b="0" dirty="0"/>
            <a:t>Vše výše uvedené je nutné uplatnit u soudu </a:t>
          </a:r>
          <a:r>
            <a:rPr lang="cs-CZ" b="1" u="sng" dirty="0"/>
            <a:t>nejpozději ve lhůtě 2 měsíců </a:t>
          </a:r>
          <a:r>
            <a:rPr lang="cs-CZ" b="0" dirty="0"/>
            <a:t>ode dne, kdy měl PP skončit tímto neplatným rozvázáním</a:t>
          </a:r>
          <a:endParaRPr lang="cs-CZ" dirty="0"/>
        </a:p>
      </dgm:t>
    </dgm:pt>
    <dgm:pt modelId="{C8E48FB6-33AB-45A6-A300-73A0A63E426C}" type="parTrans" cxnId="{D315BE59-FB19-49A4-A6D7-72017F7E57F0}">
      <dgm:prSet/>
      <dgm:spPr/>
      <dgm:t>
        <a:bodyPr/>
        <a:lstStyle/>
        <a:p>
          <a:endParaRPr lang="cs-CZ"/>
        </a:p>
      </dgm:t>
    </dgm:pt>
    <dgm:pt modelId="{F7CA69B3-8D79-431A-80F6-7152B4C553D8}" type="sibTrans" cxnId="{D315BE59-FB19-49A4-A6D7-72017F7E57F0}">
      <dgm:prSet/>
      <dgm:spPr/>
      <dgm:t>
        <a:bodyPr/>
        <a:lstStyle/>
        <a:p>
          <a:endParaRPr lang="cs-CZ"/>
        </a:p>
      </dgm:t>
    </dgm:pt>
    <dgm:pt modelId="{8FF6FAA5-1434-4431-BB47-711425673800}" type="pres">
      <dgm:prSet presAssocID="{DEBE8E79-3371-4A21-933D-A1772DB429C4}" presName="linear" presStyleCnt="0">
        <dgm:presLayoutVars>
          <dgm:animLvl val="lvl"/>
          <dgm:resizeHandles val="exact"/>
        </dgm:presLayoutVars>
      </dgm:prSet>
      <dgm:spPr/>
    </dgm:pt>
    <dgm:pt modelId="{5CACEDE0-8E26-450F-A918-AD3A8CF69646}" type="pres">
      <dgm:prSet presAssocID="{110CF0DB-26E0-4AE1-A3C1-2453CA341B39}" presName="parentText" presStyleLbl="node1" presStyleIdx="0" presStyleCnt="1">
        <dgm:presLayoutVars>
          <dgm:chMax val="0"/>
          <dgm:bulletEnabled val="1"/>
        </dgm:presLayoutVars>
      </dgm:prSet>
      <dgm:spPr/>
    </dgm:pt>
  </dgm:ptLst>
  <dgm:cxnLst>
    <dgm:cxn modelId="{39531328-7C24-453D-8FCC-E33B27AB3F82}" type="presOf" srcId="{110CF0DB-26E0-4AE1-A3C1-2453CA341B39}" destId="{5CACEDE0-8E26-450F-A918-AD3A8CF69646}" srcOrd="0" destOrd="0" presId="urn:microsoft.com/office/officeart/2005/8/layout/vList2"/>
    <dgm:cxn modelId="{D315BE59-FB19-49A4-A6D7-72017F7E57F0}" srcId="{DEBE8E79-3371-4A21-933D-A1772DB429C4}" destId="{110CF0DB-26E0-4AE1-A3C1-2453CA341B39}" srcOrd="0" destOrd="0" parTransId="{C8E48FB6-33AB-45A6-A300-73A0A63E426C}" sibTransId="{F7CA69B3-8D79-431A-80F6-7152B4C553D8}"/>
    <dgm:cxn modelId="{3D0C34BF-4B45-4F7E-A67E-EB41BE4C39A7}" type="presOf" srcId="{DEBE8E79-3371-4A21-933D-A1772DB429C4}" destId="{8FF6FAA5-1434-4431-BB47-711425673800}" srcOrd="0" destOrd="0" presId="urn:microsoft.com/office/officeart/2005/8/layout/vList2"/>
    <dgm:cxn modelId="{8053C235-6D2B-46ED-9525-E9DC407A5D0A}" type="presParOf" srcId="{8FF6FAA5-1434-4431-BB47-711425673800}" destId="{5CACEDE0-8E26-450F-A918-AD3A8CF6964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BBDC8EA4-B7E1-4F78-B708-AE8E7309E39C}"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7790D2D6-624A-4F7C-938F-0EF9724CBE48}">
      <dgm:prSet/>
      <dgm:spPr/>
      <dgm:t>
        <a:bodyPr/>
        <a:lstStyle/>
        <a:p>
          <a:r>
            <a:rPr lang="cs-CZ" b="0"/>
            <a:t>Vedoucí zaměstnanec může být odvolán nebo se může místa vzdát</a:t>
          </a:r>
          <a:endParaRPr lang="cs-CZ"/>
        </a:p>
      </dgm:t>
    </dgm:pt>
    <dgm:pt modelId="{312CD7C1-D89B-4414-96EB-754B9508E15D}" type="parTrans" cxnId="{D34E6D4E-3BFC-4D61-B09B-3FE626399B22}">
      <dgm:prSet/>
      <dgm:spPr/>
      <dgm:t>
        <a:bodyPr/>
        <a:lstStyle/>
        <a:p>
          <a:endParaRPr lang="cs-CZ"/>
        </a:p>
      </dgm:t>
    </dgm:pt>
    <dgm:pt modelId="{0E7BA2EF-DFCD-41D3-B79C-CB9362A10E72}" type="sibTrans" cxnId="{D34E6D4E-3BFC-4D61-B09B-3FE626399B22}">
      <dgm:prSet/>
      <dgm:spPr/>
      <dgm:t>
        <a:bodyPr/>
        <a:lstStyle/>
        <a:p>
          <a:endParaRPr lang="cs-CZ"/>
        </a:p>
      </dgm:t>
    </dgm:pt>
    <dgm:pt modelId="{4E710FA9-8B28-45F7-A072-292C3ED28E67}">
      <dgm:prSet/>
      <dgm:spPr/>
      <dgm:t>
        <a:bodyPr/>
        <a:lstStyle/>
        <a:p>
          <a:r>
            <a:rPr lang="cs-CZ" b="0" dirty="0"/>
            <a:t>Musí být písemné</a:t>
          </a:r>
          <a:endParaRPr lang="cs-CZ" dirty="0"/>
        </a:p>
      </dgm:t>
    </dgm:pt>
    <dgm:pt modelId="{84640698-0371-4DA7-885D-EEB081B51ED4}" type="parTrans" cxnId="{298DAFD0-4874-4695-91E7-0F60824FBCB9}">
      <dgm:prSet/>
      <dgm:spPr/>
      <dgm:t>
        <a:bodyPr/>
        <a:lstStyle/>
        <a:p>
          <a:endParaRPr lang="cs-CZ"/>
        </a:p>
      </dgm:t>
    </dgm:pt>
    <dgm:pt modelId="{5B7E49B1-44FB-4940-900C-1ADAE5A22785}" type="sibTrans" cxnId="{298DAFD0-4874-4695-91E7-0F60824FBCB9}">
      <dgm:prSet/>
      <dgm:spPr/>
      <dgm:t>
        <a:bodyPr/>
        <a:lstStyle/>
        <a:p>
          <a:endParaRPr lang="cs-CZ"/>
        </a:p>
      </dgm:t>
    </dgm:pt>
    <dgm:pt modelId="{3F347BC9-693B-4C20-A144-D7737ED05754}">
      <dgm:prSet/>
      <dgm:spPr/>
      <dgm:t>
        <a:bodyPr/>
        <a:lstStyle/>
        <a:p>
          <a:r>
            <a:rPr lang="cs-CZ" b="0" dirty="0"/>
            <a:t>Končí dnem následujícím po doručení odvolání/vzdání se, pokud nebylo uvedeno jinak</a:t>
          </a:r>
          <a:endParaRPr lang="cs-CZ" dirty="0"/>
        </a:p>
      </dgm:t>
    </dgm:pt>
    <dgm:pt modelId="{310231C7-E6FB-4B13-8DFC-EFB344973E35}" type="parTrans" cxnId="{84C2DDA3-8A5D-430D-8144-4FD20CD1E09C}">
      <dgm:prSet/>
      <dgm:spPr/>
      <dgm:t>
        <a:bodyPr/>
        <a:lstStyle/>
        <a:p>
          <a:endParaRPr lang="cs-CZ"/>
        </a:p>
      </dgm:t>
    </dgm:pt>
    <dgm:pt modelId="{272058DD-0688-45A1-8BA9-56BEA562336A}" type="sibTrans" cxnId="{84C2DDA3-8A5D-430D-8144-4FD20CD1E09C}">
      <dgm:prSet/>
      <dgm:spPr/>
      <dgm:t>
        <a:bodyPr/>
        <a:lstStyle/>
        <a:p>
          <a:endParaRPr lang="cs-CZ"/>
        </a:p>
      </dgm:t>
    </dgm:pt>
    <dgm:pt modelId="{F0A07D0B-3C9D-43C0-9409-786592B93A58}">
      <dgm:prSet/>
      <dgm:spPr/>
      <dgm:t>
        <a:bodyPr/>
        <a:lstStyle/>
        <a:p>
          <a:r>
            <a:rPr lang="cs-CZ" b="0" dirty="0"/>
            <a:t>Pracovní poměr tím </a:t>
          </a:r>
          <a:r>
            <a:rPr lang="cs-CZ" b="1" dirty="0"/>
            <a:t>NEKONČÍ</a:t>
          </a:r>
        </a:p>
      </dgm:t>
    </dgm:pt>
    <dgm:pt modelId="{FD8B3C76-D17F-4AB1-ADBD-ACBDD67C5467}" type="parTrans" cxnId="{922CAEDF-8D27-4623-805F-E7B597C9BCF8}">
      <dgm:prSet/>
      <dgm:spPr/>
      <dgm:t>
        <a:bodyPr/>
        <a:lstStyle/>
        <a:p>
          <a:endParaRPr lang="cs-CZ"/>
        </a:p>
      </dgm:t>
    </dgm:pt>
    <dgm:pt modelId="{E1B61891-9512-4E9E-819B-B5CED2CF6FB7}" type="sibTrans" cxnId="{922CAEDF-8D27-4623-805F-E7B597C9BCF8}">
      <dgm:prSet/>
      <dgm:spPr/>
      <dgm:t>
        <a:bodyPr/>
        <a:lstStyle/>
        <a:p>
          <a:endParaRPr lang="cs-CZ"/>
        </a:p>
      </dgm:t>
    </dgm:pt>
    <dgm:pt modelId="{C31E3EC9-E7B0-45F8-B418-3CDB25B52D01}">
      <dgm:prSet/>
      <dgm:spPr/>
      <dgm:t>
        <a:bodyPr/>
        <a:lstStyle/>
        <a:p>
          <a:r>
            <a:rPr lang="cs-CZ" b="0" dirty="0"/>
            <a:t>Zaměstnavatel povinen navrhnout změnu dalšího pracovního zařazení na jinou odpovídající práci (zdravotní stav a kvalifikace)</a:t>
          </a:r>
          <a:endParaRPr lang="cs-CZ" dirty="0"/>
        </a:p>
      </dgm:t>
    </dgm:pt>
    <dgm:pt modelId="{97636A42-2A46-492D-A7E4-F7953EE790A0}" type="parTrans" cxnId="{22D089DF-0727-47BB-A9E9-C253680762A8}">
      <dgm:prSet/>
      <dgm:spPr/>
      <dgm:t>
        <a:bodyPr/>
        <a:lstStyle/>
        <a:p>
          <a:endParaRPr lang="cs-CZ"/>
        </a:p>
      </dgm:t>
    </dgm:pt>
    <dgm:pt modelId="{704D181B-4AC0-4186-A9F2-77C2720733F1}" type="sibTrans" cxnId="{22D089DF-0727-47BB-A9E9-C253680762A8}">
      <dgm:prSet/>
      <dgm:spPr/>
      <dgm:t>
        <a:bodyPr/>
        <a:lstStyle/>
        <a:p>
          <a:endParaRPr lang="cs-CZ"/>
        </a:p>
      </dgm:t>
    </dgm:pt>
    <dgm:pt modelId="{CD6321B1-2D27-4406-B7C2-EBE4761BEC3B}">
      <dgm:prSet/>
      <dgm:spPr/>
      <dgm:t>
        <a:bodyPr/>
        <a:lstStyle/>
        <a:p>
          <a:r>
            <a:rPr lang="cs-CZ" b="0" dirty="0"/>
            <a:t>Pokud taková práce není nebo odmítne – platí že je dán výpovědní důvod nadbytečnost – odstupné jen při zrušení místa v důsledku organizační změny</a:t>
          </a:r>
          <a:endParaRPr lang="cs-CZ" dirty="0"/>
        </a:p>
      </dgm:t>
    </dgm:pt>
    <dgm:pt modelId="{AD48DBD0-CF30-41C6-BE60-D0A6F367CFA2}" type="parTrans" cxnId="{45006F5B-16A6-4502-9D5F-4685DF4D348F}">
      <dgm:prSet/>
      <dgm:spPr/>
      <dgm:t>
        <a:bodyPr/>
        <a:lstStyle/>
        <a:p>
          <a:endParaRPr lang="cs-CZ"/>
        </a:p>
      </dgm:t>
    </dgm:pt>
    <dgm:pt modelId="{46941594-3F11-477D-A55F-9AAC1E5ED91F}" type="sibTrans" cxnId="{45006F5B-16A6-4502-9D5F-4685DF4D348F}">
      <dgm:prSet/>
      <dgm:spPr/>
      <dgm:t>
        <a:bodyPr/>
        <a:lstStyle/>
        <a:p>
          <a:endParaRPr lang="cs-CZ"/>
        </a:p>
      </dgm:t>
    </dgm:pt>
    <dgm:pt modelId="{DFCEF0C3-DA8D-45C2-9A47-3BABB9F5871F}">
      <dgm:prSet/>
      <dgm:spPr/>
      <dgm:t>
        <a:bodyPr/>
        <a:lstStyle/>
        <a:p>
          <a:r>
            <a:rPr lang="cs-CZ" b="0"/>
            <a:t>Může být i na dobu určitou – končí uplynutím doby</a:t>
          </a:r>
          <a:endParaRPr lang="cs-CZ"/>
        </a:p>
      </dgm:t>
    </dgm:pt>
    <dgm:pt modelId="{0FFBFAFB-BB5B-4103-89AB-B573B47768A1}" type="parTrans" cxnId="{CC9BBA5B-DCE7-4956-ACE6-6261BED0F639}">
      <dgm:prSet/>
      <dgm:spPr/>
      <dgm:t>
        <a:bodyPr/>
        <a:lstStyle/>
        <a:p>
          <a:endParaRPr lang="cs-CZ"/>
        </a:p>
      </dgm:t>
    </dgm:pt>
    <dgm:pt modelId="{A27CBCF2-06C9-4DAD-A389-ABCC3C99D8BD}" type="sibTrans" cxnId="{CC9BBA5B-DCE7-4956-ACE6-6261BED0F639}">
      <dgm:prSet/>
      <dgm:spPr/>
      <dgm:t>
        <a:bodyPr/>
        <a:lstStyle/>
        <a:p>
          <a:endParaRPr lang="cs-CZ"/>
        </a:p>
      </dgm:t>
    </dgm:pt>
    <dgm:pt modelId="{2A472F68-6DBE-4DB1-9532-FA41C06685C6}" type="pres">
      <dgm:prSet presAssocID="{BBDC8EA4-B7E1-4F78-B708-AE8E7309E39C}" presName="linear" presStyleCnt="0">
        <dgm:presLayoutVars>
          <dgm:animLvl val="lvl"/>
          <dgm:resizeHandles val="exact"/>
        </dgm:presLayoutVars>
      </dgm:prSet>
      <dgm:spPr/>
    </dgm:pt>
    <dgm:pt modelId="{0AE0D9D1-D426-4D6A-B8AA-0133FA54E16E}" type="pres">
      <dgm:prSet presAssocID="{7790D2D6-624A-4F7C-938F-0EF9724CBE48}" presName="parentText" presStyleLbl="node1" presStyleIdx="0" presStyleCnt="4">
        <dgm:presLayoutVars>
          <dgm:chMax val="0"/>
          <dgm:bulletEnabled val="1"/>
        </dgm:presLayoutVars>
      </dgm:prSet>
      <dgm:spPr/>
    </dgm:pt>
    <dgm:pt modelId="{969875D5-7477-4EDC-A73E-82986BE186EB}" type="pres">
      <dgm:prSet presAssocID="{7790D2D6-624A-4F7C-938F-0EF9724CBE48}" presName="childText" presStyleLbl="revTx" presStyleIdx="0" presStyleCnt="2">
        <dgm:presLayoutVars>
          <dgm:bulletEnabled val="1"/>
        </dgm:presLayoutVars>
      </dgm:prSet>
      <dgm:spPr/>
    </dgm:pt>
    <dgm:pt modelId="{7048AEDA-8CE9-4B15-99D5-22A39C5D55EA}" type="pres">
      <dgm:prSet presAssocID="{F0A07D0B-3C9D-43C0-9409-786592B93A58}" presName="parentText" presStyleLbl="node1" presStyleIdx="1" presStyleCnt="4">
        <dgm:presLayoutVars>
          <dgm:chMax val="0"/>
          <dgm:bulletEnabled val="1"/>
        </dgm:presLayoutVars>
      </dgm:prSet>
      <dgm:spPr/>
    </dgm:pt>
    <dgm:pt modelId="{BAD8BDF9-AEDE-4C4A-83A9-BD05F160E462}" type="pres">
      <dgm:prSet presAssocID="{E1B61891-9512-4E9E-819B-B5CED2CF6FB7}" presName="spacer" presStyleCnt="0"/>
      <dgm:spPr/>
    </dgm:pt>
    <dgm:pt modelId="{03A42CB4-0E12-4105-AAE2-8CCEFDFD7F48}" type="pres">
      <dgm:prSet presAssocID="{C31E3EC9-E7B0-45F8-B418-3CDB25B52D01}" presName="parentText" presStyleLbl="node1" presStyleIdx="2" presStyleCnt="4">
        <dgm:presLayoutVars>
          <dgm:chMax val="0"/>
          <dgm:bulletEnabled val="1"/>
        </dgm:presLayoutVars>
      </dgm:prSet>
      <dgm:spPr/>
    </dgm:pt>
    <dgm:pt modelId="{34DE49E2-1382-4CF0-B7FF-5E7C39D3172A}" type="pres">
      <dgm:prSet presAssocID="{C31E3EC9-E7B0-45F8-B418-3CDB25B52D01}" presName="childText" presStyleLbl="revTx" presStyleIdx="1" presStyleCnt="2">
        <dgm:presLayoutVars>
          <dgm:bulletEnabled val="1"/>
        </dgm:presLayoutVars>
      </dgm:prSet>
      <dgm:spPr/>
    </dgm:pt>
    <dgm:pt modelId="{E2B03A8F-540B-4513-8200-AD31D8C9DB6E}" type="pres">
      <dgm:prSet presAssocID="{DFCEF0C3-DA8D-45C2-9A47-3BABB9F5871F}" presName="parentText" presStyleLbl="node1" presStyleIdx="3" presStyleCnt="4">
        <dgm:presLayoutVars>
          <dgm:chMax val="0"/>
          <dgm:bulletEnabled val="1"/>
        </dgm:presLayoutVars>
      </dgm:prSet>
      <dgm:spPr/>
    </dgm:pt>
  </dgm:ptLst>
  <dgm:cxnLst>
    <dgm:cxn modelId="{5316BA30-5514-4674-8BE2-D02EFA09E922}" type="presOf" srcId="{CD6321B1-2D27-4406-B7C2-EBE4761BEC3B}" destId="{34DE49E2-1382-4CF0-B7FF-5E7C39D3172A}" srcOrd="0" destOrd="0" presId="urn:microsoft.com/office/officeart/2005/8/layout/vList2"/>
    <dgm:cxn modelId="{45006F5B-16A6-4502-9D5F-4685DF4D348F}" srcId="{C31E3EC9-E7B0-45F8-B418-3CDB25B52D01}" destId="{CD6321B1-2D27-4406-B7C2-EBE4761BEC3B}" srcOrd="0" destOrd="0" parTransId="{AD48DBD0-CF30-41C6-BE60-D0A6F367CFA2}" sibTransId="{46941594-3F11-477D-A55F-9AAC1E5ED91F}"/>
    <dgm:cxn modelId="{CC9BBA5B-DCE7-4956-ACE6-6261BED0F639}" srcId="{BBDC8EA4-B7E1-4F78-B708-AE8E7309E39C}" destId="{DFCEF0C3-DA8D-45C2-9A47-3BABB9F5871F}" srcOrd="3" destOrd="0" parTransId="{0FFBFAFB-BB5B-4103-89AB-B573B47768A1}" sibTransId="{A27CBCF2-06C9-4DAD-A389-ABCC3C99D8BD}"/>
    <dgm:cxn modelId="{D34E6D4E-3BFC-4D61-B09B-3FE626399B22}" srcId="{BBDC8EA4-B7E1-4F78-B708-AE8E7309E39C}" destId="{7790D2D6-624A-4F7C-938F-0EF9724CBE48}" srcOrd="0" destOrd="0" parTransId="{312CD7C1-D89B-4414-96EB-754B9508E15D}" sibTransId="{0E7BA2EF-DFCD-41D3-B79C-CB9362A10E72}"/>
    <dgm:cxn modelId="{6442429A-FA32-43B1-AACA-C9C36138B430}" type="presOf" srcId="{C31E3EC9-E7B0-45F8-B418-3CDB25B52D01}" destId="{03A42CB4-0E12-4105-AAE2-8CCEFDFD7F48}" srcOrd="0" destOrd="0" presId="urn:microsoft.com/office/officeart/2005/8/layout/vList2"/>
    <dgm:cxn modelId="{84C2DDA3-8A5D-430D-8144-4FD20CD1E09C}" srcId="{7790D2D6-624A-4F7C-938F-0EF9724CBE48}" destId="{3F347BC9-693B-4C20-A144-D7737ED05754}" srcOrd="1" destOrd="0" parTransId="{310231C7-E6FB-4B13-8DFC-EFB344973E35}" sibTransId="{272058DD-0688-45A1-8BA9-56BEA562336A}"/>
    <dgm:cxn modelId="{B33AFAAE-D87C-4E26-9309-D88DD9BE20BC}" type="presOf" srcId="{3F347BC9-693B-4C20-A144-D7737ED05754}" destId="{969875D5-7477-4EDC-A73E-82986BE186EB}" srcOrd="0" destOrd="1" presId="urn:microsoft.com/office/officeart/2005/8/layout/vList2"/>
    <dgm:cxn modelId="{64B2C1C4-F694-446F-A0CC-7E25420A6E09}" type="presOf" srcId="{4E710FA9-8B28-45F7-A072-292C3ED28E67}" destId="{969875D5-7477-4EDC-A73E-82986BE186EB}" srcOrd="0" destOrd="0" presId="urn:microsoft.com/office/officeart/2005/8/layout/vList2"/>
    <dgm:cxn modelId="{07B335CC-387D-41C1-88EB-7F5CE3FC430A}" type="presOf" srcId="{DFCEF0C3-DA8D-45C2-9A47-3BABB9F5871F}" destId="{E2B03A8F-540B-4513-8200-AD31D8C9DB6E}" srcOrd="0" destOrd="0" presId="urn:microsoft.com/office/officeart/2005/8/layout/vList2"/>
    <dgm:cxn modelId="{298DAFD0-4874-4695-91E7-0F60824FBCB9}" srcId="{7790D2D6-624A-4F7C-938F-0EF9724CBE48}" destId="{4E710FA9-8B28-45F7-A072-292C3ED28E67}" srcOrd="0" destOrd="0" parTransId="{84640698-0371-4DA7-885D-EEB081B51ED4}" sibTransId="{5B7E49B1-44FB-4940-900C-1ADAE5A22785}"/>
    <dgm:cxn modelId="{BDC708DD-8067-40C4-8E3C-5201E10C7F16}" type="presOf" srcId="{BBDC8EA4-B7E1-4F78-B708-AE8E7309E39C}" destId="{2A472F68-6DBE-4DB1-9532-FA41C06685C6}" srcOrd="0" destOrd="0" presId="urn:microsoft.com/office/officeart/2005/8/layout/vList2"/>
    <dgm:cxn modelId="{960F53DE-2AEF-47EC-9BFD-E1D29D67B744}" type="presOf" srcId="{7790D2D6-624A-4F7C-938F-0EF9724CBE48}" destId="{0AE0D9D1-D426-4D6A-B8AA-0133FA54E16E}" srcOrd="0" destOrd="0" presId="urn:microsoft.com/office/officeart/2005/8/layout/vList2"/>
    <dgm:cxn modelId="{22D089DF-0727-47BB-A9E9-C253680762A8}" srcId="{BBDC8EA4-B7E1-4F78-B708-AE8E7309E39C}" destId="{C31E3EC9-E7B0-45F8-B418-3CDB25B52D01}" srcOrd="2" destOrd="0" parTransId="{97636A42-2A46-492D-A7E4-F7953EE790A0}" sibTransId="{704D181B-4AC0-4186-A9F2-77C2720733F1}"/>
    <dgm:cxn modelId="{922CAEDF-8D27-4623-805F-E7B597C9BCF8}" srcId="{BBDC8EA4-B7E1-4F78-B708-AE8E7309E39C}" destId="{F0A07D0B-3C9D-43C0-9409-786592B93A58}" srcOrd="1" destOrd="0" parTransId="{FD8B3C76-D17F-4AB1-ADBD-ACBDD67C5467}" sibTransId="{E1B61891-9512-4E9E-819B-B5CED2CF6FB7}"/>
    <dgm:cxn modelId="{133EDFEA-8997-474D-9321-A08B88160DE2}" type="presOf" srcId="{F0A07D0B-3C9D-43C0-9409-786592B93A58}" destId="{7048AEDA-8CE9-4B15-99D5-22A39C5D55EA}" srcOrd="0" destOrd="0" presId="urn:microsoft.com/office/officeart/2005/8/layout/vList2"/>
    <dgm:cxn modelId="{8C93D7B1-05F3-49CD-956A-9AE95A658E63}" type="presParOf" srcId="{2A472F68-6DBE-4DB1-9532-FA41C06685C6}" destId="{0AE0D9D1-D426-4D6A-B8AA-0133FA54E16E}" srcOrd="0" destOrd="0" presId="urn:microsoft.com/office/officeart/2005/8/layout/vList2"/>
    <dgm:cxn modelId="{709FC1EF-7348-4427-984D-F0409B71A8C7}" type="presParOf" srcId="{2A472F68-6DBE-4DB1-9532-FA41C06685C6}" destId="{969875D5-7477-4EDC-A73E-82986BE186EB}" srcOrd="1" destOrd="0" presId="urn:microsoft.com/office/officeart/2005/8/layout/vList2"/>
    <dgm:cxn modelId="{4EFA1C49-495D-4D58-BF3D-05024FFC54DB}" type="presParOf" srcId="{2A472F68-6DBE-4DB1-9532-FA41C06685C6}" destId="{7048AEDA-8CE9-4B15-99D5-22A39C5D55EA}" srcOrd="2" destOrd="0" presId="urn:microsoft.com/office/officeart/2005/8/layout/vList2"/>
    <dgm:cxn modelId="{F17010F4-2862-4169-9456-3206EAD69D1B}" type="presParOf" srcId="{2A472F68-6DBE-4DB1-9532-FA41C06685C6}" destId="{BAD8BDF9-AEDE-4C4A-83A9-BD05F160E462}" srcOrd="3" destOrd="0" presId="urn:microsoft.com/office/officeart/2005/8/layout/vList2"/>
    <dgm:cxn modelId="{3420A66C-2D64-441A-85BC-9F94CBE18715}" type="presParOf" srcId="{2A472F68-6DBE-4DB1-9532-FA41C06685C6}" destId="{03A42CB4-0E12-4105-AAE2-8CCEFDFD7F48}" srcOrd="4" destOrd="0" presId="urn:microsoft.com/office/officeart/2005/8/layout/vList2"/>
    <dgm:cxn modelId="{8445F15D-0B79-4A4E-B485-C660D7D5C210}" type="presParOf" srcId="{2A472F68-6DBE-4DB1-9532-FA41C06685C6}" destId="{34DE49E2-1382-4CF0-B7FF-5E7C39D3172A}" srcOrd="5" destOrd="0" presId="urn:microsoft.com/office/officeart/2005/8/layout/vList2"/>
    <dgm:cxn modelId="{44AAFAB7-1B73-44B5-906F-64EAF38EB3F1}" type="presParOf" srcId="{2A472F68-6DBE-4DB1-9532-FA41C06685C6}" destId="{E2B03A8F-540B-4513-8200-AD31D8C9DB6E}"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FD63BB7A-D037-4745-AA45-1012F5D66546}" type="doc">
      <dgm:prSet loTypeId="urn:microsoft.com/office/officeart/2005/8/layout/vList2" loCatId="list" qsTypeId="urn:microsoft.com/office/officeart/2005/8/quickstyle/simple1" qsCatId="simple" csTypeId="urn:microsoft.com/office/officeart/2005/8/colors/accent0_2" csCatId="mainScheme"/>
      <dgm:spPr/>
      <dgm:t>
        <a:bodyPr/>
        <a:lstStyle/>
        <a:p>
          <a:endParaRPr lang="cs-CZ"/>
        </a:p>
      </dgm:t>
    </dgm:pt>
    <dgm:pt modelId="{799EC7F4-DF91-49E0-8F1E-A58773B50BAF}">
      <dgm:prSet/>
      <dgm:spPr/>
      <dgm:t>
        <a:bodyPr/>
        <a:lstStyle/>
        <a:p>
          <a:r>
            <a:rPr lang="cs-CZ" b="0"/>
            <a:t>Dohoda o pracovní činnosti</a:t>
          </a:r>
          <a:endParaRPr lang="cs-CZ"/>
        </a:p>
      </dgm:t>
    </dgm:pt>
    <dgm:pt modelId="{59D61E62-B8BC-45CD-A7FC-8AB42A26AF2E}" type="parTrans" cxnId="{B10EDFB0-3469-4AF8-83D5-6C7A5294246E}">
      <dgm:prSet/>
      <dgm:spPr/>
      <dgm:t>
        <a:bodyPr/>
        <a:lstStyle/>
        <a:p>
          <a:endParaRPr lang="cs-CZ"/>
        </a:p>
      </dgm:t>
    </dgm:pt>
    <dgm:pt modelId="{B6755DE5-2BCD-4C1F-BCCF-231B164E81EA}" type="sibTrans" cxnId="{B10EDFB0-3469-4AF8-83D5-6C7A5294246E}">
      <dgm:prSet/>
      <dgm:spPr/>
      <dgm:t>
        <a:bodyPr/>
        <a:lstStyle/>
        <a:p>
          <a:endParaRPr lang="cs-CZ"/>
        </a:p>
      </dgm:t>
    </dgm:pt>
    <dgm:pt modelId="{FA8E6442-B0A4-4686-ACC2-CBC23A2FCB7E}">
      <dgm:prSet/>
      <dgm:spPr/>
      <dgm:t>
        <a:bodyPr/>
        <a:lstStyle/>
        <a:p>
          <a:r>
            <a:rPr lang="cs-CZ" b="0"/>
            <a:t>Dohoda o provedení práce</a:t>
          </a:r>
          <a:endParaRPr lang="cs-CZ"/>
        </a:p>
      </dgm:t>
    </dgm:pt>
    <dgm:pt modelId="{0E0A7BC9-365E-499F-8E7F-62427333E7DE}" type="parTrans" cxnId="{95BD7ED2-BAE9-4FEB-A9C1-26470816CC0D}">
      <dgm:prSet/>
      <dgm:spPr/>
      <dgm:t>
        <a:bodyPr/>
        <a:lstStyle/>
        <a:p>
          <a:endParaRPr lang="cs-CZ"/>
        </a:p>
      </dgm:t>
    </dgm:pt>
    <dgm:pt modelId="{811186A3-7D12-47C3-87F6-E6474BDC32D9}" type="sibTrans" cxnId="{95BD7ED2-BAE9-4FEB-A9C1-26470816CC0D}">
      <dgm:prSet/>
      <dgm:spPr/>
      <dgm:t>
        <a:bodyPr/>
        <a:lstStyle/>
        <a:p>
          <a:endParaRPr lang="cs-CZ"/>
        </a:p>
      </dgm:t>
    </dgm:pt>
    <dgm:pt modelId="{8CF0C180-5493-4908-94DC-D5E48AF27CCB}">
      <dgm:prSet/>
      <dgm:spPr/>
      <dgm:t>
        <a:bodyPr/>
        <a:lstStyle/>
        <a:p>
          <a:r>
            <a:rPr lang="cs-CZ" b="0"/>
            <a:t>Agenturní zaměstnávání</a:t>
          </a:r>
          <a:endParaRPr lang="cs-CZ"/>
        </a:p>
      </dgm:t>
    </dgm:pt>
    <dgm:pt modelId="{070289FA-7CC4-4354-AE72-7CA6575A7808}" type="parTrans" cxnId="{99DBD499-5854-4D42-B7E0-3D323E639B15}">
      <dgm:prSet/>
      <dgm:spPr/>
      <dgm:t>
        <a:bodyPr/>
        <a:lstStyle/>
        <a:p>
          <a:endParaRPr lang="cs-CZ"/>
        </a:p>
      </dgm:t>
    </dgm:pt>
    <dgm:pt modelId="{8097C344-87D3-46F0-A2AB-63F6CA4508F7}" type="sibTrans" cxnId="{99DBD499-5854-4D42-B7E0-3D323E639B15}">
      <dgm:prSet/>
      <dgm:spPr/>
      <dgm:t>
        <a:bodyPr/>
        <a:lstStyle/>
        <a:p>
          <a:endParaRPr lang="cs-CZ"/>
        </a:p>
      </dgm:t>
    </dgm:pt>
    <dgm:pt modelId="{510471D3-CED8-4C70-914B-7FE596F496CC}" type="pres">
      <dgm:prSet presAssocID="{FD63BB7A-D037-4745-AA45-1012F5D66546}" presName="linear" presStyleCnt="0">
        <dgm:presLayoutVars>
          <dgm:animLvl val="lvl"/>
          <dgm:resizeHandles val="exact"/>
        </dgm:presLayoutVars>
      </dgm:prSet>
      <dgm:spPr/>
    </dgm:pt>
    <dgm:pt modelId="{933D4786-C5B4-4259-AE12-53BDB74ED1E7}" type="pres">
      <dgm:prSet presAssocID="{799EC7F4-DF91-49E0-8F1E-A58773B50BAF}" presName="parentText" presStyleLbl="node1" presStyleIdx="0" presStyleCnt="3">
        <dgm:presLayoutVars>
          <dgm:chMax val="0"/>
          <dgm:bulletEnabled val="1"/>
        </dgm:presLayoutVars>
      </dgm:prSet>
      <dgm:spPr/>
    </dgm:pt>
    <dgm:pt modelId="{97CC647C-9C11-4F20-95FC-54441D56156F}" type="pres">
      <dgm:prSet presAssocID="{B6755DE5-2BCD-4C1F-BCCF-231B164E81EA}" presName="spacer" presStyleCnt="0"/>
      <dgm:spPr/>
    </dgm:pt>
    <dgm:pt modelId="{64002E85-6F38-4E72-8DB4-4459B41D82F9}" type="pres">
      <dgm:prSet presAssocID="{FA8E6442-B0A4-4686-ACC2-CBC23A2FCB7E}" presName="parentText" presStyleLbl="node1" presStyleIdx="1" presStyleCnt="3">
        <dgm:presLayoutVars>
          <dgm:chMax val="0"/>
          <dgm:bulletEnabled val="1"/>
        </dgm:presLayoutVars>
      </dgm:prSet>
      <dgm:spPr/>
    </dgm:pt>
    <dgm:pt modelId="{7612B044-8160-4EA1-BC26-FE9B9595A461}" type="pres">
      <dgm:prSet presAssocID="{811186A3-7D12-47C3-87F6-E6474BDC32D9}" presName="spacer" presStyleCnt="0"/>
      <dgm:spPr/>
    </dgm:pt>
    <dgm:pt modelId="{A60D78D0-E3F7-4F0E-A58C-D2E71969B77C}" type="pres">
      <dgm:prSet presAssocID="{8CF0C180-5493-4908-94DC-D5E48AF27CCB}" presName="parentText" presStyleLbl="node1" presStyleIdx="2" presStyleCnt="3">
        <dgm:presLayoutVars>
          <dgm:chMax val="0"/>
          <dgm:bulletEnabled val="1"/>
        </dgm:presLayoutVars>
      </dgm:prSet>
      <dgm:spPr/>
    </dgm:pt>
  </dgm:ptLst>
  <dgm:cxnLst>
    <dgm:cxn modelId="{7FB9030A-2E07-4EA5-80E3-4D02B24E95EE}" type="presOf" srcId="{799EC7F4-DF91-49E0-8F1E-A58773B50BAF}" destId="{933D4786-C5B4-4259-AE12-53BDB74ED1E7}" srcOrd="0" destOrd="0" presId="urn:microsoft.com/office/officeart/2005/8/layout/vList2"/>
    <dgm:cxn modelId="{19D44896-FF65-4D16-9FF8-8777D4018B5F}" type="presOf" srcId="{FD63BB7A-D037-4745-AA45-1012F5D66546}" destId="{510471D3-CED8-4C70-914B-7FE596F496CC}" srcOrd="0" destOrd="0" presId="urn:microsoft.com/office/officeart/2005/8/layout/vList2"/>
    <dgm:cxn modelId="{99DBD499-5854-4D42-B7E0-3D323E639B15}" srcId="{FD63BB7A-D037-4745-AA45-1012F5D66546}" destId="{8CF0C180-5493-4908-94DC-D5E48AF27CCB}" srcOrd="2" destOrd="0" parTransId="{070289FA-7CC4-4354-AE72-7CA6575A7808}" sibTransId="{8097C344-87D3-46F0-A2AB-63F6CA4508F7}"/>
    <dgm:cxn modelId="{023CB8A5-A013-4691-A156-8496814D09D6}" type="presOf" srcId="{8CF0C180-5493-4908-94DC-D5E48AF27CCB}" destId="{A60D78D0-E3F7-4F0E-A58C-D2E71969B77C}" srcOrd="0" destOrd="0" presId="urn:microsoft.com/office/officeart/2005/8/layout/vList2"/>
    <dgm:cxn modelId="{B10EDFB0-3469-4AF8-83D5-6C7A5294246E}" srcId="{FD63BB7A-D037-4745-AA45-1012F5D66546}" destId="{799EC7F4-DF91-49E0-8F1E-A58773B50BAF}" srcOrd="0" destOrd="0" parTransId="{59D61E62-B8BC-45CD-A7FC-8AB42A26AF2E}" sibTransId="{B6755DE5-2BCD-4C1F-BCCF-231B164E81EA}"/>
    <dgm:cxn modelId="{95BD7ED2-BAE9-4FEB-A9C1-26470816CC0D}" srcId="{FD63BB7A-D037-4745-AA45-1012F5D66546}" destId="{FA8E6442-B0A4-4686-ACC2-CBC23A2FCB7E}" srcOrd="1" destOrd="0" parTransId="{0E0A7BC9-365E-499F-8E7F-62427333E7DE}" sibTransId="{811186A3-7D12-47C3-87F6-E6474BDC32D9}"/>
    <dgm:cxn modelId="{124BFDDA-25BE-4EB3-99E1-64E7DF05BE56}" type="presOf" srcId="{FA8E6442-B0A4-4686-ACC2-CBC23A2FCB7E}" destId="{64002E85-6F38-4E72-8DB4-4459B41D82F9}" srcOrd="0" destOrd="0" presId="urn:microsoft.com/office/officeart/2005/8/layout/vList2"/>
    <dgm:cxn modelId="{A5C1D805-820D-43E7-8F80-24B2E35D1828}" type="presParOf" srcId="{510471D3-CED8-4C70-914B-7FE596F496CC}" destId="{933D4786-C5B4-4259-AE12-53BDB74ED1E7}" srcOrd="0" destOrd="0" presId="urn:microsoft.com/office/officeart/2005/8/layout/vList2"/>
    <dgm:cxn modelId="{F826DC55-3F06-4F9C-A82B-9C714381D1BE}" type="presParOf" srcId="{510471D3-CED8-4C70-914B-7FE596F496CC}" destId="{97CC647C-9C11-4F20-95FC-54441D56156F}" srcOrd="1" destOrd="0" presId="urn:microsoft.com/office/officeart/2005/8/layout/vList2"/>
    <dgm:cxn modelId="{D12698E8-F66E-4D0A-822E-6B4EF0896E26}" type="presParOf" srcId="{510471D3-CED8-4C70-914B-7FE596F496CC}" destId="{64002E85-6F38-4E72-8DB4-4459B41D82F9}" srcOrd="2" destOrd="0" presId="urn:microsoft.com/office/officeart/2005/8/layout/vList2"/>
    <dgm:cxn modelId="{7072871D-54FC-41BE-BE1C-21325A25E003}" type="presParOf" srcId="{510471D3-CED8-4C70-914B-7FE596F496CC}" destId="{7612B044-8160-4EA1-BC26-FE9B9595A461}" srcOrd="3" destOrd="0" presId="urn:microsoft.com/office/officeart/2005/8/layout/vList2"/>
    <dgm:cxn modelId="{B872FF9A-67EF-4F16-82AE-5195DF581430}" type="presParOf" srcId="{510471D3-CED8-4C70-914B-7FE596F496CC}" destId="{A60D78D0-E3F7-4F0E-A58C-D2E71969B77C}"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2C860C80-BAD1-43AB-A04F-C6517C744E17}"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9E09711D-D063-4951-B7DF-42A346A2ED7C}">
      <dgm:prSet/>
      <dgm:spPr/>
      <dgm:t>
        <a:bodyPr/>
        <a:lstStyle/>
        <a:p>
          <a:r>
            <a:rPr lang="cs-CZ" b="0" dirty="0"/>
            <a:t>Dohoda o provedení práce</a:t>
          </a:r>
          <a:endParaRPr lang="cs-CZ" dirty="0"/>
        </a:p>
      </dgm:t>
    </dgm:pt>
    <dgm:pt modelId="{94E12532-A605-41DD-9388-8291D46EE16D}" type="parTrans" cxnId="{9DE6347A-8803-4CE6-9036-970B92F1C8CC}">
      <dgm:prSet/>
      <dgm:spPr/>
      <dgm:t>
        <a:bodyPr/>
        <a:lstStyle/>
        <a:p>
          <a:endParaRPr lang="cs-CZ"/>
        </a:p>
      </dgm:t>
    </dgm:pt>
    <dgm:pt modelId="{F55D4FF4-B51A-42B5-8E13-04B67402F9F8}" type="sibTrans" cxnId="{9DE6347A-8803-4CE6-9036-970B92F1C8CC}">
      <dgm:prSet/>
      <dgm:spPr/>
      <dgm:t>
        <a:bodyPr/>
        <a:lstStyle/>
        <a:p>
          <a:endParaRPr lang="cs-CZ"/>
        </a:p>
      </dgm:t>
    </dgm:pt>
    <dgm:pt modelId="{2ABB588A-F7D7-407B-AEFB-CC0B5EBF3211}">
      <dgm:prSet/>
      <dgm:spPr/>
      <dgm:t>
        <a:bodyPr/>
        <a:lstStyle/>
        <a:p>
          <a:r>
            <a:rPr lang="cs-CZ" b="0"/>
            <a:t>Max 300 hodin/rok</a:t>
          </a:r>
          <a:endParaRPr lang="cs-CZ"/>
        </a:p>
      </dgm:t>
    </dgm:pt>
    <dgm:pt modelId="{2782EBC9-3E3D-4659-AD0C-B245F873EAB4}" type="parTrans" cxnId="{B3C0C453-CFFA-47C8-B338-05BABA465B82}">
      <dgm:prSet/>
      <dgm:spPr/>
      <dgm:t>
        <a:bodyPr/>
        <a:lstStyle/>
        <a:p>
          <a:endParaRPr lang="cs-CZ"/>
        </a:p>
      </dgm:t>
    </dgm:pt>
    <dgm:pt modelId="{ED5AF174-D8D9-4FF5-84A5-F0B62D5CD8BB}" type="sibTrans" cxnId="{B3C0C453-CFFA-47C8-B338-05BABA465B82}">
      <dgm:prSet/>
      <dgm:spPr/>
      <dgm:t>
        <a:bodyPr/>
        <a:lstStyle/>
        <a:p>
          <a:endParaRPr lang="cs-CZ"/>
        </a:p>
      </dgm:t>
    </dgm:pt>
    <dgm:pt modelId="{A455A555-74F0-452D-A03E-738ABEEAC10E}">
      <dgm:prSet/>
      <dgm:spPr/>
      <dgm:t>
        <a:bodyPr/>
        <a:lstStyle/>
        <a:p>
          <a:r>
            <a:rPr lang="cs-CZ" b="0"/>
            <a:t>Dohoda o pracovní činnosti</a:t>
          </a:r>
          <a:endParaRPr lang="cs-CZ"/>
        </a:p>
      </dgm:t>
    </dgm:pt>
    <dgm:pt modelId="{A9233022-543E-4C17-9A05-D6F96633976E}" type="parTrans" cxnId="{AF01811D-460D-43F6-A0F4-E17A6E47D457}">
      <dgm:prSet/>
      <dgm:spPr/>
      <dgm:t>
        <a:bodyPr/>
        <a:lstStyle/>
        <a:p>
          <a:endParaRPr lang="cs-CZ"/>
        </a:p>
      </dgm:t>
    </dgm:pt>
    <dgm:pt modelId="{E9365675-3815-47B0-94AB-62598364B82F}" type="sibTrans" cxnId="{AF01811D-460D-43F6-A0F4-E17A6E47D457}">
      <dgm:prSet/>
      <dgm:spPr/>
      <dgm:t>
        <a:bodyPr/>
        <a:lstStyle/>
        <a:p>
          <a:endParaRPr lang="cs-CZ"/>
        </a:p>
      </dgm:t>
    </dgm:pt>
    <dgm:pt modelId="{96A43A03-7348-4AAE-9FD6-22B1C3E47819}">
      <dgm:prSet/>
      <dgm:spPr/>
      <dgm:t>
        <a:bodyPr/>
        <a:lstStyle/>
        <a:p>
          <a:r>
            <a:rPr lang="cs-CZ" b="0"/>
            <a:t>Max polovina stanovené týdenní pracovní doby</a:t>
          </a:r>
          <a:endParaRPr lang="cs-CZ"/>
        </a:p>
      </dgm:t>
    </dgm:pt>
    <dgm:pt modelId="{3AF228C3-8AC4-4361-8127-DDA9273F68D4}" type="parTrans" cxnId="{3F8232AA-53B5-4988-9292-E3C63CDC3976}">
      <dgm:prSet/>
      <dgm:spPr/>
      <dgm:t>
        <a:bodyPr/>
        <a:lstStyle/>
        <a:p>
          <a:endParaRPr lang="cs-CZ"/>
        </a:p>
      </dgm:t>
    </dgm:pt>
    <dgm:pt modelId="{903499D7-2437-4419-93E0-B84AE7CF26D8}" type="sibTrans" cxnId="{3F8232AA-53B5-4988-9292-E3C63CDC3976}">
      <dgm:prSet/>
      <dgm:spPr/>
      <dgm:t>
        <a:bodyPr/>
        <a:lstStyle/>
        <a:p>
          <a:endParaRPr lang="cs-CZ"/>
        </a:p>
      </dgm:t>
    </dgm:pt>
    <dgm:pt modelId="{F042B3F0-D770-4625-A1CF-F981B94DA1B3}">
      <dgm:prSet/>
      <dgm:spPr/>
      <dgm:t>
        <a:bodyPr/>
        <a:lstStyle/>
        <a:p>
          <a:r>
            <a:rPr lang="cs-CZ" b="0"/>
            <a:t>Možnosti ukončení:</a:t>
          </a:r>
          <a:endParaRPr lang="cs-CZ"/>
        </a:p>
      </dgm:t>
    </dgm:pt>
    <dgm:pt modelId="{D793C5C6-5417-4708-8E7D-E7A24A94D8C6}" type="parTrans" cxnId="{AE969313-B7C8-499D-BD2F-0C155A86C342}">
      <dgm:prSet/>
      <dgm:spPr/>
      <dgm:t>
        <a:bodyPr/>
        <a:lstStyle/>
        <a:p>
          <a:endParaRPr lang="cs-CZ"/>
        </a:p>
      </dgm:t>
    </dgm:pt>
    <dgm:pt modelId="{03079A7C-2F09-41F2-9CBC-E492001983E2}" type="sibTrans" cxnId="{AE969313-B7C8-499D-BD2F-0C155A86C342}">
      <dgm:prSet/>
      <dgm:spPr/>
      <dgm:t>
        <a:bodyPr/>
        <a:lstStyle/>
        <a:p>
          <a:endParaRPr lang="cs-CZ"/>
        </a:p>
      </dgm:t>
    </dgm:pt>
    <dgm:pt modelId="{ED99CCDC-1128-418A-B4B9-F3D446D95E05}">
      <dgm:prSet/>
      <dgm:spPr/>
      <dgm:t>
        <a:bodyPr/>
        <a:lstStyle/>
        <a:p>
          <a:r>
            <a:rPr lang="cs-CZ" b="0"/>
            <a:t>dohodou smluvních stran ke sjednanému dni,</a:t>
          </a:r>
          <a:endParaRPr lang="cs-CZ"/>
        </a:p>
      </dgm:t>
    </dgm:pt>
    <dgm:pt modelId="{DD830607-03DA-4EE6-AA35-ABB7B5C4CE59}" type="parTrans" cxnId="{D8CA8B04-1806-4D3A-BFC5-8A7C49EE1371}">
      <dgm:prSet/>
      <dgm:spPr/>
      <dgm:t>
        <a:bodyPr/>
        <a:lstStyle/>
        <a:p>
          <a:endParaRPr lang="cs-CZ"/>
        </a:p>
      </dgm:t>
    </dgm:pt>
    <dgm:pt modelId="{CCC8CAE0-75F6-4B35-8E14-A208429411A4}" type="sibTrans" cxnId="{D8CA8B04-1806-4D3A-BFC5-8A7C49EE1371}">
      <dgm:prSet/>
      <dgm:spPr/>
      <dgm:t>
        <a:bodyPr/>
        <a:lstStyle/>
        <a:p>
          <a:endParaRPr lang="cs-CZ"/>
        </a:p>
      </dgm:t>
    </dgm:pt>
    <dgm:pt modelId="{D13A8BC0-AA42-4326-89DF-4BA1F2115D58}">
      <dgm:prSet/>
      <dgm:spPr/>
      <dgm:t>
        <a:bodyPr/>
        <a:lstStyle/>
        <a:p>
          <a:r>
            <a:rPr lang="cs-CZ" b="0" dirty="0"/>
            <a:t>b) výpovědí danou z jakéhokoli důvodu nebo bez uvedení důvodu s patnáctidenní výpovědní dobou, která začíná dnem, v němž byla výpověď doručena druhé smluvní straně, nebo</a:t>
          </a:r>
          <a:endParaRPr lang="cs-CZ" dirty="0"/>
        </a:p>
      </dgm:t>
    </dgm:pt>
    <dgm:pt modelId="{57EFA0F0-038C-416F-AF7F-9DE65E9B6004}" type="parTrans" cxnId="{60D3A21B-5C82-4F28-A02D-C9A637E658DF}">
      <dgm:prSet/>
      <dgm:spPr/>
      <dgm:t>
        <a:bodyPr/>
        <a:lstStyle/>
        <a:p>
          <a:endParaRPr lang="cs-CZ"/>
        </a:p>
      </dgm:t>
    </dgm:pt>
    <dgm:pt modelId="{7F851381-3D9A-4446-A3CF-DB5036677158}" type="sibTrans" cxnId="{60D3A21B-5C82-4F28-A02D-C9A637E658DF}">
      <dgm:prSet/>
      <dgm:spPr/>
      <dgm:t>
        <a:bodyPr/>
        <a:lstStyle/>
        <a:p>
          <a:endParaRPr lang="cs-CZ"/>
        </a:p>
      </dgm:t>
    </dgm:pt>
    <dgm:pt modelId="{FED82432-8DF8-4A78-B4D5-F743746AF1F3}">
      <dgm:prSet/>
      <dgm:spPr/>
      <dgm:t>
        <a:bodyPr/>
        <a:lstStyle/>
        <a:p>
          <a:r>
            <a:rPr lang="cs-CZ" b="0"/>
            <a:t>c) okamžitým zrušením; </a:t>
          </a:r>
          <a:endParaRPr lang="cs-CZ"/>
        </a:p>
      </dgm:t>
    </dgm:pt>
    <dgm:pt modelId="{EF06CBBF-2C09-4ABA-AD85-AE060C50E2F4}" type="parTrans" cxnId="{ED381AB3-3A60-42C5-8866-2DF0348F267A}">
      <dgm:prSet/>
      <dgm:spPr/>
      <dgm:t>
        <a:bodyPr/>
        <a:lstStyle/>
        <a:p>
          <a:endParaRPr lang="cs-CZ"/>
        </a:p>
      </dgm:t>
    </dgm:pt>
    <dgm:pt modelId="{5A961605-615F-4BF1-BA96-D31AFEA0C277}" type="sibTrans" cxnId="{ED381AB3-3A60-42C5-8866-2DF0348F267A}">
      <dgm:prSet/>
      <dgm:spPr/>
      <dgm:t>
        <a:bodyPr/>
        <a:lstStyle/>
        <a:p>
          <a:endParaRPr lang="cs-CZ"/>
        </a:p>
      </dgm:t>
    </dgm:pt>
    <dgm:pt modelId="{EEDC55D3-3766-45AD-BBE8-8D9DACDC5E92}">
      <dgm:prSet/>
      <dgm:spPr/>
      <dgm:t>
        <a:bodyPr/>
        <a:lstStyle/>
        <a:p>
          <a:r>
            <a:rPr lang="cs-CZ" b="0"/>
            <a:t>Nutná písemná forma pro uzavření i pro ukončení</a:t>
          </a:r>
          <a:endParaRPr lang="cs-CZ"/>
        </a:p>
      </dgm:t>
    </dgm:pt>
    <dgm:pt modelId="{E59046A5-4C1A-417E-ABB7-78A2D5F35437}" type="parTrans" cxnId="{898ADA1F-419D-4624-A1BF-E069445D978E}">
      <dgm:prSet/>
      <dgm:spPr/>
      <dgm:t>
        <a:bodyPr/>
        <a:lstStyle/>
        <a:p>
          <a:endParaRPr lang="cs-CZ"/>
        </a:p>
      </dgm:t>
    </dgm:pt>
    <dgm:pt modelId="{58D22626-D72D-45EB-B5D8-069AEC02A708}" type="sibTrans" cxnId="{898ADA1F-419D-4624-A1BF-E069445D978E}">
      <dgm:prSet/>
      <dgm:spPr/>
      <dgm:t>
        <a:bodyPr/>
        <a:lstStyle/>
        <a:p>
          <a:endParaRPr lang="cs-CZ"/>
        </a:p>
      </dgm:t>
    </dgm:pt>
    <dgm:pt modelId="{16027E0C-D927-4D35-9EDC-F82E0E781448}" type="pres">
      <dgm:prSet presAssocID="{2C860C80-BAD1-43AB-A04F-C6517C744E17}" presName="linear" presStyleCnt="0">
        <dgm:presLayoutVars>
          <dgm:animLvl val="lvl"/>
          <dgm:resizeHandles val="exact"/>
        </dgm:presLayoutVars>
      </dgm:prSet>
      <dgm:spPr/>
    </dgm:pt>
    <dgm:pt modelId="{A1EAE735-9A5B-427E-A6E0-2E700E25178E}" type="pres">
      <dgm:prSet presAssocID="{9E09711D-D063-4951-B7DF-42A346A2ED7C}" presName="parentText" presStyleLbl="node1" presStyleIdx="0" presStyleCnt="4">
        <dgm:presLayoutVars>
          <dgm:chMax val="0"/>
          <dgm:bulletEnabled val="1"/>
        </dgm:presLayoutVars>
      </dgm:prSet>
      <dgm:spPr/>
    </dgm:pt>
    <dgm:pt modelId="{2D144508-B83D-47DE-BC89-AFAD43B1232D}" type="pres">
      <dgm:prSet presAssocID="{9E09711D-D063-4951-B7DF-42A346A2ED7C}" presName="childText" presStyleLbl="revTx" presStyleIdx="0" presStyleCnt="3">
        <dgm:presLayoutVars>
          <dgm:bulletEnabled val="1"/>
        </dgm:presLayoutVars>
      </dgm:prSet>
      <dgm:spPr/>
    </dgm:pt>
    <dgm:pt modelId="{9B9DCC5E-5D4F-4B6F-91CD-9817225483B1}" type="pres">
      <dgm:prSet presAssocID="{A455A555-74F0-452D-A03E-738ABEEAC10E}" presName="parentText" presStyleLbl="node1" presStyleIdx="1" presStyleCnt="4">
        <dgm:presLayoutVars>
          <dgm:chMax val="0"/>
          <dgm:bulletEnabled val="1"/>
        </dgm:presLayoutVars>
      </dgm:prSet>
      <dgm:spPr/>
    </dgm:pt>
    <dgm:pt modelId="{51A38A74-B450-4BD3-AF5A-474B497F7A75}" type="pres">
      <dgm:prSet presAssocID="{A455A555-74F0-452D-A03E-738ABEEAC10E}" presName="childText" presStyleLbl="revTx" presStyleIdx="1" presStyleCnt="3">
        <dgm:presLayoutVars>
          <dgm:bulletEnabled val="1"/>
        </dgm:presLayoutVars>
      </dgm:prSet>
      <dgm:spPr/>
    </dgm:pt>
    <dgm:pt modelId="{D4DE5BEE-8496-4583-A510-4FBEE473FD71}" type="pres">
      <dgm:prSet presAssocID="{F042B3F0-D770-4625-A1CF-F981B94DA1B3}" presName="parentText" presStyleLbl="node1" presStyleIdx="2" presStyleCnt="4">
        <dgm:presLayoutVars>
          <dgm:chMax val="0"/>
          <dgm:bulletEnabled val="1"/>
        </dgm:presLayoutVars>
      </dgm:prSet>
      <dgm:spPr/>
    </dgm:pt>
    <dgm:pt modelId="{3205FE70-DF65-4861-8C59-C6ABBD3A4622}" type="pres">
      <dgm:prSet presAssocID="{F042B3F0-D770-4625-A1CF-F981B94DA1B3}" presName="childText" presStyleLbl="revTx" presStyleIdx="2" presStyleCnt="3">
        <dgm:presLayoutVars>
          <dgm:bulletEnabled val="1"/>
        </dgm:presLayoutVars>
      </dgm:prSet>
      <dgm:spPr/>
    </dgm:pt>
    <dgm:pt modelId="{59A7C5C2-22B2-4F6D-AE57-A4D05373BD56}" type="pres">
      <dgm:prSet presAssocID="{EEDC55D3-3766-45AD-BBE8-8D9DACDC5E92}" presName="parentText" presStyleLbl="node1" presStyleIdx="3" presStyleCnt="4">
        <dgm:presLayoutVars>
          <dgm:chMax val="0"/>
          <dgm:bulletEnabled val="1"/>
        </dgm:presLayoutVars>
      </dgm:prSet>
      <dgm:spPr/>
    </dgm:pt>
  </dgm:ptLst>
  <dgm:cxnLst>
    <dgm:cxn modelId="{D8CA8B04-1806-4D3A-BFC5-8A7C49EE1371}" srcId="{F042B3F0-D770-4625-A1CF-F981B94DA1B3}" destId="{ED99CCDC-1128-418A-B4B9-F3D446D95E05}" srcOrd="0" destOrd="0" parTransId="{DD830607-03DA-4EE6-AA35-ABB7B5C4CE59}" sibTransId="{CCC8CAE0-75F6-4B35-8E14-A208429411A4}"/>
    <dgm:cxn modelId="{AE969313-B7C8-499D-BD2F-0C155A86C342}" srcId="{2C860C80-BAD1-43AB-A04F-C6517C744E17}" destId="{F042B3F0-D770-4625-A1CF-F981B94DA1B3}" srcOrd="2" destOrd="0" parTransId="{D793C5C6-5417-4708-8E7D-E7A24A94D8C6}" sibTransId="{03079A7C-2F09-41F2-9CBC-E492001983E2}"/>
    <dgm:cxn modelId="{60D3A21B-5C82-4F28-A02D-C9A637E658DF}" srcId="{F042B3F0-D770-4625-A1CF-F981B94DA1B3}" destId="{D13A8BC0-AA42-4326-89DF-4BA1F2115D58}" srcOrd="1" destOrd="0" parTransId="{57EFA0F0-038C-416F-AF7F-9DE65E9B6004}" sibTransId="{7F851381-3D9A-4446-A3CF-DB5036677158}"/>
    <dgm:cxn modelId="{AF01811D-460D-43F6-A0F4-E17A6E47D457}" srcId="{2C860C80-BAD1-43AB-A04F-C6517C744E17}" destId="{A455A555-74F0-452D-A03E-738ABEEAC10E}" srcOrd="1" destOrd="0" parTransId="{A9233022-543E-4C17-9A05-D6F96633976E}" sibTransId="{E9365675-3815-47B0-94AB-62598364B82F}"/>
    <dgm:cxn modelId="{5AE67A1E-01CE-4BF0-90E5-92A449A10CDE}" type="presOf" srcId="{EEDC55D3-3766-45AD-BBE8-8D9DACDC5E92}" destId="{59A7C5C2-22B2-4F6D-AE57-A4D05373BD56}" srcOrd="0" destOrd="0" presId="urn:microsoft.com/office/officeart/2005/8/layout/vList2"/>
    <dgm:cxn modelId="{898ADA1F-419D-4624-A1BF-E069445D978E}" srcId="{2C860C80-BAD1-43AB-A04F-C6517C744E17}" destId="{EEDC55D3-3766-45AD-BBE8-8D9DACDC5E92}" srcOrd="3" destOrd="0" parTransId="{E59046A5-4C1A-417E-ABB7-78A2D5F35437}" sibTransId="{58D22626-D72D-45EB-B5D8-069AEC02A708}"/>
    <dgm:cxn modelId="{980C3C44-C4F6-4664-B3E7-18C592F6AD91}" type="presOf" srcId="{2ABB588A-F7D7-407B-AEFB-CC0B5EBF3211}" destId="{2D144508-B83D-47DE-BC89-AFAD43B1232D}" srcOrd="0" destOrd="0" presId="urn:microsoft.com/office/officeart/2005/8/layout/vList2"/>
    <dgm:cxn modelId="{23AF4B4E-0F49-4D40-8364-94FAC12CC9DD}" type="presOf" srcId="{F042B3F0-D770-4625-A1CF-F981B94DA1B3}" destId="{D4DE5BEE-8496-4583-A510-4FBEE473FD71}" srcOrd="0" destOrd="0" presId="urn:microsoft.com/office/officeart/2005/8/layout/vList2"/>
    <dgm:cxn modelId="{5DA52C71-CD9E-43AE-A242-1EC5AF008043}" type="presOf" srcId="{A455A555-74F0-452D-A03E-738ABEEAC10E}" destId="{9B9DCC5E-5D4F-4B6F-91CD-9817225483B1}" srcOrd="0" destOrd="0" presId="urn:microsoft.com/office/officeart/2005/8/layout/vList2"/>
    <dgm:cxn modelId="{B3C0C453-CFFA-47C8-B338-05BABA465B82}" srcId="{9E09711D-D063-4951-B7DF-42A346A2ED7C}" destId="{2ABB588A-F7D7-407B-AEFB-CC0B5EBF3211}" srcOrd="0" destOrd="0" parTransId="{2782EBC9-3E3D-4659-AD0C-B245F873EAB4}" sibTransId="{ED5AF174-D8D9-4FF5-84A5-F0B62D5CD8BB}"/>
    <dgm:cxn modelId="{9DE6347A-8803-4CE6-9036-970B92F1C8CC}" srcId="{2C860C80-BAD1-43AB-A04F-C6517C744E17}" destId="{9E09711D-D063-4951-B7DF-42A346A2ED7C}" srcOrd="0" destOrd="0" parTransId="{94E12532-A605-41DD-9388-8291D46EE16D}" sibTransId="{F55D4FF4-B51A-42B5-8E13-04B67402F9F8}"/>
    <dgm:cxn modelId="{A3C23D93-4376-41EA-AB0E-C4D2DDC84DC2}" type="presOf" srcId="{9E09711D-D063-4951-B7DF-42A346A2ED7C}" destId="{A1EAE735-9A5B-427E-A6E0-2E700E25178E}" srcOrd="0" destOrd="0" presId="urn:microsoft.com/office/officeart/2005/8/layout/vList2"/>
    <dgm:cxn modelId="{3F8232AA-53B5-4988-9292-E3C63CDC3976}" srcId="{A455A555-74F0-452D-A03E-738ABEEAC10E}" destId="{96A43A03-7348-4AAE-9FD6-22B1C3E47819}" srcOrd="0" destOrd="0" parTransId="{3AF228C3-8AC4-4361-8127-DDA9273F68D4}" sibTransId="{903499D7-2437-4419-93E0-B84AE7CF26D8}"/>
    <dgm:cxn modelId="{ED381AB3-3A60-42C5-8866-2DF0348F267A}" srcId="{F042B3F0-D770-4625-A1CF-F981B94DA1B3}" destId="{FED82432-8DF8-4A78-B4D5-F743746AF1F3}" srcOrd="2" destOrd="0" parTransId="{EF06CBBF-2C09-4ABA-AD85-AE060C50E2F4}" sibTransId="{5A961605-615F-4BF1-BA96-D31AFEA0C277}"/>
    <dgm:cxn modelId="{EDB6D2CD-4D90-4600-886B-60CEFE0578C8}" type="presOf" srcId="{96A43A03-7348-4AAE-9FD6-22B1C3E47819}" destId="{51A38A74-B450-4BD3-AF5A-474B497F7A75}" srcOrd="0" destOrd="0" presId="urn:microsoft.com/office/officeart/2005/8/layout/vList2"/>
    <dgm:cxn modelId="{5E3D56D3-6D4F-4159-974E-E5851DE869B3}" type="presOf" srcId="{D13A8BC0-AA42-4326-89DF-4BA1F2115D58}" destId="{3205FE70-DF65-4861-8C59-C6ABBD3A4622}" srcOrd="0" destOrd="1" presId="urn:microsoft.com/office/officeart/2005/8/layout/vList2"/>
    <dgm:cxn modelId="{13642EEA-B95B-490D-9092-0EB59578F939}" type="presOf" srcId="{ED99CCDC-1128-418A-B4B9-F3D446D95E05}" destId="{3205FE70-DF65-4861-8C59-C6ABBD3A4622}" srcOrd="0" destOrd="0" presId="urn:microsoft.com/office/officeart/2005/8/layout/vList2"/>
    <dgm:cxn modelId="{E7BB5EEA-656E-42C3-85FF-1CC93D8DE484}" type="presOf" srcId="{2C860C80-BAD1-43AB-A04F-C6517C744E17}" destId="{16027E0C-D927-4D35-9EDC-F82E0E781448}" srcOrd="0" destOrd="0" presId="urn:microsoft.com/office/officeart/2005/8/layout/vList2"/>
    <dgm:cxn modelId="{88283EF0-8BE4-4CFB-B429-5A5691219163}" type="presOf" srcId="{FED82432-8DF8-4A78-B4D5-F743746AF1F3}" destId="{3205FE70-DF65-4861-8C59-C6ABBD3A4622}" srcOrd="0" destOrd="2" presId="urn:microsoft.com/office/officeart/2005/8/layout/vList2"/>
    <dgm:cxn modelId="{9A9B7103-91FF-44BC-AD9C-8215BABBB97A}" type="presParOf" srcId="{16027E0C-D927-4D35-9EDC-F82E0E781448}" destId="{A1EAE735-9A5B-427E-A6E0-2E700E25178E}" srcOrd="0" destOrd="0" presId="urn:microsoft.com/office/officeart/2005/8/layout/vList2"/>
    <dgm:cxn modelId="{4ECB3728-DBC1-4686-B9CB-DE3794C1E05C}" type="presParOf" srcId="{16027E0C-D927-4D35-9EDC-F82E0E781448}" destId="{2D144508-B83D-47DE-BC89-AFAD43B1232D}" srcOrd="1" destOrd="0" presId="urn:microsoft.com/office/officeart/2005/8/layout/vList2"/>
    <dgm:cxn modelId="{C510DAAD-D259-47C9-84E5-EBB144C688B8}" type="presParOf" srcId="{16027E0C-D927-4D35-9EDC-F82E0E781448}" destId="{9B9DCC5E-5D4F-4B6F-91CD-9817225483B1}" srcOrd="2" destOrd="0" presId="urn:microsoft.com/office/officeart/2005/8/layout/vList2"/>
    <dgm:cxn modelId="{31BFA7B4-3934-4FAA-8FC9-034C80F094FF}" type="presParOf" srcId="{16027E0C-D927-4D35-9EDC-F82E0E781448}" destId="{51A38A74-B450-4BD3-AF5A-474B497F7A75}" srcOrd="3" destOrd="0" presId="urn:microsoft.com/office/officeart/2005/8/layout/vList2"/>
    <dgm:cxn modelId="{EA60E551-96EA-4602-B9B6-EA4FE2A45DAE}" type="presParOf" srcId="{16027E0C-D927-4D35-9EDC-F82E0E781448}" destId="{D4DE5BEE-8496-4583-A510-4FBEE473FD71}" srcOrd="4" destOrd="0" presId="urn:microsoft.com/office/officeart/2005/8/layout/vList2"/>
    <dgm:cxn modelId="{12348540-77CB-4B9E-A286-506B30AB52F8}" type="presParOf" srcId="{16027E0C-D927-4D35-9EDC-F82E0E781448}" destId="{3205FE70-DF65-4861-8C59-C6ABBD3A4622}" srcOrd="5" destOrd="0" presId="urn:microsoft.com/office/officeart/2005/8/layout/vList2"/>
    <dgm:cxn modelId="{4D183D27-3536-4416-84D1-64959A6447DB}" type="presParOf" srcId="{16027E0C-D927-4D35-9EDC-F82E0E781448}" destId="{59A7C5C2-22B2-4F6D-AE57-A4D05373BD56}"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44D90A8B-C04E-480E-8FC2-2DA80D9C587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3DD95A6C-8E42-4542-8831-69489D1E199D}">
      <dgm:prSet/>
      <dgm:spPr/>
      <dgm:t>
        <a:bodyPr/>
        <a:lstStyle/>
        <a:p>
          <a:pPr algn="just"/>
          <a:r>
            <a:rPr lang="cs-CZ" b="0" dirty="0"/>
            <a:t>Nejsou-li dohodnuta nebo stanovena vyšší nebo další práva, přísluší zaměstnanci od zaměstnavatele při zvyšování kvalifikace pracovní volno s náhradou mzdy nebo platu ve výši průměrného výdělku</a:t>
          </a:r>
          <a:endParaRPr lang="cs-CZ" dirty="0"/>
        </a:p>
      </dgm:t>
    </dgm:pt>
    <dgm:pt modelId="{ADF59030-5846-4F24-9FB2-F886ED0B930B}" type="parTrans" cxnId="{2CDADCFA-2B0C-4E68-925E-9631F1FB59FC}">
      <dgm:prSet/>
      <dgm:spPr/>
      <dgm:t>
        <a:bodyPr/>
        <a:lstStyle/>
        <a:p>
          <a:endParaRPr lang="cs-CZ"/>
        </a:p>
      </dgm:t>
    </dgm:pt>
    <dgm:pt modelId="{9F54586B-9BAC-449F-BE1E-6840871B3093}" type="sibTrans" cxnId="{2CDADCFA-2B0C-4E68-925E-9631F1FB59FC}">
      <dgm:prSet/>
      <dgm:spPr/>
      <dgm:t>
        <a:bodyPr/>
        <a:lstStyle/>
        <a:p>
          <a:endParaRPr lang="cs-CZ"/>
        </a:p>
      </dgm:t>
    </dgm:pt>
    <dgm:pt modelId="{610295B3-22D0-4056-8525-DFC8800ED586}">
      <dgm:prSet/>
      <dgm:spPr/>
      <dgm:t>
        <a:bodyPr/>
        <a:lstStyle/>
        <a:p>
          <a:r>
            <a:rPr lang="cs-CZ" b="0" dirty="0"/>
            <a:t>v nezbytně nutném rozsahu k účasti na vyučování, výuce nebo školení,</a:t>
          </a:r>
          <a:endParaRPr lang="cs-CZ" dirty="0"/>
        </a:p>
      </dgm:t>
    </dgm:pt>
    <dgm:pt modelId="{29773A62-7947-4493-B0E1-C28C0293C0B1}" type="parTrans" cxnId="{DDFD2395-E0C8-4460-A6F4-CCE2D81047F1}">
      <dgm:prSet/>
      <dgm:spPr/>
      <dgm:t>
        <a:bodyPr/>
        <a:lstStyle/>
        <a:p>
          <a:endParaRPr lang="cs-CZ"/>
        </a:p>
      </dgm:t>
    </dgm:pt>
    <dgm:pt modelId="{3C7ECCF7-CC8D-4128-AD8B-F77DDD1C7044}" type="sibTrans" cxnId="{DDFD2395-E0C8-4460-A6F4-CCE2D81047F1}">
      <dgm:prSet/>
      <dgm:spPr/>
      <dgm:t>
        <a:bodyPr/>
        <a:lstStyle/>
        <a:p>
          <a:endParaRPr lang="cs-CZ"/>
        </a:p>
      </dgm:t>
    </dgm:pt>
    <dgm:pt modelId="{68B9C386-DD4D-4996-96F1-771BAD8A7FEC}">
      <dgm:prSet/>
      <dgm:spPr/>
      <dgm:t>
        <a:bodyPr/>
        <a:lstStyle/>
        <a:p>
          <a:r>
            <a:rPr lang="cs-CZ" b="0" dirty="0"/>
            <a:t>2 pracovní dny na přípravu a vykonání každé zkoušky,</a:t>
          </a:r>
          <a:endParaRPr lang="cs-CZ" dirty="0"/>
        </a:p>
      </dgm:t>
    </dgm:pt>
    <dgm:pt modelId="{C3C41E15-1CA4-4E3A-9BAE-7DF577FC7AC7}" type="parTrans" cxnId="{E6B0152C-CE30-482E-823D-32F43C4DF060}">
      <dgm:prSet/>
      <dgm:spPr/>
      <dgm:t>
        <a:bodyPr/>
        <a:lstStyle/>
        <a:p>
          <a:endParaRPr lang="cs-CZ"/>
        </a:p>
      </dgm:t>
    </dgm:pt>
    <dgm:pt modelId="{95EBD66F-E269-4D4E-B00F-9E1584432E0F}" type="sibTrans" cxnId="{E6B0152C-CE30-482E-823D-32F43C4DF060}">
      <dgm:prSet/>
      <dgm:spPr/>
      <dgm:t>
        <a:bodyPr/>
        <a:lstStyle/>
        <a:p>
          <a:endParaRPr lang="cs-CZ"/>
        </a:p>
      </dgm:t>
    </dgm:pt>
    <dgm:pt modelId="{C37BEBCF-EAE3-4303-8ED8-04A3B864B157}">
      <dgm:prSet/>
      <dgm:spPr/>
      <dgm:t>
        <a:bodyPr/>
        <a:lstStyle/>
        <a:p>
          <a:r>
            <a:rPr lang="cs-CZ" b="0" dirty="0"/>
            <a:t>5 pracovních dnů na přípravu a vykonání závěrečné zkoušky, maturitní zkoušky nebo absolutoria,</a:t>
          </a:r>
          <a:endParaRPr lang="cs-CZ" dirty="0"/>
        </a:p>
      </dgm:t>
    </dgm:pt>
    <dgm:pt modelId="{62AC4E05-7B29-4147-8003-884C72DD4645}" type="parTrans" cxnId="{3036AD7A-AB29-4FB3-AE15-4CED4B1A0904}">
      <dgm:prSet/>
      <dgm:spPr/>
      <dgm:t>
        <a:bodyPr/>
        <a:lstStyle/>
        <a:p>
          <a:endParaRPr lang="cs-CZ"/>
        </a:p>
      </dgm:t>
    </dgm:pt>
    <dgm:pt modelId="{0C4035BE-8EEF-4E02-BE34-4556371D05CC}" type="sibTrans" cxnId="{3036AD7A-AB29-4FB3-AE15-4CED4B1A0904}">
      <dgm:prSet/>
      <dgm:spPr/>
      <dgm:t>
        <a:bodyPr/>
        <a:lstStyle/>
        <a:p>
          <a:endParaRPr lang="cs-CZ"/>
        </a:p>
      </dgm:t>
    </dgm:pt>
    <dgm:pt modelId="{CD85910D-1CCA-4014-A0E0-7950F0130B4B}">
      <dgm:prSet/>
      <dgm:spPr/>
      <dgm:t>
        <a:bodyPr/>
        <a:lstStyle/>
        <a:p>
          <a:r>
            <a:rPr lang="cs-CZ" b="0" dirty="0"/>
            <a:t>10 pracovních dnů na vypracování a obhajobu absolventské práce, bakalářské práce, diplomové práce</a:t>
          </a:r>
          <a:endParaRPr lang="cs-CZ" dirty="0"/>
        </a:p>
      </dgm:t>
    </dgm:pt>
    <dgm:pt modelId="{9F375A88-3642-4BAB-A2E7-D59284F47642}" type="parTrans" cxnId="{44A617FB-234D-451C-B77A-8BE55D37DB1D}">
      <dgm:prSet/>
      <dgm:spPr/>
      <dgm:t>
        <a:bodyPr/>
        <a:lstStyle/>
        <a:p>
          <a:endParaRPr lang="cs-CZ"/>
        </a:p>
      </dgm:t>
    </dgm:pt>
    <dgm:pt modelId="{F8E30936-40FD-4038-BC49-14B4165BC3A2}" type="sibTrans" cxnId="{44A617FB-234D-451C-B77A-8BE55D37DB1D}">
      <dgm:prSet/>
      <dgm:spPr/>
      <dgm:t>
        <a:bodyPr/>
        <a:lstStyle/>
        <a:p>
          <a:endParaRPr lang="cs-CZ"/>
        </a:p>
      </dgm:t>
    </dgm:pt>
    <dgm:pt modelId="{4F245F6B-F409-4A71-88CC-4DA5669A71DE}">
      <dgm:prSet/>
      <dgm:spPr/>
      <dgm:t>
        <a:bodyPr/>
        <a:lstStyle/>
        <a:p>
          <a:r>
            <a:rPr lang="cs-CZ" b="0" dirty="0"/>
            <a:t>40 pracovních dnů na přípravu a vykonání státní závěrečné zkoušky, státní rigorózní zkoušky v oblasti lékařství, veterinárního lékařství a hygieny a státní doktorské zkoušky.</a:t>
          </a:r>
          <a:endParaRPr lang="cs-CZ" dirty="0"/>
        </a:p>
      </dgm:t>
    </dgm:pt>
    <dgm:pt modelId="{AB58E502-AE70-4B14-B387-4B316C271879}" type="parTrans" cxnId="{9F5F3943-89D7-4FD0-A86C-EE77FF534333}">
      <dgm:prSet/>
      <dgm:spPr/>
      <dgm:t>
        <a:bodyPr/>
        <a:lstStyle/>
        <a:p>
          <a:endParaRPr lang="cs-CZ"/>
        </a:p>
      </dgm:t>
    </dgm:pt>
    <dgm:pt modelId="{0CC6B91A-21BB-4EB3-B9C9-8F8C259D3DC1}" type="sibTrans" cxnId="{9F5F3943-89D7-4FD0-A86C-EE77FF534333}">
      <dgm:prSet/>
      <dgm:spPr/>
      <dgm:t>
        <a:bodyPr/>
        <a:lstStyle/>
        <a:p>
          <a:endParaRPr lang="cs-CZ"/>
        </a:p>
      </dgm:t>
    </dgm:pt>
    <dgm:pt modelId="{75C433DC-84C4-4268-994E-379D6B9DB930}" type="pres">
      <dgm:prSet presAssocID="{44D90A8B-C04E-480E-8FC2-2DA80D9C5874}" presName="linear" presStyleCnt="0">
        <dgm:presLayoutVars>
          <dgm:animLvl val="lvl"/>
          <dgm:resizeHandles val="exact"/>
        </dgm:presLayoutVars>
      </dgm:prSet>
      <dgm:spPr/>
    </dgm:pt>
    <dgm:pt modelId="{A41D068F-8158-484D-9F13-A39709DD9668}" type="pres">
      <dgm:prSet presAssocID="{3DD95A6C-8E42-4542-8831-69489D1E199D}" presName="parentText" presStyleLbl="node1" presStyleIdx="0" presStyleCnt="1">
        <dgm:presLayoutVars>
          <dgm:chMax val="0"/>
          <dgm:bulletEnabled val="1"/>
        </dgm:presLayoutVars>
      </dgm:prSet>
      <dgm:spPr/>
    </dgm:pt>
    <dgm:pt modelId="{25861676-BD39-4AAE-AEF9-B46166353927}" type="pres">
      <dgm:prSet presAssocID="{3DD95A6C-8E42-4542-8831-69489D1E199D}" presName="childText" presStyleLbl="revTx" presStyleIdx="0" presStyleCnt="1">
        <dgm:presLayoutVars>
          <dgm:bulletEnabled val="1"/>
        </dgm:presLayoutVars>
      </dgm:prSet>
      <dgm:spPr/>
    </dgm:pt>
  </dgm:ptLst>
  <dgm:cxnLst>
    <dgm:cxn modelId="{2DAFF81A-E2AA-4DA9-AE97-ABF54B9FBC3D}" type="presOf" srcId="{3DD95A6C-8E42-4542-8831-69489D1E199D}" destId="{A41D068F-8158-484D-9F13-A39709DD9668}" srcOrd="0" destOrd="0" presId="urn:microsoft.com/office/officeart/2005/8/layout/vList2"/>
    <dgm:cxn modelId="{E6B0152C-CE30-482E-823D-32F43C4DF060}" srcId="{3DD95A6C-8E42-4542-8831-69489D1E199D}" destId="{68B9C386-DD4D-4996-96F1-771BAD8A7FEC}" srcOrd="1" destOrd="0" parTransId="{C3C41E15-1CA4-4E3A-9BAE-7DF577FC7AC7}" sibTransId="{95EBD66F-E269-4D4E-B00F-9E1584432E0F}"/>
    <dgm:cxn modelId="{9F5F3943-89D7-4FD0-A86C-EE77FF534333}" srcId="{3DD95A6C-8E42-4542-8831-69489D1E199D}" destId="{4F245F6B-F409-4A71-88CC-4DA5669A71DE}" srcOrd="4" destOrd="0" parTransId="{AB58E502-AE70-4B14-B387-4B316C271879}" sibTransId="{0CC6B91A-21BB-4EB3-B9C9-8F8C259D3DC1}"/>
    <dgm:cxn modelId="{3036AD7A-AB29-4FB3-AE15-4CED4B1A0904}" srcId="{3DD95A6C-8E42-4542-8831-69489D1E199D}" destId="{C37BEBCF-EAE3-4303-8ED8-04A3B864B157}" srcOrd="2" destOrd="0" parTransId="{62AC4E05-7B29-4147-8003-884C72DD4645}" sibTransId="{0C4035BE-8EEF-4E02-BE34-4556371D05CC}"/>
    <dgm:cxn modelId="{3E74F888-48D6-4A29-8088-D532A9354077}" type="presOf" srcId="{44D90A8B-C04E-480E-8FC2-2DA80D9C5874}" destId="{75C433DC-84C4-4268-994E-379D6B9DB930}" srcOrd="0" destOrd="0" presId="urn:microsoft.com/office/officeart/2005/8/layout/vList2"/>
    <dgm:cxn modelId="{DDFD2395-E0C8-4460-A6F4-CCE2D81047F1}" srcId="{3DD95A6C-8E42-4542-8831-69489D1E199D}" destId="{610295B3-22D0-4056-8525-DFC8800ED586}" srcOrd="0" destOrd="0" parTransId="{29773A62-7947-4493-B0E1-C28C0293C0B1}" sibTransId="{3C7ECCF7-CC8D-4128-AD8B-F77DDD1C7044}"/>
    <dgm:cxn modelId="{37B967A0-AB40-4993-B09E-F3E473A5C173}" type="presOf" srcId="{68B9C386-DD4D-4996-96F1-771BAD8A7FEC}" destId="{25861676-BD39-4AAE-AEF9-B46166353927}" srcOrd="0" destOrd="1" presId="urn:microsoft.com/office/officeart/2005/8/layout/vList2"/>
    <dgm:cxn modelId="{81A32AAC-C298-4B45-874D-4D61DEEB226D}" type="presOf" srcId="{C37BEBCF-EAE3-4303-8ED8-04A3B864B157}" destId="{25861676-BD39-4AAE-AEF9-B46166353927}" srcOrd="0" destOrd="2" presId="urn:microsoft.com/office/officeart/2005/8/layout/vList2"/>
    <dgm:cxn modelId="{5AB6F8C2-01F8-4264-91C0-05B7EE3CD64B}" type="presOf" srcId="{CD85910D-1CCA-4014-A0E0-7950F0130B4B}" destId="{25861676-BD39-4AAE-AEF9-B46166353927}" srcOrd="0" destOrd="3" presId="urn:microsoft.com/office/officeart/2005/8/layout/vList2"/>
    <dgm:cxn modelId="{8835E4E1-A9BE-4137-B390-389B102BFC82}" type="presOf" srcId="{610295B3-22D0-4056-8525-DFC8800ED586}" destId="{25861676-BD39-4AAE-AEF9-B46166353927}" srcOrd="0" destOrd="0" presId="urn:microsoft.com/office/officeart/2005/8/layout/vList2"/>
    <dgm:cxn modelId="{B51D69FA-6C83-4EB4-8BFD-E359673C143A}" type="presOf" srcId="{4F245F6B-F409-4A71-88CC-4DA5669A71DE}" destId="{25861676-BD39-4AAE-AEF9-B46166353927}" srcOrd="0" destOrd="4" presId="urn:microsoft.com/office/officeart/2005/8/layout/vList2"/>
    <dgm:cxn modelId="{2CDADCFA-2B0C-4E68-925E-9631F1FB59FC}" srcId="{44D90A8B-C04E-480E-8FC2-2DA80D9C5874}" destId="{3DD95A6C-8E42-4542-8831-69489D1E199D}" srcOrd="0" destOrd="0" parTransId="{ADF59030-5846-4F24-9FB2-F886ED0B930B}" sibTransId="{9F54586B-9BAC-449F-BE1E-6840871B3093}"/>
    <dgm:cxn modelId="{44A617FB-234D-451C-B77A-8BE55D37DB1D}" srcId="{3DD95A6C-8E42-4542-8831-69489D1E199D}" destId="{CD85910D-1CCA-4014-A0E0-7950F0130B4B}" srcOrd="3" destOrd="0" parTransId="{9F375A88-3642-4BAB-A2E7-D59284F47642}" sibTransId="{F8E30936-40FD-4038-BC49-14B4165BC3A2}"/>
    <dgm:cxn modelId="{436719CA-7137-43E9-AE85-4A301C2B0FD8}" type="presParOf" srcId="{75C433DC-84C4-4268-994E-379D6B9DB930}" destId="{A41D068F-8158-484D-9F13-A39709DD9668}" srcOrd="0" destOrd="0" presId="urn:microsoft.com/office/officeart/2005/8/layout/vList2"/>
    <dgm:cxn modelId="{7541FDA7-9DDB-44BB-B6EC-5D7C33EDD93C}" type="presParOf" srcId="{75C433DC-84C4-4268-994E-379D6B9DB930}" destId="{25861676-BD39-4AAE-AEF9-B46166353927}"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1FACBC5F-6A1C-4327-94F6-11E55193F31E}"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4E3496FE-51EB-4526-B5D0-923E233A8FA8}">
      <dgm:prSet/>
      <dgm:spPr/>
      <dgm:t>
        <a:bodyPr/>
        <a:lstStyle/>
        <a:p>
          <a:r>
            <a:rPr lang="cs-CZ" b="0"/>
            <a:t>Běžně 40 hodin týdně</a:t>
          </a:r>
          <a:endParaRPr lang="cs-CZ"/>
        </a:p>
      </dgm:t>
    </dgm:pt>
    <dgm:pt modelId="{9A7DDAFD-4371-4CB9-9E3C-C642C7E4795C}" type="parTrans" cxnId="{504206D7-B83D-4BD8-9EC6-AAC87EA48CE8}">
      <dgm:prSet/>
      <dgm:spPr/>
      <dgm:t>
        <a:bodyPr/>
        <a:lstStyle/>
        <a:p>
          <a:endParaRPr lang="cs-CZ"/>
        </a:p>
      </dgm:t>
    </dgm:pt>
    <dgm:pt modelId="{9A10B66D-6CE5-4BBF-98FC-D4E198AA54A7}" type="sibTrans" cxnId="{504206D7-B83D-4BD8-9EC6-AAC87EA48CE8}">
      <dgm:prSet/>
      <dgm:spPr/>
      <dgm:t>
        <a:bodyPr/>
        <a:lstStyle/>
        <a:p>
          <a:endParaRPr lang="cs-CZ"/>
        </a:p>
      </dgm:t>
    </dgm:pt>
    <dgm:pt modelId="{82DD4034-8306-42BB-9D7E-56FCC780263E}">
      <dgm:prSet/>
      <dgm:spPr/>
      <dgm:t>
        <a:bodyPr/>
        <a:lstStyle/>
        <a:p>
          <a:r>
            <a:rPr lang="cs-CZ" b="0"/>
            <a:t>Provozy s třísměnným a nepřetržitým pracovní režimem 37,5 hodiny týdně</a:t>
          </a:r>
          <a:endParaRPr lang="cs-CZ"/>
        </a:p>
      </dgm:t>
    </dgm:pt>
    <dgm:pt modelId="{AC49A4BA-2923-44F5-AF30-1CE6CE68EE9B}" type="parTrans" cxnId="{2A87A2F0-6751-402C-8222-00F73D77CC49}">
      <dgm:prSet/>
      <dgm:spPr/>
      <dgm:t>
        <a:bodyPr/>
        <a:lstStyle/>
        <a:p>
          <a:endParaRPr lang="cs-CZ"/>
        </a:p>
      </dgm:t>
    </dgm:pt>
    <dgm:pt modelId="{D09946DD-1139-43F4-B34A-D36F57B63240}" type="sibTrans" cxnId="{2A87A2F0-6751-402C-8222-00F73D77CC49}">
      <dgm:prSet/>
      <dgm:spPr/>
      <dgm:t>
        <a:bodyPr/>
        <a:lstStyle/>
        <a:p>
          <a:endParaRPr lang="cs-CZ"/>
        </a:p>
      </dgm:t>
    </dgm:pt>
    <dgm:pt modelId="{6AD7457D-E0BA-4706-9FD5-6EA1BC8E4C81}">
      <dgm:prSet/>
      <dgm:spPr/>
      <dgm:t>
        <a:bodyPr/>
        <a:lstStyle/>
        <a:p>
          <a:r>
            <a:rPr lang="cs-CZ" b="0"/>
            <a:t>Provozy s dvousměnným pracovním režimem 38,75 hodiny týdně</a:t>
          </a:r>
          <a:endParaRPr lang="cs-CZ"/>
        </a:p>
      </dgm:t>
    </dgm:pt>
    <dgm:pt modelId="{29BE106E-5766-4BB5-8342-A5C92797D2F5}" type="parTrans" cxnId="{42D5E046-A95E-4B27-AF55-8EE3B5975EFB}">
      <dgm:prSet/>
      <dgm:spPr/>
      <dgm:t>
        <a:bodyPr/>
        <a:lstStyle/>
        <a:p>
          <a:endParaRPr lang="cs-CZ"/>
        </a:p>
      </dgm:t>
    </dgm:pt>
    <dgm:pt modelId="{AC4ADC99-6D5E-4798-9968-4ED85F04C0D6}" type="sibTrans" cxnId="{42D5E046-A95E-4B27-AF55-8EE3B5975EFB}">
      <dgm:prSet/>
      <dgm:spPr/>
      <dgm:t>
        <a:bodyPr/>
        <a:lstStyle/>
        <a:p>
          <a:endParaRPr lang="cs-CZ"/>
        </a:p>
      </dgm:t>
    </dgm:pt>
    <dgm:pt modelId="{2C218436-2B5A-4831-8EAE-F768306FE7D7}">
      <dgm:prSet/>
      <dgm:spPr/>
      <dgm:t>
        <a:bodyPr/>
        <a:lstStyle/>
        <a:p>
          <a:r>
            <a:rPr lang="cs-CZ" b="0"/>
            <a:t>Kratší pracovní doba než je stanovena pro daný provoz musí být sjednána se zaměstnancem</a:t>
          </a:r>
          <a:endParaRPr lang="cs-CZ"/>
        </a:p>
      </dgm:t>
    </dgm:pt>
    <dgm:pt modelId="{639845B9-690B-4621-896E-886704CBE94B}" type="parTrans" cxnId="{CC95119B-9712-4436-A73D-FFA3140DEC7E}">
      <dgm:prSet/>
      <dgm:spPr/>
      <dgm:t>
        <a:bodyPr/>
        <a:lstStyle/>
        <a:p>
          <a:endParaRPr lang="cs-CZ"/>
        </a:p>
      </dgm:t>
    </dgm:pt>
    <dgm:pt modelId="{A9C5FE2F-225C-49AE-B226-72A3398D3219}" type="sibTrans" cxnId="{CC95119B-9712-4436-A73D-FFA3140DEC7E}">
      <dgm:prSet/>
      <dgm:spPr/>
      <dgm:t>
        <a:bodyPr/>
        <a:lstStyle/>
        <a:p>
          <a:endParaRPr lang="cs-CZ"/>
        </a:p>
      </dgm:t>
    </dgm:pt>
    <dgm:pt modelId="{91D8DD5C-F868-45A8-B4B1-23B395FD555A}">
      <dgm:prSet/>
      <dgm:spPr/>
      <dgm:t>
        <a:bodyPr/>
        <a:lstStyle/>
        <a:p>
          <a:r>
            <a:rPr lang="cs-CZ" b="0"/>
            <a:t>Možno sjednat pružné rozvržení </a:t>
          </a:r>
          <a:endParaRPr lang="cs-CZ"/>
        </a:p>
      </dgm:t>
    </dgm:pt>
    <dgm:pt modelId="{088C4819-3DF1-4160-B346-6E9E49CFEEAE}" type="parTrans" cxnId="{428F27BD-4E71-487A-8199-F828AE3E5024}">
      <dgm:prSet/>
      <dgm:spPr/>
      <dgm:t>
        <a:bodyPr/>
        <a:lstStyle/>
        <a:p>
          <a:endParaRPr lang="cs-CZ"/>
        </a:p>
      </dgm:t>
    </dgm:pt>
    <dgm:pt modelId="{9896D5CF-770A-488A-9119-1739BDF1B006}" type="sibTrans" cxnId="{428F27BD-4E71-487A-8199-F828AE3E5024}">
      <dgm:prSet/>
      <dgm:spPr/>
      <dgm:t>
        <a:bodyPr/>
        <a:lstStyle/>
        <a:p>
          <a:endParaRPr lang="cs-CZ"/>
        </a:p>
      </dgm:t>
    </dgm:pt>
    <dgm:pt modelId="{6E16EEA5-7C5A-45A9-B2C9-48903A07DD5E}">
      <dgm:prSet/>
      <dgm:spPr/>
      <dgm:t>
        <a:bodyPr/>
        <a:lstStyle/>
        <a:p>
          <a:r>
            <a:rPr lang="cs-CZ" b="0" dirty="0"/>
            <a:t>např zaměstnanec má určeno zaměstnavatelem, že musí být na pracovišti od 9,00 do 15,00 (základní pracovní doba) a je na něm, jestli zbylé dvě hodiny z osmihodinové směny odpracuje před nebo po této době (volitelná pracovní doba)</a:t>
          </a:r>
          <a:endParaRPr lang="cs-CZ" dirty="0"/>
        </a:p>
      </dgm:t>
    </dgm:pt>
    <dgm:pt modelId="{A3D100C8-E2AC-4E2A-95EE-B17A992E164C}" type="parTrans" cxnId="{C631FDA7-E5FF-4DAE-8D4B-3CCCF20850E2}">
      <dgm:prSet/>
      <dgm:spPr/>
      <dgm:t>
        <a:bodyPr/>
        <a:lstStyle/>
        <a:p>
          <a:endParaRPr lang="cs-CZ"/>
        </a:p>
      </dgm:t>
    </dgm:pt>
    <dgm:pt modelId="{CDCE833A-2738-4E85-B8E5-38BF729ED237}" type="sibTrans" cxnId="{C631FDA7-E5FF-4DAE-8D4B-3CCCF20850E2}">
      <dgm:prSet/>
      <dgm:spPr/>
      <dgm:t>
        <a:bodyPr/>
        <a:lstStyle/>
        <a:p>
          <a:endParaRPr lang="cs-CZ"/>
        </a:p>
      </dgm:t>
    </dgm:pt>
    <dgm:pt modelId="{B97DCCC5-F3D1-4F3C-9DA6-3EE624F7E597}" type="pres">
      <dgm:prSet presAssocID="{1FACBC5F-6A1C-4327-94F6-11E55193F31E}" presName="linear" presStyleCnt="0">
        <dgm:presLayoutVars>
          <dgm:animLvl val="lvl"/>
          <dgm:resizeHandles val="exact"/>
        </dgm:presLayoutVars>
      </dgm:prSet>
      <dgm:spPr/>
    </dgm:pt>
    <dgm:pt modelId="{8FF7788B-DAC9-4484-A834-E72AD77ADDCF}" type="pres">
      <dgm:prSet presAssocID="{4E3496FE-51EB-4526-B5D0-923E233A8FA8}" presName="parentText" presStyleLbl="node1" presStyleIdx="0" presStyleCnt="5">
        <dgm:presLayoutVars>
          <dgm:chMax val="0"/>
          <dgm:bulletEnabled val="1"/>
        </dgm:presLayoutVars>
      </dgm:prSet>
      <dgm:spPr/>
    </dgm:pt>
    <dgm:pt modelId="{C9FD723D-8CBD-45B0-954C-86B4824AE2DB}" type="pres">
      <dgm:prSet presAssocID="{9A10B66D-6CE5-4BBF-98FC-D4E198AA54A7}" presName="spacer" presStyleCnt="0"/>
      <dgm:spPr/>
    </dgm:pt>
    <dgm:pt modelId="{92EC53E6-E482-49F7-92A3-F3A7F817B027}" type="pres">
      <dgm:prSet presAssocID="{82DD4034-8306-42BB-9D7E-56FCC780263E}" presName="parentText" presStyleLbl="node1" presStyleIdx="1" presStyleCnt="5">
        <dgm:presLayoutVars>
          <dgm:chMax val="0"/>
          <dgm:bulletEnabled val="1"/>
        </dgm:presLayoutVars>
      </dgm:prSet>
      <dgm:spPr/>
    </dgm:pt>
    <dgm:pt modelId="{3C9B3CBD-782E-4281-A486-39FFD5B14B1D}" type="pres">
      <dgm:prSet presAssocID="{D09946DD-1139-43F4-B34A-D36F57B63240}" presName="spacer" presStyleCnt="0"/>
      <dgm:spPr/>
    </dgm:pt>
    <dgm:pt modelId="{18C69096-C303-4A97-BFFB-8E39B8C855B4}" type="pres">
      <dgm:prSet presAssocID="{6AD7457D-E0BA-4706-9FD5-6EA1BC8E4C81}" presName="parentText" presStyleLbl="node1" presStyleIdx="2" presStyleCnt="5">
        <dgm:presLayoutVars>
          <dgm:chMax val="0"/>
          <dgm:bulletEnabled val="1"/>
        </dgm:presLayoutVars>
      </dgm:prSet>
      <dgm:spPr/>
    </dgm:pt>
    <dgm:pt modelId="{244E4814-21EC-418F-9D72-E8BD1FCB83B0}" type="pres">
      <dgm:prSet presAssocID="{AC4ADC99-6D5E-4798-9968-4ED85F04C0D6}" presName="spacer" presStyleCnt="0"/>
      <dgm:spPr/>
    </dgm:pt>
    <dgm:pt modelId="{A292EEA9-A7DA-4047-983B-744874605FA9}" type="pres">
      <dgm:prSet presAssocID="{2C218436-2B5A-4831-8EAE-F768306FE7D7}" presName="parentText" presStyleLbl="node1" presStyleIdx="3" presStyleCnt="5">
        <dgm:presLayoutVars>
          <dgm:chMax val="0"/>
          <dgm:bulletEnabled val="1"/>
        </dgm:presLayoutVars>
      </dgm:prSet>
      <dgm:spPr/>
    </dgm:pt>
    <dgm:pt modelId="{2A1723CF-8EBF-4C24-AB1E-48080A14FE46}" type="pres">
      <dgm:prSet presAssocID="{A9C5FE2F-225C-49AE-B226-72A3398D3219}" presName="spacer" presStyleCnt="0"/>
      <dgm:spPr/>
    </dgm:pt>
    <dgm:pt modelId="{14AAF9E6-23F3-4338-AEB0-D900A9737B78}" type="pres">
      <dgm:prSet presAssocID="{91D8DD5C-F868-45A8-B4B1-23B395FD555A}" presName="parentText" presStyleLbl="node1" presStyleIdx="4" presStyleCnt="5">
        <dgm:presLayoutVars>
          <dgm:chMax val="0"/>
          <dgm:bulletEnabled val="1"/>
        </dgm:presLayoutVars>
      </dgm:prSet>
      <dgm:spPr/>
    </dgm:pt>
    <dgm:pt modelId="{9DEE6CEF-707E-4974-90F4-9D1F8880E615}" type="pres">
      <dgm:prSet presAssocID="{91D8DD5C-F868-45A8-B4B1-23B395FD555A}" presName="childText" presStyleLbl="revTx" presStyleIdx="0" presStyleCnt="1">
        <dgm:presLayoutVars>
          <dgm:bulletEnabled val="1"/>
        </dgm:presLayoutVars>
      </dgm:prSet>
      <dgm:spPr/>
    </dgm:pt>
  </dgm:ptLst>
  <dgm:cxnLst>
    <dgm:cxn modelId="{30634B22-A691-467B-9868-D381E76B143A}" type="presOf" srcId="{6AD7457D-E0BA-4706-9FD5-6EA1BC8E4C81}" destId="{18C69096-C303-4A97-BFFB-8E39B8C855B4}" srcOrd="0" destOrd="0" presId="urn:microsoft.com/office/officeart/2005/8/layout/vList2"/>
    <dgm:cxn modelId="{42D5E046-A95E-4B27-AF55-8EE3B5975EFB}" srcId="{1FACBC5F-6A1C-4327-94F6-11E55193F31E}" destId="{6AD7457D-E0BA-4706-9FD5-6EA1BC8E4C81}" srcOrd="2" destOrd="0" parTransId="{29BE106E-5766-4BB5-8342-A5C92797D2F5}" sibTransId="{AC4ADC99-6D5E-4798-9968-4ED85F04C0D6}"/>
    <dgm:cxn modelId="{2F1D8356-E136-4383-9998-F57DE6D46758}" type="presOf" srcId="{1FACBC5F-6A1C-4327-94F6-11E55193F31E}" destId="{B97DCCC5-F3D1-4F3C-9DA6-3EE624F7E597}" srcOrd="0" destOrd="0" presId="urn:microsoft.com/office/officeart/2005/8/layout/vList2"/>
    <dgm:cxn modelId="{C2829587-BD7C-437E-9652-970AD64C59CB}" type="presOf" srcId="{82DD4034-8306-42BB-9D7E-56FCC780263E}" destId="{92EC53E6-E482-49F7-92A3-F3A7F817B027}" srcOrd="0" destOrd="0" presId="urn:microsoft.com/office/officeart/2005/8/layout/vList2"/>
    <dgm:cxn modelId="{40DABA93-0911-47FE-851D-A87C1C5FC5DC}" type="presOf" srcId="{4E3496FE-51EB-4526-B5D0-923E233A8FA8}" destId="{8FF7788B-DAC9-4484-A834-E72AD77ADDCF}" srcOrd="0" destOrd="0" presId="urn:microsoft.com/office/officeart/2005/8/layout/vList2"/>
    <dgm:cxn modelId="{12DD3496-4531-49B4-92DA-0DDA6278D6C6}" type="presOf" srcId="{6E16EEA5-7C5A-45A9-B2C9-48903A07DD5E}" destId="{9DEE6CEF-707E-4974-90F4-9D1F8880E615}" srcOrd="0" destOrd="0" presId="urn:microsoft.com/office/officeart/2005/8/layout/vList2"/>
    <dgm:cxn modelId="{BD9BA99A-CEA1-4234-B4C1-99182FD00B0D}" type="presOf" srcId="{91D8DD5C-F868-45A8-B4B1-23B395FD555A}" destId="{14AAF9E6-23F3-4338-AEB0-D900A9737B78}" srcOrd="0" destOrd="0" presId="urn:microsoft.com/office/officeart/2005/8/layout/vList2"/>
    <dgm:cxn modelId="{CC95119B-9712-4436-A73D-FFA3140DEC7E}" srcId="{1FACBC5F-6A1C-4327-94F6-11E55193F31E}" destId="{2C218436-2B5A-4831-8EAE-F768306FE7D7}" srcOrd="3" destOrd="0" parTransId="{639845B9-690B-4621-896E-886704CBE94B}" sibTransId="{A9C5FE2F-225C-49AE-B226-72A3398D3219}"/>
    <dgm:cxn modelId="{C631FDA7-E5FF-4DAE-8D4B-3CCCF20850E2}" srcId="{91D8DD5C-F868-45A8-B4B1-23B395FD555A}" destId="{6E16EEA5-7C5A-45A9-B2C9-48903A07DD5E}" srcOrd="0" destOrd="0" parTransId="{A3D100C8-E2AC-4E2A-95EE-B17A992E164C}" sibTransId="{CDCE833A-2738-4E85-B8E5-38BF729ED237}"/>
    <dgm:cxn modelId="{428F27BD-4E71-487A-8199-F828AE3E5024}" srcId="{1FACBC5F-6A1C-4327-94F6-11E55193F31E}" destId="{91D8DD5C-F868-45A8-B4B1-23B395FD555A}" srcOrd="4" destOrd="0" parTransId="{088C4819-3DF1-4160-B346-6E9E49CFEEAE}" sibTransId="{9896D5CF-770A-488A-9119-1739BDF1B006}"/>
    <dgm:cxn modelId="{6AF247C3-8DDD-461E-BD60-10BE947BE691}" type="presOf" srcId="{2C218436-2B5A-4831-8EAE-F768306FE7D7}" destId="{A292EEA9-A7DA-4047-983B-744874605FA9}" srcOrd="0" destOrd="0" presId="urn:microsoft.com/office/officeart/2005/8/layout/vList2"/>
    <dgm:cxn modelId="{504206D7-B83D-4BD8-9EC6-AAC87EA48CE8}" srcId="{1FACBC5F-6A1C-4327-94F6-11E55193F31E}" destId="{4E3496FE-51EB-4526-B5D0-923E233A8FA8}" srcOrd="0" destOrd="0" parTransId="{9A7DDAFD-4371-4CB9-9E3C-C642C7E4795C}" sibTransId="{9A10B66D-6CE5-4BBF-98FC-D4E198AA54A7}"/>
    <dgm:cxn modelId="{2A87A2F0-6751-402C-8222-00F73D77CC49}" srcId="{1FACBC5F-6A1C-4327-94F6-11E55193F31E}" destId="{82DD4034-8306-42BB-9D7E-56FCC780263E}" srcOrd="1" destOrd="0" parTransId="{AC49A4BA-2923-44F5-AF30-1CE6CE68EE9B}" sibTransId="{D09946DD-1139-43F4-B34A-D36F57B63240}"/>
    <dgm:cxn modelId="{41EB05EF-0F75-4CCC-AB9C-D3D3890C190D}" type="presParOf" srcId="{B97DCCC5-F3D1-4F3C-9DA6-3EE624F7E597}" destId="{8FF7788B-DAC9-4484-A834-E72AD77ADDCF}" srcOrd="0" destOrd="0" presId="urn:microsoft.com/office/officeart/2005/8/layout/vList2"/>
    <dgm:cxn modelId="{41A243A0-5783-41E8-B2B9-CD2B919FE77C}" type="presParOf" srcId="{B97DCCC5-F3D1-4F3C-9DA6-3EE624F7E597}" destId="{C9FD723D-8CBD-45B0-954C-86B4824AE2DB}" srcOrd="1" destOrd="0" presId="urn:microsoft.com/office/officeart/2005/8/layout/vList2"/>
    <dgm:cxn modelId="{1C300B08-484E-4BB6-B07D-D40CE9CC8EC8}" type="presParOf" srcId="{B97DCCC5-F3D1-4F3C-9DA6-3EE624F7E597}" destId="{92EC53E6-E482-49F7-92A3-F3A7F817B027}" srcOrd="2" destOrd="0" presId="urn:microsoft.com/office/officeart/2005/8/layout/vList2"/>
    <dgm:cxn modelId="{5E40BF18-F846-4957-BA23-D96348594D4D}" type="presParOf" srcId="{B97DCCC5-F3D1-4F3C-9DA6-3EE624F7E597}" destId="{3C9B3CBD-782E-4281-A486-39FFD5B14B1D}" srcOrd="3" destOrd="0" presId="urn:microsoft.com/office/officeart/2005/8/layout/vList2"/>
    <dgm:cxn modelId="{E6DC1390-3AD6-4D61-B260-D646EEA1D124}" type="presParOf" srcId="{B97DCCC5-F3D1-4F3C-9DA6-3EE624F7E597}" destId="{18C69096-C303-4A97-BFFB-8E39B8C855B4}" srcOrd="4" destOrd="0" presId="urn:microsoft.com/office/officeart/2005/8/layout/vList2"/>
    <dgm:cxn modelId="{52C2C65C-1ACC-49EC-A3DB-7AD509605F4F}" type="presParOf" srcId="{B97DCCC5-F3D1-4F3C-9DA6-3EE624F7E597}" destId="{244E4814-21EC-418F-9D72-E8BD1FCB83B0}" srcOrd="5" destOrd="0" presId="urn:microsoft.com/office/officeart/2005/8/layout/vList2"/>
    <dgm:cxn modelId="{F505783C-35C3-45B9-BB20-3EE3F793D1BB}" type="presParOf" srcId="{B97DCCC5-F3D1-4F3C-9DA6-3EE624F7E597}" destId="{A292EEA9-A7DA-4047-983B-744874605FA9}" srcOrd="6" destOrd="0" presId="urn:microsoft.com/office/officeart/2005/8/layout/vList2"/>
    <dgm:cxn modelId="{6D4580ED-C86D-4F67-817B-2B274F6FF638}" type="presParOf" srcId="{B97DCCC5-F3D1-4F3C-9DA6-3EE624F7E597}" destId="{2A1723CF-8EBF-4C24-AB1E-48080A14FE46}" srcOrd="7" destOrd="0" presId="urn:microsoft.com/office/officeart/2005/8/layout/vList2"/>
    <dgm:cxn modelId="{076ECD41-329F-49F6-B086-EE2DBCEC46F9}" type="presParOf" srcId="{B97DCCC5-F3D1-4F3C-9DA6-3EE624F7E597}" destId="{14AAF9E6-23F3-4338-AEB0-D900A9737B78}" srcOrd="8" destOrd="0" presId="urn:microsoft.com/office/officeart/2005/8/layout/vList2"/>
    <dgm:cxn modelId="{20624C99-536D-4927-BF9E-C9A0E09D424F}" type="presParOf" srcId="{B97DCCC5-F3D1-4F3C-9DA6-3EE624F7E597}" destId="{9DEE6CEF-707E-4974-90F4-9D1F8880E615}"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9.xml><?xml version="1.0" encoding="utf-8"?>
<dgm:dataModel xmlns:dgm="http://schemas.openxmlformats.org/drawingml/2006/diagram" xmlns:a="http://schemas.openxmlformats.org/drawingml/2006/main">
  <dgm:ptLst>
    <dgm:pt modelId="{289F1D0D-DF98-488D-A9D6-06606EE7F9A6}" type="doc">
      <dgm:prSet loTypeId="urn:microsoft.com/office/officeart/2005/8/layout/hList1" loCatId="list" qsTypeId="urn:microsoft.com/office/officeart/2005/8/quickstyle/simple1" qsCatId="simple" csTypeId="urn:microsoft.com/office/officeart/2005/8/colors/accent0_2" csCatId="mainScheme" phldr="1"/>
      <dgm:spPr/>
      <dgm:t>
        <a:bodyPr/>
        <a:lstStyle/>
        <a:p>
          <a:endParaRPr lang="cs-CZ"/>
        </a:p>
      </dgm:t>
    </dgm:pt>
    <dgm:pt modelId="{0C37EE54-3F7F-424F-AFE9-09884CA60AC8}">
      <dgm:prSet/>
      <dgm:spPr/>
      <dgm:t>
        <a:bodyPr/>
        <a:lstStyle/>
        <a:p>
          <a:r>
            <a:rPr lang="cs-CZ" b="0"/>
            <a:t>Přestávka</a:t>
          </a:r>
          <a:endParaRPr lang="cs-CZ"/>
        </a:p>
      </dgm:t>
    </dgm:pt>
    <dgm:pt modelId="{4D1A93E2-D8C1-4118-B834-AF42C5344306}" type="parTrans" cxnId="{6F1CBA50-520E-4529-BE71-295B91BAD230}">
      <dgm:prSet/>
      <dgm:spPr/>
      <dgm:t>
        <a:bodyPr/>
        <a:lstStyle/>
        <a:p>
          <a:endParaRPr lang="cs-CZ"/>
        </a:p>
      </dgm:t>
    </dgm:pt>
    <dgm:pt modelId="{ACBBB752-FF8D-49E3-98AD-B416558A6B9F}" type="sibTrans" cxnId="{6F1CBA50-520E-4529-BE71-295B91BAD230}">
      <dgm:prSet/>
      <dgm:spPr/>
      <dgm:t>
        <a:bodyPr/>
        <a:lstStyle/>
        <a:p>
          <a:endParaRPr lang="cs-CZ"/>
        </a:p>
      </dgm:t>
    </dgm:pt>
    <dgm:pt modelId="{4CA4ACB3-111F-4E30-8EE8-C9427D828FD8}">
      <dgm:prSet/>
      <dgm:spPr/>
      <dgm:t>
        <a:bodyPr/>
        <a:lstStyle/>
        <a:p>
          <a:r>
            <a:rPr lang="cs-CZ" b="0" dirty="0">
              <a:solidFill>
                <a:schemeClr val="tx1"/>
              </a:solidFill>
            </a:rPr>
            <a:t>V rámci jedné směny </a:t>
          </a:r>
          <a:endParaRPr lang="cs-CZ" dirty="0">
            <a:solidFill>
              <a:schemeClr val="tx1"/>
            </a:solidFill>
          </a:endParaRPr>
        </a:p>
      </dgm:t>
    </dgm:pt>
    <dgm:pt modelId="{98F0CA5A-2EDC-454E-821B-4590DED1CD54}" type="parTrans" cxnId="{FBD0D4D4-C1B0-430C-810F-10C99FEE406C}">
      <dgm:prSet/>
      <dgm:spPr/>
      <dgm:t>
        <a:bodyPr/>
        <a:lstStyle/>
        <a:p>
          <a:endParaRPr lang="cs-CZ"/>
        </a:p>
      </dgm:t>
    </dgm:pt>
    <dgm:pt modelId="{3944F1C9-AB03-4F96-A069-8F8BB87DC780}" type="sibTrans" cxnId="{FBD0D4D4-C1B0-430C-810F-10C99FEE406C}">
      <dgm:prSet/>
      <dgm:spPr/>
      <dgm:t>
        <a:bodyPr/>
        <a:lstStyle/>
        <a:p>
          <a:endParaRPr lang="cs-CZ"/>
        </a:p>
      </dgm:t>
    </dgm:pt>
    <dgm:pt modelId="{92A33C6C-52A1-4747-9139-453D0F817D45}">
      <dgm:prSet/>
      <dgm:spPr/>
      <dgm:t>
        <a:bodyPr/>
        <a:lstStyle/>
        <a:p>
          <a:r>
            <a:rPr lang="cs-CZ" b="0" dirty="0">
              <a:solidFill>
                <a:schemeClr val="tx1"/>
              </a:solidFill>
            </a:rPr>
            <a:t>Zaměstnanec je povinen čerpat nejdéle po 6 hodinách nepřetržité práce  </a:t>
          </a:r>
          <a:endParaRPr lang="cs-CZ" dirty="0">
            <a:solidFill>
              <a:schemeClr val="tx1"/>
            </a:solidFill>
          </a:endParaRPr>
        </a:p>
      </dgm:t>
    </dgm:pt>
    <dgm:pt modelId="{BBFF7990-09FA-41DA-A504-4F328E9DE209}" type="parTrans" cxnId="{57159F66-3A77-44B1-A236-48818B3E946E}">
      <dgm:prSet/>
      <dgm:spPr/>
      <dgm:t>
        <a:bodyPr/>
        <a:lstStyle/>
        <a:p>
          <a:endParaRPr lang="cs-CZ"/>
        </a:p>
      </dgm:t>
    </dgm:pt>
    <dgm:pt modelId="{062F8997-B44A-46E0-B94A-FBC1640BF24B}" type="sibTrans" cxnId="{57159F66-3A77-44B1-A236-48818B3E946E}">
      <dgm:prSet/>
      <dgm:spPr/>
      <dgm:t>
        <a:bodyPr/>
        <a:lstStyle/>
        <a:p>
          <a:endParaRPr lang="cs-CZ"/>
        </a:p>
      </dgm:t>
    </dgm:pt>
    <dgm:pt modelId="{9AD6592F-578E-4998-9E7F-8BC46D82C666}">
      <dgm:prSet/>
      <dgm:spPr/>
      <dgm:t>
        <a:bodyPr/>
        <a:lstStyle/>
        <a:p>
          <a:r>
            <a:rPr lang="cs-CZ" b="0"/>
            <a:t>Doba odpočinku</a:t>
          </a:r>
          <a:endParaRPr lang="cs-CZ"/>
        </a:p>
      </dgm:t>
    </dgm:pt>
    <dgm:pt modelId="{B36CFA4B-3B9F-417A-A988-24D062070250}" type="parTrans" cxnId="{0228A991-2352-4931-9486-AAA4DB7867D7}">
      <dgm:prSet/>
      <dgm:spPr/>
      <dgm:t>
        <a:bodyPr/>
        <a:lstStyle/>
        <a:p>
          <a:endParaRPr lang="cs-CZ"/>
        </a:p>
      </dgm:t>
    </dgm:pt>
    <dgm:pt modelId="{3D265500-3675-4E62-AA5C-A848175F4BB5}" type="sibTrans" cxnId="{0228A991-2352-4931-9486-AAA4DB7867D7}">
      <dgm:prSet/>
      <dgm:spPr/>
      <dgm:t>
        <a:bodyPr/>
        <a:lstStyle/>
        <a:p>
          <a:endParaRPr lang="cs-CZ"/>
        </a:p>
      </dgm:t>
    </dgm:pt>
    <dgm:pt modelId="{79A571B3-4E98-4E5F-BAF7-6045B9005C86}">
      <dgm:prSet/>
      <dgm:spPr/>
      <dgm:t>
        <a:bodyPr/>
        <a:lstStyle/>
        <a:p>
          <a:r>
            <a:rPr lang="cs-CZ" b="0" dirty="0">
              <a:solidFill>
                <a:schemeClr val="tx1"/>
              </a:solidFill>
            </a:rPr>
            <a:t>Mezi 2 směnami</a:t>
          </a:r>
          <a:endParaRPr lang="cs-CZ" dirty="0">
            <a:solidFill>
              <a:schemeClr val="tx1"/>
            </a:solidFill>
          </a:endParaRPr>
        </a:p>
      </dgm:t>
    </dgm:pt>
    <dgm:pt modelId="{FFF644FF-6F45-4458-BDFE-41F39DD38470}" type="parTrans" cxnId="{BE34DFBD-0197-4E86-8EF8-DF7B5D624BC3}">
      <dgm:prSet/>
      <dgm:spPr/>
      <dgm:t>
        <a:bodyPr/>
        <a:lstStyle/>
        <a:p>
          <a:endParaRPr lang="cs-CZ"/>
        </a:p>
      </dgm:t>
    </dgm:pt>
    <dgm:pt modelId="{6DC913A8-9924-43C7-8824-DB79F7C9AE95}" type="sibTrans" cxnId="{BE34DFBD-0197-4E86-8EF8-DF7B5D624BC3}">
      <dgm:prSet/>
      <dgm:spPr/>
      <dgm:t>
        <a:bodyPr/>
        <a:lstStyle/>
        <a:p>
          <a:endParaRPr lang="cs-CZ"/>
        </a:p>
      </dgm:t>
    </dgm:pt>
    <dgm:pt modelId="{6ED774A9-6DAA-4780-85C9-8BC44B9CDD0E}">
      <dgm:prSet/>
      <dgm:spPr/>
      <dgm:t>
        <a:bodyPr/>
        <a:lstStyle/>
        <a:p>
          <a:r>
            <a:rPr lang="cs-CZ" b="0" dirty="0">
              <a:solidFill>
                <a:schemeClr val="tx1"/>
              </a:solidFill>
            </a:rPr>
            <a:t>Alespoň 11 hodin v kuse</a:t>
          </a:r>
          <a:endParaRPr lang="cs-CZ" dirty="0">
            <a:solidFill>
              <a:schemeClr val="tx1"/>
            </a:solidFill>
          </a:endParaRPr>
        </a:p>
      </dgm:t>
    </dgm:pt>
    <dgm:pt modelId="{BE543B1B-04E9-4AFC-BE97-0B43936B39D6}" type="parTrans" cxnId="{76FFCF7B-BA4E-472C-8EB8-142045213D29}">
      <dgm:prSet/>
      <dgm:spPr/>
      <dgm:t>
        <a:bodyPr/>
        <a:lstStyle/>
        <a:p>
          <a:endParaRPr lang="cs-CZ"/>
        </a:p>
      </dgm:t>
    </dgm:pt>
    <dgm:pt modelId="{5BD5DA3D-CB3B-44A9-8290-4862AA9462FD}" type="sibTrans" cxnId="{76FFCF7B-BA4E-472C-8EB8-142045213D29}">
      <dgm:prSet/>
      <dgm:spPr/>
      <dgm:t>
        <a:bodyPr/>
        <a:lstStyle/>
        <a:p>
          <a:endParaRPr lang="cs-CZ"/>
        </a:p>
      </dgm:t>
    </dgm:pt>
    <dgm:pt modelId="{956E38B6-EAFB-422F-9153-C93C884401E5}">
      <dgm:prSet/>
      <dgm:spPr/>
      <dgm:t>
        <a:bodyPr/>
        <a:lstStyle/>
        <a:p>
          <a:r>
            <a:rPr lang="cs-CZ" b="0" dirty="0">
              <a:solidFill>
                <a:schemeClr val="tx1"/>
              </a:solidFill>
            </a:rPr>
            <a:t>V některých případech může být zkrácen až na 8 hodin</a:t>
          </a:r>
          <a:endParaRPr lang="cs-CZ" dirty="0">
            <a:solidFill>
              <a:schemeClr val="tx1"/>
            </a:solidFill>
          </a:endParaRPr>
        </a:p>
      </dgm:t>
    </dgm:pt>
    <dgm:pt modelId="{4F1755C6-BA9B-4377-9314-6BC9635E7849}" type="parTrans" cxnId="{153AE82A-E779-428B-8789-EA295851998B}">
      <dgm:prSet/>
      <dgm:spPr/>
      <dgm:t>
        <a:bodyPr/>
        <a:lstStyle/>
        <a:p>
          <a:endParaRPr lang="cs-CZ"/>
        </a:p>
      </dgm:t>
    </dgm:pt>
    <dgm:pt modelId="{F79B9478-7410-4FA7-A81D-A8E074604DC6}" type="sibTrans" cxnId="{153AE82A-E779-428B-8789-EA295851998B}">
      <dgm:prSet/>
      <dgm:spPr/>
      <dgm:t>
        <a:bodyPr/>
        <a:lstStyle/>
        <a:p>
          <a:endParaRPr lang="cs-CZ"/>
        </a:p>
      </dgm:t>
    </dgm:pt>
    <dgm:pt modelId="{79D7C144-DD6D-45C6-8749-9410E5E9EAB1}">
      <dgm:prSet/>
      <dgm:spPr/>
      <dgm:t>
        <a:bodyPr/>
        <a:lstStyle/>
        <a:p>
          <a:r>
            <a:rPr lang="cs-CZ" b="0" dirty="0">
              <a:solidFill>
                <a:schemeClr val="tx1"/>
              </a:solidFill>
            </a:rPr>
            <a:t>Nepřetržitý odpočinek alespoň jednou za týden musí trvat alespoň 35 hodin.</a:t>
          </a:r>
          <a:endParaRPr lang="cs-CZ" dirty="0">
            <a:solidFill>
              <a:schemeClr val="tx1"/>
            </a:solidFill>
          </a:endParaRPr>
        </a:p>
      </dgm:t>
    </dgm:pt>
    <dgm:pt modelId="{EB619E28-6884-4101-9C07-06979B001BAC}" type="parTrans" cxnId="{C04CB977-FE81-4C30-9932-4CAB3FDE7029}">
      <dgm:prSet/>
      <dgm:spPr/>
      <dgm:t>
        <a:bodyPr/>
        <a:lstStyle/>
        <a:p>
          <a:endParaRPr lang="cs-CZ"/>
        </a:p>
      </dgm:t>
    </dgm:pt>
    <dgm:pt modelId="{A92DB76C-25C6-4FFB-BC56-32D4A33AEED0}" type="sibTrans" cxnId="{C04CB977-FE81-4C30-9932-4CAB3FDE7029}">
      <dgm:prSet/>
      <dgm:spPr/>
      <dgm:t>
        <a:bodyPr/>
        <a:lstStyle/>
        <a:p>
          <a:endParaRPr lang="cs-CZ"/>
        </a:p>
      </dgm:t>
    </dgm:pt>
    <dgm:pt modelId="{61833542-CC72-4C63-BB4D-25118646F2B9}">
      <dgm:prSet/>
      <dgm:spPr/>
      <dgm:t>
        <a:bodyPr/>
        <a:lstStyle/>
        <a:p>
          <a:r>
            <a:rPr lang="cs-CZ" dirty="0">
              <a:solidFill>
                <a:schemeClr val="tx1"/>
              </a:solidFill>
            </a:rPr>
            <a:t>Nárok na ni vzniká po 4 hodinách nepřetržité práce</a:t>
          </a:r>
        </a:p>
      </dgm:t>
    </dgm:pt>
    <dgm:pt modelId="{60838B51-4EB4-488F-BE31-F270443CE592}" type="parTrans" cxnId="{DEE3623A-B121-4042-8DFD-D8A9A3ACA9A4}">
      <dgm:prSet/>
      <dgm:spPr/>
    </dgm:pt>
    <dgm:pt modelId="{D62FF671-ADBE-4857-932D-ADC5CB1FF929}" type="sibTrans" cxnId="{DEE3623A-B121-4042-8DFD-D8A9A3ACA9A4}">
      <dgm:prSet/>
      <dgm:spPr/>
    </dgm:pt>
    <dgm:pt modelId="{19CD1E58-8F7B-45A6-8BB7-907A563D0812}" type="pres">
      <dgm:prSet presAssocID="{289F1D0D-DF98-488D-A9D6-06606EE7F9A6}" presName="Name0" presStyleCnt="0">
        <dgm:presLayoutVars>
          <dgm:dir/>
          <dgm:animLvl val="lvl"/>
          <dgm:resizeHandles val="exact"/>
        </dgm:presLayoutVars>
      </dgm:prSet>
      <dgm:spPr/>
    </dgm:pt>
    <dgm:pt modelId="{EB8797F8-2514-4808-9F86-69F523291B52}" type="pres">
      <dgm:prSet presAssocID="{0C37EE54-3F7F-424F-AFE9-09884CA60AC8}" presName="composite" presStyleCnt="0"/>
      <dgm:spPr/>
    </dgm:pt>
    <dgm:pt modelId="{D3E8D8D1-BC4C-4D40-B32A-FDE37FB728B4}" type="pres">
      <dgm:prSet presAssocID="{0C37EE54-3F7F-424F-AFE9-09884CA60AC8}" presName="parTx" presStyleLbl="alignNode1" presStyleIdx="0" presStyleCnt="2">
        <dgm:presLayoutVars>
          <dgm:chMax val="0"/>
          <dgm:chPref val="0"/>
          <dgm:bulletEnabled val="1"/>
        </dgm:presLayoutVars>
      </dgm:prSet>
      <dgm:spPr/>
    </dgm:pt>
    <dgm:pt modelId="{24E3F807-E5D6-489D-B0CC-F3783189A023}" type="pres">
      <dgm:prSet presAssocID="{0C37EE54-3F7F-424F-AFE9-09884CA60AC8}" presName="desTx" presStyleLbl="alignAccFollowNode1" presStyleIdx="0" presStyleCnt="2">
        <dgm:presLayoutVars>
          <dgm:bulletEnabled val="1"/>
        </dgm:presLayoutVars>
      </dgm:prSet>
      <dgm:spPr/>
    </dgm:pt>
    <dgm:pt modelId="{B08940DB-C854-480A-9A01-90160BF09838}" type="pres">
      <dgm:prSet presAssocID="{ACBBB752-FF8D-49E3-98AD-B416558A6B9F}" presName="space" presStyleCnt="0"/>
      <dgm:spPr/>
    </dgm:pt>
    <dgm:pt modelId="{7DB04EB2-05C2-486D-AA96-A9BED00D0F81}" type="pres">
      <dgm:prSet presAssocID="{9AD6592F-578E-4998-9E7F-8BC46D82C666}" presName="composite" presStyleCnt="0"/>
      <dgm:spPr/>
    </dgm:pt>
    <dgm:pt modelId="{34D61FF5-6AE0-4A01-828C-9869F7812745}" type="pres">
      <dgm:prSet presAssocID="{9AD6592F-578E-4998-9E7F-8BC46D82C666}" presName="parTx" presStyleLbl="alignNode1" presStyleIdx="1" presStyleCnt="2">
        <dgm:presLayoutVars>
          <dgm:chMax val="0"/>
          <dgm:chPref val="0"/>
          <dgm:bulletEnabled val="1"/>
        </dgm:presLayoutVars>
      </dgm:prSet>
      <dgm:spPr/>
    </dgm:pt>
    <dgm:pt modelId="{22805496-B6F1-49F7-A04B-AF30AF47D890}" type="pres">
      <dgm:prSet presAssocID="{9AD6592F-578E-4998-9E7F-8BC46D82C666}" presName="desTx" presStyleLbl="alignAccFollowNode1" presStyleIdx="1" presStyleCnt="2">
        <dgm:presLayoutVars>
          <dgm:bulletEnabled val="1"/>
        </dgm:presLayoutVars>
      </dgm:prSet>
      <dgm:spPr/>
    </dgm:pt>
  </dgm:ptLst>
  <dgm:cxnLst>
    <dgm:cxn modelId="{6C7BFB02-E6E9-489C-91B8-727CE6C2A1ED}" type="presOf" srcId="{79D7C144-DD6D-45C6-8749-9410E5E9EAB1}" destId="{22805496-B6F1-49F7-A04B-AF30AF47D890}" srcOrd="0" destOrd="3" presId="urn:microsoft.com/office/officeart/2005/8/layout/hList1"/>
    <dgm:cxn modelId="{153AE82A-E779-428B-8789-EA295851998B}" srcId="{9AD6592F-578E-4998-9E7F-8BC46D82C666}" destId="{956E38B6-EAFB-422F-9153-C93C884401E5}" srcOrd="2" destOrd="0" parTransId="{4F1755C6-BA9B-4377-9314-6BC9635E7849}" sibTransId="{F79B9478-7410-4FA7-A81D-A8E074604DC6}"/>
    <dgm:cxn modelId="{772E8A35-B42C-450D-A3EA-A405CE6FF502}" type="presOf" srcId="{61833542-CC72-4C63-BB4D-25118646F2B9}" destId="{24E3F807-E5D6-489D-B0CC-F3783189A023}" srcOrd="0" destOrd="1" presId="urn:microsoft.com/office/officeart/2005/8/layout/hList1"/>
    <dgm:cxn modelId="{DEE3623A-B121-4042-8DFD-D8A9A3ACA9A4}" srcId="{0C37EE54-3F7F-424F-AFE9-09884CA60AC8}" destId="{61833542-CC72-4C63-BB4D-25118646F2B9}" srcOrd="1" destOrd="0" parTransId="{60838B51-4EB4-488F-BE31-F270443CE592}" sibTransId="{D62FF671-ADBE-4857-932D-ADC5CB1FF929}"/>
    <dgm:cxn modelId="{CFBB9E3B-4FE8-49A7-8424-536DC5660167}" type="presOf" srcId="{92A33C6C-52A1-4747-9139-453D0F817D45}" destId="{24E3F807-E5D6-489D-B0CC-F3783189A023}" srcOrd="0" destOrd="2" presId="urn:microsoft.com/office/officeart/2005/8/layout/hList1"/>
    <dgm:cxn modelId="{57159F66-3A77-44B1-A236-48818B3E946E}" srcId="{0C37EE54-3F7F-424F-AFE9-09884CA60AC8}" destId="{92A33C6C-52A1-4747-9139-453D0F817D45}" srcOrd="2" destOrd="0" parTransId="{BBFF7990-09FA-41DA-A504-4F328E9DE209}" sibTransId="{062F8997-B44A-46E0-B94A-FBC1640BF24B}"/>
    <dgm:cxn modelId="{F6B4E96D-6C99-438D-BA60-6C0C9D464034}" type="presOf" srcId="{6ED774A9-6DAA-4780-85C9-8BC44B9CDD0E}" destId="{22805496-B6F1-49F7-A04B-AF30AF47D890}" srcOrd="0" destOrd="1" presId="urn:microsoft.com/office/officeart/2005/8/layout/hList1"/>
    <dgm:cxn modelId="{6F1CBA50-520E-4529-BE71-295B91BAD230}" srcId="{289F1D0D-DF98-488D-A9D6-06606EE7F9A6}" destId="{0C37EE54-3F7F-424F-AFE9-09884CA60AC8}" srcOrd="0" destOrd="0" parTransId="{4D1A93E2-D8C1-4118-B834-AF42C5344306}" sibTransId="{ACBBB752-FF8D-49E3-98AD-B416558A6B9F}"/>
    <dgm:cxn modelId="{95A6A851-7C7E-4D27-A4C0-028BE436F574}" type="presOf" srcId="{9AD6592F-578E-4998-9E7F-8BC46D82C666}" destId="{34D61FF5-6AE0-4A01-828C-9869F7812745}" srcOrd="0" destOrd="0" presId="urn:microsoft.com/office/officeart/2005/8/layout/hList1"/>
    <dgm:cxn modelId="{C04CB977-FE81-4C30-9932-4CAB3FDE7029}" srcId="{9AD6592F-578E-4998-9E7F-8BC46D82C666}" destId="{79D7C144-DD6D-45C6-8749-9410E5E9EAB1}" srcOrd="3" destOrd="0" parTransId="{EB619E28-6884-4101-9C07-06979B001BAC}" sibTransId="{A92DB76C-25C6-4FFB-BC56-32D4A33AEED0}"/>
    <dgm:cxn modelId="{531C1F58-9846-4B0F-BF9E-E14034AC122A}" type="presOf" srcId="{4CA4ACB3-111F-4E30-8EE8-C9427D828FD8}" destId="{24E3F807-E5D6-489D-B0CC-F3783189A023}" srcOrd="0" destOrd="0" presId="urn:microsoft.com/office/officeart/2005/8/layout/hList1"/>
    <dgm:cxn modelId="{76FFCF7B-BA4E-472C-8EB8-142045213D29}" srcId="{9AD6592F-578E-4998-9E7F-8BC46D82C666}" destId="{6ED774A9-6DAA-4780-85C9-8BC44B9CDD0E}" srcOrd="1" destOrd="0" parTransId="{BE543B1B-04E9-4AFC-BE97-0B43936B39D6}" sibTransId="{5BD5DA3D-CB3B-44A9-8290-4862AA9462FD}"/>
    <dgm:cxn modelId="{0228A991-2352-4931-9486-AAA4DB7867D7}" srcId="{289F1D0D-DF98-488D-A9D6-06606EE7F9A6}" destId="{9AD6592F-578E-4998-9E7F-8BC46D82C666}" srcOrd="1" destOrd="0" parTransId="{B36CFA4B-3B9F-417A-A988-24D062070250}" sibTransId="{3D265500-3675-4E62-AA5C-A848175F4BB5}"/>
    <dgm:cxn modelId="{BE81C9A8-6D8F-4B6A-8A7B-E3D2C6E2F916}" type="presOf" srcId="{0C37EE54-3F7F-424F-AFE9-09884CA60AC8}" destId="{D3E8D8D1-BC4C-4D40-B32A-FDE37FB728B4}" srcOrd="0" destOrd="0" presId="urn:microsoft.com/office/officeart/2005/8/layout/hList1"/>
    <dgm:cxn modelId="{16C5DABA-D5C9-4F2F-85B1-41F4207710D8}" type="presOf" srcId="{289F1D0D-DF98-488D-A9D6-06606EE7F9A6}" destId="{19CD1E58-8F7B-45A6-8BB7-907A563D0812}" srcOrd="0" destOrd="0" presId="urn:microsoft.com/office/officeart/2005/8/layout/hList1"/>
    <dgm:cxn modelId="{97C3EDBC-DF0B-4323-9622-DB3413F1961C}" type="presOf" srcId="{79A571B3-4E98-4E5F-BAF7-6045B9005C86}" destId="{22805496-B6F1-49F7-A04B-AF30AF47D890}" srcOrd="0" destOrd="0" presId="urn:microsoft.com/office/officeart/2005/8/layout/hList1"/>
    <dgm:cxn modelId="{BE34DFBD-0197-4E86-8EF8-DF7B5D624BC3}" srcId="{9AD6592F-578E-4998-9E7F-8BC46D82C666}" destId="{79A571B3-4E98-4E5F-BAF7-6045B9005C86}" srcOrd="0" destOrd="0" parTransId="{FFF644FF-6F45-4458-BDFE-41F39DD38470}" sibTransId="{6DC913A8-9924-43C7-8824-DB79F7C9AE95}"/>
    <dgm:cxn modelId="{FBD0D4D4-C1B0-430C-810F-10C99FEE406C}" srcId="{0C37EE54-3F7F-424F-AFE9-09884CA60AC8}" destId="{4CA4ACB3-111F-4E30-8EE8-C9427D828FD8}" srcOrd="0" destOrd="0" parTransId="{98F0CA5A-2EDC-454E-821B-4590DED1CD54}" sibTransId="{3944F1C9-AB03-4F96-A069-8F8BB87DC780}"/>
    <dgm:cxn modelId="{479C1FEC-0A3A-46F6-BCEA-AB2CC8B46D43}" type="presOf" srcId="{956E38B6-EAFB-422F-9153-C93C884401E5}" destId="{22805496-B6F1-49F7-A04B-AF30AF47D890}" srcOrd="0" destOrd="2" presId="urn:microsoft.com/office/officeart/2005/8/layout/hList1"/>
    <dgm:cxn modelId="{5B01AFDC-91BD-4308-BA8E-B2020EC2D0A3}" type="presParOf" srcId="{19CD1E58-8F7B-45A6-8BB7-907A563D0812}" destId="{EB8797F8-2514-4808-9F86-69F523291B52}" srcOrd="0" destOrd="0" presId="urn:microsoft.com/office/officeart/2005/8/layout/hList1"/>
    <dgm:cxn modelId="{DCD85B91-B35B-4537-BEB6-CE8A0F2CC708}" type="presParOf" srcId="{EB8797F8-2514-4808-9F86-69F523291B52}" destId="{D3E8D8D1-BC4C-4D40-B32A-FDE37FB728B4}" srcOrd="0" destOrd="0" presId="urn:microsoft.com/office/officeart/2005/8/layout/hList1"/>
    <dgm:cxn modelId="{C7340B6A-6EA4-4034-B6BE-FADFB33101FF}" type="presParOf" srcId="{EB8797F8-2514-4808-9F86-69F523291B52}" destId="{24E3F807-E5D6-489D-B0CC-F3783189A023}" srcOrd="1" destOrd="0" presId="urn:microsoft.com/office/officeart/2005/8/layout/hList1"/>
    <dgm:cxn modelId="{FFB2DED6-E721-468A-875A-F741F7AF7819}" type="presParOf" srcId="{19CD1E58-8F7B-45A6-8BB7-907A563D0812}" destId="{B08940DB-C854-480A-9A01-90160BF09838}" srcOrd="1" destOrd="0" presId="urn:microsoft.com/office/officeart/2005/8/layout/hList1"/>
    <dgm:cxn modelId="{9F2E6C24-F6A3-4B95-A03C-286C2C6FDA29}" type="presParOf" srcId="{19CD1E58-8F7B-45A6-8BB7-907A563D0812}" destId="{7DB04EB2-05C2-486D-AA96-A9BED00D0F81}" srcOrd="2" destOrd="0" presId="urn:microsoft.com/office/officeart/2005/8/layout/hList1"/>
    <dgm:cxn modelId="{44509A4B-BB71-4929-8BFB-C7F5445A8DF0}" type="presParOf" srcId="{7DB04EB2-05C2-486D-AA96-A9BED00D0F81}" destId="{34D61FF5-6AE0-4A01-828C-9869F7812745}" srcOrd="0" destOrd="0" presId="urn:microsoft.com/office/officeart/2005/8/layout/hList1"/>
    <dgm:cxn modelId="{36CD2064-11CC-4532-A2D8-CDBC1E5A232E}" type="presParOf" srcId="{7DB04EB2-05C2-486D-AA96-A9BED00D0F81}" destId="{22805496-B6F1-49F7-A04B-AF30AF47D89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3396E3E-3CA4-4AA4-8B31-34B03B331CDD}"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B255F503-C187-4AD0-8548-AD6D4C38BEB2}">
      <dgm:prSet/>
      <dgm:spPr/>
      <dgm:t>
        <a:bodyPr/>
        <a:lstStyle/>
        <a:p>
          <a:r>
            <a:rPr lang="cs-CZ" b="0" dirty="0"/>
            <a:t>Zkušební doba </a:t>
          </a:r>
          <a:r>
            <a:rPr lang="cs-CZ" b="1" dirty="0"/>
            <a:t>může</a:t>
          </a:r>
          <a:r>
            <a:rPr lang="cs-CZ" b="0" dirty="0"/>
            <a:t> být sjednána na dobu</a:t>
          </a:r>
          <a:endParaRPr lang="cs-CZ" dirty="0"/>
        </a:p>
      </dgm:t>
    </dgm:pt>
    <dgm:pt modelId="{29D2A06C-284A-4F8F-B5BA-10A0DB0151E1}" type="parTrans" cxnId="{87425FEE-0D57-425F-9CFE-FD8519EB48B0}">
      <dgm:prSet/>
      <dgm:spPr/>
      <dgm:t>
        <a:bodyPr/>
        <a:lstStyle/>
        <a:p>
          <a:endParaRPr lang="cs-CZ"/>
        </a:p>
      </dgm:t>
    </dgm:pt>
    <dgm:pt modelId="{E49BD811-8C51-4AFD-B151-02B7297A576E}" type="sibTrans" cxnId="{87425FEE-0D57-425F-9CFE-FD8519EB48B0}">
      <dgm:prSet/>
      <dgm:spPr/>
      <dgm:t>
        <a:bodyPr/>
        <a:lstStyle/>
        <a:p>
          <a:endParaRPr lang="cs-CZ"/>
        </a:p>
      </dgm:t>
    </dgm:pt>
    <dgm:pt modelId="{F55FFB7F-B51C-42C7-82EA-CEE2A1333332}">
      <dgm:prSet/>
      <dgm:spPr/>
      <dgm:t>
        <a:bodyPr/>
        <a:lstStyle/>
        <a:p>
          <a:r>
            <a:rPr lang="cs-CZ" b="0" dirty="0"/>
            <a:t>3 měsíců po sobě jdoucí ode dne vzniku pracovního poměru,</a:t>
          </a:r>
          <a:endParaRPr lang="cs-CZ" dirty="0"/>
        </a:p>
      </dgm:t>
    </dgm:pt>
    <dgm:pt modelId="{1E7FBC4F-894C-4235-9113-AA00490965C9}" type="parTrans" cxnId="{2DD26DA3-395C-4EAC-8566-860340B739E4}">
      <dgm:prSet/>
      <dgm:spPr/>
      <dgm:t>
        <a:bodyPr/>
        <a:lstStyle/>
        <a:p>
          <a:endParaRPr lang="cs-CZ"/>
        </a:p>
      </dgm:t>
    </dgm:pt>
    <dgm:pt modelId="{EE689D9E-E02F-4640-86B8-6B5159BDA6BF}" type="sibTrans" cxnId="{2DD26DA3-395C-4EAC-8566-860340B739E4}">
      <dgm:prSet/>
      <dgm:spPr/>
      <dgm:t>
        <a:bodyPr/>
        <a:lstStyle/>
        <a:p>
          <a:endParaRPr lang="cs-CZ"/>
        </a:p>
      </dgm:t>
    </dgm:pt>
    <dgm:pt modelId="{2AEA88FD-59EE-4D88-A568-4AA31E650E5F}">
      <dgm:prSet/>
      <dgm:spPr/>
      <dgm:t>
        <a:bodyPr/>
        <a:lstStyle/>
        <a:p>
          <a:r>
            <a:rPr lang="cs-CZ" b="0" dirty="0"/>
            <a:t>6 měsíců po sobě jdoucích ode dne vzniku pracovního poměru u vedoucího zaměstnance.</a:t>
          </a:r>
          <a:endParaRPr lang="cs-CZ" dirty="0"/>
        </a:p>
      </dgm:t>
    </dgm:pt>
    <dgm:pt modelId="{3D1341C6-B12B-449F-B819-5727C3F08381}" type="parTrans" cxnId="{EFA07696-AAD4-42B8-981E-0E5607A1A725}">
      <dgm:prSet/>
      <dgm:spPr/>
      <dgm:t>
        <a:bodyPr/>
        <a:lstStyle/>
        <a:p>
          <a:endParaRPr lang="cs-CZ"/>
        </a:p>
      </dgm:t>
    </dgm:pt>
    <dgm:pt modelId="{E589062E-F203-45BC-A853-CB42C2399CDC}" type="sibTrans" cxnId="{EFA07696-AAD4-42B8-981E-0E5607A1A725}">
      <dgm:prSet/>
      <dgm:spPr/>
      <dgm:t>
        <a:bodyPr/>
        <a:lstStyle/>
        <a:p>
          <a:endParaRPr lang="cs-CZ"/>
        </a:p>
      </dgm:t>
    </dgm:pt>
    <dgm:pt modelId="{DB2B256E-012C-47D7-8273-5B9E09073E77}">
      <dgm:prSet/>
      <dgm:spPr/>
      <dgm:t>
        <a:bodyPr/>
        <a:lstStyle/>
        <a:p>
          <a:r>
            <a:rPr lang="cs-CZ" b="0"/>
            <a:t>možné sjednat rovněž v souvislosti se jmenováním na vedoucí pracovní místo </a:t>
          </a:r>
          <a:endParaRPr lang="cs-CZ"/>
        </a:p>
      </dgm:t>
    </dgm:pt>
    <dgm:pt modelId="{1A9E9FC4-8615-41E7-A05E-23C3620BCA55}" type="parTrans" cxnId="{36A28933-17DC-44DB-AADE-4EF7C38BC6A6}">
      <dgm:prSet/>
      <dgm:spPr/>
      <dgm:t>
        <a:bodyPr/>
        <a:lstStyle/>
        <a:p>
          <a:endParaRPr lang="cs-CZ"/>
        </a:p>
      </dgm:t>
    </dgm:pt>
    <dgm:pt modelId="{2B31CFA3-F530-453A-8440-CA33CAFB45C6}" type="sibTrans" cxnId="{36A28933-17DC-44DB-AADE-4EF7C38BC6A6}">
      <dgm:prSet/>
      <dgm:spPr/>
      <dgm:t>
        <a:bodyPr/>
        <a:lstStyle/>
        <a:p>
          <a:endParaRPr lang="cs-CZ"/>
        </a:p>
      </dgm:t>
    </dgm:pt>
    <dgm:pt modelId="{336C42B5-EC5F-4AB2-BCC6-B165C2563B28}">
      <dgm:prSet/>
      <dgm:spPr/>
      <dgm:t>
        <a:bodyPr/>
        <a:lstStyle/>
        <a:p>
          <a:r>
            <a:rPr lang="cs-CZ" b="0"/>
            <a:t>sjednat </a:t>
          </a:r>
          <a:r>
            <a:rPr lang="cs-CZ" b="1" u="sng"/>
            <a:t>nejpozději</a:t>
          </a:r>
          <a:r>
            <a:rPr lang="cs-CZ" b="0"/>
            <a:t> v den, který byl sjednán jako den nástupu do práce</a:t>
          </a:r>
          <a:endParaRPr lang="cs-CZ"/>
        </a:p>
      </dgm:t>
    </dgm:pt>
    <dgm:pt modelId="{C5A28C14-E1DC-41E7-88C0-EE56E01C4CC9}" type="parTrans" cxnId="{43D44F0F-33FA-4A95-B7A7-AFA29988EBFD}">
      <dgm:prSet/>
      <dgm:spPr/>
      <dgm:t>
        <a:bodyPr/>
        <a:lstStyle/>
        <a:p>
          <a:endParaRPr lang="cs-CZ"/>
        </a:p>
      </dgm:t>
    </dgm:pt>
    <dgm:pt modelId="{9B3FCA41-AC26-45CC-AB59-4DF8FC7198FD}" type="sibTrans" cxnId="{43D44F0F-33FA-4A95-B7A7-AFA29988EBFD}">
      <dgm:prSet/>
      <dgm:spPr/>
      <dgm:t>
        <a:bodyPr/>
        <a:lstStyle/>
        <a:p>
          <a:endParaRPr lang="cs-CZ"/>
        </a:p>
      </dgm:t>
    </dgm:pt>
    <dgm:pt modelId="{FE752A5A-24F6-47D7-9C32-DCCA78EBE900}">
      <dgm:prSet/>
      <dgm:spPr/>
      <dgm:t>
        <a:bodyPr/>
        <a:lstStyle/>
        <a:p>
          <a:r>
            <a:rPr lang="cs-CZ" b="0"/>
            <a:t>nesmí být dodatečně prodlužována</a:t>
          </a:r>
          <a:endParaRPr lang="cs-CZ"/>
        </a:p>
      </dgm:t>
    </dgm:pt>
    <dgm:pt modelId="{129CD88A-FC67-4701-93FB-7EF16A9D1962}" type="parTrans" cxnId="{21349098-FD20-43AE-A430-26146096A82D}">
      <dgm:prSet/>
      <dgm:spPr/>
      <dgm:t>
        <a:bodyPr/>
        <a:lstStyle/>
        <a:p>
          <a:endParaRPr lang="cs-CZ"/>
        </a:p>
      </dgm:t>
    </dgm:pt>
    <dgm:pt modelId="{B25AF31B-F465-43B7-B1F2-F68170CE0ACC}" type="sibTrans" cxnId="{21349098-FD20-43AE-A430-26146096A82D}">
      <dgm:prSet/>
      <dgm:spPr/>
      <dgm:t>
        <a:bodyPr/>
        <a:lstStyle/>
        <a:p>
          <a:endParaRPr lang="cs-CZ"/>
        </a:p>
      </dgm:t>
    </dgm:pt>
    <dgm:pt modelId="{C4BDF082-CA00-4875-96C3-35BF45CBF39F}">
      <dgm:prSet/>
      <dgm:spPr/>
      <dgm:t>
        <a:bodyPr/>
        <a:lstStyle/>
        <a:p>
          <a:r>
            <a:rPr lang="cs-CZ" b="0"/>
            <a:t>nesmí být sjednána delší, než je polovina sjednané doby trvání pracovního poměru</a:t>
          </a:r>
          <a:endParaRPr lang="cs-CZ"/>
        </a:p>
      </dgm:t>
    </dgm:pt>
    <dgm:pt modelId="{B93C8EDF-BA1A-4B63-848F-5D78CB1DA784}" type="parTrans" cxnId="{78219D82-D47C-4723-8C4C-7CDA6675F787}">
      <dgm:prSet/>
      <dgm:spPr/>
      <dgm:t>
        <a:bodyPr/>
        <a:lstStyle/>
        <a:p>
          <a:endParaRPr lang="cs-CZ"/>
        </a:p>
      </dgm:t>
    </dgm:pt>
    <dgm:pt modelId="{DD6C234A-753C-43CC-9D72-B8C6DEE119F2}" type="sibTrans" cxnId="{78219D82-D47C-4723-8C4C-7CDA6675F787}">
      <dgm:prSet/>
      <dgm:spPr/>
      <dgm:t>
        <a:bodyPr/>
        <a:lstStyle/>
        <a:p>
          <a:endParaRPr lang="cs-CZ"/>
        </a:p>
      </dgm:t>
    </dgm:pt>
    <dgm:pt modelId="{DD9DEFA7-FD64-4FEC-9B3A-8EDBC056E92F}">
      <dgm:prSet/>
      <dgm:spPr/>
      <dgm:t>
        <a:bodyPr/>
        <a:lstStyle/>
        <a:p>
          <a:r>
            <a:rPr lang="cs-CZ" b="0"/>
            <a:t>musí být sjednána </a:t>
          </a:r>
          <a:r>
            <a:rPr lang="cs-CZ" b="1"/>
            <a:t>písemně</a:t>
          </a:r>
          <a:endParaRPr lang="cs-CZ"/>
        </a:p>
      </dgm:t>
    </dgm:pt>
    <dgm:pt modelId="{732E9999-A008-4E46-9DCE-7EB0B1BFDA39}" type="parTrans" cxnId="{E4D02B9B-BDA5-4ADE-AD26-C293E0FBBEC8}">
      <dgm:prSet/>
      <dgm:spPr/>
      <dgm:t>
        <a:bodyPr/>
        <a:lstStyle/>
        <a:p>
          <a:endParaRPr lang="cs-CZ"/>
        </a:p>
      </dgm:t>
    </dgm:pt>
    <dgm:pt modelId="{65F4CF4D-7E68-47D2-97F2-AC83ECC8201C}" type="sibTrans" cxnId="{E4D02B9B-BDA5-4ADE-AD26-C293E0FBBEC8}">
      <dgm:prSet/>
      <dgm:spPr/>
      <dgm:t>
        <a:bodyPr/>
        <a:lstStyle/>
        <a:p>
          <a:endParaRPr lang="cs-CZ"/>
        </a:p>
      </dgm:t>
    </dgm:pt>
    <dgm:pt modelId="{76C8BD47-89CF-4BDD-A4DA-F8A4D6625E5C}" type="pres">
      <dgm:prSet presAssocID="{03396E3E-3CA4-4AA4-8B31-34B03B331CDD}" presName="linear" presStyleCnt="0">
        <dgm:presLayoutVars>
          <dgm:animLvl val="lvl"/>
          <dgm:resizeHandles val="exact"/>
        </dgm:presLayoutVars>
      </dgm:prSet>
      <dgm:spPr/>
    </dgm:pt>
    <dgm:pt modelId="{38C56C8A-EDA2-4807-B789-7E4D60567E65}" type="pres">
      <dgm:prSet presAssocID="{B255F503-C187-4AD0-8548-AD6D4C38BEB2}" presName="parentText" presStyleLbl="node1" presStyleIdx="0" presStyleCnt="6">
        <dgm:presLayoutVars>
          <dgm:chMax val="0"/>
          <dgm:bulletEnabled val="1"/>
        </dgm:presLayoutVars>
      </dgm:prSet>
      <dgm:spPr/>
    </dgm:pt>
    <dgm:pt modelId="{66E68DFA-C7A2-48F2-8A68-16D4FCB20FDD}" type="pres">
      <dgm:prSet presAssocID="{B255F503-C187-4AD0-8548-AD6D4C38BEB2}" presName="childText" presStyleLbl="revTx" presStyleIdx="0" presStyleCnt="1">
        <dgm:presLayoutVars>
          <dgm:bulletEnabled val="1"/>
        </dgm:presLayoutVars>
      </dgm:prSet>
      <dgm:spPr/>
    </dgm:pt>
    <dgm:pt modelId="{C1B0DD17-68E4-497A-AD37-7DA4A33060C5}" type="pres">
      <dgm:prSet presAssocID="{DB2B256E-012C-47D7-8273-5B9E09073E77}" presName="parentText" presStyleLbl="node1" presStyleIdx="1" presStyleCnt="6">
        <dgm:presLayoutVars>
          <dgm:chMax val="0"/>
          <dgm:bulletEnabled val="1"/>
        </dgm:presLayoutVars>
      </dgm:prSet>
      <dgm:spPr/>
    </dgm:pt>
    <dgm:pt modelId="{CFFE8E69-3ADD-4CB4-9360-7A698FBE4A4D}" type="pres">
      <dgm:prSet presAssocID="{2B31CFA3-F530-453A-8440-CA33CAFB45C6}" presName="spacer" presStyleCnt="0"/>
      <dgm:spPr/>
    </dgm:pt>
    <dgm:pt modelId="{26A06947-04CE-48E5-AD2C-9E4D3C544AD6}" type="pres">
      <dgm:prSet presAssocID="{336C42B5-EC5F-4AB2-BCC6-B165C2563B28}" presName="parentText" presStyleLbl="node1" presStyleIdx="2" presStyleCnt="6">
        <dgm:presLayoutVars>
          <dgm:chMax val="0"/>
          <dgm:bulletEnabled val="1"/>
        </dgm:presLayoutVars>
      </dgm:prSet>
      <dgm:spPr/>
    </dgm:pt>
    <dgm:pt modelId="{AE79AB53-7CAD-4ABD-B01E-980E90E4106C}" type="pres">
      <dgm:prSet presAssocID="{9B3FCA41-AC26-45CC-AB59-4DF8FC7198FD}" presName="spacer" presStyleCnt="0"/>
      <dgm:spPr/>
    </dgm:pt>
    <dgm:pt modelId="{10E28AAC-B3AF-49CE-A7CD-879E91C9C029}" type="pres">
      <dgm:prSet presAssocID="{FE752A5A-24F6-47D7-9C32-DCCA78EBE900}" presName="parentText" presStyleLbl="node1" presStyleIdx="3" presStyleCnt="6">
        <dgm:presLayoutVars>
          <dgm:chMax val="0"/>
          <dgm:bulletEnabled val="1"/>
        </dgm:presLayoutVars>
      </dgm:prSet>
      <dgm:spPr/>
    </dgm:pt>
    <dgm:pt modelId="{8C7EAD89-50C8-4684-8E67-5E459F395914}" type="pres">
      <dgm:prSet presAssocID="{B25AF31B-F465-43B7-B1F2-F68170CE0ACC}" presName="spacer" presStyleCnt="0"/>
      <dgm:spPr/>
    </dgm:pt>
    <dgm:pt modelId="{4E49A540-3833-40DF-B99E-6CFCECFFEF9F}" type="pres">
      <dgm:prSet presAssocID="{C4BDF082-CA00-4875-96C3-35BF45CBF39F}" presName="parentText" presStyleLbl="node1" presStyleIdx="4" presStyleCnt="6">
        <dgm:presLayoutVars>
          <dgm:chMax val="0"/>
          <dgm:bulletEnabled val="1"/>
        </dgm:presLayoutVars>
      </dgm:prSet>
      <dgm:spPr/>
    </dgm:pt>
    <dgm:pt modelId="{4BFF07B2-9727-47B6-B051-D5A3DBB51C25}" type="pres">
      <dgm:prSet presAssocID="{DD6C234A-753C-43CC-9D72-B8C6DEE119F2}" presName="spacer" presStyleCnt="0"/>
      <dgm:spPr/>
    </dgm:pt>
    <dgm:pt modelId="{EF428845-929E-4098-8C34-0C44F4A02193}" type="pres">
      <dgm:prSet presAssocID="{DD9DEFA7-FD64-4FEC-9B3A-8EDBC056E92F}" presName="parentText" presStyleLbl="node1" presStyleIdx="5" presStyleCnt="6">
        <dgm:presLayoutVars>
          <dgm:chMax val="0"/>
          <dgm:bulletEnabled val="1"/>
        </dgm:presLayoutVars>
      </dgm:prSet>
      <dgm:spPr/>
    </dgm:pt>
  </dgm:ptLst>
  <dgm:cxnLst>
    <dgm:cxn modelId="{EF2FC906-6178-4D2E-9A44-EF50258A3A2B}" type="presOf" srcId="{DB2B256E-012C-47D7-8273-5B9E09073E77}" destId="{C1B0DD17-68E4-497A-AD37-7DA4A33060C5}" srcOrd="0" destOrd="0" presId="urn:microsoft.com/office/officeart/2005/8/layout/vList2"/>
    <dgm:cxn modelId="{43D44F0F-33FA-4A95-B7A7-AFA29988EBFD}" srcId="{03396E3E-3CA4-4AA4-8B31-34B03B331CDD}" destId="{336C42B5-EC5F-4AB2-BCC6-B165C2563B28}" srcOrd="2" destOrd="0" parTransId="{C5A28C14-E1DC-41E7-88C0-EE56E01C4CC9}" sibTransId="{9B3FCA41-AC26-45CC-AB59-4DF8FC7198FD}"/>
    <dgm:cxn modelId="{18DED70F-5270-47B4-A945-817D95A62E64}" type="presOf" srcId="{F55FFB7F-B51C-42C7-82EA-CEE2A1333332}" destId="{66E68DFA-C7A2-48F2-8A68-16D4FCB20FDD}" srcOrd="0" destOrd="0" presId="urn:microsoft.com/office/officeart/2005/8/layout/vList2"/>
    <dgm:cxn modelId="{36A28933-17DC-44DB-AADE-4EF7C38BC6A6}" srcId="{03396E3E-3CA4-4AA4-8B31-34B03B331CDD}" destId="{DB2B256E-012C-47D7-8273-5B9E09073E77}" srcOrd="1" destOrd="0" parTransId="{1A9E9FC4-8615-41E7-A05E-23C3620BCA55}" sibTransId="{2B31CFA3-F530-453A-8440-CA33CAFB45C6}"/>
    <dgm:cxn modelId="{46ED6839-5986-4A4D-89A6-9BB49BEA07A9}" type="presOf" srcId="{B255F503-C187-4AD0-8548-AD6D4C38BEB2}" destId="{38C56C8A-EDA2-4807-B789-7E4D60567E65}" srcOrd="0" destOrd="0" presId="urn:microsoft.com/office/officeart/2005/8/layout/vList2"/>
    <dgm:cxn modelId="{347F4E5C-838C-4A46-9D05-E6E6245FCAEB}" type="presOf" srcId="{C4BDF082-CA00-4875-96C3-35BF45CBF39F}" destId="{4E49A540-3833-40DF-B99E-6CFCECFFEF9F}" srcOrd="0" destOrd="0" presId="urn:microsoft.com/office/officeart/2005/8/layout/vList2"/>
    <dgm:cxn modelId="{4FC2896C-F97A-4BB0-A4C4-17101036621E}" type="presOf" srcId="{2AEA88FD-59EE-4D88-A568-4AA31E650E5F}" destId="{66E68DFA-C7A2-48F2-8A68-16D4FCB20FDD}" srcOrd="0" destOrd="1" presId="urn:microsoft.com/office/officeart/2005/8/layout/vList2"/>
    <dgm:cxn modelId="{6B6B444F-F79F-40A9-91CD-1B3E4C41D959}" type="presOf" srcId="{DD9DEFA7-FD64-4FEC-9B3A-8EDBC056E92F}" destId="{EF428845-929E-4098-8C34-0C44F4A02193}" srcOrd="0" destOrd="0" presId="urn:microsoft.com/office/officeart/2005/8/layout/vList2"/>
    <dgm:cxn modelId="{189E2354-65A5-4632-B4CA-408B3189FB73}" type="presOf" srcId="{FE752A5A-24F6-47D7-9C32-DCCA78EBE900}" destId="{10E28AAC-B3AF-49CE-A7CD-879E91C9C029}" srcOrd="0" destOrd="0" presId="urn:microsoft.com/office/officeart/2005/8/layout/vList2"/>
    <dgm:cxn modelId="{78219D82-D47C-4723-8C4C-7CDA6675F787}" srcId="{03396E3E-3CA4-4AA4-8B31-34B03B331CDD}" destId="{C4BDF082-CA00-4875-96C3-35BF45CBF39F}" srcOrd="4" destOrd="0" parTransId="{B93C8EDF-BA1A-4B63-848F-5D78CB1DA784}" sibTransId="{DD6C234A-753C-43CC-9D72-B8C6DEE119F2}"/>
    <dgm:cxn modelId="{EFA07696-AAD4-42B8-981E-0E5607A1A725}" srcId="{B255F503-C187-4AD0-8548-AD6D4C38BEB2}" destId="{2AEA88FD-59EE-4D88-A568-4AA31E650E5F}" srcOrd="1" destOrd="0" parTransId="{3D1341C6-B12B-449F-B819-5727C3F08381}" sibTransId="{E589062E-F203-45BC-A853-CB42C2399CDC}"/>
    <dgm:cxn modelId="{21349098-FD20-43AE-A430-26146096A82D}" srcId="{03396E3E-3CA4-4AA4-8B31-34B03B331CDD}" destId="{FE752A5A-24F6-47D7-9C32-DCCA78EBE900}" srcOrd="3" destOrd="0" parTransId="{129CD88A-FC67-4701-93FB-7EF16A9D1962}" sibTransId="{B25AF31B-F465-43B7-B1F2-F68170CE0ACC}"/>
    <dgm:cxn modelId="{E4D02B9B-BDA5-4ADE-AD26-C293E0FBBEC8}" srcId="{03396E3E-3CA4-4AA4-8B31-34B03B331CDD}" destId="{DD9DEFA7-FD64-4FEC-9B3A-8EDBC056E92F}" srcOrd="5" destOrd="0" parTransId="{732E9999-A008-4E46-9DCE-7EB0B1BFDA39}" sibTransId="{65F4CF4D-7E68-47D2-97F2-AC83ECC8201C}"/>
    <dgm:cxn modelId="{2DD26DA3-395C-4EAC-8566-860340B739E4}" srcId="{B255F503-C187-4AD0-8548-AD6D4C38BEB2}" destId="{F55FFB7F-B51C-42C7-82EA-CEE2A1333332}" srcOrd="0" destOrd="0" parTransId="{1E7FBC4F-894C-4235-9113-AA00490965C9}" sibTransId="{EE689D9E-E02F-4640-86B8-6B5159BDA6BF}"/>
    <dgm:cxn modelId="{2D810EC9-1E69-4BF1-87E0-B080012F0369}" type="presOf" srcId="{03396E3E-3CA4-4AA4-8B31-34B03B331CDD}" destId="{76C8BD47-89CF-4BDD-A4DA-F8A4D6625E5C}" srcOrd="0" destOrd="0" presId="urn:microsoft.com/office/officeart/2005/8/layout/vList2"/>
    <dgm:cxn modelId="{87425FEE-0D57-425F-9CFE-FD8519EB48B0}" srcId="{03396E3E-3CA4-4AA4-8B31-34B03B331CDD}" destId="{B255F503-C187-4AD0-8548-AD6D4C38BEB2}" srcOrd="0" destOrd="0" parTransId="{29D2A06C-284A-4F8F-B5BA-10A0DB0151E1}" sibTransId="{E49BD811-8C51-4AFD-B151-02B7297A576E}"/>
    <dgm:cxn modelId="{580C85FB-43CF-4036-B0C8-1849BA26DC94}" type="presOf" srcId="{336C42B5-EC5F-4AB2-BCC6-B165C2563B28}" destId="{26A06947-04CE-48E5-AD2C-9E4D3C544AD6}" srcOrd="0" destOrd="0" presId="urn:microsoft.com/office/officeart/2005/8/layout/vList2"/>
    <dgm:cxn modelId="{21879B2D-802A-4030-90C9-1FB570D54043}" type="presParOf" srcId="{76C8BD47-89CF-4BDD-A4DA-F8A4D6625E5C}" destId="{38C56C8A-EDA2-4807-B789-7E4D60567E65}" srcOrd="0" destOrd="0" presId="urn:microsoft.com/office/officeart/2005/8/layout/vList2"/>
    <dgm:cxn modelId="{6C1E9AE2-F34C-4A27-B3BC-BA81D804A3E7}" type="presParOf" srcId="{76C8BD47-89CF-4BDD-A4DA-F8A4D6625E5C}" destId="{66E68DFA-C7A2-48F2-8A68-16D4FCB20FDD}" srcOrd="1" destOrd="0" presId="urn:microsoft.com/office/officeart/2005/8/layout/vList2"/>
    <dgm:cxn modelId="{A524F75B-5566-4917-AF3F-51C83DA2366A}" type="presParOf" srcId="{76C8BD47-89CF-4BDD-A4DA-F8A4D6625E5C}" destId="{C1B0DD17-68E4-497A-AD37-7DA4A33060C5}" srcOrd="2" destOrd="0" presId="urn:microsoft.com/office/officeart/2005/8/layout/vList2"/>
    <dgm:cxn modelId="{C75506A7-9170-4CA5-95FE-C977094E02F7}" type="presParOf" srcId="{76C8BD47-89CF-4BDD-A4DA-F8A4D6625E5C}" destId="{CFFE8E69-3ADD-4CB4-9360-7A698FBE4A4D}" srcOrd="3" destOrd="0" presId="urn:microsoft.com/office/officeart/2005/8/layout/vList2"/>
    <dgm:cxn modelId="{6932ABC9-73CE-44AA-A29E-8E2879B32BB8}" type="presParOf" srcId="{76C8BD47-89CF-4BDD-A4DA-F8A4D6625E5C}" destId="{26A06947-04CE-48E5-AD2C-9E4D3C544AD6}" srcOrd="4" destOrd="0" presId="urn:microsoft.com/office/officeart/2005/8/layout/vList2"/>
    <dgm:cxn modelId="{9E51550F-16A5-4656-83E2-36D449652254}" type="presParOf" srcId="{76C8BD47-89CF-4BDD-A4DA-F8A4D6625E5C}" destId="{AE79AB53-7CAD-4ABD-B01E-980E90E4106C}" srcOrd="5" destOrd="0" presId="urn:microsoft.com/office/officeart/2005/8/layout/vList2"/>
    <dgm:cxn modelId="{B3C5C54F-5F8B-45BF-8538-FE1E3EDCFE1E}" type="presParOf" srcId="{76C8BD47-89CF-4BDD-A4DA-F8A4D6625E5C}" destId="{10E28AAC-B3AF-49CE-A7CD-879E91C9C029}" srcOrd="6" destOrd="0" presId="urn:microsoft.com/office/officeart/2005/8/layout/vList2"/>
    <dgm:cxn modelId="{A282AD6E-17B4-4BEF-BE37-F31979BB416D}" type="presParOf" srcId="{76C8BD47-89CF-4BDD-A4DA-F8A4D6625E5C}" destId="{8C7EAD89-50C8-4684-8E67-5E459F395914}" srcOrd="7" destOrd="0" presId="urn:microsoft.com/office/officeart/2005/8/layout/vList2"/>
    <dgm:cxn modelId="{CC422D44-5709-4004-936A-7B674876136E}" type="presParOf" srcId="{76C8BD47-89CF-4BDD-A4DA-F8A4D6625E5C}" destId="{4E49A540-3833-40DF-B99E-6CFCECFFEF9F}" srcOrd="8" destOrd="0" presId="urn:microsoft.com/office/officeart/2005/8/layout/vList2"/>
    <dgm:cxn modelId="{94F7B5D4-0D47-4FEE-A485-218BD75739CC}" type="presParOf" srcId="{76C8BD47-89CF-4BDD-A4DA-F8A4D6625E5C}" destId="{4BFF07B2-9727-47B6-B051-D5A3DBB51C25}" srcOrd="9" destOrd="0" presId="urn:microsoft.com/office/officeart/2005/8/layout/vList2"/>
    <dgm:cxn modelId="{499A4552-5E29-4EBF-9B46-432C00FA569F}" type="presParOf" srcId="{76C8BD47-89CF-4BDD-A4DA-F8A4D6625E5C}" destId="{EF428845-929E-4098-8C34-0C44F4A02193}"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0.xml><?xml version="1.0" encoding="utf-8"?>
<dgm:dataModel xmlns:dgm="http://schemas.openxmlformats.org/drawingml/2006/diagram" xmlns:a="http://schemas.openxmlformats.org/drawingml/2006/main">
  <dgm:ptLst>
    <dgm:pt modelId="{0FED0F66-C6F6-4252-9FD9-697558EBE20D}" type="doc">
      <dgm:prSet loTypeId="urn:microsoft.com/office/officeart/2005/8/layout/vList2" loCatId="list" qsTypeId="urn:microsoft.com/office/officeart/2005/8/quickstyle/simple1" qsCatId="simple" csTypeId="urn:microsoft.com/office/officeart/2005/8/colors/accent0_2" csCatId="mainScheme"/>
      <dgm:spPr/>
      <dgm:t>
        <a:bodyPr/>
        <a:lstStyle/>
        <a:p>
          <a:endParaRPr lang="cs-CZ"/>
        </a:p>
      </dgm:t>
    </dgm:pt>
    <dgm:pt modelId="{63F980E0-6F82-4317-93B3-37B74C8BA969}">
      <dgm:prSet/>
      <dgm:spPr/>
      <dgm:t>
        <a:bodyPr/>
        <a:lstStyle/>
        <a:p>
          <a:pPr algn="l"/>
          <a:r>
            <a:rPr lang="cs-CZ" b="0" dirty="0"/>
            <a:t>Práci ve dnech pracovního klidu může zaměstnavatel nařídit jen výjimečně.</a:t>
          </a:r>
          <a:endParaRPr lang="cs-CZ" dirty="0"/>
        </a:p>
      </dgm:t>
    </dgm:pt>
    <dgm:pt modelId="{E21E7283-B93B-4616-A748-FCE4C4A4DC3C}" type="parTrans" cxnId="{69945E09-665B-4C00-B3F0-18185B675438}">
      <dgm:prSet/>
      <dgm:spPr/>
      <dgm:t>
        <a:bodyPr/>
        <a:lstStyle/>
        <a:p>
          <a:endParaRPr lang="cs-CZ"/>
        </a:p>
      </dgm:t>
    </dgm:pt>
    <dgm:pt modelId="{99457272-24AA-43ED-98B5-C7A3EFB6E34E}" type="sibTrans" cxnId="{69945E09-665B-4C00-B3F0-18185B675438}">
      <dgm:prSet/>
      <dgm:spPr/>
      <dgm:t>
        <a:bodyPr/>
        <a:lstStyle/>
        <a:p>
          <a:endParaRPr lang="cs-CZ"/>
        </a:p>
      </dgm:t>
    </dgm:pt>
    <dgm:pt modelId="{5593240D-7A94-4442-A702-C294B355E4B3}">
      <dgm:prSet/>
      <dgm:spPr/>
      <dgm:t>
        <a:bodyPr/>
        <a:lstStyle/>
        <a:p>
          <a:r>
            <a:rPr lang="cs-CZ" b="0" dirty="0"/>
            <a:t>Neplatí u práce nutné se zřetelem na uspokojování životních, </a:t>
          </a:r>
          <a:r>
            <a:rPr lang="cs-CZ" b="1" u="sng" dirty="0"/>
            <a:t>zdravotních</a:t>
          </a:r>
          <a:r>
            <a:rPr lang="cs-CZ" b="0" dirty="0"/>
            <a:t>, vzdělávacích, kulturních, tělovýchovných a sportovních potřeb obyvatelstva,</a:t>
          </a:r>
          <a:endParaRPr lang="cs-CZ" dirty="0"/>
        </a:p>
      </dgm:t>
    </dgm:pt>
    <dgm:pt modelId="{4C28634C-BED4-4604-911A-F9A551E9BD97}" type="parTrans" cxnId="{7F648271-8E99-4BCE-AA06-936837A7F5C7}">
      <dgm:prSet/>
      <dgm:spPr/>
      <dgm:t>
        <a:bodyPr/>
        <a:lstStyle/>
        <a:p>
          <a:endParaRPr lang="cs-CZ"/>
        </a:p>
      </dgm:t>
    </dgm:pt>
    <dgm:pt modelId="{B46D7DBE-23EA-4A8E-821E-C34E97223942}" type="sibTrans" cxnId="{7F648271-8E99-4BCE-AA06-936837A7F5C7}">
      <dgm:prSet/>
      <dgm:spPr/>
      <dgm:t>
        <a:bodyPr/>
        <a:lstStyle/>
        <a:p>
          <a:endParaRPr lang="cs-CZ"/>
        </a:p>
      </dgm:t>
    </dgm:pt>
    <dgm:pt modelId="{DAE69BC1-8425-45A4-A924-271A5D648FB1}" type="pres">
      <dgm:prSet presAssocID="{0FED0F66-C6F6-4252-9FD9-697558EBE20D}" presName="linear" presStyleCnt="0">
        <dgm:presLayoutVars>
          <dgm:animLvl val="lvl"/>
          <dgm:resizeHandles val="exact"/>
        </dgm:presLayoutVars>
      </dgm:prSet>
      <dgm:spPr/>
    </dgm:pt>
    <dgm:pt modelId="{6024DF0A-15B3-49B3-846F-59F8651A62E3}" type="pres">
      <dgm:prSet presAssocID="{63F980E0-6F82-4317-93B3-37B74C8BA969}" presName="parentText" presStyleLbl="node1" presStyleIdx="0" presStyleCnt="2">
        <dgm:presLayoutVars>
          <dgm:chMax val="0"/>
          <dgm:bulletEnabled val="1"/>
        </dgm:presLayoutVars>
      </dgm:prSet>
      <dgm:spPr/>
    </dgm:pt>
    <dgm:pt modelId="{2554C3F6-4B4C-4916-9509-24D8E208D8E3}" type="pres">
      <dgm:prSet presAssocID="{99457272-24AA-43ED-98B5-C7A3EFB6E34E}" presName="spacer" presStyleCnt="0"/>
      <dgm:spPr/>
    </dgm:pt>
    <dgm:pt modelId="{E9457C31-7768-4CE5-94A8-CB75B7BBAD35}" type="pres">
      <dgm:prSet presAssocID="{5593240D-7A94-4442-A702-C294B355E4B3}" presName="parentText" presStyleLbl="node1" presStyleIdx="1" presStyleCnt="2">
        <dgm:presLayoutVars>
          <dgm:chMax val="0"/>
          <dgm:bulletEnabled val="1"/>
        </dgm:presLayoutVars>
      </dgm:prSet>
      <dgm:spPr/>
    </dgm:pt>
  </dgm:ptLst>
  <dgm:cxnLst>
    <dgm:cxn modelId="{69945E09-665B-4C00-B3F0-18185B675438}" srcId="{0FED0F66-C6F6-4252-9FD9-697558EBE20D}" destId="{63F980E0-6F82-4317-93B3-37B74C8BA969}" srcOrd="0" destOrd="0" parTransId="{E21E7283-B93B-4616-A748-FCE4C4A4DC3C}" sibTransId="{99457272-24AA-43ED-98B5-C7A3EFB6E34E}"/>
    <dgm:cxn modelId="{DA206B14-4D66-4128-AB29-AB5DF5630FB2}" type="presOf" srcId="{5593240D-7A94-4442-A702-C294B355E4B3}" destId="{E9457C31-7768-4CE5-94A8-CB75B7BBAD35}" srcOrd="0" destOrd="0" presId="urn:microsoft.com/office/officeart/2005/8/layout/vList2"/>
    <dgm:cxn modelId="{7F648271-8E99-4BCE-AA06-936837A7F5C7}" srcId="{0FED0F66-C6F6-4252-9FD9-697558EBE20D}" destId="{5593240D-7A94-4442-A702-C294B355E4B3}" srcOrd="1" destOrd="0" parTransId="{4C28634C-BED4-4604-911A-F9A551E9BD97}" sibTransId="{B46D7DBE-23EA-4A8E-821E-C34E97223942}"/>
    <dgm:cxn modelId="{2C26C4AB-6CDC-4709-A9A4-F30A12A8102B}" type="presOf" srcId="{63F980E0-6F82-4317-93B3-37B74C8BA969}" destId="{6024DF0A-15B3-49B3-846F-59F8651A62E3}" srcOrd="0" destOrd="0" presId="urn:microsoft.com/office/officeart/2005/8/layout/vList2"/>
    <dgm:cxn modelId="{8476ADC8-A26D-40FA-9E37-F44A24640714}" type="presOf" srcId="{0FED0F66-C6F6-4252-9FD9-697558EBE20D}" destId="{DAE69BC1-8425-45A4-A924-271A5D648FB1}" srcOrd="0" destOrd="0" presId="urn:microsoft.com/office/officeart/2005/8/layout/vList2"/>
    <dgm:cxn modelId="{1B2F1A89-8237-4D08-990E-56272877448B}" type="presParOf" srcId="{DAE69BC1-8425-45A4-A924-271A5D648FB1}" destId="{6024DF0A-15B3-49B3-846F-59F8651A62E3}" srcOrd="0" destOrd="0" presId="urn:microsoft.com/office/officeart/2005/8/layout/vList2"/>
    <dgm:cxn modelId="{07A05A07-2533-48F4-9DDF-CE97047A3B2C}" type="presParOf" srcId="{DAE69BC1-8425-45A4-A924-271A5D648FB1}" destId="{2554C3F6-4B4C-4916-9509-24D8E208D8E3}" srcOrd="1" destOrd="0" presId="urn:microsoft.com/office/officeart/2005/8/layout/vList2"/>
    <dgm:cxn modelId="{A1F3A162-4AE4-4D1D-BD6D-7212AA04C6DC}" type="presParOf" srcId="{DAE69BC1-8425-45A4-A924-271A5D648FB1}" destId="{E9457C31-7768-4CE5-94A8-CB75B7BBAD3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1.xml><?xml version="1.0" encoding="utf-8"?>
<dgm:dataModel xmlns:dgm="http://schemas.openxmlformats.org/drawingml/2006/diagram" xmlns:a="http://schemas.openxmlformats.org/drawingml/2006/main">
  <dgm:ptLst>
    <dgm:pt modelId="{D5B16A27-2EF7-41E6-96A7-C8E28447E436}" type="doc">
      <dgm:prSet loTypeId="urn:microsoft.com/office/officeart/2005/8/layout/vList2" loCatId="list" qsTypeId="urn:microsoft.com/office/officeart/2005/8/quickstyle/simple1" qsCatId="simple" csTypeId="urn:microsoft.com/office/officeart/2005/8/colors/accent0_2" csCatId="mainScheme"/>
      <dgm:spPr/>
      <dgm:t>
        <a:bodyPr/>
        <a:lstStyle/>
        <a:p>
          <a:endParaRPr lang="cs-CZ"/>
        </a:p>
      </dgm:t>
    </dgm:pt>
    <dgm:pt modelId="{06F778D8-25DB-48AB-8554-871BD3666783}">
      <dgm:prSet/>
      <dgm:spPr/>
      <dgm:t>
        <a:bodyPr/>
        <a:lstStyle/>
        <a:p>
          <a:r>
            <a:rPr lang="cs-CZ" b="0" dirty="0"/>
            <a:t>Práci přesčas je možné konat jen </a:t>
          </a:r>
          <a:r>
            <a:rPr lang="cs-CZ" b="1" dirty="0"/>
            <a:t>výjimečně</a:t>
          </a:r>
          <a:r>
            <a:rPr lang="cs-CZ" b="0" dirty="0"/>
            <a:t>.</a:t>
          </a:r>
          <a:endParaRPr lang="cs-CZ" dirty="0"/>
        </a:p>
      </dgm:t>
    </dgm:pt>
    <dgm:pt modelId="{06E2CA17-B999-41A1-BA82-6545EA71C304}" type="parTrans" cxnId="{9B086BEA-5FBA-4DF9-802E-23D5E5212C96}">
      <dgm:prSet/>
      <dgm:spPr/>
      <dgm:t>
        <a:bodyPr/>
        <a:lstStyle/>
        <a:p>
          <a:endParaRPr lang="cs-CZ"/>
        </a:p>
      </dgm:t>
    </dgm:pt>
    <dgm:pt modelId="{5A003366-7A6D-4DD5-A327-8423799A6F85}" type="sibTrans" cxnId="{9B086BEA-5FBA-4DF9-802E-23D5E5212C96}">
      <dgm:prSet/>
      <dgm:spPr/>
      <dgm:t>
        <a:bodyPr/>
        <a:lstStyle/>
        <a:p>
          <a:endParaRPr lang="cs-CZ"/>
        </a:p>
      </dgm:t>
    </dgm:pt>
    <dgm:pt modelId="{80CC4689-8077-4BBD-A332-BBEFE6982CCB}">
      <dgm:prSet/>
      <dgm:spPr/>
      <dgm:t>
        <a:bodyPr/>
        <a:lstStyle/>
        <a:p>
          <a:r>
            <a:rPr lang="cs-CZ" b="0" dirty="0"/>
            <a:t>Práci přesčas může zaměstnavatel zaměstnanci nařídit</a:t>
          </a:r>
          <a:r>
            <a:rPr lang="cs-CZ" b="1" dirty="0"/>
            <a:t> jen z vážných provozních důvodů</a:t>
          </a:r>
          <a:r>
            <a:rPr lang="cs-CZ" b="0" dirty="0"/>
            <a:t>, a to </a:t>
          </a:r>
          <a:r>
            <a:rPr lang="cs-CZ" b="1" dirty="0"/>
            <a:t>i na dobu nepřetržitého odpočinku </a:t>
          </a:r>
          <a:r>
            <a:rPr lang="cs-CZ" b="0" dirty="0"/>
            <a:t>mezi dvěma směnami,</a:t>
          </a:r>
          <a:endParaRPr lang="cs-CZ" dirty="0"/>
        </a:p>
      </dgm:t>
    </dgm:pt>
    <dgm:pt modelId="{D517D9D9-3A23-4CD2-B602-23C2121AA83A}" type="parTrans" cxnId="{0854A2B8-2E90-4CDE-990E-C7D40F9AB137}">
      <dgm:prSet/>
      <dgm:spPr/>
      <dgm:t>
        <a:bodyPr/>
        <a:lstStyle/>
        <a:p>
          <a:endParaRPr lang="cs-CZ"/>
        </a:p>
      </dgm:t>
    </dgm:pt>
    <dgm:pt modelId="{9397CB72-F3DB-4719-8837-6B93B3E3E58D}" type="sibTrans" cxnId="{0854A2B8-2E90-4CDE-990E-C7D40F9AB137}">
      <dgm:prSet/>
      <dgm:spPr/>
      <dgm:t>
        <a:bodyPr/>
        <a:lstStyle/>
        <a:p>
          <a:endParaRPr lang="cs-CZ"/>
        </a:p>
      </dgm:t>
    </dgm:pt>
    <dgm:pt modelId="{99F9182E-D5DA-4293-83B5-979A7D25B7B3}">
      <dgm:prSet/>
      <dgm:spPr/>
      <dgm:t>
        <a:bodyPr/>
        <a:lstStyle/>
        <a:p>
          <a:r>
            <a:rPr lang="cs-CZ" b="0" dirty="0"/>
            <a:t>Nařízená práce přesčas </a:t>
          </a:r>
          <a:r>
            <a:rPr lang="cs-CZ" b="1" dirty="0"/>
            <a:t>nesmí u zaměstnance činit více než 8 hodin v jednotlivých týdnech </a:t>
          </a:r>
          <a:r>
            <a:rPr lang="cs-CZ" b="0" dirty="0"/>
            <a:t>a </a:t>
          </a:r>
          <a:r>
            <a:rPr lang="cs-CZ" b="1" dirty="0"/>
            <a:t>150 hodin v kalendářním roce</a:t>
          </a:r>
          <a:r>
            <a:rPr lang="cs-CZ" b="0" dirty="0"/>
            <a:t>.</a:t>
          </a:r>
          <a:endParaRPr lang="cs-CZ" dirty="0"/>
        </a:p>
      </dgm:t>
    </dgm:pt>
    <dgm:pt modelId="{5BC69ADD-7A0B-42CE-B4BF-F51F5C80A81C}" type="parTrans" cxnId="{D909C130-49E5-4F98-A8D3-00CC0F17AA01}">
      <dgm:prSet/>
      <dgm:spPr/>
      <dgm:t>
        <a:bodyPr/>
        <a:lstStyle/>
        <a:p>
          <a:endParaRPr lang="cs-CZ"/>
        </a:p>
      </dgm:t>
    </dgm:pt>
    <dgm:pt modelId="{BDAD55BF-D2CF-4470-86C4-0E09B7E1C4EA}" type="sibTrans" cxnId="{D909C130-49E5-4F98-A8D3-00CC0F17AA01}">
      <dgm:prSet/>
      <dgm:spPr/>
      <dgm:t>
        <a:bodyPr/>
        <a:lstStyle/>
        <a:p>
          <a:endParaRPr lang="cs-CZ"/>
        </a:p>
      </dgm:t>
    </dgm:pt>
    <dgm:pt modelId="{92584EA7-EF53-41EA-9B8D-A722F97D9C71}" type="pres">
      <dgm:prSet presAssocID="{D5B16A27-2EF7-41E6-96A7-C8E28447E436}" presName="linear" presStyleCnt="0">
        <dgm:presLayoutVars>
          <dgm:animLvl val="lvl"/>
          <dgm:resizeHandles val="exact"/>
        </dgm:presLayoutVars>
      </dgm:prSet>
      <dgm:spPr/>
    </dgm:pt>
    <dgm:pt modelId="{4364AAFA-F82E-4882-B446-36E30B49A01A}" type="pres">
      <dgm:prSet presAssocID="{06F778D8-25DB-48AB-8554-871BD3666783}" presName="parentText" presStyleLbl="node1" presStyleIdx="0" presStyleCnt="3">
        <dgm:presLayoutVars>
          <dgm:chMax val="0"/>
          <dgm:bulletEnabled val="1"/>
        </dgm:presLayoutVars>
      </dgm:prSet>
      <dgm:spPr/>
    </dgm:pt>
    <dgm:pt modelId="{3AAC547F-396F-4C79-9C56-A6452EB160C4}" type="pres">
      <dgm:prSet presAssocID="{5A003366-7A6D-4DD5-A327-8423799A6F85}" presName="spacer" presStyleCnt="0"/>
      <dgm:spPr/>
    </dgm:pt>
    <dgm:pt modelId="{4384A076-12B4-45F3-8CB6-728670EED22E}" type="pres">
      <dgm:prSet presAssocID="{80CC4689-8077-4BBD-A332-BBEFE6982CCB}" presName="parentText" presStyleLbl="node1" presStyleIdx="1" presStyleCnt="3">
        <dgm:presLayoutVars>
          <dgm:chMax val="0"/>
          <dgm:bulletEnabled val="1"/>
        </dgm:presLayoutVars>
      </dgm:prSet>
      <dgm:spPr/>
    </dgm:pt>
    <dgm:pt modelId="{CEA20DAC-9CDA-429A-AE34-9BFF0A19C13B}" type="pres">
      <dgm:prSet presAssocID="{9397CB72-F3DB-4719-8837-6B93B3E3E58D}" presName="spacer" presStyleCnt="0"/>
      <dgm:spPr/>
    </dgm:pt>
    <dgm:pt modelId="{CCA1572D-CDC2-4F98-820E-5BB6B654072A}" type="pres">
      <dgm:prSet presAssocID="{99F9182E-D5DA-4293-83B5-979A7D25B7B3}" presName="parentText" presStyleLbl="node1" presStyleIdx="2" presStyleCnt="3">
        <dgm:presLayoutVars>
          <dgm:chMax val="0"/>
          <dgm:bulletEnabled val="1"/>
        </dgm:presLayoutVars>
      </dgm:prSet>
      <dgm:spPr/>
    </dgm:pt>
  </dgm:ptLst>
  <dgm:cxnLst>
    <dgm:cxn modelId="{AD279305-9AE9-4DE9-871D-9DC5C5178454}" type="presOf" srcId="{D5B16A27-2EF7-41E6-96A7-C8E28447E436}" destId="{92584EA7-EF53-41EA-9B8D-A722F97D9C71}" srcOrd="0" destOrd="0" presId="urn:microsoft.com/office/officeart/2005/8/layout/vList2"/>
    <dgm:cxn modelId="{A790DE15-851A-4A95-986C-F3273C09F82A}" type="presOf" srcId="{06F778D8-25DB-48AB-8554-871BD3666783}" destId="{4364AAFA-F82E-4882-B446-36E30B49A01A}" srcOrd="0" destOrd="0" presId="urn:microsoft.com/office/officeart/2005/8/layout/vList2"/>
    <dgm:cxn modelId="{5B9ED51B-2E89-41EE-8D76-1D12D1C20DBB}" type="presOf" srcId="{99F9182E-D5DA-4293-83B5-979A7D25B7B3}" destId="{CCA1572D-CDC2-4F98-820E-5BB6B654072A}" srcOrd="0" destOrd="0" presId="urn:microsoft.com/office/officeart/2005/8/layout/vList2"/>
    <dgm:cxn modelId="{D909C130-49E5-4F98-A8D3-00CC0F17AA01}" srcId="{D5B16A27-2EF7-41E6-96A7-C8E28447E436}" destId="{99F9182E-D5DA-4293-83B5-979A7D25B7B3}" srcOrd="2" destOrd="0" parTransId="{5BC69ADD-7A0B-42CE-B4BF-F51F5C80A81C}" sibTransId="{BDAD55BF-D2CF-4470-86C4-0E09B7E1C4EA}"/>
    <dgm:cxn modelId="{0854A2B8-2E90-4CDE-990E-C7D40F9AB137}" srcId="{D5B16A27-2EF7-41E6-96A7-C8E28447E436}" destId="{80CC4689-8077-4BBD-A332-BBEFE6982CCB}" srcOrd="1" destOrd="0" parTransId="{D517D9D9-3A23-4CD2-B602-23C2121AA83A}" sibTransId="{9397CB72-F3DB-4719-8837-6B93B3E3E58D}"/>
    <dgm:cxn modelId="{266FF3D9-B148-4784-86A2-6936309D66EE}" type="presOf" srcId="{80CC4689-8077-4BBD-A332-BBEFE6982CCB}" destId="{4384A076-12B4-45F3-8CB6-728670EED22E}" srcOrd="0" destOrd="0" presId="urn:microsoft.com/office/officeart/2005/8/layout/vList2"/>
    <dgm:cxn modelId="{9B086BEA-5FBA-4DF9-802E-23D5E5212C96}" srcId="{D5B16A27-2EF7-41E6-96A7-C8E28447E436}" destId="{06F778D8-25DB-48AB-8554-871BD3666783}" srcOrd="0" destOrd="0" parTransId="{06E2CA17-B999-41A1-BA82-6545EA71C304}" sibTransId="{5A003366-7A6D-4DD5-A327-8423799A6F85}"/>
    <dgm:cxn modelId="{D0DEB7CE-B6A2-458D-966A-F9F468CCA3C2}" type="presParOf" srcId="{92584EA7-EF53-41EA-9B8D-A722F97D9C71}" destId="{4364AAFA-F82E-4882-B446-36E30B49A01A}" srcOrd="0" destOrd="0" presId="urn:microsoft.com/office/officeart/2005/8/layout/vList2"/>
    <dgm:cxn modelId="{CD54A751-E63E-42F5-A7DA-F79EB58AD3B2}" type="presParOf" srcId="{92584EA7-EF53-41EA-9B8D-A722F97D9C71}" destId="{3AAC547F-396F-4C79-9C56-A6452EB160C4}" srcOrd="1" destOrd="0" presId="urn:microsoft.com/office/officeart/2005/8/layout/vList2"/>
    <dgm:cxn modelId="{CC149EDC-8E1B-4795-8A97-7A439C4D0E9D}" type="presParOf" srcId="{92584EA7-EF53-41EA-9B8D-A722F97D9C71}" destId="{4384A076-12B4-45F3-8CB6-728670EED22E}" srcOrd="2" destOrd="0" presId="urn:microsoft.com/office/officeart/2005/8/layout/vList2"/>
    <dgm:cxn modelId="{18F84C71-6D0A-4EA3-83AD-4D013643CC3D}" type="presParOf" srcId="{92584EA7-EF53-41EA-9B8D-A722F97D9C71}" destId="{CEA20DAC-9CDA-429A-AE34-9BFF0A19C13B}" srcOrd="3" destOrd="0" presId="urn:microsoft.com/office/officeart/2005/8/layout/vList2"/>
    <dgm:cxn modelId="{633C661C-60CE-453E-B0AA-178449CBD756}" type="presParOf" srcId="{92584EA7-EF53-41EA-9B8D-A722F97D9C71}" destId="{CCA1572D-CDC2-4F98-820E-5BB6B654072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2.xml><?xml version="1.0" encoding="utf-8"?>
<dgm:dataModel xmlns:dgm="http://schemas.openxmlformats.org/drawingml/2006/diagram" xmlns:a="http://schemas.openxmlformats.org/drawingml/2006/main">
  <dgm:ptLst>
    <dgm:pt modelId="{30D20743-69F3-4690-B03F-05ED6E8E08F7}"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9BD249C8-11BD-4419-BDF4-919C18B301E4}">
      <dgm:prSet/>
      <dgm:spPr/>
      <dgm:t>
        <a:bodyPr/>
        <a:lstStyle/>
        <a:p>
          <a:r>
            <a:rPr lang="cs-CZ" b="0" dirty="0"/>
            <a:t>musí být sjednána </a:t>
          </a:r>
          <a:r>
            <a:rPr lang="cs-CZ" b="1" dirty="0"/>
            <a:t>písemně</a:t>
          </a:r>
          <a:endParaRPr lang="cs-CZ" dirty="0"/>
        </a:p>
      </dgm:t>
    </dgm:pt>
    <dgm:pt modelId="{AF5DBF62-B4EC-42D3-839F-FAA75D43ADD6}" type="parTrans" cxnId="{0475318C-E94E-40FC-813B-E6DBE7E98139}">
      <dgm:prSet/>
      <dgm:spPr/>
      <dgm:t>
        <a:bodyPr/>
        <a:lstStyle/>
        <a:p>
          <a:endParaRPr lang="cs-CZ"/>
        </a:p>
      </dgm:t>
    </dgm:pt>
    <dgm:pt modelId="{BDAB33E8-276B-4FAA-BAF7-8C153C850226}" type="sibTrans" cxnId="{0475318C-E94E-40FC-813B-E6DBE7E98139}">
      <dgm:prSet/>
      <dgm:spPr/>
      <dgm:t>
        <a:bodyPr/>
        <a:lstStyle/>
        <a:p>
          <a:endParaRPr lang="cs-CZ"/>
        </a:p>
      </dgm:t>
    </dgm:pt>
    <dgm:pt modelId="{D0C4769F-D6C6-4013-BEDC-AB1AEAA19444}">
      <dgm:prSet/>
      <dgm:spPr/>
      <dgm:t>
        <a:bodyPr/>
        <a:lstStyle/>
        <a:p>
          <a:r>
            <a:rPr lang="cs-CZ" b="1" dirty="0"/>
            <a:t>nesmí být sjednána v prvních 12 týdnech </a:t>
          </a:r>
          <a:r>
            <a:rPr lang="cs-CZ" b="0" dirty="0"/>
            <a:t>ode dne vzniku pracovního poměru,</a:t>
          </a:r>
          <a:endParaRPr lang="cs-CZ" dirty="0"/>
        </a:p>
      </dgm:t>
    </dgm:pt>
    <dgm:pt modelId="{147D3FC7-EBC3-4F58-A299-014E1163BB35}" type="parTrans" cxnId="{A9858D5F-FED2-48C2-A41D-A9A7E742FC8D}">
      <dgm:prSet/>
      <dgm:spPr/>
      <dgm:t>
        <a:bodyPr/>
        <a:lstStyle/>
        <a:p>
          <a:endParaRPr lang="cs-CZ"/>
        </a:p>
      </dgm:t>
    </dgm:pt>
    <dgm:pt modelId="{1B139486-1D2D-4A50-A8AC-A23B08A07D6F}" type="sibTrans" cxnId="{A9858D5F-FED2-48C2-A41D-A9A7E742FC8D}">
      <dgm:prSet/>
      <dgm:spPr/>
      <dgm:t>
        <a:bodyPr/>
        <a:lstStyle/>
        <a:p>
          <a:endParaRPr lang="cs-CZ"/>
        </a:p>
      </dgm:t>
    </dgm:pt>
    <dgm:pt modelId="{889240F7-97CF-4994-AF63-96DB90906F55}">
      <dgm:prSet/>
      <dgm:spPr/>
      <dgm:t>
        <a:bodyPr/>
        <a:lstStyle/>
        <a:p>
          <a:r>
            <a:rPr lang="cs-CZ" b="0" dirty="0"/>
            <a:t>nesmí být sjednána </a:t>
          </a:r>
          <a:r>
            <a:rPr lang="cs-CZ" b="1" dirty="0"/>
            <a:t>na dobu delší než 52 týdnů</a:t>
          </a:r>
          <a:endParaRPr lang="cs-CZ" dirty="0"/>
        </a:p>
      </dgm:t>
    </dgm:pt>
    <dgm:pt modelId="{4134732B-2FD6-418B-9661-811D65636E4E}" type="parTrans" cxnId="{A664E277-DB5F-4A92-B2F0-3C5A73F0A569}">
      <dgm:prSet/>
      <dgm:spPr/>
      <dgm:t>
        <a:bodyPr/>
        <a:lstStyle/>
        <a:p>
          <a:endParaRPr lang="cs-CZ"/>
        </a:p>
      </dgm:t>
    </dgm:pt>
    <dgm:pt modelId="{ED30EF96-4FEF-472C-83E2-EE748222AC9E}" type="sibTrans" cxnId="{A664E277-DB5F-4A92-B2F0-3C5A73F0A569}">
      <dgm:prSet/>
      <dgm:spPr/>
      <dgm:t>
        <a:bodyPr/>
        <a:lstStyle/>
        <a:p>
          <a:endParaRPr lang="cs-CZ"/>
        </a:p>
      </dgm:t>
    </dgm:pt>
    <dgm:pt modelId="{E059E9D5-70D6-46C9-919D-91353BC021DA}">
      <dgm:prSet/>
      <dgm:spPr/>
      <dgm:t>
        <a:bodyPr/>
        <a:lstStyle/>
        <a:p>
          <a:r>
            <a:rPr lang="cs-CZ" b="0" dirty="0"/>
            <a:t>může být </a:t>
          </a:r>
          <a:r>
            <a:rPr lang="cs-CZ" b="1" dirty="0"/>
            <a:t>okamžitě zrušena</a:t>
          </a:r>
          <a:r>
            <a:rPr lang="cs-CZ" b="0" dirty="0"/>
            <a:t>, a to </a:t>
          </a:r>
          <a:r>
            <a:rPr lang="cs-CZ" b="1" dirty="0"/>
            <a:t>i bez udání důvodu </a:t>
          </a:r>
          <a:r>
            <a:rPr lang="cs-CZ" b="0" dirty="0"/>
            <a:t>v období 12 týdnů od sjednání; </a:t>
          </a:r>
          <a:endParaRPr lang="cs-CZ" dirty="0"/>
        </a:p>
      </dgm:t>
    </dgm:pt>
    <dgm:pt modelId="{9FFBA893-5B82-46C1-8EEB-9417B522A859}" type="parTrans" cxnId="{E3CCA517-8384-4020-9118-AB99E3111228}">
      <dgm:prSet/>
      <dgm:spPr/>
      <dgm:t>
        <a:bodyPr/>
        <a:lstStyle/>
        <a:p>
          <a:endParaRPr lang="cs-CZ"/>
        </a:p>
      </dgm:t>
    </dgm:pt>
    <dgm:pt modelId="{33330CAF-6174-46C0-BCDF-E695C6367218}" type="sibTrans" cxnId="{E3CCA517-8384-4020-9118-AB99E3111228}">
      <dgm:prSet/>
      <dgm:spPr/>
      <dgm:t>
        <a:bodyPr/>
        <a:lstStyle/>
        <a:p>
          <a:endParaRPr lang="cs-CZ"/>
        </a:p>
      </dgm:t>
    </dgm:pt>
    <dgm:pt modelId="{B90B060A-3FAC-4CA5-BB2A-E0F2BB3EE1FE}">
      <dgm:prSet/>
      <dgm:spPr/>
      <dgm:t>
        <a:bodyPr/>
        <a:lstStyle/>
        <a:p>
          <a:r>
            <a:rPr lang="cs-CZ" b="0" dirty="0"/>
            <a:t>může být </a:t>
          </a:r>
          <a:r>
            <a:rPr lang="cs-CZ" b="1" dirty="0"/>
            <a:t>vypovězena</a:t>
          </a:r>
          <a:r>
            <a:rPr lang="cs-CZ" b="0" dirty="0"/>
            <a:t> z jakéhokoliv důvodu nebo </a:t>
          </a:r>
          <a:r>
            <a:rPr lang="cs-CZ" b="1" dirty="0"/>
            <a:t>bez uvedení důvodu</a:t>
          </a:r>
          <a:r>
            <a:rPr lang="cs-CZ" b="0" dirty="0"/>
            <a:t>;</a:t>
          </a:r>
          <a:endParaRPr lang="cs-CZ" dirty="0"/>
        </a:p>
      </dgm:t>
    </dgm:pt>
    <dgm:pt modelId="{A4E07D86-A6C9-4AB5-96FF-E1BCB39ACED9}" type="parTrans" cxnId="{1B9AE668-A62D-4D9B-A1FB-EB58035532BA}">
      <dgm:prSet/>
      <dgm:spPr/>
      <dgm:t>
        <a:bodyPr/>
        <a:lstStyle/>
        <a:p>
          <a:endParaRPr lang="cs-CZ"/>
        </a:p>
      </dgm:t>
    </dgm:pt>
    <dgm:pt modelId="{C2D3DCA3-28C4-411E-9C34-0BED46DD1E38}" type="sibTrans" cxnId="{1B9AE668-A62D-4D9B-A1FB-EB58035532BA}">
      <dgm:prSet/>
      <dgm:spPr/>
      <dgm:t>
        <a:bodyPr/>
        <a:lstStyle/>
        <a:p>
          <a:endParaRPr lang="cs-CZ"/>
        </a:p>
      </dgm:t>
    </dgm:pt>
    <dgm:pt modelId="{D30934FF-0CA9-434C-94E7-3D3A755EAE14}" type="pres">
      <dgm:prSet presAssocID="{30D20743-69F3-4690-B03F-05ED6E8E08F7}" presName="linear" presStyleCnt="0">
        <dgm:presLayoutVars>
          <dgm:animLvl val="lvl"/>
          <dgm:resizeHandles val="exact"/>
        </dgm:presLayoutVars>
      </dgm:prSet>
      <dgm:spPr/>
    </dgm:pt>
    <dgm:pt modelId="{A902C8D3-950D-4F08-9E10-6EE6A554910D}" type="pres">
      <dgm:prSet presAssocID="{9BD249C8-11BD-4419-BDF4-919C18B301E4}" presName="parentText" presStyleLbl="node1" presStyleIdx="0" presStyleCnt="5">
        <dgm:presLayoutVars>
          <dgm:chMax val="0"/>
          <dgm:bulletEnabled val="1"/>
        </dgm:presLayoutVars>
      </dgm:prSet>
      <dgm:spPr/>
    </dgm:pt>
    <dgm:pt modelId="{5C950BAB-919D-4B3E-9496-389FA5E14A66}" type="pres">
      <dgm:prSet presAssocID="{BDAB33E8-276B-4FAA-BAF7-8C153C850226}" presName="spacer" presStyleCnt="0"/>
      <dgm:spPr/>
    </dgm:pt>
    <dgm:pt modelId="{3B538C17-01DD-4204-B846-770754501861}" type="pres">
      <dgm:prSet presAssocID="{D0C4769F-D6C6-4013-BEDC-AB1AEAA19444}" presName="parentText" presStyleLbl="node1" presStyleIdx="1" presStyleCnt="5">
        <dgm:presLayoutVars>
          <dgm:chMax val="0"/>
          <dgm:bulletEnabled val="1"/>
        </dgm:presLayoutVars>
      </dgm:prSet>
      <dgm:spPr/>
    </dgm:pt>
    <dgm:pt modelId="{21E010A7-E03F-4714-B4FD-63D894C6F911}" type="pres">
      <dgm:prSet presAssocID="{1B139486-1D2D-4A50-A8AC-A23B08A07D6F}" presName="spacer" presStyleCnt="0"/>
      <dgm:spPr/>
    </dgm:pt>
    <dgm:pt modelId="{3DCB6C87-8947-473A-A936-7451DCA08284}" type="pres">
      <dgm:prSet presAssocID="{889240F7-97CF-4994-AF63-96DB90906F55}" presName="parentText" presStyleLbl="node1" presStyleIdx="2" presStyleCnt="5">
        <dgm:presLayoutVars>
          <dgm:chMax val="0"/>
          <dgm:bulletEnabled val="1"/>
        </dgm:presLayoutVars>
      </dgm:prSet>
      <dgm:spPr/>
    </dgm:pt>
    <dgm:pt modelId="{117E3215-FBAA-4AD3-8211-EC42450B0BC0}" type="pres">
      <dgm:prSet presAssocID="{ED30EF96-4FEF-472C-83E2-EE748222AC9E}" presName="spacer" presStyleCnt="0"/>
      <dgm:spPr/>
    </dgm:pt>
    <dgm:pt modelId="{15D6BD85-220B-4D3E-B99E-6B2A89D93D2E}" type="pres">
      <dgm:prSet presAssocID="{E059E9D5-70D6-46C9-919D-91353BC021DA}" presName="parentText" presStyleLbl="node1" presStyleIdx="3" presStyleCnt="5">
        <dgm:presLayoutVars>
          <dgm:chMax val="0"/>
          <dgm:bulletEnabled val="1"/>
        </dgm:presLayoutVars>
      </dgm:prSet>
      <dgm:spPr/>
    </dgm:pt>
    <dgm:pt modelId="{AB71D6B1-7A2E-40B9-AD52-EB16023B48C2}" type="pres">
      <dgm:prSet presAssocID="{33330CAF-6174-46C0-BCDF-E695C6367218}" presName="spacer" presStyleCnt="0"/>
      <dgm:spPr/>
    </dgm:pt>
    <dgm:pt modelId="{80FB1E23-EA1E-47FF-920D-119090496627}" type="pres">
      <dgm:prSet presAssocID="{B90B060A-3FAC-4CA5-BB2A-E0F2BB3EE1FE}" presName="parentText" presStyleLbl="node1" presStyleIdx="4" presStyleCnt="5">
        <dgm:presLayoutVars>
          <dgm:chMax val="0"/>
          <dgm:bulletEnabled val="1"/>
        </dgm:presLayoutVars>
      </dgm:prSet>
      <dgm:spPr/>
    </dgm:pt>
  </dgm:ptLst>
  <dgm:cxnLst>
    <dgm:cxn modelId="{E3CCA517-8384-4020-9118-AB99E3111228}" srcId="{30D20743-69F3-4690-B03F-05ED6E8E08F7}" destId="{E059E9D5-70D6-46C9-919D-91353BC021DA}" srcOrd="3" destOrd="0" parTransId="{9FFBA893-5B82-46C1-8EEB-9417B522A859}" sibTransId="{33330CAF-6174-46C0-BCDF-E695C6367218}"/>
    <dgm:cxn modelId="{A9858D5F-FED2-48C2-A41D-A9A7E742FC8D}" srcId="{30D20743-69F3-4690-B03F-05ED6E8E08F7}" destId="{D0C4769F-D6C6-4013-BEDC-AB1AEAA19444}" srcOrd="1" destOrd="0" parTransId="{147D3FC7-EBC3-4F58-A299-014E1163BB35}" sibTransId="{1B139486-1D2D-4A50-A8AC-A23B08A07D6F}"/>
    <dgm:cxn modelId="{9E86BE45-AB1D-436D-91A0-9B74B51CE838}" type="presOf" srcId="{30D20743-69F3-4690-B03F-05ED6E8E08F7}" destId="{D30934FF-0CA9-434C-94E7-3D3A755EAE14}" srcOrd="0" destOrd="0" presId="urn:microsoft.com/office/officeart/2005/8/layout/vList2"/>
    <dgm:cxn modelId="{1B9AE668-A62D-4D9B-A1FB-EB58035532BA}" srcId="{30D20743-69F3-4690-B03F-05ED6E8E08F7}" destId="{B90B060A-3FAC-4CA5-BB2A-E0F2BB3EE1FE}" srcOrd="4" destOrd="0" parTransId="{A4E07D86-A6C9-4AB5-96FF-E1BCB39ACED9}" sibTransId="{C2D3DCA3-28C4-411E-9C34-0BED46DD1E38}"/>
    <dgm:cxn modelId="{D2DA386C-DB32-42C8-83AC-97D2C659B0A2}" type="presOf" srcId="{B90B060A-3FAC-4CA5-BB2A-E0F2BB3EE1FE}" destId="{80FB1E23-EA1E-47FF-920D-119090496627}" srcOrd="0" destOrd="0" presId="urn:microsoft.com/office/officeart/2005/8/layout/vList2"/>
    <dgm:cxn modelId="{50DFA756-0805-46CD-A121-29161E9F3900}" type="presOf" srcId="{E059E9D5-70D6-46C9-919D-91353BC021DA}" destId="{15D6BD85-220B-4D3E-B99E-6B2A89D93D2E}" srcOrd="0" destOrd="0" presId="urn:microsoft.com/office/officeart/2005/8/layout/vList2"/>
    <dgm:cxn modelId="{A664E277-DB5F-4A92-B2F0-3C5A73F0A569}" srcId="{30D20743-69F3-4690-B03F-05ED6E8E08F7}" destId="{889240F7-97CF-4994-AF63-96DB90906F55}" srcOrd="2" destOrd="0" parTransId="{4134732B-2FD6-418B-9661-811D65636E4E}" sibTransId="{ED30EF96-4FEF-472C-83E2-EE748222AC9E}"/>
    <dgm:cxn modelId="{0475318C-E94E-40FC-813B-E6DBE7E98139}" srcId="{30D20743-69F3-4690-B03F-05ED6E8E08F7}" destId="{9BD249C8-11BD-4419-BDF4-919C18B301E4}" srcOrd="0" destOrd="0" parTransId="{AF5DBF62-B4EC-42D3-839F-FAA75D43ADD6}" sibTransId="{BDAB33E8-276B-4FAA-BAF7-8C153C850226}"/>
    <dgm:cxn modelId="{36C34CAA-D223-4720-8019-87FDD6A2DE23}" type="presOf" srcId="{9BD249C8-11BD-4419-BDF4-919C18B301E4}" destId="{A902C8D3-950D-4F08-9E10-6EE6A554910D}" srcOrd="0" destOrd="0" presId="urn:microsoft.com/office/officeart/2005/8/layout/vList2"/>
    <dgm:cxn modelId="{6CC593AD-8AB5-4ABE-9A37-5865C52CEEC4}" type="presOf" srcId="{D0C4769F-D6C6-4013-BEDC-AB1AEAA19444}" destId="{3B538C17-01DD-4204-B846-770754501861}" srcOrd="0" destOrd="0" presId="urn:microsoft.com/office/officeart/2005/8/layout/vList2"/>
    <dgm:cxn modelId="{40D0EEBB-F1EB-4E82-98F6-7EB52632D90B}" type="presOf" srcId="{889240F7-97CF-4994-AF63-96DB90906F55}" destId="{3DCB6C87-8947-473A-A936-7451DCA08284}" srcOrd="0" destOrd="0" presId="urn:microsoft.com/office/officeart/2005/8/layout/vList2"/>
    <dgm:cxn modelId="{D5D246E4-78D0-4EF5-9A80-61D29BE963FF}" type="presParOf" srcId="{D30934FF-0CA9-434C-94E7-3D3A755EAE14}" destId="{A902C8D3-950D-4F08-9E10-6EE6A554910D}" srcOrd="0" destOrd="0" presId="urn:microsoft.com/office/officeart/2005/8/layout/vList2"/>
    <dgm:cxn modelId="{FB8E23F3-F596-4A7E-97B8-60E7F6442B5C}" type="presParOf" srcId="{D30934FF-0CA9-434C-94E7-3D3A755EAE14}" destId="{5C950BAB-919D-4B3E-9496-389FA5E14A66}" srcOrd="1" destOrd="0" presId="urn:microsoft.com/office/officeart/2005/8/layout/vList2"/>
    <dgm:cxn modelId="{A2A82E7E-79CB-4786-B373-2BE638391827}" type="presParOf" srcId="{D30934FF-0CA9-434C-94E7-3D3A755EAE14}" destId="{3B538C17-01DD-4204-B846-770754501861}" srcOrd="2" destOrd="0" presId="urn:microsoft.com/office/officeart/2005/8/layout/vList2"/>
    <dgm:cxn modelId="{3C631B0C-C456-4400-A56A-32EB1D0CDCA3}" type="presParOf" srcId="{D30934FF-0CA9-434C-94E7-3D3A755EAE14}" destId="{21E010A7-E03F-4714-B4FD-63D894C6F911}" srcOrd="3" destOrd="0" presId="urn:microsoft.com/office/officeart/2005/8/layout/vList2"/>
    <dgm:cxn modelId="{DBFAAB85-A80F-45CB-8662-EDD3E35753EB}" type="presParOf" srcId="{D30934FF-0CA9-434C-94E7-3D3A755EAE14}" destId="{3DCB6C87-8947-473A-A936-7451DCA08284}" srcOrd="4" destOrd="0" presId="urn:microsoft.com/office/officeart/2005/8/layout/vList2"/>
    <dgm:cxn modelId="{6139685D-F342-440C-B590-6799BA8A3ECB}" type="presParOf" srcId="{D30934FF-0CA9-434C-94E7-3D3A755EAE14}" destId="{117E3215-FBAA-4AD3-8211-EC42450B0BC0}" srcOrd="5" destOrd="0" presId="urn:microsoft.com/office/officeart/2005/8/layout/vList2"/>
    <dgm:cxn modelId="{1900EF00-580F-4A6B-A144-DFEE44148B66}" type="presParOf" srcId="{D30934FF-0CA9-434C-94E7-3D3A755EAE14}" destId="{15D6BD85-220B-4D3E-B99E-6B2A89D93D2E}" srcOrd="6" destOrd="0" presId="urn:microsoft.com/office/officeart/2005/8/layout/vList2"/>
    <dgm:cxn modelId="{2B1B7108-AEDF-4589-823D-9E29A1AAE843}" type="presParOf" srcId="{D30934FF-0CA9-434C-94E7-3D3A755EAE14}" destId="{AB71D6B1-7A2E-40B9-AD52-EB16023B48C2}" srcOrd="7" destOrd="0" presId="urn:microsoft.com/office/officeart/2005/8/layout/vList2"/>
    <dgm:cxn modelId="{8FC79AB4-85FA-4606-A8DC-0CE6BC94CA76}" type="presParOf" srcId="{D30934FF-0CA9-434C-94E7-3D3A755EAE14}" destId="{80FB1E23-EA1E-47FF-920D-119090496627}"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3.xml><?xml version="1.0" encoding="utf-8"?>
<dgm:dataModel xmlns:dgm="http://schemas.openxmlformats.org/drawingml/2006/diagram" xmlns:a="http://schemas.openxmlformats.org/drawingml/2006/main">
  <dgm:ptLst>
    <dgm:pt modelId="{B3C95FC4-00B0-40D8-80A9-CACE362692AE}"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FF0BF94E-01A1-4E12-918E-340BDC7807B2}">
      <dgm:prSet/>
      <dgm:spPr/>
      <dgm:t>
        <a:bodyPr/>
        <a:lstStyle/>
        <a:p>
          <a:pPr algn="just"/>
          <a:r>
            <a:rPr lang="cs-CZ" b="0" dirty="0"/>
            <a:t>Zaměstnavatel je povinen zajistit, aby zaměstnanec pracující v noci byl vyšetřen poskytovatelem pracovnělékařských služeb</a:t>
          </a:r>
          <a:endParaRPr lang="cs-CZ" dirty="0"/>
        </a:p>
      </dgm:t>
    </dgm:pt>
    <dgm:pt modelId="{7CB96805-783A-43B2-B103-6AF4510A0607}" type="parTrans" cxnId="{9039B7D0-5E5A-4B7B-B16F-B442F297FC2D}">
      <dgm:prSet/>
      <dgm:spPr/>
      <dgm:t>
        <a:bodyPr/>
        <a:lstStyle/>
        <a:p>
          <a:endParaRPr lang="cs-CZ"/>
        </a:p>
      </dgm:t>
    </dgm:pt>
    <dgm:pt modelId="{46F90B0E-73D0-42FC-9E6C-8D9520089548}" type="sibTrans" cxnId="{9039B7D0-5E5A-4B7B-B16F-B442F297FC2D}">
      <dgm:prSet/>
      <dgm:spPr/>
      <dgm:t>
        <a:bodyPr/>
        <a:lstStyle/>
        <a:p>
          <a:endParaRPr lang="cs-CZ"/>
        </a:p>
      </dgm:t>
    </dgm:pt>
    <dgm:pt modelId="{FDBC5520-26FA-400C-BA87-2019FCF95DCB}">
      <dgm:prSet/>
      <dgm:spPr/>
      <dgm:t>
        <a:bodyPr/>
        <a:lstStyle/>
        <a:p>
          <a:r>
            <a:rPr lang="cs-CZ" b="0" dirty="0"/>
            <a:t>před zařazením na noční práci</a:t>
          </a:r>
          <a:endParaRPr lang="cs-CZ" dirty="0"/>
        </a:p>
      </dgm:t>
    </dgm:pt>
    <dgm:pt modelId="{7F197B37-CAD4-47E0-89F6-3998BF03A319}" type="parTrans" cxnId="{BC691EA4-2441-4CF7-BBD5-E6AC7394B3A7}">
      <dgm:prSet/>
      <dgm:spPr/>
      <dgm:t>
        <a:bodyPr/>
        <a:lstStyle/>
        <a:p>
          <a:endParaRPr lang="cs-CZ"/>
        </a:p>
      </dgm:t>
    </dgm:pt>
    <dgm:pt modelId="{CDD37216-5C19-41CF-87D2-0E99AE3290BB}" type="sibTrans" cxnId="{BC691EA4-2441-4CF7-BBD5-E6AC7394B3A7}">
      <dgm:prSet/>
      <dgm:spPr/>
      <dgm:t>
        <a:bodyPr/>
        <a:lstStyle/>
        <a:p>
          <a:endParaRPr lang="cs-CZ"/>
        </a:p>
      </dgm:t>
    </dgm:pt>
    <dgm:pt modelId="{88A49BED-B827-4255-8795-34FA5E4AE444}">
      <dgm:prSet/>
      <dgm:spPr/>
      <dgm:t>
        <a:bodyPr/>
        <a:lstStyle/>
        <a:p>
          <a:r>
            <a:rPr lang="cs-CZ" b="0" dirty="0"/>
            <a:t>pravidelně podle potřeby, nejméně však jednou ročně</a:t>
          </a:r>
          <a:endParaRPr lang="cs-CZ" dirty="0"/>
        </a:p>
      </dgm:t>
    </dgm:pt>
    <dgm:pt modelId="{A4FB3A99-0DD7-40EF-BBEC-A83DB9FE0C15}" type="parTrans" cxnId="{74CF8B43-D5D2-462B-9844-8A03D50AA959}">
      <dgm:prSet/>
      <dgm:spPr/>
      <dgm:t>
        <a:bodyPr/>
        <a:lstStyle/>
        <a:p>
          <a:endParaRPr lang="cs-CZ"/>
        </a:p>
      </dgm:t>
    </dgm:pt>
    <dgm:pt modelId="{24734A89-08F7-46F9-96DD-5444B24DC433}" type="sibTrans" cxnId="{74CF8B43-D5D2-462B-9844-8A03D50AA959}">
      <dgm:prSet/>
      <dgm:spPr/>
      <dgm:t>
        <a:bodyPr/>
        <a:lstStyle/>
        <a:p>
          <a:endParaRPr lang="cs-CZ"/>
        </a:p>
      </dgm:t>
    </dgm:pt>
    <dgm:pt modelId="{62A9243D-E42C-460A-8008-1117CFDF74FC}">
      <dgm:prSet/>
      <dgm:spPr/>
      <dgm:t>
        <a:bodyPr/>
        <a:lstStyle/>
        <a:p>
          <a:r>
            <a:rPr lang="cs-CZ" b="0" dirty="0"/>
            <a:t>kdykoliv během zařazení na noční práci, pokud o to zaměstnanec požádá</a:t>
          </a:r>
          <a:endParaRPr lang="cs-CZ" dirty="0"/>
        </a:p>
      </dgm:t>
    </dgm:pt>
    <dgm:pt modelId="{E7548E6D-2E0B-4F89-9354-49202D2F0FA0}" type="parTrans" cxnId="{B6581A30-ECC7-4006-8D9C-B47BA87C9090}">
      <dgm:prSet/>
      <dgm:spPr/>
      <dgm:t>
        <a:bodyPr/>
        <a:lstStyle/>
        <a:p>
          <a:endParaRPr lang="cs-CZ"/>
        </a:p>
      </dgm:t>
    </dgm:pt>
    <dgm:pt modelId="{AE8AE63B-1317-42CD-832C-47499DDB48A0}" type="sibTrans" cxnId="{B6581A30-ECC7-4006-8D9C-B47BA87C9090}">
      <dgm:prSet/>
      <dgm:spPr/>
      <dgm:t>
        <a:bodyPr/>
        <a:lstStyle/>
        <a:p>
          <a:endParaRPr lang="cs-CZ"/>
        </a:p>
      </dgm:t>
    </dgm:pt>
    <dgm:pt modelId="{6BDBF9E9-FE03-4C0D-9610-99429310F7F2}" type="pres">
      <dgm:prSet presAssocID="{B3C95FC4-00B0-40D8-80A9-CACE362692AE}" presName="linear" presStyleCnt="0">
        <dgm:presLayoutVars>
          <dgm:animLvl val="lvl"/>
          <dgm:resizeHandles val="exact"/>
        </dgm:presLayoutVars>
      </dgm:prSet>
      <dgm:spPr/>
    </dgm:pt>
    <dgm:pt modelId="{11958565-77FF-42B8-A0D2-07BAE0853C71}" type="pres">
      <dgm:prSet presAssocID="{FF0BF94E-01A1-4E12-918E-340BDC7807B2}" presName="parentText" presStyleLbl="node1" presStyleIdx="0" presStyleCnt="1">
        <dgm:presLayoutVars>
          <dgm:chMax val="0"/>
          <dgm:bulletEnabled val="1"/>
        </dgm:presLayoutVars>
      </dgm:prSet>
      <dgm:spPr/>
    </dgm:pt>
    <dgm:pt modelId="{08CA94DA-62A9-4898-B57C-F26D8DC4A258}" type="pres">
      <dgm:prSet presAssocID="{FF0BF94E-01A1-4E12-918E-340BDC7807B2}" presName="childText" presStyleLbl="revTx" presStyleIdx="0" presStyleCnt="1">
        <dgm:presLayoutVars>
          <dgm:bulletEnabled val="1"/>
        </dgm:presLayoutVars>
      </dgm:prSet>
      <dgm:spPr/>
    </dgm:pt>
  </dgm:ptLst>
  <dgm:cxnLst>
    <dgm:cxn modelId="{5081400E-E3D4-48A8-A054-65CD0E1AE34E}" type="presOf" srcId="{88A49BED-B827-4255-8795-34FA5E4AE444}" destId="{08CA94DA-62A9-4898-B57C-F26D8DC4A258}" srcOrd="0" destOrd="1" presId="urn:microsoft.com/office/officeart/2005/8/layout/vList2"/>
    <dgm:cxn modelId="{68D94F18-0D35-4D8E-89F0-CF2C48B1D6C8}" type="presOf" srcId="{B3C95FC4-00B0-40D8-80A9-CACE362692AE}" destId="{6BDBF9E9-FE03-4C0D-9610-99429310F7F2}" srcOrd="0" destOrd="0" presId="urn:microsoft.com/office/officeart/2005/8/layout/vList2"/>
    <dgm:cxn modelId="{B6581A30-ECC7-4006-8D9C-B47BA87C9090}" srcId="{FF0BF94E-01A1-4E12-918E-340BDC7807B2}" destId="{62A9243D-E42C-460A-8008-1117CFDF74FC}" srcOrd="2" destOrd="0" parTransId="{E7548E6D-2E0B-4F89-9354-49202D2F0FA0}" sibTransId="{AE8AE63B-1317-42CD-832C-47499DDB48A0}"/>
    <dgm:cxn modelId="{74CF8B43-D5D2-462B-9844-8A03D50AA959}" srcId="{FF0BF94E-01A1-4E12-918E-340BDC7807B2}" destId="{88A49BED-B827-4255-8795-34FA5E4AE444}" srcOrd="1" destOrd="0" parTransId="{A4FB3A99-0DD7-40EF-BBEC-A83DB9FE0C15}" sibTransId="{24734A89-08F7-46F9-96DD-5444B24DC433}"/>
    <dgm:cxn modelId="{4789417E-8719-4E32-8574-C09FF519C8DD}" type="presOf" srcId="{FDBC5520-26FA-400C-BA87-2019FCF95DCB}" destId="{08CA94DA-62A9-4898-B57C-F26D8DC4A258}" srcOrd="0" destOrd="0" presId="urn:microsoft.com/office/officeart/2005/8/layout/vList2"/>
    <dgm:cxn modelId="{D0B54E8E-8F9F-4E1D-9548-68595E49911E}" type="presOf" srcId="{62A9243D-E42C-460A-8008-1117CFDF74FC}" destId="{08CA94DA-62A9-4898-B57C-F26D8DC4A258}" srcOrd="0" destOrd="2" presId="urn:microsoft.com/office/officeart/2005/8/layout/vList2"/>
    <dgm:cxn modelId="{5CA040A0-77CA-43AA-A70D-55140965E707}" type="presOf" srcId="{FF0BF94E-01A1-4E12-918E-340BDC7807B2}" destId="{11958565-77FF-42B8-A0D2-07BAE0853C71}" srcOrd="0" destOrd="0" presId="urn:microsoft.com/office/officeart/2005/8/layout/vList2"/>
    <dgm:cxn modelId="{BC691EA4-2441-4CF7-BBD5-E6AC7394B3A7}" srcId="{FF0BF94E-01A1-4E12-918E-340BDC7807B2}" destId="{FDBC5520-26FA-400C-BA87-2019FCF95DCB}" srcOrd="0" destOrd="0" parTransId="{7F197B37-CAD4-47E0-89F6-3998BF03A319}" sibTransId="{CDD37216-5C19-41CF-87D2-0E99AE3290BB}"/>
    <dgm:cxn modelId="{9039B7D0-5E5A-4B7B-B16F-B442F297FC2D}" srcId="{B3C95FC4-00B0-40D8-80A9-CACE362692AE}" destId="{FF0BF94E-01A1-4E12-918E-340BDC7807B2}" srcOrd="0" destOrd="0" parTransId="{7CB96805-783A-43B2-B103-6AF4510A0607}" sibTransId="{46F90B0E-73D0-42FC-9E6C-8D9520089548}"/>
    <dgm:cxn modelId="{F92DC2CC-F5C6-4ED2-A44A-F13A119C6240}" type="presParOf" srcId="{6BDBF9E9-FE03-4C0D-9610-99429310F7F2}" destId="{11958565-77FF-42B8-A0D2-07BAE0853C71}" srcOrd="0" destOrd="0" presId="urn:microsoft.com/office/officeart/2005/8/layout/vList2"/>
    <dgm:cxn modelId="{F981C0BC-5905-4C65-B305-B11594951E45}" type="presParOf" srcId="{6BDBF9E9-FE03-4C0D-9610-99429310F7F2}" destId="{08CA94DA-62A9-4898-B57C-F26D8DC4A258}"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4.xml><?xml version="1.0" encoding="utf-8"?>
<dgm:dataModel xmlns:dgm="http://schemas.openxmlformats.org/drawingml/2006/diagram" xmlns:a="http://schemas.openxmlformats.org/drawingml/2006/main">
  <dgm:ptLst>
    <dgm:pt modelId="{62CBEDDC-4C67-4274-AEEA-FA91A6F9ACD3}"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C188448E-AE1D-4F17-B376-3AE48E535EEF}">
      <dgm:prSet/>
      <dgm:spPr/>
      <dgm:t>
        <a:bodyPr/>
        <a:lstStyle/>
        <a:p>
          <a:r>
            <a:rPr lang="cs-CZ" b="0"/>
            <a:t>Určuje zaměstnavatel</a:t>
          </a:r>
          <a:endParaRPr lang="cs-CZ"/>
        </a:p>
      </dgm:t>
    </dgm:pt>
    <dgm:pt modelId="{D1B24400-40EF-4E6A-A99D-90401DA3E913}" type="parTrans" cxnId="{2DCAD97F-57BA-4D83-888E-046EC048C21B}">
      <dgm:prSet/>
      <dgm:spPr/>
      <dgm:t>
        <a:bodyPr/>
        <a:lstStyle/>
        <a:p>
          <a:endParaRPr lang="cs-CZ"/>
        </a:p>
      </dgm:t>
    </dgm:pt>
    <dgm:pt modelId="{83CB2BCC-0D76-4C42-8A65-DEF5CC89BF9E}" type="sibTrans" cxnId="{2DCAD97F-57BA-4D83-888E-046EC048C21B}">
      <dgm:prSet/>
      <dgm:spPr/>
      <dgm:t>
        <a:bodyPr/>
        <a:lstStyle/>
        <a:p>
          <a:endParaRPr lang="cs-CZ"/>
        </a:p>
      </dgm:t>
    </dgm:pt>
    <dgm:pt modelId="{B4686512-E731-436A-840C-EABED022F5D9}">
      <dgm:prSet/>
      <dgm:spPr/>
      <dgm:t>
        <a:bodyPr/>
        <a:lstStyle/>
        <a:p>
          <a:r>
            <a:rPr lang="cs-CZ" b="0"/>
            <a:t>Podle předem stanoveného rozvrhu</a:t>
          </a:r>
          <a:endParaRPr lang="cs-CZ"/>
        </a:p>
      </dgm:t>
    </dgm:pt>
    <dgm:pt modelId="{F76C11CD-9512-4949-AFF0-0B2ECAE25E06}" type="parTrans" cxnId="{3F461E79-9652-4B2E-B348-0F1A58C1BC4B}">
      <dgm:prSet/>
      <dgm:spPr/>
      <dgm:t>
        <a:bodyPr/>
        <a:lstStyle/>
        <a:p>
          <a:endParaRPr lang="cs-CZ"/>
        </a:p>
      </dgm:t>
    </dgm:pt>
    <dgm:pt modelId="{B9709A84-BE23-4AC8-B6E0-12185F5DB0CB}" type="sibTrans" cxnId="{3F461E79-9652-4B2E-B348-0F1A58C1BC4B}">
      <dgm:prSet/>
      <dgm:spPr/>
      <dgm:t>
        <a:bodyPr/>
        <a:lstStyle/>
        <a:p>
          <a:endParaRPr lang="cs-CZ"/>
        </a:p>
      </dgm:t>
    </dgm:pt>
    <dgm:pt modelId="{50C9074B-0A73-4A9C-93CB-2EDA060CB06E}">
      <dgm:prSet/>
      <dgm:spPr/>
      <dgm:t>
        <a:bodyPr/>
        <a:lstStyle/>
        <a:p>
          <a:r>
            <a:rPr lang="cs-CZ" b="0" dirty="0"/>
            <a:t>Nejméně 14 dnů předem</a:t>
          </a:r>
          <a:endParaRPr lang="cs-CZ" dirty="0"/>
        </a:p>
      </dgm:t>
    </dgm:pt>
    <dgm:pt modelId="{0F9480B8-9A53-4F50-887E-DA376FBDDF2C}" type="parTrans" cxnId="{7273A29B-7470-43B6-9366-2D260638DAC8}">
      <dgm:prSet/>
      <dgm:spPr/>
      <dgm:t>
        <a:bodyPr/>
        <a:lstStyle/>
        <a:p>
          <a:endParaRPr lang="cs-CZ"/>
        </a:p>
      </dgm:t>
    </dgm:pt>
    <dgm:pt modelId="{A6756958-7E4E-40B7-9D1D-930B42C52554}" type="sibTrans" cxnId="{7273A29B-7470-43B6-9366-2D260638DAC8}">
      <dgm:prSet/>
      <dgm:spPr/>
      <dgm:t>
        <a:bodyPr/>
        <a:lstStyle/>
        <a:p>
          <a:endParaRPr lang="cs-CZ"/>
        </a:p>
      </dgm:t>
    </dgm:pt>
    <dgm:pt modelId="{0F40C918-20AB-497B-B82C-2811881595CB}">
      <dgm:prSet/>
      <dgm:spPr/>
      <dgm:t>
        <a:bodyPr/>
        <a:lstStyle/>
        <a:p>
          <a:r>
            <a:rPr lang="cs-CZ" b="0" dirty="0"/>
            <a:t>Za dobu čerpání dovolené přísluší zaměstnanci náhrada mzdy nebo platu ve výši průměrného výdělku</a:t>
          </a:r>
          <a:endParaRPr lang="cs-CZ" dirty="0"/>
        </a:p>
      </dgm:t>
    </dgm:pt>
    <dgm:pt modelId="{CFDA2762-17E0-47E9-A0E3-7BCA47488568}" type="parTrans" cxnId="{6FD589AB-243D-4B8E-9077-5BEF43567FD7}">
      <dgm:prSet/>
      <dgm:spPr/>
      <dgm:t>
        <a:bodyPr/>
        <a:lstStyle/>
        <a:p>
          <a:endParaRPr lang="cs-CZ"/>
        </a:p>
      </dgm:t>
    </dgm:pt>
    <dgm:pt modelId="{D9558778-5F1E-4D88-8406-C4AADDFEED96}" type="sibTrans" cxnId="{6FD589AB-243D-4B8E-9077-5BEF43567FD7}">
      <dgm:prSet/>
      <dgm:spPr/>
      <dgm:t>
        <a:bodyPr/>
        <a:lstStyle/>
        <a:p>
          <a:endParaRPr lang="cs-CZ"/>
        </a:p>
      </dgm:t>
    </dgm:pt>
    <dgm:pt modelId="{C46B0237-2874-40BA-9CC2-EFD3B80C9DE3}" type="pres">
      <dgm:prSet presAssocID="{62CBEDDC-4C67-4274-AEEA-FA91A6F9ACD3}" presName="linear" presStyleCnt="0">
        <dgm:presLayoutVars>
          <dgm:animLvl val="lvl"/>
          <dgm:resizeHandles val="exact"/>
        </dgm:presLayoutVars>
      </dgm:prSet>
      <dgm:spPr/>
    </dgm:pt>
    <dgm:pt modelId="{5F679535-4083-46F8-85DB-430140AA4D6F}" type="pres">
      <dgm:prSet presAssocID="{C188448E-AE1D-4F17-B376-3AE48E535EEF}" presName="parentText" presStyleLbl="node1" presStyleIdx="0" presStyleCnt="4">
        <dgm:presLayoutVars>
          <dgm:chMax val="0"/>
          <dgm:bulletEnabled val="1"/>
        </dgm:presLayoutVars>
      </dgm:prSet>
      <dgm:spPr/>
    </dgm:pt>
    <dgm:pt modelId="{EDC00F3B-087E-42EC-B06D-9A0E06DABF18}" type="pres">
      <dgm:prSet presAssocID="{83CB2BCC-0D76-4C42-8A65-DEF5CC89BF9E}" presName="spacer" presStyleCnt="0"/>
      <dgm:spPr/>
    </dgm:pt>
    <dgm:pt modelId="{7376D0B3-6020-4123-96C3-7A66D53CAC29}" type="pres">
      <dgm:prSet presAssocID="{B4686512-E731-436A-840C-EABED022F5D9}" presName="parentText" presStyleLbl="node1" presStyleIdx="1" presStyleCnt="4">
        <dgm:presLayoutVars>
          <dgm:chMax val="0"/>
          <dgm:bulletEnabled val="1"/>
        </dgm:presLayoutVars>
      </dgm:prSet>
      <dgm:spPr/>
    </dgm:pt>
    <dgm:pt modelId="{2F2A419D-C0D2-4865-A42E-A0C93B31FA17}" type="pres">
      <dgm:prSet presAssocID="{B9709A84-BE23-4AC8-B6E0-12185F5DB0CB}" presName="spacer" presStyleCnt="0"/>
      <dgm:spPr/>
    </dgm:pt>
    <dgm:pt modelId="{1028F434-12A9-4DE3-9591-55655F88F80A}" type="pres">
      <dgm:prSet presAssocID="{50C9074B-0A73-4A9C-93CB-2EDA060CB06E}" presName="parentText" presStyleLbl="node1" presStyleIdx="2" presStyleCnt="4">
        <dgm:presLayoutVars>
          <dgm:chMax val="0"/>
          <dgm:bulletEnabled val="1"/>
        </dgm:presLayoutVars>
      </dgm:prSet>
      <dgm:spPr/>
    </dgm:pt>
    <dgm:pt modelId="{B2AAD00E-6E2E-49FA-97E5-1605F4794B56}" type="pres">
      <dgm:prSet presAssocID="{A6756958-7E4E-40B7-9D1D-930B42C52554}" presName="spacer" presStyleCnt="0"/>
      <dgm:spPr/>
    </dgm:pt>
    <dgm:pt modelId="{BE2C654D-C723-43D3-B226-2A903595E8FB}" type="pres">
      <dgm:prSet presAssocID="{0F40C918-20AB-497B-B82C-2811881595CB}" presName="parentText" presStyleLbl="node1" presStyleIdx="3" presStyleCnt="4">
        <dgm:presLayoutVars>
          <dgm:chMax val="0"/>
          <dgm:bulletEnabled val="1"/>
        </dgm:presLayoutVars>
      </dgm:prSet>
      <dgm:spPr/>
    </dgm:pt>
  </dgm:ptLst>
  <dgm:cxnLst>
    <dgm:cxn modelId="{B028D50C-AA03-4E39-B7DC-412F063B40E1}" type="presOf" srcId="{B4686512-E731-436A-840C-EABED022F5D9}" destId="{7376D0B3-6020-4123-96C3-7A66D53CAC29}" srcOrd="0" destOrd="0" presId="urn:microsoft.com/office/officeart/2005/8/layout/vList2"/>
    <dgm:cxn modelId="{E198D138-92F4-4311-9DF7-A6785FB7A974}" type="presOf" srcId="{C188448E-AE1D-4F17-B376-3AE48E535EEF}" destId="{5F679535-4083-46F8-85DB-430140AA4D6F}" srcOrd="0" destOrd="0" presId="urn:microsoft.com/office/officeart/2005/8/layout/vList2"/>
    <dgm:cxn modelId="{5CED4743-FE1F-4526-8F65-2AC42D61DE5E}" type="presOf" srcId="{0F40C918-20AB-497B-B82C-2811881595CB}" destId="{BE2C654D-C723-43D3-B226-2A903595E8FB}" srcOrd="0" destOrd="0" presId="urn:microsoft.com/office/officeart/2005/8/layout/vList2"/>
    <dgm:cxn modelId="{3F461E79-9652-4B2E-B348-0F1A58C1BC4B}" srcId="{62CBEDDC-4C67-4274-AEEA-FA91A6F9ACD3}" destId="{B4686512-E731-436A-840C-EABED022F5D9}" srcOrd="1" destOrd="0" parTransId="{F76C11CD-9512-4949-AFF0-0B2ECAE25E06}" sibTransId="{B9709A84-BE23-4AC8-B6E0-12185F5DB0CB}"/>
    <dgm:cxn modelId="{2DCAD97F-57BA-4D83-888E-046EC048C21B}" srcId="{62CBEDDC-4C67-4274-AEEA-FA91A6F9ACD3}" destId="{C188448E-AE1D-4F17-B376-3AE48E535EEF}" srcOrd="0" destOrd="0" parTransId="{D1B24400-40EF-4E6A-A99D-90401DA3E913}" sibTransId="{83CB2BCC-0D76-4C42-8A65-DEF5CC89BF9E}"/>
    <dgm:cxn modelId="{3B5C7A95-9F73-4799-AF55-2278450E8734}" type="presOf" srcId="{50C9074B-0A73-4A9C-93CB-2EDA060CB06E}" destId="{1028F434-12A9-4DE3-9591-55655F88F80A}" srcOrd="0" destOrd="0" presId="urn:microsoft.com/office/officeart/2005/8/layout/vList2"/>
    <dgm:cxn modelId="{7273A29B-7470-43B6-9366-2D260638DAC8}" srcId="{62CBEDDC-4C67-4274-AEEA-FA91A6F9ACD3}" destId="{50C9074B-0A73-4A9C-93CB-2EDA060CB06E}" srcOrd="2" destOrd="0" parTransId="{0F9480B8-9A53-4F50-887E-DA376FBDDF2C}" sibTransId="{A6756958-7E4E-40B7-9D1D-930B42C52554}"/>
    <dgm:cxn modelId="{6FD589AB-243D-4B8E-9077-5BEF43567FD7}" srcId="{62CBEDDC-4C67-4274-AEEA-FA91A6F9ACD3}" destId="{0F40C918-20AB-497B-B82C-2811881595CB}" srcOrd="3" destOrd="0" parTransId="{CFDA2762-17E0-47E9-A0E3-7BCA47488568}" sibTransId="{D9558778-5F1E-4D88-8406-C4AADDFEED96}"/>
    <dgm:cxn modelId="{26DAB0E1-89D4-4D73-8FE7-A646533D5A85}" type="presOf" srcId="{62CBEDDC-4C67-4274-AEEA-FA91A6F9ACD3}" destId="{C46B0237-2874-40BA-9CC2-EFD3B80C9DE3}" srcOrd="0" destOrd="0" presId="urn:microsoft.com/office/officeart/2005/8/layout/vList2"/>
    <dgm:cxn modelId="{7E0909E0-243B-4AA0-8489-CF5CC0076333}" type="presParOf" srcId="{C46B0237-2874-40BA-9CC2-EFD3B80C9DE3}" destId="{5F679535-4083-46F8-85DB-430140AA4D6F}" srcOrd="0" destOrd="0" presId="urn:microsoft.com/office/officeart/2005/8/layout/vList2"/>
    <dgm:cxn modelId="{051F82A3-300D-43B1-BF15-D4E50F4D54C9}" type="presParOf" srcId="{C46B0237-2874-40BA-9CC2-EFD3B80C9DE3}" destId="{EDC00F3B-087E-42EC-B06D-9A0E06DABF18}" srcOrd="1" destOrd="0" presId="urn:microsoft.com/office/officeart/2005/8/layout/vList2"/>
    <dgm:cxn modelId="{E67ACFC5-316D-4209-A53B-9623138A00D1}" type="presParOf" srcId="{C46B0237-2874-40BA-9CC2-EFD3B80C9DE3}" destId="{7376D0B3-6020-4123-96C3-7A66D53CAC29}" srcOrd="2" destOrd="0" presId="urn:microsoft.com/office/officeart/2005/8/layout/vList2"/>
    <dgm:cxn modelId="{32A908AE-7368-4FB3-AFC9-2FC1DE0E3214}" type="presParOf" srcId="{C46B0237-2874-40BA-9CC2-EFD3B80C9DE3}" destId="{2F2A419D-C0D2-4865-A42E-A0C93B31FA17}" srcOrd="3" destOrd="0" presId="urn:microsoft.com/office/officeart/2005/8/layout/vList2"/>
    <dgm:cxn modelId="{6722CDF8-D399-4801-B8FE-4F75881C68DC}" type="presParOf" srcId="{C46B0237-2874-40BA-9CC2-EFD3B80C9DE3}" destId="{1028F434-12A9-4DE3-9591-55655F88F80A}" srcOrd="4" destOrd="0" presId="urn:microsoft.com/office/officeart/2005/8/layout/vList2"/>
    <dgm:cxn modelId="{5CB92219-ACC5-4BD9-B7AC-56DDAD32D0C8}" type="presParOf" srcId="{C46B0237-2874-40BA-9CC2-EFD3B80C9DE3}" destId="{B2AAD00E-6E2E-49FA-97E5-1605F4794B56}" srcOrd="5" destOrd="0" presId="urn:microsoft.com/office/officeart/2005/8/layout/vList2"/>
    <dgm:cxn modelId="{88E2050E-9AF4-4FFD-B3FB-64D140A9E5D0}" type="presParOf" srcId="{C46B0237-2874-40BA-9CC2-EFD3B80C9DE3}" destId="{BE2C654D-C723-43D3-B226-2A903595E8FB}"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5.xml><?xml version="1.0" encoding="utf-8"?>
<dgm:dataModel xmlns:dgm="http://schemas.openxmlformats.org/drawingml/2006/diagram" xmlns:a="http://schemas.openxmlformats.org/drawingml/2006/main">
  <dgm:ptLst>
    <dgm:pt modelId="{77FC42E8-EFF0-48FD-9A73-D4DDC81B7A53}" type="doc">
      <dgm:prSet loTypeId="urn:microsoft.com/office/officeart/2005/8/layout/vList2" loCatId="list" qsTypeId="urn:microsoft.com/office/officeart/2005/8/quickstyle/simple1" qsCatId="simple" csTypeId="urn:microsoft.com/office/officeart/2005/8/colors/accent0_2" csCatId="mainScheme"/>
      <dgm:spPr/>
      <dgm:t>
        <a:bodyPr/>
        <a:lstStyle/>
        <a:p>
          <a:endParaRPr lang="cs-CZ"/>
        </a:p>
      </dgm:t>
    </dgm:pt>
    <dgm:pt modelId="{FF3592C5-1071-4AE5-9E6D-3A32DCF8B92B}">
      <dgm:prSet/>
      <dgm:spPr/>
      <dgm:t>
        <a:bodyPr/>
        <a:lstStyle/>
        <a:p>
          <a:r>
            <a:rPr lang="cs-CZ" b="0"/>
            <a:t>Prostoj </a:t>
          </a:r>
          <a:endParaRPr lang="cs-CZ"/>
        </a:p>
      </dgm:t>
    </dgm:pt>
    <dgm:pt modelId="{41A44228-99FD-4594-A9F1-183047F0E112}" type="parTrans" cxnId="{EC48B2E8-794E-49DD-BC90-ADAE83F8B741}">
      <dgm:prSet/>
      <dgm:spPr/>
      <dgm:t>
        <a:bodyPr/>
        <a:lstStyle/>
        <a:p>
          <a:endParaRPr lang="cs-CZ"/>
        </a:p>
      </dgm:t>
    </dgm:pt>
    <dgm:pt modelId="{BA7B4559-074F-4789-9273-A2043C74309B}" type="sibTrans" cxnId="{EC48B2E8-794E-49DD-BC90-ADAE83F8B741}">
      <dgm:prSet/>
      <dgm:spPr/>
      <dgm:t>
        <a:bodyPr/>
        <a:lstStyle/>
        <a:p>
          <a:endParaRPr lang="cs-CZ"/>
        </a:p>
      </dgm:t>
    </dgm:pt>
    <dgm:pt modelId="{3C2CC385-A7FD-4C5E-BE2A-48980C4928D6}">
      <dgm:prSet/>
      <dgm:spPr/>
      <dgm:t>
        <a:bodyPr/>
        <a:lstStyle/>
        <a:p>
          <a:pPr algn="just"/>
          <a:r>
            <a:rPr lang="cs-CZ" b="0" dirty="0"/>
            <a:t>Nemůže-li zaměstnanec konat práci pro </a:t>
          </a:r>
          <a:r>
            <a:rPr lang="cs-CZ" b="1" dirty="0"/>
            <a:t>přechodnou</a:t>
          </a:r>
          <a:r>
            <a:rPr lang="cs-CZ" b="0" dirty="0"/>
            <a:t> </a:t>
          </a:r>
          <a:r>
            <a:rPr lang="cs-CZ" b="1" dirty="0"/>
            <a:t>závadu</a:t>
          </a:r>
          <a:r>
            <a:rPr lang="cs-CZ" b="0" dirty="0"/>
            <a:t> způsobenou poruchou na strojním zařízení, </a:t>
          </a:r>
          <a:r>
            <a:rPr lang="cs-CZ" b="1" dirty="0"/>
            <a:t>kterou nezavinil</a:t>
          </a:r>
          <a:r>
            <a:rPr lang="cs-CZ" b="0" dirty="0"/>
            <a:t>, v dodávce surovin nebo pohonné síly, </a:t>
          </a:r>
          <a:r>
            <a:rPr lang="cs-CZ" b="1" dirty="0"/>
            <a:t>chybnými pracovními podklady </a:t>
          </a:r>
          <a:r>
            <a:rPr lang="cs-CZ" b="0" dirty="0"/>
            <a:t>nebo jinými provozními příčinami, jde o prostoj, </a:t>
          </a:r>
          <a:r>
            <a:rPr lang="cs-CZ" b="1" dirty="0"/>
            <a:t>a nebyl-li převeden na jinou práci</a:t>
          </a:r>
          <a:r>
            <a:rPr lang="cs-CZ" b="0" dirty="0"/>
            <a:t>, přísluší mu </a:t>
          </a:r>
          <a:r>
            <a:rPr lang="cs-CZ" b="1" dirty="0"/>
            <a:t>náhrada mzdy nebo platu ve výši nejméně 80 % průměrného výdělku</a:t>
          </a:r>
          <a:r>
            <a:rPr lang="cs-CZ" b="0" dirty="0"/>
            <a:t>, </a:t>
          </a:r>
          <a:endParaRPr lang="cs-CZ" dirty="0"/>
        </a:p>
      </dgm:t>
    </dgm:pt>
    <dgm:pt modelId="{BED8BC76-B319-4977-AB6C-3992E1E323F4}" type="parTrans" cxnId="{D1357EED-C2CA-4306-BB6D-6E8942F6A615}">
      <dgm:prSet/>
      <dgm:spPr/>
      <dgm:t>
        <a:bodyPr/>
        <a:lstStyle/>
        <a:p>
          <a:endParaRPr lang="cs-CZ"/>
        </a:p>
      </dgm:t>
    </dgm:pt>
    <dgm:pt modelId="{EEC3C5B5-16E0-4DC3-BED4-D53C810756A0}" type="sibTrans" cxnId="{D1357EED-C2CA-4306-BB6D-6E8942F6A615}">
      <dgm:prSet/>
      <dgm:spPr/>
      <dgm:t>
        <a:bodyPr/>
        <a:lstStyle/>
        <a:p>
          <a:endParaRPr lang="cs-CZ"/>
        </a:p>
      </dgm:t>
    </dgm:pt>
    <dgm:pt modelId="{7020B3EB-6A05-4181-A3F1-DBA416D0A36D}">
      <dgm:prSet/>
      <dgm:spPr/>
      <dgm:t>
        <a:bodyPr/>
        <a:lstStyle/>
        <a:p>
          <a:r>
            <a:rPr lang="cs-CZ" b="0"/>
            <a:t>Povětrnostní vlivy </a:t>
          </a:r>
          <a:endParaRPr lang="cs-CZ"/>
        </a:p>
      </dgm:t>
    </dgm:pt>
    <dgm:pt modelId="{B4DFD81A-B9B8-4D9F-87BC-152E303D49B4}" type="parTrans" cxnId="{71A608F1-0607-47CE-A2DD-A40599B92B6B}">
      <dgm:prSet/>
      <dgm:spPr/>
      <dgm:t>
        <a:bodyPr/>
        <a:lstStyle/>
        <a:p>
          <a:endParaRPr lang="cs-CZ"/>
        </a:p>
      </dgm:t>
    </dgm:pt>
    <dgm:pt modelId="{504D8D79-303F-492E-A740-A2B1CA9A6C5A}" type="sibTrans" cxnId="{71A608F1-0607-47CE-A2DD-A40599B92B6B}">
      <dgm:prSet/>
      <dgm:spPr/>
      <dgm:t>
        <a:bodyPr/>
        <a:lstStyle/>
        <a:p>
          <a:endParaRPr lang="cs-CZ"/>
        </a:p>
      </dgm:t>
    </dgm:pt>
    <dgm:pt modelId="{2486725B-94A5-46E6-BA89-2C89F23639DF}">
      <dgm:prSet/>
      <dgm:spPr/>
      <dgm:t>
        <a:bodyPr/>
        <a:lstStyle/>
        <a:p>
          <a:pPr algn="just"/>
          <a:r>
            <a:rPr lang="cs-CZ" b="0" dirty="0"/>
            <a:t>Nemůže-li zaměstnanec konat práci v důsledku </a:t>
          </a:r>
          <a:r>
            <a:rPr lang="cs-CZ" b="1" dirty="0"/>
            <a:t>přerušení práce způsobené nepříznivými povětrnostními vlivy nebo živelní událostí </a:t>
          </a:r>
          <a:r>
            <a:rPr lang="cs-CZ" b="0" dirty="0"/>
            <a:t>a </a:t>
          </a:r>
          <a:r>
            <a:rPr lang="cs-CZ" b="1" dirty="0"/>
            <a:t>nebyl-li převeden na jinou práci</a:t>
          </a:r>
          <a:r>
            <a:rPr lang="cs-CZ" b="0" dirty="0"/>
            <a:t>, přísluší mu </a:t>
          </a:r>
          <a:r>
            <a:rPr lang="cs-CZ" b="1" dirty="0"/>
            <a:t>náhrada mzdy nebo platu ve výši nejméně 60 % průměrného výdělku</a:t>
          </a:r>
          <a:endParaRPr lang="cs-CZ" dirty="0"/>
        </a:p>
      </dgm:t>
    </dgm:pt>
    <dgm:pt modelId="{E36F0DBE-F7DE-44D9-B482-83B5B104A2CB}" type="parTrans" cxnId="{5D46AA68-7A97-47E1-88DD-EA6CF49610BA}">
      <dgm:prSet/>
      <dgm:spPr/>
      <dgm:t>
        <a:bodyPr/>
        <a:lstStyle/>
        <a:p>
          <a:endParaRPr lang="cs-CZ"/>
        </a:p>
      </dgm:t>
    </dgm:pt>
    <dgm:pt modelId="{6FA98F45-EEA8-4804-8B9E-0C0136793D51}" type="sibTrans" cxnId="{5D46AA68-7A97-47E1-88DD-EA6CF49610BA}">
      <dgm:prSet/>
      <dgm:spPr/>
      <dgm:t>
        <a:bodyPr/>
        <a:lstStyle/>
        <a:p>
          <a:endParaRPr lang="cs-CZ"/>
        </a:p>
      </dgm:t>
    </dgm:pt>
    <dgm:pt modelId="{16753FAE-0E72-4A1B-8569-4A083D543EA6}" type="pres">
      <dgm:prSet presAssocID="{77FC42E8-EFF0-48FD-9A73-D4DDC81B7A53}" presName="linear" presStyleCnt="0">
        <dgm:presLayoutVars>
          <dgm:animLvl val="lvl"/>
          <dgm:resizeHandles val="exact"/>
        </dgm:presLayoutVars>
      </dgm:prSet>
      <dgm:spPr/>
    </dgm:pt>
    <dgm:pt modelId="{059560AA-12EA-40F8-9D91-746A6841AB02}" type="pres">
      <dgm:prSet presAssocID="{FF3592C5-1071-4AE5-9E6D-3A32DCF8B92B}" presName="parentText" presStyleLbl="node1" presStyleIdx="0" presStyleCnt="2">
        <dgm:presLayoutVars>
          <dgm:chMax val="0"/>
          <dgm:bulletEnabled val="1"/>
        </dgm:presLayoutVars>
      </dgm:prSet>
      <dgm:spPr/>
    </dgm:pt>
    <dgm:pt modelId="{EEE9C33D-B5CE-44D7-92DB-ED76DFF352AE}" type="pres">
      <dgm:prSet presAssocID="{FF3592C5-1071-4AE5-9E6D-3A32DCF8B92B}" presName="childText" presStyleLbl="revTx" presStyleIdx="0" presStyleCnt="2">
        <dgm:presLayoutVars>
          <dgm:bulletEnabled val="1"/>
        </dgm:presLayoutVars>
      </dgm:prSet>
      <dgm:spPr/>
    </dgm:pt>
    <dgm:pt modelId="{C619B633-CB08-406A-8944-AA25C7041AB5}" type="pres">
      <dgm:prSet presAssocID="{7020B3EB-6A05-4181-A3F1-DBA416D0A36D}" presName="parentText" presStyleLbl="node1" presStyleIdx="1" presStyleCnt="2">
        <dgm:presLayoutVars>
          <dgm:chMax val="0"/>
          <dgm:bulletEnabled val="1"/>
        </dgm:presLayoutVars>
      </dgm:prSet>
      <dgm:spPr/>
    </dgm:pt>
    <dgm:pt modelId="{2A265ACF-C0AF-4763-9DD1-AECAC05F170B}" type="pres">
      <dgm:prSet presAssocID="{7020B3EB-6A05-4181-A3F1-DBA416D0A36D}" presName="childText" presStyleLbl="revTx" presStyleIdx="1" presStyleCnt="2">
        <dgm:presLayoutVars>
          <dgm:bulletEnabled val="1"/>
        </dgm:presLayoutVars>
      </dgm:prSet>
      <dgm:spPr/>
    </dgm:pt>
  </dgm:ptLst>
  <dgm:cxnLst>
    <dgm:cxn modelId="{5D46AA68-7A97-47E1-88DD-EA6CF49610BA}" srcId="{7020B3EB-6A05-4181-A3F1-DBA416D0A36D}" destId="{2486725B-94A5-46E6-BA89-2C89F23639DF}" srcOrd="0" destOrd="0" parTransId="{E36F0DBE-F7DE-44D9-B482-83B5B104A2CB}" sibTransId="{6FA98F45-EEA8-4804-8B9E-0C0136793D51}"/>
    <dgm:cxn modelId="{11C1AD4B-56EC-4C46-9668-D1036201122D}" type="presOf" srcId="{7020B3EB-6A05-4181-A3F1-DBA416D0A36D}" destId="{C619B633-CB08-406A-8944-AA25C7041AB5}" srcOrd="0" destOrd="0" presId="urn:microsoft.com/office/officeart/2005/8/layout/vList2"/>
    <dgm:cxn modelId="{A4A1EAA7-A0E2-465A-BCD1-9B5B078DEEE9}" type="presOf" srcId="{2486725B-94A5-46E6-BA89-2C89F23639DF}" destId="{2A265ACF-C0AF-4763-9DD1-AECAC05F170B}" srcOrd="0" destOrd="0" presId="urn:microsoft.com/office/officeart/2005/8/layout/vList2"/>
    <dgm:cxn modelId="{05741CAD-ABEA-4945-B577-9CE40DADDB9F}" type="presOf" srcId="{77FC42E8-EFF0-48FD-9A73-D4DDC81B7A53}" destId="{16753FAE-0E72-4A1B-8569-4A083D543EA6}" srcOrd="0" destOrd="0" presId="urn:microsoft.com/office/officeart/2005/8/layout/vList2"/>
    <dgm:cxn modelId="{D6701ADD-A332-46A9-8425-1EB41B2186DA}" type="presOf" srcId="{FF3592C5-1071-4AE5-9E6D-3A32DCF8B92B}" destId="{059560AA-12EA-40F8-9D91-746A6841AB02}" srcOrd="0" destOrd="0" presId="urn:microsoft.com/office/officeart/2005/8/layout/vList2"/>
    <dgm:cxn modelId="{61D37FDF-7A3C-416B-963A-09E1D093026E}" type="presOf" srcId="{3C2CC385-A7FD-4C5E-BE2A-48980C4928D6}" destId="{EEE9C33D-B5CE-44D7-92DB-ED76DFF352AE}" srcOrd="0" destOrd="0" presId="urn:microsoft.com/office/officeart/2005/8/layout/vList2"/>
    <dgm:cxn modelId="{EC48B2E8-794E-49DD-BC90-ADAE83F8B741}" srcId="{77FC42E8-EFF0-48FD-9A73-D4DDC81B7A53}" destId="{FF3592C5-1071-4AE5-9E6D-3A32DCF8B92B}" srcOrd="0" destOrd="0" parTransId="{41A44228-99FD-4594-A9F1-183047F0E112}" sibTransId="{BA7B4559-074F-4789-9273-A2043C74309B}"/>
    <dgm:cxn modelId="{D1357EED-C2CA-4306-BB6D-6E8942F6A615}" srcId="{FF3592C5-1071-4AE5-9E6D-3A32DCF8B92B}" destId="{3C2CC385-A7FD-4C5E-BE2A-48980C4928D6}" srcOrd="0" destOrd="0" parTransId="{BED8BC76-B319-4977-AB6C-3992E1E323F4}" sibTransId="{EEC3C5B5-16E0-4DC3-BED4-D53C810756A0}"/>
    <dgm:cxn modelId="{71A608F1-0607-47CE-A2DD-A40599B92B6B}" srcId="{77FC42E8-EFF0-48FD-9A73-D4DDC81B7A53}" destId="{7020B3EB-6A05-4181-A3F1-DBA416D0A36D}" srcOrd="1" destOrd="0" parTransId="{B4DFD81A-B9B8-4D9F-87BC-152E303D49B4}" sibTransId="{504D8D79-303F-492E-A740-A2B1CA9A6C5A}"/>
    <dgm:cxn modelId="{4686FD1E-14FC-4580-959B-A1724605A892}" type="presParOf" srcId="{16753FAE-0E72-4A1B-8569-4A083D543EA6}" destId="{059560AA-12EA-40F8-9D91-746A6841AB02}" srcOrd="0" destOrd="0" presId="urn:microsoft.com/office/officeart/2005/8/layout/vList2"/>
    <dgm:cxn modelId="{5AF46FDC-B3B1-48D7-A317-80804D9C9D2E}" type="presParOf" srcId="{16753FAE-0E72-4A1B-8569-4A083D543EA6}" destId="{EEE9C33D-B5CE-44D7-92DB-ED76DFF352AE}" srcOrd="1" destOrd="0" presId="urn:microsoft.com/office/officeart/2005/8/layout/vList2"/>
    <dgm:cxn modelId="{83CC9A62-F7F6-4039-A7ED-39899CD65507}" type="presParOf" srcId="{16753FAE-0E72-4A1B-8569-4A083D543EA6}" destId="{C619B633-CB08-406A-8944-AA25C7041AB5}" srcOrd="2" destOrd="0" presId="urn:microsoft.com/office/officeart/2005/8/layout/vList2"/>
    <dgm:cxn modelId="{72523A25-8BBB-41A3-A410-9292FDFBE925}" type="presParOf" srcId="{16753FAE-0E72-4A1B-8569-4A083D543EA6}" destId="{2A265ACF-C0AF-4763-9DD1-AECAC05F170B}"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6.xml><?xml version="1.0" encoding="utf-8"?>
<dgm:dataModel xmlns:dgm="http://schemas.openxmlformats.org/drawingml/2006/diagram" xmlns:a="http://schemas.openxmlformats.org/drawingml/2006/main">
  <dgm:ptLst>
    <dgm:pt modelId="{A1FF4FD1-7BC0-4CB8-B08D-2105E9A552E9}" type="doc">
      <dgm:prSet loTypeId="urn:microsoft.com/office/officeart/2005/8/layout/vList5" loCatId="list" qsTypeId="urn:microsoft.com/office/officeart/2005/8/quickstyle/simple1" qsCatId="simple" csTypeId="urn:microsoft.com/office/officeart/2005/8/colors/accent0_1" csCatId="mainScheme" phldr="1"/>
      <dgm:spPr/>
      <dgm:t>
        <a:bodyPr/>
        <a:lstStyle/>
        <a:p>
          <a:endParaRPr lang="cs-CZ"/>
        </a:p>
      </dgm:t>
    </dgm:pt>
    <dgm:pt modelId="{F689A820-2DD5-4045-B0AF-B7C44B9F58FF}">
      <dgm:prSet/>
      <dgm:spPr/>
      <dgm:t>
        <a:bodyPr/>
        <a:lstStyle/>
        <a:p>
          <a:r>
            <a:rPr lang="cs-CZ" b="0" dirty="0"/>
            <a:t>Zaměstnavatel je povinen omluvit nepřítomnost zaměstnance v práci a poskytnout náhradu mzdy při</a:t>
          </a:r>
          <a:endParaRPr lang="cs-CZ" dirty="0"/>
        </a:p>
      </dgm:t>
    </dgm:pt>
    <dgm:pt modelId="{0E2E1118-11DF-494A-A2E1-37F4FBB91A7B}" type="parTrans" cxnId="{CD840C38-CE95-47FB-9EFB-82166706CFF4}">
      <dgm:prSet/>
      <dgm:spPr/>
      <dgm:t>
        <a:bodyPr/>
        <a:lstStyle/>
        <a:p>
          <a:endParaRPr lang="cs-CZ"/>
        </a:p>
      </dgm:t>
    </dgm:pt>
    <dgm:pt modelId="{F90E4AFB-D60F-4EFB-AF88-3046716DC8CC}" type="sibTrans" cxnId="{CD840C38-CE95-47FB-9EFB-82166706CFF4}">
      <dgm:prSet/>
      <dgm:spPr/>
      <dgm:t>
        <a:bodyPr/>
        <a:lstStyle/>
        <a:p>
          <a:endParaRPr lang="cs-CZ"/>
        </a:p>
      </dgm:t>
    </dgm:pt>
    <dgm:pt modelId="{92691EC0-A9C5-4943-BA0E-A1342C100B1E}">
      <dgm:prSet/>
      <dgm:spPr/>
      <dgm:t>
        <a:bodyPr/>
        <a:lstStyle/>
        <a:p>
          <a:r>
            <a:rPr lang="cs-CZ" b="0"/>
            <a:t>Pracovní neschopnosti/karantény</a:t>
          </a:r>
          <a:endParaRPr lang="cs-CZ"/>
        </a:p>
      </dgm:t>
    </dgm:pt>
    <dgm:pt modelId="{15258B2A-D2C3-44FC-A35B-22F94D1C456B}" type="parTrans" cxnId="{9F673C54-6B19-491B-AE60-36FB4C9C61C6}">
      <dgm:prSet/>
      <dgm:spPr/>
      <dgm:t>
        <a:bodyPr/>
        <a:lstStyle/>
        <a:p>
          <a:endParaRPr lang="cs-CZ"/>
        </a:p>
      </dgm:t>
    </dgm:pt>
    <dgm:pt modelId="{F7A4389E-04C4-4BF5-8097-CE0FBFDC3331}" type="sibTrans" cxnId="{9F673C54-6B19-491B-AE60-36FB4C9C61C6}">
      <dgm:prSet/>
      <dgm:spPr/>
      <dgm:t>
        <a:bodyPr/>
        <a:lstStyle/>
        <a:p>
          <a:endParaRPr lang="cs-CZ"/>
        </a:p>
      </dgm:t>
    </dgm:pt>
    <dgm:pt modelId="{C305B5C4-DDF3-4D12-90DE-B6788C60158D}">
      <dgm:prSet/>
      <dgm:spPr/>
      <dgm:t>
        <a:bodyPr/>
        <a:lstStyle/>
        <a:p>
          <a:r>
            <a:rPr lang="cs-CZ" b="0" dirty="0"/>
            <a:t>Mateřské, rodičovské dovolené</a:t>
          </a:r>
          <a:endParaRPr lang="cs-CZ" dirty="0"/>
        </a:p>
      </dgm:t>
    </dgm:pt>
    <dgm:pt modelId="{5D78032C-CD8C-4BC3-AA2B-4A4FD54703C9}" type="parTrans" cxnId="{83F21703-70FE-4012-884A-A3F597B8C7DE}">
      <dgm:prSet/>
      <dgm:spPr/>
      <dgm:t>
        <a:bodyPr/>
        <a:lstStyle/>
        <a:p>
          <a:endParaRPr lang="cs-CZ"/>
        </a:p>
      </dgm:t>
    </dgm:pt>
    <dgm:pt modelId="{F2413F8D-C5A1-4FA0-9CB8-3E8BD68D3E86}" type="sibTrans" cxnId="{83F21703-70FE-4012-884A-A3F597B8C7DE}">
      <dgm:prSet/>
      <dgm:spPr/>
      <dgm:t>
        <a:bodyPr/>
        <a:lstStyle/>
        <a:p>
          <a:endParaRPr lang="cs-CZ"/>
        </a:p>
      </dgm:t>
    </dgm:pt>
    <dgm:pt modelId="{C453D32A-2F31-467D-913D-B06F66E11E7A}">
      <dgm:prSet/>
      <dgm:spPr/>
      <dgm:t>
        <a:bodyPr/>
        <a:lstStyle/>
        <a:p>
          <a:r>
            <a:rPr lang="cs-CZ" b="0" dirty="0"/>
            <a:t>Ošetřování člena domácnosti</a:t>
          </a:r>
          <a:endParaRPr lang="cs-CZ" dirty="0"/>
        </a:p>
      </dgm:t>
    </dgm:pt>
    <dgm:pt modelId="{0DDB5293-49FC-41BA-AFE4-2B7D7C40D794}" type="parTrans" cxnId="{74912A24-DCB8-4E6C-BA60-8AB0424A284D}">
      <dgm:prSet/>
      <dgm:spPr/>
      <dgm:t>
        <a:bodyPr/>
        <a:lstStyle/>
        <a:p>
          <a:endParaRPr lang="cs-CZ"/>
        </a:p>
      </dgm:t>
    </dgm:pt>
    <dgm:pt modelId="{CCD39AAC-F09C-4D09-BFAE-A1CB015EE400}" type="sibTrans" cxnId="{74912A24-DCB8-4E6C-BA60-8AB0424A284D}">
      <dgm:prSet/>
      <dgm:spPr/>
      <dgm:t>
        <a:bodyPr/>
        <a:lstStyle/>
        <a:p>
          <a:endParaRPr lang="cs-CZ"/>
        </a:p>
      </dgm:t>
    </dgm:pt>
    <dgm:pt modelId="{E90A8A0D-25A6-40C0-BE20-DB793F548BF2}">
      <dgm:prSet/>
      <dgm:spPr/>
      <dgm:t>
        <a:bodyPr/>
        <a:lstStyle/>
        <a:p>
          <a:r>
            <a:rPr lang="cs-CZ" b="0" dirty="0"/>
            <a:t>Jiné důležité osobní překážky v práci</a:t>
          </a:r>
          <a:endParaRPr lang="cs-CZ" dirty="0"/>
        </a:p>
      </dgm:t>
    </dgm:pt>
    <dgm:pt modelId="{8FA00CAF-D516-4F2D-93B4-62EB7F404357}" type="parTrans" cxnId="{F615F9F1-E0DA-4900-808D-29FDFE068BB8}">
      <dgm:prSet/>
      <dgm:spPr/>
      <dgm:t>
        <a:bodyPr/>
        <a:lstStyle/>
        <a:p>
          <a:endParaRPr lang="cs-CZ"/>
        </a:p>
      </dgm:t>
    </dgm:pt>
    <dgm:pt modelId="{D0B4F1CF-3BF3-4F44-80CA-48F544A747A7}" type="sibTrans" cxnId="{F615F9F1-E0DA-4900-808D-29FDFE068BB8}">
      <dgm:prSet/>
      <dgm:spPr/>
      <dgm:t>
        <a:bodyPr/>
        <a:lstStyle/>
        <a:p>
          <a:endParaRPr lang="cs-CZ"/>
        </a:p>
      </dgm:t>
    </dgm:pt>
    <dgm:pt modelId="{4416540D-06F3-4B39-8DED-41BF61585926}">
      <dgm:prSet/>
      <dgm:spPr/>
      <dgm:t>
        <a:bodyPr/>
        <a:lstStyle/>
        <a:p>
          <a:r>
            <a:rPr lang="cs-CZ" b="0" dirty="0"/>
            <a:t>Výkonu veřejné funkce</a:t>
          </a:r>
          <a:endParaRPr lang="cs-CZ" dirty="0"/>
        </a:p>
      </dgm:t>
    </dgm:pt>
    <dgm:pt modelId="{3B671E80-C99C-41AA-AAD7-39B6B444C9B9}" type="parTrans" cxnId="{FF87C5B7-6E7F-4D9E-BB03-D44531F1155E}">
      <dgm:prSet/>
      <dgm:spPr/>
      <dgm:t>
        <a:bodyPr/>
        <a:lstStyle/>
        <a:p>
          <a:endParaRPr lang="cs-CZ"/>
        </a:p>
      </dgm:t>
    </dgm:pt>
    <dgm:pt modelId="{DDE31CA2-C1DE-454E-8883-EFD7A63433AD}" type="sibTrans" cxnId="{FF87C5B7-6E7F-4D9E-BB03-D44531F1155E}">
      <dgm:prSet/>
      <dgm:spPr/>
      <dgm:t>
        <a:bodyPr/>
        <a:lstStyle/>
        <a:p>
          <a:endParaRPr lang="cs-CZ"/>
        </a:p>
      </dgm:t>
    </dgm:pt>
    <dgm:pt modelId="{DC59C00C-B817-4686-A2FE-47D66075733D}">
      <dgm:prSet/>
      <dgm:spPr/>
      <dgm:t>
        <a:bodyPr/>
        <a:lstStyle/>
        <a:p>
          <a:r>
            <a:rPr lang="cs-CZ" b="0" dirty="0"/>
            <a:t>Výkonu občanské povinnosti (např. zaměstnanec jde jako svědek k soudu)</a:t>
          </a:r>
          <a:endParaRPr lang="cs-CZ" dirty="0"/>
        </a:p>
      </dgm:t>
    </dgm:pt>
    <dgm:pt modelId="{D0A57E2D-2DCC-4E87-A899-4B4605C25418}" type="parTrans" cxnId="{73669014-3EDB-4094-9D1F-289B4FF664F7}">
      <dgm:prSet/>
      <dgm:spPr/>
      <dgm:t>
        <a:bodyPr/>
        <a:lstStyle/>
        <a:p>
          <a:endParaRPr lang="cs-CZ"/>
        </a:p>
      </dgm:t>
    </dgm:pt>
    <dgm:pt modelId="{09E72F93-81B2-444D-A078-4B81EC74B302}" type="sibTrans" cxnId="{73669014-3EDB-4094-9D1F-289B4FF664F7}">
      <dgm:prSet/>
      <dgm:spPr/>
      <dgm:t>
        <a:bodyPr/>
        <a:lstStyle/>
        <a:p>
          <a:endParaRPr lang="cs-CZ"/>
        </a:p>
      </dgm:t>
    </dgm:pt>
    <dgm:pt modelId="{9BCFFAAA-92AD-42D5-88C4-CC79F7B521EB}">
      <dgm:prSet/>
      <dgm:spPr/>
      <dgm:t>
        <a:bodyPr/>
        <a:lstStyle/>
        <a:p>
          <a:r>
            <a:rPr lang="cs-CZ" b="0" dirty="0"/>
            <a:t>Branné povinnosti</a:t>
          </a:r>
          <a:endParaRPr lang="cs-CZ" dirty="0"/>
        </a:p>
      </dgm:t>
    </dgm:pt>
    <dgm:pt modelId="{E29D4BA4-2F10-4DF4-A907-BF198FD51387}" type="parTrans" cxnId="{821754A3-0D93-4B5D-9E1C-720E5E630063}">
      <dgm:prSet/>
      <dgm:spPr/>
      <dgm:t>
        <a:bodyPr/>
        <a:lstStyle/>
        <a:p>
          <a:endParaRPr lang="cs-CZ"/>
        </a:p>
      </dgm:t>
    </dgm:pt>
    <dgm:pt modelId="{E7EBE3F2-77AA-4147-AA01-859883165A45}" type="sibTrans" cxnId="{821754A3-0D93-4B5D-9E1C-720E5E630063}">
      <dgm:prSet/>
      <dgm:spPr/>
      <dgm:t>
        <a:bodyPr/>
        <a:lstStyle/>
        <a:p>
          <a:endParaRPr lang="cs-CZ"/>
        </a:p>
      </dgm:t>
    </dgm:pt>
    <dgm:pt modelId="{4A542CC3-FD6F-4A96-A909-B87BF45182B9}" type="pres">
      <dgm:prSet presAssocID="{A1FF4FD1-7BC0-4CB8-B08D-2105E9A552E9}" presName="Name0" presStyleCnt="0">
        <dgm:presLayoutVars>
          <dgm:dir/>
          <dgm:animLvl val="lvl"/>
          <dgm:resizeHandles val="exact"/>
        </dgm:presLayoutVars>
      </dgm:prSet>
      <dgm:spPr/>
    </dgm:pt>
    <dgm:pt modelId="{7BCD7B5E-8719-45C0-A8FB-6BFDB9A46C8F}" type="pres">
      <dgm:prSet presAssocID="{F689A820-2DD5-4045-B0AF-B7C44B9F58FF}" presName="linNode" presStyleCnt="0"/>
      <dgm:spPr/>
    </dgm:pt>
    <dgm:pt modelId="{08E7FDCC-FB1D-4BC2-8D8B-CCE44B4E45BD}" type="pres">
      <dgm:prSet presAssocID="{F689A820-2DD5-4045-B0AF-B7C44B9F58FF}" presName="parentText" presStyleLbl="node1" presStyleIdx="0" presStyleCnt="1">
        <dgm:presLayoutVars>
          <dgm:chMax val="1"/>
          <dgm:bulletEnabled val="1"/>
        </dgm:presLayoutVars>
      </dgm:prSet>
      <dgm:spPr/>
    </dgm:pt>
    <dgm:pt modelId="{74E00FF4-334F-47C3-B4E5-AEE65B9598A3}" type="pres">
      <dgm:prSet presAssocID="{F689A820-2DD5-4045-B0AF-B7C44B9F58FF}" presName="descendantText" presStyleLbl="alignAccFollowNode1" presStyleIdx="0" presStyleCnt="1">
        <dgm:presLayoutVars>
          <dgm:bulletEnabled val="1"/>
        </dgm:presLayoutVars>
      </dgm:prSet>
      <dgm:spPr/>
    </dgm:pt>
  </dgm:ptLst>
  <dgm:cxnLst>
    <dgm:cxn modelId="{83F21703-70FE-4012-884A-A3F597B8C7DE}" srcId="{F689A820-2DD5-4045-B0AF-B7C44B9F58FF}" destId="{C305B5C4-DDF3-4D12-90DE-B6788C60158D}" srcOrd="1" destOrd="0" parTransId="{5D78032C-CD8C-4BC3-AA2B-4A4FD54703C9}" sibTransId="{F2413F8D-C5A1-4FA0-9CB8-3E8BD68D3E86}"/>
    <dgm:cxn modelId="{AAFBEE0B-BEF1-4E92-8AB8-95E8BE9F8D30}" type="presOf" srcId="{DC59C00C-B817-4686-A2FE-47D66075733D}" destId="{74E00FF4-334F-47C3-B4E5-AEE65B9598A3}" srcOrd="0" destOrd="5" presId="urn:microsoft.com/office/officeart/2005/8/layout/vList5"/>
    <dgm:cxn modelId="{73669014-3EDB-4094-9D1F-289B4FF664F7}" srcId="{F689A820-2DD5-4045-B0AF-B7C44B9F58FF}" destId="{DC59C00C-B817-4686-A2FE-47D66075733D}" srcOrd="5" destOrd="0" parTransId="{D0A57E2D-2DCC-4E87-A899-4B4605C25418}" sibTransId="{09E72F93-81B2-444D-A078-4B81EC74B302}"/>
    <dgm:cxn modelId="{C71D2F17-4F44-42B4-B6BD-2B82FADDF23D}" type="presOf" srcId="{4416540D-06F3-4B39-8DED-41BF61585926}" destId="{74E00FF4-334F-47C3-B4E5-AEE65B9598A3}" srcOrd="0" destOrd="4" presId="urn:microsoft.com/office/officeart/2005/8/layout/vList5"/>
    <dgm:cxn modelId="{74912A24-DCB8-4E6C-BA60-8AB0424A284D}" srcId="{F689A820-2DD5-4045-B0AF-B7C44B9F58FF}" destId="{C453D32A-2F31-467D-913D-B06F66E11E7A}" srcOrd="2" destOrd="0" parTransId="{0DDB5293-49FC-41BA-AFE4-2B7D7C40D794}" sibTransId="{CCD39AAC-F09C-4D09-BFAE-A1CB015EE400}"/>
    <dgm:cxn modelId="{CD840C38-CE95-47FB-9EFB-82166706CFF4}" srcId="{A1FF4FD1-7BC0-4CB8-B08D-2105E9A552E9}" destId="{F689A820-2DD5-4045-B0AF-B7C44B9F58FF}" srcOrd="0" destOrd="0" parTransId="{0E2E1118-11DF-494A-A2E1-37F4FBB91A7B}" sibTransId="{F90E4AFB-D60F-4EFB-AF88-3046716DC8CC}"/>
    <dgm:cxn modelId="{CFB61848-187E-4043-BF32-1EFF2B70D60C}" type="presOf" srcId="{A1FF4FD1-7BC0-4CB8-B08D-2105E9A552E9}" destId="{4A542CC3-FD6F-4A96-A909-B87BF45182B9}" srcOrd="0" destOrd="0" presId="urn:microsoft.com/office/officeart/2005/8/layout/vList5"/>
    <dgm:cxn modelId="{4F5C6769-8160-4914-AB97-77565EF4AB16}" type="presOf" srcId="{E90A8A0D-25A6-40C0-BE20-DB793F548BF2}" destId="{74E00FF4-334F-47C3-B4E5-AEE65B9598A3}" srcOrd="0" destOrd="3" presId="urn:microsoft.com/office/officeart/2005/8/layout/vList5"/>
    <dgm:cxn modelId="{9F673C54-6B19-491B-AE60-36FB4C9C61C6}" srcId="{F689A820-2DD5-4045-B0AF-B7C44B9F58FF}" destId="{92691EC0-A9C5-4943-BA0E-A1342C100B1E}" srcOrd="0" destOrd="0" parTransId="{15258B2A-D2C3-44FC-A35B-22F94D1C456B}" sibTransId="{F7A4389E-04C4-4BF5-8097-CE0FBFDC3331}"/>
    <dgm:cxn modelId="{E3073359-0F8D-4913-8E4D-FECD8CD5376C}" type="presOf" srcId="{9BCFFAAA-92AD-42D5-88C4-CC79F7B521EB}" destId="{74E00FF4-334F-47C3-B4E5-AEE65B9598A3}" srcOrd="0" destOrd="6" presId="urn:microsoft.com/office/officeart/2005/8/layout/vList5"/>
    <dgm:cxn modelId="{76010B88-BD06-451B-8A61-6FE81479DCF7}" type="presOf" srcId="{92691EC0-A9C5-4943-BA0E-A1342C100B1E}" destId="{74E00FF4-334F-47C3-B4E5-AEE65B9598A3}" srcOrd="0" destOrd="0" presId="urn:microsoft.com/office/officeart/2005/8/layout/vList5"/>
    <dgm:cxn modelId="{527EF390-68E4-456F-A700-D40BE3654158}" type="presOf" srcId="{C305B5C4-DDF3-4D12-90DE-B6788C60158D}" destId="{74E00FF4-334F-47C3-B4E5-AEE65B9598A3}" srcOrd="0" destOrd="1" presId="urn:microsoft.com/office/officeart/2005/8/layout/vList5"/>
    <dgm:cxn modelId="{411074A1-150E-47AB-88A1-F6A82C2D59FB}" type="presOf" srcId="{F689A820-2DD5-4045-B0AF-B7C44B9F58FF}" destId="{08E7FDCC-FB1D-4BC2-8D8B-CCE44B4E45BD}" srcOrd="0" destOrd="0" presId="urn:microsoft.com/office/officeart/2005/8/layout/vList5"/>
    <dgm:cxn modelId="{821754A3-0D93-4B5D-9E1C-720E5E630063}" srcId="{F689A820-2DD5-4045-B0AF-B7C44B9F58FF}" destId="{9BCFFAAA-92AD-42D5-88C4-CC79F7B521EB}" srcOrd="6" destOrd="0" parTransId="{E29D4BA4-2F10-4DF4-A907-BF198FD51387}" sibTransId="{E7EBE3F2-77AA-4147-AA01-859883165A45}"/>
    <dgm:cxn modelId="{FF87C5B7-6E7F-4D9E-BB03-D44531F1155E}" srcId="{F689A820-2DD5-4045-B0AF-B7C44B9F58FF}" destId="{4416540D-06F3-4B39-8DED-41BF61585926}" srcOrd="4" destOrd="0" parTransId="{3B671E80-C99C-41AA-AAD7-39B6B444C9B9}" sibTransId="{DDE31CA2-C1DE-454E-8883-EFD7A63433AD}"/>
    <dgm:cxn modelId="{E90DABD9-7BF6-4B59-BC19-5C06A6E16E93}" type="presOf" srcId="{C453D32A-2F31-467D-913D-B06F66E11E7A}" destId="{74E00FF4-334F-47C3-B4E5-AEE65B9598A3}" srcOrd="0" destOrd="2" presId="urn:microsoft.com/office/officeart/2005/8/layout/vList5"/>
    <dgm:cxn modelId="{F615F9F1-E0DA-4900-808D-29FDFE068BB8}" srcId="{F689A820-2DD5-4045-B0AF-B7C44B9F58FF}" destId="{E90A8A0D-25A6-40C0-BE20-DB793F548BF2}" srcOrd="3" destOrd="0" parTransId="{8FA00CAF-D516-4F2D-93B4-62EB7F404357}" sibTransId="{D0B4F1CF-3BF3-4F44-80CA-48F544A747A7}"/>
    <dgm:cxn modelId="{EED0445F-0D61-4230-AFCE-833BF7A57DDD}" type="presParOf" srcId="{4A542CC3-FD6F-4A96-A909-B87BF45182B9}" destId="{7BCD7B5E-8719-45C0-A8FB-6BFDB9A46C8F}" srcOrd="0" destOrd="0" presId="urn:microsoft.com/office/officeart/2005/8/layout/vList5"/>
    <dgm:cxn modelId="{650E29D8-6B71-4A53-92E7-14790480EE12}" type="presParOf" srcId="{7BCD7B5E-8719-45C0-A8FB-6BFDB9A46C8F}" destId="{08E7FDCC-FB1D-4BC2-8D8B-CCE44B4E45BD}" srcOrd="0" destOrd="0" presId="urn:microsoft.com/office/officeart/2005/8/layout/vList5"/>
    <dgm:cxn modelId="{EAE1F17B-B362-48EA-B0E7-07451AF7D5E6}" type="presParOf" srcId="{7BCD7B5E-8719-45C0-A8FB-6BFDB9A46C8F}" destId="{74E00FF4-334F-47C3-B4E5-AEE65B9598A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7.xml><?xml version="1.0" encoding="utf-8"?>
<dgm:dataModel xmlns:dgm="http://schemas.openxmlformats.org/drawingml/2006/diagram" xmlns:a="http://schemas.openxmlformats.org/drawingml/2006/main">
  <dgm:ptLst>
    <dgm:pt modelId="{671F728F-63C0-4537-A311-6A393752EF81}"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B76E01DF-157B-4B59-B607-4A02468CE94D}">
      <dgm:prSet/>
      <dgm:spPr/>
      <dgm:t>
        <a:bodyPr/>
        <a:lstStyle/>
        <a:p>
          <a:r>
            <a:rPr lang="cs-CZ" b="1"/>
            <a:t>Vyšetření nebo ošetření</a:t>
          </a:r>
          <a:endParaRPr lang="cs-CZ"/>
        </a:p>
      </dgm:t>
    </dgm:pt>
    <dgm:pt modelId="{4E2BAFF1-7596-4BA8-85E1-237D477C58C1}" type="parTrans" cxnId="{D0EB45D0-CCB6-4B8A-AA93-CDA147BAC0E9}">
      <dgm:prSet/>
      <dgm:spPr/>
      <dgm:t>
        <a:bodyPr/>
        <a:lstStyle/>
        <a:p>
          <a:endParaRPr lang="cs-CZ"/>
        </a:p>
      </dgm:t>
    </dgm:pt>
    <dgm:pt modelId="{A86C5C86-BF17-4692-B7CE-AB6DCF84F54F}" type="sibTrans" cxnId="{D0EB45D0-CCB6-4B8A-AA93-CDA147BAC0E9}">
      <dgm:prSet/>
      <dgm:spPr/>
      <dgm:t>
        <a:bodyPr/>
        <a:lstStyle/>
        <a:p>
          <a:endParaRPr lang="cs-CZ"/>
        </a:p>
      </dgm:t>
    </dgm:pt>
    <dgm:pt modelId="{4AFFE2EE-206B-4EC0-BDAC-BE2A6314C832}">
      <dgm:prSet/>
      <dgm:spPr/>
      <dgm:t>
        <a:bodyPr/>
        <a:lstStyle/>
        <a:p>
          <a:r>
            <a:rPr lang="cs-CZ" b="1"/>
            <a:t>Pracovnělékařská prohlídka, vyšetření nebo očkování související s výkonem práce</a:t>
          </a:r>
          <a:endParaRPr lang="cs-CZ"/>
        </a:p>
      </dgm:t>
    </dgm:pt>
    <dgm:pt modelId="{CD25449C-2D0C-4531-8E80-7F5EB7AF5763}" type="parTrans" cxnId="{6715D582-6F4D-429D-9117-CE8E8029B0FE}">
      <dgm:prSet/>
      <dgm:spPr/>
      <dgm:t>
        <a:bodyPr/>
        <a:lstStyle/>
        <a:p>
          <a:endParaRPr lang="cs-CZ"/>
        </a:p>
      </dgm:t>
    </dgm:pt>
    <dgm:pt modelId="{FE571A30-2967-46E3-9FE0-57A7815DAEBC}" type="sibTrans" cxnId="{6715D582-6F4D-429D-9117-CE8E8029B0FE}">
      <dgm:prSet/>
      <dgm:spPr/>
      <dgm:t>
        <a:bodyPr/>
        <a:lstStyle/>
        <a:p>
          <a:endParaRPr lang="cs-CZ"/>
        </a:p>
      </dgm:t>
    </dgm:pt>
    <dgm:pt modelId="{B38F21DD-718F-4C29-8408-D2BA937B087F}">
      <dgm:prSet/>
      <dgm:spPr/>
      <dgm:t>
        <a:bodyPr/>
        <a:lstStyle/>
        <a:p>
          <a:r>
            <a:rPr lang="cs-CZ" b="1"/>
            <a:t>Svatba</a:t>
          </a:r>
          <a:endParaRPr lang="cs-CZ"/>
        </a:p>
      </dgm:t>
    </dgm:pt>
    <dgm:pt modelId="{09C39535-73D1-4216-A055-D7101DF98213}" type="parTrans" cxnId="{8C54944D-683E-4845-909A-457583EF60B7}">
      <dgm:prSet/>
      <dgm:spPr/>
      <dgm:t>
        <a:bodyPr/>
        <a:lstStyle/>
        <a:p>
          <a:endParaRPr lang="cs-CZ"/>
        </a:p>
      </dgm:t>
    </dgm:pt>
    <dgm:pt modelId="{FBF17647-2B98-4E3E-9F29-2A7B862DC673}" type="sibTrans" cxnId="{8C54944D-683E-4845-909A-457583EF60B7}">
      <dgm:prSet/>
      <dgm:spPr/>
      <dgm:t>
        <a:bodyPr/>
        <a:lstStyle/>
        <a:p>
          <a:endParaRPr lang="cs-CZ"/>
        </a:p>
      </dgm:t>
    </dgm:pt>
    <dgm:pt modelId="{849B6A1F-B206-44DC-A875-2BC2517B4A9E}">
      <dgm:prSet/>
      <dgm:spPr/>
      <dgm:t>
        <a:bodyPr/>
        <a:lstStyle/>
        <a:p>
          <a:r>
            <a:rPr lang="cs-CZ" b="1" dirty="0"/>
            <a:t>Převoz manželky při narození dítěte, </a:t>
          </a:r>
          <a:r>
            <a:rPr lang="cs-CZ" b="1" i="0" dirty="0"/>
            <a:t>účast při porodu</a:t>
          </a:r>
        </a:p>
      </dgm:t>
    </dgm:pt>
    <dgm:pt modelId="{D53D2EF4-BFFF-45D1-B1B5-57459F0E1B8E}" type="parTrans" cxnId="{41DE2E4F-73F0-4AEF-B57D-BD78BC46D5B7}">
      <dgm:prSet/>
      <dgm:spPr/>
      <dgm:t>
        <a:bodyPr/>
        <a:lstStyle/>
        <a:p>
          <a:endParaRPr lang="cs-CZ"/>
        </a:p>
      </dgm:t>
    </dgm:pt>
    <dgm:pt modelId="{C2A5B24B-140A-4D01-B5BE-53A2D5F50D25}" type="sibTrans" cxnId="{41DE2E4F-73F0-4AEF-B57D-BD78BC46D5B7}">
      <dgm:prSet/>
      <dgm:spPr/>
      <dgm:t>
        <a:bodyPr/>
        <a:lstStyle/>
        <a:p>
          <a:endParaRPr lang="cs-CZ"/>
        </a:p>
      </dgm:t>
    </dgm:pt>
    <dgm:pt modelId="{499C66B0-865B-4303-B361-166945FC3E06}">
      <dgm:prSet/>
      <dgm:spPr/>
      <dgm:t>
        <a:bodyPr/>
        <a:lstStyle/>
        <a:p>
          <a:r>
            <a:rPr lang="cs-CZ" b="1"/>
            <a:t>Úmrtí manžela, dítěte,</a:t>
          </a:r>
          <a:endParaRPr lang="cs-CZ"/>
        </a:p>
      </dgm:t>
    </dgm:pt>
    <dgm:pt modelId="{4E9C23BC-B5D3-4948-BB73-D43DE468F2F4}" type="parTrans" cxnId="{2A06ED99-F584-4485-BA56-D79898CBFFFC}">
      <dgm:prSet/>
      <dgm:spPr/>
      <dgm:t>
        <a:bodyPr/>
        <a:lstStyle/>
        <a:p>
          <a:endParaRPr lang="cs-CZ"/>
        </a:p>
      </dgm:t>
    </dgm:pt>
    <dgm:pt modelId="{1B783DC6-C21D-4FEE-9836-CE8D9F779D41}" type="sibTrans" cxnId="{2A06ED99-F584-4485-BA56-D79898CBFFFC}">
      <dgm:prSet/>
      <dgm:spPr/>
      <dgm:t>
        <a:bodyPr/>
        <a:lstStyle/>
        <a:p>
          <a:endParaRPr lang="cs-CZ"/>
        </a:p>
      </dgm:t>
    </dgm:pt>
    <dgm:pt modelId="{210A7491-0F47-4C7A-9109-F168FC1C63CC}">
      <dgm:prSet/>
      <dgm:spPr/>
      <dgm:t>
        <a:bodyPr/>
        <a:lstStyle/>
        <a:p>
          <a:r>
            <a:rPr lang="cs-CZ" b="1"/>
            <a:t>Pohřeb kolegy</a:t>
          </a:r>
          <a:endParaRPr lang="cs-CZ"/>
        </a:p>
      </dgm:t>
    </dgm:pt>
    <dgm:pt modelId="{C90D8FB9-820D-4F80-A9DF-E68A76F46DFC}" type="parTrans" cxnId="{3C56A7EC-34F0-48EA-8130-35D67F6D45D7}">
      <dgm:prSet/>
      <dgm:spPr/>
      <dgm:t>
        <a:bodyPr/>
        <a:lstStyle/>
        <a:p>
          <a:endParaRPr lang="cs-CZ"/>
        </a:p>
      </dgm:t>
    </dgm:pt>
    <dgm:pt modelId="{226DD311-6FCD-4AE6-B25E-D2D6A3EE8F10}" type="sibTrans" cxnId="{3C56A7EC-34F0-48EA-8130-35D67F6D45D7}">
      <dgm:prSet/>
      <dgm:spPr/>
      <dgm:t>
        <a:bodyPr/>
        <a:lstStyle/>
        <a:p>
          <a:endParaRPr lang="cs-CZ"/>
        </a:p>
      </dgm:t>
    </dgm:pt>
    <dgm:pt modelId="{CA44B16E-63E5-4BE5-BF43-E2DAB424183C}">
      <dgm:prSet/>
      <dgm:spPr/>
      <dgm:t>
        <a:bodyPr/>
        <a:lstStyle/>
        <a:p>
          <a:r>
            <a:rPr lang="cs-CZ" b="1"/>
            <a:t>Doprovod rodinného příslušníka do zdrav. zařízení (někdy s náhradou, někdy bez náhrady)</a:t>
          </a:r>
          <a:endParaRPr lang="cs-CZ"/>
        </a:p>
      </dgm:t>
    </dgm:pt>
    <dgm:pt modelId="{B6E3CFEF-1C27-4725-88C9-7E7D73B930C8}" type="parTrans" cxnId="{BB21129F-0BE9-45AC-9304-A5ECBFE4B9F8}">
      <dgm:prSet/>
      <dgm:spPr/>
      <dgm:t>
        <a:bodyPr/>
        <a:lstStyle/>
        <a:p>
          <a:endParaRPr lang="cs-CZ"/>
        </a:p>
      </dgm:t>
    </dgm:pt>
    <dgm:pt modelId="{0798D7B4-F742-4297-AA90-A41014D4A94F}" type="sibTrans" cxnId="{BB21129F-0BE9-45AC-9304-A5ECBFE4B9F8}">
      <dgm:prSet/>
      <dgm:spPr/>
      <dgm:t>
        <a:bodyPr/>
        <a:lstStyle/>
        <a:p>
          <a:endParaRPr lang="cs-CZ"/>
        </a:p>
      </dgm:t>
    </dgm:pt>
    <dgm:pt modelId="{FDEF0889-B843-4D45-9B70-A46161461925}">
      <dgm:prSet/>
      <dgm:spPr/>
      <dgm:t>
        <a:bodyPr/>
        <a:lstStyle/>
        <a:p>
          <a:r>
            <a:rPr lang="cs-CZ" b="1"/>
            <a:t>Přestěhování</a:t>
          </a:r>
          <a:endParaRPr lang="cs-CZ"/>
        </a:p>
      </dgm:t>
    </dgm:pt>
    <dgm:pt modelId="{FBDFEBDD-1556-49C1-B5F9-E392597B9D1E}" type="parTrans" cxnId="{BD73CD1D-2521-4FD1-B192-27680EF45354}">
      <dgm:prSet/>
      <dgm:spPr/>
      <dgm:t>
        <a:bodyPr/>
        <a:lstStyle/>
        <a:p>
          <a:endParaRPr lang="cs-CZ"/>
        </a:p>
      </dgm:t>
    </dgm:pt>
    <dgm:pt modelId="{73EC805F-E89D-4DE7-AB83-5F6D8BAD6FB0}" type="sibTrans" cxnId="{BD73CD1D-2521-4FD1-B192-27680EF45354}">
      <dgm:prSet/>
      <dgm:spPr/>
      <dgm:t>
        <a:bodyPr/>
        <a:lstStyle/>
        <a:p>
          <a:endParaRPr lang="cs-CZ"/>
        </a:p>
      </dgm:t>
    </dgm:pt>
    <dgm:pt modelId="{0EB924C3-91A9-4E8B-9B15-5829E9918AB7}">
      <dgm:prSet/>
      <dgm:spPr/>
      <dgm:t>
        <a:bodyPr/>
        <a:lstStyle/>
        <a:p>
          <a:r>
            <a:rPr lang="cs-CZ" b="1"/>
            <a:t>Vyhledání nového zaměstnání</a:t>
          </a:r>
          <a:endParaRPr lang="cs-CZ"/>
        </a:p>
      </dgm:t>
    </dgm:pt>
    <dgm:pt modelId="{A8F45A31-6A07-42B2-9FAF-D616C24A8F51}" type="parTrans" cxnId="{1E54170D-0AE9-40E2-BC58-22490753139B}">
      <dgm:prSet/>
      <dgm:spPr/>
      <dgm:t>
        <a:bodyPr/>
        <a:lstStyle/>
        <a:p>
          <a:endParaRPr lang="cs-CZ"/>
        </a:p>
      </dgm:t>
    </dgm:pt>
    <dgm:pt modelId="{4247328E-D04F-4BE3-93EE-C5F5001C9454}" type="sibTrans" cxnId="{1E54170D-0AE9-40E2-BC58-22490753139B}">
      <dgm:prSet/>
      <dgm:spPr/>
      <dgm:t>
        <a:bodyPr/>
        <a:lstStyle/>
        <a:p>
          <a:endParaRPr lang="cs-CZ"/>
        </a:p>
      </dgm:t>
    </dgm:pt>
    <dgm:pt modelId="{74A567AB-97C4-40C6-B9ED-7E310B096171}" type="pres">
      <dgm:prSet presAssocID="{671F728F-63C0-4537-A311-6A393752EF81}" presName="linear" presStyleCnt="0">
        <dgm:presLayoutVars>
          <dgm:animLvl val="lvl"/>
          <dgm:resizeHandles val="exact"/>
        </dgm:presLayoutVars>
      </dgm:prSet>
      <dgm:spPr/>
    </dgm:pt>
    <dgm:pt modelId="{6C8CB5A5-14F5-4FD4-85F2-0C265A53846F}" type="pres">
      <dgm:prSet presAssocID="{B76E01DF-157B-4B59-B607-4A02468CE94D}" presName="parentText" presStyleLbl="node1" presStyleIdx="0" presStyleCnt="9">
        <dgm:presLayoutVars>
          <dgm:chMax val="0"/>
          <dgm:bulletEnabled val="1"/>
        </dgm:presLayoutVars>
      </dgm:prSet>
      <dgm:spPr/>
    </dgm:pt>
    <dgm:pt modelId="{ED1FDE9D-AA6A-49FF-A6E8-A0BCC4C470F4}" type="pres">
      <dgm:prSet presAssocID="{A86C5C86-BF17-4692-B7CE-AB6DCF84F54F}" presName="spacer" presStyleCnt="0"/>
      <dgm:spPr/>
    </dgm:pt>
    <dgm:pt modelId="{9D1702D0-6CE5-4859-8BBB-BE73F4784966}" type="pres">
      <dgm:prSet presAssocID="{4AFFE2EE-206B-4EC0-BDAC-BE2A6314C832}" presName="parentText" presStyleLbl="node1" presStyleIdx="1" presStyleCnt="9">
        <dgm:presLayoutVars>
          <dgm:chMax val="0"/>
          <dgm:bulletEnabled val="1"/>
        </dgm:presLayoutVars>
      </dgm:prSet>
      <dgm:spPr/>
    </dgm:pt>
    <dgm:pt modelId="{0CFE3E91-14B0-4033-BFBB-49F50526437B}" type="pres">
      <dgm:prSet presAssocID="{FE571A30-2967-46E3-9FE0-57A7815DAEBC}" presName="spacer" presStyleCnt="0"/>
      <dgm:spPr/>
    </dgm:pt>
    <dgm:pt modelId="{DBF544F6-FAEC-4E23-917F-E4956BE2E902}" type="pres">
      <dgm:prSet presAssocID="{B38F21DD-718F-4C29-8408-D2BA937B087F}" presName="parentText" presStyleLbl="node1" presStyleIdx="2" presStyleCnt="9">
        <dgm:presLayoutVars>
          <dgm:chMax val="0"/>
          <dgm:bulletEnabled val="1"/>
        </dgm:presLayoutVars>
      </dgm:prSet>
      <dgm:spPr/>
    </dgm:pt>
    <dgm:pt modelId="{84DF7345-326C-4F36-A493-0B7ED0D6C2A0}" type="pres">
      <dgm:prSet presAssocID="{FBF17647-2B98-4E3E-9F29-2A7B862DC673}" presName="spacer" presStyleCnt="0"/>
      <dgm:spPr/>
    </dgm:pt>
    <dgm:pt modelId="{1677A36D-391A-4B31-9B17-840E33E999B1}" type="pres">
      <dgm:prSet presAssocID="{849B6A1F-B206-44DC-A875-2BC2517B4A9E}" presName="parentText" presStyleLbl="node1" presStyleIdx="3" presStyleCnt="9">
        <dgm:presLayoutVars>
          <dgm:chMax val="0"/>
          <dgm:bulletEnabled val="1"/>
        </dgm:presLayoutVars>
      </dgm:prSet>
      <dgm:spPr/>
    </dgm:pt>
    <dgm:pt modelId="{CFD30E90-9F34-4348-AB57-7F7F4FFFF4E1}" type="pres">
      <dgm:prSet presAssocID="{C2A5B24B-140A-4D01-B5BE-53A2D5F50D25}" presName="spacer" presStyleCnt="0"/>
      <dgm:spPr/>
    </dgm:pt>
    <dgm:pt modelId="{32BAA2EC-70FE-4BEE-9832-91D917D79BD2}" type="pres">
      <dgm:prSet presAssocID="{499C66B0-865B-4303-B361-166945FC3E06}" presName="parentText" presStyleLbl="node1" presStyleIdx="4" presStyleCnt="9">
        <dgm:presLayoutVars>
          <dgm:chMax val="0"/>
          <dgm:bulletEnabled val="1"/>
        </dgm:presLayoutVars>
      </dgm:prSet>
      <dgm:spPr/>
    </dgm:pt>
    <dgm:pt modelId="{D7EA2B0C-47D5-4C5D-B0EF-8ECEBC66F2B8}" type="pres">
      <dgm:prSet presAssocID="{1B783DC6-C21D-4FEE-9836-CE8D9F779D41}" presName="spacer" presStyleCnt="0"/>
      <dgm:spPr/>
    </dgm:pt>
    <dgm:pt modelId="{81FAB2D6-FC43-465D-BE04-8865ADB4004E}" type="pres">
      <dgm:prSet presAssocID="{210A7491-0F47-4C7A-9109-F168FC1C63CC}" presName="parentText" presStyleLbl="node1" presStyleIdx="5" presStyleCnt="9">
        <dgm:presLayoutVars>
          <dgm:chMax val="0"/>
          <dgm:bulletEnabled val="1"/>
        </dgm:presLayoutVars>
      </dgm:prSet>
      <dgm:spPr/>
    </dgm:pt>
    <dgm:pt modelId="{CF540DD0-AB08-4872-B757-54B77596DE75}" type="pres">
      <dgm:prSet presAssocID="{226DD311-6FCD-4AE6-B25E-D2D6A3EE8F10}" presName="spacer" presStyleCnt="0"/>
      <dgm:spPr/>
    </dgm:pt>
    <dgm:pt modelId="{87D866CF-48CC-4AA8-B0DA-433D5DFB9CE1}" type="pres">
      <dgm:prSet presAssocID="{CA44B16E-63E5-4BE5-BF43-E2DAB424183C}" presName="parentText" presStyleLbl="node1" presStyleIdx="6" presStyleCnt="9">
        <dgm:presLayoutVars>
          <dgm:chMax val="0"/>
          <dgm:bulletEnabled val="1"/>
        </dgm:presLayoutVars>
      </dgm:prSet>
      <dgm:spPr/>
    </dgm:pt>
    <dgm:pt modelId="{09A2CE44-E2FE-428C-B1B5-ABFE3B2E63C5}" type="pres">
      <dgm:prSet presAssocID="{0798D7B4-F742-4297-AA90-A41014D4A94F}" presName="spacer" presStyleCnt="0"/>
      <dgm:spPr/>
    </dgm:pt>
    <dgm:pt modelId="{DA316040-6398-4CD3-944F-C8BA5981691C}" type="pres">
      <dgm:prSet presAssocID="{FDEF0889-B843-4D45-9B70-A46161461925}" presName="parentText" presStyleLbl="node1" presStyleIdx="7" presStyleCnt="9">
        <dgm:presLayoutVars>
          <dgm:chMax val="0"/>
          <dgm:bulletEnabled val="1"/>
        </dgm:presLayoutVars>
      </dgm:prSet>
      <dgm:spPr/>
    </dgm:pt>
    <dgm:pt modelId="{95AF8AA0-88A2-4C49-ADEE-35026EE5D315}" type="pres">
      <dgm:prSet presAssocID="{73EC805F-E89D-4DE7-AB83-5F6D8BAD6FB0}" presName="spacer" presStyleCnt="0"/>
      <dgm:spPr/>
    </dgm:pt>
    <dgm:pt modelId="{0C7E8C25-E10A-4DD3-BD75-78A358238737}" type="pres">
      <dgm:prSet presAssocID="{0EB924C3-91A9-4E8B-9B15-5829E9918AB7}" presName="parentText" presStyleLbl="node1" presStyleIdx="8" presStyleCnt="9">
        <dgm:presLayoutVars>
          <dgm:chMax val="0"/>
          <dgm:bulletEnabled val="1"/>
        </dgm:presLayoutVars>
      </dgm:prSet>
      <dgm:spPr/>
    </dgm:pt>
  </dgm:ptLst>
  <dgm:cxnLst>
    <dgm:cxn modelId="{1E54170D-0AE9-40E2-BC58-22490753139B}" srcId="{671F728F-63C0-4537-A311-6A393752EF81}" destId="{0EB924C3-91A9-4E8B-9B15-5829E9918AB7}" srcOrd="8" destOrd="0" parTransId="{A8F45A31-6A07-42B2-9FAF-D616C24A8F51}" sibTransId="{4247328E-D04F-4BE3-93EE-C5F5001C9454}"/>
    <dgm:cxn modelId="{88E62917-47CE-4A65-9DF9-F1692EBE9921}" type="presOf" srcId="{4AFFE2EE-206B-4EC0-BDAC-BE2A6314C832}" destId="{9D1702D0-6CE5-4859-8BBB-BE73F4784966}" srcOrd="0" destOrd="0" presId="urn:microsoft.com/office/officeart/2005/8/layout/vList2"/>
    <dgm:cxn modelId="{BD73CD1D-2521-4FD1-B192-27680EF45354}" srcId="{671F728F-63C0-4537-A311-6A393752EF81}" destId="{FDEF0889-B843-4D45-9B70-A46161461925}" srcOrd="7" destOrd="0" parTransId="{FBDFEBDD-1556-49C1-B5F9-E392597B9D1E}" sibTransId="{73EC805F-E89D-4DE7-AB83-5F6D8BAD6FB0}"/>
    <dgm:cxn modelId="{8C54944D-683E-4845-909A-457583EF60B7}" srcId="{671F728F-63C0-4537-A311-6A393752EF81}" destId="{B38F21DD-718F-4C29-8408-D2BA937B087F}" srcOrd="2" destOrd="0" parTransId="{09C39535-73D1-4216-A055-D7101DF98213}" sibTransId="{FBF17647-2B98-4E3E-9F29-2A7B862DC673}"/>
    <dgm:cxn modelId="{41DE2E4F-73F0-4AEF-B57D-BD78BC46D5B7}" srcId="{671F728F-63C0-4537-A311-6A393752EF81}" destId="{849B6A1F-B206-44DC-A875-2BC2517B4A9E}" srcOrd="3" destOrd="0" parTransId="{D53D2EF4-BFFF-45D1-B1B5-57459F0E1B8E}" sibTransId="{C2A5B24B-140A-4D01-B5BE-53A2D5F50D25}"/>
    <dgm:cxn modelId="{6715D582-6F4D-429D-9117-CE8E8029B0FE}" srcId="{671F728F-63C0-4537-A311-6A393752EF81}" destId="{4AFFE2EE-206B-4EC0-BDAC-BE2A6314C832}" srcOrd="1" destOrd="0" parTransId="{CD25449C-2D0C-4531-8E80-7F5EB7AF5763}" sibTransId="{FE571A30-2967-46E3-9FE0-57A7815DAEBC}"/>
    <dgm:cxn modelId="{19B5C08E-C31B-4543-8966-136FB7C29F6F}" type="presOf" srcId="{210A7491-0F47-4C7A-9109-F168FC1C63CC}" destId="{81FAB2D6-FC43-465D-BE04-8865ADB4004E}" srcOrd="0" destOrd="0" presId="urn:microsoft.com/office/officeart/2005/8/layout/vList2"/>
    <dgm:cxn modelId="{3A1B8F94-CCE8-4C28-9BC9-B69257DD7EF2}" type="presOf" srcId="{499C66B0-865B-4303-B361-166945FC3E06}" destId="{32BAA2EC-70FE-4BEE-9832-91D917D79BD2}" srcOrd="0" destOrd="0" presId="urn:microsoft.com/office/officeart/2005/8/layout/vList2"/>
    <dgm:cxn modelId="{2A06ED99-F584-4485-BA56-D79898CBFFFC}" srcId="{671F728F-63C0-4537-A311-6A393752EF81}" destId="{499C66B0-865B-4303-B361-166945FC3E06}" srcOrd="4" destOrd="0" parTransId="{4E9C23BC-B5D3-4948-BB73-D43DE468F2F4}" sibTransId="{1B783DC6-C21D-4FEE-9836-CE8D9F779D41}"/>
    <dgm:cxn modelId="{8C30609B-E1BE-49C6-8AAE-BB2B18B27316}" type="presOf" srcId="{B76E01DF-157B-4B59-B607-4A02468CE94D}" destId="{6C8CB5A5-14F5-4FD4-85F2-0C265A53846F}" srcOrd="0" destOrd="0" presId="urn:microsoft.com/office/officeart/2005/8/layout/vList2"/>
    <dgm:cxn modelId="{BB21129F-0BE9-45AC-9304-A5ECBFE4B9F8}" srcId="{671F728F-63C0-4537-A311-6A393752EF81}" destId="{CA44B16E-63E5-4BE5-BF43-E2DAB424183C}" srcOrd="6" destOrd="0" parTransId="{B6E3CFEF-1C27-4725-88C9-7E7D73B930C8}" sibTransId="{0798D7B4-F742-4297-AA90-A41014D4A94F}"/>
    <dgm:cxn modelId="{BACF2CAC-A1F9-4A68-B66F-60A486A185B4}" type="presOf" srcId="{671F728F-63C0-4537-A311-6A393752EF81}" destId="{74A567AB-97C4-40C6-B9ED-7E310B096171}" srcOrd="0" destOrd="0" presId="urn:microsoft.com/office/officeart/2005/8/layout/vList2"/>
    <dgm:cxn modelId="{66D30CBA-93CE-4ECA-AF51-EE1C3051F81D}" type="presOf" srcId="{CA44B16E-63E5-4BE5-BF43-E2DAB424183C}" destId="{87D866CF-48CC-4AA8-B0DA-433D5DFB9CE1}" srcOrd="0" destOrd="0" presId="urn:microsoft.com/office/officeart/2005/8/layout/vList2"/>
    <dgm:cxn modelId="{DCCA17BF-B469-43FE-9992-8447027F33A3}" type="presOf" srcId="{849B6A1F-B206-44DC-A875-2BC2517B4A9E}" destId="{1677A36D-391A-4B31-9B17-840E33E999B1}" srcOrd="0" destOrd="0" presId="urn:microsoft.com/office/officeart/2005/8/layout/vList2"/>
    <dgm:cxn modelId="{AE124ECE-0EDF-4108-A6EE-C8EBD07F35D1}" type="presOf" srcId="{FDEF0889-B843-4D45-9B70-A46161461925}" destId="{DA316040-6398-4CD3-944F-C8BA5981691C}" srcOrd="0" destOrd="0" presId="urn:microsoft.com/office/officeart/2005/8/layout/vList2"/>
    <dgm:cxn modelId="{D0EB45D0-CCB6-4B8A-AA93-CDA147BAC0E9}" srcId="{671F728F-63C0-4537-A311-6A393752EF81}" destId="{B76E01DF-157B-4B59-B607-4A02468CE94D}" srcOrd="0" destOrd="0" parTransId="{4E2BAFF1-7596-4BA8-85E1-237D477C58C1}" sibTransId="{A86C5C86-BF17-4692-B7CE-AB6DCF84F54F}"/>
    <dgm:cxn modelId="{CD14C9D6-F222-4897-B377-DB59DA1FC5E9}" type="presOf" srcId="{B38F21DD-718F-4C29-8408-D2BA937B087F}" destId="{DBF544F6-FAEC-4E23-917F-E4956BE2E902}" srcOrd="0" destOrd="0" presId="urn:microsoft.com/office/officeart/2005/8/layout/vList2"/>
    <dgm:cxn modelId="{3C56A7EC-34F0-48EA-8130-35D67F6D45D7}" srcId="{671F728F-63C0-4537-A311-6A393752EF81}" destId="{210A7491-0F47-4C7A-9109-F168FC1C63CC}" srcOrd="5" destOrd="0" parTransId="{C90D8FB9-820D-4F80-A9DF-E68A76F46DFC}" sibTransId="{226DD311-6FCD-4AE6-B25E-D2D6A3EE8F10}"/>
    <dgm:cxn modelId="{A984F1FF-B91A-435D-941C-CEB7D27A3652}" type="presOf" srcId="{0EB924C3-91A9-4E8B-9B15-5829E9918AB7}" destId="{0C7E8C25-E10A-4DD3-BD75-78A358238737}" srcOrd="0" destOrd="0" presId="urn:microsoft.com/office/officeart/2005/8/layout/vList2"/>
    <dgm:cxn modelId="{F7450AEB-86D6-4682-A10D-6C0066403DBE}" type="presParOf" srcId="{74A567AB-97C4-40C6-B9ED-7E310B096171}" destId="{6C8CB5A5-14F5-4FD4-85F2-0C265A53846F}" srcOrd="0" destOrd="0" presId="urn:microsoft.com/office/officeart/2005/8/layout/vList2"/>
    <dgm:cxn modelId="{0CC66CAD-61A2-4A7A-917C-A0EBAF23A64A}" type="presParOf" srcId="{74A567AB-97C4-40C6-B9ED-7E310B096171}" destId="{ED1FDE9D-AA6A-49FF-A6E8-A0BCC4C470F4}" srcOrd="1" destOrd="0" presId="urn:microsoft.com/office/officeart/2005/8/layout/vList2"/>
    <dgm:cxn modelId="{7F6EE0D9-5B80-41BF-943C-CE5011748584}" type="presParOf" srcId="{74A567AB-97C4-40C6-B9ED-7E310B096171}" destId="{9D1702D0-6CE5-4859-8BBB-BE73F4784966}" srcOrd="2" destOrd="0" presId="urn:microsoft.com/office/officeart/2005/8/layout/vList2"/>
    <dgm:cxn modelId="{F95FC0E5-3612-4762-BBC1-926FDE6FC537}" type="presParOf" srcId="{74A567AB-97C4-40C6-B9ED-7E310B096171}" destId="{0CFE3E91-14B0-4033-BFBB-49F50526437B}" srcOrd="3" destOrd="0" presId="urn:microsoft.com/office/officeart/2005/8/layout/vList2"/>
    <dgm:cxn modelId="{19663BB4-1710-42DB-98EB-D4503C0C9E45}" type="presParOf" srcId="{74A567AB-97C4-40C6-B9ED-7E310B096171}" destId="{DBF544F6-FAEC-4E23-917F-E4956BE2E902}" srcOrd="4" destOrd="0" presId="urn:microsoft.com/office/officeart/2005/8/layout/vList2"/>
    <dgm:cxn modelId="{F4426FA4-7FEE-4219-B6C3-8C81A36C0DE0}" type="presParOf" srcId="{74A567AB-97C4-40C6-B9ED-7E310B096171}" destId="{84DF7345-326C-4F36-A493-0B7ED0D6C2A0}" srcOrd="5" destOrd="0" presId="urn:microsoft.com/office/officeart/2005/8/layout/vList2"/>
    <dgm:cxn modelId="{22CCCF7C-85C6-4AC7-9536-B952152E8463}" type="presParOf" srcId="{74A567AB-97C4-40C6-B9ED-7E310B096171}" destId="{1677A36D-391A-4B31-9B17-840E33E999B1}" srcOrd="6" destOrd="0" presId="urn:microsoft.com/office/officeart/2005/8/layout/vList2"/>
    <dgm:cxn modelId="{29C97DD8-FF07-499B-9983-E2617A5A9F58}" type="presParOf" srcId="{74A567AB-97C4-40C6-B9ED-7E310B096171}" destId="{CFD30E90-9F34-4348-AB57-7F7F4FFFF4E1}" srcOrd="7" destOrd="0" presId="urn:microsoft.com/office/officeart/2005/8/layout/vList2"/>
    <dgm:cxn modelId="{BFC9BFBB-3DD5-41B5-B810-31A92BCAD574}" type="presParOf" srcId="{74A567AB-97C4-40C6-B9ED-7E310B096171}" destId="{32BAA2EC-70FE-4BEE-9832-91D917D79BD2}" srcOrd="8" destOrd="0" presId="urn:microsoft.com/office/officeart/2005/8/layout/vList2"/>
    <dgm:cxn modelId="{81E01982-84F3-47CF-98BB-8DCAE900744A}" type="presParOf" srcId="{74A567AB-97C4-40C6-B9ED-7E310B096171}" destId="{D7EA2B0C-47D5-4C5D-B0EF-8ECEBC66F2B8}" srcOrd="9" destOrd="0" presId="urn:microsoft.com/office/officeart/2005/8/layout/vList2"/>
    <dgm:cxn modelId="{3FD08AB8-E3B7-4C7B-A68F-40597A64B632}" type="presParOf" srcId="{74A567AB-97C4-40C6-B9ED-7E310B096171}" destId="{81FAB2D6-FC43-465D-BE04-8865ADB4004E}" srcOrd="10" destOrd="0" presId="urn:microsoft.com/office/officeart/2005/8/layout/vList2"/>
    <dgm:cxn modelId="{AF6A7072-698A-4D34-9B2E-0F4DD2F0C692}" type="presParOf" srcId="{74A567AB-97C4-40C6-B9ED-7E310B096171}" destId="{CF540DD0-AB08-4872-B757-54B77596DE75}" srcOrd="11" destOrd="0" presId="urn:microsoft.com/office/officeart/2005/8/layout/vList2"/>
    <dgm:cxn modelId="{75468949-FD46-4B20-9087-DF0B1DFAFE0C}" type="presParOf" srcId="{74A567AB-97C4-40C6-B9ED-7E310B096171}" destId="{87D866CF-48CC-4AA8-B0DA-433D5DFB9CE1}" srcOrd="12" destOrd="0" presId="urn:microsoft.com/office/officeart/2005/8/layout/vList2"/>
    <dgm:cxn modelId="{83276EE3-49BF-4977-94AB-89680AAC85F8}" type="presParOf" srcId="{74A567AB-97C4-40C6-B9ED-7E310B096171}" destId="{09A2CE44-E2FE-428C-B1B5-ABFE3B2E63C5}" srcOrd="13" destOrd="0" presId="urn:microsoft.com/office/officeart/2005/8/layout/vList2"/>
    <dgm:cxn modelId="{7BED6C31-6F74-4680-BEF9-4EE7387BEF78}" type="presParOf" srcId="{74A567AB-97C4-40C6-B9ED-7E310B096171}" destId="{DA316040-6398-4CD3-944F-C8BA5981691C}" srcOrd="14" destOrd="0" presId="urn:microsoft.com/office/officeart/2005/8/layout/vList2"/>
    <dgm:cxn modelId="{BABC376A-6333-4811-9886-01A75B0E6A8E}" type="presParOf" srcId="{74A567AB-97C4-40C6-B9ED-7E310B096171}" destId="{95AF8AA0-88A2-4C49-ADEE-35026EE5D315}" srcOrd="15" destOrd="0" presId="urn:microsoft.com/office/officeart/2005/8/layout/vList2"/>
    <dgm:cxn modelId="{7BF2F089-37DF-4717-9E81-020BBAC13E3C}" type="presParOf" srcId="{74A567AB-97C4-40C6-B9ED-7E310B096171}" destId="{0C7E8C25-E10A-4DD3-BD75-78A358238737}" srcOrd="1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8.xml><?xml version="1.0" encoding="utf-8"?>
<dgm:dataModel xmlns:dgm="http://schemas.openxmlformats.org/drawingml/2006/diagram" xmlns:a="http://schemas.openxmlformats.org/drawingml/2006/main">
  <dgm:ptLst>
    <dgm:pt modelId="{468A30EB-51BE-4587-A9C2-CB935030BEE3}"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DE2F41FA-2093-4D64-B4B8-A17C03AC7398}">
      <dgm:prSet/>
      <dgm:spPr/>
      <dgm:t>
        <a:bodyPr/>
        <a:lstStyle/>
        <a:p>
          <a:r>
            <a:rPr lang="cs-CZ" b="0"/>
            <a:t>Sjednává se ve smlouvě nebo ji zaměstnavatel stanoví vnitřním předpisem anebo určuje mzdovým výměrem</a:t>
          </a:r>
          <a:endParaRPr lang="cs-CZ"/>
        </a:p>
      </dgm:t>
    </dgm:pt>
    <dgm:pt modelId="{019FCD5B-656F-4FFC-A40E-D006874097F9}" type="parTrans" cxnId="{7E0F7A1F-746B-4933-9680-BD39D0C4866B}">
      <dgm:prSet/>
      <dgm:spPr/>
      <dgm:t>
        <a:bodyPr/>
        <a:lstStyle/>
        <a:p>
          <a:endParaRPr lang="cs-CZ"/>
        </a:p>
      </dgm:t>
    </dgm:pt>
    <dgm:pt modelId="{588D2465-A7AB-495D-97E6-8A8912F30912}" type="sibTrans" cxnId="{7E0F7A1F-746B-4933-9680-BD39D0C4866B}">
      <dgm:prSet/>
      <dgm:spPr/>
      <dgm:t>
        <a:bodyPr/>
        <a:lstStyle/>
        <a:p>
          <a:endParaRPr lang="cs-CZ"/>
        </a:p>
      </dgm:t>
    </dgm:pt>
    <dgm:pt modelId="{B6F25E49-B71F-49B8-A4B8-80EC9F60F212}">
      <dgm:prSet/>
      <dgm:spPr/>
      <dgm:t>
        <a:bodyPr/>
        <a:lstStyle/>
        <a:p>
          <a:r>
            <a:rPr lang="cs-CZ" b="0"/>
            <a:t>Mzda musí být sjednána, stanovena nebo určena před začátkem výkonu práce</a:t>
          </a:r>
          <a:endParaRPr lang="cs-CZ"/>
        </a:p>
      </dgm:t>
    </dgm:pt>
    <dgm:pt modelId="{D193F2E3-DABC-46A2-9BE0-9F1C339BBE3F}" type="parTrans" cxnId="{FD19F83B-837F-4267-A009-170CFCA29647}">
      <dgm:prSet/>
      <dgm:spPr/>
      <dgm:t>
        <a:bodyPr/>
        <a:lstStyle/>
        <a:p>
          <a:endParaRPr lang="cs-CZ"/>
        </a:p>
      </dgm:t>
    </dgm:pt>
    <dgm:pt modelId="{3634EE2E-F6CF-4752-9B52-E48408B2EB27}" type="sibTrans" cxnId="{FD19F83B-837F-4267-A009-170CFCA29647}">
      <dgm:prSet/>
      <dgm:spPr/>
      <dgm:t>
        <a:bodyPr/>
        <a:lstStyle/>
        <a:p>
          <a:endParaRPr lang="cs-CZ"/>
        </a:p>
      </dgm:t>
    </dgm:pt>
    <dgm:pt modelId="{A1AEB761-5D6A-4C2B-ABCE-1F51F7B0ACC5}" type="pres">
      <dgm:prSet presAssocID="{468A30EB-51BE-4587-A9C2-CB935030BEE3}" presName="linear" presStyleCnt="0">
        <dgm:presLayoutVars>
          <dgm:animLvl val="lvl"/>
          <dgm:resizeHandles val="exact"/>
        </dgm:presLayoutVars>
      </dgm:prSet>
      <dgm:spPr/>
    </dgm:pt>
    <dgm:pt modelId="{8D881D05-88C7-40C5-B642-D070DC816E9E}" type="pres">
      <dgm:prSet presAssocID="{DE2F41FA-2093-4D64-B4B8-A17C03AC7398}" presName="parentText" presStyleLbl="node1" presStyleIdx="0" presStyleCnt="2">
        <dgm:presLayoutVars>
          <dgm:chMax val="0"/>
          <dgm:bulletEnabled val="1"/>
        </dgm:presLayoutVars>
      </dgm:prSet>
      <dgm:spPr/>
    </dgm:pt>
    <dgm:pt modelId="{47A5E9B1-3552-4D93-BEC1-CB4432FD258F}" type="pres">
      <dgm:prSet presAssocID="{588D2465-A7AB-495D-97E6-8A8912F30912}" presName="spacer" presStyleCnt="0"/>
      <dgm:spPr/>
    </dgm:pt>
    <dgm:pt modelId="{674E8F60-D6A3-4C72-A837-4659C59E416A}" type="pres">
      <dgm:prSet presAssocID="{B6F25E49-B71F-49B8-A4B8-80EC9F60F212}" presName="parentText" presStyleLbl="node1" presStyleIdx="1" presStyleCnt="2">
        <dgm:presLayoutVars>
          <dgm:chMax val="0"/>
          <dgm:bulletEnabled val="1"/>
        </dgm:presLayoutVars>
      </dgm:prSet>
      <dgm:spPr/>
    </dgm:pt>
  </dgm:ptLst>
  <dgm:cxnLst>
    <dgm:cxn modelId="{7E0F7A1F-746B-4933-9680-BD39D0C4866B}" srcId="{468A30EB-51BE-4587-A9C2-CB935030BEE3}" destId="{DE2F41FA-2093-4D64-B4B8-A17C03AC7398}" srcOrd="0" destOrd="0" parTransId="{019FCD5B-656F-4FFC-A40E-D006874097F9}" sibTransId="{588D2465-A7AB-495D-97E6-8A8912F30912}"/>
    <dgm:cxn modelId="{5547AE2F-F6B0-4461-82B3-195A0420A2E8}" type="presOf" srcId="{DE2F41FA-2093-4D64-B4B8-A17C03AC7398}" destId="{8D881D05-88C7-40C5-B642-D070DC816E9E}" srcOrd="0" destOrd="0" presId="urn:microsoft.com/office/officeart/2005/8/layout/vList2"/>
    <dgm:cxn modelId="{FD19F83B-837F-4267-A009-170CFCA29647}" srcId="{468A30EB-51BE-4587-A9C2-CB935030BEE3}" destId="{B6F25E49-B71F-49B8-A4B8-80EC9F60F212}" srcOrd="1" destOrd="0" parTransId="{D193F2E3-DABC-46A2-9BE0-9F1C339BBE3F}" sibTransId="{3634EE2E-F6CF-4752-9B52-E48408B2EB27}"/>
    <dgm:cxn modelId="{3C7D1E9D-5B85-40D1-AEA7-BC6165506085}" type="presOf" srcId="{B6F25E49-B71F-49B8-A4B8-80EC9F60F212}" destId="{674E8F60-D6A3-4C72-A837-4659C59E416A}" srcOrd="0" destOrd="0" presId="urn:microsoft.com/office/officeart/2005/8/layout/vList2"/>
    <dgm:cxn modelId="{3C1176B2-8340-466F-AAA8-32A44B77AC92}" type="presOf" srcId="{468A30EB-51BE-4587-A9C2-CB935030BEE3}" destId="{A1AEB761-5D6A-4C2B-ABCE-1F51F7B0ACC5}" srcOrd="0" destOrd="0" presId="urn:microsoft.com/office/officeart/2005/8/layout/vList2"/>
    <dgm:cxn modelId="{9FF78E7D-7DB2-4C3B-9F89-BADDAD0515A5}" type="presParOf" srcId="{A1AEB761-5D6A-4C2B-ABCE-1F51F7B0ACC5}" destId="{8D881D05-88C7-40C5-B642-D070DC816E9E}" srcOrd="0" destOrd="0" presId="urn:microsoft.com/office/officeart/2005/8/layout/vList2"/>
    <dgm:cxn modelId="{5EAA242E-FA5A-433F-B54A-986FFE946035}" type="presParOf" srcId="{A1AEB761-5D6A-4C2B-ABCE-1F51F7B0ACC5}" destId="{47A5E9B1-3552-4D93-BEC1-CB4432FD258F}" srcOrd="1" destOrd="0" presId="urn:microsoft.com/office/officeart/2005/8/layout/vList2"/>
    <dgm:cxn modelId="{15AC9D40-446C-4746-B69A-A2A308A98EBA}" type="presParOf" srcId="{A1AEB761-5D6A-4C2B-ABCE-1F51F7B0ACC5}" destId="{674E8F60-D6A3-4C72-A837-4659C59E416A}"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9.xml><?xml version="1.0" encoding="utf-8"?>
<dgm:dataModel xmlns:dgm="http://schemas.openxmlformats.org/drawingml/2006/diagram" xmlns:a="http://schemas.openxmlformats.org/drawingml/2006/main">
  <dgm:ptLst>
    <dgm:pt modelId="{F9C82FF2-5112-46E4-B009-FC76B728C41A}"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A02666B6-7C2D-4D41-8394-99996E2BFD3B}">
      <dgm:prSet/>
      <dgm:spPr/>
      <dgm:t>
        <a:bodyPr/>
        <a:lstStyle/>
        <a:p>
          <a:r>
            <a:rPr lang="cs-CZ" b="0"/>
            <a:t>Plat určuje zaměstnanci zaměstnavatel, a to podle tohoto zákoníku práce, nařízení vlády a v jejich mezích podle kolektivní smlouvy, popřípadě vnitřního předpisu. </a:t>
          </a:r>
          <a:endParaRPr lang="cs-CZ"/>
        </a:p>
      </dgm:t>
    </dgm:pt>
    <dgm:pt modelId="{CAF8B53D-1B39-4368-9065-6FF623A0CE2B}" type="parTrans" cxnId="{74ECF66A-7948-4217-9AD3-B11F009394FE}">
      <dgm:prSet/>
      <dgm:spPr/>
      <dgm:t>
        <a:bodyPr/>
        <a:lstStyle/>
        <a:p>
          <a:endParaRPr lang="cs-CZ"/>
        </a:p>
      </dgm:t>
    </dgm:pt>
    <dgm:pt modelId="{087E8CFD-FB71-4567-9A65-01BCAEC6E6D7}" type="sibTrans" cxnId="{74ECF66A-7948-4217-9AD3-B11F009394FE}">
      <dgm:prSet/>
      <dgm:spPr/>
      <dgm:t>
        <a:bodyPr/>
        <a:lstStyle/>
        <a:p>
          <a:endParaRPr lang="cs-CZ"/>
        </a:p>
      </dgm:t>
    </dgm:pt>
    <dgm:pt modelId="{F2E98595-3BE3-4073-BEBF-ACA8A2CFA059}">
      <dgm:prSet/>
      <dgm:spPr/>
      <dgm:t>
        <a:bodyPr/>
        <a:lstStyle/>
        <a:p>
          <a:r>
            <a:rPr lang="cs-CZ" b="0"/>
            <a:t>Plat není možné určit jiným způsobem v jiném složení a jiné výši, než stanoví tento zákoník práce a právní předpisy vydané k jeho provedení</a:t>
          </a:r>
          <a:endParaRPr lang="cs-CZ"/>
        </a:p>
      </dgm:t>
    </dgm:pt>
    <dgm:pt modelId="{D3595794-14C9-4C53-ACB7-8F86E8C035AC}" type="parTrans" cxnId="{0EA18D54-49AD-47F9-B1FD-90B5E32A6272}">
      <dgm:prSet/>
      <dgm:spPr/>
      <dgm:t>
        <a:bodyPr/>
        <a:lstStyle/>
        <a:p>
          <a:endParaRPr lang="cs-CZ"/>
        </a:p>
      </dgm:t>
    </dgm:pt>
    <dgm:pt modelId="{A0F9949C-050B-46C0-95A0-040D45B4A4BB}" type="sibTrans" cxnId="{0EA18D54-49AD-47F9-B1FD-90B5E32A6272}">
      <dgm:prSet/>
      <dgm:spPr/>
      <dgm:t>
        <a:bodyPr/>
        <a:lstStyle/>
        <a:p>
          <a:endParaRPr lang="cs-CZ"/>
        </a:p>
      </dgm:t>
    </dgm:pt>
    <dgm:pt modelId="{38777361-2129-4E6E-9FE9-EA7980834026}" type="pres">
      <dgm:prSet presAssocID="{F9C82FF2-5112-46E4-B009-FC76B728C41A}" presName="linear" presStyleCnt="0">
        <dgm:presLayoutVars>
          <dgm:animLvl val="lvl"/>
          <dgm:resizeHandles val="exact"/>
        </dgm:presLayoutVars>
      </dgm:prSet>
      <dgm:spPr/>
    </dgm:pt>
    <dgm:pt modelId="{4ED6C4A2-EF18-4BF2-827F-585B29487A2C}" type="pres">
      <dgm:prSet presAssocID="{A02666B6-7C2D-4D41-8394-99996E2BFD3B}" presName="parentText" presStyleLbl="node1" presStyleIdx="0" presStyleCnt="2">
        <dgm:presLayoutVars>
          <dgm:chMax val="0"/>
          <dgm:bulletEnabled val="1"/>
        </dgm:presLayoutVars>
      </dgm:prSet>
      <dgm:spPr/>
    </dgm:pt>
    <dgm:pt modelId="{DCB5159B-A5F8-488C-80D5-CB1A28006253}" type="pres">
      <dgm:prSet presAssocID="{087E8CFD-FB71-4567-9A65-01BCAEC6E6D7}" presName="spacer" presStyleCnt="0"/>
      <dgm:spPr/>
    </dgm:pt>
    <dgm:pt modelId="{00F5DD20-0E4C-46BA-9911-EA64942DB377}" type="pres">
      <dgm:prSet presAssocID="{F2E98595-3BE3-4073-BEBF-ACA8A2CFA059}" presName="parentText" presStyleLbl="node1" presStyleIdx="1" presStyleCnt="2">
        <dgm:presLayoutVars>
          <dgm:chMax val="0"/>
          <dgm:bulletEnabled val="1"/>
        </dgm:presLayoutVars>
      </dgm:prSet>
      <dgm:spPr/>
    </dgm:pt>
  </dgm:ptLst>
  <dgm:cxnLst>
    <dgm:cxn modelId="{8B4ABB12-BCC7-4CDE-89B4-9EED00A52ABC}" type="presOf" srcId="{F9C82FF2-5112-46E4-B009-FC76B728C41A}" destId="{38777361-2129-4E6E-9FE9-EA7980834026}" srcOrd="0" destOrd="0" presId="urn:microsoft.com/office/officeart/2005/8/layout/vList2"/>
    <dgm:cxn modelId="{74ECF66A-7948-4217-9AD3-B11F009394FE}" srcId="{F9C82FF2-5112-46E4-B009-FC76B728C41A}" destId="{A02666B6-7C2D-4D41-8394-99996E2BFD3B}" srcOrd="0" destOrd="0" parTransId="{CAF8B53D-1B39-4368-9065-6FF623A0CE2B}" sibTransId="{087E8CFD-FB71-4567-9A65-01BCAEC6E6D7}"/>
    <dgm:cxn modelId="{0EA18D54-49AD-47F9-B1FD-90B5E32A6272}" srcId="{F9C82FF2-5112-46E4-B009-FC76B728C41A}" destId="{F2E98595-3BE3-4073-BEBF-ACA8A2CFA059}" srcOrd="1" destOrd="0" parTransId="{D3595794-14C9-4C53-ACB7-8F86E8C035AC}" sibTransId="{A0F9949C-050B-46C0-95A0-040D45B4A4BB}"/>
    <dgm:cxn modelId="{66A631C0-B133-4464-9B14-E999B48A238B}" type="presOf" srcId="{F2E98595-3BE3-4073-BEBF-ACA8A2CFA059}" destId="{00F5DD20-0E4C-46BA-9911-EA64942DB377}" srcOrd="0" destOrd="0" presId="urn:microsoft.com/office/officeart/2005/8/layout/vList2"/>
    <dgm:cxn modelId="{538D55FC-E843-41C3-9A77-885C81B6E63E}" type="presOf" srcId="{A02666B6-7C2D-4D41-8394-99996E2BFD3B}" destId="{4ED6C4A2-EF18-4BF2-827F-585B29487A2C}" srcOrd="0" destOrd="0" presId="urn:microsoft.com/office/officeart/2005/8/layout/vList2"/>
    <dgm:cxn modelId="{536DE162-1826-4880-A29C-B1764B25444C}" type="presParOf" srcId="{38777361-2129-4E6E-9FE9-EA7980834026}" destId="{4ED6C4A2-EF18-4BF2-827F-585B29487A2C}" srcOrd="0" destOrd="0" presId="urn:microsoft.com/office/officeart/2005/8/layout/vList2"/>
    <dgm:cxn modelId="{EDCDB69B-AE73-4356-8E2A-B34164A789FB}" type="presParOf" srcId="{38777361-2129-4E6E-9FE9-EA7980834026}" destId="{DCB5159B-A5F8-488C-80D5-CB1A28006253}" srcOrd="1" destOrd="0" presId="urn:microsoft.com/office/officeart/2005/8/layout/vList2"/>
    <dgm:cxn modelId="{273EF39A-382E-48A9-95F4-9109B9742466}" type="presParOf" srcId="{38777361-2129-4E6E-9FE9-EA7980834026}" destId="{00F5DD20-0E4C-46BA-9911-EA64942DB377}"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327EDDD-254B-473C-BA9F-7A91C603BAC0}" type="doc">
      <dgm:prSet loTypeId="urn:microsoft.com/office/officeart/2005/8/layout/vList5" loCatId="list" qsTypeId="urn:microsoft.com/office/officeart/2005/8/quickstyle/simple1" qsCatId="simple" csTypeId="urn:microsoft.com/office/officeart/2005/8/colors/accent0_2" csCatId="mainScheme" phldr="1"/>
      <dgm:spPr/>
      <dgm:t>
        <a:bodyPr/>
        <a:lstStyle/>
        <a:p>
          <a:endParaRPr lang="cs-CZ"/>
        </a:p>
      </dgm:t>
    </dgm:pt>
    <dgm:pt modelId="{549C9030-DB02-4974-BDBF-C599A2D5A1B3}">
      <dgm:prSet/>
      <dgm:spPr/>
      <dgm:t>
        <a:bodyPr/>
        <a:lstStyle/>
        <a:p>
          <a:r>
            <a:rPr lang="cs-CZ" b="0"/>
            <a:t>Od </a:t>
          </a:r>
          <a:r>
            <a:rPr lang="cs-CZ" b="1"/>
            <a:t>vzniku</a:t>
          </a:r>
          <a:r>
            <a:rPr lang="cs-CZ" b="0"/>
            <a:t> pracovního poměru je zaměstnavatel:</a:t>
          </a:r>
          <a:endParaRPr lang="cs-CZ"/>
        </a:p>
      </dgm:t>
    </dgm:pt>
    <dgm:pt modelId="{7AA5C18E-C29F-427D-BADE-D5BAF62A7F15}" type="parTrans" cxnId="{86C826A9-A2F2-4491-815F-432E1CECC532}">
      <dgm:prSet/>
      <dgm:spPr/>
      <dgm:t>
        <a:bodyPr/>
        <a:lstStyle/>
        <a:p>
          <a:endParaRPr lang="cs-CZ"/>
        </a:p>
      </dgm:t>
    </dgm:pt>
    <dgm:pt modelId="{100F7BF8-CA42-4BB3-8F84-A469E5F2006E}" type="sibTrans" cxnId="{86C826A9-A2F2-4491-815F-432E1CECC532}">
      <dgm:prSet/>
      <dgm:spPr/>
      <dgm:t>
        <a:bodyPr/>
        <a:lstStyle/>
        <a:p>
          <a:endParaRPr lang="cs-CZ"/>
        </a:p>
      </dgm:t>
    </dgm:pt>
    <dgm:pt modelId="{36ED1A82-23D4-43C8-8295-DB0876D47974}">
      <dgm:prSet/>
      <dgm:spPr/>
      <dgm:t>
        <a:bodyPr/>
        <a:lstStyle/>
        <a:p>
          <a:r>
            <a:rPr lang="cs-CZ" b="0" dirty="0">
              <a:solidFill>
                <a:schemeClr val="tx1"/>
              </a:solidFill>
            </a:rPr>
            <a:t>povinen přidělovat zaměstnanci práci podle pracovní smlouvy</a:t>
          </a:r>
          <a:endParaRPr lang="cs-CZ" dirty="0">
            <a:solidFill>
              <a:schemeClr val="tx1"/>
            </a:solidFill>
          </a:endParaRPr>
        </a:p>
      </dgm:t>
    </dgm:pt>
    <dgm:pt modelId="{46C0DB2A-0700-4CF9-8D6E-0664D248D83A}" type="parTrans" cxnId="{AAA99B9E-C9DB-4DC0-AF53-DD450341AC63}">
      <dgm:prSet/>
      <dgm:spPr/>
      <dgm:t>
        <a:bodyPr/>
        <a:lstStyle/>
        <a:p>
          <a:endParaRPr lang="cs-CZ"/>
        </a:p>
      </dgm:t>
    </dgm:pt>
    <dgm:pt modelId="{1E0E5CC9-1DA6-4B61-8838-12652B66B747}" type="sibTrans" cxnId="{AAA99B9E-C9DB-4DC0-AF53-DD450341AC63}">
      <dgm:prSet/>
      <dgm:spPr/>
      <dgm:t>
        <a:bodyPr/>
        <a:lstStyle/>
        <a:p>
          <a:endParaRPr lang="cs-CZ"/>
        </a:p>
      </dgm:t>
    </dgm:pt>
    <dgm:pt modelId="{9874C423-4F4E-459E-9E03-C3691739B31D}">
      <dgm:prSet/>
      <dgm:spPr/>
      <dgm:t>
        <a:bodyPr/>
        <a:lstStyle/>
        <a:p>
          <a:r>
            <a:rPr lang="cs-CZ" b="0" dirty="0">
              <a:solidFill>
                <a:schemeClr val="tx1"/>
              </a:solidFill>
            </a:rPr>
            <a:t>platit mu za vykonanou práci mzdu nebo plat</a:t>
          </a:r>
          <a:endParaRPr lang="cs-CZ" dirty="0">
            <a:solidFill>
              <a:schemeClr val="tx1"/>
            </a:solidFill>
          </a:endParaRPr>
        </a:p>
      </dgm:t>
    </dgm:pt>
    <dgm:pt modelId="{F96E0C3D-1A5C-44BD-8DE5-98E10E5F0510}" type="parTrans" cxnId="{E4E71F4B-1E92-493A-A688-9A70EE9C0050}">
      <dgm:prSet/>
      <dgm:spPr/>
      <dgm:t>
        <a:bodyPr/>
        <a:lstStyle/>
        <a:p>
          <a:endParaRPr lang="cs-CZ"/>
        </a:p>
      </dgm:t>
    </dgm:pt>
    <dgm:pt modelId="{51675045-4795-45C6-8DE0-2CC8892E929F}" type="sibTrans" cxnId="{E4E71F4B-1E92-493A-A688-9A70EE9C0050}">
      <dgm:prSet/>
      <dgm:spPr/>
      <dgm:t>
        <a:bodyPr/>
        <a:lstStyle/>
        <a:p>
          <a:endParaRPr lang="cs-CZ"/>
        </a:p>
      </dgm:t>
    </dgm:pt>
    <dgm:pt modelId="{3C17FF47-DD1D-49A0-B724-08BB33A7DE39}">
      <dgm:prSet/>
      <dgm:spPr/>
      <dgm:t>
        <a:bodyPr/>
        <a:lstStyle/>
        <a:p>
          <a:r>
            <a:rPr lang="cs-CZ" b="0" dirty="0">
              <a:solidFill>
                <a:schemeClr val="tx1"/>
              </a:solidFill>
            </a:rPr>
            <a:t>vytvářet podmínky pro plnění jeho pracovních úkolů</a:t>
          </a:r>
          <a:endParaRPr lang="cs-CZ" dirty="0">
            <a:solidFill>
              <a:schemeClr val="tx1"/>
            </a:solidFill>
          </a:endParaRPr>
        </a:p>
      </dgm:t>
    </dgm:pt>
    <dgm:pt modelId="{1D286329-48C0-468A-91DD-EA0354730E7E}" type="parTrans" cxnId="{B54D720A-D95C-42A6-8D72-9014E06E7DF4}">
      <dgm:prSet/>
      <dgm:spPr/>
      <dgm:t>
        <a:bodyPr/>
        <a:lstStyle/>
        <a:p>
          <a:endParaRPr lang="cs-CZ"/>
        </a:p>
      </dgm:t>
    </dgm:pt>
    <dgm:pt modelId="{81D3F935-FBF4-4C7E-A648-B0935766C0BC}" type="sibTrans" cxnId="{B54D720A-D95C-42A6-8D72-9014E06E7DF4}">
      <dgm:prSet/>
      <dgm:spPr/>
      <dgm:t>
        <a:bodyPr/>
        <a:lstStyle/>
        <a:p>
          <a:endParaRPr lang="cs-CZ"/>
        </a:p>
      </dgm:t>
    </dgm:pt>
    <dgm:pt modelId="{A2635B1D-6FB7-4399-AC83-8E7E414822F0}">
      <dgm:prSet/>
      <dgm:spPr/>
      <dgm:t>
        <a:bodyPr/>
        <a:lstStyle/>
        <a:p>
          <a:r>
            <a:rPr lang="cs-CZ" b="0" dirty="0">
              <a:solidFill>
                <a:schemeClr val="tx1"/>
              </a:solidFill>
            </a:rPr>
            <a:t>dodržovat ostatní pracovní podmínky stanovené právními předpisy, smlouvou nebo stanovené vnitřním předpisem</a:t>
          </a:r>
          <a:r>
            <a:rPr lang="cs-CZ" b="0" dirty="0"/>
            <a:t>.</a:t>
          </a:r>
          <a:endParaRPr lang="cs-CZ" dirty="0"/>
        </a:p>
      </dgm:t>
    </dgm:pt>
    <dgm:pt modelId="{454F2CC6-2718-46AC-A139-04C119F09EE8}" type="parTrans" cxnId="{7EDA8D1F-E230-4495-B4ED-A97C5B2B95D5}">
      <dgm:prSet/>
      <dgm:spPr/>
      <dgm:t>
        <a:bodyPr/>
        <a:lstStyle/>
        <a:p>
          <a:endParaRPr lang="cs-CZ"/>
        </a:p>
      </dgm:t>
    </dgm:pt>
    <dgm:pt modelId="{B9F99992-2E8B-4B2B-B14A-C7F7B86AEFF3}" type="sibTrans" cxnId="{7EDA8D1F-E230-4495-B4ED-A97C5B2B95D5}">
      <dgm:prSet/>
      <dgm:spPr/>
      <dgm:t>
        <a:bodyPr/>
        <a:lstStyle/>
        <a:p>
          <a:endParaRPr lang="cs-CZ"/>
        </a:p>
      </dgm:t>
    </dgm:pt>
    <dgm:pt modelId="{F6D25EAD-E574-4F7C-8286-B72A92327FD7}">
      <dgm:prSet/>
      <dgm:spPr/>
      <dgm:t>
        <a:bodyPr/>
        <a:lstStyle/>
        <a:p>
          <a:r>
            <a:rPr lang="cs-CZ" b="0" dirty="0"/>
            <a:t>Od </a:t>
          </a:r>
          <a:r>
            <a:rPr lang="cs-CZ" b="1" dirty="0"/>
            <a:t>vzniku</a:t>
          </a:r>
          <a:r>
            <a:rPr lang="cs-CZ" b="0" dirty="0"/>
            <a:t> pracovního poměru je zaměstnanec:</a:t>
          </a:r>
          <a:endParaRPr lang="cs-CZ" dirty="0"/>
        </a:p>
      </dgm:t>
    </dgm:pt>
    <dgm:pt modelId="{3C2BD2B1-2E37-4182-B3CA-EE9F55042C16}" type="parTrans" cxnId="{B8E79C94-CBDA-47FE-9A63-D2721E7662F6}">
      <dgm:prSet/>
      <dgm:spPr/>
      <dgm:t>
        <a:bodyPr/>
        <a:lstStyle/>
        <a:p>
          <a:endParaRPr lang="cs-CZ"/>
        </a:p>
      </dgm:t>
    </dgm:pt>
    <dgm:pt modelId="{30DA0059-42AF-4EB2-9602-E24C5C9EF54E}" type="sibTrans" cxnId="{B8E79C94-CBDA-47FE-9A63-D2721E7662F6}">
      <dgm:prSet/>
      <dgm:spPr/>
      <dgm:t>
        <a:bodyPr/>
        <a:lstStyle/>
        <a:p>
          <a:endParaRPr lang="cs-CZ"/>
        </a:p>
      </dgm:t>
    </dgm:pt>
    <dgm:pt modelId="{D73B6E32-7720-4B26-B3F5-B35D61733A91}">
      <dgm:prSet/>
      <dgm:spPr/>
      <dgm:t>
        <a:bodyPr/>
        <a:lstStyle/>
        <a:p>
          <a:r>
            <a:rPr lang="cs-CZ" b="0" dirty="0">
              <a:solidFill>
                <a:schemeClr val="tx1"/>
              </a:solidFill>
            </a:rPr>
            <a:t>podle pokynů zaměstnavatele konat osobně práce </a:t>
          </a:r>
          <a:endParaRPr lang="cs-CZ" dirty="0">
            <a:solidFill>
              <a:schemeClr val="tx1"/>
            </a:solidFill>
          </a:endParaRPr>
        </a:p>
      </dgm:t>
    </dgm:pt>
    <dgm:pt modelId="{839E94C4-7CFC-48AF-943C-CAD19CE7EF28}" type="parTrans" cxnId="{0256BBA6-1DF2-4293-8B62-A95E0C5998B8}">
      <dgm:prSet/>
      <dgm:spPr/>
      <dgm:t>
        <a:bodyPr/>
        <a:lstStyle/>
        <a:p>
          <a:endParaRPr lang="cs-CZ"/>
        </a:p>
      </dgm:t>
    </dgm:pt>
    <dgm:pt modelId="{4C93D691-76E3-42AD-A0FC-52A04D6499F3}" type="sibTrans" cxnId="{0256BBA6-1DF2-4293-8B62-A95E0C5998B8}">
      <dgm:prSet/>
      <dgm:spPr/>
      <dgm:t>
        <a:bodyPr/>
        <a:lstStyle/>
        <a:p>
          <a:endParaRPr lang="cs-CZ"/>
        </a:p>
      </dgm:t>
    </dgm:pt>
    <dgm:pt modelId="{222EF961-CFA9-4246-88BC-FF904452FB5A}">
      <dgm:prSet/>
      <dgm:spPr/>
      <dgm:t>
        <a:bodyPr/>
        <a:lstStyle/>
        <a:p>
          <a:r>
            <a:rPr lang="cs-CZ" b="0" dirty="0">
              <a:solidFill>
                <a:schemeClr val="tx1"/>
              </a:solidFill>
            </a:rPr>
            <a:t>podle pracovní smlouvy</a:t>
          </a:r>
          <a:endParaRPr lang="cs-CZ" dirty="0">
            <a:solidFill>
              <a:schemeClr val="tx1"/>
            </a:solidFill>
          </a:endParaRPr>
        </a:p>
      </dgm:t>
    </dgm:pt>
    <dgm:pt modelId="{9DE02FE1-5C81-4627-AF35-9235A008404B}" type="parTrans" cxnId="{91ABD21A-2C22-41B7-9B11-D8C92398B5B3}">
      <dgm:prSet/>
      <dgm:spPr/>
      <dgm:t>
        <a:bodyPr/>
        <a:lstStyle/>
        <a:p>
          <a:endParaRPr lang="cs-CZ"/>
        </a:p>
      </dgm:t>
    </dgm:pt>
    <dgm:pt modelId="{C9964937-AB2F-4C0B-A475-15F514FFA37F}" type="sibTrans" cxnId="{91ABD21A-2C22-41B7-9B11-D8C92398B5B3}">
      <dgm:prSet/>
      <dgm:spPr/>
      <dgm:t>
        <a:bodyPr/>
        <a:lstStyle/>
        <a:p>
          <a:endParaRPr lang="cs-CZ"/>
        </a:p>
      </dgm:t>
    </dgm:pt>
    <dgm:pt modelId="{04691C94-93DE-49C1-9069-7070CA32B933}">
      <dgm:prSet/>
      <dgm:spPr/>
      <dgm:t>
        <a:bodyPr/>
        <a:lstStyle/>
        <a:p>
          <a:r>
            <a:rPr lang="cs-CZ" b="0" dirty="0">
              <a:solidFill>
                <a:schemeClr val="tx1"/>
              </a:solidFill>
            </a:rPr>
            <a:t>v rozvržené týdenní pracovní době</a:t>
          </a:r>
          <a:endParaRPr lang="cs-CZ" dirty="0">
            <a:solidFill>
              <a:schemeClr val="tx1"/>
            </a:solidFill>
          </a:endParaRPr>
        </a:p>
      </dgm:t>
    </dgm:pt>
    <dgm:pt modelId="{1DC75C0A-28DD-44F5-BA8A-79D68843866E}" type="parTrans" cxnId="{6FB9C4F2-CE02-46FE-A3E2-F4BE28515999}">
      <dgm:prSet/>
      <dgm:spPr/>
      <dgm:t>
        <a:bodyPr/>
        <a:lstStyle/>
        <a:p>
          <a:endParaRPr lang="cs-CZ"/>
        </a:p>
      </dgm:t>
    </dgm:pt>
    <dgm:pt modelId="{2BB67482-5F90-4FCB-B11C-7FED591C8C23}" type="sibTrans" cxnId="{6FB9C4F2-CE02-46FE-A3E2-F4BE28515999}">
      <dgm:prSet/>
      <dgm:spPr/>
      <dgm:t>
        <a:bodyPr/>
        <a:lstStyle/>
        <a:p>
          <a:endParaRPr lang="cs-CZ"/>
        </a:p>
      </dgm:t>
    </dgm:pt>
    <dgm:pt modelId="{95C3806E-52E1-40C4-A9D3-ECD4D24F272D}">
      <dgm:prSet/>
      <dgm:spPr/>
      <dgm:t>
        <a:bodyPr/>
        <a:lstStyle/>
        <a:p>
          <a:r>
            <a:rPr lang="cs-CZ" b="0" dirty="0">
              <a:solidFill>
                <a:schemeClr val="tx1"/>
              </a:solidFill>
            </a:rPr>
            <a:t>dodržovat povinnosti, které mu vyplývají z pracovního poměru.</a:t>
          </a:r>
          <a:endParaRPr lang="cs-CZ" dirty="0">
            <a:solidFill>
              <a:schemeClr val="tx1"/>
            </a:solidFill>
          </a:endParaRPr>
        </a:p>
      </dgm:t>
    </dgm:pt>
    <dgm:pt modelId="{FFEB775A-767A-42C6-BC4F-5DDE613A0ACD}" type="parTrans" cxnId="{17E81A5C-9ACC-4E3F-8B30-BAFD01BE0E52}">
      <dgm:prSet/>
      <dgm:spPr/>
      <dgm:t>
        <a:bodyPr/>
        <a:lstStyle/>
        <a:p>
          <a:endParaRPr lang="cs-CZ"/>
        </a:p>
      </dgm:t>
    </dgm:pt>
    <dgm:pt modelId="{B3C82A87-BDE8-443F-8A2E-3A757F3EA289}" type="sibTrans" cxnId="{17E81A5C-9ACC-4E3F-8B30-BAFD01BE0E52}">
      <dgm:prSet/>
      <dgm:spPr/>
      <dgm:t>
        <a:bodyPr/>
        <a:lstStyle/>
        <a:p>
          <a:endParaRPr lang="cs-CZ"/>
        </a:p>
      </dgm:t>
    </dgm:pt>
    <dgm:pt modelId="{484BABEC-9414-4CB9-8919-499B47160FB4}" type="pres">
      <dgm:prSet presAssocID="{2327EDDD-254B-473C-BA9F-7A91C603BAC0}" presName="Name0" presStyleCnt="0">
        <dgm:presLayoutVars>
          <dgm:dir/>
          <dgm:animLvl val="lvl"/>
          <dgm:resizeHandles val="exact"/>
        </dgm:presLayoutVars>
      </dgm:prSet>
      <dgm:spPr/>
    </dgm:pt>
    <dgm:pt modelId="{664EF322-2841-4A1F-93E7-6E464E4F6026}" type="pres">
      <dgm:prSet presAssocID="{549C9030-DB02-4974-BDBF-C599A2D5A1B3}" presName="linNode" presStyleCnt="0"/>
      <dgm:spPr/>
    </dgm:pt>
    <dgm:pt modelId="{FD253DB4-713B-443E-BF2F-344A5443B438}" type="pres">
      <dgm:prSet presAssocID="{549C9030-DB02-4974-BDBF-C599A2D5A1B3}" presName="parentText" presStyleLbl="node1" presStyleIdx="0" presStyleCnt="2">
        <dgm:presLayoutVars>
          <dgm:chMax val="1"/>
          <dgm:bulletEnabled val="1"/>
        </dgm:presLayoutVars>
      </dgm:prSet>
      <dgm:spPr/>
    </dgm:pt>
    <dgm:pt modelId="{076F0C5D-1BA3-4763-A62F-1CDC939A352A}" type="pres">
      <dgm:prSet presAssocID="{549C9030-DB02-4974-BDBF-C599A2D5A1B3}" presName="descendantText" presStyleLbl="alignAccFollowNode1" presStyleIdx="0" presStyleCnt="2">
        <dgm:presLayoutVars>
          <dgm:bulletEnabled val="1"/>
        </dgm:presLayoutVars>
      </dgm:prSet>
      <dgm:spPr/>
    </dgm:pt>
    <dgm:pt modelId="{744CE467-BFA9-488A-8A47-69ADF84DE731}" type="pres">
      <dgm:prSet presAssocID="{100F7BF8-CA42-4BB3-8F84-A469E5F2006E}" presName="sp" presStyleCnt="0"/>
      <dgm:spPr/>
    </dgm:pt>
    <dgm:pt modelId="{1829AFC1-1837-4919-B89F-385B520E215F}" type="pres">
      <dgm:prSet presAssocID="{F6D25EAD-E574-4F7C-8286-B72A92327FD7}" presName="linNode" presStyleCnt="0"/>
      <dgm:spPr/>
    </dgm:pt>
    <dgm:pt modelId="{79849786-4B82-4635-AC30-BF4AEDF6B579}" type="pres">
      <dgm:prSet presAssocID="{F6D25EAD-E574-4F7C-8286-B72A92327FD7}" presName="parentText" presStyleLbl="node1" presStyleIdx="1" presStyleCnt="2">
        <dgm:presLayoutVars>
          <dgm:chMax val="1"/>
          <dgm:bulletEnabled val="1"/>
        </dgm:presLayoutVars>
      </dgm:prSet>
      <dgm:spPr/>
    </dgm:pt>
    <dgm:pt modelId="{A9EDAB80-A7FB-456A-8BF7-16FA993C784C}" type="pres">
      <dgm:prSet presAssocID="{F6D25EAD-E574-4F7C-8286-B72A92327FD7}" presName="descendantText" presStyleLbl="alignAccFollowNode1" presStyleIdx="1" presStyleCnt="2">
        <dgm:presLayoutVars>
          <dgm:bulletEnabled val="1"/>
        </dgm:presLayoutVars>
      </dgm:prSet>
      <dgm:spPr/>
    </dgm:pt>
  </dgm:ptLst>
  <dgm:cxnLst>
    <dgm:cxn modelId="{B54D720A-D95C-42A6-8D72-9014E06E7DF4}" srcId="{549C9030-DB02-4974-BDBF-C599A2D5A1B3}" destId="{3C17FF47-DD1D-49A0-B724-08BB33A7DE39}" srcOrd="2" destOrd="0" parTransId="{1D286329-48C0-468A-91DD-EA0354730E7E}" sibTransId="{81D3F935-FBF4-4C7E-A648-B0935766C0BC}"/>
    <dgm:cxn modelId="{70FBDC13-AE97-478E-B157-7DBEDA0B24FA}" type="presOf" srcId="{F6D25EAD-E574-4F7C-8286-B72A92327FD7}" destId="{79849786-4B82-4635-AC30-BF4AEDF6B579}" srcOrd="0" destOrd="0" presId="urn:microsoft.com/office/officeart/2005/8/layout/vList5"/>
    <dgm:cxn modelId="{91ABD21A-2C22-41B7-9B11-D8C92398B5B3}" srcId="{F6D25EAD-E574-4F7C-8286-B72A92327FD7}" destId="{222EF961-CFA9-4246-88BC-FF904452FB5A}" srcOrd="1" destOrd="0" parTransId="{9DE02FE1-5C81-4627-AF35-9235A008404B}" sibTransId="{C9964937-AB2F-4C0B-A475-15F514FFA37F}"/>
    <dgm:cxn modelId="{7EDA8D1F-E230-4495-B4ED-A97C5B2B95D5}" srcId="{549C9030-DB02-4974-BDBF-C599A2D5A1B3}" destId="{A2635B1D-6FB7-4399-AC83-8E7E414822F0}" srcOrd="3" destOrd="0" parTransId="{454F2CC6-2718-46AC-A139-04C119F09EE8}" sibTransId="{B9F99992-2E8B-4B2B-B14A-C7F7B86AEFF3}"/>
    <dgm:cxn modelId="{93AE9C27-BC29-4F92-9E8F-5A6DA0D0A40E}" type="presOf" srcId="{2327EDDD-254B-473C-BA9F-7A91C603BAC0}" destId="{484BABEC-9414-4CB9-8919-499B47160FB4}" srcOrd="0" destOrd="0" presId="urn:microsoft.com/office/officeart/2005/8/layout/vList5"/>
    <dgm:cxn modelId="{574C8035-9056-4626-BA40-78581F0BEA6E}" type="presOf" srcId="{549C9030-DB02-4974-BDBF-C599A2D5A1B3}" destId="{FD253DB4-713B-443E-BF2F-344A5443B438}" srcOrd="0" destOrd="0" presId="urn:microsoft.com/office/officeart/2005/8/layout/vList5"/>
    <dgm:cxn modelId="{D70A1F3C-EDAA-4306-9467-0FD8197E88D8}" type="presOf" srcId="{04691C94-93DE-49C1-9069-7070CA32B933}" destId="{A9EDAB80-A7FB-456A-8BF7-16FA993C784C}" srcOrd="0" destOrd="2" presId="urn:microsoft.com/office/officeart/2005/8/layout/vList5"/>
    <dgm:cxn modelId="{17E81A5C-9ACC-4E3F-8B30-BAFD01BE0E52}" srcId="{F6D25EAD-E574-4F7C-8286-B72A92327FD7}" destId="{95C3806E-52E1-40C4-A9D3-ECD4D24F272D}" srcOrd="3" destOrd="0" parTransId="{FFEB775A-767A-42C6-BC4F-5DDE613A0ACD}" sibTransId="{B3C82A87-BDE8-443F-8A2E-3A757F3EA289}"/>
    <dgm:cxn modelId="{A108B769-8719-436F-9F05-AED35CC2525D}" type="presOf" srcId="{D73B6E32-7720-4B26-B3F5-B35D61733A91}" destId="{A9EDAB80-A7FB-456A-8BF7-16FA993C784C}" srcOrd="0" destOrd="0" presId="urn:microsoft.com/office/officeart/2005/8/layout/vList5"/>
    <dgm:cxn modelId="{E4E71F4B-1E92-493A-A688-9A70EE9C0050}" srcId="{549C9030-DB02-4974-BDBF-C599A2D5A1B3}" destId="{9874C423-4F4E-459E-9E03-C3691739B31D}" srcOrd="1" destOrd="0" parTransId="{F96E0C3D-1A5C-44BD-8DE5-98E10E5F0510}" sibTransId="{51675045-4795-45C6-8DE0-2CC8892E929F}"/>
    <dgm:cxn modelId="{B8E79C94-CBDA-47FE-9A63-D2721E7662F6}" srcId="{2327EDDD-254B-473C-BA9F-7A91C603BAC0}" destId="{F6D25EAD-E574-4F7C-8286-B72A92327FD7}" srcOrd="1" destOrd="0" parTransId="{3C2BD2B1-2E37-4182-B3CA-EE9F55042C16}" sibTransId="{30DA0059-42AF-4EB2-9602-E24C5C9EF54E}"/>
    <dgm:cxn modelId="{AAA99B9E-C9DB-4DC0-AF53-DD450341AC63}" srcId="{549C9030-DB02-4974-BDBF-C599A2D5A1B3}" destId="{36ED1A82-23D4-43C8-8295-DB0876D47974}" srcOrd="0" destOrd="0" parTransId="{46C0DB2A-0700-4CF9-8D6E-0664D248D83A}" sibTransId="{1E0E5CC9-1DA6-4B61-8838-12652B66B747}"/>
    <dgm:cxn modelId="{0256BBA6-1DF2-4293-8B62-A95E0C5998B8}" srcId="{F6D25EAD-E574-4F7C-8286-B72A92327FD7}" destId="{D73B6E32-7720-4B26-B3F5-B35D61733A91}" srcOrd="0" destOrd="0" parTransId="{839E94C4-7CFC-48AF-943C-CAD19CE7EF28}" sibTransId="{4C93D691-76E3-42AD-A0FC-52A04D6499F3}"/>
    <dgm:cxn modelId="{86C826A9-A2F2-4491-815F-432E1CECC532}" srcId="{2327EDDD-254B-473C-BA9F-7A91C603BAC0}" destId="{549C9030-DB02-4974-BDBF-C599A2D5A1B3}" srcOrd="0" destOrd="0" parTransId="{7AA5C18E-C29F-427D-BADE-D5BAF62A7F15}" sibTransId="{100F7BF8-CA42-4BB3-8F84-A469E5F2006E}"/>
    <dgm:cxn modelId="{2C36E9B4-95F5-43DB-95E3-566C9D873B95}" type="presOf" srcId="{95C3806E-52E1-40C4-A9D3-ECD4D24F272D}" destId="{A9EDAB80-A7FB-456A-8BF7-16FA993C784C}" srcOrd="0" destOrd="3" presId="urn:microsoft.com/office/officeart/2005/8/layout/vList5"/>
    <dgm:cxn modelId="{0DA468C1-BDE2-4AEC-B35A-DCADA1E769E7}" type="presOf" srcId="{3C17FF47-DD1D-49A0-B724-08BB33A7DE39}" destId="{076F0C5D-1BA3-4763-A62F-1CDC939A352A}" srcOrd="0" destOrd="2" presId="urn:microsoft.com/office/officeart/2005/8/layout/vList5"/>
    <dgm:cxn modelId="{6EBD40CA-D52A-4178-95A2-3BE835D1F827}" type="presOf" srcId="{36ED1A82-23D4-43C8-8295-DB0876D47974}" destId="{076F0C5D-1BA3-4763-A62F-1CDC939A352A}" srcOrd="0" destOrd="0" presId="urn:microsoft.com/office/officeart/2005/8/layout/vList5"/>
    <dgm:cxn modelId="{795BF3DF-FA2D-41B8-A846-D290B02FBD90}" type="presOf" srcId="{9874C423-4F4E-459E-9E03-C3691739B31D}" destId="{076F0C5D-1BA3-4763-A62F-1CDC939A352A}" srcOrd="0" destOrd="1" presId="urn:microsoft.com/office/officeart/2005/8/layout/vList5"/>
    <dgm:cxn modelId="{608DF7EC-113F-4349-AAB2-9528C4FA2FC6}" type="presOf" srcId="{A2635B1D-6FB7-4399-AC83-8E7E414822F0}" destId="{076F0C5D-1BA3-4763-A62F-1CDC939A352A}" srcOrd="0" destOrd="3" presId="urn:microsoft.com/office/officeart/2005/8/layout/vList5"/>
    <dgm:cxn modelId="{6CE618F1-8F3B-4BE7-8914-F675CA8C20A2}" type="presOf" srcId="{222EF961-CFA9-4246-88BC-FF904452FB5A}" destId="{A9EDAB80-A7FB-456A-8BF7-16FA993C784C}" srcOrd="0" destOrd="1" presId="urn:microsoft.com/office/officeart/2005/8/layout/vList5"/>
    <dgm:cxn modelId="{6FB9C4F2-CE02-46FE-A3E2-F4BE28515999}" srcId="{F6D25EAD-E574-4F7C-8286-B72A92327FD7}" destId="{04691C94-93DE-49C1-9069-7070CA32B933}" srcOrd="2" destOrd="0" parTransId="{1DC75C0A-28DD-44F5-BA8A-79D68843866E}" sibTransId="{2BB67482-5F90-4FCB-B11C-7FED591C8C23}"/>
    <dgm:cxn modelId="{36A82860-E41E-421B-B773-D0985172BDC4}" type="presParOf" srcId="{484BABEC-9414-4CB9-8919-499B47160FB4}" destId="{664EF322-2841-4A1F-93E7-6E464E4F6026}" srcOrd="0" destOrd="0" presId="urn:microsoft.com/office/officeart/2005/8/layout/vList5"/>
    <dgm:cxn modelId="{982870EF-096A-462B-A08C-F498A9906908}" type="presParOf" srcId="{664EF322-2841-4A1F-93E7-6E464E4F6026}" destId="{FD253DB4-713B-443E-BF2F-344A5443B438}" srcOrd="0" destOrd="0" presId="urn:microsoft.com/office/officeart/2005/8/layout/vList5"/>
    <dgm:cxn modelId="{421E77A2-0C88-462C-AADE-FD99ADCC09BF}" type="presParOf" srcId="{664EF322-2841-4A1F-93E7-6E464E4F6026}" destId="{076F0C5D-1BA3-4763-A62F-1CDC939A352A}" srcOrd="1" destOrd="0" presId="urn:microsoft.com/office/officeart/2005/8/layout/vList5"/>
    <dgm:cxn modelId="{BD662CD8-D959-43DD-BABE-D1D36F826873}" type="presParOf" srcId="{484BABEC-9414-4CB9-8919-499B47160FB4}" destId="{744CE467-BFA9-488A-8A47-69ADF84DE731}" srcOrd="1" destOrd="0" presId="urn:microsoft.com/office/officeart/2005/8/layout/vList5"/>
    <dgm:cxn modelId="{26C89FDA-BB4D-4926-99BC-BC52A87CA9A4}" type="presParOf" srcId="{484BABEC-9414-4CB9-8919-499B47160FB4}" destId="{1829AFC1-1837-4919-B89F-385B520E215F}" srcOrd="2" destOrd="0" presId="urn:microsoft.com/office/officeart/2005/8/layout/vList5"/>
    <dgm:cxn modelId="{43C3BE30-333A-4F19-B8CC-BAF2A54F17E4}" type="presParOf" srcId="{1829AFC1-1837-4919-B89F-385B520E215F}" destId="{79849786-4B82-4635-AC30-BF4AEDF6B579}" srcOrd="0" destOrd="0" presId="urn:microsoft.com/office/officeart/2005/8/layout/vList5"/>
    <dgm:cxn modelId="{DF740CFC-00FF-46BE-B106-BF01F1045D0B}" type="presParOf" srcId="{1829AFC1-1837-4919-B89F-385B520E215F}" destId="{A9EDAB80-A7FB-456A-8BF7-16FA993C784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0.xml><?xml version="1.0" encoding="utf-8"?>
<dgm:dataModel xmlns:dgm="http://schemas.openxmlformats.org/drawingml/2006/diagram" xmlns:a="http://schemas.openxmlformats.org/drawingml/2006/main">
  <dgm:ptLst>
    <dgm:pt modelId="{E16EEDF8-7AEB-4087-923A-43BDD2AD2C03}"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E78AC37C-1F9D-4BF7-8881-05DF4136297E}">
      <dgm:prSet/>
      <dgm:spPr/>
      <dgm:t>
        <a:bodyPr/>
        <a:lstStyle/>
        <a:p>
          <a:r>
            <a:rPr lang="cs-CZ" b="0"/>
            <a:t>Zaměstnanci přísluší platový tarif stanovený pro platovou třídu a platový stupeň, do kterých je zařazen</a:t>
          </a:r>
          <a:endParaRPr lang="cs-CZ"/>
        </a:p>
      </dgm:t>
    </dgm:pt>
    <dgm:pt modelId="{B68692E9-65FB-451A-82BD-610FFCF61B1B}" type="parTrans" cxnId="{E961CDAE-4F91-4384-9701-70A6F1032DBA}">
      <dgm:prSet/>
      <dgm:spPr/>
      <dgm:t>
        <a:bodyPr/>
        <a:lstStyle/>
        <a:p>
          <a:endParaRPr lang="cs-CZ"/>
        </a:p>
      </dgm:t>
    </dgm:pt>
    <dgm:pt modelId="{BADE3BB3-35FC-454E-8C21-FB89D2BEAED7}" type="sibTrans" cxnId="{E961CDAE-4F91-4384-9701-70A6F1032DBA}">
      <dgm:prSet/>
      <dgm:spPr/>
      <dgm:t>
        <a:bodyPr/>
        <a:lstStyle/>
        <a:p>
          <a:endParaRPr lang="cs-CZ"/>
        </a:p>
      </dgm:t>
    </dgm:pt>
    <dgm:pt modelId="{9F266CE1-D669-4669-A6F0-14F0D540AEFC}">
      <dgm:prSet/>
      <dgm:spPr/>
      <dgm:t>
        <a:bodyPr/>
        <a:lstStyle/>
        <a:p>
          <a:r>
            <a:rPr lang="cs-CZ" b="0"/>
            <a:t>Zaměstnavatel zařadí zaměstnance do platové třídy podle druhu práce sjednaného v pracovní smlouvě a v jeho mezích na něm požadovaných nejnáročnějších prací</a:t>
          </a:r>
          <a:endParaRPr lang="cs-CZ"/>
        </a:p>
      </dgm:t>
    </dgm:pt>
    <dgm:pt modelId="{4E63762F-9B00-44C1-B74E-D5591E7515F5}" type="parTrans" cxnId="{B121D052-379E-4F9B-B746-2B067B071E30}">
      <dgm:prSet/>
      <dgm:spPr/>
      <dgm:t>
        <a:bodyPr/>
        <a:lstStyle/>
        <a:p>
          <a:endParaRPr lang="cs-CZ"/>
        </a:p>
      </dgm:t>
    </dgm:pt>
    <dgm:pt modelId="{44488F2A-9544-43DD-884F-2CD7445BFEBC}" type="sibTrans" cxnId="{B121D052-379E-4F9B-B746-2B067B071E30}">
      <dgm:prSet/>
      <dgm:spPr/>
      <dgm:t>
        <a:bodyPr/>
        <a:lstStyle/>
        <a:p>
          <a:endParaRPr lang="cs-CZ"/>
        </a:p>
      </dgm:t>
    </dgm:pt>
    <dgm:pt modelId="{B67844BE-DB9C-458C-8A38-2F2A01189E4B}">
      <dgm:prSet/>
      <dgm:spPr/>
      <dgm:t>
        <a:bodyPr/>
        <a:lstStyle/>
        <a:p>
          <a:r>
            <a:rPr lang="cs-CZ" b="0"/>
            <a:t>Zaměstnavatel zařadí zaměstnance do platového stupně podle doby dosažené praxe,</a:t>
          </a:r>
          <a:endParaRPr lang="cs-CZ"/>
        </a:p>
      </dgm:t>
    </dgm:pt>
    <dgm:pt modelId="{A5DDB104-DEEF-43E7-BF96-D59E98DBEE58}" type="parTrans" cxnId="{99EF7F5A-1245-4978-92C0-6291159CBB33}">
      <dgm:prSet/>
      <dgm:spPr/>
      <dgm:t>
        <a:bodyPr/>
        <a:lstStyle/>
        <a:p>
          <a:endParaRPr lang="cs-CZ"/>
        </a:p>
      </dgm:t>
    </dgm:pt>
    <dgm:pt modelId="{4745EAA3-1BF9-4819-81AF-E331B0FC1009}" type="sibTrans" cxnId="{99EF7F5A-1245-4978-92C0-6291159CBB33}">
      <dgm:prSet/>
      <dgm:spPr/>
      <dgm:t>
        <a:bodyPr/>
        <a:lstStyle/>
        <a:p>
          <a:endParaRPr lang="cs-CZ"/>
        </a:p>
      </dgm:t>
    </dgm:pt>
    <dgm:pt modelId="{E8FC34EB-6A0F-4092-8652-D9D9566E8F41}" type="pres">
      <dgm:prSet presAssocID="{E16EEDF8-7AEB-4087-923A-43BDD2AD2C03}" presName="linear" presStyleCnt="0">
        <dgm:presLayoutVars>
          <dgm:animLvl val="lvl"/>
          <dgm:resizeHandles val="exact"/>
        </dgm:presLayoutVars>
      </dgm:prSet>
      <dgm:spPr/>
    </dgm:pt>
    <dgm:pt modelId="{6BA68C5B-C5C3-4B05-A859-08DA76DCDE6E}" type="pres">
      <dgm:prSet presAssocID="{E78AC37C-1F9D-4BF7-8881-05DF4136297E}" presName="parentText" presStyleLbl="node1" presStyleIdx="0" presStyleCnt="3">
        <dgm:presLayoutVars>
          <dgm:chMax val="0"/>
          <dgm:bulletEnabled val="1"/>
        </dgm:presLayoutVars>
      </dgm:prSet>
      <dgm:spPr/>
    </dgm:pt>
    <dgm:pt modelId="{85C35FA4-326C-4191-B644-614A244D2221}" type="pres">
      <dgm:prSet presAssocID="{BADE3BB3-35FC-454E-8C21-FB89D2BEAED7}" presName="spacer" presStyleCnt="0"/>
      <dgm:spPr/>
    </dgm:pt>
    <dgm:pt modelId="{611D63DD-8174-4D22-8964-A8648FC59574}" type="pres">
      <dgm:prSet presAssocID="{9F266CE1-D669-4669-A6F0-14F0D540AEFC}" presName="parentText" presStyleLbl="node1" presStyleIdx="1" presStyleCnt="3">
        <dgm:presLayoutVars>
          <dgm:chMax val="0"/>
          <dgm:bulletEnabled val="1"/>
        </dgm:presLayoutVars>
      </dgm:prSet>
      <dgm:spPr/>
    </dgm:pt>
    <dgm:pt modelId="{F15E361F-9F68-43D9-850B-C26394D4E00C}" type="pres">
      <dgm:prSet presAssocID="{44488F2A-9544-43DD-884F-2CD7445BFEBC}" presName="spacer" presStyleCnt="0"/>
      <dgm:spPr/>
    </dgm:pt>
    <dgm:pt modelId="{CCBDB38B-6910-4E5B-8EB0-DE83E4E3C82D}" type="pres">
      <dgm:prSet presAssocID="{B67844BE-DB9C-458C-8A38-2F2A01189E4B}" presName="parentText" presStyleLbl="node1" presStyleIdx="2" presStyleCnt="3">
        <dgm:presLayoutVars>
          <dgm:chMax val="0"/>
          <dgm:bulletEnabled val="1"/>
        </dgm:presLayoutVars>
      </dgm:prSet>
      <dgm:spPr/>
    </dgm:pt>
  </dgm:ptLst>
  <dgm:cxnLst>
    <dgm:cxn modelId="{B121D052-379E-4F9B-B746-2B067B071E30}" srcId="{E16EEDF8-7AEB-4087-923A-43BDD2AD2C03}" destId="{9F266CE1-D669-4669-A6F0-14F0D540AEFC}" srcOrd="1" destOrd="0" parTransId="{4E63762F-9B00-44C1-B74E-D5591E7515F5}" sibTransId="{44488F2A-9544-43DD-884F-2CD7445BFEBC}"/>
    <dgm:cxn modelId="{049DAB73-836F-4B9D-8F3F-3F5D79303114}" type="presOf" srcId="{9F266CE1-D669-4669-A6F0-14F0D540AEFC}" destId="{611D63DD-8174-4D22-8964-A8648FC59574}" srcOrd="0" destOrd="0" presId="urn:microsoft.com/office/officeart/2005/8/layout/vList2"/>
    <dgm:cxn modelId="{99EF7F5A-1245-4978-92C0-6291159CBB33}" srcId="{E16EEDF8-7AEB-4087-923A-43BDD2AD2C03}" destId="{B67844BE-DB9C-458C-8A38-2F2A01189E4B}" srcOrd="2" destOrd="0" parTransId="{A5DDB104-DEEF-43E7-BF96-D59E98DBEE58}" sibTransId="{4745EAA3-1BF9-4819-81AF-E331B0FC1009}"/>
    <dgm:cxn modelId="{8ECDE57A-A25A-48AE-9732-DC988BCB5C3A}" type="presOf" srcId="{E16EEDF8-7AEB-4087-923A-43BDD2AD2C03}" destId="{E8FC34EB-6A0F-4092-8652-D9D9566E8F41}" srcOrd="0" destOrd="0" presId="urn:microsoft.com/office/officeart/2005/8/layout/vList2"/>
    <dgm:cxn modelId="{E6FB0494-42C5-44A5-BC0D-0697900CDE57}" type="presOf" srcId="{B67844BE-DB9C-458C-8A38-2F2A01189E4B}" destId="{CCBDB38B-6910-4E5B-8EB0-DE83E4E3C82D}" srcOrd="0" destOrd="0" presId="urn:microsoft.com/office/officeart/2005/8/layout/vList2"/>
    <dgm:cxn modelId="{E961CDAE-4F91-4384-9701-70A6F1032DBA}" srcId="{E16EEDF8-7AEB-4087-923A-43BDD2AD2C03}" destId="{E78AC37C-1F9D-4BF7-8881-05DF4136297E}" srcOrd="0" destOrd="0" parTransId="{B68692E9-65FB-451A-82BD-610FFCF61B1B}" sibTransId="{BADE3BB3-35FC-454E-8C21-FB89D2BEAED7}"/>
    <dgm:cxn modelId="{4024EDE2-04CA-48B8-816F-02D7EE97219F}" type="presOf" srcId="{E78AC37C-1F9D-4BF7-8881-05DF4136297E}" destId="{6BA68C5B-C5C3-4B05-A859-08DA76DCDE6E}" srcOrd="0" destOrd="0" presId="urn:microsoft.com/office/officeart/2005/8/layout/vList2"/>
    <dgm:cxn modelId="{F07423D8-B18D-483C-9486-011DC6D2E6C8}" type="presParOf" srcId="{E8FC34EB-6A0F-4092-8652-D9D9566E8F41}" destId="{6BA68C5B-C5C3-4B05-A859-08DA76DCDE6E}" srcOrd="0" destOrd="0" presId="urn:microsoft.com/office/officeart/2005/8/layout/vList2"/>
    <dgm:cxn modelId="{65ACF2B5-1D2E-4EA4-8E73-6B2A3022A82C}" type="presParOf" srcId="{E8FC34EB-6A0F-4092-8652-D9D9566E8F41}" destId="{85C35FA4-326C-4191-B644-614A244D2221}" srcOrd="1" destOrd="0" presId="urn:microsoft.com/office/officeart/2005/8/layout/vList2"/>
    <dgm:cxn modelId="{1D662067-C83A-4C19-AB4B-D2AAB1EF5D1A}" type="presParOf" srcId="{E8FC34EB-6A0F-4092-8652-D9D9566E8F41}" destId="{611D63DD-8174-4D22-8964-A8648FC59574}" srcOrd="2" destOrd="0" presId="urn:microsoft.com/office/officeart/2005/8/layout/vList2"/>
    <dgm:cxn modelId="{0915A5D5-1CF6-4D29-8108-CE4F67DB469D}" type="presParOf" srcId="{E8FC34EB-6A0F-4092-8652-D9D9566E8F41}" destId="{F15E361F-9F68-43D9-850B-C26394D4E00C}" srcOrd="3" destOrd="0" presId="urn:microsoft.com/office/officeart/2005/8/layout/vList2"/>
    <dgm:cxn modelId="{AE2C7805-6F1D-45ED-B75E-1BB706A81979}" type="presParOf" srcId="{E8FC34EB-6A0F-4092-8652-D9D9566E8F41}" destId="{CCBDB38B-6910-4E5B-8EB0-DE83E4E3C82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1.xml><?xml version="1.0" encoding="utf-8"?>
<dgm:dataModel xmlns:dgm="http://schemas.openxmlformats.org/drawingml/2006/diagram" xmlns:a="http://schemas.openxmlformats.org/drawingml/2006/main">
  <dgm:ptLst>
    <dgm:pt modelId="{3A85FD5C-3E63-4E33-87C6-21F64E920ED2}" type="doc">
      <dgm:prSet loTypeId="urn:microsoft.com/office/officeart/2005/8/layout/vList5" loCatId="list" qsTypeId="urn:microsoft.com/office/officeart/2005/8/quickstyle/simple1" qsCatId="simple" csTypeId="urn:microsoft.com/office/officeart/2005/8/colors/accent0_1" csCatId="mainScheme"/>
      <dgm:spPr/>
      <dgm:t>
        <a:bodyPr/>
        <a:lstStyle/>
        <a:p>
          <a:endParaRPr lang="cs-CZ"/>
        </a:p>
      </dgm:t>
    </dgm:pt>
    <dgm:pt modelId="{B7E04FDD-C8DF-4959-B3E0-20290EEB72AB}">
      <dgm:prSet/>
      <dgm:spPr/>
      <dgm:t>
        <a:bodyPr/>
        <a:lstStyle/>
        <a:p>
          <a:r>
            <a:rPr lang="cs-CZ" b="1" dirty="0"/>
            <a:t>Přesčas</a:t>
          </a:r>
          <a:r>
            <a:rPr lang="cs-CZ" b="0" dirty="0"/>
            <a:t> </a:t>
          </a:r>
          <a:endParaRPr lang="cs-CZ" dirty="0"/>
        </a:p>
      </dgm:t>
    </dgm:pt>
    <dgm:pt modelId="{FF143E41-F70D-4F2D-A9EF-BBE0F861074C}" type="parTrans" cxnId="{6724E5D2-04CB-4B6B-B9A4-E6AB39D46AA2}">
      <dgm:prSet/>
      <dgm:spPr/>
      <dgm:t>
        <a:bodyPr/>
        <a:lstStyle/>
        <a:p>
          <a:endParaRPr lang="cs-CZ"/>
        </a:p>
      </dgm:t>
    </dgm:pt>
    <dgm:pt modelId="{D5B162F0-E99E-4222-AA5B-113DDBBFB4C6}" type="sibTrans" cxnId="{6724E5D2-04CB-4B6B-B9A4-E6AB39D46AA2}">
      <dgm:prSet/>
      <dgm:spPr/>
      <dgm:t>
        <a:bodyPr/>
        <a:lstStyle/>
        <a:p>
          <a:endParaRPr lang="cs-CZ"/>
        </a:p>
      </dgm:t>
    </dgm:pt>
    <dgm:pt modelId="{E7E2FE73-F00C-4CD3-8303-5BD609FC2BB1}">
      <dgm:prSet custT="1"/>
      <dgm:spPr/>
      <dgm:t>
        <a:bodyPr/>
        <a:lstStyle/>
        <a:p>
          <a:r>
            <a:rPr lang="cs-CZ" sz="1800" b="0"/>
            <a:t>Průměrná mzda/plat plus 25 %</a:t>
          </a:r>
          <a:endParaRPr lang="cs-CZ" sz="1800"/>
        </a:p>
      </dgm:t>
    </dgm:pt>
    <dgm:pt modelId="{4101E897-8719-4E8A-875F-CC46C41DE4D5}" type="parTrans" cxnId="{1C49FC33-6357-4D84-8808-AC208222E57C}">
      <dgm:prSet/>
      <dgm:spPr/>
      <dgm:t>
        <a:bodyPr/>
        <a:lstStyle/>
        <a:p>
          <a:endParaRPr lang="cs-CZ"/>
        </a:p>
      </dgm:t>
    </dgm:pt>
    <dgm:pt modelId="{78031E17-A92E-4E7C-9BD4-DEAC863ECCA6}" type="sibTrans" cxnId="{1C49FC33-6357-4D84-8808-AC208222E57C}">
      <dgm:prSet/>
      <dgm:spPr/>
      <dgm:t>
        <a:bodyPr/>
        <a:lstStyle/>
        <a:p>
          <a:endParaRPr lang="cs-CZ"/>
        </a:p>
      </dgm:t>
    </dgm:pt>
    <dgm:pt modelId="{CDE6D40F-D862-4534-812D-B56921FBA1D9}">
      <dgm:prSet custT="1"/>
      <dgm:spPr/>
      <dgm:t>
        <a:bodyPr/>
        <a:lstStyle/>
        <a:p>
          <a:r>
            <a:rPr lang="cs-CZ" sz="1800" b="0"/>
            <a:t>Alternativně náhradní volno</a:t>
          </a:r>
          <a:endParaRPr lang="cs-CZ" sz="1800"/>
        </a:p>
      </dgm:t>
    </dgm:pt>
    <dgm:pt modelId="{E24422F1-F9D3-4D38-B015-6EF429EB5D79}" type="parTrans" cxnId="{71DBAA3F-0890-4C18-ABE4-695C37AF1C65}">
      <dgm:prSet/>
      <dgm:spPr/>
      <dgm:t>
        <a:bodyPr/>
        <a:lstStyle/>
        <a:p>
          <a:endParaRPr lang="cs-CZ"/>
        </a:p>
      </dgm:t>
    </dgm:pt>
    <dgm:pt modelId="{25FE9F46-C1E4-483B-8CE6-6FFC9309A35E}" type="sibTrans" cxnId="{71DBAA3F-0890-4C18-ABE4-695C37AF1C65}">
      <dgm:prSet/>
      <dgm:spPr/>
      <dgm:t>
        <a:bodyPr/>
        <a:lstStyle/>
        <a:p>
          <a:endParaRPr lang="cs-CZ"/>
        </a:p>
      </dgm:t>
    </dgm:pt>
    <dgm:pt modelId="{9EBDD227-A222-4D4F-88EB-266BEF74D555}">
      <dgm:prSet custT="1"/>
      <dgm:spPr/>
      <dgm:t>
        <a:bodyPr/>
        <a:lstStyle/>
        <a:p>
          <a:r>
            <a:rPr lang="cs-CZ" sz="1800" b="0"/>
            <a:t>Lze mzdu sjednat s přihlédnutím k práci přesčas – poté už nenáleží příplatek</a:t>
          </a:r>
          <a:endParaRPr lang="cs-CZ" sz="1800"/>
        </a:p>
      </dgm:t>
    </dgm:pt>
    <dgm:pt modelId="{5A8F5814-B643-410E-8E7B-89A0843134CF}" type="parTrans" cxnId="{3E29FDFB-2EA2-4085-BFFA-8A1656FC64B0}">
      <dgm:prSet/>
      <dgm:spPr/>
      <dgm:t>
        <a:bodyPr/>
        <a:lstStyle/>
        <a:p>
          <a:endParaRPr lang="cs-CZ"/>
        </a:p>
      </dgm:t>
    </dgm:pt>
    <dgm:pt modelId="{9C69DAD8-80EE-440C-AE54-2F11A92CAC74}" type="sibTrans" cxnId="{3E29FDFB-2EA2-4085-BFFA-8A1656FC64B0}">
      <dgm:prSet/>
      <dgm:spPr/>
      <dgm:t>
        <a:bodyPr/>
        <a:lstStyle/>
        <a:p>
          <a:endParaRPr lang="cs-CZ"/>
        </a:p>
      </dgm:t>
    </dgm:pt>
    <dgm:pt modelId="{4950724E-EDEB-4B00-B36D-34F5CE3A21DE}">
      <dgm:prSet/>
      <dgm:spPr/>
      <dgm:t>
        <a:bodyPr/>
        <a:lstStyle/>
        <a:p>
          <a:r>
            <a:rPr lang="cs-CZ" b="1" dirty="0"/>
            <a:t>Svátek</a:t>
          </a:r>
        </a:p>
      </dgm:t>
    </dgm:pt>
    <dgm:pt modelId="{7C71E3B8-CB05-45D1-A89B-FFB54BC04788}" type="parTrans" cxnId="{21687637-919B-4D8E-A370-B8319E302005}">
      <dgm:prSet/>
      <dgm:spPr/>
      <dgm:t>
        <a:bodyPr/>
        <a:lstStyle/>
        <a:p>
          <a:endParaRPr lang="cs-CZ"/>
        </a:p>
      </dgm:t>
    </dgm:pt>
    <dgm:pt modelId="{CF1C6509-D029-463B-B033-364478E19302}" type="sibTrans" cxnId="{21687637-919B-4D8E-A370-B8319E302005}">
      <dgm:prSet/>
      <dgm:spPr/>
      <dgm:t>
        <a:bodyPr/>
        <a:lstStyle/>
        <a:p>
          <a:endParaRPr lang="cs-CZ"/>
        </a:p>
      </dgm:t>
    </dgm:pt>
    <dgm:pt modelId="{BAC32440-C631-4E59-B155-8C834BB55C4E}">
      <dgm:prSet custT="1"/>
      <dgm:spPr/>
      <dgm:t>
        <a:bodyPr/>
        <a:lstStyle/>
        <a:p>
          <a:r>
            <a:rPr lang="cs-CZ" sz="2000" b="0" dirty="0"/>
            <a:t>Náhradní volno nebo obvyklá mzda navíc – tj. 100 % příplatek</a:t>
          </a:r>
          <a:endParaRPr lang="cs-CZ" sz="2000" dirty="0"/>
        </a:p>
      </dgm:t>
    </dgm:pt>
    <dgm:pt modelId="{7A9598A0-60F2-41B7-82CA-F65B431293ED}" type="parTrans" cxnId="{22C159A2-0676-4A9F-8B44-257850709FEF}">
      <dgm:prSet/>
      <dgm:spPr/>
      <dgm:t>
        <a:bodyPr/>
        <a:lstStyle/>
        <a:p>
          <a:endParaRPr lang="cs-CZ"/>
        </a:p>
      </dgm:t>
    </dgm:pt>
    <dgm:pt modelId="{C53849FF-13F7-4E9F-833D-6C11DA215E0D}" type="sibTrans" cxnId="{22C159A2-0676-4A9F-8B44-257850709FEF}">
      <dgm:prSet/>
      <dgm:spPr/>
      <dgm:t>
        <a:bodyPr/>
        <a:lstStyle/>
        <a:p>
          <a:endParaRPr lang="cs-CZ"/>
        </a:p>
      </dgm:t>
    </dgm:pt>
    <dgm:pt modelId="{D25E8E35-59D9-408C-9246-BA3A46D1A789}">
      <dgm:prSet/>
      <dgm:spPr/>
      <dgm:t>
        <a:bodyPr/>
        <a:lstStyle/>
        <a:p>
          <a:r>
            <a:rPr lang="cs-CZ" b="1" dirty="0"/>
            <a:t>Noční</a:t>
          </a:r>
          <a:r>
            <a:rPr lang="cs-CZ" b="0" dirty="0"/>
            <a:t> </a:t>
          </a:r>
          <a:r>
            <a:rPr lang="cs-CZ" b="1" dirty="0"/>
            <a:t>práce</a:t>
          </a:r>
        </a:p>
      </dgm:t>
    </dgm:pt>
    <dgm:pt modelId="{091EEC18-C885-4E2F-AB29-0500F42ACB26}" type="parTrans" cxnId="{6731137F-312E-4661-BB13-79C014D12A04}">
      <dgm:prSet/>
      <dgm:spPr/>
      <dgm:t>
        <a:bodyPr/>
        <a:lstStyle/>
        <a:p>
          <a:endParaRPr lang="cs-CZ"/>
        </a:p>
      </dgm:t>
    </dgm:pt>
    <dgm:pt modelId="{0A2D860E-9559-4251-A102-2C344590C2D2}" type="sibTrans" cxnId="{6731137F-312E-4661-BB13-79C014D12A04}">
      <dgm:prSet/>
      <dgm:spPr/>
      <dgm:t>
        <a:bodyPr/>
        <a:lstStyle/>
        <a:p>
          <a:endParaRPr lang="cs-CZ"/>
        </a:p>
      </dgm:t>
    </dgm:pt>
    <dgm:pt modelId="{5A9B32F8-B175-41EE-9FBD-C0838F73482F}">
      <dgm:prSet custT="1"/>
      <dgm:spPr/>
      <dgm:t>
        <a:bodyPr/>
        <a:lstStyle/>
        <a:p>
          <a:r>
            <a:rPr lang="cs-CZ" sz="2000" b="0" dirty="0"/>
            <a:t>příplatek nejméně ve výši 10 % průměrného výdělku</a:t>
          </a:r>
          <a:endParaRPr lang="cs-CZ" sz="2000" dirty="0"/>
        </a:p>
      </dgm:t>
    </dgm:pt>
    <dgm:pt modelId="{D004D6E3-9C9C-42DE-8473-F9FC291E949E}" type="parTrans" cxnId="{40B13B70-4EB1-4758-898B-076A59BA0F29}">
      <dgm:prSet/>
      <dgm:spPr/>
      <dgm:t>
        <a:bodyPr/>
        <a:lstStyle/>
        <a:p>
          <a:endParaRPr lang="cs-CZ"/>
        </a:p>
      </dgm:t>
    </dgm:pt>
    <dgm:pt modelId="{E0FE0B57-E4EE-43E4-B413-B97031735063}" type="sibTrans" cxnId="{40B13B70-4EB1-4758-898B-076A59BA0F29}">
      <dgm:prSet/>
      <dgm:spPr/>
      <dgm:t>
        <a:bodyPr/>
        <a:lstStyle/>
        <a:p>
          <a:endParaRPr lang="cs-CZ"/>
        </a:p>
      </dgm:t>
    </dgm:pt>
    <dgm:pt modelId="{08DC62FA-91B4-4D02-A3BC-9CACB88C2FFC}" type="pres">
      <dgm:prSet presAssocID="{3A85FD5C-3E63-4E33-87C6-21F64E920ED2}" presName="Name0" presStyleCnt="0">
        <dgm:presLayoutVars>
          <dgm:dir/>
          <dgm:animLvl val="lvl"/>
          <dgm:resizeHandles val="exact"/>
        </dgm:presLayoutVars>
      </dgm:prSet>
      <dgm:spPr/>
    </dgm:pt>
    <dgm:pt modelId="{96E5ECE1-C142-42FB-9BD6-05170DB4C319}" type="pres">
      <dgm:prSet presAssocID="{B7E04FDD-C8DF-4959-B3E0-20290EEB72AB}" presName="linNode" presStyleCnt="0"/>
      <dgm:spPr/>
    </dgm:pt>
    <dgm:pt modelId="{6F8ACC89-349E-4977-9CA4-2A5EB6D53911}" type="pres">
      <dgm:prSet presAssocID="{B7E04FDD-C8DF-4959-B3E0-20290EEB72AB}" presName="parentText" presStyleLbl="node1" presStyleIdx="0" presStyleCnt="3">
        <dgm:presLayoutVars>
          <dgm:chMax val="1"/>
          <dgm:bulletEnabled val="1"/>
        </dgm:presLayoutVars>
      </dgm:prSet>
      <dgm:spPr/>
    </dgm:pt>
    <dgm:pt modelId="{DAC4B9D5-2373-4F08-B638-9ACC858674B4}" type="pres">
      <dgm:prSet presAssocID="{B7E04FDD-C8DF-4959-B3E0-20290EEB72AB}" presName="descendantText" presStyleLbl="alignAccFollowNode1" presStyleIdx="0" presStyleCnt="3">
        <dgm:presLayoutVars>
          <dgm:bulletEnabled val="1"/>
        </dgm:presLayoutVars>
      </dgm:prSet>
      <dgm:spPr/>
    </dgm:pt>
    <dgm:pt modelId="{7697A259-21D8-4DA2-94F3-192EDBCCF2FA}" type="pres">
      <dgm:prSet presAssocID="{D5B162F0-E99E-4222-AA5B-113DDBBFB4C6}" presName="sp" presStyleCnt="0"/>
      <dgm:spPr/>
    </dgm:pt>
    <dgm:pt modelId="{D3551914-7734-44FC-9E4B-73DED5B4C7B2}" type="pres">
      <dgm:prSet presAssocID="{4950724E-EDEB-4B00-B36D-34F5CE3A21DE}" presName="linNode" presStyleCnt="0"/>
      <dgm:spPr/>
    </dgm:pt>
    <dgm:pt modelId="{EA63F05E-8163-4319-BD70-559B24F17767}" type="pres">
      <dgm:prSet presAssocID="{4950724E-EDEB-4B00-B36D-34F5CE3A21DE}" presName="parentText" presStyleLbl="node1" presStyleIdx="1" presStyleCnt="3">
        <dgm:presLayoutVars>
          <dgm:chMax val="1"/>
          <dgm:bulletEnabled val="1"/>
        </dgm:presLayoutVars>
      </dgm:prSet>
      <dgm:spPr/>
    </dgm:pt>
    <dgm:pt modelId="{B805A7AD-7DB6-4161-9FEF-D88BE5DD1994}" type="pres">
      <dgm:prSet presAssocID="{4950724E-EDEB-4B00-B36D-34F5CE3A21DE}" presName="descendantText" presStyleLbl="alignAccFollowNode1" presStyleIdx="1" presStyleCnt="3">
        <dgm:presLayoutVars>
          <dgm:bulletEnabled val="1"/>
        </dgm:presLayoutVars>
      </dgm:prSet>
      <dgm:spPr/>
    </dgm:pt>
    <dgm:pt modelId="{3C436B85-94FE-4BC0-95AC-D7EFB1D4EAA2}" type="pres">
      <dgm:prSet presAssocID="{CF1C6509-D029-463B-B033-364478E19302}" presName="sp" presStyleCnt="0"/>
      <dgm:spPr/>
    </dgm:pt>
    <dgm:pt modelId="{30FE7AD6-A063-448F-8436-0A24F9E5003D}" type="pres">
      <dgm:prSet presAssocID="{D25E8E35-59D9-408C-9246-BA3A46D1A789}" presName="linNode" presStyleCnt="0"/>
      <dgm:spPr/>
    </dgm:pt>
    <dgm:pt modelId="{EB959846-3798-4983-AAAC-EF45F85EBE86}" type="pres">
      <dgm:prSet presAssocID="{D25E8E35-59D9-408C-9246-BA3A46D1A789}" presName="parentText" presStyleLbl="node1" presStyleIdx="2" presStyleCnt="3">
        <dgm:presLayoutVars>
          <dgm:chMax val="1"/>
          <dgm:bulletEnabled val="1"/>
        </dgm:presLayoutVars>
      </dgm:prSet>
      <dgm:spPr/>
    </dgm:pt>
    <dgm:pt modelId="{A3D61889-DF67-4AAE-995F-4AF4DCD57636}" type="pres">
      <dgm:prSet presAssocID="{D25E8E35-59D9-408C-9246-BA3A46D1A789}" presName="descendantText" presStyleLbl="alignAccFollowNode1" presStyleIdx="2" presStyleCnt="3">
        <dgm:presLayoutVars>
          <dgm:bulletEnabled val="1"/>
        </dgm:presLayoutVars>
      </dgm:prSet>
      <dgm:spPr/>
    </dgm:pt>
  </dgm:ptLst>
  <dgm:cxnLst>
    <dgm:cxn modelId="{85218708-BA53-479A-9F9F-14319B53F177}" type="presOf" srcId="{B7E04FDD-C8DF-4959-B3E0-20290EEB72AB}" destId="{6F8ACC89-349E-4977-9CA4-2A5EB6D53911}" srcOrd="0" destOrd="0" presId="urn:microsoft.com/office/officeart/2005/8/layout/vList5"/>
    <dgm:cxn modelId="{441C6022-B903-4102-9B10-B4A17AD3B13E}" type="presOf" srcId="{4950724E-EDEB-4B00-B36D-34F5CE3A21DE}" destId="{EA63F05E-8163-4319-BD70-559B24F17767}" srcOrd="0" destOrd="0" presId="urn:microsoft.com/office/officeart/2005/8/layout/vList5"/>
    <dgm:cxn modelId="{1C49FC33-6357-4D84-8808-AC208222E57C}" srcId="{B7E04FDD-C8DF-4959-B3E0-20290EEB72AB}" destId="{E7E2FE73-F00C-4CD3-8303-5BD609FC2BB1}" srcOrd="0" destOrd="0" parTransId="{4101E897-8719-4E8A-875F-CC46C41DE4D5}" sibTransId="{78031E17-A92E-4E7C-9BD4-DEAC863ECCA6}"/>
    <dgm:cxn modelId="{21687637-919B-4D8E-A370-B8319E302005}" srcId="{3A85FD5C-3E63-4E33-87C6-21F64E920ED2}" destId="{4950724E-EDEB-4B00-B36D-34F5CE3A21DE}" srcOrd="1" destOrd="0" parTransId="{7C71E3B8-CB05-45D1-A89B-FFB54BC04788}" sibTransId="{CF1C6509-D029-463B-B033-364478E19302}"/>
    <dgm:cxn modelId="{71DBAA3F-0890-4C18-ABE4-695C37AF1C65}" srcId="{B7E04FDD-C8DF-4959-B3E0-20290EEB72AB}" destId="{CDE6D40F-D862-4534-812D-B56921FBA1D9}" srcOrd="1" destOrd="0" parTransId="{E24422F1-F9D3-4D38-B015-6EF429EB5D79}" sibTransId="{25FE9F46-C1E4-483B-8CE6-6FFC9309A35E}"/>
    <dgm:cxn modelId="{360CD46C-99E2-4F1F-B12E-99249E828B25}" type="presOf" srcId="{5A9B32F8-B175-41EE-9FBD-C0838F73482F}" destId="{A3D61889-DF67-4AAE-995F-4AF4DCD57636}" srcOrd="0" destOrd="0" presId="urn:microsoft.com/office/officeart/2005/8/layout/vList5"/>
    <dgm:cxn modelId="{F65FAE4E-513F-4CD0-9A61-71A64D06D20F}" type="presOf" srcId="{E7E2FE73-F00C-4CD3-8303-5BD609FC2BB1}" destId="{DAC4B9D5-2373-4F08-B638-9ACC858674B4}" srcOrd="0" destOrd="0" presId="urn:microsoft.com/office/officeart/2005/8/layout/vList5"/>
    <dgm:cxn modelId="{40B13B70-4EB1-4758-898B-076A59BA0F29}" srcId="{D25E8E35-59D9-408C-9246-BA3A46D1A789}" destId="{5A9B32F8-B175-41EE-9FBD-C0838F73482F}" srcOrd="0" destOrd="0" parTransId="{D004D6E3-9C9C-42DE-8473-F9FC291E949E}" sibTransId="{E0FE0B57-E4EE-43E4-B413-B97031735063}"/>
    <dgm:cxn modelId="{FF359B71-4E35-42D1-A035-5715AE342716}" type="presOf" srcId="{BAC32440-C631-4E59-B155-8C834BB55C4E}" destId="{B805A7AD-7DB6-4161-9FEF-D88BE5DD1994}" srcOrd="0" destOrd="0" presId="urn:microsoft.com/office/officeart/2005/8/layout/vList5"/>
    <dgm:cxn modelId="{6731137F-312E-4661-BB13-79C014D12A04}" srcId="{3A85FD5C-3E63-4E33-87C6-21F64E920ED2}" destId="{D25E8E35-59D9-408C-9246-BA3A46D1A789}" srcOrd="2" destOrd="0" parTransId="{091EEC18-C885-4E2F-AB29-0500F42ACB26}" sibTransId="{0A2D860E-9559-4251-A102-2C344590C2D2}"/>
    <dgm:cxn modelId="{5679E99F-B5A2-41F7-BDC2-8890F5DEC625}" type="presOf" srcId="{D25E8E35-59D9-408C-9246-BA3A46D1A789}" destId="{EB959846-3798-4983-AAAC-EF45F85EBE86}" srcOrd="0" destOrd="0" presId="urn:microsoft.com/office/officeart/2005/8/layout/vList5"/>
    <dgm:cxn modelId="{22C159A2-0676-4A9F-8B44-257850709FEF}" srcId="{4950724E-EDEB-4B00-B36D-34F5CE3A21DE}" destId="{BAC32440-C631-4E59-B155-8C834BB55C4E}" srcOrd="0" destOrd="0" parTransId="{7A9598A0-60F2-41B7-82CA-F65B431293ED}" sibTransId="{C53849FF-13F7-4E9F-833D-6C11DA215E0D}"/>
    <dgm:cxn modelId="{8490EDAD-F52A-4D6F-8981-A1AD7FA9050D}" type="presOf" srcId="{3A85FD5C-3E63-4E33-87C6-21F64E920ED2}" destId="{08DC62FA-91B4-4D02-A3BC-9CACB88C2FFC}" srcOrd="0" destOrd="0" presId="urn:microsoft.com/office/officeart/2005/8/layout/vList5"/>
    <dgm:cxn modelId="{1E82C4C4-AA57-4A4B-BAD7-147D2FED5745}" type="presOf" srcId="{CDE6D40F-D862-4534-812D-B56921FBA1D9}" destId="{DAC4B9D5-2373-4F08-B638-9ACC858674B4}" srcOrd="0" destOrd="1" presId="urn:microsoft.com/office/officeart/2005/8/layout/vList5"/>
    <dgm:cxn modelId="{6724E5D2-04CB-4B6B-B9A4-E6AB39D46AA2}" srcId="{3A85FD5C-3E63-4E33-87C6-21F64E920ED2}" destId="{B7E04FDD-C8DF-4959-B3E0-20290EEB72AB}" srcOrd="0" destOrd="0" parTransId="{FF143E41-F70D-4F2D-A9EF-BBE0F861074C}" sibTransId="{D5B162F0-E99E-4222-AA5B-113DDBBFB4C6}"/>
    <dgm:cxn modelId="{B91573E0-50FB-4A12-8074-0E2CFC4DAF73}" type="presOf" srcId="{9EBDD227-A222-4D4F-88EB-266BEF74D555}" destId="{DAC4B9D5-2373-4F08-B638-9ACC858674B4}" srcOrd="0" destOrd="2" presId="urn:microsoft.com/office/officeart/2005/8/layout/vList5"/>
    <dgm:cxn modelId="{3E29FDFB-2EA2-4085-BFFA-8A1656FC64B0}" srcId="{B7E04FDD-C8DF-4959-B3E0-20290EEB72AB}" destId="{9EBDD227-A222-4D4F-88EB-266BEF74D555}" srcOrd="2" destOrd="0" parTransId="{5A8F5814-B643-410E-8E7B-89A0843134CF}" sibTransId="{9C69DAD8-80EE-440C-AE54-2F11A92CAC74}"/>
    <dgm:cxn modelId="{24693E9E-DB02-47E6-A372-90704401D732}" type="presParOf" srcId="{08DC62FA-91B4-4D02-A3BC-9CACB88C2FFC}" destId="{96E5ECE1-C142-42FB-9BD6-05170DB4C319}" srcOrd="0" destOrd="0" presId="urn:microsoft.com/office/officeart/2005/8/layout/vList5"/>
    <dgm:cxn modelId="{C9BF749C-EFD5-43B7-8DBE-132BE049FD48}" type="presParOf" srcId="{96E5ECE1-C142-42FB-9BD6-05170DB4C319}" destId="{6F8ACC89-349E-4977-9CA4-2A5EB6D53911}" srcOrd="0" destOrd="0" presId="urn:microsoft.com/office/officeart/2005/8/layout/vList5"/>
    <dgm:cxn modelId="{DE61D3E1-A724-4F9F-AB40-2723746DF772}" type="presParOf" srcId="{96E5ECE1-C142-42FB-9BD6-05170DB4C319}" destId="{DAC4B9D5-2373-4F08-B638-9ACC858674B4}" srcOrd="1" destOrd="0" presId="urn:microsoft.com/office/officeart/2005/8/layout/vList5"/>
    <dgm:cxn modelId="{800D4C0A-F21A-411C-96F4-C38B70BED3DA}" type="presParOf" srcId="{08DC62FA-91B4-4D02-A3BC-9CACB88C2FFC}" destId="{7697A259-21D8-4DA2-94F3-192EDBCCF2FA}" srcOrd="1" destOrd="0" presId="urn:microsoft.com/office/officeart/2005/8/layout/vList5"/>
    <dgm:cxn modelId="{FD01305A-37DA-4CE3-8CF2-0F9CB607C9A9}" type="presParOf" srcId="{08DC62FA-91B4-4D02-A3BC-9CACB88C2FFC}" destId="{D3551914-7734-44FC-9E4B-73DED5B4C7B2}" srcOrd="2" destOrd="0" presId="urn:microsoft.com/office/officeart/2005/8/layout/vList5"/>
    <dgm:cxn modelId="{79EE55EC-4683-4DD8-980C-3037C9DA2D7E}" type="presParOf" srcId="{D3551914-7734-44FC-9E4B-73DED5B4C7B2}" destId="{EA63F05E-8163-4319-BD70-559B24F17767}" srcOrd="0" destOrd="0" presId="urn:microsoft.com/office/officeart/2005/8/layout/vList5"/>
    <dgm:cxn modelId="{0B5E8434-55AE-4D1E-8311-7EDBADDE0338}" type="presParOf" srcId="{D3551914-7734-44FC-9E4B-73DED5B4C7B2}" destId="{B805A7AD-7DB6-4161-9FEF-D88BE5DD1994}" srcOrd="1" destOrd="0" presId="urn:microsoft.com/office/officeart/2005/8/layout/vList5"/>
    <dgm:cxn modelId="{86775FE9-73DC-4EB8-AC67-C3F4B5EBAFC0}" type="presParOf" srcId="{08DC62FA-91B4-4D02-A3BC-9CACB88C2FFC}" destId="{3C436B85-94FE-4BC0-95AC-D7EFB1D4EAA2}" srcOrd="3" destOrd="0" presId="urn:microsoft.com/office/officeart/2005/8/layout/vList5"/>
    <dgm:cxn modelId="{6F0AEB06-937B-426D-BB5D-D0480AC0AB5B}" type="presParOf" srcId="{08DC62FA-91B4-4D02-A3BC-9CACB88C2FFC}" destId="{30FE7AD6-A063-448F-8436-0A24F9E5003D}" srcOrd="4" destOrd="0" presId="urn:microsoft.com/office/officeart/2005/8/layout/vList5"/>
    <dgm:cxn modelId="{824412C6-45A4-4A08-9BFA-CFA4A572C752}" type="presParOf" srcId="{30FE7AD6-A063-448F-8436-0A24F9E5003D}" destId="{EB959846-3798-4983-AAAC-EF45F85EBE86}" srcOrd="0" destOrd="0" presId="urn:microsoft.com/office/officeart/2005/8/layout/vList5"/>
    <dgm:cxn modelId="{BBEA40BE-7127-4C8D-97BB-BCAE47C67672}" type="presParOf" srcId="{30FE7AD6-A063-448F-8436-0A24F9E5003D}" destId="{A3D61889-DF67-4AAE-995F-4AF4DCD5763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2.xml><?xml version="1.0" encoding="utf-8"?>
<dgm:dataModel xmlns:dgm="http://schemas.openxmlformats.org/drawingml/2006/diagram" xmlns:a="http://schemas.openxmlformats.org/drawingml/2006/main">
  <dgm:ptLst>
    <dgm:pt modelId="{FB020E60-882E-49C3-B227-DF1EFC2DFC11}" type="doc">
      <dgm:prSet loTypeId="urn:microsoft.com/office/officeart/2005/8/layout/vList5" loCatId="list" qsTypeId="urn:microsoft.com/office/officeart/2005/8/quickstyle/simple1" qsCatId="simple" csTypeId="urn:microsoft.com/office/officeart/2005/8/colors/accent0_1" csCatId="mainScheme" phldr="1"/>
      <dgm:spPr/>
      <dgm:t>
        <a:bodyPr/>
        <a:lstStyle/>
        <a:p>
          <a:endParaRPr lang="cs-CZ"/>
        </a:p>
      </dgm:t>
    </dgm:pt>
    <dgm:pt modelId="{2C19F9A8-0617-458A-A3DE-581FA0DE21CA}">
      <dgm:prSet/>
      <dgm:spPr/>
      <dgm:t>
        <a:bodyPr/>
        <a:lstStyle/>
        <a:p>
          <a:r>
            <a:rPr lang="cs-CZ" b="1" dirty="0"/>
            <a:t>P</a:t>
          </a:r>
          <a:r>
            <a:rPr lang="pt-BR" b="1" dirty="0"/>
            <a:t>rác</a:t>
          </a:r>
          <a:r>
            <a:rPr lang="cs-CZ" b="1" dirty="0"/>
            <a:t>e</a:t>
          </a:r>
          <a:r>
            <a:rPr lang="pt-BR" b="1" dirty="0"/>
            <a:t> ve ztíženém pracovním prostředí</a:t>
          </a:r>
          <a:endParaRPr lang="cs-CZ" dirty="0"/>
        </a:p>
      </dgm:t>
    </dgm:pt>
    <dgm:pt modelId="{62A79CBB-3F77-4512-9A14-41EAA09F0C43}" type="parTrans" cxnId="{A9399F04-9F69-4508-95F2-CDB58D4C95B1}">
      <dgm:prSet/>
      <dgm:spPr/>
      <dgm:t>
        <a:bodyPr/>
        <a:lstStyle/>
        <a:p>
          <a:endParaRPr lang="cs-CZ"/>
        </a:p>
      </dgm:t>
    </dgm:pt>
    <dgm:pt modelId="{460FE142-EBFD-4520-8644-06D08497A9FA}" type="sibTrans" cxnId="{A9399F04-9F69-4508-95F2-CDB58D4C95B1}">
      <dgm:prSet/>
      <dgm:spPr/>
      <dgm:t>
        <a:bodyPr/>
        <a:lstStyle/>
        <a:p>
          <a:endParaRPr lang="cs-CZ"/>
        </a:p>
      </dgm:t>
    </dgm:pt>
    <dgm:pt modelId="{CC100505-D9B0-4D1C-A369-377B961DE009}">
      <dgm:prSet/>
      <dgm:spPr/>
      <dgm:t>
        <a:bodyPr/>
        <a:lstStyle/>
        <a:p>
          <a:r>
            <a:rPr lang="cs-CZ" b="0" dirty="0"/>
            <a:t>Příplatek nejméně 10 procent min. mzdy</a:t>
          </a:r>
          <a:endParaRPr lang="cs-CZ" dirty="0"/>
        </a:p>
      </dgm:t>
    </dgm:pt>
    <dgm:pt modelId="{7E52B0F3-24DB-4D30-9411-09A5662CAA0A}" type="parTrans" cxnId="{E870A798-C4AB-4827-A7A0-9C278AB1DE32}">
      <dgm:prSet/>
      <dgm:spPr/>
      <dgm:t>
        <a:bodyPr/>
        <a:lstStyle/>
        <a:p>
          <a:endParaRPr lang="cs-CZ"/>
        </a:p>
      </dgm:t>
    </dgm:pt>
    <dgm:pt modelId="{A2E7BB62-71B8-42F1-8469-69C13A6B433D}" type="sibTrans" cxnId="{E870A798-C4AB-4827-A7A0-9C278AB1DE32}">
      <dgm:prSet/>
      <dgm:spPr/>
      <dgm:t>
        <a:bodyPr/>
        <a:lstStyle/>
        <a:p>
          <a:endParaRPr lang="cs-CZ"/>
        </a:p>
      </dgm:t>
    </dgm:pt>
    <dgm:pt modelId="{27D5AECF-F59E-44FC-BFB8-D37E27A42784}">
      <dgm:prSet/>
      <dgm:spPr/>
      <dgm:t>
        <a:bodyPr/>
        <a:lstStyle/>
        <a:p>
          <a:r>
            <a:rPr lang="pl-PL" b="1" dirty="0"/>
            <a:t>Práce v sobotu a v neděli</a:t>
          </a:r>
          <a:endParaRPr lang="cs-CZ" dirty="0"/>
        </a:p>
      </dgm:t>
    </dgm:pt>
    <dgm:pt modelId="{BF44B49F-A0D0-4202-946B-55A960ED022C}" type="parTrans" cxnId="{A435CA52-E841-4067-A5B3-AB84F8DEC354}">
      <dgm:prSet/>
      <dgm:spPr/>
      <dgm:t>
        <a:bodyPr/>
        <a:lstStyle/>
        <a:p>
          <a:endParaRPr lang="cs-CZ"/>
        </a:p>
      </dgm:t>
    </dgm:pt>
    <dgm:pt modelId="{774E6434-A2D4-48D8-B09D-2197CC3BB6CB}" type="sibTrans" cxnId="{A435CA52-E841-4067-A5B3-AB84F8DEC354}">
      <dgm:prSet/>
      <dgm:spPr/>
      <dgm:t>
        <a:bodyPr/>
        <a:lstStyle/>
        <a:p>
          <a:endParaRPr lang="cs-CZ"/>
        </a:p>
      </dgm:t>
    </dgm:pt>
    <dgm:pt modelId="{DEB0AE24-A03B-457E-9C6A-9AD3FD44CB40}">
      <dgm:prSet/>
      <dgm:spPr/>
      <dgm:t>
        <a:bodyPr/>
        <a:lstStyle/>
        <a:p>
          <a:r>
            <a:rPr lang="cs-CZ" b="0" dirty="0"/>
            <a:t>Dosažená mzda a příplatek nejméně ve výši 10 % průměrného výdělku</a:t>
          </a:r>
          <a:endParaRPr lang="cs-CZ" dirty="0"/>
        </a:p>
      </dgm:t>
    </dgm:pt>
    <dgm:pt modelId="{755EAF7E-C4A4-4106-86DF-655D68FDF832}" type="parTrans" cxnId="{610F798D-200B-4BA4-A165-AB5E0C1031BF}">
      <dgm:prSet/>
      <dgm:spPr/>
      <dgm:t>
        <a:bodyPr/>
        <a:lstStyle/>
        <a:p>
          <a:endParaRPr lang="cs-CZ"/>
        </a:p>
      </dgm:t>
    </dgm:pt>
    <dgm:pt modelId="{C12D6921-9B6C-40F8-8DFA-4874EEB7EF21}" type="sibTrans" cxnId="{610F798D-200B-4BA4-A165-AB5E0C1031BF}">
      <dgm:prSet/>
      <dgm:spPr/>
      <dgm:t>
        <a:bodyPr/>
        <a:lstStyle/>
        <a:p>
          <a:endParaRPr lang="cs-CZ"/>
        </a:p>
      </dgm:t>
    </dgm:pt>
    <dgm:pt modelId="{FB3F57AC-E522-4CBC-9255-DB77871D589A}" type="pres">
      <dgm:prSet presAssocID="{FB020E60-882E-49C3-B227-DF1EFC2DFC11}" presName="Name0" presStyleCnt="0">
        <dgm:presLayoutVars>
          <dgm:dir/>
          <dgm:animLvl val="lvl"/>
          <dgm:resizeHandles val="exact"/>
        </dgm:presLayoutVars>
      </dgm:prSet>
      <dgm:spPr/>
    </dgm:pt>
    <dgm:pt modelId="{66101B1C-79A8-42FF-8F8E-9881F857549C}" type="pres">
      <dgm:prSet presAssocID="{2C19F9A8-0617-458A-A3DE-581FA0DE21CA}" presName="linNode" presStyleCnt="0"/>
      <dgm:spPr/>
    </dgm:pt>
    <dgm:pt modelId="{D25A527E-9F34-4F01-9A96-545391796352}" type="pres">
      <dgm:prSet presAssocID="{2C19F9A8-0617-458A-A3DE-581FA0DE21CA}" presName="parentText" presStyleLbl="node1" presStyleIdx="0" presStyleCnt="2">
        <dgm:presLayoutVars>
          <dgm:chMax val="1"/>
          <dgm:bulletEnabled val="1"/>
        </dgm:presLayoutVars>
      </dgm:prSet>
      <dgm:spPr/>
    </dgm:pt>
    <dgm:pt modelId="{72602BC0-F952-4F83-B2BA-4A879FEAB38E}" type="pres">
      <dgm:prSet presAssocID="{2C19F9A8-0617-458A-A3DE-581FA0DE21CA}" presName="descendantText" presStyleLbl="alignAccFollowNode1" presStyleIdx="0" presStyleCnt="2">
        <dgm:presLayoutVars>
          <dgm:bulletEnabled val="1"/>
        </dgm:presLayoutVars>
      </dgm:prSet>
      <dgm:spPr/>
    </dgm:pt>
    <dgm:pt modelId="{AE0DDCE6-381B-4800-92DA-2D56EBECFE53}" type="pres">
      <dgm:prSet presAssocID="{460FE142-EBFD-4520-8644-06D08497A9FA}" presName="sp" presStyleCnt="0"/>
      <dgm:spPr/>
    </dgm:pt>
    <dgm:pt modelId="{9F73E7FC-C4F7-467D-8752-DC3992E72638}" type="pres">
      <dgm:prSet presAssocID="{27D5AECF-F59E-44FC-BFB8-D37E27A42784}" presName="linNode" presStyleCnt="0"/>
      <dgm:spPr/>
    </dgm:pt>
    <dgm:pt modelId="{CBC92B1E-180F-4F44-B7B3-AF83D3EA7F9B}" type="pres">
      <dgm:prSet presAssocID="{27D5AECF-F59E-44FC-BFB8-D37E27A42784}" presName="parentText" presStyleLbl="node1" presStyleIdx="1" presStyleCnt="2">
        <dgm:presLayoutVars>
          <dgm:chMax val="1"/>
          <dgm:bulletEnabled val="1"/>
        </dgm:presLayoutVars>
      </dgm:prSet>
      <dgm:spPr/>
    </dgm:pt>
    <dgm:pt modelId="{01EA9AED-6AB3-4DE4-920B-E1CA7E44763E}" type="pres">
      <dgm:prSet presAssocID="{27D5AECF-F59E-44FC-BFB8-D37E27A42784}" presName="descendantText" presStyleLbl="alignAccFollowNode1" presStyleIdx="1" presStyleCnt="2">
        <dgm:presLayoutVars>
          <dgm:bulletEnabled val="1"/>
        </dgm:presLayoutVars>
      </dgm:prSet>
      <dgm:spPr/>
    </dgm:pt>
  </dgm:ptLst>
  <dgm:cxnLst>
    <dgm:cxn modelId="{A9399F04-9F69-4508-95F2-CDB58D4C95B1}" srcId="{FB020E60-882E-49C3-B227-DF1EFC2DFC11}" destId="{2C19F9A8-0617-458A-A3DE-581FA0DE21CA}" srcOrd="0" destOrd="0" parTransId="{62A79CBB-3F77-4512-9A14-41EAA09F0C43}" sibTransId="{460FE142-EBFD-4520-8644-06D08497A9FA}"/>
    <dgm:cxn modelId="{DD7DC91A-FF35-43FB-B19B-A865207F0E74}" type="presOf" srcId="{DEB0AE24-A03B-457E-9C6A-9AD3FD44CB40}" destId="{01EA9AED-6AB3-4DE4-920B-E1CA7E44763E}" srcOrd="0" destOrd="0" presId="urn:microsoft.com/office/officeart/2005/8/layout/vList5"/>
    <dgm:cxn modelId="{B87DD722-3604-4900-9296-4852BDD647A4}" type="presOf" srcId="{FB020E60-882E-49C3-B227-DF1EFC2DFC11}" destId="{FB3F57AC-E522-4CBC-9255-DB77871D589A}" srcOrd="0" destOrd="0" presId="urn:microsoft.com/office/officeart/2005/8/layout/vList5"/>
    <dgm:cxn modelId="{06994B2F-BE68-43C9-96EE-C2D91EE2EB9C}" type="presOf" srcId="{CC100505-D9B0-4D1C-A369-377B961DE009}" destId="{72602BC0-F952-4F83-B2BA-4A879FEAB38E}" srcOrd="0" destOrd="0" presId="urn:microsoft.com/office/officeart/2005/8/layout/vList5"/>
    <dgm:cxn modelId="{A435CA52-E841-4067-A5B3-AB84F8DEC354}" srcId="{FB020E60-882E-49C3-B227-DF1EFC2DFC11}" destId="{27D5AECF-F59E-44FC-BFB8-D37E27A42784}" srcOrd="1" destOrd="0" parTransId="{BF44B49F-A0D0-4202-946B-55A960ED022C}" sibTransId="{774E6434-A2D4-48D8-B09D-2197CC3BB6CB}"/>
    <dgm:cxn modelId="{610F798D-200B-4BA4-A165-AB5E0C1031BF}" srcId="{27D5AECF-F59E-44FC-BFB8-D37E27A42784}" destId="{DEB0AE24-A03B-457E-9C6A-9AD3FD44CB40}" srcOrd="0" destOrd="0" parTransId="{755EAF7E-C4A4-4106-86DF-655D68FDF832}" sibTransId="{C12D6921-9B6C-40F8-8DFA-4874EEB7EF21}"/>
    <dgm:cxn modelId="{E870A798-C4AB-4827-A7A0-9C278AB1DE32}" srcId="{2C19F9A8-0617-458A-A3DE-581FA0DE21CA}" destId="{CC100505-D9B0-4D1C-A369-377B961DE009}" srcOrd="0" destOrd="0" parTransId="{7E52B0F3-24DB-4D30-9411-09A5662CAA0A}" sibTransId="{A2E7BB62-71B8-42F1-8469-69C13A6B433D}"/>
    <dgm:cxn modelId="{17AC90B3-81B6-4152-9E8E-DDE71627CDC4}" type="presOf" srcId="{27D5AECF-F59E-44FC-BFB8-D37E27A42784}" destId="{CBC92B1E-180F-4F44-B7B3-AF83D3EA7F9B}" srcOrd="0" destOrd="0" presId="urn:microsoft.com/office/officeart/2005/8/layout/vList5"/>
    <dgm:cxn modelId="{46F38DFE-3E57-4120-BE42-9AB8A705D14F}" type="presOf" srcId="{2C19F9A8-0617-458A-A3DE-581FA0DE21CA}" destId="{D25A527E-9F34-4F01-9A96-545391796352}" srcOrd="0" destOrd="0" presId="urn:microsoft.com/office/officeart/2005/8/layout/vList5"/>
    <dgm:cxn modelId="{D9F1D59E-1CE1-43F6-9321-8A5865D00E6C}" type="presParOf" srcId="{FB3F57AC-E522-4CBC-9255-DB77871D589A}" destId="{66101B1C-79A8-42FF-8F8E-9881F857549C}" srcOrd="0" destOrd="0" presId="urn:microsoft.com/office/officeart/2005/8/layout/vList5"/>
    <dgm:cxn modelId="{09706965-E445-4430-A5BC-255BF5ECA3BF}" type="presParOf" srcId="{66101B1C-79A8-42FF-8F8E-9881F857549C}" destId="{D25A527E-9F34-4F01-9A96-545391796352}" srcOrd="0" destOrd="0" presId="urn:microsoft.com/office/officeart/2005/8/layout/vList5"/>
    <dgm:cxn modelId="{1CCA059F-8FCB-45F5-B65A-AC05670679D0}" type="presParOf" srcId="{66101B1C-79A8-42FF-8F8E-9881F857549C}" destId="{72602BC0-F952-4F83-B2BA-4A879FEAB38E}" srcOrd="1" destOrd="0" presId="urn:microsoft.com/office/officeart/2005/8/layout/vList5"/>
    <dgm:cxn modelId="{A65CF119-34A5-408B-BDE6-48ABCDACF5BD}" type="presParOf" srcId="{FB3F57AC-E522-4CBC-9255-DB77871D589A}" destId="{AE0DDCE6-381B-4800-92DA-2D56EBECFE53}" srcOrd="1" destOrd="0" presId="urn:microsoft.com/office/officeart/2005/8/layout/vList5"/>
    <dgm:cxn modelId="{82D71F49-4D50-4324-B27E-AEDB8683A940}" type="presParOf" srcId="{FB3F57AC-E522-4CBC-9255-DB77871D589A}" destId="{9F73E7FC-C4F7-467D-8752-DC3992E72638}" srcOrd="2" destOrd="0" presId="urn:microsoft.com/office/officeart/2005/8/layout/vList5"/>
    <dgm:cxn modelId="{DD35664A-CCAC-405E-8B45-73F5DDF3F53D}" type="presParOf" srcId="{9F73E7FC-C4F7-467D-8752-DC3992E72638}" destId="{CBC92B1E-180F-4F44-B7B3-AF83D3EA7F9B}" srcOrd="0" destOrd="0" presId="urn:microsoft.com/office/officeart/2005/8/layout/vList5"/>
    <dgm:cxn modelId="{36E0B5B3-6859-4969-9155-11D7ADF5E789}" type="presParOf" srcId="{9F73E7FC-C4F7-467D-8752-DC3992E72638}" destId="{01EA9AED-6AB3-4DE4-920B-E1CA7E44763E}"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3.xml><?xml version="1.0" encoding="utf-8"?>
<dgm:dataModel xmlns:dgm="http://schemas.openxmlformats.org/drawingml/2006/diagram" xmlns:a="http://schemas.openxmlformats.org/drawingml/2006/main">
  <dgm:ptLst>
    <dgm:pt modelId="{02086C3D-25CA-472F-BE5D-4FF2BB14B020}" type="doc">
      <dgm:prSet loTypeId="urn:microsoft.com/office/officeart/2005/8/layout/vList5" loCatId="list" qsTypeId="urn:microsoft.com/office/officeart/2005/8/quickstyle/simple1" qsCatId="simple" csTypeId="urn:microsoft.com/office/officeart/2005/8/colors/accent0_1" csCatId="mainScheme" phldr="1"/>
      <dgm:spPr/>
      <dgm:t>
        <a:bodyPr/>
        <a:lstStyle/>
        <a:p>
          <a:endParaRPr lang="cs-CZ"/>
        </a:p>
      </dgm:t>
    </dgm:pt>
    <dgm:pt modelId="{79416626-C5DE-44D3-956E-D270CB103B1B}">
      <dgm:prSet/>
      <dgm:spPr/>
      <dgm:t>
        <a:bodyPr/>
        <a:lstStyle/>
        <a:p>
          <a:pPr algn="ctr"/>
          <a:r>
            <a:rPr lang="cs-CZ" b="1" dirty="0"/>
            <a:t>Zaměstnavatel v rámci pracovní cesty hradí zaměstnanci, vedle mzdy/platu</a:t>
          </a:r>
        </a:p>
      </dgm:t>
    </dgm:pt>
    <dgm:pt modelId="{05B38B91-AC36-4CFC-875B-20F53940ED23}" type="parTrans" cxnId="{B47BF5C6-4AA2-4260-9B6F-2663576CE7A8}">
      <dgm:prSet/>
      <dgm:spPr/>
      <dgm:t>
        <a:bodyPr/>
        <a:lstStyle/>
        <a:p>
          <a:endParaRPr lang="cs-CZ"/>
        </a:p>
      </dgm:t>
    </dgm:pt>
    <dgm:pt modelId="{A286121B-CB96-4306-A8CA-6AC8498A31AA}" type="sibTrans" cxnId="{B47BF5C6-4AA2-4260-9B6F-2663576CE7A8}">
      <dgm:prSet/>
      <dgm:spPr/>
      <dgm:t>
        <a:bodyPr/>
        <a:lstStyle/>
        <a:p>
          <a:endParaRPr lang="cs-CZ"/>
        </a:p>
      </dgm:t>
    </dgm:pt>
    <dgm:pt modelId="{4E035A02-8C27-4AB1-A77A-36E9D779DD3D}">
      <dgm:prSet/>
      <dgm:spPr/>
      <dgm:t>
        <a:bodyPr/>
        <a:lstStyle/>
        <a:p>
          <a:r>
            <a:rPr lang="cs-CZ" b="0" dirty="0"/>
            <a:t>Jízdní výdaje</a:t>
          </a:r>
          <a:endParaRPr lang="cs-CZ" dirty="0"/>
        </a:p>
      </dgm:t>
    </dgm:pt>
    <dgm:pt modelId="{4F323630-8C6D-436C-8102-AE862FE433D5}" type="parTrans" cxnId="{4AC82D98-E64A-4173-9DBF-BEA4B6995BC6}">
      <dgm:prSet/>
      <dgm:spPr/>
      <dgm:t>
        <a:bodyPr/>
        <a:lstStyle/>
        <a:p>
          <a:endParaRPr lang="cs-CZ"/>
        </a:p>
      </dgm:t>
    </dgm:pt>
    <dgm:pt modelId="{12C8D228-6B6C-4D7D-AE30-6FF6C683FE3F}" type="sibTrans" cxnId="{4AC82D98-E64A-4173-9DBF-BEA4B6995BC6}">
      <dgm:prSet/>
      <dgm:spPr/>
      <dgm:t>
        <a:bodyPr/>
        <a:lstStyle/>
        <a:p>
          <a:endParaRPr lang="cs-CZ"/>
        </a:p>
      </dgm:t>
    </dgm:pt>
    <dgm:pt modelId="{012D35E5-1505-48C7-9A87-957A5E93BFFE}">
      <dgm:prSet/>
      <dgm:spPr/>
      <dgm:t>
        <a:bodyPr/>
        <a:lstStyle/>
        <a:p>
          <a:r>
            <a:rPr lang="cs-CZ" b="0" dirty="0"/>
            <a:t>Stravné (ve výši stanovené vyhláškou)</a:t>
          </a:r>
          <a:endParaRPr lang="cs-CZ" dirty="0"/>
        </a:p>
      </dgm:t>
    </dgm:pt>
    <dgm:pt modelId="{3DADA247-7A7A-4383-A5F2-4934DE6E8DAC}" type="parTrans" cxnId="{79F159B3-A15D-4CE2-9C61-5B2F338C8862}">
      <dgm:prSet/>
      <dgm:spPr/>
      <dgm:t>
        <a:bodyPr/>
        <a:lstStyle/>
        <a:p>
          <a:endParaRPr lang="cs-CZ"/>
        </a:p>
      </dgm:t>
    </dgm:pt>
    <dgm:pt modelId="{72CBD713-BA32-4698-B87D-27E4B1C3F764}" type="sibTrans" cxnId="{79F159B3-A15D-4CE2-9C61-5B2F338C8862}">
      <dgm:prSet/>
      <dgm:spPr/>
      <dgm:t>
        <a:bodyPr/>
        <a:lstStyle/>
        <a:p>
          <a:endParaRPr lang="cs-CZ"/>
        </a:p>
      </dgm:t>
    </dgm:pt>
    <dgm:pt modelId="{5BB13B24-49E3-4F05-9BCE-3A280CFC42EC}">
      <dgm:prSet/>
      <dgm:spPr/>
      <dgm:t>
        <a:bodyPr/>
        <a:lstStyle/>
        <a:p>
          <a:r>
            <a:rPr lang="cs-CZ" b="0" dirty="0"/>
            <a:t>Výdaje za ubytování</a:t>
          </a:r>
          <a:endParaRPr lang="cs-CZ" dirty="0"/>
        </a:p>
      </dgm:t>
    </dgm:pt>
    <dgm:pt modelId="{CB07221B-5D27-4ADB-837F-B31413455E89}" type="parTrans" cxnId="{FDD9693B-FC22-47ED-884F-2BE06AF94294}">
      <dgm:prSet/>
      <dgm:spPr/>
      <dgm:t>
        <a:bodyPr/>
        <a:lstStyle/>
        <a:p>
          <a:endParaRPr lang="cs-CZ"/>
        </a:p>
      </dgm:t>
    </dgm:pt>
    <dgm:pt modelId="{EAB91147-DA75-49A2-98D6-A199261D58F3}" type="sibTrans" cxnId="{FDD9693B-FC22-47ED-884F-2BE06AF94294}">
      <dgm:prSet/>
      <dgm:spPr/>
      <dgm:t>
        <a:bodyPr/>
        <a:lstStyle/>
        <a:p>
          <a:endParaRPr lang="cs-CZ"/>
        </a:p>
      </dgm:t>
    </dgm:pt>
    <dgm:pt modelId="{A1741531-97AA-40C8-BBD2-EC4C06976B15}">
      <dgm:prSet/>
      <dgm:spPr/>
      <dgm:t>
        <a:bodyPr/>
        <a:lstStyle/>
        <a:p>
          <a:r>
            <a:rPr lang="cs-CZ" b="0"/>
            <a:t>Nutné vedlejší výdaje</a:t>
          </a:r>
          <a:endParaRPr lang="cs-CZ"/>
        </a:p>
      </dgm:t>
    </dgm:pt>
    <dgm:pt modelId="{4481306F-0830-417E-A161-2C94B67B787C}" type="parTrans" cxnId="{E454E017-D54F-4DF8-898D-BBD29A9D4079}">
      <dgm:prSet/>
      <dgm:spPr/>
      <dgm:t>
        <a:bodyPr/>
        <a:lstStyle/>
        <a:p>
          <a:endParaRPr lang="cs-CZ"/>
        </a:p>
      </dgm:t>
    </dgm:pt>
    <dgm:pt modelId="{02613EEB-8748-473E-8F40-AA09CE9C534A}" type="sibTrans" cxnId="{E454E017-D54F-4DF8-898D-BBD29A9D4079}">
      <dgm:prSet/>
      <dgm:spPr/>
      <dgm:t>
        <a:bodyPr/>
        <a:lstStyle/>
        <a:p>
          <a:endParaRPr lang="cs-CZ"/>
        </a:p>
      </dgm:t>
    </dgm:pt>
    <dgm:pt modelId="{1A4E8038-2906-422C-8D5C-1B02A4A6A22E}" type="pres">
      <dgm:prSet presAssocID="{02086C3D-25CA-472F-BE5D-4FF2BB14B020}" presName="Name0" presStyleCnt="0">
        <dgm:presLayoutVars>
          <dgm:dir/>
          <dgm:animLvl val="lvl"/>
          <dgm:resizeHandles val="exact"/>
        </dgm:presLayoutVars>
      </dgm:prSet>
      <dgm:spPr/>
    </dgm:pt>
    <dgm:pt modelId="{7AA10F38-510D-449F-96A5-83D866714D4B}" type="pres">
      <dgm:prSet presAssocID="{79416626-C5DE-44D3-956E-D270CB103B1B}" presName="linNode" presStyleCnt="0"/>
      <dgm:spPr/>
    </dgm:pt>
    <dgm:pt modelId="{8B7A084C-0026-4D30-8DE6-7FB5B97DF562}" type="pres">
      <dgm:prSet presAssocID="{79416626-C5DE-44D3-956E-D270CB103B1B}" presName="parentText" presStyleLbl="node1" presStyleIdx="0" presStyleCnt="1">
        <dgm:presLayoutVars>
          <dgm:chMax val="1"/>
          <dgm:bulletEnabled val="1"/>
        </dgm:presLayoutVars>
      </dgm:prSet>
      <dgm:spPr/>
    </dgm:pt>
    <dgm:pt modelId="{4DCC59CD-7A7E-47C8-90C8-DFC05B54BC95}" type="pres">
      <dgm:prSet presAssocID="{79416626-C5DE-44D3-956E-D270CB103B1B}" presName="descendantText" presStyleLbl="alignAccFollowNode1" presStyleIdx="0" presStyleCnt="1">
        <dgm:presLayoutVars>
          <dgm:bulletEnabled val="1"/>
        </dgm:presLayoutVars>
      </dgm:prSet>
      <dgm:spPr/>
    </dgm:pt>
  </dgm:ptLst>
  <dgm:cxnLst>
    <dgm:cxn modelId="{E454E017-D54F-4DF8-898D-BBD29A9D4079}" srcId="{79416626-C5DE-44D3-956E-D270CB103B1B}" destId="{A1741531-97AA-40C8-BBD2-EC4C06976B15}" srcOrd="3" destOrd="0" parTransId="{4481306F-0830-417E-A161-2C94B67B787C}" sibTransId="{02613EEB-8748-473E-8F40-AA09CE9C534A}"/>
    <dgm:cxn modelId="{FDD9693B-FC22-47ED-884F-2BE06AF94294}" srcId="{79416626-C5DE-44D3-956E-D270CB103B1B}" destId="{5BB13B24-49E3-4F05-9BCE-3A280CFC42EC}" srcOrd="2" destOrd="0" parTransId="{CB07221B-5D27-4ADB-837F-B31413455E89}" sibTransId="{EAB91147-DA75-49A2-98D6-A199261D58F3}"/>
    <dgm:cxn modelId="{CFF28C64-A119-43EF-9187-A14E799ED7B9}" type="presOf" srcId="{4E035A02-8C27-4AB1-A77A-36E9D779DD3D}" destId="{4DCC59CD-7A7E-47C8-90C8-DFC05B54BC95}" srcOrd="0" destOrd="0" presId="urn:microsoft.com/office/officeart/2005/8/layout/vList5"/>
    <dgm:cxn modelId="{F3D1B78B-5FAA-4AA8-8C75-3C44AC6C8261}" type="presOf" srcId="{012D35E5-1505-48C7-9A87-957A5E93BFFE}" destId="{4DCC59CD-7A7E-47C8-90C8-DFC05B54BC95}" srcOrd="0" destOrd="1" presId="urn:microsoft.com/office/officeart/2005/8/layout/vList5"/>
    <dgm:cxn modelId="{4AC82D98-E64A-4173-9DBF-BEA4B6995BC6}" srcId="{79416626-C5DE-44D3-956E-D270CB103B1B}" destId="{4E035A02-8C27-4AB1-A77A-36E9D779DD3D}" srcOrd="0" destOrd="0" parTransId="{4F323630-8C6D-436C-8102-AE862FE433D5}" sibTransId="{12C8D228-6B6C-4D7D-AE30-6FF6C683FE3F}"/>
    <dgm:cxn modelId="{79F159B3-A15D-4CE2-9C61-5B2F338C8862}" srcId="{79416626-C5DE-44D3-956E-D270CB103B1B}" destId="{012D35E5-1505-48C7-9A87-957A5E93BFFE}" srcOrd="1" destOrd="0" parTransId="{3DADA247-7A7A-4383-A5F2-4934DE6E8DAC}" sibTransId="{72CBD713-BA32-4698-B87D-27E4B1C3F764}"/>
    <dgm:cxn modelId="{A7E6C2B5-5310-43E2-851A-F4BCE9852491}" type="presOf" srcId="{5BB13B24-49E3-4F05-9BCE-3A280CFC42EC}" destId="{4DCC59CD-7A7E-47C8-90C8-DFC05B54BC95}" srcOrd="0" destOrd="2" presId="urn:microsoft.com/office/officeart/2005/8/layout/vList5"/>
    <dgm:cxn modelId="{B47BF5C6-4AA2-4260-9B6F-2663576CE7A8}" srcId="{02086C3D-25CA-472F-BE5D-4FF2BB14B020}" destId="{79416626-C5DE-44D3-956E-D270CB103B1B}" srcOrd="0" destOrd="0" parTransId="{05B38B91-AC36-4CFC-875B-20F53940ED23}" sibTransId="{A286121B-CB96-4306-A8CA-6AC8498A31AA}"/>
    <dgm:cxn modelId="{FF8D4FE9-7BCC-4C87-97DA-4C743C0E4847}" type="presOf" srcId="{A1741531-97AA-40C8-BBD2-EC4C06976B15}" destId="{4DCC59CD-7A7E-47C8-90C8-DFC05B54BC95}" srcOrd="0" destOrd="3" presId="urn:microsoft.com/office/officeart/2005/8/layout/vList5"/>
    <dgm:cxn modelId="{8A8139F5-B6D8-4BA7-AEDE-69F7E5562BE0}" type="presOf" srcId="{79416626-C5DE-44D3-956E-D270CB103B1B}" destId="{8B7A084C-0026-4D30-8DE6-7FB5B97DF562}" srcOrd="0" destOrd="0" presId="urn:microsoft.com/office/officeart/2005/8/layout/vList5"/>
    <dgm:cxn modelId="{C3ECC0F8-5505-4DA4-BDA8-6779B92C5D58}" type="presOf" srcId="{02086C3D-25CA-472F-BE5D-4FF2BB14B020}" destId="{1A4E8038-2906-422C-8D5C-1B02A4A6A22E}" srcOrd="0" destOrd="0" presId="urn:microsoft.com/office/officeart/2005/8/layout/vList5"/>
    <dgm:cxn modelId="{59EA5ECE-B872-4C01-9F6A-8F7E3792D5A5}" type="presParOf" srcId="{1A4E8038-2906-422C-8D5C-1B02A4A6A22E}" destId="{7AA10F38-510D-449F-96A5-83D866714D4B}" srcOrd="0" destOrd="0" presId="urn:microsoft.com/office/officeart/2005/8/layout/vList5"/>
    <dgm:cxn modelId="{C8B77C1B-A02D-4729-B8DC-53A2AE040141}" type="presParOf" srcId="{7AA10F38-510D-449F-96A5-83D866714D4B}" destId="{8B7A084C-0026-4D30-8DE6-7FB5B97DF562}" srcOrd="0" destOrd="0" presId="urn:microsoft.com/office/officeart/2005/8/layout/vList5"/>
    <dgm:cxn modelId="{991D8F96-345A-4C58-9EC6-2845EBACF793}" type="presParOf" srcId="{7AA10F38-510D-449F-96A5-83D866714D4B}" destId="{4DCC59CD-7A7E-47C8-90C8-DFC05B54BC9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4.xml><?xml version="1.0" encoding="utf-8"?>
<dgm:dataModel xmlns:dgm="http://schemas.openxmlformats.org/drawingml/2006/diagram" xmlns:a="http://schemas.openxmlformats.org/drawingml/2006/main">
  <dgm:ptLst>
    <dgm:pt modelId="{4033E268-F709-43FF-B5B3-44DBFC832718}"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cs-CZ"/>
        </a:p>
      </dgm:t>
    </dgm:pt>
    <dgm:pt modelId="{D79727D8-D0E1-4364-AD13-02258382BC40}">
      <dgm:prSet/>
      <dgm:spPr/>
      <dgm:t>
        <a:bodyPr/>
        <a:lstStyle/>
        <a:p>
          <a:r>
            <a:rPr lang="cs-CZ" b="0" dirty="0"/>
            <a:t>Splatné po vykonání práce, a to nejpozději v kalendářním měsíci následujícím po měsíci, ve kterém vzniklo zaměstnanci právo na mzdu nebo plat nebo některou jejich složku</a:t>
          </a:r>
          <a:endParaRPr lang="cs-CZ" dirty="0"/>
        </a:p>
      </dgm:t>
    </dgm:pt>
    <dgm:pt modelId="{A4F50EAB-E1BC-49DF-8349-34A8B50C5DD5}" type="parTrans" cxnId="{AA7AE758-DF75-4FB8-8997-9E0DE20B6601}">
      <dgm:prSet/>
      <dgm:spPr/>
      <dgm:t>
        <a:bodyPr/>
        <a:lstStyle/>
        <a:p>
          <a:endParaRPr lang="cs-CZ"/>
        </a:p>
      </dgm:t>
    </dgm:pt>
    <dgm:pt modelId="{2ACE1D24-1E58-4248-9CD4-3A0BA583134F}" type="sibTrans" cxnId="{AA7AE758-DF75-4FB8-8997-9E0DE20B6601}">
      <dgm:prSet/>
      <dgm:spPr/>
      <dgm:t>
        <a:bodyPr/>
        <a:lstStyle/>
        <a:p>
          <a:endParaRPr lang="cs-CZ"/>
        </a:p>
      </dgm:t>
    </dgm:pt>
    <dgm:pt modelId="{A3D4C661-9AF4-4BA3-8779-5CCF27087FED}">
      <dgm:prSet/>
      <dgm:spPr/>
      <dgm:t>
        <a:bodyPr/>
        <a:lstStyle/>
        <a:p>
          <a:r>
            <a:rPr lang="cs-CZ" b="0" dirty="0"/>
            <a:t>Zaměstnavatel povinen zaměstnanci vyplácet v zákonných penězích</a:t>
          </a:r>
          <a:endParaRPr lang="cs-CZ" dirty="0"/>
        </a:p>
      </dgm:t>
    </dgm:pt>
    <dgm:pt modelId="{581DD479-177F-4069-8D58-3ED7D40DF1B5}" type="parTrans" cxnId="{CA8EA144-7033-4CE8-850D-207E15511BCC}">
      <dgm:prSet/>
      <dgm:spPr/>
      <dgm:t>
        <a:bodyPr/>
        <a:lstStyle/>
        <a:p>
          <a:endParaRPr lang="cs-CZ"/>
        </a:p>
      </dgm:t>
    </dgm:pt>
    <dgm:pt modelId="{900278D2-0A43-479C-B50C-63F7C2856E55}" type="sibTrans" cxnId="{CA8EA144-7033-4CE8-850D-207E15511BCC}">
      <dgm:prSet/>
      <dgm:spPr/>
      <dgm:t>
        <a:bodyPr/>
        <a:lstStyle/>
        <a:p>
          <a:endParaRPr lang="cs-CZ"/>
        </a:p>
      </dgm:t>
    </dgm:pt>
    <dgm:pt modelId="{F5A1D04A-7435-4825-B980-7A34829DB05E}">
      <dgm:prSet/>
      <dgm:spPr/>
      <dgm:t>
        <a:bodyPr/>
        <a:lstStyle/>
        <a:p>
          <a:r>
            <a:rPr lang="cs-CZ" b="0" dirty="0"/>
            <a:t>Mzda nebo plat se zaokrouhlují na celé koruny směrem nahoru</a:t>
          </a:r>
          <a:endParaRPr lang="cs-CZ" dirty="0"/>
        </a:p>
      </dgm:t>
    </dgm:pt>
    <dgm:pt modelId="{7956BF40-C3C4-4F42-8D3F-A17EDF869151}" type="parTrans" cxnId="{3375C1B1-7CEB-4192-AE63-4074372FF1B6}">
      <dgm:prSet/>
      <dgm:spPr/>
      <dgm:t>
        <a:bodyPr/>
        <a:lstStyle/>
        <a:p>
          <a:endParaRPr lang="cs-CZ"/>
        </a:p>
      </dgm:t>
    </dgm:pt>
    <dgm:pt modelId="{8B77949A-636D-4F94-82A0-8A22A5347BC7}" type="sibTrans" cxnId="{3375C1B1-7CEB-4192-AE63-4074372FF1B6}">
      <dgm:prSet/>
      <dgm:spPr/>
      <dgm:t>
        <a:bodyPr/>
        <a:lstStyle/>
        <a:p>
          <a:endParaRPr lang="cs-CZ"/>
        </a:p>
      </dgm:t>
    </dgm:pt>
    <dgm:pt modelId="{70A4B641-F4AC-40EA-A5CE-8B50405E056E}" type="pres">
      <dgm:prSet presAssocID="{4033E268-F709-43FF-B5B3-44DBFC832718}" presName="linear" presStyleCnt="0">
        <dgm:presLayoutVars>
          <dgm:animLvl val="lvl"/>
          <dgm:resizeHandles val="exact"/>
        </dgm:presLayoutVars>
      </dgm:prSet>
      <dgm:spPr/>
    </dgm:pt>
    <dgm:pt modelId="{873487F4-F41D-4BA6-9CDA-674BE2782871}" type="pres">
      <dgm:prSet presAssocID="{D79727D8-D0E1-4364-AD13-02258382BC40}" presName="parentText" presStyleLbl="node1" presStyleIdx="0" presStyleCnt="3">
        <dgm:presLayoutVars>
          <dgm:chMax val="0"/>
          <dgm:bulletEnabled val="1"/>
        </dgm:presLayoutVars>
      </dgm:prSet>
      <dgm:spPr/>
    </dgm:pt>
    <dgm:pt modelId="{46C6E434-6B7B-4FBB-B39B-7E65B0459754}" type="pres">
      <dgm:prSet presAssocID="{2ACE1D24-1E58-4248-9CD4-3A0BA583134F}" presName="spacer" presStyleCnt="0"/>
      <dgm:spPr/>
    </dgm:pt>
    <dgm:pt modelId="{24F7F222-8C9F-4B24-B822-963D6EB84303}" type="pres">
      <dgm:prSet presAssocID="{A3D4C661-9AF4-4BA3-8779-5CCF27087FED}" presName="parentText" presStyleLbl="node1" presStyleIdx="1" presStyleCnt="3">
        <dgm:presLayoutVars>
          <dgm:chMax val="0"/>
          <dgm:bulletEnabled val="1"/>
        </dgm:presLayoutVars>
      </dgm:prSet>
      <dgm:spPr/>
    </dgm:pt>
    <dgm:pt modelId="{6485E0BA-8091-4A48-96FE-64B9182D15DD}" type="pres">
      <dgm:prSet presAssocID="{900278D2-0A43-479C-B50C-63F7C2856E55}" presName="spacer" presStyleCnt="0"/>
      <dgm:spPr/>
    </dgm:pt>
    <dgm:pt modelId="{D35C4B6B-E56C-43FF-8135-D185DBA49EB5}" type="pres">
      <dgm:prSet presAssocID="{F5A1D04A-7435-4825-B980-7A34829DB05E}" presName="parentText" presStyleLbl="node1" presStyleIdx="2" presStyleCnt="3">
        <dgm:presLayoutVars>
          <dgm:chMax val="0"/>
          <dgm:bulletEnabled val="1"/>
        </dgm:presLayoutVars>
      </dgm:prSet>
      <dgm:spPr/>
    </dgm:pt>
  </dgm:ptLst>
  <dgm:cxnLst>
    <dgm:cxn modelId="{32DBE731-4F4C-4422-96FC-4893A98EA5BF}" type="presOf" srcId="{D79727D8-D0E1-4364-AD13-02258382BC40}" destId="{873487F4-F41D-4BA6-9CDA-674BE2782871}" srcOrd="0" destOrd="0" presId="urn:microsoft.com/office/officeart/2005/8/layout/vList2"/>
    <dgm:cxn modelId="{EB22C262-38E5-49E1-AB49-60679F5C1E1E}" type="presOf" srcId="{4033E268-F709-43FF-B5B3-44DBFC832718}" destId="{70A4B641-F4AC-40EA-A5CE-8B50405E056E}" srcOrd="0" destOrd="0" presId="urn:microsoft.com/office/officeart/2005/8/layout/vList2"/>
    <dgm:cxn modelId="{CA8EA144-7033-4CE8-850D-207E15511BCC}" srcId="{4033E268-F709-43FF-B5B3-44DBFC832718}" destId="{A3D4C661-9AF4-4BA3-8779-5CCF27087FED}" srcOrd="1" destOrd="0" parTransId="{581DD479-177F-4069-8D58-3ED7D40DF1B5}" sibTransId="{900278D2-0A43-479C-B50C-63F7C2856E55}"/>
    <dgm:cxn modelId="{AA7AE758-DF75-4FB8-8997-9E0DE20B6601}" srcId="{4033E268-F709-43FF-B5B3-44DBFC832718}" destId="{D79727D8-D0E1-4364-AD13-02258382BC40}" srcOrd="0" destOrd="0" parTransId="{A4F50EAB-E1BC-49DF-8349-34A8B50C5DD5}" sibTransId="{2ACE1D24-1E58-4248-9CD4-3A0BA583134F}"/>
    <dgm:cxn modelId="{BD0C1B95-D729-42CE-996B-65FE554F6ED7}" type="presOf" srcId="{A3D4C661-9AF4-4BA3-8779-5CCF27087FED}" destId="{24F7F222-8C9F-4B24-B822-963D6EB84303}" srcOrd="0" destOrd="0" presId="urn:microsoft.com/office/officeart/2005/8/layout/vList2"/>
    <dgm:cxn modelId="{3375C1B1-7CEB-4192-AE63-4074372FF1B6}" srcId="{4033E268-F709-43FF-B5B3-44DBFC832718}" destId="{F5A1D04A-7435-4825-B980-7A34829DB05E}" srcOrd="2" destOrd="0" parTransId="{7956BF40-C3C4-4F42-8D3F-A17EDF869151}" sibTransId="{8B77949A-636D-4F94-82A0-8A22A5347BC7}"/>
    <dgm:cxn modelId="{A1640BDD-26D2-4E15-BA84-3742B578E4C9}" type="presOf" srcId="{F5A1D04A-7435-4825-B980-7A34829DB05E}" destId="{D35C4B6B-E56C-43FF-8135-D185DBA49EB5}" srcOrd="0" destOrd="0" presId="urn:microsoft.com/office/officeart/2005/8/layout/vList2"/>
    <dgm:cxn modelId="{17AF5DE6-0BA0-4A87-B1A6-CD9DD19C051F}" type="presParOf" srcId="{70A4B641-F4AC-40EA-A5CE-8B50405E056E}" destId="{873487F4-F41D-4BA6-9CDA-674BE2782871}" srcOrd="0" destOrd="0" presId="urn:microsoft.com/office/officeart/2005/8/layout/vList2"/>
    <dgm:cxn modelId="{0994E748-B0A4-48BA-8721-BE8DB702D78A}" type="presParOf" srcId="{70A4B641-F4AC-40EA-A5CE-8B50405E056E}" destId="{46C6E434-6B7B-4FBB-B39B-7E65B0459754}" srcOrd="1" destOrd="0" presId="urn:microsoft.com/office/officeart/2005/8/layout/vList2"/>
    <dgm:cxn modelId="{86A46F3B-EBBB-416C-95EA-6092F8E0B7C4}" type="presParOf" srcId="{70A4B641-F4AC-40EA-A5CE-8B50405E056E}" destId="{24F7F222-8C9F-4B24-B822-963D6EB84303}" srcOrd="2" destOrd="0" presId="urn:microsoft.com/office/officeart/2005/8/layout/vList2"/>
    <dgm:cxn modelId="{F98FBE21-870E-403B-BF46-101E73E08B8D}" type="presParOf" srcId="{70A4B641-F4AC-40EA-A5CE-8B50405E056E}" destId="{6485E0BA-8091-4A48-96FE-64B9182D15DD}" srcOrd="3" destOrd="0" presId="urn:microsoft.com/office/officeart/2005/8/layout/vList2"/>
    <dgm:cxn modelId="{24A67775-96D3-4E30-A3B7-139EE31CBE77}" type="presParOf" srcId="{70A4B641-F4AC-40EA-A5CE-8B50405E056E}" destId="{D35C4B6B-E56C-43FF-8135-D185DBA49EB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5.xml><?xml version="1.0" encoding="utf-8"?>
<dgm:dataModel xmlns:dgm="http://schemas.openxmlformats.org/drawingml/2006/diagram" xmlns:a="http://schemas.openxmlformats.org/drawingml/2006/main">
  <dgm:ptLst>
    <dgm:pt modelId="{F67DC9DA-5C07-4F84-9A70-0BB31397D1E8}"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F3F27636-6200-4525-9985-92304C29036F}">
      <dgm:prSet/>
      <dgm:spPr/>
      <dgm:t>
        <a:bodyPr/>
        <a:lstStyle/>
        <a:p>
          <a:r>
            <a:rPr lang="cs-CZ" b="0"/>
            <a:t>Zaměstnanec je </a:t>
          </a:r>
          <a:r>
            <a:rPr lang="cs-CZ" b="1"/>
            <a:t>povinen počínat si tak, aby nedocházelo k majetkové škodě</a:t>
          </a:r>
          <a:r>
            <a:rPr lang="cs-CZ" b="0"/>
            <a:t>, nemajetkové újmě ani k bezdůvodnému obohacení. Hrozí-li škoda nebo nemajetková újma, je povinen na ni upozornit nadřízeného vedoucího zaměstnance. </a:t>
          </a:r>
          <a:endParaRPr lang="cs-CZ"/>
        </a:p>
      </dgm:t>
    </dgm:pt>
    <dgm:pt modelId="{D65BA206-EDD9-4DE8-8013-D593294A9D4D}" type="parTrans" cxnId="{10DC270C-B611-4818-A1C5-59897626313A}">
      <dgm:prSet/>
      <dgm:spPr/>
      <dgm:t>
        <a:bodyPr/>
        <a:lstStyle/>
        <a:p>
          <a:endParaRPr lang="cs-CZ"/>
        </a:p>
      </dgm:t>
    </dgm:pt>
    <dgm:pt modelId="{456ECFD3-877F-4893-8EE3-01D94D6DD100}" type="sibTrans" cxnId="{10DC270C-B611-4818-A1C5-59897626313A}">
      <dgm:prSet/>
      <dgm:spPr/>
      <dgm:t>
        <a:bodyPr/>
        <a:lstStyle/>
        <a:p>
          <a:endParaRPr lang="cs-CZ"/>
        </a:p>
      </dgm:t>
    </dgm:pt>
    <dgm:pt modelId="{3E227B78-1A51-4486-8438-2F0D9DB5D911}">
      <dgm:prSet/>
      <dgm:spPr/>
      <dgm:t>
        <a:bodyPr/>
        <a:lstStyle/>
        <a:p>
          <a:r>
            <a:rPr lang="cs-CZ" b="0"/>
            <a:t>Je-li k odvrácení škody hrozící zaměstnavateli neodkladně třeba zákroku, je </a:t>
          </a:r>
          <a:r>
            <a:rPr lang="cs-CZ" b="1"/>
            <a:t>zaměstnanec povinen zakročit</a:t>
          </a:r>
          <a:r>
            <a:rPr lang="cs-CZ" b="0"/>
            <a:t>; nemusí tak učinit, brání-li mu v tom důležitá okolnost nebo jestliže by tím vystavil vážnému ohrožení sebe nebo ostatní zaměstnance, popřípadě osoby blízké. </a:t>
          </a:r>
          <a:endParaRPr lang="cs-CZ"/>
        </a:p>
      </dgm:t>
    </dgm:pt>
    <dgm:pt modelId="{1A6A36FD-0449-4462-BAEC-39B0376399DA}" type="parTrans" cxnId="{772AB8CA-03FD-46F2-AD31-469EE0AA50F2}">
      <dgm:prSet/>
      <dgm:spPr/>
      <dgm:t>
        <a:bodyPr/>
        <a:lstStyle/>
        <a:p>
          <a:endParaRPr lang="cs-CZ"/>
        </a:p>
      </dgm:t>
    </dgm:pt>
    <dgm:pt modelId="{476B17D9-4BFE-4054-8E91-31108E1C3559}" type="sibTrans" cxnId="{772AB8CA-03FD-46F2-AD31-469EE0AA50F2}">
      <dgm:prSet/>
      <dgm:spPr/>
      <dgm:t>
        <a:bodyPr/>
        <a:lstStyle/>
        <a:p>
          <a:endParaRPr lang="cs-CZ"/>
        </a:p>
      </dgm:t>
    </dgm:pt>
    <dgm:pt modelId="{9A5DEEC5-F482-4C48-8233-6C45AD926C0C}">
      <dgm:prSet/>
      <dgm:spPr/>
      <dgm:t>
        <a:bodyPr/>
        <a:lstStyle/>
        <a:p>
          <a:r>
            <a:rPr lang="cs-CZ" b="0"/>
            <a:t>Zjistí-li zaměstnanec, že nemá vytvořeny potřebné pracovní podmínky, je povinen oznámit tuto skutečnost nadřízenému vedoucímu zaměstnanci. </a:t>
          </a:r>
          <a:endParaRPr lang="cs-CZ"/>
        </a:p>
      </dgm:t>
    </dgm:pt>
    <dgm:pt modelId="{C0BD85D6-C880-418B-AABD-8866927913E2}" type="parTrans" cxnId="{725F0C9F-A43D-411A-A913-A7E147A90A11}">
      <dgm:prSet/>
      <dgm:spPr/>
      <dgm:t>
        <a:bodyPr/>
        <a:lstStyle/>
        <a:p>
          <a:endParaRPr lang="cs-CZ"/>
        </a:p>
      </dgm:t>
    </dgm:pt>
    <dgm:pt modelId="{D788CB6E-EF99-44EC-BC02-039A8F8DDBE5}" type="sibTrans" cxnId="{725F0C9F-A43D-411A-A913-A7E147A90A11}">
      <dgm:prSet/>
      <dgm:spPr/>
      <dgm:t>
        <a:bodyPr/>
        <a:lstStyle/>
        <a:p>
          <a:endParaRPr lang="cs-CZ"/>
        </a:p>
      </dgm:t>
    </dgm:pt>
    <dgm:pt modelId="{AF181BD1-B0DD-4076-93DC-59DA538E17A4}" type="pres">
      <dgm:prSet presAssocID="{F67DC9DA-5C07-4F84-9A70-0BB31397D1E8}" presName="linear" presStyleCnt="0">
        <dgm:presLayoutVars>
          <dgm:animLvl val="lvl"/>
          <dgm:resizeHandles val="exact"/>
        </dgm:presLayoutVars>
      </dgm:prSet>
      <dgm:spPr/>
    </dgm:pt>
    <dgm:pt modelId="{1E489C70-C04A-4DE2-A094-D455F84CF181}" type="pres">
      <dgm:prSet presAssocID="{F3F27636-6200-4525-9985-92304C29036F}" presName="parentText" presStyleLbl="node1" presStyleIdx="0" presStyleCnt="3">
        <dgm:presLayoutVars>
          <dgm:chMax val="0"/>
          <dgm:bulletEnabled val="1"/>
        </dgm:presLayoutVars>
      </dgm:prSet>
      <dgm:spPr/>
    </dgm:pt>
    <dgm:pt modelId="{FCEEF2C4-47B9-45B6-B150-ED7EF5269AFB}" type="pres">
      <dgm:prSet presAssocID="{456ECFD3-877F-4893-8EE3-01D94D6DD100}" presName="spacer" presStyleCnt="0"/>
      <dgm:spPr/>
    </dgm:pt>
    <dgm:pt modelId="{7100DBB6-49D3-4375-8B16-5A1143215C9F}" type="pres">
      <dgm:prSet presAssocID="{3E227B78-1A51-4486-8438-2F0D9DB5D911}" presName="parentText" presStyleLbl="node1" presStyleIdx="1" presStyleCnt="3">
        <dgm:presLayoutVars>
          <dgm:chMax val="0"/>
          <dgm:bulletEnabled val="1"/>
        </dgm:presLayoutVars>
      </dgm:prSet>
      <dgm:spPr/>
    </dgm:pt>
    <dgm:pt modelId="{7FCAE58C-E1CE-4749-842F-5CE73D055DFF}" type="pres">
      <dgm:prSet presAssocID="{476B17D9-4BFE-4054-8E91-31108E1C3559}" presName="spacer" presStyleCnt="0"/>
      <dgm:spPr/>
    </dgm:pt>
    <dgm:pt modelId="{6947DB76-D1C9-4980-B1CB-A02B24F66975}" type="pres">
      <dgm:prSet presAssocID="{9A5DEEC5-F482-4C48-8233-6C45AD926C0C}" presName="parentText" presStyleLbl="node1" presStyleIdx="2" presStyleCnt="3">
        <dgm:presLayoutVars>
          <dgm:chMax val="0"/>
          <dgm:bulletEnabled val="1"/>
        </dgm:presLayoutVars>
      </dgm:prSet>
      <dgm:spPr/>
    </dgm:pt>
  </dgm:ptLst>
  <dgm:cxnLst>
    <dgm:cxn modelId="{10DC270C-B611-4818-A1C5-59897626313A}" srcId="{F67DC9DA-5C07-4F84-9A70-0BB31397D1E8}" destId="{F3F27636-6200-4525-9985-92304C29036F}" srcOrd="0" destOrd="0" parTransId="{D65BA206-EDD9-4DE8-8013-D593294A9D4D}" sibTransId="{456ECFD3-877F-4893-8EE3-01D94D6DD100}"/>
    <dgm:cxn modelId="{863CD120-31CB-4428-B0B6-F64A03CE533F}" type="presOf" srcId="{F67DC9DA-5C07-4F84-9A70-0BB31397D1E8}" destId="{AF181BD1-B0DD-4076-93DC-59DA538E17A4}" srcOrd="0" destOrd="0" presId="urn:microsoft.com/office/officeart/2005/8/layout/vList2"/>
    <dgm:cxn modelId="{83A2CE33-860B-4AC3-8259-37D7A88118DD}" type="presOf" srcId="{3E227B78-1A51-4486-8438-2F0D9DB5D911}" destId="{7100DBB6-49D3-4375-8B16-5A1143215C9F}" srcOrd="0" destOrd="0" presId="urn:microsoft.com/office/officeart/2005/8/layout/vList2"/>
    <dgm:cxn modelId="{7637D841-25AD-43A6-A553-62FB46939913}" type="presOf" srcId="{F3F27636-6200-4525-9985-92304C29036F}" destId="{1E489C70-C04A-4DE2-A094-D455F84CF181}" srcOrd="0" destOrd="0" presId="urn:microsoft.com/office/officeart/2005/8/layout/vList2"/>
    <dgm:cxn modelId="{725F0C9F-A43D-411A-A913-A7E147A90A11}" srcId="{F67DC9DA-5C07-4F84-9A70-0BB31397D1E8}" destId="{9A5DEEC5-F482-4C48-8233-6C45AD926C0C}" srcOrd="2" destOrd="0" parTransId="{C0BD85D6-C880-418B-AABD-8866927913E2}" sibTransId="{D788CB6E-EF99-44EC-BC02-039A8F8DDBE5}"/>
    <dgm:cxn modelId="{5C59B6B7-699C-4817-B45C-0DBE47870E66}" type="presOf" srcId="{9A5DEEC5-F482-4C48-8233-6C45AD926C0C}" destId="{6947DB76-D1C9-4980-B1CB-A02B24F66975}" srcOrd="0" destOrd="0" presId="urn:microsoft.com/office/officeart/2005/8/layout/vList2"/>
    <dgm:cxn modelId="{772AB8CA-03FD-46F2-AD31-469EE0AA50F2}" srcId="{F67DC9DA-5C07-4F84-9A70-0BB31397D1E8}" destId="{3E227B78-1A51-4486-8438-2F0D9DB5D911}" srcOrd="1" destOrd="0" parTransId="{1A6A36FD-0449-4462-BAEC-39B0376399DA}" sibTransId="{476B17D9-4BFE-4054-8E91-31108E1C3559}"/>
    <dgm:cxn modelId="{699EC4C8-214C-41EA-A5C3-D22861A0A7CB}" type="presParOf" srcId="{AF181BD1-B0DD-4076-93DC-59DA538E17A4}" destId="{1E489C70-C04A-4DE2-A094-D455F84CF181}" srcOrd="0" destOrd="0" presId="urn:microsoft.com/office/officeart/2005/8/layout/vList2"/>
    <dgm:cxn modelId="{26D09257-2069-4A6C-A896-05E92A0B6BF2}" type="presParOf" srcId="{AF181BD1-B0DD-4076-93DC-59DA538E17A4}" destId="{FCEEF2C4-47B9-45B6-B150-ED7EF5269AFB}" srcOrd="1" destOrd="0" presId="urn:microsoft.com/office/officeart/2005/8/layout/vList2"/>
    <dgm:cxn modelId="{BF6E8AA3-9236-4E9F-A998-AEFF78199AA9}" type="presParOf" srcId="{AF181BD1-B0DD-4076-93DC-59DA538E17A4}" destId="{7100DBB6-49D3-4375-8B16-5A1143215C9F}" srcOrd="2" destOrd="0" presId="urn:microsoft.com/office/officeart/2005/8/layout/vList2"/>
    <dgm:cxn modelId="{962F564D-534C-4871-9271-888C8781C095}" type="presParOf" srcId="{AF181BD1-B0DD-4076-93DC-59DA538E17A4}" destId="{7FCAE58C-E1CE-4749-842F-5CE73D055DFF}" srcOrd="3" destOrd="0" presId="urn:microsoft.com/office/officeart/2005/8/layout/vList2"/>
    <dgm:cxn modelId="{A3C3525A-803C-4F3B-9D82-32B04D03D357}" type="presParOf" srcId="{AF181BD1-B0DD-4076-93DC-59DA538E17A4}" destId="{6947DB76-D1C9-4980-B1CB-A02B24F6697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6.xml><?xml version="1.0" encoding="utf-8"?>
<dgm:dataModel xmlns:dgm="http://schemas.openxmlformats.org/drawingml/2006/diagram" xmlns:a="http://schemas.openxmlformats.org/drawingml/2006/main">
  <dgm:ptLst>
    <dgm:pt modelId="{C1F71530-AC79-4A4E-ABDA-4F6DBCA95551}"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9FAB7899-F5D0-44C7-B59A-9788E95E9009}">
      <dgm:prSet/>
      <dgm:spPr/>
      <dgm:t>
        <a:bodyPr/>
        <a:lstStyle/>
        <a:p>
          <a:r>
            <a:rPr lang="cs-CZ" b="0"/>
            <a:t>Zaměstnanec je povinen nahradit zaměstnavateli škodu, kterou mu způsobil </a:t>
          </a:r>
          <a:r>
            <a:rPr lang="cs-CZ" b="1"/>
            <a:t>zaviněným</a:t>
          </a:r>
          <a:r>
            <a:rPr lang="cs-CZ" b="0"/>
            <a:t> porušením povinností </a:t>
          </a:r>
          <a:r>
            <a:rPr lang="cs-CZ" b="1"/>
            <a:t>při plnění pracovních úkolů</a:t>
          </a:r>
          <a:r>
            <a:rPr lang="cs-CZ" b="0" u="sng"/>
            <a:t> </a:t>
          </a:r>
          <a:r>
            <a:rPr lang="cs-CZ" b="0"/>
            <a:t>nebo v přímé souvislosti s ním. </a:t>
          </a:r>
          <a:endParaRPr lang="cs-CZ"/>
        </a:p>
      </dgm:t>
    </dgm:pt>
    <dgm:pt modelId="{DD185AC4-E574-4C90-AFA4-12C618DABD52}" type="parTrans" cxnId="{3FBCBCAA-CA98-47F1-B497-5A06B8FB6A52}">
      <dgm:prSet/>
      <dgm:spPr/>
      <dgm:t>
        <a:bodyPr/>
        <a:lstStyle/>
        <a:p>
          <a:endParaRPr lang="cs-CZ"/>
        </a:p>
      </dgm:t>
    </dgm:pt>
    <dgm:pt modelId="{315D674D-5B54-4860-94C2-2C99A61A22C8}" type="sibTrans" cxnId="{3FBCBCAA-CA98-47F1-B497-5A06B8FB6A52}">
      <dgm:prSet/>
      <dgm:spPr/>
      <dgm:t>
        <a:bodyPr/>
        <a:lstStyle/>
        <a:p>
          <a:endParaRPr lang="cs-CZ"/>
        </a:p>
      </dgm:t>
    </dgm:pt>
    <dgm:pt modelId="{39E8480C-2E4E-41C2-93D7-19B7C0D6F5F6}">
      <dgm:prSet/>
      <dgm:spPr/>
      <dgm:t>
        <a:bodyPr/>
        <a:lstStyle/>
        <a:p>
          <a:r>
            <a:rPr lang="cs-CZ" b="0"/>
            <a:t>Byla-li škoda způsobena také porušením povinností ze strany zaměstnavatele, povinnost zaměstnance nahradit škodu se poměrně omezí. </a:t>
          </a:r>
          <a:endParaRPr lang="cs-CZ"/>
        </a:p>
      </dgm:t>
    </dgm:pt>
    <dgm:pt modelId="{A8FFF26E-41A2-40C8-B868-39410591F289}" type="parTrans" cxnId="{81BEDA0C-1CF1-42E2-A1C5-FF25443953E2}">
      <dgm:prSet/>
      <dgm:spPr/>
      <dgm:t>
        <a:bodyPr/>
        <a:lstStyle/>
        <a:p>
          <a:endParaRPr lang="cs-CZ"/>
        </a:p>
      </dgm:t>
    </dgm:pt>
    <dgm:pt modelId="{C49A56A3-19E2-4607-81AE-D817E6D34D6B}" type="sibTrans" cxnId="{81BEDA0C-1CF1-42E2-A1C5-FF25443953E2}">
      <dgm:prSet/>
      <dgm:spPr/>
      <dgm:t>
        <a:bodyPr/>
        <a:lstStyle/>
        <a:p>
          <a:endParaRPr lang="cs-CZ"/>
        </a:p>
      </dgm:t>
    </dgm:pt>
    <dgm:pt modelId="{3D733FFE-96CC-4DDB-86B9-80DD8DCF0BA9}">
      <dgm:prSet/>
      <dgm:spPr/>
      <dgm:t>
        <a:bodyPr/>
        <a:lstStyle/>
        <a:p>
          <a:r>
            <a:rPr lang="cs-CZ" b="1"/>
            <a:t>Zaměstnavatel je povinen prokázat zavinění zaměstnance</a:t>
          </a:r>
          <a:r>
            <a:rPr lang="cs-CZ" b="0"/>
            <a:t>, s výjimkou případů vzniku škody na svěřených hodnotách, které je zaměstnanec povinen vyúčtovat a škody vzniklou ztrátou svěřených věcí.</a:t>
          </a:r>
          <a:endParaRPr lang="cs-CZ"/>
        </a:p>
      </dgm:t>
    </dgm:pt>
    <dgm:pt modelId="{076AB574-6E36-4136-AD7F-FAFEC92694D9}" type="parTrans" cxnId="{B1455FB1-AC21-44FA-8EDF-2D00A7ACB389}">
      <dgm:prSet/>
      <dgm:spPr/>
      <dgm:t>
        <a:bodyPr/>
        <a:lstStyle/>
        <a:p>
          <a:endParaRPr lang="cs-CZ"/>
        </a:p>
      </dgm:t>
    </dgm:pt>
    <dgm:pt modelId="{99BC2C1E-CA1E-4384-A64A-1A48C249342A}" type="sibTrans" cxnId="{B1455FB1-AC21-44FA-8EDF-2D00A7ACB389}">
      <dgm:prSet/>
      <dgm:spPr/>
      <dgm:t>
        <a:bodyPr/>
        <a:lstStyle/>
        <a:p>
          <a:endParaRPr lang="cs-CZ"/>
        </a:p>
      </dgm:t>
    </dgm:pt>
    <dgm:pt modelId="{BD38FC3D-8BBA-4859-991D-40DB48B9AA81}" type="pres">
      <dgm:prSet presAssocID="{C1F71530-AC79-4A4E-ABDA-4F6DBCA95551}" presName="linear" presStyleCnt="0">
        <dgm:presLayoutVars>
          <dgm:animLvl val="lvl"/>
          <dgm:resizeHandles val="exact"/>
        </dgm:presLayoutVars>
      </dgm:prSet>
      <dgm:spPr/>
    </dgm:pt>
    <dgm:pt modelId="{0264AEC7-EC7D-4345-97E6-4DBDD42CA972}" type="pres">
      <dgm:prSet presAssocID="{9FAB7899-F5D0-44C7-B59A-9788E95E9009}" presName="parentText" presStyleLbl="node1" presStyleIdx="0" presStyleCnt="3">
        <dgm:presLayoutVars>
          <dgm:chMax val="0"/>
          <dgm:bulletEnabled val="1"/>
        </dgm:presLayoutVars>
      </dgm:prSet>
      <dgm:spPr/>
    </dgm:pt>
    <dgm:pt modelId="{E6F949F5-D5CB-4BC0-B508-E88DF0F2FDF7}" type="pres">
      <dgm:prSet presAssocID="{315D674D-5B54-4860-94C2-2C99A61A22C8}" presName="spacer" presStyleCnt="0"/>
      <dgm:spPr/>
    </dgm:pt>
    <dgm:pt modelId="{705B6D28-30D5-4B18-9A91-0AFA91666524}" type="pres">
      <dgm:prSet presAssocID="{39E8480C-2E4E-41C2-93D7-19B7C0D6F5F6}" presName="parentText" presStyleLbl="node1" presStyleIdx="1" presStyleCnt="3">
        <dgm:presLayoutVars>
          <dgm:chMax val="0"/>
          <dgm:bulletEnabled val="1"/>
        </dgm:presLayoutVars>
      </dgm:prSet>
      <dgm:spPr/>
    </dgm:pt>
    <dgm:pt modelId="{E6AEAA75-4E37-4AE5-AA7C-651F8DCF6686}" type="pres">
      <dgm:prSet presAssocID="{C49A56A3-19E2-4607-81AE-D817E6D34D6B}" presName="spacer" presStyleCnt="0"/>
      <dgm:spPr/>
    </dgm:pt>
    <dgm:pt modelId="{491542EE-CC15-438E-BD74-5B0EEE976835}" type="pres">
      <dgm:prSet presAssocID="{3D733FFE-96CC-4DDB-86B9-80DD8DCF0BA9}" presName="parentText" presStyleLbl="node1" presStyleIdx="2" presStyleCnt="3">
        <dgm:presLayoutVars>
          <dgm:chMax val="0"/>
          <dgm:bulletEnabled val="1"/>
        </dgm:presLayoutVars>
      </dgm:prSet>
      <dgm:spPr/>
    </dgm:pt>
  </dgm:ptLst>
  <dgm:cxnLst>
    <dgm:cxn modelId="{81BEDA0C-1CF1-42E2-A1C5-FF25443953E2}" srcId="{C1F71530-AC79-4A4E-ABDA-4F6DBCA95551}" destId="{39E8480C-2E4E-41C2-93D7-19B7C0D6F5F6}" srcOrd="1" destOrd="0" parTransId="{A8FFF26E-41A2-40C8-B868-39410591F289}" sibTransId="{C49A56A3-19E2-4607-81AE-D817E6D34D6B}"/>
    <dgm:cxn modelId="{EF9D699A-3E23-4212-A7DD-3D5335E00996}" type="presOf" srcId="{9FAB7899-F5D0-44C7-B59A-9788E95E9009}" destId="{0264AEC7-EC7D-4345-97E6-4DBDD42CA972}" srcOrd="0" destOrd="0" presId="urn:microsoft.com/office/officeart/2005/8/layout/vList2"/>
    <dgm:cxn modelId="{3FBCBCAA-CA98-47F1-B497-5A06B8FB6A52}" srcId="{C1F71530-AC79-4A4E-ABDA-4F6DBCA95551}" destId="{9FAB7899-F5D0-44C7-B59A-9788E95E9009}" srcOrd="0" destOrd="0" parTransId="{DD185AC4-E574-4C90-AFA4-12C618DABD52}" sibTransId="{315D674D-5B54-4860-94C2-2C99A61A22C8}"/>
    <dgm:cxn modelId="{B1455FB1-AC21-44FA-8EDF-2D00A7ACB389}" srcId="{C1F71530-AC79-4A4E-ABDA-4F6DBCA95551}" destId="{3D733FFE-96CC-4DDB-86B9-80DD8DCF0BA9}" srcOrd="2" destOrd="0" parTransId="{076AB574-6E36-4136-AD7F-FAFEC92694D9}" sibTransId="{99BC2C1E-CA1E-4384-A64A-1A48C249342A}"/>
    <dgm:cxn modelId="{BCD341D4-EED9-4355-A9A2-D29EDFBA037B}" type="presOf" srcId="{3D733FFE-96CC-4DDB-86B9-80DD8DCF0BA9}" destId="{491542EE-CC15-438E-BD74-5B0EEE976835}" srcOrd="0" destOrd="0" presId="urn:microsoft.com/office/officeart/2005/8/layout/vList2"/>
    <dgm:cxn modelId="{B251E0D5-7F21-4719-A263-2D92429523D5}" type="presOf" srcId="{39E8480C-2E4E-41C2-93D7-19B7C0D6F5F6}" destId="{705B6D28-30D5-4B18-9A91-0AFA91666524}" srcOrd="0" destOrd="0" presId="urn:microsoft.com/office/officeart/2005/8/layout/vList2"/>
    <dgm:cxn modelId="{6BA879D8-B2A4-41E4-BB2F-234EE38923AF}" type="presOf" srcId="{C1F71530-AC79-4A4E-ABDA-4F6DBCA95551}" destId="{BD38FC3D-8BBA-4859-991D-40DB48B9AA81}" srcOrd="0" destOrd="0" presId="urn:microsoft.com/office/officeart/2005/8/layout/vList2"/>
    <dgm:cxn modelId="{89FA9137-A676-4D4E-9C0D-8371F415B3DA}" type="presParOf" srcId="{BD38FC3D-8BBA-4859-991D-40DB48B9AA81}" destId="{0264AEC7-EC7D-4345-97E6-4DBDD42CA972}" srcOrd="0" destOrd="0" presId="urn:microsoft.com/office/officeart/2005/8/layout/vList2"/>
    <dgm:cxn modelId="{B04F7478-9810-4397-95CB-B31BF94C0B88}" type="presParOf" srcId="{BD38FC3D-8BBA-4859-991D-40DB48B9AA81}" destId="{E6F949F5-D5CB-4BC0-B508-E88DF0F2FDF7}" srcOrd="1" destOrd="0" presId="urn:microsoft.com/office/officeart/2005/8/layout/vList2"/>
    <dgm:cxn modelId="{6484AA40-25D9-4A9A-B417-56FC79364E0E}" type="presParOf" srcId="{BD38FC3D-8BBA-4859-991D-40DB48B9AA81}" destId="{705B6D28-30D5-4B18-9A91-0AFA91666524}" srcOrd="2" destOrd="0" presId="urn:microsoft.com/office/officeart/2005/8/layout/vList2"/>
    <dgm:cxn modelId="{9CCF2F6C-204F-4BE9-AB60-57767646D4B2}" type="presParOf" srcId="{BD38FC3D-8BBA-4859-991D-40DB48B9AA81}" destId="{E6AEAA75-4E37-4AE5-AA7C-651F8DCF6686}" srcOrd="3" destOrd="0" presId="urn:microsoft.com/office/officeart/2005/8/layout/vList2"/>
    <dgm:cxn modelId="{84ECC03A-D30F-48E7-B31B-7275DB534A44}" type="presParOf" srcId="{BD38FC3D-8BBA-4859-991D-40DB48B9AA81}" destId="{491542EE-CC15-438E-BD74-5B0EEE97683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7.xml><?xml version="1.0" encoding="utf-8"?>
<dgm:dataModel xmlns:dgm="http://schemas.openxmlformats.org/drawingml/2006/diagram" xmlns:a="http://schemas.openxmlformats.org/drawingml/2006/main">
  <dgm:ptLst>
    <dgm:pt modelId="{9E09E69C-288D-4DAC-B162-F4F25EDAE64E}"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8619EF41-BE43-4D11-9EFA-71510D601818}">
      <dgm:prSet/>
      <dgm:spPr/>
      <dgm:t>
        <a:bodyPr/>
        <a:lstStyle/>
        <a:p>
          <a:r>
            <a:rPr lang="cs-CZ" b="0"/>
            <a:t>Zaměstnanec, který má povinnost nahradit škodu dle obecného ustanovení, je povinen nahradit zaměstnavateli </a:t>
          </a:r>
          <a:r>
            <a:rPr lang="cs-CZ" b="1"/>
            <a:t>skutečnou škodu</a:t>
          </a:r>
          <a:r>
            <a:rPr lang="cs-CZ" b="0"/>
            <a:t>, a to v penězích, jestliže neodčiní škodu uvedením v předešlý stav.</a:t>
          </a:r>
          <a:endParaRPr lang="cs-CZ"/>
        </a:p>
      </dgm:t>
    </dgm:pt>
    <dgm:pt modelId="{D672E886-7387-4913-8D35-DF2F5B78221B}" type="parTrans" cxnId="{162E0948-DCC7-4F6F-AB68-B5D9E382CD3A}">
      <dgm:prSet/>
      <dgm:spPr/>
      <dgm:t>
        <a:bodyPr/>
        <a:lstStyle/>
        <a:p>
          <a:endParaRPr lang="cs-CZ"/>
        </a:p>
      </dgm:t>
    </dgm:pt>
    <dgm:pt modelId="{9EA6C181-8D3B-43E7-A66F-DE3F463DAB78}" type="sibTrans" cxnId="{162E0948-DCC7-4F6F-AB68-B5D9E382CD3A}">
      <dgm:prSet/>
      <dgm:spPr/>
      <dgm:t>
        <a:bodyPr/>
        <a:lstStyle/>
        <a:p>
          <a:endParaRPr lang="cs-CZ"/>
        </a:p>
      </dgm:t>
    </dgm:pt>
    <dgm:pt modelId="{DD8C1FFA-39C0-441C-801B-820311FE2173}">
      <dgm:prSet/>
      <dgm:spPr/>
      <dgm:t>
        <a:bodyPr/>
        <a:lstStyle/>
        <a:p>
          <a:r>
            <a:rPr lang="cs-CZ" b="0"/>
            <a:t>Výše požadované náhrady </a:t>
          </a:r>
          <a:r>
            <a:rPr lang="cs-CZ" b="1"/>
            <a:t>škody způsobené z nedbalosti nesmí přesáhnout u jednotlivého zaměstnance částku rovnající se čtyřapůlnásobku </a:t>
          </a:r>
          <a:r>
            <a:rPr lang="cs-CZ" b="0"/>
            <a:t>jeho průměrného měsíčního výdělku před porušením povinnosti, kterým způsobil škodu. Toto omezení </a:t>
          </a:r>
          <a:r>
            <a:rPr lang="cs-CZ" b="1"/>
            <a:t>neplatí</a:t>
          </a:r>
          <a:r>
            <a:rPr lang="cs-CZ" b="0"/>
            <a:t>, byla-li škoda způsobena úmyslně, v opilosti, nebo po zneužití jiných návykových látek.</a:t>
          </a:r>
          <a:endParaRPr lang="cs-CZ"/>
        </a:p>
      </dgm:t>
    </dgm:pt>
    <dgm:pt modelId="{A14FCD9A-F8A3-48A3-A44F-D8A2E90B5D1C}" type="parTrans" cxnId="{1EB952D1-9F69-4E2A-A12F-CE9444C2A8D9}">
      <dgm:prSet/>
      <dgm:spPr/>
      <dgm:t>
        <a:bodyPr/>
        <a:lstStyle/>
        <a:p>
          <a:endParaRPr lang="cs-CZ"/>
        </a:p>
      </dgm:t>
    </dgm:pt>
    <dgm:pt modelId="{0BC01611-2ED2-43CA-9098-6BED3A1B9AB7}" type="sibTrans" cxnId="{1EB952D1-9F69-4E2A-A12F-CE9444C2A8D9}">
      <dgm:prSet/>
      <dgm:spPr/>
      <dgm:t>
        <a:bodyPr/>
        <a:lstStyle/>
        <a:p>
          <a:endParaRPr lang="cs-CZ"/>
        </a:p>
      </dgm:t>
    </dgm:pt>
    <dgm:pt modelId="{69A971E6-7AAC-4C29-9CF8-BFA1E45EE5FA}">
      <dgm:prSet/>
      <dgm:spPr/>
      <dgm:t>
        <a:bodyPr/>
        <a:lstStyle/>
        <a:p>
          <a:r>
            <a:rPr lang="cs-CZ" b="0"/>
            <a:t>Jde-li o škodu způsobenou </a:t>
          </a:r>
          <a:r>
            <a:rPr lang="cs-CZ" b="1"/>
            <a:t>úmyslně</a:t>
          </a:r>
          <a:r>
            <a:rPr lang="cs-CZ" b="0"/>
            <a:t>, může zaměstnavatel požadovat </a:t>
          </a:r>
          <a:r>
            <a:rPr lang="cs-CZ" b="1"/>
            <a:t>i náhradu ušlého zisku</a:t>
          </a:r>
          <a:r>
            <a:rPr lang="cs-CZ" b="0"/>
            <a:t>.</a:t>
          </a:r>
          <a:endParaRPr lang="cs-CZ"/>
        </a:p>
      </dgm:t>
    </dgm:pt>
    <dgm:pt modelId="{101D26B1-1035-433A-98BC-42A647797C0A}" type="parTrans" cxnId="{FBB1A143-08DB-45D7-9E59-99F5A15E7256}">
      <dgm:prSet/>
      <dgm:spPr/>
      <dgm:t>
        <a:bodyPr/>
        <a:lstStyle/>
        <a:p>
          <a:endParaRPr lang="cs-CZ"/>
        </a:p>
      </dgm:t>
    </dgm:pt>
    <dgm:pt modelId="{207EA0F6-80C4-4D62-B8A2-86BE82FA1083}" type="sibTrans" cxnId="{FBB1A143-08DB-45D7-9E59-99F5A15E7256}">
      <dgm:prSet/>
      <dgm:spPr/>
      <dgm:t>
        <a:bodyPr/>
        <a:lstStyle/>
        <a:p>
          <a:endParaRPr lang="cs-CZ"/>
        </a:p>
      </dgm:t>
    </dgm:pt>
    <dgm:pt modelId="{05DC2C56-47C0-45FF-975F-F1FC8554547C}">
      <dgm:prSet/>
      <dgm:spPr/>
      <dgm:t>
        <a:bodyPr/>
        <a:lstStyle/>
        <a:p>
          <a:r>
            <a:rPr lang="cs-CZ" b="0"/>
            <a:t>Je-li k náhradě škody společně zavázáno </a:t>
          </a:r>
          <a:r>
            <a:rPr lang="cs-CZ" b="1"/>
            <a:t>více zaměstnanců</a:t>
          </a:r>
          <a:r>
            <a:rPr lang="cs-CZ" b="0"/>
            <a:t>, je povinen každý z nich nahradit poměrnou část škody podle míry svého zavinění.</a:t>
          </a:r>
          <a:endParaRPr lang="cs-CZ"/>
        </a:p>
      </dgm:t>
    </dgm:pt>
    <dgm:pt modelId="{2FB57215-832C-4482-B5CD-A28EF6B2FA9D}" type="parTrans" cxnId="{1F9BD31E-76FE-484D-9EDC-A665A3527C11}">
      <dgm:prSet/>
      <dgm:spPr/>
      <dgm:t>
        <a:bodyPr/>
        <a:lstStyle/>
        <a:p>
          <a:endParaRPr lang="cs-CZ"/>
        </a:p>
      </dgm:t>
    </dgm:pt>
    <dgm:pt modelId="{5CFC0DB9-C5A2-46F8-94D6-63E3EE0F9FC4}" type="sibTrans" cxnId="{1F9BD31E-76FE-484D-9EDC-A665A3527C11}">
      <dgm:prSet/>
      <dgm:spPr/>
      <dgm:t>
        <a:bodyPr/>
        <a:lstStyle/>
        <a:p>
          <a:endParaRPr lang="cs-CZ"/>
        </a:p>
      </dgm:t>
    </dgm:pt>
    <dgm:pt modelId="{57D1E745-2763-4AC0-AF03-CC6F31F9DAD4}" type="pres">
      <dgm:prSet presAssocID="{9E09E69C-288D-4DAC-B162-F4F25EDAE64E}" presName="linear" presStyleCnt="0">
        <dgm:presLayoutVars>
          <dgm:animLvl val="lvl"/>
          <dgm:resizeHandles val="exact"/>
        </dgm:presLayoutVars>
      </dgm:prSet>
      <dgm:spPr/>
    </dgm:pt>
    <dgm:pt modelId="{8A39E390-8238-4304-8586-3FDAE7DAF09F}" type="pres">
      <dgm:prSet presAssocID="{8619EF41-BE43-4D11-9EFA-71510D601818}" presName="parentText" presStyleLbl="node1" presStyleIdx="0" presStyleCnt="4">
        <dgm:presLayoutVars>
          <dgm:chMax val="0"/>
          <dgm:bulletEnabled val="1"/>
        </dgm:presLayoutVars>
      </dgm:prSet>
      <dgm:spPr/>
    </dgm:pt>
    <dgm:pt modelId="{A2970692-1AC4-4E67-9C34-37A2FB7D5089}" type="pres">
      <dgm:prSet presAssocID="{9EA6C181-8D3B-43E7-A66F-DE3F463DAB78}" presName="spacer" presStyleCnt="0"/>
      <dgm:spPr/>
    </dgm:pt>
    <dgm:pt modelId="{4F50EAC2-CE63-4976-85D6-CB81109EBABD}" type="pres">
      <dgm:prSet presAssocID="{DD8C1FFA-39C0-441C-801B-820311FE2173}" presName="parentText" presStyleLbl="node1" presStyleIdx="1" presStyleCnt="4">
        <dgm:presLayoutVars>
          <dgm:chMax val="0"/>
          <dgm:bulletEnabled val="1"/>
        </dgm:presLayoutVars>
      </dgm:prSet>
      <dgm:spPr/>
    </dgm:pt>
    <dgm:pt modelId="{87C3C294-B04A-4403-9DEE-5F8F0F3DBD9F}" type="pres">
      <dgm:prSet presAssocID="{0BC01611-2ED2-43CA-9098-6BED3A1B9AB7}" presName="spacer" presStyleCnt="0"/>
      <dgm:spPr/>
    </dgm:pt>
    <dgm:pt modelId="{DB99E426-53A7-4942-8796-ACA540BD1DBD}" type="pres">
      <dgm:prSet presAssocID="{69A971E6-7AAC-4C29-9CF8-BFA1E45EE5FA}" presName="parentText" presStyleLbl="node1" presStyleIdx="2" presStyleCnt="4">
        <dgm:presLayoutVars>
          <dgm:chMax val="0"/>
          <dgm:bulletEnabled val="1"/>
        </dgm:presLayoutVars>
      </dgm:prSet>
      <dgm:spPr/>
    </dgm:pt>
    <dgm:pt modelId="{B1B471A7-0460-42F3-B9B0-40706DBBA725}" type="pres">
      <dgm:prSet presAssocID="{207EA0F6-80C4-4D62-B8A2-86BE82FA1083}" presName="spacer" presStyleCnt="0"/>
      <dgm:spPr/>
    </dgm:pt>
    <dgm:pt modelId="{F5F82CA6-3F5B-423E-A8AB-3DAE39F773C2}" type="pres">
      <dgm:prSet presAssocID="{05DC2C56-47C0-45FF-975F-F1FC8554547C}" presName="parentText" presStyleLbl="node1" presStyleIdx="3" presStyleCnt="4">
        <dgm:presLayoutVars>
          <dgm:chMax val="0"/>
          <dgm:bulletEnabled val="1"/>
        </dgm:presLayoutVars>
      </dgm:prSet>
      <dgm:spPr/>
    </dgm:pt>
  </dgm:ptLst>
  <dgm:cxnLst>
    <dgm:cxn modelId="{1F9BD31E-76FE-484D-9EDC-A665A3527C11}" srcId="{9E09E69C-288D-4DAC-B162-F4F25EDAE64E}" destId="{05DC2C56-47C0-45FF-975F-F1FC8554547C}" srcOrd="3" destOrd="0" parTransId="{2FB57215-832C-4482-B5CD-A28EF6B2FA9D}" sibTransId="{5CFC0DB9-C5A2-46F8-94D6-63E3EE0F9FC4}"/>
    <dgm:cxn modelId="{FBB1A143-08DB-45D7-9E59-99F5A15E7256}" srcId="{9E09E69C-288D-4DAC-B162-F4F25EDAE64E}" destId="{69A971E6-7AAC-4C29-9CF8-BFA1E45EE5FA}" srcOrd="2" destOrd="0" parTransId="{101D26B1-1035-433A-98BC-42A647797C0A}" sibTransId="{207EA0F6-80C4-4D62-B8A2-86BE82FA1083}"/>
    <dgm:cxn modelId="{162E0948-DCC7-4F6F-AB68-B5D9E382CD3A}" srcId="{9E09E69C-288D-4DAC-B162-F4F25EDAE64E}" destId="{8619EF41-BE43-4D11-9EFA-71510D601818}" srcOrd="0" destOrd="0" parTransId="{D672E886-7387-4913-8D35-DF2F5B78221B}" sibTransId="{9EA6C181-8D3B-43E7-A66F-DE3F463DAB78}"/>
    <dgm:cxn modelId="{F0D30C4B-FB55-422B-A79A-50500904CD32}" type="presOf" srcId="{DD8C1FFA-39C0-441C-801B-820311FE2173}" destId="{4F50EAC2-CE63-4976-85D6-CB81109EBABD}" srcOrd="0" destOrd="0" presId="urn:microsoft.com/office/officeart/2005/8/layout/vList2"/>
    <dgm:cxn modelId="{7F6E4058-ADBF-4331-A159-7DA01915813E}" type="presOf" srcId="{8619EF41-BE43-4D11-9EFA-71510D601818}" destId="{8A39E390-8238-4304-8586-3FDAE7DAF09F}" srcOrd="0" destOrd="0" presId="urn:microsoft.com/office/officeart/2005/8/layout/vList2"/>
    <dgm:cxn modelId="{6B904895-86AA-4AE8-94D9-456545C202F7}" type="presOf" srcId="{9E09E69C-288D-4DAC-B162-F4F25EDAE64E}" destId="{57D1E745-2763-4AC0-AF03-CC6F31F9DAD4}" srcOrd="0" destOrd="0" presId="urn:microsoft.com/office/officeart/2005/8/layout/vList2"/>
    <dgm:cxn modelId="{440026BF-D7A7-450D-9BF0-4CF92AFE506D}" type="presOf" srcId="{69A971E6-7AAC-4C29-9CF8-BFA1E45EE5FA}" destId="{DB99E426-53A7-4942-8796-ACA540BD1DBD}" srcOrd="0" destOrd="0" presId="urn:microsoft.com/office/officeart/2005/8/layout/vList2"/>
    <dgm:cxn modelId="{D9E558CE-A792-4176-8A76-62F36FDEB39F}" type="presOf" srcId="{05DC2C56-47C0-45FF-975F-F1FC8554547C}" destId="{F5F82CA6-3F5B-423E-A8AB-3DAE39F773C2}" srcOrd="0" destOrd="0" presId="urn:microsoft.com/office/officeart/2005/8/layout/vList2"/>
    <dgm:cxn modelId="{1EB952D1-9F69-4E2A-A12F-CE9444C2A8D9}" srcId="{9E09E69C-288D-4DAC-B162-F4F25EDAE64E}" destId="{DD8C1FFA-39C0-441C-801B-820311FE2173}" srcOrd="1" destOrd="0" parTransId="{A14FCD9A-F8A3-48A3-A44F-D8A2E90B5D1C}" sibTransId="{0BC01611-2ED2-43CA-9098-6BED3A1B9AB7}"/>
    <dgm:cxn modelId="{0B3B07BA-D58E-4137-9DD0-FCA3E40BE022}" type="presParOf" srcId="{57D1E745-2763-4AC0-AF03-CC6F31F9DAD4}" destId="{8A39E390-8238-4304-8586-3FDAE7DAF09F}" srcOrd="0" destOrd="0" presId="urn:microsoft.com/office/officeart/2005/8/layout/vList2"/>
    <dgm:cxn modelId="{D7787267-3778-4035-9FBA-9B2D72B1AD15}" type="presParOf" srcId="{57D1E745-2763-4AC0-AF03-CC6F31F9DAD4}" destId="{A2970692-1AC4-4E67-9C34-37A2FB7D5089}" srcOrd="1" destOrd="0" presId="urn:microsoft.com/office/officeart/2005/8/layout/vList2"/>
    <dgm:cxn modelId="{985B3C64-6474-4B84-A582-1243E1990099}" type="presParOf" srcId="{57D1E745-2763-4AC0-AF03-CC6F31F9DAD4}" destId="{4F50EAC2-CE63-4976-85D6-CB81109EBABD}" srcOrd="2" destOrd="0" presId="urn:microsoft.com/office/officeart/2005/8/layout/vList2"/>
    <dgm:cxn modelId="{E5463455-DDE6-4950-949D-AB8A73F189C0}" type="presParOf" srcId="{57D1E745-2763-4AC0-AF03-CC6F31F9DAD4}" destId="{87C3C294-B04A-4403-9DEE-5F8F0F3DBD9F}" srcOrd="3" destOrd="0" presId="urn:microsoft.com/office/officeart/2005/8/layout/vList2"/>
    <dgm:cxn modelId="{F460D016-D5EE-45C7-A431-86159DE645E1}" type="presParOf" srcId="{57D1E745-2763-4AC0-AF03-CC6F31F9DAD4}" destId="{DB99E426-53A7-4942-8796-ACA540BD1DBD}" srcOrd="4" destOrd="0" presId="urn:microsoft.com/office/officeart/2005/8/layout/vList2"/>
    <dgm:cxn modelId="{62BF8F6F-E242-443F-AEA4-0A3766569BF4}" type="presParOf" srcId="{57D1E745-2763-4AC0-AF03-CC6F31F9DAD4}" destId="{B1B471A7-0460-42F3-B9B0-40706DBBA725}" srcOrd="5" destOrd="0" presId="urn:microsoft.com/office/officeart/2005/8/layout/vList2"/>
    <dgm:cxn modelId="{77B594B9-C617-4DC6-B0E2-BC4552430DFA}" type="presParOf" srcId="{57D1E745-2763-4AC0-AF03-CC6F31F9DAD4}" destId="{F5F82CA6-3F5B-423E-A8AB-3DAE39F773C2}"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8.xml><?xml version="1.0" encoding="utf-8"?>
<dgm:dataModel xmlns:dgm="http://schemas.openxmlformats.org/drawingml/2006/diagram" xmlns:a="http://schemas.openxmlformats.org/drawingml/2006/main">
  <dgm:ptLst>
    <dgm:pt modelId="{B9604D8F-79F7-4DF8-B057-BE00FD1B87A4}"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1E10797B-7675-44A2-8912-C6242F162A03}">
      <dgm:prSet/>
      <dgm:spPr/>
      <dgm:t>
        <a:bodyPr/>
        <a:lstStyle/>
        <a:p>
          <a:r>
            <a:rPr lang="cs-CZ" b="0" dirty="0"/>
            <a:t>Zaměstnanec, který je stižen </a:t>
          </a:r>
          <a:r>
            <a:rPr lang="cs-CZ" b="1" dirty="0"/>
            <a:t>duševní poruchou</a:t>
          </a:r>
          <a:r>
            <a:rPr lang="cs-CZ" b="0" dirty="0"/>
            <a:t>, je povinen nahradit škodu jím způsobenou, </a:t>
          </a:r>
          <a:r>
            <a:rPr lang="cs-CZ" b="1" dirty="0"/>
            <a:t>je-li schopen ovládnout své jednání </a:t>
          </a:r>
          <a:r>
            <a:rPr lang="cs-CZ" b="0" dirty="0"/>
            <a:t>a posoudit jeho následky. </a:t>
          </a:r>
          <a:endParaRPr lang="cs-CZ" dirty="0"/>
        </a:p>
      </dgm:t>
    </dgm:pt>
    <dgm:pt modelId="{A78ABD29-5815-4DF4-92A5-47ABADC9E014}" type="parTrans" cxnId="{1F2203AF-4044-4F51-860F-22577594B1BF}">
      <dgm:prSet/>
      <dgm:spPr/>
      <dgm:t>
        <a:bodyPr/>
        <a:lstStyle/>
        <a:p>
          <a:endParaRPr lang="cs-CZ"/>
        </a:p>
      </dgm:t>
    </dgm:pt>
    <dgm:pt modelId="{28612B5B-8693-411A-8F35-4B5E48039922}" type="sibTrans" cxnId="{1F2203AF-4044-4F51-860F-22577594B1BF}">
      <dgm:prSet/>
      <dgm:spPr/>
      <dgm:t>
        <a:bodyPr/>
        <a:lstStyle/>
        <a:p>
          <a:endParaRPr lang="cs-CZ"/>
        </a:p>
      </dgm:t>
    </dgm:pt>
    <dgm:pt modelId="{F44B71F7-5186-4CFE-A2E3-13A7C08F2FDF}">
      <dgm:prSet/>
      <dgm:spPr/>
      <dgm:t>
        <a:bodyPr/>
        <a:lstStyle/>
        <a:p>
          <a:r>
            <a:rPr lang="cs-CZ" b="0" dirty="0"/>
            <a:t>Zaměstnanec, který se </a:t>
          </a:r>
          <a:r>
            <a:rPr lang="cs-CZ" b="1" dirty="0"/>
            <a:t>uvede vlastní vinou do takového stavu, </a:t>
          </a:r>
          <a:r>
            <a:rPr lang="cs-CZ" b="0" dirty="0"/>
            <a:t>že není schopen ovládnout své jednání nebo posoudit jeho následky, je povinen nahradit škodu v tomto stavu způsobenou. </a:t>
          </a:r>
          <a:endParaRPr lang="cs-CZ" dirty="0"/>
        </a:p>
      </dgm:t>
    </dgm:pt>
    <dgm:pt modelId="{B6913F44-E38D-495F-BC35-883898DB7DDD}" type="parTrans" cxnId="{B2DE32DB-1124-4F15-B886-815ADAED2C97}">
      <dgm:prSet/>
      <dgm:spPr/>
      <dgm:t>
        <a:bodyPr/>
        <a:lstStyle/>
        <a:p>
          <a:endParaRPr lang="cs-CZ"/>
        </a:p>
      </dgm:t>
    </dgm:pt>
    <dgm:pt modelId="{6AC8BAA0-A1D1-4C01-B09A-D0EC47F1B9C3}" type="sibTrans" cxnId="{B2DE32DB-1124-4F15-B886-815ADAED2C97}">
      <dgm:prSet/>
      <dgm:spPr/>
      <dgm:t>
        <a:bodyPr/>
        <a:lstStyle/>
        <a:p>
          <a:endParaRPr lang="cs-CZ"/>
        </a:p>
      </dgm:t>
    </dgm:pt>
    <dgm:pt modelId="{1A991E7E-C57A-4CC4-AE45-48FA57F58878}">
      <dgm:prSet/>
      <dgm:spPr/>
      <dgm:t>
        <a:bodyPr/>
        <a:lstStyle/>
        <a:p>
          <a:r>
            <a:rPr lang="cs-CZ" b="0"/>
            <a:t>Škodu je povinen nahradit i zaměstnanec, který ji způsobil </a:t>
          </a:r>
          <a:r>
            <a:rPr lang="cs-CZ" b="1"/>
            <a:t>úmyslným jednáním proti dobrým mravům </a:t>
          </a:r>
          <a:r>
            <a:rPr lang="cs-CZ" b="0"/>
            <a:t>(nepoctivým, podvodným). </a:t>
          </a:r>
          <a:endParaRPr lang="cs-CZ"/>
        </a:p>
      </dgm:t>
    </dgm:pt>
    <dgm:pt modelId="{5DDBB044-0A49-434D-B8BC-34C4B14E5D30}" type="parTrans" cxnId="{F282253A-D903-4FEE-8F42-412033EFBE12}">
      <dgm:prSet/>
      <dgm:spPr/>
      <dgm:t>
        <a:bodyPr/>
        <a:lstStyle/>
        <a:p>
          <a:endParaRPr lang="cs-CZ"/>
        </a:p>
      </dgm:t>
    </dgm:pt>
    <dgm:pt modelId="{B8A4A0AA-7C95-44C5-B250-37A4C5300870}" type="sibTrans" cxnId="{F282253A-D903-4FEE-8F42-412033EFBE12}">
      <dgm:prSet/>
      <dgm:spPr/>
      <dgm:t>
        <a:bodyPr/>
        <a:lstStyle/>
        <a:p>
          <a:endParaRPr lang="cs-CZ"/>
        </a:p>
      </dgm:t>
    </dgm:pt>
    <dgm:pt modelId="{C1B20A90-DC67-46CC-A19F-F4983D454291}" type="pres">
      <dgm:prSet presAssocID="{B9604D8F-79F7-4DF8-B057-BE00FD1B87A4}" presName="linear" presStyleCnt="0">
        <dgm:presLayoutVars>
          <dgm:animLvl val="lvl"/>
          <dgm:resizeHandles val="exact"/>
        </dgm:presLayoutVars>
      </dgm:prSet>
      <dgm:spPr/>
    </dgm:pt>
    <dgm:pt modelId="{C898358A-48D1-4432-A1BA-E53A7B939389}" type="pres">
      <dgm:prSet presAssocID="{1E10797B-7675-44A2-8912-C6242F162A03}" presName="parentText" presStyleLbl="node1" presStyleIdx="0" presStyleCnt="3">
        <dgm:presLayoutVars>
          <dgm:chMax val="0"/>
          <dgm:bulletEnabled val="1"/>
        </dgm:presLayoutVars>
      </dgm:prSet>
      <dgm:spPr/>
    </dgm:pt>
    <dgm:pt modelId="{55F280D6-B81A-42A0-A021-E690054C2DA9}" type="pres">
      <dgm:prSet presAssocID="{28612B5B-8693-411A-8F35-4B5E48039922}" presName="spacer" presStyleCnt="0"/>
      <dgm:spPr/>
    </dgm:pt>
    <dgm:pt modelId="{388B6A0A-3392-418F-9619-1553C48E879B}" type="pres">
      <dgm:prSet presAssocID="{F44B71F7-5186-4CFE-A2E3-13A7C08F2FDF}" presName="parentText" presStyleLbl="node1" presStyleIdx="1" presStyleCnt="3">
        <dgm:presLayoutVars>
          <dgm:chMax val="0"/>
          <dgm:bulletEnabled val="1"/>
        </dgm:presLayoutVars>
      </dgm:prSet>
      <dgm:spPr/>
    </dgm:pt>
    <dgm:pt modelId="{EB6A1E03-F491-479C-8813-FDBE43208D71}" type="pres">
      <dgm:prSet presAssocID="{6AC8BAA0-A1D1-4C01-B09A-D0EC47F1B9C3}" presName="spacer" presStyleCnt="0"/>
      <dgm:spPr/>
    </dgm:pt>
    <dgm:pt modelId="{B7F9F021-1062-4700-AB41-075AC51DCD3B}" type="pres">
      <dgm:prSet presAssocID="{1A991E7E-C57A-4CC4-AE45-48FA57F58878}" presName="parentText" presStyleLbl="node1" presStyleIdx="2" presStyleCnt="3">
        <dgm:presLayoutVars>
          <dgm:chMax val="0"/>
          <dgm:bulletEnabled val="1"/>
        </dgm:presLayoutVars>
      </dgm:prSet>
      <dgm:spPr/>
    </dgm:pt>
  </dgm:ptLst>
  <dgm:cxnLst>
    <dgm:cxn modelId="{42889C26-CF4C-45D6-A906-31CE25C510F0}" type="presOf" srcId="{1A991E7E-C57A-4CC4-AE45-48FA57F58878}" destId="{B7F9F021-1062-4700-AB41-075AC51DCD3B}" srcOrd="0" destOrd="0" presId="urn:microsoft.com/office/officeart/2005/8/layout/vList2"/>
    <dgm:cxn modelId="{F89A5D29-9884-4D34-962D-794D4F8E995F}" type="presOf" srcId="{F44B71F7-5186-4CFE-A2E3-13A7C08F2FDF}" destId="{388B6A0A-3392-418F-9619-1553C48E879B}" srcOrd="0" destOrd="0" presId="urn:microsoft.com/office/officeart/2005/8/layout/vList2"/>
    <dgm:cxn modelId="{F282253A-D903-4FEE-8F42-412033EFBE12}" srcId="{B9604D8F-79F7-4DF8-B057-BE00FD1B87A4}" destId="{1A991E7E-C57A-4CC4-AE45-48FA57F58878}" srcOrd="2" destOrd="0" parTransId="{5DDBB044-0A49-434D-B8BC-34C4B14E5D30}" sibTransId="{B8A4A0AA-7C95-44C5-B250-37A4C5300870}"/>
    <dgm:cxn modelId="{57684E45-CF49-44B5-A20B-FD141A68F5C2}" type="presOf" srcId="{1E10797B-7675-44A2-8912-C6242F162A03}" destId="{C898358A-48D1-4432-A1BA-E53A7B939389}" srcOrd="0" destOrd="0" presId="urn:microsoft.com/office/officeart/2005/8/layout/vList2"/>
    <dgm:cxn modelId="{1F2203AF-4044-4F51-860F-22577594B1BF}" srcId="{B9604D8F-79F7-4DF8-B057-BE00FD1B87A4}" destId="{1E10797B-7675-44A2-8912-C6242F162A03}" srcOrd="0" destOrd="0" parTransId="{A78ABD29-5815-4DF4-92A5-47ABADC9E014}" sibTransId="{28612B5B-8693-411A-8F35-4B5E48039922}"/>
    <dgm:cxn modelId="{B2DE32DB-1124-4F15-B886-815ADAED2C97}" srcId="{B9604D8F-79F7-4DF8-B057-BE00FD1B87A4}" destId="{F44B71F7-5186-4CFE-A2E3-13A7C08F2FDF}" srcOrd="1" destOrd="0" parTransId="{B6913F44-E38D-495F-BC35-883898DB7DDD}" sibTransId="{6AC8BAA0-A1D1-4C01-B09A-D0EC47F1B9C3}"/>
    <dgm:cxn modelId="{C8F593F5-BE6F-446C-88F5-8FDE0D541922}" type="presOf" srcId="{B9604D8F-79F7-4DF8-B057-BE00FD1B87A4}" destId="{C1B20A90-DC67-46CC-A19F-F4983D454291}" srcOrd="0" destOrd="0" presId="urn:microsoft.com/office/officeart/2005/8/layout/vList2"/>
    <dgm:cxn modelId="{F51176D2-F076-4D80-8E01-849FD819FFFA}" type="presParOf" srcId="{C1B20A90-DC67-46CC-A19F-F4983D454291}" destId="{C898358A-48D1-4432-A1BA-E53A7B939389}" srcOrd="0" destOrd="0" presId="urn:microsoft.com/office/officeart/2005/8/layout/vList2"/>
    <dgm:cxn modelId="{18609F71-A3EA-4516-A598-767F489CA008}" type="presParOf" srcId="{C1B20A90-DC67-46CC-A19F-F4983D454291}" destId="{55F280D6-B81A-42A0-A021-E690054C2DA9}" srcOrd="1" destOrd="0" presId="urn:microsoft.com/office/officeart/2005/8/layout/vList2"/>
    <dgm:cxn modelId="{85F945D0-5C86-4ACB-A8CA-325F3D860745}" type="presParOf" srcId="{C1B20A90-DC67-46CC-A19F-F4983D454291}" destId="{388B6A0A-3392-418F-9619-1553C48E879B}" srcOrd="2" destOrd="0" presId="urn:microsoft.com/office/officeart/2005/8/layout/vList2"/>
    <dgm:cxn modelId="{7C9B9800-196B-4708-BC44-EBF0A887F3F3}" type="presParOf" srcId="{C1B20A90-DC67-46CC-A19F-F4983D454291}" destId="{EB6A1E03-F491-479C-8813-FDBE43208D71}" srcOrd="3" destOrd="0" presId="urn:microsoft.com/office/officeart/2005/8/layout/vList2"/>
    <dgm:cxn modelId="{2370AEF9-5F2D-4D21-AC66-F2DD68976654}" type="presParOf" srcId="{C1B20A90-DC67-46CC-A19F-F4983D454291}" destId="{B7F9F021-1062-4700-AB41-075AC51DCD3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9.xml><?xml version="1.0" encoding="utf-8"?>
<dgm:dataModel xmlns:dgm="http://schemas.openxmlformats.org/drawingml/2006/diagram" xmlns:a="http://schemas.openxmlformats.org/drawingml/2006/main">
  <dgm:ptLst>
    <dgm:pt modelId="{CEF89D7F-BCC4-4CBA-B820-043B307E772C}"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FC8E19F8-ED7A-4339-B502-2C6A802A6710}">
      <dgm:prSet/>
      <dgm:spPr/>
      <dgm:t>
        <a:bodyPr/>
        <a:lstStyle/>
        <a:p>
          <a:r>
            <a:rPr lang="cs-CZ" b="0"/>
            <a:t>Na zaměstnanci, který </a:t>
          </a:r>
          <a:r>
            <a:rPr lang="cs-CZ" b="1"/>
            <a:t>vědomě</a:t>
          </a:r>
          <a:r>
            <a:rPr lang="cs-CZ" b="0"/>
            <a:t> neupozornil nadřízeného vedoucího zaměstnance na škodu hrozící zaměstnavateli nebo nezakročil proti hrozící škodě, ačkoliv by tím bylo zabráněno bezprostřednímu vzniku škody, může zaměstnavatel požadovat, aby se podílel na náhradě škody, která byla zaměstnavateli způsobena, a to v rozsahu přiměřeném okolnostem případu, pokud ji není možné nahradit jinak. </a:t>
          </a:r>
          <a:endParaRPr lang="cs-CZ"/>
        </a:p>
      </dgm:t>
    </dgm:pt>
    <dgm:pt modelId="{8B18BFCD-8995-408A-B7CC-E58DA199F29E}" type="parTrans" cxnId="{4F48DA64-43C6-4FD6-93E3-10F865BA7FB3}">
      <dgm:prSet/>
      <dgm:spPr/>
      <dgm:t>
        <a:bodyPr/>
        <a:lstStyle/>
        <a:p>
          <a:endParaRPr lang="cs-CZ"/>
        </a:p>
      </dgm:t>
    </dgm:pt>
    <dgm:pt modelId="{ED91F45C-627C-4137-8C3E-5F2490EE6B7E}" type="sibTrans" cxnId="{4F48DA64-43C6-4FD6-93E3-10F865BA7FB3}">
      <dgm:prSet/>
      <dgm:spPr/>
      <dgm:t>
        <a:bodyPr/>
        <a:lstStyle/>
        <a:p>
          <a:endParaRPr lang="cs-CZ"/>
        </a:p>
      </dgm:t>
    </dgm:pt>
    <dgm:pt modelId="{0603C5D3-FB58-4AA9-9549-0B6EA246739E}">
      <dgm:prSet/>
      <dgm:spPr/>
      <dgm:t>
        <a:bodyPr/>
        <a:lstStyle/>
        <a:p>
          <a:r>
            <a:rPr lang="cs-CZ" b="0"/>
            <a:t>Zaměstnanec </a:t>
          </a:r>
          <a:r>
            <a:rPr lang="cs-CZ" b="1"/>
            <a:t>není povinen nahradit škodu</a:t>
          </a:r>
          <a:r>
            <a:rPr lang="cs-CZ" b="0"/>
            <a:t>, kterou způsobil při odvracení škody hrozící zaměstnavateli nebo nebezpečí přímo hrozícího životu nebo zdraví, jestliže tento </a:t>
          </a:r>
          <a:r>
            <a:rPr lang="cs-CZ" b="1"/>
            <a:t>stav sám úmyslně nevyvolal </a:t>
          </a:r>
          <a:r>
            <a:rPr lang="cs-CZ" b="0"/>
            <a:t>a počínal si přitom způsobem přiměřeným okolnostem. </a:t>
          </a:r>
          <a:endParaRPr lang="cs-CZ"/>
        </a:p>
      </dgm:t>
    </dgm:pt>
    <dgm:pt modelId="{7E67E889-E4F9-47F7-9966-C4523F1F41A4}" type="parTrans" cxnId="{0ADFC572-F3C1-4A39-A473-EF6904C3BC02}">
      <dgm:prSet/>
      <dgm:spPr/>
      <dgm:t>
        <a:bodyPr/>
        <a:lstStyle/>
        <a:p>
          <a:endParaRPr lang="cs-CZ"/>
        </a:p>
      </dgm:t>
    </dgm:pt>
    <dgm:pt modelId="{11CEA41D-0B85-4B5F-BCA3-C0DEE50B1A8F}" type="sibTrans" cxnId="{0ADFC572-F3C1-4A39-A473-EF6904C3BC02}">
      <dgm:prSet/>
      <dgm:spPr/>
      <dgm:t>
        <a:bodyPr/>
        <a:lstStyle/>
        <a:p>
          <a:endParaRPr lang="cs-CZ"/>
        </a:p>
      </dgm:t>
    </dgm:pt>
    <dgm:pt modelId="{EE6ECCE7-4B2C-4182-AEC3-B1B33FCDCE47}">
      <dgm:prSet/>
      <dgm:spPr/>
      <dgm:t>
        <a:bodyPr/>
        <a:lstStyle/>
        <a:p>
          <a:r>
            <a:rPr lang="cs-CZ" b="0"/>
            <a:t>Při určení výše náhrady škody podle se přihlédne zejména k okolnostem, které bránily splnění povinnosti, a k významu škody pro zaměstnavatele. Výše náhrady škody však nesmí přesáhnout částku rovnající se </a:t>
          </a:r>
          <a:r>
            <a:rPr lang="cs-CZ" b="1"/>
            <a:t>trojnásobku </a:t>
          </a:r>
          <a:r>
            <a:rPr lang="cs-CZ" b="0"/>
            <a:t>průměrného měsíčního výdělku zaměstnance. </a:t>
          </a:r>
          <a:endParaRPr lang="cs-CZ"/>
        </a:p>
      </dgm:t>
    </dgm:pt>
    <dgm:pt modelId="{4AF1CBA4-AE0D-4174-8C3E-13D388A59703}" type="parTrans" cxnId="{464A7AB1-1A69-4862-8CDB-0F8D75E3BD7C}">
      <dgm:prSet/>
      <dgm:spPr/>
      <dgm:t>
        <a:bodyPr/>
        <a:lstStyle/>
        <a:p>
          <a:endParaRPr lang="cs-CZ"/>
        </a:p>
      </dgm:t>
    </dgm:pt>
    <dgm:pt modelId="{63088A5E-4FEC-40AD-A481-39C3471AB55B}" type="sibTrans" cxnId="{464A7AB1-1A69-4862-8CDB-0F8D75E3BD7C}">
      <dgm:prSet/>
      <dgm:spPr/>
      <dgm:t>
        <a:bodyPr/>
        <a:lstStyle/>
        <a:p>
          <a:endParaRPr lang="cs-CZ"/>
        </a:p>
      </dgm:t>
    </dgm:pt>
    <dgm:pt modelId="{D56AD379-2069-484B-9C49-CA1626834271}" type="pres">
      <dgm:prSet presAssocID="{CEF89D7F-BCC4-4CBA-B820-043B307E772C}" presName="linear" presStyleCnt="0">
        <dgm:presLayoutVars>
          <dgm:animLvl val="lvl"/>
          <dgm:resizeHandles val="exact"/>
        </dgm:presLayoutVars>
      </dgm:prSet>
      <dgm:spPr/>
    </dgm:pt>
    <dgm:pt modelId="{019C8D36-E1E5-48BC-B0BA-DCF684117F4B}" type="pres">
      <dgm:prSet presAssocID="{FC8E19F8-ED7A-4339-B502-2C6A802A6710}" presName="parentText" presStyleLbl="node1" presStyleIdx="0" presStyleCnt="3">
        <dgm:presLayoutVars>
          <dgm:chMax val="0"/>
          <dgm:bulletEnabled val="1"/>
        </dgm:presLayoutVars>
      </dgm:prSet>
      <dgm:spPr/>
    </dgm:pt>
    <dgm:pt modelId="{3C7C3689-5126-4882-AA3B-AEE0B9EABCA6}" type="pres">
      <dgm:prSet presAssocID="{ED91F45C-627C-4137-8C3E-5F2490EE6B7E}" presName="spacer" presStyleCnt="0"/>
      <dgm:spPr/>
    </dgm:pt>
    <dgm:pt modelId="{3FB8E945-7A77-4A29-95E1-D2075B95773D}" type="pres">
      <dgm:prSet presAssocID="{0603C5D3-FB58-4AA9-9549-0B6EA246739E}" presName="parentText" presStyleLbl="node1" presStyleIdx="1" presStyleCnt="3">
        <dgm:presLayoutVars>
          <dgm:chMax val="0"/>
          <dgm:bulletEnabled val="1"/>
        </dgm:presLayoutVars>
      </dgm:prSet>
      <dgm:spPr/>
    </dgm:pt>
    <dgm:pt modelId="{9CF68693-AA3B-437E-A052-DDDC9C77AAE1}" type="pres">
      <dgm:prSet presAssocID="{11CEA41D-0B85-4B5F-BCA3-C0DEE50B1A8F}" presName="spacer" presStyleCnt="0"/>
      <dgm:spPr/>
    </dgm:pt>
    <dgm:pt modelId="{9EE561E1-FE66-4681-9585-8415DF7C56BD}" type="pres">
      <dgm:prSet presAssocID="{EE6ECCE7-4B2C-4182-AEC3-B1B33FCDCE47}" presName="parentText" presStyleLbl="node1" presStyleIdx="2" presStyleCnt="3">
        <dgm:presLayoutVars>
          <dgm:chMax val="0"/>
          <dgm:bulletEnabled val="1"/>
        </dgm:presLayoutVars>
      </dgm:prSet>
      <dgm:spPr/>
    </dgm:pt>
  </dgm:ptLst>
  <dgm:cxnLst>
    <dgm:cxn modelId="{9B37B115-F0D1-457E-A418-18A227A88443}" type="presOf" srcId="{CEF89D7F-BCC4-4CBA-B820-043B307E772C}" destId="{D56AD379-2069-484B-9C49-CA1626834271}" srcOrd="0" destOrd="0" presId="urn:microsoft.com/office/officeart/2005/8/layout/vList2"/>
    <dgm:cxn modelId="{8489852A-BE31-4DBB-923E-FCE796C5D1D6}" type="presOf" srcId="{0603C5D3-FB58-4AA9-9549-0B6EA246739E}" destId="{3FB8E945-7A77-4A29-95E1-D2075B95773D}" srcOrd="0" destOrd="0" presId="urn:microsoft.com/office/officeart/2005/8/layout/vList2"/>
    <dgm:cxn modelId="{4F48DA64-43C6-4FD6-93E3-10F865BA7FB3}" srcId="{CEF89D7F-BCC4-4CBA-B820-043B307E772C}" destId="{FC8E19F8-ED7A-4339-B502-2C6A802A6710}" srcOrd="0" destOrd="0" parTransId="{8B18BFCD-8995-408A-B7CC-E58DA199F29E}" sibTransId="{ED91F45C-627C-4137-8C3E-5F2490EE6B7E}"/>
    <dgm:cxn modelId="{0ADFC572-F3C1-4A39-A473-EF6904C3BC02}" srcId="{CEF89D7F-BCC4-4CBA-B820-043B307E772C}" destId="{0603C5D3-FB58-4AA9-9549-0B6EA246739E}" srcOrd="1" destOrd="0" parTransId="{7E67E889-E4F9-47F7-9966-C4523F1F41A4}" sibTransId="{11CEA41D-0B85-4B5F-BCA3-C0DEE50B1A8F}"/>
    <dgm:cxn modelId="{56DC047E-8B91-4151-9ACF-D7ED7A7CD45B}" type="presOf" srcId="{EE6ECCE7-4B2C-4182-AEC3-B1B33FCDCE47}" destId="{9EE561E1-FE66-4681-9585-8415DF7C56BD}" srcOrd="0" destOrd="0" presId="urn:microsoft.com/office/officeart/2005/8/layout/vList2"/>
    <dgm:cxn modelId="{24E1A2A9-3A49-4035-8D0E-38E0096B2ACA}" type="presOf" srcId="{FC8E19F8-ED7A-4339-B502-2C6A802A6710}" destId="{019C8D36-E1E5-48BC-B0BA-DCF684117F4B}" srcOrd="0" destOrd="0" presId="urn:microsoft.com/office/officeart/2005/8/layout/vList2"/>
    <dgm:cxn modelId="{464A7AB1-1A69-4862-8CDB-0F8D75E3BD7C}" srcId="{CEF89D7F-BCC4-4CBA-B820-043B307E772C}" destId="{EE6ECCE7-4B2C-4182-AEC3-B1B33FCDCE47}" srcOrd="2" destOrd="0" parTransId="{4AF1CBA4-AE0D-4174-8C3E-13D388A59703}" sibTransId="{63088A5E-4FEC-40AD-A481-39C3471AB55B}"/>
    <dgm:cxn modelId="{29F44574-1D1F-4BA2-B977-E249887E4B46}" type="presParOf" srcId="{D56AD379-2069-484B-9C49-CA1626834271}" destId="{019C8D36-E1E5-48BC-B0BA-DCF684117F4B}" srcOrd="0" destOrd="0" presId="urn:microsoft.com/office/officeart/2005/8/layout/vList2"/>
    <dgm:cxn modelId="{4EC80211-0341-43A6-A1A5-7FEA52082433}" type="presParOf" srcId="{D56AD379-2069-484B-9C49-CA1626834271}" destId="{3C7C3689-5126-4882-AA3B-AEE0B9EABCA6}" srcOrd="1" destOrd="0" presId="urn:microsoft.com/office/officeart/2005/8/layout/vList2"/>
    <dgm:cxn modelId="{20754927-09DD-45E0-A5F3-3F2533419F5D}" type="presParOf" srcId="{D56AD379-2069-484B-9C49-CA1626834271}" destId="{3FB8E945-7A77-4A29-95E1-D2075B95773D}" srcOrd="2" destOrd="0" presId="urn:microsoft.com/office/officeart/2005/8/layout/vList2"/>
    <dgm:cxn modelId="{72730541-10F0-42F1-B6A9-3ECEC0C87218}" type="presParOf" srcId="{D56AD379-2069-484B-9C49-CA1626834271}" destId="{9CF68693-AA3B-437E-A052-DDDC9C77AAE1}" srcOrd="3" destOrd="0" presId="urn:microsoft.com/office/officeart/2005/8/layout/vList2"/>
    <dgm:cxn modelId="{07CCF2AD-605F-49E9-96ED-3C7EDF4C7504}" type="presParOf" srcId="{D56AD379-2069-484B-9C49-CA1626834271}" destId="{9EE561E1-FE66-4681-9585-8415DF7C56B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07F3B6C-49C1-4956-B3FE-3AAB04E900A0}"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263D9BAC-9681-4986-8794-28A5F0A1808D}">
      <dgm:prSet custT="1"/>
      <dgm:spPr/>
      <dgm:t>
        <a:bodyPr/>
        <a:lstStyle/>
        <a:p>
          <a:r>
            <a:rPr lang="cs-CZ" sz="1400" b="0"/>
            <a:t>Pracovní poměr trvá po dobu </a:t>
          </a:r>
          <a:r>
            <a:rPr lang="cs-CZ" sz="1400" b="1"/>
            <a:t>neurčitou</a:t>
          </a:r>
          <a:r>
            <a:rPr lang="cs-CZ" sz="1400" b="0"/>
            <a:t>, </a:t>
          </a:r>
          <a:r>
            <a:rPr lang="cs-CZ" sz="1400" b="1"/>
            <a:t>nebyla-li výslovně sjednána doba jeho trvání</a:t>
          </a:r>
          <a:endParaRPr lang="cs-CZ" sz="1400"/>
        </a:p>
      </dgm:t>
    </dgm:pt>
    <dgm:pt modelId="{64FA26A9-8D28-495A-811E-C191B87C6DBB}" type="parTrans" cxnId="{F2447813-DBB5-4D8F-80C3-6129790E9602}">
      <dgm:prSet/>
      <dgm:spPr/>
      <dgm:t>
        <a:bodyPr/>
        <a:lstStyle/>
        <a:p>
          <a:endParaRPr lang="cs-CZ" sz="1800"/>
        </a:p>
      </dgm:t>
    </dgm:pt>
    <dgm:pt modelId="{6D71FE22-581B-4D39-A68E-78E8EABE7EB3}" type="sibTrans" cxnId="{F2447813-DBB5-4D8F-80C3-6129790E9602}">
      <dgm:prSet/>
      <dgm:spPr/>
      <dgm:t>
        <a:bodyPr/>
        <a:lstStyle/>
        <a:p>
          <a:endParaRPr lang="cs-CZ" sz="1800"/>
        </a:p>
      </dgm:t>
    </dgm:pt>
    <dgm:pt modelId="{85550DFD-C2AF-4CFC-9BDA-58B869C32EE2}">
      <dgm:prSet custT="1"/>
      <dgm:spPr/>
      <dgm:t>
        <a:bodyPr/>
        <a:lstStyle/>
        <a:p>
          <a:r>
            <a:rPr lang="cs-CZ" sz="1400" b="0"/>
            <a:t>Pracovní smlouva na dobu určitou mezi týmiž smluvními stranami </a:t>
          </a:r>
          <a:r>
            <a:rPr lang="cs-CZ" sz="1400" b="1"/>
            <a:t>nesmí přesáhnout 3 roky a</a:t>
          </a:r>
          <a:endParaRPr lang="cs-CZ" sz="1400"/>
        </a:p>
      </dgm:t>
    </dgm:pt>
    <dgm:pt modelId="{B223BECD-03B5-448B-B953-75B5C15F0358}" type="parTrans" cxnId="{C8A7EBAE-8344-45D8-A21B-C04C5DC891D1}">
      <dgm:prSet/>
      <dgm:spPr/>
      <dgm:t>
        <a:bodyPr/>
        <a:lstStyle/>
        <a:p>
          <a:endParaRPr lang="cs-CZ" sz="1800"/>
        </a:p>
      </dgm:t>
    </dgm:pt>
    <dgm:pt modelId="{8FE93EFB-EC08-4BC6-B1BC-499BDF852FCD}" type="sibTrans" cxnId="{C8A7EBAE-8344-45D8-A21B-C04C5DC891D1}">
      <dgm:prSet/>
      <dgm:spPr/>
      <dgm:t>
        <a:bodyPr/>
        <a:lstStyle/>
        <a:p>
          <a:endParaRPr lang="cs-CZ" sz="1800"/>
        </a:p>
      </dgm:t>
    </dgm:pt>
    <dgm:pt modelId="{2C77DADF-81CF-4760-B21C-2825B92636B8}">
      <dgm:prSet custT="1"/>
      <dgm:spPr/>
      <dgm:t>
        <a:bodyPr/>
        <a:lstStyle/>
        <a:p>
          <a:r>
            <a:rPr lang="cs-CZ" sz="1400" b="0"/>
            <a:t>může být uzavřen nejvýše</a:t>
          </a:r>
          <a:r>
            <a:rPr lang="cs-CZ" sz="1400" b="1"/>
            <a:t> třikrát po sobě (to je nanejvýš 3 x 3 roky)</a:t>
          </a:r>
          <a:endParaRPr lang="cs-CZ" sz="1400"/>
        </a:p>
      </dgm:t>
    </dgm:pt>
    <dgm:pt modelId="{748704F3-369E-48FF-9F6D-D5BD4353B616}" type="parTrans" cxnId="{71D95998-7E54-4294-B197-E89CBF8E3A37}">
      <dgm:prSet/>
      <dgm:spPr/>
      <dgm:t>
        <a:bodyPr/>
        <a:lstStyle/>
        <a:p>
          <a:endParaRPr lang="cs-CZ" sz="1800"/>
        </a:p>
      </dgm:t>
    </dgm:pt>
    <dgm:pt modelId="{5BC58BCD-6A51-4294-B765-76C4BA7E5996}" type="sibTrans" cxnId="{71D95998-7E54-4294-B197-E89CBF8E3A37}">
      <dgm:prSet/>
      <dgm:spPr/>
      <dgm:t>
        <a:bodyPr/>
        <a:lstStyle/>
        <a:p>
          <a:endParaRPr lang="cs-CZ" sz="1800"/>
        </a:p>
      </dgm:t>
    </dgm:pt>
    <dgm:pt modelId="{04E80A6B-F5F1-472E-9D86-D7C5C6E7D719}">
      <dgm:prSet custT="1"/>
      <dgm:spPr/>
      <dgm:t>
        <a:bodyPr/>
        <a:lstStyle/>
        <a:p>
          <a:r>
            <a:rPr lang="cs-CZ" sz="1400" b="0"/>
            <a:t>Za opakování pracovního poměru na dobu určitou se považuje rovněž i jeho </a:t>
          </a:r>
          <a:r>
            <a:rPr lang="cs-CZ" sz="1400" b="1"/>
            <a:t>prodloužení</a:t>
          </a:r>
          <a:endParaRPr lang="cs-CZ" sz="1400"/>
        </a:p>
      </dgm:t>
    </dgm:pt>
    <dgm:pt modelId="{9D476F71-83D4-4EDE-ABA9-77700A43E8E9}" type="parTrans" cxnId="{D9FCC0A7-BF35-4FAD-9286-0C99B25D0ED7}">
      <dgm:prSet/>
      <dgm:spPr/>
      <dgm:t>
        <a:bodyPr/>
        <a:lstStyle/>
        <a:p>
          <a:endParaRPr lang="cs-CZ" sz="1800"/>
        </a:p>
      </dgm:t>
    </dgm:pt>
    <dgm:pt modelId="{CB7BF34C-95A3-4B0D-B580-00A8582C832D}" type="sibTrans" cxnId="{D9FCC0A7-BF35-4FAD-9286-0C99B25D0ED7}">
      <dgm:prSet/>
      <dgm:spPr/>
      <dgm:t>
        <a:bodyPr/>
        <a:lstStyle/>
        <a:p>
          <a:endParaRPr lang="cs-CZ" sz="1800"/>
        </a:p>
      </dgm:t>
    </dgm:pt>
    <dgm:pt modelId="{D503CC94-4415-4FDF-8A9C-86FB6904E763}">
      <dgm:prSet custT="1"/>
      <dgm:spPr/>
      <dgm:t>
        <a:bodyPr/>
        <a:lstStyle/>
        <a:p>
          <a:r>
            <a:rPr lang="cs-CZ" sz="1400" b="0" dirty="0"/>
            <a:t>Jestliže od skončení předchozího pracovního poměru na dobu určitou uplynula doba 3 let, k předchozímu pracovnímu poměru na dobu určitou mezi týmiž smluvními stranami </a:t>
          </a:r>
          <a:r>
            <a:rPr lang="cs-CZ" sz="1400" b="1" dirty="0"/>
            <a:t>se nepřihlíží</a:t>
          </a:r>
          <a:endParaRPr lang="cs-CZ" sz="1400" dirty="0"/>
        </a:p>
      </dgm:t>
    </dgm:pt>
    <dgm:pt modelId="{A7A17216-E8F3-4AC3-833B-1D3EEA4F9C3E}" type="parTrans" cxnId="{3E6F9BA4-C433-45D8-8138-8FCB82F3A412}">
      <dgm:prSet/>
      <dgm:spPr/>
      <dgm:t>
        <a:bodyPr/>
        <a:lstStyle/>
        <a:p>
          <a:endParaRPr lang="cs-CZ" sz="1800"/>
        </a:p>
      </dgm:t>
    </dgm:pt>
    <dgm:pt modelId="{1C09C31E-2B88-48F7-9195-695BA31BE544}" type="sibTrans" cxnId="{3E6F9BA4-C433-45D8-8138-8FCB82F3A412}">
      <dgm:prSet/>
      <dgm:spPr/>
      <dgm:t>
        <a:bodyPr/>
        <a:lstStyle/>
        <a:p>
          <a:endParaRPr lang="cs-CZ" sz="1800"/>
        </a:p>
      </dgm:t>
    </dgm:pt>
    <dgm:pt modelId="{2AA6C760-8AE0-432A-BF06-EA71602E8255}">
      <dgm:prSet custT="1"/>
      <dgm:spPr/>
      <dgm:t>
        <a:bodyPr/>
        <a:lstStyle/>
        <a:p>
          <a:r>
            <a:rPr lang="cs-CZ" sz="1400" b="1" dirty="0"/>
            <a:t>Pokud je doba trvání sjedná v rozporu se zákonem a zaměstnanec oznámí, že trvá na tom, aby ho dále zaměstnával, platí, že se jedná o pracovní poměr na dobu neurčitou. – k soudu možné podat jen do 2 měsíců ode dne, kdy měl PP skončit</a:t>
          </a:r>
          <a:endParaRPr lang="cs-CZ" sz="1400" dirty="0"/>
        </a:p>
      </dgm:t>
    </dgm:pt>
    <dgm:pt modelId="{336A7361-B7DC-497B-A857-D84CD3EADD80}" type="parTrans" cxnId="{66D12590-FACC-4389-B5A9-4D47F45D79A4}">
      <dgm:prSet/>
      <dgm:spPr/>
      <dgm:t>
        <a:bodyPr/>
        <a:lstStyle/>
        <a:p>
          <a:endParaRPr lang="cs-CZ" sz="1800"/>
        </a:p>
      </dgm:t>
    </dgm:pt>
    <dgm:pt modelId="{0D472455-B588-49EC-9C3A-ECE8AC7EC759}" type="sibTrans" cxnId="{66D12590-FACC-4389-B5A9-4D47F45D79A4}">
      <dgm:prSet/>
      <dgm:spPr/>
      <dgm:t>
        <a:bodyPr/>
        <a:lstStyle/>
        <a:p>
          <a:endParaRPr lang="cs-CZ" sz="1800"/>
        </a:p>
      </dgm:t>
    </dgm:pt>
    <dgm:pt modelId="{21F41503-E31F-49AB-A2B5-66066F3F4BF9}" type="pres">
      <dgm:prSet presAssocID="{C07F3B6C-49C1-4956-B3FE-3AAB04E900A0}" presName="linear" presStyleCnt="0">
        <dgm:presLayoutVars>
          <dgm:animLvl val="lvl"/>
          <dgm:resizeHandles val="exact"/>
        </dgm:presLayoutVars>
      </dgm:prSet>
      <dgm:spPr/>
    </dgm:pt>
    <dgm:pt modelId="{D94CD1F6-F21A-4DCE-9364-94B9049AF015}" type="pres">
      <dgm:prSet presAssocID="{263D9BAC-9681-4986-8794-28A5F0A1808D}" presName="parentText" presStyleLbl="node1" presStyleIdx="0" presStyleCnt="5">
        <dgm:presLayoutVars>
          <dgm:chMax val="0"/>
          <dgm:bulletEnabled val="1"/>
        </dgm:presLayoutVars>
      </dgm:prSet>
      <dgm:spPr/>
    </dgm:pt>
    <dgm:pt modelId="{6A005E31-7E50-4361-9356-CC0C66CC5032}" type="pres">
      <dgm:prSet presAssocID="{6D71FE22-581B-4D39-A68E-78E8EABE7EB3}" presName="spacer" presStyleCnt="0"/>
      <dgm:spPr/>
    </dgm:pt>
    <dgm:pt modelId="{4C4798CC-0F3A-488C-B5D3-E0D8F66404DA}" type="pres">
      <dgm:prSet presAssocID="{85550DFD-C2AF-4CFC-9BDA-58B869C32EE2}" presName="parentText" presStyleLbl="node1" presStyleIdx="1" presStyleCnt="5">
        <dgm:presLayoutVars>
          <dgm:chMax val="0"/>
          <dgm:bulletEnabled val="1"/>
        </dgm:presLayoutVars>
      </dgm:prSet>
      <dgm:spPr/>
    </dgm:pt>
    <dgm:pt modelId="{9D010C37-99E1-4A39-ADB4-DCB6821C2E3E}" type="pres">
      <dgm:prSet presAssocID="{8FE93EFB-EC08-4BC6-B1BC-499BDF852FCD}" presName="spacer" presStyleCnt="0"/>
      <dgm:spPr/>
    </dgm:pt>
    <dgm:pt modelId="{76CDE53E-2C0D-4601-97CF-D08E163D1F7D}" type="pres">
      <dgm:prSet presAssocID="{2C77DADF-81CF-4760-B21C-2825B92636B8}" presName="parentText" presStyleLbl="node1" presStyleIdx="2" presStyleCnt="5">
        <dgm:presLayoutVars>
          <dgm:chMax val="0"/>
          <dgm:bulletEnabled val="1"/>
        </dgm:presLayoutVars>
      </dgm:prSet>
      <dgm:spPr/>
    </dgm:pt>
    <dgm:pt modelId="{4310754C-DE27-45F0-9E7F-FC752E9003F5}" type="pres">
      <dgm:prSet presAssocID="{5BC58BCD-6A51-4294-B765-76C4BA7E5996}" presName="spacer" presStyleCnt="0"/>
      <dgm:spPr/>
    </dgm:pt>
    <dgm:pt modelId="{0CE8D5DC-A705-4095-8A8A-B6E10E398771}" type="pres">
      <dgm:prSet presAssocID="{04E80A6B-F5F1-472E-9D86-D7C5C6E7D719}" presName="parentText" presStyleLbl="node1" presStyleIdx="3" presStyleCnt="5">
        <dgm:presLayoutVars>
          <dgm:chMax val="0"/>
          <dgm:bulletEnabled val="1"/>
        </dgm:presLayoutVars>
      </dgm:prSet>
      <dgm:spPr/>
    </dgm:pt>
    <dgm:pt modelId="{5CD93D9C-E2B2-43BF-8E49-107BCCDF3983}" type="pres">
      <dgm:prSet presAssocID="{04E80A6B-F5F1-472E-9D86-D7C5C6E7D719}" presName="childText" presStyleLbl="revTx" presStyleIdx="0" presStyleCnt="1">
        <dgm:presLayoutVars>
          <dgm:bulletEnabled val="1"/>
        </dgm:presLayoutVars>
      </dgm:prSet>
      <dgm:spPr/>
    </dgm:pt>
    <dgm:pt modelId="{F19905B8-BF22-471D-86E6-E5A0ABED2261}" type="pres">
      <dgm:prSet presAssocID="{2AA6C760-8AE0-432A-BF06-EA71602E8255}" presName="parentText" presStyleLbl="node1" presStyleIdx="4" presStyleCnt="5" custScaleY="167390">
        <dgm:presLayoutVars>
          <dgm:chMax val="0"/>
          <dgm:bulletEnabled val="1"/>
        </dgm:presLayoutVars>
      </dgm:prSet>
      <dgm:spPr/>
    </dgm:pt>
  </dgm:ptLst>
  <dgm:cxnLst>
    <dgm:cxn modelId="{F2447813-DBB5-4D8F-80C3-6129790E9602}" srcId="{C07F3B6C-49C1-4956-B3FE-3AAB04E900A0}" destId="{263D9BAC-9681-4986-8794-28A5F0A1808D}" srcOrd="0" destOrd="0" parTransId="{64FA26A9-8D28-495A-811E-C191B87C6DBB}" sibTransId="{6D71FE22-581B-4D39-A68E-78E8EABE7EB3}"/>
    <dgm:cxn modelId="{4D217561-DB8D-4383-A2D5-3AA136E65EB7}" type="presOf" srcId="{C07F3B6C-49C1-4956-B3FE-3AAB04E900A0}" destId="{21F41503-E31F-49AB-A2B5-66066F3F4BF9}" srcOrd="0" destOrd="0" presId="urn:microsoft.com/office/officeart/2005/8/layout/vList2"/>
    <dgm:cxn modelId="{F2BAA366-98BC-4A54-A752-679131369154}" type="presOf" srcId="{263D9BAC-9681-4986-8794-28A5F0A1808D}" destId="{D94CD1F6-F21A-4DCE-9364-94B9049AF015}" srcOrd="0" destOrd="0" presId="urn:microsoft.com/office/officeart/2005/8/layout/vList2"/>
    <dgm:cxn modelId="{F2676D7B-EBA8-4142-B681-2204B702D8F0}" type="presOf" srcId="{2AA6C760-8AE0-432A-BF06-EA71602E8255}" destId="{F19905B8-BF22-471D-86E6-E5A0ABED2261}" srcOrd="0" destOrd="0" presId="urn:microsoft.com/office/officeart/2005/8/layout/vList2"/>
    <dgm:cxn modelId="{925DC68D-414B-4932-9AC6-D052D4190D8A}" type="presOf" srcId="{2C77DADF-81CF-4760-B21C-2825B92636B8}" destId="{76CDE53E-2C0D-4601-97CF-D08E163D1F7D}" srcOrd="0" destOrd="0" presId="urn:microsoft.com/office/officeart/2005/8/layout/vList2"/>
    <dgm:cxn modelId="{66D12590-FACC-4389-B5A9-4D47F45D79A4}" srcId="{C07F3B6C-49C1-4956-B3FE-3AAB04E900A0}" destId="{2AA6C760-8AE0-432A-BF06-EA71602E8255}" srcOrd="4" destOrd="0" parTransId="{336A7361-B7DC-497B-A857-D84CD3EADD80}" sibTransId="{0D472455-B588-49EC-9C3A-ECE8AC7EC759}"/>
    <dgm:cxn modelId="{71D95998-7E54-4294-B197-E89CBF8E3A37}" srcId="{C07F3B6C-49C1-4956-B3FE-3AAB04E900A0}" destId="{2C77DADF-81CF-4760-B21C-2825B92636B8}" srcOrd="2" destOrd="0" parTransId="{748704F3-369E-48FF-9F6D-D5BD4353B616}" sibTransId="{5BC58BCD-6A51-4294-B765-76C4BA7E5996}"/>
    <dgm:cxn modelId="{3E6F9BA4-C433-45D8-8138-8FCB82F3A412}" srcId="{04E80A6B-F5F1-472E-9D86-D7C5C6E7D719}" destId="{D503CC94-4415-4FDF-8A9C-86FB6904E763}" srcOrd="0" destOrd="0" parTransId="{A7A17216-E8F3-4AC3-833B-1D3EEA4F9C3E}" sibTransId="{1C09C31E-2B88-48F7-9195-695BA31BE544}"/>
    <dgm:cxn modelId="{D9FCC0A7-BF35-4FAD-9286-0C99B25D0ED7}" srcId="{C07F3B6C-49C1-4956-B3FE-3AAB04E900A0}" destId="{04E80A6B-F5F1-472E-9D86-D7C5C6E7D719}" srcOrd="3" destOrd="0" parTransId="{9D476F71-83D4-4EDE-ABA9-77700A43E8E9}" sibTransId="{CB7BF34C-95A3-4B0D-B580-00A8582C832D}"/>
    <dgm:cxn modelId="{C8A7EBAE-8344-45D8-A21B-C04C5DC891D1}" srcId="{C07F3B6C-49C1-4956-B3FE-3AAB04E900A0}" destId="{85550DFD-C2AF-4CFC-9BDA-58B869C32EE2}" srcOrd="1" destOrd="0" parTransId="{B223BECD-03B5-448B-B953-75B5C15F0358}" sibTransId="{8FE93EFB-EC08-4BC6-B1BC-499BDF852FCD}"/>
    <dgm:cxn modelId="{CCD96EB9-EEE8-415A-B032-083A88C5B901}" type="presOf" srcId="{D503CC94-4415-4FDF-8A9C-86FB6904E763}" destId="{5CD93D9C-E2B2-43BF-8E49-107BCCDF3983}" srcOrd="0" destOrd="0" presId="urn:microsoft.com/office/officeart/2005/8/layout/vList2"/>
    <dgm:cxn modelId="{B548A1D8-523C-43B2-A2AF-F21C921E3E40}" type="presOf" srcId="{04E80A6B-F5F1-472E-9D86-D7C5C6E7D719}" destId="{0CE8D5DC-A705-4095-8A8A-B6E10E398771}" srcOrd="0" destOrd="0" presId="urn:microsoft.com/office/officeart/2005/8/layout/vList2"/>
    <dgm:cxn modelId="{221293FA-B45C-4DC6-B76E-25F29DD80DFA}" type="presOf" srcId="{85550DFD-C2AF-4CFC-9BDA-58B869C32EE2}" destId="{4C4798CC-0F3A-488C-B5D3-E0D8F66404DA}" srcOrd="0" destOrd="0" presId="urn:microsoft.com/office/officeart/2005/8/layout/vList2"/>
    <dgm:cxn modelId="{AB7FC235-D45F-4E4C-BEF3-E2DEFEFFB101}" type="presParOf" srcId="{21F41503-E31F-49AB-A2B5-66066F3F4BF9}" destId="{D94CD1F6-F21A-4DCE-9364-94B9049AF015}" srcOrd="0" destOrd="0" presId="urn:microsoft.com/office/officeart/2005/8/layout/vList2"/>
    <dgm:cxn modelId="{D10BBBF5-874C-4D51-8842-361CA7AC6B80}" type="presParOf" srcId="{21F41503-E31F-49AB-A2B5-66066F3F4BF9}" destId="{6A005E31-7E50-4361-9356-CC0C66CC5032}" srcOrd="1" destOrd="0" presId="urn:microsoft.com/office/officeart/2005/8/layout/vList2"/>
    <dgm:cxn modelId="{0A777A68-B28A-4D78-99EB-6C4E09A64A3C}" type="presParOf" srcId="{21F41503-E31F-49AB-A2B5-66066F3F4BF9}" destId="{4C4798CC-0F3A-488C-B5D3-E0D8F66404DA}" srcOrd="2" destOrd="0" presId="urn:microsoft.com/office/officeart/2005/8/layout/vList2"/>
    <dgm:cxn modelId="{2FDAEBF5-80E2-4815-833C-AD10887D9284}" type="presParOf" srcId="{21F41503-E31F-49AB-A2B5-66066F3F4BF9}" destId="{9D010C37-99E1-4A39-ADB4-DCB6821C2E3E}" srcOrd="3" destOrd="0" presId="urn:microsoft.com/office/officeart/2005/8/layout/vList2"/>
    <dgm:cxn modelId="{0C3F920B-DA4A-4C5A-A717-8FE7BBC91809}" type="presParOf" srcId="{21F41503-E31F-49AB-A2B5-66066F3F4BF9}" destId="{76CDE53E-2C0D-4601-97CF-D08E163D1F7D}" srcOrd="4" destOrd="0" presId="urn:microsoft.com/office/officeart/2005/8/layout/vList2"/>
    <dgm:cxn modelId="{5DBC5231-4480-4FE0-B07E-A8DAF54C2855}" type="presParOf" srcId="{21F41503-E31F-49AB-A2B5-66066F3F4BF9}" destId="{4310754C-DE27-45F0-9E7F-FC752E9003F5}" srcOrd="5" destOrd="0" presId="urn:microsoft.com/office/officeart/2005/8/layout/vList2"/>
    <dgm:cxn modelId="{37452B26-FE3F-4186-9DC8-F9FCF1901BB3}" type="presParOf" srcId="{21F41503-E31F-49AB-A2B5-66066F3F4BF9}" destId="{0CE8D5DC-A705-4095-8A8A-B6E10E398771}" srcOrd="6" destOrd="0" presId="urn:microsoft.com/office/officeart/2005/8/layout/vList2"/>
    <dgm:cxn modelId="{9EFBCA2E-B437-4EE3-9268-1C00505C5C29}" type="presParOf" srcId="{21F41503-E31F-49AB-A2B5-66066F3F4BF9}" destId="{5CD93D9C-E2B2-43BF-8E49-107BCCDF3983}" srcOrd="7" destOrd="0" presId="urn:microsoft.com/office/officeart/2005/8/layout/vList2"/>
    <dgm:cxn modelId="{09B1C7CE-7F21-447A-A1C8-025B29D246A6}" type="presParOf" srcId="{21F41503-E31F-49AB-A2B5-66066F3F4BF9}" destId="{F19905B8-BF22-471D-86E6-E5A0ABED2261}"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0.xml><?xml version="1.0" encoding="utf-8"?>
<dgm:dataModel xmlns:dgm="http://schemas.openxmlformats.org/drawingml/2006/diagram" xmlns:a="http://schemas.openxmlformats.org/drawingml/2006/main">
  <dgm:ptLst>
    <dgm:pt modelId="{1B646385-2D73-4EF3-8AD1-7F3D24821A79}"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cs-CZ"/>
        </a:p>
      </dgm:t>
    </dgm:pt>
    <dgm:pt modelId="{7620182B-7EE0-4434-BD33-73798EC0A964}">
      <dgm:prSet/>
      <dgm:spPr/>
      <dgm:t>
        <a:bodyPr/>
        <a:lstStyle/>
        <a:p>
          <a:r>
            <a:rPr lang="cs-CZ" b="0"/>
            <a:t>Dohoda o odpovědnosti k ochraně </a:t>
          </a:r>
          <a:r>
            <a:rPr lang="cs-CZ" b="1"/>
            <a:t>hodnot svěřených zaměstnanci k vyúčtování </a:t>
          </a:r>
          <a:endParaRPr lang="cs-CZ"/>
        </a:p>
      </dgm:t>
    </dgm:pt>
    <dgm:pt modelId="{FD4916C8-082B-490D-9FA8-0B0B0DD625AD}" type="parTrans" cxnId="{1B21CDD3-2025-49B0-98DC-3937199AD812}">
      <dgm:prSet/>
      <dgm:spPr/>
      <dgm:t>
        <a:bodyPr/>
        <a:lstStyle/>
        <a:p>
          <a:endParaRPr lang="cs-CZ"/>
        </a:p>
      </dgm:t>
    </dgm:pt>
    <dgm:pt modelId="{2A67F4EC-0C04-45F1-AAE3-D0923FE75FF6}" type="sibTrans" cxnId="{1B21CDD3-2025-49B0-98DC-3937199AD812}">
      <dgm:prSet/>
      <dgm:spPr/>
      <dgm:t>
        <a:bodyPr/>
        <a:lstStyle/>
        <a:p>
          <a:endParaRPr lang="cs-CZ"/>
        </a:p>
      </dgm:t>
    </dgm:pt>
    <dgm:pt modelId="{7077A038-A14F-4A0B-BCF0-3B7B0C6CBF3E}">
      <dgm:prSet/>
      <dgm:spPr/>
      <dgm:t>
        <a:bodyPr/>
        <a:lstStyle/>
        <a:p>
          <a:r>
            <a:rPr lang="cs-CZ" b="0" dirty="0"/>
            <a:t>hotovost, ceniny, zboží, zásoby materiálu nebo jiné hodnoty, které jsou předmětem obratu nebo oběhu</a:t>
          </a:r>
          <a:endParaRPr lang="cs-CZ" dirty="0"/>
        </a:p>
      </dgm:t>
    </dgm:pt>
    <dgm:pt modelId="{A0A21E44-77A3-47B1-8ED4-1FEB50BD2717}" type="parTrans" cxnId="{192454C2-15D7-442F-8ED2-1F52DBFD7F14}">
      <dgm:prSet/>
      <dgm:spPr/>
      <dgm:t>
        <a:bodyPr/>
        <a:lstStyle/>
        <a:p>
          <a:endParaRPr lang="cs-CZ"/>
        </a:p>
      </dgm:t>
    </dgm:pt>
    <dgm:pt modelId="{4008C42D-8A45-4257-A1BA-5FCD52CACFE3}" type="sibTrans" cxnId="{192454C2-15D7-442F-8ED2-1F52DBFD7F14}">
      <dgm:prSet/>
      <dgm:spPr/>
      <dgm:t>
        <a:bodyPr/>
        <a:lstStyle/>
        <a:p>
          <a:endParaRPr lang="cs-CZ"/>
        </a:p>
      </dgm:t>
    </dgm:pt>
    <dgm:pt modelId="{1FCB88EA-0C50-4255-825F-D9CDF01A2D8D}">
      <dgm:prSet/>
      <dgm:spPr/>
      <dgm:t>
        <a:bodyPr/>
        <a:lstStyle/>
        <a:p>
          <a:r>
            <a:rPr lang="cs-CZ" b="0"/>
            <a:t>Pouze písemně</a:t>
          </a:r>
          <a:endParaRPr lang="cs-CZ"/>
        </a:p>
      </dgm:t>
    </dgm:pt>
    <dgm:pt modelId="{33EE666B-1C5C-4D85-A5E2-AE5BD6718C0C}" type="parTrans" cxnId="{711C89CB-79FF-40BE-B4AD-05767BE1C811}">
      <dgm:prSet/>
      <dgm:spPr/>
      <dgm:t>
        <a:bodyPr/>
        <a:lstStyle/>
        <a:p>
          <a:endParaRPr lang="cs-CZ"/>
        </a:p>
      </dgm:t>
    </dgm:pt>
    <dgm:pt modelId="{4AAFE93B-5373-495B-87EF-56F8AD504240}" type="sibTrans" cxnId="{711C89CB-79FF-40BE-B4AD-05767BE1C811}">
      <dgm:prSet/>
      <dgm:spPr/>
      <dgm:t>
        <a:bodyPr/>
        <a:lstStyle/>
        <a:p>
          <a:endParaRPr lang="cs-CZ"/>
        </a:p>
      </dgm:t>
    </dgm:pt>
    <dgm:pt modelId="{0BBB00A5-9B6E-4FC0-A6E3-061B875095C3}">
      <dgm:prSet/>
      <dgm:spPr/>
      <dgm:t>
        <a:bodyPr/>
        <a:lstStyle/>
        <a:p>
          <a:r>
            <a:rPr lang="cs-CZ" b="0" dirty="0"/>
            <a:t>Možno uzavřít nejdříve v den kdy zaměstnanec dosáhne 18 let věku</a:t>
          </a:r>
          <a:endParaRPr lang="cs-CZ" dirty="0"/>
        </a:p>
      </dgm:t>
    </dgm:pt>
    <dgm:pt modelId="{4241D7FF-9CF2-4D06-8B19-ECE57FEC8BAD}" type="parTrans" cxnId="{785CD2D5-95D6-4D70-A120-CEF3307B7B60}">
      <dgm:prSet/>
      <dgm:spPr/>
      <dgm:t>
        <a:bodyPr/>
        <a:lstStyle/>
        <a:p>
          <a:endParaRPr lang="cs-CZ"/>
        </a:p>
      </dgm:t>
    </dgm:pt>
    <dgm:pt modelId="{D80989C8-2EBD-404D-84AF-924055DE714E}" type="sibTrans" cxnId="{785CD2D5-95D6-4D70-A120-CEF3307B7B60}">
      <dgm:prSet/>
      <dgm:spPr/>
      <dgm:t>
        <a:bodyPr/>
        <a:lstStyle/>
        <a:p>
          <a:endParaRPr lang="cs-CZ"/>
        </a:p>
      </dgm:t>
    </dgm:pt>
    <dgm:pt modelId="{02F131FD-41C0-4199-AD0E-5CCA6BB05DE2}">
      <dgm:prSet/>
      <dgm:spPr/>
      <dgm:t>
        <a:bodyPr/>
        <a:lstStyle/>
        <a:p>
          <a:r>
            <a:rPr lang="cs-CZ" b="0"/>
            <a:t>Zaměstnanec je povinen nahradit zaměstnavateli schodek vzniklý na svěřených hodnotách.</a:t>
          </a:r>
          <a:endParaRPr lang="cs-CZ"/>
        </a:p>
      </dgm:t>
    </dgm:pt>
    <dgm:pt modelId="{B4BE411E-F63B-43F7-B1D0-834CBA5E10F2}" type="parTrans" cxnId="{DFC09C85-1FAB-4317-BECF-C43FC453E0F9}">
      <dgm:prSet/>
      <dgm:spPr/>
      <dgm:t>
        <a:bodyPr/>
        <a:lstStyle/>
        <a:p>
          <a:endParaRPr lang="cs-CZ"/>
        </a:p>
      </dgm:t>
    </dgm:pt>
    <dgm:pt modelId="{91199913-5586-462E-B8BE-9056BC2D3B4D}" type="sibTrans" cxnId="{DFC09C85-1FAB-4317-BECF-C43FC453E0F9}">
      <dgm:prSet/>
      <dgm:spPr/>
      <dgm:t>
        <a:bodyPr/>
        <a:lstStyle/>
        <a:p>
          <a:endParaRPr lang="cs-CZ"/>
        </a:p>
      </dgm:t>
    </dgm:pt>
    <dgm:pt modelId="{C0693D1B-2288-4602-8EB8-A4DFCE6F42BC}">
      <dgm:prSet/>
      <dgm:spPr/>
      <dgm:t>
        <a:bodyPr/>
        <a:lstStyle/>
        <a:p>
          <a:r>
            <a:rPr lang="cs-CZ" b="1"/>
            <a:t>Možnost liberace </a:t>
          </a:r>
          <a:r>
            <a:rPr lang="cs-CZ" b="0"/>
            <a:t>- Zaměstnanec se zprostí povinnosti nahradit schodek </a:t>
          </a:r>
          <a:r>
            <a:rPr lang="cs-CZ" b="1"/>
            <a:t>zcela nebo zčásti</a:t>
          </a:r>
          <a:r>
            <a:rPr lang="cs-CZ" b="0"/>
            <a:t>, jestliže prokáže, že schodek vznikl zcela nebo zčásti bez jeho zavinění, zejména, že mu bylo zanedbáním povinnosti zaměstnavatele znemožněno se svěřenými hodnotami nakládat.</a:t>
          </a:r>
          <a:endParaRPr lang="cs-CZ"/>
        </a:p>
      </dgm:t>
    </dgm:pt>
    <dgm:pt modelId="{AEEEDF36-52DC-4E7D-AF3A-BE194B1454EC}" type="parTrans" cxnId="{EB021ACB-E46D-414F-B571-50F2A561F851}">
      <dgm:prSet/>
      <dgm:spPr/>
      <dgm:t>
        <a:bodyPr/>
        <a:lstStyle/>
        <a:p>
          <a:endParaRPr lang="cs-CZ"/>
        </a:p>
      </dgm:t>
    </dgm:pt>
    <dgm:pt modelId="{8770A21F-BF6B-4739-B899-8AA498E15EA0}" type="sibTrans" cxnId="{EB021ACB-E46D-414F-B571-50F2A561F851}">
      <dgm:prSet/>
      <dgm:spPr/>
      <dgm:t>
        <a:bodyPr/>
        <a:lstStyle/>
        <a:p>
          <a:endParaRPr lang="cs-CZ"/>
        </a:p>
      </dgm:t>
    </dgm:pt>
    <dgm:pt modelId="{A206860F-E573-4AF4-A7F5-57D34B0F0F47}" type="pres">
      <dgm:prSet presAssocID="{1B646385-2D73-4EF3-8AD1-7F3D24821A79}" presName="linear" presStyleCnt="0">
        <dgm:presLayoutVars>
          <dgm:animLvl val="lvl"/>
          <dgm:resizeHandles val="exact"/>
        </dgm:presLayoutVars>
      </dgm:prSet>
      <dgm:spPr/>
    </dgm:pt>
    <dgm:pt modelId="{89C30B66-0153-4C54-A8C8-FAB2F1C75152}" type="pres">
      <dgm:prSet presAssocID="{7620182B-7EE0-4434-BD33-73798EC0A964}" presName="parentText" presStyleLbl="node1" presStyleIdx="0" presStyleCnt="3">
        <dgm:presLayoutVars>
          <dgm:chMax val="0"/>
          <dgm:bulletEnabled val="1"/>
        </dgm:presLayoutVars>
      </dgm:prSet>
      <dgm:spPr/>
    </dgm:pt>
    <dgm:pt modelId="{53D082D2-AB7B-4CDE-BDF9-4A46D36F8539}" type="pres">
      <dgm:prSet presAssocID="{7620182B-7EE0-4434-BD33-73798EC0A964}" presName="childText" presStyleLbl="revTx" presStyleIdx="0" presStyleCnt="1">
        <dgm:presLayoutVars>
          <dgm:bulletEnabled val="1"/>
        </dgm:presLayoutVars>
      </dgm:prSet>
      <dgm:spPr/>
    </dgm:pt>
    <dgm:pt modelId="{63FC2210-AB7F-426A-BC0D-25AF1CE1E25F}" type="pres">
      <dgm:prSet presAssocID="{02F131FD-41C0-4199-AD0E-5CCA6BB05DE2}" presName="parentText" presStyleLbl="node1" presStyleIdx="1" presStyleCnt="3">
        <dgm:presLayoutVars>
          <dgm:chMax val="0"/>
          <dgm:bulletEnabled val="1"/>
        </dgm:presLayoutVars>
      </dgm:prSet>
      <dgm:spPr/>
    </dgm:pt>
    <dgm:pt modelId="{4B32B13A-2530-4193-8B47-D87F3F124B98}" type="pres">
      <dgm:prSet presAssocID="{91199913-5586-462E-B8BE-9056BC2D3B4D}" presName="spacer" presStyleCnt="0"/>
      <dgm:spPr/>
    </dgm:pt>
    <dgm:pt modelId="{704EA44D-FC50-406B-8638-279C7A782B3E}" type="pres">
      <dgm:prSet presAssocID="{C0693D1B-2288-4602-8EB8-A4DFCE6F42BC}" presName="parentText" presStyleLbl="node1" presStyleIdx="2" presStyleCnt="3">
        <dgm:presLayoutVars>
          <dgm:chMax val="0"/>
          <dgm:bulletEnabled val="1"/>
        </dgm:presLayoutVars>
      </dgm:prSet>
      <dgm:spPr/>
    </dgm:pt>
  </dgm:ptLst>
  <dgm:cxnLst>
    <dgm:cxn modelId="{3F780406-A960-41F2-8F7D-E2D0292B99BD}" type="presOf" srcId="{1FCB88EA-0C50-4255-825F-D9CDF01A2D8D}" destId="{53D082D2-AB7B-4CDE-BDF9-4A46D36F8539}" srcOrd="0" destOrd="1" presId="urn:microsoft.com/office/officeart/2005/8/layout/vList2"/>
    <dgm:cxn modelId="{34C3BF0C-DFED-43A1-9FA4-5E349D1D7AEF}" type="presOf" srcId="{7620182B-7EE0-4434-BD33-73798EC0A964}" destId="{89C30B66-0153-4C54-A8C8-FAB2F1C75152}" srcOrd="0" destOrd="0" presId="urn:microsoft.com/office/officeart/2005/8/layout/vList2"/>
    <dgm:cxn modelId="{7703031F-721A-455E-9130-7A66041F1372}" type="presOf" srcId="{02F131FD-41C0-4199-AD0E-5CCA6BB05DE2}" destId="{63FC2210-AB7F-426A-BC0D-25AF1CE1E25F}" srcOrd="0" destOrd="0" presId="urn:microsoft.com/office/officeart/2005/8/layout/vList2"/>
    <dgm:cxn modelId="{AEFF0720-4FC8-4293-8249-C11E5836DADC}" type="presOf" srcId="{0BBB00A5-9B6E-4FC0-A6E3-061B875095C3}" destId="{53D082D2-AB7B-4CDE-BDF9-4A46D36F8539}" srcOrd="0" destOrd="2" presId="urn:microsoft.com/office/officeart/2005/8/layout/vList2"/>
    <dgm:cxn modelId="{D0B58743-C1B5-4A04-8CA7-08A6FCE97346}" type="presOf" srcId="{1B646385-2D73-4EF3-8AD1-7F3D24821A79}" destId="{A206860F-E573-4AF4-A7F5-57D34B0F0F47}" srcOrd="0" destOrd="0" presId="urn:microsoft.com/office/officeart/2005/8/layout/vList2"/>
    <dgm:cxn modelId="{DFC09C85-1FAB-4317-BECF-C43FC453E0F9}" srcId="{1B646385-2D73-4EF3-8AD1-7F3D24821A79}" destId="{02F131FD-41C0-4199-AD0E-5CCA6BB05DE2}" srcOrd="1" destOrd="0" parTransId="{B4BE411E-F63B-43F7-B1D0-834CBA5E10F2}" sibTransId="{91199913-5586-462E-B8BE-9056BC2D3B4D}"/>
    <dgm:cxn modelId="{C1A7C199-81DF-4804-8498-62A8DE399850}" type="presOf" srcId="{7077A038-A14F-4A0B-BCF0-3B7B0C6CBF3E}" destId="{53D082D2-AB7B-4CDE-BDF9-4A46D36F8539}" srcOrd="0" destOrd="0" presId="urn:microsoft.com/office/officeart/2005/8/layout/vList2"/>
    <dgm:cxn modelId="{3E0922BA-5440-4A94-BA92-63EAAF3C521B}" type="presOf" srcId="{C0693D1B-2288-4602-8EB8-A4DFCE6F42BC}" destId="{704EA44D-FC50-406B-8638-279C7A782B3E}" srcOrd="0" destOrd="0" presId="urn:microsoft.com/office/officeart/2005/8/layout/vList2"/>
    <dgm:cxn modelId="{192454C2-15D7-442F-8ED2-1F52DBFD7F14}" srcId="{7620182B-7EE0-4434-BD33-73798EC0A964}" destId="{7077A038-A14F-4A0B-BCF0-3B7B0C6CBF3E}" srcOrd="0" destOrd="0" parTransId="{A0A21E44-77A3-47B1-8ED4-1FEB50BD2717}" sibTransId="{4008C42D-8A45-4257-A1BA-5FCD52CACFE3}"/>
    <dgm:cxn modelId="{EB021ACB-E46D-414F-B571-50F2A561F851}" srcId="{1B646385-2D73-4EF3-8AD1-7F3D24821A79}" destId="{C0693D1B-2288-4602-8EB8-A4DFCE6F42BC}" srcOrd="2" destOrd="0" parTransId="{AEEEDF36-52DC-4E7D-AF3A-BE194B1454EC}" sibTransId="{8770A21F-BF6B-4739-B899-8AA498E15EA0}"/>
    <dgm:cxn modelId="{711C89CB-79FF-40BE-B4AD-05767BE1C811}" srcId="{7620182B-7EE0-4434-BD33-73798EC0A964}" destId="{1FCB88EA-0C50-4255-825F-D9CDF01A2D8D}" srcOrd="1" destOrd="0" parTransId="{33EE666B-1C5C-4D85-A5E2-AE5BD6718C0C}" sibTransId="{4AAFE93B-5373-495B-87EF-56F8AD504240}"/>
    <dgm:cxn modelId="{1B21CDD3-2025-49B0-98DC-3937199AD812}" srcId="{1B646385-2D73-4EF3-8AD1-7F3D24821A79}" destId="{7620182B-7EE0-4434-BD33-73798EC0A964}" srcOrd="0" destOrd="0" parTransId="{FD4916C8-082B-490D-9FA8-0B0B0DD625AD}" sibTransId="{2A67F4EC-0C04-45F1-AAE3-D0923FE75FF6}"/>
    <dgm:cxn modelId="{785CD2D5-95D6-4D70-A120-CEF3307B7B60}" srcId="{7620182B-7EE0-4434-BD33-73798EC0A964}" destId="{0BBB00A5-9B6E-4FC0-A6E3-061B875095C3}" srcOrd="2" destOrd="0" parTransId="{4241D7FF-9CF2-4D06-8B19-ECE57FEC8BAD}" sibTransId="{D80989C8-2EBD-404D-84AF-924055DE714E}"/>
    <dgm:cxn modelId="{2BEE9895-F1E9-4265-AB63-91331EB8E37C}" type="presParOf" srcId="{A206860F-E573-4AF4-A7F5-57D34B0F0F47}" destId="{89C30B66-0153-4C54-A8C8-FAB2F1C75152}" srcOrd="0" destOrd="0" presId="urn:microsoft.com/office/officeart/2005/8/layout/vList2"/>
    <dgm:cxn modelId="{0E75177A-D150-4C84-A00F-27A9FD1F444A}" type="presParOf" srcId="{A206860F-E573-4AF4-A7F5-57D34B0F0F47}" destId="{53D082D2-AB7B-4CDE-BDF9-4A46D36F8539}" srcOrd="1" destOrd="0" presId="urn:microsoft.com/office/officeart/2005/8/layout/vList2"/>
    <dgm:cxn modelId="{580F1750-9F50-4345-8507-698B047112B5}" type="presParOf" srcId="{A206860F-E573-4AF4-A7F5-57D34B0F0F47}" destId="{63FC2210-AB7F-426A-BC0D-25AF1CE1E25F}" srcOrd="2" destOrd="0" presId="urn:microsoft.com/office/officeart/2005/8/layout/vList2"/>
    <dgm:cxn modelId="{6B320A55-1918-481A-821C-A07B16995CE6}" type="presParOf" srcId="{A206860F-E573-4AF4-A7F5-57D34B0F0F47}" destId="{4B32B13A-2530-4193-8B47-D87F3F124B98}" srcOrd="3" destOrd="0" presId="urn:microsoft.com/office/officeart/2005/8/layout/vList2"/>
    <dgm:cxn modelId="{F7737143-56BE-4B87-8DEE-CADBC7B6A25C}" type="presParOf" srcId="{A206860F-E573-4AF4-A7F5-57D34B0F0F47}" destId="{704EA44D-FC50-406B-8638-279C7A782B3E}"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1.xml><?xml version="1.0" encoding="utf-8"?>
<dgm:dataModel xmlns:dgm="http://schemas.openxmlformats.org/drawingml/2006/diagram" xmlns:a="http://schemas.openxmlformats.org/drawingml/2006/main">
  <dgm:ptLst>
    <dgm:pt modelId="{4FA824DF-0081-4E6B-86D9-B08E16F01735}"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cs-CZ"/>
        </a:p>
      </dgm:t>
    </dgm:pt>
    <dgm:pt modelId="{60CA86F0-B415-4071-932C-DB6C73DA480B}">
      <dgm:prSet/>
      <dgm:spPr/>
      <dgm:t>
        <a:bodyPr/>
        <a:lstStyle/>
        <a:p>
          <a:r>
            <a:rPr lang="cs-CZ" b="0"/>
            <a:t>Zaměstnanec je povinen nahradit škodu způsobenou ztrátou nástrojů, ochranných pracovních prostředků a jiných podobných věcí, které mu </a:t>
          </a:r>
          <a:r>
            <a:rPr lang="cs-CZ" b="1"/>
            <a:t>zaměstnavatel svěřil na písemné potvrzení</a:t>
          </a:r>
          <a:r>
            <a:rPr lang="cs-CZ" b="0"/>
            <a:t>. </a:t>
          </a:r>
          <a:endParaRPr lang="cs-CZ"/>
        </a:p>
      </dgm:t>
    </dgm:pt>
    <dgm:pt modelId="{460F63BA-BC23-464F-8046-DD2101457F66}" type="parTrans" cxnId="{FDFDBE90-B5D7-4BCD-A302-DF68C9781A85}">
      <dgm:prSet/>
      <dgm:spPr/>
      <dgm:t>
        <a:bodyPr/>
        <a:lstStyle/>
        <a:p>
          <a:endParaRPr lang="cs-CZ"/>
        </a:p>
      </dgm:t>
    </dgm:pt>
    <dgm:pt modelId="{C5024FC3-F73D-468D-90DD-8ADF81C9C144}" type="sibTrans" cxnId="{FDFDBE90-B5D7-4BCD-A302-DF68C9781A85}">
      <dgm:prSet/>
      <dgm:spPr/>
      <dgm:t>
        <a:bodyPr/>
        <a:lstStyle/>
        <a:p>
          <a:endParaRPr lang="cs-CZ"/>
        </a:p>
      </dgm:t>
    </dgm:pt>
    <dgm:pt modelId="{05AF745C-CCBD-4D5D-B8A8-E8ACA1919A7B}">
      <dgm:prSet/>
      <dgm:spPr/>
      <dgm:t>
        <a:bodyPr/>
        <a:lstStyle/>
        <a:p>
          <a:r>
            <a:rPr lang="cs-CZ" b="0" dirty="0"/>
            <a:t>Věc, jejíž cena přesahuje 50.000,- Kč, smí být zaměstnanci svěřena jen na základě </a:t>
          </a:r>
          <a:r>
            <a:rPr lang="cs-CZ" b="1" dirty="0"/>
            <a:t>dohody o odpovědnosti za ztrátu svěřených věcí</a:t>
          </a:r>
          <a:r>
            <a:rPr lang="cs-CZ" b="0" dirty="0"/>
            <a:t>. </a:t>
          </a:r>
          <a:endParaRPr lang="cs-CZ" dirty="0"/>
        </a:p>
      </dgm:t>
    </dgm:pt>
    <dgm:pt modelId="{402AE887-C86B-440B-B4E2-86610320B81B}" type="parTrans" cxnId="{4ADA1263-1239-438A-8140-94830D3E9CB5}">
      <dgm:prSet/>
      <dgm:spPr/>
      <dgm:t>
        <a:bodyPr/>
        <a:lstStyle/>
        <a:p>
          <a:endParaRPr lang="cs-CZ"/>
        </a:p>
      </dgm:t>
    </dgm:pt>
    <dgm:pt modelId="{27F7BA6C-A518-462E-AF7A-4051CAF8E817}" type="sibTrans" cxnId="{4ADA1263-1239-438A-8140-94830D3E9CB5}">
      <dgm:prSet/>
      <dgm:spPr/>
      <dgm:t>
        <a:bodyPr/>
        <a:lstStyle/>
        <a:p>
          <a:endParaRPr lang="cs-CZ"/>
        </a:p>
      </dgm:t>
    </dgm:pt>
    <dgm:pt modelId="{4132B88C-98BB-4730-9CFE-3C5A49E1B280}">
      <dgm:prSet/>
      <dgm:spPr/>
      <dgm:t>
        <a:bodyPr/>
        <a:lstStyle/>
        <a:p>
          <a:r>
            <a:rPr lang="cs-CZ" b="0"/>
            <a:t>Pouze písemně</a:t>
          </a:r>
          <a:endParaRPr lang="cs-CZ"/>
        </a:p>
      </dgm:t>
    </dgm:pt>
    <dgm:pt modelId="{2A9B8ED7-58DA-42DB-96BB-D083706472F7}" type="parTrans" cxnId="{4D086DD8-B665-4EB1-B9FC-1FD680E2F739}">
      <dgm:prSet/>
      <dgm:spPr/>
      <dgm:t>
        <a:bodyPr/>
        <a:lstStyle/>
        <a:p>
          <a:endParaRPr lang="cs-CZ"/>
        </a:p>
      </dgm:t>
    </dgm:pt>
    <dgm:pt modelId="{42E11C7E-0845-4831-A119-F8F1B701137E}" type="sibTrans" cxnId="{4D086DD8-B665-4EB1-B9FC-1FD680E2F739}">
      <dgm:prSet/>
      <dgm:spPr/>
      <dgm:t>
        <a:bodyPr/>
        <a:lstStyle/>
        <a:p>
          <a:endParaRPr lang="cs-CZ"/>
        </a:p>
      </dgm:t>
    </dgm:pt>
    <dgm:pt modelId="{765932A4-CE61-4E0E-9BDC-296EEAFE0CAF}">
      <dgm:prSet/>
      <dgm:spPr/>
      <dgm:t>
        <a:bodyPr/>
        <a:lstStyle/>
        <a:p>
          <a:r>
            <a:rPr lang="cs-CZ" b="0" dirty="0"/>
            <a:t>Nejdříve v den kdy zaměstnanec dosáhne 18 let věku</a:t>
          </a:r>
          <a:endParaRPr lang="cs-CZ" dirty="0"/>
        </a:p>
      </dgm:t>
    </dgm:pt>
    <dgm:pt modelId="{C690A590-125B-4C7C-B827-2A375CFA7EDF}" type="parTrans" cxnId="{14E35333-54D3-40AE-9B7A-A3C0BA6FEE25}">
      <dgm:prSet/>
      <dgm:spPr/>
      <dgm:t>
        <a:bodyPr/>
        <a:lstStyle/>
        <a:p>
          <a:endParaRPr lang="cs-CZ"/>
        </a:p>
      </dgm:t>
    </dgm:pt>
    <dgm:pt modelId="{9A07DBD8-FB29-4699-8A4B-4F33DD778F18}" type="sibTrans" cxnId="{14E35333-54D3-40AE-9B7A-A3C0BA6FEE25}">
      <dgm:prSet/>
      <dgm:spPr/>
      <dgm:t>
        <a:bodyPr/>
        <a:lstStyle/>
        <a:p>
          <a:endParaRPr lang="cs-CZ"/>
        </a:p>
      </dgm:t>
    </dgm:pt>
    <dgm:pt modelId="{76FF22DC-D393-4212-914E-D720F6345E8C}">
      <dgm:prSet/>
      <dgm:spPr/>
      <dgm:t>
        <a:bodyPr/>
        <a:lstStyle/>
        <a:p>
          <a:r>
            <a:rPr lang="cs-CZ" b="1"/>
            <a:t>Možnost liberace </a:t>
          </a:r>
          <a:r>
            <a:rPr lang="cs-CZ" b="0"/>
            <a:t>- Zaměstnanec se zprostí povinnosti nahradit ztrátu zcela nebo zčásti, jestliže prokáže, že ztráta vznikla zcela nebo zčásti bez jeho zavinění. </a:t>
          </a:r>
          <a:endParaRPr lang="cs-CZ"/>
        </a:p>
      </dgm:t>
    </dgm:pt>
    <dgm:pt modelId="{6455FF00-E862-4AAB-84B7-CE7F185F2636}" type="parTrans" cxnId="{4EE01C25-0D26-474D-9897-C81D102F77B7}">
      <dgm:prSet/>
      <dgm:spPr/>
      <dgm:t>
        <a:bodyPr/>
        <a:lstStyle/>
        <a:p>
          <a:endParaRPr lang="cs-CZ"/>
        </a:p>
      </dgm:t>
    </dgm:pt>
    <dgm:pt modelId="{5DB63E26-EBAA-47CF-B8ED-F3356CF5564E}" type="sibTrans" cxnId="{4EE01C25-0D26-474D-9897-C81D102F77B7}">
      <dgm:prSet/>
      <dgm:spPr/>
      <dgm:t>
        <a:bodyPr/>
        <a:lstStyle/>
        <a:p>
          <a:endParaRPr lang="cs-CZ"/>
        </a:p>
      </dgm:t>
    </dgm:pt>
    <dgm:pt modelId="{762CE5B5-B384-42D3-8F11-7DACF46E9D9B}" type="pres">
      <dgm:prSet presAssocID="{4FA824DF-0081-4E6B-86D9-B08E16F01735}" presName="linear" presStyleCnt="0">
        <dgm:presLayoutVars>
          <dgm:animLvl val="lvl"/>
          <dgm:resizeHandles val="exact"/>
        </dgm:presLayoutVars>
      </dgm:prSet>
      <dgm:spPr/>
    </dgm:pt>
    <dgm:pt modelId="{4AC2E090-2DF2-4B85-9960-BE242ABAEB60}" type="pres">
      <dgm:prSet presAssocID="{60CA86F0-B415-4071-932C-DB6C73DA480B}" presName="parentText" presStyleLbl="node1" presStyleIdx="0" presStyleCnt="3">
        <dgm:presLayoutVars>
          <dgm:chMax val="0"/>
          <dgm:bulletEnabled val="1"/>
        </dgm:presLayoutVars>
      </dgm:prSet>
      <dgm:spPr/>
    </dgm:pt>
    <dgm:pt modelId="{20CE1BA0-1F06-40B8-A1F1-F84DEACC16BB}" type="pres">
      <dgm:prSet presAssocID="{C5024FC3-F73D-468D-90DD-8ADF81C9C144}" presName="spacer" presStyleCnt="0"/>
      <dgm:spPr/>
    </dgm:pt>
    <dgm:pt modelId="{4816ECCF-7A14-4409-922F-185404FB9363}" type="pres">
      <dgm:prSet presAssocID="{05AF745C-CCBD-4D5D-B8A8-E8ACA1919A7B}" presName="parentText" presStyleLbl="node1" presStyleIdx="1" presStyleCnt="3">
        <dgm:presLayoutVars>
          <dgm:chMax val="0"/>
          <dgm:bulletEnabled val="1"/>
        </dgm:presLayoutVars>
      </dgm:prSet>
      <dgm:spPr/>
    </dgm:pt>
    <dgm:pt modelId="{580595ED-3EBD-40BE-805E-8355E6BB59E4}" type="pres">
      <dgm:prSet presAssocID="{05AF745C-CCBD-4D5D-B8A8-E8ACA1919A7B}" presName="childText" presStyleLbl="revTx" presStyleIdx="0" presStyleCnt="1">
        <dgm:presLayoutVars>
          <dgm:bulletEnabled val="1"/>
        </dgm:presLayoutVars>
      </dgm:prSet>
      <dgm:spPr/>
    </dgm:pt>
    <dgm:pt modelId="{4548507D-6943-4241-9E0D-16BC3CAC5435}" type="pres">
      <dgm:prSet presAssocID="{76FF22DC-D393-4212-914E-D720F6345E8C}" presName="parentText" presStyleLbl="node1" presStyleIdx="2" presStyleCnt="3">
        <dgm:presLayoutVars>
          <dgm:chMax val="0"/>
          <dgm:bulletEnabled val="1"/>
        </dgm:presLayoutVars>
      </dgm:prSet>
      <dgm:spPr/>
    </dgm:pt>
  </dgm:ptLst>
  <dgm:cxnLst>
    <dgm:cxn modelId="{4EE01C25-0D26-474D-9897-C81D102F77B7}" srcId="{4FA824DF-0081-4E6B-86D9-B08E16F01735}" destId="{76FF22DC-D393-4212-914E-D720F6345E8C}" srcOrd="2" destOrd="0" parTransId="{6455FF00-E862-4AAB-84B7-CE7F185F2636}" sibTransId="{5DB63E26-EBAA-47CF-B8ED-F3356CF5564E}"/>
    <dgm:cxn modelId="{14E35333-54D3-40AE-9B7A-A3C0BA6FEE25}" srcId="{05AF745C-CCBD-4D5D-B8A8-E8ACA1919A7B}" destId="{765932A4-CE61-4E0E-9BDC-296EEAFE0CAF}" srcOrd="1" destOrd="0" parTransId="{C690A590-125B-4C7C-B827-2A375CFA7EDF}" sibTransId="{9A07DBD8-FB29-4699-8A4B-4F33DD778F18}"/>
    <dgm:cxn modelId="{3DD0FC60-5ECA-417A-9260-C14E9749A488}" type="presOf" srcId="{4FA824DF-0081-4E6B-86D9-B08E16F01735}" destId="{762CE5B5-B384-42D3-8F11-7DACF46E9D9B}" srcOrd="0" destOrd="0" presId="urn:microsoft.com/office/officeart/2005/8/layout/vList2"/>
    <dgm:cxn modelId="{4ADA1263-1239-438A-8140-94830D3E9CB5}" srcId="{4FA824DF-0081-4E6B-86D9-B08E16F01735}" destId="{05AF745C-CCBD-4D5D-B8A8-E8ACA1919A7B}" srcOrd="1" destOrd="0" parTransId="{402AE887-C86B-440B-B4E2-86610320B81B}" sibTransId="{27F7BA6C-A518-462E-AF7A-4051CAF8E817}"/>
    <dgm:cxn modelId="{FDFDBE90-B5D7-4BCD-A302-DF68C9781A85}" srcId="{4FA824DF-0081-4E6B-86D9-B08E16F01735}" destId="{60CA86F0-B415-4071-932C-DB6C73DA480B}" srcOrd="0" destOrd="0" parTransId="{460F63BA-BC23-464F-8046-DD2101457F66}" sibTransId="{C5024FC3-F73D-468D-90DD-8ADF81C9C144}"/>
    <dgm:cxn modelId="{544218B8-D0FB-4A5C-A3DE-A99BCB5D5F5D}" type="presOf" srcId="{765932A4-CE61-4E0E-9BDC-296EEAFE0CAF}" destId="{580595ED-3EBD-40BE-805E-8355E6BB59E4}" srcOrd="0" destOrd="1" presId="urn:microsoft.com/office/officeart/2005/8/layout/vList2"/>
    <dgm:cxn modelId="{7CA856C2-9880-46E1-8F80-48F7522242BB}" type="presOf" srcId="{76FF22DC-D393-4212-914E-D720F6345E8C}" destId="{4548507D-6943-4241-9E0D-16BC3CAC5435}" srcOrd="0" destOrd="0" presId="urn:microsoft.com/office/officeart/2005/8/layout/vList2"/>
    <dgm:cxn modelId="{F023BFD7-73CB-418B-9FD2-DDC58A8DD236}" type="presOf" srcId="{4132B88C-98BB-4730-9CFE-3C5A49E1B280}" destId="{580595ED-3EBD-40BE-805E-8355E6BB59E4}" srcOrd="0" destOrd="0" presId="urn:microsoft.com/office/officeart/2005/8/layout/vList2"/>
    <dgm:cxn modelId="{4D086DD8-B665-4EB1-B9FC-1FD680E2F739}" srcId="{05AF745C-CCBD-4D5D-B8A8-E8ACA1919A7B}" destId="{4132B88C-98BB-4730-9CFE-3C5A49E1B280}" srcOrd="0" destOrd="0" parTransId="{2A9B8ED7-58DA-42DB-96BB-D083706472F7}" sibTransId="{42E11C7E-0845-4831-A119-F8F1B701137E}"/>
    <dgm:cxn modelId="{4F551BF9-AB7B-4270-A1E0-46ECE0FA3E5E}" type="presOf" srcId="{05AF745C-CCBD-4D5D-B8A8-E8ACA1919A7B}" destId="{4816ECCF-7A14-4409-922F-185404FB9363}" srcOrd="0" destOrd="0" presId="urn:microsoft.com/office/officeart/2005/8/layout/vList2"/>
    <dgm:cxn modelId="{9DC7ADFA-C9FE-4AA7-9681-1789287701E1}" type="presOf" srcId="{60CA86F0-B415-4071-932C-DB6C73DA480B}" destId="{4AC2E090-2DF2-4B85-9960-BE242ABAEB60}" srcOrd="0" destOrd="0" presId="urn:microsoft.com/office/officeart/2005/8/layout/vList2"/>
    <dgm:cxn modelId="{1BE9BC94-9441-4DD9-A3F7-D15C6A1156B2}" type="presParOf" srcId="{762CE5B5-B384-42D3-8F11-7DACF46E9D9B}" destId="{4AC2E090-2DF2-4B85-9960-BE242ABAEB60}" srcOrd="0" destOrd="0" presId="urn:microsoft.com/office/officeart/2005/8/layout/vList2"/>
    <dgm:cxn modelId="{82763135-82B1-4A6A-95E8-2B72BC973CC8}" type="presParOf" srcId="{762CE5B5-B384-42D3-8F11-7DACF46E9D9B}" destId="{20CE1BA0-1F06-40B8-A1F1-F84DEACC16BB}" srcOrd="1" destOrd="0" presId="urn:microsoft.com/office/officeart/2005/8/layout/vList2"/>
    <dgm:cxn modelId="{66C08BC9-8F33-4317-8B87-2E51DD6B0749}" type="presParOf" srcId="{762CE5B5-B384-42D3-8F11-7DACF46E9D9B}" destId="{4816ECCF-7A14-4409-922F-185404FB9363}" srcOrd="2" destOrd="0" presId="urn:microsoft.com/office/officeart/2005/8/layout/vList2"/>
    <dgm:cxn modelId="{A86FBCDD-E759-4F53-9007-4C25C6A523F9}" type="presParOf" srcId="{762CE5B5-B384-42D3-8F11-7DACF46E9D9B}" destId="{580595ED-3EBD-40BE-805E-8355E6BB59E4}" srcOrd="3" destOrd="0" presId="urn:microsoft.com/office/officeart/2005/8/layout/vList2"/>
    <dgm:cxn modelId="{72EBC7B1-59F2-41C8-975E-EA2141DDB4AA}" type="presParOf" srcId="{762CE5B5-B384-42D3-8F11-7DACF46E9D9B}" destId="{4548507D-6943-4241-9E0D-16BC3CAC543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2.xml><?xml version="1.0" encoding="utf-8"?>
<dgm:dataModel xmlns:dgm="http://schemas.openxmlformats.org/drawingml/2006/diagram" xmlns:a="http://schemas.openxmlformats.org/drawingml/2006/main">
  <dgm:ptLst>
    <dgm:pt modelId="{1C8B4BB7-B443-4678-8D84-8D8C0F220BEE}"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0CD90F27-6A20-4A51-9C7F-EB5DF8026EFC}">
      <dgm:prSet/>
      <dgm:spPr/>
      <dgm:t>
        <a:bodyPr/>
        <a:lstStyle/>
        <a:p>
          <a:r>
            <a:rPr lang="cs-CZ" b="0" dirty="0"/>
            <a:t>Zaměstnanec, který má povinnost nahradit škodu vzniklou schodkem na svěřených hodnotách nebo způsobenou ztrátou svěřených věcí, je povinen nahradit tuto škodu </a:t>
          </a:r>
          <a:r>
            <a:rPr lang="cs-CZ" b="1" dirty="0"/>
            <a:t>v plné výši</a:t>
          </a:r>
          <a:r>
            <a:rPr lang="cs-CZ" b="0" dirty="0"/>
            <a:t>.</a:t>
          </a:r>
          <a:endParaRPr lang="cs-CZ" dirty="0"/>
        </a:p>
      </dgm:t>
    </dgm:pt>
    <dgm:pt modelId="{1B80EDF8-6A26-4344-A90F-CB4572025942}" type="parTrans" cxnId="{FD9263DC-6152-483D-B2F7-EC51883E8BA6}">
      <dgm:prSet/>
      <dgm:spPr/>
      <dgm:t>
        <a:bodyPr/>
        <a:lstStyle/>
        <a:p>
          <a:endParaRPr lang="cs-CZ"/>
        </a:p>
      </dgm:t>
    </dgm:pt>
    <dgm:pt modelId="{0DB289B8-F5E0-4C9C-9537-65C6E6B9166A}" type="sibTrans" cxnId="{FD9263DC-6152-483D-B2F7-EC51883E8BA6}">
      <dgm:prSet/>
      <dgm:spPr/>
      <dgm:t>
        <a:bodyPr/>
        <a:lstStyle/>
        <a:p>
          <a:endParaRPr lang="cs-CZ"/>
        </a:p>
      </dgm:t>
    </dgm:pt>
    <dgm:pt modelId="{5A8D5D42-C52B-43A5-A6BA-D0C1E1530A47}">
      <dgm:prSet/>
      <dgm:spPr/>
      <dgm:t>
        <a:bodyPr/>
        <a:lstStyle/>
        <a:p>
          <a:r>
            <a:rPr lang="cs-CZ" b="0"/>
            <a:t>Je-li k náhradě schodku </a:t>
          </a:r>
          <a:r>
            <a:rPr lang="cs-CZ" b="1"/>
            <a:t>společně zavázáno více zaměstnanců</a:t>
          </a:r>
          <a:r>
            <a:rPr lang="cs-CZ" b="0"/>
            <a:t>, určí se jednotlivým zaměstnancům podíl náhrady podle </a:t>
          </a:r>
          <a:r>
            <a:rPr lang="cs-CZ" b="1"/>
            <a:t>poměru jejich dosažených hrubých výdělků</a:t>
          </a:r>
          <a:r>
            <a:rPr lang="cs-CZ" b="0"/>
            <a:t>, přičemž výdělek jejich vedoucího a jeho zástupce se započítává ve dvojnásobné výši. </a:t>
          </a:r>
          <a:endParaRPr lang="cs-CZ"/>
        </a:p>
      </dgm:t>
    </dgm:pt>
    <dgm:pt modelId="{404A9C48-7F68-49E0-BFE2-E9D6CF4346CA}" type="parTrans" cxnId="{14E219DC-12B1-401C-9B51-798C047F698C}">
      <dgm:prSet/>
      <dgm:spPr/>
      <dgm:t>
        <a:bodyPr/>
        <a:lstStyle/>
        <a:p>
          <a:endParaRPr lang="cs-CZ"/>
        </a:p>
      </dgm:t>
    </dgm:pt>
    <dgm:pt modelId="{6352BF07-FB5B-4964-B362-35FEB1CD932A}" type="sibTrans" cxnId="{14E219DC-12B1-401C-9B51-798C047F698C}">
      <dgm:prSet/>
      <dgm:spPr/>
      <dgm:t>
        <a:bodyPr/>
        <a:lstStyle/>
        <a:p>
          <a:endParaRPr lang="cs-CZ"/>
        </a:p>
      </dgm:t>
    </dgm:pt>
    <dgm:pt modelId="{587C14E3-300F-4130-B621-DA55FA57FBB0}" type="pres">
      <dgm:prSet presAssocID="{1C8B4BB7-B443-4678-8D84-8D8C0F220BEE}" presName="linear" presStyleCnt="0">
        <dgm:presLayoutVars>
          <dgm:animLvl val="lvl"/>
          <dgm:resizeHandles val="exact"/>
        </dgm:presLayoutVars>
      </dgm:prSet>
      <dgm:spPr/>
    </dgm:pt>
    <dgm:pt modelId="{662ED4BD-99B8-4A84-A8A5-7225265B5502}" type="pres">
      <dgm:prSet presAssocID="{0CD90F27-6A20-4A51-9C7F-EB5DF8026EFC}" presName="parentText" presStyleLbl="node1" presStyleIdx="0" presStyleCnt="2">
        <dgm:presLayoutVars>
          <dgm:chMax val="0"/>
          <dgm:bulletEnabled val="1"/>
        </dgm:presLayoutVars>
      </dgm:prSet>
      <dgm:spPr/>
    </dgm:pt>
    <dgm:pt modelId="{FD874EB4-AA3F-493F-9042-BC297203DA2F}" type="pres">
      <dgm:prSet presAssocID="{0DB289B8-F5E0-4C9C-9537-65C6E6B9166A}" presName="spacer" presStyleCnt="0"/>
      <dgm:spPr/>
    </dgm:pt>
    <dgm:pt modelId="{ECD38147-FDCA-4FC3-B4DE-F8EDFAF35903}" type="pres">
      <dgm:prSet presAssocID="{5A8D5D42-C52B-43A5-A6BA-D0C1E1530A47}" presName="parentText" presStyleLbl="node1" presStyleIdx="1" presStyleCnt="2">
        <dgm:presLayoutVars>
          <dgm:chMax val="0"/>
          <dgm:bulletEnabled val="1"/>
        </dgm:presLayoutVars>
      </dgm:prSet>
      <dgm:spPr/>
    </dgm:pt>
  </dgm:ptLst>
  <dgm:cxnLst>
    <dgm:cxn modelId="{34B86212-1A61-4A68-B940-6F9B257A3320}" type="presOf" srcId="{0CD90F27-6A20-4A51-9C7F-EB5DF8026EFC}" destId="{662ED4BD-99B8-4A84-A8A5-7225265B5502}" srcOrd="0" destOrd="0" presId="urn:microsoft.com/office/officeart/2005/8/layout/vList2"/>
    <dgm:cxn modelId="{64F7C43B-D78D-4756-9ED4-ED3A30247E7B}" type="presOf" srcId="{5A8D5D42-C52B-43A5-A6BA-D0C1E1530A47}" destId="{ECD38147-FDCA-4FC3-B4DE-F8EDFAF35903}" srcOrd="0" destOrd="0" presId="urn:microsoft.com/office/officeart/2005/8/layout/vList2"/>
    <dgm:cxn modelId="{1D02B38A-FCF0-40D9-8D37-27C061FB45AC}" type="presOf" srcId="{1C8B4BB7-B443-4678-8D84-8D8C0F220BEE}" destId="{587C14E3-300F-4130-B621-DA55FA57FBB0}" srcOrd="0" destOrd="0" presId="urn:microsoft.com/office/officeart/2005/8/layout/vList2"/>
    <dgm:cxn modelId="{14E219DC-12B1-401C-9B51-798C047F698C}" srcId="{1C8B4BB7-B443-4678-8D84-8D8C0F220BEE}" destId="{5A8D5D42-C52B-43A5-A6BA-D0C1E1530A47}" srcOrd="1" destOrd="0" parTransId="{404A9C48-7F68-49E0-BFE2-E9D6CF4346CA}" sibTransId="{6352BF07-FB5B-4964-B362-35FEB1CD932A}"/>
    <dgm:cxn modelId="{FD9263DC-6152-483D-B2F7-EC51883E8BA6}" srcId="{1C8B4BB7-B443-4678-8D84-8D8C0F220BEE}" destId="{0CD90F27-6A20-4A51-9C7F-EB5DF8026EFC}" srcOrd="0" destOrd="0" parTransId="{1B80EDF8-6A26-4344-A90F-CB4572025942}" sibTransId="{0DB289B8-F5E0-4C9C-9537-65C6E6B9166A}"/>
    <dgm:cxn modelId="{B2966AD0-73CF-4D65-AA29-9968A5D2F1A2}" type="presParOf" srcId="{587C14E3-300F-4130-B621-DA55FA57FBB0}" destId="{662ED4BD-99B8-4A84-A8A5-7225265B5502}" srcOrd="0" destOrd="0" presId="urn:microsoft.com/office/officeart/2005/8/layout/vList2"/>
    <dgm:cxn modelId="{78157FEB-3E8B-4DD8-A64C-830D0AF7339E}" type="presParOf" srcId="{587C14E3-300F-4130-B621-DA55FA57FBB0}" destId="{FD874EB4-AA3F-493F-9042-BC297203DA2F}" srcOrd="1" destOrd="0" presId="urn:microsoft.com/office/officeart/2005/8/layout/vList2"/>
    <dgm:cxn modelId="{9CF736DA-1933-46F9-98C0-7E7B245A8082}" type="presParOf" srcId="{587C14E3-300F-4130-B621-DA55FA57FBB0}" destId="{ECD38147-FDCA-4FC3-B4DE-F8EDFAF35903}"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3.xml><?xml version="1.0" encoding="utf-8"?>
<dgm:dataModel xmlns:dgm="http://schemas.openxmlformats.org/drawingml/2006/diagram" xmlns:a="http://schemas.openxmlformats.org/drawingml/2006/main">
  <dgm:ptLst>
    <dgm:pt modelId="{FB7B73B3-E39D-4062-8ECC-832206ADF8F1}"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C8691820-3FFC-483E-AC71-A4B87D1C92A4}">
      <dgm:prSet/>
      <dgm:spPr/>
      <dgm:t>
        <a:bodyPr/>
        <a:lstStyle/>
        <a:p>
          <a:r>
            <a:rPr lang="cs-CZ" b="0" dirty="0"/>
            <a:t>Zaměstnavatel je povinen zajišťovat svým zaměstnancům takové </a:t>
          </a:r>
          <a:r>
            <a:rPr lang="cs-CZ" b="1" dirty="0"/>
            <a:t>pracovní podmínky</a:t>
          </a:r>
          <a:r>
            <a:rPr lang="cs-CZ" b="0" dirty="0"/>
            <a:t>, aby mohli řádně plnit své pracovní úkoly bez ohrožení zdraví a majetku; zjistí-li závady, je povinen učinit opatření k jejich odstranění. </a:t>
          </a:r>
          <a:endParaRPr lang="cs-CZ" dirty="0"/>
        </a:p>
      </dgm:t>
    </dgm:pt>
    <dgm:pt modelId="{FC0F7C13-7B6F-4F01-8D8C-2B27F078AFD7}" type="parTrans" cxnId="{AE60116B-C562-4860-AF08-E0C05FBB5959}">
      <dgm:prSet/>
      <dgm:spPr/>
      <dgm:t>
        <a:bodyPr/>
        <a:lstStyle/>
        <a:p>
          <a:endParaRPr lang="cs-CZ"/>
        </a:p>
      </dgm:t>
    </dgm:pt>
    <dgm:pt modelId="{61F2A164-F0DD-424D-9277-196B08E9268E}" type="sibTrans" cxnId="{AE60116B-C562-4860-AF08-E0C05FBB5959}">
      <dgm:prSet/>
      <dgm:spPr/>
      <dgm:t>
        <a:bodyPr/>
        <a:lstStyle/>
        <a:p>
          <a:endParaRPr lang="cs-CZ"/>
        </a:p>
      </dgm:t>
    </dgm:pt>
    <dgm:pt modelId="{5C529191-B275-434A-8655-45C5B6C16628}">
      <dgm:prSet/>
      <dgm:spPr/>
      <dgm:t>
        <a:bodyPr/>
        <a:lstStyle/>
        <a:p>
          <a:r>
            <a:rPr lang="cs-CZ" b="0"/>
            <a:t>Zaměstnavatel je z důvodu ochrany majetku oprávněn v </a:t>
          </a:r>
          <a:r>
            <a:rPr lang="cs-CZ" b="1"/>
            <a:t>nezbytném rozsahu provádět kontrolu věcí</a:t>
          </a:r>
          <a:r>
            <a:rPr lang="cs-CZ" b="0"/>
            <a:t>, které zaměstnanci k němu vnášejí nebo od něho odnášejí, popřípadě provádět prohlídky zaměstnanců.</a:t>
          </a:r>
          <a:endParaRPr lang="cs-CZ"/>
        </a:p>
      </dgm:t>
    </dgm:pt>
    <dgm:pt modelId="{0E6B64EB-DB85-4600-9B36-5C9812A35950}" type="parTrans" cxnId="{09271EEC-F41F-4828-8E15-EF5FF5F487EC}">
      <dgm:prSet/>
      <dgm:spPr/>
      <dgm:t>
        <a:bodyPr/>
        <a:lstStyle/>
        <a:p>
          <a:endParaRPr lang="cs-CZ"/>
        </a:p>
      </dgm:t>
    </dgm:pt>
    <dgm:pt modelId="{FF80CF4D-4147-434B-B3D5-7461BEE384DE}" type="sibTrans" cxnId="{09271EEC-F41F-4828-8E15-EF5FF5F487EC}">
      <dgm:prSet/>
      <dgm:spPr/>
      <dgm:t>
        <a:bodyPr/>
        <a:lstStyle/>
        <a:p>
          <a:endParaRPr lang="cs-CZ"/>
        </a:p>
      </dgm:t>
    </dgm:pt>
    <dgm:pt modelId="{FF103325-FB82-4D5D-AE78-46F82156CB23}" type="pres">
      <dgm:prSet presAssocID="{FB7B73B3-E39D-4062-8ECC-832206ADF8F1}" presName="linear" presStyleCnt="0">
        <dgm:presLayoutVars>
          <dgm:animLvl val="lvl"/>
          <dgm:resizeHandles val="exact"/>
        </dgm:presLayoutVars>
      </dgm:prSet>
      <dgm:spPr/>
    </dgm:pt>
    <dgm:pt modelId="{C5B8D057-6B4C-4EC9-B26A-A7211FD8D723}" type="pres">
      <dgm:prSet presAssocID="{C8691820-3FFC-483E-AC71-A4B87D1C92A4}" presName="parentText" presStyleLbl="node1" presStyleIdx="0" presStyleCnt="2">
        <dgm:presLayoutVars>
          <dgm:chMax val="0"/>
          <dgm:bulletEnabled val="1"/>
        </dgm:presLayoutVars>
      </dgm:prSet>
      <dgm:spPr/>
    </dgm:pt>
    <dgm:pt modelId="{E52189B1-6C0B-4FEA-94F3-46E1A6B67656}" type="pres">
      <dgm:prSet presAssocID="{61F2A164-F0DD-424D-9277-196B08E9268E}" presName="spacer" presStyleCnt="0"/>
      <dgm:spPr/>
    </dgm:pt>
    <dgm:pt modelId="{F5660B98-3AED-422A-9C0D-A80972EA94A2}" type="pres">
      <dgm:prSet presAssocID="{5C529191-B275-434A-8655-45C5B6C16628}" presName="parentText" presStyleLbl="node1" presStyleIdx="1" presStyleCnt="2">
        <dgm:presLayoutVars>
          <dgm:chMax val="0"/>
          <dgm:bulletEnabled val="1"/>
        </dgm:presLayoutVars>
      </dgm:prSet>
      <dgm:spPr/>
    </dgm:pt>
  </dgm:ptLst>
  <dgm:cxnLst>
    <dgm:cxn modelId="{F64F4001-AC74-4E96-BBC1-E5393FDCBD77}" type="presOf" srcId="{C8691820-3FFC-483E-AC71-A4B87D1C92A4}" destId="{C5B8D057-6B4C-4EC9-B26A-A7211FD8D723}" srcOrd="0" destOrd="0" presId="urn:microsoft.com/office/officeart/2005/8/layout/vList2"/>
    <dgm:cxn modelId="{AE60116B-C562-4860-AF08-E0C05FBB5959}" srcId="{FB7B73B3-E39D-4062-8ECC-832206ADF8F1}" destId="{C8691820-3FFC-483E-AC71-A4B87D1C92A4}" srcOrd="0" destOrd="0" parTransId="{FC0F7C13-7B6F-4F01-8D8C-2B27F078AFD7}" sibTransId="{61F2A164-F0DD-424D-9277-196B08E9268E}"/>
    <dgm:cxn modelId="{78E9254B-98A1-4C3D-9465-229D17B2E6BD}" type="presOf" srcId="{5C529191-B275-434A-8655-45C5B6C16628}" destId="{F5660B98-3AED-422A-9C0D-A80972EA94A2}" srcOrd="0" destOrd="0" presId="urn:microsoft.com/office/officeart/2005/8/layout/vList2"/>
    <dgm:cxn modelId="{0747ADAA-9455-405E-B7A2-30B8DB367541}" type="presOf" srcId="{FB7B73B3-E39D-4062-8ECC-832206ADF8F1}" destId="{FF103325-FB82-4D5D-AE78-46F82156CB23}" srcOrd="0" destOrd="0" presId="urn:microsoft.com/office/officeart/2005/8/layout/vList2"/>
    <dgm:cxn modelId="{09271EEC-F41F-4828-8E15-EF5FF5F487EC}" srcId="{FB7B73B3-E39D-4062-8ECC-832206ADF8F1}" destId="{5C529191-B275-434A-8655-45C5B6C16628}" srcOrd="1" destOrd="0" parTransId="{0E6B64EB-DB85-4600-9B36-5C9812A35950}" sibTransId="{FF80CF4D-4147-434B-B3D5-7461BEE384DE}"/>
    <dgm:cxn modelId="{EA4002D5-AA1E-42B7-97AC-1AD495A29E11}" type="presParOf" srcId="{FF103325-FB82-4D5D-AE78-46F82156CB23}" destId="{C5B8D057-6B4C-4EC9-B26A-A7211FD8D723}" srcOrd="0" destOrd="0" presId="urn:microsoft.com/office/officeart/2005/8/layout/vList2"/>
    <dgm:cxn modelId="{E51962F9-5681-4ECC-BBB1-A20A21059F65}" type="presParOf" srcId="{FF103325-FB82-4D5D-AE78-46F82156CB23}" destId="{E52189B1-6C0B-4FEA-94F3-46E1A6B67656}" srcOrd="1" destOrd="0" presId="urn:microsoft.com/office/officeart/2005/8/layout/vList2"/>
    <dgm:cxn modelId="{8E7A565C-85CB-45A7-9038-7EAAAE939570}" type="presParOf" srcId="{FF103325-FB82-4D5D-AE78-46F82156CB23}" destId="{F5660B98-3AED-422A-9C0D-A80972EA94A2}"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4.xml><?xml version="1.0" encoding="utf-8"?>
<dgm:dataModel xmlns:dgm="http://schemas.openxmlformats.org/drawingml/2006/diagram" xmlns:a="http://schemas.openxmlformats.org/drawingml/2006/main">
  <dgm:ptLst>
    <dgm:pt modelId="{46584E77-24E7-4A35-A938-54C8DD3FED5B}"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7A21C93F-2645-424F-A07F-8FFEF419F3D6}">
      <dgm:prSet/>
      <dgm:spPr/>
      <dgm:t>
        <a:bodyPr/>
        <a:lstStyle/>
        <a:p>
          <a:r>
            <a:rPr lang="cs-CZ" b="0"/>
            <a:t>Zaměstnavatel je povinen nahradit zaměstnanci škodu, která mu vznikla </a:t>
          </a:r>
          <a:r>
            <a:rPr lang="cs-CZ" b="1"/>
            <a:t>při plnění pracovních úkolů</a:t>
          </a:r>
          <a:r>
            <a:rPr lang="cs-CZ" b="0"/>
            <a:t> nebo v přímé souvislosti s ním </a:t>
          </a:r>
          <a:r>
            <a:rPr lang="cs-CZ" b="1"/>
            <a:t>porušením právních povinností nebo úmyslným jednáním proti dobrým mravům. </a:t>
          </a:r>
          <a:endParaRPr lang="cs-CZ"/>
        </a:p>
      </dgm:t>
    </dgm:pt>
    <dgm:pt modelId="{397F3BC6-757F-4B5D-8D90-30CD975DD832}" type="parTrans" cxnId="{3DF5B23F-E2EE-4A6D-90DC-CE85393A4E5A}">
      <dgm:prSet/>
      <dgm:spPr/>
      <dgm:t>
        <a:bodyPr/>
        <a:lstStyle/>
        <a:p>
          <a:endParaRPr lang="cs-CZ"/>
        </a:p>
      </dgm:t>
    </dgm:pt>
    <dgm:pt modelId="{4852D124-461D-4BBE-A5C2-737A7A04F4C8}" type="sibTrans" cxnId="{3DF5B23F-E2EE-4A6D-90DC-CE85393A4E5A}">
      <dgm:prSet/>
      <dgm:spPr/>
      <dgm:t>
        <a:bodyPr/>
        <a:lstStyle/>
        <a:p>
          <a:endParaRPr lang="cs-CZ"/>
        </a:p>
      </dgm:t>
    </dgm:pt>
    <dgm:pt modelId="{F948D193-02C3-4DA2-B171-E60067C3B15A}">
      <dgm:prSet/>
      <dgm:spPr/>
      <dgm:t>
        <a:bodyPr/>
        <a:lstStyle/>
        <a:p>
          <a:r>
            <a:rPr lang="cs-CZ" b="0" dirty="0"/>
            <a:t>Zaměstnavatel je povinen nahradit zaměstnanci též škodu, kterou mu </a:t>
          </a:r>
          <a:r>
            <a:rPr lang="cs-CZ" b="1" dirty="0"/>
            <a:t>způsobili porušením právních povinností v rámci plnění pracovních úkolů</a:t>
          </a:r>
          <a:r>
            <a:rPr lang="cs-CZ" b="0" dirty="0"/>
            <a:t> zaměstnavatele zaměstnanci jednající jeho jménem. </a:t>
          </a:r>
          <a:endParaRPr lang="cs-CZ" dirty="0"/>
        </a:p>
      </dgm:t>
    </dgm:pt>
    <dgm:pt modelId="{9C87869D-AE65-46C6-B39D-05AE36C30235}" type="parTrans" cxnId="{88A3F0F5-5813-485A-BBDF-0B1083CF23E9}">
      <dgm:prSet/>
      <dgm:spPr/>
      <dgm:t>
        <a:bodyPr/>
        <a:lstStyle/>
        <a:p>
          <a:endParaRPr lang="cs-CZ"/>
        </a:p>
      </dgm:t>
    </dgm:pt>
    <dgm:pt modelId="{EDD873F0-A7C9-44C6-969E-2BBD4C5700BB}" type="sibTrans" cxnId="{88A3F0F5-5813-485A-BBDF-0B1083CF23E9}">
      <dgm:prSet/>
      <dgm:spPr/>
      <dgm:t>
        <a:bodyPr/>
        <a:lstStyle/>
        <a:p>
          <a:endParaRPr lang="cs-CZ"/>
        </a:p>
      </dgm:t>
    </dgm:pt>
    <dgm:pt modelId="{503C7C9E-BAD1-439A-8728-513288B0FCF6}">
      <dgm:prSet/>
      <dgm:spPr/>
      <dgm:t>
        <a:bodyPr/>
        <a:lstStyle/>
        <a:p>
          <a:pPr algn="just"/>
          <a:r>
            <a:rPr lang="cs-CZ" b="0" dirty="0"/>
            <a:t>Zaměstnavatel není povinen nahradit zaměstnanci škodu na </a:t>
          </a:r>
          <a:r>
            <a:rPr lang="cs-CZ" b="1" dirty="0"/>
            <a:t>dopravním prostředku</a:t>
          </a:r>
          <a:r>
            <a:rPr lang="cs-CZ" b="0" dirty="0"/>
            <a:t>, kterého </a:t>
          </a:r>
          <a:r>
            <a:rPr lang="cs-CZ" b="1" dirty="0"/>
            <a:t>použil při plnění pracovních úkolů</a:t>
          </a:r>
          <a:r>
            <a:rPr lang="cs-CZ" b="0" dirty="0"/>
            <a:t> nebo v přímé souvislosti s ním bez jeho souhlasu, ani škodu, která vznikne na nářadí, zařízeních a předmětech zaměstnance potřebných pro výkon práce, které použil bez jeho souhlasu. </a:t>
          </a:r>
          <a:endParaRPr lang="cs-CZ" dirty="0"/>
        </a:p>
      </dgm:t>
    </dgm:pt>
    <dgm:pt modelId="{EE3DB63E-9957-434D-8C12-4B6D584D9A66}" type="parTrans" cxnId="{41CD8A1C-72F6-44EF-96E6-B0992983154E}">
      <dgm:prSet/>
      <dgm:spPr/>
      <dgm:t>
        <a:bodyPr/>
        <a:lstStyle/>
        <a:p>
          <a:endParaRPr lang="cs-CZ"/>
        </a:p>
      </dgm:t>
    </dgm:pt>
    <dgm:pt modelId="{7C8008D4-CD02-41A3-80F2-81C7D51BD3FD}" type="sibTrans" cxnId="{41CD8A1C-72F6-44EF-96E6-B0992983154E}">
      <dgm:prSet/>
      <dgm:spPr/>
      <dgm:t>
        <a:bodyPr/>
        <a:lstStyle/>
        <a:p>
          <a:endParaRPr lang="cs-CZ"/>
        </a:p>
      </dgm:t>
    </dgm:pt>
    <dgm:pt modelId="{D845B2DA-1E72-489A-8B82-2A2BF30A94AB}">
      <dgm:prSet/>
      <dgm:spPr/>
      <dgm:t>
        <a:bodyPr/>
        <a:lstStyle/>
        <a:p>
          <a:r>
            <a:rPr lang="cs-CZ" b="0"/>
            <a:t>Zaměstnavatel je povinen nahradit zaměstnanci </a:t>
          </a:r>
          <a:r>
            <a:rPr lang="cs-CZ" b="1"/>
            <a:t>skutečnou škodu</a:t>
          </a:r>
          <a:r>
            <a:rPr lang="cs-CZ" b="0"/>
            <a:t>. Jde-li o škodu způsobenou úmyslně, může zaměstnanec požadovat rovněž náhradu ušlého zisku. </a:t>
          </a:r>
          <a:endParaRPr lang="cs-CZ"/>
        </a:p>
      </dgm:t>
    </dgm:pt>
    <dgm:pt modelId="{E3B02C94-2807-4A34-B7F1-66F82552F4F1}" type="parTrans" cxnId="{EBC96DD5-F31E-4578-9A7C-386E591BB14F}">
      <dgm:prSet/>
      <dgm:spPr/>
      <dgm:t>
        <a:bodyPr/>
        <a:lstStyle/>
        <a:p>
          <a:endParaRPr lang="cs-CZ"/>
        </a:p>
      </dgm:t>
    </dgm:pt>
    <dgm:pt modelId="{2D877C44-4D21-4B63-940D-84D3931F5021}" type="sibTrans" cxnId="{EBC96DD5-F31E-4578-9A7C-386E591BB14F}">
      <dgm:prSet/>
      <dgm:spPr/>
      <dgm:t>
        <a:bodyPr/>
        <a:lstStyle/>
        <a:p>
          <a:endParaRPr lang="cs-CZ"/>
        </a:p>
      </dgm:t>
    </dgm:pt>
    <dgm:pt modelId="{A32A3ACC-A351-423E-BE76-E20619E82DD3}" type="pres">
      <dgm:prSet presAssocID="{46584E77-24E7-4A35-A938-54C8DD3FED5B}" presName="linear" presStyleCnt="0">
        <dgm:presLayoutVars>
          <dgm:animLvl val="lvl"/>
          <dgm:resizeHandles val="exact"/>
        </dgm:presLayoutVars>
      </dgm:prSet>
      <dgm:spPr/>
    </dgm:pt>
    <dgm:pt modelId="{E76A2F56-C351-4D76-8816-EC4FFA8112C1}" type="pres">
      <dgm:prSet presAssocID="{7A21C93F-2645-424F-A07F-8FFEF419F3D6}" presName="parentText" presStyleLbl="node1" presStyleIdx="0" presStyleCnt="4">
        <dgm:presLayoutVars>
          <dgm:chMax val="0"/>
          <dgm:bulletEnabled val="1"/>
        </dgm:presLayoutVars>
      </dgm:prSet>
      <dgm:spPr/>
    </dgm:pt>
    <dgm:pt modelId="{C8E25749-359D-4895-9A4C-351450C1D2B1}" type="pres">
      <dgm:prSet presAssocID="{4852D124-461D-4BBE-A5C2-737A7A04F4C8}" presName="spacer" presStyleCnt="0"/>
      <dgm:spPr/>
    </dgm:pt>
    <dgm:pt modelId="{C80506E4-8404-4B34-8478-C57FC34EB2BA}" type="pres">
      <dgm:prSet presAssocID="{F948D193-02C3-4DA2-B171-E60067C3B15A}" presName="parentText" presStyleLbl="node1" presStyleIdx="1" presStyleCnt="4">
        <dgm:presLayoutVars>
          <dgm:chMax val="0"/>
          <dgm:bulletEnabled val="1"/>
        </dgm:presLayoutVars>
      </dgm:prSet>
      <dgm:spPr/>
    </dgm:pt>
    <dgm:pt modelId="{28CD1734-2BD6-45F1-B933-6DA7F6B9A0BA}" type="pres">
      <dgm:prSet presAssocID="{EDD873F0-A7C9-44C6-969E-2BBD4C5700BB}" presName="spacer" presStyleCnt="0"/>
      <dgm:spPr/>
    </dgm:pt>
    <dgm:pt modelId="{09A09EB2-7B58-4EB7-ACEF-04236BC778B7}" type="pres">
      <dgm:prSet presAssocID="{503C7C9E-BAD1-439A-8728-513288B0FCF6}" presName="parentText" presStyleLbl="node1" presStyleIdx="2" presStyleCnt="4">
        <dgm:presLayoutVars>
          <dgm:chMax val="0"/>
          <dgm:bulletEnabled val="1"/>
        </dgm:presLayoutVars>
      </dgm:prSet>
      <dgm:spPr/>
    </dgm:pt>
    <dgm:pt modelId="{209DAC5A-DE29-4007-9D02-FA6DEA604733}" type="pres">
      <dgm:prSet presAssocID="{7C8008D4-CD02-41A3-80F2-81C7D51BD3FD}" presName="spacer" presStyleCnt="0"/>
      <dgm:spPr/>
    </dgm:pt>
    <dgm:pt modelId="{26C99FC4-4BD3-4F6B-B5D4-A3798F2261A6}" type="pres">
      <dgm:prSet presAssocID="{D845B2DA-1E72-489A-8B82-2A2BF30A94AB}" presName="parentText" presStyleLbl="node1" presStyleIdx="3" presStyleCnt="4">
        <dgm:presLayoutVars>
          <dgm:chMax val="0"/>
          <dgm:bulletEnabled val="1"/>
        </dgm:presLayoutVars>
      </dgm:prSet>
      <dgm:spPr/>
    </dgm:pt>
  </dgm:ptLst>
  <dgm:cxnLst>
    <dgm:cxn modelId="{AE42EE01-5E7A-4316-9B67-44ED3758A4EF}" type="presOf" srcId="{7A21C93F-2645-424F-A07F-8FFEF419F3D6}" destId="{E76A2F56-C351-4D76-8816-EC4FFA8112C1}" srcOrd="0" destOrd="0" presId="urn:microsoft.com/office/officeart/2005/8/layout/vList2"/>
    <dgm:cxn modelId="{41CD8A1C-72F6-44EF-96E6-B0992983154E}" srcId="{46584E77-24E7-4A35-A938-54C8DD3FED5B}" destId="{503C7C9E-BAD1-439A-8728-513288B0FCF6}" srcOrd="2" destOrd="0" parTransId="{EE3DB63E-9957-434D-8C12-4B6D584D9A66}" sibTransId="{7C8008D4-CD02-41A3-80F2-81C7D51BD3FD}"/>
    <dgm:cxn modelId="{9D29853C-A4EE-47B1-AFD1-2BD954E83C7F}" type="presOf" srcId="{503C7C9E-BAD1-439A-8728-513288B0FCF6}" destId="{09A09EB2-7B58-4EB7-ACEF-04236BC778B7}" srcOrd="0" destOrd="0" presId="urn:microsoft.com/office/officeart/2005/8/layout/vList2"/>
    <dgm:cxn modelId="{3DF5B23F-E2EE-4A6D-90DC-CE85393A4E5A}" srcId="{46584E77-24E7-4A35-A938-54C8DD3FED5B}" destId="{7A21C93F-2645-424F-A07F-8FFEF419F3D6}" srcOrd="0" destOrd="0" parTransId="{397F3BC6-757F-4B5D-8D90-30CD975DD832}" sibTransId="{4852D124-461D-4BBE-A5C2-737A7A04F4C8}"/>
    <dgm:cxn modelId="{A276104B-3E97-4059-9CDC-B8805337A078}" type="presOf" srcId="{46584E77-24E7-4A35-A938-54C8DD3FED5B}" destId="{A32A3ACC-A351-423E-BE76-E20619E82DD3}" srcOrd="0" destOrd="0" presId="urn:microsoft.com/office/officeart/2005/8/layout/vList2"/>
    <dgm:cxn modelId="{14785D7D-F64A-4D82-B691-4E105B9BC0DD}" type="presOf" srcId="{D845B2DA-1E72-489A-8B82-2A2BF30A94AB}" destId="{26C99FC4-4BD3-4F6B-B5D4-A3798F2261A6}" srcOrd="0" destOrd="0" presId="urn:microsoft.com/office/officeart/2005/8/layout/vList2"/>
    <dgm:cxn modelId="{CE3B5389-2C61-46CB-A878-01B1E6D376F5}" type="presOf" srcId="{F948D193-02C3-4DA2-B171-E60067C3B15A}" destId="{C80506E4-8404-4B34-8478-C57FC34EB2BA}" srcOrd="0" destOrd="0" presId="urn:microsoft.com/office/officeart/2005/8/layout/vList2"/>
    <dgm:cxn modelId="{EBC96DD5-F31E-4578-9A7C-386E591BB14F}" srcId="{46584E77-24E7-4A35-A938-54C8DD3FED5B}" destId="{D845B2DA-1E72-489A-8B82-2A2BF30A94AB}" srcOrd="3" destOrd="0" parTransId="{E3B02C94-2807-4A34-B7F1-66F82552F4F1}" sibTransId="{2D877C44-4D21-4B63-940D-84D3931F5021}"/>
    <dgm:cxn modelId="{88A3F0F5-5813-485A-BBDF-0B1083CF23E9}" srcId="{46584E77-24E7-4A35-A938-54C8DD3FED5B}" destId="{F948D193-02C3-4DA2-B171-E60067C3B15A}" srcOrd="1" destOrd="0" parTransId="{9C87869D-AE65-46C6-B39D-05AE36C30235}" sibTransId="{EDD873F0-A7C9-44C6-969E-2BBD4C5700BB}"/>
    <dgm:cxn modelId="{C9BE5CEC-A4ED-4EDC-89D7-09FFC0E243F3}" type="presParOf" srcId="{A32A3ACC-A351-423E-BE76-E20619E82DD3}" destId="{E76A2F56-C351-4D76-8816-EC4FFA8112C1}" srcOrd="0" destOrd="0" presId="urn:microsoft.com/office/officeart/2005/8/layout/vList2"/>
    <dgm:cxn modelId="{B1F54126-5EC2-4739-972F-1CD0549FC3FF}" type="presParOf" srcId="{A32A3ACC-A351-423E-BE76-E20619E82DD3}" destId="{C8E25749-359D-4895-9A4C-351450C1D2B1}" srcOrd="1" destOrd="0" presId="urn:microsoft.com/office/officeart/2005/8/layout/vList2"/>
    <dgm:cxn modelId="{B51029F3-6D4B-4CFC-AE25-401736920074}" type="presParOf" srcId="{A32A3ACC-A351-423E-BE76-E20619E82DD3}" destId="{C80506E4-8404-4B34-8478-C57FC34EB2BA}" srcOrd="2" destOrd="0" presId="urn:microsoft.com/office/officeart/2005/8/layout/vList2"/>
    <dgm:cxn modelId="{57B6D6EA-3844-4058-B682-0588219BD25B}" type="presParOf" srcId="{A32A3ACC-A351-423E-BE76-E20619E82DD3}" destId="{28CD1734-2BD6-45F1-B933-6DA7F6B9A0BA}" srcOrd="3" destOrd="0" presId="urn:microsoft.com/office/officeart/2005/8/layout/vList2"/>
    <dgm:cxn modelId="{33E0E309-6A1C-4AAA-A68B-8508CA8A66E9}" type="presParOf" srcId="{A32A3ACC-A351-423E-BE76-E20619E82DD3}" destId="{09A09EB2-7B58-4EB7-ACEF-04236BC778B7}" srcOrd="4" destOrd="0" presId="urn:microsoft.com/office/officeart/2005/8/layout/vList2"/>
    <dgm:cxn modelId="{92293C8C-59B9-4FD7-8E29-CC0ACE5024EA}" type="presParOf" srcId="{A32A3ACC-A351-423E-BE76-E20619E82DD3}" destId="{209DAC5A-DE29-4007-9D02-FA6DEA604733}" srcOrd="5" destOrd="0" presId="urn:microsoft.com/office/officeart/2005/8/layout/vList2"/>
    <dgm:cxn modelId="{E466356E-D429-46D5-8C6B-3B9BE54A028D}" type="presParOf" srcId="{A32A3ACC-A351-423E-BE76-E20619E82DD3}" destId="{26C99FC4-4BD3-4F6B-B5D4-A3798F2261A6}"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5.xml><?xml version="1.0" encoding="utf-8"?>
<dgm:dataModel xmlns:dgm="http://schemas.openxmlformats.org/drawingml/2006/diagram" xmlns:a="http://schemas.openxmlformats.org/drawingml/2006/main">
  <dgm:ptLst>
    <dgm:pt modelId="{D99B5AAF-3B15-4DEE-8086-BF84CB1041C8}"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A100700F-759D-4455-BDD6-1BC868ADA12B}">
      <dgm:prSet/>
      <dgm:spPr/>
      <dgm:t>
        <a:bodyPr/>
        <a:lstStyle/>
        <a:p>
          <a:pPr algn="just"/>
          <a:r>
            <a:rPr lang="cs-CZ" b="0" dirty="0"/>
            <a:t>Zaměstnavatel je povinen nahradit zaměstnanci </a:t>
          </a:r>
          <a:r>
            <a:rPr lang="cs-CZ" b="1" dirty="0"/>
            <a:t>věcnou škodu</a:t>
          </a:r>
          <a:r>
            <a:rPr lang="cs-CZ" b="0" dirty="0"/>
            <a:t>, kterou utrpěl zaměstnanec při odvracení škody hrozící zaměstnavateli nebo nebezpečí hrozící životu nebo zdraví, jestliže </a:t>
          </a:r>
          <a:r>
            <a:rPr lang="cs-CZ" b="1" dirty="0"/>
            <a:t>škoda nevznikla úmyslným jednáním zaměstnance </a:t>
          </a:r>
          <a:r>
            <a:rPr lang="cs-CZ" b="0" dirty="0"/>
            <a:t>a </a:t>
          </a:r>
          <a:r>
            <a:rPr lang="cs-CZ" b="1" dirty="0"/>
            <a:t>zaměstnanec si počínal způsobem přiměřeným okolnostem</a:t>
          </a:r>
          <a:r>
            <a:rPr lang="cs-CZ" b="0" dirty="0"/>
            <a:t>. </a:t>
          </a:r>
          <a:endParaRPr lang="cs-CZ" dirty="0"/>
        </a:p>
      </dgm:t>
    </dgm:pt>
    <dgm:pt modelId="{1D6C2F6C-8C01-4421-B872-FCE5B4350C54}" type="parTrans" cxnId="{46F90B6D-9636-47C5-92E3-E147C94D92B7}">
      <dgm:prSet/>
      <dgm:spPr/>
      <dgm:t>
        <a:bodyPr/>
        <a:lstStyle/>
        <a:p>
          <a:endParaRPr lang="cs-CZ"/>
        </a:p>
      </dgm:t>
    </dgm:pt>
    <dgm:pt modelId="{AC087980-3ECB-4CE5-8677-E6C56376DAE7}" type="sibTrans" cxnId="{46F90B6D-9636-47C5-92E3-E147C94D92B7}">
      <dgm:prSet/>
      <dgm:spPr/>
      <dgm:t>
        <a:bodyPr/>
        <a:lstStyle/>
        <a:p>
          <a:endParaRPr lang="cs-CZ"/>
        </a:p>
      </dgm:t>
    </dgm:pt>
    <dgm:pt modelId="{14A9F8AA-95FE-477A-9A3F-0CD12399565F}">
      <dgm:prSet/>
      <dgm:spPr/>
      <dgm:t>
        <a:bodyPr/>
        <a:lstStyle/>
        <a:p>
          <a:r>
            <a:rPr lang="cs-CZ" b="0" dirty="0"/>
            <a:t>Vztahuje se i na účelně vynaložené náklady.</a:t>
          </a:r>
          <a:endParaRPr lang="cs-CZ" dirty="0"/>
        </a:p>
      </dgm:t>
    </dgm:pt>
    <dgm:pt modelId="{842AF9EC-0527-4C40-8799-601E54F37851}" type="parTrans" cxnId="{F2C5911D-D41B-4EE0-AD11-CEB629C64DA4}">
      <dgm:prSet/>
      <dgm:spPr/>
      <dgm:t>
        <a:bodyPr/>
        <a:lstStyle/>
        <a:p>
          <a:endParaRPr lang="cs-CZ"/>
        </a:p>
      </dgm:t>
    </dgm:pt>
    <dgm:pt modelId="{B4EC3F31-3C26-49A9-B8F1-F5258467BAA2}" type="sibTrans" cxnId="{F2C5911D-D41B-4EE0-AD11-CEB629C64DA4}">
      <dgm:prSet/>
      <dgm:spPr/>
      <dgm:t>
        <a:bodyPr/>
        <a:lstStyle/>
        <a:p>
          <a:endParaRPr lang="cs-CZ"/>
        </a:p>
      </dgm:t>
    </dgm:pt>
    <dgm:pt modelId="{1952CADE-01F1-450C-AAA4-46B1DB6244CD}">
      <dgm:prSet/>
      <dgm:spPr/>
      <dgm:t>
        <a:bodyPr/>
        <a:lstStyle/>
        <a:p>
          <a:pPr algn="just"/>
          <a:r>
            <a:rPr lang="cs-CZ" b="0" dirty="0"/>
            <a:t>Právo na náhradu škody má i zaměstnanec, který takto odvracel nebezpečí hrozící životu nebo zdraví, jestliže by byl povinen škodu nahradit zaměstnavatel. </a:t>
          </a:r>
          <a:endParaRPr lang="cs-CZ" dirty="0"/>
        </a:p>
      </dgm:t>
    </dgm:pt>
    <dgm:pt modelId="{C439F583-3D27-41A9-B97D-C4B197B824FF}" type="parTrans" cxnId="{21451A16-3EAF-42DA-ABDF-4196E7613FBD}">
      <dgm:prSet/>
      <dgm:spPr/>
      <dgm:t>
        <a:bodyPr/>
        <a:lstStyle/>
        <a:p>
          <a:endParaRPr lang="cs-CZ"/>
        </a:p>
      </dgm:t>
    </dgm:pt>
    <dgm:pt modelId="{1EAF7EDF-85C0-4A3C-B6A2-E90F40CE3BE2}" type="sibTrans" cxnId="{21451A16-3EAF-42DA-ABDF-4196E7613FBD}">
      <dgm:prSet/>
      <dgm:spPr/>
      <dgm:t>
        <a:bodyPr/>
        <a:lstStyle/>
        <a:p>
          <a:endParaRPr lang="cs-CZ"/>
        </a:p>
      </dgm:t>
    </dgm:pt>
    <dgm:pt modelId="{CF57EECA-A1C8-47D0-AA14-75A462D5BD23}" type="pres">
      <dgm:prSet presAssocID="{D99B5AAF-3B15-4DEE-8086-BF84CB1041C8}" presName="linear" presStyleCnt="0">
        <dgm:presLayoutVars>
          <dgm:animLvl val="lvl"/>
          <dgm:resizeHandles val="exact"/>
        </dgm:presLayoutVars>
      </dgm:prSet>
      <dgm:spPr/>
    </dgm:pt>
    <dgm:pt modelId="{C1973898-20D7-45EB-B5DC-A43CC4721A0D}" type="pres">
      <dgm:prSet presAssocID="{A100700F-759D-4455-BDD6-1BC868ADA12B}" presName="parentText" presStyleLbl="node1" presStyleIdx="0" presStyleCnt="3">
        <dgm:presLayoutVars>
          <dgm:chMax val="0"/>
          <dgm:bulletEnabled val="1"/>
        </dgm:presLayoutVars>
      </dgm:prSet>
      <dgm:spPr/>
    </dgm:pt>
    <dgm:pt modelId="{E92365AF-0D2A-4237-B785-908DD213FFD6}" type="pres">
      <dgm:prSet presAssocID="{AC087980-3ECB-4CE5-8677-E6C56376DAE7}" presName="spacer" presStyleCnt="0"/>
      <dgm:spPr/>
    </dgm:pt>
    <dgm:pt modelId="{74AE3326-93B9-40FC-B2C9-2557A209D0F4}" type="pres">
      <dgm:prSet presAssocID="{14A9F8AA-95FE-477A-9A3F-0CD12399565F}" presName="parentText" presStyleLbl="node1" presStyleIdx="1" presStyleCnt="3">
        <dgm:presLayoutVars>
          <dgm:chMax val="0"/>
          <dgm:bulletEnabled val="1"/>
        </dgm:presLayoutVars>
      </dgm:prSet>
      <dgm:spPr/>
    </dgm:pt>
    <dgm:pt modelId="{4B06C981-D320-40CA-BAB6-EDE7A5350147}" type="pres">
      <dgm:prSet presAssocID="{B4EC3F31-3C26-49A9-B8F1-F5258467BAA2}" presName="spacer" presStyleCnt="0"/>
      <dgm:spPr/>
    </dgm:pt>
    <dgm:pt modelId="{8AACF1F1-D2F6-4F82-87C4-9BD9102CD29A}" type="pres">
      <dgm:prSet presAssocID="{1952CADE-01F1-450C-AAA4-46B1DB6244CD}" presName="parentText" presStyleLbl="node1" presStyleIdx="2" presStyleCnt="3">
        <dgm:presLayoutVars>
          <dgm:chMax val="0"/>
          <dgm:bulletEnabled val="1"/>
        </dgm:presLayoutVars>
      </dgm:prSet>
      <dgm:spPr/>
    </dgm:pt>
  </dgm:ptLst>
  <dgm:cxnLst>
    <dgm:cxn modelId="{21451A16-3EAF-42DA-ABDF-4196E7613FBD}" srcId="{D99B5AAF-3B15-4DEE-8086-BF84CB1041C8}" destId="{1952CADE-01F1-450C-AAA4-46B1DB6244CD}" srcOrd="2" destOrd="0" parTransId="{C439F583-3D27-41A9-B97D-C4B197B824FF}" sibTransId="{1EAF7EDF-85C0-4A3C-B6A2-E90F40CE3BE2}"/>
    <dgm:cxn modelId="{F2C5911D-D41B-4EE0-AD11-CEB629C64DA4}" srcId="{D99B5AAF-3B15-4DEE-8086-BF84CB1041C8}" destId="{14A9F8AA-95FE-477A-9A3F-0CD12399565F}" srcOrd="1" destOrd="0" parTransId="{842AF9EC-0527-4C40-8799-601E54F37851}" sibTransId="{B4EC3F31-3C26-49A9-B8F1-F5258467BAA2}"/>
    <dgm:cxn modelId="{F913ED20-2B4C-49E2-8FED-7151E5138FB4}" type="presOf" srcId="{14A9F8AA-95FE-477A-9A3F-0CD12399565F}" destId="{74AE3326-93B9-40FC-B2C9-2557A209D0F4}" srcOrd="0" destOrd="0" presId="urn:microsoft.com/office/officeart/2005/8/layout/vList2"/>
    <dgm:cxn modelId="{0D072931-E5E5-40FC-A4BD-8C67EE39ED71}" type="presOf" srcId="{1952CADE-01F1-450C-AAA4-46B1DB6244CD}" destId="{8AACF1F1-D2F6-4F82-87C4-9BD9102CD29A}" srcOrd="0" destOrd="0" presId="urn:microsoft.com/office/officeart/2005/8/layout/vList2"/>
    <dgm:cxn modelId="{D1F14D61-137A-401D-9397-98ED961C583F}" type="presOf" srcId="{D99B5AAF-3B15-4DEE-8086-BF84CB1041C8}" destId="{CF57EECA-A1C8-47D0-AA14-75A462D5BD23}" srcOrd="0" destOrd="0" presId="urn:microsoft.com/office/officeart/2005/8/layout/vList2"/>
    <dgm:cxn modelId="{46F90B6D-9636-47C5-92E3-E147C94D92B7}" srcId="{D99B5AAF-3B15-4DEE-8086-BF84CB1041C8}" destId="{A100700F-759D-4455-BDD6-1BC868ADA12B}" srcOrd="0" destOrd="0" parTransId="{1D6C2F6C-8C01-4421-B872-FCE5B4350C54}" sibTransId="{AC087980-3ECB-4CE5-8677-E6C56376DAE7}"/>
    <dgm:cxn modelId="{5F1ED2A6-8DB4-4F98-93D9-A8BE65776513}" type="presOf" srcId="{A100700F-759D-4455-BDD6-1BC868ADA12B}" destId="{C1973898-20D7-45EB-B5DC-A43CC4721A0D}" srcOrd="0" destOrd="0" presId="urn:microsoft.com/office/officeart/2005/8/layout/vList2"/>
    <dgm:cxn modelId="{C16D03BF-EAEF-4BA0-B8D3-A722A16C7303}" type="presParOf" srcId="{CF57EECA-A1C8-47D0-AA14-75A462D5BD23}" destId="{C1973898-20D7-45EB-B5DC-A43CC4721A0D}" srcOrd="0" destOrd="0" presId="urn:microsoft.com/office/officeart/2005/8/layout/vList2"/>
    <dgm:cxn modelId="{F2A1906E-EED0-4C6F-A25B-DA4C9274755F}" type="presParOf" srcId="{CF57EECA-A1C8-47D0-AA14-75A462D5BD23}" destId="{E92365AF-0D2A-4237-B785-908DD213FFD6}" srcOrd="1" destOrd="0" presId="urn:microsoft.com/office/officeart/2005/8/layout/vList2"/>
    <dgm:cxn modelId="{F62E9B11-FA63-4411-8B7B-4F6D0FA8E946}" type="presParOf" srcId="{CF57EECA-A1C8-47D0-AA14-75A462D5BD23}" destId="{74AE3326-93B9-40FC-B2C9-2557A209D0F4}" srcOrd="2" destOrd="0" presId="urn:microsoft.com/office/officeart/2005/8/layout/vList2"/>
    <dgm:cxn modelId="{6A552F0B-FDD6-445A-8157-71295EEDE3DE}" type="presParOf" srcId="{CF57EECA-A1C8-47D0-AA14-75A462D5BD23}" destId="{4B06C981-D320-40CA-BAB6-EDE7A5350147}" srcOrd="3" destOrd="0" presId="urn:microsoft.com/office/officeart/2005/8/layout/vList2"/>
    <dgm:cxn modelId="{40E3CADA-30B2-4515-9ACF-56A135313927}" type="presParOf" srcId="{CF57EECA-A1C8-47D0-AA14-75A462D5BD23}" destId="{8AACF1F1-D2F6-4F82-87C4-9BD9102CD29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6.xml><?xml version="1.0" encoding="utf-8"?>
<dgm:dataModel xmlns:dgm="http://schemas.openxmlformats.org/drawingml/2006/diagram" xmlns:a="http://schemas.openxmlformats.org/drawingml/2006/main">
  <dgm:ptLst>
    <dgm:pt modelId="{B653EFCB-25D8-4816-93B1-E82129B93C5F}"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910D3726-ADFA-4FC1-841B-22B646F17F07}">
      <dgm:prSet/>
      <dgm:spPr/>
      <dgm:t>
        <a:bodyPr/>
        <a:lstStyle/>
        <a:p>
          <a:r>
            <a:rPr lang="cs-CZ" b="0" dirty="0"/>
            <a:t>Zaměstnavatel je povinen nahradit zaměstnanci škodu na věcech, které se obvykle nosí do práce a které si zaměstnanec odložil při plnění pracovních úkolů nebo v přímé souvislosti s ním </a:t>
          </a:r>
          <a:r>
            <a:rPr lang="cs-CZ" b="1" dirty="0"/>
            <a:t>na místě k tomu určeném nebo obvyklém</a:t>
          </a:r>
          <a:r>
            <a:rPr lang="cs-CZ" b="0" dirty="0"/>
            <a:t>. </a:t>
          </a:r>
          <a:endParaRPr lang="cs-CZ" dirty="0"/>
        </a:p>
      </dgm:t>
    </dgm:pt>
    <dgm:pt modelId="{C9FF84F1-FE6A-43FC-86C2-50B4F8DBD5B4}" type="parTrans" cxnId="{25E83CFE-C5B3-43B7-92CE-59BE2D900136}">
      <dgm:prSet/>
      <dgm:spPr/>
      <dgm:t>
        <a:bodyPr/>
        <a:lstStyle/>
        <a:p>
          <a:endParaRPr lang="cs-CZ"/>
        </a:p>
      </dgm:t>
    </dgm:pt>
    <dgm:pt modelId="{493BA123-DBA7-4DBD-81B9-BCF1385C91A5}" type="sibTrans" cxnId="{25E83CFE-C5B3-43B7-92CE-59BE2D900136}">
      <dgm:prSet/>
      <dgm:spPr/>
      <dgm:t>
        <a:bodyPr/>
        <a:lstStyle/>
        <a:p>
          <a:endParaRPr lang="cs-CZ"/>
        </a:p>
      </dgm:t>
    </dgm:pt>
    <dgm:pt modelId="{0480D91D-4AA0-4E5F-8283-2F01AB77C3C2}">
      <dgm:prSet/>
      <dgm:spPr/>
      <dgm:t>
        <a:bodyPr/>
        <a:lstStyle/>
        <a:p>
          <a:r>
            <a:rPr lang="cs-CZ" b="0" dirty="0"/>
            <a:t>Škodu na věcech, které zaměstnanec </a:t>
          </a:r>
          <a:r>
            <a:rPr lang="cs-CZ" b="1" dirty="0"/>
            <a:t>obvykle do práce nenosí </a:t>
          </a:r>
          <a:r>
            <a:rPr lang="cs-CZ" b="0" dirty="0"/>
            <a:t>a které zaměstnavatel nepřevzal </a:t>
          </a:r>
          <a:r>
            <a:rPr lang="cs-CZ" b="1" dirty="0"/>
            <a:t>do zvláštní úschovy</a:t>
          </a:r>
          <a:r>
            <a:rPr lang="cs-CZ" b="0" dirty="0"/>
            <a:t>, je zaměstnavatel zaměstnanci povinen nahradit </a:t>
          </a:r>
          <a:r>
            <a:rPr lang="cs-CZ" b="1" dirty="0"/>
            <a:t>do částky 10.000,- Kč</a:t>
          </a:r>
          <a:r>
            <a:rPr lang="cs-CZ" b="0" dirty="0"/>
            <a:t>. Jestliže se zjistí, že škodu na těchto věcech </a:t>
          </a:r>
          <a:r>
            <a:rPr lang="cs-CZ" b="1" dirty="0"/>
            <a:t>způsobil jiný zaměstnanec </a:t>
          </a:r>
          <a:r>
            <a:rPr lang="cs-CZ" b="0" dirty="0"/>
            <a:t>nebo došlo-li ke škodě na věci, kterou zaměstnavatel převzal do zvláštní úschovy, je zaměstnavatel </a:t>
          </a:r>
          <a:r>
            <a:rPr lang="cs-CZ" b="1" dirty="0"/>
            <a:t>povinen nahradit zaměstnanci škodu v plné výši</a:t>
          </a:r>
          <a:r>
            <a:rPr lang="cs-CZ" b="0" dirty="0"/>
            <a:t>. </a:t>
          </a:r>
          <a:endParaRPr lang="cs-CZ" dirty="0"/>
        </a:p>
      </dgm:t>
    </dgm:pt>
    <dgm:pt modelId="{B78E2E95-8738-4B4B-A2A6-FD70B206F282}" type="parTrans" cxnId="{A42C5484-BF58-4047-9777-A535210A9F8E}">
      <dgm:prSet/>
      <dgm:spPr/>
      <dgm:t>
        <a:bodyPr/>
        <a:lstStyle/>
        <a:p>
          <a:endParaRPr lang="cs-CZ"/>
        </a:p>
      </dgm:t>
    </dgm:pt>
    <dgm:pt modelId="{94971009-3CE1-4F20-AC6B-4F5811D141E8}" type="sibTrans" cxnId="{A42C5484-BF58-4047-9777-A535210A9F8E}">
      <dgm:prSet/>
      <dgm:spPr/>
      <dgm:t>
        <a:bodyPr/>
        <a:lstStyle/>
        <a:p>
          <a:endParaRPr lang="cs-CZ"/>
        </a:p>
      </dgm:t>
    </dgm:pt>
    <dgm:pt modelId="{DC0227E5-7EF3-4B57-987C-2FFCFDA7D691}">
      <dgm:prSet/>
      <dgm:spPr/>
      <dgm:t>
        <a:bodyPr/>
        <a:lstStyle/>
        <a:p>
          <a:r>
            <a:rPr lang="cs-CZ" b="0"/>
            <a:t>Právo na náhradu škody se promlčí, </a:t>
          </a:r>
          <a:r>
            <a:rPr lang="cs-CZ" b="1"/>
            <a:t>jestliže její vznik neohlásí </a:t>
          </a:r>
          <a:r>
            <a:rPr lang="cs-CZ" b="0"/>
            <a:t>zaměstnanec zaměstnavateli bez zbytečného odkladu, nejpozději do 15 dnů ode dne, kdy se o škodě dozvěděl. </a:t>
          </a:r>
          <a:endParaRPr lang="cs-CZ"/>
        </a:p>
      </dgm:t>
    </dgm:pt>
    <dgm:pt modelId="{1D0429D0-E8BA-42CA-837D-C601A592944A}" type="parTrans" cxnId="{73CA0879-6E4E-4581-89EF-81A780317C49}">
      <dgm:prSet/>
      <dgm:spPr/>
      <dgm:t>
        <a:bodyPr/>
        <a:lstStyle/>
        <a:p>
          <a:endParaRPr lang="cs-CZ"/>
        </a:p>
      </dgm:t>
    </dgm:pt>
    <dgm:pt modelId="{3734D74B-FB94-4FD4-BFB3-96066AC2D739}" type="sibTrans" cxnId="{73CA0879-6E4E-4581-89EF-81A780317C49}">
      <dgm:prSet/>
      <dgm:spPr/>
      <dgm:t>
        <a:bodyPr/>
        <a:lstStyle/>
        <a:p>
          <a:endParaRPr lang="cs-CZ"/>
        </a:p>
      </dgm:t>
    </dgm:pt>
    <dgm:pt modelId="{065E77CD-2BD8-41F9-9949-B2476BCD907A}" type="pres">
      <dgm:prSet presAssocID="{B653EFCB-25D8-4816-93B1-E82129B93C5F}" presName="linear" presStyleCnt="0">
        <dgm:presLayoutVars>
          <dgm:animLvl val="lvl"/>
          <dgm:resizeHandles val="exact"/>
        </dgm:presLayoutVars>
      </dgm:prSet>
      <dgm:spPr/>
    </dgm:pt>
    <dgm:pt modelId="{860BB22D-5162-47B9-B085-2B3D12DACCF0}" type="pres">
      <dgm:prSet presAssocID="{910D3726-ADFA-4FC1-841B-22B646F17F07}" presName="parentText" presStyleLbl="node1" presStyleIdx="0" presStyleCnt="3">
        <dgm:presLayoutVars>
          <dgm:chMax val="0"/>
          <dgm:bulletEnabled val="1"/>
        </dgm:presLayoutVars>
      </dgm:prSet>
      <dgm:spPr/>
    </dgm:pt>
    <dgm:pt modelId="{929862E6-40EF-48D5-8A7B-871FA553F764}" type="pres">
      <dgm:prSet presAssocID="{493BA123-DBA7-4DBD-81B9-BCF1385C91A5}" presName="spacer" presStyleCnt="0"/>
      <dgm:spPr/>
    </dgm:pt>
    <dgm:pt modelId="{005C335C-C355-4423-8CE9-445225A86C5A}" type="pres">
      <dgm:prSet presAssocID="{0480D91D-4AA0-4E5F-8283-2F01AB77C3C2}" presName="parentText" presStyleLbl="node1" presStyleIdx="1" presStyleCnt="3">
        <dgm:presLayoutVars>
          <dgm:chMax val="0"/>
          <dgm:bulletEnabled val="1"/>
        </dgm:presLayoutVars>
      </dgm:prSet>
      <dgm:spPr/>
    </dgm:pt>
    <dgm:pt modelId="{ECBF04DB-3BF9-45D1-8499-F3F1932386FA}" type="pres">
      <dgm:prSet presAssocID="{94971009-3CE1-4F20-AC6B-4F5811D141E8}" presName="spacer" presStyleCnt="0"/>
      <dgm:spPr/>
    </dgm:pt>
    <dgm:pt modelId="{144B9AF3-5BFA-49C6-877D-F5400CF92C6D}" type="pres">
      <dgm:prSet presAssocID="{DC0227E5-7EF3-4B57-987C-2FFCFDA7D691}" presName="parentText" presStyleLbl="node1" presStyleIdx="2" presStyleCnt="3">
        <dgm:presLayoutVars>
          <dgm:chMax val="0"/>
          <dgm:bulletEnabled val="1"/>
        </dgm:presLayoutVars>
      </dgm:prSet>
      <dgm:spPr/>
    </dgm:pt>
  </dgm:ptLst>
  <dgm:cxnLst>
    <dgm:cxn modelId="{C99BBB39-D589-4F1C-B97A-E7BE31F3B122}" type="presOf" srcId="{B653EFCB-25D8-4816-93B1-E82129B93C5F}" destId="{065E77CD-2BD8-41F9-9949-B2476BCD907A}" srcOrd="0" destOrd="0" presId="urn:microsoft.com/office/officeart/2005/8/layout/vList2"/>
    <dgm:cxn modelId="{6221BB6C-E083-4BB4-8581-7A7CBE1C8259}" type="presOf" srcId="{910D3726-ADFA-4FC1-841B-22B646F17F07}" destId="{860BB22D-5162-47B9-B085-2B3D12DACCF0}" srcOrd="0" destOrd="0" presId="urn:microsoft.com/office/officeart/2005/8/layout/vList2"/>
    <dgm:cxn modelId="{7A17C372-2463-41A4-99CF-DF3C8209C945}" type="presOf" srcId="{DC0227E5-7EF3-4B57-987C-2FFCFDA7D691}" destId="{144B9AF3-5BFA-49C6-877D-F5400CF92C6D}" srcOrd="0" destOrd="0" presId="urn:microsoft.com/office/officeart/2005/8/layout/vList2"/>
    <dgm:cxn modelId="{73CA0879-6E4E-4581-89EF-81A780317C49}" srcId="{B653EFCB-25D8-4816-93B1-E82129B93C5F}" destId="{DC0227E5-7EF3-4B57-987C-2FFCFDA7D691}" srcOrd="2" destOrd="0" parTransId="{1D0429D0-E8BA-42CA-837D-C601A592944A}" sibTransId="{3734D74B-FB94-4FD4-BFB3-96066AC2D739}"/>
    <dgm:cxn modelId="{27A97B59-5214-4C1F-B3EC-392ADEB48299}" type="presOf" srcId="{0480D91D-4AA0-4E5F-8283-2F01AB77C3C2}" destId="{005C335C-C355-4423-8CE9-445225A86C5A}" srcOrd="0" destOrd="0" presId="urn:microsoft.com/office/officeart/2005/8/layout/vList2"/>
    <dgm:cxn modelId="{A42C5484-BF58-4047-9777-A535210A9F8E}" srcId="{B653EFCB-25D8-4816-93B1-E82129B93C5F}" destId="{0480D91D-4AA0-4E5F-8283-2F01AB77C3C2}" srcOrd="1" destOrd="0" parTransId="{B78E2E95-8738-4B4B-A2A6-FD70B206F282}" sibTransId="{94971009-3CE1-4F20-AC6B-4F5811D141E8}"/>
    <dgm:cxn modelId="{25E83CFE-C5B3-43B7-92CE-59BE2D900136}" srcId="{B653EFCB-25D8-4816-93B1-E82129B93C5F}" destId="{910D3726-ADFA-4FC1-841B-22B646F17F07}" srcOrd="0" destOrd="0" parTransId="{C9FF84F1-FE6A-43FC-86C2-50B4F8DBD5B4}" sibTransId="{493BA123-DBA7-4DBD-81B9-BCF1385C91A5}"/>
    <dgm:cxn modelId="{A7FEF43D-542C-46DB-8307-241D3314E5C0}" type="presParOf" srcId="{065E77CD-2BD8-41F9-9949-B2476BCD907A}" destId="{860BB22D-5162-47B9-B085-2B3D12DACCF0}" srcOrd="0" destOrd="0" presId="urn:microsoft.com/office/officeart/2005/8/layout/vList2"/>
    <dgm:cxn modelId="{8094F88D-E5B2-4DF0-B2BC-587D9AAFADDE}" type="presParOf" srcId="{065E77CD-2BD8-41F9-9949-B2476BCD907A}" destId="{929862E6-40EF-48D5-8A7B-871FA553F764}" srcOrd="1" destOrd="0" presId="urn:microsoft.com/office/officeart/2005/8/layout/vList2"/>
    <dgm:cxn modelId="{FCA951C1-5DA9-4762-9CC0-5A1F8439D194}" type="presParOf" srcId="{065E77CD-2BD8-41F9-9949-B2476BCD907A}" destId="{005C335C-C355-4423-8CE9-445225A86C5A}" srcOrd="2" destOrd="0" presId="urn:microsoft.com/office/officeart/2005/8/layout/vList2"/>
    <dgm:cxn modelId="{6946A3B9-B8A3-4D34-8048-FE33F67A571C}" type="presParOf" srcId="{065E77CD-2BD8-41F9-9949-B2476BCD907A}" destId="{ECBF04DB-3BF9-45D1-8499-F3F1932386FA}" srcOrd="3" destOrd="0" presId="urn:microsoft.com/office/officeart/2005/8/layout/vList2"/>
    <dgm:cxn modelId="{B996F441-CBA5-40C2-8E75-9AA556918EED}" type="presParOf" srcId="{065E77CD-2BD8-41F9-9949-B2476BCD907A}" destId="{144B9AF3-5BFA-49C6-877D-F5400CF92C6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7.xml><?xml version="1.0" encoding="utf-8"?>
<dgm:dataModel xmlns:dgm="http://schemas.openxmlformats.org/drawingml/2006/diagram" xmlns:a="http://schemas.openxmlformats.org/drawingml/2006/main">
  <dgm:ptLst>
    <dgm:pt modelId="{30C0F17B-E048-4C2F-B1E3-9665C2968DB9}"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6424E432-2F5C-48F0-A8FD-75250273D0AC}">
      <dgm:prSet/>
      <dgm:spPr/>
      <dgm:t>
        <a:bodyPr/>
        <a:lstStyle/>
        <a:p>
          <a:pPr algn="just"/>
          <a:r>
            <a:rPr lang="cs-CZ" b="0" dirty="0"/>
            <a:t>Zaměstnavatel je povinen nahradit zaměstnanci škodu nebo nemajetkovou újmu </a:t>
          </a:r>
          <a:r>
            <a:rPr lang="cs-CZ" b="1" dirty="0"/>
            <a:t>vzniklou pracovním úrazem</a:t>
          </a:r>
          <a:r>
            <a:rPr lang="cs-CZ" b="0" dirty="0"/>
            <a:t>, jestliže škoda nebo nemajetková újma </a:t>
          </a:r>
          <a:r>
            <a:rPr lang="cs-CZ" b="1" dirty="0"/>
            <a:t>vznikla při plnění pracovních úkolů </a:t>
          </a:r>
          <a:r>
            <a:rPr lang="cs-CZ" b="0" dirty="0"/>
            <a:t>nebo v přímé souvislosti s ním. </a:t>
          </a:r>
          <a:endParaRPr lang="cs-CZ" dirty="0"/>
        </a:p>
      </dgm:t>
    </dgm:pt>
    <dgm:pt modelId="{57C40671-407F-4700-82CD-DA9D866A018D}" type="parTrans" cxnId="{3E0091E4-3B3A-4901-9AC6-14230ACD85D5}">
      <dgm:prSet/>
      <dgm:spPr/>
      <dgm:t>
        <a:bodyPr/>
        <a:lstStyle/>
        <a:p>
          <a:endParaRPr lang="cs-CZ"/>
        </a:p>
      </dgm:t>
    </dgm:pt>
    <dgm:pt modelId="{EAD4A2F8-CDEC-4397-A910-8C2F15029711}" type="sibTrans" cxnId="{3E0091E4-3B3A-4901-9AC6-14230ACD85D5}">
      <dgm:prSet/>
      <dgm:spPr/>
      <dgm:t>
        <a:bodyPr/>
        <a:lstStyle/>
        <a:p>
          <a:endParaRPr lang="cs-CZ"/>
        </a:p>
      </dgm:t>
    </dgm:pt>
    <dgm:pt modelId="{5B8C671B-596F-48E5-AF65-F7CF82FBB575}">
      <dgm:prSet/>
      <dgm:spPr/>
      <dgm:t>
        <a:bodyPr/>
        <a:lstStyle/>
        <a:p>
          <a:pPr algn="just"/>
          <a:r>
            <a:rPr lang="cs-CZ" b="0" dirty="0"/>
            <a:t>Zaměstnavatel je povinen nahradit škodu nebo nemajetkovou újmu, i když dodržel povinnosti vyplývající z právních a ostatních předpisů k zajištění bezpečnosti a ochrany zdraví při práci, pokud se povinnosti nahradit škodu nebo nemajetkovou újmu zcela nebo zčásti nezprostí.</a:t>
          </a:r>
          <a:endParaRPr lang="cs-CZ" dirty="0"/>
        </a:p>
      </dgm:t>
    </dgm:pt>
    <dgm:pt modelId="{ECBD716E-A144-499F-90FF-1F1B1CB86E48}" type="parTrans" cxnId="{20715AA9-AFA3-4284-9BCA-525949EA9CF5}">
      <dgm:prSet/>
      <dgm:spPr/>
      <dgm:t>
        <a:bodyPr/>
        <a:lstStyle/>
        <a:p>
          <a:endParaRPr lang="cs-CZ"/>
        </a:p>
      </dgm:t>
    </dgm:pt>
    <dgm:pt modelId="{22E8E5BF-0A14-493C-A04E-AA2692E8B593}" type="sibTrans" cxnId="{20715AA9-AFA3-4284-9BCA-525949EA9CF5}">
      <dgm:prSet/>
      <dgm:spPr/>
      <dgm:t>
        <a:bodyPr/>
        <a:lstStyle/>
        <a:p>
          <a:endParaRPr lang="cs-CZ"/>
        </a:p>
      </dgm:t>
    </dgm:pt>
    <dgm:pt modelId="{38311CAD-0C2C-43C6-937A-15316F0F17D1}" type="pres">
      <dgm:prSet presAssocID="{30C0F17B-E048-4C2F-B1E3-9665C2968DB9}" presName="linear" presStyleCnt="0">
        <dgm:presLayoutVars>
          <dgm:animLvl val="lvl"/>
          <dgm:resizeHandles val="exact"/>
        </dgm:presLayoutVars>
      </dgm:prSet>
      <dgm:spPr/>
    </dgm:pt>
    <dgm:pt modelId="{FD8D7346-8A47-4363-B022-701944B0BA82}" type="pres">
      <dgm:prSet presAssocID="{6424E432-2F5C-48F0-A8FD-75250273D0AC}" presName="parentText" presStyleLbl="node1" presStyleIdx="0" presStyleCnt="2">
        <dgm:presLayoutVars>
          <dgm:chMax val="0"/>
          <dgm:bulletEnabled val="1"/>
        </dgm:presLayoutVars>
      </dgm:prSet>
      <dgm:spPr/>
    </dgm:pt>
    <dgm:pt modelId="{A855E83A-86D0-437D-B010-51337EA27092}" type="pres">
      <dgm:prSet presAssocID="{EAD4A2F8-CDEC-4397-A910-8C2F15029711}" presName="spacer" presStyleCnt="0"/>
      <dgm:spPr/>
    </dgm:pt>
    <dgm:pt modelId="{FE4CCB67-D800-4BC7-AFB2-DD3DBD37B779}" type="pres">
      <dgm:prSet presAssocID="{5B8C671B-596F-48E5-AF65-F7CF82FBB575}" presName="parentText" presStyleLbl="node1" presStyleIdx="1" presStyleCnt="2">
        <dgm:presLayoutVars>
          <dgm:chMax val="0"/>
          <dgm:bulletEnabled val="1"/>
        </dgm:presLayoutVars>
      </dgm:prSet>
      <dgm:spPr/>
    </dgm:pt>
  </dgm:ptLst>
  <dgm:cxnLst>
    <dgm:cxn modelId="{DDD0502C-8908-475A-8AE0-79F9ACAF22CD}" type="presOf" srcId="{5B8C671B-596F-48E5-AF65-F7CF82FBB575}" destId="{FE4CCB67-D800-4BC7-AFB2-DD3DBD37B779}" srcOrd="0" destOrd="0" presId="urn:microsoft.com/office/officeart/2005/8/layout/vList2"/>
    <dgm:cxn modelId="{840B9E87-4BA0-4F38-86A6-11C6A242A3E9}" type="presOf" srcId="{30C0F17B-E048-4C2F-B1E3-9665C2968DB9}" destId="{38311CAD-0C2C-43C6-937A-15316F0F17D1}" srcOrd="0" destOrd="0" presId="urn:microsoft.com/office/officeart/2005/8/layout/vList2"/>
    <dgm:cxn modelId="{20715AA9-AFA3-4284-9BCA-525949EA9CF5}" srcId="{30C0F17B-E048-4C2F-B1E3-9665C2968DB9}" destId="{5B8C671B-596F-48E5-AF65-F7CF82FBB575}" srcOrd="1" destOrd="0" parTransId="{ECBD716E-A144-499F-90FF-1F1B1CB86E48}" sibTransId="{22E8E5BF-0A14-493C-A04E-AA2692E8B593}"/>
    <dgm:cxn modelId="{3E0091E4-3B3A-4901-9AC6-14230ACD85D5}" srcId="{30C0F17B-E048-4C2F-B1E3-9665C2968DB9}" destId="{6424E432-2F5C-48F0-A8FD-75250273D0AC}" srcOrd="0" destOrd="0" parTransId="{57C40671-407F-4700-82CD-DA9D866A018D}" sibTransId="{EAD4A2F8-CDEC-4397-A910-8C2F15029711}"/>
    <dgm:cxn modelId="{96BB98FA-ED22-46A9-827B-08B267B558DF}" type="presOf" srcId="{6424E432-2F5C-48F0-A8FD-75250273D0AC}" destId="{FD8D7346-8A47-4363-B022-701944B0BA82}" srcOrd="0" destOrd="0" presId="urn:microsoft.com/office/officeart/2005/8/layout/vList2"/>
    <dgm:cxn modelId="{2ACB701C-82BF-4662-9D17-A535A68C9ED3}" type="presParOf" srcId="{38311CAD-0C2C-43C6-937A-15316F0F17D1}" destId="{FD8D7346-8A47-4363-B022-701944B0BA82}" srcOrd="0" destOrd="0" presId="urn:microsoft.com/office/officeart/2005/8/layout/vList2"/>
    <dgm:cxn modelId="{2FD480BD-E50A-4B12-911D-2765936F5AE2}" type="presParOf" srcId="{38311CAD-0C2C-43C6-937A-15316F0F17D1}" destId="{A855E83A-86D0-437D-B010-51337EA27092}" srcOrd="1" destOrd="0" presId="urn:microsoft.com/office/officeart/2005/8/layout/vList2"/>
    <dgm:cxn modelId="{70E1E3BC-34DC-4C42-97DC-9463B785E454}" type="presParOf" srcId="{38311CAD-0C2C-43C6-937A-15316F0F17D1}" destId="{FE4CCB67-D800-4BC7-AFB2-DD3DBD37B77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8.xml><?xml version="1.0" encoding="utf-8"?>
<dgm:dataModel xmlns:dgm="http://schemas.openxmlformats.org/drawingml/2006/diagram" xmlns:a="http://schemas.openxmlformats.org/drawingml/2006/main">
  <dgm:ptLst>
    <dgm:pt modelId="{4E6D1957-0268-4420-A189-B08F683080FE}"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cs-CZ"/>
        </a:p>
      </dgm:t>
    </dgm:pt>
    <dgm:pt modelId="{075EF8A0-8E85-442F-A44D-5A348BA664C7}">
      <dgm:prSet/>
      <dgm:spPr/>
      <dgm:t>
        <a:bodyPr/>
        <a:lstStyle/>
        <a:p>
          <a:r>
            <a:rPr lang="cs-CZ" b="0"/>
            <a:t>Zaměstnavatel se zprostí povinnosti nahradit škodu nebo nemajetkovou újmu </a:t>
          </a:r>
          <a:r>
            <a:rPr lang="cs-CZ" b="1"/>
            <a:t>zcela</a:t>
          </a:r>
          <a:r>
            <a:rPr lang="cs-CZ" b="0"/>
            <a:t>, prokáže-li, že vznikla </a:t>
          </a:r>
          <a:endParaRPr lang="cs-CZ"/>
        </a:p>
      </dgm:t>
    </dgm:pt>
    <dgm:pt modelId="{24EB8A35-A99E-44F0-8598-7FB28EEA8E22}" type="parTrans" cxnId="{7162CAAF-CDBC-4B57-A425-49970D899204}">
      <dgm:prSet/>
      <dgm:spPr/>
      <dgm:t>
        <a:bodyPr/>
        <a:lstStyle/>
        <a:p>
          <a:endParaRPr lang="cs-CZ"/>
        </a:p>
      </dgm:t>
    </dgm:pt>
    <dgm:pt modelId="{DA78D365-65D4-41E4-A9AB-FD3A01DBE4A8}" type="sibTrans" cxnId="{7162CAAF-CDBC-4B57-A425-49970D899204}">
      <dgm:prSet/>
      <dgm:spPr/>
      <dgm:t>
        <a:bodyPr/>
        <a:lstStyle/>
        <a:p>
          <a:endParaRPr lang="cs-CZ"/>
        </a:p>
      </dgm:t>
    </dgm:pt>
    <dgm:pt modelId="{44074695-53BE-47ED-BE41-9215B26F7476}">
      <dgm:prSet/>
      <dgm:spPr/>
      <dgm:t>
        <a:bodyPr/>
        <a:lstStyle/>
        <a:p>
          <a:pPr algn="just"/>
          <a:r>
            <a:rPr lang="cs-CZ" b="0" dirty="0"/>
            <a:t>tím, že zaměstnanec svým zaviněním </a:t>
          </a:r>
          <a:r>
            <a:rPr lang="cs-CZ" b="1" dirty="0"/>
            <a:t>porušil právní, nebo ostatní předpisy anebo pokyny k zajištění bezpečnosti</a:t>
          </a:r>
          <a:r>
            <a:rPr lang="cs-CZ" b="0" dirty="0"/>
            <a:t> a ochrany zdraví při práci, ačkoliv s nimi byl řádně seznámen a jejich znalost a dodržování byly soustavně vyžadovány a kontrolovány, nebo </a:t>
          </a:r>
          <a:endParaRPr lang="cs-CZ" dirty="0"/>
        </a:p>
      </dgm:t>
    </dgm:pt>
    <dgm:pt modelId="{575F5E7A-F2B8-45FA-93C3-48C38209979F}" type="parTrans" cxnId="{51FE07F4-A329-4E24-B05A-953A7A2D6E7F}">
      <dgm:prSet/>
      <dgm:spPr/>
      <dgm:t>
        <a:bodyPr/>
        <a:lstStyle/>
        <a:p>
          <a:endParaRPr lang="cs-CZ"/>
        </a:p>
      </dgm:t>
    </dgm:pt>
    <dgm:pt modelId="{C819EDD0-85E9-4168-9FA1-18ADE9257F14}" type="sibTrans" cxnId="{51FE07F4-A329-4E24-B05A-953A7A2D6E7F}">
      <dgm:prSet/>
      <dgm:spPr/>
      <dgm:t>
        <a:bodyPr/>
        <a:lstStyle/>
        <a:p>
          <a:endParaRPr lang="cs-CZ"/>
        </a:p>
      </dgm:t>
    </dgm:pt>
    <dgm:pt modelId="{7AF5419C-61C1-4414-9E2E-D156B70F88BC}">
      <dgm:prSet/>
      <dgm:spPr/>
      <dgm:t>
        <a:bodyPr/>
        <a:lstStyle/>
        <a:p>
          <a:pPr algn="just"/>
          <a:r>
            <a:rPr lang="cs-CZ" b="1" dirty="0"/>
            <a:t>v důsledku opilosti zaměstnance </a:t>
          </a:r>
          <a:r>
            <a:rPr lang="cs-CZ" b="0" dirty="0"/>
            <a:t>nebo v důsledku zneužití </a:t>
          </a:r>
          <a:r>
            <a:rPr lang="cs-CZ" b="1" dirty="0"/>
            <a:t>jiných návykových látek </a:t>
          </a:r>
          <a:r>
            <a:rPr lang="cs-CZ" b="0" dirty="0"/>
            <a:t>a zaměstnavatel nemohl škodě nebo nemajetkové újmě zabránit</a:t>
          </a:r>
          <a:endParaRPr lang="cs-CZ" dirty="0"/>
        </a:p>
      </dgm:t>
    </dgm:pt>
    <dgm:pt modelId="{46DC86E0-756D-4784-9EF6-7467B07209D7}" type="parTrans" cxnId="{BFDE3B45-102E-4956-8366-A44CAECEFEAC}">
      <dgm:prSet/>
      <dgm:spPr/>
      <dgm:t>
        <a:bodyPr/>
        <a:lstStyle/>
        <a:p>
          <a:endParaRPr lang="cs-CZ"/>
        </a:p>
      </dgm:t>
    </dgm:pt>
    <dgm:pt modelId="{1F0E6F74-DE89-487E-8DDE-3930C7745B45}" type="sibTrans" cxnId="{BFDE3B45-102E-4956-8366-A44CAECEFEAC}">
      <dgm:prSet/>
      <dgm:spPr/>
      <dgm:t>
        <a:bodyPr/>
        <a:lstStyle/>
        <a:p>
          <a:endParaRPr lang="cs-CZ"/>
        </a:p>
      </dgm:t>
    </dgm:pt>
    <dgm:pt modelId="{2012E238-B0CE-4EDB-959A-2EC502C730DF}">
      <dgm:prSet/>
      <dgm:spPr/>
      <dgm:t>
        <a:bodyPr/>
        <a:lstStyle/>
        <a:p>
          <a:pPr algn="just"/>
          <a:r>
            <a:rPr lang="cs-CZ" b="1" dirty="0"/>
            <a:t>a že tyto skutečnosti byly jedinou příčinou škody nebo nemajetkové újmy</a:t>
          </a:r>
          <a:endParaRPr lang="cs-CZ" dirty="0"/>
        </a:p>
      </dgm:t>
    </dgm:pt>
    <dgm:pt modelId="{A0384B10-DBD6-4914-B4CD-8B6AEE665646}" type="parTrans" cxnId="{3984343F-1526-4CE1-B8BC-E8EF7B2B0060}">
      <dgm:prSet/>
      <dgm:spPr/>
      <dgm:t>
        <a:bodyPr/>
        <a:lstStyle/>
        <a:p>
          <a:endParaRPr lang="cs-CZ"/>
        </a:p>
      </dgm:t>
    </dgm:pt>
    <dgm:pt modelId="{B6164BF9-DDB2-4E72-B269-B78B2475537D}" type="sibTrans" cxnId="{3984343F-1526-4CE1-B8BC-E8EF7B2B0060}">
      <dgm:prSet/>
      <dgm:spPr/>
      <dgm:t>
        <a:bodyPr/>
        <a:lstStyle/>
        <a:p>
          <a:endParaRPr lang="cs-CZ"/>
        </a:p>
      </dgm:t>
    </dgm:pt>
    <dgm:pt modelId="{1A2AE9DB-38E4-4B5C-91AF-A60FF233091C}" type="pres">
      <dgm:prSet presAssocID="{4E6D1957-0268-4420-A189-B08F683080FE}" presName="linear" presStyleCnt="0">
        <dgm:presLayoutVars>
          <dgm:animLvl val="lvl"/>
          <dgm:resizeHandles val="exact"/>
        </dgm:presLayoutVars>
      </dgm:prSet>
      <dgm:spPr/>
    </dgm:pt>
    <dgm:pt modelId="{4885C986-0EC5-4004-A70A-BD021F7435E3}" type="pres">
      <dgm:prSet presAssocID="{075EF8A0-8E85-442F-A44D-5A348BA664C7}" presName="parentText" presStyleLbl="node1" presStyleIdx="0" presStyleCnt="1">
        <dgm:presLayoutVars>
          <dgm:chMax val="0"/>
          <dgm:bulletEnabled val="1"/>
        </dgm:presLayoutVars>
      </dgm:prSet>
      <dgm:spPr/>
    </dgm:pt>
    <dgm:pt modelId="{F9C1B294-3DBB-4E03-93E1-4A752D67910F}" type="pres">
      <dgm:prSet presAssocID="{075EF8A0-8E85-442F-A44D-5A348BA664C7}" presName="childText" presStyleLbl="revTx" presStyleIdx="0" presStyleCnt="1">
        <dgm:presLayoutVars>
          <dgm:bulletEnabled val="1"/>
        </dgm:presLayoutVars>
      </dgm:prSet>
      <dgm:spPr/>
    </dgm:pt>
  </dgm:ptLst>
  <dgm:cxnLst>
    <dgm:cxn modelId="{3984343F-1526-4CE1-B8BC-E8EF7B2B0060}" srcId="{075EF8A0-8E85-442F-A44D-5A348BA664C7}" destId="{2012E238-B0CE-4EDB-959A-2EC502C730DF}" srcOrd="2" destOrd="0" parTransId="{A0384B10-DBD6-4914-B4CD-8B6AEE665646}" sibTransId="{B6164BF9-DDB2-4E72-B269-B78B2475537D}"/>
    <dgm:cxn modelId="{BFDE3B45-102E-4956-8366-A44CAECEFEAC}" srcId="{075EF8A0-8E85-442F-A44D-5A348BA664C7}" destId="{7AF5419C-61C1-4414-9E2E-D156B70F88BC}" srcOrd="1" destOrd="0" parTransId="{46DC86E0-756D-4784-9EF6-7467B07209D7}" sibTransId="{1F0E6F74-DE89-487E-8DDE-3930C7745B45}"/>
    <dgm:cxn modelId="{D687A348-AF3C-49D7-9156-E1B645B8EF62}" type="presOf" srcId="{44074695-53BE-47ED-BE41-9215B26F7476}" destId="{F9C1B294-3DBB-4E03-93E1-4A752D67910F}" srcOrd="0" destOrd="0" presId="urn:microsoft.com/office/officeart/2005/8/layout/vList2"/>
    <dgm:cxn modelId="{4075BA6F-A4B3-447D-AF0B-D47B77ADAF06}" type="presOf" srcId="{2012E238-B0CE-4EDB-959A-2EC502C730DF}" destId="{F9C1B294-3DBB-4E03-93E1-4A752D67910F}" srcOrd="0" destOrd="2" presId="urn:microsoft.com/office/officeart/2005/8/layout/vList2"/>
    <dgm:cxn modelId="{815BA457-180D-4219-A56A-69A2E17CE652}" type="presOf" srcId="{075EF8A0-8E85-442F-A44D-5A348BA664C7}" destId="{4885C986-0EC5-4004-A70A-BD021F7435E3}" srcOrd="0" destOrd="0" presId="urn:microsoft.com/office/officeart/2005/8/layout/vList2"/>
    <dgm:cxn modelId="{5CD6F4AA-3F41-4604-9DBA-7DE48DC397B2}" type="presOf" srcId="{4E6D1957-0268-4420-A189-B08F683080FE}" destId="{1A2AE9DB-38E4-4B5C-91AF-A60FF233091C}" srcOrd="0" destOrd="0" presId="urn:microsoft.com/office/officeart/2005/8/layout/vList2"/>
    <dgm:cxn modelId="{7162CAAF-CDBC-4B57-A425-49970D899204}" srcId="{4E6D1957-0268-4420-A189-B08F683080FE}" destId="{075EF8A0-8E85-442F-A44D-5A348BA664C7}" srcOrd="0" destOrd="0" parTransId="{24EB8A35-A99E-44F0-8598-7FB28EEA8E22}" sibTransId="{DA78D365-65D4-41E4-A9AB-FD3A01DBE4A8}"/>
    <dgm:cxn modelId="{27FB0DDE-7C34-4027-94C1-8C7831BE3A01}" type="presOf" srcId="{7AF5419C-61C1-4414-9E2E-D156B70F88BC}" destId="{F9C1B294-3DBB-4E03-93E1-4A752D67910F}" srcOrd="0" destOrd="1" presId="urn:microsoft.com/office/officeart/2005/8/layout/vList2"/>
    <dgm:cxn modelId="{51FE07F4-A329-4E24-B05A-953A7A2D6E7F}" srcId="{075EF8A0-8E85-442F-A44D-5A348BA664C7}" destId="{44074695-53BE-47ED-BE41-9215B26F7476}" srcOrd="0" destOrd="0" parTransId="{575F5E7A-F2B8-45FA-93C3-48C38209979F}" sibTransId="{C819EDD0-85E9-4168-9FA1-18ADE9257F14}"/>
    <dgm:cxn modelId="{E8132879-AC4D-4898-ADFE-18EB381AC1D4}" type="presParOf" srcId="{1A2AE9DB-38E4-4B5C-91AF-A60FF233091C}" destId="{4885C986-0EC5-4004-A70A-BD021F7435E3}" srcOrd="0" destOrd="0" presId="urn:microsoft.com/office/officeart/2005/8/layout/vList2"/>
    <dgm:cxn modelId="{C27841EE-5A0D-447B-93A8-C2CB6237B4E1}" type="presParOf" srcId="{1A2AE9DB-38E4-4B5C-91AF-A60FF233091C}" destId="{F9C1B294-3DBB-4E03-93E1-4A752D67910F}"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9.xml><?xml version="1.0" encoding="utf-8"?>
<dgm:dataModel xmlns:dgm="http://schemas.openxmlformats.org/drawingml/2006/diagram" xmlns:a="http://schemas.openxmlformats.org/drawingml/2006/main">
  <dgm:ptLst>
    <dgm:pt modelId="{AC3BC79B-4ED4-4F42-B128-9A101CAC443D}"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cs-CZ"/>
        </a:p>
      </dgm:t>
    </dgm:pt>
    <dgm:pt modelId="{21CFD5F1-2510-4210-A104-B7AFB1365E0A}">
      <dgm:prSet/>
      <dgm:spPr/>
      <dgm:t>
        <a:bodyPr/>
        <a:lstStyle/>
        <a:p>
          <a:r>
            <a:rPr lang="cs-CZ" b="0"/>
            <a:t>Zaměstnavatel se zprostí povinnosti nahradit škodu nebo nemajetkovou újmu </a:t>
          </a:r>
          <a:r>
            <a:rPr lang="cs-CZ" b="1"/>
            <a:t>zčásti</a:t>
          </a:r>
          <a:r>
            <a:rPr lang="cs-CZ" b="0"/>
            <a:t>, prokáže-li, že vznikla  </a:t>
          </a:r>
          <a:endParaRPr lang="cs-CZ"/>
        </a:p>
      </dgm:t>
    </dgm:pt>
    <dgm:pt modelId="{5BA3C231-D31D-4DDB-A336-9EE5D19B9451}" type="parTrans" cxnId="{9A0F5A96-45CA-41A5-8ABB-EA9433BCE06D}">
      <dgm:prSet/>
      <dgm:spPr/>
      <dgm:t>
        <a:bodyPr/>
        <a:lstStyle/>
        <a:p>
          <a:endParaRPr lang="cs-CZ"/>
        </a:p>
      </dgm:t>
    </dgm:pt>
    <dgm:pt modelId="{BAA7C991-E127-4508-965A-F981C81812C3}" type="sibTrans" cxnId="{9A0F5A96-45CA-41A5-8ABB-EA9433BCE06D}">
      <dgm:prSet/>
      <dgm:spPr/>
      <dgm:t>
        <a:bodyPr/>
        <a:lstStyle/>
        <a:p>
          <a:endParaRPr lang="cs-CZ"/>
        </a:p>
      </dgm:t>
    </dgm:pt>
    <dgm:pt modelId="{7A2B6004-D9A5-4C73-BC8D-8B5E8390F954}">
      <dgm:prSet/>
      <dgm:spPr/>
      <dgm:t>
        <a:bodyPr/>
        <a:lstStyle/>
        <a:p>
          <a:r>
            <a:rPr lang="cs-CZ" b="0" dirty="0"/>
            <a:t>v důsledku porušení právní normy/opilství zaměstnance a že tyto skutečnosti byly </a:t>
          </a:r>
          <a:r>
            <a:rPr lang="cs-CZ" b="1" dirty="0"/>
            <a:t>jednou z příčin </a:t>
          </a:r>
          <a:r>
            <a:rPr lang="cs-CZ" b="0" dirty="0"/>
            <a:t>škody nebo nemajetkové újmy</a:t>
          </a:r>
          <a:endParaRPr lang="cs-CZ" dirty="0"/>
        </a:p>
      </dgm:t>
    </dgm:pt>
    <dgm:pt modelId="{7C18A1E4-CC1D-4AB8-A57C-78BC37F03703}" type="parTrans" cxnId="{6B7BE6E2-9CDE-469E-B9AD-C0E4CDB6DA38}">
      <dgm:prSet/>
      <dgm:spPr/>
      <dgm:t>
        <a:bodyPr/>
        <a:lstStyle/>
        <a:p>
          <a:endParaRPr lang="cs-CZ"/>
        </a:p>
      </dgm:t>
    </dgm:pt>
    <dgm:pt modelId="{9395F5F0-2AAC-4600-9592-443DA92B3E69}" type="sibTrans" cxnId="{6B7BE6E2-9CDE-469E-B9AD-C0E4CDB6DA38}">
      <dgm:prSet/>
      <dgm:spPr/>
      <dgm:t>
        <a:bodyPr/>
        <a:lstStyle/>
        <a:p>
          <a:endParaRPr lang="cs-CZ"/>
        </a:p>
      </dgm:t>
    </dgm:pt>
    <dgm:pt modelId="{71A61966-28FF-45F3-B230-42B5ABE102C2}">
      <dgm:prSet/>
      <dgm:spPr/>
      <dgm:t>
        <a:bodyPr/>
        <a:lstStyle/>
        <a:p>
          <a:r>
            <a:rPr lang="cs-CZ" b="0" dirty="0"/>
            <a:t>zaměstnanec si počínal v rozporu s obvyklým způsobem chování - jednal lehkomyslně, přestože si musel vzhledem ke své kvalifikaci a zkušenostem být vědom, že si může způsobit újmu na zdraví (ne běžná neopatrnost)</a:t>
          </a:r>
          <a:endParaRPr lang="cs-CZ" dirty="0"/>
        </a:p>
      </dgm:t>
    </dgm:pt>
    <dgm:pt modelId="{BE515960-BEB2-4A2A-B2D5-2173402F0FC5}" type="parTrans" cxnId="{88FCE491-3366-4E0A-BAED-EBAF841105F3}">
      <dgm:prSet/>
      <dgm:spPr/>
      <dgm:t>
        <a:bodyPr/>
        <a:lstStyle/>
        <a:p>
          <a:endParaRPr lang="cs-CZ"/>
        </a:p>
      </dgm:t>
    </dgm:pt>
    <dgm:pt modelId="{142B124D-B73E-47DF-B396-605B457D2335}" type="sibTrans" cxnId="{88FCE491-3366-4E0A-BAED-EBAF841105F3}">
      <dgm:prSet/>
      <dgm:spPr/>
      <dgm:t>
        <a:bodyPr/>
        <a:lstStyle/>
        <a:p>
          <a:endParaRPr lang="cs-CZ"/>
        </a:p>
      </dgm:t>
    </dgm:pt>
    <dgm:pt modelId="{1A794C92-5F6D-4616-BED1-24939CBB7268}" type="pres">
      <dgm:prSet presAssocID="{AC3BC79B-4ED4-4F42-B128-9A101CAC443D}" presName="linear" presStyleCnt="0">
        <dgm:presLayoutVars>
          <dgm:animLvl val="lvl"/>
          <dgm:resizeHandles val="exact"/>
        </dgm:presLayoutVars>
      </dgm:prSet>
      <dgm:spPr/>
    </dgm:pt>
    <dgm:pt modelId="{2958AD58-5632-4988-9572-30F400A2BB72}" type="pres">
      <dgm:prSet presAssocID="{21CFD5F1-2510-4210-A104-B7AFB1365E0A}" presName="parentText" presStyleLbl="node1" presStyleIdx="0" presStyleCnt="1">
        <dgm:presLayoutVars>
          <dgm:chMax val="0"/>
          <dgm:bulletEnabled val="1"/>
        </dgm:presLayoutVars>
      </dgm:prSet>
      <dgm:spPr/>
    </dgm:pt>
    <dgm:pt modelId="{0F2E11C0-AFBD-46B3-BDB6-7E51E23E5F4C}" type="pres">
      <dgm:prSet presAssocID="{21CFD5F1-2510-4210-A104-B7AFB1365E0A}" presName="childText" presStyleLbl="revTx" presStyleIdx="0" presStyleCnt="1">
        <dgm:presLayoutVars>
          <dgm:bulletEnabled val="1"/>
        </dgm:presLayoutVars>
      </dgm:prSet>
      <dgm:spPr/>
    </dgm:pt>
  </dgm:ptLst>
  <dgm:cxnLst>
    <dgm:cxn modelId="{61615806-2D4D-4555-AAFF-5BD7024C90B2}" type="presOf" srcId="{71A61966-28FF-45F3-B230-42B5ABE102C2}" destId="{0F2E11C0-AFBD-46B3-BDB6-7E51E23E5F4C}" srcOrd="0" destOrd="1" presId="urn:microsoft.com/office/officeart/2005/8/layout/vList2"/>
    <dgm:cxn modelId="{88FCE491-3366-4E0A-BAED-EBAF841105F3}" srcId="{21CFD5F1-2510-4210-A104-B7AFB1365E0A}" destId="{71A61966-28FF-45F3-B230-42B5ABE102C2}" srcOrd="1" destOrd="0" parTransId="{BE515960-BEB2-4A2A-B2D5-2173402F0FC5}" sibTransId="{142B124D-B73E-47DF-B396-605B457D2335}"/>
    <dgm:cxn modelId="{9A0F5A96-45CA-41A5-8ABB-EA9433BCE06D}" srcId="{AC3BC79B-4ED4-4F42-B128-9A101CAC443D}" destId="{21CFD5F1-2510-4210-A104-B7AFB1365E0A}" srcOrd="0" destOrd="0" parTransId="{5BA3C231-D31D-4DDB-A336-9EE5D19B9451}" sibTransId="{BAA7C991-E127-4508-965A-F981C81812C3}"/>
    <dgm:cxn modelId="{EE851CB0-2510-47F7-9133-F41655E3DC96}" type="presOf" srcId="{7A2B6004-D9A5-4C73-BC8D-8B5E8390F954}" destId="{0F2E11C0-AFBD-46B3-BDB6-7E51E23E5F4C}" srcOrd="0" destOrd="0" presId="urn:microsoft.com/office/officeart/2005/8/layout/vList2"/>
    <dgm:cxn modelId="{18BD56C6-4A75-48F9-98B1-7C6CC175E952}" type="presOf" srcId="{AC3BC79B-4ED4-4F42-B128-9A101CAC443D}" destId="{1A794C92-5F6D-4616-BED1-24939CBB7268}" srcOrd="0" destOrd="0" presId="urn:microsoft.com/office/officeart/2005/8/layout/vList2"/>
    <dgm:cxn modelId="{6B7BE6E2-9CDE-469E-B9AD-C0E4CDB6DA38}" srcId="{21CFD5F1-2510-4210-A104-B7AFB1365E0A}" destId="{7A2B6004-D9A5-4C73-BC8D-8B5E8390F954}" srcOrd="0" destOrd="0" parTransId="{7C18A1E4-CC1D-4AB8-A57C-78BC37F03703}" sibTransId="{9395F5F0-2AAC-4600-9592-443DA92B3E69}"/>
    <dgm:cxn modelId="{B758E6F2-D856-42B6-A45A-404AA843F011}" type="presOf" srcId="{21CFD5F1-2510-4210-A104-B7AFB1365E0A}" destId="{2958AD58-5632-4988-9572-30F400A2BB72}" srcOrd="0" destOrd="0" presId="urn:microsoft.com/office/officeart/2005/8/layout/vList2"/>
    <dgm:cxn modelId="{171661D5-659D-4B4D-85C4-8A36F49D0567}" type="presParOf" srcId="{1A794C92-5F6D-4616-BED1-24939CBB7268}" destId="{2958AD58-5632-4988-9572-30F400A2BB72}" srcOrd="0" destOrd="0" presId="urn:microsoft.com/office/officeart/2005/8/layout/vList2"/>
    <dgm:cxn modelId="{4B52BD6B-9285-4151-AED8-997DEB7D5EBF}" type="presParOf" srcId="{1A794C92-5F6D-4616-BED1-24939CBB7268}" destId="{0F2E11C0-AFBD-46B3-BDB6-7E51E23E5F4C}"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0921367-1E52-4D1C-8E59-A991038918A3}" type="doc">
      <dgm:prSet loTypeId="urn:microsoft.com/office/officeart/2005/8/layout/vList2" loCatId="list" qsTypeId="urn:microsoft.com/office/officeart/2005/8/quickstyle/simple1" qsCatId="simple" csTypeId="urn:microsoft.com/office/officeart/2005/8/colors/accent0_2" csCatId="mainScheme"/>
      <dgm:spPr/>
      <dgm:t>
        <a:bodyPr/>
        <a:lstStyle/>
        <a:p>
          <a:endParaRPr lang="cs-CZ"/>
        </a:p>
      </dgm:t>
    </dgm:pt>
    <dgm:pt modelId="{FF546564-5EFA-4BAB-95C9-FBCC5EAECA5F}">
      <dgm:prSet/>
      <dgm:spPr/>
      <dgm:t>
        <a:bodyPr/>
        <a:lstStyle/>
        <a:p>
          <a:pPr algn="just"/>
          <a:r>
            <a:rPr lang="cs-CZ" b="0" dirty="0"/>
            <a:t>Obsah pracovního poměru je možné změnit jen tehdy, </a:t>
          </a:r>
          <a:r>
            <a:rPr lang="cs-CZ" b="1" dirty="0"/>
            <a:t>dohodnou-li se </a:t>
          </a:r>
          <a:r>
            <a:rPr lang="cs-CZ" b="0" dirty="0"/>
            <a:t>zaměstnavatel a zaměstnanec na jeho změně.</a:t>
          </a:r>
          <a:endParaRPr lang="cs-CZ" dirty="0"/>
        </a:p>
      </dgm:t>
    </dgm:pt>
    <dgm:pt modelId="{91C10473-E1B6-44E1-A34D-41BBF58BF43C}" type="parTrans" cxnId="{035E8C01-0C87-495A-81A4-D4EA09551439}">
      <dgm:prSet/>
      <dgm:spPr/>
      <dgm:t>
        <a:bodyPr/>
        <a:lstStyle/>
        <a:p>
          <a:endParaRPr lang="cs-CZ"/>
        </a:p>
      </dgm:t>
    </dgm:pt>
    <dgm:pt modelId="{61330F29-113C-43E2-9DA1-B51ED1B44ADE}" type="sibTrans" cxnId="{035E8C01-0C87-495A-81A4-D4EA09551439}">
      <dgm:prSet/>
      <dgm:spPr/>
      <dgm:t>
        <a:bodyPr/>
        <a:lstStyle/>
        <a:p>
          <a:endParaRPr lang="cs-CZ"/>
        </a:p>
      </dgm:t>
    </dgm:pt>
    <dgm:pt modelId="{98408C36-7FF5-449B-9392-C51913287A0E}">
      <dgm:prSet/>
      <dgm:spPr/>
      <dgm:t>
        <a:bodyPr/>
        <a:lstStyle/>
        <a:p>
          <a:r>
            <a:rPr lang="cs-CZ" b="0"/>
            <a:t>Změnou je také jmenování na vedoucí místo</a:t>
          </a:r>
          <a:endParaRPr lang="cs-CZ"/>
        </a:p>
      </dgm:t>
    </dgm:pt>
    <dgm:pt modelId="{88AD37A3-2C56-4C3B-B079-73BDB555B7B1}" type="parTrans" cxnId="{62ADD399-72B2-404C-9A52-92CB2FDBCE06}">
      <dgm:prSet/>
      <dgm:spPr/>
      <dgm:t>
        <a:bodyPr/>
        <a:lstStyle/>
        <a:p>
          <a:endParaRPr lang="cs-CZ"/>
        </a:p>
      </dgm:t>
    </dgm:pt>
    <dgm:pt modelId="{BAE6A562-E313-4E2D-ABDF-5A2FE40F25EA}" type="sibTrans" cxnId="{62ADD399-72B2-404C-9A52-92CB2FDBCE06}">
      <dgm:prSet/>
      <dgm:spPr/>
      <dgm:t>
        <a:bodyPr/>
        <a:lstStyle/>
        <a:p>
          <a:endParaRPr lang="cs-CZ"/>
        </a:p>
      </dgm:t>
    </dgm:pt>
    <dgm:pt modelId="{C27D6D0B-6928-40C7-88AD-A003282FEC76}">
      <dgm:prSet/>
      <dgm:spPr/>
      <dgm:t>
        <a:bodyPr/>
        <a:lstStyle/>
        <a:p>
          <a:pPr algn="just"/>
          <a:r>
            <a:rPr lang="cs-CZ" b="0" dirty="0"/>
            <a:t>Konat práce jiného druhu nebo v jiném místě, než byly sjednány v pracovní smlouvě – pouze kde to zákon ukládá</a:t>
          </a:r>
          <a:endParaRPr lang="cs-CZ" dirty="0"/>
        </a:p>
      </dgm:t>
    </dgm:pt>
    <dgm:pt modelId="{14953092-F9DF-432E-82FD-7B98CD56752B}" type="parTrans" cxnId="{AF4E177B-BBD6-422D-AEDA-21CAC08BD6E3}">
      <dgm:prSet/>
      <dgm:spPr/>
      <dgm:t>
        <a:bodyPr/>
        <a:lstStyle/>
        <a:p>
          <a:endParaRPr lang="cs-CZ"/>
        </a:p>
      </dgm:t>
    </dgm:pt>
    <dgm:pt modelId="{A6EA9D1B-4940-49B0-A261-29344DA39C03}" type="sibTrans" cxnId="{AF4E177B-BBD6-422D-AEDA-21CAC08BD6E3}">
      <dgm:prSet/>
      <dgm:spPr/>
      <dgm:t>
        <a:bodyPr/>
        <a:lstStyle/>
        <a:p>
          <a:endParaRPr lang="cs-CZ"/>
        </a:p>
      </dgm:t>
    </dgm:pt>
    <dgm:pt modelId="{02D5987C-C95E-4284-B413-2E3AE1C6469F}" type="pres">
      <dgm:prSet presAssocID="{D0921367-1E52-4D1C-8E59-A991038918A3}" presName="linear" presStyleCnt="0">
        <dgm:presLayoutVars>
          <dgm:animLvl val="lvl"/>
          <dgm:resizeHandles val="exact"/>
        </dgm:presLayoutVars>
      </dgm:prSet>
      <dgm:spPr/>
    </dgm:pt>
    <dgm:pt modelId="{29E30AE8-1F49-4B80-9FE9-748A2A933416}" type="pres">
      <dgm:prSet presAssocID="{FF546564-5EFA-4BAB-95C9-FBCC5EAECA5F}" presName="parentText" presStyleLbl="node1" presStyleIdx="0" presStyleCnt="2">
        <dgm:presLayoutVars>
          <dgm:chMax val="0"/>
          <dgm:bulletEnabled val="1"/>
        </dgm:presLayoutVars>
      </dgm:prSet>
      <dgm:spPr/>
    </dgm:pt>
    <dgm:pt modelId="{E800862A-2930-4E59-A03A-ACD5DB521DD7}" type="pres">
      <dgm:prSet presAssocID="{FF546564-5EFA-4BAB-95C9-FBCC5EAECA5F}" presName="childText" presStyleLbl="revTx" presStyleIdx="0" presStyleCnt="1">
        <dgm:presLayoutVars>
          <dgm:bulletEnabled val="1"/>
        </dgm:presLayoutVars>
      </dgm:prSet>
      <dgm:spPr/>
    </dgm:pt>
    <dgm:pt modelId="{36D55A6E-91C5-4D96-BAD1-DA08E0A172E9}" type="pres">
      <dgm:prSet presAssocID="{C27D6D0B-6928-40C7-88AD-A003282FEC76}" presName="parentText" presStyleLbl="node1" presStyleIdx="1" presStyleCnt="2">
        <dgm:presLayoutVars>
          <dgm:chMax val="0"/>
          <dgm:bulletEnabled val="1"/>
        </dgm:presLayoutVars>
      </dgm:prSet>
      <dgm:spPr/>
    </dgm:pt>
  </dgm:ptLst>
  <dgm:cxnLst>
    <dgm:cxn modelId="{035E8C01-0C87-495A-81A4-D4EA09551439}" srcId="{D0921367-1E52-4D1C-8E59-A991038918A3}" destId="{FF546564-5EFA-4BAB-95C9-FBCC5EAECA5F}" srcOrd="0" destOrd="0" parTransId="{91C10473-E1B6-44E1-A34D-41BBF58BF43C}" sibTransId="{61330F29-113C-43E2-9DA1-B51ED1B44ADE}"/>
    <dgm:cxn modelId="{897BE04F-EA9B-41F7-AA0E-BEFB878CFEA9}" type="presOf" srcId="{98408C36-7FF5-449B-9392-C51913287A0E}" destId="{E800862A-2930-4E59-A03A-ACD5DB521DD7}" srcOrd="0" destOrd="0" presId="urn:microsoft.com/office/officeart/2005/8/layout/vList2"/>
    <dgm:cxn modelId="{7720F156-9CF1-4C28-B67B-B3DF3FBC7FE9}" type="presOf" srcId="{C27D6D0B-6928-40C7-88AD-A003282FEC76}" destId="{36D55A6E-91C5-4D96-BAD1-DA08E0A172E9}" srcOrd="0" destOrd="0" presId="urn:microsoft.com/office/officeart/2005/8/layout/vList2"/>
    <dgm:cxn modelId="{6978F259-B78F-4267-BBA3-588FD00409C5}" type="presOf" srcId="{FF546564-5EFA-4BAB-95C9-FBCC5EAECA5F}" destId="{29E30AE8-1F49-4B80-9FE9-748A2A933416}" srcOrd="0" destOrd="0" presId="urn:microsoft.com/office/officeart/2005/8/layout/vList2"/>
    <dgm:cxn modelId="{AF4E177B-BBD6-422D-AEDA-21CAC08BD6E3}" srcId="{D0921367-1E52-4D1C-8E59-A991038918A3}" destId="{C27D6D0B-6928-40C7-88AD-A003282FEC76}" srcOrd="1" destOrd="0" parTransId="{14953092-F9DF-432E-82FD-7B98CD56752B}" sibTransId="{A6EA9D1B-4940-49B0-A261-29344DA39C03}"/>
    <dgm:cxn modelId="{62ADD399-72B2-404C-9A52-92CB2FDBCE06}" srcId="{FF546564-5EFA-4BAB-95C9-FBCC5EAECA5F}" destId="{98408C36-7FF5-449B-9392-C51913287A0E}" srcOrd="0" destOrd="0" parTransId="{88AD37A3-2C56-4C3B-B079-73BDB555B7B1}" sibTransId="{BAE6A562-E313-4E2D-ABDF-5A2FE40F25EA}"/>
    <dgm:cxn modelId="{FCCFE2BD-EA41-41F2-AAB4-F37C537FF1A1}" type="presOf" srcId="{D0921367-1E52-4D1C-8E59-A991038918A3}" destId="{02D5987C-C95E-4284-B413-2E3AE1C6469F}" srcOrd="0" destOrd="0" presId="urn:microsoft.com/office/officeart/2005/8/layout/vList2"/>
    <dgm:cxn modelId="{317A7BAE-D4C4-41DB-BFCE-92DFF645BFF0}" type="presParOf" srcId="{02D5987C-C95E-4284-B413-2E3AE1C6469F}" destId="{29E30AE8-1F49-4B80-9FE9-748A2A933416}" srcOrd="0" destOrd="0" presId="urn:microsoft.com/office/officeart/2005/8/layout/vList2"/>
    <dgm:cxn modelId="{552C5619-7753-4A89-B3CE-81D354C8E4C2}" type="presParOf" srcId="{02D5987C-C95E-4284-B413-2E3AE1C6469F}" destId="{E800862A-2930-4E59-A03A-ACD5DB521DD7}" srcOrd="1" destOrd="0" presId="urn:microsoft.com/office/officeart/2005/8/layout/vList2"/>
    <dgm:cxn modelId="{4A7C8D25-7AE5-48CD-A596-FB4CE02E3F84}" type="presParOf" srcId="{02D5987C-C95E-4284-B413-2E3AE1C6469F}" destId="{36D55A6E-91C5-4D96-BAD1-DA08E0A172E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70261F4-A2EA-4905-B0B0-429E24B8A451}" type="doc">
      <dgm:prSet loTypeId="urn:microsoft.com/office/officeart/2005/8/layout/hList1" loCatId="list" qsTypeId="urn:microsoft.com/office/officeart/2005/8/quickstyle/simple1" qsCatId="simple" csTypeId="urn:microsoft.com/office/officeart/2005/8/colors/accent0_2" csCatId="mainScheme" phldr="1"/>
      <dgm:spPr/>
      <dgm:t>
        <a:bodyPr/>
        <a:lstStyle/>
        <a:p>
          <a:endParaRPr lang="cs-CZ"/>
        </a:p>
      </dgm:t>
    </dgm:pt>
    <dgm:pt modelId="{F4DEB630-14B0-483B-B81A-8B3B548E6C24}">
      <dgm:prSet/>
      <dgm:spPr/>
      <dgm:t>
        <a:bodyPr/>
        <a:lstStyle/>
        <a:p>
          <a:r>
            <a:rPr lang="cs-CZ" b="0" dirty="0"/>
            <a:t>Zaměstnavatel je povinen zaměstnance převést:</a:t>
          </a:r>
          <a:endParaRPr lang="cs-CZ" dirty="0"/>
        </a:p>
      </dgm:t>
    </dgm:pt>
    <dgm:pt modelId="{E4F0FD8A-3913-4EA7-AE85-038EFFA41CCB}" type="parTrans" cxnId="{82CAF5FE-BFF1-4919-94CB-D035DF093059}">
      <dgm:prSet/>
      <dgm:spPr/>
      <dgm:t>
        <a:bodyPr/>
        <a:lstStyle/>
        <a:p>
          <a:endParaRPr lang="cs-CZ"/>
        </a:p>
      </dgm:t>
    </dgm:pt>
    <dgm:pt modelId="{A8A4F6FA-DDCF-4202-A19F-48B39240B1D5}" type="sibTrans" cxnId="{82CAF5FE-BFF1-4919-94CB-D035DF093059}">
      <dgm:prSet/>
      <dgm:spPr/>
      <dgm:t>
        <a:bodyPr/>
        <a:lstStyle/>
        <a:p>
          <a:endParaRPr lang="cs-CZ"/>
        </a:p>
      </dgm:t>
    </dgm:pt>
    <dgm:pt modelId="{A3CA34FD-85B6-4235-9D27-77F1915064A8}">
      <dgm:prSet custT="1"/>
      <dgm:spPr/>
      <dgm:t>
        <a:bodyPr/>
        <a:lstStyle/>
        <a:p>
          <a:pPr algn="just"/>
          <a:r>
            <a:rPr lang="cs-CZ" sz="1600" b="0" dirty="0">
              <a:solidFill>
                <a:schemeClr val="tx1"/>
              </a:solidFill>
            </a:rPr>
            <a:t>Pokud jeho zdravotní stav nadále nedovoluje výkon dosavadní práce – nutný lékařský posudek (dlouhodobá ztráta způsobilosti)</a:t>
          </a:r>
          <a:endParaRPr lang="cs-CZ" sz="1600" dirty="0">
            <a:solidFill>
              <a:schemeClr val="tx1"/>
            </a:solidFill>
          </a:endParaRPr>
        </a:p>
      </dgm:t>
    </dgm:pt>
    <dgm:pt modelId="{C0CE410D-761B-4A4C-8CB3-6E4CEFDF0BE7}" type="parTrans" cxnId="{60AC1718-1393-4AA9-AB81-902C666D6FFF}">
      <dgm:prSet/>
      <dgm:spPr/>
      <dgm:t>
        <a:bodyPr/>
        <a:lstStyle/>
        <a:p>
          <a:endParaRPr lang="cs-CZ"/>
        </a:p>
      </dgm:t>
    </dgm:pt>
    <dgm:pt modelId="{1C88628B-05AC-4C15-83D6-FB46650C7872}" type="sibTrans" cxnId="{60AC1718-1393-4AA9-AB81-902C666D6FFF}">
      <dgm:prSet/>
      <dgm:spPr/>
      <dgm:t>
        <a:bodyPr/>
        <a:lstStyle/>
        <a:p>
          <a:endParaRPr lang="cs-CZ"/>
        </a:p>
      </dgm:t>
    </dgm:pt>
    <dgm:pt modelId="{C0CA6802-32C7-48F4-99E2-67E36B13DBC4}">
      <dgm:prSet custT="1"/>
      <dgm:spPr/>
      <dgm:t>
        <a:bodyPr/>
        <a:lstStyle/>
        <a:p>
          <a:pPr algn="just"/>
          <a:r>
            <a:rPr lang="cs-CZ" sz="1600" b="0" dirty="0">
              <a:solidFill>
                <a:schemeClr val="tx1"/>
              </a:solidFill>
            </a:rPr>
            <a:t>Zaměstnanec utrpěl pracovní úraz který dočasně nedovoluje výkon dosavadní práce + lékařský posudek</a:t>
          </a:r>
          <a:endParaRPr lang="cs-CZ" sz="1600" dirty="0">
            <a:solidFill>
              <a:schemeClr val="tx1"/>
            </a:solidFill>
          </a:endParaRPr>
        </a:p>
      </dgm:t>
    </dgm:pt>
    <dgm:pt modelId="{A55093F2-07DD-460F-8EA3-88A24269AC43}" type="parTrans" cxnId="{0C072734-919C-4F4A-9626-6FC80FD747C4}">
      <dgm:prSet/>
      <dgm:spPr/>
      <dgm:t>
        <a:bodyPr/>
        <a:lstStyle/>
        <a:p>
          <a:endParaRPr lang="cs-CZ"/>
        </a:p>
      </dgm:t>
    </dgm:pt>
    <dgm:pt modelId="{D3727E38-2BDC-4562-8247-6E4625D87AFB}" type="sibTrans" cxnId="{0C072734-919C-4F4A-9626-6FC80FD747C4}">
      <dgm:prSet/>
      <dgm:spPr/>
      <dgm:t>
        <a:bodyPr/>
        <a:lstStyle/>
        <a:p>
          <a:endParaRPr lang="cs-CZ"/>
        </a:p>
      </dgm:t>
    </dgm:pt>
    <dgm:pt modelId="{C4104C7D-914D-4368-BF47-0DF72149E995}">
      <dgm:prSet custT="1"/>
      <dgm:spPr/>
      <dgm:t>
        <a:bodyPr/>
        <a:lstStyle/>
        <a:p>
          <a:pPr algn="just"/>
          <a:r>
            <a:rPr lang="cs-CZ" sz="1600" b="0" dirty="0">
              <a:solidFill>
                <a:schemeClr val="tx1"/>
              </a:solidFill>
            </a:rPr>
            <a:t>Zaměstnankyně je těhotná/kojící/9měsíců po porodu + běžně vykonává práce pro ně nevhodně/posudek, nebo o to zaměstnankyně požádá</a:t>
          </a:r>
          <a:endParaRPr lang="cs-CZ" sz="1600" dirty="0">
            <a:solidFill>
              <a:schemeClr val="tx1"/>
            </a:solidFill>
          </a:endParaRPr>
        </a:p>
      </dgm:t>
    </dgm:pt>
    <dgm:pt modelId="{D8757E56-AD77-4E55-9EDD-5ADC14208F25}" type="parTrans" cxnId="{17DD2C70-CA55-415B-96D5-999D5514F525}">
      <dgm:prSet/>
      <dgm:spPr/>
      <dgm:t>
        <a:bodyPr/>
        <a:lstStyle/>
        <a:p>
          <a:endParaRPr lang="cs-CZ"/>
        </a:p>
      </dgm:t>
    </dgm:pt>
    <dgm:pt modelId="{D3632605-747D-48E2-9173-524FCDFD5712}" type="sibTrans" cxnId="{17DD2C70-CA55-415B-96D5-999D5514F525}">
      <dgm:prSet/>
      <dgm:spPr/>
      <dgm:t>
        <a:bodyPr/>
        <a:lstStyle/>
        <a:p>
          <a:endParaRPr lang="cs-CZ"/>
        </a:p>
      </dgm:t>
    </dgm:pt>
    <dgm:pt modelId="{761F1946-C58A-4156-8AF7-C99F71D5D285}">
      <dgm:prSet custT="1"/>
      <dgm:spPr/>
      <dgm:t>
        <a:bodyPr/>
        <a:lstStyle/>
        <a:p>
          <a:pPr algn="just"/>
          <a:r>
            <a:rPr lang="cs-CZ" sz="1600" b="0" dirty="0">
              <a:solidFill>
                <a:schemeClr val="tx1"/>
              </a:solidFill>
            </a:rPr>
            <a:t>rozhodnutí soudu/správního orgánu</a:t>
          </a:r>
          <a:endParaRPr lang="cs-CZ" sz="1600" dirty="0">
            <a:solidFill>
              <a:schemeClr val="tx1"/>
            </a:solidFill>
          </a:endParaRPr>
        </a:p>
      </dgm:t>
    </dgm:pt>
    <dgm:pt modelId="{E8A33B3B-BAEB-4E33-8713-BD41605207F0}" type="parTrans" cxnId="{847C5ACD-55AB-4FDF-B6EF-9BD251B8777D}">
      <dgm:prSet/>
      <dgm:spPr/>
      <dgm:t>
        <a:bodyPr/>
        <a:lstStyle/>
        <a:p>
          <a:endParaRPr lang="cs-CZ"/>
        </a:p>
      </dgm:t>
    </dgm:pt>
    <dgm:pt modelId="{E399B8C2-8B58-4254-B638-87321567C803}" type="sibTrans" cxnId="{847C5ACD-55AB-4FDF-B6EF-9BD251B8777D}">
      <dgm:prSet/>
      <dgm:spPr/>
      <dgm:t>
        <a:bodyPr/>
        <a:lstStyle/>
        <a:p>
          <a:endParaRPr lang="cs-CZ"/>
        </a:p>
      </dgm:t>
    </dgm:pt>
    <dgm:pt modelId="{39BDFE71-E8F6-4083-812F-C8510C0BF9C4}">
      <dgm:prSet custT="1"/>
      <dgm:spPr/>
      <dgm:t>
        <a:bodyPr/>
        <a:lstStyle/>
        <a:p>
          <a:pPr algn="just"/>
          <a:r>
            <a:rPr lang="cs-CZ" sz="1600" b="0" dirty="0">
              <a:solidFill>
                <a:schemeClr val="tx1"/>
              </a:solidFill>
            </a:rPr>
            <a:t>Nezpůsobilý (ze zdravotních důvodů) pro noční práce + posudek</a:t>
          </a:r>
          <a:endParaRPr lang="cs-CZ" sz="1600" dirty="0">
            <a:solidFill>
              <a:schemeClr val="tx1"/>
            </a:solidFill>
          </a:endParaRPr>
        </a:p>
      </dgm:t>
    </dgm:pt>
    <dgm:pt modelId="{04445872-FF42-4474-BB3B-3799D3E6BE5D}" type="parTrans" cxnId="{B127329D-6A6E-490B-AF18-71EDFC4E2B51}">
      <dgm:prSet/>
      <dgm:spPr/>
      <dgm:t>
        <a:bodyPr/>
        <a:lstStyle/>
        <a:p>
          <a:endParaRPr lang="cs-CZ"/>
        </a:p>
      </dgm:t>
    </dgm:pt>
    <dgm:pt modelId="{3CBCD246-642E-4F45-87EE-F278881EEF62}" type="sibTrans" cxnId="{B127329D-6A6E-490B-AF18-71EDFC4E2B51}">
      <dgm:prSet/>
      <dgm:spPr/>
      <dgm:t>
        <a:bodyPr/>
        <a:lstStyle/>
        <a:p>
          <a:endParaRPr lang="cs-CZ"/>
        </a:p>
      </dgm:t>
    </dgm:pt>
    <dgm:pt modelId="{2D178D17-4A77-4607-9BC4-6CB0EE47E643}">
      <dgm:prSet/>
      <dgm:spPr/>
      <dgm:t>
        <a:bodyPr/>
        <a:lstStyle/>
        <a:p>
          <a:r>
            <a:rPr lang="cs-CZ" b="0"/>
            <a:t>Možnost zaměstnavatele:</a:t>
          </a:r>
          <a:endParaRPr lang="cs-CZ"/>
        </a:p>
      </dgm:t>
    </dgm:pt>
    <dgm:pt modelId="{816D769F-B529-4713-A42A-15E693AD06FC}" type="parTrans" cxnId="{79050D98-24AF-48C8-A986-896339636ACF}">
      <dgm:prSet/>
      <dgm:spPr/>
      <dgm:t>
        <a:bodyPr/>
        <a:lstStyle/>
        <a:p>
          <a:endParaRPr lang="cs-CZ"/>
        </a:p>
      </dgm:t>
    </dgm:pt>
    <dgm:pt modelId="{21364D91-38BD-469A-922D-9ECFBCC139D2}" type="sibTrans" cxnId="{79050D98-24AF-48C8-A986-896339636ACF}">
      <dgm:prSet/>
      <dgm:spPr/>
      <dgm:t>
        <a:bodyPr/>
        <a:lstStyle/>
        <a:p>
          <a:endParaRPr lang="cs-CZ"/>
        </a:p>
      </dgm:t>
    </dgm:pt>
    <dgm:pt modelId="{0E825D1D-45AE-4260-917C-0CA790EE1E7C}">
      <dgm:prSet custT="1"/>
      <dgm:spPr/>
      <dgm:t>
        <a:bodyPr/>
        <a:lstStyle/>
        <a:p>
          <a:pPr algn="just"/>
          <a:r>
            <a:rPr lang="cs-CZ" sz="1800" b="0" dirty="0">
              <a:solidFill>
                <a:schemeClr val="tx1"/>
              </a:solidFill>
            </a:rPr>
            <a:t>dal-li zaměstnanci výpověď z důvodů uvedených v § 52 písm. f) a g) (porušování povinností)</a:t>
          </a:r>
          <a:endParaRPr lang="cs-CZ" sz="1800" dirty="0">
            <a:solidFill>
              <a:schemeClr val="tx1"/>
            </a:solidFill>
          </a:endParaRPr>
        </a:p>
      </dgm:t>
    </dgm:pt>
    <dgm:pt modelId="{9958DF77-9847-490A-AA9F-B9C788A54A57}" type="parTrans" cxnId="{FE71DCE3-98E1-4F0A-9D55-ECCC9D1E4ADC}">
      <dgm:prSet/>
      <dgm:spPr/>
      <dgm:t>
        <a:bodyPr/>
        <a:lstStyle/>
        <a:p>
          <a:endParaRPr lang="cs-CZ"/>
        </a:p>
      </dgm:t>
    </dgm:pt>
    <dgm:pt modelId="{0012E422-9185-4567-9825-AF4697B99010}" type="sibTrans" cxnId="{FE71DCE3-98E1-4F0A-9D55-ECCC9D1E4ADC}">
      <dgm:prSet/>
      <dgm:spPr/>
      <dgm:t>
        <a:bodyPr/>
        <a:lstStyle/>
        <a:p>
          <a:endParaRPr lang="cs-CZ"/>
        </a:p>
      </dgm:t>
    </dgm:pt>
    <dgm:pt modelId="{4407343C-46D4-4346-B2B0-646455A014C3}">
      <dgm:prSet custT="1"/>
      <dgm:spPr/>
      <dgm:t>
        <a:bodyPr/>
        <a:lstStyle/>
        <a:p>
          <a:pPr algn="just"/>
          <a:r>
            <a:rPr lang="cs-CZ" sz="1800" b="0" dirty="0">
              <a:solidFill>
                <a:schemeClr val="tx1"/>
              </a:solidFill>
            </a:rPr>
            <a:t>bylo-li proti zaměstnanci zahájeno trestní řízení pro podezření z úmyslné trestné činnosti spáchané při plnění pracovních úkolů nebo v přímé souvislosti s ním ke škodě na majetku zaměstnavatele, a to na dobu do pravomocného skončení trestního řízení,</a:t>
          </a:r>
          <a:endParaRPr lang="cs-CZ" sz="1800" dirty="0">
            <a:solidFill>
              <a:schemeClr val="tx1"/>
            </a:solidFill>
          </a:endParaRPr>
        </a:p>
      </dgm:t>
    </dgm:pt>
    <dgm:pt modelId="{5E5B7CD9-3E91-41BE-A97F-CA37C48E69A9}" type="parTrans" cxnId="{56EC1981-493A-48E1-A45A-00E1B9BE4292}">
      <dgm:prSet/>
      <dgm:spPr/>
      <dgm:t>
        <a:bodyPr/>
        <a:lstStyle/>
        <a:p>
          <a:endParaRPr lang="cs-CZ"/>
        </a:p>
      </dgm:t>
    </dgm:pt>
    <dgm:pt modelId="{65B08C0C-A1FD-4AE1-98B4-FC546F0BCCF2}" type="sibTrans" cxnId="{56EC1981-493A-48E1-A45A-00E1B9BE4292}">
      <dgm:prSet/>
      <dgm:spPr/>
      <dgm:t>
        <a:bodyPr/>
        <a:lstStyle/>
        <a:p>
          <a:endParaRPr lang="cs-CZ"/>
        </a:p>
      </dgm:t>
    </dgm:pt>
    <dgm:pt modelId="{724260B1-F562-47D0-BB6F-5A00EDD67A6F}">
      <dgm:prSet custT="1"/>
      <dgm:spPr/>
      <dgm:t>
        <a:bodyPr/>
        <a:lstStyle/>
        <a:p>
          <a:pPr algn="just"/>
          <a:r>
            <a:rPr lang="cs-CZ" sz="1800" b="0" dirty="0">
              <a:solidFill>
                <a:schemeClr val="tx1"/>
              </a:solidFill>
            </a:rPr>
            <a:t>pozbyl-li zaměstnanec dočasně předpoklady stanovené zvláštními právními předpisy pro výkon sjednané práce, avšak v tomto případě nejdéle celkem na 30 pracovních dnů v kalendářním roce.</a:t>
          </a:r>
          <a:endParaRPr lang="cs-CZ" sz="1800" dirty="0">
            <a:solidFill>
              <a:schemeClr val="tx1"/>
            </a:solidFill>
          </a:endParaRPr>
        </a:p>
      </dgm:t>
    </dgm:pt>
    <dgm:pt modelId="{B545D2F0-4655-4A30-88DC-7A46E7CE35E2}" type="parTrans" cxnId="{84555949-84E0-4DB4-915E-B2DA1BFC3003}">
      <dgm:prSet/>
      <dgm:spPr/>
      <dgm:t>
        <a:bodyPr/>
        <a:lstStyle/>
        <a:p>
          <a:endParaRPr lang="cs-CZ"/>
        </a:p>
      </dgm:t>
    </dgm:pt>
    <dgm:pt modelId="{3C3E0DD0-7F81-40F1-ACCB-5A8F313737C4}" type="sibTrans" cxnId="{84555949-84E0-4DB4-915E-B2DA1BFC3003}">
      <dgm:prSet/>
      <dgm:spPr/>
      <dgm:t>
        <a:bodyPr/>
        <a:lstStyle/>
        <a:p>
          <a:endParaRPr lang="cs-CZ"/>
        </a:p>
      </dgm:t>
    </dgm:pt>
    <dgm:pt modelId="{5D2CCA14-54EC-4438-B138-38077C0A4463}">
      <dgm:prSet custT="1"/>
      <dgm:spPr/>
      <dgm:t>
        <a:bodyPr/>
        <a:lstStyle/>
        <a:p>
          <a:pPr algn="just"/>
          <a:r>
            <a:rPr lang="cs-CZ" sz="1600" b="0" dirty="0">
              <a:solidFill>
                <a:schemeClr val="tx1"/>
              </a:solidFill>
            </a:rPr>
            <a:t>Z důvodu infekce + lékařský posudek a vyjádření KHS</a:t>
          </a:r>
          <a:endParaRPr lang="cs-CZ" sz="1600" dirty="0">
            <a:solidFill>
              <a:schemeClr val="tx1"/>
            </a:solidFill>
          </a:endParaRPr>
        </a:p>
      </dgm:t>
    </dgm:pt>
    <dgm:pt modelId="{7EA0AD20-B870-4804-BFDB-C173ADE31315}" type="sibTrans" cxnId="{723A27A6-12E2-461F-A3F5-3D7290929915}">
      <dgm:prSet/>
      <dgm:spPr/>
      <dgm:t>
        <a:bodyPr/>
        <a:lstStyle/>
        <a:p>
          <a:endParaRPr lang="cs-CZ"/>
        </a:p>
      </dgm:t>
    </dgm:pt>
    <dgm:pt modelId="{BD0EA4D2-3AD5-4EDA-A977-465FD6AB9DED}" type="parTrans" cxnId="{723A27A6-12E2-461F-A3F5-3D7290929915}">
      <dgm:prSet/>
      <dgm:spPr/>
      <dgm:t>
        <a:bodyPr/>
        <a:lstStyle/>
        <a:p>
          <a:endParaRPr lang="cs-CZ"/>
        </a:p>
      </dgm:t>
    </dgm:pt>
    <dgm:pt modelId="{FFB9BFE5-19D6-4CD0-B732-D152A61289F1}" type="pres">
      <dgm:prSet presAssocID="{E70261F4-A2EA-4905-B0B0-429E24B8A451}" presName="Name0" presStyleCnt="0">
        <dgm:presLayoutVars>
          <dgm:dir/>
          <dgm:animLvl val="lvl"/>
          <dgm:resizeHandles val="exact"/>
        </dgm:presLayoutVars>
      </dgm:prSet>
      <dgm:spPr/>
    </dgm:pt>
    <dgm:pt modelId="{E9B02639-6F40-419B-8947-34B1BDFB2057}" type="pres">
      <dgm:prSet presAssocID="{F4DEB630-14B0-483B-B81A-8B3B548E6C24}" presName="composite" presStyleCnt="0"/>
      <dgm:spPr/>
    </dgm:pt>
    <dgm:pt modelId="{8B75E7A8-156F-460C-B41F-92A77BA500B6}" type="pres">
      <dgm:prSet presAssocID="{F4DEB630-14B0-483B-B81A-8B3B548E6C24}" presName="parTx" presStyleLbl="alignNode1" presStyleIdx="0" presStyleCnt="2">
        <dgm:presLayoutVars>
          <dgm:chMax val="0"/>
          <dgm:chPref val="0"/>
          <dgm:bulletEnabled val="1"/>
        </dgm:presLayoutVars>
      </dgm:prSet>
      <dgm:spPr/>
    </dgm:pt>
    <dgm:pt modelId="{AFBA4891-A708-4318-8AB4-51F67D406100}" type="pres">
      <dgm:prSet presAssocID="{F4DEB630-14B0-483B-B81A-8B3B548E6C24}" presName="desTx" presStyleLbl="alignAccFollowNode1" presStyleIdx="0" presStyleCnt="2">
        <dgm:presLayoutVars>
          <dgm:bulletEnabled val="1"/>
        </dgm:presLayoutVars>
      </dgm:prSet>
      <dgm:spPr/>
    </dgm:pt>
    <dgm:pt modelId="{0BE3BF3F-7BD1-4D82-814C-E015AAE0325B}" type="pres">
      <dgm:prSet presAssocID="{A8A4F6FA-DDCF-4202-A19F-48B39240B1D5}" presName="space" presStyleCnt="0"/>
      <dgm:spPr/>
    </dgm:pt>
    <dgm:pt modelId="{78D5E751-7E44-4A27-9172-7E8AD47FB1D3}" type="pres">
      <dgm:prSet presAssocID="{2D178D17-4A77-4607-9BC4-6CB0EE47E643}" presName="composite" presStyleCnt="0"/>
      <dgm:spPr/>
    </dgm:pt>
    <dgm:pt modelId="{CDDF8BB0-146F-45EC-8F4C-BE2FDBB34BA1}" type="pres">
      <dgm:prSet presAssocID="{2D178D17-4A77-4607-9BC4-6CB0EE47E643}" presName="parTx" presStyleLbl="alignNode1" presStyleIdx="1" presStyleCnt="2">
        <dgm:presLayoutVars>
          <dgm:chMax val="0"/>
          <dgm:chPref val="0"/>
          <dgm:bulletEnabled val="1"/>
        </dgm:presLayoutVars>
      </dgm:prSet>
      <dgm:spPr/>
    </dgm:pt>
    <dgm:pt modelId="{4244A7B6-2486-44D5-A3FA-2CE47F0B8FE8}" type="pres">
      <dgm:prSet presAssocID="{2D178D17-4A77-4607-9BC4-6CB0EE47E643}" presName="desTx" presStyleLbl="alignAccFollowNode1" presStyleIdx="1" presStyleCnt="2">
        <dgm:presLayoutVars>
          <dgm:bulletEnabled val="1"/>
        </dgm:presLayoutVars>
      </dgm:prSet>
      <dgm:spPr/>
    </dgm:pt>
  </dgm:ptLst>
  <dgm:cxnLst>
    <dgm:cxn modelId="{16A8F201-56B0-46E5-9D47-0D78B9F5C4B0}" type="presOf" srcId="{A3CA34FD-85B6-4235-9D27-77F1915064A8}" destId="{AFBA4891-A708-4318-8AB4-51F67D406100}" srcOrd="0" destOrd="0" presId="urn:microsoft.com/office/officeart/2005/8/layout/hList1"/>
    <dgm:cxn modelId="{C926BF09-4071-4A40-BACB-CC622E95CE1C}" type="presOf" srcId="{F4DEB630-14B0-483B-B81A-8B3B548E6C24}" destId="{8B75E7A8-156F-460C-B41F-92A77BA500B6}" srcOrd="0" destOrd="0" presId="urn:microsoft.com/office/officeart/2005/8/layout/hList1"/>
    <dgm:cxn modelId="{185F950F-FE16-4AB0-8777-53A38CB31D98}" type="presOf" srcId="{2D178D17-4A77-4607-9BC4-6CB0EE47E643}" destId="{CDDF8BB0-146F-45EC-8F4C-BE2FDBB34BA1}" srcOrd="0" destOrd="0" presId="urn:microsoft.com/office/officeart/2005/8/layout/hList1"/>
    <dgm:cxn modelId="{60AC1718-1393-4AA9-AB81-902C666D6FFF}" srcId="{F4DEB630-14B0-483B-B81A-8B3B548E6C24}" destId="{A3CA34FD-85B6-4235-9D27-77F1915064A8}" srcOrd="0" destOrd="0" parTransId="{C0CE410D-761B-4A4C-8CB3-6E4CEFDF0BE7}" sibTransId="{1C88628B-05AC-4C15-83D6-FB46650C7872}"/>
    <dgm:cxn modelId="{0C072734-919C-4F4A-9626-6FC80FD747C4}" srcId="{F4DEB630-14B0-483B-B81A-8B3B548E6C24}" destId="{C0CA6802-32C7-48F4-99E2-67E36B13DBC4}" srcOrd="1" destOrd="0" parTransId="{A55093F2-07DD-460F-8EA3-88A24269AC43}" sibTransId="{D3727E38-2BDC-4562-8247-6E4625D87AFB}"/>
    <dgm:cxn modelId="{E952A640-3256-4C9C-B44C-20862057DE22}" type="presOf" srcId="{0E825D1D-45AE-4260-917C-0CA790EE1E7C}" destId="{4244A7B6-2486-44D5-A3FA-2CE47F0B8FE8}" srcOrd="0" destOrd="0" presId="urn:microsoft.com/office/officeart/2005/8/layout/hList1"/>
    <dgm:cxn modelId="{0824F95D-299E-4FC3-A0B5-C6B8C975C9FA}" type="presOf" srcId="{724260B1-F562-47D0-BB6F-5A00EDD67A6F}" destId="{4244A7B6-2486-44D5-A3FA-2CE47F0B8FE8}" srcOrd="0" destOrd="2" presId="urn:microsoft.com/office/officeart/2005/8/layout/hList1"/>
    <dgm:cxn modelId="{44A0B963-9CBD-4299-9193-06B41792595E}" type="presOf" srcId="{C0CA6802-32C7-48F4-99E2-67E36B13DBC4}" destId="{AFBA4891-A708-4318-8AB4-51F67D406100}" srcOrd="0" destOrd="1" presId="urn:microsoft.com/office/officeart/2005/8/layout/hList1"/>
    <dgm:cxn modelId="{84555949-84E0-4DB4-915E-B2DA1BFC3003}" srcId="{2D178D17-4A77-4607-9BC4-6CB0EE47E643}" destId="{724260B1-F562-47D0-BB6F-5A00EDD67A6F}" srcOrd="2" destOrd="0" parTransId="{B545D2F0-4655-4A30-88DC-7A46E7CE35E2}" sibTransId="{3C3E0DD0-7F81-40F1-ACCB-5A8F313737C4}"/>
    <dgm:cxn modelId="{17DD2C70-CA55-415B-96D5-999D5514F525}" srcId="{F4DEB630-14B0-483B-B81A-8B3B548E6C24}" destId="{C4104C7D-914D-4368-BF47-0DF72149E995}" srcOrd="2" destOrd="0" parTransId="{D8757E56-AD77-4E55-9EDD-5ADC14208F25}" sibTransId="{D3632605-747D-48E2-9173-524FCDFD5712}"/>
    <dgm:cxn modelId="{32CF0C77-F85A-4987-B617-2CBFA96B705F}" type="presOf" srcId="{4407343C-46D4-4346-B2B0-646455A014C3}" destId="{4244A7B6-2486-44D5-A3FA-2CE47F0B8FE8}" srcOrd="0" destOrd="1" presId="urn:microsoft.com/office/officeart/2005/8/layout/hList1"/>
    <dgm:cxn modelId="{56EC1981-493A-48E1-A45A-00E1B9BE4292}" srcId="{2D178D17-4A77-4607-9BC4-6CB0EE47E643}" destId="{4407343C-46D4-4346-B2B0-646455A014C3}" srcOrd="1" destOrd="0" parTransId="{5E5B7CD9-3E91-41BE-A97F-CA37C48E69A9}" sibTransId="{65B08C0C-A1FD-4AE1-98B4-FC546F0BCCF2}"/>
    <dgm:cxn modelId="{79050D98-24AF-48C8-A986-896339636ACF}" srcId="{E70261F4-A2EA-4905-B0B0-429E24B8A451}" destId="{2D178D17-4A77-4607-9BC4-6CB0EE47E643}" srcOrd="1" destOrd="0" parTransId="{816D769F-B529-4713-A42A-15E693AD06FC}" sibTransId="{21364D91-38BD-469A-922D-9ECFBCC139D2}"/>
    <dgm:cxn modelId="{B127329D-6A6E-490B-AF18-71EDFC4E2B51}" srcId="{F4DEB630-14B0-483B-B81A-8B3B548E6C24}" destId="{39BDFE71-E8F6-4083-812F-C8510C0BF9C4}" srcOrd="5" destOrd="0" parTransId="{04445872-FF42-4474-BB3B-3799D3E6BE5D}" sibTransId="{3CBCD246-642E-4F45-87EE-F278881EEF62}"/>
    <dgm:cxn modelId="{723A27A6-12E2-461F-A3F5-3D7290929915}" srcId="{F4DEB630-14B0-483B-B81A-8B3B548E6C24}" destId="{5D2CCA14-54EC-4438-B138-38077C0A4463}" srcOrd="3" destOrd="0" parTransId="{BD0EA4D2-3AD5-4EDA-A977-465FD6AB9DED}" sibTransId="{7EA0AD20-B870-4804-BFDB-C173ADE31315}"/>
    <dgm:cxn modelId="{4FF149B6-0B39-4818-B525-06C1023B1700}" type="presOf" srcId="{E70261F4-A2EA-4905-B0B0-429E24B8A451}" destId="{FFB9BFE5-19D6-4CD0-B732-D152A61289F1}" srcOrd="0" destOrd="0" presId="urn:microsoft.com/office/officeart/2005/8/layout/hList1"/>
    <dgm:cxn modelId="{7BC508C5-B2C0-4DDE-897C-0FF8B0F923EF}" type="presOf" srcId="{5D2CCA14-54EC-4438-B138-38077C0A4463}" destId="{AFBA4891-A708-4318-8AB4-51F67D406100}" srcOrd="0" destOrd="3" presId="urn:microsoft.com/office/officeart/2005/8/layout/hList1"/>
    <dgm:cxn modelId="{BD4A85CB-8FDF-4BDC-81DD-55719CADC8EC}" type="presOf" srcId="{39BDFE71-E8F6-4083-812F-C8510C0BF9C4}" destId="{AFBA4891-A708-4318-8AB4-51F67D406100}" srcOrd="0" destOrd="5" presId="urn:microsoft.com/office/officeart/2005/8/layout/hList1"/>
    <dgm:cxn modelId="{847C5ACD-55AB-4FDF-B6EF-9BD251B8777D}" srcId="{F4DEB630-14B0-483B-B81A-8B3B548E6C24}" destId="{761F1946-C58A-4156-8AF7-C99F71D5D285}" srcOrd="4" destOrd="0" parTransId="{E8A33B3B-BAEB-4E33-8713-BD41605207F0}" sibTransId="{E399B8C2-8B58-4254-B638-87321567C803}"/>
    <dgm:cxn modelId="{5B17C5D8-6196-4C42-8FFA-80321F8A19C9}" type="presOf" srcId="{C4104C7D-914D-4368-BF47-0DF72149E995}" destId="{AFBA4891-A708-4318-8AB4-51F67D406100}" srcOrd="0" destOrd="2" presId="urn:microsoft.com/office/officeart/2005/8/layout/hList1"/>
    <dgm:cxn modelId="{FE71DCE3-98E1-4F0A-9D55-ECCC9D1E4ADC}" srcId="{2D178D17-4A77-4607-9BC4-6CB0EE47E643}" destId="{0E825D1D-45AE-4260-917C-0CA790EE1E7C}" srcOrd="0" destOrd="0" parTransId="{9958DF77-9847-490A-AA9F-B9C788A54A57}" sibTransId="{0012E422-9185-4567-9825-AF4697B99010}"/>
    <dgm:cxn modelId="{CA0DC2FD-5674-4974-A98C-A34DE0743158}" type="presOf" srcId="{761F1946-C58A-4156-8AF7-C99F71D5D285}" destId="{AFBA4891-A708-4318-8AB4-51F67D406100}" srcOrd="0" destOrd="4" presId="urn:microsoft.com/office/officeart/2005/8/layout/hList1"/>
    <dgm:cxn modelId="{82CAF5FE-BFF1-4919-94CB-D035DF093059}" srcId="{E70261F4-A2EA-4905-B0B0-429E24B8A451}" destId="{F4DEB630-14B0-483B-B81A-8B3B548E6C24}" srcOrd="0" destOrd="0" parTransId="{E4F0FD8A-3913-4EA7-AE85-038EFFA41CCB}" sibTransId="{A8A4F6FA-DDCF-4202-A19F-48B39240B1D5}"/>
    <dgm:cxn modelId="{70C31651-922B-4C88-82BD-EED969339216}" type="presParOf" srcId="{FFB9BFE5-19D6-4CD0-B732-D152A61289F1}" destId="{E9B02639-6F40-419B-8947-34B1BDFB2057}" srcOrd="0" destOrd="0" presId="urn:microsoft.com/office/officeart/2005/8/layout/hList1"/>
    <dgm:cxn modelId="{FDFABC54-A9E1-4DB3-9FCD-7898C629B379}" type="presParOf" srcId="{E9B02639-6F40-419B-8947-34B1BDFB2057}" destId="{8B75E7A8-156F-460C-B41F-92A77BA500B6}" srcOrd="0" destOrd="0" presId="urn:microsoft.com/office/officeart/2005/8/layout/hList1"/>
    <dgm:cxn modelId="{64BF0E9D-AF4F-405C-837A-F1C2DC3073BF}" type="presParOf" srcId="{E9B02639-6F40-419B-8947-34B1BDFB2057}" destId="{AFBA4891-A708-4318-8AB4-51F67D406100}" srcOrd="1" destOrd="0" presId="urn:microsoft.com/office/officeart/2005/8/layout/hList1"/>
    <dgm:cxn modelId="{2AF6094D-3B48-48F8-9AF8-DEED1446B661}" type="presParOf" srcId="{FFB9BFE5-19D6-4CD0-B732-D152A61289F1}" destId="{0BE3BF3F-7BD1-4D82-814C-E015AAE0325B}" srcOrd="1" destOrd="0" presId="urn:microsoft.com/office/officeart/2005/8/layout/hList1"/>
    <dgm:cxn modelId="{95E2DBD4-98F5-4B21-B669-23FD5B3ADBDB}" type="presParOf" srcId="{FFB9BFE5-19D6-4CD0-B732-D152A61289F1}" destId="{78D5E751-7E44-4A27-9172-7E8AD47FB1D3}" srcOrd="2" destOrd="0" presId="urn:microsoft.com/office/officeart/2005/8/layout/hList1"/>
    <dgm:cxn modelId="{8C849167-F50C-40D5-9A95-041A79309BEF}" type="presParOf" srcId="{78D5E751-7E44-4A27-9172-7E8AD47FB1D3}" destId="{CDDF8BB0-146F-45EC-8F4C-BE2FDBB34BA1}" srcOrd="0" destOrd="0" presId="urn:microsoft.com/office/officeart/2005/8/layout/hList1"/>
    <dgm:cxn modelId="{99C1A2A8-5E38-4F0C-88C7-FE030C79451D}" type="presParOf" srcId="{78D5E751-7E44-4A27-9172-7E8AD47FB1D3}" destId="{4244A7B6-2486-44D5-A3FA-2CE47F0B8FE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E06819C-5BC7-4F48-8347-43959F369182}" type="doc">
      <dgm:prSet loTypeId="urn:microsoft.com/office/officeart/2005/8/layout/vList2" loCatId="list" qsTypeId="urn:microsoft.com/office/officeart/2005/8/quickstyle/simple1" qsCatId="simple" csTypeId="urn:microsoft.com/office/officeart/2005/8/colors/accent0_2" csCatId="mainScheme"/>
      <dgm:spPr/>
      <dgm:t>
        <a:bodyPr/>
        <a:lstStyle/>
        <a:p>
          <a:endParaRPr lang="cs-CZ"/>
        </a:p>
      </dgm:t>
    </dgm:pt>
    <dgm:pt modelId="{9E979DBD-0E67-41A6-858B-2C76DCAEB6B9}">
      <dgm:prSet/>
      <dgm:spPr/>
      <dgm:t>
        <a:bodyPr/>
        <a:lstStyle/>
        <a:p>
          <a:r>
            <a:rPr lang="cs-CZ" b="0"/>
            <a:t>Pokud nelze v rámci sjednaného druhu práce, může jej převést i na jiný druh práce – </a:t>
          </a:r>
          <a:r>
            <a:rPr lang="cs-CZ" b="1"/>
            <a:t>i kdyby zaměstnanec nesouhlasil</a:t>
          </a:r>
          <a:endParaRPr lang="cs-CZ"/>
        </a:p>
      </dgm:t>
    </dgm:pt>
    <dgm:pt modelId="{AA765140-D1BF-4058-8466-A24338EE9A42}" type="parTrans" cxnId="{279AE395-6164-4167-B47D-918A0496E2D9}">
      <dgm:prSet/>
      <dgm:spPr/>
      <dgm:t>
        <a:bodyPr/>
        <a:lstStyle/>
        <a:p>
          <a:endParaRPr lang="cs-CZ"/>
        </a:p>
      </dgm:t>
    </dgm:pt>
    <dgm:pt modelId="{3010D46F-04B8-4E26-BFD9-70641E54B538}" type="sibTrans" cxnId="{279AE395-6164-4167-B47D-918A0496E2D9}">
      <dgm:prSet/>
      <dgm:spPr/>
      <dgm:t>
        <a:bodyPr/>
        <a:lstStyle/>
        <a:p>
          <a:endParaRPr lang="cs-CZ"/>
        </a:p>
      </dgm:t>
    </dgm:pt>
    <dgm:pt modelId="{AF4BDE2B-F3E1-4C05-A95E-F070D1F64D93}">
      <dgm:prSet/>
      <dgm:spPr/>
      <dgm:t>
        <a:bodyPr/>
        <a:lstStyle/>
        <a:p>
          <a:r>
            <a:rPr lang="cs-CZ" b="0"/>
            <a:t>I bez souhlasu zaměstnance – na nezbytnou dobu při mimořádných událostech (např. živelné katastrofy)</a:t>
          </a:r>
          <a:endParaRPr lang="cs-CZ"/>
        </a:p>
      </dgm:t>
    </dgm:pt>
    <dgm:pt modelId="{1E4E4D18-6444-4597-8232-F1859E98E6CB}" type="parTrans" cxnId="{E86AC961-4DBF-4D1B-B494-A39E478E250E}">
      <dgm:prSet/>
      <dgm:spPr/>
      <dgm:t>
        <a:bodyPr/>
        <a:lstStyle/>
        <a:p>
          <a:endParaRPr lang="cs-CZ"/>
        </a:p>
      </dgm:t>
    </dgm:pt>
    <dgm:pt modelId="{A9BB89E8-C91B-4FBA-96D6-48800C49BE44}" type="sibTrans" cxnId="{E86AC961-4DBF-4D1B-B494-A39E478E250E}">
      <dgm:prSet/>
      <dgm:spPr/>
      <dgm:t>
        <a:bodyPr/>
        <a:lstStyle/>
        <a:p>
          <a:endParaRPr lang="cs-CZ"/>
        </a:p>
      </dgm:t>
    </dgm:pt>
    <dgm:pt modelId="{BB712017-11B7-4235-B913-DC7221C74A0D}">
      <dgm:prSet/>
      <dgm:spPr/>
      <dgm:t>
        <a:bodyPr/>
        <a:lstStyle/>
        <a:p>
          <a:r>
            <a:rPr lang="cs-CZ" b="0"/>
            <a:t>Povinnost přihlížet k tomu, aby byla práce pro zaměstnance vhodná (zdravotní stav, schopnosti, pokud možno i kvalifikace)</a:t>
          </a:r>
          <a:endParaRPr lang="cs-CZ"/>
        </a:p>
      </dgm:t>
    </dgm:pt>
    <dgm:pt modelId="{44BD771C-8E1A-4734-A1BC-10F2C5488836}" type="parTrans" cxnId="{80E9F928-F063-4686-A827-E7B9BABC0761}">
      <dgm:prSet/>
      <dgm:spPr/>
      <dgm:t>
        <a:bodyPr/>
        <a:lstStyle/>
        <a:p>
          <a:endParaRPr lang="cs-CZ"/>
        </a:p>
      </dgm:t>
    </dgm:pt>
    <dgm:pt modelId="{9D39044E-3029-49E8-BDC0-6FEF1F1F0197}" type="sibTrans" cxnId="{80E9F928-F063-4686-A827-E7B9BABC0761}">
      <dgm:prSet/>
      <dgm:spPr/>
      <dgm:t>
        <a:bodyPr/>
        <a:lstStyle/>
        <a:p>
          <a:endParaRPr lang="cs-CZ"/>
        </a:p>
      </dgm:t>
    </dgm:pt>
    <dgm:pt modelId="{665ED7B8-0F74-42BE-BF2A-BC5F77BD4AEA}">
      <dgm:prSet/>
      <dgm:spPr/>
      <dgm:t>
        <a:bodyPr/>
        <a:lstStyle/>
        <a:p>
          <a:r>
            <a:rPr lang="cs-CZ" b="0"/>
            <a:t>Povinnost </a:t>
          </a:r>
          <a:r>
            <a:rPr lang="cs-CZ" b="1"/>
            <a:t>předem </a:t>
          </a:r>
          <a:r>
            <a:rPr lang="cs-CZ" b="1" u="sng"/>
            <a:t>projednat</a:t>
          </a:r>
          <a:r>
            <a:rPr lang="cs-CZ" b="1"/>
            <a:t> (v uvedených případech nemusí být souhlas) </a:t>
          </a:r>
          <a:r>
            <a:rPr lang="cs-CZ" b="0"/>
            <a:t>se zaměstnancem důvod převedení na jinou práci a dobu, po kterou má převedení trvat</a:t>
          </a:r>
          <a:endParaRPr lang="cs-CZ"/>
        </a:p>
      </dgm:t>
    </dgm:pt>
    <dgm:pt modelId="{65113FFD-EAB8-4E67-8399-2C33C77289E8}" type="parTrans" cxnId="{6A23F228-2538-4684-A399-DE30D2DDBC6B}">
      <dgm:prSet/>
      <dgm:spPr/>
      <dgm:t>
        <a:bodyPr/>
        <a:lstStyle/>
        <a:p>
          <a:endParaRPr lang="cs-CZ"/>
        </a:p>
      </dgm:t>
    </dgm:pt>
    <dgm:pt modelId="{E02A3A4F-97CC-4D2D-A38B-01EC7C45AF82}" type="sibTrans" cxnId="{6A23F228-2538-4684-A399-DE30D2DDBC6B}">
      <dgm:prSet/>
      <dgm:spPr/>
      <dgm:t>
        <a:bodyPr/>
        <a:lstStyle/>
        <a:p>
          <a:endParaRPr lang="cs-CZ"/>
        </a:p>
      </dgm:t>
    </dgm:pt>
    <dgm:pt modelId="{A5054736-3039-4FE1-A270-E663093B3002}" type="pres">
      <dgm:prSet presAssocID="{BE06819C-5BC7-4F48-8347-43959F369182}" presName="linear" presStyleCnt="0">
        <dgm:presLayoutVars>
          <dgm:animLvl val="lvl"/>
          <dgm:resizeHandles val="exact"/>
        </dgm:presLayoutVars>
      </dgm:prSet>
      <dgm:spPr/>
    </dgm:pt>
    <dgm:pt modelId="{C31595B1-73EA-4DEF-A3BD-1DC9C5EEA062}" type="pres">
      <dgm:prSet presAssocID="{9E979DBD-0E67-41A6-858B-2C76DCAEB6B9}" presName="parentText" presStyleLbl="node1" presStyleIdx="0" presStyleCnt="4">
        <dgm:presLayoutVars>
          <dgm:chMax val="0"/>
          <dgm:bulletEnabled val="1"/>
        </dgm:presLayoutVars>
      </dgm:prSet>
      <dgm:spPr/>
    </dgm:pt>
    <dgm:pt modelId="{7015D0EA-5F9F-4144-B0CB-5CAB01583816}" type="pres">
      <dgm:prSet presAssocID="{3010D46F-04B8-4E26-BFD9-70641E54B538}" presName="spacer" presStyleCnt="0"/>
      <dgm:spPr/>
    </dgm:pt>
    <dgm:pt modelId="{B85BF962-7A77-499F-BF9E-6CAD80C42766}" type="pres">
      <dgm:prSet presAssocID="{AF4BDE2B-F3E1-4C05-A95E-F070D1F64D93}" presName="parentText" presStyleLbl="node1" presStyleIdx="1" presStyleCnt="4">
        <dgm:presLayoutVars>
          <dgm:chMax val="0"/>
          <dgm:bulletEnabled val="1"/>
        </dgm:presLayoutVars>
      </dgm:prSet>
      <dgm:spPr/>
    </dgm:pt>
    <dgm:pt modelId="{ED199B60-1A62-42C4-BFCB-7C7735A701F3}" type="pres">
      <dgm:prSet presAssocID="{A9BB89E8-C91B-4FBA-96D6-48800C49BE44}" presName="spacer" presStyleCnt="0"/>
      <dgm:spPr/>
    </dgm:pt>
    <dgm:pt modelId="{18E9CA72-86B7-410C-B329-2F4E2DE57667}" type="pres">
      <dgm:prSet presAssocID="{BB712017-11B7-4235-B913-DC7221C74A0D}" presName="parentText" presStyleLbl="node1" presStyleIdx="2" presStyleCnt="4">
        <dgm:presLayoutVars>
          <dgm:chMax val="0"/>
          <dgm:bulletEnabled val="1"/>
        </dgm:presLayoutVars>
      </dgm:prSet>
      <dgm:spPr/>
    </dgm:pt>
    <dgm:pt modelId="{90AEBF9D-DBB8-4174-B9AD-29072D2338B0}" type="pres">
      <dgm:prSet presAssocID="{9D39044E-3029-49E8-BDC0-6FEF1F1F0197}" presName="spacer" presStyleCnt="0"/>
      <dgm:spPr/>
    </dgm:pt>
    <dgm:pt modelId="{2BAD6774-247F-48AC-8B85-EF8876BB5A83}" type="pres">
      <dgm:prSet presAssocID="{665ED7B8-0F74-42BE-BF2A-BC5F77BD4AEA}" presName="parentText" presStyleLbl="node1" presStyleIdx="3" presStyleCnt="4">
        <dgm:presLayoutVars>
          <dgm:chMax val="0"/>
          <dgm:bulletEnabled val="1"/>
        </dgm:presLayoutVars>
      </dgm:prSet>
      <dgm:spPr/>
    </dgm:pt>
  </dgm:ptLst>
  <dgm:cxnLst>
    <dgm:cxn modelId="{98E64724-81E9-4077-9DDC-6F9D47862B44}" type="presOf" srcId="{BB712017-11B7-4235-B913-DC7221C74A0D}" destId="{18E9CA72-86B7-410C-B329-2F4E2DE57667}" srcOrd="0" destOrd="0" presId="urn:microsoft.com/office/officeart/2005/8/layout/vList2"/>
    <dgm:cxn modelId="{6A23F228-2538-4684-A399-DE30D2DDBC6B}" srcId="{BE06819C-5BC7-4F48-8347-43959F369182}" destId="{665ED7B8-0F74-42BE-BF2A-BC5F77BD4AEA}" srcOrd="3" destOrd="0" parTransId="{65113FFD-EAB8-4E67-8399-2C33C77289E8}" sibTransId="{E02A3A4F-97CC-4D2D-A38B-01EC7C45AF82}"/>
    <dgm:cxn modelId="{80E9F928-F063-4686-A827-E7B9BABC0761}" srcId="{BE06819C-5BC7-4F48-8347-43959F369182}" destId="{BB712017-11B7-4235-B913-DC7221C74A0D}" srcOrd="2" destOrd="0" parTransId="{44BD771C-8E1A-4734-A1BC-10F2C5488836}" sibTransId="{9D39044E-3029-49E8-BDC0-6FEF1F1F0197}"/>
    <dgm:cxn modelId="{E86AC961-4DBF-4D1B-B494-A39E478E250E}" srcId="{BE06819C-5BC7-4F48-8347-43959F369182}" destId="{AF4BDE2B-F3E1-4C05-A95E-F070D1F64D93}" srcOrd="1" destOrd="0" parTransId="{1E4E4D18-6444-4597-8232-F1859E98E6CB}" sibTransId="{A9BB89E8-C91B-4FBA-96D6-48800C49BE44}"/>
    <dgm:cxn modelId="{5FAC4B4B-F547-4E31-856F-4A1D6950721C}" type="presOf" srcId="{AF4BDE2B-F3E1-4C05-A95E-F070D1F64D93}" destId="{B85BF962-7A77-499F-BF9E-6CAD80C42766}" srcOrd="0" destOrd="0" presId="urn:microsoft.com/office/officeart/2005/8/layout/vList2"/>
    <dgm:cxn modelId="{055D476C-3BC9-4D7D-81BD-EE567A6D0B0C}" type="presOf" srcId="{665ED7B8-0F74-42BE-BF2A-BC5F77BD4AEA}" destId="{2BAD6774-247F-48AC-8B85-EF8876BB5A83}" srcOrd="0" destOrd="0" presId="urn:microsoft.com/office/officeart/2005/8/layout/vList2"/>
    <dgm:cxn modelId="{4130CF4E-AA67-48FB-B5B2-D6026C6C2313}" type="presOf" srcId="{BE06819C-5BC7-4F48-8347-43959F369182}" destId="{A5054736-3039-4FE1-A270-E663093B3002}" srcOrd="0" destOrd="0" presId="urn:microsoft.com/office/officeart/2005/8/layout/vList2"/>
    <dgm:cxn modelId="{279AE395-6164-4167-B47D-918A0496E2D9}" srcId="{BE06819C-5BC7-4F48-8347-43959F369182}" destId="{9E979DBD-0E67-41A6-858B-2C76DCAEB6B9}" srcOrd="0" destOrd="0" parTransId="{AA765140-D1BF-4058-8466-A24338EE9A42}" sibTransId="{3010D46F-04B8-4E26-BFD9-70641E54B538}"/>
    <dgm:cxn modelId="{B46723C1-4A64-422A-9131-59F7724DF35F}" type="presOf" srcId="{9E979DBD-0E67-41A6-858B-2C76DCAEB6B9}" destId="{C31595B1-73EA-4DEF-A3BD-1DC9C5EEA062}" srcOrd="0" destOrd="0" presId="urn:microsoft.com/office/officeart/2005/8/layout/vList2"/>
    <dgm:cxn modelId="{8C3773D8-98E3-4830-95B8-5E780CC04471}" type="presParOf" srcId="{A5054736-3039-4FE1-A270-E663093B3002}" destId="{C31595B1-73EA-4DEF-A3BD-1DC9C5EEA062}" srcOrd="0" destOrd="0" presId="urn:microsoft.com/office/officeart/2005/8/layout/vList2"/>
    <dgm:cxn modelId="{AF679DCB-E5C2-464C-8D50-C309DB4BE20B}" type="presParOf" srcId="{A5054736-3039-4FE1-A270-E663093B3002}" destId="{7015D0EA-5F9F-4144-B0CB-5CAB01583816}" srcOrd="1" destOrd="0" presId="urn:microsoft.com/office/officeart/2005/8/layout/vList2"/>
    <dgm:cxn modelId="{E478F9ED-644B-47FF-8F95-2E0795572B78}" type="presParOf" srcId="{A5054736-3039-4FE1-A270-E663093B3002}" destId="{B85BF962-7A77-499F-BF9E-6CAD80C42766}" srcOrd="2" destOrd="0" presId="urn:microsoft.com/office/officeart/2005/8/layout/vList2"/>
    <dgm:cxn modelId="{42CED6EC-3BAB-4E68-8A01-1C808D129C7F}" type="presParOf" srcId="{A5054736-3039-4FE1-A270-E663093B3002}" destId="{ED199B60-1A62-42C4-BFCB-7C7735A701F3}" srcOrd="3" destOrd="0" presId="urn:microsoft.com/office/officeart/2005/8/layout/vList2"/>
    <dgm:cxn modelId="{A2D975D3-BA3C-4E67-BFDB-0253E6CAD8F6}" type="presParOf" srcId="{A5054736-3039-4FE1-A270-E663093B3002}" destId="{18E9CA72-86B7-410C-B329-2F4E2DE57667}" srcOrd="4" destOrd="0" presId="urn:microsoft.com/office/officeart/2005/8/layout/vList2"/>
    <dgm:cxn modelId="{50E2E9AC-5F0A-49E9-84EE-230245012530}" type="presParOf" srcId="{A5054736-3039-4FE1-A270-E663093B3002}" destId="{90AEBF9D-DBB8-4174-B9AD-29072D2338B0}" srcOrd="5" destOrd="0" presId="urn:microsoft.com/office/officeart/2005/8/layout/vList2"/>
    <dgm:cxn modelId="{6306A6F9-1883-4D43-A0E5-3FB1CED112BB}" type="presParOf" srcId="{A5054736-3039-4FE1-A270-E663093B3002}" destId="{2BAD6774-247F-48AC-8B85-EF8876BB5A83}"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BAF59C-C3E3-4373-A3B3-FC6A9A6F22D3}">
      <dsp:nvSpPr>
        <dsp:cNvPr id="0" name=""/>
        <dsp:cNvSpPr/>
      </dsp:nvSpPr>
      <dsp:spPr>
        <a:xfrm>
          <a:off x="0" y="23850"/>
          <a:ext cx="10753200" cy="1412775"/>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a:t>zaměstnavatel je povinen seznámit fyzickou osobu:</a:t>
          </a:r>
          <a:endParaRPr lang="cs-CZ" sz="2100" kern="1200"/>
        </a:p>
      </dsp:txBody>
      <dsp:txXfrm>
        <a:off x="68966" y="92816"/>
        <a:ext cx="10615268" cy="1274843"/>
      </dsp:txXfrm>
    </dsp:sp>
    <dsp:sp modelId="{EA997A81-7330-4CE7-A313-4406CC11D2F0}">
      <dsp:nvSpPr>
        <dsp:cNvPr id="0" name=""/>
        <dsp:cNvSpPr/>
      </dsp:nvSpPr>
      <dsp:spPr>
        <a:xfrm>
          <a:off x="0" y="1436625"/>
          <a:ext cx="10753200" cy="7389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cs-CZ" sz="1600" b="0" kern="1200"/>
            <a:t>s právy a povinnostmi, které by pro ni z pracovněprávního vztahu vyplynuly, </a:t>
          </a:r>
          <a:endParaRPr lang="cs-CZ" sz="1600" kern="1200"/>
        </a:p>
        <a:p>
          <a:pPr marL="171450" lvl="1" indent="-171450" algn="l" defTabSz="711200">
            <a:lnSpc>
              <a:spcPct val="90000"/>
            </a:lnSpc>
            <a:spcBef>
              <a:spcPct val="0"/>
            </a:spcBef>
            <a:spcAft>
              <a:spcPct val="20000"/>
            </a:spcAft>
            <a:buChar char="•"/>
          </a:pPr>
          <a:r>
            <a:rPr lang="cs-CZ" sz="1600" b="0" kern="1200" dirty="0"/>
            <a:t>s pracovními podmínkami a podmínkami odměňování, a povinnostmi, které vyplývají ze zvláštních právních předpisů</a:t>
          </a:r>
          <a:endParaRPr lang="cs-CZ" sz="1600" kern="1200" dirty="0"/>
        </a:p>
      </dsp:txBody>
      <dsp:txXfrm>
        <a:off x="0" y="1436625"/>
        <a:ext cx="10753200" cy="738990"/>
      </dsp:txXfrm>
    </dsp:sp>
    <dsp:sp modelId="{923BFF60-D10D-4A16-884A-120817B3B82F}">
      <dsp:nvSpPr>
        <dsp:cNvPr id="0" name=""/>
        <dsp:cNvSpPr/>
      </dsp:nvSpPr>
      <dsp:spPr>
        <a:xfrm>
          <a:off x="0" y="2175615"/>
          <a:ext cx="10753200" cy="1412775"/>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a:t>zaměstnavatelé jsou povinni zajišťovat rovné zacházení se všemi zaměstnanci, pokud jde o jejich pracovní podmínky, odměňování za práci a o poskytování jiných peněžitých plnění a plnění peněžité hodnoty, o odbornou přípravu a o příležitost dosáhnout funkčního nebo jiného postupu v zaměstnání.</a:t>
          </a:r>
          <a:endParaRPr lang="cs-CZ" sz="2100" kern="1200"/>
        </a:p>
      </dsp:txBody>
      <dsp:txXfrm>
        <a:off x="68966" y="2244581"/>
        <a:ext cx="10615268" cy="1274843"/>
      </dsp:txXfrm>
    </dsp:sp>
    <dsp:sp modelId="{1E6FB45B-58BA-4D3D-AA64-BABDB0840AE4}">
      <dsp:nvSpPr>
        <dsp:cNvPr id="0" name=""/>
        <dsp:cNvSpPr/>
      </dsp:nvSpPr>
      <dsp:spPr>
        <a:xfrm>
          <a:off x="0" y="3588390"/>
          <a:ext cx="10753200" cy="347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cs-CZ" sz="1600" b="0" kern="1200" dirty="0"/>
            <a:t>Platí také pro proces v rámci výběru zaměstnanců</a:t>
          </a:r>
          <a:endParaRPr lang="cs-CZ" sz="1600" kern="1200" dirty="0"/>
        </a:p>
      </dsp:txBody>
      <dsp:txXfrm>
        <a:off x="0" y="3588390"/>
        <a:ext cx="10753200" cy="34776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76F070-26D5-43EF-B44A-73B4CCF6FD6D}">
      <dsp:nvSpPr>
        <dsp:cNvPr id="0" name=""/>
        <dsp:cNvSpPr/>
      </dsp:nvSpPr>
      <dsp:spPr>
        <a:xfrm rot="5400000">
          <a:off x="5728175" y="-1461024"/>
          <a:ext cx="3168000" cy="6882048"/>
        </a:xfrm>
        <a:prstGeom prst="round2SameRect">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780" tIns="72390" rIns="144780" bIns="72390" numCol="1" spcCol="1270" anchor="ctr" anchorCtr="0">
          <a:noAutofit/>
        </a:bodyPr>
        <a:lstStyle/>
        <a:p>
          <a:pPr marL="285750" lvl="1" indent="-285750" algn="l" defTabSz="1689100">
            <a:lnSpc>
              <a:spcPct val="90000"/>
            </a:lnSpc>
            <a:spcBef>
              <a:spcPct val="0"/>
            </a:spcBef>
            <a:spcAft>
              <a:spcPct val="15000"/>
            </a:spcAft>
            <a:buChar char="•"/>
          </a:pPr>
          <a:r>
            <a:rPr lang="cs-CZ" sz="3800" b="0" kern="1200"/>
            <a:t>s jeho souhlasem</a:t>
          </a:r>
          <a:endParaRPr lang="cs-CZ" sz="3800" kern="1200"/>
        </a:p>
        <a:p>
          <a:pPr marL="285750" lvl="1" indent="-285750" algn="l" defTabSz="1689100">
            <a:lnSpc>
              <a:spcPct val="90000"/>
            </a:lnSpc>
            <a:spcBef>
              <a:spcPct val="0"/>
            </a:spcBef>
            <a:spcAft>
              <a:spcPct val="15000"/>
            </a:spcAft>
            <a:buChar char="•"/>
          </a:pPr>
          <a:r>
            <a:rPr lang="cs-CZ" sz="3800" b="0" kern="1200" dirty="0"/>
            <a:t>v rámci zaměstnavatele</a:t>
          </a:r>
          <a:endParaRPr lang="cs-CZ" sz="3800" kern="1200" dirty="0"/>
        </a:p>
        <a:p>
          <a:pPr marL="285750" lvl="1" indent="-285750" algn="l" defTabSz="1689100">
            <a:lnSpc>
              <a:spcPct val="90000"/>
            </a:lnSpc>
            <a:spcBef>
              <a:spcPct val="0"/>
            </a:spcBef>
            <a:spcAft>
              <a:spcPct val="15000"/>
            </a:spcAft>
            <a:buChar char="•"/>
          </a:pPr>
          <a:r>
            <a:rPr lang="cs-CZ" sz="3800" b="0" kern="1200" dirty="0"/>
            <a:t>pokud to nezbytně vyžaduje provozní potřeba zaměstnavatele</a:t>
          </a:r>
          <a:endParaRPr lang="cs-CZ" sz="3800" kern="1200" dirty="0"/>
        </a:p>
      </dsp:txBody>
      <dsp:txXfrm rot="-5400000">
        <a:off x="3871152" y="550648"/>
        <a:ext cx="6727399" cy="2858702"/>
      </dsp:txXfrm>
    </dsp:sp>
    <dsp:sp modelId="{D3C7AF18-6664-449C-99B9-FC738E972858}">
      <dsp:nvSpPr>
        <dsp:cNvPr id="0" name=""/>
        <dsp:cNvSpPr/>
      </dsp:nvSpPr>
      <dsp:spPr>
        <a:xfrm>
          <a:off x="0" y="0"/>
          <a:ext cx="3871152" cy="39600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cs-CZ" sz="3200" b="0" kern="1200"/>
            <a:t>Přeložit zaměstnance k výkonu práce do jiného místa, než bylo sjednáno v pracovní smlouvě, je možné pouze:</a:t>
          </a:r>
          <a:endParaRPr lang="cs-CZ" sz="3200" kern="1200"/>
        </a:p>
      </dsp:txBody>
      <dsp:txXfrm>
        <a:off x="188974" y="188974"/>
        <a:ext cx="3493204" cy="358205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2C5795-2BD7-4573-BE38-262969F031AC}">
      <dsp:nvSpPr>
        <dsp:cNvPr id="0" name=""/>
        <dsp:cNvSpPr/>
      </dsp:nvSpPr>
      <dsp:spPr>
        <a:xfrm>
          <a:off x="0" y="1438"/>
          <a:ext cx="10753200" cy="775215"/>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cs-CZ" sz="1600" b="0" kern="1200" dirty="0"/>
            <a:t>Dočasné přidělení zaměstnance k jinému zaměstnavateli </a:t>
          </a:r>
          <a:endParaRPr lang="cs-CZ" sz="1600" kern="1200" dirty="0"/>
        </a:p>
      </dsp:txBody>
      <dsp:txXfrm>
        <a:off x="37843" y="39281"/>
        <a:ext cx="10677514" cy="699529"/>
      </dsp:txXfrm>
    </dsp:sp>
    <dsp:sp modelId="{1A8FB687-7B4E-4EE0-9EBA-A50C655FEF6F}">
      <dsp:nvSpPr>
        <dsp:cNvPr id="0" name=""/>
        <dsp:cNvSpPr/>
      </dsp:nvSpPr>
      <dsp:spPr>
        <a:xfrm>
          <a:off x="0" y="790926"/>
          <a:ext cx="10753200" cy="775215"/>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cs-CZ" sz="1600" b="0" kern="1200"/>
            <a:t>Možné nejdříve po uplynutí 6 měsíců ode dne vzniku pracovního poměru</a:t>
          </a:r>
          <a:endParaRPr lang="cs-CZ" sz="1600" kern="1200"/>
        </a:p>
      </dsp:txBody>
      <dsp:txXfrm>
        <a:off x="37843" y="828769"/>
        <a:ext cx="10677514" cy="699529"/>
      </dsp:txXfrm>
    </dsp:sp>
    <dsp:sp modelId="{52C09425-F309-436B-88A9-0FBF978C9894}">
      <dsp:nvSpPr>
        <dsp:cNvPr id="0" name=""/>
        <dsp:cNvSpPr/>
      </dsp:nvSpPr>
      <dsp:spPr>
        <a:xfrm>
          <a:off x="0" y="1580415"/>
          <a:ext cx="10753200" cy="775215"/>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cs-CZ" sz="1600" b="0" kern="1200"/>
            <a:t>Za dočasné přidělení zaměstnance k jinému zaměstnavateli nesmí být poskytována úplata</a:t>
          </a:r>
          <a:endParaRPr lang="cs-CZ" sz="1600" kern="1200"/>
        </a:p>
      </dsp:txBody>
      <dsp:txXfrm>
        <a:off x="37843" y="1618258"/>
        <a:ext cx="10677514" cy="699529"/>
      </dsp:txXfrm>
    </dsp:sp>
    <dsp:sp modelId="{12845D1E-1E49-4566-BBD7-9543BD32A773}">
      <dsp:nvSpPr>
        <dsp:cNvPr id="0" name=""/>
        <dsp:cNvSpPr/>
      </dsp:nvSpPr>
      <dsp:spPr>
        <a:xfrm>
          <a:off x="0" y="2369904"/>
          <a:ext cx="10753200" cy="775215"/>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cs-CZ" sz="1600" b="0" kern="1200"/>
            <a:t>Po dobu dočasného přidělení poskytuje zaměstnanci </a:t>
          </a:r>
          <a:r>
            <a:rPr lang="cs-CZ" sz="1600" b="1" kern="1200"/>
            <a:t>mzdu nebo plat</a:t>
          </a:r>
          <a:r>
            <a:rPr lang="cs-CZ" sz="1600" b="0" kern="1200"/>
            <a:t>, popřípadě též cestovní náhrady zaměstnavatel, </a:t>
          </a:r>
          <a:r>
            <a:rPr lang="cs-CZ" sz="1600" b="1" kern="1200"/>
            <a:t>který zaměstnance dočasně přidělil</a:t>
          </a:r>
          <a:r>
            <a:rPr lang="cs-CZ" sz="1600" b="0" kern="1200"/>
            <a:t>.</a:t>
          </a:r>
          <a:endParaRPr lang="cs-CZ" sz="1600" kern="1200"/>
        </a:p>
      </dsp:txBody>
      <dsp:txXfrm>
        <a:off x="37843" y="2407747"/>
        <a:ext cx="10677514" cy="699529"/>
      </dsp:txXfrm>
    </dsp:sp>
    <dsp:sp modelId="{C2D7075D-1EE2-4C5E-91A9-501FCC8C5741}">
      <dsp:nvSpPr>
        <dsp:cNvPr id="0" name=""/>
        <dsp:cNvSpPr/>
      </dsp:nvSpPr>
      <dsp:spPr>
        <a:xfrm>
          <a:off x="0" y="3159392"/>
          <a:ext cx="10753200" cy="775215"/>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cs-CZ" sz="1600" b="0" kern="1200"/>
            <a:t>Pracovní a mzdové nebo platové podmínky zaměstnance dočasně přiděleného k jinému zaměstnavateli </a:t>
          </a:r>
          <a:r>
            <a:rPr lang="cs-CZ" sz="1600" b="1" kern="1200"/>
            <a:t>nesmějí být horší</a:t>
          </a:r>
          <a:r>
            <a:rPr lang="cs-CZ" sz="1600" b="0" kern="1200"/>
            <a:t>, než jsou nebo by byly podmínky srovnatelného zaměstnance zaměstnavatele, k němuž je zaměstnanec dočasně přidělen.</a:t>
          </a:r>
          <a:endParaRPr lang="cs-CZ" sz="1600" kern="1200"/>
        </a:p>
      </dsp:txBody>
      <dsp:txXfrm>
        <a:off x="37843" y="3197235"/>
        <a:ext cx="10677514" cy="699529"/>
      </dsp:txXfrm>
    </dsp:sp>
    <dsp:sp modelId="{706F74F2-CB95-4376-BBE6-0EE2D2F90250}">
      <dsp:nvSpPr>
        <dsp:cNvPr id="0" name=""/>
        <dsp:cNvSpPr/>
      </dsp:nvSpPr>
      <dsp:spPr>
        <a:xfrm>
          <a:off x="0" y="3950319"/>
          <a:ext cx="10753200" cy="775215"/>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cs-CZ" sz="1600" b="1" kern="1200" dirty="0"/>
            <a:t>Nepoužije se v případech prohlubování nebo zvyšování kvalifikace (např plnění potřebné praxe k atestaci v jiné nemocnici)</a:t>
          </a:r>
          <a:endParaRPr lang="cs-CZ" sz="1600" kern="1200" dirty="0"/>
        </a:p>
      </dsp:txBody>
      <dsp:txXfrm>
        <a:off x="37843" y="3988162"/>
        <a:ext cx="10677514" cy="699529"/>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30F4ED-64F7-4FA3-BA61-F57B3F45BC46}">
      <dsp:nvSpPr>
        <dsp:cNvPr id="0" name=""/>
        <dsp:cNvSpPr/>
      </dsp:nvSpPr>
      <dsp:spPr>
        <a:xfrm>
          <a:off x="0" y="460125"/>
          <a:ext cx="10753200" cy="96525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dirty="0"/>
            <a:t>Pracovní cestou se rozumí časově omezené vyslání zaměstnance zaměstnavatelem k výkonu práce </a:t>
          </a:r>
          <a:r>
            <a:rPr lang="cs-CZ" sz="2500" b="1" kern="1200" dirty="0"/>
            <a:t>mimo sjednané místo výkonu práce</a:t>
          </a:r>
          <a:r>
            <a:rPr lang="cs-CZ" sz="2500" b="0" kern="1200" dirty="0"/>
            <a:t>. </a:t>
          </a:r>
          <a:endParaRPr lang="cs-CZ" sz="2500" kern="1200" dirty="0"/>
        </a:p>
      </dsp:txBody>
      <dsp:txXfrm>
        <a:off x="47120" y="507245"/>
        <a:ext cx="10658960" cy="871010"/>
      </dsp:txXfrm>
    </dsp:sp>
    <dsp:sp modelId="{14E64CDE-DD7E-4084-BC14-59C5DA3B71DD}">
      <dsp:nvSpPr>
        <dsp:cNvPr id="0" name=""/>
        <dsp:cNvSpPr/>
      </dsp:nvSpPr>
      <dsp:spPr>
        <a:xfrm>
          <a:off x="0" y="1497375"/>
          <a:ext cx="10753200" cy="96525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dirty="0"/>
            <a:t>Nutná </a:t>
          </a:r>
          <a:r>
            <a:rPr lang="cs-CZ" sz="2500" b="1" u="sng" kern="1200" dirty="0"/>
            <a:t>dohoda</a:t>
          </a:r>
          <a:r>
            <a:rPr lang="cs-CZ" sz="2500" b="0" kern="1200" dirty="0"/>
            <a:t> se zaměstnancem</a:t>
          </a:r>
          <a:endParaRPr lang="cs-CZ" sz="2500" kern="1200" dirty="0"/>
        </a:p>
      </dsp:txBody>
      <dsp:txXfrm>
        <a:off x="47120" y="1544495"/>
        <a:ext cx="10658960" cy="871010"/>
      </dsp:txXfrm>
    </dsp:sp>
    <dsp:sp modelId="{02628F5F-7B8E-4E54-A9A2-355F8A46FFEE}">
      <dsp:nvSpPr>
        <dsp:cNvPr id="0" name=""/>
        <dsp:cNvSpPr/>
      </dsp:nvSpPr>
      <dsp:spPr>
        <a:xfrm>
          <a:off x="0" y="2534625"/>
          <a:ext cx="10753200" cy="96525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dirty="0"/>
            <a:t>Zaměstnanec koná práci podle pokynů vedoucího zaměstnance, který ho na pracovní cestu vyslal</a:t>
          </a:r>
          <a:endParaRPr lang="cs-CZ" sz="2500" kern="1200" dirty="0"/>
        </a:p>
      </dsp:txBody>
      <dsp:txXfrm>
        <a:off x="47120" y="2581745"/>
        <a:ext cx="10658960" cy="87101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29806C-CB0C-4042-A04B-CCBD1FC44FB3}">
      <dsp:nvSpPr>
        <dsp:cNvPr id="0" name=""/>
        <dsp:cNvSpPr/>
      </dsp:nvSpPr>
      <dsp:spPr>
        <a:xfrm>
          <a:off x="5376600" y="1852332"/>
          <a:ext cx="4210986" cy="487221"/>
        </a:xfrm>
        <a:custGeom>
          <a:avLst/>
          <a:gdLst/>
          <a:ahLst/>
          <a:cxnLst/>
          <a:rect l="0" t="0" r="0" b="0"/>
          <a:pathLst>
            <a:path>
              <a:moveTo>
                <a:pt x="0" y="0"/>
              </a:moveTo>
              <a:lnTo>
                <a:pt x="0" y="243610"/>
              </a:lnTo>
              <a:lnTo>
                <a:pt x="4210986" y="243610"/>
              </a:lnTo>
              <a:lnTo>
                <a:pt x="4210986" y="48722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071E4D-6F2F-42EF-9008-192844B415AC}">
      <dsp:nvSpPr>
        <dsp:cNvPr id="0" name=""/>
        <dsp:cNvSpPr/>
      </dsp:nvSpPr>
      <dsp:spPr>
        <a:xfrm>
          <a:off x="5376600" y="1852332"/>
          <a:ext cx="1403662" cy="487221"/>
        </a:xfrm>
        <a:custGeom>
          <a:avLst/>
          <a:gdLst/>
          <a:ahLst/>
          <a:cxnLst/>
          <a:rect l="0" t="0" r="0" b="0"/>
          <a:pathLst>
            <a:path>
              <a:moveTo>
                <a:pt x="0" y="0"/>
              </a:moveTo>
              <a:lnTo>
                <a:pt x="0" y="243610"/>
              </a:lnTo>
              <a:lnTo>
                <a:pt x="1403662" y="243610"/>
              </a:lnTo>
              <a:lnTo>
                <a:pt x="1403662" y="48722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AAA6AE-D83F-4BAA-B292-22EC84E1E03B}">
      <dsp:nvSpPr>
        <dsp:cNvPr id="0" name=""/>
        <dsp:cNvSpPr/>
      </dsp:nvSpPr>
      <dsp:spPr>
        <a:xfrm>
          <a:off x="3972937" y="1852332"/>
          <a:ext cx="1403662" cy="487221"/>
        </a:xfrm>
        <a:custGeom>
          <a:avLst/>
          <a:gdLst/>
          <a:ahLst/>
          <a:cxnLst/>
          <a:rect l="0" t="0" r="0" b="0"/>
          <a:pathLst>
            <a:path>
              <a:moveTo>
                <a:pt x="1403662" y="0"/>
              </a:moveTo>
              <a:lnTo>
                <a:pt x="1403662" y="243610"/>
              </a:lnTo>
              <a:lnTo>
                <a:pt x="0" y="243610"/>
              </a:lnTo>
              <a:lnTo>
                <a:pt x="0" y="48722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296048-4846-4BDC-AE98-A30DCA089184}">
      <dsp:nvSpPr>
        <dsp:cNvPr id="0" name=""/>
        <dsp:cNvSpPr/>
      </dsp:nvSpPr>
      <dsp:spPr>
        <a:xfrm>
          <a:off x="1165613" y="1852332"/>
          <a:ext cx="4210986" cy="487221"/>
        </a:xfrm>
        <a:custGeom>
          <a:avLst/>
          <a:gdLst/>
          <a:ahLst/>
          <a:cxnLst/>
          <a:rect l="0" t="0" r="0" b="0"/>
          <a:pathLst>
            <a:path>
              <a:moveTo>
                <a:pt x="4210986" y="0"/>
              </a:moveTo>
              <a:lnTo>
                <a:pt x="4210986" y="243610"/>
              </a:lnTo>
              <a:lnTo>
                <a:pt x="0" y="243610"/>
              </a:lnTo>
              <a:lnTo>
                <a:pt x="0" y="48722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A1ECCA4-6527-4B25-BBFF-04242EAEBD0C}">
      <dsp:nvSpPr>
        <dsp:cNvPr id="0" name=""/>
        <dsp:cNvSpPr/>
      </dsp:nvSpPr>
      <dsp:spPr>
        <a:xfrm>
          <a:off x="4796574" y="692280"/>
          <a:ext cx="1160051" cy="116005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609FD6-2B64-4B5F-97FA-E48062819407}">
      <dsp:nvSpPr>
        <dsp:cNvPr id="0" name=""/>
        <dsp:cNvSpPr/>
      </dsp:nvSpPr>
      <dsp:spPr>
        <a:xfrm>
          <a:off x="4796574" y="692280"/>
          <a:ext cx="1160051" cy="116005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8328682-BDC6-448A-ADBE-5B449D3B3FAB}">
      <dsp:nvSpPr>
        <dsp:cNvPr id="0" name=""/>
        <dsp:cNvSpPr/>
      </dsp:nvSpPr>
      <dsp:spPr>
        <a:xfrm>
          <a:off x="4216548" y="901090"/>
          <a:ext cx="2320102" cy="742432"/>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cs-CZ" sz="2000" b="0" kern="1200" dirty="0"/>
            <a:t>Pracovní poměr může být </a:t>
          </a:r>
          <a:r>
            <a:rPr lang="cs-CZ" sz="2000" b="1" kern="1200" dirty="0"/>
            <a:t>rozvázán</a:t>
          </a:r>
          <a:r>
            <a:rPr lang="cs-CZ" sz="2000" b="0" kern="1200" dirty="0"/>
            <a:t> </a:t>
          </a:r>
          <a:r>
            <a:rPr lang="cs-CZ" sz="2000" b="1" kern="1200" dirty="0"/>
            <a:t>POUZE</a:t>
          </a:r>
          <a:endParaRPr lang="cs-CZ" sz="2000" kern="1200" dirty="0"/>
        </a:p>
      </dsp:txBody>
      <dsp:txXfrm>
        <a:off x="4216548" y="901090"/>
        <a:ext cx="2320102" cy="742432"/>
      </dsp:txXfrm>
    </dsp:sp>
    <dsp:sp modelId="{46B89569-B61C-4E62-9043-D1DB75C9EA75}">
      <dsp:nvSpPr>
        <dsp:cNvPr id="0" name=""/>
        <dsp:cNvSpPr/>
      </dsp:nvSpPr>
      <dsp:spPr>
        <a:xfrm>
          <a:off x="585588" y="2339553"/>
          <a:ext cx="1160051" cy="116005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763D097-5C5A-495A-A7A4-EE24C06FE504}">
      <dsp:nvSpPr>
        <dsp:cNvPr id="0" name=""/>
        <dsp:cNvSpPr/>
      </dsp:nvSpPr>
      <dsp:spPr>
        <a:xfrm>
          <a:off x="585588" y="2339553"/>
          <a:ext cx="1160051" cy="116005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0079B7-3656-4320-B958-2E05C4864FA4}">
      <dsp:nvSpPr>
        <dsp:cNvPr id="0" name=""/>
        <dsp:cNvSpPr/>
      </dsp:nvSpPr>
      <dsp:spPr>
        <a:xfrm>
          <a:off x="5562" y="2548363"/>
          <a:ext cx="2320102" cy="742432"/>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cs-CZ" sz="2000" b="0" kern="1200"/>
            <a:t>DOHODOU</a:t>
          </a:r>
          <a:endParaRPr lang="cs-CZ" sz="2000" kern="1200"/>
        </a:p>
      </dsp:txBody>
      <dsp:txXfrm>
        <a:off x="5562" y="2548363"/>
        <a:ext cx="2320102" cy="742432"/>
      </dsp:txXfrm>
    </dsp:sp>
    <dsp:sp modelId="{BB049CEB-84F4-45F9-95EA-8A7CB333D139}">
      <dsp:nvSpPr>
        <dsp:cNvPr id="0" name=""/>
        <dsp:cNvSpPr/>
      </dsp:nvSpPr>
      <dsp:spPr>
        <a:xfrm>
          <a:off x="3392912" y="2339553"/>
          <a:ext cx="1160051" cy="116005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F3A1AA-7F0C-4457-BCBE-EE632BF87C23}">
      <dsp:nvSpPr>
        <dsp:cNvPr id="0" name=""/>
        <dsp:cNvSpPr/>
      </dsp:nvSpPr>
      <dsp:spPr>
        <a:xfrm>
          <a:off x="3392912" y="2339553"/>
          <a:ext cx="1160051" cy="116005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CC1393-6091-4DDC-9F78-288564AAC0F5}">
      <dsp:nvSpPr>
        <dsp:cNvPr id="0" name=""/>
        <dsp:cNvSpPr/>
      </dsp:nvSpPr>
      <dsp:spPr>
        <a:xfrm>
          <a:off x="2812886" y="2548363"/>
          <a:ext cx="2320102" cy="742432"/>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cs-CZ" sz="2000" b="0" kern="1200"/>
            <a:t>VÝPOVĚDÍ</a:t>
          </a:r>
          <a:endParaRPr lang="cs-CZ" sz="2000" kern="1200"/>
        </a:p>
      </dsp:txBody>
      <dsp:txXfrm>
        <a:off x="2812886" y="2548363"/>
        <a:ext cx="2320102" cy="742432"/>
      </dsp:txXfrm>
    </dsp:sp>
    <dsp:sp modelId="{064F73AC-6D38-4A54-B402-34117C852B8A}">
      <dsp:nvSpPr>
        <dsp:cNvPr id="0" name=""/>
        <dsp:cNvSpPr/>
      </dsp:nvSpPr>
      <dsp:spPr>
        <a:xfrm>
          <a:off x="6200236" y="2339553"/>
          <a:ext cx="1160051" cy="116005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695AF2B-D18B-4524-AC92-98564A7AA0CD}">
      <dsp:nvSpPr>
        <dsp:cNvPr id="0" name=""/>
        <dsp:cNvSpPr/>
      </dsp:nvSpPr>
      <dsp:spPr>
        <a:xfrm>
          <a:off x="6200236" y="2339553"/>
          <a:ext cx="1160051" cy="116005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EEC5F9-8FEC-4189-A51B-B05E60E6FB83}">
      <dsp:nvSpPr>
        <dsp:cNvPr id="0" name=""/>
        <dsp:cNvSpPr/>
      </dsp:nvSpPr>
      <dsp:spPr>
        <a:xfrm>
          <a:off x="5620210" y="2548363"/>
          <a:ext cx="2320102" cy="742432"/>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cs-CZ" sz="2000" b="0" kern="1200" dirty="0"/>
            <a:t>OKAMŽITÝM ZRUŠENÍM</a:t>
          </a:r>
          <a:endParaRPr lang="cs-CZ" sz="2000" kern="1200" dirty="0"/>
        </a:p>
      </dsp:txBody>
      <dsp:txXfrm>
        <a:off x="5620210" y="2548363"/>
        <a:ext cx="2320102" cy="742432"/>
      </dsp:txXfrm>
    </dsp:sp>
    <dsp:sp modelId="{2AC05CA3-27A4-430B-9E8E-10DECFF13E39}">
      <dsp:nvSpPr>
        <dsp:cNvPr id="0" name=""/>
        <dsp:cNvSpPr/>
      </dsp:nvSpPr>
      <dsp:spPr>
        <a:xfrm>
          <a:off x="9007560" y="2339553"/>
          <a:ext cx="1160051" cy="116005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ADFA6F-CD90-4436-B3EB-6B90EDEB0E65}">
      <dsp:nvSpPr>
        <dsp:cNvPr id="0" name=""/>
        <dsp:cNvSpPr/>
      </dsp:nvSpPr>
      <dsp:spPr>
        <a:xfrm>
          <a:off x="9007560" y="2339553"/>
          <a:ext cx="1160051" cy="116005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18E901-997B-4623-A07B-FADD8AB6BB45}">
      <dsp:nvSpPr>
        <dsp:cNvPr id="0" name=""/>
        <dsp:cNvSpPr/>
      </dsp:nvSpPr>
      <dsp:spPr>
        <a:xfrm>
          <a:off x="8427534" y="2548363"/>
          <a:ext cx="2320102" cy="742432"/>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cs-CZ" sz="2000" b="0" kern="1200" dirty="0"/>
            <a:t>ZRUŠENÍM VE ZKUŠEBNÍ DOBĚ</a:t>
          </a:r>
          <a:endParaRPr lang="cs-CZ" sz="2000" kern="1200" dirty="0"/>
        </a:p>
      </dsp:txBody>
      <dsp:txXfrm>
        <a:off x="8427534" y="2548363"/>
        <a:ext cx="2320102" cy="742432"/>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3334B2-257C-40F9-9F82-DA68850CD012}">
      <dsp:nvSpPr>
        <dsp:cNvPr id="0" name=""/>
        <dsp:cNvSpPr/>
      </dsp:nvSpPr>
      <dsp:spPr>
        <a:xfrm rot="5400000">
          <a:off x="5728175" y="-1461024"/>
          <a:ext cx="3168000" cy="688204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66675" rIns="133350" bIns="66675" numCol="1" spcCol="1270" anchor="ctr" anchorCtr="0">
          <a:noAutofit/>
        </a:bodyPr>
        <a:lstStyle/>
        <a:p>
          <a:pPr marL="285750" lvl="1" indent="-285750" algn="l" defTabSz="1555750">
            <a:lnSpc>
              <a:spcPct val="90000"/>
            </a:lnSpc>
            <a:spcBef>
              <a:spcPct val="0"/>
            </a:spcBef>
            <a:spcAft>
              <a:spcPct val="15000"/>
            </a:spcAft>
            <a:buChar char="•"/>
          </a:pPr>
          <a:r>
            <a:rPr lang="cs-CZ" sz="3500" b="0" kern="1200" dirty="0"/>
            <a:t>Uplynutím sjednané doby</a:t>
          </a:r>
        </a:p>
        <a:p>
          <a:pPr marL="285750" lvl="1" indent="-285750" algn="l" defTabSz="1555750">
            <a:lnSpc>
              <a:spcPct val="90000"/>
            </a:lnSpc>
            <a:spcBef>
              <a:spcPct val="0"/>
            </a:spcBef>
            <a:spcAft>
              <a:spcPct val="15000"/>
            </a:spcAft>
            <a:buChar char="•"/>
          </a:pPr>
          <a:r>
            <a:rPr lang="cs-CZ" sz="3500" b="0" kern="1200" dirty="0"/>
            <a:t>Smrtí zaměstnance</a:t>
          </a:r>
        </a:p>
        <a:p>
          <a:pPr marL="285750" lvl="1" indent="-285750" algn="l" defTabSz="1555750">
            <a:lnSpc>
              <a:spcPct val="90000"/>
            </a:lnSpc>
            <a:spcBef>
              <a:spcPct val="0"/>
            </a:spcBef>
            <a:spcAft>
              <a:spcPct val="15000"/>
            </a:spcAft>
            <a:buChar char="•"/>
          </a:pPr>
          <a:r>
            <a:rPr lang="cs-CZ" sz="3500" b="0" kern="1200" dirty="0"/>
            <a:t>U Cizinců – skončením pobytu v ČR, vyhoštěním, skončením povolení k zaměstnání</a:t>
          </a:r>
        </a:p>
      </dsp:txBody>
      <dsp:txXfrm rot="-5400000">
        <a:off x="3871152" y="550648"/>
        <a:ext cx="6727399" cy="2858702"/>
      </dsp:txXfrm>
    </dsp:sp>
    <dsp:sp modelId="{2F740BF1-5E4C-4C24-BB45-47A63EE44AB5}">
      <dsp:nvSpPr>
        <dsp:cNvPr id="0" name=""/>
        <dsp:cNvSpPr/>
      </dsp:nvSpPr>
      <dsp:spPr>
        <a:xfrm>
          <a:off x="0" y="0"/>
          <a:ext cx="3871152" cy="3960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99060" rIns="198120" bIns="99060" numCol="1" spcCol="1270" anchor="ctr" anchorCtr="0">
          <a:noAutofit/>
        </a:bodyPr>
        <a:lstStyle/>
        <a:p>
          <a:pPr marL="0" lvl="0" indent="0" algn="ctr" defTabSz="2311400">
            <a:lnSpc>
              <a:spcPct val="90000"/>
            </a:lnSpc>
            <a:spcBef>
              <a:spcPct val="0"/>
            </a:spcBef>
            <a:spcAft>
              <a:spcPct val="35000"/>
            </a:spcAft>
            <a:buNone/>
          </a:pPr>
          <a:r>
            <a:rPr lang="cs-CZ" sz="5200" b="0" kern="1200"/>
            <a:t>Pracovní poměr může dále skončit:</a:t>
          </a:r>
          <a:endParaRPr lang="cs-CZ" sz="5200" kern="1200"/>
        </a:p>
      </dsp:txBody>
      <dsp:txXfrm>
        <a:off x="188974" y="188974"/>
        <a:ext cx="3493204" cy="358205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9EC6C9-27F1-4D63-905F-3F937DF001E1}">
      <dsp:nvSpPr>
        <dsp:cNvPr id="0" name=""/>
        <dsp:cNvSpPr/>
      </dsp:nvSpPr>
      <dsp:spPr>
        <a:xfrm>
          <a:off x="0" y="302310"/>
          <a:ext cx="10753200" cy="10647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b="0" kern="1200"/>
            <a:t>pracovní poměr </a:t>
          </a:r>
          <a:r>
            <a:rPr lang="cs-CZ" sz="2800" b="1" kern="1200"/>
            <a:t>končí sjednaným dnem</a:t>
          </a:r>
          <a:endParaRPr lang="cs-CZ" sz="2800" kern="1200"/>
        </a:p>
      </dsp:txBody>
      <dsp:txXfrm>
        <a:off x="51974" y="354284"/>
        <a:ext cx="10649252" cy="960752"/>
      </dsp:txXfrm>
    </dsp:sp>
    <dsp:sp modelId="{037A956C-92A5-4A78-8BCB-DE642A523893}">
      <dsp:nvSpPr>
        <dsp:cNvPr id="0" name=""/>
        <dsp:cNvSpPr/>
      </dsp:nvSpPr>
      <dsp:spPr>
        <a:xfrm>
          <a:off x="0" y="1447650"/>
          <a:ext cx="10753200" cy="10647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b="0" kern="1200"/>
            <a:t>musí mít </a:t>
          </a:r>
          <a:r>
            <a:rPr lang="cs-CZ" sz="2800" b="1" kern="1200"/>
            <a:t>písemnou formu</a:t>
          </a:r>
          <a:endParaRPr lang="cs-CZ" sz="2800" kern="1200"/>
        </a:p>
      </dsp:txBody>
      <dsp:txXfrm>
        <a:off x="51974" y="1499624"/>
        <a:ext cx="10649252" cy="960752"/>
      </dsp:txXfrm>
    </dsp:sp>
    <dsp:sp modelId="{176F3C84-EE71-4FDA-B6CF-B1E0B396BCFC}">
      <dsp:nvSpPr>
        <dsp:cNvPr id="0" name=""/>
        <dsp:cNvSpPr/>
      </dsp:nvSpPr>
      <dsp:spPr>
        <a:xfrm>
          <a:off x="0" y="2592990"/>
          <a:ext cx="10753200" cy="10647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b="0" kern="1200" dirty="0"/>
            <a:t>každá smluvní strana musí obdržet jedno vyhotovení oboustranně podepsané dohody o rozvázání pracovního poměru</a:t>
          </a:r>
          <a:endParaRPr lang="cs-CZ" sz="2800" kern="1200" dirty="0"/>
        </a:p>
      </dsp:txBody>
      <dsp:txXfrm>
        <a:off x="51974" y="2644964"/>
        <a:ext cx="10649252" cy="96075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8DE458-39B2-4EAD-9A9E-99EE1632DE63}">
      <dsp:nvSpPr>
        <dsp:cNvPr id="0" name=""/>
        <dsp:cNvSpPr/>
      </dsp:nvSpPr>
      <dsp:spPr>
        <a:xfrm>
          <a:off x="0" y="360"/>
          <a:ext cx="10753200" cy="561599"/>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dirty="0"/>
            <a:t>musí být </a:t>
          </a:r>
          <a:r>
            <a:rPr lang="cs-CZ" sz="2400" b="1" u="sng" kern="1200" dirty="0"/>
            <a:t>písemná</a:t>
          </a:r>
          <a:r>
            <a:rPr lang="cs-CZ" sz="2400" b="0" kern="1200" dirty="0"/>
            <a:t>, jinak se k ní nepřihlíží/je neplatná</a:t>
          </a:r>
          <a:endParaRPr lang="cs-CZ" sz="2400" kern="1200" dirty="0"/>
        </a:p>
      </dsp:txBody>
      <dsp:txXfrm>
        <a:off x="27415" y="27775"/>
        <a:ext cx="10698370" cy="506769"/>
      </dsp:txXfrm>
    </dsp:sp>
    <dsp:sp modelId="{53A04135-3DEA-43AD-9414-4EF7060DA4FF}">
      <dsp:nvSpPr>
        <dsp:cNvPr id="0" name=""/>
        <dsp:cNvSpPr/>
      </dsp:nvSpPr>
      <dsp:spPr>
        <a:xfrm>
          <a:off x="0" y="631080"/>
          <a:ext cx="10753200" cy="561599"/>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dirty="0"/>
            <a:t>zaměstnavatel může dát jen ze zákonem vyjmenovaných důvodů</a:t>
          </a:r>
          <a:endParaRPr lang="cs-CZ" sz="2400" kern="1200" dirty="0"/>
        </a:p>
      </dsp:txBody>
      <dsp:txXfrm>
        <a:off x="27415" y="658495"/>
        <a:ext cx="10698370" cy="506769"/>
      </dsp:txXfrm>
    </dsp:sp>
    <dsp:sp modelId="{AF6DD2CD-3876-4BBE-AEEB-9B687AA16DB3}">
      <dsp:nvSpPr>
        <dsp:cNvPr id="0" name=""/>
        <dsp:cNvSpPr/>
      </dsp:nvSpPr>
      <dsp:spPr>
        <a:xfrm>
          <a:off x="0" y="1192680"/>
          <a:ext cx="10753200" cy="943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cs-CZ" sz="1900" b="0" kern="1200" dirty="0"/>
            <a:t>důvod musí být ve výpovědi vymezen! </a:t>
          </a:r>
          <a:endParaRPr lang="cs-CZ" sz="1900" kern="1200" dirty="0"/>
        </a:p>
        <a:p>
          <a:pPr marL="171450" lvl="1" indent="-171450" algn="l" defTabSz="844550">
            <a:lnSpc>
              <a:spcPct val="90000"/>
            </a:lnSpc>
            <a:spcBef>
              <a:spcPct val="0"/>
            </a:spcBef>
            <a:spcAft>
              <a:spcPct val="20000"/>
            </a:spcAft>
            <a:buChar char="•"/>
          </a:pPr>
          <a:r>
            <a:rPr lang="pl-PL" sz="1900" b="0" kern="1200"/>
            <a:t>tak, aby jej nebylo možno zaměnit s jiným důvodem</a:t>
          </a:r>
          <a:endParaRPr lang="cs-CZ" sz="1900" kern="1200"/>
        </a:p>
        <a:p>
          <a:pPr marL="171450" lvl="1" indent="-171450" algn="l" defTabSz="844550">
            <a:lnSpc>
              <a:spcPct val="90000"/>
            </a:lnSpc>
            <a:spcBef>
              <a:spcPct val="0"/>
            </a:spcBef>
            <a:spcAft>
              <a:spcPct val="20000"/>
            </a:spcAft>
            <a:buChar char="•"/>
          </a:pPr>
          <a:r>
            <a:rPr lang="cs-CZ" sz="1900" b="0" kern="1200"/>
            <a:t>nesmí být dodatečně měněn</a:t>
          </a:r>
          <a:endParaRPr lang="cs-CZ" sz="1900" kern="1200"/>
        </a:p>
      </dsp:txBody>
      <dsp:txXfrm>
        <a:off x="0" y="1192680"/>
        <a:ext cx="10753200" cy="943920"/>
      </dsp:txXfrm>
    </dsp:sp>
    <dsp:sp modelId="{1ECB3802-DEF5-40B4-A0ED-A37BFDA6E3C2}">
      <dsp:nvSpPr>
        <dsp:cNvPr id="0" name=""/>
        <dsp:cNvSpPr/>
      </dsp:nvSpPr>
      <dsp:spPr>
        <a:xfrm>
          <a:off x="0" y="2136600"/>
          <a:ext cx="10753200" cy="561599"/>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dirty="0"/>
            <a:t>zaměstnanec může dát kdykoliv i bez důvodu</a:t>
          </a:r>
          <a:endParaRPr lang="cs-CZ" sz="2400" kern="1200" dirty="0"/>
        </a:p>
      </dsp:txBody>
      <dsp:txXfrm>
        <a:off x="27415" y="2164015"/>
        <a:ext cx="10698370" cy="506769"/>
      </dsp:txXfrm>
    </dsp:sp>
    <dsp:sp modelId="{9CA7DAC4-EB6D-4B1F-B9A5-CAADC4A7A741}">
      <dsp:nvSpPr>
        <dsp:cNvPr id="0" name=""/>
        <dsp:cNvSpPr/>
      </dsp:nvSpPr>
      <dsp:spPr>
        <a:xfrm>
          <a:off x="0" y="2767320"/>
          <a:ext cx="10753200" cy="561599"/>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a:t>výpověď může být odvolána pouze se souhlasem druhé smluvní strany</a:t>
          </a:r>
          <a:endParaRPr lang="cs-CZ" sz="2400" kern="1200"/>
        </a:p>
      </dsp:txBody>
      <dsp:txXfrm>
        <a:off x="27415" y="2794735"/>
        <a:ext cx="10698370" cy="506769"/>
      </dsp:txXfrm>
    </dsp:sp>
    <dsp:sp modelId="{AC1A5112-1AFE-418C-A847-593952A19EC3}">
      <dsp:nvSpPr>
        <dsp:cNvPr id="0" name=""/>
        <dsp:cNvSpPr/>
      </dsp:nvSpPr>
      <dsp:spPr>
        <a:xfrm>
          <a:off x="0" y="3398040"/>
          <a:ext cx="10753200" cy="561599"/>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dirty="0"/>
            <a:t>odvolání výpovědi i souhlas s jejím odvoláním musí být dán písemně</a:t>
          </a:r>
          <a:endParaRPr lang="cs-CZ" sz="2400" kern="1200" dirty="0"/>
        </a:p>
      </dsp:txBody>
      <dsp:txXfrm>
        <a:off x="27415" y="3425455"/>
        <a:ext cx="10698370" cy="506769"/>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FCE5D7-8F4C-4EE3-863A-16C6B9E067A7}">
      <dsp:nvSpPr>
        <dsp:cNvPr id="0" name=""/>
        <dsp:cNvSpPr/>
      </dsp:nvSpPr>
      <dsp:spPr>
        <a:xfrm>
          <a:off x="0" y="44886"/>
          <a:ext cx="10916400" cy="83655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dirty="0"/>
            <a:t>Pracovní poměr končí uplynutím výpovědní doby</a:t>
          </a:r>
          <a:endParaRPr lang="cs-CZ" sz="2200" kern="1200" dirty="0"/>
        </a:p>
      </dsp:txBody>
      <dsp:txXfrm>
        <a:off x="40837" y="85723"/>
        <a:ext cx="10834726" cy="754876"/>
      </dsp:txXfrm>
    </dsp:sp>
    <dsp:sp modelId="{5DFD653A-D5B2-4D6E-91E2-45ECD8BED047}">
      <dsp:nvSpPr>
        <dsp:cNvPr id="0" name=""/>
        <dsp:cNvSpPr/>
      </dsp:nvSpPr>
      <dsp:spPr>
        <a:xfrm>
          <a:off x="0" y="944796"/>
          <a:ext cx="10916400" cy="83655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dirty="0"/>
            <a:t>Musí být stanovena stejná pro zaměstnavatele i zaměstnance</a:t>
          </a:r>
          <a:endParaRPr lang="cs-CZ" sz="2200" kern="1200" dirty="0"/>
        </a:p>
      </dsp:txBody>
      <dsp:txXfrm>
        <a:off x="40837" y="985633"/>
        <a:ext cx="10834726" cy="754876"/>
      </dsp:txXfrm>
    </dsp:sp>
    <dsp:sp modelId="{713F7FCF-3A8C-465A-BE8D-3B4612154E0A}">
      <dsp:nvSpPr>
        <dsp:cNvPr id="0" name=""/>
        <dsp:cNvSpPr/>
      </dsp:nvSpPr>
      <dsp:spPr>
        <a:xfrm>
          <a:off x="0" y="1844706"/>
          <a:ext cx="10916400" cy="83655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1" kern="1200" dirty="0"/>
            <a:t>Nejméně 2 měsíce</a:t>
          </a:r>
        </a:p>
      </dsp:txBody>
      <dsp:txXfrm>
        <a:off x="40837" y="1885543"/>
        <a:ext cx="10834726" cy="754876"/>
      </dsp:txXfrm>
    </dsp:sp>
    <dsp:sp modelId="{B7986F35-C7EE-4014-B433-31383900B47C}">
      <dsp:nvSpPr>
        <dsp:cNvPr id="0" name=""/>
        <dsp:cNvSpPr/>
      </dsp:nvSpPr>
      <dsp:spPr>
        <a:xfrm>
          <a:off x="0" y="2744616"/>
          <a:ext cx="10916400" cy="83655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dirty="0"/>
            <a:t>Může být prodloužena ALE výhradně písemnou smlouvou mezi zaměstnancem a zaměstnavatelem</a:t>
          </a:r>
          <a:endParaRPr lang="cs-CZ" sz="2200" kern="1200" dirty="0"/>
        </a:p>
      </dsp:txBody>
      <dsp:txXfrm>
        <a:off x="40837" y="2785453"/>
        <a:ext cx="10834726" cy="754876"/>
      </dsp:txXfrm>
    </dsp:sp>
    <dsp:sp modelId="{2A17972F-D910-4785-AD01-6F9FE3E0EC01}">
      <dsp:nvSpPr>
        <dsp:cNvPr id="0" name=""/>
        <dsp:cNvSpPr/>
      </dsp:nvSpPr>
      <dsp:spPr>
        <a:xfrm>
          <a:off x="0" y="3644526"/>
          <a:ext cx="10916400" cy="83655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1" kern="1200" dirty="0"/>
            <a:t>Začíná prvním dnem kalendářního měsíce následujícího po doručení výpovědi</a:t>
          </a:r>
          <a:r>
            <a:rPr lang="cs-CZ" sz="2200" b="0" kern="1200" dirty="0"/>
            <a:t> </a:t>
          </a:r>
          <a:br>
            <a:rPr lang="cs-CZ" sz="2200" b="0" kern="1200" dirty="0"/>
          </a:br>
          <a:r>
            <a:rPr lang="cs-CZ" sz="2200" b="0" kern="1200" dirty="0"/>
            <a:t>a končí uplynutím posledního dne příslušného kalendářního měsíce</a:t>
          </a:r>
          <a:endParaRPr lang="cs-CZ" sz="2200" kern="1200" dirty="0"/>
        </a:p>
      </dsp:txBody>
      <dsp:txXfrm>
        <a:off x="40837" y="3685363"/>
        <a:ext cx="10834726" cy="754876"/>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0C2950-C211-4224-98F7-0267C1088C4F}">
      <dsp:nvSpPr>
        <dsp:cNvPr id="0" name=""/>
        <dsp:cNvSpPr/>
      </dsp:nvSpPr>
      <dsp:spPr>
        <a:xfrm rot="5400000">
          <a:off x="5728175" y="-1461024"/>
          <a:ext cx="3168000" cy="6882048"/>
        </a:xfrm>
        <a:prstGeom prst="round2SameRect">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43815" rIns="87630" bIns="43815" numCol="1" spcCol="1270" anchor="ctr" anchorCtr="0">
          <a:noAutofit/>
        </a:bodyPr>
        <a:lstStyle/>
        <a:p>
          <a:pPr marL="228600" lvl="1" indent="-228600" algn="l" defTabSz="1022350">
            <a:lnSpc>
              <a:spcPct val="90000"/>
            </a:lnSpc>
            <a:spcBef>
              <a:spcPct val="0"/>
            </a:spcBef>
            <a:spcAft>
              <a:spcPct val="15000"/>
            </a:spcAft>
            <a:buChar char="•"/>
          </a:pPr>
          <a:r>
            <a:rPr lang="cs-CZ" sz="2300" b="1" kern="1200" dirty="0">
              <a:solidFill>
                <a:schemeClr val="tx1"/>
              </a:solidFill>
            </a:rPr>
            <a:t>Ruší-li se </a:t>
          </a:r>
          <a:r>
            <a:rPr lang="cs-CZ" sz="2300" b="0" kern="1200" dirty="0">
              <a:solidFill>
                <a:schemeClr val="tx1"/>
              </a:solidFill>
            </a:rPr>
            <a:t>zaměstnavatel nebo jeho část</a:t>
          </a:r>
          <a:endParaRPr lang="cs-CZ" sz="2300" kern="1200" dirty="0">
            <a:solidFill>
              <a:schemeClr val="tx1"/>
            </a:solidFill>
          </a:endParaRPr>
        </a:p>
        <a:p>
          <a:pPr marL="228600" lvl="1" indent="-228600" algn="l" defTabSz="1022350">
            <a:lnSpc>
              <a:spcPct val="90000"/>
            </a:lnSpc>
            <a:spcBef>
              <a:spcPct val="0"/>
            </a:spcBef>
            <a:spcAft>
              <a:spcPct val="15000"/>
            </a:spcAft>
            <a:buChar char="•"/>
          </a:pPr>
          <a:r>
            <a:rPr lang="cs-CZ" sz="2300" b="1" kern="1200" dirty="0">
              <a:solidFill>
                <a:schemeClr val="tx1"/>
              </a:solidFill>
            </a:rPr>
            <a:t>Přemísťuje-li se </a:t>
          </a:r>
          <a:r>
            <a:rPr lang="cs-CZ" sz="2300" b="0" kern="1200" dirty="0">
              <a:solidFill>
                <a:schemeClr val="tx1"/>
              </a:solidFill>
            </a:rPr>
            <a:t>zaměstnavatel nebo jeho část</a:t>
          </a:r>
          <a:endParaRPr lang="cs-CZ" sz="2300" kern="1200" dirty="0">
            <a:solidFill>
              <a:schemeClr val="tx1"/>
            </a:solidFill>
          </a:endParaRPr>
        </a:p>
        <a:p>
          <a:pPr marL="228600" lvl="1" indent="-228600" algn="l" defTabSz="1022350">
            <a:lnSpc>
              <a:spcPct val="90000"/>
            </a:lnSpc>
            <a:spcBef>
              <a:spcPct val="0"/>
            </a:spcBef>
            <a:spcAft>
              <a:spcPct val="15000"/>
            </a:spcAft>
            <a:buChar char="•"/>
          </a:pPr>
          <a:r>
            <a:rPr lang="cs-CZ" sz="2300" b="0" kern="1200" dirty="0">
              <a:solidFill>
                <a:schemeClr val="tx1"/>
              </a:solidFill>
            </a:rPr>
            <a:t>Stane-li se </a:t>
          </a:r>
          <a:r>
            <a:rPr lang="cs-CZ" sz="2300" b="1" kern="1200" dirty="0">
              <a:solidFill>
                <a:schemeClr val="tx1"/>
              </a:solidFill>
            </a:rPr>
            <a:t>zaměstnanec nadbytečným</a:t>
          </a:r>
          <a:r>
            <a:rPr lang="cs-CZ" sz="2300" b="0" kern="1200" dirty="0">
              <a:solidFill>
                <a:schemeClr val="tx1"/>
              </a:solidFill>
            </a:rPr>
            <a:t> vzhledem k rozhodnutí zaměstnavatele nebo příslušného orgánu o změně jeho úkolů, technického vybavení, o snížení stavu zaměstnanců za účelem zvýšení efektivnosti práce nebo o jiných organizačních změnách</a:t>
          </a:r>
          <a:endParaRPr lang="cs-CZ" sz="2300" kern="1200" dirty="0"/>
        </a:p>
      </dsp:txBody>
      <dsp:txXfrm rot="-5400000">
        <a:off x="3871152" y="550648"/>
        <a:ext cx="6727399" cy="2858702"/>
      </dsp:txXfrm>
    </dsp:sp>
    <dsp:sp modelId="{B6286EC9-D524-4D70-9080-083CD0B9DC51}">
      <dsp:nvSpPr>
        <dsp:cNvPr id="0" name=""/>
        <dsp:cNvSpPr/>
      </dsp:nvSpPr>
      <dsp:spPr>
        <a:xfrm>
          <a:off x="0" y="0"/>
          <a:ext cx="3871152" cy="39600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marL="0" lvl="0" indent="0" algn="ctr" defTabSz="1689100">
            <a:lnSpc>
              <a:spcPct val="90000"/>
            </a:lnSpc>
            <a:spcBef>
              <a:spcPct val="0"/>
            </a:spcBef>
            <a:spcAft>
              <a:spcPct val="35000"/>
            </a:spcAft>
            <a:buNone/>
          </a:pPr>
          <a:r>
            <a:rPr lang="cs-CZ" sz="3800" b="0" kern="1200" dirty="0"/>
            <a:t>Zaměstnavatel může dát zaměstnanci výpověď </a:t>
          </a:r>
          <a:r>
            <a:rPr lang="cs-CZ" sz="3800" b="1" u="sng" kern="1200" dirty="0"/>
            <a:t>jen</a:t>
          </a:r>
          <a:r>
            <a:rPr lang="cs-CZ" sz="3800" b="0" kern="1200" dirty="0"/>
            <a:t> z těchto důvodů:</a:t>
          </a:r>
          <a:endParaRPr lang="cs-CZ" sz="3800" kern="1200" dirty="0"/>
        </a:p>
      </dsp:txBody>
      <dsp:txXfrm>
        <a:off x="188974" y="188974"/>
        <a:ext cx="3493204" cy="3582052"/>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72559E-B65D-4E08-810B-07D6FEE337D7}">
      <dsp:nvSpPr>
        <dsp:cNvPr id="0" name=""/>
        <dsp:cNvSpPr/>
      </dsp:nvSpPr>
      <dsp:spPr>
        <a:xfrm rot="5400000">
          <a:off x="5728175" y="-1461024"/>
          <a:ext cx="3168000" cy="6882048"/>
        </a:xfrm>
        <a:prstGeom prst="round2SameRect">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cs-CZ" sz="2100" b="1" kern="1200" dirty="0">
              <a:solidFill>
                <a:schemeClr val="tx1"/>
              </a:solidFill>
            </a:rPr>
            <a:t>nesmí-li zaměstnanec podle lékařského posudku dále konat dosavadní práci </a:t>
          </a:r>
          <a:r>
            <a:rPr lang="cs-CZ" sz="2100" b="0" kern="1200" dirty="0">
              <a:solidFill>
                <a:schemeClr val="tx1"/>
              </a:solidFill>
            </a:rPr>
            <a:t>pro pracovní úraz, onemocnění nemocí z povolání nebo pro ohrožení touto nemocí, anebo dosáhl-li na pracovišti určeném rozhodnutím příslušného orgánu ochrany veřejného zdraví nejvyšší přípustné expozice,</a:t>
          </a:r>
          <a:endParaRPr lang="cs-CZ" sz="2100" kern="1200" dirty="0">
            <a:solidFill>
              <a:schemeClr val="tx1"/>
            </a:solidFill>
          </a:endParaRPr>
        </a:p>
        <a:p>
          <a:pPr marL="228600" lvl="1" indent="-228600" algn="l" defTabSz="933450">
            <a:lnSpc>
              <a:spcPct val="90000"/>
            </a:lnSpc>
            <a:spcBef>
              <a:spcPct val="0"/>
            </a:spcBef>
            <a:spcAft>
              <a:spcPct val="15000"/>
            </a:spcAft>
            <a:buChar char="•"/>
          </a:pPr>
          <a:r>
            <a:rPr lang="cs-CZ" sz="2100" b="1" kern="1200" dirty="0">
              <a:solidFill>
                <a:schemeClr val="tx1"/>
              </a:solidFill>
            </a:rPr>
            <a:t>pozbyl-li zaměstnanec </a:t>
          </a:r>
          <a:r>
            <a:rPr lang="cs-CZ" sz="2100" b="0" kern="1200" dirty="0">
              <a:solidFill>
                <a:schemeClr val="tx1"/>
              </a:solidFill>
            </a:rPr>
            <a:t>vzhledem ke svému zdravotnímu stavu podle lékařského posudku </a:t>
          </a:r>
          <a:r>
            <a:rPr lang="cs-CZ" sz="2100" b="1" kern="1200" dirty="0">
              <a:solidFill>
                <a:schemeClr val="tx1"/>
              </a:solidFill>
            </a:rPr>
            <a:t>dlouhodobě zdravotní způsobilost</a:t>
          </a:r>
          <a:r>
            <a:rPr lang="cs-CZ" sz="2100" b="0" kern="1200" dirty="0">
              <a:solidFill>
                <a:schemeClr val="tx1"/>
              </a:solidFill>
            </a:rPr>
            <a:t>,</a:t>
          </a:r>
          <a:endParaRPr lang="cs-CZ" sz="2100" kern="1200" dirty="0">
            <a:solidFill>
              <a:schemeClr val="tx1"/>
            </a:solidFill>
          </a:endParaRPr>
        </a:p>
      </dsp:txBody>
      <dsp:txXfrm rot="-5400000">
        <a:off x="3871152" y="550648"/>
        <a:ext cx="6727399" cy="2858702"/>
      </dsp:txXfrm>
    </dsp:sp>
    <dsp:sp modelId="{8EB17C93-BE30-46F4-8D47-66C529F42775}">
      <dsp:nvSpPr>
        <dsp:cNvPr id="0" name=""/>
        <dsp:cNvSpPr/>
      </dsp:nvSpPr>
      <dsp:spPr>
        <a:xfrm>
          <a:off x="0" y="0"/>
          <a:ext cx="3871152" cy="39600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marL="0" lvl="0" indent="0" algn="ctr" defTabSz="1689100">
            <a:lnSpc>
              <a:spcPct val="90000"/>
            </a:lnSpc>
            <a:spcBef>
              <a:spcPct val="0"/>
            </a:spcBef>
            <a:spcAft>
              <a:spcPct val="35000"/>
            </a:spcAft>
            <a:buNone/>
          </a:pPr>
          <a:r>
            <a:rPr lang="cs-CZ" sz="3800" b="0" kern="1200"/>
            <a:t>Zaměstnavatel může dát zaměstnanci výpověď </a:t>
          </a:r>
          <a:r>
            <a:rPr lang="cs-CZ" sz="3800" b="1" u="sng" kern="1200"/>
            <a:t>jen</a:t>
          </a:r>
          <a:r>
            <a:rPr lang="cs-CZ" sz="3800" b="0" kern="1200"/>
            <a:t> z těchto důvodů:</a:t>
          </a:r>
          <a:endParaRPr lang="cs-CZ" sz="3800" kern="1200"/>
        </a:p>
      </dsp:txBody>
      <dsp:txXfrm>
        <a:off x="188974" y="188974"/>
        <a:ext cx="3493204" cy="35820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A42383-EF23-40F3-A7EC-089A0A48752B}">
      <dsp:nvSpPr>
        <dsp:cNvPr id="0" name=""/>
        <dsp:cNvSpPr/>
      </dsp:nvSpPr>
      <dsp:spPr>
        <a:xfrm>
          <a:off x="0" y="123"/>
          <a:ext cx="10753200" cy="989495"/>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889000">
            <a:lnSpc>
              <a:spcPct val="90000"/>
            </a:lnSpc>
            <a:spcBef>
              <a:spcPct val="0"/>
            </a:spcBef>
            <a:spcAft>
              <a:spcPct val="35000"/>
            </a:spcAft>
            <a:buNone/>
          </a:pPr>
          <a:r>
            <a:rPr lang="cs-CZ" sz="2000" b="0" kern="1200" dirty="0"/>
            <a:t>zakládá se </a:t>
          </a:r>
          <a:r>
            <a:rPr lang="cs-CZ" sz="2000" b="1" kern="1200" dirty="0"/>
            <a:t>pracovní smlouvou </a:t>
          </a:r>
          <a:r>
            <a:rPr lang="cs-CZ" sz="2000" b="0" kern="1200" dirty="0"/>
            <a:t>mezi zaměstnavatelem a zaměstnancem, není-li stanoveno jinak</a:t>
          </a:r>
          <a:endParaRPr lang="cs-CZ" sz="2000" kern="1200" dirty="0"/>
        </a:p>
      </dsp:txBody>
      <dsp:txXfrm>
        <a:off x="48303" y="48426"/>
        <a:ext cx="10656594" cy="892889"/>
      </dsp:txXfrm>
    </dsp:sp>
    <dsp:sp modelId="{E1C7490D-CCD7-4FD5-9113-0BB4234B8389}">
      <dsp:nvSpPr>
        <dsp:cNvPr id="0" name=""/>
        <dsp:cNvSpPr/>
      </dsp:nvSpPr>
      <dsp:spPr>
        <a:xfrm>
          <a:off x="0" y="1003780"/>
          <a:ext cx="10753200" cy="989495"/>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b="0" kern="1200" dirty="0"/>
            <a:t>Např.</a:t>
          </a:r>
          <a:r>
            <a:rPr lang="cs-CZ" sz="2000" b="1" kern="1200" dirty="0"/>
            <a:t> jmenováním na vedoucí pracovní místo </a:t>
          </a:r>
          <a:r>
            <a:rPr lang="cs-CZ" sz="2000" b="0" kern="1200" dirty="0"/>
            <a:t>se zakládá pracovní poměr v případech stanovených zvláštním právním předpisem; nestanoví-li to zvláštní právní předpis, zakládá se pracovní poměr jmenováním pouze u vedoucího</a:t>
          </a:r>
          <a:endParaRPr lang="cs-CZ" sz="2000" kern="1200" dirty="0"/>
        </a:p>
      </dsp:txBody>
      <dsp:txXfrm>
        <a:off x="48303" y="1052083"/>
        <a:ext cx="10656594" cy="892889"/>
      </dsp:txXfrm>
    </dsp:sp>
    <dsp:sp modelId="{4448FB13-0880-487E-9ACF-54BD3A61B85F}">
      <dsp:nvSpPr>
        <dsp:cNvPr id="0" name=""/>
        <dsp:cNvSpPr/>
      </dsp:nvSpPr>
      <dsp:spPr>
        <a:xfrm>
          <a:off x="0" y="1993275"/>
          <a:ext cx="10753200" cy="977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cs-CZ" sz="1600" b="0" kern="1200" dirty="0"/>
            <a:t>organizační složky státu, organizačního útvaru organizační složky státu, organizačního útvaru státního podniku, organizačního útvaru státního fondu, příspěvkové organizace, organizačního útvaru příspěvkové organizace, organizačního útvaru v Policii České republiky</a:t>
          </a:r>
          <a:endParaRPr lang="cs-CZ" sz="1600" kern="1200" dirty="0"/>
        </a:p>
      </dsp:txBody>
      <dsp:txXfrm>
        <a:off x="0" y="1993275"/>
        <a:ext cx="10753200" cy="977104"/>
      </dsp:txXfrm>
    </dsp:sp>
    <dsp:sp modelId="{166D7200-FFE8-4A17-85DD-0321E09EEA8D}">
      <dsp:nvSpPr>
        <dsp:cNvPr id="0" name=""/>
        <dsp:cNvSpPr/>
      </dsp:nvSpPr>
      <dsp:spPr>
        <a:xfrm>
          <a:off x="0" y="2970380"/>
          <a:ext cx="10753200" cy="989495"/>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b="1" kern="1200" dirty="0"/>
            <a:t>vzniká dnem, který byl sjednán v pracovní smlouvě jako den nástupu do práce </a:t>
          </a:r>
          <a:r>
            <a:rPr lang="cs-CZ" sz="2000" b="0" kern="1200" dirty="0"/>
            <a:t>nebo dnem, který byl uveden jako den jmenování na pracovní místo vedoucího zaměstnance.</a:t>
          </a:r>
          <a:endParaRPr lang="cs-CZ" sz="2000" kern="1200" dirty="0"/>
        </a:p>
      </dsp:txBody>
      <dsp:txXfrm>
        <a:off x="48303" y="3018683"/>
        <a:ext cx="10656594" cy="892889"/>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64DEFC-A1C7-43B3-9473-4701EE1EB94D}">
      <dsp:nvSpPr>
        <dsp:cNvPr id="0" name=""/>
        <dsp:cNvSpPr/>
      </dsp:nvSpPr>
      <dsp:spPr>
        <a:xfrm rot="5400000">
          <a:off x="4884068" y="-2305082"/>
          <a:ext cx="3168000" cy="8570164"/>
        </a:xfrm>
        <a:prstGeom prst="round2SameRect">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just" defTabSz="800100">
            <a:lnSpc>
              <a:spcPct val="90000"/>
            </a:lnSpc>
            <a:spcBef>
              <a:spcPct val="0"/>
            </a:spcBef>
            <a:spcAft>
              <a:spcPct val="15000"/>
            </a:spcAft>
            <a:buChar char="•"/>
          </a:pPr>
          <a:r>
            <a:rPr lang="cs-CZ" sz="1800" b="1" kern="1200" dirty="0">
              <a:solidFill>
                <a:schemeClr val="tx1"/>
              </a:solidFill>
            </a:rPr>
            <a:t>nesplňuje-li zaměstnanec předpoklady stanovené právními předpisy pro výkon sjednané práce</a:t>
          </a:r>
          <a:endParaRPr lang="cs-CZ" sz="1800" kern="1200" dirty="0">
            <a:solidFill>
              <a:schemeClr val="tx1"/>
            </a:solidFill>
          </a:endParaRPr>
        </a:p>
        <a:p>
          <a:pPr marL="171450" lvl="1" indent="-171450" algn="just" defTabSz="800100">
            <a:lnSpc>
              <a:spcPct val="90000"/>
            </a:lnSpc>
            <a:spcBef>
              <a:spcPct val="0"/>
            </a:spcBef>
            <a:spcAft>
              <a:spcPct val="15000"/>
            </a:spcAft>
            <a:buChar char="•"/>
          </a:pPr>
          <a:r>
            <a:rPr lang="cs-CZ" sz="1800" b="0" kern="1200" dirty="0">
              <a:solidFill>
                <a:schemeClr val="tx1"/>
              </a:solidFill>
            </a:rPr>
            <a:t>jsou-li u zaměstnance dány </a:t>
          </a:r>
          <a:r>
            <a:rPr lang="cs-CZ" sz="1800" b="1" kern="1200" dirty="0">
              <a:solidFill>
                <a:schemeClr val="tx1"/>
              </a:solidFill>
            </a:rPr>
            <a:t>důvody, </a:t>
          </a:r>
          <a:r>
            <a:rPr lang="cs-CZ" sz="1800" b="0" kern="1200" dirty="0">
              <a:solidFill>
                <a:schemeClr val="tx1"/>
              </a:solidFill>
            </a:rPr>
            <a:t>pro které by s ním zaměstnavatel</a:t>
          </a:r>
          <a:r>
            <a:rPr lang="cs-CZ" sz="1800" b="1" kern="1200" dirty="0">
              <a:solidFill>
                <a:schemeClr val="tx1"/>
              </a:solidFill>
            </a:rPr>
            <a:t> mohl okamžitě zrušit pracovní poměr, </a:t>
          </a:r>
          <a:r>
            <a:rPr lang="cs-CZ" sz="1800" b="0" kern="1200" dirty="0">
              <a:solidFill>
                <a:schemeClr val="tx1"/>
              </a:solidFill>
            </a:rPr>
            <a:t>nebo pro </a:t>
          </a:r>
          <a:r>
            <a:rPr lang="cs-CZ" sz="1800" b="1" kern="1200" dirty="0">
              <a:solidFill>
                <a:schemeClr val="tx1"/>
              </a:solidFill>
            </a:rPr>
            <a:t>závažné porušení povinnosti </a:t>
          </a:r>
          <a:r>
            <a:rPr lang="cs-CZ" sz="1800" b="0" kern="1200" dirty="0">
              <a:solidFill>
                <a:schemeClr val="tx1"/>
              </a:solidFill>
            </a:rPr>
            <a:t>vyplývající z právních předpisů vztahujících se k zaměstnancem vykonávané práci</a:t>
          </a:r>
        </a:p>
        <a:p>
          <a:pPr marL="171450" lvl="1" indent="-171450" algn="just" defTabSz="800100">
            <a:lnSpc>
              <a:spcPct val="90000"/>
            </a:lnSpc>
            <a:spcBef>
              <a:spcPct val="0"/>
            </a:spcBef>
            <a:spcAft>
              <a:spcPct val="15000"/>
            </a:spcAft>
            <a:buChar char="•"/>
          </a:pPr>
          <a:r>
            <a:rPr lang="cs-CZ" sz="1800" b="0" kern="1200" dirty="0">
              <a:solidFill>
                <a:schemeClr val="tx1"/>
              </a:solidFill>
            </a:rPr>
            <a:t>pro </a:t>
          </a:r>
          <a:r>
            <a:rPr lang="cs-CZ" sz="1800" b="1" kern="1200" dirty="0">
              <a:solidFill>
                <a:schemeClr val="tx1"/>
              </a:solidFill>
            </a:rPr>
            <a:t>soustavné méně závažné porušování povinnosti </a:t>
          </a:r>
          <a:r>
            <a:rPr lang="cs-CZ" sz="1800" b="0" kern="1200" dirty="0">
              <a:solidFill>
                <a:schemeClr val="tx1"/>
              </a:solidFill>
            </a:rPr>
            <a:t>vyplývající z právních předpisů vztahujících se k vykonávané práci je možné dát zaměstnanci výpověď, jestliže byl </a:t>
          </a:r>
          <a:r>
            <a:rPr lang="cs-CZ" sz="1800" b="1" kern="1200" dirty="0">
              <a:solidFill>
                <a:schemeClr val="tx1"/>
              </a:solidFill>
            </a:rPr>
            <a:t>v době posledních 6 měsíců v souvislosti s porušením povinnosti vyplývající z právních předpisů vztahujících se k vykonávané práci písemně upozorněn </a:t>
          </a:r>
          <a:r>
            <a:rPr lang="cs-CZ" sz="1800" b="0" kern="1200" dirty="0">
              <a:solidFill>
                <a:schemeClr val="tx1"/>
              </a:solidFill>
            </a:rPr>
            <a:t>na možnost výpovědi,</a:t>
          </a:r>
          <a:endParaRPr lang="cs-CZ" sz="1800" kern="1200" dirty="0">
            <a:solidFill>
              <a:schemeClr val="tx1"/>
            </a:solidFill>
          </a:endParaRPr>
        </a:p>
      </dsp:txBody>
      <dsp:txXfrm rot="-5400000">
        <a:off x="2182987" y="550648"/>
        <a:ext cx="8415515" cy="2858702"/>
      </dsp:txXfrm>
    </dsp:sp>
    <dsp:sp modelId="{B23FFEEC-3CCE-4171-8D17-3BA885A209D6}">
      <dsp:nvSpPr>
        <dsp:cNvPr id="0" name=""/>
        <dsp:cNvSpPr/>
      </dsp:nvSpPr>
      <dsp:spPr>
        <a:xfrm>
          <a:off x="0" y="115176"/>
          <a:ext cx="2182937" cy="3756099"/>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cs-CZ" sz="2100" b="0" kern="1200"/>
            <a:t>Zaměstnavatel může dát zaměstnanci výpověď </a:t>
          </a:r>
          <a:r>
            <a:rPr lang="cs-CZ" sz="2100" b="1" u="sng" kern="1200"/>
            <a:t>jen</a:t>
          </a:r>
          <a:r>
            <a:rPr lang="cs-CZ" sz="2100" b="0" kern="1200"/>
            <a:t> z těchto důvodů:</a:t>
          </a:r>
          <a:endParaRPr lang="cs-CZ" sz="2100" kern="1200"/>
        </a:p>
      </dsp:txBody>
      <dsp:txXfrm>
        <a:off x="106562" y="221738"/>
        <a:ext cx="1969813" cy="3542975"/>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4AF4AC-7282-4EC5-A80C-486E2026790E}">
      <dsp:nvSpPr>
        <dsp:cNvPr id="0" name=""/>
        <dsp:cNvSpPr/>
      </dsp:nvSpPr>
      <dsp:spPr>
        <a:xfrm rot="5400000">
          <a:off x="4059646" y="-2363700"/>
          <a:ext cx="4329528" cy="9056935"/>
        </a:xfrm>
        <a:prstGeom prst="round2SameRect">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90000"/>
            </a:lnSpc>
            <a:spcBef>
              <a:spcPct val="0"/>
            </a:spcBef>
            <a:spcAft>
              <a:spcPct val="15000"/>
            </a:spcAft>
            <a:buChar char="•"/>
          </a:pPr>
          <a:r>
            <a:rPr lang="cs-CZ" sz="1800" b="0" kern="1200" dirty="0">
              <a:solidFill>
                <a:schemeClr val="tx1"/>
              </a:solidFill>
            </a:rPr>
            <a:t>v době, kdy je zaměstnanec uznán </a:t>
          </a:r>
          <a:r>
            <a:rPr lang="cs-CZ" sz="1800" b="1" kern="1200" dirty="0">
              <a:solidFill>
                <a:schemeClr val="tx1"/>
              </a:solidFill>
            </a:rPr>
            <a:t>dočasně práce neschopným</a:t>
          </a:r>
          <a:r>
            <a:rPr lang="cs-CZ" sz="1800" b="0" kern="1200" dirty="0">
              <a:solidFill>
                <a:schemeClr val="tx1"/>
              </a:solidFill>
            </a:rPr>
            <a:t>, pokud si tuto neschopnost úmyslně nepřivodil nebo nevznikla-li tato neschopnost jako bezprostřední následek opilosti</a:t>
          </a:r>
          <a:endParaRPr lang="cs-CZ" sz="1800" kern="1200" dirty="0">
            <a:solidFill>
              <a:schemeClr val="tx1"/>
            </a:solidFill>
          </a:endParaRPr>
        </a:p>
        <a:p>
          <a:pPr marL="171450" lvl="1" indent="-171450" algn="just" defTabSz="800100">
            <a:lnSpc>
              <a:spcPct val="90000"/>
            </a:lnSpc>
            <a:spcBef>
              <a:spcPct val="0"/>
            </a:spcBef>
            <a:spcAft>
              <a:spcPct val="15000"/>
            </a:spcAft>
            <a:buChar char="•"/>
          </a:pPr>
          <a:r>
            <a:rPr lang="cs-CZ" sz="1800" b="0" kern="1200" dirty="0">
              <a:solidFill>
                <a:schemeClr val="tx1"/>
              </a:solidFill>
            </a:rPr>
            <a:t>při výkonu </a:t>
          </a:r>
          <a:r>
            <a:rPr lang="cs-CZ" sz="1800" b="1" kern="1200" dirty="0">
              <a:solidFill>
                <a:schemeClr val="tx1"/>
              </a:solidFill>
            </a:rPr>
            <a:t>vojenského cvičení </a:t>
          </a:r>
          <a:r>
            <a:rPr lang="cs-CZ" sz="1800" b="0" kern="1200" dirty="0">
              <a:solidFill>
                <a:schemeClr val="tx1"/>
              </a:solidFill>
            </a:rPr>
            <a:t>nebo služby v operačním nasazení ode dne, kdy byl zaměstnanci doručen povolávací rozkaz</a:t>
          </a:r>
          <a:endParaRPr lang="cs-CZ" sz="1800" kern="1200" dirty="0">
            <a:solidFill>
              <a:schemeClr val="tx1"/>
            </a:solidFill>
          </a:endParaRPr>
        </a:p>
        <a:p>
          <a:pPr marL="171450" lvl="1" indent="-171450" algn="just" defTabSz="800100">
            <a:lnSpc>
              <a:spcPct val="90000"/>
            </a:lnSpc>
            <a:spcBef>
              <a:spcPct val="0"/>
            </a:spcBef>
            <a:spcAft>
              <a:spcPct val="15000"/>
            </a:spcAft>
            <a:buChar char="•"/>
          </a:pPr>
          <a:r>
            <a:rPr lang="cs-CZ" sz="1800" b="0" kern="1200" dirty="0">
              <a:solidFill>
                <a:schemeClr val="tx1"/>
              </a:solidFill>
            </a:rPr>
            <a:t>v době, kdy je zaměstnanec dlouhodobě plně uvolněn pro </a:t>
          </a:r>
          <a:r>
            <a:rPr lang="cs-CZ" sz="1800" b="1" kern="1200" dirty="0">
              <a:solidFill>
                <a:schemeClr val="tx1"/>
              </a:solidFill>
            </a:rPr>
            <a:t>výkon veřejné funkce</a:t>
          </a:r>
          <a:r>
            <a:rPr lang="cs-CZ" sz="1800" b="0" kern="1200" dirty="0">
              <a:solidFill>
                <a:schemeClr val="tx1"/>
              </a:solidFill>
            </a:rPr>
            <a:t>,</a:t>
          </a:r>
          <a:endParaRPr lang="cs-CZ" sz="1800" kern="1200" dirty="0">
            <a:solidFill>
              <a:schemeClr val="tx1"/>
            </a:solidFill>
          </a:endParaRPr>
        </a:p>
        <a:p>
          <a:pPr marL="171450" lvl="1" indent="-171450" algn="just" defTabSz="800100">
            <a:lnSpc>
              <a:spcPct val="90000"/>
            </a:lnSpc>
            <a:spcBef>
              <a:spcPct val="0"/>
            </a:spcBef>
            <a:spcAft>
              <a:spcPct val="15000"/>
            </a:spcAft>
            <a:buChar char="•"/>
          </a:pPr>
          <a:r>
            <a:rPr lang="cs-CZ" sz="1800" b="0" kern="1200" dirty="0">
              <a:solidFill>
                <a:schemeClr val="tx1"/>
              </a:solidFill>
            </a:rPr>
            <a:t>v době, kdy je zaměstnankyně </a:t>
          </a:r>
          <a:r>
            <a:rPr lang="cs-CZ" sz="1800" b="1" kern="1200" dirty="0">
              <a:solidFill>
                <a:schemeClr val="tx1"/>
              </a:solidFill>
            </a:rPr>
            <a:t>těhotná</a:t>
          </a:r>
          <a:r>
            <a:rPr lang="cs-CZ" sz="1800" b="0" kern="1200" dirty="0">
              <a:solidFill>
                <a:schemeClr val="tx1"/>
              </a:solidFill>
            </a:rPr>
            <a:t> nebo kdy zaměstnankyně čerpá </a:t>
          </a:r>
          <a:r>
            <a:rPr lang="cs-CZ" sz="1800" b="1" kern="1200" dirty="0">
              <a:solidFill>
                <a:schemeClr val="tx1"/>
              </a:solidFill>
            </a:rPr>
            <a:t>mateřskou dovolenou</a:t>
          </a:r>
          <a:r>
            <a:rPr lang="cs-CZ" sz="1800" b="0" kern="1200" dirty="0">
              <a:solidFill>
                <a:schemeClr val="tx1"/>
              </a:solidFill>
            </a:rPr>
            <a:t> nebo kdy zaměstnankyně nebo zaměstnanec čerpají </a:t>
          </a:r>
          <a:r>
            <a:rPr lang="cs-CZ" sz="1800" b="1" kern="1200" dirty="0">
              <a:solidFill>
                <a:schemeClr val="tx1"/>
              </a:solidFill>
            </a:rPr>
            <a:t>rodičovskou dovolenou</a:t>
          </a:r>
          <a:r>
            <a:rPr lang="cs-CZ" sz="1800" b="0" kern="1200" dirty="0">
              <a:solidFill>
                <a:schemeClr val="tx1"/>
              </a:solidFill>
            </a:rPr>
            <a:t>,</a:t>
          </a:r>
          <a:endParaRPr lang="cs-CZ" sz="1800" kern="1200" dirty="0">
            <a:solidFill>
              <a:schemeClr val="tx1"/>
            </a:solidFill>
          </a:endParaRPr>
        </a:p>
        <a:p>
          <a:pPr marL="171450" lvl="1" indent="-171450" algn="just" defTabSz="800100">
            <a:lnSpc>
              <a:spcPct val="90000"/>
            </a:lnSpc>
            <a:spcBef>
              <a:spcPct val="0"/>
            </a:spcBef>
            <a:spcAft>
              <a:spcPct val="15000"/>
            </a:spcAft>
            <a:buChar char="•"/>
          </a:pPr>
          <a:r>
            <a:rPr lang="cs-CZ" sz="1800" b="0" kern="1200" dirty="0">
              <a:solidFill>
                <a:schemeClr val="tx1"/>
              </a:solidFill>
            </a:rPr>
            <a:t>v době, kdy je zaměstnanec, který pracuje v noci, uznán na základě lékařského posudku vydaného poskytovatelem pracovnělékařských služeb </a:t>
          </a:r>
          <a:r>
            <a:rPr lang="cs-CZ" sz="1800" b="1" kern="1200" dirty="0">
              <a:solidFill>
                <a:schemeClr val="tx1"/>
              </a:solidFill>
            </a:rPr>
            <a:t>dočasně</a:t>
          </a:r>
          <a:r>
            <a:rPr lang="cs-CZ" sz="1800" b="0" kern="1200" dirty="0">
              <a:solidFill>
                <a:schemeClr val="tx1"/>
              </a:solidFill>
            </a:rPr>
            <a:t> </a:t>
          </a:r>
          <a:r>
            <a:rPr lang="cs-CZ" sz="1800" b="1" kern="1200" dirty="0">
              <a:solidFill>
                <a:schemeClr val="tx1"/>
              </a:solidFill>
            </a:rPr>
            <a:t>nezpůsobilým pro noční práci</a:t>
          </a:r>
          <a:r>
            <a:rPr lang="cs-CZ" sz="1800" b="0" kern="1200" dirty="0">
              <a:solidFill>
                <a:schemeClr val="tx1"/>
              </a:solidFill>
            </a:rPr>
            <a:t>,</a:t>
          </a:r>
          <a:endParaRPr lang="cs-CZ" sz="1800" kern="1200" dirty="0">
            <a:solidFill>
              <a:schemeClr val="tx1"/>
            </a:solidFill>
          </a:endParaRPr>
        </a:p>
        <a:p>
          <a:pPr marL="171450" lvl="1" indent="-171450" algn="just" defTabSz="800100">
            <a:lnSpc>
              <a:spcPct val="90000"/>
            </a:lnSpc>
            <a:spcBef>
              <a:spcPct val="0"/>
            </a:spcBef>
            <a:spcAft>
              <a:spcPct val="15000"/>
            </a:spcAft>
            <a:buChar char="•"/>
          </a:pPr>
          <a:r>
            <a:rPr lang="cs-CZ" sz="1800" b="0" kern="1200" dirty="0">
              <a:solidFill>
                <a:schemeClr val="tx1"/>
              </a:solidFill>
            </a:rPr>
            <a:t>v době, kdy zaměstnanec </a:t>
          </a:r>
          <a:r>
            <a:rPr lang="cs-CZ" sz="1800" b="1" kern="1200" dirty="0">
              <a:solidFill>
                <a:schemeClr val="tx1"/>
              </a:solidFill>
            </a:rPr>
            <a:t>poskytuje dlouhodobou péči </a:t>
          </a:r>
          <a:r>
            <a:rPr lang="cs-CZ" sz="1800" b="0" kern="1200" dirty="0">
              <a:solidFill>
                <a:schemeClr val="tx1"/>
              </a:solidFill>
            </a:rPr>
            <a:t>v případech podle se souhlasem zaměstnavatele, kdy ošetřuje dítě mladší než 10 let nebo jiného člena domácnosti a v případech podle zákona o nemocenském pojištění </a:t>
          </a:r>
          <a:endParaRPr lang="cs-CZ" sz="1800" kern="1200" dirty="0">
            <a:solidFill>
              <a:schemeClr val="tx1"/>
            </a:solidFill>
          </a:endParaRPr>
        </a:p>
      </dsp:txBody>
      <dsp:txXfrm rot="-5400000">
        <a:off x="1695943" y="211353"/>
        <a:ext cx="8845585" cy="3906828"/>
      </dsp:txXfrm>
    </dsp:sp>
    <dsp:sp modelId="{5DF3B2D1-CBE5-4E34-A19C-8E847F4E3504}">
      <dsp:nvSpPr>
        <dsp:cNvPr id="0" name=""/>
        <dsp:cNvSpPr/>
      </dsp:nvSpPr>
      <dsp:spPr>
        <a:xfrm>
          <a:off x="0" y="4228"/>
          <a:ext cx="1695622" cy="4325306"/>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cs-CZ" sz="2400" b="0" kern="1200" dirty="0"/>
            <a:t>Zákaz výpovědi v ochranné době</a:t>
          </a:r>
          <a:r>
            <a:rPr lang="cs-CZ" sz="2400" b="0" i="1" kern="1200" dirty="0"/>
            <a:t>:</a:t>
          </a:r>
          <a:endParaRPr lang="cs-CZ" sz="2400" kern="1200" dirty="0"/>
        </a:p>
      </dsp:txBody>
      <dsp:txXfrm>
        <a:off x="82773" y="87001"/>
        <a:ext cx="1530076" cy="4159760"/>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F6D62E-8C3A-4CD0-8678-18A1A3C7060B}">
      <dsp:nvSpPr>
        <dsp:cNvPr id="0" name=""/>
        <dsp:cNvSpPr/>
      </dsp:nvSpPr>
      <dsp:spPr>
        <a:xfrm>
          <a:off x="2100" y="760946"/>
          <a:ext cx="4478749" cy="2687249"/>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cs-CZ" sz="2200" b="0" kern="1200" dirty="0"/>
            <a:t>Byla-li dána zaměstnanci výpověď před počátkem ochranné doby tak, že by výpovědní doba měla uplynout v ochranné době, se výpovědní doba staví a </a:t>
          </a:r>
          <a:r>
            <a:rPr lang="cs-CZ" sz="2200" b="1" kern="1200" dirty="0"/>
            <a:t>ochranná doba se do výpovědní doby nezapočítává</a:t>
          </a:r>
          <a:r>
            <a:rPr lang="cs-CZ" sz="2200" b="0" kern="1200" dirty="0"/>
            <a:t>.</a:t>
          </a:r>
          <a:endParaRPr lang="cs-CZ" sz="2200" kern="1200" dirty="0"/>
        </a:p>
      </dsp:txBody>
      <dsp:txXfrm>
        <a:off x="80807" y="839653"/>
        <a:ext cx="4321335" cy="2529835"/>
      </dsp:txXfrm>
    </dsp:sp>
    <dsp:sp modelId="{D2E1A823-6751-40F7-890D-B005E1FB885E}">
      <dsp:nvSpPr>
        <dsp:cNvPr id="0" name=""/>
        <dsp:cNvSpPr/>
      </dsp:nvSpPr>
      <dsp:spPr>
        <a:xfrm>
          <a:off x="4928725" y="1549206"/>
          <a:ext cx="949494" cy="1110729"/>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cs-CZ" sz="1800" kern="1200"/>
        </a:p>
      </dsp:txBody>
      <dsp:txXfrm>
        <a:off x="4928725" y="1771352"/>
        <a:ext cx="664646" cy="666437"/>
      </dsp:txXfrm>
    </dsp:sp>
    <dsp:sp modelId="{A248AE65-67BF-4DD2-A744-CE93862DB9FF}">
      <dsp:nvSpPr>
        <dsp:cNvPr id="0" name=""/>
        <dsp:cNvSpPr/>
      </dsp:nvSpPr>
      <dsp:spPr>
        <a:xfrm>
          <a:off x="6272349" y="760946"/>
          <a:ext cx="4478749" cy="2687249"/>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cs-CZ" sz="2200" b="1" kern="1200" dirty="0"/>
            <a:t>Pracovní poměr skončí teprve uplynutím zbývající části výpovědní doby </a:t>
          </a:r>
          <a:r>
            <a:rPr lang="cs-CZ" sz="2200" b="0" kern="1200" dirty="0"/>
            <a:t>po skončení ochranné doby, ledaže zaměstnanec sdělí zaměstnavateli, že na prodloužení pracovního poměru netrvá.</a:t>
          </a:r>
          <a:endParaRPr lang="cs-CZ" sz="2200" kern="1200" dirty="0"/>
        </a:p>
      </dsp:txBody>
      <dsp:txXfrm>
        <a:off x="6351056" y="839653"/>
        <a:ext cx="4321335" cy="2529835"/>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579107-C3D0-4DE0-ABFC-5902FD725024}">
      <dsp:nvSpPr>
        <dsp:cNvPr id="0" name=""/>
        <dsp:cNvSpPr/>
      </dsp:nvSpPr>
      <dsp:spPr>
        <a:xfrm>
          <a:off x="0" y="89459"/>
          <a:ext cx="10753200" cy="104247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cs-CZ" sz="2700" b="0" kern="1200" dirty="0"/>
            <a:t>Zákaz výpovědi se nevztahuje na výpověď danou zaměstnanci v případě</a:t>
          </a:r>
          <a:endParaRPr lang="cs-CZ" sz="2700" kern="1200" dirty="0"/>
        </a:p>
      </dsp:txBody>
      <dsp:txXfrm>
        <a:off x="50889" y="140348"/>
        <a:ext cx="10651422" cy="940692"/>
      </dsp:txXfrm>
    </dsp:sp>
    <dsp:sp modelId="{78B2F752-DF1F-4A58-AE03-6BE50D6B27BE}">
      <dsp:nvSpPr>
        <dsp:cNvPr id="0" name=""/>
        <dsp:cNvSpPr/>
      </dsp:nvSpPr>
      <dsp:spPr>
        <a:xfrm>
          <a:off x="0" y="1131930"/>
          <a:ext cx="10753200" cy="2738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cs-CZ" sz="2100" b="0" kern="1200" dirty="0"/>
            <a:t>Zrušení zaměstnavatele nebo jeho části</a:t>
          </a:r>
          <a:endParaRPr lang="cs-CZ" sz="2100" kern="1200" dirty="0"/>
        </a:p>
        <a:p>
          <a:pPr marL="228600" lvl="1" indent="-228600" algn="l" defTabSz="933450">
            <a:lnSpc>
              <a:spcPct val="90000"/>
            </a:lnSpc>
            <a:spcBef>
              <a:spcPct val="0"/>
            </a:spcBef>
            <a:spcAft>
              <a:spcPct val="20000"/>
            </a:spcAft>
            <a:buChar char="•"/>
          </a:pPr>
          <a:r>
            <a:rPr lang="cs-CZ" sz="2100" b="0" kern="1200" dirty="0"/>
            <a:t>Přemístění zaměstnavatele nebo jeho části (výpověď stále nemůže být dána pokud je zaměstnankyně těhotná/na mateřské/rodičovské) </a:t>
          </a:r>
          <a:endParaRPr lang="cs-CZ" sz="2100" kern="1200" dirty="0"/>
        </a:p>
        <a:p>
          <a:pPr marL="228600" lvl="1" indent="-228600" algn="l" defTabSz="933450">
            <a:lnSpc>
              <a:spcPct val="90000"/>
            </a:lnSpc>
            <a:spcBef>
              <a:spcPct val="0"/>
            </a:spcBef>
            <a:spcAft>
              <a:spcPct val="20000"/>
            </a:spcAft>
            <a:buChar char="•"/>
          </a:pPr>
          <a:r>
            <a:rPr lang="cs-CZ" sz="2100" b="0" kern="1200" dirty="0"/>
            <a:t>Z důvodu, pro který může zaměstnavatel okamžitě zrušit pracovní poměr, (výpověď stále nemůže být dána pokud je zaměstnankyně těhotná/na mateřské/rodičovské)</a:t>
          </a:r>
          <a:endParaRPr lang="cs-CZ" sz="2100" kern="1200" dirty="0"/>
        </a:p>
        <a:p>
          <a:pPr marL="228600" lvl="1" indent="-228600" algn="l" defTabSz="933450">
            <a:lnSpc>
              <a:spcPct val="90000"/>
            </a:lnSpc>
            <a:spcBef>
              <a:spcPct val="0"/>
            </a:spcBef>
            <a:spcAft>
              <a:spcPct val="20000"/>
            </a:spcAft>
            <a:buChar char="•"/>
          </a:pPr>
          <a:r>
            <a:rPr lang="cs-CZ" sz="2100" b="0" kern="1200" dirty="0"/>
            <a:t>Porušení povinnosti vyplývající z právních předpisů vztahujících se k vykonávané práci nebo porušení nařízeného režimu v rámci dočasné práceneschopnosti(výpověď stále nemůže být dána pokud je zaměstnankyně těhotná/na mateřské/rodičovské) </a:t>
          </a:r>
          <a:endParaRPr lang="cs-CZ" sz="2100" kern="1200" dirty="0"/>
        </a:p>
      </dsp:txBody>
      <dsp:txXfrm>
        <a:off x="0" y="1131930"/>
        <a:ext cx="10753200" cy="2738610"/>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782036-B205-4E13-B48F-4210B6367C53}">
      <dsp:nvSpPr>
        <dsp:cNvPr id="0" name=""/>
        <dsp:cNvSpPr/>
      </dsp:nvSpPr>
      <dsp:spPr>
        <a:xfrm>
          <a:off x="0" y="95940"/>
          <a:ext cx="10753200" cy="1221479"/>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Pokud byl zaměstnanec </a:t>
          </a:r>
          <a:r>
            <a:rPr lang="cs-CZ" sz="1800" b="1" kern="1200" dirty="0"/>
            <a:t>pravomocně odsouzen pro úmyslný trestný čin </a:t>
          </a:r>
          <a:r>
            <a:rPr lang="cs-CZ" sz="1800" b="0" kern="1200" dirty="0"/>
            <a:t>k nepodmíněnému trestu odnětí svobody na dobu delší než </a:t>
          </a:r>
          <a:r>
            <a:rPr lang="cs-CZ" sz="1800" b="1" kern="1200" dirty="0"/>
            <a:t>1 rok</a:t>
          </a:r>
          <a:r>
            <a:rPr lang="cs-CZ" sz="1800" b="0" kern="1200" dirty="0"/>
            <a:t>, nebo byl-li pravomocně odsouzen pro úmyslný trestný čin spáchaný při plnění pracovních úkolů nebo </a:t>
          </a:r>
          <a:r>
            <a:rPr lang="cs-CZ" sz="1800" b="1" kern="1200" dirty="0"/>
            <a:t>v přímé souvislosti s ním k nepodmíněnému trestu odnětí svobody na dobu nejméně 6 měsíců</a:t>
          </a:r>
          <a:r>
            <a:rPr lang="cs-CZ" sz="1800" b="0" kern="1200" dirty="0"/>
            <a:t>,</a:t>
          </a:r>
          <a:endParaRPr lang="cs-CZ" sz="1800" kern="1200" dirty="0"/>
        </a:p>
      </dsp:txBody>
      <dsp:txXfrm>
        <a:off x="59628" y="155568"/>
        <a:ext cx="10633944" cy="1102223"/>
      </dsp:txXfrm>
    </dsp:sp>
    <dsp:sp modelId="{BCB8A529-713E-406E-BFB7-07438DCD4A57}">
      <dsp:nvSpPr>
        <dsp:cNvPr id="0" name=""/>
        <dsp:cNvSpPr/>
      </dsp:nvSpPr>
      <dsp:spPr>
        <a:xfrm>
          <a:off x="0" y="1369260"/>
          <a:ext cx="10753200" cy="1221479"/>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Porušil-li zaměstnanec povinnost vyplývající z právních předpisů vztahujících se k jím vykonávané práci zvlášť hrubým způsobem.</a:t>
          </a:r>
          <a:endParaRPr lang="cs-CZ" sz="1800" kern="1200" dirty="0"/>
        </a:p>
      </dsp:txBody>
      <dsp:txXfrm>
        <a:off x="59628" y="1428888"/>
        <a:ext cx="10633944" cy="1102223"/>
      </dsp:txXfrm>
    </dsp:sp>
    <dsp:sp modelId="{E75A6F57-7188-4EC0-84CD-3859DD5BB577}">
      <dsp:nvSpPr>
        <dsp:cNvPr id="0" name=""/>
        <dsp:cNvSpPr/>
      </dsp:nvSpPr>
      <dsp:spPr>
        <a:xfrm>
          <a:off x="0" y="2642580"/>
          <a:ext cx="10753200" cy="1221479"/>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Zaměstnavatel </a:t>
          </a:r>
          <a:r>
            <a:rPr lang="cs-CZ" sz="1800" b="1" kern="1200" dirty="0"/>
            <a:t>nesmí okamžitě zrušit pracovní poměr </a:t>
          </a:r>
          <a:r>
            <a:rPr lang="cs-CZ" sz="1800" b="0" kern="1200" dirty="0"/>
            <a:t>s těhotnou zaměstnankyní, zaměstnankyní na mateřské dovolené, zaměstnancem nebo zaměstnankyní, kteří čerpají rodičovskou dovolenou.</a:t>
          </a:r>
          <a:endParaRPr lang="cs-CZ" sz="1800" kern="1200" dirty="0"/>
        </a:p>
      </dsp:txBody>
      <dsp:txXfrm>
        <a:off x="59628" y="2702208"/>
        <a:ext cx="10633944" cy="1102223"/>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125044-53FD-4918-AE0B-A43612911303}">
      <dsp:nvSpPr>
        <dsp:cNvPr id="0" name=""/>
        <dsp:cNvSpPr/>
      </dsp:nvSpPr>
      <dsp:spPr>
        <a:xfrm>
          <a:off x="0" y="247500"/>
          <a:ext cx="10753200" cy="16965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just" defTabSz="1111250">
            <a:lnSpc>
              <a:spcPct val="90000"/>
            </a:lnSpc>
            <a:spcBef>
              <a:spcPct val="0"/>
            </a:spcBef>
            <a:spcAft>
              <a:spcPct val="35000"/>
            </a:spcAft>
            <a:buNone/>
          </a:pPr>
          <a:r>
            <a:rPr lang="cs-CZ" sz="2500" b="0" kern="1200" dirty="0"/>
            <a:t>Podle lékařského posudku vydaného poskytovatelem pracovnělékařských </a:t>
          </a:r>
          <a:r>
            <a:rPr lang="cs-CZ" sz="2500" b="1" kern="1200" dirty="0"/>
            <a:t>nemůže dále konat práci bez vážného ohrožení svého zdraví</a:t>
          </a:r>
          <a:r>
            <a:rPr lang="cs-CZ" sz="2500" b="0" kern="1200" dirty="0"/>
            <a:t> a zaměstnavatel mu neumožnil v době 15 dnů ode dne předložení tohoto posudku výkon jiné pro něho vhodné práce, nebo</a:t>
          </a:r>
          <a:endParaRPr lang="cs-CZ" sz="2500" kern="1200" dirty="0"/>
        </a:p>
      </dsp:txBody>
      <dsp:txXfrm>
        <a:off x="82816" y="330316"/>
        <a:ext cx="10587568" cy="1530868"/>
      </dsp:txXfrm>
    </dsp:sp>
    <dsp:sp modelId="{698935F2-97C0-481A-8805-AC8D00D44E2C}">
      <dsp:nvSpPr>
        <dsp:cNvPr id="0" name=""/>
        <dsp:cNvSpPr/>
      </dsp:nvSpPr>
      <dsp:spPr>
        <a:xfrm>
          <a:off x="0" y="2016000"/>
          <a:ext cx="10753200" cy="16965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just" defTabSz="1111250">
            <a:lnSpc>
              <a:spcPct val="90000"/>
            </a:lnSpc>
            <a:spcBef>
              <a:spcPct val="0"/>
            </a:spcBef>
            <a:spcAft>
              <a:spcPct val="35000"/>
            </a:spcAft>
            <a:buNone/>
          </a:pPr>
          <a:r>
            <a:rPr lang="cs-CZ" sz="2500" b="0" kern="1200" dirty="0"/>
            <a:t>Zaměstnavatel mu </a:t>
          </a:r>
          <a:r>
            <a:rPr lang="cs-CZ" sz="2500" b="1" kern="1200" dirty="0"/>
            <a:t>nevyplatil mzdu nebo plat </a:t>
          </a:r>
          <a:r>
            <a:rPr lang="cs-CZ" sz="2500" b="0" kern="1200" dirty="0"/>
            <a:t>nebo náhradu mzdy nebo platu anebo jakoukoli jejich část </a:t>
          </a:r>
          <a:r>
            <a:rPr lang="cs-CZ" sz="2500" b="1" kern="1200" dirty="0"/>
            <a:t>do 15 dnů po uplynutí období splatnosti</a:t>
          </a:r>
          <a:endParaRPr lang="cs-CZ" sz="2500" kern="1200" dirty="0"/>
        </a:p>
      </dsp:txBody>
      <dsp:txXfrm>
        <a:off x="82816" y="2098816"/>
        <a:ext cx="10587568" cy="1530868"/>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97F384-30CE-4CB8-9454-528112D85060}">
      <dsp:nvSpPr>
        <dsp:cNvPr id="0" name=""/>
        <dsp:cNvSpPr/>
      </dsp:nvSpPr>
      <dsp:spPr>
        <a:xfrm>
          <a:off x="0" y="7299"/>
          <a:ext cx="10753200" cy="1484071"/>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just" defTabSz="977900">
            <a:lnSpc>
              <a:spcPct val="90000"/>
            </a:lnSpc>
            <a:spcBef>
              <a:spcPct val="0"/>
            </a:spcBef>
            <a:spcAft>
              <a:spcPct val="35000"/>
            </a:spcAft>
            <a:buNone/>
          </a:pPr>
          <a:r>
            <a:rPr lang="cs-CZ" sz="2200" b="0" kern="1200" dirty="0"/>
            <a:t>Zaměstnanci, který okamžitě zrušil pracovní poměr, přísluší od zaměstnavatele </a:t>
          </a:r>
          <a:r>
            <a:rPr lang="cs-CZ" sz="2200" b="1" kern="1200" dirty="0"/>
            <a:t>náhrada mzdy nebo platu </a:t>
          </a:r>
          <a:r>
            <a:rPr lang="cs-CZ" sz="2200" b="0" kern="1200" dirty="0"/>
            <a:t>ve výši průměrného výdělku za dobu, </a:t>
          </a:r>
          <a:r>
            <a:rPr lang="cs-CZ" sz="2200" b="1" kern="1200" dirty="0"/>
            <a:t>která odpovídá délce výpovědní doby. </a:t>
          </a:r>
          <a:endParaRPr lang="cs-CZ" sz="2200" kern="1200" dirty="0"/>
        </a:p>
      </dsp:txBody>
      <dsp:txXfrm>
        <a:off x="72446" y="79745"/>
        <a:ext cx="10608308" cy="1339179"/>
      </dsp:txXfrm>
    </dsp:sp>
    <dsp:sp modelId="{63A46439-BB5F-439C-B3EF-54D9FBAC5735}">
      <dsp:nvSpPr>
        <dsp:cNvPr id="0" name=""/>
        <dsp:cNvSpPr/>
      </dsp:nvSpPr>
      <dsp:spPr>
        <a:xfrm>
          <a:off x="0" y="1554731"/>
          <a:ext cx="10753200" cy="1484071"/>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just" defTabSz="977900">
            <a:lnSpc>
              <a:spcPct val="90000"/>
            </a:lnSpc>
            <a:spcBef>
              <a:spcPct val="0"/>
            </a:spcBef>
            <a:spcAft>
              <a:spcPct val="35000"/>
            </a:spcAft>
            <a:buNone/>
          </a:pPr>
          <a:r>
            <a:rPr lang="cs-CZ" sz="2200" b="0" kern="1200" dirty="0"/>
            <a:t>Zrušit PP s okamžitou platností může zaměstnanec do 2 měsíců ode dne, kdy se o důvodu k okamžitému zrušení dověděl, nejpozději do 1 roku ode dne, kdy tento důvod vznikl.</a:t>
          </a:r>
          <a:endParaRPr lang="cs-CZ" sz="2200" kern="1200" dirty="0"/>
        </a:p>
      </dsp:txBody>
      <dsp:txXfrm>
        <a:off x="72446" y="1627177"/>
        <a:ext cx="10608308" cy="1339179"/>
      </dsp:txXfrm>
    </dsp:sp>
    <dsp:sp modelId="{A1DB3911-291E-4F34-A4FB-E6BBC13617BF}">
      <dsp:nvSpPr>
        <dsp:cNvPr id="0" name=""/>
        <dsp:cNvSpPr/>
      </dsp:nvSpPr>
      <dsp:spPr>
        <a:xfrm>
          <a:off x="0" y="3102163"/>
          <a:ext cx="10753200" cy="1484071"/>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just" defTabSz="977900">
            <a:lnSpc>
              <a:spcPct val="90000"/>
            </a:lnSpc>
            <a:spcBef>
              <a:spcPct val="0"/>
            </a:spcBef>
            <a:spcAft>
              <a:spcPct val="35000"/>
            </a:spcAft>
            <a:buNone/>
          </a:pPr>
          <a:r>
            <a:rPr lang="cs-CZ" sz="2200" b="0" kern="1200" dirty="0"/>
            <a:t>V okamžitém zrušení pracovního poměru musí zaměstnavatel i zaměstnanec skutkově </a:t>
          </a:r>
          <a:r>
            <a:rPr lang="cs-CZ" sz="2200" b="1" kern="1200" dirty="0"/>
            <a:t>vymezit jeho důvod </a:t>
          </a:r>
          <a:r>
            <a:rPr lang="cs-CZ" sz="2200" b="0" kern="1200" dirty="0"/>
            <a:t>tak, aby jej nebylo možno zaměnit s jiným. Uvedený důvod nesmí být dodatečně měněn. Okamžité zrušení pracovního poměru </a:t>
          </a:r>
          <a:r>
            <a:rPr lang="cs-CZ" sz="2200" b="1" kern="1200" dirty="0"/>
            <a:t>musí být písemné</a:t>
          </a:r>
          <a:r>
            <a:rPr lang="cs-CZ" sz="2200" b="0" kern="1200" dirty="0"/>
            <a:t>, jinak se k němu nepřihlíží.</a:t>
          </a:r>
          <a:endParaRPr lang="cs-CZ" sz="2200" kern="1200" dirty="0"/>
        </a:p>
      </dsp:txBody>
      <dsp:txXfrm>
        <a:off x="72446" y="3174609"/>
        <a:ext cx="10608308" cy="1339179"/>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EAA2AB-1356-4D9C-8256-61AE9B70FD9A}">
      <dsp:nvSpPr>
        <dsp:cNvPr id="0" name=""/>
        <dsp:cNvSpPr/>
      </dsp:nvSpPr>
      <dsp:spPr>
        <a:xfrm>
          <a:off x="0" y="411389"/>
          <a:ext cx="10753200" cy="152685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cs-CZ" sz="2900" b="1" kern="1200" dirty="0"/>
            <a:t>Uplynutím sjednané doby ve smlouvě</a:t>
          </a:r>
        </a:p>
      </dsp:txBody>
      <dsp:txXfrm>
        <a:off x="74535" y="485924"/>
        <a:ext cx="10604130" cy="1377780"/>
      </dsp:txXfrm>
    </dsp:sp>
    <dsp:sp modelId="{B4281FF5-93E7-4CB5-A69A-54AF82D7EDD7}">
      <dsp:nvSpPr>
        <dsp:cNvPr id="0" name=""/>
        <dsp:cNvSpPr/>
      </dsp:nvSpPr>
      <dsp:spPr>
        <a:xfrm>
          <a:off x="0" y="2021760"/>
          <a:ext cx="10753200" cy="152685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just" defTabSz="1289050">
            <a:lnSpc>
              <a:spcPct val="90000"/>
            </a:lnSpc>
            <a:spcBef>
              <a:spcPct val="0"/>
            </a:spcBef>
            <a:spcAft>
              <a:spcPct val="35000"/>
            </a:spcAft>
            <a:buNone/>
          </a:pPr>
          <a:r>
            <a:rPr lang="cs-CZ" sz="2900" b="1" kern="1200" dirty="0"/>
            <a:t>Pokračuje-li zaměstnanec</a:t>
          </a:r>
          <a:r>
            <a:rPr lang="cs-CZ" sz="2900" b="0" kern="1200" dirty="0"/>
            <a:t> po uplynutí sjednané doby </a:t>
          </a:r>
          <a:r>
            <a:rPr lang="cs-CZ" sz="2900" b="1" kern="1200" dirty="0"/>
            <a:t>s vědomím zaměstnavatele</a:t>
          </a:r>
          <a:r>
            <a:rPr lang="cs-CZ" sz="2900" b="0" kern="1200" dirty="0"/>
            <a:t> dále v konání prací, platí, že se jedná o </a:t>
          </a:r>
          <a:r>
            <a:rPr lang="cs-CZ" sz="2900" b="1" kern="1200" dirty="0"/>
            <a:t>prodloužení pracovního poměru na dobu neurčitou.</a:t>
          </a:r>
        </a:p>
      </dsp:txBody>
      <dsp:txXfrm>
        <a:off x="74535" y="2096295"/>
        <a:ext cx="10604130" cy="1377780"/>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345B0C-E0FB-4F70-8B5D-6DBB3E66C52C}">
      <dsp:nvSpPr>
        <dsp:cNvPr id="0" name=""/>
        <dsp:cNvSpPr/>
      </dsp:nvSpPr>
      <dsp:spPr>
        <a:xfrm>
          <a:off x="0" y="324074"/>
          <a:ext cx="10753200" cy="6786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cs-CZ" sz="2900" b="0" kern="1200" dirty="0"/>
            <a:t>Může zaměstnavatel i zaměstnanec</a:t>
          </a:r>
          <a:endParaRPr lang="cs-CZ" sz="2900" kern="1200" dirty="0"/>
        </a:p>
      </dsp:txBody>
      <dsp:txXfrm>
        <a:off x="33127" y="357201"/>
        <a:ext cx="10686946" cy="612346"/>
      </dsp:txXfrm>
    </dsp:sp>
    <dsp:sp modelId="{1C638B90-E197-4BD9-898B-7CABB4C558CA}">
      <dsp:nvSpPr>
        <dsp:cNvPr id="0" name=""/>
        <dsp:cNvSpPr/>
      </dsp:nvSpPr>
      <dsp:spPr>
        <a:xfrm>
          <a:off x="0" y="1086194"/>
          <a:ext cx="10753200" cy="6786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cs-CZ" sz="2900" b="0" kern="1200" dirty="0"/>
            <a:t>Z jakéhokoli důvodu nebo </a:t>
          </a:r>
          <a:r>
            <a:rPr lang="cs-CZ" sz="2900" b="1" kern="1200" dirty="0"/>
            <a:t>i bez uvedení důvodu</a:t>
          </a:r>
        </a:p>
      </dsp:txBody>
      <dsp:txXfrm>
        <a:off x="33127" y="1119321"/>
        <a:ext cx="10686946" cy="612346"/>
      </dsp:txXfrm>
    </dsp:sp>
    <dsp:sp modelId="{44EF218F-CC8B-4728-88D0-54869308827F}">
      <dsp:nvSpPr>
        <dsp:cNvPr id="0" name=""/>
        <dsp:cNvSpPr/>
      </dsp:nvSpPr>
      <dsp:spPr>
        <a:xfrm>
          <a:off x="0" y="1848315"/>
          <a:ext cx="10753200" cy="1028906"/>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cs-CZ" sz="1600" b="0" kern="1200" dirty="0"/>
            <a:t>Zaměstnavatel nesmí ve zkušební době zrušit pracovní poměr v době prvních 14 kalendářních dnů trvání dočasné pracovní neschopnosti (karantény) zaměstnance – zkušební doba se prodlužuje o dobu trvání pracovní neschopnosti</a:t>
          </a:r>
          <a:endParaRPr lang="cs-CZ" sz="1600" kern="1200" dirty="0"/>
        </a:p>
      </dsp:txBody>
      <dsp:txXfrm>
        <a:off x="50227" y="1898542"/>
        <a:ext cx="10652746" cy="928452"/>
      </dsp:txXfrm>
    </dsp:sp>
    <dsp:sp modelId="{827E662C-99F8-4786-A490-485CBA7B4FFA}">
      <dsp:nvSpPr>
        <dsp:cNvPr id="0" name=""/>
        <dsp:cNvSpPr/>
      </dsp:nvSpPr>
      <dsp:spPr>
        <a:xfrm>
          <a:off x="0" y="2960740"/>
          <a:ext cx="10753200" cy="6786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cs-CZ" sz="2900" b="0" kern="1200"/>
            <a:t>Nutná písemná forma</a:t>
          </a:r>
          <a:endParaRPr lang="cs-CZ" sz="2900" kern="1200"/>
        </a:p>
      </dsp:txBody>
      <dsp:txXfrm>
        <a:off x="33127" y="2993867"/>
        <a:ext cx="10686946" cy="612346"/>
      </dsp:txXfrm>
    </dsp:sp>
    <dsp:sp modelId="{8D81D405-F9CA-40C0-B633-5E2E04A374CD}">
      <dsp:nvSpPr>
        <dsp:cNvPr id="0" name=""/>
        <dsp:cNvSpPr/>
      </dsp:nvSpPr>
      <dsp:spPr>
        <a:xfrm>
          <a:off x="0" y="3722860"/>
          <a:ext cx="10753200" cy="6786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cs-CZ" sz="2900" b="0" kern="1200"/>
            <a:t>PP končí doručením zrušení, není-li v něm uveden den pozdější</a:t>
          </a:r>
          <a:endParaRPr lang="cs-CZ" sz="2900" kern="1200"/>
        </a:p>
      </dsp:txBody>
      <dsp:txXfrm>
        <a:off x="33127" y="3755987"/>
        <a:ext cx="10686946" cy="612346"/>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0385BA-500D-4528-9A7A-543E0C5984EF}">
      <dsp:nvSpPr>
        <dsp:cNvPr id="0" name=""/>
        <dsp:cNvSpPr/>
      </dsp:nvSpPr>
      <dsp:spPr>
        <a:xfrm>
          <a:off x="0" y="74213"/>
          <a:ext cx="10753200" cy="1148647"/>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dirty="0"/>
            <a:t>U </a:t>
          </a:r>
          <a:r>
            <a:rPr lang="cs-CZ" sz="1700" b="1" kern="1200" dirty="0"/>
            <a:t>výpovědi z organizačních důvodů </a:t>
          </a:r>
          <a:r>
            <a:rPr lang="cs-CZ" sz="1700" b="0" kern="1200" dirty="0"/>
            <a:t>(zrušení/přemístění zaměstnavatele, nadbytečnost zaměstnance) nebo dohodou ze stejných důvodů náleží odstupné ve výši nejméně:</a:t>
          </a:r>
          <a:endParaRPr lang="cs-CZ" sz="1700" kern="1200" dirty="0"/>
        </a:p>
      </dsp:txBody>
      <dsp:txXfrm>
        <a:off x="56072" y="130285"/>
        <a:ext cx="10641056" cy="1036503"/>
      </dsp:txXfrm>
    </dsp:sp>
    <dsp:sp modelId="{7A7C4A92-02AB-40E4-BDCB-A9BF41D6B669}">
      <dsp:nvSpPr>
        <dsp:cNvPr id="0" name=""/>
        <dsp:cNvSpPr/>
      </dsp:nvSpPr>
      <dsp:spPr>
        <a:xfrm>
          <a:off x="0" y="1222861"/>
          <a:ext cx="10753200" cy="6862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7780" rIns="99568" bIns="17780" numCol="1" spcCol="1270" anchor="t" anchorCtr="0">
          <a:noAutofit/>
        </a:bodyPr>
        <a:lstStyle/>
        <a:p>
          <a:pPr marL="114300" lvl="1" indent="-114300" algn="l" defTabSz="622300">
            <a:lnSpc>
              <a:spcPct val="90000"/>
            </a:lnSpc>
            <a:spcBef>
              <a:spcPct val="0"/>
            </a:spcBef>
            <a:spcAft>
              <a:spcPct val="20000"/>
            </a:spcAft>
            <a:buChar char="•"/>
          </a:pPr>
          <a:r>
            <a:rPr lang="cs-CZ" sz="1400" b="1" kern="1200" dirty="0"/>
            <a:t>jednonásobku</a:t>
          </a:r>
          <a:r>
            <a:rPr lang="cs-CZ" sz="1400" b="0" kern="1200" dirty="0"/>
            <a:t> jeho průměrného výdělku, jestliže jeho pracovní poměr u zaměstnavatele trval </a:t>
          </a:r>
          <a:r>
            <a:rPr lang="cs-CZ" sz="1400" b="1" kern="1200" dirty="0"/>
            <a:t>méně než 1 rok</a:t>
          </a:r>
          <a:r>
            <a:rPr lang="cs-CZ" sz="1400" b="0" kern="1200" dirty="0"/>
            <a:t>,</a:t>
          </a:r>
          <a:endParaRPr lang="cs-CZ" sz="1400" kern="1200" dirty="0"/>
        </a:p>
        <a:p>
          <a:pPr marL="114300" lvl="1" indent="-114300" algn="l" defTabSz="622300">
            <a:lnSpc>
              <a:spcPct val="90000"/>
            </a:lnSpc>
            <a:spcBef>
              <a:spcPct val="0"/>
            </a:spcBef>
            <a:spcAft>
              <a:spcPct val="20000"/>
            </a:spcAft>
            <a:buChar char="•"/>
          </a:pPr>
          <a:r>
            <a:rPr lang="cs-CZ" sz="1400" b="1" kern="1200" dirty="0"/>
            <a:t>dvojnásobku</a:t>
          </a:r>
          <a:r>
            <a:rPr lang="cs-CZ" sz="1400" b="0" kern="1200" dirty="0"/>
            <a:t> jeho průměrného výdělku, jestliže jeho pracovní poměr u zaměstnavatele trval </a:t>
          </a:r>
          <a:r>
            <a:rPr lang="cs-CZ" sz="1400" b="1" kern="1200" dirty="0"/>
            <a:t>alespoň 1 rok a méně než 2 roky</a:t>
          </a:r>
          <a:r>
            <a:rPr lang="cs-CZ" sz="1400" b="0" kern="1200" dirty="0"/>
            <a:t>,</a:t>
          </a:r>
          <a:endParaRPr lang="cs-CZ" sz="1400" kern="1200" dirty="0"/>
        </a:p>
        <a:p>
          <a:pPr marL="114300" lvl="1" indent="-114300" algn="l" defTabSz="622300">
            <a:lnSpc>
              <a:spcPct val="90000"/>
            </a:lnSpc>
            <a:spcBef>
              <a:spcPct val="0"/>
            </a:spcBef>
            <a:spcAft>
              <a:spcPct val="20000"/>
            </a:spcAft>
            <a:buChar char="•"/>
          </a:pPr>
          <a:r>
            <a:rPr lang="cs-CZ" sz="1400" b="1" kern="1200" dirty="0"/>
            <a:t>trojnásobku</a:t>
          </a:r>
          <a:r>
            <a:rPr lang="cs-CZ" sz="1400" b="0" kern="1200" dirty="0"/>
            <a:t> jeho průměrného výdělku, jestliže jeho pracovní poměr u zaměstnavatele trval</a:t>
          </a:r>
          <a:r>
            <a:rPr lang="cs-CZ" sz="1400" b="1" kern="1200" dirty="0"/>
            <a:t> alespoň 2 roky.</a:t>
          </a:r>
        </a:p>
      </dsp:txBody>
      <dsp:txXfrm>
        <a:off x="0" y="1222861"/>
        <a:ext cx="10753200" cy="686204"/>
      </dsp:txXfrm>
    </dsp:sp>
    <dsp:sp modelId="{A75B8E47-487F-483E-9814-D7F2052A0B2A}">
      <dsp:nvSpPr>
        <dsp:cNvPr id="0" name=""/>
        <dsp:cNvSpPr/>
      </dsp:nvSpPr>
      <dsp:spPr>
        <a:xfrm>
          <a:off x="0" y="1909066"/>
          <a:ext cx="10753200" cy="1148647"/>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dirty="0"/>
            <a:t>U </a:t>
          </a:r>
          <a:r>
            <a:rPr lang="cs-CZ" sz="1700" b="1" kern="1200" dirty="0"/>
            <a:t>výpovědi</a:t>
          </a:r>
          <a:r>
            <a:rPr lang="cs-CZ" sz="1700" b="0" kern="1200" dirty="0"/>
            <a:t> </a:t>
          </a:r>
          <a:r>
            <a:rPr lang="cs-CZ" sz="1700" b="1" kern="1200" dirty="0"/>
            <a:t>pro pracovní úraz </a:t>
          </a:r>
          <a:r>
            <a:rPr lang="cs-CZ" sz="1700" b="0" kern="1200" dirty="0"/>
            <a:t>nebo dohodou z téhož důvodu ve výši </a:t>
          </a:r>
          <a:r>
            <a:rPr lang="cs-CZ" sz="1700" b="1" kern="1200" dirty="0"/>
            <a:t>nejméně dvanáctinásobku </a:t>
          </a:r>
          <a:r>
            <a:rPr lang="cs-CZ" sz="1700" b="0" kern="1200" dirty="0"/>
            <a:t>průměrného výdělku.</a:t>
          </a:r>
          <a:endParaRPr lang="cs-CZ" sz="1700" kern="1200" dirty="0"/>
        </a:p>
      </dsp:txBody>
      <dsp:txXfrm>
        <a:off x="56072" y="1965138"/>
        <a:ext cx="10641056" cy="1036503"/>
      </dsp:txXfrm>
    </dsp:sp>
    <dsp:sp modelId="{031FD2B0-B94F-4DDD-9CBA-B2B214E04FC2}">
      <dsp:nvSpPr>
        <dsp:cNvPr id="0" name=""/>
        <dsp:cNvSpPr/>
      </dsp:nvSpPr>
      <dsp:spPr>
        <a:xfrm>
          <a:off x="0" y="3106673"/>
          <a:ext cx="10753200" cy="1148647"/>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dirty="0"/>
            <a:t>Odstupné je zaměstnavatel povinen zaměstnanci </a:t>
          </a:r>
          <a:r>
            <a:rPr lang="cs-CZ" sz="1700" b="1" kern="1200" dirty="0"/>
            <a:t>vyplatit po skončení pracovního poměru v nejbližším výplatním termínu </a:t>
          </a:r>
          <a:r>
            <a:rPr lang="cs-CZ" sz="1700" b="0" kern="1200" dirty="0"/>
            <a:t>určeném u zaměstnavatele pro výplatu mzdy nebo platu, pokud se písemně nedohodne se zaměstnancem na výplatě odstupného v den skončení pracovního poměru nebo na pozdějším termínu výplaty.</a:t>
          </a:r>
          <a:endParaRPr lang="cs-CZ" sz="1700" kern="1200" dirty="0"/>
        </a:p>
      </dsp:txBody>
      <dsp:txXfrm>
        <a:off x="56072" y="3162745"/>
        <a:ext cx="10641056" cy="10365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A443A9-335D-424D-9616-B65D68E48ED3}">
      <dsp:nvSpPr>
        <dsp:cNvPr id="0" name=""/>
        <dsp:cNvSpPr/>
      </dsp:nvSpPr>
      <dsp:spPr>
        <a:xfrm>
          <a:off x="0" y="2299"/>
          <a:ext cx="10753200" cy="101807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b="0" kern="1200"/>
            <a:t>pracovní smlouva </a:t>
          </a:r>
          <a:r>
            <a:rPr lang="cs-CZ" sz="2000" b="1" kern="1200"/>
            <a:t>musí být uzavřena písemně</a:t>
          </a:r>
          <a:endParaRPr lang="cs-CZ" sz="2000" kern="1200"/>
        </a:p>
      </dsp:txBody>
      <dsp:txXfrm>
        <a:off x="49698" y="51997"/>
        <a:ext cx="10653804" cy="918674"/>
      </dsp:txXfrm>
    </dsp:sp>
    <dsp:sp modelId="{8294D3B0-824C-4EB0-9153-7666EDE7C909}">
      <dsp:nvSpPr>
        <dsp:cNvPr id="0" name=""/>
        <dsp:cNvSpPr/>
      </dsp:nvSpPr>
      <dsp:spPr>
        <a:xfrm>
          <a:off x="0" y="1020369"/>
          <a:ext cx="10753200" cy="7404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cs-CZ" sz="1600" b="0" kern="1200" dirty="0"/>
            <a:t>může být i elektronicky, ALE</a:t>
          </a:r>
          <a:endParaRPr lang="cs-CZ" sz="1600" kern="1200" dirty="0"/>
        </a:p>
        <a:p>
          <a:pPr marL="171450" lvl="1" indent="-171450" algn="l" defTabSz="711200">
            <a:lnSpc>
              <a:spcPct val="90000"/>
            </a:lnSpc>
            <a:spcBef>
              <a:spcPct val="0"/>
            </a:spcBef>
            <a:spcAft>
              <a:spcPct val="20000"/>
            </a:spcAft>
            <a:buChar char="•"/>
          </a:pPr>
          <a:r>
            <a:rPr lang="cs-CZ" sz="1600" b="0" kern="1200" dirty="0"/>
            <a:t>nutný podpis obou stran</a:t>
          </a:r>
          <a:endParaRPr lang="cs-CZ" sz="1600" kern="1200" dirty="0"/>
        </a:p>
        <a:p>
          <a:pPr marL="171450" lvl="1" indent="-171450" algn="l" defTabSz="711200">
            <a:lnSpc>
              <a:spcPct val="90000"/>
            </a:lnSpc>
            <a:spcBef>
              <a:spcPct val="0"/>
            </a:spcBef>
            <a:spcAft>
              <a:spcPct val="20000"/>
            </a:spcAft>
            <a:buChar char="•"/>
          </a:pPr>
          <a:r>
            <a:rPr lang="cs-CZ" sz="1600" b="0" kern="1200"/>
            <a:t>uzavřena okamžikem druhého podpisu</a:t>
          </a:r>
          <a:endParaRPr lang="cs-CZ" sz="1600" kern="1200"/>
        </a:p>
      </dsp:txBody>
      <dsp:txXfrm>
        <a:off x="0" y="1020369"/>
        <a:ext cx="10753200" cy="740493"/>
      </dsp:txXfrm>
    </dsp:sp>
    <dsp:sp modelId="{EA49A244-352B-4929-B1DE-AD7BEFEF8420}">
      <dsp:nvSpPr>
        <dsp:cNvPr id="0" name=""/>
        <dsp:cNvSpPr/>
      </dsp:nvSpPr>
      <dsp:spPr>
        <a:xfrm>
          <a:off x="0" y="1760863"/>
          <a:ext cx="10753200" cy="101807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b="0" kern="1200"/>
            <a:t>nedodržení požadavku písemnosti:</a:t>
          </a:r>
          <a:endParaRPr lang="cs-CZ" sz="2000" kern="1200"/>
        </a:p>
      </dsp:txBody>
      <dsp:txXfrm>
        <a:off x="49698" y="1810561"/>
        <a:ext cx="10653804" cy="918674"/>
      </dsp:txXfrm>
    </dsp:sp>
    <dsp:sp modelId="{53EE2814-DF94-4E0A-AA69-093765724FCE}">
      <dsp:nvSpPr>
        <dsp:cNvPr id="0" name=""/>
        <dsp:cNvSpPr/>
      </dsp:nvSpPr>
      <dsp:spPr>
        <a:xfrm>
          <a:off x="0" y="2778933"/>
          <a:ext cx="10753200" cy="700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0320" rIns="113792" bIns="20320" numCol="1" spcCol="1270" anchor="t" anchorCtr="0">
          <a:noAutofit/>
        </a:bodyPr>
        <a:lstStyle/>
        <a:p>
          <a:pPr marL="171450" lvl="1" indent="-171450" algn="just" defTabSz="711200">
            <a:lnSpc>
              <a:spcPct val="90000"/>
            </a:lnSpc>
            <a:spcBef>
              <a:spcPct val="0"/>
            </a:spcBef>
            <a:spcAft>
              <a:spcPct val="20000"/>
            </a:spcAft>
            <a:buChar char="•"/>
          </a:pPr>
          <a:r>
            <a:rPr lang="cs-CZ" sz="1600" b="0" kern="1200" dirty="0"/>
            <a:t>zaměstnanec ještě nezačal práci vykonávat - </a:t>
          </a:r>
          <a:r>
            <a:rPr lang="cs-CZ" sz="1600" b="1" kern="1200" dirty="0"/>
            <a:t>strana, která nezavdala příčinu </a:t>
          </a:r>
          <a:r>
            <a:rPr lang="cs-CZ" sz="1600" b="0" kern="1200" dirty="0"/>
            <a:t>nedodržení písemné formy, se může dovolat neplatnosti ústně uzavřené pracovní smlouvy a pracovní poměr tak vůbec nevznikne.</a:t>
          </a:r>
          <a:endParaRPr lang="cs-CZ" sz="1600" kern="1200" dirty="0"/>
        </a:p>
        <a:p>
          <a:pPr marL="171450" lvl="1" indent="-171450" algn="just" defTabSz="711200">
            <a:lnSpc>
              <a:spcPct val="90000"/>
            </a:lnSpc>
            <a:spcBef>
              <a:spcPct val="0"/>
            </a:spcBef>
            <a:spcAft>
              <a:spcPct val="20000"/>
            </a:spcAft>
            <a:buChar char="•"/>
          </a:pPr>
          <a:r>
            <a:rPr lang="cs-CZ" sz="1600" b="0" kern="1200" dirty="0"/>
            <a:t>zaměstnanec již začal vykonávat práci - </a:t>
          </a:r>
          <a:r>
            <a:rPr lang="cs-CZ" sz="1600" b="1" kern="1200" dirty="0"/>
            <a:t>možnost dovolat se neplatnosti smlouvy je vyloučena</a:t>
          </a:r>
          <a:r>
            <a:rPr lang="cs-CZ" sz="1600" b="0" kern="1200" dirty="0"/>
            <a:t>.</a:t>
          </a:r>
          <a:endParaRPr lang="cs-CZ" sz="1600" kern="1200" dirty="0"/>
        </a:p>
      </dsp:txBody>
      <dsp:txXfrm>
        <a:off x="0" y="2778933"/>
        <a:ext cx="10753200" cy="700467"/>
      </dsp:txXfrm>
    </dsp:sp>
    <dsp:sp modelId="{5C43D806-6159-4A1E-A07A-37F059B6FC66}">
      <dsp:nvSpPr>
        <dsp:cNvPr id="0" name=""/>
        <dsp:cNvSpPr/>
      </dsp:nvSpPr>
      <dsp:spPr>
        <a:xfrm>
          <a:off x="0" y="3479401"/>
          <a:ext cx="10753200" cy="101807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cs-CZ" sz="2000" b="0" kern="1200" dirty="0"/>
            <a:t>důsledek nedodržení formy – </a:t>
          </a:r>
          <a:r>
            <a:rPr lang="cs-CZ" sz="2000" b="1" kern="1200" dirty="0"/>
            <a:t>pokuta až 10.000.000,- Kč pro zaměstnavatele </a:t>
          </a:r>
          <a:br>
            <a:rPr lang="cs-CZ" sz="2000" b="1" kern="1200" dirty="0"/>
          </a:br>
          <a:r>
            <a:rPr lang="cs-CZ" sz="2000" b="0" kern="1200" dirty="0"/>
            <a:t>a </a:t>
          </a:r>
          <a:r>
            <a:rPr lang="cs-CZ" sz="2000" b="1" kern="1200" dirty="0"/>
            <a:t>100.000,- Kč pro zaměstnance </a:t>
          </a:r>
          <a:r>
            <a:rPr lang="cs-CZ" sz="2000" b="0" kern="1200" dirty="0"/>
            <a:t>možno dodatečně vadu zhojit (ALE nelze dodatečně sjednat zkušební dobu)</a:t>
          </a:r>
          <a:endParaRPr lang="cs-CZ" sz="2000" kern="1200" dirty="0"/>
        </a:p>
      </dsp:txBody>
      <dsp:txXfrm>
        <a:off x="49698" y="3529099"/>
        <a:ext cx="10653804" cy="918674"/>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561DAB-9348-45EA-9550-40C49E2E2000}">
      <dsp:nvSpPr>
        <dsp:cNvPr id="0" name=""/>
        <dsp:cNvSpPr/>
      </dsp:nvSpPr>
      <dsp:spPr>
        <a:xfrm>
          <a:off x="0" y="225674"/>
          <a:ext cx="10753200" cy="88803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b="0" kern="1200" dirty="0"/>
            <a:t>Zaměstnanec musí </a:t>
          </a:r>
          <a:r>
            <a:rPr lang="cs-CZ" sz="2300" b="1" kern="1200" dirty="0"/>
            <a:t>bez zbytečného odkladu </a:t>
          </a:r>
          <a:r>
            <a:rPr lang="cs-CZ" sz="2300" b="0" kern="1200" dirty="0"/>
            <a:t>oznámit </a:t>
          </a:r>
          <a:r>
            <a:rPr lang="cs-CZ" sz="2300" b="1" kern="1200" dirty="0"/>
            <a:t>písemně</a:t>
          </a:r>
          <a:r>
            <a:rPr lang="cs-CZ" sz="2300" b="0" kern="1200" dirty="0"/>
            <a:t>, že s výpovědí </a:t>
          </a:r>
          <a:r>
            <a:rPr lang="cs-CZ" sz="2300" b="1" kern="1200" dirty="0"/>
            <a:t>NESOUHLASÍ</a:t>
          </a:r>
          <a:r>
            <a:rPr lang="cs-CZ" sz="2300" b="0" kern="1200" dirty="0"/>
            <a:t>, tj. že trvá na tom, aby jej zaměstnavatel dále zaměstnával</a:t>
          </a:r>
          <a:endParaRPr lang="cs-CZ" sz="2300" kern="1200" dirty="0"/>
        </a:p>
      </dsp:txBody>
      <dsp:txXfrm>
        <a:off x="43350" y="269024"/>
        <a:ext cx="10666500" cy="801330"/>
      </dsp:txXfrm>
    </dsp:sp>
    <dsp:sp modelId="{C6AE3A26-0EB2-467A-BB28-FDF3F2074A3A}">
      <dsp:nvSpPr>
        <dsp:cNvPr id="0" name=""/>
        <dsp:cNvSpPr/>
      </dsp:nvSpPr>
      <dsp:spPr>
        <a:xfrm>
          <a:off x="0" y="1179945"/>
          <a:ext cx="10753200" cy="88803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b="0" kern="1200" dirty="0"/>
            <a:t>Zaměstnanec má povinnost poskytnout náhradu mzdy/platu</a:t>
          </a:r>
          <a:endParaRPr lang="cs-CZ" sz="2300" kern="1200" dirty="0"/>
        </a:p>
      </dsp:txBody>
      <dsp:txXfrm>
        <a:off x="43350" y="1223295"/>
        <a:ext cx="10666500" cy="801330"/>
      </dsp:txXfrm>
    </dsp:sp>
    <dsp:sp modelId="{29124272-1EFC-4228-B2EE-E8C7ACDAE1B4}">
      <dsp:nvSpPr>
        <dsp:cNvPr id="0" name=""/>
        <dsp:cNvSpPr/>
      </dsp:nvSpPr>
      <dsp:spPr>
        <a:xfrm>
          <a:off x="0" y="2067975"/>
          <a:ext cx="10753200" cy="166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cs-CZ" sz="1800" b="0" kern="1200" dirty="0"/>
            <a:t>ve výši průměrného výdělku</a:t>
          </a:r>
          <a:endParaRPr lang="cs-CZ" sz="1800" kern="1200" dirty="0"/>
        </a:p>
        <a:p>
          <a:pPr marL="171450" lvl="1" indent="-171450" algn="l" defTabSz="800100">
            <a:lnSpc>
              <a:spcPct val="90000"/>
            </a:lnSpc>
            <a:spcBef>
              <a:spcPct val="0"/>
            </a:spcBef>
            <a:spcAft>
              <a:spcPct val="20000"/>
            </a:spcAft>
            <a:buChar char="•"/>
          </a:pPr>
          <a:r>
            <a:rPr lang="cs-CZ" sz="1800" b="0" kern="1200" dirty="0"/>
            <a:t>ode dne, kdy oznámil zaměstnavateli, že trvá na dalším zaměstnávání</a:t>
          </a:r>
          <a:endParaRPr lang="cs-CZ" sz="1800" kern="1200" dirty="0"/>
        </a:p>
        <a:p>
          <a:pPr marL="171450" lvl="1" indent="-171450" algn="l" defTabSz="800100">
            <a:lnSpc>
              <a:spcPct val="90000"/>
            </a:lnSpc>
            <a:spcBef>
              <a:spcPct val="0"/>
            </a:spcBef>
            <a:spcAft>
              <a:spcPct val="20000"/>
            </a:spcAft>
            <a:buChar char="•"/>
          </a:pPr>
          <a:r>
            <a:rPr lang="cs-CZ" sz="1800" b="0" kern="1200" dirty="0"/>
            <a:t>až do doby, kdy mu zaměstnavatel umožní pokračovat v práci nebo kdy dojde k platnému skončení pracovního poměru</a:t>
          </a:r>
          <a:endParaRPr lang="cs-CZ" sz="1800" kern="1200" dirty="0"/>
        </a:p>
        <a:p>
          <a:pPr marL="171450" lvl="1" indent="-171450" algn="l" defTabSz="800100">
            <a:lnSpc>
              <a:spcPct val="90000"/>
            </a:lnSpc>
            <a:spcBef>
              <a:spcPct val="0"/>
            </a:spcBef>
            <a:spcAft>
              <a:spcPct val="20000"/>
            </a:spcAft>
            <a:buChar char="•"/>
          </a:pPr>
          <a:r>
            <a:rPr lang="cs-CZ" sz="1800" b="0" kern="1200" dirty="0"/>
            <a:t>pokud za dobu delší než 6 měsíců – možná moderace soudu (zohlední zda byl mezitím zaměstnán jinde, jakou práci nebo proč ne…)</a:t>
          </a:r>
          <a:endParaRPr lang="cs-CZ" sz="1800" kern="1200" dirty="0"/>
        </a:p>
      </dsp:txBody>
      <dsp:txXfrm>
        <a:off x="0" y="2067975"/>
        <a:ext cx="10753200" cy="1666350"/>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A48997-C66D-4634-A3FE-63577A858D5A}">
      <dsp:nvSpPr>
        <dsp:cNvPr id="0" name=""/>
        <dsp:cNvSpPr/>
      </dsp:nvSpPr>
      <dsp:spPr>
        <a:xfrm>
          <a:off x="0" y="20137"/>
          <a:ext cx="10753200" cy="15795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cs-CZ" sz="3000" b="0" kern="1200" dirty="0"/>
            <a:t>Pokud zaměstnanec neoznámí že s rozvázáním nesouhlasí, nebo pokud se se zaměstnavatelem nedohodnou jinak, </a:t>
          </a:r>
          <a:r>
            <a:rPr lang="cs-CZ" sz="3000" b="1" kern="1200" dirty="0"/>
            <a:t>platí že PP skončil </a:t>
          </a:r>
          <a:r>
            <a:rPr lang="cs-CZ" sz="3000" b="1" u="sng" kern="1200" dirty="0"/>
            <a:t>dohodou</a:t>
          </a:r>
          <a:endParaRPr lang="cs-CZ" sz="3000" u="sng" kern="1200" dirty="0"/>
        </a:p>
      </dsp:txBody>
      <dsp:txXfrm>
        <a:off x="77105" y="97242"/>
        <a:ext cx="10598990" cy="1425290"/>
      </dsp:txXfrm>
    </dsp:sp>
    <dsp:sp modelId="{41A419EE-3829-4538-B537-60E1A1732E8C}">
      <dsp:nvSpPr>
        <dsp:cNvPr id="0" name=""/>
        <dsp:cNvSpPr/>
      </dsp:nvSpPr>
      <dsp:spPr>
        <a:xfrm>
          <a:off x="0" y="1599637"/>
          <a:ext cx="10753200" cy="7607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cs-CZ" sz="2300" b="0" kern="1200" dirty="0"/>
            <a:t>Při neplatné výpovědi ke dni uplynutí výpovědní doby</a:t>
          </a:r>
          <a:endParaRPr lang="cs-CZ" sz="2300" kern="1200" dirty="0"/>
        </a:p>
        <a:p>
          <a:pPr marL="228600" lvl="1" indent="-228600" algn="l" defTabSz="1022350">
            <a:lnSpc>
              <a:spcPct val="90000"/>
            </a:lnSpc>
            <a:spcBef>
              <a:spcPct val="0"/>
            </a:spcBef>
            <a:spcAft>
              <a:spcPct val="20000"/>
            </a:spcAft>
            <a:buChar char="•"/>
          </a:pPr>
          <a:r>
            <a:rPr lang="cs-CZ" sz="2300" b="0" kern="1200" dirty="0"/>
            <a:t>Při neplatném okamžitém zrušení dnem kdy měl skončit zrušením</a:t>
          </a:r>
          <a:endParaRPr lang="cs-CZ" sz="2300" kern="1200" dirty="0"/>
        </a:p>
      </dsp:txBody>
      <dsp:txXfrm>
        <a:off x="0" y="1599637"/>
        <a:ext cx="10753200" cy="760725"/>
      </dsp:txXfrm>
    </dsp:sp>
    <dsp:sp modelId="{BD83BC75-1C77-42E3-A84C-562D50842C3C}">
      <dsp:nvSpPr>
        <dsp:cNvPr id="0" name=""/>
        <dsp:cNvSpPr/>
      </dsp:nvSpPr>
      <dsp:spPr>
        <a:xfrm>
          <a:off x="0" y="2360362"/>
          <a:ext cx="10753200" cy="15795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cs-CZ" sz="3000" b="0" kern="1200" dirty="0"/>
            <a:t>Zaměstnanec má právo na náhradu mzdy za dobu výpovědní doby</a:t>
          </a:r>
          <a:endParaRPr lang="cs-CZ" sz="3000" kern="1200" dirty="0"/>
        </a:p>
      </dsp:txBody>
      <dsp:txXfrm>
        <a:off x="77105" y="2437467"/>
        <a:ext cx="10598990" cy="1425290"/>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9F166B-34F5-4BB2-9A40-37537222EE54}">
      <dsp:nvSpPr>
        <dsp:cNvPr id="0" name=""/>
        <dsp:cNvSpPr/>
      </dsp:nvSpPr>
      <dsp:spPr>
        <a:xfrm>
          <a:off x="0" y="37195"/>
          <a:ext cx="10753200" cy="722474"/>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dirty="0"/>
            <a:t>Zaměstnavatel písemně </a:t>
          </a:r>
          <a:r>
            <a:rPr lang="cs-CZ" sz="1900" b="1" kern="1200" dirty="0"/>
            <a:t>oznámí</a:t>
          </a:r>
          <a:r>
            <a:rPr lang="cs-CZ" sz="1900" b="0" kern="1200" dirty="0"/>
            <a:t> zaměstnanci, že trvá na tom, aby dále konal svou práci</a:t>
          </a:r>
          <a:endParaRPr lang="cs-CZ" sz="1900" kern="1200" dirty="0"/>
        </a:p>
      </dsp:txBody>
      <dsp:txXfrm>
        <a:off x="35268" y="72463"/>
        <a:ext cx="10682664" cy="651938"/>
      </dsp:txXfrm>
    </dsp:sp>
    <dsp:sp modelId="{23BF7BF2-F500-4932-9116-055197A09340}">
      <dsp:nvSpPr>
        <dsp:cNvPr id="0" name=""/>
        <dsp:cNvSpPr/>
      </dsp:nvSpPr>
      <dsp:spPr>
        <a:xfrm>
          <a:off x="0" y="759670"/>
          <a:ext cx="10753200" cy="314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cs-CZ" sz="1500" b="0" kern="1200"/>
            <a:t>Platí že PP trvá</a:t>
          </a:r>
          <a:endParaRPr lang="cs-CZ" sz="1500" kern="1200"/>
        </a:p>
      </dsp:txBody>
      <dsp:txXfrm>
        <a:off x="0" y="759670"/>
        <a:ext cx="10753200" cy="314640"/>
      </dsp:txXfrm>
    </dsp:sp>
    <dsp:sp modelId="{9B144B89-6E50-4945-852C-F55EA8047A38}">
      <dsp:nvSpPr>
        <dsp:cNvPr id="0" name=""/>
        <dsp:cNvSpPr/>
      </dsp:nvSpPr>
      <dsp:spPr>
        <a:xfrm>
          <a:off x="0" y="1074310"/>
          <a:ext cx="10753200" cy="722474"/>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dirty="0"/>
            <a:t>Pokud zaměstnanec nevyhoví má zaměstnavatel právo na náhradu škody</a:t>
          </a:r>
          <a:endParaRPr lang="cs-CZ" sz="1900" kern="1200" dirty="0"/>
        </a:p>
      </dsp:txBody>
      <dsp:txXfrm>
        <a:off x="35268" y="1109578"/>
        <a:ext cx="10682664" cy="651938"/>
      </dsp:txXfrm>
    </dsp:sp>
    <dsp:sp modelId="{EA8FF61A-7C34-4D74-9D6E-0EB2C8D97731}">
      <dsp:nvSpPr>
        <dsp:cNvPr id="0" name=""/>
        <dsp:cNvSpPr/>
      </dsp:nvSpPr>
      <dsp:spPr>
        <a:xfrm>
          <a:off x="0" y="1851506"/>
          <a:ext cx="10753200" cy="722474"/>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dirty="0"/>
            <a:t>Pokud zaměstnavatel </a:t>
          </a:r>
          <a:r>
            <a:rPr lang="cs-CZ" sz="1900" b="1" kern="1200" dirty="0"/>
            <a:t>neoznámí</a:t>
          </a:r>
          <a:r>
            <a:rPr lang="cs-CZ" sz="1900" b="0" kern="1200" dirty="0"/>
            <a:t> a nedohodnou se se zaměstnancem jinak – PP skončil</a:t>
          </a:r>
          <a:endParaRPr lang="cs-CZ" sz="1900" kern="1200" dirty="0"/>
        </a:p>
      </dsp:txBody>
      <dsp:txXfrm>
        <a:off x="35268" y="1886774"/>
        <a:ext cx="10682664" cy="651938"/>
      </dsp:txXfrm>
    </dsp:sp>
    <dsp:sp modelId="{FB655A4C-7D2E-4115-B0B3-BDA4B3AB5164}">
      <dsp:nvSpPr>
        <dsp:cNvPr id="0" name=""/>
        <dsp:cNvSpPr/>
      </dsp:nvSpPr>
      <dsp:spPr>
        <a:xfrm>
          <a:off x="0" y="2573981"/>
          <a:ext cx="10753200" cy="7276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cs-CZ" sz="1500" b="0" kern="1200" dirty="0"/>
            <a:t>Při neplatné výpovědi ke dni uplynutí výpovědní doby</a:t>
          </a:r>
          <a:endParaRPr lang="cs-CZ" sz="1500" kern="1200" dirty="0"/>
        </a:p>
        <a:p>
          <a:pPr marL="114300" lvl="1" indent="-114300" algn="l" defTabSz="666750">
            <a:lnSpc>
              <a:spcPct val="90000"/>
            </a:lnSpc>
            <a:spcBef>
              <a:spcPct val="0"/>
            </a:spcBef>
            <a:spcAft>
              <a:spcPct val="20000"/>
            </a:spcAft>
            <a:buChar char="•"/>
          </a:pPr>
          <a:r>
            <a:rPr lang="cs-CZ" sz="1500" b="0" kern="1200" dirty="0"/>
            <a:t>Při neplatném okamžitém zrušení dnem kdy měl skončit zrušením</a:t>
          </a:r>
          <a:endParaRPr lang="cs-CZ" sz="1500" kern="1200" dirty="0"/>
        </a:p>
        <a:p>
          <a:pPr marL="114300" lvl="1" indent="-114300" algn="l" defTabSz="666750">
            <a:lnSpc>
              <a:spcPct val="90000"/>
            </a:lnSpc>
            <a:spcBef>
              <a:spcPct val="0"/>
            </a:spcBef>
            <a:spcAft>
              <a:spcPct val="20000"/>
            </a:spcAft>
            <a:buChar char="•"/>
          </a:pPr>
          <a:r>
            <a:rPr lang="cs-CZ" sz="1500" b="0" kern="1200" dirty="0"/>
            <a:t>V takovém případě nemůže zaměstnavatel uplatňovat náhradu škody</a:t>
          </a:r>
          <a:endParaRPr lang="cs-CZ" sz="1500" kern="1200" dirty="0"/>
        </a:p>
      </dsp:txBody>
      <dsp:txXfrm>
        <a:off x="0" y="2573981"/>
        <a:ext cx="10753200" cy="727605"/>
      </dsp:txXfrm>
    </dsp:sp>
    <dsp:sp modelId="{29C6E172-E167-4314-A15D-D45167B27AF3}">
      <dsp:nvSpPr>
        <dsp:cNvPr id="0" name=""/>
        <dsp:cNvSpPr/>
      </dsp:nvSpPr>
      <dsp:spPr>
        <a:xfrm>
          <a:off x="0" y="3301586"/>
          <a:ext cx="10753200" cy="722474"/>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dirty="0"/>
            <a:t>U rozvázání pracovního poměru neplatnou dohodou zaměstnavatel náhradu škody uplatňovat nesmí</a:t>
          </a:r>
          <a:endParaRPr lang="cs-CZ" sz="1900" kern="1200" dirty="0"/>
        </a:p>
      </dsp:txBody>
      <dsp:txXfrm>
        <a:off x="35268" y="3336854"/>
        <a:ext cx="10682664" cy="651938"/>
      </dsp:txXfrm>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ACEDE0-8E26-450F-A918-AD3A8CF69646}">
      <dsp:nvSpPr>
        <dsp:cNvPr id="0" name=""/>
        <dsp:cNvSpPr/>
      </dsp:nvSpPr>
      <dsp:spPr>
        <a:xfrm>
          <a:off x="0" y="317430"/>
          <a:ext cx="10753200" cy="332514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l" defTabSz="2178050">
            <a:lnSpc>
              <a:spcPct val="90000"/>
            </a:lnSpc>
            <a:spcBef>
              <a:spcPct val="0"/>
            </a:spcBef>
            <a:spcAft>
              <a:spcPct val="35000"/>
            </a:spcAft>
            <a:buNone/>
          </a:pPr>
          <a:r>
            <a:rPr lang="cs-CZ" sz="4900" b="0" kern="1200" dirty="0"/>
            <a:t>Vše výše uvedené je nutné uplatnit u soudu </a:t>
          </a:r>
          <a:r>
            <a:rPr lang="cs-CZ" sz="4900" b="1" u="sng" kern="1200" dirty="0"/>
            <a:t>nejpozději ve lhůtě 2 měsíců </a:t>
          </a:r>
          <a:r>
            <a:rPr lang="cs-CZ" sz="4900" b="0" kern="1200" dirty="0"/>
            <a:t>ode dne, kdy měl PP skončit tímto neplatným rozvázáním</a:t>
          </a:r>
          <a:endParaRPr lang="cs-CZ" sz="4900" kern="1200" dirty="0"/>
        </a:p>
      </dsp:txBody>
      <dsp:txXfrm>
        <a:off x="162320" y="479750"/>
        <a:ext cx="10428560" cy="3000500"/>
      </dsp:txXfrm>
    </dsp:sp>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E0D9D1-D426-4D6A-B8AA-0133FA54E16E}">
      <dsp:nvSpPr>
        <dsp:cNvPr id="0" name=""/>
        <dsp:cNvSpPr/>
      </dsp:nvSpPr>
      <dsp:spPr>
        <a:xfrm>
          <a:off x="0" y="15128"/>
          <a:ext cx="10753200" cy="874575"/>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b="0" kern="1200"/>
            <a:t>Vedoucí zaměstnanec může být odvolán nebo se může místa vzdát</a:t>
          </a:r>
          <a:endParaRPr lang="cs-CZ" sz="2300" kern="1200"/>
        </a:p>
      </dsp:txBody>
      <dsp:txXfrm>
        <a:off x="42693" y="57821"/>
        <a:ext cx="10667814" cy="789189"/>
      </dsp:txXfrm>
    </dsp:sp>
    <dsp:sp modelId="{969875D5-7477-4EDC-A73E-82986BE186EB}">
      <dsp:nvSpPr>
        <dsp:cNvPr id="0" name=""/>
        <dsp:cNvSpPr/>
      </dsp:nvSpPr>
      <dsp:spPr>
        <a:xfrm>
          <a:off x="0" y="889703"/>
          <a:ext cx="10753200" cy="595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cs-CZ" sz="1800" b="0" kern="1200" dirty="0"/>
            <a:t>Musí být písemné</a:t>
          </a:r>
          <a:endParaRPr lang="cs-CZ" sz="1800" kern="1200" dirty="0"/>
        </a:p>
        <a:p>
          <a:pPr marL="171450" lvl="1" indent="-171450" algn="l" defTabSz="800100">
            <a:lnSpc>
              <a:spcPct val="90000"/>
            </a:lnSpc>
            <a:spcBef>
              <a:spcPct val="0"/>
            </a:spcBef>
            <a:spcAft>
              <a:spcPct val="20000"/>
            </a:spcAft>
            <a:buChar char="•"/>
          </a:pPr>
          <a:r>
            <a:rPr lang="cs-CZ" sz="1800" b="0" kern="1200" dirty="0"/>
            <a:t>Končí dnem následujícím po doručení odvolání/vzdání se, pokud nebylo uvedeno jinak</a:t>
          </a:r>
          <a:endParaRPr lang="cs-CZ" sz="1800" kern="1200" dirty="0"/>
        </a:p>
      </dsp:txBody>
      <dsp:txXfrm>
        <a:off x="0" y="889703"/>
        <a:ext cx="10753200" cy="595125"/>
      </dsp:txXfrm>
    </dsp:sp>
    <dsp:sp modelId="{7048AEDA-8CE9-4B15-99D5-22A39C5D55EA}">
      <dsp:nvSpPr>
        <dsp:cNvPr id="0" name=""/>
        <dsp:cNvSpPr/>
      </dsp:nvSpPr>
      <dsp:spPr>
        <a:xfrm>
          <a:off x="0" y="1484828"/>
          <a:ext cx="10753200" cy="874575"/>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b="0" kern="1200" dirty="0"/>
            <a:t>Pracovní poměr tím </a:t>
          </a:r>
          <a:r>
            <a:rPr lang="cs-CZ" sz="2300" b="1" kern="1200" dirty="0"/>
            <a:t>NEKONČÍ</a:t>
          </a:r>
        </a:p>
      </dsp:txBody>
      <dsp:txXfrm>
        <a:off x="42693" y="1527521"/>
        <a:ext cx="10667814" cy="789189"/>
      </dsp:txXfrm>
    </dsp:sp>
    <dsp:sp modelId="{03A42CB4-0E12-4105-AAE2-8CCEFDFD7F48}">
      <dsp:nvSpPr>
        <dsp:cNvPr id="0" name=""/>
        <dsp:cNvSpPr/>
      </dsp:nvSpPr>
      <dsp:spPr>
        <a:xfrm>
          <a:off x="0" y="2425643"/>
          <a:ext cx="10753200" cy="874575"/>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b="0" kern="1200" dirty="0"/>
            <a:t>Zaměstnavatel povinen navrhnout změnu dalšího pracovního zařazení na jinou odpovídající práci (zdravotní stav a kvalifikace)</a:t>
          </a:r>
          <a:endParaRPr lang="cs-CZ" sz="2300" kern="1200" dirty="0"/>
        </a:p>
      </dsp:txBody>
      <dsp:txXfrm>
        <a:off x="42693" y="2468336"/>
        <a:ext cx="10667814" cy="789189"/>
      </dsp:txXfrm>
    </dsp:sp>
    <dsp:sp modelId="{34DE49E2-1382-4CF0-B7FF-5E7C39D3172A}">
      <dsp:nvSpPr>
        <dsp:cNvPr id="0" name=""/>
        <dsp:cNvSpPr/>
      </dsp:nvSpPr>
      <dsp:spPr>
        <a:xfrm>
          <a:off x="0" y="3300218"/>
          <a:ext cx="10753200" cy="5356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cs-CZ" sz="1800" b="0" kern="1200" dirty="0"/>
            <a:t>Pokud taková práce není nebo odmítne – platí že je dán výpovědní důvod nadbytečnost – odstupné jen při zrušení místa v důsledku organizační změny</a:t>
          </a:r>
          <a:endParaRPr lang="cs-CZ" sz="1800" kern="1200" dirty="0"/>
        </a:p>
      </dsp:txBody>
      <dsp:txXfrm>
        <a:off x="0" y="3300218"/>
        <a:ext cx="10753200" cy="535612"/>
      </dsp:txXfrm>
    </dsp:sp>
    <dsp:sp modelId="{E2B03A8F-540B-4513-8200-AD31D8C9DB6E}">
      <dsp:nvSpPr>
        <dsp:cNvPr id="0" name=""/>
        <dsp:cNvSpPr/>
      </dsp:nvSpPr>
      <dsp:spPr>
        <a:xfrm>
          <a:off x="0" y="3835831"/>
          <a:ext cx="10753200" cy="874575"/>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b="0" kern="1200"/>
            <a:t>Může být i na dobu určitou – končí uplynutím doby</a:t>
          </a:r>
          <a:endParaRPr lang="cs-CZ" sz="2300" kern="1200"/>
        </a:p>
      </dsp:txBody>
      <dsp:txXfrm>
        <a:off x="42693" y="3878524"/>
        <a:ext cx="10667814" cy="789189"/>
      </dsp:txXfrm>
    </dsp:sp>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3D4786-C5B4-4259-AE12-53BDB74ED1E7}">
      <dsp:nvSpPr>
        <dsp:cNvPr id="0" name=""/>
        <dsp:cNvSpPr/>
      </dsp:nvSpPr>
      <dsp:spPr>
        <a:xfrm>
          <a:off x="0" y="19078"/>
          <a:ext cx="10753200" cy="12636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a:lnSpc>
              <a:spcPct val="90000"/>
            </a:lnSpc>
            <a:spcBef>
              <a:spcPct val="0"/>
            </a:spcBef>
            <a:spcAft>
              <a:spcPct val="35000"/>
            </a:spcAft>
            <a:buNone/>
          </a:pPr>
          <a:r>
            <a:rPr lang="cs-CZ" sz="5400" b="0" kern="1200"/>
            <a:t>Dohoda o pracovní činnosti</a:t>
          </a:r>
          <a:endParaRPr lang="cs-CZ" sz="5400" kern="1200"/>
        </a:p>
      </dsp:txBody>
      <dsp:txXfrm>
        <a:off x="61684" y="80762"/>
        <a:ext cx="10629832" cy="1140232"/>
      </dsp:txXfrm>
    </dsp:sp>
    <dsp:sp modelId="{64002E85-6F38-4E72-8DB4-4459B41D82F9}">
      <dsp:nvSpPr>
        <dsp:cNvPr id="0" name=""/>
        <dsp:cNvSpPr/>
      </dsp:nvSpPr>
      <dsp:spPr>
        <a:xfrm>
          <a:off x="0" y="1438198"/>
          <a:ext cx="10753200" cy="12636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a:lnSpc>
              <a:spcPct val="90000"/>
            </a:lnSpc>
            <a:spcBef>
              <a:spcPct val="0"/>
            </a:spcBef>
            <a:spcAft>
              <a:spcPct val="35000"/>
            </a:spcAft>
            <a:buNone/>
          </a:pPr>
          <a:r>
            <a:rPr lang="cs-CZ" sz="5400" b="0" kern="1200"/>
            <a:t>Dohoda o provedení práce</a:t>
          </a:r>
          <a:endParaRPr lang="cs-CZ" sz="5400" kern="1200"/>
        </a:p>
      </dsp:txBody>
      <dsp:txXfrm>
        <a:off x="61684" y="1499882"/>
        <a:ext cx="10629832" cy="1140232"/>
      </dsp:txXfrm>
    </dsp:sp>
    <dsp:sp modelId="{A60D78D0-E3F7-4F0E-A58C-D2E71969B77C}">
      <dsp:nvSpPr>
        <dsp:cNvPr id="0" name=""/>
        <dsp:cNvSpPr/>
      </dsp:nvSpPr>
      <dsp:spPr>
        <a:xfrm>
          <a:off x="0" y="2857319"/>
          <a:ext cx="10753200" cy="12636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a:lnSpc>
              <a:spcPct val="90000"/>
            </a:lnSpc>
            <a:spcBef>
              <a:spcPct val="0"/>
            </a:spcBef>
            <a:spcAft>
              <a:spcPct val="35000"/>
            </a:spcAft>
            <a:buNone/>
          </a:pPr>
          <a:r>
            <a:rPr lang="cs-CZ" sz="5400" b="0" kern="1200"/>
            <a:t>Agenturní zaměstnávání</a:t>
          </a:r>
          <a:endParaRPr lang="cs-CZ" sz="5400" kern="1200"/>
        </a:p>
      </dsp:txBody>
      <dsp:txXfrm>
        <a:off x="61684" y="2919003"/>
        <a:ext cx="10629832" cy="1140232"/>
      </dsp:txXfrm>
    </dsp:sp>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EAE735-9A5B-427E-A6E0-2E700E25178E}">
      <dsp:nvSpPr>
        <dsp:cNvPr id="0" name=""/>
        <dsp:cNvSpPr/>
      </dsp:nvSpPr>
      <dsp:spPr>
        <a:xfrm>
          <a:off x="0" y="50984"/>
          <a:ext cx="10753200" cy="514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dirty="0"/>
            <a:t>Dohoda o provedení práce</a:t>
          </a:r>
          <a:endParaRPr lang="cs-CZ" sz="2200" kern="1200" dirty="0"/>
        </a:p>
      </dsp:txBody>
      <dsp:txXfrm>
        <a:off x="25130" y="76114"/>
        <a:ext cx="10702940" cy="464540"/>
      </dsp:txXfrm>
    </dsp:sp>
    <dsp:sp modelId="{2D144508-B83D-47DE-BC89-AFAD43B1232D}">
      <dsp:nvSpPr>
        <dsp:cNvPr id="0" name=""/>
        <dsp:cNvSpPr/>
      </dsp:nvSpPr>
      <dsp:spPr>
        <a:xfrm>
          <a:off x="0" y="565784"/>
          <a:ext cx="10753200" cy="364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cs-CZ" sz="1700" b="0" kern="1200"/>
            <a:t>Max 300 hodin/rok</a:t>
          </a:r>
          <a:endParaRPr lang="cs-CZ" sz="1700" kern="1200"/>
        </a:p>
      </dsp:txBody>
      <dsp:txXfrm>
        <a:off x="0" y="565784"/>
        <a:ext cx="10753200" cy="364320"/>
      </dsp:txXfrm>
    </dsp:sp>
    <dsp:sp modelId="{9B9DCC5E-5D4F-4B6F-91CD-9817225483B1}">
      <dsp:nvSpPr>
        <dsp:cNvPr id="0" name=""/>
        <dsp:cNvSpPr/>
      </dsp:nvSpPr>
      <dsp:spPr>
        <a:xfrm>
          <a:off x="0" y="930104"/>
          <a:ext cx="10753200" cy="514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Dohoda o pracovní činnosti</a:t>
          </a:r>
          <a:endParaRPr lang="cs-CZ" sz="2200" kern="1200"/>
        </a:p>
      </dsp:txBody>
      <dsp:txXfrm>
        <a:off x="25130" y="955234"/>
        <a:ext cx="10702940" cy="464540"/>
      </dsp:txXfrm>
    </dsp:sp>
    <dsp:sp modelId="{51A38A74-B450-4BD3-AF5A-474B497F7A75}">
      <dsp:nvSpPr>
        <dsp:cNvPr id="0" name=""/>
        <dsp:cNvSpPr/>
      </dsp:nvSpPr>
      <dsp:spPr>
        <a:xfrm>
          <a:off x="0" y="1444904"/>
          <a:ext cx="10753200" cy="364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cs-CZ" sz="1700" b="0" kern="1200"/>
            <a:t>Max polovina stanovené týdenní pracovní doby</a:t>
          </a:r>
          <a:endParaRPr lang="cs-CZ" sz="1700" kern="1200"/>
        </a:p>
      </dsp:txBody>
      <dsp:txXfrm>
        <a:off x="0" y="1444904"/>
        <a:ext cx="10753200" cy="364320"/>
      </dsp:txXfrm>
    </dsp:sp>
    <dsp:sp modelId="{D4DE5BEE-8496-4583-A510-4FBEE473FD71}">
      <dsp:nvSpPr>
        <dsp:cNvPr id="0" name=""/>
        <dsp:cNvSpPr/>
      </dsp:nvSpPr>
      <dsp:spPr>
        <a:xfrm>
          <a:off x="0" y="1809224"/>
          <a:ext cx="10753200" cy="514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Možnosti ukončení:</a:t>
          </a:r>
          <a:endParaRPr lang="cs-CZ" sz="2200" kern="1200"/>
        </a:p>
      </dsp:txBody>
      <dsp:txXfrm>
        <a:off x="25130" y="1834354"/>
        <a:ext cx="10702940" cy="464540"/>
      </dsp:txXfrm>
    </dsp:sp>
    <dsp:sp modelId="{3205FE70-DF65-4861-8C59-C6ABBD3A4622}">
      <dsp:nvSpPr>
        <dsp:cNvPr id="0" name=""/>
        <dsp:cNvSpPr/>
      </dsp:nvSpPr>
      <dsp:spPr>
        <a:xfrm>
          <a:off x="0" y="2324025"/>
          <a:ext cx="10753200" cy="10701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cs-CZ" sz="1700" b="0" kern="1200"/>
            <a:t>dohodou smluvních stran ke sjednanému dni,</a:t>
          </a:r>
          <a:endParaRPr lang="cs-CZ" sz="1700" kern="1200"/>
        </a:p>
        <a:p>
          <a:pPr marL="171450" lvl="1" indent="-171450" algn="l" defTabSz="755650">
            <a:lnSpc>
              <a:spcPct val="90000"/>
            </a:lnSpc>
            <a:spcBef>
              <a:spcPct val="0"/>
            </a:spcBef>
            <a:spcAft>
              <a:spcPct val="20000"/>
            </a:spcAft>
            <a:buChar char="•"/>
          </a:pPr>
          <a:r>
            <a:rPr lang="cs-CZ" sz="1700" b="0" kern="1200" dirty="0"/>
            <a:t>b) výpovědí danou z jakéhokoli důvodu nebo bez uvedení důvodu s patnáctidenní výpovědní dobou, která začíná dnem, v němž byla výpověď doručena druhé smluvní straně, nebo</a:t>
          </a:r>
          <a:endParaRPr lang="cs-CZ" sz="1700" kern="1200" dirty="0"/>
        </a:p>
        <a:p>
          <a:pPr marL="171450" lvl="1" indent="-171450" algn="l" defTabSz="755650">
            <a:lnSpc>
              <a:spcPct val="90000"/>
            </a:lnSpc>
            <a:spcBef>
              <a:spcPct val="0"/>
            </a:spcBef>
            <a:spcAft>
              <a:spcPct val="20000"/>
            </a:spcAft>
            <a:buChar char="•"/>
          </a:pPr>
          <a:r>
            <a:rPr lang="cs-CZ" sz="1700" b="0" kern="1200"/>
            <a:t>c) okamžitým zrušením; </a:t>
          </a:r>
          <a:endParaRPr lang="cs-CZ" sz="1700" kern="1200"/>
        </a:p>
      </dsp:txBody>
      <dsp:txXfrm>
        <a:off x="0" y="2324025"/>
        <a:ext cx="10753200" cy="1070190"/>
      </dsp:txXfrm>
    </dsp:sp>
    <dsp:sp modelId="{59A7C5C2-22B2-4F6D-AE57-A4D05373BD56}">
      <dsp:nvSpPr>
        <dsp:cNvPr id="0" name=""/>
        <dsp:cNvSpPr/>
      </dsp:nvSpPr>
      <dsp:spPr>
        <a:xfrm>
          <a:off x="0" y="3394215"/>
          <a:ext cx="10753200" cy="514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Nutná písemná forma pro uzavření i pro ukončení</a:t>
          </a:r>
          <a:endParaRPr lang="cs-CZ" sz="2200" kern="1200"/>
        </a:p>
      </dsp:txBody>
      <dsp:txXfrm>
        <a:off x="25130" y="3419345"/>
        <a:ext cx="10702940" cy="464540"/>
      </dsp:txXfrm>
    </dsp:sp>
  </dsp:spTree>
</dsp:drawing>
</file>

<file path=ppt/diagrams/drawing3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1D068F-8158-484D-9F13-A39709DD9668}">
      <dsp:nvSpPr>
        <dsp:cNvPr id="0" name=""/>
        <dsp:cNvSpPr/>
      </dsp:nvSpPr>
      <dsp:spPr>
        <a:xfrm>
          <a:off x="0" y="174598"/>
          <a:ext cx="10753200" cy="13689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just" defTabSz="1155700">
            <a:lnSpc>
              <a:spcPct val="90000"/>
            </a:lnSpc>
            <a:spcBef>
              <a:spcPct val="0"/>
            </a:spcBef>
            <a:spcAft>
              <a:spcPct val="35000"/>
            </a:spcAft>
            <a:buNone/>
          </a:pPr>
          <a:r>
            <a:rPr lang="cs-CZ" sz="2600" b="0" kern="1200" dirty="0"/>
            <a:t>Nejsou-li dohodnuta nebo stanovena vyšší nebo další práva, přísluší zaměstnanci od zaměstnavatele při zvyšování kvalifikace pracovní volno s náhradou mzdy nebo platu ve výši průměrného výdělku</a:t>
          </a:r>
          <a:endParaRPr lang="cs-CZ" sz="2600" kern="1200" dirty="0"/>
        </a:p>
      </dsp:txBody>
      <dsp:txXfrm>
        <a:off x="66824" y="241422"/>
        <a:ext cx="10619552" cy="1235252"/>
      </dsp:txXfrm>
    </dsp:sp>
    <dsp:sp modelId="{25861676-BD39-4AAE-AEF9-B46166353927}">
      <dsp:nvSpPr>
        <dsp:cNvPr id="0" name=""/>
        <dsp:cNvSpPr/>
      </dsp:nvSpPr>
      <dsp:spPr>
        <a:xfrm>
          <a:off x="0" y="1543499"/>
          <a:ext cx="10753200" cy="2421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cs-CZ" sz="2000" b="0" kern="1200" dirty="0"/>
            <a:t>v nezbytně nutném rozsahu k účasti na vyučování, výuce nebo školení,</a:t>
          </a:r>
          <a:endParaRPr lang="cs-CZ" sz="2000" kern="1200" dirty="0"/>
        </a:p>
        <a:p>
          <a:pPr marL="228600" lvl="1" indent="-228600" algn="l" defTabSz="889000">
            <a:lnSpc>
              <a:spcPct val="90000"/>
            </a:lnSpc>
            <a:spcBef>
              <a:spcPct val="0"/>
            </a:spcBef>
            <a:spcAft>
              <a:spcPct val="20000"/>
            </a:spcAft>
            <a:buChar char="•"/>
          </a:pPr>
          <a:r>
            <a:rPr lang="cs-CZ" sz="2000" b="0" kern="1200" dirty="0"/>
            <a:t>2 pracovní dny na přípravu a vykonání každé zkoušky,</a:t>
          </a:r>
          <a:endParaRPr lang="cs-CZ" sz="2000" kern="1200" dirty="0"/>
        </a:p>
        <a:p>
          <a:pPr marL="228600" lvl="1" indent="-228600" algn="l" defTabSz="889000">
            <a:lnSpc>
              <a:spcPct val="90000"/>
            </a:lnSpc>
            <a:spcBef>
              <a:spcPct val="0"/>
            </a:spcBef>
            <a:spcAft>
              <a:spcPct val="20000"/>
            </a:spcAft>
            <a:buChar char="•"/>
          </a:pPr>
          <a:r>
            <a:rPr lang="cs-CZ" sz="2000" b="0" kern="1200" dirty="0"/>
            <a:t>5 pracovních dnů na přípravu a vykonání závěrečné zkoušky, maturitní zkoušky nebo absolutoria,</a:t>
          </a:r>
          <a:endParaRPr lang="cs-CZ" sz="2000" kern="1200" dirty="0"/>
        </a:p>
        <a:p>
          <a:pPr marL="228600" lvl="1" indent="-228600" algn="l" defTabSz="889000">
            <a:lnSpc>
              <a:spcPct val="90000"/>
            </a:lnSpc>
            <a:spcBef>
              <a:spcPct val="0"/>
            </a:spcBef>
            <a:spcAft>
              <a:spcPct val="20000"/>
            </a:spcAft>
            <a:buChar char="•"/>
          </a:pPr>
          <a:r>
            <a:rPr lang="cs-CZ" sz="2000" b="0" kern="1200" dirty="0"/>
            <a:t>10 pracovních dnů na vypracování a obhajobu absolventské práce, bakalářské práce, diplomové práce</a:t>
          </a:r>
          <a:endParaRPr lang="cs-CZ" sz="2000" kern="1200" dirty="0"/>
        </a:p>
        <a:p>
          <a:pPr marL="228600" lvl="1" indent="-228600" algn="l" defTabSz="889000">
            <a:lnSpc>
              <a:spcPct val="90000"/>
            </a:lnSpc>
            <a:spcBef>
              <a:spcPct val="0"/>
            </a:spcBef>
            <a:spcAft>
              <a:spcPct val="20000"/>
            </a:spcAft>
            <a:buChar char="•"/>
          </a:pPr>
          <a:r>
            <a:rPr lang="cs-CZ" sz="2000" b="0" kern="1200" dirty="0"/>
            <a:t>40 pracovních dnů na přípravu a vykonání státní závěrečné zkoušky, státní rigorózní zkoušky v oblasti lékařství, veterinárního lékařství a hygieny a státní doktorské zkoušky.</a:t>
          </a:r>
          <a:endParaRPr lang="cs-CZ" sz="2000" kern="1200" dirty="0"/>
        </a:p>
      </dsp:txBody>
      <dsp:txXfrm>
        <a:off x="0" y="1543499"/>
        <a:ext cx="10753200" cy="2421899"/>
      </dsp:txXfrm>
    </dsp:sp>
  </dsp:spTree>
</dsp:drawing>
</file>

<file path=ppt/diagrams/drawing3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F7788B-DAC9-4484-A834-E72AD77ADDCF}">
      <dsp:nvSpPr>
        <dsp:cNvPr id="0" name=""/>
        <dsp:cNvSpPr/>
      </dsp:nvSpPr>
      <dsp:spPr>
        <a:xfrm>
          <a:off x="0" y="101401"/>
          <a:ext cx="10753200" cy="798524"/>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a:t>Běžně 40 hodin týdně</a:t>
          </a:r>
          <a:endParaRPr lang="cs-CZ" sz="2100" kern="1200"/>
        </a:p>
      </dsp:txBody>
      <dsp:txXfrm>
        <a:off x="38981" y="140382"/>
        <a:ext cx="10675238" cy="720562"/>
      </dsp:txXfrm>
    </dsp:sp>
    <dsp:sp modelId="{92EC53E6-E482-49F7-92A3-F3A7F817B027}">
      <dsp:nvSpPr>
        <dsp:cNvPr id="0" name=""/>
        <dsp:cNvSpPr/>
      </dsp:nvSpPr>
      <dsp:spPr>
        <a:xfrm>
          <a:off x="0" y="960406"/>
          <a:ext cx="10753200" cy="798524"/>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a:t>Provozy s třísměnným a nepřetržitým pracovní režimem 37,5 hodiny týdně</a:t>
          </a:r>
          <a:endParaRPr lang="cs-CZ" sz="2100" kern="1200"/>
        </a:p>
      </dsp:txBody>
      <dsp:txXfrm>
        <a:off x="38981" y="999387"/>
        <a:ext cx="10675238" cy="720562"/>
      </dsp:txXfrm>
    </dsp:sp>
    <dsp:sp modelId="{18C69096-C303-4A97-BFFB-8E39B8C855B4}">
      <dsp:nvSpPr>
        <dsp:cNvPr id="0" name=""/>
        <dsp:cNvSpPr/>
      </dsp:nvSpPr>
      <dsp:spPr>
        <a:xfrm>
          <a:off x="0" y="1819411"/>
          <a:ext cx="10753200" cy="798524"/>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a:t>Provozy s dvousměnným pracovním režimem 38,75 hodiny týdně</a:t>
          </a:r>
          <a:endParaRPr lang="cs-CZ" sz="2100" kern="1200"/>
        </a:p>
      </dsp:txBody>
      <dsp:txXfrm>
        <a:off x="38981" y="1858392"/>
        <a:ext cx="10675238" cy="720562"/>
      </dsp:txXfrm>
    </dsp:sp>
    <dsp:sp modelId="{A292EEA9-A7DA-4047-983B-744874605FA9}">
      <dsp:nvSpPr>
        <dsp:cNvPr id="0" name=""/>
        <dsp:cNvSpPr/>
      </dsp:nvSpPr>
      <dsp:spPr>
        <a:xfrm>
          <a:off x="0" y="2678416"/>
          <a:ext cx="10753200" cy="798524"/>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a:t>Kratší pracovní doba než je stanovena pro daný provoz musí být sjednána se zaměstnancem</a:t>
          </a:r>
          <a:endParaRPr lang="cs-CZ" sz="2100" kern="1200"/>
        </a:p>
      </dsp:txBody>
      <dsp:txXfrm>
        <a:off x="38981" y="2717397"/>
        <a:ext cx="10675238" cy="720562"/>
      </dsp:txXfrm>
    </dsp:sp>
    <dsp:sp modelId="{14AAF9E6-23F3-4338-AEB0-D900A9737B78}">
      <dsp:nvSpPr>
        <dsp:cNvPr id="0" name=""/>
        <dsp:cNvSpPr/>
      </dsp:nvSpPr>
      <dsp:spPr>
        <a:xfrm>
          <a:off x="0" y="3537421"/>
          <a:ext cx="10753200" cy="798524"/>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a:t>Možno sjednat pružné rozvržení </a:t>
          </a:r>
          <a:endParaRPr lang="cs-CZ" sz="2100" kern="1200"/>
        </a:p>
      </dsp:txBody>
      <dsp:txXfrm>
        <a:off x="38981" y="3576402"/>
        <a:ext cx="10675238" cy="720562"/>
      </dsp:txXfrm>
    </dsp:sp>
    <dsp:sp modelId="{9DEE6CEF-707E-4974-90F4-9D1F8880E615}">
      <dsp:nvSpPr>
        <dsp:cNvPr id="0" name=""/>
        <dsp:cNvSpPr/>
      </dsp:nvSpPr>
      <dsp:spPr>
        <a:xfrm>
          <a:off x="0" y="4335946"/>
          <a:ext cx="10753200" cy="6846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cs-CZ" sz="1600" b="0" kern="1200" dirty="0"/>
            <a:t>např zaměstnanec má určeno zaměstnavatelem, že musí být na pracovišti od 9,00 do 15,00 (základní pracovní doba) a je na něm, jestli zbylé dvě hodiny z osmihodinové směny odpracuje před nebo po této době (volitelná pracovní doba)</a:t>
          </a:r>
          <a:endParaRPr lang="cs-CZ" sz="1600" kern="1200" dirty="0"/>
        </a:p>
      </dsp:txBody>
      <dsp:txXfrm>
        <a:off x="0" y="4335946"/>
        <a:ext cx="10753200" cy="684652"/>
      </dsp:txXfrm>
    </dsp:sp>
  </dsp:spTree>
</dsp:drawing>
</file>

<file path=ppt/diagrams/drawing3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E8D8D1-BC4C-4D40-B32A-FDE37FB728B4}">
      <dsp:nvSpPr>
        <dsp:cNvPr id="0" name=""/>
        <dsp:cNvSpPr/>
      </dsp:nvSpPr>
      <dsp:spPr>
        <a:xfrm>
          <a:off x="52" y="138680"/>
          <a:ext cx="5024810" cy="777600"/>
        </a:xfrm>
        <a:prstGeom prst="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marL="0" lvl="0" indent="0" algn="ctr" defTabSz="1200150">
            <a:lnSpc>
              <a:spcPct val="90000"/>
            </a:lnSpc>
            <a:spcBef>
              <a:spcPct val="0"/>
            </a:spcBef>
            <a:spcAft>
              <a:spcPct val="35000"/>
            </a:spcAft>
            <a:buNone/>
          </a:pPr>
          <a:r>
            <a:rPr lang="cs-CZ" sz="2700" b="0" kern="1200"/>
            <a:t>Přestávka</a:t>
          </a:r>
          <a:endParaRPr lang="cs-CZ" sz="2700" kern="1200"/>
        </a:p>
      </dsp:txBody>
      <dsp:txXfrm>
        <a:off x="52" y="138680"/>
        <a:ext cx="5024810" cy="777600"/>
      </dsp:txXfrm>
    </dsp:sp>
    <dsp:sp modelId="{24E3F807-E5D6-489D-B0CC-F3783189A023}">
      <dsp:nvSpPr>
        <dsp:cNvPr id="0" name=""/>
        <dsp:cNvSpPr/>
      </dsp:nvSpPr>
      <dsp:spPr>
        <a:xfrm>
          <a:off x="52" y="916280"/>
          <a:ext cx="5024810" cy="3085036"/>
        </a:xfrm>
        <a:prstGeom prst="rect">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cs-CZ" sz="2700" b="0" kern="1200" dirty="0">
              <a:solidFill>
                <a:schemeClr val="tx1"/>
              </a:solidFill>
            </a:rPr>
            <a:t>V rámci jedné směny </a:t>
          </a:r>
          <a:endParaRPr lang="cs-CZ" sz="2700" kern="1200" dirty="0">
            <a:solidFill>
              <a:schemeClr val="tx1"/>
            </a:solidFill>
          </a:endParaRPr>
        </a:p>
        <a:p>
          <a:pPr marL="228600" lvl="1" indent="-228600" algn="l" defTabSz="1200150">
            <a:lnSpc>
              <a:spcPct val="90000"/>
            </a:lnSpc>
            <a:spcBef>
              <a:spcPct val="0"/>
            </a:spcBef>
            <a:spcAft>
              <a:spcPct val="15000"/>
            </a:spcAft>
            <a:buChar char="•"/>
          </a:pPr>
          <a:r>
            <a:rPr lang="cs-CZ" sz="2700" kern="1200" dirty="0">
              <a:solidFill>
                <a:schemeClr val="tx1"/>
              </a:solidFill>
            </a:rPr>
            <a:t>Nárok na ni vzniká po 4 hodinách nepřetržité práce</a:t>
          </a:r>
        </a:p>
        <a:p>
          <a:pPr marL="228600" lvl="1" indent="-228600" algn="l" defTabSz="1200150">
            <a:lnSpc>
              <a:spcPct val="90000"/>
            </a:lnSpc>
            <a:spcBef>
              <a:spcPct val="0"/>
            </a:spcBef>
            <a:spcAft>
              <a:spcPct val="15000"/>
            </a:spcAft>
            <a:buChar char="•"/>
          </a:pPr>
          <a:r>
            <a:rPr lang="cs-CZ" sz="2700" b="0" kern="1200" dirty="0">
              <a:solidFill>
                <a:schemeClr val="tx1"/>
              </a:solidFill>
            </a:rPr>
            <a:t>Zaměstnanec je povinen čerpat nejdéle po 6 hodinách nepřetržité práce  </a:t>
          </a:r>
          <a:endParaRPr lang="cs-CZ" sz="2700" kern="1200" dirty="0">
            <a:solidFill>
              <a:schemeClr val="tx1"/>
            </a:solidFill>
          </a:endParaRPr>
        </a:p>
      </dsp:txBody>
      <dsp:txXfrm>
        <a:off x="52" y="916280"/>
        <a:ext cx="5024810" cy="3085036"/>
      </dsp:txXfrm>
    </dsp:sp>
    <dsp:sp modelId="{34D61FF5-6AE0-4A01-828C-9869F7812745}">
      <dsp:nvSpPr>
        <dsp:cNvPr id="0" name=""/>
        <dsp:cNvSpPr/>
      </dsp:nvSpPr>
      <dsp:spPr>
        <a:xfrm>
          <a:off x="5728336" y="138680"/>
          <a:ext cx="5024810" cy="777600"/>
        </a:xfrm>
        <a:prstGeom prst="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marL="0" lvl="0" indent="0" algn="ctr" defTabSz="1200150">
            <a:lnSpc>
              <a:spcPct val="90000"/>
            </a:lnSpc>
            <a:spcBef>
              <a:spcPct val="0"/>
            </a:spcBef>
            <a:spcAft>
              <a:spcPct val="35000"/>
            </a:spcAft>
            <a:buNone/>
          </a:pPr>
          <a:r>
            <a:rPr lang="cs-CZ" sz="2700" b="0" kern="1200"/>
            <a:t>Doba odpočinku</a:t>
          </a:r>
          <a:endParaRPr lang="cs-CZ" sz="2700" kern="1200"/>
        </a:p>
      </dsp:txBody>
      <dsp:txXfrm>
        <a:off x="5728336" y="138680"/>
        <a:ext cx="5024810" cy="777600"/>
      </dsp:txXfrm>
    </dsp:sp>
    <dsp:sp modelId="{22805496-B6F1-49F7-A04B-AF30AF47D890}">
      <dsp:nvSpPr>
        <dsp:cNvPr id="0" name=""/>
        <dsp:cNvSpPr/>
      </dsp:nvSpPr>
      <dsp:spPr>
        <a:xfrm>
          <a:off x="5728336" y="916280"/>
          <a:ext cx="5024810" cy="3085036"/>
        </a:xfrm>
        <a:prstGeom prst="rect">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cs-CZ" sz="2700" b="0" kern="1200" dirty="0">
              <a:solidFill>
                <a:schemeClr val="tx1"/>
              </a:solidFill>
            </a:rPr>
            <a:t>Mezi 2 směnami</a:t>
          </a:r>
          <a:endParaRPr lang="cs-CZ" sz="2700" kern="1200" dirty="0">
            <a:solidFill>
              <a:schemeClr val="tx1"/>
            </a:solidFill>
          </a:endParaRPr>
        </a:p>
        <a:p>
          <a:pPr marL="228600" lvl="1" indent="-228600" algn="l" defTabSz="1200150">
            <a:lnSpc>
              <a:spcPct val="90000"/>
            </a:lnSpc>
            <a:spcBef>
              <a:spcPct val="0"/>
            </a:spcBef>
            <a:spcAft>
              <a:spcPct val="15000"/>
            </a:spcAft>
            <a:buChar char="•"/>
          </a:pPr>
          <a:r>
            <a:rPr lang="cs-CZ" sz="2700" b="0" kern="1200" dirty="0">
              <a:solidFill>
                <a:schemeClr val="tx1"/>
              </a:solidFill>
            </a:rPr>
            <a:t>Alespoň 11 hodin v kuse</a:t>
          </a:r>
          <a:endParaRPr lang="cs-CZ" sz="2700" kern="1200" dirty="0">
            <a:solidFill>
              <a:schemeClr val="tx1"/>
            </a:solidFill>
          </a:endParaRPr>
        </a:p>
        <a:p>
          <a:pPr marL="228600" lvl="1" indent="-228600" algn="l" defTabSz="1200150">
            <a:lnSpc>
              <a:spcPct val="90000"/>
            </a:lnSpc>
            <a:spcBef>
              <a:spcPct val="0"/>
            </a:spcBef>
            <a:spcAft>
              <a:spcPct val="15000"/>
            </a:spcAft>
            <a:buChar char="•"/>
          </a:pPr>
          <a:r>
            <a:rPr lang="cs-CZ" sz="2700" b="0" kern="1200" dirty="0">
              <a:solidFill>
                <a:schemeClr val="tx1"/>
              </a:solidFill>
            </a:rPr>
            <a:t>V některých případech může být zkrácen až na 8 hodin</a:t>
          </a:r>
          <a:endParaRPr lang="cs-CZ" sz="2700" kern="1200" dirty="0">
            <a:solidFill>
              <a:schemeClr val="tx1"/>
            </a:solidFill>
          </a:endParaRPr>
        </a:p>
        <a:p>
          <a:pPr marL="228600" lvl="1" indent="-228600" algn="l" defTabSz="1200150">
            <a:lnSpc>
              <a:spcPct val="90000"/>
            </a:lnSpc>
            <a:spcBef>
              <a:spcPct val="0"/>
            </a:spcBef>
            <a:spcAft>
              <a:spcPct val="15000"/>
            </a:spcAft>
            <a:buChar char="•"/>
          </a:pPr>
          <a:r>
            <a:rPr lang="cs-CZ" sz="2700" b="0" kern="1200" dirty="0">
              <a:solidFill>
                <a:schemeClr val="tx1"/>
              </a:solidFill>
            </a:rPr>
            <a:t>Nepřetržitý odpočinek alespoň jednou za týden musí trvat alespoň 35 hodin.</a:t>
          </a:r>
          <a:endParaRPr lang="cs-CZ" sz="2700" kern="1200" dirty="0">
            <a:solidFill>
              <a:schemeClr val="tx1"/>
            </a:solidFill>
          </a:endParaRPr>
        </a:p>
      </dsp:txBody>
      <dsp:txXfrm>
        <a:off x="5728336" y="916280"/>
        <a:ext cx="5024810" cy="30850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C56C8A-EDA2-4807-B789-7E4D60567E65}">
      <dsp:nvSpPr>
        <dsp:cNvPr id="0" name=""/>
        <dsp:cNvSpPr/>
      </dsp:nvSpPr>
      <dsp:spPr>
        <a:xfrm>
          <a:off x="0" y="29947"/>
          <a:ext cx="10753200" cy="514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dirty="0"/>
            <a:t>Zkušební doba </a:t>
          </a:r>
          <a:r>
            <a:rPr lang="cs-CZ" sz="2200" b="1" kern="1200" dirty="0"/>
            <a:t>může</a:t>
          </a:r>
          <a:r>
            <a:rPr lang="cs-CZ" sz="2200" b="0" kern="1200" dirty="0"/>
            <a:t> být sjednána na dobu</a:t>
          </a:r>
          <a:endParaRPr lang="cs-CZ" sz="2200" kern="1200" dirty="0"/>
        </a:p>
      </dsp:txBody>
      <dsp:txXfrm>
        <a:off x="25130" y="55077"/>
        <a:ext cx="10702940" cy="464540"/>
      </dsp:txXfrm>
    </dsp:sp>
    <dsp:sp modelId="{66E68DFA-C7A2-48F2-8A68-16D4FCB20FDD}">
      <dsp:nvSpPr>
        <dsp:cNvPr id="0" name=""/>
        <dsp:cNvSpPr/>
      </dsp:nvSpPr>
      <dsp:spPr>
        <a:xfrm>
          <a:off x="0" y="544747"/>
          <a:ext cx="10753200" cy="557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cs-CZ" sz="1700" b="0" kern="1200" dirty="0"/>
            <a:t>3 měsíců po sobě jdoucí ode dne vzniku pracovního poměru,</a:t>
          </a:r>
          <a:endParaRPr lang="cs-CZ" sz="1700" kern="1200" dirty="0"/>
        </a:p>
        <a:p>
          <a:pPr marL="171450" lvl="1" indent="-171450" algn="l" defTabSz="755650">
            <a:lnSpc>
              <a:spcPct val="90000"/>
            </a:lnSpc>
            <a:spcBef>
              <a:spcPct val="0"/>
            </a:spcBef>
            <a:spcAft>
              <a:spcPct val="20000"/>
            </a:spcAft>
            <a:buChar char="•"/>
          </a:pPr>
          <a:r>
            <a:rPr lang="cs-CZ" sz="1700" b="0" kern="1200" dirty="0"/>
            <a:t>6 měsíců po sobě jdoucích ode dne vzniku pracovního poměru u vedoucího zaměstnance.</a:t>
          </a:r>
          <a:endParaRPr lang="cs-CZ" sz="1700" kern="1200" dirty="0"/>
        </a:p>
      </dsp:txBody>
      <dsp:txXfrm>
        <a:off x="0" y="544747"/>
        <a:ext cx="10753200" cy="557865"/>
      </dsp:txXfrm>
    </dsp:sp>
    <dsp:sp modelId="{C1B0DD17-68E4-497A-AD37-7DA4A33060C5}">
      <dsp:nvSpPr>
        <dsp:cNvPr id="0" name=""/>
        <dsp:cNvSpPr/>
      </dsp:nvSpPr>
      <dsp:spPr>
        <a:xfrm>
          <a:off x="0" y="1102612"/>
          <a:ext cx="10753200" cy="514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možné sjednat rovněž v souvislosti se jmenováním na vedoucí pracovní místo </a:t>
          </a:r>
          <a:endParaRPr lang="cs-CZ" sz="2200" kern="1200"/>
        </a:p>
      </dsp:txBody>
      <dsp:txXfrm>
        <a:off x="25130" y="1127742"/>
        <a:ext cx="10702940" cy="464540"/>
      </dsp:txXfrm>
    </dsp:sp>
    <dsp:sp modelId="{26A06947-04CE-48E5-AD2C-9E4D3C544AD6}">
      <dsp:nvSpPr>
        <dsp:cNvPr id="0" name=""/>
        <dsp:cNvSpPr/>
      </dsp:nvSpPr>
      <dsp:spPr>
        <a:xfrm>
          <a:off x="0" y="1680772"/>
          <a:ext cx="10753200" cy="514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sjednat </a:t>
          </a:r>
          <a:r>
            <a:rPr lang="cs-CZ" sz="2200" b="1" u="sng" kern="1200"/>
            <a:t>nejpozději</a:t>
          </a:r>
          <a:r>
            <a:rPr lang="cs-CZ" sz="2200" b="0" kern="1200"/>
            <a:t> v den, který byl sjednán jako den nástupu do práce</a:t>
          </a:r>
          <a:endParaRPr lang="cs-CZ" sz="2200" kern="1200"/>
        </a:p>
      </dsp:txBody>
      <dsp:txXfrm>
        <a:off x="25130" y="1705902"/>
        <a:ext cx="10702940" cy="464540"/>
      </dsp:txXfrm>
    </dsp:sp>
    <dsp:sp modelId="{10E28AAC-B3AF-49CE-A7CD-879E91C9C029}">
      <dsp:nvSpPr>
        <dsp:cNvPr id="0" name=""/>
        <dsp:cNvSpPr/>
      </dsp:nvSpPr>
      <dsp:spPr>
        <a:xfrm>
          <a:off x="0" y="2258932"/>
          <a:ext cx="10753200" cy="514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nesmí být dodatečně prodlužována</a:t>
          </a:r>
          <a:endParaRPr lang="cs-CZ" sz="2200" kern="1200"/>
        </a:p>
      </dsp:txBody>
      <dsp:txXfrm>
        <a:off x="25130" y="2284062"/>
        <a:ext cx="10702940" cy="464540"/>
      </dsp:txXfrm>
    </dsp:sp>
    <dsp:sp modelId="{4E49A540-3833-40DF-B99E-6CFCECFFEF9F}">
      <dsp:nvSpPr>
        <dsp:cNvPr id="0" name=""/>
        <dsp:cNvSpPr/>
      </dsp:nvSpPr>
      <dsp:spPr>
        <a:xfrm>
          <a:off x="0" y="2837092"/>
          <a:ext cx="10753200" cy="514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nesmí být sjednána delší, než je polovina sjednané doby trvání pracovního poměru</a:t>
          </a:r>
          <a:endParaRPr lang="cs-CZ" sz="2200" kern="1200"/>
        </a:p>
      </dsp:txBody>
      <dsp:txXfrm>
        <a:off x="25130" y="2862222"/>
        <a:ext cx="10702940" cy="464540"/>
      </dsp:txXfrm>
    </dsp:sp>
    <dsp:sp modelId="{EF428845-929E-4098-8C34-0C44F4A02193}">
      <dsp:nvSpPr>
        <dsp:cNvPr id="0" name=""/>
        <dsp:cNvSpPr/>
      </dsp:nvSpPr>
      <dsp:spPr>
        <a:xfrm>
          <a:off x="0" y="3415252"/>
          <a:ext cx="10753200" cy="514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musí být sjednána </a:t>
          </a:r>
          <a:r>
            <a:rPr lang="cs-CZ" sz="2200" b="1" kern="1200"/>
            <a:t>písemně</a:t>
          </a:r>
          <a:endParaRPr lang="cs-CZ" sz="2200" kern="1200"/>
        </a:p>
      </dsp:txBody>
      <dsp:txXfrm>
        <a:off x="25130" y="3440382"/>
        <a:ext cx="10702940" cy="464540"/>
      </dsp:txXfrm>
    </dsp:sp>
  </dsp:spTree>
</dsp:drawing>
</file>

<file path=ppt/diagrams/drawing4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24DF0A-15B3-49B3-846F-59F8651A62E3}">
      <dsp:nvSpPr>
        <dsp:cNvPr id="0" name=""/>
        <dsp:cNvSpPr/>
      </dsp:nvSpPr>
      <dsp:spPr>
        <a:xfrm>
          <a:off x="0" y="161492"/>
          <a:ext cx="10753200" cy="1858106"/>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cs-CZ" sz="3500" b="0" kern="1200" dirty="0"/>
            <a:t>Práci ve dnech pracovního klidu může zaměstnavatel nařídit jen výjimečně.</a:t>
          </a:r>
          <a:endParaRPr lang="cs-CZ" sz="3500" kern="1200" dirty="0"/>
        </a:p>
      </dsp:txBody>
      <dsp:txXfrm>
        <a:off x="90705" y="252197"/>
        <a:ext cx="10571790" cy="1676696"/>
      </dsp:txXfrm>
    </dsp:sp>
    <dsp:sp modelId="{E9457C31-7768-4CE5-94A8-CB75B7BBAD35}">
      <dsp:nvSpPr>
        <dsp:cNvPr id="0" name=""/>
        <dsp:cNvSpPr/>
      </dsp:nvSpPr>
      <dsp:spPr>
        <a:xfrm>
          <a:off x="0" y="2120399"/>
          <a:ext cx="10753200" cy="1858106"/>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cs-CZ" sz="3500" b="0" kern="1200" dirty="0"/>
            <a:t>Neplatí u práce nutné se zřetelem na uspokojování životních, </a:t>
          </a:r>
          <a:r>
            <a:rPr lang="cs-CZ" sz="3500" b="1" u="sng" kern="1200" dirty="0"/>
            <a:t>zdravotních</a:t>
          </a:r>
          <a:r>
            <a:rPr lang="cs-CZ" sz="3500" b="0" kern="1200" dirty="0"/>
            <a:t>, vzdělávacích, kulturních, tělovýchovných a sportovních potřeb obyvatelstva,</a:t>
          </a:r>
          <a:endParaRPr lang="cs-CZ" sz="3500" kern="1200" dirty="0"/>
        </a:p>
      </dsp:txBody>
      <dsp:txXfrm>
        <a:off x="90705" y="2211104"/>
        <a:ext cx="10571790" cy="1676696"/>
      </dsp:txXfrm>
    </dsp:sp>
  </dsp:spTree>
</dsp:drawing>
</file>

<file path=ppt/diagrams/drawing4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64AAFA-F82E-4882-B446-36E30B49A01A}">
      <dsp:nvSpPr>
        <dsp:cNvPr id="0" name=""/>
        <dsp:cNvSpPr/>
      </dsp:nvSpPr>
      <dsp:spPr>
        <a:xfrm>
          <a:off x="0" y="23623"/>
          <a:ext cx="10753200" cy="131625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dirty="0"/>
            <a:t>Práci přesčas je možné konat jen </a:t>
          </a:r>
          <a:r>
            <a:rPr lang="cs-CZ" sz="2500" b="1" kern="1200" dirty="0"/>
            <a:t>výjimečně</a:t>
          </a:r>
          <a:r>
            <a:rPr lang="cs-CZ" sz="2500" b="0" kern="1200" dirty="0"/>
            <a:t>.</a:t>
          </a:r>
          <a:endParaRPr lang="cs-CZ" sz="2500" kern="1200" dirty="0"/>
        </a:p>
      </dsp:txBody>
      <dsp:txXfrm>
        <a:off x="64254" y="87877"/>
        <a:ext cx="10624692" cy="1187742"/>
      </dsp:txXfrm>
    </dsp:sp>
    <dsp:sp modelId="{4384A076-12B4-45F3-8CB6-728670EED22E}">
      <dsp:nvSpPr>
        <dsp:cNvPr id="0" name=""/>
        <dsp:cNvSpPr/>
      </dsp:nvSpPr>
      <dsp:spPr>
        <a:xfrm>
          <a:off x="0" y="1411873"/>
          <a:ext cx="10753200" cy="131625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dirty="0"/>
            <a:t>Práci přesčas může zaměstnavatel zaměstnanci nařídit</a:t>
          </a:r>
          <a:r>
            <a:rPr lang="cs-CZ" sz="2500" b="1" kern="1200" dirty="0"/>
            <a:t> jen z vážných provozních důvodů</a:t>
          </a:r>
          <a:r>
            <a:rPr lang="cs-CZ" sz="2500" b="0" kern="1200" dirty="0"/>
            <a:t>, a to </a:t>
          </a:r>
          <a:r>
            <a:rPr lang="cs-CZ" sz="2500" b="1" kern="1200" dirty="0"/>
            <a:t>i na dobu nepřetržitého odpočinku </a:t>
          </a:r>
          <a:r>
            <a:rPr lang="cs-CZ" sz="2500" b="0" kern="1200" dirty="0"/>
            <a:t>mezi dvěma směnami,</a:t>
          </a:r>
          <a:endParaRPr lang="cs-CZ" sz="2500" kern="1200" dirty="0"/>
        </a:p>
      </dsp:txBody>
      <dsp:txXfrm>
        <a:off x="64254" y="1476127"/>
        <a:ext cx="10624692" cy="1187742"/>
      </dsp:txXfrm>
    </dsp:sp>
    <dsp:sp modelId="{CCA1572D-CDC2-4F98-820E-5BB6B654072A}">
      <dsp:nvSpPr>
        <dsp:cNvPr id="0" name=""/>
        <dsp:cNvSpPr/>
      </dsp:nvSpPr>
      <dsp:spPr>
        <a:xfrm>
          <a:off x="0" y="2800124"/>
          <a:ext cx="10753200" cy="131625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dirty="0"/>
            <a:t>Nařízená práce přesčas </a:t>
          </a:r>
          <a:r>
            <a:rPr lang="cs-CZ" sz="2500" b="1" kern="1200" dirty="0"/>
            <a:t>nesmí u zaměstnance činit více než 8 hodin v jednotlivých týdnech </a:t>
          </a:r>
          <a:r>
            <a:rPr lang="cs-CZ" sz="2500" b="0" kern="1200" dirty="0"/>
            <a:t>a </a:t>
          </a:r>
          <a:r>
            <a:rPr lang="cs-CZ" sz="2500" b="1" kern="1200" dirty="0"/>
            <a:t>150 hodin v kalendářním roce</a:t>
          </a:r>
          <a:r>
            <a:rPr lang="cs-CZ" sz="2500" b="0" kern="1200" dirty="0"/>
            <a:t>.</a:t>
          </a:r>
          <a:endParaRPr lang="cs-CZ" sz="2500" kern="1200" dirty="0"/>
        </a:p>
      </dsp:txBody>
      <dsp:txXfrm>
        <a:off x="64254" y="2864378"/>
        <a:ext cx="10624692" cy="1187742"/>
      </dsp:txXfrm>
    </dsp:sp>
  </dsp:spTree>
</dsp:drawing>
</file>

<file path=ppt/diagrams/drawing4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02C8D3-950D-4F08-9E10-6EE6A554910D}">
      <dsp:nvSpPr>
        <dsp:cNvPr id="0" name=""/>
        <dsp:cNvSpPr/>
      </dsp:nvSpPr>
      <dsp:spPr>
        <a:xfrm>
          <a:off x="0" y="11294"/>
          <a:ext cx="10753200" cy="874575"/>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b="0" kern="1200" dirty="0"/>
            <a:t>musí být sjednána </a:t>
          </a:r>
          <a:r>
            <a:rPr lang="cs-CZ" sz="2300" b="1" kern="1200" dirty="0"/>
            <a:t>písemně</a:t>
          </a:r>
          <a:endParaRPr lang="cs-CZ" sz="2300" kern="1200" dirty="0"/>
        </a:p>
      </dsp:txBody>
      <dsp:txXfrm>
        <a:off x="42693" y="53987"/>
        <a:ext cx="10667814" cy="789189"/>
      </dsp:txXfrm>
    </dsp:sp>
    <dsp:sp modelId="{3B538C17-01DD-4204-B846-770754501861}">
      <dsp:nvSpPr>
        <dsp:cNvPr id="0" name=""/>
        <dsp:cNvSpPr/>
      </dsp:nvSpPr>
      <dsp:spPr>
        <a:xfrm>
          <a:off x="0" y="952109"/>
          <a:ext cx="10753200" cy="874575"/>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b="1" kern="1200" dirty="0"/>
            <a:t>nesmí být sjednána v prvních 12 týdnech </a:t>
          </a:r>
          <a:r>
            <a:rPr lang="cs-CZ" sz="2300" b="0" kern="1200" dirty="0"/>
            <a:t>ode dne vzniku pracovního poměru,</a:t>
          </a:r>
          <a:endParaRPr lang="cs-CZ" sz="2300" kern="1200" dirty="0"/>
        </a:p>
      </dsp:txBody>
      <dsp:txXfrm>
        <a:off x="42693" y="994802"/>
        <a:ext cx="10667814" cy="789189"/>
      </dsp:txXfrm>
    </dsp:sp>
    <dsp:sp modelId="{3DCB6C87-8947-473A-A936-7451DCA08284}">
      <dsp:nvSpPr>
        <dsp:cNvPr id="0" name=""/>
        <dsp:cNvSpPr/>
      </dsp:nvSpPr>
      <dsp:spPr>
        <a:xfrm>
          <a:off x="0" y="1892924"/>
          <a:ext cx="10753200" cy="874575"/>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b="0" kern="1200" dirty="0"/>
            <a:t>nesmí být sjednána </a:t>
          </a:r>
          <a:r>
            <a:rPr lang="cs-CZ" sz="2300" b="1" kern="1200" dirty="0"/>
            <a:t>na dobu delší než 52 týdnů</a:t>
          </a:r>
          <a:endParaRPr lang="cs-CZ" sz="2300" kern="1200" dirty="0"/>
        </a:p>
      </dsp:txBody>
      <dsp:txXfrm>
        <a:off x="42693" y="1935617"/>
        <a:ext cx="10667814" cy="789189"/>
      </dsp:txXfrm>
    </dsp:sp>
    <dsp:sp modelId="{15D6BD85-220B-4D3E-B99E-6B2A89D93D2E}">
      <dsp:nvSpPr>
        <dsp:cNvPr id="0" name=""/>
        <dsp:cNvSpPr/>
      </dsp:nvSpPr>
      <dsp:spPr>
        <a:xfrm>
          <a:off x="0" y="2833739"/>
          <a:ext cx="10753200" cy="874575"/>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b="0" kern="1200" dirty="0"/>
            <a:t>může být </a:t>
          </a:r>
          <a:r>
            <a:rPr lang="cs-CZ" sz="2300" b="1" kern="1200" dirty="0"/>
            <a:t>okamžitě zrušena</a:t>
          </a:r>
          <a:r>
            <a:rPr lang="cs-CZ" sz="2300" b="0" kern="1200" dirty="0"/>
            <a:t>, a to </a:t>
          </a:r>
          <a:r>
            <a:rPr lang="cs-CZ" sz="2300" b="1" kern="1200" dirty="0"/>
            <a:t>i bez udání důvodu </a:t>
          </a:r>
          <a:r>
            <a:rPr lang="cs-CZ" sz="2300" b="0" kern="1200" dirty="0"/>
            <a:t>v období 12 týdnů od sjednání; </a:t>
          </a:r>
          <a:endParaRPr lang="cs-CZ" sz="2300" kern="1200" dirty="0"/>
        </a:p>
      </dsp:txBody>
      <dsp:txXfrm>
        <a:off x="42693" y="2876432"/>
        <a:ext cx="10667814" cy="789189"/>
      </dsp:txXfrm>
    </dsp:sp>
    <dsp:sp modelId="{80FB1E23-EA1E-47FF-920D-119090496627}">
      <dsp:nvSpPr>
        <dsp:cNvPr id="0" name=""/>
        <dsp:cNvSpPr/>
      </dsp:nvSpPr>
      <dsp:spPr>
        <a:xfrm>
          <a:off x="0" y="3774554"/>
          <a:ext cx="10753200" cy="874575"/>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b="0" kern="1200" dirty="0"/>
            <a:t>může být </a:t>
          </a:r>
          <a:r>
            <a:rPr lang="cs-CZ" sz="2300" b="1" kern="1200" dirty="0"/>
            <a:t>vypovězena</a:t>
          </a:r>
          <a:r>
            <a:rPr lang="cs-CZ" sz="2300" b="0" kern="1200" dirty="0"/>
            <a:t> z jakéhokoliv důvodu nebo </a:t>
          </a:r>
          <a:r>
            <a:rPr lang="cs-CZ" sz="2300" b="1" kern="1200" dirty="0"/>
            <a:t>bez uvedení důvodu</a:t>
          </a:r>
          <a:r>
            <a:rPr lang="cs-CZ" sz="2300" b="0" kern="1200" dirty="0"/>
            <a:t>;</a:t>
          </a:r>
          <a:endParaRPr lang="cs-CZ" sz="2300" kern="1200" dirty="0"/>
        </a:p>
      </dsp:txBody>
      <dsp:txXfrm>
        <a:off x="42693" y="3817247"/>
        <a:ext cx="10667814" cy="789189"/>
      </dsp:txXfrm>
    </dsp:sp>
  </dsp:spTree>
</dsp:drawing>
</file>

<file path=ppt/diagrams/drawing4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958565-77FF-42B8-A0D2-07BAE0853C71}">
      <dsp:nvSpPr>
        <dsp:cNvPr id="0" name=""/>
        <dsp:cNvSpPr/>
      </dsp:nvSpPr>
      <dsp:spPr>
        <a:xfrm>
          <a:off x="0" y="44098"/>
          <a:ext cx="10753200" cy="21060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just" defTabSz="1778000">
            <a:lnSpc>
              <a:spcPct val="90000"/>
            </a:lnSpc>
            <a:spcBef>
              <a:spcPct val="0"/>
            </a:spcBef>
            <a:spcAft>
              <a:spcPct val="35000"/>
            </a:spcAft>
            <a:buNone/>
          </a:pPr>
          <a:r>
            <a:rPr lang="cs-CZ" sz="4000" b="0" kern="1200" dirty="0"/>
            <a:t>Zaměstnavatel je povinen zajistit, aby zaměstnanec pracující v noci byl vyšetřen poskytovatelem pracovnělékařských služeb</a:t>
          </a:r>
          <a:endParaRPr lang="cs-CZ" sz="4000" kern="1200" dirty="0"/>
        </a:p>
      </dsp:txBody>
      <dsp:txXfrm>
        <a:off x="102806" y="146904"/>
        <a:ext cx="10547588" cy="1900388"/>
      </dsp:txXfrm>
    </dsp:sp>
    <dsp:sp modelId="{08CA94DA-62A9-4898-B57C-F26D8DC4A258}">
      <dsp:nvSpPr>
        <dsp:cNvPr id="0" name=""/>
        <dsp:cNvSpPr/>
      </dsp:nvSpPr>
      <dsp:spPr>
        <a:xfrm>
          <a:off x="0" y="2150099"/>
          <a:ext cx="10753200" cy="1945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50800" rIns="284480" bIns="50800" numCol="1" spcCol="1270" anchor="t" anchorCtr="0">
          <a:noAutofit/>
        </a:bodyPr>
        <a:lstStyle/>
        <a:p>
          <a:pPr marL="285750" lvl="1" indent="-285750" algn="l" defTabSz="1377950">
            <a:lnSpc>
              <a:spcPct val="90000"/>
            </a:lnSpc>
            <a:spcBef>
              <a:spcPct val="0"/>
            </a:spcBef>
            <a:spcAft>
              <a:spcPct val="20000"/>
            </a:spcAft>
            <a:buChar char="•"/>
          </a:pPr>
          <a:r>
            <a:rPr lang="cs-CZ" sz="3100" b="0" kern="1200" dirty="0"/>
            <a:t>před zařazením na noční práci</a:t>
          </a:r>
          <a:endParaRPr lang="cs-CZ" sz="3100" kern="1200" dirty="0"/>
        </a:p>
        <a:p>
          <a:pPr marL="285750" lvl="1" indent="-285750" algn="l" defTabSz="1377950">
            <a:lnSpc>
              <a:spcPct val="90000"/>
            </a:lnSpc>
            <a:spcBef>
              <a:spcPct val="0"/>
            </a:spcBef>
            <a:spcAft>
              <a:spcPct val="20000"/>
            </a:spcAft>
            <a:buChar char="•"/>
          </a:pPr>
          <a:r>
            <a:rPr lang="cs-CZ" sz="3100" b="0" kern="1200" dirty="0"/>
            <a:t>pravidelně podle potřeby, nejméně však jednou ročně</a:t>
          </a:r>
          <a:endParaRPr lang="cs-CZ" sz="3100" kern="1200" dirty="0"/>
        </a:p>
        <a:p>
          <a:pPr marL="285750" lvl="1" indent="-285750" algn="l" defTabSz="1377950">
            <a:lnSpc>
              <a:spcPct val="90000"/>
            </a:lnSpc>
            <a:spcBef>
              <a:spcPct val="0"/>
            </a:spcBef>
            <a:spcAft>
              <a:spcPct val="20000"/>
            </a:spcAft>
            <a:buChar char="•"/>
          </a:pPr>
          <a:r>
            <a:rPr lang="cs-CZ" sz="3100" b="0" kern="1200" dirty="0"/>
            <a:t>kdykoliv během zařazení na noční práci, pokud o to zaměstnanec požádá</a:t>
          </a:r>
          <a:endParaRPr lang="cs-CZ" sz="3100" kern="1200" dirty="0"/>
        </a:p>
      </dsp:txBody>
      <dsp:txXfrm>
        <a:off x="0" y="2150099"/>
        <a:ext cx="10753200" cy="1945800"/>
      </dsp:txXfrm>
    </dsp:sp>
  </dsp:spTree>
</dsp:drawing>
</file>

<file path=ppt/diagrams/drawing4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679535-4083-46F8-85DB-430140AA4D6F}">
      <dsp:nvSpPr>
        <dsp:cNvPr id="0" name=""/>
        <dsp:cNvSpPr/>
      </dsp:nvSpPr>
      <dsp:spPr>
        <a:xfrm>
          <a:off x="0" y="60748"/>
          <a:ext cx="10753200" cy="950625"/>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a:t>Určuje zaměstnavatel</a:t>
          </a:r>
          <a:endParaRPr lang="cs-CZ" sz="2500" kern="1200"/>
        </a:p>
      </dsp:txBody>
      <dsp:txXfrm>
        <a:off x="46406" y="107154"/>
        <a:ext cx="10660388" cy="857813"/>
      </dsp:txXfrm>
    </dsp:sp>
    <dsp:sp modelId="{7376D0B3-6020-4123-96C3-7A66D53CAC29}">
      <dsp:nvSpPr>
        <dsp:cNvPr id="0" name=""/>
        <dsp:cNvSpPr/>
      </dsp:nvSpPr>
      <dsp:spPr>
        <a:xfrm>
          <a:off x="0" y="1083373"/>
          <a:ext cx="10753200" cy="950625"/>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a:t>Podle předem stanoveného rozvrhu</a:t>
          </a:r>
          <a:endParaRPr lang="cs-CZ" sz="2500" kern="1200"/>
        </a:p>
      </dsp:txBody>
      <dsp:txXfrm>
        <a:off x="46406" y="1129779"/>
        <a:ext cx="10660388" cy="857813"/>
      </dsp:txXfrm>
    </dsp:sp>
    <dsp:sp modelId="{1028F434-12A9-4DE3-9591-55655F88F80A}">
      <dsp:nvSpPr>
        <dsp:cNvPr id="0" name=""/>
        <dsp:cNvSpPr/>
      </dsp:nvSpPr>
      <dsp:spPr>
        <a:xfrm>
          <a:off x="0" y="2105999"/>
          <a:ext cx="10753200" cy="950625"/>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dirty="0"/>
            <a:t>Nejméně 14 dnů předem</a:t>
          </a:r>
          <a:endParaRPr lang="cs-CZ" sz="2500" kern="1200" dirty="0"/>
        </a:p>
      </dsp:txBody>
      <dsp:txXfrm>
        <a:off x="46406" y="2152405"/>
        <a:ext cx="10660388" cy="857813"/>
      </dsp:txXfrm>
    </dsp:sp>
    <dsp:sp modelId="{BE2C654D-C723-43D3-B226-2A903595E8FB}">
      <dsp:nvSpPr>
        <dsp:cNvPr id="0" name=""/>
        <dsp:cNvSpPr/>
      </dsp:nvSpPr>
      <dsp:spPr>
        <a:xfrm>
          <a:off x="0" y="3128624"/>
          <a:ext cx="10753200" cy="950625"/>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dirty="0"/>
            <a:t>Za dobu čerpání dovolené přísluší zaměstnanci náhrada mzdy nebo platu ve výši průměrného výdělku</a:t>
          </a:r>
          <a:endParaRPr lang="cs-CZ" sz="2500" kern="1200" dirty="0"/>
        </a:p>
      </dsp:txBody>
      <dsp:txXfrm>
        <a:off x="46406" y="3175030"/>
        <a:ext cx="10660388" cy="857813"/>
      </dsp:txXfrm>
    </dsp:sp>
  </dsp:spTree>
</dsp:drawing>
</file>

<file path=ppt/diagrams/drawing4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9560AA-12EA-40F8-9D91-746A6841AB02}">
      <dsp:nvSpPr>
        <dsp:cNvPr id="0" name=""/>
        <dsp:cNvSpPr/>
      </dsp:nvSpPr>
      <dsp:spPr>
        <a:xfrm>
          <a:off x="0" y="23758"/>
          <a:ext cx="10753200" cy="6552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b="0" kern="1200"/>
            <a:t>Prostoj </a:t>
          </a:r>
          <a:endParaRPr lang="cs-CZ" sz="2800" kern="1200"/>
        </a:p>
      </dsp:txBody>
      <dsp:txXfrm>
        <a:off x="31984" y="55742"/>
        <a:ext cx="10689232" cy="591232"/>
      </dsp:txXfrm>
    </dsp:sp>
    <dsp:sp modelId="{EEE9C33D-B5CE-44D7-92DB-ED76DFF352AE}">
      <dsp:nvSpPr>
        <dsp:cNvPr id="0" name=""/>
        <dsp:cNvSpPr/>
      </dsp:nvSpPr>
      <dsp:spPr>
        <a:xfrm>
          <a:off x="0" y="678958"/>
          <a:ext cx="10753200" cy="15359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5560" rIns="199136" bIns="35560" numCol="1" spcCol="1270" anchor="t" anchorCtr="0">
          <a:noAutofit/>
        </a:bodyPr>
        <a:lstStyle/>
        <a:p>
          <a:pPr marL="228600" lvl="1" indent="-228600" algn="just" defTabSz="977900">
            <a:lnSpc>
              <a:spcPct val="90000"/>
            </a:lnSpc>
            <a:spcBef>
              <a:spcPct val="0"/>
            </a:spcBef>
            <a:spcAft>
              <a:spcPct val="20000"/>
            </a:spcAft>
            <a:buChar char="•"/>
          </a:pPr>
          <a:r>
            <a:rPr lang="cs-CZ" sz="2200" b="0" kern="1200" dirty="0"/>
            <a:t>Nemůže-li zaměstnanec konat práci pro </a:t>
          </a:r>
          <a:r>
            <a:rPr lang="cs-CZ" sz="2200" b="1" kern="1200" dirty="0"/>
            <a:t>přechodnou</a:t>
          </a:r>
          <a:r>
            <a:rPr lang="cs-CZ" sz="2200" b="0" kern="1200" dirty="0"/>
            <a:t> </a:t>
          </a:r>
          <a:r>
            <a:rPr lang="cs-CZ" sz="2200" b="1" kern="1200" dirty="0"/>
            <a:t>závadu</a:t>
          </a:r>
          <a:r>
            <a:rPr lang="cs-CZ" sz="2200" b="0" kern="1200" dirty="0"/>
            <a:t> způsobenou poruchou na strojním zařízení, </a:t>
          </a:r>
          <a:r>
            <a:rPr lang="cs-CZ" sz="2200" b="1" kern="1200" dirty="0"/>
            <a:t>kterou nezavinil</a:t>
          </a:r>
          <a:r>
            <a:rPr lang="cs-CZ" sz="2200" b="0" kern="1200" dirty="0"/>
            <a:t>, v dodávce surovin nebo pohonné síly, </a:t>
          </a:r>
          <a:r>
            <a:rPr lang="cs-CZ" sz="2200" b="1" kern="1200" dirty="0"/>
            <a:t>chybnými pracovními podklady </a:t>
          </a:r>
          <a:r>
            <a:rPr lang="cs-CZ" sz="2200" b="0" kern="1200" dirty="0"/>
            <a:t>nebo jinými provozními příčinami, jde o prostoj, </a:t>
          </a:r>
          <a:r>
            <a:rPr lang="cs-CZ" sz="2200" b="1" kern="1200" dirty="0"/>
            <a:t>a nebyl-li převeden na jinou práci</a:t>
          </a:r>
          <a:r>
            <a:rPr lang="cs-CZ" sz="2200" b="0" kern="1200" dirty="0"/>
            <a:t>, přísluší mu </a:t>
          </a:r>
          <a:r>
            <a:rPr lang="cs-CZ" sz="2200" b="1" kern="1200" dirty="0"/>
            <a:t>náhrada mzdy nebo platu ve výši nejméně 80 % průměrného výdělku</a:t>
          </a:r>
          <a:r>
            <a:rPr lang="cs-CZ" sz="2200" b="0" kern="1200" dirty="0"/>
            <a:t>, </a:t>
          </a:r>
          <a:endParaRPr lang="cs-CZ" sz="2200" kern="1200" dirty="0"/>
        </a:p>
      </dsp:txBody>
      <dsp:txXfrm>
        <a:off x="0" y="678958"/>
        <a:ext cx="10753200" cy="1535940"/>
      </dsp:txXfrm>
    </dsp:sp>
    <dsp:sp modelId="{C619B633-CB08-406A-8944-AA25C7041AB5}">
      <dsp:nvSpPr>
        <dsp:cNvPr id="0" name=""/>
        <dsp:cNvSpPr/>
      </dsp:nvSpPr>
      <dsp:spPr>
        <a:xfrm>
          <a:off x="0" y="2214898"/>
          <a:ext cx="10753200" cy="6552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b="0" kern="1200"/>
            <a:t>Povětrnostní vlivy </a:t>
          </a:r>
          <a:endParaRPr lang="cs-CZ" sz="2800" kern="1200"/>
        </a:p>
      </dsp:txBody>
      <dsp:txXfrm>
        <a:off x="31984" y="2246882"/>
        <a:ext cx="10689232" cy="591232"/>
      </dsp:txXfrm>
    </dsp:sp>
    <dsp:sp modelId="{2A265ACF-C0AF-4763-9DD1-AECAC05F170B}">
      <dsp:nvSpPr>
        <dsp:cNvPr id="0" name=""/>
        <dsp:cNvSpPr/>
      </dsp:nvSpPr>
      <dsp:spPr>
        <a:xfrm>
          <a:off x="0" y="2870099"/>
          <a:ext cx="10753200" cy="1246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5560" rIns="199136" bIns="35560" numCol="1" spcCol="1270" anchor="t" anchorCtr="0">
          <a:noAutofit/>
        </a:bodyPr>
        <a:lstStyle/>
        <a:p>
          <a:pPr marL="228600" lvl="1" indent="-228600" algn="just" defTabSz="977900">
            <a:lnSpc>
              <a:spcPct val="90000"/>
            </a:lnSpc>
            <a:spcBef>
              <a:spcPct val="0"/>
            </a:spcBef>
            <a:spcAft>
              <a:spcPct val="20000"/>
            </a:spcAft>
            <a:buChar char="•"/>
          </a:pPr>
          <a:r>
            <a:rPr lang="cs-CZ" sz="2200" b="0" kern="1200" dirty="0"/>
            <a:t>Nemůže-li zaměstnanec konat práci v důsledku </a:t>
          </a:r>
          <a:r>
            <a:rPr lang="cs-CZ" sz="2200" b="1" kern="1200" dirty="0"/>
            <a:t>přerušení práce způsobené nepříznivými povětrnostními vlivy nebo živelní událostí </a:t>
          </a:r>
          <a:r>
            <a:rPr lang="cs-CZ" sz="2200" b="0" kern="1200" dirty="0"/>
            <a:t>a </a:t>
          </a:r>
          <a:r>
            <a:rPr lang="cs-CZ" sz="2200" b="1" kern="1200" dirty="0"/>
            <a:t>nebyl-li převeden na jinou práci</a:t>
          </a:r>
          <a:r>
            <a:rPr lang="cs-CZ" sz="2200" b="0" kern="1200" dirty="0"/>
            <a:t>, přísluší mu </a:t>
          </a:r>
          <a:r>
            <a:rPr lang="cs-CZ" sz="2200" b="1" kern="1200" dirty="0"/>
            <a:t>náhrada mzdy nebo platu ve výši nejméně 60 % průměrného výdělku</a:t>
          </a:r>
          <a:endParaRPr lang="cs-CZ" sz="2200" kern="1200" dirty="0"/>
        </a:p>
      </dsp:txBody>
      <dsp:txXfrm>
        <a:off x="0" y="2870099"/>
        <a:ext cx="10753200" cy="1246140"/>
      </dsp:txXfrm>
    </dsp:sp>
  </dsp:spTree>
</dsp:drawing>
</file>

<file path=ppt/diagrams/drawing4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E00FF4-334F-47C3-B4E5-AEE65B9598A3}">
      <dsp:nvSpPr>
        <dsp:cNvPr id="0" name=""/>
        <dsp:cNvSpPr/>
      </dsp:nvSpPr>
      <dsp:spPr>
        <a:xfrm rot="5400000">
          <a:off x="5656176" y="-1371025"/>
          <a:ext cx="3311998" cy="6882048"/>
        </a:xfrm>
        <a:prstGeom prst="round2SameRect">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a:lnSpc>
              <a:spcPct val="90000"/>
            </a:lnSpc>
            <a:spcBef>
              <a:spcPct val="0"/>
            </a:spcBef>
            <a:spcAft>
              <a:spcPct val="15000"/>
            </a:spcAft>
            <a:buChar char="•"/>
          </a:pPr>
          <a:r>
            <a:rPr lang="cs-CZ" sz="2400" b="0" kern="1200"/>
            <a:t>Pracovní neschopnosti/karantény</a:t>
          </a:r>
          <a:endParaRPr lang="cs-CZ" sz="2400" kern="1200"/>
        </a:p>
        <a:p>
          <a:pPr marL="228600" lvl="1" indent="-228600" algn="l" defTabSz="1066800">
            <a:lnSpc>
              <a:spcPct val="90000"/>
            </a:lnSpc>
            <a:spcBef>
              <a:spcPct val="0"/>
            </a:spcBef>
            <a:spcAft>
              <a:spcPct val="15000"/>
            </a:spcAft>
            <a:buChar char="•"/>
          </a:pPr>
          <a:r>
            <a:rPr lang="cs-CZ" sz="2400" b="0" kern="1200" dirty="0"/>
            <a:t>Mateřské, rodičovské dovolené</a:t>
          </a:r>
          <a:endParaRPr lang="cs-CZ" sz="2400" kern="1200" dirty="0"/>
        </a:p>
        <a:p>
          <a:pPr marL="228600" lvl="1" indent="-228600" algn="l" defTabSz="1066800">
            <a:lnSpc>
              <a:spcPct val="90000"/>
            </a:lnSpc>
            <a:spcBef>
              <a:spcPct val="0"/>
            </a:spcBef>
            <a:spcAft>
              <a:spcPct val="15000"/>
            </a:spcAft>
            <a:buChar char="•"/>
          </a:pPr>
          <a:r>
            <a:rPr lang="cs-CZ" sz="2400" b="0" kern="1200" dirty="0"/>
            <a:t>Ošetřování člena domácnosti</a:t>
          </a:r>
          <a:endParaRPr lang="cs-CZ" sz="2400" kern="1200" dirty="0"/>
        </a:p>
        <a:p>
          <a:pPr marL="228600" lvl="1" indent="-228600" algn="l" defTabSz="1066800">
            <a:lnSpc>
              <a:spcPct val="90000"/>
            </a:lnSpc>
            <a:spcBef>
              <a:spcPct val="0"/>
            </a:spcBef>
            <a:spcAft>
              <a:spcPct val="15000"/>
            </a:spcAft>
            <a:buChar char="•"/>
          </a:pPr>
          <a:r>
            <a:rPr lang="cs-CZ" sz="2400" b="0" kern="1200" dirty="0"/>
            <a:t>Jiné důležité osobní překážky v práci</a:t>
          </a:r>
          <a:endParaRPr lang="cs-CZ" sz="2400" kern="1200" dirty="0"/>
        </a:p>
        <a:p>
          <a:pPr marL="228600" lvl="1" indent="-228600" algn="l" defTabSz="1066800">
            <a:lnSpc>
              <a:spcPct val="90000"/>
            </a:lnSpc>
            <a:spcBef>
              <a:spcPct val="0"/>
            </a:spcBef>
            <a:spcAft>
              <a:spcPct val="15000"/>
            </a:spcAft>
            <a:buChar char="•"/>
          </a:pPr>
          <a:r>
            <a:rPr lang="cs-CZ" sz="2400" b="0" kern="1200" dirty="0"/>
            <a:t>Výkonu veřejné funkce</a:t>
          </a:r>
          <a:endParaRPr lang="cs-CZ" sz="2400" kern="1200" dirty="0"/>
        </a:p>
        <a:p>
          <a:pPr marL="228600" lvl="1" indent="-228600" algn="l" defTabSz="1066800">
            <a:lnSpc>
              <a:spcPct val="90000"/>
            </a:lnSpc>
            <a:spcBef>
              <a:spcPct val="0"/>
            </a:spcBef>
            <a:spcAft>
              <a:spcPct val="15000"/>
            </a:spcAft>
            <a:buChar char="•"/>
          </a:pPr>
          <a:r>
            <a:rPr lang="cs-CZ" sz="2400" b="0" kern="1200" dirty="0"/>
            <a:t>Výkonu občanské povinnosti (např. zaměstnanec jde jako svědek k soudu)</a:t>
          </a:r>
          <a:endParaRPr lang="cs-CZ" sz="2400" kern="1200" dirty="0"/>
        </a:p>
        <a:p>
          <a:pPr marL="228600" lvl="1" indent="-228600" algn="l" defTabSz="1066800">
            <a:lnSpc>
              <a:spcPct val="90000"/>
            </a:lnSpc>
            <a:spcBef>
              <a:spcPct val="0"/>
            </a:spcBef>
            <a:spcAft>
              <a:spcPct val="15000"/>
            </a:spcAft>
            <a:buChar char="•"/>
          </a:pPr>
          <a:r>
            <a:rPr lang="cs-CZ" sz="2400" b="0" kern="1200" dirty="0"/>
            <a:t>Branné povinnosti</a:t>
          </a:r>
          <a:endParaRPr lang="cs-CZ" sz="2400" kern="1200" dirty="0"/>
        </a:p>
      </dsp:txBody>
      <dsp:txXfrm rot="-5400000">
        <a:off x="3871151" y="575678"/>
        <a:ext cx="6720370" cy="2988642"/>
      </dsp:txXfrm>
    </dsp:sp>
    <dsp:sp modelId="{08E7FDCC-FB1D-4BC2-8D8B-CCE44B4E45BD}">
      <dsp:nvSpPr>
        <dsp:cNvPr id="0" name=""/>
        <dsp:cNvSpPr/>
      </dsp:nvSpPr>
      <dsp:spPr>
        <a:xfrm>
          <a:off x="0" y="0"/>
          <a:ext cx="3871152" cy="4139998"/>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cs-CZ" sz="3300" b="0" kern="1200" dirty="0"/>
            <a:t>Zaměstnavatel je povinen omluvit nepřítomnost zaměstnance v práci a poskytnout náhradu mzdy při</a:t>
          </a:r>
          <a:endParaRPr lang="cs-CZ" sz="3300" kern="1200" dirty="0"/>
        </a:p>
      </dsp:txBody>
      <dsp:txXfrm>
        <a:off x="188974" y="188974"/>
        <a:ext cx="3493204" cy="3762050"/>
      </dsp:txXfrm>
    </dsp:sp>
  </dsp:spTree>
</dsp:drawing>
</file>

<file path=ppt/diagrams/drawing4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8CB5A5-14F5-4FD4-85F2-0C265A53846F}">
      <dsp:nvSpPr>
        <dsp:cNvPr id="0" name=""/>
        <dsp:cNvSpPr/>
      </dsp:nvSpPr>
      <dsp:spPr>
        <a:xfrm>
          <a:off x="0" y="84059"/>
          <a:ext cx="10753200" cy="3978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1" kern="1200"/>
            <a:t>Vyšetření nebo ošetření</a:t>
          </a:r>
          <a:endParaRPr lang="cs-CZ" sz="1700" kern="1200"/>
        </a:p>
      </dsp:txBody>
      <dsp:txXfrm>
        <a:off x="19419" y="103478"/>
        <a:ext cx="10714362" cy="358962"/>
      </dsp:txXfrm>
    </dsp:sp>
    <dsp:sp modelId="{9D1702D0-6CE5-4859-8BBB-BE73F4784966}">
      <dsp:nvSpPr>
        <dsp:cNvPr id="0" name=""/>
        <dsp:cNvSpPr/>
      </dsp:nvSpPr>
      <dsp:spPr>
        <a:xfrm>
          <a:off x="0" y="530819"/>
          <a:ext cx="10753200" cy="3978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1" kern="1200"/>
            <a:t>Pracovnělékařská prohlídka, vyšetření nebo očkování související s výkonem práce</a:t>
          </a:r>
          <a:endParaRPr lang="cs-CZ" sz="1700" kern="1200"/>
        </a:p>
      </dsp:txBody>
      <dsp:txXfrm>
        <a:off x="19419" y="550238"/>
        <a:ext cx="10714362" cy="358962"/>
      </dsp:txXfrm>
    </dsp:sp>
    <dsp:sp modelId="{DBF544F6-FAEC-4E23-917F-E4956BE2E902}">
      <dsp:nvSpPr>
        <dsp:cNvPr id="0" name=""/>
        <dsp:cNvSpPr/>
      </dsp:nvSpPr>
      <dsp:spPr>
        <a:xfrm>
          <a:off x="0" y="977579"/>
          <a:ext cx="10753200" cy="3978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1" kern="1200"/>
            <a:t>Svatba</a:t>
          </a:r>
          <a:endParaRPr lang="cs-CZ" sz="1700" kern="1200"/>
        </a:p>
      </dsp:txBody>
      <dsp:txXfrm>
        <a:off x="19419" y="996998"/>
        <a:ext cx="10714362" cy="358962"/>
      </dsp:txXfrm>
    </dsp:sp>
    <dsp:sp modelId="{1677A36D-391A-4B31-9B17-840E33E999B1}">
      <dsp:nvSpPr>
        <dsp:cNvPr id="0" name=""/>
        <dsp:cNvSpPr/>
      </dsp:nvSpPr>
      <dsp:spPr>
        <a:xfrm>
          <a:off x="0" y="1424339"/>
          <a:ext cx="10753200" cy="3978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1" kern="1200" dirty="0"/>
            <a:t>Převoz manželky při narození dítěte, </a:t>
          </a:r>
          <a:r>
            <a:rPr lang="cs-CZ" sz="1700" b="1" i="0" kern="1200" dirty="0"/>
            <a:t>účast při porodu</a:t>
          </a:r>
        </a:p>
      </dsp:txBody>
      <dsp:txXfrm>
        <a:off x="19419" y="1443758"/>
        <a:ext cx="10714362" cy="358962"/>
      </dsp:txXfrm>
    </dsp:sp>
    <dsp:sp modelId="{32BAA2EC-70FE-4BEE-9832-91D917D79BD2}">
      <dsp:nvSpPr>
        <dsp:cNvPr id="0" name=""/>
        <dsp:cNvSpPr/>
      </dsp:nvSpPr>
      <dsp:spPr>
        <a:xfrm>
          <a:off x="0" y="1871099"/>
          <a:ext cx="10753200" cy="3978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1" kern="1200"/>
            <a:t>Úmrtí manžela, dítěte,</a:t>
          </a:r>
          <a:endParaRPr lang="cs-CZ" sz="1700" kern="1200"/>
        </a:p>
      </dsp:txBody>
      <dsp:txXfrm>
        <a:off x="19419" y="1890518"/>
        <a:ext cx="10714362" cy="358962"/>
      </dsp:txXfrm>
    </dsp:sp>
    <dsp:sp modelId="{81FAB2D6-FC43-465D-BE04-8865ADB4004E}">
      <dsp:nvSpPr>
        <dsp:cNvPr id="0" name=""/>
        <dsp:cNvSpPr/>
      </dsp:nvSpPr>
      <dsp:spPr>
        <a:xfrm>
          <a:off x="0" y="2317858"/>
          <a:ext cx="10753200" cy="3978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1" kern="1200"/>
            <a:t>Pohřeb kolegy</a:t>
          </a:r>
          <a:endParaRPr lang="cs-CZ" sz="1700" kern="1200"/>
        </a:p>
      </dsp:txBody>
      <dsp:txXfrm>
        <a:off x="19419" y="2337277"/>
        <a:ext cx="10714362" cy="358962"/>
      </dsp:txXfrm>
    </dsp:sp>
    <dsp:sp modelId="{87D866CF-48CC-4AA8-B0DA-433D5DFB9CE1}">
      <dsp:nvSpPr>
        <dsp:cNvPr id="0" name=""/>
        <dsp:cNvSpPr/>
      </dsp:nvSpPr>
      <dsp:spPr>
        <a:xfrm>
          <a:off x="0" y="2764618"/>
          <a:ext cx="10753200" cy="3978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1" kern="1200"/>
            <a:t>Doprovod rodinného příslušníka do zdrav. zařízení (někdy s náhradou, někdy bez náhrady)</a:t>
          </a:r>
          <a:endParaRPr lang="cs-CZ" sz="1700" kern="1200"/>
        </a:p>
      </dsp:txBody>
      <dsp:txXfrm>
        <a:off x="19419" y="2784037"/>
        <a:ext cx="10714362" cy="358962"/>
      </dsp:txXfrm>
    </dsp:sp>
    <dsp:sp modelId="{DA316040-6398-4CD3-944F-C8BA5981691C}">
      <dsp:nvSpPr>
        <dsp:cNvPr id="0" name=""/>
        <dsp:cNvSpPr/>
      </dsp:nvSpPr>
      <dsp:spPr>
        <a:xfrm>
          <a:off x="0" y="3211378"/>
          <a:ext cx="10753200" cy="3978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1" kern="1200"/>
            <a:t>Přestěhování</a:t>
          </a:r>
          <a:endParaRPr lang="cs-CZ" sz="1700" kern="1200"/>
        </a:p>
      </dsp:txBody>
      <dsp:txXfrm>
        <a:off x="19419" y="3230797"/>
        <a:ext cx="10714362" cy="358962"/>
      </dsp:txXfrm>
    </dsp:sp>
    <dsp:sp modelId="{0C7E8C25-E10A-4DD3-BD75-78A358238737}">
      <dsp:nvSpPr>
        <dsp:cNvPr id="0" name=""/>
        <dsp:cNvSpPr/>
      </dsp:nvSpPr>
      <dsp:spPr>
        <a:xfrm>
          <a:off x="0" y="3658138"/>
          <a:ext cx="10753200" cy="3978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1" kern="1200"/>
            <a:t>Vyhledání nového zaměstnání</a:t>
          </a:r>
          <a:endParaRPr lang="cs-CZ" sz="1700" kern="1200"/>
        </a:p>
      </dsp:txBody>
      <dsp:txXfrm>
        <a:off x="19419" y="3677557"/>
        <a:ext cx="10714362" cy="358962"/>
      </dsp:txXfrm>
    </dsp:sp>
  </dsp:spTree>
</dsp:drawing>
</file>

<file path=ppt/diagrams/drawing4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881D05-88C7-40C5-B642-D070DC816E9E}">
      <dsp:nvSpPr>
        <dsp:cNvPr id="0" name=""/>
        <dsp:cNvSpPr/>
      </dsp:nvSpPr>
      <dsp:spPr>
        <a:xfrm>
          <a:off x="0" y="14578"/>
          <a:ext cx="10753200" cy="20007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cs-CZ" sz="3800" b="0" kern="1200"/>
            <a:t>Sjednává se ve smlouvě nebo ji zaměstnavatel stanoví vnitřním předpisem anebo určuje mzdovým výměrem</a:t>
          </a:r>
          <a:endParaRPr lang="cs-CZ" sz="3800" kern="1200"/>
        </a:p>
      </dsp:txBody>
      <dsp:txXfrm>
        <a:off x="97666" y="112244"/>
        <a:ext cx="10557868" cy="1805368"/>
      </dsp:txXfrm>
    </dsp:sp>
    <dsp:sp modelId="{674E8F60-D6A3-4C72-A837-4659C59E416A}">
      <dsp:nvSpPr>
        <dsp:cNvPr id="0" name=""/>
        <dsp:cNvSpPr/>
      </dsp:nvSpPr>
      <dsp:spPr>
        <a:xfrm>
          <a:off x="0" y="2124718"/>
          <a:ext cx="10753200" cy="20007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cs-CZ" sz="3800" b="0" kern="1200"/>
            <a:t>Mzda musí být sjednána, stanovena nebo určena před začátkem výkonu práce</a:t>
          </a:r>
          <a:endParaRPr lang="cs-CZ" sz="3800" kern="1200"/>
        </a:p>
      </dsp:txBody>
      <dsp:txXfrm>
        <a:off x="97666" y="2222384"/>
        <a:ext cx="10557868" cy="1805368"/>
      </dsp:txXfrm>
    </dsp:sp>
  </dsp:spTree>
</dsp:drawing>
</file>

<file path=ppt/diagrams/drawing4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D6C4A2-EF18-4BF2-827F-585B29487A2C}">
      <dsp:nvSpPr>
        <dsp:cNvPr id="0" name=""/>
        <dsp:cNvSpPr/>
      </dsp:nvSpPr>
      <dsp:spPr>
        <a:xfrm>
          <a:off x="0" y="285028"/>
          <a:ext cx="10753200" cy="173745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cs-CZ" sz="3300" b="0" kern="1200"/>
            <a:t>Plat určuje zaměstnanci zaměstnavatel, a to podle tohoto zákoníku práce, nařízení vlády a v jejich mezích podle kolektivní smlouvy, popřípadě vnitřního předpisu. </a:t>
          </a:r>
          <a:endParaRPr lang="cs-CZ" sz="3300" kern="1200"/>
        </a:p>
      </dsp:txBody>
      <dsp:txXfrm>
        <a:off x="84815" y="369843"/>
        <a:ext cx="10583570" cy="1567820"/>
      </dsp:txXfrm>
    </dsp:sp>
    <dsp:sp modelId="{00F5DD20-0E4C-46BA-9911-EA64942DB377}">
      <dsp:nvSpPr>
        <dsp:cNvPr id="0" name=""/>
        <dsp:cNvSpPr/>
      </dsp:nvSpPr>
      <dsp:spPr>
        <a:xfrm>
          <a:off x="0" y="2117519"/>
          <a:ext cx="10753200" cy="173745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cs-CZ" sz="3300" b="0" kern="1200"/>
            <a:t>Plat není možné určit jiným způsobem v jiném složení a jiné výši, než stanoví tento zákoník práce a právní předpisy vydané k jeho provedení</a:t>
          </a:r>
          <a:endParaRPr lang="cs-CZ" sz="3300" kern="1200"/>
        </a:p>
      </dsp:txBody>
      <dsp:txXfrm>
        <a:off x="84815" y="2202334"/>
        <a:ext cx="10583570" cy="15678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6F0C5D-1BA3-4763-A62F-1CDC939A352A}">
      <dsp:nvSpPr>
        <dsp:cNvPr id="0" name=""/>
        <dsp:cNvSpPr/>
      </dsp:nvSpPr>
      <dsp:spPr>
        <a:xfrm rot="5400000">
          <a:off x="6539511" y="-2475145"/>
          <a:ext cx="1545328" cy="6882048"/>
        </a:xfrm>
        <a:prstGeom prst="round2SameRect">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cs-CZ" sz="1800" b="0" kern="1200" dirty="0">
              <a:solidFill>
                <a:schemeClr val="tx1"/>
              </a:solidFill>
            </a:rPr>
            <a:t>povinen přidělovat zaměstnanci práci podle pracovní smlouvy</a:t>
          </a:r>
          <a:endParaRPr lang="cs-CZ" sz="1800" kern="1200" dirty="0">
            <a:solidFill>
              <a:schemeClr val="tx1"/>
            </a:solidFill>
          </a:endParaRPr>
        </a:p>
        <a:p>
          <a:pPr marL="171450" lvl="1" indent="-171450" algn="l" defTabSz="800100">
            <a:lnSpc>
              <a:spcPct val="90000"/>
            </a:lnSpc>
            <a:spcBef>
              <a:spcPct val="0"/>
            </a:spcBef>
            <a:spcAft>
              <a:spcPct val="15000"/>
            </a:spcAft>
            <a:buChar char="•"/>
          </a:pPr>
          <a:r>
            <a:rPr lang="cs-CZ" sz="1800" b="0" kern="1200" dirty="0">
              <a:solidFill>
                <a:schemeClr val="tx1"/>
              </a:solidFill>
            </a:rPr>
            <a:t>platit mu za vykonanou práci mzdu nebo plat</a:t>
          </a:r>
          <a:endParaRPr lang="cs-CZ" sz="1800" kern="1200" dirty="0">
            <a:solidFill>
              <a:schemeClr val="tx1"/>
            </a:solidFill>
          </a:endParaRPr>
        </a:p>
        <a:p>
          <a:pPr marL="171450" lvl="1" indent="-171450" algn="l" defTabSz="800100">
            <a:lnSpc>
              <a:spcPct val="90000"/>
            </a:lnSpc>
            <a:spcBef>
              <a:spcPct val="0"/>
            </a:spcBef>
            <a:spcAft>
              <a:spcPct val="15000"/>
            </a:spcAft>
            <a:buChar char="•"/>
          </a:pPr>
          <a:r>
            <a:rPr lang="cs-CZ" sz="1800" b="0" kern="1200" dirty="0">
              <a:solidFill>
                <a:schemeClr val="tx1"/>
              </a:solidFill>
            </a:rPr>
            <a:t>vytvářet podmínky pro plnění jeho pracovních úkolů</a:t>
          </a:r>
          <a:endParaRPr lang="cs-CZ" sz="1800" kern="1200" dirty="0">
            <a:solidFill>
              <a:schemeClr val="tx1"/>
            </a:solidFill>
          </a:endParaRPr>
        </a:p>
        <a:p>
          <a:pPr marL="171450" lvl="1" indent="-171450" algn="l" defTabSz="800100">
            <a:lnSpc>
              <a:spcPct val="90000"/>
            </a:lnSpc>
            <a:spcBef>
              <a:spcPct val="0"/>
            </a:spcBef>
            <a:spcAft>
              <a:spcPct val="15000"/>
            </a:spcAft>
            <a:buChar char="•"/>
          </a:pPr>
          <a:r>
            <a:rPr lang="cs-CZ" sz="1800" b="0" kern="1200" dirty="0">
              <a:solidFill>
                <a:schemeClr val="tx1"/>
              </a:solidFill>
            </a:rPr>
            <a:t>dodržovat ostatní pracovní podmínky stanovené právními předpisy, smlouvou nebo stanovené vnitřním předpisem</a:t>
          </a:r>
          <a:r>
            <a:rPr lang="cs-CZ" sz="1800" b="0" kern="1200" dirty="0"/>
            <a:t>.</a:t>
          </a:r>
          <a:endParaRPr lang="cs-CZ" sz="1800" kern="1200" dirty="0"/>
        </a:p>
      </dsp:txBody>
      <dsp:txXfrm rot="-5400000">
        <a:off x="3871152" y="268651"/>
        <a:ext cx="6806611" cy="1394454"/>
      </dsp:txXfrm>
    </dsp:sp>
    <dsp:sp modelId="{FD253DB4-713B-443E-BF2F-344A5443B438}">
      <dsp:nvSpPr>
        <dsp:cNvPr id="0" name=""/>
        <dsp:cNvSpPr/>
      </dsp:nvSpPr>
      <dsp:spPr>
        <a:xfrm>
          <a:off x="0" y="48"/>
          <a:ext cx="3871152" cy="193166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cs-CZ" sz="3100" b="0" kern="1200"/>
            <a:t>Od </a:t>
          </a:r>
          <a:r>
            <a:rPr lang="cs-CZ" sz="3100" b="1" kern="1200"/>
            <a:t>vzniku</a:t>
          </a:r>
          <a:r>
            <a:rPr lang="cs-CZ" sz="3100" b="0" kern="1200"/>
            <a:t> pracovního poměru je zaměstnavatel:</a:t>
          </a:r>
          <a:endParaRPr lang="cs-CZ" sz="3100" kern="1200"/>
        </a:p>
      </dsp:txBody>
      <dsp:txXfrm>
        <a:off x="94296" y="94344"/>
        <a:ext cx="3682560" cy="1743068"/>
      </dsp:txXfrm>
    </dsp:sp>
    <dsp:sp modelId="{A9EDAB80-A7FB-456A-8BF7-16FA993C784C}">
      <dsp:nvSpPr>
        <dsp:cNvPr id="0" name=""/>
        <dsp:cNvSpPr/>
      </dsp:nvSpPr>
      <dsp:spPr>
        <a:xfrm rot="5400000">
          <a:off x="6539511" y="-446902"/>
          <a:ext cx="1545328" cy="6882048"/>
        </a:xfrm>
        <a:prstGeom prst="round2SameRect">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cs-CZ" sz="1800" b="0" kern="1200" dirty="0">
              <a:solidFill>
                <a:schemeClr val="tx1"/>
              </a:solidFill>
            </a:rPr>
            <a:t>podle pokynů zaměstnavatele konat osobně práce </a:t>
          </a:r>
          <a:endParaRPr lang="cs-CZ" sz="1800" kern="1200" dirty="0">
            <a:solidFill>
              <a:schemeClr val="tx1"/>
            </a:solidFill>
          </a:endParaRPr>
        </a:p>
        <a:p>
          <a:pPr marL="171450" lvl="1" indent="-171450" algn="l" defTabSz="800100">
            <a:lnSpc>
              <a:spcPct val="90000"/>
            </a:lnSpc>
            <a:spcBef>
              <a:spcPct val="0"/>
            </a:spcBef>
            <a:spcAft>
              <a:spcPct val="15000"/>
            </a:spcAft>
            <a:buChar char="•"/>
          </a:pPr>
          <a:r>
            <a:rPr lang="cs-CZ" sz="1800" b="0" kern="1200" dirty="0">
              <a:solidFill>
                <a:schemeClr val="tx1"/>
              </a:solidFill>
            </a:rPr>
            <a:t>podle pracovní smlouvy</a:t>
          </a:r>
          <a:endParaRPr lang="cs-CZ" sz="1800" kern="1200" dirty="0">
            <a:solidFill>
              <a:schemeClr val="tx1"/>
            </a:solidFill>
          </a:endParaRPr>
        </a:p>
        <a:p>
          <a:pPr marL="171450" lvl="1" indent="-171450" algn="l" defTabSz="800100">
            <a:lnSpc>
              <a:spcPct val="90000"/>
            </a:lnSpc>
            <a:spcBef>
              <a:spcPct val="0"/>
            </a:spcBef>
            <a:spcAft>
              <a:spcPct val="15000"/>
            </a:spcAft>
            <a:buChar char="•"/>
          </a:pPr>
          <a:r>
            <a:rPr lang="cs-CZ" sz="1800" b="0" kern="1200" dirty="0">
              <a:solidFill>
                <a:schemeClr val="tx1"/>
              </a:solidFill>
            </a:rPr>
            <a:t>v rozvržené týdenní pracovní době</a:t>
          </a:r>
          <a:endParaRPr lang="cs-CZ" sz="1800" kern="1200" dirty="0">
            <a:solidFill>
              <a:schemeClr val="tx1"/>
            </a:solidFill>
          </a:endParaRPr>
        </a:p>
        <a:p>
          <a:pPr marL="171450" lvl="1" indent="-171450" algn="l" defTabSz="800100">
            <a:lnSpc>
              <a:spcPct val="90000"/>
            </a:lnSpc>
            <a:spcBef>
              <a:spcPct val="0"/>
            </a:spcBef>
            <a:spcAft>
              <a:spcPct val="15000"/>
            </a:spcAft>
            <a:buChar char="•"/>
          </a:pPr>
          <a:r>
            <a:rPr lang="cs-CZ" sz="1800" b="0" kern="1200" dirty="0">
              <a:solidFill>
                <a:schemeClr val="tx1"/>
              </a:solidFill>
            </a:rPr>
            <a:t>dodržovat povinnosti, které mu vyplývají z pracovního poměru.</a:t>
          </a:r>
          <a:endParaRPr lang="cs-CZ" sz="1800" kern="1200" dirty="0">
            <a:solidFill>
              <a:schemeClr val="tx1"/>
            </a:solidFill>
          </a:endParaRPr>
        </a:p>
      </dsp:txBody>
      <dsp:txXfrm rot="-5400000">
        <a:off x="3871152" y="2296894"/>
        <a:ext cx="6806611" cy="1394454"/>
      </dsp:txXfrm>
    </dsp:sp>
    <dsp:sp modelId="{79849786-4B82-4635-AC30-BF4AEDF6B579}">
      <dsp:nvSpPr>
        <dsp:cNvPr id="0" name=""/>
        <dsp:cNvSpPr/>
      </dsp:nvSpPr>
      <dsp:spPr>
        <a:xfrm>
          <a:off x="0" y="2028291"/>
          <a:ext cx="3871152" cy="193166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cs-CZ" sz="3100" b="0" kern="1200" dirty="0"/>
            <a:t>Od </a:t>
          </a:r>
          <a:r>
            <a:rPr lang="cs-CZ" sz="3100" b="1" kern="1200" dirty="0"/>
            <a:t>vzniku</a:t>
          </a:r>
          <a:r>
            <a:rPr lang="cs-CZ" sz="3100" b="0" kern="1200" dirty="0"/>
            <a:t> pracovního poměru je zaměstnanec:</a:t>
          </a:r>
          <a:endParaRPr lang="cs-CZ" sz="3100" kern="1200" dirty="0"/>
        </a:p>
      </dsp:txBody>
      <dsp:txXfrm>
        <a:off x="94296" y="2122587"/>
        <a:ext cx="3682560" cy="1743068"/>
      </dsp:txXfrm>
    </dsp:sp>
  </dsp:spTree>
</dsp:drawing>
</file>

<file path=ppt/diagrams/drawing5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A68C5B-C5C3-4B05-A859-08DA76DCDE6E}">
      <dsp:nvSpPr>
        <dsp:cNvPr id="0" name=""/>
        <dsp:cNvSpPr/>
      </dsp:nvSpPr>
      <dsp:spPr>
        <a:xfrm>
          <a:off x="0" y="7170"/>
          <a:ext cx="10753200" cy="1327218"/>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a:t>Zaměstnanci přísluší platový tarif stanovený pro platovou třídu a platový stupeň, do kterých je zařazen</a:t>
          </a:r>
          <a:endParaRPr lang="cs-CZ" sz="2500" kern="1200"/>
        </a:p>
      </dsp:txBody>
      <dsp:txXfrm>
        <a:off x="64789" y="71959"/>
        <a:ext cx="10623622" cy="1197640"/>
      </dsp:txXfrm>
    </dsp:sp>
    <dsp:sp modelId="{611D63DD-8174-4D22-8964-A8648FC59574}">
      <dsp:nvSpPr>
        <dsp:cNvPr id="0" name=""/>
        <dsp:cNvSpPr/>
      </dsp:nvSpPr>
      <dsp:spPr>
        <a:xfrm>
          <a:off x="0" y="1406389"/>
          <a:ext cx="10753200" cy="1327218"/>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a:t>Zaměstnavatel zařadí zaměstnance do platové třídy podle druhu práce sjednaného v pracovní smlouvě a v jeho mezích na něm požadovaných nejnáročnějších prací</a:t>
          </a:r>
          <a:endParaRPr lang="cs-CZ" sz="2500" kern="1200"/>
        </a:p>
      </dsp:txBody>
      <dsp:txXfrm>
        <a:off x="64789" y="1471178"/>
        <a:ext cx="10623622" cy="1197640"/>
      </dsp:txXfrm>
    </dsp:sp>
    <dsp:sp modelId="{CCBDB38B-6910-4E5B-8EB0-DE83E4E3C82D}">
      <dsp:nvSpPr>
        <dsp:cNvPr id="0" name=""/>
        <dsp:cNvSpPr/>
      </dsp:nvSpPr>
      <dsp:spPr>
        <a:xfrm>
          <a:off x="0" y="2805608"/>
          <a:ext cx="10753200" cy="1327218"/>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a:t>Zaměstnavatel zařadí zaměstnance do platového stupně podle doby dosažené praxe,</a:t>
          </a:r>
          <a:endParaRPr lang="cs-CZ" sz="2500" kern="1200"/>
        </a:p>
      </dsp:txBody>
      <dsp:txXfrm>
        <a:off x="64789" y="2870397"/>
        <a:ext cx="10623622" cy="1197640"/>
      </dsp:txXfrm>
    </dsp:sp>
  </dsp:spTree>
</dsp:drawing>
</file>

<file path=ppt/diagrams/drawing5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C4B9D5-2373-4F08-B638-9ACC858674B4}">
      <dsp:nvSpPr>
        <dsp:cNvPr id="0" name=""/>
        <dsp:cNvSpPr/>
      </dsp:nvSpPr>
      <dsp:spPr>
        <a:xfrm rot="5400000">
          <a:off x="6778504" y="-2771912"/>
          <a:ext cx="1067343" cy="6882048"/>
        </a:xfrm>
        <a:prstGeom prst="round2SameRect">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cs-CZ" sz="1800" b="0" kern="1200"/>
            <a:t>Průměrná mzda/plat plus 25 %</a:t>
          </a:r>
          <a:endParaRPr lang="cs-CZ" sz="1800" kern="1200"/>
        </a:p>
        <a:p>
          <a:pPr marL="171450" lvl="1" indent="-171450" algn="l" defTabSz="800100">
            <a:lnSpc>
              <a:spcPct val="90000"/>
            </a:lnSpc>
            <a:spcBef>
              <a:spcPct val="0"/>
            </a:spcBef>
            <a:spcAft>
              <a:spcPct val="15000"/>
            </a:spcAft>
            <a:buChar char="•"/>
          </a:pPr>
          <a:r>
            <a:rPr lang="cs-CZ" sz="1800" b="0" kern="1200"/>
            <a:t>Alternativně náhradní volno</a:t>
          </a:r>
          <a:endParaRPr lang="cs-CZ" sz="1800" kern="1200"/>
        </a:p>
        <a:p>
          <a:pPr marL="171450" lvl="1" indent="-171450" algn="l" defTabSz="800100">
            <a:lnSpc>
              <a:spcPct val="90000"/>
            </a:lnSpc>
            <a:spcBef>
              <a:spcPct val="0"/>
            </a:spcBef>
            <a:spcAft>
              <a:spcPct val="15000"/>
            </a:spcAft>
            <a:buChar char="•"/>
          </a:pPr>
          <a:r>
            <a:rPr lang="cs-CZ" sz="1800" b="0" kern="1200"/>
            <a:t>Lze mzdu sjednat s přihlédnutím k práci přesčas – poté už nenáleží příplatek</a:t>
          </a:r>
          <a:endParaRPr lang="cs-CZ" sz="1800" kern="1200"/>
        </a:p>
      </dsp:txBody>
      <dsp:txXfrm rot="-5400000">
        <a:off x="3871152" y="187543"/>
        <a:ext cx="6829945" cy="963137"/>
      </dsp:txXfrm>
    </dsp:sp>
    <dsp:sp modelId="{6F8ACC89-349E-4977-9CA4-2A5EB6D53911}">
      <dsp:nvSpPr>
        <dsp:cNvPr id="0" name=""/>
        <dsp:cNvSpPr/>
      </dsp:nvSpPr>
      <dsp:spPr>
        <a:xfrm>
          <a:off x="0" y="2021"/>
          <a:ext cx="3871152" cy="133417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87630" rIns="175260" bIns="87630" numCol="1" spcCol="1270" anchor="ctr" anchorCtr="0">
          <a:noAutofit/>
        </a:bodyPr>
        <a:lstStyle/>
        <a:p>
          <a:pPr marL="0" lvl="0" indent="0" algn="ctr" defTabSz="2044700">
            <a:lnSpc>
              <a:spcPct val="90000"/>
            </a:lnSpc>
            <a:spcBef>
              <a:spcPct val="0"/>
            </a:spcBef>
            <a:spcAft>
              <a:spcPct val="35000"/>
            </a:spcAft>
            <a:buNone/>
          </a:pPr>
          <a:r>
            <a:rPr lang="cs-CZ" sz="4600" b="1" kern="1200" dirty="0"/>
            <a:t>Přesčas</a:t>
          </a:r>
          <a:r>
            <a:rPr lang="cs-CZ" sz="4600" b="0" kern="1200" dirty="0"/>
            <a:t> </a:t>
          </a:r>
          <a:endParaRPr lang="cs-CZ" sz="4600" kern="1200" dirty="0"/>
        </a:p>
      </dsp:txBody>
      <dsp:txXfrm>
        <a:off x="65129" y="67150"/>
        <a:ext cx="3740894" cy="1203921"/>
      </dsp:txXfrm>
    </dsp:sp>
    <dsp:sp modelId="{B805A7AD-7DB6-4161-9FEF-D88BE5DD1994}">
      <dsp:nvSpPr>
        <dsp:cNvPr id="0" name=""/>
        <dsp:cNvSpPr/>
      </dsp:nvSpPr>
      <dsp:spPr>
        <a:xfrm rot="5400000">
          <a:off x="6778504" y="-1371025"/>
          <a:ext cx="1067343" cy="6882048"/>
        </a:xfrm>
        <a:prstGeom prst="round2SameRect">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cs-CZ" sz="2000" b="0" kern="1200" dirty="0"/>
            <a:t>Náhradní volno nebo obvyklá mzda navíc – tj. 100 % příplatek</a:t>
          </a:r>
          <a:endParaRPr lang="cs-CZ" sz="2000" kern="1200" dirty="0"/>
        </a:p>
      </dsp:txBody>
      <dsp:txXfrm rot="-5400000">
        <a:off x="3871152" y="1588430"/>
        <a:ext cx="6829945" cy="963137"/>
      </dsp:txXfrm>
    </dsp:sp>
    <dsp:sp modelId="{EA63F05E-8163-4319-BD70-559B24F17767}">
      <dsp:nvSpPr>
        <dsp:cNvPr id="0" name=""/>
        <dsp:cNvSpPr/>
      </dsp:nvSpPr>
      <dsp:spPr>
        <a:xfrm>
          <a:off x="0" y="1402909"/>
          <a:ext cx="3871152" cy="133417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87630" rIns="175260" bIns="87630" numCol="1" spcCol="1270" anchor="ctr" anchorCtr="0">
          <a:noAutofit/>
        </a:bodyPr>
        <a:lstStyle/>
        <a:p>
          <a:pPr marL="0" lvl="0" indent="0" algn="ctr" defTabSz="2044700">
            <a:lnSpc>
              <a:spcPct val="90000"/>
            </a:lnSpc>
            <a:spcBef>
              <a:spcPct val="0"/>
            </a:spcBef>
            <a:spcAft>
              <a:spcPct val="35000"/>
            </a:spcAft>
            <a:buNone/>
          </a:pPr>
          <a:r>
            <a:rPr lang="cs-CZ" sz="4600" b="1" kern="1200" dirty="0"/>
            <a:t>Svátek</a:t>
          </a:r>
        </a:p>
      </dsp:txBody>
      <dsp:txXfrm>
        <a:off x="65129" y="1468038"/>
        <a:ext cx="3740894" cy="1203921"/>
      </dsp:txXfrm>
    </dsp:sp>
    <dsp:sp modelId="{A3D61889-DF67-4AAE-995F-4AF4DCD57636}">
      <dsp:nvSpPr>
        <dsp:cNvPr id="0" name=""/>
        <dsp:cNvSpPr/>
      </dsp:nvSpPr>
      <dsp:spPr>
        <a:xfrm rot="5400000">
          <a:off x="6778504" y="29862"/>
          <a:ext cx="1067343" cy="6882048"/>
        </a:xfrm>
        <a:prstGeom prst="round2SameRect">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cs-CZ" sz="2000" b="0" kern="1200" dirty="0"/>
            <a:t>příplatek nejméně ve výši 10 % průměrného výdělku</a:t>
          </a:r>
          <a:endParaRPr lang="cs-CZ" sz="2000" kern="1200" dirty="0"/>
        </a:p>
      </dsp:txBody>
      <dsp:txXfrm rot="-5400000">
        <a:off x="3871152" y="2989318"/>
        <a:ext cx="6829945" cy="963137"/>
      </dsp:txXfrm>
    </dsp:sp>
    <dsp:sp modelId="{EB959846-3798-4983-AAAC-EF45F85EBE86}">
      <dsp:nvSpPr>
        <dsp:cNvPr id="0" name=""/>
        <dsp:cNvSpPr/>
      </dsp:nvSpPr>
      <dsp:spPr>
        <a:xfrm>
          <a:off x="0" y="2803797"/>
          <a:ext cx="3871152" cy="133417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87630" rIns="175260" bIns="87630" numCol="1" spcCol="1270" anchor="ctr" anchorCtr="0">
          <a:noAutofit/>
        </a:bodyPr>
        <a:lstStyle/>
        <a:p>
          <a:pPr marL="0" lvl="0" indent="0" algn="ctr" defTabSz="2044700">
            <a:lnSpc>
              <a:spcPct val="90000"/>
            </a:lnSpc>
            <a:spcBef>
              <a:spcPct val="0"/>
            </a:spcBef>
            <a:spcAft>
              <a:spcPct val="35000"/>
            </a:spcAft>
            <a:buNone/>
          </a:pPr>
          <a:r>
            <a:rPr lang="cs-CZ" sz="4600" b="1" kern="1200" dirty="0"/>
            <a:t>Noční</a:t>
          </a:r>
          <a:r>
            <a:rPr lang="cs-CZ" sz="4600" b="0" kern="1200" dirty="0"/>
            <a:t> </a:t>
          </a:r>
          <a:r>
            <a:rPr lang="cs-CZ" sz="4600" b="1" kern="1200" dirty="0"/>
            <a:t>práce</a:t>
          </a:r>
        </a:p>
      </dsp:txBody>
      <dsp:txXfrm>
        <a:off x="65129" y="2868926"/>
        <a:ext cx="3740894" cy="1203921"/>
      </dsp:txXfrm>
    </dsp:sp>
  </dsp:spTree>
</dsp:drawing>
</file>

<file path=ppt/diagrams/drawing5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602BC0-F952-4F83-B2BA-4A879FEAB38E}">
      <dsp:nvSpPr>
        <dsp:cNvPr id="0" name=""/>
        <dsp:cNvSpPr/>
      </dsp:nvSpPr>
      <dsp:spPr>
        <a:xfrm rot="5400000">
          <a:off x="6504391" y="-2431242"/>
          <a:ext cx="1615569" cy="6882048"/>
        </a:xfrm>
        <a:prstGeom prst="round2SameRect">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62865" rIns="125730" bIns="62865" numCol="1" spcCol="1270" anchor="ctr" anchorCtr="0">
          <a:noAutofit/>
        </a:bodyPr>
        <a:lstStyle/>
        <a:p>
          <a:pPr marL="285750" lvl="1" indent="-285750" algn="l" defTabSz="1466850">
            <a:lnSpc>
              <a:spcPct val="90000"/>
            </a:lnSpc>
            <a:spcBef>
              <a:spcPct val="0"/>
            </a:spcBef>
            <a:spcAft>
              <a:spcPct val="15000"/>
            </a:spcAft>
            <a:buChar char="•"/>
          </a:pPr>
          <a:r>
            <a:rPr lang="cs-CZ" sz="3300" b="0" kern="1200" dirty="0"/>
            <a:t>Příplatek nejméně 10 procent min. mzdy</a:t>
          </a:r>
          <a:endParaRPr lang="cs-CZ" sz="3300" kern="1200" dirty="0"/>
        </a:p>
      </dsp:txBody>
      <dsp:txXfrm rot="-5400000">
        <a:off x="3871152" y="280863"/>
        <a:ext cx="6803182" cy="1457837"/>
      </dsp:txXfrm>
    </dsp:sp>
    <dsp:sp modelId="{D25A527E-9F34-4F01-9A96-545391796352}">
      <dsp:nvSpPr>
        <dsp:cNvPr id="0" name=""/>
        <dsp:cNvSpPr/>
      </dsp:nvSpPr>
      <dsp:spPr>
        <a:xfrm>
          <a:off x="0" y="50"/>
          <a:ext cx="3871152" cy="2019461"/>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cs-CZ" sz="3200" b="1" kern="1200" dirty="0"/>
            <a:t>P</a:t>
          </a:r>
          <a:r>
            <a:rPr lang="pt-BR" sz="3200" b="1" kern="1200" dirty="0"/>
            <a:t>rác</a:t>
          </a:r>
          <a:r>
            <a:rPr lang="cs-CZ" sz="3200" b="1" kern="1200" dirty="0"/>
            <a:t>e</a:t>
          </a:r>
          <a:r>
            <a:rPr lang="pt-BR" sz="3200" b="1" kern="1200" dirty="0"/>
            <a:t> ve ztíženém pracovním prostředí</a:t>
          </a:r>
          <a:endParaRPr lang="cs-CZ" sz="3200" kern="1200" dirty="0"/>
        </a:p>
      </dsp:txBody>
      <dsp:txXfrm>
        <a:off x="98582" y="98632"/>
        <a:ext cx="3673988" cy="1822297"/>
      </dsp:txXfrm>
    </dsp:sp>
    <dsp:sp modelId="{01EA9AED-6AB3-4DE4-920B-E1CA7E44763E}">
      <dsp:nvSpPr>
        <dsp:cNvPr id="0" name=""/>
        <dsp:cNvSpPr/>
      </dsp:nvSpPr>
      <dsp:spPr>
        <a:xfrm rot="5400000">
          <a:off x="6504391" y="-310807"/>
          <a:ext cx="1615569" cy="6882048"/>
        </a:xfrm>
        <a:prstGeom prst="round2SameRect">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62865" rIns="125730" bIns="62865" numCol="1" spcCol="1270" anchor="ctr" anchorCtr="0">
          <a:noAutofit/>
        </a:bodyPr>
        <a:lstStyle/>
        <a:p>
          <a:pPr marL="285750" lvl="1" indent="-285750" algn="l" defTabSz="1466850">
            <a:lnSpc>
              <a:spcPct val="90000"/>
            </a:lnSpc>
            <a:spcBef>
              <a:spcPct val="0"/>
            </a:spcBef>
            <a:spcAft>
              <a:spcPct val="15000"/>
            </a:spcAft>
            <a:buChar char="•"/>
          </a:pPr>
          <a:r>
            <a:rPr lang="cs-CZ" sz="3300" b="0" kern="1200" dirty="0"/>
            <a:t>Dosažená mzda a příplatek nejméně ve výši 10 % průměrného výdělku</a:t>
          </a:r>
          <a:endParaRPr lang="cs-CZ" sz="3300" kern="1200" dirty="0"/>
        </a:p>
      </dsp:txBody>
      <dsp:txXfrm rot="-5400000">
        <a:off x="3871152" y="2401298"/>
        <a:ext cx="6803182" cy="1457837"/>
      </dsp:txXfrm>
    </dsp:sp>
    <dsp:sp modelId="{CBC92B1E-180F-4F44-B7B3-AF83D3EA7F9B}">
      <dsp:nvSpPr>
        <dsp:cNvPr id="0" name=""/>
        <dsp:cNvSpPr/>
      </dsp:nvSpPr>
      <dsp:spPr>
        <a:xfrm>
          <a:off x="0" y="2120485"/>
          <a:ext cx="3871152" cy="2019461"/>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pl-PL" sz="3200" b="1" kern="1200" dirty="0"/>
            <a:t>Práce v sobotu a v neděli</a:t>
          </a:r>
          <a:endParaRPr lang="cs-CZ" sz="3200" kern="1200" dirty="0"/>
        </a:p>
      </dsp:txBody>
      <dsp:txXfrm>
        <a:off x="98582" y="2219067"/>
        <a:ext cx="3673988" cy="1822297"/>
      </dsp:txXfrm>
    </dsp:sp>
  </dsp:spTree>
</dsp:drawing>
</file>

<file path=ppt/diagrams/drawing5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CC59CD-7A7E-47C8-90C8-DFC05B54BC95}">
      <dsp:nvSpPr>
        <dsp:cNvPr id="0" name=""/>
        <dsp:cNvSpPr/>
      </dsp:nvSpPr>
      <dsp:spPr>
        <a:xfrm rot="5400000">
          <a:off x="5656176" y="-1371025"/>
          <a:ext cx="3311998" cy="6882048"/>
        </a:xfrm>
        <a:prstGeom prst="round2SameRect">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8590" tIns="74295" rIns="148590" bIns="74295" numCol="1" spcCol="1270" anchor="ctr" anchorCtr="0">
          <a:noAutofit/>
        </a:bodyPr>
        <a:lstStyle/>
        <a:p>
          <a:pPr marL="285750" lvl="1" indent="-285750" algn="l" defTabSz="1733550">
            <a:lnSpc>
              <a:spcPct val="90000"/>
            </a:lnSpc>
            <a:spcBef>
              <a:spcPct val="0"/>
            </a:spcBef>
            <a:spcAft>
              <a:spcPct val="15000"/>
            </a:spcAft>
            <a:buChar char="•"/>
          </a:pPr>
          <a:r>
            <a:rPr lang="cs-CZ" sz="3900" b="0" kern="1200" dirty="0"/>
            <a:t>Jízdní výdaje</a:t>
          </a:r>
          <a:endParaRPr lang="cs-CZ" sz="3900" kern="1200" dirty="0"/>
        </a:p>
        <a:p>
          <a:pPr marL="285750" lvl="1" indent="-285750" algn="l" defTabSz="1733550">
            <a:lnSpc>
              <a:spcPct val="90000"/>
            </a:lnSpc>
            <a:spcBef>
              <a:spcPct val="0"/>
            </a:spcBef>
            <a:spcAft>
              <a:spcPct val="15000"/>
            </a:spcAft>
            <a:buChar char="•"/>
          </a:pPr>
          <a:r>
            <a:rPr lang="cs-CZ" sz="3900" b="0" kern="1200" dirty="0"/>
            <a:t>Stravné (ve výši stanovené vyhláškou)</a:t>
          </a:r>
          <a:endParaRPr lang="cs-CZ" sz="3900" kern="1200" dirty="0"/>
        </a:p>
        <a:p>
          <a:pPr marL="285750" lvl="1" indent="-285750" algn="l" defTabSz="1733550">
            <a:lnSpc>
              <a:spcPct val="90000"/>
            </a:lnSpc>
            <a:spcBef>
              <a:spcPct val="0"/>
            </a:spcBef>
            <a:spcAft>
              <a:spcPct val="15000"/>
            </a:spcAft>
            <a:buChar char="•"/>
          </a:pPr>
          <a:r>
            <a:rPr lang="cs-CZ" sz="3900" b="0" kern="1200" dirty="0"/>
            <a:t>Výdaje za ubytování</a:t>
          </a:r>
          <a:endParaRPr lang="cs-CZ" sz="3900" kern="1200" dirty="0"/>
        </a:p>
        <a:p>
          <a:pPr marL="285750" lvl="1" indent="-285750" algn="l" defTabSz="1733550">
            <a:lnSpc>
              <a:spcPct val="90000"/>
            </a:lnSpc>
            <a:spcBef>
              <a:spcPct val="0"/>
            </a:spcBef>
            <a:spcAft>
              <a:spcPct val="15000"/>
            </a:spcAft>
            <a:buChar char="•"/>
          </a:pPr>
          <a:r>
            <a:rPr lang="cs-CZ" sz="3900" b="0" kern="1200"/>
            <a:t>Nutné vedlejší výdaje</a:t>
          </a:r>
          <a:endParaRPr lang="cs-CZ" sz="3900" kern="1200"/>
        </a:p>
      </dsp:txBody>
      <dsp:txXfrm rot="-5400000">
        <a:off x="3871151" y="575678"/>
        <a:ext cx="6720370" cy="2988642"/>
      </dsp:txXfrm>
    </dsp:sp>
    <dsp:sp modelId="{8B7A084C-0026-4D30-8DE6-7FB5B97DF562}">
      <dsp:nvSpPr>
        <dsp:cNvPr id="0" name=""/>
        <dsp:cNvSpPr/>
      </dsp:nvSpPr>
      <dsp:spPr>
        <a:xfrm>
          <a:off x="0" y="0"/>
          <a:ext cx="3871152" cy="4139998"/>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cs-CZ" sz="3600" b="1" kern="1200" dirty="0"/>
            <a:t>Zaměstnavatel v rámci pracovní cesty hradí zaměstnanci, vedle mzdy/platu</a:t>
          </a:r>
        </a:p>
      </dsp:txBody>
      <dsp:txXfrm>
        <a:off x="188974" y="188974"/>
        <a:ext cx="3493204" cy="3762050"/>
      </dsp:txXfrm>
    </dsp:sp>
  </dsp:spTree>
</dsp:drawing>
</file>

<file path=ppt/diagrams/drawing5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3487F4-F41D-4BA6-9CDA-674BE2782871}">
      <dsp:nvSpPr>
        <dsp:cNvPr id="0" name=""/>
        <dsp:cNvSpPr/>
      </dsp:nvSpPr>
      <dsp:spPr>
        <a:xfrm>
          <a:off x="0" y="23623"/>
          <a:ext cx="10753200" cy="131625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dirty="0"/>
            <a:t>Splatné po vykonání práce, a to nejpozději v kalendářním měsíci následujícím po měsíci, ve kterém vzniklo zaměstnanci právo na mzdu nebo plat nebo některou jejich složku</a:t>
          </a:r>
          <a:endParaRPr lang="cs-CZ" sz="2500" kern="1200" dirty="0"/>
        </a:p>
      </dsp:txBody>
      <dsp:txXfrm>
        <a:off x="64254" y="87877"/>
        <a:ext cx="10624692" cy="1187742"/>
      </dsp:txXfrm>
    </dsp:sp>
    <dsp:sp modelId="{24F7F222-8C9F-4B24-B822-963D6EB84303}">
      <dsp:nvSpPr>
        <dsp:cNvPr id="0" name=""/>
        <dsp:cNvSpPr/>
      </dsp:nvSpPr>
      <dsp:spPr>
        <a:xfrm>
          <a:off x="0" y="1411873"/>
          <a:ext cx="10753200" cy="131625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dirty="0"/>
            <a:t>Zaměstnavatel povinen zaměstnanci vyplácet v zákonných penězích</a:t>
          </a:r>
          <a:endParaRPr lang="cs-CZ" sz="2500" kern="1200" dirty="0"/>
        </a:p>
      </dsp:txBody>
      <dsp:txXfrm>
        <a:off x="64254" y="1476127"/>
        <a:ext cx="10624692" cy="1187742"/>
      </dsp:txXfrm>
    </dsp:sp>
    <dsp:sp modelId="{D35C4B6B-E56C-43FF-8135-D185DBA49EB5}">
      <dsp:nvSpPr>
        <dsp:cNvPr id="0" name=""/>
        <dsp:cNvSpPr/>
      </dsp:nvSpPr>
      <dsp:spPr>
        <a:xfrm>
          <a:off x="0" y="2800124"/>
          <a:ext cx="10753200" cy="131625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dirty="0"/>
            <a:t>Mzda nebo plat se zaokrouhlují na celé koruny směrem nahoru</a:t>
          </a:r>
          <a:endParaRPr lang="cs-CZ" sz="2500" kern="1200" dirty="0"/>
        </a:p>
      </dsp:txBody>
      <dsp:txXfrm>
        <a:off x="64254" y="2864378"/>
        <a:ext cx="10624692" cy="1187742"/>
      </dsp:txXfrm>
    </dsp:sp>
  </dsp:spTree>
</dsp:drawing>
</file>

<file path=ppt/diagrams/drawing5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489C70-C04A-4DE2-A094-D455F84CF181}">
      <dsp:nvSpPr>
        <dsp:cNvPr id="0" name=""/>
        <dsp:cNvSpPr/>
      </dsp:nvSpPr>
      <dsp:spPr>
        <a:xfrm>
          <a:off x="0" y="52760"/>
          <a:ext cx="10753200" cy="156078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b="0" kern="1200"/>
            <a:t>Zaměstnanec je </a:t>
          </a:r>
          <a:r>
            <a:rPr lang="cs-CZ" sz="2300" b="1" kern="1200"/>
            <a:t>povinen počínat si tak, aby nedocházelo k majetkové škodě</a:t>
          </a:r>
          <a:r>
            <a:rPr lang="cs-CZ" sz="2300" b="0" kern="1200"/>
            <a:t>, nemajetkové újmě ani k bezdůvodnému obohacení. Hrozí-li škoda nebo nemajetková újma, je povinen na ni upozornit nadřízeného vedoucího zaměstnance. </a:t>
          </a:r>
          <a:endParaRPr lang="cs-CZ" sz="2300" kern="1200"/>
        </a:p>
      </dsp:txBody>
      <dsp:txXfrm>
        <a:off x="76191" y="128951"/>
        <a:ext cx="10600818" cy="1408398"/>
      </dsp:txXfrm>
    </dsp:sp>
    <dsp:sp modelId="{7100DBB6-49D3-4375-8B16-5A1143215C9F}">
      <dsp:nvSpPr>
        <dsp:cNvPr id="0" name=""/>
        <dsp:cNvSpPr/>
      </dsp:nvSpPr>
      <dsp:spPr>
        <a:xfrm>
          <a:off x="0" y="1679781"/>
          <a:ext cx="10753200" cy="156078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b="0" kern="1200"/>
            <a:t>Je-li k odvrácení škody hrozící zaměstnavateli neodkladně třeba zákroku, je </a:t>
          </a:r>
          <a:r>
            <a:rPr lang="cs-CZ" sz="2300" b="1" kern="1200"/>
            <a:t>zaměstnanec povinen zakročit</a:t>
          </a:r>
          <a:r>
            <a:rPr lang="cs-CZ" sz="2300" b="0" kern="1200"/>
            <a:t>; nemusí tak učinit, brání-li mu v tom důležitá okolnost nebo jestliže by tím vystavil vážnému ohrožení sebe nebo ostatní zaměstnance, popřípadě osoby blízké. </a:t>
          </a:r>
          <a:endParaRPr lang="cs-CZ" sz="2300" kern="1200"/>
        </a:p>
      </dsp:txBody>
      <dsp:txXfrm>
        <a:off x="76191" y="1755972"/>
        <a:ext cx="10600818" cy="1408398"/>
      </dsp:txXfrm>
    </dsp:sp>
    <dsp:sp modelId="{6947DB76-D1C9-4980-B1CB-A02B24F66975}">
      <dsp:nvSpPr>
        <dsp:cNvPr id="0" name=""/>
        <dsp:cNvSpPr/>
      </dsp:nvSpPr>
      <dsp:spPr>
        <a:xfrm>
          <a:off x="0" y="3306801"/>
          <a:ext cx="10753200" cy="156078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b="0" kern="1200"/>
            <a:t>Zjistí-li zaměstnanec, že nemá vytvořeny potřebné pracovní podmínky, je povinen oznámit tuto skutečnost nadřízenému vedoucímu zaměstnanci. </a:t>
          </a:r>
          <a:endParaRPr lang="cs-CZ" sz="2300" kern="1200"/>
        </a:p>
      </dsp:txBody>
      <dsp:txXfrm>
        <a:off x="76191" y="3382992"/>
        <a:ext cx="10600818" cy="1408398"/>
      </dsp:txXfrm>
    </dsp:sp>
  </dsp:spTree>
</dsp:drawing>
</file>

<file path=ppt/diagrams/drawing5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64AEC7-EC7D-4345-97E6-4DBDD42CA972}">
      <dsp:nvSpPr>
        <dsp:cNvPr id="0" name=""/>
        <dsp:cNvSpPr/>
      </dsp:nvSpPr>
      <dsp:spPr>
        <a:xfrm>
          <a:off x="0" y="611780"/>
          <a:ext cx="10753200" cy="131625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a:t>Zaměstnanec je povinen nahradit zaměstnavateli škodu, kterou mu způsobil </a:t>
          </a:r>
          <a:r>
            <a:rPr lang="cs-CZ" sz="2500" b="1" kern="1200"/>
            <a:t>zaviněným</a:t>
          </a:r>
          <a:r>
            <a:rPr lang="cs-CZ" sz="2500" b="0" kern="1200"/>
            <a:t> porušením povinností </a:t>
          </a:r>
          <a:r>
            <a:rPr lang="cs-CZ" sz="2500" b="1" kern="1200"/>
            <a:t>při plnění pracovních úkolů</a:t>
          </a:r>
          <a:r>
            <a:rPr lang="cs-CZ" sz="2500" b="0" u="sng" kern="1200"/>
            <a:t> </a:t>
          </a:r>
          <a:r>
            <a:rPr lang="cs-CZ" sz="2500" b="0" kern="1200"/>
            <a:t>nebo v přímé souvislosti s ním. </a:t>
          </a:r>
          <a:endParaRPr lang="cs-CZ" sz="2500" kern="1200"/>
        </a:p>
      </dsp:txBody>
      <dsp:txXfrm>
        <a:off x="64254" y="676034"/>
        <a:ext cx="10624692" cy="1187742"/>
      </dsp:txXfrm>
    </dsp:sp>
    <dsp:sp modelId="{705B6D28-30D5-4B18-9A91-0AFA91666524}">
      <dsp:nvSpPr>
        <dsp:cNvPr id="0" name=""/>
        <dsp:cNvSpPr/>
      </dsp:nvSpPr>
      <dsp:spPr>
        <a:xfrm>
          <a:off x="0" y="2000030"/>
          <a:ext cx="10753200" cy="131625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a:t>Byla-li škoda způsobena také porušením povinností ze strany zaměstnavatele, povinnost zaměstnance nahradit škodu se poměrně omezí. </a:t>
          </a:r>
          <a:endParaRPr lang="cs-CZ" sz="2500" kern="1200"/>
        </a:p>
      </dsp:txBody>
      <dsp:txXfrm>
        <a:off x="64254" y="2064284"/>
        <a:ext cx="10624692" cy="1187742"/>
      </dsp:txXfrm>
    </dsp:sp>
    <dsp:sp modelId="{491542EE-CC15-438E-BD74-5B0EEE976835}">
      <dsp:nvSpPr>
        <dsp:cNvPr id="0" name=""/>
        <dsp:cNvSpPr/>
      </dsp:nvSpPr>
      <dsp:spPr>
        <a:xfrm>
          <a:off x="0" y="3388280"/>
          <a:ext cx="10753200" cy="131625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1" kern="1200"/>
            <a:t>Zaměstnavatel je povinen prokázat zavinění zaměstnance</a:t>
          </a:r>
          <a:r>
            <a:rPr lang="cs-CZ" sz="2500" b="0" kern="1200"/>
            <a:t>, s výjimkou případů vzniku škody na svěřených hodnotách, které je zaměstnanec povinen vyúčtovat a škody vzniklou ztrátou svěřených věcí.</a:t>
          </a:r>
          <a:endParaRPr lang="cs-CZ" sz="2500" kern="1200"/>
        </a:p>
      </dsp:txBody>
      <dsp:txXfrm>
        <a:off x="64254" y="3452534"/>
        <a:ext cx="10624692" cy="1187742"/>
      </dsp:txXfrm>
    </dsp:sp>
  </dsp:spTree>
</dsp:drawing>
</file>

<file path=ppt/diagrams/drawing5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39E390-8238-4304-8586-3FDAE7DAF09F}">
      <dsp:nvSpPr>
        <dsp:cNvPr id="0" name=""/>
        <dsp:cNvSpPr/>
      </dsp:nvSpPr>
      <dsp:spPr>
        <a:xfrm>
          <a:off x="0" y="781"/>
          <a:ext cx="10753200" cy="121621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Zaměstnanec, který má povinnost nahradit škodu dle obecného ustanovení, je povinen nahradit zaměstnavateli </a:t>
          </a:r>
          <a:r>
            <a:rPr lang="cs-CZ" sz="1800" b="1" kern="1200"/>
            <a:t>skutečnou škodu</a:t>
          </a:r>
          <a:r>
            <a:rPr lang="cs-CZ" sz="1800" b="0" kern="1200"/>
            <a:t>, a to v penězích, jestliže neodčiní škodu uvedením v předešlý stav.</a:t>
          </a:r>
          <a:endParaRPr lang="cs-CZ" sz="1800" kern="1200"/>
        </a:p>
      </dsp:txBody>
      <dsp:txXfrm>
        <a:off x="59371" y="60152"/>
        <a:ext cx="10634458" cy="1097473"/>
      </dsp:txXfrm>
    </dsp:sp>
    <dsp:sp modelId="{4F50EAC2-CE63-4976-85D6-CB81109EBABD}">
      <dsp:nvSpPr>
        <dsp:cNvPr id="0" name=""/>
        <dsp:cNvSpPr/>
      </dsp:nvSpPr>
      <dsp:spPr>
        <a:xfrm>
          <a:off x="0" y="1268836"/>
          <a:ext cx="10753200" cy="121621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Výše požadované náhrady </a:t>
          </a:r>
          <a:r>
            <a:rPr lang="cs-CZ" sz="1800" b="1" kern="1200"/>
            <a:t>škody způsobené z nedbalosti nesmí přesáhnout u jednotlivého zaměstnance částku rovnající se čtyřapůlnásobku </a:t>
          </a:r>
          <a:r>
            <a:rPr lang="cs-CZ" sz="1800" b="0" kern="1200"/>
            <a:t>jeho průměrného měsíčního výdělku před porušením povinnosti, kterým způsobil škodu. Toto omezení </a:t>
          </a:r>
          <a:r>
            <a:rPr lang="cs-CZ" sz="1800" b="1" kern="1200"/>
            <a:t>neplatí</a:t>
          </a:r>
          <a:r>
            <a:rPr lang="cs-CZ" sz="1800" b="0" kern="1200"/>
            <a:t>, byla-li škoda způsobena úmyslně, v opilosti, nebo po zneužití jiných návykových látek.</a:t>
          </a:r>
          <a:endParaRPr lang="cs-CZ" sz="1800" kern="1200"/>
        </a:p>
      </dsp:txBody>
      <dsp:txXfrm>
        <a:off x="59371" y="1328207"/>
        <a:ext cx="10634458" cy="1097473"/>
      </dsp:txXfrm>
    </dsp:sp>
    <dsp:sp modelId="{DB99E426-53A7-4942-8796-ACA540BD1DBD}">
      <dsp:nvSpPr>
        <dsp:cNvPr id="0" name=""/>
        <dsp:cNvSpPr/>
      </dsp:nvSpPr>
      <dsp:spPr>
        <a:xfrm>
          <a:off x="0" y="2536891"/>
          <a:ext cx="10753200" cy="121621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Jde-li o škodu způsobenou </a:t>
          </a:r>
          <a:r>
            <a:rPr lang="cs-CZ" sz="1800" b="1" kern="1200"/>
            <a:t>úmyslně</a:t>
          </a:r>
          <a:r>
            <a:rPr lang="cs-CZ" sz="1800" b="0" kern="1200"/>
            <a:t>, může zaměstnavatel požadovat </a:t>
          </a:r>
          <a:r>
            <a:rPr lang="cs-CZ" sz="1800" b="1" kern="1200"/>
            <a:t>i náhradu ušlého zisku</a:t>
          </a:r>
          <a:r>
            <a:rPr lang="cs-CZ" sz="1800" b="0" kern="1200"/>
            <a:t>.</a:t>
          </a:r>
          <a:endParaRPr lang="cs-CZ" sz="1800" kern="1200"/>
        </a:p>
      </dsp:txBody>
      <dsp:txXfrm>
        <a:off x="59371" y="2596262"/>
        <a:ext cx="10634458" cy="1097473"/>
      </dsp:txXfrm>
    </dsp:sp>
    <dsp:sp modelId="{F5F82CA6-3F5B-423E-A8AB-3DAE39F773C2}">
      <dsp:nvSpPr>
        <dsp:cNvPr id="0" name=""/>
        <dsp:cNvSpPr/>
      </dsp:nvSpPr>
      <dsp:spPr>
        <a:xfrm>
          <a:off x="0" y="3804946"/>
          <a:ext cx="10753200" cy="121621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Je-li k náhradě škody společně zavázáno </a:t>
          </a:r>
          <a:r>
            <a:rPr lang="cs-CZ" sz="1800" b="1" kern="1200"/>
            <a:t>více zaměstnanců</a:t>
          </a:r>
          <a:r>
            <a:rPr lang="cs-CZ" sz="1800" b="0" kern="1200"/>
            <a:t>, je povinen každý z nich nahradit poměrnou část škody podle míry svého zavinění.</a:t>
          </a:r>
          <a:endParaRPr lang="cs-CZ" sz="1800" kern="1200"/>
        </a:p>
      </dsp:txBody>
      <dsp:txXfrm>
        <a:off x="59371" y="3864317"/>
        <a:ext cx="10634458" cy="1097473"/>
      </dsp:txXfrm>
    </dsp:sp>
  </dsp:spTree>
</dsp:drawing>
</file>

<file path=ppt/diagrams/drawing5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98358A-48D1-4432-A1BA-E53A7B939389}">
      <dsp:nvSpPr>
        <dsp:cNvPr id="0" name=""/>
        <dsp:cNvSpPr/>
      </dsp:nvSpPr>
      <dsp:spPr>
        <a:xfrm>
          <a:off x="0" y="15480"/>
          <a:ext cx="10753200" cy="126359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dirty="0"/>
            <a:t>Zaměstnanec, který je stižen </a:t>
          </a:r>
          <a:r>
            <a:rPr lang="cs-CZ" sz="2400" b="1" kern="1200" dirty="0"/>
            <a:t>duševní poruchou</a:t>
          </a:r>
          <a:r>
            <a:rPr lang="cs-CZ" sz="2400" b="0" kern="1200" dirty="0"/>
            <a:t>, je povinen nahradit škodu jím způsobenou, </a:t>
          </a:r>
          <a:r>
            <a:rPr lang="cs-CZ" sz="2400" b="1" kern="1200" dirty="0"/>
            <a:t>je-li schopen ovládnout své jednání </a:t>
          </a:r>
          <a:r>
            <a:rPr lang="cs-CZ" sz="2400" b="0" kern="1200" dirty="0"/>
            <a:t>a posoudit jeho následky. </a:t>
          </a:r>
          <a:endParaRPr lang="cs-CZ" sz="2400" kern="1200" dirty="0"/>
        </a:p>
      </dsp:txBody>
      <dsp:txXfrm>
        <a:off x="61684" y="77164"/>
        <a:ext cx="10629832" cy="1140231"/>
      </dsp:txXfrm>
    </dsp:sp>
    <dsp:sp modelId="{388B6A0A-3392-418F-9619-1553C48E879B}">
      <dsp:nvSpPr>
        <dsp:cNvPr id="0" name=""/>
        <dsp:cNvSpPr/>
      </dsp:nvSpPr>
      <dsp:spPr>
        <a:xfrm>
          <a:off x="0" y="1348200"/>
          <a:ext cx="10753200" cy="126359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dirty="0"/>
            <a:t>Zaměstnanec, který se </a:t>
          </a:r>
          <a:r>
            <a:rPr lang="cs-CZ" sz="2400" b="1" kern="1200" dirty="0"/>
            <a:t>uvede vlastní vinou do takového stavu, </a:t>
          </a:r>
          <a:r>
            <a:rPr lang="cs-CZ" sz="2400" b="0" kern="1200" dirty="0"/>
            <a:t>že není schopen ovládnout své jednání nebo posoudit jeho následky, je povinen nahradit škodu v tomto stavu způsobenou. </a:t>
          </a:r>
          <a:endParaRPr lang="cs-CZ" sz="2400" kern="1200" dirty="0"/>
        </a:p>
      </dsp:txBody>
      <dsp:txXfrm>
        <a:off x="61684" y="1409884"/>
        <a:ext cx="10629832" cy="1140231"/>
      </dsp:txXfrm>
    </dsp:sp>
    <dsp:sp modelId="{B7F9F021-1062-4700-AB41-075AC51DCD3B}">
      <dsp:nvSpPr>
        <dsp:cNvPr id="0" name=""/>
        <dsp:cNvSpPr/>
      </dsp:nvSpPr>
      <dsp:spPr>
        <a:xfrm>
          <a:off x="0" y="2680920"/>
          <a:ext cx="10753200" cy="126359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a:t>Škodu je povinen nahradit i zaměstnanec, který ji způsobil </a:t>
          </a:r>
          <a:r>
            <a:rPr lang="cs-CZ" sz="2400" b="1" kern="1200"/>
            <a:t>úmyslným jednáním proti dobrým mravům </a:t>
          </a:r>
          <a:r>
            <a:rPr lang="cs-CZ" sz="2400" b="0" kern="1200"/>
            <a:t>(nepoctivým, podvodným). </a:t>
          </a:r>
          <a:endParaRPr lang="cs-CZ" sz="2400" kern="1200"/>
        </a:p>
      </dsp:txBody>
      <dsp:txXfrm>
        <a:off x="61684" y="2742604"/>
        <a:ext cx="10629832" cy="1140231"/>
      </dsp:txXfrm>
    </dsp:sp>
  </dsp:spTree>
</dsp:drawing>
</file>

<file path=ppt/diagrams/drawing5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9C8D36-E1E5-48BC-B0BA-DCF684117F4B}">
      <dsp:nvSpPr>
        <dsp:cNvPr id="0" name=""/>
        <dsp:cNvSpPr/>
      </dsp:nvSpPr>
      <dsp:spPr>
        <a:xfrm>
          <a:off x="0" y="12472"/>
          <a:ext cx="10753200" cy="15561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Na zaměstnanci, který </a:t>
          </a:r>
          <a:r>
            <a:rPr lang="cs-CZ" sz="1900" b="1" kern="1200"/>
            <a:t>vědomě</a:t>
          </a:r>
          <a:r>
            <a:rPr lang="cs-CZ" sz="1900" b="0" kern="1200"/>
            <a:t> neupozornil nadřízeného vedoucího zaměstnance na škodu hrozící zaměstnavateli nebo nezakročil proti hrozící škodě, ačkoliv by tím bylo zabráněno bezprostřednímu vzniku škody, může zaměstnavatel požadovat, aby se podílel na náhradě škody, která byla zaměstnavateli způsobena, a to v rozsahu přiměřeném okolnostem případu, pokud ji není možné nahradit jinak. </a:t>
          </a:r>
          <a:endParaRPr lang="cs-CZ" sz="1900" kern="1200"/>
        </a:p>
      </dsp:txBody>
      <dsp:txXfrm>
        <a:off x="75963" y="88435"/>
        <a:ext cx="10601274" cy="1404174"/>
      </dsp:txXfrm>
    </dsp:sp>
    <dsp:sp modelId="{3FB8E945-7A77-4A29-95E1-D2075B95773D}">
      <dsp:nvSpPr>
        <dsp:cNvPr id="0" name=""/>
        <dsp:cNvSpPr/>
      </dsp:nvSpPr>
      <dsp:spPr>
        <a:xfrm>
          <a:off x="0" y="1623293"/>
          <a:ext cx="10753200" cy="15561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Zaměstnanec </a:t>
          </a:r>
          <a:r>
            <a:rPr lang="cs-CZ" sz="1900" b="1" kern="1200"/>
            <a:t>není povinen nahradit škodu</a:t>
          </a:r>
          <a:r>
            <a:rPr lang="cs-CZ" sz="1900" b="0" kern="1200"/>
            <a:t>, kterou způsobil při odvracení škody hrozící zaměstnavateli nebo nebezpečí přímo hrozícího životu nebo zdraví, jestliže tento </a:t>
          </a:r>
          <a:r>
            <a:rPr lang="cs-CZ" sz="1900" b="1" kern="1200"/>
            <a:t>stav sám úmyslně nevyvolal </a:t>
          </a:r>
          <a:r>
            <a:rPr lang="cs-CZ" sz="1900" b="0" kern="1200"/>
            <a:t>a počínal si přitom způsobem přiměřeným okolnostem. </a:t>
          </a:r>
          <a:endParaRPr lang="cs-CZ" sz="1900" kern="1200"/>
        </a:p>
      </dsp:txBody>
      <dsp:txXfrm>
        <a:off x="75963" y="1699256"/>
        <a:ext cx="10601274" cy="1404174"/>
      </dsp:txXfrm>
    </dsp:sp>
    <dsp:sp modelId="{9EE561E1-FE66-4681-9585-8415DF7C56BD}">
      <dsp:nvSpPr>
        <dsp:cNvPr id="0" name=""/>
        <dsp:cNvSpPr/>
      </dsp:nvSpPr>
      <dsp:spPr>
        <a:xfrm>
          <a:off x="0" y="3234112"/>
          <a:ext cx="10753200" cy="15561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Při určení výše náhrady škody podle se přihlédne zejména k okolnostem, které bránily splnění povinnosti, a k významu škody pro zaměstnavatele. Výše náhrady škody však nesmí přesáhnout částku rovnající se </a:t>
          </a:r>
          <a:r>
            <a:rPr lang="cs-CZ" sz="1900" b="1" kern="1200"/>
            <a:t>trojnásobku </a:t>
          </a:r>
          <a:r>
            <a:rPr lang="cs-CZ" sz="1900" b="0" kern="1200"/>
            <a:t>průměrného měsíčního výdělku zaměstnance. </a:t>
          </a:r>
          <a:endParaRPr lang="cs-CZ" sz="1900" kern="1200"/>
        </a:p>
      </dsp:txBody>
      <dsp:txXfrm>
        <a:off x="75963" y="3310075"/>
        <a:ext cx="10601274" cy="140417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4CD1F6-F21A-4DCE-9364-94B9049AF015}">
      <dsp:nvSpPr>
        <dsp:cNvPr id="0" name=""/>
        <dsp:cNvSpPr/>
      </dsp:nvSpPr>
      <dsp:spPr>
        <a:xfrm>
          <a:off x="0" y="62997"/>
          <a:ext cx="10753200" cy="6552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b="0" kern="1200"/>
            <a:t>Pracovní poměr trvá po dobu </a:t>
          </a:r>
          <a:r>
            <a:rPr lang="cs-CZ" sz="1400" b="1" kern="1200"/>
            <a:t>neurčitou</a:t>
          </a:r>
          <a:r>
            <a:rPr lang="cs-CZ" sz="1400" b="0" kern="1200"/>
            <a:t>, </a:t>
          </a:r>
          <a:r>
            <a:rPr lang="cs-CZ" sz="1400" b="1" kern="1200"/>
            <a:t>nebyla-li výslovně sjednána doba jeho trvání</a:t>
          </a:r>
          <a:endParaRPr lang="cs-CZ" sz="1400" kern="1200"/>
        </a:p>
      </dsp:txBody>
      <dsp:txXfrm>
        <a:off x="31984" y="94981"/>
        <a:ext cx="10689232" cy="591232"/>
      </dsp:txXfrm>
    </dsp:sp>
    <dsp:sp modelId="{4C4798CC-0F3A-488C-B5D3-E0D8F66404DA}">
      <dsp:nvSpPr>
        <dsp:cNvPr id="0" name=""/>
        <dsp:cNvSpPr/>
      </dsp:nvSpPr>
      <dsp:spPr>
        <a:xfrm>
          <a:off x="0" y="818997"/>
          <a:ext cx="10753200" cy="6552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b="0" kern="1200"/>
            <a:t>Pracovní smlouva na dobu určitou mezi týmiž smluvními stranami </a:t>
          </a:r>
          <a:r>
            <a:rPr lang="cs-CZ" sz="1400" b="1" kern="1200"/>
            <a:t>nesmí přesáhnout 3 roky a</a:t>
          </a:r>
          <a:endParaRPr lang="cs-CZ" sz="1400" kern="1200"/>
        </a:p>
      </dsp:txBody>
      <dsp:txXfrm>
        <a:off x="31984" y="850981"/>
        <a:ext cx="10689232" cy="591232"/>
      </dsp:txXfrm>
    </dsp:sp>
    <dsp:sp modelId="{76CDE53E-2C0D-4601-97CF-D08E163D1F7D}">
      <dsp:nvSpPr>
        <dsp:cNvPr id="0" name=""/>
        <dsp:cNvSpPr/>
      </dsp:nvSpPr>
      <dsp:spPr>
        <a:xfrm>
          <a:off x="0" y="1574997"/>
          <a:ext cx="10753200" cy="6552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b="0" kern="1200"/>
            <a:t>může být uzavřen nejvýše</a:t>
          </a:r>
          <a:r>
            <a:rPr lang="cs-CZ" sz="1400" b="1" kern="1200"/>
            <a:t> třikrát po sobě (to je nanejvýš 3 x 3 roky)</a:t>
          </a:r>
          <a:endParaRPr lang="cs-CZ" sz="1400" kern="1200"/>
        </a:p>
      </dsp:txBody>
      <dsp:txXfrm>
        <a:off x="31984" y="1606981"/>
        <a:ext cx="10689232" cy="591232"/>
      </dsp:txXfrm>
    </dsp:sp>
    <dsp:sp modelId="{0CE8D5DC-A705-4095-8A8A-B6E10E398771}">
      <dsp:nvSpPr>
        <dsp:cNvPr id="0" name=""/>
        <dsp:cNvSpPr/>
      </dsp:nvSpPr>
      <dsp:spPr>
        <a:xfrm>
          <a:off x="0" y="2330997"/>
          <a:ext cx="10753200" cy="6552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b="0" kern="1200"/>
            <a:t>Za opakování pracovního poměru na dobu určitou se považuje rovněž i jeho </a:t>
          </a:r>
          <a:r>
            <a:rPr lang="cs-CZ" sz="1400" b="1" kern="1200"/>
            <a:t>prodloužení</a:t>
          </a:r>
          <a:endParaRPr lang="cs-CZ" sz="1400" kern="1200"/>
        </a:p>
      </dsp:txBody>
      <dsp:txXfrm>
        <a:off x="31984" y="2362981"/>
        <a:ext cx="10689232" cy="591232"/>
      </dsp:txXfrm>
    </dsp:sp>
    <dsp:sp modelId="{5CD93D9C-E2B2-43BF-8E49-107BCCDF3983}">
      <dsp:nvSpPr>
        <dsp:cNvPr id="0" name=""/>
        <dsp:cNvSpPr/>
      </dsp:nvSpPr>
      <dsp:spPr>
        <a:xfrm>
          <a:off x="0" y="2986197"/>
          <a:ext cx="10753200"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7780" rIns="99568" bIns="17780" numCol="1" spcCol="1270" anchor="t" anchorCtr="0">
          <a:noAutofit/>
        </a:bodyPr>
        <a:lstStyle/>
        <a:p>
          <a:pPr marL="114300" lvl="1" indent="-114300" algn="l" defTabSz="622300">
            <a:lnSpc>
              <a:spcPct val="90000"/>
            </a:lnSpc>
            <a:spcBef>
              <a:spcPct val="0"/>
            </a:spcBef>
            <a:spcAft>
              <a:spcPct val="20000"/>
            </a:spcAft>
            <a:buChar char="•"/>
          </a:pPr>
          <a:r>
            <a:rPr lang="cs-CZ" sz="1400" b="0" kern="1200" dirty="0"/>
            <a:t>Jestliže od skončení předchozího pracovního poměru na dobu určitou uplynula doba 3 let, k předchozímu pracovnímu poměru na dobu určitou mezi týmiž smluvními stranami </a:t>
          </a:r>
          <a:r>
            <a:rPr lang="cs-CZ" sz="1400" b="1" kern="1200" dirty="0"/>
            <a:t>se nepřihlíží</a:t>
          </a:r>
          <a:endParaRPr lang="cs-CZ" sz="1400" kern="1200" dirty="0"/>
        </a:p>
      </dsp:txBody>
      <dsp:txXfrm>
        <a:off x="0" y="2986197"/>
        <a:ext cx="10753200" cy="579600"/>
      </dsp:txXfrm>
    </dsp:sp>
    <dsp:sp modelId="{F19905B8-BF22-471D-86E6-E5A0ABED2261}">
      <dsp:nvSpPr>
        <dsp:cNvPr id="0" name=""/>
        <dsp:cNvSpPr/>
      </dsp:nvSpPr>
      <dsp:spPr>
        <a:xfrm>
          <a:off x="0" y="3565797"/>
          <a:ext cx="10753200" cy="1096739"/>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b="1" kern="1200" dirty="0"/>
            <a:t>Pokud je doba trvání sjedná v rozporu se zákonem a zaměstnanec oznámí, že trvá na tom, aby ho dále zaměstnával, platí, že se jedná o pracovní poměr na dobu neurčitou. – k soudu možné podat jen do 2 měsíců ode dne, kdy měl PP skončit</a:t>
          </a:r>
          <a:endParaRPr lang="cs-CZ" sz="1400" kern="1200" dirty="0"/>
        </a:p>
      </dsp:txBody>
      <dsp:txXfrm>
        <a:off x="53538" y="3619335"/>
        <a:ext cx="10646124" cy="989663"/>
      </dsp:txXfrm>
    </dsp:sp>
  </dsp:spTree>
</dsp:drawing>
</file>

<file path=ppt/diagrams/drawing6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C30B66-0153-4C54-A8C8-FAB2F1C75152}">
      <dsp:nvSpPr>
        <dsp:cNvPr id="0" name=""/>
        <dsp:cNvSpPr/>
      </dsp:nvSpPr>
      <dsp:spPr>
        <a:xfrm>
          <a:off x="0" y="88611"/>
          <a:ext cx="10753200" cy="1422372"/>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a:t>Dohoda o odpovědnosti k ochraně </a:t>
          </a:r>
          <a:r>
            <a:rPr lang="cs-CZ" sz="2100" b="1" kern="1200"/>
            <a:t>hodnot svěřených zaměstnanci k vyúčtování </a:t>
          </a:r>
          <a:endParaRPr lang="cs-CZ" sz="2100" kern="1200"/>
        </a:p>
      </dsp:txBody>
      <dsp:txXfrm>
        <a:off x="69434" y="158045"/>
        <a:ext cx="10614332" cy="1283504"/>
      </dsp:txXfrm>
    </dsp:sp>
    <dsp:sp modelId="{53D082D2-AB7B-4CDE-BDF9-4A46D36F8539}">
      <dsp:nvSpPr>
        <dsp:cNvPr id="0" name=""/>
        <dsp:cNvSpPr/>
      </dsp:nvSpPr>
      <dsp:spPr>
        <a:xfrm>
          <a:off x="0" y="1510984"/>
          <a:ext cx="10753200" cy="782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cs-CZ" sz="1600" b="0" kern="1200" dirty="0"/>
            <a:t>hotovost, ceniny, zboží, zásoby materiálu nebo jiné hodnoty, které jsou předmětem obratu nebo oběhu</a:t>
          </a:r>
          <a:endParaRPr lang="cs-CZ" sz="1600" kern="1200" dirty="0"/>
        </a:p>
        <a:p>
          <a:pPr marL="171450" lvl="1" indent="-171450" algn="l" defTabSz="711200">
            <a:lnSpc>
              <a:spcPct val="90000"/>
            </a:lnSpc>
            <a:spcBef>
              <a:spcPct val="0"/>
            </a:spcBef>
            <a:spcAft>
              <a:spcPct val="20000"/>
            </a:spcAft>
            <a:buChar char="•"/>
          </a:pPr>
          <a:r>
            <a:rPr lang="cs-CZ" sz="1600" b="0" kern="1200"/>
            <a:t>Pouze písemně</a:t>
          </a:r>
          <a:endParaRPr lang="cs-CZ" sz="1600" kern="1200"/>
        </a:p>
        <a:p>
          <a:pPr marL="171450" lvl="1" indent="-171450" algn="l" defTabSz="711200">
            <a:lnSpc>
              <a:spcPct val="90000"/>
            </a:lnSpc>
            <a:spcBef>
              <a:spcPct val="0"/>
            </a:spcBef>
            <a:spcAft>
              <a:spcPct val="20000"/>
            </a:spcAft>
            <a:buChar char="•"/>
          </a:pPr>
          <a:r>
            <a:rPr lang="cs-CZ" sz="1600" b="0" kern="1200" dirty="0"/>
            <a:t>Možno uzavřít nejdříve v den kdy zaměstnanec dosáhne 18 let věku</a:t>
          </a:r>
          <a:endParaRPr lang="cs-CZ" sz="1600" kern="1200" dirty="0"/>
        </a:p>
      </dsp:txBody>
      <dsp:txXfrm>
        <a:off x="0" y="1510984"/>
        <a:ext cx="10753200" cy="782460"/>
      </dsp:txXfrm>
    </dsp:sp>
    <dsp:sp modelId="{63FC2210-AB7F-426A-BC0D-25AF1CE1E25F}">
      <dsp:nvSpPr>
        <dsp:cNvPr id="0" name=""/>
        <dsp:cNvSpPr/>
      </dsp:nvSpPr>
      <dsp:spPr>
        <a:xfrm>
          <a:off x="0" y="2293444"/>
          <a:ext cx="10753200" cy="1422372"/>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a:t>Zaměstnanec je povinen nahradit zaměstnavateli schodek vzniklý na svěřených hodnotách.</a:t>
          </a:r>
          <a:endParaRPr lang="cs-CZ" sz="2100" kern="1200"/>
        </a:p>
      </dsp:txBody>
      <dsp:txXfrm>
        <a:off x="69434" y="2362878"/>
        <a:ext cx="10614332" cy="1283504"/>
      </dsp:txXfrm>
    </dsp:sp>
    <dsp:sp modelId="{704EA44D-FC50-406B-8638-279C7A782B3E}">
      <dsp:nvSpPr>
        <dsp:cNvPr id="0" name=""/>
        <dsp:cNvSpPr/>
      </dsp:nvSpPr>
      <dsp:spPr>
        <a:xfrm>
          <a:off x="0" y="3776296"/>
          <a:ext cx="10753200" cy="1422372"/>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1" kern="1200"/>
            <a:t>Možnost liberace </a:t>
          </a:r>
          <a:r>
            <a:rPr lang="cs-CZ" sz="2100" b="0" kern="1200"/>
            <a:t>- Zaměstnanec se zprostí povinnosti nahradit schodek </a:t>
          </a:r>
          <a:r>
            <a:rPr lang="cs-CZ" sz="2100" b="1" kern="1200"/>
            <a:t>zcela nebo zčásti</a:t>
          </a:r>
          <a:r>
            <a:rPr lang="cs-CZ" sz="2100" b="0" kern="1200"/>
            <a:t>, jestliže prokáže, že schodek vznikl zcela nebo zčásti bez jeho zavinění, zejména, že mu bylo zanedbáním povinnosti zaměstnavatele znemožněno se svěřenými hodnotami nakládat.</a:t>
          </a:r>
          <a:endParaRPr lang="cs-CZ" sz="2100" kern="1200"/>
        </a:p>
      </dsp:txBody>
      <dsp:txXfrm>
        <a:off x="69434" y="3845730"/>
        <a:ext cx="10614332" cy="1283504"/>
      </dsp:txXfrm>
    </dsp:sp>
  </dsp:spTree>
</dsp:drawing>
</file>

<file path=ppt/diagrams/drawing6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C2E090-2DF2-4B85-9960-BE242ABAEB60}">
      <dsp:nvSpPr>
        <dsp:cNvPr id="0" name=""/>
        <dsp:cNvSpPr/>
      </dsp:nvSpPr>
      <dsp:spPr>
        <a:xfrm>
          <a:off x="0" y="68773"/>
          <a:ext cx="10753199" cy="11583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Zaměstnanec je povinen nahradit škodu způsobenou ztrátou nástrojů, ochranných pracovních prostředků a jiných podobných věcí, které mu </a:t>
          </a:r>
          <a:r>
            <a:rPr lang="cs-CZ" sz="2200" b="1" kern="1200"/>
            <a:t>zaměstnavatel svěřil na písemné potvrzení</a:t>
          </a:r>
          <a:r>
            <a:rPr lang="cs-CZ" sz="2200" b="0" kern="1200"/>
            <a:t>. </a:t>
          </a:r>
          <a:endParaRPr lang="cs-CZ" sz="2200" kern="1200"/>
        </a:p>
      </dsp:txBody>
      <dsp:txXfrm>
        <a:off x="56544" y="125317"/>
        <a:ext cx="10640111" cy="1045212"/>
      </dsp:txXfrm>
    </dsp:sp>
    <dsp:sp modelId="{4816ECCF-7A14-4409-922F-185404FB9363}">
      <dsp:nvSpPr>
        <dsp:cNvPr id="0" name=""/>
        <dsp:cNvSpPr/>
      </dsp:nvSpPr>
      <dsp:spPr>
        <a:xfrm>
          <a:off x="0" y="1290433"/>
          <a:ext cx="10753199" cy="11583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dirty="0"/>
            <a:t>Věc, jejíž cena přesahuje 50.000,- Kč, smí být zaměstnanci svěřena jen na základě </a:t>
          </a:r>
          <a:r>
            <a:rPr lang="cs-CZ" sz="2200" b="1" kern="1200" dirty="0"/>
            <a:t>dohody o odpovědnosti za ztrátu svěřených věcí</a:t>
          </a:r>
          <a:r>
            <a:rPr lang="cs-CZ" sz="2200" b="0" kern="1200" dirty="0"/>
            <a:t>. </a:t>
          </a:r>
          <a:endParaRPr lang="cs-CZ" sz="2200" kern="1200" dirty="0"/>
        </a:p>
      </dsp:txBody>
      <dsp:txXfrm>
        <a:off x="56544" y="1346977"/>
        <a:ext cx="10640111" cy="1045212"/>
      </dsp:txXfrm>
    </dsp:sp>
    <dsp:sp modelId="{580595ED-3EBD-40BE-805E-8355E6BB59E4}">
      <dsp:nvSpPr>
        <dsp:cNvPr id="0" name=""/>
        <dsp:cNvSpPr/>
      </dsp:nvSpPr>
      <dsp:spPr>
        <a:xfrm>
          <a:off x="0" y="2448733"/>
          <a:ext cx="10753199" cy="557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cs-CZ" sz="1700" b="0" kern="1200"/>
            <a:t>Pouze písemně</a:t>
          </a:r>
          <a:endParaRPr lang="cs-CZ" sz="1700" kern="1200"/>
        </a:p>
        <a:p>
          <a:pPr marL="171450" lvl="1" indent="-171450" algn="l" defTabSz="755650">
            <a:lnSpc>
              <a:spcPct val="90000"/>
            </a:lnSpc>
            <a:spcBef>
              <a:spcPct val="0"/>
            </a:spcBef>
            <a:spcAft>
              <a:spcPct val="20000"/>
            </a:spcAft>
            <a:buChar char="•"/>
          </a:pPr>
          <a:r>
            <a:rPr lang="cs-CZ" sz="1700" b="0" kern="1200" dirty="0"/>
            <a:t>Nejdříve v den kdy zaměstnanec dosáhne 18 let věku</a:t>
          </a:r>
          <a:endParaRPr lang="cs-CZ" sz="1700" kern="1200" dirty="0"/>
        </a:p>
      </dsp:txBody>
      <dsp:txXfrm>
        <a:off x="0" y="2448733"/>
        <a:ext cx="10753199" cy="557865"/>
      </dsp:txXfrm>
    </dsp:sp>
    <dsp:sp modelId="{4548507D-6943-4241-9E0D-16BC3CAC5435}">
      <dsp:nvSpPr>
        <dsp:cNvPr id="0" name=""/>
        <dsp:cNvSpPr/>
      </dsp:nvSpPr>
      <dsp:spPr>
        <a:xfrm>
          <a:off x="0" y="3006598"/>
          <a:ext cx="10753199" cy="11583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1" kern="1200"/>
            <a:t>Možnost liberace </a:t>
          </a:r>
          <a:r>
            <a:rPr lang="cs-CZ" sz="2200" b="0" kern="1200"/>
            <a:t>- Zaměstnanec se zprostí povinnosti nahradit ztrátu zcela nebo zčásti, jestliže prokáže, že ztráta vznikla zcela nebo zčásti bez jeho zavinění. </a:t>
          </a:r>
          <a:endParaRPr lang="cs-CZ" sz="2200" kern="1200"/>
        </a:p>
      </dsp:txBody>
      <dsp:txXfrm>
        <a:off x="56544" y="3063142"/>
        <a:ext cx="10640111" cy="1045212"/>
      </dsp:txXfrm>
    </dsp:sp>
  </dsp:spTree>
</dsp:drawing>
</file>

<file path=ppt/diagrams/drawing6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2ED4BD-99B8-4A84-A8A5-7225265B5502}">
      <dsp:nvSpPr>
        <dsp:cNvPr id="0" name=""/>
        <dsp:cNvSpPr/>
      </dsp:nvSpPr>
      <dsp:spPr>
        <a:xfrm>
          <a:off x="0" y="50861"/>
          <a:ext cx="10753200" cy="1888818"/>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b="0" kern="1200" dirty="0"/>
            <a:t>Zaměstnanec, který má povinnost nahradit škodu vzniklou schodkem na svěřených hodnotách nebo způsobenou ztrátou svěřených věcí, je povinen nahradit tuto škodu </a:t>
          </a:r>
          <a:r>
            <a:rPr lang="cs-CZ" sz="2800" b="1" kern="1200" dirty="0"/>
            <a:t>v plné výši</a:t>
          </a:r>
          <a:r>
            <a:rPr lang="cs-CZ" sz="2800" b="0" kern="1200" dirty="0"/>
            <a:t>.</a:t>
          </a:r>
          <a:endParaRPr lang="cs-CZ" sz="2800" kern="1200" dirty="0"/>
        </a:p>
      </dsp:txBody>
      <dsp:txXfrm>
        <a:off x="92204" y="143065"/>
        <a:ext cx="10568792" cy="1704410"/>
      </dsp:txXfrm>
    </dsp:sp>
    <dsp:sp modelId="{ECD38147-FDCA-4FC3-B4DE-F8EDFAF35903}">
      <dsp:nvSpPr>
        <dsp:cNvPr id="0" name=""/>
        <dsp:cNvSpPr/>
      </dsp:nvSpPr>
      <dsp:spPr>
        <a:xfrm>
          <a:off x="0" y="2020320"/>
          <a:ext cx="10753200" cy="1888818"/>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b="0" kern="1200"/>
            <a:t>Je-li k náhradě schodku </a:t>
          </a:r>
          <a:r>
            <a:rPr lang="cs-CZ" sz="2800" b="1" kern="1200"/>
            <a:t>společně zavázáno více zaměstnanců</a:t>
          </a:r>
          <a:r>
            <a:rPr lang="cs-CZ" sz="2800" b="0" kern="1200"/>
            <a:t>, určí se jednotlivým zaměstnancům podíl náhrady podle </a:t>
          </a:r>
          <a:r>
            <a:rPr lang="cs-CZ" sz="2800" b="1" kern="1200"/>
            <a:t>poměru jejich dosažených hrubých výdělků</a:t>
          </a:r>
          <a:r>
            <a:rPr lang="cs-CZ" sz="2800" b="0" kern="1200"/>
            <a:t>, přičemž výdělek jejich vedoucího a jeho zástupce se započítává ve dvojnásobné výši. </a:t>
          </a:r>
          <a:endParaRPr lang="cs-CZ" sz="2800" kern="1200"/>
        </a:p>
      </dsp:txBody>
      <dsp:txXfrm>
        <a:off x="92204" y="2112524"/>
        <a:ext cx="10568792" cy="1704410"/>
      </dsp:txXfrm>
    </dsp:sp>
  </dsp:spTree>
</dsp:drawing>
</file>

<file path=ppt/diagrams/drawing6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B8D057-6B4C-4EC9-B26A-A7211FD8D723}">
      <dsp:nvSpPr>
        <dsp:cNvPr id="0" name=""/>
        <dsp:cNvSpPr/>
      </dsp:nvSpPr>
      <dsp:spPr>
        <a:xfrm>
          <a:off x="0" y="39599"/>
          <a:ext cx="10753200" cy="190008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b="0" kern="1200" dirty="0"/>
            <a:t>Zaměstnavatel je povinen zajišťovat svým zaměstnancům takové </a:t>
          </a:r>
          <a:r>
            <a:rPr lang="cs-CZ" sz="2800" b="1" kern="1200" dirty="0"/>
            <a:t>pracovní podmínky</a:t>
          </a:r>
          <a:r>
            <a:rPr lang="cs-CZ" sz="2800" b="0" kern="1200" dirty="0"/>
            <a:t>, aby mohli řádně plnit své pracovní úkoly bez ohrožení zdraví a majetku; zjistí-li závady, je povinen učinit opatření k jejich odstranění. </a:t>
          </a:r>
          <a:endParaRPr lang="cs-CZ" sz="2800" kern="1200" dirty="0"/>
        </a:p>
      </dsp:txBody>
      <dsp:txXfrm>
        <a:off x="92754" y="132353"/>
        <a:ext cx="10567692" cy="1714572"/>
      </dsp:txXfrm>
    </dsp:sp>
    <dsp:sp modelId="{F5660B98-3AED-422A-9C0D-A80972EA94A2}">
      <dsp:nvSpPr>
        <dsp:cNvPr id="0" name=""/>
        <dsp:cNvSpPr/>
      </dsp:nvSpPr>
      <dsp:spPr>
        <a:xfrm>
          <a:off x="0" y="2020320"/>
          <a:ext cx="10753200" cy="190008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b="0" kern="1200"/>
            <a:t>Zaměstnavatel je z důvodu ochrany majetku oprávněn v </a:t>
          </a:r>
          <a:r>
            <a:rPr lang="cs-CZ" sz="2800" b="1" kern="1200"/>
            <a:t>nezbytném rozsahu provádět kontrolu věcí</a:t>
          </a:r>
          <a:r>
            <a:rPr lang="cs-CZ" sz="2800" b="0" kern="1200"/>
            <a:t>, které zaměstnanci k němu vnášejí nebo od něho odnášejí, popřípadě provádět prohlídky zaměstnanců.</a:t>
          </a:r>
          <a:endParaRPr lang="cs-CZ" sz="2800" kern="1200"/>
        </a:p>
      </dsp:txBody>
      <dsp:txXfrm>
        <a:off x="92754" y="2113074"/>
        <a:ext cx="10567692" cy="1714572"/>
      </dsp:txXfrm>
    </dsp:sp>
  </dsp:spTree>
</dsp:drawing>
</file>

<file path=ppt/diagrams/drawing6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6A2F56-C351-4D76-8816-EC4FFA8112C1}">
      <dsp:nvSpPr>
        <dsp:cNvPr id="0" name=""/>
        <dsp:cNvSpPr/>
      </dsp:nvSpPr>
      <dsp:spPr>
        <a:xfrm>
          <a:off x="0" y="93855"/>
          <a:ext cx="10753200" cy="121424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Zaměstnavatel je povinen nahradit zaměstnanci škodu, která mu vznikla </a:t>
          </a:r>
          <a:r>
            <a:rPr lang="cs-CZ" sz="1800" b="1" kern="1200"/>
            <a:t>při plnění pracovních úkolů</a:t>
          </a:r>
          <a:r>
            <a:rPr lang="cs-CZ" sz="1800" b="0" kern="1200"/>
            <a:t> nebo v přímé souvislosti s ním </a:t>
          </a:r>
          <a:r>
            <a:rPr lang="cs-CZ" sz="1800" b="1" kern="1200"/>
            <a:t>porušením právních povinností nebo úmyslným jednáním proti dobrým mravům. </a:t>
          </a:r>
          <a:endParaRPr lang="cs-CZ" sz="1800" kern="1200"/>
        </a:p>
      </dsp:txBody>
      <dsp:txXfrm>
        <a:off x="59274" y="153129"/>
        <a:ext cx="10634652" cy="1095692"/>
      </dsp:txXfrm>
    </dsp:sp>
    <dsp:sp modelId="{C80506E4-8404-4B34-8478-C57FC34EB2BA}">
      <dsp:nvSpPr>
        <dsp:cNvPr id="0" name=""/>
        <dsp:cNvSpPr/>
      </dsp:nvSpPr>
      <dsp:spPr>
        <a:xfrm>
          <a:off x="0" y="1359936"/>
          <a:ext cx="10753200" cy="121424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Zaměstnavatel je povinen nahradit zaměstnanci též škodu, kterou mu </a:t>
          </a:r>
          <a:r>
            <a:rPr lang="cs-CZ" sz="1800" b="1" kern="1200" dirty="0"/>
            <a:t>způsobili porušením právních povinností v rámci plnění pracovních úkolů</a:t>
          </a:r>
          <a:r>
            <a:rPr lang="cs-CZ" sz="1800" b="0" kern="1200" dirty="0"/>
            <a:t> zaměstnavatele zaměstnanci jednající jeho jménem. </a:t>
          </a:r>
          <a:endParaRPr lang="cs-CZ" sz="1800" kern="1200" dirty="0"/>
        </a:p>
      </dsp:txBody>
      <dsp:txXfrm>
        <a:off x="59274" y="1419210"/>
        <a:ext cx="10634652" cy="1095692"/>
      </dsp:txXfrm>
    </dsp:sp>
    <dsp:sp modelId="{09A09EB2-7B58-4EB7-ACEF-04236BC778B7}">
      <dsp:nvSpPr>
        <dsp:cNvPr id="0" name=""/>
        <dsp:cNvSpPr/>
      </dsp:nvSpPr>
      <dsp:spPr>
        <a:xfrm>
          <a:off x="0" y="2626017"/>
          <a:ext cx="10753200" cy="121424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cs-CZ" sz="1800" b="0" kern="1200" dirty="0"/>
            <a:t>Zaměstnavatel není povinen nahradit zaměstnanci škodu na </a:t>
          </a:r>
          <a:r>
            <a:rPr lang="cs-CZ" sz="1800" b="1" kern="1200" dirty="0"/>
            <a:t>dopravním prostředku</a:t>
          </a:r>
          <a:r>
            <a:rPr lang="cs-CZ" sz="1800" b="0" kern="1200" dirty="0"/>
            <a:t>, kterého </a:t>
          </a:r>
          <a:r>
            <a:rPr lang="cs-CZ" sz="1800" b="1" kern="1200" dirty="0"/>
            <a:t>použil při plnění pracovních úkolů</a:t>
          </a:r>
          <a:r>
            <a:rPr lang="cs-CZ" sz="1800" b="0" kern="1200" dirty="0"/>
            <a:t> nebo v přímé souvislosti s ním bez jeho souhlasu, ani škodu, která vznikne na nářadí, zařízeních a předmětech zaměstnance potřebných pro výkon práce, které použil bez jeho souhlasu. </a:t>
          </a:r>
          <a:endParaRPr lang="cs-CZ" sz="1800" kern="1200" dirty="0"/>
        </a:p>
      </dsp:txBody>
      <dsp:txXfrm>
        <a:off x="59274" y="2685291"/>
        <a:ext cx="10634652" cy="1095692"/>
      </dsp:txXfrm>
    </dsp:sp>
    <dsp:sp modelId="{26C99FC4-4BD3-4F6B-B5D4-A3798F2261A6}">
      <dsp:nvSpPr>
        <dsp:cNvPr id="0" name=""/>
        <dsp:cNvSpPr/>
      </dsp:nvSpPr>
      <dsp:spPr>
        <a:xfrm>
          <a:off x="0" y="3892097"/>
          <a:ext cx="10753200" cy="121424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Zaměstnavatel je povinen nahradit zaměstnanci </a:t>
          </a:r>
          <a:r>
            <a:rPr lang="cs-CZ" sz="1800" b="1" kern="1200"/>
            <a:t>skutečnou škodu</a:t>
          </a:r>
          <a:r>
            <a:rPr lang="cs-CZ" sz="1800" b="0" kern="1200"/>
            <a:t>. Jde-li o škodu způsobenou úmyslně, může zaměstnanec požadovat rovněž náhradu ušlého zisku. </a:t>
          </a:r>
          <a:endParaRPr lang="cs-CZ" sz="1800" kern="1200"/>
        </a:p>
      </dsp:txBody>
      <dsp:txXfrm>
        <a:off x="59274" y="3951371"/>
        <a:ext cx="10634652" cy="1095692"/>
      </dsp:txXfrm>
    </dsp:sp>
  </dsp:spTree>
</dsp:drawing>
</file>

<file path=ppt/diagrams/drawing6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973898-20D7-45EB-B5DC-A43CC4721A0D}">
      <dsp:nvSpPr>
        <dsp:cNvPr id="0" name=""/>
        <dsp:cNvSpPr/>
      </dsp:nvSpPr>
      <dsp:spPr>
        <a:xfrm>
          <a:off x="0" y="64787"/>
          <a:ext cx="10753200" cy="142505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just" defTabSz="933450">
            <a:lnSpc>
              <a:spcPct val="90000"/>
            </a:lnSpc>
            <a:spcBef>
              <a:spcPct val="0"/>
            </a:spcBef>
            <a:spcAft>
              <a:spcPct val="35000"/>
            </a:spcAft>
            <a:buNone/>
          </a:pPr>
          <a:r>
            <a:rPr lang="cs-CZ" sz="2100" b="0" kern="1200" dirty="0"/>
            <a:t>Zaměstnavatel je povinen nahradit zaměstnanci </a:t>
          </a:r>
          <a:r>
            <a:rPr lang="cs-CZ" sz="2100" b="1" kern="1200" dirty="0"/>
            <a:t>věcnou škodu</a:t>
          </a:r>
          <a:r>
            <a:rPr lang="cs-CZ" sz="2100" b="0" kern="1200" dirty="0"/>
            <a:t>, kterou utrpěl zaměstnanec při odvracení škody hrozící zaměstnavateli nebo nebezpečí hrozící životu nebo zdraví, jestliže </a:t>
          </a:r>
          <a:r>
            <a:rPr lang="cs-CZ" sz="2100" b="1" kern="1200" dirty="0"/>
            <a:t>škoda nevznikla úmyslným jednáním zaměstnance </a:t>
          </a:r>
          <a:r>
            <a:rPr lang="cs-CZ" sz="2100" b="0" kern="1200" dirty="0"/>
            <a:t>a </a:t>
          </a:r>
          <a:r>
            <a:rPr lang="cs-CZ" sz="2100" b="1" kern="1200" dirty="0"/>
            <a:t>zaměstnanec si počínal způsobem přiměřeným okolnostem</a:t>
          </a:r>
          <a:r>
            <a:rPr lang="cs-CZ" sz="2100" b="0" kern="1200" dirty="0"/>
            <a:t>. </a:t>
          </a:r>
          <a:endParaRPr lang="cs-CZ" sz="2100" kern="1200" dirty="0"/>
        </a:p>
      </dsp:txBody>
      <dsp:txXfrm>
        <a:off x="69566" y="134353"/>
        <a:ext cx="10614068" cy="1285927"/>
      </dsp:txXfrm>
    </dsp:sp>
    <dsp:sp modelId="{74AE3326-93B9-40FC-B2C9-2557A209D0F4}">
      <dsp:nvSpPr>
        <dsp:cNvPr id="0" name=""/>
        <dsp:cNvSpPr/>
      </dsp:nvSpPr>
      <dsp:spPr>
        <a:xfrm>
          <a:off x="0" y="1550327"/>
          <a:ext cx="10753200" cy="142505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dirty="0"/>
            <a:t>Vztahuje se i na účelně vynaložené náklady.</a:t>
          </a:r>
          <a:endParaRPr lang="cs-CZ" sz="2100" kern="1200" dirty="0"/>
        </a:p>
      </dsp:txBody>
      <dsp:txXfrm>
        <a:off x="69566" y="1619893"/>
        <a:ext cx="10614068" cy="1285927"/>
      </dsp:txXfrm>
    </dsp:sp>
    <dsp:sp modelId="{8AACF1F1-D2F6-4F82-87C4-9BD9102CD29A}">
      <dsp:nvSpPr>
        <dsp:cNvPr id="0" name=""/>
        <dsp:cNvSpPr/>
      </dsp:nvSpPr>
      <dsp:spPr>
        <a:xfrm>
          <a:off x="0" y="3035867"/>
          <a:ext cx="10753200" cy="142505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just" defTabSz="933450">
            <a:lnSpc>
              <a:spcPct val="90000"/>
            </a:lnSpc>
            <a:spcBef>
              <a:spcPct val="0"/>
            </a:spcBef>
            <a:spcAft>
              <a:spcPct val="35000"/>
            </a:spcAft>
            <a:buNone/>
          </a:pPr>
          <a:r>
            <a:rPr lang="cs-CZ" sz="2100" b="0" kern="1200" dirty="0"/>
            <a:t>Právo na náhradu škody má i zaměstnanec, který takto odvracel nebezpečí hrozící životu nebo zdraví, jestliže by byl povinen škodu nahradit zaměstnavatel. </a:t>
          </a:r>
          <a:endParaRPr lang="cs-CZ" sz="2100" kern="1200" dirty="0"/>
        </a:p>
      </dsp:txBody>
      <dsp:txXfrm>
        <a:off x="69566" y="3105433"/>
        <a:ext cx="10614068" cy="1285927"/>
      </dsp:txXfrm>
    </dsp:sp>
  </dsp:spTree>
</dsp:drawing>
</file>

<file path=ppt/diagrams/drawing6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0BB22D-5162-47B9-B085-2B3D12DACCF0}">
      <dsp:nvSpPr>
        <dsp:cNvPr id="0" name=""/>
        <dsp:cNvSpPr/>
      </dsp:nvSpPr>
      <dsp:spPr>
        <a:xfrm>
          <a:off x="0" y="112153"/>
          <a:ext cx="10753200" cy="1480781"/>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Zaměstnavatel je povinen nahradit zaměstnanci škodu na věcech, které se obvykle nosí do práce a které si zaměstnanec odložil při plnění pracovních úkolů nebo v přímé souvislosti s ním </a:t>
          </a:r>
          <a:r>
            <a:rPr lang="cs-CZ" sz="1800" b="1" kern="1200" dirty="0"/>
            <a:t>na místě k tomu určeném nebo obvyklém</a:t>
          </a:r>
          <a:r>
            <a:rPr lang="cs-CZ" sz="1800" b="0" kern="1200" dirty="0"/>
            <a:t>. </a:t>
          </a:r>
          <a:endParaRPr lang="cs-CZ" sz="1800" kern="1200" dirty="0"/>
        </a:p>
      </dsp:txBody>
      <dsp:txXfrm>
        <a:off x="72286" y="184439"/>
        <a:ext cx="10608628" cy="1336209"/>
      </dsp:txXfrm>
    </dsp:sp>
    <dsp:sp modelId="{005C335C-C355-4423-8CE9-445225A86C5A}">
      <dsp:nvSpPr>
        <dsp:cNvPr id="0" name=""/>
        <dsp:cNvSpPr/>
      </dsp:nvSpPr>
      <dsp:spPr>
        <a:xfrm>
          <a:off x="0" y="1644774"/>
          <a:ext cx="10753200" cy="1480781"/>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Škodu na věcech, které zaměstnanec </a:t>
          </a:r>
          <a:r>
            <a:rPr lang="cs-CZ" sz="1800" b="1" kern="1200" dirty="0"/>
            <a:t>obvykle do práce nenosí </a:t>
          </a:r>
          <a:r>
            <a:rPr lang="cs-CZ" sz="1800" b="0" kern="1200" dirty="0"/>
            <a:t>a které zaměstnavatel nepřevzal </a:t>
          </a:r>
          <a:r>
            <a:rPr lang="cs-CZ" sz="1800" b="1" kern="1200" dirty="0"/>
            <a:t>do zvláštní úschovy</a:t>
          </a:r>
          <a:r>
            <a:rPr lang="cs-CZ" sz="1800" b="0" kern="1200" dirty="0"/>
            <a:t>, je zaměstnavatel zaměstnanci povinen nahradit </a:t>
          </a:r>
          <a:r>
            <a:rPr lang="cs-CZ" sz="1800" b="1" kern="1200" dirty="0"/>
            <a:t>do částky 10.000,- Kč</a:t>
          </a:r>
          <a:r>
            <a:rPr lang="cs-CZ" sz="1800" b="0" kern="1200" dirty="0"/>
            <a:t>. Jestliže se zjistí, že škodu na těchto věcech </a:t>
          </a:r>
          <a:r>
            <a:rPr lang="cs-CZ" sz="1800" b="1" kern="1200" dirty="0"/>
            <a:t>způsobil jiný zaměstnanec </a:t>
          </a:r>
          <a:r>
            <a:rPr lang="cs-CZ" sz="1800" b="0" kern="1200" dirty="0"/>
            <a:t>nebo došlo-li ke škodě na věci, kterou zaměstnavatel převzal do zvláštní úschovy, je zaměstnavatel </a:t>
          </a:r>
          <a:r>
            <a:rPr lang="cs-CZ" sz="1800" b="1" kern="1200" dirty="0"/>
            <a:t>povinen nahradit zaměstnanci škodu v plné výši</a:t>
          </a:r>
          <a:r>
            <a:rPr lang="cs-CZ" sz="1800" b="0" kern="1200" dirty="0"/>
            <a:t>. </a:t>
          </a:r>
          <a:endParaRPr lang="cs-CZ" sz="1800" kern="1200" dirty="0"/>
        </a:p>
      </dsp:txBody>
      <dsp:txXfrm>
        <a:off x="72286" y="1717060"/>
        <a:ext cx="10608628" cy="1336209"/>
      </dsp:txXfrm>
    </dsp:sp>
    <dsp:sp modelId="{144B9AF3-5BFA-49C6-877D-F5400CF92C6D}">
      <dsp:nvSpPr>
        <dsp:cNvPr id="0" name=""/>
        <dsp:cNvSpPr/>
      </dsp:nvSpPr>
      <dsp:spPr>
        <a:xfrm>
          <a:off x="0" y="3177396"/>
          <a:ext cx="10753200" cy="1480781"/>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Právo na náhradu škody se promlčí, </a:t>
          </a:r>
          <a:r>
            <a:rPr lang="cs-CZ" sz="1800" b="1" kern="1200"/>
            <a:t>jestliže její vznik neohlásí </a:t>
          </a:r>
          <a:r>
            <a:rPr lang="cs-CZ" sz="1800" b="0" kern="1200"/>
            <a:t>zaměstnanec zaměstnavateli bez zbytečného odkladu, nejpozději do 15 dnů ode dne, kdy se o škodě dozvěděl. </a:t>
          </a:r>
          <a:endParaRPr lang="cs-CZ" sz="1800" kern="1200"/>
        </a:p>
      </dsp:txBody>
      <dsp:txXfrm>
        <a:off x="72286" y="3249682"/>
        <a:ext cx="10608628" cy="1336209"/>
      </dsp:txXfrm>
    </dsp:sp>
  </dsp:spTree>
</dsp:drawing>
</file>

<file path=ppt/diagrams/drawing6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8D7346-8A47-4363-B022-701944B0BA82}">
      <dsp:nvSpPr>
        <dsp:cNvPr id="0" name=""/>
        <dsp:cNvSpPr/>
      </dsp:nvSpPr>
      <dsp:spPr>
        <a:xfrm>
          <a:off x="0" y="178199"/>
          <a:ext cx="10753200" cy="176436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just" defTabSz="1155700">
            <a:lnSpc>
              <a:spcPct val="90000"/>
            </a:lnSpc>
            <a:spcBef>
              <a:spcPct val="0"/>
            </a:spcBef>
            <a:spcAft>
              <a:spcPct val="35000"/>
            </a:spcAft>
            <a:buNone/>
          </a:pPr>
          <a:r>
            <a:rPr lang="cs-CZ" sz="2600" b="0" kern="1200" dirty="0"/>
            <a:t>Zaměstnavatel je povinen nahradit zaměstnanci škodu nebo nemajetkovou újmu </a:t>
          </a:r>
          <a:r>
            <a:rPr lang="cs-CZ" sz="2600" b="1" kern="1200" dirty="0"/>
            <a:t>vzniklou pracovním úrazem</a:t>
          </a:r>
          <a:r>
            <a:rPr lang="cs-CZ" sz="2600" b="0" kern="1200" dirty="0"/>
            <a:t>, jestliže škoda nebo nemajetková újma </a:t>
          </a:r>
          <a:r>
            <a:rPr lang="cs-CZ" sz="2600" b="1" kern="1200" dirty="0"/>
            <a:t>vznikla při plnění pracovních úkolů </a:t>
          </a:r>
          <a:r>
            <a:rPr lang="cs-CZ" sz="2600" b="0" kern="1200" dirty="0"/>
            <a:t>nebo v přímé souvislosti s ním. </a:t>
          </a:r>
          <a:endParaRPr lang="cs-CZ" sz="2600" kern="1200" dirty="0"/>
        </a:p>
      </dsp:txBody>
      <dsp:txXfrm>
        <a:off x="86129" y="264328"/>
        <a:ext cx="10580942" cy="1592102"/>
      </dsp:txXfrm>
    </dsp:sp>
    <dsp:sp modelId="{FE4CCB67-D800-4BC7-AFB2-DD3DBD37B779}">
      <dsp:nvSpPr>
        <dsp:cNvPr id="0" name=""/>
        <dsp:cNvSpPr/>
      </dsp:nvSpPr>
      <dsp:spPr>
        <a:xfrm>
          <a:off x="0" y="2017440"/>
          <a:ext cx="10753200" cy="176436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just" defTabSz="1155700">
            <a:lnSpc>
              <a:spcPct val="90000"/>
            </a:lnSpc>
            <a:spcBef>
              <a:spcPct val="0"/>
            </a:spcBef>
            <a:spcAft>
              <a:spcPct val="35000"/>
            </a:spcAft>
            <a:buNone/>
          </a:pPr>
          <a:r>
            <a:rPr lang="cs-CZ" sz="2600" b="0" kern="1200" dirty="0"/>
            <a:t>Zaměstnavatel je povinen nahradit škodu nebo nemajetkovou újmu, i když dodržel povinnosti vyplývající z právních a ostatních předpisů k zajištění bezpečnosti a ochrany zdraví při práci, pokud se povinnosti nahradit škodu nebo nemajetkovou újmu zcela nebo zčásti nezprostí.</a:t>
          </a:r>
          <a:endParaRPr lang="cs-CZ" sz="2600" kern="1200" dirty="0"/>
        </a:p>
      </dsp:txBody>
      <dsp:txXfrm>
        <a:off x="86129" y="2103569"/>
        <a:ext cx="10580942" cy="1592102"/>
      </dsp:txXfrm>
    </dsp:sp>
  </dsp:spTree>
</dsp:drawing>
</file>

<file path=ppt/diagrams/drawing6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85C986-0EC5-4004-A70A-BD021F7435E3}">
      <dsp:nvSpPr>
        <dsp:cNvPr id="0" name=""/>
        <dsp:cNvSpPr/>
      </dsp:nvSpPr>
      <dsp:spPr>
        <a:xfrm>
          <a:off x="0" y="164339"/>
          <a:ext cx="10753200" cy="108108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b="0" kern="1200"/>
            <a:t>Zaměstnavatel se zprostí povinnosti nahradit škodu nebo nemajetkovou újmu </a:t>
          </a:r>
          <a:r>
            <a:rPr lang="cs-CZ" sz="2800" b="1" kern="1200"/>
            <a:t>zcela</a:t>
          </a:r>
          <a:r>
            <a:rPr lang="cs-CZ" sz="2800" b="0" kern="1200"/>
            <a:t>, prokáže-li, že vznikla </a:t>
          </a:r>
          <a:endParaRPr lang="cs-CZ" sz="2800" kern="1200"/>
        </a:p>
      </dsp:txBody>
      <dsp:txXfrm>
        <a:off x="52774" y="217113"/>
        <a:ext cx="10647652" cy="975532"/>
      </dsp:txXfrm>
    </dsp:sp>
    <dsp:sp modelId="{F9C1B294-3DBB-4E03-93E1-4A752D67910F}">
      <dsp:nvSpPr>
        <dsp:cNvPr id="0" name=""/>
        <dsp:cNvSpPr/>
      </dsp:nvSpPr>
      <dsp:spPr>
        <a:xfrm>
          <a:off x="0" y="1245420"/>
          <a:ext cx="10753200" cy="2550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5560" rIns="199136" bIns="35560" numCol="1" spcCol="1270" anchor="t" anchorCtr="0">
          <a:noAutofit/>
        </a:bodyPr>
        <a:lstStyle/>
        <a:p>
          <a:pPr marL="228600" lvl="1" indent="-228600" algn="just" defTabSz="977900">
            <a:lnSpc>
              <a:spcPct val="90000"/>
            </a:lnSpc>
            <a:spcBef>
              <a:spcPct val="0"/>
            </a:spcBef>
            <a:spcAft>
              <a:spcPct val="20000"/>
            </a:spcAft>
            <a:buChar char="•"/>
          </a:pPr>
          <a:r>
            <a:rPr lang="cs-CZ" sz="2200" b="0" kern="1200" dirty="0"/>
            <a:t>tím, že zaměstnanec svým zaviněním </a:t>
          </a:r>
          <a:r>
            <a:rPr lang="cs-CZ" sz="2200" b="1" kern="1200" dirty="0"/>
            <a:t>porušil právní, nebo ostatní předpisy anebo pokyny k zajištění bezpečnosti</a:t>
          </a:r>
          <a:r>
            <a:rPr lang="cs-CZ" sz="2200" b="0" kern="1200" dirty="0"/>
            <a:t> a ochrany zdraví při práci, ačkoliv s nimi byl řádně seznámen a jejich znalost a dodržování byly soustavně vyžadovány a kontrolovány, nebo </a:t>
          </a:r>
          <a:endParaRPr lang="cs-CZ" sz="2200" kern="1200" dirty="0"/>
        </a:p>
        <a:p>
          <a:pPr marL="228600" lvl="1" indent="-228600" algn="just" defTabSz="977900">
            <a:lnSpc>
              <a:spcPct val="90000"/>
            </a:lnSpc>
            <a:spcBef>
              <a:spcPct val="0"/>
            </a:spcBef>
            <a:spcAft>
              <a:spcPct val="20000"/>
            </a:spcAft>
            <a:buChar char="•"/>
          </a:pPr>
          <a:r>
            <a:rPr lang="cs-CZ" sz="2200" b="1" kern="1200" dirty="0"/>
            <a:t>v důsledku opilosti zaměstnance </a:t>
          </a:r>
          <a:r>
            <a:rPr lang="cs-CZ" sz="2200" b="0" kern="1200" dirty="0"/>
            <a:t>nebo v důsledku zneužití </a:t>
          </a:r>
          <a:r>
            <a:rPr lang="cs-CZ" sz="2200" b="1" kern="1200" dirty="0"/>
            <a:t>jiných návykových látek </a:t>
          </a:r>
          <a:r>
            <a:rPr lang="cs-CZ" sz="2200" b="0" kern="1200" dirty="0"/>
            <a:t>a zaměstnavatel nemohl škodě nebo nemajetkové újmě zabránit</a:t>
          </a:r>
          <a:endParaRPr lang="cs-CZ" sz="2200" kern="1200" dirty="0"/>
        </a:p>
        <a:p>
          <a:pPr marL="228600" lvl="1" indent="-228600" algn="just" defTabSz="977900">
            <a:lnSpc>
              <a:spcPct val="90000"/>
            </a:lnSpc>
            <a:spcBef>
              <a:spcPct val="0"/>
            </a:spcBef>
            <a:spcAft>
              <a:spcPct val="20000"/>
            </a:spcAft>
            <a:buChar char="•"/>
          </a:pPr>
          <a:r>
            <a:rPr lang="cs-CZ" sz="2200" b="1" kern="1200" dirty="0"/>
            <a:t>a že tyto skutečnosti byly jedinou příčinou škody nebo nemajetkové újmy</a:t>
          </a:r>
          <a:endParaRPr lang="cs-CZ" sz="2200" kern="1200" dirty="0"/>
        </a:p>
      </dsp:txBody>
      <dsp:txXfrm>
        <a:off x="0" y="1245420"/>
        <a:ext cx="10753200" cy="2550240"/>
      </dsp:txXfrm>
    </dsp:sp>
  </dsp:spTree>
</dsp:drawing>
</file>

<file path=ppt/diagrams/drawing6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58AD58-5632-4988-9572-30F400A2BB72}">
      <dsp:nvSpPr>
        <dsp:cNvPr id="0" name=""/>
        <dsp:cNvSpPr/>
      </dsp:nvSpPr>
      <dsp:spPr>
        <a:xfrm>
          <a:off x="0" y="215819"/>
          <a:ext cx="10753200" cy="127413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cs-CZ" sz="3300" b="0" kern="1200"/>
            <a:t>Zaměstnavatel se zprostí povinnosti nahradit škodu nebo nemajetkovou újmu </a:t>
          </a:r>
          <a:r>
            <a:rPr lang="cs-CZ" sz="3300" b="1" kern="1200"/>
            <a:t>zčásti</a:t>
          </a:r>
          <a:r>
            <a:rPr lang="cs-CZ" sz="3300" b="0" kern="1200"/>
            <a:t>, prokáže-li, že vznikla  </a:t>
          </a:r>
          <a:endParaRPr lang="cs-CZ" sz="3300" kern="1200"/>
        </a:p>
      </dsp:txBody>
      <dsp:txXfrm>
        <a:off x="62198" y="278017"/>
        <a:ext cx="10628804" cy="1149734"/>
      </dsp:txXfrm>
    </dsp:sp>
    <dsp:sp modelId="{0F2E11C0-AFBD-46B3-BDB6-7E51E23E5F4C}">
      <dsp:nvSpPr>
        <dsp:cNvPr id="0" name=""/>
        <dsp:cNvSpPr/>
      </dsp:nvSpPr>
      <dsp:spPr>
        <a:xfrm>
          <a:off x="0" y="1489950"/>
          <a:ext cx="10753200" cy="22542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cs-CZ" sz="2600" b="0" kern="1200" dirty="0"/>
            <a:t>v důsledku porušení právní normy/opilství zaměstnance a že tyto skutečnosti byly </a:t>
          </a:r>
          <a:r>
            <a:rPr lang="cs-CZ" sz="2600" b="1" kern="1200" dirty="0"/>
            <a:t>jednou z příčin </a:t>
          </a:r>
          <a:r>
            <a:rPr lang="cs-CZ" sz="2600" b="0" kern="1200" dirty="0"/>
            <a:t>škody nebo nemajetkové újmy</a:t>
          </a:r>
          <a:endParaRPr lang="cs-CZ" sz="2600" kern="1200" dirty="0"/>
        </a:p>
        <a:p>
          <a:pPr marL="228600" lvl="1" indent="-228600" algn="l" defTabSz="1155700">
            <a:lnSpc>
              <a:spcPct val="90000"/>
            </a:lnSpc>
            <a:spcBef>
              <a:spcPct val="0"/>
            </a:spcBef>
            <a:spcAft>
              <a:spcPct val="20000"/>
            </a:spcAft>
            <a:buChar char="•"/>
          </a:pPr>
          <a:r>
            <a:rPr lang="cs-CZ" sz="2600" b="0" kern="1200" dirty="0"/>
            <a:t>zaměstnanec si počínal v rozporu s obvyklým způsobem chování - jednal lehkomyslně, přestože si musel vzhledem ke své kvalifikaci a zkušenostem být vědom, že si může způsobit újmu na zdraví (ne běžná neopatrnost)</a:t>
          </a:r>
          <a:endParaRPr lang="cs-CZ" sz="2600" kern="1200" dirty="0"/>
        </a:p>
      </dsp:txBody>
      <dsp:txXfrm>
        <a:off x="0" y="1489950"/>
        <a:ext cx="10753200" cy="225423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E30AE8-1F49-4B80-9FE9-748A2A933416}">
      <dsp:nvSpPr>
        <dsp:cNvPr id="0" name=""/>
        <dsp:cNvSpPr/>
      </dsp:nvSpPr>
      <dsp:spPr>
        <a:xfrm>
          <a:off x="0" y="30239"/>
          <a:ext cx="10753200" cy="1684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just" defTabSz="1422400">
            <a:lnSpc>
              <a:spcPct val="90000"/>
            </a:lnSpc>
            <a:spcBef>
              <a:spcPct val="0"/>
            </a:spcBef>
            <a:spcAft>
              <a:spcPct val="35000"/>
            </a:spcAft>
            <a:buNone/>
          </a:pPr>
          <a:r>
            <a:rPr lang="cs-CZ" sz="3200" b="0" kern="1200" dirty="0"/>
            <a:t>Obsah pracovního poměru je možné změnit jen tehdy, </a:t>
          </a:r>
          <a:r>
            <a:rPr lang="cs-CZ" sz="3200" b="1" kern="1200" dirty="0"/>
            <a:t>dohodnou-li se </a:t>
          </a:r>
          <a:r>
            <a:rPr lang="cs-CZ" sz="3200" b="0" kern="1200" dirty="0"/>
            <a:t>zaměstnavatel a zaměstnanec na jeho změně.</a:t>
          </a:r>
          <a:endParaRPr lang="cs-CZ" sz="3200" kern="1200" dirty="0"/>
        </a:p>
      </dsp:txBody>
      <dsp:txXfrm>
        <a:off x="82245" y="112484"/>
        <a:ext cx="10588710" cy="1520310"/>
      </dsp:txXfrm>
    </dsp:sp>
    <dsp:sp modelId="{E800862A-2930-4E59-A03A-ACD5DB521DD7}">
      <dsp:nvSpPr>
        <dsp:cNvPr id="0" name=""/>
        <dsp:cNvSpPr/>
      </dsp:nvSpPr>
      <dsp:spPr>
        <a:xfrm>
          <a:off x="0" y="1715040"/>
          <a:ext cx="10753200" cy="529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cs-CZ" sz="2500" b="0" kern="1200"/>
            <a:t>Změnou je také jmenování na vedoucí místo</a:t>
          </a:r>
          <a:endParaRPr lang="cs-CZ" sz="2500" kern="1200"/>
        </a:p>
      </dsp:txBody>
      <dsp:txXfrm>
        <a:off x="0" y="1715040"/>
        <a:ext cx="10753200" cy="529920"/>
      </dsp:txXfrm>
    </dsp:sp>
    <dsp:sp modelId="{36D55A6E-91C5-4D96-BAD1-DA08E0A172E9}">
      <dsp:nvSpPr>
        <dsp:cNvPr id="0" name=""/>
        <dsp:cNvSpPr/>
      </dsp:nvSpPr>
      <dsp:spPr>
        <a:xfrm>
          <a:off x="0" y="2244960"/>
          <a:ext cx="10753200" cy="1684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just" defTabSz="1422400">
            <a:lnSpc>
              <a:spcPct val="90000"/>
            </a:lnSpc>
            <a:spcBef>
              <a:spcPct val="0"/>
            </a:spcBef>
            <a:spcAft>
              <a:spcPct val="35000"/>
            </a:spcAft>
            <a:buNone/>
          </a:pPr>
          <a:r>
            <a:rPr lang="cs-CZ" sz="3200" b="0" kern="1200" dirty="0"/>
            <a:t>Konat práce jiného druhu nebo v jiném místě, než byly sjednány v pracovní smlouvě – pouze kde to zákon ukládá</a:t>
          </a:r>
          <a:endParaRPr lang="cs-CZ" sz="3200" kern="1200" dirty="0"/>
        </a:p>
      </dsp:txBody>
      <dsp:txXfrm>
        <a:off x="82245" y="2327205"/>
        <a:ext cx="10588710" cy="152031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75E7A8-156F-460C-B41F-92A77BA500B6}">
      <dsp:nvSpPr>
        <dsp:cNvPr id="0" name=""/>
        <dsp:cNvSpPr/>
      </dsp:nvSpPr>
      <dsp:spPr>
        <a:xfrm>
          <a:off x="52" y="1306"/>
          <a:ext cx="5024810" cy="658230"/>
        </a:xfrm>
        <a:prstGeom prst="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cs-CZ" sz="1800" b="0" kern="1200" dirty="0"/>
            <a:t>Zaměstnavatel je povinen zaměstnance převést:</a:t>
          </a:r>
          <a:endParaRPr lang="cs-CZ" sz="1800" kern="1200" dirty="0"/>
        </a:p>
      </dsp:txBody>
      <dsp:txXfrm>
        <a:off x="52" y="1306"/>
        <a:ext cx="5024810" cy="658230"/>
      </dsp:txXfrm>
    </dsp:sp>
    <dsp:sp modelId="{AFBA4891-A708-4318-8AB4-51F67D406100}">
      <dsp:nvSpPr>
        <dsp:cNvPr id="0" name=""/>
        <dsp:cNvSpPr/>
      </dsp:nvSpPr>
      <dsp:spPr>
        <a:xfrm>
          <a:off x="52" y="659536"/>
          <a:ext cx="5024810" cy="3668692"/>
        </a:xfrm>
        <a:prstGeom prst="rect">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cs-CZ" sz="1600" b="0" kern="1200" dirty="0">
              <a:solidFill>
                <a:schemeClr val="tx1"/>
              </a:solidFill>
            </a:rPr>
            <a:t>Pokud jeho zdravotní stav nadále nedovoluje výkon dosavadní práce – nutný lékařský posudek (dlouhodobá ztráta způsobilosti)</a:t>
          </a:r>
          <a:endParaRPr lang="cs-CZ" sz="1600" kern="1200" dirty="0">
            <a:solidFill>
              <a:schemeClr val="tx1"/>
            </a:solidFill>
          </a:endParaRPr>
        </a:p>
        <a:p>
          <a:pPr marL="171450" lvl="1" indent="-171450" algn="just" defTabSz="711200">
            <a:lnSpc>
              <a:spcPct val="90000"/>
            </a:lnSpc>
            <a:spcBef>
              <a:spcPct val="0"/>
            </a:spcBef>
            <a:spcAft>
              <a:spcPct val="15000"/>
            </a:spcAft>
            <a:buChar char="•"/>
          </a:pPr>
          <a:r>
            <a:rPr lang="cs-CZ" sz="1600" b="0" kern="1200" dirty="0">
              <a:solidFill>
                <a:schemeClr val="tx1"/>
              </a:solidFill>
            </a:rPr>
            <a:t>Zaměstnanec utrpěl pracovní úraz který dočasně nedovoluje výkon dosavadní práce + lékařský posudek</a:t>
          </a:r>
          <a:endParaRPr lang="cs-CZ" sz="1600" kern="1200" dirty="0">
            <a:solidFill>
              <a:schemeClr val="tx1"/>
            </a:solidFill>
          </a:endParaRPr>
        </a:p>
        <a:p>
          <a:pPr marL="171450" lvl="1" indent="-171450" algn="just" defTabSz="711200">
            <a:lnSpc>
              <a:spcPct val="90000"/>
            </a:lnSpc>
            <a:spcBef>
              <a:spcPct val="0"/>
            </a:spcBef>
            <a:spcAft>
              <a:spcPct val="15000"/>
            </a:spcAft>
            <a:buChar char="•"/>
          </a:pPr>
          <a:r>
            <a:rPr lang="cs-CZ" sz="1600" b="0" kern="1200" dirty="0">
              <a:solidFill>
                <a:schemeClr val="tx1"/>
              </a:solidFill>
            </a:rPr>
            <a:t>Zaměstnankyně je těhotná/kojící/9měsíců po porodu + běžně vykonává práce pro ně nevhodně/posudek, nebo o to zaměstnankyně požádá</a:t>
          </a:r>
          <a:endParaRPr lang="cs-CZ" sz="1600" kern="1200" dirty="0">
            <a:solidFill>
              <a:schemeClr val="tx1"/>
            </a:solidFill>
          </a:endParaRPr>
        </a:p>
        <a:p>
          <a:pPr marL="171450" lvl="1" indent="-171450" algn="just" defTabSz="711200">
            <a:lnSpc>
              <a:spcPct val="90000"/>
            </a:lnSpc>
            <a:spcBef>
              <a:spcPct val="0"/>
            </a:spcBef>
            <a:spcAft>
              <a:spcPct val="15000"/>
            </a:spcAft>
            <a:buChar char="•"/>
          </a:pPr>
          <a:r>
            <a:rPr lang="cs-CZ" sz="1600" b="0" kern="1200" dirty="0">
              <a:solidFill>
                <a:schemeClr val="tx1"/>
              </a:solidFill>
            </a:rPr>
            <a:t>Z důvodu infekce + lékařský posudek a vyjádření KHS</a:t>
          </a:r>
          <a:endParaRPr lang="cs-CZ" sz="1600" kern="1200" dirty="0">
            <a:solidFill>
              <a:schemeClr val="tx1"/>
            </a:solidFill>
          </a:endParaRPr>
        </a:p>
        <a:p>
          <a:pPr marL="171450" lvl="1" indent="-171450" algn="just" defTabSz="711200">
            <a:lnSpc>
              <a:spcPct val="90000"/>
            </a:lnSpc>
            <a:spcBef>
              <a:spcPct val="0"/>
            </a:spcBef>
            <a:spcAft>
              <a:spcPct val="15000"/>
            </a:spcAft>
            <a:buChar char="•"/>
          </a:pPr>
          <a:r>
            <a:rPr lang="cs-CZ" sz="1600" b="0" kern="1200" dirty="0">
              <a:solidFill>
                <a:schemeClr val="tx1"/>
              </a:solidFill>
            </a:rPr>
            <a:t>rozhodnutí soudu/správního orgánu</a:t>
          </a:r>
          <a:endParaRPr lang="cs-CZ" sz="1600" kern="1200" dirty="0">
            <a:solidFill>
              <a:schemeClr val="tx1"/>
            </a:solidFill>
          </a:endParaRPr>
        </a:p>
        <a:p>
          <a:pPr marL="171450" lvl="1" indent="-171450" algn="just" defTabSz="711200">
            <a:lnSpc>
              <a:spcPct val="90000"/>
            </a:lnSpc>
            <a:spcBef>
              <a:spcPct val="0"/>
            </a:spcBef>
            <a:spcAft>
              <a:spcPct val="15000"/>
            </a:spcAft>
            <a:buChar char="•"/>
          </a:pPr>
          <a:r>
            <a:rPr lang="cs-CZ" sz="1600" b="0" kern="1200" dirty="0">
              <a:solidFill>
                <a:schemeClr val="tx1"/>
              </a:solidFill>
            </a:rPr>
            <a:t>Nezpůsobilý (ze zdravotních důvodů) pro noční práce + posudek</a:t>
          </a:r>
          <a:endParaRPr lang="cs-CZ" sz="1600" kern="1200" dirty="0">
            <a:solidFill>
              <a:schemeClr val="tx1"/>
            </a:solidFill>
          </a:endParaRPr>
        </a:p>
      </dsp:txBody>
      <dsp:txXfrm>
        <a:off x="52" y="659536"/>
        <a:ext cx="5024810" cy="3668692"/>
      </dsp:txXfrm>
    </dsp:sp>
    <dsp:sp modelId="{CDDF8BB0-146F-45EC-8F4C-BE2FDBB34BA1}">
      <dsp:nvSpPr>
        <dsp:cNvPr id="0" name=""/>
        <dsp:cNvSpPr/>
      </dsp:nvSpPr>
      <dsp:spPr>
        <a:xfrm>
          <a:off x="5728336" y="1306"/>
          <a:ext cx="5024810" cy="658230"/>
        </a:xfrm>
        <a:prstGeom prst="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cs-CZ" sz="1800" b="0" kern="1200"/>
            <a:t>Možnost zaměstnavatele:</a:t>
          </a:r>
          <a:endParaRPr lang="cs-CZ" sz="1800" kern="1200"/>
        </a:p>
      </dsp:txBody>
      <dsp:txXfrm>
        <a:off x="5728336" y="1306"/>
        <a:ext cx="5024810" cy="658230"/>
      </dsp:txXfrm>
    </dsp:sp>
    <dsp:sp modelId="{4244A7B6-2486-44D5-A3FA-2CE47F0B8FE8}">
      <dsp:nvSpPr>
        <dsp:cNvPr id="0" name=""/>
        <dsp:cNvSpPr/>
      </dsp:nvSpPr>
      <dsp:spPr>
        <a:xfrm>
          <a:off x="5728336" y="659536"/>
          <a:ext cx="5024810" cy="3668692"/>
        </a:xfrm>
        <a:prstGeom prst="rect">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just" defTabSz="800100">
            <a:lnSpc>
              <a:spcPct val="90000"/>
            </a:lnSpc>
            <a:spcBef>
              <a:spcPct val="0"/>
            </a:spcBef>
            <a:spcAft>
              <a:spcPct val="15000"/>
            </a:spcAft>
            <a:buChar char="•"/>
          </a:pPr>
          <a:r>
            <a:rPr lang="cs-CZ" sz="1800" b="0" kern="1200" dirty="0">
              <a:solidFill>
                <a:schemeClr val="tx1"/>
              </a:solidFill>
            </a:rPr>
            <a:t>dal-li zaměstnanci výpověď z důvodů uvedených v § 52 písm. f) a g) (porušování povinností)</a:t>
          </a:r>
          <a:endParaRPr lang="cs-CZ" sz="1800" kern="1200" dirty="0">
            <a:solidFill>
              <a:schemeClr val="tx1"/>
            </a:solidFill>
          </a:endParaRPr>
        </a:p>
        <a:p>
          <a:pPr marL="171450" lvl="1" indent="-171450" algn="just" defTabSz="800100">
            <a:lnSpc>
              <a:spcPct val="90000"/>
            </a:lnSpc>
            <a:spcBef>
              <a:spcPct val="0"/>
            </a:spcBef>
            <a:spcAft>
              <a:spcPct val="15000"/>
            </a:spcAft>
            <a:buChar char="•"/>
          </a:pPr>
          <a:r>
            <a:rPr lang="cs-CZ" sz="1800" b="0" kern="1200" dirty="0">
              <a:solidFill>
                <a:schemeClr val="tx1"/>
              </a:solidFill>
            </a:rPr>
            <a:t>bylo-li proti zaměstnanci zahájeno trestní řízení pro podezření z úmyslné trestné činnosti spáchané při plnění pracovních úkolů nebo v přímé souvislosti s ním ke škodě na majetku zaměstnavatele, a to na dobu do pravomocného skončení trestního řízení,</a:t>
          </a:r>
          <a:endParaRPr lang="cs-CZ" sz="1800" kern="1200" dirty="0">
            <a:solidFill>
              <a:schemeClr val="tx1"/>
            </a:solidFill>
          </a:endParaRPr>
        </a:p>
        <a:p>
          <a:pPr marL="171450" lvl="1" indent="-171450" algn="just" defTabSz="800100">
            <a:lnSpc>
              <a:spcPct val="90000"/>
            </a:lnSpc>
            <a:spcBef>
              <a:spcPct val="0"/>
            </a:spcBef>
            <a:spcAft>
              <a:spcPct val="15000"/>
            </a:spcAft>
            <a:buChar char="•"/>
          </a:pPr>
          <a:r>
            <a:rPr lang="cs-CZ" sz="1800" b="0" kern="1200" dirty="0">
              <a:solidFill>
                <a:schemeClr val="tx1"/>
              </a:solidFill>
            </a:rPr>
            <a:t>pozbyl-li zaměstnanec dočasně předpoklady stanovené zvláštními právními předpisy pro výkon sjednané práce, avšak v tomto případě nejdéle celkem na 30 pracovních dnů v kalendářním roce.</a:t>
          </a:r>
          <a:endParaRPr lang="cs-CZ" sz="1800" kern="1200" dirty="0">
            <a:solidFill>
              <a:schemeClr val="tx1"/>
            </a:solidFill>
          </a:endParaRPr>
        </a:p>
      </dsp:txBody>
      <dsp:txXfrm>
        <a:off x="5728336" y="659536"/>
        <a:ext cx="5024810" cy="366869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1595B1-73EA-4DEF-A3BD-1DC9C5EEA062}">
      <dsp:nvSpPr>
        <dsp:cNvPr id="0" name=""/>
        <dsp:cNvSpPr/>
      </dsp:nvSpPr>
      <dsp:spPr>
        <a:xfrm>
          <a:off x="0" y="186119"/>
          <a:ext cx="10753200" cy="84942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Pokud nelze v rámci sjednaného druhu práce, může jej převést i na jiný druh práce – </a:t>
          </a:r>
          <a:r>
            <a:rPr lang="cs-CZ" sz="2200" b="1" kern="1200"/>
            <a:t>i kdyby zaměstnanec nesouhlasil</a:t>
          </a:r>
          <a:endParaRPr lang="cs-CZ" sz="2200" kern="1200"/>
        </a:p>
      </dsp:txBody>
      <dsp:txXfrm>
        <a:off x="41465" y="227584"/>
        <a:ext cx="10670270" cy="766490"/>
      </dsp:txXfrm>
    </dsp:sp>
    <dsp:sp modelId="{B85BF962-7A77-499F-BF9E-6CAD80C42766}">
      <dsp:nvSpPr>
        <dsp:cNvPr id="0" name=""/>
        <dsp:cNvSpPr/>
      </dsp:nvSpPr>
      <dsp:spPr>
        <a:xfrm>
          <a:off x="0" y="1098899"/>
          <a:ext cx="10753200" cy="84942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I bez souhlasu zaměstnance – na nezbytnou dobu při mimořádných událostech (např. živelné katastrofy)</a:t>
          </a:r>
          <a:endParaRPr lang="cs-CZ" sz="2200" kern="1200"/>
        </a:p>
      </dsp:txBody>
      <dsp:txXfrm>
        <a:off x="41465" y="1140364"/>
        <a:ext cx="10670270" cy="766490"/>
      </dsp:txXfrm>
    </dsp:sp>
    <dsp:sp modelId="{18E9CA72-86B7-410C-B329-2F4E2DE57667}">
      <dsp:nvSpPr>
        <dsp:cNvPr id="0" name=""/>
        <dsp:cNvSpPr/>
      </dsp:nvSpPr>
      <dsp:spPr>
        <a:xfrm>
          <a:off x="0" y="2011680"/>
          <a:ext cx="10753200" cy="84942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Povinnost přihlížet k tomu, aby byla práce pro zaměstnance vhodná (zdravotní stav, schopnosti, pokud možno i kvalifikace)</a:t>
          </a:r>
          <a:endParaRPr lang="cs-CZ" sz="2200" kern="1200"/>
        </a:p>
      </dsp:txBody>
      <dsp:txXfrm>
        <a:off x="41465" y="2053145"/>
        <a:ext cx="10670270" cy="766490"/>
      </dsp:txXfrm>
    </dsp:sp>
    <dsp:sp modelId="{2BAD6774-247F-48AC-8B85-EF8876BB5A83}">
      <dsp:nvSpPr>
        <dsp:cNvPr id="0" name=""/>
        <dsp:cNvSpPr/>
      </dsp:nvSpPr>
      <dsp:spPr>
        <a:xfrm>
          <a:off x="0" y="2924460"/>
          <a:ext cx="10753200" cy="84942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Povinnost </a:t>
          </a:r>
          <a:r>
            <a:rPr lang="cs-CZ" sz="2200" b="1" kern="1200"/>
            <a:t>předem </a:t>
          </a:r>
          <a:r>
            <a:rPr lang="cs-CZ" sz="2200" b="1" u="sng" kern="1200"/>
            <a:t>projednat</a:t>
          </a:r>
          <a:r>
            <a:rPr lang="cs-CZ" sz="2200" b="1" kern="1200"/>
            <a:t> (v uvedených případech nemusí být souhlas) </a:t>
          </a:r>
          <a:r>
            <a:rPr lang="cs-CZ" sz="2200" b="0" kern="1200"/>
            <a:t>se zaměstnancem důvod převedení na jinou práci a dobu, po kterou má převedení trvat</a:t>
          </a:r>
          <a:endParaRPr lang="cs-CZ" sz="2200" kern="1200"/>
        </a:p>
      </dsp:txBody>
      <dsp:txXfrm>
        <a:off x="41465" y="2965925"/>
        <a:ext cx="10670270" cy="76649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a:xfrm>
            <a:off x="720000" y="6228000"/>
            <a:ext cx="7920000" cy="252000"/>
          </a:xfrm>
          <a:prstGeom prst="rect">
            <a:avLst/>
          </a:prstGeom>
        </p:spPr>
        <p:txBody>
          <a:bodyPr/>
          <a:lstStyle>
            <a:lvl1pPr>
              <a:defRPr/>
            </a:lvl1pPr>
          </a:lstStyle>
          <a:p>
            <a:r>
              <a:rPr lang="cs-CZ" dirty="0"/>
              <a:t>Definujte zápatí – název prezentace nebo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a:xfrm>
            <a:off x="414000" y="6228000"/>
            <a:ext cx="252000" cy="252000"/>
          </a:xfrm>
          <a:prstGeom prst="rect">
            <a:avLst/>
          </a:prstGeom>
        </p:spPr>
        <p:txBody>
          <a:bodyPr/>
          <a:lstStyle/>
          <a:p>
            <a:fld id="{0DE708CC-0C3F-4567-9698-B54C0F35BD31}" type="slidenum">
              <a:rPr lang="cs-CZ" altLang="cs-CZ" smtClean="0"/>
              <a:pPr/>
              <a:t>‹#›</a:t>
            </a:fld>
            <a:endParaRPr lang="cs-CZ" altLang="cs-CZ" dirty="0"/>
          </a:p>
        </p:txBody>
      </p:sp>
      <p:sp>
        <p:nvSpPr>
          <p:cNvPr id="12" name="Nadpis 6">
            <a:extLst>
              <a:ext uri="{FF2B5EF4-FFF2-40B4-BE49-F238E27FC236}">
                <a16:creationId xmlns:a16="http://schemas.microsoft.com/office/drawing/2014/main" id="{F31C6098-45F4-4855-8153-FB7904CE4FE3}"/>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pic>
        <p:nvPicPr>
          <p:cNvPr id="13" name="Obrázek 12">
            <a:extLst>
              <a:ext uri="{FF2B5EF4-FFF2-40B4-BE49-F238E27FC236}">
                <a16:creationId xmlns:a16="http://schemas.microsoft.com/office/drawing/2014/main" id="{44BB26B4-1DB3-416F-8DA4-AFF4E665D6D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4" name="Podnadpis 2">
            <a:extLst>
              <a:ext uri="{FF2B5EF4-FFF2-40B4-BE49-F238E27FC236}">
                <a16:creationId xmlns:a16="http://schemas.microsoft.com/office/drawing/2014/main" id="{6623C95A-60BE-40EB-9BC7-25260893EBB3}"/>
              </a:ext>
            </a:extLst>
          </p:cNvPr>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21" name="Zástupný symbol pro obsah 12">
            <a:extLst>
              <a:ext uri="{FF2B5EF4-FFF2-40B4-BE49-F238E27FC236}">
                <a16:creationId xmlns:a16="http://schemas.microsoft.com/office/drawing/2014/main" id="{9547EBDF-D870-4615-B89A-66FC8E0A0F0C}"/>
              </a:ext>
            </a:extLst>
          </p:cNvPr>
          <p:cNvSpPr>
            <a:spLocks noGrp="1"/>
          </p:cNvSpPr>
          <p:nvPr>
            <p:ph sz="quarter" idx="24"/>
          </p:nvPr>
        </p:nvSpPr>
        <p:spPr>
          <a:xfrm>
            <a:off x="719997" y="718712"/>
            <a:ext cx="5220001" cy="3204001"/>
          </a:xfrm>
        </p:spPr>
        <p:txBody>
          <a:bodyPr/>
          <a:lstStyle/>
          <a:p>
            <a:pPr lvl="0"/>
            <a:r>
              <a:rPr lang="cs-CZ"/>
              <a:t>Po kliknutí můžete upravovat styly textu v předloze.</a:t>
            </a:r>
          </a:p>
        </p:txBody>
      </p:sp>
      <p:sp>
        <p:nvSpPr>
          <p:cNvPr id="22" name="Zástupný symbol pro text 5">
            <a:extLst>
              <a:ext uri="{FF2B5EF4-FFF2-40B4-BE49-F238E27FC236}">
                <a16:creationId xmlns:a16="http://schemas.microsoft.com/office/drawing/2014/main" id="{FE825788-55A0-4392-9284-0099917A1B96}"/>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23" name="Zástupný symbol pro text 13">
            <a:extLst>
              <a:ext uri="{FF2B5EF4-FFF2-40B4-BE49-F238E27FC236}">
                <a16:creationId xmlns:a16="http://schemas.microsoft.com/office/drawing/2014/main" id="{BB6DC7A3-6070-4788-8925-ECEF5D270E06}"/>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Po kliknutí můžete upravovat styly textu v předloze.</a:t>
            </a:r>
          </a:p>
        </p:txBody>
      </p:sp>
      <p:sp>
        <p:nvSpPr>
          <p:cNvPr id="24" name="Zástupný symbol pro text 5">
            <a:extLst>
              <a:ext uri="{FF2B5EF4-FFF2-40B4-BE49-F238E27FC236}">
                <a16:creationId xmlns:a16="http://schemas.microsoft.com/office/drawing/2014/main" id="{7B2FBDD4-6F42-4D3A-ABC8-DAF530179BD2}"/>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25" name="Zástupný symbol pro text 13">
            <a:extLst>
              <a:ext uri="{FF2B5EF4-FFF2-40B4-BE49-F238E27FC236}">
                <a16:creationId xmlns:a16="http://schemas.microsoft.com/office/drawing/2014/main" id="{6559EC12-76DD-40DE-8DB8-8B359A47CC54}"/>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Po kliknutí můžete upravovat styly textu v předloze.</a:t>
            </a:r>
          </a:p>
        </p:txBody>
      </p:sp>
      <p:sp>
        <p:nvSpPr>
          <p:cNvPr id="26" name="Zástupný symbol pro obsah 12">
            <a:extLst>
              <a:ext uri="{FF2B5EF4-FFF2-40B4-BE49-F238E27FC236}">
                <a16:creationId xmlns:a16="http://schemas.microsoft.com/office/drawing/2014/main" id="{137F4524-A39B-43FB-9E07-67C451992724}"/>
              </a:ext>
            </a:extLst>
          </p:cNvPr>
          <p:cNvSpPr>
            <a:spLocks noGrp="1"/>
          </p:cNvSpPr>
          <p:nvPr>
            <p:ph sz="quarter" idx="25"/>
          </p:nvPr>
        </p:nvSpPr>
        <p:spPr>
          <a:xfrm>
            <a:off x="6251278" y="718712"/>
            <a:ext cx="5220001" cy="3204001"/>
          </a:xfrm>
        </p:spPr>
        <p:txBody>
          <a:bodyPr/>
          <a:lstStyle/>
          <a:p>
            <a:pPr lvl="0"/>
            <a:r>
              <a:rPr lang="cs-CZ"/>
              <a:t>Po kliknutí můžete upravovat styly textu v předloze.</a:t>
            </a:r>
          </a:p>
        </p:txBody>
      </p:sp>
      <p:pic>
        <p:nvPicPr>
          <p:cNvPr id="27" name="Obrázek 26">
            <a:extLst>
              <a:ext uri="{FF2B5EF4-FFF2-40B4-BE49-F238E27FC236}">
                <a16:creationId xmlns:a16="http://schemas.microsoft.com/office/drawing/2014/main" id="{6838A12A-82A1-4709-9D33-F39AFA8AFA0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28" name="Rectangle 17">
            <a:extLst>
              <a:ext uri="{FF2B5EF4-FFF2-40B4-BE49-F238E27FC236}">
                <a16:creationId xmlns:a16="http://schemas.microsoft.com/office/drawing/2014/main" id="{DE0BEEF4-6DAC-4D6C-AD80-575053D42297}"/>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rgbClr val="0000DC"/>
                </a:solidFill>
                <a:effectLst/>
                <a:latin typeface="+mj-lt"/>
              </a:defRPr>
            </a:lvl1pPr>
          </a:lstStyle>
          <a:p>
            <a:r>
              <a:rPr lang="cs-CZ" dirty="0"/>
              <a:t>Definujte zápatí – název prezentace nebo pracoviště</a:t>
            </a:r>
          </a:p>
        </p:txBody>
      </p:sp>
      <p:sp>
        <p:nvSpPr>
          <p:cNvPr id="29" name="Rectangle 18">
            <a:extLst>
              <a:ext uri="{FF2B5EF4-FFF2-40B4-BE49-F238E27FC236}">
                <a16:creationId xmlns:a16="http://schemas.microsoft.com/office/drawing/2014/main" id="{D54EEC6B-F6F3-491F-AF84-5FBBB3FC67C7}"/>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693E3813-A8A0-4605-A751-A0C70624856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7" name="Rectangle 17">
            <a:extLst>
              <a:ext uri="{FF2B5EF4-FFF2-40B4-BE49-F238E27FC236}">
                <a16:creationId xmlns:a16="http://schemas.microsoft.com/office/drawing/2014/main" id="{77EDFCFB-BDDB-45EE-9574-EB8FA8F88673}"/>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rgbClr val="0000DC"/>
                </a:solidFill>
                <a:effectLst/>
                <a:latin typeface="+mj-lt"/>
              </a:defRPr>
            </a:lvl1pPr>
          </a:lstStyle>
          <a:p>
            <a:r>
              <a:rPr lang="cs-CZ" dirty="0"/>
              <a:t>Definujte zápatí – název prezentace nebo pracoviště</a:t>
            </a:r>
          </a:p>
        </p:txBody>
      </p:sp>
      <p:sp>
        <p:nvSpPr>
          <p:cNvPr id="8" name="Rectangle 18">
            <a:extLst>
              <a:ext uri="{FF2B5EF4-FFF2-40B4-BE49-F238E27FC236}">
                <a16:creationId xmlns:a16="http://schemas.microsoft.com/office/drawing/2014/main" id="{560DCD67-AE12-4FF8-B224-2C33488C5A4B}"/>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F01928"/>
        </a:solidFill>
        <a:effectLst/>
      </p:bgPr>
    </p:bg>
    <p:spTree>
      <p:nvGrpSpPr>
        <p:cNvPr id="1" name=""/>
        <p:cNvGrpSpPr/>
        <p:nvPr/>
      </p:nvGrpSpPr>
      <p:grpSpPr>
        <a:xfrm>
          <a:off x="0" y="0"/>
          <a:ext cx="0" cy="0"/>
          <a:chOff x="0" y="0"/>
          <a:chExt cx="0" cy="0"/>
        </a:xfrm>
      </p:grpSpPr>
      <p:sp>
        <p:nvSpPr>
          <p:cNvPr id="6" name="Zástupný symbol pro obrázek 7">
            <a:extLst>
              <a:ext uri="{FF2B5EF4-FFF2-40B4-BE49-F238E27FC236}">
                <a16:creationId xmlns:a16="http://schemas.microsoft.com/office/drawing/2014/main" id="{F4024E46-62E6-44CE-9E2C-14E827C7CC91}"/>
              </a:ext>
            </a:extLst>
          </p:cNvPr>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083CAA91-E696-4AD2-90D7-33C98381026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9" name="Rectangle 17">
            <a:extLst>
              <a:ext uri="{FF2B5EF4-FFF2-40B4-BE49-F238E27FC236}">
                <a16:creationId xmlns:a16="http://schemas.microsoft.com/office/drawing/2014/main" id="{D1C4BF70-4C1E-4AF7-81E0-104F006A02E4}"/>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chemeClr val="bg1"/>
                </a:solidFill>
                <a:effectLst/>
                <a:latin typeface="+mj-lt"/>
              </a:defRPr>
            </a:lvl1pPr>
          </a:lstStyle>
          <a:p>
            <a:r>
              <a:rPr lang="cs-CZ"/>
              <a:t>Definujte zápatí – název prezentace nebo pracoviště</a:t>
            </a:r>
            <a:endParaRPr lang="cs-CZ" dirty="0"/>
          </a:p>
        </p:txBody>
      </p:sp>
      <p:sp>
        <p:nvSpPr>
          <p:cNvPr id="10" name="Rectangle 18">
            <a:extLst>
              <a:ext uri="{FF2B5EF4-FFF2-40B4-BE49-F238E27FC236}">
                <a16:creationId xmlns:a16="http://schemas.microsoft.com/office/drawing/2014/main" id="{3E5CFC32-FE61-424D-B52A-0545883D659D}"/>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bg1"/>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1964211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MED">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3" name="Grafický objekt 2">
            <a:extLst>
              <a:ext uri="{FF2B5EF4-FFF2-40B4-BE49-F238E27FC236}">
                <a16:creationId xmlns:a16="http://schemas.microsoft.com/office/drawing/2014/main" id="{16480462-23C7-4E09-BE59-6229F8EBE21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53304" y="1950397"/>
            <a:ext cx="8685390" cy="2957206"/>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Nadpis a text">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9" name="Title 8"/>
          <p:cNvSpPr>
            <a:spLocks noGrp="1"/>
          </p:cNvSpPr>
          <p:nvPr>
            <p:ph type="title"/>
          </p:nvPr>
        </p:nvSpPr>
        <p:spPr>
          <a:xfrm>
            <a:off x="609600" y="359465"/>
            <a:ext cx="10972800" cy="1143000"/>
          </a:xfrm>
          <a:prstGeom prst="rect">
            <a:avLst/>
          </a:prstGeom>
        </p:spPr>
        <p:txBody>
          <a:bodyPr anchor="b" anchorCtr="0">
            <a:normAutofit/>
          </a:bodyPr>
          <a:lstStyle/>
          <a:p>
            <a:pPr algn="l"/>
            <a:r>
              <a:rPr lang="cs-CZ"/>
              <a:t>Kliknutím lze upravit styl.</a:t>
            </a:r>
            <a:endParaRPr lang="en-US"/>
          </a:p>
        </p:txBody>
      </p:sp>
      <p:sp>
        <p:nvSpPr>
          <p:cNvPr id="8" name="Date Placeholder 7"/>
          <p:cNvSpPr>
            <a:spLocks noGrp="1"/>
          </p:cNvSpPr>
          <p:nvPr>
            <p:ph type="dt" sz="half" idx="10"/>
          </p:nvPr>
        </p:nvSpPr>
        <p:spPr/>
        <p:txBody>
          <a:bodyPr/>
          <a:lstStyle/>
          <a:p>
            <a:fld id="{A9AD5598-394A-4D98-911E-2623520C210C}" type="datetime1">
              <a:rPr lang="en-US" smtClean="0"/>
              <a:t>3/26/2020</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7177971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402336" y="457200"/>
            <a:ext cx="11582400" cy="841248"/>
          </a:xfrm>
        </p:spPr>
        <p:txBody>
          <a:bodyPr/>
          <a:lstStyle/>
          <a:p>
            <a:r>
              <a:rPr kumimoji="0" lang="cs-CZ"/>
              <a:t>Kliknutím lze upravit styl.</a:t>
            </a:r>
            <a:endParaRPr kumimoji="0" lang="en-US"/>
          </a:p>
        </p:txBody>
      </p:sp>
      <p:sp>
        <p:nvSpPr>
          <p:cNvPr id="14" name="Zástupný symbol pro obsah 13"/>
          <p:cNvSpPr>
            <a:spLocks noGrp="1"/>
          </p:cNvSpPr>
          <p:nvPr>
            <p:ph sz="half" idx="1"/>
          </p:nvPr>
        </p:nvSpPr>
        <p:spPr>
          <a:xfrm>
            <a:off x="406400" y="1600200"/>
            <a:ext cx="5588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3" name="Zástupný symbol pro obsah 12"/>
          <p:cNvSpPr>
            <a:spLocks noGrp="1"/>
          </p:cNvSpPr>
          <p:nvPr>
            <p:ph sz="half" idx="2"/>
          </p:nvPr>
        </p:nvSpPr>
        <p:spPr>
          <a:xfrm>
            <a:off x="6197600" y="1600200"/>
            <a:ext cx="57912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1" name="Zástupný symbol pro datum 20"/>
          <p:cNvSpPr>
            <a:spLocks noGrp="1"/>
          </p:cNvSpPr>
          <p:nvPr>
            <p:ph type="dt" sz="half" idx="10"/>
          </p:nvPr>
        </p:nvSpPr>
        <p:spPr/>
        <p:txBody>
          <a:bodyPr/>
          <a:lstStyle/>
          <a:p>
            <a:fld id="{DCC3FF2D-DA3C-4DD0-B6B4-BAE0F7EF2B6E}" type="datetimeFigureOut">
              <a:rPr lang="cs-CZ" smtClean="0"/>
              <a:t>26.03.2020</a:t>
            </a:fld>
            <a:endParaRPr lang="cs-CZ"/>
          </a:p>
        </p:txBody>
      </p:sp>
      <p:sp>
        <p:nvSpPr>
          <p:cNvPr id="10" name="Zástupný symbol pro zápatí 9"/>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F364D2CD-B326-41CA-9D6C-E3C9601A17B4}" type="slidenum">
              <a:rPr lang="cs-CZ" smtClean="0"/>
              <a:t>‹#›</a:t>
            </a:fld>
            <a:endParaRPr lang="cs-CZ"/>
          </a:p>
        </p:txBody>
      </p:sp>
    </p:spTree>
    <p:extLst>
      <p:ext uri="{BB962C8B-B14F-4D97-AF65-F5344CB8AC3E}">
        <p14:creationId xmlns:p14="http://schemas.microsoft.com/office/powerpoint/2010/main" val="39334042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349E531F-C368-4490-8108-F3B6EA0C9532}" type="datetimeFigureOut">
              <a:rPr lang="cs-CZ" smtClean="0"/>
              <a:t>26.03.2020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64CF6BD-BE7F-4AFC-B85A-87E815C68659}" type="slidenum">
              <a:rPr lang="cs-CZ" smtClean="0"/>
              <a:t>‹#›</a:t>
            </a:fld>
            <a:endParaRPr lang="cs-CZ"/>
          </a:p>
        </p:txBody>
      </p:sp>
    </p:spTree>
    <p:extLst>
      <p:ext uri="{BB962C8B-B14F-4D97-AF65-F5344CB8AC3E}">
        <p14:creationId xmlns:p14="http://schemas.microsoft.com/office/powerpoint/2010/main" val="4128366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10" name="Nadpis 6">
            <a:extLst>
              <a:ext uri="{FF2B5EF4-FFF2-40B4-BE49-F238E27FC236}">
                <a16:creationId xmlns:a16="http://schemas.microsoft.com/office/drawing/2014/main" id="{A863908E-35CD-40EF-A9BC-99C58ABB70B5}"/>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11" name="Podnadpis 2">
            <a:extLst>
              <a:ext uri="{FF2B5EF4-FFF2-40B4-BE49-F238E27FC236}">
                <a16:creationId xmlns:a16="http://schemas.microsoft.com/office/drawing/2014/main" id="{B6C1BCC2-A34F-44AA-A794-995C12271BB1}"/>
              </a:ext>
            </a:extLst>
          </p:cNvPr>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2" name="Obrázek 11">
            <a:extLst>
              <a:ext uri="{FF2B5EF4-FFF2-40B4-BE49-F238E27FC236}">
                <a16:creationId xmlns:a16="http://schemas.microsoft.com/office/drawing/2014/main" id="{A5A4303E-2B43-4D3D-A41D-FED699B967C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3" name="Rectangle 17">
            <a:extLst>
              <a:ext uri="{FF2B5EF4-FFF2-40B4-BE49-F238E27FC236}">
                <a16:creationId xmlns:a16="http://schemas.microsoft.com/office/drawing/2014/main" id="{7870222A-3184-483B-8432-BC2DC270157E}"/>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chemeClr val="bg1"/>
                </a:solidFill>
                <a:effectLst/>
                <a:latin typeface="+mj-lt"/>
              </a:defRPr>
            </a:lvl1pPr>
          </a:lstStyle>
          <a:p>
            <a:r>
              <a:rPr lang="cs-CZ"/>
              <a:t>Definujte zápatí – název prezentace nebo pracoviště</a:t>
            </a:r>
            <a:endParaRPr lang="cs-CZ" dirty="0"/>
          </a:p>
        </p:txBody>
      </p:sp>
      <p:sp>
        <p:nvSpPr>
          <p:cNvPr id="14" name="Rectangle 18">
            <a:extLst>
              <a:ext uri="{FF2B5EF4-FFF2-40B4-BE49-F238E27FC236}">
                <a16:creationId xmlns:a16="http://schemas.microsoft.com/office/drawing/2014/main" id="{9151A81E-EB70-4E3D-8B26-0F63114D6108}"/>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bg1"/>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8" name="Nadpis 12">
            <a:extLst>
              <a:ext uri="{FF2B5EF4-FFF2-40B4-BE49-F238E27FC236}">
                <a16:creationId xmlns:a16="http://schemas.microsoft.com/office/drawing/2014/main" id="{FB42411C-CED0-4ED2-B4E8-5D353B0A354E}"/>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pic>
        <p:nvPicPr>
          <p:cNvPr id="10" name="Obrázek 9">
            <a:extLst>
              <a:ext uri="{FF2B5EF4-FFF2-40B4-BE49-F238E27FC236}">
                <a16:creationId xmlns:a16="http://schemas.microsoft.com/office/drawing/2014/main" id="{521D70DC-2864-41C2-B8C6-05CA897F7C6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2FD3E81E-40FE-4E13-9B11-5767EF4D1D74}"/>
              </a:ext>
            </a:extLst>
          </p:cNvPr>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12" name="Rectangle 17">
            <a:extLst>
              <a:ext uri="{FF2B5EF4-FFF2-40B4-BE49-F238E27FC236}">
                <a16:creationId xmlns:a16="http://schemas.microsoft.com/office/drawing/2014/main" id="{3B718662-BCEF-4F53-80CB-8B7864BBF9F7}"/>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rgbClr val="0000DC"/>
                </a:solidFill>
                <a:effectLst/>
                <a:latin typeface="+mj-lt"/>
              </a:defRPr>
            </a:lvl1pPr>
          </a:lstStyle>
          <a:p>
            <a:r>
              <a:rPr lang="cs-CZ" dirty="0"/>
              <a:t>Definujte zápatí – název prezentace nebo pracoviště</a:t>
            </a:r>
          </a:p>
        </p:txBody>
      </p:sp>
      <p:sp>
        <p:nvSpPr>
          <p:cNvPr id="14" name="Rectangle 18">
            <a:extLst>
              <a:ext uri="{FF2B5EF4-FFF2-40B4-BE49-F238E27FC236}">
                <a16:creationId xmlns:a16="http://schemas.microsoft.com/office/drawing/2014/main" id="{817F25E5-B573-488B-992B-821062693CAE}"/>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9" name="Zástupný symbol pro obsah 2">
            <a:extLst>
              <a:ext uri="{FF2B5EF4-FFF2-40B4-BE49-F238E27FC236}">
                <a16:creationId xmlns:a16="http://schemas.microsoft.com/office/drawing/2014/main" id="{61655828-74E8-4C8C-9A46-D37055D42135}"/>
              </a:ext>
            </a:extLst>
          </p:cNvPr>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10" name="Zástupný symbol pro text 7">
            <a:extLst>
              <a:ext uri="{FF2B5EF4-FFF2-40B4-BE49-F238E27FC236}">
                <a16:creationId xmlns:a16="http://schemas.microsoft.com/office/drawing/2014/main" id="{75DC10B1-1F87-4724-A431-B37F17D5CC79}"/>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1" name="Nadpis 12">
            <a:extLst>
              <a:ext uri="{FF2B5EF4-FFF2-40B4-BE49-F238E27FC236}">
                <a16:creationId xmlns:a16="http://schemas.microsoft.com/office/drawing/2014/main" id="{AC2C2C02-70BC-4CA2-A448-691E5EA52A73}"/>
              </a:ext>
            </a:extLst>
          </p:cNvPr>
          <p:cNvSpPr>
            <a:spLocks noGrp="1"/>
          </p:cNvSpPr>
          <p:nvPr>
            <p:ph type="title"/>
          </p:nvPr>
        </p:nvSpPr>
        <p:spPr>
          <a:xfrm>
            <a:off x="720000" y="720000"/>
            <a:ext cx="10753200" cy="451576"/>
          </a:xfrm>
        </p:spPr>
        <p:txBody>
          <a:bodyPr/>
          <a:lstStyle/>
          <a:p>
            <a:r>
              <a:rPr lang="cs-CZ"/>
              <a:t>Kliknutím lze upravit styl.</a:t>
            </a:r>
          </a:p>
        </p:txBody>
      </p:sp>
      <p:pic>
        <p:nvPicPr>
          <p:cNvPr id="12" name="Obrázek 11">
            <a:extLst>
              <a:ext uri="{FF2B5EF4-FFF2-40B4-BE49-F238E27FC236}">
                <a16:creationId xmlns:a16="http://schemas.microsoft.com/office/drawing/2014/main" id="{B250CC6C-D8E6-4BFA-8121-125E87CAF9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4" name="Zástupný symbol pro zápatí 1">
            <a:extLst>
              <a:ext uri="{FF2B5EF4-FFF2-40B4-BE49-F238E27FC236}">
                <a16:creationId xmlns:a16="http://schemas.microsoft.com/office/drawing/2014/main" id="{7031899D-0AAE-4B99-AEF8-0822F14C8E1E}"/>
              </a:ext>
            </a:extLst>
          </p:cNvPr>
          <p:cNvSpPr>
            <a:spLocks noGrp="1"/>
          </p:cNvSpPr>
          <p:nvPr>
            <p:ph type="ftr" sz="quarter" idx="10"/>
          </p:nvPr>
        </p:nvSpPr>
        <p:spPr>
          <a:xfrm>
            <a:off x="720000" y="6228000"/>
            <a:ext cx="7920000" cy="252000"/>
          </a:xfrm>
          <a:prstGeom prst="rect">
            <a:avLst/>
          </a:prstGeom>
        </p:spPr>
        <p:txBody>
          <a:bodyPr/>
          <a:lstStyle>
            <a:lvl1pPr>
              <a:defRPr/>
            </a:lvl1pPr>
          </a:lstStyle>
          <a:p>
            <a:r>
              <a:rPr lang="cs-CZ" dirty="0"/>
              <a:t>Definujte zápatí – název prezentace nebo pracoviště</a:t>
            </a:r>
          </a:p>
        </p:txBody>
      </p:sp>
      <p:sp>
        <p:nvSpPr>
          <p:cNvPr id="15" name="Zástupný symbol pro číslo snímku 2">
            <a:extLst>
              <a:ext uri="{FF2B5EF4-FFF2-40B4-BE49-F238E27FC236}">
                <a16:creationId xmlns:a16="http://schemas.microsoft.com/office/drawing/2014/main" id="{D92A2384-FACF-4740-A29F-249FD2ADBF59}"/>
              </a:ext>
            </a:extLst>
          </p:cNvPr>
          <p:cNvSpPr>
            <a:spLocks noGrp="1"/>
          </p:cNvSpPr>
          <p:nvPr>
            <p:ph type="sldNum" sz="quarter" idx="11"/>
          </p:nvPr>
        </p:nvSpPr>
        <p:spPr>
          <a:xfrm>
            <a:off x="414000" y="6228000"/>
            <a:ext cx="252000" cy="252000"/>
          </a:xfrm>
          <a:prstGeom prst="rect">
            <a:avLst/>
          </a:prstGeom>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11" name="Zástupný symbol pro text 7">
            <a:extLst>
              <a:ext uri="{FF2B5EF4-FFF2-40B4-BE49-F238E27FC236}">
                <a16:creationId xmlns:a16="http://schemas.microsoft.com/office/drawing/2014/main" id="{D4C2477F-94C0-46AB-8F78-23BC6DD4FC02}"/>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2" name="Nadpis 12">
            <a:extLst>
              <a:ext uri="{FF2B5EF4-FFF2-40B4-BE49-F238E27FC236}">
                <a16:creationId xmlns:a16="http://schemas.microsoft.com/office/drawing/2014/main" id="{C4106739-3F30-4F60-A2E3-CF2394B80FA6}"/>
              </a:ext>
            </a:extLst>
          </p:cNvPr>
          <p:cNvSpPr>
            <a:spLocks noGrp="1"/>
          </p:cNvSpPr>
          <p:nvPr>
            <p:ph type="title"/>
          </p:nvPr>
        </p:nvSpPr>
        <p:spPr>
          <a:xfrm>
            <a:off x="720000" y="720000"/>
            <a:ext cx="10753200" cy="451576"/>
          </a:xfrm>
        </p:spPr>
        <p:txBody>
          <a:bodyPr/>
          <a:lstStyle/>
          <a:p>
            <a:r>
              <a:rPr lang="cs-CZ"/>
              <a:t>Kliknutím lze upravit styl.</a:t>
            </a:r>
          </a:p>
        </p:txBody>
      </p:sp>
      <p:sp>
        <p:nvSpPr>
          <p:cNvPr id="13" name="Zástupný symbol pro text 7">
            <a:extLst>
              <a:ext uri="{FF2B5EF4-FFF2-40B4-BE49-F238E27FC236}">
                <a16:creationId xmlns:a16="http://schemas.microsoft.com/office/drawing/2014/main" id="{E339B93E-CBDC-488E-BF9A-45D7166AC8D0}"/>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4" name="Zástupný symbol pro obsah 2">
            <a:extLst>
              <a:ext uri="{FF2B5EF4-FFF2-40B4-BE49-F238E27FC236}">
                <a16:creationId xmlns:a16="http://schemas.microsoft.com/office/drawing/2014/main" id="{BFD74342-09BD-4472-B28E-114F4330FAF5}"/>
              </a:ext>
            </a:extLst>
          </p:cNvPr>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15" name="Zástupný symbol pro obsah 2">
            <a:extLst>
              <a:ext uri="{FF2B5EF4-FFF2-40B4-BE49-F238E27FC236}">
                <a16:creationId xmlns:a16="http://schemas.microsoft.com/office/drawing/2014/main" id="{AD2DE495-3325-41DE-A9F8-9591CFE84142}"/>
              </a:ext>
            </a:extLst>
          </p:cNvPr>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7" name="Obrázek 16">
            <a:extLst>
              <a:ext uri="{FF2B5EF4-FFF2-40B4-BE49-F238E27FC236}">
                <a16:creationId xmlns:a16="http://schemas.microsoft.com/office/drawing/2014/main" id="{1764A665-A1E3-4A8F-B626-FB65BDBAFBF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9" name="Rectangle 17">
            <a:extLst>
              <a:ext uri="{FF2B5EF4-FFF2-40B4-BE49-F238E27FC236}">
                <a16:creationId xmlns:a16="http://schemas.microsoft.com/office/drawing/2014/main" id="{ADC4F307-3DF9-4410-8992-A762F2877648}"/>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rgbClr val="0000DC"/>
                </a:solidFill>
                <a:effectLst/>
                <a:latin typeface="+mj-lt"/>
              </a:defRPr>
            </a:lvl1pPr>
          </a:lstStyle>
          <a:p>
            <a:r>
              <a:rPr lang="cs-CZ" dirty="0"/>
              <a:t>Definujte zápatí – název prezentace nebo pracoviště</a:t>
            </a:r>
          </a:p>
        </p:txBody>
      </p:sp>
      <p:sp>
        <p:nvSpPr>
          <p:cNvPr id="20" name="Rectangle 18">
            <a:extLst>
              <a:ext uri="{FF2B5EF4-FFF2-40B4-BE49-F238E27FC236}">
                <a16:creationId xmlns:a16="http://schemas.microsoft.com/office/drawing/2014/main" id="{437C06DE-EC9E-4277-9F01-ABCD1D785118}"/>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27" name="Zástupný symbol pro obsah 12">
            <a:extLst>
              <a:ext uri="{FF2B5EF4-FFF2-40B4-BE49-F238E27FC236}">
                <a16:creationId xmlns:a16="http://schemas.microsoft.com/office/drawing/2014/main" id="{3CE5E861-D1D4-4121-A3EE-54C338DE09BB}"/>
              </a:ext>
            </a:extLst>
          </p:cNvPr>
          <p:cNvSpPr>
            <a:spLocks noGrp="1"/>
          </p:cNvSpPr>
          <p:nvPr>
            <p:ph sz="quarter" idx="24"/>
          </p:nvPr>
        </p:nvSpPr>
        <p:spPr>
          <a:xfrm>
            <a:off x="719137" y="1695074"/>
            <a:ext cx="5218413" cy="3896711"/>
          </a:xfrm>
        </p:spPr>
        <p:txBody>
          <a:bodyPr/>
          <a:lstStyle/>
          <a:p>
            <a:pPr lvl="0"/>
            <a:r>
              <a:rPr lang="cs-CZ"/>
              <a:t>Po kliknutí můžete upravovat styly textu v předloze.</a:t>
            </a:r>
          </a:p>
        </p:txBody>
      </p:sp>
      <p:sp>
        <p:nvSpPr>
          <p:cNvPr id="28" name="Nadpis 3">
            <a:extLst>
              <a:ext uri="{FF2B5EF4-FFF2-40B4-BE49-F238E27FC236}">
                <a16:creationId xmlns:a16="http://schemas.microsoft.com/office/drawing/2014/main" id="{F7E125D3-8983-4C68-BE8E-3E28EE0434C6}"/>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sp>
        <p:nvSpPr>
          <p:cNvPr id="29" name="Zástupný symbol pro text 13">
            <a:extLst>
              <a:ext uri="{FF2B5EF4-FFF2-40B4-BE49-F238E27FC236}">
                <a16:creationId xmlns:a16="http://schemas.microsoft.com/office/drawing/2014/main" id="{437D9636-8187-40FB-9014-91A485647AB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pic>
        <p:nvPicPr>
          <p:cNvPr id="30" name="Obrázek 29">
            <a:extLst>
              <a:ext uri="{FF2B5EF4-FFF2-40B4-BE49-F238E27FC236}">
                <a16:creationId xmlns:a16="http://schemas.microsoft.com/office/drawing/2014/main" id="{338E8CF6-8E6E-495F-9305-499E00CAAB3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31" name="Zástupný symbol pro obsah 2">
            <a:extLst>
              <a:ext uri="{FF2B5EF4-FFF2-40B4-BE49-F238E27FC236}">
                <a16:creationId xmlns:a16="http://schemas.microsoft.com/office/drawing/2014/main" id="{F1218642-4B36-47A8-993D-095CD9ED7856}"/>
              </a:ext>
            </a:extLst>
          </p:cNvPr>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32" name="Rectangle 17">
            <a:extLst>
              <a:ext uri="{FF2B5EF4-FFF2-40B4-BE49-F238E27FC236}">
                <a16:creationId xmlns:a16="http://schemas.microsoft.com/office/drawing/2014/main" id="{B6B70499-49FF-4F72-990E-E50DCAF49705}"/>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rgbClr val="0000DC"/>
                </a:solidFill>
                <a:effectLst/>
                <a:latin typeface="+mj-lt"/>
              </a:defRPr>
            </a:lvl1pPr>
          </a:lstStyle>
          <a:p>
            <a:r>
              <a:rPr lang="cs-CZ" dirty="0"/>
              <a:t>Definujte zápatí – název prezentace nebo pracoviště</a:t>
            </a:r>
          </a:p>
        </p:txBody>
      </p:sp>
      <p:sp>
        <p:nvSpPr>
          <p:cNvPr id="33" name="Rectangle 18">
            <a:extLst>
              <a:ext uri="{FF2B5EF4-FFF2-40B4-BE49-F238E27FC236}">
                <a16:creationId xmlns:a16="http://schemas.microsoft.com/office/drawing/2014/main" id="{306C7E2E-0F6D-4FCC-BEBB-E477C0EDE1A6}"/>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7" name="Zástupný symbol pro obsah 12">
            <a:extLst>
              <a:ext uri="{FF2B5EF4-FFF2-40B4-BE49-F238E27FC236}">
                <a16:creationId xmlns:a16="http://schemas.microsoft.com/office/drawing/2014/main" id="{8CE0E250-5D3F-4EB8-8C80-318156771048}"/>
              </a:ext>
            </a:extLst>
          </p:cNvPr>
          <p:cNvSpPr>
            <a:spLocks noGrp="1"/>
          </p:cNvSpPr>
          <p:nvPr>
            <p:ph sz="quarter" idx="22"/>
          </p:nvPr>
        </p:nvSpPr>
        <p:spPr>
          <a:xfrm>
            <a:off x="4440000" y="1692002"/>
            <a:ext cx="3311525" cy="2230711"/>
          </a:xfrm>
        </p:spPr>
        <p:txBody>
          <a:bodyPr/>
          <a:lstStyle/>
          <a:p>
            <a:pPr lvl="0"/>
            <a:r>
              <a:rPr lang="cs-CZ"/>
              <a:t>Po kliknutí můžete upravovat styly textu v předloze.</a:t>
            </a:r>
          </a:p>
        </p:txBody>
      </p:sp>
      <p:sp>
        <p:nvSpPr>
          <p:cNvPr id="23" name="Zástupný symbol pro text 5">
            <a:extLst>
              <a:ext uri="{FF2B5EF4-FFF2-40B4-BE49-F238E27FC236}">
                <a16:creationId xmlns:a16="http://schemas.microsoft.com/office/drawing/2014/main" id="{0F223511-4560-47CD-B05A-BADF3B3D1471}"/>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24" name="Zástupný symbol pro text 5">
            <a:extLst>
              <a:ext uri="{FF2B5EF4-FFF2-40B4-BE49-F238E27FC236}">
                <a16:creationId xmlns:a16="http://schemas.microsoft.com/office/drawing/2014/main" id="{3AFBD400-6ACB-4E94-8A8F-EF5BE8395260}"/>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25" name="Zástupný symbol pro text 5">
            <a:extLst>
              <a:ext uri="{FF2B5EF4-FFF2-40B4-BE49-F238E27FC236}">
                <a16:creationId xmlns:a16="http://schemas.microsoft.com/office/drawing/2014/main" id="{F6BCDF9B-5557-4C01-BFEA-AC54389E0489}"/>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26" name="Zástupný symbol pro text 13">
            <a:extLst>
              <a:ext uri="{FF2B5EF4-FFF2-40B4-BE49-F238E27FC236}">
                <a16:creationId xmlns:a16="http://schemas.microsoft.com/office/drawing/2014/main" id="{978AEBEE-D3B8-4F1E-84B5-BAC5E748B03D}"/>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27" name="Zástupný symbol pro text 13">
            <a:extLst>
              <a:ext uri="{FF2B5EF4-FFF2-40B4-BE49-F238E27FC236}">
                <a16:creationId xmlns:a16="http://schemas.microsoft.com/office/drawing/2014/main" id="{8BEF53DA-BDCC-402C-8853-0C952D6B00FE}"/>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28" name="Zástupný symbol pro text 13">
            <a:extLst>
              <a:ext uri="{FF2B5EF4-FFF2-40B4-BE49-F238E27FC236}">
                <a16:creationId xmlns:a16="http://schemas.microsoft.com/office/drawing/2014/main" id="{1B869AE0-B815-43F3-9C57-774B126513C2}"/>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29" name="Zástupný symbol pro obsah 12">
            <a:extLst>
              <a:ext uri="{FF2B5EF4-FFF2-40B4-BE49-F238E27FC236}">
                <a16:creationId xmlns:a16="http://schemas.microsoft.com/office/drawing/2014/main" id="{7EE296DF-188D-46CD-A248-5E32B38204A8}"/>
              </a:ext>
            </a:extLst>
          </p:cNvPr>
          <p:cNvSpPr>
            <a:spLocks noGrp="1"/>
          </p:cNvSpPr>
          <p:nvPr>
            <p:ph sz="quarter" idx="23"/>
          </p:nvPr>
        </p:nvSpPr>
        <p:spPr>
          <a:xfrm>
            <a:off x="719999" y="1692002"/>
            <a:ext cx="3311525" cy="2230711"/>
          </a:xfrm>
        </p:spPr>
        <p:txBody>
          <a:bodyPr/>
          <a:lstStyle/>
          <a:p>
            <a:pPr lvl="0"/>
            <a:r>
              <a:rPr lang="cs-CZ"/>
              <a:t>Po kliknutí můžete upravovat styly textu v předloze.</a:t>
            </a:r>
          </a:p>
        </p:txBody>
      </p:sp>
      <p:sp>
        <p:nvSpPr>
          <p:cNvPr id="30" name="Zástupný symbol pro obsah 12">
            <a:extLst>
              <a:ext uri="{FF2B5EF4-FFF2-40B4-BE49-F238E27FC236}">
                <a16:creationId xmlns:a16="http://schemas.microsoft.com/office/drawing/2014/main" id="{86567007-60CB-42DC-93EA-A0AFB168C810}"/>
              </a:ext>
            </a:extLst>
          </p:cNvPr>
          <p:cNvSpPr>
            <a:spLocks noGrp="1"/>
          </p:cNvSpPr>
          <p:nvPr>
            <p:ph sz="quarter" idx="24"/>
          </p:nvPr>
        </p:nvSpPr>
        <p:spPr>
          <a:xfrm>
            <a:off x="8160001" y="1692002"/>
            <a:ext cx="3311525" cy="2230711"/>
          </a:xfrm>
        </p:spPr>
        <p:txBody>
          <a:bodyPr/>
          <a:lstStyle/>
          <a:p>
            <a:pPr lvl="0"/>
            <a:r>
              <a:rPr lang="cs-CZ"/>
              <a:t>Po kliknutí můžete upravovat styly textu v předloze.</a:t>
            </a:r>
          </a:p>
        </p:txBody>
      </p:sp>
      <p:sp>
        <p:nvSpPr>
          <p:cNvPr id="31" name="Zástupný symbol pro text 7">
            <a:extLst>
              <a:ext uri="{FF2B5EF4-FFF2-40B4-BE49-F238E27FC236}">
                <a16:creationId xmlns:a16="http://schemas.microsoft.com/office/drawing/2014/main" id="{F1BE8CEB-F37E-4115-BEAE-2A66158C125A}"/>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32" name="Nadpis 12">
            <a:extLst>
              <a:ext uri="{FF2B5EF4-FFF2-40B4-BE49-F238E27FC236}">
                <a16:creationId xmlns:a16="http://schemas.microsoft.com/office/drawing/2014/main" id="{9063DEBF-5704-4C60-927D-4EE182D48D4E}"/>
              </a:ext>
            </a:extLst>
          </p:cNvPr>
          <p:cNvSpPr>
            <a:spLocks noGrp="1"/>
          </p:cNvSpPr>
          <p:nvPr>
            <p:ph type="title"/>
          </p:nvPr>
        </p:nvSpPr>
        <p:spPr>
          <a:xfrm>
            <a:off x="720000" y="720000"/>
            <a:ext cx="10753200" cy="451576"/>
          </a:xfrm>
        </p:spPr>
        <p:txBody>
          <a:bodyPr/>
          <a:lstStyle/>
          <a:p>
            <a:r>
              <a:rPr lang="cs-CZ"/>
              <a:t>Kliknutím lze upravit styl.</a:t>
            </a:r>
          </a:p>
        </p:txBody>
      </p:sp>
      <p:pic>
        <p:nvPicPr>
          <p:cNvPr id="33" name="Obrázek 32">
            <a:extLst>
              <a:ext uri="{FF2B5EF4-FFF2-40B4-BE49-F238E27FC236}">
                <a16:creationId xmlns:a16="http://schemas.microsoft.com/office/drawing/2014/main" id="{C1E17AD7-C41E-4941-82E2-9E0085CDE63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34" name="Rectangle 17">
            <a:extLst>
              <a:ext uri="{FF2B5EF4-FFF2-40B4-BE49-F238E27FC236}">
                <a16:creationId xmlns:a16="http://schemas.microsoft.com/office/drawing/2014/main" id="{2019F1A4-69A0-4FF8-8995-9B76480FDF94}"/>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rgbClr val="0000DC"/>
                </a:solidFill>
                <a:effectLst/>
                <a:latin typeface="+mj-lt"/>
              </a:defRPr>
            </a:lvl1pPr>
          </a:lstStyle>
          <a:p>
            <a:r>
              <a:rPr lang="cs-CZ" dirty="0"/>
              <a:t>Definujte zápatí – název prezentace nebo pracoviště</a:t>
            </a:r>
          </a:p>
        </p:txBody>
      </p:sp>
      <p:sp>
        <p:nvSpPr>
          <p:cNvPr id="35" name="Rectangle 18">
            <a:extLst>
              <a:ext uri="{FF2B5EF4-FFF2-40B4-BE49-F238E27FC236}">
                <a16:creationId xmlns:a16="http://schemas.microsoft.com/office/drawing/2014/main" id="{70B6F527-4F6F-407F-ACB8-3642D3D05B9F}"/>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11" name="Zástupný symbol pro obsah 2">
            <a:extLst>
              <a:ext uri="{FF2B5EF4-FFF2-40B4-BE49-F238E27FC236}">
                <a16:creationId xmlns:a16="http://schemas.microsoft.com/office/drawing/2014/main" id="{6D2A4ADF-EE22-48A9-9D57-09381DE87AB6}"/>
              </a:ext>
            </a:extLst>
          </p:cNvPr>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5327AD19-2866-498E-B141-60DB67C20AC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3" name="Zástupný symbol pro obsah 12">
            <a:extLst>
              <a:ext uri="{FF2B5EF4-FFF2-40B4-BE49-F238E27FC236}">
                <a16:creationId xmlns:a16="http://schemas.microsoft.com/office/drawing/2014/main" id="{F362095D-69A9-4E7E-B0AD-45833F6F0960}"/>
              </a:ext>
            </a:extLst>
          </p:cNvPr>
          <p:cNvSpPr>
            <a:spLocks noGrp="1"/>
          </p:cNvSpPr>
          <p:nvPr>
            <p:ph sz="quarter" idx="24"/>
          </p:nvPr>
        </p:nvSpPr>
        <p:spPr>
          <a:xfrm>
            <a:off x="719137" y="692150"/>
            <a:ext cx="5218413" cy="4899635"/>
          </a:xfrm>
        </p:spPr>
        <p:txBody>
          <a:body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816C4316-2D20-4A0F-97F8-1B81D6F3D27C}"/>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sp>
        <p:nvSpPr>
          <p:cNvPr id="16" name="Rectangle 17">
            <a:extLst>
              <a:ext uri="{FF2B5EF4-FFF2-40B4-BE49-F238E27FC236}">
                <a16:creationId xmlns:a16="http://schemas.microsoft.com/office/drawing/2014/main" id="{479503A6-16CC-4F01-AF35-CF704ACE7877}"/>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rgbClr val="0000DC"/>
                </a:solidFill>
                <a:effectLst/>
                <a:latin typeface="+mj-lt"/>
              </a:defRPr>
            </a:lvl1pPr>
          </a:lstStyle>
          <a:p>
            <a:r>
              <a:rPr lang="cs-CZ" dirty="0"/>
              <a:t>Definujte zápatí – název prezentace nebo pracoviště</a:t>
            </a:r>
          </a:p>
        </p:txBody>
      </p:sp>
      <p:sp>
        <p:nvSpPr>
          <p:cNvPr id="17" name="Rectangle 18">
            <a:extLst>
              <a:ext uri="{FF2B5EF4-FFF2-40B4-BE49-F238E27FC236}">
                <a16:creationId xmlns:a16="http://schemas.microsoft.com/office/drawing/2014/main" id="{0C31BCEF-D9FF-4796-A774-A41223BD563F}"/>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7" name="Zástupný symbol pro obsah 2">
            <a:extLst>
              <a:ext uri="{FF2B5EF4-FFF2-40B4-BE49-F238E27FC236}">
                <a16:creationId xmlns:a16="http://schemas.microsoft.com/office/drawing/2014/main" id="{8A9C999D-0177-4D2E-B8A6-1E94C72C47BF}"/>
              </a:ext>
            </a:extLst>
          </p:cNvPr>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8" name="Obrázek 7">
            <a:extLst>
              <a:ext uri="{FF2B5EF4-FFF2-40B4-BE49-F238E27FC236}">
                <a16:creationId xmlns:a16="http://schemas.microsoft.com/office/drawing/2014/main" id="{9166C581-4BC7-43C0-A297-97463012AF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9" name="Rectangle 17">
            <a:extLst>
              <a:ext uri="{FF2B5EF4-FFF2-40B4-BE49-F238E27FC236}">
                <a16:creationId xmlns:a16="http://schemas.microsoft.com/office/drawing/2014/main" id="{804A2AC6-8CD7-45FD-9072-6BC53E42A30C}"/>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rgbClr val="0000DC"/>
                </a:solidFill>
                <a:effectLst/>
                <a:latin typeface="+mj-lt"/>
              </a:defRPr>
            </a:lvl1pPr>
          </a:lstStyle>
          <a:p>
            <a:r>
              <a:rPr lang="cs-CZ" dirty="0"/>
              <a:t>Definujte zápatí – název prezentace nebo pracoviště</a:t>
            </a:r>
          </a:p>
        </p:txBody>
      </p:sp>
      <p:sp>
        <p:nvSpPr>
          <p:cNvPr id="11" name="Rectangle 18">
            <a:extLst>
              <a:ext uri="{FF2B5EF4-FFF2-40B4-BE49-F238E27FC236}">
                <a16:creationId xmlns:a16="http://schemas.microsoft.com/office/drawing/2014/main" id="{CB7837D4-109B-4305-835D-58924C78A80A}"/>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Zástupný nadpis 1">
            <a:extLst>
              <a:ext uri="{FF2B5EF4-FFF2-40B4-BE49-F238E27FC236}">
                <a16:creationId xmlns:a16="http://schemas.microsoft.com/office/drawing/2014/main" id="{357E978C-D332-46B0-BCEB-191876BAED30}"/>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7" name="Zástupný symbol pro text 4">
            <a:extLst>
              <a:ext uri="{FF2B5EF4-FFF2-40B4-BE49-F238E27FC236}">
                <a16:creationId xmlns:a16="http://schemas.microsoft.com/office/drawing/2014/main" id="{BF356BAA-D86E-48F6-AB0E-D85145D01EBA}"/>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
        <p:nvSpPr>
          <p:cNvPr id="8" name="Rectangle 17">
            <a:extLst>
              <a:ext uri="{FF2B5EF4-FFF2-40B4-BE49-F238E27FC236}">
                <a16:creationId xmlns:a16="http://schemas.microsoft.com/office/drawing/2014/main" id="{04A51A6C-23BF-41AD-B682-A75C089948D1}"/>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rgbClr val="0000DC"/>
                </a:solidFill>
                <a:effectLst/>
                <a:latin typeface="+mj-lt"/>
              </a:defRPr>
            </a:lvl1pPr>
          </a:lstStyle>
          <a:p>
            <a:r>
              <a:rPr lang="cs-CZ" dirty="0"/>
              <a:t>Definujte zápatí – název prezentace nebo pracoviště</a:t>
            </a:r>
          </a:p>
        </p:txBody>
      </p:sp>
      <p:sp>
        <p:nvSpPr>
          <p:cNvPr id="9" name="Rectangle 18">
            <a:extLst>
              <a:ext uri="{FF2B5EF4-FFF2-40B4-BE49-F238E27FC236}">
                <a16:creationId xmlns:a16="http://schemas.microsoft.com/office/drawing/2014/main" id="{F8DFAB6E-B377-4196-8D95-E94BE6B31EBC}"/>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78" r:id="rId1"/>
    <p:sldLayoutId id="2147483690" r:id="rId2"/>
    <p:sldLayoutId id="2147483684"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4" r:id="rId12"/>
    <p:sldLayoutId id="2147483692" r:id="rId13"/>
    <p:sldLayoutId id="2147483693" r:id="rId14"/>
    <p:sldLayoutId id="2147483695" r:id="rId15"/>
    <p:sldLayoutId id="2147483697" r:id="rId16"/>
    <p:sldLayoutId id="2147483698"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5.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5.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5.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5.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5.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5.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5.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5.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5.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5.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15.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15.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15.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15.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15.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15.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15.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15.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15.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15.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15.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15.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15.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15.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15.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15.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15.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15.xml"/><Relationship Id="rId6" Type="http://schemas.microsoft.com/office/2007/relationships/diagramDrawing" Target="../diagrams/drawing32.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33.xml"/><Relationship Id="rId2" Type="http://schemas.openxmlformats.org/officeDocument/2006/relationships/diagramData" Target="../diagrams/data33.xml"/><Relationship Id="rId1" Type="http://schemas.openxmlformats.org/officeDocument/2006/relationships/slideLayout" Target="../slideLayouts/slideLayout15.xml"/><Relationship Id="rId6" Type="http://schemas.microsoft.com/office/2007/relationships/diagramDrawing" Target="../diagrams/drawing33.xml"/><Relationship Id="rId5" Type="http://schemas.openxmlformats.org/officeDocument/2006/relationships/diagramColors" Target="../diagrams/colors33.xml"/><Relationship Id="rId4" Type="http://schemas.openxmlformats.org/officeDocument/2006/relationships/diagramQuickStyle" Target="../diagrams/quickStyle33.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34.xml"/><Relationship Id="rId2" Type="http://schemas.openxmlformats.org/officeDocument/2006/relationships/diagramData" Target="../diagrams/data34.xml"/><Relationship Id="rId1" Type="http://schemas.openxmlformats.org/officeDocument/2006/relationships/slideLayout" Target="../slideLayouts/slideLayout15.xml"/><Relationship Id="rId6" Type="http://schemas.microsoft.com/office/2007/relationships/diagramDrawing" Target="../diagrams/drawing34.xml"/><Relationship Id="rId5" Type="http://schemas.openxmlformats.org/officeDocument/2006/relationships/diagramColors" Target="../diagrams/colors34.xml"/><Relationship Id="rId4" Type="http://schemas.openxmlformats.org/officeDocument/2006/relationships/diagramQuickStyle" Target="../diagrams/quickStyle3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diagramData" Target="../diagrams/data35.xml"/><Relationship Id="rId7" Type="http://schemas.microsoft.com/office/2007/relationships/diagramDrawing" Target="../diagrams/drawing35.xml"/><Relationship Id="rId2" Type="http://schemas.openxmlformats.org/officeDocument/2006/relationships/slideLayout" Target="../slideLayouts/slideLayout3.xml"/><Relationship Id="rId1" Type="http://schemas.openxmlformats.org/officeDocument/2006/relationships/tags" Target="../tags/tag1.xml"/><Relationship Id="rId6" Type="http://schemas.openxmlformats.org/officeDocument/2006/relationships/diagramColors" Target="../diagrams/colors35.xml"/><Relationship Id="rId5" Type="http://schemas.openxmlformats.org/officeDocument/2006/relationships/diagramQuickStyle" Target="../diagrams/quickStyle35.xml"/><Relationship Id="rId4" Type="http://schemas.openxmlformats.org/officeDocument/2006/relationships/diagramLayout" Target="../diagrams/layout35.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36.xml"/><Relationship Id="rId2" Type="http://schemas.openxmlformats.org/officeDocument/2006/relationships/diagramData" Target="../diagrams/data36.xml"/><Relationship Id="rId1" Type="http://schemas.openxmlformats.org/officeDocument/2006/relationships/slideLayout" Target="../slideLayouts/slideLayout15.xml"/><Relationship Id="rId6" Type="http://schemas.microsoft.com/office/2007/relationships/diagramDrawing" Target="../diagrams/drawing36.xml"/><Relationship Id="rId5" Type="http://schemas.openxmlformats.org/officeDocument/2006/relationships/diagramColors" Target="../diagrams/colors36.xml"/><Relationship Id="rId4" Type="http://schemas.openxmlformats.org/officeDocument/2006/relationships/diagramQuickStyle" Target="../diagrams/quickStyle36.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37.xml"/><Relationship Id="rId2" Type="http://schemas.openxmlformats.org/officeDocument/2006/relationships/diagramData" Target="../diagrams/data37.xml"/><Relationship Id="rId1" Type="http://schemas.openxmlformats.org/officeDocument/2006/relationships/slideLayout" Target="../slideLayouts/slideLayout3.xml"/><Relationship Id="rId6" Type="http://schemas.microsoft.com/office/2007/relationships/diagramDrawing" Target="../diagrams/drawing37.xml"/><Relationship Id="rId5" Type="http://schemas.openxmlformats.org/officeDocument/2006/relationships/diagramColors" Target="../diagrams/colors37.xml"/><Relationship Id="rId4" Type="http://schemas.openxmlformats.org/officeDocument/2006/relationships/diagramQuickStyle" Target="../diagrams/quickStyle3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38.xml"/><Relationship Id="rId2" Type="http://schemas.openxmlformats.org/officeDocument/2006/relationships/diagramData" Target="../diagrams/data38.xml"/><Relationship Id="rId1" Type="http://schemas.openxmlformats.org/officeDocument/2006/relationships/slideLayout" Target="../slideLayouts/slideLayout3.xml"/><Relationship Id="rId6" Type="http://schemas.microsoft.com/office/2007/relationships/diagramDrawing" Target="../diagrams/drawing38.xml"/><Relationship Id="rId5" Type="http://schemas.openxmlformats.org/officeDocument/2006/relationships/diagramColors" Target="../diagrams/colors38.xml"/><Relationship Id="rId4" Type="http://schemas.openxmlformats.org/officeDocument/2006/relationships/diagramQuickStyle" Target="../diagrams/quickStyle38.xml"/></Relationships>
</file>

<file path=ppt/slides/_rels/slide56.xml.rels><?xml version="1.0" encoding="UTF-8" standalone="yes"?>
<Relationships xmlns="http://schemas.openxmlformats.org/package/2006/relationships"><Relationship Id="rId3" Type="http://schemas.openxmlformats.org/officeDocument/2006/relationships/diagramLayout" Target="../diagrams/layout39.xml"/><Relationship Id="rId2" Type="http://schemas.openxmlformats.org/officeDocument/2006/relationships/diagramData" Target="../diagrams/data39.xml"/><Relationship Id="rId1" Type="http://schemas.openxmlformats.org/officeDocument/2006/relationships/slideLayout" Target="../slideLayouts/slideLayout3.xml"/><Relationship Id="rId6" Type="http://schemas.microsoft.com/office/2007/relationships/diagramDrawing" Target="../diagrams/drawing39.xml"/><Relationship Id="rId5" Type="http://schemas.openxmlformats.org/officeDocument/2006/relationships/diagramColors" Target="../diagrams/colors39.xml"/><Relationship Id="rId4" Type="http://schemas.openxmlformats.org/officeDocument/2006/relationships/diagramQuickStyle" Target="../diagrams/quickStyle39.xml"/></Relationships>
</file>

<file path=ppt/slides/_rels/slide57.xml.rels><?xml version="1.0" encoding="UTF-8" standalone="yes"?>
<Relationships xmlns="http://schemas.openxmlformats.org/package/2006/relationships"><Relationship Id="rId3" Type="http://schemas.openxmlformats.org/officeDocument/2006/relationships/diagramLayout" Target="../diagrams/layout40.xml"/><Relationship Id="rId2" Type="http://schemas.openxmlformats.org/officeDocument/2006/relationships/diagramData" Target="../diagrams/data40.xml"/><Relationship Id="rId1" Type="http://schemas.openxmlformats.org/officeDocument/2006/relationships/slideLayout" Target="../slideLayouts/slideLayout3.xml"/><Relationship Id="rId6" Type="http://schemas.microsoft.com/office/2007/relationships/diagramDrawing" Target="../diagrams/drawing40.xml"/><Relationship Id="rId5" Type="http://schemas.openxmlformats.org/officeDocument/2006/relationships/diagramColors" Target="../diagrams/colors40.xml"/><Relationship Id="rId4" Type="http://schemas.openxmlformats.org/officeDocument/2006/relationships/diagramQuickStyle" Target="../diagrams/quickStyle40.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41.xml"/><Relationship Id="rId2" Type="http://schemas.openxmlformats.org/officeDocument/2006/relationships/diagramData" Target="../diagrams/data41.xml"/><Relationship Id="rId1" Type="http://schemas.openxmlformats.org/officeDocument/2006/relationships/slideLayout" Target="../slideLayouts/slideLayout3.xml"/><Relationship Id="rId6" Type="http://schemas.microsoft.com/office/2007/relationships/diagramDrawing" Target="../diagrams/drawing41.xml"/><Relationship Id="rId5" Type="http://schemas.openxmlformats.org/officeDocument/2006/relationships/diagramColors" Target="../diagrams/colors41.xml"/><Relationship Id="rId4" Type="http://schemas.openxmlformats.org/officeDocument/2006/relationships/diagramQuickStyle" Target="../diagrams/quickStyle4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3" Type="http://schemas.openxmlformats.org/officeDocument/2006/relationships/diagramLayout" Target="../diagrams/layout42.xml"/><Relationship Id="rId2" Type="http://schemas.openxmlformats.org/officeDocument/2006/relationships/diagramData" Target="../diagrams/data42.xml"/><Relationship Id="rId1" Type="http://schemas.openxmlformats.org/officeDocument/2006/relationships/slideLayout" Target="../slideLayouts/slideLayout3.xml"/><Relationship Id="rId6" Type="http://schemas.microsoft.com/office/2007/relationships/diagramDrawing" Target="../diagrams/drawing42.xml"/><Relationship Id="rId5" Type="http://schemas.openxmlformats.org/officeDocument/2006/relationships/diagramColors" Target="../diagrams/colors42.xml"/><Relationship Id="rId4" Type="http://schemas.openxmlformats.org/officeDocument/2006/relationships/diagramQuickStyle" Target="../diagrams/quickStyle4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3" Type="http://schemas.openxmlformats.org/officeDocument/2006/relationships/diagramLayout" Target="../diagrams/layout43.xml"/><Relationship Id="rId2" Type="http://schemas.openxmlformats.org/officeDocument/2006/relationships/diagramData" Target="../diagrams/data43.xml"/><Relationship Id="rId1" Type="http://schemas.openxmlformats.org/officeDocument/2006/relationships/slideLayout" Target="../slideLayouts/slideLayout3.xml"/><Relationship Id="rId6" Type="http://schemas.microsoft.com/office/2007/relationships/diagramDrawing" Target="../diagrams/drawing43.xml"/><Relationship Id="rId5" Type="http://schemas.openxmlformats.org/officeDocument/2006/relationships/diagramColors" Target="../diagrams/colors43.xml"/><Relationship Id="rId4" Type="http://schemas.openxmlformats.org/officeDocument/2006/relationships/diagramQuickStyle" Target="../diagrams/quickStyle43.xml"/></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44.xml"/><Relationship Id="rId2" Type="http://schemas.openxmlformats.org/officeDocument/2006/relationships/diagramData" Target="../diagrams/data44.xml"/><Relationship Id="rId1" Type="http://schemas.openxmlformats.org/officeDocument/2006/relationships/slideLayout" Target="../slideLayouts/slideLayout3.xml"/><Relationship Id="rId6" Type="http://schemas.microsoft.com/office/2007/relationships/diagramDrawing" Target="../diagrams/drawing44.xml"/><Relationship Id="rId5" Type="http://schemas.openxmlformats.org/officeDocument/2006/relationships/diagramColors" Target="../diagrams/colors44.xml"/><Relationship Id="rId4" Type="http://schemas.openxmlformats.org/officeDocument/2006/relationships/diagramQuickStyle" Target="../diagrams/quickStyle4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diagramLayout" Target="../diagrams/layout45.xml"/><Relationship Id="rId2" Type="http://schemas.openxmlformats.org/officeDocument/2006/relationships/diagramData" Target="../diagrams/data45.xml"/><Relationship Id="rId1" Type="http://schemas.openxmlformats.org/officeDocument/2006/relationships/slideLayout" Target="../slideLayouts/slideLayout3.xml"/><Relationship Id="rId6" Type="http://schemas.microsoft.com/office/2007/relationships/diagramDrawing" Target="../diagrams/drawing45.xml"/><Relationship Id="rId5" Type="http://schemas.openxmlformats.org/officeDocument/2006/relationships/diagramColors" Target="../diagrams/colors45.xml"/><Relationship Id="rId4" Type="http://schemas.openxmlformats.org/officeDocument/2006/relationships/diagramQuickStyle" Target="../diagrams/quickStyle45.xml"/></Relationships>
</file>

<file path=ppt/slides/_rels/slide66.xml.rels><?xml version="1.0" encoding="UTF-8" standalone="yes"?>
<Relationships xmlns="http://schemas.openxmlformats.org/package/2006/relationships"><Relationship Id="rId3" Type="http://schemas.openxmlformats.org/officeDocument/2006/relationships/diagramLayout" Target="../diagrams/layout46.xml"/><Relationship Id="rId2" Type="http://schemas.openxmlformats.org/officeDocument/2006/relationships/diagramData" Target="../diagrams/data46.xml"/><Relationship Id="rId1" Type="http://schemas.openxmlformats.org/officeDocument/2006/relationships/slideLayout" Target="../slideLayouts/slideLayout3.xml"/><Relationship Id="rId6" Type="http://schemas.microsoft.com/office/2007/relationships/diagramDrawing" Target="../diagrams/drawing46.xml"/><Relationship Id="rId5" Type="http://schemas.openxmlformats.org/officeDocument/2006/relationships/diagramColors" Target="../diagrams/colors46.xml"/><Relationship Id="rId4" Type="http://schemas.openxmlformats.org/officeDocument/2006/relationships/diagramQuickStyle" Target="../diagrams/quickStyle46.xml"/></Relationships>
</file>

<file path=ppt/slides/_rels/slide67.xml.rels><?xml version="1.0" encoding="UTF-8" standalone="yes"?>
<Relationships xmlns="http://schemas.openxmlformats.org/package/2006/relationships"><Relationship Id="rId3" Type="http://schemas.openxmlformats.org/officeDocument/2006/relationships/diagramLayout" Target="../diagrams/layout47.xml"/><Relationship Id="rId2" Type="http://schemas.openxmlformats.org/officeDocument/2006/relationships/diagramData" Target="../diagrams/data47.xml"/><Relationship Id="rId1" Type="http://schemas.openxmlformats.org/officeDocument/2006/relationships/slideLayout" Target="../slideLayouts/slideLayout3.xml"/><Relationship Id="rId6" Type="http://schemas.microsoft.com/office/2007/relationships/diagramDrawing" Target="../diagrams/drawing47.xml"/><Relationship Id="rId5" Type="http://schemas.openxmlformats.org/officeDocument/2006/relationships/diagramColors" Target="../diagrams/colors47.xml"/><Relationship Id="rId4" Type="http://schemas.openxmlformats.org/officeDocument/2006/relationships/diagramQuickStyle" Target="../diagrams/quickStyle4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diagramLayout" Target="../diagrams/layout48.xml"/><Relationship Id="rId2" Type="http://schemas.openxmlformats.org/officeDocument/2006/relationships/diagramData" Target="../diagrams/data48.xml"/><Relationship Id="rId1" Type="http://schemas.openxmlformats.org/officeDocument/2006/relationships/slideLayout" Target="../slideLayouts/slideLayout3.xml"/><Relationship Id="rId6" Type="http://schemas.microsoft.com/office/2007/relationships/diagramDrawing" Target="../diagrams/drawing48.xml"/><Relationship Id="rId5" Type="http://schemas.openxmlformats.org/officeDocument/2006/relationships/diagramColors" Target="../diagrams/colors48.xml"/><Relationship Id="rId4" Type="http://schemas.openxmlformats.org/officeDocument/2006/relationships/diagramQuickStyle" Target="../diagrams/quickStyle48.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0.xml.rels><?xml version="1.0" encoding="UTF-8" standalone="yes"?>
<Relationships xmlns="http://schemas.openxmlformats.org/package/2006/relationships"><Relationship Id="rId3" Type="http://schemas.openxmlformats.org/officeDocument/2006/relationships/diagramLayout" Target="../diagrams/layout49.xml"/><Relationship Id="rId2" Type="http://schemas.openxmlformats.org/officeDocument/2006/relationships/diagramData" Target="../diagrams/data49.xml"/><Relationship Id="rId1" Type="http://schemas.openxmlformats.org/officeDocument/2006/relationships/slideLayout" Target="../slideLayouts/slideLayout3.xml"/><Relationship Id="rId6" Type="http://schemas.microsoft.com/office/2007/relationships/diagramDrawing" Target="../diagrams/drawing49.xml"/><Relationship Id="rId5" Type="http://schemas.openxmlformats.org/officeDocument/2006/relationships/diagramColors" Target="../diagrams/colors49.xml"/><Relationship Id="rId4" Type="http://schemas.openxmlformats.org/officeDocument/2006/relationships/diagramQuickStyle" Target="../diagrams/quickStyle49.xml"/></Relationships>
</file>

<file path=ppt/slides/_rels/slide71.xml.rels><?xml version="1.0" encoding="UTF-8" standalone="yes"?>
<Relationships xmlns="http://schemas.openxmlformats.org/package/2006/relationships"><Relationship Id="rId3" Type="http://schemas.openxmlformats.org/officeDocument/2006/relationships/diagramLayout" Target="../diagrams/layout50.xml"/><Relationship Id="rId2" Type="http://schemas.openxmlformats.org/officeDocument/2006/relationships/diagramData" Target="../diagrams/data50.xml"/><Relationship Id="rId1" Type="http://schemas.openxmlformats.org/officeDocument/2006/relationships/slideLayout" Target="../slideLayouts/slideLayout3.xml"/><Relationship Id="rId6" Type="http://schemas.microsoft.com/office/2007/relationships/diagramDrawing" Target="../diagrams/drawing50.xml"/><Relationship Id="rId5" Type="http://schemas.openxmlformats.org/officeDocument/2006/relationships/diagramColors" Target="../diagrams/colors50.xml"/><Relationship Id="rId4" Type="http://schemas.openxmlformats.org/officeDocument/2006/relationships/diagramQuickStyle" Target="../diagrams/quickStyle50.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3" Type="http://schemas.openxmlformats.org/officeDocument/2006/relationships/diagramLayout" Target="../diagrams/layout51.xml"/><Relationship Id="rId2" Type="http://schemas.openxmlformats.org/officeDocument/2006/relationships/diagramData" Target="../diagrams/data51.xml"/><Relationship Id="rId1" Type="http://schemas.openxmlformats.org/officeDocument/2006/relationships/slideLayout" Target="../slideLayouts/slideLayout3.xml"/><Relationship Id="rId6" Type="http://schemas.microsoft.com/office/2007/relationships/diagramDrawing" Target="../diagrams/drawing51.xml"/><Relationship Id="rId5" Type="http://schemas.openxmlformats.org/officeDocument/2006/relationships/diagramColors" Target="../diagrams/colors51.xml"/><Relationship Id="rId4" Type="http://schemas.openxmlformats.org/officeDocument/2006/relationships/diagramQuickStyle" Target="../diagrams/quickStyle51.xml"/></Relationships>
</file>

<file path=ppt/slides/_rels/slide74.xml.rels><?xml version="1.0" encoding="UTF-8" standalone="yes"?>
<Relationships xmlns="http://schemas.openxmlformats.org/package/2006/relationships"><Relationship Id="rId3" Type="http://schemas.openxmlformats.org/officeDocument/2006/relationships/diagramLayout" Target="../diagrams/layout52.xml"/><Relationship Id="rId2" Type="http://schemas.openxmlformats.org/officeDocument/2006/relationships/diagramData" Target="../diagrams/data52.xml"/><Relationship Id="rId1" Type="http://schemas.openxmlformats.org/officeDocument/2006/relationships/slideLayout" Target="../slideLayouts/slideLayout3.xml"/><Relationship Id="rId6" Type="http://schemas.microsoft.com/office/2007/relationships/diagramDrawing" Target="../diagrams/drawing52.xml"/><Relationship Id="rId5" Type="http://schemas.openxmlformats.org/officeDocument/2006/relationships/diagramColors" Target="../diagrams/colors52.xml"/><Relationship Id="rId4" Type="http://schemas.openxmlformats.org/officeDocument/2006/relationships/diagramQuickStyle" Target="../diagrams/quickStyle52.xml"/></Relationships>
</file>

<file path=ppt/slides/_rels/slide75.xml.rels><?xml version="1.0" encoding="UTF-8" standalone="yes"?>
<Relationships xmlns="http://schemas.openxmlformats.org/package/2006/relationships"><Relationship Id="rId3" Type="http://schemas.openxmlformats.org/officeDocument/2006/relationships/diagramLayout" Target="../diagrams/layout53.xml"/><Relationship Id="rId2" Type="http://schemas.openxmlformats.org/officeDocument/2006/relationships/diagramData" Target="../diagrams/data53.xml"/><Relationship Id="rId1" Type="http://schemas.openxmlformats.org/officeDocument/2006/relationships/slideLayout" Target="../slideLayouts/slideLayout3.xml"/><Relationship Id="rId6" Type="http://schemas.microsoft.com/office/2007/relationships/diagramDrawing" Target="../diagrams/drawing53.xml"/><Relationship Id="rId5" Type="http://schemas.openxmlformats.org/officeDocument/2006/relationships/diagramColors" Target="../diagrams/colors53.xml"/><Relationship Id="rId4" Type="http://schemas.openxmlformats.org/officeDocument/2006/relationships/diagramQuickStyle" Target="../diagrams/quickStyle53.xml"/></Relationships>
</file>

<file path=ppt/slides/_rels/slide76.xml.rels><?xml version="1.0" encoding="UTF-8" standalone="yes"?>
<Relationships xmlns="http://schemas.openxmlformats.org/package/2006/relationships"><Relationship Id="rId3" Type="http://schemas.openxmlformats.org/officeDocument/2006/relationships/diagramLayout" Target="../diagrams/layout54.xml"/><Relationship Id="rId2" Type="http://schemas.openxmlformats.org/officeDocument/2006/relationships/diagramData" Target="../diagrams/data54.xml"/><Relationship Id="rId1" Type="http://schemas.openxmlformats.org/officeDocument/2006/relationships/slideLayout" Target="../slideLayouts/slideLayout3.xml"/><Relationship Id="rId6" Type="http://schemas.microsoft.com/office/2007/relationships/diagramDrawing" Target="../diagrams/drawing54.xml"/><Relationship Id="rId5" Type="http://schemas.openxmlformats.org/officeDocument/2006/relationships/diagramColors" Target="../diagrams/colors54.xml"/><Relationship Id="rId4" Type="http://schemas.openxmlformats.org/officeDocument/2006/relationships/diagramQuickStyle" Target="../diagrams/quickStyle5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diagramLayout" Target="../diagrams/layout55.xml"/><Relationship Id="rId2" Type="http://schemas.openxmlformats.org/officeDocument/2006/relationships/diagramData" Target="../diagrams/data55.xml"/><Relationship Id="rId1" Type="http://schemas.openxmlformats.org/officeDocument/2006/relationships/slideLayout" Target="../slideLayouts/slideLayout17.xml"/><Relationship Id="rId6" Type="http://schemas.microsoft.com/office/2007/relationships/diagramDrawing" Target="../diagrams/drawing55.xml"/><Relationship Id="rId5" Type="http://schemas.openxmlformats.org/officeDocument/2006/relationships/diagramColors" Target="../diagrams/colors55.xml"/><Relationship Id="rId4" Type="http://schemas.openxmlformats.org/officeDocument/2006/relationships/diagramQuickStyle" Target="../diagrams/quickStyle55.xml"/></Relationships>
</file>

<file path=ppt/slides/_rels/slide79.xml.rels><?xml version="1.0" encoding="UTF-8" standalone="yes"?>
<Relationships xmlns="http://schemas.openxmlformats.org/package/2006/relationships"><Relationship Id="rId3" Type="http://schemas.openxmlformats.org/officeDocument/2006/relationships/diagramLayout" Target="../diagrams/layout56.xml"/><Relationship Id="rId2" Type="http://schemas.openxmlformats.org/officeDocument/2006/relationships/diagramData" Target="../diagrams/data56.xml"/><Relationship Id="rId1" Type="http://schemas.openxmlformats.org/officeDocument/2006/relationships/slideLayout" Target="../slideLayouts/slideLayout17.xml"/><Relationship Id="rId6" Type="http://schemas.microsoft.com/office/2007/relationships/diagramDrawing" Target="../diagrams/drawing56.xml"/><Relationship Id="rId5" Type="http://schemas.openxmlformats.org/officeDocument/2006/relationships/diagramColors" Target="../diagrams/colors56.xml"/><Relationship Id="rId4" Type="http://schemas.openxmlformats.org/officeDocument/2006/relationships/diagramQuickStyle" Target="../diagrams/quickStyle5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0.xml.rels><?xml version="1.0" encoding="UTF-8" standalone="yes"?>
<Relationships xmlns="http://schemas.openxmlformats.org/package/2006/relationships"><Relationship Id="rId3" Type="http://schemas.openxmlformats.org/officeDocument/2006/relationships/diagramLayout" Target="../diagrams/layout57.xml"/><Relationship Id="rId2" Type="http://schemas.openxmlformats.org/officeDocument/2006/relationships/diagramData" Target="../diagrams/data57.xml"/><Relationship Id="rId1" Type="http://schemas.openxmlformats.org/officeDocument/2006/relationships/slideLayout" Target="../slideLayouts/slideLayout17.xml"/><Relationship Id="rId6" Type="http://schemas.microsoft.com/office/2007/relationships/diagramDrawing" Target="../diagrams/drawing57.xml"/><Relationship Id="rId5" Type="http://schemas.openxmlformats.org/officeDocument/2006/relationships/diagramColors" Target="../diagrams/colors57.xml"/><Relationship Id="rId4" Type="http://schemas.openxmlformats.org/officeDocument/2006/relationships/diagramQuickStyle" Target="../diagrams/quickStyle57.xml"/></Relationships>
</file>

<file path=ppt/slides/_rels/slide81.xml.rels><?xml version="1.0" encoding="UTF-8" standalone="yes"?>
<Relationships xmlns="http://schemas.openxmlformats.org/package/2006/relationships"><Relationship Id="rId3" Type="http://schemas.openxmlformats.org/officeDocument/2006/relationships/diagramLayout" Target="../diagrams/layout58.xml"/><Relationship Id="rId2" Type="http://schemas.openxmlformats.org/officeDocument/2006/relationships/diagramData" Target="../diagrams/data58.xml"/><Relationship Id="rId1" Type="http://schemas.openxmlformats.org/officeDocument/2006/relationships/slideLayout" Target="../slideLayouts/slideLayout17.xml"/><Relationship Id="rId6" Type="http://schemas.microsoft.com/office/2007/relationships/diagramDrawing" Target="../diagrams/drawing58.xml"/><Relationship Id="rId5" Type="http://schemas.openxmlformats.org/officeDocument/2006/relationships/diagramColors" Target="../diagrams/colors58.xml"/><Relationship Id="rId4" Type="http://schemas.openxmlformats.org/officeDocument/2006/relationships/diagramQuickStyle" Target="../diagrams/quickStyle58.xml"/></Relationships>
</file>

<file path=ppt/slides/_rels/slide82.xml.rels><?xml version="1.0" encoding="UTF-8" standalone="yes"?>
<Relationships xmlns="http://schemas.openxmlformats.org/package/2006/relationships"><Relationship Id="rId3" Type="http://schemas.openxmlformats.org/officeDocument/2006/relationships/diagramLayout" Target="../diagrams/layout59.xml"/><Relationship Id="rId2" Type="http://schemas.openxmlformats.org/officeDocument/2006/relationships/diagramData" Target="../diagrams/data59.xml"/><Relationship Id="rId1" Type="http://schemas.openxmlformats.org/officeDocument/2006/relationships/slideLayout" Target="../slideLayouts/slideLayout17.xml"/><Relationship Id="rId6" Type="http://schemas.microsoft.com/office/2007/relationships/diagramDrawing" Target="../diagrams/drawing59.xml"/><Relationship Id="rId5" Type="http://schemas.openxmlformats.org/officeDocument/2006/relationships/diagramColors" Target="../diagrams/colors59.xml"/><Relationship Id="rId4" Type="http://schemas.openxmlformats.org/officeDocument/2006/relationships/diagramQuickStyle" Target="../diagrams/quickStyle59.xml"/></Relationships>
</file>

<file path=ppt/slides/_rels/slide83.xml.rels><?xml version="1.0" encoding="UTF-8" standalone="yes"?>
<Relationships xmlns="http://schemas.openxmlformats.org/package/2006/relationships"><Relationship Id="rId3" Type="http://schemas.openxmlformats.org/officeDocument/2006/relationships/diagramLayout" Target="../diagrams/layout60.xml"/><Relationship Id="rId2" Type="http://schemas.openxmlformats.org/officeDocument/2006/relationships/diagramData" Target="../diagrams/data60.xml"/><Relationship Id="rId1" Type="http://schemas.openxmlformats.org/officeDocument/2006/relationships/slideLayout" Target="../slideLayouts/slideLayout17.xml"/><Relationship Id="rId6" Type="http://schemas.microsoft.com/office/2007/relationships/diagramDrawing" Target="../diagrams/drawing60.xml"/><Relationship Id="rId5" Type="http://schemas.openxmlformats.org/officeDocument/2006/relationships/diagramColors" Target="../diagrams/colors60.xml"/><Relationship Id="rId4" Type="http://schemas.openxmlformats.org/officeDocument/2006/relationships/diagramQuickStyle" Target="../diagrams/quickStyle60.xml"/></Relationships>
</file>

<file path=ppt/slides/_rels/slide84.xml.rels><?xml version="1.0" encoding="UTF-8" standalone="yes"?>
<Relationships xmlns="http://schemas.openxmlformats.org/package/2006/relationships"><Relationship Id="rId3" Type="http://schemas.openxmlformats.org/officeDocument/2006/relationships/diagramLayout" Target="../diagrams/layout61.xml"/><Relationship Id="rId2" Type="http://schemas.openxmlformats.org/officeDocument/2006/relationships/diagramData" Target="../diagrams/data61.xml"/><Relationship Id="rId1" Type="http://schemas.openxmlformats.org/officeDocument/2006/relationships/slideLayout" Target="../slideLayouts/slideLayout17.xml"/><Relationship Id="rId6" Type="http://schemas.microsoft.com/office/2007/relationships/diagramDrawing" Target="../diagrams/drawing61.xml"/><Relationship Id="rId5" Type="http://schemas.openxmlformats.org/officeDocument/2006/relationships/diagramColors" Target="../diagrams/colors61.xml"/><Relationship Id="rId4" Type="http://schemas.openxmlformats.org/officeDocument/2006/relationships/diagramQuickStyle" Target="../diagrams/quickStyle61.xml"/></Relationships>
</file>

<file path=ppt/slides/_rels/slide85.xml.rels><?xml version="1.0" encoding="UTF-8" standalone="yes"?>
<Relationships xmlns="http://schemas.openxmlformats.org/package/2006/relationships"><Relationship Id="rId3" Type="http://schemas.openxmlformats.org/officeDocument/2006/relationships/diagramLayout" Target="../diagrams/layout62.xml"/><Relationship Id="rId2" Type="http://schemas.openxmlformats.org/officeDocument/2006/relationships/diagramData" Target="../diagrams/data62.xml"/><Relationship Id="rId1" Type="http://schemas.openxmlformats.org/officeDocument/2006/relationships/slideLayout" Target="../slideLayouts/slideLayout17.xml"/><Relationship Id="rId6" Type="http://schemas.microsoft.com/office/2007/relationships/diagramDrawing" Target="../diagrams/drawing62.xml"/><Relationship Id="rId5" Type="http://schemas.openxmlformats.org/officeDocument/2006/relationships/diagramColors" Target="../diagrams/colors62.xml"/><Relationship Id="rId4" Type="http://schemas.openxmlformats.org/officeDocument/2006/relationships/diagramQuickStyle" Target="../diagrams/quickStyle62.xml"/></Relationships>
</file>

<file path=ppt/slides/_rels/slide86.xml.rels><?xml version="1.0" encoding="UTF-8" standalone="yes"?>
<Relationships xmlns="http://schemas.openxmlformats.org/package/2006/relationships"><Relationship Id="rId3" Type="http://schemas.openxmlformats.org/officeDocument/2006/relationships/diagramLayout" Target="../diagrams/layout63.xml"/><Relationship Id="rId2" Type="http://schemas.openxmlformats.org/officeDocument/2006/relationships/diagramData" Target="../diagrams/data63.xml"/><Relationship Id="rId1" Type="http://schemas.openxmlformats.org/officeDocument/2006/relationships/slideLayout" Target="../slideLayouts/slideLayout17.xml"/><Relationship Id="rId6" Type="http://schemas.microsoft.com/office/2007/relationships/diagramDrawing" Target="../diagrams/drawing63.xml"/><Relationship Id="rId5" Type="http://schemas.openxmlformats.org/officeDocument/2006/relationships/diagramColors" Target="../diagrams/colors63.xml"/><Relationship Id="rId4" Type="http://schemas.openxmlformats.org/officeDocument/2006/relationships/diagramQuickStyle" Target="../diagrams/quickStyle63.xml"/></Relationships>
</file>

<file path=ppt/slides/_rels/slide87.xml.rels><?xml version="1.0" encoding="UTF-8" standalone="yes"?>
<Relationships xmlns="http://schemas.openxmlformats.org/package/2006/relationships"><Relationship Id="rId3" Type="http://schemas.openxmlformats.org/officeDocument/2006/relationships/diagramLayout" Target="../diagrams/layout64.xml"/><Relationship Id="rId2" Type="http://schemas.openxmlformats.org/officeDocument/2006/relationships/diagramData" Target="../diagrams/data64.xml"/><Relationship Id="rId1" Type="http://schemas.openxmlformats.org/officeDocument/2006/relationships/slideLayout" Target="../slideLayouts/slideLayout17.xml"/><Relationship Id="rId6" Type="http://schemas.microsoft.com/office/2007/relationships/diagramDrawing" Target="../diagrams/drawing64.xml"/><Relationship Id="rId5" Type="http://schemas.openxmlformats.org/officeDocument/2006/relationships/diagramColors" Target="../diagrams/colors64.xml"/><Relationship Id="rId4" Type="http://schemas.openxmlformats.org/officeDocument/2006/relationships/diagramQuickStyle" Target="../diagrams/quickStyle64.xml"/></Relationships>
</file>

<file path=ppt/slides/_rels/slide88.xml.rels><?xml version="1.0" encoding="UTF-8" standalone="yes"?>
<Relationships xmlns="http://schemas.openxmlformats.org/package/2006/relationships"><Relationship Id="rId3" Type="http://schemas.openxmlformats.org/officeDocument/2006/relationships/diagramLayout" Target="../diagrams/layout65.xml"/><Relationship Id="rId2" Type="http://schemas.openxmlformats.org/officeDocument/2006/relationships/diagramData" Target="../diagrams/data65.xml"/><Relationship Id="rId1" Type="http://schemas.openxmlformats.org/officeDocument/2006/relationships/slideLayout" Target="../slideLayouts/slideLayout17.xml"/><Relationship Id="rId6" Type="http://schemas.microsoft.com/office/2007/relationships/diagramDrawing" Target="../diagrams/drawing65.xml"/><Relationship Id="rId5" Type="http://schemas.openxmlformats.org/officeDocument/2006/relationships/diagramColors" Target="../diagrams/colors65.xml"/><Relationship Id="rId4" Type="http://schemas.openxmlformats.org/officeDocument/2006/relationships/diagramQuickStyle" Target="../diagrams/quickStyle65.xml"/></Relationships>
</file>

<file path=ppt/slides/_rels/slide89.xml.rels><?xml version="1.0" encoding="UTF-8" standalone="yes"?>
<Relationships xmlns="http://schemas.openxmlformats.org/package/2006/relationships"><Relationship Id="rId3" Type="http://schemas.openxmlformats.org/officeDocument/2006/relationships/diagramLayout" Target="../diagrams/layout66.xml"/><Relationship Id="rId2" Type="http://schemas.openxmlformats.org/officeDocument/2006/relationships/diagramData" Target="../diagrams/data66.xml"/><Relationship Id="rId1" Type="http://schemas.openxmlformats.org/officeDocument/2006/relationships/slideLayout" Target="../slideLayouts/slideLayout17.xml"/><Relationship Id="rId6" Type="http://schemas.microsoft.com/office/2007/relationships/diagramDrawing" Target="../diagrams/drawing66.xml"/><Relationship Id="rId5" Type="http://schemas.openxmlformats.org/officeDocument/2006/relationships/diagramColors" Target="../diagrams/colors66.xml"/><Relationship Id="rId4" Type="http://schemas.openxmlformats.org/officeDocument/2006/relationships/diagramQuickStyle" Target="../diagrams/quickStyle6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0.xml.rels><?xml version="1.0" encoding="UTF-8" standalone="yes"?>
<Relationships xmlns="http://schemas.openxmlformats.org/package/2006/relationships"><Relationship Id="rId3" Type="http://schemas.openxmlformats.org/officeDocument/2006/relationships/diagramLayout" Target="../diagrams/layout67.xml"/><Relationship Id="rId2" Type="http://schemas.openxmlformats.org/officeDocument/2006/relationships/diagramData" Target="../diagrams/data67.xml"/><Relationship Id="rId1" Type="http://schemas.openxmlformats.org/officeDocument/2006/relationships/slideLayout" Target="../slideLayouts/slideLayout17.xml"/><Relationship Id="rId6" Type="http://schemas.microsoft.com/office/2007/relationships/diagramDrawing" Target="../diagrams/drawing67.xml"/><Relationship Id="rId5" Type="http://schemas.openxmlformats.org/officeDocument/2006/relationships/diagramColors" Target="../diagrams/colors67.xml"/><Relationship Id="rId4" Type="http://schemas.openxmlformats.org/officeDocument/2006/relationships/diagramQuickStyle" Target="../diagrams/quickStyle67.xml"/></Relationships>
</file>

<file path=ppt/slides/_rels/slide91.xml.rels><?xml version="1.0" encoding="UTF-8" standalone="yes"?>
<Relationships xmlns="http://schemas.openxmlformats.org/package/2006/relationships"><Relationship Id="rId3" Type="http://schemas.openxmlformats.org/officeDocument/2006/relationships/diagramLayout" Target="../diagrams/layout68.xml"/><Relationship Id="rId2" Type="http://schemas.openxmlformats.org/officeDocument/2006/relationships/diagramData" Target="../diagrams/data68.xml"/><Relationship Id="rId1" Type="http://schemas.openxmlformats.org/officeDocument/2006/relationships/slideLayout" Target="../slideLayouts/slideLayout17.xml"/><Relationship Id="rId6" Type="http://schemas.microsoft.com/office/2007/relationships/diagramDrawing" Target="../diagrams/drawing68.xml"/><Relationship Id="rId5" Type="http://schemas.openxmlformats.org/officeDocument/2006/relationships/diagramColors" Target="../diagrams/colors68.xml"/><Relationship Id="rId4" Type="http://schemas.openxmlformats.org/officeDocument/2006/relationships/diagramQuickStyle" Target="../diagrams/quickStyle68.xml"/></Relationships>
</file>

<file path=ppt/slides/_rels/slide92.xml.rels><?xml version="1.0" encoding="UTF-8" standalone="yes"?>
<Relationships xmlns="http://schemas.openxmlformats.org/package/2006/relationships"><Relationship Id="rId3" Type="http://schemas.openxmlformats.org/officeDocument/2006/relationships/diagramLayout" Target="../diagrams/layout69.xml"/><Relationship Id="rId2" Type="http://schemas.openxmlformats.org/officeDocument/2006/relationships/diagramData" Target="../diagrams/data69.xml"/><Relationship Id="rId1" Type="http://schemas.openxmlformats.org/officeDocument/2006/relationships/slideLayout" Target="../slideLayouts/slideLayout17.xml"/><Relationship Id="rId6" Type="http://schemas.microsoft.com/office/2007/relationships/diagramDrawing" Target="../diagrams/drawing69.xml"/><Relationship Id="rId5" Type="http://schemas.openxmlformats.org/officeDocument/2006/relationships/diagramColors" Target="../diagrams/colors69.xml"/><Relationship Id="rId4" Type="http://schemas.openxmlformats.org/officeDocument/2006/relationships/diagramQuickStyle" Target="../diagrams/quickStyle69.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21BCA917-A059-4291-A707-D90403076D46}"/>
              </a:ext>
            </a:extLst>
          </p:cNvPr>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a:extLst>
              <a:ext uri="{FF2B5EF4-FFF2-40B4-BE49-F238E27FC236}">
                <a16:creationId xmlns:a16="http://schemas.microsoft.com/office/drawing/2014/main" id="{BA8F9F73-4AF3-44E1-A601-B42DD61141F1}"/>
              </a:ext>
            </a:extLst>
          </p:cNvPr>
          <p:cNvSpPr>
            <a:spLocks noGrp="1"/>
          </p:cNvSpPr>
          <p:nvPr>
            <p:ph type="title"/>
          </p:nvPr>
        </p:nvSpPr>
        <p:spPr/>
        <p:txBody>
          <a:bodyPr/>
          <a:lstStyle/>
          <a:p>
            <a:r>
              <a:rPr lang="cs-CZ"/>
              <a:t>Pracovní právo ve zdravotnictví</a:t>
            </a:r>
            <a:endParaRPr lang="cs-CZ" dirty="0"/>
          </a:p>
        </p:txBody>
      </p:sp>
      <p:sp>
        <p:nvSpPr>
          <p:cNvPr id="5" name="Podnadpis 4">
            <a:extLst>
              <a:ext uri="{FF2B5EF4-FFF2-40B4-BE49-F238E27FC236}">
                <a16:creationId xmlns:a16="http://schemas.microsoft.com/office/drawing/2014/main" id="{981173A3-6996-4503-B9E9-B73E1998BF94}"/>
              </a:ext>
            </a:extLst>
          </p:cNvPr>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14240235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B91861CC-3630-40BC-BEE9-598CE3E23EA3}"/>
              </a:ext>
            </a:extLst>
          </p:cNvPr>
          <p:cNvGraphicFramePr/>
          <p:nvPr>
            <p:extLst>
              <p:ext uri="{D42A27DB-BD31-4B8C-83A1-F6EECF244321}">
                <p14:modId xmlns:p14="http://schemas.microsoft.com/office/powerpoint/2010/main" val="1774340679"/>
              </p:ext>
            </p:extLst>
          </p:nvPr>
        </p:nvGraphicFramePr>
        <p:xfrm>
          <a:off x="718800" y="1871999"/>
          <a:ext cx="10753200" cy="44997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Pracovní smlouva - forma</a:t>
            </a:r>
          </a:p>
        </p:txBody>
      </p:sp>
      <p:sp>
        <p:nvSpPr>
          <p:cNvPr id="4" name="Zástupný symbol pro číslo snímku 3">
            <a:extLst>
              <a:ext uri="{FF2B5EF4-FFF2-40B4-BE49-F238E27FC236}">
                <a16:creationId xmlns:a16="http://schemas.microsoft.com/office/drawing/2014/main" id="{14840314-2FD7-49D8-8FC0-597497B36E46}"/>
              </a:ext>
            </a:extLst>
          </p:cNvPr>
          <p:cNvSpPr>
            <a:spLocks noGrp="1"/>
          </p:cNvSpPr>
          <p:nvPr>
            <p:ph type="sldNum" sz="quarter" idx="11"/>
          </p:nvPr>
        </p:nvSpPr>
        <p:spPr/>
        <p:txBody>
          <a:bodyPr/>
          <a:lstStyle/>
          <a:p>
            <a:pPr algn="r"/>
            <a:fld id="{D4C49B74-5DB2-4B03-B1D2-7F6A3C51C318}" type="slidenum">
              <a:rPr lang="en-US" smtClean="0"/>
              <a:pPr algn="r"/>
              <a:t>10</a:t>
            </a:fld>
            <a:endParaRPr lang="en-US"/>
          </a:p>
        </p:txBody>
      </p:sp>
    </p:spTree>
    <p:extLst>
      <p:ext uri="{BB962C8B-B14F-4D97-AF65-F5344CB8AC3E}">
        <p14:creationId xmlns:p14="http://schemas.microsoft.com/office/powerpoint/2010/main" val="3012977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F77BB7BE-BE65-486F-B3D4-06AB295D5810}"/>
              </a:ext>
            </a:extLst>
          </p:cNvPr>
          <p:cNvGraphicFramePr/>
          <p:nvPr>
            <p:extLst>
              <p:ext uri="{D42A27DB-BD31-4B8C-83A1-F6EECF244321}">
                <p14:modId xmlns:p14="http://schemas.microsoft.com/office/powerpoint/2010/main" val="2558013496"/>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Pracovní smlouva – zkušební doba</a:t>
            </a:r>
          </a:p>
        </p:txBody>
      </p:sp>
      <p:sp>
        <p:nvSpPr>
          <p:cNvPr id="4" name="Zástupný symbol pro číslo snímku 3">
            <a:extLst>
              <a:ext uri="{FF2B5EF4-FFF2-40B4-BE49-F238E27FC236}">
                <a16:creationId xmlns:a16="http://schemas.microsoft.com/office/drawing/2014/main" id="{2F19DE2D-0007-4A1C-AFF8-57E3E2187DCF}"/>
              </a:ext>
            </a:extLst>
          </p:cNvPr>
          <p:cNvSpPr>
            <a:spLocks noGrp="1"/>
          </p:cNvSpPr>
          <p:nvPr>
            <p:ph type="sldNum" sz="quarter" idx="11"/>
          </p:nvPr>
        </p:nvSpPr>
        <p:spPr/>
        <p:txBody>
          <a:bodyPr/>
          <a:lstStyle/>
          <a:p>
            <a:pPr algn="r"/>
            <a:fld id="{D4C49B74-5DB2-4B03-B1D2-7F6A3C51C318}" type="slidenum">
              <a:rPr lang="en-US" smtClean="0"/>
              <a:pPr algn="r"/>
              <a:t>11</a:t>
            </a:fld>
            <a:endParaRPr lang="en-US"/>
          </a:p>
        </p:txBody>
      </p:sp>
    </p:spTree>
    <p:extLst>
      <p:ext uri="{BB962C8B-B14F-4D97-AF65-F5344CB8AC3E}">
        <p14:creationId xmlns:p14="http://schemas.microsoft.com/office/powerpoint/2010/main" val="2946297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56A66D20-1EC2-4DFB-84C6-D142EBB9E2B8}"/>
              </a:ext>
            </a:extLst>
          </p:cNvPr>
          <p:cNvGraphicFramePr/>
          <p:nvPr>
            <p:extLst>
              <p:ext uri="{D42A27DB-BD31-4B8C-83A1-F6EECF244321}">
                <p14:modId xmlns:p14="http://schemas.microsoft.com/office/powerpoint/2010/main" val="2224700227"/>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Povinnosti vyplývající z PP</a:t>
            </a:r>
          </a:p>
        </p:txBody>
      </p:sp>
      <p:sp>
        <p:nvSpPr>
          <p:cNvPr id="4" name="Zástupný symbol pro číslo snímku 3">
            <a:extLst>
              <a:ext uri="{FF2B5EF4-FFF2-40B4-BE49-F238E27FC236}">
                <a16:creationId xmlns:a16="http://schemas.microsoft.com/office/drawing/2014/main" id="{5659DD7F-62CD-4F18-A09C-ACB3FB7B4958}"/>
              </a:ext>
            </a:extLst>
          </p:cNvPr>
          <p:cNvSpPr>
            <a:spLocks noGrp="1"/>
          </p:cNvSpPr>
          <p:nvPr>
            <p:ph type="sldNum" sz="quarter" idx="11"/>
          </p:nvPr>
        </p:nvSpPr>
        <p:spPr/>
        <p:txBody>
          <a:bodyPr/>
          <a:lstStyle/>
          <a:p>
            <a:pPr algn="r"/>
            <a:fld id="{D4C49B74-5DB2-4B03-B1D2-7F6A3C51C318}" type="slidenum">
              <a:rPr lang="en-US" smtClean="0"/>
              <a:pPr algn="r"/>
              <a:t>12</a:t>
            </a:fld>
            <a:endParaRPr lang="en-US"/>
          </a:p>
        </p:txBody>
      </p:sp>
    </p:spTree>
    <p:extLst>
      <p:ext uri="{BB962C8B-B14F-4D97-AF65-F5344CB8AC3E}">
        <p14:creationId xmlns:p14="http://schemas.microsoft.com/office/powerpoint/2010/main" val="2802648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A4307496-7499-4AD6-BAB2-20AB87CCDADB}"/>
              </a:ext>
            </a:extLst>
          </p:cNvPr>
          <p:cNvGraphicFramePr/>
          <p:nvPr>
            <p:extLst>
              <p:ext uri="{D42A27DB-BD31-4B8C-83A1-F6EECF244321}">
                <p14:modId xmlns:p14="http://schemas.microsoft.com/office/powerpoint/2010/main" val="2116098104"/>
              </p:ext>
            </p:extLst>
          </p:nvPr>
        </p:nvGraphicFramePr>
        <p:xfrm>
          <a:off x="718800" y="1502465"/>
          <a:ext cx="10753200" cy="47255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Smlouva na dobu určitou</a:t>
            </a:r>
          </a:p>
        </p:txBody>
      </p:sp>
      <p:sp>
        <p:nvSpPr>
          <p:cNvPr id="4" name="Zástupný symbol pro číslo snímku 3">
            <a:extLst>
              <a:ext uri="{FF2B5EF4-FFF2-40B4-BE49-F238E27FC236}">
                <a16:creationId xmlns:a16="http://schemas.microsoft.com/office/drawing/2014/main" id="{A78EBB6A-9D42-43D8-939F-A055E50BE270}"/>
              </a:ext>
            </a:extLst>
          </p:cNvPr>
          <p:cNvSpPr>
            <a:spLocks noGrp="1"/>
          </p:cNvSpPr>
          <p:nvPr>
            <p:ph type="sldNum" sz="quarter" idx="11"/>
          </p:nvPr>
        </p:nvSpPr>
        <p:spPr/>
        <p:txBody>
          <a:bodyPr/>
          <a:lstStyle/>
          <a:p>
            <a:pPr algn="r"/>
            <a:fld id="{D4C49B74-5DB2-4B03-B1D2-7F6A3C51C318}" type="slidenum">
              <a:rPr lang="en-US" smtClean="0"/>
              <a:pPr algn="r"/>
              <a:t>13</a:t>
            </a:fld>
            <a:endParaRPr lang="en-US"/>
          </a:p>
        </p:txBody>
      </p:sp>
    </p:spTree>
    <p:extLst>
      <p:ext uri="{BB962C8B-B14F-4D97-AF65-F5344CB8AC3E}">
        <p14:creationId xmlns:p14="http://schemas.microsoft.com/office/powerpoint/2010/main" val="3403307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A98BB6-95AD-4A0E-B6C4-2D4A9E187E7C}"/>
              </a:ext>
            </a:extLst>
          </p:cNvPr>
          <p:cNvSpPr>
            <a:spLocks noGrp="1"/>
          </p:cNvSpPr>
          <p:nvPr>
            <p:ph type="title"/>
          </p:nvPr>
        </p:nvSpPr>
        <p:spPr/>
        <p:txBody>
          <a:bodyPr/>
          <a:lstStyle/>
          <a:p>
            <a:r>
              <a:rPr lang="cs-CZ" dirty="0"/>
              <a:t>Změna pracovního poměru</a:t>
            </a:r>
            <a:br>
              <a:rPr lang="cs-CZ" dirty="0"/>
            </a:br>
            <a:r>
              <a:rPr lang="cs-CZ" dirty="0"/>
              <a:t>Převedení na jinou práci</a:t>
            </a:r>
            <a:br>
              <a:rPr lang="cs-CZ" dirty="0"/>
            </a:br>
            <a:r>
              <a:rPr lang="cs-CZ" dirty="0"/>
              <a:t>Pracovní cesta</a:t>
            </a:r>
          </a:p>
        </p:txBody>
      </p:sp>
      <p:sp>
        <p:nvSpPr>
          <p:cNvPr id="3" name="Podnadpis 2">
            <a:extLst>
              <a:ext uri="{FF2B5EF4-FFF2-40B4-BE49-F238E27FC236}">
                <a16:creationId xmlns:a16="http://schemas.microsoft.com/office/drawing/2014/main" id="{784DBA75-F192-4A09-B9C4-903C090C5AF0}"/>
              </a:ext>
            </a:extLst>
          </p:cNvPr>
          <p:cNvSpPr>
            <a:spLocks noGrp="1"/>
          </p:cNvSpPr>
          <p:nvPr>
            <p:ph type="subTitle" idx="1"/>
          </p:nvPr>
        </p:nvSpPr>
        <p:spPr/>
        <p:txBody>
          <a:bodyPr/>
          <a:lstStyle/>
          <a:p>
            <a:endParaRPr lang="cs-CZ"/>
          </a:p>
        </p:txBody>
      </p:sp>
      <p:sp>
        <p:nvSpPr>
          <p:cNvPr id="5" name="Zástupný symbol pro číslo snímku 4">
            <a:extLst>
              <a:ext uri="{FF2B5EF4-FFF2-40B4-BE49-F238E27FC236}">
                <a16:creationId xmlns:a16="http://schemas.microsoft.com/office/drawing/2014/main" id="{41679F3A-81D6-45EF-A059-141C02C62C48}"/>
              </a:ext>
            </a:extLst>
          </p:cNvPr>
          <p:cNvSpPr>
            <a:spLocks noGrp="1"/>
          </p:cNvSpPr>
          <p:nvPr>
            <p:ph type="sldNum" sz="quarter" idx="4"/>
          </p:nvPr>
        </p:nvSpPr>
        <p:spPr/>
        <p:txBody>
          <a:bodyPr/>
          <a:lstStyle/>
          <a:p>
            <a:fld id="{0DE708CC-0C3F-4567-9698-B54C0F35BD31}" type="slidenum">
              <a:rPr lang="cs-CZ" altLang="cs-CZ" smtClean="0"/>
              <a:pPr/>
              <a:t>14</a:t>
            </a:fld>
            <a:endParaRPr lang="cs-CZ" altLang="cs-CZ" dirty="0"/>
          </a:p>
        </p:txBody>
      </p:sp>
    </p:spTree>
    <p:extLst>
      <p:ext uri="{BB962C8B-B14F-4D97-AF65-F5344CB8AC3E}">
        <p14:creationId xmlns:p14="http://schemas.microsoft.com/office/powerpoint/2010/main" val="15549086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9BF3DF95-2DE6-47B0-8896-00350707CC93}"/>
              </a:ext>
            </a:extLst>
          </p:cNvPr>
          <p:cNvGraphicFramePr/>
          <p:nvPr>
            <p:extLst>
              <p:ext uri="{D42A27DB-BD31-4B8C-83A1-F6EECF244321}">
                <p14:modId xmlns:p14="http://schemas.microsoft.com/office/powerpoint/2010/main" val="1928440097"/>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Změny pracovního poměru</a:t>
            </a:r>
          </a:p>
        </p:txBody>
      </p:sp>
      <p:sp>
        <p:nvSpPr>
          <p:cNvPr id="4" name="Zástupný symbol pro číslo snímku 3">
            <a:extLst>
              <a:ext uri="{FF2B5EF4-FFF2-40B4-BE49-F238E27FC236}">
                <a16:creationId xmlns:a16="http://schemas.microsoft.com/office/drawing/2014/main" id="{AD81013B-4460-4414-8CD7-6237CE17F8E4}"/>
              </a:ext>
            </a:extLst>
          </p:cNvPr>
          <p:cNvSpPr>
            <a:spLocks noGrp="1"/>
          </p:cNvSpPr>
          <p:nvPr>
            <p:ph type="sldNum" sz="quarter" idx="11"/>
          </p:nvPr>
        </p:nvSpPr>
        <p:spPr/>
        <p:txBody>
          <a:bodyPr/>
          <a:lstStyle/>
          <a:p>
            <a:pPr algn="r"/>
            <a:fld id="{D4C49B74-5DB2-4B03-B1D2-7F6A3C51C318}" type="slidenum">
              <a:rPr lang="en-US" smtClean="0"/>
              <a:pPr algn="r"/>
              <a:t>15</a:t>
            </a:fld>
            <a:endParaRPr lang="en-US"/>
          </a:p>
        </p:txBody>
      </p:sp>
    </p:spTree>
    <p:extLst>
      <p:ext uri="{BB962C8B-B14F-4D97-AF65-F5344CB8AC3E}">
        <p14:creationId xmlns:p14="http://schemas.microsoft.com/office/powerpoint/2010/main" val="32192505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DCB08646-6CC7-4071-BDC9-C3AABCCD22EF}"/>
              </a:ext>
            </a:extLst>
          </p:cNvPr>
          <p:cNvGraphicFramePr/>
          <p:nvPr>
            <p:extLst>
              <p:ext uri="{D42A27DB-BD31-4B8C-83A1-F6EECF244321}">
                <p14:modId xmlns:p14="http://schemas.microsoft.com/office/powerpoint/2010/main" val="333648215"/>
              </p:ext>
            </p:extLst>
          </p:nvPr>
        </p:nvGraphicFramePr>
        <p:xfrm>
          <a:off x="718800" y="1502465"/>
          <a:ext cx="10753200" cy="43295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Převedení na jinou práci</a:t>
            </a:r>
          </a:p>
        </p:txBody>
      </p:sp>
      <p:sp>
        <p:nvSpPr>
          <p:cNvPr id="4" name="Zástupný symbol pro číslo snímku 3">
            <a:extLst>
              <a:ext uri="{FF2B5EF4-FFF2-40B4-BE49-F238E27FC236}">
                <a16:creationId xmlns:a16="http://schemas.microsoft.com/office/drawing/2014/main" id="{9CE9D044-F5DD-49F4-901C-E69DF9D52A41}"/>
              </a:ext>
            </a:extLst>
          </p:cNvPr>
          <p:cNvSpPr>
            <a:spLocks noGrp="1"/>
          </p:cNvSpPr>
          <p:nvPr>
            <p:ph type="sldNum" sz="quarter" idx="11"/>
          </p:nvPr>
        </p:nvSpPr>
        <p:spPr/>
        <p:txBody>
          <a:bodyPr/>
          <a:lstStyle/>
          <a:p>
            <a:pPr algn="r"/>
            <a:fld id="{D4C49B74-5DB2-4B03-B1D2-7F6A3C51C318}" type="slidenum">
              <a:rPr lang="en-US" smtClean="0"/>
              <a:pPr algn="r"/>
              <a:t>16</a:t>
            </a:fld>
            <a:endParaRPr lang="en-US"/>
          </a:p>
        </p:txBody>
      </p:sp>
    </p:spTree>
    <p:extLst>
      <p:ext uri="{BB962C8B-B14F-4D97-AF65-F5344CB8AC3E}">
        <p14:creationId xmlns:p14="http://schemas.microsoft.com/office/powerpoint/2010/main" val="2652694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E00EB610-30A2-46C8-AC18-9A8A5D71F885}"/>
              </a:ext>
            </a:extLst>
          </p:cNvPr>
          <p:cNvGraphicFramePr/>
          <p:nvPr>
            <p:extLst>
              <p:ext uri="{D42A27DB-BD31-4B8C-83A1-F6EECF244321}">
                <p14:modId xmlns:p14="http://schemas.microsoft.com/office/powerpoint/2010/main" val="2140129440"/>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Převedení na jinou práci</a:t>
            </a:r>
          </a:p>
        </p:txBody>
      </p:sp>
      <p:sp>
        <p:nvSpPr>
          <p:cNvPr id="4" name="Zástupný symbol pro číslo snímku 3">
            <a:extLst>
              <a:ext uri="{FF2B5EF4-FFF2-40B4-BE49-F238E27FC236}">
                <a16:creationId xmlns:a16="http://schemas.microsoft.com/office/drawing/2014/main" id="{E6FCF3C2-EB6A-4756-954D-3C52B302B3EA}"/>
              </a:ext>
            </a:extLst>
          </p:cNvPr>
          <p:cNvSpPr>
            <a:spLocks noGrp="1"/>
          </p:cNvSpPr>
          <p:nvPr>
            <p:ph type="sldNum" sz="quarter" idx="11"/>
          </p:nvPr>
        </p:nvSpPr>
        <p:spPr/>
        <p:txBody>
          <a:bodyPr/>
          <a:lstStyle/>
          <a:p>
            <a:pPr algn="r"/>
            <a:fld id="{D4C49B74-5DB2-4B03-B1D2-7F6A3C51C318}" type="slidenum">
              <a:rPr lang="en-US" smtClean="0"/>
              <a:pPr algn="r"/>
              <a:t>17</a:t>
            </a:fld>
            <a:endParaRPr lang="en-US"/>
          </a:p>
        </p:txBody>
      </p:sp>
    </p:spTree>
    <p:extLst>
      <p:ext uri="{BB962C8B-B14F-4D97-AF65-F5344CB8AC3E}">
        <p14:creationId xmlns:p14="http://schemas.microsoft.com/office/powerpoint/2010/main" val="31979052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CE555566-CB8B-4155-A0F8-CE2631D5E525}"/>
              </a:ext>
            </a:extLst>
          </p:cNvPr>
          <p:cNvGraphicFramePr/>
          <p:nvPr>
            <p:extLst>
              <p:ext uri="{D42A27DB-BD31-4B8C-83A1-F6EECF244321}">
                <p14:modId xmlns:p14="http://schemas.microsoft.com/office/powerpoint/2010/main" val="583802126"/>
              </p:ext>
            </p:extLst>
          </p:nvPr>
        </p:nvGraphicFramePr>
        <p:xfrm>
          <a:off x="856571" y="1855861"/>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a:bodyPr>
          <a:lstStyle/>
          <a:p>
            <a:br>
              <a:rPr lang="cs-CZ" dirty="0"/>
            </a:br>
            <a:r>
              <a:rPr lang="cs-CZ" dirty="0"/>
              <a:t>Přeložení</a:t>
            </a:r>
          </a:p>
        </p:txBody>
      </p:sp>
      <p:sp>
        <p:nvSpPr>
          <p:cNvPr id="4" name="Zástupný symbol pro číslo snímku 3">
            <a:extLst>
              <a:ext uri="{FF2B5EF4-FFF2-40B4-BE49-F238E27FC236}">
                <a16:creationId xmlns:a16="http://schemas.microsoft.com/office/drawing/2014/main" id="{7A91AA17-A242-4F73-B3CB-8ABEBDE5E3E7}"/>
              </a:ext>
            </a:extLst>
          </p:cNvPr>
          <p:cNvSpPr>
            <a:spLocks noGrp="1"/>
          </p:cNvSpPr>
          <p:nvPr>
            <p:ph type="sldNum" sz="quarter" idx="11"/>
          </p:nvPr>
        </p:nvSpPr>
        <p:spPr/>
        <p:txBody>
          <a:bodyPr/>
          <a:lstStyle/>
          <a:p>
            <a:pPr algn="r"/>
            <a:fld id="{D4C49B74-5DB2-4B03-B1D2-7F6A3C51C318}" type="slidenum">
              <a:rPr lang="en-US" smtClean="0"/>
              <a:pPr algn="r"/>
              <a:t>18</a:t>
            </a:fld>
            <a:endParaRPr lang="en-US"/>
          </a:p>
        </p:txBody>
      </p:sp>
    </p:spTree>
    <p:extLst>
      <p:ext uri="{BB962C8B-B14F-4D97-AF65-F5344CB8AC3E}">
        <p14:creationId xmlns:p14="http://schemas.microsoft.com/office/powerpoint/2010/main" val="6379091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7BE1DE92-0724-4B42-BFA5-F9CE6E186BDE}"/>
              </a:ext>
            </a:extLst>
          </p:cNvPr>
          <p:cNvGraphicFramePr/>
          <p:nvPr>
            <p:extLst>
              <p:ext uri="{D42A27DB-BD31-4B8C-83A1-F6EECF244321}">
                <p14:modId xmlns:p14="http://schemas.microsoft.com/office/powerpoint/2010/main" val="3165469789"/>
              </p:ext>
            </p:extLst>
          </p:nvPr>
        </p:nvGraphicFramePr>
        <p:xfrm>
          <a:off x="718800" y="1502465"/>
          <a:ext cx="10753200" cy="47255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a:bodyPr>
          <a:lstStyle/>
          <a:p>
            <a:br>
              <a:rPr lang="cs-CZ" dirty="0"/>
            </a:br>
            <a:r>
              <a:rPr lang="cs-CZ" dirty="0"/>
              <a:t>Dočasné přidělení</a:t>
            </a:r>
          </a:p>
        </p:txBody>
      </p:sp>
      <p:sp>
        <p:nvSpPr>
          <p:cNvPr id="4" name="Zástupný symbol pro číslo snímku 3">
            <a:extLst>
              <a:ext uri="{FF2B5EF4-FFF2-40B4-BE49-F238E27FC236}">
                <a16:creationId xmlns:a16="http://schemas.microsoft.com/office/drawing/2014/main" id="{F0262D88-F125-4D96-A09E-E54FCF791BDF}"/>
              </a:ext>
            </a:extLst>
          </p:cNvPr>
          <p:cNvSpPr>
            <a:spLocks noGrp="1"/>
          </p:cNvSpPr>
          <p:nvPr>
            <p:ph type="sldNum" sz="quarter" idx="11"/>
          </p:nvPr>
        </p:nvSpPr>
        <p:spPr/>
        <p:txBody>
          <a:bodyPr/>
          <a:lstStyle/>
          <a:p>
            <a:pPr algn="r"/>
            <a:fld id="{D4C49B74-5DB2-4B03-B1D2-7F6A3C51C318}" type="slidenum">
              <a:rPr lang="en-US" smtClean="0"/>
              <a:pPr algn="r"/>
              <a:t>19</a:t>
            </a:fld>
            <a:endParaRPr lang="en-US"/>
          </a:p>
        </p:txBody>
      </p:sp>
    </p:spTree>
    <p:extLst>
      <p:ext uri="{BB962C8B-B14F-4D97-AF65-F5344CB8AC3E}">
        <p14:creationId xmlns:p14="http://schemas.microsoft.com/office/powerpoint/2010/main" val="1267299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409F20-853F-4EAD-A1BA-EA616074886E}"/>
              </a:ext>
            </a:extLst>
          </p:cNvPr>
          <p:cNvSpPr>
            <a:spLocks noGrp="1"/>
          </p:cNvSpPr>
          <p:nvPr>
            <p:ph type="title"/>
          </p:nvPr>
        </p:nvSpPr>
        <p:spPr/>
        <p:txBody>
          <a:bodyPr/>
          <a:lstStyle/>
          <a:p>
            <a:r>
              <a:rPr lang="cs-CZ" dirty="0"/>
              <a:t>Prameny pracovního práva</a:t>
            </a:r>
          </a:p>
        </p:txBody>
      </p:sp>
      <p:sp>
        <p:nvSpPr>
          <p:cNvPr id="3" name="Podnadpis 2">
            <a:extLst>
              <a:ext uri="{FF2B5EF4-FFF2-40B4-BE49-F238E27FC236}">
                <a16:creationId xmlns:a16="http://schemas.microsoft.com/office/drawing/2014/main" id="{E3454BF1-64D5-4DB5-B824-0442BE631FDB}"/>
              </a:ext>
            </a:extLst>
          </p:cNvPr>
          <p:cNvSpPr>
            <a:spLocks noGrp="1"/>
          </p:cNvSpPr>
          <p:nvPr>
            <p:ph type="subTitle" idx="1"/>
          </p:nvPr>
        </p:nvSpPr>
        <p:spPr/>
        <p:txBody>
          <a:bodyPr/>
          <a:lstStyle/>
          <a:p>
            <a:endParaRPr lang="cs-CZ"/>
          </a:p>
        </p:txBody>
      </p:sp>
      <p:sp>
        <p:nvSpPr>
          <p:cNvPr id="5" name="Zástupný symbol pro číslo snímku 4">
            <a:extLst>
              <a:ext uri="{FF2B5EF4-FFF2-40B4-BE49-F238E27FC236}">
                <a16:creationId xmlns:a16="http://schemas.microsoft.com/office/drawing/2014/main" id="{BCD6E121-1343-4D78-93D0-2E9209B36A4C}"/>
              </a:ext>
            </a:extLst>
          </p:cNvPr>
          <p:cNvSpPr>
            <a:spLocks noGrp="1"/>
          </p:cNvSpPr>
          <p:nvPr>
            <p:ph type="sldNum" sz="quarter" idx="4"/>
          </p:nvPr>
        </p:nvSpPr>
        <p:spPr/>
        <p:txBody>
          <a:bodyPr/>
          <a:lstStyle/>
          <a:p>
            <a:fld id="{0DE708CC-0C3F-4567-9698-B54C0F35BD31}" type="slidenum">
              <a:rPr lang="cs-CZ" altLang="cs-CZ" smtClean="0"/>
              <a:pPr/>
              <a:t>2</a:t>
            </a:fld>
            <a:endParaRPr lang="cs-CZ" altLang="cs-CZ" dirty="0"/>
          </a:p>
        </p:txBody>
      </p:sp>
    </p:spTree>
    <p:extLst>
      <p:ext uri="{BB962C8B-B14F-4D97-AF65-F5344CB8AC3E}">
        <p14:creationId xmlns:p14="http://schemas.microsoft.com/office/powerpoint/2010/main" val="41332470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48E4BC57-27CA-4E13-BAF2-2BCE200758AA}"/>
              </a:ext>
            </a:extLst>
          </p:cNvPr>
          <p:cNvGraphicFramePr/>
          <p:nvPr>
            <p:extLst>
              <p:ext uri="{D42A27DB-BD31-4B8C-83A1-F6EECF244321}">
                <p14:modId xmlns:p14="http://schemas.microsoft.com/office/powerpoint/2010/main" val="2997412272"/>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a:bodyPr>
          <a:lstStyle/>
          <a:p>
            <a:br>
              <a:rPr lang="cs-CZ" dirty="0"/>
            </a:br>
            <a:r>
              <a:rPr lang="cs-CZ" dirty="0"/>
              <a:t>Pracovní cesta</a:t>
            </a:r>
          </a:p>
        </p:txBody>
      </p:sp>
      <p:sp>
        <p:nvSpPr>
          <p:cNvPr id="4" name="Zástupný symbol pro číslo snímku 3">
            <a:extLst>
              <a:ext uri="{FF2B5EF4-FFF2-40B4-BE49-F238E27FC236}">
                <a16:creationId xmlns:a16="http://schemas.microsoft.com/office/drawing/2014/main" id="{1D53818A-CCE8-4075-B565-EC2DEBE7652F}"/>
              </a:ext>
            </a:extLst>
          </p:cNvPr>
          <p:cNvSpPr>
            <a:spLocks noGrp="1"/>
          </p:cNvSpPr>
          <p:nvPr>
            <p:ph type="sldNum" sz="quarter" idx="11"/>
          </p:nvPr>
        </p:nvSpPr>
        <p:spPr/>
        <p:txBody>
          <a:bodyPr/>
          <a:lstStyle/>
          <a:p>
            <a:pPr algn="r"/>
            <a:fld id="{D4C49B74-5DB2-4B03-B1D2-7F6A3C51C318}" type="slidenum">
              <a:rPr lang="en-US" smtClean="0"/>
              <a:pPr algn="r"/>
              <a:t>20</a:t>
            </a:fld>
            <a:endParaRPr lang="en-US"/>
          </a:p>
        </p:txBody>
      </p:sp>
    </p:spTree>
    <p:extLst>
      <p:ext uri="{BB962C8B-B14F-4D97-AF65-F5344CB8AC3E}">
        <p14:creationId xmlns:p14="http://schemas.microsoft.com/office/powerpoint/2010/main" val="34241458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normAutofit/>
          </a:bodyPr>
          <a:lstStyle/>
          <a:p>
            <a:pPr algn="just"/>
            <a:r>
              <a:rPr lang="cs-CZ" sz="2400" dirty="0"/>
              <a:t>Odpadnou-li důvody, pro které byl zaměstnanec převeden na jinou práci nebo byl přeložen do jiného místa, než bylo sjednáno, nebo uplynula-li doba, na kterou byla tato změna sjednána, zaměstnavatel je povinen </a:t>
            </a:r>
            <a:r>
              <a:rPr lang="cs-CZ" sz="2400" b="1" dirty="0"/>
              <a:t>zařadit zaměstnance zpět podle pracovní smlouvy</a:t>
            </a:r>
            <a:r>
              <a:rPr lang="cs-CZ" sz="2400" dirty="0"/>
              <a:t>, nedohodne-li se s ním na změně pracovní smlouvy.</a:t>
            </a:r>
          </a:p>
          <a:p>
            <a:pPr algn="just"/>
            <a:endParaRPr lang="cs-CZ" sz="2400" dirty="0"/>
          </a:p>
          <a:p>
            <a:pPr algn="just"/>
            <a:r>
              <a:rPr lang="cs-CZ" sz="2400" dirty="0"/>
              <a:t>Jestliže zaměstnavatel zaměstnance převádí na jinou práci, než odpovídá pracovní smlouvě, a zaměstnanec s takovým opatřením nesouhlasí, může jej zaměstnavatel převést </a:t>
            </a:r>
            <a:r>
              <a:rPr lang="cs-CZ" sz="2400" b="1" dirty="0"/>
              <a:t>jen po </a:t>
            </a:r>
            <a:r>
              <a:rPr lang="cs-CZ" sz="2400" b="1" u="sng" dirty="0"/>
              <a:t>projednání</a:t>
            </a:r>
            <a:r>
              <a:rPr lang="cs-CZ" sz="2400" b="1" dirty="0"/>
              <a:t> s odborovou organizací</a:t>
            </a:r>
            <a:r>
              <a:rPr lang="cs-CZ" sz="2400" dirty="0"/>
              <a:t>. </a:t>
            </a:r>
          </a:p>
          <a:p>
            <a:pPr lvl="2" algn="just"/>
            <a:endParaRPr lang="cs-CZ" sz="2400" dirty="0"/>
          </a:p>
          <a:p>
            <a:pPr lvl="2" algn="just"/>
            <a:r>
              <a:rPr lang="cs-CZ" sz="2400" dirty="0"/>
              <a:t>Není třeba, pokud je převáděn na méně než 21 dní</a:t>
            </a:r>
          </a:p>
        </p:txBody>
      </p:sp>
      <p:sp>
        <p:nvSpPr>
          <p:cNvPr id="3" name="Nadpis 2"/>
          <p:cNvSpPr>
            <a:spLocks noGrp="1"/>
          </p:cNvSpPr>
          <p:nvPr>
            <p:ph type="title"/>
          </p:nvPr>
        </p:nvSpPr>
        <p:spPr/>
        <p:txBody>
          <a:bodyPr>
            <a:normAutofit/>
          </a:bodyPr>
          <a:lstStyle/>
          <a:p>
            <a:br>
              <a:rPr lang="cs-CZ" dirty="0"/>
            </a:br>
            <a:r>
              <a:rPr lang="cs-CZ" dirty="0"/>
              <a:t>Společné pro změny PP</a:t>
            </a:r>
          </a:p>
        </p:txBody>
      </p:sp>
      <p:sp>
        <p:nvSpPr>
          <p:cNvPr id="4" name="Zástupný symbol pro číslo snímku 3">
            <a:extLst>
              <a:ext uri="{FF2B5EF4-FFF2-40B4-BE49-F238E27FC236}">
                <a16:creationId xmlns:a16="http://schemas.microsoft.com/office/drawing/2014/main" id="{16C56410-2BF1-433E-B739-7BDF55FFBAD1}"/>
              </a:ext>
            </a:extLst>
          </p:cNvPr>
          <p:cNvSpPr>
            <a:spLocks noGrp="1"/>
          </p:cNvSpPr>
          <p:nvPr>
            <p:ph type="sldNum" sz="quarter" idx="11"/>
          </p:nvPr>
        </p:nvSpPr>
        <p:spPr/>
        <p:txBody>
          <a:bodyPr/>
          <a:lstStyle/>
          <a:p>
            <a:pPr algn="r"/>
            <a:fld id="{D4C49B74-5DB2-4B03-B1D2-7F6A3C51C318}" type="slidenum">
              <a:rPr lang="en-US" smtClean="0"/>
              <a:pPr algn="r"/>
              <a:t>21</a:t>
            </a:fld>
            <a:endParaRPr lang="en-US"/>
          </a:p>
        </p:txBody>
      </p:sp>
    </p:spTree>
    <p:extLst>
      <p:ext uri="{BB962C8B-B14F-4D97-AF65-F5344CB8AC3E}">
        <p14:creationId xmlns:p14="http://schemas.microsoft.com/office/powerpoint/2010/main" val="25655722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95E62BEB-2BA5-418C-9E65-10ABBAB18432}"/>
              </a:ext>
            </a:extLst>
          </p:cNvPr>
          <p:cNvSpPr>
            <a:spLocks noGrp="1"/>
          </p:cNvSpPr>
          <p:nvPr>
            <p:ph type="body" idx="1"/>
          </p:nvPr>
        </p:nvSpPr>
        <p:spPr>
          <a:xfrm>
            <a:off x="718800" y="1683657"/>
            <a:ext cx="10753200" cy="4148343"/>
          </a:xfrm>
        </p:spPr>
        <p:txBody>
          <a:bodyPr/>
          <a:lstStyle/>
          <a:p>
            <a:pPr algn="just"/>
            <a:r>
              <a:rPr lang="cs-CZ" sz="2000" dirty="0"/>
              <a:t>Nastoupí-li zaměstnanec </a:t>
            </a:r>
            <a:r>
              <a:rPr lang="cs-CZ" sz="2000" b="1" dirty="0"/>
              <a:t>po skončení výkonu veřejné funkce </a:t>
            </a:r>
            <a:r>
              <a:rPr lang="cs-CZ" sz="2000" dirty="0"/>
              <a:t>nebo </a:t>
            </a:r>
            <a:r>
              <a:rPr lang="cs-CZ" sz="2000" b="1" dirty="0"/>
              <a:t>činnosti pro odborovou organizac</a:t>
            </a:r>
            <a:r>
              <a:rPr lang="cs-CZ" sz="2000" dirty="0"/>
              <a:t>i, pro kterou byl uvolněn v rozsahu pracovní doby, nebo po skončení vojenského cvičení nebo služby v operačním nasazení nebo zaměstnankyně </a:t>
            </a:r>
            <a:r>
              <a:rPr lang="cs-CZ" sz="2000" b="1" dirty="0"/>
              <a:t>po skončení mateřské dovolené nebo zaměstnanec po skončení rodičovské dovolené</a:t>
            </a:r>
            <a:r>
              <a:rPr lang="cs-CZ" sz="2000" dirty="0"/>
              <a:t> v rozsahu doby, po kterou je zaměstnankyně oprávněna čerpat mateřskou dovolenou, nebo </a:t>
            </a:r>
            <a:r>
              <a:rPr lang="cs-CZ" sz="2000" b="1" dirty="0"/>
              <a:t>po skončení doby poskytování dlouhodobé péče </a:t>
            </a:r>
            <a:r>
              <a:rPr lang="cs-CZ" sz="2000" dirty="0"/>
              <a:t>v případech podle zákona o nemocenském pojištění se souhlasem zaměstnavatele, nebo </a:t>
            </a:r>
            <a:r>
              <a:rPr lang="cs-CZ" sz="2000" b="1" dirty="0"/>
              <a:t>po skončení doby ošetřování dítěte </a:t>
            </a:r>
            <a:r>
              <a:rPr lang="cs-CZ" sz="2000" dirty="0"/>
              <a:t>mladšího než 10 let nebo jiného člena domácnosti v případech podle zákona o nemocenském pojištění a doby péče o dítě mladší než 10 let z důvodů stanovených zákonem o nemocenském pojištění, do práce, anebo nastoupí-li do práce zaměstnanec </a:t>
            </a:r>
            <a:r>
              <a:rPr lang="cs-CZ" sz="2000" b="1" dirty="0"/>
              <a:t>po skončení dočasné pracovní neschopnosti nebo karantény</a:t>
            </a:r>
            <a:r>
              <a:rPr lang="cs-CZ" sz="2000" dirty="0"/>
              <a:t>, </a:t>
            </a:r>
            <a:r>
              <a:rPr lang="cs-CZ" sz="2000" b="1" u="sng" dirty="0"/>
              <a:t>je zaměstnavatel povinen zařadit je na jejich původní práci a pracoviště.</a:t>
            </a:r>
            <a:r>
              <a:rPr lang="cs-CZ" sz="2000" dirty="0"/>
              <a:t> </a:t>
            </a:r>
          </a:p>
          <a:p>
            <a:pPr algn="just"/>
            <a:endParaRPr lang="cs-CZ" sz="2000" b="1" dirty="0"/>
          </a:p>
          <a:p>
            <a:pPr algn="just"/>
            <a:r>
              <a:rPr lang="cs-CZ" sz="2000" b="1" dirty="0"/>
              <a:t>Není-li to možné proto, že původní práce odpadla nebo pracoviště bylo zrušeno, je zaměstnavatel </a:t>
            </a:r>
            <a:r>
              <a:rPr lang="cs-CZ" sz="1800" b="1" dirty="0"/>
              <a:t>povinen zařadit zaměstnance podle pracovní smlouvy</a:t>
            </a:r>
            <a:r>
              <a:rPr lang="cs-CZ" sz="2400" b="1" dirty="0"/>
              <a:t>.</a:t>
            </a:r>
            <a:endParaRPr lang="cs-CZ" sz="1800" b="1" dirty="0"/>
          </a:p>
          <a:p>
            <a:pPr algn="just"/>
            <a:endParaRPr lang="cs-CZ" dirty="0"/>
          </a:p>
        </p:txBody>
      </p:sp>
      <p:sp>
        <p:nvSpPr>
          <p:cNvPr id="3" name="Nadpis 2">
            <a:extLst>
              <a:ext uri="{FF2B5EF4-FFF2-40B4-BE49-F238E27FC236}">
                <a16:creationId xmlns:a16="http://schemas.microsoft.com/office/drawing/2014/main" id="{032D91A4-7151-4E1C-9744-98A82B19E6A4}"/>
              </a:ext>
            </a:extLst>
          </p:cNvPr>
          <p:cNvSpPr>
            <a:spLocks noGrp="1"/>
          </p:cNvSpPr>
          <p:nvPr>
            <p:ph type="title"/>
          </p:nvPr>
        </p:nvSpPr>
        <p:spPr/>
        <p:txBody>
          <a:bodyPr/>
          <a:lstStyle/>
          <a:p>
            <a:br>
              <a:rPr lang="cs-CZ" dirty="0"/>
            </a:br>
            <a:r>
              <a:rPr lang="cs-CZ" dirty="0"/>
              <a:t>Společné pro změny PP</a:t>
            </a:r>
          </a:p>
        </p:txBody>
      </p:sp>
      <p:sp>
        <p:nvSpPr>
          <p:cNvPr id="4" name="Zástupný symbol pro číslo snímku 3">
            <a:extLst>
              <a:ext uri="{FF2B5EF4-FFF2-40B4-BE49-F238E27FC236}">
                <a16:creationId xmlns:a16="http://schemas.microsoft.com/office/drawing/2014/main" id="{965AFAA0-2692-4AF5-9925-0B960B8EECA5}"/>
              </a:ext>
            </a:extLst>
          </p:cNvPr>
          <p:cNvSpPr>
            <a:spLocks noGrp="1"/>
          </p:cNvSpPr>
          <p:nvPr>
            <p:ph type="sldNum" sz="quarter" idx="11"/>
          </p:nvPr>
        </p:nvSpPr>
        <p:spPr/>
        <p:txBody>
          <a:bodyPr/>
          <a:lstStyle/>
          <a:p>
            <a:pPr algn="r"/>
            <a:fld id="{D4C49B74-5DB2-4B03-B1D2-7F6A3C51C318}" type="slidenum">
              <a:rPr lang="en-US" smtClean="0"/>
              <a:pPr algn="r"/>
              <a:t>22</a:t>
            </a:fld>
            <a:endParaRPr lang="en-US"/>
          </a:p>
        </p:txBody>
      </p:sp>
      <p:sp>
        <p:nvSpPr>
          <p:cNvPr id="5" name="Zástupný symbol pro zápatí 4">
            <a:extLst>
              <a:ext uri="{FF2B5EF4-FFF2-40B4-BE49-F238E27FC236}">
                <a16:creationId xmlns:a16="http://schemas.microsoft.com/office/drawing/2014/main" id="{3D0E3550-38E5-49B5-9975-37232881DCF4}"/>
              </a:ext>
            </a:extLst>
          </p:cNvPr>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6751194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F915D0-39DB-4EA8-A973-D9468C0F813D}"/>
              </a:ext>
            </a:extLst>
          </p:cNvPr>
          <p:cNvSpPr>
            <a:spLocks noGrp="1"/>
          </p:cNvSpPr>
          <p:nvPr>
            <p:ph type="title"/>
          </p:nvPr>
        </p:nvSpPr>
        <p:spPr/>
        <p:txBody>
          <a:bodyPr/>
          <a:lstStyle/>
          <a:p>
            <a:r>
              <a:rPr lang="cs-CZ" dirty="0"/>
              <a:t>Ukončení pracovního poměru</a:t>
            </a:r>
          </a:p>
        </p:txBody>
      </p:sp>
      <p:sp>
        <p:nvSpPr>
          <p:cNvPr id="3" name="Podnadpis 2">
            <a:extLst>
              <a:ext uri="{FF2B5EF4-FFF2-40B4-BE49-F238E27FC236}">
                <a16:creationId xmlns:a16="http://schemas.microsoft.com/office/drawing/2014/main" id="{3BD3FF42-4EFF-4946-BE96-CB5E2B2431FC}"/>
              </a:ext>
            </a:extLst>
          </p:cNvPr>
          <p:cNvSpPr>
            <a:spLocks noGrp="1"/>
          </p:cNvSpPr>
          <p:nvPr>
            <p:ph type="subTitle" idx="1"/>
          </p:nvPr>
        </p:nvSpPr>
        <p:spPr/>
        <p:txBody>
          <a:bodyPr/>
          <a:lstStyle/>
          <a:p>
            <a:endParaRPr lang="cs-CZ"/>
          </a:p>
        </p:txBody>
      </p:sp>
      <p:sp>
        <p:nvSpPr>
          <p:cNvPr id="5" name="Zástupný symbol pro číslo snímku 4">
            <a:extLst>
              <a:ext uri="{FF2B5EF4-FFF2-40B4-BE49-F238E27FC236}">
                <a16:creationId xmlns:a16="http://schemas.microsoft.com/office/drawing/2014/main" id="{99D52D23-D285-4DC2-8EFB-E82C6985B1F4}"/>
              </a:ext>
            </a:extLst>
          </p:cNvPr>
          <p:cNvSpPr>
            <a:spLocks noGrp="1"/>
          </p:cNvSpPr>
          <p:nvPr>
            <p:ph type="sldNum" sz="quarter" idx="4"/>
          </p:nvPr>
        </p:nvSpPr>
        <p:spPr/>
        <p:txBody>
          <a:bodyPr/>
          <a:lstStyle/>
          <a:p>
            <a:fld id="{0DE708CC-0C3F-4567-9698-B54C0F35BD31}" type="slidenum">
              <a:rPr lang="cs-CZ" altLang="cs-CZ" smtClean="0"/>
              <a:pPr/>
              <a:t>23</a:t>
            </a:fld>
            <a:endParaRPr lang="cs-CZ" altLang="cs-CZ" dirty="0"/>
          </a:p>
        </p:txBody>
      </p:sp>
    </p:spTree>
    <p:extLst>
      <p:ext uri="{BB962C8B-B14F-4D97-AF65-F5344CB8AC3E}">
        <p14:creationId xmlns:p14="http://schemas.microsoft.com/office/powerpoint/2010/main" val="28736812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55A2E540-E5F9-4F35-9EEF-2CF872DA83CB}"/>
              </a:ext>
            </a:extLst>
          </p:cNvPr>
          <p:cNvGraphicFramePr/>
          <p:nvPr>
            <p:extLst>
              <p:ext uri="{D42A27DB-BD31-4B8C-83A1-F6EECF244321}">
                <p14:modId xmlns:p14="http://schemas.microsoft.com/office/powerpoint/2010/main" val="2134422799"/>
              </p:ext>
            </p:extLst>
          </p:nvPr>
        </p:nvGraphicFramePr>
        <p:xfrm>
          <a:off x="718800" y="1640114"/>
          <a:ext cx="10753200" cy="41918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pPr algn="just"/>
            <a:r>
              <a:rPr lang="cs-CZ" dirty="0"/>
              <a:t>Skončení pracovního poměru</a:t>
            </a:r>
          </a:p>
        </p:txBody>
      </p:sp>
      <p:sp>
        <p:nvSpPr>
          <p:cNvPr id="10" name="Zástupný symbol pro číslo snímku 9">
            <a:extLst>
              <a:ext uri="{FF2B5EF4-FFF2-40B4-BE49-F238E27FC236}">
                <a16:creationId xmlns:a16="http://schemas.microsoft.com/office/drawing/2014/main" id="{74E176B6-558D-44AF-A03F-8D386FDA1AC1}"/>
              </a:ext>
            </a:extLst>
          </p:cNvPr>
          <p:cNvSpPr>
            <a:spLocks noGrp="1"/>
          </p:cNvSpPr>
          <p:nvPr>
            <p:ph type="sldNum" sz="quarter" idx="11"/>
          </p:nvPr>
        </p:nvSpPr>
        <p:spPr/>
        <p:txBody>
          <a:bodyPr/>
          <a:lstStyle/>
          <a:p>
            <a:pPr algn="r"/>
            <a:fld id="{D4C49B74-5DB2-4B03-B1D2-7F6A3C51C318}" type="slidenum">
              <a:rPr lang="en-US" smtClean="0"/>
              <a:pPr algn="r"/>
              <a:t>24</a:t>
            </a:fld>
            <a:endParaRPr lang="en-US"/>
          </a:p>
        </p:txBody>
      </p:sp>
    </p:spTree>
    <p:extLst>
      <p:ext uri="{BB962C8B-B14F-4D97-AF65-F5344CB8AC3E}">
        <p14:creationId xmlns:p14="http://schemas.microsoft.com/office/powerpoint/2010/main" val="21368282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D71AEBCA-0CF3-4682-A598-5A5798A68C4C}"/>
              </a:ext>
            </a:extLst>
          </p:cNvPr>
          <p:cNvGraphicFramePr/>
          <p:nvPr>
            <p:extLst>
              <p:ext uri="{D42A27DB-BD31-4B8C-83A1-F6EECF244321}">
                <p14:modId xmlns:p14="http://schemas.microsoft.com/office/powerpoint/2010/main" val="3125787182"/>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Skončení pracovního poměru</a:t>
            </a:r>
          </a:p>
        </p:txBody>
      </p:sp>
      <p:sp>
        <p:nvSpPr>
          <p:cNvPr id="4" name="Zástupný symbol pro číslo snímku 3">
            <a:extLst>
              <a:ext uri="{FF2B5EF4-FFF2-40B4-BE49-F238E27FC236}">
                <a16:creationId xmlns:a16="http://schemas.microsoft.com/office/drawing/2014/main" id="{B10A8774-35EF-4CF9-87F0-EB9A6870EBB8}"/>
              </a:ext>
            </a:extLst>
          </p:cNvPr>
          <p:cNvSpPr>
            <a:spLocks noGrp="1"/>
          </p:cNvSpPr>
          <p:nvPr>
            <p:ph type="sldNum" sz="quarter" idx="11"/>
          </p:nvPr>
        </p:nvSpPr>
        <p:spPr/>
        <p:txBody>
          <a:bodyPr/>
          <a:lstStyle/>
          <a:p>
            <a:pPr algn="r"/>
            <a:fld id="{D4C49B74-5DB2-4B03-B1D2-7F6A3C51C318}" type="slidenum">
              <a:rPr lang="en-US" smtClean="0"/>
              <a:pPr algn="r"/>
              <a:t>25</a:t>
            </a:fld>
            <a:endParaRPr lang="en-US"/>
          </a:p>
        </p:txBody>
      </p:sp>
    </p:spTree>
    <p:extLst>
      <p:ext uri="{BB962C8B-B14F-4D97-AF65-F5344CB8AC3E}">
        <p14:creationId xmlns:p14="http://schemas.microsoft.com/office/powerpoint/2010/main" val="1473547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4C4CE559-619A-4F09-BF51-4FE5212FB345}"/>
              </a:ext>
            </a:extLst>
          </p:cNvPr>
          <p:cNvGraphicFramePr/>
          <p:nvPr>
            <p:extLst>
              <p:ext uri="{D42A27DB-BD31-4B8C-83A1-F6EECF244321}">
                <p14:modId xmlns:p14="http://schemas.microsoft.com/office/powerpoint/2010/main" val="4176485992"/>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Dohoda</a:t>
            </a:r>
          </a:p>
        </p:txBody>
      </p:sp>
      <p:sp>
        <p:nvSpPr>
          <p:cNvPr id="4" name="Zástupný symbol pro číslo snímku 3">
            <a:extLst>
              <a:ext uri="{FF2B5EF4-FFF2-40B4-BE49-F238E27FC236}">
                <a16:creationId xmlns:a16="http://schemas.microsoft.com/office/drawing/2014/main" id="{37049F1F-B4BB-42C2-95A6-FA3525DFB61A}"/>
              </a:ext>
            </a:extLst>
          </p:cNvPr>
          <p:cNvSpPr>
            <a:spLocks noGrp="1"/>
          </p:cNvSpPr>
          <p:nvPr>
            <p:ph type="sldNum" sz="quarter" idx="11"/>
          </p:nvPr>
        </p:nvSpPr>
        <p:spPr/>
        <p:txBody>
          <a:bodyPr/>
          <a:lstStyle/>
          <a:p>
            <a:pPr algn="r"/>
            <a:fld id="{D4C49B74-5DB2-4B03-B1D2-7F6A3C51C318}" type="slidenum">
              <a:rPr lang="en-US" smtClean="0"/>
              <a:pPr algn="r"/>
              <a:t>26</a:t>
            </a:fld>
            <a:endParaRPr lang="en-US"/>
          </a:p>
        </p:txBody>
      </p:sp>
    </p:spTree>
    <p:extLst>
      <p:ext uri="{BB962C8B-B14F-4D97-AF65-F5344CB8AC3E}">
        <p14:creationId xmlns:p14="http://schemas.microsoft.com/office/powerpoint/2010/main" val="23432797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46247FBE-AF5C-4EBD-A683-1D36331F82A7}"/>
              </a:ext>
            </a:extLst>
          </p:cNvPr>
          <p:cNvGraphicFramePr/>
          <p:nvPr>
            <p:extLst>
              <p:ext uri="{D42A27DB-BD31-4B8C-83A1-F6EECF244321}">
                <p14:modId xmlns:p14="http://schemas.microsoft.com/office/powerpoint/2010/main" val="1445683523"/>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VÝPOVĚĎ</a:t>
            </a:r>
          </a:p>
        </p:txBody>
      </p:sp>
      <p:sp>
        <p:nvSpPr>
          <p:cNvPr id="4" name="Zástupný symbol pro číslo snímku 3">
            <a:extLst>
              <a:ext uri="{FF2B5EF4-FFF2-40B4-BE49-F238E27FC236}">
                <a16:creationId xmlns:a16="http://schemas.microsoft.com/office/drawing/2014/main" id="{3C47DA70-ED89-43C3-822B-1E13B45D0504}"/>
              </a:ext>
            </a:extLst>
          </p:cNvPr>
          <p:cNvSpPr>
            <a:spLocks noGrp="1"/>
          </p:cNvSpPr>
          <p:nvPr>
            <p:ph type="sldNum" sz="quarter" idx="11"/>
          </p:nvPr>
        </p:nvSpPr>
        <p:spPr/>
        <p:txBody>
          <a:bodyPr/>
          <a:lstStyle/>
          <a:p>
            <a:pPr algn="r"/>
            <a:fld id="{D4C49B74-5DB2-4B03-B1D2-7F6A3C51C318}" type="slidenum">
              <a:rPr lang="en-US" smtClean="0"/>
              <a:pPr algn="r"/>
              <a:t>27</a:t>
            </a:fld>
            <a:endParaRPr lang="en-US"/>
          </a:p>
        </p:txBody>
      </p:sp>
    </p:spTree>
    <p:extLst>
      <p:ext uri="{BB962C8B-B14F-4D97-AF65-F5344CB8AC3E}">
        <p14:creationId xmlns:p14="http://schemas.microsoft.com/office/powerpoint/2010/main" val="41031525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CB7861C4-8771-491C-BC90-61F4E0B1F9B1}"/>
              </a:ext>
            </a:extLst>
          </p:cNvPr>
          <p:cNvGraphicFramePr/>
          <p:nvPr>
            <p:extLst>
              <p:ext uri="{D42A27DB-BD31-4B8C-83A1-F6EECF244321}">
                <p14:modId xmlns:p14="http://schemas.microsoft.com/office/powerpoint/2010/main" val="3249183913"/>
              </p:ext>
            </p:extLst>
          </p:nvPr>
        </p:nvGraphicFramePr>
        <p:xfrm>
          <a:off x="666000" y="1628801"/>
          <a:ext cx="109164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Výpovědní doba</a:t>
            </a:r>
          </a:p>
        </p:txBody>
      </p:sp>
      <p:sp>
        <p:nvSpPr>
          <p:cNvPr id="4" name="Zástupný symbol pro číslo snímku 3">
            <a:extLst>
              <a:ext uri="{FF2B5EF4-FFF2-40B4-BE49-F238E27FC236}">
                <a16:creationId xmlns:a16="http://schemas.microsoft.com/office/drawing/2014/main" id="{E1E95FFC-39ED-448F-9C1B-A94220AD7BA0}"/>
              </a:ext>
            </a:extLst>
          </p:cNvPr>
          <p:cNvSpPr>
            <a:spLocks noGrp="1"/>
          </p:cNvSpPr>
          <p:nvPr>
            <p:ph type="sldNum" sz="quarter" idx="11"/>
          </p:nvPr>
        </p:nvSpPr>
        <p:spPr/>
        <p:txBody>
          <a:bodyPr/>
          <a:lstStyle/>
          <a:p>
            <a:pPr algn="r"/>
            <a:fld id="{D4C49B74-5DB2-4B03-B1D2-7F6A3C51C318}" type="slidenum">
              <a:rPr lang="en-US" smtClean="0"/>
              <a:pPr algn="r"/>
              <a:t>28</a:t>
            </a:fld>
            <a:endParaRPr lang="en-US"/>
          </a:p>
        </p:txBody>
      </p:sp>
    </p:spTree>
    <p:extLst>
      <p:ext uri="{BB962C8B-B14F-4D97-AF65-F5344CB8AC3E}">
        <p14:creationId xmlns:p14="http://schemas.microsoft.com/office/powerpoint/2010/main" val="35864914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1E7C3BA9-AC2E-4C14-A2EB-CC025892B5A4}"/>
              </a:ext>
            </a:extLst>
          </p:cNvPr>
          <p:cNvGraphicFramePr/>
          <p:nvPr>
            <p:extLst>
              <p:ext uri="{D42A27DB-BD31-4B8C-83A1-F6EECF244321}">
                <p14:modId xmlns:p14="http://schemas.microsoft.com/office/powerpoint/2010/main" val="2902688210"/>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Výpověď daná zaměstnavatelem…</a:t>
            </a:r>
          </a:p>
        </p:txBody>
      </p:sp>
      <p:sp>
        <p:nvSpPr>
          <p:cNvPr id="4" name="Zástupný symbol pro číslo snímku 3">
            <a:extLst>
              <a:ext uri="{FF2B5EF4-FFF2-40B4-BE49-F238E27FC236}">
                <a16:creationId xmlns:a16="http://schemas.microsoft.com/office/drawing/2014/main" id="{C9EA405B-C189-4667-81CB-A4D384A11077}"/>
              </a:ext>
            </a:extLst>
          </p:cNvPr>
          <p:cNvSpPr>
            <a:spLocks noGrp="1"/>
          </p:cNvSpPr>
          <p:nvPr>
            <p:ph type="sldNum" sz="quarter" idx="11"/>
          </p:nvPr>
        </p:nvSpPr>
        <p:spPr/>
        <p:txBody>
          <a:bodyPr/>
          <a:lstStyle/>
          <a:p>
            <a:pPr algn="r"/>
            <a:fld id="{D4C49B74-5DB2-4B03-B1D2-7F6A3C51C318}" type="slidenum">
              <a:rPr lang="en-US" smtClean="0"/>
              <a:pPr algn="r"/>
              <a:t>29</a:t>
            </a:fld>
            <a:endParaRPr lang="en-US"/>
          </a:p>
        </p:txBody>
      </p:sp>
    </p:spTree>
    <p:extLst>
      <p:ext uri="{BB962C8B-B14F-4D97-AF65-F5344CB8AC3E}">
        <p14:creationId xmlns:p14="http://schemas.microsoft.com/office/powerpoint/2010/main" val="3813145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normAutofit lnSpcReduction="10000"/>
          </a:bodyPr>
          <a:lstStyle/>
          <a:p>
            <a:pPr algn="just" defTabSz="891737">
              <a:defRPr/>
            </a:pPr>
            <a:r>
              <a:rPr lang="cs-CZ" altLang="cs-CZ" dirty="0"/>
              <a:t>Čl.28 </a:t>
            </a:r>
          </a:p>
          <a:p>
            <a:pPr marL="342900" indent="-342900" algn="just" defTabSz="891737">
              <a:buFont typeface="Arial" panose="020B0604020202020204" pitchFamily="34" charset="0"/>
              <a:buChar char="•"/>
              <a:defRPr/>
            </a:pPr>
            <a:r>
              <a:rPr lang="cs-CZ" altLang="cs-CZ" dirty="0"/>
              <a:t>Zaměstnanci mají právo na </a:t>
            </a:r>
            <a:r>
              <a:rPr lang="cs-CZ" altLang="cs-CZ" b="1" dirty="0"/>
              <a:t>spravedlivou odměnu </a:t>
            </a:r>
            <a:r>
              <a:rPr lang="cs-CZ" altLang="cs-CZ" dirty="0"/>
              <a:t>za práci a na </a:t>
            </a:r>
            <a:r>
              <a:rPr lang="cs-CZ" altLang="cs-CZ" b="1" dirty="0"/>
              <a:t>uspokojivé pracovní podmínky</a:t>
            </a:r>
            <a:r>
              <a:rPr lang="cs-CZ" altLang="cs-CZ" dirty="0"/>
              <a:t>. Podrobnosti stanoví zákon.</a:t>
            </a:r>
          </a:p>
          <a:p>
            <a:pPr algn="just" defTabSz="891737">
              <a:defRPr/>
            </a:pPr>
            <a:endParaRPr lang="cs-CZ" altLang="cs-CZ" dirty="0"/>
          </a:p>
          <a:p>
            <a:pPr algn="just" defTabSz="891737">
              <a:defRPr/>
            </a:pPr>
            <a:r>
              <a:rPr lang="cs-CZ" altLang="cs-CZ" dirty="0"/>
              <a:t>Čl.29</a:t>
            </a:r>
          </a:p>
          <a:p>
            <a:pPr marL="342900" indent="-342900" algn="just" defTabSz="891737">
              <a:buFont typeface="Arial" panose="020B0604020202020204" pitchFamily="34" charset="0"/>
              <a:buChar char="•"/>
              <a:defRPr/>
            </a:pPr>
            <a:r>
              <a:rPr lang="cs-CZ" altLang="cs-CZ" dirty="0"/>
              <a:t>(1) </a:t>
            </a:r>
            <a:r>
              <a:rPr lang="cs-CZ" altLang="cs-CZ" b="1" dirty="0"/>
              <a:t>Ženy, mladiství a osoby zdravotně postižené </a:t>
            </a:r>
            <a:r>
              <a:rPr lang="cs-CZ" altLang="cs-CZ" dirty="0"/>
              <a:t>mají právo na zvýšenou ochranu zdraví při práci a na zvláštní pracovní podmínky.  (2) Mladiství a osoby zdravotně postižené mají právo na zvláštní ochranu v pracovních vztazích a na pomoc při přípravě k povolání. </a:t>
            </a:r>
            <a:endParaRPr lang="cs-CZ" dirty="0"/>
          </a:p>
          <a:p>
            <a:pPr algn="just" defTabSz="891737">
              <a:spcAft>
                <a:spcPts val="513"/>
              </a:spcAft>
              <a:defRPr/>
            </a:pPr>
            <a:endParaRPr lang="cs-CZ" altLang="cs-CZ" sz="1800" dirty="0"/>
          </a:p>
        </p:txBody>
      </p:sp>
      <p:sp>
        <p:nvSpPr>
          <p:cNvPr id="3" name="Nadpis 2"/>
          <p:cNvSpPr>
            <a:spLocks noGrp="1"/>
          </p:cNvSpPr>
          <p:nvPr>
            <p:ph type="title"/>
          </p:nvPr>
        </p:nvSpPr>
        <p:spPr/>
        <p:txBody>
          <a:bodyPr/>
          <a:lstStyle/>
          <a:p>
            <a:r>
              <a:rPr lang="cs-CZ" dirty="0"/>
              <a:t>Listina základních práv a svobod</a:t>
            </a:r>
          </a:p>
        </p:txBody>
      </p:sp>
      <p:sp>
        <p:nvSpPr>
          <p:cNvPr id="4" name="Zástupný symbol pro číslo snímku 3">
            <a:extLst>
              <a:ext uri="{FF2B5EF4-FFF2-40B4-BE49-F238E27FC236}">
                <a16:creationId xmlns:a16="http://schemas.microsoft.com/office/drawing/2014/main" id="{0E1E4949-4FF4-4D1F-8012-8D4C450F94C9}"/>
              </a:ext>
            </a:extLst>
          </p:cNvPr>
          <p:cNvSpPr>
            <a:spLocks noGrp="1"/>
          </p:cNvSpPr>
          <p:nvPr>
            <p:ph type="sldNum" sz="quarter" idx="11"/>
          </p:nvPr>
        </p:nvSpPr>
        <p:spPr/>
        <p:txBody>
          <a:bodyPr/>
          <a:lstStyle/>
          <a:p>
            <a:pPr algn="r"/>
            <a:fld id="{D4C49B74-5DB2-4B03-B1D2-7F6A3C51C318}" type="slidenum">
              <a:rPr lang="en-US" smtClean="0"/>
              <a:pPr algn="r"/>
              <a:t>3</a:t>
            </a:fld>
            <a:endParaRPr lang="en-US"/>
          </a:p>
        </p:txBody>
      </p:sp>
    </p:spTree>
    <p:extLst>
      <p:ext uri="{BB962C8B-B14F-4D97-AF65-F5344CB8AC3E}">
        <p14:creationId xmlns:p14="http://schemas.microsoft.com/office/powerpoint/2010/main" val="30017637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5605AB13-B38D-4F4C-8330-BE3817072802}"/>
              </a:ext>
            </a:extLst>
          </p:cNvPr>
          <p:cNvGraphicFramePr/>
          <p:nvPr>
            <p:extLst>
              <p:ext uri="{D42A27DB-BD31-4B8C-83A1-F6EECF244321}">
                <p14:modId xmlns:p14="http://schemas.microsoft.com/office/powerpoint/2010/main" val="4163152795"/>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a:extLst>
              <a:ext uri="{FF2B5EF4-FFF2-40B4-BE49-F238E27FC236}">
                <a16:creationId xmlns:a16="http://schemas.microsoft.com/office/drawing/2014/main" id="{F0F00479-B4BA-4F52-B13B-95BBFEB33D1A}"/>
              </a:ext>
            </a:extLst>
          </p:cNvPr>
          <p:cNvSpPr>
            <a:spLocks noGrp="1"/>
          </p:cNvSpPr>
          <p:nvPr>
            <p:ph type="title"/>
          </p:nvPr>
        </p:nvSpPr>
        <p:spPr/>
        <p:txBody>
          <a:bodyPr/>
          <a:lstStyle/>
          <a:p>
            <a:r>
              <a:rPr lang="cs-CZ" dirty="0"/>
              <a:t>…Výpověď daná zaměstnavatelem…</a:t>
            </a:r>
          </a:p>
        </p:txBody>
      </p:sp>
      <p:sp>
        <p:nvSpPr>
          <p:cNvPr id="4" name="Zástupný symbol pro číslo snímku 3">
            <a:extLst>
              <a:ext uri="{FF2B5EF4-FFF2-40B4-BE49-F238E27FC236}">
                <a16:creationId xmlns:a16="http://schemas.microsoft.com/office/drawing/2014/main" id="{58717412-5810-4BC3-AE28-1413A2740925}"/>
              </a:ext>
            </a:extLst>
          </p:cNvPr>
          <p:cNvSpPr>
            <a:spLocks noGrp="1"/>
          </p:cNvSpPr>
          <p:nvPr>
            <p:ph type="sldNum" sz="quarter" idx="11"/>
          </p:nvPr>
        </p:nvSpPr>
        <p:spPr/>
        <p:txBody>
          <a:bodyPr/>
          <a:lstStyle/>
          <a:p>
            <a:pPr algn="r"/>
            <a:fld id="{D4C49B74-5DB2-4B03-B1D2-7F6A3C51C318}" type="slidenum">
              <a:rPr lang="en-US" smtClean="0"/>
              <a:pPr algn="r"/>
              <a:t>30</a:t>
            </a:fld>
            <a:endParaRPr lang="en-US"/>
          </a:p>
        </p:txBody>
      </p:sp>
      <p:sp>
        <p:nvSpPr>
          <p:cNvPr id="5" name="Zástupný symbol pro zápatí 4">
            <a:extLst>
              <a:ext uri="{FF2B5EF4-FFF2-40B4-BE49-F238E27FC236}">
                <a16:creationId xmlns:a16="http://schemas.microsoft.com/office/drawing/2014/main" id="{EFAE996C-9E0F-4A30-9120-6B5F0B171E3F}"/>
              </a:ext>
            </a:extLst>
          </p:cNvPr>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3857733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5DBABC06-2B25-482C-A951-6715AABE4F92}"/>
              </a:ext>
            </a:extLst>
          </p:cNvPr>
          <p:cNvGraphicFramePr/>
          <p:nvPr>
            <p:extLst>
              <p:ext uri="{D42A27DB-BD31-4B8C-83A1-F6EECF244321}">
                <p14:modId xmlns:p14="http://schemas.microsoft.com/office/powerpoint/2010/main" val="1032578469"/>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a:extLst>
              <a:ext uri="{FF2B5EF4-FFF2-40B4-BE49-F238E27FC236}">
                <a16:creationId xmlns:a16="http://schemas.microsoft.com/office/drawing/2014/main" id="{1374AC42-8B81-4E71-B59C-2E9BE266E60E}"/>
              </a:ext>
            </a:extLst>
          </p:cNvPr>
          <p:cNvSpPr>
            <a:spLocks noGrp="1"/>
          </p:cNvSpPr>
          <p:nvPr>
            <p:ph type="title"/>
          </p:nvPr>
        </p:nvSpPr>
        <p:spPr/>
        <p:txBody>
          <a:bodyPr/>
          <a:lstStyle/>
          <a:p>
            <a:r>
              <a:rPr lang="cs-CZ" dirty="0"/>
              <a:t>…Výpověď daná zaměstnavatelem</a:t>
            </a:r>
          </a:p>
        </p:txBody>
      </p:sp>
      <p:sp>
        <p:nvSpPr>
          <p:cNvPr id="4" name="Zástupný symbol pro číslo snímku 3">
            <a:extLst>
              <a:ext uri="{FF2B5EF4-FFF2-40B4-BE49-F238E27FC236}">
                <a16:creationId xmlns:a16="http://schemas.microsoft.com/office/drawing/2014/main" id="{032E7089-D115-488D-9531-7F4E87CA2D57}"/>
              </a:ext>
            </a:extLst>
          </p:cNvPr>
          <p:cNvSpPr>
            <a:spLocks noGrp="1"/>
          </p:cNvSpPr>
          <p:nvPr>
            <p:ph type="sldNum" sz="quarter" idx="11"/>
          </p:nvPr>
        </p:nvSpPr>
        <p:spPr/>
        <p:txBody>
          <a:bodyPr/>
          <a:lstStyle/>
          <a:p>
            <a:pPr algn="r"/>
            <a:fld id="{D4C49B74-5DB2-4B03-B1D2-7F6A3C51C318}" type="slidenum">
              <a:rPr lang="en-US" smtClean="0"/>
              <a:pPr algn="r"/>
              <a:t>31</a:t>
            </a:fld>
            <a:endParaRPr lang="en-US"/>
          </a:p>
        </p:txBody>
      </p:sp>
      <p:sp>
        <p:nvSpPr>
          <p:cNvPr id="5" name="Zástupný symbol pro zápatí 4">
            <a:extLst>
              <a:ext uri="{FF2B5EF4-FFF2-40B4-BE49-F238E27FC236}">
                <a16:creationId xmlns:a16="http://schemas.microsoft.com/office/drawing/2014/main" id="{36A4CDD4-1331-45E9-9D5A-551297C9BE4C}"/>
              </a:ext>
            </a:extLst>
          </p:cNvPr>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42043435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a:extLst>
              <a:ext uri="{FF2B5EF4-FFF2-40B4-BE49-F238E27FC236}">
                <a16:creationId xmlns:a16="http://schemas.microsoft.com/office/drawing/2014/main" id="{3A4BF68B-9F35-44CE-A9D3-7297BD925D27}"/>
              </a:ext>
            </a:extLst>
          </p:cNvPr>
          <p:cNvGraphicFramePr/>
          <p:nvPr>
            <p:extLst>
              <p:ext uri="{D42A27DB-BD31-4B8C-83A1-F6EECF244321}">
                <p14:modId xmlns:p14="http://schemas.microsoft.com/office/powerpoint/2010/main" val="2286171967"/>
              </p:ext>
            </p:extLst>
          </p:nvPr>
        </p:nvGraphicFramePr>
        <p:xfrm>
          <a:off x="719400" y="1722473"/>
          <a:ext cx="10753200" cy="43295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a:bodyPr>
          <a:lstStyle/>
          <a:p>
            <a:r>
              <a:rPr lang="cs-CZ" dirty="0"/>
              <a:t>Zákaz výpovědi dané zaměstnavatelem</a:t>
            </a:r>
          </a:p>
        </p:txBody>
      </p:sp>
      <p:sp>
        <p:nvSpPr>
          <p:cNvPr id="4" name="Zástupný symbol pro číslo snímku 3">
            <a:extLst>
              <a:ext uri="{FF2B5EF4-FFF2-40B4-BE49-F238E27FC236}">
                <a16:creationId xmlns:a16="http://schemas.microsoft.com/office/drawing/2014/main" id="{8259CF43-C7B6-4E4C-9FC8-5F4B9D03130C}"/>
              </a:ext>
            </a:extLst>
          </p:cNvPr>
          <p:cNvSpPr>
            <a:spLocks noGrp="1"/>
          </p:cNvSpPr>
          <p:nvPr>
            <p:ph type="sldNum" sz="quarter" idx="11"/>
          </p:nvPr>
        </p:nvSpPr>
        <p:spPr/>
        <p:txBody>
          <a:bodyPr/>
          <a:lstStyle/>
          <a:p>
            <a:pPr algn="r"/>
            <a:fld id="{D4C49B74-5DB2-4B03-B1D2-7F6A3C51C318}" type="slidenum">
              <a:rPr lang="en-US" smtClean="0"/>
              <a:pPr algn="r"/>
              <a:t>32</a:t>
            </a:fld>
            <a:endParaRPr lang="en-US"/>
          </a:p>
        </p:txBody>
      </p:sp>
    </p:spTree>
    <p:extLst>
      <p:ext uri="{BB962C8B-B14F-4D97-AF65-F5344CB8AC3E}">
        <p14:creationId xmlns:p14="http://schemas.microsoft.com/office/powerpoint/2010/main" val="39419316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4791058D-19E5-4D43-951F-61F534221D96}"/>
              </a:ext>
            </a:extLst>
          </p:cNvPr>
          <p:cNvGraphicFramePr/>
          <p:nvPr>
            <p:extLst>
              <p:ext uri="{D42A27DB-BD31-4B8C-83A1-F6EECF244321}">
                <p14:modId xmlns:p14="http://schemas.microsoft.com/office/powerpoint/2010/main" val="3498302221"/>
              </p:ext>
            </p:extLst>
          </p:nvPr>
        </p:nvGraphicFramePr>
        <p:xfrm>
          <a:off x="718800" y="1712685"/>
          <a:ext cx="10753200" cy="42091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a:bodyPr>
          <a:lstStyle/>
          <a:p>
            <a:r>
              <a:rPr lang="cs-CZ" dirty="0"/>
              <a:t>Zákaz výpovědi dané zaměstnavatelem</a:t>
            </a:r>
          </a:p>
        </p:txBody>
      </p:sp>
      <p:sp>
        <p:nvSpPr>
          <p:cNvPr id="4" name="Zástupný symbol pro číslo snímku 3">
            <a:extLst>
              <a:ext uri="{FF2B5EF4-FFF2-40B4-BE49-F238E27FC236}">
                <a16:creationId xmlns:a16="http://schemas.microsoft.com/office/drawing/2014/main" id="{DACF9AF0-FEA5-41C9-BC11-E219B44A5508}"/>
              </a:ext>
            </a:extLst>
          </p:cNvPr>
          <p:cNvSpPr>
            <a:spLocks noGrp="1"/>
          </p:cNvSpPr>
          <p:nvPr>
            <p:ph type="sldNum" sz="quarter" idx="11"/>
          </p:nvPr>
        </p:nvSpPr>
        <p:spPr/>
        <p:txBody>
          <a:bodyPr/>
          <a:lstStyle/>
          <a:p>
            <a:pPr algn="r"/>
            <a:fld id="{D4C49B74-5DB2-4B03-B1D2-7F6A3C51C318}" type="slidenum">
              <a:rPr lang="en-US" smtClean="0"/>
              <a:pPr algn="r"/>
              <a:t>33</a:t>
            </a:fld>
            <a:endParaRPr lang="en-US"/>
          </a:p>
        </p:txBody>
      </p:sp>
    </p:spTree>
    <p:extLst>
      <p:ext uri="{BB962C8B-B14F-4D97-AF65-F5344CB8AC3E}">
        <p14:creationId xmlns:p14="http://schemas.microsoft.com/office/powerpoint/2010/main" val="229176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CCF90C50-3835-4567-B9FB-5E49C06C8EDC}"/>
              </a:ext>
            </a:extLst>
          </p:cNvPr>
          <p:cNvGraphicFramePr/>
          <p:nvPr>
            <p:extLst>
              <p:ext uri="{D42A27DB-BD31-4B8C-83A1-F6EECF244321}">
                <p14:modId xmlns:p14="http://schemas.microsoft.com/office/powerpoint/2010/main" val="51503307"/>
              </p:ext>
            </p:extLst>
          </p:nvPr>
        </p:nvGraphicFramePr>
        <p:xfrm>
          <a:off x="523829" y="1885232"/>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a:bodyPr>
          <a:lstStyle/>
          <a:p>
            <a:r>
              <a:rPr lang="cs-CZ" dirty="0"/>
              <a:t>Zákaz výpovědi dané zaměstnavatelem - výjimky</a:t>
            </a:r>
          </a:p>
        </p:txBody>
      </p:sp>
      <p:sp>
        <p:nvSpPr>
          <p:cNvPr id="4" name="Zástupný symbol pro číslo snímku 3">
            <a:extLst>
              <a:ext uri="{FF2B5EF4-FFF2-40B4-BE49-F238E27FC236}">
                <a16:creationId xmlns:a16="http://schemas.microsoft.com/office/drawing/2014/main" id="{F820D66A-AF0E-4418-8455-04D2EC67D1A0}"/>
              </a:ext>
            </a:extLst>
          </p:cNvPr>
          <p:cNvSpPr>
            <a:spLocks noGrp="1"/>
          </p:cNvSpPr>
          <p:nvPr>
            <p:ph type="sldNum" sz="quarter" idx="11"/>
          </p:nvPr>
        </p:nvSpPr>
        <p:spPr/>
        <p:txBody>
          <a:bodyPr/>
          <a:lstStyle/>
          <a:p>
            <a:pPr algn="r"/>
            <a:fld id="{D4C49B74-5DB2-4B03-B1D2-7F6A3C51C318}" type="slidenum">
              <a:rPr lang="en-US" smtClean="0"/>
              <a:pPr algn="r"/>
              <a:t>34</a:t>
            </a:fld>
            <a:endParaRPr lang="en-US"/>
          </a:p>
        </p:txBody>
      </p:sp>
    </p:spTree>
    <p:extLst>
      <p:ext uri="{BB962C8B-B14F-4D97-AF65-F5344CB8AC3E}">
        <p14:creationId xmlns:p14="http://schemas.microsoft.com/office/powerpoint/2010/main" val="1537785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19A21F01-E6DA-41D8-A252-0436D9210CE2}"/>
              </a:ext>
            </a:extLst>
          </p:cNvPr>
          <p:cNvGraphicFramePr/>
          <p:nvPr>
            <p:extLst>
              <p:ext uri="{D42A27DB-BD31-4B8C-83A1-F6EECF244321}">
                <p14:modId xmlns:p14="http://schemas.microsoft.com/office/powerpoint/2010/main" val="2403406348"/>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a:bodyPr>
          <a:lstStyle/>
          <a:p>
            <a:r>
              <a:rPr lang="cs-CZ" dirty="0"/>
              <a:t>Okamžité zrušení PP zaměstnavatelem</a:t>
            </a:r>
          </a:p>
        </p:txBody>
      </p:sp>
      <p:sp>
        <p:nvSpPr>
          <p:cNvPr id="4" name="Zástupný symbol pro číslo snímku 3">
            <a:extLst>
              <a:ext uri="{FF2B5EF4-FFF2-40B4-BE49-F238E27FC236}">
                <a16:creationId xmlns:a16="http://schemas.microsoft.com/office/drawing/2014/main" id="{B9ED2C31-ADAD-4F32-97F5-5E29A0FD3E50}"/>
              </a:ext>
            </a:extLst>
          </p:cNvPr>
          <p:cNvSpPr>
            <a:spLocks noGrp="1"/>
          </p:cNvSpPr>
          <p:nvPr>
            <p:ph type="sldNum" sz="quarter" idx="11"/>
          </p:nvPr>
        </p:nvSpPr>
        <p:spPr/>
        <p:txBody>
          <a:bodyPr/>
          <a:lstStyle/>
          <a:p>
            <a:pPr algn="r"/>
            <a:fld id="{D4C49B74-5DB2-4B03-B1D2-7F6A3C51C318}" type="slidenum">
              <a:rPr lang="en-US" smtClean="0"/>
              <a:pPr algn="r"/>
              <a:t>35</a:t>
            </a:fld>
            <a:endParaRPr lang="en-US"/>
          </a:p>
        </p:txBody>
      </p:sp>
    </p:spTree>
    <p:extLst>
      <p:ext uri="{BB962C8B-B14F-4D97-AF65-F5344CB8AC3E}">
        <p14:creationId xmlns:p14="http://schemas.microsoft.com/office/powerpoint/2010/main" val="27809909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a:extLst>
              <a:ext uri="{FF2B5EF4-FFF2-40B4-BE49-F238E27FC236}">
                <a16:creationId xmlns:a16="http://schemas.microsoft.com/office/drawing/2014/main" id="{6A022C17-66DB-4959-A1F3-BD047D804ED0}"/>
              </a:ext>
            </a:extLst>
          </p:cNvPr>
          <p:cNvGraphicFramePr/>
          <p:nvPr>
            <p:extLst>
              <p:ext uri="{D42A27DB-BD31-4B8C-83A1-F6EECF244321}">
                <p14:modId xmlns:p14="http://schemas.microsoft.com/office/powerpoint/2010/main" val="3491705731"/>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a:bodyPr>
          <a:lstStyle/>
          <a:p>
            <a:r>
              <a:rPr lang="cs-CZ" dirty="0"/>
              <a:t>Okamžité zrušení PP zaměstnancem…</a:t>
            </a:r>
          </a:p>
        </p:txBody>
      </p:sp>
      <p:sp>
        <p:nvSpPr>
          <p:cNvPr id="4" name="Zástupný symbol pro číslo snímku 3">
            <a:extLst>
              <a:ext uri="{FF2B5EF4-FFF2-40B4-BE49-F238E27FC236}">
                <a16:creationId xmlns:a16="http://schemas.microsoft.com/office/drawing/2014/main" id="{A3B8D0B4-38A0-4D40-BDC6-8DAA7E4216D5}"/>
              </a:ext>
            </a:extLst>
          </p:cNvPr>
          <p:cNvSpPr>
            <a:spLocks noGrp="1"/>
          </p:cNvSpPr>
          <p:nvPr>
            <p:ph type="sldNum" sz="quarter" idx="11"/>
          </p:nvPr>
        </p:nvSpPr>
        <p:spPr/>
        <p:txBody>
          <a:bodyPr/>
          <a:lstStyle/>
          <a:p>
            <a:pPr algn="r"/>
            <a:fld id="{D4C49B74-5DB2-4B03-B1D2-7F6A3C51C318}" type="slidenum">
              <a:rPr lang="en-US" smtClean="0"/>
              <a:pPr algn="r"/>
              <a:t>36</a:t>
            </a:fld>
            <a:endParaRPr lang="en-US"/>
          </a:p>
        </p:txBody>
      </p:sp>
    </p:spTree>
    <p:extLst>
      <p:ext uri="{BB962C8B-B14F-4D97-AF65-F5344CB8AC3E}">
        <p14:creationId xmlns:p14="http://schemas.microsoft.com/office/powerpoint/2010/main" val="5531533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82629D8E-41AB-4373-BD7C-39D9FB0D6821}"/>
              </a:ext>
            </a:extLst>
          </p:cNvPr>
          <p:cNvGraphicFramePr/>
          <p:nvPr>
            <p:extLst>
              <p:ext uri="{D42A27DB-BD31-4B8C-83A1-F6EECF244321}">
                <p14:modId xmlns:p14="http://schemas.microsoft.com/office/powerpoint/2010/main" val="1557726999"/>
              </p:ext>
            </p:extLst>
          </p:nvPr>
        </p:nvGraphicFramePr>
        <p:xfrm>
          <a:off x="718800" y="1502465"/>
          <a:ext cx="10753200" cy="45935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a:extLst>
              <a:ext uri="{FF2B5EF4-FFF2-40B4-BE49-F238E27FC236}">
                <a16:creationId xmlns:a16="http://schemas.microsoft.com/office/drawing/2014/main" id="{F241101E-10AC-4BB0-A38F-19325BF2499C}"/>
              </a:ext>
            </a:extLst>
          </p:cNvPr>
          <p:cNvSpPr>
            <a:spLocks noGrp="1"/>
          </p:cNvSpPr>
          <p:nvPr>
            <p:ph type="title"/>
          </p:nvPr>
        </p:nvSpPr>
        <p:spPr/>
        <p:txBody>
          <a:bodyPr/>
          <a:lstStyle/>
          <a:p>
            <a:r>
              <a:rPr lang="cs-CZ" dirty="0"/>
              <a:t>…Okamžité zrušení PP zaměstnancem</a:t>
            </a:r>
          </a:p>
        </p:txBody>
      </p:sp>
      <p:sp>
        <p:nvSpPr>
          <p:cNvPr id="4" name="Zástupný symbol pro číslo snímku 3">
            <a:extLst>
              <a:ext uri="{FF2B5EF4-FFF2-40B4-BE49-F238E27FC236}">
                <a16:creationId xmlns:a16="http://schemas.microsoft.com/office/drawing/2014/main" id="{A05A7076-60E3-4F6C-AB7F-A4F9D487BD78}"/>
              </a:ext>
            </a:extLst>
          </p:cNvPr>
          <p:cNvSpPr>
            <a:spLocks noGrp="1"/>
          </p:cNvSpPr>
          <p:nvPr>
            <p:ph type="sldNum" sz="quarter" idx="11"/>
          </p:nvPr>
        </p:nvSpPr>
        <p:spPr/>
        <p:txBody>
          <a:bodyPr/>
          <a:lstStyle/>
          <a:p>
            <a:pPr algn="r"/>
            <a:fld id="{D4C49B74-5DB2-4B03-B1D2-7F6A3C51C318}" type="slidenum">
              <a:rPr lang="en-US" smtClean="0"/>
              <a:pPr algn="r"/>
              <a:t>37</a:t>
            </a:fld>
            <a:endParaRPr lang="en-US"/>
          </a:p>
        </p:txBody>
      </p:sp>
      <p:sp>
        <p:nvSpPr>
          <p:cNvPr id="5" name="Zástupný symbol pro zápatí 4">
            <a:extLst>
              <a:ext uri="{FF2B5EF4-FFF2-40B4-BE49-F238E27FC236}">
                <a16:creationId xmlns:a16="http://schemas.microsoft.com/office/drawing/2014/main" id="{D9A92CC1-150F-4CD6-BD08-654E74B71492}"/>
              </a:ext>
            </a:extLst>
          </p:cNvPr>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4807578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54732AFA-948B-4372-8154-5079BBBD2FEE}"/>
              </a:ext>
            </a:extLst>
          </p:cNvPr>
          <p:cNvGraphicFramePr/>
          <p:nvPr>
            <p:extLst>
              <p:ext uri="{D42A27DB-BD31-4B8C-83A1-F6EECF244321}">
                <p14:modId xmlns:p14="http://schemas.microsoft.com/office/powerpoint/2010/main" val="1724495159"/>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fontScale="90000"/>
          </a:bodyPr>
          <a:lstStyle/>
          <a:p>
            <a:br>
              <a:rPr lang="cs-CZ" dirty="0"/>
            </a:br>
            <a:r>
              <a:rPr lang="cs-CZ" dirty="0"/>
              <a:t>Skončení pracovního poměru na dobu určitou</a:t>
            </a:r>
          </a:p>
        </p:txBody>
      </p:sp>
      <p:sp>
        <p:nvSpPr>
          <p:cNvPr id="4" name="Zástupný symbol pro číslo snímku 3">
            <a:extLst>
              <a:ext uri="{FF2B5EF4-FFF2-40B4-BE49-F238E27FC236}">
                <a16:creationId xmlns:a16="http://schemas.microsoft.com/office/drawing/2014/main" id="{89E7FAC4-8651-4FEC-9E68-8352938E310B}"/>
              </a:ext>
            </a:extLst>
          </p:cNvPr>
          <p:cNvSpPr>
            <a:spLocks noGrp="1"/>
          </p:cNvSpPr>
          <p:nvPr>
            <p:ph type="sldNum" sz="quarter" idx="11"/>
          </p:nvPr>
        </p:nvSpPr>
        <p:spPr/>
        <p:txBody>
          <a:bodyPr/>
          <a:lstStyle/>
          <a:p>
            <a:pPr algn="r"/>
            <a:fld id="{D4C49B74-5DB2-4B03-B1D2-7F6A3C51C318}" type="slidenum">
              <a:rPr lang="en-US" smtClean="0"/>
              <a:pPr algn="r"/>
              <a:t>38</a:t>
            </a:fld>
            <a:endParaRPr lang="en-US"/>
          </a:p>
        </p:txBody>
      </p:sp>
    </p:spTree>
    <p:extLst>
      <p:ext uri="{BB962C8B-B14F-4D97-AF65-F5344CB8AC3E}">
        <p14:creationId xmlns:p14="http://schemas.microsoft.com/office/powerpoint/2010/main" val="38896044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5CA8009D-0640-42C6-A541-69BAB1034E90}"/>
              </a:ext>
            </a:extLst>
          </p:cNvPr>
          <p:cNvGraphicFramePr/>
          <p:nvPr>
            <p:extLst>
              <p:ext uri="{D42A27DB-BD31-4B8C-83A1-F6EECF244321}">
                <p14:modId xmlns:p14="http://schemas.microsoft.com/office/powerpoint/2010/main" val="995488942"/>
              </p:ext>
            </p:extLst>
          </p:nvPr>
        </p:nvGraphicFramePr>
        <p:xfrm>
          <a:off x="718800" y="1502465"/>
          <a:ext cx="10753200" cy="47255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fontScale="90000"/>
          </a:bodyPr>
          <a:lstStyle/>
          <a:p>
            <a:br>
              <a:rPr lang="cs-CZ" dirty="0"/>
            </a:br>
            <a:br>
              <a:rPr lang="cs-CZ" dirty="0"/>
            </a:br>
            <a:r>
              <a:rPr lang="cs-CZ" dirty="0"/>
              <a:t>Zrušení pracovního poměru ve zkušební době</a:t>
            </a:r>
          </a:p>
        </p:txBody>
      </p:sp>
      <p:sp>
        <p:nvSpPr>
          <p:cNvPr id="4" name="Zástupný symbol pro číslo snímku 3">
            <a:extLst>
              <a:ext uri="{FF2B5EF4-FFF2-40B4-BE49-F238E27FC236}">
                <a16:creationId xmlns:a16="http://schemas.microsoft.com/office/drawing/2014/main" id="{973DD606-709E-4069-88B5-11D805077E88}"/>
              </a:ext>
            </a:extLst>
          </p:cNvPr>
          <p:cNvSpPr>
            <a:spLocks noGrp="1"/>
          </p:cNvSpPr>
          <p:nvPr>
            <p:ph type="sldNum" sz="quarter" idx="11"/>
          </p:nvPr>
        </p:nvSpPr>
        <p:spPr/>
        <p:txBody>
          <a:bodyPr/>
          <a:lstStyle/>
          <a:p>
            <a:pPr algn="r"/>
            <a:fld id="{D4C49B74-5DB2-4B03-B1D2-7F6A3C51C318}" type="slidenum">
              <a:rPr lang="en-US" smtClean="0"/>
              <a:pPr algn="r"/>
              <a:t>39</a:t>
            </a:fld>
            <a:endParaRPr lang="en-US"/>
          </a:p>
        </p:txBody>
      </p:sp>
    </p:spTree>
    <p:extLst>
      <p:ext uri="{BB962C8B-B14F-4D97-AF65-F5344CB8AC3E}">
        <p14:creationId xmlns:p14="http://schemas.microsoft.com/office/powerpoint/2010/main" val="724940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BDBF08-A345-4995-9EEE-0C694DC106B6}"/>
              </a:ext>
            </a:extLst>
          </p:cNvPr>
          <p:cNvSpPr>
            <a:spLocks noGrp="1"/>
          </p:cNvSpPr>
          <p:nvPr>
            <p:ph type="title"/>
          </p:nvPr>
        </p:nvSpPr>
        <p:spPr/>
        <p:txBody>
          <a:bodyPr/>
          <a:lstStyle/>
          <a:p>
            <a:r>
              <a:rPr lang="cs-CZ" dirty="0" err="1"/>
              <a:t>Předspisy</a:t>
            </a:r>
            <a:r>
              <a:rPr lang="cs-CZ" dirty="0"/>
              <a:t> pracovního práva</a:t>
            </a:r>
          </a:p>
        </p:txBody>
      </p:sp>
      <p:sp>
        <p:nvSpPr>
          <p:cNvPr id="3" name="Zástupný obsah 2">
            <a:extLst>
              <a:ext uri="{FF2B5EF4-FFF2-40B4-BE49-F238E27FC236}">
                <a16:creationId xmlns:a16="http://schemas.microsoft.com/office/drawing/2014/main" id="{07831F15-447B-4E5E-817A-6850CF6BF03C}"/>
              </a:ext>
            </a:extLst>
          </p:cNvPr>
          <p:cNvSpPr>
            <a:spLocks noGrp="1"/>
          </p:cNvSpPr>
          <p:nvPr>
            <p:ph idx="1"/>
          </p:nvPr>
        </p:nvSpPr>
        <p:spPr>
          <a:xfrm>
            <a:off x="720000" y="1378857"/>
            <a:ext cx="10753200" cy="4453143"/>
          </a:xfrm>
        </p:spPr>
        <p:txBody>
          <a:bodyPr/>
          <a:lstStyle/>
          <a:p>
            <a:r>
              <a:rPr lang="cs-CZ" sz="1600" dirty="0"/>
              <a:t>Zákon č. 262/2006 Sb., zákoník práce</a:t>
            </a:r>
          </a:p>
          <a:p>
            <a:r>
              <a:rPr lang="cs-CZ" sz="1600" dirty="0"/>
              <a:t>zák. č. 2/1991 Sb., o kolektivním vyjednávání</a:t>
            </a:r>
          </a:p>
          <a:p>
            <a:r>
              <a:rPr lang="cs-CZ" sz="1600" dirty="0"/>
              <a:t>zák. č. 95/2004 Sb., o podmínkách získávání a uznávání odborné způsobilosti a specializované způsobilosti k výkonu zdravotnického povolání lékaře, zubního lékaře a farmaceuta</a:t>
            </a:r>
          </a:p>
          <a:p>
            <a:r>
              <a:rPr lang="cs-CZ" sz="1600" dirty="0"/>
              <a:t>zák. č. 96/2004 Sb., zákon o nelékařských zdravotnických povoláních</a:t>
            </a:r>
          </a:p>
          <a:p>
            <a:r>
              <a:rPr lang="cs-CZ" sz="1600" dirty="0"/>
              <a:t>zák. č. 435/2004 Sb., o zaměstnanosti</a:t>
            </a:r>
          </a:p>
          <a:p>
            <a:r>
              <a:rPr lang="cs-CZ" sz="1600" dirty="0"/>
              <a:t>zák. č. 251/2005 Sb., o inspekci práce </a:t>
            </a:r>
          </a:p>
          <a:p>
            <a:r>
              <a:rPr lang="cs-CZ" sz="1600" dirty="0"/>
              <a:t>zák. č. 179/2006 Sb., o ověřování a uznávání výsledků dalšího vzdělávání </a:t>
            </a:r>
          </a:p>
          <a:p>
            <a:r>
              <a:rPr lang="cs-CZ" sz="1600" dirty="0"/>
              <a:t>zák. č. 187/2006 Sb., o nemocenském pojištění</a:t>
            </a:r>
          </a:p>
          <a:p>
            <a:r>
              <a:rPr lang="cs-CZ" sz="1600" dirty="0"/>
              <a:t>zák. č. 309/2006 Sb., o zajištění dalších podmínek bezpečnosti a ochrany zdraví při práci </a:t>
            </a:r>
          </a:p>
          <a:p>
            <a:r>
              <a:rPr lang="cs-CZ" sz="1600" dirty="0"/>
              <a:t>zák. č. 198/2009 Sb., o rovném zacházení a o právních prostředcích ochrany před diskriminací a o změně některých zákonů (antidiskriminační zákon)</a:t>
            </a:r>
          </a:p>
          <a:p>
            <a:r>
              <a:rPr lang="cs-CZ" sz="1600" dirty="0"/>
              <a:t>GDPR</a:t>
            </a:r>
          </a:p>
        </p:txBody>
      </p:sp>
      <p:sp>
        <p:nvSpPr>
          <p:cNvPr id="5" name="Zástupný symbol pro číslo snímku 4">
            <a:extLst>
              <a:ext uri="{FF2B5EF4-FFF2-40B4-BE49-F238E27FC236}">
                <a16:creationId xmlns:a16="http://schemas.microsoft.com/office/drawing/2014/main" id="{77CCA412-D92A-41FC-A7C3-C335B6AB2985}"/>
              </a:ext>
            </a:extLst>
          </p:cNvPr>
          <p:cNvSpPr>
            <a:spLocks noGrp="1"/>
          </p:cNvSpPr>
          <p:nvPr>
            <p:ph type="sldNum" sz="quarter" idx="4"/>
          </p:nvPr>
        </p:nvSpPr>
        <p:spPr/>
        <p:txBody>
          <a:bodyPr/>
          <a:lstStyle/>
          <a:p>
            <a:fld id="{0DE708CC-0C3F-4567-9698-B54C0F35BD31}" type="slidenum">
              <a:rPr lang="cs-CZ" altLang="cs-CZ" smtClean="0"/>
              <a:pPr/>
              <a:t>4</a:t>
            </a:fld>
            <a:endParaRPr lang="cs-CZ" altLang="cs-CZ" dirty="0"/>
          </a:p>
        </p:txBody>
      </p:sp>
    </p:spTree>
    <p:extLst>
      <p:ext uri="{BB962C8B-B14F-4D97-AF65-F5344CB8AC3E}">
        <p14:creationId xmlns:p14="http://schemas.microsoft.com/office/powerpoint/2010/main" val="23186668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FD81F8FA-107F-4757-AD58-E3B88CE80A95}"/>
              </a:ext>
            </a:extLst>
          </p:cNvPr>
          <p:cNvGraphicFramePr/>
          <p:nvPr>
            <p:extLst>
              <p:ext uri="{D42A27DB-BD31-4B8C-83A1-F6EECF244321}">
                <p14:modId xmlns:p14="http://schemas.microsoft.com/office/powerpoint/2010/main" val="3198273216"/>
              </p:ext>
            </p:extLst>
          </p:nvPr>
        </p:nvGraphicFramePr>
        <p:xfrm>
          <a:off x="718800" y="1502465"/>
          <a:ext cx="10753200" cy="43295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fontScale="90000"/>
          </a:bodyPr>
          <a:lstStyle/>
          <a:p>
            <a:br>
              <a:rPr lang="cs-CZ" dirty="0"/>
            </a:br>
            <a:br>
              <a:rPr lang="cs-CZ" dirty="0"/>
            </a:br>
            <a:r>
              <a:rPr lang="cs-CZ" dirty="0"/>
              <a:t>Odstupné</a:t>
            </a:r>
          </a:p>
        </p:txBody>
      </p:sp>
      <p:sp>
        <p:nvSpPr>
          <p:cNvPr id="4" name="Zástupný symbol pro číslo snímku 3">
            <a:extLst>
              <a:ext uri="{FF2B5EF4-FFF2-40B4-BE49-F238E27FC236}">
                <a16:creationId xmlns:a16="http://schemas.microsoft.com/office/drawing/2014/main" id="{A4469376-B77A-4758-9915-B219917EBF4F}"/>
              </a:ext>
            </a:extLst>
          </p:cNvPr>
          <p:cNvSpPr>
            <a:spLocks noGrp="1"/>
          </p:cNvSpPr>
          <p:nvPr>
            <p:ph type="sldNum" sz="quarter" idx="11"/>
          </p:nvPr>
        </p:nvSpPr>
        <p:spPr/>
        <p:txBody>
          <a:bodyPr/>
          <a:lstStyle/>
          <a:p>
            <a:pPr algn="r"/>
            <a:fld id="{D4C49B74-5DB2-4B03-B1D2-7F6A3C51C318}" type="slidenum">
              <a:rPr lang="en-US" smtClean="0"/>
              <a:pPr algn="r"/>
              <a:t>40</a:t>
            </a:fld>
            <a:endParaRPr lang="en-US"/>
          </a:p>
        </p:txBody>
      </p:sp>
    </p:spTree>
    <p:extLst>
      <p:ext uri="{BB962C8B-B14F-4D97-AF65-F5344CB8AC3E}">
        <p14:creationId xmlns:p14="http://schemas.microsoft.com/office/powerpoint/2010/main" val="37701457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D6C91A05-04DB-4478-BC43-DAB910DDA750}"/>
              </a:ext>
            </a:extLst>
          </p:cNvPr>
          <p:cNvGraphicFramePr/>
          <p:nvPr>
            <p:extLst>
              <p:ext uri="{D42A27DB-BD31-4B8C-83A1-F6EECF244321}">
                <p14:modId xmlns:p14="http://schemas.microsoft.com/office/powerpoint/2010/main" val="3286334533"/>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fontScale="90000"/>
          </a:bodyPr>
          <a:lstStyle/>
          <a:p>
            <a:br>
              <a:rPr lang="cs-CZ" dirty="0"/>
            </a:br>
            <a:br>
              <a:rPr lang="cs-CZ" dirty="0"/>
            </a:br>
            <a:br>
              <a:rPr lang="cs-CZ" dirty="0"/>
            </a:br>
            <a:r>
              <a:rPr lang="cs-CZ" dirty="0"/>
              <a:t>Neplatné rozvázání pracovního poměru zaměstnavatelem</a:t>
            </a:r>
          </a:p>
        </p:txBody>
      </p:sp>
      <p:sp>
        <p:nvSpPr>
          <p:cNvPr id="4" name="Zástupný symbol pro číslo snímku 3">
            <a:extLst>
              <a:ext uri="{FF2B5EF4-FFF2-40B4-BE49-F238E27FC236}">
                <a16:creationId xmlns:a16="http://schemas.microsoft.com/office/drawing/2014/main" id="{8935EA48-8EB0-4694-A5E8-D06C7CB16465}"/>
              </a:ext>
            </a:extLst>
          </p:cNvPr>
          <p:cNvSpPr>
            <a:spLocks noGrp="1"/>
          </p:cNvSpPr>
          <p:nvPr>
            <p:ph type="sldNum" sz="quarter" idx="11"/>
          </p:nvPr>
        </p:nvSpPr>
        <p:spPr/>
        <p:txBody>
          <a:bodyPr/>
          <a:lstStyle/>
          <a:p>
            <a:pPr algn="r"/>
            <a:fld id="{D4C49B74-5DB2-4B03-B1D2-7F6A3C51C318}" type="slidenum">
              <a:rPr lang="en-US" smtClean="0"/>
              <a:pPr algn="r"/>
              <a:t>41</a:t>
            </a:fld>
            <a:endParaRPr lang="en-US"/>
          </a:p>
        </p:txBody>
      </p:sp>
    </p:spTree>
    <p:extLst>
      <p:ext uri="{BB962C8B-B14F-4D97-AF65-F5344CB8AC3E}">
        <p14:creationId xmlns:p14="http://schemas.microsoft.com/office/powerpoint/2010/main" val="16707278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C48D232B-43A0-48C5-B426-D440B972CB2C}"/>
              </a:ext>
            </a:extLst>
          </p:cNvPr>
          <p:cNvGraphicFramePr/>
          <p:nvPr>
            <p:extLst>
              <p:ext uri="{D42A27DB-BD31-4B8C-83A1-F6EECF244321}">
                <p14:modId xmlns:p14="http://schemas.microsoft.com/office/powerpoint/2010/main" val="3187133299"/>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fontScale="90000"/>
          </a:bodyPr>
          <a:lstStyle/>
          <a:p>
            <a:br>
              <a:rPr lang="cs-CZ" dirty="0"/>
            </a:br>
            <a:br>
              <a:rPr lang="cs-CZ" dirty="0"/>
            </a:br>
            <a:br>
              <a:rPr lang="cs-CZ" dirty="0"/>
            </a:br>
            <a:r>
              <a:rPr lang="cs-CZ" dirty="0"/>
              <a:t>Neplatné rozvázání pracovního poměru zaměstnavatelem</a:t>
            </a:r>
          </a:p>
        </p:txBody>
      </p:sp>
      <p:sp>
        <p:nvSpPr>
          <p:cNvPr id="4" name="Zástupný symbol pro číslo snímku 3">
            <a:extLst>
              <a:ext uri="{FF2B5EF4-FFF2-40B4-BE49-F238E27FC236}">
                <a16:creationId xmlns:a16="http://schemas.microsoft.com/office/drawing/2014/main" id="{43510E1E-5565-474D-BD09-08A0AB0D3974}"/>
              </a:ext>
            </a:extLst>
          </p:cNvPr>
          <p:cNvSpPr>
            <a:spLocks noGrp="1"/>
          </p:cNvSpPr>
          <p:nvPr>
            <p:ph type="sldNum" sz="quarter" idx="11"/>
          </p:nvPr>
        </p:nvSpPr>
        <p:spPr/>
        <p:txBody>
          <a:bodyPr/>
          <a:lstStyle/>
          <a:p>
            <a:pPr algn="r"/>
            <a:fld id="{D4C49B74-5DB2-4B03-B1D2-7F6A3C51C318}" type="slidenum">
              <a:rPr lang="en-US" smtClean="0"/>
              <a:pPr algn="r"/>
              <a:t>42</a:t>
            </a:fld>
            <a:endParaRPr lang="en-US"/>
          </a:p>
        </p:txBody>
      </p:sp>
    </p:spTree>
    <p:extLst>
      <p:ext uri="{BB962C8B-B14F-4D97-AF65-F5344CB8AC3E}">
        <p14:creationId xmlns:p14="http://schemas.microsoft.com/office/powerpoint/2010/main" val="38858074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71C72E85-D008-4BF2-A486-44BB3B1144C1}"/>
              </a:ext>
            </a:extLst>
          </p:cNvPr>
          <p:cNvGraphicFramePr/>
          <p:nvPr>
            <p:extLst>
              <p:ext uri="{D42A27DB-BD31-4B8C-83A1-F6EECF244321}">
                <p14:modId xmlns:p14="http://schemas.microsoft.com/office/powerpoint/2010/main" val="2777341492"/>
              </p:ext>
            </p:extLst>
          </p:nvPr>
        </p:nvGraphicFramePr>
        <p:xfrm>
          <a:off x="718800" y="1770743"/>
          <a:ext cx="10753200" cy="40612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fontScale="90000"/>
          </a:bodyPr>
          <a:lstStyle/>
          <a:p>
            <a:br>
              <a:rPr lang="cs-CZ" dirty="0"/>
            </a:br>
            <a:br>
              <a:rPr lang="cs-CZ" dirty="0"/>
            </a:br>
            <a:br>
              <a:rPr lang="cs-CZ" dirty="0"/>
            </a:br>
            <a:r>
              <a:rPr lang="cs-CZ" dirty="0"/>
              <a:t>Neplatné rozvázání pracovního poměru zaměstnancem – mimo zákonem dané možnosti</a:t>
            </a:r>
          </a:p>
        </p:txBody>
      </p:sp>
      <p:sp>
        <p:nvSpPr>
          <p:cNvPr id="4" name="Zástupný symbol pro číslo snímku 3">
            <a:extLst>
              <a:ext uri="{FF2B5EF4-FFF2-40B4-BE49-F238E27FC236}">
                <a16:creationId xmlns:a16="http://schemas.microsoft.com/office/drawing/2014/main" id="{E95736DE-E97E-4D03-8B38-E39CB60491FF}"/>
              </a:ext>
            </a:extLst>
          </p:cNvPr>
          <p:cNvSpPr>
            <a:spLocks noGrp="1"/>
          </p:cNvSpPr>
          <p:nvPr>
            <p:ph type="sldNum" sz="quarter" idx="11"/>
          </p:nvPr>
        </p:nvSpPr>
        <p:spPr/>
        <p:txBody>
          <a:bodyPr/>
          <a:lstStyle/>
          <a:p>
            <a:pPr algn="r"/>
            <a:fld id="{D4C49B74-5DB2-4B03-B1D2-7F6A3C51C318}" type="slidenum">
              <a:rPr lang="en-US" smtClean="0"/>
              <a:pPr algn="r"/>
              <a:t>43</a:t>
            </a:fld>
            <a:endParaRPr lang="en-US"/>
          </a:p>
        </p:txBody>
      </p:sp>
    </p:spTree>
    <p:extLst>
      <p:ext uri="{BB962C8B-B14F-4D97-AF65-F5344CB8AC3E}">
        <p14:creationId xmlns:p14="http://schemas.microsoft.com/office/powerpoint/2010/main" val="37354585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9B187759-F697-4D78-9425-1588B092C51F}"/>
              </a:ext>
            </a:extLst>
          </p:cNvPr>
          <p:cNvGraphicFramePr/>
          <p:nvPr>
            <p:extLst>
              <p:ext uri="{D42A27DB-BD31-4B8C-83A1-F6EECF244321}">
                <p14:modId xmlns:p14="http://schemas.microsoft.com/office/powerpoint/2010/main" val="2411589377"/>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fontScale="90000"/>
          </a:bodyPr>
          <a:lstStyle/>
          <a:p>
            <a:br>
              <a:rPr lang="cs-CZ" dirty="0"/>
            </a:br>
            <a:br>
              <a:rPr lang="cs-CZ" dirty="0"/>
            </a:br>
            <a:br>
              <a:rPr lang="cs-CZ" dirty="0"/>
            </a:br>
            <a:r>
              <a:rPr lang="cs-CZ" dirty="0"/>
              <a:t>Neplatné rozvázání pracovního poměru zaměstnancem</a:t>
            </a:r>
          </a:p>
        </p:txBody>
      </p:sp>
      <p:sp>
        <p:nvSpPr>
          <p:cNvPr id="4" name="Zástupný symbol pro číslo snímku 3">
            <a:extLst>
              <a:ext uri="{FF2B5EF4-FFF2-40B4-BE49-F238E27FC236}">
                <a16:creationId xmlns:a16="http://schemas.microsoft.com/office/drawing/2014/main" id="{605264E8-E260-4075-8AEF-29552A246CE6}"/>
              </a:ext>
            </a:extLst>
          </p:cNvPr>
          <p:cNvSpPr>
            <a:spLocks noGrp="1"/>
          </p:cNvSpPr>
          <p:nvPr>
            <p:ph type="sldNum" sz="quarter" idx="11"/>
          </p:nvPr>
        </p:nvSpPr>
        <p:spPr/>
        <p:txBody>
          <a:bodyPr/>
          <a:lstStyle/>
          <a:p>
            <a:pPr algn="r"/>
            <a:fld id="{D4C49B74-5DB2-4B03-B1D2-7F6A3C51C318}" type="slidenum">
              <a:rPr lang="en-US" smtClean="0"/>
              <a:pPr algn="r"/>
              <a:t>44</a:t>
            </a:fld>
            <a:endParaRPr lang="en-US"/>
          </a:p>
        </p:txBody>
      </p:sp>
    </p:spTree>
    <p:extLst>
      <p:ext uri="{BB962C8B-B14F-4D97-AF65-F5344CB8AC3E}">
        <p14:creationId xmlns:p14="http://schemas.microsoft.com/office/powerpoint/2010/main" val="39890351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509E7C82-C20B-4FA7-9320-90182F6C2F2E}"/>
              </a:ext>
            </a:extLst>
          </p:cNvPr>
          <p:cNvGraphicFramePr/>
          <p:nvPr>
            <p:extLst>
              <p:ext uri="{D42A27DB-BD31-4B8C-83A1-F6EECF244321}">
                <p14:modId xmlns:p14="http://schemas.microsoft.com/office/powerpoint/2010/main" val="4252943253"/>
              </p:ext>
            </p:extLst>
          </p:nvPr>
        </p:nvGraphicFramePr>
        <p:xfrm>
          <a:off x="718800" y="1502465"/>
          <a:ext cx="10753200" cy="47255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fontScale="90000"/>
          </a:bodyPr>
          <a:lstStyle/>
          <a:p>
            <a:br>
              <a:rPr lang="cs-CZ" dirty="0"/>
            </a:br>
            <a:br>
              <a:rPr lang="cs-CZ" dirty="0"/>
            </a:br>
            <a:br>
              <a:rPr lang="cs-CZ" dirty="0"/>
            </a:br>
            <a:r>
              <a:rPr lang="cs-CZ" dirty="0"/>
              <a:t>Místo vedoucího zaměstnance</a:t>
            </a:r>
          </a:p>
        </p:txBody>
      </p:sp>
      <p:sp>
        <p:nvSpPr>
          <p:cNvPr id="4" name="Zástupný symbol pro číslo snímku 3">
            <a:extLst>
              <a:ext uri="{FF2B5EF4-FFF2-40B4-BE49-F238E27FC236}">
                <a16:creationId xmlns:a16="http://schemas.microsoft.com/office/drawing/2014/main" id="{B67A0D9C-B649-42E3-AB42-ADDBD195C610}"/>
              </a:ext>
            </a:extLst>
          </p:cNvPr>
          <p:cNvSpPr>
            <a:spLocks noGrp="1"/>
          </p:cNvSpPr>
          <p:nvPr>
            <p:ph type="sldNum" sz="quarter" idx="11"/>
          </p:nvPr>
        </p:nvSpPr>
        <p:spPr/>
        <p:txBody>
          <a:bodyPr/>
          <a:lstStyle/>
          <a:p>
            <a:pPr algn="r"/>
            <a:fld id="{D4C49B74-5DB2-4B03-B1D2-7F6A3C51C318}" type="slidenum">
              <a:rPr lang="en-US" smtClean="0"/>
              <a:pPr algn="r"/>
              <a:t>45</a:t>
            </a:fld>
            <a:endParaRPr lang="en-US"/>
          </a:p>
        </p:txBody>
      </p:sp>
    </p:spTree>
    <p:extLst>
      <p:ext uri="{BB962C8B-B14F-4D97-AF65-F5344CB8AC3E}">
        <p14:creationId xmlns:p14="http://schemas.microsoft.com/office/powerpoint/2010/main" val="11311322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009767-5FD7-4879-92EB-04AB9BEABB8C}"/>
              </a:ext>
            </a:extLst>
          </p:cNvPr>
          <p:cNvSpPr>
            <a:spLocks noGrp="1"/>
          </p:cNvSpPr>
          <p:nvPr>
            <p:ph type="title"/>
          </p:nvPr>
        </p:nvSpPr>
        <p:spPr/>
        <p:txBody>
          <a:bodyPr/>
          <a:lstStyle/>
          <a:p>
            <a:r>
              <a:rPr lang="cs-CZ" dirty="0"/>
              <a:t>Dohody o pracích konaných mimo pracovní poměr</a:t>
            </a:r>
          </a:p>
        </p:txBody>
      </p:sp>
      <p:sp>
        <p:nvSpPr>
          <p:cNvPr id="3" name="Podnadpis 2">
            <a:extLst>
              <a:ext uri="{FF2B5EF4-FFF2-40B4-BE49-F238E27FC236}">
                <a16:creationId xmlns:a16="http://schemas.microsoft.com/office/drawing/2014/main" id="{E9009931-67CD-4B3B-903D-9768F50D8629}"/>
              </a:ext>
            </a:extLst>
          </p:cNvPr>
          <p:cNvSpPr>
            <a:spLocks noGrp="1"/>
          </p:cNvSpPr>
          <p:nvPr>
            <p:ph type="subTitle" idx="1"/>
          </p:nvPr>
        </p:nvSpPr>
        <p:spPr/>
        <p:txBody>
          <a:bodyPr/>
          <a:lstStyle/>
          <a:p>
            <a:endParaRPr lang="cs-CZ"/>
          </a:p>
        </p:txBody>
      </p:sp>
      <p:sp>
        <p:nvSpPr>
          <p:cNvPr id="4" name="Zástupný symbol pro zápatí 3">
            <a:extLst>
              <a:ext uri="{FF2B5EF4-FFF2-40B4-BE49-F238E27FC236}">
                <a16:creationId xmlns:a16="http://schemas.microsoft.com/office/drawing/2014/main" id="{BE6FB2BD-4FF7-4346-A84B-B75817ECD529}"/>
              </a:ext>
            </a:extLst>
          </p:cNvPr>
          <p:cNvSpPr>
            <a:spLocks noGrp="1"/>
          </p:cNvSpPr>
          <p:nvPr>
            <p:ph type="ftr" sz="quarter" idx="3"/>
          </p:nvPr>
        </p:nvSpPr>
        <p:spPr/>
        <p:txBody>
          <a:bodyPr/>
          <a:lstStyle/>
          <a:p>
            <a:r>
              <a:rPr lang="cs-CZ"/>
              <a:t>Definujte zápatí – název prezentace nebo pracoviště</a:t>
            </a:r>
            <a:endParaRPr lang="cs-CZ" dirty="0"/>
          </a:p>
        </p:txBody>
      </p:sp>
      <p:sp>
        <p:nvSpPr>
          <p:cNvPr id="5" name="Zástupný symbol pro číslo snímku 4">
            <a:extLst>
              <a:ext uri="{FF2B5EF4-FFF2-40B4-BE49-F238E27FC236}">
                <a16:creationId xmlns:a16="http://schemas.microsoft.com/office/drawing/2014/main" id="{9D26F1C4-6384-4DAC-9451-86FE5668FB01}"/>
              </a:ext>
            </a:extLst>
          </p:cNvPr>
          <p:cNvSpPr>
            <a:spLocks noGrp="1"/>
          </p:cNvSpPr>
          <p:nvPr>
            <p:ph type="sldNum" sz="quarter" idx="4"/>
          </p:nvPr>
        </p:nvSpPr>
        <p:spPr/>
        <p:txBody>
          <a:bodyPr/>
          <a:lstStyle/>
          <a:p>
            <a:fld id="{0DE708CC-0C3F-4567-9698-B54C0F35BD31}" type="slidenum">
              <a:rPr lang="cs-CZ" altLang="cs-CZ" smtClean="0"/>
              <a:pPr/>
              <a:t>46</a:t>
            </a:fld>
            <a:endParaRPr lang="cs-CZ" altLang="cs-CZ" dirty="0"/>
          </a:p>
        </p:txBody>
      </p:sp>
    </p:spTree>
    <p:extLst>
      <p:ext uri="{BB962C8B-B14F-4D97-AF65-F5344CB8AC3E}">
        <p14:creationId xmlns:p14="http://schemas.microsoft.com/office/powerpoint/2010/main" val="5131979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Alternativy k pracovnímu poměru</a:t>
            </a:r>
          </a:p>
        </p:txBody>
      </p:sp>
      <p:graphicFrame>
        <p:nvGraphicFramePr>
          <p:cNvPr id="4" name="Zástupný obsah 3">
            <a:extLst>
              <a:ext uri="{FF2B5EF4-FFF2-40B4-BE49-F238E27FC236}">
                <a16:creationId xmlns:a16="http://schemas.microsoft.com/office/drawing/2014/main" id="{8FB00320-13FA-476E-A9B8-02D896EBE22C}"/>
              </a:ext>
            </a:extLst>
          </p:cNvPr>
          <p:cNvGraphicFramePr>
            <a:graphicFrameLocks noGrp="1"/>
          </p:cNvGraphicFramePr>
          <p:nvPr>
            <p:ph idx="1"/>
            <p:extLst>
              <p:ext uri="{D42A27DB-BD31-4B8C-83A1-F6EECF244321}">
                <p14:modId xmlns:p14="http://schemas.microsoft.com/office/powerpoint/2010/main" val="2572794478"/>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9383634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F2DB560C-371C-4EFA-8A14-8AB5AC458C93}"/>
              </a:ext>
            </a:extLst>
          </p:cNvPr>
          <p:cNvGraphicFramePr/>
          <p:nvPr>
            <p:extLst>
              <p:ext uri="{D42A27DB-BD31-4B8C-83A1-F6EECF244321}">
                <p14:modId xmlns:p14="http://schemas.microsoft.com/office/powerpoint/2010/main" val="2321236375"/>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fontScale="90000"/>
          </a:bodyPr>
          <a:lstStyle/>
          <a:p>
            <a:br>
              <a:rPr lang="cs-CZ" dirty="0"/>
            </a:br>
            <a:br>
              <a:rPr lang="cs-CZ" dirty="0"/>
            </a:br>
            <a:br>
              <a:rPr lang="cs-CZ" dirty="0"/>
            </a:br>
            <a:r>
              <a:rPr lang="cs-CZ" dirty="0"/>
              <a:t>Dohody o pracích konaných mimo pracovní poměr</a:t>
            </a:r>
          </a:p>
        </p:txBody>
      </p:sp>
      <p:sp>
        <p:nvSpPr>
          <p:cNvPr id="4" name="Zástupný symbol pro číslo snímku 3">
            <a:extLst>
              <a:ext uri="{FF2B5EF4-FFF2-40B4-BE49-F238E27FC236}">
                <a16:creationId xmlns:a16="http://schemas.microsoft.com/office/drawing/2014/main" id="{0439A874-FE8C-4FB8-B14C-C9633E0A8634}"/>
              </a:ext>
            </a:extLst>
          </p:cNvPr>
          <p:cNvSpPr>
            <a:spLocks noGrp="1"/>
          </p:cNvSpPr>
          <p:nvPr>
            <p:ph type="sldNum" sz="quarter" idx="11"/>
          </p:nvPr>
        </p:nvSpPr>
        <p:spPr/>
        <p:txBody>
          <a:bodyPr/>
          <a:lstStyle/>
          <a:p>
            <a:pPr algn="r"/>
            <a:fld id="{D4C49B74-5DB2-4B03-B1D2-7F6A3C51C318}" type="slidenum">
              <a:rPr lang="en-US" smtClean="0"/>
              <a:pPr algn="r"/>
              <a:t>48</a:t>
            </a:fld>
            <a:endParaRPr lang="en-US"/>
          </a:p>
        </p:txBody>
      </p:sp>
    </p:spTree>
    <p:extLst>
      <p:ext uri="{BB962C8B-B14F-4D97-AF65-F5344CB8AC3E}">
        <p14:creationId xmlns:p14="http://schemas.microsoft.com/office/powerpoint/2010/main" val="6342377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a:t>Dohody mimo pracovní poměr </a:t>
            </a:r>
          </a:p>
        </p:txBody>
      </p:sp>
      <p:sp>
        <p:nvSpPr>
          <p:cNvPr id="6" name="Zástupný symbol pro obsah 5"/>
          <p:cNvSpPr>
            <a:spLocks noGrp="1"/>
          </p:cNvSpPr>
          <p:nvPr>
            <p:ph idx="1"/>
          </p:nvPr>
        </p:nvSpPr>
        <p:spPr/>
        <p:txBody>
          <a:bodyPr>
            <a:normAutofit/>
          </a:bodyPr>
          <a:lstStyle/>
          <a:p>
            <a:pPr marL="0" indent="0">
              <a:buNone/>
            </a:pPr>
            <a:r>
              <a:rPr lang="cs-CZ" dirty="0"/>
              <a:t>Zvláštní pravidla pro</a:t>
            </a:r>
          </a:p>
          <a:p>
            <a:pPr marL="914400" lvl="1" indent="-514350">
              <a:buFont typeface="+mj-lt"/>
              <a:buAutoNum type="alphaLcParenR"/>
            </a:pPr>
            <a:r>
              <a:rPr lang="cs-CZ" dirty="0"/>
              <a:t>převedení na jinou práci a přeložení,</a:t>
            </a:r>
          </a:p>
          <a:p>
            <a:pPr marL="914400" lvl="1" indent="-514350">
              <a:buFont typeface="+mj-lt"/>
              <a:buAutoNum type="alphaLcParenR"/>
            </a:pPr>
            <a:r>
              <a:rPr lang="cs-CZ" dirty="0"/>
              <a:t>dočasné přidělení,</a:t>
            </a:r>
          </a:p>
          <a:p>
            <a:pPr marL="914400" lvl="1" indent="-514350">
              <a:buFont typeface="+mj-lt"/>
              <a:buAutoNum type="alphaLcParenR"/>
            </a:pPr>
            <a:r>
              <a:rPr lang="cs-CZ" dirty="0"/>
              <a:t>odstupné,</a:t>
            </a:r>
          </a:p>
          <a:p>
            <a:pPr marL="914400" lvl="1" indent="-514350">
              <a:buFont typeface="+mj-lt"/>
              <a:buAutoNum type="alphaLcParenR"/>
            </a:pPr>
            <a:r>
              <a:rPr lang="cs-CZ" dirty="0"/>
              <a:t>pracovní dobu a dobu odpočinku; výkon práce však nesmí přesáhnout 12 hodin během 24 hodin po sobě jdoucích,</a:t>
            </a:r>
          </a:p>
          <a:p>
            <a:pPr marL="914400" lvl="1" indent="-514350">
              <a:buFont typeface="+mj-lt"/>
              <a:buAutoNum type="alphaLcParenR"/>
            </a:pPr>
            <a:r>
              <a:rPr lang="cs-CZ" dirty="0"/>
              <a:t>překážky v práci na straně zaměstnance,</a:t>
            </a:r>
          </a:p>
          <a:p>
            <a:pPr marL="914400" lvl="1" indent="-514350">
              <a:buFont typeface="+mj-lt"/>
              <a:buAutoNum type="alphaLcParenR"/>
            </a:pPr>
            <a:r>
              <a:rPr lang="cs-CZ" dirty="0"/>
              <a:t>dovolenou,</a:t>
            </a:r>
          </a:p>
          <a:p>
            <a:pPr marL="914400" lvl="1" indent="-514350">
              <a:buFont typeface="+mj-lt"/>
              <a:buAutoNum type="alphaLcParenR"/>
            </a:pPr>
            <a:r>
              <a:rPr lang="cs-CZ" dirty="0"/>
              <a:t>skončení pracovního poměru,</a:t>
            </a:r>
          </a:p>
          <a:p>
            <a:pPr marL="914400" lvl="1" indent="-514350">
              <a:buFont typeface="+mj-lt"/>
              <a:buAutoNum type="alphaLcParenR"/>
            </a:pPr>
            <a:r>
              <a:rPr lang="cs-CZ" dirty="0"/>
              <a:t>odměňování („odměna z dohody“), s výjimkou minimální mzdy</a:t>
            </a:r>
          </a:p>
          <a:p>
            <a:pPr marL="914400" lvl="1" indent="-514350">
              <a:buFont typeface="+mj-lt"/>
              <a:buAutoNum type="alphaLcParenR"/>
            </a:pPr>
            <a:r>
              <a:rPr lang="cs-CZ" dirty="0"/>
              <a:t>cestovní náhrady.</a:t>
            </a:r>
          </a:p>
        </p:txBody>
      </p:sp>
    </p:spTree>
    <p:custDataLst>
      <p:tags r:id="rId1"/>
    </p:custDataLst>
    <p:extLst>
      <p:ext uri="{BB962C8B-B14F-4D97-AF65-F5344CB8AC3E}">
        <p14:creationId xmlns:p14="http://schemas.microsoft.com/office/powerpoint/2010/main" val="1547735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9ED28B-FC69-438B-B39D-134E1510EF5A}"/>
              </a:ext>
            </a:extLst>
          </p:cNvPr>
          <p:cNvSpPr>
            <a:spLocks noGrp="1"/>
          </p:cNvSpPr>
          <p:nvPr>
            <p:ph type="title"/>
          </p:nvPr>
        </p:nvSpPr>
        <p:spPr/>
        <p:txBody>
          <a:bodyPr/>
          <a:lstStyle/>
          <a:p>
            <a:r>
              <a:rPr lang="cs-CZ" dirty="0"/>
              <a:t>Pracovní smlouva</a:t>
            </a:r>
          </a:p>
        </p:txBody>
      </p:sp>
      <p:sp>
        <p:nvSpPr>
          <p:cNvPr id="3" name="Podnadpis 2">
            <a:extLst>
              <a:ext uri="{FF2B5EF4-FFF2-40B4-BE49-F238E27FC236}">
                <a16:creationId xmlns:a16="http://schemas.microsoft.com/office/drawing/2014/main" id="{66A3AF2D-7EB8-4857-A80D-9F1F50598011}"/>
              </a:ext>
            </a:extLst>
          </p:cNvPr>
          <p:cNvSpPr>
            <a:spLocks noGrp="1"/>
          </p:cNvSpPr>
          <p:nvPr>
            <p:ph type="subTitle" idx="1"/>
          </p:nvPr>
        </p:nvSpPr>
        <p:spPr/>
        <p:txBody>
          <a:bodyPr/>
          <a:lstStyle/>
          <a:p>
            <a:endParaRPr lang="cs-CZ"/>
          </a:p>
        </p:txBody>
      </p:sp>
      <p:sp>
        <p:nvSpPr>
          <p:cNvPr id="5" name="Zástupný symbol pro číslo snímku 4">
            <a:extLst>
              <a:ext uri="{FF2B5EF4-FFF2-40B4-BE49-F238E27FC236}">
                <a16:creationId xmlns:a16="http://schemas.microsoft.com/office/drawing/2014/main" id="{DDBC66C6-F356-4E5F-88F2-4A2EBBF38B4D}"/>
              </a:ext>
            </a:extLst>
          </p:cNvPr>
          <p:cNvSpPr>
            <a:spLocks noGrp="1"/>
          </p:cNvSpPr>
          <p:nvPr>
            <p:ph type="sldNum" sz="quarter" idx="4"/>
          </p:nvPr>
        </p:nvSpPr>
        <p:spPr/>
        <p:txBody>
          <a:bodyPr/>
          <a:lstStyle/>
          <a:p>
            <a:fld id="{0DE708CC-0C3F-4567-9698-B54C0F35BD31}" type="slidenum">
              <a:rPr lang="cs-CZ" altLang="cs-CZ" smtClean="0"/>
              <a:pPr/>
              <a:t>5</a:t>
            </a:fld>
            <a:endParaRPr lang="cs-CZ" altLang="cs-CZ" dirty="0"/>
          </a:p>
        </p:txBody>
      </p:sp>
    </p:spTree>
    <p:extLst>
      <p:ext uri="{BB962C8B-B14F-4D97-AF65-F5344CB8AC3E}">
        <p14:creationId xmlns:p14="http://schemas.microsoft.com/office/powerpoint/2010/main" val="171640496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B3EBCB-F570-48D7-9F69-813D34FE3083}"/>
              </a:ext>
            </a:extLst>
          </p:cNvPr>
          <p:cNvSpPr>
            <a:spLocks noGrp="1"/>
          </p:cNvSpPr>
          <p:nvPr>
            <p:ph type="title"/>
          </p:nvPr>
        </p:nvSpPr>
        <p:spPr/>
        <p:txBody>
          <a:bodyPr/>
          <a:lstStyle/>
          <a:p>
            <a:r>
              <a:rPr lang="cs-CZ" dirty="0"/>
              <a:t>Zvyšování kvalifikace</a:t>
            </a:r>
          </a:p>
        </p:txBody>
      </p:sp>
      <p:sp>
        <p:nvSpPr>
          <p:cNvPr id="3" name="Podnadpis 2">
            <a:extLst>
              <a:ext uri="{FF2B5EF4-FFF2-40B4-BE49-F238E27FC236}">
                <a16:creationId xmlns:a16="http://schemas.microsoft.com/office/drawing/2014/main" id="{E353B668-4C09-4838-B61A-DEB2BE6CD452}"/>
              </a:ext>
            </a:extLst>
          </p:cNvPr>
          <p:cNvSpPr>
            <a:spLocks noGrp="1"/>
          </p:cNvSpPr>
          <p:nvPr>
            <p:ph type="subTitle" idx="1"/>
          </p:nvPr>
        </p:nvSpPr>
        <p:spPr/>
        <p:txBody>
          <a:bodyPr/>
          <a:lstStyle/>
          <a:p>
            <a:endParaRPr lang="cs-CZ"/>
          </a:p>
        </p:txBody>
      </p:sp>
      <p:sp>
        <p:nvSpPr>
          <p:cNvPr id="4" name="Zástupný symbol pro zápatí 3">
            <a:extLst>
              <a:ext uri="{FF2B5EF4-FFF2-40B4-BE49-F238E27FC236}">
                <a16:creationId xmlns:a16="http://schemas.microsoft.com/office/drawing/2014/main" id="{BDFF341B-4F73-410F-9155-2803E6732758}"/>
              </a:ext>
            </a:extLst>
          </p:cNvPr>
          <p:cNvSpPr>
            <a:spLocks noGrp="1"/>
          </p:cNvSpPr>
          <p:nvPr>
            <p:ph type="ftr" sz="quarter" idx="3"/>
          </p:nvPr>
        </p:nvSpPr>
        <p:spPr/>
        <p:txBody>
          <a:bodyPr/>
          <a:lstStyle/>
          <a:p>
            <a:r>
              <a:rPr lang="cs-CZ"/>
              <a:t>Definujte zápatí – název prezentace nebo pracoviště</a:t>
            </a:r>
            <a:endParaRPr lang="cs-CZ" dirty="0"/>
          </a:p>
        </p:txBody>
      </p:sp>
      <p:sp>
        <p:nvSpPr>
          <p:cNvPr id="5" name="Zástupný symbol pro číslo snímku 4">
            <a:extLst>
              <a:ext uri="{FF2B5EF4-FFF2-40B4-BE49-F238E27FC236}">
                <a16:creationId xmlns:a16="http://schemas.microsoft.com/office/drawing/2014/main" id="{83F7C6E8-9D89-47C3-98E9-BE1FD280092F}"/>
              </a:ext>
            </a:extLst>
          </p:cNvPr>
          <p:cNvSpPr>
            <a:spLocks noGrp="1"/>
          </p:cNvSpPr>
          <p:nvPr>
            <p:ph type="sldNum" sz="quarter" idx="4"/>
          </p:nvPr>
        </p:nvSpPr>
        <p:spPr/>
        <p:txBody>
          <a:bodyPr/>
          <a:lstStyle/>
          <a:p>
            <a:fld id="{0DE708CC-0C3F-4567-9698-B54C0F35BD31}" type="slidenum">
              <a:rPr lang="cs-CZ" altLang="cs-CZ" smtClean="0"/>
              <a:pPr/>
              <a:t>50</a:t>
            </a:fld>
            <a:endParaRPr lang="cs-CZ" altLang="cs-CZ" dirty="0"/>
          </a:p>
        </p:txBody>
      </p:sp>
    </p:spTree>
    <p:extLst>
      <p:ext uri="{BB962C8B-B14F-4D97-AF65-F5344CB8AC3E}">
        <p14:creationId xmlns:p14="http://schemas.microsoft.com/office/powerpoint/2010/main" val="41647385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Kvalifikační dohoda</a:t>
            </a:r>
          </a:p>
        </p:txBody>
      </p:sp>
      <p:sp>
        <p:nvSpPr>
          <p:cNvPr id="3" name="Zástupný symbol pro obsah 2"/>
          <p:cNvSpPr>
            <a:spLocks noGrp="1"/>
          </p:cNvSpPr>
          <p:nvPr>
            <p:ph idx="1"/>
          </p:nvPr>
        </p:nvSpPr>
        <p:spPr/>
        <p:txBody>
          <a:bodyPr>
            <a:normAutofit fontScale="77500" lnSpcReduction="20000"/>
          </a:bodyPr>
          <a:lstStyle/>
          <a:p>
            <a:pPr algn="just"/>
            <a:r>
              <a:rPr lang="cs-CZ" dirty="0"/>
              <a:t>Uzavře-li zaměstnavatel se zaměstnancem v souvislosti se zvyšováním kvalifikace kvalifikační dohodu, je její součástí </a:t>
            </a:r>
            <a:r>
              <a:rPr lang="cs-CZ" b="1" dirty="0"/>
              <a:t>zejména závazek zaměstnavatele umožnit zaměstnanci zvýšení kvalifikace </a:t>
            </a:r>
            <a:r>
              <a:rPr lang="cs-CZ" dirty="0"/>
              <a:t>a </a:t>
            </a:r>
            <a:r>
              <a:rPr lang="cs-CZ" b="1" dirty="0"/>
              <a:t>závazek zaměstnance setrvat u zaměstnavatele v zaměstnání po sjednanou dobu</a:t>
            </a:r>
            <a:r>
              <a:rPr lang="cs-CZ" dirty="0"/>
              <a:t>, </a:t>
            </a:r>
            <a:r>
              <a:rPr lang="cs-CZ" b="1" dirty="0"/>
              <a:t>nejdéle však po dobu 5 let</a:t>
            </a:r>
            <a:r>
              <a:rPr lang="cs-CZ" dirty="0"/>
              <a:t>, nebo uhradit zaměstnavateli náklady spojené se zvýšením kvalifikace, které zaměstnavatel na zvýšení kvalifikace zaměstnance vynaložil, a to i tehdy, když zaměstnanec skončí pracovní poměr před zvýšením kvalifikace. </a:t>
            </a:r>
            <a:r>
              <a:rPr lang="cs-CZ" b="1" dirty="0"/>
              <a:t>Závazek zaměstnance k setrvání v zaměstnání začíná od zvýšení kvalifikace</a:t>
            </a:r>
            <a:r>
              <a:rPr lang="cs-CZ" dirty="0"/>
              <a:t>.</a:t>
            </a:r>
          </a:p>
        </p:txBody>
      </p:sp>
    </p:spTree>
    <p:extLst>
      <p:ext uri="{BB962C8B-B14F-4D97-AF65-F5344CB8AC3E}">
        <p14:creationId xmlns:p14="http://schemas.microsoft.com/office/powerpoint/2010/main" val="67520655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Zvyšování kvalifikace</a:t>
            </a:r>
          </a:p>
        </p:txBody>
      </p:sp>
      <p:graphicFrame>
        <p:nvGraphicFramePr>
          <p:cNvPr id="4" name="Zástupný obsah 3">
            <a:extLst>
              <a:ext uri="{FF2B5EF4-FFF2-40B4-BE49-F238E27FC236}">
                <a16:creationId xmlns:a16="http://schemas.microsoft.com/office/drawing/2014/main" id="{0C0B5FA2-E4CD-4EFA-9AE5-575CA5B6D793}"/>
              </a:ext>
            </a:extLst>
          </p:cNvPr>
          <p:cNvGraphicFramePr>
            <a:graphicFrameLocks noGrp="1"/>
          </p:cNvGraphicFramePr>
          <p:nvPr>
            <p:ph idx="1"/>
            <p:extLst>
              <p:ext uri="{D42A27DB-BD31-4B8C-83A1-F6EECF244321}">
                <p14:modId xmlns:p14="http://schemas.microsoft.com/office/powerpoint/2010/main" val="697617649"/>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05442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A99B0D-087A-41A3-9F1C-8C26137F69B7}"/>
              </a:ext>
            </a:extLst>
          </p:cNvPr>
          <p:cNvSpPr>
            <a:spLocks noGrp="1"/>
          </p:cNvSpPr>
          <p:nvPr>
            <p:ph type="title"/>
          </p:nvPr>
        </p:nvSpPr>
        <p:spPr/>
        <p:txBody>
          <a:bodyPr/>
          <a:lstStyle/>
          <a:p>
            <a:r>
              <a:rPr lang="cs-CZ" dirty="0"/>
              <a:t>Rozvrhování pracovní doby</a:t>
            </a:r>
          </a:p>
        </p:txBody>
      </p:sp>
      <p:sp>
        <p:nvSpPr>
          <p:cNvPr id="3" name="Podnadpis 2">
            <a:extLst>
              <a:ext uri="{FF2B5EF4-FFF2-40B4-BE49-F238E27FC236}">
                <a16:creationId xmlns:a16="http://schemas.microsoft.com/office/drawing/2014/main" id="{3CE39CE3-403E-4193-8E6D-3F25DEBA7EA9}"/>
              </a:ext>
            </a:extLst>
          </p:cNvPr>
          <p:cNvSpPr>
            <a:spLocks noGrp="1"/>
          </p:cNvSpPr>
          <p:nvPr>
            <p:ph type="subTitle" idx="1"/>
          </p:nvPr>
        </p:nvSpPr>
        <p:spPr/>
        <p:txBody>
          <a:bodyPr/>
          <a:lstStyle/>
          <a:p>
            <a:endParaRPr lang="cs-CZ"/>
          </a:p>
        </p:txBody>
      </p:sp>
      <p:sp>
        <p:nvSpPr>
          <p:cNvPr id="5" name="Zástupný symbol pro číslo snímku 4">
            <a:extLst>
              <a:ext uri="{FF2B5EF4-FFF2-40B4-BE49-F238E27FC236}">
                <a16:creationId xmlns:a16="http://schemas.microsoft.com/office/drawing/2014/main" id="{1542E54F-A8EA-47A4-A4E2-B6B0A7ED41D0}"/>
              </a:ext>
            </a:extLst>
          </p:cNvPr>
          <p:cNvSpPr>
            <a:spLocks noGrp="1"/>
          </p:cNvSpPr>
          <p:nvPr>
            <p:ph type="sldNum" sz="quarter" idx="4"/>
          </p:nvPr>
        </p:nvSpPr>
        <p:spPr/>
        <p:txBody>
          <a:bodyPr/>
          <a:lstStyle/>
          <a:p>
            <a:fld id="{0DE708CC-0C3F-4567-9698-B54C0F35BD31}" type="slidenum">
              <a:rPr lang="cs-CZ" altLang="cs-CZ" smtClean="0"/>
              <a:pPr/>
              <a:t>53</a:t>
            </a:fld>
            <a:endParaRPr lang="cs-CZ" altLang="cs-CZ" dirty="0"/>
          </a:p>
        </p:txBody>
      </p:sp>
    </p:spTree>
    <p:extLst>
      <p:ext uri="{BB962C8B-B14F-4D97-AF65-F5344CB8AC3E}">
        <p14:creationId xmlns:p14="http://schemas.microsoft.com/office/powerpoint/2010/main" val="409137482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Pojmy</a:t>
            </a:r>
          </a:p>
        </p:txBody>
      </p:sp>
      <p:sp>
        <p:nvSpPr>
          <p:cNvPr id="3" name="Zástupný symbol pro obsah 2"/>
          <p:cNvSpPr>
            <a:spLocks noGrp="1"/>
          </p:cNvSpPr>
          <p:nvPr>
            <p:ph idx="1"/>
          </p:nvPr>
        </p:nvSpPr>
        <p:spPr/>
        <p:txBody>
          <a:bodyPr/>
          <a:lstStyle/>
          <a:p>
            <a:r>
              <a:rPr lang="cs-CZ" dirty="0"/>
              <a:t>Pracovní doba</a:t>
            </a:r>
          </a:p>
          <a:p>
            <a:r>
              <a:rPr lang="cs-CZ" dirty="0"/>
              <a:t>Doba odpočinku</a:t>
            </a:r>
          </a:p>
          <a:p>
            <a:r>
              <a:rPr lang="cs-CZ" dirty="0"/>
              <a:t>Práce přesčas</a:t>
            </a:r>
          </a:p>
          <a:p>
            <a:r>
              <a:rPr lang="cs-CZ" dirty="0"/>
              <a:t>Směna </a:t>
            </a:r>
          </a:p>
          <a:p>
            <a:r>
              <a:rPr lang="cs-CZ" dirty="0"/>
              <a:t>Pracovní pohotovostí doba</a:t>
            </a:r>
          </a:p>
          <a:p>
            <a:r>
              <a:rPr lang="cs-CZ" dirty="0"/>
              <a:t>Noční práce</a:t>
            </a:r>
          </a:p>
        </p:txBody>
      </p:sp>
    </p:spTree>
    <p:extLst>
      <p:ext uri="{BB962C8B-B14F-4D97-AF65-F5344CB8AC3E}">
        <p14:creationId xmlns:p14="http://schemas.microsoft.com/office/powerpoint/2010/main" val="379975209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Pracovní doba</a:t>
            </a:r>
          </a:p>
        </p:txBody>
      </p:sp>
      <p:graphicFrame>
        <p:nvGraphicFramePr>
          <p:cNvPr id="5" name="Zástupný obsah 4">
            <a:extLst>
              <a:ext uri="{FF2B5EF4-FFF2-40B4-BE49-F238E27FC236}">
                <a16:creationId xmlns:a16="http://schemas.microsoft.com/office/drawing/2014/main" id="{436D630A-FCF7-4C18-B848-D74FEB101FE7}"/>
              </a:ext>
            </a:extLst>
          </p:cNvPr>
          <p:cNvGraphicFramePr>
            <a:graphicFrameLocks noGrp="1"/>
          </p:cNvGraphicFramePr>
          <p:nvPr>
            <p:ph idx="1"/>
            <p:extLst>
              <p:ext uri="{D42A27DB-BD31-4B8C-83A1-F6EECF244321}">
                <p14:modId xmlns:p14="http://schemas.microsoft.com/office/powerpoint/2010/main" val="2305690694"/>
              </p:ext>
            </p:extLst>
          </p:nvPr>
        </p:nvGraphicFramePr>
        <p:xfrm>
          <a:off x="720000" y="1171576"/>
          <a:ext cx="10753200" cy="512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9762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Přestávka a doba odpočinku</a:t>
            </a:r>
          </a:p>
        </p:txBody>
      </p:sp>
      <p:graphicFrame>
        <p:nvGraphicFramePr>
          <p:cNvPr id="5" name="Zástupný obsah 4">
            <a:extLst>
              <a:ext uri="{FF2B5EF4-FFF2-40B4-BE49-F238E27FC236}">
                <a16:creationId xmlns:a16="http://schemas.microsoft.com/office/drawing/2014/main" id="{450BC811-869B-435A-AB8A-5329A325A344}"/>
              </a:ext>
            </a:extLst>
          </p:cNvPr>
          <p:cNvGraphicFramePr>
            <a:graphicFrameLocks noGrp="1"/>
          </p:cNvGraphicFramePr>
          <p:nvPr>
            <p:ph idx="1"/>
            <p:extLst>
              <p:ext uri="{D42A27DB-BD31-4B8C-83A1-F6EECF244321}">
                <p14:modId xmlns:p14="http://schemas.microsoft.com/office/powerpoint/2010/main" val="374514468"/>
              </p:ext>
            </p:extLst>
          </p:nvPr>
        </p:nvGraphicFramePr>
        <p:xfrm>
          <a:off x="719400" y="1600200"/>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9806805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Dny pracovního klidu</a:t>
            </a:r>
          </a:p>
        </p:txBody>
      </p:sp>
      <p:graphicFrame>
        <p:nvGraphicFramePr>
          <p:cNvPr id="3" name="Zástupný obsah 2">
            <a:extLst>
              <a:ext uri="{FF2B5EF4-FFF2-40B4-BE49-F238E27FC236}">
                <a16:creationId xmlns:a16="http://schemas.microsoft.com/office/drawing/2014/main" id="{D4FFF2A7-9AFB-4DBD-AB1B-EFCA6DE7A8F5}"/>
              </a:ext>
            </a:extLst>
          </p:cNvPr>
          <p:cNvGraphicFramePr>
            <a:graphicFrameLocks noGrp="1"/>
          </p:cNvGraphicFramePr>
          <p:nvPr>
            <p:ph idx="1"/>
            <p:extLst>
              <p:ext uri="{D42A27DB-BD31-4B8C-83A1-F6EECF244321}">
                <p14:modId xmlns:p14="http://schemas.microsoft.com/office/powerpoint/2010/main" val="59436041"/>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096707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Práce přesčas</a:t>
            </a:r>
          </a:p>
        </p:txBody>
      </p:sp>
      <p:graphicFrame>
        <p:nvGraphicFramePr>
          <p:cNvPr id="4" name="Zástupný obsah 3">
            <a:extLst>
              <a:ext uri="{FF2B5EF4-FFF2-40B4-BE49-F238E27FC236}">
                <a16:creationId xmlns:a16="http://schemas.microsoft.com/office/drawing/2014/main" id="{5CBE9480-5A03-4F52-B80E-74563E76C05D}"/>
              </a:ext>
            </a:extLst>
          </p:cNvPr>
          <p:cNvGraphicFramePr>
            <a:graphicFrameLocks noGrp="1"/>
          </p:cNvGraphicFramePr>
          <p:nvPr>
            <p:ph idx="1"/>
            <p:extLst>
              <p:ext uri="{D42A27DB-BD31-4B8C-83A1-F6EECF244321}">
                <p14:modId xmlns:p14="http://schemas.microsoft.com/office/powerpoint/2010/main" val="3756077648"/>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203936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Přesčasy ve </a:t>
            </a:r>
            <a:r>
              <a:rPr lang="cs-CZ" u="sng" dirty="0"/>
              <a:t>zdravotnictví</a:t>
            </a:r>
          </a:p>
        </p:txBody>
      </p:sp>
      <p:sp>
        <p:nvSpPr>
          <p:cNvPr id="3" name="Zástupný symbol pro obsah 2"/>
          <p:cNvSpPr>
            <a:spLocks noGrp="1"/>
          </p:cNvSpPr>
          <p:nvPr>
            <p:ph idx="1"/>
          </p:nvPr>
        </p:nvSpPr>
        <p:spPr/>
        <p:txBody>
          <a:bodyPr/>
          <a:lstStyle/>
          <a:p>
            <a:pPr algn="just"/>
            <a:r>
              <a:rPr lang="cs-CZ" dirty="0"/>
              <a:t>Dohodnutá práce přesčas zaměstnanců ve zdravotnictví nesmí přesáhnout </a:t>
            </a:r>
            <a:r>
              <a:rPr lang="cs-CZ" b="1" dirty="0"/>
              <a:t>v průměru 8 hodin týdně</a:t>
            </a:r>
            <a:r>
              <a:rPr lang="cs-CZ" dirty="0"/>
              <a:t>, a v případě zaměstnanců poskytovatele </a:t>
            </a:r>
            <a:r>
              <a:rPr lang="cs-CZ" b="1" dirty="0"/>
              <a:t>zdravotnické záchranné služby </a:t>
            </a:r>
            <a:r>
              <a:rPr lang="cs-CZ" dirty="0"/>
              <a:t>v průměru </a:t>
            </a:r>
            <a:br>
              <a:rPr lang="cs-CZ" dirty="0"/>
            </a:br>
            <a:r>
              <a:rPr lang="cs-CZ" b="1" dirty="0"/>
              <a:t>12 hodin týdně</a:t>
            </a:r>
            <a:r>
              <a:rPr lang="cs-CZ" dirty="0"/>
              <a:t>, ve vyrovnávacím období (za které se počítá průměr), které může činit nejvýše </a:t>
            </a:r>
            <a:r>
              <a:rPr lang="cs-CZ" b="1" dirty="0"/>
              <a:t>26 po sobě jdoucích týdnů</a:t>
            </a:r>
            <a:r>
              <a:rPr lang="cs-CZ" dirty="0"/>
              <a:t>; </a:t>
            </a:r>
            <a:r>
              <a:rPr lang="cs-CZ" b="1" dirty="0"/>
              <a:t>kolektivní smlouva </a:t>
            </a:r>
            <a:r>
              <a:rPr lang="cs-CZ" dirty="0"/>
              <a:t>může toto období vymezit na nejvýše </a:t>
            </a:r>
            <a:r>
              <a:rPr lang="cs-CZ" b="1" dirty="0"/>
              <a:t>52 po sobě jdoucích týdnů.</a:t>
            </a:r>
          </a:p>
        </p:txBody>
      </p:sp>
    </p:spTree>
    <p:extLst>
      <p:ext uri="{BB962C8B-B14F-4D97-AF65-F5344CB8AC3E}">
        <p14:creationId xmlns:p14="http://schemas.microsoft.com/office/powerpoint/2010/main" val="1287186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903990-356B-440E-928A-B4BD8ED5DE26}"/>
              </a:ext>
            </a:extLst>
          </p:cNvPr>
          <p:cNvSpPr>
            <a:spLocks noGrp="1"/>
          </p:cNvSpPr>
          <p:nvPr>
            <p:ph type="title"/>
          </p:nvPr>
        </p:nvSpPr>
        <p:spPr/>
        <p:txBody>
          <a:bodyPr/>
          <a:lstStyle/>
          <a:p>
            <a:r>
              <a:rPr lang="cs-CZ" dirty="0"/>
              <a:t>Před uzavřením smlouvy</a:t>
            </a:r>
          </a:p>
        </p:txBody>
      </p:sp>
      <p:sp>
        <p:nvSpPr>
          <p:cNvPr id="3" name="Zástupný obsah 2">
            <a:extLst>
              <a:ext uri="{FF2B5EF4-FFF2-40B4-BE49-F238E27FC236}">
                <a16:creationId xmlns:a16="http://schemas.microsoft.com/office/drawing/2014/main" id="{97C67D20-53C8-4B1A-8BEE-D246F1C11ECB}"/>
              </a:ext>
            </a:extLst>
          </p:cNvPr>
          <p:cNvSpPr>
            <a:spLocks noGrp="1"/>
          </p:cNvSpPr>
          <p:nvPr>
            <p:ph idx="1"/>
          </p:nvPr>
        </p:nvSpPr>
        <p:spPr/>
        <p:txBody>
          <a:bodyPr/>
          <a:lstStyle/>
          <a:p>
            <a:r>
              <a:rPr lang="cs-CZ" dirty="0"/>
              <a:t>Zaměstnavatel není povinen nikde nahlašovat volné pracovní místo</a:t>
            </a:r>
          </a:p>
          <a:p>
            <a:r>
              <a:rPr lang="cs-CZ" dirty="0"/>
              <a:t>Způsob obsazování volného místa může být odlišný </a:t>
            </a:r>
          </a:p>
          <a:p>
            <a:pPr lvl="1"/>
            <a:r>
              <a:rPr lang="cs-CZ" dirty="0"/>
              <a:t>U soukromé společnosti – podmínky stanovené dle vlastního uvážení</a:t>
            </a:r>
          </a:p>
          <a:p>
            <a:pPr lvl="1"/>
            <a:r>
              <a:rPr lang="cs-CZ" dirty="0"/>
              <a:t>Veřejné instituce – podmínky výběrového řízení a transparentnost </a:t>
            </a:r>
          </a:p>
        </p:txBody>
      </p:sp>
      <p:sp>
        <p:nvSpPr>
          <p:cNvPr id="5" name="Zástupný symbol pro číslo snímku 4">
            <a:extLst>
              <a:ext uri="{FF2B5EF4-FFF2-40B4-BE49-F238E27FC236}">
                <a16:creationId xmlns:a16="http://schemas.microsoft.com/office/drawing/2014/main" id="{A25BE5AA-6223-4EAD-B915-F39293C79922}"/>
              </a:ext>
            </a:extLst>
          </p:cNvPr>
          <p:cNvSpPr>
            <a:spLocks noGrp="1"/>
          </p:cNvSpPr>
          <p:nvPr>
            <p:ph type="sldNum" sz="quarter" idx="4"/>
          </p:nvPr>
        </p:nvSpPr>
        <p:spPr/>
        <p:txBody>
          <a:bodyPr/>
          <a:lstStyle/>
          <a:p>
            <a:fld id="{0DE708CC-0C3F-4567-9698-B54C0F35BD31}" type="slidenum">
              <a:rPr lang="cs-CZ" altLang="cs-CZ" smtClean="0"/>
              <a:pPr/>
              <a:t>6</a:t>
            </a:fld>
            <a:endParaRPr lang="cs-CZ" altLang="cs-CZ" dirty="0"/>
          </a:p>
        </p:txBody>
      </p:sp>
    </p:spTree>
    <p:extLst>
      <p:ext uri="{BB962C8B-B14F-4D97-AF65-F5344CB8AC3E}">
        <p14:creationId xmlns:p14="http://schemas.microsoft.com/office/powerpoint/2010/main" val="211420363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effectLst/>
              </a:rPr>
              <a:t>Dohoda o další dohodnuté práci přesčas</a:t>
            </a:r>
            <a:endParaRPr lang="cs-CZ" dirty="0"/>
          </a:p>
        </p:txBody>
      </p:sp>
      <p:graphicFrame>
        <p:nvGraphicFramePr>
          <p:cNvPr id="4" name="Zástupný obsah 3">
            <a:extLst>
              <a:ext uri="{FF2B5EF4-FFF2-40B4-BE49-F238E27FC236}">
                <a16:creationId xmlns:a16="http://schemas.microsoft.com/office/drawing/2014/main" id="{B4D7E251-BD84-4468-A4F8-A0A2B841278F}"/>
              </a:ext>
            </a:extLst>
          </p:cNvPr>
          <p:cNvGraphicFramePr>
            <a:graphicFrameLocks noGrp="1"/>
          </p:cNvGraphicFramePr>
          <p:nvPr>
            <p:ph idx="1"/>
            <p:extLst>
              <p:ext uri="{D42A27DB-BD31-4B8C-83A1-F6EECF244321}">
                <p14:modId xmlns:p14="http://schemas.microsoft.com/office/powerpoint/2010/main" val="4031512666"/>
              </p:ext>
            </p:extLst>
          </p:nvPr>
        </p:nvGraphicFramePr>
        <p:xfrm>
          <a:off x="720000" y="1171576"/>
          <a:ext cx="10753200" cy="4660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033409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Noční práce</a:t>
            </a:r>
          </a:p>
        </p:txBody>
      </p:sp>
      <p:sp>
        <p:nvSpPr>
          <p:cNvPr id="3" name="Zástupný symbol pro obsah 2"/>
          <p:cNvSpPr>
            <a:spLocks noGrp="1"/>
          </p:cNvSpPr>
          <p:nvPr>
            <p:ph idx="1"/>
          </p:nvPr>
        </p:nvSpPr>
        <p:spPr/>
        <p:txBody>
          <a:bodyPr>
            <a:normAutofit fontScale="92500"/>
          </a:bodyPr>
          <a:lstStyle/>
          <a:p>
            <a:pPr algn="just"/>
            <a:r>
              <a:rPr lang="cs-CZ" dirty="0"/>
              <a:t>Délka směny zaměstnance pracujícího v noci </a:t>
            </a:r>
            <a:r>
              <a:rPr lang="cs-CZ" b="1" dirty="0"/>
              <a:t>nesmí překročit 8 hodin v rámci 24 hodin </a:t>
            </a:r>
            <a:r>
              <a:rPr lang="cs-CZ" dirty="0"/>
              <a:t>po sobě jdoucích; </a:t>
            </a:r>
            <a:r>
              <a:rPr lang="cs-CZ" b="1" dirty="0"/>
              <a:t>není-li to z provozních důvodů možné</a:t>
            </a:r>
            <a:r>
              <a:rPr lang="cs-CZ" dirty="0"/>
              <a:t>, je zaměstnavatel povinen rozvrhnout stanovenou týdenní pracovní dobu tak, aby </a:t>
            </a:r>
            <a:r>
              <a:rPr lang="cs-CZ" b="1" dirty="0"/>
              <a:t>průměrná délka noční směny nepřekročila 8 hodin v období nejdéle 26 týdnů po sobě jdoucích</a:t>
            </a:r>
            <a:r>
              <a:rPr lang="cs-CZ" dirty="0"/>
              <a:t>, přičemž při výpočtu průměrné délky směny zaměstnance pracujícího v noci se vychází z pětidenního pracovního týdne.</a:t>
            </a:r>
          </a:p>
        </p:txBody>
      </p:sp>
    </p:spTree>
    <p:extLst>
      <p:ext uri="{BB962C8B-B14F-4D97-AF65-F5344CB8AC3E}">
        <p14:creationId xmlns:p14="http://schemas.microsoft.com/office/powerpoint/2010/main" val="396837459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Noční práce</a:t>
            </a:r>
          </a:p>
        </p:txBody>
      </p:sp>
      <p:graphicFrame>
        <p:nvGraphicFramePr>
          <p:cNvPr id="4" name="Zástupný obsah 3">
            <a:extLst>
              <a:ext uri="{FF2B5EF4-FFF2-40B4-BE49-F238E27FC236}">
                <a16:creationId xmlns:a16="http://schemas.microsoft.com/office/drawing/2014/main" id="{D1ACE52C-53EF-4EE4-B7BC-EC149B39FC70}"/>
              </a:ext>
            </a:extLst>
          </p:cNvPr>
          <p:cNvGraphicFramePr>
            <a:graphicFrameLocks noGrp="1"/>
          </p:cNvGraphicFramePr>
          <p:nvPr>
            <p:ph idx="1"/>
            <p:extLst>
              <p:ext uri="{D42A27DB-BD31-4B8C-83A1-F6EECF244321}">
                <p14:modId xmlns:p14="http://schemas.microsoft.com/office/powerpoint/2010/main" val="144939304"/>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559846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Dovolená</a:t>
            </a:r>
          </a:p>
        </p:txBody>
      </p:sp>
      <p:graphicFrame>
        <p:nvGraphicFramePr>
          <p:cNvPr id="4" name="Zástupný obsah 3">
            <a:extLst>
              <a:ext uri="{FF2B5EF4-FFF2-40B4-BE49-F238E27FC236}">
                <a16:creationId xmlns:a16="http://schemas.microsoft.com/office/drawing/2014/main" id="{1E2D9B4C-0559-40E1-BE64-1EB70A40E6BC}"/>
              </a:ext>
            </a:extLst>
          </p:cNvPr>
          <p:cNvGraphicFramePr>
            <a:graphicFrameLocks noGrp="1"/>
          </p:cNvGraphicFramePr>
          <p:nvPr>
            <p:ph idx="1"/>
            <p:extLst>
              <p:ext uri="{D42A27DB-BD31-4B8C-83A1-F6EECF244321}">
                <p14:modId xmlns:p14="http://schemas.microsoft.com/office/powerpoint/2010/main" val="219031872"/>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779769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5D1D04-7E1B-4034-8003-2E6E7E22D4AD}"/>
              </a:ext>
            </a:extLst>
          </p:cNvPr>
          <p:cNvSpPr>
            <a:spLocks noGrp="1"/>
          </p:cNvSpPr>
          <p:nvPr>
            <p:ph type="title"/>
          </p:nvPr>
        </p:nvSpPr>
        <p:spPr/>
        <p:txBody>
          <a:bodyPr/>
          <a:lstStyle/>
          <a:p>
            <a:r>
              <a:rPr lang="cs-CZ" dirty="0"/>
              <a:t>Překážky v práci</a:t>
            </a:r>
          </a:p>
        </p:txBody>
      </p:sp>
      <p:sp>
        <p:nvSpPr>
          <p:cNvPr id="3" name="Podnadpis 2">
            <a:extLst>
              <a:ext uri="{FF2B5EF4-FFF2-40B4-BE49-F238E27FC236}">
                <a16:creationId xmlns:a16="http://schemas.microsoft.com/office/drawing/2014/main" id="{08FF3496-BC1C-44FD-A6C6-24F68955ED40}"/>
              </a:ext>
            </a:extLst>
          </p:cNvPr>
          <p:cNvSpPr>
            <a:spLocks noGrp="1"/>
          </p:cNvSpPr>
          <p:nvPr>
            <p:ph type="subTitle" idx="1"/>
          </p:nvPr>
        </p:nvSpPr>
        <p:spPr/>
        <p:txBody>
          <a:bodyPr/>
          <a:lstStyle/>
          <a:p>
            <a:endParaRPr lang="cs-CZ"/>
          </a:p>
        </p:txBody>
      </p:sp>
      <p:sp>
        <p:nvSpPr>
          <p:cNvPr id="5" name="Zástupný symbol pro číslo snímku 4">
            <a:extLst>
              <a:ext uri="{FF2B5EF4-FFF2-40B4-BE49-F238E27FC236}">
                <a16:creationId xmlns:a16="http://schemas.microsoft.com/office/drawing/2014/main" id="{1BAFD4C7-891F-4BB4-8AF8-555FB660E1E8}"/>
              </a:ext>
            </a:extLst>
          </p:cNvPr>
          <p:cNvSpPr>
            <a:spLocks noGrp="1"/>
          </p:cNvSpPr>
          <p:nvPr>
            <p:ph type="sldNum" sz="quarter" idx="4"/>
          </p:nvPr>
        </p:nvSpPr>
        <p:spPr/>
        <p:txBody>
          <a:bodyPr/>
          <a:lstStyle/>
          <a:p>
            <a:fld id="{0DE708CC-0C3F-4567-9698-B54C0F35BD31}" type="slidenum">
              <a:rPr lang="cs-CZ" altLang="cs-CZ" smtClean="0"/>
              <a:pPr/>
              <a:t>64</a:t>
            </a:fld>
            <a:endParaRPr lang="cs-CZ" altLang="cs-CZ" dirty="0"/>
          </a:p>
        </p:txBody>
      </p:sp>
    </p:spTree>
    <p:extLst>
      <p:ext uri="{BB962C8B-B14F-4D97-AF65-F5344CB8AC3E}">
        <p14:creationId xmlns:p14="http://schemas.microsoft.com/office/powerpoint/2010/main" val="348095643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5E6BF9-EFC3-47C1-9FAB-19289C8A8DF4}"/>
              </a:ext>
            </a:extLst>
          </p:cNvPr>
          <p:cNvSpPr>
            <a:spLocks noGrp="1"/>
          </p:cNvSpPr>
          <p:nvPr>
            <p:ph type="title"/>
          </p:nvPr>
        </p:nvSpPr>
        <p:spPr/>
        <p:txBody>
          <a:bodyPr/>
          <a:lstStyle/>
          <a:p>
            <a:r>
              <a:rPr lang="cs-CZ" dirty="0"/>
              <a:t>Překážky na straně zaměstnavatele</a:t>
            </a:r>
          </a:p>
        </p:txBody>
      </p:sp>
      <p:graphicFrame>
        <p:nvGraphicFramePr>
          <p:cNvPr id="6" name="Zástupný obsah 5">
            <a:extLst>
              <a:ext uri="{FF2B5EF4-FFF2-40B4-BE49-F238E27FC236}">
                <a16:creationId xmlns:a16="http://schemas.microsoft.com/office/drawing/2014/main" id="{650C5451-B15B-4576-9C16-667CBE866302}"/>
              </a:ext>
            </a:extLst>
          </p:cNvPr>
          <p:cNvGraphicFramePr>
            <a:graphicFrameLocks noGrp="1"/>
          </p:cNvGraphicFramePr>
          <p:nvPr>
            <p:ph idx="1"/>
            <p:extLst>
              <p:ext uri="{D42A27DB-BD31-4B8C-83A1-F6EECF244321}">
                <p14:modId xmlns:p14="http://schemas.microsoft.com/office/powerpoint/2010/main" val="1945273082"/>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ástupný symbol pro číslo snímku 4">
            <a:extLst>
              <a:ext uri="{FF2B5EF4-FFF2-40B4-BE49-F238E27FC236}">
                <a16:creationId xmlns:a16="http://schemas.microsoft.com/office/drawing/2014/main" id="{C1CED9BD-0E10-4894-8C9B-D51D85FF351A}"/>
              </a:ext>
            </a:extLst>
          </p:cNvPr>
          <p:cNvSpPr>
            <a:spLocks noGrp="1"/>
          </p:cNvSpPr>
          <p:nvPr>
            <p:ph type="sldNum" sz="quarter" idx="4"/>
          </p:nvPr>
        </p:nvSpPr>
        <p:spPr/>
        <p:txBody>
          <a:bodyPr/>
          <a:lstStyle/>
          <a:p>
            <a:fld id="{0DE708CC-0C3F-4567-9698-B54C0F35BD31}" type="slidenum">
              <a:rPr lang="cs-CZ" altLang="cs-CZ" smtClean="0"/>
              <a:pPr/>
              <a:t>65</a:t>
            </a:fld>
            <a:endParaRPr lang="cs-CZ" altLang="cs-CZ" dirty="0"/>
          </a:p>
        </p:txBody>
      </p:sp>
    </p:spTree>
    <p:extLst>
      <p:ext uri="{BB962C8B-B14F-4D97-AF65-F5344CB8AC3E}">
        <p14:creationId xmlns:p14="http://schemas.microsoft.com/office/powerpoint/2010/main" val="417265251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6BDE58-C810-455E-910F-2434A04E82BD}"/>
              </a:ext>
            </a:extLst>
          </p:cNvPr>
          <p:cNvSpPr>
            <a:spLocks noGrp="1"/>
          </p:cNvSpPr>
          <p:nvPr>
            <p:ph type="title"/>
          </p:nvPr>
        </p:nvSpPr>
        <p:spPr/>
        <p:txBody>
          <a:bodyPr/>
          <a:lstStyle/>
          <a:p>
            <a:r>
              <a:rPr lang="cs-CZ" dirty="0"/>
              <a:t>Překážky na straně zaměstnance</a:t>
            </a:r>
          </a:p>
        </p:txBody>
      </p:sp>
      <p:graphicFrame>
        <p:nvGraphicFramePr>
          <p:cNvPr id="6" name="Zástupný obsah 5">
            <a:extLst>
              <a:ext uri="{FF2B5EF4-FFF2-40B4-BE49-F238E27FC236}">
                <a16:creationId xmlns:a16="http://schemas.microsoft.com/office/drawing/2014/main" id="{6E0B32C2-55F0-4D5B-BC54-912134AD1A09}"/>
              </a:ext>
            </a:extLst>
          </p:cNvPr>
          <p:cNvGraphicFramePr>
            <a:graphicFrameLocks noGrp="1"/>
          </p:cNvGraphicFramePr>
          <p:nvPr>
            <p:ph idx="1"/>
            <p:extLst>
              <p:ext uri="{D42A27DB-BD31-4B8C-83A1-F6EECF244321}">
                <p14:modId xmlns:p14="http://schemas.microsoft.com/office/powerpoint/2010/main" val="2819000413"/>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ástupný symbol pro číslo snímku 4">
            <a:extLst>
              <a:ext uri="{FF2B5EF4-FFF2-40B4-BE49-F238E27FC236}">
                <a16:creationId xmlns:a16="http://schemas.microsoft.com/office/drawing/2014/main" id="{1288CD49-499C-4B28-A1EB-83666F39E129}"/>
              </a:ext>
            </a:extLst>
          </p:cNvPr>
          <p:cNvSpPr>
            <a:spLocks noGrp="1"/>
          </p:cNvSpPr>
          <p:nvPr>
            <p:ph type="sldNum" sz="quarter" idx="4"/>
          </p:nvPr>
        </p:nvSpPr>
        <p:spPr/>
        <p:txBody>
          <a:bodyPr/>
          <a:lstStyle/>
          <a:p>
            <a:fld id="{0DE708CC-0C3F-4567-9698-B54C0F35BD31}" type="slidenum">
              <a:rPr lang="cs-CZ" altLang="cs-CZ" smtClean="0"/>
              <a:pPr/>
              <a:t>66</a:t>
            </a:fld>
            <a:endParaRPr lang="cs-CZ" altLang="cs-CZ" dirty="0"/>
          </a:p>
        </p:txBody>
      </p:sp>
    </p:spTree>
    <p:extLst>
      <p:ext uri="{BB962C8B-B14F-4D97-AF65-F5344CB8AC3E}">
        <p14:creationId xmlns:p14="http://schemas.microsoft.com/office/powerpoint/2010/main" val="369441254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a:t>Jiné důležité překážky v práci</a:t>
            </a:r>
          </a:p>
        </p:txBody>
      </p:sp>
      <p:graphicFrame>
        <p:nvGraphicFramePr>
          <p:cNvPr id="2" name="Zástupný obsah 1">
            <a:extLst>
              <a:ext uri="{FF2B5EF4-FFF2-40B4-BE49-F238E27FC236}">
                <a16:creationId xmlns:a16="http://schemas.microsoft.com/office/drawing/2014/main" id="{2B43EC13-CF10-4654-A5A7-996A363B7DD6}"/>
              </a:ext>
            </a:extLst>
          </p:cNvPr>
          <p:cNvGraphicFramePr>
            <a:graphicFrameLocks noGrp="1"/>
          </p:cNvGraphicFramePr>
          <p:nvPr>
            <p:ph idx="1"/>
            <p:extLst>
              <p:ext uri="{D42A27DB-BD31-4B8C-83A1-F6EECF244321}">
                <p14:modId xmlns:p14="http://schemas.microsoft.com/office/powerpoint/2010/main" val="3826040867"/>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378385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AB5104-DF2C-4202-B6B0-05B1B3CDB4A1}"/>
              </a:ext>
            </a:extLst>
          </p:cNvPr>
          <p:cNvSpPr>
            <a:spLocks noGrp="1"/>
          </p:cNvSpPr>
          <p:nvPr>
            <p:ph type="title"/>
          </p:nvPr>
        </p:nvSpPr>
        <p:spPr/>
        <p:txBody>
          <a:bodyPr/>
          <a:lstStyle/>
          <a:p>
            <a:r>
              <a:rPr lang="cs-CZ" dirty="0"/>
              <a:t>Mzda-Plat-Příplatky</a:t>
            </a:r>
          </a:p>
        </p:txBody>
      </p:sp>
      <p:sp>
        <p:nvSpPr>
          <p:cNvPr id="3" name="Podnadpis 2">
            <a:extLst>
              <a:ext uri="{FF2B5EF4-FFF2-40B4-BE49-F238E27FC236}">
                <a16:creationId xmlns:a16="http://schemas.microsoft.com/office/drawing/2014/main" id="{51CA7FA6-758D-4071-8DB2-85DA6FD7EB5A}"/>
              </a:ext>
            </a:extLst>
          </p:cNvPr>
          <p:cNvSpPr>
            <a:spLocks noGrp="1"/>
          </p:cNvSpPr>
          <p:nvPr>
            <p:ph type="subTitle" idx="1"/>
          </p:nvPr>
        </p:nvSpPr>
        <p:spPr/>
        <p:txBody>
          <a:bodyPr/>
          <a:lstStyle/>
          <a:p>
            <a:endParaRPr lang="cs-CZ"/>
          </a:p>
        </p:txBody>
      </p:sp>
      <p:sp>
        <p:nvSpPr>
          <p:cNvPr id="4" name="Zástupný symbol pro zápatí 3">
            <a:extLst>
              <a:ext uri="{FF2B5EF4-FFF2-40B4-BE49-F238E27FC236}">
                <a16:creationId xmlns:a16="http://schemas.microsoft.com/office/drawing/2014/main" id="{F8524799-99E1-4C36-B24D-EE81FDB6C5A5}"/>
              </a:ext>
            </a:extLst>
          </p:cNvPr>
          <p:cNvSpPr>
            <a:spLocks noGrp="1"/>
          </p:cNvSpPr>
          <p:nvPr>
            <p:ph type="ftr" sz="quarter" idx="3"/>
          </p:nvPr>
        </p:nvSpPr>
        <p:spPr/>
        <p:txBody>
          <a:bodyPr/>
          <a:lstStyle/>
          <a:p>
            <a:r>
              <a:rPr lang="cs-CZ"/>
              <a:t>Definujte zápatí – název prezentace nebo pracoviště</a:t>
            </a:r>
            <a:endParaRPr lang="cs-CZ" dirty="0"/>
          </a:p>
        </p:txBody>
      </p:sp>
      <p:sp>
        <p:nvSpPr>
          <p:cNvPr id="5" name="Zástupný symbol pro číslo snímku 4">
            <a:extLst>
              <a:ext uri="{FF2B5EF4-FFF2-40B4-BE49-F238E27FC236}">
                <a16:creationId xmlns:a16="http://schemas.microsoft.com/office/drawing/2014/main" id="{8866511E-3CF0-47A9-B9CB-441A681C4554}"/>
              </a:ext>
            </a:extLst>
          </p:cNvPr>
          <p:cNvSpPr>
            <a:spLocks noGrp="1"/>
          </p:cNvSpPr>
          <p:nvPr>
            <p:ph type="sldNum" sz="quarter" idx="4"/>
          </p:nvPr>
        </p:nvSpPr>
        <p:spPr/>
        <p:txBody>
          <a:bodyPr/>
          <a:lstStyle/>
          <a:p>
            <a:fld id="{0DE708CC-0C3F-4567-9698-B54C0F35BD31}" type="slidenum">
              <a:rPr lang="cs-CZ" altLang="cs-CZ" smtClean="0"/>
              <a:pPr/>
              <a:t>68</a:t>
            </a:fld>
            <a:endParaRPr lang="cs-CZ" altLang="cs-CZ" dirty="0"/>
          </a:p>
        </p:txBody>
      </p:sp>
    </p:spTree>
    <p:extLst>
      <p:ext uri="{BB962C8B-B14F-4D97-AF65-F5344CB8AC3E}">
        <p14:creationId xmlns:p14="http://schemas.microsoft.com/office/powerpoint/2010/main" val="350304337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6D3D2D-CD61-4A73-AF05-2706718FEA90}"/>
              </a:ext>
            </a:extLst>
          </p:cNvPr>
          <p:cNvSpPr>
            <a:spLocks noGrp="1"/>
          </p:cNvSpPr>
          <p:nvPr>
            <p:ph type="title"/>
          </p:nvPr>
        </p:nvSpPr>
        <p:spPr/>
        <p:txBody>
          <a:bodyPr/>
          <a:lstStyle/>
          <a:p>
            <a:r>
              <a:rPr lang="cs-CZ" dirty="0"/>
              <a:t>Mzda</a:t>
            </a:r>
          </a:p>
        </p:txBody>
      </p:sp>
      <p:graphicFrame>
        <p:nvGraphicFramePr>
          <p:cNvPr id="6" name="Zástupný obsah 5">
            <a:extLst>
              <a:ext uri="{FF2B5EF4-FFF2-40B4-BE49-F238E27FC236}">
                <a16:creationId xmlns:a16="http://schemas.microsoft.com/office/drawing/2014/main" id="{47E7FE3B-FBB5-4646-8870-EAC81355FC61}"/>
              </a:ext>
            </a:extLst>
          </p:cNvPr>
          <p:cNvGraphicFramePr>
            <a:graphicFrameLocks noGrp="1"/>
          </p:cNvGraphicFramePr>
          <p:nvPr>
            <p:ph idx="1"/>
            <p:extLst>
              <p:ext uri="{D42A27DB-BD31-4B8C-83A1-F6EECF244321}">
                <p14:modId xmlns:p14="http://schemas.microsoft.com/office/powerpoint/2010/main" val="118782586"/>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ástupný symbol pro číslo snímku 4">
            <a:extLst>
              <a:ext uri="{FF2B5EF4-FFF2-40B4-BE49-F238E27FC236}">
                <a16:creationId xmlns:a16="http://schemas.microsoft.com/office/drawing/2014/main" id="{AFF17C25-35C2-4D5B-BDED-D0E2FAB01EF7}"/>
              </a:ext>
            </a:extLst>
          </p:cNvPr>
          <p:cNvSpPr>
            <a:spLocks noGrp="1"/>
          </p:cNvSpPr>
          <p:nvPr>
            <p:ph type="sldNum" sz="quarter" idx="4"/>
          </p:nvPr>
        </p:nvSpPr>
        <p:spPr/>
        <p:txBody>
          <a:bodyPr/>
          <a:lstStyle/>
          <a:p>
            <a:fld id="{0DE708CC-0C3F-4567-9698-B54C0F35BD31}" type="slidenum">
              <a:rPr lang="cs-CZ" altLang="cs-CZ" smtClean="0"/>
              <a:pPr/>
              <a:t>69</a:t>
            </a:fld>
            <a:endParaRPr lang="cs-CZ" altLang="cs-CZ" dirty="0"/>
          </a:p>
        </p:txBody>
      </p:sp>
    </p:spTree>
    <p:extLst>
      <p:ext uri="{BB962C8B-B14F-4D97-AF65-F5344CB8AC3E}">
        <p14:creationId xmlns:p14="http://schemas.microsoft.com/office/powerpoint/2010/main" val="1558010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AAAF461A-612B-44EC-B111-83389F18AB5E}"/>
              </a:ext>
            </a:extLst>
          </p:cNvPr>
          <p:cNvGraphicFramePr/>
          <p:nvPr>
            <p:extLst>
              <p:ext uri="{D42A27DB-BD31-4B8C-83A1-F6EECF244321}">
                <p14:modId xmlns:p14="http://schemas.microsoft.com/office/powerpoint/2010/main" val="491937046"/>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Před uzavřením smlouvy</a:t>
            </a:r>
          </a:p>
        </p:txBody>
      </p:sp>
      <p:sp>
        <p:nvSpPr>
          <p:cNvPr id="4" name="Zástupný symbol pro číslo snímku 3">
            <a:extLst>
              <a:ext uri="{FF2B5EF4-FFF2-40B4-BE49-F238E27FC236}">
                <a16:creationId xmlns:a16="http://schemas.microsoft.com/office/drawing/2014/main" id="{05ABB717-1A11-433B-B47F-67542F2E296F}"/>
              </a:ext>
            </a:extLst>
          </p:cNvPr>
          <p:cNvSpPr>
            <a:spLocks noGrp="1"/>
          </p:cNvSpPr>
          <p:nvPr>
            <p:ph type="sldNum" sz="quarter" idx="11"/>
          </p:nvPr>
        </p:nvSpPr>
        <p:spPr/>
        <p:txBody>
          <a:bodyPr/>
          <a:lstStyle/>
          <a:p>
            <a:pPr algn="r"/>
            <a:fld id="{D4C49B74-5DB2-4B03-B1D2-7F6A3C51C318}" type="slidenum">
              <a:rPr lang="en-US" smtClean="0"/>
              <a:pPr algn="r"/>
              <a:t>7</a:t>
            </a:fld>
            <a:endParaRPr lang="en-US"/>
          </a:p>
        </p:txBody>
      </p:sp>
    </p:spTree>
    <p:extLst>
      <p:ext uri="{BB962C8B-B14F-4D97-AF65-F5344CB8AC3E}">
        <p14:creationId xmlns:p14="http://schemas.microsoft.com/office/powerpoint/2010/main" val="198300994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4CD16F-E68E-4C9A-B47C-AECA06442ECD}"/>
              </a:ext>
            </a:extLst>
          </p:cNvPr>
          <p:cNvSpPr>
            <a:spLocks noGrp="1"/>
          </p:cNvSpPr>
          <p:nvPr>
            <p:ph type="title"/>
          </p:nvPr>
        </p:nvSpPr>
        <p:spPr/>
        <p:txBody>
          <a:bodyPr/>
          <a:lstStyle/>
          <a:p>
            <a:r>
              <a:rPr lang="cs-CZ" dirty="0"/>
              <a:t>Plat</a:t>
            </a:r>
          </a:p>
        </p:txBody>
      </p:sp>
      <p:graphicFrame>
        <p:nvGraphicFramePr>
          <p:cNvPr id="6" name="Zástupný obsah 5">
            <a:extLst>
              <a:ext uri="{FF2B5EF4-FFF2-40B4-BE49-F238E27FC236}">
                <a16:creationId xmlns:a16="http://schemas.microsoft.com/office/drawing/2014/main" id="{225A28D4-4683-4669-9679-8840B1741B71}"/>
              </a:ext>
            </a:extLst>
          </p:cNvPr>
          <p:cNvGraphicFramePr>
            <a:graphicFrameLocks noGrp="1"/>
          </p:cNvGraphicFramePr>
          <p:nvPr>
            <p:ph idx="1"/>
            <p:extLst>
              <p:ext uri="{D42A27DB-BD31-4B8C-83A1-F6EECF244321}">
                <p14:modId xmlns:p14="http://schemas.microsoft.com/office/powerpoint/2010/main" val="689531243"/>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ástupný symbol pro číslo snímku 4">
            <a:extLst>
              <a:ext uri="{FF2B5EF4-FFF2-40B4-BE49-F238E27FC236}">
                <a16:creationId xmlns:a16="http://schemas.microsoft.com/office/drawing/2014/main" id="{98995ED6-FB32-472F-ADAD-9B9D191FAC03}"/>
              </a:ext>
            </a:extLst>
          </p:cNvPr>
          <p:cNvSpPr>
            <a:spLocks noGrp="1"/>
          </p:cNvSpPr>
          <p:nvPr>
            <p:ph type="sldNum" sz="quarter" idx="4"/>
          </p:nvPr>
        </p:nvSpPr>
        <p:spPr/>
        <p:txBody>
          <a:bodyPr/>
          <a:lstStyle/>
          <a:p>
            <a:fld id="{0DE708CC-0C3F-4567-9698-B54C0F35BD31}" type="slidenum">
              <a:rPr lang="cs-CZ" altLang="cs-CZ" smtClean="0"/>
              <a:pPr/>
              <a:t>70</a:t>
            </a:fld>
            <a:endParaRPr lang="cs-CZ" altLang="cs-CZ" dirty="0"/>
          </a:p>
        </p:txBody>
      </p:sp>
    </p:spTree>
    <p:extLst>
      <p:ext uri="{BB962C8B-B14F-4D97-AF65-F5344CB8AC3E}">
        <p14:creationId xmlns:p14="http://schemas.microsoft.com/office/powerpoint/2010/main" val="426168452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EFE3F1-9462-42AA-9402-B76AACDD5600}"/>
              </a:ext>
            </a:extLst>
          </p:cNvPr>
          <p:cNvSpPr>
            <a:spLocks noGrp="1"/>
          </p:cNvSpPr>
          <p:nvPr>
            <p:ph type="title"/>
          </p:nvPr>
        </p:nvSpPr>
        <p:spPr/>
        <p:txBody>
          <a:bodyPr/>
          <a:lstStyle/>
          <a:p>
            <a:r>
              <a:rPr lang="cs-CZ" dirty="0"/>
              <a:t>Platové tarify</a:t>
            </a:r>
          </a:p>
        </p:txBody>
      </p:sp>
      <p:graphicFrame>
        <p:nvGraphicFramePr>
          <p:cNvPr id="6" name="Zástupný obsah 5">
            <a:extLst>
              <a:ext uri="{FF2B5EF4-FFF2-40B4-BE49-F238E27FC236}">
                <a16:creationId xmlns:a16="http://schemas.microsoft.com/office/drawing/2014/main" id="{ECA598EE-E1C1-4950-A164-43B8D6E923CF}"/>
              </a:ext>
            </a:extLst>
          </p:cNvPr>
          <p:cNvGraphicFramePr>
            <a:graphicFrameLocks noGrp="1"/>
          </p:cNvGraphicFramePr>
          <p:nvPr>
            <p:ph idx="1"/>
            <p:extLst>
              <p:ext uri="{D42A27DB-BD31-4B8C-83A1-F6EECF244321}">
                <p14:modId xmlns:p14="http://schemas.microsoft.com/office/powerpoint/2010/main" val="4211645051"/>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ástupný symbol pro číslo snímku 4">
            <a:extLst>
              <a:ext uri="{FF2B5EF4-FFF2-40B4-BE49-F238E27FC236}">
                <a16:creationId xmlns:a16="http://schemas.microsoft.com/office/drawing/2014/main" id="{38E47BB3-F9F2-4098-B6DE-40D56674D780}"/>
              </a:ext>
            </a:extLst>
          </p:cNvPr>
          <p:cNvSpPr>
            <a:spLocks noGrp="1"/>
          </p:cNvSpPr>
          <p:nvPr>
            <p:ph type="sldNum" sz="quarter" idx="4"/>
          </p:nvPr>
        </p:nvSpPr>
        <p:spPr/>
        <p:txBody>
          <a:bodyPr/>
          <a:lstStyle/>
          <a:p>
            <a:fld id="{0DE708CC-0C3F-4567-9698-B54C0F35BD31}" type="slidenum">
              <a:rPr lang="cs-CZ" altLang="cs-CZ" smtClean="0"/>
              <a:pPr/>
              <a:t>71</a:t>
            </a:fld>
            <a:endParaRPr lang="cs-CZ" altLang="cs-CZ" dirty="0"/>
          </a:p>
        </p:txBody>
      </p:sp>
    </p:spTree>
    <p:extLst>
      <p:ext uri="{BB962C8B-B14F-4D97-AF65-F5344CB8AC3E}">
        <p14:creationId xmlns:p14="http://schemas.microsoft.com/office/powerpoint/2010/main" val="42472906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DFACBE-D76F-4558-A93D-F698C7528EE7}"/>
              </a:ext>
            </a:extLst>
          </p:cNvPr>
          <p:cNvSpPr>
            <a:spLocks noGrp="1"/>
          </p:cNvSpPr>
          <p:nvPr>
            <p:ph type="title"/>
          </p:nvPr>
        </p:nvSpPr>
        <p:spPr/>
        <p:txBody>
          <a:bodyPr/>
          <a:lstStyle/>
          <a:p>
            <a:r>
              <a:rPr lang="cs-CZ" dirty="0"/>
              <a:t>Platové tabulky lékařů a zubařů v roce 2020</a:t>
            </a:r>
            <a:br>
              <a:rPr lang="cs-CZ" dirty="0"/>
            </a:br>
            <a:endParaRPr lang="cs-CZ" dirty="0"/>
          </a:p>
        </p:txBody>
      </p:sp>
      <p:graphicFrame>
        <p:nvGraphicFramePr>
          <p:cNvPr id="6" name="Zástupný obsah 5">
            <a:extLst>
              <a:ext uri="{FF2B5EF4-FFF2-40B4-BE49-F238E27FC236}">
                <a16:creationId xmlns:a16="http://schemas.microsoft.com/office/drawing/2014/main" id="{0E5E3456-8AD0-4F3E-BCDE-7DCE33365077}"/>
              </a:ext>
            </a:extLst>
          </p:cNvPr>
          <p:cNvGraphicFramePr>
            <a:graphicFrameLocks noGrp="1"/>
          </p:cNvGraphicFramePr>
          <p:nvPr>
            <p:ph idx="1"/>
            <p:extLst>
              <p:ext uri="{D42A27DB-BD31-4B8C-83A1-F6EECF244321}">
                <p14:modId xmlns:p14="http://schemas.microsoft.com/office/powerpoint/2010/main" val="268623999"/>
              </p:ext>
            </p:extLst>
          </p:nvPr>
        </p:nvGraphicFramePr>
        <p:xfrm>
          <a:off x="414000" y="1644651"/>
          <a:ext cx="10029512" cy="4235448"/>
        </p:xfrm>
        <a:graphic>
          <a:graphicData uri="http://schemas.openxmlformats.org/drawingml/2006/table">
            <a:tbl>
              <a:tblPr/>
              <a:tblGrid>
                <a:gridCol w="1253689">
                  <a:extLst>
                    <a:ext uri="{9D8B030D-6E8A-4147-A177-3AD203B41FA5}">
                      <a16:colId xmlns:a16="http://schemas.microsoft.com/office/drawing/2014/main" val="1080547468"/>
                    </a:ext>
                  </a:extLst>
                </a:gridCol>
                <a:gridCol w="1253689">
                  <a:extLst>
                    <a:ext uri="{9D8B030D-6E8A-4147-A177-3AD203B41FA5}">
                      <a16:colId xmlns:a16="http://schemas.microsoft.com/office/drawing/2014/main" val="1088291518"/>
                    </a:ext>
                  </a:extLst>
                </a:gridCol>
                <a:gridCol w="1253689">
                  <a:extLst>
                    <a:ext uri="{9D8B030D-6E8A-4147-A177-3AD203B41FA5}">
                      <a16:colId xmlns:a16="http://schemas.microsoft.com/office/drawing/2014/main" val="1292732324"/>
                    </a:ext>
                  </a:extLst>
                </a:gridCol>
                <a:gridCol w="1253689">
                  <a:extLst>
                    <a:ext uri="{9D8B030D-6E8A-4147-A177-3AD203B41FA5}">
                      <a16:colId xmlns:a16="http://schemas.microsoft.com/office/drawing/2014/main" val="1544684835"/>
                    </a:ext>
                  </a:extLst>
                </a:gridCol>
                <a:gridCol w="1253689">
                  <a:extLst>
                    <a:ext uri="{9D8B030D-6E8A-4147-A177-3AD203B41FA5}">
                      <a16:colId xmlns:a16="http://schemas.microsoft.com/office/drawing/2014/main" val="1958243331"/>
                    </a:ext>
                  </a:extLst>
                </a:gridCol>
                <a:gridCol w="1253689">
                  <a:extLst>
                    <a:ext uri="{9D8B030D-6E8A-4147-A177-3AD203B41FA5}">
                      <a16:colId xmlns:a16="http://schemas.microsoft.com/office/drawing/2014/main" val="644786063"/>
                    </a:ext>
                  </a:extLst>
                </a:gridCol>
                <a:gridCol w="1253689">
                  <a:extLst>
                    <a:ext uri="{9D8B030D-6E8A-4147-A177-3AD203B41FA5}">
                      <a16:colId xmlns:a16="http://schemas.microsoft.com/office/drawing/2014/main" val="1870382066"/>
                    </a:ext>
                  </a:extLst>
                </a:gridCol>
                <a:gridCol w="1253689">
                  <a:extLst>
                    <a:ext uri="{9D8B030D-6E8A-4147-A177-3AD203B41FA5}">
                      <a16:colId xmlns:a16="http://schemas.microsoft.com/office/drawing/2014/main" val="39832284"/>
                    </a:ext>
                  </a:extLst>
                </a:gridCol>
              </a:tblGrid>
              <a:tr h="295729">
                <a:tc rowSpan="2">
                  <a:txBody>
                    <a:bodyPr/>
                    <a:lstStyle/>
                    <a:p>
                      <a:r>
                        <a:rPr lang="cs-CZ" sz="1500" dirty="0"/>
                        <a:t>Platový</a:t>
                      </a:r>
                    </a:p>
                    <a:p>
                      <a:r>
                        <a:rPr lang="cs-CZ" sz="1500" dirty="0"/>
                        <a:t>stupeň</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cs-CZ" sz="1500" dirty="0"/>
                        <a:t>Praxe</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algn="ctr"/>
                      <a:r>
                        <a:rPr lang="cs-CZ" sz="1500" dirty="0"/>
                        <a:t>Platová třída</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761315830"/>
                  </a:ext>
                </a:extLst>
              </a:tr>
              <a:tr h="295729">
                <a:tc vMerge="1">
                  <a:txBody>
                    <a:bodyPr/>
                    <a:lstStyle/>
                    <a:p>
                      <a:endParaRPr lang="cs-CZ"/>
                    </a:p>
                  </a:txBody>
                  <a:tcPr/>
                </a:tc>
                <a:tc vMerge="1">
                  <a:txBody>
                    <a:bodyPr/>
                    <a:lstStyle/>
                    <a:p>
                      <a:endParaRPr lang="cs-CZ"/>
                    </a:p>
                  </a:txBody>
                  <a:tcPr/>
                </a:tc>
                <a:tc>
                  <a:txBody>
                    <a:bodyPr/>
                    <a:lstStyle/>
                    <a:p>
                      <a:pPr algn="r"/>
                      <a:r>
                        <a:rPr lang="cs-CZ" sz="1500" dirty="0"/>
                        <a:t>11</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12</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13</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14</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15</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16</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25168917"/>
                  </a:ext>
                </a:extLst>
              </a:tr>
              <a:tr h="295729">
                <a:tc>
                  <a:txBody>
                    <a:bodyPr/>
                    <a:lstStyle/>
                    <a:p>
                      <a:r>
                        <a:rPr lang="cs-CZ" sz="1500"/>
                        <a:t>1</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s-CZ" sz="1500" dirty="0"/>
                        <a:t>do 1 roku</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dirty="0"/>
                        <a:t>33 420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35 480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39 900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42 510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45 060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47 840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1673344"/>
                  </a:ext>
                </a:extLst>
              </a:tr>
              <a:tr h="295729">
                <a:tc>
                  <a:txBody>
                    <a:bodyPr/>
                    <a:lstStyle/>
                    <a:p>
                      <a:r>
                        <a:rPr lang="cs-CZ" sz="1500"/>
                        <a:t>2</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s-CZ" sz="1500"/>
                        <a:t>do 2 let</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dirty="0"/>
                        <a:t>34 330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dirty="0"/>
                        <a:t>36 490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41 000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43 630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46 300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49 180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5967257"/>
                  </a:ext>
                </a:extLst>
              </a:tr>
              <a:tr h="295729">
                <a:tc>
                  <a:txBody>
                    <a:bodyPr/>
                    <a:lstStyle/>
                    <a:p>
                      <a:r>
                        <a:rPr lang="cs-CZ" sz="1500"/>
                        <a:t>3</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s-CZ" sz="1500"/>
                        <a:t>do 4 let</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35 350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dirty="0"/>
                        <a:t>37 560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42 140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44 810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47 590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50 570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90709209"/>
                  </a:ext>
                </a:extLst>
              </a:tr>
              <a:tr h="295729">
                <a:tc>
                  <a:txBody>
                    <a:bodyPr/>
                    <a:lstStyle/>
                    <a:p>
                      <a:r>
                        <a:rPr lang="cs-CZ" sz="1500"/>
                        <a:t>4</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s-CZ" sz="1500"/>
                        <a:t>do 6 let</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36 330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dirty="0"/>
                        <a:t>38 620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43 310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46 030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48 900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52 020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91035565"/>
                  </a:ext>
                </a:extLst>
              </a:tr>
              <a:tr h="295729">
                <a:tc>
                  <a:txBody>
                    <a:bodyPr/>
                    <a:lstStyle/>
                    <a:p>
                      <a:r>
                        <a:rPr lang="cs-CZ" sz="1500"/>
                        <a:t>5</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s-CZ" sz="1500"/>
                        <a:t>do 9 let</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37 370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39 760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dirty="0"/>
                        <a:t>44 540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47 300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50 290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53 490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850006"/>
                  </a:ext>
                </a:extLst>
              </a:tr>
              <a:tr h="295729">
                <a:tc>
                  <a:txBody>
                    <a:bodyPr/>
                    <a:lstStyle/>
                    <a:p>
                      <a:r>
                        <a:rPr lang="cs-CZ" sz="1500"/>
                        <a:t>6</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s-CZ" sz="1500"/>
                        <a:t>do 12 let</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38 460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40 930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45 810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dirty="0"/>
                        <a:t>48 600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51 710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55 020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05239367"/>
                  </a:ext>
                </a:extLst>
              </a:tr>
              <a:tr h="295729">
                <a:tc>
                  <a:txBody>
                    <a:bodyPr/>
                    <a:lstStyle/>
                    <a:p>
                      <a:r>
                        <a:rPr lang="cs-CZ" sz="1500"/>
                        <a:t>7</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s-CZ" sz="1500"/>
                        <a:t>do 15 let</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39 610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42 160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dirty="0"/>
                        <a:t>47 130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dirty="0"/>
                        <a:t>50 010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53 190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56 640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43843039"/>
                  </a:ext>
                </a:extLst>
              </a:tr>
              <a:tr h="295729">
                <a:tc>
                  <a:txBody>
                    <a:bodyPr/>
                    <a:lstStyle/>
                    <a:p>
                      <a:r>
                        <a:rPr lang="cs-CZ" sz="1500"/>
                        <a:t>8</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s-CZ" sz="1500"/>
                        <a:t>do 19 let</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40 770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43 440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dirty="0"/>
                        <a:t>48 500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51 400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dirty="0"/>
                        <a:t>54 750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58 320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2846043"/>
                  </a:ext>
                </a:extLst>
              </a:tr>
              <a:tr h="295729">
                <a:tc>
                  <a:txBody>
                    <a:bodyPr/>
                    <a:lstStyle/>
                    <a:p>
                      <a:r>
                        <a:rPr lang="cs-CZ" sz="1500"/>
                        <a:t>9</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s-CZ" sz="1500"/>
                        <a:t>do 23 let</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41 960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44 740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49 910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dirty="0"/>
                        <a:t>52 880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dirty="0"/>
                        <a:t>56 350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dirty="0"/>
                        <a:t>60 030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7960094"/>
                  </a:ext>
                </a:extLst>
              </a:tr>
              <a:tr h="295729">
                <a:tc>
                  <a:txBody>
                    <a:bodyPr/>
                    <a:lstStyle/>
                    <a:p>
                      <a:r>
                        <a:rPr lang="cs-CZ" sz="1500"/>
                        <a:t>10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s-CZ" sz="1500"/>
                        <a:t>do 27 let</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43 230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46 100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51 400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54 410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58 000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dirty="0"/>
                        <a:t>61 820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97865902"/>
                  </a:ext>
                </a:extLst>
              </a:tr>
              <a:tr h="295729">
                <a:tc>
                  <a:txBody>
                    <a:bodyPr/>
                    <a:lstStyle/>
                    <a:p>
                      <a:r>
                        <a:rPr lang="cs-CZ" sz="1500"/>
                        <a:t>11</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s-CZ" sz="1500"/>
                        <a:t>do 32 let</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44 530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47 530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52 940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dirty="0"/>
                        <a:t>56 000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dirty="0"/>
                        <a:t>59 720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dirty="0"/>
                        <a:t>63 690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7169508"/>
                  </a:ext>
                </a:extLst>
              </a:tr>
              <a:tr h="295729">
                <a:tc>
                  <a:txBody>
                    <a:bodyPr/>
                    <a:lstStyle/>
                    <a:p>
                      <a:r>
                        <a:rPr lang="cs-CZ" sz="1500"/>
                        <a:t>12</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s-CZ" sz="1500"/>
                        <a:t>nad 32 let</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45 900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48 990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54 520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a:t>57 650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dirty="0"/>
                        <a:t>61 490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cs-CZ" sz="1500" dirty="0"/>
                        <a:t>65 630</a:t>
                      </a:r>
                    </a:p>
                  </a:txBody>
                  <a:tcPr marL="73932" marR="73932" marT="36966" marB="36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1274714"/>
                  </a:ext>
                </a:extLst>
              </a:tr>
            </a:tbl>
          </a:graphicData>
        </a:graphic>
      </p:graphicFrame>
      <p:sp>
        <p:nvSpPr>
          <p:cNvPr id="5" name="Zástupný symbol pro číslo snímku 4">
            <a:extLst>
              <a:ext uri="{FF2B5EF4-FFF2-40B4-BE49-F238E27FC236}">
                <a16:creationId xmlns:a16="http://schemas.microsoft.com/office/drawing/2014/main" id="{5BEB3FC8-7FFA-41E5-A117-63EF3F7B2B25}"/>
              </a:ext>
            </a:extLst>
          </p:cNvPr>
          <p:cNvSpPr>
            <a:spLocks noGrp="1"/>
          </p:cNvSpPr>
          <p:nvPr>
            <p:ph type="sldNum" sz="quarter" idx="4"/>
          </p:nvPr>
        </p:nvSpPr>
        <p:spPr/>
        <p:txBody>
          <a:bodyPr/>
          <a:lstStyle/>
          <a:p>
            <a:fld id="{0DE708CC-0C3F-4567-9698-B54C0F35BD31}" type="slidenum">
              <a:rPr lang="cs-CZ" altLang="cs-CZ" smtClean="0"/>
              <a:pPr/>
              <a:t>72</a:t>
            </a:fld>
            <a:endParaRPr lang="cs-CZ" altLang="cs-CZ" dirty="0"/>
          </a:p>
        </p:txBody>
      </p:sp>
    </p:spTree>
    <p:extLst>
      <p:ext uri="{BB962C8B-B14F-4D97-AF65-F5344CB8AC3E}">
        <p14:creationId xmlns:p14="http://schemas.microsoft.com/office/powerpoint/2010/main" val="82244368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Příplatky</a:t>
            </a:r>
          </a:p>
        </p:txBody>
      </p:sp>
      <p:graphicFrame>
        <p:nvGraphicFramePr>
          <p:cNvPr id="4" name="Zástupný obsah 3">
            <a:extLst>
              <a:ext uri="{FF2B5EF4-FFF2-40B4-BE49-F238E27FC236}">
                <a16:creationId xmlns:a16="http://schemas.microsoft.com/office/drawing/2014/main" id="{C5B9A753-907B-430D-A9F6-E5D7580CB323}"/>
              </a:ext>
            </a:extLst>
          </p:cNvPr>
          <p:cNvGraphicFramePr>
            <a:graphicFrameLocks noGrp="1"/>
          </p:cNvGraphicFramePr>
          <p:nvPr>
            <p:ph idx="1"/>
            <p:extLst>
              <p:ext uri="{D42A27DB-BD31-4B8C-83A1-F6EECF244321}">
                <p14:modId xmlns:p14="http://schemas.microsoft.com/office/powerpoint/2010/main" val="2125975643"/>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584361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Příplatky</a:t>
            </a:r>
          </a:p>
        </p:txBody>
      </p:sp>
      <p:graphicFrame>
        <p:nvGraphicFramePr>
          <p:cNvPr id="4" name="Zástupný obsah 3">
            <a:extLst>
              <a:ext uri="{FF2B5EF4-FFF2-40B4-BE49-F238E27FC236}">
                <a16:creationId xmlns:a16="http://schemas.microsoft.com/office/drawing/2014/main" id="{0061E1B5-A073-4E2A-A3F9-8AFE86D207ED}"/>
              </a:ext>
            </a:extLst>
          </p:cNvPr>
          <p:cNvGraphicFramePr>
            <a:graphicFrameLocks noGrp="1"/>
          </p:cNvGraphicFramePr>
          <p:nvPr>
            <p:ph idx="1"/>
            <p:extLst>
              <p:ext uri="{D42A27DB-BD31-4B8C-83A1-F6EECF244321}">
                <p14:modId xmlns:p14="http://schemas.microsoft.com/office/powerpoint/2010/main" val="1294155306"/>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6434865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Náhrady v rámci pracovní cesty</a:t>
            </a:r>
          </a:p>
        </p:txBody>
      </p:sp>
      <p:graphicFrame>
        <p:nvGraphicFramePr>
          <p:cNvPr id="4" name="Zástupný obsah 3">
            <a:extLst>
              <a:ext uri="{FF2B5EF4-FFF2-40B4-BE49-F238E27FC236}">
                <a16:creationId xmlns:a16="http://schemas.microsoft.com/office/drawing/2014/main" id="{631C9BF3-2139-4243-94D7-2BEC3DA29CE6}"/>
              </a:ext>
            </a:extLst>
          </p:cNvPr>
          <p:cNvGraphicFramePr>
            <a:graphicFrameLocks noGrp="1"/>
          </p:cNvGraphicFramePr>
          <p:nvPr>
            <p:ph idx="1"/>
            <p:extLst>
              <p:ext uri="{D42A27DB-BD31-4B8C-83A1-F6EECF244321}">
                <p14:modId xmlns:p14="http://schemas.microsoft.com/office/powerpoint/2010/main" val="1903732058"/>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108429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AF6F0D-E2F8-49BA-9044-3A4B13F81B4F}"/>
              </a:ext>
            </a:extLst>
          </p:cNvPr>
          <p:cNvSpPr>
            <a:spLocks noGrp="1"/>
          </p:cNvSpPr>
          <p:nvPr>
            <p:ph type="title"/>
          </p:nvPr>
        </p:nvSpPr>
        <p:spPr/>
        <p:txBody>
          <a:bodyPr/>
          <a:lstStyle/>
          <a:p>
            <a:r>
              <a:rPr lang="cs-CZ" dirty="0"/>
              <a:t>Vyplácení mzdy/platu</a:t>
            </a:r>
          </a:p>
        </p:txBody>
      </p:sp>
      <p:graphicFrame>
        <p:nvGraphicFramePr>
          <p:cNvPr id="6" name="Zástupný obsah 5">
            <a:extLst>
              <a:ext uri="{FF2B5EF4-FFF2-40B4-BE49-F238E27FC236}">
                <a16:creationId xmlns:a16="http://schemas.microsoft.com/office/drawing/2014/main" id="{FA0A75FA-CC64-41DA-A666-1E36A9ABA596}"/>
              </a:ext>
            </a:extLst>
          </p:cNvPr>
          <p:cNvGraphicFramePr>
            <a:graphicFrameLocks noGrp="1"/>
          </p:cNvGraphicFramePr>
          <p:nvPr>
            <p:ph idx="1"/>
            <p:extLst>
              <p:ext uri="{D42A27DB-BD31-4B8C-83A1-F6EECF244321}">
                <p14:modId xmlns:p14="http://schemas.microsoft.com/office/powerpoint/2010/main" val="3238006920"/>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ástupný symbol pro číslo snímku 4">
            <a:extLst>
              <a:ext uri="{FF2B5EF4-FFF2-40B4-BE49-F238E27FC236}">
                <a16:creationId xmlns:a16="http://schemas.microsoft.com/office/drawing/2014/main" id="{598BB47F-D140-4BD4-AFC6-943BC4413C05}"/>
              </a:ext>
            </a:extLst>
          </p:cNvPr>
          <p:cNvSpPr>
            <a:spLocks noGrp="1"/>
          </p:cNvSpPr>
          <p:nvPr>
            <p:ph type="sldNum" sz="quarter" idx="4"/>
          </p:nvPr>
        </p:nvSpPr>
        <p:spPr/>
        <p:txBody>
          <a:bodyPr/>
          <a:lstStyle/>
          <a:p>
            <a:fld id="{0DE708CC-0C3F-4567-9698-B54C0F35BD31}" type="slidenum">
              <a:rPr lang="cs-CZ" altLang="cs-CZ" smtClean="0"/>
              <a:pPr/>
              <a:t>76</a:t>
            </a:fld>
            <a:endParaRPr lang="cs-CZ" altLang="cs-CZ" dirty="0"/>
          </a:p>
        </p:txBody>
      </p:sp>
    </p:spTree>
    <p:extLst>
      <p:ext uri="{BB962C8B-B14F-4D97-AF65-F5344CB8AC3E}">
        <p14:creationId xmlns:p14="http://schemas.microsoft.com/office/powerpoint/2010/main" val="294368358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C76606-2BF0-46BF-9CA1-171704C78ABF}"/>
              </a:ext>
            </a:extLst>
          </p:cNvPr>
          <p:cNvSpPr>
            <a:spLocks noGrp="1"/>
          </p:cNvSpPr>
          <p:nvPr>
            <p:ph type="title"/>
          </p:nvPr>
        </p:nvSpPr>
        <p:spPr/>
        <p:txBody>
          <a:bodyPr/>
          <a:lstStyle/>
          <a:p>
            <a:r>
              <a:rPr lang="cs-CZ" dirty="0"/>
              <a:t>Odpovědnost v pracovněprávním vztahu</a:t>
            </a:r>
          </a:p>
        </p:txBody>
      </p:sp>
      <p:sp>
        <p:nvSpPr>
          <p:cNvPr id="3" name="Podnadpis 2">
            <a:extLst>
              <a:ext uri="{FF2B5EF4-FFF2-40B4-BE49-F238E27FC236}">
                <a16:creationId xmlns:a16="http://schemas.microsoft.com/office/drawing/2014/main" id="{7BF46359-E412-4B82-949E-B9A37CC57A26}"/>
              </a:ext>
            </a:extLst>
          </p:cNvPr>
          <p:cNvSpPr>
            <a:spLocks noGrp="1"/>
          </p:cNvSpPr>
          <p:nvPr>
            <p:ph type="subTitle" idx="1"/>
          </p:nvPr>
        </p:nvSpPr>
        <p:spPr/>
        <p:txBody>
          <a:bodyPr/>
          <a:lstStyle/>
          <a:p>
            <a:endParaRPr lang="cs-CZ"/>
          </a:p>
        </p:txBody>
      </p:sp>
      <p:sp>
        <p:nvSpPr>
          <p:cNvPr id="5" name="Zástupný symbol pro číslo snímku 4">
            <a:extLst>
              <a:ext uri="{FF2B5EF4-FFF2-40B4-BE49-F238E27FC236}">
                <a16:creationId xmlns:a16="http://schemas.microsoft.com/office/drawing/2014/main" id="{758516AA-5A74-4E3A-BC9C-F2ECEC192E67}"/>
              </a:ext>
            </a:extLst>
          </p:cNvPr>
          <p:cNvSpPr>
            <a:spLocks noGrp="1"/>
          </p:cNvSpPr>
          <p:nvPr>
            <p:ph type="sldNum" sz="quarter" idx="4"/>
          </p:nvPr>
        </p:nvSpPr>
        <p:spPr/>
        <p:txBody>
          <a:bodyPr/>
          <a:lstStyle/>
          <a:p>
            <a:fld id="{0DE708CC-0C3F-4567-9698-B54C0F35BD31}" type="slidenum">
              <a:rPr lang="cs-CZ" altLang="cs-CZ" smtClean="0"/>
              <a:pPr/>
              <a:t>77</a:t>
            </a:fld>
            <a:endParaRPr lang="cs-CZ" altLang="cs-CZ" dirty="0"/>
          </a:p>
        </p:txBody>
      </p:sp>
    </p:spTree>
    <p:extLst>
      <p:ext uri="{BB962C8B-B14F-4D97-AF65-F5344CB8AC3E}">
        <p14:creationId xmlns:p14="http://schemas.microsoft.com/office/powerpoint/2010/main" val="116365234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Prevence na straně Zaměstnance</a:t>
            </a:r>
          </a:p>
        </p:txBody>
      </p:sp>
      <p:graphicFrame>
        <p:nvGraphicFramePr>
          <p:cNvPr id="4" name="Zástupný obsah 3">
            <a:extLst>
              <a:ext uri="{FF2B5EF4-FFF2-40B4-BE49-F238E27FC236}">
                <a16:creationId xmlns:a16="http://schemas.microsoft.com/office/drawing/2014/main" id="{26DD1297-8DD2-4878-B2D8-7819253D1103}"/>
              </a:ext>
            </a:extLst>
          </p:cNvPr>
          <p:cNvGraphicFramePr>
            <a:graphicFrameLocks noGrp="1"/>
          </p:cNvGraphicFramePr>
          <p:nvPr>
            <p:ph idx="1"/>
            <p:extLst>
              <p:ext uri="{D42A27DB-BD31-4B8C-83A1-F6EECF244321}">
                <p14:modId xmlns:p14="http://schemas.microsoft.com/office/powerpoint/2010/main" val="2894977316"/>
              </p:ext>
            </p:extLst>
          </p:nvPr>
        </p:nvGraphicFramePr>
        <p:xfrm>
          <a:off x="718800" y="1349829"/>
          <a:ext cx="10753200" cy="49203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1493586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Odpovědnost zaměstnance za škodu</a:t>
            </a:r>
            <a:endParaRPr lang="cs-CZ" dirty="0"/>
          </a:p>
        </p:txBody>
      </p:sp>
      <p:graphicFrame>
        <p:nvGraphicFramePr>
          <p:cNvPr id="4" name="Zástupný obsah 3">
            <a:extLst>
              <a:ext uri="{FF2B5EF4-FFF2-40B4-BE49-F238E27FC236}">
                <a16:creationId xmlns:a16="http://schemas.microsoft.com/office/drawing/2014/main" id="{4DAED54A-AF34-4264-B766-AE71EF82A124}"/>
              </a:ext>
            </a:extLst>
          </p:cNvPr>
          <p:cNvGraphicFramePr>
            <a:graphicFrameLocks noGrp="1"/>
          </p:cNvGraphicFramePr>
          <p:nvPr>
            <p:ph idx="1"/>
            <p:extLst>
              <p:ext uri="{D42A27DB-BD31-4B8C-83A1-F6EECF244321}">
                <p14:modId xmlns:p14="http://schemas.microsoft.com/office/powerpoint/2010/main" val="3071677299"/>
              </p:ext>
            </p:extLst>
          </p:nvPr>
        </p:nvGraphicFramePr>
        <p:xfrm>
          <a:off x="718800" y="1171576"/>
          <a:ext cx="10753200" cy="53163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3504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26AD58B8-3215-4B04-9B9B-1461A99CBFC1}"/>
              </a:ext>
            </a:extLst>
          </p:cNvPr>
          <p:cNvGraphicFramePr/>
          <p:nvPr>
            <p:extLst>
              <p:ext uri="{D42A27DB-BD31-4B8C-83A1-F6EECF244321}">
                <p14:modId xmlns:p14="http://schemas.microsoft.com/office/powerpoint/2010/main" val="1212614723"/>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Pracovní poměr</a:t>
            </a:r>
          </a:p>
        </p:txBody>
      </p:sp>
      <p:sp>
        <p:nvSpPr>
          <p:cNvPr id="4" name="Zástupný symbol pro číslo snímku 3">
            <a:extLst>
              <a:ext uri="{FF2B5EF4-FFF2-40B4-BE49-F238E27FC236}">
                <a16:creationId xmlns:a16="http://schemas.microsoft.com/office/drawing/2014/main" id="{C1D86324-03F3-4A81-91E3-FA53625FC081}"/>
              </a:ext>
            </a:extLst>
          </p:cNvPr>
          <p:cNvSpPr>
            <a:spLocks noGrp="1"/>
          </p:cNvSpPr>
          <p:nvPr>
            <p:ph type="sldNum" sz="quarter" idx="11"/>
          </p:nvPr>
        </p:nvSpPr>
        <p:spPr/>
        <p:txBody>
          <a:bodyPr/>
          <a:lstStyle/>
          <a:p>
            <a:pPr algn="r"/>
            <a:fld id="{D4C49B74-5DB2-4B03-B1D2-7F6A3C51C318}" type="slidenum">
              <a:rPr lang="en-US" smtClean="0"/>
              <a:pPr algn="r"/>
              <a:t>8</a:t>
            </a:fld>
            <a:endParaRPr lang="en-US"/>
          </a:p>
        </p:txBody>
      </p:sp>
    </p:spTree>
    <p:extLst>
      <p:ext uri="{BB962C8B-B14F-4D97-AF65-F5344CB8AC3E}">
        <p14:creationId xmlns:p14="http://schemas.microsoft.com/office/powerpoint/2010/main" val="219689286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ltLang="cs-CZ" dirty="0"/>
              <a:t>Povinnost </a:t>
            </a:r>
            <a:r>
              <a:rPr lang="cs-CZ" altLang="cs-CZ" b="1" dirty="0"/>
              <a:t>zaměstnance</a:t>
            </a:r>
            <a:r>
              <a:rPr lang="cs-CZ" altLang="cs-CZ" dirty="0"/>
              <a:t> k náhradě škody</a:t>
            </a:r>
            <a:endParaRPr lang="cs-CZ" dirty="0"/>
          </a:p>
        </p:txBody>
      </p:sp>
      <p:graphicFrame>
        <p:nvGraphicFramePr>
          <p:cNvPr id="4" name="Zástupný obsah 3">
            <a:extLst>
              <a:ext uri="{FF2B5EF4-FFF2-40B4-BE49-F238E27FC236}">
                <a16:creationId xmlns:a16="http://schemas.microsoft.com/office/drawing/2014/main" id="{31755E1D-A211-4D39-8644-F1856DC01AA1}"/>
              </a:ext>
            </a:extLst>
          </p:cNvPr>
          <p:cNvGraphicFramePr>
            <a:graphicFrameLocks noGrp="1"/>
          </p:cNvGraphicFramePr>
          <p:nvPr>
            <p:ph idx="1"/>
            <p:extLst>
              <p:ext uri="{D42A27DB-BD31-4B8C-83A1-F6EECF244321}">
                <p14:modId xmlns:p14="http://schemas.microsoft.com/office/powerpoint/2010/main" val="650746974"/>
              </p:ext>
            </p:extLst>
          </p:nvPr>
        </p:nvGraphicFramePr>
        <p:xfrm>
          <a:off x="720000" y="1335313"/>
          <a:ext cx="10753200" cy="50219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029870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ltLang="cs-CZ" dirty="0"/>
              <a:t>Povinnost zaměstnance k náhradě škody</a:t>
            </a:r>
            <a:endParaRPr lang="cs-CZ" dirty="0"/>
          </a:p>
        </p:txBody>
      </p:sp>
      <p:graphicFrame>
        <p:nvGraphicFramePr>
          <p:cNvPr id="4" name="Zástupný obsah 3">
            <a:extLst>
              <a:ext uri="{FF2B5EF4-FFF2-40B4-BE49-F238E27FC236}">
                <a16:creationId xmlns:a16="http://schemas.microsoft.com/office/drawing/2014/main" id="{3B4CA973-8EC2-46AB-9627-387D77664D49}"/>
              </a:ext>
            </a:extLst>
          </p:cNvPr>
          <p:cNvGraphicFramePr>
            <a:graphicFrameLocks noGrp="1"/>
          </p:cNvGraphicFramePr>
          <p:nvPr>
            <p:ph idx="1"/>
            <p:extLst>
              <p:ext uri="{D42A27DB-BD31-4B8C-83A1-F6EECF244321}">
                <p14:modId xmlns:p14="http://schemas.microsoft.com/office/powerpoint/2010/main" val="1827744943"/>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226872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Odpovědnost za neodvrácení škody</a:t>
            </a:r>
          </a:p>
        </p:txBody>
      </p:sp>
      <p:graphicFrame>
        <p:nvGraphicFramePr>
          <p:cNvPr id="4" name="Zástupný obsah 3">
            <a:extLst>
              <a:ext uri="{FF2B5EF4-FFF2-40B4-BE49-F238E27FC236}">
                <a16:creationId xmlns:a16="http://schemas.microsoft.com/office/drawing/2014/main" id="{23829924-2E48-4E7D-9BA2-D4B9D6AF8F94}"/>
              </a:ext>
            </a:extLst>
          </p:cNvPr>
          <p:cNvGraphicFramePr>
            <a:graphicFrameLocks noGrp="1"/>
          </p:cNvGraphicFramePr>
          <p:nvPr>
            <p:ph idx="1"/>
            <p:extLst>
              <p:ext uri="{D42A27DB-BD31-4B8C-83A1-F6EECF244321}">
                <p14:modId xmlns:p14="http://schemas.microsoft.com/office/powerpoint/2010/main" val="4065493475"/>
              </p:ext>
            </p:extLst>
          </p:nvPr>
        </p:nvGraphicFramePr>
        <p:xfrm>
          <a:off x="718800" y="1335314"/>
          <a:ext cx="10753200" cy="48026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7012922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Schodek na svěřených hodnotách</a:t>
            </a:r>
          </a:p>
        </p:txBody>
      </p:sp>
      <p:graphicFrame>
        <p:nvGraphicFramePr>
          <p:cNvPr id="4" name="Zástupný obsah 3">
            <a:extLst>
              <a:ext uri="{FF2B5EF4-FFF2-40B4-BE49-F238E27FC236}">
                <a16:creationId xmlns:a16="http://schemas.microsoft.com/office/drawing/2014/main" id="{F332937B-DE54-4366-8656-25226214A653}"/>
              </a:ext>
            </a:extLst>
          </p:cNvPr>
          <p:cNvGraphicFramePr>
            <a:graphicFrameLocks noGrp="1"/>
          </p:cNvGraphicFramePr>
          <p:nvPr>
            <p:ph idx="1"/>
            <p:extLst>
              <p:ext uri="{D42A27DB-BD31-4B8C-83A1-F6EECF244321}">
                <p14:modId xmlns:p14="http://schemas.microsoft.com/office/powerpoint/2010/main" val="2501289019"/>
              </p:ext>
            </p:extLst>
          </p:nvPr>
        </p:nvGraphicFramePr>
        <p:xfrm>
          <a:off x="718800" y="1171576"/>
          <a:ext cx="10753200" cy="52872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270028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Ztráta svěřených věcí </a:t>
            </a:r>
          </a:p>
        </p:txBody>
      </p:sp>
      <p:graphicFrame>
        <p:nvGraphicFramePr>
          <p:cNvPr id="4" name="Zástupný obsah 3">
            <a:extLst>
              <a:ext uri="{FF2B5EF4-FFF2-40B4-BE49-F238E27FC236}">
                <a16:creationId xmlns:a16="http://schemas.microsoft.com/office/drawing/2014/main" id="{A93FC764-120B-4326-A162-262599E06A76}"/>
              </a:ext>
            </a:extLst>
          </p:cNvPr>
          <p:cNvGraphicFramePr>
            <a:graphicFrameLocks noGrp="1"/>
          </p:cNvGraphicFramePr>
          <p:nvPr>
            <p:ph idx="1"/>
            <p:extLst>
              <p:ext uri="{D42A27DB-BD31-4B8C-83A1-F6EECF244321}">
                <p14:modId xmlns:p14="http://schemas.microsoft.com/office/powerpoint/2010/main" val="1642677656"/>
              </p:ext>
            </p:extLst>
          </p:nvPr>
        </p:nvGraphicFramePr>
        <p:xfrm>
          <a:off x="719999" y="1645921"/>
          <a:ext cx="10753199" cy="4233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5303448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Náhrada škody za schodek + svěřené věci</a:t>
            </a:r>
          </a:p>
        </p:txBody>
      </p:sp>
      <p:graphicFrame>
        <p:nvGraphicFramePr>
          <p:cNvPr id="4" name="Zástupný obsah 3">
            <a:extLst>
              <a:ext uri="{FF2B5EF4-FFF2-40B4-BE49-F238E27FC236}">
                <a16:creationId xmlns:a16="http://schemas.microsoft.com/office/drawing/2014/main" id="{D1DBDAB3-B150-4604-8E7D-6A3944215AB3}"/>
              </a:ext>
            </a:extLst>
          </p:cNvPr>
          <p:cNvGraphicFramePr>
            <a:graphicFrameLocks noGrp="1"/>
          </p:cNvGraphicFramePr>
          <p:nvPr>
            <p:ph idx="1"/>
            <p:extLst>
              <p:ext uri="{D42A27DB-BD31-4B8C-83A1-F6EECF244321}">
                <p14:modId xmlns:p14="http://schemas.microsoft.com/office/powerpoint/2010/main" val="2726927372"/>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957340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Prevenční ustanovení na straně zaměstnavatele</a:t>
            </a:r>
          </a:p>
        </p:txBody>
      </p:sp>
      <p:graphicFrame>
        <p:nvGraphicFramePr>
          <p:cNvPr id="4" name="Zástupný obsah 3">
            <a:extLst>
              <a:ext uri="{FF2B5EF4-FFF2-40B4-BE49-F238E27FC236}">
                <a16:creationId xmlns:a16="http://schemas.microsoft.com/office/drawing/2014/main" id="{8588F1D7-8D3D-4B81-9D2C-4E835170CAAC}"/>
              </a:ext>
            </a:extLst>
          </p:cNvPr>
          <p:cNvGraphicFramePr>
            <a:graphicFrameLocks noGrp="1"/>
          </p:cNvGraphicFramePr>
          <p:nvPr>
            <p:ph idx="1"/>
            <p:extLst>
              <p:ext uri="{D42A27DB-BD31-4B8C-83A1-F6EECF244321}">
                <p14:modId xmlns:p14="http://schemas.microsoft.com/office/powerpoint/2010/main" val="184769987"/>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98048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Náhrada škody Zaměstnavatelem</a:t>
            </a:r>
          </a:p>
        </p:txBody>
      </p:sp>
      <p:graphicFrame>
        <p:nvGraphicFramePr>
          <p:cNvPr id="4" name="Zástupný obsah 3">
            <a:extLst>
              <a:ext uri="{FF2B5EF4-FFF2-40B4-BE49-F238E27FC236}">
                <a16:creationId xmlns:a16="http://schemas.microsoft.com/office/drawing/2014/main" id="{53BD471E-FDF6-495C-AF22-871E536C749A}"/>
              </a:ext>
            </a:extLst>
          </p:cNvPr>
          <p:cNvGraphicFramePr>
            <a:graphicFrameLocks noGrp="1"/>
          </p:cNvGraphicFramePr>
          <p:nvPr>
            <p:ph idx="1"/>
            <p:extLst>
              <p:ext uri="{D42A27DB-BD31-4B8C-83A1-F6EECF244321}">
                <p14:modId xmlns:p14="http://schemas.microsoft.com/office/powerpoint/2010/main" val="2551622795"/>
              </p:ext>
            </p:extLst>
          </p:nvPr>
        </p:nvGraphicFramePr>
        <p:xfrm>
          <a:off x="720000" y="1171577"/>
          <a:ext cx="10753200" cy="52001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3683952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Náhrada škody při odvracení škody</a:t>
            </a:r>
          </a:p>
        </p:txBody>
      </p:sp>
      <p:graphicFrame>
        <p:nvGraphicFramePr>
          <p:cNvPr id="4" name="Zástupný obsah 3">
            <a:extLst>
              <a:ext uri="{FF2B5EF4-FFF2-40B4-BE49-F238E27FC236}">
                <a16:creationId xmlns:a16="http://schemas.microsoft.com/office/drawing/2014/main" id="{EC6790BB-5248-4695-992C-BDDD20D6CFBA}"/>
              </a:ext>
            </a:extLst>
          </p:cNvPr>
          <p:cNvGraphicFramePr>
            <a:graphicFrameLocks noGrp="1"/>
          </p:cNvGraphicFramePr>
          <p:nvPr>
            <p:ph idx="1"/>
            <p:extLst>
              <p:ext uri="{D42A27DB-BD31-4B8C-83A1-F6EECF244321}">
                <p14:modId xmlns:p14="http://schemas.microsoft.com/office/powerpoint/2010/main" val="305890651"/>
              </p:ext>
            </p:extLst>
          </p:nvPr>
        </p:nvGraphicFramePr>
        <p:xfrm>
          <a:off x="718800" y="1306286"/>
          <a:ext cx="10753200" cy="45257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521613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Náhrada škody na odložených věcech</a:t>
            </a:r>
          </a:p>
        </p:txBody>
      </p:sp>
      <p:graphicFrame>
        <p:nvGraphicFramePr>
          <p:cNvPr id="4" name="Zástupný obsah 3">
            <a:extLst>
              <a:ext uri="{FF2B5EF4-FFF2-40B4-BE49-F238E27FC236}">
                <a16:creationId xmlns:a16="http://schemas.microsoft.com/office/drawing/2014/main" id="{3813849B-EBB2-48EB-B575-C2E606E8872D}"/>
              </a:ext>
            </a:extLst>
          </p:cNvPr>
          <p:cNvGraphicFramePr>
            <a:graphicFrameLocks noGrp="1"/>
          </p:cNvGraphicFramePr>
          <p:nvPr>
            <p:ph idx="1"/>
            <p:extLst>
              <p:ext uri="{D42A27DB-BD31-4B8C-83A1-F6EECF244321}">
                <p14:modId xmlns:p14="http://schemas.microsoft.com/office/powerpoint/2010/main" val="3538692007"/>
              </p:ext>
            </p:extLst>
          </p:nvPr>
        </p:nvGraphicFramePr>
        <p:xfrm>
          <a:off x="719400" y="1657267"/>
          <a:ext cx="10753200" cy="47703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54058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a:xfrm>
            <a:off x="718800" y="1885232"/>
            <a:ext cx="10753200" cy="3960000"/>
          </a:xfrm>
        </p:spPr>
        <p:txBody>
          <a:bodyPr>
            <a:normAutofit lnSpcReduction="10000"/>
          </a:bodyPr>
          <a:lstStyle/>
          <a:p>
            <a:pPr algn="just"/>
            <a:r>
              <a:rPr lang="cs-CZ" sz="2000" dirty="0"/>
              <a:t>K uzavření pracovní smlouvy postačí, když bude obsahovat:</a:t>
            </a:r>
          </a:p>
          <a:p>
            <a:pPr algn="just"/>
            <a:endParaRPr lang="cs-CZ" sz="2000" dirty="0"/>
          </a:p>
          <a:p>
            <a:pPr algn="just"/>
            <a:endParaRPr lang="cs-CZ" sz="2000" dirty="0"/>
          </a:p>
          <a:p>
            <a:pPr algn="just"/>
            <a:endParaRPr lang="cs-CZ" sz="2000" dirty="0"/>
          </a:p>
          <a:p>
            <a:pPr algn="just"/>
            <a:endParaRPr lang="cs-CZ" sz="2000" dirty="0"/>
          </a:p>
          <a:p>
            <a:pPr algn="just"/>
            <a:endParaRPr lang="cs-CZ" sz="2000" dirty="0"/>
          </a:p>
          <a:p>
            <a:pPr algn="just"/>
            <a:endParaRPr lang="cs-CZ" sz="2000" dirty="0"/>
          </a:p>
          <a:p>
            <a:pPr algn="just"/>
            <a:endParaRPr lang="cs-CZ" sz="2000" dirty="0"/>
          </a:p>
          <a:p>
            <a:pPr algn="just"/>
            <a:endParaRPr lang="cs-CZ" sz="2000" dirty="0"/>
          </a:p>
          <a:p>
            <a:pPr algn="just"/>
            <a:r>
              <a:rPr lang="cs-CZ" sz="2000" b="1" dirty="0"/>
              <a:t>Veškerá další ujednání</a:t>
            </a:r>
            <a:r>
              <a:rPr lang="cs-CZ" sz="2000" dirty="0"/>
              <a:t>, včetně platového, </a:t>
            </a:r>
            <a:r>
              <a:rPr lang="cs-CZ" sz="2000" b="1" dirty="0"/>
              <a:t>mohou být stanovena zvlášť dohodou </a:t>
            </a:r>
            <a:r>
              <a:rPr lang="cs-CZ" sz="2000" dirty="0"/>
              <a:t>nebo např vnitřním předpisem zaměstnavatele.</a:t>
            </a:r>
          </a:p>
          <a:p>
            <a:pPr algn="just"/>
            <a:endParaRPr lang="cs-CZ" sz="2000" dirty="0"/>
          </a:p>
          <a:p>
            <a:pPr algn="just"/>
            <a:endParaRPr lang="cs-CZ" sz="2000" dirty="0"/>
          </a:p>
          <a:p>
            <a:pPr algn="just"/>
            <a:r>
              <a:rPr lang="cs-CZ" sz="2000" dirty="0"/>
              <a:t>Naopak pokud </a:t>
            </a:r>
            <a:r>
              <a:rPr lang="cs-CZ" sz="2000" b="1" dirty="0"/>
              <a:t>tyto náležitosti </a:t>
            </a:r>
            <a:r>
              <a:rPr lang="cs-CZ" sz="2000" dirty="0"/>
              <a:t>v pracovní smlouvě </a:t>
            </a:r>
            <a:r>
              <a:rPr lang="cs-CZ" sz="2000" b="1" dirty="0"/>
              <a:t>chybí</a:t>
            </a:r>
            <a:r>
              <a:rPr lang="cs-CZ" sz="2000" dirty="0"/>
              <a:t>, </a:t>
            </a:r>
            <a:r>
              <a:rPr lang="cs-CZ" sz="2000" b="1" dirty="0"/>
              <a:t>nemůže být platně uzavřena</a:t>
            </a:r>
            <a:r>
              <a:rPr lang="cs-CZ" sz="2000" dirty="0"/>
              <a:t>.  </a:t>
            </a:r>
          </a:p>
        </p:txBody>
      </p:sp>
      <p:sp>
        <p:nvSpPr>
          <p:cNvPr id="3" name="Nadpis 2"/>
          <p:cNvSpPr>
            <a:spLocks noGrp="1"/>
          </p:cNvSpPr>
          <p:nvPr>
            <p:ph type="title"/>
          </p:nvPr>
        </p:nvSpPr>
        <p:spPr/>
        <p:txBody>
          <a:bodyPr/>
          <a:lstStyle/>
          <a:p>
            <a:r>
              <a:rPr lang="cs-CZ" dirty="0"/>
              <a:t>Pracovní smlouva – podstatné náležitosti</a:t>
            </a:r>
          </a:p>
        </p:txBody>
      </p:sp>
      <p:sp>
        <p:nvSpPr>
          <p:cNvPr id="4" name="Zaoblený obdélník 3"/>
          <p:cNvSpPr/>
          <p:nvPr/>
        </p:nvSpPr>
        <p:spPr>
          <a:xfrm>
            <a:off x="718800" y="2780928"/>
            <a:ext cx="3096344" cy="129614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cs-CZ" b="1" dirty="0"/>
              <a:t>Druh práce</a:t>
            </a:r>
          </a:p>
        </p:txBody>
      </p:sp>
      <p:sp>
        <p:nvSpPr>
          <p:cNvPr id="5" name="Zaoblený obdélník 4"/>
          <p:cNvSpPr/>
          <p:nvPr/>
        </p:nvSpPr>
        <p:spPr>
          <a:xfrm>
            <a:off x="7805401" y="2780928"/>
            <a:ext cx="3096344" cy="129614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cs-CZ" b="1" dirty="0"/>
              <a:t>Místo výkonu práce</a:t>
            </a:r>
          </a:p>
        </p:txBody>
      </p:sp>
      <p:sp>
        <p:nvSpPr>
          <p:cNvPr id="6" name="Zaoblený obdélník 5"/>
          <p:cNvSpPr/>
          <p:nvPr/>
        </p:nvSpPr>
        <p:spPr>
          <a:xfrm>
            <a:off x="4386600" y="2780928"/>
            <a:ext cx="3096344" cy="129614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cs-CZ" b="1" dirty="0"/>
              <a:t>Den nástupu</a:t>
            </a:r>
          </a:p>
        </p:txBody>
      </p:sp>
      <p:sp>
        <p:nvSpPr>
          <p:cNvPr id="7" name="Zástupný symbol pro číslo snímku 6">
            <a:extLst>
              <a:ext uri="{FF2B5EF4-FFF2-40B4-BE49-F238E27FC236}">
                <a16:creationId xmlns:a16="http://schemas.microsoft.com/office/drawing/2014/main" id="{F07C4A23-9417-416D-BB86-C23403EED44B}"/>
              </a:ext>
            </a:extLst>
          </p:cNvPr>
          <p:cNvSpPr>
            <a:spLocks noGrp="1"/>
          </p:cNvSpPr>
          <p:nvPr>
            <p:ph type="sldNum" sz="quarter" idx="11"/>
          </p:nvPr>
        </p:nvSpPr>
        <p:spPr/>
        <p:txBody>
          <a:bodyPr/>
          <a:lstStyle/>
          <a:p>
            <a:pPr algn="r"/>
            <a:fld id="{D4C49B74-5DB2-4B03-B1D2-7F6A3C51C318}" type="slidenum">
              <a:rPr lang="en-US" smtClean="0"/>
              <a:pPr algn="r"/>
              <a:t>9</a:t>
            </a:fld>
            <a:endParaRPr lang="en-US"/>
          </a:p>
        </p:txBody>
      </p:sp>
    </p:spTree>
    <p:extLst>
      <p:ext uri="{BB962C8B-B14F-4D97-AF65-F5344CB8AC3E}">
        <p14:creationId xmlns:p14="http://schemas.microsoft.com/office/powerpoint/2010/main" val="277387346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Rozsah náhrady škody a nemajetkové újmy </a:t>
            </a:r>
          </a:p>
        </p:txBody>
      </p:sp>
      <p:graphicFrame>
        <p:nvGraphicFramePr>
          <p:cNvPr id="4" name="Zástupný obsah 3">
            <a:extLst>
              <a:ext uri="{FF2B5EF4-FFF2-40B4-BE49-F238E27FC236}">
                <a16:creationId xmlns:a16="http://schemas.microsoft.com/office/drawing/2014/main" id="{8450BAE6-0FD7-459C-AB03-D63C0FAEB8EC}"/>
              </a:ext>
            </a:extLst>
          </p:cNvPr>
          <p:cNvGraphicFramePr>
            <a:graphicFrameLocks noGrp="1"/>
          </p:cNvGraphicFramePr>
          <p:nvPr>
            <p:ph idx="1"/>
            <p:extLst>
              <p:ext uri="{D42A27DB-BD31-4B8C-83A1-F6EECF244321}">
                <p14:modId xmlns:p14="http://schemas.microsoft.com/office/powerpoint/2010/main" val="2649771116"/>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267271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Zproštění se povinnosti k náhradě </a:t>
            </a:r>
          </a:p>
        </p:txBody>
      </p:sp>
      <p:graphicFrame>
        <p:nvGraphicFramePr>
          <p:cNvPr id="4" name="Zástupný obsah 3">
            <a:extLst>
              <a:ext uri="{FF2B5EF4-FFF2-40B4-BE49-F238E27FC236}">
                <a16:creationId xmlns:a16="http://schemas.microsoft.com/office/drawing/2014/main" id="{AB613DD4-9732-4C40-95B3-43DBD36F3CBD}"/>
              </a:ext>
            </a:extLst>
          </p:cNvPr>
          <p:cNvGraphicFramePr>
            <a:graphicFrameLocks noGrp="1"/>
          </p:cNvGraphicFramePr>
          <p:nvPr>
            <p:ph idx="1"/>
            <p:extLst>
              <p:ext uri="{D42A27DB-BD31-4B8C-83A1-F6EECF244321}">
                <p14:modId xmlns:p14="http://schemas.microsoft.com/office/powerpoint/2010/main" val="1083414482"/>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385698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Zproštění se povinnosti k náhradě </a:t>
            </a:r>
          </a:p>
        </p:txBody>
      </p:sp>
      <p:graphicFrame>
        <p:nvGraphicFramePr>
          <p:cNvPr id="5" name="Zástupný obsah 4">
            <a:extLst>
              <a:ext uri="{FF2B5EF4-FFF2-40B4-BE49-F238E27FC236}">
                <a16:creationId xmlns:a16="http://schemas.microsoft.com/office/drawing/2014/main" id="{968D0D7C-20DE-48E0-A73B-8CE3CC7E5EF8}"/>
              </a:ext>
            </a:extLst>
          </p:cNvPr>
          <p:cNvGraphicFramePr>
            <a:graphicFrameLocks noGrp="1"/>
          </p:cNvGraphicFramePr>
          <p:nvPr>
            <p:ph idx="1"/>
            <p:extLst>
              <p:ext uri="{D42A27DB-BD31-4B8C-83A1-F6EECF244321}">
                <p14:modId xmlns:p14="http://schemas.microsoft.com/office/powerpoint/2010/main" val="2079280350"/>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48944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602574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SLIDE_DUENO" val="30"/>
  <p:tag name="ARS_SLIDE_PARTICIPANTNUM" val="30"/>
  <p:tag name="ARS_SLIDE_SUBMITNUM" val="0"/>
  <p:tag name="ARS_SLIDE_CORRECTNUM" val="0"/>
  <p:tag name="ARS_SLIDE_VOTEMEAN"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SLIDE_DUENO" val="30"/>
  <p:tag name="ARS_SLIDE_PARTICIPANTNUM" val="30"/>
  <p:tag name="ARS_SLIDE_SUBMITNUM" val="0"/>
  <p:tag name="ARS_SLIDE_CORRECTNUM" val="0"/>
  <p:tag name="ARS_SLIDE_VOTEMEAN"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Lst>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1" id="{94EEA1FC-F0E7-4E0A-B47F-AE2894ABED08}" vid="{7A9D376A-24CE-43C6-8B04-4EECE7865B79}"/>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prezentace-med-cz-v9-1</Template>
  <TotalTime>713</TotalTime>
  <Words>6416</Words>
  <Application>Microsoft Office PowerPoint</Application>
  <PresentationFormat>Širokoúhlá obrazovka</PresentationFormat>
  <Paragraphs>641</Paragraphs>
  <Slides>93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93</vt:i4>
      </vt:variant>
    </vt:vector>
  </HeadingPairs>
  <TitlesOfParts>
    <vt:vector size="97" baseType="lpstr">
      <vt:lpstr>Arial</vt:lpstr>
      <vt:lpstr>Tahoma</vt:lpstr>
      <vt:lpstr>Wingdings</vt:lpstr>
      <vt:lpstr>Prezentace_MU_CZ</vt:lpstr>
      <vt:lpstr>Pracovní právo ve zdravotnictví</vt:lpstr>
      <vt:lpstr>Prameny pracovního práva</vt:lpstr>
      <vt:lpstr>Listina základních práv a svobod</vt:lpstr>
      <vt:lpstr>Předspisy pracovního práva</vt:lpstr>
      <vt:lpstr>Pracovní smlouva</vt:lpstr>
      <vt:lpstr>Před uzavřením smlouvy</vt:lpstr>
      <vt:lpstr>Před uzavřením smlouvy</vt:lpstr>
      <vt:lpstr>Pracovní poměr</vt:lpstr>
      <vt:lpstr>Pracovní smlouva – podstatné náležitosti</vt:lpstr>
      <vt:lpstr>Pracovní smlouva - forma</vt:lpstr>
      <vt:lpstr>Pracovní smlouva – zkušební doba</vt:lpstr>
      <vt:lpstr>Povinnosti vyplývající z PP</vt:lpstr>
      <vt:lpstr>Smlouva na dobu určitou</vt:lpstr>
      <vt:lpstr>Změna pracovního poměru Převedení na jinou práci Pracovní cesta</vt:lpstr>
      <vt:lpstr>Změny pracovního poměru</vt:lpstr>
      <vt:lpstr>Převedení na jinou práci</vt:lpstr>
      <vt:lpstr>Převedení na jinou práci</vt:lpstr>
      <vt:lpstr> Přeložení</vt:lpstr>
      <vt:lpstr> Dočasné přidělení</vt:lpstr>
      <vt:lpstr> Pracovní cesta</vt:lpstr>
      <vt:lpstr> Společné pro změny PP</vt:lpstr>
      <vt:lpstr> Společné pro změny PP</vt:lpstr>
      <vt:lpstr>Ukončení pracovního poměru</vt:lpstr>
      <vt:lpstr>Skončení pracovního poměru</vt:lpstr>
      <vt:lpstr>Skončení pracovního poměru</vt:lpstr>
      <vt:lpstr>Dohoda</vt:lpstr>
      <vt:lpstr>VÝPOVĚĎ</vt:lpstr>
      <vt:lpstr>Výpovědní doba</vt:lpstr>
      <vt:lpstr>Výpověď daná zaměstnavatelem…</vt:lpstr>
      <vt:lpstr>…Výpověď daná zaměstnavatelem…</vt:lpstr>
      <vt:lpstr>…Výpověď daná zaměstnavatelem</vt:lpstr>
      <vt:lpstr>Zákaz výpovědi dané zaměstnavatelem</vt:lpstr>
      <vt:lpstr>Zákaz výpovědi dané zaměstnavatelem</vt:lpstr>
      <vt:lpstr>Zákaz výpovědi dané zaměstnavatelem - výjimky</vt:lpstr>
      <vt:lpstr>Okamžité zrušení PP zaměstnavatelem</vt:lpstr>
      <vt:lpstr>Okamžité zrušení PP zaměstnancem…</vt:lpstr>
      <vt:lpstr>…Okamžité zrušení PP zaměstnancem</vt:lpstr>
      <vt:lpstr> Skončení pracovního poměru na dobu určitou</vt:lpstr>
      <vt:lpstr>  Zrušení pracovního poměru ve zkušební době</vt:lpstr>
      <vt:lpstr>  Odstupné</vt:lpstr>
      <vt:lpstr>   Neplatné rozvázání pracovního poměru zaměstnavatelem</vt:lpstr>
      <vt:lpstr>   Neplatné rozvázání pracovního poměru zaměstnavatelem</vt:lpstr>
      <vt:lpstr>   Neplatné rozvázání pracovního poměru zaměstnancem – mimo zákonem dané možnosti</vt:lpstr>
      <vt:lpstr>   Neplatné rozvázání pracovního poměru zaměstnancem</vt:lpstr>
      <vt:lpstr>   Místo vedoucího zaměstnance</vt:lpstr>
      <vt:lpstr>Dohody o pracích konaných mimo pracovní poměr</vt:lpstr>
      <vt:lpstr>Alternativy k pracovnímu poměru</vt:lpstr>
      <vt:lpstr>   Dohody o pracích konaných mimo pracovní poměr</vt:lpstr>
      <vt:lpstr>Dohody mimo pracovní poměr </vt:lpstr>
      <vt:lpstr>Zvyšování kvalifikace</vt:lpstr>
      <vt:lpstr>Kvalifikační dohoda</vt:lpstr>
      <vt:lpstr>Zvyšování kvalifikace</vt:lpstr>
      <vt:lpstr>Rozvrhování pracovní doby</vt:lpstr>
      <vt:lpstr>Pojmy</vt:lpstr>
      <vt:lpstr>Pracovní doba</vt:lpstr>
      <vt:lpstr>Přestávka a doba odpočinku</vt:lpstr>
      <vt:lpstr>Dny pracovního klidu</vt:lpstr>
      <vt:lpstr>Práce přesčas</vt:lpstr>
      <vt:lpstr>Přesčasy ve zdravotnictví</vt:lpstr>
      <vt:lpstr>Dohoda o další dohodnuté práci přesčas</vt:lpstr>
      <vt:lpstr>Noční práce</vt:lpstr>
      <vt:lpstr>Noční práce</vt:lpstr>
      <vt:lpstr>Dovolená</vt:lpstr>
      <vt:lpstr>Překážky v práci</vt:lpstr>
      <vt:lpstr>Překážky na straně zaměstnavatele</vt:lpstr>
      <vt:lpstr>Překážky na straně zaměstnance</vt:lpstr>
      <vt:lpstr>Jiné důležité překážky v práci</vt:lpstr>
      <vt:lpstr>Mzda-Plat-Příplatky</vt:lpstr>
      <vt:lpstr>Mzda</vt:lpstr>
      <vt:lpstr>Plat</vt:lpstr>
      <vt:lpstr>Platové tarify</vt:lpstr>
      <vt:lpstr>Platové tabulky lékařů a zubařů v roce 2020 </vt:lpstr>
      <vt:lpstr>Příplatky</vt:lpstr>
      <vt:lpstr>Příplatky</vt:lpstr>
      <vt:lpstr>Náhrady v rámci pracovní cesty</vt:lpstr>
      <vt:lpstr>Vyplácení mzdy/platu</vt:lpstr>
      <vt:lpstr>Odpovědnost v pracovněprávním vztahu</vt:lpstr>
      <vt:lpstr>Prevence na straně Zaměstnance</vt:lpstr>
      <vt:lpstr>Odpovědnost zaměstnance za škodu</vt:lpstr>
      <vt:lpstr>Povinnost zaměstnance k náhradě škody</vt:lpstr>
      <vt:lpstr>Povinnost zaměstnance k náhradě škody</vt:lpstr>
      <vt:lpstr>Odpovědnost za neodvrácení škody</vt:lpstr>
      <vt:lpstr>Schodek na svěřených hodnotách</vt:lpstr>
      <vt:lpstr>Ztráta svěřených věcí </vt:lpstr>
      <vt:lpstr>Náhrada škody za schodek + svěřené věci</vt:lpstr>
      <vt:lpstr>Prevenční ustanovení na straně zaměstnavatele</vt:lpstr>
      <vt:lpstr>Náhrada škody Zaměstnavatelem</vt:lpstr>
      <vt:lpstr>Náhrada škody při odvracení škody</vt:lpstr>
      <vt:lpstr>Náhrada škody na odložených věcech</vt:lpstr>
      <vt:lpstr>Rozsah náhrady škody a nemajetkové újmy </vt:lpstr>
      <vt:lpstr>Zproštění se povinnosti k náhradě </vt:lpstr>
      <vt:lpstr>Zproštění se povinnosti k náhradě </vt:lpstr>
      <vt:lpstr>Prezentace aplikace PowerPoint</vt:lpstr>
    </vt:vector>
  </TitlesOfParts>
  <Company>IBA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Pracovní právo</dc:title>
  <dc:creator>Jaroslav Divoký</dc:creator>
  <cp:lastModifiedBy>Jaroslav Divoký</cp:lastModifiedBy>
  <cp:revision>9</cp:revision>
  <cp:lastPrinted>1601-01-01T00:00:00Z</cp:lastPrinted>
  <dcterms:created xsi:type="dcterms:W3CDTF">2020-03-26T08:14:18Z</dcterms:created>
  <dcterms:modified xsi:type="dcterms:W3CDTF">2020-03-26T20:43:27Z</dcterms:modified>
</cp:coreProperties>
</file>