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287" r:id="rId5"/>
    <p:sldId id="303" r:id="rId6"/>
    <p:sldId id="302" r:id="rId7"/>
    <p:sldId id="293" r:id="rId8"/>
    <p:sldId id="294" r:id="rId9"/>
    <p:sldId id="296" r:id="rId10"/>
    <p:sldId id="301" r:id="rId11"/>
    <p:sldId id="304" r:id="rId12"/>
    <p:sldId id="305" r:id="rId13"/>
    <p:sldId id="306" r:id="rId14"/>
    <p:sldId id="297" r:id="rId15"/>
    <p:sldId id="298" r:id="rId16"/>
    <p:sldId id="307" r:id="rId17"/>
    <p:sldId id="288" r:id="rId18"/>
    <p:sldId id="343" r:id="rId19"/>
    <p:sldId id="336" r:id="rId20"/>
    <p:sldId id="311" r:id="rId21"/>
    <p:sldId id="310" r:id="rId22"/>
    <p:sldId id="315" r:id="rId23"/>
    <p:sldId id="316" r:id="rId24"/>
    <p:sldId id="318" r:id="rId25"/>
    <p:sldId id="337" r:id="rId26"/>
    <p:sldId id="339" r:id="rId27"/>
    <p:sldId id="340" r:id="rId28"/>
    <p:sldId id="341" r:id="rId29"/>
    <p:sldId id="342" r:id="rId30"/>
    <p:sldId id="327" r:id="rId31"/>
    <p:sldId id="344" r:id="rId32"/>
    <p:sldId id="345" r:id="rId33"/>
    <p:sldId id="346" r:id="rId34"/>
    <p:sldId id="347" r:id="rId35"/>
    <p:sldId id="34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07">
          <p15:clr>
            <a:srgbClr val="A4A3A4"/>
          </p15:clr>
        </p15:guide>
        <p15:guide id="4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0070C0"/>
    <a:srgbClr val="262626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94" d="100"/>
          <a:sy n="94" d="100"/>
        </p:scale>
        <p:origin x="324" y="84"/>
      </p:cViewPr>
      <p:guideLst>
        <p:guide orient="horz" pos="2143"/>
        <p:guide pos="3840"/>
        <p:guide orient="horz" pos="2107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EE32-5A89-4509-AEA5-FD23DAD2F744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359B7F-8258-4F54-94A2-7895A536197F}">
      <dgm:prSet phldrT="[Text]" custT="1"/>
      <dgm:spPr/>
      <dgm:t>
        <a:bodyPr/>
        <a:lstStyle/>
        <a:p>
          <a:r>
            <a:rPr lang="cs-CZ" sz="3200" b="1" dirty="0" smtClean="0"/>
            <a:t>primární komplex</a:t>
          </a:r>
          <a:endParaRPr lang="cs-CZ" sz="3200" b="1" dirty="0"/>
        </a:p>
      </dgm:t>
    </dgm:pt>
    <dgm:pt modelId="{693D0AB9-6C18-47C5-A976-6FD06F54A70D}" type="parTrans" cxnId="{67C4401D-C0B6-42C8-9132-4E42FF891909}">
      <dgm:prSet/>
      <dgm:spPr/>
      <dgm:t>
        <a:bodyPr/>
        <a:lstStyle/>
        <a:p>
          <a:endParaRPr lang="cs-CZ"/>
        </a:p>
      </dgm:t>
    </dgm:pt>
    <dgm:pt modelId="{6FADBDFC-B6DB-4469-A04D-B4B83A17309F}" type="sibTrans" cxnId="{67C4401D-C0B6-42C8-9132-4E42FF891909}">
      <dgm:prSet/>
      <dgm:spPr/>
      <dgm:t>
        <a:bodyPr/>
        <a:lstStyle/>
        <a:p>
          <a:endParaRPr lang="cs-CZ"/>
        </a:p>
      </dgm:t>
    </dgm:pt>
    <dgm:pt modelId="{D2DFECD0-7B02-47E9-A2FE-289E6B0A3A7E}">
      <dgm:prSet phldrT="[Text]" custT="1"/>
      <dgm:spPr/>
      <dgm:t>
        <a:bodyPr/>
        <a:lstStyle/>
        <a:p>
          <a:r>
            <a:rPr lang="cs-CZ" sz="3200" dirty="0" smtClean="0"/>
            <a:t>zhojení</a:t>
          </a:r>
        </a:p>
        <a:p>
          <a:r>
            <a:rPr lang="cs-CZ" sz="1800" dirty="0" smtClean="0"/>
            <a:t>(90%)</a:t>
          </a:r>
          <a:endParaRPr lang="cs-CZ" sz="1800" dirty="0"/>
        </a:p>
      </dgm:t>
    </dgm:pt>
    <dgm:pt modelId="{96183711-83F9-404C-BB07-04CE4DCA3E07}" type="parTrans" cxnId="{929A6B48-7B2E-4420-A5DB-EE9D065D8485}">
      <dgm:prSet/>
      <dgm:spPr>
        <a:ln w="57150">
          <a:solidFill>
            <a:schemeClr val="accent1"/>
          </a:solidFill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5B5E103D-7435-4257-B23A-B22A0A2D3B24}" type="sibTrans" cxnId="{929A6B48-7B2E-4420-A5DB-EE9D065D8485}">
      <dgm:prSet/>
      <dgm:spPr/>
      <dgm:t>
        <a:bodyPr/>
        <a:lstStyle/>
        <a:p>
          <a:endParaRPr lang="cs-CZ"/>
        </a:p>
      </dgm:t>
    </dgm:pt>
    <dgm:pt modelId="{1B5C56CB-CE1B-47ED-89E3-7358B3D7A1E8}">
      <dgm:prSet phldrT="[Text]" custT="1"/>
      <dgm:spPr/>
      <dgm:t>
        <a:bodyPr/>
        <a:lstStyle/>
        <a:p>
          <a:r>
            <a:rPr lang="cs-CZ" sz="3200" dirty="0" smtClean="0"/>
            <a:t>progrese</a:t>
          </a:r>
        </a:p>
        <a:p>
          <a:r>
            <a:rPr lang="cs-CZ" sz="1600" dirty="0" err="1" smtClean="0"/>
            <a:t>imunokompromitovaní</a:t>
          </a:r>
          <a:endParaRPr lang="cs-CZ" sz="1600" dirty="0"/>
        </a:p>
      </dgm:t>
    </dgm:pt>
    <dgm:pt modelId="{47C9EF2C-D003-483B-AE5B-FDCE7588B837}" type="parTrans" cxnId="{F0EEA2B5-00D1-4122-9E12-A3374F6C256C}">
      <dgm:prSet/>
      <dgm:spPr>
        <a:ln w="19050">
          <a:solidFill>
            <a:schemeClr val="accent1"/>
          </a:solidFill>
          <a:prstDash val="sysDash"/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6BF5D9AF-79F0-4BFB-95B9-393E35E2C8B6}" type="sibTrans" cxnId="{F0EEA2B5-00D1-4122-9E12-A3374F6C256C}">
      <dgm:prSet/>
      <dgm:spPr/>
      <dgm:t>
        <a:bodyPr/>
        <a:lstStyle/>
        <a:p>
          <a:endParaRPr lang="cs-CZ"/>
        </a:p>
      </dgm:t>
    </dgm:pt>
    <dgm:pt modelId="{88E0A1FC-4CDD-43BC-9DCB-865040D3504B}">
      <dgm:prSet phldrT="[Text]" custT="1"/>
      <dgm:spPr/>
      <dgm:t>
        <a:bodyPr/>
        <a:lstStyle/>
        <a:p>
          <a:pPr algn="l">
            <a:tabLst>
              <a:tab pos="2149475" algn="l"/>
            </a:tabLst>
          </a:pPr>
          <a:endParaRPr lang="cs-CZ" sz="2000" dirty="0">
            <a:solidFill>
              <a:schemeClr val="tx1"/>
            </a:solidFill>
          </a:endParaRPr>
        </a:p>
      </dgm:t>
    </dgm:pt>
    <dgm:pt modelId="{C44218C4-C0C6-44ED-96FF-37DFAF470D0A}" type="parTrans" cxnId="{73FFEEB0-929B-4857-97E9-D58E7AE11317}">
      <dgm:prSet/>
      <dgm:spPr/>
      <dgm:t>
        <a:bodyPr/>
        <a:lstStyle/>
        <a:p>
          <a:endParaRPr lang="cs-CZ"/>
        </a:p>
      </dgm:t>
    </dgm:pt>
    <dgm:pt modelId="{F5B080EA-D8A2-4EDA-984C-03778EA3492B}" type="sibTrans" cxnId="{73FFEEB0-929B-4857-97E9-D58E7AE11317}">
      <dgm:prSet/>
      <dgm:spPr/>
      <dgm:t>
        <a:bodyPr/>
        <a:lstStyle/>
        <a:p>
          <a:endParaRPr lang="cs-CZ"/>
        </a:p>
      </dgm:t>
    </dgm:pt>
    <dgm:pt modelId="{99100C13-111D-4BF9-8CDC-C61D582CC941}">
      <dgm:prSet phldrT="[Text]" phldr="1" custT="1"/>
      <dgm:spPr/>
      <dgm:t>
        <a:bodyPr/>
        <a:lstStyle/>
        <a:p>
          <a:endParaRPr lang="cs-CZ" sz="800" dirty="0"/>
        </a:p>
      </dgm:t>
    </dgm:pt>
    <dgm:pt modelId="{5DE24E6F-C5E9-4B93-A757-C312F14266A0}" type="parTrans" cxnId="{69CDB806-D917-4177-8AC7-069F5573C5A4}">
      <dgm:prSet/>
      <dgm:spPr/>
      <dgm:t>
        <a:bodyPr/>
        <a:lstStyle/>
        <a:p>
          <a:endParaRPr lang="cs-CZ"/>
        </a:p>
      </dgm:t>
    </dgm:pt>
    <dgm:pt modelId="{1E85B270-8164-4126-99A6-2F9B9BF6413E}" type="sibTrans" cxnId="{69CDB806-D917-4177-8AC7-069F5573C5A4}">
      <dgm:prSet/>
      <dgm:spPr/>
      <dgm:t>
        <a:bodyPr/>
        <a:lstStyle/>
        <a:p>
          <a:endParaRPr lang="cs-CZ"/>
        </a:p>
      </dgm:t>
    </dgm:pt>
    <dgm:pt modelId="{C6F8761E-133E-41DF-8571-5C9BB5877F34}" type="pres">
      <dgm:prSet presAssocID="{3A40EE32-5A89-4509-AEA5-FD23DAD2F7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A27BB7-CD2E-4480-A756-5560ABA63B83}" type="pres">
      <dgm:prSet presAssocID="{3A40EE32-5A89-4509-AEA5-FD23DAD2F744}" presName="hierFlow" presStyleCnt="0"/>
      <dgm:spPr/>
      <dgm:t>
        <a:bodyPr/>
        <a:lstStyle/>
        <a:p>
          <a:endParaRPr lang="cs-CZ"/>
        </a:p>
      </dgm:t>
    </dgm:pt>
    <dgm:pt modelId="{A4A9BDF2-DAFA-450B-A618-EE1BBA4575B1}" type="pres">
      <dgm:prSet presAssocID="{3A40EE32-5A89-4509-AEA5-FD23DAD2F744}" presName="firstBuf" presStyleCnt="0"/>
      <dgm:spPr/>
      <dgm:t>
        <a:bodyPr/>
        <a:lstStyle/>
        <a:p>
          <a:endParaRPr lang="cs-CZ"/>
        </a:p>
      </dgm:t>
    </dgm:pt>
    <dgm:pt modelId="{41C5EED1-B034-490E-BD9D-0601482B9FFC}" type="pres">
      <dgm:prSet presAssocID="{3A40EE32-5A89-4509-AEA5-FD23DAD2F74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4D1332B-93CD-4045-A073-2E8D9C605D61}" type="pres">
      <dgm:prSet presAssocID="{15359B7F-8258-4F54-94A2-7895A536197F}" presName="Name14" presStyleCnt="0"/>
      <dgm:spPr/>
      <dgm:t>
        <a:bodyPr/>
        <a:lstStyle/>
        <a:p>
          <a:endParaRPr lang="cs-CZ"/>
        </a:p>
      </dgm:t>
    </dgm:pt>
    <dgm:pt modelId="{9663BD7D-3F17-4434-B800-5F16E42D4E6C}" type="pres">
      <dgm:prSet presAssocID="{15359B7F-8258-4F54-94A2-7895A536197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375329-059D-4433-A5FA-60CC7EA63108}" type="pres">
      <dgm:prSet presAssocID="{15359B7F-8258-4F54-94A2-7895A536197F}" presName="hierChild2" presStyleCnt="0"/>
      <dgm:spPr/>
      <dgm:t>
        <a:bodyPr/>
        <a:lstStyle/>
        <a:p>
          <a:endParaRPr lang="cs-CZ"/>
        </a:p>
      </dgm:t>
    </dgm:pt>
    <dgm:pt modelId="{D9F002B9-B90F-453E-97DD-15ABEBBD804C}" type="pres">
      <dgm:prSet presAssocID="{96183711-83F9-404C-BB07-04CE4DCA3E07}" presName="Name19" presStyleLbl="parChTrans1D2" presStyleIdx="0" presStyleCnt="2"/>
      <dgm:spPr/>
      <dgm:t>
        <a:bodyPr/>
        <a:lstStyle/>
        <a:p>
          <a:endParaRPr lang="cs-CZ"/>
        </a:p>
      </dgm:t>
    </dgm:pt>
    <dgm:pt modelId="{F73EAB2B-E89E-4648-930E-0674F7864EAE}" type="pres">
      <dgm:prSet presAssocID="{D2DFECD0-7B02-47E9-A2FE-289E6B0A3A7E}" presName="Name21" presStyleCnt="0"/>
      <dgm:spPr/>
      <dgm:t>
        <a:bodyPr/>
        <a:lstStyle/>
        <a:p>
          <a:endParaRPr lang="cs-CZ"/>
        </a:p>
      </dgm:t>
    </dgm:pt>
    <dgm:pt modelId="{34424D6A-8362-48EE-8C04-906A9FC733DF}" type="pres">
      <dgm:prSet presAssocID="{D2DFECD0-7B02-47E9-A2FE-289E6B0A3A7E}" presName="level2Shape" presStyleLbl="node2" presStyleIdx="0" presStyleCnt="2" custLinFactNeighborX="-9401" custLinFactNeighborY="-2324"/>
      <dgm:spPr/>
      <dgm:t>
        <a:bodyPr/>
        <a:lstStyle/>
        <a:p>
          <a:endParaRPr lang="cs-CZ"/>
        </a:p>
      </dgm:t>
    </dgm:pt>
    <dgm:pt modelId="{0991F978-E855-4670-80AE-51EC59B37E69}" type="pres">
      <dgm:prSet presAssocID="{D2DFECD0-7B02-47E9-A2FE-289E6B0A3A7E}" presName="hierChild3" presStyleCnt="0"/>
      <dgm:spPr/>
      <dgm:t>
        <a:bodyPr/>
        <a:lstStyle/>
        <a:p>
          <a:endParaRPr lang="cs-CZ"/>
        </a:p>
      </dgm:t>
    </dgm:pt>
    <dgm:pt modelId="{C03B54F0-31BF-4F2B-A619-87F21C076DC2}" type="pres">
      <dgm:prSet presAssocID="{47C9EF2C-D003-483B-AE5B-FDCE7588B837}" presName="Name19" presStyleLbl="parChTrans1D2" presStyleIdx="1" presStyleCnt="2"/>
      <dgm:spPr/>
      <dgm:t>
        <a:bodyPr/>
        <a:lstStyle/>
        <a:p>
          <a:endParaRPr lang="cs-CZ"/>
        </a:p>
      </dgm:t>
    </dgm:pt>
    <dgm:pt modelId="{392D8F85-1CD3-48E0-A371-B307CBA270BD}" type="pres">
      <dgm:prSet presAssocID="{1B5C56CB-CE1B-47ED-89E3-7358B3D7A1E8}" presName="Name21" presStyleCnt="0"/>
      <dgm:spPr/>
      <dgm:t>
        <a:bodyPr/>
        <a:lstStyle/>
        <a:p>
          <a:endParaRPr lang="cs-CZ"/>
        </a:p>
      </dgm:t>
    </dgm:pt>
    <dgm:pt modelId="{0EF84C57-E321-48C7-A1AE-908BDA508601}" type="pres">
      <dgm:prSet presAssocID="{1B5C56CB-CE1B-47ED-89E3-7358B3D7A1E8}" presName="level2Shape" presStyleLbl="node2" presStyleIdx="1" presStyleCnt="2" custLinFactNeighborX="5208" custLinFactNeighborY="-2324"/>
      <dgm:spPr/>
      <dgm:t>
        <a:bodyPr/>
        <a:lstStyle/>
        <a:p>
          <a:endParaRPr lang="cs-CZ"/>
        </a:p>
      </dgm:t>
    </dgm:pt>
    <dgm:pt modelId="{02B7BA85-0850-4503-AFA1-077EA1A967FB}" type="pres">
      <dgm:prSet presAssocID="{1B5C56CB-CE1B-47ED-89E3-7358B3D7A1E8}" presName="hierChild3" presStyleCnt="0"/>
      <dgm:spPr/>
      <dgm:t>
        <a:bodyPr/>
        <a:lstStyle/>
        <a:p>
          <a:endParaRPr lang="cs-CZ"/>
        </a:p>
      </dgm:t>
    </dgm:pt>
    <dgm:pt modelId="{726565DE-4FDB-41F7-A3BB-9C16CB5EF1EC}" type="pres">
      <dgm:prSet presAssocID="{3A40EE32-5A89-4509-AEA5-FD23DAD2F744}" presName="bgShapesFlow" presStyleCnt="0"/>
      <dgm:spPr/>
      <dgm:t>
        <a:bodyPr/>
        <a:lstStyle/>
        <a:p>
          <a:endParaRPr lang="cs-CZ"/>
        </a:p>
      </dgm:t>
    </dgm:pt>
    <dgm:pt modelId="{9F6F46ED-45A6-453A-AAAB-9B72BEBBD08C}" type="pres">
      <dgm:prSet presAssocID="{88E0A1FC-4CDD-43BC-9DCB-865040D3504B}" presName="rectComp" presStyleCnt="0"/>
      <dgm:spPr/>
      <dgm:t>
        <a:bodyPr/>
        <a:lstStyle/>
        <a:p>
          <a:endParaRPr lang="cs-CZ"/>
        </a:p>
      </dgm:t>
    </dgm:pt>
    <dgm:pt modelId="{33E00243-BC2D-4601-BA5D-61BBDE513F2C}" type="pres">
      <dgm:prSet presAssocID="{88E0A1FC-4CDD-43BC-9DCB-865040D3504B}" presName="bgRect" presStyleLbl="bgShp" presStyleIdx="0" presStyleCnt="2" custLinFactNeighborX="8484" custLinFactNeighborY="-4901"/>
      <dgm:spPr/>
      <dgm:t>
        <a:bodyPr/>
        <a:lstStyle/>
        <a:p>
          <a:endParaRPr lang="cs-CZ"/>
        </a:p>
      </dgm:t>
    </dgm:pt>
    <dgm:pt modelId="{4F0EC843-4141-40E6-B7A2-FF4DB1796A06}" type="pres">
      <dgm:prSet presAssocID="{88E0A1FC-4CDD-43BC-9DCB-865040D3504B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EFCB0-BD95-4621-9D5A-6A1F1F8CCFDF}" type="pres">
      <dgm:prSet presAssocID="{88E0A1FC-4CDD-43BC-9DCB-865040D3504B}" presName="spComp" presStyleCnt="0"/>
      <dgm:spPr/>
      <dgm:t>
        <a:bodyPr/>
        <a:lstStyle/>
        <a:p>
          <a:endParaRPr lang="cs-CZ"/>
        </a:p>
      </dgm:t>
    </dgm:pt>
    <dgm:pt modelId="{D0C018B2-56F3-48C5-A9AA-DAE1DE694848}" type="pres">
      <dgm:prSet presAssocID="{88E0A1FC-4CDD-43BC-9DCB-865040D3504B}" presName="vSp" presStyleCnt="0"/>
      <dgm:spPr/>
      <dgm:t>
        <a:bodyPr/>
        <a:lstStyle/>
        <a:p>
          <a:endParaRPr lang="cs-CZ"/>
        </a:p>
      </dgm:t>
    </dgm:pt>
    <dgm:pt modelId="{81F25393-AEBC-43DC-94CB-3AE5E13BECB5}" type="pres">
      <dgm:prSet presAssocID="{99100C13-111D-4BF9-8CDC-C61D582CC941}" presName="rectComp" presStyleCnt="0"/>
      <dgm:spPr/>
      <dgm:t>
        <a:bodyPr/>
        <a:lstStyle/>
        <a:p>
          <a:endParaRPr lang="cs-CZ"/>
        </a:p>
      </dgm:t>
    </dgm:pt>
    <dgm:pt modelId="{5DD6121A-35E1-4B42-8A2D-95E72003E199}" type="pres">
      <dgm:prSet presAssocID="{99100C13-111D-4BF9-8CDC-C61D582CC941}" presName="bgRect" presStyleLbl="bgShp" presStyleIdx="1" presStyleCnt="2"/>
      <dgm:spPr/>
      <dgm:t>
        <a:bodyPr/>
        <a:lstStyle/>
        <a:p>
          <a:endParaRPr lang="cs-CZ"/>
        </a:p>
      </dgm:t>
    </dgm:pt>
    <dgm:pt modelId="{0086F30A-B01B-4AB0-8F91-DC6444CDF572}" type="pres">
      <dgm:prSet presAssocID="{99100C13-111D-4BF9-8CDC-C61D582CC94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CDB806-D917-4177-8AC7-069F5573C5A4}" srcId="{3A40EE32-5A89-4509-AEA5-FD23DAD2F744}" destId="{99100C13-111D-4BF9-8CDC-C61D582CC941}" srcOrd="2" destOrd="0" parTransId="{5DE24E6F-C5E9-4B93-A757-C312F14266A0}" sibTransId="{1E85B270-8164-4126-99A6-2F9B9BF6413E}"/>
    <dgm:cxn modelId="{F0EEA2B5-00D1-4122-9E12-A3374F6C256C}" srcId="{15359B7F-8258-4F54-94A2-7895A536197F}" destId="{1B5C56CB-CE1B-47ED-89E3-7358B3D7A1E8}" srcOrd="1" destOrd="0" parTransId="{47C9EF2C-D003-483B-AE5B-FDCE7588B837}" sibTransId="{6BF5D9AF-79F0-4BFB-95B9-393E35E2C8B6}"/>
    <dgm:cxn modelId="{1976AF2D-B6F0-4DF8-BF90-BA4BAA876154}" type="presOf" srcId="{88E0A1FC-4CDD-43BC-9DCB-865040D3504B}" destId="{33E00243-BC2D-4601-BA5D-61BBDE513F2C}" srcOrd="0" destOrd="0" presId="urn:microsoft.com/office/officeart/2005/8/layout/hierarchy6"/>
    <dgm:cxn modelId="{73FFEEB0-929B-4857-97E9-D58E7AE11317}" srcId="{3A40EE32-5A89-4509-AEA5-FD23DAD2F744}" destId="{88E0A1FC-4CDD-43BC-9DCB-865040D3504B}" srcOrd="1" destOrd="0" parTransId="{C44218C4-C0C6-44ED-96FF-37DFAF470D0A}" sibTransId="{F5B080EA-D8A2-4EDA-984C-03778EA3492B}"/>
    <dgm:cxn modelId="{B494A8D5-D5B3-4AC5-8EB4-1422484F6748}" type="presOf" srcId="{D2DFECD0-7B02-47E9-A2FE-289E6B0A3A7E}" destId="{34424D6A-8362-48EE-8C04-906A9FC733DF}" srcOrd="0" destOrd="0" presId="urn:microsoft.com/office/officeart/2005/8/layout/hierarchy6"/>
    <dgm:cxn modelId="{C975B311-98FF-4C28-971C-2125C6C1B467}" type="presOf" srcId="{3A40EE32-5A89-4509-AEA5-FD23DAD2F744}" destId="{C6F8761E-133E-41DF-8571-5C9BB5877F34}" srcOrd="0" destOrd="0" presId="urn:microsoft.com/office/officeart/2005/8/layout/hierarchy6"/>
    <dgm:cxn modelId="{A9F1E3DE-F3EE-480B-8D44-8A46FF85A61A}" type="presOf" srcId="{88E0A1FC-4CDD-43BC-9DCB-865040D3504B}" destId="{4F0EC843-4141-40E6-B7A2-FF4DB1796A06}" srcOrd="1" destOrd="0" presId="urn:microsoft.com/office/officeart/2005/8/layout/hierarchy6"/>
    <dgm:cxn modelId="{C834A7CB-A566-41C1-B42A-87F885AF3164}" type="presOf" srcId="{47C9EF2C-D003-483B-AE5B-FDCE7588B837}" destId="{C03B54F0-31BF-4F2B-A619-87F21C076DC2}" srcOrd="0" destOrd="0" presId="urn:microsoft.com/office/officeart/2005/8/layout/hierarchy6"/>
    <dgm:cxn modelId="{7F1EFE92-2B8E-40FB-A096-43E8D63E1C01}" type="presOf" srcId="{1B5C56CB-CE1B-47ED-89E3-7358B3D7A1E8}" destId="{0EF84C57-E321-48C7-A1AE-908BDA508601}" srcOrd="0" destOrd="0" presId="urn:microsoft.com/office/officeart/2005/8/layout/hierarchy6"/>
    <dgm:cxn modelId="{67C4401D-C0B6-42C8-9132-4E42FF891909}" srcId="{3A40EE32-5A89-4509-AEA5-FD23DAD2F744}" destId="{15359B7F-8258-4F54-94A2-7895A536197F}" srcOrd="0" destOrd="0" parTransId="{693D0AB9-6C18-47C5-A976-6FD06F54A70D}" sibTransId="{6FADBDFC-B6DB-4469-A04D-B4B83A17309F}"/>
    <dgm:cxn modelId="{CB84C8F1-831C-470D-95E6-EB9EAE4DBC4A}" type="presOf" srcId="{99100C13-111D-4BF9-8CDC-C61D582CC941}" destId="{0086F30A-B01B-4AB0-8F91-DC6444CDF572}" srcOrd="1" destOrd="0" presId="urn:microsoft.com/office/officeart/2005/8/layout/hierarchy6"/>
    <dgm:cxn modelId="{929A6B48-7B2E-4420-A5DB-EE9D065D8485}" srcId="{15359B7F-8258-4F54-94A2-7895A536197F}" destId="{D2DFECD0-7B02-47E9-A2FE-289E6B0A3A7E}" srcOrd="0" destOrd="0" parTransId="{96183711-83F9-404C-BB07-04CE4DCA3E07}" sibTransId="{5B5E103D-7435-4257-B23A-B22A0A2D3B24}"/>
    <dgm:cxn modelId="{DF19E953-351D-4991-A435-DC4842FBA9E5}" type="presOf" srcId="{99100C13-111D-4BF9-8CDC-C61D582CC941}" destId="{5DD6121A-35E1-4B42-8A2D-95E72003E199}" srcOrd="0" destOrd="0" presId="urn:microsoft.com/office/officeart/2005/8/layout/hierarchy6"/>
    <dgm:cxn modelId="{106F48AB-682B-46AD-9622-A7CAA95C3532}" type="presOf" srcId="{96183711-83F9-404C-BB07-04CE4DCA3E07}" destId="{D9F002B9-B90F-453E-97DD-15ABEBBD804C}" srcOrd="0" destOrd="0" presId="urn:microsoft.com/office/officeart/2005/8/layout/hierarchy6"/>
    <dgm:cxn modelId="{5F540C67-0667-4E3E-B193-61BFE207CFCD}" type="presOf" srcId="{15359B7F-8258-4F54-94A2-7895A536197F}" destId="{9663BD7D-3F17-4434-B800-5F16E42D4E6C}" srcOrd="0" destOrd="0" presId="urn:microsoft.com/office/officeart/2005/8/layout/hierarchy6"/>
    <dgm:cxn modelId="{EBCBD942-CB8D-4467-9C3C-B13E52C8C8B5}" type="presParOf" srcId="{C6F8761E-133E-41DF-8571-5C9BB5877F34}" destId="{97A27BB7-CD2E-4480-A756-5560ABA63B83}" srcOrd="0" destOrd="0" presId="urn:microsoft.com/office/officeart/2005/8/layout/hierarchy6"/>
    <dgm:cxn modelId="{D27C15B5-0EEF-430F-8FD7-E69F27EF1839}" type="presParOf" srcId="{97A27BB7-CD2E-4480-A756-5560ABA63B83}" destId="{A4A9BDF2-DAFA-450B-A618-EE1BBA4575B1}" srcOrd="0" destOrd="0" presId="urn:microsoft.com/office/officeart/2005/8/layout/hierarchy6"/>
    <dgm:cxn modelId="{7102F544-186A-4A03-9811-F2125634C6D2}" type="presParOf" srcId="{97A27BB7-CD2E-4480-A756-5560ABA63B83}" destId="{41C5EED1-B034-490E-BD9D-0601482B9FFC}" srcOrd="1" destOrd="0" presId="urn:microsoft.com/office/officeart/2005/8/layout/hierarchy6"/>
    <dgm:cxn modelId="{B7FAE50B-BD28-4FF2-8AD2-71A826475F1C}" type="presParOf" srcId="{41C5EED1-B034-490E-BD9D-0601482B9FFC}" destId="{14D1332B-93CD-4045-A073-2E8D9C605D61}" srcOrd="0" destOrd="0" presId="urn:microsoft.com/office/officeart/2005/8/layout/hierarchy6"/>
    <dgm:cxn modelId="{0CB534D5-E537-4441-9D8E-32D721B423F7}" type="presParOf" srcId="{14D1332B-93CD-4045-A073-2E8D9C605D61}" destId="{9663BD7D-3F17-4434-B800-5F16E42D4E6C}" srcOrd="0" destOrd="0" presId="urn:microsoft.com/office/officeart/2005/8/layout/hierarchy6"/>
    <dgm:cxn modelId="{2CB04F42-5E31-40F9-B820-359FA95A54BA}" type="presParOf" srcId="{14D1332B-93CD-4045-A073-2E8D9C605D61}" destId="{20375329-059D-4433-A5FA-60CC7EA63108}" srcOrd="1" destOrd="0" presId="urn:microsoft.com/office/officeart/2005/8/layout/hierarchy6"/>
    <dgm:cxn modelId="{B7159D26-63EF-4018-8A2E-1EA49348A7A6}" type="presParOf" srcId="{20375329-059D-4433-A5FA-60CC7EA63108}" destId="{D9F002B9-B90F-453E-97DD-15ABEBBD804C}" srcOrd="0" destOrd="0" presId="urn:microsoft.com/office/officeart/2005/8/layout/hierarchy6"/>
    <dgm:cxn modelId="{2989EDA6-3417-4B24-839A-D4F756E0C400}" type="presParOf" srcId="{20375329-059D-4433-A5FA-60CC7EA63108}" destId="{F73EAB2B-E89E-4648-930E-0674F7864EAE}" srcOrd="1" destOrd="0" presId="urn:microsoft.com/office/officeart/2005/8/layout/hierarchy6"/>
    <dgm:cxn modelId="{B23F7DB0-6A7E-4384-842A-770BCF7CD1B3}" type="presParOf" srcId="{F73EAB2B-E89E-4648-930E-0674F7864EAE}" destId="{34424D6A-8362-48EE-8C04-906A9FC733DF}" srcOrd="0" destOrd="0" presId="urn:microsoft.com/office/officeart/2005/8/layout/hierarchy6"/>
    <dgm:cxn modelId="{2056301D-9455-4CA5-9D1F-879466F931EF}" type="presParOf" srcId="{F73EAB2B-E89E-4648-930E-0674F7864EAE}" destId="{0991F978-E855-4670-80AE-51EC59B37E69}" srcOrd="1" destOrd="0" presId="urn:microsoft.com/office/officeart/2005/8/layout/hierarchy6"/>
    <dgm:cxn modelId="{AEB0594D-7B32-4E7C-9022-358E16A243BD}" type="presParOf" srcId="{20375329-059D-4433-A5FA-60CC7EA63108}" destId="{C03B54F0-31BF-4F2B-A619-87F21C076DC2}" srcOrd="2" destOrd="0" presId="urn:microsoft.com/office/officeart/2005/8/layout/hierarchy6"/>
    <dgm:cxn modelId="{D4A51A4E-B31A-496A-9DD6-9100E786F8D0}" type="presParOf" srcId="{20375329-059D-4433-A5FA-60CC7EA63108}" destId="{392D8F85-1CD3-48E0-A371-B307CBA270BD}" srcOrd="3" destOrd="0" presId="urn:microsoft.com/office/officeart/2005/8/layout/hierarchy6"/>
    <dgm:cxn modelId="{D5005712-2BBF-4B74-8733-E5D81F3213B2}" type="presParOf" srcId="{392D8F85-1CD3-48E0-A371-B307CBA270BD}" destId="{0EF84C57-E321-48C7-A1AE-908BDA508601}" srcOrd="0" destOrd="0" presId="urn:microsoft.com/office/officeart/2005/8/layout/hierarchy6"/>
    <dgm:cxn modelId="{3B8A76A5-B9BC-48FD-B5BD-30DF518C078D}" type="presParOf" srcId="{392D8F85-1CD3-48E0-A371-B307CBA270BD}" destId="{02B7BA85-0850-4503-AFA1-077EA1A967FB}" srcOrd="1" destOrd="0" presId="urn:microsoft.com/office/officeart/2005/8/layout/hierarchy6"/>
    <dgm:cxn modelId="{133643FB-C74E-47A3-9A90-C853AF20D86E}" type="presParOf" srcId="{C6F8761E-133E-41DF-8571-5C9BB5877F34}" destId="{726565DE-4FDB-41F7-A3BB-9C16CB5EF1EC}" srcOrd="1" destOrd="0" presId="urn:microsoft.com/office/officeart/2005/8/layout/hierarchy6"/>
    <dgm:cxn modelId="{72697C33-D76D-4E1B-A62B-0C2192BDB1BC}" type="presParOf" srcId="{726565DE-4FDB-41F7-A3BB-9C16CB5EF1EC}" destId="{9F6F46ED-45A6-453A-AAAB-9B72BEBBD08C}" srcOrd="0" destOrd="0" presId="urn:microsoft.com/office/officeart/2005/8/layout/hierarchy6"/>
    <dgm:cxn modelId="{C8DB0C27-82FC-487D-8505-C9F538704BF3}" type="presParOf" srcId="{9F6F46ED-45A6-453A-AAAB-9B72BEBBD08C}" destId="{33E00243-BC2D-4601-BA5D-61BBDE513F2C}" srcOrd="0" destOrd="0" presId="urn:microsoft.com/office/officeart/2005/8/layout/hierarchy6"/>
    <dgm:cxn modelId="{E8FFDDAE-86E7-4475-9F57-090BFF3ED8D5}" type="presParOf" srcId="{9F6F46ED-45A6-453A-AAAB-9B72BEBBD08C}" destId="{4F0EC843-4141-40E6-B7A2-FF4DB1796A06}" srcOrd="1" destOrd="0" presId="urn:microsoft.com/office/officeart/2005/8/layout/hierarchy6"/>
    <dgm:cxn modelId="{F112E7C4-835D-4E18-82E7-B250F95EF1C4}" type="presParOf" srcId="{726565DE-4FDB-41F7-A3BB-9C16CB5EF1EC}" destId="{0BAEFCB0-BD95-4621-9D5A-6A1F1F8CCFDF}" srcOrd="1" destOrd="0" presId="urn:microsoft.com/office/officeart/2005/8/layout/hierarchy6"/>
    <dgm:cxn modelId="{B3AAF49E-C690-40DB-A44D-4837254436E8}" type="presParOf" srcId="{0BAEFCB0-BD95-4621-9D5A-6A1F1F8CCFDF}" destId="{D0C018B2-56F3-48C5-A9AA-DAE1DE694848}" srcOrd="0" destOrd="0" presId="urn:microsoft.com/office/officeart/2005/8/layout/hierarchy6"/>
    <dgm:cxn modelId="{F1295667-81CF-4303-93F6-D701AFF15F02}" type="presParOf" srcId="{726565DE-4FDB-41F7-A3BB-9C16CB5EF1EC}" destId="{81F25393-AEBC-43DC-94CB-3AE5E13BECB5}" srcOrd="2" destOrd="0" presId="urn:microsoft.com/office/officeart/2005/8/layout/hierarchy6"/>
    <dgm:cxn modelId="{55AB5DDC-3AEC-4BA4-B08F-2553D7DA7573}" type="presParOf" srcId="{81F25393-AEBC-43DC-94CB-3AE5E13BECB5}" destId="{5DD6121A-35E1-4B42-8A2D-95E72003E199}" srcOrd="0" destOrd="0" presId="urn:microsoft.com/office/officeart/2005/8/layout/hierarchy6"/>
    <dgm:cxn modelId="{C7AB0094-5CA3-492E-A96C-DCEDE2A098E9}" type="presParOf" srcId="{81F25393-AEBC-43DC-94CB-3AE5E13BECB5}" destId="{0086F30A-B01B-4AB0-8F91-DC6444CDF5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121A-35E1-4B42-8A2D-95E72003E199}">
      <dsp:nvSpPr>
        <dsp:cNvPr id="0" name=""/>
        <dsp:cNvSpPr/>
      </dsp:nvSpPr>
      <dsp:spPr>
        <a:xfrm>
          <a:off x="0" y="2884913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 dirty="0"/>
        </a:p>
      </dsp:txBody>
      <dsp:txXfrm>
        <a:off x="0" y="2884913"/>
        <a:ext cx="2674620" cy="2106959"/>
      </dsp:txXfrm>
    </dsp:sp>
    <dsp:sp modelId="{33E00243-BC2D-4601-BA5D-61BBDE513F2C}">
      <dsp:nvSpPr>
        <dsp:cNvPr id="0" name=""/>
        <dsp:cNvSpPr/>
      </dsp:nvSpPr>
      <dsp:spPr>
        <a:xfrm>
          <a:off x="0" y="323531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149475" algn="l"/>
            </a:tabLst>
          </a:pPr>
          <a:endParaRPr lang="cs-CZ" sz="2000" kern="1200" dirty="0">
            <a:solidFill>
              <a:schemeClr val="tx1"/>
            </a:solidFill>
          </a:endParaRPr>
        </a:p>
      </dsp:txBody>
      <dsp:txXfrm>
        <a:off x="0" y="323531"/>
        <a:ext cx="2674620" cy="2106959"/>
      </dsp:txXfrm>
    </dsp:sp>
    <dsp:sp modelId="{9663BD7D-3F17-4434-B800-5F16E42D4E6C}">
      <dsp:nvSpPr>
        <dsp:cNvPr id="0" name=""/>
        <dsp:cNvSpPr/>
      </dsp:nvSpPr>
      <dsp:spPr>
        <a:xfrm>
          <a:off x="4389006" y="602373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primární komplex</a:t>
          </a:r>
          <a:endParaRPr lang="cs-CZ" sz="3200" b="1" kern="1200" dirty="0"/>
        </a:p>
      </dsp:txBody>
      <dsp:txXfrm>
        <a:off x="4440432" y="653799"/>
        <a:ext cx="2530847" cy="1652947"/>
      </dsp:txXfrm>
    </dsp:sp>
    <dsp:sp modelId="{D9F002B9-B90F-453E-97DD-15ABEBBD804C}">
      <dsp:nvSpPr>
        <dsp:cNvPr id="0" name=""/>
        <dsp:cNvSpPr/>
      </dsp:nvSpPr>
      <dsp:spPr>
        <a:xfrm>
          <a:off x="3746357" y="2358173"/>
          <a:ext cx="1959498" cy="661515"/>
        </a:xfrm>
        <a:custGeom>
          <a:avLst/>
          <a:gdLst/>
          <a:ahLst/>
          <a:cxnLst/>
          <a:rect l="0" t="0" r="0" b="0"/>
          <a:pathLst>
            <a:path>
              <a:moveTo>
                <a:pt x="1959498" y="0"/>
              </a:moveTo>
              <a:lnTo>
                <a:pt x="1959498" y="330757"/>
              </a:lnTo>
              <a:lnTo>
                <a:pt x="0" y="330757"/>
              </a:lnTo>
              <a:lnTo>
                <a:pt x="0" y="661515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6A-8362-48EE-8C04-906A9FC733DF}">
      <dsp:nvSpPr>
        <dsp:cNvPr id="0" name=""/>
        <dsp:cNvSpPr/>
      </dsp:nvSpPr>
      <dsp:spPr>
        <a:xfrm>
          <a:off x="2429507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zhojení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(90%)</a:t>
          </a:r>
          <a:endParaRPr lang="cs-CZ" sz="1800" kern="1200" dirty="0"/>
        </a:p>
      </dsp:txBody>
      <dsp:txXfrm>
        <a:off x="2480933" y="3071114"/>
        <a:ext cx="2530847" cy="1652947"/>
      </dsp:txXfrm>
    </dsp:sp>
    <dsp:sp modelId="{C03B54F0-31BF-4F2B-A619-87F21C076DC2}">
      <dsp:nvSpPr>
        <dsp:cNvPr id="0" name=""/>
        <dsp:cNvSpPr/>
      </dsp:nvSpPr>
      <dsp:spPr>
        <a:xfrm>
          <a:off x="5705856" y="2358173"/>
          <a:ext cx="1849067" cy="66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57"/>
              </a:lnTo>
              <a:lnTo>
                <a:pt x="1849067" y="330757"/>
              </a:lnTo>
              <a:lnTo>
                <a:pt x="1849067" y="66151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ysDash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84C57-E321-48C7-A1AE-908BDA508601}">
      <dsp:nvSpPr>
        <dsp:cNvPr id="0" name=""/>
        <dsp:cNvSpPr/>
      </dsp:nvSpPr>
      <dsp:spPr>
        <a:xfrm>
          <a:off x="6238074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progrese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imunokompromitovaní</a:t>
          </a:r>
          <a:endParaRPr lang="cs-CZ" sz="1600" kern="1200" dirty="0"/>
        </a:p>
      </dsp:txBody>
      <dsp:txXfrm>
        <a:off x="6289500" y="3071114"/>
        <a:ext cx="2530847" cy="165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CHRONICKÉ ZÁNĚTY</a:t>
            </a:r>
            <a: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cs-CZ" sz="4400" b="1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Granulomatózní</a:t>
            </a:r>
            <a:r>
              <a:rPr lang="cs-CZ" sz="4400" b="1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záněty, TBC</a:t>
            </a:r>
            <a:endParaRPr lang="cs-CZ" sz="4400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05358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makroskopický vzhled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369" y="1776220"/>
            <a:ext cx="41027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chronický vřed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chronický absces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ztluštění dutého orgánu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granulomatózní</a:t>
            </a:r>
            <a:r>
              <a:rPr lang="cs-CZ" sz="2400" dirty="0">
                <a:solidFill>
                  <a:srgbClr val="0070C0"/>
                </a:solidFill>
              </a:rPr>
              <a:t> zánět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fibróza, jizvení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/>
          <a:stretch/>
        </p:blipFill>
        <p:spPr>
          <a:xfrm>
            <a:off x="4397829" y="1789189"/>
            <a:ext cx="3465540" cy="232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28" y="3973195"/>
            <a:ext cx="2092086" cy="2884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3282" r="2569" b="2775"/>
          <a:stretch/>
        </p:blipFill>
        <p:spPr>
          <a:xfrm>
            <a:off x="7967240" y="1789188"/>
            <a:ext cx="2086773" cy="4026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 t="6556" b="10336"/>
          <a:stretch/>
        </p:blipFill>
        <p:spPr>
          <a:xfrm>
            <a:off x="10354865" y="4890534"/>
            <a:ext cx="1688957" cy="196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2857" r="5935" b="1246"/>
          <a:stretch/>
        </p:blipFill>
        <p:spPr>
          <a:xfrm>
            <a:off x="10147695" y="1776220"/>
            <a:ext cx="2002951" cy="3044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12508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istologické znaky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3764" y="1851784"/>
            <a:ext cx="4029894" cy="339029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A) nespecifická granulační tkáň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81409" y="1851784"/>
            <a:ext cx="4019008" cy="3390295"/>
          </a:xfrm>
          <a:ln>
            <a:noFill/>
          </a:ln>
        </p:spPr>
        <p:txBody>
          <a:bodyPr/>
          <a:lstStyle/>
          <a:p>
            <a:pPr algn="r"/>
            <a:r>
              <a:rPr lang="cs-CZ" sz="2400" dirty="0">
                <a:solidFill>
                  <a:srgbClr val="0070C0"/>
                </a:solidFill>
              </a:rPr>
              <a:t> B) </a:t>
            </a:r>
            <a:r>
              <a:rPr lang="cs-CZ" sz="2400" dirty="0" err="1" smtClean="0">
                <a:solidFill>
                  <a:srgbClr val="0070C0"/>
                </a:solidFill>
              </a:rPr>
              <a:t>granulomatózní</a:t>
            </a:r>
            <a:r>
              <a:rPr lang="cs-CZ" sz="2400" dirty="0" smtClean="0">
                <a:solidFill>
                  <a:srgbClr val="0070C0"/>
                </a:solidFill>
              </a:rPr>
              <a:t> zánět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0" y="2302935"/>
            <a:ext cx="12000417" cy="4402333"/>
            <a:chOff x="0" y="2302935"/>
            <a:chExt cx="12000417" cy="4402333"/>
          </a:xfrm>
        </p:grpSpPr>
        <p:grpSp>
          <p:nvGrpSpPr>
            <p:cNvPr id="21" name="Skupina 20"/>
            <p:cNvGrpSpPr/>
            <p:nvPr/>
          </p:nvGrpSpPr>
          <p:grpSpPr>
            <a:xfrm>
              <a:off x="206830" y="2302935"/>
              <a:ext cx="11793587" cy="4086978"/>
              <a:chOff x="206830" y="2302935"/>
              <a:chExt cx="11793587" cy="4086978"/>
            </a:xfrm>
          </p:grpSpPr>
          <p:pic>
            <p:nvPicPr>
              <p:cNvPr id="7" name="Obrázek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8" t="42155" r="45746" b="6515"/>
              <a:stretch/>
            </p:blipFill>
            <p:spPr>
              <a:xfrm>
                <a:off x="4691743" y="4005942"/>
                <a:ext cx="2797628" cy="23839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Šipka doprava 8"/>
              <p:cNvSpPr/>
              <p:nvPr/>
            </p:nvSpPr>
            <p:spPr>
              <a:xfrm rot="19498990" flipH="1">
                <a:off x="6944394" y="3943599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Šipka doprava 7"/>
              <p:cNvSpPr/>
              <p:nvPr/>
            </p:nvSpPr>
            <p:spPr>
              <a:xfrm rot="2101010">
                <a:off x="4030588" y="3943600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2" t="215" r="35733" b="41977"/>
              <a:stretch/>
            </p:blipFill>
            <p:spPr>
              <a:xfrm>
                <a:off x="206830" y="2313821"/>
                <a:ext cx="4016828" cy="292825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6" name="Picture 4" descr="sarkoidóza2-detail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0" t="10354" r="20737" b="15626"/>
              <a:stretch/>
            </p:blipFill>
            <p:spPr bwMode="auto">
              <a:xfrm>
                <a:off x="7981409" y="2302935"/>
                <a:ext cx="4019008" cy="2939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5597466" y="3541674"/>
                <a:ext cx="997068" cy="46166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70C0"/>
                    </a:solidFill>
                  </a:rPr>
                  <a:t>jizvení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2" name="Přímá spojnice se šipkou 11"/>
              <p:cNvCxnSpPr/>
              <p:nvPr/>
            </p:nvCxnSpPr>
            <p:spPr>
              <a:xfrm>
                <a:off x="9851571" y="5242079"/>
                <a:ext cx="32657" cy="642256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/>
              <p:cNvSpPr txBox="1"/>
              <p:nvPr/>
            </p:nvSpPr>
            <p:spPr>
              <a:xfrm>
                <a:off x="9188161" y="5884335"/>
                <a:ext cx="135947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solidFill>
                      <a:srgbClr val="0070C0"/>
                    </a:solidFill>
                  </a:rPr>
                  <a:t>komplikace</a:t>
                </a:r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0" y="4555641"/>
              <a:ext cx="2601550" cy="2149627"/>
              <a:chOff x="0" y="4555641"/>
              <a:chExt cx="2601550" cy="2149627"/>
            </a:xfrm>
          </p:grpSpPr>
          <p:pic>
            <p:nvPicPr>
              <p:cNvPr id="18" name="Picture 10" descr="1vřed1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39" t="32083" r="23104"/>
              <a:stretch/>
            </p:blipFill>
            <p:spPr bwMode="auto">
              <a:xfrm flipV="1">
                <a:off x="0" y="4555641"/>
                <a:ext cx="2601550" cy="214962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ovéPole 18"/>
              <p:cNvSpPr txBox="1"/>
              <p:nvPr/>
            </p:nvSpPr>
            <p:spPr>
              <a:xfrm>
                <a:off x="0" y="4555641"/>
                <a:ext cx="2093458" cy="33855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solidFill>
                  <a:schemeClr val="accent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/>
                  <a:t>p</a:t>
                </a:r>
                <a:r>
                  <a:rPr lang="cs-CZ" sz="1600" dirty="0" smtClean="0"/>
                  <a:t>eptický vřed duodena</a:t>
                </a:r>
                <a:endParaRPr lang="cs-CZ" sz="1600" dirty="0"/>
              </a:p>
            </p:txBody>
          </p:sp>
        </p:grpSp>
      </p:grpSp>
      <p:cxnSp>
        <p:nvCxnSpPr>
          <p:cNvPr id="23" name="Přímá spojnice se šipkou 22"/>
          <p:cNvCxnSpPr>
            <a:stCxn id="7" idx="3"/>
            <a:endCxn id="14" idx="1"/>
          </p:cNvCxnSpPr>
          <p:nvPr/>
        </p:nvCxnSpPr>
        <p:spPr>
          <a:xfrm>
            <a:off x="7489371" y="5197928"/>
            <a:ext cx="1698790" cy="886462"/>
          </a:xfrm>
          <a:prstGeom prst="straightConnector1">
            <a:avLst/>
          </a:prstGeom>
          <a:ln w="95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719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4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ztah chronického zánětu a kancerogeneze</a:t>
            </a:r>
            <a:endParaRPr lang="cs-CZ" sz="4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</a:t>
            </a:r>
            <a:r>
              <a:rPr lang="cs-CZ" sz="2800" b="1" dirty="0" smtClean="0"/>
              <a:t>nadprodukce reaktivních forem kyslíku a dusíku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(RONS – 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Reactive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Oxygen and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itrogen</a:t>
            </a:r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Species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cs-CZ" sz="2800" dirty="0" smtClean="0"/>
              <a:t>, </a:t>
            </a:r>
            <a:r>
              <a:rPr lang="cs-CZ" sz="2800" b="1" dirty="0" err="1" smtClean="0"/>
              <a:t>cytokinů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chemokinů</a:t>
            </a:r>
            <a:r>
              <a:rPr lang="cs-CZ" sz="2800" b="1" dirty="0" smtClean="0"/>
              <a:t>, metabolitů </a:t>
            </a:r>
            <a:r>
              <a:rPr lang="cs-CZ" sz="2800" b="1" dirty="0" err="1" smtClean="0"/>
              <a:t>kys</a:t>
            </a:r>
            <a:r>
              <a:rPr lang="cs-CZ" sz="2800" b="1" dirty="0" smtClean="0"/>
              <a:t>. arachidonové </a:t>
            </a:r>
            <a:r>
              <a:rPr lang="cs-CZ" sz="2800" dirty="0" smtClean="0"/>
              <a:t>→ </a:t>
            </a:r>
            <a:r>
              <a:rPr lang="cs-CZ" sz="2800" b="1" dirty="0" smtClean="0"/>
              <a:t>překročena schopnost tyto látky neutralizovat a eliminovat </a:t>
            </a:r>
            <a:r>
              <a:rPr lang="cs-CZ" sz="2800" dirty="0" smtClean="0"/>
              <a:t> </a:t>
            </a:r>
            <a:endParaRPr lang="cs-CZ" sz="2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70C0"/>
                </a:solidFill>
              </a:rPr>
              <a:t>m</a:t>
            </a:r>
            <a:r>
              <a:rPr lang="cs-CZ" sz="2800" dirty="0" smtClean="0">
                <a:solidFill>
                  <a:srgbClr val="0070C0"/>
                </a:solidFill>
              </a:rPr>
              <a:t>ediátory zánětu: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 smtClean="0">
                <a:solidFill>
                  <a:schemeClr val="tx1"/>
                </a:solidFill>
              </a:rPr>
              <a:t>indukce genetického poškození (oxidace DNA, poškozená DNA reparace)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</a:t>
            </a:r>
            <a:r>
              <a:rPr lang="cs-CZ" sz="2600" dirty="0" smtClean="0">
                <a:solidFill>
                  <a:schemeClr val="tx1"/>
                </a:solidFill>
              </a:rPr>
              <a:t>ndukce buněčné proliferace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</a:t>
            </a:r>
            <a:r>
              <a:rPr lang="cs-CZ" sz="2600" dirty="0" smtClean="0">
                <a:solidFill>
                  <a:schemeClr val="tx1"/>
                </a:solidFill>
              </a:rPr>
              <a:t>nhibice </a:t>
            </a:r>
            <a:r>
              <a:rPr lang="cs-CZ" sz="2600" dirty="0" err="1" smtClean="0">
                <a:solidFill>
                  <a:schemeClr val="tx1"/>
                </a:solidFill>
              </a:rPr>
              <a:t>apoptózy</a:t>
            </a:r>
            <a:endParaRPr lang="cs-CZ" sz="2600" dirty="0" smtClean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 smtClean="0">
                <a:solidFill>
                  <a:schemeClr val="tx1"/>
                </a:solidFill>
              </a:rPr>
              <a:t>regulace nádorové angiogeneze</a:t>
            </a:r>
          </a:p>
          <a:p>
            <a:pPr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283553110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4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ztah chronického zánětu a kancerogeneze, příklady</a:t>
            </a:r>
            <a:endParaRPr lang="cs-CZ" sz="4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>
                <a:solidFill>
                  <a:srgbClr val="0070C0"/>
                </a:solidFill>
              </a:rPr>
              <a:t>B</a:t>
            </a:r>
            <a:r>
              <a:rPr lang="cs-CZ" sz="2400" dirty="0" err="1" smtClean="0">
                <a:solidFill>
                  <a:srgbClr val="0070C0"/>
                </a:solidFill>
              </a:rPr>
              <a:t>arrettův</a:t>
            </a:r>
            <a:r>
              <a:rPr lang="cs-CZ" sz="2400" dirty="0" smtClean="0">
                <a:solidFill>
                  <a:srgbClr val="0070C0"/>
                </a:solidFill>
              </a:rPr>
              <a:t> jícen </a:t>
            </a:r>
            <a:r>
              <a:rPr lang="cs-CZ" sz="2400" dirty="0" smtClean="0"/>
              <a:t>→ adenokarcinom jícnu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ulcerózní kolitida </a:t>
            </a:r>
            <a:r>
              <a:rPr lang="cs-CZ" sz="2400" dirty="0" smtClean="0"/>
              <a:t>→ kolorektální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pankreatitida </a:t>
            </a:r>
            <a:r>
              <a:rPr lang="cs-CZ" sz="2400" dirty="0" smtClean="0"/>
              <a:t>→ </a:t>
            </a:r>
            <a:r>
              <a:rPr lang="cs-CZ" sz="2400" dirty="0" err="1" smtClean="0"/>
              <a:t>duktální</a:t>
            </a:r>
            <a:r>
              <a:rPr lang="cs-CZ" sz="2400" dirty="0" smtClean="0"/>
              <a:t> adenokarcinom 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virová hepatitida B a C </a:t>
            </a:r>
            <a:r>
              <a:rPr lang="cs-CZ" sz="2400" dirty="0" smtClean="0"/>
              <a:t>→ hepatocelulární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atrofická gastritis </a:t>
            </a:r>
            <a:r>
              <a:rPr lang="cs-CZ" sz="2400" dirty="0" smtClean="0"/>
              <a:t>→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neatrofická gastritis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Helicobacter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pylori</a:t>
            </a:r>
            <a:r>
              <a:rPr lang="cs-CZ" sz="2400" dirty="0" smtClean="0"/>
              <a:t>) → MALT lymfom a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chronická lymfocytární </a:t>
            </a:r>
            <a:r>
              <a:rPr lang="cs-CZ" sz="2400" dirty="0" err="1" smtClean="0">
                <a:solidFill>
                  <a:srgbClr val="0070C0"/>
                </a:solidFill>
              </a:rPr>
              <a:t>thyreoiditida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– karcinomy a lymfomy štítné žlázy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chronické záněty dlaždicového epitelu </a:t>
            </a:r>
            <a:r>
              <a:rPr lang="cs-CZ" sz="2400" dirty="0" smtClean="0"/>
              <a:t>(kůže, sliznice)→ primární </a:t>
            </a:r>
            <a:r>
              <a:rPr lang="cs-CZ" sz="2400" dirty="0" err="1" smtClean="0"/>
              <a:t>dlaždicobuněčný</a:t>
            </a:r>
            <a:r>
              <a:rPr lang="cs-CZ" sz="2400" dirty="0" smtClean="0"/>
              <a:t> karcinom</a:t>
            </a: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333075364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519684"/>
            <a:ext cx="10058400" cy="1450757"/>
          </a:xfrm>
        </p:spPr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Histologická klasifikace (typy) </a:t>
            </a:r>
            <a:r>
              <a:rPr lang="en-US" b="1" dirty="0" err="1" smtClean="0">
                <a:solidFill>
                  <a:srgbClr val="FF6600"/>
                </a:solidFill>
              </a:rPr>
              <a:t>chronického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zánětu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43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ánět PROLIFERATIVNÍ - </a:t>
            </a:r>
            <a:r>
              <a:rPr lang="cs-CZ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fibroproduktivní</a:t>
            </a:r>
            <a:endParaRPr lang="en-US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14375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v zánětu dominuje </a:t>
            </a:r>
            <a:r>
              <a:rPr lang="cs-CZ" sz="2400" dirty="0" err="1" smtClean="0">
                <a:solidFill>
                  <a:srgbClr val="0070C0"/>
                </a:solidFill>
              </a:rPr>
              <a:t>fibroprodukce</a:t>
            </a:r>
            <a:endParaRPr lang="cs-CZ" sz="24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g</a:t>
            </a:r>
            <a:r>
              <a:rPr lang="cs-CZ" sz="2200" dirty="0" smtClean="0"/>
              <a:t>ranulační tkáň (novotvořené kapiláry + fibroblasty + edém + </a:t>
            </a:r>
            <a:r>
              <a:rPr lang="cs-CZ" sz="2200" dirty="0" err="1" smtClean="0"/>
              <a:t>bb</a:t>
            </a:r>
            <a:r>
              <a:rPr lang="cs-CZ" sz="2200" dirty="0" smtClean="0"/>
              <a:t>. zánětu) → jizvení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5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</a:t>
            </a:r>
            <a:r>
              <a:rPr lang="cs-CZ" sz="2400" dirty="0" smtClean="0"/>
              <a:t>eparativní fáze všech zánětů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</a:t>
            </a:r>
            <a:r>
              <a:rPr lang="cs-CZ" sz="2400" dirty="0" smtClean="0"/>
              <a:t>eparace numerické atrofie (sklerotizace, </a:t>
            </a:r>
            <a:r>
              <a:rPr lang="cs-CZ" sz="2400" dirty="0" err="1" smtClean="0"/>
              <a:t>fibrotizace</a:t>
            </a:r>
            <a:r>
              <a:rPr 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rimární </a:t>
            </a:r>
            <a:r>
              <a:rPr lang="cs-CZ" sz="2400" dirty="0" err="1" smtClean="0"/>
              <a:t>proliferativní</a:t>
            </a:r>
            <a:r>
              <a:rPr lang="cs-CZ" sz="2400" dirty="0" smtClean="0"/>
              <a:t> zánět (povrchové </a:t>
            </a:r>
            <a:r>
              <a:rPr lang="cs-CZ" sz="2400" dirty="0" err="1" smtClean="0"/>
              <a:t>fibromatózy</a:t>
            </a:r>
            <a:r>
              <a:rPr lang="cs-CZ" sz="2400" dirty="0" smtClean="0"/>
              <a:t>?, </a:t>
            </a:r>
            <a:r>
              <a:rPr lang="cs-CZ" sz="2400" dirty="0" err="1" smtClean="0"/>
              <a:t>něktré</a:t>
            </a:r>
            <a:r>
              <a:rPr lang="cs-CZ" sz="2400" dirty="0" smtClean="0"/>
              <a:t> </a:t>
            </a:r>
            <a:r>
              <a:rPr lang="cs-CZ" sz="2400" dirty="0" err="1" smtClean="0"/>
              <a:t>fasciitidy</a:t>
            </a:r>
            <a:r>
              <a:rPr lang="cs-CZ" sz="2400" dirty="0" smtClean="0"/>
              <a:t>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15" r="35733" b="41977"/>
          <a:stretch/>
        </p:blipFill>
        <p:spPr>
          <a:xfrm>
            <a:off x="8173540" y="1845734"/>
            <a:ext cx="4016828" cy="2928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68287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09" y="1846443"/>
            <a:ext cx="5555813" cy="418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5" descr="SoftTissue_Fibromatosis_Abdomin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8" y="1846263"/>
            <a:ext cx="5572125" cy="4183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74925" y="1257300"/>
            <a:ext cx="305602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ovrchová </a:t>
            </a:r>
            <a:r>
              <a:rPr lang="cs-CZ" sz="2400" dirty="0" err="1" smtClean="0"/>
              <a:t>fibromatóza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82202" y="1257300"/>
            <a:ext cx="25442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r>
              <a:rPr lang="cs-CZ" sz="2400" dirty="0" smtClean="0"/>
              <a:t>schemická </a:t>
            </a:r>
            <a:r>
              <a:rPr lang="cs-CZ" sz="2400" dirty="0" err="1" smtClean="0"/>
              <a:t>fasciitis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07729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GRANULOMATÓZNÍ (specifický) ZÁNĚT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640320" cy="1126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chronický zánět charakterizovaný </a:t>
            </a:r>
            <a:r>
              <a:rPr lang="cs-CZ" sz="2400" b="1" dirty="0" smtClean="0">
                <a:solidFill>
                  <a:srgbClr val="0070C0"/>
                </a:solidFill>
              </a:rPr>
              <a:t>akumulací tvarově modifikovaných histiocytů </a:t>
            </a:r>
            <a:r>
              <a:rPr lang="cs-CZ" sz="2400" dirty="0" smtClean="0"/>
              <a:t>(= </a:t>
            </a:r>
            <a:r>
              <a:rPr lang="cs-CZ" sz="2400" dirty="0" smtClean="0">
                <a:solidFill>
                  <a:srgbClr val="0070C0"/>
                </a:solidFill>
              </a:rPr>
              <a:t>epiteloidních </a:t>
            </a:r>
            <a:r>
              <a:rPr lang="cs-CZ" sz="2400" dirty="0" err="1" smtClean="0">
                <a:solidFill>
                  <a:srgbClr val="0070C0"/>
                </a:solidFill>
              </a:rPr>
              <a:t>bb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r>
              <a:rPr lang="cs-CZ" sz="2400" dirty="0" smtClean="0"/>
              <a:t>, případně </a:t>
            </a:r>
            <a:r>
              <a:rPr lang="cs-CZ" sz="2400" dirty="0" smtClean="0">
                <a:solidFill>
                  <a:srgbClr val="0070C0"/>
                </a:solidFill>
              </a:rPr>
              <a:t>obrovských mnohojaderných </a:t>
            </a:r>
            <a:r>
              <a:rPr lang="cs-CZ" sz="2400" dirty="0" err="1" smtClean="0">
                <a:solidFill>
                  <a:srgbClr val="0070C0"/>
                </a:solidFill>
              </a:rPr>
              <a:t>bb</a:t>
            </a:r>
            <a:r>
              <a:rPr lang="cs-CZ" sz="2400" dirty="0" smtClean="0"/>
              <a:t>.) → vznikají </a:t>
            </a:r>
            <a:r>
              <a:rPr lang="cs-CZ" sz="2400" b="1" dirty="0" smtClean="0">
                <a:solidFill>
                  <a:srgbClr val="0070C0"/>
                </a:solidFill>
              </a:rPr>
              <a:t>granulomy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08" y="1805940"/>
            <a:ext cx="3681565" cy="27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3188117"/>
            <a:ext cx="10058400" cy="290914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dělení granulomů: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</a:rPr>
              <a:t>neimunitní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kolem cizorodého materiálu (stehy, paraziti, implantáty…)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→ </a:t>
            </a:r>
            <a:r>
              <a:rPr lang="cs-CZ" sz="1800" dirty="0" err="1" smtClean="0"/>
              <a:t>obrovskobuněčné</a:t>
            </a:r>
            <a:r>
              <a:rPr lang="cs-CZ" sz="1800" dirty="0" smtClean="0"/>
              <a:t> granulomy kolem cizích těles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70C0"/>
                </a:solidFill>
              </a:rPr>
              <a:t>imunitní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např. sarkoidóza, TBC, lepra, syfilis, Crohnova choroba, revmatoidní artritis…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→ specifická granulační tkáň s epiteloidními </a:t>
            </a:r>
            <a:r>
              <a:rPr lang="cs-CZ" sz="1800" dirty="0" err="1" smtClean="0"/>
              <a:t>bb</a:t>
            </a:r>
            <a:r>
              <a:rPr lang="cs-CZ" sz="1800" dirty="0" smtClean="0"/>
              <a:t>. a </a:t>
            </a:r>
            <a:r>
              <a:rPr lang="cs-CZ" sz="1800" dirty="0" err="1" smtClean="0"/>
              <a:t>Langansovými</a:t>
            </a:r>
            <a:r>
              <a:rPr lang="cs-CZ" sz="1800" dirty="0" smtClean="0"/>
              <a:t> </a:t>
            </a:r>
            <a:r>
              <a:rPr lang="cs-CZ" sz="1800" dirty="0" err="1" smtClean="0"/>
              <a:t>bb</a:t>
            </a:r>
            <a:r>
              <a:rPr lang="cs-CZ" sz="1800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A) </a:t>
            </a:r>
            <a:r>
              <a:rPr lang="cs-CZ" sz="1800" dirty="0" err="1" smtClean="0">
                <a:solidFill>
                  <a:srgbClr val="0070C0"/>
                </a:solidFill>
              </a:rPr>
              <a:t>nenekrotizující</a:t>
            </a:r>
            <a:endParaRPr lang="cs-CZ" sz="18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B) </a:t>
            </a:r>
            <a:r>
              <a:rPr lang="cs-CZ" sz="1800" dirty="0" smtClean="0">
                <a:solidFill>
                  <a:srgbClr val="0070C0"/>
                </a:solidFill>
              </a:rPr>
              <a:t>nekrotizující</a:t>
            </a:r>
          </a:p>
        </p:txBody>
      </p:sp>
    </p:spTree>
    <p:extLst>
      <p:ext uri="{BB962C8B-B14F-4D97-AF65-F5344CB8AC3E}">
        <p14:creationId xmlns:p14="http://schemas.microsoft.com/office/powerpoint/2010/main" val="409766436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87" name="Group 87">
            <a:extLst>
              <a:ext uri="{FF2B5EF4-FFF2-40B4-BE49-F238E27FC236}">
                <a16:creationId xmlns="" xmlns:a16="http://schemas.microsoft.com/office/drawing/2014/main" id="{1F174CC8-1F18-4BC2-ADFC-EA6AB7C4F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58412"/>
              </p:ext>
            </p:extLst>
          </p:nvPr>
        </p:nvGraphicFramePr>
        <p:xfrm>
          <a:off x="1391653" y="66674"/>
          <a:ext cx="9144000" cy="679132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24075">
                  <a:extLst>
                    <a:ext uri="{9D8B030D-6E8A-4147-A177-3AD203B41FA5}">
                      <a16:colId xmlns="" xmlns:a16="http://schemas.microsoft.com/office/drawing/2014/main" val="1842853658"/>
                    </a:ext>
                  </a:extLst>
                </a:gridCol>
                <a:gridCol w="3240088">
                  <a:extLst>
                    <a:ext uri="{9D8B030D-6E8A-4147-A177-3AD203B41FA5}">
                      <a16:colId xmlns="" xmlns:a16="http://schemas.microsoft.com/office/drawing/2014/main" val="1155253400"/>
                    </a:ext>
                  </a:extLst>
                </a:gridCol>
                <a:gridCol w="3779837">
                  <a:extLst>
                    <a:ext uri="{9D8B030D-6E8A-4147-A177-3AD203B41FA5}">
                      <a16:colId xmlns="" xmlns:a16="http://schemas.microsoft.com/office/drawing/2014/main" val="859650996"/>
                    </a:ext>
                  </a:extLst>
                </a:gridCol>
              </a:tblGrid>
              <a:tr h="554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Příklady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granulomatózních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zánětů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8629967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onemocnění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příčina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káňová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reakce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570270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tuberkulóza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tbc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ekrotizující-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3952076307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lepra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 leprae</a:t>
                      </a:r>
                      <a:endParaRPr kumimoji="0" lang="cs-CZ" altLang="cs-CZ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acidorezistentní bacily v makrofázích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892265335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syfilis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Treponema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pallidum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umma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ohraničeno lemem makrofágů a plazmatických buněk kolem centrálně nekrotických buněk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226998706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emoc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 kočičího škrábnutí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G-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bacillus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centrálně nekrotický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s leukocyty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4018325841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sarkoidóza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eznámá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etiologie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ekazeifikující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 abundantními aktivovanými makrofágy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306168493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</a:t>
                      </a: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ranulom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kolem cizího tělesa 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Reakce na cizí tělesa a chemikálie (př. 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beryllium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 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obrovskobuněčný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granulom typu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kolem cizích těles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3681055438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Crohnova </a:t>
                      </a: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nemoc (IBD)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Imunitní reakce proti intestinálním bakteriálním antigenům 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autoantigenům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ekazeifkující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granulomy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 </a:t>
                      </a:r>
                      <a:r>
                        <a:rPr kumimoji="0" lang="cs-CZ" altLang="cs-CZ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submukóze</a:t>
                      </a:r>
                      <a:r>
                        <a:rPr kumimoji="0" lang="cs-CZ" altLang="cs-CZ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subseróze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(ne vždy) + chronický zánětlivý infiltrát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92718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415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t</a:t>
            </a:r>
            <a:r>
              <a:rPr lang="cs-CZ" b="1" dirty="0" smtClean="0">
                <a:solidFill>
                  <a:srgbClr val="FF3300"/>
                </a:solidFill>
              </a:rPr>
              <a:t>uberkulóza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>
                <a:solidFill>
                  <a:srgbClr val="0070C0"/>
                </a:solidFill>
              </a:rPr>
              <a:t>Mycobacterium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b="1" i="1" dirty="0" err="1">
                <a:solidFill>
                  <a:srgbClr val="0070C0"/>
                </a:solidFill>
              </a:rPr>
              <a:t>tuberculosis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(</a:t>
            </a:r>
            <a:r>
              <a:rPr lang="cs-CZ" sz="2200" i="1" dirty="0" err="1">
                <a:solidFill>
                  <a:srgbClr val="0070C0"/>
                </a:solidFill>
              </a:rPr>
              <a:t>humanus</a:t>
            </a:r>
            <a:r>
              <a:rPr lang="cs-CZ" sz="2200" i="1" dirty="0">
                <a:solidFill>
                  <a:srgbClr val="0070C0"/>
                </a:solidFill>
              </a:rPr>
              <a:t>, </a:t>
            </a:r>
            <a:r>
              <a:rPr lang="cs-CZ" sz="2200" i="1" dirty="0" err="1">
                <a:solidFill>
                  <a:srgbClr val="0070C0"/>
                </a:solidFill>
              </a:rPr>
              <a:t>bovis</a:t>
            </a:r>
            <a:r>
              <a:rPr lang="cs-CZ" sz="2200" dirty="0">
                <a:solidFill>
                  <a:srgbClr val="0070C0"/>
                </a:solidFill>
              </a:rPr>
              <a:t>) – </a:t>
            </a:r>
            <a:r>
              <a:rPr lang="cs-CZ" sz="2200" dirty="0" smtClean="0">
                <a:solidFill>
                  <a:srgbClr val="0070C0"/>
                </a:solidFill>
              </a:rPr>
              <a:t>acidorezistentní </a:t>
            </a:r>
            <a:r>
              <a:rPr lang="cs-CZ" sz="2200" dirty="0">
                <a:solidFill>
                  <a:srgbClr val="0070C0"/>
                </a:solidFill>
              </a:rPr>
              <a:t>tyčky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v </a:t>
            </a:r>
            <a:r>
              <a:rPr lang="cs-CZ" sz="2200" dirty="0">
                <a:solidFill>
                  <a:schemeClr val="tx1"/>
                </a:solidFill>
              </a:rPr>
              <a:t>histologických řezech lze prokázat barvením </a:t>
            </a:r>
            <a:r>
              <a:rPr lang="cs-CZ" sz="2200" dirty="0" smtClean="0">
                <a:solidFill>
                  <a:schemeClr val="tx1"/>
                </a:solidFill>
              </a:rPr>
              <a:t>dle </a:t>
            </a:r>
            <a:r>
              <a:rPr lang="cs-CZ" sz="2200" dirty="0" err="1" smtClean="0">
                <a:solidFill>
                  <a:srgbClr val="7030A0"/>
                </a:solidFill>
              </a:rPr>
              <a:t>Ziehl-Neelsena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>
                <a:solidFill>
                  <a:schemeClr val="tx1"/>
                </a:solidFill>
              </a:rPr>
              <a:t>pomocí IF nebo PCR (nejsenzitivnější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brány vstupu infekce: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d</a:t>
            </a:r>
            <a:r>
              <a:rPr lang="cs-CZ" sz="2200" dirty="0" smtClean="0"/>
              <a:t>ýchací cesty (kapénková infekce)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charset="0"/>
              </a:rPr>
              <a:t>GIT (mléko infikovaných krav)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charset="0"/>
              </a:rPr>
              <a:t>p</a:t>
            </a:r>
            <a:r>
              <a:rPr lang="cs-CZ" sz="2200" dirty="0" smtClean="0">
                <a:latin typeface="Arial" charset="0"/>
              </a:rPr>
              <a:t>řes poraněnou kůži (dojičky, veterináři…)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 smtClean="0">
                <a:latin typeface="Arial" charset="0"/>
              </a:rPr>
              <a:t>transplacentárně</a:t>
            </a:r>
            <a:endParaRPr lang="cs-CZ" sz="2200" dirty="0">
              <a:latin typeface="Arial" charset="0"/>
            </a:endParaRPr>
          </a:p>
          <a:p>
            <a:pPr marL="0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900" dirty="0"/>
          </a:p>
        </p:txBody>
      </p:sp>
      <p:pic>
        <p:nvPicPr>
          <p:cNvPr id="4" name="Zástupný symbol pro obsah 5" descr="BK2, 400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18408" r="13365" b="15831"/>
          <a:stretch/>
        </p:blipFill>
        <p:spPr>
          <a:xfrm>
            <a:off x="7917180" y="1845734"/>
            <a:ext cx="4263390" cy="3120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167525"/>
            <a:ext cx="222885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34857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osnova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 smtClean="0"/>
              <a:t> chronický zánět</a:t>
            </a:r>
            <a:r>
              <a:rPr lang="cs-CZ" sz="2800" b="1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zánětlivá </a:t>
            </a:r>
            <a:r>
              <a:rPr lang="cs-CZ" sz="2800" b="1" dirty="0" err="1" smtClean="0"/>
              <a:t>celulizace</a:t>
            </a:r>
            <a:r>
              <a:rPr lang="cs-CZ" sz="2800" b="1" dirty="0" smtClean="0"/>
              <a:t> a mediátory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o</a:t>
            </a:r>
            <a:r>
              <a:rPr lang="cs-CZ" sz="2800" b="1" dirty="0" smtClean="0"/>
              <a:t>becné makroskopické a mikroskopické znaky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chronický zánět a kancerogeneze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 smtClean="0"/>
              <a:t>histologická klasifikace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p</a:t>
            </a:r>
            <a:r>
              <a:rPr lang="cs-CZ" sz="2400" b="1" dirty="0" err="1" smtClean="0"/>
              <a:t>roliferativní</a:t>
            </a:r>
            <a:r>
              <a:rPr lang="cs-CZ" sz="2400" b="1" dirty="0" smtClean="0"/>
              <a:t> záněty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g</a:t>
            </a:r>
            <a:r>
              <a:rPr lang="cs-CZ" sz="2400" b="1" dirty="0" err="1" smtClean="0"/>
              <a:t>ranulomatózní</a:t>
            </a:r>
            <a:r>
              <a:rPr lang="cs-CZ" sz="2400" b="1" dirty="0" smtClean="0"/>
              <a:t>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590694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accent1"/>
                </a:solidFill>
              </a:rPr>
              <a:t>v</a:t>
            </a:r>
            <a:r>
              <a:rPr lang="cs-CZ" sz="4000" i="0" dirty="0" smtClean="0">
                <a:solidFill>
                  <a:schemeClr val="accent1"/>
                </a:solidFill>
              </a:rPr>
              <a:t>znik epiteloidních granulomů</a:t>
            </a:r>
            <a:r>
              <a:rPr lang="cs-CZ" sz="4400" i="0" dirty="0" smtClean="0">
                <a:solidFill>
                  <a:schemeClr val="accent1"/>
                </a:solidFill>
              </a:rPr>
              <a:t/>
            </a:r>
            <a:br>
              <a:rPr lang="cs-CZ" sz="4400" i="0" dirty="0" smtClean="0">
                <a:solidFill>
                  <a:schemeClr val="accent1"/>
                </a:solidFill>
              </a:rPr>
            </a:br>
            <a:r>
              <a:rPr lang="cs-CZ" sz="3600" i="0" dirty="0" smtClean="0">
                <a:solidFill>
                  <a:schemeClr val="accent1"/>
                </a:solidFill>
              </a:rPr>
              <a:t>= </a:t>
            </a:r>
            <a:r>
              <a:rPr lang="cs-CZ" sz="3600" dirty="0" smtClean="0">
                <a:solidFill>
                  <a:schemeClr val="accent1"/>
                </a:solidFill>
              </a:rPr>
              <a:t>opožděný typ přecitlivělosti</a:t>
            </a:r>
            <a:endParaRPr lang="cs-CZ" sz="3600" i="0" dirty="0" smtClean="0">
              <a:solidFill>
                <a:schemeClr val="accent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6080760" cy="4023360"/>
          </a:xfrm>
        </p:spPr>
        <p:txBody>
          <a:bodyPr>
            <a:normAutofit fontScale="92500" lnSpcReduction="20000"/>
          </a:bodyPr>
          <a:lstStyle/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fagocytují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ntracelulární pomnožení BK (nedojde k lýze)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spádové LU jsou aktivovány CD4+ T-lymfocyty (TH1)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IFN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→ aktivace makrofágů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produkce TNF → příliv monocytů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epiteloidní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bb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tvorba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→ oxidativní destrukce stěny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bakterií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CD4+ T-lymfocyty → aktivace průniku cytotoxických CD8+ T-lymfocytů →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destrukce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makrofágů s intracelulárními mykobakteriemi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vznik granulomů a kaseifikace → destrukce tkáně v místě zánětu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imunita → aktivace makrofágů, zvýšení baktericidní aktivity, zástava replikace bacilů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81545" y="286603"/>
            <a:ext cx="4895850" cy="5657850"/>
            <a:chOff x="2268" y="0"/>
            <a:chExt cx="3084" cy="3564"/>
          </a:xfrm>
        </p:grpSpPr>
        <p:pic>
          <p:nvPicPr>
            <p:cNvPr id="5" name="Picture 10" descr="show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2"/>
            <a:stretch/>
          </p:blipFill>
          <p:spPr bwMode="auto">
            <a:xfrm>
              <a:off x="2268" y="0"/>
              <a:ext cx="3084" cy="356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326" y="982"/>
              <a:ext cx="494" cy="291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350" y="200"/>
              <a:ext cx="1203" cy="222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8222653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t</a:t>
            </a:r>
            <a:r>
              <a:rPr lang="cs-CZ" altLang="cs-CZ" i="0" dirty="0" smtClean="0">
                <a:solidFill>
                  <a:schemeClr val="accent1"/>
                </a:solidFill>
                <a:effectLst/>
              </a:rPr>
              <a:t>uberkulóza – morfologické projevy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tbc </a:t>
            </a:r>
            <a:r>
              <a:rPr lang="cs-CZ" altLang="cs-CZ" sz="2800" b="1" dirty="0">
                <a:solidFill>
                  <a:srgbClr val="0070C0"/>
                </a:solidFill>
              </a:rPr>
              <a:t>uzlík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</a:t>
            </a:r>
            <a:r>
              <a:rPr lang="cs-CZ" altLang="cs-CZ" sz="2600" i="1" dirty="0" err="1">
                <a:solidFill>
                  <a:srgbClr val="0070C0"/>
                </a:solidFill>
              </a:rPr>
              <a:t>proliferativní</a:t>
            </a:r>
            <a:endParaRPr lang="cs-CZ" altLang="cs-CZ" sz="2600" i="1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rezistence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specifická granulační tkáň: epiteloidní makrofágy + </a:t>
            </a:r>
            <a:r>
              <a:rPr lang="cs-CZ" altLang="cs-CZ" sz="2600" dirty="0" err="1"/>
              <a:t>Langhansovy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 </a:t>
            </a:r>
          </a:p>
          <a:p>
            <a:pPr marL="0" lvl="1" indent="0">
              <a:lnSpc>
                <a:spcPct val="80000"/>
              </a:lnSpc>
              <a:buNone/>
            </a:pPr>
            <a:endParaRPr lang="cs-CZ" altLang="cs-CZ" sz="11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tbc </a:t>
            </a:r>
            <a:r>
              <a:rPr lang="cs-CZ" altLang="cs-CZ" sz="2800" b="1" dirty="0">
                <a:solidFill>
                  <a:srgbClr val="0070C0"/>
                </a:solidFill>
              </a:rPr>
              <a:t>exsudát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exsudativní</a:t>
            </a:r>
            <a:r>
              <a:rPr lang="cs-CZ" altLang="cs-CZ" sz="2600" dirty="0">
                <a:solidFill>
                  <a:srgbClr val="0070C0"/>
                </a:solidFill>
              </a:rPr>
              <a:t> </a:t>
            </a:r>
            <a:endParaRPr lang="cs-CZ" altLang="cs-CZ" sz="2100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alergie 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 err="1"/>
              <a:t>serofibrinózní</a:t>
            </a:r>
            <a:r>
              <a:rPr lang="cs-CZ" altLang="cs-CZ" sz="2600" dirty="0"/>
              <a:t> exsudát + </a:t>
            </a:r>
            <a:r>
              <a:rPr lang="cs-CZ" altLang="cs-CZ" sz="2600" dirty="0" err="1"/>
              <a:t>Orthovy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(makrofágy)</a:t>
            </a:r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/>
              <a:t>zesýrovatění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kaseifikace, kaseózní poprašková nekróza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 err="1"/>
              <a:t>kolikvace</a:t>
            </a:r>
            <a:r>
              <a:rPr lang="cs-CZ" altLang="cs-CZ" sz="2600" b="1" dirty="0"/>
              <a:t>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po uvolnění proteolytických enzymů </a:t>
            </a:r>
            <a:r>
              <a:rPr lang="cs-CZ" altLang="cs-CZ" sz="2300" dirty="0" err="1"/>
              <a:t>polynukleáry</a:t>
            </a:r>
            <a:endParaRPr lang="cs-CZ" altLang="cs-CZ" sz="2300" dirty="0"/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1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300" dirty="0"/>
              <a:t>kalcifikace</a:t>
            </a: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6606330" y="2732088"/>
            <a:ext cx="5265614" cy="4008721"/>
            <a:chOff x="-122" y="929"/>
            <a:chExt cx="5132" cy="3907"/>
          </a:xfrm>
        </p:grpSpPr>
        <p:pic>
          <p:nvPicPr>
            <p:cNvPr id="5" name="Obrázek 12" descr="tbc_LU4, 2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929"/>
              <a:ext cx="4261" cy="32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-122" y="3396"/>
              <a:ext cx="2764" cy="14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kaseózní</a:t>
              </a:r>
              <a:r>
                <a:rPr lang="cs-CZ" dirty="0"/>
                <a:t> (poprašková) nekróza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epiteloidní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Langhansovy</a:t>
              </a:r>
              <a:r>
                <a:rPr lang="cs-CZ" dirty="0"/>
                <a:t>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lymfocyty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115" y="1468"/>
              <a:ext cx="381" cy="45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2400" dirty="0"/>
                <a:t>1</a:t>
              </a:r>
            </a:p>
          </p:txBody>
        </p:sp>
      </p:grpSp>
      <p:sp>
        <p:nvSpPr>
          <p:cNvPr id="13" name="TextovéPole 12"/>
          <p:cNvSpPr txBox="1"/>
          <p:nvPr/>
        </p:nvSpPr>
        <p:spPr bwMode="auto">
          <a:xfrm>
            <a:off x="11000104" y="2742764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2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7619912" y="4315261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9499259" y="4227799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3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10633156" y="5728142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/>
              <a:t>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403504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formy </a:t>
            </a:r>
            <a:r>
              <a:rPr lang="cs-CZ" sz="4400" dirty="0">
                <a:solidFill>
                  <a:schemeClr val="accent1"/>
                </a:solidFill>
              </a:rPr>
              <a:t>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solidFill>
                  <a:srgbClr val="0070C0"/>
                </a:solidFill>
                <a:cs typeface="Arial" charset="0"/>
              </a:rPr>
              <a:t> primární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preimunní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dětský typ)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1. kontakt organizmu s infekcí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vznik a rozvoj primárního komplexu</a:t>
            </a:r>
            <a:r>
              <a:rPr lang="cs-CZ" sz="2400" dirty="0" smtClean="0"/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šíření </a:t>
            </a:r>
            <a:r>
              <a:rPr lang="cs-CZ" sz="2400" dirty="0" err="1" smtClean="0">
                <a:solidFill>
                  <a:srgbClr val="0070C0"/>
                </a:solidFill>
              </a:rPr>
              <a:t>lymfogenně</a:t>
            </a:r>
            <a:r>
              <a:rPr lang="cs-CZ" sz="2400" dirty="0" smtClean="0">
                <a:solidFill>
                  <a:srgbClr val="0070C0"/>
                </a:solidFill>
              </a:rPr>
              <a:t> a hematogenně</a:t>
            </a:r>
          </a:p>
          <a:p>
            <a:pPr marL="895350" lvl="1" indent="-360363">
              <a:buFont typeface="Wingdings" panose="05000000000000000000" pitchFamily="2" charset="2"/>
              <a:buChar char="§"/>
              <a:defRPr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  <a:cs typeface="Arial" charset="0"/>
              </a:rPr>
              <a:t>sekundární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postprimární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dospělý typ)</a:t>
            </a:r>
            <a:r>
              <a:rPr lang="cs-CZ" sz="28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 smtClean="0"/>
              <a:t>u osob, které prodělaly </a:t>
            </a:r>
            <a:r>
              <a:rPr lang="cs-CZ" sz="2400" b="0" dirty="0" err="1" smtClean="0"/>
              <a:t>primoinfekci</a:t>
            </a:r>
            <a:r>
              <a:rPr lang="cs-CZ" sz="2400" b="0" dirty="0" smtClean="0"/>
              <a:t> (při exogenní superinfekci či reaktivaci primární tbc)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šíření </a:t>
            </a:r>
            <a:r>
              <a:rPr lang="cs-CZ" sz="2400" dirty="0" err="1" smtClean="0">
                <a:solidFill>
                  <a:srgbClr val="0070C0"/>
                </a:solidFill>
              </a:rPr>
              <a:t>porogeně</a:t>
            </a:r>
            <a:endParaRPr lang="cs-CZ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478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 smtClean="0">
                <a:solidFill>
                  <a:schemeClr val="accent1"/>
                </a:solidFill>
              </a:rPr>
              <a:t>rimární tbc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1393613"/>
            <a:ext cx="8915400" cy="5418667"/>
            <a:chOff x="0" y="1393613"/>
            <a:chExt cx="89154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47665849"/>
                </p:ext>
              </p:extLst>
            </p:nvPr>
          </p:nvGraphicFramePr>
          <p:xfrm>
            <a:off x="0" y="1393613"/>
            <a:ext cx="89154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ovéPole 3"/>
            <p:cNvSpPr txBox="1"/>
            <p:nvPr/>
          </p:nvSpPr>
          <p:spPr>
            <a:xfrm>
              <a:off x="0" y="1967207"/>
              <a:ext cx="405992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b="1" dirty="0" smtClean="0"/>
                <a:t>v </a:t>
              </a:r>
              <a:r>
                <a:rPr lang="cs-CZ" b="1" dirty="0"/>
                <a:t>místě vstupu infekce </a:t>
              </a:r>
              <a:r>
                <a:rPr lang="cs-CZ" dirty="0" smtClean="0"/>
                <a:t>(dolní segmenty horního laloku/horní segmenty dolního laloku)</a:t>
              </a:r>
            </a:p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sz="2000" b="1" dirty="0">
                  <a:solidFill>
                    <a:srgbClr val="0070C0"/>
                  </a:solidFill>
                </a:rPr>
                <a:t>p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rimární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infekt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dirty="0" smtClean="0">
                  <a:solidFill>
                    <a:srgbClr val="0070C0"/>
                  </a:solidFill>
                </a:rPr>
                <a:t>(</a:t>
              </a:r>
              <a:r>
                <a:rPr lang="cs-CZ" sz="2000" dirty="0" err="1" smtClean="0">
                  <a:solidFill>
                    <a:srgbClr val="0070C0"/>
                  </a:solidFill>
                </a:rPr>
                <a:t>Ghonovo</a:t>
              </a:r>
              <a:r>
                <a:rPr lang="cs-CZ" sz="2000" dirty="0" smtClean="0">
                  <a:solidFill>
                    <a:srgbClr val="0070C0"/>
                  </a:solidFill>
                </a:rPr>
                <a:t> ložisko) 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+ tbc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lymfangiitida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+ tbc lymfadenitida spádové LU</a:t>
              </a:r>
              <a:endParaRPr lang="cs-CZ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4413297"/>
            <a:ext cx="221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hojení jizvou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 smtClean="0"/>
              <a:t>může dystroficky kalcifikovat</a:t>
            </a:r>
            <a:endParaRPr lang="cs-CZ" sz="2000" dirty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70C0"/>
                </a:solidFill>
              </a:rPr>
              <a:t>CAVE! Možná perzistence BK!!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3618" r="6338" b="26138"/>
          <a:stretch/>
        </p:blipFill>
        <p:spPr>
          <a:xfrm>
            <a:off x="6629400" y="404709"/>
            <a:ext cx="5029200" cy="2954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1990" b="76364"/>
          <a:stretch/>
        </p:blipFill>
        <p:spPr bwMode="auto">
          <a:xfrm>
            <a:off x="4059923" y="5320662"/>
            <a:ext cx="1612531" cy="140289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7" t="53589" r="905" b="3087"/>
          <a:stretch/>
        </p:blipFill>
        <p:spPr>
          <a:xfrm>
            <a:off x="9608820" y="4186126"/>
            <a:ext cx="2491740" cy="1931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3" t="27513" r="6297" b="23333"/>
          <a:stretch/>
        </p:blipFill>
        <p:spPr>
          <a:xfrm>
            <a:off x="8561460" y="4448806"/>
            <a:ext cx="1447020" cy="2188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552332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 smtClean="0">
                <a:solidFill>
                  <a:schemeClr val="accent1"/>
                </a:solidFill>
              </a:rPr>
              <a:t>rogrese primární 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u </a:t>
            </a:r>
            <a:r>
              <a:rPr lang="cs-CZ" sz="2400" dirty="0" err="1" smtClean="0">
                <a:solidFill>
                  <a:schemeClr val="tx1"/>
                </a:solidFill>
              </a:rPr>
              <a:t>imunokompromitovaných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000" dirty="0" smtClean="0">
              <a:solidFill>
                <a:schemeClr val="tx1"/>
              </a:solidFill>
            </a:endParaRP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přímé </a:t>
            </a:r>
            <a:r>
              <a:rPr lang="cs-CZ" sz="2400" b="1" dirty="0">
                <a:solidFill>
                  <a:srgbClr val="0070C0"/>
                </a:solidFill>
              </a:rPr>
              <a:t>šíření </a:t>
            </a:r>
            <a:r>
              <a:rPr lang="cs-CZ" sz="2400" dirty="0">
                <a:solidFill>
                  <a:srgbClr val="0070C0"/>
                </a:solidFill>
              </a:rPr>
              <a:t>z primárního </a:t>
            </a:r>
            <a:r>
              <a:rPr lang="cs-CZ" sz="2400" dirty="0" smtClean="0">
                <a:solidFill>
                  <a:srgbClr val="0070C0"/>
                </a:solidFill>
              </a:rPr>
              <a:t>komplexu</a:t>
            </a:r>
          </a:p>
          <a:p>
            <a:pPr marL="36544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i="1" dirty="0" smtClean="0">
                <a:solidFill>
                  <a:schemeClr val="tx1"/>
                </a:solidFill>
              </a:rPr>
              <a:t>per </a:t>
            </a:r>
            <a:r>
              <a:rPr lang="cs-CZ" sz="2200" i="1" dirty="0" err="1">
                <a:solidFill>
                  <a:schemeClr val="tx1"/>
                </a:solidFill>
              </a:rPr>
              <a:t>continuitatem</a:t>
            </a:r>
            <a:r>
              <a:rPr lang="cs-CZ" sz="2200" dirty="0">
                <a:solidFill>
                  <a:schemeClr val="tx1"/>
                </a:solidFill>
              </a:rPr>
              <a:t> či provalení kaseózních hmot do bronchů a déle </a:t>
            </a:r>
            <a:r>
              <a:rPr lang="cs-CZ" sz="2200" dirty="0" err="1" smtClean="0">
                <a:solidFill>
                  <a:schemeClr val="tx1"/>
                </a:solidFill>
              </a:rPr>
              <a:t>porogeně</a:t>
            </a:r>
            <a:endParaRPr lang="cs-CZ" sz="2200" dirty="0">
              <a:solidFill>
                <a:schemeClr val="tx1"/>
              </a:solidFill>
            </a:endParaRPr>
          </a:p>
          <a:p>
            <a:pPr marL="18256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rgbClr val="0070C0"/>
                </a:solidFill>
              </a:rPr>
              <a:t>l</a:t>
            </a:r>
            <a:r>
              <a:rPr lang="cs-CZ" sz="2400" b="1" dirty="0" err="1" smtClean="0">
                <a:solidFill>
                  <a:srgbClr val="0070C0"/>
                </a:solidFill>
              </a:rPr>
              <a:t>ymfogenně</a:t>
            </a:r>
            <a:endParaRPr lang="cs-CZ" sz="2400" b="1" dirty="0">
              <a:solidFill>
                <a:srgbClr val="0070C0"/>
              </a:solidFill>
            </a:endParaRPr>
          </a:p>
          <a:p>
            <a:pPr marL="365443" lvl="3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do </a:t>
            </a:r>
            <a:r>
              <a:rPr lang="cs-CZ" sz="2200" dirty="0">
                <a:solidFill>
                  <a:schemeClr val="tx1"/>
                </a:solidFill>
              </a:rPr>
              <a:t>LU hilových → </a:t>
            </a:r>
            <a:r>
              <a:rPr lang="cs-CZ" sz="2200" dirty="0" err="1">
                <a:solidFill>
                  <a:schemeClr val="tx1"/>
                </a:solidFill>
              </a:rPr>
              <a:t>paratracheálních</a:t>
            </a:r>
            <a:r>
              <a:rPr lang="cs-CZ" sz="2200" dirty="0">
                <a:solidFill>
                  <a:schemeClr val="tx1"/>
                </a:solidFill>
              </a:rPr>
              <a:t> → krčních (</a:t>
            </a:r>
            <a:r>
              <a:rPr lang="cs-CZ" sz="2200" i="1" dirty="0">
                <a:solidFill>
                  <a:srgbClr val="0070C0"/>
                </a:solidFill>
              </a:rPr>
              <a:t>skrofulóza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hematogenně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dirty="0">
                <a:solidFill>
                  <a:schemeClr val="tx1"/>
                </a:solidFill>
              </a:rPr>
              <a:t>navazuje na </a:t>
            </a:r>
            <a:r>
              <a:rPr lang="cs-CZ" sz="2200" dirty="0" err="1">
                <a:solidFill>
                  <a:schemeClr val="tx1"/>
                </a:solidFill>
              </a:rPr>
              <a:t>lymfogenní</a:t>
            </a:r>
            <a:r>
              <a:rPr lang="cs-CZ" sz="2200" dirty="0">
                <a:solidFill>
                  <a:schemeClr val="tx1"/>
                </a:solidFill>
              </a:rPr>
              <a:t> propagaci nebo provalení kaseózních hmot do cév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miliární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(orgány celého těla a/nebo plíce)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</a:t>
            </a:r>
            <a:r>
              <a:rPr lang="cs-CZ" sz="2200" b="1" i="1" dirty="0" err="1">
                <a:solidFill>
                  <a:srgbClr val="0070C0"/>
                </a:solidFill>
              </a:rPr>
              <a:t>velkouzlová</a:t>
            </a:r>
            <a:r>
              <a:rPr lang="cs-CZ" sz="2200" b="1" i="1" dirty="0">
                <a:solidFill>
                  <a:srgbClr val="0070C0"/>
                </a:solidFill>
              </a:rPr>
              <a:t> forma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(slezina…)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izolovaná metastáza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</a:t>
            </a:r>
            <a:r>
              <a:rPr lang="cs-CZ" sz="2200" dirty="0" err="1">
                <a:solidFill>
                  <a:schemeClr val="tx1"/>
                </a:solidFill>
              </a:rPr>
              <a:t>leptomeningy</a:t>
            </a:r>
            <a:r>
              <a:rPr lang="cs-CZ" sz="2200" dirty="0">
                <a:solidFill>
                  <a:schemeClr val="tx1"/>
                </a:solidFill>
              </a:rPr>
              <a:t> – bazilární tbc, apex plíce – Simonovo ložisko, </a:t>
            </a:r>
            <a:r>
              <a:rPr lang="cs-CZ" sz="2200" dirty="0" smtClean="0">
                <a:solidFill>
                  <a:schemeClr val="tx1"/>
                </a:solidFill>
              </a:rPr>
              <a:t>nadledvin, </a:t>
            </a:r>
            <a:r>
              <a:rPr lang="cs-CZ" sz="2200" dirty="0">
                <a:solidFill>
                  <a:schemeClr val="tx1"/>
                </a:solidFill>
              </a:rPr>
              <a:t>kosti, ledviny, genitál…)</a:t>
            </a:r>
          </a:p>
        </p:txBody>
      </p:sp>
    </p:spTree>
    <p:extLst>
      <p:ext uri="{BB962C8B-B14F-4D97-AF65-F5344CB8AC3E}">
        <p14:creationId xmlns:p14="http://schemas.microsoft.com/office/powerpoint/2010/main" val="82395699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 b="20480"/>
          <a:stretch/>
        </p:blipFill>
        <p:spPr>
          <a:xfrm>
            <a:off x="3199130" y="332740"/>
            <a:ext cx="4276090" cy="2524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" b="23826"/>
          <a:stretch/>
        </p:blipFill>
        <p:spPr>
          <a:xfrm>
            <a:off x="7558016" y="332740"/>
            <a:ext cx="4276090" cy="2513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1964" r="15602"/>
          <a:stretch/>
        </p:blipFill>
        <p:spPr>
          <a:xfrm>
            <a:off x="7543800" y="2947405"/>
            <a:ext cx="4290306" cy="338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r="1939" b="48655"/>
          <a:stretch/>
        </p:blipFill>
        <p:spPr>
          <a:xfrm>
            <a:off x="3873500" y="3065165"/>
            <a:ext cx="3268980" cy="3145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7513" y="1189295"/>
            <a:ext cx="30791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iliární tbc (slezina, plíce)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513" y="3930021"/>
            <a:ext cx="311161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eneralizovaná </a:t>
            </a:r>
            <a:r>
              <a:rPr lang="cs-CZ" sz="2000" dirty="0" err="1" smtClean="0"/>
              <a:t>velkouzlová</a:t>
            </a:r>
            <a:r>
              <a:rPr lang="cs-CZ" sz="2000" dirty="0" smtClean="0"/>
              <a:t> tbc (játra)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 smtClean="0"/>
              <a:t>„izolovaná metastáza“ (játra)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59375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</a:t>
            </a:r>
            <a:r>
              <a:rPr lang="cs-CZ" altLang="cs-CZ" dirty="0" smtClean="0">
                <a:solidFill>
                  <a:schemeClr val="accent1"/>
                </a:solidFill>
              </a:rPr>
              <a:t>ekundární tbc</a:t>
            </a:r>
            <a:endParaRPr lang="cs-CZ" altLang="cs-CZ" i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u </a:t>
            </a:r>
            <a:r>
              <a:rPr lang="cs-CZ" sz="2400" b="1" dirty="0">
                <a:solidFill>
                  <a:srgbClr val="0070C0"/>
                </a:solidFill>
              </a:rPr>
              <a:t>osob, které prodělaly primární tbc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u osob senzibilizovaných, s určitou rezistencí, ale ne s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imunitou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stáří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tělesné a duševní útrapy, podvýživa,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malhygiena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DM…</a:t>
            </a:r>
          </a:p>
          <a:p>
            <a:pPr marL="171450" lvl="1" indent="-1714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opakovaná exogenní infekce</a:t>
            </a: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reaktivace primárního komplexu nebo jiných ložisek z něj vzniklých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prakticky vždy progrese ←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popředí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smtClean="0">
                <a:solidFill>
                  <a:srgbClr val="0070C0"/>
                </a:solidFill>
              </a:rPr>
              <a:t>porogení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šíření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6273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</a:t>
            </a:r>
            <a:r>
              <a:rPr lang="cs-CZ" altLang="cs-CZ" dirty="0" smtClean="0">
                <a:solidFill>
                  <a:schemeClr val="accent1"/>
                </a:solidFill>
              </a:rPr>
              <a:t>ekundární tbc</a:t>
            </a:r>
            <a:endParaRPr lang="cs-CZ" altLang="cs-CZ" i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097280" y="1845734"/>
            <a:ext cx="6434488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 závažná </a:t>
            </a:r>
            <a:r>
              <a:rPr lang="cs-CZ" sz="2400" b="1" dirty="0">
                <a:solidFill>
                  <a:schemeClr val="tx1"/>
                </a:solidFill>
              </a:rPr>
              <a:t>orgánová postižení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nahlodání velkých cév s masivním krvácením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Rassmussenovo</a:t>
            </a:r>
            <a:r>
              <a:rPr lang="cs-CZ" sz="2000" dirty="0">
                <a:solidFill>
                  <a:schemeClr val="tx1"/>
                </a:solidFill>
              </a:rPr>
              <a:t> aneurysma)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deformity </a:t>
            </a:r>
            <a:r>
              <a:rPr lang="cs-CZ" sz="2000" dirty="0" smtClean="0">
                <a:solidFill>
                  <a:srgbClr val="0070C0"/>
                </a:solidFill>
              </a:rPr>
              <a:t>páteře - </a:t>
            </a:r>
            <a:r>
              <a:rPr lang="cs-CZ" sz="2000" dirty="0" err="1" smtClean="0">
                <a:solidFill>
                  <a:srgbClr val="0070C0"/>
                </a:solidFill>
              </a:rPr>
              <a:t>gibbus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(následky pro dýchací systém a srdce)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sekundární amyloidóza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tx1"/>
                </a:solidFill>
              </a:rPr>
              <a:t>neplodnost…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b="1" dirty="0" smtClean="0">
                <a:solidFill>
                  <a:schemeClr val="tx1"/>
                </a:solidFill>
              </a:rPr>
              <a:t> tbc </a:t>
            </a:r>
            <a:r>
              <a:rPr lang="cs-CZ" b="1" dirty="0">
                <a:solidFill>
                  <a:schemeClr val="tx1"/>
                </a:solidFill>
              </a:rPr>
              <a:t>ložisko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kaseifikace →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kolikvace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→ vyprázdnění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kolikvovaných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hmot</a:t>
            </a:r>
            <a:r>
              <a:rPr lang="cs-CZ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kaverna (otevřená, uzavřená</a:t>
            </a:r>
            <a:r>
              <a:rPr lang="cs-CZ" b="1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6" t="53540" r="559" b="1855"/>
          <a:stretch/>
        </p:blipFill>
        <p:spPr>
          <a:xfrm>
            <a:off x="8518358" y="3549313"/>
            <a:ext cx="3673642" cy="299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2061" r="5840" b="6119"/>
          <a:stretch/>
        </p:blipFill>
        <p:spPr>
          <a:xfrm>
            <a:off x="7531768" y="961575"/>
            <a:ext cx="4507200" cy="25335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5188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sarkoidóza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944238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chronické </a:t>
            </a:r>
            <a:r>
              <a:rPr lang="cs-CZ" sz="2400" b="1" dirty="0" err="1">
                <a:solidFill>
                  <a:schemeClr val="tx1"/>
                </a:solidFill>
              </a:rPr>
              <a:t>granulomatózní</a:t>
            </a:r>
            <a:r>
              <a:rPr lang="cs-CZ" sz="2400" dirty="0">
                <a:solidFill>
                  <a:schemeClr val="tx1"/>
                </a:solidFill>
              </a:rPr>
              <a:t> zánětlivé onemocnění </a:t>
            </a:r>
            <a:r>
              <a:rPr lang="cs-CZ" sz="2400" b="1" dirty="0">
                <a:solidFill>
                  <a:schemeClr val="tx1"/>
                </a:solidFill>
              </a:rPr>
              <a:t>neznámé etiologie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postihuje zejména</a:t>
            </a:r>
          </a:p>
          <a:p>
            <a:pPr marL="342900" lvl="1" indent="-77788"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mediastinální </a:t>
            </a:r>
            <a:r>
              <a:rPr lang="cs-CZ" sz="2000" dirty="0">
                <a:solidFill>
                  <a:srgbClr val="0070C0"/>
                </a:solidFill>
              </a:rPr>
              <a:t>LU, plíce, kůži, </a:t>
            </a:r>
            <a:r>
              <a:rPr lang="cs-CZ" sz="2000" dirty="0" smtClean="0">
                <a:solidFill>
                  <a:srgbClr val="0070C0"/>
                </a:solidFill>
              </a:rPr>
              <a:t>oko; </a:t>
            </a:r>
            <a:r>
              <a:rPr lang="cs-CZ" sz="2000" dirty="0" smtClean="0">
                <a:solidFill>
                  <a:schemeClr val="tx1"/>
                </a:solidFill>
              </a:rPr>
              <a:t> granulomy </a:t>
            </a:r>
            <a:r>
              <a:rPr lang="cs-CZ" sz="2000" dirty="0">
                <a:solidFill>
                  <a:schemeClr val="tx1"/>
                </a:solidFill>
              </a:rPr>
              <a:t>sarkoidózy se mohou objevit kdekoli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nenekrotizující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epiteloidní granulomy </a:t>
            </a:r>
            <a:r>
              <a:rPr lang="cs-CZ" sz="2400" dirty="0" smtClean="0">
                <a:solidFill>
                  <a:schemeClr val="tx1"/>
                </a:solidFill>
              </a:rPr>
              <a:t>s obrovskými mnohojadernými buňkami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v cytoplazmě </a:t>
            </a:r>
            <a:r>
              <a:rPr lang="cs-CZ" sz="2200" dirty="0" err="1" smtClean="0">
                <a:solidFill>
                  <a:schemeClr val="tx1"/>
                </a:solidFill>
              </a:rPr>
              <a:t>Langhansových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bb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asteroidní</a:t>
            </a:r>
            <a:r>
              <a:rPr lang="cs-CZ" sz="2200" dirty="0" smtClean="0">
                <a:solidFill>
                  <a:schemeClr val="tx1"/>
                </a:solidFill>
              </a:rPr>
              <a:t> inkluze, </a:t>
            </a:r>
            <a:r>
              <a:rPr lang="cs-CZ" sz="2200" dirty="0" err="1" smtClean="0">
                <a:solidFill>
                  <a:schemeClr val="tx1"/>
                </a:solidFill>
              </a:rPr>
              <a:t>Schaumannova</a:t>
            </a:r>
            <a:r>
              <a:rPr lang="cs-CZ" sz="2200" dirty="0" smtClean="0">
                <a:solidFill>
                  <a:schemeClr val="tx1"/>
                </a:solidFill>
              </a:rPr>
              <a:t> tělíska</a:t>
            </a:r>
            <a:endParaRPr lang="cs-CZ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dg. </a:t>
            </a:r>
            <a:r>
              <a:rPr lang="cs-CZ" sz="2400" i="1" dirty="0" smtClean="0">
                <a:solidFill>
                  <a:schemeClr val="tx1"/>
                </a:solidFill>
              </a:rPr>
              <a:t>per </a:t>
            </a:r>
            <a:r>
              <a:rPr lang="cs-CZ" sz="2400" i="1" dirty="0" err="1" smtClean="0">
                <a:solidFill>
                  <a:schemeClr val="tx1"/>
                </a:solidFill>
              </a:rPr>
              <a:t>exclusionem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(po vyloučení tbc, plísňové infekce aj.) – biopsie nutná!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klinicky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a</a:t>
            </a:r>
            <a:r>
              <a:rPr lang="cs-CZ" sz="2200" dirty="0" smtClean="0">
                <a:solidFill>
                  <a:schemeClr val="tx1"/>
                </a:solidFill>
              </a:rPr>
              <a:t>symptomatický průběh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n</a:t>
            </a:r>
            <a:r>
              <a:rPr lang="cs-CZ" sz="2200" dirty="0" smtClean="0">
                <a:solidFill>
                  <a:schemeClr val="tx1"/>
                </a:solidFill>
              </a:rPr>
              <a:t>a </a:t>
            </a:r>
            <a:r>
              <a:rPr lang="cs-CZ" sz="2200" dirty="0" err="1" smtClean="0">
                <a:solidFill>
                  <a:schemeClr val="tx1"/>
                </a:solidFill>
              </a:rPr>
              <a:t>rtg</a:t>
            </a:r>
            <a:r>
              <a:rPr lang="cs-CZ" sz="2200" dirty="0" smtClean="0">
                <a:solidFill>
                  <a:schemeClr val="tx1"/>
                </a:solidFill>
              </a:rPr>
              <a:t> bilaterální hilová lymfadenopatie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zvýšené sérové hladiny </a:t>
            </a:r>
            <a:r>
              <a:rPr lang="cs-CZ" altLang="cs-CZ" sz="2200" dirty="0" err="1">
                <a:solidFill>
                  <a:schemeClr val="tx1"/>
                </a:solidFill>
              </a:rPr>
              <a:t>IgG</a:t>
            </a:r>
            <a:r>
              <a:rPr lang="cs-CZ" altLang="cs-CZ" sz="2200" dirty="0">
                <a:solidFill>
                  <a:schemeClr val="tx1"/>
                </a:solidFill>
              </a:rPr>
              <a:t> a Ca</a:t>
            </a:r>
            <a:r>
              <a:rPr lang="cs-CZ" altLang="cs-CZ" sz="2200" baseline="30000" dirty="0">
                <a:solidFill>
                  <a:schemeClr val="tx1"/>
                </a:solidFill>
              </a:rPr>
              <a:t>2</a:t>
            </a:r>
            <a:r>
              <a:rPr lang="cs-CZ" altLang="cs-CZ" sz="2200" baseline="30000" dirty="0" smtClean="0">
                <a:solidFill>
                  <a:schemeClr val="tx1"/>
                </a:solidFill>
              </a:rPr>
              <a:t>+</a:t>
            </a:r>
            <a:endParaRPr lang="cs-CZ" sz="900" dirty="0"/>
          </a:p>
        </p:txBody>
      </p:sp>
      <p:pic>
        <p:nvPicPr>
          <p:cNvPr id="5" name="Picture 4" descr="sarkoidóza2-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15256" r="15069" b="16023"/>
          <a:stretch/>
        </p:blipFill>
        <p:spPr bwMode="auto">
          <a:xfrm>
            <a:off x="9078764" y="48128"/>
            <a:ext cx="3065108" cy="25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7106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sarkoidóza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8" y="1845734"/>
            <a:ext cx="1016427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tx1"/>
                </a:solidFill>
              </a:rPr>
              <a:t>průběh: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pomalu </a:t>
            </a:r>
            <a:r>
              <a:rPr lang="cs-CZ" sz="2400" dirty="0">
                <a:solidFill>
                  <a:schemeClr val="tx1"/>
                </a:solidFill>
              </a:rPr>
              <a:t>progresivní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s </a:t>
            </a:r>
            <a:r>
              <a:rPr lang="cs-CZ" sz="2400" dirty="0">
                <a:solidFill>
                  <a:schemeClr val="tx1"/>
                </a:solidFill>
              </a:rPr>
              <a:t>remisemi a vyhojením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se </a:t>
            </a:r>
            <a:r>
              <a:rPr lang="cs-CZ" sz="2400" dirty="0">
                <a:solidFill>
                  <a:schemeClr val="tx1"/>
                </a:solidFill>
              </a:rPr>
              <a:t>spontánním vyhojením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 70</a:t>
            </a:r>
            <a:r>
              <a:rPr lang="cs-CZ" sz="2800" dirty="0">
                <a:solidFill>
                  <a:schemeClr val="tx1"/>
                </a:solidFill>
              </a:rPr>
              <a:t>% pacientů </a:t>
            </a:r>
            <a:r>
              <a:rPr lang="cs-CZ" sz="2800" dirty="0" smtClean="0">
                <a:solidFill>
                  <a:schemeClr val="tx1"/>
                </a:solidFill>
              </a:rPr>
              <a:t>„zdrávo“, 20</a:t>
            </a:r>
            <a:r>
              <a:rPr lang="cs-CZ" sz="2800" dirty="0">
                <a:solidFill>
                  <a:schemeClr val="tx1"/>
                </a:solidFill>
              </a:rPr>
              <a:t>% s trvalou plicní nebo okulární dysfunkcí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10% </a:t>
            </a:r>
            <a:r>
              <a:rPr lang="cs-CZ" sz="2800" dirty="0" smtClean="0">
                <a:solidFill>
                  <a:schemeClr val="tx1"/>
                </a:solidFill>
              </a:rPr>
              <a:t>umírá (hl. </a:t>
            </a:r>
            <a:r>
              <a:rPr lang="cs-CZ" sz="2800" dirty="0">
                <a:solidFill>
                  <a:schemeClr val="tx1"/>
                </a:solidFill>
              </a:rPr>
              <a:t>v důsledku progresivní plicní fibrózy a </a:t>
            </a:r>
            <a:r>
              <a:rPr lang="cs-CZ" sz="2800" dirty="0" err="1">
                <a:solidFill>
                  <a:schemeClr val="tx1"/>
                </a:solidFill>
              </a:rPr>
              <a:t>cor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pulmonale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 léčí </a:t>
            </a:r>
            <a:r>
              <a:rPr lang="cs-CZ" sz="2800" dirty="0">
                <a:solidFill>
                  <a:schemeClr val="tx1"/>
                </a:solidFill>
              </a:rPr>
              <a:t>se kortikosteroidy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272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CHRONICKÝ ZÁNĚT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</a:t>
            </a:r>
            <a:r>
              <a:rPr lang="cs-CZ" sz="2600" b="1" dirty="0" smtClean="0"/>
              <a:t>protrahovaný zánět, během kterého současně probíhá aktivní zánět + poškození tkáně + reparativní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říčiny: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p</a:t>
            </a:r>
            <a:r>
              <a:rPr lang="cs-CZ" sz="2200" dirty="0" smtClean="0"/>
              <a:t>okračující akutní zánět (chronická osteomyelitida...)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perzistující infekce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i="1" dirty="0"/>
              <a:t>T</a:t>
            </a:r>
            <a:r>
              <a:rPr lang="cs-CZ" sz="1800" i="1" dirty="0" smtClean="0"/>
              <a:t>reponema </a:t>
            </a:r>
            <a:r>
              <a:rPr lang="cs-CZ" sz="1800" i="1" dirty="0" err="1" smtClean="0"/>
              <a:t>pallidum</a:t>
            </a:r>
            <a:endParaRPr lang="cs-CZ" sz="1800" i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při opožděné hypersenzitivní reakci (tbc, lepra..)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dlouhodobá expozice toxickým látkám (např. silikóza)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</a:t>
            </a:r>
            <a:r>
              <a:rPr lang="cs-CZ" sz="2200" dirty="0" smtClean="0"/>
              <a:t>eakce na endogenní materiál (tuková nekróza, krystaly cholesterolu/urátů, </a:t>
            </a:r>
            <a:r>
              <a:rPr lang="cs-CZ" sz="2200" dirty="0" err="1" smtClean="0"/>
              <a:t>keratohyalinní</a:t>
            </a:r>
            <a:r>
              <a:rPr lang="cs-CZ" sz="2200" dirty="0" smtClean="0"/>
              <a:t> hmoty…)</a:t>
            </a:r>
            <a:endParaRPr lang="cs-CZ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</a:t>
            </a:r>
            <a:r>
              <a:rPr lang="cs-CZ" sz="2200" dirty="0" smtClean="0"/>
              <a:t>eakce kolem cizích těles (stehový materiál, kloubní implantáty, silikon…)</a:t>
            </a: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/>
              <a:t>autoimunitní choroby a specifické choroby nejasné etiologie (IBD...)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3466401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Obrázek 3" descr="sarkoidóza-plíce1, 1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5" y="1785488"/>
            <a:ext cx="5737319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rkoidóza2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01" y="1785488"/>
            <a:ext cx="5738238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61796" y="1227570"/>
            <a:ext cx="23467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arkoidóza (plíce)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06422" y="1227569"/>
            <a:ext cx="208050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arkoidóza (LU)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189494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</a:t>
            </a:r>
            <a:r>
              <a:rPr lang="cs-CZ" b="1" dirty="0" smtClean="0">
                <a:solidFill>
                  <a:srgbClr val="FF3300"/>
                </a:solidFill>
              </a:rPr>
              <a:t>yfilis (</a:t>
            </a:r>
            <a:r>
              <a:rPr lang="cs-CZ" b="1" dirty="0" err="1" smtClean="0">
                <a:solidFill>
                  <a:srgbClr val="FF3300"/>
                </a:solidFill>
              </a:rPr>
              <a:t>příjíce</a:t>
            </a:r>
            <a:r>
              <a:rPr lang="cs-CZ" b="1" dirty="0" smtClean="0">
                <a:solidFill>
                  <a:srgbClr val="FF3300"/>
                </a:solidFill>
              </a:rPr>
              <a:t>, lues)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816703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smtClean="0">
                <a:solidFill>
                  <a:srgbClr val="0070C0"/>
                </a:solidFill>
              </a:rPr>
              <a:t>Treponema </a:t>
            </a:r>
            <a:r>
              <a:rPr lang="cs-CZ" sz="2200" b="1" i="1" dirty="0" err="1" smtClean="0">
                <a:solidFill>
                  <a:srgbClr val="0070C0"/>
                </a:solidFill>
              </a:rPr>
              <a:t>pallidum</a:t>
            </a:r>
            <a:r>
              <a:rPr lang="cs-CZ" sz="2200" b="1" i="1" dirty="0" smtClean="0">
                <a:solidFill>
                  <a:srgbClr val="0070C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lze </a:t>
            </a:r>
            <a:r>
              <a:rPr lang="cs-CZ" sz="2200" dirty="0">
                <a:solidFill>
                  <a:schemeClr val="tx1"/>
                </a:solidFill>
              </a:rPr>
              <a:t>prokázat </a:t>
            </a:r>
            <a:r>
              <a:rPr lang="cs-CZ" sz="2200" dirty="0" smtClean="0">
                <a:solidFill>
                  <a:schemeClr val="tx1"/>
                </a:solidFill>
              </a:rPr>
              <a:t>stříbřením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z</a:t>
            </a:r>
            <a:r>
              <a:rPr lang="cs-CZ" sz="2200" dirty="0" smtClean="0"/>
              <a:t>ískaná (= STD, 3 stádia)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v</a:t>
            </a:r>
            <a:r>
              <a:rPr lang="cs-CZ" sz="2200" dirty="0" smtClean="0"/>
              <a:t>rozená (</a:t>
            </a:r>
            <a:r>
              <a:rPr lang="cs-CZ" sz="2200" dirty="0" err="1" smtClean="0"/>
              <a:t>transplacentární</a:t>
            </a:r>
            <a:r>
              <a:rPr lang="cs-CZ" sz="2200" dirty="0" smtClean="0"/>
              <a:t> přenos)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letální intrauterinně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t</a:t>
            </a:r>
            <a:r>
              <a:rPr lang="cs-CZ" sz="1800" dirty="0" smtClean="0"/>
              <a:t>ěžké </a:t>
            </a:r>
            <a:r>
              <a:rPr lang="cs-CZ" sz="1800" dirty="0" err="1" smtClean="0"/>
              <a:t>fibrotické</a:t>
            </a:r>
            <a:r>
              <a:rPr lang="cs-CZ" sz="1800" dirty="0" smtClean="0"/>
              <a:t> a zánětlivé nemoci vnitřních orgánů a kostí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</a:t>
            </a:r>
            <a:r>
              <a:rPr lang="cs-CZ" sz="1800" dirty="0" smtClean="0"/>
              <a:t>éně závažná postižení (anomálie zubů, dlouhých kostí, záněty spojivek)</a:t>
            </a:r>
            <a:endParaRPr lang="cs-CZ" sz="1050" dirty="0"/>
          </a:p>
        </p:txBody>
      </p:sp>
      <p:pic>
        <p:nvPicPr>
          <p:cNvPr id="6" name="Picture 5" descr="trepo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>
            <a:fillRect/>
          </a:stretch>
        </p:blipFill>
        <p:spPr bwMode="auto">
          <a:xfrm>
            <a:off x="6951077" y="855451"/>
            <a:ext cx="4883150" cy="300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47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</a:t>
            </a:r>
            <a:r>
              <a:rPr lang="cs-CZ" b="1" dirty="0" smtClean="0">
                <a:solidFill>
                  <a:srgbClr val="FF3300"/>
                </a:solidFill>
              </a:rPr>
              <a:t>yfilis získaná – 3 stádia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76309" cy="4023360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ulcus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durum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místě brány infekce (za 3 týdny) → zduření regionálních LU (</a:t>
            </a:r>
            <a:r>
              <a:rPr lang="cs-CZ" sz="1800" dirty="0">
                <a:solidFill>
                  <a:srgbClr val="0070C0"/>
                </a:solidFill>
              </a:rPr>
              <a:t>indolentní bubo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→ zhojení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sekundární </a:t>
            </a:r>
            <a:endParaRPr lang="cs-CZ" sz="2400" b="1" dirty="0">
              <a:solidFill>
                <a:srgbClr val="0070C0"/>
              </a:solidFill>
            </a:endParaRP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cca měsíc od zhojení tvrdého vředu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krevní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diseminace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Treponemy (na kůži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makulopapulární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exantém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perigenitálně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condylomata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lata, na sliznicích mokvavé pláty –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infekční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 LU hyperplastická lymfadenopatie -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dg. maligní lymfom)  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 terciární</a:t>
            </a:r>
            <a:endParaRPr lang="cs-CZ" sz="2400" b="1" dirty="0">
              <a:solidFill>
                <a:srgbClr val="0070C0"/>
              </a:solidFill>
            </a:endParaRP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několik měsíců/mnoho let od zhojení sekundárního stádia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gumma</a:t>
            </a: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(pružné konzistence) = specifické granulomy s centrální kaseózní nekrózou (imituje tbc uzlík - na periferii však výrazné jizvení)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rgbClr val="0070C0"/>
                </a:solidFill>
              </a:rPr>
              <a:t>endarteritis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obliterans</a:t>
            </a:r>
            <a:r>
              <a:rPr lang="cs-CZ" sz="1800" dirty="0">
                <a:solidFill>
                  <a:srgbClr val="0070C0"/>
                </a:solidFill>
              </a:rPr>
              <a:t>, aortitis </a:t>
            </a:r>
            <a:r>
              <a:rPr lang="cs-CZ" sz="1800" dirty="0" err="1">
                <a:solidFill>
                  <a:srgbClr val="0070C0"/>
                </a:solidFill>
              </a:rPr>
              <a:t>luetica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(ascendentní aorta)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CNS </a:t>
            </a:r>
            <a:r>
              <a:rPr lang="cs-CZ" sz="1800" dirty="0">
                <a:solidFill>
                  <a:srgbClr val="0070C0"/>
                </a:solidFill>
              </a:rPr>
              <a:t>tabes dorsalis a luetická encefalitida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klinicky progresivní paralýza</a:t>
            </a:r>
          </a:p>
        </p:txBody>
      </p:sp>
    </p:spTree>
    <p:extLst>
      <p:ext uri="{BB962C8B-B14F-4D97-AF65-F5344CB8AC3E}">
        <p14:creationId xmlns:p14="http://schemas.microsoft.com/office/powerpoint/2010/main" val="379591735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3300"/>
                </a:solidFill>
              </a:rPr>
              <a:t>lepra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 smtClean="0">
                <a:solidFill>
                  <a:srgbClr val="0070C0"/>
                </a:solidFill>
              </a:rPr>
              <a:t>Mycobacterium</a:t>
            </a:r>
            <a:r>
              <a:rPr lang="cs-CZ" sz="2200" b="1" i="1" dirty="0" smtClean="0">
                <a:solidFill>
                  <a:srgbClr val="0070C0"/>
                </a:solidFill>
              </a:rPr>
              <a:t> </a:t>
            </a:r>
            <a:r>
              <a:rPr lang="cs-CZ" sz="2200" b="1" i="1" dirty="0" err="1" smtClean="0">
                <a:solidFill>
                  <a:srgbClr val="0070C0"/>
                </a:solidFill>
              </a:rPr>
              <a:t>leprae</a:t>
            </a:r>
            <a:endParaRPr lang="cs-CZ" sz="2200" b="1" i="1" dirty="0" smtClean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b="1" dirty="0" smtClean="0"/>
              <a:t>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0070C0"/>
                </a:solidFill>
              </a:rPr>
              <a:t>t</a:t>
            </a:r>
            <a:r>
              <a:rPr lang="cs-CZ" sz="2200" dirty="0" err="1" smtClean="0">
                <a:solidFill>
                  <a:srgbClr val="0070C0"/>
                </a:solidFill>
              </a:rPr>
              <a:t>uberkuloidní</a:t>
            </a:r>
            <a:endParaRPr lang="cs-CZ" sz="22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dirty="0" err="1" smtClean="0"/>
              <a:t>nekaseifikující</a:t>
            </a:r>
            <a:r>
              <a:rPr lang="cs-CZ" dirty="0" smtClean="0"/>
              <a:t> granulomy v kůži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rgbClr val="0070C0"/>
                </a:solidFill>
              </a:rPr>
              <a:t>lepromatózní</a:t>
            </a:r>
            <a:endParaRPr lang="cs-CZ" sz="2200" dirty="0" smtClean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</a:t>
            </a:r>
            <a:r>
              <a:rPr lang="cs-CZ" sz="1800" dirty="0" smtClean="0"/>
              <a:t>nohočetné uzly a difúzní infiltráty v kůži (facies </a:t>
            </a:r>
            <a:r>
              <a:rPr lang="cs-CZ" sz="1800" dirty="0" err="1" smtClean="0"/>
              <a:t>leontina</a:t>
            </a:r>
            <a:r>
              <a:rPr lang="cs-CZ" sz="1800" dirty="0" smtClean="0"/>
              <a:t>), očích (slepota), LU a slezině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n</a:t>
            </a:r>
            <a:r>
              <a:rPr lang="cs-CZ" sz="1800" dirty="0" smtClean="0"/>
              <a:t>etvoří se granulomy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smtClean="0"/>
              <a:t>difúzní infiltráty makrofágů s IC mykobakteriemi</a:t>
            </a:r>
            <a:endParaRPr lang="cs-CZ" sz="1050" dirty="0"/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7185322" y="382856"/>
            <a:ext cx="4909997" cy="3207535"/>
            <a:chOff x="1172" y="1253"/>
            <a:chExt cx="3781" cy="2470"/>
          </a:xfrm>
        </p:grpSpPr>
        <p:pic>
          <p:nvPicPr>
            <p:cNvPr id="8" name="Picture 6" descr="200px-Lepros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0"/>
            <a:stretch/>
          </p:blipFill>
          <p:spPr bwMode="auto">
            <a:xfrm>
              <a:off x="1172" y="1253"/>
              <a:ext cx="1868" cy="246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facies leontin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/>
            <a:stretch>
              <a:fillRect/>
            </a:stretch>
          </p:blipFill>
          <p:spPr bwMode="auto">
            <a:xfrm>
              <a:off x="3061" y="1253"/>
              <a:ext cx="1892" cy="247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880" y="2341"/>
              <a:ext cx="1860" cy="18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061" y="2341"/>
              <a:ext cx="1542" cy="18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15087" r="4956" b="28772"/>
          <a:stretch/>
        </p:blipFill>
        <p:spPr>
          <a:xfrm>
            <a:off x="7714329" y="3698765"/>
            <a:ext cx="4380990" cy="3067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4930592"/>
      </p:ext>
    </p:extLst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36819" b="7979"/>
          <a:stretch/>
        </p:blipFill>
        <p:spPr>
          <a:xfrm>
            <a:off x="3653758" y="1937084"/>
            <a:ext cx="4537742" cy="4920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" y="3200400"/>
            <a:ext cx="3657600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4230" y="1779270"/>
            <a:ext cx="6096000" cy="4061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011706" y="300335"/>
            <a:ext cx="242104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tehový granulom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84790" y="1475419"/>
            <a:ext cx="24756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Crohnova choroba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5972" y="2738735"/>
            <a:ext cx="33579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emoc kočičího škrábnutí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56822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48838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5400" b="1" spc="3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Děkuji za pozornost!</a:t>
            </a:r>
            <a:endParaRPr lang="cs-CZ" sz="5400" b="1" spc="3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212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chronického zánětu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= </a:t>
            </a:r>
            <a:r>
              <a:rPr lang="cs-CZ" sz="2800" dirty="0" err="1" smtClean="0">
                <a:solidFill>
                  <a:srgbClr val="0070C0"/>
                </a:solidFill>
              </a:rPr>
              <a:t>kulatobuněčný</a:t>
            </a:r>
            <a:r>
              <a:rPr lang="cs-CZ" sz="2800" dirty="0" smtClean="0">
                <a:solidFill>
                  <a:srgbClr val="0070C0"/>
                </a:solidFill>
              </a:rPr>
              <a:t> infiltrát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makrofágy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cirkulující histiocyty → přilákány do ložiska zánětu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tkáňové makrofágy: </a:t>
            </a:r>
            <a:r>
              <a:rPr lang="cs-CZ" sz="2000" dirty="0" err="1"/>
              <a:t>Kupfferovy</a:t>
            </a:r>
            <a:r>
              <a:rPr lang="cs-CZ" sz="2000" dirty="0"/>
              <a:t> </a:t>
            </a:r>
            <a:r>
              <a:rPr lang="cs-CZ" sz="2000" dirty="0" err="1"/>
              <a:t>bb</a:t>
            </a:r>
            <a:r>
              <a:rPr lang="cs-CZ" sz="2000" dirty="0"/>
              <a:t>. (játra), mikroglie (CNS), alveolární m. (plíce), sinusové histiocyty (LU, slezina</a:t>
            </a:r>
            <a:r>
              <a:rPr lang="cs-CZ" sz="2000" dirty="0" smtClean="0"/>
              <a:t>)</a:t>
            </a:r>
            <a:endParaRPr lang="cs-CZ" sz="20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lymfocyty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plazmatické </a:t>
            </a:r>
            <a:r>
              <a:rPr lang="cs-CZ" sz="2400" i="1" dirty="0" err="1" smtClean="0"/>
              <a:t>bb</a:t>
            </a:r>
            <a:r>
              <a:rPr lang="cs-CZ" sz="2400" i="1" dirty="0" smtClean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m</a:t>
            </a:r>
            <a:r>
              <a:rPr lang="cs-CZ" sz="2400" i="1" dirty="0" smtClean="0"/>
              <a:t>astocyty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 smtClean="0"/>
              <a:t>eozinofily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6796334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9038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funkce makrofágů: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fagocytóza a destrukce mikrobů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spuštění tkáňové reparace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sekrece mediátorů zánětu (TNF, IL-1, IL-12, </a:t>
            </a:r>
            <a:r>
              <a:rPr lang="cs-CZ" sz="2000" dirty="0" err="1"/>
              <a:t>chemokinů</a:t>
            </a:r>
            <a:r>
              <a:rPr lang="cs-CZ" sz="2000" dirty="0"/>
              <a:t>…)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prezentace antigenu pro lymfocyty (APC)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odpovídají na signály od T-</a:t>
            </a:r>
            <a:r>
              <a:rPr lang="cs-CZ" sz="2000" dirty="0" err="1"/>
              <a:t>ly</a:t>
            </a:r>
            <a:endParaRPr lang="cs-CZ" sz="2000" dirty="0"/>
          </a:p>
          <a:p>
            <a:pPr marL="722313" lvl="1" indent="-265113"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aktivace makrofágů 2 hlavními cestami: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klasicky aktivované makrofágy </a:t>
            </a:r>
            <a:r>
              <a:rPr lang="cs-CZ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alternativní cestou aktivované m. </a:t>
            </a:r>
            <a:r>
              <a:rPr lang="cs-CZ" sz="2000" b="1" dirty="0" smtClean="0">
                <a:solidFill>
                  <a:srgbClr val="00B0F0"/>
                </a:solidFill>
              </a:rPr>
              <a:t>M2</a:t>
            </a:r>
            <a:endParaRPr lang="cs-CZ" sz="2000" b="1" dirty="0">
              <a:solidFill>
                <a:srgbClr val="00B0F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7546108" y="0"/>
            <a:ext cx="4645892" cy="6761019"/>
            <a:chOff x="7546108" y="0"/>
            <a:chExt cx="4645892" cy="676101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1072" r="29254" b="5581"/>
            <a:stretch/>
          </p:blipFill>
          <p:spPr>
            <a:xfrm>
              <a:off x="7546108" y="0"/>
              <a:ext cx="4645892" cy="67610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7777018" y="5015346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M1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291455" y="5015346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M2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6679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makrofágy M1 a M2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266976" y="1884216"/>
            <a:ext cx="7658048" cy="4424220"/>
            <a:chOff x="2266976" y="1884216"/>
            <a:chExt cx="7658048" cy="442422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 t="17102" r="4099" b="7335"/>
            <a:stretch/>
          </p:blipFill>
          <p:spPr>
            <a:xfrm>
              <a:off x="2516404" y="1884216"/>
              <a:ext cx="7159193" cy="4424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2266976" y="2207491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M1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9426169" y="2207491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M2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5829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>
                <a:solidFill>
                  <a:srgbClr val="DF6C5D"/>
                </a:solidFill>
              </a:rPr>
              <a:t>r</a:t>
            </a:r>
            <a:r>
              <a:rPr lang="en-US" sz="4400" i="1" dirty="0" err="1" smtClean="0">
                <a:solidFill>
                  <a:srgbClr val="DF6C5D"/>
                </a:solidFill>
              </a:rPr>
              <a:t>ůstové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faktory</a:t>
            </a:r>
            <a:r>
              <a:rPr lang="en-US" sz="4400" i="1" dirty="0" smtClean="0">
                <a:solidFill>
                  <a:srgbClr val="DF6C5D"/>
                </a:solidFill>
              </a:rPr>
              <a:t> (RF) </a:t>
            </a:r>
            <a:r>
              <a:rPr lang="en-US" sz="4400" i="1" dirty="0" err="1" smtClean="0">
                <a:solidFill>
                  <a:srgbClr val="DF6C5D"/>
                </a:solidFill>
              </a:rPr>
              <a:t>uvolňované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při</a:t>
            </a:r>
            <a:r>
              <a:rPr lang="en-US" sz="4400" i="1" dirty="0" smtClean="0">
                <a:solidFill>
                  <a:srgbClr val="DF6C5D"/>
                </a:solidFill>
              </a:rPr>
              <a:t> </a:t>
            </a:r>
            <a:r>
              <a:rPr lang="en-US" sz="4400" i="1" dirty="0" err="1" smtClean="0">
                <a:solidFill>
                  <a:srgbClr val="DF6C5D"/>
                </a:solidFill>
              </a:rPr>
              <a:t>reparaci</a:t>
            </a:r>
            <a:endParaRPr lang="en-US" sz="4400" i="1" dirty="0">
              <a:solidFill>
                <a:srgbClr val="DF6C5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46583"/>
              </p:ext>
            </p:extLst>
          </p:nvPr>
        </p:nvGraphicFramePr>
        <p:xfrm>
          <a:off x="2032000" y="1950548"/>
          <a:ext cx="8128000" cy="466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82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8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0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regenerace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err="1" smtClean="0"/>
                        <a:t>epitelií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proliferace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fibroblastů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angiogeneze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EGF</a:t>
                      </a:r>
                    </a:p>
                    <a:p>
                      <a:r>
                        <a:rPr lang="en-US" dirty="0" err="1" smtClean="0"/>
                        <a:t>epidermální</a:t>
                      </a:r>
                      <a:r>
                        <a:rPr lang="en-US" dirty="0" smtClean="0"/>
                        <a:t> RF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TGF αβ</a:t>
                      </a:r>
                    </a:p>
                    <a:p>
                      <a:r>
                        <a:rPr lang="en-US" sz="1800" dirty="0" err="1" smtClean="0"/>
                        <a:t>transformující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PDGF</a:t>
                      </a:r>
                    </a:p>
                    <a:p>
                      <a:r>
                        <a:rPr lang="en-US" sz="1800" dirty="0" smtClean="0"/>
                        <a:t>z </a:t>
                      </a:r>
                      <a:r>
                        <a:rPr lang="en-US" sz="1800" dirty="0" err="1" smtClean="0"/>
                        <a:t>destiček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derivovaný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FGF</a:t>
                      </a:r>
                    </a:p>
                    <a:p>
                      <a:r>
                        <a:rPr lang="en-US" sz="1800" dirty="0" smtClean="0"/>
                        <a:t>RF </a:t>
                      </a:r>
                      <a:r>
                        <a:rPr lang="en-US" sz="1800" dirty="0" err="1" smtClean="0"/>
                        <a:t>fibroblastů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VEGF</a:t>
                      </a:r>
                    </a:p>
                    <a:p>
                      <a:r>
                        <a:rPr lang="en-US" sz="1800" dirty="0" err="1" smtClean="0"/>
                        <a:t>vaskulární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endoteliální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TNF</a:t>
                      </a:r>
                    </a:p>
                    <a:p>
                      <a:r>
                        <a:rPr lang="en-US" sz="1800" dirty="0" smtClean="0"/>
                        <a:t>tumor </a:t>
                      </a:r>
                      <a:r>
                        <a:rPr lang="en-US" sz="1800" dirty="0" err="1" smtClean="0"/>
                        <a:t>nekrotizující</a:t>
                      </a:r>
                      <a:r>
                        <a:rPr lang="en-US" sz="180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211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T- a B- lymfocyty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863"/>
            <a:ext cx="6391685" cy="2888781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pic>
        <p:nvPicPr>
          <p:cNvPr id="10" name="Picture 9" descr="obr 2 - T-makrofág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6517286" y="3344863"/>
            <a:ext cx="5674714" cy="2883425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1893908"/>
            <a:ext cx="6419597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 err="1" smtClean="0">
                <a:solidFill>
                  <a:srgbClr val="0070C0"/>
                </a:solidFill>
              </a:rPr>
              <a:t>nterakce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makrofágů</a:t>
            </a:r>
            <a:r>
              <a:rPr lang="en-US" sz="2400" dirty="0" smtClean="0">
                <a:solidFill>
                  <a:srgbClr val="0070C0"/>
                </a:solidFill>
              </a:rPr>
              <a:t> s </a:t>
            </a:r>
            <a:r>
              <a:rPr lang="en-US" sz="2400" dirty="0" err="1" smtClean="0">
                <a:solidFill>
                  <a:srgbClr val="0070C0"/>
                </a:solidFill>
              </a:rPr>
              <a:t>pomocnými</a:t>
            </a:r>
            <a:r>
              <a:rPr lang="en-US" sz="2400" dirty="0" smtClean="0">
                <a:solidFill>
                  <a:srgbClr val="0070C0"/>
                </a:solidFill>
              </a:rPr>
              <a:t> T-</a:t>
            </a:r>
            <a:r>
              <a:rPr lang="en-US" sz="2400" dirty="0" err="1" smtClean="0">
                <a:solidFill>
                  <a:srgbClr val="0070C0"/>
                </a:solidFill>
              </a:rPr>
              <a:t>ly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</a:t>
            </a:r>
            <a:r>
              <a:rPr lang="en-US" sz="2200" dirty="0" err="1" smtClean="0"/>
              <a:t>ktivace</a:t>
            </a:r>
            <a:r>
              <a:rPr lang="en-US" sz="2200" dirty="0" smtClean="0"/>
              <a:t> T-</a:t>
            </a:r>
            <a:r>
              <a:rPr lang="en-US" sz="2200" dirty="0" err="1" smtClean="0"/>
              <a:t>ly</a:t>
            </a:r>
            <a:r>
              <a:rPr lang="en-US" sz="2200" dirty="0" smtClean="0"/>
              <a:t> (</a:t>
            </a:r>
            <a:r>
              <a:rPr lang="en-US" sz="2200" dirty="0" err="1" smtClean="0"/>
              <a:t>cytotoxických</a:t>
            </a:r>
            <a:r>
              <a:rPr lang="en-US" sz="2200" dirty="0" smtClean="0"/>
              <a:t>) </a:t>
            </a:r>
            <a:r>
              <a:rPr lang="cs-CZ" sz="2200" dirty="0" smtClean="0"/>
              <a:t>→ buněčná imunita</a:t>
            </a:r>
            <a:endParaRPr lang="en-US" sz="2200" dirty="0" smtClean="0"/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</a:t>
            </a:r>
            <a:r>
              <a:rPr lang="en-US" sz="2200" dirty="0" err="1" smtClean="0"/>
              <a:t>ktivace</a:t>
            </a:r>
            <a:r>
              <a:rPr lang="en-US" sz="2200" dirty="0" smtClean="0"/>
              <a:t> B-</a:t>
            </a:r>
            <a:r>
              <a:rPr lang="en-US" sz="2200" dirty="0" err="1" smtClean="0"/>
              <a:t>ly</a:t>
            </a:r>
            <a:r>
              <a:rPr lang="en-US" sz="2200" dirty="0" smtClean="0"/>
              <a:t> </a:t>
            </a:r>
            <a:r>
              <a:rPr lang="cs-CZ" sz="2200" dirty="0" smtClean="0"/>
              <a:t>→ humorální imunita (protilátky)</a:t>
            </a:r>
            <a:endParaRPr lang="en-US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514669" y="1893908"/>
            <a:ext cx="5677332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v</a:t>
            </a:r>
            <a:r>
              <a:rPr lang="en-US" sz="2400" dirty="0" err="1" smtClean="0">
                <a:solidFill>
                  <a:srgbClr val="0070C0"/>
                </a:solidFill>
              </a:rPr>
              <a:t>zájemná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stimulace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makrofágů</a:t>
            </a:r>
            <a:r>
              <a:rPr lang="en-US" sz="2400" dirty="0" smtClean="0">
                <a:solidFill>
                  <a:srgbClr val="0070C0"/>
                </a:solidFill>
              </a:rPr>
              <a:t> a T-</a:t>
            </a:r>
            <a:r>
              <a:rPr lang="en-US" sz="2400" dirty="0" err="1" smtClean="0">
                <a:solidFill>
                  <a:srgbClr val="0070C0"/>
                </a:solidFill>
              </a:rPr>
              <a:t>ly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m</a:t>
            </a:r>
            <a:r>
              <a:rPr lang="cs-CZ" sz="2200" dirty="0" err="1" smtClean="0"/>
              <a:t>akrofágy</a:t>
            </a:r>
            <a:r>
              <a:rPr lang="cs-CZ" sz="2200" dirty="0" smtClean="0"/>
              <a:t>: IL-12</a:t>
            </a:r>
            <a:endParaRPr lang="en-US" sz="2200" dirty="0" smtClean="0"/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a</a:t>
            </a:r>
            <a:r>
              <a:rPr lang="cs-CZ" sz="2200" dirty="0" err="1" smtClean="0"/>
              <a:t>ktivované</a:t>
            </a:r>
            <a:r>
              <a:rPr lang="cs-CZ" sz="2200" dirty="0" smtClean="0"/>
              <a:t> T-</a:t>
            </a:r>
            <a:r>
              <a:rPr lang="cs-CZ" sz="2200" dirty="0" err="1" smtClean="0"/>
              <a:t>ly</a:t>
            </a:r>
            <a:r>
              <a:rPr lang="cs-CZ" sz="2200" dirty="0" smtClean="0"/>
              <a:t>: </a:t>
            </a:r>
            <a:r>
              <a:rPr lang="cs-CZ" sz="2200" dirty="0" err="1" smtClean="0"/>
              <a:t>IFNγ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256467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949735"/>
            <a:ext cx="3502867" cy="1938992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EOZINOFILY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r>
              <a:rPr lang="en-US" sz="2400" dirty="0" smtClean="0"/>
              <a:t> </a:t>
            </a:r>
            <a:r>
              <a:rPr lang="en-US" sz="2400" dirty="0" err="1" smtClean="0"/>
              <a:t>zprostředkovaná</a:t>
            </a:r>
            <a:r>
              <a:rPr lang="en-US" sz="2400" dirty="0" smtClean="0"/>
              <a:t>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r</a:t>
            </a:r>
            <a:r>
              <a:rPr lang="en-US" sz="2400" dirty="0" err="1" smtClean="0"/>
              <a:t>eakce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parazity</a:t>
            </a:r>
            <a:r>
              <a:rPr lang="en-US" sz="2400" dirty="0" smtClean="0"/>
              <a:t>, </a:t>
            </a:r>
            <a:r>
              <a:rPr lang="en-US" sz="2400" dirty="0" err="1" smtClean="0"/>
              <a:t>alergické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125864"/>
            <a:ext cx="3502867" cy="1908215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MASTOCYTY (</a:t>
            </a:r>
            <a:r>
              <a:rPr lang="en-US" sz="2400" dirty="0" err="1" smtClean="0">
                <a:solidFill>
                  <a:srgbClr val="0070C0"/>
                </a:solidFill>
              </a:rPr>
              <a:t>žírné</a:t>
            </a:r>
            <a:r>
              <a:rPr lang="en-US" sz="2400" dirty="0" smtClean="0">
                <a:solidFill>
                  <a:srgbClr val="0070C0"/>
                </a:solidFill>
              </a:rPr>
              <a:t> bb.)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reakce</a:t>
            </a:r>
            <a:r>
              <a:rPr lang="en-US" sz="2400" dirty="0" smtClean="0"/>
              <a:t> </a:t>
            </a:r>
            <a:r>
              <a:rPr lang="en-US" sz="2400" dirty="0" err="1" smtClean="0"/>
              <a:t>zprostředkovaná</a:t>
            </a:r>
            <a:r>
              <a:rPr lang="en-US" sz="2400" dirty="0" smtClean="0"/>
              <a:t> </a:t>
            </a:r>
            <a:r>
              <a:rPr lang="en-US" sz="2400" dirty="0" err="1" smtClean="0"/>
              <a:t>IgE</a:t>
            </a:r>
            <a:endParaRPr lang="en-US" sz="2400" dirty="0" smtClean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d</a:t>
            </a:r>
            <a:r>
              <a:rPr lang="en-US" sz="2400" dirty="0" err="1" smtClean="0"/>
              <a:t>egranulace</a:t>
            </a:r>
            <a:r>
              <a:rPr lang="en-US" sz="2400" dirty="0" smtClean="0"/>
              <a:t> </a:t>
            </a:r>
            <a:r>
              <a:rPr lang="cs-CZ" sz="2200" dirty="0" smtClean="0"/>
              <a:t>→ histamin, deriváty </a:t>
            </a:r>
            <a:r>
              <a:rPr lang="cs-CZ" sz="2200" dirty="0" err="1" smtClean="0"/>
              <a:t>kys</a:t>
            </a:r>
            <a:r>
              <a:rPr lang="cs-CZ" sz="2200" dirty="0" smtClean="0"/>
              <a:t>. arachidonové</a:t>
            </a:r>
            <a:endParaRPr lang="en-US" sz="22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uňky zánětu: eozinofily, mastocyty</a:t>
            </a:r>
            <a:endParaRPr lang="cs-CZ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obr 4 eo a mas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7909" r="3269" b="13711"/>
          <a:stretch/>
        </p:blipFill>
        <p:spPr>
          <a:xfrm>
            <a:off x="3391222" y="1814377"/>
            <a:ext cx="8800778" cy="4769834"/>
          </a:xfrm>
          <a:prstGeom prst="rect">
            <a:avLst/>
          </a:prstGeom>
          <a:ln>
            <a:solidFill>
              <a:srgbClr val="D34817"/>
            </a:solidFill>
          </a:ln>
        </p:spPr>
      </p:pic>
    </p:spTree>
    <p:extLst>
      <p:ext uri="{BB962C8B-B14F-4D97-AF65-F5344CB8AC3E}">
        <p14:creationId xmlns:p14="http://schemas.microsoft.com/office/powerpoint/2010/main" val="138756633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1370</TotalTime>
  <Words>1634</Words>
  <Application>Microsoft Office PowerPoint</Application>
  <PresentationFormat>Širokoúhlá obrazovka</PresentationFormat>
  <Paragraphs>319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Monotype Corsiva</vt:lpstr>
      <vt:lpstr>Verdana</vt:lpstr>
      <vt:lpstr>Wingdings</vt:lpstr>
      <vt:lpstr>Zapf Dingbats</vt:lpstr>
      <vt:lpstr>Retrospektiva</vt:lpstr>
      <vt:lpstr>CHRONICKÉ ZÁNĚTY Granulomatózní záněty, TBC</vt:lpstr>
      <vt:lpstr>osnova</vt:lpstr>
      <vt:lpstr>CHRONICKÝ ZÁNĚT</vt:lpstr>
      <vt:lpstr>buňky chronického zánětu</vt:lpstr>
      <vt:lpstr>buňky zánětu: makrofágy</vt:lpstr>
      <vt:lpstr>buňky zánětu: makrofágy M1 a M2</vt:lpstr>
      <vt:lpstr>růstové faktory (RF) uvolňované při reparaci</vt:lpstr>
      <vt:lpstr>buňky zánětu: T- a B- lymfocyty</vt:lpstr>
      <vt:lpstr>buňky zánětu: eozinofily, mastocyty</vt:lpstr>
      <vt:lpstr>makroskopický vzhled chronického zánětu</vt:lpstr>
      <vt:lpstr>histologické znaky chronického zánětu</vt:lpstr>
      <vt:lpstr>vztah chronického zánětu a kancerogeneze</vt:lpstr>
      <vt:lpstr>vztah chronického zánětu a kancerogeneze, příklady</vt:lpstr>
      <vt:lpstr>Histologická klasifikace (typy) chronického zánětu</vt:lpstr>
      <vt:lpstr>zánět PROLIFERATIVNÍ - fibroproduktivní</vt:lpstr>
      <vt:lpstr>Prezentace aplikace PowerPoint</vt:lpstr>
      <vt:lpstr>GRANULOMATÓZNÍ (specifický) ZÁNĚT</vt:lpstr>
      <vt:lpstr>Prezentace aplikace PowerPoint</vt:lpstr>
      <vt:lpstr>tuberkulóza</vt:lpstr>
      <vt:lpstr>vznik epiteloidních granulomů = opožděný typ přecitlivělosti</vt:lpstr>
      <vt:lpstr>tuberkulóza – morfologické projevy</vt:lpstr>
      <vt:lpstr>formy tbc</vt:lpstr>
      <vt:lpstr>primární tbc</vt:lpstr>
      <vt:lpstr>progrese primární tbc</vt:lpstr>
      <vt:lpstr>Prezentace aplikace PowerPoint</vt:lpstr>
      <vt:lpstr>sekundární tbc</vt:lpstr>
      <vt:lpstr>sekundární tbc</vt:lpstr>
      <vt:lpstr>sarkoidóza</vt:lpstr>
      <vt:lpstr>sarkoidóza</vt:lpstr>
      <vt:lpstr>Prezentace aplikace PowerPoint</vt:lpstr>
      <vt:lpstr>syfilis (příjíce, lues)</vt:lpstr>
      <vt:lpstr>syfilis získaná – 3 stádia</vt:lpstr>
      <vt:lpstr>lepra</vt:lpstr>
      <vt:lpstr>Prezentace aplikace PowerPoint</vt:lpstr>
      <vt:lpstr>Děkuji za pozornost!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Chronické záněty Granulomatózní záněty TBC</dc:title>
  <dc:creator>Iva Zambo</dc:creator>
  <cp:lastModifiedBy>Iva Zambo</cp:lastModifiedBy>
  <cp:revision>116</cp:revision>
  <dcterms:created xsi:type="dcterms:W3CDTF">2017-10-10T10:44:50Z</dcterms:created>
  <dcterms:modified xsi:type="dcterms:W3CDTF">2018-01-15T03:43:00Z</dcterms:modified>
</cp:coreProperties>
</file>