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259" r:id="rId2"/>
    <p:sldId id="412" r:id="rId3"/>
    <p:sldId id="413" r:id="rId4"/>
    <p:sldId id="417" r:id="rId5"/>
    <p:sldId id="415" r:id="rId6"/>
    <p:sldId id="416" r:id="rId7"/>
    <p:sldId id="414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28" r:id="rId18"/>
    <p:sldId id="430" r:id="rId19"/>
    <p:sldId id="429" r:id="rId20"/>
    <p:sldId id="434" r:id="rId21"/>
    <p:sldId id="435" r:id="rId22"/>
    <p:sldId id="439" r:id="rId23"/>
    <p:sldId id="440" r:id="rId24"/>
    <p:sldId id="441" r:id="rId25"/>
    <p:sldId id="443" r:id="rId26"/>
    <p:sldId id="444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533" r:id="rId42"/>
    <p:sldId id="535" r:id="rId43"/>
    <p:sldId id="534" r:id="rId44"/>
    <p:sldId id="532" r:id="rId45"/>
    <p:sldId id="463" r:id="rId46"/>
    <p:sldId id="522" r:id="rId47"/>
    <p:sldId id="523" r:id="rId48"/>
    <p:sldId id="524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79" r:id="rId62"/>
    <p:sldId id="480" r:id="rId63"/>
    <p:sldId id="481" r:id="rId64"/>
    <p:sldId id="555" r:id="rId65"/>
    <p:sldId id="483" r:id="rId66"/>
    <p:sldId id="484" r:id="rId67"/>
    <p:sldId id="485" r:id="rId68"/>
    <p:sldId id="498" r:id="rId69"/>
    <p:sldId id="499" r:id="rId70"/>
    <p:sldId id="500" r:id="rId71"/>
    <p:sldId id="501" r:id="rId72"/>
    <p:sldId id="502" r:id="rId73"/>
    <p:sldId id="526" r:id="rId74"/>
    <p:sldId id="537" r:id="rId75"/>
    <p:sldId id="538" r:id="rId76"/>
    <p:sldId id="525" r:id="rId77"/>
    <p:sldId id="529" r:id="rId78"/>
    <p:sldId id="536" r:id="rId79"/>
    <p:sldId id="527" r:id="rId80"/>
    <p:sldId id="503" r:id="rId81"/>
    <p:sldId id="504" r:id="rId82"/>
    <p:sldId id="530" r:id="rId83"/>
    <p:sldId id="505" r:id="rId84"/>
    <p:sldId id="506" r:id="rId85"/>
    <p:sldId id="507" r:id="rId86"/>
    <p:sldId id="508" r:id="rId87"/>
    <p:sldId id="509" r:id="rId88"/>
    <p:sldId id="510" r:id="rId89"/>
    <p:sldId id="511" r:id="rId90"/>
    <p:sldId id="531" r:id="rId91"/>
    <p:sldId id="513" r:id="rId92"/>
    <p:sldId id="514" r:id="rId93"/>
    <p:sldId id="515" r:id="rId94"/>
    <p:sldId id="516" r:id="rId95"/>
    <p:sldId id="517" r:id="rId96"/>
    <p:sldId id="518" r:id="rId97"/>
    <p:sldId id="519" r:id="rId98"/>
    <p:sldId id="520" r:id="rId99"/>
    <p:sldId id="521" r:id="rId100"/>
    <p:sldId id="563" r:id="rId101"/>
    <p:sldId id="539" r:id="rId102"/>
    <p:sldId id="540" r:id="rId103"/>
    <p:sldId id="542" r:id="rId104"/>
    <p:sldId id="561" r:id="rId105"/>
    <p:sldId id="541" r:id="rId106"/>
    <p:sldId id="543" r:id="rId107"/>
    <p:sldId id="544" r:id="rId108"/>
    <p:sldId id="560" r:id="rId109"/>
    <p:sldId id="545" r:id="rId110"/>
    <p:sldId id="558" r:id="rId111"/>
    <p:sldId id="547" r:id="rId112"/>
    <p:sldId id="548" r:id="rId113"/>
    <p:sldId id="549" r:id="rId114"/>
    <p:sldId id="550" r:id="rId115"/>
    <p:sldId id="551" r:id="rId116"/>
    <p:sldId id="559" r:id="rId117"/>
    <p:sldId id="553" r:id="rId118"/>
    <p:sldId id="554" r:id="rId1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79CC93D-E52E-4D84-901B-11D7331DD495}">
          <p14:sldIdLst>
            <p14:sldId id="259"/>
          </p14:sldIdLst>
        </p14:section>
        <p14:section name="Přehled a cíle" id="{ABA716BF-3A5C-4ADB-94C9-CFEF84EBA240}">
          <p14:sldIdLst>
            <p14:sldId id="412"/>
            <p14:sldId id="413"/>
            <p14:sldId id="417"/>
            <p14:sldId id="415"/>
            <p14:sldId id="416"/>
            <p14:sldId id="414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30"/>
            <p14:sldId id="429"/>
            <p14:sldId id="434"/>
            <p14:sldId id="435"/>
            <p14:sldId id="439"/>
            <p14:sldId id="440"/>
            <p14:sldId id="441"/>
            <p14:sldId id="443"/>
            <p14:sldId id="444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533"/>
            <p14:sldId id="535"/>
            <p14:sldId id="534"/>
            <p14:sldId id="532"/>
            <p14:sldId id="463"/>
            <p14:sldId id="522"/>
            <p14:sldId id="523"/>
            <p14:sldId id="524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555"/>
            <p14:sldId id="483"/>
            <p14:sldId id="484"/>
            <p14:sldId id="485"/>
            <p14:sldId id="498"/>
            <p14:sldId id="499"/>
            <p14:sldId id="500"/>
            <p14:sldId id="501"/>
            <p14:sldId id="502"/>
            <p14:sldId id="526"/>
            <p14:sldId id="537"/>
            <p14:sldId id="538"/>
            <p14:sldId id="525"/>
            <p14:sldId id="529"/>
            <p14:sldId id="536"/>
            <p14:sldId id="527"/>
            <p14:sldId id="503"/>
            <p14:sldId id="504"/>
            <p14:sldId id="530"/>
            <p14:sldId id="505"/>
            <p14:sldId id="506"/>
            <p14:sldId id="507"/>
            <p14:sldId id="508"/>
            <p14:sldId id="509"/>
            <p14:sldId id="510"/>
            <p14:sldId id="511"/>
            <p14:sldId id="531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63"/>
            <p14:sldId id="539"/>
            <p14:sldId id="540"/>
            <p14:sldId id="542"/>
            <p14:sldId id="561"/>
            <p14:sldId id="541"/>
            <p14:sldId id="543"/>
            <p14:sldId id="544"/>
            <p14:sldId id="560"/>
            <p14:sldId id="545"/>
            <p14:sldId id="558"/>
            <p14:sldId id="547"/>
            <p14:sldId id="548"/>
            <p14:sldId id="549"/>
            <p14:sldId id="550"/>
            <p14:sldId id="551"/>
            <p14:sldId id="559"/>
            <p14:sldId id="553"/>
            <p14:sldId id="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8" autoAdjust="0"/>
    <p:restoredTop sz="86459" autoAdjust="0"/>
  </p:normalViewPr>
  <p:slideViewPr>
    <p:cSldViewPr>
      <p:cViewPr varScale="1">
        <p:scale>
          <a:sx n="95" d="100"/>
          <a:sy n="95" d="100"/>
        </p:scale>
        <p:origin x="156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02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D83FDC75-7F73-4A4A-A77C-09AADF00E0EA}" type="datetimeFigureOut">
              <a:rPr lang="cs-CZ" smtClean="0"/>
              <a:pPr/>
              <a:t>22. 4. 2018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459226BF-1F13-42D3-80DC-373E7ADD1E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69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48AEF76B-3757-4A0B-AF93-28494465C1DD}" type="datetimeFigureOut">
              <a:pPr/>
              <a:t>22. 4. 2018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75693FD4-8F83-4EF7-AC3F-0DC0388986B0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3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/>
            </a:pPr>
            <a:r>
              <a:rPr lang="cs-CZ" dirty="0"/>
              <a:t>Tuto šablonu lze použít jako počáteční soubor pro prezentaci výukových materiálů při práci ve skupině.</a:t>
            </a:r>
          </a:p>
          <a:p>
            <a:endParaRPr lang="cs-CZ" dirty="0"/>
          </a:p>
          <a:p>
            <a:pPr lvl="0"/>
            <a:r>
              <a:rPr lang="cs-CZ" sz="1200" b="1" dirty="0"/>
              <a:t>Oddíly</a:t>
            </a:r>
            <a:endParaRPr lang="cs-CZ" sz="1200" b="0" dirty="0"/>
          </a:p>
          <a:p>
            <a:pPr lvl="0"/>
            <a:r>
              <a:rPr lang="cs-CZ" sz="1200" b="0" dirty="0"/>
              <a:t>Po kliknutí na snímek pravým tlačítkem myši lze přidat oddíly.</a:t>
            </a:r>
            <a:r>
              <a:rPr lang="cs-CZ" sz="1200" b="0" baseline="0" dirty="0"/>
              <a:t> Oddíly mohou pomoci uspořádat snímky nebo usnadnit spolupráci mezi více autory.</a:t>
            </a:r>
            <a:endParaRPr lang="cs-CZ" sz="1200" b="0" dirty="0"/>
          </a:p>
          <a:p>
            <a:pPr lvl="0"/>
            <a:endParaRPr lang="cs-CZ" sz="1200" b="1" dirty="0"/>
          </a:p>
          <a:p>
            <a:pPr lvl="0"/>
            <a:r>
              <a:rPr lang="cs-CZ" sz="1200" b="1" dirty="0"/>
              <a:t>Poznámky</a:t>
            </a:r>
          </a:p>
          <a:p>
            <a:pPr lvl="0"/>
            <a:r>
              <a:rPr lang="cs-CZ" sz="1200" dirty="0"/>
              <a:t>Oddíl Poznámky použijte k zadání poznámek k doručení nebo dalších podrobností pro posluchače.</a:t>
            </a:r>
            <a:r>
              <a:rPr lang="cs-CZ" sz="1200" baseline="0" dirty="0"/>
              <a:t> Tyto poznámky lze zobrazit během prezentace. </a:t>
            </a:r>
          </a:p>
          <a:p>
            <a:pPr lvl="0">
              <a:buFontTx/>
              <a:buNone/>
            </a:pPr>
            <a:r>
              <a:rPr lang="cs-CZ" sz="1200" dirty="0"/>
              <a:t>Vezměte v úvahu velikost písma (důležité pro usnadnění, viditelnost, pořízení videozáznamu a online provoz).</a:t>
            </a:r>
          </a:p>
          <a:p>
            <a:pPr lvl="0"/>
            <a:endParaRPr lang="cs-CZ" sz="1200" dirty="0"/>
          </a:p>
          <a:p>
            <a:pPr lvl="0">
              <a:buFontTx/>
              <a:buNone/>
            </a:pPr>
            <a:r>
              <a:rPr lang="cs-CZ" sz="1200" b="1" dirty="0"/>
              <a:t>Sladěné barvy </a:t>
            </a:r>
          </a:p>
          <a:p>
            <a:pPr lvl="0">
              <a:buFontTx/>
              <a:buNone/>
            </a:pPr>
            <a:r>
              <a:rPr lang="cs-CZ" sz="1200" dirty="0"/>
              <a:t>Věnujte zvláštní pozornost obrázkům, grafům a textovým polím.</a:t>
            </a:r>
            <a:r>
              <a:rPr lang="cs-CZ" sz="1200" baseline="0" dirty="0"/>
              <a:t> </a:t>
            </a:r>
            <a:endParaRPr lang="cs-CZ" sz="1200" dirty="0"/>
          </a:p>
          <a:p>
            <a:pPr lvl="0"/>
            <a:r>
              <a:rPr lang="cs-CZ" sz="1200" dirty="0"/>
              <a:t>Zvažte, zda účastníci budou tisknout černobíle nebo ve </a:t>
            </a:r>
            <a:r>
              <a:rPr lang="cs-CZ" sz="1200" dirty="0" err="1"/>
              <a:t>stupních šedé</a:t>
            </a:r>
            <a:r>
              <a:rPr lang="cs-CZ" sz="1200" dirty="0"/>
              <a:t>. Provedením zkušebního tisku ověřte, zda barvy fungují správně při vytištění černobíle i ve </a:t>
            </a:r>
            <a:r>
              <a:rPr lang="cs-CZ" sz="1200" dirty="0" err="1"/>
              <a:t>stupních šedé</a:t>
            </a:r>
            <a:r>
              <a:rPr lang="cs-CZ" sz="1200" dirty="0"/>
              <a:t>.</a:t>
            </a:r>
          </a:p>
          <a:p>
            <a:pPr lvl="0">
              <a:buFontTx/>
              <a:buNone/>
            </a:pPr>
            <a:endParaRPr lang="cs-CZ" sz="1200" dirty="0"/>
          </a:p>
          <a:p>
            <a:pPr lvl="0">
              <a:buFontTx/>
              <a:buNone/>
            </a:pPr>
            <a:r>
              <a:rPr lang="cs-CZ" sz="1200" b="1" dirty="0"/>
              <a:t>Obrázky, tabulky a grafy</a:t>
            </a:r>
          </a:p>
          <a:p>
            <a:pPr lvl="0"/>
            <a:r>
              <a:rPr lang="cs-CZ" sz="1200" dirty="0"/>
              <a:t>Vsaďte na jednoduchost: pokud je to možné, použijte konzistentní a nerušivé styly a barvy.</a:t>
            </a:r>
          </a:p>
          <a:p>
            <a:pPr lvl="0"/>
            <a:r>
              <a:rPr lang="cs-CZ" sz="1200" dirty="0"/>
              <a:t>Označte popisky všechny grafy a tabulky.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cs-CZ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cs-CZ"/>
              <a:t>Po kliknutí lze upravit styl předlohy nadpisů.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cs-CZ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cs-CZ"/>
              <a:t>Kliknutím lze upravit styl předlohy.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cs-CZ" sz="2000" baseline="0"/>
            </a:lvl1pPr>
          </a:lstStyle>
          <a:p>
            <a:r>
              <a:rPr kumimoji="0"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uze pozad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68763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78363" y="1600200"/>
            <a:ext cx="407035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68763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78363" y="3938588"/>
            <a:ext cx="407035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8AFF-D89D-438E-8B7F-D96A79B7283E}" type="datetime1">
              <a:rPr lang="cs-CZ"/>
              <a:pPr>
                <a:defRPr/>
              </a:pPr>
              <a:t>22. 4. 2018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9DEDE-7E2F-4104-B499-38F9DC1626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07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cs-CZ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cs-CZ" sz="3500"/>
              <a:t>Po kliknutí lze upravit styl předlohy nadpisů.</a:t>
            </a:r>
            <a:endParaRPr kumimoji="0"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cs-CZ" sz="1800"/>
            </a:lvl1pPr>
          </a:lstStyle>
          <a:p>
            <a:r>
              <a:rPr kumimoji="0"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cs-CZ"/>
            </a:lvl1pPr>
          </a:lstStyle>
          <a:p>
            <a:r>
              <a:rPr kumimoji="0" lang="cs-CZ"/>
              <a:t>Po kliknutí lze upravit styl předlohy nadpisů.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cs-CZ" sz="3200">
                <a:latin typeface="+mn-lt"/>
              </a:defRPr>
            </a:lvl1pPr>
            <a:lvl2pPr eaLnBrk="1" latinLnBrk="0" hangingPunct="1">
              <a:defRPr kumimoji="0" lang="cs-CZ" sz="2800">
                <a:latin typeface="+mn-lt"/>
              </a:defRPr>
            </a:lvl2pPr>
            <a:lvl3pPr eaLnBrk="1" latinLnBrk="0" hangingPunct="1">
              <a:defRPr kumimoji="0" lang="cs-CZ" sz="2400">
                <a:latin typeface="+mn-lt"/>
              </a:defRPr>
            </a:lvl3pPr>
            <a:lvl4pPr eaLnBrk="1" latinLnBrk="0" hangingPunct="1">
              <a:defRPr kumimoji="0" lang="cs-CZ" sz="2400">
                <a:latin typeface="+mn-lt"/>
              </a:defRPr>
            </a:lvl4pPr>
            <a:lvl5pPr eaLnBrk="1" latinLnBrk="0" hangingPunct="1">
              <a:defRPr kumimoji="0" lang="cs-CZ" sz="2400">
                <a:latin typeface="+mn-lt"/>
              </a:defRPr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cs-CZ" sz="2800"/>
            </a:lvl1pPr>
            <a:lvl2pPr eaLnBrk="1" latinLnBrk="0" hangingPunct="1">
              <a:defRPr kumimoji="0" lang="cs-CZ" sz="2400"/>
            </a:lvl2pPr>
            <a:lvl3pPr eaLnBrk="1" latinLnBrk="0" hangingPunct="1">
              <a:defRPr kumimoji="0" lang="cs-CZ" sz="2000"/>
            </a:lvl3pPr>
            <a:lvl4pPr eaLnBrk="1" latinLnBrk="0" hangingPunct="1">
              <a:defRPr kumimoji="0" lang="cs-CZ" sz="1800"/>
            </a:lvl4pPr>
            <a:lvl5pPr eaLnBrk="1" latinLnBrk="0" hangingPunct="1">
              <a:defRPr kumimoji="0" lang="cs-CZ" sz="1800"/>
            </a:lvl5pPr>
            <a:lvl6pPr eaLnBrk="1" latinLnBrk="0" hangingPunct="1">
              <a:defRPr kumimoji="0" lang="cs-CZ" sz="1800"/>
            </a:lvl6pPr>
            <a:lvl7pPr eaLnBrk="1" latinLnBrk="0" hangingPunct="1">
              <a:defRPr kumimoji="0" lang="cs-CZ" sz="1800"/>
            </a:lvl7pPr>
            <a:lvl8pPr eaLnBrk="1" latinLnBrk="0" hangingPunct="1">
              <a:defRPr kumimoji="0" lang="cs-CZ" sz="1800"/>
            </a:lvl8pPr>
            <a:lvl9pPr eaLnBrk="1" latinLnBrk="0" hangingPunct="1">
              <a:defRPr kumimoji="0" lang="cs-CZ" sz="18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cs-CZ" sz="2800"/>
            </a:lvl1pPr>
            <a:lvl2pPr eaLnBrk="1" latinLnBrk="0" hangingPunct="1">
              <a:defRPr kumimoji="0" lang="cs-CZ" sz="2400"/>
            </a:lvl2pPr>
            <a:lvl3pPr eaLnBrk="1" latinLnBrk="0" hangingPunct="1">
              <a:defRPr kumimoji="0" lang="cs-CZ" sz="2000"/>
            </a:lvl3pPr>
            <a:lvl4pPr eaLnBrk="1" latinLnBrk="0" hangingPunct="1">
              <a:defRPr kumimoji="0" lang="cs-CZ" sz="1800"/>
            </a:lvl4pPr>
            <a:lvl5pPr eaLnBrk="1" latinLnBrk="0" hangingPunct="1">
              <a:defRPr kumimoji="0" lang="cs-CZ" sz="1800"/>
            </a:lvl5pPr>
            <a:lvl6pPr eaLnBrk="1" latinLnBrk="0" hangingPunct="1">
              <a:defRPr kumimoji="0" lang="cs-CZ" sz="1800"/>
            </a:lvl6pPr>
            <a:lvl7pPr eaLnBrk="1" latinLnBrk="0" hangingPunct="1">
              <a:defRPr kumimoji="0" lang="cs-CZ" sz="1800"/>
            </a:lvl7pPr>
            <a:lvl8pPr eaLnBrk="1" latinLnBrk="0" hangingPunct="1">
              <a:defRPr kumimoji="0" lang="cs-CZ" sz="1800"/>
            </a:lvl8pPr>
            <a:lvl9pPr eaLnBrk="1" latinLnBrk="0" hangingPunct="1">
              <a:defRPr kumimoji="0" lang="cs-CZ" sz="18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cs-CZ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cs-CZ" sz="2400" b="1"/>
            </a:lvl1pPr>
            <a:lvl2pPr marL="457200" indent="0" eaLnBrk="1" latinLnBrk="0" hangingPunct="1">
              <a:buNone/>
              <a:defRPr kumimoji="0" lang="cs-CZ" sz="2000" b="1"/>
            </a:lvl2pPr>
            <a:lvl3pPr marL="914400" indent="0" eaLnBrk="1" latinLnBrk="0" hangingPunct="1">
              <a:buNone/>
              <a:defRPr kumimoji="0" lang="cs-CZ" sz="1800" b="1"/>
            </a:lvl3pPr>
            <a:lvl4pPr marL="1371600" indent="0" eaLnBrk="1" latinLnBrk="0" hangingPunct="1">
              <a:buNone/>
              <a:defRPr kumimoji="0" lang="cs-CZ" sz="1600" b="1"/>
            </a:lvl4pPr>
            <a:lvl5pPr marL="1828800" indent="0" eaLnBrk="1" latinLnBrk="0" hangingPunct="1">
              <a:buNone/>
              <a:defRPr kumimoji="0" lang="cs-CZ" sz="1600" b="1"/>
            </a:lvl5pPr>
            <a:lvl6pPr marL="2286000" indent="0" eaLnBrk="1" latinLnBrk="0" hangingPunct="1">
              <a:buNone/>
              <a:defRPr kumimoji="0" lang="cs-CZ" sz="1600" b="1"/>
            </a:lvl6pPr>
            <a:lvl7pPr marL="2743200" indent="0" eaLnBrk="1" latinLnBrk="0" hangingPunct="1">
              <a:buNone/>
              <a:defRPr kumimoji="0" lang="cs-CZ" sz="1600" b="1"/>
            </a:lvl7pPr>
            <a:lvl8pPr marL="3200400" indent="0" eaLnBrk="1" latinLnBrk="0" hangingPunct="1">
              <a:buNone/>
              <a:defRPr kumimoji="0" lang="cs-CZ" sz="1600" b="1"/>
            </a:lvl8pPr>
            <a:lvl9pPr marL="3657600" indent="0" eaLnBrk="1" latinLnBrk="0" hangingPunct="1">
              <a:buNone/>
              <a:defRPr kumimoji="0" lang="cs-CZ" sz="1600" b="1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cs-CZ" sz="2400"/>
            </a:lvl1pPr>
            <a:lvl2pPr eaLnBrk="1" latinLnBrk="0" hangingPunct="1">
              <a:defRPr kumimoji="0" lang="cs-CZ" sz="2000"/>
            </a:lvl2pPr>
            <a:lvl3pPr eaLnBrk="1" latinLnBrk="0" hangingPunct="1">
              <a:defRPr kumimoji="0" lang="cs-CZ" sz="1800"/>
            </a:lvl3pPr>
            <a:lvl4pPr eaLnBrk="1" latinLnBrk="0" hangingPunct="1">
              <a:defRPr kumimoji="0" lang="cs-CZ" sz="1600"/>
            </a:lvl4pPr>
            <a:lvl5pPr eaLnBrk="1" latinLnBrk="0" hangingPunct="1">
              <a:defRPr kumimoji="0" lang="cs-CZ" sz="1600"/>
            </a:lvl5pPr>
            <a:lvl6pPr eaLnBrk="1" latinLnBrk="0" hangingPunct="1">
              <a:defRPr kumimoji="0" lang="cs-CZ" sz="1600"/>
            </a:lvl6pPr>
            <a:lvl7pPr eaLnBrk="1" latinLnBrk="0" hangingPunct="1">
              <a:defRPr kumimoji="0" lang="cs-CZ" sz="1600"/>
            </a:lvl7pPr>
            <a:lvl8pPr eaLnBrk="1" latinLnBrk="0" hangingPunct="1">
              <a:defRPr kumimoji="0" lang="cs-CZ" sz="1600"/>
            </a:lvl8pPr>
            <a:lvl9pPr eaLnBrk="1" latinLnBrk="0" hangingPunct="1">
              <a:defRPr kumimoji="0" lang="cs-CZ" sz="16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cs-CZ" sz="2400" b="1"/>
            </a:lvl1pPr>
            <a:lvl2pPr marL="457200" indent="0" eaLnBrk="1" latinLnBrk="0" hangingPunct="1">
              <a:buNone/>
              <a:defRPr kumimoji="0" lang="cs-CZ" sz="2000" b="1"/>
            </a:lvl2pPr>
            <a:lvl3pPr marL="914400" indent="0" eaLnBrk="1" latinLnBrk="0" hangingPunct="1">
              <a:buNone/>
              <a:defRPr kumimoji="0" lang="cs-CZ" sz="1800" b="1"/>
            </a:lvl3pPr>
            <a:lvl4pPr marL="1371600" indent="0" eaLnBrk="1" latinLnBrk="0" hangingPunct="1">
              <a:buNone/>
              <a:defRPr kumimoji="0" lang="cs-CZ" sz="1600" b="1"/>
            </a:lvl4pPr>
            <a:lvl5pPr marL="1828800" indent="0" eaLnBrk="1" latinLnBrk="0" hangingPunct="1">
              <a:buNone/>
              <a:defRPr kumimoji="0" lang="cs-CZ" sz="1600" b="1"/>
            </a:lvl5pPr>
            <a:lvl6pPr marL="2286000" indent="0" eaLnBrk="1" latinLnBrk="0" hangingPunct="1">
              <a:buNone/>
              <a:defRPr kumimoji="0" lang="cs-CZ" sz="1600" b="1"/>
            </a:lvl6pPr>
            <a:lvl7pPr marL="2743200" indent="0" eaLnBrk="1" latinLnBrk="0" hangingPunct="1">
              <a:buNone/>
              <a:defRPr kumimoji="0" lang="cs-CZ" sz="1600" b="1"/>
            </a:lvl7pPr>
            <a:lvl8pPr marL="3200400" indent="0" eaLnBrk="1" latinLnBrk="0" hangingPunct="1">
              <a:buNone/>
              <a:defRPr kumimoji="0" lang="cs-CZ" sz="1600" b="1"/>
            </a:lvl8pPr>
            <a:lvl9pPr marL="3657600" indent="0" eaLnBrk="1" latinLnBrk="0" hangingPunct="1">
              <a:buNone/>
              <a:defRPr kumimoji="0" lang="cs-CZ" sz="1600" b="1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cs-CZ" sz="2400"/>
            </a:lvl1pPr>
            <a:lvl2pPr eaLnBrk="1" latinLnBrk="0" hangingPunct="1">
              <a:defRPr kumimoji="0" lang="cs-CZ" sz="2000"/>
            </a:lvl2pPr>
            <a:lvl3pPr eaLnBrk="1" latinLnBrk="0" hangingPunct="1">
              <a:defRPr kumimoji="0" lang="cs-CZ" sz="1800"/>
            </a:lvl3pPr>
            <a:lvl4pPr eaLnBrk="1" latinLnBrk="0" hangingPunct="1">
              <a:defRPr kumimoji="0" lang="cs-CZ" sz="1600"/>
            </a:lvl4pPr>
            <a:lvl5pPr eaLnBrk="1" latinLnBrk="0" hangingPunct="1">
              <a:defRPr kumimoji="0" lang="cs-CZ" sz="1600"/>
            </a:lvl5pPr>
            <a:lvl6pPr eaLnBrk="1" latinLnBrk="0" hangingPunct="1">
              <a:defRPr kumimoji="0" lang="cs-CZ" sz="1600"/>
            </a:lvl6pPr>
            <a:lvl7pPr eaLnBrk="1" latinLnBrk="0" hangingPunct="1">
              <a:defRPr kumimoji="0" lang="cs-CZ" sz="1600"/>
            </a:lvl7pPr>
            <a:lvl8pPr eaLnBrk="1" latinLnBrk="0" hangingPunct="1">
              <a:defRPr kumimoji="0" lang="cs-CZ" sz="1600"/>
            </a:lvl8pPr>
            <a:lvl9pPr eaLnBrk="1" latinLnBrk="0" hangingPunct="1">
              <a:defRPr kumimoji="0" lang="cs-CZ" sz="16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cs-CZ" sz="2000" b="1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cs-CZ" sz="3200"/>
            </a:lvl1pPr>
            <a:lvl2pPr eaLnBrk="1" latinLnBrk="0" hangingPunct="1">
              <a:defRPr kumimoji="0" lang="cs-CZ" sz="2800"/>
            </a:lvl2pPr>
            <a:lvl3pPr eaLnBrk="1" latinLnBrk="0" hangingPunct="1">
              <a:defRPr kumimoji="0" lang="cs-CZ" sz="2400"/>
            </a:lvl3pPr>
            <a:lvl4pPr eaLnBrk="1" latinLnBrk="0" hangingPunct="1">
              <a:defRPr kumimoji="0" lang="cs-CZ" sz="2000"/>
            </a:lvl4pPr>
            <a:lvl5pPr eaLnBrk="1" latinLnBrk="0" hangingPunct="1">
              <a:defRPr kumimoji="0" lang="cs-CZ" sz="2000"/>
            </a:lvl5pPr>
            <a:lvl6pPr eaLnBrk="1" latinLnBrk="0" hangingPunct="1">
              <a:defRPr kumimoji="0" lang="cs-CZ" sz="2000"/>
            </a:lvl6pPr>
            <a:lvl7pPr eaLnBrk="1" latinLnBrk="0" hangingPunct="1">
              <a:defRPr kumimoji="0" lang="cs-CZ" sz="2000"/>
            </a:lvl7pPr>
            <a:lvl8pPr eaLnBrk="1" latinLnBrk="0" hangingPunct="1">
              <a:defRPr kumimoji="0" lang="cs-CZ" sz="2000"/>
            </a:lvl8pPr>
            <a:lvl9pPr eaLnBrk="1" latinLnBrk="0" hangingPunct="1">
              <a:defRPr kumimoji="0" lang="cs-CZ" sz="20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cs-CZ" sz="1400"/>
            </a:lvl1pPr>
            <a:lvl2pPr marL="457200" indent="0" eaLnBrk="1" latinLnBrk="0" hangingPunct="1">
              <a:buNone/>
              <a:defRPr kumimoji="0" lang="cs-CZ" sz="1200"/>
            </a:lvl2pPr>
            <a:lvl3pPr marL="914400" indent="0" eaLnBrk="1" latinLnBrk="0" hangingPunct="1">
              <a:buNone/>
              <a:defRPr kumimoji="0" lang="cs-CZ" sz="1000"/>
            </a:lvl3pPr>
            <a:lvl4pPr marL="1371600" indent="0" eaLnBrk="1" latinLnBrk="0" hangingPunct="1">
              <a:buNone/>
              <a:defRPr kumimoji="0" lang="cs-CZ" sz="900"/>
            </a:lvl4pPr>
            <a:lvl5pPr marL="1828800" indent="0" eaLnBrk="1" latinLnBrk="0" hangingPunct="1">
              <a:buNone/>
              <a:defRPr kumimoji="0" lang="cs-CZ" sz="900"/>
            </a:lvl5pPr>
            <a:lvl6pPr marL="2286000" indent="0" eaLnBrk="1" latinLnBrk="0" hangingPunct="1">
              <a:buNone/>
              <a:defRPr kumimoji="0" lang="cs-CZ" sz="900"/>
            </a:lvl6pPr>
            <a:lvl7pPr marL="2743200" indent="0" eaLnBrk="1" latinLnBrk="0" hangingPunct="1">
              <a:buNone/>
              <a:defRPr kumimoji="0" lang="cs-CZ" sz="900"/>
            </a:lvl7pPr>
            <a:lvl8pPr marL="3200400" indent="0" eaLnBrk="1" latinLnBrk="0" hangingPunct="1">
              <a:buNone/>
              <a:defRPr kumimoji="0" lang="cs-CZ" sz="900"/>
            </a:lvl8pPr>
            <a:lvl9pPr marL="3657600" indent="0" eaLnBrk="1" latinLnBrk="0" hangingPunct="1">
              <a:buNone/>
              <a:defRPr kumimoji="0" lang="cs-CZ" sz="9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cs-CZ" sz="2000" b="1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cs-CZ" sz="3200"/>
            </a:lvl1pPr>
            <a:lvl2pPr marL="457200" indent="0" eaLnBrk="1" latinLnBrk="0" hangingPunct="1">
              <a:buNone/>
              <a:defRPr kumimoji="0" lang="cs-CZ" sz="2800"/>
            </a:lvl2pPr>
            <a:lvl3pPr marL="914400" indent="0" eaLnBrk="1" latinLnBrk="0" hangingPunct="1">
              <a:buNone/>
              <a:defRPr kumimoji="0" lang="cs-CZ" sz="2400"/>
            </a:lvl3pPr>
            <a:lvl4pPr marL="1371600" indent="0" eaLnBrk="1" latinLnBrk="0" hangingPunct="1">
              <a:buNone/>
              <a:defRPr kumimoji="0" lang="cs-CZ" sz="2000"/>
            </a:lvl4pPr>
            <a:lvl5pPr marL="1828800" indent="0" eaLnBrk="1" latinLnBrk="0" hangingPunct="1">
              <a:buNone/>
              <a:defRPr kumimoji="0" lang="cs-CZ" sz="2000"/>
            </a:lvl5pPr>
            <a:lvl6pPr marL="2286000" indent="0" eaLnBrk="1" latinLnBrk="0" hangingPunct="1">
              <a:buNone/>
              <a:defRPr kumimoji="0" lang="cs-CZ" sz="2000"/>
            </a:lvl6pPr>
            <a:lvl7pPr marL="2743200" indent="0" eaLnBrk="1" latinLnBrk="0" hangingPunct="1">
              <a:buNone/>
              <a:defRPr kumimoji="0" lang="cs-CZ" sz="2000"/>
            </a:lvl7pPr>
            <a:lvl8pPr marL="3200400" indent="0" eaLnBrk="1" latinLnBrk="0" hangingPunct="1">
              <a:buNone/>
              <a:defRPr kumimoji="0" lang="cs-CZ" sz="2000"/>
            </a:lvl8pPr>
            <a:lvl9pPr marL="3657600" indent="0" eaLnBrk="1" latinLnBrk="0" hangingPunct="1">
              <a:buNone/>
              <a:defRPr kumimoji="0" lang="cs-CZ" sz="2000"/>
            </a:lvl9pPr>
          </a:lstStyle>
          <a:p>
            <a:pPr eaLnBrk="1" latinLnBrk="0" hangingPunct="1"/>
            <a:r>
              <a:rPr lang="cs-CZ"/>
              <a:t>Kliknutím na ikonu přidáte obrázek.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cs-CZ" sz="1400"/>
            </a:lvl1pPr>
            <a:lvl2pPr marL="457200" indent="0" eaLnBrk="1" latinLnBrk="0" hangingPunct="1">
              <a:buNone/>
              <a:defRPr kumimoji="0" lang="cs-CZ" sz="1200"/>
            </a:lvl2pPr>
            <a:lvl3pPr marL="914400" indent="0" eaLnBrk="1" latinLnBrk="0" hangingPunct="1">
              <a:buNone/>
              <a:defRPr kumimoji="0" lang="cs-CZ" sz="1000"/>
            </a:lvl3pPr>
            <a:lvl4pPr marL="1371600" indent="0" eaLnBrk="1" latinLnBrk="0" hangingPunct="1">
              <a:buNone/>
              <a:defRPr kumimoji="0" lang="cs-CZ" sz="900"/>
            </a:lvl4pPr>
            <a:lvl5pPr marL="1828800" indent="0" eaLnBrk="1" latinLnBrk="0" hangingPunct="1">
              <a:buNone/>
              <a:defRPr kumimoji="0" lang="cs-CZ" sz="900"/>
            </a:lvl5pPr>
            <a:lvl6pPr marL="2286000" indent="0" eaLnBrk="1" latinLnBrk="0" hangingPunct="1">
              <a:buNone/>
              <a:defRPr kumimoji="0" lang="cs-CZ" sz="900"/>
            </a:lvl6pPr>
            <a:lvl7pPr marL="2743200" indent="0" eaLnBrk="1" latinLnBrk="0" hangingPunct="1">
              <a:buNone/>
              <a:defRPr kumimoji="0" lang="cs-CZ" sz="900"/>
            </a:lvl7pPr>
            <a:lvl8pPr marL="3200400" indent="0" eaLnBrk="1" latinLnBrk="0" hangingPunct="1">
              <a:buNone/>
              <a:defRPr kumimoji="0" lang="cs-CZ" sz="900"/>
            </a:lvl8pPr>
            <a:lvl9pPr marL="3657600" indent="0" eaLnBrk="1" latinLnBrk="0" hangingPunct="1">
              <a:buNone/>
              <a:defRPr kumimoji="0" lang="cs-CZ" sz="9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pPr/>
              <a:t>22. 4. 2018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  <p:sldLayoutId id="2147483664" r:id="rId13"/>
  </p:sldLayoutIdLst>
  <p:transition spd="slow"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kumimoji="0" lang="cs-CZ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cs-CZ"/>
      </a:defPPr>
      <a:lvl1pPr marL="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71600" y="1340768"/>
            <a:ext cx="8064896" cy="1470025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Patologie kůže</a:t>
            </a:r>
            <a:b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sliznic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23928" y="4509120"/>
            <a:ext cx="4772528" cy="99060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Lukáš Velecký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1141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46" y="1340768"/>
            <a:ext cx="3543858" cy="472514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00715+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54" y="1340768"/>
            <a:ext cx="3543858" cy="472514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7106904-6A86-43F4-9DEF-1AC85BDAE213}"/>
              </a:ext>
            </a:extLst>
          </p:cNvPr>
          <p:cNvSpPr/>
          <p:nvPr/>
        </p:nvSpPr>
        <p:spPr>
          <a:xfrm>
            <a:off x="2750130" y="260648"/>
            <a:ext cx="3888432" cy="716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25000"/>
              </a:lnSpc>
            </a:pP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dermografismus</a:t>
            </a:r>
          </a:p>
        </p:txBody>
      </p:sp>
    </p:spTree>
    <p:extLst>
      <p:ext uri="{BB962C8B-B14F-4D97-AF65-F5344CB8AC3E}">
        <p14:creationId xmlns:p14="http://schemas.microsoft.com/office/powerpoint/2010/main" val="1435146923"/>
      </p:ext>
    </p:extLst>
  </p:cSld>
  <p:clrMapOvr>
    <a:masterClrMapping/>
  </p:clrMapOvr>
  <p:transition spd="slow">
    <p:wipe dir="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sz="3600" dirty="0"/>
              <a:t>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Záněty sliznic</a:t>
            </a:r>
          </a:p>
        </p:txBody>
      </p:sp>
    </p:spTree>
    <p:extLst>
      <p:ext uri="{BB962C8B-B14F-4D97-AF65-F5344CB8AC3E}">
        <p14:creationId xmlns:p14="http://schemas.microsoft.com/office/powerpoint/2010/main" val="1187585622"/>
      </p:ext>
    </p:extLst>
  </p:cSld>
  <p:clrMapOvr>
    <a:masterClrMapping/>
  </p:clrMapOvr>
  <p:transition spd="slow">
    <p:wipe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AA393-5494-4E9D-81BE-585B7553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Záněty sliznic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E7B38D-A674-4609-AF8A-8C15D84F3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stomatitida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gingivitida</a:t>
            </a: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cheilitida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glositida 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vznik: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mechanická traumatizace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tlak zubních protéz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chemické vlivy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alergická reakce na potraviny, viry, bakterie, …</a:t>
            </a:r>
          </a:p>
        </p:txBody>
      </p:sp>
    </p:spTree>
    <p:extLst>
      <p:ext uri="{BB962C8B-B14F-4D97-AF65-F5344CB8AC3E}">
        <p14:creationId xmlns:p14="http://schemas.microsoft.com/office/powerpoint/2010/main" val="1865713201"/>
      </p:ext>
    </p:extLst>
  </p:cSld>
  <p:clrMapOvr>
    <a:masterClrMapping/>
  </p:clrMapOvr>
  <p:transition spd="slow">
    <p:wipe dir="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8E903-4EB4-44ED-91FE-FEF18343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Puchýřnaté záněty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stomatitis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vesiculosa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D2446C-3E42-4A39-8C44-AD994593E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1463" indent="-271463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často virová etiologie 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HSV</a:t>
            </a:r>
          </a:p>
          <a:p>
            <a:pPr marL="671513" lvl="1" indent="-271463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varicella-zoster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CMV</a:t>
            </a:r>
          </a:p>
          <a:p>
            <a:pPr marL="671513" lvl="1" indent="-271463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autoimunitně podmíněné 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pemfigus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bulózní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pemfigoid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11395"/>
      </p:ext>
    </p:extLst>
  </p:cSld>
  <p:clrMapOvr>
    <a:masterClrMapping/>
  </p:clrMapOvr>
  <p:transition spd="slow">
    <p:wipe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7997E-DAE5-4888-AB3F-5C27A05E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Aftová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stomatitida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stomatitis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aphtosa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9CD009-C196-4B6E-9E31-D4C9DE7C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96413"/>
            <a:ext cx="8202488" cy="4297363"/>
          </a:xfrm>
        </p:spPr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tvorba aft (vřídků), ty se rozpadají a vznikají plošné eroze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solitární či mnohočetná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etiologie ? možná zkřížená reakce na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St.sanguis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, predisponující faktory jako karence B12, stres, alergie, těhotenství,…</a:t>
            </a:r>
          </a:p>
        </p:txBody>
      </p:sp>
    </p:spTree>
    <p:extLst>
      <p:ext uri="{BB962C8B-B14F-4D97-AF65-F5344CB8AC3E}">
        <p14:creationId xmlns:p14="http://schemas.microsoft.com/office/powerpoint/2010/main" val="2784676729"/>
      </p:ext>
    </p:extLst>
  </p:cSld>
  <p:clrMapOvr>
    <a:masterClrMapping/>
  </p:clrMapOvr>
  <p:transition spd="slow">
    <p:wipe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9A8D3-A11B-42AC-9188-E47287DC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Image result for stomatitis aphthosa">
            <a:extLst>
              <a:ext uri="{FF2B5EF4-FFF2-40B4-BE49-F238E27FC236}">
                <a16:creationId xmlns:a16="http://schemas.microsoft.com/office/drawing/2014/main" id="{9EC26B98-9EBD-4412-8B42-44E6A7B5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93" y="1196752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2779"/>
      </p:ext>
    </p:extLst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4CC87-3BC7-4016-9D6E-F6B2A700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labialis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73C7B0-F020-4B37-8970-4634B152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opar</a:t>
            </a:r>
          </a:p>
          <a:p>
            <a:pPr marL="180975" indent="-180975"/>
            <a:r>
              <a:rPr lang="cs-CZ" sz="2400" dirty="0"/>
              <a:t>HSV-1 (obličej, rty), naopak HSV-2 postihuje spíše genitál</a:t>
            </a:r>
          </a:p>
        </p:txBody>
      </p:sp>
      <p:pic>
        <p:nvPicPr>
          <p:cNvPr id="11266" name="Picture 2" descr="Image result for herpes labialis">
            <a:extLst>
              <a:ext uri="{FF2B5EF4-FFF2-40B4-BE49-F238E27FC236}">
                <a16:creationId xmlns:a16="http://schemas.microsoft.com/office/drawing/2014/main" id="{48BD7122-EC66-4615-A2AD-F6BF45FE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0" y="2886823"/>
            <a:ext cx="4932040" cy="369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90718"/>
      </p:ext>
    </p:extLst>
  </p:cSld>
  <p:clrMapOvr>
    <a:masterClrMapping/>
  </p:clrMapOvr>
  <p:transition spd="slow">
    <p:wipe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8936F-DF59-49D1-9209-35A7CFD1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Ulcerózní stomatitida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FF39D-6B95-4BA6-BA84-1C9FB1FC7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hererogenní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skupina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polékové reakce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kontaktní alergie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nádory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karcinom,…)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granulomatóza s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polyangitidou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Wegenerova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TBC, syfilis, SLE,…</a:t>
            </a:r>
          </a:p>
        </p:txBody>
      </p:sp>
    </p:spTree>
    <p:extLst>
      <p:ext uri="{BB962C8B-B14F-4D97-AF65-F5344CB8AC3E}">
        <p14:creationId xmlns:p14="http://schemas.microsoft.com/office/powerpoint/2010/main" val="3400906400"/>
      </p:ext>
    </p:extLst>
  </p:cSld>
  <p:clrMapOvr>
    <a:masterClrMapping/>
  </p:clrMapOvr>
  <p:transition spd="slow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DA42-18FA-4125-92AE-D7FB7F77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Chronické záněty dutiny ústní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FC4221-9E8B-4C06-8ED2-A1E324DE2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chronická gingivitida 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etiologicky: DM, zubní kámen, protézy, i v těhotenství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hypertrofická forma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tzv</a:t>
            </a: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. epulis:</a:t>
            </a:r>
          </a:p>
          <a:p>
            <a:pPr marL="0" indent="36195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fibroidní</a:t>
            </a:r>
          </a:p>
          <a:p>
            <a:pPr marL="542925" indent="-180975">
              <a:buFontTx/>
              <a:buChar char="-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obrovskobuněčná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9050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granulomatózní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(zánětlivý granulom)</a:t>
            </a:r>
          </a:p>
          <a:p>
            <a:pPr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atrofická glositida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papily jazyka vyhlazené, jazyk má červenou barvu (např. u spály)</a:t>
            </a:r>
          </a:p>
        </p:txBody>
      </p:sp>
    </p:spTree>
    <p:extLst>
      <p:ext uri="{BB962C8B-B14F-4D97-AF65-F5344CB8AC3E}">
        <p14:creationId xmlns:p14="http://schemas.microsoft.com/office/powerpoint/2010/main" val="583997511"/>
      </p:ext>
    </p:extLst>
  </p:cSld>
  <p:clrMapOvr>
    <a:masterClrMapping/>
  </p:clrMapOvr>
  <p:transition spd="slow">
    <p:wipe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BDA4-C483-4730-BAAB-637DA8A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Image result for epulis">
            <a:extLst>
              <a:ext uri="{FF2B5EF4-FFF2-40B4-BE49-F238E27FC236}">
                <a16:creationId xmlns:a16="http://schemas.microsoft.com/office/drawing/2014/main" id="{D2E5C44C-49B5-4C47-A6A4-E090D094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89" y="1772816"/>
            <a:ext cx="6391622" cy="420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69132"/>
      </p:ext>
    </p:extLst>
  </p:cSld>
  <p:clrMapOvr>
    <a:masterClrMapping/>
  </p:clrMapOvr>
  <p:transition spd="slow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32E1E-4066-4937-91C9-6A9F4B6F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EB0A59-4EFA-4E1E-8DD8-B43F2A43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indent="-271463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Koplikovy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skvrny</a:t>
            </a:r>
          </a:p>
          <a:p>
            <a:pPr marL="452438" indent="-180975"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tvářová sliznice, 1-2 dny před spalničkovým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exantémem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indent="-180975"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červená ložiska, v centru bělavá s nekrotickou sliznicí</a:t>
            </a:r>
          </a:p>
          <a:p>
            <a:pPr marL="452438" indent="-180975">
              <a:buFontTx/>
              <a:buChar char="-"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Soor (moučnivka)</a:t>
            </a:r>
          </a:p>
          <a:p>
            <a:pPr marL="452438" indent="-180975">
              <a:buFontTx/>
              <a:buChar char="-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Candica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albicans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komplikace těžkých chorob, generalizace</a:t>
            </a:r>
          </a:p>
          <a:p>
            <a:pPr marL="614363">
              <a:buFontTx/>
              <a:buChar char="-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Povleklý jazyk</a:t>
            </a:r>
          </a:p>
          <a:p>
            <a:pPr marL="271463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u nemocných kteří nepřijímají potravu (deskvamovaný epitel)</a:t>
            </a:r>
          </a:p>
        </p:txBody>
      </p:sp>
    </p:spTree>
    <p:extLst>
      <p:ext uri="{BB962C8B-B14F-4D97-AF65-F5344CB8AC3E}">
        <p14:creationId xmlns:p14="http://schemas.microsoft.com/office/powerpoint/2010/main" val="1840759845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420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984776" cy="591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39952" y="5364943"/>
            <a:ext cx="410445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l">
              <a:buFont typeface="Arial" pitchFamily="34" charset="0"/>
              <a:buChar char="•"/>
            </a:pPr>
            <a:r>
              <a:rPr lang="cs-CZ" altLang="cs-CZ" sz="2000" b="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mírné lymfocytární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itchFamily="34" charset="0"/>
              </a:rPr>
              <a:t>perivaskulární</a:t>
            </a: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 infiltráty s účastí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itchFamily="34" charset="0"/>
              </a:rPr>
              <a:t>eosinofilů</a:t>
            </a: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 a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itchFamily="34" charset="0"/>
              </a:rPr>
              <a:t>neutrofilů</a:t>
            </a:r>
            <a:endParaRPr lang="cs-CZ" altLang="cs-CZ" sz="18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 epidermis normální</a:t>
            </a:r>
            <a:endParaRPr lang="en-US" altLang="cs-CZ" sz="1800" b="0" i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55937"/>
      </p:ext>
    </p:extLst>
  </p:cSld>
  <p:clrMapOvr>
    <a:masterClrMapping/>
  </p:clrMapOvr>
  <p:transition spd="slow">
    <p:wipe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0FF5C6D-0558-40C1-834C-AFC01288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196752"/>
            <a:ext cx="3778404" cy="4729411"/>
          </a:xfr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EDF1CEA9-DFAE-495C-BD2F-EC37792ADB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97" y="1196752"/>
            <a:ext cx="4382008" cy="47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336"/>
      </p:ext>
    </p:extLst>
  </p:cSld>
  <p:clrMapOvr>
    <a:masterClrMapping/>
  </p:clrMapOvr>
  <p:transition spd="slow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Leukoplakie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274496" cy="4928931"/>
          </a:xfrm>
        </p:spPr>
        <p:txBody>
          <a:bodyPr>
            <a:normAutofit fontScale="62500" lnSpcReduction="20000"/>
          </a:bodyPr>
          <a:lstStyle/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bílé plošky, zpravidla &gt;5mm, na sliznicích, nelze je jednoduše odstranit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nejčastěji bukální sliznice, dáseň, změny na spodině dutiny ústní častěji skrývají dysplazii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typicky starší lidí (40+), v anamnéze alkohol, kouření, špatně padnoucí protézy (chronické dráždění), často HPV. 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</a:rPr>
              <a:t>klinicky nespecifická změna, nutná histologie !!!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podkladem zvýšené rohovatění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dg. : kandidózy, zánětlivé změny -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lichenoidní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stomatitida, orální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, i léze prekancerózní (dysplazie), in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či invazivní karcinom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292494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8028"/>
      </p:ext>
    </p:extLst>
  </p:cSld>
  <p:clrMapOvr>
    <a:masterClrMapping/>
  </p:clrMapOvr>
  <p:transition spd="slow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220213"/>
            <a:ext cx="8077200" cy="1143000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Leukoplakie</a:t>
            </a:r>
          </a:p>
        </p:txBody>
      </p:sp>
      <p:pic>
        <p:nvPicPr>
          <p:cNvPr id="45058" name="Picture 2" descr="https://www.mayoclinic.org/-/media/kcms/gbs/patient-consumer/images/2013/11/15/17/40/ds01089_-ds00458_im00216_de7_leukoplakiathu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844824"/>
            <a:ext cx="6019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58682"/>
      </p:ext>
    </p:extLst>
  </p:cSld>
  <p:clrMapOvr>
    <a:masterClrMapping/>
  </p:clrMapOvr>
  <p:transition spd="slow">
    <p:wipe dir="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Erytroplakie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erytroplazie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rythroplakia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(dysplastic leukoplakia)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červeně zbarvená ložiska, zvýšená či naopak snížená oproti okolní sliznici, asociovaná často s atypickými epiteliálními změnami, epitel často atrofický, barva je dána vaskularizací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častěji obsahuje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dysplatické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změny či hůře (i 17x vyšší riziko maligních změn než u leukoplakie)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132942"/>
      </p:ext>
    </p:extLst>
  </p:cSld>
  <p:clrMapOvr>
    <a:masterClrMapping/>
  </p:clrMapOvr>
  <p:transition spd="slow">
    <p:wipe dir="d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Erytroplakie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Image result for erythroplak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19" y="1597025"/>
            <a:ext cx="6191762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61770"/>
      </p:ext>
    </p:extLst>
  </p:cSld>
  <p:clrMapOvr>
    <a:masterClrMapping/>
  </p:clrMapOvr>
  <p:transition spd="slow">
    <p:wipe dir="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1BE83-AB38-44D8-8FDC-64E72F91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Nádory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94C4E-3963-4A7A-B95B-2122222D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– např. hemangiom, fibrom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fibroepitelový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polyp)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maligní – typicky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topicky:  dolní ret, spodina dutiny ústní či jazyk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maligních prognóza dle velikosti, topiky,…</a:t>
            </a:r>
          </a:p>
        </p:txBody>
      </p:sp>
    </p:spTree>
    <p:extLst>
      <p:ext uri="{BB962C8B-B14F-4D97-AF65-F5344CB8AC3E}">
        <p14:creationId xmlns:p14="http://schemas.microsoft.com/office/powerpoint/2010/main" val="1109964720"/>
      </p:ext>
    </p:extLst>
  </p:cSld>
  <p:clrMapOvr>
    <a:masterClrMapping/>
  </p:clrMapOvr>
  <p:transition spd="slow">
    <p:wipe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B23F5-7175-46C1-9469-81241D9F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DE6C3D1-0B1B-4C15-B479-6FCBE459F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66" y="1597877"/>
            <a:ext cx="4994675" cy="4630231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A80DA45-27DF-44AF-9CEC-78C61D50AE7B}"/>
              </a:ext>
            </a:extLst>
          </p:cNvPr>
          <p:cNvSpPr/>
          <p:nvPr/>
        </p:nvSpPr>
        <p:spPr>
          <a:xfrm>
            <a:off x="3995936" y="6242447"/>
            <a:ext cx="32403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1600" dirty="0"/>
              <a:t>Zdroj: </a:t>
            </a:r>
            <a:r>
              <a:rPr lang="en-US" sz="1600" dirty="0"/>
              <a:t>McKee’s Pathology of the Skin</a:t>
            </a:r>
          </a:p>
          <a:p>
            <a:pPr fontAlgn="base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74017679"/>
      </p:ext>
    </p:extLst>
  </p:cSld>
  <p:clrMapOvr>
    <a:masterClrMapping/>
  </p:clrMapOvr>
  <p:transition spd="slow">
    <p:wipe dir="d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gionalderm.com/Regional_Derm/RD_Large/SccLip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5783913" cy="43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quamous cell carcinoma of the li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94" y="2968445"/>
            <a:ext cx="5855921" cy="38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30995"/>
      </p:ext>
    </p:extLst>
  </p:cSld>
  <p:clrMapOvr>
    <a:masterClrMapping/>
  </p:clrMapOvr>
  <p:transition spd="slow">
    <p:wipe dir="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2.png (3781Ã1980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72797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63575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Akutní ekzém dermatitida 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spongiotická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Velmi pestrá etiologie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atopický zánět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reakce na léky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kontaktní alergická reakce /hypersenzitivita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IV.typu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fotosenzitivní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primární iritační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903724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makroskopicky červená ložiska, papuly, vezikuly, po prasknutí i ulcerace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pozoruje spongiózu, s viditelným rozšířením intercelulárních spojů epidermis</a:t>
            </a: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perivaskulárně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lymfocytární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celulizace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edém, příměs neutrofilů/eozinofilů dle etiologie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chronicity tzv.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339271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77200" cy="1143000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Akutní dermatitida</a:t>
            </a:r>
          </a:p>
        </p:txBody>
      </p:sp>
      <p:pic>
        <p:nvPicPr>
          <p:cNvPr id="5122" name="Picture 2" descr="Výsledek obrázku pro acute dermatit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959670" cy="4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13898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Výsledek obrázku pro lichen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4295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32932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Chronické zánětlivé dermatózy</a:t>
            </a:r>
          </a:p>
        </p:txBody>
      </p:sp>
    </p:spTree>
    <p:extLst>
      <p:ext uri="{BB962C8B-B14F-4D97-AF65-F5344CB8AC3E}">
        <p14:creationId xmlns:p14="http://schemas.microsoft.com/office/powerpoint/2010/main" val="4118701202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Psoriáza (lupénka)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 (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hyperproliferace</a:t>
            </a: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epidermis)</a:t>
            </a:r>
          </a:p>
          <a:p>
            <a:pPr marL="0" indent="180975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predilekce:</a:t>
            </a:r>
          </a:p>
          <a:p>
            <a:pPr marL="355600" lvl="1" indent="273050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lokty, kolena, extenzorové partie kůže</a:t>
            </a:r>
          </a:p>
          <a:p>
            <a:pPr marL="355600" lvl="1" indent="273050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může dojít ke generalizaci</a:t>
            </a:r>
          </a:p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celkové projevy, 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arthropatie</a:t>
            </a:r>
            <a:endParaRPr lang="cs-CZ" altLang="cs-CZ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splývající červenohnědé skvrny nebo 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papulky</a:t>
            </a:r>
            <a:endParaRPr lang="cs-CZ" altLang="cs-CZ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 povrchu bílé šupiny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767170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hyperkeratóza,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vymizelé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granulosum</a:t>
            </a:r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ztenčení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suprapapilární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vrstvy dermis</a:t>
            </a: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edém papil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neutrofily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mikroabscesy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Munroovy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dermis chronický zánětlivý infiltrát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692761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psor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72" y="3356992"/>
            <a:ext cx="5905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0887+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6632"/>
            <a:ext cx="602917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458731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postižení kůže – heterogenní skupina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x maligní nádory</a:t>
            </a:r>
          </a:p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afekce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primární kožní onemocnění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systémová onemocnění s projevy na kůži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Kaposiho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sarkom u AIDS, SLE, …)</a:t>
            </a:r>
          </a:p>
        </p:txBody>
      </p:sp>
    </p:spTree>
    <p:extLst>
      <p:ext uri="{BB962C8B-B14F-4D97-AF65-F5344CB8AC3E}">
        <p14:creationId xmlns:p14="http://schemas.microsoft.com/office/powerpoint/2010/main" val="714445751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6" descr="psoriáza1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9522" y="-85266"/>
            <a:ext cx="6286500" cy="697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27784" y="126876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563888" y="166881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52988" y="27929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52120" y="27929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22535" name="TextovéPole 12"/>
          <p:cNvSpPr txBox="1">
            <a:spLocks noChangeArrowheads="1"/>
          </p:cNvSpPr>
          <p:nvPr/>
        </p:nvSpPr>
        <p:spPr bwMode="auto">
          <a:xfrm>
            <a:off x="5219933" y="5371829"/>
            <a:ext cx="2798549" cy="1169551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akantóza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papilomatóza</a:t>
            </a: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, edém papil</a:t>
            </a: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hyperkeratóza, </a:t>
            </a: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parakeratóza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mikroabscesy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chronický zánět dermis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740204" y="5805264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50032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16447" y="1107281"/>
            <a:ext cx="6645275" cy="4430713"/>
          </a:xfrm>
        </p:spPr>
      </p:pic>
      <p:sp>
        <p:nvSpPr>
          <p:cNvPr id="13" name="TextovéPole 12"/>
          <p:cNvSpPr txBox="1"/>
          <p:nvPr/>
        </p:nvSpPr>
        <p:spPr>
          <a:xfrm>
            <a:off x="3851920" y="1429816"/>
            <a:ext cx="1643062" cy="3683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1800" i="0" dirty="0" err="1">
                <a:solidFill>
                  <a:schemeClr val="tx1"/>
                </a:solidFill>
                <a:latin typeface="+mn-lt"/>
                <a:ea typeface="+mn-ea"/>
              </a:rPr>
              <a:t>mikroabsces</a:t>
            </a:r>
            <a:endParaRPr lang="cs-CZ" sz="1800" i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6" name="Elipsa 15"/>
          <p:cNvSpPr/>
          <p:nvPr/>
        </p:nvSpPr>
        <p:spPr bwMode="auto">
          <a:xfrm rot="476013">
            <a:off x="3433052" y="1900097"/>
            <a:ext cx="2096925" cy="157588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447969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 a sliznic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svědivé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predilekce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zápěstí, volární strana předloktí, bérce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polygonální ploché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papulky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barvy kůže 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mohou splývat → fialovočervená ložiska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½ případů v dutině ústní</a:t>
            </a:r>
          </a:p>
          <a:p>
            <a:pPr indent="176213" eaLnBrk="1" hangingPunct="1">
              <a:buFont typeface="Wingdings" pitchFamily="2" charset="2"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45151024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62000" y="1596413"/>
            <a:ext cx="8274496" cy="4297363"/>
          </a:xfrm>
        </p:spPr>
        <p:txBody>
          <a:bodyPr/>
          <a:lstStyle/>
          <a:p>
            <a:pPr marL="361950" indent="-180975">
              <a:lnSpc>
                <a:spcPct val="125000"/>
              </a:lnSpc>
            </a:pP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</a:t>
            </a: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hyperkeratóza bez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parakeratózy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rozšířené str.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granulosum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nepravidelná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roztroušené nekrotické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keratinocyty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hustý lymfocytární infiltrát v horní dermis destruuje bazální vrstvu epidermis =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lichenoidní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infiltrát → uvolněný pigment v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melanofázích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 eaLnBrk="1" hangingPunct="1"/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373069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01067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571625"/>
            <a:ext cx="70739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185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015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7"/>
            <a:ext cx="6155581" cy="54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5674874" y="1308365"/>
            <a:ext cx="3480678" cy="135421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l"/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1   </a:t>
            </a:r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hyperkeratóza bez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parakeratózy</a:t>
            </a:r>
            <a:endParaRPr lang="cs-CZ" altLang="cs-CZ" sz="16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2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akantóza</a:t>
            </a:r>
            <a:endParaRPr lang="cs-CZ" altLang="cs-CZ" sz="16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3   vakuolární degenerace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4   lymfocytární infiltrát    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5   rozšířené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stratum</a:t>
            </a:r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granulosum</a:t>
            </a:r>
            <a:endParaRPr lang="en-US" altLang="cs-CZ" sz="16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000500" y="19288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429250" y="342900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072063" y="4071938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572250" y="521493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286000" y="264318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85324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Výsledek obrázku pro civatte bodi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2936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63028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Puch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ýřnaté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choroby</a:t>
            </a:r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991955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dle lokalizace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subkorneální</a:t>
            </a:r>
            <a:endParaRPr lang="cs-CZ" altLang="cs-CZ" sz="20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intraepidermální</a:t>
            </a:r>
            <a:endParaRPr lang="cs-CZ" altLang="cs-CZ" sz="20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subepidermální</a:t>
            </a:r>
          </a:p>
          <a:p>
            <a:pPr lvl="1"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druhy puchýřů dle mechanizmu vzniku: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(rozpuštění mezibuněčných spojů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spongióza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(rozvolnění = oddálení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mezibun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spojů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balonová a retikulární degenerace</a:t>
            </a: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vakuolární degenerace bazální vrstvy</a:t>
            </a: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</a:t>
            </a:r>
            <a:r>
              <a:rPr lang="en-US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ekr</a:t>
            </a:r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otické puchýře</a:t>
            </a:r>
          </a:p>
        </p:txBody>
      </p:sp>
    </p:spTree>
    <p:extLst>
      <p:ext uri="{BB962C8B-B14F-4D97-AF65-F5344CB8AC3E}">
        <p14:creationId xmlns:p14="http://schemas.microsoft.com/office/powerpoint/2010/main" val="3860533237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Vrozená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epidermolysis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bullosa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xfrm>
            <a:off x="762000" y="1596413"/>
            <a:ext cx="8077200" cy="4640899"/>
          </a:xfrm>
        </p:spPr>
        <p:txBody>
          <a:bodyPr>
            <a:noAutofit/>
          </a:bodyPr>
          <a:lstStyle/>
          <a:p>
            <a:pPr marL="180975" indent="-90488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velmi vzácná skupina geneticky podmíněných onemocnění (AD i AR)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90488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defektní strukturální proteiny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keratinocytů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oblasti bazální membrány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 kůži a sliznicích rozsáhlé puchýře vznikající i po minimálním traumatu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dg: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transmisní elektronová mikroskopie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 (IF)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molekulárně-genetické metody</a:t>
            </a:r>
          </a:p>
        </p:txBody>
      </p:sp>
    </p:spTree>
    <p:extLst>
      <p:ext uri="{BB962C8B-B14F-4D97-AF65-F5344CB8AC3E}">
        <p14:creationId xmlns:p14="http://schemas.microsoft.com/office/powerpoint/2010/main" val="1214650281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 sz="quarter"/>
          </p:nvPr>
        </p:nvSpPr>
        <p:spPr>
          <a:xfrm>
            <a:off x="755650" y="14184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Vrozená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epidermolysis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bullosa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2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676" y="4714640"/>
            <a:ext cx="2630488" cy="1839989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59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676" y="1410381"/>
            <a:ext cx="4249737" cy="3187700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60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439" y="1417638"/>
            <a:ext cx="2605088" cy="1920875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61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439" y="3464049"/>
            <a:ext cx="2630488" cy="1963737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sp>
        <p:nvSpPr>
          <p:cNvPr id="70663" name="Text Box 15"/>
          <p:cNvSpPr txBox="1">
            <a:spLocks noChangeArrowheads="1"/>
          </p:cNvSpPr>
          <p:nvPr/>
        </p:nvSpPr>
        <p:spPr bwMode="auto">
          <a:xfrm>
            <a:off x="3635896" y="5477411"/>
            <a:ext cx="5388897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A, B: rozsáhlé mokvající puchýře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C: absence kolagenu VII v dermo-epidermální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junkci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(IF)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D: kolagen VII - pozitivní kontrola (IF)</a:t>
            </a:r>
          </a:p>
        </p:txBody>
      </p:sp>
      <p:sp>
        <p:nvSpPr>
          <p:cNvPr id="70664" name="Text Box 16"/>
          <p:cNvSpPr txBox="1">
            <a:spLocks noChangeArrowheads="1"/>
          </p:cNvSpPr>
          <p:nvPr/>
        </p:nvSpPr>
        <p:spPr bwMode="auto">
          <a:xfrm>
            <a:off x="395288" y="1628775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395288" y="4868863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508625" y="1628775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0667" name="Text Box 19"/>
          <p:cNvSpPr txBox="1">
            <a:spLocks noChangeArrowheads="1"/>
          </p:cNvSpPr>
          <p:nvPr/>
        </p:nvSpPr>
        <p:spPr bwMode="auto">
          <a:xfrm>
            <a:off x="5508625" y="3573463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39615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Makroskopické termíny	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ploché a barevně odlišné ložisko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papula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nad povrch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vyklenující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 ložisko</a:t>
            </a:r>
          </a:p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plaka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-vyvýšené ložisko nad 5mm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vezikula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puchýřek)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puchýř nad 5mm)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šupina</a:t>
            </a:r>
          </a:p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opakované škrábání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exkoriace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traumatické zničení epidermis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1597624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vulgaris</a:t>
            </a:r>
          </a:p>
        </p:txBody>
      </p:sp>
      <p:sp>
        <p:nvSpPr>
          <p:cNvPr id="71683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176213">
              <a:lnSpc>
                <a:spcPct val="90000"/>
              </a:lnSpc>
            </a:pPr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život ohrožující choroba, může začít v každém věku</a:t>
            </a: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opakované ataky</a:t>
            </a:r>
          </a:p>
          <a:p>
            <a:pPr indent="176213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→ tvorba rozsáhlých puchýřů</a:t>
            </a: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→→→ ztráty tekutin, bílkovin, infekce</a:t>
            </a:r>
          </a:p>
          <a:p>
            <a:pPr indent="176213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puchýře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suprabazálně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četné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eosinofily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</a:t>
            </a:r>
          </a:p>
          <a:p>
            <a:pPr marL="742950" lvl="1" indent="-285750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mezi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keratinocyty</a:t>
            </a:r>
            <a:endParaRPr lang="en-US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7650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0863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71625"/>
            <a:ext cx="77152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2215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07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26" y="1390039"/>
            <a:ext cx="6248747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8"/>
          <p:cNvSpPr txBox="1">
            <a:spLocks noChangeArrowheads="1"/>
          </p:cNvSpPr>
          <p:nvPr/>
        </p:nvSpPr>
        <p:spPr bwMode="auto">
          <a:xfrm>
            <a:off x="5652120" y="5426052"/>
            <a:ext cx="3409949" cy="113877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1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akantolytická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bula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3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suprabazální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akantolýza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, kulaté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akantolytické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buňky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71750" y="2428875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43250" y="1857375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71875" y="342900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135346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Bulózní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pemphigoid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176213"/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benigní průběh (X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pemphigus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vulgaris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postihuje starší pacienty (60 let)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subepidermální tenzní buly, četné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eosinofily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imunofluorescence: </a:t>
            </a:r>
          </a:p>
          <a:p>
            <a:pPr marL="742950" lvl="1" indent="-285750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subepidermálně 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C3, fibrin</a:t>
            </a:r>
          </a:p>
        </p:txBody>
      </p:sp>
    </p:spTree>
    <p:extLst>
      <p:ext uri="{BB962C8B-B14F-4D97-AF65-F5344CB8AC3E}">
        <p14:creationId xmlns:p14="http://schemas.microsoft.com/office/powerpoint/2010/main" val="167993056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0102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7" y="1505561"/>
            <a:ext cx="6042025" cy="5084762"/>
          </a:xfrm>
          <a:noFill/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4910916" y="5768240"/>
            <a:ext cx="4214812" cy="83099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1 subepidermální bula - obsahuje fibrin a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 ve spodině zánět (také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492500" y="3789363"/>
            <a:ext cx="282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endParaRPr lang="en-US" altLang="cs-CZ" sz="140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5508625" y="5373688"/>
            <a:ext cx="282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endParaRPr lang="en-US" altLang="cs-CZ" sz="140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Nadpis 6"/>
          <p:cNvSpPr>
            <a:spLocks/>
          </p:cNvSpPr>
          <p:nvPr/>
        </p:nvSpPr>
        <p:spPr bwMode="auto">
          <a:xfrm>
            <a:off x="683568" y="2587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Bulózní </a:t>
            </a:r>
            <a:r>
              <a:rPr lang="cs-CZ" sz="3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pemphigoid</a:t>
            </a:r>
            <a:endParaRPr lang="cs-CZ" sz="3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40901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simplex</a:t>
            </a:r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recidivující výsev puchýřnatých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papulí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většinou erodujících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lokalizace</a:t>
            </a:r>
          </a:p>
          <a:p>
            <a:pPr lvl="1"/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na hranici červeně rtů</a:t>
            </a:r>
          </a:p>
          <a:p>
            <a:pPr lvl="1"/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anogenitálně</a:t>
            </a:r>
            <a:endParaRPr lang="cs-CZ" alt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5297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0100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57338"/>
            <a:ext cx="5573713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simplex</a:t>
            </a:r>
          </a:p>
        </p:txBody>
      </p:sp>
    </p:spTree>
    <p:extLst>
      <p:ext uri="{BB962C8B-B14F-4D97-AF65-F5344CB8AC3E}">
        <p14:creationId xmlns:p14="http://schemas.microsoft.com/office/powerpoint/2010/main" val="258454166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Duhring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176213" eaLnBrk="1" hangingPunct="1">
              <a:lnSpc>
                <a:spcPct val="150000"/>
              </a:lnSpc>
            </a:pPr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hypersenzitivita na gluten (spolu s celiakií)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silný pruritus (+ exkoriace ze škrábání)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edém v papilách, subepidermální puchýře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četné neutrofily (ve vrcholcích dermálních papil)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imunofluorescence: </a:t>
            </a:r>
          </a:p>
          <a:p>
            <a:pPr marL="742950" lvl="1" indent="-285750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subepidermálně</a:t>
            </a:r>
          </a:p>
        </p:txBody>
      </p:sp>
    </p:spTree>
    <p:extLst>
      <p:ext uri="{BB962C8B-B14F-4D97-AF65-F5344CB8AC3E}">
        <p14:creationId xmlns:p14="http://schemas.microsoft.com/office/powerpoint/2010/main" val="22685529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2967038" y="1843088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6424613" y="2419350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8" name="Text Box 7"/>
          <p:cNvSpPr txBox="1">
            <a:spLocks noChangeArrowheads="1"/>
          </p:cNvSpPr>
          <p:nvPr/>
        </p:nvSpPr>
        <p:spPr bwMode="auto">
          <a:xfrm>
            <a:off x="5272088" y="2132013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8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pic>
        <p:nvPicPr>
          <p:cNvPr id="79879" name="Picture 2" descr="0125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4" y="1397359"/>
            <a:ext cx="7867140" cy="40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Text Box 4"/>
          <p:cNvSpPr txBox="1">
            <a:spLocks noChangeArrowheads="1"/>
          </p:cNvSpPr>
          <p:nvPr/>
        </p:nvSpPr>
        <p:spPr bwMode="auto">
          <a:xfrm>
            <a:off x="761999" y="5493852"/>
            <a:ext cx="787539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v papilách je edém a akumulace neutrofilů (až drobné subepidermální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vesikuly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5976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Granulomy</a:t>
            </a: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>
          <a:xfrm>
            <a:off x="762000" y="1196753"/>
            <a:ext cx="8077200" cy="4697024"/>
          </a:xfrm>
        </p:spPr>
        <p:txBody>
          <a:bodyPr>
            <a:noAutofit/>
          </a:bodyPr>
          <a:lstStyle/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chronické onemocnění kůže</a:t>
            </a:r>
          </a:p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dermis hustě nakupené modifikované histiocyty</a:t>
            </a:r>
          </a:p>
          <a:p>
            <a:pPr marL="0" indent="90488" eaLnBrk="1" hangingPunct="1">
              <a:lnSpc>
                <a:spcPct val="125000"/>
              </a:lnSpc>
            </a:pP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klasifikace dle histologie: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epiteloidní granulomy</a:t>
            </a:r>
          </a:p>
          <a:p>
            <a:pPr marL="400050" lvl="2" indent="177800" eaLnBrk="1" hangingPunct="1"/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palisádující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granulomy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zánětlivé granulomy</a:t>
            </a:r>
          </a:p>
          <a:p>
            <a:pPr marL="400050" lvl="2" indent="177800" eaLnBrk="1" hangingPunct="1">
              <a:buFont typeface="Arial" panose="020B0604020202020204" pitchFamily="34" charset="0"/>
              <a:buNone/>
            </a:pP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lvl="1" indent="90488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klasifikace dle etiologie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infekční: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mykobakteria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plísně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neinfekční: cizí tělesa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imunologicky nejasně podmíněné</a:t>
            </a:r>
          </a:p>
        </p:txBody>
      </p:sp>
    </p:spTree>
    <p:extLst>
      <p:ext uri="{BB962C8B-B14F-4D97-AF65-F5344CB8AC3E}">
        <p14:creationId xmlns:p14="http://schemas.microsoft.com/office/powerpoint/2010/main" val="2188083818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Makroskopické termíny</a:t>
            </a:r>
            <a:endParaRPr lang="cs-CZ" sz="3600" dirty="0"/>
          </a:p>
        </p:txBody>
      </p:sp>
      <p:pic>
        <p:nvPicPr>
          <p:cNvPr id="3074" name="Picture 2" descr="Výsledek obrázku pro macule papu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8930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439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Granuloma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annulare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-90488"/>
            <a:r>
              <a:rPr lang="cs-CZ" altLang="cs-CZ" dirty="0"/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chronické získané onemocnění kůže nejasné etiologie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zpravidla dojde po čase k (i spontánnímu) odeznění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vícečetná okrouhlá ložiska s vyvýšenými okraji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mikro:</a:t>
            </a:r>
          </a:p>
          <a:p>
            <a:pPr lvl="1"/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palisádující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granulom v dermis</a:t>
            </a:r>
          </a:p>
          <a:p>
            <a:pPr marL="984250" lvl="2" indent="-69850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neostře ohraničený</a:t>
            </a:r>
          </a:p>
          <a:p>
            <a:pPr marL="984250" lvl="2" indent="-69850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okolo ložisek nekrobiózy</a:t>
            </a:r>
          </a:p>
        </p:txBody>
      </p:sp>
    </p:spTree>
    <p:extLst>
      <p:ext uri="{BB962C8B-B14F-4D97-AF65-F5344CB8AC3E}">
        <p14:creationId xmlns:p14="http://schemas.microsoft.com/office/powerpoint/2010/main" val="42276455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F0704-705D-480E-89DC-9889CA2B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AAA8BA8-2A2C-4AB0-B69B-B45FBC610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18" y="1597025"/>
            <a:ext cx="6442764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46210B-97C1-4AD6-8FE8-3ADA47D0B52D}"/>
              </a:ext>
            </a:extLst>
          </p:cNvPr>
          <p:cNvSpPr txBox="1"/>
          <p:nvPr/>
        </p:nvSpPr>
        <p:spPr>
          <a:xfrm>
            <a:off x="5004048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161224666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D9FF6-BF6E-4CC6-8356-D72EF850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8A4C7CB-F675-4288-A295-3C794F668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60" y="1597025"/>
            <a:ext cx="5657679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71E030-8575-4F7B-8E25-77FBE60D8613}"/>
              </a:ext>
            </a:extLst>
          </p:cNvPr>
          <p:cNvSpPr txBox="1"/>
          <p:nvPr/>
        </p:nvSpPr>
        <p:spPr>
          <a:xfrm>
            <a:off x="4440897" y="589438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678439190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1F03D-9DC2-4949-9A1A-845CB1C6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263427A-C00D-4E54-9ED3-6593900A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51" y="1597025"/>
            <a:ext cx="6452497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B41F34-2D2D-4998-8E2E-77D9662095E0}"/>
              </a:ext>
            </a:extLst>
          </p:cNvPr>
          <p:cNvSpPr txBox="1"/>
          <p:nvPr/>
        </p:nvSpPr>
        <p:spPr>
          <a:xfrm>
            <a:off x="4848385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712549253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47790"/>
            <a:ext cx="6840760" cy="50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Schlofferův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pseudotumor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91205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274496" cy="4712907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vyvolána HPV (typ 2, méně často typ 1, 4, 7…)</a:t>
            </a: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přenos: přímým kontaktem, i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autoinokulace</a:t>
            </a: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nejčastější lokalizace: prsty rukou, nohy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makro: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bradavčitá tuhá léze barvy kůže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mikro: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nevětvené papily s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akantózou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„stromečkovitou“ hyperkeratózou </a:t>
            </a:r>
            <a:b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parakeratózou</a:t>
            </a: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intracytoplazmatické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virové inkluze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 škáře i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stromatu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papil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kulatobuněčný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47977205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3" name="Zástupný symbol pro obsah 3" descr="vulgární veruka 2, přehled4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200" y="1571625"/>
            <a:ext cx="6451600" cy="4857750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25675" y="6029325"/>
            <a:ext cx="5572125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Papilomatóza</a:t>
            </a:r>
            <a:r>
              <a:rPr lang="cs-CZ" sz="2000" b="0" i="0" dirty="0">
                <a:solidFill>
                  <a:schemeClr val="tx1"/>
                </a:solidFill>
                <a:latin typeface="+mn-lt"/>
              </a:rPr>
              <a:t> + hyperkeratóza +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067412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7" name="Zástupný symbol pro obsah 7" descr="detail parakeratozy, 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571625"/>
            <a:ext cx="6813946" cy="4787900"/>
          </a:xfr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59724" y="5954255"/>
            <a:ext cx="3571875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Stromečkovitá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647881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274496" cy="4297363"/>
          </a:xfrm>
        </p:spPr>
        <p:txBody>
          <a:bodyPr>
            <a:noAutofit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vyvolán HPV, hl. typ 6,11 aj. -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anogenitálně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sexuálně přenosná infekce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inkubační doba 2-3 měsíce</a:t>
            </a:r>
          </a:p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bradavčitá (většinou mnohočetná) léze v typické lokalizaci</a:t>
            </a:r>
          </a:p>
          <a:p>
            <a:pPr marL="180975" indent="-180975"/>
            <a:r>
              <a:rPr lang="cs-CZ" altLang="cs-CZ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koilocyty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bb. s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pyknoticky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svraštělým tmavým jádrem obklopeným prázdným „haló“, dvoj i vícejaderné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bb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hyper-, para- 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dyskeratóza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77257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5" name="Zástupný symbol pro obsah 4" descr="condylomata2, přehled2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571625"/>
            <a:ext cx="6467475" cy="4868863"/>
          </a:xfrm>
        </p:spPr>
      </p:pic>
    </p:spTree>
    <p:extLst>
      <p:ext uri="{BB962C8B-B14F-4D97-AF65-F5344CB8AC3E}">
        <p14:creationId xmlns:p14="http://schemas.microsoft.com/office/powerpoint/2010/main" val="3053739358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Histologická stavba kůže</a:t>
            </a:r>
          </a:p>
        </p:txBody>
      </p:sp>
      <p:pic>
        <p:nvPicPr>
          <p:cNvPr id="1026" name="Picture 2" descr="https://3.bp.blogspot.com/-1XT5h_3bJMw/UtprmCgDtRI/AAAAAAAAAM8/xgcVkbWJy5k/s1600/thi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2571"/>
            <a:ext cx="66490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41556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499" name="Zástupný symbol pro obsah 5" descr="condylomata2, 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488" y="1571625"/>
            <a:ext cx="6677025" cy="5026025"/>
          </a:xfrm>
        </p:spPr>
      </p:pic>
    </p:spTree>
    <p:extLst>
      <p:ext uri="{BB962C8B-B14F-4D97-AF65-F5344CB8AC3E}">
        <p14:creationId xmlns:p14="http://schemas.microsoft.com/office/powerpoint/2010/main" val="3202475425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3" name="Zástupný symbol pro obsah 4" descr="condylomata2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825" y="1571625"/>
            <a:ext cx="6356350" cy="4786313"/>
          </a:xfrm>
        </p:spPr>
      </p:pic>
    </p:spTree>
    <p:extLst>
      <p:ext uri="{BB962C8B-B14F-4D97-AF65-F5344CB8AC3E}">
        <p14:creationId xmlns:p14="http://schemas.microsoft.com/office/powerpoint/2010/main" val="2862917950"/>
      </p:ext>
    </p:extLst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/keratóza)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běžný benigní kožní tumor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ostře ohraničená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hyperpigmentovaná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papula „mastného vzhledu“</a:t>
            </a:r>
          </a:p>
          <a:p>
            <a:pPr lvl="1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hyperkeratóza,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papilomatóza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tvorba rohovinových koulí - cyst vyplněných lamelami keratinu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často pigmentace</a:t>
            </a:r>
          </a:p>
        </p:txBody>
      </p:sp>
    </p:spTree>
    <p:extLst>
      <p:ext uri="{BB962C8B-B14F-4D97-AF65-F5344CB8AC3E}">
        <p14:creationId xmlns:p14="http://schemas.microsoft.com/office/powerpoint/2010/main" val="3501337394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eboroicka-veruka-span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00188"/>
            <a:ext cx="3306763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seboroicke-veruky-dyskeratozy-z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00188"/>
            <a:ext cx="3527425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0081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5" name="Zástupný symbol pro obsah 3" descr="seborh, přehled2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5" y="1571625"/>
            <a:ext cx="5734050" cy="5000625"/>
          </a:xfrm>
        </p:spPr>
      </p:pic>
    </p:spTree>
    <p:extLst>
      <p:ext uri="{BB962C8B-B14F-4D97-AF65-F5344CB8AC3E}">
        <p14:creationId xmlns:p14="http://schemas.microsoft.com/office/powerpoint/2010/main" val="262867237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619" name="Zástupný symbol pro obsah 7" descr="seborh,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0138" y="1571625"/>
            <a:ext cx="4403725" cy="4999038"/>
          </a:xfrm>
        </p:spPr>
      </p:pic>
    </p:spTree>
    <p:extLst>
      <p:ext uri="{BB962C8B-B14F-4D97-AF65-F5344CB8AC3E}">
        <p14:creationId xmlns:p14="http://schemas.microsoft.com/office/powerpoint/2010/main" val="227834768"/>
      </p:ext>
    </p:extLst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(aktinická) keratóza</a:t>
            </a:r>
          </a:p>
        </p:txBody>
      </p:sp>
      <p:sp>
        <p:nvSpPr>
          <p:cNvPr id="112643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intraepidermální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dysplázie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prekanceróza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insolačních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zónách (hlava, krk, ramena, dekolt…)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ložiska „zhrubělého“ kožního  krytu + drobné exkoriace, atrofie</a:t>
            </a:r>
          </a:p>
          <a:p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>
              <a:buFont typeface="Arial" pitchFamily="34" charset="0"/>
              <a:buChar char="•"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dysplázie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různé tloušťce epidermis (začíná bazálně)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atrofie + hyperkeratóza,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+ hustý chronický zánětlivý infiltrát v superficiální dermis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430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aktinicke-keratozy-cel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71625"/>
            <a:ext cx="72866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keratóza</a:t>
            </a:r>
          </a:p>
        </p:txBody>
      </p:sp>
    </p:spTree>
    <p:extLst>
      <p:ext uri="{BB962C8B-B14F-4D97-AF65-F5344CB8AC3E}">
        <p14:creationId xmlns:p14="http://schemas.microsoft.com/office/powerpoint/2010/main" val="243389091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keratóza</a:t>
            </a:r>
          </a:p>
        </p:txBody>
      </p:sp>
      <p:pic>
        <p:nvPicPr>
          <p:cNvPr id="114691" name="Picture 2" descr="ker-sol-7764-00-he-10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7429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Text Box 8"/>
          <p:cNvSpPr txBox="1">
            <a:spLocks noChangeArrowheads="1"/>
          </p:cNvSpPr>
          <p:nvPr/>
        </p:nvSpPr>
        <p:spPr bwMode="auto">
          <a:xfrm>
            <a:off x="4642786" y="5226687"/>
            <a:ext cx="3657600" cy="15081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1 atypické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keratinocyty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2 atrofie epidermis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3 hyperkeratóza,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4 zánětlivý infiltrát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929438" y="2714625"/>
            <a:ext cx="312737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1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00375" y="3059113"/>
            <a:ext cx="312738" cy="3698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2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857875" y="2143125"/>
            <a:ext cx="312738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3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643688" y="3714750"/>
            <a:ext cx="312737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4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6246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5715" name="Zástupný symbol pro obsah 4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991955"/>
          </a:xfrm>
        </p:spPr>
        <p:txBody>
          <a:bodyPr>
            <a:noAutofit/>
          </a:bodyPr>
          <a:lstStyle/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lokálně agresivní karcinom (metastazuje ale vzácně)</a:t>
            </a:r>
          </a:p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insolačních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zónách</a:t>
            </a:r>
          </a:p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ploché / vyvýšené ložisko v barvě kůže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může být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melanoticky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pigmentovaný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centrálně často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ulceruje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hnízda z tmavých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bazaloidních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bb.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na periferii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palisádovité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uspořádání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četné mitózy, někdy pigmentace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retrakční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štěrbiny kolem nádorových čepů</a:t>
            </a:r>
          </a:p>
        </p:txBody>
      </p:sp>
    </p:spTree>
    <p:extLst>
      <p:ext uri="{BB962C8B-B14F-4D97-AF65-F5344CB8AC3E}">
        <p14:creationId xmlns:p14="http://schemas.microsoft.com/office/powerpoint/2010/main" val="3608019634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Histologická stavba kůže</a:t>
            </a:r>
            <a:endParaRPr lang="cs-CZ" sz="3600" dirty="0"/>
          </a:p>
        </p:txBody>
      </p:sp>
      <p:pic>
        <p:nvPicPr>
          <p:cNvPr id="2050" name="Picture 2" descr="https://2.bp.blogspot.com/-48gRqJUs2J0/UtpujyQL_4I/AAAAAAAAANY/VJ8nqGZrTuU/s1600/comparis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848872" cy="38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66229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a-baso-ulc-detai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571625"/>
            <a:ext cx="7232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833701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117763" name="Obrázek 3" descr="bazaliom1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71625"/>
            <a:ext cx="4275137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07490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118787" name="Obrázek 5" descr="bazaliom2a, 2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571625"/>
            <a:ext cx="58578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34888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077200" cy="5072947"/>
          </a:xfrm>
        </p:spPr>
        <p:txBody>
          <a:bodyPr>
            <a:no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synonyma: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skvamocelulární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spinocelulární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makro: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nerovná, někdy výrazněji vyvýšená ložiska tuhé konzistence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může být povrchově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exulcerovaný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mikro: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bb. rostou v čepech a hnízdech</a:t>
            </a:r>
          </a:p>
          <a:p>
            <a:pPr marL="914400" lvl="2" indent="-461963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na okraji čepů jsou bb. menší, směrem do středu přibývá cytoplazmy (~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452437" lvl="2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ve všech vrstvách atypické mitózy </a:t>
            </a:r>
          </a:p>
          <a:p>
            <a:pPr marL="452437" lvl="2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keratinové perly</a:t>
            </a:r>
          </a:p>
          <a:p>
            <a:pPr marL="914400" lvl="2" indent="-461963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intercelulární můstky</a:t>
            </a:r>
          </a:p>
        </p:txBody>
      </p:sp>
    </p:spTree>
    <p:extLst>
      <p:ext uri="{BB962C8B-B14F-4D97-AF65-F5344CB8AC3E}">
        <p14:creationId xmlns:p14="http://schemas.microsoft.com/office/powerpoint/2010/main" val="3191334885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quamous cell carcinoma">
            <a:extLst>
              <a:ext uri="{FF2B5EF4-FFF2-40B4-BE49-F238E27FC236}">
                <a16:creationId xmlns:a16="http://schemas.microsoft.com/office/drawing/2014/main" id="{46F2BAFF-3273-47CF-AB87-B9FD7B85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0926"/>
            <a:ext cx="6901063" cy="44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30652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02444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481138"/>
            <a:ext cx="70262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</p:txBody>
      </p:sp>
    </p:spTree>
    <p:extLst>
      <p:ext uri="{BB962C8B-B14F-4D97-AF65-F5344CB8AC3E}">
        <p14:creationId xmlns:p14="http://schemas.microsoft.com/office/powerpoint/2010/main" val="199182468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altLang="cs-CZ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léze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Benigní: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piha (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ephelides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benigní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pigmentové névy 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dysplastický névus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Maligní melanom: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povrchově se šířící MM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nodulární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akrolentiginózní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3422078958"/>
      </p:ext>
    </p:extLst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Pigmentový névus</a:t>
            </a:r>
          </a:p>
        </p:txBody>
      </p:sp>
      <p:sp>
        <p:nvSpPr>
          <p:cNvPr id="123907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tumor, většinou získaný během života</a:t>
            </a: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kongenitální névy bývají rozsáhlejší</a:t>
            </a: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mikro: </a:t>
            </a:r>
          </a:p>
          <a:p>
            <a:pPr lvl="1"/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skupiny pigmentových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.(= hnízda)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proliferují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dermoepidermální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junkci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smíšený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hnízda jsou jak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zóně, tak v dermis, kde jsou i ve formě pruhů</a:t>
            </a:r>
          </a:p>
          <a:p>
            <a:pPr lvl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intradermální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výše popsané změny jsou pouze v dermis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8475821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931" name="Picture 5" descr="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3" y="1772816"/>
            <a:ext cx="7939608" cy="40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afekce</a:t>
            </a:r>
          </a:p>
        </p:txBody>
      </p:sp>
    </p:spTree>
    <p:extLst>
      <p:ext uri="{BB962C8B-B14F-4D97-AF65-F5344CB8AC3E}">
        <p14:creationId xmlns:p14="http://schemas.microsoft.com/office/powerpoint/2010/main" val="234795142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5955" name="Picture 2" descr="nevi-pigmentosi-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1571625"/>
            <a:ext cx="6750050" cy="5006975"/>
          </a:xfrm>
          <a:noFill/>
        </p:spPr>
      </p:pic>
    </p:spTree>
    <p:extLst>
      <p:ext uri="{BB962C8B-B14F-4D97-AF65-F5344CB8AC3E}">
        <p14:creationId xmlns:p14="http://schemas.microsoft.com/office/powerpoint/2010/main" val="142828900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Histologický termíny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1463" indent="-271463"/>
            <a:r>
              <a:rPr 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hyperplazie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endParaRPr 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jádra ve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endParaRPr 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hyperplazie epidermis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abnormální předčasná keratinizace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ztráta mezibuněčných spojů, porucha soudržnosti bb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papilomatóza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hyperplazie papilární dermis, dermální papily se prodlouží, povrch bradavičnatý</a:t>
            </a:r>
          </a:p>
          <a:p>
            <a:pPr marL="271463" indent="-271463"/>
            <a:r>
              <a:rPr 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spongióza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intercelulární edém epidermis</a:t>
            </a:r>
          </a:p>
        </p:txBody>
      </p:sp>
    </p:spTree>
    <p:extLst>
      <p:ext uri="{BB962C8B-B14F-4D97-AF65-F5344CB8AC3E}">
        <p14:creationId xmlns:p14="http://schemas.microsoft.com/office/powerpoint/2010/main" val="1412980383"/>
      </p:ext>
    </p:extLst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Intradermální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6979" name="Picture 2" descr="nevus-id-7463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719" y="1412875"/>
            <a:ext cx="7216775" cy="5245100"/>
          </a:xfrm>
          <a:solidFill>
            <a:schemeClr val="bg1"/>
          </a:solidFill>
        </p:spPr>
      </p:pic>
      <p:sp>
        <p:nvSpPr>
          <p:cNvPr id="126980" name="Text Box 9"/>
          <p:cNvSpPr txBox="1">
            <a:spLocks noChangeArrowheads="1"/>
          </p:cNvSpPr>
          <p:nvPr/>
        </p:nvSpPr>
        <p:spPr bwMode="auto">
          <a:xfrm>
            <a:off x="1114426" y="6008688"/>
            <a:ext cx="7345362" cy="7842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Melanocyty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Vrstva papilárního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kória</a:t>
            </a: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 oddělující hnízda melanocytů od epidermis</a:t>
            </a:r>
            <a:endParaRPr lang="cs-CZ" altLang="cs-CZ" sz="180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6981" name="Rectangle 7"/>
          <p:cNvSpPr>
            <a:spLocks noChangeArrowheads="1"/>
          </p:cNvSpPr>
          <p:nvPr/>
        </p:nvSpPr>
        <p:spPr bwMode="auto">
          <a:xfrm>
            <a:off x="5651500" y="3573463"/>
            <a:ext cx="357188" cy="461962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3419475" y="3644900"/>
            <a:ext cx="357188" cy="461963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7235825" y="1844675"/>
            <a:ext cx="354013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126984" name="Přímá spojovací šipka 9"/>
          <p:cNvCxnSpPr>
            <a:cxnSpLocks noChangeShapeType="1"/>
          </p:cNvCxnSpPr>
          <p:nvPr/>
        </p:nvCxnSpPr>
        <p:spPr bwMode="auto">
          <a:xfrm flipH="1">
            <a:off x="6875463" y="2205038"/>
            <a:ext cx="433387" cy="360362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98969304"/>
      </p:ext>
    </p:extLst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Intradermánlní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8003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1571625"/>
            <a:ext cx="3714750" cy="4837113"/>
          </a:xfrm>
          <a:noFill/>
        </p:spPr>
      </p:pic>
    </p:spTree>
    <p:extLst>
      <p:ext uri="{BB962C8B-B14F-4D97-AF65-F5344CB8AC3E}">
        <p14:creationId xmlns:p14="http://schemas.microsoft.com/office/powerpoint/2010/main" val="3887188699"/>
      </p:ext>
    </p:extLst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Smíšený pigmentový névus</a:t>
            </a:r>
          </a:p>
        </p:txBody>
      </p:sp>
      <p:pic>
        <p:nvPicPr>
          <p:cNvPr id="129027" name="Zástupný symbol pro obsah 3" descr="smíšený névus2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99" y="1571625"/>
            <a:ext cx="3817469" cy="4802719"/>
          </a:xfrm>
        </p:spPr>
      </p:pic>
      <p:pic>
        <p:nvPicPr>
          <p:cNvPr id="129028" name="Zástupný symbol pro obsah 5" descr="smíšený névus, 400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07" y="1571625"/>
            <a:ext cx="388778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67206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Modrý névus (blue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nevus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7849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intradermálně tvořený protáhlými /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dentritickými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melanocyty/ obklopenými snopci kolagenu</a:t>
            </a: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zpravidla patrny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hyperpigmentované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melanocyty i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melanofágy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povrchová varianta (horní polovina dermis) či hlubší formy (až do podkožního tuku), celulární varianta,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dg. maligní melanom</a:t>
            </a: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někdy kombinovaná varianta s běžným névem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158907"/>
      </p:ext>
    </p:ext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C0D99-CB98-43FD-AF29-E80D4A18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8CD20E-9C18-483D-AEDF-9B7C488CE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508144" cy="508558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B5F4901-7F72-48EE-9346-79F231CCB0DC}"/>
              </a:ext>
            </a:extLst>
          </p:cNvPr>
          <p:cNvSpPr txBox="1"/>
          <p:nvPr/>
        </p:nvSpPr>
        <p:spPr>
          <a:xfrm>
            <a:off x="4319504" y="644986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828545364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C5A1D-48ED-4008-BC8C-4C8A8042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340F651-3E44-42A8-93E7-3159B1B19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08" y="1597025"/>
            <a:ext cx="5977784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53B5E8-163F-4C6A-8706-3DBAF82A1FF0}"/>
              </a:ext>
            </a:extLst>
          </p:cNvPr>
          <p:cNvSpPr txBox="1"/>
          <p:nvPr/>
        </p:nvSpPr>
        <p:spPr>
          <a:xfrm>
            <a:off x="4621140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78926320"/>
      </p:ext>
    </p:ext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Halo névus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Suttonův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névus)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202488" cy="4297363"/>
          </a:xfrm>
        </p:spPr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kolem névu patrný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depigmentovaný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(světlý) lem 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patrný kolem reziduálních struktur névu hustý lymfocytární infiltrát 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dg. regresivně transformovaný tumor/melanom</a:t>
            </a:r>
          </a:p>
        </p:txBody>
      </p:sp>
    </p:spTree>
    <p:extLst>
      <p:ext uri="{BB962C8B-B14F-4D97-AF65-F5344CB8AC3E}">
        <p14:creationId xmlns:p14="http://schemas.microsoft.com/office/powerpoint/2010/main" val="3569014410"/>
      </p:ext>
    </p:ext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8D802C5-1CAE-4C50-8D17-337741B46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99" y="1597025"/>
            <a:ext cx="6482802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440EEE8-8BF3-44B4-8AB5-8C82EF8D58E4}"/>
              </a:ext>
            </a:extLst>
          </p:cNvPr>
          <p:cNvSpPr txBox="1"/>
          <p:nvPr/>
        </p:nvSpPr>
        <p:spPr>
          <a:xfrm>
            <a:off x="4835660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32443791"/>
      </p:ext>
    </p:extLst>
  </p:cSld>
  <p:clrMapOvr>
    <a:masterClrMapping/>
  </p:clrMapOvr>
  <p:transition spd="slow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B726E-19FB-43E3-8DB9-A3A1964A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80758EF-0C83-4AAE-B6C8-A5EC0F256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2" y="1597025"/>
            <a:ext cx="6393316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6577A2-71B5-4C9A-ACBB-59F0889350CD}"/>
              </a:ext>
            </a:extLst>
          </p:cNvPr>
          <p:cNvSpPr txBox="1"/>
          <p:nvPr/>
        </p:nvSpPr>
        <p:spPr>
          <a:xfrm>
            <a:off x="4828906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960347586"/>
      </p:ext>
    </p:extLst>
  </p:cSld>
  <p:clrMapOvr>
    <a:masterClrMapping/>
  </p:clrMapOvr>
  <p:transition spd="slow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Nevus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268760"/>
            <a:ext cx="8077200" cy="5319607"/>
          </a:xfrm>
        </p:spPr>
        <p:txBody>
          <a:bodyPr>
            <a:normAutofit fontScale="92500"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výrazně častější u dětí a mladých dospělých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převážně světlý/růžový, méně pigmentovaný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histologicky: </a:t>
            </a:r>
          </a:p>
          <a:p>
            <a:pPr indent="200025">
              <a:buFontTx/>
              <a:buChar char="-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smíšený nebo intradermální névus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epiteloidní (objemné) či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vřetenité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melanocyty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drop fenomén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často mitotické figury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epidermis hyperplastická s eozinofilními tělísky /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Kamino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bodies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může být přítomno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pagetoidní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šíření melanocytů typické pro melanom, zde se však vyskytuje často centrálně v rámci léze a névus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je typicky SYMETRICKÁ léze. 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dermální komponenta maturuje.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52899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marL="0" indent="0">
              <a:buNone/>
            </a:pP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Akutní zánětlivé dermatózy</a:t>
            </a:r>
          </a:p>
        </p:txBody>
      </p:sp>
    </p:spTree>
    <p:extLst>
      <p:ext uri="{BB962C8B-B14F-4D97-AF65-F5344CB8AC3E}">
        <p14:creationId xmlns:p14="http://schemas.microsoft.com/office/powerpoint/2010/main" val="991646610"/>
      </p:ext>
    </p:extLst>
  </p:cSld>
  <p:clrMapOvr>
    <a:masterClrMapping/>
  </p:clrMapOvr>
  <p:transition spd="slow"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00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vzniká: </a:t>
            </a:r>
          </a:p>
          <a:p>
            <a:pPr lvl="1"/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malignizací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névů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 novo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výskyt: 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kůže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sliznice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meningy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5284105"/>
      </p:ext>
    </p:extLst>
  </p:cSld>
  <p:clrMapOvr>
    <a:masterClrMapping/>
  </p:clrMapOvr>
  <p:transition spd="slow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makro: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v časných stádiích podobnost s mateřským znaménkem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nepravidelné okraje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nepravidelná pigmentace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v pozdějších stádiích léze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ulceruje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, tmavne, krvácí</a:t>
            </a:r>
          </a:p>
          <a:p>
            <a:pPr lvl="1">
              <a:lnSpc>
                <a:spcPct val="80000"/>
              </a:lnSpc>
            </a:pP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klinicky tzv. 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ABCD pravidlo</a:t>
            </a: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ssymetry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uneven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olour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iameter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&gt; 6mm</a:t>
            </a: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volving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66349"/>
      </p:ext>
    </p:extLst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xid.org/wp-content/uploads/2012/05/ABCDEs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344816" cy="68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00234"/>
      </p:ext>
    </p:extLst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asymetrie léze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atypické pleomorfní epiteloidní či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vřetenité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buňky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velká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hyperchromní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jádra s výraznými jadérky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mitózy (v atypických lokalizacích)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nepravidelné hrubě granulární pigmentace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ale i kompletně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apigmentované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formy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imunoprofil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melan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A, HMB-45, S-100 </a:t>
            </a:r>
          </a:p>
          <a:p>
            <a:pPr lvl="1">
              <a:lnSpc>
                <a:spcPct val="90000"/>
              </a:lnSpc>
            </a:pPr>
            <a:endParaRPr lang="cs-CZ" altLang="cs-CZ" sz="2000" dirty="0"/>
          </a:p>
          <a:p>
            <a:pPr lvl="1">
              <a:lnSpc>
                <a:spcPct val="90000"/>
              </a:lnSpc>
            </a:pPr>
            <a:endParaRPr lang="cs-CZ" altLang="cs-CZ" sz="2000" dirty="0"/>
          </a:p>
          <a:p>
            <a:pPr lvl="2">
              <a:lnSpc>
                <a:spcPct val="9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17089374"/>
      </p:ext>
    </p:extLst>
  </p:cSld>
  <p:clrMapOvr>
    <a:masterClrMapping/>
  </p:clrMapOvr>
  <p:transition spd="slow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3"/>
          <p:cNvSpPr txBox="1">
            <a:spLocks noChangeArrowheads="1"/>
          </p:cNvSpPr>
          <p:nvPr/>
        </p:nvSpPr>
        <p:spPr bwMode="auto">
          <a:xfrm>
            <a:off x="4491038" y="29559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cs-CZ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347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4" name="Picture 5" descr="24_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00125"/>
            <a:ext cx="67627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Text Box 7"/>
          <p:cNvSpPr txBox="1">
            <a:spLocks noChangeArrowheads="1"/>
          </p:cNvSpPr>
          <p:nvPr/>
        </p:nvSpPr>
        <p:spPr bwMode="auto">
          <a:xfrm>
            <a:off x="1143000" y="1000125"/>
            <a:ext cx="5815013" cy="3079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</a:t>
            </a:r>
            <a: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       2         3          4           5 do tuku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3568" y="131762"/>
            <a:ext cx="8229600" cy="868363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Hloubka invaze melanomu dle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6"/>
          <p:cNvSpPr txBox="1"/>
          <p:nvPr/>
        </p:nvSpPr>
        <p:spPr>
          <a:xfrm>
            <a:off x="6804025" y="981075"/>
            <a:ext cx="1143000" cy="366713"/>
          </a:xfrm>
          <a:prstGeom prst="rect">
            <a:avLst/>
          </a:prstGeom>
          <a:solidFill>
            <a:schemeClr val="bg1">
              <a:lumMod val="75000"/>
              <a:alpha val="69804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0">
                <a:solidFill>
                  <a:schemeClr val="tx1"/>
                </a:solidFill>
                <a:latin typeface="Arial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262923101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3"/>
          <p:cNvSpPr txBox="1">
            <a:spLocks noChangeArrowheads="1"/>
          </p:cNvSpPr>
          <p:nvPr/>
        </p:nvSpPr>
        <p:spPr bwMode="auto">
          <a:xfrm>
            <a:off x="4491038" y="29559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cs-CZ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6371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4148" name="Picture 6" descr="24_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143000"/>
            <a:ext cx="568166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 txBox="1">
            <a:spLocks/>
          </p:cNvSpPr>
          <p:nvPr/>
        </p:nvSpPr>
        <p:spPr>
          <a:xfrm>
            <a:off x="611560" y="274638"/>
            <a:ext cx="8229600" cy="86836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Hloubka invaze melanomu dle </a:t>
            </a:r>
            <a:r>
              <a:rPr lang="cs-CZ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Breslowa</a:t>
            </a:r>
            <a:r>
              <a:rPr lang="cs-CZ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(mm)</a:t>
            </a:r>
          </a:p>
        </p:txBody>
      </p:sp>
    </p:spTree>
    <p:extLst>
      <p:ext uri="{BB962C8B-B14F-4D97-AF65-F5344CB8AC3E}">
        <p14:creationId xmlns:p14="http://schemas.microsoft.com/office/powerpoint/2010/main" val="26364098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Melanom – prognostické faktory</a:t>
            </a:r>
          </a:p>
        </p:txBody>
      </p:sp>
      <p:sp>
        <p:nvSpPr>
          <p:cNvPr id="135171" name="Zástupný symbol pro obsah 4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 fontScale="92500" lnSpcReduction="10000"/>
          </a:bodyPr>
          <a:lstStyle/>
          <a:p>
            <a:pPr marL="180975" indent="-180975">
              <a:tabLst>
                <a:tab pos="361950" algn="l"/>
              </a:tabLst>
            </a:pP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tloušťka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Breslowa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(hranice 1-2-4 mm)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hloubka invaze dle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(zahrnuty v TNM)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ulcerace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počet mitóz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parciální regrese (zhoršuje prognózu)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tumor infiltrující lymfocyty /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TILS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intratumorózní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lymfocyty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lymfovaskulární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invaze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delší přežití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 žen 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delší přežití při lokalizaci melanomu  na končetinách</a:t>
            </a:r>
          </a:p>
          <a:p>
            <a:pPr marL="742950" lvl="1" indent="-285750">
              <a:tabLst>
                <a:tab pos="361950" algn="l"/>
              </a:tabLst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vyjma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subungvální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a plantární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akrolentiginózní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melanom – špatná prognóza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8810031"/>
      </p:ext>
    </p:extLst>
  </p:cSld>
  <p:clrMapOvr>
    <a:masterClrMapping/>
  </p:clrMapOvr>
  <p:transition spd="slow"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3 růstové fáze ve vývoji melanomu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melanom in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intraepidermální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fáze)</a:t>
            </a:r>
          </a:p>
          <a:p>
            <a:pPr lvl="1"/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radiální růstová fáze - superficiálně se šířící MM</a:t>
            </a:r>
          </a:p>
          <a:p>
            <a:pPr lvl="2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laterální šíření s invazí do papilární dermis</a:t>
            </a:r>
          </a:p>
          <a:p>
            <a:pPr lvl="2"/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vertikální růstová fáze</a:t>
            </a:r>
          </a:p>
          <a:p>
            <a:pPr lvl="2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invaze do retikulární dermis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06824083"/>
      </p:ext>
    </p:extLst>
  </p:cSld>
  <p:clrMapOvr>
    <a:masterClrMapping/>
  </p:clrMapOvr>
  <p:transition spd="slow"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(melanom) LM/LMM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96413"/>
            <a:ext cx="8202488" cy="5144955"/>
          </a:xfrm>
        </p:spPr>
        <p:txBody>
          <a:bodyPr>
            <a:noAutofit/>
          </a:bodyPr>
          <a:lstStyle/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těžká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dysplázie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epidermis a papilárním koriu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 terénu solárního poškození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nepravidelně pigmentovaná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, většinou na obličeji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mikro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atypické melanocyty jednotlivě v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junkci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a celé šíři epidermis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atrofie epidermis a bazofilní degenerace kolagenu</a:t>
            </a:r>
          </a:p>
        </p:txBody>
      </p:sp>
    </p:spTree>
    <p:extLst>
      <p:ext uri="{BB962C8B-B14F-4D97-AF65-F5344CB8AC3E}">
        <p14:creationId xmlns:p14="http://schemas.microsoft.com/office/powerpoint/2010/main" val="1147501266"/>
      </p:ext>
    </p:extLst>
  </p:cSld>
  <p:clrMapOvr>
    <a:masterClrMapping/>
  </p:clrMapOvr>
  <p:transition spd="slow"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lentigo-maligna-suborbi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571625"/>
            <a:ext cx="7054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melanom</a:t>
            </a:r>
          </a:p>
        </p:txBody>
      </p:sp>
      <p:sp>
        <p:nvSpPr>
          <p:cNvPr id="7" name="Obdélník 6"/>
          <p:cNvSpPr/>
          <p:nvPr/>
        </p:nvSpPr>
        <p:spPr bwMode="auto">
          <a:xfrm rot="21118581">
            <a:off x="2862263" y="3500438"/>
            <a:ext cx="5143500" cy="4286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 bwMode="auto">
          <a:xfrm rot="18229472">
            <a:off x="3897312" y="4591051"/>
            <a:ext cx="714375" cy="28575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5680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Urtikaria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(kopřivka)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lokalizovaná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degranulace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žírných buněk -&gt;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mikrovaskulární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hyperpermeabilita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-&gt; dermální edém</a:t>
            </a:r>
          </a:p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imunitní podklad (hypersenzitivita 1.typu), reakce na antigeny/alergeny/léky/bodnutí hmyzem/</a:t>
            </a:r>
          </a:p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dermografismus</a:t>
            </a:r>
          </a:p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lehký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perivaskulární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lymfocytární a intersticiální infiltrát s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neutrofily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a někdy i s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eosinofily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6213">
              <a:lnSpc>
                <a:spcPct val="125000"/>
              </a:lnSpc>
            </a:pPr>
            <a:endParaRPr lang="en-US" altLang="cs-CZ" sz="27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247957"/>
      </p:ext>
    </p:extLst>
  </p:cSld>
  <p:clrMapOvr>
    <a:masterClrMapping/>
  </p:clrMapOvr>
  <p:transition spd="slow">
    <p:wipe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Skin Tumors-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7507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93123"/>
      </p:ext>
    </p:extLst>
  </p:cSld>
  <p:clrMapOvr>
    <a:masterClrMapping/>
  </p:clrMapOvr>
  <p:transition spd="slow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1" name="Rectang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radiální růstová fáze - SSM</a:t>
            </a:r>
          </a:p>
        </p:txBody>
      </p:sp>
      <p:pic>
        <p:nvPicPr>
          <p:cNvPr id="140291" name="Picture 4" descr="DSCN189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300" y="1571625"/>
            <a:ext cx="5359400" cy="4102100"/>
          </a:xfrm>
          <a:noFill/>
        </p:spPr>
      </p:pic>
    </p:spTree>
    <p:extLst>
      <p:ext uri="{BB962C8B-B14F-4D97-AF65-F5344CB8AC3E}">
        <p14:creationId xmlns:p14="http://schemas.microsoft.com/office/powerpoint/2010/main" val="386529525"/>
      </p:ext>
    </p:extLst>
  </p:cSld>
  <p:clrMapOvr>
    <a:masterClrMapping/>
  </p:clrMapOvr>
  <p:transition spd="slow"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radiální růstová fáze - SSM</a:t>
            </a:r>
          </a:p>
        </p:txBody>
      </p:sp>
      <p:pic>
        <p:nvPicPr>
          <p:cNvPr id="141315" name="Picture 2" descr="ssm-4852-96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" y="1612900"/>
            <a:ext cx="7531100" cy="5245100"/>
          </a:xfrm>
          <a:noFill/>
        </p:spPr>
      </p:pic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3635896" y="5431745"/>
            <a:ext cx="5437187" cy="1446212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1. Nepravidelně rozložená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junkční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hnízda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2. Melanocyty jednotlivě ve vyšších vrstvách v epidermis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3. Lymfocytární infiltrát ve spodině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4. Invaze do papilární dermis (zde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Clark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3)</a:t>
            </a:r>
          </a:p>
        </p:txBody>
      </p:sp>
      <p:sp>
        <p:nvSpPr>
          <p:cNvPr id="141317" name="Rectangle 7"/>
          <p:cNvSpPr>
            <a:spLocks noChangeArrowheads="1"/>
          </p:cNvSpPr>
          <p:nvPr/>
        </p:nvSpPr>
        <p:spPr bwMode="auto">
          <a:xfrm>
            <a:off x="6072188" y="2571750"/>
            <a:ext cx="355600" cy="461963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2857500" y="3429000"/>
            <a:ext cx="355600" cy="460375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7572375" y="4143375"/>
            <a:ext cx="357188" cy="461963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1320" name="Rectangle 7"/>
          <p:cNvSpPr>
            <a:spLocks noChangeArrowheads="1"/>
          </p:cNvSpPr>
          <p:nvPr/>
        </p:nvSpPr>
        <p:spPr bwMode="auto">
          <a:xfrm>
            <a:off x="5214938" y="4500563"/>
            <a:ext cx="355600" cy="461962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1497160"/>
      </p:ext>
    </p:extLst>
  </p:cSld>
  <p:clrMapOvr>
    <a:masterClrMapping/>
  </p:clrMapOvr>
  <p:transition spd="slow"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vertikální růstová fáze</a:t>
            </a:r>
          </a:p>
        </p:txBody>
      </p:sp>
      <p:sp>
        <p:nvSpPr>
          <p:cNvPr id="142339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terénu SSM klon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melanoblastů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který roste vertikálně – tzv. </a:t>
            </a:r>
            <a:r>
              <a:rPr lang="cs-CZ" alt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SSM s </a:t>
            </a:r>
            <a:r>
              <a:rPr lang="cs-CZ" alt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nodularitou</a:t>
            </a:r>
            <a:endParaRPr lang="cs-CZ" alt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horší prognóza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nepravidelně pigmentovaná neostrá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prominujícím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 uzlem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SSM a morfologicky odlišný klon nádorových buněk, které rostou vertikálně</a:t>
            </a:r>
          </a:p>
        </p:txBody>
      </p:sp>
    </p:spTree>
    <p:extLst>
      <p:ext uri="{BB962C8B-B14F-4D97-AF65-F5344CB8AC3E}">
        <p14:creationId xmlns:p14="http://schemas.microsoft.com/office/powerpoint/2010/main" val="141459426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melanom-nodularni-deta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571625"/>
            <a:ext cx="7146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611560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vertikální růstová fáze – SSM s </a:t>
            </a: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nodularitou</a:t>
            </a:r>
            <a:endParaRPr lang="cs-CZ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8957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maligní melanom </a:t>
            </a:r>
          </a:p>
        </p:txBody>
      </p:sp>
      <p:sp>
        <p:nvSpPr>
          <p:cNvPr id="144387" name="Zástupný symbol pro obsah 3"/>
          <p:cNvSpPr>
            <a:spLocks noGrp="1"/>
          </p:cNvSpPr>
          <p:nvPr>
            <p:ph idx="4294967295"/>
          </p:nvPr>
        </p:nvSpPr>
        <p:spPr>
          <a:xfrm>
            <a:off x="762000" y="1600200"/>
            <a:ext cx="8077200" cy="5069160"/>
          </a:xfrm>
        </p:spPr>
        <p:txBody>
          <a:bodyPr>
            <a:noAutofit/>
          </a:bodyPr>
          <a:lstStyle/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růstová zóna je v dermis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metastázuje,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závislosti na prognostických  faktorech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nejprve do uzlin, pak hematogenně do kteréhokoliv  orgánu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 radikální excize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různě barevný </a:t>
            </a:r>
            <a:r>
              <a:rPr lang="cs-CZ" altLang="cs-CZ" b="0" dirty="0" err="1">
                <a:latin typeface="Arial" panose="020B0604020202020204" pitchFamily="34" charset="0"/>
                <a:cs typeface="Arial" panose="020B0604020202020204" pitchFamily="34" charset="0"/>
              </a:rPr>
              <a:t>nodulus</a:t>
            </a:r>
            <a:endParaRPr lang="cs-CZ" alt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nádorové melanocyty tvoří v dermis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různě objemný uzel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nádorové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nejčastěji epiteloidního vzhledu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chybí maturace směrem ke spodině léze</a:t>
            </a:r>
          </a:p>
        </p:txBody>
      </p:sp>
    </p:spTree>
    <p:extLst>
      <p:ext uri="{BB962C8B-B14F-4D97-AF65-F5344CB8AC3E}">
        <p14:creationId xmlns:p14="http://schemas.microsoft.com/office/powerpoint/2010/main" val="299643558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m-nodul-799-93-he-1,25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498600"/>
            <a:ext cx="70739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035050" y="5383125"/>
            <a:ext cx="6419578" cy="6340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Rozsáhlý tumor zasahující do tukové tkáně, bez výrazné horizontální složky;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29163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</a:t>
            </a:r>
          </a:p>
        </p:txBody>
      </p:sp>
    </p:spTree>
    <p:extLst>
      <p:ext uri="{BB962C8B-B14F-4D97-AF65-F5344CB8AC3E}">
        <p14:creationId xmlns:p14="http://schemas.microsoft.com/office/powerpoint/2010/main" val="356392299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Obrázek 4" descr="MM2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571625"/>
            <a:ext cx="62880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224642" y="5905500"/>
            <a:ext cx="3960812" cy="400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83568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 </a:t>
            </a:r>
          </a:p>
        </p:txBody>
      </p:sp>
    </p:spTree>
    <p:extLst>
      <p:ext uri="{BB962C8B-B14F-4D97-AF65-F5344CB8AC3E}">
        <p14:creationId xmlns:p14="http://schemas.microsoft.com/office/powerpoint/2010/main" val="1239737090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Obrázek 6" descr="MM3, 4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00188"/>
            <a:ext cx="4716463" cy="35512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Obrázek 9" descr="MM4, 400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643188"/>
            <a:ext cx="4787900" cy="36052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785813" y="5429250"/>
            <a:ext cx="4768850" cy="400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Atypické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melanoblasty</a:t>
            </a:r>
            <a:r>
              <a:rPr lang="cs-CZ" sz="2000" b="0" i="0" dirty="0">
                <a:solidFill>
                  <a:schemeClr val="tx1"/>
                </a:solidFill>
                <a:latin typeface="+mn-lt"/>
              </a:rPr>
              <a:t>, nápadná jadérka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701675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 </a:t>
            </a:r>
          </a:p>
        </p:txBody>
      </p:sp>
    </p:spTree>
    <p:extLst>
      <p:ext uri="{BB962C8B-B14F-4D97-AF65-F5344CB8AC3E}">
        <p14:creationId xmlns:p14="http://schemas.microsoft.com/office/powerpoint/2010/main" val="419526836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77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metastázy v játrech</a:t>
            </a:r>
          </a:p>
        </p:txBody>
      </p:sp>
      <p:pic>
        <p:nvPicPr>
          <p:cNvPr id="148483" name="Obrázek 6" descr="mts MMjátr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643063"/>
            <a:ext cx="802005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81983"/>
      </p:ext>
    </p:extLst>
  </p:cSld>
  <p:clrMapOvr>
    <a:masterClrMapping/>
  </p:clrMapOvr>
  <p:transition spd="slow">
    <p:wipe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theme1.xml><?xml version="1.0" encoding="utf-8"?>
<a:theme xmlns:a="http://schemas.openxmlformats.org/drawingml/2006/main" name="Školen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2642</Words>
  <Application>Microsoft Office PowerPoint</Application>
  <PresentationFormat>Předvádění na obrazovce (4:3)</PresentationFormat>
  <Paragraphs>595</Paragraphs>
  <Slides>118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118</vt:i4>
      </vt:variant>
    </vt:vector>
  </HeadingPairs>
  <TitlesOfParts>
    <vt:vector size="126" baseType="lpstr">
      <vt:lpstr>MS PGothic</vt:lpstr>
      <vt:lpstr>Arial</vt:lpstr>
      <vt:lpstr>Calibri</vt:lpstr>
      <vt:lpstr>Georgia</vt:lpstr>
      <vt:lpstr>Times New Roman</vt:lpstr>
      <vt:lpstr>Verdana</vt:lpstr>
      <vt:lpstr>Wingdings</vt:lpstr>
      <vt:lpstr>Školení</vt:lpstr>
      <vt:lpstr>Patologie kůže a sliznic</vt:lpstr>
      <vt:lpstr>Prezentace aplikace PowerPoint</vt:lpstr>
      <vt:lpstr>Makroskopické termíny  </vt:lpstr>
      <vt:lpstr>Makroskopické termíny</vt:lpstr>
      <vt:lpstr>Histologická stavba kůže</vt:lpstr>
      <vt:lpstr>Histologická stavba kůže</vt:lpstr>
      <vt:lpstr>Histologický termíny </vt:lpstr>
      <vt:lpstr>Prezentace aplikace PowerPoint</vt:lpstr>
      <vt:lpstr>Urtikaria (kopřivka) </vt:lpstr>
      <vt:lpstr>Prezentace aplikace PowerPoint</vt:lpstr>
      <vt:lpstr>Prezentace aplikace PowerPoint</vt:lpstr>
      <vt:lpstr> Akutní ekzém dermatitida (spongiotická) </vt:lpstr>
      <vt:lpstr>Prezentace aplikace PowerPoint</vt:lpstr>
      <vt:lpstr>Akutní dermatitida</vt:lpstr>
      <vt:lpstr>lichenifikace</vt:lpstr>
      <vt:lpstr>Prezentace aplikace PowerPoint</vt:lpstr>
      <vt:lpstr>Psoriáza (lupénka)</vt:lpstr>
      <vt:lpstr>Prezentace aplikace PowerPoint</vt:lpstr>
      <vt:lpstr>Prezentace aplikace PowerPoint</vt:lpstr>
      <vt:lpstr>Prezentace aplikace PowerPoint</vt:lpstr>
      <vt:lpstr>Prezentace aplikace PowerPoint</vt:lpstr>
      <vt:lpstr>Lichen ruber planus</vt:lpstr>
      <vt:lpstr>Lichen ruber planus</vt:lpstr>
      <vt:lpstr>Lichen ruber planus</vt:lpstr>
      <vt:lpstr>Lichen ruber planus</vt:lpstr>
      <vt:lpstr>Prezentace aplikace PowerPoint</vt:lpstr>
      <vt:lpstr>Puchýřnaté choroby</vt:lpstr>
      <vt:lpstr>Vrozená epidermolysis bullosa</vt:lpstr>
      <vt:lpstr>Vrozená epidermolysis bullosa</vt:lpstr>
      <vt:lpstr>Pemphigus vulgaris</vt:lpstr>
      <vt:lpstr>Pemphigus vulgaris</vt:lpstr>
      <vt:lpstr>Pemphigus vulgaris</vt:lpstr>
      <vt:lpstr>Bulózní pemphigoid</vt:lpstr>
      <vt:lpstr>Prezentace aplikace PowerPoint</vt:lpstr>
      <vt:lpstr>Herpes simplex</vt:lpstr>
      <vt:lpstr>Herpes simplex</vt:lpstr>
      <vt:lpstr>Dermatitis herpetiformis Duhring</vt:lpstr>
      <vt:lpstr>Dermatitis herpetiformis</vt:lpstr>
      <vt:lpstr>Granulomy</vt:lpstr>
      <vt:lpstr>Granuloma annulare</vt:lpstr>
      <vt:lpstr>Prezentace aplikace PowerPoint</vt:lpstr>
      <vt:lpstr>Prezentace aplikace PowerPoint</vt:lpstr>
      <vt:lpstr>Prezentace aplikace PowerPoint</vt:lpstr>
      <vt:lpstr>Schlofferův pseudotumor</vt:lpstr>
      <vt:lpstr>Verruca vulgaris</vt:lpstr>
      <vt:lpstr>Verruca vulgaris</vt:lpstr>
      <vt:lpstr>Verruca vulgaris</vt:lpstr>
      <vt:lpstr>Condyloma accuminatum</vt:lpstr>
      <vt:lpstr>Condyloma accuminatum</vt:lpstr>
      <vt:lpstr>Condyloma accuminatum</vt:lpstr>
      <vt:lpstr>Condyloma accuminatum</vt:lpstr>
      <vt:lpstr>Seboroická veruka/keratóza)</vt:lpstr>
      <vt:lpstr>Seborhoická veruka</vt:lpstr>
      <vt:lpstr>Seborhoická veruka</vt:lpstr>
      <vt:lpstr>Seborhoická veruka</vt:lpstr>
      <vt:lpstr>Solární (aktinická) keratóza</vt:lpstr>
      <vt:lpstr>Solární keratóza</vt:lpstr>
      <vt:lpstr>Solární keratóza</vt:lpstr>
      <vt:lpstr>Bazocelulární karcinom (bazaliom)</vt:lpstr>
      <vt:lpstr>Bazocelulární karcinom (bazaliom)</vt:lpstr>
      <vt:lpstr>Bazocelulární karcinom (bazaliom)</vt:lpstr>
      <vt:lpstr>Bazocelulární karcinom (bazaliom)</vt:lpstr>
      <vt:lpstr>Dlaždicobuněčný karcinom</vt:lpstr>
      <vt:lpstr>Prezentace aplikace PowerPoint</vt:lpstr>
      <vt:lpstr>Dlaždicobuněčný karcinom</vt:lpstr>
      <vt:lpstr>Melanocytární léze</vt:lpstr>
      <vt:lpstr>Pigmentový névus</vt:lpstr>
      <vt:lpstr>Melanocytární afekce</vt:lpstr>
      <vt:lpstr>Melanocytární névus</vt:lpstr>
      <vt:lpstr>Intradermální melanocytární névus</vt:lpstr>
      <vt:lpstr>Intradermánlní melanocytární névus</vt:lpstr>
      <vt:lpstr>Smíšený pigmentový névus</vt:lpstr>
      <vt:lpstr>Modrý névus (blue nevus)</vt:lpstr>
      <vt:lpstr>Prezentace aplikace PowerPoint</vt:lpstr>
      <vt:lpstr>Prezentace aplikace PowerPoint</vt:lpstr>
      <vt:lpstr>Halo névus (Suttonův névus) </vt:lpstr>
      <vt:lpstr>Prezentace aplikace PowerPoint</vt:lpstr>
      <vt:lpstr>Prezentace aplikace PowerPoint</vt:lpstr>
      <vt:lpstr>Nevus Spitzové</vt:lpstr>
      <vt:lpstr>Maligní melanom</vt:lpstr>
      <vt:lpstr>Maligní melanom</vt:lpstr>
      <vt:lpstr>Prezentace aplikace PowerPoint</vt:lpstr>
      <vt:lpstr>Maligní melanom</vt:lpstr>
      <vt:lpstr>Hloubka invaze melanomu dle Clarka</vt:lpstr>
      <vt:lpstr>Prezentace aplikace PowerPoint</vt:lpstr>
      <vt:lpstr>Melanom – prognostické faktory</vt:lpstr>
      <vt:lpstr>Maligní melanom</vt:lpstr>
      <vt:lpstr>Lentigo maligna (melanom) LM/LMM</vt:lpstr>
      <vt:lpstr>Lentigo maligna melanom</vt:lpstr>
      <vt:lpstr>Prezentace aplikace PowerPoint</vt:lpstr>
      <vt:lpstr>Maligní melanom  radiální růstová fáze - SSM</vt:lpstr>
      <vt:lpstr>Maligní melanom radiální růstová fáze - SSM</vt:lpstr>
      <vt:lpstr>Maligní melanom  vertikální růstová fáze</vt:lpstr>
      <vt:lpstr>Prezentace aplikace PowerPoint</vt:lpstr>
      <vt:lpstr>Nodulární maligní melanom </vt:lpstr>
      <vt:lpstr>Prezentace aplikace PowerPoint</vt:lpstr>
      <vt:lpstr>Prezentace aplikace PowerPoint</vt:lpstr>
      <vt:lpstr>Prezentace aplikace PowerPoint</vt:lpstr>
      <vt:lpstr>Maligní melanom metastázy v játrech</vt:lpstr>
      <vt:lpstr>Prezentace aplikace PowerPoint</vt:lpstr>
      <vt:lpstr>Záněty sliznic</vt:lpstr>
      <vt:lpstr>Puchýřnaté záněty (stomatitis vesiculosa)</vt:lpstr>
      <vt:lpstr>Aftová stomatitida (stomatitis aphtosa)</vt:lpstr>
      <vt:lpstr>Prezentace aplikace PowerPoint</vt:lpstr>
      <vt:lpstr>Herpes labialis </vt:lpstr>
      <vt:lpstr>Ulcerózní stomatitida </vt:lpstr>
      <vt:lpstr>Chronické záněty dutiny ústní</vt:lpstr>
      <vt:lpstr>Prezentace aplikace PowerPoint</vt:lpstr>
      <vt:lpstr>Prezentace aplikace PowerPoint</vt:lpstr>
      <vt:lpstr>Prezentace aplikace PowerPoint</vt:lpstr>
      <vt:lpstr>Leukoplakie</vt:lpstr>
      <vt:lpstr>Leukoplakie</vt:lpstr>
      <vt:lpstr>Erytroplakie (erytroplazie)</vt:lpstr>
      <vt:lpstr>Erytroplakie</vt:lpstr>
      <vt:lpstr>Nádory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2017-10-29T17:34:32Z</dcterms:created>
  <dcterms:modified xsi:type="dcterms:W3CDTF">2018-04-22T21:53:27Z</dcterms:modified>
</cp:coreProperties>
</file>