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81" r:id="rId6"/>
    <p:sldId id="258" r:id="rId7"/>
    <p:sldId id="282" r:id="rId8"/>
    <p:sldId id="259" r:id="rId9"/>
    <p:sldId id="260" r:id="rId10"/>
    <p:sldId id="283" r:id="rId11"/>
    <p:sldId id="261" r:id="rId12"/>
    <p:sldId id="284" r:id="rId13"/>
    <p:sldId id="262" r:id="rId14"/>
    <p:sldId id="285" r:id="rId15"/>
    <p:sldId id="263" r:id="rId16"/>
    <p:sldId id="264" r:id="rId17"/>
    <p:sldId id="286" r:id="rId18"/>
    <p:sldId id="266" r:id="rId19"/>
    <p:sldId id="267" r:id="rId20"/>
    <p:sldId id="268" r:id="rId21"/>
    <p:sldId id="269" r:id="rId22"/>
    <p:sldId id="270" r:id="rId23"/>
    <p:sldId id="287" r:id="rId24"/>
    <p:sldId id="288" r:id="rId25"/>
    <p:sldId id="271" r:id="rId26"/>
    <p:sldId id="272" r:id="rId27"/>
    <p:sldId id="273" r:id="rId28"/>
    <p:sldId id="292" r:id="rId29"/>
    <p:sldId id="293" r:id="rId30"/>
    <p:sldId id="290" r:id="rId31"/>
    <p:sldId id="274" r:id="rId32"/>
    <p:sldId id="275" r:id="rId33"/>
    <p:sldId id="289" r:id="rId34"/>
    <p:sldId id="276" r:id="rId35"/>
    <p:sldId id="294" r:id="rId36"/>
    <p:sldId id="295" r:id="rId37"/>
    <p:sldId id="277" r:id="rId38"/>
    <p:sldId id="278" r:id="rId39"/>
    <p:sldId id="296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1679-BA5B-4389-A713-C958323FC9DE}" type="datetimeFigureOut">
              <a:rPr lang="cs-CZ" smtClean="0"/>
              <a:pPr/>
              <a:t>27.3.2017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0316A-8BA7-4281-9F8C-10890D58FC6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Patologie mužského pohlavního ústrojí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Leoš Křen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1" y="692696"/>
            <a:ext cx="5083452" cy="527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652441" cy="304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707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Epiteliální</a:t>
            </a:r>
          </a:p>
          <a:p>
            <a:r>
              <a:rPr lang="cs-CZ" b="1" dirty="0" smtClean="0">
                <a:solidFill>
                  <a:srgbClr val="00B050"/>
                </a:solidFill>
              </a:rPr>
              <a:t>Benigní</a:t>
            </a:r>
          </a:p>
          <a:p>
            <a:r>
              <a:rPr lang="cs-CZ" dirty="0" err="1" smtClean="0"/>
              <a:t>Condylomata</a:t>
            </a:r>
            <a:r>
              <a:rPr lang="cs-CZ" dirty="0" smtClean="0"/>
              <a:t> </a:t>
            </a:r>
            <a:r>
              <a:rPr lang="cs-CZ" dirty="0" err="1" smtClean="0"/>
              <a:t>accuminata</a:t>
            </a:r>
            <a:r>
              <a:rPr lang="cs-CZ" dirty="0" smtClean="0"/>
              <a:t>: HPV 6, 11, </a:t>
            </a:r>
            <a:r>
              <a:rPr lang="cs-CZ" dirty="0" err="1" smtClean="0"/>
              <a:t>sulcus</a:t>
            </a:r>
            <a:r>
              <a:rPr lang="cs-CZ" dirty="0" smtClean="0"/>
              <a:t> </a:t>
            </a:r>
            <a:r>
              <a:rPr lang="cs-CZ" dirty="0" err="1" smtClean="0"/>
              <a:t>coronarius</a:t>
            </a:r>
            <a:r>
              <a:rPr lang="cs-CZ" dirty="0" smtClean="0"/>
              <a:t>, vnitřní list předkožky, </a:t>
            </a:r>
            <a:r>
              <a:rPr lang="cs-CZ" dirty="0" err="1" smtClean="0"/>
              <a:t>koilocytopatický</a:t>
            </a:r>
            <a:r>
              <a:rPr lang="cs-CZ" dirty="0" smtClean="0"/>
              <a:t> efekt  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Maligní</a:t>
            </a:r>
          </a:p>
          <a:p>
            <a:r>
              <a:rPr lang="cs-CZ" dirty="0" smtClean="0"/>
              <a:t>Ca in </a:t>
            </a:r>
            <a:r>
              <a:rPr lang="cs-CZ" dirty="0" err="1" smtClean="0"/>
              <a:t>situ</a:t>
            </a:r>
            <a:r>
              <a:rPr lang="cs-CZ" dirty="0" smtClean="0"/>
              <a:t>: </a:t>
            </a:r>
            <a:r>
              <a:rPr lang="cs-CZ" dirty="0" err="1" smtClean="0"/>
              <a:t>bowenoidní</a:t>
            </a:r>
            <a:r>
              <a:rPr lang="cs-CZ" dirty="0" smtClean="0"/>
              <a:t> </a:t>
            </a:r>
            <a:r>
              <a:rPr lang="cs-CZ" dirty="0" err="1" smtClean="0"/>
              <a:t>papulóza</a:t>
            </a:r>
            <a:r>
              <a:rPr lang="cs-CZ" dirty="0" smtClean="0"/>
              <a:t>, </a:t>
            </a:r>
            <a:r>
              <a:rPr lang="cs-CZ" dirty="0" err="1" smtClean="0"/>
              <a:t>Bowenova</a:t>
            </a:r>
            <a:r>
              <a:rPr lang="cs-CZ" dirty="0" smtClean="0"/>
              <a:t> dermatóza, </a:t>
            </a:r>
            <a:r>
              <a:rPr lang="cs-CZ" dirty="0" err="1" smtClean="0"/>
              <a:t>Pagetova</a:t>
            </a:r>
            <a:r>
              <a:rPr lang="cs-CZ" dirty="0" smtClean="0"/>
              <a:t> choroba 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2295"/>
            <a:ext cx="19907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512" y="364455"/>
            <a:ext cx="17526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243"/>
            <a:ext cx="13335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55849"/>
            <a:ext cx="26003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61042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17974"/>
            <a:ext cx="38100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5" y="44120"/>
            <a:ext cx="3566170" cy="166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18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bowenoidní</a:t>
            </a:r>
            <a:r>
              <a:rPr lang="cs-CZ" dirty="0" smtClean="0"/>
              <a:t> </a:t>
            </a:r>
            <a:r>
              <a:rPr lang="cs-CZ" dirty="0" err="1" smtClean="0"/>
              <a:t>papulóza</a:t>
            </a:r>
            <a:r>
              <a:rPr lang="cs-CZ" dirty="0" smtClean="0"/>
              <a:t>: HPV 16, 18,. 30 let, sex. aktivní, mnohočetné 2-10 mm, většinou </a:t>
            </a:r>
            <a:r>
              <a:rPr lang="cs-CZ" dirty="0" err="1" smtClean="0"/>
              <a:t>spont</a:t>
            </a:r>
            <a:r>
              <a:rPr lang="cs-CZ" dirty="0" smtClean="0"/>
              <a:t>. Regrese, u části vývoj do B. </a:t>
            </a:r>
            <a:r>
              <a:rPr lang="cs-CZ" dirty="0" err="1" smtClean="0"/>
              <a:t>d</a:t>
            </a:r>
            <a:r>
              <a:rPr lang="cs-CZ" dirty="0" smtClean="0"/>
              <a:t>. </a:t>
            </a:r>
          </a:p>
          <a:p>
            <a:r>
              <a:rPr lang="cs-CZ" dirty="0" err="1" smtClean="0"/>
              <a:t>Bowenova</a:t>
            </a:r>
            <a:r>
              <a:rPr lang="cs-CZ" dirty="0" smtClean="0"/>
              <a:t> dermatóza: 50 let, červenohnědé ložisko až 3 cm, na </a:t>
            </a:r>
            <a:r>
              <a:rPr lang="cs-CZ" dirty="0" err="1" smtClean="0"/>
              <a:t>glans</a:t>
            </a:r>
            <a:r>
              <a:rPr lang="cs-CZ" dirty="0" smtClean="0"/>
              <a:t> tzv. </a:t>
            </a:r>
            <a:r>
              <a:rPr lang="cs-CZ" dirty="0" err="1" smtClean="0"/>
              <a:t>Queyratova</a:t>
            </a:r>
            <a:r>
              <a:rPr lang="cs-CZ" dirty="0" smtClean="0"/>
              <a:t> </a:t>
            </a:r>
            <a:r>
              <a:rPr lang="cs-CZ" dirty="0" err="1" smtClean="0"/>
              <a:t>erythroplasie</a:t>
            </a:r>
            <a:r>
              <a:rPr lang="cs-CZ" dirty="0" smtClean="0"/>
              <a:t>. část přejde v invazívní ca  </a:t>
            </a:r>
          </a:p>
          <a:p>
            <a:r>
              <a:rPr lang="cs-CZ" dirty="0" err="1" smtClean="0"/>
              <a:t>Pagetova</a:t>
            </a:r>
            <a:r>
              <a:rPr lang="cs-CZ" dirty="0" smtClean="0"/>
              <a:t> choroba: </a:t>
            </a:r>
            <a:r>
              <a:rPr lang="cs-CZ" dirty="0" err="1" smtClean="0"/>
              <a:t>adenoca</a:t>
            </a:r>
            <a:r>
              <a:rPr lang="cs-CZ" dirty="0" smtClean="0"/>
              <a:t> in </a:t>
            </a:r>
            <a:r>
              <a:rPr lang="cs-CZ" dirty="0" err="1" smtClean="0"/>
              <a:t>situ</a:t>
            </a:r>
            <a:r>
              <a:rPr lang="cs-CZ" dirty="0" smtClean="0"/>
              <a:t>/</a:t>
            </a:r>
            <a:r>
              <a:rPr lang="cs-CZ" dirty="0" err="1" smtClean="0"/>
              <a:t>intraepiteliální</a:t>
            </a:r>
            <a:r>
              <a:rPr lang="cs-CZ" dirty="0" smtClean="0"/>
              <a:t> </a:t>
            </a:r>
            <a:r>
              <a:rPr lang="cs-CZ" dirty="0" err="1" smtClean="0"/>
              <a:t>adenoca</a:t>
            </a:r>
            <a:r>
              <a:rPr lang="cs-CZ" dirty="0" smtClean="0"/>
              <a:t>, většinou sekundární z </a:t>
            </a:r>
            <a:r>
              <a:rPr lang="cs-CZ" dirty="0" err="1" smtClean="0"/>
              <a:t>adenoca</a:t>
            </a:r>
            <a:r>
              <a:rPr lang="cs-CZ" dirty="0" smtClean="0"/>
              <a:t> jinde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5711"/>
            <a:ext cx="3611975" cy="261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28" y="116632"/>
            <a:ext cx="506120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24" y="3140968"/>
            <a:ext cx="4716680" cy="314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" y="2924944"/>
            <a:ext cx="4101374" cy="336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95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Karcinom penisu</a:t>
            </a:r>
          </a:p>
          <a:p>
            <a:r>
              <a:rPr lang="cs-CZ" dirty="0" smtClean="0"/>
              <a:t>V Evropě vzácnější</a:t>
            </a:r>
          </a:p>
          <a:p>
            <a:r>
              <a:rPr lang="cs-CZ" dirty="0" smtClean="0"/>
              <a:t>Není u obřezaných (iritace smegmatem)</a:t>
            </a:r>
          </a:p>
          <a:p>
            <a:r>
              <a:rPr lang="cs-CZ" dirty="0" smtClean="0"/>
              <a:t>60 let a víc</a:t>
            </a:r>
          </a:p>
          <a:p>
            <a:r>
              <a:rPr lang="cs-CZ" dirty="0" err="1" smtClean="0"/>
              <a:t>Glans</a:t>
            </a:r>
            <a:r>
              <a:rPr lang="cs-CZ" dirty="0" smtClean="0"/>
              <a:t> a vnitřní povrch předkožky</a:t>
            </a:r>
          </a:p>
          <a:p>
            <a:r>
              <a:rPr lang="cs-CZ" dirty="0" err="1" smtClean="0"/>
              <a:t>Dlaždicobb</a:t>
            </a:r>
            <a:r>
              <a:rPr lang="cs-CZ" dirty="0" smtClean="0"/>
              <a:t>/</a:t>
            </a:r>
            <a:r>
              <a:rPr lang="cs-CZ" dirty="0" err="1" smtClean="0"/>
              <a:t>spinoca</a:t>
            </a:r>
            <a:r>
              <a:rPr lang="cs-CZ" dirty="0" smtClean="0"/>
              <a:t> téměř výhradně</a:t>
            </a:r>
          </a:p>
          <a:p>
            <a:r>
              <a:rPr lang="cs-CZ" dirty="0" smtClean="0"/>
              <a:t>Makro </a:t>
            </a:r>
            <a:r>
              <a:rPr lang="cs-CZ" dirty="0" err="1" smtClean="0"/>
              <a:t>exo</a:t>
            </a:r>
            <a:r>
              <a:rPr lang="cs-CZ" dirty="0" smtClean="0"/>
              <a:t>- a endofytický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Mikro</a:t>
            </a:r>
            <a:r>
              <a:rPr lang="cs-CZ" dirty="0" smtClean="0"/>
              <a:t> viz </a:t>
            </a:r>
            <a:r>
              <a:rPr lang="cs-CZ" dirty="0" err="1" smtClean="0"/>
              <a:t>obecka</a:t>
            </a:r>
            <a:r>
              <a:rPr lang="cs-CZ" dirty="0" smtClean="0"/>
              <a:t> – 2 zákl. rysy</a:t>
            </a:r>
          </a:p>
          <a:p>
            <a:r>
              <a:rPr lang="cs-CZ" sz="2400" dirty="0" smtClean="0"/>
              <a:t>Varianty </a:t>
            </a:r>
            <a:r>
              <a:rPr lang="cs-CZ" sz="2400" dirty="0" err="1" smtClean="0"/>
              <a:t>bazaloidní</a:t>
            </a:r>
            <a:r>
              <a:rPr lang="cs-CZ" sz="2400" dirty="0" smtClean="0"/>
              <a:t>, </a:t>
            </a:r>
            <a:r>
              <a:rPr lang="cs-CZ" sz="2400" dirty="0" err="1" smtClean="0"/>
              <a:t>kondylomatóní</a:t>
            </a:r>
            <a:r>
              <a:rPr lang="cs-CZ" sz="2400" dirty="0" smtClean="0"/>
              <a:t>, </a:t>
            </a:r>
            <a:r>
              <a:rPr lang="cs-CZ" sz="2400" dirty="0" err="1" smtClean="0"/>
              <a:t>verrukózní</a:t>
            </a:r>
            <a:r>
              <a:rPr lang="cs-CZ" sz="2400" dirty="0" smtClean="0"/>
              <a:t>, </a:t>
            </a:r>
            <a:r>
              <a:rPr lang="cs-CZ" sz="2400" dirty="0" err="1" smtClean="0"/>
              <a:t>sarkomatoidní</a:t>
            </a:r>
            <a:endParaRPr lang="cs-CZ" sz="2400" dirty="0" smtClean="0"/>
          </a:p>
          <a:p>
            <a:r>
              <a:rPr lang="cs-CZ" sz="2400" dirty="0" smtClean="0"/>
              <a:t> </a:t>
            </a:r>
            <a:r>
              <a:rPr lang="cs-CZ" dirty="0" smtClean="0"/>
              <a:t>Růst pomalý</a:t>
            </a:r>
          </a:p>
          <a:p>
            <a:r>
              <a:rPr lang="cs-CZ" dirty="0" smtClean="0"/>
              <a:t>Meta třísla (při invazi do corpus </a:t>
            </a:r>
            <a:r>
              <a:rPr lang="cs-CZ" dirty="0" err="1" smtClean="0"/>
              <a:t>spongiosum</a:t>
            </a:r>
            <a:r>
              <a:rPr lang="cs-CZ" dirty="0" smtClean="0"/>
              <a:t>)</a:t>
            </a:r>
          </a:p>
          <a:p>
            <a:r>
              <a:rPr lang="cs-CZ" dirty="0" smtClean="0"/>
              <a:t>Generalizace pozdě, ale pak přežití krátké</a:t>
            </a:r>
          </a:p>
          <a:p>
            <a:r>
              <a:rPr lang="cs-CZ" dirty="0" smtClean="0"/>
              <a:t>Na </a:t>
            </a:r>
            <a:r>
              <a:rPr lang="cs-CZ" dirty="0" err="1" smtClean="0"/>
              <a:t>scrotu</a:t>
            </a:r>
            <a:r>
              <a:rPr lang="cs-CZ" dirty="0" smtClean="0"/>
              <a:t> vzácně (kominíci)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429102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4664"/>
            <a:ext cx="4432748" cy="29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15" y="3356992"/>
            <a:ext cx="45125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177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Záněty</a:t>
            </a:r>
          </a:p>
          <a:p>
            <a:r>
              <a:rPr lang="cs-CZ" dirty="0" smtClean="0"/>
              <a:t>(Benigní) </a:t>
            </a:r>
            <a:r>
              <a:rPr lang="cs-CZ" dirty="0" err="1" smtClean="0"/>
              <a:t>hyperplázie</a:t>
            </a:r>
            <a:endParaRPr lang="cs-CZ" dirty="0" smtClean="0"/>
          </a:p>
          <a:p>
            <a:r>
              <a:rPr lang="cs-CZ" dirty="0" smtClean="0"/>
              <a:t>Nádory (karcinom)</a:t>
            </a:r>
          </a:p>
          <a:p>
            <a:r>
              <a:rPr lang="cs-CZ" dirty="0" smtClean="0"/>
              <a:t>To co je hmatné per </a:t>
            </a:r>
            <a:r>
              <a:rPr lang="cs-CZ" dirty="0" err="1" smtClean="0"/>
              <a:t>rectum</a:t>
            </a:r>
            <a:r>
              <a:rPr lang="cs-CZ" dirty="0" smtClean="0"/>
              <a:t> ventrálně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Záněty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Akutní bakteriální  prostatitida: </a:t>
            </a:r>
            <a:r>
              <a:rPr lang="cs-CZ" sz="2800" dirty="0" smtClean="0"/>
              <a:t>hnisavý zánět, E. </a:t>
            </a:r>
            <a:r>
              <a:rPr lang="cs-CZ" sz="2800" dirty="0" err="1" smtClean="0"/>
              <a:t>coli</a:t>
            </a:r>
            <a:r>
              <a:rPr lang="cs-CZ" sz="2800" dirty="0" smtClean="0"/>
              <a:t> a další, dříve N. </a:t>
            </a:r>
            <a:r>
              <a:rPr lang="cs-CZ" sz="2800" dirty="0" err="1" smtClean="0"/>
              <a:t>gonorrheae</a:t>
            </a:r>
            <a:r>
              <a:rPr lang="cs-CZ" sz="2800" dirty="0" smtClean="0"/>
              <a:t>, </a:t>
            </a:r>
            <a:r>
              <a:rPr lang="cs-CZ" sz="2800" dirty="0" err="1" smtClean="0"/>
              <a:t>nejč</a:t>
            </a:r>
            <a:r>
              <a:rPr lang="cs-CZ" sz="2800" dirty="0" smtClean="0"/>
              <a:t>. přímá cesta ze zadní </a:t>
            </a:r>
            <a:r>
              <a:rPr lang="cs-CZ" sz="2800" dirty="0" err="1" smtClean="0"/>
              <a:t>urethry</a:t>
            </a:r>
            <a:endParaRPr lang="cs-CZ" sz="2800" dirty="0" smtClean="0"/>
          </a:p>
          <a:p>
            <a:r>
              <a:rPr lang="cs-CZ" b="1" dirty="0" smtClean="0"/>
              <a:t>Chronická bakteriální prostatitida: </a:t>
            </a:r>
            <a:r>
              <a:rPr lang="cs-CZ" sz="2800" dirty="0" smtClean="0"/>
              <a:t>může vznikat z akutní, často však plíživě, komplikace: </a:t>
            </a:r>
            <a:r>
              <a:rPr lang="cs-CZ" sz="2800" dirty="0" err="1" smtClean="0"/>
              <a:t>urocystitis</a:t>
            </a:r>
            <a:r>
              <a:rPr lang="cs-CZ" sz="2800" dirty="0" smtClean="0"/>
              <a:t>, </a:t>
            </a:r>
            <a:r>
              <a:rPr lang="cs-CZ" sz="2800" dirty="0" err="1" smtClean="0"/>
              <a:t>urethritis</a:t>
            </a:r>
            <a:endParaRPr lang="cs-CZ" sz="2800" dirty="0" smtClean="0"/>
          </a:p>
          <a:p>
            <a:r>
              <a:rPr lang="cs-CZ" b="1" dirty="0" smtClean="0"/>
              <a:t>Chronická nebakteriální prostatitida: </a:t>
            </a:r>
            <a:r>
              <a:rPr lang="cs-CZ" sz="2800" dirty="0" smtClean="0"/>
              <a:t>nejčastější, i u mladých mužů, kultivace </a:t>
            </a:r>
            <a:r>
              <a:rPr lang="cs-CZ" sz="2800" dirty="0" err="1" smtClean="0"/>
              <a:t>negat</a:t>
            </a:r>
            <a:r>
              <a:rPr lang="cs-CZ" sz="2800" dirty="0" smtClean="0"/>
              <a:t>. (</a:t>
            </a:r>
            <a:r>
              <a:rPr lang="cs-CZ" sz="2800" dirty="0" err="1" smtClean="0"/>
              <a:t>etiol</a:t>
            </a:r>
            <a:r>
              <a:rPr lang="cs-CZ" sz="2800" dirty="0" smtClean="0"/>
              <a:t>. </a:t>
            </a:r>
            <a:r>
              <a:rPr lang="cs-CZ" sz="2800" dirty="0" err="1" smtClean="0"/>
              <a:t>Chlamydia</a:t>
            </a:r>
            <a:r>
              <a:rPr lang="cs-CZ" sz="2800" dirty="0" smtClean="0"/>
              <a:t>, </a:t>
            </a:r>
            <a:r>
              <a:rPr lang="cs-CZ" sz="2800" dirty="0" err="1" smtClean="0"/>
              <a:t>Ureaplasma</a:t>
            </a:r>
            <a:r>
              <a:rPr lang="cs-CZ" sz="2800" dirty="0" smtClean="0"/>
              <a:t>), hnisavý až </a:t>
            </a:r>
            <a:r>
              <a:rPr lang="cs-CZ" sz="2800" dirty="0" err="1" smtClean="0"/>
              <a:t>abscedující</a:t>
            </a:r>
            <a:r>
              <a:rPr lang="cs-CZ" sz="2800" dirty="0" smtClean="0"/>
              <a:t> zánět, může přejít v chronický, </a:t>
            </a:r>
            <a:r>
              <a:rPr lang="cs-CZ" sz="2800" dirty="0" err="1" smtClean="0"/>
              <a:t>kompl</a:t>
            </a:r>
            <a:r>
              <a:rPr lang="cs-CZ" sz="2800" dirty="0" smtClean="0"/>
              <a:t>. </a:t>
            </a:r>
            <a:r>
              <a:rPr lang="cs-CZ" sz="2800" dirty="0" err="1" smtClean="0"/>
              <a:t>prostatolithy</a:t>
            </a:r>
            <a:r>
              <a:rPr lang="cs-CZ" sz="2800" dirty="0" smtClean="0"/>
              <a:t>   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Penis a </a:t>
            </a:r>
            <a:r>
              <a:rPr lang="cs-CZ" dirty="0" err="1" smtClean="0"/>
              <a:t>scrotum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Vrozené vady </a:t>
            </a:r>
            <a:r>
              <a:rPr lang="cs-CZ" sz="2000" dirty="0" smtClean="0"/>
              <a:t>(petit – proč???- výjimka - zkouším)</a:t>
            </a:r>
            <a:r>
              <a:rPr lang="cs-CZ" dirty="0" smtClean="0"/>
              <a:t>:</a:t>
            </a:r>
          </a:p>
          <a:p>
            <a:r>
              <a:rPr lang="cs-CZ" smtClean="0"/>
              <a:t>Ageneze penisu: </a:t>
            </a:r>
            <a:r>
              <a:rPr lang="cs-CZ" dirty="0" smtClean="0"/>
              <a:t>mimořádně vzácné</a:t>
            </a:r>
          </a:p>
          <a:p>
            <a:r>
              <a:rPr lang="cs-CZ" dirty="0" smtClean="0"/>
              <a:t>Nedostatečný uzávěr </a:t>
            </a:r>
            <a:r>
              <a:rPr lang="cs-CZ" dirty="0" err="1" smtClean="0"/>
              <a:t>urethrální</a:t>
            </a:r>
            <a:r>
              <a:rPr lang="cs-CZ" dirty="0" smtClean="0"/>
              <a:t> rýhy:</a:t>
            </a:r>
          </a:p>
          <a:p>
            <a:r>
              <a:rPr lang="cs-CZ" dirty="0" err="1" smtClean="0"/>
              <a:t>Hypospadie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dirty="0" smtClean="0"/>
              <a:t>+ krypt/</a:t>
            </a:r>
            <a:r>
              <a:rPr lang="cs-CZ" dirty="0" err="1" smtClean="0"/>
              <a:t>orchismus</a:t>
            </a:r>
            <a:r>
              <a:rPr lang="cs-CZ" dirty="0" smtClean="0"/>
              <a:t>)</a:t>
            </a:r>
          </a:p>
          <a:p>
            <a:r>
              <a:rPr lang="cs-CZ" dirty="0" smtClean="0"/>
              <a:t>Epispadie (+</a:t>
            </a:r>
            <a:r>
              <a:rPr lang="cs-CZ" dirty="0"/>
              <a:t>r</a:t>
            </a:r>
            <a:r>
              <a:rPr lang="cs-CZ" dirty="0" smtClean="0"/>
              <a:t>ozštěp m. m.)</a:t>
            </a:r>
          </a:p>
          <a:p>
            <a:r>
              <a:rPr lang="cs-CZ" dirty="0" smtClean="0"/>
              <a:t>Fimóza (+ parafimóza)</a:t>
            </a:r>
          </a:p>
          <a:p>
            <a:r>
              <a:rPr lang="cs-CZ" dirty="0" smtClean="0"/>
              <a:t>Konglutinace předkožky (děti)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TBC prostatitida</a:t>
            </a:r>
          </a:p>
          <a:p>
            <a:r>
              <a:rPr lang="cs-CZ" dirty="0" smtClean="0"/>
              <a:t>Nespecifická </a:t>
            </a:r>
            <a:r>
              <a:rPr lang="cs-CZ" dirty="0" err="1" smtClean="0"/>
              <a:t>granulomatózní</a:t>
            </a:r>
            <a:r>
              <a:rPr lang="cs-CZ" dirty="0" smtClean="0"/>
              <a:t> prostatitida: </a:t>
            </a:r>
            <a:r>
              <a:rPr lang="cs-CZ" sz="2800" dirty="0" smtClean="0"/>
              <a:t>etiologicky nejednotná (stagnace hlenu s </a:t>
            </a:r>
            <a:r>
              <a:rPr lang="cs-CZ" sz="2800" dirty="0" err="1" smtClean="0"/>
              <a:t>granulomatózní</a:t>
            </a:r>
            <a:r>
              <a:rPr lang="cs-CZ" sz="2800" dirty="0" smtClean="0"/>
              <a:t> reakcí)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Hyperplázie</a:t>
            </a:r>
            <a:r>
              <a:rPr lang="cs-CZ" dirty="0" smtClean="0"/>
              <a:t> (</a:t>
            </a:r>
            <a:r>
              <a:rPr lang="cs-CZ" dirty="0" err="1" smtClean="0"/>
              <a:t>adenomyomatózní</a:t>
            </a:r>
            <a:r>
              <a:rPr lang="cs-CZ" dirty="0" smtClean="0"/>
              <a:t>, uzlovitá, „benigní“)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 smtClean="0"/>
              <a:t>Velmi častá, nejde o prekancerózu</a:t>
            </a:r>
          </a:p>
          <a:p>
            <a:r>
              <a:rPr lang="cs-CZ" dirty="0" smtClean="0"/>
              <a:t>Po 40. roce, stoupá s věkem (70 let 70%)</a:t>
            </a:r>
          </a:p>
          <a:p>
            <a:r>
              <a:rPr lang="cs-CZ" dirty="0" smtClean="0"/>
              <a:t>Hormonální </a:t>
            </a:r>
            <a:r>
              <a:rPr lang="cs-CZ" dirty="0" err="1" smtClean="0"/>
              <a:t>dysbalance</a:t>
            </a:r>
            <a:r>
              <a:rPr lang="cs-CZ" dirty="0" smtClean="0"/>
              <a:t> androgeny/estrogeny, vlivem estrogenů se zmnožují receptory pro </a:t>
            </a:r>
            <a:r>
              <a:rPr lang="cs-CZ" dirty="0" err="1" smtClean="0"/>
              <a:t>dihydrotestosteron</a:t>
            </a:r>
            <a:r>
              <a:rPr lang="cs-CZ" dirty="0" smtClean="0"/>
              <a:t> (DHT), 10 x vyšší afinita k růstovým receptorům epiteliálních i </a:t>
            </a:r>
            <a:r>
              <a:rPr lang="cs-CZ" dirty="0" err="1" smtClean="0"/>
              <a:t>stromálních</a:t>
            </a:r>
            <a:r>
              <a:rPr lang="cs-CZ" dirty="0" smtClean="0"/>
              <a:t> buněk </a:t>
            </a:r>
          </a:p>
          <a:p>
            <a:r>
              <a:rPr lang="cs-CZ" dirty="0" smtClean="0"/>
              <a:t>Makro: různě velké uzly v </a:t>
            </a:r>
            <a:r>
              <a:rPr lang="cs-CZ" dirty="0" err="1" smtClean="0"/>
              <a:t>periurethrální</a:t>
            </a:r>
            <a:r>
              <a:rPr lang="cs-CZ" dirty="0" smtClean="0"/>
              <a:t> (tzv. přechodové) oblasti, stlačení periferních oblastí   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tzv. „chirurgické </a:t>
            </a:r>
            <a:r>
              <a:rPr lang="cs-CZ" dirty="0" err="1" smtClean="0"/>
              <a:t>poudro</a:t>
            </a:r>
            <a:r>
              <a:rPr lang="cs-CZ" dirty="0" smtClean="0"/>
              <a:t>“</a:t>
            </a:r>
          </a:p>
          <a:p>
            <a:r>
              <a:rPr lang="cs-CZ" dirty="0" smtClean="0"/>
              <a:t>Mikro: směs </a:t>
            </a:r>
            <a:r>
              <a:rPr lang="cs-CZ" dirty="0" err="1" smtClean="0"/>
              <a:t>proliferujících</a:t>
            </a:r>
            <a:r>
              <a:rPr lang="cs-CZ" dirty="0" smtClean="0"/>
              <a:t> žlázek (vč. dilatovaných) a vazivově-svalové tkáně, </a:t>
            </a:r>
            <a:r>
              <a:rPr lang="cs-CZ" dirty="0" err="1" smtClean="0"/>
              <a:t>corpora</a:t>
            </a:r>
            <a:r>
              <a:rPr lang="cs-CZ" dirty="0" smtClean="0"/>
              <a:t> </a:t>
            </a:r>
            <a:r>
              <a:rPr lang="cs-CZ" dirty="0" err="1" smtClean="0"/>
              <a:t>amylacea</a:t>
            </a:r>
            <a:r>
              <a:rPr lang="cs-CZ" dirty="0" smtClean="0"/>
              <a:t> (zahoustlý sekret)</a:t>
            </a:r>
          </a:p>
          <a:p>
            <a:r>
              <a:rPr lang="cs-CZ" dirty="0" smtClean="0"/>
              <a:t>Obtíže při močení: </a:t>
            </a:r>
            <a:r>
              <a:rPr lang="cs-CZ" dirty="0" err="1" smtClean="0"/>
              <a:t>trabekulární</a:t>
            </a:r>
            <a:r>
              <a:rPr lang="cs-CZ" dirty="0" smtClean="0"/>
              <a:t> </a:t>
            </a:r>
            <a:r>
              <a:rPr lang="cs-CZ" dirty="0" err="1" smtClean="0"/>
              <a:t>hyperplázie</a:t>
            </a:r>
            <a:r>
              <a:rPr lang="cs-CZ" dirty="0" smtClean="0"/>
              <a:t> m. m. </a:t>
            </a:r>
          </a:p>
          <a:p>
            <a:r>
              <a:rPr lang="cs-CZ" dirty="0" smtClean="0"/>
              <a:t>Bilaterální </a:t>
            </a:r>
            <a:r>
              <a:rPr lang="cs-CZ" dirty="0" err="1" smtClean="0"/>
              <a:t>hydroureter</a:t>
            </a:r>
            <a:r>
              <a:rPr lang="cs-CZ" dirty="0" smtClean="0"/>
              <a:t> + </a:t>
            </a:r>
            <a:r>
              <a:rPr lang="cs-CZ" dirty="0" err="1" smtClean="0"/>
              <a:t>hydronefróza</a:t>
            </a: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289756" cy="326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64" y="3645024"/>
            <a:ext cx="3588312" cy="226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446397"/>
            <a:ext cx="3960440" cy="260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26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429"/>
            <a:ext cx="9144000" cy="598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325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Maligní nádory: karcinom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Incidence ve světě kolísá (v U.S.A. u černochů nejčastější malignita</a:t>
            </a:r>
          </a:p>
          <a:p>
            <a:r>
              <a:rPr lang="cs-CZ" dirty="0" smtClean="0"/>
              <a:t>V ČR třetí (po ca střeva a plic), hereditární forma existuje, incidence výrazně stoupá s věkem (pacienti umírají </a:t>
            </a:r>
            <a:r>
              <a:rPr lang="cs-CZ" b="1" dirty="0" smtClean="0"/>
              <a:t>s</a:t>
            </a:r>
            <a:r>
              <a:rPr lang="cs-CZ" dirty="0" smtClean="0"/>
              <a:t> karcinomem)</a:t>
            </a:r>
          </a:p>
          <a:p>
            <a:r>
              <a:rPr lang="cs-CZ" dirty="0" smtClean="0"/>
              <a:t>Hlavně periferie prostaty dorzálně a </a:t>
            </a:r>
            <a:r>
              <a:rPr lang="cs-CZ" dirty="0" err="1" smtClean="0"/>
              <a:t>posterolaterálně</a:t>
            </a:r>
            <a:endParaRPr lang="cs-CZ" dirty="0" smtClean="0"/>
          </a:p>
          <a:p>
            <a:r>
              <a:rPr lang="cs-CZ" dirty="0" smtClean="0"/>
              <a:t>Per </a:t>
            </a:r>
            <a:r>
              <a:rPr lang="cs-CZ" dirty="0" err="1" smtClean="0"/>
              <a:t>rectum</a:t>
            </a:r>
            <a:r>
              <a:rPr lang="cs-CZ" dirty="0" smtClean="0"/>
              <a:t> „kámen“</a:t>
            </a:r>
          </a:p>
          <a:p>
            <a:r>
              <a:rPr lang="cs-CZ" dirty="0" smtClean="0"/>
              <a:t>Často asymptomatický PSA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err="1" smtClean="0"/>
              <a:t>Prekurzor</a:t>
            </a:r>
            <a:r>
              <a:rPr lang="cs-CZ" dirty="0" smtClean="0"/>
              <a:t>: PIN (</a:t>
            </a:r>
            <a:r>
              <a:rPr lang="cs-CZ" dirty="0" err="1" smtClean="0"/>
              <a:t>high</a:t>
            </a:r>
            <a:r>
              <a:rPr lang="cs-CZ" dirty="0" smtClean="0"/>
              <a:t> grade)</a:t>
            </a:r>
          </a:p>
          <a:p>
            <a:r>
              <a:rPr lang="cs-CZ" dirty="0" smtClean="0"/>
              <a:t>Makro: nažloutlý/šedobílý, nenápadný</a:t>
            </a:r>
          </a:p>
          <a:p>
            <a:r>
              <a:rPr lang="cs-CZ" dirty="0" err="1" smtClean="0"/>
              <a:t>Mikro</a:t>
            </a:r>
            <a:r>
              <a:rPr lang="cs-CZ" dirty="0" smtClean="0"/>
              <a:t>: </a:t>
            </a:r>
            <a:r>
              <a:rPr lang="cs-CZ" dirty="0" err="1" smtClean="0"/>
              <a:t>acinární</a:t>
            </a:r>
            <a:r>
              <a:rPr lang="cs-CZ" dirty="0" smtClean="0"/>
              <a:t> (95%) </a:t>
            </a:r>
            <a:r>
              <a:rPr lang="cs-CZ" dirty="0" err="1" smtClean="0"/>
              <a:t>adenoca</a:t>
            </a:r>
            <a:r>
              <a:rPr lang="cs-CZ" dirty="0" smtClean="0"/>
              <a:t>, dále </a:t>
            </a:r>
            <a:r>
              <a:rPr lang="cs-CZ" dirty="0" err="1" smtClean="0"/>
              <a:t>duktální</a:t>
            </a:r>
            <a:r>
              <a:rPr lang="cs-CZ" dirty="0" smtClean="0"/>
              <a:t> („</a:t>
            </a:r>
            <a:r>
              <a:rPr lang="cs-CZ" dirty="0" err="1" smtClean="0"/>
              <a:t>endometrioidní</a:t>
            </a:r>
            <a:r>
              <a:rPr lang="cs-CZ" dirty="0" smtClean="0"/>
              <a:t>“), </a:t>
            </a:r>
            <a:r>
              <a:rPr lang="cs-CZ" dirty="0" err="1" smtClean="0"/>
              <a:t>malobb</a:t>
            </a:r>
            <a:r>
              <a:rPr lang="cs-CZ" dirty="0" smtClean="0"/>
              <a:t>., </a:t>
            </a:r>
            <a:r>
              <a:rPr lang="cs-CZ" dirty="0" err="1" smtClean="0"/>
              <a:t>skvamózní</a:t>
            </a:r>
            <a:r>
              <a:rPr lang="cs-CZ" dirty="0" smtClean="0"/>
              <a:t>…</a:t>
            </a:r>
          </a:p>
          <a:p>
            <a:r>
              <a:rPr lang="cs-CZ" dirty="0" smtClean="0"/>
              <a:t>Skóre dle </a:t>
            </a:r>
            <a:r>
              <a:rPr lang="cs-CZ" b="1" u="sng" dirty="0" err="1" smtClean="0"/>
              <a:t>Gleasona</a:t>
            </a:r>
            <a:r>
              <a:rPr lang="cs-CZ" dirty="0" smtClean="0"/>
              <a:t> (architektonika), 1 až 5, udávají se 2 nejčastější architektoniky, tedy min. 2 </a:t>
            </a:r>
            <a:r>
              <a:rPr lang="cs-CZ" dirty="0" err="1" smtClean="0"/>
              <a:t>max</a:t>
            </a:r>
            <a:r>
              <a:rPr lang="cs-CZ" dirty="0" smtClean="0"/>
              <a:t> 10 (většina 6-10)</a:t>
            </a:r>
          </a:p>
          <a:p>
            <a:r>
              <a:rPr lang="cs-CZ" dirty="0" smtClean="0"/>
              <a:t>+ WHO 2016 </a:t>
            </a:r>
            <a:r>
              <a:rPr lang="cs-CZ" b="1" u="sng" dirty="0" err="1" smtClean="0"/>
              <a:t>Prognostic</a:t>
            </a:r>
            <a:r>
              <a:rPr lang="cs-CZ" b="1" u="sng" dirty="0" smtClean="0"/>
              <a:t> grade </a:t>
            </a:r>
            <a:r>
              <a:rPr lang="cs-CZ" b="1" u="sng" dirty="0" err="1" smtClean="0"/>
              <a:t>groups</a:t>
            </a:r>
            <a:r>
              <a:rPr lang="cs-CZ" b="1" u="sng" dirty="0" smtClean="0"/>
              <a:t> 1-5 </a:t>
            </a:r>
            <a:r>
              <a:rPr lang="cs-CZ" dirty="0" smtClean="0"/>
              <a:t>(6=1, 10=5).</a:t>
            </a:r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Šíření: </a:t>
            </a:r>
          </a:p>
          <a:p>
            <a:pPr>
              <a:buNone/>
            </a:pPr>
            <a:r>
              <a:rPr lang="cs-CZ" dirty="0" smtClean="0"/>
              <a:t>    per </a:t>
            </a:r>
            <a:r>
              <a:rPr lang="cs-CZ" dirty="0" err="1" smtClean="0"/>
              <a:t>continuitatem</a:t>
            </a:r>
            <a:r>
              <a:rPr lang="cs-CZ" dirty="0" smtClean="0"/>
              <a:t>: do okolí včetně m. m. lymfatickými cévami: regionální L.U.</a:t>
            </a:r>
          </a:p>
          <a:p>
            <a:pPr>
              <a:buNone/>
            </a:pPr>
            <a:r>
              <a:rPr lang="cs-CZ" dirty="0" smtClean="0"/>
              <a:t>    krevními cévami: kosti pánve a </a:t>
            </a:r>
            <a:r>
              <a:rPr lang="cs-CZ" dirty="0" err="1" smtClean="0"/>
              <a:t>pateře</a:t>
            </a:r>
            <a:r>
              <a:rPr lang="cs-CZ" dirty="0" smtClean="0"/>
              <a:t>, </a:t>
            </a:r>
          </a:p>
          <a:p>
            <a:pPr>
              <a:buNone/>
            </a:pPr>
            <a:r>
              <a:rPr lang="cs-CZ" dirty="0" smtClean="0"/>
              <a:t>                                    meta </a:t>
            </a:r>
            <a:r>
              <a:rPr lang="cs-CZ" b="1" dirty="0" smtClean="0"/>
              <a:t>osteoplastické (!)</a:t>
            </a:r>
            <a:r>
              <a:rPr lang="cs-CZ" dirty="0" smtClean="0"/>
              <a:t> </a:t>
            </a:r>
          </a:p>
          <a:p>
            <a:r>
              <a:rPr lang="cs-CZ" dirty="0" smtClean="0"/>
              <a:t>Sekundární nádory: ca m. m., lymfomy 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80728"/>
            <a:ext cx="4716016" cy="4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92430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174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98" y="1412776"/>
            <a:ext cx="4512501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1412776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22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2" y="0"/>
            <a:ext cx="497408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05" y="3356992"/>
            <a:ext cx="449977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3813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71500"/>
            <a:ext cx="75723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501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Varle a nadvarle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Vrozené vady</a:t>
            </a:r>
          </a:p>
          <a:p>
            <a:r>
              <a:rPr lang="cs-CZ" dirty="0" smtClean="0"/>
              <a:t>Poruchy sestupu: </a:t>
            </a:r>
          </a:p>
          <a:p>
            <a:r>
              <a:rPr lang="cs-CZ" dirty="0" smtClean="0"/>
              <a:t>1/10 novorozenců, retence abdominální, femorální, </a:t>
            </a:r>
            <a:r>
              <a:rPr lang="cs-CZ" dirty="0" err="1" smtClean="0"/>
              <a:t>inguinální</a:t>
            </a:r>
            <a:r>
              <a:rPr lang="cs-CZ" dirty="0" smtClean="0"/>
              <a:t> (nejčastější), většinou spontánní sestup během 1. roku, kryptorchismus u 0,3-0,8%</a:t>
            </a:r>
          </a:p>
          <a:p>
            <a:r>
              <a:rPr lang="cs-CZ" dirty="0" smtClean="0"/>
              <a:t> Varle zmenšené, tuhé, mikro atrofie, </a:t>
            </a:r>
            <a:r>
              <a:rPr lang="cs-CZ" dirty="0" err="1" smtClean="0"/>
              <a:t>hyalinizace</a:t>
            </a:r>
            <a:r>
              <a:rPr lang="cs-CZ" dirty="0" smtClean="0"/>
              <a:t> bazálních membrán 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Poruchy plodnosti</a:t>
            </a:r>
            <a:r>
              <a:rPr lang="cs-CZ" dirty="0"/>
              <a:t> </a:t>
            </a:r>
            <a:r>
              <a:rPr lang="cs-CZ" dirty="0" smtClean="0"/>
              <a:t>(i u jednostranného kryptorchismu)</a:t>
            </a:r>
          </a:p>
          <a:p>
            <a:r>
              <a:rPr lang="cs-CZ" dirty="0" smtClean="0"/>
              <a:t>Zvýšené riziko </a:t>
            </a:r>
            <a:r>
              <a:rPr lang="cs-CZ" dirty="0" err="1" smtClean="0"/>
              <a:t>germinomu</a:t>
            </a:r>
            <a:r>
              <a:rPr lang="cs-CZ" dirty="0" smtClean="0"/>
              <a:t> (kryptorchismus je u 10% pacientů s </a:t>
            </a:r>
            <a:r>
              <a:rPr lang="cs-CZ" dirty="0" err="1" smtClean="0"/>
              <a:t>germinomy</a:t>
            </a:r>
            <a:r>
              <a:rPr lang="cs-CZ" dirty="0" smtClean="0"/>
              <a:t>), včetně v kontralaterálním </a:t>
            </a:r>
            <a:r>
              <a:rPr lang="cs-CZ" dirty="0" err="1" smtClean="0"/>
              <a:t>sestouplém</a:t>
            </a:r>
            <a:r>
              <a:rPr lang="cs-CZ" dirty="0" smtClean="0"/>
              <a:t> varleti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409212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800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569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Regresívní  a oběhové změny. Patologický obsah skrotálního vaku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Nekróza: </a:t>
            </a:r>
            <a:r>
              <a:rPr lang="cs-CZ" dirty="0" err="1" smtClean="0"/>
              <a:t>nejč</a:t>
            </a:r>
            <a:r>
              <a:rPr lang="cs-CZ" dirty="0" smtClean="0"/>
              <a:t>. hemorrhagická </a:t>
            </a:r>
            <a:r>
              <a:rPr lang="cs-CZ" dirty="0" err="1" smtClean="0"/>
              <a:t>infarzace</a:t>
            </a:r>
            <a:r>
              <a:rPr lang="cs-CZ" dirty="0" smtClean="0"/>
              <a:t> při torzi</a:t>
            </a:r>
          </a:p>
          <a:p>
            <a:r>
              <a:rPr lang="cs-CZ" b="1" dirty="0" smtClean="0"/>
              <a:t>Atrofie: </a:t>
            </a:r>
            <a:r>
              <a:rPr lang="cs-CZ" dirty="0" smtClean="0"/>
              <a:t>stárnutí, jaterní </a:t>
            </a:r>
            <a:r>
              <a:rPr lang="cs-CZ" dirty="0" err="1" smtClean="0"/>
              <a:t>cirrhóza</a:t>
            </a:r>
            <a:r>
              <a:rPr lang="cs-CZ" dirty="0" smtClean="0"/>
              <a:t>, </a:t>
            </a:r>
            <a:r>
              <a:rPr lang="cs-CZ" dirty="0" smtClean="0"/>
              <a:t>léčba </a:t>
            </a:r>
            <a:r>
              <a:rPr lang="cs-CZ" dirty="0" smtClean="0"/>
              <a:t>ca prostaty, ionizační záření</a:t>
            </a:r>
          </a:p>
          <a:p>
            <a:r>
              <a:rPr lang="cs-CZ" b="1" dirty="0" smtClean="0"/>
              <a:t>Hydrokéla: </a:t>
            </a:r>
            <a:r>
              <a:rPr lang="cs-CZ" dirty="0" smtClean="0"/>
              <a:t>nahromadění serózní tekutiny v </a:t>
            </a:r>
            <a:r>
              <a:rPr lang="cs-CZ" dirty="0" err="1" smtClean="0"/>
              <a:t>tunica</a:t>
            </a:r>
            <a:r>
              <a:rPr lang="cs-CZ" dirty="0" smtClean="0"/>
              <a:t> </a:t>
            </a:r>
            <a:r>
              <a:rPr lang="cs-CZ" dirty="0" err="1" smtClean="0"/>
              <a:t>vaginalis</a:t>
            </a:r>
            <a:r>
              <a:rPr lang="cs-CZ" dirty="0" smtClean="0"/>
              <a:t> </a:t>
            </a:r>
            <a:r>
              <a:rPr lang="cs-CZ" dirty="0" err="1" smtClean="0"/>
              <a:t>testis</a:t>
            </a:r>
            <a:endParaRPr lang="cs-CZ" dirty="0" smtClean="0"/>
          </a:p>
          <a:p>
            <a:r>
              <a:rPr lang="cs-CZ" b="1" dirty="0" smtClean="0"/>
              <a:t>Varikokéla: </a:t>
            </a:r>
            <a:r>
              <a:rPr lang="cs-CZ" dirty="0" smtClean="0"/>
              <a:t>varixy plexus </a:t>
            </a:r>
            <a:r>
              <a:rPr lang="cs-CZ" dirty="0" err="1" smtClean="0"/>
              <a:t>pampiniformis</a:t>
            </a:r>
            <a:endParaRPr lang="cs-CZ" dirty="0" smtClean="0"/>
          </a:p>
          <a:p>
            <a:r>
              <a:rPr lang="cs-CZ" b="1" dirty="0" err="1" smtClean="0"/>
              <a:t>Spermatokéla</a:t>
            </a:r>
            <a:r>
              <a:rPr lang="cs-CZ" b="1" dirty="0" smtClean="0"/>
              <a:t>: </a:t>
            </a:r>
            <a:r>
              <a:rPr lang="cs-CZ" dirty="0" smtClean="0"/>
              <a:t>nahromadění spermatu v kanálcích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7007"/>
            <a:ext cx="551494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" y="3323830"/>
            <a:ext cx="4565867" cy="34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64" y="3316967"/>
            <a:ext cx="4297660" cy="343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043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061420" cy="406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25" y="1082429"/>
            <a:ext cx="5322875" cy="357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891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Záněty varlete a nadvarlete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Nadvarle</a:t>
            </a:r>
            <a:r>
              <a:rPr lang="cs-CZ" dirty="0" smtClean="0"/>
              <a:t> častěji, etiologicky u dětí G- baktérie, v dospělosti </a:t>
            </a:r>
            <a:r>
              <a:rPr lang="cs-CZ" dirty="0" err="1" smtClean="0"/>
              <a:t>Chlamydia</a:t>
            </a:r>
            <a:r>
              <a:rPr lang="cs-CZ" dirty="0" smtClean="0"/>
              <a:t>, </a:t>
            </a:r>
            <a:r>
              <a:rPr lang="cs-CZ" dirty="0" err="1" smtClean="0"/>
              <a:t>Neisseria</a:t>
            </a:r>
            <a:r>
              <a:rPr lang="cs-CZ" dirty="0" smtClean="0"/>
              <a:t>, později E. </a:t>
            </a:r>
            <a:r>
              <a:rPr lang="cs-CZ" dirty="0" err="1" smtClean="0"/>
              <a:t>coli</a:t>
            </a:r>
            <a:r>
              <a:rPr lang="cs-CZ" dirty="0" smtClean="0"/>
              <a:t>. </a:t>
            </a:r>
            <a:r>
              <a:rPr lang="cs-CZ" b="1" dirty="0" smtClean="0"/>
              <a:t>Hnisavá</a:t>
            </a:r>
            <a:r>
              <a:rPr lang="cs-CZ" dirty="0" smtClean="0"/>
              <a:t> až </a:t>
            </a:r>
            <a:r>
              <a:rPr lang="cs-CZ" b="1" dirty="0" err="1" smtClean="0"/>
              <a:t>abscedující</a:t>
            </a:r>
            <a:r>
              <a:rPr lang="cs-CZ" b="1" dirty="0" smtClean="0"/>
              <a:t> </a:t>
            </a:r>
            <a:r>
              <a:rPr lang="cs-CZ" b="1" dirty="0" err="1" smtClean="0"/>
              <a:t>epididymitida</a:t>
            </a:r>
            <a:r>
              <a:rPr lang="cs-CZ" dirty="0" smtClean="0"/>
              <a:t>, může mít a následek jizvení a poruchy plodnosti</a:t>
            </a:r>
          </a:p>
          <a:p>
            <a:r>
              <a:rPr lang="cs-CZ" dirty="0" err="1" smtClean="0"/>
              <a:t>Spermatocytární</a:t>
            </a:r>
            <a:r>
              <a:rPr lang="cs-CZ" dirty="0" smtClean="0"/>
              <a:t> granulom: </a:t>
            </a:r>
            <a:r>
              <a:rPr lang="cs-CZ" dirty="0" err="1" smtClean="0"/>
              <a:t>granulomatózní</a:t>
            </a:r>
            <a:r>
              <a:rPr lang="cs-CZ" dirty="0" smtClean="0"/>
              <a:t> </a:t>
            </a:r>
            <a:r>
              <a:rPr lang="cs-CZ" dirty="0" err="1" smtClean="0"/>
              <a:t>epidydimitis</a:t>
            </a:r>
            <a:endParaRPr lang="cs-CZ" dirty="0" smtClean="0"/>
          </a:p>
          <a:p>
            <a:r>
              <a:rPr lang="cs-CZ" dirty="0" smtClean="0"/>
              <a:t>TBC  začíná výhradně v nadvarleti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Varle</a:t>
            </a:r>
          </a:p>
          <a:p>
            <a:r>
              <a:rPr lang="cs-CZ" b="1" dirty="0" err="1" smtClean="0"/>
              <a:t>Interstitiální</a:t>
            </a:r>
            <a:r>
              <a:rPr lang="cs-CZ" b="1" dirty="0" smtClean="0"/>
              <a:t> nehnisavá orchitida</a:t>
            </a:r>
            <a:r>
              <a:rPr lang="cs-CZ" dirty="0" smtClean="0"/>
              <a:t>: součást příušnic (ve 20%), ložiskový proces, negativní vliv na </a:t>
            </a:r>
            <a:r>
              <a:rPr lang="cs-CZ" dirty="0" smtClean="0"/>
              <a:t>plodnost </a:t>
            </a:r>
            <a:r>
              <a:rPr lang="cs-CZ" dirty="0" smtClean="0"/>
              <a:t>žádný nebo malý</a:t>
            </a:r>
          </a:p>
          <a:p>
            <a:r>
              <a:rPr lang="cs-CZ" b="1" dirty="0" err="1" smtClean="0"/>
              <a:t>Granulomatózní</a:t>
            </a:r>
            <a:r>
              <a:rPr lang="cs-CZ" b="1" dirty="0" smtClean="0"/>
              <a:t> (autoimunitní) orchitida</a:t>
            </a:r>
            <a:r>
              <a:rPr lang="cs-CZ" dirty="0" smtClean="0"/>
              <a:t>: vzácná, jednostranná, nenekrotizující granulomy v kanálcích, příčina ne zcela jasná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err="1"/>
              <a:t>S</a:t>
            </a:r>
            <a:r>
              <a:rPr lang="cs-CZ" dirty="0" err="1" smtClean="0"/>
              <a:t>everal</a:t>
            </a:r>
            <a:r>
              <a:rPr lang="cs-CZ" dirty="0" smtClean="0"/>
              <a:t> </a:t>
            </a:r>
            <a:r>
              <a:rPr lang="cs-CZ" dirty="0" err="1" smtClean="0"/>
              <a:t>reasons</a:t>
            </a:r>
            <a:r>
              <a:rPr lang="cs-CZ" dirty="0" smtClean="0"/>
              <a:t> </a:t>
            </a:r>
            <a:r>
              <a:rPr lang="cs-CZ" dirty="0" err="1" smtClean="0"/>
              <a:t>why</a:t>
            </a:r>
            <a:r>
              <a:rPr lang="cs-CZ" dirty="0" smtClean="0"/>
              <a:t> to </a:t>
            </a:r>
            <a:r>
              <a:rPr lang="cs-CZ" dirty="0" err="1" smtClean="0"/>
              <a:t>become</a:t>
            </a:r>
            <a:r>
              <a:rPr lang="cs-CZ" dirty="0" smtClean="0"/>
              <a:t> a </a:t>
            </a:r>
            <a:r>
              <a:rPr lang="cs-CZ" dirty="0" err="1" smtClean="0"/>
              <a:t>pathologist</a:t>
            </a:r>
            <a:r>
              <a:rPr lang="cs-CZ" dirty="0" smtClean="0"/>
              <a:t>… </a:t>
            </a:r>
            <a:endParaRPr lang="cs-CZ" dirty="0"/>
          </a:p>
        </p:txBody>
      </p:sp>
      <p:sp>
        <p:nvSpPr>
          <p:cNvPr id="7475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dirty="0" smtClean="0"/>
              <a:t>1) </a:t>
            </a:r>
            <a:r>
              <a:rPr lang="cs-CZ" altLang="cs-CZ" sz="2400" dirty="0" err="1" smtClean="0"/>
              <a:t>You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sit</a:t>
            </a:r>
            <a:r>
              <a:rPr lang="cs-CZ" altLang="cs-CZ" sz="2400" dirty="0" smtClean="0"/>
              <a:t> in a </a:t>
            </a:r>
            <a:r>
              <a:rPr lang="cs-CZ" altLang="cs-CZ" sz="2400" dirty="0" err="1" smtClean="0"/>
              <a:t>comfortable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armchair</a:t>
            </a:r>
            <a:r>
              <a:rPr lang="cs-CZ" altLang="cs-CZ" sz="2400" dirty="0" smtClean="0"/>
              <a:t> and </a:t>
            </a:r>
            <a:r>
              <a:rPr lang="cs-CZ" altLang="cs-CZ" sz="2400" dirty="0" err="1" smtClean="0"/>
              <a:t>look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into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the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microscope</a:t>
            </a:r>
            <a:r>
              <a:rPr lang="cs-CZ" altLang="cs-CZ" sz="2400" dirty="0" smtClean="0"/>
              <a:t> on </a:t>
            </a:r>
            <a:r>
              <a:rPr lang="cs-CZ" altLang="cs-CZ" sz="2400" dirty="0" err="1" smtClean="0"/>
              <a:t>beautiful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colorful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images</a:t>
            </a:r>
            <a:r>
              <a:rPr lang="cs-CZ" altLang="cs-CZ" sz="2400" dirty="0" smtClean="0"/>
              <a:t>…</a:t>
            </a:r>
          </a:p>
          <a:p>
            <a:r>
              <a:rPr lang="cs-CZ" altLang="cs-CZ" sz="2400" dirty="0" smtClean="0"/>
              <a:t>2) </a:t>
            </a:r>
            <a:r>
              <a:rPr lang="cs-CZ" altLang="cs-CZ" sz="2400" dirty="0" err="1" smtClean="0"/>
              <a:t>Your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working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time</a:t>
            </a:r>
            <a:r>
              <a:rPr lang="cs-CZ" altLang="cs-CZ" sz="2400" dirty="0" smtClean="0"/>
              <a:t> and place are </a:t>
            </a:r>
            <a:r>
              <a:rPr lang="cs-CZ" altLang="cs-CZ" sz="2400" dirty="0" err="1" smtClean="0"/>
              <a:t>really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flexible</a:t>
            </a:r>
            <a:r>
              <a:rPr lang="cs-CZ" altLang="cs-CZ" sz="2400" dirty="0" smtClean="0"/>
              <a:t>…  </a:t>
            </a:r>
          </a:p>
          <a:p>
            <a:r>
              <a:rPr lang="cs-CZ" altLang="cs-CZ" sz="2400" dirty="0" smtClean="0"/>
              <a:t>3) </a:t>
            </a:r>
            <a:r>
              <a:rPr lang="cs-CZ" altLang="cs-CZ" sz="2400" dirty="0" err="1" smtClean="0"/>
              <a:t>You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can</a:t>
            </a:r>
            <a:r>
              <a:rPr lang="cs-CZ" altLang="cs-CZ" sz="2400" dirty="0" smtClean="0"/>
              <a:t> mix </a:t>
            </a:r>
            <a:r>
              <a:rPr lang="cs-CZ" altLang="cs-CZ" sz="2400" dirty="0" err="1" smtClean="0"/>
              <a:t>scientific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work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physician-scientis</a:t>
            </a:r>
            <a:r>
              <a:rPr lang="cs-CZ" altLang="cs-CZ" sz="2400" dirty="0" smtClean="0"/>
              <a:t>) </a:t>
            </a:r>
            <a:r>
              <a:rPr lang="cs-CZ" altLang="cs-CZ" sz="2400" dirty="0" err="1" smtClean="0"/>
              <a:t>with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routine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work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during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one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day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or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lifetime</a:t>
            </a:r>
            <a:endParaRPr lang="cs-CZ" altLang="cs-CZ" sz="2400" dirty="0" smtClean="0"/>
          </a:p>
          <a:p>
            <a:r>
              <a:rPr lang="cs-CZ" altLang="cs-CZ" sz="2400" dirty="0" smtClean="0"/>
              <a:t>4) Not many </a:t>
            </a:r>
            <a:r>
              <a:rPr lang="cs-CZ" altLang="cs-CZ" sz="2400" dirty="0" err="1" smtClean="0"/>
              <a:t>graduates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want</a:t>
            </a:r>
            <a:r>
              <a:rPr lang="cs-CZ" altLang="cs-CZ" sz="2400" dirty="0" smtClean="0"/>
              <a:t> to </a:t>
            </a:r>
            <a:r>
              <a:rPr lang="cs-CZ" altLang="cs-CZ" sz="2400" dirty="0" err="1" smtClean="0"/>
              <a:t>become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pathologists</a:t>
            </a:r>
            <a:r>
              <a:rPr lang="cs-CZ" altLang="cs-CZ" sz="2400" dirty="0" smtClean="0"/>
              <a:t>…</a:t>
            </a:r>
            <a:r>
              <a:rPr lang="cs-CZ" altLang="cs-CZ" sz="2400" dirty="0" err="1" smtClean="0"/>
              <a:t>definitely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buyers</a:t>
            </a:r>
            <a:r>
              <a:rPr lang="cs-CZ" altLang="cs-CZ" sz="2400" dirty="0" smtClean="0"/>
              <a:t>´ market</a:t>
            </a:r>
          </a:p>
          <a:p>
            <a:pPr lvl="0" eaLnBrk="0" fontAlgn="base" hangingPunct="0">
              <a:spcAft>
                <a:spcPct val="0"/>
              </a:spcAft>
              <a:buFont typeface="Arial" charset="0"/>
              <a:buChar char="•"/>
            </a:pPr>
            <a:r>
              <a:rPr lang="cs-CZ" altLang="cs-CZ" sz="3600" dirty="0" smtClean="0"/>
              <a:t>5)</a:t>
            </a:r>
            <a:r>
              <a:rPr lang="cs-CZ" altLang="cs-CZ" sz="3600" dirty="0" smtClean="0">
                <a:solidFill>
                  <a:prstClr val="black"/>
                </a:solidFill>
              </a:rPr>
              <a:t> </a:t>
            </a:r>
            <a:r>
              <a:rPr lang="cs-CZ" altLang="cs-CZ" sz="3600" dirty="0" err="1">
                <a:solidFill>
                  <a:prstClr val="black"/>
                </a:solidFill>
              </a:rPr>
              <a:t>There</a:t>
            </a:r>
            <a:r>
              <a:rPr lang="cs-CZ" altLang="cs-CZ" sz="3600" dirty="0">
                <a:solidFill>
                  <a:prstClr val="black"/>
                </a:solidFill>
              </a:rPr>
              <a:t> are </a:t>
            </a:r>
            <a:r>
              <a:rPr lang="cs-CZ" altLang="cs-CZ" sz="3600" u="sng" dirty="0">
                <a:solidFill>
                  <a:prstClr val="black"/>
                </a:solidFill>
              </a:rPr>
              <a:t>least </a:t>
            </a:r>
            <a:r>
              <a:rPr lang="cs-CZ" altLang="cs-CZ" sz="3600" u="sng" dirty="0" err="1">
                <a:solidFill>
                  <a:prstClr val="black"/>
                </a:solidFill>
              </a:rPr>
              <a:t>divorces</a:t>
            </a:r>
            <a:r>
              <a:rPr lang="cs-CZ" altLang="cs-CZ" sz="3600" u="sng" dirty="0">
                <a:solidFill>
                  <a:prstClr val="black"/>
                </a:solidFill>
              </a:rPr>
              <a:t> and </a:t>
            </a:r>
            <a:r>
              <a:rPr lang="cs-CZ" altLang="cs-CZ" sz="3600" u="sng" dirty="0" err="1">
                <a:solidFill>
                  <a:prstClr val="black"/>
                </a:solidFill>
              </a:rPr>
              <a:t>suicidia</a:t>
            </a:r>
            <a:r>
              <a:rPr lang="cs-CZ" altLang="cs-CZ" sz="3600" u="sng" dirty="0">
                <a:solidFill>
                  <a:prstClr val="black"/>
                </a:solidFill>
              </a:rPr>
              <a:t> </a:t>
            </a:r>
            <a:r>
              <a:rPr lang="cs-CZ" altLang="cs-CZ" sz="3600" dirty="0" err="1">
                <a:solidFill>
                  <a:prstClr val="black"/>
                </a:solidFill>
              </a:rPr>
              <a:t>among</a:t>
            </a:r>
            <a:r>
              <a:rPr lang="cs-CZ" altLang="cs-CZ" sz="3600" dirty="0">
                <a:solidFill>
                  <a:prstClr val="black"/>
                </a:solidFill>
              </a:rPr>
              <a:t> </a:t>
            </a:r>
            <a:r>
              <a:rPr lang="cs-CZ" altLang="cs-CZ" sz="3600" dirty="0" err="1">
                <a:solidFill>
                  <a:prstClr val="black"/>
                </a:solidFill>
              </a:rPr>
              <a:t>pathologists</a:t>
            </a:r>
            <a:r>
              <a:rPr lang="cs-CZ" altLang="cs-CZ" sz="3600" dirty="0">
                <a:solidFill>
                  <a:prstClr val="black"/>
                </a:solidFill>
              </a:rPr>
              <a:t>  </a:t>
            </a:r>
            <a:r>
              <a:rPr lang="cs-CZ" altLang="cs-CZ" sz="2800" dirty="0" smtClean="0">
                <a:solidFill>
                  <a:prstClr val="black"/>
                </a:solidFill>
              </a:rPr>
              <a:t>(</a:t>
            </a:r>
            <a:r>
              <a:rPr lang="cs-CZ" altLang="cs-CZ" sz="2800" dirty="0">
                <a:solidFill>
                  <a:prstClr val="black"/>
                </a:solidFill>
              </a:rPr>
              <a:t>and </a:t>
            </a:r>
            <a:r>
              <a:rPr lang="cs-CZ" altLang="cs-CZ" sz="2800" dirty="0" err="1">
                <a:solidFill>
                  <a:prstClr val="black"/>
                </a:solidFill>
              </a:rPr>
              <a:t>pediatricians</a:t>
            </a:r>
            <a:r>
              <a:rPr lang="cs-CZ" altLang="cs-CZ" sz="2800" dirty="0">
                <a:solidFill>
                  <a:prstClr val="black"/>
                </a:solidFill>
              </a:rPr>
              <a:t>), </a:t>
            </a:r>
            <a:endParaRPr lang="cs-CZ" altLang="cs-CZ" sz="2800" dirty="0" smtClean="0">
              <a:solidFill>
                <a:prstClr val="black"/>
              </a:solidFill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cs-CZ" altLang="cs-CZ" sz="2800" dirty="0">
                <a:solidFill>
                  <a:prstClr val="black"/>
                </a:solidFill>
              </a:rPr>
              <a:t> </a:t>
            </a:r>
            <a:r>
              <a:rPr lang="cs-CZ" altLang="cs-CZ" sz="2800" dirty="0" smtClean="0">
                <a:solidFill>
                  <a:prstClr val="black"/>
                </a:solidFill>
              </a:rPr>
              <a:t>    </a:t>
            </a:r>
            <a:r>
              <a:rPr lang="cs-CZ" altLang="cs-CZ" sz="2800" dirty="0" err="1" smtClean="0">
                <a:solidFill>
                  <a:prstClr val="black"/>
                </a:solidFill>
              </a:rPr>
              <a:t>compare</a:t>
            </a:r>
            <a:r>
              <a:rPr lang="cs-CZ" altLang="cs-CZ" sz="2800" dirty="0" smtClean="0">
                <a:solidFill>
                  <a:prstClr val="black"/>
                </a:solidFill>
              </a:rPr>
              <a:t> </a:t>
            </a:r>
            <a:r>
              <a:rPr lang="cs-CZ" altLang="cs-CZ" sz="2800" dirty="0">
                <a:solidFill>
                  <a:prstClr val="black"/>
                </a:solidFill>
              </a:rPr>
              <a:t>to </a:t>
            </a:r>
            <a:r>
              <a:rPr lang="cs-CZ" altLang="cs-CZ" sz="2800" dirty="0" err="1">
                <a:solidFill>
                  <a:prstClr val="black"/>
                </a:solidFill>
              </a:rPr>
              <a:t>surgeons</a:t>
            </a:r>
            <a:r>
              <a:rPr lang="cs-CZ" altLang="cs-CZ" sz="2800" dirty="0">
                <a:solidFill>
                  <a:prstClr val="black"/>
                </a:solidFill>
              </a:rPr>
              <a:t> </a:t>
            </a:r>
            <a:r>
              <a:rPr lang="cs-CZ" altLang="cs-CZ" sz="2800" dirty="0" err="1">
                <a:solidFill>
                  <a:prstClr val="black"/>
                </a:solidFill>
              </a:rPr>
              <a:t>etc</a:t>
            </a:r>
            <a:r>
              <a:rPr lang="cs-CZ" altLang="cs-CZ" sz="2800" dirty="0">
                <a:solidFill>
                  <a:prstClr val="black"/>
                </a:solidFill>
              </a:rPr>
              <a:t>…</a:t>
            </a:r>
          </a:p>
          <a:p>
            <a:endParaRPr lang="cs-CZ" altLang="cs-CZ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255173"/>
            <a:ext cx="1959124" cy="149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80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351223" cy="322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52" y="3645024"/>
            <a:ext cx="5401532" cy="2813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08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8" y="116632"/>
            <a:ext cx="3769196" cy="352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456384" cy="433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45352"/>
            <a:ext cx="3810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06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Oběhové změny</a:t>
            </a:r>
          </a:p>
          <a:p>
            <a:r>
              <a:rPr lang="cs-CZ" dirty="0" smtClean="0"/>
              <a:t>Edém (povšechné oběhové změny, </a:t>
            </a:r>
            <a:r>
              <a:rPr lang="cs-CZ" dirty="0" err="1" smtClean="0"/>
              <a:t>hypalbumimunémie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Záněty</a:t>
            </a:r>
          </a:p>
          <a:p>
            <a:r>
              <a:rPr lang="cs-CZ" dirty="0" smtClean="0"/>
              <a:t>Balanitis</a:t>
            </a:r>
          </a:p>
          <a:p>
            <a:r>
              <a:rPr lang="cs-CZ" dirty="0" err="1" smtClean="0"/>
              <a:t>Posthitis</a:t>
            </a:r>
            <a:endParaRPr lang="cs-CZ" dirty="0" smtClean="0"/>
          </a:p>
          <a:p>
            <a:r>
              <a:rPr lang="cs-CZ" dirty="0" err="1" smtClean="0"/>
              <a:t>Balanoposthitis</a:t>
            </a:r>
            <a:r>
              <a:rPr lang="cs-CZ" dirty="0" smtClean="0"/>
              <a:t> (+ fimóza smegma)– mechanické/chemické/mikroorganismy: serózní až hnisavá až ulcerace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1" y="14599"/>
            <a:ext cx="4276874" cy="312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268760"/>
            <a:ext cx="4797700" cy="555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334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Balanitis </a:t>
            </a:r>
            <a:r>
              <a:rPr lang="cs-CZ" dirty="0" err="1" smtClean="0"/>
              <a:t>xerotica</a:t>
            </a:r>
            <a:r>
              <a:rPr lang="cs-CZ" dirty="0" smtClean="0"/>
              <a:t> </a:t>
            </a:r>
            <a:r>
              <a:rPr lang="cs-CZ" dirty="0" err="1" smtClean="0"/>
              <a:t>obliterans</a:t>
            </a:r>
            <a:r>
              <a:rPr lang="cs-CZ" dirty="0" smtClean="0"/>
              <a:t> (topická varianta </a:t>
            </a:r>
            <a:r>
              <a:rPr lang="cs-CZ" dirty="0" err="1" smtClean="0"/>
              <a:t>lichen</a:t>
            </a:r>
            <a:r>
              <a:rPr lang="cs-CZ" dirty="0" smtClean="0"/>
              <a:t> </a:t>
            </a:r>
            <a:r>
              <a:rPr lang="cs-CZ" dirty="0" err="1" smtClean="0"/>
              <a:t>sclerosus</a:t>
            </a:r>
            <a:r>
              <a:rPr lang="cs-CZ" dirty="0" smtClean="0"/>
              <a:t> (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atrophicus</a:t>
            </a:r>
            <a:r>
              <a:rPr lang="cs-CZ" dirty="0" smtClean="0"/>
              <a:t>))</a:t>
            </a:r>
          </a:p>
          <a:p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5112568" cy="383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Nádory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Mezenchymové</a:t>
            </a:r>
          </a:p>
          <a:p>
            <a:r>
              <a:rPr lang="cs-CZ" dirty="0" err="1" smtClean="0"/>
              <a:t>Induratio</a:t>
            </a:r>
            <a:r>
              <a:rPr lang="cs-CZ" dirty="0" smtClean="0"/>
              <a:t> penis </a:t>
            </a:r>
            <a:r>
              <a:rPr lang="cs-CZ" dirty="0" err="1" smtClean="0"/>
              <a:t>plastica</a:t>
            </a:r>
            <a:r>
              <a:rPr lang="cs-CZ" dirty="0" smtClean="0"/>
              <a:t> (</a:t>
            </a:r>
            <a:r>
              <a:rPr lang="cs-CZ" dirty="0" err="1" smtClean="0"/>
              <a:t>Peyronie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r>
              <a:rPr lang="cs-CZ" dirty="0" smtClean="0"/>
              <a:t>): proliferace vaziva sept, zatvrdnutí/zahnutí při erekci, geneze nejasná, někdy zároveň s </a:t>
            </a:r>
            <a:r>
              <a:rPr lang="cs-CZ" dirty="0" err="1" smtClean="0"/>
              <a:t>Dupuytren</a:t>
            </a:r>
            <a:r>
              <a:rPr lang="cs-CZ" dirty="0" smtClean="0"/>
              <a:t> kontrakturou</a:t>
            </a:r>
          </a:p>
          <a:p>
            <a:r>
              <a:rPr lang="cs-CZ" dirty="0" err="1" smtClean="0"/>
              <a:t>Kaposiho</a:t>
            </a:r>
            <a:r>
              <a:rPr lang="cs-CZ" dirty="0" smtClean="0"/>
              <a:t> sarkom</a:t>
            </a:r>
          </a:p>
          <a:p>
            <a:r>
              <a:rPr lang="cs-CZ" dirty="0" err="1" smtClean="0"/>
              <a:t>Leiomyosarkom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963</Words>
  <Application>Microsoft Office PowerPoint</Application>
  <PresentationFormat>Předvádění na obrazovce (4:3)</PresentationFormat>
  <Paragraphs>108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Motiv sady Office</vt:lpstr>
      <vt:lpstr>Patologie mužského pohlavního ústrojí</vt:lpstr>
      <vt:lpstr>Penis a scrotum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Nádory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Prostata</vt:lpstr>
      <vt:lpstr>Záněty</vt:lpstr>
      <vt:lpstr>Prezentace aplikace PowerPoint</vt:lpstr>
      <vt:lpstr>Hyperplázie (adenomyomatózní, uzlovitá, „benigní“) </vt:lpstr>
      <vt:lpstr>Prezentace aplikace PowerPoint</vt:lpstr>
      <vt:lpstr>Prezentace aplikace PowerPoint</vt:lpstr>
      <vt:lpstr>Prezentace aplikace PowerPoint</vt:lpstr>
      <vt:lpstr>Maligní nádory: karcinom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Varle a nadvarle</vt:lpstr>
      <vt:lpstr>Prezentace aplikace PowerPoint</vt:lpstr>
      <vt:lpstr>Prezentace aplikace PowerPoint</vt:lpstr>
      <vt:lpstr>Regresívní  a oběhové změny. Patologický obsah skrotálního vaku</vt:lpstr>
      <vt:lpstr>Prezentace aplikace PowerPoint</vt:lpstr>
      <vt:lpstr>Prezentace aplikace PowerPoint</vt:lpstr>
      <vt:lpstr>Záněty varlete a nadvarlete</vt:lpstr>
      <vt:lpstr>Prezentace aplikace PowerPoint</vt:lpstr>
      <vt:lpstr>Several reasons why to become a pathologist…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mužského pohlavního ústrojí</dc:title>
  <dc:creator>Leoš</dc:creator>
  <cp:lastModifiedBy>Kren Leos</cp:lastModifiedBy>
  <cp:revision>44</cp:revision>
  <dcterms:created xsi:type="dcterms:W3CDTF">2014-03-01T08:43:27Z</dcterms:created>
  <dcterms:modified xsi:type="dcterms:W3CDTF">2017-03-27T06:33:13Z</dcterms:modified>
</cp:coreProperties>
</file>