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2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80" r:id="rId1"/>
  </p:sldMasterIdLst>
  <p:sldIdLst>
    <p:sldId id="256" r:id="rId2"/>
    <p:sldId id="257" r:id="rId3"/>
    <p:sldId id="259" r:id="rId4"/>
    <p:sldId id="258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318" r:id="rId16"/>
    <p:sldId id="319" r:id="rId17"/>
    <p:sldId id="321" r:id="rId18"/>
    <p:sldId id="270" r:id="rId19"/>
    <p:sldId id="322" r:id="rId20"/>
    <p:sldId id="323" r:id="rId21"/>
    <p:sldId id="324" r:id="rId22"/>
    <p:sldId id="356" r:id="rId23"/>
    <p:sldId id="271" r:id="rId24"/>
    <p:sldId id="316" r:id="rId25"/>
    <p:sldId id="317" r:id="rId26"/>
    <p:sldId id="357" r:id="rId27"/>
    <p:sldId id="272" r:id="rId28"/>
    <p:sldId id="273" r:id="rId29"/>
    <p:sldId id="276" r:id="rId30"/>
    <p:sldId id="274" r:id="rId31"/>
    <p:sldId id="275" r:id="rId32"/>
    <p:sldId id="325" r:id="rId33"/>
    <p:sldId id="326" r:id="rId34"/>
    <p:sldId id="327" r:id="rId35"/>
    <p:sldId id="363" r:id="rId36"/>
    <p:sldId id="277" r:id="rId37"/>
    <p:sldId id="278" r:id="rId38"/>
    <p:sldId id="328" r:id="rId39"/>
    <p:sldId id="329" r:id="rId40"/>
    <p:sldId id="330" r:id="rId41"/>
    <p:sldId id="359" r:id="rId42"/>
    <p:sldId id="279" r:id="rId43"/>
    <p:sldId id="331" r:id="rId44"/>
    <p:sldId id="332" r:id="rId45"/>
    <p:sldId id="360" r:id="rId46"/>
    <p:sldId id="280" r:id="rId47"/>
    <p:sldId id="281" r:id="rId48"/>
    <p:sldId id="333" r:id="rId49"/>
    <p:sldId id="334" r:id="rId50"/>
    <p:sldId id="361" r:id="rId51"/>
    <p:sldId id="282" r:id="rId52"/>
    <p:sldId id="283" r:id="rId53"/>
    <p:sldId id="335" r:id="rId54"/>
    <p:sldId id="336" r:id="rId55"/>
    <p:sldId id="362" r:id="rId56"/>
    <p:sldId id="284" r:id="rId57"/>
    <p:sldId id="285" r:id="rId58"/>
    <p:sldId id="337" r:id="rId59"/>
    <p:sldId id="338" r:id="rId60"/>
    <p:sldId id="286" r:id="rId61"/>
    <p:sldId id="287" r:id="rId62"/>
    <p:sldId id="288" r:id="rId63"/>
    <p:sldId id="339" r:id="rId64"/>
    <p:sldId id="340" r:id="rId65"/>
    <p:sldId id="364" r:id="rId66"/>
    <p:sldId id="289" r:id="rId67"/>
    <p:sldId id="290" r:id="rId68"/>
    <p:sldId id="365" r:id="rId69"/>
    <p:sldId id="291" r:id="rId70"/>
    <p:sldId id="292" r:id="rId71"/>
    <p:sldId id="293" r:id="rId72"/>
    <p:sldId id="294" r:id="rId73"/>
    <p:sldId id="341" r:id="rId74"/>
    <p:sldId id="342" r:id="rId75"/>
    <p:sldId id="366" r:id="rId76"/>
    <p:sldId id="295" r:id="rId77"/>
    <p:sldId id="343" r:id="rId78"/>
    <p:sldId id="344" r:id="rId79"/>
    <p:sldId id="367" r:id="rId80"/>
    <p:sldId id="296" r:id="rId81"/>
    <p:sldId id="345" r:id="rId82"/>
    <p:sldId id="297" r:id="rId83"/>
    <p:sldId id="346" r:id="rId84"/>
    <p:sldId id="298" r:id="rId85"/>
    <p:sldId id="299" r:id="rId86"/>
    <p:sldId id="347" r:id="rId87"/>
    <p:sldId id="348" r:id="rId88"/>
    <p:sldId id="300" r:id="rId89"/>
    <p:sldId id="349" r:id="rId90"/>
    <p:sldId id="368" r:id="rId91"/>
    <p:sldId id="301" r:id="rId92"/>
    <p:sldId id="302" r:id="rId93"/>
    <p:sldId id="350" r:id="rId94"/>
    <p:sldId id="369" r:id="rId95"/>
    <p:sldId id="303" r:id="rId96"/>
    <p:sldId id="351" r:id="rId97"/>
    <p:sldId id="370" r:id="rId98"/>
    <p:sldId id="304" r:id="rId99"/>
    <p:sldId id="305" r:id="rId100"/>
    <p:sldId id="306" r:id="rId101"/>
    <p:sldId id="307" r:id="rId102"/>
    <p:sldId id="352" r:id="rId103"/>
    <p:sldId id="371" r:id="rId104"/>
    <p:sldId id="308" r:id="rId105"/>
    <p:sldId id="353" r:id="rId106"/>
    <p:sldId id="372" r:id="rId107"/>
    <p:sldId id="309" r:id="rId108"/>
    <p:sldId id="355" r:id="rId109"/>
    <p:sldId id="354" r:id="rId110"/>
    <p:sldId id="310" r:id="rId111"/>
    <p:sldId id="311" r:id="rId112"/>
    <p:sldId id="373" r:id="rId113"/>
    <p:sldId id="312" r:id="rId114"/>
    <p:sldId id="313" r:id="rId115"/>
    <p:sldId id="374" r:id="rId116"/>
    <p:sldId id="314" r:id="rId117"/>
    <p:sldId id="375" r:id="rId118"/>
    <p:sldId id="315" r:id="rId119"/>
  </p:sldIdLst>
  <p:sldSz cx="9144000" cy="6858000" type="screen4x3"/>
  <p:notesSz cx="6858000" cy="9144000"/>
  <p:custDataLst>
    <p:tags r:id="rId120"/>
  </p:custDataLst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4995" autoAdjust="0"/>
    <p:restoredTop sz="94660"/>
  </p:normalViewPr>
  <p:slideViewPr>
    <p:cSldViewPr>
      <p:cViewPr varScale="1">
        <p:scale>
          <a:sx n="109" d="100"/>
          <a:sy n="109" d="100"/>
        </p:scale>
        <p:origin x="132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tags" Target="tags/tag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763087A-BB89-477C-B34C-D5531F6C515D}" type="doc">
      <dgm:prSet loTypeId="urn:microsoft.com/office/officeart/2005/8/layout/v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2552A90D-C8F4-4823-A81A-5811FD486A85}">
      <dgm:prSet phldrT="[Text]"/>
      <dgm:spPr/>
      <dgm:t>
        <a:bodyPr/>
        <a:lstStyle/>
        <a:p>
          <a:r>
            <a:rPr lang="cs-CZ" dirty="0" smtClean="0"/>
            <a:t>Klinická </a:t>
          </a:r>
          <a:r>
            <a:rPr lang="cs-CZ" dirty="0" err="1" smtClean="0"/>
            <a:t>dif.dg</a:t>
          </a:r>
          <a:r>
            <a:rPr lang="cs-CZ" dirty="0" smtClean="0"/>
            <a:t>.</a:t>
          </a:r>
          <a:endParaRPr lang="cs-CZ" dirty="0"/>
        </a:p>
      </dgm:t>
    </dgm:pt>
    <dgm:pt modelId="{942390E3-87A7-487A-99A1-1C709E3A7AA4}" type="parTrans" cxnId="{24F24031-2D68-41AB-BDFF-CC05DDF8B1CB}">
      <dgm:prSet/>
      <dgm:spPr/>
      <dgm:t>
        <a:bodyPr/>
        <a:lstStyle/>
        <a:p>
          <a:endParaRPr lang="cs-CZ"/>
        </a:p>
      </dgm:t>
    </dgm:pt>
    <dgm:pt modelId="{8664260B-44A2-4023-82F1-C8C2973BFE34}" type="sibTrans" cxnId="{24F24031-2D68-41AB-BDFF-CC05DDF8B1CB}">
      <dgm:prSet/>
      <dgm:spPr/>
      <dgm:t>
        <a:bodyPr/>
        <a:lstStyle/>
        <a:p>
          <a:endParaRPr lang="cs-CZ"/>
        </a:p>
      </dgm:t>
    </dgm:pt>
    <dgm:pt modelId="{3866D63D-5E2D-4620-A61B-C31C1EE2E4C1}">
      <dgm:prSet phldrT="[Text]"/>
      <dgm:spPr/>
      <dgm:t>
        <a:bodyPr/>
        <a:lstStyle/>
        <a:p>
          <a:r>
            <a:rPr lang="cs-CZ" dirty="0" smtClean="0"/>
            <a:t>   A</a:t>
          </a:r>
          <a:endParaRPr lang="cs-CZ" dirty="0"/>
        </a:p>
      </dgm:t>
    </dgm:pt>
    <dgm:pt modelId="{2B5BE664-4E70-4DAA-A46C-FF3628B5A2C4}" type="parTrans" cxnId="{CAEDC856-2086-4FB1-BDF5-4E3FCADB479C}">
      <dgm:prSet/>
      <dgm:spPr/>
      <dgm:t>
        <a:bodyPr/>
        <a:lstStyle/>
        <a:p>
          <a:endParaRPr lang="cs-CZ"/>
        </a:p>
      </dgm:t>
    </dgm:pt>
    <dgm:pt modelId="{361A4D88-2883-48DB-866D-A793AB38E1AA}" type="sibTrans" cxnId="{CAEDC856-2086-4FB1-BDF5-4E3FCADB479C}">
      <dgm:prSet/>
      <dgm:spPr/>
      <dgm:t>
        <a:bodyPr/>
        <a:lstStyle/>
        <a:p>
          <a:endParaRPr lang="cs-CZ"/>
        </a:p>
      </dgm:t>
    </dgm:pt>
    <dgm:pt modelId="{0D807FF1-1268-4FFA-A92B-1BE0FF96CE2D}">
      <dgm:prSet phldrT="[Text]"/>
      <dgm:spPr/>
      <dgm:t>
        <a:bodyPr/>
        <a:lstStyle/>
        <a:p>
          <a:r>
            <a:rPr lang="cs-CZ" dirty="0" smtClean="0"/>
            <a:t>Histopatologická </a:t>
          </a:r>
          <a:r>
            <a:rPr lang="cs-CZ" dirty="0" err="1" smtClean="0"/>
            <a:t>dif.dg</a:t>
          </a:r>
          <a:r>
            <a:rPr lang="cs-CZ" dirty="0" smtClean="0"/>
            <a:t>.</a:t>
          </a:r>
          <a:endParaRPr lang="cs-CZ" dirty="0"/>
        </a:p>
      </dgm:t>
    </dgm:pt>
    <dgm:pt modelId="{A0B0BD18-8519-4CAC-8347-12B313EDCF03}" type="parTrans" cxnId="{C51F1CB5-29AE-4975-9EEE-04C8A32136B7}">
      <dgm:prSet/>
      <dgm:spPr/>
      <dgm:t>
        <a:bodyPr/>
        <a:lstStyle/>
        <a:p>
          <a:endParaRPr lang="cs-CZ"/>
        </a:p>
      </dgm:t>
    </dgm:pt>
    <dgm:pt modelId="{B06A1805-307D-4C5E-A10D-3BDEB438905A}" type="sibTrans" cxnId="{C51F1CB5-29AE-4975-9EEE-04C8A32136B7}">
      <dgm:prSet/>
      <dgm:spPr/>
      <dgm:t>
        <a:bodyPr/>
        <a:lstStyle/>
        <a:p>
          <a:endParaRPr lang="cs-CZ"/>
        </a:p>
      </dgm:t>
    </dgm:pt>
    <dgm:pt modelId="{D790610F-E2F8-4AF7-A4B6-452FB3CC2275}">
      <dgm:prSet phldrT="[Text]"/>
      <dgm:spPr/>
      <dgm:t>
        <a:bodyPr/>
        <a:lstStyle/>
        <a:p>
          <a:r>
            <a:rPr lang="cs-CZ" dirty="0" smtClean="0"/>
            <a:t>  D</a:t>
          </a:r>
          <a:endParaRPr lang="cs-CZ" dirty="0"/>
        </a:p>
      </dgm:t>
    </dgm:pt>
    <dgm:pt modelId="{C64426A3-A586-4590-A813-252CE202B8EB}" type="parTrans" cxnId="{3C3C294E-6DB4-4449-8B37-142875BF43B6}">
      <dgm:prSet/>
      <dgm:spPr/>
      <dgm:t>
        <a:bodyPr/>
        <a:lstStyle/>
        <a:p>
          <a:endParaRPr lang="cs-CZ"/>
        </a:p>
      </dgm:t>
    </dgm:pt>
    <dgm:pt modelId="{A13269B1-C573-4A4E-93B7-A6CA809DB838}" type="sibTrans" cxnId="{3C3C294E-6DB4-4449-8B37-142875BF43B6}">
      <dgm:prSet/>
      <dgm:spPr/>
      <dgm:t>
        <a:bodyPr/>
        <a:lstStyle/>
        <a:p>
          <a:endParaRPr lang="cs-CZ"/>
        </a:p>
      </dgm:t>
    </dgm:pt>
    <dgm:pt modelId="{607A1054-575B-4FAB-8348-2EB3C2D33C3E}">
      <dgm:prSet phldrT="[Text]"/>
      <dgm:spPr/>
      <dgm:t>
        <a:bodyPr/>
        <a:lstStyle/>
        <a:p>
          <a:r>
            <a:rPr lang="cs-CZ" dirty="0" smtClean="0"/>
            <a:t>   B</a:t>
          </a:r>
          <a:endParaRPr lang="cs-CZ" dirty="0"/>
        </a:p>
      </dgm:t>
    </dgm:pt>
    <dgm:pt modelId="{0BA1164F-9D02-46BF-97DA-8C07249AFCEF}" type="parTrans" cxnId="{76F5480F-4465-4407-8F7F-4CA1441496AB}">
      <dgm:prSet/>
      <dgm:spPr/>
      <dgm:t>
        <a:bodyPr/>
        <a:lstStyle/>
        <a:p>
          <a:endParaRPr lang="cs-CZ"/>
        </a:p>
      </dgm:t>
    </dgm:pt>
    <dgm:pt modelId="{7E170F32-0C65-4BA8-8FDF-3AB03C79FCCE}" type="sibTrans" cxnId="{76F5480F-4465-4407-8F7F-4CA1441496AB}">
      <dgm:prSet/>
      <dgm:spPr/>
      <dgm:t>
        <a:bodyPr/>
        <a:lstStyle/>
        <a:p>
          <a:endParaRPr lang="cs-CZ"/>
        </a:p>
      </dgm:t>
    </dgm:pt>
    <dgm:pt modelId="{90DD0099-0FBE-4CC1-AE91-42D733C7AA28}">
      <dgm:prSet phldrT="[Text]"/>
      <dgm:spPr/>
      <dgm:t>
        <a:bodyPr/>
        <a:lstStyle/>
        <a:p>
          <a:r>
            <a:rPr lang="cs-CZ" dirty="0" smtClean="0"/>
            <a:t>   C</a:t>
          </a:r>
          <a:endParaRPr lang="cs-CZ" dirty="0"/>
        </a:p>
      </dgm:t>
    </dgm:pt>
    <dgm:pt modelId="{CE765D61-B347-4AEC-AE60-55D81285A795}" type="parTrans" cxnId="{5218F465-B716-437C-8F0F-BB524ACFBB03}">
      <dgm:prSet/>
      <dgm:spPr/>
      <dgm:t>
        <a:bodyPr/>
        <a:lstStyle/>
        <a:p>
          <a:endParaRPr lang="cs-CZ"/>
        </a:p>
      </dgm:t>
    </dgm:pt>
    <dgm:pt modelId="{825CA7A7-1F99-43AD-8731-22CEF030B30B}" type="sibTrans" cxnId="{5218F465-B716-437C-8F0F-BB524ACFBB03}">
      <dgm:prSet/>
      <dgm:spPr/>
      <dgm:t>
        <a:bodyPr/>
        <a:lstStyle/>
        <a:p>
          <a:endParaRPr lang="cs-CZ"/>
        </a:p>
      </dgm:t>
    </dgm:pt>
    <dgm:pt modelId="{409D942A-FAF1-435D-B835-08A7C3788BD3}">
      <dgm:prSet phldrT="[Text]"/>
      <dgm:spPr/>
      <dgm:t>
        <a:bodyPr/>
        <a:lstStyle/>
        <a:p>
          <a:r>
            <a:rPr lang="cs-CZ" dirty="0" smtClean="0"/>
            <a:t>   D</a:t>
          </a:r>
          <a:endParaRPr lang="cs-CZ" dirty="0"/>
        </a:p>
      </dgm:t>
    </dgm:pt>
    <dgm:pt modelId="{87BDF83A-19F1-42E5-AF7F-676ACE459E9F}" type="parTrans" cxnId="{6ADC6008-02C7-41BA-B144-946326BDEBB7}">
      <dgm:prSet/>
      <dgm:spPr/>
      <dgm:t>
        <a:bodyPr/>
        <a:lstStyle/>
        <a:p>
          <a:endParaRPr lang="cs-CZ"/>
        </a:p>
      </dgm:t>
    </dgm:pt>
    <dgm:pt modelId="{94D5C8C0-32AF-4BDA-A481-4AF55F61A6D1}" type="sibTrans" cxnId="{6ADC6008-02C7-41BA-B144-946326BDEBB7}">
      <dgm:prSet/>
      <dgm:spPr/>
      <dgm:t>
        <a:bodyPr/>
        <a:lstStyle/>
        <a:p>
          <a:endParaRPr lang="cs-CZ"/>
        </a:p>
      </dgm:t>
    </dgm:pt>
    <dgm:pt modelId="{FC10078B-52B6-4D4A-B5E8-A4983508CAB0}">
      <dgm:prSet phldrT="[Text]"/>
      <dgm:spPr/>
      <dgm:t>
        <a:bodyPr/>
        <a:lstStyle/>
        <a:p>
          <a:r>
            <a:rPr lang="cs-CZ" dirty="0" smtClean="0"/>
            <a:t>  E </a:t>
          </a:r>
          <a:endParaRPr lang="cs-CZ" dirty="0"/>
        </a:p>
      </dgm:t>
    </dgm:pt>
    <dgm:pt modelId="{FCB6F3E1-8687-4D0E-82AF-663FC095735E}" type="parTrans" cxnId="{8176555A-B7D6-4F29-B1F0-52473392089D}">
      <dgm:prSet/>
      <dgm:spPr/>
      <dgm:t>
        <a:bodyPr/>
        <a:lstStyle/>
        <a:p>
          <a:endParaRPr lang="cs-CZ"/>
        </a:p>
      </dgm:t>
    </dgm:pt>
    <dgm:pt modelId="{94B911A9-089A-44D9-892B-C0E4174B0DF1}" type="sibTrans" cxnId="{8176555A-B7D6-4F29-B1F0-52473392089D}">
      <dgm:prSet/>
      <dgm:spPr/>
      <dgm:t>
        <a:bodyPr/>
        <a:lstStyle/>
        <a:p>
          <a:endParaRPr lang="cs-CZ"/>
        </a:p>
      </dgm:t>
    </dgm:pt>
    <dgm:pt modelId="{6E7FF40E-A6F5-4C37-BCCC-7B2B824C6BEE}">
      <dgm:prSet phldrT="[Text]"/>
      <dgm:spPr/>
      <dgm:t>
        <a:bodyPr/>
        <a:lstStyle/>
        <a:p>
          <a:r>
            <a:rPr lang="cs-CZ" dirty="0" smtClean="0"/>
            <a:t>  F</a:t>
          </a:r>
          <a:endParaRPr lang="cs-CZ" dirty="0"/>
        </a:p>
      </dgm:t>
    </dgm:pt>
    <dgm:pt modelId="{ADC3692A-514A-495A-A386-D771F6C4A9D1}" type="parTrans" cxnId="{90D6D065-9FCF-48BC-9BE8-85BDACA75160}">
      <dgm:prSet/>
      <dgm:spPr/>
      <dgm:t>
        <a:bodyPr/>
        <a:lstStyle/>
        <a:p>
          <a:endParaRPr lang="cs-CZ"/>
        </a:p>
      </dgm:t>
    </dgm:pt>
    <dgm:pt modelId="{576F7E9A-81A4-4039-8B68-26835D688FB7}" type="sibTrans" cxnId="{90D6D065-9FCF-48BC-9BE8-85BDACA75160}">
      <dgm:prSet/>
      <dgm:spPr/>
      <dgm:t>
        <a:bodyPr/>
        <a:lstStyle/>
        <a:p>
          <a:endParaRPr lang="cs-CZ"/>
        </a:p>
      </dgm:t>
    </dgm:pt>
    <dgm:pt modelId="{EC960017-381A-4050-B209-7BF658340388}">
      <dgm:prSet phldrT="[Text]"/>
      <dgm:spPr/>
      <dgm:t>
        <a:bodyPr/>
        <a:lstStyle/>
        <a:p>
          <a:r>
            <a:rPr lang="cs-CZ" dirty="0" smtClean="0"/>
            <a:t>  G</a:t>
          </a:r>
          <a:endParaRPr lang="cs-CZ" dirty="0"/>
        </a:p>
      </dgm:t>
    </dgm:pt>
    <dgm:pt modelId="{05575DC8-8535-4656-8B90-928D9CEC02D5}" type="parTrans" cxnId="{E7049C80-0CA9-45F5-BBF8-230350C85559}">
      <dgm:prSet/>
      <dgm:spPr/>
      <dgm:t>
        <a:bodyPr/>
        <a:lstStyle/>
        <a:p>
          <a:endParaRPr lang="cs-CZ"/>
        </a:p>
      </dgm:t>
    </dgm:pt>
    <dgm:pt modelId="{31D88266-58B0-4D87-8931-6C875AFB783B}" type="sibTrans" cxnId="{E7049C80-0CA9-45F5-BBF8-230350C85559}">
      <dgm:prSet/>
      <dgm:spPr/>
      <dgm:t>
        <a:bodyPr/>
        <a:lstStyle/>
        <a:p>
          <a:endParaRPr lang="cs-CZ"/>
        </a:p>
      </dgm:t>
    </dgm:pt>
    <dgm:pt modelId="{C2678427-EAFC-4AB6-BA05-E8D2F9BF6F86}" type="pres">
      <dgm:prSet presAssocID="{E763087A-BB89-477C-B34C-D5531F6C515D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cs-CZ"/>
        </a:p>
      </dgm:t>
    </dgm:pt>
    <dgm:pt modelId="{13ECE0B3-A9CA-4BC0-96CB-A4C07361D1D4}" type="pres">
      <dgm:prSet presAssocID="{2552A90D-C8F4-4823-A81A-5811FD486A85}" presName="linNode" presStyleCnt="0"/>
      <dgm:spPr/>
    </dgm:pt>
    <dgm:pt modelId="{A1B8F4D5-1B61-4415-81FE-CFA2FD2E96BA}" type="pres">
      <dgm:prSet presAssocID="{2552A90D-C8F4-4823-A81A-5811FD486A85}" presName="parentShp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77E3BBCB-82B1-4DC4-A78A-47CE8F9EBDC2}" type="pres">
      <dgm:prSet presAssocID="{2552A90D-C8F4-4823-A81A-5811FD486A85}" presName="childShp" presStyleLbl="b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F2578B2F-5156-4EAF-8F1F-B523505B88D4}" type="pres">
      <dgm:prSet presAssocID="{8664260B-44A2-4023-82F1-C8C2973BFE34}" presName="spacing" presStyleCnt="0"/>
      <dgm:spPr/>
    </dgm:pt>
    <dgm:pt modelId="{408B43B9-4071-4472-A746-6D1AFBE422EB}" type="pres">
      <dgm:prSet presAssocID="{0D807FF1-1268-4FFA-A92B-1BE0FF96CE2D}" presName="linNode" presStyleCnt="0"/>
      <dgm:spPr/>
    </dgm:pt>
    <dgm:pt modelId="{E5BC2021-0AA0-4F95-9ED6-2094CC1968D7}" type="pres">
      <dgm:prSet presAssocID="{0D807FF1-1268-4FFA-A92B-1BE0FF96CE2D}" presName="parentShp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5AC91970-BD33-4BF4-B935-5C4B1797A403}" type="pres">
      <dgm:prSet presAssocID="{0D807FF1-1268-4FFA-A92B-1BE0FF96CE2D}" presName="childShp" presStyleLbl="b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7023635F-BA8F-477C-83CF-AAACF675247C}" type="presOf" srcId="{0D807FF1-1268-4FFA-A92B-1BE0FF96CE2D}" destId="{E5BC2021-0AA0-4F95-9ED6-2094CC1968D7}" srcOrd="0" destOrd="0" presId="urn:microsoft.com/office/officeart/2005/8/layout/vList6"/>
    <dgm:cxn modelId="{BFE4BE35-ACCF-4E76-AEA6-11E73E166F4D}" type="presOf" srcId="{EC960017-381A-4050-B209-7BF658340388}" destId="{5AC91970-BD33-4BF4-B935-5C4B1797A403}" srcOrd="0" destOrd="3" presId="urn:microsoft.com/office/officeart/2005/8/layout/vList6"/>
    <dgm:cxn modelId="{8176555A-B7D6-4F29-B1F0-52473392089D}" srcId="{0D807FF1-1268-4FFA-A92B-1BE0FF96CE2D}" destId="{FC10078B-52B6-4D4A-B5E8-A4983508CAB0}" srcOrd="1" destOrd="0" parTransId="{FCB6F3E1-8687-4D0E-82AF-663FC095735E}" sibTransId="{94B911A9-089A-44D9-892B-C0E4174B0DF1}"/>
    <dgm:cxn modelId="{E7049C80-0CA9-45F5-BBF8-230350C85559}" srcId="{0D807FF1-1268-4FFA-A92B-1BE0FF96CE2D}" destId="{EC960017-381A-4050-B209-7BF658340388}" srcOrd="3" destOrd="0" parTransId="{05575DC8-8535-4656-8B90-928D9CEC02D5}" sibTransId="{31D88266-58B0-4D87-8931-6C875AFB783B}"/>
    <dgm:cxn modelId="{C51F1CB5-29AE-4975-9EEE-04C8A32136B7}" srcId="{E763087A-BB89-477C-B34C-D5531F6C515D}" destId="{0D807FF1-1268-4FFA-A92B-1BE0FF96CE2D}" srcOrd="1" destOrd="0" parTransId="{A0B0BD18-8519-4CAC-8347-12B313EDCF03}" sibTransId="{B06A1805-307D-4C5E-A10D-3BDEB438905A}"/>
    <dgm:cxn modelId="{CAEDC856-2086-4FB1-BDF5-4E3FCADB479C}" srcId="{2552A90D-C8F4-4823-A81A-5811FD486A85}" destId="{3866D63D-5E2D-4620-A61B-C31C1EE2E4C1}" srcOrd="0" destOrd="0" parTransId="{2B5BE664-4E70-4DAA-A46C-FF3628B5A2C4}" sibTransId="{361A4D88-2883-48DB-866D-A793AB38E1AA}"/>
    <dgm:cxn modelId="{3C3C294E-6DB4-4449-8B37-142875BF43B6}" srcId="{0D807FF1-1268-4FFA-A92B-1BE0FF96CE2D}" destId="{D790610F-E2F8-4AF7-A4B6-452FB3CC2275}" srcOrd="0" destOrd="0" parTransId="{C64426A3-A586-4590-A813-252CE202B8EB}" sibTransId="{A13269B1-C573-4A4E-93B7-A6CA809DB838}"/>
    <dgm:cxn modelId="{807B02CF-FE70-474E-8973-916F5BCD844D}" type="presOf" srcId="{FC10078B-52B6-4D4A-B5E8-A4983508CAB0}" destId="{5AC91970-BD33-4BF4-B935-5C4B1797A403}" srcOrd="0" destOrd="1" presId="urn:microsoft.com/office/officeart/2005/8/layout/vList6"/>
    <dgm:cxn modelId="{6ADC6008-02C7-41BA-B144-946326BDEBB7}" srcId="{2552A90D-C8F4-4823-A81A-5811FD486A85}" destId="{409D942A-FAF1-435D-B835-08A7C3788BD3}" srcOrd="3" destOrd="0" parTransId="{87BDF83A-19F1-42E5-AF7F-676ACE459E9F}" sibTransId="{94D5C8C0-32AF-4BDA-A481-4AF55F61A6D1}"/>
    <dgm:cxn modelId="{99CC2B01-C4E0-4BC8-88F9-AB39843B1815}" type="presOf" srcId="{409D942A-FAF1-435D-B835-08A7C3788BD3}" destId="{77E3BBCB-82B1-4DC4-A78A-47CE8F9EBDC2}" srcOrd="0" destOrd="3" presId="urn:microsoft.com/office/officeart/2005/8/layout/vList6"/>
    <dgm:cxn modelId="{D7984F05-B10A-412C-9F4D-7DAD0108B369}" type="presOf" srcId="{D790610F-E2F8-4AF7-A4B6-452FB3CC2275}" destId="{5AC91970-BD33-4BF4-B935-5C4B1797A403}" srcOrd="0" destOrd="0" presId="urn:microsoft.com/office/officeart/2005/8/layout/vList6"/>
    <dgm:cxn modelId="{D9261946-A9FF-4429-8692-51A92A42CE97}" type="presOf" srcId="{2552A90D-C8F4-4823-A81A-5811FD486A85}" destId="{A1B8F4D5-1B61-4415-81FE-CFA2FD2E96BA}" srcOrd="0" destOrd="0" presId="urn:microsoft.com/office/officeart/2005/8/layout/vList6"/>
    <dgm:cxn modelId="{65ED8193-BA5B-449E-A3F4-0F83871CDC70}" type="presOf" srcId="{6E7FF40E-A6F5-4C37-BCCC-7B2B824C6BEE}" destId="{5AC91970-BD33-4BF4-B935-5C4B1797A403}" srcOrd="0" destOrd="2" presId="urn:microsoft.com/office/officeart/2005/8/layout/vList6"/>
    <dgm:cxn modelId="{5BEE464B-3EB8-4D0E-B394-8F424DFB4253}" type="presOf" srcId="{90DD0099-0FBE-4CC1-AE91-42D733C7AA28}" destId="{77E3BBCB-82B1-4DC4-A78A-47CE8F9EBDC2}" srcOrd="0" destOrd="2" presId="urn:microsoft.com/office/officeart/2005/8/layout/vList6"/>
    <dgm:cxn modelId="{857C3B47-15D6-463E-A556-81D3F5EF3783}" type="presOf" srcId="{607A1054-575B-4FAB-8348-2EB3C2D33C3E}" destId="{77E3BBCB-82B1-4DC4-A78A-47CE8F9EBDC2}" srcOrd="0" destOrd="1" presId="urn:microsoft.com/office/officeart/2005/8/layout/vList6"/>
    <dgm:cxn modelId="{947414E9-7674-47FE-927F-CAF1725425F2}" type="presOf" srcId="{3866D63D-5E2D-4620-A61B-C31C1EE2E4C1}" destId="{77E3BBCB-82B1-4DC4-A78A-47CE8F9EBDC2}" srcOrd="0" destOrd="0" presId="urn:microsoft.com/office/officeart/2005/8/layout/vList6"/>
    <dgm:cxn modelId="{90D6D065-9FCF-48BC-9BE8-85BDACA75160}" srcId="{0D807FF1-1268-4FFA-A92B-1BE0FF96CE2D}" destId="{6E7FF40E-A6F5-4C37-BCCC-7B2B824C6BEE}" srcOrd="2" destOrd="0" parTransId="{ADC3692A-514A-495A-A386-D771F6C4A9D1}" sibTransId="{576F7E9A-81A4-4039-8B68-26835D688FB7}"/>
    <dgm:cxn modelId="{76F5480F-4465-4407-8F7F-4CA1441496AB}" srcId="{2552A90D-C8F4-4823-A81A-5811FD486A85}" destId="{607A1054-575B-4FAB-8348-2EB3C2D33C3E}" srcOrd="1" destOrd="0" parTransId="{0BA1164F-9D02-46BF-97DA-8C07249AFCEF}" sibTransId="{7E170F32-0C65-4BA8-8FDF-3AB03C79FCCE}"/>
    <dgm:cxn modelId="{24F24031-2D68-41AB-BDFF-CC05DDF8B1CB}" srcId="{E763087A-BB89-477C-B34C-D5531F6C515D}" destId="{2552A90D-C8F4-4823-A81A-5811FD486A85}" srcOrd="0" destOrd="0" parTransId="{942390E3-87A7-487A-99A1-1C709E3A7AA4}" sibTransId="{8664260B-44A2-4023-82F1-C8C2973BFE34}"/>
    <dgm:cxn modelId="{5218F465-B716-437C-8F0F-BB524ACFBB03}" srcId="{2552A90D-C8F4-4823-A81A-5811FD486A85}" destId="{90DD0099-0FBE-4CC1-AE91-42D733C7AA28}" srcOrd="2" destOrd="0" parTransId="{CE765D61-B347-4AEC-AE60-55D81285A795}" sibTransId="{825CA7A7-1F99-43AD-8731-22CEF030B30B}"/>
    <dgm:cxn modelId="{E611B443-AD36-4BE6-9C03-B06482E11818}" type="presOf" srcId="{E763087A-BB89-477C-B34C-D5531F6C515D}" destId="{C2678427-EAFC-4AB6-BA05-E8D2F9BF6F86}" srcOrd="0" destOrd="0" presId="urn:microsoft.com/office/officeart/2005/8/layout/vList6"/>
    <dgm:cxn modelId="{B169A997-3038-4AA4-A890-7C5CEE285C1F}" type="presParOf" srcId="{C2678427-EAFC-4AB6-BA05-E8D2F9BF6F86}" destId="{13ECE0B3-A9CA-4BC0-96CB-A4C07361D1D4}" srcOrd="0" destOrd="0" presId="urn:microsoft.com/office/officeart/2005/8/layout/vList6"/>
    <dgm:cxn modelId="{BAFB5B06-831A-4BEF-A6C2-C9E844BAF62F}" type="presParOf" srcId="{13ECE0B3-A9CA-4BC0-96CB-A4C07361D1D4}" destId="{A1B8F4D5-1B61-4415-81FE-CFA2FD2E96BA}" srcOrd="0" destOrd="0" presId="urn:microsoft.com/office/officeart/2005/8/layout/vList6"/>
    <dgm:cxn modelId="{9B7882FC-9EAB-454F-A50C-0895E3016875}" type="presParOf" srcId="{13ECE0B3-A9CA-4BC0-96CB-A4C07361D1D4}" destId="{77E3BBCB-82B1-4DC4-A78A-47CE8F9EBDC2}" srcOrd="1" destOrd="0" presId="urn:microsoft.com/office/officeart/2005/8/layout/vList6"/>
    <dgm:cxn modelId="{EA32E9A6-8663-4DEF-9EF0-D7C5C72A45A3}" type="presParOf" srcId="{C2678427-EAFC-4AB6-BA05-E8D2F9BF6F86}" destId="{F2578B2F-5156-4EAF-8F1F-B523505B88D4}" srcOrd="1" destOrd="0" presId="urn:microsoft.com/office/officeart/2005/8/layout/vList6"/>
    <dgm:cxn modelId="{F05CE09D-B5A4-49A0-8071-5D550E119221}" type="presParOf" srcId="{C2678427-EAFC-4AB6-BA05-E8D2F9BF6F86}" destId="{408B43B9-4071-4472-A746-6D1AFBE422EB}" srcOrd="2" destOrd="0" presId="urn:microsoft.com/office/officeart/2005/8/layout/vList6"/>
    <dgm:cxn modelId="{2C9A14DC-EC9D-4125-9D4E-AE2CA4AB30E2}" type="presParOf" srcId="{408B43B9-4071-4472-A746-6D1AFBE422EB}" destId="{E5BC2021-0AA0-4F95-9ED6-2094CC1968D7}" srcOrd="0" destOrd="0" presId="urn:microsoft.com/office/officeart/2005/8/layout/vList6"/>
    <dgm:cxn modelId="{580FC4A9-2F3E-4939-A34E-F69351862A51}" type="presParOf" srcId="{408B43B9-4071-4472-A746-6D1AFBE422EB}" destId="{5AC91970-BD33-4BF4-B935-5C4B1797A403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E3BBCB-82B1-4DC4-A78A-47CE8F9EBDC2}">
      <dsp:nvSpPr>
        <dsp:cNvPr id="0" name=""/>
        <dsp:cNvSpPr/>
      </dsp:nvSpPr>
      <dsp:spPr>
        <a:xfrm>
          <a:off x="1872208" y="538"/>
          <a:ext cx="2808312" cy="2101990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875" tIns="15875" rIns="15875" bIns="15875" numCol="1" spcCol="1270" anchor="t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cs-CZ" sz="2500" kern="1200" dirty="0" smtClean="0"/>
            <a:t>   A</a:t>
          </a:r>
          <a:endParaRPr lang="cs-CZ" sz="2500" kern="1200" dirty="0"/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cs-CZ" sz="2500" kern="1200" dirty="0" smtClean="0"/>
            <a:t>   B</a:t>
          </a:r>
          <a:endParaRPr lang="cs-CZ" sz="2500" kern="1200" dirty="0"/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cs-CZ" sz="2500" kern="1200" dirty="0" smtClean="0"/>
            <a:t>   C</a:t>
          </a:r>
          <a:endParaRPr lang="cs-CZ" sz="2500" kern="1200" dirty="0"/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cs-CZ" sz="2500" kern="1200" dirty="0" smtClean="0"/>
            <a:t>   D</a:t>
          </a:r>
          <a:endParaRPr lang="cs-CZ" sz="2500" kern="1200" dirty="0"/>
        </a:p>
      </dsp:txBody>
      <dsp:txXfrm>
        <a:off x="1872208" y="263287"/>
        <a:ext cx="2020066" cy="1576492"/>
      </dsp:txXfrm>
    </dsp:sp>
    <dsp:sp modelId="{A1B8F4D5-1B61-4415-81FE-CFA2FD2E96BA}">
      <dsp:nvSpPr>
        <dsp:cNvPr id="0" name=""/>
        <dsp:cNvSpPr/>
      </dsp:nvSpPr>
      <dsp:spPr>
        <a:xfrm>
          <a:off x="0" y="538"/>
          <a:ext cx="1872208" cy="210199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800" kern="1200" dirty="0" smtClean="0"/>
            <a:t>Klinická </a:t>
          </a:r>
          <a:r>
            <a:rPr lang="cs-CZ" sz="1800" kern="1200" dirty="0" err="1" smtClean="0"/>
            <a:t>dif.dg</a:t>
          </a:r>
          <a:r>
            <a:rPr lang="cs-CZ" sz="1800" kern="1200" dirty="0" smtClean="0"/>
            <a:t>.</a:t>
          </a:r>
          <a:endParaRPr lang="cs-CZ" sz="1800" kern="1200" dirty="0"/>
        </a:p>
      </dsp:txBody>
      <dsp:txXfrm>
        <a:off x="91394" y="91932"/>
        <a:ext cx="1689420" cy="1919202"/>
      </dsp:txXfrm>
    </dsp:sp>
    <dsp:sp modelId="{5AC91970-BD33-4BF4-B935-5C4B1797A403}">
      <dsp:nvSpPr>
        <dsp:cNvPr id="0" name=""/>
        <dsp:cNvSpPr/>
      </dsp:nvSpPr>
      <dsp:spPr>
        <a:xfrm>
          <a:off x="1872208" y="2312729"/>
          <a:ext cx="2808312" cy="2101990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875" tIns="15875" rIns="15875" bIns="15875" numCol="1" spcCol="1270" anchor="t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cs-CZ" sz="2500" kern="1200" dirty="0" smtClean="0"/>
            <a:t>  D</a:t>
          </a:r>
          <a:endParaRPr lang="cs-CZ" sz="2500" kern="1200" dirty="0"/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cs-CZ" sz="2500" kern="1200" dirty="0" smtClean="0"/>
            <a:t>  E </a:t>
          </a:r>
          <a:endParaRPr lang="cs-CZ" sz="2500" kern="1200" dirty="0"/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cs-CZ" sz="2500" kern="1200" dirty="0" smtClean="0"/>
            <a:t>  F</a:t>
          </a:r>
          <a:endParaRPr lang="cs-CZ" sz="2500" kern="1200" dirty="0"/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cs-CZ" sz="2500" kern="1200" dirty="0" smtClean="0"/>
            <a:t>  G</a:t>
          </a:r>
          <a:endParaRPr lang="cs-CZ" sz="2500" kern="1200" dirty="0"/>
        </a:p>
      </dsp:txBody>
      <dsp:txXfrm>
        <a:off x="1872208" y="2575478"/>
        <a:ext cx="2020066" cy="1576492"/>
      </dsp:txXfrm>
    </dsp:sp>
    <dsp:sp modelId="{E5BC2021-0AA0-4F95-9ED6-2094CC1968D7}">
      <dsp:nvSpPr>
        <dsp:cNvPr id="0" name=""/>
        <dsp:cNvSpPr/>
      </dsp:nvSpPr>
      <dsp:spPr>
        <a:xfrm>
          <a:off x="0" y="2312729"/>
          <a:ext cx="1872208" cy="210199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800" kern="1200" dirty="0" smtClean="0"/>
            <a:t>Histopatologická </a:t>
          </a:r>
          <a:r>
            <a:rPr lang="cs-CZ" sz="1800" kern="1200" dirty="0" err="1" smtClean="0"/>
            <a:t>dif.dg</a:t>
          </a:r>
          <a:r>
            <a:rPr lang="cs-CZ" sz="1800" kern="1200" dirty="0" smtClean="0"/>
            <a:t>.</a:t>
          </a:r>
          <a:endParaRPr lang="cs-CZ" sz="1800" kern="1200" dirty="0"/>
        </a:p>
      </dsp:txBody>
      <dsp:txXfrm>
        <a:off x="91394" y="2404123"/>
        <a:ext cx="1689420" cy="191920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Nadpis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22" name="Podnadpis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cs-CZ" smtClean="0"/>
              <a:t>Klepnutím lze upravit styl předlohy podnadpisů.</a:t>
            </a:r>
            <a:endParaRPr kumimoji="0" lang="en-US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93AFD-4BE7-4660-B75F-53BA8A237946}" type="datetimeFigureOut">
              <a:rPr lang="cs-CZ" smtClean="0"/>
              <a:pPr/>
              <a:t>16.05.2019</a:t>
            </a:fld>
            <a:endParaRPr lang="cs-CZ"/>
          </a:p>
        </p:txBody>
      </p:sp>
      <p:sp>
        <p:nvSpPr>
          <p:cNvPr id="20" name="Zástupný symbol pro zápatí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0" name="Zástupný symbol pro číslo snímku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ACBC7-87BC-418D-B9D6-76DA47030F17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8" name="Elipsa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Elipsa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93AFD-4BE7-4660-B75F-53BA8A237946}" type="datetimeFigureOut">
              <a:rPr lang="cs-CZ" smtClean="0"/>
              <a:pPr/>
              <a:t>16.05.2019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ACBC7-87BC-418D-B9D6-76DA47030F17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93AFD-4BE7-4660-B75F-53BA8A237946}" type="datetimeFigureOut">
              <a:rPr lang="cs-CZ" smtClean="0"/>
              <a:pPr/>
              <a:t>16.05.2019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ACBC7-87BC-418D-B9D6-76DA47030F17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93AFD-4BE7-4660-B75F-53BA8A237946}" type="datetimeFigureOut">
              <a:rPr lang="cs-CZ" smtClean="0"/>
              <a:pPr/>
              <a:t>16.05.2019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ACBC7-87BC-418D-B9D6-76DA47030F17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93AFD-4BE7-4660-B75F-53BA8A237946}" type="datetimeFigureOut">
              <a:rPr lang="cs-CZ" smtClean="0"/>
              <a:pPr/>
              <a:t>16.05.2019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ACBC7-87BC-418D-B9D6-76DA47030F17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10" name="Obdélník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Elipsa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Elipsa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93AFD-4BE7-4660-B75F-53BA8A237946}" type="datetimeFigureOut">
              <a:rPr lang="cs-CZ" smtClean="0"/>
              <a:pPr/>
              <a:t>16.05.2019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ACBC7-87BC-418D-B9D6-76DA47030F17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93AFD-4BE7-4660-B75F-53BA8A237946}" type="datetimeFigureOut">
              <a:rPr lang="cs-CZ" smtClean="0"/>
              <a:pPr/>
              <a:t>16.05.2019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ACBC7-87BC-418D-B9D6-76DA47030F17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93AFD-4BE7-4660-B75F-53BA8A237946}" type="datetimeFigureOut">
              <a:rPr lang="cs-CZ" smtClean="0"/>
              <a:pPr/>
              <a:t>16.05.2019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ACBC7-87BC-418D-B9D6-76DA47030F17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93AFD-4BE7-4660-B75F-53BA8A237946}" type="datetimeFigureOut">
              <a:rPr lang="cs-CZ" smtClean="0"/>
              <a:pPr/>
              <a:t>16.05.2019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ACBC7-87BC-418D-B9D6-76DA47030F17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6" name="Obdélník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93AFD-4BE7-4660-B75F-53BA8A237946}" type="datetimeFigureOut">
              <a:rPr lang="cs-CZ" smtClean="0"/>
              <a:pPr/>
              <a:t>16.05.2019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ACBC7-87BC-418D-B9D6-76DA47030F17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93AFD-4BE7-4660-B75F-53BA8A237946}" type="datetimeFigureOut">
              <a:rPr lang="cs-CZ" smtClean="0"/>
              <a:pPr/>
              <a:t>16.05.2019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ACBC7-87BC-418D-B9D6-76DA47030F17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8" name="Obdélník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/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cs-CZ" smtClean="0"/>
              <a:t>Klepnutím na ikonu přidáte obrázek.</a:t>
            </a:r>
            <a:endParaRPr kumimoji="0" lang="en-US" dirty="0"/>
          </a:p>
        </p:txBody>
      </p:sp>
      <p:sp>
        <p:nvSpPr>
          <p:cNvPr id="9" name="Vývojový diagram: postup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Vývojový diagram: postup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Výseč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Elipsa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Prstenec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Obdélník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5" name="Zástupný symbol pro nadpis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9" name="Zástupný symbol pro text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  <a:p>
            <a:pPr lvl="1" eaLnBrk="1" latinLnBrk="0" hangingPunct="1"/>
            <a:r>
              <a:rPr kumimoji="0" lang="cs-CZ" smtClean="0"/>
              <a:t>Druhá úroveň</a:t>
            </a:r>
          </a:p>
          <a:p>
            <a:pPr lvl="2" eaLnBrk="1" latinLnBrk="0" hangingPunct="1"/>
            <a:r>
              <a:rPr kumimoji="0" lang="cs-CZ" smtClean="0"/>
              <a:t>Třetí úroveň</a:t>
            </a:r>
          </a:p>
          <a:p>
            <a:pPr lvl="3" eaLnBrk="1" latinLnBrk="0" hangingPunct="1"/>
            <a:r>
              <a:rPr kumimoji="0" lang="cs-CZ" smtClean="0"/>
              <a:t>Čtvrtá úroveň</a:t>
            </a:r>
          </a:p>
          <a:p>
            <a:pPr lvl="4" eaLnBrk="1" latinLnBrk="0" hangingPunct="1"/>
            <a:r>
              <a:rPr kumimoji="0" lang="cs-CZ" smtClean="0"/>
              <a:t>Pátá úroveň</a:t>
            </a:r>
            <a:endParaRPr kumimoji="0" lang="en-US"/>
          </a:p>
        </p:txBody>
      </p:sp>
      <p:sp>
        <p:nvSpPr>
          <p:cNvPr id="24" name="Zástupný symbol pro datum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2DA93AFD-4BE7-4660-B75F-53BA8A237946}" type="datetimeFigureOut">
              <a:rPr lang="cs-CZ" smtClean="0"/>
              <a:pPr/>
              <a:t>16.05.2019</a:t>
            </a:fld>
            <a:endParaRPr lang="cs-CZ"/>
          </a:p>
        </p:txBody>
      </p:sp>
      <p:sp>
        <p:nvSpPr>
          <p:cNvPr id="10" name="Zástupný symbol pro zápatí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cs-CZ"/>
          </a:p>
        </p:txBody>
      </p:sp>
      <p:sp>
        <p:nvSpPr>
          <p:cNvPr id="22" name="Zástupný symbol pro číslo snímku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283ACBC7-87BC-418D-B9D6-76DA47030F17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15" name="Obdélník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81" r:id="rId1"/>
    <p:sldLayoutId id="2147484082" r:id="rId2"/>
    <p:sldLayoutId id="2147484083" r:id="rId3"/>
    <p:sldLayoutId id="2147484084" r:id="rId4"/>
    <p:sldLayoutId id="2147484085" r:id="rId5"/>
    <p:sldLayoutId id="2147484086" r:id="rId6"/>
    <p:sldLayoutId id="2147484087" r:id="rId7"/>
    <p:sldLayoutId id="2147484088" r:id="rId8"/>
    <p:sldLayoutId id="2147484089" r:id="rId9"/>
    <p:sldLayoutId id="2147484090" r:id="rId10"/>
    <p:sldLayoutId id="2147484091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988982"/>
          </a:xfrm>
        </p:spPr>
        <p:txBody>
          <a:bodyPr/>
          <a:lstStyle/>
          <a:p>
            <a:r>
              <a:rPr lang="cs-CZ" dirty="0" smtClean="0"/>
              <a:t>NENÁDOROVÉ CHOROBY KŮŽE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432560" y="2924944"/>
            <a:ext cx="7406640" cy="677720"/>
          </a:xfrm>
        </p:spPr>
        <p:txBody>
          <a:bodyPr/>
          <a:lstStyle/>
          <a:p>
            <a:r>
              <a:rPr lang="cs-CZ" dirty="0" smtClean="0"/>
              <a:t>MUDr. Jitka </a:t>
            </a:r>
            <a:r>
              <a:rPr lang="cs-CZ" dirty="0" err="1" smtClean="0"/>
              <a:t>Kyclová</a:t>
            </a:r>
            <a:r>
              <a:rPr lang="cs-CZ" dirty="0" smtClean="0"/>
              <a:t>, ÚPA FN Brno</a:t>
            </a:r>
            <a:endParaRPr lang="cs-CZ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4400" dirty="0" smtClean="0"/>
              <a:t>MIKROSKOPICKÉ PROJEVY KOŽNÍCH CHOROB: </a:t>
            </a:r>
            <a:r>
              <a:rPr lang="cs-CZ" sz="4400" b="1" dirty="0" smtClean="0"/>
              <a:t>PODKOŽÍ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cs-CZ" sz="3000" dirty="0" smtClean="0"/>
          </a:p>
          <a:p>
            <a:pPr>
              <a:buNone/>
            </a:pPr>
            <a:r>
              <a:rPr lang="cs-CZ" sz="3000" dirty="0" smtClean="0"/>
              <a:t>ZÁNĚTLIVÝ INFILTRÁT</a:t>
            </a:r>
          </a:p>
          <a:p>
            <a:pPr>
              <a:buFont typeface="Wingdings" pitchFamily="2" charset="2"/>
              <a:buChar char="q"/>
            </a:pPr>
            <a:r>
              <a:rPr lang="cs-CZ" sz="3000" dirty="0" smtClean="0"/>
              <a:t> lobulární</a:t>
            </a:r>
          </a:p>
          <a:p>
            <a:pPr>
              <a:buFont typeface="Wingdings" pitchFamily="2" charset="2"/>
              <a:buChar char="q"/>
            </a:pPr>
            <a:r>
              <a:rPr lang="cs-CZ" sz="3000" dirty="0" smtClean="0"/>
              <a:t> septální</a:t>
            </a:r>
          </a:p>
          <a:p>
            <a:pPr>
              <a:buFont typeface="Wingdings" pitchFamily="2" charset="2"/>
              <a:buChar char="q"/>
            </a:pPr>
            <a:endParaRPr lang="cs-CZ" sz="3000" dirty="0" smtClean="0"/>
          </a:p>
          <a:p>
            <a:pPr>
              <a:buFont typeface="Wingdings" pitchFamily="2" charset="2"/>
              <a:buChar char="q"/>
            </a:pPr>
            <a:endParaRPr lang="cs-CZ" sz="3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35608" y="188640"/>
            <a:ext cx="7498080" cy="1228998"/>
          </a:xfrm>
        </p:spPr>
        <p:txBody>
          <a:bodyPr>
            <a:normAutofit fontScale="90000"/>
          </a:bodyPr>
          <a:lstStyle/>
          <a:p>
            <a:r>
              <a:rPr lang="cs-CZ" sz="4000" dirty="0" smtClean="0"/>
              <a:t>1) LEUKOCYTOKLASTICKÁ 	VASKULITIS</a:t>
            </a:r>
            <a:endParaRPr lang="cs-CZ" sz="40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cs-CZ" dirty="0" err="1" smtClean="0"/>
              <a:t>Etiopatogeneze</a:t>
            </a:r>
            <a:r>
              <a:rPr lang="cs-CZ" dirty="0" smtClean="0"/>
              <a:t>:</a:t>
            </a:r>
          </a:p>
          <a:p>
            <a:pPr>
              <a:buNone/>
            </a:pPr>
            <a:r>
              <a:rPr lang="cs-CZ" u="sng" dirty="0" smtClean="0"/>
              <a:t>depozice CIK</a:t>
            </a:r>
            <a:r>
              <a:rPr lang="cs-CZ" dirty="0" smtClean="0"/>
              <a:t> do stěny </a:t>
            </a:r>
            <a:r>
              <a:rPr lang="cs-CZ" dirty="0" err="1" smtClean="0"/>
              <a:t>postkapilárních</a:t>
            </a:r>
            <a:r>
              <a:rPr lang="cs-CZ" dirty="0" smtClean="0"/>
              <a:t> </a:t>
            </a:r>
            <a:r>
              <a:rPr lang="cs-CZ" dirty="0" err="1" smtClean="0"/>
              <a:t>venul</a:t>
            </a:r>
            <a:r>
              <a:rPr lang="cs-CZ" dirty="0" smtClean="0"/>
              <a:t> </a:t>
            </a:r>
          </a:p>
          <a:p>
            <a:pPr>
              <a:buNone/>
            </a:pPr>
            <a:r>
              <a:rPr lang="cs-CZ" dirty="0" smtClean="0"/>
              <a:t>      aktivace komplementu       chemotaxe</a:t>
            </a:r>
          </a:p>
          <a:p>
            <a:pPr>
              <a:buNone/>
            </a:pPr>
            <a:r>
              <a:rPr lang="cs-CZ" dirty="0" err="1" smtClean="0"/>
              <a:t>neutrofilů</a:t>
            </a:r>
            <a:r>
              <a:rPr lang="cs-CZ" dirty="0" smtClean="0"/>
              <a:t>        </a:t>
            </a:r>
            <a:r>
              <a:rPr lang="cs-CZ" dirty="0" err="1" smtClean="0"/>
              <a:t>leukocytoklazie</a:t>
            </a:r>
            <a:endParaRPr lang="cs-CZ" dirty="0" smtClean="0"/>
          </a:p>
          <a:p>
            <a:pPr>
              <a:buNone/>
            </a:pPr>
            <a:endParaRPr lang="cs-CZ" sz="1100" dirty="0" smtClean="0"/>
          </a:p>
          <a:p>
            <a:pPr>
              <a:buNone/>
            </a:pPr>
            <a:r>
              <a:rPr lang="cs-CZ" dirty="0" smtClean="0"/>
              <a:t>Příčiny: 50% neznámé, 50% infekce, alergie, autoimunita</a:t>
            </a:r>
          </a:p>
          <a:p>
            <a:pPr>
              <a:buNone/>
            </a:pPr>
            <a:endParaRPr lang="cs-CZ" sz="1100" dirty="0" smtClean="0"/>
          </a:p>
          <a:p>
            <a:pPr>
              <a:buNone/>
            </a:pPr>
            <a:r>
              <a:rPr lang="cs-CZ" dirty="0" smtClean="0"/>
              <a:t>Klinika:</a:t>
            </a:r>
          </a:p>
          <a:p>
            <a:r>
              <a:rPr lang="cs-CZ" dirty="0" smtClean="0"/>
              <a:t>červené uzlíky</a:t>
            </a:r>
          </a:p>
          <a:p>
            <a:r>
              <a:rPr lang="cs-CZ" dirty="0" smtClean="0"/>
              <a:t>trup, končetiny</a:t>
            </a:r>
          </a:p>
          <a:p>
            <a:pPr>
              <a:buNone/>
            </a:pPr>
            <a:endParaRPr lang="cs-CZ" dirty="0"/>
          </a:p>
        </p:txBody>
      </p:sp>
      <p:cxnSp>
        <p:nvCxnSpPr>
          <p:cNvPr id="5" name="Přímá spojovací šipka 4"/>
          <p:cNvCxnSpPr/>
          <p:nvPr/>
        </p:nvCxnSpPr>
        <p:spPr>
          <a:xfrm>
            <a:off x="1691680" y="2708920"/>
            <a:ext cx="432048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0" name="Přímá spojovací šipka 9"/>
          <p:cNvCxnSpPr/>
          <p:nvPr/>
        </p:nvCxnSpPr>
        <p:spPr>
          <a:xfrm>
            <a:off x="5796136" y="2708920"/>
            <a:ext cx="504056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ovací šipka 12"/>
          <p:cNvCxnSpPr/>
          <p:nvPr/>
        </p:nvCxnSpPr>
        <p:spPr>
          <a:xfrm>
            <a:off x="3203848" y="3212976"/>
            <a:ext cx="576064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708392" cy="1143000"/>
          </a:xfrm>
        </p:spPr>
        <p:txBody>
          <a:bodyPr>
            <a:normAutofit/>
          </a:bodyPr>
          <a:lstStyle/>
          <a:p>
            <a:r>
              <a:rPr lang="cs-CZ" sz="3600" dirty="0" smtClean="0"/>
              <a:t>LEUKOCYTOKLASTICKÁ VASKULITIS</a:t>
            </a:r>
            <a:endParaRPr lang="cs-CZ" sz="3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None/>
            </a:pPr>
            <a:r>
              <a:rPr lang="cs-CZ" sz="3000" dirty="0" smtClean="0"/>
              <a:t>Mikroskopický obraz:</a:t>
            </a:r>
          </a:p>
          <a:p>
            <a:r>
              <a:rPr lang="cs-CZ" sz="3000" b="1" dirty="0" err="1" smtClean="0"/>
              <a:t>neutrofily</a:t>
            </a:r>
            <a:r>
              <a:rPr lang="cs-CZ" sz="3000" b="1" dirty="0" smtClean="0"/>
              <a:t> (+ jaderný prach) </a:t>
            </a:r>
            <a:r>
              <a:rPr lang="cs-CZ" sz="3000" dirty="0" smtClean="0"/>
              <a:t>ve stěnách </a:t>
            </a:r>
            <a:r>
              <a:rPr lang="cs-CZ" sz="3000" dirty="0" err="1" smtClean="0"/>
              <a:t>venul</a:t>
            </a:r>
            <a:r>
              <a:rPr lang="cs-CZ" sz="3000" dirty="0" smtClean="0"/>
              <a:t> a okolí</a:t>
            </a:r>
          </a:p>
          <a:p>
            <a:r>
              <a:rPr lang="cs-CZ" sz="3000" b="1" dirty="0" smtClean="0"/>
              <a:t>depozita fibrinu</a:t>
            </a:r>
            <a:r>
              <a:rPr lang="cs-CZ" sz="3000" dirty="0" smtClean="0"/>
              <a:t> ve stěnách </a:t>
            </a:r>
            <a:r>
              <a:rPr lang="cs-CZ" sz="3000" dirty="0" err="1" smtClean="0"/>
              <a:t>venul</a:t>
            </a:r>
            <a:endParaRPr lang="cs-CZ" sz="3000" dirty="0" smtClean="0"/>
          </a:p>
          <a:p>
            <a:r>
              <a:rPr lang="cs-CZ" sz="3000" dirty="0" smtClean="0"/>
              <a:t>krvácení</a:t>
            </a:r>
          </a:p>
          <a:p>
            <a:r>
              <a:rPr lang="cs-CZ" sz="3000" dirty="0" smtClean="0"/>
              <a:t>+- nekróza epidermis (těžké formy)</a:t>
            </a:r>
          </a:p>
          <a:p>
            <a:endParaRPr lang="cs-CZ" sz="1000" dirty="0" smtClean="0"/>
          </a:p>
          <a:p>
            <a:pPr>
              <a:buNone/>
            </a:pPr>
            <a:r>
              <a:rPr lang="cs-CZ" sz="3000" dirty="0" smtClean="0"/>
              <a:t>IMF: fibrin a </a:t>
            </a:r>
            <a:r>
              <a:rPr lang="cs-CZ" sz="3000" dirty="0" err="1" smtClean="0"/>
              <a:t>Ig</a:t>
            </a:r>
            <a:r>
              <a:rPr lang="cs-CZ" sz="3000" dirty="0" smtClean="0"/>
              <a:t> ve stěnách cév</a:t>
            </a:r>
          </a:p>
          <a:p>
            <a:pPr>
              <a:buNone/>
            </a:pPr>
            <a:r>
              <a:rPr lang="cs-CZ" sz="3000" dirty="0" err="1" smtClean="0"/>
              <a:t>IgA</a:t>
            </a:r>
            <a:r>
              <a:rPr lang="cs-CZ" sz="3000" dirty="0" smtClean="0"/>
              <a:t> = HENOCH-SCHONLEINOVA PURPURA</a:t>
            </a:r>
          </a:p>
          <a:p>
            <a:pPr>
              <a:buNone/>
            </a:pPr>
            <a:endParaRPr lang="cs-CZ" sz="3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8" name="Picture 2" descr="00441+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476672"/>
            <a:ext cx="5544616" cy="5616624"/>
          </a:xfrm>
          <a:prstGeom prst="rect">
            <a:avLst/>
          </a:prstGeom>
          <a:noFill/>
        </p:spPr>
      </p:pic>
      <p:pic>
        <p:nvPicPr>
          <p:cNvPr id="7" name="Picture 2" descr="01144+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87616" y="4553745"/>
            <a:ext cx="3456384" cy="230425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 smtClean="0"/>
              <a:t>VI.  CHOROBY CÉV</a:t>
            </a:r>
            <a:endParaRPr lang="cs-CZ" sz="40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435608" y="1772816"/>
            <a:ext cx="7498080" cy="4475584"/>
          </a:xfrm>
        </p:spPr>
        <p:txBody>
          <a:bodyPr>
            <a:normAutofit/>
          </a:bodyPr>
          <a:lstStyle/>
          <a:p>
            <a:pPr marL="596646" indent="-514350">
              <a:buFont typeface="+mj-lt"/>
              <a:buAutoNum type="arabicPeriod"/>
            </a:pPr>
            <a:r>
              <a:rPr lang="cs-CZ" sz="3000" dirty="0" err="1" smtClean="0"/>
              <a:t>Leukocytoklastická</a:t>
            </a:r>
            <a:r>
              <a:rPr lang="cs-CZ" sz="3000" dirty="0" smtClean="0"/>
              <a:t> </a:t>
            </a:r>
            <a:r>
              <a:rPr lang="cs-CZ" sz="3000" dirty="0" err="1" smtClean="0"/>
              <a:t>vaskulitis</a:t>
            </a:r>
            <a:endParaRPr lang="cs-CZ" sz="3000" dirty="0" smtClean="0"/>
          </a:p>
          <a:p>
            <a:pPr marL="596646" indent="-514350">
              <a:buFont typeface="+mj-lt"/>
              <a:buAutoNum type="arabicPeriod"/>
            </a:pPr>
            <a:endParaRPr lang="cs-CZ" sz="3000" dirty="0" smtClean="0"/>
          </a:p>
          <a:p>
            <a:pPr marL="596646" indent="-514350">
              <a:buFont typeface="+mj-lt"/>
              <a:buAutoNum type="arabicPeriod"/>
            </a:pPr>
            <a:r>
              <a:rPr lang="cs-CZ" sz="3000" dirty="0" smtClean="0">
                <a:solidFill>
                  <a:srgbClr val="FF0000"/>
                </a:solidFill>
              </a:rPr>
              <a:t>Progresivní pigmentovaná purpura (</a:t>
            </a:r>
            <a:r>
              <a:rPr lang="cs-CZ" sz="3000" dirty="0" err="1" smtClean="0">
                <a:solidFill>
                  <a:srgbClr val="FF0000"/>
                </a:solidFill>
              </a:rPr>
              <a:t>Schamberg</a:t>
            </a:r>
            <a:r>
              <a:rPr lang="cs-CZ" sz="3000" dirty="0" smtClean="0">
                <a:solidFill>
                  <a:srgbClr val="FF0000"/>
                </a:solidFill>
              </a:rPr>
              <a:t>-</a:t>
            </a:r>
            <a:r>
              <a:rPr lang="cs-CZ" sz="3000" dirty="0" err="1" smtClean="0">
                <a:solidFill>
                  <a:srgbClr val="FF0000"/>
                </a:solidFill>
              </a:rPr>
              <a:t>Majocchi</a:t>
            </a:r>
            <a:r>
              <a:rPr lang="cs-CZ" sz="3000" dirty="0" smtClean="0">
                <a:solidFill>
                  <a:srgbClr val="FF0000"/>
                </a:solidFill>
              </a:rPr>
              <a:t>)</a:t>
            </a:r>
          </a:p>
          <a:p>
            <a:pPr marL="596646" indent="-514350">
              <a:buFont typeface="+mj-lt"/>
              <a:buAutoNum type="arabicPeriod"/>
            </a:pPr>
            <a:endParaRPr lang="cs-CZ" sz="3000" dirty="0" smtClean="0"/>
          </a:p>
          <a:p>
            <a:pPr marL="596646" indent="-514350">
              <a:buFont typeface="+mj-lt"/>
              <a:buAutoNum type="arabicPeriod"/>
            </a:pPr>
            <a:r>
              <a:rPr lang="cs-CZ" sz="3000" dirty="0" err="1" smtClean="0"/>
              <a:t>Stasis</a:t>
            </a:r>
            <a:r>
              <a:rPr lang="cs-CZ" sz="3000" dirty="0" smtClean="0"/>
              <a:t> dermatitis</a:t>
            </a:r>
            <a:endParaRPr lang="cs-CZ" sz="3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4000" dirty="0" smtClean="0"/>
              <a:t>2) PROGRESIVNÍ PIGMENTOVANÁ 	PURPURA</a:t>
            </a:r>
            <a:endParaRPr lang="cs-CZ" sz="40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cs-CZ" sz="3000" dirty="0" err="1" smtClean="0"/>
              <a:t>Etiopatogeneze</a:t>
            </a:r>
            <a:r>
              <a:rPr lang="cs-CZ" sz="3000" dirty="0" smtClean="0"/>
              <a:t>: postižení kapilár</a:t>
            </a:r>
          </a:p>
          <a:p>
            <a:pPr>
              <a:buNone/>
            </a:pPr>
            <a:endParaRPr lang="cs-CZ" sz="1000" dirty="0" smtClean="0"/>
          </a:p>
          <a:p>
            <a:pPr>
              <a:buNone/>
            </a:pPr>
            <a:r>
              <a:rPr lang="cs-CZ" sz="3000" dirty="0" smtClean="0"/>
              <a:t>Klinika: petechie</a:t>
            </a:r>
          </a:p>
          <a:p>
            <a:pPr>
              <a:buNone/>
            </a:pPr>
            <a:endParaRPr lang="cs-CZ" sz="1000" dirty="0" smtClean="0"/>
          </a:p>
          <a:p>
            <a:pPr>
              <a:buNone/>
            </a:pPr>
            <a:r>
              <a:rPr lang="cs-CZ" sz="3000" dirty="0" smtClean="0"/>
              <a:t>Mikroskopický obraz:</a:t>
            </a:r>
          </a:p>
          <a:p>
            <a:r>
              <a:rPr lang="cs-CZ" sz="3000" dirty="0" smtClean="0"/>
              <a:t>drobná </a:t>
            </a:r>
            <a:r>
              <a:rPr lang="cs-CZ" sz="3000" b="1" dirty="0" err="1" smtClean="0"/>
              <a:t>perivaskulární</a:t>
            </a:r>
            <a:r>
              <a:rPr lang="cs-CZ" sz="3000" b="1" dirty="0" smtClean="0"/>
              <a:t> krvácení</a:t>
            </a:r>
          </a:p>
          <a:p>
            <a:r>
              <a:rPr lang="cs-CZ" sz="3000" dirty="0" smtClean="0"/>
              <a:t>chybí </a:t>
            </a:r>
            <a:r>
              <a:rPr lang="cs-CZ" sz="3000" dirty="0" err="1" smtClean="0"/>
              <a:t>leukocytoklazie</a:t>
            </a:r>
            <a:r>
              <a:rPr lang="cs-CZ" sz="3000" dirty="0" smtClean="0"/>
              <a:t> a depozice fibrinu</a:t>
            </a:r>
          </a:p>
          <a:p>
            <a:r>
              <a:rPr lang="cs-CZ" sz="3000" dirty="0" smtClean="0"/>
              <a:t>při chronickém průběhu depozita </a:t>
            </a:r>
            <a:r>
              <a:rPr lang="cs-CZ" sz="3000" dirty="0" err="1" smtClean="0"/>
              <a:t>hemosiderinu</a:t>
            </a:r>
            <a:endParaRPr lang="cs-CZ" sz="3000" dirty="0" smtClean="0"/>
          </a:p>
          <a:p>
            <a:pPr>
              <a:buNone/>
            </a:pPr>
            <a:endParaRPr lang="cs-CZ" sz="3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00343+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79912" y="1268760"/>
            <a:ext cx="5256584" cy="4968552"/>
          </a:xfrm>
          <a:prstGeom prst="rect">
            <a:avLst/>
          </a:prstGeom>
          <a:noFill/>
        </p:spPr>
      </p:pic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" name="Picture 2" descr="01074+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268760"/>
            <a:ext cx="3456384" cy="49685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 smtClean="0"/>
              <a:t>VI.  CHOROBY CÉV</a:t>
            </a:r>
            <a:endParaRPr lang="cs-CZ" sz="40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435608" y="1772816"/>
            <a:ext cx="7498080" cy="4475584"/>
          </a:xfrm>
        </p:spPr>
        <p:txBody>
          <a:bodyPr>
            <a:normAutofit/>
          </a:bodyPr>
          <a:lstStyle/>
          <a:p>
            <a:pPr marL="596646" indent="-514350">
              <a:buFont typeface="+mj-lt"/>
              <a:buAutoNum type="arabicPeriod"/>
            </a:pPr>
            <a:r>
              <a:rPr lang="cs-CZ" sz="3000" dirty="0" err="1" smtClean="0"/>
              <a:t>Leukocytoklastická</a:t>
            </a:r>
            <a:r>
              <a:rPr lang="cs-CZ" sz="3000" dirty="0" smtClean="0"/>
              <a:t> </a:t>
            </a:r>
            <a:r>
              <a:rPr lang="cs-CZ" sz="3000" dirty="0" err="1" smtClean="0"/>
              <a:t>vaskulitis</a:t>
            </a:r>
            <a:endParaRPr lang="cs-CZ" sz="3000" dirty="0" smtClean="0"/>
          </a:p>
          <a:p>
            <a:pPr marL="596646" indent="-514350">
              <a:buFont typeface="+mj-lt"/>
              <a:buAutoNum type="arabicPeriod"/>
            </a:pPr>
            <a:endParaRPr lang="cs-CZ" sz="3000" dirty="0" smtClean="0"/>
          </a:p>
          <a:p>
            <a:pPr marL="596646" indent="-514350">
              <a:buFont typeface="+mj-lt"/>
              <a:buAutoNum type="arabicPeriod"/>
            </a:pPr>
            <a:r>
              <a:rPr lang="cs-CZ" sz="3000" dirty="0" smtClean="0"/>
              <a:t>Progresivní pigmentovaná purpura (</a:t>
            </a:r>
            <a:r>
              <a:rPr lang="cs-CZ" sz="3000" dirty="0" err="1" smtClean="0"/>
              <a:t>Schamberg</a:t>
            </a:r>
            <a:r>
              <a:rPr lang="cs-CZ" sz="3000" dirty="0" smtClean="0"/>
              <a:t>-</a:t>
            </a:r>
            <a:r>
              <a:rPr lang="cs-CZ" sz="3000" dirty="0" err="1" smtClean="0"/>
              <a:t>Majocchi</a:t>
            </a:r>
            <a:r>
              <a:rPr lang="cs-CZ" sz="3000" dirty="0" smtClean="0"/>
              <a:t>)</a:t>
            </a:r>
          </a:p>
          <a:p>
            <a:pPr marL="596646" indent="-514350">
              <a:buFont typeface="+mj-lt"/>
              <a:buAutoNum type="arabicPeriod"/>
            </a:pPr>
            <a:endParaRPr lang="cs-CZ" sz="3000" dirty="0" smtClean="0"/>
          </a:p>
          <a:p>
            <a:pPr marL="596646" indent="-514350">
              <a:buFont typeface="+mj-lt"/>
              <a:buAutoNum type="arabicPeriod"/>
            </a:pPr>
            <a:r>
              <a:rPr lang="cs-CZ" sz="3000" dirty="0" err="1" smtClean="0">
                <a:solidFill>
                  <a:srgbClr val="FF0000"/>
                </a:solidFill>
              </a:rPr>
              <a:t>Stasis</a:t>
            </a:r>
            <a:r>
              <a:rPr lang="cs-CZ" sz="3000" dirty="0" smtClean="0">
                <a:solidFill>
                  <a:srgbClr val="FF0000"/>
                </a:solidFill>
              </a:rPr>
              <a:t> dermatitis</a:t>
            </a:r>
            <a:endParaRPr lang="cs-CZ" sz="3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 smtClean="0"/>
              <a:t>3) STASIS DERMATITIS</a:t>
            </a:r>
            <a:endParaRPr lang="cs-CZ" sz="3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cs-CZ" sz="3000" dirty="0" err="1" smtClean="0"/>
              <a:t>Etiopatogeneze</a:t>
            </a:r>
            <a:r>
              <a:rPr lang="cs-CZ" sz="3000" dirty="0" smtClean="0"/>
              <a:t>: chronická venózní insuficience</a:t>
            </a:r>
          </a:p>
          <a:p>
            <a:pPr>
              <a:buNone/>
            </a:pPr>
            <a:endParaRPr lang="cs-CZ" sz="1000" dirty="0" smtClean="0"/>
          </a:p>
          <a:p>
            <a:pPr>
              <a:buNone/>
            </a:pPr>
            <a:r>
              <a:rPr lang="cs-CZ" sz="3000" dirty="0" smtClean="0"/>
              <a:t>Klinika: </a:t>
            </a:r>
            <a:r>
              <a:rPr lang="cs-CZ" sz="3000" dirty="0" err="1" smtClean="0"/>
              <a:t>hyperpigmentace</a:t>
            </a:r>
            <a:r>
              <a:rPr lang="cs-CZ" sz="3000" dirty="0" smtClean="0"/>
              <a:t> kůže DKK, trofické defekty</a:t>
            </a:r>
          </a:p>
          <a:p>
            <a:pPr>
              <a:buNone/>
            </a:pPr>
            <a:endParaRPr lang="cs-CZ" sz="1000" dirty="0" smtClean="0"/>
          </a:p>
          <a:p>
            <a:pPr>
              <a:buNone/>
            </a:pPr>
            <a:r>
              <a:rPr lang="cs-CZ" sz="3000" dirty="0" smtClean="0"/>
              <a:t>Mikroskopický obraz:</a:t>
            </a:r>
          </a:p>
          <a:p>
            <a:r>
              <a:rPr lang="cs-CZ" sz="3000" dirty="0" smtClean="0"/>
              <a:t>dermatitis ekzémového typu</a:t>
            </a:r>
          </a:p>
          <a:p>
            <a:r>
              <a:rPr lang="cs-CZ" sz="3000" b="1" dirty="0" smtClean="0"/>
              <a:t>zmnožení cév</a:t>
            </a:r>
          </a:p>
          <a:p>
            <a:r>
              <a:rPr lang="cs-CZ" sz="3000" b="1" dirty="0" smtClean="0"/>
              <a:t>krvácení, </a:t>
            </a:r>
            <a:r>
              <a:rPr lang="cs-CZ" sz="3000" b="1" dirty="0" err="1" smtClean="0"/>
              <a:t>siderofágy</a:t>
            </a:r>
            <a:endParaRPr lang="cs-CZ" sz="3000" b="1" dirty="0" smtClean="0"/>
          </a:p>
          <a:p>
            <a:pPr>
              <a:buNone/>
            </a:pP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Picture 2" descr="00932+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87824" y="188640"/>
            <a:ext cx="4219575" cy="6264275"/>
          </a:xfrm>
          <a:prstGeom prst="rect">
            <a:avLst/>
          </a:prstGeom>
          <a:noFill/>
          <a:scene3d>
            <a:camera prst="orthographicFront">
              <a:rot lat="0" lon="0" rev="16200000"/>
            </a:camera>
            <a:lightRig rig="threePt" dir="t"/>
          </a:scene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00129+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016" y="1772816"/>
            <a:ext cx="4248472" cy="3816424"/>
          </a:xfrm>
          <a:prstGeom prst="rect">
            <a:avLst/>
          </a:prstGeom>
          <a:noFill/>
        </p:spPr>
      </p:pic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" name="Picture 2" descr="00128+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1340768"/>
            <a:ext cx="4680520" cy="47525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4000" dirty="0" smtClean="0"/>
              <a:t>PŘÍNOS HISTOPATOLOGICKÉHO VYŠETŘENÍ PRO DG. KOŽNÍCH CHOROB</a:t>
            </a:r>
            <a:endParaRPr lang="cs-CZ" sz="4000" dirty="0"/>
          </a:p>
        </p:txBody>
      </p:sp>
      <p:graphicFrame>
        <p:nvGraphicFramePr>
          <p:cNvPr id="4" name="Zástupný symbol pro obsah 3"/>
          <p:cNvGraphicFramePr>
            <a:graphicFrameLocks noGrp="1"/>
          </p:cNvGraphicFramePr>
          <p:nvPr>
            <p:ph sz="half" idx="1"/>
          </p:nvPr>
        </p:nvGraphicFramePr>
        <p:xfrm>
          <a:off x="1547664" y="1772816"/>
          <a:ext cx="4680520" cy="44152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Zástupný symbol pro obsah 5"/>
          <p:cNvSpPr>
            <a:spLocks noGrp="1"/>
          </p:cNvSpPr>
          <p:nvPr>
            <p:ph sz="half" idx="2"/>
          </p:nvPr>
        </p:nvSpPr>
        <p:spPr>
          <a:xfrm>
            <a:off x="7020272" y="2132856"/>
            <a:ext cx="1584176" cy="2880320"/>
          </a:xfrm>
        </p:spPr>
        <p:txBody>
          <a:bodyPr>
            <a:normAutofit/>
          </a:bodyPr>
          <a:lstStyle/>
          <a:p>
            <a:endParaRPr lang="cs-CZ" dirty="0" smtClean="0"/>
          </a:p>
          <a:p>
            <a:endParaRPr lang="cs-CZ" dirty="0" smtClean="0"/>
          </a:p>
          <a:p>
            <a:pPr>
              <a:buNone/>
            </a:pPr>
            <a:r>
              <a:rPr lang="cs-CZ" sz="8000" dirty="0" smtClean="0"/>
              <a:t>D</a:t>
            </a:r>
            <a:endParaRPr lang="cs-CZ" sz="8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 smtClean="0"/>
              <a:t>VII. CHOROBY ADNEX</a:t>
            </a:r>
            <a:endParaRPr lang="cs-CZ" sz="40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435608" y="1700808"/>
            <a:ext cx="7498080" cy="4547592"/>
          </a:xfrm>
        </p:spPr>
        <p:txBody>
          <a:bodyPr>
            <a:normAutofit/>
          </a:bodyPr>
          <a:lstStyle/>
          <a:p>
            <a:pPr marL="596646" indent="-514350">
              <a:buFont typeface="+mj-lt"/>
              <a:buAutoNum type="arabicPeriod"/>
            </a:pPr>
            <a:r>
              <a:rPr lang="cs-CZ" sz="3000" dirty="0" err="1" smtClean="0">
                <a:solidFill>
                  <a:srgbClr val="FF0000"/>
                </a:solidFill>
              </a:rPr>
              <a:t>Acne</a:t>
            </a:r>
            <a:r>
              <a:rPr lang="cs-CZ" sz="3000" dirty="0" smtClean="0">
                <a:solidFill>
                  <a:srgbClr val="FF0000"/>
                </a:solidFill>
              </a:rPr>
              <a:t> </a:t>
            </a:r>
            <a:r>
              <a:rPr lang="cs-CZ" sz="3000" dirty="0" err="1" smtClean="0">
                <a:solidFill>
                  <a:srgbClr val="FF0000"/>
                </a:solidFill>
              </a:rPr>
              <a:t>vulgaris</a:t>
            </a:r>
            <a:endParaRPr lang="cs-CZ" sz="3000" dirty="0" smtClean="0">
              <a:solidFill>
                <a:srgbClr val="FF0000"/>
              </a:solidFill>
            </a:endParaRPr>
          </a:p>
          <a:p>
            <a:pPr marL="596646" indent="-514350">
              <a:buFont typeface="+mj-lt"/>
              <a:buAutoNum type="arabicPeriod"/>
            </a:pPr>
            <a:endParaRPr lang="cs-CZ" sz="3000" dirty="0" smtClean="0"/>
          </a:p>
          <a:p>
            <a:pPr marL="596646" indent="-514350">
              <a:buFont typeface="+mj-lt"/>
              <a:buAutoNum type="arabicPeriod"/>
            </a:pPr>
            <a:r>
              <a:rPr lang="cs-CZ" sz="3000" dirty="0" err="1" smtClean="0"/>
              <a:t>Rosacea</a:t>
            </a:r>
            <a:endParaRPr lang="cs-CZ" sz="3000" dirty="0" smtClean="0"/>
          </a:p>
          <a:p>
            <a:pPr marL="596646" indent="-514350">
              <a:buFont typeface="+mj-lt"/>
              <a:buAutoNum type="arabicPeriod"/>
            </a:pPr>
            <a:endParaRPr lang="cs-CZ" sz="3000" dirty="0" smtClean="0"/>
          </a:p>
          <a:p>
            <a:pPr marL="596646" indent="-514350">
              <a:buFont typeface="+mj-lt"/>
              <a:buAutoNum type="arabicPeriod"/>
            </a:pPr>
            <a:r>
              <a:rPr lang="cs-CZ" sz="3000" dirty="0" smtClean="0"/>
              <a:t>Folikulitidy</a:t>
            </a:r>
          </a:p>
          <a:p>
            <a:pPr marL="596646" indent="-514350">
              <a:buFont typeface="+mj-lt"/>
              <a:buAutoNum type="arabicPeriod"/>
            </a:pPr>
            <a:endParaRPr lang="cs-CZ" sz="3000" dirty="0" smtClean="0"/>
          </a:p>
          <a:p>
            <a:pPr marL="596646" indent="-514350">
              <a:buFont typeface="+mj-lt"/>
              <a:buAutoNum type="arabicPeriod"/>
            </a:pPr>
            <a:r>
              <a:rPr lang="cs-CZ" sz="3000" dirty="0" smtClean="0"/>
              <a:t>Alopecie</a:t>
            </a:r>
            <a:endParaRPr lang="cs-CZ" sz="3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922114"/>
          </a:xfrm>
        </p:spPr>
        <p:txBody>
          <a:bodyPr>
            <a:normAutofit/>
          </a:bodyPr>
          <a:lstStyle/>
          <a:p>
            <a:r>
              <a:rPr lang="cs-CZ" sz="4000" dirty="0" smtClean="0"/>
              <a:t>1) ACNE  VULGARIS</a:t>
            </a:r>
            <a:endParaRPr lang="cs-CZ" sz="40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435608" y="1268760"/>
            <a:ext cx="7498080" cy="5328592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cs-CZ" dirty="0" err="1" smtClean="0"/>
              <a:t>Etiopatogeneze</a:t>
            </a:r>
            <a:r>
              <a:rPr lang="cs-CZ" dirty="0" smtClean="0"/>
              <a:t>:</a:t>
            </a:r>
          </a:p>
          <a:p>
            <a:pPr>
              <a:buNone/>
            </a:pPr>
            <a:r>
              <a:rPr lang="cs-CZ" u="sng" dirty="0" smtClean="0"/>
              <a:t>multifaktoriální</a:t>
            </a:r>
            <a:r>
              <a:rPr lang="cs-CZ" dirty="0" smtClean="0"/>
              <a:t> (nadprodukce mazu, poruchy keratinizace, dieta, hormonální změny)</a:t>
            </a:r>
          </a:p>
          <a:p>
            <a:pPr>
              <a:buNone/>
            </a:pPr>
            <a:endParaRPr lang="cs-CZ" sz="1100" dirty="0" smtClean="0"/>
          </a:p>
          <a:p>
            <a:pPr>
              <a:buNone/>
            </a:pPr>
            <a:r>
              <a:rPr lang="cs-CZ" dirty="0" smtClean="0"/>
              <a:t>Klinika:</a:t>
            </a:r>
          </a:p>
          <a:p>
            <a:r>
              <a:rPr lang="cs-CZ" dirty="0" smtClean="0"/>
              <a:t>papuly/pustuly</a:t>
            </a:r>
          </a:p>
          <a:p>
            <a:r>
              <a:rPr lang="cs-CZ" dirty="0" smtClean="0"/>
              <a:t>obličej, ramena</a:t>
            </a:r>
          </a:p>
          <a:p>
            <a:r>
              <a:rPr lang="cs-CZ" dirty="0" smtClean="0"/>
              <a:t>adolescenti</a:t>
            </a:r>
          </a:p>
          <a:p>
            <a:pPr>
              <a:buNone/>
            </a:pPr>
            <a:endParaRPr lang="cs-CZ" sz="1100" dirty="0" smtClean="0"/>
          </a:p>
          <a:p>
            <a:pPr>
              <a:buNone/>
            </a:pPr>
            <a:r>
              <a:rPr lang="cs-CZ" dirty="0" smtClean="0"/>
              <a:t>Mikroskopický obraz:</a:t>
            </a:r>
          </a:p>
          <a:p>
            <a:r>
              <a:rPr lang="cs-CZ" b="1" dirty="0" smtClean="0"/>
              <a:t>hnisavá folikulitis</a:t>
            </a:r>
            <a:r>
              <a:rPr lang="cs-CZ" dirty="0" smtClean="0"/>
              <a:t>       ruptury </a:t>
            </a:r>
            <a:r>
              <a:rPr lang="cs-CZ" dirty="0" err="1" smtClean="0"/>
              <a:t>foliklů</a:t>
            </a:r>
            <a:r>
              <a:rPr lang="cs-CZ" dirty="0" smtClean="0"/>
              <a:t>   </a:t>
            </a:r>
          </a:p>
          <a:p>
            <a:pPr>
              <a:buNone/>
            </a:pPr>
            <a:r>
              <a:rPr lang="cs-CZ" dirty="0" smtClean="0"/>
              <a:t>   </a:t>
            </a:r>
            <a:r>
              <a:rPr lang="cs-CZ" dirty="0" err="1" smtClean="0"/>
              <a:t>granulomatózní</a:t>
            </a:r>
            <a:r>
              <a:rPr lang="cs-CZ" dirty="0" smtClean="0"/>
              <a:t> reakce        jizvení</a:t>
            </a:r>
          </a:p>
          <a:p>
            <a:pPr>
              <a:buNone/>
            </a:pPr>
            <a:endParaRPr lang="cs-CZ" sz="3000" dirty="0"/>
          </a:p>
        </p:txBody>
      </p:sp>
      <p:cxnSp>
        <p:nvCxnSpPr>
          <p:cNvPr id="5" name="Přímá spojovací šipka 4"/>
          <p:cNvCxnSpPr/>
          <p:nvPr/>
        </p:nvCxnSpPr>
        <p:spPr>
          <a:xfrm>
            <a:off x="5004048" y="5805264"/>
            <a:ext cx="504056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7" name="Přímá spojovací šipka 6"/>
          <p:cNvCxnSpPr/>
          <p:nvPr/>
        </p:nvCxnSpPr>
        <p:spPr>
          <a:xfrm>
            <a:off x="7956376" y="5805264"/>
            <a:ext cx="504056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9" name="Přímá spojovací šipka 8"/>
          <p:cNvCxnSpPr/>
          <p:nvPr/>
        </p:nvCxnSpPr>
        <p:spPr>
          <a:xfrm>
            <a:off x="5580112" y="6309320"/>
            <a:ext cx="504056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 smtClean="0"/>
              <a:t>VII. CHOROBY ADNEX</a:t>
            </a:r>
            <a:endParaRPr lang="cs-CZ" sz="40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435608" y="1700808"/>
            <a:ext cx="7498080" cy="4547592"/>
          </a:xfrm>
        </p:spPr>
        <p:txBody>
          <a:bodyPr>
            <a:normAutofit/>
          </a:bodyPr>
          <a:lstStyle/>
          <a:p>
            <a:pPr marL="596646" indent="-514350">
              <a:buFont typeface="+mj-lt"/>
              <a:buAutoNum type="arabicPeriod"/>
            </a:pPr>
            <a:r>
              <a:rPr lang="cs-CZ" sz="3000" dirty="0" err="1" smtClean="0"/>
              <a:t>Acne</a:t>
            </a:r>
            <a:r>
              <a:rPr lang="cs-CZ" sz="3000" dirty="0" smtClean="0"/>
              <a:t> </a:t>
            </a:r>
            <a:r>
              <a:rPr lang="cs-CZ" sz="3000" dirty="0" err="1" smtClean="0"/>
              <a:t>vulgaris</a:t>
            </a:r>
            <a:endParaRPr lang="cs-CZ" sz="3000" dirty="0" smtClean="0"/>
          </a:p>
          <a:p>
            <a:pPr marL="596646" indent="-514350">
              <a:buFont typeface="+mj-lt"/>
              <a:buAutoNum type="arabicPeriod"/>
            </a:pPr>
            <a:endParaRPr lang="cs-CZ" sz="3000" dirty="0" smtClean="0"/>
          </a:p>
          <a:p>
            <a:pPr marL="596646" indent="-514350">
              <a:buFont typeface="+mj-lt"/>
              <a:buAutoNum type="arabicPeriod"/>
            </a:pPr>
            <a:r>
              <a:rPr lang="cs-CZ" sz="3000" dirty="0" err="1" smtClean="0">
                <a:solidFill>
                  <a:srgbClr val="FF0000"/>
                </a:solidFill>
              </a:rPr>
              <a:t>Rosacea</a:t>
            </a:r>
            <a:endParaRPr lang="cs-CZ" sz="3000" dirty="0" smtClean="0">
              <a:solidFill>
                <a:srgbClr val="FF0000"/>
              </a:solidFill>
            </a:endParaRPr>
          </a:p>
          <a:p>
            <a:pPr marL="596646" indent="-514350">
              <a:buFont typeface="+mj-lt"/>
              <a:buAutoNum type="arabicPeriod"/>
            </a:pPr>
            <a:endParaRPr lang="cs-CZ" sz="3000" dirty="0" smtClean="0"/>
          </a:p>
          <a:p>
            <a:pPr marL="596646" indent="-514350">
              <a:buFont typeface="+mj-lt"/>
              <a:buAutoNum type="arabicPeriod"/>
            </a:pPr>
            <a:r>
              <a:rPr lang="cs-CZ" sz="3000" dirty="0" smtClean="0"/>
              <a:t>Folikulitidy</a:t>
            </a:r>
          </a:p>
          <a:p>
            <a:pPr marL="596646" indent="-514350">
              <a:buFont typeface="+mj-lt"/>
              <a:buAutoNum type="arabicPeriod"/>
            </a:pPr>
            <a:endParaRPr lang="cs-CZ" sz="3000" dirty="0" smtClean="0"/>
          </a:p>
          <a:p>
            <a:pPr marL="596646" indent="-514350">
              <a:buFont typeface="+mj-lt"/>
              <a:buAutoNum type="arabicPeriod"/>
            </a:pPr>
            <a:r>
              <a:rPr lang="cs-CZ" sz="3000" dirty="0" smtClean="0"/>
              <a:t>Alopecie</a:t>
            </a:r>
            <a:endParaRPr lang="cs-CZ" sz="3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850106"/>
          </a:xfrm>
        </p:spPr>
        <p:txBody>
          <a:bodyPr>
            <a:normAutofit/>
          </a:bodyPr>
          <a:lstStyle/>
          <a:p>
            <a:r>
              <a:rPr lang="cs-CZ" sz="4000" dirty="0" smtClean="0"/>
              <a:t>2) ROSACEA </a:t>
            </a:r>
            <a:endParaRPr lang="cs-CZ" sz="40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cs-CZ" sz="3000" dirty="0" err="1" smtClean="0"/>
              <a:t>Etiopatogeneze</a:t>
            </a:r>
            <a:r>
              <a:rPr lang="cs-CZ" sz="3000" dirty="0" smtClean="0"/>
              <a:t>: ?</a:t>
            </a:r>
          </a:p>
          <a:p>
            <a:r>
              <a:rPr lang="cs-CZ" sz="3000" dirty="0" smtClean="0"/>
              <a:t>zhoršení vasodilatačními faktory (horko, alkohol…)</a:t>
            </a:r>
          </a:p>
          <a:p>
            <a:r>
              <a:rPr lang="cs-CZ" sz="3000" dirty="0" smtClean="0"/>
              <a:t>častá přítomnost </a:t>
            </a:r>
            <a:r>
              <a:rPr lang="cs-CZ" sz="3000" dirty="0" err="1" smtClean="0"/>
              <a:t>Demodex</a:t>
            </a:r>
            <a:r>
              <a:rPr lang="cs-CZ" sz="3000" dirty="0" smtClean="0"/>
              <a:t> </a:t>
            </a:r>
            <a:r>
              <a:rPr lang="cs-CZ" sz="3000" dirty="0" err="1" smtClean="0"/>
              <a:t>folliculorum</a:t>
            </a:r>
            <a:endParaRPr lang="cs-CZ" sz="3000" dirty="0" smtClean="0"/>
          </a:p>
          <a:p>
            <a:pPr>
              <a:buNone/>
            </a:pPr>
            <a:endParaRPr lang="cs-CZ" sz="1000" dirty="0" smtClean="0"/>
          </a:p>
          <a:p>
            <a:pPr>
              <a:buNone/>
            </a:pPr>
            <a:r>
              <a:rPr lang="cs-CZ" sz="3000" dirty="0" smtClean="0"/>
              <a:t>Klinika:</a:t>
            </a:r>
          </a:p>
          <a:p>
            <a:r>
              <a:rPr lang="cs-CZ" sz="3000" dirty="0" smtClean="0"/>
              <a:t>obličej (čelo, nos, brada)</a:t>
            </a:r>
          </a:p>
          <a:p>
            <a:r>
              <a:rPr lang="cs-CZ" sz="3000" dirty="0" err="1" smtClean="0"/>
              <a:t>teleangiektazie</a:t>
            </a:r>
            <a:r>
              <a:rPr lang="cs-CZ" sz="3000" dirty="0" smtClean="0"/>
              <a:t>        papuly, pustuly       </a:t>
            </a:r>
          </a:p>
          <a:p>
            <a:pPr>
              <a:buNone/>
            </a:pPr>
            <a:r>
              <a:rPr lang="cs-CZ" sz="3000" dirty="0" smtClean="0"/>
              <a:t>   </a:t>
            </a:r>
            <a:r>
              <a:rPr lang="cs-CZ" sz="3000" i="1" dirty="0" err="1" smtClean="0"/>
              <a:t>rhinophyma</a:t>
            </a:r>
            <a:endParaRPr lang="cs-CZ" sz="3000" i="1" dirty="0" smtClean="0"/>
          </a:p>
          <a:p>
            <a:pPr>
              <a:buNone/>
            </a:pPr>
            <a:endParaRPr lang="cs-CZ" sz="3000" dirty="0"/>
          </a:p>
        </p:txBody>
      </p:sp>
      <p:cxnSp>
        <p:nvCxnSpPr>
          <p:cNvPr id="7" name="Přímá spojovací šipka 6"/>
          <p:cNvCxnSpPr/>
          <p:nvPr/>
        </p:nvCxnSpPr>
        <p:spPr>
          <a:xfrm>
            <a:off x="4283968" y="5085184"/>
            <a:ext cx="504056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9" name="Přímá spojovací šipka 8"/>
          <p:cNvCxnSpPr/>
          <p:nvPr/>
        </p:nvCxnSpPr>
        <p:spPr>
          <a:xfrm>
            <a:off x="7308304" y="5085184"/>
            <a:ext cx="432048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922114"/>
          </a:xfrm>
        </p:spPr>
        <p:txBody>
          <a:bodyPr>
            <a:normAutofit/>
          </a:bodyPr>
          <a:lstStyle/>
          <a:p>
            <a:r>
              <a:rPr lang="cs-CZ" sz="3600" dirty="0" smtClean="0"/>
              <a:t>ROSACEA</a:t>
            </a:r>
            <a:endParaRPr lang="cs-CZ" sz="3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cs-CZ" sz="3000" dirty="0" smtClean="0"/>
              <a:t>Mikroskopický obraz:</a:t>
            </a:r>
          </a:p>
          <a:p>
            <a:r>
              <a:rPr lang="cs-CZ" sz="3000" dirty="0" err="1" smtClean="0"/>
              <a:t>teleangiektazie</a:t>
            </a:r>
            <a:endParaRPr lang="cs-CZ" sz="3000" dirty="0" smtClean="0"/>
          </a:p>
          <a:p>
            <a:r>
              <a:rPr lang="cs-CZ" sz="3000" dirty="0" smtClean="0"/>
              <a:t>hyperplazie mazových žlázek</a:t>
            </a:r>
          </a:p>
          <a:p>
            <a:r>
              <a:rPr lang="cs-CZ" sz="3000" b="1" dirty="0" smtClean="0"/>
              <a:t>chronický zánět </a:t>
            </a:r>
            <a:r>
              <a:rPr lang="cs-CZ" sz="3000" b="1" dirty="0" err="1" smtClean="0"/>
              <a:t>periadnexálně</a:t>
            </a:r>
            <a:r>
              <a:rPr lang="cs-CZ" sz="3000" dirty="0" smtClean="0"/>
              <a:t>, až </a:t>
            </a:r>
            <a:r>
              <a:rPr lang="cs-CZ" sz="3000" dirty="0" err="1" smtClean="0"/>
              <a:t>granulomatózní</a:t>
            </a:r>
            <a:endParaRPr lang="cs-CZ" sz="3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 smtClean="0"/>
              <a:t>VII. CHOROBY ADNEX</a:t>
            </a:r>
            <a:endParaRPr lang="cs-CZ" sz="40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435608" y="1700808"/>
            <a:ext cx="7498080" cy="4547592"/>
          </a:xfrm>
        </p:spPr>
        <p:txBody>
          <a:bodyPr>
            <a:normAutofit/>
          </a:bodyPr>
          <a:lstStyle/>
          <a:p>
            <a:pPr marL="596646" indent="-514350">
              <a:buFont typeface="+mj-lt"/>
              <a:buAutoNum type="arabicPeriod"/>
            </a:pPr>
            <a:r>
              <a:rPr lang="cs-CZ" sz="3000" dirty="0" err="1" smtClean="0"/>
              <a:t>Acne</a:t>
            </a:r>
            <a:r>
              <a:rPr lang="cs-CZ" sz="3000" dirty="0" smtClean="0"/>
              <a:t> </a:t>
            </a:r>
            <a:r>
              <a:rPr lang="cs-CZ" sz="3000" dirty="0" err="1" smtClean="0"/>
              <a:t>vulgaris</a:t>
            </a:r>
            <a:endParaRPr lang="cs-CZ" sz="3000" dirty="0" smtClean="0"/>
          </a:p>
          <a:p>
            <a:pPr marL="596646" indent="-514350">
              <a:buFont typeface="+mj-lt"/>
              <a:buAutoNum type="arabicPeriod"/>
            </a:pPr>
            <a:endParaRPr lang="cs-CZ" sz="3000" dirty="0" smtClean="0"/>
          </a:p>
          <a:p>
            <a:pPr marL="596646" indent="-514350">
              <a:buFont typeface="+mj-lt"/>
              <a:buAutoNum type="arabicPeriod"/>
            </a:pPr>
            <a:r>
              <a:rPr lang="cs-CZ" sz="3000" dirty="0" err="1" smtClean="0"/>
              <a:t>Rosacea</a:t>
            </a:r>
            <a:endParaRPr lang="cs-CZ" sz="3000" dirty="0" smtClean="0"/>
          </a:p>
          <a:p>
            <a:pPr marL="596646" indent="-514350">
              <a:buFont typeface="+mj-lt"/>
              <a:buAutoNum type="arabicPeriod"/>
            </a:pPr>
            <a:endParaRPr lang="cs-CZ" sz="3000" dirty="0" smtClean="0"/>
          </a:p>
          <a:p>
            <a:pPr marL="596646" indent="-514350">
              <a:buFont typeface="+mj-lt"/>
              <a:buAutoNum type="arabicPeriod"/>
            </a:pPr>
            <a:r>
              <a:rPr lang="cs-CZ" sz="3000" dirty="0" smtClean="0">
                <a:solidFill>
                  <a:srgbClr val="FF0000"/>
                </a:solidFill>
              </a:rPr>
              <a:t>Folikulitidy</a:t>
            </a:r>
          </a:p>
          <a:p>
            <a:pPr marL="596646" indent="-514350">
              <a:buFont typeface="+mj-lt"/>
              <a:buAutoNum type="arabicPeriod"/>
            </a:pPr>
            <a:endParaRPr lang="cs-CZ" sz="3000" dirty="0" smtClean="0"/>
          </a:p>
          <a:p>
            <a:pPr marL="596646" indent="-514350">
              <a:buFont typeface="+mj-lt"/>
              <a:buAutoNum type="arabicPeriod"/>
            </a:pPr>
            <a:r>
              <a:rPr lang="cs-CZ" sz="3000" dirty="0" smtClean="0"/>
              <a:t>Alopecie</a:t>
            </a:r>
            <a:endParaRPr lang="cs-CZ" sz="3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922114"/>
          </a:xfrm>
        </p:spPr>
        <p:txBody>
          <a:bodyPr>
            <a:normAutofit/>
          </a:bodyPr>
          <a:lstStyle/>
          <a:p>
            <a:r>
              <a:rPr lang="cs-CZ" sz="4000" dirty="0" smtClean="0"/>
              <a:t>3) FOLIKULITIDY</a:t>
            </a:r>
            <a:endParaRPr lang="cs-CZ" sz="40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435608" y="1700808"/>
            <a:ext cx="7498080" cy="4176464"/>
          </a:xfrm>
        </p:spPr>
        <p:txBody>
          <a:bodyPr/>
          <a:lstStyle/>
          <a:p>
            <a:pPr marL="596646" indent="-514350">
              <a:buAutoNum type="alphaLcParenR"/>
            </a:pPr>
            <a:r>
              <a:rPr lang="cs-CZ" dirty="0" smtClean="0"/>
              <a:t>POVRCHOVÉ (OSTIOFOLIKULITIDY)</a:t>
            </a:r>
          </a:p>
          <a:p>
            <a:pPr marL="596646" indent="-514350">
              <a:buAutoNum type="alphaLcParenR"/>
            </a:pPr>
            <a:r>
              <a:rPr lang="cs-CZ" dirty="0" smtClean="0"/>
              <a:t>HLUBOKÉ – vč. mykotických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 smtClean="0"/>
              <a:t>VII. CHOROBY ADNEX</a:t>
            </a:r>
            <a:endParaRPr lang="cs-CZ" sz="40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435608" y="1700808"/>
            <a:ext cx="7498080" cy="4547592"/>
          </a:xfrm>
        </p:spPr>
        <p:txBody>
          <a:bodyPr>
            <a:normAutofit/>
          </a:bodyPr>
          <a:lstStyle/>
          <a:p>
            <a:pPr marL="596646" indent="-514350">
              <a:buFont typeface="+mj-lt"/>
              <a:buAutoNum type="arabicPeriod"/>
            </a:pPr>
            <a:r>
              <a:rPr lang="cs-CZ" sz="3000" dirty="0" err="1" smtClean="0"/>
              <a:t>Acne</a:t>
            </a:r>
            <a:r>
              <a:rPr lang="cs-CZ" sz="3000" dirty="0" smtClean="0"/>
              <a:t> </a:t>
            </a:r>
            <a:r>
              <a:rPr lang="cs-CZ" sz="3000" dirty="0" err="1" smtClean="0"/>
              <a:t>vulgaris</a:t>
            </a:r>
            <a:endParaRPr lang="cs-CZ" sz="3000" dirty="0" smtClean="0"/>
          </a:p>
          <a:p>
            <a:pPr marL="596646" indent="-514350">
              <a:buFont typeface="+mj-lt"/>
              <a:buAutoNum type="arabicPeriod"/>
            </a:pPr>
            <a:endParaRPr lang="cs-CZ" sz="3000" dirty="0" smtClean="0"/>
          </a:p>
          <a:p>
            <a:pPr marL="596646" indent="-514350">
              <a:buFont typeface="+mj-lt"/>
              <a:buAutoNum type="arabicPeriod"/>
            </a:pPr>
            <a:r>
              <a:rPr lang="cs-CZ" sz="3000" dirty="0" err="1" smtClean="0"/>
              <a:t>Rosacea</a:t>
            </a:r>
            <a:endParaRPr lang="cs-CZ" sz="3000" dirty="0" smtClean="0"/>
          </a:p>
          <a:p>
            <a:pPr marL="596646" indent="-514350">
              <a:buFont typeface="+mj-lt"/>
              <a:buAutoNum type="arabicPeriod"/>
            </a:pPr>
            <a:endParaRPr lang="cs-CZ" sz="3000" dirty="0" smtClean="0"/>
          </a:p>
          <a:p>
            <a:pPr marL="596646" indent="-514350">
              <a:buFont typeface="+mj-lt"/>
              <a:buAutoNum type="arabicPeriod"/>
            </a:pPr>
            <a:r>
              <a:rPr lang="cs-CZ" sz="3000" dirty="0" smtClean="0"/>
              <a:t>Folikulitidy</a:t>
            </a:r>
          </a:p>
          <a:p>
            <a:pPr marL="596646" indent="-514350">
              <a:buFont typeface="+mj-lt"/>
              <a:buAutoNum type="arabicPeriod"/>
            </a:pPr>
            <a:endParaRPr lang="cs-CZ" sz="3000" dirty="0" smtClean="0"/>
          </a:p>
          <a:p>
            <a:pPr marL="596646" indent="-514350">
              <a:buFont typeface="+mj-lt"/>
              <a:buAutoNum type="arabicPeriod"/>
            </a:pPr>
            <a:r>
              <a:rPr lang="cs-CZ" sz="3000" dirty="0" smtClean="0">
                <a:solidFill>
                  <a:srgbClr val="FF0000"/>
                </a:solidFill>
              </a:rPr>
              <a:t>Alopecie</a:t>
            </a:r>
            <a:endParaRPr lang="cs-CZ" sz="3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850106"/>
          </a:xfrm>
        </p:spPr>
        <p:txBody>
          <a:bodyPr>
            <a:normAutofit/>
          </a:bodyPr>
          <a:lstStyle/>
          <a:p>
            <a:r>
              <a:rPr lang="cs-CZ" sz="4000" dirty="0" smtClean="0"/>
              <a:t>4) ALOPECIE</a:t>
            </a:r>
            <a:endParaRPr lang="cs-CZ" sz="40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435608" y="1268760"/>
            <a:ext cx="7498080" cy="5328592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cs-CZ" sz="3000" dirty="0" smtClean="0"/>
              <a:t>= ztráta vlasových </a:t>
            </a:r>
            <a:r>
              <a:rPr lang="cs-CZ" sz="3000" dirty="0" err="1" smtClean="0"/>
              <a:t>foliklů</a:t>
            </a:r>
            <a:endParaRPr lang="cs-CZ" sz="3000" dirty="0" smtClean="0"/>
          </a:p>
          <a:p>
            <a:pPr>
              <a:buNone/>
            </a:pPr>
            <a:endParaRPr lang="cs-CZ" sz="800" dirty="0" smtClean="0"/>
          </a:p>
          <a:p>
            <a:pPr marL="596646" indent="-514350">
              <a:buNone/>
            </a:pPr>
            <a:r>
              <a:rPr lang="cs-CZ" sz="3000" b="1" dirty="0" smtClean="0"/>
              <a:t>A. MUCINOSA </a:t>
            </a:r>
            <a:r>
              <a:rPr lang="cs-CZ" sz="3000" dirty="0" smtClean="0"/>
              <a:t>(primární, sekundární = MF)</a:t>
            </a:r>
          </a:p>
          <a:p>
            <a:pPr marL="596646" indent="-514350"/>
            <a:r>
              <a:rPr lang="cs-CZ" sz="3000" dirty="0" smtClean="0"/>
              <a:t>hromadění kyselých mukopolysacharidů ve vlasovém </a:t>
            </a:r>
            <a:r>
              <a:rPr lang="cs-CZ" sz="3000" dirty="0" err="1" smtClean="0"/>
              <a:t>foliklu</a:t>
            </a:r>
            <a:r>
              <a:rPr lang="cs-CZ" sz="3000" dirty="0" smtClean="0"/>
              <a:t>, zánik </a:t>
            </a:r>
            <a:r>
              <a:rPr lang="cs-CZ" sz="3000" dirty="0" err="1" smtClean="0"/>
              <a:t>foliklu</a:t>
            </a:r>
            <a:endParaRPr lang="cs-CZ" sz="3000" dirty="0" smtClean="0"/>
          </a:p>
          <a:p>
            <a:pPr marL="596646" indent="-514350">
              <a:buNone/>
            </a:pPr>
            <a:endParaRPr lang="cs-CZ" sz="800" dirty="0" smtClean="0"/>
          </a:p>
          <a:p>
            <a:pPr marL="596646" indent="-514350">
              <a:buNone/>
            </a:pPr>
            <a:r>
              <a:rPr lang="cs-CZ" sz="3000" b="1" dirty="0" smtClean="0"/>
              <a:t>A.  AREATA</a:t>
            </a:r>
          </a:p>
          <a:p>
            <a:pPr marL="596646" indent="-514350"/>
            <a:r>
              <a:rPr lang="cs-CZ" sz="3000" dirty="0" smtClean="0"/>
              <a:t>ohraničené okrsky zániku </a:t>
            </a:r>
            <a:r>
              <a:rPr lang="cs-CZ" sz="3000" dirty="0" err="1" smtClean="0"/>
              <a:t>foliklů</a:t>
            </a:r>
            <a:endParaRPr lang="cs-CZ" sz="3000" dirty="0" smtClean="0"/>
          </a:p>
          <a:p>
            <a:pPr marL="596646" indent="-514350">
              <a:buNone/>
            </a:pPr>
            <a:endParaRPr lang="cs-CZ" sz="800" dirty="0" smtClean="0"/>
          </a:p>
          <a:p>
            <a:pPr marL="596646" indent="-514350">
              <a:buNone/>
            </a:pPr>
            <a:r>
              <a:rPr lang="cs-CZ" sz="3000" b="1" dirty="0" smtClean="0"/>
              <a:t>PSEUDOPELADE BROCQ</a:t>
            </a:r>
          </a:p>
          <a:p>
            <a:pPr marL="596646" indent="-514350"/>
            <a:r>
              <a:rPr lang="cs-CZ" sz="3000" dirty="0" smtClean="0"/>
              <a:t>forma </a:t>
            </a:r>
            <a:r>
              <a:rPr lang="cs-CZ" sz="3000" dirty="0" err="1" smtClean="0"/>
              <a:t>lichen</a:t>
            </a:r>
            <a:r>
              <a:rPr lang="cs-CZ" sz="3000" dirty="0" smtClean="0"/>
              <a:t> ruber – tzv. l. </a:t>
            </a:r>
            <a:r>
              <a:rPr lang="cs-CZ" sz="3000" dirty="0" err="1" smtClean="0"/>
              <a:t>planopilaris</a:t>
            </a:r>
            <a:endParaRPr lang="cs-CZ" sz="3000" dirty="0" smtClean="0"/>
          </a:p>
          <a:p>
            <a:pPr marL="596646" indent="-514350"/>
            <a:r>
              <a:rPr lang="cs-CZ" sz="3000" dirty="0" err="1" smtClean="0"/>
              <a:t>perifolikulární</a:t>
            </a:r>
            <a:r>
              <a:rPr lang="cs-CZ" sz="3000" dirty="0" smtClean="0"/>
              <a:t> zánět, jizvení</a:t>
            </a:r>
          </a:p>
          <a:p>
            <a:pPr marL="596646" indent="-514350">
              <a:buNone/>
            </a:pPr>
            <a:endParaRPr lang="cs-CZ" sz="30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354162"/>
          </a:xfrm>
        </p:spPr>
        <p:txBody>
          <a:bodyPr>
            <a:normAutofit/>
          </a:bodyPr>
          <a:lstStyle/>
          <a:p>
            <a:r>
              <a:rPr lang="cs-CZ" sz="4000" dirty="0" smtClean="0"/>
              <a:t>I. PORUCHY EPIDERMIS</a:t>
            </a:r>
            <a:endParaRPr lang="cs-CZ" sz="4000" dirty="0"/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1187624" y="1447800"/>
            <a:ext cx="7956376" cy="4800600"/>
          </a:xfrm>
        </p:spPr>
        <p:txBody>
          <a:bodyPr/>
          <a:lstStyle/>
          <a:p>
            <a:pPr marL="596646" indent="-514350">
              <a:buNone/>
            </a:pPr>
            <a:endParaRPr lang="cs-CZ" sz="3000" dirty="0" smtClean="0"/>
          </a:p>
          <a:p>
            <a:pPr marL="596646" indent="-514350">
              <a:buAutoNum type="arabicPeriod"/>
            </a:pPr>
            <a:r>
              <a:rPr lang="cs-CZ" sz="3000" dirty="0" smtClean="0">
                <a:solidFill>
                  <a:srgbClr val="FF0000"/>
                </a:solidFill>
              </a:rPr>
              <a:t>PSORIÁZA (PSORIASIS  VULGARIS, LUPÉNKA)</a:t>
            </a:r>
          </a:p>
          <a:p>
            <a:pPr marL="596646" indent="-514350">
              <a:buAutoNum type="arabicPeriod"/>
            </a:pPr>
            <a:endParaRPr lang="cs-CZ" sz="3000" dirty="0" smtClean="0"/>
          </a:p>
          <a:p>
            <a:pPr marL="596646" indent="-514350">
              <a:buAutoNum type="arabicPeriod"/>
            </a:pPr>
            <a:r>
              <a:rPr lang="cs-CZ" sz="3000" dirty="0" smtClean="0"/>
              <a:t>ICHTYÓZY (I. VULGARIS, LAMELLARIS…)</a:t>
            </a:r>
          </a:p>
          <a:p>
            <a:pPr marL="596646" indent="-514350">
              <a:buAutoNum type="arabicPeriod"/>
            </a:pPr>
            <a:endParaRPr lang="cs-CZ" sz="3000" dirty="0" smtClean="0"/>
          </a:p>
          <a:p>
            <a:pPr marL="596646" indent="-514350">
              <a:buAutoNum type="arabicPeriod"/>
            </a:pPr>
            <a:r>
              <a:rPr lang="cs-CZ" sz="3000" dirty="0" smtClean="0"/>
              <a:t>PRURIGO</a:t>
            </a:r>
          </a:p>
          <a:p>
            <a:pPr marL="596646" indent="-514350">
              <a:buNone/>
            </a:pPr>
            <a:endParaRPr lang="cs-CZ" sz="3000" dirty="0" smtClean="0"/>
          </a:p>
          <a:p>
            <a:pPr marL="596646" indent="-514350">
              <a:buNone/>
            </a:pPr>
            <a:endParaRPr lang="cs-CZ" sz="3000" dirty="0" smtClean="0"/>
          </a:p>
          <a:p>
            <a:pPr marL="596646" indent="-514350">
              <a:buNone/>
            </a:pPr>
            <a:endParaRPr lang="cs-CZ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 smtClean="0"/>
              <a:t>1) PSORIÁZA (p. </a:t>
            </a:r>
            <a:r>
              <a:rPr lang="cs-CZ" sz="3600" dirty="0" err="1" smtClean="0"/>
              <a:t>vulgaris</a:t>
            </a:r>
            <a:r>
              <a:rPr lang="cs-CZ" sz="3600" dirty="0" smtClean="0"/>
              <a:t>, lupénka)</a:t>
            </a:r>
            <a:endParaRPr lang="cs-CZ" sz="3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96646" indent="-514350">
              <a:buNone/>
            </a:pPr>
            <a:r>
              <a:rPr lang="cs-CZ" sz="3000" dirty="0" err="1" smtClean="0"/>
              <a:t>Etiopatogeneze</a:t>
            </a:r>
            <a:r>
              <a:rPr lang="cs-CZ" sz="3000" dirty="0" smtClean="0"/>
              <a:t>:</a:t>
            </a:r>
          </a:p>
          <a:p>
            <a:pPr marL="596646" indent="-514350">
              <a:buNone/>
            </a:pPr>
            <a:endParaRPr lang="cs-CZ" sz="1600" dirty="0" smtClean="0"/>
          </a:p>
          <a:p>
            <a:pPr marL="596646" indent="-514350">
              <a:buNone/>
            </a:pPr>
            <a:r>
              <a:rPr lang="cs-CZ" sz="3000" dirty="0" smtClean="0"/>
              <a:t>komplexní…</a:t>
            </a:r>
          </a:p>
          <a:p>
            <a:pPr marL="596646" indent="-514350">
              <a:buNone/>
            </a:pPr>
            <a:endParaRPr lang="cs-CZ" sz="1000" dirty="0" smtClean="0"/>
          </a:p>
          <a:p>
            <a:pPr marL="596646" indent="-514350">
              <a:buFont typeface="Wingdings" pitchFamily="2" charset="2"/>
              <a:buChar char="Ø"/>
            </a:pPr>
            <a:r>
              <a:rPr lang="cs-CZ" sz="3000" u="sng" dirty="0" smtClean="0"/>
              <a:t>genetická</a:t>
            </a:r>
            <a:r>
              <a:rPr lang="cs-CZ" sz="3000" dirty="0" smtClean="0"/>
              <a:t> dispozice (polygenní)</a:t>
            </a:r>
          </a:p>
          <a:p>
            <a:pPr marL="596646" indent="-514350">
              <a:buFont typeface="Wingdings" pitchFamily="2" charset="2"/>
              <a:buChar char="Ø"/>
            </a:pPr>
            <a:r>
              <a:rPr lang="cs-CZ" sz="3000" u="sng" dirty="0" smtClean="0"/>
              <a:t>exogenní</a:t>
            </a:r>
            <a:r>
              <a:rPr lang="cs-CZ" sz="3000" dirty="0" smtClean="0"/>
              <a:t> faktory (stres, infekce, léky…)</a:t>
            </a:r>
          </a:p>
          <a:p>
            <a:pPr marL="596646" indent="-514350">
              <a:buFont typeface="Wingdings" pitchFamily="2" charset="2"/>
              <a:buChar char="Ø"/>
            </a:pPr>
            <a:r>
              <a:rPr lang="cs-CZ" sz="3000" u="sng" dirty="0" smtClean="0"/>
              <a:t>imunologické</a:t>
            </a:r>
            <a:r>
              <a:rPr lang="cs-CZ" sz="3000" dirty="0" smtClean="0"/>
              <a:t> faktory</a:t>
            </a:r>
          </a:p>
          <a:p>
            <a:pPr marL="596646" indent="-514350">
              <a:buFont typeface="Wingdings" pitchFamily="2" charset="2"/>
              <a:buChar char="Ø"/>
            </a:pPr>
            <a:endParaRPr lang="cs-CZ" sz="1000" dirty="0" smtClean="0"/>
          </a:p>
          <a:p>
            <a:pPr marL="596646" indent="-514350">
              <a:buNone/>
            </a:pPr>
            <a:r>
              <a:rPr lang="cs-CZ" sz="3000" dirty="0" smtClean="0"/>
              <a:t>… zvýšená produkce </a:t>
            </a:r>
            <a:r>
              <a:rPr lang="cs-CZ" sz="3000" dirty="0" err="1" smtClean="0"/>
              <a:t>cytokinů</a:t>
            </a:r>
            <a:r>
              <a:rPr lang="cs-CZ" sz="3000" dirty="0" smtClean="0"/>
              <a:t> vedoucí </a:t>
            </a:r>
          </a:p>
          <a:p>
            <a:pPr marL="596646" indent="-514350">
              <a:buNone/>
            </a:pPr>
            <a:r>
              <a:rPr lang="cs-CZ" sz="3000" dirty="0" smtClean="0"/>
              <a:t>ke zrychlení proliferace epidermis</a:t>
            </a:r>
          </a:p>
          <a:p>
            <a:pPr>
              <a:buNone/>
            </a:pP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778098"/>
          </a:xfrm>
        </p:spPr>
        <p:txBody>
          <a:bodyPr>
            <a:normAutofit/>
          </a:bodyPr>
          <a:lstStyle/>
          <a:p>
            <a:r>
              <a:rPr lang="cs-CZ" sz="3600" dirty="0" smtClean="0"/>
              <a:t>PSORIÁZA (p. </a:t>
            </a:r>
            <a:r>
              <a:rPr lang="cs-CZ" sz="3600" dirty="0" err="1" smtClean="0"/>
              <a:t>vulgaris</a:t>
            </a:r>
            <a:r>
              <a:rPr lang="cs-CZ" sz="3600" dirty="0" smtClean="0"/>
              <a:t>, lupénka)</a:t>
            </a:r>
            <a:endParaRPr lang="cs-CZ" sz="3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435608" y="1124744"/>
            <a:ext cx="7498080" cy="532859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cs-CZ" sz="3000" dirty="0" smtClean="0"/>
              <a:t>Klinika:</a:t>
            </a:r>
          </a:p>
          <a:p>
            <a:pPr>
              <a:buFont typeface="Wingdings" pitchFamily="2" charset="2"/>
              <a:buChar char="§"/>
            </a:pPr>
            <a:r>
              <a:rPr lang="cs-CZ" sz="3000" dirty="0" smtClean="0"/>
              <a:t> cca 1-3% populace</a:t>
            </a:r>
          </a:p>
          <a:p>
            <a:pPr>
              <a:buFont typeface="Wingdings" pitchFamily="2" charset="2"/>
              <a:buChar char="§"/>
            </a:pPr>
            <a:r>
              <a:rPr lang="cs-CZ" sz="3000" dirty="0" smtClean="0"/>
              <a:t> nejčastější začátek: 25-35 let</a:t>
            </a:r>
          </a:p>
          <a:p>
            <a:pPr>
              <a:buFont typeface="Wingdings" pitchFamily="2" charset="2"/>
              <a:buChar char="§"/>
            </a:pPr>
            <a:r>
              <a:rPr lang="cs-CZ" sz="3000" dirty="0" smtClean="0"/>
              <a:t> </a:t>
            </a:r>
            <a:r>
              <a:rPr lang="cs-CZ" sz="3000" dirty="0" err="1" smtClean="0"/>
              <a:t>makuly</a:t>
            </a:r>
            <a:r>
              <a:rPr lang="cs-CZ" sz="3000" dirty="0" smtClean="0"/>
              <a:t>/papuly kryté </a:t>
            </a:r>
            <a:r>
              <a:rPr lang="cs-CZ" sz="3000" b="1" dirty="0" smtClean="0"/>
              <a:t>stříbřitou šupinou</a:t>
            </a:r>
          </a:p>
          <a:p>
            <a:pPr>
              <a:buFont typeface="Wingdings" pitchFamily="2" charset="2"/>
              <a:buChar char="§"/>
            </a:pPr>
            <a:r>
              <a:rPr lang="cs-CZ" sz="3000" dirty="0" smtClean="0"/>
              <a:t> krvácení po stržení šupiny (</a:t>
            </a:r>
            <a:r>
              <a:rPr lang="cs-CZ" sz="3000" b="1" dirty="0" err="1" smtClean="0"/>
              <a:t>Auspitzův</a:t>
            </a:r>
            <a:r>
              <a:rPr lang="cs-CZ" sz="3000" b="1" dirty="0" smtClean="0"/>
              <a:t> příznak</a:t>
            </a:r>
            <a:r>
              <a:rPr lang="cs-CZ" sz="3000" dirty="0" smtClean="0"/>
              <a:t>)</a:t>
            </a:r>
          </a:p>
          <a:p>
            <a:pPr>
              <a:buFont typeface="Wingdings" pitchFamily="2" charset="2"/>
              <a:buChar char="§"/>
            </a:pPr>
            <a:r>
              <a:rPr lang="cs-CZ" sz="3000" dirty="0" smtClean="0"/>
              <a:t> od 1 ložiska po </a:t>
            </a:r>
            <a:r>
              <a:rPr lang="cs-CZ" sz="3000" dirty="0" err="1" smtClean="0"/>
              <a:t>erytrodermii</a:t>
            </a:r>
            <a:endParaRPr lang="cs-CZ" sz="3000" dirty="0" smtClean="0"/>
          </a:p>
          <a:p>
            <a:pPr>
              <a:buFont typeface="Wingdings" pitchFamily="2" charset="2"/>
              <a:buChar char="§"/>
            </a:pPr>
            <a:r>
              <a:rPr lang="cs-CZ" sz="3000" dirty="0" smtClean="0"/>
              <a:t> predilekce: extenzorové oblasti, kštice, trup</a:t>
            </a:r>
          </a:p>
          <a:p>
            <a:pPr>
              <a:buFont typeface="Wingdings" pitchFamily="2" charset="2"/>
              <a:buChar char="§"/>
            </a:pPr>
            <a:r>
              <a:rPr lang="cs-CZ" sz="3000" dirty="0" smtClean="0"/>
              <a:t> zvl. formy: </a:t>
            </a:r>
            <a:r>
              <a:rPr lang="cs-CZ" sz="3000" i="1" dirty="0" err="1" smtClean="0"/>
              <a:t>palmoplantární</a:t>
            </a:r>
            <a:r>
              <a:rPr lang="cs-CZ" sz="3000" i="1" dirty="0" smtClean="0"/>
              <a:t> </a:t>
            </a:r>
            <a:r>
              <a:rPr lang="cs-CZ" sz="3000" i="1" dirty="0" err="1" smtClean="0"/>
              <a:t>pustulóza</a:t>
            </a:r>
            <a:r>
              <a:rPr lang="cs-CZ" sz="3000" dirty="0" smtClean="0"/>
              <a:t>,    </a:t>
            </a:r>
            <a:r>
              <a:rPr lang="cs-CZ" sz="3000" i="1" dirty="0" smtClean="0"/>
              <a:t>psoriáza nehtů</a:t>
            </a:r>
            <a:r>
              <a:rPr lang="cs-CZ" sz="3000" dirty="0" smtClean="0"/>
              <a:t>, </a:t>
            </a:r>
            <a:r>
              <a:rPr lang="cs-CZ" sz="3000" i="1" dirty="0" err="1" smtClean="0"/>
              <a:t>lingua</a:t>
            </a:r>
            <a:r>
              <a:rPr lang="cs-CZ" sz="3000" i="1" dirty="0" smtClean="0"/>
              <a:t> </a:t>
            </a:r>
            <a:r>
              <a:rPr lang="cs-CZ" sz="3000" i="1" dirty="0" err="1" smtClean="0"/>
              <a:t>geographica</a:t>
            </a:r>
            <a:r>
              <a:rPr lang="cs-CZ" sz="3000" dirty="0" smtClean="0"/>
              <a:t>… </a:t>
            </a:r>
            <a:endParaRPr lang="cs-CZ" sz="3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Picture 2" descr="00887+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27575" y="3537204"/>
            <a:ext cx="914400" cy="621792"/>
          </a:xfrm>
          <a:prstGeom prst="rect">
            <a:avLst/>
          </a:prstGeom>
          <a:noFill/>
        </p:spPr>
      </p:pic>
      <p:pic>
        <p:nvPicPr>
          <p:cNvPr id="5" name="Picture 2" descr="00887+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608" y="836713"/>
            <a:ext cx="7992888" cy="58006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Picture 2" descr="01115+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288" y="692150"/>
            <a:ext cx="8424862" cy="58356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01111+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288" y="908050"/>
            <a:ext cx="8351837" cy="5567363"/>
          </a:xfrm>
          <a:prstGeom prst="rect">
            <a:avLst/>
          </a:prstGeom>
          <a:noFill/>
        </p:spPr>
      </p:pic>
      <p:sp>
        <p:nvSpPr>
          <p:cNvPr id="17411" name="Text Box 3"/>
          <p:cNvSpPr txBox="1">
            <a:spLocks noChangeArrowheads="1"/>
          </p:cNvSpPr>
          <p:nvPr/>
        </p:nvSpPr>
        <p:spPr bwMode="auto">
          <a:xfrm>
            <a:off x="7585075" y="423863"/>
            <a:ext cx="11112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r"/>
            <a:r>
              <a:rPr lang="cs-CZ" sz="1800" b="0"/>
              <a:t>Psoriasis</a:t>
            </a:r>
            <a:endParaRPr lang="en-US" sz="1800" b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778098"/>
          </a:xfrm>
        </p:spPr>
        <p:txBody>
          <a:bodyPr>
            <a:normAutofit/>
          </a:bodyPr>
          <a:lstStyle/>
          <a:p>
            <a:r>
              <a:rPr lang="cs-CZ" sz="3600" dirty="0" smtClean="0"/>
              <a:t>PSORIÁZA (p. </a:t>
            </a:r>
            <a:r>
              <a:rPr lang="cs-CZ" sz="3600" dirty="0" err="1" smtClean="0"/>
              <a:t>vulgaris</a:t>
            </a:r>
            <a:r>
              <a:rPr lang="cs-CZ" sz="3600" dirty="0" smtClean="0"/>
              <a:t>, lupénka)</a:t>
            </a:r>
            <a:endParaRPr lang="cs-CZ" sz="3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435608" y="1268760"/>
            <a:ext cx="7498080" cy="5256584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cs-CZ" sz="3000" dirty="0" smtClean="0"/>
              <a:t>Mikroskopický obraz:</a:t>
            </a:r>
          </a:p>
          <a:p>
            <a:pPr>
              <a:buFont typeface="Wingdings" pitchFamily="2" charset="2"/>
              <a:buChar char="§"/>
            </a:pPr>
            <a:r>
              <a:rPr lang="cs-CZ" sz="3000" dirty="0" err="1" smtClean="0"/>
              <a:t>psoriatiformní</a:t>
            </a:r>
            <a:r>
              <a:rPr lang="cs-CZ" sz="3000" dirty="0" smtClean="0"/>
              <a:t> typ </a:t>
            </a:r>
            <a:r>
              <a:rPr lang="cs-CZ" sz="3000" b="1" dirty="0" err="1" smtClean="0"/>
              <a:t>akantózy</a:t>
            </a:r>
            <a:endParaRPr lang="cs-CZ" sz="3000" b="1" dirty="0" smtClean="0"/>
          </a:p>
          <a:p>
            <a:pPr>
              <a:buFont typeface="Wingdings" pitchFamily="2" charset="2"/>
              <a:buChar char="§"/>
            </a:pPr>
            <a:r>
              <a:rPr lang="cs-CZ" sz="3000" b="1" dirty="0" smtClean="0"/>
              <a:t>vysoko dosahující dermální papily</a:t>
            </a:r>
          </a:p>
          <a:p>
            <a:pPr>
              <a:buFont typeface="Wingdings" pitchFamily="2" charset="2"/>
              <a:buChar char="§"/>
            </a:pPr>
            <a:r>
              <a:rPr lang="cs-CZ" sz="3000" dirty="0" smtClean="0"/>
              <a:t>hyper- a </a:t>
            </a:r>
            <a:r>
              <a:rPr lang="cs-CZ" sz="3000" b="1" dirty="0" err="1" smtClean="0"/>
              <a:t>parakeratóza</a:t>
            </a:r>
            <a:r>
              <a:rPr lang="cs-CZ" sz="3000" b="1" dirty="0" smtClean="0"/>
              <a:t> s </a:t>
            </a:r>
            <a:r>
              <a:rPr lang="cs-CZ" sz="3000" b="1" dirty="0" err="1" smtClean="0"/>
              <a:t>neutrofily</a:t>
            </a:r>
            <a:endParaRPr lang="cs-CZ" sz="3000" b="1" dirty="0" smtClean="0"/>
          </a:p>
          <a:p>
            <a:pPr>
              <a:buFont typeface="Wingdings" pitchFamily="2" charset="2"/>
              <a:buChar char="§"/>
            </a:pPr>
            <a:r>
              <a:rPr lang="cs-CZ" sz="3000" dirty="0" smtClean="0"/>
              <a:t>vymizení </a:t>
            </a:r>
            <a:r>
              <a:rPr lang="cs-CZ" sz="3000" dirty="0" err="1" smtClean="0"/>
              <a:t>stratum</a:t>
            </a:r>
            <a:r>
              <a:rPr lang="cs-CZ" sz="3000" dirty="0" smtClean="0"/>
              <a:t> </a:t>
            </a:r>
            <a:r>
              <a:rPr lang="cs-CZ" sz="3000" dirty="0" err="1" smtClean="0"/>
              <a:t>granulosum</a:t>
            </a:r>
            <a:endParaRPr lang="cs-CZ" sz="3000" dirty="0" smtClean="0"/>
          </a:p>
          <a:p>
            <a:pPr>
              <a:buFont typeface="Wingdings" pitchFamily="2" charset="2"/>
              <a:buChar char="§"/>
            </a:pPr>
            <a:r>
              <a:rPr lang="cs-CZ" sz="3000" dirty="0" smtClean="0"/>
              <a:t>akumulace </a:t>
            </a:r>
            <a:r>
              <a:rPr lang="cs-CZ" sz="3000" dirty="0" err="1" smtClean="0"/>
              <a:t>neutrofilů</a:t>
            </a:r>
            <a:r>
              <a:rPr lang="cs-CZ" sz="3000" dirty="0" smtClean="0"/>
              <a:t> (</a:t>
            </a:r>
            <a:r>
              <a:rPr lang="cs-CZ" sz="3000" dirty="0" err="1" smtClean="0"/>
              <a:t>Munroovy</a:t>
            </a:r>
            <a:r>
              <a:rPr lang="cs-CZ" sz="3000" dirty="0" smtClean="0"/>
              <a:t> </a:t>
            </a:r>
            <a:r>
              <a:rPr lang="cs-CZ" sz="3000" dirty="0" err="1" smtClean="0"/>
              <a:t>mikroabscesy</a:t>
            </a:r>
            <a:r>
              <a:rPr lang="cs-CZ" sz="3000" dirty="0" smtClean="0"/>
              <a:t>*)</a:t>
            </a:r>
          </a:p>
          <a:p>
            <a:pPr>
              <a:buFont typeface="Wingdings" pitchFamily="2" charset="2"/>
              <a:buChar char="§"/>
            </a:pPr>
            <a:r>
              <a:rPr lang="cs-CZ" sz="3000" dirty="0" smtClean="0"/>
              <a:t>zvýšená mitotická aktivita bazálně</a:t>
            </a:r>
          </a:p>
          <a:p>
            <a:pPr>
              <a:buNone/>
            </a:pPr>
            <a:endParaRPr lang="cs-CZ" sz="1000" dirty="0" smtClean="0"/>
          </a:p>
          <a:p>
            <a:pPr>
              <a:buNone/>
            </a:pPr>
            <a:r>
              <a:rPr lang="cs-CZ" sz="2800" dirty="0" smtClean="0"/>
              <a:t>* vystupňované u </a:t>
            </a:r>
            <a:r>
              <a:rPr lang="cs-CZ" sz="2800" dirty="0" err="1" smtClean="0"/>
              <a:t>pustulózní</a:t>
            </a:r>
            <a:r>
              <a:rPr lang="cs-CZ" sz="2800" dirty="0" smtClean="0"/>
              <a:t> psoriázy </a:t>
            </a:r>
            <a:endParaRPr lang="cs-CZ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Picture 2" descr="00600+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2263" y="981075"/>
            <a:ext cx="8497887" cy="54371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 smtClean="0"/>
              <a:t>PŘÍČINY KOŽNÍCH CHOROB I.</a:t>
            </a:r>
            <a:endParaRPr lang="cs-CZ" sz="40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596646" indent="-514350">
              <a:buNone/>
            </a:pPr>
            <a:r>
              <a:rPr lang="cs-CZ" dirty="0" smtClean="0"/>
              <a:t>1.  </a:t>
            </a:r>
            <a:r>
              <a:rPr lang="cs-CZ" b="1" dirty="0" smtClean="0"/>
              <a:t>Vrozené</a:t>
            </a:r>
            <a:r>
              <a:rPr lang="cs-CZ" dirty="0" smtClean="0"/>
              <a:t> poruchy – </a:t>
            </a:r>
            <a:r>
              <a:rPr lang="cs-CZ" dirty="0" err="1" smtClean="0"/>
              <a:t>př.ichtyóza</a:t>
            </a:r>
            <a:r>
              <a:rPr lang="cs-CZ" dirty="0" smtClean="0"/>
              <a:t>, </a:t>
            </a:r>
            <a:r>
              <a:rPr lang="cs-CZ" dirty="0" err="1" smtClean="0"/>
              <a:t>epidermolysis</a:t>
            </a:r>
            <a:r>
              <a:rPr lang="cs-CZ" dirty="0" smtClean="0"/>
              <a:t> </a:t>
            </a:r>
            <a:r>
              <a:rPr lang="cs-CZ" dirty="0" err="1" smtClean="0"/>
              <a:t>bullosa</a:t>
            </a:r>
            <a:endParaRPr lang="cs-CZ" dirty="0" smtClean="0"/>
          </a:p>
          <a:p>
            <a:pPr marL="596646" indent="-514350">
              <a:buNone/>
            </a:pPr>
            <a:r>
              <a:rPr lang="cs-CZ" dirty="0" smtClean="0"/>
              <a:t>2.  </a:t>
            </a:r>
            <a:r>
              <a:rPr lang="cs-CZ" b="1" dirty="0" smtClean="0"/>
              <a:t>Infekce</a:t>
            </a:r>
            <a:r>
              <a:rPr lang="cs-CZ" dirty="0" smtClean="0"/>
              <a:t> – př. stafylokokové impetigo, mykózy, </a:t>
            </a:r>
            <a:r>
              <a:rPr lang="cs-CZ" dirty="0" err="1" smtClean="0"/>
              <a:t>herpesvirové</a:t>
            </a:r>
            <a:r>
              <a:rPr lang="cs-CZ" dirty="0" smtClean="0"/>
              <a:t> infekce, </a:t>
            </a:r>
            <a:r>
              <a:rPr lang="cs-CZ" dirty="0" err="1" smtClean="0"/>
              <a:t>scabies</a:t>
            </a:r>
            <a:r>
              <a:rPr lang="cs-CZ" dirty="0" smtClean="0"/>
              <a:t>…</a:t>
            </a:r>
          </a:p>
          <a:p>
            <a:pPr marL="596646" indent="-514350">
              <a:buNone/>
            </a:pPr>
            <a:r>
              <a:rPr lang="cs-CZ" dirty="0" smtClean="0"/>
              <a:t>3.  </a:t>
            </a:r>
            <a:r>
              <a:rPr lang="cs-CZ" b="1" dirty="0" smtClean="0"/>
              <a:t>Imunitní poruchy</a:t>
            </a:r>
          </a:p>
          <a:p>
            <a:pPr marL="596646" indent="-514350">
              <a:buNone/>
            </a:pPr>
            <a:r>
              <a:rPr lang="cs-CZ" dirty="0" smtClean="0"/>
              <a:t>     a) </a:t>
            </a:r>
            <a:r>
              <a:rPr lang="cs-CZ" u="sng" dirty="0" smtClean="0"/>
              <a:t>protilátky</a:t>
            </a:r>
            <a:r>
              <a:rPr lang="cs-CZ" dirty="0" smtClean="0"/>
              <a:t> proti složkám kůže (</a:t>
            </a:r>
            <a:r>
              <a:rPr lang="cs-CZ" dirty="0" err="1" smtClean="0"/>
              <a:t>pemphigus</a:t>
            </a:r>
            <a:r>
              <a:rPr lang="cs-CZ" dirty="0" smtClean="0"/>
              <a:t> </a:t>
            </a:r>
            <a:r>
              <a:rPr lang="cs-CZ" dirty="0" err="1" smtClean="0"/>
              <a:t>vulgaris</a:t>
            </a:r>
            <a:r>
              <a:rPr lang="cs-CZ" dirty="0" smtClean="0"/>
              <a:t>, bulózní </a:t>
            </a:r>
            <a:r>
              <a:rPr lang="cs-CZ" dirty="0" err="1" smtClean="0"/>
              <a:t>pemphigoid</a:t>
            </a:r>
            <a:r>
              <a:rPr lang="cs-CZ" dirty="0" smtClean="0"/>
              <a:t>)</a:t>
            </a:r>
          </a:p>
          <a:p>
            <a:pPr marL="596646" indent="-514350">
              <a:buNone/>
            </a:pPr>
            <a:r>
              <a:rPr lang="cs-CZ" dirty="0" smtClean="0"/>
              <a:t>     b) </a:t>
            </a:r>
            <a:r>
              <a:rPr lang="cs-CZ" u="sng" dirty="0" smtClean="0"/>
              <a:t>reakce přecitlivělosti</a:t>
            </a:r>
            <a:r>
              <a:rPr lang="cs-CZ" dirty="0" smtClean="0"/>
              <a:t> (ekzém)</a:t>
            </a:r>
          </a:p>
          <a:p>
            <a:pPr marL="596646" indent="-514350">
              <a:buNone/>
            </a:pPr>
            <a:r>
              <a:rPr lang="cs-CZ" dirty="0" smtClean="0"/>
              <a:t>     c) </a:t>
            </a:r>
            <a:r>
              <a:rPr lang="cs-CZ" u="sng" dirty="0" smtClean="0"/>
              <a:t>depozita </a:t>
            </a:r>
            <a:r>
              <a:rPr lang="cs-CZ" u="sng" dirty="0" err="1" smtClean="0"/>
              <a:t>imunokomplexů</a:t>
            </a:r>
            <a:r>
              <a:rPr lang="cs-CZ" dirty="0" smtClean="0"/>
              <a:t> (</a:t>
            </a:r>
            <a:r>
              <a:rPr lang="cs-CZ" dirty="0" err="1" smtClean="0"/>
              <a:t>leukocytoklastická</a:t>
            </a:r>
            <a:r>
              <a:rPr lang="cs-CZ" dirty="0" smtClean="0"/>
              <a:t> </a:t>
            </a:r>
            <a:r>
              <a:rPr lang="cs-CZ" dirty="0" err="1" smtClean="0"/>
              <a:t>vaskulitis</a:t>
            </a:r>
            <a:r>
              <a:rPr lang="cs-CZ" dirty="0" smtClean="0"/>
              <a:t>)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Picture 2" descr="00055+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404813"/>
            <a:ext cx="7279407" cy="61277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Picture 2" descr="00056+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088" y="692150"/>
            <a:ext cx="7921625" cy="59499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354162"/>
          </a:xfrm>
        </p:spPr>
        <p:txBody>
          <a:bodyPr>
            <a:normAutofit/>
          </a:bodyPr>
          <a:lstStyle/>
          <a:p>
            <a:r>
              <a:rPr lang="cs-CZ" sz="4000" dirty="0" smtClean="0"/>
              <a:t>I. PORUCHY EPIDERMIS</a:t>
            </a:r>
            <a:endParaRPr lang="cs-CZ" sz="4000" dirty="0"/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1187624" y="1447800"/>
            <a:ext cx="7956376" cy="4800600"/>
          </a:xfrm>
        </p:spPr>
        <p:txBody>
          <a:bodyPr/>
          <a:lstStyle/>
          <a:p>
            <a:pPr marL="596646" indent="-514350">
              <a:buNone/>
            </a:pPr>
            <a:endParaRPr lang="cs-CZ" sz="3000" dirty="0" smtClean="0"/>
          </a:p>
          <a:p>
            <a:pPr marL="596646" indent="-514350">
              <a:buAutoNum type="arabicPeriod"/>
            </a:pPr>
            <a:r>
              <a:rPr lang="cs-CZ" sz="3000" dirty="0" smtClean="0"/>
              <a:t>PSORIÁZA (PSORIASIS  VULGARIS, LUPÉNKA)</a:t>
            </a:r>
          </a:p>
          <a:p>
            <a:pPr marL="596646" indent="-514350">
              <a:buAutoNum type="arabicPeriod"/>
            </a:pPr>
            <a:endParaRPr lang="cs-CZ" sz="3000" dirty="0" smtClean="0"/>
          </a:p>
          <a:p>
            <a:pPr marL="596646" indent="-514350">
              <a:buAutoNum type="arabicPeriod"/>
            </a:pPr>
            <a:r>
              <a:rPr lang="cs-CZ" sz="3000" dirty="0" smtClean="0">
                <a:solidFill>
                  <a:srgbClr val="FF0000"/>
                </a:solidFill>
              </a:rPr>
              <a:t>ICHTYÓZY (I. VULGARIS, LAMELLARIS…)</a:t>
            </a:r>
          </a:p>
          <a:p>
            <a:pPr marL="596646" indent="-514350">
              <a:buAutoNum type="arabicPeriod"/>
            </a:pPr>
            <a:endParaRPr lang="cs-CZ" sz="3000" dirty="0" smtClean="0"/>
          </a:p>
          <a:p>
            <a:pPr marL="596646" indent="-514350">
              <a:buAutoNum type="arabicPeriod"/>
            </a:pPr>
            <a:r>
              <a:rPr lang="cs-CZ" sz="3000" dirty="0" smtClean="0"/>
              <a:t>PRURIGO</a:t>
            </a:r>
          </a:p>
          <a:p>
            <a:pPr marL="596646" indent="-514350">
              <a:buNone/>
            </a:pPr>
            <a:endParaRPr lang="cs-CZ" sz="3000" dirty="0" smtClean="0"/>
          </a:p>
          <a:p>
            <a:pPr marL="596646" indent="-514350">
              <a:buNone/>
            </a:pPr>
            <a:endParaRPr lang="cs-CZ" sz="3000" dirty="0" smtClean="0"/>
          </a:p>
          <a:p>
            <a:pPr marL="596646" indent="-514350">
              <a:buNone/>
            </a:pPr>
            <a:endParaRPr lang="cs-CZ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066130"/>
          </a:xfrm>
        </p:spPr>
        <p:txBody>
          <a:bodyPr>
            <a:normAutofit/>
          </a:bodyPr>
          <a:lstStyle/>
          <a:p>
            <a:r>
              <a:rPr lang="cs-CZ" sz="3600" dirty="0" smtClean="0"/>
              <a:t>2) ICHTYÓZY</a:t>
            </a:r>
            <a:endParaRPr lang="cs-CZ" sz="3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259632" y="1772816"/>
            <a:ext cx="7674056" cy="4475584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cs-CZ" sz="3000" dirty="0" err="1" smtClean="0"/>
              <a:t>Etiopatogeneza</a:t>
            </a:r>
            <a:r>
              <a:rPr lang="cs-CZ" sz="3000" dirty="0" smtClean="0"/>
              <a:t>: kongenitální poruchy rohovění</a:t>
            </a:r>
          </a:p>
          <a:p>
            <a:pPr>
              <a:buNone/>
            </a:pPr>
            <a:endParaRPr lang="cs-CZ" sz="3000" dirty="0" smtClean="0"/>
          </a:p>
          <a:p>
            <a:pPr>
              <a:buNone/>
            </a:pPr>
            <a:r>
              <a:rPr lang="cs-CZ" sz="3000" dirty="0" smtClean="0"/>
              <a:t>Klinika: obraz hadí kůže</a:t>
            </a:r>
          </a:p>
          <a:p>
            <a:pPr>
              <a:buNone/>
            </a:pPr>
            <a:endParaRPr lang="cs-CZ" sz="3000" dirty="0" smtClean="0"/>
          </a:p>
          <a:p>
            <a:pPr>
              <a:buNone/>
            </a:pPr>
            <a:r>
              <a:rPr lang="cs-CZ" sz="3000" dirty="0" smtClean="0"/>
              <a:t>Mikroskopie: </a:t>
            </a:r>
            <a:r>
              <a:rPr lang="cs-CZ" sz="3000" b="1" dirty="0" smtClean="0"/>
              <a:t>hyperkeratóza</a:t>
            </a:r>
            <a:r>
              <a:rPr lang="cs-CZ" sz="3000" dirty="0" smtClean="0"/>
              <a:t> (popř. i jiné změny)</a:t>
            </a:r>
            <a:endParaRPr lang="cs-CZ" sz="3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274360"/>
          </a:xfrm>
        </p:spPr>
        <p:txBody>
          <a:bodyPr>
            <a:normAutofit fontScale="90000"/>
          </a:bodyPr>
          <a:lstStyle/>
          <a:p>
            <a:endParaRPr lang="cs-CZ" sz="2000" dirty="0"/>
          </a:p>
        </p:txBody>
      </p:sp>
      <p:pic>
        <p:nvPicPr>
          <p:cNvPr id="7" name="Picture 2" descr="00768+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052736"/>
            <a:ext cx="8172400" cy="58052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" name="Picture 2" descr="00565+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836712"/>
            <a:ext cx="8172400" cy="60212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354162"/>
          </a:xfrm>
        </p:spPr>
        <p:txBody>
          <a:bodyPr>
            <a:normAutofit/>
          </a:bodyPr>
          <a:lstStyle/>
          <a:p>
            <a:r>
              <a:rPr lang="cs-CZ" sz="4000" dirty="0" smtClean="0"/>
              <a:t>I. PORUCHY EPIDERMIS</a:t>
            </a:r>
            <a:endParaRPr lang="cs-CZ" sz="4000" dirty="0"/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1187624" y="1447800"/>
            <a:ext cx="7956376" cy="4800600"/>
          </a:xfrm>
        </p:spPr>
        <p:txBody>
          <a:bodyPr/>
          <a:lstStyle/>
          <a:p>
            <a:pPr marL="596646" indent="-514350">
              <a:buNone/>
            </a:pPr>
            <a:endParaRPr lang="cs-CZ" sz="3000" dirty="0" smtClean="0"/>
          </a:p>
          <a:p>
            <a:pPr marL="596646" indent="-514350">
              <a:buAutoNum type="arabicPeriod"/>
            </a:pPr>
            <a:r>
              <a:rPr lang="cs-CZ" sz="3000" dirty="0" smtClean="0"/>
              <a:t>PSORIÁZA (PSORIASIS  VULGARIS, LUPÉNKA)</a:t>
            </a:r>
          </a:p>
          <a:p>
            <a:pPr marL="596646" indent="-514350">
              <a:buAutoNum type="arabicPeriod"/>
            </a:pPr>
            <a:endParaRPr lang="cs-CZ" sz="3000" dirty="0" smtClean="0"/>
          </a:p>
          <a:p>
            <a:pPr marL="596646" indent="-514350">
              <a:buAutoNum type="arabicPeriod"/>
            </a:pPr>
            <a:r>
              <a:rPr lang="cs-CZ" sz="3000" dirty="0" smtClean="0"/>
              <a:t>ICHTYÓZY (I. VULGARIS, LAMELLARIS…)</a:t>
            </a:r>
          </a:p>
          <a:p>
            <a:pPr marL="596646" indent="-514350">
              <a:buAutoNum type="arabicPeriod"/>
            </a:pPr>
            <a:endParaRPr lang="cs-CZ" sz="3000" dirty="0" smtClean="0"/>
          </a:p>
          <a:p>
            <a:pPr marL="596646" indent="-514350">
              <a:buAutoNum type="arabicPeriod"/>
            </a:pPr>
            <a:r>
              <a:rPr lang="cs-CZ" sz="3000" dirty="0" smtClean="0">
                <a:solidFill>
                  <a:srgbClr val="FF0000"/>
                </a:solidFill>
              </a:rPr>
              <a:t>PRURIGO</a:t>
            </a:r>
          </a:p>
          <a:p>
            <a:pPr marL="596646" indent="-514350">
              <a:buNone/>
            </a:pPr>
            <a:endParaRPr lang="cs-CZ" sz="3000" dirty="0" smtClean="0"/>
          </a:p>
          <a:p>
            <a:pPr marL="596646" indent="-514350">
              <a:buNone/>
            </a:pPr>
            <a:endParaRPr lang="cs-CZ" sz="3000" dirty="0" smtClean="0"/>
          </a:p>
          <a:p>
            <a:pPr marL="596646" indent="-514350">
              <a:buNone/>
            </a:pPr>
            <a:endParaRPr lang="cs-CZ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 smtClean="0"/>
              <a:t>3) PRURIGO</a:t>
            </a:r>
            <a:endParaRPr lang="cs-CZ" sz="3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cs-CZ" sz="3000" dirty="0" err="1" smtClean="0"/>
              <a:t>Etiopatogeneza</a:t>
            </a:r>
            <a:r>
              <a:rPr lang="cs-CZ" sz="3000" dirty="0" smtClean="0"/>
              <a:t>: změny doprovázející </a:t>
            </a:r>
            <a:r>
              <a:rPr lang="cs-CZ" sz="3000" u="sng" dirty="0" smtClean="0"/>
              <a:t>svědění</a:t>
            </a:r>
            <a:r>
              <a:rPr lang="cs-CZ" sz="3000" dirty="0" smtClean="0"/>
              <a:t> (psychogenní, jiné dermatózy)</a:t>
            </a:r>
          </a:p>
          <a:p>
            <a:pPr>
              <a:buNone/>
            </a:pPr>
            <a:endParaRPr lang="cs-CZ" sz="3000" dirty="0" smtClean="0"/>
          </a:p>
          <a:p>
            <a:pPr>
              <a:buNone/>
            </a:pPr>
            <a:r>
              <a:rPr lang="cs-CZ" sz="3000" dirty="0" smtClean="0"/>
              <a:t>Mikroskopie: </a:t>
            </a:r>
          </a:p>
          <a:p>
            <a:pPr>
              <a:buFont typeface="Wingdings" pitchFamily="2" charset="2"/>
              <a:buChar char="§"/>
            </a:pPr>
            <a:r>
              <a:rPr lang="cs-CZ" sz="3000" b="1" dirty="0" err="1" smtClean="0"/>
              <a:t>akantóza</a:t>
            </a:r>
            <a:r>
              <a:rPr lang="cs-CZ" sz="3000" dirty="0" smtClean="0"/>
              <a:t> epidermis</a:t>
            </a:r>
          </a:p>
          <a:p>
            <a:pPr>
              <a:buFont typeface="Wingdings" pitchFamily="2" charset="2"/>
              <a:buChar char="§"/>
            </a:pPr>
            <a:r>
              <a:rPr lang="cs-CZ" sz="3000" dirty="0" smtClean="0"/>
              <a:t>exkoriace</a:t>
            </a:r>
          </a:p>
          <a:p>
            <a:pPr>
              <a:buFont typeface="Wingdings" pitchFamily="2" charset="2"/>
              <a:buChar char="§"/>
            </a:pPr>
            <a:r>
              <a:rPr lang="cs-CZ" sz="3000" dirty="0" smtClean="0"/>
              <a:t>fibróza horní dermis</a:t>
            </a:r>
          </a:p>
          <a:p>
            <a:pPr>
              <a:buFont typeface="Wingdings" pitchFamily="2" charset="2"/>
              <a:buChar char="§"/>
            </a:pPr>
            <a:r>
              <a:rPr lang="cs-CZ" sz="3000" dirty="0" smtClean="0"/>
              <a:t>bez významnější zánětlivé </a:t>
            </a:r>
            <a:r>
              <a:rPr lang="cs-CZ" sz="3000" dirty="0" err="1" smtClean="0"/>
              <a:t>celulizace</a:t>
            </a:r>
            <a:endParaRPr lang="cs-CZ" sz="3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35608" y="188640"/>
            <a:ext cx="7498080" cy="1080120"/>
          </a:xfrm>
        </p:spPr>
        <p:txBody>
          <a:bodyPr>
            <a:normAutofit/>
          </a:bodyPr>
          <a:lstStyle/>
          <a:p>
            <a:r>
              <a:rPr lang="cs-CZ" sz="4000" dirty="0" smtClean="0"/>
              <a:t>II. PUCHÝŘNATÉ CHOROBY</a:t>
            </a:r>
            <a:endParaRPr lang="cs-CZ" sz="40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435608" y="1124744"/>
            <a:ext cx="7498080" cy="554461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cs-CZ" sz="2400" dirty="0" smtClean="0"/>
              <a:t>Klasifikace dle </a:t>
            </a:r>
            <a:r>
              <a:rPr lang="cs-CZ" sz="2800" i="1" u="sng" dirty="0" smtClean="0"/>
              <a:t>lokalizace</a:t>
            </a:r>
            <a:r>
              <a:rPr lang="cs-CZ" sz="2400" dirty="0" smtClean="0"/>
              <a:t> a </a:t>
            </a:r>
            <a:r>
              <a:rPr lang="cs-CZ" sz="2800" i="1" u="sng" dirty="0" smtClean="0"/>
              <a:t>mechanismu vzniku</a:t>
            </a:r>
            <a:r>
              <a:rPr lang="cs-CZ" sz="2400" dirty="0" smtClean="0"/>
              <a:t>:</a:t>
            </a:r>
          </a:p>
          <a:p>
            <a:pPr>
              <a:buNone/>
            </a:pPr>
            <a:endParaRPr lang="cs-CZ" sz="800" dirty="0" smtClean="0"/>
          </a:p>
          <a:p>
            <a:pPr>
              <a:buNone/>
            </a:pPr>
            <a:r>
              <a:rPr lang="cs-CZ" sz="3000" dirty="0" smtClean="0"/>
              <a:t>P. INTRAEPIDERMÁLNÍ A SUBKORNEÁLNÍ</a:t>
            </a:r>
          </a:p>
          <a:p>
            <a:pPr marL="596646" indent="-514350">
              <a:buFont typeface="+mj-lt"/>
              <a:buAutoNum type="alphaLcParenR"/>
            </a:pPr>
            <a:r>
              <a:rPr lang="cs-CZ" sz="3000" dirty="0" err="1" smtClean="0">
                <a:solidFill>
                  <a:srgbClr val="FF0000"/>
                </a:solidFill>
              </a:rPr>
              <a:t>spongiotické</a:t>
            </a:r>
            <a:r>
              <a:rPr lang="cs-CZ" sz="3000" dirty="0" smtClean="0">
                <a:solidFill>
                  <a:srgbClr val="FF0000"/>
                </a:solidFill>
              </a:rPr>
              <a:t> (ekzém dermatitis)</a:t>
            </a:r>
          </a:p>
          <a:p>
            <a:pPr marL="596646" indent="-514350">
              <a:buFont typeface="+mj-lt"/>
              <a:buAutoNum type="alphaLcParenR"/>
            </a:pPr>
            <a:r>
              <a:rPr lang="cs-CZ" sz="3000" dirty="0" err="1" smtClean="0"/>
              <a:t>akantolytické</a:t>
            </a:r>
            <a:r>
              <a:rPr lang="cs-CZ" sz="3000" dirty="0" smtClean="0"/>
              <a:t> (</a:t>
            </a:r>
            <a:r>
              <a:rPr lang="cs-CZ" sz="3000" dirty="0" err="1" smtClean="0"/>
              <a:t>pemphigus</a:t>
            </a:r>
            <a:r>
              <a:rPr lang="cs-CZ" sz="3000" dirty="0" smtClean="0"/>
              <a:t> </a:t>
            </a:r>
            <a:r>
              <a:rPr lang="cs-CZ" sz="3000" dirty="0" err="1" smtClean="0"/>
              <a:t>vulgaris</a:t>
            </a:r>
            <a:r>
              <a:rPr lang="cs-CZ" sz="3000" dirty="0" smtClean="0"/>
              <a:t>)</a:t>
            </a:r>
          </a:p>
          <a:p>
            <a:pPr marL="596646" indent="-514350">
              <a:buFont typeface="+mj-lt"/>
              <a:buAutoNum type="alphaLcParenR"/>
            </a:pPr>
            <a:r>
              <a:rPr lang="cs-CZ" sz="3000" dirty="0" smtClean="0"/>
              <a:t>z balonové degenerace (herpes)</a:t>
            </a:r>
          </a:p>
          <a:p>
            <a:pPr marL="596646" indent="-514350">
              <a:buNone/>
            </a:pPr>
            <a:r>
              <a:rPr lang="cs-CZ" sz="3000" dirty="0" smtClean="0"/>
              <a:t>P. SUBEPIDERMÁLNÍ</a:t>
            </a:r>
          </a:p>
          <a:p>
            <a:pPr marL="596646" indent="-514350">
              <a:buFont typeface="+mj-lt"/>
              <a:buAutoNum type="alphaLcParenR"/>
            </a:pPr>
            <a:r>
              <a:rPr lang="cs-CZ" sz="3000" dirty="0" smtClean="0"/>
              <a:t>z vakuolární degenerace bazální vrstvy (</a:t>
            </a:r>
            <a:r>
              <a:rPr lang="cs-CZ" sz="3000" dirty="0" err="1" smtClean="0"/>
              <a:t>erythema</a:t>
            </a:r>
            <a:r>
              <a:rPr lang="cs-CZ" sz="3000" dirty="0" smtClean="0"/>
              <a:t> </a:t>
            </a:r>
            <a:r>
              <a:rPr lang="cs-CZ" sz="3000" dirty="0" err="1" smtClean="0"/>
              <a:t>multiforme</a:t>
            </a:r>
            <a:r>
              <a:rPr lang="cs-CZ" sz="3000" dirty="0" smtClean="0"/>
              <a:t>, EB simplex)</a:t>
            </a:r>
          </a:p>
          <a:p>
            <a:pPr marL="596646" indent="-514350">
              <a:buFont typeface="+mj-lt"/>
              <a:buAutoNum type="alphaLcParenR"/>
            </a:pPr>
            <a:r>
              <a:rPr lang="cs-CZ" sz="3000" dirty="0" smtClean="0"/>
              <a:t>z poškození BM (</a:t>
            </a:r>
            <a:r>
              <a:rPr lang="cs-CZ" sz="3000" dirty="0" err="1" smtClean="0"/>
              <a:t>pemphigoid</a:t>
            </a:r>
            <a:r>
              <a:rPr lang="cs-CZ" sz="3000" dirty="0" smtClean="0"/>
              <a:t>, EB </a:t>
            </a:r>
            <a:r>
              <a:rPr lang="cs-CZ" sz="3000" dirty="0" err="1" smtClean="0"/>
              <a:t>junkční</a:t>
            </a:r>
            <a:r>
              <a:rPr lang="cs-CZ" sz="3000" dirty="0" smtClean="0"/>
              <a:t>)</a:t>
            </a:r>
          </a:p>
          <a:p>
            <a:pPr marL="596646" indent="-514350">
              <a:buFont typeface="+mj-lt"/>
              <a:buAutoNum type="alphaLcParenR"/>
            </a:pPr>
            <a:r>
              <a:rPr lang="cs-CZ" sz="3000" dirty="0" smtClean="0"/>
              <a:t>z edému papilární dermis (DHD)</a:t>
            </a:r>
          </a:p>
          <a:p>
            <a:pPr marL="596646" indent="-514350">
              <a:buFont typeface="+mj-lt"/>
              <a:buAutoNum type="alphaLcParenR"/>
            </a:pPr>
            <a:endParaRPr lang="cs-CZ" sz="3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35608" y="188640"/>
            <a:ext cx="7498080" cy="1228998"/>
          </a:xfrm>
        </p:spPr>
        <p:txBody>
          <a:bodyPr>
            <a:noAutofit/>
          </a:bodyPr>
          <a:lstStyle/>
          <a:p>
            <a:r>
              <a:rPr lang="cs-CZ" sz="3600" dirty="0" smtClean="0"/>
              <a:t>1) DERMATITIS EKZÉMOVÉHO TYPU</a:t>
            </a:r>
            <a:endParaRPr lang="cs-CZ" sz="3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435608" y="1700808"/>
            <a:ext cx="7498080" cy="454759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cs-CZ" sz="3000" dirty="0" smtClean="0"/>
              <a:t>Histologicky shodné (nerozlišitelné) jednotky:</a:t>
            </a:r>
          </a:p>
          <a:p>
            <a:pPr>
              <a:buNone/>
            </a:pPr>
            <a:endParaRPr lang="cs-CZ" sz="1000" dirty="0" smtClean="0"/>
          </a:p>
          <a:p>
            <a:pPr>
              <a:buFont typeface="Wingdings" pitchFamily="2" charset="2"/>
              <a:buChar char="Ø"/>
            </a:pPr>
            <a:r>
              <a:rPr lang="cs-CZ" sz="3000" dirty="0" smtClean="0"/>
              <a:t>atopická dermatitis</a:t>
            </a:r>
          </a:p>
          <a:p>
            <a:pPr>
              <a:buFont typeface="Wingdings" pitchFamily="2" charset="2"/>
              <a:buChar char="Ø"/>
            </a:pPr>
            <a:r>
              <a:rPr lang="cs-CZ" sz="3000" dirty="0" smtClean="0"/>
              <a:t>alergická kontaktní dermatitis</a:t>
            </a:r>
          </a:p>
          <a:p>
            <a:pPr>
              <a:buFont typeface="Wingdings" pitchFamily="2" charset="2"/>
              <a:buChar char="Ø"/>
            </a:pPr>
            <a:r>
              <a:rPr lang="cs-CZ" sz="3000" dirty="0" err="1" smtClean="0"/>
              <a:t>dyshidrotická</a:t>
            </a:r>
            <a:r>
              <a:rPr lang="cs-CZ" sz="3000" dirty="0" smtClean="0"/>
              <a:t> dermatitis</a:t>
            </a:r>
          </a:p>
          <a:p>
            <a:pPr>
              <a:buFont typeface="Wingdings" pitchFamily="2" charset="2"/>
              <a:buChar char="Ø"/>
            </a:pPr>
            <a:r>
              <a:rPr lang="cs-CZ" sz="3000" dirty="0" err="1" smtClean="0"/>
              <a:t>numulární</a:t>
            </a:r>
            <a:r>
              <a:rPr lang="cs-CZ" sz="3000" dirty="0" smtClean="0"/>
              <a:t> dermatitis</a:t>
            </a:r>
          </a:p>
          <a:p>
            <a:pPr>
              <a:buFont typeface="Wingdings" pitchFamily="2" charset="2"/>
              <a:buChar char="Ø"/>
            </a:pPr>
            <a:r>
              <a:rPr lang="cs-CZ" sz="3000" dirty="0" err="1" smtClean="0"/>
              <a:t>fotoalergická</a:t>
            </a:r>
            <a:r>
              <a:rPr lang="cs-CZ" sz="3000" dirty="0" smtClean="0"/>
              <a:t> dermatitis</a:t>
            </a:r>
          </a:p>
          <a:p>
            <a:pPr>
              <a:buFont typeface="Wingdings" pitchFamily="2" charset="2"/>
              <a:buChar char="Ø"/>
            </a:pPr>
            <a:r>
              <a:rPr lang="cs-CZ" sz="3000" dirty="0" smtClean="0"/>
              <a:t>(</a:t>
            </a:r>
            <a:r>
              <a:rPr lang="cs-CZ" sz="3000" dirty="0" err="1" smtClean="0"/>
              <a:t>stasis</a:t>
            </a:r>
            <a:r>
              <a:rPr lang="cs-CZ" sz="3000" dirty="0" smtClean="0"/>
              <a:t> dermatitis)</a:t>
            </a:r>
            <a:endParaRPr lang="cs-CZ" sz="3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 smtClean="0"/>
              <a:t>PŘÍČINY KOŽNÍCH CHOROB II.</a:t>
            </a:r>
            <a:endParaRPr lang="cs-CZ" sz="40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87624" y="1447800"/>
            <a:ext cx="7746064" cy="4800600"/>
          </a:xfrm>
        </p:spPr>
        <p:txBody>
          <a:bodyPr>
            <a:normAutofit/>
          </a:bodyPr>
          <a:lstStyle/>
          <a:p>
            <a:pPr marL="596646" indent="-514350">
              <a:buNone/>
            </a:pPr>
            <a:r>
              <a:rPr lang="cs-CZ" sz="3000" dirty="0" smtClean="0"/>
              <a:t>4.  </a:t>
            </a:r>
            <a:r>
              <a:rPr lang="cs-CZ" sz="3000" b="1" dirty="0" smtClean="0"/>
              <a:t>Projevy celkového onemocnění</a:t>
            </a:r>
            <a:r>
              <a:rPr lang="cs-CZ" sz="3000" dirty="0" smtClean="0"/>
              <a:t> – př. </a:t>
            </a:r>
            <a:r>
              <a:rPr lang="cs-CZ" sz="3000" dirty="0" err="1" smtClean="0"/>
              <a:t>Sweetův</a:t>
            </a:r>
            <a:r>
              <a:rPr lang="cs-CZ" sz="3000" dirty="0" smtClean="0"/>
              <a:t> syndrom při AML,MC</a:t>
            </a:r>
          </a:p>
          <a:p>
            <a:pPr marL="596646" indent="-514350">
              <a:buNone/>
            </a:pPr>
            <a:r>
              <a:rPr lang="cs-CZ" sz="3000" dirty="0" smtClean="0"/>
              <a:t>5.  </a:t>
            </a:r>
            <a:r>
              <a:rPr lang="cs-CZ" sz="3000" b="1" dirty="0" smtClean="0"/>
              <a:t>Kombinace předchozích</a:t>
            </a:r>
            <a:r>
              <a:rPr lang="cs-CZ" sz="3000" dirty="0" smtClean="0"/>
              <a:t> – př. psoriáza, </a:t>
            </a:r>
            <a:r>
              <a:rPr lang="cs-CZ" sz="3000" dirty="0" err="1" smtClean="0"/>
              <a:t>erythema</a:t>
            </a:r>
            <a:r>
              <a:rPr lang="cs-CZ" sz="3000" dirty="0" smtClean="0"/>
              <a:t> </a:t>
            </a:r>
            <a:r>
              <a:rPr lang="cs-CZ" sz="3000" dirty="0" err="1" smtClean="0"/>
              <a:t>multiforme</a:t>
            </a:r>
            <a:endParaRPr lang="cs-CZ" sz="3000" dirty="0" smtClean="0"/>
          </a:p>
          <a:p>
            <a:pPr marL="596646" indent="-514350">
              <a:buNone/>
            </a:pPr>
            <a:r>
              <a:rPr lang="cs-CZ" sz="3000" dirty="0" smtClean="0"/>
              <a:t>6.  </a:t>
            </a:r>
            <a:r>
              <a:rPr lang="cs-CZ" sz="3000" b="1" dirty="0" smtClean="0"/>
              <a:t>Nádory imitující zánět</a:t>
            </a:r>
            <a:r>
              <a:rPr lang="cs-CZ" sz="3000" dirty="0" smtClean="0"/>
              <a:t> – př. </a:t>
            </a:r>
            <a:r>
              <a:rPr lang="cs-CZ" sz="3000" dirty="0" err="1" smtClean="0"/>
              <a:t>mycosis</a:t>
            </a:r>
            <a:r>
              <a:rPr lang="cs-CZ" sz="3000" dirty="0" smtClean="0"/>
              <a:t> </a:t>
            </a:r>
            <a:r>
              <a:rPr lang="cs-CZ" sz="3000" dirty="0" err="1" smtClean="0"/>
              <a:t>fungoides</a:t>
            </a:r>
            <a:r>
              <a:rPr lang="cs-CZ" sz="3000" dirty="0" smtClean="0"/>
              <a:t>, </a:t>
            </a:r>
            <a:r>
              <a:rPr lang="cs-CZ" sz="3000" dirty="0" err="1" smtClean="0"/>
              <a:t>mastocytóza</a:t>
            </a:r>
            <a:r>
              <a:rPr lang="cs-CZ" sz="3000" dirty="0" smtClean="0"/>
              <a:t>, </a:t>
            </a:r>
            <a:r>
              <a:rPr lang="cs-CZ" sz="3000" dirty="0" err="1" smtClean="0"/>
              <a:t>Kaposiho</a:t>
            </a:r>
            <a:r>
              <a:rPr lang="cs-CZ" sz="3000" dirty="0" smtClean="0"/>
              <a:t> sarkom, lymfomy…</a:t>
            </a:r>
            <a:endParaRPr lang="cs-CZ" sz="3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994122"/>
          </a:xfrm>
        </p:spPr>
        <p:txBody>
          <a:bodyPr>
            <a:normAutofit fontScale="90000"/>
          </a:bodyPr>
          <a:lstStyle/>
          <a:p>
            <a:r>
              <a:rPr lang="cs-CZ" sz="3600" dirty="0" smtClean="0"/>
              <a:t>ALERGICKÁ KONTAKTNÍ DERMATITIS</a:t>
            </a:r>
            <a:endParaRPr lang="cs-CZ" sz="3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435608" y="1196752"/>
            <a:ext cx="7498080" cy="5051648"/>
          </a:xfrm>
        </p:spPr>
        <p:txBody>
          <a:bodyPr>
            <a:normAutofit lnSpcReduction="10000"/>
          </a:bodyPr>
          <a:lstStyle/>
          <a:p>
            <a:pPr>
              <a:buNone/>
            </a:pPr>
            <a:endParaRPr lang="cs-CZ" sz="1100" dirty="0" smtClean="0"/>
          </a:p>
          <a:p>
            <a:pPr>
              <a:buNone/>
            </a:pPr>
            <a:r>
              <a:rPr lang="cs-CZ" sz="3000" dirty="0" err="1" smtClean="0"/>
              <a:t>Etiopatogeneze</a:t>
            </a:r>
            <a:r>
              <a:rPr lang="cs-CZ" sz="3000" dirty="0" smtClean="0"/>
              <a:t>: </a:t>
            </a:r>
          </a:p>
          <a:p>
            <a:pPr>
              <a:buFont typeface="Arial" pitchFamily="34" charset="0"/>
              <a:buChar char="•"/>
            </a:pPr>
            <a:r>
              <a:rPr lang="cs-CZ" sz="3000" u="sng" dirty="0" smtClean="0"/>
              <a:t>reakce přecitlivělosti </a:t>
            </a:r>
            <a:r>
              <a:rPr lang="cs-CZ" sz="3000" u="sng" dirty="0" err="1" smtClean="0"/>
              <a:t>IV.typu</a:t>
            </a:r>
            <a:endParaRPr lang="cs-CZ" sz="3000" u="sng" dirty="0" smtClean="0"/>
          </a:p>
          <a:p>
            <a:pPr>
              <a:buFont typeface="Arial" pitchFamily="34" charset="0"/>
              <a:buChar char="•"/>
            </a:pPr>
            <a:r>
              <a:rPr lang="cs-CZ" sz="3000" dirty="0" smtClean="0"/>
              <a:t>účast Langerhansových </a:t>
            </a:r>
            <a:r>
              <a:rPr lang="cs-CZ" sz="3000" dirty="0" err="1" smtClean="0"/>
              <a:t>bb</a:t>
            </a:r>
            <a:r>
              <a:rPr lang="cs-CZ" sz="3000" dirty="0" smtClean="0"/>
              <a:t>. (prezentace alergenu/haptenu) T-lymfocytům</a:t>
            </a:r>
          </a:p>
          <a:p>
            <a:pPr>
              <a:buNone/>
            </a:pPr>
            <a:endParaRPr lang="cs-CZ" sz="1000" dirty="0" smtClean="0"/>
          </a:p>
          <a:p>
            <a:pPr>
              <a:buNone/>
            </a:pPr>
            <a:r>
              <a:rPr lang="cs-CZ" sz="3000" dirty="0" smtClean="0"/>
              <a:t>Klinika:</a:t>
            </a:r>
          </a:p>
          <a:p>
            <a:pPr>
              <a:buFont typeface="Arial" pitchFamily="34" charset="0"/>
              <a:buChar char="•"/>
            </a:pPr>
            <a:r>
              <a:rPr lang="cs-CZ" sz="3000" dirty="0" smtClean="0"/>
              <a:t>výsev cca 1 týden (při opakování 48 hod.) po expozici</a:t>
            </a:r>
          </a:p>
          <a:p>
            <a:pPr>
              <a:buFont typeface="Arial" pitchFamily="34" charset="0"/>
              <a:buChar char="•"/>
            </a:pPr>
            <a:r>
              <a:rPr lang="cs-CZ" sz="3000" dirty="0" smtClean="0"/>
              <a:t>svědivé </a:t>
            </a:r>
            <a:r>
              <a:rPr lang="cs-CZ" sz="3000" dirty="0" err="1" smtClean="0"/>
              <a:t>vesikuly</a:t>
            </a:r>
            <a:r>
              <a:rPr lang="cs-CZ" sz="3000" dirty="0" smtClean="0"/>
              <a:t>          krusty, změny po škrábání</a:t>
            </a:r>
            <a:endParaRPr lang="cs-CZ" sz="3000" dirty="0"/>
          </a:p>
        </p:txBody>
      </p:sp>
      <p:cxnSp>
        <p:nvCxnSpPr>
          <p:cNvPr id="11" name="Přímá spojovací šipka 10"/>
          <p:cNvCxnSpPr/>
          <p:nvPr/>
        </p:nvCxnSpPr>
        <p:spPr>
          <a:xfrm>
            <a:off x="4427984" y="5157192"/>
            <a:ext cx="792088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59632" y="274638"/>
            <a:ext cx="7674056" cy="1066130"/>
          </a:xfrm>
        </p:spPr>
        <p:txBody>
          <a:bodyPr>
            <a:noAutofit/>
          </a:bodyPr>
          <a:lstStyle/>
          <a:p>
            <a:r>
              <a:rPr lang="cs-CZ" sz="3200" dirty="0" smtClean="0"/>
              <a:t>ALERGICKÁ KONTAKTNÍ DERMATITIS</a:t>
            </a:r>
            <a:endParaRPr lang="cs-CZ" sz="32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331640" y="1447800"/>
            <a:ext cx="7602048" cy="48006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cs-CZ" sz="3000" dirty="0" smtClean="0"/>
              <a:t>Mikroskopický obraz:</a:t>
            </a:r>
          </a:p>
          <a:p>
            <a:pPr>
              <a:buNone/>
            </a:pPr>
            <a:endParaRPr lang="cs-CZ" sz="1000" dirty="0" smtClean="0"/>
          </a:p>
          <a:p>
            <a:pPr>
              <a:buFont typeface="Wingdings" pitchFamily="2" charset="2"/>
              <a:buChar char="v"/>
            </a:pPr>
            <a:r>
              <a:rPr lang="cs-CZ" sz="3000" dirty="0" smtClean="0"/>
              <a:t> AKUTNÍ:</a:t>
            </a:r>
          </a:p>
          <a:p>
            <a:pPr>
              <a:buFont typeface="Arial" pitchFamily="34" charset="0"/>
              <a:buChar char="•"/>
            </a:pPr>
            <a:r>
              <a:rPr lang="cs-CZ" sz="3000" b="1" dirty="0" smtClean="0"/>
              <a:t>spongióza</a:t>
            </a:r>
            <a:r>
              <a:rPr lang="cs-CZ" sz="3000" dirty="0" smtClean="0"/>
              <a:t>      </a:t>
            </a:r>
            <a:r>
              <a:rPr lang="cs-CZ" sz="3000" dirty="0" err="1" smtClean="0"/>
              <a:t>spongiotické</a:t>
            </a:r>
            <a:r>
              <a:rPr lang="cs-CZ" sz="3000" dirty="0" smtClean="0"/>
              <a:t> </a:t>
            </a:r>
            <a:r>
              <a:rPr lang="cs-CZ" sz="3000" dirty="0" err="1" smtClean="0"/>
              <a:t>intraepidermální</a:t>
            </a:r>
            <a:r>
              <a:rPr lang="cs-CZ" sz="3000" dirty="0" smtClean="0"/>
              <a:t> </a:t>
            </a:r>
            <a:r>
              <a:rPr lang="cs-CZ" sz="3000" dirty="0" err="1" smtClean="0"/>
              <a:t>vesikuly</a:t>
            </a:r>
            <a:endParaRPr lang="cs-CZ" sz="3000" dirty="0" smtClean="0"/>
          </a:p>
          <a:p>
            <a:pPr>
              <a:buFont typeface="Arial" pitchFamily="34" charset="0"/>
              <a:buChar char="•"/>
            </a:pPr>
            <a:r>
              <a:rPr lang="cs-CZ" sz="3000" dirty="0" smtClean="0"/>
              <a:t>zánětlivý infiltrát v dermis – vč. </a:t>
            </a:r>
            <a:r>
              <a:rPr lang="cs-CZ" sz="3000" dirty="0" err="1" smtClean="0"/>
              <a:t>eosinofilů</a:t>
            </a:r>
            <a:endParaRPr lang="cs-CZ" sz="3000" dirty="0" smtClean="0"/>
          </a:p>
          <a:p>
            <a:pPr>
              <a:buFont typeface="Arial" pitchFamily="34" charset="0"/>
              <a:buChar char="•"/>
            </a:pPr>
            <a:endParaRPr lang="cs-CZ" sz="1000" dirty="0" smtClean="0"/>
          </a:p>
          <a:p>
            <a:pPr>
              <a:buFont typeface="Wingdings" pitchFamily="2" charset="2"/>
              <a:buChar char="v"/>
            </a:pPr>
            <a:r>
              <a:rPr lang="cs-CZ" sz="3000" dirty="0" smtClean="0"/>
              <a:t> CHRONICKÁ:</a:t>
            </a:r>
          </a:p>
          <a:p>
            <a:pPr>
              <a:buFont typeface="Arial" pitchFamily="34" charset="0"/>
              <a:buChar char="•"/>
            </a:pPr>
            <a:r>
              <a:rPr lang="cs-CZ" sz="3000" dirty="0" smtClean="0"/>
              <a:t> </a:t>
            </a:r>
            <a:r>
              <a:rPr lang="cs-CZ" sz="3000" b="1" dirty="0" err="1" smtClean="0"/>
              <a:t>akantóza</a:t>
            </a:r>
            <a:r>
              <a:rPr lang="cs-CZ" sz="3000" dirty="0" smtClean="0"/>
              <a:t>,   spongióza</a:t>
            </a:r>
            <a:endParaRPr lang="cs-CZ" sz="3000" dirty="0"/>
          </a:p>
        </p:txBody>
      </p:sp>
      <p:cxnSp>
        <p:nvCxnSpPr>
          <p:cNvPr id="8" name="Přímá spojovací šipka 7"/>
          <p:cNvCxnSpPr/>
          <p:nvPr/>
        </p:nvCxnSpPr>
        <p:spPr>
          <a:xfrm>
            <a:off x="3635896" y="3068960"/>
            <a:ext cx="432048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1" name="Přímá spojovací šipka 10"/>
          <p:cNvCxnSpPr/>
          <p:nvPr/>
        </p:nvCxnSpPr>
        <p:spPr>
          <a:xfrm flipV="1">
            <a:off x="1763688" y="5229200"/>
            <a:ext cx="0" cy="28803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ovací šipka 13"/>
          <p:cNvCxnSpPr/>
          <p:nvPr/>
        </p:nvCxnSpPr>
        <p:spPr>
          <a:xfrm>
            <a:off x="3779912" y="5229200"/>
            <a:ext cx="0" cy="28803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Picture 2" descr="01019+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2263" y="981075"/>
            <a:ext cx="8497887" cy="55927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Picture 2" descr="00172+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333375"/>
            <a:ext cx="7423869" cy="61991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Picture 2" descr="00140+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9" y="333375"/>
            <a:ext cx="6912768" cy="61991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35608" y="188640"/>
            <a:ext cx="7498080" cy="1080120"/>
          </a:xfrm>
        </p:spPr>
        <p:txBody>
          <a:bodyPr>
            <a:normAutofit/>
          </a:bodyPr>
          <a:lstStyle/>
          <a:p>
            <a:r>
              <a:rPr lang="cs-CZ" sz="4000" dirty="0" smtClean="0"/>
              <a:t>II. PUCHÝŘNATÉ CHOROBY</a:t>
            </a:r>
            <a:endParaRPr lang="cs-CZ" sz="40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435608" y="1124744"/>
            <a:ext cx="7498080" cy="554461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cs-CZ" sz="2400" dirty="0" smtClean="0"/>
              <a:t>Klasifikace dle </a:t>
            </a:r>
            <a:r>
              <a:rPr lang="cs-CZ" sz="2800" i="1" u="sng" dirty="0" smtClean="0"/>
              <a:t>lokalizace</a:t>
            </a:r>
            <a:r>
              <a:rPr lang="cs-CZ" sz="2400" dirty="0" smtClean="0"/>
              <a:t> a </a:t>
            </a:r>
            <a:r>
              <a:rPr lang="cs-CZ" sz="2800" i="1" u="sng" dirty="0" smtClean="0"/>
              <a:t>mechanismu vzniku</a:t>
            </a:r>
            <a:r>
              <a:rPr lang="cs-CZ" sz="2400" dirty="0" smtClean="0"/>
              <a:t>:</a:t>
            </a:r>
          </a:p>
          <a:p>
            <a:pPr>
              <a:buNone/>
            </a:pPr>
            <a:endParaRPr lang="cs-CZ" sz="800" dirty="0" smtClean="0"/>
          </a:p>
          <a:p>
            <a:pPr>
              <a:buNone/>
            </a:pPr>
            <a:r>
              <a:rPr lang="cs-CZ" sz="3000" dirty="0" smtClean="0"/>
              <a:t>P. INTRAEPIDERMÁLNÍ A SUBKORNEÁLNÍ</a:t>
            </a:r>
          </a:p>
          <a:p>
            <a:pPr marL="596646" indent="-514350">
              <a:buFont typeface="+mj-lt"/>
              <a:buAutoNum type="alphaLcParenR"/>
            </a:pPr>
            <a:r>
              <a:rPr lang="cs-CZ" sz="3000" dirty="0" err="1" smtClean="0"/>
              <a:t>spongiotické</a:t>
            </a:r>
            <a:r>
              <a:rPr lang="cs-CZ" sz="3000" dirty="0" smtClean="0"/>
              <a:t> (ekzém dermatitis)</a:t>
            </a:r>
          </a:p>
          <a:p>
            <a:pPr marL="596646" indent="-514350">
              <a:buFont typeface="+mj-lt"/>
              <a:buAutoNum type="alphaLcParenR"/>
            </a:pPr>
            <a:r>
              <a:rPr lang="cs-CZ" sz="3000" dirty="0" err="1" smtClean="0">
                <a:solidFill>
                  <a:srgbClr val="FF0000"/>
                </a:solidFill>
              </a:rPr>
              <a:t>akantolytické</a:t>
            </a:r>
            <a:r>
              <a:rPr lang="cs-CZ" sz="3000" dirty="0" smtClean="0">
                <a:solidFill>
                  <a:srgbClr val="FF0000"/>
                </a:solidFill>
              </a:rPr>
              <a:t> (</a:t>
            </a:r>
            <a:r>
              <a:rPr lang="cs-CZ" sz="3000" dirty="0" err="1" smtClean="0">
                <a:solidFill>
                  <a:srgbClr val="FF0000"/>
                </a:solidFill>
              </a:rPr>
              <a:t>pemphigus</a:t>
            </a:r>
            <a:r>
              <a:rPr lang="cs-CZ" sz="3000" dirty="0" smtClean="0">
                <a:solidFill>
                  <a:srgbClr val="FF0000"/>
                </a:solidFill>
              </a:rPr>
              <a:t> </a:t>
            </a:r>
            <a:r>
              <a:rPr lang="cs-CZ" sz="3000" dirty="0" err="1" smtClean="0">
                <a:solidFill>
                  <a:srgbClr val="FF0000"/>
                </a:solidFill>
              </a:rPr>
              <a:t>vulgaris</a:t>
            </a:r>
            <a:r>
              <a:rPr lang="cs-CZ" sz="3000" dirty="0" smtClean="0">
                <a:solidFill>
                  <a:srgbClr val="FF0000"/>
                </a:solidFill>
              </a:rPr>
              <a:t>)</a:t>
            </a:r>
          </a:p>
          <a:p>
            <a:pPr marL="596646" indent="-514350">
              <a:buFont typeface="+mj-lt"/>
              <a:buAutoNum type="alphaLcParenR"/>
            </a:pPr>
            <a:r>
              <a:rPr lang="cs-CZ" sz="3000" dirty="0" smtClean="0"/>
              <a:t>z balonové degenerace (herpes)</a:t>
            </a:r>
          </a:p>
          <a:p>
            <a:pPr marL="596646" indent="-514350">
              <a:buNone/>
            </a:pPr>
            <a:r>
              <a:rPr lang="cs-CZ" sz="3000" dirty="0" smtClean="0"/>
              <a:t>P. SUBEPIDERMÁLNÍ</a:t>
            </a:r>
          </a:p>
          <a:p>
            <a:pPr marL="596646" indent="-514350">
              <a:buFont typeface="+mj-lt"/>
              <a:buAutoNum type="alphaLcParenR"/>
            </a:pPr>
            <a:r>
              <a:rPr lang="cs-CZ" sz="3000" dirty="0" smtClean="0"/>
              <a:t>z vakuolární degenerace bazální vrstvy (</a:t>
            </a:r>
            <a:r>
              <a:rPr lang="cs-CZ" sz="3000" dirty="0" err="1" smtClean="0"/>
              <a:t>erythema</a:t>
            </a:r>
            <a:r>
              <a:rPr lang="cs-CZ" sz="3000" dirty="0" smtClean="0"/>
              <a:t> </a:t>
            </a:r>
            <a:r>
              <a:rPr lang="cs-CZ" sz="3000" dirty="0" err="1" smtClean="0"/>
              <a:t>multiforme</a:t>
            </a:r>
            <a:r>
              <a:rPr lang="cs-CZ" sz="3000" dirty="0" smtClean="0"/>
              <a:t>, EB simplex)</a:t>
            </a:r>
          </a:p>
          <a:p>
            <a:pPr marL="596646" indent="-514350">
              <a:buFont typeface="+mj-lt"/>
              <a:buAutoNum type="alphaLcParenR"/>
            </a:pPr>
            <a:r>
              <a:rPr lang="cs-CZ" sz="3000" dirty="0" smtClean="0"/>
              <a:t>z poškození BM (</a:t>
            </a:r>
            <a:r>
              <a:rPr lang="cs-CZ" sz="3000" dirty="0" err="1" smtClean="0"/>
              <a:t>pemphigoid</a:t>
            </a:r>
            <a:r>
              <a:rPr lang="cs-CZ" sz="3000" dirty="0" smtClean="0"/>
              <a:t>, EB </a:t>
            </a:r>
            <a:r>
              <a:rPr lang="cs-CZ" sz="3000" dirty="0" err="1" smtClean="0"/>
              <a:t>junkční</a:t>
            </a:r>
            <a:r>
              <a:rPr lang="cs-CZ" sz="3000" dirty="0" smtClean="0"/>
              <a:t>)</a:t>
            </a:r>
          </a:p>
          <a:p>
            <a:pPr marL="596646" indent="-514350">
              <a:buFont typeface="+mj-lt"/>
              <a:buAutoNum type="alphaLcParenR"/>
            </a:pPr>
            <a:r>
              <a:rPr lang="cs-CZ" sz="3000" dirty="0" smtClean="0"/>
              <a:t>z edému papilární dermis (DHD)</a:t>
            </a:r>
          </a:p>
          <a:p>
            <a:pPr marL="596646" indent="-514350">
              <a:buFont typeface="+mj-lt"/>
              <a:buAutoNum type="alphaLcParenR"/>
            </a:pPr>
            <a:endParaRPr lang="cs-CZ" sz="3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994122"/>
          </a:xfrm>
        </p:spPr>
        <p:txBody>
          <a:bodyPr>
            <a:normAutofit/>
          </a:bodyPr>
          <a:lstStyle/>
          <a:p>
            <a:r>
              <a:rPr lang="cs-CZ" sz="4000" dirty="0" smtClean="0"/>
              <a:t>2) PEMPHIGUS  VULGARIS</a:t>
            </a:r>
            <a:endParaRPr lang="cs-CZ" sz="40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15616" y="1447800"/>
            <a:ext cx="8028384" cy="500553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cs-CZ" sz="3000" dirty="0" err="1" smtClean="0"/>
              <a:t>Etiopatogeneze</a:t>
            </a:r>
            <a:r>
              <a:rPr lang="cs-CZ" sz="3000" dirty="0" smtClean="0"/>
              <a:t>:</a:t>
            </a:r>
          </a:p>
          <a:p>
            <a:pPr>
              <a:buNone/>
            </a:pPr>
            <a:r>
              <a:rPr lang="cs-CZ" sz="3000" dirty="0" smtClean="0"/>
              <a:t>protilátky proti </a:t>
            </a:r>
            <a:r>
              <a:rPr lang="cs-CZ" sz="3000" b="1" dirty="0" err="1" smtClean="0"/>
              <a:t>Ag</a:t>
            </a:r>
            <a:r>
              <a:rPr lang="cs-CZ" sz="3000" b="1" dirty="0" smtClean="0"/>
              <a:t> </a:t>
            </a:r>
            <a:r>
              <a:rPr lang="cs-CZ" sz="3000" b="1" dirty="0" err="1" smtClean="0"/>
              <a:t>asoc</a:t>
            </a:r>
            <a:r>
              <a:rPr lang="cs-CZ" sz="3000" b="1" dirty="0" smtClean="0"/>
              <a:t>. s </a:t>
            </a:r>
            <a:r>
              <a:rPr lang="cs-CZ" sz="3000" b="1" dirty="0" err="1" smtClean="0"/>
              <a:t>desmosomy</a:t>
            </a:r>
            <a:r>
              <a:rPr lang="cs-CZ" sz="3000" b="1" dirty="0" smtClean="0"/>
              <a:t> </a:t>
            </a:r>
            <a:r>
              <a:rPr lang="cs-CZ" sz="3000" dirty="0" smtClean="0"/>
              <a:t>dlaždicového epitelu       aktivace </a:t>
            </a:r>
            <a:r>
              <a:rPr lang="cs-CZ" sz="3000" dirty="0" err="1" smtClean="0"/>
              <a:t>proteáz</a:t>
            </a:r>
            <a:r>
              <a:rPr lang="cs-CZ" sz="3000" dirty="0" smtClean="0"/>
              <a:t>    </a:t>
            </a:r>
            <a:r>
              <a:rPr lang="cs-CZ" sz="3000" dirty="0" err="1" smtClean="0"/>
              <a:t>akantolýza</a:t>
            </a:r>
            <a:r>
              <a:rPr lang="cs-CZ" sz="3000" dirty="0" smtClean="0"/>
              <a:t> (= rozpad epidermis)</a:t>
            </a:r>
          </a:p>
          <a:p>
            <a:pPr>
              <a:buNone/>
            </a:pPr>
            <a:endParaRPr lang="cs-CZ" sz="1000" dirty="0" smtClean="0"/>
          </a:p>
          <a:p>
            <a:pPr>
              <a:buNone/>
            </a:pPr>
            <a:r>
              <a:rPr lang="cs-CZ" sz="3000" dirty="0" smtClean="0"/>
              <a:t>Klinika:</a:t>
            </a:r>
          </a:p>
          <a:p>
            <a:r>
              <a:rPr lang="cs-CZ" sz="3000" dirty="0" smtClean="0"/>
              <a:t>velké </a:t>
            </a:r>
            <a:r>
              <a:rPr lang="cs-CZ" sz="3000" dirty="0" err="1" smtClean="0"/>
              <a:t>plihé</a:t>
            </a:r>
            <a:r>
              <a:rPr lang="cs-CZ" sz="3000" dirty="0" smtClean="0"/>
              <a:t> puchýře</a:t>
            </a:r>
          </a:p>
          <a:p>
            <a:r>
              <a:rPr lang="cs-CZ" sz="3000" dirty="0" smtClean="0"/>
              <a:t>kůže i sliznice (dutina ústní)</a:t>
            </a:r>
          </a:p>
          <a:p>
            <a:r>
              <a:rPr lang="cs-CZ" sz="3000" dirty="0" smtClean="0"/>
              <a:t>život ohrožující – infekce, ztráty tekutin</a:t>
            </a:r>
          </a:p>
          <a:p>
            <a:r>
              <a:rPr lang="cs-CZ" sz="3000" dirty="0" err="1" smtClean="0"/>
              <a:t>Tzankův</a:t>
            </a:r>
            <a:r>
              <a:rPr lang="cs-CZ" sz="3000" dirty="0" smtClean="0"/>
              <a:t> test</a:t>
            </a:r>
          </a:p>
          <a:p>
            <a:pPr>
              <a:buNone/>
            </a:pPr>
            <a:endParaRPr lang="cs-CZ" sz="3000" dirty="0"/>
          </a:p>
        </p:txBody>
      </p:sp>
      <p:cxnSp>
        <p:nvCxnSpPr>
          <p:cNvPr id="8" name="Přímá spojovací šipka 7"/>
          <p:cNvCxnSpPr/>
          <p:nvPr/>
        </p:nvCxnSpPr>
        <p:spPr>
          <a:xfrm>
            <a:off x="4860032" y="2780928"/>
            <a:ext cx="432048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1" name="Přímá spojovací šipka 10"/>
          <p:cNvCxnSpPr/>
          <p:nvPr/>
        </p:nvCxnSpPr>
        <p:spPr>
          <a:xfrm>
            <a:off x="8100392" y="2780928"/>
            <a:ext cx="432048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778098"/>
          </a:xfrm>
        </p:spPr>
        <p:txBody>
          <a:bodyPr>
            <a:normAutofit/>
          </a:bodyPr>
          <a:lstStyle/>
          <a:p>
            <a:r>
              <a:rPr lang="cs-CZ" sz="3600" dirty="0" smtClean="0"/>
              <a:t>PEMPHIGUS  VULGARIS</a:t>
            </a:r>
            <a:endParaRPr lang="cs-CZ" sz="3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435608" y="1052736"/>
            <a:ext cx="7498080" cy="5195664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cs-CZ" dirty="0" smtClean="0"/>
              <a:t>Mikroskopický obraz:</a:t>
            </a:r>
          </a:p>
          <a:p>
            <a:r>
              <a:rPr lang="cs-CZ" dirty="0" err="1" smtClean="0"/>
              <a:t>intraepidermální</a:t>
            </a:r>
            <a:r>
              <a:rPr lang="cs-CZ" dirty="0" smtClean="0"/>
              <a:t> puchýře</a:t>
            </a:r>
          </a:p>
          <a:p>
            <a:r>
              <a:rPr lang="cs-CZ" b="1" dirty="0" err="1" smtClean="0"/>
              <a:t>suprabazální</a:t>
            </a:r>
            <a:r>
              <a:rPr lang="cs-CZ" b="1" dirty="0" smtClean="0"/>
              <a:t> </a:t>
            </a:r>
            <a:r>
              <a:rPr lang="cs-CZ" b="1" dirty="0" err="1" smtClean="0"/>
              <a:t>akantolýza</a:t>
            </a:r>
            <a:r>
              <a:rPr lang="cs-CZ" b="1" dirty="0" smtClean="0"/>
              <a:t> </a:t>
            </a:r>
            <a:r>
              <a:rPr lang="cs-CZ" dirty="0" smtClean="0"/>
              <a:t>(„náhrobní kameny“)</a:t>
            </a:r>
          </a:p>
          <a:p>
            <a:r>
              <a:rPr lang="cs-CZ" dirty="0" smtClean="0"/>
              <a:t>izolované </a:t>
            </a:r>
            <a:r>
              <a:rPr lang="cs-CZ" dirty="0" err="1" smtClean="0"/>
              <a:t>akantolytické</a:t>
            </a:r>
            <a:r>
              <a:rPr lang="cs-CZ" dirty="0" smtClean="0"/>
              <a:t> </a:t>
            </a:r>
            <a:r>
              <a:rPr lang="cs-CZ" dirty="0" err="1" smtClean="0"/>
              <a:t>bb</a:t>
            </a:r>
            <a:r>
              <a:rPr lang="cs-CZ" dirty="0" smtClean="0"/>
              <a:t>.</a:t>
            </a:r>
          </a:p>
          <a:p>
            <a:r>
              <a:rPr lang="cs-CZ" dirty="0" smtClean="0"/>
              <a:t>šíření na adnexa</a:t>
            </a:r>
          </a:p>
          <a:p>
            <a:r>
              <a:rPr lang="cs-CZ" dirty="0" smtClean="0"/>
              <a:t>příměs </a:t>
            </a:r>
            <a:r>
              <a:rPr lang="cs-CZ" b="1" dirty="0" err="1" smtClean="0"/>
              <a:t>eosinofilů</a:t>
            </a:r>
            <a:r>
              <a:rPr lang="cs-CZ" dirty="0" smtClean="0"/>
              <a:t> (v puchýři i ve spodině)</a:t>
            </a:r>
          </a:p>
          <a:p>
            <a:endParaRPr lang="cs-CZ" dirty="0" smtClean="0"/>
          </a:p>
          <a:p>
            <a:pPr>
              <a:buNone/>
            </a:pPr>
            <a:r>
              <a:rPr lang="cs-CZ" dirty="0" smtClean="0"/>
              <a:t>IMF: síťovitá pozitivita </a:t>
            </a:r>
            <a:r>
              <a:rPr lang="cs-CZ" dirty="0" err="1" smtClean="0"/>
              <a:t>IgG</a:t>
            </a:r>
            <a:r>
              <a:rPr lang="cs-CZ" dirty="0" smtClean="0"/>
              <a:t> ve </a:t>
            </a:r>
            <a:r>
              <a:rPr lang="cs-CZ" dirty="0" err="1" smtClean="0"/>
              <a:t>str.spinosum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Picture 2" descr="00863+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3238" y="981075"/>
            <a:ext cx="8135937" cy="56118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Picture 2" descr="00075+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404813"/>
            <a:ext cx="7424440" cy="61277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cs-CZ" sz="4000" dirty="0" smtClean="0"/>
              <a:t>KLINICKÉ PROJEVY KOŽNÍCH CHOROB I.</a:t>
            </a:r>
            <a:endParaRPr lang="cs-CZ" sz="40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435608" y="1628800"/>
            <a:ext cx="7498080" cy="46196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cs-CZ" sz="3000" dirty="0" smtClean="0"/>
              <a:t>SUBJEKTIVNÍ OBTÍŽE</a:t>
            </a:r>
          </a:p>
          <a:p>
            <a:r>
              <a:rPr lang="cs-CZ" sz="3000" dirty="0" smtClean="0"/>
              <a:t>estetické</a:t>
            </a:r>
          </a:p>
          <a:p>
            <a:r>
              <a:rPr lang="cs-CZ" sz="3000" dirty="0" smtClean="0"/>
              <a:t>svědění</a:t>
            </a:r>
          </a:p>
          <a:p>
            <a:endParaRPr lang="cs-CZ" sz="2000" dirty="0" smtClean="0"/>
          </a:p>
          <a:p>
            <a:pPr>
              <a:buNone/>
            </a:pPr>
            <a:r>
              <a:rPr lang="cs-CZ" sz="3000" dirty="0" smtClean="0"/>
              <a:t>RIZIKO KOMPLIKACÍ</a:t>
            </a:r>
          </a:p>
          <a:p>
            <a:r>
              <a:rPr lang="cs-CZ" sz="3000" dirty="0" smtClean="0"/>
              <a:t>infekce</a:t>
            </a:r>
          </a:p>
          <a:p>
            <a:r>
              <a:rPr lang="cs-CZ" sz="3000" dirty="0" smtClean="0"/>
              <a:t>ztráta tekutin</a:t>
            </a:r>
          </a:p>
          <a:p>
            <a:r>
              <a:rPr lang="cs-CZ" sz="3000" dirty="0" smtClean="0"/>
              <a:t>rozvoj malignity (</a:t>
            </a:r>
            <a:r>
              <a:rPr lang="cs-CZ" sz="3000" dirty="0" err="1" smtClean="0"/>
              <a:t>epidermolysis</a:t>
            </a:r>
            <a:r>
              <a:rPr lang="cs-CZ" sz="3000" dirty="0" smtClean="0"/>
              <a:t> </a:t>
            </a:r>
            <a:r>
              <a:rPr lang="cs-CZ" sz="3000" dirty="0" err="1" smtClean="0"/>
              <a:t>bullosa</a:t>
            </a:r>
            <a:r>
              <a:rPr lang="cs-CZ" sz="3000" dirty="0" smtClean="0"/>
              <a:t>, </a:t>
            </a:r>
            <a:r>
              <a:rPr lang="cs-CZ" sz="3000" dirty="0" err="1" smtClean="0"/>
              <a:t>xeroderma</a:t>
            </a:r>
            <a:r>
              <a:rPr lang="cs-CZ" sz="3000" dirty="0" smtClean="0"/>
              <a:t> </a:t>
            </a:r>
            <a:r>
              <a:rPr lang="cs-CZ" sz="3000" dirty="0" err="1" smtClean="0"/>
              <a:t>pigmentosum</a:t>
            </a:r>
            <a:r>
              <a:rPr lang="cs-CZ" sz="3000" dirty="0" smtClean="0"/>
              <a:t>)</a:t>
            </a:r>
          </a:p>
          <a:p>
            <a:pPr>
              <a:buNone/>
            </a:pPr>
            <a:endParaRPr lang="cs-CZ" dirty="0" smtClean="0"/>
          </a:p>
          <a:p>
            <a:endParaRPr lang="cs-CZ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Picture 2" descr="00010+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620713"/>
            <a:ext cx="7416824" cy="605948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35608" y="188640"/>
            <a:ext cx="7498080" cy="1080120"/>
          </a:xfrm>
        </p:spPr>
        <p:txBody>
          <a:bodyPr>
            <a:normAutofit/>
          </a:bodyPr>
          <a:lstStyle/>
          <a:p>
            <a:r>
              <a:rPr lang="cs-CZ" sz="4000" dirty="0" smtClean="0"/>
              <a:t>II. PUCHÝŘNATÉ CHOROBY</a:t>
            </a:r>
            <a:endParaRPr lang="cs-CZ" sz="40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435608" y="1124744"/>
            <a:ext cx="7498080" cy="554461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cs-CZ" sz="2400" dirty="0" smtClean="0"/>
              <a:t>Klasifikace dle </a:t>
            </a:r>
            <a:r>
              <a:rPr lang="cs-CZ" sz="2800" i="1" dirty="0" smtClean="0"/>
              <a:t>lokalizace</a:t>
            </a:r>
            <a:r>
              <a:rPr lang="cs-CZ" sz="2400" dirty="0" smtClean="0"/>
              <a:t> a </a:t>
            </a:r>
            <a:r>
              <a:rPr lang="cs-CZ" sz="2800" i="1" dirty="0" smtClean="0"/>
              <a:t>mechanismu vzniku</a:t>
            </a:r>
            <a:r>
              <a:rPr lang="cs-CZ" sz="2400" dirty="0" smtClean="0"/>
              <a:t>:</a:t>
            </a:r>
          </a:p>
          <a:p>
            <a:pPr>
              <a:buNone/>
            </a:pPr>
            <a:endParaRPr lang="cs-CZ" sz="800" dirty="0" smtClean="0"/>
          </a:p>
          <a:p>
            <a:pPr>
              <a:buNone/>
            </a:pPr>
            <a:r>
              <a:rPr lang="cs-CZ" sz="3000" dirty="0" smtClean="0"/>
              <a:t>P. INTRAEPIDERMÁLNÍ A SUBKORNEÁLNÍ</a:t>
            </a:r>
          </a:p>
          <a:p>
            <a:pPr marL="596646" indent="-514350">
              <a:buFont typeface="+mj-lt"/>
              <a:buAutoNum type="alphaLcParenR"/>
            </a:pPr>
            <a:r>
              <a:rPr lang="cs-CZ" sz="3000" dirty="0" err="1" smtClean="0"/>
              <a:t>spongiotické</a:t>
            </a:r>
            <a:r>
              <a:rPr lang="cs-CZ" sz="3000" dirty="0" smtClean="0"/>
              <a:t> (ekzém dermatitis)</a:t>
            </a:r>
          </a:p>
          <a:p>
            <a:pPr marL="596646" indent="-514350">
              <a:buFont typeface="+mj-lt"/>
              <a:buAutoNum type="alphaLcParenR"/>
            </a:pPr>
            <a:r>
              <a:rPr lang="cs-CZ" sz="3000" dirty="0" err="1" smtClean="0"/>
              <a:t>akantolytické</a:t>
            </a:r>
            <a:r>
              <a:rPr lang="cs-CZ" sz="3000" dirty="0" smtClean="0"/>
              <a:t> (</a:t>
            </a:r>
            <a:r>
              <a:rPr lang="cs-CZ" sz="3000" dirty="0" err="1" smtClean="0"/>
              <a:t>pemphigus</a:t>
            </a:r>
            <a:r>
              <a:rPr lang="cs-CZ" sz="3000" dirty="0" smtClean="0"/>
              <a:t> </a:t>
            </a:r>
            <a:r>
              <a:rPr lang="cs-CZ" sz="3000" dirty="0" err="1" smtClean="0"/>
              <a:t>vulgaris</a:t>
            </a:r>
            <a:r>
              <a:rPr lang="cs-CZ" sz="3000" dirty="0" smtClean="0"/>
              <a:t>)</a:t>
            </a:r>
          </a:p>
          <a:p>
            <a:pPr marL="596646" indent="-514350">
              <a:buFont typeface="+mj-lt"/>
              <a:buAutoNum type="alphaLcParenR"/>
            </a:pPr>
            <a:r>
              <a:rPr lang="cs-CZ" sz="3000" dirty="0" smtClean="0">
                <a:solidFill>
                  <a:srgbClr val="FF0000"/>
                </a:solidFill>
              </a:rPr>
              <a:t>z balonové degenerace (herpes)</a:t>
            </a:r>
          </a:p>
          <a:p>
            <a:pPr marL="596646" indent="-514350">
              <a:buNone/>
            </a:pPr>
            <a:r>
              <a:rPr lang="cs-CZ" sz="3000" dirty="0" smtClean="0"/>
              <a:t>P. SUBEPIDERMÁLNÍ</a:t>
            </a:r>
          </a:p>
          <a:p>
            <a:pPr marL="596646" indent="-514350">
              <a:buFont typeface="+mj-lt"/>
              <a:buAutoNum type="alphaLcParenR"/>
            </a:pPr>
            <a:r>
              <a:rPr lang="cs-CZ" sz="3000" dirty="0" smtClean="0"/>
              <a:t>z vakuolární degenerace bazální vrstvy (</a:t>
            </a:r>
            <a:r>
              <a:rPr lang="cs-CZ" sz="3000" dirty="0" err="1" smtClean="0"/>
              <a:t>erythema</a:t>
            </a:r>
            <a:r>
              <a:rPr lang="cs-CZ" sz="3000" dirty="0" smtClean="0"/>
              <a:t> </a:t>
            </a:r>
            <a:r>
              <a:rPr lang="cs-CZ" sz="3000" dirty="0" err="1" smtClean="0"/>
              <a:t>multiforme</a:t>
            </a:r>
            <a:r>
              <a:rPr lang="cs-CZ" sz="3000" dirty="0" smtClean="0"/>
              <a:t>, EB simplex)</a:t>
            </a:r>
          </a:p>
          <a:p>
            <a:pPr marL="596646" indent="-514350">
              <a:buFont typeface="+mj-lt"/>
              <a:buAutoNum type="alphaLcParenR"/>
            </a:pPr>
            <a:r>
              <a:rPr lang="cs-CZ" sz="3000" dirty="0" smtClean="0"/>
              <a:t>z poškození BM (</a:t>
            </a:r>
            <a:r>
              <a:rPr lang="cs-CZ" sz="3000" dirty="0" err="1" smtClean="0"/>
              <a:t>pemphigoid</a:t>
            </a:r>
            <a:r>
              <a:rPr lang="cs-CZ" sz="3000" dirty="0" smtClean="0"/>
              <a:t>, EB </a:t>
            </a:r>
            <a:r>
              <a:rPr lang="cs-CZ" sz="3000" dirty="0" err="1" smtClean="0"/>
              <a:t>junkční</a:t>
            </a:r>
            <a:r>
              <a:rPr lang="cs-CZ" sz="3000" dirty="0" smtClean="0"/>
              <a:t>)</a:t>
            </a:r>
          </a:p>
          <a:p>
            <a:pPr marL="596646" indent="-514350">
              <a:buFont typeface="+mj-lt"/>
              <a:buAutoNum type="alphaLcParenR"/>
            </a:pPr>
            <a:r>
              <a:rPr lang="cs-CZ" sz="3000" dirty="0" smtClean="0"/>
              <a:t>z edému papilární dermis (DHD)</a:t>
            </a:r>
          </a:p>
          <a:p>
            <a:pPr marL="596646" indent="-514350">
              <a:buFont typeface="+mj-lt"/>
              <a:buAutoNum type="alphaLcParenR"/>
            </a:pPr>
            <a:endParaRPr lang="cs-CZ" sz="3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850106"/>
          </a:xfrm>
        </p:spPr>
        <p:txBody>
          <a:bodyPr>
            <a:normAutofit/>
          </a:bodyPr>
          <a:lstStyle/>
          <a:p>
            <a:r>
              <a:rPr lang="cs-CZ" sz="4000" dirty="0" smtClean="0"/>
              <a:t>3) HERPETICKÉ PUCHÝŘE</a:t>
            </a:r>
            <a:endParaRPr lang="cs-CZ" sz="40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cs-CZ" sz="3000" dirty="0" err="1" smtClean="0"/>
              <a:t>Etiopatogeneze</a:t>
            </a:r>
            <a:r>
              <a:rPr lang="cs-CZ" sz="3000" dirty="0" smtClean="0"/>
              <a:t>: HSV1, HSV2,  VZV</a:t>
            </a:r>
          </a:p>
          <a:p>
            <a:pPr>
              <a:buNone/>
            </a:pPr>
            <a:endParaRPr lang="cs-CZ" sz="1000" dirty="0" smtClean="0"/>
          </a:p>
          <a:p>
            <a:pPr>
              <a:buNone/>
            </a:pPr>
            <a:r>
              <a:rPr lang="cs-CZ" sz="3000" dirty="0" smtClean="0"/>
              <a:t>Klinika:</a:t>
            </a:r>
          </a:p>
          <a:p>
            <a:pPr>
              <a:buNone/>
            </a:pPr>
            <a:r>
              <a:rPr lang="cs-CZ" sz="3000" dirty="0" err="1" smtClean="0"/>
              <a:t>primoinfekt</a:t>
            </a:r>
            <a:r>
              <a:rPr lang="cs-CZ" sz="3000" dirty="0" smtClean="0"/>
              <a:t> + opakované výsevy v inervační oblasti</a:t>
            </a:r>
          </a:p>
          <a:p>
            <a:pPr>
              <a:buNone/>
            </a:pPr>
            <a:endParaRPr lang="cs-CZ" sz="1000" dirty="0" smtClean="0"/>
          </a:p>
          <a:p>
            <a:pPr>
              <a:buNone/>
            </a:pPr>
            <a:r>
              <a:rPr lang="cs-CZ" sz="3000" dirty="0" smtClean="0"/>
              <a:t>Mikroskopický obraz:</a:t>
            </a:r>
          </a:p>
          <a:p>
            <a:r>
              <a:rPr lang="cs-CZ" sz="3000" dirty="0" smtClean="0"/>
              <a:t>balonová degenerace (IC edém)</a:t>
            </a:r>
          </a:p>
          <a:p>
            <a:r>
              <a:rPr lang="cs-CZ" sz="3000" b="1" dirty="0" smtClean="0"/>
              <a:t>vícejaderné </a:t>
            </a:r>
            <a:r>
              <a:rPr lang="cs-CZ" sz="3000" b="1" dirty="0" err="1" smtClean="0"/>
              <a:t>keratinocyty</a:t>
            </a:r>
            <a:endParaRPr lang="cs-CZ" sz="3000" b="1" dirty="0" smtClean="0"/>
          </a:p>
          <a:p>
            <a:r>
              <a:rPr lang="cs-CZ" sz="3000" b="1" dirty="0" smtClean="0"/>
              <a:t>ocelově šedá jádra </a:t>
            </a:r>
            <a:r>
              <a:rPr lang="cs-CZ" sz="3000" dirty="0" err="1" smtClean="0"/>
              <a:t>keratinocytů</a:t>
            </a:r>
            <a:endParaRPr lang="cs-CZ" sz="30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Picture 2" descr="00760+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7705" y="490538"/>
            <a:ext cx="6552728" cy="58753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Picture 2" descr="00100+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9" y="547688"/>
            <a:ext cx="6480720" cy="57610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35608" y="188640"/>
            <a:ext cx="7498080" cy="1080120"/>
          </a:xfrm>
        </p:spPr>
        <p:txBody>
          <a:bodyPr>
            <a:normAutofit/>
          </a:bodyPr>
          <a:lstStyle/>
          <a:p>
            <a:r>
              <a:rPr lang="cs-CZ" sz="4000" dirty="0" smtClean="0"/>
              <a:t>II. PUCHÝŘNATÉ CHOROBY</a:t>
            </a:r>
            <a:endParaRPr lang="cs-CZ" sz="40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435608" y="1124744"/>
            <a:ext cx="7498080" cy="554461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cs-CZ" sz="2400" dirty="0" smtClean="0"/>
              <a:t>Klasifikace dle </a:t>
            </a:r>
            <a:r>
              <a:rPr lang="cs-CZ" sz="2800" i="1" dirty="0" smtClean="0"/>
              <a:t>lokalizace</a:t>
            </a:r>
            <a:r>
              <a:rPr lang="cs-CZ" sz="2400" dirty="0" smtClean="0"/>
              <a:t> a </a:t>
            </a:r>
            <a:r>
              <a:rPr lang="cs-CZ" sz="2800" i="1" dirty="0" smtClean="0"/>
              <a:t>mechanismu vzniku</a:t>
            </a:r>
            <a:r>
              <a:rPr lang="cs-CZ" sz="2400" dirty="0" smtClean="0"/>
              <a:t>:</a:t>
            </a:r>
          </a:p>
          <a:p>
            <a:pPr>
              <a:buNone/>
            </a:pPr>
            <a:endParaRPr lang="cs-CZ" sz="800" dirty="0" smtClean="0"/>
          </a:p>
          <a:p>
            <a:pPr>
              <a:buNone/>
            </a:pPr>
            <a:r>
              <a:rPr lang="cs-CZ" sz="3000" dirty="0" smtClean="0"/>
              <a:t>P. INTRAEPIDERMÁLNÍ A SUBKORNEÁLNÍ</a:t>
            </a:r>
          </a:p>
          <a:p>
            <a:pPr marL="596646" indent="-514350">
              <a:buFont typeface="+mj-lt"/>
              <a:buAutoNum type="alphaLcParenR"/>
            </a:pPr>
            <a:r>
              <a:rPr lang="cs-CZ" sz="3000" dirty="0" err="1" smtClean="0"/>
              <a:t>spongiotické</a:t>
            </a:r>
            <a:r>
              <a:rPr lang="cs-CZ" sz="3000" dirty="0" smtClean="0"/>
              <a:t> (ekzém dermatitis)</a:t>
            </a:r>
          </a:p>
          <a:p>
            <a:pPr marL="596646" indent="-514350">
              <a:buFont typeface="+mj-lt"/>
              <a:buAutoNum type="alphaLcParenR"/>
            </a:pPr>
            <a:r>
              <a:rPr lang="cs-CZ" sz="3000" dirty="0" err="1" smtClean="0"/>
              <a:t>akantolytické</a:t>
            </a:r>
            <a:r>
              <a:rPr lang="cs-CZ" sz="3000" dirty="0" smtClean="0"/>
              <a:t> (</a:t>
            </a:r>
            <a:r>
              <a:rPr lang="cs-CZ" sz="3000" dirty="0" err="1" smtClean="0"/>
              <a:t>pemphigus</a:t>
            </a:r>
            <a:r>
              <a:rPr lang="cs-CZ" sz="3000" dirty="0" smtClean="0"/>
              <a:t> </a:t>
            </a:r>
            <a:r>
              <a:rPr lang="cs-CZ" sz="3000" dirty="0" err="1" smtClean="0"/>
              <a:t>vulgaris</a:t>
            </a:r>
            <a:r>
              <a:rPr lang="cs-CZ" sz="3000" dirty="0" smtClean="0"/>
              <a:t>)</a:t>
            </a:r>
          </a:p>
          <a:p>
            <a:pPr marL="596646" indent="-514350">
              <a:buFont typeface="+mj-lt"/>
              <a:buAutoNum type="alphaLcParenR"/>
            </a:pPr>
            <a:r>
              <a:rPr lang="cs-CZ" sz="3000" dirty="0" smtClean="0"/>
              <a:t>z balonové degenerace (herpes)</a:t>
            </a:r>
          </a:p>
          <a:p>
            <a:pPr marL="596646" indent="-514350">
              <a:buNone/>
            </a:pPr>
            <a:r>
              <a:rPr lang="cs-CZ" sz="3000" dirty="0" smtClean="0"/>
              <a:t>P. SUBEPIDERMÁLNÍ</a:t>
            </a:r>
          </a:p>
          <a:p>
            <a:pPr marL="596646" indent="-514350">
              <a:buFont typeface="+mj-lt"/>
              <a:buAutoNum type="alphaLcParenR"/>
            </a:pPr>
            <a:r>
              <a:rPr lang="cs-CZ" sz="3000" dirty="0" smtClean="0">
                <a:solidFill>
                  <a:srgbClr val="FF0000"/>
                </a:solidFill>
              </a:rPr>
              <a:t>z vakuolární degenerace bazální vrstvy (</a:t>
            </a:r>
            <a:r>
              <a:rPr lang="cs-CZ" sz="3000" dirty="0" err="1" smtClean="0">
                <a:solidFill>
                  <a:srgbClr val="FF0000"/>
                </a:solidFill>
              </a:rPr>
              <a:t>erythema</a:t>
            </a:r>
            <a:r>
              <a:rPr lang="cs-CZ" sz="3000" dirty="0" smtClean="0">
                <a:solidFill>
                  <a:srgbClr val="FF0000"/>
                </a:solidFill>
              </a:rPr>
              <a:t> </a:t>
            </a:r>
            <a:r>
              <a:rPr lang="cs-CZ" sz="3000" dirty="0" err="1" smtClean="0">
                <a:solidFill>
                  <a:srgbClr val="FF0000"/>
                </a:solidFill>
              </a:rPr>
              <a:t>multiforme</a:t>
            </a:r>
            <a:r>
              <a:rPr lang="cs-CZ" sz="3000" dirty="0" smtClean="0"/>
              <a:t>, EB simplex)</a:t>
            </a:r>
          </a:p>
          <a:p>
            <a:pPr marL="596646" indent="-514350">
              <a:buFont typeface="+mj-lt"/>
              <a:buAutoNum type="alphaLcParenR"/>
            </a:pPr>
            <a:r>
              <a:rPr lang="cs-CZ" sz="3000" dirty="0" smtClean="0"/>
              <a:t>z poškození BM (</a:t>
            </a:r>
            <a:r>
              <a:rPr lang="cs-CZ" sz="3000" dirty="0" err="1" smtClean="0"/>
              <a:t>pemphigoid</a:t>
            </a:r>
            <a:r>
              <a:rPr lang="cs-CZ" sz="3000" dirty="0" smtClean="0"/>
              <a:t>, EB </a:t>
            </a:r>
            <a:r>
              <a:rPr lang="cs-CZ" sz="3000" dirty="0" err="1" smtClean="0"/>
              <a:t>junkční</a:t>
            </a:r>
            <a:r>
              <a:rPr lang="cs-CZ" sz="3000" dirty="0" smtClean="0"/>
              <a:t>)</a:t>
            </a:r>
          </a:p>
          <a:p>
            <a:pPr marL="596646" indent="-514350">
              <a:buFont typeface="+mj-lt"/>
              <a:buAutoNum type="alphaLcParenR"/>
            </a:pPr>
            <a:r>
              <a:rPr lang="cs-CZ" sz="3000" dirty="0" smtClean="0"/>
              <a:t>z edému papilární dermis (DHD)</a:t>
            </a:r>
          </a:p>
          <a:p>
            <a:pPr marL="596646" indent="-514350">
              <a:buFont typeface="+mj-lt"/>
              <a:buAutoNum type="alphaLcParenR"/>
            </a:pPr>
            <a:endParaRPr lang="cs-CZ" sz="3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778098"/>
          </a:xfrm>
        </p:spPr>
        <p:txBody>
          <a:bodyPr>
            <a:normAutofit/>
          </a:bodyPr>
          <a:lstStyle/>
          <a:p>
            <a:r>
              <a:rPr lang="cs-CZ" sz="4000" dirty="0" smtClean="0"/>
              <a:t>4) ERYTHEMA MULTIFORME</a:t>
            </a:r>
            <a:endParaRPr lang="cs-CZ" sz="40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cs-CZ" sz="3000" dirty="0" err="1" smtClean="0"/>
              <a:t>Etiopatogeneze</a:t>
            </a:r>
            <a:r>
              <a:rPr lang="cs-CZ" sz="3000" dirty="0" smtClean="0"/>
              <a:t>: reakce na </a:t>
            </a:r>
            <a:r>
              <a:rPr lang="cs-CZ" sz="3000" u="sng" dirty="0" smtClean="0"/>
              <a:t>viry, léky</a:t>
            </a:r>
            <a:r>
              <a:rPr lang="cs-CZ" sz="3000" dirty="0" smtClean="0"/>
              <a:t> …</a:t>
            </a:r>
          </a:p>
          <a:p>
            <a:pPr>
              <a:buNone/>
            </a:pPr>
            <a:r>
              <a:rPr lang="cs-CZ" sz="3000" dirty="0" smtClean="0"/>
              <a:t>   (T- i B- imunita)</a:t>
            </a:r>
          </a:p>
          <a:p>
            <a:pPr>
              <a:buNone/>
            </a:pPr>
            <a:endParaRPr lang="cs-CZ" sz="1000" dirty="0" smtClean="0"/>
          </a:p>
          <a:p>
            <a:pPr>
              <a:buNone/>
            </a:pPr>
            <a:r>
              <a:rPr lang="cs-CZ" sz="3000" dirty="0" smtClean="0"/>
              <a:t>Klinika: </a:t>
            </a:r>
          </a:p>
          <a:p>
            <a:pPr>
              <a:buNone/>
            </a:pPr>
            <a:r>
              <a:rPr lang="cs-CZ" sz="3000" dirty="0" smtClean="0"/>
              <a:t>různý stupeň závažnosti (</a:t>
            </a:r>
            <a:r>
              <a:rPr lang="cs-CZ" sz="3000" dirty="0" err="1" smtClean="0"/>
              <a:t>makuly</a:t>
            </a:r>
            <a:r>
              <a:rPr lang="cs-CZ" sz="3000" dirty="0" smtClean="0"/>
              <a:t>…puchýře)</a:t>
            </a:r>
          </a:p>
          <a:p>
            <a:pPr>
              <a:buNone/>
            </a:pPr>
            <a:endParaRPr lang="cs-CZ" sz="1000" dirty="0" smtClean="0"/>
          </a:p>
          <a:p>
            <a:pPr>
              <a:buNone/>
            </a:pPr>
            <a:r>
              <a:rPr lang="cs-CZ" sz="3000" dirty="0" smtClean="0"/>
              <a:t>Nejtěžší formy:</a:t>
            </a:r>
          </a:p>
          <a:p>
            <a:pPr>
              <a:buNone/>
            </a:pPr>
            <a:r>
              <a:rPr lang="cs-CZ" sz="3000" dirty="0" smtClean="0"/>
              <a:t>LYELLŮV SYNDROM</a:t>
            </a:r>
          </a:p>
          <a:p>
            <a:pPr>
              <a:buNone/>
            </a:pPr>
            <a:r>
              <a:rPr lang="cs-CZ" sz="3000" dirty="0" smtClean="0"/>
              <a:t>STEVENS – JOHNSONŮV SYNDROM</a:t>
            </a:r>
            <a:endParaRPr lang="cs-CZ" sz="3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Přímá spojovací šipka 4"/>
          <p:cNvCxnSpPr/>
          <p:nvPr/>
        </p:nvCxnSpPr>
        <p:spPr>
          <a:xfrm>
            <a:off x="3923928" y="2564904"/>
            <a:ext cx="1800200" cy="18002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634082"/>
          </a:xfrm>
        </p:spPr>
        <p:txBody>
          <a:bodyPr>
            <a:noAutofit/>
          </a:bodyPr>
          <a:lstStyle/>
          <a:p>
            <a:r>
              <a:rPr lang="cs-CZ" sz="3600" dirty="0" smtClean="0"/>
              <a:t>ERYTHEMA MULTIFORME</a:t>
            </a:r>
            <a:endParaRPr lang="cs-CZ" sz="3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435608" y="1268760"/>
            <a:ext cx="7498080" cy="4979640"/>
          </a:xfrm>
        </p:spPr>
        <p:txBody>
          <a:bodyPr/>
          <a:lstStyle/>
          <a:p>
            <a:pPr>
              <a:buNone/>
            </a:pPr>
            <a:r>
              <a:rPr lang="cs-CZ" dirty="0" smtClean="0"/>
              <a:t>Mikroskopický obraz:</a:t>
            </a:r>
          </a:p>
          <a:p>
            <a:pPr>
              <a:buNone/>
            </a:pPr>
            <a:endParaRPr lang="cs-CZ" sz="1000" dirty="0" smtClean="0"/>
          </a:p>
          <a:p>
            <a:r>
              <a:rPr lang="cs-CZ" dirty="0" smtClean="0"/>
              <a:t>průnik lymfocytů do epidermis</a:t>
            </a:r>
          </a:p>
          <a:p>
            <a:endParaRPr lang="cs-CZ" dirty="0" smtClean="0"/>
          </a:p>
          <a:p>
            <a:r>
              <a:rPr lang="cs-CZ" b="1" dirty="0" smtClean="0"/>
              <a:t>nekrózy</a:t>
            </a:r>
            <a:r>
              <a:rPr lang="cs-CZ" dirty="0" smtClean="0"/>
              <a:t> </a:t>
            </a:r>
            <a:r>
              <a:rPr lang="cs-CZ" dirty="0" err="1" smtClean="0"/>
              <a:t>keratinocytů</a:t>
            </a:r>
            <a:endParaRPr lang="cs-CZ" dirty="0" smtClean="0"/>
          </a:p>
          <a:p>
            <a:endParaRPr lang="cs-CZ" dirty="0" smtClean="0"/>
          </a:p>
          <a:p>
            <a:r>
              <a:rPr lang="cs-CZ" b="1" dirty="0" err="1" smtClean="0"/>
              <a:t>vakuolizace</a:t>
            </a:r>
            <a:r>
              <a:rPr lang="cs-CZ" dirty="0" smtClean="0"/>
              <a:t> bazální vrstvy až puchýře</a:t>
            </a:r>
            <a:endParaRPr lang="cs-CZ" dirty="0"/>
          </a:p>
        </p:txBody>
      </p:sp>
      <p:cxnSp>
        <p:nvCxnSpPr>
          <p:cNvPr id="8" name="Přímá spojovací šipka 7"/>
          <p:cNvCxnSpPr/>
          <p:nvPr/>
        </p:nvCxnSpPr>
        <p:spPr>
          <a:xfrm flipH="1">
            <a:off x="3059832" y="2564904"/>
            <a:ext cx="864096" cy="64807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" name="Picture 2" descr="01046+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124744"/>
            <a:ext cx="3816424" cy="4824536"/>
          </a:xfrm>
          <a:prstGeom prst="rect">
            <a:avLst/>
          </a:prstGeom>
          <a:noFill/>
        </p:spPr>
      </p:pic>
      <p:pic>
        <p:nvPicPr>
          <p:cNvPr id="8" name="Picture 2" descr="01136+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1124744"/>
            <a:ext cx="4032448" cy="48245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Picture 2" descr="00117+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1"/>
            <a:ext cx="7632848" cy="3573016"/>
          </a:xfrm>
          <a:prstGeom prst="rect">
            <a:avLst/>
          </a:prstGeom>
          <a:noFill/>
        </p:spPr>
      </p:pic>
      <p:pic>
        <p:nvPicPr>
          <p:cNvPr id="6" name="Picture 2" descr="01894+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624" y="3789040"/>
            <a:ext cx="7632848" cy="288031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cs-CZ" sz="4400" dirty="0" smtClean="0"/>
              <a:t>KLINICKÉ PROJEVY KOŽNÍCH CHOROB II.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435608" y="1628800"/>
            <a:ext cx="7498080" cy="4619600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cs-CZ" sz="3000" dirty="0" smtClean="0"/>
              <a:t>OBJEKTIVNÍ NÁLEZ – MORFA:</a:t>
            </a:r>
          </a:p>
          <a:p>
            <a:r>
              <a:rPr lang="cs-CZ" sz="3000" dirty="0" smtClean="0"/>
              <a:t>MAKULA, PLAK (skvrna)</a:t>
            </a:r>
          </a:p>
          <a:p>
            <a:r>
              <a:rPr lang="cs-CZ" sz="3000" dirty="0" smtClean="0"/>
              <a:t>PAPULA, NODULUS (pupínek, uzel)</a:t>
            </a:r>
          </a:p>
          <a:p>
            <a:r>
              <a:rPr lang="cs-CZ" sz="3000" dirty="0" smtClean="0"/>
              <a:t>VESIKULA, BULLA (puchýř)</a:t>
            </a:r>
          </a:p>
          <a:p>
            <a:r>
              <a:rPr lang="cs-CZ" sz="3000" dirty="0" smtClean="0"/>
              <a:t>PETECHIE, EKCHYMÓZA (krvácení)</a:t>
            </a:r>
          </a:p>
          <a:p>
            <a:r>
              <a:rPr lang="cs-CZ" sz="3000" dirty="0" smtClean="0"/>
              <a:t>EROZE, ULCERACE (vřed)</a:t>
            </a:r>
          </a:p>
          <a:p>
            <a:endParaRPr lang="cs-CZ" sz="3000" dirty="0" smtClean="0"/>
          </a:p>
          <a:p>
            <a:pPr>
              <a:buNone/>
            </a:pPr>
            <a:r>
              <a:rPr lang="cs-CZ" sz="3000" dirty="0" smtClean="0"/>
              <a:t>+ DALŠÍ ÚDAJE: </a:t>
            </a:r>
            <a:r>
              <a:rPr lang="cs-CZ" sz="3000" u="sng" dirty="0" smtClean="0"/>
              <a:t>počet</a:t>
            </a:r>
            <a:r>
              <a:rPr lang="cs-CZ" sz="3000" dirty="0" smtClean="0"/>
              <a:t> lézí, </a:t>
            </a:r>
            <a:r>
              <a:rPr lang="cs-CZ" sz="3000" u="sng" dirty="0" smtClean="0"/>
              <a:t>topika</a:t>
            </a:r>
            <a:r>
              <a:rPr lang="cs-CZ" sz="3000" dirty="0" smtClean="0"/>
              <a:t>, </a:t>
            </a:r>
            <a:r>
              <a:rPr lang="cs-CZ" sz="3000" u="sng" dirty="0" smtClean="0"/>
              <a:t>barva</a:t>
            </a:r>
            <a:r>
              <a:rPr lang="cs-CZ" sz="3000" dirty="0" smtClean="0"/>
              <a:t>, </a:t>
            </a:r>
            <a:r>
              <a:rPr lang="cs-CZ" sz="3000" u="sng" dirty="0" smtClean="0"/>
              <a:t>povrch</a:t>
            </a:r>
            <a:r>
              <a:rPr lang="cs-CZ" sz="3000" dirty="0" smtClean="0"/>
              <a:t> (</a:t>
            </a:r>
            <a:r>
              <a:rPr lang="cs-CZ" sz="3000" dirty="0" err="1" smtClean="0"/>
              <a:t>zašupení</a:t>
            </a:r>
            <a:r>
              <a:rPr lang="cs-CZ" sz="3000" dirty="0" smtClean="0"/>
              <a:t>…)</a:t>
            </a:r>
          </a:p>
          <a:p>
            <a:pPr>
              <a:buNone/>
            </a:pP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35608" y="188640"/>
            <a:ext cx="7498080" cy="1080120"/>
          </a:xfrm>
        </p:spPr>
        <p:txBody>
          <a:bodyPr>
            <a:normAutofit/>
          </a:bodyPr>
          <a:lstStyle/>
          <a:p>
            <a:r>
              <a:rPr lang="cs-CZ" sz="4000" dirty="0" smtClean="0"/>
              <a:t>II. PUCHÝŘNATÉ CHOROBY</a:t>
            </a:r>
            <a:endParaRPr lang="cs-CZ" sz="40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435608" y="1124744"/>
            <a:ext cx="7498080" cy="554461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cs-CZ" sz="2400" dirty="0" smtClean="0"/>
              <a:t>Klasifikace dle </a:t>
            </a:r>
            <a:r>
              <a:rPr lang="cs-CZ" sz="2800" i="1" dirty="0" smtClean="0"/>
              <a:t>lokalizace</a:t>
            </a:r>
            <a:r>
              <a:rPr lang="cs-CZ" sz="2400" dirty="0" smtClean="0"/>
              <a:t> a </a:t>
            </a:r>
            <a:r>
              <a:rPr lang="cs-CZ" sz="2800" i="1" dirty="0" smtClean="0"/>
              <a:t>mechanismu vzniku</a:t>
            </a:r>
            <a:r>
              <a:rPr lang="cs-CZ" sz="2400" dirty="0" smtClean="0"/>
              <a:t>:</a:t>
            </a:r>
          </a:p>
          <a:p>
            <a:pPr>
              <a:buNone/>
            </a:pPr>
            <a:endParaRPr lang="cs-CZ" sz="800" dirty="0" smtClean="0"/>
          </a:p>
          <a:p>
            <a:pPr>
              <a:buNone/>
            </a:pPr>
            <a:r>
              <a:rPr lang="cs-CZ" sz="3000" dirty="0" smtClean="0"/>
              <a:t>P. INTRAEPIDERMÁLNÍ A SUBKORNEÁLNÍ</a:t>
            </a:r>
          </a:p>
          <a:p>
            <a:pPr marL="596646" indent="-514350">
              <a:buFont typeface="+mj-lt"/>
              <a:buAutoNum type="alphaLcParenR"/>
            </a:pPr>
            <a:r>
              <a:rPr lang="cs-CZ" sz="3000" dirty="0" err="1" smtClean="0"/>
              <a:t>spongiotické</a:t>
            </a:r>
            <a:r>
              <a:rPr lang="cs-CZ" sz="3000" dirty="0" smtClean="0"/>
              <a:t> (ekzém dermatitis)</a:t>
            </a:r>
          </a:p>
          <a:p>
            <a:pPr marL="596646" indent="-514350">
              <a:buFont typeface="+mj-lt"/>
              <a:buAutoNum type="alphaLcParenR"/>
            </a:pPr>
            <a:r>
              <a:rPr lang="cs-CZ" sz="3000" dirty="0" err="1" smtClean="0"/>
              <a:t>akantolytické</a:t>
            </a:r>
            <a:r>
              <a:rPr lang="cs-CZ" sz="3000" dirty="0" smtClean="0"/>
              <a:t> (</a:t>
            </a:r>
            <a:r>
              <a:rPr lang="cs-CZ" sz="3000" dirty="0" err="1" smtClean="0"/>
              <a:t>pemphigus</a:t>
            </a:r>
            <a:r>
              <a:rPr lang="cs-CZ" sz="3000" dirty="0" smtClean="0"/>
              <a:t> </a:t>
            </a:r>
            <a:r>
              <a:rPr lang="cs-CZ" sz="3000" dirty="0" err="1" smtClean="0"/>
              <a:t>vulgaris</a:t>
            </a:r>
            <a:r>
              <a:rPr lang="cs-CZ" sz="3000" dirty="0" smtClean="0"/>
              <a:t>)</a:t>
            </a:r>
          </a:p>
          <a:p>
            <a:pPr marL="596646" indent="-514350">
              <a:buFont typeface="+mj-lt"/>
              <a:buAutoNum type="alphaLcParenR"/>
            </a:pPr>
            <a:r>
              <a:rPr lang="cs-CZ" sz="3000" dirty="0" smtClean="0"/>
              <a:t>z balonové degenerace (herpes)</a:t>
            </a:r>
          </a:p>
          <a:p>
            <a:pPr marL="596646" indent="-514350">
              <a:buNone/>
            </a:pPr>
            <a:r>
              <a:rPr lang="cs-CZ" sz="3000" dirty="0" smtClean="0"/>
              <a:t>P. SUBEPIDERMÁLNÍ</a:t>
            </a:r>
          </a:p>
          <a:p>
            <a:pPr marL="596646" indent="-514350">
              <a:buFont typeface="+mj-lt"/>
              <a:buAutoNum type="alphaLcParenR"/>
            </a:pPr>
            <a:r>
              <a:rPr lang="cs-CZ" sz="3000" dirty="0" smtClean="0"/>
              <a:t>z vakuolární degenerace bazální vrstvy (</a:t>
            </a:r>
            <a:r>
              <a:rPr lang="cs-CZ" sz="3000" dirty="0" err="1" smtClean="0"/>
              <a:t>erythema</a:t>
            </a:r>
            <a:r>
              <a:rPr lang="cs-CZ" sz="3000" dirty="0" smtClean="0"/>
              <a:t> </a:t>
            </a:r>
            <a:r>
              <a:rPr lang="cs-CZ" sz="3000" dirty="0" err="1" smtClean="0"/>
              <a:t>multiforme</a:t>
            </a:r>
            <a:r>
              <a:rPr lang="cs-CZ" sz="3000" dirty="0" smtClean="0"/>
              <a:t>, EB simplex)</a:t>
            </a:r>
          </a:p>
          <a:p>
            <a:pPr marL="596646" indent="-514350">
              <a:buFont typeface="+mj-lt"/>
              <a:buAutoNum type="alphaLcParenR"/>
            </a:pPr>
            <a:r>
              <a:rPr lang="cs-CZ" sz="3000" dirty="0" smtClean="0">
                <a:solidFill>
                  <a:srgbClr val="FF0000"/>
                </a:solidFill>
              </a:rPr>
              <a:t>z poškození BM (</a:t>
            </a:r>
            <a:r>
              <a:rPr lang="cs-CZ" sz="3000" dirty="0" err="1" smtClean="0">
                <a:solidFill>
                  <a:srgbClr val="FF0000"/>
                </a:solidFill>
              </a:rPr>
              <a:t>pemphigoid</a:t>
            </a:r>
            <a:r>
              <a:rPr lang="cs-CZ" sz="3000" dirty="0" smtClean="0"/>
              <a:t>, EB </a:t>
            </a:r>
            <a:r>
              <a:rPr lang="cs-CZ" sz="3000" dirty="0" err="1" smtClean="0"/>
              <a:t>junkční</a:t>
            </a:r>
            <a:r>
              <a:rPr lang="cs-CZ" sz="3000" dirty="0" smtClean="0"/>
              <a:t>)</a:t>
            </a:r>
          </a:p>
          <a:p>
            <a:pPr marL="596646" indent="-514350">
              <a:buFont typeface="+mj-lt"/>
              <a:buAutoNum type="alphaLcParenR"/>
            </a:pPr>
            <a:r>
              <a:rPr lang="cs-CZ" sz="3000" dirty="0" smtClean="0"/>
              <a:t>z edému papilární dermis (DHD)</a:t>
            </a:r>
          </a:p>
          <a:p>
            <a:pPr marL="596646" indent="-514350">
              <a:buFont typeface="+mj-lt"/>
              <a:buAutoNum type="alphaLcParenR"/>
            </a:pPr>
            <a:endParaRPr lang="cs-CZ" sz="3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634082"/>
          </a:xfrm>
        </p:spPr>
        <p:txBody>
          <a:bodyPr>
            <a:noAutofit/>
          </a:bodyPr>
          <a:lstStyle/>
          <a:p>
            <a:r>
              <a:rPr lang="cs-CZ" sz="3600" dirty="0" smtClean="0"/>
              <a:t>5) BULÓZNÍ PEMPHIGOID</a:t>
            </a:r>
            <a:endParaRPr lang="cs-CZ" sz="3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435608" y="1268760"/>
            <a:ext cx="7498080" cy="5256584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cs-CZ" sz="3000" dirty="0" err="1" smtClean="0"/>
              <a:t>Etiopatogeneze</a:t>
            </a:r>
            <a:r>
              <a:rPr lang="cs-CZ" sz="3000" dirty="0" smtClean="0"/>
              <a:t>:</a:t>
            </a:r>
          </a:p>
          <a:p>
            <a:pPr>
              <a:buNone/>
            </a:pPr>
            <a:r>
              <a:rPr lang="cs-CZ" sz="3000" u="sng" dirty="0" smtClean="0"/>
              <a:t>Protilátky (</a:t>
            </a:r>
            <a:r>
              <a:rPr lang="cs-CZ" sz="3000" u="sng" dirty="0" err="1" smtClean="0"/>
              <a:t>IgG</a:t>
            </a:r>
            <a:r>
              <a:rPr lang="cs-CZ" sz="3000" u="sng" dirty="0" smtClean="0"/>
              <a:t>) proti lamina </a:t>
            </a:r>
            <a:r>
              <a:rPr lang="cs-CZ" sz="3000" u="sng" dirty="0" err="1" smtClean="0"/>
              <a:t>lucida</a:t>
            </a:r>
            <a:r>
              <a:rPr lang="cs-CZ" sz="3000" dirty="0" smtClean="0"/>
              <a:t> bazální membrány         aktivace komplementu     vznik subepidermálních puchýřů</a:t>
            </a:r>
          </a:p>
          <a:p>
            <a:pPr>
              <a:buNone/>
            </a:pPr>
            <a:endParaRPr lang="cs-CZ" sz="1600" dirty="0" smtClean="0"/>
          </a:p>
          <a:p>
            <a:pPr>
              <a:buNone/>
            </a:pPr>
            <a:r>
              <a:rPr lang="cs-CZ" sz="3000" dirty="0" smtClean="0"/>
              <a:t>Klinika:</a:t>
            </a:r>
          </a:p>
          <a:p>
            <a:r>
              <a:rPr lang="cs-CZ" sz="3000" u="sng" dirty="0" smtClean="0"/>
              <a:t>silný kryt</a:t>
            </a:r>
            <a:r>
              <a:rPr lang="cs-CZ" sz="3000" dirty="0" smtClean="0"/>
              <a:t> (benigní průběh)</a:t>
            </a:r>
          </a:p>
          <a:p>
            <a:r>
              <a:rPr lang="cs-CZ" sz="3000" dirty="0" smtClean="0"/>
              <a:t>obvykle vyšší věk (nad 60 let)</a:t>
            </a:r>
          </a:p>
          <a:p>
            <a:r>
              <a:rPr lang="cs-CZ" sz="3000" dirty="0" smtClean="0"/>
              <a:t>trup, končetiny</a:t>
            </a:r>
          </a:p>
          <a:p>
            <a:r>
              <a:rPr lang="cs-CZ" sz="3000" dirty="0" smtClean="0"/>
              <a:t>v graviditě: HERPES GESTATIONIS</a:t>
            </a:r>
            <a:endParaRPr lang="cs-CZ" sz="3000" dirty="0"/>
          </a:p>
        </p:txBody>
      </p:sp>
      <p:cxnSp>
        <p:nvCxnSpPr>
          <p:cNvPr id="5" name="Přímá spojovací šipka 4"/>
          <p:cNvCxnSpPr/>
          <p:nvPr/>
        </p:nvCxnSpPr>
        <p:spPr>
          <a:xfrm>
            <a:off x="3707904" y="2564904"/>
            <a:ext cx="648072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8" name="Přímá spojovací šipka 7"/>
          <p:cNvCxnSpPr/>
          <p:nvPr/>
        </p:nvCxnSpPr>
        <p:spPr>
          <a:xfrm>
            <a:off x="8028384" y="2564904"/>
            <a:ext cx="576064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706090"/>
          </a:xfrm>
        </p:spPr>
        <p:txBody>
          <a:bodyPr>
            <a:normAutofit/>
          </a:bodyPr>
          <a:lstStyle/>
          <a:p>
            <a:r>
              <a:rPr lang="cs-CZ" sz="3600" dirty="0" smtClean="0"/>
              <a:t>BULÓZNÍ PEMPHIGOID</a:t>
            </a:r>
            <a:endParaRPr lang="cs-CZ" sz="3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cs-CZ" sz="3000" dirty="0" smtClean="0"/>
              <a:t>Mikroskopický obraz:</a:t>
            </a:r>
          </a:p>
          <a:p>
            <a:r>
              <a:rPr lang="cs-CZ" sz="3000" b="1" dirty="0" smtClean="0"/>
              <a:t>subepidermální</a:t>
            </a:r>
            <a:r>
              <a:rPr lang="cs-CZ" sz="3000" dirty="0" smtClean="0"/>
              <a:t> puchýř</a:t>
            </a:r>
          </a:p>
          <a:p>
            <a:r>
              <a:rPr lang="cs-CZ" sz="3000" dirty="0" smtClean="0"/>
              <a:t>stěna puchýře = celá šíře epidermis</a:t>
            </a:r>
          </a:p>
          <a:p>
            <a:r>
              <a:rPr lang="cs-CZ" sz="3000" dirty="0" smtClean="0"/>
              <a:t>postupná </a:t>
            </a:r>
            <a:r>
              <a:rPr lang="cs-CZ" sz="3000" dirty="0" err="1" smtClean="0"/>
              <a:t>reepitelizace</a:t>
            </a:r>
            <a:r>
              <a:rPr lang="cs-CZ" sz="3000" dirty="0" smtClean="0"/>
              <a:t> (napodobuje </a:t>
            </a:r>
            <a:r>
              <a:rPr lang="cs-CZ" sz="3000" dirty="0" err="1" smtClean="0"/>
              <a:t>intraepidermální</a:t>
            </a:r>
            <a:r>
              <a:rPr lang="cs-CZ" sz="3000" dirty="0" smtClean="0"/>
              <a:t> puchýř)</a:t>
            </a:r>
          </a:p>
          <a:p>
            <a:r>
              <a:rPr lang="cs-CZ" sz="3000" dirty="0" smtClean="0"/>
              <a:t>obsah: </a:t>
            </a:r>
            <a:r>
              <a:rPr lang="cs-CZ" sz="3000" b="1" dirty="0" err="1" smtClean="0"/>
              <a:t>eosinofily</a:t>
            </a:r>
            <a:r>
              <a:rPr lang="cs-CZ" sz="3000" dirty="0" smtClean="0"/>
              <a:t>, fibrin</a:t>
            </a:r>
          </a:p>
          <a:p>
            <a:endParaRPr lang="cs-CZ" sz="3000" dirty="0" smtClean="0"/>
          </a:p>
          <a:p>
            <a:pPr>
              <a:buNone/>
            </a:pPr>
            <a:r>
              <a:rPr lang="cs-CZ" sz="3000" dirty="0" smtClean="0"/>
              <a:t>IMF: depozita C3 a </a:t>
            </a:r>
            <a:r>
              <a:rPr lang="cs-CZ" sz="3000" dirty="0" err="1" smtClean="0"/>
              <a:t>IgG</a:t>
            </a:r>
            <a:r>
              <a:rPr lang="cs-CZ" sz="3000" dirty="0" smtClean="0"/>
              <a:t> lineárně podél BM</a:t>
            </a:r>
            <a:endParaRPr lang="cs-CZ" sz="3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Picture 2" descr="00860+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4075" y="458788"/>
            <a:ext cx="6697663" cy="59388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00637+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9992" y="1"/>
            <a:ext cx="4644008" cy="3429000"/>
          </a:xfrm>
          <a:prstGeom prst="rect">
            <a:avLst/>
          </a:prstGeom>
          <a:noFill/>
        </p:spPr>
      </p:pic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1435608" y="274320"/>
            <a:ext cx="2992376" cy="1138456"/>
          </a:xfrm>
        </p:spPr>
        <p:txBody>
          <a:bodyPr/>
          <a:lstStyle/>
          <a:p>
            <a:endParaRPr lang="cs-CZ" dirty="0"/>
          </a:p>
        </p:txBody>
      </p:sp>
      <p:pic>
        <p:nvPicPr>
          <p:cNvPr id="7" name="Picture 2" descr="00102+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412776"/>
            <a:ext cx="5796136" cy="544522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35608" y="188640"/>
            <a:ext cx="7498080" cy="1080120"/>
          </a:xfrm>
        </p:spPr>
        <p:txBody>
          <a:bodyPr>
            <a:normAutofit/>
          </a:bodyPr>
          <a:lstStyle/>
          <a:p>
            <a:r>
              <a:rPr lang="cs-CZ" sz="4000" dirty="0" smtClean="0"/>
              <a:t>II. PUCHÝŘNATÉ CHOROBY</a:t>
            </a:r>
            <a:endParaRPr lang="cs-CZ" sz="40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435608" y="1124744"/>
            <a:ext cx="7498080" cy="554461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cs-CZ" sz="2400" dirty="0" smtClean="0"/>
              <a:t>Klasifikace dle </a:t>
            </a:r>
            <a:r>
              <a:rPr lang="cs-CZ" sz="2800" i="1" dirty="0" smtClean="0"/>
              <a:t>lokalizace</a:t>
            </a:r>
            <a:r>
              <a:rPr lang="cs-CZ" sz="2400" dirty="0" smtClean="0"/>
              <a:t> a </a:t>
            </a:r>
            <a:r>
              <a:rPr lang="cs-CZ" sz="2800" i="1" dirty="0" smtClean="0"/>
              <a:t>mechanismu vzniku</a:t>
            </a:r>
            <a:r>
              <a:rPr lang="cs-CZ" sz="2400" dirty="0" smtClean="0"/>
              <a:t>:</a:t>
            </a:r>
          </a:p>
          <a:p>
            <a:pPr>
              <a:buNone/>
            </a:pPr>
            <a:endParaRPr lang="cs-CZ" sz="800" dirty="0" smtClean="0"/>
          </a:p>
          <a:p>
            <a:pPr>
              <a:buNone/>
            </a:pPr>
            <a:r>
              <a:rPr lang="cs-CZ" sz="3000" dirty="0" smtClean="0"/>
              <a:t>P. INTRAEPIDERMÁLNÍ A SUBKORNEÁLNÍ</a:t>
            </a:r>
          </a:p>
          <a:p>
            <a:pPr marL="596646" indent="-514350">
              <a:buFont typeface="+mj-lt"/>
              <a:buAutoNum type="alphaLcParenR"/>
            </a:pPr>
            <a:r>
              <a:rPr lang="cs-CZ" sz="3000" dirty="0" err="1" smtClean="0"/>
              <a:t>spongiotické</a:t>
            </a:r>
            <a:r>
              <a:rPr lang="cs-CZ" sz="3000" dirty="0" smtClean="0"/>
              <a:t> (ekzém dermatitis)</a:t>
            </a:r>
          </a:p>
          <a:p>
            <a:pPr marL="596646" indent="-514350">
              <a:buFont typeface="+mj-lt"/>
              <a:buAutoNum type="alphaLcParenR"/>
            </a:pPr>
            <a:r>
              <a:rPr lang="cs-CZ" sz="3000" dirty="0" err="1" smtClean="0"/>
              <a:t>akantolytické</a:t>
            </a:r>
            <a:r>
              <a:rPr lang="cs-CZ" sz="3000" dirty="0" smtClean="0"/>
              <a:t> (</a:t>
            </a:r>
            <a:r>
              <a:rPr lang="cs-CZ" sz="3000" dirty="0" err="1" smtClean="0"/>
              <a:t>pemphigus</a:t>
            </a:r>
            <a:r>
              <a:rPr lang="cs-CZ" sz="3000" dirty="0" smtClean="0"/>
              <a:t> </a:t>
            </a:r>
            <a:r>
              <a:rPr lang="cs-CZ" sz="3000" dirty="0" err="1" smtClean="0"/>
              <a:t>vulgaris</a:t>
            </a:r>
            <a:r>
              <a:rPr lang="cs-CZ" sz="3000" dirty="0" smtClean="0"/>
              <a:t>)</a:t>
            </a:r>
          </a:p>
          <a:p>
            <a:pPr marL="596646" indent="-514350">
              <a:buFont typeface="+mj-lt"/>
              <a:buAutoNum type="alphaLcParenR"/>
            </a:pPr>
            <a:r>
              <a:rPr lang="cs-CZ" sz="3000" dirty="0" smtClean="0"/>
              <a:t>z balonové degenerace (herpes)</a:t>
            </a:r>
          </a:p>
          <a:p>
            <a:pPr marL="596646" indent="-514350">
              <a:buNone/>
            </a:pPr>
            <a:r>
              <a:rPr lang="cs-CZ" sz="3000" dirty="0" smtClean="0"/>
              <a:t>P. SUBEPIDERMÁLNÍ</a:t>
            </a:r>
          </a:p>
          <a:p>
            <a:pPr marL="596646" indent="-514350">
              <a:buFont typeface="+mj-lt"/>
              <a:buAutoNum type="alphaLcParenR"/>
            </a:pPr>
            <a:r>
              <a:rPr lang="cs-CZ" sz="3000" dirty="0" smtClean="0"/>
              <a:t>z vakuolární degenerace bazální vrstvy (</a:t>
            </a:r>
            <a:r>
              <a:rPr lang="cs-CZ" sz="3000" dirty="0" err="1" smtClean="0"/>
              <a:t>erythema</a:t>
            </a:r>
            <a:r>
              <a:rPr lang="cs-CZ" sz="3000" dirty="0" smtClean="0"/>
              <a:t> </a:t>
            </a:r>
            <a:r>
              <a:rPr lang="cs-CZ" sz="3000" dirty="0" err="1" smtClean="0"/>
              <a:t>multiforme</a:t>
            </a:r>
            <a:r>
              <a:rPr lang="cs-CZ" sz="3000" dirty="0" smtClean="0"/>
              <a:t>, EB simplex)</a:t>
            </a:r>
          </a:p>
          <a:p>
            <a:pPr marL="596646" indent="-514350">
              <a:buFont typeface="+mj-lt"/>
              <a:buAutoNum type="alphaLcParenR"/>
            </a:pPr>
            <a:r>
              <a:rPr lang="cs-CZ" sz="3000" dirty="0" smtClean="0"/>
              <a:t>z poškození BM (</a:t>
            </a:r>
            <a:r>
              <a:rPr lang="cs-CZ" sz="3000" dirty="0" err="1" smtClean="0"/>
              <a:t>pemphigoid</a:t>
            </a:r>
            <a:r>
              <a:rPr lang="cs-CZ" sz="3000" dirty="0" smtClean="0"/>
              <a:t>, EB </a:t>
            </a:r>
            <a:r>
              <a:rPr lang="cs-CZ" sz="3000" dirty="0" err="1" smtClean="0"/>
              <a:t>junkční</a:t>
            </a:r>
            <a:r>
              <a:rPr lang="cs-CZ" sz="3000" dirty="0" smtClean="0"/>
              <a:t>)</a:t>
            </a:r>
          </a:p>
          <a:p>
            <a:pPr marL="596646" indent="-514350">
              <a:buFont typeface="+mj-lt"/>
              <a:buAutoNum type="alphaLcParenR"/>
            </a:pPr>
            <a:r>
              <a:rPr lang="cs-CZ" sz="3000" dirty="0" smtClean="0">
                <a:solidFill>
                  <a:srgbClr val="FF0000"/>
                </a:solidFill>
              </a:rPr>
              <a:t>z edému papilární dermis (DHD)</a:t>
            </a:r>
          </a:p>
          <a:p>
            <a:pPr marL="596646" indent="-514350">
              <a:buFont typeface="+mj-lt"/>
              <a:buAutoNum type="alphaLcParenR"/>
            </a:pPr>
            <a:endParaRPr lang="cs-CZ" sz="3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38138"/>
          </a:xfrm>
        </p:spPr>
        <p:txBody>
          <a:bodyPr>
            <a:normAutofit fontScale="90000"/>
          </a:bodyPr>
          <a:lstStyle/>
          <a:p>
            <a:r>
              <a:rPr lang="cs-CZ" sz="4000" dirty="0" smtClean="0"/>
              <a:t>6) DERMATITIS HERPETIFORMIS DUHRING (DHD)</a:t>
            </a:r>
            <a:endParaRPr lang="cs-CZ" sz="40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endParaRPr lang="cs-CZ" sz="2000" dirty="0" smtClean="0"/>
          </a:p>
          <a:p>
            <a:pPr>
              <a:buNone/>
            </a:pPr>
            <a:r>
              <a:rPr lang="cs-CZ" sz="3000" dirty="0" err="1" smtClean="0"/>
              <a:t>Etiopatogeneze</a:t>
            </a:r>
            <a:r>
              <a:rPr lang="cs-CZ" sz="3000" dirty="0" smtClean="0"/>
              <a:t>: </a:t>
            </a:r>
            <a:r>
              <a:rPr lang="cs-CZ" sz="3000" u="sng" dirty="0" smtClean="0"/>
              <a:t>hypersenzitivita na gluten </a:t>
            </a:r>
            <a:r>
              <a:rPr lang="cs-CZ" sz="3000" dirty="0" smtClean="0"/>
              <a:t>(asociace s celiakální </a:t>
            </a:r>
            <a:r>
              <a:rPr lang="cs-CZ" sz="3000" dirty="0" err="1" smtClean="0"/>
              <a:t>sprue</a:t>
            </a:r>
            <a:r>
              <a:rPr lang="cs-CZ" sz="3000" dirty="0" smtClean="0"/>
              <a:t>)</a:t>
            </a:r>
          </a:p>
          <a:p>
            <a:pPr>
              <a:buNone/>
            </a:pPr>
            <a:endParaRPr lang="cs-CZ" sz="2000" dirty="0" smtClean="0"/>
          </a:p>
          <a:p>
            <a:pPr>
              <a:buNone/>
            </a:pPr>
            <a:r>
              <a:rPr lang="cs-CZ" sz="3000" dirty="0" smtClean="0"/>
              <a:t>Klinika:</a:t>
            </a:r>
          </a:p>
          <a:p>
            <a:r>
              <a:rPr lang="cs-CZ" sz="3000" dirty="0" smtClean="0"/>
              <a:t>silné svědění</a:t>
            </a:r>
          </a:p>
          <a:p>
            <a:r>
              <a:rPr lang="cs-CZ" sz="3000" dirty="0" smtClean="0"/>
              <a:t>lokty, hýždě, kolena</a:t>
            </a:r>
          </a:p>
          <a:p>
            <a:r>
              <a:rPr lang="cs-CZ" sz="3000" dirty="0" smtClean="0"/>
              <a:t>papuly, </a:t>
            </a:r>
            <a:r>
              <a:rPr lang="cs-CZ" sz="3000" dirty="0" err="1" smtClean="0"/>
              <a:t>vesikuly</a:t>
            </a:r>
            <a:r>
              <a:rPr lang="cs-CZ" sz="3000" dirty="0" smtClean="0"/>
              <a:t>, exkoriace</a:t>
            </a:r>
            <a:endParaRPr lang="cs-CZ" sz="3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850106"/>
          </a:xfrm>
        </p:spPr>
        <p:txBody>
          <a:bodyPr>
            <a:normAutofit fontScale="90000"/>
          </a:bodyPr>
          <a:lstStyle/>
          <a:p>
            <a:r>
              <a:rPr lang="cs-CZ" sz="3600" dirty="0" smtClean="0"/>
              <a:t>DERMATITIS HERPETIFORMIS DUHRING</a:t>
            </a:r>
            <a:endParaRPr lang="cs-CZ" sz="3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cs-CZ" sz="3000" dirty="0" smtClean="0"/>
              <a:t>Mikroskopický obraz:</a:t>
            </a:r>
          </a:p>
          <a:p>
            <a:r>
              <a:rPr lang="cs-CZ" sz="3000" dirty="0" smtClean="0"/>
              <a:t>výrazný </a:t>
            </a:r>
            <a:r>
              <a:rPr lang="cs-CZ" sz="3000" b="1" dirty="0" smtClean="0"/>
              <a:t>edém papil</a:t>
            </a:r>
            <a:r>
              <a:rPr lang="cs-CZ" sz="3000" dirty="0" smtClean="0"/>
              <a:t> s účastí </a:t>
            </a:r>
            <a:r>
              <a:rPr lang="cs-CZ" sz="3000" b="1" dirty="0" err="1" smtClean="0"/>
              <a:t>neutrofilů</a:t>
            </a:r>
            <a:endParaRPr lang="cs-CZ" sz="3000" b="1" dirty="0" smtClean="0"/>
          </a:p>
          <a:p>
            <a:pPr>
              <a:buNone/>
            </a:pPr>
            <a:endParaRPr lang="cs-CZ" sz="3000" dirty="0" smtClean="0"/>
          </a:p>
          <a:p>
            <a:r>
              <a:rPr lang="cs-CZ" sz="3000" dirty="0" smtClean="0"/>
              <a:t>subepidermální </a:t>
            </a:r>
            <a:r>
              <a:rPr lang="cs-CZ" sz="3000" dirty="0" err="1" smtClean="0"/>
              <a:t>vesikuly</a:t>
            </a:r>
            <a:endParaRPr lang="cs-CZ" sz="3000" dirty="0" smtClean="0"/>
          </a:p>
          <a:p>
            <a:endParaRPr lang="cs-CZ" sz="3000" dirty="0" smtClean="0"/>
          </a:p>
          <a:p>
            <a:pPr>
              <a:buNone/>
            </a:pPr>
            <a:r>
              <a:rPr lang="cs-CZ" sz="3000" dirty="0" smtClean="0"/>
              <a:t>IMF: granulární depozita </a:t>
            </a:r>
            <a:r>
              <a:rPr lang="cs-CZ" sz="3000" dirty="0" err="1" smtClean="0"/>
              <a:t>IgA</a:t>
            </a:r>
            <a:r>
              <a:rPr lang="cs-CZ" sz="3000" dirty="0" smtClean="0"/>
              <a:t> ve špičkách dermálních papil</a:t>
            </a:r>
            <a:endParaRPr lang="cs-CZ" sz="3000" dirty="0"/>
          </a:p>
        </p:txBody>
      </p:sp>
      <p:cxnSp>
        <p:nvCxnSpPr>
          <p:cNvPr id="5" name="Přímá spojovací šipka 4"/>
          <p:cNvCxnSpPr/>
          <p:nvPr/>
        </p:nvCxnSpPr>
        <p:spPr>
          <a:xfrm>
            <a:off x="3707904" y="2492896"/>
            <a:ext cx="216024" cy="50405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Picture 2" descr="01255+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8775" y="1628775"/>
            <a:ext cx="8424863" cy="43513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Picture 2" descr="00536+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765175"/>
            <a:ext cx="7560840" cy="59086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15616" y="188640"/>
            <a:ext cx="8028384" cy="1440160"/>
          </a:xfrm>
        </p:spPr>
        <p:txBody>
          <a:bodyPr>
            <a:normAutofit/>
          </a:bodyPr>
          <a:lstStyle/>
          <a:p>
            <a:pPr algn="ctr"/>
            <a:r>
              <a:rPr lang="cs-CZ" sz="4000" dirty="0" smtClean="0"/>
              <a:t>MIKROSKOPICKÉ PROJEVY KOŽNÍCH CHOROB: </a:t>
            </a:r>
            <a:r>
              <a:rPr lang="cs-CZ" sz="4000" b="1" dirty="0" smtClean="0"/>
              <a:t>EPIDERMIS</a:t>
            </a:r>
            <a:endParaRPr lang="cs-CZ" sz="40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435608" y="1844824"/>
            <a:ext cx="7498080" cy="4403576"/>
          </a:xfrm>
        </p:spPr>
        <p:txBody>
          <a:bodyPr>
            <a:normAutofit fontScale="92500" lnSpcReduction="20000"/>
          </a:bodyPr>
          <a:lstStyle/>
          <a:p>
            <a:pPr marL="653796" indent="-571500">
              <a:buNone/>
            </a:pPr>
            <a:r>
              <a:rPr lang="cs-CZ" sz="3000" dirty="0" smtClean="0"/>
              <a:t>I.  </a:t>
            </a:r>
            <a:r>
              <a:rPr lang="cs-CZ" sz="3000" dirty="0" err="1" smtClean="0"/>
              <a:t>Stratum</a:t>
            </a:r>
            <a:r>
              <a:rPr lang="cs-CZ" sz="3000" dirty="0" smtClean="0"/>
              <a:t> </a:t>
            </a:r>
            <a:r>
              <a:rPr lang="cs-CZ" sz="3000" dirty="0" err="1" smtClean="0"/>
              <a:t>corneum</a:t>
            </a:r>
            <a:r>
              <a:rPr lang="cs-CZ" sz="3000" dirty="0" smtClean="0"/>
              <a:t>:</a:t>
            </a:r>
          </a:p>
          <a:p>
            <a:pPr marL="653796" indent="-571500">
              <a:buFont typeface="Arial" pitchFamily="34" charset="0"/>
              <a:buChar char="•"/>
            </a:pPr>
            <a:r>
              <a:rPr lang="cs-CZ" sz="3000" dirty="0" smtClean="0"/>
              <a:t>hyperkeratóza</a:t>
            </a:r>
          </a:p>
          <a:p>
            <a:pPr marL="653796" indent="-571500">
              <a:buFont typeface="Arial" pitchFamily="34" charset="0"/>
              <a:buChar char="•"/>
            </a:pPr>
            <a:r>
              <a:rPr lang="cs-CZ" sz="3000" dirty="0" err="1" smtClean="0"/>
              <a:t>parakeratóza</a:t>
            </a:r>
            <a:endParaRPr lang="cs-CZ" sz="3000" dirty="0" smtClean="0"/>
          </a:p>
          <a:p>
            <a:pPr marL="653796" indent="-571500">
              <a:buNone/>
            </a:pPr>
            <a:endParaRPr lang="cs-CZ" sz="3000" dirty="0" smtClean="0"/>
          </a:p>
          <a:p>
            <a:pPr marL="653796" indent="-571500">
              <a:buNone/>
            </a:pPr>
            <a:r>
              <a:rPr lang="cs-CZ" sz="3000" dirty="0" smtClean="0"/>
              <a:t>II.  </a:t>
            </a:r>
            <a:r>
              <a:rPr lang="cs-CZ" sz="3000" dirty="0" err="1" smtClean="0"/>
              <a:t>Stratum</a:t>
            </a:r>
            <a:r>
              <a:rPr lang="cs-CZ" sz="3000" dirty="0" smtClean="0"/>
              <a:t> </a:t>
            </a:r>
            <a:r>
              <a:rPr lang="cs-CZ" sz="3000" dirty="0" err="1" smtClean="0"/>
              <a:t>granulosum</a:t>
            </a:r>
            <a:r>
              <a:rPr lang="cs-CZ" sz="3000" dirty="0" smtClean="0"/>
              <a:t>:</a:t>
            </a:r>
          </a:p>
          <a:p>
            <a:pPr marL="653796" indent="-571500">
              <a:buFont typeface="Arial" pitchFamily="34" charset="0"/>
              <a:buChar char="•"/>
            </a:pPr>
            <a:r>
              <a:rPr lang="cs-CZ" sz="3000" dirty="0" smtClean="0"/>
              <a:t>hyper/</a:t>
            </a:r>
            <a:r>
              <a:rPr lang="cs-CZ" sz="3000" dirty="0" err="1" smtClean="0"/>
              <a:t>hypogranulóza</a:t>
            </a:r>
            <a:endParaRPr lang="cs-CZ" sz="3000" dirty="0" smtClean="0"/>
          </a:p>
          <a:p>
            <a:pPr marL="653796" indent="-571500">
              <a:buNone/>
            </a:pPr>
            <a:endParaRPr lang="cs-CZ" sz="3000" dirty="0" smtClean="0"/>
          </a:p>
          <a:p>
            <a:pPr marL="653796" indent="-571500">
              <a:buNone/>
            </a:pPr>
            <a:r>
              <a:rPr lang="cs-CZ" sz="3000" dirty="0" smtClean="0"/>
              <a:t>III.  </a:t>
            </a:r>
            <a:r>
              <a:rPr lang="cs-CZ" sz="3000" dirty="0" err="1" smtClean="0"/>
              <a:t>Stratum</a:t>
            </a:r>
            <a:r>
              <a:rPr lang="cs-CZ" sz="3000" dirty="0" smtClean="0"/>
              <a:t> </a:t>
            </a:r>
            <a:r>
              <a:rPr lang="cs-CZ" sz="3000" dirty="0" err="1" smtClean="0"/>
              <a:t>spinosum</a:t>
            </a:r>
            <a:endParaRPr lang="cs-CZ" sz="3000" dirty="0" smtClean="0"/>
          </a:p>
          <a:p>
            <a:pPr marL="653796" indent="-571500">
              <a:buFont typeface="Arial" pitchFamily="34" charset="0"/>
              <a:buChar char="•"/>
            </a:pPr>
            <a:r>
              <a:rPr lang="cs-CZ" sz="3000" dirty="0" err="1" smtClean="0"/>
              <a:t>akantóza</a:t>
            </a:r>
            <a:r>
              <a:rPr lang="cs-CZ" sz="3000" dirty="0" smtClean="0"/>
              <a:t> (= hyperplazie)</a:t>
            </a:r>
          </a:p>
          <a:p>
            <a:pPr marL="653796" indent="-571500">
              <a:buFont typeface="Arial" pitchFamily="34" charset="0"/>
              <a:buChar char="•"/>
            </a:pPr>
            <a:r>
              <a:rPr lang="cs-CZ" sz="3000" dirty="0" smtClean="0"/>
              <a:t>spongióza (= EC edém)</a:t>
            </a:r>
          </a:p>
          <a:p>
            <a:pPr marL="653796" indent="-571500">
              <a:buAutoNum type="romanUcPeriod"/>
            </a:pP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 smtClean="0"/>
              <a:t>III. ZÁNĚTY DERMIS</a:t>
            </a:r>
            <a:endParaRPr lang="cs-CZ" sz="40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96646" indent="-514350">
              <a:buFont typeface="+mj-lt"/>
              <a:buAutoNum type="arabicPeriod"/>
            </a:pPr>
            <a:endParaRPr lang="cs-CZ" sz="3000" dirty="0" smtClean="0"/>
          </a:p>
          <a:p>
            <a:pPr marL="596646" indent="-514350">
              <a:buFont typeface="+mj-lt"/>
              <a:buAutoNum type="arabicPeriod"/>
            </a:pPr>
            <a:r>
              <a:rPr lang="cs-CZ" sz="3000" dirty="0" err="1" smtClean="0">
                <a:solidFill>
                  <a:srgbClr val="FF0000"/>
                </a:solidFill>
              </a:rPr>
              <a:t>Lichen</a:t>
            </a:r>
            <a:r>
              <a:rPr lang="cs-CZ" sz="3000" dirty="0" smtClean="0">
                <a:solidFill>
                  <a:srgbClr val="FF0000"/>
                </a:solidFill>
              </a:rPr>
              <a:t> ruber </a:t>
            </a:r>
            <a:r>
              <a:rPr lang="cs-CZ" sz="3000" dirty="0" err="1" smtClean="0">
                <a:solidFill>
                  <a:srgbClr val="FF0000"/>
                </a:solidFill>
              </a:rPr>
              <a:t>planus</a:t>
            </a:r>
            <a:endParaRPr lang="cs-CZ" sz="3000" dirty="0" smtClean="0">
              <a:solidFill>
                <a:srgbClr val="FF0000"/>
              </a:solidFill>
            </a:endParaRPr>
          </a:p>
          <a:p>
            <a:pPr marL="596646" indent="-514350">
              <a:buFont typeface="+mj-lt"/>
              <a:buAutoNum type="arabicPeriod"/>
            </a:pPr>
            <a:endParaRPr lang="cs-CZ" sz="3000" dirty="0" smtClean="0"/>
          </a:p>
          <a:p>
            <a:pPr marL="596646" indent="-514350">
              <a:buFont typeface="+mj-lt"/>
              <a:buAutoNum type="arabicPeriod"/>
            </a:pPr>
            <a:r>
              <a:rPr lang="cs-CZ" sz="3000" dirty="0" err="1" smtClean="0"/>
              <a:t>Pityriasis</a:t>
            </a:r>
            <a:r>
              <a:rPr lang="cs-CZ" sz="3000" dirty="0" smtClean="0"/>
              <a:t> </a:t>
            </a:r>
            <a:r>
              <a:rPr lang="cs-CZ" sz="3000" dirty="0" err="1" smtClean="0"/>
              <a:t>lichenoides</a:t>
            </a:r>
            <a:r>
              <a:rPr lang="cs-CZ" sz="3000" dirty="0" smtClean="0"/>
              <a:t> </a:t>
            </a:r>
          </a:p>
          <a:p>
            <a:pPr marL="596646" indent="-514350">
              <a:buFont typeface="+mj-lt"/>
              <a:buAutoNum type="arabicPeriod"/>
            </a:pPr>
            <a:endParaRPr lang="cs-CZ" sz="3000" dirty="0" smtClean="0"/>
          </a:p>
          <a:p>
            <a:pPr marL="596646" indent="-514350">
              <a:buFont typeface="+mj-lt"/>
              <a:buAutoNum type="arabicPeriod"/>
            </a:pPr>
            <a:r>
              <a:rPr lang="cs-CZ" sz="3000" dirty="0" err="1" smtClean="0"/>
              <a:t>Sweetův</a:t>
            </a:r>
            <a:r>
              <a:rPr lang="cs-CZ" sz="3000" dirty="0" smtClean="0"/>
              <a:t> syndrom</a:t>
            </a:r>
            <a:endParaRPr lang="cs-CZ" sz="3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778098"/>
          </a:xfrm>
        </p:spPr>
        <p:txBody>
          <a:bodyPr>
            <a:normAutofit/>
          </a:bodyPr>
          <a:lstStyle/>
          <a:p>
            <a:r>
              <a:rPr lang="cs-CZ" sz="4000" dirty="0" smtClean="0"/>
              <a:t>1) LICHEN RUBER PLANUS</a:t>
            </a:r>
            <a:endParaRPr lang="cs-CZ" sz="40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435608" y="1124744"/>
            <a:ext cx="7498080" cy="54006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cs-CZ" sz="3000" dirty="0" err="1" smtClean="0"/>
              <a:t>Etiopatogeneze</a:t>
            </a:r>
            <a:r>
              <a:rPr lang="cs-CZ" sz="3000" dirty="0" smtClean="0"/>
              <a:t>: pravděpodobně autoimunitní</a:t>
            </a:r>
          </a:p>
          <a:p>
            <a:pPr>
              <a:buNone/>
            </a:pPr>
            <a:endParaRPr lang="cs-CZ" sz="1000" dirty="0" smtClean="0"/>
          </a:p>
          <a:p>
            <a:pPr>
              <a:buNone/>
            </a:pPr>
            <a:r>
              <a:rPr lang="cs-CZ" sz="3000" dirty="0" smtClean="0"/>
              <a:t>Klinika:</a:t>
            </a:r>
          </a:p>
          <a:p>
            <a:r>
              <a:rPr lang="cs-CZ" sz="3000" dirty="0" smtClean="0"/>
              <a:t>hladké růžové papule</a:t>
            </a:r>
          </a:p>
          <a:p>
            <a:r>
              <a:rPr lang="cs-CZ" sz="3000" dirty="0" smtClean="0"/>
              <a:t>predilekce: zápěstí, předloktí, holeně</a:t>
            </a:r>
          </a:p>
          <a:p>
            <a:r>
              <a:rPr lang="cs-CZ" sz="3000" dirty="0" smtClean="0"/>
              <a:t>postižení sliznic (dutina ústní, genitál)</a:t>
            </a:r>
          </a:p>
          <a:p>
            <a:pPr>
              <a:buNone/>
            </a:pPr>
            <a:endParaRPr lang="cs-CZ" sz="1000" dirty="0" smtClean="0"/>
          </a:p>
          <a:p>
            <a:pPr>
              <a:buNone/>
            </a:pPr>
            <a:r>
              <a:rPr lang="cs-CZ" sz="3000" dirty="0" smtClean="0"/>
              <a:t>Zvláštní formy:</a:t>
            </a:r>
          </a:p>
          <a:p>
            <a:r>
              <a:rPr lang="cs-CZ" sz="3000" i="1" dirty="0" smtClean="0"/>
              <a:t>hypertrofický</a:t>
            </a:r>
            <a:r>
              <a:rPr lang="cs-CZ" sz="3000" dirty="0" smtClean="0"/>
              <a:t> </a:t>
            </a:r>
            <a:r>
              <a:rPr lang="cs-CZ" sz="3000" dirty="0" err="1" smtClean="0"/>
              <a:t>lichen</a:t>
            </a:r>
            <a:r>
              <a:rPr lang="cs-CZ" sz="3000" dirty="0" smtClean="0"/>
              <a:t> ruber</a:t>
            </a:r>
          </a:p>
          <a:p>
            <a:r>
              <a:rPr lang="cs-CZ" sz="3000" i="1" dirty="0" smtClean="0"/>
              <a:t>l. </a:t>
            </a:r>
            <a:r>
              <a:rPr lang="cs-CZ" sz="3000" i="1" dirty="0" err="1" smtClean="0"/>
              <a:t>planopilaris</a:t>
            </a:r>
            <a:r>
              <a:rPr lang="cs-CZ" sz="3000" dirty="0" smtClean="0"/>
              <a:t>      </a:t>
            </a:r>
            <a:r>
              <a:rPr lang="cs-CZ" sz="3000" i="1" dirty="0" err="1" smtClean="0"/>
              <a:t>pseudopelade</a:t>
            </a:r>
            <a:r>
              <a:rPr lang="cs-CZ" sz="3000" i="1" dirty="0" smtClean="0"/>
              <a:t> </a:t>
            </a:r>
            <a:r>
              <a:rPr lang="cs-CZ" sz="3000" i="1" dirty="0" err="1" smtClean="0"/>
              <a:t>Brocq</a:t>
            </a:r>
            <a:endParaRPr lang="cs-CZ" sz="3000" i="1" dirty="0" smtClean="0"/>
          </a:p>
          <a:p>
            <a:r>
              <a:rPr lang="cs-CZ" sz="3000" i="1" dirty="0" err="1" smtClean="0"/>
              <a:t>vesikulární</a:t>
            </a:r>
            <a:r>
              <a:rPr lang="cs-CZ" sz="3000" dirty="0" smtClean="0"/>
              <a:t> </a:t>
            </a:r>
            <a:r>
              <a:rPr lang="cs-CZ" sz="3000" dirty="0" err="1" smtClean="0"/>
              <a:t>lichen</a:t>
            </a:r>
            <a:r>
              <a:rPr lang="cs-CZ" sz="3000" dirty="0" smtClean="0"/>
              <a:t> ruber</a:t>
            </a:r>
          </a:p>
          <a:p>
            <a:pPr>
              <a:buNone/>
            </a:pPr>
            <a:endParaRPr lang="cs-CZ" sz="3000" dirty="0" smtClean="0"/>
          </a:p>
          <a:p>
            <a:endParaRPr lang="cs-CZ" sz="3000" dirty="0"/>
          </a:p>
        </p:txBody>
      </p:sp>
      <p:cxnSp>
        <p:nvCxnSpPr>
          <p:cNvPr id="5" name="Přímá spojovací šipka 4"/>
          <p:cNvCxnSpPr/>
          <p:nvPr/>
        </p:nvCxnSpPr>
        <p:spPr>
          <a:xfrm>
            <a:off x="3995936" y="5589240"/>
            <a:ext cx="360040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 smtClean="0"/>
              <a:t>LICHEN RUBER PLANUS</a:t>
            </a:r>
            <a:endParaRPr lang="cs-CZ" sz="3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None/>
            </a:pPr>
            <a:r>
              <a:rPr lang="cs-CZ" sz="3000" dirty="0" smtClean="0"/>
              <a:t>Mikroskopický obraz:</a:t>
            </a:r>
          </a:p>
          <a:p>
            <a:r>
              <a:rPr lang="cs-CZ" sz="3000" b="1" dirty="0" smtClean="0"/>
              <a:t>pruhovitý </a:t>
            </a:r>
            <a:r>
              <a:rPr lang="cs-CZ" sz="3000" b="1" dirty="0" err="1" smtClean="0"/>
              <a:t>lymfocytární</a:t>
            </a:r>
            <a:r>
              <a:rPr lang="cs-CZ" sz="3000" b="1" dirty="0" smtClean="0"/>
              <a:t> infiltrát</a:t>
            </a:r>
            <a:r>
              <a:rPr lang="cs-CZ" sz="3000" dirty="0" smtClean="0"/>
              <a:t> destruující </a:t>
            </a:r>
            <a:r>
              <a:rPr lang="cs-CZ" sz="3000" dirty="0" err="1" smtClean="0"/>
              <a:t>dermoepidermální</a:t>
            </a:r>
            <a:r>
              <a:rPr lang="cs-CZ" sz="3000" dirty="0" smtClean="0"/>
              <a:t> </a:t>
            </a:r>
            <a:r>
              <a:rPr lang="cs-CZ" sz="3000" dirty="0" err="1" smtClean="0"/>
              <a:t>junkci</a:t>
            </a:r>
            <a:r>
              <a:rPr lang="cs-CZ" sz="3000" dirty="0" smtClean="0"/>
              <a:t> („</a:t>
            </a:r>
            <a:r>
              <a:rPr lang="cs-CZ" sz="3000" dirty="0" err="1" smtClean="0"/>
              <a:t>lichenoidní</a:t>
            </a:r>
            <a:r>
              <a:rPr lang="cs-CZ" sz="3000" dirty="0" smtClean="0"/>
              <a:t>“)</a:t>
            </a:r>
          </a:p>
          <a:p>
            <a:r>
              <a:rPr lang="cs-CZ" sz="3000" dirty="0" smtClean="0"/>
              <a:t>pilovitá </a:t>
            </a:r>
            <a:r>
              <a:rPr lang="cs-CZ" sz="3000" dirty="0" err="1" smtClean="0"/>
              <a:t>akantóza</a:t>
            </a:r>
            <a:r>
              <a:rPr lang="cs-CZ" sz="3000" dirty="0" smtClean="0"/>
              <a:t> epidermis</a:t>
            </a:r>
          </a:p>
          <a:p>
            <a:r>
              <a:rPr lang="cs-CZ" sz="3000" dirty="0" smtClean="0"/>
              <a:t>nekrotické </a:t>
            </a:r>
            <a:r>
              <a:rPr lang="cs-CZ" sz="3000" dirty="0" err="1" smtClean="0"/>
              <a:t>keratinocyty</a:t>
            </a:r>
            <a:r>
              <a:rPr lang="cs-CZ" sz="3000" dirty="0" smtClean="0"/>
              <a:t> (</a:t>
            </a:r>
            <a:r>
              <a:rPr lang="cs-CZ" sz="3000" b="1" dirty="0" err="1" smtClean="0"/>
              <a:t>Civatteho</a:t>
            </a:r>
            <a:r>
              <a:rPr lang="cs-CZ" sz="3000" b="1" dirty="0" smtClean="0"/>
              <a:t> tělíska</a:t>
            </a:r>
            <a:r>
              <a:rPr lang="cs-CZ" sz="3000" dirty="0" smtClean="0"/>
              <a:t>)</a:t>
            </a:r>
          </a:p>
          <a:p>
            <a:r>
              <a:rPr lang="cs-CZ" sz="3000" b="1" dirty="0" smtClean="0"/>
              <a:t>hyperkeratóza</a:t>
            </a:r>
            <a:r>
              <a:rPr lang="cs-CZ" sz="3000" dirty="0" smtClean="0"/>
              <a:t> bez </a:t>
            </a:r>
            <a:r>
              <a:rPr lang="cs-CZ" sz="3000" dirty="0" err="1" smtClean="0"/>
              <a:t>parakeratózy</a:t>
            </a:r>
            <a:endParaRPr lang="cs-CZ" sz="3000" dirty="0" smtClean="0"/>
          </a:p>
          <a:p>
            <a:r>
              <a:rPr lang="cs-CZ" sz="3000" dirty="0" smtClean="0"/>
              <a:t>klínovitá </a:t>
            </a:r>
            <a:r>
              <a:rPr lang="cs-CZ" sz="3000" dirty="0" err="1" smtClean="0"/>
              <a:t>hypergranulóza</a:t>
            </a:r>
            <a:endParaRPr lang="cs-CZ" sz="3000" dirty="0" smtClean="0"/>
          </a:p>
          <a:p>
            <a:r>
              <a:rPr lang="cs-CZ" sz="3000" dirty="0" err="1" smtClean="0"/>
              <a:t>melanofágy</a:t>
            </a:r>
            <a:r>
              <a:rPr lang="cs-CZ" sz="3000" dirty="0" smtClean="0"/>
              <a:t> v horní dermis</a:t>
            </a:r>
            <a:endParaRPr lang="cs-CZ" sz="3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Picture 2" descr="01067+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2263" y="765175"/>
            <a:ext cx="8497887" cy="57086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Picture 2" descr="00155+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8175" y="333375"/>
            <a:ext cx="6991350" cy="62309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 smtClean="0"/>
              <a:t>III. ZÁNĚTY DERMIS</a:t>
            </a:r>
            <a:endParaRPr lang="cs-CZ" sz="40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96646" indent="-514350">
              <a:buFont typeface="+mj-lt"/>
              <a:buAutoNum type="arabicPeriod"/>
            </a:pPr>
            <a:endParaRPr lang="cs-CZ" sz="3000" dirty="0" smtClean="0"/>
          </a:p>
          <a:p>
            <a:pPr marL="596646" indent="-514350">
              <a:buFont typeface="+mj-lt"/>
              <a:buAutoNum type="arabicPeriod"/>
            </a:pPr>
            <a:r>
              <a:rPr lang="cs-CZ" sz="3000" dirty="0" err="1" smtClean="0"/>
              <a:t>Lichen</a:t>
            </a:r>
            <a:r>
              <a:rPr lang="cs-CZ" sz="3000" dirty="0" smtClean="0"/>
              <a:t> ruber </a:t>
            </a:r>
            <a:r>
              <a:rPr lang="cs-CZ" sz="3000" dirty="0" err="1" smtClean="0"/>
              <a:t>planus</a:t>
            </a:r>
            <a:endParaRPr lang="cs-CZ" sz="3000" dirty="0" smtClean="0"/>
          </a:p>
          <a:p>
            <a:pPr marL="596646" indent="-514350">
              <a:buFont typeface="+mj-lt"/>
              <a:buAutoNum type="arabicPeriod"/>
            </a:pPr>
            <a:endParaRPr lang="cs-CZ" sz="3000" dirty="0" smtClean="0"/>
          </a:p>
          <a:p>
            <a:pPr marL="596646" indent="-514350">
              <a:buFont typeface="+mj-lt"/>
              <a:buAutoNum type="arabicPeriod"/>
            </a:pPr>
            <a:r>
              <a:rPr lang="cs-CZ" sz="3000" dirty="0" err="1" smtClean="0">
                <a:solidFill>
                  <a:srgbClr val="FF0000"/>
                </a:solidFill>
              </a:rPr>
              <a:t>Pityriasis</a:t>
            </a:r>
            <a:r>
              <a:rPr lang="cs-CZ" sz="3000" dirty="0" smtClean="0">
                <a:solidFill>
                  <a:srgbClr val="FF0000"/>
                </a:solidFill>
              </a:rPr>
              <a:t> </a:t>
            </a:r>
            <a:r>
              <a:rPr lang="cs-CZ" sz="3000" dirty="0" err="1" smtClean="0">
                <a:solidFill>
                  <a:srgbClr val="FF0000"/>
                </a:solidFill>
              </a:rPr>
              <a:t>lichenoides</a:t>
            </a:r>
            <a:r>
              <a:rPr lang="cs-CZ" sz="3000" dirty="0" smtClean="0">
                <a:solidFill>
                  <a:srgbClr val="FF0000"/>
                </a:solidFill>
              </a:rPr>
              <a:t> </a:t>
            </a:r>
          </a:p>
          <a:p>
            <a:pPr marL="596646" indent="-514350">
              <a:buFont typeface="+mj-lt"/>
              <a:buAutoNum type="arabicPeriod"/>
            </a:pPr>
            <a:endParaRPr lang="cs-CZ" sz="3000" dirty="0" smtClean="0"/>
          </a:p>
          <a:p>
            <a:pPr marL="596646" indent="-514350">
              <a:buFont typeface="+mj-lt"/>
              <a:buAutoNum type="arabicPeriod"/>
            </a:pPr>
            <a:r>
              <a:rPr lang="cs-CZ" sz="3000" dirty="0" err="1" smtClean="0"/>
              <a:t>Sweetův</a:t>
            </a:r>
            <a:r>
              <a:rPr lang="cs-CZ" sz="3000" dirty="0" smtClean="0"/>
              <a:t> syndrom</a:t>
            </a:r>
            <a:endParaRPr lang="cs-CZ" sz="3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850106"/>
          </a:xfrm>
        </p:spPr>
        <p:txBody>
          <a:bodyPr>
            <a:normAutofit/>
          </a:bodyPr>
          <a:lstStyle/>
          <a:p>
            <a:r>
              <a:rPr lang="cs-CZ" sz="4000" dirty="0" smtClean="0"/>
              <a:t>2) PITYRIASIS LICHENOIDES</a:t>
            </a:r>
            <a:endParaRPr lang="cs-CZ" sz="40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cs-CZ" sz="3000" dirty="0" err="1" smtClean="0"/>
              <a:t>Etiopatogeneze</a:t>
            </a:r>
            <a:r>
              <a:rPr lang="cs-CZ" sz="3000" dirty="0" smtClean="0"/>
              <a:t>:</a:t>
            </a:r>
          </a:p>
          <a:p>
            <a:pPr>
              <a:buNone/>
            </a:pPr>
            <a:r>
              <a:rPr lang="cs-CZ" sz="3000" dirty="0" smtClean="0"/>
              <a:t>neznámá</a:t>
            </a:r>
          </a:p>
          <a:p>
            <a:pPr>
              <a:buNone/>
            </a:pPr>
            <a:endParaRPr lang="cs-CZ" sz="1000" dirty="0" smtClean="0"/>
          </a:p>
          <a:p>
            <a:pPr>
              <a:buNone/>
            </a:pPr>
            <a:r>
              <a:rPr lang="cs-CZ" sz="3000" dirty="0" smtClean="0"/>
              <a:t>Klinika:</a:t>
            </a:r>
          </a:p>
          <a:p>
            <a:pPr>
              <a:buFont typeface="Wingdings" pitchFamily="2" charset="2"/>
              <a:buChar char="v"/>
            </a:pPr>
            <a:r>
              <a:rPr lang="cs-CZ" sz="3000" dirty="0" smtClean="0"/>
              <a:t> P.  LICHENOIDES  ET  VARIOLIFORMIS ACUTA (PLEVA)</a:t>
            </a:r>
          </a:p>
          <a:p>
            <a:pPr>
              <a:buFontTx/>
              <a:buChar char="-"/>
            </a:pPr>
            <a:r>
              <a:rPr lang="cs-CZ" sz="3000" dirty="0" smtClean="0"/>
              <a:t>hemoragické papuly s centrální nekrózou</a:t>
            </a:r>
          </a:p>
          <a:p>
            <a:pPr>
              <a:buNone/>
            </a:pPr>
            <a:endParaRPr lang="cs-CZ" sz="800" dirty="0" smtClean="0"/>
          </a:p>
          <a:p>
            <a:pPr>
              <a:buFont typeface="Wingdings" pitchFamily="2" charset="2"/>
              <a:buChar char="v"/>
            </a:pPr>
            <a:r>
              <a:rPr lang="cs-CZ" sz="3000" dirty="0" smtClean="0"/>
              <a:t> P.  LICHENOIDES CHRONICA</a:t>
            </a:r>
          </a:p>
          <a:p>
            <a:pPr>
              <a:buFontTx/>
              <a:buChar char="-"/>
            </a:pPr>
            <a:r>
              <a:rPr lang="cs-CZ" sz="3000" dirty="0" smtClean="0"/>
              <a:t>necharakteristické papuly</a:t>
            </a:r>
          </a:p>
          <a:p>
            <a:pPr>
              <a:buNone/>
            </a:pPr>
            <a:endParaRPr lang="cs-CZ" sz="30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 smtClean="0"/>
              <a:t>PITYRIASIS LICHENOIDES</a:t>
            </a:r>
            <a:endParaRPr lang="cs-CZ" sz="3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cs-CZ" sz="3000" dirty="0" smtClean="0"/>
              <a:t>Mikroskopický nález:</a:t>
            </a:r>
          </a:p>
          <a:p>
            <a:pPr>
              <a:buNone/>
            </a:pPr>
            <a:endParaRPr lang="cs-CZ" sz="1000" dirty="0" smtClean="0"/>
          </a:p>
          <a:p>
            <a:pPr>
              <a:buNone/>
            </a:pPr>
            <a:r>
              <a:rPr lang="cs-CZ" sz="3000" dirty="0" smtClean="0"/>
              <a:t>A: </a:t>
            </a:r>
            <a:r>
              <a:rPr lang="cs-CZ" sz="3000" b="1" dirty="0" smtClean="0"/>
              <a:t>klínovitý</a:t>
            </a:r>
            <a:r>
              <a:rPr lang="cs-CZ" sz="3000" dirty="0" smtClean="0"/>
              <a:t> </a:t>
            </a:r>
            <a:r>
              <a:rPr lang="cs-CZ" sz="3000" dirty="0" err="1" smtClean="0"/>
              <a:t>lymfocytární</a:t>
            </a:r>
            <a:r>
              <a:rPr lang="cs-CZ" sz="3000" dirty="0" smtClean="0"/>
              <a:t> infiltrát</a:t>
            </a:r>
          </a:p>
          <a:p>
            <a:pPr>
              <a:buNone/>
            </a:pPr>
            <a:r>
              <a:rPr lang="cs-CZ" sz="3000" dirty="0" smtClean="0"/>
              <a:t>    </a:t>
            </a:r>
            <a:r>
              <a:rPr lang="cs-CZ" sz="3000" b="1" dirty="0" smtClean="0"/>
              <a:t>nekrózy</a:t>
            </a:r>
            <a:r>
              <a:rPr lang="cs-CZ" sz="3000" dirty="0" smtClean="0"/>
              <a:t> epidermis</a:t>
            </a:r>
          </a:p>
          <a:p>
            <a:pPr>
              <a:buNone/>
            </a:pPr>
            <a:r>
              <a:rPr lang="cs-CZ" sz="3000" dirty="0" smtClean="0"/>
              <a:t>    </a:t>
            </a:r>
            <a:r>
              <a:rPr lang="cs-CZ" sz="3000" b="1" dirty="0" smtClean="0"/>
              <a:t>hemoragie</a:t>
            </a:r>
            <a:r>
              <a:rPr lang="cs-CZ" sz="3000" dirty="0" smtClean="0"/>
              <a:t>, </a:t>
            </a:r>
            <a:r>
              <a:rPr lang="cs-CZ" sz="3000" dirty="0" err="1" smtClean="0"/>
              <a:t>lymfocytární</a:t>
            </a:r>
            <a:r>
              <a:rPr lang="cs-CZ" sz="3000" dirty="0" smtClean="0"/>
              <a:t> </a:t>
            </a:r>
            <a:r>
              <a:rPr lang="cs-CZ" sz="3000" dirty="0" err="1" smtClean="0"/>
              <a:t>vaskulitis</a:t>
            </a:r>
            <a:endParaRPr lang="cs-CZ" sz="3000" dirty="0" smtClean="0"/>
          </a:p>
          <a:p>
            <a:pPr>
              <a:buNone/>
            </a:pPr>
            <a:endParaRPr lang="cs-CZ" sz="1000" dirty="0" smtClean="0"/>
          </a:p>
          <a:p>
            <a:pPr>
              <a:buNone/>
            </a:pPr>
            <a:r>
              <a:rPr lang="cs-CZ" sz="3000" dirty="0" smtClean="0"/>
              <a:t>CH: mírnější projevy</a:t>
            </a:r>
          </a:p>
          <a:p>
            <a:pPr>
              <a:buNone/>
            </a:pPr>
            <a:r>
              <a:rPr lang="cs-CZ" sz="3000" dirty="0" smtClean="0"/>
              <a:t>       </a:t>
            </a:r>
            <a:r>
              <a:rPr lang="cs-CZ" sz="3000" dirty="0" err="1" smtClean="0"/>
              <a:t>perivaskulární</a:t>
            </a:r>
            <a:r>
              <a:rPr lang="cs-CZ" sz="3000" dirty="0" smtClean="0"/>
              <a:t> </a:t>
            </a:r>
            <a:r>
              <a:rPr lang="cs-CZ" sz="3000" dirty="0" err="1" smtClean="0"/>
              <a:t>lymfocytární</a:t>
            </a:r>
            <a:r>
              <a:rPr lang="cs-CZ" sz="3000" dirty="0" smtClean="0"/>
              <a:t> infiltrát</a:t>
            </a:r>
          </a:p>
          <a:p>
            <a:pPr>
              <a:buNone/>
            </a:pPr>
            <a:endParaRPr lang="cs-CZ" sz="3000" dirty="0" smtClean="0"/>
          </a:p>
          <a:p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 smtClean="0"/>
              <a:t>III. ZÁNĚTY DERMIS</a:t>
            </a:r>
            <a:endParaRPr lang="cs-CZ" sz="40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96646" indent="-514350">
              <a:buFont typeface="+mj-lt"/>
              <a:buAutoNum type="arabicPeriod"/>
            </a:pPr>
            <a:endParaRPr lang="cs-CZ" sz="3000" dirty="0" smtClean="0"/>
          </a:p>
          <a:p>
            <a:pPr marL="596646" indent="-514350">
              <a:buFont typeface="+mj-lt"/>
              <a:buAutoNum type="arabicPeriod"/>
            </a:pPr>
            <a:r>
              <a:rPr lang="cs-CZ" sz="3000" dirty="0" err="1" smtClean="0"/>
              <a:t>Lichen</a:t>
            </a:r>
            <a:r>
              <a:rPr lang="cs-CZ" sz="3000" dirty="0" smtClean="0"/>
              <a:t> ruber </a:t>
            </a:r>
            <a:r>
              <a:rPr lang="cs-CZ" sz="3000" dirty="0" err="1" smtClean="0"/>
              <a:t>planus</a:t>
            </a:r>
            <a:endParaRPr lang="cs-CZ" sz="3000" dirty="0" smtClean="0"/>
          </a:p>
          <a:p>
            <a:pPr marL="596646" indent="-514350">
              <a:buFont typeface="+mj-lt"/>
              <a:buAutoNum type="arabicPeriod"/>
            </a:pPr>
            <a:endParaRPr lang="cs-CZ" sz="3000" dirty="0" smtClean="0"/>
          </a:p>
          <a:p>
            <a:pPr marL="596646" indent="-514350">
              <a:buFont typeface="+mj-lt"/>
              <a:buAutoNum type="arabicPeriod"/>
            </a:pPr>
            <a:r>
              <a:rPr lang="cs-CZ" sz="3000" dirty="0" err="1" smtClean="0"/>
              <a:t>Pityriasis</a:t>
            </a:r>
            <a:r>
              <a:rPr lang="cs-CZ" sz="3000" dirty="0" smtClean="0"/>
              <a:t> </a:t>
            </a:r>
            <a:r>
              <a:rPr lang="cs-CZ" sz="3000" dirty="0" err="1" smtClean="0"/>
              <a:t>lichenoides</a:t>
            </a:r>
            <a:r>
              <a:rPr lang="cs-CZ" sz="3000" dirty="0" smtClean="0"/>
              <a:t> </a:t>
            </a:r>
          </a:p>
          <a:p>
            <a:pPr marL="596646" indent="-514350">
              <a:buFont typeface="+mj-lt"/>
              <a:buAutoNum type="arabicPeriod"/>
            </a:pPr>
            <a:endParaRPr lang="cs-CZ" sz="3000" dirty="0" smtClean="0"/>
          </a:p>
          <a:p>
            <a:pPr marL="596646" indent="-514350">
              <a:buFont typeface="+mj-lt"/>
              <a:buAutoNum type="arabicPeriod"/>
            </a:pPr>
            <a:r>
              <a:rPr lang="cs-CZ" sz="3000" dirty="0" err="1" smtClean="0">
                <a:solidFill>
                  <a:srgbClr val="FF0000"/>
                </a:solidFill>
              </a:rPr>
              <a:t>Sweetův</a:t>
            </a:r>
            <a:r>
              <a:rPr lang="cs-CZ" sz="3000" dirty="0" smtClean="0">
                <a:solidFill>
                  <a:srgbClr val="FF0000"/>
                </a:solidFill>
              </a:rPr>
              <a:t> syndrom</a:t>
            </a:r>
            <a:endParaRPr lang="cs-CZ" sz="3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354162"/>
          </a:xfrm>
        </p:spPr>
        <p:txBody>
          <a:bodyPr>
            <a:normAutofit/>
          </a:bodyPr>
          <a:lstStyle/>
          <a:p>
            <a:r>
              <a:rPr lang="cs-CZ" sz="4000" dirty="0" smtClean="0"/>
              <a:t>3) SWEETŮV SYNDROM (akutní      febrilní neutrofilní dermatóza)</a:t>
            </a:r>
            <a:endParaRPr lang="cs-CZ" sz="40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435608" y="1772816"/>
            <a:ext cx="7498080" cy="4475584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cs-CZ" sz="3000" dirty="0" err="1" smtClean="0"/>
              <a:t>Etiopatogeneze</a:t>
            </a:r>
            <a:r>
              <a:rPr lang="cs-CZ" sz="3000" dirty="0" smtClean="0"/>
              <a:t>: často doprovází </a:t>
            </a:r>
            <a:r>
              <a:rPr lang="cs-CZ" sz="3000" dirty="0" err="1" smtClean="0"/>
              <a:t>myeloproliferativní</a:t>
            </a:r>
            <a:r>
              <a:rPr lang="cs-CZ" sz="3000" dirty="0" smtClean="0"/>
              <a:t> onemocnění</a:t>
            </a:r>
          </a:p>
          <a:p>
            <a:pPr>
              <a:buNone/>
            </a:pPr>
            <a:endParaRPr lang="cs-CZ" sz="1000" dirty="0" smtClean="0"/>
          </a:p>
          <a:p>
            <a:pPr>
              <a:buNone/>
            </a:pPr>
            <a:r>
              <a:rPr lang="cs-CZ" sz="3000" dirty="0" smtClean="0"/>
              <a:t>Klinika: </a:t>
            </a:r>
          </a:p>
          <a:p>
            <a:r>
              <a:rPr lang="cs-CZ" sz="3000" dirty="0" smtClean="0"/>
              <a:t>papuly, </a:t>
            </a:r>
            <a:r>
              <a:rPr lang="cs-CZ" sz="3000" dirty="0" err="1" smtClean="0"/>
              <a:t>noduly</a:t>
            </a:r>
            <a:r>
              <a:rPr lang="cs-CZ" sz="3000" dirty="0" smtClean="0"/>
              <a:t>, plaky</a:t>
            </a:r>
          </a:p>
          <a:p>
            <a:r>
              <a:rPr lang="cs-CZ" sz="3000" dirty="0" smtClean="0"/>
              <a:t>hlava, krk, končetiny</a:t>
            </a:r>
          </a:p>
          <a:p>
            <a:r>
              <a:rPr lang="cs-CZ" sz="3000" dirty="0" smtClean="0"/>
              <a:t>několik týdnů</a:t>
            </a:r>
          </a:p>
          <a:p>
            <a:r>
              <a:rPr lang="cs-CZ" sz="3000" dirty="0" smtClean="0"/>
              <a:t>teploty</a:t>
            </a:r>
          </a:p>
          <a:p>
            <a:pPr>
              <a:buNone/>
            </a:pPr>
            <a:endParaRPr lang="cs-CZ" sz="3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15616" y="188640"/>
            <a:ext cx="7818072" cy="1368152"/>
          </a:xfrm>
        </p:spPr>
        <p:txBody>
          <a:bodyPr>
            <a:normAutofit/>
          </a:bodyPr>
          <a:lstStyle/>
          <a:p>
            <a:pPr algn="ctr"/>
            <a:r>
              <a:rPr lang="cs-CZ" sz="4000" dirty="0" smtClean="0"/>
              <a:t>MIKROSKOPICKÉ PROJEVY KOŽNÍCH CHOROB: </a:t>
            </a:r>
            <a:r>
              <a:rPr lang="cs-CZ" sz="4000" b="1" dirty="0" smtClean="0"/>
              <a:t>EPIDERMIS</a:t>
            </a:r>
            <a:endParaRPr lang="cs-CZ" sz="40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435608" y="2204864"/>
            <a:ext cx="7498080" cy="4043536"/>
          </a:xfrm>
        </p:spPr>
        <p:txBody>
          <a:bodyPr>
            <a:normAutofit/>
          </a:bodyPr>
          <a:lstStyle/>
          <a:p>
            <a:pPr marL="653796" indent="-571500">
              <a:buFont typeface="Arial" pitchFamily="34" charset="0"/>
              <a:buChar char="•"/>
            </a:pPr>
            <a:r>
              <a:rPr lang="cs-CZ" sz="3000" dirty="0" smtClean="0"/>
              <a:t>balonová degenerace (= IC edém)</a:t>
            </a:r>
          </a:p>
          <a:p>
            <a:pPr marL="653796" indent="-571500">
              <a:buFont typeface="Arial" pitchFamily="34" charset="0"/>
              <a:buChar char="•"/>
            </a:pPr>
            <a:r>
              <a:rPr lang="cs-CZ" sz="3000" dirty="0" err="1" smtClean="0"/>
              <a:t>exocytóza</a:t>
            </a:r>
            <a:endParaRPr lang="cs-CZ" sz="3000" dirty="0" smtClean="0"/>
          </a:p>
          <a:p>
            <a:pPr marL="653796" indent="-571500">
              <a:buFont typeface="Arial" pitchFamily="34" charset="0"/>
              <a:buChar char="•"/>
            </a:pPr>
            <a:r>
              <a:rPr lang="cs-CZ" sz="3000" dirty="0" smtClean="0"/>
              <a:t>atrofie</a:t>
            </a:r>
          </a:p>
          <a:p>
            <a:pPr marL="653796" indent="-571500">
              <a:buNone/>
            </a:pPr>
            <a:endParaRPr lang="cs-CZ" sz="3000" dirty="0" smtClean="0"/>
          </a:p>
          <a:p>
            <a:pPr marL="653796" indent="-571500">
              <a:buNone/>
            </a:pPr>
            <a:r>
              <a:rPr lang="cs-CZ" sz="3000" dirty="0" smtClean="0"/>
              <a:t>IV.   </a:t>
            </a:r>
            <a:r>
              <a:rPr lang="cs-CZ" sz="3000" dirty="0" err="1" smtClean="0"/>
              <a:t>Stratum</a:t>
            </a:r>
            <a:r>
              <a:rPr lang="cs-CZ" sz="3000" dirty="0" smtClean="0"/>
              <a:t> </a:t>
            </a:r>
            <a:r>
              <a:rPr lang="cs-CZ" sz="3000" dirty="0" err="1" smtClean="0"/>
              <a:t>basale</a:t>
            </a:r>
            <a:endParaRPr lang="cs-CZ" sz="3000" dirty="0" smtClean="0"/>
          </a:p>
          <a:p>
            <a:pPr marL="653796" indent="-571500">
              <a:buFont typeface="Arial" pitchFamily="34" charset="0"/>
              <a:buChar char="•"/>
            </a:pPr>
            <a:r>
              <a:rPr lang="cs-CZ" sz="3000" dirty="0" smtClean="0"/>
              <a:t>vakuolární degenerace</a:t>
            </a:r>
          </a:p>
          <a:p>
            <a:pPr marL="653796" indent="-571500">
              <a:buNone/>
            </a:pPr>
            <a:endParaRPr lang="cs-CZ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778098"/>
          </a:xfrm>
        </p:spPr>
        <p:txBody>
          <a:bodyPr>
            <a:normAutofit/>
          </a:bodyPr>
          <a:lstStyle/>
          <a:p>
            <a:r>
              <a:rPr lang="cs-CZ" sz="3600" dirty="0" smtClean="0"/>
              <a:t>SWEETŮV SYNDROM	</a:t>
            </a:r>
            <a:endParaRPr lang="cs-CZ" sz="3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cs-CZ" dirty="0" smtClean="0"/>
              <a:t>Mikroskopický nález:</a:t>
            </a:r>
          </a:p>
          <a:p>
            <a:r>
              <a:rPr lang="cs-CZ" dirty="0" smtClean="0"/>
              <a:t>zánětlivý infiltrát v dermis – četné </a:t>
            </a:r>
            <a:r>
              <a:rPr lang="cs-CZ" b="1" dirty="0" err="1" smtClean="0"/>
              <a:t>neutrofily</a:t>
            </a:r>
            <a:endParaRPr lang="cs-CZ" b="1" dirty="0" smtClean="0"/>
          </a:p>
          <a:p>
            <a:r>
              <a:rPr lang="cs-CZ" dirty="0" smtClean="0"/>
              <a:t>bez depozice fibrinu</a:t>
            </a:r>
          </a:p>
          <a:p>
            <a:pPr>
              <a:buNone/>
            </a:pP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600888" cy="1143000"/>
          </a:xfrm>
        </p:spPr>
        <p:txBody>
          <a:bodyPr>
            <a:normAutofit/>
          </a:bodyPr>
          <a:lstStyle/>
          <a:p>
            <a:r>
              <a:rPr lang="cs-CZ" sz="4000" dirty="0" smtClean="0"/>
              <a:t>IV. GRANULOMATÓZNÍ ZÁNĚTY</a:t>
            </a:r>
            <a:endParaRPr lang="cs-CZ" sz="40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435608" y="1447800"/>
            <a:ext cx="7498080" cy="514955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cs-CZ" sz="3000" dirty="0" smtClean="0"/>
              <a:t>GRANULOM = CH zánět s </a:t>
            </a:r>
            <a:r>
              <a:rPr lang="cs-CZ" sz="3000" dirty="0" err="1" smtClean="0"/>
              <a:t>predominující</a:t>
            </a:r>
            <a:r>
              <a:rPr lang="cs-CZ" sz="3000" dirty="0" smtClean="0"/>
              <a:t> účastí modifikovaných histiocytů</a:t>
            </a:r>
          </a:p>
          <a:p>
            <a:pPr>
              <a:buNone/>
            </a:pPr>
            <a:endParaRPr lang="cs-CZ" sz="1000" dirty="0" smtClean="0"/>
          </a:p>
          <a:p>
            <a:pPr>
              <a:buNone/>
            </a:pPr>
            <a:r>
              <a:rPr lang="cs-CZ" sz="3000" dirty="0" smtClean="0"/>
              <a:t>TYPY GRANULOMŮ:</a:t>
            </a:r>
          </a:p>
          <a:p>
            <a:pPr marL="596646" indent="-514350">
              <a:buAutoNum type="alphaLcParenR"/>
            </a:pPr>
            <a:r>
              <a:rPr lang="cs-CZ" sz="3000" dirty="0" err="1" smtClean="0">
                <a:solidFill>
                  <a:srgbClr val="FF0000"/>
                </a:solidFill>
              </a:rPr>
              <a:t>palisádující</a:t>
            </a:r>
            <a:r>
              <a:rPr lang="cs-CZ" sz="3000" dirty="0" smtClean="0">
                <a:solidFill>
                  <a:srgbClr val="FF0000"/>
                </a:solidFill>
              </a:rPr>
              <a:t> (g. </a:t>
            </a:r>
            <a:r>
              <a:rPr lang="cs-CZ" sz="3000" dirty="0" err="1" smtClean="0">
                <a:solidFill>
                  <a:srgbClr val="FF0000"/>
                </a:solidFill>
              </a:rPr>
              <a:t>annulare</a:t>
            </a:r>
            <a:r>
              <a:rPr lang="cs-CZ" sz="3000" dirty="0" smtClean="0"/>
              <a:t>, n. </a:t>
            </a:r>
            <a:r>
              <a:rPr lang="cs-CZ" sz="3000" dirty="0" err="1" smtClean="0"/>
              <a:t>lipoidica</a:t>
            </a:r>
            <a:r>
              <a:rPr lang="cs-CZ" sz="3000" dirty="0" smtClean="0"/>
              <a:t>, </a:t>
            </a:r>
            <a:r>
              <a:rPr lang="cs-CZ" sz="3000" dirty="0" err="1" smtClean="0"/>
              <a:t>nodózní</a:t>
            </a:r>
            <a:r>
              <a:rPr lang="cs-CZ" sz="3000" dirty="0" smtClean="0"/>
              <a:t> revmatismus)</a:t>
            </a:r>
          </a:p>
          <a:p>
            <a:pPr marL="596646" indent="-514350">
              <a:buAutoNum type="alphaLcParenR"/>
            </a:pPr>
            <a:r>
              <a:rPr lang="cs-CZ" sz="3000" dirty="0" smtClean="0"/>
              <a:t>nekrotizující (</a:t>
            </a:r>
            <a:r>
              <a:rPr lang="cs-CZ" sz="3000" dirty="0" err="1" smtClean="0"/>
              <a:t>cat</a:t>
            </a:r>
            <a:r>
              <a:rPr lang="cs-CZ" sz="3000" dirty="0" smtClean="0"/>
              <a:t> </a:t>
            </a:r>
            <a:r>
              <a:rPr lang="cs-CZ" sz="3000" dirty="0" err="1" smtClean="0"/>
              <a:t>scratch</a:t>
            </a:r>
            <a:r>
              <a:rPr lang="cs-CZ" sz="3000" dirty="0" smtClean="0"/>
              <a:t> </a:t>
            </a:r>
            <a:r>
              <a:rPr lang="cs-CZ" sz="3000" dirty="0" err="1" smtClean="0"/>
              <a:t>disease</a:t>
            </a:r>
            <a:r>
              <a:rPr lang="cs-CZ" sz="3000" dirty="0" smtClean="0"/>
              <a:t>, </a:t>
            </a:r>
            <a:r>
              <a:rPr lang="cs-CZ" sz="3000" dirty="0" err="1" smtClean="0"/>
              <a:t>tbc</a:t>
            </a:r>
            <a:r>
              <a:rPr lang="cs-CZ" sz="3000" dirty="0" smtClean="0"/>
              <a:t>)</a:t>
            </a:r>
          </a:p>
          <a:p>
            <a:pPr marL="596646" indent="-514350">
              <a:buAutoNum type="alphaLcParenR"/>
            </a:pPr>
            <a:r>
              <a:rPr lang="cs-CZ" sz="3000" dirty="0" smtClean="0"/>
              <a:t>epiteloidní bez nekrózy (sarkoidóza)</a:t>
            </a:r>
          </a:p>
          <a:p>
            <a:pPr marL="596646" indent="-514350">
              <a:buAutoNum type="alphaLcParenR"/>
            </a:pPr>
            <a:r>
              <a:rPr lang="cs-CZ" sz="3000" dirty="0" smtClean="0"/>
              <a:t>hnisavé (hluboké mykózy)</a:t>
            </a:r>
          </a:p>
          <a:p>
            <a:pPr marL="596646" indent="-514350">
              <a:buAutoNum type="alphaLcParenR"/>
            </a:pPr>
            <a:r>
              <a:rPr lang="cs-CZ" sz="3000" dirty="0" smtClean="0"/>
              <a:t>kolem cizích těles</a:t>
            </a:r>
            <a:endParaRPr lang="cs-CZ" sz="3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922114"/>
          </a:xfrm>
        </p:spPr>
        <p:txBody>
          <a:bodyPr>
            <a:normAutofit/>
          </a:bodyPr>
          <a:lstStyle/>
          <a:p>
            <a:r>
              <a:rPr lang="cs-CZ" sz="4000" dirty="0" smtClean="0"/>
              <a:t>1) GRANULOMA ANNULARE</a:t>
            </a:r>
            <a:endParaRPr lang="cs-CZ" sz="40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cs-CZ" sz="3000" dirty="0" err="1" smtClean="0"/>
              <a:t>Etiopatogeneze</a:t>
            </a:r>
            <a:r>
              <a:rPr lang="cs-CZ" sz="3000" dirty="0" smtClean="0"/>
              <a:t>: ?</a:t>
            </a:r>
          </a:p>
          <a:p>
            <a:pPr>
              <a:buNone/>
            </a:pPr>
            <a:endParaRPr lang="cs-CZ" sz="1000" dirty="0" smtClean="0"/>
          </a:p>
          <a:p>
            <a:pPr>
              <a:buNone/>
            </a:pPr>
            <a:r>
              <a:rPr lang="cs-CZ" sz="3000" dirty="0" smtClean="0"/>
              <a:t>Klinika:</a:t>
            </a:r>
          </a:p>
          <a:p>
            <a:r>
              <a:rPr lang="cs-CZ" sz="3000" dirty="0" smtClean="0"/>
              <a:t>okrouhlá vkleslá ložiska</a:t>
            </a:r>
          </a:p>
          <a:p>
            <a:r>
              <a:rPr lang="cs-CZ" sz="3000" dirty="0" smtClean="0"/>
              <a:t>často děti</a:t>
            </a:r>
          </a:p>
          <a:p>
            <a:pPr>
              <a:buNone/>
            </a:pPr>
            <a:endParaRPr lang="cs-CZ" sz="1000" dirty="0" smtClean="0"/>
          </a:p>
          <a:p>
            <a:pPr>
              <a:buNone/>
            </a:pPr>
            <a:r>
              <a:rPr lang="cs-CZ" sz="3000" dirty="0" smtClean="0"/>
              <a:t>Mikroskopický nález:</a:t>
            </a:r>
          </a:p>
          <a:p>
            <a:r>
              <a:rPr lang="cs-CZ" sz="3000" b="1" dirty="0" smtClean="0"/>
              <a:t>nekrobióza</a:t>
            </a:r>
            <a:r>
              <a:rPr lang="cs-CZ" sz="3000" dirty="0" smtClean="0"/>
              <a:t> vaziva, </a:t>
            </a:r>
            <a:r>
              <a:rPr lang="cs-CZ" sz="3000" b="1" dirty="0" smtClean="0"/>
              <a:t>zmnožení hlenu</a:t>
            </a:r>
          </a:p>
          <a:p>
            <a:r>
              <a:rPr lang="cs-CZ" sz="3000" dirty="0" err="1" smtClean="0"/>
              <a:t>palisádující</a:t>
            </a:r>
            <a:r>
              <a:rPr lang="cs-CZ" sz="3000" dirty="0" smtClean="0"/>
              <a:t> histiocyty</a:t>
            </a:r>
          </a:p>
          <a:p>
            <a:pPr>
              <a:buNone/>
            </a:pPr>
            <a:endParaRPr lang="cs-CZ" sz="3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Picture 2" descr="00745+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4700" y="549275"/>
            <a:ext cx="7593013" cy="61737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Picture 2" descr="00249+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1" y="333375"/>
            <a:ext cx="7200800" cy="62722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600888" cy="1143000"/>
          </a:xfrm>
        </p:spPr>
        <p:txBody>
          <a:bodyPr>
            <a:normAutofit/>
          </a:bodyPr>
          <a:lstStyle/>
          <a:p>
            <a:r>
              <a:rPr lang="cs-CZ" sz="4000" dirty="0" smtClean="0"/>
              <a:t>IV. GRANULOMATÓZNÍ ZÁNĚTY</a:t>
            </a:r>
            <a:endParaRPr lang="cs-CZ" sz="40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435608" y="1447800"/>
            <a:ext cx="7498080" cy="5149552"/>
          </a:xfrm>
        </p:spPr>
        <p:txBody>
          <a:bodyPr>
            <a:normAutofit/>
          </a:bodyPr>
          <a:lstStyle/>
          <a:p>
            <a:pPr>
              <a:buNone/>
            </a:pPr>
            <a:endParaRPr lang="cs-CZ" sz="1000" dirty="0" smtClean="0"/>
          </a:p>
          <a:p>
            <a:pPr>
              <a:buNone/>
            </a:pPr>
            <a:r>
              <a:rPr lang="cs-CZ" sz="3000" dirty="0" smtClean="0"/>
              <a:t>TYPY GRANULOMŮ:</a:t>
            </a:r>
          </a:p>
          <a:p>
            <a:pPr marL="596646" indent="-514350">
              <a:buAutoNum type="alphaLcParenR"/>
            </a:pPr>
            <a:r>
              <a:rPr lang="cs-CZ" sz="3000" dirty="0" err="1" smtClean="0">
                <a:solidFill>
                  <a:srgbClr val="FF0000"/>
                </a:solidFill>
              </a:rPr>
              <a:t>palisádující</a:t>
            </a:r>
            <a:r>
              <a:rPr lang="cs-CZ" sz="3000" dirty="0" smtClean="0"/>
              <a:t> (g. </a:t>
            </a:r>
            <a:r>
              <a:rPr lang="cs-CZ" sz="3000" dirty="0" err="1" smtClean="0"/>
              <a:t>annulare</a:t>
            </a:r>
            <a:r>
              <a:rPr lang="cs-CZ" sz="3000" dirty="0" smtClean="0"/>
              <a:t>, </a:t>
            </a:r>
            <a:r>
              <a:rPr lang="cs-CZ" sz="3000" dirty="0" smtClean="0">
                <a:solidFill>
                  <a:srgbClr val="FF0000"/>
                </a:solidFill>
              </a:rPr>
              <a:t>n. </a:t>
            </a:r>
            <a:r>
              <a:rPr lang="cs-CZ" sz="3000" dirty="0" err="1" smtClean="0">
                <a:solidFill>
                  <a:srgbClr val="FF0000"/>
                </a:solidFill>
              </a:rPr>
              <a:t>lipoidica</a:t>
            </a:r>
            <a:r>
              <a:rPr lang="cs-CZ" sz="3000" dirty="0" smtClean="0"/>
              <a:t>, </a:t>
            </a:r>
            <a:r>
              <a:rPr lang="cs-CZ" sz="3000" dirty="0" err="1" smtClean="0"/>
              <a:t>nodózní</a:t>
            </a:r>
            <a:r>
              <a:rPr lang="cs-CZ" sz="3000" dirty="0" smtClean="0"/>
              <a:t> revmatismus)</a:t>
            </a:r>
          </a:p>
          <a:p>
            <a:pPr marL="596646" indent="-514350">
              <a:buAutoNum type="alphaLcParenR"/>
            </a:pPr>
            <a:r>
              <a:rPr lang="cs-CZ" sz="3000" dirty="0" smtClean="0"/>
              <a:t>nekrotizující (</a:t>
            </a:r>
            <a:r>
              <a:rPr lang="cs-CZ" sz="3000" dirty="0" err="1" smtClean="0"/>
              <a:t>cat</a:t>
            </a:r>
            <a:r>
              <a:rPr lang="cs-CZ" sz="3000" dirty="0" smtClean="0"/>
              <a:t> </a:t>
            </a:r>
            <a:r>
              <a:rPr lang="cs-CZ" sz="3000" dirty="0" err="1" smtClean="0"/>
              <a:t>scratch</a:t>
            </a:r>
            <a:r>
              <a:rPr lang="cs-CZ" sz="3000" dirty="0" smtClean="0"/>
              <a:t> </a:t>
            </a:r>
            <a:r>
              <a:rPr lang="cs-CZ" sz="3000" dirty="0" err="1" smtClean="0"/>
              <a:t>disease</a:t>
            </a:r>
            <a:r>
              <a:rPr lang="cs-CZ" sz="3000" dirty="0" smtClean="0"/>
              <a:t>, </a:t>
            </a:r>
            <a:r>
              <a:rPr lang="cs-CZ" sz="3000" dirty="0" err="1" smtClean="0"/>
              <a:t>tbc</a:t>
            </a:r>
            <a:r>
              <a:rPr lang="cs-CZ" sz="3000" dirty="0" smtClean="0"/>
              <a:t>)</a:t>
            </a:r>
          </a:p>
          <a:p>
            <a:pPr marL="596646" indent="-514350">
              <a:buAutoNum type="alphaLcParenR"/>
            </a:pPr>
            <a:r>
              <a:rPr lang="cs-CZ" sz="3000" dirty="0" smtClean="0"/>
              <a:t>epiteloidní bez nekrózy (sarkoidóza)</a:t>
            </a:r>
          </a:p>
          <a:p>
            <a:pPr marL="596646" indent="-514350">
              <a:buAutoNum type="alphaLcParenR"/>
            </a:pPr>
            <a:r>
              <a:rPr lang="cs-CZ" sz="3000" dirty="0" smtClean="0"/>
              <a:t>hnisavé (hluboké mykózy)</a:t>
            </a:r>
          </a:p>
          <a:p>
            <a:pPr marL="596646" indent="-514350">
              <a:buAutoNum type="alphaLcParenR"/>
            </a:pPr>
            <a:r>
              <a:rPr lang="cs-CZ" sz="3000" dirty="0" smtClean="0"/>
              <a:t>kolem cizích těles</a:t>
            </a:r>
            <a:endParaRPr lang="cs-CZ" sz="3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 smtClean="0"/>
              <a:t>2) NECROBIOSIS LIPOIDICA</a:t>
            </a:r>
            <a:endParaRPr lang="cs-CZ" sz="40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cs-CZ" sz="3000" dirty="0" err="1" smtClean="0"/>
              <a:t>Etiopatogeneze</a:t>
            </a:r>
            <a:r>
              <a:rPr lang="cs-CZ" sz="3000" dirty="0" smtClean="0"/>
              <a:t>: ?, častější u diabetiků</a:t>
            </a:r>
          </a:p>
          <a:p>
            <a:pPr>
              <a:buNone/>
            </a:pPr>
            <a:endParaRPr lang="cs-CZ" sz="1000" dirty="0" smtClean="0"/>
          </a:p>
          <a:p>
            <a:pPr>
              <a:buNone/>
            </a:pPr>
            <a:r>
              <a:rPr lang="cs-CZ" sz="3000" dirty="0" smtClean="0"/>
              <a:t>Klinika: </a:t>
            </a:r>
          </a:p>
          <a:p>
            <a:r>
              <a:rPr lang="cs-CZ" sz="3000" b="1" dirty="0" smtClean="0"/>
              <a:t>bérce</a:t>
            </a:r>
          </a:p>
          <a:p>
            <a:r>
              <a:rPr lang="cs-CZ" sz="3000" dirty="0" smtClean="0"/>
              <a:t>okrouhlá ložiska s tuhým okrajem a atrofií </a:t>
            </a:r>
          </a:p>
          <a:p>
            <a:pPr>
              <a:buNone/>
            </a:pPr>
            <a:r>
              <a:rPr lang="cs-CZ" sz="3000" dirty="0" smtClean="0"/>
              <a:t>    v centru</a:t>
            </a:r>
          </a:p>
          <a:p>
            <a:pPr>
              <a:buNone/>
            </a:pPr>
            <a:endParaRPr lang="cs-CZ" sz="1000" dirty="0" smtClean="0"/>
          </a:p>
          <a:p>
            <a:pPr>
              <a:buNone/>
            </a:pPr>
            <a:r>
              <a:rPr lang="cs-CZ" sz="3000" dirty="0" smtClean="0"/>
              <a:t>Mikroskopický nález:</a:t>
            </a:r>
          </a:p>
          <a:p>
            <a:r>
              <a:rPr lang="cs-CZ" sz="3000" b="1" dirty="0" smtClean="0"/>
              <a:t>lipidy</a:t>
            </a:r>
            <a:r>
              <a:rPr lang="cs-CZ" sz="3000" dirty="0" smtClean="0"/>
              <a:t> v centru granulomů</a:t>
            </a:r>
          </a:p>
          <a:p>
            <a:r>
              <a:rPr lang="cs-CZ" sz="3000" dirty="0" smtClean="0"/>
              <a:t>rozsáhlá, </a:t>
            </a:r>
            <a:r>
              <a:rPr lang="cs-CZ" sz="3000" b="1" dirty="0" smtClean="0"/>
              <a:t>více vrstev</a:t>
            </a:r>
          </a:p>
          <a:p>
            <a:pPr>
              <a:buNone/>
            </a:pPr>
            <a:endParaRPr lang="cs-CZ" sz="3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Picture 2" descr="00841+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736" y="223838"/>
            <a:ext cx="4824536" cy="64087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8" name="Picture 2" descr="00329+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8024" y="2132856"/>
            <a:ext cx="4355976" cy="4725144"/>
          </a:xfrm>
          <a:prstGeom prst="rect">
            <a:avLst/>
          </a:prstGeom>
          <a:noFill/>
        </p:spPr>
      </p:pic>
      <p:pic>
        <p:nvPicPr>
          <p:cNvPr id="7" name="Picture 2" descr="00328+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788024" cy="52276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600888" cy="1143000"/>
          </a:xfrm>
        </p:spPr>
        <p:txBody>
          <a:bodyPr>
            <a:normAutofit/>
          </a:bodyPr>
          <a:lstStyle/>
          <a:p>
            <a:r>
              <a:rPr lang="cs-CZ" sz="4000" dirty="0" smtClean="0"/>
              <a:t>IV. GRANULOMATÓZNÍ ZÁNĚTY</a:t>
            </a:r>
            <a:endParaRPr lang="cs-CZ" sz="40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435608" y="1447800"/>
            <a:ext cx="7498080" cy="5149552"/>
          </a:xfrm>
        </p:spPr>
        <p:txBody>
          <a:bodyPr>
            <a:normAutofit/>
          </a:bodyPr>
          <a:lstStyle/>
          <a:p>
            <a:pPr>
              <a:buNone/>
            </a:pPr>
            <a:endParaRPr lang="cs-CZ" sz="1000" dirty="0" smtClean="0"/>
          </a:p>
          <a:p>
            <a:pPr>
              <a:buNone/>
            </a:pPr>
            <a:r>
              <a:rPr lang="cs-CZ" sz="3000" dirty="0" smtClean="0"/>
              <a:t>TYPY GRANULOMŮ:</a:t>
            </a:r>
          </a:p>
          <a:p>
            <a:pPr marL="596646" indent="-514350">
              <a:buAutoNum type="alphaLcParenR"/>
            </a:pPr>
            <a:r>
              <a:rPr lang="cs-CZ" sz="3000" dirty="0" err="1" smtClean="0"/>
              <a:t>palisádující</a:t>
            </a:r>
            <a:r>
              <a:rPr lang="cs-CZ" sz="3000" dirty="0" smtClean="0"/>
              <a:t> (g. </a:t>
            </a:r>
            <a:r>
              <a:rPr lang="cs-CZ" sz="3000" dirty="0" err="1" smtClean="0"/>
              <a:t>annulare</a:t>
            </a:r>
            <a:r>
              <a:rPr lang="cs-CZ" sz="3000" dirty="0" smtClean="0"/>
              <a:t>, n. </a:t>
            </a:r>
            <a:r>
              <a:rPr lang="cs-CZ" sz="3000" dirty="0" err="1" smtClean="0"/>
              <a:t>lipoidica</a:t>
            </a:r>
            <a:r>
              <a:rPr lang="cs-CZ" sz="3000" dirty="0" smtClean="0"/>
              <a:t>, </a:t>
            </a:r>
            <a:r>
              <a:rPr lang="cs-CZ" sz="3000" dirty="0" err="1" smtClean="0"/>
              <a:t>nodózní</a:t>
            </a:r>
            <a:r>
              <a:rPr lang="cs-CZ" sz="3000" dirty="0" smtClean="0"/>
              <a:t> revmatismus)</a:t>
            </a:r>
          </a:p>
          <a:p>
            <a:pPr marL="596646" indent="-514350">
              <a:buAutoNum type="alphaLcParenR"/>
            </a:pPr>
            <a:r>
              <a:rPr lang="cs-CZ" sz="3000" dirty="0" smtClean="0">
                <a:solidFill>
                  <a:srgbClr val="FF0000"/>
                </a:solidFill>
              </a:rPr>
              <a:t>nekrotizující</a:t>
            </a:r>
            <a:r>
              <a:rPr lang="cs-CZ" sz="3000" dirty="0" smtClean="0"/>
              <a:t> (</a:t>
            </a:r>
            <a:r>
              <a:rPr lang="cs-CZ" sz="3000" dirty="0" err="1" smtClean="0"/>
              <a:t>cat</a:t>
            </a:r>
            <a:r>
              <a:rPr lang="cs-CZ" sz="3000" dirty="0" smtClean="0"/>
              <a:t> </a:t>
            </a:r>
            <a:r>
              <a:rPr lang="cs-CZ" sz="3000" dirty="0" err="1" smtClean="0"/>
              <a:t>scratch</a:t>
            </a:r>
            <a:r>
              <a:rPr lang="cs-CZ" sz="3000" dirty="0" smtClean="0"/>
              <a:t> </a:t>
            </a:r>
            <a:r>
              <a:rPr lang="cs-CZ" sz="3000" dirty="0" err="1" smtClean="0"/>
              <a:t>disease</a:t>
            </a:r>
            <a:r>
              <a:rPr lang="cs-CZ" sz="3000" dirty="0" smtClean="0"/>
              <a:t>, </a:t>
            </a:r>
            <a:r>
              <a:rPr lang="cs-CZ" sz="3000" dirty="0" err="1" smtClean="0">
                <a:solidFill>
                  <a:srgbClr val="FF0000"/>
                </a:solidFill>
              </a:rPr>
              <a:t>tbc</a:t>
            </a:r>
            <a:r>
              <a:rPr lang="cs-CZ" sz="3000" dirty="0" smtClean="0"/>
              <a:t>)</a:t>
            </a:r>
          </a:p>
          <a:p>
            <a:pPr marL="596646" indent="-514350">
              <a:buAutoNum type="alphaLcParenR"/>
            </a:pPr>
            <a:r>
              <a:rPr lang="cs-CZ" sz="3000" dirty="0" smtClean="0"/>
              <a:t>epiteloidní bez nekrózy (sarkoidóza)</a:t>
            </a:r>
          </a:p>
          <a:p>
            <a:pPr marL="596646" indent="-514350">
              <a:buAutoNum type="alphaLcParenR"/>
            </a:pPr>
            <a:r>
              <a:rPr lang="cs-CZ" sz="3000" dirty="0" smtClean="0"/>
              <a:t>hnisavé (hluboké mykózy)</a:t>
            </a:r>
          </a:p>
          <a:p>
            <a:pPr marL="596646" indent="-514350">
              <a:buAutoNum type="alphaLcParenR"/>
            </a:pPr>
            <a:r>
              <a:rPr lang="cs-CZ" sz="3000" dirty="0" smtClean="0"/>
              <a:t>kolem cizích těles</a:t>
            </a:r>
            <a:endParaRPr lang="cs-CZ" sz="3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35608" y="188640"/>
            <a:ext cx="7498080" cy="1368152"/>
          </a:xfrm>
        </p:spPr>
        <p:txBody>
          <a:bodyPr>
            <a:normAutofit/>
          </a:bodyPr>
          <a:lstStyle/>
          <a:p>
            <a:r>
              <a:rPr lang="cs-CZ" sz="4000" dirty="0" smtClean="0"/>
              <a:t>MIKROSKOPICKÉ PROJEVY KOŽNÍCH CHOROB: </a:t>
            </a:r>
            <a:r>
              <a:rPr lang="cs-CZ" sz="4000" b="1" dirty="0" smtClean="0"/>
              <a:t>DERMIS</a:t>
            </a:r>
            <a:endParaRPr lang="cs-CZ" sz="40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435608" y="1628800"/>
            <a:ext cx="7498080" cy="4619600"/>
          </a:xfrm>
        </p:spPr>
        <p:txBody>
          <a:bodyPr>
            <a:normAutofit/>
          </a:bodyPr>
          <a:lstStyle/>
          <a:p>
            <a:pPr marL="653796" indent="-571500">
              <a:buNone/>
            </a:pPr>
            <a:r>
              <a:rPr lang="cs-CZ" sz="3000" dirty="0" smtClean="0"/>
              <a:t>I.   ZÁNĚTLIVÝ INFILTRÁT</a:t>
            </a:r>
          </a:p>
          <a:p>
            <a:pPr marL="653796" indent="-571500">
              <a:buFont typeface="Wingdings" pitchFamily="2" charset="2"/>
              <a:buChar char="q"/>
            </a:pPr>
            <a:r>
              <a:rPr lang="cs-CZ" sz="3000" dirty="0" smtClean="0"/>
              <a:t>superficiální</a:t>
            </a:r>
          </a:p>
          <a:p>
            <a:pPr marL="653796" indent="-571500">
              <a:buFont typeface="Wingdings" pitchFamily="2" charset="2"/>
              <a:buChar char="q"/>
            </a:pPr>
            <a:r>
              <a:rPr lang="cs-CZ" sz="3000" dirty="0" smtClean="0"/>
              <a:t>hluboký</a:t>
            </a:r>
          </a:p>
          <a:p>
            <a:pPr marL="653796" indent="-571500">
              <a:buFont typeface="Wingdings" pitchFamily="2" charset="2"/>
              <a:buChar char="q"/>
            </a:pPr>
            <a:r>
              <a:rPr lang="cs-CZ" sz="3000" dirty="0" smtClean="0"/>
              <a:t>superficiální a hluboký</a:t>
            </a:r>
          </a:p>
          <a:p>
            <a:pPr marL="653796" indent="-571500">
              <a:buNone/>
            </a:pPr>
            <a:endParaRPr lang="cs-CZ" sz="2000" dirty="0" smtClean="0"/>
          </a:p>
          <a:p>
            <a:pPr marL="653796" indent="-571500">
              <a:buFont typeface="Wingdings" pitchFamily="2" charset="2"/>
              <a:buChar char="Ø"/>
            </a:pPr>
            <a:r>
              <a:rPr lang="cs-CZ" sz="3000" dirty="0" err="1" smtClean="0"/>
              <a:t>perivaskulární</a:t>
            </a:r>
            <a:r>
              <a:rPr lang="cs-CZ" sz="3000" dirty="0" smtClean="0"/>
              <a:t>/</a:t>
            </a:r>
            <a:r>
              <a:rPr lang="cs-CZ" sz="3000" dirty="0" err="1" smtClean="0"/>
              <a:t>periadnexální</a:t>
            </a:r>
            <a:endParaRPr lang="cs-CZ" sz="3000" dirty="0" smtClean="0"/>
          </a:p>
          <a:p>
            <a:pPr marL="653796" indent="-571500">
              <a:buFont typeface="Wingdings" pitchFamily="2" charset="2"/>
              <a:buChar char="Ø"/>
            </a:pPr>
            <a:r>
              <a:rPr lang="cs-CZ" sz="3000" dirty="0" smtClean="0"/>
              <a:t>intersticiální/difuzní</a:t>
            </a:r>
          </a:p>
          <a:p>
            <a:pPr marL="653796" indent="-571500">
              <a:buFont typeface="Wingdings" pitchFamily="2" charset="2"/>
              <a:buChar char="Ø"/>
            </a:pPr>
            <a:endParaRPr lang="cs-CZ" sz="2000" dirty="0" smtClean="0"/>
          </a:p>
          <a:p>
            <a:pPr marL="653796" indent="-571500">
              <a:buFont typeface="Wingdings" pitchFamily="2" charset="2"/>
              <a:buChar char="v"/>
            </a:pPr>
            <a:r>
              <a:rPr lang="cs-CZ" sz="3000" dirty="0" smtClean="0"/>
              <a:t>složení: </a:t>
            </a:r>
            <a:r>
              <a:rPr lang="cs-CZ" sz="3000" dirty="0" err="1" smtClean="0"/>
              <a:t>ly</a:t>
            </a:r>
            <a:r>
              <a:rPr lang="cs-CZ" sz="3000" dirty="0" smtClean="0"/>
              <a:t>, his, </a:t>
            </a:r>
            <a:r>
              <a:rPr lang="cs-CZ" sz="3000" dirty="0" err="1" smtClean="0"/>
              <a:t>neu</a:t>
            </a:r>
            <a:r>
              <a:rPr lang="cs-CZ" sz="3000" dirty="0" smtClean="0"/>
              <a:t>, </a:t>
            </a:r>
            <a:r>
              <a:rPr lang="cs-CZ" sz="3000" dirty="0" err="1" smtClean="0"/>
              <a:t>eos</a:t>
            </a:r>
            <a:r>
              <a:rPr lang="cs-CZ" sz="3000" dirty="0" smtClean="0"/>
              <a:t>, </a:t>
            </a:r>
            <a:r>
              <a:rPr lang="cs-CZ" sz="3000" dirty="0" err="1" smtClean="0"/>
              <a:t>mastocyty</a:t>
            </a:r>
            <a:endParaRPr lang="cs-CZ" sz="3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850106"/>
          </a:xfrm>
        </p:spPr>
        <p:txBody>
          <a:bodyPr>
            <a:normAutofit/>
          </a:bodyPr>
          <a:lstStyle/>
          <a:p>
            <a:r>
              <a:rPr lang="cs-CZ" sz="4000" dirty="0" smtClean="0"/>
              <a:t>3) TBC</a:t>
            </a:r>
            <a:endParaRPr lang="cs-CZ" sz="40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cs-CZ" sz="3000" dirty="0" smtClean="0"/>
              <a:t>Formy kožní tuberkulózy:</a:t>
            </a:r>
          </a:p>
          <a:p>
            <a:pPr>
              <a:buFont typeface="Wingdings" pitchFamily="2" charset="2"/>
              <a:buChar char="v"/>
            </a:pPr>
            <a:r>
              <a:rPr lang="cs-CZ" sz="3000" dirty="0" smtClean="0"/>
              <a:t> SCROFULODERMA</a:t>
            </a:r>
          </a:p>
          <a:p>
            <a:pPr>
              <a:buFont typeface="Wingdings" pitchFamily="2" charset="2"/>
              <a:buChar char="v"/>
            </a:pPr>
            <a:r>
              <a:rPr lang="cs-CZ" sz="3000" dirty="0" smtClean="0"/>
              <a:t> TBC ULCEROSA</a:t>
            </a:r>
          </a:p>
          <a:p>
            <a:pPr>
              <a:buFont typeface="Wingdings" pitchFamily="2" charset="2"/>
              <a:buChar char="v"/>
            </a:pPr>
            <a:r>
              <a:rPr lang="cs-CZ" sz="3000" dirty="0" smtClean="0"/>
              <a:t> LUPUS VULGARIS</a:t>
            </a:r>
          </a:p>
          <a:p>
            <a:pPr>
              <a:buFont typeface="Wingdings" pitchFamily="2" charset="2"/>
              <a:buChar char="v"/>
            </a:pPr>
            <a:r>
              <a:rPr lang="cs-CZ" sz="3000" dirty="0" smtClean="0"/>
              <a:t> TUBERCULOSIS VERRUCOSA CUTIS</a:t>
            </a:r>
          </a:p>
          <a:p>
            <a:pPr>
              <a:buFont typeface="Wingdings" pitchFamily="2" charset="2"/>
              <a:buChar char="v"/>
            </a:pPr>
            <a:endParaRPr lang="cs-CZ" sz="3000" dirty="0" smtClean="0"/>
          </a:p>
          <a:p>
            <a:pPr>
              <a:buNone/>
            </a:pPr>
            <a:r>
              <a:rPr lang="cs-CZ" sz="3000" dirty="0" smtClean="0"/>
              <a:t>!!! kožní infekci mohou způsobit také </a:t>
            </a:r>
            <a:r>
              <a:rPr lang="cs-CZ" sz="3000" i="1" u="sng" dirty="0" smtClean="0"/>
              <a:t>atypická </a:t>
            </a:r>
            <a:r>
              <a:rPr lang="cs-CZ" sz="3000" i="1" u="sng" dirty="0" err="1" smtClean="0"/>
              <a:t>mykobakteria</a:t>
            </a:r>
            <a:r>
              <a:rPr lang="cs-CZ" sz="3000" dirty="0" smtClean="0"/>
              <a:t> (akvaristé…)</a:t>
            </a:r>
          </a:p>
          <a:p>
            <a:pPr>
              <a:buFont typeface="Wingdings" pitchFamily="2" charset="2"/>
              <a:buChar char="v"/>
            </a:pPr>
            <a:endParaRPr lang="cs-CZ" sz="3000" dirty="0" smtClean="0"/>
          </a:p>
          <a:p>
            <a:pPr>
              <a:buNone/>
            </a:pPr>
            <a:endParaRPr lang="cs-CZ" sz="3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" name="Picture 3" descr="01093+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7" y="332656"/>
            <a:ext cx="3613825" cy="4536504"/>
          </a:xfrm>
          <a:prstGeom prst="rect">
            <a:avLst/>
          </a:prstGeom>
          <a:noFill/>
        </p:spPr>
      </p:pic>
      <p:pic>
        <p:nvPicPr>
          <p:cNvPr id="8" name="Picture 2" descr="01094+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088" y="1916831"/>
            <a:ext cx="3779912" cy="494116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922114"/>
          </a:xfrm>
        </p:spPr>
        <p:txBody>
          <a:bodyPr>
            <a:normAutofit/>
          </a:bodyPr>
          <a:lstStyle/>
          <a:p>
            <a:r>
              <a:rPr lang="cs-CZ" sz="4000" dirty="0" smtClean="0"/>
              <a:t>4) ERYTHEMA NODOSUM</a:t>
            </a:r>
            <a:endParaRPr lang="cs-CZ" sz="40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cs-CZ" sz="3000" dirty="0" err="1" smtClean="0"/>
              <a:t>Etiopatogeneze</a:t>
            </a:r>
            <a:r>
              <a:rPr lang="cs-CZ" sz="3000" dirty="0" smtClean="0"/>
              <a:t>: v.s. autoimunitní (při UC…)</a:t>
            </a:r>
          </a:p>
          <a:p>
            <a:pPr>
              <a:buNone/>
            </a:pPr>
            <a:endParaRPr lang="cs-CZ" sz="3000" dirty="0" smtClean="0"/>
          </a:p>
          <a:p>
            <a:pPr>
              <a:buNone/>
            </a:pPr>
            <a:r>
              <a:rPr lang="cs-CZ" sz="3000" dirty="0" smtClean="0"/>
              <a:t>Klinika: mírně bolestivé uzly na DKK</a:t>
            </a:r>
          </a:p>
          <a:p>
            <a:pPr>
              <a:buNone/>
            </a:pPr>
            <a:endParaRPr lang="cs-CZ" sz="3000" dirty="0" smtClean="0"/>
          </a:p>
          <a:p>
            <a:pPr>
              <a:buNone/>
            </a:pPr>
            <a:r>
              <a:rPr lang="cs-CZ" sz="3000" dirty="0" smtClean="0"/>
              <a:t>Mikroskopický nález: </a:t>
            </a:r>
          </a:p>
          <a:p>
            <a:r>
              <a:rPr lang="cs-CZ" sz="3000" b="1" dirty="0" smtClean="0"/>
              <a:t>septální </a:t>
            </a:r>
            <a:r>
              <a:rPr lang="cs-CZ" sz="3000" b="1" dirty="0" err="1" smtClean="0"/>
              <a:t>panikulitis</a:t>
            </a:r>
            <a:endParaRPr lang="cs-CZ" sz="3000" b="1" dirty="0" smtClean="0"/>
          </a:p>
          <a:p>
            <a:r>
              <a:rPr lang="cs-CZ" sz="3000" dirty="0" smtClean="0"/>
              <a:t>infiltrace </a:t>
            </a:r>
            <a:r>
              <a:rPr lang="cs-CZ" sz="3000" dirty="0" err="1" smtClean="0"/>
              <a:t>neutrofily</a:t>
            </a:r>
            <a:r>
              <a:rPr lang="cs-CZ" sz="3000" dirty="0" smtClean="0"/>
              <a:t>, později granulomy </a:t>
            </a:r>
          </a:p>
          <a:p>
            <a:pPr>
              <a:buNone/>
            </a:pPr>
            <a:endParaRPr lang="cs-CZ" sz="3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" name="Picture 3" descr="00730+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052736"/>
            <a:ext cx="3672408" cy="5112569"/>
          </a:xfrm>
          <a:prstGeom prst="rect">
            <a:avLst/>
          </a:prstGeom>
          <a:noFill/>
        </p:spPr>
      </p:pic>
      <p:pic>
        <p:nvPicPr>
          <p:cNvPr id="8" name="Picture 2" descr="00228+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1052736"/>
            <a:ext cx="4355976" cy="51125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 smtClean="0"/>
              <a:t>V.  PORUCHY POJIVA</a:t>
            </a:r>
            <a:endParaRPr lang="cs-CZ" sz="40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96646" indent="-514350">
              <a:buAutoNum type="arabicPeriod"/>
            </a:pPr>
            <a:r>
              <a:rPr lang="cs-CZ" sz="3000" dirty="0" err="1" smtClean="0">
                <a:solidFill>
                  <a:srgbClr val="FF0000"/>
                </a:solidFill>
              </a:rPr>
              <a:t>Diskoidní</a:t>
            </a:r>
            <a:r>
              <a:rPr lang="cs-CZ" sz="3000" dirty="0" smtClean="0">
                <a:solidFill>
                  <a:srgbClr val="FF0000"/>
                </a:solidFill>
              </a:rPr>
              <a:t> lupus </a:t>
            </a:r>
            <a:r>
              <a:rPr lang="cs-CZ" sz="3000" dirty="0" err="1" smtClean="0">
                <a:solidFill>
                  <a:srgbClr val="FF0000"/>
                </a:solidFill>
              </a:rPr>
              <a:t>erythematodes</a:t>
            </a:r>
            <a:endParaRPr lang="cs-CZ" sz="3000" dirty="0" smtClean="0">
              <a:solidFill>
                <a:srgbClr val="FF0000"/>
              </a:solidFill>
            </a:endParaRPr>
          </a:p>
          <a:p>
            <a:pPr marL="596646" indent="-514350">
              <a:buAutoNum type="arabicPeriod"/>
            </a:pPr>
            <a:endParaRPr lang="cs-CZ" sz="3000" dirty="0" smtClean="0"/>
          </a:p>
          <a:p>
            <a:pPr marL="596646" indent="-514350">
              <a:buAutoNum type="arabicPeriod"/>
            </a:pPr>
            <a:r>
              <a:rPr lang="cs-CZ" sz="3000" dirty="0" smtClean="0"/>
              <a:t>Sklerodermie/</a:t>
            </a:r>
            <a:r>
              <a:rPr lang="cs-CZ" sz="3000" dirty="0" err="1" smtClean="0"/>
              <a:t>morphea</a:t>
            </a:r>
            <a:endParaRPr lang="cs-CZ" sz="3000" dirty="0" smtClean="0"/>
          </a:p>
          <a:p>
            <a:pPr marL="596646" indent="-514350">
              <a:buAutoNum type="arabicPeriod"/>
            </a:pPr>
            <a:endParaRPr lang="cs-CZ" sz="3000" dirty="0" smtClean="0"/>
          </a:p>
          <a:p>
            <a:pPr marL="596646" indent="-514350">
              <a:buAutoNum type="arabicPeriod"/>
            </a:pPr>
            <a:r>
              <a:rPr lang="cs-CZ" sz="3000" dirty="0" err="1" smtClean="0"/>
              <a:t>Lichen</a:t>
            </a:r>
            <a:r>
              <a:rPr lang="cs-CZ" sz="3000" dirty="0" smtClean="0"/>
              <a:t> </a:t>
            </a:r>
            <a:r>
              <a:rPr lang="cs-CZ" sz="3000" dirty="0" err="1" smtClean="0"/>
              <a:t>sclerosus</a:t>
            </a:r>
            <a:r>
              <a:rPr lang="cs-CZ" sz="3000" dirty="0" smtClean="0"/>
              <a:t> </a:t>
            </a:r>
            <a:r>
              <a:rPr lang="cs-CZ" sz="3000" dirty="0" err="1" smtClean="0"/>
              <a:t>et</a:t>
            </a:r>
            <a:r>
              <a:rPr lang="cs-CZ" sz="3000" dirty="0" smtClean="0"/>
              <a:t> </a:t>
            </a:r>
            <a:r>
              <a:rPr lang="cs-CZ" sz="3000" dirty="0" err="1" smtClean="0"/>
              <a:t>atrophicus</a:t>
            </a:r>
            <a:endParaRPr lang="cs-CZ" sz="3000" dirty="0" smtClean="0"/>
          </a:p>
          <a:p>
            <a:pPr marL="596646" indent="-514350">
              <a:buAutoNum type="arabicPeriod"/>
            </a:pPr>
            <a:endParaRPr lang="cs-CZ" sz="3000" dirty="0" smtClean="0"/>
          </a:p>
          <a:p>
            <a:pPr marL="596646" indent="-514350">
              <a:buAutoNum type="arabicPeriod"/>
            </a:pPr>
            <a:r>
              <a:rPr lang="cs-CZ" sz="3000" dirty="0" smtClean="0"/>
              <a:t>(Solární </a:t>
            </a:r>
            <a:r>
              <a:rPr lang="cs-CZ" sz="3000" dirty="0" err="1" smtClean="0"/>
              <a:t>elastóza</a:t>
            </a:r>
            <a:r>
              <a:rPr lang="cs-CZ" sz="3000" dirty="0" smtClean="0"/>
              <a:t>)</a:t>
            </a:r>
            <a:endParaRPr lang="cs-CZ" sz="3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75656" y="274638"/>
            <a:ext cx="6840760" cy="1143000"/>
          </a:xfrm>
        </p:spPr>
        <p:txBody>
          <a:bodyPr>
            <a:noAutofit/>
          </a:bodyPr>
          <a:lstStyle/>
          <a:p>
            <a:r>
              <a:rPr lang="cs-CZ" sz="4000" dirty="0" smtClean="0"/>
              <a:t>1) DISKOIDNÍ LUPUS      		ERYTHEMATODES</a:t>
            </a:r>
            <a:endParaRPr lang="cs-CZ" sz="40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435608" y="1916832"/>
            <a:ext cx="7498080" cy="433156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cs-CZ" sz="3000" dirty="0" err="1" smtClean="0"/>
              <a:t>Etiopatogeneze</a:t>
            </a:r>
            <a:r>
              <a:rPr lang="cs-CZ" sz="3000" dirty="0" smtClean="0"/>
              <a:t>: </a:t>
            </a:r>
          </a:p>
          <a:p>
            <a:pPr>
              <a:buNone/>
            </a:pPr>
            <a:r>
              <a:rPr lang="cs-CZ" sz="3000" dirty="0" smtClean="0"/>
              <a:t>autoprotilátky proti DNA (</a:t>
            </a:r>
            <a:r>
              <a:rPr lang="cs-CZ" sz="3000" u="sng" dirty="0" err="1" smtClean="0"/>
              <a:t>anti</a:t>
            </a:r>
            <a:r>
              <a:rPr lang="cs-CZ" sz="3000" u="sng" dirty="0" smtClean="0"/>
              <a:t>-</a:t>
            </a:r>
            <a:r>
              <a:rPr lang="cs-CZ" sz="3000" u="sng" dirty="0" err="1" smtClean="0"/>
              <a:t>dsDNA</a:t>
            </a:r>
            <a:r>
              <a:rPr lang="cs-CZ" sz="3000" dirty="0" smtClean="0"/>
              <a:t>)</a:t>
            </a:r>
          </a:p>
          <a:p>
            <a:pPr>
              <a:buNone/>
            </a:pPr>
            <a:endParaRPr lang="cs-CZ" sz="3000" dirty="0" smtClean="0"/>
          </a:p>
          <a:p>
            <a:pPr>
              <a:buNone/>
            </a:pPr>
            <a:r>
              <a:rPr lang="cs-CZ" sz="3000" dirty="0" smtClean="0"/>
              <a:t>Klinika:</a:t>
            </a:r>
          </a:p>
          <a:p>
            <a:r>
              <a:rPr lang="cs-CZ" sz="3000" b="1" dirty="0" smtClean="0"/>
              <a:t>osluněná místa</a:t>
            </a:r>
            <a:r>
              <a:rPr lang="cs-CZ" sz="3000" dirty="0" smtClean="0"/>
              <a:t> – hlava, krk</a:t>
            </a:r>
          </a:p>
          <a:p>
            <a:r>
              <a:rPr lang="cs-CZ" sz="3000" dirty="0" smtClean="0"/>
              <a:t>motýlovitý </a:t>
            </a:r>
            <a:r>
              <a:rPr lang="cs-CZ" sz="3000" dirty="0" err="1" smtClean="0"/>
              <a:t>exantém</a:t>
            </a:r>
            <a:r>
              <a:rPr lang="cs-CZ" sz="3000" dirty="0" smtClean="0"/>
              <a:t> v obličeji</a:t>
            </a:r>
          </a:p>
          <a:p>
            <a:r>
              <a:rPr lang="cs-CZ" sz="3000" dirty="0" err="1" smtClean="0"/>
              <a:t>erytematózní</a:t>
            </a:r>
            <a:r>
              <a:rPr lang="cs-CZ" sz="3000" dirty="0" smtClean="0"/>
              <a:t> plaky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" name="Picture 2" descr="00925+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835696" y="548680"/>
            <a:ext cx="6120680" cy="56997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Picture 2" descr="00991+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3" y="620688"/>
            <a:ext cx="6984775" cy="58102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600888" cy="922114"/>
          </a:xfrm>
        </p:spPr>
        <p:txBody>
          <a:bodyPr>
            <a:normAutofit/>
          </a:bodyPr>
          <a:lstStyle/>
          <a:p>
            <a:r>
              <a:rPr lang="cs-CZ" sz="3600" dirty="0" smtClean="0"/>
              <a:t>DISKOIDNÍ LUPUS ERYTHEMATODES</a:t>
            </a:r>
            <a:endParaRPr lang="cs-CZ" sz="3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435608" y="1196752"/>
            <a:ext cx="7498080" cy="5328592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cs-CZ" sz="3000" dirty="0" smtClean="0"/>
              <a:t>Mikroskopický obraz:</a:t>
            </a:r>
          </a:p>
          <a:p>
            <a:r>
              <a:rPr lang="cs-CZ" sz="3000" b="1" dirty="0" smtClean="0"/>
              <a:t>atrofická epidermis</a:t>
            </a:r>
          </a:p>
          <a:p>
            <a:r>
              <a:rPr lang="cs-CZ" sz="3000" dirty="0" smtClean="0"/>
              <a:t>hyperkeratóza zejména ve folikulárních ústích</a:t>
            </a:r>
          </a:p>
          <a:p>
            <a:r>
              <a:rPr lang="cs-CZ" sz="3000" b="1" dirty="0" smtClean="0"/>
              <a:t>vakuolární degenerace </a:t>
            </a:r>
            <a:r>
              <a:rPr lang="cs-CZ" sz="3000" dirty="0" smtClean="0"/>
              <a:t>bazální vrstvy</a:t>
            </a:r>
          </a:p>
          <a:p>
            <a:r>
              <a:rPr lang="cs-CZ" sz="3000" b="1" dirty="0" err="1" smtClean="0"/>
              <a:t>denzní</a:t>
            </a:r>
            <a:r>
              <a:rPr lang="cs-CZ" sz="3000" b="1" dirty="0" smtClean="0"/>
              <a:t> zánětlivý infiltrát</a:t>
            </a:r>
            <a:r>
              <a:rPr lang="cs-CZ" sz="3000" dirty="0" smtClean="0"/>
              <a:t> </a:t>
            </a:r>
            <a:r>
              <a:rPr lang="cs-CZ" sz="3000" dirty="0" err="1" smtClean="0"/>
              <a:t>perivaskulárně</a:t>
            </a:r>
            <a:r>
              <a:rPr lang="cs-CZ" sz="3000" dirty="0" smtClean="0"/>
              <a:t> i </a:t>
            </a:r>
            <a:r>
              <a:rPr lang="cs-CZ" sz="3000" dirty="0" err="1" smtClean="0"/>
              <a:t>periadnexálně</a:t>
            </a:r>
            <a:r>
              <a:rPr lang="cs-CZ" sz="3000" dirty="0" smtClean="0"/>
              <a:t>, povrchově i v hloubce</a:t>
            </a:r>
          </a:p>
          <a:p>
            <a:r>
              <a:rPr lang="cs-CZ" sz="3000" dirty="0" smtClean="0"/>
              <a:t>depozice </a:t>
            </a:r>
            <a:r>
              <a:rPr lang="cs-CZ" sz="3000" b="1" dirty="0" smtClean="0"/>
              <a:t>hlenu</a:t>
            </a:r>
            <a:r>
              <a:rPr lang="cs-CZ" sz="3000" dirty="0" smtClean="0"/>
              <a:t> v retikulární dermis</a:t>
            </a:r>
          </a:p>
          <a:p>
            <a:pPr>
              <a:buNone/>
            </a:pPr>
            <a:endParaRPr lang="cs-CZ" sz="1000" dirty="0" smtClean="0"/>
          </a:p>
          <a:p>
            <a:pPr>
              <a:buNone/>
            </a:pPr>
            <a:r>
              <a:rPr lang="cs-CZ" sz="3000" dirty="0" smtClean="0"/>
              <a:t>IMF: depozita </a:t>
            </a:r>
            <a:r>
              <a:rPr lang="cs-CZ" sz="3000" dirty="0" err="1" smtClean="0"/>
              <a:t>Ig</a:t>
            </a:r>
            <a:r>
              <a:rPr lang="cs-CZ" sz="3000" dirty="0" smtClean="0"/>
              <a:t> a C3 podél </a:t>
            </a:r>
            <a:r>
              <a:rPr lang="cs-CZ" sz="3000" dirty="0" err="1" smtClean="0"/>
              <a:t>junkce</a:t>
            </a:r>
            <a:r>
              <a:rPr lang="cs-CZ" sz="3000" dirty="0" smtClean="0"/>
              <a:t> („lupus band“)</a:t>
            </a:r>
          </a:p>
          <a:p>
            <a:pPr>
              <a:buNone/>
            </a:pPr>
            <a:endParaRPr lang="cs-CZ" sz="3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" name="Picture 2" descr="00192+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0"/>
            <a:ext cx="4824536" cy="5301208"/>
          </a:xfrm>
          <a:prstGeom prst="rect">
            <a:avLst/>
          </a:prstGeom>
          <a:noFill/>
        </p:spPr>
      </p:pic>
      <p:pic>
        <p:nvPicPr>
          <p:cNvPr id="8" name="Picture 2" descr="00191+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088" y="3140967"/>
            <a:ext cx="3779912" cy="371703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634082"/>
          </a:xfrm>
        </p:spPr>
        <p:txBody>
          <a:bodyPr>
            <a:normAutofit fontScale="90000"/>
          </a:bodyPr>
          <a:lstStyle/>
          <a:p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87624" y="836712"/>
            <a:ext cx="7746064" cy="5688632"/>
          </a:xfrm>
        </p:spPr>
        <p:txBody>
          <a:bodyPr>
            <a:normAutofit/>
          </a:bodyPr>
          <a:lstStyle/>
          <a:p>
            <a:pPr marL="653796" indent="-571500">
              <a:buNone/>
            </a:pPr>
            <a:r>
              <a:rPr lang="cs-CZ" sz="3000" dirty="0" smtClean="0"/>
              <a:t>II.   DEPOZICE CIZORODÝCH LÁTEK</a:t>
            </a:r>
          </a:p>
          <a:p>
            <a:pPr marL="653796" indent="-571500">
              <a:buFont typeface="Arial" pitchFamily="34" charset="0"/>
              <a:buChar char="•"/>
            </a:pPr>
            <a:r>
              <a:rPr lang="cs-CZ" sz="3000" dirty="0" err="1" smtClean="0"/>
              <a:t>mukosubstance</a:t>
            </a:r>
            <a:r>
              <a:rPr lang="cs-CZ" sz="3000" dirty="0" smtClean="0"/>
              <a:t> (CDE, </a:t>
            </a:r>
            <a:r>
              <a:rPr lang="cs-CZ" sz="3000" dirty="0" err="1" smtClean="0"/>
              <a:t>dermatomyositis</a:t>
            </a:r>
            <a:r>
              <a:rPr lang="cs-CZ" sz="3000" dirty="0" smtClean="0"/>
              <a:t>, myxedém…)</a:t>
            </a:r>
          </a:p>
          <a:p>
            <a:pPr marL="653796" indent="-571500">
              <a:buFont typeface="Arial" pitchFamily="34" charset="0"/>
              <a:buChar char="•"/>
            </a:pPr>
            <a:r>
              <a:rPr lang="cs-CZ" sz="3000" dirty="0" smtClean="0"/>
              <a:t>amyloid</a:t>
            </a:r>
          </a:p>
          <a:p>
            <a:pPr marL="653796" indent="-571500">
              <a:buFont typeface="Arial" pitchFamily="34" charset="0"/>
              <a:buChar char="•"/>
            </a:pPr>
            <a:r>
              <a:rPr lang="cs-CZ" sz="3000" dirty="0" smtClean="0"/>
              <a:t>pigmenty (melanin, </a:t>
            </a:r>
            <a:r>
              <a:rPr lang="cs-CZ" sz="3000" dirty="0" err="1" smtClean="0"/>
              <a:t>hemosiderin</a:t>
            </a:r>
            <a:r>
              <a:rPr lang="cs-CZ" sz="3000" dirty="0" smtClean="0"/>
              <a:t>)</a:t>
            </a:r>
          </a:p>
          <a:p>
            <a:pPr marL="653796" indent="-571500">
              <a:buFont typeface="Arial" pitchFamily="34" charset="0"/>
              <a:buChar char="•"/>
            </a:pPr>
            <a:endParaRPr lang="cs-CZ" sz="1000" dirty="0" smtClean="0"/>
          </a:p>
          <a:p>
            <a:pPr marL="653796" indent="-571500">
              <a:buNone/>
            </a:pPr>
            <a:r>
              <a:rPr lang="cs-CZ" sz="3000" dirty="0" smtClean="0"/>
              <a:t>III.  ZMĚNY VAZIVA</a:t>
            </a:r>
          </a:p>
          <a:p>
            <a:pPr marL="653796" indent="-571500">
              <a:buFont typeface="Arial" pitchFamily="34" charset="0"/>
              <a:buChar char="•"/>
            </a:pPr>
            <a:r>
              <a:rPr lang="cs-CZ" sz="3000" dirty="0" smtClean="0"/>
              <a:t>fibróza</a:t>
            </a:r>
          </a:p>
          <a:p>
            <a:pPr marL="653796" indent="-571500">
              <a:buFont typeface="Arial" pitchFamily="34" charset="0"/>
              <a:buChar char="•"/>
            </a:pPr>
            <a:r>
              <a:rPr lang="cs-CZ" sz="3000" dirty="0" smtClean="0"/>
              <a:t>degenerativní z. (nekrobióza, </a:t>
            </a:r>
            <a:r>
              <a:rPr lang="cs-CZ" sz="3000" dirty="0" err="1" smtClean="0"/>
              <a:t>fibrinoidní</a:t>
            </a:r>
            <a:r>
              <a:rPr lang="cs-CZ" sz="3000" dirty="0" smtClean="0"/>
              <a:t> n.)</a:t>
            </a:r>
          </a:p>
          <a:p>
            <a:pPr marL="653796" indent="-571500">
              <a:buFont typeface="Arial" pitchFamily="34" charset="0"/>
              <a:buChar char="•"/>
            </a:pPr>
            <a:r>
              <a:rPr lang="cs-CZ" sz="3000" dirty="0" smtClean="0"/>
              <a:t>změny elastiky (zánik, solární degenerace)</a:t>
            </a:r>
          </a:p>
          <a:p>
            <a:pPr marL="653796" indent="-571500">
              <a:buFont typeface="Arial" pitchFamily="34" charset="0"/>
              <a:buChar char="•"/>
            </a:pPr>
            <a:endParaRPr lang="cs-CZ" sz="3000" dirty="0" smtClean="0"/>
          </a:p>
          <a:p>
            <a:pPr>
              <a:buNone/>
            </a:pPr>
            <a:endParaRPr lang="cs-CZ" sz="3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 smtClean="0"/>
              <a:t>V.  PORUCHY POJIVA</a:t>
            </a:r>
            <a:endParaRPr lang="cs-CZ" sz="40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96646" indent="-514350">
              <a:buAutoNum type="arabicPeriod"/>
            </a:pPr>
            <a:r>
              <a:rPr lang="cs-CZ" sz="3000" dirty="0" err="1" smtClean="0"/>
              <a:t>Diskoidní</a:t>
            </a:r>
            <a:r>
              <a:rPr lang="cs-CZ" sz="3000" dirty="0" smtClean="0"/>
              <a:t> lupus </a:t>
            </a:r>
            <a:r>
              <a:rPr lang="cs-CZ" sz="3000" dirty="0" err="1" smtClean="0"/>
              <a:t>erythematodes</a:t>
            </a:r>
            <a:endParaRPr lang="cs-CZ" sz="3000" dirty="0" smtClean="0"/>
          </a:p>
          <a:p>
            <a:pPr marL="596646" indent="-514350">
              <a:buAutoNum type="arabicPeriod"/>
            </a:pPr>
            <a:endParaRPr lang="cs-CZ" sz="3000" dirty="0" smtClean="0"/>
          </a:p>
          <a:p>
            <a:pPr marL="596646" indent="-514350">
              <a:buAutoNum type="arabicPeriod"/>
            </a:pPr>
            <a:r>
              <a:rPr lang="cs-CZ" sz="3000" dirty="0" smtClean="0">
                <a:solidFill>
                  <a:srgbClr val="FF0000"/>
                </a:solidFill>
              </a:rPr>
              <a:t>Sklerodermie/</a:t>
            </a:r>
            <a:r>
              <a:rPr lang="cs-CZ" sz="3000" dirty="0" err="1" smtClean="0">
                <a:solidFill>
                  <a:srgbClr val="FF0000"/>
                </a:solidFill>
              </a:rPr>
              <a:t>morphea</a:t>
            </a:r>
            <a:endParaRPr lang="cs-CZ" sz="3000" dirty="0" smtClean="0">
              <a:solidFill>
                <a:srgbClr val="FF0000"/>
              </a:solidFill>
            </a:endParaRPr>
          </a:p>
          <a:p>
            <a:pPr marL="596646" indent="-514350">
              <a:buAutoNum type="arabicPeriod"/>
            </a:pPr>
            <a:endParaRPr lang="cs-CZ" sz="3000" dirty="0" smtClean="0"/>
          </a:p>
          <a:p>
            <a:pPr marL="596646" indent="-514350">
              <a:buAutoNum type="arabicPeriod"/>
            </a:pPr>
            <a:r>
              <a:rPr lang="cs-CZ" sz="3000" dirty="0" err="1" smtClean="0"/>
              <a:t>Lichen</a:t>
            </a:r>
            <a:r>
              <a:rPr lang="cs-CZ" sz="3000" dirty="0" smtClean="0"/>
              <a:t> </a:t>
            </a:r>
            <a:r>
              <a:rPr lang="cs-CZ" sz="3000" dirty="0" err="1" smtClean="0"/>
              <a:t>sclerosus</a:t>
            </a:r>
            <a:r>
              <a:rPr lang="cs-CZ" sz="3000" dirty="0" smtClean="0"/>
              <a:t> </a:t>
            </a:r>
            <a:r>
              <a:rPr lang="cs-CZ" sz="3000" dirty="0" err="1" smtClean="0"/>
              <a:t>et</a:t>
            </a:r>
            <a:r>
              <a:rPr lang="cs-CZ" sz="3000" dirty="0" smtClean="0"/>
              <a:t> </a:t>
            </a:r>
            <a:r>
              <a:rPr lang="cs-CZ" sz="3000" dirty="0" err="1" smtClean="0"/>
              <a:t>atrophicus</a:t>
            </a:r>
            <a:endParaRPr lang="cs-CZ" sz="3000" dirty="0" smtClean="0"/>
          </a:p>
          <a:p>
            <a:pPr marL="596646" indent="-514350">
              <a:buAutoNum type="arabicPeriod"/>
            </a:pPr>
            <a:endParaRPr lang="cs-CZ" sz="3000" dirty="0" smtClean="0"/>
          </a:p>
          <a:p>
            <a:pPr marL="596646" indent="-514350">
              <a:buAutoNum type="arabicPeriod"/>
            </a:pPr>
            <a:r>
              <a:rPr lang="cs-CZ" sz="3000" dirty="0" smtClean="0"/>
              <a:t>(Solární </a:t>
            </a:r>
            <a:r>
              <a:rPr lang="cs-CZ" sz="3000" dirty="0" err="1" smtClean="0"/>
              <a:t>elastóza</a:t>
            </a:r>
            <a:r>
              <a:rPr lang="cs-CZ" sz="3000" dirty="0" smtClean="0"/>
              <a:t>)</a:t>
            </a:r>
            <a:endParaRPr lang="cs-CZ" sz="3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994122"/>
          </a:xfrm>
        </p:spPr>
        <p:txBody>
          <a:bodyPr>
            <a:normAutofit/>
          </a:bodyPr>
          <a:lstStyle/>
          <a:p>
            <a:r>
              <a:rPr lang="cs-CZ" sz="4000" dirty="0" smtClean="0"/>
              <a:t>2) SKLERODERMIE / MORPHEA</a:t>
            </a:r>
            <a:endParaRPr lang="cs-CZ" sz="40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435608" y="1340768"/>
            <a:ext cx="7498080" cy="5256584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cs-CZ" sz="3000" dirty="0" err="1" smtClean="0"/>
              <a:t>Etiopatogeneze</a:t>
            </a:r>
            <a:r>
              <a:rPr lang="cs-CZ" sz="3000" dirty="0" smtClean="0"/>
              <a:t>: </a:t>
            </a:r>
          </a:p>
          <a:p>
            <a:r>
              <a:rPr lang="cs-CZ" sz="3000" dirty="0" err="1" smtClean="0"/>
              <a:t>antinukleární</a:t>
            </a:r>
            <a:r>
              <a:rPr lang="cs-CZ" sz="3000" dirty="0" smtClean="0"/>
              <a:t> protilátky</a:t>
            </a:r>
          </a:p>
          <a:p>
            <a:r>
              <a:rPr lang="cs-CZ" sz="3000" dirty="0" smtClean="0"/>
              <a:t>protilátky proti centromerám</a:t>
            </a:r>
          </a:p>
          <a:p>
            <a:pPr>
              <a:buNone/>
            </a:pPr>
            <a:endParaRPr lang="cs-CZ" sz="1000" dirty="0" smtClean="0"/>
          </a:p>
          <a:p>
            <a:pPr>
              <a:buNone/>
            </a:pPr>
            <a:r>
              <a:rPr lang="cs-CZ" sz="3000" dirty="0" smtClean="0"/>
              <a:t>Klinika:</a:t>
            </a:r>
          </a:p>
          <a:p>
            <a:r>
              <a:rPr lang="cs-CZ" sz="3000" dirty="0" err="1" smtClean="0"/>
              <a:t>lividní</a:t>
            </a:r>
            <a:r>
              <a:rPr lang="cs-CZ" sz="3000" dirty="0" smtClean="0"/>
              <a:t> tuhá vkleslá ložiska na kůži</a:t>
            </a:r>
          </a:p>
          <a:p>
            <a:r>
              <a:rPr lang="cs-CZ" sz="3000" dirty="0" err="1" smtClean="0"/>
              <a:t>sklerodaktylie</a:t>
            </a:r>
            <a:endParaRPr lang="cs-CZ" sz="3000" dirty="0" smtClean="0"/>
          </a:p>
          <a:p>
            <a:r>
              <a:rPr lang="cs-CZ" sz="3000" dirty="0" smtClean="0"/>
              <a:t>maskovitý obličej</a:t>
            </a:r>
          </a:p>
          <a:p>
            <a:r>
              <a:rPr lang="cs-CZ" sz="3000" dirty="0" err="1" smtClean="0"/>
              <a:t>Raunaudův</a:t>
            </a:r>
            <a:r>
              <a:rPr lang="cs-CZ" sz="3000" dirty="0" smtClean="0"/>
              <a:t> fenomén</a:t>
            </a:r>
          </a:p>
          <a:p>
            <a:r>
              <a:rPr lang="cs-CZ" sz="3000" dirty="0" smtClean="0"/>
              <a:t>viscerální postižení: stenózy jícnu, plicní fibróza</a:t>
            </a:r>
          </a:p>
          <a:p>
            <a:pPr>
              <a:buNone/>
            </a:pPr>
            <a:endParaRPr lang="cs-CZ" sz="3000" dirty="0" smtClean="0"/>
          </a:p>
          <a:p>
            <a:pPr>
              <a:buNone/>
            </a:pPr>
            <a:endParaRPr lang="cs-CZ" sz="3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850106"/>
          </a:xfrm>
        </p:spPr>
        <p:txBody>
          <a:bodyPr>
            <a:normAutofit/>
          </a:bodyPr>
          <a:lstStyle/>
          <a:p>
            <a:r>
              <a:rPr lang="cs-CZ" sz="4000" dirty="0" smtClean="0"/>
              <a:t>SKLERODERMIE / MORPHEA</a:t>
            </a:r>
            <a:endParaRPr lang="cs-CZ" sz="40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cs-CZ" sz="3000" dirty="0" smtClean="0"/>
              <a:t>Mikroskopický obraz:</a:t>
            </a:r>
          </a:p>
          <a:p>
            <a:pPr>
              <a:buNone/>
            </a:pPr>
            <a:endParaRPr lang="cs-CZ" sz="1100" dirty="0" smtClean="0"/>
          </a:p>
          <a:p>
            <a:pPr>
              <a:buNone/>
            </a:pPr>
            <a:r>
              <a:rPr lang="cs-CZ" sz="3000" dirty="0" smtClean="0"/>
              <a:t>ČASNÁ</a:t>
            </a:r>
          </a:p>
          <a:p>
            <a:r>
              <a:rPr lang="cs-CZ" sz="3000" b="1" dirty="0" smtClean="0"/>
              <a:t>zánětlivý infiltrát </a:t>
            </a:r>
            <a:r>
              <a:rPr lang="cs-CZ" sz="3000" dirty="0" smtClean="0"/>
              <a:t>v dermis: </a:t>
            </a:r>
            <a:r>
              <a:rPr lang="cs-CZ" sz="3000" dirty="0" err="1" smtClean="0"/>
              <a:t>ly</a:t>
            </a:r>
            <a:r>
              <a:rPr lang="cs-CZ" sz="3000" dirty="0" smtClean="0"/>
              <a:t>, </a:t>
            </a:r>
            <a:r>
              <a:rPr lang="cs-CZ" sz="3000" dirty="0" err="1" smtClean="0"/>
              <a:t>pla</a:t>
            </a:r>
            <a:r>
              <a:rPr lang="cs-CZ" sz="3000" dirty="0" smtClean="0"/>
              <a:t>, </a:t>
            </a:r>
            <a:r>
              <a:rPr lang="cs-CZ" sz="3000" dirty="0" err="1" smtClean="0"/>
              <a:t>eos</a:t>
            </a:r>
            <a:endParaRPr lang="cs-CZ" sz="3000" dirty="0" smtClean="0"/>
          </a:p>
          <a:p>
            <a:endParaRPr lang="cs-CZ" sz="1000" dirty="0" smtClean="0"/>
          </a:p>
          <a:p>
            <a:pPr>
              <a:buNone/>
            </a:pPr>
            <a:r>
              <a:rPr lang="cs-CZ" sz="3000" dirty="0" smtClean="0"/>
              <a:t>POZDNÍ</a:t>
            </a:r>
          </a:p>
          <a:p>
            <a:r>
              <a:rPr lang="cs-CZ" sz="3000" b="1" dirty="0" smtClean="0"/>
              <a:t>zhrubění kolagenu</a:t>
            </a:r>
          </a:p>
          <a:p>
            <a:r>
              <a:rPr lang="cs-CZ" sz="3000" dirty="0" smtClean="0"/>
              <a:t>zánik adnex</a:t>
            </a:r>
          </a:p>
          <a:p>
            <a:r>
              <a:rPr lang="cs-CZ" sz="3000" dirty="0" smtClean="0"/>
              <a:t>šíření vaziva do podkoží (pod úroveň potních žlázek) </a:t>
            </a:r>
          </a:p>
          <a:p>
            <a:pPr>
              <a:buNone/>
            </a:pPr>
            <a:endParaRPr lang="cs-CZ" sz="3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" name="Picture 2" descr="01076+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284984"/>
            <a:ext cx="3397572" cy="2736304"/>
          </a:xfrm>
          <a:prstGeom prst="rect">
            <a:avLst/>
          </a:prstGeom>
          <a:noFill/>
        </p:spPr>
      </p:pic>
      <p:pic>
        <p:nvPicPr>
          <p:cNvPr id="8" name="Picture 2" descr="00377+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15816" y="404664"/>
            <a:ext cx="6228184" cy="60486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 smtClean="0"/>
              <a:t>V.  PORUCHY POJIVA</a:t>
            </a:r>
            <a:endParaRPr lang="cs-CZ" sz="40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96646" indent="-514350">
              <a:buAutoNum type="arabicPeriod"/>
            </a:pPr>
            <a:r>
              <a:rPr lang="cs-CZ" sz="3000" dirty="0" err="1" smtClean="0"/>
              <a:t>Diskoidní</a:t>
            </a:r>
            <a:r>
              <a:rPr lang="cs-CZ" sz="3000" dirty="0" smtClean="0"/>
              <a:t> lupus </a:t>
            </a:r>
            <a:r>
              <a:rPr lang="cs-CZ" sz="3000" dirty="0" err="1" smtClean="0"/>
              <a:t>erythematodes</a:t>
            </a:r>
            <a:endParaRPr lang="cs-CZ" sz="3000" dirty="0" smtClean="0"/>
          </a:p>
          <a:p>
            <a:pPr marL="596646" indent="-514350">
              <a:buAutoNum type="arabicPeriod"/>
            </a:pPr>
            <a:endParaRPr lang="cs-CZ" sz="3000" dirty="0" smtClean="0"/>
          </a:p>
          <a:p>
            <a:pPr marL="596646" indent="-514350">
              <a:buAutoNum type="arabicPeriod"/>
            </a:pPr>
            <a:r>
              <a:rPr lang="cs-CZ" sz="3000" dirty="0" smtClean="0"/>
              <a:t>Sklerodermie/</a:t>
            </a:r>
            <a:r>
              <a:rPr lang="cs-CZ" sz="3000" dirty="0" err="1" smtClean="0"/>
              <a:t>morphea</a:t>
            </a:r>
            <a:endParaRPr lang="cs-CZ" sz="3000" dirty="0" smtClean="0"/>
          </a:p>
          <a:p>
            <a:pPr marL="596646" indent="-514350">
              <a:buAutoNum type="arabicPeriod"/>
            </a:pPr>
            <a:endParaRPr lang="cs-CZ" sz="3000" dirty="0" smtClean="0"/>
          </a:p>
          <a:p>
            <a:pPr marL="596646" indent="-514350">
              <a:buAutoNum type="arabicPeriod"/>
            </a:pPr>
            <a:r>
              <a:rPr lang="cs-CZ" sz="3000" dirty="0" err="1" smtClean="0">
                <a:solidFill>
                  <a:srgbClr val="FF0000"/>
                </a:solidFill>
              </a:rPr>
              <a:t>Lichen</a:t>
            </a:r>
            <a:r>
              <a:rPr lang="cs-CZ" sz="3000" dirty="0" smtClean="0">
                <a:solidFill>
                  <a:srgbClr val="FF0000"/>
                </a:solidFill>
              </a:rPr>
              <a:t> </a:t>
            </a:r>
            <a:r>
              <a:rPr lang="cs-CZ" sz="3000" dirty="0" err="1" smtClean="0">
                <a:solidFill>
                  <a:srgbClr val="FF0000"/>
                </a:solidFill>
              </a:rPr>
              <a:t>sclerosus</a:t>
            </a:r>
            <a:r>
              <a:rPr lang="cs-CZ" sz="3000" dirty="0" smtClean="0">
                <a:solidFill>
                  <a:srgbClr val="FF0000"/>
                </a:solidFill>
              </a:rPr>
              <a:t> </a:t>
            </a:r>
            <a:r>
              <a:rPr lang="cs-CZ" sz="3000" dirty="0" err="1" smtClean="0">
                <a:solidFill>
                  <a:srgbClr val="FF0000"/>
                </a:solidFill>
              </a:rPr>
              <a:t>et</a:t>
            </a:r>
            <a:r>
              <a:rPr lang="cs-CZ" sz="3000" dirty="0" smtClean="0">
                <a:solidFill>
                  <a:srgbClr val="FF0000"/>
                </a:solidFill>
              </a:rPr>
              <a:t> </a:t>
            </a:r>
            <a:r>
              <a:rPr lang="cs-CZ" sz="3000" dirty="0" err="1" smtClean="0">
                <a:solidFill>
                  <a:srgbClr val="FF0000"/>
                </a:solidFill>
              </a:rPr>
              <a:t>atrophicus</a:t>
            </a:r>
            <a:endParaRPr lang="cs-CZ" sz="3000" dirty="0" smtClean="0">
              <a:solidFill>
                <a:srgbClr val="FF0000"/>
              </a:solidFill>
            </a:endParaRPr>
          </a:p>
          <a:p>
            <a:pPr marL="596646" indent="-514350">
              <a:buAutoNum type="arabicPeriod"/>
            </a:pPr>
            <a:endParaRPr lang="cs-CZ" sz="3000" dirty="0" smtClean="0"/>
          </a:p>
          <a:p>
            <a:pPr marL="596646" indent="-514350">
              <a:buAutoNum type="arabicPeriod"/>
            </a:pPr>
            <a:r>
              <a:rPr lang="cs-CZ" sz="3000" dirty="0" smtClean="0"/>
              <a:t>(Solární </a:t>
            </a:r>
            <a:r>
              <a:rPr lang="cs-CZ" sz="3000" dirty="0" err="1" smtClean="0"/>
              <a:t>elastóza</a:t>
            </a:r>
            <a:r>
              <a:rPr lang="cs-CZ" sz="3000" dirty="0" smtClean="0"/>
              <a:t>)</a:t>
            </a:r>
            <a:endParaRPr lang="cs-CZ" sz="3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35608" y="188640"/>
            <a:ext cx="7498080" cy="1296144"/>
          </a:xfrm>
        </p:spPr>
        <p:txBody>
          <a:bodyPr>
            <a:noAutofit/>
          </a:bodyPr>
          <a:lstStyle/>
          <a:p>
            <a:r>
              <a:rPr lang="cs-CZ" sz="4000" dirty="0" smtClean="0"/>
              <a:t>3) LICHEN SCLEROSUS ET 	ATROPHICUS</a:t>
            </a:r>
            <a:endParaRPr lang="cs-CZ" sz="40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435608" y="1556792"/>
            <a:ext cx="7498080" cy="4968552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cs-CZ" sz="3000" dirty="0" err="1" smtClean="0"/>
              <a:t>Etiopatogeneze</a:t>
            </a:r>
            <a:r>
              <a:rPr lang="cs-CZ" sz="3000" dirty="0" smtClean="0"/>
              <a:t>: ?</a:t>
            </a:r>
          </a:p>
          <a:p>
            <a:pPr>
              <a:buNone/>
            </a:pPr>
            <a:endParaRPr lang="cs-CZ" sz="1000" dirty="0" smtClean="0"/>
          </a:p>
          <a:p>
            <a:pPr>
              <a:buNone/>
            </a:pPr>
            <a:r>
              <a:rPr lang="cs-CZ" sz="3000" dirty="0" smtClean="0"/>
              <a:t>Klinika:</a:t>
            </a:r>
          </a:p>
          <a:p>
            <a:r>
              <a:rPr lang="cs-CZ" sz="3000" dirty="0" smtClean="0"/>
              <a:t>bledé plochy</a:t>
            </a:r>
          </a:p>
          <a:p>
            <a:r>
              <a:rPr lang="cs-CZ" sz="3000" dirty="0" smtClean="0"/>
              <a:t>různé lokalizace (</a:t>
            </a:r>
            <a:r>
              <a:rPr lang="cs-CZ" sz="3000" dirty="0" err="1" smtClean="0"/>
              <a:t>craurosis</a:t>
            </a:r>
            <a:r>
              <a:rPr lang="cs-CZ" sz="3000" dirty="0" smtClean="0"/>
              <a:t> </a:t>
            </a:r>
            <a:r>
              <a:rPr lang="cs-CZ" sz="3000" dirty="0" err="1" smtClean="0"/>
              <a:t>vulvae</a:t>
            </a:r>
            <a:r>
              <a:rPr lang="cs-CZ" sz="3000" dirty="0" smtClean="0"/>
              <a:t>)</a:t>
            </a:r>
          </a:p>
          <a:p>
            <a:r>
              <a:rPr lang="cs-CZ" sz="3000" dirty="0" smtClean="0"/>
              <a:t>někdy doprovázen </a:t>
            </a:r>
            <a:r>
              <a:rPr lang="cs-CZ" sz="3000" dirty="0" err="1" smtClean="0"/>
              <a:t>pruritem</a:t>
            </a:r>
            <a:endParaRPr lang="cs-CZ" sz="3000" dirty="0" smtClean="0"/>
          </a:p>
          <a:p>
            <a:pPr>
              <a:buNone/>
            </a:pPr>
            <a:endParaRPr lang="cs-CZ" sz="1000" dirty="0" smtClean="0"/>
          </a:p>
          <a:p>
            <a:pPr>
              <a:buNone/>
            </a:pPr>
            <a:r>
              <a:rPr lang="cs-CZ" sz="3000" dirty="0" smtClean="0"/>
              <a:t>Mikroskopický obraz:</a:t>
            </a:r>
          </a:p>
          <a:p>
            <a:r>
              <a:rPr lang="cs-CZ" sz="3000" dirty="0" smtClean="0"/>
              <a:t>atrofie epidermis</a:t>
            </a:r>
          </a:p>
          <a:p>
            <a:r>
              <a:rPr lang="cs-CZ" sz="3000" b="1" dirty="0" smtClean="0"/>
              <a:t>edém až homogenizace vaziva</a:t>
            </a:r>
            <a:r>
              <a:rPr lang="cs-CZ" sz="3000" dirty="0" smtClean="0"/>
              <a:t> horní dermis</a:t>
            </a:r>
          </a:p>
          <a:p>
            <a:r>
              <a:rPr lang="cs-CZ" sz="3000" dirty="0" smtClean="0"/>
              <a:t>pruhovitý zánětlivý infiltrát pod edémem</a:t>
            </a:r>
          </a:p>
          <a:p>
            <a:endParaRPr lang="cs-CZ" sz="3000" dirty="0" smtClean="0"/>
          </a:p>
          <a:p>
            <a:endParaRPr lang="cs-CZ" sz="3000" dirty="0" smtClean="0"/>
          </a:p>
          <a:p>
            <a:pPr>
              <a:buNone/>
            </a:pP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Picture 2" descr="00302+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1" y="333375"/>
            <a:ext cx="6984775" cy="62722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 smtClean="0"/>
              <a:t>V.  PORUCHY POJIVA</a:t>
            </a:r>
            <a:endParaRPr lang="cs-CZ" sz="40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96646" indent="-514350">
              <a:buAutoNum type="arabicPeriod"/>
            </a:pPr>
            <a:r>
              <a:rPr lang="cs-CZ" sz="3000" dirty="0" err="1" smtClean="0"/>
              <a:t>Diskoidní</a:t>
            </a:r>
            <a:r>
              <a:rPr lang="cs-CZ" sz="3000" dirty="0" smtClean="0"/>
              <a:t> lupus </a:t>
            </a:r>
            <a:r>
              <a:rPr lang="cs-CZ" sz="3000" dirty="0" err="1" smtClean="0"/>
              <a:t>erythematodes</a:t>
            </a:r>
            <a:endParaRPr lang="cs-CZ" sz="3000" dirty="0" smtClean="0"/>
          </a:p>
          <a:p>
            <a:pPr marL="596646" indent="-514350">
              <a:buAutoNum type="arabicPeriod"/>
            </a:pPr>
            <a:endParaRPr lang="cs-CZ" sz="3000" dirty="0" smtClean="0"/>
          </a:p>
          <a:p>
            <a:pPr marL="596646" indent="-514350">
              <a:buAutoNum type="arabicPeriod"/>
            </a:pPr>
            <a:r>
              <a:rPr lang="cs-CZ" sz="3000" dirty="0" smtClean="0"/>
              <a:t>Sklerodermie/</a:t>
            </a:r>
            <a:r>
              <a:rPr lang="cs-CZ" sz="3000" dirty="0" err="1" smtClean="0"/>
              <a:t>morphea</a:t>
            </a:r>
            <a:endParaRPr lang="cs-CZ" sz="3000" dirty="0" smtClean="0"/>
          </a:p>
          <a:p>
            <a:pPr marL="596646" indent="-514350">
              <a:buAutoNum type="arabicPeriod"/>
            </a:pPr>
            <a:endParaRPr lang="cs-CZ" sz="3000" dirty="0" smtClean="0"/>
          </a:p>
          <a:p>
            <a:pPr marL="596646" indent="-514350">
              <a:buAutoNum type="arabicPeriod"/>
            </a:pPr>
            <a:r>
              <a:rPr lang="cs-CZ" sz="3000" dirty="0" err="1" smtClean="0"/>
              <a:t>Lichen</a:t>
            </a:r>
            <a:r>
              <a:rPr lang="cs-CZ" sz="3000" dirty="0" smtClean="0"/>
              <a:t> </a:t>
            </a:r>
            <a:r>
              <a:rPr lang="cs-CZ" sz="3000" dirty="0" err="1" smtClean="0"/>
              <a:t>sclerosus</a:t>
            </a:r>
            <a:r>
              <a:rPr lang="cs-CZ" sz="3000" dirty="0" smtClean="0"/>
              <a:t> </a:t>
            </a:r>
            <a:r>
              <a:rPr lang="cs-CZ" sz="3000" dirty="0" err="1" smtClean="0"/>
              <a:t>et</a:t>
            </a:r>
            <a:r>
              <a:rPr lang="cs-CZ" sz="3000" dirty="0" smtClean="0"/>
              <a:t> </a:t>
            </a:r>
            <a:r>
              <a:rPr lang="cs-CZ" sz="3000" dirty="0" err="1" smtClean="0"/>
              <a:t>atrophicus</a:t>
            </a:r>
            <a:endParaRPr lang="cs-CZ" sz="3000" dirty="0" smtClean="0"/>
          </a:p>
          <a:p>
            <a:pPr marL="596646" indent="-514350">
              <a:buAutoNum type="arabicPeriod"/>
            </a:pPr>
            <a:endParaRPr lang="cs-CZ" sz="3000" dirty="0" smtClean="0"/>
          </a:p>
          <a:p>
            <a:pPr marL="596646" indent="-514350">
              <a:buAutoNum type="arabicPeriod"/>
            </a:pPr>
            <a:r>
              <a:rPr lang="cs-CZ" sz="3000" dirty="0" smtClean="0"/>
              <a:t>(</a:t>
            </a:r>
            <a:r>
              <a:rPr lang="cs-CZ" sz="3000" dirty="0" smtClean="0">
                <a:solidFill>
                  <a:srgbClr val="FF0000"/>
                </a:solidFill>
              </a:rPr>
              <a:t>Solární </a:t>
            </a:r>
            <a:r>
              <a:rPr lang="cs-CZ" sz="3000" dirty="0" err="1" smtClean="0">
                <a:solidFill>
                  <a:srgbClr val="FF0000"/>
                </a:solidFill>
              </a:rPr>
              <a:t>elastóza</a:t>
            </a:r>
            <a:r>
              <a:rPr lang="cs-CZ" sz="3000" dirty="0" smtClean="0"/>
              <a:t>)</a:t>
            </a:r>
            <a:endParaRPr lang="cs-CZ" sz="3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 smtClean="0"/>
              <a:t>(4) SOLÁRNÍ ELASTÓZA</a:t>
            </a:r>
            <a:endParaRPr lang="cs-CZ" sz="40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cs-CZ" sz="3000" dirty="0" smtClean="0"/>
              <a:t>= degenerativní změny až rozpad elastických vláken ve sluncem osluněné kůži</a:t>
            </a:r>
          </a:p>
          <a:p>
            <a:pPr>
              <a:buNone/>
            </a:pPr>
            <a:endParaRPr lang="cs-CZ" sz="3000" dirty="0" smtClean="0"/>
          </a:p>
          <a:p>
            <a:pPr>
              <a:buNone/>
            </a:pPr>
            <a:r>
              <a:rPr lang="cs-CZ" sz="3000" dirty="0" smtClean="0"/>
              <a:t>(není samostatná </a:t>
            </a:r>
            <a:r>
              <a:rPr lang="cs-CZ" sz="3000" dirty="0" err="1" smtClean="0"/>
              <a:t>nozologická</a:t>
            </a:r>
            <a:r>
              <a:rPr lang="cs-CZ" sz="3000" dirty="0" smtClean="0"/>
              <a:t> jednotka, spíše symptom)</a:t>
            </a:r>
            <a:endParaRPr lang="cs-CZ" sz="3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 smtClean="0"/>
              <a:t>VI.  CHOROBY CÉV</a:t>
            </a:r>
            <a:endParaRPr lang="cs-CZ" sz="40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435608" y="1772816"/>
            <a:ext cx="7498080" cy="4475584"/>
          </a:xfrm>
        </p:spPr>
        <p:txBody>
          <a:bodyPr>
            <a:normAutofit/>
          </a:bodyPr>
          <a:lstStyle/>
          <a:p>
            <a:pPr marL="596646" indent="-514350">
              <a:buFont typeface="+mj-lt"/>
              <a:buAutoNum type="arabicPeriod"/>
            </a:pPr>
            <a:r>
              <a:rPr lang="cs-CZ" sz="3000" dirty="0" err="1" smtClean="0">
                <a:solidFill>
                  <a:srgbClr val="FF0000"/>
                </a:solidFill>
              </a:rPr>
              <a:t>Leukocytoklastická</a:t>
            </a:r>
            <a:r>
              <a:rPr lang="cs-CZ" sz="3000" dirty="0" smtClean="0">
                <a:solidFill>
                  <a:srgbClr val="FF0000"/>
                </a:solidFill>
              </a:rPr>
              <a:t> </a:t>
            </a:r>
            <a:r>
              <a:rPr lang="cs-CZ" sz="3000" dirty="0" err="1" smtClean="0">
                <a:solidFill>
                  <a:srgbClr val="FF0000"/>
                </a:solidFill>
              </a:rPr>
              <a:t>vaskulitis</a:t>
            </a:r>
            <a:endParaRPr lang="cs-CZ" sz="3000" dirty="0" smtClean="0">
              <a:solidFill>
                <a:srgbClr val="FF0000"/>
              </a:solidFill>
            </a:endParaRPr>
          </a:p>
          <a:p>
            <a:pPr marL="596646" indent="-514350">
              <a:buFont typeface="+mj-lt"/>
              <a:buAutoNum type="arabicPeriod"/>
            </a:pPr>
            <a:endParaRPr lang="cs-CZ" sz="3000" dirty="0" smtClean="0"/>
          </a:p>
          <a:p>
            <a:pPr marL="596646" indent="-514350">
              <a:buFont typeface="+mj-lt"/>
              <a:buAutoNum type="arabicPeriod"/>
            </a:pPr>
            <a:r>
              <a:rPr lang="cs-CZ" sz="3000" dirty="0" smtClean="0"/>
              <a:t>Progresivní pigmentovaná purpura (</a:t>
            </a:r>
            <a:r>
              <a:rPr lang="cs-CZ" sz="3000" dirty="0" err="1" smtClean="0"/>
              <a:t>Schamberg</a:t>
            </a:r>
            <a:r>
              <a:rPr lang="cs-CZ" sz="3000" dirty="0" smtClean="0"/>
              <a:t>-</a:t>
            </a:r>
            <a:r>
              <a:rPr lang="cs-CZ" sz="3000" dirty="0" err="1" smtClean="0"/>
              <a:t>Majocchi</a:t>
            </a:r>
            <a:r>
              <a:rPr lang="cs-CZ" sz="3000" dirty="0" smtClean="0"/>
              <a:t>)</a:t>
            </a:r>
          </a:p>
          <a:p>
            <a:pPr marL="596646" indent="-514350">
              <a:buFont typeface="+mj-lt"/>
              <a:buAutoNum type="arabicPeriod"/>
            </a:pPr>
            <a:endParaRPr lang="cs-CZ" sz="3000" dirty="0" smtClean="0"/>
          </a:p>
          <a:p>
            <a:pPr marL="596646" indent="-514350">
              <a:buFont typeface="+mj-lt"/>
              <a:buAutoNum type="arabicPeriod"/>
            </a:pPr>
            <a:r>
              <a:rPr lang="cs-CZ" sz="3000" dirty="0" err="1" smtClean="0"/>
              <a:t>Stasis</a:t>
            </a:r>
            <a:r>
              <a:rPr lang="cs-CZ" sz="3000" dirty="0" smtClean="0"/>
              <a:t> dermatitis</a:t>
            </a:r>
            <a:endParaRPr lang="cs-CZ" sz="3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PPT_DBNAME" val="9cd404db-e120-4a95-8feb-359560362517.mdb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OINTWIDTH" val="0.5"/>
  <p:tag name="ARS_CHARTSHOWITEMTEXT" val="0"/>
  <p:tag name="ARS_CHARTPARA_SHOWWINDOW" val="0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lunovrat">
  <a:themeElements>
    <a:clrScheme name="Slunovrat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Slunovrat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Slunovrat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595</TotalTime>
  <Words>2476</Words>
  <Application>Microsoft Office PowerPoint</Application>
  <PresentationFormat>Předvádění na obrazovce (4:3)</PresentationFormat>
  <Paragraphs>677</Paragraphs>
  <Slides>118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118</vt:i4>
      </vt:variant>
    </vt:vector>
  </HeadingPairs>
  <TitlesOfParts>
    <vt:vector size="124" baseType="lpstr">
      <vt:lpstr>Arial</vt:lpstr>
      <vt:lpstr>Gill Sans MT</vt:lpstr>
      <vt:lpstr>Verdana</vt:lpstr>
      <vt:lpstr>Wingdings</vt:lpstr>
      <vt:lpstr>Wingdings 2</vt:lpstr>
      <vt:lpstr>Slunovrat</vt:lpstr>
      <vt:lpstr>NENÁDOROVÉ CHOROBY KŮŽE</vt:lpstr>
      <vt:lpstr>PŘÍČINY KOŽNÍCH CHOROB I.</vt:lpstr>
      <vt:lpstr>PŘÍČINY KOŽNÍCH CHOROB II.</vt:lpstr>
      <vt:lpstr>KLINICKÉ PROJEVY KOŽNÍCH CHOROB I.</vt:lpstr>
      <vt:lpstr>KLINICKÉ PROJEVY KOŽNÍCH CHOROB II.</vt:lpstr>
      <vt:lpstr>MIKROSKOPICKÉ PROJEVY KOŽNÍCH CHOROB: EPIDERMIS</vt:lpstr>
      <vt:lpstr>MIKROSKOPICKÉ PROJEVY KOŽNÍCH CHOROB: EPIDERMIS</vt:lpstr>
      <vt:lpstr>MIKROSKOPICKÉ PROJEVY KOŽNÍCH CHOROB: DERMIS</vt:lpstr>
      <vt:lpstr>Prezentace aplikace PowerPoint</vt:lpstr>
      <vt:lpstr>MIKROSKOPICKÉ PROJEVY KOŽNÍCH CHOROB: PODKOŽÍ</vt:lpstr>
      <vt:lpstr>PŘÍNOS HISTOPATOLOGICKÉHO VYŠETŘENÍ PRO DG. KOŽNÍCH CHOROB</vt:lpstr>
      <vt:lpstr>I. PORUCHY EPIDERMIS</vt:lpstr>
      <vt:lpstr>1) PSORIÁZA (p. vulgaris, lupénka)</vt:lpstr>
      <vt:lpstr>PSORIÁZA (p. vulgaris, lupénka)</vt:lpstr>
      <vt:lpstr>Prezentace aplikace PowerPoint</vt:lpstr>
      <vt:lpstr>Prezentace aplikace PowerPoint</vt:lpstr>
      <vt:lpstr>Prezentace aplikace PowerPoint</vt:lpstr>
      <vt:lpstr>PSORIÁZA (p. vulgaris, lupénka)</vt:lpstr>
      <vt:lpstr>Prezentace aplikace PowerPoint</vt:lpstr>
      <vt:lpstr>Prezentace aplikace PowerPoint</vt:lpstr>
      <vt:lpstr>Prezentace aplikace PowerPoint</vt:lpstr>
      <vt:lpstr>I. PORUCHY EPIDERMIS</vt:lpstr>
      <vt:lpstr>2) ICHTYÓZY</vt:lpstr>
      <vt:lpstr>Prezentace aplikace PowerPoint</vt:lpstr>
      <vt:lpstr>Prezentace aplikace PowerPoint</vt:lpstr>
      <vt:lpstr>I. PORUCHY EPIDERMIS</vt:lpstr>
      <vt:lpstr>3) PRURIGO</vt:lpstr>
      <vt:lpstr>II. PUCHÝŘNATÉ CHOROBY</vt:lpstr>
      <vt:lpstr>1) DERMATITIS EKZÉMOVÉHO TYPU</vt:lpstr>
      <vt:lpstr>ALERGICKÁ KONTAKTNÍ DERMATITIS</vt:lpstr>
      <vt:lpstr>ALERGICKÁ KONTAKTNÍ DERMATITIS</vt:lpstr>
      <vt:lpstr>Prezentace aplikace PowerPoint</vt:lpstr>
      <vt:lpstr>Prezentace aplikace PowerPoint</vt:lpstr>
      <vt:lpstr>Prezentace aplikace PowerPoint</vt:lpstr>
      <vt:lpstr>II. PUCHÝŘNATÉ CHOROBY</vt:lpstr>
      <vt:lpstr>2) PEMPHIGUS  VULGARIS</vt:lpstr>
      <vt:lpstr>PEMPHIGUS  VULGARIS</vt:lpstr>
      <vt:lpstr>Prezentace aplikace PowerPoint</vt:lpstr>
      <vt:lpstr>Prezentace aplikace PowerPoint</vt:lpstr>
      <vt:lpstr>Prezentace aplikace PowerPoint</vt:lpstr>
      <vt:lpstr>II. PUCHÝŘNATÉ CHOROBY</vt:lpstr>
      <vt:lpstr>3) HERPETICKÉ PUCHÝŘE</vt:lpstr>
      <vt:lpstr>Prezentace aplikace PowerPoint</vt:lpstr>
      <vt:lpstr>Prezentace aplikace PowerPoint</vt:lpstr>
      <vt:lpstr>II. PUCHÝŘNATÉ CHOROBY</vt:lpstr>
      <vt:lpstr>4) ERYTHEMA MULTIFORME</vt:lpstr>
      <vt:lpstr>ERYTHEMA MULTIFORME</vt:lpstr>
      <vt:lpstr>Prezentace aplikace PowerPoint</vt:lpstr>
      <vt:lpstr>Prezentace aplikace PowerPoint</vt:lpstr>
      <vt:lpstr>II. PUCHÝŘNATÉ CHOROBY</vt:lpstr>
      <vt:lpstr>5) BULÓZNÍ PEMPHIGOID</vt:lpstr>
      <vt:lpstr>BULÓZNÍ PEMPHIGOID</vt:lpstr>
      <vt:lpstr>Prezentace aplikace PowerPoint</vt:lpstr>
      <vt:lpstr>Prezentace aplikace PowerPoint</vt:lpstr>
      <vt:lpstr>II. PUCHÝŘNATÉ CHOROBY</vt:lpstr>
      <vt:lpstr>6) DERMATITIS HERPETIFORMIS DUHRING (DHD)</vt:lpstr>
      <vt:lpstr>DERMATITIS HERPETIFORMIS DUHRING</vt:lpstr>
      <vt:lpstr>Prezentace aplikace PowerPoint</vt:lpstr>
      <vt:lpstr>Prezentace aplikace PowerPoint</vt:lpstr>
      <vt:lpstr>III. ZÁNĚTY DERMIS</vt:lpstr>
      <vt:lpstr>1) LICHEN RUBER PLANUS</vt:lpstr>
      <vt:lpstr>LICHEN RUBER PLANUS</vt:lpstr>
      <vt:lpstr>Prezentace aplikace PowerPoint</vt:lpstr>
      <vt:lpstr>Prezentace aplikace PowerPoint</vt:lpstr>
      <vt:lpstr>III. ZÁNĚTY DERMIS</vt:lpstr>
      <vt:lpstr>2) PITYRIASIS LICHENOIDES</vt:lpstr>
      <vt:lpstr>PITYRIASIS LICHENOIDES</vt:lpstr>
      <vt:lpstr>III. ZÁNĚTY DERMIS</vt:lpstr>
      <vt:lpstr>3) SWEETŮV SYNDROM (akutní      febrilní neutrofilní dermatóza)</vt:lpstr>
      <vt:lpstr>SWEETŮV SYNDROM </vt:lpstr>
      <vt:lpstr>IV. GRANULOMATÓZNÍ ZÁNĚTY</vt:lpstr>
      <vt:lpstr>1) GRANULOMA ANNULARE</vt:lpstr>
      <vt:lpstr>Prezentace aplikace PowerPoint</vt:lpstr>
      <vt:lpstr>Prezentace aplikace PowerPoint</vt:lpstr>
      <vt:lpstr>IV. GRANULOMATÓZNÍ ZÁNĚTY</vt:lpstr>
      <vt:lpstr>2) NECROBIOSIS LIPOIDICA</vt:lpstr>
      <vt:lpstr>Prezentace aplikace PowerPoint</vt:lpstr>
      <vt:lpstr>Prezentace aplikace PowerPoint</vt:lpstr>
      <vt:lpstr>IV. GRANULOMATÓZNÍ ZÁNĚTY</vt:lpstr>
      <vt:lpstr>3) TBC</vt:lpstr>
      <vt:lpstr>Prezentace aplikace PowerPoint</vt:lpstr>
      <vt:lpstr>4) ERYTHEMA NODOSUM</vt:lpstr>
      <vt:lpstr>Prezentace aplikace PowerPoint</vt:lpstr>
      <vt:lpstr>V.  PORUCHY POJIVA</vt:lpstr>
      <vt:lpstr>1) DISKOIDNÍ LUPUS        ERYTHEMATODES</vt:lpstr>
      <vt:lpstr>Prezentace aplikace PowerPoint</vt:lpstr>
      <vt:lpstr>Prezentace aplikace PowerPoint</vt:lpstr>
      <vt:lpstr>DISKOIDNÍ LUPUS ERYTHEMATODES</vt:lpstr>
      <vt:lpstr>Prezentace aplikace PowerPoint</vt:lpstr>
      <vt:lpstr>V.  PORUCHY POJIVA</vt:lpstr>
      <vt:lpstr>2) SKLERODERMIE / MORPHEA</vt:lpstr>
      <vt:lpstr>SKLERODERMIE / MORPHEA</vt:lpstr>
      <vt:lpstr>Prezentace aplikace PowerPoint</vt:lpstr>
      <vt:lpstr>V.  PORUCHY POJIVA</vt:lpstr>
      <vt:lpstr>3) LICHEN SCLEROSUS ET  ATROPHICUS</vt:lpstr>
      <vt:lpstr>Prezentace aplikace PowerPoint</vt:lpstr>
      <vt:lpstr>V.  PORUCHY POJIVA</vt:lpstr>
      <vt:lpstr>(4) SOLÁRNÍ ELASTÓZA</vt:lpstr>
      <vt:lpstr>VI.  CHOROBY CÉV</vt:lpstr>
      <vt:lpstr>1) LEUKOCYTOKLASTICKÁ  VASKULITIS</vt:lpstr>
      <vt:lpstr>LEUKOCYTOKLASTICKÁ VASKULITIS</vt:lpstr>
      <vt:lpstr>Prezentace aplikace PowerPoint</vt:lpstr>
      <vt:lpstr>VI.  CHOROBY CÉV</vt:lpstr>
      <vt:lpstr>2) PROGRESIVNÍ PIGMENTOVANÁ  PURPURA</vt:lpstr>
      <vt:lpstr>Prezentace aplikace PowerPoint</vt:lpstr>
      <vt:lpstr>VI.  CHOROBY CÉV</vt:lpstr>
      <vt:lpstr>3) STASIS DERMATITIS</vt:lpstr>
      <vt:lpstr>Prezentace aplikace PowerPoint</vt:lpstr>
      <vt:lpstr>Prezentace aplikace PowerPoint</vt:lpstr>
      <vt:lpstr>VII. CHOROBY ADNEX</vt:lpstr>
      <vt:lpstr>1) ACNE  VULGARIS</vt:lpstr>
      <vt:lpstr>VII. CHOROBY ADNEX</vt:lpstr>
      <vt:lpstr>2) ROSACEA </vt:lpstr>
      <vt:lpstr>ROSACEA</vt:lpstr>
      <vt:lpstr>VII. CHOROBY ADNEX</vt:lpstr>
      <vt:lpstr>3) FOLIKULITIDY</vt:lpstr>
      <vt:lpstr>VII. CHOROBY ADNEX</vt:lpstr>
      <vt:lpstr>4) ALOPECIE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NENÁDOROVÉ CHOROBY KŮŽE</dc:title>
  <dc:creator>OEM</dc:creator>
  <cp:lastModifiedBy>ucitel</cp:lastModifiedBy>
  <cp:revision>82</cp:revision>
  <dcterms:created xsi:type="dcterms:W3CDTF">2014-04-06T20:42:17Z</dcterms:created>
  <dcterms:modified xsi:type="dcterms:W3CDTF">2019-05-16T14:23:56Z</dcterms:modified>
</cp:coreProperties>
</file>