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2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65" r:id="rId2"/>
    <p:sldId id="258" r:id="rId3"/>
    <p:sldId id="282" r:id="rId4"/>
    <p:sldId id="301" r:id="rId5"/>
    <p:sldId id="283" r:id="rId6"/>
    <p:sldId id="284" r:id="rId7"/>
    <p:sldId id="285" r:id="rId8"/>
    <p:sldId id="300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302" r:id="rId18"/>
    <p:sldId id="297" r:id="rId19"/>
    <p:sldId id="305" r:id="rId20"/>
    <p:sldId id="306" r:id="rId21"/>
    <p:sldId id="294" r:id="rId22"/>
    <p:sldId id="295" r:id="rId23"/>
    <p:sldId id="308" r:id="rId24"/>
    <p:sldId id="296" r:id="rId25"/>
    <p:sldId id="298" r:id="rId26"/>
    <p:sldId id="299" r:id="rId27"/>
    <p:sldId id="307" r:id="rId28"/>
    <p:sldId id="309" r:id="rId29"/>
    <p:sldId id="311" r:id="rId30"/>
    <p:sldId id="310" r:id="rId31"/>
    <p:sldId id="263" r:id="rId32"/>
    <p:sldId id="280" r:id="rId33"/>
    <p:sldId id="281" r:id="rId34"/>
    <p:sldId id="303" r:id="rId35"/>
    <p:sldId id="264" r:id="rId36"/>
    <p:sldId id="304" r:id="rId37"/>
  </p:sldIdLst>
  <p:sldSz cx="12192000" cy="6858000"/>
  <p:notesSz cx="6858000" cy="9144000"/>
  <p:custDataLst>
    <p:tags r:id="rId3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EBBA3-5D58-4AD0-AD1C-AE5C5787971C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CDE63-548E-477B-A54C-92A3F769E2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51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F0576-BC87-4FB9-80F9-C29B37E184BD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16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CDE63-548E-477B-A54C-92A3F769E24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590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64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02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767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A529E-15E3-4A1A-8842-5385A7081952}" type="datetimeFigureOut">
              <a:rPr lang="cs-CZ"/>
              <a:pPr>
                <a:defRPr/>
              </a:pPr>
              <a:t>07.05.2020</a:t>
            </a:fld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9487C-1CB8-4676-9454-2E6C5DB210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181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34" y="115889"/>
            <a:ext cx="11904133" cy="777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9184" y="1268414"/>
            <a:ext cx="5755216" cy="2587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184" y="4008438"/>
            <a:ext cx="5755216" cy="2589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197601" y="1268414"/>
            <a:ext cx="5755217" cy="5329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07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93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7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22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48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2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25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01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38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CC4C4-99E1-4764-A33B-89C8C2F00278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54018-782A-4E4E-81DF-CAD30F5E9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88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file:///C:\SunVote\SunVote%20ARS%20PPT\Resources\PictureTemp\b5736604-a45e-47b6-b169-27358be640aa.jpg" TargetMode="External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9.emf"/><Relationship Id="rId2" Type="http://schemas.openxmlformats.org/officeDocument/2006/relationships/tags" Target="../tags/tag2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image" Target="file:///C:\SunVote\SunVote%20ARS%20PPT\Resources\PictureTemp\1f77cd05-f141-4749-83c7-c45624265662.jpg" TargetMode="Externa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image" Target="file:///C:\SunVote\SunVote%20ARS%20PPT\Resources\PictureTemp\7c45f477-2b96-4066-bfac-cd74c772ba84.jpg" TargetMode="External"/><Relationship Id="rId5" Type="http://schemas.openxmlformats.org/officeDocument/2006/relationships/image" Target="../media/image3.jpg"/><Relationship Id="rId4" Type="http://schemas.openxmlformats.org/officeDocument/2006/relationships/notesSlide" Target="../notesSlides/notesSlide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image" Target="file:///C:\SunVote\SunVote%20ARS%20PPT\Resources\PictureTemp\f8d4a4c2-c063-463c-9c63-9e3a414773a0.jpg" TargetMode="Externa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file:///C:\SunVote\SunVote%20ARS%20PPT\Resources\PictureTemp\727af50c-f192-401f-8063-bc258a940bdb.jpg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file:///C:\SunVote\SunVote%20ARS%20PPT\Resources\PictureTemp\a1d57eed-12a6-4202-ac84-e3d117beea01.jpg" TargetMode="Externa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 idx="4294967295"/>
          </p:nvPr>
        </p:nvSpPr>
        <p:spPr>
          <a:xfrm>
            <a:off x="700645" y="250434"/>
            <a:ext cx="11115304" cy="1470025"/>
          </a:xfrm>
        </p:spPr>
        <p:txBody>
          <a:bodyPr anchorCtr="0"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Statistické metody v biologii </a:t>
            </a:r>
            <a:r>
              <a:rPr lang="cs-CZ" smtClean="0"/>
              <a:t>a medicíně II</a:t>
            </a:r>
            <a:endParaRPr lang="cs-CZ" dirty="0"/>
          </a:p>
        </p:txBody>
      </p:sp>
      <p:pic>
        <p:nvPicPr>
          <p:cNvPr id="16386" name="Picture 2" descr="http://graphichive.net/uploaded/youtoart/b_12953117256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709" y="2028411"/>
            <a:ext cx="5855566" cy="4381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87407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88641"/>
            <a:ext cx="8229600" cy="1139825"/>
          </a:xfrm>
        </p:spPr>
        <p:txBody>
          <a:bodyPr/>
          <a:lstStyle/>
          <a:p>
            <a:r>
              <a:rPr lang="cs-CZ" sz="3200" dirty="0"/>
              <a:t>Příklady korelačních koeficientů</a:t>
            </a:r>
            <a:endParaRPr lang="cs-CZ" sz="3200" dirty="0">
              <a:latin typeface="Arial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3" y="1412777"/>
            <a:ext cx="8785225" cy="4897437"/>
          </a:xfrm>
        </p:spPr>
        <p:txBody>
          <a:bodyPr/>
          <a:lstStyle/>
          <a:p>
            <a:r>
              <a:rPr lang="cs-CZ" dirty="0" err="1">
                <a:latin typeface="Arial" charset="0"/>
              </a:rPr>
              <a:t>Pearsonův</a:t>
            </a:r>
            <a:r>
              <a:rPr lang="cs-CZ" dirty="0">
                <a:latin typeface="Arial" charset="0"/>
              </a:rPr>
              <a:t> koeficient (parametrický) – hodnotí lineární závislost mezi proměnnými</a:t>
            </a:r>
          </a:p>
          <a:p>
            <a:pPr lvl="1"/>
            <a:r>
              <a:rPr lang="cs-CZ" dirty="0">
                <a:latin typeface="Arial" charset="0"/>
              </a:rPr>
              <a:t>Hlavní podmínkou je přibližně normální rozložení dat</a:t>
            </a:r>
          </a:p>
          <a:p>
            <a:r>
              <a:rPr lang="cs-CZ" dirty="0" err="1">
                <a:latin typeface="Arial" charset="0"/>
              </a:rPr>
              <a:t>Spearmanův</a:t>
            </a:r>
            <a:r>
              <a:rPr lang="cs-CZ" dirty="0">
                <a:latin typeface="Arial" charset="0"/>
              </a:rPr>
              <a:t> koeficient (</a:t>
            </a:r>
            <a:r>
              <a:rPr lang="cs-CZ" dirty="0" err="1">
                <a:latin typeface="Arial" charset="0"/>
              </a:rPr>
              <a:t>neparametrický</a:t>
            </a:r>
            <a:r>
              <a:rPr lang="cs-CZ" dirty="0">
                <a:latin typeface="Arial" charset="0"/>
              </a:rPr>
              <a:t>) – hodnotí závislost v pořadí hodnot obou proměnných</a:t>
            </a:r>
          </a:p>
          <a:p>
            <a:r>
              <a:rPr lang="cs-CZ" dirty="0">
                <a:latin typeface="Arial" charset="0"/>
              </a:rPr>
              <a:t>Ani jeden z koeficientů ovšem neodhalí závislost např. u křivky ve tvaru U</a:t>
            </a:r>
          </a:p>
          <a:p>
            <a:r>
              <a:rPr lang="cs-CZ" dirty="0">
                <a:latin typeface="Arial" charset="0"/>
              </a:rPr>
              <a:t>Mimo korelačního koeficientu lze určit i odpovídající p-hodnotu (čili pravděpodobnost, že je pozorovaná korelace dána náhodou)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490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Porovnávání spojité proměnné u dvou a více výběrů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1"/>
            <a:ext cx="3682752" cy="4530725"/>
          </a:xfrm>
        </p:spPr>
        <p:txBody>
          <a:bodyPr/>
          <a:lstStyle/>
          <a:p>
            <a:r>
              <a:rPr lang="cs-CZ" sz="2000" dirty="0"/>
              <a:t>H</a:t>
            </a:r>
            <a:r>
              <a:rPr lang="cs-CZ" sz="2000" baseline="-25000" dirty="0"/>
              <a:t>0</a:t>
            </a:r>
            <a:r>
              <a:rPr lang="cs-CZ" sz="2000" dirty="0"/>
              <a:t> – mezi oběma výběry není rozdíl v hodnotě spojité proměnné (resp. je dán náhodou - např. koncentrace glykovaného hemoglobinu u léčených a neléčených diabetiků se neliší)</a:t>
            </a:r>
          </a:p>
          <a:p>
            <a:r>
              <a:rPr lang="cs-CZ" sz="2000" dirty="0"/>
              <a:t>Obecně lze testovat shodu polohy (častěji, viz dále) nebo variability (např. F-test, </a:t>
            </a:r>
            <a:r>
              <a:rPr lang="cs-CZ" sz="2000" dirty="0" err="1"/>
              <a:t>Levenův</a:t>
            </a:r>
            <a:r>
              <a:rPr lang="cs-CZ" sz="2000" dirty="0"/>
              <a:t> test)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5" y="1590593"/>
            <a:ext cx="3211155" cy="478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05990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/>
              <a:t>Parametrické vs. </a:t>
            </a:r>
            <a:r>
              <a:rPr lang="cs-CZ" sz="3400" dirty="0" err="1"/>
              <a:t>neparametrické</a:t>
            </a:r>
            <a:r>
              <a:rPr lang="cs-CZ" sz="3400" dirty="0"/>
              <a:t> testy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991544" y="1340768"/>
            <a:ext cx="4040188" cy="639762"/>
          </a:xfrm>
        </p:spPr>
        <p:txBody>
          <a:bodyPr/>
          <a:lstStyle/>
          <a:p>
            <a:r>
              <a:rPr lang="cs-CZ" dirty="0" smtClean="0"/>
              <a:t>Parametrické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991544" y="2060848"/>
            <a:ext cx="4040188" cy="3951288"/>
          </a:xfrm>
        </p:spPr>
        <p:txBody>
          <a:bodyPr/>
          <a:lstStyle/>
          <a:p>
            <a:r>
              <a:rPr lang="cs-CZ" sz="2000" dirty="0"/>
              <a:t>Pracují s hodnotami</a:t>
            </a:r>
          </a:p>
          <a:p>
            <a:r>
              <a:rPr lang="cs-CZ" sz="2000" dirty="0"/>
              <a:t>Mají vyšší sílu, ale pouze za splnění předpokladů (hl. normální rozložení dat v každém výběru)</a:t>
            </a:r>
          </a:p>
          <a:p>
            <a:r>
              <a:rPr lang="cs-CZ" sz="2000" dirty="0"/>
              <a:t>Není-li rozložení dat normální, můžeme se pokusit je transformovat (normalizovat)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168009" y="1340768"/>
            <a:ext cx="4041775" cy="639762"/>
          </a:xfrm>
        </p:spPr>
        <p:txBody>
          <a:bodyPr/>
          <a:lstStyle/>
          <a:p>
            <a:r>
              <a:rPr lang="cs-CZ" dirty="0" err="1" smtClean="0"/>
              <a:t>Neparametrické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157355" y="2060848"/>
            <a:ext cx="5183188" cy="4209133"/>
          </a:xfrm>
        </p:spPr>
        <p:txBody>
          <a:bodyPr/>
          <a:lstStyle/>
          <a:p>
            <a:r>
              <a:rPr lang="cs-CZ" sz="2000" dirty="0"/>
              <a:t>Pracují s pořadím hodnot</a:t>
            </a:r>
          </a:p>
          <a:p>
            <a:r>
              <a:rPr lang="cs-CZ" sz="2000" dirty="0"/>
              <a:t>Síla je poněkud nižší (ovšem u velkých souborů se rozdíl stírá)</a:t>
            </a:r>
          </a:p>
          <a:p>
            <a:r>
              <a:rPr lang="cs-CZ" sz="2000" dirty="0"/>
              <a:t>Jsou „robustnější“ – nejsou na rozložení dat tolik </a:t>
            </a:r>
            <a:r>
              <a:rPr lang="cs-CZ" sz="2000" dirty="0" smtClean="0"/>
              <a:t>závislé</a:t>
            </a:r>
          </a:p>
          <a:p>
            <a:r>
              <a:rPr lang="cs-CZ" sz="2000" dirty="0" smtClean="0"/>
              <a:t>Lze je použít i u diskrétních dat</a:t>
            </a: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593766" y="5661249"/>
            <a:ext cx="1112717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700" dirty="0"/>
              <a:t>Normalitu je možno testovat testy normality (např. </a:t>
            </a:r>
            <a:r>
              <a:rPr lang="cs-CZ" sz="1700" dirty="0" err="1" smtClean="0"/>
              <a:t>Kolmogorov-Smirnov</a:t>
            </a:r>
            <a:r>
              <a:rPr lang="cs-CZ" sz="1700" dirty="0" smtClean="0"/>
              <a:t>, </a:t>
            </a:r>
            <a:r>
              <a:rPr lang="cs-CZ" sz="1700" dirty="0" err="1" smtClean="0"/>
              <a:t>Shapiro-Wilks</a:t>
            </a:r>
            <a:r>
              <a:rPr lang="cs-CZ" sz="1700" dirty="0" smtClean="0"/>
              <a:t> </a:t>
            </a:r>
            <a:r>
              <a:rPr lang="cs-CZ" sz="1700" dirty="0"/>
              <a:t>– porovnávají skutečné rozložení s normálním) </a:t>
            </a:r>
            <a:r>
              <a:rPr lang="cs-CZ" sz="1700" dirty="0" smtClean="0"/>
              <a:t>a </a:t>
            </a:r>
            <a:r>
              <a:rPr lang="cs-CZ" sz="1700" dirty="0"/>
              <a:t>„</a:t>
            </a:r>
            <a:r>
              <a:rPr lang="cs-CZ" sz="1700" dirty="0" err="1"/>
              <a:t>okometrickým</a:t>
            </a:r>
            <a:r>
              <a:rPr lang="cs-CZ" sz="1700" dirty="0"/>
              <a:t>“ zhodnocením, zda histogramy odpovídají Gaussově </a:t>
            </a:r>
            <a:r>
              <a:rPr lang="cs-CZ" sz="1700" dirty="0" smtClean="0"/>
              <a:t>křivce, u malých souborů vhodnější </a:t>
            </a:r>
            <a:r>
              <a:rPr lang="cs-CZ" sz="1700" dirty="0" err="1" smtClean="0"/>
              <a:t>normal</a:t>
            </a:r>
            <a:r>
              <a:rPr lang="cs-CZ" sz="1700" dirty="0" smtClean="0"/>
              <a:t> probability plot</a:t>
            </a:r>
            <a:endParaRPr lang="cs-CZ" sz="17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126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Párové vs. nepárové testy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1311351"/>
            <a:ext cx="5157787" cy="823912"/>
          </a:xfrm>
        </p:spPr>
        <p:txBody>
          <a:bodyPr/>
          <a:lstStyle/>
          <a:p>
            <a:r>
              <a:rPr lang="cs-CZ" dirty="0" smtClean="0"/>
              <a:t>Párové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2353214"/>
            <a:ext cx="5157787" cy="3684588"/>
          </a:xfrm>
        </p:spPr>
        <p:txBody>
          <a:bodyPr>
            <a:noAutofit/>
          </a:bodyPr>
          <a:lstStyle/>
          <a:p>
            <a:r>
              <a:rPr lang="cs-CZ" sz="2000" dirty="0"/>
              <a:t>Používané tehdy, když </a:t>
            </a:r>
            <a:r>
              <a:rPr lang="cs-CZ" sz="2000" dirty="0" smtClean="0"/>
              <a:t>každé hodnotě z </a:t>
            </a:r>
            <a:r>
              <a:rPr lang="cs-CZ" sz="2000" dirty="0"/>
              <a:t>výběru A můžeme přiřadit </a:t>
            </a:r>
            <a:r>
              <a:rPr lang="cs-CZ" sz="2000" dirty="0" smtClean="0"/>
              <a:t>hodnotu </a:t>
            </a:r>
            <a:r>
              <a:rPr lang="cs-CZ" sz="2000" dirty="0"/>
              <a:t>z výběru B, </a:t>
            </a:r>
            <a:r>
              <a:rPr lang="cs-CZ" sz="2000" dirty="0" smtClean="0"/>
              <a:t>která </a:t>
            </a:r>
            <a:r>
              <a:rPr lang="cs-CZ" sz="2000" dirty="0"/>
              <a:t>se liší právě jen příslušností k výběru (např. platy v nemocnici: ředitel A – ředitel B; primář A – primář B… až uklízečka A – uklízečka B)</a:t>
            </a:r>
          </a:p>
          <a:p>
            <a:r>
              <a:rPr lang="cs-CZ" sz="2000" b="1" dirty="0"/>
              <a:t>Nejčastěji pro vývoj souboru v čase </a:t>
            </a:r>
            <a:r>
              <a:rPr lang="cs-CZ" sz="2000" dirty="0" smtClean="0"/>
              <a:t>(hmotnost pacientů teď </a:t>
            </a:r>
            <a:r>
              <a:rPr lang="cs-CZ" sz="2000" dirty="0"/>
              <a:t>a po 5 </a:t>
            </a:r>
            <a:r>
              <a:rPr lang="cs-CZ" sz="2000" dirty="0" smtClean="0"/>
              <a:t>letech: pacient XY teď je stejná osoba jako </a:t>
            </a:r>
            <a:r>
              <a:rPr lang="cs-CZ" sz="2000" dirty="0"/>
              <a:t>po 5 </a:t>
            </a:r>
            <a:r>
              <a:rPr lang="cs-CZ" sz="2000" dirty="0" smtClean="0"/>
              <a:t>letech, stejně jako další pacienti – výběry se liší pouze časovým údajem)</a:t>
            </a:r>
            <a:endParaRPr lang="cs-CZ" sz="2000" dirty="0"/>
          </a:p>
          <a:p>
            <a:r>
              <a:rPr lang="cs-CZ" sz="2000" dirty="0"/>
              <a:t>Hodnotí rozdíly mezi oběma výběry (nebo jejich pořadí)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311351"/>
            <a:ext cx="5183188" cy="823912"/>
          </a:xfrm>
        </p:spPr>
        <p:txBody>
          <a:bodyPr/>
          <a:lstStyle/>
          <a:p>
            <a:r>
              <a:rPr lang="cs-CZ" dirty="0" smtClean="0"/>
              <a:t>Nepárové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353214"/>
            <a:ext cx="5183188" cy="3684588"/>
          </a:xfrm>
        </p:spPr>
        <p:txBody>
          <a:bodyPr>
            <a:normAutofit/>
          </a:bodyPr>
          <a:lstStyle/>
          <a:p>
            <a:r>
              <a:rPr lang="cs-CZ" sz="2000" dirty="0"/>
              <a:t>Používané  u na sobě nezávislých skupin (mohou být i různě velké)</a:t>
            </a:r>
          </a:p>
          <a:p>
            <a:r>
              <a:rPr lang="cs-CZ" sz="2000" dirty="0"/>
              <a:t>Porovnávají skutečné hodnoty proměnných (nebo jejich pořadí) mezi skupinami</a:t>
            </a:r>
          </a:p>
          <a:p>
            <a:r>
              <a:rPr lang="cs-CZ" sz="2000" dirty="0"/>
              <a:t>O párovém či nepárovém designu je třeba rozhodnout už před začátkem studie (párování je </a:t>
            </a:r>
            <a:r>
              <a:rPr lang="cs-CZ" sz="2000" dirty="0" smtClean="0"/>
              <a:t>organizačně </a:t>
            </a:r>
            <a:r>
              <a:rPr lang="cs-CZ" sz="2000" dirty="0"/>
              <a:t>náročné, ale párové testy mají vyšší sílu)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883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Jednostranné vs. oboustranné testy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Jednostranné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one-tailed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1800" dirty="0"/>
              <a:t>H</a:t>
            </a:r>
            <a:r>
              <a:rPr lang="cs-CZ" sz="1800" baseline="-25000" dirty="0"/>
              <a:t>0</a:t>
            </a:r>
            <a:r>
              <a:rPr lang="cs-CZ" sz="1800" dirty="0"/>
              <a:t> je postavena asymetricky, např. léčivo A není lepší než léčivo B – ale už nás nezajímá, jestli je nebo není horší</a:t>
            </a:r>
          </a:p>
          <a:p>
            <a:r>
              <a:rPr lang="cs-CZ" sz="1800" dirty="0"/>
              <a:t>Mají větší sílu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Oboustranné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two-tailed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z="1800" dirty="0"/>
              <a:t>H</a:t>
            </a:r>
            <a:r>
              <a:rPr lang="cs-CZ" sz="1800" baseline="-25000" dirty="0"/>
              <a:t>0</a:t>
            </a:r>
            <a:r>
              <a:rPr lang="cs-CZ" sz="1800" dirty="0"/>
              <a:t> je symetrická: není rozdíl mezi léčivem A </a:t>
            </a:r>
            <a:r>
              <a:rPr lang="cs-CZ" sz="1800" dirty="0" err="1"/>
              <a:t>a</a:t>
            </a:r>
            <a:r>
              <a:rPr lang="cs-CZ" sz="1800" dirty="0"/>
              <a:t> léčivem B (tj. A není ani lepší, ani horší než B)</a:t>
            </a:r>
          </a:p>
          <a:p>
            <a:r>
              <a:rPr lang="cs-CZ" sz="1800" dirty="0"/>
              <a:t>Odhalují tedy odchylky na obě strany</a:t>
            </a:r>
          </a:p>
          <a:p>
            <a:r>
              <a:rPr lang="cs-CZ" sz="1800" dirty="0"/>
              <a:t>Obvykle vhodnější – a priori nevíme, jak pokus dopadne, a zajímají nás oba možné efekty</a:t>
            </a:r>
          </a:p>
        </p:txBody>
      </p:sp>
      <p:pic>
        <p:nvPicPr>
          <p:cNvPr id="4098" name="Picture 2" descr="http://www.mathnstuff.com/math/spoken/here/2class/90/htest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4077072"/>
            <a:ext cx="3456384" cy="2073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32689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Příklady testů pro spojitá data – 2 výběry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981200" y="5229201"/>
            <a:ext cx="8229600" cy="901725"/>
          </a:xfrm>
        </p:spPr>
        <p:txBody>
          <a:bodyPr/>
          <a:lstStyle/>
          <a:p>
            <a:r>
              <a:rPr lang="cs-CZ" sz="1800" dirty="0"/>
              <a:t>* má téměř stejnou sílu, jako t-test, ale předpokládá alespoň přibližně podobnou variabilitu obou výběrů (stejně jako t-test)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1631505" y="1772817"/>
          <a:ext cx="8928993" cy="2968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633"/>
                <a:gridCol w="3628720"/>
                <a:gridCol w="3592640"/>
              </a:tblGrid>
              <a:tr h="713584">
                <a:tc>
                  <a:txBody>
                    <a:bodyPr/>
                    <a:lstStyle/>
                    <a:p>
                      <a:r>
                        <a:rPr lang="cs-CZ" dirty="0" smtClean="0"/>
                        <a:t>Test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parametrický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neparametrický</a:t>
                      </a:r>
                      <a:endParaRPr lang="cs-CZ" dirty="0"/>
                    </a:p>
                  </a:txBody>
                  <a:tcPr/>
                </a:tc>
              </a:tr>
              <a:tr h="1005443">
                <a:tc>
                  <a:txBody>
                    <a:bodyPr/>
                    <a:lstStyle/>
                    <a:p>
                      <a:r>
                        <a:rPr lang="cs-CZ" dirty="0" smtClean="0"/>
                        <a:t>Párový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Párový (závislý)</a:t>
                      </a:r>
                      <a:r>
                        <a:rPr lang="cs-CZ" baseline="0" dirty="0" smtClean="0"/>
                        <a:t> t-test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Wilcoxonův</a:t>
                      </a:r>
                      <a:r>
                        <a:rPr lang="cs-CZ" dirty="0" smtClean="0"/>
                        <a:t> párový test</a:t>
                      </a:r>
                    </a:p>
                    <a:p>
                      <a:r>
                        <a:rPr lang="cs-CZ" dirty="0" smtClean="0"/>
                        <a:t>Znaménkový test</a:t>
                      </a:r>
                      <a:endParaRPr lang="cs-CZ" dirty="0"/>
                    </a:p>
                  </a:txBody>
                  <a:tcPr/>
                </a:tc>
              </a:tr>
              <a:tr h="1249334">
                <a:tc>
                  <a:txBody>
                    <a:bodyPr/>
                    <a:lstStyle/>
                    <a:p>
                      <a:r>
                        <a:rPr lang="cs-CZ" dirty="0" smtClean="0"/>
                        <a:t>Nepárový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Nepárový (nezávislý) t-test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Mann-</a:t>
                      </a:r>
                      <a:r>
                        <a:rPr lang="cs-CZ" dirty="0" err="1" smtClean="0"/>
                        <a:t>Whitneyův</a:t>
                      </a:r>
                      <a:r>
                        <a:rPr lang="cs-CZ" baseline="0" dirty="0" smtClean="0"/>
                        <a:t> U-test *</a:t>
                      </a:r>
                    </a:p>
                    <a:p>
                      <a:r>
                        <a:rPr lang="cs-CZ" baseline="0" dirty="0" err="1" smtClean="0"/>
                        <a:t>Kolmogorov</a:t>
                      </a:r>
                      <a:r>
                        <a:rPr lang="cs-CZ" baseline="0" dirty="0" smtClean="0"/>
                        <a:t>-Smirnovův test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60583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Příklady testů pro spojitá data – více výběrů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64775"/>
              </p:ext>
            </p:extLst>
          </p:nvPr>
        </p:nvGraphicFramePr>
        <p:xfrm>
          <a:off x="1631505" y="1772817"/>
          <a:ext cx="8928993" cy="2968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633"/>
                <a:gridCol w="3628720"/>
                <a:gridCol w="3592640"/>
              </a:tblGrid>
              <a:tr h="713584">
                <a:tc>
                  <a:txBody>
                    <a:bodyPr/>
                    <a:lstStyle/>
                    <a:p>
                      <a:r>
                        <a:rPr lang="cs-CZ" dirty="0" smtClean="0"/>
                        <a:t>Test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parametrický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neparametrický</a:t>
                      </a:r>
                      <a:endParaRPr lang="cs-CZ" dirty="0"/>
                    </a:p>
                  </a:txBody>
                  <a:tcPr/>
                </a:tc>
              </a:tr>
              <a:tr h="1005443">
                <a:tc>
                  <a:txBody>
                    <a:bodyPr/>
                    <a:lstStyle/>
                    <a:p>
                      <a:r>
                        <a:rPr lang="cs-CZ" dirty="0" smtClean="0"/>
                        <a:t>Párový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ANOVA (analýza rozptylu) pro opakovaná měření (RMANOVA)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Friedmanův</a:t>
                      </a:r>
                      <a:r>
                        <a:rPr lang="cs-CZ" dirty="0" smtClean="0"/>
                        <a:t> test („ANOVA“)</a:t>
                      </a:r>
                      <a:endParaRPr lang="cs-CZ" dirty="0"/>
                    </a:p>
                  </a:txBody>
                  <a:tcPr/>
                </a:tc>
              </a:tr>
              <a:tr h="1249334">
                <a:tc>
                  <a:txBody>
                    <a:bodyPr/>
                    <a:lstStyle/>
                    <a:p>
                      <a:r>
                        <a:rPr lang="cs-CZ" dirty="0" smtClean="0"/>
                        <a:t>Nepárový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Jednocestná ANOVA (a její varianty)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Kruskal-Wallisův</a:t>
                      </a:r>
                      <a:r>
                        <a:rPr lang="cs-CZ" dirty="0" smtClean="0"/>
                        <a:t> test („ANOVA“)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ástupný symbol pro obsah 6"/>
          <p:cNvSpPr>
            <a:spLocks noGrp="1"/>
          </p:cNvSpPr>
          <p:nvPr>
            <p:ph idx="1"/>
          </p:nvPr>
        </p:nvSpPr>
        <p:spPr>
          <a:xfrm>
            <a:off x="1981200" y="5229201"/>
            <a:ext cx="8229600" cy="901725"/>
          </a:xfrm>
        </p:spPr>
        <p:txBody>
          <a:bodyPr/>
          <a:lstStyle/>
          <a:p>
            <a:r>
              <a:rPr lang="cs-CZ" sz="1800" dirty="0"/>
              <a:t>Vyloučí-li ANOVA H</a:t>
            </a:r>
            <a:r>
              <a:rPr lang="cs-CZ" sz="1800" baseline="-25000" dirty="0"/>
              <a:t>0</a:t>
            </a:r>
            <a:r>
              <a:rPr lang="cs-CZ" sz="1800" dirty="0"/>
              <a:t>, je třeba se ptát, mezi kterými konkrétními výběry je rozdíl – post hoc testy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3812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smtClean="0"/>
              <a:t>Vyberte nejvhodnější test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42985" y="1065834"/>
            <a:ext cx="63912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 rámci studie dostávají pacienti nový lék proti epilepsii nebo placebo. Studie je randomizovaná (lék je náhodně losován). Zařazeni jsou pacienti, kteří mají nejméně jeden a nejvýše deset záchvatů za tři měsíce. Hodnoceným parametrem je počet epileptických záchvatů v prvním roce.</a:t>
            </a:r>
            <a:endParaRPr lang="cs-CZ" sz="2000" dirty="0"/>
          </a:p>
        </p:txBody>
      </p:sp>
      <p:pic>
        <p:nvPicPr>
          <p:cNvPr id="13" name="pic"/>
          <p:cNvPicPr>
            <a:picLocks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277130"/>
            <a:ext cx="5080000" cy="5080000"/>
          </a:xfrm>
          <a:prstGeom prst="rect">
            <a:avLst/>
          </a:prstGeom>
        </p:spPr>
      </p:pic>
      <p:sp>
        <p:nvSpPr>
          <p:cNvPr id="3" name="optionText"/>
          <p:cNvSpPr txBox="1"/>
          <p:nvPr/>
        </p:nvSpPr>
        <p:spPr>
          <a:xfrm>
            <a:off x="838200" y="2600568"/>
            <a:ext cx="6096000" cy="3720839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Párový t-test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Nepárový t-test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Mann-</a:t>
            </a:r>
            <a:r>
              <a:rPr lang="cs-CZ" sz="2200" dirty="0" err="1" smtClean="0"/>
              <a:t>Whitney</a:t>
            </a:r>
            <a:r>
              <a:rPr lang="cs-CZ" sz="2200" dirty="0" smtClean="0"/>
              <a:t> U-test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Znaménkový test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ANOVA pro opakovaná měření</a:t>
            </a:r>
            <a:endParaRPr lang="cs-CZ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2462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Problém mnohonásobného srovnání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Provedeme-li více testů najednou, zvyšuje se pravděpodobnost, že některý z nich dá signifikantní výsledek pouze díky náhodě (tj. chyba I. typu – neoprávněné zamítnutí H</a:t>
            </a:r>
            <a:r>
              <a:rPr lang="cs-CZ" sz="2400" baseline="-25000" dirty="0"/>
              <a:t>0</a:t>
            </a:r>
            <a:r>
              <a:rPr lang="cs-CZ" sz="2400" dirty="0"/>
              <a:t>) – problém zejm. při post hoc testech u ANOVA</a:t>
            </a:r>
          </a:p>
          <a:p>
            <a:r>
              <a:rPr lang="cs-CZ" sz="2400" dirty="0"/>
              <a:t>Např. při deseti testech a </a:t>
            </a:r>
            <a:r>
              <a:rPr lang="el-GR" sz="2400" dirty="0"/>
              <a:t>α</a:t>
            </a:r>
            <a:r>
              <a:rPr lang="cs-CZ" sz="2400" dirty="0"/>
              <a:t> = 0,05 je pravděpodobnost, že při platnosti H</a:t>
            </a:r>
            <a:r>
              <a:rPr lang="cs-CZ" sz="2400" baseline="-25000" dirty="0"/>
              <a:t>0</a:t>
            </a:r>
            <a:r>
              <a:rPr lang="cs-CZ" sz="2400" dirty="0"/>
              <a:t> ani jeden test nedá signifikantní výsledek rovna (1-</a:t>
            </a:r>
            <a:r>
              <a:rPr lang="el-GR" sz="2400" dirty="0"/>
              <a:t>α</a:t>
            </a:r>
            <a:r>
              <a:rPr lang="cs-CZ" sz="2400" dirty="0"/>
              <a:t>)</a:t>
            </a:r>
            <a:r>
              <a:rPr lang="cs-CZ" sz="2400" baseline="30000" dirty="0"/>
              <a:t>10</a:t>
            </a:r>
            <a:r>
              <a:rPr lang="cs-CZ" sz="2400" dirty="0"/>
              <a:t> =60%, tj. ve 40% dojde k neoprávněnému zamítnutí H</a:t>
            </a:r>
            <a:r>
              <a:rPr lang="cs-CZ" sz="2400" baseline="-25000" dirty="0"/>
              <a:t>0</a:t>
            </a:r>
            <a:r>
              <a:rPr lang="cs-CZ" sz="2400" dirty="0"/>
              <a:t>.</a:t>
            </a:r>
          </a:p>
          <a:p>
            <a:r>
              <a:rPr lang="cs-CZ" sz="2400" dirty="0"/>
              <a:t>Proto různými korekcemi (</a:t>
            </a:r>
            <a:r>
              <a:rPr lang="cs-CZ" sz="2400" dirty="0" err="1"/>
              <a:t>Bonferroni</a:t>
            </a:r>
            <a:r>
              <a:rPr lang="cs-CZ" sz="2400" dirty="0"/>
              <a:t>, Benjamini-</a:t>
            </a:r>
            <a:r>
              <a:rPr lang="cs-CZ" sz="2400" dirty="0" err="1"/>
              <a:t>Hochberg</a:t>
            </a:r>
            <a:r>
              <a:rPr lang="cs-CZ" sz="2400" dirty="0"/>
              <a:t>…) hladinu </a:t>
            </a:r>
            <a:r>
              <a:rPr lang="el-GR" sz="2400" dirty="0"/>
              <a:t>α</a:t>
            </a:r>
            <a:r>
              <a:rPr lang="cs-CZ" sz="2400" dirty="0"/>
              <a:t> snižujeme (a tedy </a:t>
            </a:r>
            <a:r>
              <a:rPr lang="cs-CZ" sz="2400" dirty="0" smtClean="0"/>
              <a:t>zpřísňujeme </a:t>
            </a:r>
            <a:r>
              <a:rPr lang="cs-CZ" sz="2400" dirty="0"/>
              <a:t>kritéria pro zamítnutí H</a:t>
            </a:r>
            <a:r>
              <a:rPr lang="cs-CZ" sz="2400" baseline="-25000" dirty="0"/>
              <a:t>0</a:t>
            </a:r>
            <a:r>
              <a:rPr lang="cs-CZ" sz="2400" dirty="0" smtClean="0"/>
              <a:t>).</a:t>
            </a:r>
          </a:p>
          <a:p>
            <a:r>
              <a:rPr lang="cs-CZ" sz="2400" dirty="0" err="1" smtClean="0"/>
              <a:t>Bonferroniho</a:t>
            </a:r>
            <a:r>
              <a:rPr lang="cs-CZ" sz="2400" dirty="0" smtClean="0"/>
              <a:t> korekce: původní </a:t>
            </a:r>
            <a:r>
              <a:rPr lang="el-GR" sz="2400" dirty="0" smtClean="0"/>
              <a:t>α</a:t>
            </a:r>
            <a:r>
              <a:rPr lang="cs-CZ" sz="2400" dirty="0" smtClean="0"/>
              <a:t> se dělí počtem testů (nebo jsou p-hodnoty testů násobené počtem testů při nezměněné </a:t>
            </a:r>
            <a:r>
              <a:rPr lang="el-GR" sz="2400" dirty="0" smtClean="0"/>
              <a:t>α</a:t>
            </a:r>
            <a:r>
              <a:rPr lang="cs-CZ" sz="2400" dirty="0" smtClean="0"/>
              <a:t>).</a:t>
            </a:r>
          </a:p>
          <a:p>
            <a:pPr lvl="1"/>
            <a:r>
              <a:rPr lang="cs-CZ" sz="1800" dirty="0" smtClean="0"/>
              <a:t>velmi „konzervativní“.</a:t>
            </a:r>
            <a:endParaRPr lang="cs-CZ" sz="1800" dirty="0"/>
          </a:p>
          <a:p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041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z="3600" dirty="0" smtClean="0"/>
              <a:t>Post hoc testy u ANOVA 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každý s každým („fotbalové zápasy“)</a:t>
            </a:r>
          </a:p>
          <a:p>
            <a:pPr lvl="1"/>
            <a:r>
              <a:rPr lang="cs-CZ" sz="2000" dirty="0" err="1" smtClean="0"/>
              <a:t>Bonferroniho</a:t>
            </a:r>
            <a:r>
              <a:rPr lang="cs-CZ" sz="2000" dirty="0" smtClean="0"/>
              <a:t> korekce </a:t>
            </a:r>
            <a:r>
              <a:rPr lang="el-GR" sz="2000" dirty="0" smtClean="0"/>
              <a:t>α</a:t>
            </a:r>
            <a:r>
              <a:rPr lang="cs-CZ" sz="2000" dirty="0" smtClean="0"/>
              <a:t> / [n (n – 1) / 2]</a:t>
            </a:r>
          </a:p>
          <a:p>
            <a:pPr lvl="1"/>
            <a:r>
              <a:rPr lang="cs-CZ" sz="2000" dirty="0" err="1" smtClean="0"/>
              <a:t>Tukey</a:t>
            </a:r>
            <a:r>
              <a:rPr lang="cs-CZ" sz="2000" dirty="0" smtClean="0"/>
              <a:t>, </a:t>
            </a:r>
            <a:r>
              <a:rPr lang="cs-CZ" sz="2000" dirty="0" err="1" smtClean="0"/>
              <a:t>Scheffé</a:t>
            </a:r>
            <a:r>
              <a:rPr lang="cs-CZ" sz="2000" dirty="0" smtClean="0"/>
              <a:t> (ANOVA)</a:t>
            </a:r>
          </a:p>
          <a:p>
            <a:pPr lvl="1"/>
            <a:r>
              <a:rPr lang="cs-CZ" sz="2000" dirty="0" err="1" smtClean="0"/>
              <a:t>Dunn</a:t>
            </a:r>
            <a:r>
              <a:rPr lang="cs-CZ" sz="2000" dirty="0" smtClean="0"/>
              <a:t> (</a:t>
            </a:r>
            <a:r>
              <a:rPr lang="cs-CZ" sz="2000" dirty="0" err="1" smtClean="0"/>
              <a:t>Kruskal-Wallis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err="1" smtClean="0"/>
              <a:t>Neményi</a:t>
            </a:r>
            <a:r>
              <a:rPr lang="cs-CZ" sz="2000" dirty="0" smtClean="0"/>
              <a:t> (</a:t>
            </a:r>
            <a:r>
              <a:rPr lang="cs-CZ" sz="2000" dirty="0" err="1" smtClean="0"/>
              <a:t>Friedman</a:t>
            </a:r>
            <a:r>
              <a:rPr lang="cs-CZ" sz="2000" dirty="0" smtClean="0"/>
              <a:t>)</a:t>
            </a:r>
          </a:p>
          <a:p>
            <a:endParaRPr lang="cs-CZ" sz="2400" dirty="0" smtClean="0"/>
          </a:p>
          <a:p>
            <a:r>
              <a:rPr lang="cs-CZ" sz="2400" dirty="0" smtClean="0"/>
              <a:t>s kontrolní skupinou </a:t>
            </a:r>
            <a:endParaRPr lang="cs-CZ" sz="2000" dirty="0" smtClean="0"/>
          </a:p>
          <a:p>
            <a:pPr lvl="1"/>
            <a:r>
              <a:rPr lang="cs-CZ" sz="2000" dirty="0" err="1" smtClean="0"/>
              <a:t>Bonferroniho</a:t>
            </a:r>
            <a:r>
              <a:rPr lang="cs-CZ" sz="2000" dirty="0" smtClean="0"/>
              <a:t> korekce </a:t>
            </a:r>
            <a:r>
              <a:rPr lang="el-GR" sz="2000" dirty="0" smtClean="0"/>
              <a:t>α</a:t>
            </a:r>
            <a:r>
              <a:rPr lang="cs-CZ" sz="2000" dirty="0" smtClean="0"/>
              <a:t> / </a:t>
            </a:r>
            <a:r>
              <a:rPr lang="cs-CZ" sz="2000" dirty="0"/>
              <a:t>(n – 1) </a:t>
            </a:r>
            <a:endParaRPr lang="cs-CZ" sz="2000" dirty="0" smtClean="0"/>
          </a:p>
          <a:p>
            <a:pPr lvl="1"/>
            <a:r>
              <a:rPr lang="cs-CZ" sz="2000" dirty="0" smtClean="0"/>
              <a:t>A priori nás nezajímá srovnání dalších skupin mezi sebou</a:t>
            </a:r>
          </a:p>
          <a:p>
            <a:pPr lvl="1"/>
            <a:r>
              <a:rPr lang="cs-CZ" sz="2000" dirty="0" err="1" smtClean="0"/>
              <a:t>Dunnett</a:t>
            </a:r>
            <a:r>
              <a:rPr lang="cs-CZ" sz="2000" dirty="0" smtClean="0"/>
              <a:t> (ANOVA)</a:t>
            </a:r>
          </a:p>
          <a:p>
            <a:pPr lvl="1"/>
            <a:r>
              <a:rPr lang="cs-CZ" sz="2000" dirty="0" err="1" smtClean="0"/>
              <a:t>Dunnett</a:t>
            </a:r>
            <a:r>
              <a:rPr lang="cs-CZ" sz="2000" dirty="0" smtClean="0"/>
              <a:t> rank sum (</a:t>
            </a:r>
            <a:r>
              <a:rPr lang="cs-CZ" sz="2000" dirty="0" err="1" smtClean="0"/>
              <a:t>neparametrické</a:t>
            </a:r>
            <a:r>
              <a:rPr lang="cs-CZ" sz="2000" dirty="0" smtClean="0"/>
              <a:t> testy)</a:t>
            </a: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027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Opakování</a:t>
            </a:r>
            <a:endParaRPr lang="cs-CZ" alt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deskriptivní statistika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prezentace dat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statistická indukce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závěry o populacích na základě vzorků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statistická inference (odhad)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testování hypotéz</a:t>
            </a:r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595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z="3600" dirty="0" smtClean="0"/>
              <a:t>„Manuální“ korekce na mnohonásobné srovnání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Tam, kde neexistují standardizované post hoc testy jako součást statistického software</a:t>
            </a:r>
          </a:p>
          <a:p>
            <a:pPr lvl="1"/>
            <a:r>
              <a:rPr lang="cs-CZ" sz="2000" dirty="0"/>
              <a:t>n</a:t>
            </a:r>
            <a:r>
              <a:rPr lang="cs-CZ" sz="2000" dirty="0" smtClean="0"/>
              <a:t>apř</a:t>
            </a:r>
            <a:r>
              <a:rPr lang="cs-CZ" sz="2000" dirty="0"/>
              <a:t>. genetické testy – parametr u řady kandidátních </a:t>
            </a:r>
            <a:r>
              <a:rPr lang="cs-CZ" sz="2000" dirty="0" smtClean="0"/>
              <a:t>polymorfismů, srovnání kategoriálních dat u více skupin </a:t>
            </a:r>
          </a:p>
          <a:p>
            <a:pPr lvl="1"/>
            <a:endParaRPr lang="cs-CZ" sz="2400" dirty="0"/>
          </a:p>
          <a:p>
            <a:r>
              <a:rPr lang="cs-CZ" sz="2400" dirty="0" err="1" smtClean="0"/>
              <a:t>Bonferroni</a:t>
            </a:r>
            <a:r>
              <a:rPr lang="cs-CZ" sz="2400" dirty="0" smtClean="0"/>
              <a:t>: α</a:t>
            </a:r>
            <a:r>
              <a:rPr lang="cs-CZ" sz="2400" dirty="0"/>
              <a:t> </a:t>
            </a:r>
            <a:r>
              <a:rPr lang="cs-CZ" sz="2400" dirty="0" smtClean="0"/>
              <a:t>se vydělí počtem testů (k)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Bonferroni-Holm</a:t>
            </a:r>
            <a:r>
              <a:rPr lang="cs-CZ" sz="2400" dirty="0" smtClean="0"/>
              <a:t>: každý test má </a:t>
            </a:r>
            <a:r>
              <a:rPr lang="cs-CZ" sz="2400" dirty="0"/>
              <a:t>jinou </a:t>
            </a:r>
            <a:r>
              <a:rPr lang="cs-CZ" sz="2400" dirty="0" smtClean="0"/>
              <a:t>α-hodnotu. U testu s nejmenší p-hodnotou je α(</a:t>
            </a:r>
            <a:r>
              <a:rPr lang="cs-CZ" sz="2400" dirty="0" err="1" smtClean="0"/>
              <a:t>corr</a:t>
            </a:r>
            <a:r>
              <a:rPr lang="cs-CZ" sz="2400" dirty="0" smtClean="0"/>
              <a:t>) rovna α/k, u druhého α/(k-1), u třetího </a:t>
            </a:r>
            <a:r>
              <a:rPr lang="cs-CZ" sz="2400" dirty="0"/>
              <a:t>α/(</a:t>
            </a:r>
            <a:r>
              <a:rPr lang="cs-CZ" sz="2400" dirty="0" smtClean="0"/>
              <a:t>k-2) … až u posledního je rovna </a:t>
            </a:r>
            <a:r>
              <a:rPr lang="cs-CZ" sz="2400" dirty="0"/>
              <a:t>α</a:t>
            </a:r>
            <a:r>
              <a:rPr lang="cs-CZ" sz="2400" dirty="0" smtClean="0"/>
              <a:t> </a:t>
            </a:r>
          </a:p>
          <a:p>
            <a:endParaRPr lang="cs-CZ" sz="2400" dirty="0"/>
          </a:p>
          <a:p>
            <a:r>
              <a:rPr lang="cs-CZ" sz="2400" dirty="0" smtClean="0"/>
              <a:t>Benjamini-</a:t>
            </a:r>
            <a:r>
              <a:rPr lang="cs-CZ" sz="2400" dirty="0" err="1" smtClean="0"/>
              <a:t>Hochberg</a:t>
            </a:r>
            <a:r>
              <a:rPr lang="cs-CZ" sz="2400" dirty="0" smtClean="0"/>
              <a:t> (FDR): </a:t>
            </a:r>
            <a:r>
              <a:rPr lang="cs-CZ" sz="2400" dirty="0"/>
              <a:t>každý test má jinou α-hodnotu. U testu s nejmenší p-hodnotou je </a:t>
            </a:r>
            <a:r>
              <a:rPr lang="cs-CZ" sz="2400" dirty="0" smtClean="0"/>
              <a:t>α(</a:t>
            </a:r>
            <a:r>
              <a:rPr lang="cs-CZ" sz="2400" dirty="0" err="1" smtClean="0"/>
              <a:t>corr</a:t>
            </a:r>
            <a:r>
              <a:rPr lang="cs-CZ" sz="2400" dirty="0" smtClean="0"/>
              <a:t>) rovna α/k, u druhého </a:t>
            </a:r>
            <a:r>
              <a:rPr lang="cs-CZ" sz="2400" dirty="0"/>
              <a:t>α</a:t>
            </a:r>
            <a:r>
              <a:rPr lang="cs-CZ" sz="2400" dirty="0" smtClean="0"/>
              <a:t>/(k/2), u třetího </a:t>
            </a:r>
            <a:r>
              <a:rPr lang="cs-CZ" sz="2400" dirty="0"/>
              <a:t>α/(</a:t>
            </a:r>
            <a:r>
              <a:rPr lang="cs-CZ" sz="2400" dirty="0" smtClean="0"/>
              <a:t>k/3) … až u posledního je rovna α</a:t>
            </a:r>
          </a:p>
          <a:p>
            <a:endParaRPr lang="cs-CZ" sz="2400" dirty="0"/>
          </a:p>
          <a:p>
            <a:r>
              <a:rPr lang="cs-CZ" sz="2400" dirty="0" smtClean="0"/>
              <a:t>Narazíme-li na p &gt; α(</a:t>
            </a:r>
            <a:r>
              <a:rPr lang="cs-CZ" sz="2400" dirty="0" err="1" smtClean="0"/>
              <a:t>corr</a:t>
            </a:r>
            <a:r>
              <a:rPr lang="cs-CZ" sz="2400" dirty="0" smtClean="0"/>
              <a:t>), jsou výsledky dalších testů statisticky nevýznamné</a:t>
            </a:r>
            <a:endParaRPr lang="cs-CZ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4491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Kontingenční tabulky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268" y="1925053"/>
            <a:ext cx="10712532" cy="4251910"/>
          </a:xfrm>
        </p:spPr>
        <p:txBody>
          <a:bodyPr/>
          <a:lstStyle/>
          <a:p>
            <a:r>
              <a:rPr lang="cs-CZ" sz="2000" dirty="0" smtClean="0"/>
              <a:t>Vztah dvou kategoriálních proměnných lze vyjádřit </a:t>
            </a:r>
            <a:r>
              <a:rPr lang="cs-CZ" sz="2000" dirty="0"/>
              <a:t>kontingenční tabulkou n </a:t>
            </a:r>
            <a:r>
              <a:rPr lang="cs-CZ" sz="2000" dirty="0">
                <a:sym typeface="Symbol" pitchFamily="18" charset="2"/>
              </a:rPr>
              <a:t></a:t>
            </a:r>
            <a:r>
              <a:rPr lang="cs-CZ" sz="2000" dirty="0"/>
              <a:t> n resp. n </a:t>
            </a:r>
            <a:r>
              <a:rPr lang="cs-CZ" sz="2000" dirty="0">
                <a:sym typeface="Symbol" pitchFamily="18" charset="2"/>
              </a:rPr>
              <a:t> </a:t>
            </a:r>
            <a:r>
              <a:rPr lang="cs-CZ" sz="2000" dirty="0" smtClean="0"/>
              <a:t>m</a:t>
            </a:r>
            <a:r>
              <a:rPr lang="cs-CZ" sz="2000" dirty="0"/>
              <a:t> </a:t>
            </a:r>
            <a:r>
              <a:rPr lang="cs-CZ" sz="2000" dirty="0" smtClean="0"/>
              <a:t>(příklad </a:t>
            </a:r>
            <a:r>
              <a:rPr lang="cs-CZ" sz="2000" dirty="0"/>
              <a:t>pro tabulku 3 </a:t>
            </a:r>
            <a:r>
              <a:rPr lang="cs-CZ" sz="2000" dirty="0">
                <a:sym typeface="Symbol" pitchFamily="18" charset="2"/>
              </a:rPr>
              <a:t> </a:t>
            </a:r>
            <a:r>
              <a:rPr lang="cs-CZ" sz="2000" dirty="0"/>
              <a:t>2) </a:t>
            </a:r>
          </a:p>
          <a:p>
            <a:endParaRPr lang="cs-CZ" sz="2000" u="sng" dirty="0"/>
          </a:p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892255"/>
              </p:ext>
            </p:extLst>
          </p:nvPr>
        </p:nvGraphicFramePr>
        <p:xfrm>
          <a:off x="3416968" y="3802880"/>
          <a:ext cx="4532910" cy="1755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7108"/>
                <a:gridCol w="885789"/>
                <a:gridCol w="885789"/>
                <a:gridCol w="1264224"/>
              </a:tblGrid>
              <a:tr h="2926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Počet z </a:t>
                      </a:r>
                      <a:r>
                        <a:rPr lang="cs-CZ" sz="1100" u="none" strike="noStrike" dirty="0" err="1">
                          <a:effectLst/>
                        </a:rPr>
                        <a:t>Cislo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Skupina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26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Genotyp ADRB1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control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TTC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Celkový součet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26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26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26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GG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26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Celkový součet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53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67351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311" y="137865"/>
            <a:ext cx="11904133" cy="777875"/>
          </a:xfrm>
        </p:spPr>
        <p:txBody>
          <a:bodyPr/>
          <a:lstStyle/>
          <a:p>
            <a:pPr eaLnBrk="1" hangingPunct="1"/>
            <a:r>
              <a:rPr lang="cs-CZ" sz="4000" dirty="0"/>
              <a:t>Testy pro kategoriální data</a:t>
            </a:r>
            <a:endParaRPr lang="en-GB" sz="4000" dirty="0"/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992313" y="1917700"/>
          <a:ext cx="1860550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Visio" r:id="rId4" imgW="2318004" imgH="5289804" progId="Visio.Drawing.6">
                  <p:embed/>
                </p:oleObj>
              </mc:Choice>
              <mc:Fallback>
                <p:oleObj name="Visio" r:id="rId4" imgW="2318004" imgH="528980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1917700"/>
                        <a:ext cx="1860550" cy="424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211762" y="915740"/>
            <a:ext cx="6408737" cy="5589364"/>
          </a:xfrm>
        </p:spPr>
        <p:txBody>
          <a:bodyPr/>
          <a:lstStyle/>
          <a:p>
            <a:pPr eaLnBrk="1" hangingPunct="1"/>
            <a:r>
              <a:rPr lang="cs-CZ" sz="2000" dirty="0"/>
              <a:t>binární proměnná – kategoriální proměnná s pouze 2 hodnotami</a:t>
            </a:r>
          </a:p>
          <a:p>
            <a:pPr lvl="1" eaLnBrk="1" hangingPunct="1"/>
            <a:r>
              <a:rPr lang="en-GB" sz="1800" dirty="0"/>
              <a:t>1/0, </a:t>
            </a:r>
            <a:r>
              <a:rPr lang="en-GB" sz="1800" dirty="0" err="1"/>
              <a:t>ano</a:t>
            </a:r>
            <a:r>
              <a:rPr lang="en-GB" sz="1800" dirty="0"/>
              <a:t>/ne, …</a:t>
            </a:r>
            <a:endParaRPr lang="cs-CZ" sz="1800" dirty="0">
              <a:latin typeface="Arial" charset="0"/>
            </a:endParaRPr>
          </a:p>
          <a:p>
            <a:pPr eaLnBrk="1" hangingPunct="1"/>
            <a:r>
              <a:rPr lang="cs-CZ" sz="1800" dirty="0">
                <a:latin typeface="Arial" charset="0"/>
              </a:rPr>
              <a:t>Někdy je výhodný převod větších tabulek na tabulku 2x2 [lze zejména u ordinálních dat – např. kategorie srdečního selhání NYHA I-IV lze převést na binární data jako lehké selhání (NYHA I+II) a těžké selhání (NYHA III+IV)]</a:t>
            </a:r>
          </a:p>
          <a:p>
            <a:pPr eaLnBrk="1" hangingPunct="1"/>
            <a:r>
              <a:rPr lang="cs-CZ" sz="1800" dirty="0">
                <a:latin typeface="Arial" charset="0"/>
              </a:rPr>
              <a:t>Z kontingenční tabulky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lze spočítat její pravděpodobnost při platnosti H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(tedy p-hodnotu) i velikost sledovaného efektu – v našem příkladu např. vztah mezi mutací a nemocí (ukazatele RR – relativní riziko; OR – poměr šancí)</a:t>
            </a:r>
          </a:p>
          <a:p>
            <a:pPr eaLnBrk="1" hangingPunct="1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 tabulek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 binárními proměnnými lze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využít </a:t>
            </a:r>
            <a:r>
              <a:rPr lang="cs-CZ" sz="1800" dirty="0">
                <a:latin typeface="Arial" charset="0"/>
              </a:rPr>
              <a:t>i párový </a:t>
            </a:r>
            <a:r>
              <a:rPr lang="cs-CZ" sz="1800" dirty="0" smtClean="0">
                <a:latin typeface="Arial" charset="0"/>
              </a:rPr>
              <a:t>design (typicky zdraví a nemocní v čase)</a:t>
            </a:r>
          </a:p>
          <a:p>
            <a:pPr eaLnBrk="1" hangingPunct="1"/>
            <a:r>
              <a:rPr lang="cs-CZ" sz="1800" dirty="0" smtClean="0">
                <a:latin typeface="Arial" charset="0"/>
              </a:rPr>
              <a:t>Vždy je nutno předem určit, která proměnná je nezávislá a která závislá</a:t>
            </a:r>
            <a:endParaRPr lang="cs-CZ" sz="1800" dirty="0">
              <a:latin typeface="Arial" charset="0"/>
            </a:endParaRPr>
          </a:p>
        </p:txBody>
      </p:sp>
      <p:graphicFrame>
        <p:nvGraphicFramePr>
          <p:cNvPr id="3075" name="Object 3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4655840" y="5373217"/>
          <a:ext cx="5111750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Visio" r:id="rId6" imgW="2318004" imgH="512064" progId="Visio.Drawing.6">
                  <p:embed/>
                </p:oleObj>
              </mc:Choice>
              <mc:Fallback>
                <p:oleObj name="Visio" r:id="rId6" imgW="2318004" imgH="51206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5840" y="5373217"/>
                        <a:ext cx="5111750" cy="1131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5464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Relativní riziko a poměr šancí u tabulek 2x2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5935579" y="1268414"/>
            <a:ext cx="6017240" cy="5329237"/>
          </a:xfrm>
        </p:spPr>
        <p:txBody>
          <a:bodyPr/>
          <a:lstStyle/>
          <a:p>
            <a:r>
              <a:rPr lang="cs-CZ" dirty="0" smtClean="0"/>
              <a:t>pravděpodobnost vs. šance</a:t>
            </a:r>
          </a:p>
          <a:p>
            <a:r>
              <a:rPr lang="cs-CZ" dirty="0" smtClean="0"/>
              <a:t>RR je vhodné pro prospektivní studie, u OR na designu nezáleží</a:t>
            </a:r>
          </a:p>
          <a:p>
            <a:r>
              <a:rPr lang="cs-CZ" dirty="0" smtClean="0"/>
              <a:t>Pokud je závislá (modelovaná) proměnná vždy stejná (např. nemoc v tabulce vlevo), jsou hodnoty RR (a/(</a:t>
            </a:r>
            <a:r>
              <a:rPr lang="cs-CZ" dirty="0" err="1" smtClean="0"/>
              <a:t>a+b</a:t>
            </a:r>
            <a:r>
              <a:rPr lang="cs-CZ" dirty="0" smtClean="0"/>
              <a:t>)) a OR (a/b) podobné u nízké incidence jevu a </a:t>
            </a:r>
          </a:p>
          <a:p>
            <a:r>
              <a:rPr lang="cs-CZ" dirty="0" smtClean="0"/>
              <a:t>RR je intuitivněji pochopitelné, OR je univerzálnější, oblíbené např. v logistické regresi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709" y="1268414"/>
            <a:ext cx="3519638" cy="373961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088839" y="5382679"/>
            <a:ext cx="15550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www.mdedge.com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1795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105620"/>
            <a:ext cx="8229600" cy="1139825"/>
          </a:xfrm>
        </p:spPr>
        <p:txBody>
          <a:bodyPr/>
          <a:lstStyle/>
          <a:p>
            <a:r>
              <a:rPr lang="cs-CZ" sz="3200" dirty="0"/>
              <a:t>Příklady testů pro kategoriální data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991544" y="4725145"/>
            <a:ext cx="9312332" cy="1849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smtClean="0"/>
              <a:t>*  </a:t>
            </a:r>
            <a:r>
              <a:rPr lang="cs-CZ" sz="1800" dirty="0"/>
              <a:t>předpokládá jisté minimální četnosti v každém poli kontingenční tabulky </a:t>
            </a:r>
          </a:p>
          <a:p>
            <a:pPr marL="0" indent="0">
              <a:buNone/>
            </a:pPr>
            <a:r>
              <a:rPr lang="cs-CZ" sz="1800" dirty="0"/>
              <a:t>     (cca n ≥ 5)</a:t>
            </a:r>
          </a:p>
          <a:p>
            <a:pPr marL="0" indent="0">
              <a:buNone/>
            </a:pPr>
            <a:r>
              <a:rPr lang="cs-CZ" sz="1800" dirty="0" smtClean="0"/>
              <a:t>‡ při </a:t>
            </a:r>
            <a:r>
              <a:rPr lang="cs-CZ" sz="1800" dirty="0"/>
              <a:t>vyloučení H</a:t>
            </a:r>
            <a:r>
              <a:rPr lang="cs-CZ" sz="1800" baseline="-25000" dirty="0"/>
              <a:t>0 </a:t>
            </a:r>
            <a:r>
              <a:rPr lang="cs-CZ" sz="1800" dirty="0"/>
              <a:t>nutno doplnit testy pro 2 x 2 tabulky s korekcí</a:t>
            </a:r>
          </a:p>
          <a:p>
            <a:pPr marL="0" indent="0">
              <a:buNone/>
            </a:pPr>
            <a:r>
              <a:rPr lang="cs-CZ" sz="1800" dirty="0"/>
              <a:t>    při mnohonásobném </a:t>
            </a:r>
            <a:r>
              <a:rPr lang="cs-CZ" sz="1800" dirty="0" smtClean="0"/>
              <a:t>srovnání</a:t>
            </a:r>
            <a:endParaRPr lang="cs-CZ" sz="18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296506"/>
              </p:ext>
            </p:extLst>
          </p:nvPr>
        </p:nvGraphicFramePr>
        <p:xfrm>
          <a:off x="1794294" y="1245445"/>
          <a:ext cx="8244167" cy="342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133"/>
                <a:gridCol w="2321299"/>
                <a:gridCol w="3284735"/>
              </a:tblGrid>
              <a:tr h="713584">
                <a:tc>
                  <a:txBody>
                    <a:bodyPr/>
                    <a:lstStyle/>
                    <a:p>
                      <a:r>
                        <a:rPr lang="cs-CZ" dirty="0" smtClean="0"/>
                        <a:t>Test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Kontingenční tabulky</a:t>
                      </a:r>
                      <a:r>
                        <a:rPr lang="cs-CZ" baseline="0" dirty="0" smtClean="0"/>
                        <a:t> 2x2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Více kategorií/více měření </a:t>
                      </a:r>
                      <a:r>
                        <a:rPr lang="cs-CZ" sz="1800" dirty="0" smtClean="0"/>
                        <a:t>‡</a:t>
                      </a:r>
                      <a:endParaRPr lang="cs-CZ" dirty="0"/>
                    </a:p>
                  </a:txBody>
                  <a:tcPr/>
                </a:tc>
              </a:tr>
              <a:tr h="1005443">
                <a:tc>
                  <a:txBody>
                    <a:bodyPr/>
                    <a:lstStyle/>
                    <a:p>
                      <a:r>
                        <a:rPr lang="cs-CZ" dirty="0" smtClean="0"/>
                        <a:t>Párový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McNemarův</a:t>
                      </a:r>
                      <a:r>
                        <a:rPr lang="cs-CZ" dirty="0" smtClean="0"/>
                        <a:t> test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Cochranův</a:t>
                      </a:r>
                      <a:r>
                        <a:rPr lang="cs-CZ" dirty="0" smtClean="0"/>
                        <a:t> Q test (více měření, binární data)</a:t>
                      </a:r>
                    </a:p>
                    <a:p>
                      <a:r>
                        <a:rPr lang="cs-CZ" dirty="0" smtClean="0"/>
                        <a:t>Znaménkový test (dvě měření, ordinální data)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249334">
                <a:tc>
                  <a:txBody>
                    <a:bodyPr/>
                    <a:lstStyle/>
                    <a:p>
                      <a:r>
                        <a:rPr lang="cs-CZ" dirty="0" smtClean="0"/>
                        <a:t>Nepárový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Chi</a:t>
                      </a:r>
                      <a:r>
                        <a:rPr lang="cs-CZ" dirty="0" smtClean="0"/>
                        <a:t>-kvadrát (</a:t>
                      </a:r>
                      <a:r>
                        <a:rPr lang="el-GR" dirty="0" smtClean="0"/>
                        <a:t>χ</a:t>
                      </a:r>
                      <a:r>
                        <a:rPr lang="cs-CZ" baseline="30000" dirty="0" smtClean="0"/>
                        <a:t>2</a:t>
                      </a:r>
                      <a:r>
                        <a:rPr lang="cs-CZ" dirty="0" smtClean="0"/>
                        <a:t>) test 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Fisher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exact</a:t>
                      </a:r>
                      <a:r>
                        <a:rPr lang="cs-CZ" dirty="0" smtClean="0"/>
                        <a:t> test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Chi</a:t>
                      </a:r>
                      <a:r>
                        <a:rPr lang="cs-CZ" dirty="0" smtClean="0"/>
                        <a:t>-kvadrát (</a:t>
                      </a:r>
                      <a:r>
                        <a:rPr lang="el-GR" dirty="0" smtClean="0"/>
                        <a:t>χ</a:t>
                      </a:r>
                      <a:r>
                        <a:rPr lang="cs-CZ" baseline="30000" dirty="0" smtClean="0"/>
                        <a:t>2</a:t>
                      </a:r>
                      <a:r>
                        <a:rPr lang="cs-CZ" dirty="0" smtClean="0"/>
                        <a:t>) test 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Cochran-Armitage</a:t>
                      </a:r>
                      <a:r>
                        <a:rPr lang="cs-CZ" baseline="0" dirty="0" smtClean="0"/>
                        <a:t> test (tabulky 3x2, ordinální data)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5498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mberTemp"/>
          <p:cNvSpPr txBox="1"/>
          <p:nvPr/>
        </p:nvSpPr>
        <p:spPr>
          <a:xfrm>
            <a:off x="609600" y="1524000"/>
            <a:ext cx="5377132" cy="3721100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800" dirty="0" smtClean="0"/>
              <a:t>Cílem studie bylo testování vztahu mezi krevní skupinou v AB0 systému (A, B, AB a 0) a přítomností akutních komplikací krevní transfúze. Kolik polí má příslušná kontingenční tabulka?</a:t>
            </a: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127000"/>
            <a:ext cx="10515600" cy="1325563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graphicFrame>
        <p:nvGraphicFramePr>
          <p:cNvPr id="3" name="ARS_TableNumberRank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40260"/>
              </p:ext>
            </p:extLst>
          </p:nvPr>
        </p:nvGraphicFramePr>
        <p:xfrm>
          <a:off x="6415177" y="1670050"/>
          <a:ext cx="4445001" cy="357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667"/>
                <a:gridCol w="1481667"/>
                <a:gridCol w="1481667"/>
              </a:tblGrid>
              <a:tr h="4898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Ranking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Response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Votes</a:t>
                      </a:r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Correct Answer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1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4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Others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5314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mberTemp"/>
          <p:cNvSpPr txBox="1"/>
          <p:nvPr/>
        </p:nvSpPr>
        <p:spPr>
          <a:xfrm>
            <a:off x="506083" y="1452562"/>
            <a:ext cx="5584166" cy="499999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cs-CZ" sz="2800" dirty="0" smtClean="0"/>
              <a:t>V předchozím případě bylo při </a:t>
            </a:r>
            <a:r>
              <a:rPr lang="cs-CZ" sz="2800" dirty="0"/>
              <a:t>testování </a:t>
            </a:r>
            <a:r>
              <a:rPr lang="el-GR" sz="2800" dirty="0"/>
              <a:t>χ</a:t>
            </a:r>
            <a:r>
              <a:rPr lang="cs-CZ" sz="2800" baseline="30000" dirty="0"/>
              <a:t>2</a:t>
            </a:r>
            <a:r>
              <a:rPr lang="cs-CZ" sz="2800" dirty="0"/>
              <a:t> </a:t>
            </a:r>
            <a:r>
              <a:rPr lang="cs-CZ" sz="2800" dirty="0" smtClean="0"/>
              <a:t>testem zjištěno p &lt; 0.05 a následovala série post hoc testů pro tabulky 2x2 „každý s každým“. V jednom z nich byl zjištěn vyšší výskyt komplikací u pacientů s krevní skupinou AB oproti skupině A, p = 0,05 (5 %). Jak se p-hodnota změní po </a:t>
            </a:r>
            <a:r>
              <a:rPr lang="cs-CZ" sz="2800" dirty="0" err="1" smtClean="0"/>
              <a:t>Bonferroniho</a:t>
            </a:r>
            <a:r>
              <a:rPr lang="cs-CZ" sz="2800" dirty="0" smtClean="0"/>
              <a:t> korekci (korigujeme zde p, ne </a:t>
            </a:r>
            <a:r>
              <a:rPr lang="el-GR" sz="2800" dirty="0" smtClean="0"/>
              <a:t>α</a:t>
            </a:r>
            <a:r>
              <a:rPr lang="cs-CZ" sz="2800" dirty="0" smtClean="0"/>
              <a:t>)? Výsledek uveďte v celých procentech (přirozené číslo), případně na ně zaokrouhlete.</a:t>
            </a: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127000"/>
            <a:ext cx="10515600" cy="1325563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graphicFrame>
        <p:nvGraphicFramePr>
          <p:cNvPr id="3" name="ARS_TableNumberRank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331366"/>
              </p:ext>
            </p:extLst>
          </p:nvPr>
        </p:nvGraphicFramePr>
        <p:xfrm>
          <a:off x="7157048" y="1855219"/>
          <a:ext cx="4445001" cy="357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667"/>
                <a:gridCol w="1481667"/>
                <a:gridCol w="1481667"/>
              </a:tblGrid>
              <a:tr h="48985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Ranking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Response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Votes</a:t>
                      </a:r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Correct Answer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4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cs-CZ" smtClean="0"/>
                        <a:t>Others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346086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1"/>
            <a:ext cx="10515600" cy="1000664"/>
          </a:xfrm>
        </p:spPr>
        <p:txBody>
          <a:bodyPr/>
          <a:lstStyle/>
          <a:p>
            <a:r>
              <a:rPr lang="cs-CZ" dirty="0" smtClean="0"/>
              <a:t>Regresní 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00665"/>
            <a:ext cx="10515600" cy="4678780"/>
          </a:xfrm>
        </p:spPr>
        <p:txBody>
          <a:bodyPr>
            <a:normAutofit fontScale="92500"/>
          </a:bodyPr>
          <a:lstStyle/>
          <a:p>
            <a:r>
              <a:rPr lang="cs-CZ" dirty="0"/>
              <a:t>„Regrese k průměru“ (</a:t>
            </a:r>
            <a:r>
              <a:rPr lang="cs-CZ" dirty="0" err="1"/>
              <a:t>Galton</a:t>
            </a:r>
            <a:r>
              <a:rPr lang="cs-CZ" dirty="0" smtClean="0"/>
              <a:t>) – ale metody již Friedrich Gauss</a:t>
            </a:r>
            <a:endParaRPr lang="cs-CZ" dirty="0"/>
          </a:p>
          <a:p>
            <a:r>
              <a:rPr lang="cs-CZ" dirty="0" smtClean="0"/>
              <a:t>Cílem je odhadnout hodnotu modelované veličiny (závislá proměnná = </a:t>
            </a:r>
            <a:r>
              <a:rPr lang="cs-CZ" dirty="0" err="1" smtClean="0"/>
              <a:t>regresand</a:t>
            </a:r>
            <a:r>
              <a:rPr lang="cs-CZ" dirty="0" smtClean="0"/>
              <a:t>) pomocí jiných známých parametrů (faktorů = </a:t>
            </a:r>
            <a:r>
              <a:rPr lang="cs-CZ" dirty="0" err="1" smtClean="0"/>
              <a:t>regresorů</a:t>
            </a:r>
            <a:r>
              <a:rPr lang="cs-CZ" dirty="0" smtClean="0"/>
              <a:t> – kategoriální a spojité proměnné)</a:t>
            </a:r>
          </a:p>
          <a:p>
            <a:r>
              <a:rPr lang="cs-CZ" dirty="0" smtClean="0"/>
              <a:t>Lze odhadnout míru přispění jednotlivých faktorů samostatně (</a:t>
            </a:r>
            <a:r>
              <a:rPr lang="cs-CZ" dirty="0" err="1" smtClean="0"/>
              <a:t>univariační</a:t>
            </a:r>
            <a:r>
              <a:rPr lang="cs-CZ" dirty="0" smtClean="0"/>
              <a:t> modely) i společně ve vzájemné interakci (</a:t>
            </a:r>
            <a:r>
              <a:rPr lang="cs-CZ" dirty="0" err="1" smtClean="0"/>
              <a:t>multivariační</a:t>
            </a:r>
            <a:r>
              <a:rPr lang="cs-CZ" dirty="0" smtClean="0"/>
              <a:t> modely)</a:t>
            </a:r>
          </a:p>
          <a:p>
            <a:r>
              <a:rPr lang="cs-CZ" dirty="0" smtClean="0"/>
              <a:t>Předpoklad: faktory jsou </a:t>
            </a:r>
            <a:r>
              <a:rPr lang="cs-CZ" b="1" dirty="0" smtClean="0"/>
              <a:t>nezávislé</a:t>
            </a:r>
          </a:p>
          <a:p>
            <a:r>
              <a:rPr lang="cs-CZ" dirty="0" smtClean="0"/>
              <a:t>Nejčastěji</a:t>
            </a:r>
          </a:p>
          <a:p>
            <a:pPr lvl="1"/>
            <a:r>
              <a:rPr lang="cs-CZ" dirty="0" smtClean="0"/>
              <a:t>Lineární regrese (závislá proměnná je spojitá)</a:t>
            </a:r>
          </a:p>
          <a:p>
            <a:pPr lvl="1"/>
            <a:r>
              <a:rPr lang="cs-CZ" dirty="0" smtClean="0"/>
              <a:t>Logistická regrese (závislá proměnná je binární)</a:t>
            </a:r>
          </a:p>
          <a:p>
            <a:pPr lvl="1"/>
            <a:r>
              <a:rPr lang="cs-CZ" dirty="0" err="1" smtClean="0"/>
              <a:t>Coxova</a:t>
            </a:r>
            <a:r>
              <a:rPr lang="cs-CZ" dirty="0" smtClean="0"/>
              <a:t> regrese (závislou proměnnou je přežití – </a:t>
            </a:r>
            <a:r>
              <a:rPr lang="cs-CZ" dirty="0" err="1" smtClean="0"/>
              <a:t>endpoint</a:t>
            </a:r>
            <a:r>
              <a:rPr lang="cs-CZ" dirty="0" smtClean="0"/>
              <a:t> a čas přežití)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996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166353"/>
            <a:ext cx="10515600" cy="1325563"/>
          </a:xfrm>
        </p:spPr>
        <p:txBody>
          <a:bodyPr/>
          <a:lstStyle/>
          <a:p>
            <a:r>
              <a:rPr lang="cs-CZ" dirty="0" smtClean="0"/>
              <a:t>Vyjádření příspěvku jednotlivých faktorů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91916"/>
            <a:ext cx="10738449" cy="509866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Lineární regrese – regresní koeficient </a:t>
            </a:r>
            <a:r>
              <a:rPr lang="el-GR" dirty="0" smtClean="0"/>
              <a:t>β</a:t>
            </a:r>
            <a:r>
              <a:rPr lang="cs-CZ" dirty="0" smtClean="0"/>
              <a:t> (standardizovaný, nestandardizovaný) a 95% interval spolehlivosti (CI) – tj. odhad, </a:t>
            </a:r>
            <a:r>
              <a:rPr lang="cs-CZ" smtClean="0"/>
              <a:t>kde je koeficient </a:t>
            </a:r>
            <a:r>
              <a:rPr lang="cs-CZ" dirty="0" smtClean="0"/>
              <a:t>s 95% pravděpodobností</a:t>
            </a:r>
          </a:p>
          <a:p>
            <a:pPr lvl="1"/>
            <a:r>
              <a:rPr lang="cs-CZ" dirty="0" smtClean="0"/>
              <a:t>Na rozdíl od korelace záleží na tom, která proměnná je závislá a která nezávislá</a:t>
            </a:r>
          </a:p>
          <a:p>
            <a:pPr lvl="1"/>
            <a:r>
              <a:rPr lang="cs-CZ" dirty="0" smtClean="0"/>
              <a:t>Je-li </a:t>
            </a:r>
            <a:r>
              <a:rPr lang="cs-CZ" dirty="0" err="1" smtClean="0"/>
              <a:t>regresor</a:t>
            </a:r>
            <a:r>
              <a:rPr lang="cs-CZ" dirty="0" smtClean="0"/>
              <a:t> kategoriální, jedná se fakticky o </a:t>
            </a:r>
            <a:r>
              <a:rPr lang="cs-CZ" dirty="0" err="1" smtClean="0"/>
              <a:t>ANOVu</a:t>
            </a:r>
            <a:endParaRPr lang="cs-CZ" dirty="0" smtClean="0"/>
          </a:p>
          <a:p>
            <a:r>
              <a:rPr lang="cs-CZ" dirty="0" smtClean="0"/>
              <a:t>Logistická regrese – OR </a:t>
            </a:r>
            <a:r>
              <a:rPr lang="cs-CZ" dirty="0"/>
              <a:t>a 95% interval </a:t>
            </a:r>
            <a:r>
              <a:rPr lang="cs-CZ" dirty="0" smtClean="0"/>
              <a:t>spolehlivosti</a:t>
            </a:r>
          </a:p>
          <a:p>
            <a:r>
              <a:rPr lang="cs-CZ" dirty="0" err="1" smtClean="0"/>
              <a:t>Coxova</a:t>
            </a:r>
            <a:r>
              <a:rPr lang="cs-CZ" dirty="0" smtClean="0"/>
              <a:t> regrese </a:t>
            </a:r>
            <a:r>
              <a:rPr lang="cs-CZ" dirty="0"/>
              <a:t>– </a:t>
            </a:r>
            <a:r>
              <a:rPr lang="cs-CZ" dirty="0" smtClean="0"/>
              <a:t>poměr rizik (HR) </a:t>
            </a:r>
            <a:r>
              <a:rPr lang="cs-CZ" dirty="0"/>
              <a:t>a 95% interval </a:t>
            </a:r>
            <a:r>
              <a:rPr lang="cs-CZ" dirty="0" smtClean="0"/>
              <a:t>spolehlivosti</a:t>
            </a:r>
          </a:p>
          <a:p>
            <a:r>
              <a:rPr lang="cs-CZ" dirty="0" smtClean="0"/>
              <a:t>Zahrnuje-li </a:t>
            </a:r>
            <a:r>
              <a:rPr lang="el-GR" dirty="0" smtClean="0"/>
              <a:t>β</a:t>
            </a:r>
            <a:r>
              <a:rPr lang="cs-CZ" dirty="0" smtClean="0"/>
              <a:t> ± 95% CI hodnotu 0, není příspěvek daného faktoru statisticky významný (tj. nelze rozhodnout, jestli výslednou hodnotu zvyšuje nebo snižuje)</a:t>
            </a:r>
          </a:p>
          <a:p>
            <a:r>
              <a:rPr lang="cs-CZ" dirty="0" smtClean="0"/>
              <a:t>U OR a HR platí totéž, zahrnuje-li 95% CI hodnotu 1 (pod 1 snižuje pravděpodobnost události, nad 1 zvyšuje)</a:t>
            </a:r>
          </a:p>
          <a:p>
            <a:r>
              <a:rPr lang="cs-CZ" dirty="0" smtClean="0"/>
              <a:t>95% CI tak můžou nahradit p-hodnotu</a:t>
            </a:r>
          </a:p>
          <a:p>
            <a:r>
              <a:rPr lang="cs-CZ" dirty="0" smtClean="0"/>
              <a:t>Je-li nezávislá proměnná kategoriální, je nutno jednu kategorii určit jako referenční a regresní koeficienty / OR / HR patří zvlášť každé další kategorii</a:t>
            </a:r>
          </a:p>
          <a:p>
            <a:r>
              <a:rPr lang="cs-CZ" dirty="0"/>
              <a:t>Je-li nezávislá proměnná </a:t>
            </a:r>
            <a:r>
              <a:rPr lang="cs-CZ" dirty="0" smtClean="0"/>
              <a:t>spojitá, odpovídá vždy </a:t>
            </a:r>
            <a:r>
              <a:rPr lang="el-GR" dirty="0" smtClean="0"/>
              <a:t>β</a:t>
            </a:r>
            <a:r>
              <a:rPr lang="cs-CZ" dirty="0" smtClean="0"/>
              <a:t> </a:t>
            </a:r>
            <a:r>
              <a:rPr lang="cs-CZ" dirty="0"/>
              <a:t>/ OR / HR </a:t>
            </a:r>
            <a:r>
              <a:rPr lang="cs-CZ" dirty="0" smtClean="0"/>
              <a:t>1 jednotce (např. 1 roku věku – předpokládá se lineární efekt (jinak lepší kategorizace)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29863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smtClean="0"/>
              <a:t>Vyberte správné tvrzení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38200" y="1193138"/>
            <a:ext cx="99448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průřezové studii v populaci 700 hospitalizovaných pacientů mezi 80 – 90 lety byly u 40 % zjištěny známky kognitivní dysfunkce. Asociace s kandidátními rizikovými faktory (věk, hypertenze, diabetes) byla hodnocena </a:t>
            </a:r>
            <a:r>
              <a:rPr lang="cs-CZ" dirty="0" err="1" smtClean="0"/>
              <a:t>univariační</a:t>
            </a:r>
            <a:r>
              <a:rPr lang="cs-CZ" dirty="0" smtClean="0"/>
              <a:t> logistickou regresí. Přítomnost kognitivní dysfunkce byla postupně asociována s: věkem (pro každý další rok OR = 1.20; 95 % CI = 1.12 – 1.40), hypertenzí (OR 1.40; 95 % CI 1.20 – 1.78) i diabetem (OR 2.80; 95 % CI 2.00 – 6.40)</a:t>
            </a:r>
            <a:endParaRPr lang="cs-CZ" dirty="0"/>
          </a:p>
        </p:txBody>
      </p:sp>
      <p:pic>
        <p:nvPicPr>
          <p:cNvPr id="9" name="pic"/>
          <p:cNvPicPr>
            <a:picLocks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738" y="2359641"/>
            <a:ext cx="4807789" cy="4520756"/>
          </a:xfrm>
          <a:prstGeom prst="rect">
            <a:avLst/>
          </a:prstGeom>
        </p:spPr>
      </p:pic>
      <p:sp>
        <p:nvSpPr>
          <p:cNvPr id="4" name="optionText"/>
          <p:cNvSpPr txBox="1"/>
          <p:nvPr/>
        </p:nvSpPr>
        <p:spPr>
          <a:xfrm>
            <a:off x="414068" y="2670466"/>
            <a:ext cx="7338202" cy="4209931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indent="-342900">
              <a:lnSpc>
                <a:spcPct val="200000"/>
              </a:lnSpc>
              <a:buAutoNum type="alphaUcPeriod"/>
            </a:pPr>
            <a:r>
              <a:rPr lang="cs-CZ" dirty="0" smtClean="0"/>
              <a:t>faktor věku není pro kognitivní dysfunkci statisticky významný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dirty="0" smtClean="0"/>
              <a:t>Pravděpodobnost vzniku kognitivní dysfunkce je dvakrát větší u diabetiků než u hypertoniků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dirty="0" smtClean="0"/>
              <a:t>Věk, diabetes i hypertenze jsou navzájem nezávislé rizikové faktory</a:t>
            </a:r>
          </a:p>
          <a:p>
            <a:pPr indent="-342900">
              <a:lnSpc>
                <a:spcPct val="200000"/>
              </a:lnSpc>
              <a:buFontTx/>
              <a:buAutoNum type="alphaUcPeriod"/>
            </a:pPr>
            <a:r>
              <a:rPr lang="cs-CZ" dirty="0"/>
              <a:t>P-hodnota je ve všech případech &lt; </a:t>
            </a:r>
            <a:r>
              <a:rPr lang="cs-CZ" dirty="0" smtClean="0"/>
              <a:t>0.05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dirty="0" smtClean="0"/>
              <a:t>Lze usoudit na příčinnou souvislost mezi jednotlivými faktory a kognitivní dysfunkcí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875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 idx="4294967295"/>
          </p:nvPr>
        </p:nvSpPr>
        <p:spPr>
          <a:xfrm>
            <a:off x="1802308" y="0"/>
            <a:ext cx="8229600" cy="1143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cs-CZ" dirty="0" smtClean="0"/>
              <a:t>Opakování – druhy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7575" y="923704"/>
            <a:ext cx="11519066" cy="4241391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cs-CZ" dirty="0"/>
              <a:t>Spojitá (vždy kvantitativní) – parametr může teoreticky nabýt jakékoliv hodnoty v určitém intervalu (např. koncentrace glukózy</a:t>
            </a:r>
            <a:r>
              <a:rPr lang="cs-CZ" dirty="0">
                <a:latin typeface="Arial" charset="0"/>
              </a:rPr>
              <a:t>: </a:t>
            </a:r>
            <a:r>
              <a:rPr lang="cs-CZ" dirty="0"/>
              <a:t>0-∞; ejekční frakce</a:t>
            </a:r>
            <a:r>
              <a:rPr lang="cs-CZ" dirty="0">
                <a:latin typeface="Arial" charset="0"/>
              </a:rPr>
              <a:t>:</a:t>
            </a:r>
            <a:r>
              <a:rPr lang="cs-CZ" dirty="0"/>
              <a:t> 0-100%)</a:t>
            </a:r>
          </a:p>
          <a:p>
            <a:pPr lvl="1" eaLnBrk="1" hangingPunct="1">
              <a:lnSpc>
                <a:spcPct val="120000"/>
              </a:lnSpc>
            </a:pPr>
            <a:r>
              <a:rPr lang="cs-CZ" dirty="0" smtClean="0"/>
              <a:t>Poměrová vs. intervalová </a:t>
            </a:r>
            <a:r>
              <a:rPr lang="cs-CZ" dirty="0"/>
              <a:t>data – lze definovat rozdíl, ale ne poměr mezi dvěma hodnotami (např. IQ)</a:t>
            </a:r>
          </a:p>
          <a:p>
            <a:pPr eaLnBrk="1" hangingPunct="1">
              <a:lnSpc>
                <a:spcPct val="120000"/>
              </a:lnSpc>
            </a:pPr>
            <a:r>
              <a:rPr lang="cs-CZ" dirty="0"/>
              <a:t>Kategoriální (diskrétní – obvykle kvalitativní) – parametr může nabývat pouze určených hodnot (např. krevní skupina: 0, A, B, AB; pohlaví: muž, žena; choroba je/není přítomna)</a:t>
            </a:r>
            <a:r>
              <a:rPr lang="cs-CZ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Ordinální data – jsou kategoriálního charakteru, ale kvantitativní (lze je seřadit – např. stupeň srdečního selhání – NYHA I-IV)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Diskrétní data – lze je seřadit a tvoří lineárně rostoucí řadu (mezi jednotlivými kategoriemi jsou stejné rozestupy – např. počet dětí v rodině: 0,1,2…) – často se testují jako spojitá </a:t>
            </a:r>
            <a:r>
              <a:rPr lang="cs-CZ" dirty="0" smtClean="0"/>
              <a:t>data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Binární data – pouze dvě možnosti (zdravý/nemocný)</a:t>
            </a:r>
            <a:endParaRPr lang="cs-CZ" dirty="0"/>
          </a:p>
        </p:txBody>
      </p:sp>
      <p:pic>
        <p:nvPicPr>
          <p:cNvPr id="4" name="Picture 2" descr="http://englishlearnerblog.files.wordpress.com/2013/08/statistic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2281" y="5746979"/>
            <a:ext cx="1896592" cy="111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119598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Co s ordinálními daty?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Testy pro kategoriální data, ANOVA (ale: ignorujeme seřazení)</a:t>
            </a:r>
          </a:p>
          <a:p>
            <a:r>
              <a:rPr lang="cs-CZ" dirty="0" err="1" smtClean="0"/>
              <a:t>Neparametrické</a:t>
            </a:r>
            <a:r>
              <a:rPr lang="cs-CZ" dirty="0" smtClean="0"/>
              <a:t> testy (je-li hodně kategorií)</a:t>
            </a:r>
          </a:p>
          <a:p>
            <a:r>
              <a:rPr lang="cs-CZ" dirty="0" err="1" smtClean="0"/>
              <a:t>Dichotomizace</a:t>
            </a:r>
            <a:r>
              <a:rPr lang="cs-CZ" dirty="0" smtClean="0"/>
              <a:t> a testy pro binární data (v medicíně asi nejčastěji)</a:t>
            </a:r>
          </a:p>
          <a:p>
            <a:r>
              <a:rPr lang="cs-CZ" dirty="0" smtClean="0"/>
              <a:t>Speciální testy – </a:t>
            </a:r>
            <a:r>
              <a:rPr lang="cs-CZ" dirty="0" err="1" smtClean="0"/>
              <a:t>Cochran-Armitage</a:t>
            </a:r>
            <a:r>
              <a:rPr lang="cs-CZ" dirty="0" smtClean="0"/>
              <a:t> (typicky genetika), znaménkový test (ale: ignoruje hodnoty, kde nedošlo ke změně)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9735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Analýza přežití</a:t>
            </a:r>
            <a:endParaRPr lang="cs-CZ" alt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Četnost události (koncový bod, </a:t>
            </a:r>
            <a:r>
              <a:rPr lang="cs-CZ" altLang="cs-CZ" dirty="0" err="1" smtClean="0"/>
              <a:t>endpoint</a:t>
            </a:r>
            <a:r>
              <a:rPr lang="cs-CZ" altLang="cs-CZ" dirty="0" smtClean="0"/>
              <a:t>) obvykle klesá s klesajícím počtem účastníků studie („přeživší“)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 err="1" smtClean="0"/>
              <a:t>Cenzorovaná</a:t>
            </a:r>
            <a:r>
              <a:rPr lang="cs-CZ" altLang="cs-CZ" dirty="0" smtClean="0"/>
              <a:t> data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před koncem studie nedošlo k události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ztraceni ze studie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úmrtí z jiné příčiny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Kaplan-</a:t>
            </a:r>
            <a:r>
              <a:rPr lang="cs-CZ" altLang="cs-CZ" dirty="0" err="1" smtClean="0"/>
              <a:t>Meierovy</a:t>
            </a:r>
            <a:r>
              <a:rPr lang="cs-CZ" altLang="cs-CZ" dirty="0" smtClean="0"/>
              <a:t> křivky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Log rank test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845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Kaplan-</a:t>
            </a:r>
            <a:r>
              <a:rPr lang="cs-CZ" dirty="0" err="1" smtClean="0"/>
              <a:t>Meierova</a:t>
            </a:r>
            <a:r>
              <a:rPr lang="cs-CZ" dirty="0" smtClean="0"/>
              <a:t> křivka přežití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929862"/>
              </p:ext>
            </p:extLst>
          </p:nvPr>
        </p:nvGraphicFramePr>
        <p:xfrm>
          <a:off x="2522483" y="1533033"/>
          <a:ext cx="6768661" cy="5076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Graph" r:id="rId4" imgW="5943600" imgH="4457880" progId="STATISTICA.Graph">
                  <p:embed/>
                </p:oleObj>
              </mc:Choice>
              <mc:Fallback>
                <p:oleObj name="Graph" r:id="rId4" imgW="5943600" imgH="4457880" progId="STATISTICA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2483" y="1533033"/>
                        <a:ext cx="6768661" cy="5076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3249770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421335"/>
              </p:ext>
            </p:extLst>
          </p:nvPr>
        </p:nvGraphicFramePr>
        <p:xfrm>
          <a:off x="21021" y="-19707"/>
          <a:ext cx="9170275" cy="6877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Graph" r:id="rId4" imgW="5760000" imgH="4320000" progId="STATISTICA.Graph">
                  <p:embed/>
                </p:oleObj>
              </mc:Choice>
              <mc:Fallback>
                <p:oleObj name="Graph" r:id="rId4" imgW="5760000" imgH="4320000" progId="STATISTICA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21" y="-19707"/>
                        <a:ext cx="9170275" cy="68777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>
          <a:xfrm>
            <a:off x="7853854" y="1147570"/>
            <a:ext cx="28377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log-rank test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Gehan-Wilcoxonův</a:t>
            </a:r>
            <a:r>
              <a:rPr lang="cs-CZ" dirty="0" smtClean="0"/>
              <a:t> </a:t>
            </a:r>
            <a:r>
              <a:rPr lang="cs-CZ" dirty="0"/>
              <a:t>test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41324" y="186819"/>
            <a:ext cx="4369676" cy="773933"/>
          </a:xfrm>
        </p:spPr>
        <p:txBody>
          <a:bodyPr>
            <a:normAutofit/>
          </a:bodyPr>
          <a:lstStyle/>
          <a:p>
            <a:r>
              <a:rPr lang="cs-CZ" dirty="0" smtClean="0"/>
              <a:t>Testy přežití</a:t>
            </a:r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314640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127000"/>
            <a:ext cx="10515600" cy="1325563"/>
          </a:xfrm>
        </p:spPr>
        <p:txBody>
          <a:bodyPr/>
          <a:lstStyle/>
          <a:p>
            <a:r>
              <a:rPr lang="cs-CZ" dirty="0" smtClean="0"/>
              <a:t>Vyberte správnou odpověď...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38353" y="1090439"/>
            <a:ext cx="96960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 studie, zabývající se rizikem recidivy infarktu myokardu (</a:t>
            </a:r>
            <a:r>
              <a:rPr lang="cs-CZ" sz="2000" dirty="0" err="1" smtClean="0"/>
              <a:t>endpoint</a:t>
            </a:r>
            <a:r>
              <a:rPr lang="cs-CZ" sz="2000" dirty="0" smtClean="0"/>
              <a:t>), se přihlásili čtyři pacienti. V následujících letech postupně došlo k následujícímu vývoji: jeden pacient se odstěhoval do Argentiny a ztratil se tak ze studie, poté jeden dostal infarkt a příští měsíc zemřel při autonehodě, následně jeden zemřel na nádor plic a poslední se ve zdraví dožil konce studie. Poslední bod Kaplan-</a:t>
            </a:r>
            <a:r>
              <a:rPr lang="cs-CZ" sz="2000" dirty="0" err="1" smtClean="0"/>
              <a:t>Meierovy</a:t>
            </a:r>
            <a:r>
              <a:rPr lang="cs-CZ" sz="2000" dirty="0" smtClean="0"/>
              <a:t> křivky je na hodnotě:</a:t>
            </a:r>
            <a:endParaRPr lang="cs-CZ" sz="2000" dirty="0"/>
          </a:p>
        </p:txBody>
      </p:sp>
      <p:pic>
        <p:nvPicPr>
          <p:cNvPr id="6" name="pic"/>
          <p:cNvPicPr>
            <a:picLocks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603769"/>
            <a:ext cx="4455064" cy="4415467"/>
          </a:xfrm>
          <a:prstGeom prst="rect">
            <a:avLst/>
          </a:prstGeom>
        </p:spPr>
      </p:pic>
      <p:sp>
        <p:nvSpPr>
          <p:cNvPr id="3" name="optionText"/>
          <p:cNvSpPr txBox="1"/>
          <p:nvPr/>
        </p:nvSpPr>
        <p:spPr>
          <a:xfrm>
            <a:off x="838200" y="2721655"/>
            <a:ext cx="6096000" cy="4297581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66,6%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50%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33,3%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25%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0%</a:t>
            </a:r>
            <a:endParaRPr lang="cs-CZ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09817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Shluková (</a:t>
            </a:r>
            <a:r>
              <a:rPr lang="cs-CZ" altLang="cs-CZ" dirty="0" err="1" smtClean="0"/>
              <a:t>clusterová</a:t>
            </a:r>
            <a:r>
              <a:rPr lang="cs-CZ" altLang="cs-CZ" dirty="0" smtClean="0"/>
              <a:t>) analýza</a:t>
            </a:r>
            <a:endParaRPr lang="cs-CZ" alt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vícerozměrná analýza</a:t>
            </a:r>
            <a:endParaRPr lang="cs-CZ" altLang="cs-CZ" dirty="0"/>
          </a:p>
          <a:p>
            <a:pPr eaLnBrk="1" hangingPunct="1"/>
            <a:r>
              <a:rPr lang="cs-CZ" altLang="cs-CZ" dirty="0" smtClean="0"/>
              <a:t>měření vzdálenosti</a:t>
            </a:r>
            <a:endParaRPr lang="cs-CZ" altLang="cs-CZ" dirty="0"/>
          </a:p>
          <a:p>
            <a:pPr eaLnBrk="1" hangingPunct="1"/>
            <a:r>
              <a:rPr lang="cs-CZ" altLang="cs-CZ" dirty="0" smtClean="0"/>
              <a:t>řadící algoritmus</a:t>
            </a:r>
            <a:endParaRPr lang="cs-CZ" altLang="cs-CZ" dirty="0"/>
          </a:p>
          <a:p>
            <a:pPr eaLnBrk="1" hangingPunct="1"/>
            <a:r>
              <a:rPr lang="cs-CZ" altLang="cs-CZ" dirty="0" smtClean="0"/>
              <a:t>standardizace dat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k </a:t>
            </a:r>
            <a:r>
              <a:rPr lang="cs-CZ" altLang="cs-CZ" dirty="0" err="1"/>
              <a:t>means</a:t>
            </a:r>
            <a:r>
              <a:rPr lang="cs-CZ" altLang="cs-CZ" dirty="0"/>
              <a:t> </a:t>
            </a:r>
            <a:r>
              <a:rPr lang="cs-CZ" altLang="cs-CZ" dirty="0" err="1" smtClean="0"/>
              <a:t>clustering</a:t>
            </a:r>
            <a:r>
              <a:rPr lang="cs-CZ" altLang="cs-CZ" dirty="0" smtClean="0"/>
              <a:t> (předem známý počet clusterů)</a:t>
            </a:r>
            <a:endParaRPr lang="cs-CZ" altLang="cs-CZ" dirty="0"/>
          </a:p>
          <a:p>
            <a:pPr eaLnBrk="1" hangingPunct="1"/>
            <a:r>
              <a:rPr lang="cs-CZ" altLang="cs-CZ" dirty="0" smtClean="0"/>
              <a:t>hierarchický strom (</a:t>
            </a:r>
            <a:r>
              <a:rPr lang="cs-CZ" altLang="cs-CZ" dirty="0" err="1" smtClean="0"/>
              <a:t>dendrogram</a:t>
            </a:r>
            <a:r>
              <a:rPr lang="cs-CZ" altLang="cs-CZ" dirty="0" smtClean="0"/>
              <a:t>)</a:t>
            </a:r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98306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127000"/>
            <a:ext cx="10515600" cy="1034307"/>
          </a:xfrm>
        </p:spPr>
        <p:txBody>
          <a:bodyPr/>
          <a:lstStyle/>
          <a:p>
            <a:r>
              <a:rPr lang="cs-CZ" dirty="0" smtClean="0"/>
              <a:t>Vyberte správnou odpověď...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62308" y="1161307"/>
            <a:ext cx="11266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Na opuštěný ostrov se dostanou antropologové, kteří zde objeví neznámé lebky. Pomocí shlukové (</a:t>
            </a:r>
            <a:r>
              <a:rPr lang="cs-CZ" sz="2000" dirty="0" err="1" smtClean="0"/>
              <a:t>clusterové</a:t>
            </a:r>
            <a:r>
              <a:rPr lang="cs-CZ" sz="2000" dirty="0" smtClean="0"/>
              <a:t>) analýzy je budou chtít přiřadit k některé z okolních žijících populací. Vedle genetických </a:t>
            </a:r>
            <a:r>
              <a:rPr lang="cs-CZ" sz="2000" dirty="0" err="1" smtClean="0"/>
              <a:t>markerů</a:t>
            </a:r>
            <a:r>
              <a:rPr lang="cs-CZ" sz="2000" dirty="0" smtClean="0"/>
              <a:t> stanoví i kraniální index (v procentech, průměr = 85, </a:t>
            </a:r>
            <a:r>
              <a:rPr lang="cs-CZ" sz="2000" dirty="0" err="1" smtClean="0"/>
              <a:t>sm</a:t>
            </a:r>
            <a:r>
              <a:rPr lang="cs-CZ" sz="2000" dirty="0" smtClean="0"/>
              <a:t>. </a:t>
            </a:r>
            <a:r>
              <a:rPr lang="cs-CZ" sz="2000" dirty="0" err="1" smtClean="0"/>
              <a:t>odch</a:t>
            </a:r>
            <a:r>
              <a:rPr lang="cs-CZ" sz="2000" dirty="0" smtClean="0"/>
              <a:t>. = 10), faciální index (v procentech, průměr = 80, </a:t>
            </a:r>
            <a:r>
              <a:rPr lang="cs-CZ" sz="2000" dirty="0" err="1" smtClean="0"/>
              <a:t>sm</a:t>
            </a:r>
            <a:r>
              <a:rPr lang="cs-CZ" sz="2000" dirty="0" smtClean="0"/>
              <a:t>. </a:t>
            </a:r>
            <a:r>
              <a:rPr lang="cs-CZ" sz="2000" dirty="0" err="1" smtClean="0"/>
              <a:t>odch</a:t>
            </a:r>
            <a:r>
              <a:rPr lang="cs-CZ" sz="2000" dirty="0" smtClean="0"/>
              <a:t>. = 5) a objem mozkovny (v cm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, průměr = 1500, </a:t>
            </a:r>
            <a:r>
              <a:rPr lang="cs-CZ" sz="2000" dirty="0" err="1" smtClean="0"/>
              <a:t>sm</a:t>
            </a:r>
            <a:r>
              <a:rPr lang="cs-CZ" sz="2000" dirty="0" smtClean="0"/>
              <a:t>. </a:t>
            </a:r>
            <a:r>
              <a:rPr lang="cs-CZ" sz="2000" dirty="0" err="1" smtClean="0"/>
              <a:t>odch</a:t>
            </a:r>
            <a:r>
              <a:rPr lang="cs-CZ" sz="2000" dirty="0" smtClean="0"/>
              <a:t>. = 200). Co se stane, nebudou-li data před analýzou standardizována?</a:t>
            </a:r>
            <a:endParaRPr lang="cs-CZ" sz="2000" dirty="0"/>
          </a:p>
        </p:txBody>
      </p:sp>
      <p:pic>
        <p:nvPicPr>
          <p:cNvPr id="9" name="pic"/>
          <p:cNvPicPr>
            <a:picLocks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589" y="2610210"/>
            <a:ext cx="4092754" cy="4247790"/>
          </a:xfrm>
          <a:prstGeom prst="rect">
            <a:avLst/>
          </a:prstGeom>
        </p:spPr>
      </p:pic>
      <p:sp>
        <p:nvSpPr>
          <p:cNvPr id="3" name="optionText"/>
          <p:cNvSpPr txBox="1"/>
          <p:nvPr/>
        </p:nvSpPr>
        <p:spPr>
          <a:xfrm>
            <a:off x="362309" y="3192631"/>
            <a:ext cx="7798280" cy="3665369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Nic, standardizace se používá pro přehlednost.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Objem mozkovny nebude z hlediska analýzy relevantní.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err="1" smtClean="0"/>
              <a:t>Clusterová</a:t>
            </a:r>
            <a:r>
              <a:rPr lang="cs-CZ" sz="2200" dirty="0" smtClean="0"/>
              <a:t> analýza nebude technicky možná.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Zařazení do clusteru bude záviset především na objemu mozkovny.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Vzroste vzájemná korelace kraniálního a faciálního indexu.</a:t>
            </a:r>
            <a:endParaRPr lang="cs-CZ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197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1" y="127000"/>
            <a:ext cx="11087818" cy="1325563"/>
          </a:xfrm>
        </p:spPr>
        <p:txBody>
          <a:bodyPr/>
          <a:lstStyle/>
          <a:p>
            <a:r>
              <a:rPr lang="cs-CZ" dirty="0" smtClean="0"/>
              <a:t>Stupeň dosaženého vzdělání představuje data...</a:t>
            </a:r>
            <a:endParaRPr lang="cs-CZ" dirty="0"/>
          </a:p>
        </p:txBody>
      </p:sp>
      <p:pic>
        <p:nvPicPr>
          <p:cNvPr id="8" name="pic"/>
          <p:cNvPicPr>
            <a:picLocks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695" y="1452563"/>
            <a:ext cx="5080000" cy="5080000"/>
          </a:xfrm>
          <a:prstGeom prst="rect">
            <a:avLst/>
          </a:prstGeom>
        </p:spPr>
      </p:pic>
      <p:sp>
        <p:nvSpPr>
          <p:cNvPr id="4" name="optionText"/>
          <p:cNvSpPr txBox="1"/>
          <p:nvPr/>
        </p:nvSpPr>
        <p:spPr>
          <a:xfrm>
            <a:off x="833887" y="1948731"/>
            <a:ext cx="6096000" cy="4991100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indent="-342900">
              <a:lnSpc>
                <a:spcPct val="200000"/>
              </a:lnSpc>
              <a:buAutoNum type="alphaUcPeriod"/>
            </a:pPr>
            <a:r>
              <a:rPr lang="cs-CZ" sz="2200" smtClean="0"/>
              <a:t>Ordinální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smtClean="0"/>
              <a:t>Intervalová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smtClean="0"/>
              <a:t>Binární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smtClean="0"/>
              <a:t>Spojitá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smtClean="0"/>
              <a:t>Kvalitativní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1325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Formulace statistických hypotéz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Výzkumná hypotéza (např. léčivo A má lepší efekt než léčivo B, krevní tlak při zavedené léčbě klesá, existuje vztah mezi pohlavím a tělesnou výškou </a:t>
            </a:r>
            <a:r>
              <a:rPr lang="cs-CZ" sz="2000" dirty="0" err="1"/>
              <a:t>atd</a:t>
            </a:r>
            <a:r>
              <a:rPr lang="cs-CZ" sz="2000" dirty="0"/>
              <a:t>…) – lze formulovat jak pro experiment, tak i v rámci pozorování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Statistické testování výzkumné hypotézy – </a:t>
            </a:r>
            <a:r>
              <a:rPr lang="cs-CZ" sz="2000" dirty="0" err="1"/>
              <a:t>vpodstatě</a:t>
            </a:r>
            <a:r>
              <a:rPr lang="cs-CZ" sz="2000" dirty="0"/>
              <a:t> důkaz sporem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 účely testování definujeme </a:t>
            </a:r>
            <a:r>
              <a:rPr lang="cs-CZ" sz="2000" b="1" dirty="0"/>
              <a:t>nulovou hypotézu H</a:t>
            </a:r>
            <a:r>
              <a:rPr lang="cs-CZ" sz="2000" b="1" baseline="-25000" dirty="0"/>
              <a:t>0</a:t>
            </a:r>
            <a:r>
              <a:rPr lang="cs-CZ" sz="2000" dirty="0"/>
              <a:t> (tj. např. mezi skupinami není rozdíl v průměrech, není rozdíl v rozptylech, mezi dvěma parametry není vztah, parametr se v čase nemění…resp. rozdíly jsou dány náhodou)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Tuto nulovou hypotézu se snažíme vyvrátit (resp. prokázat, že je vysoce nepravděpodobná)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V případě neplatnosti nulové hypotézy platí její negace – </a:t>
            </a:r>
            <a:r>
              <a:rPr lang="cs-CZ" sz="2000" b="1" dirty="0"/>
              <a:t>alternativní hypotéza H</a:t>
            </a:r>
            <a:r>
              <a:rPr lang="cs-CZ" sz="2000" b="1" baseline="-25000" dirty="0"/>
              <a:t>A</a:t>
            </a:r>
            <a:r>
              <a:rPr lang="cs-CZ" sz="20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Výsledek testu hypotéz tedy zní: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2000" dirty="0"/>
              <a:t>A) nezamítnutí nulové hypotézy (na určité hladině statistické významnosti 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endParaRPr lang="el-GR" sz="2000" dirty="0"/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2000" dirty="0"/>
              <a:t>B) zamítnutí nulové hypotézy ve prospěch alternativní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33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Chyby v testování hypotéz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5999" y="1628776"/>
            <a:ext cx="4980317" cy="484103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Pravděpodobnost chyby I. typu (</a:t>
            </a:r>
            <a:r>
              <a:rPr lang="el-GR" sz="1800" dirty="0" smtClean="0"/>
              <a:t>α</a:t>
            </a:r>
            <a:r>
              <a:rPr lang="cs-CZ" sz="1800" dirty="0" smtClean="0"/>
              <a:t>) </a:t>
            </a:r>
            <a:r>
              <a:rPr lang="cs-CZ" sz="1800" dirty="0"/>
              <a:t>– také </a:t>
            </a:r>
            <a:r>
              <a:rPr lang="cs-CZ" sz="1800" b="1" dirty="0"/>
              <a:t>hladina statistické významnosti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1800" dirty="0"/>
              <a:t>α</a:t>
            </a:r>
            <a:r>
              <a:rPr lang="cs-CZ" sz="1800" dirty="0"/>
              <a:t> se definuje již před testováním – v biomedicíně je zvykem obvykle 0,05 (tj. pokud je H</a:t>
            </a:r>
            <a:r>
              <a:rPr lang="cs-CZ" sz="1800" baseline="-25000" dirty="0"/>
              <a:t>0</a:t>
            </a:r>
            <a:r>
              <a:rPr lang="cs-CZ" sz="1800" dirty="0"/>
              <a:t> zamítnuta, pak si můžeme být na 95% jisti, že skutečně neplatí a pozorovaný rozdíl/vztah je skutečný)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1-</a:t>
            </a:r>
            <a:r>
              <a:rPr lang="el-GR" sz="1800" dirty="0"/>
              <a:t>β</a:t>
            </a:r>
            <a:r>
              <a:rPr lang="cs-CZ" sz="1800" dirty="0"/>
              <a:t> – také </a:t>
            </a:r>
            <a:r>
              <a:rPr lang="cs-CZ" sz="1800" b="1" dirty="0"/>
              <a:t>síla testu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Statistická významnost p – pravděpodobnost, že jsme pozorovaný výsledek získali při platnosti nulové hypotézy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/>
              <a:t>Je-li p &lt; </a:t>
            </a:r>
            <a:r>
              <a:rPr lang="el-GR" sz="1800" b="1" dirty="0"/>
              <a:t>α</a:t>
            </a:r>
            <a:r>
              <a:rPr lang="cs-CZ" sz="1800" b="1" dirty="0"/>
              <a:t>, zamítáme na dané hladině významnosti nulovou hypotézu a platí tedy hypotéza alternativní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Říkáme, že rozdíl (efekt) je </a:t>
            </a:r>
            <a:r>
              <a:rPr lang="cs-CZ" sz="1800" b="1" dirty="0"/>
              <a:t>statisticky signifikantní</a:t>
            </a:r>
            <a:r>
              <a:rPr lang="cs-CZ" sz="1800" dirty="0"/>
              <a:t> (což samozřejmě nemusí znamenat, že je signifikantní – významný – i prakticky)</a:t>
            </a:r>
            <a:endParaRPr lang="el-GR" sz="1800" b="1" dirty="0"/>
          </a:p>
        </p:txBody>
      </p:sp>
      <p:graphicFrame>
        <p:nvGraphicFramePr>
          <p:cNvPr id="93220" name="Group 3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774825" y="2349501"/>
          <a:ext cx="4038600" cy="3422651"/>
        </p:xfrm>
        <a:graphic>
          <a:graphicData uri="http://schemas.openxmlformats.org/drawingml/2006/table">
            <a:tbl>
              <a:tblPr/>
              <a:tblGrid>
                <a:gridCol w="1436688"/>
                <a:gridCol w="1368425"/>
                <a:gridCol w="1233487"/>
              </a:tblGrid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Skutečná povaha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nul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ové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hypot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ézy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Statistic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ké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rozhodnutí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H</a:t>
                      </a:r>
                      <a:r>
                        <a:rPr kumimoji="0" lang="en-GB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0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platí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H</a:t>
                      </a:r>
                      <a:r>
                        <a:rPr kumimoji="0" lang="en-GB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0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neplatí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5FF"/>
                    </a:solidFill>
                  </a:tcPr>
                </a:tc>
              </a:tr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Zamítnutí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H</a:t>
                      </a:r>
                      <a:r>
                        <a:rPr kumimoji="0" lang="en-GB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chyba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I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typu (</a:t>
                      </a: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α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)</a:t>
                      </a:r>
                      <a:endParaRPr kumimoji="0" lang="el-G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Správně (1-</a:t>
                      </a: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β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)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Potvrzení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H</a:t>
                      </a:r>
                      <a:r>
                        <a:rPr kumimoji="0" lang="en-GB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Správně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(1-</a:t>
                      </a: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α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)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chyba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II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typu (</a:t>
                      </a: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β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)</a:t>
                      </a:r>
                      <a:endParaRPr kumimoji="0" lang="el-G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59619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Statistické testy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/>
              <a:t>Pro různé druhy statistických hypotéz používáme různé statistické testy</a:t>
            </a:r>
          </a:p>
          <a:p>
            <a:pPr eaLnBrk="1" hangingPunct="1">
              <a:defRPr/>
            </a:pPr>
            <a:r>
              <a:rPr lang="cs-CZ" sz="2000"/>
              <a:t>Použití jednotlivých testů se řídí:</a:t>
            </a:r>
          </a:p>
          <a:p>
            <a:pPr lvl="2" eaLnBrk="1" hangingPunct="1">
              <a:defRPr/>
            </a:pPr>
            <a:r>
              <a:rPr lang="cs-CZ" sz="1600"/>
              <a:t>počtem srovnávaných skupin</a:t>
            </a:r>
          </a:p>
          <a:p>
            <a:pPr lvl="2" eaLnBrk="1" hangingPunct="1">
              <a:defRPr/>
            </a:pPr>
            <a:r>
              <a:rPr lang="cs-CZ" sz="1600"/>
              <a:t>charakterem dat (kategoriální vs. spojitá)</a:t>
            </a:r>
          </a:p>
          <a:p>
            <a:pPr lvl="2" eaLnBrk="1" hangingPunct="1">
              <a:defRPr/>
            </a:pPr>
            <a:r>
              <a:rPr lang="cs-CZ" sz="1600"/>
              <a:t>rozložením dat</a:t>
            </a:r>
          </a:p>
          <a:p>
            <a:pPr lvl="2" eaLnBrk="1" hangingPunct="1">
              <a:defRPr/>
            </a:pPr>
            <a:r>
              <a:rPr lang="cs-CZ" sz="1600"/>
              <a:t>vzájemnou závislostí dat</a:t>
            </a:r>
          </a:p>
        </p:txBody>
      </p:sp>
      <p:pic>
        <p:nvPicPr>
          <p:cNvPr id="33795" name="Picture 5" descr="directionpos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383338" y="2276475"/>
            <a:ext cx="3378200" cy="267970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430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127000"/>
            <a:ext cx="10515600" cy="1325563"/>
          </a:xfrm>
        </p:spPr>
        <p:txBody>
          <a:bodyPr/>
          <a:lstStyle/>
          <a:p>
            <a:r>
              <a:rPr lang="cs-CZ" dirty="0" smtClean="0"/>
              <a:t>Síla testu...</a:t>
            </a:r>
            <a:endParaRPr lang="cs-CZ" dirty="0"/>
          </a:p>
        </p:txBody>
      </p:sp>
      <p:pic>
        <p:nvPicPr>
          <p:cNvPr id="8" name="pic"/>
          <p:cNvPicPr>
            <a:picLocks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154" y="2147019"/>
            <a:ext cx="4084846" cy="4202022"/>
          </a:xfrm>
          <a:prstGeom prst="rect">
            <a:avLst/>
          </a:prstGeom>
        </p:spPr>
      </p:pic>
      <p:sp>
        <p:nvSpPr>
          <p:cNvPr id="3" name="optionText"/>
          <p:cNvSpPr txBox="1"/>
          <p:nvPr/>
        </p:nvSpPr>
        <p:spPr>
          <a:xfrm>
            <a:off x="483078" y="1168400"/>
            <a:ext cx="7850039" cy="4991100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Je vyjádřením jeho praktické (ne statistické) významnosti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Roste se zvětšující se variabilitou dat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Udává schopnost testu oprávněně zamítnout nulovou hypotézu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Se značí písmenem p</a:t>
            </a:r>
          </a:p>
          <a:p>
            <a:pPr indent="-342900">
              <a:lnSpc>
                <a:spcPct val="200000"/>
              </a:lnSpc>
              <a:buAutoNum type="alphaUcPeriod"/>
            </a:pPr>
            <a:r>
              <a:rPr lang="cs-CZ" sz="2200" dirty="0" smtClean="0"/>
              <a:t>Je pravděpodobnost, že při zamítnutí nulové hypotézy bude platit hypotéza alternativní</a:t>
            </a:r>
            <a:endParaRPr lang="cs-CZ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89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88641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/>
              <a:t>Vzájemné vztahy parametrů u jednoho výběru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366" y="1340769"/>
            <a:ext cx="10938294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sz="1800" dirty="0"/>
              <a:t>Vztah dvou spojitých proměnných – korelace</a:t>
            </a:r>
          </a:p>
          <a:p>
            <a:pPr eaLnBrk="1" hangingPunct="1">
              <a:defRPr/>
            </a:pPr>
            <a:r>
              <a:rPr lang="cs-CZ" sz="1800" dirty="0"/>
              <a:t>Vyjádřením je korelační koeficient (r)</a:t>
            </a:r>
          </a:p>
          <a:p>
            <a:pPr eaLnBrk="1" hangingPunct="1">
              <a:defRPr/>
            </a:pPr>
            <a:r>
              <a:rPr lang="cs-CZ" sz="1800" dirty="0"/>
              <a:t>r obecně vyjadřuje míru závislosti obou proměnných</a:t>
            </a:r>
          </a:p>
          <a:p>
            <a:pPr eaLnBrk="1" hangingPunct="1">
              <a:defRPr/>
            </a:pPr>
            <a:r>
              <a:rPr lang="cs-CZ" sz="1800" dirty="0"/>
              <a:t>Může dosahovat hodnot od -1 do 1, kde 0 značí žádnou závislost, 1 značí 100% kladnou závislost (s jedním faktorem stoupá druhý) a -1 naprostou zápornou závislost</a:t>
            </a:r>
          </a:p>
        </p:txBody>
      </p:sp>
      <p:pic>
        <p:nvPicPr>
          <p:cNvPr id="1026" name="Picture 2" descr="http://i.stack.imgur.com/VNvW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356" y="3171160"/>
            <a:ext cx="4777012" cy="347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265205" y="3341197"/>
            <a:ext cx="20882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cs-CZ" sz="1600" dirty="0"/>
              <a:t>Pozor – </a:t>
            </a:r>
          </a:p>
          <a:p>
            <a:r>
              <a:rPr lang="cs-CZ" sz="1600" dirty="0"/>
              <a:t>některé nelineární vztahy se do korelačního koeficientu </a:t>
            </a:r>
            <a:r>
              <a:rPr lang="cs-CZ" sz="1600" dirty="0" smtClean="0"/>
              <a:t>nemusí promítnout!</a:t>
            </a:r>
            <a:endParaRPr lang="cs-CZ" sz="1600" dirty="0"/>
          </a:p>
        </p:txBody>
      </p:sp>
      <p:sp>
        <p:nvSpPr>
          <p:cNvPr id="3" name="Obdélník 2"/>
          <p:cNvSpPr/>
          <p:nvPr/>
        </p:nvSpPr>
        <p:spPr>
          <a:xfrm>
            <a:off x="8688288" y="3284985"/>
            <a:ext cx="19797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cs-CZ" sz="1600" dirty="0"/>
              <a:t>Vztahy kategoriálních proměnných – viz srovnávání více výběrů (jednotlivé výběry jsou </a:t>
            </a:r>
            <a:r>
              <a:rPr lang="cs-CZ" sz="1600" dirty="0" err="1"/>
              <a:t>vpodstatě</a:t>
            </a:r>
            <a:r>
              <a:rPr lang="cs-CZ" sz="1600" dirty="0"/>
              <a:t> kategoriálními proměnnými definovány)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88105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Statistika_pokročilá_cz[20200507123119981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ISEXISTCHART" val="True"/>
  <p:tag name="ARS_CHARTPARA_DATAFORMAT" val="ltNumberValue"/>
  <p:tag name="ARS_CHARTPARA_SHOWTIME" val="csStop"/>
  <p:tag name="ARS_CHARTPARA_NUMBERDEC" val="0"/>
  <p:tag name="ARS_CHARTPARA_PERCENTDEC" val="1"/>
  <p:tag name="ARS_CHARTPARA_DATAPERCENTBASE" val="crResponse"/>
  <p:tag name="ARS_CHARTPARA_SHOW3D" val="0"/>
  <p:tag name="ARS_CHOICE_OPTIONLIMIT" val="1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KEYPADPARA_OPTIONMODE" val="1"/>
  <p:tag name="ARS_RESPONSEPARA_CANVOTE" val="cvAll"/>
  <p:tag name="ARS_KEYPADPARA_MODIFYMODE" val="0"/>
  <p:tag name="ARS_KEYPADPARA_CHECKUID" val="0"/>
  <p:tag name="ARS_KEYPADPARA_SECRECYMODE" val="0"/>
  <p:tag name="ARS_CHOICE_SCOREMODE" val="0"/>
  <p:tag name="ARS_CHOICE_SCOREWRONG" val="0"/>
  <p:tag name="ARS_CHOICE_SCOREOPTIONZERO" val="0"/>
  <p:tag name="ARS_SLIDE_OPTIONTEXT_SHAPEID" val="3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OPTIONTEXT" val="J&#10;Option 2&#10;Option 3&#10;Option 4&#10;Option 5"/>
  <p:tag name="ARS_CHOICE_OPTIONCOUNT" val="5"/>
  <p:tag name="ARS_PICTURE_LEFT_BAR" val="38"/>
  <p:tag name="ARS_PICTURE_TOP_BAR" val="89"/>
  <p:tag name="ARS_PICTURE_HEIGHT_BAR" val="337"/>
  <p:tag name="ARS_PICTURE_WIDTH_BAR" val="650"/>
  <p:tag name="ARS_CHARTPARA_TYPE" val="ctColumn"/>
  <p:tag name="ARS_CHARTPARA_DATALABELFONTSIZE" val="14"/>
  <p:tag name="ARS_PICTURE_HEIGHT_COLUMN" val="400"/>
  <p:tag name="ARS_PICTURE_LEFT_COLUMN" val="200"/>
  <p:tag name="ARS_PICTURE_WIDTH_COLUMN" val="400"/>
  <p:tag name="ARS_PICTURE_TOP_COLUMN" val="100"/>
  <p:tag name="ARS_CHARTPARA_PICTURENAME" val="a1d57eed-12a6-4202-ac84-e3d117beea01.jpg"/>
  <p:tag name="ARS_CHOICE_CORRECTANSWER" val="3"/>
  <p:tag name="ARS_RESPONSEPARA_NAMEMODE" val="0"/>
  <p:tag name="ARS_CHOICE_SCORERIGHT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lease make your selection..."/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ISEXISTCHART" val="True"/>
  <p:tag name="ARS_CHARTPARA_DATAFORMAT" val="ltNumberValue"/>
  <p:tag name="ARS_CHARTPARA_SHOWTIME" val="csStop"/>
  <p:tag name="ARS_CHARTPARA_NUMBERDEC" val="0"/>
  <p:tag name="ARS_CHARTPARA_PERCENTDEC" val="1"/>
  <p:tag name="ARS_CHARTPARA_DATAPERCENTBASE" val="crResponse"/>
  <p:tag name="ARS_CHARTPARA_SHOW3D" val="0"/>
  <p:tag name="ARS_CHOICE_OPTIONLIMIT" val="1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RESPONSEPARA_CANVOTE" val="cvAll"/>
  <p:tag name="ARS_KEYPADPARA_MODIFYMODE" val="0"/>
  <p:tag name="ARS_KEYPADPARA_OPTIONMODE" val="1"/>
  <p:tag name="ARS_KEYPADPARA_CHECKUID" val="0"/>
  <p:tag name="ARS_KEYPADPARA_SECRECYMODE" val="0"/>
  <p:tag name="ARS_CHOICE_SCOREMODE" val="0"/>
  <p:tag name="ARS_CHOICE_SCOREWRONG" val="0"/>
  <p:tag name="ARS_CHOICE_SCOREOPTIONZERO" val="0"/>
  <p:tag name="ARS_SLIDE_OPTIONTEXT_SHAPEID" val="3"/>
  <p:tag name="ARS_CHARTPARA_SHOWWINDOW" val="0"/>
  <p:tag name="ARS_CHARTPOINTWIDTH" val="0.5"/>
  <p:tag name="ARS_RESPONSEPARA_NAMEMODE" val="0"/>
  <p:tag name="ARS_PICTURE_LEFT_BAR" val="38"/>
  <p:tag name="ARS_PICTURE_TOP_BAR" val="89"/>
  <p:tag name="ARS_PICTURE_HEIGHT_BAR" val="344"/>
  <p:tag name="ARS_PICTURE_WIDTH_BAR" val="650"/>
  <p:tag name="ARS_CHARTPARA_TYPE" val="ctColumn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CHOICE_SCORERIGHT" val="1"/>
  <p:tag name="ARS_CHARTSHOWITEMTEXT" val="0"/>
  <p:tag name="ARS_SLIDE_OPTIONTEXT" val="Párový t-test&#10;Nepárový t-test&#10;M&#10;Option 4&#10;Option 5"/>
  <p:tag name="ARS_CHOICE_OPTIONCOUNT" val="5"/>
  <p:tag name="ARS_CHARTPARA_DATALABELFONTSIZE" val="14"/>
  <p:tag name="ARS_PICTURE_HEIGHT_COLUMN" val="400"/>
  <p:tag name="ARS_PICTURE_LEFT_COLUMN" val="200"/>
  <p:tag name="ARS_PICTURE_WIDTH_COLUMN" val="400"/>
  <p:tag name="ARS_PICTURE_TOP_COLUMN" val="100"/>
  <p:tag name="ARS_CHARTPARA_PICTURENAME" val="b5736604-a45e-47b6-b169-27358be640aa.jpg"/>
  <p:tag name="ARS_CHOICE_CORRECTANSWER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lease make your selection..."/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umber"/>
  <p:tag name="ARS_SLIDE_ISRESPONSED" val="0"/>
  <p:tag name="ARS_RESPONSED" val="0"/>
  <p:tag name="ARS_PICTURE_LEFT_BAR" val="0"/>
  <p:tag name="ARS_PICTURE_TOP_BAR" val="0"/>
  <p:tag name="ARS_PICTURE_HEIGHT_BAR" val="0"/>
  <p:tag name="ARS_PICTURE_WIDTH_BAR" val="0"/>
  <p:tag name="ARS_PICTURE_LEFT_COLUMN" val="200"/>
  <p:tag name="ARS_PICTURE_TOP_COLUMN" val="100"/>
  <p:tag name="ARS_PICTURE_HEIGHT_COLUMN" val="400"/>
  <p:tag name="ARS_PICTURE_WIDTH_COLUMN" val="400"/>
  <p:tag name="ARS_PICTURE_LEFT_PIE" val="200"/>
  <p:tag name="ARS_PICTURE_TOP_PIE" val="100"/>
  <p:tag name="ARS_PICTURE_HEIGHT_PIE" val="400"/>
  <p:tag name="ARS_PICTURE_WIDTH_PIE" val="400"/>
  <p:tag name="ARS_CHARTPARA_TYPE" val="ctBarBox"/>
  <p:tag name="ARS_CHARTPARA_DATAFORMAT" val="ltNumberValue"/>
  <p:tag name="ARS_CHARTPARA_SHOWTIME" val="csStop"/>
  <p:tag name="ARS_CHARTPARA_NUMBERDEC" val="0"/>
  <p:tag name="ARS_CHARTPARA_PERCENTDEC" val="1"/>
  <p:tag name="ARS_CHARTPARA_DATAPERCENTBASE" val="crParticipant"/>
  <p:tag name="ARS_CHARTPARA_SHOW3D" val="0"/>
  <p:tag name="ARS_RESPONSEPARA_CANVOTE" val="cvAll"/>
  <p:tag name="ARS_KEYPADPARA_MODIFYMODE" val="0"/>
  <p:tag name="ARS_KEYPADPARA_OPTIONMODE" val="0"/>
  <p:tag name="ARS_KEYPADPARA_CHECKUID" val="0"/>
  <p:tag name="ARS_KEYPADPARA_SECRECYMODE" val="0"/>
  <p:tag name="ARS_NUMBER_SCORERIGHT" val="1"/>
  <p:tag name="ARS_NUMBER_SCOREWRONG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SHOWWINDOW" val="0"/>
  <p:tag name="ARS_CHARTPOINTWIDTH" val="0.5"/>
  <p:tag name="ARS_CHARTSHOWITEMTEXT" val="0"/>
  <p:tag name="ARS_ISEXISTCHART" val="False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NUMBER_CORRECTANSWER" val="8"/>
  <p:tag name="ARS_RESPONSEPARA_NAMEMODE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lease give your number."/>
  <p:tag name="ARS_SLIDETITLE_AUTOSE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umber"/>
  <p:tag name="ARS_SLIDE_ISRESPONSED" val="0"/>
  <p:tag name="ARS_RESPONSED" val="0"/>
  <p:tag name="ARS_PICTURE_LEFT_BAR" val="0"/>
  <p:tag name="ARS_PICTURE_TOP_BAR" val="0"/>
  <p:tag name="ARS_PICTURE_HEIGHT_BAR" val="0"/>
  <p:tag name="ARS_PICTURE_WIDTH_BAR" val="0"/>
  <p:tag name="ARS_PICTURE_LEFT_COLUMN" val="200"/>
  <p:tag name="ARS_PICTURE_TOP_COLUMN" val="100"/>
  <p:tag name="ARS_PICTURE_HEIGHT_COLUMN" val="400"/>
  <p:tag name="ARS_PICTURE_WIDTH_COLUMN" val="400"/>
  <p:tag name="ARS_PICTURE_LEFT_PIE" val="200"/>
  <p:tag name="ARS_PICTURE_TOP_PIE" val="100"/>
  <p:tag name="ARS_PICTURE_HEIGHT_PIE" val="400"/>
  <p:tag name="ARS_PICTURE_WIDTH_PIE" val="400"/>
  <p:tag name="ARS_ISEXISTCHART" val="True"/>
  <p:tag name="ARS_CHARTPARA_TYPE" val="ctBarBox"/>
  <p:tag name="ARS_CHARTPARA_DATAFORMAT" val="ltNumberValue"/>
  <p:tag name="ARS_CHARTPARA_SHOWTIME" val="csStop"/>
  <p:tag name="ARS_CHARTPARA_NUMBERDEC" val="0"/>
  <p:tag name="ARS_CHARTPARA_PERCENTDEC" val="1"/>
  <p:tag name="ARS_CHARTPARA_DATAPERCENTBASE" val="crParticipant"/>
  <p:tag name="ARS_CHARTPARA_SHOW3D" val="0"/>
  <p:tag name="ARS_SLIDE_OPTIONTEXT" val="Option 1&#10;Option 2&#10;Option 3&#10;Option 4&#10;Option 5"/>
  <p:tag name="ARS_RESPONSEPARA_CANVOTE" val="cvAll"/>
  <p:tag name="ARS_KEYPADPARA_MODIFYMODE" val="0"/>
  <p:tag name="ARS_KEYPADPARA_CHECKUID" val="0"/>
  <p:tag name="ARS_KEYPADPARA_SECRECYMODE" val="0"/>
  <p:tag name="ARS_NUMBER_SCORERIGHT" val="1"/>
  <p:tag name="ARS_NUMBER_SCOREWRONG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SHOWWINDOW" val="0"/>
  <p:tag name="ARS_CHARTPOINTWIDTH" val="0.5"/>
  <p:tag name="ARS_CHARTSHOWITEMTEXT" val="0"/>
  <p:tag name="ARS_RESPONSEPARA_NAMEMODE" val="0"/>
  <p:tag name="ARS_NUMBER_CORRECTANSWER" val="30"/>
  <p:tag name="ARS_KEYPADPARA_OPTIONMODE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lease give your number."/>
  <p:tag name="ARS_SLIDETITLE_AUTOSE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ISEXISTCHART" val="True"/>
  <p:tag name="ARS_CHARTPARA_DATAFORMAT" val="ltNumberValue"/>
  <p:tag name="ARS_CHARTPARA_SHOWTIME" val="csStop"/>
  <p:tag name="ARS_CHARTPARA_NUMBERDEC" val="0"/>
  <p:tag name="ARS_CHARTPARA_PERCENTDEC" val="1"/>
  <p:tag name="ARS_CHARTPARA_DATAPERCENTBASE" val="crResponse"/>
  <p:tag name="ARS_CHARTPARA_SHOW3D" val="0"/>
  <p:tag name="ARS_CHOICE_OPTIONLIMIT" val="1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RESPONSEPARA_NAMEMODE" val="0"/>
  <p:tag name="ARS_RESPONSEPARA_CANVOTE" val="cvAll"/>
  <p:tag name="ARS_KEYPADPARA_MODIFYMODE" val="0"/>
  <p:tag name="ARS_KEYPADPARA_OPTIONMODE" val="1"/>
  <p:tag name="ARS_KEYPADPARA_CHECKUID" val="0"/>
  <p:tag name="ARS_KEYPADPARA_SECRECYMODE" val="0"/>
  <p:tag name="ARS_CHOICE_SCOREMODE" val="0"/>
  <p:tag name="ARS_CHOICE_SCORERIGHT" val="1"/>
  <p:tag name="ARS_CHOICE_SCOREWRONG" val="0"/>
  <p:tag name="ARS_CHOICE_SCOREOPTIONZERO" val="0"/>
  <p:tag name="ARS_SLIDE_OPTIONTEXT_SHAPEID" val="4"/>
  <p:tag name="ARS_CHARTPARA_SHOWWINDOW" val="0"/>
  <p:tag name="ARS_CHARTPOINTWIDTH" val="0.5"/>
  <p:tag name="ARS_CHARTSHOWITEMTEXT" val="0"/>
  <p:tag name="ARS_PICTURE_LEFT_BAR" val="38"/>
  <p:tag name="ARS_PICTURE_TOP_BAR" val="89"/>
  <p:tag name="ARS_PICTURE_HEIGHT_BAR" val="344"/>
  <p:tag name="ARS_PICTURE_WIDTH_BAR" val="650"/>
  <p:tag name="ARS_CHARTPARA_TYPE" val="ctColumn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OPTIONTEXT" val="faktor věku není pro kognitivní dysfunkci statisticky významný&#10;Pravděpodobnost vzniku kognitivní dysfunkce je dvakrát větší u diabetiků než u hypertoniků&#10;Věk, diabetes i hypertenze jsou navzájem nezávislé rizikové faktory&#10;P-hodnota je ve všech případech &lt; 0.05&#10;Lze usoudit na příčinnou souvislost mezi jednotlivými faktory a kognitivní dysfunkcí"/>
  <p:tag name="ARS_CHOICE_OPTIONCOUNT" val="5"/>
  <p:tag name="ARS_CHARTPARA_DATALABELFONTSIZE" val="14"/>
  <p:tag name="ARS_PICTURE_HEIGHT_COLUMN" val="400"/>
  <p:tag name="ARS_PICTURE_LEFT_COLUMN" val="200"/>
  <p:tag name="ARS_PICTURE_WIDTH_COLUMN" val="400"/>
  <p:tag name="ARS_PICTURE_TOP_COLUMN" val="100"/>
  <p:tag name="ARS_CHARTPARA_PICTURENAME" val="1f77cd05-f141-4749-83c7-c45624265662.jpg"/>
  <p:tag name="ARS_CHOICE_CORRECTANSWER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lease make your selection..."/>
  <p:tag name="ARS_SLIDETITLE_AUTOSE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ISEXISTCHART" val="True"/>
  <p:tag name="ARS_CHARTPARA_DATAFORMAT" val="ltNumberValue"/>
  <p:tag name="ARS_CHARTPARA_SHOWTIME" val="csStop"/>
  <p:tag name="ARS_CHARTPARA_NUMBERDEC" val="0"/>
  <p:tag name="ARS_CHARTPARA_PERCENTDEC" val="1"/>
  <p:tag name="ARS_CHARTPARA_DATAPERCENTBASE" val="crResponse"/>
  <p:tag name="ARS_CHARTPARA_SHOW3D" val="0"/>
  <p:tag name="ARS_CHOICE_OPTIONCOUNT" val="5"/>
  <p:tag name="ARS_CHOICE_OPTIONLIMIT" val="1"/>
  <p:tag name="ARS_SLIDE_OPTIONTEXT" val="Option 1&#10;Option 2&#10;Option 3&#10;Option 4&#10;Option 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RESPONSEPARA_NAMEMODE" val="0"/>
  <p:tag name="ARS_RESPONSEPARA_CANVOTE" val="cvAll"/>
  <p:tag name="ARS_KEYPADPARA_MODIFYMODE" val="0"/>
  <p:tag name="ARS_KEYPADPARA_OPTIONMODE" val="1"/>
  <p:tag name="ARS_KEYPADPARA_CHECKUID" val="0"/>
  <p:tag name="ARS_KEYPADPARA_SECRECYMODE" val="0"/>
  <p:tag name="ARS_CHOICE_SCOREMODE" val="0"/>
  <p:tag name="ARS_CHOICE_SCORERIGHT" val="1"/>
  <p:tag name="ARS_CHOICE_SCOREWRONG" val="0"/>
  <p:tag name="ARS_CHOICE_SCOREOPTIONZERO" val="0"/>
  <p:tag name="ARS_SLIDE_OPTIONTEXT_SHAPEID" val="3"/>
  <p:tag name="ARS_CHARTPARA_SHOWWINDOW" val="0"/>
  <p:tag name="ARS_CHARTPOINTWIDTH" val="0.5"/>
  <p:tag name="ARS_CHARTSHOWITEMTEXT" val="0"/>
  <p:tag name="ARS_PICTURE_LEFT_BAR" val="38"/>
  <p:tag name="ARS_PICTURE_TOP_BAR" val="89"/>
  <p:tag name="ARS_PICTURE_HEIGHT_BAR" val="344"/>
  <p:tag name="ARS_PICTURE_WIDTH_BAR" val="650"/>
  <p:tag name="ARS_CHARTPARA_TYPE" val="ctColumn"/>
  <p:tag name="ARS_CHARTPARA_DATALABELFONTSIZE" val="14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PICTURE_HEIGHT_COLUMN" val="400"/>
  <p:tag name="ARS_PICTURE_LEFT_COLUMN" val="200"/>
  <p:tag name="ARS_PICTURE_WIDTH_COLUMN" val="400"/>
  <p:tag name="ARS_PICTURE_TOP_COLUMN" val="100"/>
  <p:tag name="ARS_CHARTPARA_PICTURENAME" val="7c45f477-2b96-4066-bfac-cd74c772ba84.jpg"/>
  <p:tag name="ARS_CHOICE_CORRECTANSWER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lease make your selection..."/>
  <p:tag name="ARS_SLIDETITLE_AUTOSE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ISEXISTCHART" val="True"/>
  <p:tag name="ARS_CHARTPARA_DATAFORMAT" val="ltNumberValue"/>
  <p:tag name="ARS_CHARTPARA_NUMBERDEC" val="0"/>
  <p:tag name="ARS_CHARTPARA_PERCENTDEC" val="1"/>
  <p:tag name="ARS_CHARTPARA_DATAPERCENTBASE" val="crResponse"/>
  <p:tag name="ARS_CHARTPARA_SHOW3D" val="0"/>
  <p:tag name="ARS_CHOICE_OPTIONCOUNT" val="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RESPONSEPARA_CANVOTE" val="cvAll"/>
  <p:tag name="ARS_KEYPADPARA_MODIFYMODE" val="0"/>
  <p:tag name="ARS_KEYPADPARA_OPTIONMODE" val="1"/>
  <p:tag name="ARS_KEYPADPARA_CHECKUID" val="0"/>
  <p:tag name="ARS_KEYPADPARA_SECRECYMODE" val="0"/>
  <p:tag name="ARS_CHOICE_IISN" val="0"/>
  <p:tag name="ARS_CHOICE_SCOREMODE" val="0"/>
  <p:tag name="ARS_CHOICE_SCOREWRONG" val="0"/>
  <p:tag name="ARS_CHOICE_SCOREOPTIONZERO" val="0"/>
  <p:tag name="ARS_CHARTPARA_SHOWWINDOW" val="0"/>
  <p:tag name="ARS_CHARTPOINTWIDTH" val="0.5"/>
  <p:tag name="ARS_CHARTSHOWITEMTEXT" val="0"/>
  <p:tag name="ARS_PICTURE_LEFT_BAR" val="38"/>
  <p:tag name="ARS_PICTURE_TOP_BAR" val="89"/>
  <p:tag name="ARS_PICTURE_HEIGHT_BAR" val="344"/>
  <p:tag name="ARS_PICTURE_WIDTH_BAR" val="65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RESPONSEPARA_NAMEMODE" val="0"/>
  <p:tag name="ARS_CHOICE_SCORERIGHT" val="1"/>
  <p:tag name="ARS_RESPONSETYPE" val="Choice"/>
  <p:tag name="ARS_CHOICE_OPTIONLIMIT" val="1"/>
  <p:tag name="ARS_CHOICE_CORRECTANSWER" val="1"/>
  <p:tag name="ARS_SLIDE_OPTIONTEXT" val="Ordinální&#10;Intervalová&#10;Binární&#10;Spojitá&#10;Kvalitativní"/>
  <p:tag name="ARS_SLIDE_OPTIONTEXT_SHAPEID" val="4"/>
  <p:tag name="ARS_CHARTPARA_TYPE" val="ctColumn"/>
  <p:tag name="ARS_CHARTPARA_DATALABELFONTSIZE" val="14"/>
  <p:tag name="ARS_PICTURE_HEIGHT_COLUMN" val="400"/>
  <p:tag name="ARS_PICTURE_LEFT_COLUMN" val="200"/>
  <p:tag name="ARS_PICTURE_WIDTH_COLUMN" val="400"/>
  <p:tag name="ARS_PICTURE_TOP_COLUMN" val="100"/>
  <p:tag name="ARS_CHARTPARA_PICTURENAME" val="727af50c-f192-401f-8063-bc258a940bdb.jpg"/>
  <p:tag name="ARS_PICTRUE_SHOWBYHAND" val="0"/>
  <p:tag name="ARS_CHARTPARA_SHOWTIME" val="csStop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ISEXISTCHART" val="True"/>
  <p:tag name="ARS_CHARTPARA_DATAFORMAT" val="ltNumberValue"/>
  <p:tag name="ARS_CHARTPARA_SHOWTIME" val="csStop"/>
  <p:tag name="ARS_CHARTPARA_NUMBERDEC" val="0"/>
  <p:tag name="ARS_CHARTPARA_PERCENTDEC" val="1"/>
  <p:tag name="ARS_CHARTPARA_DATAPERCENTBASE" val="crResponse"/>
  <p:tag name="ARS_CHARTPARA_SHOW3D" val="0"/>
  <p:tag name="ARS_CHOICE_OPTIONLIMIT" val="1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RESPONSEPARA_NAMEMODE" val="0"/>
  <p:tag name="ARS_RESPONSEPARA_CANVOTE" val="cvAll"/>
  <p:tag name="ARS_KEYPADPARA_MODIFYMODE" val="0"/>
  <p:tag name="ARS_KEYPADPARA_OPTIONMODE" val="1"/>
  <p:tag name="ARS_KEYPADPARA_CHECKUID" val="0"/>
  <p:tag name="ARS_CHOICE_SCOREMODE" val="0"/>
  <p:tag name="ARS_CHOICE_SCORERIGHT" val="1"/>
  <p:tag name="ARS_CHOICE_SCOREWRONG" val="0"/>
  <p:tag name="ARS_CHOICE_SCOREOPTIONZERO" val="0"/>
  <p:tag name="ARS_SLIDE_OPTIONTEXT_SHAPEID" val="3"/>
  <p:tag name="ARS_CHARTPARA_SHOWWINDOW" val="0"/>
  <p:tag name="ARS_CHARTPOINTWIDTH" val="0.5"/>
  <p:tag name="ARS_CHARTSHOWITEMTEXT" val="0"/>
  <p:tag name="ARS_KEYPADPARA_SECRECYMODE" val="1"/>
  <p:tag name="ARS_PICTURE_LEFT_BAR" val="38"/>
  <p:tag name="ARS_PICTURE_TOP_BAR" val="89"/>
  <p:tag name="ARS_PICTURE_HEIGHT_BAR" val="344"/>
  <p:tag name="ARS_PICTURE_WIDTH_BAR" val="650"/>
  <p:tag name="ARS_CHARTPARA_TYPE" val="ctColumn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OPTIONTEXT" val="N&#10;Option 2&#10;Option 3&#10;Option 4&#10;Option 5"/>
  <p:tag name="ARS_CHOICE_OPTIONCOUNT" val="5"/>
  <p:tag name="ARS_CHARTPARA_DATALABELFONTSIZE" val="14"/>
  <p:tag name="ARS_PICTURE_HEIGHT_COLUMN" val="400"/>
  <p:tag name="ARS_PICTURE_LEFT_COLUMN" val="520"/>
  <p:tag name="ARS_PICTURE_WIDTH_COLUMN" val="400"/>
  <p:tag name="ARS_PICTURE_TOP_COLUMN" val="107"/>
  <p:tag name="ARS_CHARTPARA_PICTURENAME" val="f8d4a4c2-c063-463c-9c63-9e3a414773a0.jpg"/>
  <p:tag name="ARS_CHOICE_CORRECTANSWER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lease make your selection..."/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lease make your selection..."/>
  <p:tag name="ARS_SLIDETITLE_AUTOSE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2959</Words>
  <Application>Microsoft Office PowerPoint</Application>
  <PresentationFormat>Širokoúhlá obrazovka</PresentationFormat>
  <Paragraphs>314</Paragraphs>
  <Slides>36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45" baseType="lpstr">
      <vt:lpstr>Arial</vt:lpstr>
      <vt:lpstr>Calibri</vt:lpstr>
      <vt:lpstr>Calibri Light</vt:lpstr>
      <vt:lpstr>Symbol</vt:lpstr>
      <vt:lpstr>Verdana</vt:lpstr>
      <vt:lpstr>Wingdings</vt:lpstr>
      <vt:lpstr>Motiv Office</vt:lpstr>
      <vt:lpstr>Visio</vt:lpstr>
      <vt:lpstr>Graph</vt:lpstr>
      <vt:lpstr>Statistické metody v biologii a medicíně II</vt:lpstr>
      <vt:lpstr>Opakování</vt:lpstr>
      <vt:lpstr>Opakování – druhy dat</vt:lpstr>
      <vt:lpstr>Stupeň dosaženého vzdělání představuje data...</vt:lpstr>
      <vt:lpstr>Formulace statistických hypotéz</vt:lpstr>
      <vt:lpstr>Chyby v testování hypotéz</vt:lpstr>
      <vt:lpstr>Statistické testy</vt:lpstr>
      <vt:lpstr>Síla testu...</vt:lpstr>
      <vt:lpstr>Vzájemné vztahy parametrů u jednoho výběru</vt:lpstr>
      <vt:lpstr>Příklady korelačních koeficientů</vt:lpstr>
      <vt:lpstr>Porovnávání spojité proměnné u dvou a více výběrů</vt:lpstr>
      <vt:lpstr>Parametrické vs. neparametrické testy</vt:lpstr>
      <vt:lpstr>Párové vs. nepárové testy</vt:lpstr>
      <vt:lpstr>Jednostranné vs. oboustranné testy</vt:lpstr>
      <vt:lpstr>Příklady testů pro spojitá data – 2 výběry</vt:lpstr>
      <vt:lpstr>Příklady testů pro spojitá data – více výběrů</vt:lpstr>
      <vt:lpstr>Vyberte nejvhodnější test</vt:lpstr>
      <vt:lpstr>Problém mnohonásobného srovnání</vt:lpstr>
      <vt:lpstr>Post hoc testy u ANOVA </vt:lpstr>
      <vt:lpstr>„Manuální“ korekce na mnohonásobné srovnání</vt:lpstr>
      <vt:lpstr>Kontingenční tabulky</vt:lpstr>
      <vt:lpstr>Testy pro kategoriální data</vt:lpstr>
      <vt:lpstr>Relativní riziko a poměr šancí u tabulek 2x2</vt:lpstr>
      <vt:lpstr>Příklady testů pro kategoriální data</vt:lpstr>
      <vt:lpstr>Příklad</vt:lpstr>
      <vt:lpstr>Příklad</vt:lpstr>
      <vt:lpstr>Regresní modely</vt:lpstr>
      <vt:lpstr>Vyjádření příspěvku jednotlivých faktorů</vt:lpstr>
      <vt:lpstr>Vyberte správné tvrzení</vt:lpstr>
      <vt:lpstr>Co s ordinálními daty?</vt:lpstr>
      <vt:lpstr>Analýza přežití</vt:lpstr>
      <vt:lpstr>Kaplan-Meierova křivka přežití</vt:lpstr>
      <vt:lpstr>Testy přežití</vt:lpstr>
      <vt:lpstr>Vyberte správnou odpověď...</vt:lpstr>
      <vt:lpstr>Shluková (clusterová) analýza</vt:lpstr>
      <vt:lpstr>Vyberte správnou odpověď...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methods in biology and medicine II</dc:title>
  <dc:creator>Machal</dc:creator>
  <cp:lastModifiedBy>Jan Máchal</cp:lastModifiedBy>
  <cp:revision>98</cp:revision>
  <dcterms:created xsi:type="dcterms:W3CDTF">2016-03-15T07:40:15Z</dcterms:created>
  <dcterms:modified xsi:type="dcterms:W3CDTF">2020-05-07T10:33:42Z</dcterms:modified>
</cp:coreProperties>
</file>