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116"/>
  </p:notesMasterIdLst>
  <p:handoutMasterIdLst>
    <p:handoutMasterId r:id="rId117"/>
  </p:handoutMasterIdLst>
  <p:sldIdLst>
    <p:sldId id="537" r:id="rId2"/>
    <p:sldId id="536" r:id="rId3"/>
    <p:sldId id="493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6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52" r:id="rId44"/>
    <p:sldId id="453" r:id="rId45"/>
    <p:sldId id="454" r:id="rId46"/>
    <p:sldId id="455" r:id="rId47"/>
    <p:sldId id="456" r:id="rId48"/>
    <p:sldId id="457" r:id="rId49"/>
    <p:sldId id="458" r:id="rId50"/>
    <p:sldId id="459" r:id="rId51"/>
    <p:sldId id="460" r:id="rId52"/>
    <p:sldId id="461" r:id="rId53"/>
    <p:sldId id="462" r:id="rId54"/>
    <p:sldId id="464" r:id="rId55"/>
    <p:sldId id="465" r:id="rId56"/>
    <p:sldId id="466" r:id="rId57"/>
    <p:sldId id="467" r:id="rId58"/>
    <p:sldId id="468" r:id="rId59"/>
    <p:sldId id="469" r:id="rId60"/>
    <p:sldId id="470" r:id="rId61"/>
    <p:sldId id="471" r:id="rId62"/>
    <p:sldId id="472" r:id="rId63"/>
    <p:sldId id="473" r:id="rId64"/>
    <p:sldId id="474" r:id="rId65"/>
    <p:sldId id="475" r:id="rId66"/>
    <p:sldId id="476" r:id="rId67"/>
    <p:sldId id="477" r:id="rId68"/>
    <p:sldId id="478" r:id="rId69"/>
    <p:sldId id="479" r:id="rId70"/>
    <p:sldId id="480" r:id="rId71"/>
    <p:sldId id="481" r:id="rId72"/>
    <p:sldId id="482" r:id="rId73"/>
    <p:sldId id="483" r:id="rId74"/>
    <p:sldId id="484" r:id="rId75"/>
    <p:sldId id="485" r:id="rId76"/>
    <p:sldId id="486" r:id="rId77"/>
    <p:sldId id="487" r:id="rId78"/>
    <p:sldId id="488" r:id="rId79"/>
    <p:sldId id="489" r:id="rId80"/>
    <p:sldId id="490" r:id="rId81"/>
    <p:sldId id="491" r:id="rId82"/>
    <p:sldId id="494" r:id="rId83"/>
    <p:sldId id="495" r:id="rId84"/>
    <p:sldId id="496" r:id="rId85"/>
    <p:sldId id="497" r:id="rId86"/>
    <p:sldId id="498" r:id="rId87"/>
    <p:sldId id="499" r:id="rId88"/>
    <p:sldId id="500" r:id="rId89"/>
    <p:sldId id="501" r:id="rId90"/>
    <p:sldId id="502" r:id="rId91"/>
    <p:sldId id="503" r:id="rId92"/>
    <p:sldId id="504" r:id="rId93"/>
    <p:sldId id="505" r:id="rId94"/>
    <p:sldId id="506" r:id="rId95"/>
    <p:sldId id="507" r:id="rId96"/>
    <p:sldId id="508" r:id="rId97"/>
    <p:sldId id="509" r:id="rId98"/>
    <p:sldId id="510" r:id="rId99"/>
    <p:sldId id="511" r:id="rId100"/>
    <p:sldId id="512" r:id="rId101"/>
    <p:sldId id="513" r:id="rId102"/>
    <p:sldId id="514" r:id="rId103"/>
    <p:sldId id="515" r:id="rId104"/>
    <p:sldId id="523" r:id="rId105"/>
    <p:sldId id="524" r:id="rId106"/>
    <p:sldId id="525" r:id="rId107"/>
    <p:sldId id="526" r:id="rId108"/>
    <p:sldId id="527" r:id="rId109"/>
    <p:sldId id="528" r:id="rId110"/>
    <p:sldId id="529" r:id="rId111"/>
    <p:sldId id="530" r:id="rId112"/>
    <p:sldId id="531" r:id="rId113"/>
    <p:sldId id="532" r:id="rId114"/>
    <p:sldId id="533" r:id="rId115"/>
  </p:sldIdLst>
  <p:sldSz cx="9144000" cy="6858000" type="screen4x3"/>
  <p:notesSz cx="6858000" cy="9144000"/>
  <p:custDataLst>
    <p:tags r:id="rId118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 CE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00"/>
    <a:srgbClr val="00FF00"/>
    <a:srgbClr val="FF99FF"/>
    <a:srgbClr val="FFFF00"/>
    <a:srgbClr val="FFCC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7" autoAdjust="0"/>
    <p:restoredTop sz="94660"/>
  </p:normalViewPr>
  <p:slideViewPr>
    <p:cSldViewPr>
      <p:cViewPr>
        <p:scale>
          <a:sx n="78" d="100"/>
          <a:sy n="78" d="100"/>
        </p:scale>
        <p:origin x="-2994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042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82F0B5B0-4D93-4F54-952A-2A19E17B00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26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fld id="{DBE1AEF6-1585-48CE-929C-243ECEF2D726}" type="slidenum">
              <a:rPr lang="cs-CZ" altLang="en-US" sz="1000" smtClean="0">
                <a:latin typeface="Times New Roman" pitchFamily="18" charset="0"/>
              </a:rPr>
              <a:pPr/>
              <a:t>105</a:t>
            </a:fld>
            <a:endParaRPr lang="cs-CZ" altLang="en-US" sz="10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fld id="{409EA046-6519-4D70-8C5D-E1BDCB481148}" type="slidenum">
              <a:rPr lang="cs-CZ" altLang="en-US" sz="1000" smtClean="0">
                <a:latin typeface="Times New Roman" pitchFamily="18" charset="0"/>
              </a:rPr>
              <a:pPr/>
              <a:t>114</a:t>
            </a:fld>
            <a:endParaRPr lang="cs-CZ" altLang="en-US" sz="1000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854700" y="5759450"/>
            <a:ext cx="3038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cs-CZ" sz="900" b="1" smtClean="0">
                <a:solidFill>
                  <a:srgbClr val="7F7F7F"/>
                </a:solidFill>
                <a:latin typeface="Arial" pitchFamily="34" charset="0"/>
              </a:rPr>
              <a:t>CZ.1.07/2.2.00/28.0041</a:t>
            </a:r>
            <a:r>
              <a:rPr lang="cs-CZ" sz="1000" b="1" smtClean="0">
                <a:solidFill>
                  <a:srgbClr val="7F7F7F"/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cs-CZ" sz="800" smtClean="0">
                <a:solidFill>
                  <a:srgbClr val="7F7F7F"/>
                </a:solidFill>
                <a:latin typeface="Arial" pitchFamily="34" charset="0"/>
              </a:rPr>
              <a:t>Centrum interaktivních a multimediálních studijních opor</a:t>
            </a:r>
          </a:p>
          <a:p>
            <a:pPr>
              <a:defRPr/>
            </a:pPr>
            <a:r>
              <a:rPr lang="cs-CZ" sz="800" smtClean="0">
                <a:solidFill>
                  <a:srgbClr val="7F7F7F"/>
                </a:solidFill>
                <a:latin typeface="Arial" pitchFamily="34" charset="0"/>
              </a:rPr>
              <a:t>pro inovaci výuky a efektivní učení</a:t>
            </a:r>
            <a:endParaRPr lang="cs-CZ" sz="800" smtClean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5" name="Obrázek 7" descr="horiz_full_logolin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675313"/>
            <a:ext cx="3702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077072"/>
            <a:ext cx="6984776" cy="1296144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780928"/>
            <a:ext cx="6984776" cy="1224136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D817-CE8E-4249-9D65-0A31E6EE2A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4506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7124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2952328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514543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31640" y="2060848"/>
            <a:ext cx="2952328" cy="40429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4B46-03B0-4652-95C5-8B78F94B3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38056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67744" y="836712"/>
            <a:ext cx="5486400" cy="39604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60AD-ECF6-45E2-A430-2952281387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9356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25880" y="4005063"/>
            <a:ext cx="7166600" cy="1584177"/>
          </a:xfrm>
        </p:spPr>
        <p:txBody>
          <a:bodyPr/>
          <a:lstStyle>
            <a:lvl1pPr algn="l">
              <a:defRPr sz="3500" b="1" cap="none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"/>
          </p:nvPr>
        </p:nvSpPr>
        <p:spPr>
          <a:xfrm>
            <a:off x="1725880" y="1988840"/>
            <a:ext cx="7166600" cy="18722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C900-B178-425F-AA51-725C793D91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4265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 eaLnBrk="0" hangingPunct="0"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D075726A-6DCB-4205-9C97-D413AA79CC3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4487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772816"/>
            <a:ext cx="7355160" cy="4536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4547-D44E-498A-9039-840CC4612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7931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55160" cy="1152128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204864"/>
            <a:ext cx="7355160" cy="41044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8D11-02D2-4730-B9B7-3C046E2522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155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640" y="1700808"/>
            <a:ext cx="352839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4048" y="1700808"/>
            <a:ext cx="368275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84C6-9712-48B2-895F-8F1226F103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6824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980728"/>
            <a:ext cx="3600400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31640" y="1988841"/>
            <a:ext cx="3600400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980728"/>
            <a:ext cx="3538736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988841"/>
            <a:ext cx="3538736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2D846-A4F4-447F-A63E-FC8B92ECC3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6708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36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31640" y="2420887"/>
            <a:ext cx="3600400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700808"/>
            <a:ext cx="3538736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2420887"/>
            <a:ext cx="3538736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C166-4E5E-4A43-805E-DAE00B5C0F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7649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A1A4-EE77-449C-BBC5-3C015A7905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395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55160" cy="115212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E7B0-2DFE-4D1B-89D9-6D0571B679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3891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5A67-F0BC-4FDB-BB4B-D4EE15F02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398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331913" y="908050"/>
            <a:ext cx="73548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331913" y="1844675"/>
            <a:ext cx="7354887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2275" y="6356350"/>
            <a:ext cx="1655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8400" y="6356350"/>
            <a:ext cx="273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??? . Konference mladých lékařů, Brno 13.06 2001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25" y="6356350"/>
            <a:ext cx="188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85473A-2054-431D-84C3-3B03FC444E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5" r:id="rId10"/>
    <p:sldLayoutId id="2147483721" r:id="rId11"/>
    <p:sldLayoutId id="2147483722" r:id="rId12"/>
    <p:sldLayoutId id="2147483723" r:id="rId13"/>
    <p:sldLayoutId id="2147483726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alibri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1338" indent="-2746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rgbClr val="4A452A"/>
          </a:solidFill>
          <a:latin typeface="+mn-lt"/>
          <a:ea typeface="+mn-ea"/>
          <a:cs typeface="Arial" pitchFamily="34" charset="0"/>
        </a:defRPr>
      </a:lvl2pPr>
      <a:lvl3pPr marL="808038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Arial" pitchFamily="34" charset="0"/>
        </a:defRPr>
      </a:lvl3pPr>
      <a:lvl4pPr marL="985838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7F7F7F"/>
          </a:solidFill>
          <a:latin typeface="+mn-lt"/>
          <a:ea typeface="+mn-ea"/>
          <a:cs typeface="Arial" pitchFamily="34" charset="0"/>
        </a:defRPr>
      </a:lvl4pPr>
      <a:lvl5pPr marL="1163638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7F7F7F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600200" y="255588"/>
            <a:ext cx="5867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pitchFamily="34" charset="0"/>
              </a:rPr>
              <a:t>Gynekologicko-porodnická klinika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pitchFamily="34" charset="0"/>
              </a:rPr>
              <a:t>Masarykovy univerzity a FN Brno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00"/>
                </a:solidFill>
                <a:latin typeface="Arial" pitchFamily="34" charset="0"/>
              </a:rPr>
              <a:t>Přednosta: prof. MUDr. Pavel Ventruba, DrSc. MBA</a:t>
            </a:r>
          </a:p>
        </p:txBody>
      </p:sp>
      <p:graphicFrame>
        <p:nvGraphicFramePr>
          <p:cNvPr id="4099" name="Objekt 1"/>
          <p:cNvGraphicFramePr>
            <a:graphicFrameLocks noChangeAspect="1"/>
          </p:cNvGraphicFramePr>
          <p:nvPr/>
        </p:nvGraphicFramePr>
        <p:xfrm>
          <a:off x="7526338" y="239713"/>
          <a:ext cx="1122362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tografie" r:id="rId3" imgW="8666667" imgH="3067478" progId="MSPhotoEd.3">
                  <p:embed/>
                </p:oleObj>
              </mc:Choice>
              <mc:Fallback>
                <p:oleObj name="Fotografie" r:id="rId3" imgW="8666667" imgH="306747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239713"/>
                        <a:ext cx="1122362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205980"/>
            <a:ext cx="7772400" cy="2209800"/>
          </a:xfrm>
        </p:spPr>
        <p:txBody>
          <a:bodyPr/>
          <a:lstStyle/>
          <a:p>
            <a:pPr algn="ctr" eaLnBrk="1" hangingPunct="1"/>
            <a:r>
              <a:rPr lang="cs-CZ" altLang="cs-CZ" sz="4400" dirty="0" err="1">
                <a:latin typeface="Arial" panose="020B0604020202020204" pitchFamily="34" charset="0"/>
              </a:rPr>
              <a:t>Miniinvazivní</a:t>
            </a:r>
            <a:r>
              <a:rPr lang="cs-CZ" altLang="cs-CZ" sz="4400" dirty="0">
                <a:latin typeface="Arial" panose="020B0604020202020204" pitchFamily="34" charset="0"/>
              </a:rPr>
              <a:t> chirurgie </a:t>
            </a:r>
            <a:br>
              <a:rPr lang="cs-CZ" altLang="cs-CZ" sz="4400" dirty="0">
                <a:latin typeface="Arial" panose="020B0604020202020204" pitchFamily="34" charset="0"/>
              </a:rPr>
            </a:br>
            <a:r>
              <a:rPr lang="cs-CZ" altLang="cs-CZ" sz="4400" dirty="0">
                <a:latin typeface="Arial" panose="020B0604020202020204" pitchFamily="34" charset="0"/>
              </a:rPr>
              <a:t>v gynekologii</a:t>
            </a:r>
            <a:endParaRPr lang="cs-CZ" altLang="cs-CZ" sz="4400" dirty="0" smtClean="0">
              <a:latin typeface="Arial" pitchFamily="34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600200" y="4154170"/>
            <a:ext cx="5975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Huser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ovéPole 1"/>
          <p:cNvSpPr txBox="1">
            <a:spLocks noChangeArrowheads="1"/>
          </p:cNvSpPr>
          <p:nvPr/>
        </p:nvSpPr>
        <p:spPr bwMode="auto">
          <a:xfrm>
            <a:off x="1979613" y="5516563"/>
            <a:ext cx="5329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Všeobecné lékařství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Semináře z gynekologie a porodnictví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cs-CZ" altLang="cs-C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podzimní semestr</a:t>
            </a:r>
          </a:p>
        </p:txBody>
      </p:sp>
    </p:spTree>
    <p:extLst>
      <p:ext uri="{BB962C8B-B14F-4D97-AF65-F5344CB8AC3E}">
        <p14:creationId xmlns:p14="http://schemas.microsoft.com/office/powerpoint/2010/main" val="12597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Podmínky endoskopické operativy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správná indikace operační techniky</a:t>
            </a:r>
          </a:p>
          <a:p>
            <a:pPr eaLnBrk="1" hangingPunct="1"/>
            <a:r>
              <a:rPr lang="cs-CZ" altLang="en-US" smtClean="0"/>
              <a:t>zkušený operační tým</a:t>
            </a:r>
          </a:p>
          <a:p>
            <a:pPr eaLnBrk="1" hangingPunct="1"/>
            <a:r>
              <a:rPr lang="cs-CZ" altLang="en-US" smtClean="0"/>
              <a:t>kvalitní instrumentárium</a:t>
            </a:r>
          </a:p>
          <a:p>
            <a:pPr eaLnBrk="1" hangingPunct="1"/>
            <a:r>
              <a:rPr lang="cs-CZ" altLang="en-US" smtClean="0"/>
              <a:t>možnost konverze na laparotomii</a:t>
            </a:r>
          </a:p>
          <a:p>
            <a:pPr eaLnBrk="1" hangingPunct="1"/>
            <a:r>
              <a:rPr lang="cs-CZ" altLang="en-US" smtClean="0"/>
              <a:t>dostupnost dalších specialistů při vzniklé komplikaci (břišní a cévní chirurg, urolog...)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3D zobrazení systémem Viking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3D zobrazení systémem Viking 1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632700" cy="4535487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Reprodukovat při LSK opravdový trojrozměrný obraz jako při otevřené operaci</a:t>
            </a:r>
          </a:p>
          <a:p>
            <a:pPr eaLnBrk="1" hangingPunct="1"/>
            <a:r>
              <a:rPr lang="cs-CZ" altLang="en-US" sz="2400" smtClean="0"/>
              <a:t>Binokulární vidění</a:t>
            </a:r>
          </a:p>
          <a:p>
            <a:pPr lvl="1" eaLnBrk="1" hangingPunct="1"/>
            <a:r>
              <a:rPr lang="cs-CZ" altLang="en-US" sz="2400" smtClean="0"/>
              <a:t>stereopsie – rozdílná orientace každého oka při pohledu na stejný objek</a:t>
            </a:r>
          </a:p>
          <a:p>
            <a:pPr lvl="1" eaLnBrk="1" hangingPunct="1"/>
            <a:r>
              <a:rPr lang="cs-CZ" altLang="en-US" sz="2400" smtClean="0"/>
              <a:t>paralaxa – rozdílný obraz v každem oku</a:t>
            </a:r>
          </a:p>
        </p:txBody>
      </p:sp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2450"/>
            <a:ext cx="334962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3D zobrazení systémem Viking 2</a:t>
            </a:r>
          </a:p>
        </p:txBody>
      </p:sp>
      <p:sp>
        <p:nvSpPr>
          <p:cNvPr id="106499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Miniaturní displej před každým okem</a:t>
            </a:r>
            <a:br>
              <a:rPr lang="cs-CZ" altLang="en-US" smtClean="0"/>
            </a:br>
            <a:r>
              <a:rPr lang="cs-CZ" altLang="en-US" smtClean="0"/>
              <a:t>na speciální helmě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5184775" cy="38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3D zobrazení systémem Viking 3</a:t>
            </a:r>
          </a:p>
        </p:txBody>
      </p:sp>
      <p:sp>
        <p:nvSpPr>
          <p:cNvPr id="658434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3D kamera napodobuje přirozenou oční paralaxu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Hluboká percepce – schopnost identifikovat</a:t>
            </a:r>
            <a:r>
              <a:rPr lang="cs-CZ" dirty="0"/>
              <a:t> </a:t>
            </a:r>
            <a:r>
              <a:rPr lang="cs-CZ" dirty="0" smtClean="0"/>
              <a:t>v zorném poli vzdálenější a bližší body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Možnost využití stávajícího LSK instrumentaria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Široké zorné pole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Věrná reprodukce barev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Vysoké rozlišení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Hmotnost helmy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Cena pro nemocnice – 200 000 EUR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fi-FI" altLang="en-US" smtClean="0"/>
              <a:t>Redukce bolesti ramen při laparoskopii</a:t>
            </a:r>
            <a:r>
              <a:rPr lang="cs-CZ" altLang="en-US" smtClean="0"/>
              <a:t/>
            </a:r>
            <a:br>
              <a:rPr lang="cs-CZ" altLang="en-US" smtClean="0"/>
            </a:br>
            <a:r>
              <a:rPr lang="cs-CZ" altLang="en-US" smtClean="0"/>
              <a:t>(LSKBolest)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fi-FI" altLang="en-US" smtClean="0"/>
              <a:t>Redukce bolesti </a:t>
            </a:r>
            <a:br>
              <a:rPr lang="fi-FI" altLang="en-US" smtClean="0"/>
            </a:br>
            <a:r>
              <a:rPr lang="fi-FI" altLang="en-US" smtClean="0"/>
              <a:t>ramen při laparoskopii 1</a:t>
            </a:r>
            <a:endParaRPr lang="cs-CZ" altLang="en-US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Cíl:</a:t>
            </a:r>
          </a:p>
          <a:p>
            <a:pPr lvl="1" eaLnBrk="1" hangingPunct="1"/>
            <a:r>
              <a:rPr lang="cs-CZ" altLang="en-US" sz="2800" smtClean="0"/>
              <a:t>Zhodnocení efektivity jednoduchého </a:t>
            </a:r>
            <a:br>
              <a:rPr lang="cs-CZ" altLang="en-US" sz="2800" smtClean="0"/>
            </a:br>
            <a:r>
              <a:rPr lang="cs-CZ" altLang="en-US" sz="2800" smtClean="0"/>
              <a:t>klinického manévru  na intenzitu bolesti ramen </a:t>
            </a:r>
          </a:p>
          <a:p>
            <a:pPr eaLnBrk="1" hangingPunct="1"/>
            <a:r>
              <a:rPr lang="cs-CZ" altLang="en-US" sz="2800" smtClean="0"/>
              <a:t>Intervence:</a:t>
            </a:r>
          </a:p>
          <a:p>
            <a:pPr lvl="1" eaLnBrk="1" hangingPunct="1"/>
            <a:r>
              <a:rPr lang="cs-CZ" altLang="en-US" sz="2800" smtClean="0"/>
              <a:t>5x prodýchnutí pacienta ventilátorem bezprostředně po operaci – eliminace </a:t>
            </a:r>
            <a:br>
              <a:rPr lang="cs-CZ" altLang="en-US" sz="2800" smtClean="0"/>
            </a:br>
            <a:r>
              <a:rPr lang="cs-CZ" altLang="en-US" sz="2800" smtClean="0"/>
              <a:t>residuálního CO</a:t>
            </a:r>
            <a:r>
              <a:rPr lang="cs-CZ" altLang="en-US" sz="2800" baseline="-25000" smtClean="0"/>
              <a:t>2</a:t>
            </a:r>
            <a:r>
              <a:rPr lang="cs-CZ" altLang="en-US" sz="2800" smtClean="0"/>
              <a:t> z dutiny břišní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71775" y="6500813"/>
            <a:ext cx="640873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 err="1">
                <a:latin typeface="+mj-lt"/>
              </a:rPr>
              <a:t>Phelps</a:t>
            </a:r>
            <a:r>
              <a:rPr lang="cs-CZ" sz="1600" dirty="0">
                <a:latin typeface="+mj-lt"/>
              </a:rPr>
              <a:t>, P et al. </a:t>
            </a:r>
            <a:r>
              <a:rPr lang="cs-CZ" sz="1600" dirty="0" err="1">
                <a:latin typeface="+mj-lt"/>
              </a:rPr>
              <a:t>Amer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Obstet</a:t>
            </a:r>
            <a:r>
              <a:rPr lang="cs-CZ" sz="1600" dirty="0">
                <a:latin typeface="+mj-lt"/>
              </a:rPr>
              <a:t> and </a:t>
            </a:r>
            <a:r>
              <a:rPr lang="cs-CZ" sz="1600" dirty="0" err="1">
                <a:latin typeface="+mj-lt"/>
              </a:rPr>
              <a:t>Gynecol</a:t>
            </a:r>
            <a:r>
              <a:rPr lang="cs-CZ" sz="1600" dirty="0">
                <a:latin typeface="+mj-lt"/>
              </a:rPr>
              <a:t>, 2008, vol. 111(5), pp. 1155–1160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fi-FI" altLang="en-US" smtClean="0"/>
              <a:t>Redukce bolesti </a:t>
            </a:r>
            <a:br>
              <a:rPr lang="fi-FI" altLang="en-US" smtClean="0"/>
            </a:br>
            <a:r>
              <a:rPr lang="fi-FI" altLang="en-US" smtClean="0"/>
              <a:t>ramen při laparoskopii </a:t>
            </a:r>
            <a:r>
              <a:rPr lang="cs-CZ" altLang="en-US" smtClean="0"/>
              <a:t>2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Prospektivní randomizována studie GPK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rok řešení 2008–2009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LSK výkony na GPK – kontrolní a sledovaný soubor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Předpokládaný výsledek: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snížení intenzity bolesti ramen po LSK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výskyt nauzey a zvracení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hodnocení délky operačního výkonu a typu operace na intenzitu bolesti ramen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Obrazový filtr Narrow band imaging (NBA)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Obrazový filtr – NBA 1</a:t>
            </a:r>
          </a:p>
        </p:txBody>
      </p:sp>
      <p:sp>
        <p:nvSpPr>
          <p:cNvPr id="670722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Technika optického filtru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Radikalní</a:t>
            </a:r>
            <a:r>
              <a:rPr lang="cs-CZ" dirty="0" smtClean="0"/>
              <a:t> zlepšení při vizualizaci cév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Dva světelné svazky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modrý 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415nm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povrchové kapiláry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zelený 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540nm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subepiteliální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cévy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Vysoký kontrast při kombinaci obou paprsků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Zobrazení na monitoru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kapiláry – hnědé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suepitelální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cévy – modrozelené 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2303462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7788"/>
            <a:ext cx="1554162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Obrazový filtr – NBA 2</a:t>
            </a:r>
          </a:p>
        </p:txBody>
      </p:sp>
      <p:sp>
        <p:nvSpPr>
          <p:cNvPr id="11366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331913" y="5876925"/>
            <a:ext cx="3527425" cy="771525"/>
          </a:xfrm>
        </p:spPr>
        <p:txBody>
          <a:bodyPr/>
          <a:lstStyle/>
          <a:p>
            <a:pPr eaLnBrk="1" hangingPunct="1"/>
            <a:r>
              <a:rPr lang="cs-CZ" altLang="en-US" sz="1800" smtClean="0"/>
              <a:t>Léze endometriozy v běžném obraze</a:t>
            </a:r>
          </a:p>
        </p:txBody>
      </p:sp>
      <p:sp>
        <p:nvSpPr>
          <p:cNvPr id="113668" name="Zástupný symbol pro obsah 4"/>
          <p:cNvSpPr>
            <a:spLocks noGrp="1"/>
          </p:cNvSpPr>
          <p:nvPr>
            <p:ph sz="half" idx="2"/>
          </p:nvPr>
        </p:nvSpPr>
        <p:spPr>
          <a:xfrm>
            <a:off x="5003800" y="5876925"/>
            <a:ext cx="3683000" cy="674688"/>
          </a:xfrm>
        </p:spPr>
        <p:txBody>
          <a:bodyPr/>
          <a:lstStyle/>
          <a:p>
            <a:pPr eaLnBrk="1" hangingPunct="1"/>
            <a:r>
              <a:rPr lang="cs-CZ" altLang="en-US" sz="1800" smtClean="0"/>
              <a:t> Stejné léze v NBI zobrazení – viditelné „satelitní léze“ </a:t>
            </a:r>
          </a:p>
        </p:txBody>
      </p:sp>
      <p:pic>
        <p:nvPicPr>
          <p:cNvPr id="1136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3168650" cy="40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281363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1749" name="Rectangle 5"/>
          <p:cNvSpPr>
            <a:spLocks noChangeArrowheads="1"/>
          </p:cNvSpPr>
          <p:nvPr/>
        </p:nvSpPr>
        <p:spPr bwMode="auto">
          <a:xfrm>
            <a:off x="4500563" y="6245225"/>
            <a:ext cx="5219700" cy="612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(diagnostická, operační)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Charakteristika metody</a:t>
            </a:r>
          </a:p>
          <a:p>
            <a:pPr lvl="1" eaLnBrk="1" hangingPunct="1"/>
            <a:r>
              <a:rPr lang="cs-CZ" altLang="en-US" smtClean="0"/>
              <a:t>endoskopická diagnostická a operační technika, při které se využívá optiky a za pomoci jednoho, nebo více vpichů je umožněn přístup do abdominální dutiny, zejména k orgánům malé pánve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Obrazový filtr – NBA 3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38877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G</a:t>
            </a:r>
            <a:r>
              <a:rPr lang="en-US" dirty="0" err="1" smtClean="0"/>
              <a:t>astroenterolog</a:t>
            </a:r>
            <a:r>
              <a:rPr lang="cs-CZ" dirty="0" err="1" smtClean="0"/>
              <a:t>ie</a:t>
            </a:r>
            <a:r>
              <a:rPr lang="cs-CZ" dirty="0" smtClean="0"/>
              <a:t> – analýza slizničních </a:t>
            </a:r>
            <a:br>
              <a:rPr lang="cs-CZ" dirty="0" smtClean="0"/>
            </a:br>
            <a:r>
              <a:rPr lang="cs-CZ" dirty="0" smtClean="0"/>
              <a:t>změn při endoskopii jícnu, žaludku a </a:t>
            </a:r>
            <a:r>
              <a:rPr lang="cs-CZ" dirty="0" err="1" smtClean="0"/>
              <a:t>colon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Identifikace </a:t>
            </a:r>
            <a:r>
              <a:rPr lang="cs-CZ" dirty="0" err="1" smtClean="0"/>
              <a:t>endometriozy</a:t>
            </a:r>
            <a:r>
              <a:rPr lang="cs-CZ" dirty="0" smtClean="0"/>
              <a:t> v gynekologické operativě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Identifikace satelitních lézí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SLL po excizi </a:t>
            </a:r>
            <a:r>
              <a:rPr lang="cs-CZ" dirty="0" err="1" smtClean="0"/>
              <a:t>endometroidních</a:t>
            </a:r>
            <a:r>
              <a:rPr lang="cs-CZ" dirty="0" smtClean="0"/>
              <a:t> ložisek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jizvy vs.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endometrioza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Nutnost „zvyknout si“ na nový obraz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84700" y="6519863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j-lt"/>
              </a:rPr>
              <a:t>J Minim </a:t>
            </a:r>
            <a:r>
              <a:rPr lang="cs-CZ" sz="1600" dirty="0" err="1">
                <a:latin typeface="+mj-lt"/>
              </a:rPr>
              <a:t>Invasive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Gynecol</a:t>
            </a:r>
            <a:r>
              <a:rPr lang="cs-CZ" sz="1600" dirty="0">
                <a:latin typeface="+mj-lt"/>
              </a:rPr>
              <a:t>. 2007, vol. 14 (4):393–4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115715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Budoucnost chirurgie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Budoucnost chirurgie 1</a:t>
            </a:r>
          </a:p>
        </p:txBody>
      </p:sp>
      <p:sp>
        <p:nvSpPr>
          <p:cNvPr id="674818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Chirurgie přes přirozené tělní otvory s využitím mini </a:t>
            </a:r>
            <a:r>
              <a:rPr lang="cs-CZ" dirty="0" smtClean="0"/>
              <a:t>LSK </a:t>
            </a:r>
            <a:r>
              <a:rPr lang="cs-CZ" b="1" dirty="0" err="1" smtClean="0"/>
              <a:t>Minilaparoscopy</a:t>
            </a:r>
            <a:r>
              <a:rPr lang="cs-CZ" b="1" dirty="0" smtClean="0"/>
              <a:t> </a:t>
            </a:r>
            <a:r>
              <a:rPr lang="cs-CZ" b="1" dirty="0" err="1"/>
              <a:t>Assisted</a:t>
            </a:r>
            <a:r>
              <a:rPr lang="cs-CZ" b="1" dirty="0"/>
              <a:t> Natural </a:t>
            </a:r>
            <a:r>
              <a:rPr lang="cs-CZ" b="1" dirty="0" err="1"/>
              <a:t>Orifice</a:t>
            </a:r>
            <a:r>
              <a:rPr lang="cs-CZ" b="1" dirty="0"/>
              <a:t> </a:t>
            </a:r>
            <a:r>
              <a:rPr lang="cs-CZ" b="1" dirty="0" err="1"/>
              <a:t>Surgery</a:t>
            </a:r>
            <a:r>
              <a:rPr lang="cs-CZ" b="1" dirty="0"/>
              <a:t> (MANOS)</a:t>
            </a:r>
            <a:r>
              <a:rPr lang="cs-CZ" dirty="0"/>
              <a:t> – </a:t>
            </a:r>
            <a:r>
              <a:rPr lang="cs-CZ" i="1" dirty="0" err="1" smtClean="0"/>
              <a:t>culdolaparoscopie</a:t>
            </a:r>
            <a:endParaRPr lang="cs-CZ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Vaginalní</a:t>
            </a:r>
            <a:r>
              <a:rPr lang="cs-CZ" dirty="0" smtClean="0"/>
              <a:t> port: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insuflace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visualizace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operování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extrakce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41738"/>
            <a:ext cx="4164012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Budoucnost chirurgie 2</a:t>
            </a:r>
          </a:p>
        </p:txBody>
      </p:sp>
      <p:sp>
        <p:nvSpPr>
          <p:cNvPr id="675842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Transluminální</a:t>
            </a:r>
            <a:r>
              <a:rPr lang="cs-CZ" dirty="0" smtClean="0"/>
              <a:t> endoskopická chirurgie s využitím přirozených tělních otvorů </a:t>
            </a:r>
            <a:r>
              <a:rPr lang="en-US" b="1" dirty="0" smtClean="0"/>
              <a:t>Natural Orifice </a:t>
            </a:r>
            <a:r>
              <a:rPr lang="cs-CZ" b="1" dirty="0" smtClean="0"/>
              <a:t>T</a:t>
            </a:r>
            <a:r>
              <a:rPr lang="en-US" b="1" dirty="0" err="1" smtClean="0"/>
              <a:t>ranslumenal</a:t>
            </a:r>
            <a:r>
              <a:rPr lang="en-US" b="1" dirty="0" smtClean="0"/>
              <a:t> Endoscopic Surgery (NOTES)</a:t>
            </a:r>
            <a:endParaRPr lang="cs-CZ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bezjizevné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abdominální operace s použitím endoskopu zavedeného do přirozených tělních otvorů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ústa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žaludek, střevo,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urethra, anus, vagina,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moč. měchýř)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odpadají jakékoliv viditelné jizvy či incize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další významný technologický posun (podobně jako LSK v 90. letech minulého století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Děkuji za pozornost</a:t>
            </a:r>
          </a:p>
        </p:txBody>
      </p:sp>
      <p:pic>
        <p:nvPicPr>
          <p:cNvPr id="118787" name="Picture 2" descr="kolektiv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205038"/>
            <a:ext cx="5111750" cy="34004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specifika metody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Trendelenburgova poloha</a:t>
            </a:r>
          </a:p>
          <a:p>
            <a:pPr eaLnBrk="1" hangingPunct="1"/>
            <a:r>
              <a:rPr lang="cs-CZ" altLang="en-US" smtClean="0"/>
              <a:t>pneumoperitoneum nebo speciální retraktory abdominální stěny</a:t>
            </a:r>
          </a:p>
          <a:p>
            <a:pPr eaLnBrk="1" hangingPunct="1"/>
            <a:r>
              <a:rPr lang="cs-CZ" altLang="en-US" smtClean="0"/>
              <a:t>časté užívání elektrokoagulace a speciální způsob šití</a:t>
            </a:r>
          </a:p>
          <a:p>
            <a:pPr eaLnBrk="1" hangingPunct="1"/>
            <a:r>
              <a:rPr lang="cs-CZ" altLang="en-US" smtClean="0"/>
              <a:t>mikrochirurgická vizualizace</a:t>
            </a:r>
          </a:p>
          <a:p>
            <a:pPr eaLnBrk="1" hangingPunct="1"/>
            <a:r>
              <a:rPr lang="cs-CZ" altLang="en-US" smtClean="0"/>
              <a:t>miniinvazivní technika (minilaparoskopie – office laparoscopy)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Přístup do břišní dutiny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700213"/>
            <a:ext cx="7086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Zavádění Verresovy jehly</a:t>
            </a: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přístroje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insuflátor plynu s permanentní kontrolou   intraabdominálního tlaku a průtokoměrem</a:t>
            </a:r>
          </a:p>
          <a:p>
            <a:pPr eaLnBrk="1" hangingPunct="1"/>
            <a:r>
              <a:rPr lang="cs-CZ" altLang="en-US" smtClean="0"/>
              <a:t>elektrokoagulace: unipolární, bipolární</a:t>
            </a:r>
          </a:p>
          <a:p>
            <a:pPr eaLnBrk="1" hangingPunct="1"/>
            <a:r>
              <a:rPr lang="cs-CZ" altLang="en-US" smtClean="0"/>
              <a:t>CO</a:t>
            </a:r>
            <a:r>
              <a:rPr lang="cs-CZ" altLang="en-US" baseline="-25000" smtClean="0"/>
              <a:t>2</a:t>
            </a:r>
            <a:r>
              <a:rPr lang="cs-CZ" altLang="en-US" smtClean="0"/>
              <a:t> laser – KTP, YAG laser se neužívá pro nemožnost konverze na různé typy 	      činnosti</a:t>
            </a:r>
          </a:p>
          <a:p>
            <a:pPr eaLnBrk="1" hangingPunct="1"/>
            <a:r>
              <a:rPr lang="cs-CZ" altLang="en-US" smtClean="0"/>
              <a:t>tzv. harmonický skalpel – ultrazvuk 55 kHz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Laparoskopický insuflátor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844675"/>
            <a:ext cx="6858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přístroje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irigátor – omývací a odsávací zařízení</a:t>
            </a:r>
          </a:p>
          <a:p>
            <a:pPr eaLnBrk="1" hangingPunct="1"/>
            <a:r>
              <a:rPr lang="cs-CZ" altLang="en-US" smtClean="0"/>
              <a:t>optické přístroje přímé, lomené – různý úhel pohledu</a:t>
            </a:r>
          </a:p>
          <a:p>
            <a:pPr eaLnBrk="1" hangingPunct="1"/>
            <a:r>
              <a:rPr lang="cs-CZ" altLang="en-US" smtClean="0"/>
              <a:t>zdroj světla, světlovodivý kabel, endokamera, monitory</a:t>
            </a:r>
          </a:p>
          <a:p>
            <a:pPr eaLnBrk="1" hangingPunct="1"/>
            <a:r>
              <a:rPr lang="cs-CZ" altLang="en-US" smtClean="0"/>
              <a:t>videozáznamové zařízení: videorekordér, fotoprinter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Laparoskopická optika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978025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Zdroj studeného světla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9475"/>
            <a:ext cx="6172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4076700"/>
            <a:ext cx="6983413" cy="1296988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Miniinvazivní</a:t>
            </a:r>
            <a:r>
              <a:rPr lang="cs-CZ" altLang="cs-CZ" dirty="0" smtClean="0"/>
              <a:t> chirurgie </a:t>
            </a:r>
            <a:br>
              <a:rPr lang="cs-CZ" altLang="cs-CZ" dirty="0" smtClean="0"/>
            </a:br>
            <a:r>
              <a:rPr lang="cs-CZ" altLang="cs-CZ" dirty="0" smtClean="0"/>
              <a:t>v gynekologii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subTitle" idx="1"/>
          </p:nvPr>
        </p:nvSpPr>
        <p:spPr>
          <a:xfrm>
            <a:off x="1692275" y="2781300"/>
            <a:ext cx="6983413" cy="1223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doc. MUDr. Martin </a:t>
            </a:r>
            <a:r>
              <a:rPr lang="cs-CZ" dirty="0" err="1" smtClean="0"/>
              <a:t>Huser</a:t>
            </a:r>
            <a:r>
              <a:rPr lang="cs-CZ" dirty="0" smtClean="0"/>
              <a:t>, Ph.D.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Gynekologicko-porodnická klinika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Masarykovy univerzity a FN Brno</a:t>
            </a:r>
            <a:endParaRPr lang="cs-CZ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1600" y="4267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nl-NL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1773238"/>
            <a:ext cx="10112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fnb nov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77875"/>
            <a:ext cx="2447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Obdélník 1"/>
          <p:cNvSpPr>
            <a:spLocks noChangeArrowheads="1"/>
          </p:cNvSpPr>
          <p:nvPr/>
        </p:nvSpPr>
        <p:spPr bwMode="auto">
          <a:xfrm>
            <a:off x="1619250" y="1033463"/>
            <a:ext cx="4302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rgbClr val="4A452A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Arial" pitchFamily="34" charset="0"/>
              </a:rPr>
              <a:t>Semináře z gynekologie a porodnictví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>
                <a:latin typeface="Arial" pitchFamily="34" charset="0"/>
              </a:rPr>
              <a:t>školní rok 2014/2015 – podzimní semestr GYNEKOLOGIE – Všeobecné lékařství VLPG 0921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Endoskopická kamera</a:t>
            </a: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71700"/>
            <a:ext cx="594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instrumentárium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děložní manipulátor, Schultzeho aparát</a:t>
            </a:r>
          </a:p>
          <a:p>
            <a:pPr eaLnBrk="1" hangingPunct="1"/>
            <a:r>
              <a:rPr lang="cs-CZ" altLang="en-US" smtClean="0"/>
              <a:t>Verresova jehla</a:t>
            </a:r>
          </a:p>
          <a:p>
            <a:pPr eaLnBrk="1" hangingPunct="1"/>
            <a:r>
              <a:rPr lang="cs-CZ" altLang="en-US" smtClean="0"/>
              <a:t>trokary na opakované použití nebo  jednorázové – atraumatické (průměr 5, 10, 12, 20 mm)</a:t>
            </a:r>
          </a:p>
          <a:p>
            <a:pPr eaLnBrk="1" hangingPunct="1"/>
            <a:r>
              <a:rPr lang="cs-CZ" altLang="en-US" smtClean="0"/>
              <a:t>kleště atraumatické, traumatické, průměr od 5–12 mm	</a:t>
            </a:r>
          </a:p>
          <a:p>
            <a:pPr eaLnBrk="1" hangingPunct="1"/>
            <a:r>
              <a:rPr lang="cs-CZ" altLang="en-US" smtClean="0"/>
              <a:t>kleště na nakládání klipů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Děložní manipulace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16113"/>
            <a:ext cx="5715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916113"/>
            <a:ext cx="678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Děložní manipulace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instrumentárium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preparační nástroje</a:t>
            </a:r>
          </a:p>
          <a:p>
            <a:pPr lvl="1" eaLnBrk="1" hangingPunct="1"/>
            <a:r>
              <a:rPr lang="cs-CZ" altLang="en-US" smtClean="0"/>
              <a:t>nůžky rovné, zahnuté, ostré, oblé...</a:t>
            </a:r>
          </a:p>
          <a:p>
            <a:pPr lvl="1" eaLnBrk="1" hangingPunct="1"/>
            <a:r>
              <a:rPr lang="cs-CZ" altLang="en-US" smtClean="0"/>
              <a:t>disektory					</a:t>
            </a:r>
          </a:p>
          <a:p>
            <a:pPr eaLnBrk="1" hangingPunct="1"/>
            <a:r>
              <a:rPr lang="cs-CZ" altLang="en-US" smtClean="0"/>
              <a:t>koagulační nástroje</a:t>
            </a:r>
          </a:p>
          <a:p>
            <a:pPr lvl="1" eaLnBrk="1" hangingPunct="1"/>
            <a:r>
              <a:rPr lang="cs-CZ" altLang="en-US" smtClean="0"/>
              <a:t>unipolární a bipolární kleště</a:t>
            </a:r>
          </a:p>
          <a:p>
            <a:pPr lvl="1" eaLnBrk="1" hangingPunct="1"/>
            <a:r>
              <a:rPr lang="cs-CZ" altLang="en-US" smtClean="0"/>
              <a:t>unipolární jehla, klička</a:t>
            </a:r>
          </a:p>
          <a:p>
            <a:pPr lvl="1" eaLnBrk="1" hangingPunct="1"/>
            <a:r>
              <a:rPr lang="cs-CZ" altLang="en-US" smtClean="0"/>
              <a:t>termální endokoagulační kleště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instrumentárium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nástroje na šití a uzlení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externí sutura –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Roederova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slučka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interní sutura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staplery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(automatické sešívače)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nástroje na odstraňování tkání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morselátory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extrakční kleště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endobagy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Laparoskopické instrumenty</a:t>
            </a: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16113"/>
            <a:ext cx="5715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655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Laparoskopické instrumenty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Laparoskopie – další materiál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insuflační plyn – CO</a:t>
            </a:r>
            <a:r>
              <a:rPr lang="cs-CZ" altLang="en-US" baseline="-25000" smtClean="0"/>
              <a:t>2</a:t>
            </a:r>
          </a:p>
          <a:p>
            <a:pPr eaLnBrk="1" hangingPunct="1"/>
            <a:r>
              <a:rPr lang="cs-CZ" altLang="en-US" smtClean="0"/>
              <a:t>irigační roztoky – fyziologický, Ringerův roztok apod.</a:t>
            </a:r>
          </a:p>
          <a:p>
            <a:pPr eaLnBrk="1" hangingPunct="1"/>
            <a:r>
              <a:rPr lang="cs-CZ" altLang="en-US" smtClean="0"/>
              <a:t>šicí materiál: jehly se zataveným vláknem rovné, obloukovité</a:t>
            </a:r>
          </a:p>
          <a:p>
            <a:pPr eaLnBrk="1" hangingPunct="1"/>
            <a:r>
              <a:rPr lang="cs-CZ" altLang="en-US" smtClean="0"/>
              <a:t>klipy kovové, plastické</a:t>
            </a:r>
          </a:p>
          <a:p>
            <a:pPr eaLnBrk="1" hangingPunct="1"/>
            <a:r>
              <a:rPr lang="cs-CZ" altLang="en-US" smtClean="0"/>
              <a:t>vitální barvivo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laparoskopických operací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Operace na tubách</a:t>
            </a:r>
          </a:p>
          <a:p>
            <a:pPr lvl="1" eaLnBrk="1" hangingPunct="1"/>
            <a:r>
              <a:rPr lang="cs-CZ" altLang="en-US" smtClean="0"/>
              <a:t>graviditas extrauterina</a:t>
            </a:r>
          </a:p>
          <a:p>
            <a:pPr lvl="1" eaLnBrk="1" hangingPunct="1"/>
            <a:r>
              <a:rPr lang="cs-CZ" altLang="en-US" smtClean="0"/>
              <a:t>konzervativní – incize, exprese salpingektomie</a:t>
            </a:r>
          </a:p>
          <a:p>
            <a:pPr lvl="1" eaLnBrk="1" hangingPunct="1"/>
            <a:r>
              <a:rPr lang="cs-CZ" altLang="en-US" smtClean="0"/>
              <a:t>refertilizační mikrochirurgie</a:t>
            </a:r>
          </a:p>
          <a:p>
            <a:pPr lvl="1" eaLnBrk="1" hangingPunct="1"/>
            <a:r>
              <a:rPr lang="cs-CZ" altLang="en-US" smtClean="0"/>
              <a:t>exstirpace endometriózy</a:t>
            </a:r>
          </a:p>
          <a:p>
            <a:pPr lvl="1" eaLnBrk="1" hangingPunct="1"/>
            <a:r>
              <a:rPr lang="cs-CZ" altLang="en-US" smtClean="0"/>
              <a:t>pelvic pain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Obsah prezentace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Indikace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Předoperační příprava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Endoskopické techniky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Laparoskopie – instrumentarium, GEU, myom, komplikace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Hysteroskopie</a:t>
            </a:r>
            <a:r>
              <a:rPr lang="cs-CZ" dirty="0" smtClean="0"/>
              <a:t> – instrumentarium, nálezy, komplikace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Novinky a budoucnost </a:t>
            </a:r>
            <a:r>
              <a:rPr lang="cs-CZ" dirty="0" err="1" smtClean="0"/>
              <a:t>gynekol</a:t>
            </a:r>
            <a:r>
              <a:rPr lang="cs-CZ" dirty="0" smtClean="0"/>
              <a:t>. chirurgie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Videoprezentace</a:t>
            </a:r>
            <a:r>
              <a:rPr lang="cs-CZ" dirty="0" smtClean="0"/>
              <a:t> …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060575"/>
            <a:ext cx="6248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205038"/>
            <a:ext cx="6180137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8688"/>
            <a:ext cx="6248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9138"/>
            <a:ext cx="6248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60575"/>
            <a:ext cx="632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7550"/>
            <a:ext cx="6324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60575"/>
            <a:ext cx="640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575"/>
            <a:ext cx="6324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Operace extrauterinní gravidity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laparoskopických operací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Operace na ováriích</a:t>
            </a:r>
          </a:p>
          <a:p>
            <a:pPr lvl="1" eaLnBrk="1" hangingPunct="1"/>
            <a:r>
              <a:rPr lang="cs-CZ" altLang="en-US" smtClean="0"/>
              <a:t>cysty – exstirpace. aspirace</a:t>
            </a:r>
          </a:p>
          <a:p>
            <a:pPr lvl="1" eaLnBrk="1" hangingPunct="1"/>
            <a:r>
              <a:rPr lang="cs-CZ" altLang="en-US" smtClean="0"/>
              <a:t>endometrióza – exstirpace, koagulace</a:t>
            </a:r>
          </a:p>
          <a:p>
            <a:pPr lvl="1" eaLnBrk="1" hangingPunct="1"/>
            <a:r>
              <a:rPr lang="cs-CZ" altLang="en-US" smtClean="0"/>
              <a:t>refertilizační mikrochirurgie</a:t>
            </a:r>
          </a:p>
          <a:p>
            <a:pPr lvl="1" eaLnBrk="1" hangingPunct="1"/>
            <a:r>
              <a:rPr lang="cs-CZ" altLang="en-US" smtClean="0"/>
              <a:t>syndroma PCO – skarifikace tunica albuginea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laparoskopických operací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Operace na děloze</a:t>
            </a:r>
          </a:p>
          <a:p>
            <a:pPr lvl="1" eaLnBrk="1" hangingPunct="1"/>
            <a:r>
              <a:rPr lang="cs-CZ" altLang="en-US" smtClean="0"/>
              <a:t>enukleace myomů </a:t>
            </a:r>
          </a:p>
          <a:p>
            <a:pPr lvl="1" eaLnBrk="1" hangingPunct="1"/>
            <a:r>
              <a:rPr lang="cs-CZ" altLang="en-US" smtClean="0"/>
              <a:t>ventrosuspenze</a:t>
            </a:r>
          </a:p>
          <a:p>
            <a:pPr lvl="1" eaLnBrk="1" hangingPunct="1"/>
            <a:r>
              <a:rPr lang="cs-CZ" altLang="en-US" smtClean="0"/>
              <a:t>supracervikální hysterektomie (Semm)</a:t>
            </a:r>
          </a:p>
          <a:p>
            <a:pPr lvl="1" eaLnBrk="1" hangingPunct="1"/>
            <a:r>
              <a:rPr lang="cs-CZ" altLang="en-US" smtClean="0"/>
              <a:t>laparoskop.asistovaná vaginální hysterektomie (LAVH)	</a:t>
            </a:r>
          </a:p>
          <a:p>
            <a:pPr lvl="1" eaLnBrk="1" hangingPunct="1"/>
            <a:r>
              <a:rPr lang="cs-CZ" altLang="en-US" smtClean="0"/>
              <a:t>operace vrozených vad dělohy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endoskopické operace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anamnéza</a:t>
            </a:r>
          </a:p>
          <a:p>
            <a:pPr eaLnBrk="1" hangingPunct="1"/>
            <a:r>
              <a:rPr lang="cs-CZ" altLang="en-US" smtClean="0"/>
              <a:t>klinické vyšetření</a:t>
            </a:r>
          </a:p>
          <a:p>
            <a:pPr eaLnBrk="1" hangingPunct="1"/>
            <a:r>
              <a:rPr lang="cs-CZ" altLang="en-US" smtClean="0"/>
              <a:t>pomocné vyšetřovací metody</a:t>
            </a:r>
          </a:p>
          <a:p>
            <a:pPr lvl="1" eaLnBrk="1" hangingPunct="1"/>
            <a:r>
              <a:rPr lang="cs-CZ" altLang="en-US" b="1" smtClean="0"/>
              <a:t>laboratorní</a:t>
            </a:r>
            <a:r>
              <a:rPr lang="cs-CZ" altLang="en-US" smtClean="0"/>
              <a:t> (histologie, cytologie, biochemické, hematologické, imunologické testy)</a:t>
            </a:r>
          </a:p>
          <a:p>
            <a:pPr lvl="1" eaLnBrk="1" hangingPunct="1"/>
            <a:r>
              <a:rPr lang="cs-CZ" altLang="en-US" b="1" smtClean="0"/>
              <a:t>zobrazovací</a:t>
            </a:r>
            <a:r>
              <a:rPr lang="cs-CZ" altLang="en-US" smtClean="0"/>
              <a:t> (sonografie, CT, NMR)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276475"/>
            <a:ext cx="6172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33600"/>
            <a:ext cx="5943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133600"/>
            <a:ext cx="5943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133600"/>
            <a:ext cx="5943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276475"/>
            <a:ext cx="5867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43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60575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133600"/>
            <a:ext cx="617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133600"/>
            <a:ext cx="617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Příprava k endoskopické operaci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Interní předoperační vyšetření:</a:t>
            </a:r>
          </a:p>
          <a:p>
            <a:pPr lvl="1" eaLnBrk="1" hangingPunct="1"/>
            <a:r>
              <a:rPr lang="cs-CZ" altLang="en-US" smtClean="0"/>
              <a:t>stanovení peroperačních a postoperačních rizik			</a:t>
            </a:r>
          </a:p>
          <a:p>
            <a:pPr eaLnBrk="1" hangingPunct="1"/>
            <a:r>
              <a:rPr lang="cs-CZ" altLang="en-US" smtClean="0"/>
              <a:t>Anesteziologické konzilium: </a:t>
            </a:r>
          </a:p>
          <a:p>
            <a:pPr lvl="1" eaLnBrk="1" hangingPunct="1"/>
            <a:r>
              <a:rPr lang="cs-CZ" altLang="en-US" smtClean="0"/>
              <a:t>určení způsobu anestezie premedikace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791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575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Enukleace děložního myomu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laparoskopických operací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b="1" smtClean="0"/>
              <a:t>Operace na jiných orgánech</a:t>
            </a:r>
          </a:p>
          <a:p>
            <a:pPr lvl="1" eaLnBrk="1" hangingPunct="1"/>
            <a:r>
              <a:rPr lang="cs-CZ" altLang="en-US" smtClean="0"/>
              <a:t>adheziolýza </a:t>
            </a:r>
          </a:p>
          <a:p>
            <a:pPr lvl="1" eaLnBrk="1" hangingPunct="1"/>
            <a:r>
              <a:rPr lang="cs-CZ" altLang="en-US" smtClean="0"/>
              <a:t>koagulace ložisek endometriózy</a:t>
            </a:r>
          </a:p>
          <a:p>
            <a:pPr lvl="1" eaLnBrk="1" hangingPunct="1"/>
            <a:r>
              <a:rPr lang="cs-CZ" altLang="en-US" smtClean="0"/>
              <a:t>operace zánětlivých afekcí (abscesy) </a:t>
            </a:r>
          </a:p>
          <a:p>
            <a:pPr lvl="1" eaLnBrk="1" hangingPunct="1"/>
            <a:r>
              <a:rPr lang="cs-CZ" altLang="en-US" smtClean="0"/>
              <a:t>pánevní lymfadenektomie</a:t>
            </a:r>
          </a:p>
          <a:p>
            <a:pPr lvl="1" eaLnBrk="1" hangingPunct="1"/>
            <a:r>
              <a:rPr lang="cs-CZ" altLang="en-US" smtClean="0"/>
              <a:t>apendektomie</a:t>
            </a:r>
          </a:p>
          <a:p>
            <a:pPr lvl="1" eaLnBrk="1" hangingPunct="1"/>
            <a:r>
              <a:rPr lang="cs-CZ" altLang="en-US" smtClean="0"/>
              <a:t>urogynekologické závěsné operace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Koagulace pánevní endometriózy</a:t>
            </a:r>
          </a:p>
        </p:txBody>
      </p:sp>
      <p:pic>
        <p:nvPicPr>
          <p:cNvPr id="563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45942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laparoskopie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/>
              <a:t>Včasné – </a:t>
            </a:r>
            <a:r>
              <a:rPr lang="cs-CZ" b="1" dirty="0" err="1" smtClean="0"/>
              <a:t>peroperační</a:t>
            </a:r>
            <a:r>
              <a:rPr lang="cs-CZ" b="1" dirty="0" smtClean="0"/>
              <a:t> komplikace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Poranění břišních orgánů: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cévy přední stěny břišní – a.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epigastrica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superf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retroperitoneální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cévy – aorta, v.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cava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inf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vasa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iliaca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tlusté a tenké střevo, močový měchýř, uretery,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hepar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, žaludek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fosse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route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, perforace dělohy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Perforace dělohy kyretou</a:t>
            </a:r>
          </a:p>
        </p:txBody>
      </p:sp>
      <p:pic>
        <p:nvPicPr>
          <p:cNvPr id="583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58988"/>
            <a:ext cx="609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Perforace dělohy – IUD</a:t>
            </a:r>
          </a:p>
        </p:txBody>
      </p:sp>
      <p:pic>
        <p:nvPicPr>
          <p:cNvPr id="5939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2133600"/>
            <a:ext cx="6248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laparoskopie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/>
              <a:t>Včasné – </a:t>
            </a:r>
            <a:r>
              <a:rPr lang="cs-CZ" b="1" dirty="0" err="1" smtClean="0"/>
              <a:t>peroperační</a:t>
            </a:r>
            <a:r>
              <a:rPr lang="cs-CZ" b="1" dirty="0" smtClean="0"/>
              <a:t> komplikace: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Anesteziologické komplikace: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hypotenze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– ↑ intraabdominální tlak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= ↓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venózní návrat,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Trendelenburgova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poloha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hypertenze – povrchní anestezie,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hyperkapnie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, katecholaminy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bradykardie, arytmie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plynová embolie, emfyzém,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pneumothorax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laparoskopie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561262" cy="4535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/>
              <a:t>Pozdní – pooperační komplikace: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algický </a:t>
            </a:r>
            <a:r>
              <a:rPr lang="cs-CZ" dirty="0" err="1" smtClean="0"/>
              <a:t>frenikový</a:t>
            </a:r>
            <a:r>
              <a:rPr lang="cs-CZ" dirty="0" smtClean="0"/>
              <a:t> příznak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pooperační krvácení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infekce, zánět, paralytický ileus, peritonitis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hernie v místě jizev, dehiscence operační rány, fistuly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adheze v břišní dutině, </a:t>
            </a:r>
            <a:r>
              <a:rPr lang="cs-CZ" dirty="0" err="1" smtClean="0"/>
              <a:t>corpora</a:t>
            </a:r>
            <a:r>
              <a:rPr lang="cs-CZ" dirty="0" smtClean="0"/>
              <a:t> </a:t>
            </a:r>
            <a:r>
              <a:rPr lang="cs-CZ" dirty="0" err="1" smtClean="0"/>
              <a:t>aliena</a:t>
            </a:r>
            <a:r>
              <a:rPr lang="cs-CZ" dirty="0" smtClean="0"/>
              <a:t> v břišní dutině a ve vagíně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(diagnostická, operační)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Charakteristika metody:</a:t>
            </a:r>
          </a:p>
          <a:p>
            <a:pPr lvl="1" eaLnBrk="1" hangingPunct="1"/>
            <a:r>
              <a:rPr lang="cs-CZ" altLang="en-US" smtClean="0"/>
              <a:t>endoskopická diagnostická a operační technika, při které je umožněn za pomoci optiky a dalších instrumentů transcervikální přístup do dutiny děložní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Příprava k endoskopické operaci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 Somatická příprava: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lokální mikrobiologické vyšetření, ATB profylaxe, vyprázdnění, holení, dezinfekce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 Psychická příprava: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objasnění indikace operace, očekávaného přínosu, pooperačního průběhu, možných komplikací, důsledků na další život aj.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– specifika metody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kontinuální průtok (riziko “fluid overload syndromu“)</a:t>
            </a:r>
          </a:p>
          <a:p>
            <a:pPr eaLnBrk="1" hangingPunct="1"/>
            <a:r>
              <a:rPr lang="cs-CZ" altLang="en-US" smtClean="0"/>
              <a:t>užívání unipolární elektrokoagulace</a:t>
            </a:r>
          </a:p>
          <a:p>
            <a:pPr eaLnBrk="1" hangingPunct="1"/>
            <a:r>
              <a:rPr lang="cs-CZ" altLang="en-US" smtClean="0"/>
              <a:t>mikrochirurgická vizualizace</a:t>
            </a:r>
          </a:p>
          <a:p>
            <a:pPr eaLnBrk="1" hangingPunct="1"/>
            <a:r>
              <a:rPr lang="cs-CZ" altLang="en-US" smtClean="0"/>
              <a:t>cílený přístup k operovaným strukturám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Princip diagnostické hysteroskopie</a:t>
            </a:r>
          </a:p>
        </p:txBody>
      </p:sp>
      <p:pic>
        <p:nvPicPr>
          <p:cNvPr id="645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60588"/>
            <a:ext cx="563880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– přístroje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irigační přístroj s kontinuálním průtokem roztoku a automatickým udržováním intrauterinního tlaku </a:t>
            </a:r>
          </a:p>
          <a:p>
            <a:pPr eaLnBrk="1" hangingPunct="1"/>
            <a:r>
              <a:rPr lang="cs-CZ" altLang="en-US" smtClean="0"/>
              <a:t>přetlakový irigátor s manžetou</a:t>
            </a:r>
          </a:p>
          <a:p>
            <a:pPr eaLnBrk="1" hangingPunct="1"/>
            <a:r>
              <a:rPr lang="cs-CZ" altLang="en-US" smtClean="0"/>
              <a:t>elektrokoagulace unipolární </a:t>
            </a:r>
          </a:p>
          <a:p>
            <a:pPr eaLnBrk="1" hangingPunct="1"/>
            <a:r>
              <a:rPr lang="cs-CZ" altLang="en-US" smtClean="0"/>
              <a:t>CO</a:t>
            </a:r>
            <a:r>
              <a:rPr lang="cs-CZ" altLang="en-US" baseline="-25000" smtClean="0"/>
              <a:t>2</a:t>
            </a:r>
            <a:r>
              <a:rPr lang="cs-CZ" altLang="en-US" smtClean="0"/>
              <a:t> laser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Irigátory roztoků</a:t>
            </a:r>
          </a:p>
        </p:txBody>
      </p:sp>
      <p:pic>
        <p:nvPicPr>
          <p:cNvPr id="665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74688"/>
            <a:ext cx="260508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989138"/>
            <a:ext cx="51435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– přístroje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optické přístroje – různý úhel pohledu –přímé, 30° </a:t>
            </a:r>
          </a:p>
          <a:p>
            <a:pPr eaLnBrk="1" hangingPunct="1"/>
            <a:r>
              <a:rPr lang="cs-CZ" altLang="en-US" smtClean="0"/>
              <a:t>zdroj světla, světlovodivý kabel</a:t>
            </a:r>
          </a:p>
          <a:p>
            <a:pPr eaLnBrk="1" hangingPunct="1"/>
            <a:r>
              <a:rPr lang="cs-CZ" altLang="en-US" smtClean="0"/>
              <a:t>endokamera, monitor</a:t>
            </a:r>
          </a:p>
          <a:p>
            <a:pPr eaLnBrk="1" hangingPunct="1"/>
            <a:r>
              <a:rPr lang="cs-CZ" altLang="en-US" smtClean="0"/>
              <a:t>videozáznamové zařízení: videorekordér, fotoprinter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Rigidní diagnostický hysteroskop</a:t>
            </a:r>
          </a:p>
        </p:txBody>
      </p:sp>
      <p:pic>
        <p:nvPicPr>
          <p:cNvPr id="686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300288"/>
            <a:ext cx="76422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Flexibilní diagnostický hysteroskop</a:t>
            </a:r>
          </a:p>
        </p:txBody>
      </p:sp>
      <p:pic>
        <p:nvPicPr>
          <p:cNvPr id="696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769620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Hysteroskopie – instrumentárium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bioptické kleště na odběr materiálu – Ø 2 mm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resektoskopická</a:t>
            </a:r>
            <a:r>
              <a:rPr lang="cs-CZ" dirty="0" smtClean="0"/>
              <a:t> souprava na </a:t>
            </a:r>
            <a:r>
              <a:rPr lang="cs-CZ" dirty="0" err="1" smtClean="0"/>
              <a:t>hysteroskopické</a:t>
            </a:r>
            <a:r>
              <a:rPr lang="cs-CZ" dirty="0" smtClean="0"/>
              <a:t> operace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různé typy elektrod – </a:t>
            </a:r>
            <a:r>
              <a:rPr lang="cs-CZ" dirty="0" err="1" smtClean="0"/>
              <a:t>rollerball</a:t>
            </a:r>
            <a:r>
              <a:rPr lang="cs-CZ" dirty="0" smtClean="0"/>
              <a:t>, </a:t>
            </a:r>
            <a:r>
              <a:rPr lang="cs-CZ" dirty="0" err="1" smtClean="0"/>
              <a:t>loop</a:t>
            </a:r>
            <a:r>
              <a:rPr lang="cs-CZ" dirty="0" smtClean="0"/>
              <a:t> a pod., </a:t>
            </a:r>
            <a:r>
              <a:rPr lang="cs-CZ" dirty="0" err="1" smtClean="0"/>
              <a:t>endobalon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další materiál: irigační roztok – sorbitol</a:t>
            </a:r>
            <a:br>
              <a:rPr lang="cs-CZ" dirty="0" smtClean="0"/>
            </a:br>
            <a:r>
              <a:rPr lang="cs-CZ" dirty="0" smtClean="0"/>
              <a:t>5 %, katétry na </a:t>
            </a:r>
            <a:r>
              <a:rPr lang="cs-CZ" dirty="0" err="1" smtClean="0"/>
              <a:t>kanylaci</a:t>
            </a:r>
            <a:r>
              <a:rPr lang="cs-CZ" dirty="0" smtClean="0"/>
              <a:t> tub, </a:t>
            </a:r>
            <a:r>
              <a:rPr lang="cs-CZ" dirty="0" err="1" smtClean="0"/>
              <a:t>intratubární</a:t>
            </a:r>
            <a:r>
              <a:rPr lang="cs-CZ" dirty="0" smtClean="0"/>
              <a:t> tělíska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Operační resektoskop</a:t>
            </a:r>
          </a:p>
        </p:txBody>
      </p:sp>
      <p:pic>
        <p:nvPicPr>
          <p:cNvPr id="7168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420938"/>
            <a:ext cx="8001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Indikace hysteroskopických operací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diagnostická hysteroskopie s cílenou biopsií</a:t>
            </a:r>
          </a:p>
          <a:p>
            <a:pPr eaLnBrk="1" hangingPunct="1"/>
            <a:r>
              <a:rPr lang="cs-CZ" altLang="en-US" smtClean="0"/>
              <a:t>resekce, ablace endometria</a:t>
            </a:r>
          </a:p>
          <a:p>
            <a:pPr eaLnBrk="1" hangingPunct="1"/>
            <a:r>
              <a:rPr lang="cs-CZ" altLang="en-US" smtClean="0"/>
              <a:t>ablace polypů				</a:t>
            </a:r>
          </a:p>
          <a:p>
            <a:pPr eaLnBrk="1" hangingPunct="1"/>
            <a:r>
              <a:rPr lang="cs-CZ" altLang="en-US" smtClean="0"/>
              <a:t>resekce uterinního septa</a:t>
            </a:r>
          </a:p>
          <a:p>
            <a:pPr eaLnBrk="1" hangingPunct="1"/>
            <a:r>
              <a:rPr lang="cs-CZ" altLang="en-US" smtClean="0"/>
              <a:t>enukleace submukózních myomů	</a:t>
            </a:r>
          </a:p>
          <a:p>
            <a:pPr eaLnBrk="1" hangingPunct="1"/>
            <a:r>
              <a:rPr lang="cs-CZ" altLang="en-US" smtClean="0"/>
              <a:t>lyze synechií (sy Ashermann)</a:t>
            </a:r>
          </a:p>
          <a:p>
            <a:pPr eaLnBrk="1" hangingPunct="1"/>
            <a:endParaRPr lang="cs-CZ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Endoskopické diagnostické metody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Kuldoskopie</a:t>
            </a:r>
          </a:p>
          <a:p>
            <a:pPr eaLnBrk="1" hangingPunct="1"/>
            <a:r>
              <a:rPr lang="cs-CZ" altLang="en-US" smtClean="0"/>
              <a:t>Laparoskopie</a:t>
            </a:r>
          </a:p>
          <a:p>
            <a:pPr eaLnBrk="1" hangingPunct="1"/>
            <a:r>
              <a:rPr lang="cs-CZ" altLang="en-US" smtClean="0"/>
              <a:t>Hysteroskopie</a:t>
            </a:r>
          </a:p>
          <a:p>
            <a:pPr eaLnBrk="1" hangingPunct="1"/>
            <a:r>
              <a:rPr lang="cs-CZ" altLang="en-US" smtClean="0"/>
              <a:t>Salpingoskopie (tubo-, falloposkopie)</a:t>
            </a:r>
          </a:p>
          <a:p>
            <a:pPr eaLnBrk="1" hangingPunct="1"/>
            <a:r>
              <a:rPr lang="cs-CZ" altLang="en-US" smtClean="0"/>
              <a:t>Pomocné metody</a:t>
            </a:r>
          </a:p>
          <a:p>
            <a:pPr lvl="1" eaLnBrk="1" hangingPunct="1"/>
            <a:r>
              <a:rPr lang="cs-CZ" altLang="en-US" smtClean="0"/>
              <a:t>cystoskopie</a:t>
            </a:r>
          </a:p>
          <a:p>
            <a:pPr lvl="1" eaLnBrk="1" hangingPunct="1"/>
            <a:r>
              <a:rPr lang="cs-CZ" altLang="en-US" smtClean="0"/>
              <a:t>rektoskopie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Normální hysteroskopický nález</a:t>
            </a:r>
          </a:p>
        </p:txBody>
      </p:sp>
      <p:pic>
        <p:nvPicPr>
          <p:cNvPr id="73731" name="Picture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925638"/>
            <a:ext cx="5840412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Normální ústí vejcovodu</a:t>
            </a:r>
          </a:p>
        </p:txBody>
      </p:sp>
      <p:pic>
        <p:nvPicPr>
          <p:cNvPr id="74755" name="Picture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1844675"/>
            <a:ext cx="609282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Submukózní myom</a:t>
            </a:r>
          </a:p>
        </p:txBody>
      </p:sp>
      <p:pic>
        <p:nvPicPr>
          <p:cNvPr id="75779" name="Picture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70075"/>
            <a:ext cx="6008688" cy="458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Resekce submukózního myomu </a:t>
            </a:r>
          </a:p>
        </p:txBody>
      </p:sp>
      <p:pic>
        <p:nvPicPr>
          <p:cNvPr id="7680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8324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9138"/>
            <a:ext cx="541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Resekce submukózního myomu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Děložní septum</a:t>
            </a:r>
          </a:p>
        </p:txBody>
      </p:sp>
      <p:pic>
        <p:nvPicPr>
          <p:cNvPr id="7885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44675"/>
            <a:ext cx="5638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Endometriální polyp v oblasti děložního septa</a:t>
            </a:r>
          </a:p>
        </p:txBody>
      </p:sp>
      <p:pic>
        <p:nvPicPr>
          <p:cNvPr id="79875" name="Picture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205038"/>
            <a:ext cx="528002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Intracervikální adheze</a:t>
            </a:r>
          </a:p>
        </p:txBody>
      </p:sp>
      <p:pic>
        <p:nvPicPr>
          <p:cNvPr id="8089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638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Endometriální polyp</a:t>
            </a:r>
          </a:p>
        </p:txBody>
      </p:sp>
      <p:pic>
        <p:nvPicPr>
          <p:cNvPr id="819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867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Endometriální karcinom</a:t>
            </a:r>
          </a:p>
        </p:txBody>
      </p:sp>
      <p:pic>
        <p:nvPicPr>
          <p:cNvPr id="829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5638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Endoskopická operativa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Výhody:</a:t>
            </a:r>
          </a:p>
          <a:p>
            <a:pPr lvl="1" eaLnBrk="1" hangingPunct="1"/>
            <a:r>
              <a:rPr lang="cs-CZ" altLang="en-US" smtClean="0"/>
              <a:t>mikrochirurgický přístup – optika</a:t>
            </a:r>
          </a:p>
          <a:p>
            <a:pPr lvl="1" eaLnBrk="1" hangingPunct="1"/>
            <a:r>
              <a:rPr lang="cs-CZ" altLang="en-US" smtClean="0"/>
              <a:t>zkrácení doby hospitalizace a rekonvalescence 	</a:t>
            </a:r>
          </a:p>
          <a:p>
            <a:pPr lvl="1" eaLnBrk="1" hangingPunct="1"/>
            <a:r>
              <a:rPr lang="cs-CZ" altLang="en-US" smtClean="0"/>
              <a:t>uplatňování principů tzv „minimálně invazivní chirurgie“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hysteroskopie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Včasné – peroperační komplikace:</a:t>
            </a:r>
          </a:p>
          <a:p>
            <a:pPr lvl="1" eaLnBrk="1" hangingPunct="1"/>
            <a:r>
              <a:rPr lang="cs-CZ" altLang="en-US" smtClean="0"/>
              <a:t>krvácení	</a:t>
            </a:r>
          </a:p>
          <a:p>
            <a:pPr lvl="1" eaLnBrk="1" hangingPunct="1"/>
            <a:r>
              <a:rPr lang="cs-CZ" altLang="en-US" smtClean="0"/>
              <a:t>poranění čípku děložního</a:t>
            </a:r>
          </a:p>
          <a:p>
            <a:pPr lvl="1" eaLnBrk="1" hangingPunct="1"/>
            <a:r>
              <a:rPr lang="cs-CZ" altLang="en-US" smtClean="0"/>
              <a:t>fosse route, perforace dělohy</a:t>
            </a:r>
          </a:p>
          <a:p>
            <a:pPr lvl="1" eaLnBrk="1" hangingPunct="1"/>
            <a:r>
              <a:rPr lang="cs-CZ" altLang="en-US" smtClean="0"/>
              <a:t>poranění břišních orgánů</a:t>
            </a:r>
          </a:p>
          <a:p>
            <a:pPr lvl="1" eaLnBrk="1" hangingPunct="1"/>
            <a:r>
              <a:rPr lang="cs-CZ" altLang="en-US" smtClean="0"/>
              <a:t>anesteziologické komplikace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Komplikace hysteroskopie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Pozdní – pooperační komplikace:</a:t>
            </a:r>
          </a:p>
          <a:p>
            <a:pPr lvl="1" eaLnBrk="1" hangingPunct="1"/>
            <a:r>
              <a:rPr lang="cs-CZ" altLang="en-US" smtClean="0"/>
              <a:t>krvácení</a:t>
            </a:r>
          </a:p>
          <a:p>
            <a:pPr lvl="1" eaLnBrk="1" hangingPunct="1"/>
            <a:r>
              <a:rPr lang="cs-CZ" altLang="en-US" smtClean="0"/>
              <a:t>„fluid overload “ syndrom</a:t>
            </a:r>
          </a:p>
          <a:p>
            <a:pPr lvl="1" eaLnBrk="1" hangingPunct="1"/>
            <a:r>
              <a:rPr lang="cs-CZ" altLang="en-US" smtClean="0"/>
              <a:t>infekce, zánět		</a:t>
            </a:r>
          </a:p>
          <a:p>
            <a:pPr lvl="1" eaLnBrk="1" hangingPunct="1"/>
            <a:r>
              <a:rPr lang="cs-CZ" altLang="en-US" smtClean="0"/>
              <a:t>Ashermannův syndrom</a:t>
            </a:r>
          </a:p>
          <a:p>
            <a:pPr lvl="1" eaLnBrk="1" hangingPunct="1"/>
            <a:r>
              <a:rPr lang="cs-CZ" altLang="en-US" smtClean="0"/>
              <a:t>istmocervikální insuficience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Novinky v gynekologické miniinvazivní chirurgii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/>
          <a:lstStyle/>
          <a:p>
            <a:pPr eaLnBrk="1" hangingPunct="1"/>
            <a:r>
              <a:rPr lang="cs-CZ" altLang="en-US" smtClean="0"/>
              <a:t>Mini–laparoskopie</a:t>
            </a:r>
          </a:p>
          <a:p>
            <a:pPr eaLnBrk="1" hangingPunct="1"/>
            <a:r>
              <a:rPr lang="cs-CZ" altLang="en-US" smtClean="0"/>
              <a:t>LAVHy s použitím Kohova manipulátoru</a:t>
            </a:r>
          </a:p>
          <a:p>
            <a:pPr eaLnBrk="1" hangingPunct="1"/>
            <a:r>
              <a:rPr lang="cs-CZ" altLang="en-US" smtClean="0"/>
              <a:t>3D zobrazení systémem Viking</a:t>
            </a:r>
          </a:p>
          <a:p>
            <a:pPr eaLnBrk="1" hangingPunct="1"/>
            <a:r>
              <a:rPr lang="cs-CZ" altLang="en-US" smtClean="0"/>
              <a:t>Redukce bolesti ramen při laparoskopii</a:t>
            </a:r>
          </a:p>
          <a:p>
            <a:pPr eaLnBrk="1" hangingPunct="1"/>
            <a:r>
              <a:rPr lang="cs-CZ" altLang="en-US" smtClean="0"/>
              <a:t>Obrazový filtr – narrow band imaging (NBA)</a:t>
            </a:r>
          </a:p>
          <a:p>
            <a:pPr eaLnBrk="1" hangingPunct="1"/>
            <a:r>
              <a:rPr lang="cs-CZ" altLang="en-US" smtClean="0"/>
              <a:t>Budoucnost chirurgie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Mini-laparoskopie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Mini-laparoskopie 1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Velikost portů 2–5 mm </a:t>
            </a:r>
          </a:p>
          <a:p>
            <a:pPr eaLnBrk="1" hangingPunct="1"/>
            <a:r>
              <a:rPr lang="cs-CZ" altLang="en-US" smtClean="0"/>
              <a:t>Minimální incize 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36950"/>
            <a:ext cx="22320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68638"/>
            <a:ext cx="4608512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Mini-laparoskopie 2</a:t>
            </a:r>
          </a:p>
        </p:txBody>
      </p:sp>
      <p:sp>
        <p:nvSpPr>
          <p:cNvPr id="640002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3213100"/>
            <a:ext cx="7354887" cy="32400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laparoskop </a:t>
            </a:r>
            <a:r>
              <a:rPr lang="cs-CZ" dirty="0" err="1" smtClean="0"/>
              <a:t>Xion</a:t>
            </a:r>
            <a:r>
              <a:rPr lang="cs-CZ" dirty="0" smtClean="0"/>
              <a:t> – průměr 5,5 mm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optický systém s clonou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prvotřídní vláknová optika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přímé napojení kamery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rozšířené zorné pole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optika eliminující distorzi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adaptéry pro různé </a:t>
            </a:r>
            <a:r>
              <a:rPr lang="cs-CZ" dirty="0" err="1" smtClean="0"/>
              <a:t>sytémy</a:t>
            </a:r>
            <a:endParaRPr lang="cs-CZ" dirty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484313"/>
            <a:ext cx="41052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911350"/>
            <a:ext cx="8699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Mini-laparoskopie 3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Rychlá diagnostika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endometrióza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neplodnost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chronická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pelvagie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Rychlejší hojení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Menší pooperační bolest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Kosmetický efekt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Regionální vs. celková anestezie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Ambulantní laparoskopie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3382963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Mini-laparoskopie 4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Méně panorapatický pohled </a:t>
            </a:r>
          </a:p>
          <a:p>
            <a:pPr eaLnBrk="1" hangingPunct="1"/>
            <a:r>
              <a:rPr lang="cs-CZ" altLang="en-US" smtClean="0"/>
              <a:t>Méně světla v dutině břišní </a:t>
            </a:r>
          </a:p>
          <a:p>
            <a:pPr eaLnBrk="1" hangingPunct="1"/>
            <a:r>
              <a:rPr lang="cs-CZ" altLang="en-US" smtClean="0"/>
              <a:t>Obtížná extrakce vzorků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94075"/>
            <a:ext cx="2592388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Novinky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43775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1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2205038"/>
            <a:ext cx="3816350" cy="4103687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Složení</a:t>
            </a:r>
          </a:p>
          <a:p>
            <a:pPr lvl="1" eaLnBrk="1" hangingPunct="1"/>
            <a:r>
              <a:rPr lang="en-US" altLang="en-US" sz="2800" smtClean="0"/>
              <a:t>K</a:t>
            </a:r>
            <a:r>
              <a:rPr lang="cs-CZ" altLang="en-US" sz="2800" smtClean="0"/>
              <a:t>ohův kroužek (3 velikosti)</a:t>
            </a:r>
          </a:p>
          <a:p>
            <a:pPr lvl="1" eaLnBrk="1" hangingPunct="1"/>
            <a:r>
              <a:rPr lang="cs-CZ" altLang="en-US" sz="2800" smtClean="0"/>
              <a:t>vaginální pneumo-okluder (balón)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62225"/>
            <a:ext cx="44640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Endoskopická operativa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>
          <a:xfrm>
            <a:off x="1331913" y="1773238"/>
            <a:ext cx="7354887" cy="4535487"/>
          </a:xfrm>
        </p:spPr>
        <p:txBody>
          <a:bodyPr/>
          <a:lstStyle/>
          <a:p>
            <a:pPr eaLnBrk="1" hangingPunct="1"/>
            <a:r>
              <a:rPr lang="cs-CZ" altLang="en-US" smtClean="0"/>
              <a:t>Nevýhody:</a:t>
            </a:r>
          </a:p>
          <a:p>
            <a:pPr lvl="1" eaLnBrk="1" hangingPunct="1"/>
            <a:r>
              <a:rPr lang="cs-CZ" altLang="en-US" smtClean="0"/>
              <a:t>pneumoperitoneum a Trendelen-burgova poloha – zátěž na kardio-vaskulární a dýchací systém</a:t>
            </a:r>
          </a:p>
          <a:p>
            <a:pPr lvl="1" eaLnBrk="1" hangingPunct="1"/>
            <a:r>
              <a:rPr lang="cs-CZ" altLang="en-US" smtClean="0"/>
              <a:t>náročnost na erudici zdravotnického personálu </a:t>
            </a:r>
          </a:p>
          <a:p>
            <a:pPr lvl="1" eaLnBrk="1" hangingPunct="1"/>
            <a:r>
              <a:rPr lang="cs-CZ" altLang="en-US" smtClean="0"/>
              <a:t>drahé přístrojové vybavení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2</a:t>
            </a:r>
          </a:p>
        </p:txBody>
      </p:sp>
      <p:sp>
        <p:nvSpPr>
          <p:cNvPr id="645122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1036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Bezpečnější preparace parametrií a vizualizace kritických anatomických struktur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vasa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uterina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odtlačení ureteru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vesikouterinní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plika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, vaginální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fornixy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sakrouterinní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vazy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Přesné určení linie </a:t>
            </a:r>
            <a:r>
              <a:rPr lang="cs-CZ" dirty="0" err="1" smtClean="0"/>
              <a:t>kolpotomie</a:t>
            </a:r>
            <a:r>
              <a:rPr lang="cs-CZ" dirty="0" smtClean="0"/>
              <a:t>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vizualizace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vaginalních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fornixů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Utěsnění </a:t>
            </a:r>
            <a:r>
              <a:rPr lang="cs-CZ" dirty="0" err="1" smtClean="0"/>
              <a:t>pneumoperitonea</a:t>
            </a:r>
            <a:r>
              <a:rPr lang="cs-CZ" dirty="0" smtClean="0"/>
              <a:t> během </a:t>
            </a:r>
            <a:br>
              <a:rPr lang="cs-CZ" dirty="0" smtClean="0"/>
            </a:br>
            <a:r>
              <a:rPr lang="cs-CZ" dirty="0" smtClean="0"/>
              <a:t>incize pochvy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Individualizace dle velikosti cervixu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Výsledek – dobrá anatomická vizualizace a kontrola chirurga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2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3</a:t>
            </a:r>
          </a:p>
        </p:txBody>
      </p:sp>
      <p:sp>
        <p:nvSpPr>
          <p:cNvPr id="646146" name="Rectangle 2"/>
          <p:cNvSpPr>
            <a:spLocks noGrp="1" noChangeArrowheads="1"/>
          </p:cNvSpPr>
          <p:nvPr>
            <p:ph idx="1"/>
          </p:nvPr>
        </p:nvSpPr>
        <p:spPr>
          <a:xfrm>
            <a:off x="1331913" y="2205038"/>
            <a:ext cx="7354887" cy="43195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Interní grant FN Brno 2007–2009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Laparoskopická hysterektomie s pomocí </a:t>
            </a:r>
            <a:r>
              <a:rPr lang="cs-CZ" dirty="0" err="1" smtClean="0"/>
              <a:t>Kohova</a:t>
            </a:r>
            <a:r>
              <a:rPr lang="cs-CZ" dirty="0" smtClean="0"/>
              <a:t> manipulátoru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Cíl: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zavédení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techniky do praxe na GPK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zhodnocení a výsledky 15 LH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Možnost </a:t>
            </a:r>
            <a:r>
              <a:rPr lang="cs-CZ" dirty="0" err="1" smtClean="0"/>
              <a:t>využítí</a:t>
            </a:r>
            <a:r>
              <a:rPr lang="cs-CZ" dirty="0" smtClean="0"/>
              <a:t> robota </a:t>
            </a:r>
            <a:r>
              <a:rPr lang="cs-CZ" dirty="0" err="1" smtClean="0"/>
              <a:t>DaVinci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Ekonomický přínos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abdom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hyster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 – 4 000 Kč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LAVHy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do 12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t.g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 – 15 000 Kč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LH +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Koh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 – 17 500  Kč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3" name="Text Box 5"/>
          <p:cNvSpPr txBox="1">
            <a:spLocks noChangeArrowheads="1"/>
          </p:cNvSpPr>
          <p:nvPr/>
        </p:nvSpPr>
        <p:spPr bwMode="auto">
          <a:xfrm>
            <a:off x="1403350" y="5554663"/>
            <a:ext cx="7848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Charles H. </a:t>
            </a:r>
            <a:r>
              <a:rPr lang="en-US" dirty="0" err="1">
                <a:latin typeface="+mj-lt"/>
              </a:rPr>
              <a:t>Koh</a:t>
            </a:r>
            <a:r>
              <a:rPr lang="en-US" dirty="0">
                <a:latin typeface="+mj-lt"/>
              </a:rPr>
              <a:t>, MD</a:t>
            </a:r>
            <a:endParaRPr lang="cs-CZ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Professor of Obstetrics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and Gynecology</a:t>
            </a:r>
            <a:endParaRPr lang="cs-CZ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Medical College of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Wisconsin</a:t>
            </a:r>
            <a:r>
              <a:rPr lang="cs-CZ" dirty="0">
                <a:latin typeface="+mj-lt"/>
              </a:rPr>
              <a:t>, USA</a:t>
            </a:r>
            <a:endParaRPr lang="en-US" dirty="0">
              <a:latin typeface="+mj-lt"/>
            </a:endParaRPr>
          </a:p>
        </p:txBody>
      </p:sp>
      <p:sp>
        <p:nvSpPr>
          <p:cNvPr id="96259" name="Nadpis 1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296988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4</a:t>
            </a:r>
          </a:p>
        </p:txBody>
      </p:sp>
      <p:pic>
        <p:nvPicPr>
          <p:cNvPr id="96260" name="Picture 3" descr="NVE00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646363"/>
            <a:ext cx="3527425" cy="2644775"/>
          </a:xfrm>
          <a:noFill/>
        </p:spPr>
      </p:pic>
      <p:pic>
        <p:nvPicPr>
          <p:cNvPr id="96261" name="Picture 4" descr="NVE0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587625"/>
            <a:ext cx="3683000" cy="27622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NVE0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51313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26638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4" name="Nadpis 1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5</a:t>
            </a:r>
          </a:p>
        </p:txBody>
      </p:sp>
      <p:pic>
        <p:nvPicPr>
          <p:cNvPr id="97285" name="Picture 3" descr="NVE0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03475"/>
            <a:ext cx="453548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225550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6</a:t>
            </a:r>
          </a:p>
        </p:txBody>
      </p:sp>
      <p:pic>
        <p:nvPicPr>
          <p:cNvPr id="98307" name="Picture 3" descr="NVE0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85988"/>
            <a:ext cx="3744912" cy="2808287"/>
          </a:xfrm>
          <a:noFill/>
        </p:spPr>
      </p:pic>
      <p:pic>
        <p:nvPicPr>
          <p:cNvPr id="98308" name="Picture 4" descr="NVE0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3511550"/>
            <a:ext cx="3827462" cy="28702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7</a:t>
            </a:r>
          </a:p>
        </p:txBody>
      </p:sp>
      <p:pic>
        <p:nvPicPr>
          <p:cNvPr id="99331" name="Picture 3" descr="NVE000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8</a:t>
            </a:r>
          </a:p>
        </p:txBody>
      </p:sp>
      <p:pic>
        <p:nvPicPr>
          <p:cNvPr id="100355" name="Picture 3" descr="NVE00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9</a:t>
            </a:r>
          </a:p>
        </p:txBody>
      </p:sp>
      <p:pic>
        <p:nvPicPr>
          <p:cNvPr id="101379" name="Picture 3" descr="NVE00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10</a:t>
            </a:r>
          </a:p>
        </p:txBody>
      </p:sp>
      <p:pic>
        <p:nvPicPr>
          <p:cNvPr id="102403" name="Picture 3" descr="NVE00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3"/>
          <p:cNvSpPr>
            <a:spLocks noGrp="1"/>
          </p:cNvSpPr>
          <p:nvPr>
            <p:ph type="title"/>
          </p:nvPr>
        </p:nvSpPr>
        <p:spPr>
          <a:xfrm>
            <a:off x="1331913" y="908050"/>
            <a:ext cx="7354887" cy="1152525"/>
          </a:xfrm>
        </p:spPr>
        <p:txBody>
          <a:bodyPr/>
          <a:lstStyle/>
          <a:p>
            <a:pPr eaLnBrk="1" hangingPunct="1"/>
            <a:r>
              <a:rPr lang="cs-CZ" altLang="en-US" smtClean="0"/>
              <a:t>LAVHy s použitím Kohova manipulátoru 11</a:t>
            </a:r>
          </a:p>
        </p:txBody>
      </p:sp>
      <p:pic>
        <p:nvPicPr>
          <p:cNvPr id="103427" name="Picture 3" descr="NVE00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205038"/>
            <a:ext cx="5472113" cy="4103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Gynekologicko - porodnická klinika &amp;#x0D;&amp;#x0A;Lékařské fakulty MU a FN Brno &amp;#x0D;&amp;#x0A;přednosta: Prof. MUDr. Pavel Ventruba, DrSc.&amp;quot;&quot;/&gt;&lt;property id=&quot;20307&quot; value=&quot;535&quot;/&gt;&lt;/object&gt;&lt;object type=&quot;3&quot; unique_id=&quot;10006&quot;&gt;&lt;property id=&quot;20148&quot; value=&quot;5&quot;/&gt;&lt;property id=&quot;20300&quot; value=&quot;Slide 2 - &amp;quot;Obsah prezentace&amp;quot;&quot;/&gt;&lt;property id=&quot;20307&quot; value=&quot;493&quot;/&gt;&lt;/object&gt;&lt;object type=&quot;3&quot; unique_id=&quot;10007&quot;&gt;&lt;property id=&quot;20148&quot; value=&quot;5&quot;/&gt;&lt;property id=&quot;20300&quot; value=&quot;Slide 3 - &amp;quot;Indikace endoskopické operace&amp;quot;&quot;/&gt;&lt;property id=&quot;20307&quot; value=&quot;410&quot;/&gt;&lt;/object&gt;&lt;object type=&quot;3&quot; unique_id=&quot;10008&quot;&gt;&lt;property id=&quot;20148&quot; value=&quot;5&quot;/&gt;&lt;property id=&quot;20300&quot; value=&quot;Slide 4 - &amp;quot;Příprava k endoskopické operaci&amp;quot;&quot;/&gt;&lt;property id=&quot;20307&quot; value=&quot;411&quot;/&gt;&lt;/object&gt;&lt;object type=&quot;3&quot; unique_id=&quot;10009&quot;&gt;&lt;property id=&quot;20148&quot; value=&quot;5&quot;/&gt;&lt;property id=&quot;20300&quot; value=&quot;Slide 5 - &amp;quot;Příprava k endoskopické operaci&amp;quot;&quot;/&gt;&lt;property id=&quot;20307&quot; value=&quot;412&quot;/&gt;&lt;/object&gt;&lt;object type=&quot;3&quot; unique_id=&quot;10010&quot;&gt;&lt;property id=&quot;20148&quot; value=&quot;5&quot;/&gt;&lt;property id=&quot;20300&quot; value=&quot;Slide 6 - &amp;quot;Endoskopické diagnostické metody&amp;quot;&quot;/&gt;&lt;property id=&quot;20307&quot; value=&quot;413&quot;/&gt;&lt;/object&gt;&lt;object type=&quot;3&quot; unique_id=&quot;10011&quot;&gt;&lt;property id=&quot;20148&quot; value=&quot;5&quot;/&gt;&lt;property id=&quot;20300&quot; value=&quot;Slide 7 - &amp;quot;Endoskopická operativa&amp;quot;&quot;/&gt;&lt;property id=&quot;20307&quot; value=&quot;414&quot;/&gt;&lt;/object&gt;&lt;object type=&quot;3&quot; unique_id=&quot;10012&quot;&gt;&lt;property id=&quot;20148&quot; value=&quot;5&quot;/&gt;&lt;property id=&quot;20300&quot; value=&quot;Slide 8 - &amp;quot;Endoskopická operativa&amp;quot;&quot;/&gt;&lt;property id=&quot;20307&quot; value=&quot;415&quot;/&gt;&lt;/object&gt;&lt;object type=&quot;3&quot; unique_id=&quot;10013&quot;&gt;&lt;property id=&quot;20148&quot; value=&quot;5&quot;/&gt;&lt;property id=&quot;20300&quot; value=&quot;Slide 9 - &amp;quot;Podmínky endoskopické operativy&amp;quot;&quot;/&gt;&lt;property id=&quot;20307&quot; value=&quot;416&quot;/&gt;&lt;/object&gt;&lt;object type=&quot;3&quot; unique_id=&quot;10014&quot;&gt;&lt;property id=&quot;20148&quot; value=&quot;5&quot;/&gt;&lt;property id=&quot;20300&quot; value=&quot;Slide 10 - &amp;quot;Laparoskopie (diagnostická, operační)&amp;quot;&quot;/&gt;&lt;property id=&quot;20307&quot; value=&quot;417&quot;/&gt;&lt;/object&gt;&lt;object type=&quot;3&quot; unique_id=&quot;10015&quot;&gt;&lt;property id=&quot;20148&quot; value=&quot;5&quot;/&gt;&lt;property id=&quot;20300&quot; value=&quot;Slide 11 - &amp;quot;Laparoskopie - specifika metody&amp;quot;&quot;/&gt;&lt;property id=&quot;20307&quot; value=&quot;418&quot;/&gt;&lt;/object&gt;&lt;object type=&quot;3&quot; unique_id=&quot;10016&quot;&gt;&lt;property id=&quot;20148&quot; value=&quot;5&quot;/&gt;&lt;property id=&quot;20300&quot; value=&quot;Slide 12 - &amp;quot;Přístup do břišní dutiny&amp;quot;&quot;/&gt;&lt;property id=&quot;20307&quot; value=&quot;419&quot;/&gt;&lt;/object&gt;&lt;object type=&quot;3&quot; unique_id=&quot;10017&quot;&gt;&lt;property id=&quot;20148&quot; value=&quot;5&quot;/&gt;&lt;property id=&quot;20300&quot; value=&quot;Slide 13 - &amp;quot;Zavádění Verresovy jehly&amp;quot;&quot;/&gt;&lt;property id=&quot;20307&quot; value=&quot;420&quot;/&gt;&lt;/object&gt;&lt;object type=&quot;3&quot; unique_id=&quot;10018&quot;&gt;&lt;property id=&quot;20148&quot; value=&quot;5&quot;/&gt;&lt;property id=&quot;20300&quot; value=&quot;Slide 14 - &amp;quot;Laparoskopie - přístroje&amp;quot;&quot;/&gt;&lt;property id=&quot;20307&quot; value=&quot;421&quot;/&gt;&lt;/object&gt;&lt;object type=&quot;3&quot; unique_id=&quot;10019&quot;&gt;&lt;property id=&quot;20148&quot; value=&quot;5&quot;/&gt;&lt;property id=&quot;20300&quot; value=&quot;Slide 15 - &amp;quot;Laparoskopický insuflátor&amp;quot;&quot;/&gt;&lt;property id=&quot;20307&quot; value=&quot;422&quot;/&gt;&lt;/object&gt;&lt;object type=&quot;3&quot; unique_id=&quot;10020&quot;&gt;&lt;property id=&quot;20148&quot; value=&quot;5&quot;/&gt;&lt;property id=&quot;20300&quot; value=&quot;Slide 16 - &amp;quot;Ultrazvulový harmonický skalpel&amp;quot;&quot;/&gt;&lt;property id=&quot;20307&quot; value=&quot;423&quot;/&gt;&lt;/object&gt;&lt;object type=&quot;3&quot; unique_id=&quot;10021&quot;&gt;&lt;property id=&quot;20148&quot; value=&quot;5&quot;/&gt;&lt;property id=&quot;20300&quot; value=&quot;Slide 17 - &amp;quot;Laparoskopie - přístroje&amp;quot;&quot;/&gt;&lt;property id=&quot;20307&quot; value=&quot;424&quot;/&gt;&lt;/object&gt;&lt;object type=&quot;3&quot; unique_id=&quot;10022&quot;&gt;&lt;property id=&quot;20148&quot; value=&quot;5&quot;/&gt;&lt;property id=&quot;20300&quot; value=&quot;Slide 18 - &amp;quot;Laparoskopická optika&amp;quot;&quot;/&gt;&lt;property id=&quot;20307&quot; value=&quot;425&quot;/&gt;&lt;/object&gt;&lt;object type=&quot;3&quot; unique_id=&quot;10023&quot;&gt;&lt;property id=&quot;20148&quot; value=&quot;5&quot;/&gt;&lt;property id=&quot;20300&quot; value=&quot;Slide 19 - &amp;quot;Zdroj studeného světla&amp;quot;&quot;/&gt;&lt;property id=&quot;20307&quot; value=&quot;426&quot;/&gt;&lt;/object&gt;&lt;object type=&quot;3&quot; unique_id=&quot;10024&quot;&gt;&lt;property id=&quot;20148&quot; value=&quot;5&quot;/&gt;&lt;property id=&quot;20300&quot; value=&quot;Slide 20 - &amp;quot;Endoskopická kamera&amp;quot;&quot;/&gt;&lt;property id=&quot;20307&quot; value=&quot;427&quot;/&gt;&lt;/object&gt;&lt;object type=&quot;3&quot; unique_id=&quot;10025&quot;&gt;&lt;property id=&quot;20148&quot; value=&quot;5&quot;/&gt;&lt;property id=&quot;20300&quot; value=&quot;Slide 21 - &amp;quot;Laparoskopie - instrumentárium&amp;quot;&quot;/&gt;&lt;property id=&quot;20307&quot; value=&quot;428&quot;/&gt;&lt;/object&gt;&lt;object type=&quot;3&quot; unique_id=&quot;10026&quot;&gt;&lt;property id=&quot;20148&quot; value=&quot;5&quot;/&gt;&lt;property id=&quot;20300&quot; value=&quot;Slide 22 - &amp;quot;Děložní manipulace&amp;quot;&quot;/&gt;&lt;property id=&quot;20307&quot; value=&quot;429&quot;/&gt;&lt;/object&gt;&lt;object type=&quot;3&quot; unique_id=&quot;10027&quot;&gt;&lt;property id=&quot;20148&quot; value=&quot;5&quot;/&gt;&lt;property id=&quot;20300&quot; value=&quot;Slide 23 - &amp;quot;Děložní manipulace&amp;quot;&quot;/&gt;&lt;property id=&quot;20307&quot; value=&quot;430&quot;/&gt;&lt;/object&gt;&lt;object type=&quot;3&quot; unique_id=&quot;10028&quot;&gt;&lt;property id=&quot;20148&quot; value=&quot;5&quot;/&gt;&lt;property id=&quot;20300&quot; value=&quot;Slide 24 - &amp;quot;Laparoskopie - instrumentárium&amp;quot;&quot;/&gt;&lt;property id=&quot;20307&quot; value=&quot;431&quot;/&gt;&lt;/object&gt;&lt;object type=&quot;3&quot; unique_id=&quot;10029&quot;&gt;&lt;property id=&quot;20148&quot; value=&quot;5&quot;/&gt;&lt;property id=&quot;20300&quot; value=&quot;Slide 25 - &amp;quot;Laparoskopie - instrumentárium&amp;quot;&quot;/&gt;&lt;property id=&quot;20307&quot; value=&quot;432&quot;/&gt;&lt;/object&gt;&lt;object type=&quot;3&quot; unique_id=&quot;10030&quot;&gt;&lt;property id=&quot;20148&quot; value=&quot;5&quot;/&gt;&lt;property id=&quot;20300&quot; value=&quot;Slide 26 - &amp;quot;Laparoskopické instrumenty&amp;quot;&quot;/&gt;&lt;property id=&quot;20307&quot; value=&quot;433&quot;/&gt;&lt;/object&gt;&lt;object type=&quot;3&quot; unique_id=&quot;10031&quot;&gt;&lt;property id=&quot;20148&quot; value=&quot;5&quot;/&gt;&lt;property id=&quot;20300&quot; value=&quot;Slide 27 - &amp;quot;Laparoskopické instrumenty&amp;quot;&quot;/&gt;&lt;property id=&quot;20307&quot; value=&quot;434&quot;/&gt;&lt;/object&gt;&lt;object type=&quot;3&quot; unique_id=&quot;10032&quot;&gt;&lt;property id=&quot;20148&quot; value=&quot;5&quot;/&gt;&lt;property id=&quot;20300&quot; value=&quot;Slide 28 - &amp;quot;Laparoskopický stapler&amp;quot;&quot;/&gt;&lt;property id=&quot;20307&quot; value=&quot;435&quot;/&gt;&lt;/object&gt;&lt;object type=&quot;3&quot; unique_id=&quot;10033&quot;&gt;&lt;property id=&quot;20148&quot; value=&quot;5&quot;/&gt;&lt;property id=&quot;20300&quot; value=&quot;Slide 29 - &amp;quot;Laparoskopie - další materiál&amp;quot;&quot;/&gt;&lt;property id=&quot;20307&quot; value=&quot;436&quot;/&gt;&lt;/object&gt;&lt;object type=&quot;3&quot; unique_id=&quot;10034&quot;&gt;&lt;property id=&quot;20148&quot; value=&quot;5&quot;/&gt;&lt;property id=&quot;20300&quot; value=&quot;Slide 30 - &amp;quot;Indikace laparoskopických operací&amp;quot;&quot;/&gt;&lt;property id=&quot;20307&quot; value=&quot;438&quot;/&gt;&lt;/object&gt;&lt;object type=&quot;3&quot; unique_id=&quot;10035&quot;&gt;&lt;property id=&quot;20148&quot; value=&quot;5&quot;/&gt;&lt;property id=&quot;20300&quot; value=&quot;Slide 31 - &amp;quot;Operace extrauterinní gravidity&amp;quot;&quot;/&gt;&lt;property id=&quot;20307&quot; value=&quot;439&quot;/&gt;&lt;/object&gt;&lt;object type=&quot;3&quot; unique_id=&quot;10036&quot;&gt;&lt;property id=&quot;20148&quot; value=&quot;5&quot;/&gt;&lt;property id=&quot;20300&quot; value=&quot;Slide 32 - &amp;quot;Operace extrauterinní gravidity&amp;quot;&quot;/&gt;&lt;property id=&quot;20307&quot; value=&quot;440&quot;/&gt;&lt;/object&gt;&lt;object type=&quot;3&quot; unique_id=&quot;10037&quot;&gt;&lt;property id=&quot;20148&quot; value=&quot;5&quot;/&gt;&lt;property id=&quot;20300&quot; value=&quot;Slide 33 - &amp;quot;Operace extrauterinní gravidity&amp;quot;&quot;/&gt;&lt;property id=&quot;20307&quot; value=&quot;441&quot;/&gt;&lt;/object&gt;&lt;object type=&quot;3&quot; unique_id=&quot;10038&quot;&gt;&lt;property id=&quot;20148&quot; value=&quot;5&quot;/&gt;&lt;property id=&quot;20300&quot; value=&quot;Slide 34 - &amp;quot;Operace extrauterinní gravidity&amp;quot;&quot;/&gt;&lt;property id=&quot;20307&quot; value=&quot;442&quot;/&gt;&lt;/object&gt;&lt;object type=&quot;3&quot; unique_id=&quot;10039&quot;&gt;&lt;property id=&quot;20148&quot; value=&quot;5&quot;/&gt;&lt;property id=&quot;20300&quot; value=&quot;Slide 35 - &amp;quot;Operace extrauterinní gravidity&amp;quot;&quot;/&gt;&lt;property id=&quot;20307&quot; value=&quot;443&quot;/&gt;&lt;/object&gt;&lt;object type=&quot;3&quot; unique_id=&quot;10040&quot;&gt;&lt;property id=&quot;20148&quot; value=&quot;5&quot;/&gt;&lt;property id=&quot;20300&quot; value=&quot;Slide 36 - &amp;quot;Operace extrauterinní gravidity&amp;quot;&quot;/&gt;&lt;property id=&quot;20307&quot; value=&quot;444&quot;/&gt;&lt;/object&gt;&lt;object type=&quot;3&quot; unique_id=&quot;10041&quot;&gt;&lt;property id=&quot;20148&quot; value=&quot;5&quot;/&gt;&lt;property id=&quot;20300&quot; value=&quot;Slide 37 - &amp;quot;Operace extrauterinní gravidity&amp;quot;&quot;/&gt;&lt;property id=&quot;20307&quot; value=&quot;445&quot;/&gt;&lt;/object&gt;&lt;object type=&quot;3&quot; unique_id=&quot;10042&quot;&gt;&lt;property id=&quot;20148&quot; value=&quot;5&quot;/&gt;&lt;property id=&quot;20300&quot; value=&quot;Slide 38 - &amp;quot;Operace extrauterinní gravidity&amp;quot;&quot;/&gt;&lt;property id=&quot;20307&quot; value=&quot;446&quot;/&gt;&lt;/object&gt;&lt;object type=&quot;3&quot; unique_id=&quot;10043&quot;&gt;&lt;property id=&quot;20148&quot; value=&quot;5&quot;/&gt;&lt;property id=&quot;20300&quot; value=&quot;Slide 39 - &amp;quot;Indikace laparoskopických operací&amp;quot;&quot;/&gt;&lt;property id=&quot;20307&quot; value=&quot;447&quot;/&gt;&lt;/object&gt;&lt;object type=&quot;3&quot; unique_id=&quot;10044&quot;&gt;&lt;property id=&quot;20148&quot; value=&quot;5&quot;/&gt;&lt;property id=&quot;20300&quot; value=&quot;Slide 40 - &amp;quot;Indikace laparoskopických operací&amp;quot;&quot;/&gt;&lt;property id=&quot;20307&quot; value=&quot;448&quot;/&gt;&lt;/object&gt;&lt;object type=&quot;3&quot; unique_id=&quot;10045&quot;&gt;&lt;property id=&quot;20148&quot; value=&quot;5&quot;/&gt;&lt;property id=&quot;20300&quot; value=&quot;Slide 41 - &amp;quot;Enukleace děložního myomu&amp;quot;&quot;/&gt;&lt;property id=&quot;20307&quot; value=&quot;449&quot;/&gt;&lt;/object&gt;&lt;object type=&quot;3&quot; unique_id=&quot;10046&quot;&gt;&lt;property id=&quot;20148&quot; value=&quot;5&quot;/&gt;&lt;property id=&quot;20300&quot; value=&quot;Slide 42 - &amp;quot;Enukleace děložního myomu&amp;quot;&quot;/&gt;&lt;property id=&quot;20307&quot; value=&quot;450&quot;/&gt;&lt;/object&gt;&lt;object type=&quot;3&quot; unique_id=&quot;10047&quot;&gt;&lt;property id=&quot;20148&quot; value=&quot;5&quot;/&gt;&lt;property id=&quot;20300&quot; value=&quot;Slide 43 - &amp;quot;Enukleace děložního myomu&amp;quot;&quot;/&gt;&lt;property id=&quot;20307&quot; value=&quot;451&quot;/&gt;&lt;/object&gt;&lt;object type=&quot;3&quot; unique_id=&quot;10048&quot;&gt;&lt;property id=&quot;20148&quot; value=&quot;5&quot;/&gt;&lt;property id=&quot;20300&quot; value=&quot;Slide 44 - &amp;quot;Enukleace děložního myomu&amp;quot;&quot;/&gt;&lt;property id=&quot;20307&quot; value=&quot;452&quot;/&gt;&lt;/object&gt;&lt;object type=&quot;3&quot; unique_id=&quot;10049&quot;&gt;&lt;property id=&quot;20148&quot; value=&quot;5&quot;/&gt;&lt;property id=&quot;20300&quot; value=&quot;Slide 45 - &amp;quot;Enukleace děložního myomu&amp;quot;&quot;/&gt;&lt;property id=&quot;20307&quot; value=&quot;453&quot;/&gt;&lt;/object&gt;&lt;object type=&quot;3&quot; unique_id=&quot;10050&quot;&gt;&lt;property id=&quot;20148&quot; value=&quot;5&quot;/&gt;&lt;property id=&quot;20300&quot; value=&quot;Slide 46 - &amp;quot;Enukleace děložního myomu&amp;quot;&quot;/&gt;&lt;property id=&quot;20307&quot; value=&quot;454&quot;/&gt;&lt;/object&gt;&lt;object type=&quot;3&quot; unique_id=&quot;10051&quot;&gt;&lt;property id=&quot;20148&quot; value=&quot;5&quot;/&gt;&lt;property id=&quot;20300&quot; value=&quot;Slide 47 - &amp;quot;Enukleace děložního myomu&amp;quot;&quot;/&gt;&lt;property id=&quot;20307&quot; value=&quot;455&quot;/&gt;&lt;/object&gt;&lt;object type=&quot;3&quot; unique_id=&quot;10052&quot;&gt;&lt;property id=&quot;20148&quot; value=&quot;5&quot;/&gt;&lt;property id=&quot;20300&quot; value=&quot;Slide 48 - &amp;quot;Enukleace děložního myomu&amp;quot;&quot;/&gt;&lt;property id=&quot;20307&quot; value=&quot;456&quot;/&gt;&lt;/object&gt;&lt;object type=&quot;3&quot; unique_id=&quot;10053&quot;&gt;&lt;property id=&quot;20148&quot; value=&quot;5&quot;/&gt;&lt;property id=&quot;20300&quot; value=&quot;Slide 49 - &amp;quot;Enukleace děložního myomu&amp;quot;&quot;/&gt;&lt;property id=&quot;20307&quot; value=&quot;457&quot;/&gt;&lt;/object&gt;&lt;object type=&quot;3&quot; unique_id=&quot;10054&quot;&gt;&lt;property id=&quot;20148&quot; value=&quot;5&quot;/&gt;&lt;property id=&quot;20300&quot; value=&quot;Slide 50 - &amp;quot;Enukleace děložního myomu&amp;quot;&quot;/&gt;&lt;property id=&quot;20307&quot; value=&quot;458&quot;/&gt;&lt;/object&gt;&lt;object type=&quot;3&quot; unique_id=&quot;10055&quot;&gt;&lt;property id=&quot;20148&quot; value=&quot;5&quot;/&gt;&lt;property id=&quot;20300&quot; value=&quot;Slide 51 - &amp;quot;Enukleace děložního myomu&amp;quot;&quot;/&gt;&lt;property id=&quot;20307&quot; value=&quot;459&quot;/&gt;&lt;/object&gt;&lt;object type=&quot;3&quot; unique_id=&quot;10056&quot;&gt;&lt;property id=&quot;20148&quot; value=&quot;5&quot;/&gt;&lt;property id=&quot;20300&quot; value=&quot;Slide 52 - &amp;quot;Enukleace děložního myomu&amp;quot;&quot;/&gt;&lt;property id=&quot;20307&quot; value=&quot;460&quot;/&gt;&lt;/object&gt;&lt;object type=&quot;3&quot; unique_id=&quot;10057&quot;&gt;&lt;property id=&quot;20148&quot; value=&quot;5&quot;/&gt;&lt;property id=&quot;20300&quot; value=&quot;Slide 53 - &amp;quot;Indikace laparoskopických operací&amp;quot;&quot;/&gt;&lt;property id=&quot;20307&quot; value=&quot;461&quot;/&gt;&lt;/object&gt;&lt;object type=&quot;3&quot; unique_id=&quot;10058&quot;&gt;&lt;property id=&quot;20148&quot; value=&quot;5&quot;/&gt;&lt;property id=&quot;20300&quot; value=&quot;Slide 54 - &amp;quot;Koagulace pánevní endometriózy&amp;quot;&quot;/&gt;&lt;property id=&quot;20307&quot; value=&quot;462&quot;/&gt;&lt;/object&gt;&lt;object type=&quot;3&quot; unique_id=&quot;10059&quot;&gt;&lt;property id=&quot;20148&quot; value=&quot;5&quot;/&gt;&lt;property id=&quot;20300&quot; value=&quot;Slide 55 - &amp;quot;Komplikace laparoskopie&amp;quot;&quot;/&gt;&lt;property id=&quot;20307&quot; value=&quot;464&quot;/&gt;&lt;/object&gt;&lt;object type=&quot;3&quot; unique_id=&quot;10060&quot;&gt;&lt;property id=&quot;20148&quot; value=&quot;5&quot;/&gt;&lt;property id=&quot;20300&quot; value=&quot;Slide 56 - &amp;quot;Perforace dělohy kyretou&amp;quot;&quot;/&gt;&lt;property id=&quot;20307&quot; value=&quot;465&quot;/&gt;&lt;/object&gt;&lt;object type=&quot;3&quot; unique_id=&quot;10061&quot;&gt;&lt;property id=&quot;20148&quot; value=&quot;5&quot;/&gt;&lt;property id=&quot;20300&quot; value=&quot;Slide 57 - &amp;quot;Perforace dělohy - IUD&amp;quot;&quot;/&gt;&lt;property id=&quot;20307&quot; value=&quot;466&quot;/&gt;&lt;/object&gt;&lt;object type=&quot;3&quot; unique_id=&quot;10062&quot;&gt;&lt;property id=&quot;20148&quot; value=&quot;5&quot;/&gt;&lt;property id=&quot;20300&quot; value=&quot;Slide 58 - &amp;quot;Komplikace laparoskopie&amp;quot;&quot;/&gt;&lt;property id=&quot;20307&quot; value=&quot;467&quot;/&gt;&lt;/object&gt;&lt;object type=&quot;3&quot; unique_id=&quot;10063&quot;&gt;&lt;property id=&quot;20148&quot; value=&quot;5&quot;/&gt;&lt;property id=&quot;20300&quot; value=&quot;Slide 59 - &amp;quot;Komplikace laparoskopie&amp;quot;&quot;/&gt;&lt;property id=&quot;20307&quot; value=&quot;468&quot;/&gt;&lt;/object&gt;&lt;object type=&quot;3&quot; unique_id=&quot;10064&quot;&gt;&lt;property id=&quot;20148&quot; value=&quot;5&quot;/&gt;&lt;property id=&quot;20300&quot; value=&quot;Slide 60 - &amp;quot;Hysteroskopie (diagnostická, operační)&amp;quot;&quot;/&gt;&lt;property id=&quot;20307&quot; value=&quot;469&quot;/&gt;&lt;/object&gt;&lt;object type=&quot;3&quot; unique_id=&quot;10065&quot;&gt;&lt;property id=&quot;20148&quot; value=&quot;5&quot;/&gt;&lt;property id=&quot;20300&quot; value=&quot;Slide 61 - &amp;quot;Hysteroskopie - specifika metody&amp;quot;&quot;/&gt;&lt;property id=&quot;20307&quot; value=&quot;470&quot;/&gt;&lt;/object&gt;&lt;object type=&quot;3&quot; unique_id=&quot;10066&quot;&gt;&lt;property id=&quot;20148&quot; value=&quot;5&quot;/&gt;&lt;property id=&quot;20300&quot; value=&quot;Slide 62 - &amp;quot;Princip diagnostické hysteroskopie&amp;quot;&quot;/&gt;&lt;property id=&quot;20307&quot; value=&quot;471&quot;/&gt;&lt;/object&gt;&lt;object type=&quot;3&quot; unique_id=&quot;10067&quot;&gt;&lt;property id=&quot;20148&quot; value=&quot;5&quot;/&gt;&lt;property id=&quot;20300&quot; value=&quot;Slide 63 - &amp;quot;Hysteroskopie - přístroje&amp;quot;&quot;/&gt;&lt;property id=&quot;20307&quot; value=&quot;472&quot;/&gt;&lt;/object&gt;&lt;object type=&quot;3&quot; unique_id=&quot;10068&quot;&gt;&lt;property id=&quot;20148&quot; value=&quot;5&quot;/&gt;&lt;property id=&quot;20300&quot; value=&quot;Slide 64 - &amp;quot;Irigátory roztoků&amp;quot;&quot;/&gt;&lt;property id=&quot;20307&quot; value=&quot;473&quot;/&gt;&lt;/object&gt;&lt;object type=&quot;3&quot; unique_id=&quot;10069&quot;&gt;&lt;property id=&quot;20148&quot; value=&quot;5&quot;/&gt;&lt;property id=&quot;20300&quot; value=&quot;Slide 65 - &amp;quot;Hysteroskopie - přístroje&amp;quot;&quot;/&gt;&lt;property id=&quot;20307&quot; value=&quot;474&quot;/&gt;&lt;/object&gt;&lt;object type=&quot;3&quot; unique_id=&quot;10070&quot;&gt;&lt;property id=&quot;20148&quot; value=&quot;5&quot;/&gt;&lt;property id=&quot;20300&quot; value=&quot;Slide 66 - &amp;quot;Rigidní diagnostický hysteroskop&amp;quot;&quot;/&gt;&lt;property id=&quot;20307&quot; value=&quot;475&quot;/&gt;&lt;/object&gt;&lt;object type=&quot;3&quot; unique_id=&quot;10071&quot;&gt;&lt;property id=&quot;20148&quot; value=&quot;5&quot;/&gt;&lt;property id=&quot;20300&quot; value=&quot;Slide 67 - &amp;quot;Flexibilní diagnostický hysteroskop&amp;quot;&quot;/&gt;&lt;property id=&quot;20307&quot; value=&quot;476&quot;/&gt;&lt;/object&gt;&lt;object type=&quot;3&quot; unique_id=&quot;10072&quot;&gt;&lt;property id=&quot;20148&quot; value=&quot;5&quot;/&gt;&lt;property id=&quot;20300&quot; value=&quot;Slide 68 - &amp;quot;Hysteroskopie - instrumentárium&amp;quot;&quot;/&gt;&lt;property id=&quot;20307&quot; value=&quot;477&quot;/&gt;&lt;/object&gt;&lt;object type=&quot;3&quot; unique_id=&quot;10073&quot;&gt;&lt;property id=&quot;20148&quot; value=&quot;5&quot;/&gt;&lt;property id=&quot;20300&quot; value=&quot;Slide 69 - &amp;quot;Operační resektoskop&amp;quot;&quot;/&gt;&lt;property id=&quot;20307&quot; value=&quot;478&quot;/&gt;&lt;/object&gt;&lt;object type=&quot;3&quot; unique_id=&quot;10074&quot;&gt;&lt;property id=&quot;20148&quot; value=&quot;5&quot;/&gt;&lt;property id=&quot;20300&quot; value=&quot;Slide 70 - &amp;quot;Indikace hysteroskopických operací&amp;quot;&quot;/&gt;&lt;property id=&quot;20307&quot; value=&quot;479&quot;/&gt;&lt;/object&gt;&lt;object type=&quot;3&quot; unique_id=&quot;10075&quot;&gt;&lt;property id=&quot;20148&quot; value=&quot;5&quot;/&gt;&lt;property id=&quot;20300&quot; value=&quot;Slide 71 - &amp;quot;Normální hysteroskopický nález&amp;quot;&quot;/&gt;&lt;property id=&quot;20307&quot; value=&quot;480&quot;/&gt;&lt;/object&gt;&lt;object type=&quot;3&quot; unique_id=&quot;10076&quot;&gt;&lt;property id=&quot;20148&quot; value=&quot;5&quot;/&gt;&lt;property id=&quot;20300&quot; value=&quot;Slide 72 - &amp;quot;Normální ústí vejcovodu&amp;quot;&quot;/&gt;&lt;property id=&quot;20307&quot; value=&quot;481&quot;/&gt;&lt;/object&gt;&lt;object type=&quot;3&quot; unique_id=&quot;10077&quot;&gt;&lt;property id=&quot;20148&quot; value=&quot;5&quot;/&gt;&lt;property id=&quot;20300&quot; value=&quot;Slide 73 - &amp;quot;Submukózní myom&amp;quot;&quot;/&gt;&lt;property id=&quot;20307&quot; value=&quot;482&quot;/&gt;&lt;/object&gt;&lt;object type=&quot;3&quot; unique_id=&quot;10078&quot;&gt;&lt;property id=&quot;20148&quot; value=&quot;5&quot;/&gt;&lt;property id=&quot;20300&quot; value=&quot;Slide 74 - &amp;quot;Resekce submukózního myomu &amp;quot;&quot;/&gt;&lt;property id=&quot;20307&quot; value=&quot;483&quot;/&gt;&lt;/object&gt;&lt;object type=&quot;3&quot; unique_id=&quot;10079&quot;&gt;&lt;property id=&quot;20148&quot; value=&quot;5&quot;/&gt;&lt;property id=&quot;20300&quot; value=&quot;Slide 75 - &amp;quot;Resekce submukózního myomu &amp;quot;&quot;/&gt;&lt;property id=&quot;20307&quot; value=&quot;484&quot;/&gt;&lt;/object&gt;&lt;object type=&quot;3&quot; unique_id=&quot;10080&quot;&gt;&lt;property id=&quot;20148&quot; value=&quot;5&quot;/&gt;&lt;property id=&quot;20300&quot; value=&quot;Slide 76 - &amp;quot;Děložní septum&amp;quot;&quot;/&gt;&lt;property id=&quot;20307&quot; value=&quot;485&quot;/&gt;&lt;/object&gt;&lt;object type=&quot;3&quot; unique_id=&quot;10081&quot;&gt;&lt;property id=&quot;20148&quot; value=&quot;5&quot;/&gt;&lt;property id=&quot;20300&quot; value=&quot;Slide 77 - &amp;quot;Endometriální polyp v oblasti děložního septa&amp;quot;&quot;/&gt;&lt;property id=&quot;20307&quot; value=&quot;486&quot;/&gt;&lt;/object&gt;&lt;object type=&quot;3&quot; unique_id=&quot;10082&quot;&gt;&lt;property id=&quot;20148&quot; value=&quot;5&quot;/&gt;&lt;property id=&quot;20300&quot; value=&quot;Slide 78 - &amp;quot;Intracervikální adheze&amp;quot;&quot;/&gt;&lt;property id=&quot;20307&quot; value=&quot;487&quot;/&gt;&lt;/object&gt;&lt;object type=&quot;3&quot; unique_id=&quot;10083&quot;&gt;&lt;property id=&quot;20148&quot; value=&quot;5&quot;/&gt;&lt;property id=&quot;20300&quot; value=&quot;Slide 79 - &amp;quot;Endometriální polyp&amp;quot;&quot;/&gt;&lt;property id=&quot;20307&quot; value=&quot;488&quot;/&gt;&lt;/object&gt;&lt;object type=&quot;3&quot; unique_id=&quot;10084&quot;&gt;&lt;property id=&quot;20148&quot; value=&quot;5&quot;/&gt;&lt;property id=&quot;20300&quot; value=&quot;Slide 80 - &amp;quot;Endometriální karcinom&amp;quot;&quot;/&gt;&lt;property id=&quot;20307&quot; value=&quot;489&quot;/&gt;&lt;/object&gt;&lt;object type=&quot;3&quot; unique_id=&quot;10085&quot;&gt;&lt;property id=&quot;20148&quot; value=&quot;5&quot;/&gt;&lt;property id=&quot;20300&quot; value=&quot;Slide 81 - &amp;quot;Komplikace hysteroskopie&amp;quot;&quot;/&gt;&lt;property id=&quot;20307&quot; value=&quot;490&quot;/&gt;&lt;/object&gt;&lt;object type=&quot;3&quot; unique_id=&quot;10086&quot;&gt;&lt;property id=&quot;20148&quot; value=&quot;5&quot;/&gt;&lt;property id=&quot;20300&quot; value=&quot;Slide 82 - &amp;quot;Komplikace hysteroskopie&amp;quot;&quot;/&gt;&lt;property id=&quot;20307&quot; value=&quot;491&quot;/&gt;&lt;/object&gt;&lt;object type=&quot;3&quot; unique_id=&quot;10087&quot;&gt;&lt;property id=&quot;20148&quot; value=&quot;5&quot;/&gt;&lt;property id=&quot;20300&quot; value=&quot;Slide 83&quot;/&gt;&lt;property id=&quot;20307&quot; value=&quot;494&quot;/&gt;&lt;/object&gt;&lt;object type=&quot;3&quot; unique_id=&quot;10088&quot;&gt;&lt;property id=&quot;20148&quot; value=&quot;5&quot;/&gt;&lt;property id=&quot;20300&quot; value=&quot;Slide 84&quot;/&gt;&lt;property id=&quot;20307&quot; value=&quot;495&quot;/&gt;&lt;/object&gt;&lt;object type=&quot;3&quot; unique_id=&quot;10089&quot;&gt;&lt;property id=&quot;20148&quot; value=&quot;5&quot;/&gt;&lt;property id=&quot;20300&quot; value=&quot;Slide 85&quot;/&gt;&lt;property id=&quot;20307&quot; value=&quot;496&quot;/&gt;&lt;/object&gt;&lt;object type=&quot;3&quot; unique_id=&quot;10090&quot;&gt;&lt;property id=&quot;20148&quot; value=&quot;5&quot;/&gt;&lt;property id=&quot;20300&quot; value=&quot;Slide 86&quot;/&gt;&lt;property id=&quot;20307&quot; value=&quot;497&quot;/&gt;&lt;/object&gt;&lt;object type=&quot;3&quot; unique_id=&quot;10091&quot;&gt;&lt;property id=&quot;20148&quot; value=&quot;5&quot;/&gt;&lt;property id=&quot;20300&quot; value=&quot;Slide 87&quot;/&gt;&lt;property id=&quot;20307&quot; value=&quot;498&quot;/&gt;&lt;/object&gt;&lt;object type=&quot;3&quot; unique_id=&quot;10092&quot;&gt;&lt;property id=&quot;20148&quot; value=&quot;5&quot;/&gt;&lt;property id=&quot;20300&quot; value=&quot;Slide 88&quot;/&gt;&lt;property id=&quot;20307&quot; value=&quot;499&quot;/&gt;&lt;/object&gt;&lt;object type=&quot;3&quot; unique_id=&quot;10093&quot;&gt;&lt;property id=&quot;20148&quot; value=&quot;5&quot;/&gt;&lt;property id=&quot;20300&quot; value=&quot;Slide 89&quot;/&gt;&lt;property id=&quot;20307&quot; value=&quot;500&quot;/&gt;&lt;/object&gt;&lt;object type=&quot;3&quot; unique_id=&quot;10094&quot;&gt;&lt;property id=&quot;20148&quot; value=&quot;5&quot;/&gt;&lt;property id=&quot;20300&quot; value=&quot;Slide 90&quot;/&gt;&lt;property id=&quot;20307&quot; value=&quot;501&quot;/&gt;&lt;/object&gt;&lt;object type=&quot;3&quot; unique_id=&quot;10095&quot;&gt;&lt;property id=&quot;20148&quot; value=&quot;5&quot;/&gt;&lt;property id=&quot;20300&quot; value=&quot;Slide 91&quot;/&gt;&lt;property id=&quot;20307&quot; value=&quot;502&quot;/&gt;&lt;/object&gt;&lt;object type=&quot;3&quot; unique_id=&quot;10096&quot;&gt;&lt;property id=&quot;20148&quot; value=&quot;5&quot;/&gt;&lt;property id=&quot;20300&quot; value=&quot;Slide 92&quot;/&gt;&lt;property id=&quot;20307&quot; value=&quot;503&quot;/&gt;&lt;/object&gt;&lt;object type=&quot;3&quot; unique_id=&quot;10097&quot;&gt;&lt;property id=&quot;20148&quot; value=&quot;5&quot;/&gt;&lt;property id=&quot;20300&quot; value=&quot;Slide 93&quot;/&gt;&lt;property id=&quot;20307&quot; value=&quot;504&quot;/&gt;&lt;/object&gt;&lt;object type=&quot;3&quot; unique_id=&quot;10098&quot;&gt;&lt;property id=&quot;20148&quot; value=&quot;5&quot;/&gt;&lt;property id=&quot;20300&quot; value=&quot;Slide 94&quot;/&gt;&lt;property id=&quot;20307&quot; value=&quot;505&quot;/&gt;&lt;/object&gt;&lt;object type=&quot;3&quot; unique_id=&quot;10099&quot;&gt;&lt;property id=&quot;20148&quot; value=&quot;5&quot;/&gt;&lt;property id=&quot;20300&quot; value=&quot;Slide 95&quot;/&gt;&lt;property id=&quot;20307&quot; value=&quot;506&quot;/&gt;&lt;/object&gt;&lt;object type=&quot;3&quot; unique_id=&quot;10100&quot;&gt;&lt;property id=&quot;20148&quot; value=&quot;5&quot;/&gt;&lt;property id=&quot;20300&quot; value=&quot;Slide 96&quot;/&gt;&lt;property id=&quot;20307&quot; value=&quot;507&quot;/&gt;&lt;/object&gt;&lt;object type=&quot;3&quot; unique_id=&quot;10101&quot;&gt;&lt;property id=&quot;20148&quot; value=&quot;5&quot;/&gt;&lt;property id=&quot;20300&quot; value=&quot;Slide 97&quot;/&gt;&lt;property id=&quot;20307&quot; value=&quot;508&quot;/&gt;&lt;/object&gt;&lt;object type=&quot;3&quot; unique_id=&quot;10102&quot;&gt;&lt;property id=&quot;20148&quot; value=&quot;5&quot;/&gt;&lt;property id=&quot;20300&quot; value=&quot;Slide 98&quot;/&gt;&lt;property id=&quot;20307&quot; value=&quot;509&quot;/&gt;&lt;/object&gt;&lt;object type=&quot;3&quot; unique_id=&quot;10103&quot;&gt;&lt;property id=&quot;20148&quot; value=&quot;5&quot;/&gt;&lt;property id=&quot;20300&quot; value=&quot;Slide 99&quot;/&gt;&lt;property id=&quot;20307&quot; value=&quot;510&quot;/&gt;&lt;/object&gt;&lt;object type=&quot;3&quot; unique_id=&quot;10104&quot;&gt;&lt;property id=&quot;20148&quot; value=&quot;5&quot;/&gt;&lt;property id=&quot;20300&quot; value=&quot;Slide 100&quot;/&gt;&lt;property id=&quot;20307&quot; value=&quot;511&quot;/&gt;&lt;/object&gt;&lt;object type=&quot;3&quot; unique_id=&quot;10105&quot;&gt;&lt;property id=&quot;20148&quot; value=&quot;5&quot;/&gt;&lt;property id=&quot;20300&quot; value=&quot;Slide 101&quot;/&gt;&lt;property id=&quot;20307&quot; value=&quot;512&quot;/&gt;&lt;/object&gt;&lt;object type=&quot;3&quot; unique_id=&quot;10106&quot;&gt;&lt;property id=&quot;20148&quot; value=&quot;5&quot;/&gt;&lt;property id=&quot;20300&quot; value=&quot;Slide 102&quot;/&gt;&lt;property id=&quot;20307&quot; value=&quot;513&quot;/&gt;&lt;/object&gt;&lt;object type=&quot;3&quot; unique_id=&quot;10107&quot;&gt;&lt;property id=&quot;20148&quot; value=&quot;5&quot;/&gt;&lt;property id=&quot;20300&quot; value=&quot;Slide 103&quot;/&gt;&lt;property id=&quot;20307&quot; value=&quot;514&quot;/&gt;&lt;/object&gt;&lt;object type=&quot;3&quot; unique_id=&quot;10108&quot;&gt;&lt;property id=&quot;20148&quot; value=&quot;5&quot;/&gt;&lt;property id=&quot;20300&quot; value=&quot;Slide 104&quot;/&gt;&lt;property id=&quot;20307&quot; value=&quot;515&quot;/&gt;&lt;/object&gt;&lt;object type=&quot;3&quot; unique_id=&quot;10109&quot;&gt;&lt;property id=&quot;20148&quot; value=&quot;5&quot;/&gt;&lt;property id=&quot;20300&quot; value=&quot;Slide 105&quot;/&gt;&lt;property id=&quot;20307&quot; value=&quot;523&quot;/&gt;&lt;/object&gt;&lt;object type=&quot;3&quot; unique_id=&quot;10110&quot;&gt;&lt;property id=&quot;20148&quot; value=&quot;5&quot;/&gt;&lt;property id=&quot;20300&quot; value=&quot;Slide 106&quot;/&gt;&lt;property id=&quot;20307&quot; value=&quot;524&quot;/&gt;&lt;/object&gt;&lt;object type=&quot;3&quot; unique_id=&quot;10111&quot;&gt;&lt;property id=&quot;20148&quot; value=&quot;5&quot;/&gt;&lt;property id=&quot;20300&quot; value=&quot;Slide 107&quot;/&gt;&lt;property id=&quot;20307&quot; value=&quot;525&quot;/&gt;&lt;/object&gt;&lt;object type=&quot;3&quot; unique_id=&quot;10112&quot;&gt;&lt;property id=&quot;20148&quot; value=&quot;5&quot;/&gt;&lt;property id=&quot;20300&quot; value=&quot;Slide 108&quot;/&gt;&lt;property id=&quot;20307&quot; value=&quot;526&quot;/&gt;&lt;/object&gt;&lt;object type=&quot;3&quot; unique_id=&quot;10113&quot;&gt;&lt;property id=&quot;20148&quot; value=&quot;5&quot;/&gt;&lt;property id=&quot;20300&quot; value=&quot;Slide 109&quot;/&gt;&lt;property id=&quot;20307&quot; value=&quot;527&quot;/&gt;&lt;/object&gt;&lt;object type=&quot;3&quot; unique_id=&quot;10114&quot;&gt;&lt;property id=&quot;20148&quot; value=&quot;5&quot;/&gt;&lt;property id=&quot;20300&quot; value=&quot;Slide 110&quot;/&gt;&lt;property id=&quot;20307&quot; value=&quot;528&quot;/&gt;&lt;/object&gt;&lt;object type=&quot;3&quot; unique_id=&quot;10115&quot;&gt;&lt;property id=&quot;20148&quot; value=&quot;5&quot;/&gt;&lt;property id=&quot;20300&quot; value=&quot;Slide 111&quot;/&gt;&lt;property id=&quot;20307&quot; value=&quot;529&quot;/&gt;&lt;/object&gt;&lt;object type=&quot;3&quot; unique_id=&quot;10116&quot;&gt;&lt;property id=&quot;20148&quot; value=&quot;5&quot;/&gt;&lt;property id=&quot;20300&quot; value=&quot;Slide 112&quot;/&gt;&lt;property id=&quot;20307&quot; value=&quot;530&quot;/&gt;&lt;/object&gt;&lt;object type=&quot;3&quot; unique_id=&quot;10117&quot;&gt;&lt;property id=&quot;20148&quot; value=&quot;5&quot;/&gt;&lt;property id=&quot;20300&quot; value=&quot;Slide 113&quot;/&gt;&lt;property id=&quot;20307&quot; value=&quot;531&quot;/&gt;&lt;/object&gt;&lt;object type=&quot;3&quot; unique_id=&quot;10118&quot;&gt;&lt;property id=&quot;20148&quot; value=&quot;5&quot;/&gt;&lt;property id=&quot;20300&quot; value=&quot;Slide 114&quot;/&gt;&lt;property id=&quot;20307&quot; value=&quot;532&quot;/&gt;&lt;/object&gt;&lt;object type=&quot;3&quot; unique_id=&quot;10119&quot;&gt;&lt;property id=&quot;20148&quot; value=&quot;5&quot;/&gt;&lt;property id=&quot;20300&quot; value=&quot;Slide 115&quot;/&gt;&lt;property id=&quot;20307&quot; value=&quot;53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zelena-zuzena">
  <a:themeElements>
    <a:clrScheme name="Sablona Zeleno-oranzova">
      <a:dk1>
        <a:sysClr val="windowText" lastClr="000000"/>
      </a:dk1>
      <a:lt1>
        <a:sysClr val="window" lastClr="FFFFFF"/>
      </a:lt1>
      <a:dk2>
        <a:srgbClr val="336600"/>
      </a:dk2>
      <a:lt2>
        <a:srgbClr val="EEECE1"/>
      </a:lt2>
      <a:accent1>
        <a:srgbClr val="D7810F"/>
      </a:accent1>
      <a:accent2>
        <a:srgbClr val="9854D0"/>
      </a:accent2>
      <a:accent3>
        <a:srgbClr val="009900"/>
      </a:accent3>
      <a:accent4>
        <a:srgbClr val="5DA5A9"/>
      </a:accent4>
      <a:accent5>
        <a:srgbClr val="CC9900"/>
      </a:accent5>
      <a:accent6>
        <a:srgbClr val="B12929"/>
      </a:accent6>
      <a:hlink>
        <a:srgbClr val="009900"/>
      </a:hlink>
      <a:folHlink>
        <a:srgbClr val="3366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zelenooranzova-light-zuzena</Template>
  <TotalTime>4991</TotalTime>
  <Words>1694</Words>
  <Application>Microsoft Office PowerPoint</Application>
  <PresentationFormat>Předvádění na obrazovce (4:3)</PresentationFormat>
  <Paragraphs>401</Paragraphs>
  <Slides>114</Slides>
  <Notes>2</Notes>
  <HiddenSlides>1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114</vt:i4>
      </vt:variant>
    </vt:vector>
  </HeadingPairs>
  <TitlesOfParts>
    <vt:vector size="116" baseType="lpstr">
      <vt:lpstr>zelena-zuzena</vt:lpstr>
      <vt:lpstr>Fotografie</vt:lpstr>
      <vt:lpstr>Miniinvazivní chirurgie  v gynekologii</vt:lpstr>
      <vt:lpstr>Miniinvazivní chirurgie  v gynekologii</vt:lpstr>
      <vt:lpstr>Obsah prezentace</vt:lpstr>
      <vt:lpstr>Indikace endoskopické operace</vt:lpstr>
      <vt:lpstr>Příprava k endoskopické operaci</vt:lpstr>
      <vt:lpstr>Příprava k endoskopické operaci</vt:lpstr>
      <vt:lpstr>Endoskopické diagnostické metody</vt:lpstr>
      <vt:lpstr>Endoskopická operativa</vt:lpstr>
      <vt:lpstr>Endoskopická operativa</vt:lpstr>
      <vt:lpstr>Podmínky endoskopické operativy</vt:lpstr>
      <vt:lpstr>Laparoskopie (diagnostická, operační)</vt:lpstr>
      <vt:lpstr>Laparoskopie – specifika metody</vt:lpstr>
      <vt:lpstr>Přístup do břišní dutiny</vt:lpstr>
      <vt:lpstr>Zavádění Verresovy jehly</vt:lpstr>
      <vt:lpstr>Laparoskopie – přístroje</vt:lpstr>
      <vt:lpstr>Laparoskopický insuflátor</vt:lpstr>
      <vt:lpstr>Laparoskopie – přístroje</vt:lpstr>
      <vt:lpstr>Laparoskopická optika</vt:lpstr>
      <vt:lpstr>Zdroj studeného světla</vt:lpstr>
      <vt:lpstr>Endoskopická kamera</vt:lpstr>
      <vt:lpstr>Laparoskopie – instrumentárium</vt:lpstr>
      <vt:lpstr>Děložní manipulace</vt:lpstr>
      <vt:lpstr>Děložní manipulace</vt:lpstr>
      <vt:lpstr>Laparoskopie – instrumentárium</vt:lpstr>
      <vt:lpstr>Laparoskopie – instrumentárium</vt:lpstr>
      <vt:lpstr>Laparoskopické instrumenty</vt:lpstr>
      <vt:lpstr>Laparoskopické instrumenty</vt:lpstr>
      <vt:lpstr>Laparoskopie – další materiál</vt:lpstr>
      <vt:lpstr>Indikace laparoskopických operací</vt:lpstr>
      <vt:lpstr>Operace extrauterinní gravidity</vt:lpstr>
      <vt:lpstr>Operace extrauterinní gravidity</vt:lpstr>
      <vt:lpstr>Operace extrauterinní gravidity</vt:lpstr>
      <vt:lpstr>Operace extrauterinní gravidity</vt:lpstr>
      <vt:lpstr>Operace extrauterinní gravidity</vt:lpstr>
      <vt:lpstr>Operace extrauterinní gravidity</vt:lpstr>
      <vt:lpstr>Operace extrauterinní gravidity</vt:lpstr>
      <vt:lpstr>Operace extrauterinní gravidity</vt:lpstr>
      <vt:lpstr>Indikace laparoskopických operací</vt:lpstr>
      <vt:lpstr>Indikace laparoskopických operací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Enukleace děložního myomu</vt:lpstr>
      <vt:lpstr>Indikace laparoskopických operací</vt:lpstr>
      <vt:lpstr>Koagulace pánevní endometriózy</vt:lpstr>
      <vt:lpstr>Komplikace laparoskopie</vt:lpstr>
      <vt:lpstr>Perforace dělohy kyretou</vt:lpstr>
      <vt:lpstr>Perforace dělohy – IUD</vt:lpstr>
      <vt:lpstr>Komplikace laparoskopie</vt:lpstr>
      <vt:lpstr>Komplikace laparoskopie</vt:lpstr>
      <vt:lpstr>Hysteroskopie (diagnostická, operační)</vt:lpstr>
      <vt:lpstr>Hysteroskopie – specifika metody</vt:lpstr>
      <vt:lpstr>Princip diagnostické hysteroskopie</vt:lpstr>
      <vt:lpstr>Hysteroskopie – přístroje</vt:lpstr>
      <vt:lpstr>Irigátory roztoků</vt:lpstr>
      <vt:lpstr>Hysteroskopie – přístroje</vt:lpstr>
      <vt:lpstr>Rigidní diagnostický hysteroskop</vt:lpstr>
      <vt:lpstr>Flexibilní diagnostický hysteroskop</vt:lpstr>
      <vt:lpstr>Hysteroskopie – instrumentárium</vt:lpstr>
      <vt:lpstr>Operační resektoskop</vt:lpstr>
      <vt:lpstr>Indikace hysteroskopických operací</vt:lpstr>
      <vt:lpstr>Normální hysteroskopický nález</vt:lpstr>
      <vt:lpstr>Normální ústí vejcovodu</vt:lpstr>
      <vt:lpstr>Submukózní myom</vt:lpstr>
      <vt:lpstr>Resekce submukózního myomu </vt:lpstr>
      <vt:lpstr>Resekce submukózního myomu </vt:lpstr>
      <vt:lpstr>Děložní septum</vt:lpstr>
      <vt:lpstr>Endometriální polyp v oblasti děložního septa</vt:lpstr>
      <vt:lpstr>Intracervikální adheze</vt:lpstr>
      <vt:lpstr>Endometriální polyp</vt:lpstr>
      <vt:lpstr>Endometriální karcinom</vt:lpstr>
      <vt:lpstr>Komplikace hysteroskopie</vt:lpstr>
      <vt:lpstr>Komplikace hysteroskopie</vt:lpstr>
      <vt:lpstr>Novinky v gynekologické miniinvazivní chirurgii</vt:lpstr>
      <vt:lpstr>Novinky</vt:lpstr>
      <vt:lpstr>Mini-laparoskopie 1</vt:lpstr>
      <vt:lpstr>Mini-laparoskopie 2</vt:lpstr>
      <vt:lpstr>Mini-laparoskopie 3</vt:lpstr>
      <vt:lpstr>Mini-laparoskopie 4</vt:lpstr>
      <vt:lpstr>Novinky</vt:lpstr>
      <vt:lpstr>LAVHy s použitím Kohova manipulátoru 1</vt:lpstr>
      <vt:lpstr>LAVHy s použitím Kohova manipulátoru 2</vt:lpstr>
      <vt:lpstr>LAVHy s použitím Kohova manipulátoru 3</vt:lpstr>
      <vt:lpstr>LAVHy s použitím Kohova manipulátoru 4</vt:lpstr>
      <vt:lpstr>LAVHy s použitím Kohova manipulátoru 5</vt:lpstr>
      <vt:lpstr>LAVHy s použitím Kohova manipulátoru 6</vt:lpstr>
      <vt:lpstr>LAVHy s použitím Kohova manipulátoru 7</vt:lpstr>
      <vt:lpstr>LAVHy s použitím Kohova manipulátoru 8</vt:lpstr>
      <vt:lpstr>LAVHy s použitím Kohova manipulátoru 9</vt:lpstr>
      <vt:lpstr>LAVHy s použitím Kohova manipulátoru 10</vt:lpstr>
      <vt:lpstr>LAVHy s použitím Kohova manipulátoru 11</vt:lpstr>
      <vt:lpstr>Novinky</vt:lpstr>
      <vt:lpstr>3D zobrazení systémem Viking 1</vt:lpstr>
      <vt:lpstr>3D zobrazení systémem Viking 2</vt:lpstr>
      <vt:lpstr>3D zobrazení systémem Viking 3</vt:lpstr>
      <vt:lpstr>Novinky</vt:lpstr>
      <vt:lpstr>Redukce bolesti  ramen při laparoskopii 1</vt:lpstr>
      <vt:lpstr>Redukce bolesti  ramen při laparoskopii 2</vt:lpstr>
      <vt:lpstr>Novinky</vt:lpstr>
      <vt:lpstr>Obrazový filtr – NBA 1</vt:lpstr>
      <vt:lpstr>Obrazový filtr – NBA 2</vt:lpstr>
      <vt:lpstr>Obrazový filtr – NBA 3</vt:lpstr>
      <vt:lpstr>Novinky</vt:lpstr>
      <vt:lpstr>Budoucnost chirurgie 1</vt:lpstr>
      <vt:lpstr>Budoucnost chirurgie 2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titulu</dc:title>
  <dc:creator>HTR</dc:creator>
  <cp:lastModifiedBy>Stodulka Josef</cp:lastModifiedBy>
  <cp:revision>209</cp:revision>
  <cp:lastPrinted>2003-04-01T11:33:09Z</cp:lastPrinted>
  <dcterms:created xsi:type="dcterms:W3CDTF">1995-05-28T16:02:17Z</dcterms:created>
  <dcterms:modified xsi:type="dcterms:W3CDTF">2017-07-25T08:00:36Z</dcterms:modified>
</cp:coreProperties>
</file>