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7" r:id="rId2"/>
    <p:sldId id="314" r:id="rId3"/>
    <p:sldId id="320" r:id="rId4"/>
    <p:sldId id="315" r:id="rId5"/>
    <p:sldId id="321" r:id="rId6"/>
    <p:sldId id="322" r:id="rId7"/>
    <p:sldId id="323" r:id="rId8"/>
    <p:sldId id="324" r:id="rId9"/>
    <p:sldId id="326" r:id="rId10"/>
    <p:sldId id="327" r:id="rId11"/>
    <p:sldId id="328" r:id="rId12"/>
    <p:sldId id="333" r:id="rId13"/>
    <p:sldId id="330" r:id="rId14"/>
    <p:sldId id="332" r:id="rId15"/>
    <p:sldId id="339" r:id="rId16"/>
    <p:sldId id="334" r:id="rId17"/>
    <p:sldId id="335" r:id="rId18"/>
    <p:sldId id="336" r:id="rId19"/>
    <p:sldId id="338" r:id="rId20"/>
    <p:sldId id="340" r:id="rId21"/>
    <p:sldId id="337" r:id="rId22"/>
    <p:sldId id="344" r:id="rId23"/>
    <p:sldId id="345" r:id="rId24"/>
    <p:sldId id="346" r:id="rId25"/>
    <p:sldId id="347" r:id="rId26"/>
    <p:sldId id="348" r:id="rId27"/>
    <p:sldId id="349" r:id="rId28"/>
    <p:sldId id="341" r:id="rId29"/>
    <p:sldId id="343" r:id="rId30"/>
    <p:sldId id="352" r:id="rId31"/>
    <p:sldId id="355" r:id="rId32"/>
    <p:sldId id="351" r:id="rId33"/>
    <p:sldId id="354" r:id="rId34"/>
    <p:sldId id="353" r:id="rId35"/>
    <p:sldId id="293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434" autoAdjust="0"/>
  </p:normalViewPr>
  <p:slideViewPr>
    <p:cSldViewPr snapToGrid="0">
      <p:cViewPr>
        <p:scale>
          <a:sx n="70" d="100"/>
          <a:sy n="70" d="100"/>
        </p:scale>
        <p:origin x="234" y="31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99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670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59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99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65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143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6482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6867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990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823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2648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877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43184" y="1946275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43184" y="4079875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Ultrazvuk v gynekologii a porodnictví</a:t>
            </a:r>
            <a:endParaRPr lang="cs-CZ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B9B6A-0189-4AA6-B8DD-E546F6151D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910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" y="415570"/>
            <a:ext cx="1544906" cy="106425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 smtClean="0"/>
              <a:t>Ultrazvuk v gynekologii a porodnictví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 smtClean="0"/>
              <a:t>Upravte styly předlohy textu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7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398502" y="5728447"/>
            <a:ext cx="8475042" cy="968567"/>
          </a:xfrm>
        </p:spPr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793498" cy="11715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 smtClean="0"/>
              <a:t>Ultrazvuk v gynekologii a porodnictví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410635"/>
            <a:ext cx="11636980" cy="1317812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Romana </a:t>
            </a:r>
            <a:r>
              <a:rPr lang="cs-CZ" dirty="0" err="1" smtClean="0"/>
              <a:t>Gerychová</a:t>
            </a: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76" y="283725"/>
            <a:ext cx="2112706" cy="67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UZ v gynekologii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377388"/>
            <a:ext cx="11059200" cy="4424256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defRPr/>
            </a:pPr>
            <a:r>
              <a:rPr lang="cs-CZ" dirty="0" smtClean="0"/>
              <a:t>dg </a:t>
            </a:r>
            <a:r>
              <a:rPr lang="cs-CZ" dirty="0"/>
              <a:t>vrozených anomálií genitálu</a:t>
            </a:r>
          </a:p>
          <a:p>
            <a:pPr>
              <a:defRPr/>
            </a:pPr>
            <a:r>
              <a:rPr lang="cs-CZ" dirty="0" err="1"/>
              <a:t>dif</a:t>
            </a:r>
            <a:r>
              <a:rPr lang="cs-CZ" dirty="0"/>
              <a:t>.-dg </a:t>
            </a:r>
            <a:r>
              <a:rPr lang="cs-CZ" dirty="0" err="1"/>
              <a:t>amenorhoe</a:t>
            </a:r>
            <a:endParaRPr lang="cs-CZ" dirty="0"/>
          </a:p>
          <a:p>
            <a:pPr>
              <a:defRPr/>
            </a:pPr>
            <a:r>
              <a:rPr lang="cs-CZ" dirty="0" err="1"/>
              <a:t>dif</a:t>
            </a:r>
            <a:r>
              <a:rPr lang="cs-CZ" dirty="0"/>
              <a:t>.-dg </a:t>
            </a:r>
            <a:r>
              <a:rPr lang="cs-CZ" dirty="0" err="1"/>
              <a:t>pelvalgie</a:t>
            </a:r>
            <a:r>
              <a:rPr lang="cs-CZ" dirty="0"/>
              <a:t>, zánětu, tumorů pánve</a:t>
            </a:r>
          </a:p>
          <a:p>
            <a:pPr>
              <a:defRPr/>
            </a:pPr>
            <a:r>
              <a:rPr lang="cs-CZ" dirty="0"/>
              <a:t>vizualizace IUD</a:t>
            </a:r>
          </a:p>
          <a:p>
            <a:pPr>
              <a:defRPr/>
            </a:pPr>
            <a:r>
              <a:rPr lang="cs-CZ" dirty="0"/>
              <a:t>terapie sterility</a:t>
            </a:r>
          </a:p>
          <a:p>
            <a:pPr>
              <a:defRPr/>
            </a:pPr>
            <a:r>
              <a:rPr lang="cs-CZ" dirty="0" err="1" smtClean="0"/>
              <a:t>uro</a:t>
            </a:r>
            <a:r>
              <a:rPr lang="cs-CZ" dirty="0" smtClean="0"/>
              <a:t>/</a:t>
            </a:r>
            <a:r>
              <a:rPr lang="cs-CZ" dirty="0" err="1" smtClean="0"/>
              <a:t>onkogynekologie</a:t>
            </a:r>
            <a:endParaRPr lang="cs-CZ" dirty="0"/>
          </a:p>
          <a:p>
            <a:pPr>
              <a:defRPr/>
            </a:pPr>
            <a:r>
              <a:rPr lang="cs-CZ" dirty="0" smtClean="0"/>
              <a:t>peri/pooperační diagnostika</a:t>
            </a:r>
            <a:endParaRPr lang="cs-CZ" i="1" dirty="0"/>
          </a:p>
          <a:p>
            <a:pPr marL="72000" indent="0">
              <a:lnSpc>
                <a:spcPct val="100000"/>
              </a:lnSpc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9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UZ v gynekologii - děloha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G:\VVV\gynekologie\sono HSG\IMG_20111029_36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31254" r="11046" b="4841"/>
          <a:stretch/>
        </p:blipFill>
        <p:spPr bwMode="auto">
          <a:xfrm>
            <a:off x="413998" y="1377389"/>
            <a:ext cx="3691648" cy="219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G:\gyn\foto\děloha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34388" r="15474" b="12852"/>
          <a:stretch/>
        </p:blipFill>
        <p:spPr bwMode="auto">
          <a:xfrm>
            <a:off x="409297" y="3596184"/>
            <a:ext cx="3724326" cy="2218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UPLEX_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33229" r="11013" b="4897"/>
          <a:stretch/>
        </p:blipFill>
        <p:spPr bwMode="auto">
          <a:xfrm>
            <a:off x="4105646" y="1391577"/>
            <a:ext cx="3862381" cy="2238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UPLEX_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36818" r="7602" b="6640"/>
          <a:stretch/>
        </p:blipFill>
        <p:spPr bwMode="auto">
          <a:xfrm>
            <a:off x="4105646" y="3630182"/>
            <a:ext cx="3862380" cy="2201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TWIN_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20926" r="3708" b="7286"/>
          <a:stretch/>
        </p:blipFill>
        <p:spPr bwMode="auto">
          <a:xfrm>
            <a:off x="7786321" y="1377386"/>
            <a:ext cx="3686880" cy="2212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:\VVV\gynekologie\IUD\zakova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12302"/>
          <a:stretch>
            <a:fillRect/>
          </a:stretch>
        </p:blipFill>
        <p:spPr bwMode="auto">
          <a:xfrm>
            <a:off x="9877993" y="3603704"/>
            <a:ext cx="1595206" cy="2193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ástupný symbol pro obsah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6290" r="30013" b="3220"/>
          <a:stretch/>
        </p:blipFill>
        <p:spPr>
          <a:xfrm>
            <a:off x="7968026" y="3603704"/>
            <a:ext cx="1909967" cy="22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UZ v gynekologii - děloha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G:\VVV\gynekologie\heterotopicka grav\crlikova\IMG_20130313_1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27497" r="22783" b="5990"/>
          <a:stretch/>
        </p:blipFill>
        <p:spPr bwMode="auto">
          <a:xfrm>
            <a:off x="414000" y="3520181"/>
            <a:ext cx="3415112" cy="22814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26667" r="16816" b="17413"/>
          <a:stretch/>
        </p:blipFill>
        <p:spPr>
          <a:xfrm>
            <a:off x="414000" y="1377388"/>
            <a:ext cx="3415112" cy="2399117"/>
          </a:xfrm>
          <a:prstGeom prst="rect">
            <a:avLst/>
          </a:prstGeom>
        </p:spPr>
      </p:pic>
      <p:pic>
        <p:nvPicPr>
          <p:cNvPr id="15" name="Picture 3" descr="G:\gyn\endometrium\IMG_20110116_9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26325" r="15042" b="5945"/>
          <a:stretch/>
        </p:blipFill>
        <p:spPr bwMode="auto">
          <a:xfrm>
            <a:off x="4019266" y="1377388"/>
            <a:ext cx="3848668" cy="2649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:\kucerova\KUCEROVA_00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22854" r="1114" b="18143"/>
          <a:stretch/>
        </p:blipFill>
        <p:spPr bwMode="auto">
          <a:xfrm>
            <a:off x="4019266" y="3863661"/>
            <a:ext cx="3848668" cy="1937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8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29521" r="24904" b="11417"/>
          <a:stretch>
            <a:fillRect/>
          </a:stretch>
        </p:blipFill>
        <p:spPr bwMode="auto">
          <a:xfrm>
            <a:off x="8126132" y="3372230"/>
            <a:ext cx="3609584" cy="247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G:\VVV\gynekologie\uterotomie\ceperova\IMG_20121213_2_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32181" r="17927" b="7903"/>
          <a:stretch/>
        </p:blipFill>
        <p:spPr bwMode="auto">
          <a:xfrm>
            <a:off x="8126132" y="1377387"/>
            <a:ext cx="3609584" cy="2149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Vady dělohy – 3D/4D ultrazvuk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F:\VVV\gynekologie\VVV deloha\arcuatu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8" t="11029"/>
          <a:stretch>
            <a:fillRect/>
          </a:stretch>
        </p:blipFill>
        <p:spPr bwMode="auto">
          <a:xfrm>
            <a:off x="-25961" y="1551921"/>
            <a:ext cx="2807601" cy="378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F:\VVV\gynekologie\VVV deloha\duplex 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3" t="10559" r="749" b="1607"/>
          <a:stretch/>
        </p:blipFill>
        <p:spPr bwMode="auto">
          <a:xfrm>
            <a:off x="9498196" y="1550150"/>
            <a:ext cx="2693804" cy="37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6" t="8902"/>
          <a:stretch>
            <a:fillRect/>
          </a:stretch>
        </p:blipFill>
        <p:spPr bwMode="auto">
          <a:xfrm>
            <a:off x="3255686" y="1551921"/>
            <a:ext cx="2839601" cy="378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Zástupný symbol pro obsah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t="18191" r="29723" b="4702"/>
          <a:stretch/>
        </p:blipFill>
        <p:spPr>
          <a:xfrm>
            <a:off x="6095287" y="1550151"/>
            <a:ext cx="2811866" cy="3791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ovéPole 20"/>
          <p:cNvSpPr txBox="1"/>
          <p:nvPr/>
        </p:nvSpPr>
        <p:spPr>
          <a:xfrm>
            <a:off x="-25961" y="5341902"/>
            <a:ext cx="1221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+mn-lt"/>
              </a:rPr>
              <a:t> </a:t>
            </a:r>
            <a:r>
              <a:rPr lang="cs-CZ" sz="2800" dirty="0" smtClean="0">
                <a:latin typeface="+mn-lt"/>
              </a:rPr>
              <a:t>  uterus </a:t>
            </a:r>
            <a:r>
              <a:rPr lang="cs-CZ" sz="2800" dirty="0" err="1" smtClean="0">
                <a:latin typeface="+mn-lt"/>
              </a:rPr>
              <a:t>arcuatus</a:t>
            </a:r>
            <a:r>
              <a:rPr lang="cs-CZ" sz="2800" dirty="0" smtClean="0">
                <a:latin typeface="+mn-lt"/>
              </a:rPr>
              <a:t>                 uterus </a:t>
            </a:r>
            <a:r>
              <a:rPr lang="cs-CZ" sz="2800" dirty="0" err="1" smtClean="0">
                <a:latin typeface="+mn-lt"/>
              </a:rPr>
              <a:t>bicornis</a:t>
            </a:r>
            <a:r>
              <a:rPr lang="cs-CZ" sz="2800" dirty="0" smtClean="0">
                <a:latin typeface="+mn-lt"/>
              </a:rPr>
              <a:t>                               uterus duplex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41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 UZ v gynekologii - </a:t>
            </a:r>
            <a:r>
              <a:rPr lang="cs-CZ" dirty="0" smtClean="0">
                <a:solidFill>
                  <a:srgbClr val="0000DC"/>
                </a:solidFill>
              </a:rPr>
              <a:t>adnexa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G:\gyn\sonoHSG\IMG_20110116_7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34319" r="14649" b="12683"/>
          <a:stretch/>
        </p:blipFill>
        <p:spPr bwMode="auto">
          <a:xfrm>
            <a:off x="715627" y="1692002"/>
            <a:ext cx="3572958" cy="192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G:\gyn\onko\IMG_20110118_8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26876" r="15108" b="11910"/>
          <a:stretch/>
        </p:blipFill>
        <p:spPr bwMode="auto">
          <a:xfrm>
            <a:off x="8338617" y="1692001"/>
            <a:ext cx="3134583" cy="192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G:\gyn\cysta,CD\cysta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34400" r="4626" b="5559"/>
          <a:stretch/>
        </p:blipFill>
        <p:spPr bwMode="auto">
          <a:xfrm>
            <a:off x="4490113" y="1692001"/>
            <a:ext cx="3678971" cy="192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G:\endometrisa\ENDOMETRIOS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6023" r="7308" b="7513"/>
          <a:stretch/>
        </p:blipFill>
        <p:spPr bwMode="auto">
          <a:xfrm>
            <a:off x="4490113" y="3798484"/>
            <a:ext cx="3671250" cy="2044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G:\gyn\cysta,CD\IMG_20110116_1_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24327" r="9447" b="10946"/>
          <a:stretch/>
        </p:blipFill>
        <p:spPr bwMode="auto">
          <a:xfrm>
            <a:off x="741545" y="3798484"/>
            <a:ext cx="3521123" cy="2033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" name="Picture 2" descr="K:\UZ obrázky\borderline\UZ OBRAZKY_65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11438" r="21918" b="3207"/>
          <a:stretch/>
        </p:blipFill>
        <p:spPr bwMode="auto">
          <a:xfrm>
            <a:off x="8388807" y="3782808"/>
            <a:ext cx="3084393" cy="20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UZ v </a:t>
            </a:r>
            <a:r>
              <a:rPr lang="cs-CZ" dirty="0" smtClean="0">
                <a:solidFill>
                  <a:srgbClr val="0000DC"/>
                </a:solidFill>
              </a:rPr>
              <a:t>porodnictví - </a:t>
            </a:r>
            <a:r>
              <a:rPr lang="cs-CZ" dirty="0" err="1" smtClean="0">
                <a:solidFill>
                  <a:srgbClr val="0000DC"/>
                </a:solidFill>
              </a:rPr>
              <a:t>sonoembryologie</a:t>
            </a:r>
            <a:endParaRPr lang="cs-CZ" altLang="cs-CZ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5256" r="35825" b="15256"/>
          <a:stretch/>
        </p:blipFill>
        <p:spPr>
          <a:xfrm>
            <a:off x="7575975" y="3501144"/>
            <a:ext cx="2128050" cy="23645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t="16993" r="37400" b="23942"/>
          <a:stretch/>
        </p:blipFill>
        <p:spPr>
          <a:xfrm>
            <a:off x="7575974" y="1692002"/>
            <a:ext cx="2128051" cy="1897429"/>
          </a:xfrm>
          <a:prstGeom prst="rect">
            <a:avLst/>
          </a:prstGeom>
        </p:spPr>
      </p:pic>
      <p:pic>
        <p:nvPicPr>
          <p:cNvPr id="12" name="Picture 8" descr="F:\pdg\5W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1106" r="9437" b="196"/>
          <a:stretch/>
        </p:blipFill>
        <p:spPr bwMode="auto">
          <a:xfrm>
            <a:off x="660064" y="1655894"/>
            <a:ext cx="2691262" cy="2033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2238" r="20579" b="15881"/>
          <a:stretch/>
        </p:blipFill>
        <p:spPr bwMode="auto">
          <a:xfrm>
            <a:off x="662716" y="3709827"/>
            <a:ext cx="2688610" cy="2101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0101" r="14563" b="16400"/>
          <a:stretch/>
        </p:blipFill>
        <p:spPr>
          <a:xfrm>
            <a:off x="3785016" y="1692002"/>
            <a:ext cx="2908854" cy="2189461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UZ v </a:t>
            </a:r>
            <a:r>
              <a:rPr lang="cs-CZ" dirty="0" smtClean="0">
                <a:solidFill>
                  <a:srgbClr val="0000DC"/>
                </a:solidFill>
              </a:rPr>
              <a:t>porodnictví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77577" y="1724180"/>
            <a:ext cx="10753200" cy="4228738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detekce vrozených vad plodu </a:t>
            </a:r>
            <a:endParaRPr lang="cs-CZ" b="1" dirty="0" smtClean="0">
              <a:solidFill>
                <a:srgbClr val="0000DC"/>
              </a:solidFill>
              <a:latin typeface="Arial" charset="0"/>
            </a:endParaRPr>
          </a:p>
          <a:p>
            <a:pPr>
              <a:buNone/>
              <a:defRPr/>
            </a:pPr>
            <a:r>
              <a:rPr lang="cs-CZ" dirty="0" err="1" smtClean="0">
                <a:latin typeface="Arial" charset="0"/>
              </a:rPr>
              <a:t>screening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vývojových vad plodu 3-stupňový</a:t>
            </a:r>
          </a:p>
          <a:p>
            <a:pPr>
              <a:buNone/>
              <a:defRPr/>
            </a:pPr>
            <a:r>
              <a:rPr lang="cs-CZ" dirty="0">
                <a:latin typeface="Arial" charset="0"/>
              </a:rPr>
              <a:t>          I. trimestr (11.-14.týden)</a:t>
            </a:r>
          </a:p>
          <a:p>
            <a:pPr>
              <a:buNone/>
              <a:defRPr/>
            </a:pPr>
            <a:r>
              <a:rPr lang="cs-CZ" dirty="0">
                <a:latin typeface="Arial" charset="0"/>
              </a:rPr>
              <a:t>         II. trimestr (20.-22.týden)</a:t>
            </a:r>
          </a:p>
          <a:p>
            <a:pPr>
              <a:buNone/>
              <a:defRPr/>
            </a:pPr>
            <a:r>
              <a:rPr lang="cs-CZ" dirty="0">
                <a:latin typeface="Arial" charset="0"/>
              </a:rPr>
              <a:t>        III. trimestr (30.-32.týden)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G:\certifikat\I.screening\IMG_20111110_3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13473" r="2777" b="2958"/>
          <a:stretch/>
        </p:blipFill>
        <p:spPr bwMode="auto">
          <a:xfrm>
            <a:off x="8432362" y="1724180"/>
            <a:ext cx="1841048" cy="153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G:\certifikat\II.screening\rihova\IMG_20120816_4_2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21702" r="21394" b="6388"/>
          <a:stretch/>
        </p:blipFill>
        <p:spPr bwMode="auto">
          <a:xfrm>
            <a:off x="8462194" y="3218005"/>
            <a:ext cx="1811215" cy="14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G:\VVV\prenat\VVV\rozstep\NTD\Arnold Chiari\IMG_20111108_1_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17824" r="25533" b="12938"/>
          <a:stretch/>
        </p:blipFill>
        <p:spPr bwMode="auto">
          <a:xfrm>
            <a:off x="10273411" y="4251191"/>
            <a:ext cx="1457366" cy="171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32394" r="11758" b="10693"/>
          <a:stretch/>
        </p:blipFill>
        <p:spPr>
          <a:xfrm>
            <a:off x="8462194" y="4646145"/>
            <a:ext cx="1811215" cy="133316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3410" y="1708298"/>
            <a:ext cx="1457368" cy="153179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409" y="3255976"/>
            <a:ext cx="1457368" cy="14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Screening</a:t>
            </a:r>
            <a:r>
              <a:rPr lang="cs-CZ" dirty="0" smtClean="0"/>
              <a:t> I. trimestru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cíle, specifika</a:t>
            </a:r>
          </a:p>
          <a:p>
            <a:r>
              <a:rPr lang="cs-CZ" altLang="cs-CZ" dirty="0" smtClean="0"/>
              <a:t>detekce </a:t>
            </a:r>
            <a:r>
              <a:rPr lang="cs-CZ" altLang="cs-CZ" dirty="0"/>
              <a:t>závažných vrozených vad plodu</a:t>
            </a:r>
          </a:p>
          <a:p>
            <a:r>
              <a:rPr lang="cs-CZ" altLang="cs-CZ" dirty="0"/>
              <a:t>záchyt rizika chromozomálních vad plodu</a:t>
            </a:r>
          </a:p>
          <a:p>
            <a:r>
              <a:rPr lang="cs-CZ" altLang="cs-CZ" dirty="0"/>
              <a:t>lepší vizualizace některých struktur</a:t>
            </a:r>
          </a:p>
          <a:p>
            <a:r>
              <a:rPr lang="cs-CZ" altLang="cs-CZ" dirty="0"/>
              <a:t>dostatek času pro genetické vyšetření</a:t>
            </a:r>
          </a:p>
          <a:p>
            <a:r>
              <a:rPr lang="cs-CZ" altLang="cs-CZ" dirty="0"/>
              <a:t>bezpečnější možnost ukončení těhotenství </a:t>
            </a:r>
          </a:p>
          <a:p>
            <a:r>
              <a:rPr lang="cs-CZ" altLang="cs-CZ" dirty="0"/>
              <a:t>stanovení  možného rizika mateřských komplikací</a:t>
            </a:r>
          </a:p>
          <a:p>
            <a:endParaRPr lang="cs-CZ" altLang="cs-CZ" dirty="0"/>
          </a:p>
          <a:p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Screening</a:t>
            </a:r>
            <a:r>
              <a:rPr lang="cs-CZ" dirty="0" smtClean="0"/>
              <a:t> I. trimestru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cs-CZ" b="1" dirty="0">
                <a:solidFill>
                  <a:srgbClr val="0000DC"/>
                </a:solidFill>
                <a:latin typeface="Arial" charset="0"/>
              </a:rPr>
              <a:t>11.-14.týden  (11+0 - 13+6) </a:t>
            </a:r>
          </a:p>
          <a:p>
            <a:pPr>
              <a:buNone/>
              <a:defRPr/>
            </a:pPr>
            <a:endParaRPr lang="cs-CZ" dirty="0">
              <a:latin typeface="Arial" charset="0"/>
            </a:endParaRPr>
          </a:p>
          <a:p>
            <a:pPr>
              <a:defRPr/>
            </a:pPr>
            <a:r>
              <a:rPr lang="cs-CZ" dirty="0">
                <a:latin typeface="Arial" charset="0"/>
              </a:rPr>
              <a:t>datace gravidity</a:t>
            </a:r>
          </a:p>
          <a:p>
            <a:pPr>
              <a:defRPr/>
            </a:pPr>
            <a:r>
              <a:rPr lang="cs-CZ" dirty="0">
                <a:latin typeface="Arial" charset="0"/>
              </a:rPr>
              <a:t>četnost </a:t>
            </a:r>
            <a:r>
              <a:rPr lang="cs-CZ" dirty="0" smtClean="0">
                <a:latin typeface="Arial" charset="0"/>
              </a:rPr>
              <a:t>gravidity </a:t>
            </a:r>
            <a:r>
              <a:rPr lang="cs-CZ" dirty="0">
                <a:latin typeface="Arial" charset="0"/>
              </a:rPr>
              <a:t>(</a:t>
            </a:r>
            <a:r>
              <a:rPr lang="cs-CZ" dirty="0" err="1">
                <a:latin typeface="Arial" charset="0"/>
              </a:rPr>
              <a:t>amnionicita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chorionicita</a:t>
            </a:r>
            <a:r>
              <a:rPr lang="cs-CZ" dirty="0">
                <a:latin typeface="Arial" charset="0"/>
              </a:rPr>
              <a:t>)</a:t>
            </a:r>
          </a:p>
          <a:p>
            <a:pPr>
              <a:defRPr/>
            </a:pPr>
            <a:r>
              <a:rPr lang="cs-CZ" dirty="0" err="1">
                <a:latin typeface="Arial" charset="0"/>
              </a:rPr>
              <a:t>screening</a:t>
            </a:r>
            <a:r>
              <a:rPr lang="cs-CZ" dirty="0">
                <a:latin typeface="Arial" charset="0"/>
              </a:rPr>
              <a:t> vývojových vad</a:t>
            </a:r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- přímé (strukturální vady)</a:t>
            </a:r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- nepřímé (riziko chromozomálních vad)</a:t>
            </a:r>
          </a:p>
          <a:p>
            <a:endParaRPr lang="cs-CZ" altLang="cs-CZ" dirty="0"/>
          </a:p>
          <a:p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Screening</a:t>
            </a:r>
            <a:r>
              <a:rPr lang="cs-CZ" dirty="0" smtClean="0"/>
              <a:t> I. trimestru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cs-CZ" b="1" dirty="0">
                <a:solidFill>
                  <a:srgbClr val="0000DC"/>
                </a:solidFill>
              </a:rPr>
              <a:t>datace gravidity</a:t>
            </a:r>
          </a:p>
          <a:p>
            <a:pPr>
              <a:buNone/>
              <a:defRPr/>
            </a:pPr>
            <a:endParaRPr lang="cs-CZ" dirty="0"/>
          </a:p>
          <a:p>
            <a:pPr>
              <a:buFont typeface="Wingdings" pitchFamily="2" charset="2"/>
              <a:buChar char="§"/>
              <a:defRPr/>
            </a:pPr>
            <a:r>
              <a:rPr lang="cs-CZ" dirty="0"/>
              <a:t>stanovení přesného gestačního stáří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dirty="0"/>
              <a:t>měření CRL (</a:t>
            </a:r>
            <a:r>
              <a:rPr lang="cs-CZ" dirty="0" err="1"/>
              <a:t>crown-rump</a:t>
            </a:r>
            <a:r>
              <a:rPr lang="cs-CZ" dirty="0"/>
              <a:t> </a:t>
            </a:r>
            <a:r>
              <a:rPr lang="cs-CZ" dirty="0" err="1"/>
              <a:t>lenght</a:t>
            </a:r>
            <a:r>
              <a:rPr lang="cs-CZ" dirty="0"/>
              <a:t>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dirty="0"/>
              <a:t>stanovení </a:t>
            </a:r>
          </a:p>
          <a:p>
            <a:pPr>
              <a:buClr>
                <a:srgbClr val="6699FF"/>
              </a:buClr>
              <a:buNone/>
              <a:defRPr/>
            </a:pPr>
            <a:r>
              <a:rPr lang="cs-CZ" dirty="0"/>
              <a:t>       - termínu porodu</a:t>
            </a:r>
          </a:p>
          <a:p>
            <a:pPr>
              <a:buClr>
                <a:srgbClr val="6699FF"/>
              </a:buClr>
              <a:buNone/>
              <a:defRPr/>
            </a:pPr>
            <a:r>
              <a:rPr lang="cs-CZ" dirty="0"/>
              <a:t>       - optimalizace (časování) dalších vyšetření</a:t>
            </a:r>
          </a:p>
          <a:p>
            <a:pPr>
              <a:buClr>
                <a:srgbClr val="6699FF"/>
              </a:buClr>
              <a:buNone/>
              <a:defRPr/>
            </a:pPr>
            <a:endParaRPr lang="cs-CZ" dirty="0">
              <a:latin typeface="Arial" charset="0"/>
            </a:endParaRPr>
          </a:p>
          <a:p>
            <a:pPr>
              <a:buClr>
                <a:srgbClr val="6699FF"/>
              </a:buClr>
              <a:buNone/>
              <a:defRPr/>
            </a:pPr>
            <a:r>
              <a:rPr lang="cs-CZ" dirty="0">
                <a:latin typeface="Arial" charset="0"/>
              </a:rPr>
              <a:t>          </a:t>
            </a:r>
            <a:endParaRPr 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3323" t="36432" r="16248" b="9296"/>
          <a:stretch/>
        </p:blipFill>
        <p:spPr>
          <a:xfrm>
            <a:off x="7336632" y="1442433"/>
            <a:ext cx="4394145" cy="2550017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 bwMode="auto">
          <a:xfrm>
            <a:off x="7675808" y="2794715"/>
            <a:ext cx="3797392" cy="270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652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855098" cy="4454613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 </a:t>
            </a:r>
          </a:p>
          <a:p>
            <a:pPr>
              <a:defRPr/>
            </a:pPr>
            <a:r>
              <a:rPr lang="cs-CZ" altLang="cs-CZ" dirty="0" smtClean="0"/>
              <a:t>  </a:t>
            </a:r>
            <a:r>
              <a:rPr lang="cs-CZ" dirty="0" smtClean="0"/>
              <a:t>20.léta 19.století – vynález sonaru pro námořní účely</a:t>
            </a:r>
          </a:p>
          <a:p>
            <a:pPr>
              <a:defRPr/>
            </a:pPr>
            <a:r>
              <a:rPr lang="cs-CZ" dirty="0" smtClean="0"/>
              <a:t>  1944 </a:t>
            </a:r>
            <a:r>
              <a:rPr lang="cs-CZ" dirty="0"/>
              <a:t>– první terapeutické využití UZ – rozrušení mozkové tkáně</a:t>
            </a:r>
          </a:p>
          <a:p>
            <a:pPr>
              <a:defRPr/>
            </a:pPr>
            <a:r>
              <a:rPr lang="cs-CZ" dirty="0" smtClean="0"/>
              <a:t>  Anglie</a:t>
            </a:r>
            <a:r>
              <a:rPr lang="cs-CZ" dirty="0"/>
              <a:t>, Austrálie, Německo, USA, </a:t>
            </a:r>
            <a:r>
              <a:rPr lang="cs-CZ" dirty="0" smtClean="0"/>
              <a:t>Japonsko</a:t>
            </a:r>
            <a:endParaRPr lang="cs-CZ" dirty="0"/>
          </a:p>
          <a:p>
            <a:pPr>
              <a:buClr>
                <a:srgbClr val="0000DC"/>
              </a:buClr>
              <a:defRPr/>
            </a:pPr>
            <a:r>
              <a:rPr lang="cs-CZ" dirty="0" smtClean="0"/>
              <a:t>  2D</a:t>
            </a:r>
            <a:r>
              <a:rPr lang="cs-CZ" dirty="0"/>
              <a:t>, 3D zobrazení, CFM – barevné </a:t>
            </a:r>
            <a:r>
              <a:rPr lang="cs-CZ" dirty="0" smtClean="0"/>
              <a:t>mapování</a:t>
            </a:r>
          </a:p>
          <a:p>
            <a:pPr>
              <a:buClr>
                <a:srgbClr val="0000DC"/>
              </a:buClr>
              <a:defRPr/>
            </a:pPr>
            <a:r>
              <a:rPr lang="cs-CZ" dirty="0"/>
              <a:t> </a:t>
            </a:r>
            <a:r>
              <a:rPr lang="cs-CZ" dirty="0" smtClean="0"/>
              <a:t> kvalita, miniaturizace, </a:t>
            </a:r>
            <a:r>
              <a:rPr lang="cs-CZ" dirty="0" err="1" smtClean="0"/>
              <a:t>nitrotělní</a:t>
            </a:r>
            <a:r>
              <a:rPr lang="cs-CZ" dirty="0" smtClean="0"/>
              <a:t> </a:t>
            </a:r>
            <a:r>
              <a:rPr lang="cs-CZ" dirty="0"/>
              <a:t>aplikace</a:t>
            </a:r>
          </a:p>
          <a:p>
            <a:pPr marL="7200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333376"/>
            <a:ext cx="9719400" cy="1223963"/>
          </a:xfrm>
        </p:spPr>
        <p:txBody>
          <a:bodyPr/>
          <a:lstStyle/>
          <a:p>
            <a:pPr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Četnost gravidity – </a:t>
            </a:r>
            <a:r>
              <a:rPr lang="cs-CZ" dirty="0" err="1" smtClean="0"/>
              <a:t>amnio</a:t>
            </a:r>
            <a:r>
              <a:rPr lang="cs-CZ" dirty="0" smtClean="0"/>
              <a:t>/</a:t>
            </a:r>
            <a:r>
              <a:rPr lang="cs-CZ" dirty="0" err="1" smtClean="0"/>
              <a:t>chorionicita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2" name="Picture 2" descr="G:\VVV\prenat\gemini\bi bi\bibi v myomat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3122" r="11016" b="4735"/>
          <a:stretch/>
        </p:blipFill>
        <p:spPr bwMode="auto">
          <a:xfrm>
            <a:off x="720000" y="1690329"/>
            <a:ext cx="3089974" cy="20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G:\VVV\prenat\gemini\mo bi\IMG_20120311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1788" r="6437" b="715"/>
          <a:stretch/>
        </p:blipFill>
        <p:spPr bwMode="auto">
          <a:xfrm>
            <a:off x="5960222" y="1690987"/>
            <a:ext cx="2725409" cy="19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G:\VVV\prenat\gemini\mo mo\IMG_20120109_1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8794" r="3193" b="3708"/>
          <a:stretch/>
        </p:blipFill>
        <p:spPr bwMode="auto">
          <a:xfrm>
            <a:off x="8518255" y="1704122"/>
            <a:ext cx="2954946" cy="206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G:\VVV\prenat\gemini\tri\stevankova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14617" r="17925" b="10915"/>
          <a:stretch/>
        </p:blipFill>
        <p:spPr bwMode="auto">
          <a:xfrm>
            <a:off x="727235" y="3645049"/>
            <a:ext cx="2359578" cy="22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G:\VVV\prenat\gemini\tri\tri bi\matustikova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6877" r="18020" b="10980"/>
          <a:stretch/>
        </p:blipFill>
        <p:spPr bwMode="auto">
          <a:xfrm>
            <a:off x="3086812" y="3645049"/>
            <a:ext cx="2409695" cy="21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G:\VVV\prenat\gemini\mo mo\norma\IMG_20120301_5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16551" r="7886" b="2506"/>
          <a:stretch/>
        </p:blipFill>
        <p:spPr bwMode="auto">
          <a:xfrm>
            <a:off x="5444711" y="3652186"/>
            <a:ext cx="3129359" cy="220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G:\VVV\prenat\gemini\mo mo\bradova\IMG_20131204_1_1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0574" r="14308" b="9571"/>
          <a:stretch/>
        </p:blipFill>
        <p:spPr bwMode="auto">
          <a:xfrm>
            <a:off x="8518254" y="3645049"/>
            <a:ext cx="2954946" cy="22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G:\VVV\prenat\gemini\bi bi\bi bi 2_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8349" r="8226" b="4039"/>
          <a:stretch/>
        </p:blipFill>
        <p:spPr bwMode="auto">
          <a:xfrm>
            <a:off x="3450557" y="1704634"/>
            <a:ext cx="2885381" cy="20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Screening</a:t>
            </a:r>
            <a:r>
              <a:rPr lang="cs-CZ" dirty="0" smtClean="0"/>
              <a:t> I. trimestru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screening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 </a:t>
            </a:r>
            <a:r>
              <a:rPr lang="cs-CZ" b="1" dirty="0">
                <a:solidFill>
                  <a:srgbClr val="0000DC"/>
                </a:solidFill>
                <a:latin typeface="Arial" charset="0"/>
              </a:rPr>
              <a:t>vývojových 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vad</a:t>
            </a:r>
          </a:p>
          <a:p>
            <a:pPr>
              <a:defRPr/>
            </a:pPr>
            <a:r>
              <a:rPr lang="cs-CZ" dirty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přímé (morfologické vady)</a:t>
            </a:r>
          </a:p>
          <a:p>
            <a:pPr>
              <a:defRPr/>
            </a:pPr>
            <a:r>
              <a:rPr lang="cs-CZ" dirty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nepřímé (riziko chromozomálních vad)</a:t>
            </a:r>
          </a:p>
          <a:p>
            <a:pPr>
              <a:defRPr/>
            </a:pPr>
            <a:endParaRPr lang="cs-CZ" dirty="0" smtClean="0">
              <a:latin typeface="Arial" charset="0"/>
            </a:endParaRPr>
          </a:p>
          <a:p>
            <a:pPr marL="72000" indent="0">
              <a:buNone/>
              <a:defRPr/>
            </a:pPr>
            <a:endParaRPr lang="cs-CZ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</a:t>
            </a:r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17857" r="16113" b="19466"/>
          <a:stretch>
            <a:fillRect/>
          </a:stretch>
        </p:blipFill>
        <p:spPr bwMode="auto">
          <a:xfrm>
            <a:off x="816974" y="3926496"/>
            <a:ext cx="2389865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RISOMIE 18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4426" r="8505" b="16235"/>
          <a:stretch>
            <a:fillRect/>
          </a:stretch>
        </p:blipFill>
        <p:spPr bwMode="auto">
          <a:xfrm>
            <a:off x="7808057" y="3926496"/>
            <a:ext cx="2954678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29447" t="21220" r="21197" b="20376"/>
          <a:stretch/>
        </p:blipFill>
        <p:spPr>
          <a:xfrm>
            <a:off x="3206839" y="3926496"/>
            <a:ext cx="2274024" cy="2026422"/>
          </a:xfrm>
          <a:prstGeom prst="rect">
            <a:avLst/>
          </a:prstGeom>
        </p:spPr>
      </p:pic>
      <p:pic>
        <p:nvPicPr>
          <p:cNvPr id="13" name="Picture 3" descr="G:\VVV\prenat\VVV\uropoeticky trakt\obstrukce\megavesica\IMG_20120311_2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3051" r="13564" b="4480"/>
          <a:stretch>
            <a:fillRect/>
          </a:stretch>
        </p:blipFill>
        <p:spPr bwMode="auto">
          <a:xfrm>
            <a:off x="5451055" y="3926496"/>
            <a:ext cx="2819370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ENCEPHALOCELE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34084" r="19562" b="5991"/>
          <a:stretch>
            <a:fillRect/>
          </a:stretch>
        </p:blipFill>
        <p:spPr bwMode="auto">
          <a:xfrm rot="5400000">
            <a:off x="10010404" y="4232547"/>
            <a:ext cx="2026421" cy="14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15118" r="20951" b="3455"/>
          <a:stretch/>
        </p:blipFill>
        <p:spPr>
          <a:xfrm>
            <a:off x="9622143" y="1461365"/>
            <a:ext cx="2103029" cy="232970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13220" r="27844" b="11464"/>
          <a:stretch/>
        </p:blipFill>
        <p:spPr>
          <a:xfrm>
            <a:off x="7590639" y="1459253"/>
            <a:ext cx="2025899" cy="23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Screening</a:t>
            </a:r>
            <a:r>
              <a:rPr lang="cs-CZ" dirty="0" smtClean="0"/>
              <a:t> I. trimestru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screening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 </a:t>
            </a:r>
            <a:r>
              <a:rPr lang="cs-CZ" b="1" dirty="0">
                <a:solidFill>
                  <a:srgbClr val="0000DC"/>
                </a:solidFill>
                <a:latin typeface="Arial" charset="0"/>
              </a:rPr>
              <a:t>vývojových 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vad</a:t>
            </a:r>
          </a:p>
          <a:p>
            <a:r>
              <a:rPr lang="cs-CZ" dirty="0">
                <a:latin typeface="Arial" charset="0"/>
              </a:rPr>
              <a:t> </a:t>
            </a:r>
            <a:r>
              <a:rPr lang="cs-CZ" altLang="cs-CZ" b="1" dirty="0"/>
              <a:t>záchyt vrozených strukturálních vad plodu </a:t>
            </a:r>
          </a:p>
          <a:p>
            <a:pPr marL="0" indent="0">
              <a:buNone/>
            </a:pPr>
            <a:r>
              <a:rPr lang="cs-CZ" altLang="cs-CZ" dirty="0"/>
              <a:t>    DR 49,0 % FPR 0,1%       </a:t>
            </a:r>
            <a:r>
              <a:rPr lang="cs-CZ" altLang="cs-CZ" sz="2000" i="1" dirty="0" err="1"/>
              <a:t>Kenkhuis</a:t>
            </a:r>
            <a:r>
              <a:rPr lang="cs-CZ" altLang="cs-CZ" sz="2000" i="1" dirty="0"/>
              <a:t> et al., 2017 </a:t>
            </a:r>
          </a:p>
          <a:p>
            <a:pPr marL="0" indent="0">
              <a:buNone/>
            </a:pPr>
            <a:endParaRPr lang="cs-CZ" altLang="cs-CZ" sz="2000" i="1" dirty="0"/>
          </a:p>
          <a:p>
            <a:r>
              <a:rPr lang="cs-CZ" altLang="cs-CZ" b="1" dirty="0"/>
              <a:t>záchyt vrozených srdečních vad</a:t>
            </a:r>
          </a:p>
          <a:p>
            <a:pPr marL="0" indent="0">
              <a:buNone/>
            </a:pPr>
            <a:r>
              <a:rPr lang="cs-CZ" altLang="cs-CZ" dirty="0"/>
              <a:t>    DR 33,3 % FPR 0,1 % </a:t>
            </a:r>
          </a:p>
          <a:p>
            <a:pPr marL="0" indent="0">
              <a:buNone/>
            </a:pPr>
            <a:r>
              <a:rPr lang="cs-CZ" altLang="cs-CZ" dirty="0"/>
              <a:t>    (</a:t>
            </a:r>
            <a:r>
              <a:rPr lang="cs-CZ" altLang="cs-CZ" dirty="0" err="1"/>
              <a:t>vs</a:t>
            </a:r>
            <a:r>
              <a:rPr lang="cs-CZ" altLang="cs-CZ" dirty="0"/>
              <a:t> 41,7%....20.týden, 25,0% nepoznaných)</a:t>
            </a:r>
          </a:p>
          <a:p>
            <a:pPr marL="7200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</a:t>
            </a:r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18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16" y="859445"/>
            <a:ext cx="10807200" cy="693293"/>
          </a:xfrm>
        </p:spPr>
        <p:txBody>
          <a:bodyPr/>
          <a:lstStyle/>
          <a:p>
            <a:r>
              <a:rPr lang="cs-CZ" altLang="cs-CZ" dirty="0" smtClean="0"/>
              <a:t>Záchyt </a:t>
            </a:r>
            <a:r>
              <a:rPr lang="cs-CZ" altLang="cs-CZ" dirty="0"/>
              <a:t>rizika chromozomálních vad </a:t>
            </a:r>
            <a:r>
              <a:rPr lang="cs-CZ" altLang="cs-CZ" dirty="0" smtClean="0"/>
              <a:t>plodu I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0170" y="2130615"/>
            <a:ext cx="9877831" cy="3986850"/>
          </a:xfrm>
          <a:ln>
            <a:solidFill>
              <a:srgbClr val="0000DC"/>
            </a:solidFill>
          </a:ln>
        </p:spPr>
        <p:txBody>
          <a:bodyPr/>
          <a:lstStyle/>
          <a:p>
            <a:endParaRPr lang="cs-CZ" altLang="cs-CZ" dirty="0" smtClean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l="29179" t="23955" r="5224" b="7984"/>
          <a:stretch/>
        </p:blipFill>
        <p:spPr>
          <a:xfrm>
            <a:off x="790170" y="2130615"/>
            <a:ext cx="4330016" cy="3369433"/>
          </a:xfrm>
          <a:prstGeom prst="rect">
            <a:avLst/>
          </a:prstGeom>
          <a:ln>
            <a:solidFill>
              <a:srgbClr val="0000DC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5918580" y="2593076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nosní kost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918580" y="5036025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nuchální</a:t>
            </a:r>
            <a:r>
              <a:rPr lang="cs-CZ" dirty="0" smtClean="0"/>
              <a:t>  </a:t>
            </a:r>
            <a:r>
              <a:rPr lang="cs-CZ" dirty="0" err="1" smtClean="0"/>
              <a:t>translucence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918582" y="3944204"/>
            <a:ext cx="3933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intrakraniální  </a:t>
            </a:r>
            <a:r>
              <a:rPr lang="cs-CZ" dirty="0" err="1" smtClean="0"/>
              <a:t>translucence</a:t>
            </a:r>
            <a:endParaRPr lang="cs-CZ" dirty="0"/>
          </a:p>
        </p:txBody>
      </p:sp>
      <p:cxnSp>
        <p:nvCxnSpPr>
          <p:cNvPr id="14" name="Přímá spojnice se šipkou 13"/>
          <p:cNvCxnSpPr>
            <a:stCxn id="4" idx="1"/>
          </p:cNvCxnSpPr>
          <p:nvPr/>
        </p:nvCxnSpPr>
        <p:spPr bwMode="auto">
          <a:xfrm flipH="1" flipV="1">
            <a:off x="3236795" y="2823908"/>
            <a:ext cx="2681785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/>
          <p:cNvCxnSpPr/>
          <p:nvPr/>
        </p:nvCxnSpPr>
        <p:spPr bwMode="auto">
          <a:xfrm flipH="1">
            <a:off x="3684544" y="4405869"/>
            <a:ext cx="2234035" cy="3453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/>
          <p:cNvCxnSpPr/>
          <p:nvPr/>
        </p:nvCxnSpPr>
        <p:spPr bwMode="auto">
          <a:xfrm flipH="1">
            <a:off x="3350176" y="5266857"/>
            <a:ext cx="2568403" cy="284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ástupný symbol pro zápatí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7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896799"/>
            <a:ext cx="10753200" cy="693225"/>
          </a:xfrm>
        </p:spPr>
        <p:txBody>
          <a:bodyPr/>
          <a:lstStyle/>
          <a:p>
            <a:r>
              <a:rPr lang="cs-CZ" altLang="cs-CZ" dirty="0" smtClean="0"/>
              <a:t>Záchyt </a:t>
            </a:r>
            <a:r>
              <a:rPr lang="cs-CZ" altLang="cs-CZ" dirty="0"/>
              <a:t>rizika chromozomálních vad </a:t>
            </a:r>
            <a:r>
              <a:rPr lang="cs-CZ" altLang="cs-CZ" dirty="0" smtClean="0"/>
              <a:t>plodu II</a:t>
            </a:r>
            <a:endParaRPr lang="cs-CZ" alt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/>
          <a:srcRect l="29179" t="23955" r="5224" b="7984"/>
          <a:stretch/>
        </p:blipFill>
        <p:spPr>
          <a:xfrm>
            <a:off x="1637803" y="2575719"/>
            <a:ext cx="3998794" cy="31116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669206" y="2130616"/>
            <a:ext cx="399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18580" y="2593075"/>
            <a:ext cx="4626591" cy="30943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+mn-lt"/>
              </a:rPr>
              <a:t>nuchal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translucency</a:t>
            </a:r>
            <a:r>
              <a:rPr lang="cs-CZ" b="1" dirty="0">
                <a:latin typeface="+mn-lt"/>
              </a:rPr>
              <a:t> ˃ 3,5mm</a:t>
            </a:r>
          </a:p>
          <a:p>
            <a:endParaRPr lang="cs-CZ" dirty="0"/>
          </a:p>
          <a:p>
            <a:r>
              <a:rPr lang="cs-CZ" dirty="0">
                <a:latin typeface="+mn-lt"/>
              </a:rPr>
              <a:t>75%    plodů s aneuploidií</a:t>
            </a:r>
          </a:p>
          <a:p>
            <a:r>
              <a:rPr lang="cs-CZ" dirty="0">
                <a:latin typeface="+mn-lt"/>
              </a:rPr>
              <a:t>30%    plodů se strukturální</a:t>
            </a:r>
          </a:p>
          <a:p>
            <a:r>
              <a:rPr lang="cs-CZ" dirty="0">
                <a:latin typeface="+mn-lt"/>
              </a:rPr>
              <a:t>           vadou, genetickým</a:t>
            </a:r>
          </a:p>
          <a:p>
            <a:r>
              <a:rPr lang="cs-CZ" dirty="0">
                <a:latin typeface="+mn-lt"/>
              </a:rPr>
              <a:t>           syndromem</a:t>
            </a:r>
          </a:p>
          <a:p>
            <a:r>
              <a:rPr lang="cs-CZ" dirty="0">
                <a:latin typeface="+mn-lt"/>
              </a:rPr>
              <a:t>  1%    normálních plodů</a:t>
            </a:r>
          </a:p>
          <a:p>
            <a:endParaRPr lang="cs-CZ" dirty="0">
              <a:latin typeface="+mn-lt"/>
            </a:endParaRPr>
          </a:p>
        </p:txBody>
      </p:sp>
      <p:sp>
        <p:nvSpPr>
          <p:cNvPr id="2" name="Ovál 1"/>
          <p:cNvSpPr/>
          <p:nvPr/>
        </p:nvSpPr>
        <p:spPr bwMode="auto">
          <a:xfrm>
            <a:off x="2752299" y="5049673"/>
            <a:ext cx="1201002" cy="8598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786389" y="6248401"/>
            <a:ext cx="6758782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základní </a:t>
            </a:r>
            <a:r>
              <a:rPr lang="cs-CZ" dirty="0" err="1"/>
              <a:t>marker</a:t>
            </a:r>
            <a:r>
              <a:rPr lang="cs-CZ" dirty="0"/>
              <a:t>, hlavní </a:t>
            </a:r>
            <a:r>
              <a:rPr lang="cs-CZ" dirty="0" err="1"/>
              <a:t>marker</a:t>
            </a:r>
            <a:r>
              <a:rPr lang="cs-CZ" dirty="0"/>
              <a:t> rizika vady plodu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8900" y="5864605"/>
            <a:ext cx="762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latin typeface="+mn-lt"/>
              </a:rPr>
              <a:t>                                     </a:t>
            </a:r>
            <a:r>
              <a:rPr lang="cs-CZ" sz="1400" i="1" dirty="0" err="1">
                <a:latin typeface="+mn-lt"/>
              </a:rPr>
              <a:t>Evans</a:t>
            </a:r>
            <a:r>
              <a:rPr lang="cs-CZ" sz="1400" i="1" dirty="0">
                <a:latin typeface="+mn-lt"/>
              </a:rPr>
              <a:t> 1999, </a:t>
            </a:r>
            <a:r>
              <a:rPr lang="cs-CZ" sz="1400" i="1" dirty="0" err="1">
                <a:latin typeface="+mn-lt"/>
              </a:rPr>
              <a:t>Nicolaides</a:t>
            </a:r>
            <a:r>
              <a:rPr lang="cs-CZ" sz="1400" i="1" dirty="0">
                <a:latin typeface="+mn-lt"/>
              </a:rPr>
              <a:t> 2009, </a:t>
            </a:r>
            <a:r>
              <a:rPr lang="cs-CZ" sz="1400" i="1" dirty="0" err="1">
                <a:latin typeface="+mn-lt"/>
              </a:rPr>
              <a:t>Pereira</a:t>
            </a:r>
            <a:r>
              <a:rPr lang="cs-CZ" sz="1400" i="1" dirty="0">
                <a:latin typeface="+mn-lt"/>
              </a:rPr>
              <a:t> 2011, </a:t>
            </a:r>
            <a:r>
              <a:rPr lang="cs-CZ" sz="1400" i="1" dirty="0" err="1">
                <a:latin typeface="+mn-lt"/>
              </a:rPr>
              <a:t>Kagan</a:t>
            </a:r>
            <a:r>
              <a:rPr lang="cs-CZ" sz="1400" i="1" dirty="0">
                <a:latin typeface="+mn-lt"/>
              </a:rPr>
              <a:t> 2015, Grande 2015</a:t>
            </a: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Ultrazvuk v gynekologii a porodnictví</a:t>
            </a:r>
            <a:endParaRPr lang="cs-CZ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7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762920"/>
            <a:ext cx="10807200" cy="568616"/>
          </a:xfrm>
        </p:spPr>
        <p:txBody>
          <a:bodyPr/>
          <a:lstStyle/>
          <a:p>
            <a:r>
              <a:rPr lang="cs-CZ" altLang="cs-CZ" dirty="0"/>
              <a:t>Záchyt rizika chromozomálních vad </a:t>
            </a:r>
            <a:r>
              <a:rPr lang="cs-CZ" altLang="cs-CZ" dirty="0" smtClean="0"/>
              <a:t>plodu III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7541" r="5724" b="1769"/>
          <a:stretch/>
        </p:blipFill>
        <p:spPr bwMode="auto">
          <a:xfrm>
            <a:off x="5550091" y="1693642"/>
            <a:ext cx="3466531" cy="23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6694" y="1655521"/>
            <a:ext cx="3082499" cy="2334566"/>
          </a:xfrm>
          <a:prstGeom prst="rect">
            <a:avLst/>
          </a:prstGeom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2656764" y="1985937"/>
            <a:ext cx="1719618" cy="10575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12768" r="5219" b="1784"/>
          <a:stretch/>
        </p:blipFill>
        <p:spPr bwMode="auto">
          <a:xfrm>
            <a:off x="1946695" y="3990087"/>
            <a:ext cx="3082499" cy="21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Přímá spojnice 20"/>
          <p:cNvCxnSpPr/>
          <p:nvPr/>
        </p:nvCxnSpPr>
        <p:spPr bwMode="auto">
          <a:xfrm>
            <a:off x="3298210" y="2661314"/>
            <a:ext cx="736979" cy="10047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Obráze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090" y="4017068"/>
            <a:ext cx="3466531" cy="211327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7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00" y="930725"/>
            <a:ext cx="10807200" cy="628251"/>
          </a:xfrm>
        </p:spPr>
        <p:txBody>
          <a:bodyPr/>
          <a:lstStyle/>
          <a:p>
            <a:r>
              <a:rPr lang="cs-CZ" altLang="cs-CZ" dirty="0"/>
              <a:t>Prenatální diagnostika </a:t>
            </a:r>
            <a:r>
              <a:rPr lang="cs-CZ" altLang="cs-CZ" dirty="0" smtClean="0"/>
              <a:t>II. </a:t>
            </a:r>
            <a:r>
              <a:rPr lang="cs-CZ" altLang="cs-CZ" dirty="0"/>
              <a:t>trimestru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000" y="1654463"/>
            <a:ext cx="10696544" cy="4146730"/>
          </a:xfrm>
          <a:ln>
            <a:solidFill>
              <a:srgbClr val="0000D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altLang="cs-CZ" b="1" dirty="0" smtClean="0">
                <a:solidFill>
                  <a:srgbClr val="00287D"/>
                </a:solidFill>
              </a:rPr>
              <a:t>20.-22. týden</a:t>
            </a:r>
          </a:p>
          <a:p>
            <a:r>
              <a:rPr lang="cs-CZ" altLang="cs-CZ" dirty="0" smtClean="0"/>
              <a:t>záchyt vrozených strukturálních vad plodu</a:t>
            </a:r>
          </a:p>
          <a:p>
            <a:r>
              <a:rPr lang="cs-CZ" altLang="cs-CZ" dirty="0" smtClean="0"/>
              <a:t>záchyt vrozených srdečních vad plodu</a:t>
            </a:r>
          </a:p>
          <a:p>
            <a:r>
              <a:rPr lang="cs-CZ" altLang="cs-CZ" dirty="0" smtClean="0"/>
              <a:t>záchyt placentární dysfunkce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24536" r="16309" b="11103"/>
          <a:stretch/>
        </p:blipFill>
        <p:spPr bwMode="auto">
          <a:xfrm>
            <a:off x="8973292" y="4062331"/>
            <a:ext cx="2403956" cy="173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19795" r="31996" b="14499"/>
          <a:stretch/>
        </p:blipFill>
        <p:spPr bwMode="auto">
          <a:xfrm>
            <a:off x="5711539" y="4062332"/>
            <a:ext cx="1499017" cy="17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23302" r="17243" b="6221"/>
          <a:stretch/>
        </p:blipFill>
        <p:spPr bwMode="auto">
          <a:xfrm>
            <a:off x="7225259" y="4062332"/>
            <a:ext cx="2134760" cy="17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1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00" y="719999"/>
            <a:ext cx="10807200" cy="644105"/>
          </a:xfrm>
        </p:spPr>
        <p:txBody>
          <a:bodyPr/>
          <a:lstStyle/>
          <a:p>
            <a:r>
              <a:rPr lang="cs-CZ" altLang="cs-CZ" dirty="0"/>
              <a:t>Prenatální diagnostika </a:t>
            </a:r>
            <a:r>
              <a:rPr lang="cs-CZ" altLang="cs-CZ" dirty="0" smtClean="0"/>
              <a:t>III. </a:t>
            </a:r>
            <a:r>
              <a:rPr lang="cs-CZ" altLang="cs-CZ" dirty="0"/>
              <a:t>trimestru 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88162"/>
            <a:ext cx="10753200" cy="4361837"/>
          </a:xfrm>
          <a:ln>
            <a:solidFill>
              <a:srgbClr val="0000D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30.-32. týden</a:t>
            </a:r>
          </a:p>
          <a:p>
            <a:r>
              <a:rPr lang="cs-CZ" altLang="cs-CZ" dirty="0" smtClean="0"/>
              <a:t>záchyt vrozených strukturálních vad plodu</a:t>
            </a:r>
          </a:p>
          <a:p>
            <a:r>
              <a:rPr lang="cs-CZ" altLang="cs-CZ" dirty="0" smtClean="0"/>
              <a:t>kontrola růstu plodu</a:t>
            </a:r>
          </a:p>
          <a:p>
            <a:r>
              <a:rPr lang="cs-CZ" altLang="cs-CZ" dirty="0" smtClean="0"/>
              <a:t>kontrola polohy plodu</a:t>
            </a:r>
          </a:p>
          <a:p>
            <a:r>
              <a:rPr lang="cs-CZ" altLang="cs-CZ" dirty="0" smtClean="0"/>
              <a:t>kontrola polohy placenty</a:t>
            </a:r>
          </a:p>
          <a:p>
            <a:r>
              <a:rPr lang="cs-CZ" altLang="cs-CZ" dirty="0" smtClean="0"/>
              <a:t>porodní plán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451" y="4087472"/>
            <a:ext cx="2421053" cy="17625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451" y="2932967"/>
            <a:ext cx="2421053" cy="171881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15958" r="10864" b="12780"/>
          <a:stretch/>
        </p:blipFill>
        <p:spPr>
          <a:xfrm>
            <a:off x="9064541" y="1519679"/>
            <a:ext cx="2428964" cy="16582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4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Vaginální UZ v porodnictví 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999" y="3916908"/>
            <a:ext cx="10596843" cy="2156346"/>
          </a:xfrm>
          <a:ln>
            <a:solidFill>
              <a:srgbClr val="0000DC"/>
            </a:solidFill>
          </a:ln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poloha placenty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cervikometrie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vyšetření 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dolního děložního segmentu 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(jizva po SC</a:t>
            </a:r>
            <a:r>
              <a:rPr lang="cs-CZ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myomy)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vasa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praevia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exaktní 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vyšetření naléhajících částí plodu 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(I. trimestr, CNS</a:t>
            </a:r>
            <a:r>
              <a:rPr lang="cs-CZ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</p:txBody>
      </p:sp>
      <p:pic>
        <p:nvPicPr>
          <p:cNvPr id="26631" name="Picture 2" descr="D:\Moje dokumenty\VVV\vasa praevia\foto\Obráz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95" y="1761807"/>
            <a:ext cx="2572848" cy="193016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10" name="Picture 4" descr="ACCRETA_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8718" r="4145" b="567"/>
          <a:stretch/>
        </p:blipFill>
        <p:spPr bwMode="auto">
          <a:xfrm>
            <a:off x="307691" y="1761806"/>
            <a:ext cx="2934268" cy="1937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oje dokumenty\VVV\vasa praevia\foto\úpon pupečník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19044" r="9415" b="5100"/>
          <a:stretch/>
        </p:blipFill>
        <p:spPr bwMode="auto">
          <a:xfrm>
            <a:off x="5839977" y="1761806"/>
            <a:ext cx="2713176" cy="193798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přednášky\2017\jihlava\foto\IMG_20170427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5630" r="9103" b="9080"/>
          <a:stretch/>
        </p:blipFill>
        <p:spPr bwMode="auto">
          <a:xfrm>
            <a:off x="3241960" y="1761805"/>
            <a:ext cx="2598018" cy="19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7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00" y="912144"/>
            <a:ext cx="11221200" cy="840456"/>
          </a:xfrm>
        </p:spPr>
        <p:txBody>
          <a:bodyPr/>
          <a:lstStyle/>
          <a:p>
            <a:pPr>
              <a:defRPr/>
            </a:pPr>
            <a:r>
              <a:rPr lang="cs-CZ" dirty="0"/>
              <a:t>Ultrazvuk </a:t>
            </a:r>
            <a:r>
              <a:rPr lang="cs-CZ" dirty="0" smtClean="0"/>
              <a:t>– Dopplerovské vyšetřování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0000" y="1700213"/>
            <a:ext cx="10443869" cy="4360862"/>
          </a:xfrm>
          <a:ln>
            <a:solidFill>
              <a:srgbClr val="0000DC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     a./</a:t>
            </a:r>
            <a:r>
              <a:rPr lang="cs-CZ" dirty="0" err="1" smtClean="0"/>
              <a:t>v.umbilicalis</a:t>
            </a:r>
            <a:r>
              <a:rPr lang="cs-CZ" dirty="0" smtClean="0"/>
              <a:t>           </a:t>
            </a:r>
            <a:r>
              <a:rPr lang="cs-CZ" dirty="0" err="1" smtClean="0"/>
              <a:t>a.cerebri</a:t>
            </a:r>
            <a:r>
              <a:rPr lang="cs-CZ" dirty="0" smtClean="0"/>
              <a:t> media       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/>
              <a:t>venosus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 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b="1" dirty="0" smtClean="0">
                <a:solidFill>
                  <a:srgbClr val="0000DC"/>
                </a:solidFill>
              </a:rPr>
              <a:t>patologie placenty </a:t>
            </a:r>
            <a:r>
              <a:rPr lang="cs-CZ" dirty="0" smtClean="0"/>
              <a:t>- vzestup </a:t>
            </a:r>
            <a:r>
              <a:rPr lang="cs-CZ" dirty="0"/>
              <a:t>placentární </a:t>
            </a:r>
            <a:r>
              <a:rPr lang="cs-CZ" dirty="0" smtClean="0"/>
              <a:t>rezistence - pokles </a:t>
            </a:r>
            <a:r>
              <a:rPr lang="cs-CZ" dirty="0"/>
              <a:t>diastol</a:t>
            </a:r>
            <a:r>
              <a:rPr lang="cs-CZ" dirty="0" smtClean="0"/>
              <a:t>. průtoku pupečníkem - vzestup RI- pokles </a:t>
            </a:r>
            <a:r>
              <a:rPr lang="cs-CZ" dirty="0"/>
              <a:t>diastoly v cévách </a:t>
            </a:r>
            <a:r>
              <a:rPr lang="cs-CZ" dirty="0" smtClean="0"/>
              <a:t>plodu - vzestup </a:t>
            </a:r>
            <a:r>
              <a:rPr lang="cs-CZ" dirty="0"/>
              <a:t>RI v cévách </a:t>
            </a:r>
            <a:r>
              <a:rPr lang="cs-CZ" dirty="0" smtClean="0"/>
              <a:t>plodu - </a:t>
            </a:r>
            <a:r>
              <a:rPr lang="cs-CZ" b="1" dirty="0" smtClean="0">
                <a:solidFill>
                  <a:srgbClr val="0000DC"/>
                </a:solidFill>
              </a:rPr>
              <a:t>centralizace </a:t>
            </a:r>
            <a:r>
              <a:rPr lang="cs-CZ" b="1" dirty="0">
                <a:solidFill>
                  <a:srgbClr val="0000DC"/>
                </a:solidFill>
              </a:rPr>
              <a:t>oběhu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884377522"/>
              </p:ext>
            </p:extLst>
          </p:nvPr>
        </p:nvGraphicFramePr>
        <p:xfrm>
          <a:off x="785800" y="2205038"/>
          <a:ext cx="3273247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 Editor Photo" r:id="rId3" imgW="2610214" imgH="1704762" progId="">
                  <p:embed/>
                </p:oleObj>
              </mc:Choice>
              <mc:Fallback>
                <p:oleObj name="Photo Editor Photo" r:id="rId3" imgW="2610214" imgH="17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00" y="2205038"/>
                        <a:ext cx="3273247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6"/>
          <p:cNvGraphicFramePr>
            <a:graphicFrameLocks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185649156"/>
              </p:ext>
            </p:extLst>
          </p:nvPr>
        </p:nvGraphicFramePr>
        <p:xfrm>
          <a:off x="4230682" y="2205038"/>
          <a:ext cx="3189624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hoto Editor Photo" r:id="rId5" imgW="2542857" imgH="1704762" progId="">
                  <p:embed/>
                </p:oleObj>
              </mc:Choice>
              <mc:Fallback>
                <p:oleObj name="Photo Editor Photo" r:id="rId5" imgW="2542857" imgH="17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682" y="2205038"/>
                        <a:ext cx="3189624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10" y="2205038"/>
            <a:ext cx="2185987" cy="213836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Ultrazvuk v gynekologii a porodnictví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B9B6A-0189-4AA6-B8DD-E546F6151DAE}" type="slidenum">
              <a:rPr lang="cs-CZ" altLang="cs-CZ" smtClean="0"/>
              <a:pPr>
                <a:defRPr/>
              </a:pPr>
              <a:t>29</a:t>
            </a:fld>
            <a:endParaRPr lang="cs-CZ" alt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6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UZ technologie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855098" cy="4454613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  <a:defRPr/>
            </a:pPr>
            <a:r>
              <a:rPr lang="cs-CZ" altLang="cs-CZ" dirty="0" smtClean="0"/>
              <a:t> 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639" y="1480861"/>
            <a:ext cx="8297839" cy="42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65999" y="766367"/>
            <a:ext cx="10688937" cy="65127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Ultrazvuk - invazivní prenatální diagnostika</a:t>
            </a:r>
            <a:endParaRPr lang="cs-CZ" dirty="0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666001" y="1417638"/>
            <a:ext cx="10578868" cy="4526548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−"/>
              <a:defRPr/>
            </a:pP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amniocentéza</a:t>
            </a:r>
            <a:endParaRPr lang="cs-CZ" b="1" dirty="0" smtClean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biopsie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choria</a:t>
            </a:r>
            <a:endParaRPr lang="cs-CZ" b="1" dirty="0" smtClean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punkce pupečníku</a:t>
            </a: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rizika  0,8, resp. 1% abortu</a:t>
            </a: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vyšetření genetického stavu plodu</a:t>
            </a:r>
          </a:p>
          <a:p>
            <a:pPr>
              <a:buFont typeface="Arial" panose="020B0604020202020204" pitchFamily="34" charset="0"/>
              <a:buChar char="−"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812800" y="5979886"/>
            <a:ext cx="5359770" cy="725714"/>
          </a:xfrm>
        </p:spPr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8706" r="6000" b="7455"/>
          <a:stretch/>
        </p:blipFill>
        <p:spPr bwMode="auto">
          <a:xfrm>
            <a:off x="9392359" y="4482714"/>
            <a:ext cx="1852510" cy="14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r="48175" b="9025"/>
          <a:stretch/>
        </p:blipFill>
        <p:spPr bwMode="auto">
          <a:xfrm>
            <a:off x="9309166" y="2946141"/>
            <a:ext cx="1935703" cy="164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3" r="1" b="10775"/>
          <a:stretch/>
        </p:blipFill>
        <p:spPr bwMode="auto">
          <a:xfrm>
            <a:off x="9444251" y="1444408"/>
            <a:ext cx="1800618" cy="159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9"/>
          <a:stretch/>
        </p:blipFill>
        <p:spPr bwMode="auto">
          <a:xfrm>
            <a:off x="1105468" y="4678583"/>
            <a:ext cx="1746967" cy="119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21" y="4693541"/>
            <a:ext cx="1642139" cy="1149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29904" b="-427"/>
          <a:stretch/>
        </p:blipFill>
        <p:spPr bwMode="auto">
          <a:xfrm>
            <a:off x="4694828" y="4693541"/>
            <a:ext cx="1810135" cy="11291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31" y="4693542"/>
            <a:ext cx="1908731" cy="112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2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66000" y="766367"/>
            <a:ext cx="9544800" cy="65127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Fetální terapie - intrauterinní </a:t>
            </a:r>
            <a:r>
              <a:rPr lang="cs-CZ" dirty="0" smtClean="0"/>
              <a:t>transfúze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666001" y="1417638"/>
            <a:ext cx="10578868" cy="4526548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antiery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matky - anemie plodu</a:t>
            </a: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vyšetření plod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RhD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cfDNA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neinvazivní sledování (UZ, titr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anemie (HTK &lt; 30%)</a:t>
            </a: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terapie do 34.-35.týdne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5" name="Picture 6" descr="iut 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43" y="1825455"/>
            <a:ext cx="1619583" cy="216455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5" descr="D:\Moje dokumenty\porodnice\IUT\iut 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95" y="4605594"/>
            <a:ext cx="2047259" cy="13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Documents and Settings\Lubojacký\Plocha\jana\IMG_20120525_6.jpg"/>
          <p:cNvPicPr>
            <a:picLocks noChangeAspect="1" noChangeArrowheads="1"/>
          </p:cNvPicPr>
          <p:nvPr/>
        </p:nvPicPr>
        <p:blipFill rotWithShape="1">
          <a:blip r:embed="rId4" cstate="print"/>
          <a:srcRect l="2924" t="14417" r="4099" b="6694"/>
          <a:stretch/>
        </p:blipFill>
        <p:spPr>
          <a:xfrm>
            <a:off x="4881597" y="4615682"/>
            <a:ext cx="2027487" cy="1328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09" name="Picture 2" descr="D:\Moje dokumenty\porodnice\IUT\foto\IMG_20100507_1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18100" r="3772" b="5878"/>
          <a:stretch>
            <a:fillRect/>
          </a:stretch>
        </p:blipFill>
        <p:spPr bwMode="auto">
          <a:xfrm>
            <a:off x="6891485" y="4582473"/>
            <a:ext cx="1759029" cy="13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812800" y="5979886"/>
            <a:ext cx="5359770" cy="725714"/>
          </a:xfrm>
        </p:spPr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15" name="Zástupný symbol pro obsah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26" y="1417637"/>
            <a:ext cx="2235143" cy="29801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954" y="4628575"/>
            <a:ext cx="1978644" cy="135069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2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6666" y="720243"/>
            <a:ext cx="10753200" cy="451576"/>
          </a:xfrm>
        </p:spPr>
        <p:txBody>
          <a:bodyPr/>
          <a:lstStyle/>
          <a:p>
            <a:r>
              <a:rPr lang="cs-CZ" dirty="0" smtClean="0"/>
              <a:t>Fetální terapie - obstrukce </a:t>
            </a:r>
            <a:r>
              <a:rPr lang="cs-CZ" dirty="0"/>
              <a:t>močových </a:t>
            </a:r>
            <a:r>
              <a:rPr lang="cs-CZ" dirty="0" smtClean="0"/>
              <a:t>cest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228738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b="1" dirty="0" err="1" smtClean="0">
                <a:solidFill>
                  <a:srgbClr val="0000DC"/>
                </a:solidFill>
              </a:rPr>
              <a:t>vesiko</a:t>
            </a:r>
            <a:r>
              <a:rPr lang="cs-CZ" b="1" dirty="0" smtClean="0">
                <a:solidFill>
                  <a:srgbClr val="0000DC"/>
                </a:solidFill>
              </a:rPr>
              <a:t>-amniální </a:t>
            </a:r>
            <a:r>
              <a:rPr lang="cs-CZ" b="1" dirty="0" err="1" smtClean="0">
                <a:solidFill>
                  <a:srgbClr val="0000DC"/>
                </a:solidFill>
              </a:rPr>
              <a:t>shunt</a:t>
            </a:r>
            <a:endParaRPr lang="cs-CZ" b="1" dirty="0" smtClean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482626" y="2276941"/>
            <a:ext cx="360609" cy="213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903" y="2942256"/>
            <a:ext cx="2997445" cy="224519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8" y="4012942"/>
            <a:ext cx="2753338" cy="195775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/>
          <a:srcRect l="30000" t="27792" r="29753" b="9217"/>
          <a:stretch/>
        </p:blipFill>
        <p:spPr>
          <a:xfrm>
            <a:off x="719997" y="2413031"/>
            <a:ext cx="2753339" cy="167710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/>
          <a:srcRect t="1361" r="3218"/>
          <a:stretch/>
        </p:blipFill>
        <p:spPr>
          <a:xfrm>
            <a:off x="3473336" y="2708654"/>
            <a:ext cx="3165395" cy="271239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525" r="97" b="18071"/>
          <a:stretch/>
        </p:blipFill>
        <p:spPr>
          <a:xfrm>
            <a:off x="8572002" y="1692001"/>
            <a:ext cx="2901197" cy="2867391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3736" r="4654" b="3431"/>
          <a:stretch/>
        </p:blipFill>
        <p:spPr bwMode="auto">
          <a:xfrm>
            <a:off x="8572014" y="4090138"/>
            <a:ext cx="2901187" cy="18306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6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734519"/>
            <a:ext cx="10753200" cy="451576"/>
          </a:xfrm>
        </p:spPr>
        <p:txBody>
          <a:bodyPr/>
          <a:lstStyle/>
          <a:p>
            <a:r>
              <a:rPr lang="cs-CZ" dirty="0"/>
              <a:t>Fetální terapie </a:t>
            </a:r>
            <a:r>
              <a:rPr lang="cs-CZ" dirty="0" smtClean="0"/>
              <a:t>- pleurální </a:t>
            </a:r>
            <a:r>
              <a:rPr lang="cs-CZ" dirty="0" smtClean="0"/>
              <a:t>výpotek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355628"/>
            <a:ext cx="10807200" cy="4530018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b="1" dirty="0" err="1" smtClean="0">
                <a:solidFill>
                  <a:srgbClr val="0000DC"/>
                </a:solidFill>
              </a:rPr>
              <a:t>thorako</a:t>
            </a:r>
            <a:r>
              <a:rPr lang="cs-CZ" b="1" dirty="0" smtClean="0">
                <a:solidFill>
                  <a:srgbClr val="0000DC"/>
                </a:solidFill>
              </a:rPr>
              <a:t>-amniální </a:t>
            </a:r>
            <a:r>
              <a:rPr lang="cs-CZ" b="1" dirty="0" err="1" smtClean="0">
                <a:solidFill>
                  <a:srgbClr val="0000DC"/>
                </a:solidFill>
              </a:rPr>
              <a:t>shunt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</a:pPr>
            <a:r>
              <a:rPr lang="cs-CZ" b="1" dirty="0" smtClean="0">
                <a:solidFill>
                  <a:srgbClr val="0000DC"/>
                </a:solidFill>
              </a:rPr>
              <a:t>indikace        </a:t>
            </a:r>
            <a:r>
              <a:rPr lang="cs-CZ" dirty="0" smtClean="0"/>
              <a:t>-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hydrops plodu</a:t>
            </a:r>
          </a:p>
          <a:p>
            <a:pPr marL="72000" indent="0">
              <a:buNone/>
            </a:pPr>
            <a:r>
              <a:rPr lang="cs-CZ" dirty="0" smtClean="0"/>
              <a:t>                      - objemný výpotek (&gt; ½ objemu hrudní dutiny)</a:t>
            </a:r>
          </a:p>
          <a:p>
            <a:pPr marL="72000" indent="0">
              <a:buNone/>
            </a:pPr>
            <a:r>
              <a:rPr lang="cs-CZ" dirty="0" smtClean="0"/>
              <a:t>                      - rychle </a:t>
            </a:r>
            <a:r>
              <a:rPr lang="cs-CZ" dirty="0" err="1" smtClean="0"/>
              <a:t>progredující</a:t>
            </a:r>
            <a:r>
              <a:rPr lang="cs-CZ" dirty="0" smtClean="0"/>
              <a:t>, </a:t>
            </a:r>
            <a:r>
              <a:rPr lang="cs-CZ" dirty="0" err="1" smtClean="0"/>
              <a:t>polyhydramnion</a:t>
            </a:r>
            <a:endParaRPr lang="cs-CZ" dirty="0" smtClean="0"/>
          </a:p>
          <a:p>
            <a:pPr marL="72000" indent="0">
              <a:buNone/>
            </a:pPr>
            <a:r>
              <a:rPr lang="cs-CZ" dirty="0" smtClean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16403"/>
            <a:ext cx="1948075" cy="166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84" y="4198513"/>
            <a:ext cx="2000177" cy="170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04" y="4215625"/>
            <a:ext cx="2207562" cy="16700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675" y="4207684"/>
            <a:ext cx="2010795" cy="16844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476" y="4224270"/>
            <a:ext cx="2342937" cy="167432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506828" y="5422006"/>
            <a:ext cx="951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22.t                23.t.                              24.t                                   36.t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9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551543" y="751686"/>
            <a:ext cx="9659257" cy="665951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Fetální terapie - další indikace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95297" y="1417637"/>
            <a:ext cx="10754874" cy="4518706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 fetoskopicky řízený laser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   - TTTS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sIUGR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bi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   - TRAP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sequence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sacrococcygeální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teratom</a:t>
            </a: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 diafragmatická hernie (FETO)</a:t>
            </a: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 aortální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valvuloplastika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Picture 6"/>
          <p:cNvSpPr>
            <a:spLocks noChangeAspect="1" noChangeArrowheads="1"/>
          </p:cNvSpPr>
          <p:nvPr/>
        </p:nvSpPr>
        <p:spPr bwMode="auto">
          <a:xfrm>
            <a:off x="7443788" y="2565401"/>
            <a:ext cx="32242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AutoShape 2" descr="Výsledek obrázku pro fetal therapy aortic steno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187" y="2515103"/>
            <a:ext cx="2181225" cy="2095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813" y="1528251"/>
            <a:ext cx="2786183" cy="22642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48" y="3854510"/>
            <a:ext cx="2968219" cy="195023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13457" y="1365813"/>
            <a:ext cx="10859743" cy="4606723"/>
          </a:xfrm>
          <a:ln>
            <a:solidFill>
              <a:srgbClr val="0000DC"/>
            </a:solidFill>
          </a:ln>
        </p:spPr>
        <p:txBody>
          <a:bodyPr/>
          <a:lstStyle/>
          <a:p>
            <a:r>
              <a:rPr lang="cs-CZ" dirty="0" smtClean="0"/>
              <a:t> </a:t>
            </a:r>
            <a:r>
              <a:rPr lang="cs-CZ" dirty="0" smtClean="0"/>
              <a:t>neodmyslitelný pomocník gynekologa/porodníka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teoretické znalost, </a:t>
            </a:r>
            <a:r>
              <a:rPr lang="cs-CZ" dirty="0" smtClean="0"/>
              <a:t>praktický trénink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pravidelný audit kvality</a:t>
            </a:r>
          </a:p>
          <a:p>
            <a:r>
              <a:rPr lang="cs-CZ" dirty="0"/>
              <a:t> </a:t>
            </a:r>
            <a:r>
              <a:rPr lang="cs-CZ" dirty="0" err="1" smtClean="0"/>
              <a:t>superkonziliární</a:t>
            </a:r>
            <a:r>
              <a:rPr lang="cs-CZ" dirty="0" smtClean="0"/>
              <a:t> ultrazvuk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smtClean="0"/>
              <a:t>specializační/nástavbová atestace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86" y="1379714"/>
            <a:ext cx="2277577" cy="169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85" y="4214925"/>
            <a:ext cx="2283041" cy="175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86" y="2967466"/>
            <a:ext cx="2274476" cy="16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Ultrazvuková diagnostika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377386"/>
            <a:ext cx="10804821" cy="4582543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endParaRPr lang="cs-CZ" b="1" dirty="0" smtClean="0">
              <a:solidFill>
                <a:srgbClr val="0000DC"/>
              </a:solidFill>
            </a:endParaRPr>
          </a:p>
          <a:p>
            <a:pPr>
              <a:defRPr/>
            </a:pPr>
            <a:r>
              <a:rPr lang="cs-CZ" dirty="0"/>
              <a:t> </a:t>
            </a:r>
            <a:r>
              <a:rPr lang="cs-CZ" dirty="0"/>
              <a:t>neinvazivní metoda</a:t>
            </a:r>
          </a:p>
          <a:p>
            <a:pPr>
              <a:defRPr/>
            </a:pPr>
            <a:r>
              <a:rPr lang="cs-CZ" dirty="0" smtClean="0"/>
              <a:t> jediná </a:t>
            </a:r>
            <a:r>
              <a:rPr lang="cs-CZ" dirty="0"/>
              <a:t>metoda založená na mechanické energii</a:t>
            </a:r>
          </a:p>
          <a:p>
            <a:pPr>
              <a:defRPr/>
            </a:pPr>
            <a:r>
              <a:rPr lang="cs-CZ" dirty="0" smtClean="0"/>
              <a:t> vyšetření </a:t>
            </a:r>
            <a:r>
              <a:rPr lang="cs-CZ" dirty="0"/>
              <a:t>provádějí sami gynekologové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cs-CZ" dirty="0"/>
              <a:t>   </a:t>
            </a:r>
            <a:r>
              <a:rPr lang="cs-CZ" dirty="0" smtClean="0"/>
              <a:t>(přímé </a:t>
            </a:r>
            <a:r>
              <a:rPr lang="cs-CZ" dirty="0"/>
              <a:t>propojení  UZ nálezů s </a:t>
            </a:r>
            <a:r>
              <a:rPr lang="cs-CZ" dirty="0" smtClean="0"/>
              <a:t>klinickým stavem </a:t>
            </a:r>
            <a:r>
              <a:rPr lang="cs-CZ" dirty="0"/>
              <a:t>pacientky </a:t>
            </a:r>
            <a:endParaRPr lang="cs-CZ" dirty="0" smtClean="0"/>
          </a:p>
          <a:p>
            <a:pPr>
              <a:buClr>
                <a:schemeClr val="tx1"/>
              </a:buClr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a </a:t>
            </a:r>
            <a:r>
              <a:rPr lang="cs-CZ" dirty="0"/>
              <a:t>výsledky </a:t>
            </a:r>
            <a:r>
              <a:rPr lang="cs-CZ" dirty="0" smtClean="0"/>
              <a:t>ostatních zobrazovacích metod)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Ultrazvuková diagnostika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4248" y="1378040"/>
            <a:ext cx="9942490" cy="441745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2D zobrazení </a:t>
            </a:r>
          </a:p>
          <a:p>
            <a:r>
              <a:rPr lang="cs-CZ" altLang="cs-CZ" dirty="0"/>
              <a:t>      základ vyšetřování, zlatý standard</a:t>
            </a:r>
          </a:p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3D/4D </a:t>
            </a:r>
            <a:r>
              <a:rPr lang="cs-CZ" altLang="cs-CZ" b="1" dirty="0">
                <a:solidFill>
                  <a:srgbClr val="0000DC"/>
                </a:solidFill>
              </a:rPr>
              <a:t>zobrazení</a:t>
            </a:r>
          </a:p>
          <a:p>
            <a:r>
              <a:rPr lang="cs-CZ" altLang="cs-CZ" dirty="0"/>
              <a:t>      doplňková metoda </a:t>
            </a:r>
          </a:p>
          <a:p>
            <a:r>
              <a:rPr lang="cs-CZ" altLang="cs-CZ" dirty="0"/>
              <a:t>      </a:t>
            </a:r>
            <a:r>
              <a:rPr lang="cs-CZ" altLang="cs-CZ" dirty="0" err="1" smtClean="0"/>
              <a:t>multiplanární</a:t>
            </a:r>
            <a:r>
              <a:rPr lang="cs-CZ" altLang="cs-CZ" dirty="0" smtClean="0"/>
              <a:t> </a:t>
            </a:r>
            <a:r>
              <a:rPr lang="cs-CZ" altLang="cs-CZ" dirty="0"/>
              <a:t>zobrazení</a:t>
            </a:r>
          </a:p>
          <a:p>
            <a:r>
              <a:rPr lang="cs-CZ" altLang="cs-CZ" dirty="0"/>
              <a:t>      </a:t>
            </a:r>
            <a:r>
              <a:rPr lang="cs-CZ" altLang="cs-CZ" dirty="0" err="1" smtClean="0"/>
              <a:t>volume</a:t>
            </a:r>
            <a:r>
              <a:rPr lang="cs-CZ" altLang="cs-CZ" dirty="0" smtClean="0"/>
              <a:t> </a:t>
            </a:r>
            <a:r>
              <a:rPr lang="cs-CZ" altLang="cs-CZ" dirty="0"/>
              <a:t>CT mode</a:t>
            </a:r>
          </a:p>
          <a:p>
            <a:r>
              <a:rPr lang="cs-CZ" altLang="cs-CZ" dirty="0"/>
              <a:t>      </a:t>
            </a:r>
            <a:r>
              <a:rPr lang="cs-CZ" altLang="cs-CZ" dirty="0" smtClean="0"/>
              <a:t>3D </a:t>
            </a:r>
            <a:r>
              <a:rPr lang="cs-CZ" altLang="cs-CZ" dirty="0" err="1"/>
              <a:t>power</a:t>
            </a:r>
            <a:r>
              <a:rPr lang="cs-CZ" altLang="cs-CZ" dirty="0"/>
              <a:t> Doppler</a:t>
            </a:r>
          </a:p>
          <a:p>
            <a:endParaRPr lang="cs-CZ" altLang="cs-CZ" dirty="0"/>
          </a:p>
        </p:txBody>
      </p:sp>
      <p:pic>
        <p:nvPicPr>
          <p:cNvPr id="7" name="Picture 9" descr="A plan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59" y="5832193"/>
            <a:ext cx="1412824" cy="11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etal face Plane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3983" y="5879573"/>
            <a:ext cx="1352282" cy="1055759"/>
          </a:xfrm>
          <a:prstGeom prst="rect">
            <a:avLst/>
          </a:prstGeom>
        </p:spPr>
      </p:pic>
      <p:pic>
        <p:nvPicPr>
          <p:cNvPr id="9" name="Picture 11" descr="fetal face Plane 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264" y="5876358"/>
            <a:ext cx="1378039" cy="1075979"/>
          </a:xfrm>
          <a:prstGeom prst="rect">
            <a:avLst/>
          </a:prstGeom>
        </p:spPr>
      </p:pic>
      <p:pic>
        <p:nvPicPr>
          <p:cNvPr id="10" name="Picture 12" descr="A B C Pla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7204" y="5897738"/>
            <a:ext cx="1350796" cy="1054599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Ultrazvuk v gynekologii a porodnictví</a:t>
            </a:r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7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Moderní zobrazovací metody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929190" cy="4454613"/>
          </a:xfrm>
          <a:ln>
            <a:solidFill>
              <a:srgbClr val="0000DC"/>
            </a:solidFill>
          </a:ln>
        </p:spPr>
        <p:txBody>
          <a:bodyPr/>
          <a:lstStyle/>
          <a:p>
            <a:r>
              <a:rPr lang="cs-CZ" altLang="cs-CZ" b="1" dirty="0" smtClean="0">
                <a:solidFill>
                  <a:srgbClr val="0000DC"/>
                </a:solidFill>
              </a:rPr>
              <a:t>CT</a:t>
            </a:r>
            <a:endParaRPr lang="cs-CZ" altLang="cs-CZ" b="1" dirty="0">
              <a:solidFill>
                <a:srgbClr val="0000DC"/>
              </a:solidFill>
            </a:endParaRP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cs-CZ" altLang="cs-CZ" dirty="0" smtClean="0"/>
              <a:t>gynekologie (</a:t>
            </a:r>
            <a:r>
              <a:rPr lang="cs-CZ" altLang="cs-CZ" dirty="0" err="1" smtClean="0"/>
              <a:t>dif.dg.patologie</a:t>
            </a:r>
            <a:r>
              <a:rPr lang="cs-CZ" altLang="cs-CZ" dirty="0" smtClean="0"/>
              <a:t> břišní dutiny)</a:t>
            </a: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cs-CZ" altLang="cs-CZ" dirty="0" smtClean="0"/>
              <a:t>vyloučení peri/pooperačních komplikací (TEN)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cs-CZ" altLang="cs-CZ" dirty="0" err="1" smtClean="0"/>
              <a:t>onkogynekologie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staging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</a:t>
            </a:r>
          </a:p>
          <a:p>
            <a:pPr marL="72000" indent="0"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5" y="3510450"/>
            <a:ext cx="4684409" cy="23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Moderní zobrazovací metody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929190" cy="4454613"/>
          </a:xfrm>
          <a:ln>
            <a:solidFill>
              <a:srgbClr val="0000DC"/>
            </a:solidFill>
          </a:ln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MRI</a:t>
            </a:r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- gynekologie</a:t>
            </a:r>
          </a:p>
          <a:p>
            <a:pPr marL="0" indent="0">
              <a:buNone/>
            </a:pPr>
            <a:r>
              <a:rPr lang="cs-CZ" altLang="cs-CZ" dirty="0"/>
              <a:t> </a:t>
            </a:r>
            <a:r>
              <a:rPr lang="cs-CZ" altLang="cs-CZ" dirty="0" smtClean="0"/>
              <a:t>    - porodnictví - </a:t>
            </a:r>
            <a:r>
              <a:rPr lang="cs-CZ" altLang="cs-CZ" dirty="0" smtClean="0"/>
              <a:t> </a:t>
            </a:r>
            <a:r>
              <a:rPr lang="cs-CZ" altLang="cs-CZ" dirty="0"/>
              <a:t>zlepšení/doplnění diagnostiky vady plodu</a:t>
            </a:r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  - </a:t>
            </a:r>
            <a:r>
              <a:rPr lang="cs-CZ" altLang="cs-CZ" dirty="0"/>
              <a:t>vyšetření poruchy placentace</a:t>
            </a:r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  - </a:t>
            </a:r>
            <a:r>
              <a:rPr lang="cs-CZ" altLang="cs-CZ" dirty="0"/>
              <a:t>funkční vyšetření placenty</a:t>
            </a:r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  - </a:t>
            </a:r>
            <a:r>
              <a:rPr lang="cs-CZ" altLang="cs-CZ" dirty="0"/>
              <a:t>odhad hmotnosti plodu</a:t>
            </a:r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  - </a:t>
            </a:r>
            <a:r>
              <a:rPr lang="cs-CZ" altLang="cs-CZ" dirty="0"/>
              <a:t>virtuální pitva </a:t>
            </a:r>
          </a:p>
          <a:p>
            <a:pPr marL="0" indent="0">
              <a:buNone/>
            </a:pPr>
            <a:endParaRPr lang="cs-CZ" altLang="cs-CZ" dirty="0"/>
          </a:p>
          <a:p>
            <a:pPr marL="72000" indent="0"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Moje dokumenty\MRI\Obstetric MR Imaging -- Levine et al_ 211 (3) 609 -- Radiology_soubory\r99jn20g10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30" y="1379538"/>
            <a:ext cx="1388069" cy="159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Roma\Plocha\ISUOG 2011 LA\špindl\obrazy\výběr\PA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29" y="4378504"/>
            <a:ext cx="1387133" cy="145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Moje dokumenty\MRI\Obstetric MR Imaging -- Levine et al_ 211 (3) 609 -- Radiology_soubory\r99jn20g6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30" y="2936400"/>
            <a:ext cx="1388069" cy="150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6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Technika UZ vyšetření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377387"/>
            <a:ext cx="11059200" cy="4668571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b="1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err="1" smtClean="0">
                <a:solidFill>
                  <a:schemeClr val="tx2"/>
                </a:solidFill>
              </a:rPr>
              <a:t>transabdominální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>
                <a:solidFill>
                  <a:schemeClr val="tx2"/>
                </a:solidFill>
              </a:rPr>
              <a:t>( </a:t>
            </a:r>
            <a:r>
              <a:rPr lang="cs-CZ" b="1" dirty="0" smtClean="0">
                <a:solidFill>
                  <a:schemeClr val="tx2"/>
                </a:solidFill>
              </a:rPr>
              <a:t>3,5-5 </a:t>
            </a:r>
            <a:r>
              <a:rPr lang="cs-CZ" b="1" dirty="0">
                <a:solidFill>
                  <a:schemeClr val="tx2"/>
                </a:solidFill>
              </a:rPr>
              <a:t>MHz </a:t>
            </a:r>
            <a:r>
              <a:rPr lang="cs-CZ" b="1" dirty="0" smtClean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cs-CZ" dirty="0" smtClean="0"/>
              <a:t>  vyšetření malé pánve, břišní dutiny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(útvary </a:t>
            </a:r>
            <a:r>
              <a:rPr lang="cs-CZ" dirty="0"/>
              <a:t>nad sponou – tumory, </a:t>
            </a:r>
            <a:r>
              <a:rPr lang="cs-CZ" dirty="0" smtClean="0"/>
              <a:t>gravidita, 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dětská gynekologie)</a:t>
            </a: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dirty="0" smtClean="0"/>
              <a:t>  dobrá </a:t>
            </a:r>
            <a:r>
              <a:rPr lang="cs-CZ" dirty="0"/>
              <a:t>náplň </a:t>
            </a:r>
            <a:r>
              <a:rPr lang="cs-CZ" dirty="0" smtClean="0"/>
              <a:t>močového měchýře</a:t>
            </a:r>
            <a:endParaRPr lang="cs-CZ" dirty="0"/>
          </a:p>
          <a:p>
            <a:pPr>
              <a:lnSpc>
                <a:spcPct val="90000"/>
              </a:lnSpc>
              <a:defRPr/>
            </a:pPr>
            <a:endParaRPr lang="cs-CZ" dirty="0"/>
          </a:p>
          <a:p>
            <a:pPr>
              <a:lnSpc>
                <a:spcPct val="90000"/>
              </a:lnSpc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</a:rPr>
              <a:t>transvaginální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>
                <a:solidFill>
                  <a:srgbClr val="0000DC"/>
                </a:solidFill>
              </a:rPr>
              <a:t>( </a:t>
            </a:r>
            <a:r>
              <a:rPr lang="cs-CZ" b="1" dirty="0" smtClean="0">
                <a:solidFill>
                  <a:srgbClr val="0000DC"/>
                </a:solidFill>
              </a:rPr>
              <a:t>5-7,5 </a:t>
            </a:r>
            <a:r>
              <a:rPr lang="cs-CZ" b="1" dirty="0">
                <a:solidFill>
                  <a:srgbClr val="0000DC"/>
                </a:solidFill>
              </a:rPr>
              <a:t>MHz </a:t>
            </a:r>
            <a:r>
              <a:rPr lang="cs-CZ" b="1" dirty="0" smtClean="0">
                <a:solidFill>
                  <a:srgbClr val="0000DC"/>
                </a:solidFill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rgbClr val="FFFF99"/>
                </a:solidFill>
              </a:rPr>
              <a:t>  </a:t>
            </a:r>
            <a:r>
              <a:rPr lang="cs-CZ" dirty="0" smtClean="0"/>
              <a:t>vyšetření </a:t>
            </a:r>
            <a:r>
              <a:rPr lang="cs-CZ" dirty="0"/>
              <a:t>do vzdálenosti 8-10cm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  není </a:t>
            </a:r>
            <a:r>
              <a:rPr lang="cs-CZ" dirty="0"/>
              <a:t>nutná náplň </a:t>
            </a:r>
            <a:r>
              <a:rPr lang="cs-CZ" dirty="0" smtClean="0"/>
              <a:t>močového měchýře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  </a:t>
            </a:r>
            <a:r>
              <a:rPr lang="cs-CZ" dirty="0"/>
              <a:t>nelze </a:t>
            </a:r>
            <a:r>
              <a:rPr lang="cs-CZ" dirty="0" smtClean="0"/>
              <a:t>- hymen, striktury </a:t>
            </a:r>
            <a:r>
              <a:rPr lang="cs-CZ" dirty="0"/>
              <a:t>pochvy</a:t>
            </a:r>
          </a:p>
          <a:p>
            <a:pPr marL="0" indent="0">
              <a:buNone/>
            </a:pPr>
            <a:endParaRPr lang="cs-CZ" altLang="cs-CZ" dirty="0"/>
          </a:p>
          <a:p>
            <a:pPr marL="72000" indent="0">
              <a:buNone/>
            </a:pPr>
            <a:endParaRPr lang="cs-CZ" dirty="0" smtClean="0"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0" y="2067173"/>
            <a:ext cx="2759108" cy="15451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3918434"/>
            <a:ext cx="2759108" cy="18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UZ v gynekologii a porodnictví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377388"/>
            <a:ext cx="11059200" cy="4424256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b="1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cs-CZ" b="1" dirty="0" smtClean="0">
                <a:solidFill>
                  <a:srgbClr val="0000DC"/>
                </a:solidFill>
              </a:rPr>
              <a:t>možnosti</a:t>
            </a:r>
            <a:r>
              <a:rPr lang="cs-CZ" b="1" dirty="0">
                <a:solidFill>
                  <a:srgbClr val="0000DC"/>
                </a:solidFill>
              </a:rPr>
              <a:t>, </a:t>
            </a:r>
            <a:r>
              <a:rPr lang="cs-CZ" b="1" dirty="0" smtClean="0">
                <a:solidFill>
                  <a:srgbClr val="0000DC"/>
                </a:solidFill>
              </a:rPr>
              <a:t>limitace</a:t>
            </a:r>
          </a:p>
          <a:p>
            <a:pPr>
              <a:lnSpc>
                <a:spcPct val="90000"/>
              </a:lnSpc>
              <a:buNone/>
              <a:defRPr/>
            </a:pPr>
            <a:endParaRPr lang="cs-CZ" b="1" dirty="0">
              <a:solidFill>
                <a:srgbClr val="0000DC"/>
              </a:solidFill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pacientka – vaginální sonda, abdominální sonda</a:t>
            </a:r>
          </a:p>
          <a:p>
            <a:pPr>
              <a:lnSpc>
                <a:spcPct val="100000"/>
              </a:lnSpc>
              <a:defRPr/>
            </a:pPr>
            <a:r>
              <a:rPr lang="cs-CZ" dirty="0"/>
              <a:t>přístroj </a:t>
            </a:r>
            <a:r>
              <a:rPr lang="cs-CZ" dirty="0" smtClean="0"/>
              <a:t>(typ </a:t>
            </a:r>
            <a:r>
              <a:rPr lang="cs-CZ" dirty="0"/>
              <a:t>sondy, frekvence, rozsah </a:t>
            </a:r>
            <a:r>
              <a:rPr lang="cs-CZ" dirty="0" smtClean="0"/>
              <a:t>programu)</a:t>
            </a: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dirty="0"/>
              <a:t>omezení: 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       - </a:t>
            </a:r>
            <a:r>
              <a:rPr lang="cs-CZ" b="1" dirty="0"/>
              <a:t>neovlivnitelné</a:t>
            </a:r>
            <a:r>
              <a:rPr lang="cs-CZ" dirty="0"/>
              <a:t> </a:t>
            </a:r>
            <a:r>
              <a:rPr lang="cs-CZ" dirty="0" smtClean="0"/>
              <a:t>(obezita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       - </a:t>
            </a:r>
            <a:r>
              <a:rPr lang="cs-CZ" b="1" dirty="0"/>
              <a:t>někdy ovlivnitelné </a:t>
            </a:r>
            <a:r>
              <a:rPr lang="cs-CZ" dirty="0" smtClean="0"/>
              <a:t>(</a:t>
            </a:r>
            <a:r>
              <a:rPr lang="cs-CZ" dirty="0" err="1" smtClean="0"/>
              <a:t>oligohydramnion</a:t>
            </a:r>
            <a:r>
              <a:rPr lang="cs-CZ" dirty="0" smtClean="0"/>
              <a:t>, vícečetná gravidita)</a:t>
            </a:r>
            <a:endParaRPr lang="cs-CZ" dirty="0"/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       - </a:t>
            </a:r>
            <a:r>
              <a:rPr lang="cs-CZ" b="1" dirty="0" smtClean="0"/>
              <a:t>ovlivnitelné  </a:t>
            </a:r>
            <a:r>
              <a:rPr lang="cs-CZ" dirty="0" smtClean="0"/>
              <a:t>(nevhodná </a:t>
            </a:r>
            <a:r>
              <a:rPr lang="cs-CZ" dirty="0"/>
              <a:t>poloha plodu, </a:t>
            </a:r>
            <a:r>
              <a:rPr lang="cs-CZ" dirty="0" smtClean="0"/>
              <a:t>silné pohyby </a:t>
            </a:r>
            <a:r>
              <a:rPr lang="cs-CZ" dirty="0"/>
              <a:t>plodu</a:t>
            </a:r>
            <a:r>
              <a:rPr lang="cs-CZ" dirty="0" smtClean="0"/>
              <a:t>,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                      </a:t>
            </a:r>
            <a:r>
              <a:rPr lang="cs-CZ" dirty="0"/>
              <a:t>prázdný </a:t>
            </a:r>
            <a:r>
              <a:rPr lang="cs-CZ" dirty="0" err="1"/>
              <a:t>moč.měchýř</a:t>
            </a:r>
            <a:r>
              <a:rPr lang="cs-CZ" dirty="0"/>
              <a:t> 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1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6372</TotalTime>
  <Words>1153</Words>
  <Application>Microsoft Office PowerPoint</Application>
  <PresentationFormat>Širokoúhlá obrazovka</PresentationFormat>
  <Paragraphs>296</Paragraphs>
  <Slides>35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Comic Sans MS</vt:lpstr>
      <vt:lpstr>Tahoma</vt:lpstr>
      <vt:lpstr>Wingdings</vt:lpstr>
      <vt:lpstr>Prezentace_MU_CZ</vt:lpstr>
      <vt:lpstr>Photo Editor Photo</vt:lpstr>
      <vt:lpstr>Ultrazvuk v gynekologii a porodnictví</vt:lpstr>
      <vt:lpstr>Historie</vt:lpstr>
      <vt:lpstr>Vývoj UZ technologie</vt:lpstr>
      <vt:lpstr>Ultrazvuková diagnostika</vt:lpstr>
      <vt:lpstr>Ultrazvuková diagnostika</vt:lpstr>
      <vt:lpstr>Moderní zobrazovací metody</vt:lpstr>
      <vt:lpstr>Moderní zobrazovací metody</vt:lpstr>
      <vt:lpstr>Technika UZ vyšetření</vt:lpstr>
      <vt:lpstr>UZ v gynekologii a porodnictví</vt:lpstr>
      <vt:lpstr>UZ v gynekologii</vt:lpstr>
      <vt:lpstr>UZ v gynekologii - děloha</vt:lpstr>
      <vt:lpstr>UZ v gynekologii - děloha</vt:lpstr>
      <vt:lpstr>Vady dělohy – 3D/4D ultrazvuk</vt:lpstr>
      <vt:lpstr> UZ v gynekologii - adnexa</vt:lpstr>
      <vt:lpstr>UZ v porodnictví - sonoembryologie</vt:lpstr>
      <vt:lpstr>UZ v porodnictví</vt:lpstr>
      <vt:lpstr>Screening I. trimestru</vt:lpstr>
      <vt:lpstr>Screening I. trimestru</vt:lpstr>
      <vt:lpstr>Screening I. trimestru</vt:lpstr>
      <vt:lpstr> Četnost gravidity – amnio/chorionicita</vt:lpstr>
      <vt:lpstr>Screening I. trimestru</vt:lpstr>
      <vt:lpstr>Screening I. trimestru</vt:lpstr>
      <vt:lpstr>Záchyt rizika chromozomálních vad plodu I</vt:lpstr>
      <vt:lpstr>Záchyt rizika chromozomálních vad plodu II</vt:lpstr>
      <vt:lpstr>Záchyt rizika chromozomálních vad plodu III</vt:lpstr>
      <vt:lpstr>Prenatální diagnostika II. trimestru </vt:lpstr>
      <vt:lpstr>Prenatální diagnostika III. trimestru </vt:lpstr>
      <vt:lpstr>Vaginální UZ v porodnictví </vt:lpstr>
      <vt:lpstr>Ultrazvuk – Dopplerovské vyšetřování</vt:lpstr>
      <vt:lpstr>Ultrazvuk - invazivní prenatální diagnostika</vt:lpstr>
      <vt:lpstr>Fetální terapie - intrauterinní transfúze</vt:lpstr>
      <vt:lpstr>Fetální terapie - obstrukce močových cest</vt:lpstr>
      <vt:lpstr>Fetální terapie - pleurální výpotek</vt:lpstr>
      <vt:lpstr>Fetální terapie - další indikace</vt:lpstr>
      <vt:lpstr>Závěr</vt:lpstr>
    </vt:vector>
  </TitlesOfParts>
  <Company>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Romka</cp:lastModifiedBy>
  <cp:revision>159</cp:revision>
  <cp:lastPrinted>1601-01-01T00:00:00Z</cp:lastPrinted>
  <dcterms:created xsi:type="dcterms:W3CDTF">2018-10-05T10:13:37Z</dcterms:created>
  <dcterms:modified xsi:type="dcterms:W3CDTF">2020-01-08T01:07:37Z</dcterms:modified>
</cp:coreProperties>
</file>