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71" r:id="rId19"/>
    <p:sldId id="28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82" r:id="rId29"/>
    <p:sldId id="28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578-A566-4E07-BBDE-2A80DD1250B8}" type="datetimeFigureOut">
              <a:rPr lang="cs-CZ" smtClean="0"/>
              <a:pPr/>
              <a:t>25.7.2017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91D-647E-4E6B-B166-F63D649AF6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83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578-A566-4E07-BBDE-2A80DD1250B8}" type="datetimeFigureOut">
              <a:rPr lang="cs-CZ" smtClean="0"/>
              <a:pPr/>
              <a:t>25.7.2017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91D-647E-4E6B-B166-F63D649AF6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2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578-A566-4E07-BBDE-2A80DD1250B8}" type="datetimeFigureOut">
              <a:rPr lang="cs-CZ" smtClean="0"/>
              <a:pPr/>
              <a:t>25.7.2017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91D-647E-4E6B-B166-F63D649AF6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2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cs-CZ"/>
              <a:t>Brno 12.5.2003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D40A9C-6833-44A4-B002-32A76E188F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3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cs-CZ"/>
              <a:t>Brno 12.5.2003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4DBCF1-A43A-456E-A7DB-6085027BD4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46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cs-CZ"/>
              <a:t>Brno 12.5.2003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8C7060-1E51-456D-8077-B9B4B719F9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21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cs-CZ"/>
              <a:t>Brno 12.5.2003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6F8084-47C8-4D68-AC03-14C8F89795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18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cs-CZ"/>
              <a:t>Brno 12.5.2003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27038B-79B8-41DB-879A-CE56DED165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678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cs-CZ"/>
              <a:t>Brno 12.5.2003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E75094-A674-4E00-8AB8-B14554E3E7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257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cs-CZ"/>
              <a:t>Brno 12.5.2003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0E6FF0-A4C5-40B7-8854-CF3E9A9ABC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256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cs-CZ"/>
              <a:t>Brno 12.5.2003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C8FE62-3D06-4564-9777-8D6CB0E959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58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578-A566-4E07-BBDE-2A80DD1250B8}" type="datetimeFigureOut">
              <a:rPr lang="cs-CZ" smtClean="0"/>
              <a:pPr/>
              <a:t>25.7.2017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91D-647E-4E6B-B166-F63D649AF6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84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cs-CZ"/>
              <a:t>Brno 12.5.2003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F86F68-1C70-4A30-9799-172A2048BD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536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cs-CZ"/>
              <a:t>Brno 12.5.2003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1E84D3-561C-4337-9793-2E42A9DE20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72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cs-CZ"/>
              <a:t>Brno 12.5.2003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FA938F-9500-4A09-A8CD-795D23A6E7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38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cs-CZ"/>
              <a:t>Brno 12.5.2003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69A5C3-FA6A-453D-85C6-1555BC4A74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476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íl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72930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eaLnBrk="0" hangingPunct="0"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 eaLnBrk="0" hangingPunct="0"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F91907AF-A051-45F5-A3EF-974DE11E530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0375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578-A566-4E07-BBDE-2A80DD1250B8}" type="datetimeFigureOut">
              <a:rPr lang="cs-CZ" smtClean="0"/>
              <a:pPr/>
              <a:t>25.7.2017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91D-647E-4E6B-B166-F63D649AF6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1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578-A566-4E07-BBDE-2A80DD1250B8}" type="datetimeFigureOut">
              <a:rPr lang="cs-CZ" smtClean="0"/>
              <a:pPr/>
              <a:t>25.7.2017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91D-647E-4E6B-B166-F63D649AF6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45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578-A566-4E07-BBDE-2A80DD1250B8}" type="datetimeFigureOut">
              <a:rPr lang="cs-CZ" smtClean="0"/>
              <a:pPr/>
              <a:t>25.7.2017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91D-647E-4E6B-B166-F63D649AF6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578-A566-4E07-BBDE-2A80DD1250B8}" type="datetimeFigureOut">
              <a:rPr lang="cs-CZ" smtClean="0"/>
              <a:pPr/>
              <a:t>25.7.2017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91D-647E-4E6B-B166-F63D649AF6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578-A566-4E07-BBDE-2A80DD1250B8}" type="datetimeFigureOut">
              <a:rPr lang="cs-CZ" smtClean="0"/>
              <a:pPr/>
              <a:t>25.7.2017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91D-647E-4E6B-B166-F63D649AF6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54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578-A566-4E07-BBDE-2A80DD1250B8}" type="datetimeFigureOut">
              <a:rPr lang="cs-CZ" smtClean="0"/>
              <a:pPr/>
              <a:t>25.7.2017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91D-647E-4E6B-B166-F63D649AF6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8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578-A566-4E07-BBDE-2A80DD1250B8}" type="datetimeFigureOut">
              <a:rPr lang="cs-CZ" smtClean="0"/>
              <a:pPr/>
              <a:t>25.7.2017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291D-647E-4E6B-B166-F63D649AF6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69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BC578-A566-4E07-BBDE-2A80DD1250B8}" type="datetimeFigureOut">
              <a:rPr lang="cs-CZ" smtClean="0"/>
              <a:pPr/>
              <a:t>25.7.2017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3291D-647E-4E6B-B166-F63D649AF6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23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C3FEFF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Brno 12.5.2003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81224-D780-4C2A-9F1E-B33BA4E2794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92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600200" y="255588"/>
            <a:ext cx="5867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>
                <a:solidFill>
                  <a:srgbClr val="000000"/>
                </a:solidFill>
                <a:latin typeface="Arial" pitchFamily="34" charset="0"/>
              </a:rPr>
              <a:t>Gynekologicko-porodnická klinika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>
                <a:solidFill>
                  <a:srgbClr val="000000"/>
                </a:solidFill>
                <a:latin typeface="Arial" pitchFamily="34" charset="0"/>
              </a:rPr>
              <a:t>Masarykovy univerzity a FN Brno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>
                <a:solidFill>
                  <a:srgbClr val="000000"/>
                </a:solidFill>
                <a:latin typeface="Arial" pitchFamily="34" charset="0"/>
              </a:rPr>
              <a:t>Přednosta: prof. MUDr. Pavel Ventruba, DrSc. MBA</a:t>
            </a:r>
          </a:p>
        </p:txBody>
      </p:sp>
      <p:graphicFrame>
        <p:nvGraphicFramePr>
          <p:cNvPr id="18435" name="Objekt 1"/>
          <p:cNvGraphicFramePr>
            <a:graphicFrameLocks noChangeAspect="1"/>
          </p:cNvGraphicFramePr>
          <p:nvPr/>
        </p:nvGraphicFramePr>
        <p:xfrm>
          <a:off x="7526338" y="239713"/>
          <a:ext cx="1122362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tografie" r:id="rId3" imgW="8666667" imgH="3067478" progId="MSPhotoEd.3">
                  <p:embed/>
                </p:oleObj>
              </mc:Choice>
              <mc:Fallback>
                <p:oleObj name="Fotografie" r:id="rId3" imgW="8666667" imgH="306747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239713"/>
                        <a:ext cx="1122362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ovéPole 1"/>
          <p:cNvSpPr txBox="1">
            <a:spLocks noChangeArrowheads="1"/>
          </p:cNvSpPr>
          <p:nvPr/>
        </p:nvSpPr>
        <p:spPr bwMode="auto">
          <a:xfrm>
            <a:off x="1979613" y="5516563"/>
            <a:ext cx="5329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Všeobecné lékařství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Semináře z gynekologie a porodnictví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 – podzimní semestr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420938"/>
            <a:ext cx="7488238" cy="1219200"/>
          </a:xfrm>
        </p:spPr>
        <p:txBody>
          <a:bodyPr/>
          <a:lstStyle/>
          <a:p>
            <a:r>
              <a:rPr lang="cs-CZ" altLang="cs-CZ" sz="4800" b="1" dirty="0" smtClean="0">
                <a:latin typeface="Arial" pitchFamily="34" charset="0"/>
              </a:rPr>
              <a:t> </a:t>
            </a:r>
            <a:r>
              <a:rPr lang="cs-CZ" sz="4800" b="1" dirty="0"/>
              <a:t>Spontánní porod</a:t>
            </a:r>
            <a:endParaRPr lang="cs-CZ" altLang="cs-CZ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 plodu na konci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45624" cy="4525963"/>
          </a:xfrm>
        </p:spPr>
        <p:txBody>
          <a:bodyPr/>
          <a:lstStyle/>
          <a:p>
            <a:r>
              <a:rPr lang="cs-CZ" dirty="0" smtClean="0"/>
              <a:t>Poloha plodu: </a:t>
            </a:r>
          </a:p>
          <a:p>
            <a:r>
              <a:rPr lang="cs-CZ" dirty="0" smtClean="0"/>
              <a:t>Vztah podélné ose plodu k podélné ose matky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poloha podélná (hlavičkou, koncem pánevním)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sz="2000" dirty="0" smtClean="0"/>
              <a:t>(dle flexe poloha </a:t>
            </a:r>
            <a:r>
              <a:rPr lang="cs-CZ" sz="2000" dirty="0" err="1" smtClean="0"/>
              <a:t>předhlavím</a:t>
            </a:r>
            <a:r>
              <a:rPr lang="cs-CZ" sz="2000" dirty="0" smtClean="0"/>
              <a:t>, čelní, obličejová)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poloha šikmá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poloha příčná </a:t>
            </a:r>
            <a:r>
              <a:rPr lang="cs-CZ" sz="2000" dirty="0" smtClean="0"/>
              <a:t>(</a:t>
            </a:r>
            <a:r>
              <a:rPr lang="cs-CZ" sz="2000" dirty="0" err="1" smtClean="0"/>
              <a:t>dorsoanteriorní</a:t>
            </a:r>
            <a:r>
              <a:rPr lang="cs-CZ" sz="2000" dirty="0" smtClean="0"/>
              <a:t>, </a:t>
            </a:r>
            <a:r>
              <a:rPr lang="cs-CZ" sz="2000" dirty="0" err="1" smtClean="0"/>
              <a:t>dorsoposteriorní</a:t>
            </a:r>
            <a:r>
              <a:rPr lang="cs-CZ" sz="2000" dirty="0" smtClean="0"/>
              <a:t>, </a:t>
            </a:r>
            <a:r>
              <a:rPr lang="cs-CZ" sz="2000" dirty="0" err="1" smtClean="0"/>
              <a:t>dorsosuperiorní</a:t>
            </a:r>
            <a:r>
              <a:rPr lang="cs-CZ" sz="2000" dirty="0" smtClean="0"/>
              <a:t>,  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             </a:t>
            </a:r>
            <a:r>
              <a:rPr lang="cs-CZ" sz="2000" dirty="0" err="1" smtClean="0"/>
              <a:t>dorsoinferiorní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772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Polohy plodu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>
              <a:effectLst/>
            </a:endParaRPr>
          </a:p>
          <a:p>
            <a:endParaRPr lang="cs-CZ" dirty="0"/>
          </a:p>
        </p:txBody>
      </p:sp>
      <p:pic>
        <p:nvPicPr>
          <p:cNvPr id="5122" name="Picture 2" descr="C:\Users\50448\Desktop\ulozeni_plodu_delozni_dutin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1676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50448\Desktop\ulozeni_plodu_delozni_dutin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17716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50448\Desktop\ulozeni_plodu_dutina_delozni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0383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50448\Desktop\ulozeni_plodu_delozni_dutin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46" y="4077072"/>
            <a:ext cx="17907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 plodu na konci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Postavení plodu: Vztah hřbetu plodu k děložní hraně</a:t>
            </a:r>
          </a:p>
          <a:p>
            <a:r>
              <a:rPr lang="cs-CZ" dirty="0" smtClean="0"/>
              <a:t>Naléhaní plodu: Vztah naléhající části </a:t>
            </a:r>
            <a:r>
              <a:rPr lang="cs-CZ" dirty="0"/>
              <a:t> </a:t>
            </a:r>
            <a:r>
              <a:rPr lang="cs-CZ" dirty="0" smtClean="0"/>
              <a:t>k pánevnímu vchodu</a:t>
            </a:r>
          </a:p>
          <a:p>
            <a:pPr marL="0" indent="0">
              <a:buNone/>
            </a:pPr>
            <a:r>
              <a:rPr lang="cs-CZ" sz="2000" dirty="0" smtClean="0"/>
              <a:t>(</a:t>
            </a:r>
            <a:r>
              <a:rPr lang="cs-CZ" sz="2000" b="1" dirty="0" smtClean="0"/>
              <a:t>indiferentní</a:t>
            </a:r>
            <a:r>
              <a:rPr lang="cs-CZ" sz="2000" dirty="0" smtClean="0"/>
              <a:t> –malá a velká fontanela ve stejné výši, </a:t>
            </a:r>
            <a:r>
              <a:rPr lang="cs-CZ" sz="2000" b="1" dirty="0" err="1" smtClean="0"/>
              <a:t>synkliticky</a:t>
            </a:r>
            <a:r>
              <a:rPr lang="cs-CZ" sz="2000" dirty="0" smtClean="0"/>
              <a:t>-šev šípový  a obě temenní kosti jsou ve stejné vzdálenosti, </a:t>
            </a:r>
            <a:r>
              <a:rPr lang="cs-CZ" sz="2000" b="1" dirty="0" smtClean="0"/>
              <a:t>centricky</a:t>
            </a:r>
            <a:r>
              <a:rPr lang="cs-CZ" sz="2000" dirty="0" smtClean="0"/>
              <a:t>-stejná vzdálenost od linea </a:t>
            </a:r>
            <a:r>
              <a:rPr lang="cs-CZ" sz="2000" dirty="0" err="1" smtClean="0"/>
              <a:t>inominata</a:t>
            </a:r>
            <a:r>
              <a:rPr lang="cs-CZ" sz="2000" dirty="0" smtClean="0"/>
              <a:t> na obou stranách)</a:t>
            </a:r>
          </a:p>
          <a:p>
            <a:r>
              <a:rPr lang="cs-CZ" dirty="0" smtClean="0"/>
              <a:t>Držení plodu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0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Zevní hmaty: </a:t>
            </a:r>
          </a:p>
          <a:p>
            <a:r>
              <a:rPr lang="cs-CZ" dirty="0" smtClean="0"/>
              <a:t>I. hmat: výška fundu</a:t>
            </a:r>
          </a:p>
          <a:p>
            <a:r>
              <a:rPr lang="cs-CZ" dirty="0" smtClean="0"/>
              <a:t>II. hmat hřbet a malé části plodu</a:t>
            </a:r>
          </a:p>
          <a:p>
            <a:r>
              <a:rPr lang="cs-CZ" dirty="0" smtClean="0"/>
              <a:t>III. hmat: poloha, postavení, držení a naléhání hlavičky</a:t>
            </a:r>
          </a:p>
          <a:p>
            <a:r>
              <a:rPr lang="cs-CZ" dirty="0" smtClean="0"/>
              <a:t>IV hmat: naléhající část ve vztahu k pánvi</a:t>
            </a:r>
          </a:p>
          <a:p>
            <a:r>
              <a:rPr lang="cs-CZ" b="1" dirty="0" smtClean="0"/>
              <a:t>Vnitřní vyšetření: </a:t>
            </a:r>
            <a:r>
              <a:rPr lang="cs-CZ" dirty="0" smtClean="0"/>
              <a:t>Stanovení cervix </a:t>
            </a:r>
            <a:r>
              <a:rPr lang="cs-CZ" dirty="0" err="1" smtClean="0"/>
              <a:t>score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  <a:cs typeface="Times New Roman" pitchFamily="18" charset="0"/>
              </a:rPr>
              <a:t>PŘÍJEM RODIČKY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latin typeface="+mj-lt"/>
                <a:cs typeface="Times New Roman" pitchFamily="18" charset="0"/>
              </a:rPr>
              <a:t>řádně vyplněný </a:t>
            </a:r>
            <a:r>
              <a:rPr lang="cs-CZ" dirty="0" err="1" smtClean="0">
                <a:latin typeface="+mj-lt"/>
                <a:cs typeface="Times New Roman" pitchFamily="18" charset="0"/>
              </a:rPr>
              <a:t>porodopis</a:t>
            </a:r>
            <a:endParaRPr lang="cs-CZ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latin typeface="+mj-lt"/>
                <a:cs typeface="Times New Roman" pitchFamily="18" charset="0"/>
              </a:rPr>
              <a:t>zevní a vnitřní porodnické vyšetření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+mj-lt"/>
                <a:cs typeface="Times New Roman" pitchFamily="18" charset="0"/>
              </a:rPr>
              <a:t>změření pánevních rozměrů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+mj-lt"/>
                <a:cs typeface="Times New Roman" pitchFamily="18" charset="0"/>
              </a:rPr>
              <a:t>CTG ( 20 min ), vstupní amnioskopie ?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+mj-lt"/>
                <a:cs typeface="Times New Roman" pitchFamily="18" charset="0"/>
              </a:rPr>
              <a:t>vyšetření moči na bílkovinu, cukr, popř. ketolátky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+mj-lt"/>
                <a:cs typeface="Times New Roman" pitchFamily="18" charset="0"/>
              </a:rPr>
              <a:t>hmotnostní přírůstek během těhotenství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latin typeface="+mj-lt"/>
                <a:cs typeface="Times New Roman" pitchFamily="18" charset="0"/>
              </a:rPr>
              <a:t>TF, teplota, GBS infekce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 smtClean="0">
                <a:latin typeface="+mj-lt"/>
                <a:cs typeface="Times New Roman" pitchFamily="18" charset="0"/>
                <a:sym typeface="Wingdings 3" pitchFamily="18" charset="2"/>
              </a:rPr>
              <a:t>                                        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dirty="0" smtClean="0">
                <a:latin typeface="+mj-lt"/>
                <a:cs typeface="Times New Roman" pitchFamily="18" charset="0"/>
                <a:sym typeface="Wingdings 3" pitchFamily="18" charset="2"/>
              </a:rPr>
              <a:t>způsob vedení porodu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0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I. DOBA PORODNÍ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latin typeface="+mj-lt"/>
                <a:cs typeface="Times New Roman" pitchFamily="18" charset="0"/>
              </a:rPr>
              <a:t>OP á 15 min., CTG za 2-3 hodiny</a:t>
            </a:r>
          </a:p>
          <a:p>
            <a:r>
              <a:rPr lang="cs-CZ" dirty="0" smtClean="0">
                <a:latin typeface="+mj-lt"/>
                <a:cs typeface="Times New Roman" pitchFamily="18" charset="0"/>
              </a:rPr>
              <a:t>STAN, IFPO</a:t>
            </a:r>
          </a:p>
          <a:p>
            <a:r>
              <a:rPr lang="cs-CZ" dirty="0" smtClean="0">
                <a:latin typeface="+mj-lt"/>
                <a:cs typeface="Times New Roman" pitchFamily="18" charset="0"/>
              </a:rPr>
              <a:t>vaginální vyšetření á 1,5 – 2 hod. </a:t>
            </a:r>
          </a:p>
          <a:p>
            <a:r>
              <a:rPr lang="cs-CZ" dirty="0" smtClean="0">
                <a:latin typeface="+mj-lt"/>
                <a:cs typeface="Times New Roman" pitchFamily="18" charset="0"/>
              </a:rPr>
              <a:t>vedení </a:t>
            </a:r>
            <a:r>
              <a:rPr lang="cs-CZ" dirty="0" err="1" smtClean="0">
                <a:latin typeface="+mj-lt"/>
                <a:cs typeface="Times New Roman" pitchFamily="18" charset="0"/>
              </a:rPr>
              <a:t>partogramu</a:t>
            </a:r>
            <a:endParaRPr lang="cs-CZ" dirty="0" smtClean="0">
              <a:latin typeface="+mj-lt"/>
              <a:cs typeface="Times New Roman" pitchFamily="18" charset="0"/>
            </a:endParaRPr>
          </a:p>
          <a:p>
            <a:r>
              <a:rPr lang="cs-CZ" dirty="0" err="1" smtClean="0">
                <a:latin typeface="+mj-lt"/>
                <a:cs typeface="Times New Roman" pitchFamily="18" charset="0"/>
              </a:rPr>
              <a:t>dirupce</a:t>
            </a:r>
            <a:r>
              <a:rPr lang="cs-CZ" dirty="0" smtClean="0">
                <a:latin typeface="+mj-lt"/>
                <a:cs typeface="Times New Roman" pitchFamily="18" charset="0"/>
              </a:rPr>
              <a:t> vaku blan </a:t>
            </a:r>
            <a:r>
              <a:rPr lang="cs-CZ" sz="2400" dirty="0" smtClean="0">
                <a:latin typeface="+mj-lt"/>
                <a:cs typeface="Times New Roman" pitchFamily="18" charset="0"/>
              </a:rPr>
              <a:t>(! výhřez pupečníku, </a:t>
            </a:r>
            <a:r>
              <a:rPr lang="cs-CZ" sz="2400" dirty="0" err="1" smtClean="0">
                <a:latin typeface="+mj-lt"/>
                <a:cs typeface="Times New Roman" pitchFamily="18" charset="0"/>
              </a:rPr>
              <a:t>vasa</a:t>
            </a:r>
            <a:r>
              <a:rPr lang="cs-CZ" sz="2400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+mj-lt"/>
                <a:cs typeface="Times New Roman" pitchFamily="18" charset="0"/>
              </a:rPr>
              <a:t>praevia</a:t>
            </a:r>
            <a:r>
              <a:rPr lang="cs-CZ" sz="2400" dirty="0" smtClean="0">
                <a:latin typeface="+mj-lt"/>
                <a:cs typeface="Times New Roman" pitchFamily="18" charset="0"/>
              </a:rPr>
              <a:t>)</a:t>
            </a:r>
          </a:p>
          <a:p>
            <a:r>
              <a:rPr lang="cs-CZ" dirty="0" smtClean="0">
                <a:latin typeface="+mj-lt"/>
                <a:cs typeface="Times New Roman" pitchFamily="18" charset="0"/>
              </a:rPr>
              <a:t>použití analgezie (epidurální analgesie, </a:t>
            </a:r>
            <a:r>
              <a:rPr lang="cs-CZ" dirty="0" err="1" smtClean="0">
                <a:latin typeface="+mj-lt"/>
                <a:cs typeface="Times New Roman" pitchFamily="18" charset="0"/>
              </a:rPr>
              <a:t>spasmoanalgetiky</a:t>
            </a:r>
            <a:r>
              <a:rPr lang="cs-CZ" dirty="0" smtClean="0">
                <a:latin typeface="+mj-lt"/>
                <a:cs typeface="Times New Roman" pitchFamily="18" charset="0"/>
              </a:rPr>
              <a:t>)</a:t>
            </a:r>
            <a:endParaRPr lang="cs-CZ" sz="2400" dirty="0" smtClean="0">
              <a:latin typeface="+mj-lt"/>
              <a:cs typeface="Times New Roman" pitchFamily="18" charset="0"/>
            </a:endParaRPr>
          </a:p>
          <a:p>
            <a:r>
              <a:rPr lang="cs-CZ" dirty="0" smtClean="0">
                <a:latin typeface="+mj-lt"/>
                <a:cs typeface="Times New Roman" pitchFamily="18" charset="0"/>
              </a:rPr>
              <a:t>pohyb mimo lůžko, využití alternativních metod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2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I. DOBA PORODNÍ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Doba otvírací</a:t>
            </a:r>
          </a:p>
          <a:p>
            <a:pPr>
              <a:buFont typeface="Monotype Sorts" pitchFamily="2" charset="2"/>
              <a:buNone/>
            </a:pPr>
            <a:r>
              <a:rPr lang="cs-CZ" dirty="0" smtClean="0"/>
              <a:t>     latentní fáze – spotřebování čípku</a:t>
            </a:r>
          </a:p>
          <a:p>
            <a:pPr>
              <a:buFont typeface="Monotype Sorts" pitchFamily="2" charset="2"/>
              <a:buNone/>
            </a:pPr>
            <a:r>
              <a:rPr lang="cs-CZ" dirty="0" smtClean="0"/>
              <a:t>     aktivní fáze – dilatace branky do 8 cm</a:t>
            </a:r>
          </a:p>
          <a:p>
            <a:pPr>
              <a:buFont typeface="Monotype Sorts" pitchFamily="2" charset="2"/>
              <a:buNone/>
            </a:pPr>
            <a:r>
              <a:rPr lang="cs-CZ" dirty="0" smtClean="0"/>
              <a:t>     tranzitorní fáze – 8 cm až zánik branky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6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DOBA PORODNÍ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+mj-lt"/>
                <a:cs typeface="Times New Roman" pitchFamily="18" charset="0"/>
              </a:rPr>
              <a:t>kontinuální CTG či OP po každé kontrakci</a:t>
            </a:r>
          </a:p>
          <a:p>
            <a:r>
              <a:rPr lang="cs-CZ" dirty="0" smtClean="0">
                <a:latin typeface="+mj-lt"/>
                <a:cs typeface="Times New Roman" pitchFamily="18" charset="0"/>
              </a:rPr>
              <a:t>branka zašlá, plodová voda </a:t>
            </a:r>
            <a:r>
              <a:rPr lang="cs-CZ" dirty="0" err="1" smtClean="0">
                <a:latin typeface="+mj-lt"/>
                <a:cs typeface="Times New Roman" pitchFamily="18" charset="0"/>
              </a:rPr>
              <a:t>odteklá</a:t>
            </a:r>
            <a:r>
              <a:rPr lang="cs-CZ" dirty="0" smtClean="0">
                <a:latin typeface="+mj-lt"/>
                <a:cs typeface="Times New Roman" pitchFamily="18" charset="0"/>
              </a:rPr>
              <a:t>, rotace hlavičky ukončená a hlavička sestouplá </a:t>
            </a:r>
            <a:r>
              <a:rPr lang="cs-CZ" dirty="0" smtClean="0">
                <a:latin typeface="+mj-lt"/>
                <a:cs typeface="Times New Roman" pitchFamily="18" charset="0"/>
                <a:sym typeface="Wingdings 3" pitchFamily="18" charset="2"/>
              </a:rPr>
              <a:t> rodička může začít tlačit</a:t>
            </a:r>
          </a:p>
          <a:p>
            <a:r>
              <a:rPr lang="cs-CZ" dirty="0" smtClean="0">
                <a:latin typeface="+mj-lt"/>
                <a:cs typeface="Times New Roman" pitchFamily="18" charset="0"/>
                <a:sym typeface="Wingdings 3" pitchFamily="18" charset="2"/>
              </a:rPr>
              <a:t>zevní dezinfekce rodidel, vycévkování ?</a:t>
            </a:r>
          </a:p>
          <a:p>
            <a:r>
              <a:rPr lang="cs-CZ" dirty="0" smtClean="0">
                <a:latin typeface="+mj-lt"/>
                <a:cs typeface="Times New Roman" pitchFamily="18" charset="0"/>
                <a:sym typeface="Wingdings 3" pitchFamily="18" charset="2"/>
              </a:rPr>
              <a:t>epiziotomie – mediální, laterální, </a:t>
            </a:r>
            <a:r>
              <a:rPr lang="cs-CZ" dirty="0" err="1" smtClean="0">
                <a:latin typeface="+mj-lt"/>
                <a:cs typeface="Times New Roman" pitchFamily="18" charset="0"/>
                <a:sym typeface="Wingdings 3" pitchFamily="18" charset="2"/>
              </a:rPr>
              <a:t>mediolaterální</a:t>
            </a:r>
            <a:endParaRPr lang="cs-CZ" dirty="0" smtClean="0">
              <a:latin typeface="+mj-lt"/>
              <a:cs typeface="Times New Roman" pitchFamily="18" charset="0"/>
              <a:sym typeface="Wingdings 3" pitchFamily="18" charset="2"/>
            </a:endParaRPr>
          </a:p>
          <a:p>
            <a:r>
              <a:rPr lang="cs-CZ" dirty="0" smtClean="0">
                <a:latin typeface="+mj-lt"/>
                <a:cs typeface="Times New Roman" pitchFamily="18" charset="0"/>
                <a:sym typeface="Wingdings 3" pitchFamily="18" charset="2"/>
              </a:rPr>
              <a:t>vedení vlastního porodu</a:t>
            </a:r>
          </a:p>
          <a:p>
            <a:r>
              <a:rPr lang="cs-CZ" dirty="0" smtClean="0">
                <a:latin typeface="+mj-lt"/>
                <a:cs typeface="Times New Roman" pitchFamily="18" charset="0"/>
                <a:sym typeface="Wingdings 3" pitchFamily="18" charset="2"/>
              </a:rPr>
              <a:t>podvaz pupečníku – přestřižení</a:t>
            </a:r>
          </a:p>
          <a:p>
            <a:r>
              <a:rPr lang="cs-CZ" dirty="0" smtClean="0">
                <a:latin typeface="+mj-lt"/>
                <a:cs typeface="Times New Roman" pitchFamily="18" charset="0"/>
                <a:sym typeface="Wingdings 3" pitchFamily="18" charset="2"/>
              </a:rPr>
              <a:t>předání dítěte pediatrům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3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DOBA PORODNÍ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Doba vypuzovací</a:t>
            </a:r>
          </a:p>
          <a:p>
            <a:pPr>
              <a:buFont typeface="Monotype Sorts" pitchFamily="2" charset="2"/>
              <a:buNone/>
            </a:pPr>
            <a:r>
              <a:rPr lang="cs-CZ" dirty="0" smtClean="0"/>
              <a:t>    zánik branky až porod plodu (episiotomie). Porod hlavičky – </a:t>
            </a:r>
          </a:p>
          <a:p>
            <a:pPr>
              <a:buFont typeface="Monotype Sorts" pitchFamily="2" charset="2"/>
              <a:buNone/>
            </a:pPr>
            <a:r>
              <a:rPr lang="cs-CZ" b="1" dirty="0"/>
              <a:t> </a:t>
            </a:r>
            <a:r>
              <a:rPr lang="cs-CZ" b="1" dirty="0" smtClean="0"/>
              <a:t>   flexe, vnitřní rotace, deflexe, zevní rotace.</a:t>
            </a:r>
            <a:endParaRPr lang="cs-CZ" dirty="0" smtClean="0"/>
          </a:p>
          <a:p>
            <a:pPr>
              <a:buFont typeface="Monotype Sorts" pitchFamily="2" charset="2"/>
              <a:buNone/>
            </a:pPr>
            <a:r>
              <a:rPr lang="cs-CZ" dirty="0" smtClean="0"/>
              <a:t>    Porod ramének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1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Vedení porodu</a:t>
            </a:r>
            <a:endParaRPr lang="cs-CZ" dirty="0"/>
          </a:p>
        </p:txBody>
      </p:sp>
      <p:pic>
        <p:nvPicPr>
          <p:cNvPr id="4" name="Picture 8" descr="Chránění hráze a deflexe hlavičk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21766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Vybavování ramének tahem za tvář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5112672" cy="238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5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4213" y="2276475"/>
            <a:ext cx="77724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cs-CZ" sz="4400" b="1" dirty="0">
                <a:solidFill>
                  <a:schemeClr val="tx2"/>
                </a:solidFill>
              </a:rPr>
              <a:t>Spontánní </a:t>
            </a:r>
            <a:r>
              <a:rPr lang="cs-CZ" sz="4400" b="1" dirty="0" smtClean="0">
                <a:solidFill>
                  <a:schemeClr val="tx2"/>
                </a:solidFill>
              </a:rPr>
              <a:t>porod</a:t>
            </a:r>
            <a:r>
              <a:rPr lang="cs-CZ" sz="4400" b="1" dirty="0">
                <a:solidFill>
                  <a:schemeClr val="tx2"/>
                </a:solidFill>
              </a:rPr>
              <a:t/>
            </a:r>
            <a:br>
              <a:rPr lang="cs-CZ" sz="4400" b="1" dirty="0">
                <a:solidFill>
                  <a:schemeClr val="tx2"/>
                </a:solidFill>
              </a:rPr>
            </a:br>
            <a:r>
              <a:rPr lang="cs-CZ" sz="4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907704" y="75035"/>
            <a:ext cx="58674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kumimoji="0" lang="cs-CZ" sz="2200" b="1" dirty="0" err="1">
                <a:solidFill>
                  <a:srgbClr val="99CCFF"/>
                </a:solidFill>
                <a:latin typeface="Arial" charset="0"/>
              </a:rPr>
              <a:t>Gynekologicko</a:t>
            </a:r>
            <a:r>
              <a:rPr kumimoji="0" lang="cs-CZ" sz="2200" b="1" dirty="0">
                <a:solidFill>
                  <a:srgbClr val="99CCFF"/>
                </a:solidFill>
                <a:latin typeface="Arial" charset="0"/>
              </a:rPr>
              <a:t> - porodnická klinika</a:t>
            </a:r>
          </a:p>
          <a:p>
            <a:pPr algn="ctr" eaLnBrk="0" hangingPunct="0"/>
            <a:r>
              <a:rPr kumimoji="0" lang="cs-CZ" sz="2200" b="1" dirty="0">
                <a:solidFill>
                  <a:srgbClr val="99CCFF"/>
                </a:solidFill>
                <a:latin typeface="Arial" charset="0"/>
              </a:rPr>
              <a:t>Masarykovy univerzity a FN Brno</a:t>
            </a:r>
            <a:endParaRPr kumimoji="0" lang="cs-CZ" sz="2000" dirty="0">
              <a:solidFill>
                <a:srgbClr val="FFFF00"/>
              </a:solidFill>
              <a:latin typeface="Arial" charset="0"/>
            </a:endParaRPr>
          </a:p>
          <a:p>
            <a:pPr algn="ctr" eaLnBrk="0" hangingPunct="0"/>
            <a:r>
              <a:rPr kumimoji="0" lang="cs-CZ" sz="1800" b="1" dirty="0">
                <a:solidFill>
                  <a:schemeClr val="tx2"/>
                </a:solidFill>
                <a:latin typeface="Arial" charset="0"/>
              </a:rPr>
              <a:t>Přednosta: prof. MUDr. Pavel Ventruba, DrSc</a:t>
            </a:r>
            <a:r>
              <a:rPr kumimoji="0" lang="cs-CZ" sz="1800" b="1" dirty="0" smtClean="0">
                <a:solidFill>
                  <a:schemeClr val="tx2"/>
                </a:solidFill>
                <a:latin typeface="Arial" charset="0"/>
              </a:rPr>
              <a:t>., MBA</a:t>
            </a:r>
            <a:endParaRPr kumimoji="0" lang="cs-CZ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447800" y="1295400"/>
            <a:ext cx="6172200" cy="0"/>
          </a:xfrm>
          <a:prstGeom prst="line">
            <a:avLst/>
          </a:prstGeom>
          <a:noFill/>
          <a:ln w="66675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0729" name="Picture 9" descr="V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115888"/>
            <a:ext cx="1187450" cy="118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042988" y="4005263"/>
            <a:ext cx="6934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cs-CZ" b="1" dirty="0" smtClean="0">
                <a:latin typeface="Arial" charset="0"/>
              </a:rPr>
              <a:t>R. </a:t>
            </a:r>
            <a:r>
              <a:rPr lang="cs-CZ" b="1" dirty="0" err="1" smtClean="0">
                <a:latin typeface="Arial" charset="0"/>
              </a:rPr>
              <a:t>Gerychová</a:t>
            </a:r>
            <a:endParaRPr lang="cs-CZ" b="1" dirty="0">
              <a:latin typeface="Arial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711814" y="5846763"/>
            <a:ext cx="36727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dirty="0"/>
              <a:t>Semináře z gynekologie a porodnictví</a:t>
            </a:r>
          </a:p>
          <a:p>
            <a:pPr algn="ctr"/>
            <a:r>
              <a:rPr lang="cs-CZ" dirty="0"/>
              <a:t>Všeobecné lékařství, stomatologie</a:t>
            </a:r>
          </a:p>
          <a:p>
            <a:pPr algn="ctr"/>
            <a:r>
              <a:rPr lang="cs-CZ" dirty="0"/>
              <a:t>Školní rok </a:t>
            </a:r>
            <a:r>
              <a:rPr lang="cs-CZ" dirty="0" smtClean="0"/>
              <a:t>2016/2017, </a:t>
            </a:r>
            <a:r>
              <a:rPr lang="cs-CZ" dirty="0"/>
              <a:t>podzim</a:t>
            </a:r>
          </a:p>
          <a:p>
            <a:pPr algn="ctr" eaLnBrk="0" hangingPunct="0"/>
            <a:endParaRPr kumimoji="0" lang="pl-PL" dirty="0"/>
          </a:p>
        </p:txBody>
      </p:sp>
      <p:pic>
        <p:nvPicPr>
          <p:cNvPr id="10" name="Picture 8" descr="FN Brno_modra_obdeln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205172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21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DOBA PORODNÍ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+mj-lt"/>
                <a:cs typeface="Times New Roman" pitchFamily="18" charset="0"/>
              </a:rPr>
              <a:t>fáze odlučovací a fáze vypuzování lůžka, doba k lůžku</a:t>
            </a:r>
          </a:p>
          <a:p>
            <a:r>
              <a:rPr lang="cs-CZ" dirty="0" smtClean="0">
                <a:latin typeface="+mj-lt"/>
                <a:cs typeface="Times New Roman" pitchFamily="18" charset="0"/>
              </a:rPr>
              <a:t>aktivní vedení III. DP – 2j. Oxytocinu </a:t>
            </a:r>
            <a:r>
              <a:rPr lang="cs-CZ" dirty="0" err="1" smtClean="0">
                <a:latin typeface="+mj-lt"/>
                <a:cs typeface="Times New Roman" pitchFamily="18" charset="0"/>
              </a:rPr>
              <a:t>i.v</a:t>
            </a:r>
            <a:r>
              <a:rPr lang="cs-CZ" dirty="0" smtClean="0">
                <a:latin typeface="+mj-lt"/>
                <a:cs typeface="Times New Roman" pitchFamily="18" charset="0"/>
              </a:rPr>
              <a:t>., Ergometrin</a:t>
            </a:r>
          </a:p>
          <a:p>
            <a:r>
              <a:rPr lang="cs-CZ" dirty="0" smtClean="0">
                <a:latin typeface="+mj-lt"/>
                <a:cs typeface="Times New Roman" pitchFamily="18" charset="0"/>
              </a:rPr>
              <a:t>po porodu podvaz pupečníku</a:t>
            </a:r>
          </a:p>
          <a:p>
            <a:r>
              <a:rPr lang="cs-CZ" dirty="0" smtClean="0">
                <a:latin typeface="+mj-lt"/>
                <a:cs typeface="Times New Roman" pitchFamily="18" charset="0"/>
              </a:rPr>
              <a:t>odběr krve z v. popř. a. </a:t>
            </a:r>
            <a:r>
              <a:rPr lang="cs-CZ" dirty="0" err="1" smtClean="0">
                <a:latin typeface="+mj-lt"/>
                <a:cs typeface="Times New Roman" pitchFamily="18" charset="0"/>
              </a:rPr>
              <a:t>umbilicalis</a:t>
            </a:r>
            <a:r>
              <a:rPr lang="cs-CZ" dirty="0" smtClean="0">
                <a:latin typeface="+mj-lt"/>
                <a:cs typeface="Times New Roman" pitchFamily="18" charset="0"/>
              </a:rPr>
              <a:t> </a:t>
            </a:r>
            <a:r>
              <a:rPr lang="cs-CZ" i="1" dirty="0" smtClean="0">
                <a:latin typeface="+mj-lt"/>
                <a:cs typeface="Times New Roman" pitchFamily="18" charset="0"/>
              </a:rPr>
              <a:t>(vyšetření krevních plynů)</a:t>
            </a:r>
            <a:endParaRPr lang="cs-CZ" dirty="0" smtClean="0">
              <a:latin typeface="+mj-lt"/>
              <a:cs typeface="Times New Roman" pitchFamily="18" charset="0"/>
            </a:endParaRPr>
          </a:p>
          <a:p>
            <a:r>
              <a:rPr lang="cs-CZ" dirty="0" smtClean="0">
                <a:latin typeface="+mj-lt"/>
                <a:cs typeface="Times New Roman" pitchFamily="18" charset="0"/>
              </a:rPr>
              <a:t>6,6 min (max. 20, 30 min) – </a:t>
            </a:r>
            <a:r>
              <a:rPr lang="cs-CZ" b="1" dirty="0" smtClean="0">
                <a:latin typeface="+mj-lt"/>
                <a:cs typeface="Times New Roman" pitchFamily="18" charset="0"/>
              </a:rPr>
              <a:t>krevní ztráta !</a:t>
            </a:r>
          </a:p>
          <a:p>
            <a:r>
              <a:rPr lang="cs-CZ" dirty="0" smtClean="0">
                <a:latin typeface="+mj-lt"/>
                <a:cs typeface="Times New Roman" pitchFamily="18" charset="0"/>
              </a:rPr>
              <a:t>vyčká se odloučení lůžka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ZNÁMKY ODLOUČENÍ PLACENTY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</a:t>
            </a:r>
            <a:endParaRPr lang="cs-CZ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+mj-lt"/>
                <a:cs typeface="Times New Roman" pitchFamily="18" charset="0"/>
              </a:rPr>
              <a:t>AHLFELD – peán na pupečníku </a:t>
            </a:r>
          </a:p>
          <a:p>
            <a:r>
              <a:rPr lang="cs-CZ" dirty="0" smtClean="0">
                <a:latin typeface="+mj-lt"/>
                <a:cs typeface="Times New Roman" pitchFamily="18" charset="0"/>
              </a:rPr>
              <a:t>SCHRODER </a:t>
            </a:r>
            <a:r>
              <a:rPr lang="cs-CZ" dirty="0">
                <a:cs typeface="Times New Roman" pitchFamily="18" charset="0"/>
              </a:rPr>
              <a:t>– děloha kulovitá k pupku x </a:t>
            </a:r>
            <a:r>
              <a:rPr lang="cs-CZ" dirty="0" err="1">
                <a:cs typeface="Times New Roman" pitchFamily="18" charset="0"/>
              </a:rPr>
              <a:t>oploštělá</a:t>
            </a:r>
            <a:r>
              <a:rPr lang="cs-CZ" dirty="0">
                <a:cs typeface="Times New Roman" pitchFamily="18" charset="0"/>
              </a:rPr>
              <a:t>, fundus nad pupkem do strany</a:t>
            </a:r>
            <a:endParaRPr lang="cs-CZ" dirty="0" smtClean="0">
              <a:latin typeface="+mj-lt"/>
              <a:cs typeface="Times New Roman" pitchFamily="18" charset="0"/>
            </a:endParaRPr>
          </a:p>
          <a:p>
            <a:r>
              <a:rPr lang="cs-CZ" dirty="0" smtClean="0">
                <a:latin typeface="+mj-lt"/>
                <a:cs typeface="Times New Roman" pitchFamily="18" charset="0"/>
              </a:rPr>
              <a:t>K</a:t>
            </a:r>
            <a:r>
              <a:rPr lang="en-US" dirty="0" smtClean="0">
                <a:latin typeface="+mj-lt"/>
                <a:cs typeface="Times New Roman" pitchFamily="18" charset="0"/>
              </a:rPr>
              <a:t>Ü</a:t>
            </a:r>
            <a:r>
              <a:rPr lang="cs-CZ" dirty="0" smtClean="0">
                <a:latin typeface="+mj-lt"/>
                <a:cs typeface="Times New Roman" pitchFamily="18" charset="0"/>
              </a:rPr>
              <a:t>STNER – prsty za sponou proti páteři </a:t>
            </a:r>
            <a:r>
              <a:rPr lang="cs-CZ" dirty="0" smtClean="0">
                <a:latin typeface="+mj-lt"/>
                <a:cs typeface="Times New Roman" pitchFamily="18" charset="0"/>
                <a:sym typeface="Wingdings 3" pitchFamily="18" charset="2"/>
              </a:rPr>
              <a:t> děloha i pupečník kraniálně x děloha kraniálně, pupečník ne</a:t>
            </a:r>
          </a:p>
          <a:p>
            <a:r>
              <a:rPr lang="cs-CZ" dirty="0" smtClean="0">
                <a:latin typeface="+mj-lt"/>
                <a:cs typeface="Times New Roman" pitchFamily="18" charset="0"/>
                <a:sym typeface="Wingdings 3" pitchFamily="18" charset="2"/>
              </a:rPr>
              <a:t>STRASSMANN – poklep na fundus  poklepová vlna  se přenese na pupečník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4" name="Picture 7" descr="Známky odloučení placen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72" y="1606097"/>
            <a:ext cx="3068175" cy="442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MECHANISMY ODLUČOVÁNÍ PLACENTY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4352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cs-CZ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cs-CZ" dirty="0" smtClean="0">
                <a:latin typeface="+mj-lt"/>
                <a:cs typeface="Times New Roman" pitchFamily="18" charset="0"/>
                <a:sym typeface="Wingdings 3" pitchFamily="18" charset="2"/>
              </a:rPr>
              <a:t> </a:t>
            </a:r>
            <a:r>
              <a:rPr lang="cs-CZ" dirty="0">
                <a:latin typeface="+mj-lt"/>
                <a:cs typeface="Times New Roman" pitchFamily="18" charset="0"/>
                <a:sym typeface="Wingdings 3" pitchFamily="18" charset="2"/>
              </a:rPr>
              <a:t>BAUDELOCQUE – </a:t>
            </a:r>
            <a:r>
              <a:rPr lang="cs-CZ" dirty="0" smtClean="0">
                <a:latin typeface="+mj-lt"/>
                <a:cs typeface="Times New Roman" pitchFamily="18" charset="0"/>
                <a:sym typeface="Wingdings 3" pitchFamily="18" charset="2"/>
              </a:rPr>
              <a:t>SCHULTZE</a:t>
            </a:r>
          </a:p>
          <a:p>
            <a:pPr marL="609600" indent="-609600">
              <a:buFontTx/>
              <a:buNone/>
            </a:pPr>
            <a:r>
              <a:rPr lang="cs-CZ" sz="2000" dirty="0" smtClean="0">
                <a:latin typeface="+mj-lt"/>
                <a:cs typeface="Times New Roman" pitchFamily="18" charset="0"/>
                <a:sym typeface="Wingdings 3" pitchFamily="18" charset="2"/>
              </a:rPr>
              <a:t>           středem → </a:t>
            </a:r>
            <a:r>
              <a:rPr lang="cs-CZ" sz="2000" dirty="0">
                <a:latin typeface="+mj-lt"/>
                <a:cs typeface="Times New Roman" pitchFamily="18" charset="0"/>
                <a:sym typeface="Wingdings 3" pitchFamily="18" charset="2"/>
              </a:rPr>
              <a:t>krevní koagulum v </a:t>
            </a:r>
            <a:r>
              <a:rPr lang="cs-CZ" sz="2000" dirty="0" err="1">
                <a:latin typeface="+mj-lt"/>
                <a:cs typeface="Times New Roman" pitchFamily="18" charset="0"/>
                <a:sym typeface="Wingdings 3" pitchFamily="18" charset="2"/>
              </a:rPr>
              <a:t>retroplacentárním</a:t>
            </a:r>
            <a:r>
              <a:rPr lang="cs-CZ" sz="2000" dirty="0">
                <a:latin typeface="+mj-lt"/>
                <a:cs typeface="Times New Roman" pitchFamily="18" charset="0"/>
                <a:sym typeface="Wingdings 3" pitchFamily="18" charset="2"/>
              </a:rPr>
              <a:t> prostoru → porod lůžka a</a:t>
            </a:r>
            <a:r>
              <a:rPr lang="cs-CZ" sz="2000" dirty="0" smtClean="0">
                <a:latin typeface="+mj-lt"/>
                <a:cs typeface="Times New Roman" pitchFamily="18" charset="0"/>
                <a:sym typeface="Wingdings 3" pitchFamily="18" charset="2"/>
              </a:rPr>
              <a:t>mniální </a:t>
            </a:r>
            <a:r>
              <a:rPr lang="cs-CZ" sz="2000" dirty="0">
                <a:latin typeface="+mj-lt"/>
                <a:cs typeface="Times New Roman" pitchFamily="18" charset="0"/>
                <a:sym typeface="Wingdings 3" pitchFamily="18" charset="2"/>
              </a:rPr>
              <a:t>stěnou napřed s hematomem in toto → menší krevní </a:t>
            </a:r>
            <a:r>
              <a:rPr lang="cs-CZ" sz="2000" dirty="0" smtClean="0">
                <a:latin typeface="+mj-lt"/>
                <a:cs typeface="Times New Roman" pitchFamily="18" charset="0"/>
                <a:sym typeface="Wingdings 3" pitchFamily="18" charset="2"/>
              </a:rPr>
              <a:t>ztráta</a:t>
            </a:r>
          </a:p>
          <a:p>
            <a:pPr marL="609600" indent="-609600">
              <a:buFontTx/>
              <a:buNone/>
            </a:pPr>
            <a:endParaRPr lang="cs-CZ" sz="2000" dirty="0">
              <a:latin typeface="+mj-lt"/>
              <a:cs typeface="Times New Roman" pitchFamily="18" charset="0"/>
              <a:sym typeface="Wingdings 3" pitchFamily="18" charset="2"/>
            </a:endParaRPr>
          </a:p>
          <a:p>
            <a:endParaRPr lang="cs-CZ" dirty="0">
              <a:latin typeface="+mj-lt"/>
              <a:cs typeface="Times New Roman" pitchFamily="18" charset="0"/>
              <a:sym typeface="Wingdings 3" pitchFamily="18" charset="2"/>
            </a:endParaRPr>
          </a:p>
          <a:p>
            <a:pPr marL="0" indent="0">
              <a:buNone/>
            </a:pPr>
            <a:r>
              <a:rPr lang="cs-CZ" dirty="0" smtClean="0">
                <a:latin typeface="+mj-lt"/>
                <a:cs typeface="Times New Roman" pitchFamily="18" charset="0"/>
                <a:sym typeface="Wingdings 3" pitchFamily="18" charset="2"/>
              </a:rPr>
              <a:t> </a:t>
            </a:r>
            <a:endParaRPr lang="cs-CZ" dirty="0">
              <a:latin typeface="+mj-lt"/>
              <a:cs typeface="Times New Roman" pitchFamily="18" charset="0"/>
              <a:sym typeface="Wingdings 3" pitchFamily="18" charset="2"/>
            </a:endParaRPr>
          </a:p>
        </p:txBody>
      </p:sp>
      <p:pic>
        <p:nvPicPr>
          <p:cNvPr id="7" name="Picture 4" descr="Odlučování a vypuzování placenty střed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6264275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MECHANISMY ODLUČOVÁNÍ PLACENTY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DUNCAN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sz="2000" dirty="0" smtClean="0"/>
              <a:t>hranou lůžko se odděluje po svém okraji   (hraně) → krev </a:t>
            </a:r>
            <a:r>
              <a:rPr lang="cs-CZ" sz="2000" dirty="0" err="1" smtClean="0"/>
              <a:t>retroplacentárně</a:t>
            </a:r>
            <a:r>
              <a:rPr lang="cs-CZ" sz="2000" dirty="0" smtClean="0"/>
              <a:t> i 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navenek</a:t>
            </a:r>
            <a:r>
              <a:rPr lang="cs-CZ" sz="2000" dirty="0"/>
              <a:t> </a:t>
            </a:r>
            <a:r>
              <a:rPr lang="cs-CZ" sz="2000" dirty="0" smtClean="0"/>
              <a:t>lůžko se rodí děložní hranou</a:t>
            </a:r>
          </a:p>
          <a:p>
            <a:endParaRPr lang="cs-CZ" dirty="0"/>
          </a:p>
        </p:txBody>
      </p:sp>
      <p:pic>
        <p:nvPicPr>
          <p:cNvPr id="4" name="Picture 4" descr="Porod placenty hran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03" y="3429000"/>
            <a:ext cx="590391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MECHANISMY ODLUČOVÁNÍ PLACENTY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GESSNER = smíšený</a:t>
            </a:r>
          </a:p>
          <a:p>
            <a:pPr marL="0" indent="0">
              <a:buNone/>
            </a:pPr>
            <a:r>
              <a:rPr lang="cs-CZ" sz="2000" dirty="0" smtClean="0"/>
              <a:t>      kombinace obou →nejdříve hranou → maximum hematomu ve středu 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→lůžko se rodí středem</a:t>
            </a:r>
          </a:p>
          <a:p>
            <a:endParaRPr lang="cs-CZ" dirty="0"/>
          </a:p>
        </p:txBody>
      </p:sp>
      <p:pic>
        <p:nvPicPr>
          <p:cNvPr id="4" name="Picture 4" descr="Smíšený mechanismus vypuzování placen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284984"/>
            <a:ext cx="5480050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DP – LÉKAŘSKÉ VEDENÍ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/>
              <a:t>krevní ztráty 200 – 300 ml</a:t>
            </a:r>
          </a:p>
          <a:p>
            <a:r>
              <a:rPr lang="cs-CZ" dirty="0" smtClean="0"/>
              <a:t>revize lůžka (celistvost, aberantní cévy na okraji →  </a:t>
            </a:r>
            <a:r>
              <a:rPr lang="cs-CZ" dirty="0" err="1" smtClean="0"/>
              <a:t>pl</a:t>
            </a:r>
            <a:r>
              <a:rPr lang="cs-CZ" dirty="0" smtClean="0"/>
              <a:t>. </a:t>
            </a:r>
            <a:r>
              <a:rPr lang="cs-CZ" dirty="0" err="1" smtClean="0"/>
              <a:t>succenturiata</a:t>
            </a:r>
            <a:r>
              <a:rPr lang="cs-CZ" dirty="0" smtClean="0"/>
              <a:t>)</a:t>
            </a:r>
          </a:p>
          <a:p>
            <a:r>
              <a:rPr lang="cs-CZ" dirty="0" smtClean="0"/>
              <a:t>ošetření porodního poranění (hrdlo, pochva, hráz)</a:t>
            </a:r>
          </a:p>
          <a:p>
            <a:r>
              <a:rPr lang="cs-CZ" dirty="0" smtClean="0"/>
              <a:t>přiložení dítěte</a:t>
            </a:r>
          </a:p>
          <a:p>
            <a:r>
              <a:rPr lang="cs-CZ" dirty="0" smtClean="0"/>
              <a:t>KT, TF, teplota, kontrola krvácení</a:t>
            </a:r>
          </a:p>
          <a:p>
            <a:r>
              <a:rPr lang="cs-CZ" dirty="0" smtClean="0"/>
              <a:t>2 hod. po porodu na PS</a:t>
            </a:r>
          </a:p>
          <a:p>
            <a:pPr>
              <a:buFont typeface="Monotype Sorts" pitchFamily="2" charset="2"/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9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Trvání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dirty="0" smtClean="0"/>
              <a:t>        6 – 12 hodin u prvorodičky</a:t>
            </a:r>
          </a:p>
          <a:p>
            <a:pPr>
              <a:buFont typeface="Monotype Sorts" pitchFamily="2" charset="2"/>
              <a:buNone/>
            </a:pPr>
            <a:r>
              <a:rPr lang="cs-CZ" dirty="0" smtClean="0"/>
              <a:t>        3 – 9 hodin u vícerodičky</a:t>
            </a:r>
          </a:p>
          <a:p>
            <a:pPr>
              <a:buFont typeface="Monotype Sorts" pitchFamily="2" charset="2"/>
              <a:buNone/>
            </a:pPr>
            <a:r>
              <a:rPr lang="cs-CZ" dirty="0" smtClean="0"/>
              <a:t>        pod 60 minut…..překotný porod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9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Přístrojové vybavení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kardiotokografie</a:t>
            </a:r>
            <a:r>
              <a:rPr lang="cs-CZ" dirty="0" smtClean="0"/>
              <a:t> (zevní, vnitřní)</a:t>
            </a:r>
          </a:p>
          <a:p>
            <a:r>
              <a:rPr lang="cs-CZ" dirty="0" err="1" smtClean="0"/>
              <a:t>intrapartální</a:t>
            </a:r>
            <a:r>
              <a:rPr lang="cs-CZ" dirty="0" smtClean="0"/>
              <a:t> fetální pulzní </a:t>
            </a:r>
            <a:r>
              <a:rPr lang="cs-CZ" dirty="0" err="1" smtClean="0"/>
              <a:t>oxymetrie</a:t>
            </a:r>
            <a:endParaRPr lang="cs-CZ" dirty="0" smtClean="0"/>
          </a:p>
          <a:p>
            <a:r>
              <a:rPr lang="cs-CZ" dirty="0" smtClean="0"/>
              <a:t>analýza S – T úseku EKG plodu</a:t>
            </a:r>
          </a:p>
          <a:p>
            <a:r>
              <a:rPr lang="cs-CZ" dirty="0" err="1" smtClean="0"/>
              <a:t>Uz</a:t>
            </a:r>
            <a:r>
              <a:rPr lang="cs-CZ" dirty="0" smtClean="0"/>
              <a:t> vyšetření - poloha, váhový odhad </a:t>
            </a:r>
          </a:p>
          <a:p>
            <a:r>
              <a:rPr lang="cs-CZ" dirty="0" smtClean="0"/>
              <a:t>Doppler vyšetření - pupečník, hematom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7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Porod bez násilí</a:t>
            </a:r>
          </a:p>
          <a:p>
            <a:r>
              <a:rPr lang="cs-CZ" dirty="0" smtClean="0"/>
              <a:t>Přítomnost otce u porodu</a:t>
            </a:r>
          </a:p>
          <a:p>
            <a:r>
              <a:rPr lang="cs-CZ" dirty="0" smtClean="0"/>
              <a:t>Porod v domácnosti</a:t>
            </a:r>
          </a:p>
          <a:p>
            <a:r>
              <a:rPr lang="cs-CZ" dirty="0" smtClean="0"/>
              <a:t>Poloha rodičky za porodu (pomůcky)</a:t>
            </a:r>
          </a:p>
          <a:p>
            <a:r>
              <a:rPr lang="cs-CZ" dirty="0" smtClean="0"/>
              <a:t>Porod do vody (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birth</a:t>
            </a:r>
            <a:r>
              <a:rPr lang="cs-CZ" dirty="0" smtClean="0"/>
              <a:t>)</a:t>
            </a:r>
          </a:p>
          <a:p>
            <a:r>
              <a:rPr lang="cs-CZ" dirty="0" smtClean="0"/>
              <a:t>Elektivní SC</a:t>
            </a:r>
          </a:p>
          <a:p>
            <a:r>
              <a:rPr lang="cs-CZ" dirty="0" smtClean="0"/>
              <a:t>Programovaný porod</a:t>
            </a:r>
          </a:p>
          <a:p>
            <a:r>
              <a:rPr lang="cs-CZ" dirty="0" smtClean="0"/>
              <a:t>Porodnická analgezie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Relaxační technika</a:t>
            </a:r>
          </a:p>
          <a:p>
            <a:r>
              <a:rPr lang="cs-CZ" dirty="0" err="1" smtClean="0"/>
              <a:t>Musikoterapie</a:t>
            </a:r>
            <a:endParaRPr lang="cs-CZ" dirty="0" smtClean="0"/>
          </a:p>
          <a:p>
            <a:r>
              <a:rPr lang="cs-CZ" dirty="0" smtClean="0"/>
              <a:t>Aromaterapie </a:t>
            </a:r>
          </a:p>
          <a:p>
            <a:r>
              <a:rPr lang="cs-CZ" dirty="0" smtClean="0"/>
              <a:t>Masáže  - zad  a hráze</a:t>
            </a:r>
          </a:p>
          <a:p>
            <a:r>
              <a:rPr lang="cs-CZ" dirty="0"/>
              <a:t>P</a:t>
            </a:r>
            <a:r>
              <a:rPr lang="cs-CZ" dirty="0" smtClean="0"/>
              <a:t>ředporodní příprava </a:t>
            </a:r>
          </a:p>
          <a:p>
            <a:pPr lvl="1"/>
            <a:r>
              <a:rPr lang="cs-CZ" dirty="0" smtClean="0"/>
              <a:t>základní</a:t>
            </a:r>
          </a:p>
          <a:p>
            <a:pPr lvl="1"/>
            <a:r>
              <a:rPr lang="cs-CZ" dirty="0" smtClean="0"/>
              <a:t>rozšířená</a:t>
            </a:r>
          </a:p>
          <a:p>
            <a:pPr lvl="1"/>
            <a:r>
              <a:rPr lang="cs-CZ" dirty="0" smtClean="0"/>
              <a:t>kojení</a:t>
            </a:r>
          </a:p>
          <a:p>
            <a:pPr lvl="1"/>
            <a:r>
              <a:rPr lang="cs-CZ" dirty="0" smtClean="0"/>
              <a:t>péče o novorozence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0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9011344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narození dítěte: úplné </a:t>
            </a:r>
            <a:r>
              <a:rPr lang="cs-CZ" b="1" dirty="0" smtClean="0"/>
              <a:t>vypuzení</a:t>
            </a:r>
            <a:r>
              <a:rPr lang="cs-CZ" dirty="0" smtClean="0"/>
              <a:t> nebo </a:t>
            </a:r>
            <a:r>
              <a:rPr lang="cs-CZ" b="1" dirty="0" smtClean="0"/>
              <a:t>vynětí  plodu z těla matky </a:t>
            </a:r>
            <a:r>
              <a:rPr lang="cs-CZ" dirty="0" smtClean="0"/>
              <a:t>(samovolný X operační)</a:t>
            </a:r>
          </a:p>
          <a:p>
            <a:endParaRPr lang="cs-CZ" dirty="0" smtClean="0"/>
          </a:p>
          <a:p>
            <a:r>
              <a:rPr lang="cs-CZ" b="1" u="sng" dirty="0" smtClean="0"/>
              <a:t>porod</a:t>
            </a:r>
            <a:r>
              <a:rPr lang="cs-CZ" b="1" dirty="0" smtClean="0"/>
              <a:t> </a:t>
            </a:r>
            <a:r>
              <a:rPr lang="cs-CZ" dirty="0" smtClean="0"/>
              <a:t>(1.4.2012) zákon 372/2011 O zdravotních službách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a podmínkách jejich poskytování</a:t>
            </a:r>
          </a:p>
          <a:p>
            <a:pPr marL="0" indent="0">
              <a:buNone/>
            </a:pPr>
            <a:r>
              <a:rPr lang="cs-CZ" dirty="0" smtClean="0"/>
              <a:t>    - </a:t>
            </a:r>
            <a:r>
              <a:rPr lang="cs-CZ" b="1" dirty="0" smtClean="0"/>
              <a:t>živě rozený  </a:t>
            </a:r>
            <a:r>
              <a:rPr lang="cs-CZ" dirty="0" smtClean="0"/>
              <a:t>nad 500g a vykazuje známky </a:t>
            </a:r>
            <a:r>
              <a:rPr lang="cs-CZ" dirty="0"/>
              <a:t>života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(</a:t>
            </a:r>
            <a:r>
              <a:rPr lang="cs-CZ" dirty="0"/>
              <a:t>akce srdeční, pulsace pupečníku, </a:t>
            </a:r>
            <a:r>
              <a:rPr lang="cs-CZ" dirty="0" err="1" smtClean="0"/>
              <a:t>spont</a:t>
            </a:r>
            <a:r>
              <a:rPr lang="cs-CZ" dirty="0" smtClean="0"/>
              <a:t>. dýchání</a:t>
            </a:r>
            <a:r>
              <a:rPr lang="cs-CZ" dirty="0"/>
              <a:t>, </a:t>
            </a:r>
            <a:r>
              <a:rPr lang="cs-CZ" dirty="0" smtClean="0"/>
              <a:t>pohyby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 smtClean="0"/>
              <a:t>    </a:t>
            </a:r>
            <a:r>
              <a:rPr lang="cs-CZ" dirty="0" smtClean="0"/>
              <a:t>- </a:t>
            </a:r>
            <a:r>
              <a:rPr lang="cs-CZ" b="1" dirty="0" smtClean="0"/>
              <a:t>mrtvě rozený   </a:t>
            </a:r>
            <a:r>
              <a:rPr lang="cs-CZ" dirty="0" smtClean="0"/>
              <a:t>- nad 500g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- nad 25cm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- nad 22.týden gestace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   Porod (časování)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3500" b="1" dirty="0" smtClean="0"/>
              <a:t>v termínu</a:t>
            </a:r>
            <a:r>
              <a:rPr lang="cs-CZ" sz="3500" dirty="0" smtClean="0"/>
              <a:t>            </a:t>
            </a:r>
            <a:r>
              <a:rPr lang="cs-CZ" sz="2000" dirty="0" smtClean="0"/>
              <a:t>(38.-42.týden  gravidity)      </a:t>
            </a:r>
          </a:p>
          <a:p>
            <a:pPr>
              <a:buNone/>
            </a:pPr>
            <a:r>
              <a:rPr lang="cs-CZ" sz="2000" dirty="0" smtClean="0"/>
              <a:t>     </a:t>
            </a:r>
            <a:r>
              <a:rPr lang="cs-CZ" b="1" dirty="0" smtClean="0"/>
              <a:t>předčasný </a:t>
            </a:r>
            <a:r>
              <a:rPr lang="cs-CZ" sz="2000" dirty="0" smtClean="0"/>
              <a:t>                   (</a:t>
            </a:r>
            <a:r>
              <a:rPr lang="cs-CZ" sz="2000" dirty="0"/>
              <a:t>24.-37.týden gravidity)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sz="3500" b="1" dirty="0" smtClean="0"/>
              <a:t>po termínu         </a:t>
            </a:r>
            <a:r>
              <a:rPr lang="cs-CZ" sz="2000" dirty="0" smtClean="0"/>
              <a:t>(po 42.týdnu gravidity)  </a:t>
            </a:r>
          </a:p>
          <a:p>
            <a:pPr marL="0" indent="0">
              <a:buNone/>
            </a:pPr>
            <a:r>
              <a:rPr lang="cs-CZ" sz="2000" dirty="0" smtClean="0"/>
              <a:t>        </a:t>
            </a:r>
          </a:p>
          <a:p>
            <a:r>
              <a:rPr lang="cs-CZ" dirty="0" smtClean="0"/>
              <a:t>délka těhotenství  280dnů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</a:t>
            </a:r>
            <a:r>
              <a:rPr lang="cs-CZ" sz="2000" dirty="0" err="1" smtClean="0"/>
              <a:t>Naegeleho</a:t>
            </a:r>
            <a:r>
              <a:rPr lang="cs-CZ" sz="2000" dirty="0" smtClean="0"/>
              <a:t> pravidlo: od prvního dne poslední </a:t>
            </a:r>
            <a:r>
              <a:rPr lang="cs-CZ" sz="2000" dirty="0" err="1" smtClean="0"/>
              <a:t>mentruace</a:t>
            </a:r>
            <a:r>
              <a:rPr lang="cs-CZ" sz="2000" dirty="0" smtClean="0"/>
              <a:t> odečtěme 3 měsíce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a připočteme 7 dnů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-  pohyby plodu: </a:t>
            </a:r>
            <a:r>
              <a:rPr lang="cs-CZ" sz="2000" dirty="0" err="1" smtClean="0"/>
              <a:t>nulipara</a:t>
            </a:r>
            <a:r>
              <a:rPr lang="cs-CZ" sz="2000" dirty="0" smtClean="0"/>
              <a:t> (20.týden+20týdnů   </a:t>
            </a:r>
            <a:r>
              <a:rPr lang="cs-CZ" sz="2000" dirty="0" err="1" smtClean="0"/>
              <a:t>multipara</a:t>
            </a:r>
            <a:r>
              <a:rPr lang="cs-CZ" sz="2000" dirty="0" smtClean="0"/>
              <a:t> 18+22.týdnu)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-  dle data koncepce (oplozující soulož, datum ET )</a:t>
            </a:r>
          </a:p>
          <a:p>
            <a:pPr marL="0" indent="0">
              <a:buNone/>
            </a:pPr>
            <a:r>
              <a:rPr lang="cs-CZ" sz="2000" dirty="0" smtClean="0"/>
              <a:t>      -  </a:t>
            </a:r>
            <a:r>
              <a:rPr lang="cs-CZ" sz="2000" b="1" dirty="0" smtClean="0"/>
              <a:t>ultrazvuk (8.-12.týden gravidity)-nejpřesnější určení termínu porodu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7317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Porodní cesty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Tvrdé porodní cesty: kostěná pánev-pelvis</a:t>
            </a:r>
          </a:p>
          <a:p>
            <a:r>
              <a:rPr lang="cs-CZ" dirty="0"/>
              <a:t>Kostěný prstenec vzniká spojením obou kostí pánevních (</a:t>
            </a:r>
            <a:r>
              <a:rPr lang="cs-CZ" i="1" dirty="0" err="1"/>
              <a:t>ossa</a:t>
            </a:r>
            <a:r>
              <a:rPr lang="cs-CZ" i="1" dirty="0"/>
              <a:t> </a:t>
            </a:r>
            <a:r>
              <a:rPr lang="cs-CZ" i="1" dirty="0" err="1"/>
              <a:t>coxae</a:t>
            </a:r>
            <a:r>
              <a:rPr lang="cs-CZ" dirty="0"/>
              <a:t>) </a:t>
            </a:r>
            <a:r>
              <a:rPr lang="cs-CZ" dirty="0" smtClean="0"/>
              <a:t>prostřednictvím symfýzy </a:t>
            </a:r>
            <a:r>
              <a:rPr lang="cs-CZ" dirty="0"/>
              <a:t>ventrálně a jejich připojením k páteři pomocí kosti křížové (</a:t>
            </a:r>
            <a:r>
              <a:rPr lang="cs-CZ" i="1" dirty="0"/>
              <a:t>os </a:t>
            </a:r>
            <a:r>
              <a:rPr lang="cs-CZ" i="1" dirty="0" err="1"/>
              <a:t>sacrum</a:t>
            </a:r>
            <a:r>
              <a:rPr lang="cs-CZ" dirty="0"/>
              <a:t>) </a:t>
            </a:r>
            <a:r>
              <a:rPr lang="cs-CZ" dirty="0" err="1" smtClean="0"/>
              <a:t>dorzálně,která</a:t>
            </a:r>
            <a:r>
              <a:rPr lang="cs-CZ" dirty="0" smtClean="0"/>
              <a:t> </a:t>
            </a:r>
            <a:r>
              <a:rPr lang="cs-CZ" dirty="0"/>
              <a:t>končí kostí kostrční (</a:t>
            </a:r>
            <a:r>
              <a:rPr lang="cs-CZ" i="1" dirty="0"/>
              <a:t>os </a:t>
            </a:r>
            <a:r>
              <a:rPr lang="cs-CZ" i="1" dirty="0" err="1"/>
              <a:t>coccygis</a:t>
            </a:r>
            <a:r>
              <a:rPr lang="cs-CZ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2069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Pánevní roviny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42" y="1600200"/>
            <a:ext cx="5887315" cy="4525963"/>
          </a:xfrm>
        </p:spPr>
      </p:pic>
    </p:spTree>
    <p:extLst>
      <p:ext uri="{BB962C8B-B14F-4D97-AF65-F5344CB8AC3E}">
        <p14:creationId xmlns:p14="http://schemas.microsoft.com/office/powerpoint/2010/main" val="18923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Porodní  cesty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dirty="0" smtClean="0"/>
              <a:t>Porodní cesty měkké: </a:t>
            </a:r>
          </a:p>
          <a:p>
            <a:pPr>
              <a:buFont typeface="Monotype Sorts" pitchFamily="2" charset="2"/>
              <a:buNone/>
            </a:pPr>
            <a:r>
              <a:rPr lang="cs-CZ" dirty="0"/>
              <a:t> </a:t>
            </a:r>
            <a:r>
              <a:rPr lang="cs-CZ" dirty="0" smtClean="0"/>
              <a:t>      dolní segment děložní</a:t>
            </a:r>
          </a:p>
          <a:p>
            <a:pPr>
              <a:buFont typeface="Monotype Sorts" pitchFamily="2" charset="2"/>
              <a:buNone/>
            </a:pPr>
            <a:r>
              <a:rPr lang="cs-CZ" dirty="0" smtClean="0"/>
              <a:t>        hrdlo</a:t>
            </a:r>
          </a:p>
          <a:p>
            <a:pPr>
              <a:buFont typeface="Monotype Sorts" pitchFamily="2" charset="2"/>
              <a:buNone/>
            </a:pPr>
            <a:r>
              <a:rPr lang="cs-CZ" dirty="0" smtClean="0"/>
              <a:t>        pochva</a:t>
            </a:r>
          </a:p>
          <a:p>
            <a:pPr>
              <a:buFont typeface="Monotype Sorts" pitchFamily="2" charset="2"/>
              <a:buNone/>
            </a:pPr>
            <a:r>
              <a:rPr lang="cs-CZ" dirty="0" smtClean="0"/>
              <a:t>        zevní rodidla</a:t>
            </a:r>
          </a:p>
          <a:p>
            <a:pPr>
              <a:buFont typeface="Monotype Sorts" pitchFamily="2" charset="2"/>
              <a:buNone/>
            </a:pPr>
            <a:r>
              <a:rPr lang="cs-CZ" dirty="0" smtClean="0"/>
              <a:t>        pánevní dno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5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Spouštěcí mechanismy porodu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Vztah mezi děložním tělem a cervixem</a:t>
            </a:r>
          </a:p>
          <a:p>
            <a:r>
              <a:rPr lang="cs-CZ" dirty="0" smtClean="0"/>
              <a:t>Progesteron </a:t>
            </a:r>
          </a:p>
          <a:p>
            <a:r>
              <a:rPr lang="cs-CZ" dirty="0" smtClean="0"/>
              <a:t>Estrogen</a:t>
            </a:r>
          </a:p>
          <a:p>
            <a:r>
              <a:rPr lang="cs-CZ" dirty="0" smtClean="0"/>
              <a:t>Prostaglandiny</a:t>
            </a:r>
          </a:p>
          <a:p>
            <a:r>
              <a:rPr lang="cs-CZ" dirty="0" smtClean="0"/>
              <a:t>Oxytocin</a:t>
            </a:r>
          </a:p>
          <a:p>
            <a:r>
              <a:rPr lang="cs-CZ" sz="2200" dirty="0" smtClean="0"/>
              <a:t>Stabilita gravidity – dostatečný průtok v uteroplacentárním řečišti, homeostáza volných Ca, převaha progesteronu,odpovídající  koncentrace hCG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899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Porodní síly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děložní kontrakce</a:t>
            </a:r>
          </a:p>
          <a:p>
            <a:pPr>
              <a:buFont typeface="Monotype Sorts" pitchFamily="2" charset="2"/>
              <a:buNone/>
            </a:pPr>
            <a:r>
              <a:rPr lang="cs-CZ" dirty="0" smtClean="0"/>
              <a:t>    (délka, intenzita MJ, pravidelnost)</a:t>
            </a:r>
          </a:p>
          <a:p>
            <a:r>
              <a:rPr lang="cs-CZ" dirty="0" smtClean="0"/>
              <a:t>břišní lis</a:t>
            </a:r>
          </a:p>
          <a:p>
            <a:r>
              <a:rPr lang="cs-CZ" dirty="0" smtClean="0"/>
              <a:t>zemská gravitace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2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 CE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 CE" charset="-1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1056</Words>
  <Application>Microsoft Office PowerPoint</Application>
  <PresentationFormat>Předvádění na obrazovce (4:3)</PresentationFormat>
  <Paragraphs>182</Paragraphs>
  <Slides>28</Slides>
  <Notes>0</Notes>
  <HiddenSlides>1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Motiv systému Office</vt:lpstr>
      <vt:lpstr>Default Design</vt:lpstr>
      <vt:lpstr>Fotografie</vt:lpstr>
      <vt:lpstr> Spontánní porod</vt:lpstr>
      <vt:lpstr>Prezentace aplikace PowerPoint</vt:lpstr>
      <vt:lpstr>Definice porodu</vt:lpstr>
      <vt:lpstr>Porod</vt:lpstr>
      <vt:lpstr>Porodní cesty</vt:lpstr>
      <vt:lpstr>Pánevní roviny</vt:lpstr>
      <vt:lpstr>Porodní  cesty</vt:lpstr>
      <vt:lpstr>Spouštěcí mechanismy porodu</vt:lpstr>
      <vt:lpstr>Porodní síly</vt:lpstr>
      <vt:lpstr>Uložení plodu na konci těhotenství</vt:lpstr>
      <vt:lpstr>Polohy plodu</vt:lpstr>
      <vt:lpstr>Uložení plodu na konci těhotenství</vt:lpstr>
      <vt:lpstr>Vyšetření</vt:lpstr>
      <vt:lpstr>PŘÍJEM RODIČKY</vt:lpstr>
      <vt:lpstr>I. DOBA PORODNÍ </vt:lpstr>
      <vt:lpstr>I. DOBA PORODNÍ </vt:lpstr>
      <vt:lpstr>II. DOBA PORODNÍ </vt:lpstr>
      <vt:lpstr>II. DOBA PORODNÍ </vt:lpstr>
      <vt:lpstr>Vedení porodu</vt:lpstr>
      <vt:lpstr>III. DOBA PORODNÍ </vt:lpstr>
      <vt:lpstr>ZNÁMKY ODLOUČENÍ PLACENTY</vt:lpstr>
      <vt:lpstr>MECHANISMY ODLUČOVÁNÍ PLACENTY</vt:lpstr>
      <vt:lpstr>MECHANISMY ODLUČOVÁNÍ PLACENTY</vt:lpstr>
      <vt:lpstr>MECHANISMY ODLUČOVÁNÍ PLACENTY</vt:lpstr>
      <vt:lpstr>III. DP – LÉKAŘSKÉ VEDENÍ </vt:lpstr>
      <vt:lpstr>Trvání porodu</vt:lpstr>
      <vt:lpstr>Přístrojové vybavení</vt:lpstr>
      <vt:lpstr>Nové trendy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Kamenikova Miloslava</dc:creator>
  <cp:lastModifiedBy>Stodulka Josef</cp:lastModifiedBy>
  <cp:revision>33</cp:revision>
  <dcterms:created xsi:type="dcterms:W3CDTF">2013-09-20T17:29:38Z</dcterms:created>
  <dcterms:modified xsi:type="dcterms:W3CDTF">2017-07-25T08:04:47Z</dcterms:modified>
</cp:coreProperties>
</file>