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91" r:id="rId6"/>
    <p:sldId id="289" r:id="rId7"/>
    <p:sldId id="290" r:id="rId8"/>
    <p:sldId id="292" r:id="rId9"/>
    <p:sldId id="259" r:id="rId10"/>
    <p:sldId id="280" r:id="rId11"/>
    <p:sldId id="262" r:id="rId12"/>
    <p:sldId id="293" r:id="rId13"/>
    <p:sldId id="263" r:id="rId14"/>
    <p:sldId id="264" r:id="rId15"/>
    <p:sldId id="282" r:id="rId16"/>
    <p:sldId id="283" r:id="rId17"/>
    <p:sldId id="265" r:id="rId18"/>
    <p:sldId id="271" r:id="rId19"/>
    <p:sldId id="272" r:id="rId20"/>
    <p:sldId id="294" r:id="rId21"/>
    <p:sldId id="286" r:id="rId22"/>
    <p:sldId id="266" r:id="rId23"/>
    <p:sldId id="295" r:id="rId24"/>
    <p:sldId id="296" r:id="rId25"/>
    <p:sldId id="299" r:id="rId26"/>
    <p:sldId id="300" r:id="rId27"/>
    <p:sldId id="308" r:id="rId28"/>
    <p:sldId id="301" r:id="rId29"/>
    <p:sldId id="302" r:id="rId30"/>
    <p:sldId id="267" r:id="rId31"/>
    <p:sldId id="274" r:id="rId32"/>
    <p:sldId id="275" r:id="rId33"/>
    <p:sldId id="268" r:id="rId34"/>
    <p:sldId id="281" r:id="rId35"/>
    <p:sldId id="276" r:id="rId36"/>
    <p:sldId id="303" r:id="rId37"/>
    <p:sldId id="269" r:id="rId38"/>
    <p:sldId id="284" r:id="rId39"/>
    <p:sldId id="277" r:id="rId40"/>
    <p:sldId id="270" r:id="rId41"/>
    <p:sldId id="273" r:id="rId42"/>
    <p:sldId id="278" r:id="rId43"/>
    <p:sldId id="304" r:id="rId44"/>
    <p:sldId id="305" r:id="rId45"/>
    <p:sldId id="306" r:id="rId46"/>
    <p:sldId id="30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9F090F1-34A3-4DFA-9168-4036EE1287A4}">
          <p14:sldIdLst>
            <p14:sldId id="256"/>
            <p14:sldId id="257"/>
            <p14:sldId id="258"/>
            <p14:sldId id="260"/>
            <p14:sldId id="291"/>
            <p14:sldId id="289"/>
            <p14:sldId id="290"/>
            <p14:sldId id="292"/>
            <p14:sldId id="259"/>
            <p14:sldId id="280"/>
            <p14:sldId id="262"/>
            <p14:sldId id="293"/>
            <p14:sldId id="263"/>
            <p14:sldId id="264"/>
            <p14:sldId id="282"/>
            <p14:sldId id="283"/>
            <p14:sldId id="265"/>
            <p14:sldId id="271"/>
            <p14:sldId id="272"/>
            <p14:sldId id="294"/>
            <p14:sldId id="286"/>
            <p14:sldId id="266"/>
            <p14:sldId id="295"/>
            <p14:sldId id="296"/>
            <p14:sldId id="299"/>
            <p14:sldId id="300"/>
            <p14:sldId id="308"/>
            <p14:sldId id="301"/>
            <p14:sldId id="302"/>
            <p14:sldId id="267"/>
            <p14:sldId id="274"/>
            <p14:sldId id="275"/>
            <p14:sldId id="268"/>
            <p14:sldId id="281"/>
            <p14:sldId id="276"/>
            <p14:sldId id="303"/>
            <p14:sldId id="269"/>
            <p14:sldId id="284"/>
            <p14:sldId id="277"/>
            <p14:sldId id="270"/>
            <p14:sldId id="273"/>
            <p14:sldId id="278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0" autoAdjust="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46B7D-589E-4E9E-BF61-8BDCC9C320D8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A238D2-5024-4D08-9401-A79A9E345005}">
      <dgm:prSet phldrT="[Text]" custT="1"/>
      <dgm:spPr/>
      <dgm:t>
        <a:bodyPr/>
        <a:lstStyle/>
        <a:p>
          <a:r>
            <a:rPr lang="cs-CZ" sz="2400" dirty="0"/>
            <a:t>Myšlenky</a:t>
          </a:r>
          <a:endParaRPr lang="cs-CZ" sz="1600" dirty="0"/>
        </a:p>
      </dgm:t>
    </dgm:pt>
    <dgm:pt modelId="{2EA818A6-4BCD-4148-AE7D-314CEDD78BBC}" type="parTrans" cxnId="{E3A91752-FF7F-4686-9FB6-37BCBA9AE51D}">
      <dgm:prSet/>
      <dgm:spPr/>
      <dgm:t>
        <a:bodyPr/>
        <a:lstStyle/>
        <a:p>
          <a:endParaRPr lang="cs-CZ"/>
        </a:p>
      </dgm:t>
    </dgm:pt>
    <dgm:pt modelId="{EBEFEAF1-45FB-47F6-A752-2B3EE9B1919E}" type="sibTrans" cxnId="{E3A91752-FF7F-4686-9FB6-37BCBA9AE51D}">
      <dgm:prSet/>
      <dgm:spPr/>
      <dgm:t>
        <a:bodyPr/>
        <a:lstStyle/>
        <a:p>
          <a:endParaRPr lang="cs-CZ"/>
        </a:p>
      </dgm:t>
    </dgm:pt>
    <dgm:pt modelId="{1773BC6F-E3E1-4B83-A623-3DAE087212D6}">
      <dgm:prSet phldrT="[Text]"/>
      <dgm:spPr/>
      <dgm:t>
        <a:bodyPr/>
        <a:lstStyle/>
        <a:p>
          <a:r>
            <a:rPr lang="cs-CZ" dirty="0"/>
            <a:t>Tělesné reakce</a:t>
          </a:r>
        </a:p>
      </dgm:t>
    </dgm:pt>
    <dgm:pt modelId="{FF23A9FF-3F6F-435F-8C72-B17FB4E71F76}" type="parTrans" cxnId="{F921E743-EEA7-445F-93C4-FCB59DF59B99}">
      <dgm:prSet/>
      <dgm:spPr/>
      <dgm:t>
        <a:bodyPr/>
        <a:lstStyle/>
        <a:p>
          <a:endParaRPr lang="cs-CZ"/>
        </a:p>
      </dgm:t>
    </dgm:pt>
    <dgm:pt modelId="{E337C2BD-AD06-4CA3-A5A4-D66A84416A74}" type="sibTrans" cxnId="{F921E743-EEA7-445F-93C4-FCB59DF59B99}">
      <dgm:prSet/>
      <dgm:spPr/>
      <dgm:t>
        <a:bodyPr/>
        <a:lstStyle/>
        <a:p>
          <a:endParaRPr lang="cs-CZ"/>
        </a:p>
      </dgm:t>
    </dgm:pt>
    <dgm:pt modelId="{E208813F-E69F-4903-BDC5-74E9887E9895}">
      <dgm:prSet phldrT="[Text]"/>
      <dgm:spPr/>
      <dgm:t>
        <a:bodyPr/>
        <a:lstStyle/>
        <a:p>
          <a:r>
            <a:rPr lang="cs-CZ" dirty="0"/>
            <a:t>Emoce</a:t>
          </a:r>
        </a:p>
      </dgm:t>
    </dgm:pt>
    <dgm:pt modelId="{3F446D04-F815-4A94-927B-14B5EF128776}" type="parTrans" cxnId="{A615D181-143A-4B5F-B8A8-9850D5276F0C}">
      <dgm:prSet/>
      <dgm:spPr/>
      <dgm:t>
        <a:bodyPr/>
        <a:lstStyle/>
        <a:p>
          <a:endParaRPr lang="cs-CZ"/>
        </a:p>
      </dgm:t>
    </dgm:pt>
    <dgm:pt modelId="{125A4537-D55E-4D98-ACDE-980732044AB3}" type="sibTrans" cxnId="{A615D181-143A-4B5F-B8A8-9850D5276F0C}">
      <dgm:prSet/>
      <dgm:spPr/>
      <dgm:t>
        <a:bodyPr/>
        <a:lstStyle/>
        <a:p>
          <a:endParaRPr lang="cs-CZ"/>
        </a:p>
      </dgm:t>
    </dgm:pt>
    <dgm:pt modelId="{8974E828-A1AB-46F2-8D96-256BE47C0F80}">
      <dgm:prSet phldrT="[Text]"/>
      <dgm:spPr/>
      <dgm:t>
        <a:bodyPr/>
        <a:lstStyle/>
        <a:p>
          <a:r>
            <a:rPr lang="cs-CZ" dirty="0"/>
            <a:t>Chování</a:t>
          </a:r>
        </a:p>
      </dgm:t>
    </dgm:pt>
    <dgm:pt modelId="{DDE2CA0A-C3EE-4DD1-A376-B42D2A416741}" type="parTrans" cxnId="{A99FF2AA-1659-42A4-8346-E44070CB8306}">
      <dgm:prSet/>
      <dgm:spPr/>
      <dgm:t>
        <a:bodyPr/>
        <a:lstStyle/>
        <a:p>
          <a:endParaRPr lang="cs-CZ"/>
        </a:p>
      </dgm:t>
    </dgm:pt>
    <dgm:pt modelId="{3762851F-ABDB-4DAA-AEEE-664760335F17}" type="sibTrans" cxnId="{A99FF2AA-1659-42A4-8346-E44070CB8306}">
      <dgm:prSet/>
      <dgm:spPr/>
      <dgm:t>
        <a:bodyPr/>
        <a:lstStyle/>
        <a:p>
          <a:endParaRPr lang="cs-CZ"/>
        </a:p>
      </dgm:t>
    </dgm:pt>
    <dgm:pt modelId="{8C599C1E-AC93-4323-BE99-6BAA6D0E9AD9}" type="pres">
      <dgm:prSet presAssocID="{05E46B7D-589E-4E9E-BF61-8BDCC9C320D8}" presName="cycle" presStyleCnt="0">
        <dgm:presLayoutVars>
          <dgm:dir/>
          <dgm:resizeHandles val="exact"/>
        </dgm:presLayoutVars>
      </dgm:prSet>
      <dgm:spPr/>
    </dgm:pt>
    <dgm:pt modelId="{3660EA33-7E69-45F4-A67B-396F5412B5F2}" type="pres">
      <dgm:prSet presAssocID="{7BA238D2-5024-4D08-9401-A79A9E345005}" presName="node" presStyleLbl="node1" presStyleIdx="0" presStyleCnt="4">
        <dgm:presLayoutVars>
          <dgm:bulletEnabled val="1"/>
        </dgm:presLayoutVars>
      </dgm:prSet>
      <dgm:spPr/>
    </dgm:pt>
    <dgm:pt modelId="{9B7D5663-38B0-43EE-8B95-81193605FA39}" type="pres">
      <dgm:prSet presAssocID="{7BA238D2-5024-4D08-9401-A79A9E345005}" presName="spNode" presStyleCnt="0"/>
      <dgm:spPr/>
    </dgm:pt>
    <dgm:pt modelId="{C5483EB2-1FF7-44B3-9598-2769B66441C6}" type="pres">
      <dgm:prSet presAssocID="{EBEFEAF1-45FB-47F6-A752-2B3EE9B1919E}" presName="sibTrans" presStyleLbl="sibTrans1D1" presStyleIdx="0" presStyleCnt="4"/>
      <dgm:spPr/>
    </dgm:pt>
    <dgm:pt modelId="{5A146651-EC07-4780-9F82-C56B4DF76894}" type="pres">
      <dgm:prSet presAssocID="{1773BC6F-E3E1-4B83-A623-3DAE087212D6}" presName="node" presStyleLbl="node1" presStyleIdx="1" presStyleCnt="4">
        <dgm:presLayoutVars>
          <dgm:bulletEnabled val="1"/>
        </dgm:presLayoutVars>
      </dgm:prSet>
      <dgm:spPr/>
    </dgm:pt>
    <dgm:pt modelId="{88971959-7E67-45D3-B8F0-F700BB9CBD90}" type="pres">
      <dgm:prSet presAssocID="{1773BC6F-E3E1-4B83-A623-3DAE087212D6}" presName="spNode" presStyleCnt="0"/>
      <dgm:spPr/>
    </dgm:pt>
    <dgm:pt modelId="{2CEFCED1-0C0A-4D42-940F-B1C43BF99E66}" type="pres">
      <dgm:prSet presAssocID="{E337C2BD-AD06-4CA3-A5A4-D66A84416A74}" presName="sibTrans" presStyleLbl="sibTrans1D1" presStyleIdx="1" presStyleCnt="4"/>
      <dgm:spPr/>
    </dgm:pt>
    <dgm:pt modelId="{A1775A78-6A1E-4AA0-AF54-53F30190E4F4}" type="pres">
      <dgm:prSet presAssocID="{E208813F-E69F-4903-BDC5-74E9887E9895}" presName="node" presStyleLbl="node1" presStyleIdx="2" presStyleCnt="4">
        <dgm:presLayoutVars>
          <dgm:bulletEnabled val="1"/>
        </dgm:presLayoutVars>
      </dgm:prSet>
      <dgm:spPr/>
    </dgm:pt>
    <dgm:pt modelId="{811F6872-43A1-4CC0-80EF-FFE5520D9B7E}" type="pres">
      <dgm:prSet presAssocID="{E208813F-E69F-4903-BDC5-74E9887E9895}" presName="spNode" presStyleCnt="0"/>
      <dgm:spPr/>
    </dgm:pt>
    <dgm:pt modelId="{6E6272FF-38EA-4395-B0F9-135F27ACF571}" type="pres">
      <dgm:prSet presAssocID="{125A4537-D55E-4D98-ACDE-980732044AB3}" presName="sibTrans" presStyleLbl="sibTrans1D1" presStyleIdx="2" presStyleCnt="4"/>
      <dgm:spPr/>
    </dgm:pt>
    <dgm:pt modelId="{25C3775B-2865-4590-B999-A18233A3555E}" type="pres">
      <dgm:prSet presAssocID="{8974E828-A1AB-46F2-8D96-256BE47C0F80}" presName="node" presStyleLbl="node1" presStyleIdx="3" presStyleCnt="4">
        <dgm:presLayoutVars>
          <dgm:bulletEnabled val="1"/>
        </dgm:presLayoutVars>
      </dgm:prSet>
      <dgm:spPr/>
    </dgm:pt>
    <dgm:pt modelId="{31A40B88-5113-4E66-A29D-DEB2B78D0946}" type="pres">
      <dgm:prSet presAssocID="{8974E828-A1AB-46F2-8D96-256BE47C0F80}" presName="spNode" presStyleCnt="0"/>
      <dgm:spPr/>
    </dgm:pt>
    <dgm:pt modelId="{7EBB5B65-29E2-4904-9A84-32AAF0E6DF21}" type="pres">
      <dgm:prSet presAssocID="{3762851F-ABDB-4DAA-AEEE-664760335F17}" presName="sibTrans" presStyleLbl="sibTrans1D1" presStyleIdx="3" presStyleCnt="4"/>
      <dgm:spPr/>
    </dgm:pt>
  </dgm:ptLst>
  <dgm:cxnLst>
    <dgm:cxn modelId="{B571B213-9320-4BAA-8D2D-632EE03B5A3F}" type="presOf" srcId="{125A4537-D55E-4D98-ACDE-980732044AB3}" destId="{6E6272FF-38EA-4395-B0F9-135F27ACF571}" srcOrd="0" destOrd="0" presId="urn:microsoft.com/office/officeart/2005/8/layout/cycle6"/>
    <dgm:cxn modelId="{04B4301C-E3D4-4BFC-99A0-2C9E0FFEF407}" type="presOf" srcId="{1773BC6F-E3E1-4B83-A623-3DAE087212D6}" destId="{5A146651-EC07-4780-9F82-C56B4DF76894}" srcOrd="0" destOrd="0" presId="urn:microsoft.com/office/officeart/2005/8/layout/cycle6"/>
    <dgm:cxn modelId="{F921E743-EEA7-445F-93C4-FCB59DF59B99}" srcId="{05E46B7D-589E-4E9E-BF61-8BDCC9C320D8}" destId="{1773BC6F-E3E1-4B83-A623-3DAE087212D6}" srcOrd="1" destOrd="0" parTransId="{FF23A9FF-3F6F-435F-8C72-B17FB4E71F76}" sibTransId="{E337C2BD-AD06-4CA3-A5A4-D66A84416A74}"/>
    <dgm:cxn modelId="{E3A91752-FF7F-4686-9FB6-37BCBA9AE51D}" srcId="{05E46B7D-589E-4E9E-BF61-8BDCC9C320D8}" destId="{7BA238D2-5024-4D08-9401-A79A9E345005}" srcOrd="0" destOrd="0" parTransId="{2EA818A6-4BCD-4148-AE7D-314CEDD78BBC}" sibTransId="{EBEFEAF1-45FB-47F6-A752-2B3EE9B1919E}"/>
    <dgm:cxn modelId="{0B5F9873-5F6F-4CCA-9E85-375207B4DB77}" type="presOf" srcId="{7BA238D2-5024-4D08-9401-A79A9E345005}" destId="{3660EA33-7E69-45F4-A67B-396F5412B5F2}" srcOrd="0" destOrd="0" presId="urn:microsoft.com/office/officeart/2005/8/layout/cycle6"/>
    <dgm:cxn modelId="{B333317A-46BF-44AB-8452-E1022565E926}" type="presOf" srcId="{E208813F-E69F-4903-BDC5-74E9887E9895}" destId="{A1775A78-6A1E-4AA0-AF54-53F30190E4F4}" srcOrd="0" destOrd="0" presId="urn:microsoft.com/office/officeart/2005/8/layout/cycle6"/>
    <dgm:cxn modelId="{A615D181-143A-4B5F-B8A8-9850D5276F0C}" srcId="{05E46B7D-589E-4E9E-BF61-8BDCC9C320D8}" destId="{E208813F-E69F-4903-BDC5-74E9887E9895}" srcOrd="2" destOrd="0" parTransId="{3F446D04-F815-4A94-927B-14B5EF128776}" sibTransId="{125A4537-D55E-4D98-ACDE-980732044AB3}"/>
    <dgm:cxn modelId="{A99FF2AA-1659-42A4-8346-E44070CB8306}" srcId="{05E46B7D-589E-4E9E-BF61-8BDCC9C320D8}" destId="{8974E828-A1AB-46F2-8D96-256BE47C0F80}" srcOrd="3" destOrd="0" parTransId="{DDE2CA0A-C3EE-4DD1-A376-B42D2A416741}" sibTransId="{3762851F-ABDB-4DAA-AEEE-664760335F17}"/>
    <dgm:cxn modelId="{E323BEB4-6622-41F0-B593-348CED3558B4}" type="presOf" srcId="{E337C2BD-AD06-4CA3-A5A4-D66A84416A74}" destId="{2CEFCED1-0C0A-4D42-940F-B1C43BF99E66}" srcOrd="0" destOrd="0" presId="urn:microsoft.com/office/officeart/2005/8/layout/cycle6"/>
    <dgm:cxn modelId="{9E20CABC-E957-47FB-934D-C13300338F38}" type="presOf" srcId="{05E46B7D-589E-4E9E-BF61-8BDCC9C320D8}" destId="{8C599C1E-AC93-4323-BE99-6BAA6D0E9AD9}" srcOrd="0" destOrd="0" presId="urn:microsoft.com/office/officeart/2005/8/layout/cycle6"/>
    <dgm:cxn modelId="{873361D1-0498-453A-B6AF-68B632F4EF64}" type="presOf" srcId="{EBEFEAF1-45FB-47F6-A752-2B3EE9B1919E}" destId="{C5483EB2-1FF7-44B3-9598-2769B66441C6}" srcOrd="0" destOrd="0" presId="urn:microsoft.com/office/officeart/2005/8/layout/cycle6"/>
    <dgm:cxn modelId="{5B128ED6-ECA2-46EA-802B-FBC17D0355A7}" type="presOf" srcId="{8974E828-A1AB-46F2-8D96-256BE47C0F80}" destId="{25C3775B-2865-4590-B999-A18233A3555E}" srcOrd="0" destOrd="0" presId="urn:microsoft.com/office/officeart/2005/8/layout/cycle6"/>
    <dgm:cxn modelId="{9333E3EE-ADAC-45D5-909E-E821D3C9B855}" type="presOf" srcId="{3762851F-ABDB-4DAA-AEEE-664760335F17}" destId="{7EBB5B65-29E2-4904-9A84-32AAF0E6DF21}" srcOrd="0" destOrd="0" presId="urn:microsoft.com/office/officeart/2005/8/layout/cycle6"/>
    <dgm:cxn modelId="{3725A158-1EE5-4122-868D-5DC141095352}" type="presParOf" srcId="{8C599C1E-AC93-4323-BE99-6BAA6D0E9AD9}" destId="{3660EA33-7E69-45F4-A67B-396F5412B5F2}" srcOrd="0" destOrd="0" presId="urn:microsoft.com/office/officeart/2005/8/layout/cycle6"/>
    <dgm:cxn modelId="{898A5E5C-58C4-44D4-8593-46F8C6721EA0}" type="presParOf" srcId="{8C599C1E-AC93-4323-BE99-6BAA6D0E9AD9}" destId="{9B7D5663-38B0-43EE-8B95-81193605FA39}" srcOrd="1" destOrd="0" presId="urn:microsoft.com/office/officeart/2005/8/layout/cycle6"/>
    <dgm:cxn modelId="{A36C4816-3A48-4D6D-B2EA-D8C7BB76350D}" type="presParOf" srcId="{8C599C1E-AC93-4323-BE99-6BAA6D0E9AD9}" destId="{C5483EB2-1FF7-44B3-9598-2769B66441C6}" srcOrd="2" destOrd="0" presId="urn:microsoft.com/office/officeart/2005/8/layout/cycle6"/>
    <dgm:cxn modelId="{7C0B0E20-8DE8-4310-858F-EB28F855B117}" type="presParOf" srcId="{8C599C1E-AC93-4323-BE99-6BAA6D0E9AD9}" destId="{5A146651-EC07-4780-9F82-C56B4DF76894}" srcOrd="3" destOrd="0" presId="urn:microsoft.com/office/officeart/2005/8/layout/cycle6"/>
    <dgm:cxn modelId="{ABC6EC56-3E22-4936-8976-9A79BA4755E9}" type="presParOf" srcId="{8C599C1E-AC93-4323-BE99-6BAA6D0E9AD9}" destId="{88971959-7E67-45D3-B8F0-F700BB9CBD90}" srcOrd="4" destOrd="0" presId="urn:microsoft.com/office/officeart/2005/8/layout/cycle6"/>
    <dgm:cxn modelId="{E44A1243-110B-4BD8-AF3A-F6FDB38629E2}" type="presParOf" srcId="{8C599C1E-AC93-4323-BE99-6BAA6D0E9AD9}" destId="{2CEFCED1-0C0A-4D42-940F-B1C43BF99E66}" srcOrd="5" destOrd="0" presId="urn:microsoft.com/office/officeart/2005/8/layout/cycle6"/>
    <dgm:cxn modelId="{BF043321-0C0E-4C4B-AB43-93D480EAE267}" type="presParOf" srcId="{8C599C1E-AC93-4323-BE99-6BAA6D0E9AD9}" destId="{A1775A78-6A1E-4AA0-AF54-53F30190E4F4}" srcOrd="6" destOrd="0" presId="urn:microsoft.com/office/officeart/2005/8/layout/cycle6"/>
    <dgm:cxn modelId="{877583F4-C396-4B0F-8A36-DA547136B8B8}" type="presParOf" srcId="{8C599C1E-AC93-4323-BE99-6BAA6D0E9AD9}" destId="{811F6872-43A1-4CC0-80EF-FFE5520D9B7E}" srcOrd="7" destOrd="0" presId="urn:microsoft.com/office/officeart/2005/8/layout/cycle6"/>
    <dgm:cxn modelId="{67CEEF71-C54A-4A7A-B1BC-8540C3B298CC}" type="presParOf" srcId="{8C599C1E-AC93-4323-BE99-6BAA6D0E9AD9}" destId="{6E6272FF-38EA-4395-B0F9-135F27ACF571}" srcOrd="8" destOrd="0" presId="urn:microsoft.com/office/officeart/2005/8/layout/cycle6"/>
    <dgm:cxn modelId="{C72E875B-98E3-4E2E-8F36-74A6428B69DC}" type="presParOf" srcId="{8C599C1E-AC93-4323-BE99-6BAA6D0E9AD9}" destId="{25C3775B-2865-4590-B999-A18233A3555E}" srcOrd="9" destOrd="0" presId="urn:microsoft.com/office/officeart/2005/8/layout/cycle6"/>
    <dgm:cxn modelId="{87B7A852-9855-4051-8A39-1A3D70F790A2}" type="presParOf" srcId="{8C599C1E-AC93-4323-BE99-6BAA6D0E9AD9}" destId="{31A40B88-5113-4E66-A29D-DEB2B78D0946}" srcOrd="10" destOrd="0" presId="urn:microsoft.com/office/officeart/2005/8/layout/cycle6"/>
    <dgm:cxn modelId="{C5A89FDE-78EE-49DC-8009-6F8BF627B6D8}" type="presParOf" srcId="{8C599C1E-AC93-4323-BE99-6BAA6D0E9AD9}" destId="{7EBB5B65-29E2-4904-9A84-32AAF0E6DF2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0EA33-7E69-45F4-A67B-396F5412B5F2}">
      <dsp:nvSpPr>
        <dsp:cNvPr id="0" name=""/>
        <dsp:cNvSpPr/>
      </dsp:nvSpPr>
      <dsp:spPr>
        <a:xfrm>
          <a:off x="2758803" y="980"/>
          <a:ext cx="1602782" cy="104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Myšlenky</a:t>
          </a:r>
          <a:endParaRPr lang="cs-CZ" sz="1600" kern="1200" dirty="0"/>
        </a:p>
      </dsp:txBody>
      <dsp:txXfrm>
        <a:off x="2809660" y="51837"/>
        <a:ext cx="1501068" cy="940094"/>
      </dsp:txXfrm>
    </dsp:sp>
    <dsp:sp modelId="{C5483EB2-1FF7-44B3-9598-2769B66441C6}">
      <dsp:nvSpPr>
        <dsp:cNvPr id="0" name=""/>
        <dsp:cNvSpPr/>
      </dsp:nvSpPr>
      <dsp:spPr>
        <a:xfrm>
          <a:off x="1839227" y="521884"/>
          <a:ext cx="3441933" cy="3441933"/>
        </a:xfrm>
        <a:custGeom>
          <a:avLst/>
          <a:gdLst/>
          <a:ahLst/>
          <a:cxnLst/>
          <a:rect l="0" t="0" r="0" b="0"/>
          <a:pathLst>
            <a:path>
              <a:moveTo>
                <a:pt x="2533899" y="204106"/>
              </a:moveTo>
              <a:arcTo wR="1720966" hR="1720966" stAng="17891296" swAng="2625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46651-EC07-4780-9F82-C56B4DF76894}">
      <dsp:nvSpPr>
        <dsp:cNvPr id="0" name=""/>
        <dsp:cNvSpPr/>
      </dsp:nvSpPr>
      <dsp:spPr>
        <a:xfrm>
          <a:off x="4479769" y="1721946"/>
          <a:ext cx="1602782" cy="104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Tělesné reakce</a:t>
          </a:r>
        </a:p>
      </dsp:txBody>
      <dsp:txXfrm>
        <a:off x="4530626" y="1772803"/>
        <a:ext cx="1501068" cy="940094"/>
      </dsp:txXfrm>
    </dsp:sp>
    <dsp:sp modelId="{2CEFCED1-0C0A-4D42-940F-B1C43BF99E66}">
      <dsp:nvSpPr>
        <dsp:cNvPr id="0" name=""/>
        <dsp:cNvSpPr/>
      </dsp:nvSpPr>
      <dsp:spPr>
        <a:xfrm>
          <a:off x="1839227" y="521884"/>
          <a:ext cx="3441933" cy="3441933"/>
        </a:xfrm>
        <a:custGeom>
          <a:avLst/>
          <a:gdLst/>
          <a:ahLst/>
          <a:cxnLst/>
          <a:rect l="0" t="0" r="0" b="0"/>
          <a:pathLst>
            <a:path>
              <a:moveTo>
                <a:pt x="3357202" y="2254311"/>
              </a:moveTo>
              <a:arcTo wR="1720966" hR="1720966" stAng="1083228" swAng="2625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75A78-6A1E-4AA0-AF54-53F30190E4F4}">
      <dsp:nvSpPr>
        <dsp:cNvPr id="0" name=""/>
        <dsp:cNvSpPr/>
      </dsp:nvSpPr>
      <dsp:spPr>
        <a:xfrm>
          <a:off x="2758803" y="3442913"/>
          <a:ext cx="1602782" cy="104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Emoce</a:t>
          </a:r>
        </a:p>
      </dsp:txBody>
      <dsp:txXfrm>
        <a:off x="2809660" y="3493770"/>
        <a:ext cx="1501068" cy="940094"/>
      </dsp:txXfrm>
    </dsp:sp>
    <dsp:sp modelId="{6E6272FF-38EA-4395-B0F9-135F27ACF571}">
      <dsp:nvSpPr>
        <dsp:cNvPr id="0" name=""/>
        <dsp:cNvSpPr/>
      </dsp:nvSpPr>
      <dsp:spPr>
        <a:xfrm>
          <a:off x="1839227" y="521884"/>
          <a:ext cx="3441933" cy="3441933"/>
        </a:xfrm>
        <a:custGeom>
          <a:avLst/>
          <a:gdLst/>
          <a:ahLst/>
          <a:cxnLst/>
          <a:rect l="0" t="0" r="0" b="0"/>
          <a:pathLst>
            <a:path>
              <a:moveTo>
                <a:pt x="908033" y="3237826"/>
              </a:moveTo>
              <a:arcTo wR="1720966" hR="1720966" stAng="7091296" swAng="2625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3775B-2865-4590-B999-A18233A3555E}">
      <dsp:nvSpPr>
        <dsp:cNvPr id="0" name=""/>
        <dsp:cNvSpPr/>
      </dsp:nvSpPr>
      <dsp:spPr>
        <a:xfrm>
          <a:off x="1037836" y="1721946"/>
          <a:ext cx="1602782" cy="1041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Chování</a:t>
          </a:r>
        </a:p>
      </dsp:txBody>
      <dsp:txXfrm>
        <a:off x="1088693" y="1772803"/>
        <a:ext cx="1501068" cy="940094"/>
      </dsp:txXfrm>
    </dsp:sp>
    <dsp:sp modelId="{7EBB5B65-29E2-4904-9A84-32AAF0E6DF21}">
      <dsp:nvSpPr>
        <dsp:cNvPr id="0" name=""/>
        <dsp:cNvSpPr/>
      </dsp:nvSpPr>
      <dsp:spPr>
        <a:xfrm>
          <a:off x="1839227" y="521884"/>
          <a:ext cx="3441933" cy="3441933"/>
        </a:xfrm>
        <a:custGeom>
          <a:avLst/>
          <a:gdLst/>
          <a:ahLst/>
          <a:cxnLst/>
          <a:rect l="0" t="0" r="0" b="0"/>
          <a:pathLst>
            <a:path>
              <a:moveTo>
                <a:pt x="84730" y="1187621"/>
              </a:moveTo>
              <a:arcTo wR="1720966" hR="1720966" stAng="11883228" swAng="26254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w/Konjugac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Fluoxetin" TargetMode="External"/><Relationship Id="rId7" Type="http://schemas.openxmlformats.org/officeDocument/2006/relationships/hyperlink" Target="https://cs.wikipedia.org/wiki/Escitalopram" TargetMode="External"/><Relationship Id="rId2" Type="http://schemas.openxmlformats.org/officeDocument/2006/relationships/hyperlink" Target="https://cs.wikipedia.org/w/index.php?title=Fluvoxamin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/index.php?title=Citalopram&amp;action=edit&amp;redlink=1" TargetMode="External"/><Relationship Id="rId5" Type="http://schemas.openxmlformats.org/officeDocument/2006/relationships/hyperlink" Target="https://cs.wikipedia.org/w/index.php?title=Sertralin&amp;action=edit&amp;redlink=1" TargetMode="External"/><Relationship Id="rId4" Type="http://schemas.openxmlformats.org/officeDocument/2006/relationships/hyperlink" Target="https://cs.wikipedia.org/w/index.php?title=Paroxetin&amp;action=edit&amp;redlink=1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Neurotické poruchy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Psychiatrická klinika LF MU</a:t>
            </a:r>
          </a:p>
        </p:txBody>
      </p:sp>
    </p:spTree>
    <p:extLst>
      <p:ext uri="{BB962C8B-B14F-4D97-AF65-F5344CB8AC3E}">
        <p14:creationId xmlns:p14="http://schemas.microsoft.com/office/powerpoint/2010/main" val="186755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Bludný kruh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algn="ctr">
              <a:buNone/>
            </a:pPr>
            <a:r>
              <a:rPr lang="cs-CZ" sz="3200" dirty="0">
                <a:latin typeface="Calibri" panose="020F0502020204030204" pitchFamily="34" charset="0"/>
              </a:rPr>
              <a:t>Bludný kruh úzkosti</a:t>
            </a:r>
            <a:endParaRPr lang="cs-CZ" altLang="sk-SK" sz="2800" dirty="0"/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  <a:p>
            <a:pPr lvl="2"/>
            <a:endParaRPr lang="cs-CZ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0390401"/>
              </p:ext>
            </p:extLst>
          </p:nvPr>
        </p:nvGraphicFramePr>
        <p:xfrm>
          <a:off x="3966673" y="1619075"/>
          <a:ext cx="7120389" cy="448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337" y="1581669"/>
            <a:ext cx="1754723" cy="1140903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5570060" y="2152121"/>
            <a:ext cx="112435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2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708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Klasifikace dle MKN-10</a:t>
            </a:r>
          </a:p>
          <a:p>
            <a:pPr marL="0" indent="0" algn="ctr">
              <a:buNone/>
            </a:pP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Úzkostné poruchy (F4x.x)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 (fobie)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F41 Jiné úzkostné poruchy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F42 Obsedantně kompulzivní porucha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F43 Reakce na stres a poruchy přizpůsobení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 Disociační (konverzní) poruchy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F45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poruchy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F48 Jiné neurotické poruchy</a:t>
            </a:r>
            <a:endParaRPr lang="en-US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7434E-024D-49D8-8857-E8091B4B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na vás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ED9AE-B2ED-4636-A93B-BF575A6B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Jaký je rozdíl mezi strachem a úzkostí?</a:t>
            </a:r>
          </a:p>
        </p:txBody>
      </p:sp>
    </p:spTree>
    <p:extLst>
      <p:ext uri="{BB962C8B-B14F-4D97-AF65-F5344CB8AC3E}">
        <p14:creationId xmlns:p14="http://schemas.microsoft.com/office/powerpoint/2010/main" val="234453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490" y="453048"/>
            <a:ext cx="7315200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Společné rysy fobií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fobie = úzkost vázaná na specifickou situaci, která běžně u lidí úzkost nebudí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je uvědomovaná jako nepřiměřená reakce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anticipační úzkost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vyhýbavé chování</a:t>
            </a:r>
          </a:p>
        </p:txBody>
      </p:sp>
    </p:spTree>
    <p:extLst>
      <p:ext uri="{BB962C8B-B14F-4D97-AF65-F5344CB8AC3E}">
        <p14:creationId xmlns:p14="http://schemas.microsoft.com/office/powerpoint/2010/main" val="7181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4101" y="1123837"/>
            <a:ext cx="7315200" cy="565099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alt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F40.0 Agorafobie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„nedostupnost pomoci“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veřejná prostranství, dav, cestování, opuštění domova i uzavřené prostory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přítomen náhled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v extrémním případě sedí doma u telefonu</a:t>
            </a:r>
          </a:p>
          <a:p>
            <a:pPr lvl="1"/>
            <a:r>
              <a:rPr lang="cs-CZ" alt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přítomny panické záchvaty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5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565099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F40.1 Sociální fobie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sociální situace – obava z negativního hodnocení</a:t>
            </a:r>
          </a:p>
          <a:p>
            <a:pPr lvl="1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kromě spol. příznaků:</a:t>
            </a:r>
          </a:p>
          <a:p>
            <a:pPr lvl="2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červenání se, tremor</a:t>
            </a:r>
          </a:p>
          <a:p>
            <a:pPr lvl="2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strach ze zvracení</a:t>
            </a:r>
          </a:p>
          <a:p>
            <a:pPr lvl="2"/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potřeba močení/defekace nebo strach z pomočení/pokálení ve společenské situaci</a:t>
            </a:r>
          </a:p>
        </p:txBody>
      </p:sp>
    </p:spTree>
    <p:extLst>
      <p:ext uri="{BB962C8B-B14F-4D97-AF65-F5344CB8AC3E}">
        <p14:creationId xmlns:p14="http://schemas.microsoft.com/office/powerpoint/2010/main" val="5809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F40 Fobické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662730"/>
            <a:ext cx="7315200" cy="5852370"/>
          </a:xfrm>
        </p:spPr>
        <p:txBody>
          <a:bodyPr>
            <a:normAutofit fontScale="85000" lnSpcReduction="10000"/>
          </a:bodyPr>
          <a:lstStyle/>
          <a:p>
            <a:pPr marL="91440" indent="-91440" algn="ctr">
              <a:buFont typeface="Tw Cen MT" panose="020B0602020104020603" pitchFamily="34" charset="0"/>
              <a:buChar char=" "/>
              <a:defRPr/>
            </a:pPr>
            <a:r>
              <a:rPr lang="cs-CZ" altLang="cs-CZ" sz="4100" dirty="0">
                <a:latin typeface="Calibri" panose="020F0502020204030204" pitchFamily="34" charset="0"/>
                <a:cs typeface="Calibri" panose="020F0502020204030204" pitchFamily="34" charset="0"/>
              </a:rPr>
              <a:t>F40.2 Specifické (izolované fobie)</a:t>
            </a:r>
            <a:endParaRPr lang="cs-CZ" altLang="sk-SK" sz="3200" dirty="0"/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zoofobie			strach ze zvířat (obecně)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arachnofobie		strach z pavouků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 err="1"/>
              <a:t>cagnofobie</a:t>
            </a:r>
            <a:r>
              <a:rPr lang="cs-CZ" altLang="sk-SK" sz="3200" dirty="0"/>
              <a:t>			strach ze psů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musofobie			strach z myší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ailurofobie			strach z koček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akrofobie			strach z výšek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fotofobie			strach ze světla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hemofobie			strach z krve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kancerofobie		strach z rakoviny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nozofobie			strach z nemoci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3200" dirty="0"/>
              <a:t>nyktofobie			strach ze tmy</a:t>
            </a:r>
          </a:p>
        </p:txBody>
      </p:sp>
    </p:spTree>
    <p:extLst>
      <p:ext uri="{BB962C8B-B14F-4D97-AF65-F5344CB8AC3E}">
        <p14:creationId xmlns:p14="http://schemas.microsoft.com/office/powerpoint/2010/main" val="18088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F41 Jiné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491490"/>
            <a:ext cx="7315200" cy="6012180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F41.0 Panická porucha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epizodická paroxysmální úzkost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opakovaný výskyt epizod panické úzkosti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náhlý začátek s rychlým dosažením maxima, ohraničené trvání (max. hodina)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úzkost se svými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somatickými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(považovány za vedoucí) a psychickými projevy 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zvláště strach ze ztráty sebekontroly, ze smrti, ze „zešílení“, ze závažné tělesné choroby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není přítomna ohrožující situace</a:t>
            </a:r>
          </a:p>
          <a:p>
            <a:pPr lvl="1"/>
            <a:endParaRPr lang="en-US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F41 Jiné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491490"/>
            <a:ext cx="7315200" cy="6012180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F41.1 Generalizovaná úzkostná porucha</a:t>
            </a:r>
          </a:p>
          <a:p>
            <a:r>
              <a:rPr lang="cs-CZ" altLang="cs-CZ" sz="3200" dirty="0"/>
              <a:t>trvalá úzkost a obavy z obecných situací</a:t>
            </a:r>
          </a:p>
          <a:p>
            <a:r>
              <a:rPr lang="cs-CZ" altLang="cs-CZ" sz="3200" dirty="0"/>
              <a:t>zvýšené svalové napětí, neschopnost uvolnit se</a:t>
            </a:r>
          </a:p>
          <a:p>
            <a:r>
              <a:rPr lang="cs-CZ" altLang="cs-CZ" sz="3200" dirty="0"/>
              <a:t>zvýšená úleková reaktivita, </a:t>
            </a:r>
            <a:r>
              <a:rPr lang="cs-CZ" altLang="cs-CZ" sz="3200" dirty="0" err="1"/>
              <a:t>hypoprosexie</a:t>
            </a:r>
            <a:r>
              <a:rPr lang="cs-CZ" altLang="cs-CZ" sz="3200" dirty="0"/>
              <a:t>, iritabilita, </a:t>
            </a:r>
            <a:r>
              <a:rPr lang="cs-CZ" altLang="cs-CZ" sz="3200" dirty="0" err="1"/>
              <a:t>hyposomnie</a:t>
            </a:r>
            <a:r>
              <a:rPr lang="cs-CZ" altLang="cs-CZ" sz="3200" dirty="0"/>
              <a:t> s obtížným usínáním</a:t>
            </a:r>
          </a:p>
          <a:p>
            <a:r>
              <a:rPr lang="cs-CZ" altLang="cs-CZ" sz="3200" dirty="0"/>
              <a:t>minimálně 6 měsíců</a:t>
            </a:r>
            <a:endParaRPr lang="cs-CZ" altLang="cs-CZ" sz="2800" dirty="0"/>
          </a:p>
          <a:p>
            <a:endParaRPr lang="en-US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8816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F41 Jiné úzkostné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704675"/>
            <a:ext cx="7315200" cy="5444456"/>
          </a:xfrm>
        </p:spPr>
        <p:txBody>
          <a:bodyPr anchor="t"/>
          <a:lstStyle/>
          <a:p>
            <a:pPr marL="0" indent="0" algn="ctr">
              <a:buNone/>
            </a:pP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F41.2 Smíšená úzkostná</a:t>
            </a:r>
            <a:b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a depresivní porucha</a:t>
            </a:r>
          </a:p>
          <a:p>
            <a:pPr marL="0" indent="0" algn="ctr">
              <a:buNone/>
            </a:pPr>
            <a:endParaRPr lang="cs-CZ" alt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subsyndromální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deprese a úzkost</a:t>
            </a:r>
          </a:p>
          <a:p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ani jeden syndrom není vyjádřen v takové míře, aby bylo možné diagnostikovat depresivní či jinou úzkostnou poruchu</a:t>
            </a:r>
          </a:p>
        </p:txBody>
      </p:sp>
    </p:spTree>
    <p:extLst>
      <p:ext uri="{BB962C8B-B14F-4D97-AF65-F5344CB8AC3E}">
        <p14:creationId xmlns:p14="http://schemas.microsoft.com/office/powerpoint/2010/main" val="20331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1213" y="1401003"/>
            <a:ext cx="7315200" cy="5120640"/>
          </a:xfrm>
        </p:spPr>
        <p:txBody>
          <a:bodyPr anchor="t"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</a:rPr>
              <a:t>1. Úzkost</a:t>
            </a:r>
          </a:p>
          <a:p>
            <a:r>
              <a:rPr lang="cs-CZ" sz="4000" dirty="0">
                <a:latin typeface="Calibri" panose="020F0502020204030204" pitchFamily="34" charset="0"/>
              </a:rPr>
              <a:t>2. Klasifikace podle MKN-10</a:t>
            </a:r>
          </a:p>
          <a:p>
            <a:r>
              <a:rPr lang="cs-CZ" sz="4000" dirty="0">
                <a:latin typeface="Calibri" panose="020F0502020204030204" pitchFamily="34" charset="0"/>
              </a:rPr>
              <a:t>3. Terapie</a:t>
            </a:r>
          </a:p>
        </p:txBody>
      </p:sp>
    </p:spTree>
    <p:extLst>
      <p:ext uri="{BB962C8B-B14F-4D97-AF65-F5344CB8AC3E}">
        <p14:creationId xmlns:p14="http://schemas.microsoft.com/office/powerpoint/2010/main" val="332026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509F6-99D7-4630-A027-9029C5CE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na vás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22475C-099D-418E-9C36-AFA5990A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Co je to obsese?</a:t>
            </a:r>
          </a:p>
          <a:p>
            <a:r>
              <a:rPr lang="cs-CZ" sz="3200" dirty="0"/>
              <a:t>Co je to kompulze?</a:t>
            </a:r>
          </a:p>
        </p:txBody>
      </p:sp>
    </p:spTree>
    <p:extLst>
      <p:ext uri="{BB962C8B-B14F-4D97-AF65-F5344CB8AC3E}">
        <p14:creationId xmlns:p14="http://schemas.microsoft.com/office/powerpoint/2010/main" val="47702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F42 Obsedantně-kompulzivní porucha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0304" y="1123837"/>
            <a:ext cx="73152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Obsese 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opakované stereotypní psychické obsahy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vtírající se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nežádoucí a rušivé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vnímány jako nesmyslné, avšak vlastní psychické prožitky, vyvolávají úzkost</a:t>
            </a:r>
          </a:p>
        </p:txBody>
      </p:sp>
    </p:spTree>
    <p:extLst>
      <p:ext uri="{BB962C8B-B14F-4D97-AF65-F5344CB8AC3E}">
        <p14:creationId xmlns:p14="http://schemas.microsoft.com/office/powerpoint/2010/main" val="18274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F42 Obsedantně-kompulzivní porucha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Kompulze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opakované stereotypní jednání či duševní činnost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má zabránit úzkosti z obsahu obsesí</a:t>
            </a:r>
          </a:p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potlačování vede k nárůstu tenze</a:t>
            </a:r>
          </a:p>
        </p:txBody>
      </p:sp>
    </p:spTree>
    <p:extLst>
      <p:ext uri="{BB962C8B-B14F-4D97-AF65-F5344CB8AC3E}">
        <p14:creationId xmlns:p14="http://schemas.microsoft.com/office/powerpoint/2010/main" val="17568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D5E8C-D58B-40AE-B914-10E2B4D1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F42 Obsedantně-kompulzivní porucha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0120E2-C391-4B2F-BCFB-5E3EE88D3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3836"/>
            <a:ext cx="7315200" cy="4860911"/>
          </a:xfrm>
        </p:spPr>
        <p:txBody>
          <a:bodyPr>
            <a:normAutofit/>
          </a:bodyPr>
          <a:lstStyle/>
          <a:p>
            <a:endParaRPr lang="cs-CZ" altLang="sk-SK" dirty="0"/>
          </a:p>
          <a:p>
            <a:r>
              <a:rPr lang="cs-CZ" altLang="sk-SK" dirty="0"/>
              <a:t>Čističi, kontroloři, </a:t>
            </a:r>
            <a:r>
              <a:rPr lang="cs-CZ" altLang="sk-SK" dirty="0" err="1"/>
              <a:t>hromadiči</a:t>
            </a:r>
            <a:endParaRPr lang="cs-CZ" altLang="sk-SK" dirty="0"/>
          </a:p>
          <a:p>
            <a:r>
              <a:rPr lang="cs-CZ" altLang="sk-SK" dirty="0"/>
              <a:t>Strach ze špíny; přesnost, pořádek; nadměrné pochyby, agresivní myšlenky, obavy o sebe a blízké</a:t>
            </a:r>
          </a:p>
          <a:p>
            <a:pPr marL="0" indent="0">
              <a:buNone/>
            </a:pPr>
            <a:endParaRPr lang="cs-CZ" altLang="sk-SK" dirty="0"/>
          </a:p>
          <a:p>
            <a:r>
              <a:rPr lang="cs-CZ" altLang="sk-SK" dirty="0"/>
              <a:t>OCD se vyskytuje asi u 3% lidí. </a:t>
            </a:r>
          </a:p>
          <a:p>
            <a:r>
              <a:rPr lang="cs-CZ" altLang="sk-SK" dirty="0"/>
              <a:t>Většina případů ale pravděpodobně není zjištěna a léčena, neboť se nemocní nesvěří a nevyhledají pomoc. </a:t>
            </a:r>
          </a:p>
          <a:p>
            <a:r>
              <a:rPr lang="cs-CZ" altLang="sk-SK" dirty="0"/>
              <a:t>U dětí se vyskytuje asi v 1-2%, u dospívajících častěji. </a:t>
            </a:r>
          </a:p>
          <a:p>
            <a:r>
              <a:rPr lang="cs-CZ" altLang="sk-SK" dirty="0"/>
              <a:t>Poměr chlapců a dívek je přibližně stejný. </a:t>
            </a:r>
          </a:p>
          <a:p>
            <a:r>
              <a:rPr lang="cs-CZ" altLang="sk-SK" dirty="0"/>
              <a:t>Začátek poruchy je nejčastěji v rané adolescenci anebo v rané dospělosti. </a:t>
            </a:r>
          </a:p>
          <a:p>
            <a:pPr marL="0" indent="0">
              <a:buNone/>
            </a:pPr>
            <a:endParaRPr lang="cs-CZ" altLang="sk-SK" dirty="0"/>
          </a:p>
          <a:p>
            <a:endParaRPr lang="cs-CZ" altLang="sk-SK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99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C7DF6-907B-4922-B05C-B4D41093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F42 Obsedantně-kompulzivní porucha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16D5B6-3DBC-4C8F-9BA6-2B2046C2B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2600" dirty="0"/>
              <a:t>OCD se vyskytuje často společně s dalšími psychickými poruchami:</a:t>
            </a:r>
          </a:p>
          <a:p>
            <a:pPr marL="265176" lvl="1" indent="-137160">
              <a:defRPr/>
            </a:pPr>
            <a:r>
              <a:rPr lang="cs-CZ" altLang="sk-SK" sz="2600" dirty="0"/>
              <a:t>deprese</a:t>
            </a:r>
          </a:p>
          <a:p>
            <a:pPr marL="265176" lvl="1" indent="-137160">
              <a:defRPr/>
            </a:pPr>
            <a:r>
              <a:rPr lang="cs-CZ" altLang="sk-SK" sz="2600" dirty="0"/>
              <a:t>schizofrenie</a:t>
            </a:r>
          </a:p>
          <a:p>
            <a:pPr marL="265176" lvl="1" indent="-137160">
              <a:defRPr/>
            </a:pPr>
            <a:r>
              <a:rPr lang="cs-CZ" altLang="sk-SK" sz="2600" dirty="0"/>
              <a:t>jiné úzkostné poruchy</a:t>
            </a:r>
          </a:p>
          <a:p>
            <a:pPr marL="265176" lvl="1" indent="-137160">
              <a:defRPr/>
            </a:pPr>
            <a:r>
              <a:rPr lang="cs-CZ" altLang="sk-SK" sz="2600" dirty="0"/>
              <a:t>závislosti</a:t>
            </a:r>
          </a:p>
          <a:p>
            <a:pPr marL="265176" lvl="1" indent="-137160">
              <a:defRPr/>
            </a:pPr>
            <a:r>
              <a:rPr lang="cs-CZ" altLang="sk-SK" sz="2600" dirty="0" err="1"/>
              <a:t>Tourettův</a:t>
            </a:r>
            <a:r>
              <a:rPr lang="cs-CZ" altLang="sk-SK" sz="2600" dirty="0"/>
              <a:t> syndrom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429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48545" cy="52647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009072"/>
            <a:ext cx="4386695" cy="58489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435" y="713511"/>
            <a:ext cx="5708075" cy="42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7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67" y="25882"/>
            <a:ext cx="4992624" cy="685800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51764"/>
            <a:ext cx="4973782" cy="6832118"/>
          </a:xfrm>
        </p:spPr>
      </p:pic>
    </p:spTree>
    <p:extLst>
      <p:ext uri="{BB962C8B-B14F-4D97-AF65-F5344CB8AC3E}">
        <p14:creationId xmlns:p14="http://schemas.microsoft.com/office/powerpoint/2010/main" val="480061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21074-AD5B-40A3-993F-2BEDFBDC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0F65A7-E648-4120-9F6B-A9BD94C9C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807834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60D4C-AD88-41F5-BA96-9B9FB46F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OCD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2A3E40-1DDA-4581-A98F-C48B664BA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007" y="337625"/>
            <a:ext cx="7990448" cy="6175717"/>
          </a:xfrm>
        </p:spPr>
        <p:txBody>
          <a:bodyPr>
            <a:normAutofit/>
          </a:bodyPr>
          <a:lstStyle/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4000" b="1" u="sng" dirty="0"/>
              <a:t>Léky: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4000" dirty="0"/>
              <a:t>SSRI (vysoké dávky, účinek po 6-8 </a:t>
            </a:r>
            <a:r>
              <a:rPr lang="cs-CZ" altLang="sk-SK" sz="4000" dirty="0" err="1"/>
              <a:t>tý</a:t>
            </a:r>
            <a:r>
              <a:rPr lang="cs-CZ" altLang="sk-SK" sz="4000" dirty="0"/>
              <a:t>, délka léčby 1-2 roky i více), 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4000" dirty="0"/>
              <a:t>zpočátku i BZD, 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4000" dirty="0" err="1"/>
              <a:t>klomipramin</a:t>
            </a:r>
            <a:r>
              <a:rPr lang="cs-CZ" altLang="sk-SK" sz="4000" dirty="0"/>
              <a:t>, (</a:t>
            </a:r>
            <a:r>
              <a:rPr lang="cs-CZ" altLang="sk-SK" sz="4000" dirty="0" err="1"/>
              <a:t>venlafaxin</a:t>
            </a:r>
            <a:r>
              <a:rPr lang="cs-CZ" altLang="sk-SK" sz="4000" dirty="0"/>
              <a:t>)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4000" dirty="0"/>
              <a:t>antipsychotika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endParaRPr lang="cs-CZ" altLang="sk-SK" sz="40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869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1D561-8829-4BC3-B9D9-8A4C0A05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OCD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C4882-1049-45F5-AB45-A864E97DC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81354"/>
            <a:ext cx="7835052" cy="6576646"/>
          </a:xfrm>
        </p:spPr>
        <p:txBody>
          <a:bodyPr>
            <a:normAutofit fontScale="77500" lnSpcReduction="20000"/>
          </a:bodyPr>
          <a:lstStyle/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4000" b="1" u="sng" dirty="0"/>
              <a:t>KBT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4000" dirty="0"/>
              <a:t>Edukace:</a:t>
            </a:r>
          </a:p>
          <a:p>
            <a:pPr marL="265176" lvl="1" indent="-137160">
              <a:defRPr/>
            </a:pPr>
            <a:r>
              <a:rPr lang="cs-CZ" altLang="sk-SK" sz="2900" dirty="0"/>
              <a:t>Pacientské příručky</a:t>
            </a:r>
          </a:p>
          <a:p>
            <a:pPr marL="265176" lvl="1" indent="-137160">
              <a:defRPr/>
            </a:pPr>
            <a:r>
              <a:rPr lang="cs-CZ" altLang="sk-SK" sz="2900" dirty="0"/>
              <a:t>Internet</a:t>
            </a:r>
          </a:p>
          <a:p>
            <a:pPr marL="265176" lvl="1" indent="-137160">
              <a:defRPr/>
            </a:pPr>
            <a:r>
              <a:rPr lang="cs-CZ" altLang="sk-SK" sz="2900" dirty="0"/>
              <a:t>Rozhovor o konkrétních pacientových potížích</a:t>
            </a:r>
          </a:p>
          <a:p>
            <a:pPr marL="265176" lvl="1" indent="-137160">
              <a:defRPr/>
            </a:pPr>
            <a:r>
              <a:rPr lang="cs-CZ" altLang="sk-SK" sz="2900" dirty="0"/>
              <a:t>Společné vytvoření KBT modelu OCD konkrétního pacienta</a:t>
            </a:r>
          </a:p>
          <a:p>
            <a:pPr marL="265176" lvl="1" indent="-137160">
              <a:defRPr/>
            </a:pPr>
            <a:r>
              <a:rPr lang="cs-CZ" altLang="sk-SK" sz="2900" dirty="0"/>
              <a:t>Vysvětlení postupu a smyslu terapie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4000" dirty="0"/>
              <a:t>Kognitivní restrukturalizace</a:t>
            </a:r>
          </a:p>
          <a:p>
            <a:pPr marL="265176" lvl="1" indent="-137160">
              <a:defRPr/>
            </a:pPr>
            <a:r>
              <a:rPr lang="cs-CZ" altLang="sk-SK" sz="2900" dirty="0"/>
              <a:t>testování platnosti myšlenek (obsesí)</a:t>
            </a:r>
          </a:p>
          <a:p>
            <a:pPr marL="265176" lvl="1" indent="-137160">
              <a:defRPr/>
            </a:pPr>
            <a:r>
              <a:rPr lang="cs-CZ" altLang="sk-SK" sz="2900" dirty="0"/>
              <a:t>je doplňkem léčby, nestačí ke zvládnutí obsesí a kompulzí</a:t>
            </a:r>
          </a:p>
          <a:p>
            <a:pPr marL="265176" lvl="1" indent="-137160">
              <a:defRPr/>
            </a:pPr>
            <a:r>
              <a:rPr lang="cs-CZ" altLang="sk-SK" sz="2900" dirty="0"/>
              <a:t>nesmí se stát novou kompulzí</a:t>
            </a:r>
          </a:p>
          <a:p>
            <a:pPr marL="265176" lvl="1" indent="-137160">
              <a:defRPr/>
            </a:pPr>
            <a:r>
              <a:rPr lang="cs-CZ" altLang="sk-SK" sz="2900" dirty="0"/>
              <a:t>práce s </a:t>
            </a:r>
            <a:r>
              <a:rPr lang="cs-CZ" altLang="sk-SK" sz="2900" dirty="0" err="1"/>
              <a:t>metakognicemi</a:t>
            </a:r>
            <a:r>
              <a:rPr lang="cs-CZ" altLang="sk-SK" sz="2900" dirty="0"/>
              <a:t> – účinnost se blíží ERP</a:t>
            </a:r>
          </a:p>
          <a:p>
            <a:pPr marL="91440" indent="-91440">
              <a:buFont typeface="Tw Cen MT" panose="020B0602020104020603" pitchFamily="34" charset="0"/>
              <a:buChar char=" "/>
              <a:defRPr/>
            </a:pPr>
            <a:r>
              <a:rPr lang="cs-CZ" altLang="sk-SK" sz="4000" dirty="0"/>
              <a:t>Expozice se zábranou rituálů (ERP)</a:t>
            </a:r>
          </a:p>
          <a:p>
            <a:pPr marL="265176" lvl="1" indent="-137160">
              <a:defRPr/>
            </a:pPr>
            <a:r>
              <a:rPr lang="cs-CZ" altLang="sk-SK" sz="2900" dirty="0"/>
              <a:t>hierarchický seznam situací (spouštěčů)</a:t>
            </a:r>
          </a:p>
          <a:p>
            <a:pPr marL="265176" lvl="1" indent="-137160">
              <a:defRPr/>
            </a:pPr>
            <a:r>
              <a:rPr lang="cs-CZ" altLang="sk-SK" sz="2900" dirty="0"/>
              <a:t>krok za krokem vystavení se situaci a bránění rituálu</a:t>
            </a:r>
          </a:p>
          <a:p>
            <a:pPr marL="265176" lvl="1" indent="-137160">
              <a:defRPr/>
            </a:pPr>
            <a:r>
              <a:rPr lang="cs-CZ" altLang="sk-SK" sz="2900" dirty="0"/>
              <a:t>mnohokrát opakovat – habituace úzkosti</a:t>
            </a:r>
          </a:p>
          <a:p>
            <a:pPr marL="265176" lvl="1" indent="-137160">
              <a:defRPr/>
            </a:pPr>
            <a:r>
              <a:rPr lang="cs-CZ" altLang="sk-SK" sz="2900" dirty="0"/>
              <a:t>další krok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89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637563"/>
            <a:ext cx="7315200" cy="56625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dirty="0">
                <a:latin typeface="Calibri" panose="020F0502020204030204" pitchFamily="34" charset="0"/>
              </a:rPr>
              <a:t>Co je to úzkost?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nepříjemný emoční stav, jehož příčinu není možné definovat</a:t>
            </a:r>
            <a:endParaRPr lang="cs-CZ" sz="28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složitá kombinace emocí zahrnující strach, zlé předtuchy a obavy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nepříjemný prožitek napětí, tísně a vnitřního nepokoje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Calibri" panose="020F0502020204030204" pitchFamily="34" charset="0"/>
              </a:rPr>
              <a:t>reakce na očekávané nebezpečí přicházející z vnitřní či vnější reality</a:t>
            </a:r>
          </a:p>
          <a:p>
            <a:pPr lvl="1"/>
            <a:endParaRPr lang="cs-CZ" sz="2800" dirty="0">
              <a:latin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</a:rPr>
              <a:t>strach, stres</a:t>
            </a:r>
          </a:p>
          <a:p>
            <a:r>
              <a:rPr lang="cs-CZ" sz="2800" dirty="0">
                <a:latin typeface="Calibri" panose="020F0502020204030204" pitchFamily="34" charset="0"/>
              </a:rPr>
              <a:t>různá intenzita a délka</a:t>
            </a:r>
          </a:p>
          <a:p>
            <a:r>
              <a:rPr lang="cs-CZ" sz="2800" dirty="0">
                <a:latin typeface="Calibri" panose="020F0502020204030204" pitchFamily="34" charset="0"/>
              </a:rPr>
              <a:t>spontánní, situační (fobie), anticipační</a:t>
            </a:r>
          </a:p>
        </p:txBody>
      </p:sp>
    </p:spTree>
    <p:extLst>
      <p:ext uri="{BB962C8B-B14F-4D97-AF65-F5344CB8AC3E}">
        <p14:creationId xmlns:p14="http://schemas.microsoft.com/office/powerpoint/2010/main" val="420823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F43 Reakce na závažný stres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805343"/>
            <a:ext cx="7315200" cy="57129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alt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F43.0 Akutní reakce na stres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výjimečně závažná traumatická, katastrofická událost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okamžitý rozvoj příznaků</a:t>
            </a:r>
          </a:p>
          <a:p>
            <a:pPr lvl="2"/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inic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stádium: „ustrnutí“, snížená schopnost chápat podněty a reagovat na ně</a:t>
            </a:r>
          </a:p>
          <a:p>
            <a:pPr lvl="2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navazuje další omezení aktivity (až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stupor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 nebo aktivita (často neúčelná, agitace, útěková reakce)</a:t>
            </a:r>
          </a:p>
          <a:p>
            <a:pPr lvl="2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emoční projevy: zloba, zoufalství, strach, panická úzkost</a:t>
            </a:r>
          </a:p>
          <a:p>
            <a:pPr lvl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včasná pomoc zabraňuje pozdním následkům – Posttraumatická stresová porucha, Posttraumatická porucha osobnosti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89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F43 Reakce na závažný stres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573741"/>
            <a:ext cx="7315200" cy="615423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altLang="cs-CZ" sz="4600" dirty="0">
                <a:latin typeface="Calibri" panose="020F0502020204030204" pitchFamily="34" charset="0"/>
                <a:cs typeface="Calibri" panose="020F0502020204030204" pitchFamily="34" charset="0"/>
              </a:rPr>
              <a:t>F43. 1 </a:t>
            </a:r>
            <a:r>
              <a:rPr lang="cs-CZ" altLang="cs-CZ" sz="4600" dirty="0" err="1">
                <a:latin typeface="Calibri" panose="020F0502020204030204" pitchFamily="34" charset="0"/>
                <a:cs typeface="Calibri" panose="020F0502020204030204" pitchFamily="34" charset="0"/>
              </a:rPr>
              <a:t>Postraumatická</a:t>
            </a:r>
            <a:r>
              <a:rPr lang="cs-CZ" altLang="cs-CZ" sz="4600" dirty="0">
                <a:latin typeface="Calibri" panose="020F0502020204030204" pitchFamily="34" charset="0"/>
                <a:cs typeface="Calibri" panose="020F0502020204030204" pitchFamily="34" charset="0"/>
              </a:rPr>
              <a:t> stresová porucha</a:t>
            </a: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do 6 měsíců od traumatické události</a:t>
            </a: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opakované vzpomínky, představy, sny, </a:t>
            </a:r>
            <a:r>
              <a:rPr lang="cs-CZ" altLang="cs-CZ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flashbacky</a:t>
            </a: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úzkost při situacích podobných (i symbolicky) stresové události, vyhýbavé chování (vč. myšlenek, vzpomínek; amnézie)</a:t>
            </a: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pocit „necitlivosti“, odcizení, </a:t>
            </a:r>
            <a:r>
              <a:rPr lang="cs-CZ" altLang="cs-CZ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anhedonie</a:t>
            </a: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, emoční oploštění</a:t>
            </a: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sebeobviňování, </a:t>
            </a:r>
            <a:r>
              <a:rPr lang="cs-CZ" altLang="cs-CZ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sebedevalvace</a:t>
            </a:r>
            <a:endParaRPr lang="cs-CZ" alt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přecitlivělost – obtížné usínání, iritabilita, </a:t>
            </a:r>
            <a:r>
              <a:rPr lang="cs-CZ" altLang="cs-CZ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hypoprosexie</a:t>
            </a:r>
            <a:r>
              <a:rPr lang="cs-CZ" alt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, zvýšená ostražitost, zvýrazněná úleková reakce</a:t>
            </a:r>
          </a:p>
        </p:txBody>
      </p:sp>
    </p:spTree>
    <p:extLst>
      <p:ext uri="{BB962C8B-B14F-4D97-AF65-F5344CB8AC3E}">
        <p14:creationId xmlns:p14="http://schemas.microsoft.com/office/powerpoint/2010/main" val="41180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F43 Reakce na závažný stres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512064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cs-CZ" altLang="cs-CZ" sz="4100" dirty="0">
                <a:latin typeface="Calibri" panose="020F0502020204030204" pitchFamily="34" charset="0"/>
                <a:cs typeface="Calibri" panose="020F0502020204030204" pitchFamily="34" charset="0"/>
              </a:rPr>
              <a:t>F43. 2 Poruchy přizpůsobení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úzkostně-depresivní reakce na zátěžovou životní situaci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 období adaptace na významnou životní změnu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důležitá je individuální vulnerabilita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623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188" y="1123837"/>
            <a:ext cx="3030071" cy="4601183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sk-SK" sz="3200" dirty="0">
                <a:latin typeface="Calibri" panose="020F0502020204030204" pitchFamily="34" charset="0"/>
                <a:cs typeface="Calibri" panose="020F0502020204030204" pitchFamily="34" charset="0"/>
              </a:rPr>
              <a:t>v minulosti nazývány „hysterie“, dnes </a:t>
            </a:r>
            <a:r>
              <a:rPr lang="cs-CZ" altLang="sk-SK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destigmatizace</a:t>
            </a:r>
            <a:endParaRPr lang="cs-CZ" altLang="sk-SK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sk-SK" sz="3200" dirty="0">
                <a:latin typeface="Calibri" panose="020F0502020204030204" pitchFamily="34" charset="0"/>
                <a:cs typeface="Calibri" panose="020F0502020204030204" pitchFamily="34" charset="0"/>
              </a:rPr>
              <a:t>Jde o celou řadu příznaků, které vznikají jako důsledek vytěsnění určitého myšlenkového obsahu z vědomí, protože tento obsah je pro člověka příliš bolestný, ohrožující apod. Ačkoli jsou tyto obsahy z vědomí vytěsněny, pokračují ve svém působení vytvářením tělesných příznaků. </a:t>
            </a:r>
          </a:p>
        </p:txBody>
      </p:sp>
    </p:spTree>
    <p:extLst>
      <p:ext uri="{BB962C8B-B14F-4D97-AF65-F5344CB8AC3E}">
        <p14:creationId xmlns:p14="http://schemas.microsoft.com/office/powerpoint/2010/main" val="4414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224" y="1123837"/>
            <a:ext cx="3119717" cy="4601183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ztráta jednotícího stavu vědomí, ztráta normální integrace mezi vzpomínkami, vědomím identity, bezprostředními pocity a ovládáním těla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„disociace“: experimentální hypnóza – odštěpení části obsahu vědomí se samostatnými projevy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„konverze“: psychoanalýza – převod „nepovolených“ emocí na tělesné projevy na základě symbolických vztahů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„psychogenní původ“: úzká časová souvislost s emočně významnou událostí, traumaty, neřešitelnými nebo nesnesitelnými problémy, narušenými vztahy; popírání jejich existence</a:t>
            </a:r>
          </a:p>
          <a:p>
            <a:r>
              <a:rPr lang="cs-CZ" altLang="sk-SK" sz="2800" dirty="0"/>
              <a:t>často podíl pozitivních důsledků pro postiženého (sekundární zisky) </a:t>
            </a:r>
          </a:p>
        </p:txBody>
      </p:sp>
    </p:spTree>
    <p:extLst>
      <p:ext uri="{BB962C8B-B14F-4D97-AF65-F5344CB8AC3E}">
        <p14:creationId xmlns:p14="http://schemas.microsoft.com/office/powerpoint/2010/main" val="30025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604007"/>
            <a:ext cx="7315200" cy="5620624"/>
          </a:xfrm>
        </p:spPr>
        <p:txBody>
          <a:bodyPr>
            <a:noAutofit/>
          </a:bodyPr>
          <a:lstStyle/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F44.0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amnézie    </a:t>
            </a:r>
            <a:r>
              <a:rPr lang="cs-CZ" alt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(kazu)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F44.1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fuga            </a:t>
            </a:r>
            <a:r>
              <a:rPr lang="cs-CZ" alt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(kazu)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F44.2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stupor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F44.3 Trans a stavy posedlosti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F44.5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křeče           </a:t>
            </a:r>
            <a:r>
              <a:rPr lang="cs-CZ" alt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(kazu)</a:t>
            </a:r>
          </a:p>
          <a:p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senzorické poruchy </a:t>
            </a:r>
            <a:r>
              <a:rPr lang="cs-CZ" altLang="cs-CZ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(kazu – ztráta řeči),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poruchy motoriky,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Ganserův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syndrom, Mnohočetná porucha osobnosti</a:t>
            </a:r>
          </a:p>
        </p:txBody>
      </p:sp>
    </p:spTree>
    <p:extLst>
      <p:ext uri="{BB962C8B-B14F-4D97-AF65-F5344CB8AC3E}">
        <p14:creationId xmlns:p14="http://schemas.microsoft.com/office/powerpoint/2010/main" val="27841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FED76-E166-4406-B6DE-97A4DE07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F44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Disociativní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(konverzní) poruchy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14621-8E67-4EEE-A03F-5D8B043A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Trans (</a:t>
            </a:r>
            <a:r>
              <a:rPr lang="cs-CZ" b="1" dirty="0" err="1"/>
              <a:t>tranz</a:t>
            </a:r>
            <a:r>
              <a:rPr lang="cs-CZ" b="1" dirty="0"/>
              <a:t>): </a:t>
            </a:r>
          </a:p>
          <a:p>
            <a:pPr>
              <a:buFontTx/>
              <a:buChar char="-"/>
            </a:pPr>
            <a:r>
              <a:rPr lang="cs-CZ" dirty="0"/>
              <a:t>dochází k </a:t>
            </a:r>
            <a:r>
              <a:rPr lang="cs-CZ" b="1" dirty="0"/>
              <a:t>dočasné ztrátě pocitu osobní identity a plného uvědomování si okolí</a:t>
            </a:r>
          </a:p>
          <a:p>
            <a:pPr>
              <a:buFontTx/>
              <a:buChar char="-"/>
            </a:pPr>
            <a:r>
              <a:rPr lang="cs-CZ" dirty="0"/>
              <a:t>náhlý kolaps, znehybnění, ztráta rovnováhy, ale i ječení, křik, pláč</a:t>
            </a:r>
          </a:p>
          <a:p>
            <a:pPr>
              <a:buFontTx/>
              <a:buChar char="-"/>
            </a:pPr>
            <a:r>
              <a:rPr lang="cs-CZ" dirty="0"/>
              <a:t>schopnost vybavit si vzpomínky na tyto události jsou zřídkakdy narušeny, pokud je přítomna amnézie, není úplná, ale střípkovitá</a:t>
            </a:r>
          </a:p>
          <a:p>
            <a:pPr marL="0" indent="0">
              <a:buNone/>
            </a:pPr>
            <a:r>
              <a:rPr lang="cs-CZ" b="1" dirty="0"/>
              <a:t>Stav posedlosti:</a:t>
            </a:r>
          </a:p>
          <a:p>
            <a:pPr>
              <a:buFontTx/>
              <a:buChar char="-"/>
            </a:pPr>
            <a:r>
              <a:rPr lang="cs-CZ" b="1" dirty="0"/>
              <a:t>jakoby se ho zmocnila jiná osoba, duch, božstvo nebo „síla“</a:t>
            </a:r>
          </a:p>
          <a:p>
            <a:pPr>
              <a:buFontTx/>
              <a:buChar char="-"/>
            </a:pPr>
            <a:r>
              <a:rPr lang="cs-CZ" dirty="0"/>
              <a:t>může prezentovat zakázané myšlenky, účastnit se netypických sexuálně nebo agresivně laděných religiózních aktivit</a:t>
            </a:r>
          </a:p>
          <a:p>
            <a:pPr>
              <a:buFontTx/>
              <a:buChar char="-"/>
            </a:pPr>
            <a:r>
              <a:rPr lang="cs-CZ" dirty="0"/>
              <a:t>pozornost a uvědomování se mohou zúžit pouze na jeden nebo dva aspekty bezprostředního okolí. K obrazu mohou patřit omezené, opakované pohyby, postoje a projevy. </a:t>
            </a:r>
          </a:p>
          <a:p>
            <a:pPr>
              <a:buFontTx/>
              <a:buChar char="-"/>
            </a:pPr>
            <a:r>
              <a:rPr lang="cs-CZ" dirty="0"/>
              <a:t>obvykle plná amnézie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975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F45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koncept „somatizace úzkosti“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opakované stížnosti na tělesné příznaky, které nemají korelát v tělesném onemocnění, i přes ujištění o negativních nálezech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návaznost na stresové události či problémy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sekundární zisky</a:t>
            </a:r>
          </a:p>
        </p:txBody>
      </p:sp>
    </p:spTree>
    <p:extLst>
      <p:ext uri="{BB962C8B-B14F-4D97-AF65-F5344CB8AC3E}">
        <p14:creationId xmlns:p14="http://schemas.microsoft.com/office/powerpoint/2010/main" val="1537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F45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F45.0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Somatizační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porucha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 roky stížnost na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příznaky, naléhání na jejich diagnostiku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příznaky proměnlivé, rozmanité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bolesti, GIT příznaky – dyspepsie - sexuální symptomy - ztráta libida, sex. dysfunkce, slabost, potíže s polykáním, „knedlík v krku“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Další: Nediferencovaná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somatizační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porucha,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vegetativní dysfunkce (příznaky vegetativní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dysbalance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), Přetrvávající bolestivá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porucha (6 měsíců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algie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často nerespektující inervaci)</a:t>
            </a:r>
          </a:p>
        </p:txBody>
      </p:sp>
    </p:spTree>
    <p:extLst>
      <p:ext uri="{BB962C8B-B14F-4D97-AF65-F5344CB8AC3E}">
        <p14:creationId xmlns:p14="http://schemas.microsoft.com/office/powerpoint/2010/main" val="24070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F45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Somatoformní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F45.2 Hypochondrická porucha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 měsíců obava z přítomnosti závažného onemocnění na základě nerealistické interpretace běžných tělesných projevů, či přesvědčení o tělesné deformitě/zohyzdění; vyžadují jejich léčbu</a:t>
            </a:r>
          </a:p>
          <a:p>
            <a:r>
              <a:rPr lang="cs-CZ" altLang="sk-SK" sz="2800" dirty="0"/>
              <a:t>„co když mám…“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99" y="1363959"/>
            <a:ext cx="2752451" cy="37704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Zdravá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9268" y="365760"/>
            <a:ext cx="7315200" cy="7006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latin typeface="Calibri" panose="020F0502020204030204" pitchFamily="34" charset="0"/>
              </a:rPr>
              <a:t>Jakou má evoluční funkci?</a:t>
            </a:r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endParaRPr lang="cs-CZ" altLang="cs-CZ" sz="2800" dirty="0"/>
          </a:p>
          <a:p>
            <a:pPr marL="502920" lvl="1" indent="0">
              <a:buNone/>
            </a:pPr>
            <a:r>
              <a:rPr lang="cs-CZ" altLang="cs-CZ" sz="2800" dirty="0"/>
              <a:t>Příprava organismu v nebezpečných situacích + vyhýbání se jim.</a:t>
            </a:r>
          </a:p>
          <a:p>
            <a:pPr marL="502920" lvl="1" indent="0" algn="r">
              <a:buNone/>
            </a:pPr>
            <a:r>
              <a:rPr lang="cs-CZ" altLang="cs-CZ" sz="2800" dirty="0"/>
              <a:t>FIGHT OR FLIGHT</a:t>
            </a:r>
          </a:p>
          <a:p>
            <a:pPr marL="502920" lvl="1" indent="0">
              <a:buNone/>
            </a:pPr>
            <a:endParaRPr lang="cs-CZ" sz="2800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843" y="1772444"/>
            <a:ext cx="3859530" cy="28946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678" y="2125534"/>
            <a:ext cx="3859955" cy="28949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373" y="1772444"/>
            <a:ext cx="3691890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F48 Jiné neurotické 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F48.0 Neurastenie („dráždivá slabost“)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typ 1: zvýšená duševní únavnost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typ 2: zvýšená fyzická únavnost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F48.1 Syndrom depersonalizace a derealizace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depersonalizace – pocit odtržení od prožívání sebe sama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derealizace – pocit odtržení od okolního dění</a:t>
            </a:r>
          </a:p>
        </p:txBody>
      </p:sp>
    </p:spTree>
    <p:extLst>
      <p:ext uri="{BB962C8B-B14F-4D97-AF65-F5344CB8AC3E}">
        <p14:creationId xmlns:p14="http://schemas.microsoft.com/office/powerpoint/2010/main" val="19663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psychoterapie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– KBT, psychodynamická psychoterapie...</a:t>
            </a:r>
          </a:p>
          <a:p>
            <a:pPr>
              <a:lnSpc>
                <a:spcPct val="80000"/>
              </a:lnSpc>
            </a:pPr>
            <a:r>
              <a:rPr lang="cs-CZ" altLang="cs-CZ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Farmakoterapie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– 1. volbou SSRI</a:t>
            </a:r>
          </a:p>
          <a:p>
            <a:pPr lvl="1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Antidepresiva</a:t>
            </a:r>
          </a:p>
          <a:p>
            <a:pPr lvl="2">
              <a:lnSpc>
                <a:spcPct val="80000"/>
              </a:lnSpc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SSRI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SNRI</a:t>
            </a:r>
          </a:p>
          <a:p>
            <a:pPr lvl="1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Antikonvulziva</a:t>
            </a:r>
          </a:p>
          <a:p>
            <a:pPr lvl="2">
              <a:lnSpc>
                <a:spcPct val="80000"/>
              </a:lnSpc>
            </a:pPr>
            <a:r>
              <a:rPr lang="cs-CZ" alt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gabapentin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lamotrigin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topiramat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Betablokátory</a:t>
            </a:r>
          </a:p>
          <a:p>
            <a:pPr lvl="2">
              <a:lnSpc>
                <a:spcPct val="80000"/>
              </a:lnSpc>
            </a:pP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projevy úzkosti, lépe jednorázové použití</a:t>
            </a:r>
          </a:p>
        </p:txBody>
      </p:sp>
    </p:spTree>
    <p:extLst>
      <p:ext uri="{BB962C8B-B14F-4D97-AF65-F5344CB8AC3E}">
        <p14:creationId xmlns:p14="http://schemas.microsoft.com/office/powerpoint/2010/main" val="17086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2920" lvl="1" indent="0" algn="ctr">
              <a:lnSpc>
                <a:spcPct val="80000"/>
              </a:lnSpc>
              <a:buNone/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Anxiolytika</a:t>
            </a:r>
          </a:p>
          <a:p>
            <a:pPr marL="0" lvl="1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benzodiazepiny</a:t>
            </a:r>
          </a:p>
          <a:p>
            <a:pPr marL="457200" lvl="2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+ rychlý nástup účinku</a:t>
            </a:r>
          </a:p>
          <a:p>
            <a:pPr marL="457200" lvl="2">
              <a:lnSpc>
                <a:spcPct val="80000"/>
              </a:lnSpc>
            </a:pP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behaviorální/kognitivní toxicita, paradoxní excitace,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rebound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fenomén,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závislost + odvykací syndrom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potenciace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s alkoholem</a:t>
            </a:r>
          </a:p>
          <a:p>
            <a:pPr marL="0" lvl="2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nebenzodiazepinová anxiolytika</a:t>
            </a:r>
          </a:p>
          <a:p>
            <a:pPr marL="457200" lvl="3">
              <a:lnSpc>
                <a:spcPct val="80000"/>
              </a:lnSpc>
            </a:pPr>
            <a:r>
              <a:rPr lang="cs-CZ" alt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propandioly</a:t>
            </a: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guaifenezin</a:t>
            </a:r>
            <a:r>
              <a:rPr lang="cs-CZ" alt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– spíše na příznaky „tenze“ – relaxuje, menší vliv na psych. komponenty úzkosti</a:t>
            </a:r>
          </a:p>
          <a:p>
            <a:pPr marL="457200" lvl="3">
              <a:lnSpc>
                <a:spcPct val="80000"/>
              </a:lnSpc>
            </a:pP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azapirony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buspiron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(5HT1AR) – účinnost BZD bez jejich NÚ; délka nástupu účinku</a:t>
            </a:r>
          </a:p>
          <a:p>
            <a:pPr marL="457200" lvl="3">
              <a:lnSpc>
                <a:spcPct val="80000"/>
              </a:lnSpc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antihistaminika: </a:t>
            </a:r>
            <a:r>
              <a:rPr lang="cs-CZ" alt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hydroxizin</a:t>
            </a:r>
            <a:endParaRPr lang="cs-CZ" alt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E7544-2210-45F5-B8FC-DA0D646E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BZD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304BA19-B098-4E58-ADAD-8264539540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69268" y="331279"/>
            <a:ext cx="638608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dlouhým t</a:t>
            </a:r>
            <a:r>
              <a:rPr kumimoji="0" lang="cs-CZ" altLang="cs-CZ" sz="1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1/2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(&gt; 24hod</a:t>
            </a: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diazepam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(5–40mg)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medazepam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(10–60 mg)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clobazam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(20–30 mg)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clonazepam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(1–8 mg)              (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Rivotril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chlordiazepoxid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(10–50 mg)    (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Elenium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alt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Oxidace v játrech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-------------------------------------------------------------------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 středně dlouhým t</a:t>
            </a:r>
            <a:r>
              <a:rPr kumimoji="0" lang="cs-CZ" altLang="cs-CZ" sz="1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1/2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(12–24 hod):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alprazolam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(5–40 mg)    (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Neurol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Frontin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bromazepam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(3–15 mg)   (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Lexaurin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--------------------------------------------------------------------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krátkým t</a:t>
            </a:r>
            <a:r>
              <a:rPr kumimoji="0" lang="cs-CZ" altLang="cs-CZ" sz="1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1/2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(&lt; 12 hod):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oxazepam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(30–90 mg)    (Oxazepam)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tofizopam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(50–300 mg)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lorazepam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(2–6 mg)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Konjugace"/>
              </a:rPr>
              <a:t>konjugací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glukuronidy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podstatně nižší závislostí na jaterní funkci.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42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402EA-5669-4667-8CE0-AE8ABFCE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SSRI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CD07B99-0904-4F41-AA83-9537FCCBC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507300"/>
            <a:ext cx="7315200" cy="38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36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E71BD-708E-4091-A895-7209058C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SSRI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A6EC73-6544-400D-9C4E-CD4AEDCC9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hlinkClick r:id="rId2" tooltip="Fluvoxamin (stránka neexistuje)"/>
              </a:rPr>
              <a:t>fluvoxamin</a:t>
            </a:r>
            <a:r>
              <a:rPr lang="cs-CZ" dirty="0"/>
              <a:t> (</a:t>
            </a:r>
            <a:r>
              <a:rPr lang="cs-CZ" dirty="0" err="1"/>
              <a:t>Fevarin</a:t>
            </a:r>
            <a:r>
              <a:rPr lang="cs-CZ" dirty="0"/>
              <a:t>)</a:t>
            </a:r>
          </a:p>
          <a:p>
            <a:r>
              <a:rPr lang="cs-CZ" dirty="0">
                <a:hlinkClick r:id="rId3" tooltip="Fluoxetin"/>
              </a:rPr>
              <a:t>fluoxetin</a:t>
            </a:r>
            <a:r>
              <a:rPr lang="cs-CZ" dirty="0"/>
              <a:t> (</a:t>
            </a:r>
            <a:r>
              <a:rPr lang="cs-CZ" dirty="0" err="1"/>
              <a:t>Prozac</a:t>
            </a:r>
            <a:r>
              <a:rPr lang="cs-CZ" dirty="0"/>
              <a:t>, </a:t>
            </a:r>
            <a:r>
              <a:rPr lang="cs-CZ" dirty="0" err="1"/>
              <a:t>Magrilan</a:t>
            </a:r>
            <a:r>
              <a:rPr lang="cs-CZ" dirty="0"/>
              <a:t>, </a:t>
            </a:r>
            <a:r>
              <a:rPr lang="cs-CZ" dirty="0" err="1"/>
              <a:t>Deprex</a:t>
            </a:r>
            <a:r>
              <a:rPr lang="cs-CZ" dirty="0"/>
              <a:t>, </a:t>
            </a:r>
            <a:r>
              <a:rPr lang="cs-CZ" dirty="0" err="1"/>
              <a:t>Defluox</a:t>
            </a:r>
            <a:r>
              <a:rPr lang="cs-CZ" dirty="0"/>
              <a:t>, </a:t>
            </a:r>
            <a:r>
              <a:rPr lang="cs-CZ" dirty="0" err="1"/>
              <a:t>Apo</a:t>
            </a:r>
            <a:r>
              <a:rPr lang="cs-CZ" dirty="0"/>
              <a:t>-Fluoxetine a další)</a:t>
            </a:r>
          </a:p>
          <a:p>
            <a:r>
              <a:rPr lang="cs-CZ" dirty="0">
                <a:hlinkClick r:id="rId4" tooltip="Paroxetin (stránka neexistuje)"/>
              </a:rPr>
              <a:t>paroxetin</a:t>
            </a:r>
            <a:r>
              <a:rPr lang="cs-CZ" dirty="0"/>
              <a:t> (</a:t>
            </a:r>
            <a:r>
              <a:rPr lang="cs-CZ" dirty="0" err="1"/>
              <a:t>Seroxat</a:t>
            </a:r>
            <a:r>
              <a:rPr lang="cs-CZ" dirty="0"/>
              <a:t>, </a:t>
            </a:r>
            <a:r>
              <a:rPr lang="cs-CZ" dirty="0" err="1"/>
              <a:t>Remood</a:t>
            </a:r>
            <a:r>
              <a:rPr lang="cs-CZ" dirty="0"/>
              <a:t>, </a:t>
            </a:r>
            <a:r>
              <a:rPr lang="cs-CZ" dirty="0" err="1"/>
              <a:t>Parolex</a:t>
            </a:r>
            <a:r>
              <a:rPr lang="cs-CZ" dirty="0"/>
              <a:t>, </a:t>
            </a:r>
            <a:r>
              <a:rPr lang="cs-CZ" dirty="0" err="1"/>
              <a:t>Arketis</a:t>
            </a:r>
            <a:r>
              <a:rPr lang="cs-CZ" dirty="0"/>
              <a:t>, </a:t>
            </a:r>
            <a:r>
              <a:rPr lang="cs-CZ" dirty="0" err="1"/>
              <a:t>Apo-Parox</a:t>
            </a:r>
            <a:r>
              <a:rPr lang="cs-CZ" dirty="0"/>
              <a:t> a další)</a:t>
            </a:r>
          </a:p>
          <a:p>
            <a:r>
              <a:rPr lang="cs-CZ" b="1" dirty="0" err="1">
                <a:hlinkClick r:id="rId5" tooltip="Sertralin (stránka neexistuje)"/>
              </a:rPr>
              <a:t>sertralin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Zoloft</a:t>
            </a:r>
            <a:r>
              <a:rPr lang="cs-CZ" dirty="0"/>
              <a:t>, </a:t>
            </a:r>
            <a:r>
              <a:rPr lang="cs-CZ" dirty="0" err="1"/>
              <a:t>Asentra</a:t>
            </a:r>
            <a:r>
              <a:rPr lang="cs-CZ" dirty="0"/>
              <a:t>, </a:t>
            </a:r>
            <a:r>
              <a:rPr lang="cs-CZ" dirty="0" err="1"/>
              <a:t>Serlift</a:t>
            </a:r>
            <a:r>
              <a:rPr lang="cs-CZ" dirty="0"/>
              <a:t> a další)</a:t>
            </a:r>
          </a:p>
          <a:p>
            <a:r>
              <a:rPr lang="cs-CZ" b="1" dirty="0" err="1">
                <a:hlinkClick r:id="rId6" tooltip="Citalopram (stránka neexistuje)"/>
              </a:rPr>
              <a:t>citalopram</a:t>
            </a:r>
            <a:r>
              <a:rPr lang="cs-CZ" dirty="0"/>
              <a:t> (</a:t>
            </a:r>
            <a:r>
              <a:rPr lang="cs-CZ" dirty="0" err="1"/>
              <a:t>Seropram</a:t>
            </a:r>
            <a:r>
              <a:rPr lang="cs-CZ" dirty="0"/>
              <a:t>, </a:t>
            </a:r>
            <a:r>
              <a:rPr lang="cs-CZ" dirty="0" err="1"/>
              <a:t>Citalec</a:t>
            </a:r>
            <a:r>
              <a:rPr lang="cs-CZ" dirty="0"/>
              <a:t>, </a:t>
            </a:r>
            <a:r>
              <a:rPr lang="cs-CZ" dirty="0" err="1"/>
              <a:t>Citalon</a:t>
            </a:r>
            <a:r>
              <a:rPr lang="cs-CZ" dirty="0"/>
              <a:t>, </a:t>
            </a:r>
            <a:r>
              <a:rPr lang="cs-CZ" dirty="0" err="1"/>
              <a:t>Apo-Cital</a:t>
            </a:r>
            <a:r>
              <a:rPr lang="cs-CZ" dirty="0"/>
              <a:t> a další)</a:t>
            </a:r>
          </a:p>
          <a:p>
            <a:r>
              <a:rPr lang="cs-CZ" b="1" dirty="0" err="1">
                <a:hlinkClick r:id="rId7" tooltip="Escitalopram"/>
              </a:rPr>
              <a:t>escitalopram</a:t>
            </a:r>
            <a:r>
              <a:rPr lang="cs-CZ" dirty="0"/>
              <a:t> (</a:t>
            </a:r>
            <a:r>
              <a:rPr lang="cs-CZ" dirty="0" err="1"/>
              <a:t>Cipralex</a:t>
            </a:r>
            <a:r>
              <a:rPr lang="cs-CZ" dirty="0"/>
              <a:t>, </a:t>
            </a:r>
            <a:r>
              <a:rPr lang="cs-CZ" dirty="0" err="1"/>
              <a:t>Esoprex</a:t>
            </a:r>
            <a:r>
              <a:rPr lang="cs-CZ" dirty="0"/>
              <a:t>, </a:t>
            </a:r>
            <a:r>
              <a:rPr lang="cs-CZ" dirty="0" err="1"/>
              <a:t>Elicea</a:t>
            </a:r>
            <a:r>
              <a:rPr lang="cs-CZ" dirty="0"/>
              <a:t>, </a:t>
            </a:r>
            <a:r>
              <a:rPr lang="cs-CZ" dirty="0" err="1"/>
              <a:t>Estan</a:t>
            </a:r>
            <a:r>
              <a:rPr lang="cs-CZ" dirty="0"/>
              <a:t>, </a:t>
            </a:r>
            <a:r>
              <a:rPr lang="cs-CZ" dirty="0" err="1"/>
              <a:t>Itakem</a:t>
            </a:r>
            <a:r>
              <a:rPr lang="cs-CZ" dirty="0"/>
              <a:t> a další)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450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7D56C-3E74-42B9-A295-4FCC5B0B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E86FA4-6651-4C1C-B3DE-DCBAB2764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952369" cy="2695018"/>
          </a:xfrm>
        </p:spPr>
        <p:txBody>
          <a:bodyPr>
            <a:normAutofit/>
          </a:bodyPr>
          <a:lstStyle/>
          <a:p>
            <a:r>
              <a:rPr lang="cs-CZ" sz="3600" dirty="0"/>
              <a:t>Sport   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B2701D-5937-4A3C-9BB1-ABD5B44A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575" y="3924887"/>
            <a:ext cx="5214425" cy="29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EE74D-1697-4617-96D0-DE029240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Úzkost jako nemoc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107895-8D54-41E6-A907-1A334900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800" dirty="0"/>
              <a:t>úzkost v nepřiměřených situacích či nepřiměřené intenzity a četnosti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3B10CE-CC8D-425D-8BC5-9B9524FC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951" y="4253148"/>
            <a:ext cx="2442049" cy="26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672C8C7-D6AE-4318-BE52-131E4D3E6C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sk-SK" dirty="0">
                <a:solidFill>
                  <a:schemeClr val="bg1"/>
                </a:solidFill>
              </a:rPr>
              <a:t>Neurózy, úvod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0D64633-3150-4C6E-8D91-43B10F47AC2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276578" y="379828"/>
            <a:ext cx="6092972" cy="621782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sk-SK" sz="2400" dirty="0"/>
              <a:t>Tradičně se řadily do tzv. „malé psychiatrie“, na rozdíl od „velkých“ psychóz. </a:t>
            </a:r>
          </a:p>
          <a:p>
            <a:pPr eaLnBrk="1" hangingPunct="1">
              <a:lnSpc>
                <a:spcPct val="80000"/>
              </a:lnSpc>
            </a:pPr>
            <a:endParaRPr lang="cs-CZ" altLang="sk-SK" sz="2400" dirty="0"/>
          </a:p>
          <a:p>
            <a:pPr eaLnBrk="1" hangingPunct="1">
              <a:lnSpc>
                <a:spcPct val="80000"/>
              </a:lnSpc>
            </a:pPr>
            <a:r>
              <a:rPr lang="cs-CZ" altLang="sk-SK" sz="2400" dirty="0"/>
              <a:t>Neurózy, psychózy, psychopatie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sk-SK" sz="2400" dirty="0"/>
          </a:p>
          <a:p>
            <a:pPr eaLnBrk="1" hangingPunct="1">
              <a:lnSpc>
                <a:spcPct val="80000"/>
              </a:lnSpc>
            </a:pPr>
            <a:r>
              <a:rPr lang="cs-CZ" altLang="sk-SK" sz="2400" dirty="0"/>
              <a:t>Vznik: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sk-SK" sz="2400" dirty="0"/>
              <a:t>psychogenní faktory - vlivy prostředí, výchova, vývojové faktory, vztahy v dětství, vztahy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sk-SK" sz="2400" dirty="0"/>
              <a:t>méně genetika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sk-SK" sz="2400" dirty="0"/>
              <a:t>přesné a jednoduché vysvětlení vzniku není</a:t>
            </a:r>
          </a:p>
          <a:p>
            <a:pPr eaLnBrk="1" hangingPunct="1">
              <a:lnSpc>
                <a:spcPct val="80000"/>
              </a:lnSpc>
            </a:pPr>
            <a:endParaRPr lang="cs-CZ" altLang="sk-SK" sz="2400" dirty="0"/>
          </a:p>
        </p:txBody>
      </p:sp>
    </p:spTree>
    <p:extLst>
      <p:ext uri="{BB962C8B-B14F-4D97-AF65-F5344CB8AC3E}">
        <p14:creationId xmlns:p14="http://schemas.microsoft.com/office/powerpoint/2010/main" val="543170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103E4-C292-4D3F-90DE-503FDCAC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E89E13-8698-4D83-825C-E93CEE7E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422031"/>
            <a:ext cx="8060135" cy="609131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sk-SK" sz="4200" dirty="0"/>
              <a:t>Poprvé se termín „neuróza“ objevil ke konci 18.století. O sto let později se neurózami podrobně zabýval rakouský neurolog a psychiatr Sigmund Freud (1856-1939). </a:t>
            </a:r>
          </a:p>
          <a:p>
            <a:pPr>
              <a:lnSpc>
                <a:spcPct val="120000"/>
              </a:lnSpc>
            </a:pPr>
            <a:r>
              <a:rPr lang="cs-CZ" altLang="sk-SK" sz="4200" dirty="0"/>
              <a:t>V roce 1980 Američané termín neuróza  z DSM-III</a:t>
            </a:r>
          </a:p>
          <a:p>
            <a:pPr>
              <a:lnSpc>
                <a:spcPct val="120000"/>
              </a:lnSpc>
            </a:pPr>
            <a:r>
              <a:rPr lang="cs-CZ" altLang="sk-SK" sz="4200" dirty="0"/>
              <a:t>Začaly se rozlišovat jednotlivé poruchy, ale jejich přesné ohraničení je dodnes problematické.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sk-SK" sz="4200" dirty="0"/>
              <a:t>---------------------------------------------------------------------------------------------</a:t>
            </a:r>
          </a:p>
          <a:p>
            <a:pPr>
              <a:lnSpc>
                <a:spcPct val="120000"/>
              </a:lnSpc>
            </a:pPr>
            <a:r>
              <a:rPr lang="cs-CZ" altLang="sk-SK" sz="4200" dirty="0"/>
              <a:t>Pojem „hysterie“: disociace (psychické odštěpení), konverze (tělesné nahrazení);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sk-SK" sz="4200" dirty="0"/>
              <a:t>příznaky vznikají jako důsledek vytěsnění určitého myšlenkového obsahu z vědomí, protože tento obsah je pro člověka příliš bolestný, ohrožující apod. Ačkoli jsou tyto obsahy z vědomí vytěsněny, pokračují ve svém působení vytvářením tělesných příznaků.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sk-SK" sz="4200" dirty="0"/>
              <a:t>hysterické obrny, znecitlivění, křeče, hysterická slepota, hluchota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sk-SK" sz="4200" dirty="0"/>
              <a:t>dnes pejorativní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73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3FADAD-D6AE-437D-A448-AC349DEF4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Teorie etiologie patologické úzkosti</a:t>
            </a:r>
            <a:endParaRPr lang="en-US" altLang="cs-CZ" sz="40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B3921D7-96F8-4141-B9C2-0DED7119D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Traumata v dětství (kritická vývojová fáze)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ztráta blízké osoby (separační trauma)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fyzické a psychické zneužívání, zanedbávání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nedostatek bezpečného rodinného zázemí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/>
              <a:t>Přetrvávající změna regulace stresové reakce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zvýšení aktivity HPA osy 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nadměrná sekrece CRF, souvislost se změnami glukokortikoidních receptorů v hippokampu?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ovlivnění </a:t>
            </a:r>
            <a:r>
              <a:rPr lang="cs-CZ" altLang="cs-CZ" sz="2400" dirty="0" err="1"/>
              <a:t>neurogeneze</a:t>
            </a:r>
            <a:r>
              <a:rPr lang="cs-CZ" altLang="cs-CZ" sz="2400" dirty="0"/>
              <a:t> a plasticity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změny aktivity neurotransmiterů</a:t>
            </a:r>
            <a:endParaRPr lang="en-US" altLang="cs-CZ" sz="2400" dirty="0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38CBAD0C-EC43-48F4-8BDC-FB0E79F69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3757" y="3052958"/>
            <a:ext cx="23764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37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</a:rPr>
              <a:t>Příznaky úzkosti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3710" y="335560"/>
            <a:ext cx="7610758" cy="6522439"/>
          </a:xfrm>
        </p:spPr>
        <p:txBody>
          <a:bodyPr>
            <a:normAutofit/>
          </a:bodyPr>
          <a:lstStyle/>
          <a:p>
            <a:pPr lvl="1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somatické příznaky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vegetativní hyperaktivita</a:t>
            </a:r>
          </a:p>
          <a:p>
            <a:pPr lvl="3">
              <a:lnSpc>
                <a:spcPct val="8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palpitace, zrychlený pulz, pocení, třes, sucho v ústech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příznaky v oblasti hrudníku a břicha</a:t>
            </a:r>
          </a:p>
          <a:p>
            <a:pPr lvl="3">
              <a:lnSpc>
                <a:spcPct val="8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obtížné dýchání, pocit zalykání se, nedostatku vzduchu, nepříjemné pocity/bolesti hrudníku, nauzea, dyspepsie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celkové příznaky</a:t>
            </a:r>
          </a:p>
          <a:p>
            <a:pPr lvl="3">
              <a:lnSpc>
                <a:spcPct val="80000"/>
              </a:lnSpc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návaly horka, chladu, znecitlivění, mravenčení, závratě, točení hlavy, mdloby</a:t>
            </a:r>
          </a:p>
          <a:p>
            <a:pPr lvl="1"/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psychické příznaky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neklid 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strach ze smrti, ztráty kontroly, „zešílení“, nemoci</a:t>
            </a:r>
          </a:p>
          <a:p>
            <a:pPr lvl="2">
              <a:lnSpc>
                <a:spcPct val="8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depersonalizace, derealizace</a:t>
            </a:r>
            <a:endParaRPr lang="en-US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837</TotalTime>
  <Words>1778</Words>
  <Application>Microsoft Office PowerPoint</Application>
  <PresentationFormat>Širokoúhlá obrazovka</PresentationFormat>
  <Paragraphs>328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Corbel</vt:lpstr>
      <vt:lpstr>Tw Cen MT</vt:lpstr>
      <vt:lpstr>Wingdings 2</vt:lpstr>
      <vt:lpstr>Rámeček</vt:lpstr>
      <vt:lpstr>Neurotické poruchy</vt:lpstr>
      <vt:lpstr>Osnova</vt:lpstr>
      <vt:lpstr>Úzkost</vt:lpstr>
      <vt:lpstr>Zdravá úzkost</vt:lpstr>
      <vt:lpstr>Úzkost jako nemoc</vt:lpstr>
      <vt:lpstr>Neurózy, úvod</vt:lpstr>
      <vt:lpstr>Historie</vt:lpstr>
      <vt:lpstr>Teorie etiologie patologické úzkosti</vt:lpstr>
      <vt:lpstr>Příznaky úzkosti</vt:lpstr>
      <vt:lpstr>Bludný kruh</vt:lpstr>
      <vt:lpstr>Klasifikace</vt:lpstr>
      <vt:lpstr>Otázka na vás</vt:lpstr>
      <vt:lpstr>F40 Fobické úzkostné poruchy</vt:lpstr>
      <vt:lpstr>F40 Fobické úzkostné poruchy</vt:lpstr>
      <vt:lpstr>F40 Fobické úzkostné poruchy</vt:lpstr>
      <vt:lpstr>F40 Fobické úzkostné poruchy</vt:lpstr>
      <vt:lpstr>F41 Jiné úzkostné poruchy</vt:lpstr>
      <vt:lpstr>F41 Jiné úzkostné poruchy</vt:lpstr>
      <vt:lpstr>F41 Jiné úzkostné poruchy</vt:lpstr>
      <vt:lpstr>Otázky na vás</vt:lpstr>
      <vt:lpstr>F42 Obsedantně-kompulzivní porucha</vt:lpstr>
      <vt:lpstr>F42 Obsedantně-kompulzivní porucha</vt:lpstr>
      <vt:lpstr>F42 Obsedantně-kompulzivní porucha</vt:lpstr>
      <vt:lpstr>F42 Obsedantně-kompulzivní porucha</vt:lpstr>
      <vt:lpstr>Prezentace aplikace PowerPoint</vt:lpstr>
      <vt:lpstr>Prezentace aplikace PowerPoint</vt:lpstr>
      <vt:lpstr>OCD</vt:lpstr>
      <vt:lpstr>Léčba OCD</vt:lpstr>
      <vt:lpstr>Léčba OCD</vt:lpstr>
      <vt:lpstr>F43 Reakce na závažný stres</vt:lpstr>
      <vt:lpstr>F43 Reakce na závažný stres</vt:lpstr>
      <vt:lpstr>F43 Reakce na závažný stres</vt:lpstr>
      <vt:lpstr>F44 Disociativní (konverzní) poruchy</vt:lpstr>
      <vt:lpstr>F44 Disociativní (konverzní) poruchy</vt:lpstr>
      <vt:lpstr>F44 Disociativní (konverzní) poruchy</vt:lpstr>
      <vt:lpstr>F44 Disociativní (konverzní) poruchy</vt:lpstr>
      <vt:lpstr>F45 Somatoformní poruchy</vt:lpstr>
      <vt:lpstr>F45 Somatoformní poruchy</vt:lpstr>
      <vt:lpstr>F45 Somatoformní poruchy</vt:lpstr>
      <vt:lpstr>F48 Jiné neurotické poruchy</vt:lpstr>
      <vt:lpstr>Terapie</vt:lpstr>
      <vt:lpstr>Terapie</vt:lpstr>
      <vt:lpstr>BZD</vt:lpstr>
      <vt:lpstr>SSRI</vt:lpstr>
      <vt:lpstr>SSRI</vt:lpstr>
      <vt:lpstr>Prevence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Neurotické poruchy</dc:title>
  <dc:creator>Adam Fiala</dc:creator>
  <cp:lastModifiedBy>Baja</cp:lastModifiedBy>
  <cp:revision>73</cp:revision>
  <dcterms:created xsi:type="dcterms:W3CDTF">2016-09-15T14:44:32Z</dcterms:created>
  <dcterms:modified xsi:type="dcterms:W3CDTF">2017-10-18T19:47:55Z</dcterms:modified>
</cp:coreProperties>
</file>