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328" r:id="rId2"/>
    <p:sldId id="560" r:id="rId3"/>
    <p:sldId id="470" r:id="rId4"/>
    <p:sldId id="510" r:id="rId5"/>
    <p:sldId id="418" r:id="rId6"/>
    <p:sldId id="562" r:id="rId7"/>
    <p:sldId id="476" r:id="rId8"/>
    <p:sldId id="471" r:id="rId9"/>
    <p:sldId id="472" r:id="rId10"/>
    <p:sldId id="465" r:id="rId11"/>
    <p:sldId id="518" r:id="rId12"/>
    <p:sldId id="517" r:id="rId13"/>
    <p:sldId id="519" r:id="rId14"/>
    <p:sldId id="430" r:id="rId15"/>
    <p:sldId id="520" r:id="rId16"/>
    <p:sldId id="521" r:id="rId17"/>
    <p:sldId id="417" r:id="rId18"/>
    <p:sldId id="487" r:id="rId19"/>
    <p:sldId id="516" r:id="rId20"/>
    <p:sldId id="488" r:id="rId21"/>
    <p:sldId id="467" r:id="rId22"/>
    <p:sldId id="508" r:id="rId23"/>
    <p:sldId id="509" r:id="rId24"/>
    <p:sldId id="462" r:id="rId25"/>
    <p:sldId id="511" r:id="rId26"/>
    <p:sldId id="512" r:id="rId27"/>
    <p:sldId id="513" r:id="rId28"/>
    <p:sldId id="514" r:id="rId29"/>
    <p:sldId id="533" r:id="rId30"/>
    <p:sldId id="534" r:id="rId31"/>
    <p:sldId id="536" r:id="rId32"/>
    <p:sldId id="444" r:id="rId33"/>
    <p:sldId id="433" r:id="rId34"/>
    <p:sldId id="478" r:id="rId35"/>
    <p:sldId id="479" r:id="rId36"/>
    <p:sldId id="480" r:id="rId37"/>
    <p:sldId id="481" r:id="rId38"/>
    <p:sldId id="482" r:id="rId39"/>
    <p:sldId id="489" r:id="rId40"/>
    <p:sldId id="490" r:id="rId41"/>
    <p:sldId id="484" r:id="rId42"/>
    <p:sldId id="491" r:id="rId43"/>
    <p:sldId id="485" r:id="rId44"/>
    <p:sldId id="492" r:id="rId45"/>
    <p:sldId id="493" r:id="rId46"/>
    <p:sldId id="494" r:id="rId47"/>
    <p:sldId id="584" r:id="rId48"/>
    <p:sldId id="495" r:id="rId49"/>
    <p:sldId id="583" r:id="rId50"/>
    <p:sldId id="496" r:id="rId51"/>
    <p:sldId id="497" r:id="rId52"/>
    <p:sldId id="498" r:id="rId53"/>
    <p:sldId id="507" r:id="rId54"/>
    <p:sldId id="548" r:id="rId55"/>
    <p:sldId id="550" r:id="rId56"/>
    <p:sldId id="552" r:id="rId57"/>
    <p:sldId id="554" r:id="rId58"/>
    <p:sldId id="557" r:id="rId59"/>
    <p:sldId id="558" r:id="rId60"/>
    <p:sldId id="556" r:id="rId61"/>
    <p:sldId id="559" r:id="rId62"/>
    <p:sldId id="537" r:id="rId63"/>
    <p:sldId id="538" r:id="rId64"/>
    <p:sldId id="541" r:id="rId65"/>
    <p:sldId id="542" r:id="rId66"/>
    <p:sldId id="544" r:id="rId67"/>
    <p:sldId id="546" r:id="rId68"/>
    <p:sldId id="585" r:id="rId69"/>
    <p:sldId id="582" r:id="rId70"/>
    <p:sldId id="580" r:id="rId71"/>
    <p:sldId id="531" r:id="rId72"/>
    <p:sldId id="515" r:id="rId73"/>
  </p:sldIdLst>
  <p:sldSz cx="9144000" cy="6858000" type="screen4x3"/>
  <p:notesSz cx="6888163" cy="9623425"/>
  <p:custDataLst>
    <p:tags r:id="rId76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0084"/>
    <a:srgbClr val="6600CC"/>
    <a:srgbClr val="990099"/>
    <a:srgbClr val="CC00CC"/>
    <a:srgbClr val="660033"/>
    <a:srgbClr val="FF3399"/>
    <a:srgbClr val="FFFFD5"/>
    <a:srgbClr val="3399FF"/>
    <a:srgbClr val="4D4D4D"/>
    <a:srgbClr val="D9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61" autoAdjust="0"/>
    <p:restoredTop sz="99825" autoAdjust="0"/>
  </p:normalViewPr>
  <p:slideViewPr>
    <p:cSldViewPr snapToGrid="0">
      <p:cViewPr varScale="1">
        <p:scale>
          <a:sx n="110" d="100"/>
          <a:sy n="110" d="100"/>
        </p:scale>
        <p:origin x="138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8" d="100"/>
        <a:sy n="78" d="100"/>
      </p:scale>
      <p:origin x="0" y="-44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14783.VFN\Documents\Registr%20HSCT%20&#268;R%20p&#345;i%20EBMT\Ro&#269;n&#237;%20hl&#225;&#353;en&#237;%20(Gratwohl)\v&#253;voj%20a%20grafy\CR_vyvoj%201993-2017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14783.VFN\Documents\Registr%20HSCT%20&#268;R%20p&#345;i%20EBMT\Ro&#269;n&#237;%20hl&#225;&#353;en&#237;%20(Gratwohl)\v&#253;voj%20a%20grafy\CR_vyvoj%201993-2017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14783.VFN\Documents\EBMT_Registr%20transpl\Gratwohl_hl&#225;&#353;en&#237;\v&#253;voj%20a%20grafy\CR_vyvoj%201993-2015.xls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7852026081337266E-2"/>
          <c:y val="4.9032842525889936E-2"/>
          <c:w val="0.92315683410052163"/>
          <c:h val="0.7186153149296054"/>
        </c:manualLayout>
      </c:layout>
      <c:lineChart>
        <c:grouping val="standard"/>
        <c:varyColors val="0"/>
        <c:ser>
          <c:idx val="0"/>
          <c:order val="0"/>
          <c:tx>
            <c:strRef>
              <c:f>'allo+auto'!$B$112</c:f>
              <c:strCache>
                <c:ptCount val="1"/>
                <c:pt idx="0">
                  <c:v>AML</c:v>
                </c:pt>
              </c:strCache>
            </c:strRef>
          </c:tx>
          <c:spPr>
            <a:ln w="44450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numRef>
              <c:f>'allo+auto'!$A$113:$A$137</c:f>
              <c:numCache>
                <c:formatCode>General</c:formatCode>
                <c:ptCount val="25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</c:numCache>
            </c:numRef>
          </c:cat>
          <c:val>
            <c:numRef>
              <c:f>'allo+auto'!$B$113:$B$137</c:f>
              <c:numCache>
                <c:formatCode>General</c:formatCode>
                <c:ptCount val="25"/>
                <c:pt idx="0">
                  <c:v>6</c:v>
                </c:pt>
                <c:pt idx="1">
                  <c:v>11</c:v>
                </c:pt>
                <c:pt idx="2">
                  <c:v>13</c:v>
                </c:pt>
                <c:pt idx="3">
                  <c:v>14</c:v>
                </c:pt>
                <c:pt idx="4">
                  <c:v>23</c:v>
                </c:pt>
                <c:pt idx="5">
                  <c:v>18</c:v>
                </c:pt>
                <c:pt idx="6">
                  <c:v>13</c:v>
                </c:pt>
                <c:pt idx="7">
                  <c:v>27</c:v>
                </c:pt>
                <c:pt idx="8">
                  <c:v>26</c:v>
                </c:pt>
                <c:pt idx="9">
                  <c:v>40</c:v>
                </c:pt>
                <c:pt idx="10">
                  <c:v>31</c:v>
                </c:pt>
                <c:pt idx="11">
                  <c:v>58</c:v>
                </c:pt>
                <c:pt idx="12">
                  <c:v>49</c:v>
                </c:pt>
                <c:pt idx="13">
                  <c:v>48</c:v>
                </c:pt>
                <c:pt idx="14">
                  <c:v>59</c:v>
                </c:pt>
                <c:pt idx="15">
                  <c:v>55</c:v>
                </c:pt>
                <c:pt idx="16">
                  <c:v>78</c:v>
                </c:pt>
                <c:pt idx="17">
                  <c:v>83</c:v>
                </c:pt>
                <c:pt idx="18">
                  <c:v>66</c:v>
                </c:pt>
                <c:pt idx="19">
                  <c:v>71</c:v>
                </c:pt>
                <c:pt idx="20">
                  <c:v>79</c:v>
                </c:pt>
                <c:pt idx="21">
                  <c:v>92</c:v>
                </c:pt>
                <c:pt idx="22">
                  <c:v>121</c:v>
                </c:pt>
                <c:pt idx="23">
                  <c:v>112</c:v>
                </c:pt>
                <c:pt idx="24">
                  <c:v>95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3B8-4F68-BE6D-D71813557700}"/>
            </c:ext>
          </c:extLst>
        </c:ser>
        <c:ser>
          <c:idx val="1"/>
          <c:order val="1"/>
          <c:tx>
            <c:strRef>
              <c:f>'allo+auto'!$C$112</c:f>
              <c:strCache>
                <c:ptCount val="1"/>
                <c:pt idx="0">
                  <c:v>ALL</c:v>
                </c:pt>
              </c:strCache>
            </c:strRef>
          </c:tx>
          <c:spPr>
            <a:ln w="4445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'allo+auto'!$A$113:$A$137</c:f>
              <c:numCache>
                <c:formatCode>General</c:formatCode>
                <c:ptCount val="25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</c:numCache>
            </c:numRef>
          </c:cat>
          <c:val>
            <c:numRef>
              <c:f>'allo+auto'!$C$113:$C$137</c:f>
              <c:numCache>
                <c:formatCode>General</c:formatCode>
                <c:ptCount val="25"/>
                <c:pt idx="0">
                  <c:v>3</c:v>
                </c:pt>
                <c:pt idx="1">
                  <c:v>8</c:v>
                </c:pt>
                <c:pt idx="2">
                  <c:v>12</c:v>
                </c:pt>
                <c:pt idx="3">
                  <c:v>9</c:v>
                </c:pt>
                <c:pt idx="4">
                  <c:v>14</c:v>
                </c:pt>
                <c:pt idx="5">
                  <c:v>13</c:v>
                </c:pt>
                <c:pt idx="6">
                  <c:v>8</c:v>
                </c:pt>
                <c:pt idx="7">
                  <c:v>13</c:v>
                </c:pt>
                <c:pt idx="8">
                  <c:v>13</c:v>
                </c:pt>
                <c:pt idx="9">
                  <c:v>23</c:v>
                </c:pt>
                <c:pt idx="10">
                  <c:v>23</c:v>
                </c:pt>
                <c:pt idx="11">
                  <c:v>22</c:v>
                </c:pt>
                <c:pt idx="12">
                  <c:v>20</c:v>
                </c:pt>
                <c:pt idx="13">
                  <c:v>26</c:v>
                </c:pt>
                <c:pt idx="14">
                  <c:v>32</c:v>
                </c:pt>
                <c:pt idx="15">
                  <c:v>47</c:v>
                </c:pt>
                <c:pt idx="16">
                  <c:v>31</c:v>
                </c:pt>
                <c:pt idx="17">
                  <c:v>32</c:v>
                </c:pt>
                <c:pt idx="18">
                  <c:v>31</c:v>
                </c:pt>
                <c:pt idx="19">
                  <c:v>29</c:v>
                </c:pt>
                <c:pt idx="20">
                  <c:v>35</c:v>
                </c:pt>
                <c:pt idx="21">
                  <c:v>43</c:v>
                </c:pt>
                <c:pt idx="22">
                  <c:v>29</c:v>
                </c:pt>
                <c:pt idx="23">
                  <c:v>34</c:v>
                </c:pt>
                <c:pt idx="24">
                  <c:v>36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3B8-4F68-BE6D-D71813557700}"/>
            </c:ext>
          </c:extLst>
        </c:ser>
        <c:ser>
          <c:idx val="2"/>
          <c:order val="2"/>
          <c:tx>
            <c:strRef>
              <c:f>'allo+auto'!$D$112</c:f>
              <c:strCache>
                <c:ptCount val="1"/>
                <c:pt idx="0">
                  <c:v>MDS/MPN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'allo+auto'!$A$113:$A$137</c:f>
              <c:numCache>
                <c:formatCode>General</c:formatCode>
                <c:ptCount val="25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</c:numCache>
            </c:numRef>
          </c:cat>
          <c:val>
            <c:numRef>
              <c:f>'allo+auto'!$D$113:$D$137</c:f>
              <c:numCache>
                <c:formatCode>General</c:formatCode>
                <c:ptCount val="25"/>
                <c:pt idx="0">
                  <c:v>3</c:v>
                </c:pt>
                <c:pt idx="1">
                  <c:v>4</c:v>
                </c:pt>
                <c:pt idx="2">
                  <c:v>8</c:v>
                </c:pt>
                <c:pt idx="3">
                  <c:v>2</c:v>
                </c:pt>
                <c:pt idx="4">
                  <c:v>5</c:v>
                </c:pt>
                <c:pt idx="5">
                  <c:v>8</c:v>
                </c:pt>
                <c:pt idx="6">
                  <c:v>8</c:v>
                </c:pt>
                <c:pt idx="7">
                  <c:v>13</c:v>
                </c:pt>
                <c:pt idx="8">
                  <c:v>10</c:v>
                </c:pt>
                <c:pt idx="9">
                  <c:v>14</c:v>
                </c:pt>
                <c:pt idx="10">
                  <c:v>22</c:v>
                </c:pt>
                <c:pt idx="11">
                  <c:v>20</c:v>
                </c:pt>
                <c:pt idx="12">
                  <c:v>38</c:v>
                </c:pt>
                <c:pt idx="13">
                  <c:v>26</c:v>
                </c:pt>
                <c:pt idx="14">
                  <c:v>38</c:v>
                </c:pt>
                <c:pt idx="15">
                  <c:v>41</c:v>
                </c:pt>
                <c:pt idx="16">
                  <c:v>36</c:v>
                </c:pt>
                <c:pt idx="17">
                  <c:v>45</c:v>
                </c:pt>
                <c:pt idx="18">
                  <c:v>48</c:v>
                </c:pt>
                <c:pt idx="19">
                  <c:v>42</c:v>
                </c:pt>
                <c:pt idx="20">
                  <c:v>39</c:v>
                </c:pt>
                <c:pt idx="21">
                  <c:v>48</c:v>
                </c:pt>
                <c:pt idx="22">
                  <c:v>36</c:v>
                </c:pt>
                <c:pt idx="23">
                  <c:v>49</c:v>
                </c:pt>
                <c:pt idx="24">
                  <c:v>44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D3B8-4F68-BE6D-D71813557700}"/>
            </c:ext>
          </c:extLst>
        </c:ser>
        <c:ser>
          <c:idx val="3"/>
          <c:order val="3"/>
          <c:tx>
            <c:strRef>
              <c:f>'allo+auto'!$E$112</c:f>
              <c:strCache>
                <c:ptCount val="1"/>
                <c:pt idx="0">
                  <c:v>CML</c:v>
                </c:pt>
              </c:strCache>
            </c:strRef>
          </c:tx>
          <c:spPr>
            <a:ln>
              <a:solidFill>
                <a:srgbClr val="005696"/>
              </a:solidFill>
            </a:ln>
          </c:spPr>
          <c:marker>
            <c:symbol val="none"/>
          </c:marker>
          <c:cat>
            <c:numRef>
              <c:f>'allo+auto'!$A$113:$A$137</c:f>
              <c:numCache>
                <c:formatCode>General</c:formatCode>
                <c:ptCount val="25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</c:numCache>
            </c:numRef>
          </c:cat>
          <c:val>
            <c:numRef>
              <c:f>'allo+auto'!$E$113:$E$137</c:f>
              <c:numCache>
                <c:formatCode>General</c:formatCode>
                <c:ptCount val="25"/>
                <c:pt idx="0">
                  <c:v>15</c:v>
                </c:pt>
                <c:pt idx="1">
                  <c:v>15</c:v>
                </c:pt>
                <c:pt idx="2">
                  <c:v>16</c:v>
                </c:pt>
                <c:pt idx="3">
                  <c:v>26</c:v>
                </c:pt>
                <c:pt idx="4">
                  <c:v>24</c:v>
                </c:pt>
                <c:pt idx="5">
                  <c:v>31</c:v>
                </c:pt>
                <c:pt idx="6">
                  <c:v>37</c:v>
                </c:pt>
                <c:pt idx="7">
                  <c:v>22</c:v>
                </c:pt>
                <c:pt idx="8">
                  <c:v>29</c:v>
                </c:pt>
                <c:pt idx="9">
                  <c:v>22</c:v>
                </c:pt>
                <c:pt idx="10">
                  <c:v>32</c:v>
                </c:pt>
                <c:pt idx="11">
                  <c:v>20</c:v>
                </c:pt>
                <c:pt idx="12">
                  <c:v>27</c:v>
                </c:pt>
                <c:pt idx="13">
                  <c:v>15</c:v>
                </c:pt>
                <c:pt idx="14">
                  <c:v>13</c:v>
                </c:pt>
                <c:pt idx="15">
                  <c:v>11</c:v>
                </c:pt>
                <c:pt idx="16">
                  <c:v>3</c:v>
                </c:pt>
                <c:pt idx="17">
                  <c:v>11</c:v>
                </c:pt>
                <c:pt idx="18">
                  <c:v>4</c:v>
                </c:pt>
                <c:pt idx="19">
                  <c:v>9</c:v>
                </c:pt>
                <c:pt idx="20">
                  <c:v>7</c:v>
                </c:pt>
                <c:pt idx="21">
                  <c:v>12</c:v>
                </c:pt>
                <c:pt idx="22">
                  <c:v>10</c:v>
                </c:pt>
                <c:pt idx="23">
                  <c:v>3</c:v>
                </c:pt>
                <c:pt idx="24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D3B8-4F68-BE6D-D71813557700}"/>
            </c:ext>
          </c:extLst>
        </c:ser>
        <c:ser>
          <c:idx val="4"/>
          <c:order val="4"/>
          <c:tx>
            <c:strRef>
              <c:f>'allo+auto'!$F$112</c:f>
              <c:strCache>
                <c:ptCount val="1"/>
                <c:pt idx="0">
                  <c:v>CLL</c:v>
                </c:pt>
              </c:strCache>
            </c:strRef>
          </c:tx>
          <c:spPr>
            <a:ln>
              <a:solidFill>
                <a:srgbClr val="99FF66"/>
              </a:solidFill>
            </a:ln>
          </c:spPr>
          <c:marker>
            <c:symbol val="none"/>
          </c:marker>
          <c:cat>
            <c:numRef>
              <c:f>'allo+auto'!$A$113:$A$137</c:f>
              <c:numCache>
                <c:formatCode>General</c:formatCode>
                <c:ptCount val="25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</c:numCache>
            </c:numRef>
          </c:cat>
          <c:val>
            <c:numRef>
              <c:f>'allo+auto'!$F$113:$F$137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4</c:v>
                </c:pt>
                <c:pt idx="6">
                  <c:v>1</c:v>
                </c:pt>
                <c:pt idx="7">
                  <c:v>3</c:v>
                </c:pt>
                <c:pt idx="8">
                  <c:v>3</c:v>
                </c:pt>
                <c:pt idx="9">
                  <c:v>12</c:v>
                </c:pt>
                <c:pt idx="10">
                  <c:v>13</c:v>
                </c:pt>
                <c:pt idx="11">
                  <c:v>9</c:v>
                </c:pt>
                <c:pt idx="12">
                  <c:v>12</c:v>
                </c:pt>
                <c:pt idx="13">
                  <c:v>13</c:v>
                </c:pt>
                <c:pt idx="14">
                  <c:v>18</c:v>
                </c:pt>
                <c:pt idx="15">
                  <c:v>17</c:v>
                </c:pt>
                <c:pt idx="16">
                  <c:v>16</c:v>
                </c:pt>
                <c:pt idx="17">
                  <c:v>10</c:v>
                </c:pt>
                <c:pt idx="18">
                  <c:v>19</c:v>
                </c:pt>
                <c:pt idx="19">
                  <c:v>19</c:v>
                </c:pt>
                <c:pt idx="20">
                  <c:v>22</c:v>
                </c:pt>
                <c:pt idx="21">
                  <c:v>14</c:v>
                </c:pt>
                <c:pt idx="22">
                  <c:v>5</c:v>
                </c:pt>
                <c:pt idx="23">
                  <c:v>14</c:v>
                </c:pt>
                <c:pt idx="24">
                  <c:v>13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D3B8-4F68-BE6D-D71813557700}"/>
            </c:ext>
          </c:extLst>
        </c:ser>
        <c:ser>
          <c:idx val="5"/>
          <c:order val="5"/>
          <c:tx>
            <c:strRef>
              <c:f>'allo+auto'!$G$112</c:f>
              <c:strCache>
                <c:ptCount val="1"/>
                <c:pt idx="0">
                  <c:v>lymfomy</c:v>
                </c:pt>
              </c:strCache>
            </c:strRef>
          </c:tx>
          <c:spPr>
            <a:ln>
              <a:solidFill>
                <a:srgbClr val="C05B08"/>
              </a:solidFill>
            </a:ln>
          </c:spPr>
          <c:marker>
            <c:symbol val="none"/>
          </c:marker>
          <c:cat>
            <c:numRef>
              <c:f>'allo+auto'!$A$113:$A$137</c:f>
              <c:numCache>
                <c:formatCode>General</c:formatCode>
                <c:ptCount val="25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</c:numCache>
            </c:numRef>
          </c:cat>
          <c:val>
            <c:numRef>
              <c:f>'allo+auto'!$G$113:$G$137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7</c:v>
                </c:pt>
                <c:pt idx="8">
                  <c:v>12</c:v>
                </c:pt>
                <c:pt idx="9">
                  <c:v>11</c:v>
                </c:pt>
                <c:pt idx="10">
                  <c:v>12</c:v>
                </c:pt>
                <c:pt idx="11">
                  <c:v>6</c:v>
                </c:pt>
                <c:pt idx="12">
                  <c:v>23</c:v>
                </c:pt>
                <c:pt idx="13">
                  <c:v>19</c:v>
                </c:pt>
                <c:pt idx="14">
                  <c:v>21</c:v>
                </c:pt>
                <c:pt idx="15">
                  <c:v>19</c:v>
                </c:pt>
                <c:pt idx="16">
                  <c:v>23</c:v>
                </c:pt>
                <c:pt idx="17">
                  <c:v>18</c:v>
                </c:pt>
                <c:pt idx="18">
                  <c:v>21</c:v>
                </c:pt>
                <c:pt idx="19">
                  <c:v>13</c:v>
                </c:pt>
                <c:pt idx="20">
                  <c:v>13</c:v>
                </c:pt>
                <c:pt idx="21">
                  <c:v>21</c:v>
                </c:pt>
                <c:pt idx="22">
                  <c:v>19</c:v>
                </c:pt>
                <c:pt idx="23">
                  <c:v>18</c:v>
                </c:pt>
                <c:pt idx="24">
                  <c:v>19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D3B8-4F68-BE6D-D71813557700}"/>
            </c:ext>
          </c:extLst>
        </c:ser>
        <c:ser>
          <c:idx val="6"/>
          <c:order val="6"/>
          <c:tx>
            <c:strRef>
              <c:f>'allo+auto'!$H$112</c:f>
              <c:strCache>
                <c:ptCount val="1"/>
                <c:pt idx="0">
                  <c:v>nemaligní on.</c:v>
                </c:pt>
              </c:strCache>
            </c:strRef>
          </c:tx>
          <c:spPr>
            <a:ln>
              <a:solidFill>
                <a:srgbClr val="FF99CC"/>
              </a:solidFill>
            </a:ln>
          </c:spPr>
          <c:marker>
            <c:symbol val="none"/>
          </c:marker>
          <c:cat>
            <c:numRef>
              <c:f>'allo+auto'!$A$113:$A$137</c:f>
              <c:numCache>
                <c:formatCode>General</c:formatCode>
                <c:ptCount val="25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</c:numCache>
            </c:numRef>
          </c:cat>
          <c:val>
            <c:numRef>
              <c:f>'allo+auto'!$H$113:$H$137</c:f>
              <c:numCache>
                <c:formatCode>General</c:formatCode>
                <c:ptCount val="25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3</c:v>
                </c:pt>
                <c:pt idx="4">
                  <c:v>1</c:v>
                </c:pt>
                <c:pt idx="5">
                  <c:v>4</c:v>
                </c:pt>
                <c:pt idx="6">
                  <c:v>7</c:v>
                </c:pt>
                <c:pt idx="7">
                  <c:v>9</c:v>
                </c:pt>
                <c:pt idx="8">
                  <c:v>14</c:v>
                </c:pt>
                <c:pt idx="9">
                  <c:v>7</c:v>
                </c:pt>
                <c:pt idx="10">
                  <c:v>9</c:v>
                </c:pt>
                <c:pt idx="11">
                  <c:v>15</c:v>
                </c:pt>
                <c:pt idx="12">
                  <c:v>16</c:v>
                </c:pt>
                <c:pt idx="13">
                  <c:v>13</c:v>
                </c:pt>
                <c:pt idx="14">
                  <c:v>11</c:v>
                </c:pt>
                <c:pt idx="15">
                  <c:v>15</c:v>
                </c:pt>
                <c:pt idx="16">
                  <c:v>14</c:v>
                </c:pt>
                <c:pt idx="17">
                  <c:v>10</c:v>
                </c:pt>
                <c:pt idx="18">
                  <c:v>11</c:v>
                </c:pt>
                <c:pt idx="19">
                  <c:v>15</c:v>
                </c:pt>
                <c:pt idx="20">
                  <c:v>10</c:v>
                </c:pt>
                <c:pt idx="21">
                  <c:v>9</c:v>
                </c:pt>
                <c:pt idx="22">
                  <c:v>16</c:v>
                </c:pt>
                <c:pt idx="23">
                  <c:v>18</c:v>
                </c:pt>
                <c:pt idx="24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3B8-4F68-BE6D-D71813557700}"/>
            </c:ext>
          </c:extLst>
        </c:ser>
        <c:ser>
          <c:idx val="7"/>
          <c:order val="7"/>
          <c:tx>
            <c:strRef>
              <c:f>'allo+auto'!$I$112</c:f>
              <c:strCache>
                <c:ptCount val="1"/>
                <c:pt idx="0">
                  <c:v>PCD</c:v>
                </c:pt>
              </c:strCache>
            </c:strRef>
          </c:tx>
          <c:spPr>
            <a:ln>
              <a:solidFill>
                <a:srgbClr val="8C3FC5"/>
              </a:solidFill>
            </a:ln>
          </c:spPr>
          <c:marker>
            <c:symbol val="none"/>
          </c:marker>
          <c:cat>
            <c:numRef>
              <c:f>'allo+auto'!$A$113:$A$137</c:f>
              <c:numCache>
                <c:formatCode>General</c:formatCode>
                <c:ptCount val="25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</c:numCache>
            </c:numRef>
          </c:cat>
          <c:val>
            <c:numRef>
              <c:f>'allo+auto'!$I$113:$I$137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0</c:v>
                </c:pt>
                <c:pt idx="7">
                  <c:v>3</c:v>
                </c:pt>
                <c:pt idx="8">
                  <c:v>2</c:v>
                </c:pt>
                <c:pt idx="9">
                  <c:v>5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2</c:v>
                </c:pt>
                <c:pt idx="16">
                  <c:v>0</c:v>
                </c:pt>
                <c:pt idx="17">
                  <c:v>3</c:v>
                </c:pt>
                <c:pt idx="18">
                  <c:v>4</c:v>
                </c:pt>
                <c:pt idx="19">
                  <c:v>2</c:v>
                </c:pt>
                <c:pt idx="20">
                  <c:v>2</c:v>
                </c:pt>
                <c:pt idx="21">
                  <c:v>3</c:v>
                </c:pt>
                <c:pt idx="22">
                  <c:v>6</c:v>
                </c:pt>
                <c:pt idx="23">
                  <c:v>2</c:v>
                </c:pt>
                <c:pt idx="24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3B8-4F68-BE6D-D71813557700}"/>
            </c:ext>
          </c:extLst>
        </c:ser>
        <c:ser>
          <c:idx val="8"/>
          <c:order val="8"/>
          <c:tx>
            <c:strRef>
              <c:f>'allo+auto'!$J$112</c:f>
              <c:strCache>
                <c:ptCount val="1"/>
                <c:pt idx="0">
                  <c:v>solidní tu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'allo+auto'!$A$113:$A$137</c:f>
              <c:numCache>
                <c:formatCode>General</c:formatCode>
                <c:ptCount val="25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</c:numCache>
            </c:numRef>
          </c:cat>
          <c:val>
            <c:numRef>
              <c:f>'allo+auto'!$J$113:$J$137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4</c:v>
                </c:pt>
                <c:pt idx="8">
                  <c:v>3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1</c:v>
                </c:pt>
                <c:pt idx="17">
                  <c:v>2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3B8-4F68-BE6D-D71813557700}"/>
            </c:ext>
          </c:extLst>
        </c:ser>
        <c:ser>
          <c:idx val="9"/>
          <c:order val="9"/>
          <c:tx>
            <c:strRef>
              <c:f>'allo+auto'!$K$112</c:f>
              <c:strCache>
                <c:ptCount val="1"/>
                <c:pt idx="0">
                  <c:v>jiné</c:v>
                </c:pt>
              </c:strCache>
            </c:strRef>
          </c:tx>
          <c:spPr>
            <a:ln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'allo+auto'!$A$113:$A$137</c:f>
              <c:numCache>
                <c:formatCode>General</c:formatCode>
                <c:ptCount val="25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</c:numCache>
            </c:numRef>
          </c:cat>
          <c:val>
            <c:numRef>
              <c:f>'allo+auto'!$K$113:$K$137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5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3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2</c:v>
                </c:pt>
                <c:pt idx="2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3B8-4F68-BE6D-D718135577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7227264"/>
        <c:axId val="137229056"/>
      </c:lineChart>
      <c:catAx>
        <c:axId val="137227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cs-CZ"/>
          </a:p>
        </c:txPr>
        <c:crossAx val="1372290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7229056"/>
        <c:scaling>
          <c:orientation val="minMax"/>
          <c:max val="125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počty (n)</a:t>
                </a:r>
              </a:p>
            </c:rich>
          </c:tx>
          <c:layout>
            <c:manualLayout>
              <c:xMode val="edge"/>
              <c:yMode val="edge"/>
              <c:x val="4.4944673631082E-3"/>
              <c:y val="0.4035080012161600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137227264"/>
        <c:crosses val="autoZero"/>
        <c:crossBetween val="between"/>
        <c:majorUnit val="25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7.5645678479221601E-2"/>
          <c:y val="0.89981248797800994"/>
          <c:w val="0.89999993874744644"/>
          <c:h val="5.4614272506716799E-2"/>
        </c:manualLayout>
      </c:layout>
      <c:overlay val="0"/>
      <c:spPr>
        <a:noFill/>
        <a:ln w="3175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1125" b="0" i="0" u="none" strike="noStrike" baseline="0">
          <a:solidFill>
            <a:schemeClr val="tx1"/>
          </a:solidFill>
          <a:latin typeface="Arial CE"/>
          <a:ea typeface="Arial CE"/>
          <a:cs typeface="Arial CE"/>
        </a:defRPr>
      </a:pPr>
      <a:endParaRPr lang="cs-CZ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4965940660926262E-2"/>
          <c:y val="4.5880743780266887E-2"/>
          <c:w val="0.90604288499025298"/>
          <c:h val="0.72176727909011373"/>
        </c:manualLayout>
      </c:layout>
      <c:lineChart>
        <c:grouping val="standard"/>
        <c:varyColors val="0"/>
        <c:ser>
          <c:idx val="0"/>
          <c:order val="0"/>
          <c:tx>
            <c:strRef>
              <c:f>'allo+auto'!$B$141</c:f>
              <c:strCache>
                <c:ptCount val="1"/>
                <c:pt idx="0">
                  <c:v>NHL</c:v>
                </c:pt>
              </c:strCache>
            </c:strRef>
          </c:tx>
          <c:spPr>
            <a:ln w="44450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numRef>
              <c:f>'allo+auto'!$A$142:$A$166</c:f>
              <c:numCache>
                <c:formatCode>General</c:formatCode>
                <c:ptCount val="25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</c:numCache>
            </c:numRef>
          </c:cat>
          <c:val>
            <c:numRef>
              <c:f>'allo+auto'!$B$142:$B$166</c:f>
              <c:numCache>
                <c:formatCode>General</c:formatCode>
                <c:ptCount val="25"/>
                <c:pt idx="0">
                  <c:v>5</c:v>
                </c:pt>
                <c:pt idx="1">
                  <c:v>21</c:v>
                </c:pt>
                <c:pt idx="2">
                  <c:v>34</c:v>
                </c:pt>
                <c:pt idx="3">
                  <c:v>51</c:v>
                </c:pt>
                <c:pt idx="4">
                  <c:v>77</c:v>
                </c:pt>
                <c:pt idx="5">
                  <c:v>78</c:v>
                </c:pt>
                <c:pt idx="6">
                  <c:v>89</c:v>
                </c:pt>
                <c:pt idx="7">
                  <c:v>81</c:v>
                </c:pt>
                <c:pt idx="8">
                  <c:v>113</c:v>
                </c:pt>
                <c:pt idx="9">
                  <c:v>98</c:v>
                </c:pt>
                <c:pt idx="10">
                  <c:v>112</c:v>
                </c:pt>
                <c:pt idx="11">
                  <c:v>113</c:v>
                </c:pt>
                <c:pt idx="12">
                  <c:v>119</c:v>
                </c:pt>
                <c:pt idx="13">
                  <c:v>108</c:v>
                </c:pt>
                <c:pt idx="14">
                  <c:v>110</c:v>
                </c:pt>
                <c:pt idx="15">
                  <c:v>85</c:v>
                </c:pt>
                <c:pt idx="16">
                  <c:v>97</c:v>
                </c:pt>
                <c:pt idx="17">
                  <c:v>107</c:v>
                </c:pt>
                <c:pt idx="18">
                  <c:v>111</c:v>
                </c:pt>
                <c:pt idx="19">
                  <c:v>97</c:v>
                </c:pt>
                <c:pt idx="20">
                  <c:v>133</c:v>
                </c:pt>
                <c:pt idx="21">
                  <c:v>112</c:v>
                </c:pt>
                <c:pt idx="22">
                  <c:v>109</c:v>
                </c:pt>
                <c:pt idx="23">
                  <c:v>114</c:v>
                </c:pt>
                <c:pt idx="24">
                  <c:v>113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B37-47C5-87AE-23F480D09F3E}"/>
            </c:ext>
          </c:extLst>
        </c:ser>
        <c:ser>
          <c:idx val="1"/>
          <c:order val="1"/>
          <c:tx>
            <c:strRef>
              <c:f>'allo+auto'!$C$141</c:f>
              <c:strCache>
                <c:ptCount val="1"/>
                <c:pt idx="0">
                  <c:v>HL</c:v>
                </c:pt>
              </c:strCache>
            </c:strRef>
          </c:tx>
          <c:spPr>
            <a:ln w="44450">
              <a:solidFill>
                <a:srgbClr val="C05B08"/>
              </a:solidFill>
              <a:prstDash val="solid"/>
            </a:ln>
          </c:spPr>
          <c:marker>
            <c:symbol val="none"/>
          </c:marker>
          <c:cat>
            <c:numRef>
              <c:f>'allo+auto'!$A$142:$A$166</c:f>
              <c:numCache>
                <c:formatCode>General</c:formatCode>
                <c:ptCount val="25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</c:numCache>
            </c:numRef>
          </c:cat>
          <c:val>
            <c:numRef>
              <c:f>'allo+auto'!$C$142:$C$166</c:f>
              <c:numCache>
                <c:formatCode>General</c:formatCode>
                <c:ptCount val="25"/>
                <c:pt idx="0">
                  <c:v>4</c:v>
                </c:pt>
                <c:pt idx="1">
                  <c:v>17</c:v>
                </c:pt>
                <c:pt idx="2">
                  <c:v>34</c:v>
                </c:pt>
                <c:pt idx="3">
                  <c:v>37</c:v>
                </c:pt>
                <c:pt idx="4">
                  <c:v>50</c:v>
                </c:pt>
                <c:pt idx="5">
                  <c:v>29</c:v>
                </c:pt>
                <c:pt idx="6">
                  <c:v>39</c:v>
                </c:pt>
                <c:pt idx="7">
                  <c:v>28</c:v>
                </c:pt>
                <c:pt idx="8">
                  <c:v>34</c:v>
                </c:pt>
                <c:pt idx="9">
                  <c:v>23</c:v>
                </c:pt>
                <c:pt idx="10">
                  <c:v>38</c:v>
                </c:pt>
                <c:pt idx="11">
                  <c:v>20</c:v>
                </c:pt>
                <c:pt idx="12">
                  <c:v>20</c:v>
                </c:pt>
                <c:pt idx="13">
                  <c:v>20</c:v>
                </c:pt>
                <c:pt idx="14">
                  <c:v>29</c:v>
                </c:pt>
                <c:pt idx="15">
                  <c:v>32</c:v>
                </c:pt>
                <c:pt idx="16">
                  <c:v>17</c:v>
                </c:pt>
                <c:pt idx="17">
                  <c:v>22</c:v>
                </c:pt>
                <c:pt idx="18">
                  <c:v>22</c:v>
                </c:pt>
                <c:pt idx="19">
                  <c:v>24</c:v>
                </c:pt>
                <c:pt idx="20">
                  <c:v>28</c:v>
                </c:pt>
                <c:pt idx="21">
                  <c:v>12</c:v>
                </c:pt>
                <c:pt idx="22">
                  <c:v>23</c:v>
                </c:pt>
                <c:pt idx="23">
                  <c:v>22</c:v>
                </c:pt>
                <c:pt idx="24">
                  <c:v>14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B37-47C5-87AE-23F480D09F3E}"/>
            </c:ext>
          </c:extLst>
        </c:ser>
        <c:ser>
          <c:idx val="2"/>
          <c:order val="2"/>
          <c:tx>
            <c:strRef>
              <c:f>'allo+auto'!$D$141</c:f>
              <c:strCache>
                <c:ptCount val="1"/>
                <c:pt idx="0">
                  <c:v>CLL</c:v>
                </c:pt>
              </c:strCache>
            </c:strRef>
          </c:tx>
          <c:spPr>
            <a:ln>
              <a:solidFill>
                <a:srgbClr val="99FF66"/>
              </a:solidFill>
            </a:ln>
          </c:spPr>
          <c:marker>
            <c:symbol val="none"/>
          </c:marker>
          <c:cat>
            <c:numRef>
              <c:f>'allo+auto'!$A$142:$A$166</c:f>
              <c:numCache>
                <c:formatCode>General</c:formatCode>
                <c:ptCount val="25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</c:numCache>
            </c:numRef>
          </c:cat>
          <c:val>
            <c:numRef>
              <c:f>'allo+auto'!$D$142:$D$166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14</c:v>
                </c:pt>
                <c:pt idx="7">
                  <c:v>10</c:v>
                </c:pt>
                <c:pt idx="8">
                  <c:v>14</c:v>
                </c:pt>
                <c:pt idx="9">
                  <c:v>17</c:v>
                </c:pt>
                <c:pt idx="10">
                  <c:v>10</c:v>
                </c:pt>
                <c:pt idx="11">
                  <c:v>23</c:v>
                </c:pt>
                <c:pt idx="12">
                  <c:v>6</c:v>
                </c:pt>
                <c:pt idx="13">
                  <c:v>3</c:v>
                </c:pt>
                <c:pt idx="14">
                  <c:v>0</c:v>
                </c:pt>
                <c:pt idx="15">
                  <c:v>2</c:v>
                </c:pt>
                <c:pt idx="16">
                  <c:v>0</c:v>
                </c:pt>
                <c:pt idx="17">
                  <c:v>2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B37-47C5-87AE-23F480D09F3E}"/>
            </c:ext>
          </c:extLst>
        </c:ser>
        <c:ser>
          <c:idx val="3"/>
          <c:order val="3"/>
          <c:tx>
            <c:strRef>
              <c:f>'allo+auto'!$E$141</c:f>
              <c:strCache>
                <c:ptCount val="1"/>
                <c:pt idx="0">
                  <c:v>MDS/MPN</c:v>
                </c:pt>
              </c:strCache>
            </c:strRef>
          </c:tx>
          <c:spPr>
            <a:ln>
              <a:solidFill>
                <a:srgbClr val="8F45C7"/>
              </a:solidFill>
            </a:ln>
          </c:spPr>
          <c:marker>
            <c:symbol val="none"/>
          </c:marker>
          <c:cat>
            <c:numRef>
              <c:f>'allo+auto'!$A$142:$A$166</c:f>
              <c:numCache>
                <c:formatCode>General</c:formatCode>
                <c:ptCount val="25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</c:numCache>
            </c:numRef>
          </c:cat>
          <c:val>
            <c:numRef>
              <c:f>'allo+auto'!$E$142:$E$166</c:f>
              <c:numCache>
                <c:formatCode>General</c:formatCode>
                <c:ptCount val="2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B37-47C5-87AE-23F480D09F3E}"/>
            </c:ext>
          </c:extLst>
        </c:ser>
        <c:ser>
          <c:idx val="4"/>
          <c:order val="4"/>
          <c:tx>
            <c:strRef>
              <c:f>'allo+auto'!$F$141</c:f>
              <c:strCache>
                <c:ptCount val="1"/>
                <c:pt idx="0">
                  <c:v>MM/PCD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'allo+auto'!$A$142:$A$166</c:f>
              <c:numCache>
                <c:formatCode>General</c:formatCode>
                <c:ptCount val="25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</c:numCache>
            </c:numRef>
          </c:cat>
          <c:val>
            <c:numRef>
              <c:f>'allo+auto'!$F$142:$F$166</c:f>
              <c:numCache>
                <c:formatCode>General</c:formatCode>
                <c:ptCount val="25"/>
                <c:pt idx="0">
                  <c:v>0</c:v>
                </c:pt>
                <c:pt idx="1">
                  <c:v>12</c:v>
                </c:pt>
                <c:pt idx="2">
                  <c:v>14</c:v>
                </c:pt>
                <c:pt idx="3">
                  <c:v>46</c:v>
                </c:pt>
                <c:pt idx="4">
                  <c:v>58</c:v>
                </c:pt>
                <c:pt idx="5">
                  <c:v>72</c:v>
                </c:pt>
                <c:pt idx="6">
                  <c:v>74</c:v>
                </c:pt>
                <c:pt idx="7">
                  <c:v>92</c:v>
                </c:pt>
                <c:pt idx="8">
                  <c:v>90</c:v>
                </c:pt>
                <c:pt idx="9">
                  <c:v>102</c:v>
                </c:pt>
                <c:pt idx="10">
                  <c:v>120</c:v>
                </c:pt>
                <c:pt idx="11">
                  <c:v>97</c:v>
                </c:pt>
                <c:pt idx="12">
                  <c:v>117</c:v>
                </c:pt>
                <c:pt idx="13">
                  <c:v>121</c:v>
                </c:pt>
                <c:pt idx="14">
                  <c:v>96</c:v>
                </c:pt>
                <c:pt idx="15">
                  <c:v>127</c:v>
                </c:pt>
                <c:pt idx="16">
                  <c:v>122</c:v>
                </c:pt>
                <c:pt idx="17">
                  <c:v>115</c:v>
                </c:pt>
                <c:pt idx="18">
                  <c:v>108</c:v>
                </c:pt>
                <c:pt idx="19">
                  <c:v>154</c:v>
                </c:pt>
                <c:pt idx="20">
                  <c:v>158</c:v>
                </c:pt>
                <c:pt idx="21">
                  <c:v>176</c:v>
                </c:pt>
                <c:pt idx="22">
                  <c:v>193</c:v>
                </c:pt>
                <c:pt idx="23">
                  <c:v>207</c:v>
                </c:pt>
                <c:pt idx="24">
                  <c:v>244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4B37-47C5-87AE-23F480D09F3E}"/>
            </c:ext>
          </c:extLst>
        </c:ser>
        <c:ser>
          <c:idx val="5"/>
          <c:order val="5"/>
          <c:tx>
            <c:strRef>
              <c:f>'allo+auto'!$G$141</c:f>
              <c:strCache>
                <c:ptCount val="1"/>
                <c:pt idx="0">
                  <c:v>ca prsu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'allo+auto'!$A$142:$A$166</c:f>
              <c:numCache>
                <c:formatCode>General</c:formatCode>
                <c:ptCount val="25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</c:numCache>
            </c:numRef>
          </c:cat>
          <c:val>
            <c:numRef>
              <c:f>'allo+auto'!$G$142:$G$166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19</c:v>
                </c:pt>
                <c:pt idx="3">
                  <c:v>32</c:v>
                </c:pt>
                <c:pt idx="4">
                  <c:v>38</c:v>
                </c:pt>
                <c:pt idx="5">
                  <c:v>33</c:v>
                </c:pt>
                <c:pt idx="6">
                  <c:v>34</c:v>
                </c:pt>
                <c:pt idx="7">
                  <c:v>8</c:v>
                </c:pt>
                <c:pt idx="8">
                  <c:v>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B37-47C5-87AE-23F480D09F3E}"/>
            </c:ext>
          </c:extLst>
        </c:ser>
        <c:ser>
          <c:idx val="6"/>
          <c:order val="6"/>
          <c:tx>
            <c:strRef>
              <c:f>'allo+auto'!$H$141</c:f>
              <c:strCache>
                <c:ptCount val="1"/>
                <c:pt idx="0">
                  <c:v>jiné tu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'allo+auto'!$A$142:$A$166</c:f>
              <c:numCache>
                <c:formatCode>General</c:formatCode>
                <c:ptCount val="25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</c:numCache>
            </c:numRef>
          </c:cat>
          <c:val>
            <c:numRef>
              <c:f>'allo+auto'!$H$142:$H$166</c:f>
              <c:numCache>
                <c:formatCode>General</c:formatCode>
                <c:ptCount val="25"/>
                <c:pt idx="0">
                  <c:v>10</c:v>
                </c:pt>
                <c:pt idx="1">
                  <c:v>24</c:v>
                </c:pt>
                <c:pt idx="2">
                  <c:v>24</c:v>
                </c:pt>
                <c:pt idx="3">
                  <c:v>36</c:v>
                </c:pt>
                <c:pt idx="4">
                  <c:v>32</c:v>
                </c:pt>
                <c:pt idx="5">
                  <c:v>44</c:v>
                </c:pt>
                <c:pt idx="6">
                  <c:v>42</c:v>
                </c:pt>
                <c:pt idx="7">
                  <c:v>30</c:v>
                </c:pt>
                <c:pt idx="8">
                  <c:v>41</c:v>
                </c:pt>
                <c:pt idx="9">
                  <c:v>38</c:v>
                </c:pt>
                <c:pt idx="10">
                  <c:v>61</c:v>
                </c:pt>
                <c:pt idx="11">
                  <c:v>41</c:v>
                </c:pt>
                <c:pt idx="12">
                  <c:v>31</c:v>
                </c:pt>
                <c:pt idx="13">
                  <c:v>21</c:v>
                </c:pt>
                <c:pt idx="14">
                  <c:v>19</c:v>
                </c:pt>
                <c:pt idx="15">
                  <c:v>17</c:v>
                </c:pt>
                <c:pt idx="16">
                  <c:v>21</c:v>
                </c:pt>
                <c:pt idx="17">
                  <c:v>27</c:v>
                </c:pt>
                <c:pt idx="18">
                  <c:v>30</c:v>
                </c:pt>
                <c:pt idx="19">
                  <c:v>15</c:v>
                </c:pt>
                <c:pt idx="20">
                  <c:v>20</c:v>
                </c:pt>
                <c:pt idx="21">
                  <c:v>23</c:v>
                </c:pt>
                <c:pt idx="22">
                  <c:v>20</c:v>
                </c:pt>
                <c:pt idx="23">
                  <c:v>22</c:v>
                </c:pt>
                <c:pt idx="24">
                  <c:v>10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4B37-47C5-87AE-23F480D09F3E}"/>
            </c:ext>
          </c:extLst>
        </c:ser>
        <c:ser>
          <c:idx val="7"/>
          <c:order val="7"/>
          <c:tx>
            <c:strRef>
              <c:f>'allo+auto'!$I$141</c:f>
              <c:strCache>
                <c:ptCount val="1"/>
                <c:pt idx="0">
                  <c:v>AML, ALL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'allo+auto'!$A$142:$A$166</c:f>
              <c:numCache>
                <c:formatCode>General</c:formatCode>
                <c:ptCount val="25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</c:numCache>
            </c:numRef>
          </c:cat>
          <c:val>
            <c:numRef>
              <c:f>'allo+auto'!$I$142:$I$166</c:f>
              <c:numCache>
                <c:formatCode>General</c:formatCode>
                <c:ptCount val="25"/>
                <c:pt idx="0">
                  <c:v>5</c:v>
                </c:pt>
                <c:pt idx="1">
                  <c:v>13</c:v>
                </c:pt>
                <c:pt idx="2">
                  <c:v>16</c:v>
                </c:pt>
                <c:pt idx="3">
                  <c:v>12</c:v>
                </c:pt>
                <c:pt idx="4">
                  <c:v>17</c:v>
                </c:pt>
                <c:pt idx="5">
                  <c:v>36</c:v>
                </c:pt>
                <c:pt idx="6">
                  <c:v>24</c:v>
                </c:pt>
                <c:pt idx="7">
                  <c:v>34</c:v>
                </c:pt>
                <c:pt idx="8">
                  <c:v>26</c:v>
                </c:pt>
                <c:pt idx="9">
                  <c:v>15</c:v>
                </c:pt>
                <c:pt idx="10">
                  <c:v>16</c:v>
                </c:pt>
                <c:pt idx="11">
                  <c:v>7</c:v>
                </c:pt>
                <c:pt idx="12">
                  <c:v>13</c:v>
                </c:pt>
                <c:pt idx="13">
                  <c:v>12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3</c:v>
                </c:pt>
                <c:pt idx="19">
                  <c:v>4</c:v>
                </c:pt>
                <c:pt idx="20">
                  <c:v>6</c:v>
                </c:pt>
                <c:pt idx="21">
                  <c:v>2</c:v>
                </c:pt>
                <c:pt idx="22">
                  <c:v>2</c:v>
                </c:pt>
                <c:pt idx="23">
                  <c:v>1</c:v>
                </c:pt>
                <c:pt idx="24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4B37-47C5-87AE-23F480D09F3E}"/>
            </c:ext>
          </c:extLst>
        </c:ser>
        <c:ser>
          <c:idx val="8"/>
          <c:order val="8"/>
          <c:tx>
            <c:strRef>
              <c:f>'allo+auto'!$J$141</c:f>
              <c:strCache>
                <c:ptCount val="1"/>
                <c:pt idx="0">
                  <c:v>NMD</c:v>
                </c:pt>
              </c:strCache>
            </c:strRef>
          </c:tx>
          <c:spPr>
            <a:ln>
              <a:solidFill>
                <a:srgbClr val="FF99CC"/>
              </a:solidFill>
            </a:ln>
          </c:spPr>
          <c:marker>
            <c:symbol val="none"/>
          </c:marker>
          <c:cat>
            <c:numRef>
              <c:f>'allo+auto'!$A$142:$A$166</c:f>
              <c:numCache>
                <c:formatCode>General</c:formatCode>
                <c:ptCount val="25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</c:numCache>
            </c:numRef>
          </c:cat>
          <c:val>
            <c:numRef>
              <c:f>'allo+auto'!$J$142:$J$166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5</c:v>
                </c:pt>
                <c:pt idx="6">
                  <c:v>8</c:v>
                </c:pt>
                <c:pt idx="7">
                  <c:v>2</c:v>
                </c:pt>
                <c:pt idx="8">
                  <c:v>5</c:v>
                </c:pt>
                <c:pt idx="9">
                  <c:v>3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3</c:v>
                </c:pt>
                <c:pt idx="14">
                  <c:v>3</c:v>
                </c:pt>
                <c:pt idx="15">
                  <c:v>5</c:v>
                </c:pt>
                <c:pt idx="16">
                  <c:v>6</c:v>
                </c:pt>
                <c:pt idx="17">
                  <c:v>2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  <c:pt idx="21">
                  <c:v>3</c:v>
                </c:pt>
                <c:pt idx="22">
                  <c:v>1</c:v>
                </c:pt>
                <c:pt idx="23">
                  <c:v>0</c:v>
                </c:pt>
                <c:pt idx="2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4B37-47C5-87AE-23F480D09F3E}"/>
            </c:ext>
          </c:extLst>
        </c:ser>
        <c:ser>
          <c:idx val="9"/>
          <c:order val="9"/>
          <c:tx>
            <c:strRef>
              <c:f>'allo+auto'!$K$141</c:f>
              <c:strCache>
                <c:ptCount val="1"/>
                <c:pt idx="0">
                  <c:v>CML</c:v>
                </c:pt>
              </c:strCache>
            </c:strRef>
          </c:tx>
          <c:spPr>
            <a:ln>
              <a:solidFill>
                <a:srgbClr val="005696"/>
              </a:solidFill>
            </a:ln>
          </c:spPr>
          <c:marker>
            <c:symbol val="none"/>
          </c:marker>
          <c:cat>
            <c:numRef>
              <c:f>'allo+auto'!$A$142:$A$166</c:f>
              <c:numCache>
                <c:formatCode>General</c:formatCode>
                <c:ptCount val="25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</c:numCache>
            </c:numRef>
          </c:cat>
          <c:val>
            <c:numRef>
              <c:f>'allo+auto'!$K$142:$K$166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2</c:v>
                </c:pt>
                <c:pt idx="5">
                  <c:v>1</c:v>
                </c:pt>
                <c:pt idx="6">
                  <c:v>11</c:v>
                </c:pt>
                <c:pt idx="7">
                  <c:v>5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4B37-47C5-87AE-23F480D09F3E}"/>
            </c:ext>
          </c:extLst>
        </c:ser>
        <c:ser>
          <c:idx val="10"/>
          <c:order val="10"/>
          <c:tx>
            <c:strRef>
              <c:f>'allo+auto'!$L$141</c:f>
              <c:strCache>
                <c:ptCount val="1"/>
                <c:pt idx="0">
                  <c:v>jiné</c:v>
                </c:pt>
              </c:strCache>
            </c:strRef>
          </c:tx>
          <c:spPr>
            <a:ln>
              <a:solidFill>
                <a:srgbClr val="F79646">
                  <a:lumMod val="60000"/>
                  <a:lumOff val="40000"/>
                </a:srgbClr>
              </a:solidFill>
            </a:ln>
          </c:spPr>
          <c:marker>
            <c:symbol val="none"/>
          </c:marker>
          <c:cat>
            <c:numRef>
              <c:f>'allo+auto'!$A$142:$A$166</c:f>
              <c:numCache>
                <c:formatCode>General</c:formatCode>
                <c:ptCount val="25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</c:numCache>
            </c:numRef>
          </c:cat>
          <c:val>
            <c:numRef>
              <c:f>'allo+auto'!$L$142:$L$166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3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  <c:pt idx="21">
                  <c:v>1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4B37-47C5-87AE-23F480D09F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6774400"/>
        <c:axId val="136775936"/>
      </c:lineChart>
      <c:catAx>
        <c:axId val="136774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cs-CZ"/>
          </a:p>
        </c:txPr>
        <c:crossAx val="136775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6775936"/>
        <c:scaling>
          <c:orientation val="minMax"/>
          <c:max val="25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počty (n)</a:t>
                </a:r>
              </a:p>
            </c:rich>
          </c:tx>
          <c:layout>
            <c:manualLayout>
              <c:xMode val="edge"/>
              <c:yMode val="edge"/>
              <c:x val="9.1618547681539802E-3"/>
              <c:y val="0.4035079417889665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136774400"/>
        <c:crosses val="autoZero"/>
        <c:crossBetween val="between"/>
        <c:majorUnit val="25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7.5645684640297153E-2"/>
          <c:y val="0.89981245302083712"/>
          <c:w val="0.89999993860416572"/>
          <c:h val="5.4614370386800282E-2"/>
        </c:manualLayout>
      </c:layout>
      <c:overlay val="0"/>
      <c:spPr>
        <a:noFill/>
        <a:ln w="3175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1125" b="0" i="0" u="none" strike="noStrike" baseline="0">
          <a:solidFill>
            <a:schemeClr val="tx1"/>
          </a:solidFill>
          <a:latin typeface="Arial CE"/>
          <a:ea typeface="Arial CE"/>
          <a:cs typeface="Arial CE"/>
        </a:defRPr>
      </a:pPr>
      <a:endParaRPr lang="cs-CZ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778816396515351E-2"/>
          <c:y val="0.17405090185377189"/>
          <c:w val="0.89551226303371056"/>
          <c:h val="0.65579644649682056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'allo+auto'!$A$27:$A$49</c:f>
              <c:numCache>
                <c:formatCode>General</c:formatCode>
                <c:ptCount val="23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</c:numCache>
            </c:numRef>
          </c:cat>
          <c:val>
            <c:numRef>
              <c:f>'allo+auto'!$D$27:$D$49</c:f>
              <c:numCache>
                <c:formatCode>General</c:formatCode>
                <c:ptCount val="23"/>
                <c:pt idx="0">
                  <c:v>59</c:v>
                </c:pt>
                <c:pt idx="1">
                  <c:v>136</c:v>
                </c:pt>
                <c:pt idx="2">
                  <c:v>202</c:v>
                </c:pt>
                <c:pt idx="3">
                  <c:v>282</c:v>
                </c:pt>
                <c:pt idx="4">
                  <c:v>409</c:v>
                </c:pt>
                <c:pt idx="5">
                  <c:v>437</c:v>
                </c:pt>
                <c:pt idx="6">
                  <c:v>487</c:v>
                </c:pt>
                <c:pt idx="7">
                  <c:v>461</c:v>
                </c:pt>
                <c:pt idx="8">
                  <c:v>562</c:v>
                </c:pt>
                <c:pt idx="9">
                  <c:v>531</c:v>
                </c:pt>
                <c:pt idx="10">
                  <c:v>618</c:v>
                </c:pt>
                <c:pt idx="11">
                  <c:v>590</c:v>
                </c:pt>
                <c:pt idx="12">
                  <c:v>564</c:v>
                </c:pt>
                <c:pt idx="13">
                  <c:v>518</c:v>
                </c:pt>
                <c:pt idx="14">
                  <c:v>530</c:v>
                </c:pt>
                <c:pt idx="15">
                  <c:v>542</c:v>
                </c:pt>
                <c:pt idx="16">
                  <c:v>537</c:v>
                </c:pt>
                <c:pt idx="17">
                  <c:v>578</c:v>
                </c:pt>
                <c:pt idx="18">
                  <c:v>554</c:v>
                </c:pt>
                <c:pt idx="19">
                  <c:v>589</c:v>
                </c:pt>
                <c:pt idx="20">
                  <c:v>675</c:v>
                </c:pt>
                <c:pt idx="21">
                  <c:v>696</c:v>
                </c:pt>
                <c:pt idx="22">
                  <c:v>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D4-47D2-A13C-A14F4FC1E0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5507584"/>
        <c:axId val="76882688"/>
      </c:barChart>
      <c:catAx>
        <c:axId val="75507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cs-CZ"/>
          </a:p>
        </c:txPr>
        <c:crossAx val="768826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688268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počty (n)</a:t>
                </a:r>
              </a:p>
            </c:rich>
          </c:tx>
          <c:layout>
            <c:manualLayout>
              <c:xMode val="edge"/>
              <c:yMode val="edge"/>
              <c:x val="7.9955160599184567E-3"/>
              <c:y val="0.3639247725613248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755075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2B95F5"/>
          </a:solidFill>
          <a:latin typeface="Arial CE"/>
          <a:ea typeface="Arial CE"/>
          <a:cs typeface="Arial CE"/>
        </a:defRPr>
      </a:pPr>
      <a:endParaRPr lang="cs-CZ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39" tIns="47169" rIns="94339" bIns="47169" numCol="1" anchor="t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39" tIns="47169" rIns="94339" bIns="47169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39" tIns="47169" rIns="94339" bIns="47169" numCol="1" anchor="b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39" tIns="47169" rIns="94339" bIns="47169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fld id="{7727638C-4C42-49CB-85F5-F65065FC786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786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0328236-9F89-4E49-8702-8C581E90F408}" type="datetimeFigureOut">
              <a:rPr lang="cs-CZ" altLang="cs-CZ"/>
              <a:pPr>
                <a:defRPr/>
              </a:pPr>
              <a:t>01.03.2020</a:t>
            </a:fld>
            <a:endParaRPr lang="cs-CZ" altLang="cs-CZ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9813" y="722313"/>
            <a:ext cx="4808537" cy="3608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570413"/>
            <a:ext cx="5510213" cy="433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0825"/>
            <a:ext cx="29845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140825"/>
            <a:ext cx="29845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04AD9E7-4EC4-432A-88BF-6DD14F1A4610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245339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53981E-5E88-4260-B83F-6CE5CA326C59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6576" indent="-294837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9347" indent="-235869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51086" indent="-235869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2825" indent="-235869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4564" indent="-23586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6303" indent="-23586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8042" indent="-23586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9781" indent="-23586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3986CDC-E656-4601-8DA1-5D8F26AC72A7}" type="slidenum">
              <a:rPr lang="cs-CZ" altLang="cs-CZ" sz="1200"/>
              <a:pPr/>
              <a:t>15</a:t>
            </a:fld>
            <a:endParaRPr lang="cs-CZ" altLang="cs-CZ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E8382-6E28-49ED-91D3-149045420A2F}" type="slidenum">
              <a:rPr lang="es-ES" smtClean="0"/>
              <a:pPr>
                <a:defRPr/>
              </a:pPr>
              <a:t>44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4359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E8382-6E28-49ED-91D3-149045420A2F}" type="slidenum">
              <a:rPr lang="es-ES" smtClean="0"/>
              <a:pPr>
                <a:defRPr/>
              </a:pPr>
              <a:t>46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2809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E8382-6E28-49ED-91D3-149045420A2F}" type="slidenum">
              <a:rPr lang="es-ES" smtClean="0"/>
              <a:pPr>
                <a:defRPr/>
              </a:pPr>
              <a:t>48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3830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 b="1" baseline="-25000">
                <a:solidFill>
                  <a:schemeClr val="tx1"/>
                </a:solidFill>
                <a:latin typeface="Arial" charset="0"/>
              </a:defRPr>
            </a:lvl1pPr>
            <a:lvl2pPr marL="766576" indent="-294837">
              <a:defRPr sz="2100" b="1" baseline="-25000">
                <a:solidFill>
                  <a:schemeClr val="tx1"/>
                </a:solidFill>
                <a:latin typeface="Arial" charset="0"/>
              </a:defRPr>
            </a:lvl2pPr>
            <a:lvl3pPr marL="1179347" indent="-235869">
              <a:defRPr sz="2100" b="1" baseline="-25000">
                <a:solidFill>
                  <a:schemeClr val="tx1"/>
                </a:solidFill>
                <a:latin typeface="Arial" charset="0"/>
              </a:defRPr>
            </a:lvl3pPr>
            <a:lvl4pPr marL="1651086" indent="-235869">
              <a:defRPr sz="2100" b="1" baseline="-25000">
                <a:solidFill>
                  <a:schemeClr val="tx1"/>
                </a:solidFill>
                <a:latin typeface="Arial" charset="0"/>
              </a:defRPr>
            </a:lvl4pPr>
            <a:lvl5pPr marL="2122825" indent="-235869">
              <a:defRPr sz="2100" b="1" baseline="-25000">
                <a:solidFill>
                  <a:schemeClr val="tx1"/>
                </a:solidFill>
                <a:latin typeface="Arial" charset="0"/>
              </a:defRPr>
            </a:lvl5pPr>
            <a:lvl6pPr marL="2594564" indent="-235869" algn="ctr" eaLnBrk="0" fontAlgn="base" hangingPunct="0">
              <a:spcBef>
                <a:spcPct val="0"/>
              </a:spcBef>
              <a:spcAft>
                <a:spcPct val="0"/>
              </a:spcAft>
              <a:defRPr sz="2100" b="1" baseline="-25000">
                <a:solidFill>
                  <a:schemeClr val="tx1"/>
                </a:solidFill>
                <a:latin typeface="Arial" charset="0"/>
              </a:defRPr>
            </a:lvl6pPr>
            <a:lvl7pPr marL="3066303" indent="-235869" algn="ctr" eaLnBrk="0" fontAlgn="base" hangingPunct="0">
              <a:spcBef>
                <a:spcPct val="0"/>
              </a:spcBef>
              <a:spcAft>
                <a:spcPct val="0"/>
              </a:spcAft>
              <a:defRPr sz="2100" b="1" baseline="-25000">
                <a:solidFill>
                  <a:schemeClr val="tx1"/>
                </a:solidFill>
                <a:latin typeface="Arial" charset="0"/>
              </a:defRPr>
            </a:lvl7pPr>
            <a:lvl8pPr marL="3538042" indent="-235869" algn="ctr" eaLnBrk="0" fontAlgn="base" hangingPunct="0">
              <a:spcBef>
                <a:spcPct val="0"/>
              </a:spcBef>
              <a:spcAft>
                <a:spcPct val="0"/>
              </a:spcAft>
              <a:defRPr sz="2100" b="1" baseline="-25000">
                <a:solidFill>
                  <a:schemeClr val="tx1"/>
                </a:solidFill>
                <a:latin typeface="Arial" charset="0"/>
              </a:defRPr>
            </a:lvl8pPr>
            <a:lvl9pPr marL="4009781" indent="-235869" algn="ctr" eaLnBrk="0" fontAlgn="base" hangingPunct="0">
              <a:spcBef>
                <a:spcPct val="0"/>
              </a:spcBef>
              <a:spcAft>
                <a:spcPct val="0"/>
              </a:spcAft>
              <a:defRPr sz="2100"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4B51A61-475B-44AF-8056-FA59EEB405BE}" type="slidenum">
              <a:rPr lang="en-GB" altLang="cs-CZ" sz="1200" b="0" baseline="0"/>
              <a:pPr/>
              <a:t>53</a:t>
            </a:fld>
            <a:endParaRPr lang="en-GB" altLang="cs-CZ" sz="1200" b="0" baseline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 b="1" baseline="-25000">
                <a:solidFill>
                  <a:schemeClr val="tx1"/>
                </a:solidFill>
                <a:latin typeface="Arial" charset="0"/>
              </a:defRPr>
            </a:lvl1pPr>
            <a:lvl2pPr marL="766537" indent="-294822">
              <a:defRPr sz="2100" b="1" baseline="-25000">
                <a:solidFill>
                  <a:schemeClr val="tx1"/>
                </a:solidFill>
                <a:latin typeface="Arial" charset="0"/>
              </a:defRPr>
            </a:lvl2pPr>
            <a:lvl3pPr marL="1179288" indent="-235858">
              <a:defRPr sz="2100" b="1" baseline="-25000">
                <a:solidFill>
                  <a:schemeClr val="tx1"/>
                </a:solidFill>
                <a:latin typeface="Arial" charset="0"/>
              </a:defRPr>
            </a:lvl3pPr>
            <a:lvl4pPr marL="1651003" indent="-235858">
              <a:defRPr sz="2100" b="1" baseline="-25000">
                <a:solidFill>
                  <a:schemeClr val="tx1"/>
                </a:solidFill>
                <a:latin typeface="Arial" charset="0"/>
              </a:defRPr>
            </a:lvl4pPr>
            <a:lvl5pPr marL="2122719" indent="-235858">
              <a:defRPr sz="2100" b="1" baseline="-25000">
                <a:solidFill>
                  <a:schemeClr val="tx1"/>
                </a:solidFill>
                <a:latin typeface="Arial" charset="0"/>
              </a:defRPr>
            </a:lvl5pPr>
            <a:lvl6pPr marL="2594434" indent="-235858" eaLnBrk="0" fontAlgn="base" hangingPunct="0">
              <a:spcBef>
                <a:spcPct val="0"/>
              </a:spcBef>
              <a:spcAft>
                <a:spcPct val="0"/>
              </a:spcAft>
              <a:defRPr sz="2100" b="1" baseline="-25000">
                <a:solidFill>
                  <a:schemeClr val="tx1"/>
                </a:solidFill>
                <a:latin typeface="Arial" charset="0"/>
              </a:defRPr>
            </a:lvl6pPr>
            <a:lvl7pPr marL="3066149" indent="-235858" eaLnBrk="0" fontAlgn="base" hangingPunct="0">
              <a:spcBef>
                <a:spcPct val="0"/>
              </a:spcBef>
              <a:spcAft>
                <a:spcPct val="0"/>
              </a:spcAft>
              <a:defRPr sz="2100" b="1" baseline="-25000">
                <a:solidFill>
                  <a:schemeClr val="tx1"/>
                </a:solidFill>
                <a:latin typeface="Arial" charset="0"/>
              </a:defRPr>
            </a:lvl7pPr>
            <a:lvl8pPr marL="3537864" indent="-235858" eaLnBrk="0" fontAlgn="base" hangingPunct="0">
              <a:spcBef>
                <a:spcPct val="0"/>
              </a:spcBef>
              <a:spcAft>
                <a:spcPct val="0"/>
              </a:spcAft>
              <a:defRPr sz="2100" b="1" baseline="-25000">
                <a:solidFill>
                  <a:schemeClr val="tx1"/>
                </a:solidFill>
                <a:latin typeface="Arial" charset="0"/>
              </a:defRPr>
            </a:lvl8pPr>
            <a:lvl9pPr marL="4009579" indent="-235858" eaLnBrk="0" fontAlgn="base" hangingPunct="0">
              <a:spcBef>
                <a:spcPct val="0"/>
              </a:spcBef>
              <a:spcAft>
                <a:spcPct val="0"/>
              </a:spcAft>
              <a:defRPr sz="2100"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2FD544F-0CF6-4329-998E-F4649C597094}" type="slidenum">
              <a:rPr lang="en-GB" altLang="cs-CZ" sz="1200" b="0" baseline="0"/>
              <a:pPr/>
              <a:t>68</a:t>
            </a:fld>
            <a:endParaRPr lang="en-GB" altLang="cs-CZ" sz="1200" b="0" baseline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722313"/>
            <a:ext cx="4811713" cy="3608387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charset="0"/>
              </a:rPr>
              <a:t>Unrelated 66% ze všech allo</a:t>
            </a:r>
          </a:p>
          <a:p>
            <a:pPr eaLnBrk="1" hangingPunct="1"/>
            <a:r>
              <a:rPr lang="cs-CZ" altLang="cs-CZ">
                <a:latin typeface="Arial" charset="0"/>
              </a:rPr>
              <a:t>PBPC podány 95% všech transplantovaných pacientů.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3BBEE-09FE-4FD4-AF94-23C56885CFD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8997791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093E9-E3AA-4ABE-A7DB-A7AD0A4E6E9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635902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28AD1-FABC-410D-8684-E03547B6706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1622232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cs-CZ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BA046-0126-47E2-8770-0E80062C6D7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3004928"/>
      </p:ext>
    </p:extLst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93E54-ECA4-4786-9FC2-3B98222EA1D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3301708"/>
      </p:ext>
    </p:extLst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D0F8D-3E65-49BD-8E70-E5B2ED6B646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9734851"/>
      </p:ext>
    </p:extLst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NewLogo_EBMT_small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38" y="116632"/>
            <a:ext cx="1464346" cy="73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498001"/>
            <a:ext cx="6534150" cy="360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err="1"/>
              <a:t>Baldomero</a:t>
            </a:r>
            <a:r>
              <a:rPr lang="en-US" noProof="0" dirty="0"/>
              <a:t>, Basel CH</a:t>
            </a:r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2623625" y="0"/>
            <a:ext cx="6520374" cy="114651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rgbClr val="0060AD"/>
                </a:solidFill>
              </a:defRPr>
            </a:lvl1pPr>
          </a:lstStyle>
          <a:p>
            <a:r>
              <a:rPr lang="en-US" dirty="0" err="1"/>
              <a:t>Click to edit Master title style</a:t>
            </a:r>
            <a:endParaRPr lang="fr-FR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1"/>
          </p:nvPr>
        </p:nvSpPr>
        <p:spPr>
          <a:xfrm>
            <a:off x="661182" y="1491175"/>
            <a:ext cx="8300257" cy="493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14617258"/>
      </p:ext>
    </p:extLst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1463"/>
            <a:ext cx="8229600" cy="612933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048708625"/>
      </p:ext>
    </p:extLst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Nadpis, graf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3716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graf 2"/>
          <p:cNvSpPr>
            <a:spLocks noGrp="1"/>
          </p:cNvSpPr>
          <p:nvPr>
            <p:ph type="chart" sz="half" idx="1"/>
          </p:nvPr>
        </p:nvSpPr>
        <p:spPr>
          <a:xfrm>
            <a:off x="304800" y="1524000"/>
            <a:ext cx="4229100" cy="5105400"/>
          </a:xfrm>
        </p:spPr>
        <p:txBody>
          <a:bodyPr/>
          <a:lstStyle/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86300" y="1524000"/>
            <a:ext cx="4229100" cy="5105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595656017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C3326-7DAB-4A9E-BB99-F61666CD135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8158620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54B84-C361-4653-95D7-9919070EEAB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948533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5D394-E9FD-46F6-8A48-CD79DAC4E64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7326299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B5D82-4026-43D8-B5FF-333287ECE1D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2907140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3AAA2-4811-4554-A23F-D979709C35C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6259558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8FC8B-F410-4C7F-A860-202814721F1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7902155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B6FA2-2D53-40E4-A453-67AA39DF135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0461388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8D0E4-672C-4A43-B834-4B671426DA5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5853170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B95F5"/>
            </a:gs>
            <a:gs pos="30000">
              <a:srgbClr val="F3FAFF"/>
            </a:gs>
            <a:gs pos="100000">
              <a:srgbClr val="F3FA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55" tIns="45545" rIns="91055" bIns="455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55" tIns="45545" rIns="91055" bIns="455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55" tIns="45545" rIns="91055" bIns="45545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55" tIns="45545" rIns="91055" bIns="45545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55" tIns="45545" rIns="91055" bIns="45545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DA2D8E3-88FF-4BB3-99C8-BEABE86DEE4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433388" y="768350"/>
            <a:ext cx="8110537" cy="1665288"/>
          </a:xfrm>
          <a:prstGeom prst="rect">
            <a:avLst/>
          </a:prstGeom>
          <a:solidFill>
            <a:srgbClr val="0066FF"/>
          </a:solidFill>
          <a:ln w="6350">
            <a:solidFill>
              <a:srgbClr val="D6D6F5"/>
            </a:solidFill>
            <a:miter lim="800000"/>
            <a:headEnd/>
            <a:tailEnd/>
          </a:ln>
          <a:effectLst>
            <a:outerShdw dist="17961" dir="2700000" algn="ctr" rotWithShape="0">
              <a:srgbClr val="CC6600"/>
            </a:outerShdw>
          </a:effectLst>
        </p:spPr>
        <p:txBody>
          <a:bodyPr lIns="91044" tIns="45540" rIns="91044" bIns="4554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Transplantace krvetvorných buněk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u hematologických malignit  -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přehled problematiky a současné trendy</a:t>
            </a:r>
            <a:endParaRPr lang="cs-CZ" altLang="cs-CZ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266700" y="3234952"/>
            <a:ext cx="8705850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44" tIns="45540" rIns="91044" bIns="4554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  <a:defRPr/>
            </a:pPr>
            <a:r>
              <a:rPr lang="cs-CZ" altLang="cs-CZ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Marta Krejčí</a:t>
            </a:r>
            <a:endParaRPr lang="cs-CZ" altLang="cs-CZ" sz="28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dirty="0">
                <a:solidFill>
                  <a:srgbClr val="4D4D4D"/>
                </a:solidFill>
                <a:latin typeface="Arial" charset="0"/>
              </a:rPr>
              <a:t>Interní hematologická a onkologická klinika</a:t>
            </a:r>
            <a:r>
              <a:rPr lang="cs-CZ" altLang="cs-CZ" sz="2400" dirty="0">
                <a:solidFill>
                  <a:srgbClr val="4D4D4D"/>
                </a:solidFill>
                <a:latin typeface="Tahoma" pitchFamily="34" charset="0"/>
              </a:rPr>
              <a:t> </a:t>
            </a:r>
            <a:r>
              <a:rPr lang="cs-CZ" altLang="cs-CZ" sz="2400" dirty="0">
                <a:solidFill>
                  <a:srgbClr val="4D4D4D"/>
                </a:solidFill>
                <a:latin typeface="Arial" charset="0"/>
              </a:rPr>
              <a:t> LF MU a FN Brno</a:t>
            </a:r>
          </a:p>
        </p:txBody>
      </p:sp>
      <p:sp>
        <p:nvSpPr>
          <p:cNvPr id="2052" name="Picture 9"/>
          <p:cNvSpPr>
            <a:spLocks noChangeAspect="1" noChangeArrowheads="1"/>
          </p:cNvSpPr>
          <p:nvPr/>
        </p:nvSpPr>
        <p:spPr bwMode="auto">
          <a:xfrm>
            <a:off x="6718300" y="4683125"/>
            <a:ext cx="22828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7251700" y="6240463"/>
            <a:ext cx="13244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2000" i="1" dirty="0">
                <a:solidFill>
                  <a:srgbClr val="777777"/>
                </a:solidFill>
                <a:latin typeface="Arial" charset="0"/>
              </a:rPr>
              <a:t>13.3.2020</a:t>
            </a:r>
          </a:p>
        </p:txBody>
      </p:sp>
      <p:sp>
        <p:nvSpPr>
          <p:cNvPr id="2054" name="Picture 9"/>
          <p:cNvSpPr>
            <a:spLocks noChangeAspect="1" noChangeArrowheads="1"/>
          </p:cNvSpPr>
          <p:nvPr/>
        </p:nvSpPr>
        <p:spPr bwMode="auto">
          <a:xfrm>
            <a:off x="6718300" y="4708525"/>
            <a:ext cx="22828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/>
          </a:p>
        </p:txBody>
      </p:sp>
      <p:pic>
        <p:nvPicPr>
          <p:cNvPr id="2055" name="Picture 5" descr="Logo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9" t="38788" b="11636"/>
          <a:stretch>
            <a:fillRect/>
          </a:stretch>
        </p:blipFill>
        <p:spPr bwMode="auto">
          <a:xfrm>
            <a:off x="6772275" y="5405438"/>
            <a:ext cx="22002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336550" y="390525"/>
            <a:ext cx="8394700" cy="2352675"/>
          </a:xfrm>
          <a:prstGeom prst="rect">
            <a:avLst/>
          </a:prstGeom>
          <a:solidFill>
            <a:srgbClr val="262699"/>
          </a:solidFill>
          <a:ln w="12700" algn="ctr">
            <a:solidFill>
              <a:srgbClr val="191966"/>
            </a:solidFill>
            <a:miter lim="800000"/>
            <a:headEnd/>
            <a:tailEnd/>
          </a:ln>
        </p:spPr>
        <p:txBody>
          <a:bodyPr lIns="91044" tIns="45540" rIns="91044" bIns="45540" anchor="ctr"/>
          <a:lstStyle/>
          <a:p>
            <a:pPr algn="ctr">
              <a:defRPr/>
            </a:pPr>
            <a:endParaRPr lang="cs-CZ" sz="16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78631" y="760412"/>
            <a:ext cx="8110537" cy="1665288"/>
          </a:xfrm>
          <a:prstGeom prst="rect">
            <a:avLst/>
          </a:prstGeom>
          <a:solidFill>
            <a:srgbClr val="0066FF"/>
          </a:solidFill>
          <a:ln w="6350">
            <a:solidFill>
              <a:srgbClr val="D6D6F5"/>
            </a:solidFill>
            <a:miter lim="800000"/>
            <a:headEnd/>
            <a:tailEnd/>
          </a:ln>
          <a:effectLst>
            <a:outerShdw dist="17961" dir="2700000" algn="ctr" rotWithShape="0">
              <a:srgbClr val="CC6600"/>
            </a:outerShdw>
          </a:effectLst>
        </p:spPr>
        <p:txBody>
          <a:bodyPr lIns="91044" tIns="45540" rIns="91044" bIns="4554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cs-CZ" altLang="cs-CZ" sz="8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9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Autologní a alogenní transplantace hematopoetických kmenových buněk: úvod </a:t>
            </a:r>
            <a:br>
              <a:rPr lang="cs-CZ" altLang="cs-CZ" sz="29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9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 problematiky, současné indikace a trendy</a:t>
            </a: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4559300"/>
            <a:ext cx="22828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5" descr="7tis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4471988"/>
            <a:ext cx="1576388" cy="2101850"/>
          </a:xfrm>
          <a:prstGeom prst="rect">
            <a:avLst/>
          </a:prstGeom>
          <a:noFill/>
          <a:ln w="31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8" descr="218780-gallery1-ktzu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4462463"/>
            <a:ext cx="4295775" cy="2101850"/>
          </a:xfrm>
          <a:prstGeom prst="rect">
            <a:avLst/>
          </a:prstGeom>
          <a:noFill/>
          <a:ln w="3175">
            <a:solidFill>
              <a:srgbClr val="0000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5768" y="1310528"/>
            <a:ext cx="8272463" cy="51244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660033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400" b="1" dirty="0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Základní </a:t>
            </a:r>
            <a:r>
              <a:rPr lang="cs-CZ" altLang="cs-CZ" sz="2400" b="1" dirty="0" err="1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potransplantační</a:t>
            </a:r>
            <a:r>
              <a:rPr lang="cs-CZ" altLang="cs-CZ" sz="2400" b="1" dirty="0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komplikace: </a:t>
            </a:r>
          </a:p>
          <a:p>
            <a:pPr lvl="1">
              <a:lnSpc>
                <a:spcPct val="90000"/>
              </a:lnSpc>
              <a:buSzPct val="90000"/>
              <a:buFont typeface="Wingdings" pitchFamily="2" charset="2"/>
              <a:buChar char="Ä"/>
            </a:pPr>
            <a:r>
              <a:rPr lang="cs-CZ" altLang="cs-CZ" sz="2000" dirty="0">
                <a:latin typeface="Calibri" pitchFamily="34" charset="0"/>
              </a:rPr>
              <a:t> toxicita přípravného režimu</a:t>
            </a:r>
          </a:p>
          <a:p>
            <a:pPr lvl="1">
              <a:lnSpc>
                <a:spcPct val="90000"/>
              </a:lnSpc>
              <a:buSzPct val="90000"/>
              <a:buFont typeface="Wingdings" pitchFamily="2" charset="2"/>
              <a:buChar char="Ä"/>
            </a:pPr>
            <a:r>
              <a:rPr lang="cs-CZ" altLang="cs-CZ" sz="2000" dirty="0">
                <a:latin typeface="Calibri" pitchFamily="34" charset="0"/>
              </a:rPr>
              <a:t> selhání a </a:t>
            </a:r>
            <a:r>
              <a:rPr lang="cs-CZ" altLang="cs-CZ" sz="2000" dirty="0" err="1">
                <a:latin typeface="Calibri" pitchFamily="34" charset="0"/>
              </a:rPr>
              <a:t>rejekce</a:t>
            </a:r>
            <a:r>
              <a:rPr lang="cs-CZ" altLang="cs-CZ" sz="2000" dirty="0">
                <a:latin typeface="Calibri" pitchFamily="34" charset="0"/>
              </a:rPr>
              <a:t> štěpu</a:t>
            </a:r>
          </a:p>
          <a:p>
            <a:pPr lvl="1">
              <a:lnSpc>
                <a:spcPct val="90000"/>
              </a:lnSpc>
              <a:buSzPct val="90000"/>
              <a:buFont typeface="Wingdings" pitchFamily="2" charset="2"/>
              <a:buChar char="Ä"/>
            </a:pPr>
            <a:r>
              <a:rPr lang="cs-CZ" altLang="cs-CZ" sz="2000" dirty="0">
                <a:latin typeface="Calibri" pitchFamily="34" charset="0"/>
              </a:rPr>
              <a:t> infekční komplikace</a:t>
            </a:r>
          </a:p>
          <a:p>
            <a:pPr lvl="1">
              <a:lnSpc>
                <a:spcPct val="90000"/>
              </a:lnSpc>
              <a:buSzPct val="90000"/>
              <a:buFont typeface="Wingdings" pitchFamily="2" charset="2"/>
              <a:buChar char="Ä"/>
            </a:pPr>
            <a:r>
              <a:rPr lang="cs-CZ" altLang="cs-CZ" sz="2000" dirty="0">
                <a:latin typeface="Calibri" pitchFamily="34" charset="0"/>
              </a:rPr>
              <a:t> reakce štěpu proti hostiteli (</a:t>
            </a:r>
            <a:r>
              <a:rPr lang="cs-CZ" altLang="cs-CZ" sz="2000" dirty="0" err="1">
                <a:latin typeface="Calibri" pitchFamily="34" charset="0"/>
              </a:rPr>
              <a:t>GvHD</a:t>
            </a:r>
            <a:r>
              <a:rPr lang="cs-CZ" altLang="cs-CZ" sz="2000" dirty="0">
                <a:latin typeface="Calibri" pitchFamily="34" charset="0"/>
              </a:rPr>
              <a:t>) </a:t>
            </a:r>
            <a:br>
              <a:rPr lang="cs-CZ" altLang="cs-CZ" sz="2000" dirty="0">
                <a:latin typeface="Calibri" pitchFamily="34" charset="0"/>
              </a:rPr>
            </a:br>
            <a:r>
              <a:rPr lang="cs-CZ" altLang="cs-CZ" sz="2000" dirty="0">
                <a:latin typeface="Calibri" pitchFamily="34" charset="0"/>
              </a:rPr>
              <a:t> - u alogenní  transplantace</a:t>
            </a:r>
          </a:p>
          <a:p>
            <a:pPr lvl="1">
              <a:lnSpc>
                <a:spcPct val="90000"/>
              </a:lnSpc>
              <a:buSzPct val="90000"/>
              <a:buFont typeface="Wingdings" pitchFamily="2" charset="2"/>
              <a:buChar char="Ä"/>
            </a:pPr>
            <a:r>
              <a:rPr lang="cs-CZ" altLang="cs-CZ" sz="2000" dirty="0">
                <a:latin typeface="Calibri" pitchFamily="34" charset="0"/>
              </a:rPr>
              <a:t> relaps/progrese základního onemocnění</a:t>
            </a:r>
            <a:endParaRPr lang="cs-CZ" altLang="cs-CZ" sz="2000" dirty="0">
              <a:solidFill>
                <a:srgbClr val="6600CC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660033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400" b="1" dirty="0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Alogenní transplantace a přípravné režimy</a:t>
            </a:r>
            <a:br>
              <a:rPr lang="cs-CZ" altLang="cs-CZ" sz="2400" b="1" dirty="0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000" dirty="0">
                <a:latin typeface="Calibri" pitchFamily="34" charset="0"/>
              </a:rPr>
              <a:t>původně jen </a:t>
            </a:r>
            <a:r>
              <a:rPr lang="cs-CZ" altLang="cs-CZ" sz="2000" b="1" dirty="0" err="1">
                <a:latin typeface="Calibri" pitchFamily="34" charset="0"/>
              </a:rPr>
              <a:t>myeloablativní</a:t>
            </a:r>
            <a:r>
              <a:rPr lang="cs-CZ" altLang="cs-CZ" sz="2000" b="1" dirty="0">
                <a:latin typeface="Calibri" pitchFamily="34" charset="0"/>
              </a:rPr>
              <a:t> režimy,</a:t>
            </a:r>
            <a:br>
              <a:rPr lang="cs-CZ" altLang="cs-CZ" sz="2000" b="1" dirty="0">
                <a:latin typeface="Calibri" pitchFamily="34" charset="0"/>
              </a:rPr>
            </a:br>
            <a:r>
              <a:rPr lang="cs-CZ" altLang="cs-CZ" sz="2000" dirty="0">
                <a:latin typeface="Calibri" pitchFamily="34" charset="0"/>
              </a:rPr>
              <a:t>od 90. let 20. století i  </a:t>
            </a:r>
            <a:r>
              <a:rPr lang="cs-CZ" altLang="cs-CZ" sz="2000" b="1" dirty="0" err="1">
                <a:latin typeface="Calibri" pitchFamily="34" charset="0"/>
              </a:rPr>
              <a:t>nemyeloablativní</a:t>
            </a:r>
            <a:r>
              <a:rPr lang="cs-CZ" altLang="cs-CZ" sz="2000" b="1" dirty="0">
                <a:latin typeface="Calibri" pitchFamily="34" charset="0"/>
              </a:rPr>
              <a:t> režimy</a:t>
            </a:r>
            <a:r>
              <a:rPr lang="cs-CZ" altLang="cs-CZ" sz="2000" dirty="0">
                <a:latin typeface="Calibri" pitchFamily="34" charset="0"/>
              </a:rPr>
              <a:t> nebo</a:t>
            </a:r>
            <a:br>
              <a:rPr lang="cs-CZ" altLang="cs-CZ" sz="2000" dirty="0">
                <a:latin typeface="Calibri" pitchFamily="34" charset="0"/>
              </a:rPr>
            </a:br>
            <a:r>
              <a:rPr lang="cs-CZ" altLang="cs-CZ" sz="2000" b="1" dirty="0">
                <a:latin typeface="Calibri" pitchFamily="34" charset="0"/>
              </a:rPr>
              <a:t>režimy s redukovanou intenzitou</a:t>
            </a:r>
            <a:r>
              <a:rPr lang="cs-CZ" altLang="cs-CZ" sz="2000" dirty="0">
                <a:latin typeface="Calibri" pitchFamily="34" charset="0"/>
              </a:rPr>
              <a:t> (</a:t>
            </a:r>
            <a:r>
              <a:rPr lang="cs-CZ" altLang="cs-CZ" sz="2000" i="1" dirty="0" err="1">
                <a:latin typeface="Calibri" pitchFamily="34" charset="0"/>
              </a:rPr>
              <a:t>reduced</a:t>
            </a:r>
            <a:r>
              <a:rPr lang="cs-CZ" altLang="cs-CZ" sz="2000" i="1" dirty="0">
                <a:latin typeface="Calibri" pitchFamily="34" charset="0"/>
              </a:rPr>
              <a:t>-intensity </a:t>
            </a:r>
            <a:r>
              <a:rPr lang="cs-CZ" altLang="cs-CZ" sz="2000" i="1" dirty="0" err="1">
                <a:latin typeface="Calibri" pitchFamily="34" charset="0"/>
              </a:rPr>
              <a:t>conditioning</a:t>
            </a:r>
            <a:r>
              <a:rPr lang="cs-CZ" altLang="cs-CZ" sz="2000" dirty="0">
                <a:latin typeface="Calibri" pitchFamily="34" charset="0"/>
              </a:rPr>
              <a:t>, RIC)</a:t>
            </a:r>
            <a:r>
              <a:rPr lang="cs-CZ" altLang="cs-CZ" sz="2000" dirty="0">
                <a:solidFill>
                  <a:srgbClr val="6600CC"/>
                </a:solidFill>
                <a:latin typeface="Calibri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660033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400" b="1" dirty="0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 režimy</a:t>
            </a:r>
            <a:br>
              <a:rPr lang="cs-CZ" altLang="cs-CZ" sz="2400" b="1" dirty="0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000" dirty="0">
                <a:latin typeface="Calibri" pitchFamily="34" charset="0"/>
              </a:rPr>
              <a:t>imunosupresívní účinek, nižší toxicita</a:t>
            </a:r>
            <a:r>
              <a:rPr lang="cs-CZ" altLang="cs-CZ" sz="2000" dirty="0">
                <a:latin typeface="Arial" charset="0"/>
              </a:rPr>
              <a:t>, </a:t>
            </a:r>
            <a:r>
              <a:rPr lang="cs-CZ" altLang="cs-CZ" sz="2000" dirty="0">
                <a:latin typeface="Calibri" pitchFamily="34" charset="0"/>
              </a:rPr>
              <a:t>nižší protinádorový efekt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07963" y="400610"/>
            <a:ext cx="8674100" cy="6413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3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Transplantace – úvod IV </a:t>
            </a:r>
          </a:p>
        </p:txBody>
      </p:sp>
      <p:sp>
        <p:nvSpPr>
          <p:cNvPr id="5124" name="AutoShape 5" descr="2Q=="/>
          <p:cNvSpPr>
            <a:spLocks noChangeAspect="1" noChangeArrowheads="1"/>
          </p:cNvSpPr>
          <p:nvPr/>
        </p:nvSpPr>
        <p:spPr bwMode="auto">
          <a:xfrm>
            <a:off x="14922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5125" name="AutoShape 7" descr="2Q=="/>
          <p:cNvSpPr>
            <a:spLocks noChangeAspect="1" noChangeArrowheads="1"/>
          </p:cNvSpPr>
          <p:nvPr/>
        </p:nvSpPr>
        <p:spPr bwMode="auto">
          <a:xfrm>
            <a:off x="14922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5126" name="AutoShape 9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5127" name="Picture 11" descr="File:HLA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1131888"/>
            <a:ext cx="181927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60" name="Group 3"/>
          <p:cNvGrpSpPr>
            <a:grpSpLocks/>
          </p:cNvGrpSpPr>
          <p:nvPr/>
        </p:nvGrpSpPr>
        <p:grpSpPr bwMode="auto">
          <a:xfrm>
            <a:off x="457200" y="1885950"/>
            <a:ext cx="3619500" cy="2740025"/>
            <a:chOff x="192" y="960"/>
            <a:chExt cx="2400" cy="2112"/>
          </a:xfrm>
        </p:grpSpPr>
        <p:pic>
          <p:nvPicPr>
            <p:cNvPr id="173061" name="Picture 4" descr="pelvis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960"/>
              <a:ext cx="2400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3062" name="Freeform 5"/>
            <p:cNvSpPr>
              <a:spLocks/>
            </p:cNvSpPr>
            <p:nvPr/>
          </p:nvSpPr>
          <p:spPr bwMode="auto">
            <a:xfrm>
              <a:off x="461" y="1079"/>
              <a:ext cx="961" cy="1114"/>
            </a:xfrm>
            <a:custGeom>
              <a:avLst/>
              <a:gdLst>
                <a:gd name="T0" fmla="*/ 272 w 1134"/>
                <a:gd name="T1" fmla="*/ 226 h 1315"/>
                <a:gd name="T2" fmla="*/ 0 w 1134"/>
                <a:gd name="T3" fmla="*/ 725 h 1315"/>
                <a:gd name="T4" fmla="*/ 0 w 1134"/>
                <a:gd name="T5" fmla="*/ 1088 h 1315"/>
                <a:gd name="T6" fmla="*/ 363 w 1134"/>
                <a:gd name="T7" fmla="*/ 1315 h 1315"/>
                <a:gd name="T8" fmla="*/ 680 w 1134"/>
                <a:gd name="T9" fmla="*/ 907 h 1315"/>
                <a:gd name="T10" fmla="*/ 680 w 1134"/>
                <a:gd name="T11" fmla="*/ 635 h 1315"/>
                <a:gd name="T12" fmla="*/ 1088 w 1134"/>
                <a:gd name="T13" fmla="*/ 408 h 1315"/>
                <a:gd name="T14" fmla="*/ 1134 w 1134"/>
                <a:gd name="T15" fmla="*/ 45 h 1315"/>
                <a:gd name="T16" fmla="*/ 998 w 1134"/>
                <a:gd name="T17" fmla="*/ 0 h 1315"/>
                <a:gd name="T18" fmla="*/ 680 w 1134"/>
                <a:gd name="T19" fmla="*/ 45 h 1315"/>
                <a:gd name="T20" fmla="*/ 272 w 1134"/>
                <a:gd name="T21" fmla="*/ 226 h 13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34"/>
                <a:gd name="T34" fmla="*/ 0 h 1315"/>
                <a:gd name="T35" fmla="*/ 1134 w 1134"/>
                <a:gd name="T36" fmla="*/ 1315 h 13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34" h="1315">
                  <a:moveTo>
                    <a:pt x="272" y="226"/>
                  </a:moveTo>
                  <a:lnTo>
                    <a:pt x="0" y="725"/>
                  </a:lnTo>
                  <a:lnTo>
                    <a:pt x="0" y="1088"/>
                  </a:lnTo>
                  <a:lnTo>
                    <a:pt x="363" y="1315"/>
                  </a:lnTo>
                  <a:lnTo>
                    <a:pt x="680" y="907"/>
                  </a:lnTo>
                  <a:lnTo>
                    <a:pt x="680" y="635"/>
                  </a:lnTo>
                  <a:lnTo>
                    <a:pt x="1088" y="408"/>
                  </a:lnTo>
                  <a:lnTo>
                    <a:pt x="1134" y="45"/>
                  </a:lnTo>
                  <a:lnTo>
                    <a:pt x="998" y="0"/>
                  </a:lnTo>
                  <a:lnTo>
                    <a:pt x="680" y="45"/>
                  </a:lnTo>
                  <a:lnTo>
                    <a:pt x="272" y="226"/>
                  </a:lnTo>
                  <a:close/>
                </a:path>
              </a:pathLst>
            </a:custGeom>
            <a:noFill/>
            <a:ln w="381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8000" tIns="10800" rIns="18000" bIns="10800" anchor="ctr">
              <a:spAutoFit/>
            </a:bodyPr>
            <a:lstStyle/>
            <a:p>
              <a:endParaRPr lang="cs-CZ"/>
            </a:p>
          </p:txBody>
        </p:sp>
      </p:grpSp>
      <p:pic>
        <p:nvPicPr>
          <p:cNvPr id="173063" name="Picture 6" descr="pelvis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4964113"/>
            <a:ext cx="26670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3064" name="Group 7"/>
          <p:cNvGrpSpPr>
            <a:grpSpLocks/>
          </p:cNvGrpSpPr>
          <p:nvPr/>
        </p:nvGrpSpPr>
        <p:grpSpPr bwMode="auto">
          <a:xfrm>
            <a:off x="5746750" y="1849438"/>
            <a:ext cx="3081338" cy="4554537"/>
            <a:chOff x="3627" y="960"/>
            <a:chExt cx="1941" cy="2869"/>
          </a:xfrm>
        </p:grpSpPr>
        <p:pic>
          <p:nvPicPr>
            <p:cNvPr id="173065" name="Picture 8" descr="pelvis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7" y="960"/>
              <a:ext cx="1941" cy="2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3066" name="Freeform 9"/>
            <p:cNvSpPr>
              <a:spLocks/>
            </p:cNvSpPr>
            <p:nvPr/>
          </p:nvSpPr>
          <p:spPr bwMode="auto">
            <a:xfrm>
              <a:off x="3888" y="2304"/>
              <a:ext cx="544" cy="454"/>
            </a:xfrm>
            <a:custGeom>
              <a:avLst/>
              <a:gdLst>
                <a:gd name="T0" fmla="*/ 0 w 544"/>
                <a:gd name="T1" fmla="*/ 46 h 454"/>
                <a:gd name="T2" fmla="*/ 272 w 544"/>
                <a:gd name="T3" fmla="*/ 0 h 454"/>
                <a:gd name="T4" fmla="*/ 499 w 544"/>
                <a:gd name="T5" fmla="*/ 227 h 454"/>
                <a:gd name="T6" fmla="*/ 544 w 544"/>
                <a:gd name="T7" fmla="*/ 408 h 454"/>
                <a:gd name="T8" fmla="*/ 363 w 544"/>
                <a:gd name="T9" fmla="*/ 454 h 454"/>
                <a:gd name="T10" fmla="*/ 181 w 544"/>
                <a:gd name="T11" fmla="*/ 363 h 454"/>
                <a:gd name="T12" fmla="*/ 0 w 544"/>
                <a:gd name="T13" fmla="*/ 272 h 454"/>
                <a:gd name="T14" fmla="*/ 0 w 544"/>
                <a:gd name="T15" fmla="*/ 46 h 4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44"/>
                <a:gd name="T25" fmla="*/ 0 h 454"/>
                <a:gd name="T26" fmla="*/ 544 w 544"/>
                <a:gd name="T27" fmla="*/ 454 h 4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44" h="454">
                  <a:moveTo>
                    <a:pt x="0" y="46"/>
                  </a:moveTo>
                  <a:lnTo>
                    <a:pt x="272" y="0"/>
                  </a:lnTo>
                  <a:lnTo>
                    <a:pt x="499" y="227"/>
                  </a:lnTo>
                  <a:lnTo>
                    <a:pt x="544" y="408"/>
                  </a:lnTo>
                  <a:lnTo>
                    <a:pt x="363" y="454"/>
                  </a:lnTo>
                  <a:lnTo>
                    <a:pt x="181" y="363"/>
                  </a:lnTo>
                  <a:lnTo>
                    <a:pt x="0" y="272"/>
                  </a:lnTo>
                  <a:lnTo>
                    <a:pt x="0" y="46"/>
                  </a:lnTo>
                  <a:close/>
                </a:path>
              </a:pathLst>
            </a:custGeom>
            <a:noFill/>
            <a:ln w="381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8000" tIns="10800" rIns="18000" bIns="10800" anchor="ctr">
              <a:spAutoFit/>
            </a:bodyPr>
            <a:lstStyle/>
            <a:p>
              <a:endParaRPr lang="cs-CZ"/>
            </a:p>
          </p:txBody>
        </p:sp>
        <p:sp>
          <p:nvSpPr>
            <p:cNvPr id="173067" name="Freeform 10"/>
            <p:cNvSpPr>
              <a:spLocks/>
            </p:cNvSpPr>
            <p:nvPr/>
          </p:nvSpPr>
          <p:spPr bwMode="auto">
            <a:xfrm flipH="1">
              <a:off x="4704" y="2304"/>
              <a:ext cx="544" cy="454"/>
            </a:xfrm>
            <a:custGeom>
              <a:avLst/>
              <a:gdLst>
                <a:gd name="T0" fmla="*/ 0 w 544"/>
                <a:gd name="T1" fmla="*/ 46 h 454"/>
                <a:gd name="T2" fmla="*/ 272 w 544"/>
                <a:gd name="T3" fmla="*/ 0 h 454"/>
                <a:gd name="T4" fmla="*/ 499 w 544"/>
                <a:gd name="T5" fmla="*/ 227 h 454"/>
                <a:gd name="T6" fmla="*/ 544 w 544"/>
                <a:gd name="T7" fmla="*/ 408 h 454"/>
                <a:gd name="T8" fmla="*/ 363 w 544"/>
                <a:gd name="T9" fmla="*/ 454 h 454"/>
                <a:gd name="T10" fmla="*/ 181 w 544"/>
                <a:gd name="T11" fmla="*/ 363 h 454"/>
                <a:gd name="T12" fmla="*/ 0 w 544"/>
                <a:gd name="T13" fmla="*/ 272 h 454"/>
                <a:gd name="T14" fmla="*/ 0 w 544"/>
                <a:gd name="T15" fmla="*/ 46 h 4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44"/>
                <a:gd name="T25" fmla="*/ 0 h 454"/>
                <a:gd name="T26" fmla="*/ 544 w 544"/>
                <a:gd name="T27" fmla="*/ 454 h 4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44" h="454">
                  <a:moveTo>
                    <a:pt x="0" y="46"/>
                  </a:moveTo>
                  <a:lnTo>
                    <a:pt x="272" y="0"/>
                  </a:lnTo>
                  <a:lnTo>
                    <a:pt x="499" y="227"/>
                  </a:lnTo>
                  <a:lnTo>
                    <a:pt x="544" y="408"/>
                  </a:lnTo>
                  <a:lnTo>
                    <a:pt x="363" y="454"/>
                  </a:lnTo>
                  <a:lnTo>
                    <a:pt x="181" y="363"/>
                  </a:lnTo>
                  <a:lnTo>
                    <a:pt x="0" y="272"/>
                  </a:lnTo>
                  <a:lnTo>
                    <a:pt x="0" y="46"/>
                  </a:lnTo>
                  <a:close/>
                </a:path>
              </a:pathLst>
            </a:custGeom>
            <a:noFill/>
            <a:ln w="381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8000" tIns="10800" rIns="18000" bIns="10800" anchor="ctr">
              <a:spAutoFit/>
            </a:bodyPr>
            <a:lstStyle/>
            <a:p>
              <a:endParaRPr lang="cs-CZ"/>
            </a:p>
          </p:txBody>
        </p:sp>
      </p:grpSp>
      <p:sp>
        <p:nvSpPr>
          <p:cNvPr id="11" name="TextovéPole 10"/>
          <p:cNvSpPr txBox="1"/>
          <p:nvPr/>
        </p:nvSpPr>
        <p:spPr>
          <a:xfrm>
            <a:off x="207963" y="333375"/>
            <a:ext cx="8674100" cy="120032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z="3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Zdroje krvetvorných buněk – kostní dřeň</a:t>
            </a:r>
            <a:br>
              <a:rPr lang="cs-CZ" altLang="cs-CZ" sz="3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cs-CZ" altLang="cs-CZ" sz="3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oblast vpichů a aspirací  </a:t>
            </a:r>
          </a:p>
        </p:txBody>
      </p:sp>
    </p:spTree>
    <p:extLst>
      <p:ext uri="{BB962C8B-B14F-4D97-AF65-F5344CB8AC3E}">
        <p14:creationId xmlns:p14="http://schemas.microsoft.com/office/powerpoint/2010/main" val="1643252165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28600"/>
            <a:ext cx="8597900" cy="6448425"/>
          </a:xfrm>
          <a:prstGeom prst="rect">
            <a:avLst/>
          </a:prstGeom>
          <a:noFill/>
          <a:ln w="19050">
            <a:solidFill>
              <a:srgbClr val="333333"/>
            </a:solidFill>
            <a:miter lim="800000"/>
            <a:headEnd/>
            <a:tailEnd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907395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28" y="285750"/>
            <a:ext cx="8538883" cy="6397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394427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>
            <a:off x="6096000" y="3103563"/>
            <a:ext cx="0" cy="1143000"/>
          </a:xfrm>
          <a:prstGeom prst="line">
            <a:avLst/>
          </a:prstGeom>
          <a:noFill/>
          <a:ln w="6350" cap="sq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tIns="10800" rIns="18000" bIns="10800" anchor="ctr">
            <a:spAutoFit/>
          </a:bodyPr>
          <a:lstStyle/>
          <a:p>
            <a:endParaRPr lang="cs-CZ"/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 flipV="1">
            <a:off x="5638800" y="4275138"/>
            <a:ext cx="0" cy="1724025"/>
          </a:xfrm>
          <a:prstGeom prst="line">
            <a:avLst/>
          </a:prstGeom>
          <a:noFill/>
          <a:ln w="6350" cap="sq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tIns="10800" rIns="18000" bIns="10800" anchor="ctr">
            <a:spAutoFit/>
          </a:bodyPr>
          <a:lstStyle/>
          <a:p>
            <a:endParaRPr lang="cs-CZ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 flipV="1">
            <a:off x="6096000" y="4275138"/>
            <a:ext cx="0" cy="1724025"/>
          </a:xfrm>
          <a:prstGeom prst="line">
            <a:avLst/>
          </a:prstGeom>
          <a:noFill/>
          <a:ln w="6350" cap="sq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tIns="10800" rIns="18000" bIns="10800" anchor="ctr">
            <a:spAutoFit/>
          </a:bodyPr>
          <a:lstStyle/>
          <a:p>
            <a:endParaRPr lang="cs-CZ"/>
          </a:p>
        </p:txBody>
      </p:sp>
      <p:grpSp>
        <p:nvGrpSpPr>
          <p:cNvPr id="13317" name="Group 6"/>
          <p:cNvGrpSpPr>
            <a:grpSpLocks/>
          </p:cNvGrpSpPr>
          <p:nvPr/>
        </p:nvGrpSpPr>
        <p:grpSpPr bwMode="auto">
          <a:xfrm>
            <a:off x="381000" y="4092568"/>
            <a:ext cx="8493125" cy="298449"/>
            <a:chOff x="240" y="2975"/>
            <a:chExt cx="5350" cy="188"/>
          </a:xfrm>
        </p:grpSpPr>
        <p:sp>
          <p:nvSpPr>
            <p:cNvPr id="13341" name="Line 7"/>
            <p:cNvSpPr>
              <a:spLocks noChangeShapeType="1"/>
            </p:cNvSpPr>
            <p:nvPr/>
          </p:nvSpPr>
          <p:spPr bwMode="auto">
            <a:xfrm>
              <a:off x="384" y="3072"/>
              <a:ext cx="5040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8000" tIns="10800" rIns="18000" bIns="10800" anchor="ctr">
              <a:spAutoFit/>
            </a:bodyPr>
            <a:lstStyle/>
            <a:p>
              <a:endParaRPr lang="cs-CZ"/>
            </a:p>
          </p:txBody>
        </p:sp>
        <p:sp>
          <p:nvSpPr>
            <p:cNvPr id="13342" name="Text Box 8"/>
            <p:cNvSpPr txBox="1">
              <a:spLocks noChangeArrowheads="1"/>
            </p:cNvSpPr>
            <p:nvPr/>
          </p:nvSpPr>
          <p:spPr bwMode="auto">
            <a:xfrm>
              <a:off x="2760" y="2976"/>
              <a:ext cx="310" cy="18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 wrap="none" lIns="18000" tIns="10800" rIns="18000" bIns="1080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cs-CZ" altLang="cs-CZ" sz="1800" b="1">
                  <a:solidFill>
                    <a:schemeClr val="bg1"/>
                  </a:solidFill>
                </a:rPr>
                <a:t>1980</a:t>
              </a:r>
            </a:p>
          </p:txBody>
        </p:sp>
        <p:sp>
          <p:nvSpPr>
            <p:cNvPr id="13343" name="Text Box 9"/>
            <p:cNvSpPr txBox="1">
              <a:spLocks noChangeArrowheads="1"/>
            </p:cNvSpPr>
            <p:nvPr/>
          </p:nvSpPr>
          <p:spPr bwMode="auto">
            <a:xfrm>
              <a:off x="1500" y="2976"/>
              <a:ext cx="310" cy="18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 wrap="none" lIns="18000" tIns="10800" rIns="18000" bIns="1080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cs-CZ" altLang="cs-CZ" sz="1800" b="1">
                  <a:solidFill>
                    <a:schemeClr val="bg1"/>
                  </a:solidFill>
                </a:rPr>
                <a:t>1970</a:t>
              </a:r>
            </a:p>
          </p:txBody>
        </p:sp>
        <p:sp>
          <p:nvSpPr>
            <p:cNvPr id="13344" name="Text Box 10"/>
            <p:cNvSpPr txBox="1">
              <a:spLocks noChangeArrowheads="1"/>
            </p:cNvSpPr>
            <p:nvPr/>
          </p:nvSpPr>
          <p:spPr bwMode="auto">
            <a:xfrm>
              <a:off x="4020" y="2976"/>
              <a:ext cx="310" cy="18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 wrap="none" lIns="18000" tIns="10800" rIns="18000" bIns="1080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cs-CZ" altLang="cs-CZ" sz="1800" b="1">
                  <a:solidFill>
                    <a:schemeClr val="bg1"/>
                  </a:solidFill>
                </a:rPr>
                <a:t>1990</a:t>
              </a:r>
            </a:p>
          </p:txBody>
        </p:sp>
        <p:sp>
          <p:nvSpPr>
            <p:cNvPr id="13345" name="Text Box 11"/>
            <p:cNvSpPr txBox="1">
              <a:spLocks noChangeArrowheads="1"/>
            </p:cNvSpPr>
            <p:nvPr/>
          </p:nvSpPr>
          <p:spPr bwMode="auto">
            <a:xfrm>
              <a:off x="5276" y="2975"/>
              <a:ext cx="314" cy="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 wrap="none" lIns="18000" tIns="10800" rIns="18000" bIns="1080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cs-CZ" altLang="cs-CZ" sz="1800" b="1" dirty="0">
                  <a:solidFill>
                    <a:schemeClr val="bg1"/>
                  </a:solidFill>
                </a:rPr>
                <a:t>2020</a:t>
              </a:r>
            </a:p>
          </p:txBody>
        </p:sp>
        <p:sp>
          <p:nvSpPr>
            <p:cNvPr id="13346" name="Text Box 12"/>
            <p:cNvSpPr txBox="1">
              <a:spLocks noChangeArrowheads="1"/>
            </p:cNvSpPr>
            <p:nvPr/>
          </p:nvSpPr>
          <p:spPr bwMode="auto">
            <a:xfrm>
              <a:off x="240" y="2976"/>
              <a:ext cx="310" cy="18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 wrap="none" lIns="18000" tIns="10800" rIns="18000" bIns="1080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cs-CZ" altLang="cs-CZ" sz="1800" b="1">
                  <a:solidFill>
                    <a:schemeClr val="bg1"/>
                  </a:solidFill>
                </a:rPr>
                <a:t>1960</a:t>
              </a:r>
            </a:p>
          </p:txBody>
        </p:sp>
      </p:grpSp>
      <p:grpSp>
        <p:nvGrpSpPr>
          <p:cNvPr id="2" name="Skupina 1">
            <a:extLst>
              <a:ext uri="{FF2B5EF4-FFF2-40B4-BE49-F238E27FC236}">
                <a16:creationId xmlns:a16="http://schemas.microsoft.com/office/drawing/2014/main" id="{0EF96A44-8ACE-43F2-8BCB-FAC31FAED723}"/>
              </a:ext>
            </a:extLst>
          </p:cNvPr>
          <p:cNvGrpSpPr/>
          <p:nvPr/>
        </p:nvGrpSpPr>
        <p:grpSpPr>
          <a:xfrm>
            <a:off x="269875" y="2528888"/>
            <a:ext cx="1558925" cy="1717667"/>
            <a:chOff x="269875" y="2528888"/>
            <a:chExt cx="1558925" cy="1717667"/>
          </a:xfrm>
        </p:grpSpPr>
        <p:sp>
          <p:nvSpPr>
            <p:cNvPr id="13339" name="Text Box 14"/>
            <p:cNvSpPr txBox="1">
              <a:spLocks noChangeArrowheads="1"/>
            </p:cNvSpPr>
            <p:nvPr/>
          </p:nvSpPr>
          <p:spPr bwMode="auto">
            <a:xfrm>
              <a:off x="269875" y="2528888"/>
              <a:ext cx="1558925" cy="579438"/>
            </a:xfrm>
            <a:prstGeom prst="rect">
              <a:avLst/>
            </a:prstGeom>
            <a:solidFill>
              <a:srgbClr val="FFFF99"/>
            </a:solidFill>
            <a:ln w="9525" cap="sq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wrap="square" lIns="18000" tIns="10800" rIns="18000" bIns="1080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cs-CZ" altLang="cs-CZ" sz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Progenitory</a:t>
              </a:r>
              <a:r>
                <a:rPr lang="cs-CZ" altLang="cs-CZ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 v krvi </a:t>
              </a:r>
              <a:br>
                <a:rPr lang="cs-CZ" altLang="cs-CZ" sz="12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cs-CZ" altLang="cs-CZ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u </a:t>
              </a:r>
              <a:r>
                <a:rPr lang="cs-CZ" altLang="cs-CZ" sz="1200" i="1" dirty="0">
                  <a:latin typeface="Calibri" panose="020F0502020204030204" pitchFamily="34" charset="0"/>
                  <a:cs typeface="Calibri" panose="020F0502020204030204" pitchFamily="34" charset="0"/>
                </a:rPr>
                <a:t>myší. </a:t>
              </a:r>
              <a:r>
                <a:rPr lang="cs-CZ" altLang="cs-CZ" sz="1200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Goodman</a:t>
              </a:r>
              <a:r>
                <a:rPr lang="cs-CZ" altLang="cs-CZ" sz="1200" i="1" dirty="0">
                  <a:latin typeface="Calibri" panose="020F0502020204030204" pitchFamily="34" charset="0"/>
                  <a:cs typeface="Calibri" panose="020F0502020204030204" pitchFamily="34" charset="0"/>
                </a:rPr>
                <a:t> a</a:t>
              </a:r>
              <a:r>
                <a:rPr lang="cs-CZ" altLang="cs-CZ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cs-CZ" altLang="cs-CZ" sz="1200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Hodgson</a:t>
              </a:r>
              <a:r>
                <a:rPr lang="cs-CZ" altLang="cs-CZ" sz="1200" i="1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cs-CZ" altLang="cs-CZ" sz="1200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Blood</a:t>
              </a:r>
              <a:r>
                <a:rPr lang="cs-CZ" altLang="cs-CZ" sz="1200" i="1" dirty="0">
                  <a:latin typeface="Calibri" panose="020F0502020204030204" pitchFamily="34" charset="0"/>
                  <a:cs typeface="Calibri" panose="020F0502020204030204" pitchFamily="34" charset="0"/>
                </a:rPr>
                <a:t> 1962</a:t>
              </a:r>
              <a:endParaRPr lang="cs-CZ" altLang="cs-CZ" sz="1800" b="1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40" name="Line 15"/>
            <p:cNvSpPr>
              <a:spLocks noChangeShapeType="1"/>
            </p:cNvSpPr>
            <p:nvPr/>
          </p:nvSpPr>
          <p:spPr bwMode="auto">
            <a:xfrm>
              <a:off x="1056459" y="3103563"/>
              <a:ext cx="0" cy="1142992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18000" tIns="10800" rIns="18000" bIns="10800" anchor="ctr">
              <a:spAutoFit/>
            </a:bodyPr>
            <a:lstStyle/>
            <a:p>
              <a:endParaRPr lang="cs-CZ"/>
            </a:p>
          </p:txBody>
        </p:sp>
      </p:grpSp>
      <p:sp>
        <p:nvSpPr>
          <p:cNvPr id="13319" name="Line 16"/>
          <p:cNvSpPr>
            <a:spLocks noChangeShapeType="1"/>
          </p:cNvSpPr>
          <p:nvPr/>
        </p:nvSpPr>
        <p:spPr bwMode="auto">
          <a:xfrm>
            <a:off x="3733800" y="2722563"/>
            <a:ext cx="0" cy="1524000"/>
          </a:xfrm>
          <a:prstGeom prst="line">
            <a:avLst/>
          </a:prstGeom>
          <a:noFill/>
          <a:ln w="6350" cap="sq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tIns="10800" rIns="18000" bIns="10800" anchor="ctr">
            <a:spAutoFit/>
          </a:bodyPr>
          <a:lstStyle/>
          <a:p>
            <a:endParaRPr lang="cs-CZ"/>
          </a:p>
        </p:txBody>
      </p:sp>
      <p:grpSp>
        <p:nvGrpSpPr>
          <p:cNvPr id="13320" name="Group 17"/>
          <p:cNvGrpSpPr>
            <a:grpSpLocks/>
          </p:cNvGrpSpPr>
          <p:nvPr/>
        </p:nvGrpSpPr>
        <p:grpSpPr bwMode="auto">
          <a:xfrm>
            <a:off x="2251075" y="4275138"/>
            <a:ext cx="1482725" cy="1724025"/>
            <a:chOff x="1392" y="2408"/>
            <a:chExt cx="934" cy="1086"/>
          </a:xfrm>
        </p:grpSpPr>
        <p:sp>
          <p:nvSpPr>
            <p:cNvPr id="13337" name="Text Box 18"/>
            <p:cNvSpPr txBox="1">
              <a:spLocks noChangeArrowheads="1"/>
            </p:cNvSpPr>
            <p:nvPr/>
          </p:nvSpPr>
          <p:spPr bwMode="auto">
            <a:xfrm>
              <a:off x="1392" y="3129"/>
              <a:ext cx="934" cy="365"/>
            </a:xfrm>
            <a:prstGeom prst="rect">
              <a:avLst/>
            </a:prstGeom>
            <a:solidFill>
              <a:srgbClr val="FFFF99"/>
            </a:solidFill>
            <a:ln w="9525" cap="sq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18000" tIns="10800" rIns="18000" bIns="1080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cs-CZ" altLang="cs-CZ" sz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Progenitory</a:t>
              </a:r>
              <a:r>
                <a:rPr lang="cs-CZ" altLang="cs-CZ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 v krvi u člověka. </a:t>
              </a:r>
              <a:r>
                <a:rPr lang="cs-CZ" altLang="cs-CZ" sz="1200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McCredie</a:t>
              </a:r>
              <a:r>
                <a:rPr lang="cs-CZ" altLang="cs-CZ" sz="1200" i="1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cs-CZ" altLang="cs-CZ" sz="1200" i="1" dirty="0">
                  <a:latin typeface="Calibri" panose="020F0502020204030204" pitchFamily="34" charset="0"/>
                  <a:cs typeface="Calibri" panose="020F0502020204030204" pitchFamily="34" charset="0"/>
                </a:rPr>
                <a:t>Science 1971</a:t>
              </a:r>
              <a:endParaRPr lang="cs-CZ" altLang="cs-CZ" sz="1800" b="1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38" name="Line 19"/>
            <p:cNvSpPr>
              <a:spLocks noChangeShapeType="1"/>
            </p:cNvSpPr>
            <p:nvPr/>
          </p:nvSpPr>
          <p:spPr bwMode="auto">
            <a:xfrm flipV="1">
              <a:off x="1859" y="2408"/>
              <a:ext cx="0" cy="720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8000" tIns="10800" rIns="18000" bIns="10800" anchor="ctr">
              <a:spAutoFit/>
            </a:bodyPr>
            <a:lstStyle/>
            <a:p>
              <a:endParaRPr lang="cs-CZ"/>
            </a:p>
          </p:txBody>
        </p:sp>
      </p:grpSp>
      <p:sp>
        <p:nvSpPr>
          <p:cNvPr id="13321" name="Line 20"/>
          <p:cNvSpPr>
            <a:spLocks noChangeShapeType="1"/>
          </p:cNvSpPr>
          <p:nvPr/>
        </p:nvSpPr>
        <p:spPr bwMode="auto">
          <a:xfrm>
            <a:off x="4000500" y="3103563"/>
            <a:ext cx="0" cy="1143000"/>
          </a:xfrm>
          <a:prstGeom prst="line">
            <a:avLst/>
          </a:prstGeom>
          <a:noFill/>
          <a:ln w="6350" cap="sq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tIns="10800" rIns="18000" bIns="10800" anchor="ctr">
            <a:spAutoFit/>
          </a:bodyPr>
          <a:lstStyle/>
          <a:p>
            <a:endParaRPr lang="cs-CZ"/>
          </a:p>
        </p:txBody>
      </p:sp>
      <p:sp>
        <p:nvSpPr>
          <p:cNvPr id="13322" name="Line 21"/>
          <p:cNvSpPr>
            <a:spLocks noChangeShapeType="1"/>
          </p:cNvSpPr>
          <p:nvPr/>
        </p:nvSpPr>
        <p:spPr bwMode="auto">
          <a:xfrm>
            <a:off x="5524500" y="2646363"/>
            <a:ext cx="0" cy="1600200"/>
          </a:xfrm>
          <a:prstGeom prst="line">
            <a:avLst/>
          </a:prstGeom>
          <a:noFill/>
          <a:ln w="6350" cap="sq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tIns="10800" rIns="18000" bIns="10800" anchor="ctr">
            <a:spAutoFit/>
          </a:bodyPr>
          <a:lstStyle/>
          <a:p>
            <a:endParaRPr lang="cs-CZ"/>
          </a:p>
        </p:txBody>
      </p:sp>
      <p:sp>
        <p:nvSpPr>
          <p:cNvPr id="13323" name="Line 22"/>
          <p:cNvSpPr>
            <a:spLocks noChangeShapeType="1"/>
          </p:cNvSpPr>
          <p:nvPr/>
        </p:nvSpPr>
        <p:spPr bwMode="auto">
          <a:xfrm flipH="1" flipV="1">
            <a:off x="4627563" y="4398963"/>
            <a:ext cx="20637" cy="838200"/>
          </a:xfrm>
          <a:prstGeom prst="line">
            <a:avLst/>
          </a:prstGeom>
          <a:noFill/>
          <a:ln w="6350" cap="sq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tIns="10800" rIns="18000" bIns="10800" anchor="ctr">
            <a:spAutoFit/>
          </a:bodyPr>
          <a:lstStyle/>
          <a:p>
            <a:endParaRPr lang="cs-CZ"/>
          </a:p>
        </p:txBody>
      </p:sp>
      <p:sp>
        <p:nvSpPr>
          <p:cNvPr id="13324" name="Text Box 23"/>
          <p:cNvSpPr txBox="1">
            <a:spLocks noChangeArrowheads="1"/>
          </p:cNvSpPr>
          <p:nvPr/>
        </p:nvSpPr>
        <p:spPr bwMode="auto">
          <a:xfrm>
            <a:off x="3886200" y="3027363"/>
            <a:ext cx="1447800" cy="579437"/>
          </a:xfrm>
          <a:prstGeom prst="rect">
            <a:avLst/>
          </a:prstGeom>
          <a:solidFill>
            <a:srgbClr val="FFFF99"/>
          </a:solidFill>
          <a:ln w="9525" cap="sq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18000" tIns="10800" rIns="18000" bIns="108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Použití PBSC pro </a:t>
            </a:r>
            <a:r>
              <a:rPr lang="cs-CZ" alt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AutoTx</a:t>
            </a:r>
            <a:r>
              <a:rPr lang="cs-CZ" alt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altLang="cs-CZ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Goldman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, Lancet 1978</a:t>
            </a:r>
            <a:endParaRPr lang="cs-CZ" alt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25" name="Text Box 24"/>
          <p:cNvSpPr txBox="1">
            <a:spLocks noChangeArrowheads="1"/>
          </p:cNvSpPr>
          <p:nvPr/>
        </p:nvSpPr>
        <p:spPr bwMode="auto">
          <a:xfrm>
            <a:off x="2971800" y="2265363"/>
            <a:ext cx="1447800" cy="579437"/>
          </a:xfrm>
          <a:prstGeom prst="rect">
            <a:avLst/>
          </a:prstGeom>
          <a:solidFill>
            <a:srgbClr val="FFFF99"/>
          </a:solidFill>
          <a:ln w="9525" cap="sq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18000" tIns="10800" rIns="18000" bIns="108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Vyplavení </a:t>
            </a:r>
            <a:r>
              <a:rPr lang="cs-CZ" alt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progenitorů</a:t>
            </a:r>
            <a:r>
              <a:rPr lang="cs-CZ" alt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po chemoterapii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Richman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Blood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 1976</a:t>
            </a:r>
            <a:endParaRPr lang="cs-CZ" alt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26" name="Text Box 25"/>
          <p:cNvSpPr txBox="1">
            <a:spLocks noChangeArrowheads="1"/>
          </p:cNvSpPr>
          <p:nvPr/>
        </p:nvSpPr>
        <p:spPr bwMode="auto">
          <a:xfrm>
            <a:off x="4762500" y="2279650"/>
            <a:ext cx="1524000" cy="396875"/>
          </a:xfrm>
          <a:prstGeom prst="rect">
            <a:avLst/>
          </a:prstGeom>
          <a:solidFill>
            <a:srgbClr val="FFFF99"/>
          </a:solidFill>
          <a:ln w="9525" cap="sq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18000" tIns="10800" rIns="18000" bIns="108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Objev antigenu CD34. </a:t>
            </a:r>
            <a:r>
              <a:rPr lang="cs-CZ" altLang="cs-CZ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Civin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, J </a:t>
            </a:r>
            <a:r>
              <a:rPr lang="cs-CZ" altLang="cs-CZ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Immunol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 1984</a:t>
            </a:r>
            <a:endParaRPr lang="cs-CZ" alt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27" name="Text Box 26"/>
          <p:cNvSpPr txBox="1">
            <a:spLocks noChangeArrowheads="1"/>
          </p:cNvSpPr>
          <p:nvPr/>
        </p:nvSpPr>
        <p:spPr bwMode="auto">
          <a:xfrm>
            <a:off x="4343400" y="5800725"/>
            <a:ext cx="1482725" cy="579438"/>
          </a:xfrm>
          <a:prstGeom prst="rect">
            <a:avLst/>
          </a:prstGeom>
          <a:solidFill>
            <a:srgbClr val="FFFF99"/>
          </a:solidFill>
          <a:ln w="9525" cap="sq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18000" tIns="10800" rIns="18000" bIns="108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Objev G-CSF.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Welte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Proc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Natl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Acad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Sci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 USA, 1985</a:t>
            </a:r>
            <a:endParaRPr lang="cs-CZ" alt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28" name="Text Box 27"/>
          <p:cNvSpPr txBox="1">
            <a:spLocks noChangeArrowheads="1"/>
          </p:cNvSpPr>
          <p:nvPr/>
        </p:nvSpPr>
        <p:spPr bwMode="auto">
          <a:xfrm>
            <a:off x="3886200" y="4779963"/>
            <a:ext cx="1482725" cy="579437"/>
          </a:xfrm>
          <a:prstGeom prst="rect">
            <a:avLst/>
          </a:prstGeom>
          <a:solidFill>
            <a:srgbClr val="FFFF99"/>
          </a:solidFill>
          <a:ln w="9525" cap="sq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18000" tIns="10800" rIns="18000" bIns="108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První použití PBSC pro </a:t>
            </a:r>
            <a:r>
              <a:rPr lang="cs-CZ" alt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aloTx</a:t>
            </a:r>
            <a:r>
              <a:rPr lang="cs-CZ" alt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Abrams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Blood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 1980</a:t>
            </a:r>
            <a:endParaRPr lang="cs-CZ" alt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29" name="Text Box 28"/>
          <p:cNvSpPr txBox="1">
            <a:spLocks noChangeArrowheads="1"/>
          </p:cNvSpPr>
          <p:nvPr/>
        </p:nvSpPr>
        <p:spPr bwMode="auto">
          <a:xfrm>
            <a:off x="5867400" y="2798763"/>
            <a:ext cx="1447800" cy="579437"/>
          </a:xfrm>
          <a:prstGeom prst="rect">
            <a:avLst/>
          </a:prstGeom>
          <a:solidFill>
            <a:srgbClr val="FFFF99"/>
          </a:solidFill>
          <a:ln w="9525" cap="sq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18000" tIns="10800" rIns="18000" bIns="108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Mobilizace PBSC GM-CSF. </a:t>
            </a:r>
            <a:r>
              <a:rPr lang="cs-CZ" altLang="cs-CZ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Socinski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, Lancet 1988</a:t>
            </a:r>
            <a:endParaRPr lang="cs-CZ" alt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30" name="Text Box 29"/>
          <p:cNvSpPr txBox="1">
            <a:spLocks noChangeArrowheads="1"/>
          </p:cNvSpPr>
          <p:nvPr/>
        </p:nvSpPr>
        <p:spPr bwMode="auto">
          <a:xfrm>
            <a:off x="5984875" y="5800725"/>
            <a:ext cx="1571485" cy="579438"/>
          </a:xfrm>
          <a:prstGeom prst="rect">
            <a:avLst/>
          </a:prstGeom>
          <a:solidFill>
            <a:srgbClr val="FFFF99"/>
          </a:solidFill>
          <a:ln w="9525" cap="sq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square" lIns="18000" tIns="10800" rIns="18000" bIns="108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Mobilizace pomocí   </a:t>
            </a:r>
            <a:br>
              <a:rPr lang="cs-CZ" altLang="cs-CZ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G-CSF.  </a:t>
            </a:r>
            <a:r>
              <a:rPr lang="cs-CZ" altLang="cs-CZ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Duhrsen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Blood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 1988</a:t>
            </a:r>
            <a:endParaRPr lang="cs-CZ" alt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31" name="Line 30"/>
          <p:cNvSpPr>
            <a:spLocks noChangeShapeType="1"/>
          </p:cNvSpPr>
          <p:nvPr/>
        </p:nvSpPr>
        <p:spPr bwMode="auto">
          <a:xfrm flipH="1" flipV="1">
            <a:off x="7234829" y="4275137"/>
            <a:ext cx="4171" cy="809625"/>
          </a:xfrm>
          <a:prstGeom prst="line">
            <a:avLst/>
          </a:prstGeom>
          <a:noFill/>
          <a:ln w="6350" cap="sq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18000" tIns="10800" rIns="18000" bIns="10800" anchor="ctr">
            <a:spAutoFit/>
          </a:bodyPr>
          <a:lstStyle/>
          <a:p>
            <a:endParaRPr lang="cs-CZ"/>
          </a:p>
        </p:txBody>
      </p:sp>
      <p:sp>
        <p:nvSpPr>
          <p:cNvPr id="13332" name="Text Box 31"/>
          <p:cNvSpPr txBox="1">
            <a:spLocks noChangeArrowheads="1"/>
          </p:cNvSpPr>
          <p:nvPr/>
        </p:nvSpPr>
        <p:spPr bwMode="auto">
          <a:xfrm>
            <a:off x="6400800" y="4932363"/>
            <a:ext cx="1482725" cy="579437"/>
          </a:xfrm>
          <a:prstGeom prst="rect">
            <a:avLst/>
          </a:prstGeom>
          <a:solidFill>
            <a:srgbClr val="FFFF99"/>
          </a:solidFill>
          <a:ln w="9525" cap="sq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18000" tIns="10800" rIns="18000" bIns="108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AloTx</a:t>
            </a:r>
            <a:r>
              <a:rPr lang="cs-CZ" alt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pomocí PBSC po mobilizaci G-CSF.  </a:t>
            </a:r>
            <a:r>
              <a:rPr lang="cs-CZ" altLang="cs-CZ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Weaver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Blood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 1993</a:t>
            </a:r>
            <a:endParaRPr lang="cs-CZ" alt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33" name="Line 32"/>
          <p:cNvSpPr>
            <a:spLocks noChangeShapeType="1"/>
          </p:cNvSpPr>
          <p:nvPr/>
        </p:nvSpPr>
        <p:spPr bwMode="auto">
          <a:xfrm>
            <a:off x="7696200" y="2417763"/>
            <a:ext cx="0" cy="1828800"/>
          </a:xfrm>
          <a:prstGeom prst="line">
            <a:avLst/>
          </a:prstGeom>
          <a:noFill/>
          <a:ln w="6350" cap="sq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tIns="10800" rIns="18000" bIns="10800" anchor="ctr">
            <a:spAutoFit/>
          </a:bodyPr>
          <a:lstStyle/>
          <a:p>
            <a:endParaRPr lang="cs-CZ"/>
          </a:p>
        </p:txBody>
      </p:sp>
      <p:sp>
        <p:nvSpPr>
          <p:cNvPr id="13334" name="Text Box 33"/>
          <p:cNvSpPr txBox="1">
            <a:spLocks noChangeArrowheads="1"/>
          </p:cNvSpPr>
          <p:nvPr/>
        </p:nvSpPr>
        <p:spPr bwMode="auto">
          <a:xfrm>
            <a:off x="6934200" y="2036763"/>
            <a:ext cx="1600200" cy="579437"/>
          </a:xfrm>
          <a:prstGeom prst="rect">
            <a:avLst/>
          </a:prstGeom>
          <a:solidFill>
            <a:srgbClr val="FFFF99"/>
          </a:solidFill>
          <a:ln w="9525" cap="sq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18000" tIns="10800" rIns="18000" bIns="108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Schválení použití G-CSF u MUD. </a:t>
            </a:r>
            <a:r>
              <a:rPr lang="cs-CZ" altLang="cs-CZ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Lane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Transfusion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, 1996</a:t>
            </a:r>
            <a:endParaRPr lang="cs-CZ" alt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07963" y="333375"/>
            <a:ext cx="8674100" cy="11906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z="3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Periferní krvetvorné buňky (PBSC)</a:t>
            </a:r>
            <a:br>
              <a:rPr lang="cs-CZ" altLang="cs-CZ" sz="3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cs-CZ" altLang="cs-CZ" sz="3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- vývoj poznatků -</a:t>
            </a:r>
          </a:p>
        </p:txBody>
      </p:sp>
      <p:sp>
        <p:nvSpPr>
          <p:cNvPr id="13336" name="Text Box 100"/>
          <p:cNvSpPr txBox="1">
            <a:spLocks noChangeArrowheads="1"/>
          </p:cNvSpPr>
          <p:nvPr/>
        </p:nvSpPr>
        <p:spPr bwMode="auto">
          <a:xfrm>
            <a:off x="203200" y="5724525"/>
            <a:ext cx="31813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990099"/>
                </a:solidFill>
                <a:latin typeface="Calibri" pitchFamily="34" charset="0"/>
              </a:rPr>
              <a:t>PBSC v roce 2020: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990099"/>
                </a:solidFill>
                <a:latin typeface="Calibri" pitchFamily="34" charset="0"/>
              </a:rPr>
              <a:t>zdroj krvetvorných </a:t>
            </a:r>
            <a:br>
              <a:rPr lang="cs-CZ" altLang="cs-CZ" sz="1800" dirty="0">
                <a:solidFill>
                  <a:srgbClr val="990099"/>
                </a:solidFill>
                <a:latin typeface="Calibri" pitchFamily="34" charset="0"/>
              </a:rPr>
            </a:br>
            <a:r>
              <a:rPr lang="cs-CZ" altLang="cs-CZ" sz="1800" dirty="0">
                <a:solidFill>
                  <a:srgbClr val="990099"/>
                </a:solidFill>
                <a:latin typeface="Calibri" pitchFamily="34" charset="0"/>
              </a:rPr>
              <a:t>buněk u 90 % transplantací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 descr="COBE Spect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14300"/>
            <a:ext cx="3544888" cy="6629400"/>
          </a:xfrm>
          <a:prstGeom prst="rect">
            <a:avLst/>
          </a:prstGeom>
          <a:noFill/>
          <a:ln w="63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AutoShape 3"/>
          <p:cNvSpPr>
            <a:spLocks noChangeArrowheads="1"/>
          </p:cNvSpPr>
          <p:nvPr/>
        </p:nvSpPr>
        <p:spPr bwMode="auto">
          <a:xfrm>
            <a:off x="5105400" y="3024188"/>
            <a:ext cx="1447800" cy="914400"/>
          </a:xfrm>
          <a:custGeom>
            <a:avLst/>
            <a:gdLst>
              <a:gd name="T0" fmla="*/ 723900 w 21600"/>
              <a:gd name="T1" fmla="*/ 0 h 21600"/>
              <a:gd name="T2" fmla="*/ 212009 w 21600"/>
              <a:gd name="T3" fmla="*/ 133900 h 21600"/>
              <a:gd name="T4" fmla="*/ 0 w 21600"/>
              <a:gd name="T5" fmla="*/ 457200 h 21600"/>
              <a:gd name="T6" fmla="*/ 212009 w 21600"/>
              <a:gd name="T7" fmla="*/ 780500 h 21600"/>
              <a:gd name="T8" fmla="*/ 723900 w 21600"/>
              <a:gd name="T9" fmla="*/ 914400 h 21600"/>
              <a:gd name="T10" fmla="*/ 1235791 w 21600"/>
              <a:gd name="T11" fmla="*/ 780500 h 21600"/>
              <a:gd name="T12" fmla="*/ 1447800 w 21600"/>
              <a:gd name="T13" fmla="*/ 457200 h 21600"/>
              <a:gd name="T14" fmla="*/ 1235791 w 21600"/>
              <a:gd name="T15" fmla="*/ 133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605" y="10800"/>
                </a:moveTo>
                <a:cubicBezTo>
                  <a:pt x="2605" y="15326"/>
                  <a:pt x="6274" y="18995"/>
                  <a:pt x="10800" y="18995"/>
                </a:cubicBezTo>
                <a:cubicBezTo>
                  <a:pt x="15326" y="18995"/>
                  <a:pt x="18995" y="15326"/>
                  <a:pt x="18995" y="10800"/>
                </a:cubicBezTo>
                <a:cubicBezTo>
                  <a:pt x="18995" y="6274"/>
                  <a:pt x="15326" y="2605"/>
                  <a:pt x="10800" y="2605"/>
                </a:cubicBezTo>
                <a:cubicBezTo>
                  <a:pt x="6274" y="2605"/>
                  <a:pt x="2605" y="6274"/>
                  <a:pt x="2605" y="10800"/>
                </a:cubicBezTo>
                <a:close/>
              </a:path>
            </a:pathLst>
          </a:custGeom>
          <a:gradFill rotWithShape="0">
            <a:gsLst>
              <a:gs pos="0">
                <a:srgbClr val="FF3300"/>
              </a:gs>
              <a:gs pos="50000">
                <a:srgbClr val="A50021"/>
              </a:gs>
              <a:gs pos="100000">
                <a:srgbClr val="FF33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4433888" y="609600"/>
          <a:ext cx="2957512" cy="210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" name="Klip" r:id="rId5" imgW="2957760" imgH="2109240" progId="MS_ClipArt_Gallery.2">
                  <p:embed/>
                </p:oleObj>
              </mc:Choice>
              <mc:Fallback>
                <p:oleObj name="Klip" r:id="rId5" imgW="2957760" imgH="21092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888" y="609600"/>
                        <a:ext cx="2957512" cy="210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Line 5"/>
          <p:cNvSpPr>
            <a:spLocks noChangeShapeType="1"/>
          </p:cNvSpPr>
          <p:nvPr/>
        </p:nvSpPr>
        <p:spPr bwMode="auto">
          <a:xfrm>
            <a:off x="5954713" y="52451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4211638" y="5734050"/>
            <a:ext cx="3648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Buffy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coat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(vrstva bílých krvinek)</a:t>
            </a: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7092086" y="3043664"/>
            <a:ext cx="18464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Centrifugační</a:t>
            </a:r>
            <a:endParaRPr lang="cs-CZ" alt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smyčka</a:t>
            </a:r>
          </a:p>
        </p:txBody>
      </p:sp>
      <p:grpSp>
        <p:nvGrpSpPr>
          <p:cNvPr id="4105" name="Group 8"/>
          <p:cNvGrpSpPr>
            <a:grpSpLocks/>
          </p:cNvGrpSpPr>
          <p:nvPr/>
        </p:nvGrpSpPr>
        <p:grpSpPr bwMode="auto">
          <a:xfrm>
            <a:off x="4800600" y="2743200"/>
            <a:ext cx="304800" cy="685800"/>
            <a:chOff x="3312" y="2016"/>
            <a:chExt cx="192" cy="432"/>
          </a:xfrm>
        </p:grpSpPr>
        <p:sp>
          <p:nvSpPr>
            <p:cNvPr id="4124" name="Line 9"/>
            <p:cNvSpPr>
              <a:spLocks noChangeShapeType="1"/>
            </p:cNvSpPr>
            <p:nvPr/>
          </p:nvSpPr>
          <p:spPr bwMode="auto">
            <a:xfrm flipH="1">
              <a:off x="3312" y="2448"/>
              <a:ext cx="192" cy="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25" name="Line 10"/>
            <p:cNvSpPr>
              <a:spLocks noChangeShapeType="1"/>
            </p:cNvSpPr>
            <p:nvPr/>
          </p:nvSpPr>
          <p:spPr bwMode="auto">
            <a:xfrm flipV="1">
              <a:off x="3312" y="2016"/>
              <a:ext cx="0" cy="432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4106" name="Group 11"/>
          <p:cNvGrpSpPr>
            <a:grpSpLocks/>
          </p:cNvGrpSpPr>
          <p:nvPr/>
        </p:nvGrpSpPr>
        <p:grpSpPr bwMode="auto">
          <a:xfrm rot="5400000" flipH="1" flipV="1">
            <a:off x="6400800" y="2895600"/>
            <a:ext cx="685800" cy="381000"/>
            <a:chOff x="3312" y="2016"/>
            <a:chExt cx="192" cy="432"/>
          </a:xfrm>
        </p:grpSpPr>
        <p:sp>
          <p:nvSpPr>
            <p:cNvPr id="4122" name="Line 12"/>
            <p:cNvSpPr>
              <a:spLocks noChangeShapeType="1"/>
            </p:cNvSpPr>
            <p:nvPr/>
          </p:nvSpPr>
          <p:spPr bwMode="auto">
            <a:xfrm flipH="1">
              <a:off x="3312" y="2448"/>
              <a:ext cx="192" cy="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23" name="Line 13"/>
            <p:cNvSpPr>
              <a:spLocks noChangeShapeType="1"/>
            </p:cNvSpPr>
            <p:nvPr/>
          </p:nvSpPr>
          <p:spPr bwMode="auto">
            <a:xfrm flipV="1">
              <a:off x="3312" y="2016"/>
              <a:ext cx="0" cy="432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4107" name="Group 14"/>
          <p:cNvGrpSpPr>
            <a:grpSpLocks/>
          </p:cNvGrpSpPr>
          <p:nvPr/>
        </p:nvGrpSpPr>
        <p:grpSpPr bwMode="auto">
          <a:xfrm>
            <a:off x="3733800" y="3840163"/>
            <a:ext cx="4191000" cy="1328737"/>
            <a:chOff x="2352" y="2419"/>
            <a:chExt cx="2640" cy="837"/>
          </a:xfrm>
        </p:grpSpPr>
        <p:grpSp>
          <p:nvGrpSpPr>
            <p:cNvPr id="4112" name="Group 15"/>
            <p:cNvGrpSpPr>
              <a:grpSpLocks/>
            </p:cNvGrpSpPr>
            <p:nvPr/>
          </p:nvGrpSpPr>
          <p:grpSpPr bwMode="auto">
            <a:xfrm>
              <a:off x="2352" y="2419"/>
              <a:ext cx="2640" cy="837"/>
              <a:chOff x="2640" y="2674"/>
              <a:chExt cx="2640" cy="837"/>
            </a:xfrm>
          </p:grpSpPr>
          <p:sp>
            <p:nvSpPr>
              <p:cNvPr id="4115" name="Rectangle 16"/>
              <p:cNvSpPr>
                <a:spLocks noChangeArrowheads="1"/>
              </p:cNvSpPr>
              <p:nvPr/>
            </p:nvSpPr>
            <p:spPr bwMode="auto">
              <a:xfrm rot="-5400000">
                <a:off x="3675" y="1915"/>
                <a:ext cx="576" cy="2616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4116" name="Rectangle 17"/>
              <p:cNvSpPr>
                <a:spLocks noChangeArrowheads="1"/>
              </p:cNvSpPr>
              <p:nvPr/>
            </p:nvSpPr>
            <p:spPr bwMode="auto">
              <a:xfrm rot="-5400000">
                <a:off x="4391" y="2623"/>
                <a:ext cx="576" cy="1197"/>
              </a:xfrm>
              <a:prstGeom prst="rect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4117" name="Rectangle 18"/>
              <p:cNvSpPr>
                <a:spLocks noChangeArrowheads="1"/>
              </p:cNvSpPr>
              <p:nvPr/>
            </p:nvSpPr>
            <p:spPr bwMode="auto">
              <a:xfrm rot="-5400000">
                <a:off x="3744" y="3172"/>
                <a:ext cx="576" cy="102"/>
              </a:xfrm>
              <a:prstGeom prst="rect">
                <a:avLst/>
              </a:prstGeom>
              <a:solidFill>
                <a:srgbClr val="FEED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cs-CZ" altLang="cs-CZ"/>
              </a:p>
            </p:txBody>
          </p:sp>
          <p:grpSp>
            <p:nvGrpSpPr>
              <p:cNvPr id="4118" name="Group 19"/>
              <p:cNvGrpSpPr>
                <a:grpSpLocks/>
              </p:cNvGrpSpPr>
              <p:nvPr/>
            </p:nvGrpSpPr>
            <p:grpSpPr bwMode="auto">
              <a:xfrm>
                <a:off x="2640" y="2674"/>
                <a:ext cx="2640" cy="261"/>
                <a:chOff x="2640" y="2680"/>
                <a:chExt cx="2640" cy="261"/>
              </a:xfrm>
            </p:grpSpPr>
            <p:sp>
              <p:nvSpPr>
                <p:cNvPr id="4119" name="AutoShape 20"/>
                <p:cNvSpPr>
                  <a:spLocks noChangeArrowheads="1"/>
                </p:cNvSpPr>
                <p:nvPr/>
              </p:nvSpPr>
              <p:spPr bwMode="auto">
                <a:xfrm flipV="1">
                  <a:off x="2640" y="2680"/>
                  <a:ext cx="2640" cy="261"/>
                </a:xfrm>
                <a:custGeom>
                  <a:avLst/>
                  <a:gdLst>
                    <a:gd name="T0" fmla="*/ 1990 w 21600"/>
                    <a:gd name="T1" fmla="*/ 131 h 21600"/>
                    <a:gd name="T2" fmla="*/ 1320 w 21600"/>
                    <a:gd name="T3" fmla="*/ 261 h 21600"/>
                    <a:gd name="T4" fmla="*/ 650 w 21600"/>
                    <a:gd name="T5" fmla="*/ 131 h 21600"/>
                    <a:gd name="T6" fmla="*/ 132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7118 w 21600"/>
                    <a:gd name="T13" fmla="*/ 7117 h 21600"/>
                    <a:gd name="T14" fmla="*/ 14482 w 21600"/>
                    <a:gd name="T15" fmla="*/ 1448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10636" y="21600"/>
                      </a:lnTo>
                      <a:lnTo>
                        <a:pt x="1096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A5002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120" name="AutoShape 21"/>
                <p:cNvSpPr>
                  <a:spLocks noChangeArrowheads="1"/>
                </p:cNvSpPr>
                <p:nvPr/>
              </p:nvSpPr>
              <p:spPr bwMode="auto">
                <a:xfrm>
                  <a:off x="3984" y="2682"/>
                  <a:ext cx="96" cy="254"/>
                </a:xfrm>
                <a:prstGeom prst="rtTriangle">
                  <a:avLst/>
                </a:prstGeom>
                <a:solidFill>
                  <a:srgbClr val="FFF6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cs-CZ" altLang="cs-CZ"/>
                </a:p>
              </p:txBody>
            </p:sp>
            <p:sp>
              <p:nvSpPr>
                <p:cNvPr id="4121" name="AutoShape 22"/>
                <p:cNvSpPr>
                  <a:spLocks noChangeArrowheads="1"/>
                </p:cNvSpPr>
                <p:nvPr/>
              </p:nvSpPr>
              <p:spPr bwMode="auto">
                <a:xfrm flipH="1">
                  <a:off x="2709" y="2685"/>
                  <a:ext cx="1265" cy="244"/>
                </a:xfrm>
                <a:prstGeom prst="rtTriangle">
                  <a:avLst/>
                </a:prstGeom>
                <a:solidFill>
                  <a:srgbClr val="FFFF66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cs-CZ" altLang="cs-CZ"/>
                </a:p>
              </p:txBody>
            </p:sp>
          </p:grpSp>
        </p:grpSp>
        <p:sp>
          <p:nvSpPr>
            <p:cNvPr id="4113" name="Line 23"/>
            <p:cNvSpPr>
              <a:spLocks noChangeShapeType="1"/>
            </p:cNvSpPr>
            <p:nvPr/>
          </p:nvSpPr>
          <p:spPr bwMode="auto">
            <a:xfrm>
              <a:off x="3696" y="24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4" name="Line 24"/>
            <p:cNvSpPr>
              <a:spLocks noChangeShapeType="1"/>
            </p:cNvSpPr>
            <p:nvPr/>
          </p:nvSpPr>
          <p:spPr bwMode="auto">
            <a:xfrm flipH="1" flipV="1">
              <a:off x="3699" y="243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4108" name="Group 25"/>
          <p:cNvGrpSpPr>
            <a:grpSpLocks/>
          </p:cNvGrpSpPr>
          <p:nvPr/>
        </p:nvGrpSpPr>
        <p:grpSpPr bwMode="auto">
          <a:xfrm>
            <a:off x="3429000" y="152400"/>
            <a:ext cx="2667000" cy="1828800"/>
            <a:chOff x="2160" y="96"/>
            <a:chExt cx="1680" cy="1152"/>
          </a:xfrm>
        </p:grpSpPr>
        <p:sp>
          <p:nvSpPr>
            <p:cNvPr id="4109" name="Line 26"/>
            <p:cNvSpPr>
              <a:spLocks noChangeShapeType="1"/>
            </p:cNvSpPr>
            <p:nvPr/>
          </p:nvSpPr>
          <p:spPr bwMode="auto">
            <a:xfrm flipV="1">
              <a:off x="3840" y="96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0" name="Line 27"/>
            <p:cNvSpPr>
              <a:spLocks noChangeShapeType="1"/>
            </p:cNvSpPr>
            <p:nvPr/>
          </p:nvSpPr>
          <p:spPr bwMode="auto">
            <a:xfrm flipH="1">
              <a:off x="2544" y="96"/>
              <a:ext cx="12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1" name="Line 28"/>
            <p:cNvSpPr>
              <a:spLocks noChangeShapeType="1"/>
            </p:cNvSpPr>
            <p:nvPr/>
          </p:nvSpPr>
          <p:spPr bwMode="auto">
            <a:xfrm flipH="1">
              <a:off x="2160" y="96"/>
              <a:ext cx="384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6743700" y="345141"/>
            <a:ext cx="1967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Separace PBSC</a:t>
            </a:r>
          </a:p>
        </p:txBody>
      </p:sp>
    </p:spTree>
    <p:extLst>
      <p:ext uri="{BB962C8B-B14F-4D97-AF65-F5344CB8AC3E}">
        <p14:creationId xmlns:p14="http://schemas.microsoft.com/office/powerpoint/2010/main" val="2209633894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228600"/>
            <a:ext cx="4684713" cy="647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9" name="Picture 3" descr="Kryokontejnery 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000"/>
            <a:ext cx="5181600" cy="339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PBSC va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81400"/>
            <a:ext cx="4568825" cy="300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831275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ChangeArrowheads="1"/>
          </p:cNvSpPr>
          <p:nvPr/>
        </p:nvSpPr>
        <p:spPr bwMode="auto">
          <a:xfrm>
            <a:off x="4552950" y="1828800"/>
            <a:ext cx="4267200" cy="4648200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cs-CZ" altLang="cs-CZ" sz="2400"/>
          </a:p>
        </p:txBody>
      </p:sp>
      <p:sp>
        <p:nvSpPr>
          <p:cNvPr id="79876" name="Rectangle 3"/>
          <p:cNvSpPr>
            <a:spLocks noChangeArrowheads="1"/>
          </p:cNvSpPr>
          <p:nvPr/>
        </p:nvSpPr>
        <p:spPr bwMode="auto">
          <a:xfrm>
            <a:off x="304800" y="1828800"/>
            <a:ext cx="4267200" cy="4648200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cs-CZ" altLang="cs-CZ" sz="2400"/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2132013"/>
            <a:ext cx="3816350" cy="3944937"/>
          </a:xfrm>
          <a:solidFill>
            <a:srgbClr val="FFFFD5"/>
          </a:solidFill>
        </p:spPr>
        <p:txBody>
          <a:bodyPr lIns="91440" tIns="45720" rIns="91440" bIns="45720"/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E1C103"/>
              </a:buClr>
              <a:buFontTx/>
              <a:buNone/>
            </a:pPr>
            <a:endParaRPr lang="cs-CZ" altLang="cs-CZ" sz="800" b="1" dirty="0">
              <a:solidFill>
                <a:srgbClr val="CC00CC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70000"/>
              </a:spcAft>
              <a:buClr>
                <a:srgbClr val="E1C103"/>
              </a:buClr>
              <a:buFontTx/>
              <a:buNone/>
            </a:pPr>
            <a:r>
              <a:rPr lang="cs-CZ" altLang="cs-CZ" sz="2800" b="1" dirty="0">
                <a:solidFill>
                  <a:srgbClr val="CC00CC"/>
                </a:solidFill>
                <a:latin typeface="Calibri" pitchFamily="34" charset="0"/>
              </a:rPr>
              <a:t>Autologní</a:t>
            </a:r>
          </a:p>
          <a:p>
            <a:pPr algn="ctr">
              <a:lnSpc>
                <a:spcPct val="90000"/>
              </a:lnSpc>
              <a:spcBef>
                <a:spcPct val="15000"/>
              </a:spcBef>
              <a:spcAft>
                <a:spcPct val="70000"/>
              </a:spcAft>
              <a:buClr>
                <a:srgbClr val="E1C103"/>
              </a:buClr>
              <a:buFontTx/>
              <a:buNone/>
            </a:pPr>
            <a:r>
              <a:rPr lang="cs-CZ" altLang="cs-CZ" sz="2000" dirty="0">
                <a:solidFill>
                  <a:srgbClr val="262699"/>
                </a:solidFill>
                <a:latin typeface="Calibri" pitchFamily="34" charset="0"/>
              </a:rPr>
              <a:t>Vysoká protinádorová intenzita </a:t>
            </a:r>
          </a:p>
          <a:p>
            <a:pPr algn="ctr">
              <a:lnSpc>
                <a:spcPct val="90000"/>
              </a:lnSpc>
              <a:spcBef>
                <a:spcPct val="15000"/>
              </a:spcBef>
              <a:spcAft>
                <a:spcPct val="70000"/>
              </a:spcAft>
              <a:buClr>
                <a:srgbClr val="E1C103"/>
              </a:buClr>
              <a:buFontTx/>
              <a:buNone/>
            </a:pPr>
            <a:r>
              <a:rPr lang="cs-CZ" altLang="cs-CZ" sz="2000" dirty="0">
                <a:solidFill>
                  <a:srgbClr val="262699"/>
                </a:solidFill>
                <a:latin typeface="Calibri" pitchFamily="34" charset="0"/>
              </a:rPr>
              <a:t>Bez imunosuprese</a:t>
            </a:r>
          </a:p>
          <a:p>
            <a:pPr algn="ctr">
              <a:lnSpc>
                <a:spcPct val="90000"/>
              </a:lnSpc>
              <a:spcBef>
                <a:spcPct val="15000"/>
              </a:spcBef>
              <a:spcAft>
                <a:spcPct val="70000"/>
              </a:spcAft>
              <a:buClr>
                <a:srgbClr val="E1C103"/>
              </a:buClr>
              <a:buFontTx/>
              <a:buNone/>
            </a:pPr>
            <a:r>
              <a:rPr lang="cs-CZ" altLang="cs-CZ" sz="2000" dirty="0">
                <a:solidFill>
                  <a:srgbClr val="262699"/>
                </a:solidFill>
                <a:latin typeface="Calibri" pitchFamily="34" charset="0"/>
              </a:rPr>
              <a:t>Krátkodobé riziko infekcí</a:t>
            </a:r>
          </a:p>
          <a:p>
            <a:pPr algn="ctr">
              <a:lnSpc>
                <a:spcPct val="90000"/>
              </a:lnSpc>
              <a:spcBef>
                <a:spcPct val="15000"/>
              </a:spcBef>
              <a:spcAft>
                <a:spcPts val="600"/>
              </a:spcAft>
              <a:buClr>
                <a:srgbClr val="E1C103"/>
              </a:buClr>
              <a:buFontTx/>
              <a:buNone/>
            </a:pPr>
            <a:r>
              <a:rPr lang="cs-CZ" altLang="cs-CZ" sz="2000" dirty="0">
                <a:solidFill>
                  <a:srgbClr val="262699"/>
                </a:solidFill>
                <a:latin typeface="Calibri" pitchFamily="34" charset="0"/>
              </a:rPr>
              <a:t>TRM &lt; 5 %</a:t>
            </a:r>
          </a:p>
          <a:p>
            <a:pPr algn="ctr">
              <a:lnSpc>
                <a:spcPct val="90000"/>
              </a:lnSpc>
              <a:spcBef>
                <a:spcPct val="15000"/>
              </a:spcBef>
              <a:spcAft>
                <a:spcPct val="70000"/>
              </a:spcAft>
              <a:buClr>
                <a:srgbClr val="E1C103"/>
              </a:buClr>
              <a:buFontTx/>
              <a:buNone/>
            </a:pPr>
            <a:r>
              <a:rPr lang="cs-CZ" altLang="cs-CZ" sz="1400" i="1" dirty="0">
                <a:solidFill>
                  <a:srgbClr val="262699"/>
                </a:solidFill>
                <a:latin typeface="Calibri" pitchFamily="34" charset="0"/>
              </a:rPr>
              <a:t>(úmrtnost související s transplantací)</a:t>
            </a:r>
          </a:p>
          <a:p>
            <a:pPr algn="ctr">
              <a:lnSpc>
                <a:spcPct val="90000"/>
              </a:lnSpc>
              <a:spcBef>
                <a:spcPct val="15000"/>
              </a:spcBef>
              <a:spcAft>
                <a:spcPct val="70000"/>
              </a:spcAft>
              <a:buClr>
                <a:srgbClr val="E1C103"/>
              </a:buClr>
              <a:buFontTx/>
              <a:buNone/>
            </a:pPr>
            <a:r>
              <a:rPr lang="cs-CZ" altLang="cs-CZ" sz="2000" dirty="0">
                <a:solidFill>
                  <a:srgbClr val="262699"/>
                </a:solidFill>
                <a:latin typeface="Calibri" pitchFamily="34" charset="0"/>
              </a:rPr>
              <a:t>Relapsy onemocnění</a:t>
            </a:r>
          </a:p>
        </p:txBody>
      </p:sp>
      <p:sp>
        <p:nvSpPr>
          <p:cNvPr id="79879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89488" y="2127250"/>
            <a:ext cx="3816350" cy="3944938"/>
          </a:xfrm>
          <a:solidFill>
            <a:srgbClr val="FFFFD5"/>
          </a:solidFill>
        </p:spPr>
        <p:txBody>
          <a:bodyPr lIns="91440" tIns="45720" rIns="91440" bIns="45720"/>
          <a:lstStyle/>
          <a:p>
            <a:pPr algn="ctr">
              <a:spcBef>
                <a:spcPct val="0"/>
              </a:spcBef>
              <a:buClr>
                <a:srgbClr val="FF3300"/>
              </a:buClr>
              <a:buFontTx/>
              <a:buNone/>
              <a:defRPr/>
            </a:pPr>
            <a:endParaRPr lang="cs-CZ" altLang="cs-CZ" sz="800" b="1" dirty="0">
              <a:solidFill>
                <a:srgbClr val="CC00CC"/>
              </a:solidFill>
              <a:latin typeface="Calibri" pitchFamily="34" charset="0"/>
            </a:endParaRPr>
          </a:p>
          <a:p>
            <a:pPr algn="ctr">
              <a:spcAft>
                <a:spcPct val="70000"/>
              </a:spcAft>
              <a:buClr>
                <a:srgbClr val="FF3300"/>
              </a:buClr>
              <a:buFontTx/>
              <a:buNone/>
              <a:defRPr/>
            </a:pPr>
            <a:r>
              <a:rPr lang="cs-CZ" altLang="cs-CZ" sz="2800" b="1" dirty="0">
                <a:solidFill>
                  <a:srgbClr val="CC00CC"/>
                </a:solidFill>
                <a:latin typeface="Calibri" pitchFamily="34" charset="0"/>
              </a:rPr>
              <a:t>Alogenní</a:t>
            </a:r>
          </a:p>
          <a:p>
            <a:pPr algn="ctr">
              <a:lnSpc>
                <a:spcPct val="90000"/>
              </a:lnSpc>
              <a:spcBef>
                <a:spcPct val="15000"/>
              </a:spcBef>
              <a:spcAft>
                <a:spcPct val="70000"/>
              </a:spcAft>
              <a:buClr>
                <a:srgbClr val="E1C103"/>
              </a:buClr>
              <a:buFontTx/>
              <a:buNone/>
              <a:defRPr/>
            </a:pPr>
            <a:r>
              <a:rPr lang="cs-CZ" altLang="cs-CZ" sz="20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Hlavně imunosupresívní efekt</a:t>
            </a:r>
          </a:p>
          <a:p>
            <a:pPr algn="ctr">
              <a:lnSpc>
                <a:spcPct val="90000"/>
              </a:lnSpc>
              <a:spcBef>
                <a:spcPct val="15000"/>
              </a:spcBef>
              <a:spcAft>
                <a:spcPct val="70000"/>
              </a:spcAft>
              <a:buClr>
                <a:srgbClr val="E1C103"/>
              </a:buClr>
              <a:buFontTx/>
              <a:buNone/>
              <a:defRPr/>
            </a:pPr>
            <a:r>
              <a:rPr lang="cs-CZ" altLang="cs-CZ" sz="20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Dlouhodobá imunosuprese</a:t>
            </a:r>
          </a:p>
          <a:p>
            <a:pPr algn="ctr">
              <a:lnSpc>
                <a:spcPct val="90000"/>
              </a:lnSpc>
              <a:spcBef>
                <a:spcPct val="15000"/>
              </a:spcBef>
              <a:spcAft>
                <a:spcPct val="70000"/>
              </a:spcAft>
              <a:buClr>
                <a:srgbClr val="E1C103"/>
              </a:buClr>
              <a:buFontTx/>
              <a:buNone/>
              <a:defRPr/>
            </a:pPr>
            <a:r>
              <a:rPr lang="cs-CZ" altLang="cs-CZ" sz="20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Vyšší riziko infekcí</a:t>
            </a:r>
          </a:p>
          <a:p>
            <a:pPr algn="ctr">
              <a:lnSpc>
                <a:spcPct val="90000"/>
              </a:lnSpc>
              <a:spcBef>
                <a:spcPct val="15000"/>
              </a:spcBef>
              <a:spcAft>
                <a:spcPct val="70000"/>
              </a:spcAft>
              <a:buClr>
                <a:srgbClr val="E1C103"/>
              </a:buClr>
              <a:buFontTx/>
              <a:buNone/>
              <a:defRPr/>
            </a:pPr>
            <a:r>
              <a:rPr lang="cs-CZ" altLang="cs-CZ" sz="20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TRM 15-20 %</a:t>
            </a:r>
          </a:p>
          <a:p>
            <a:pPr algn="ctr">
              <a:lnSpc>
                <a:spcPct val="90000"/>
              </a:lnSpc>
              <a:spcBef>
                <a:spcPct val="15000"/>
              </a:spcBef>
              <a:spcAft>
                <a:spcPct val="70000"/>
              </a:spcAft>
              <a:buClr>
                <a:srgbClr val="E1C103"/>
              </a:buClr>
              <a:buFontTx/>
              <a:buNone/>
              <a:defRPr/>
            </a:pPr>
            <a:r>
              <a:rPr lang="cs-CZ" altLang="cs-CZ" sz="20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Nemoc z reakce štěpu proti hostiteli (</a:t>
            </a:r>
            <a:r>
              <a:rPr lang="cs-CZ" altLang="cs-CZ" sz="2000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GvHD</a:t>
            </a:r>
            <a:r>
              <a:rPr lang="cs-CZ" altLang="cs-CZ" sz="20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07963" y="333375"/>
            <a:ext cx="8674100" cy="11906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z="3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Autologní a alogenní transplantace</a:t>
            </a:r>
            <a:br>
              <a:rPr lang="cs-CZ" altLang="cs-CZ" sz="3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cs-CZ" altLang="cs-CZ" sz="3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- hlavní rozdíly -</a:t>
            </a:r>
          </a:p>
        </p:txBody>
      </p:sp>
      <p:sp>
        <p:nvSpPr>
          <p:cNvPr id="14343" name="Line 9"/>
          <p:cNvSpPr>
            <a:spLocks noChangeShapeType="1"/>
          </p:cNvSpPr>
          <p:nvPr/>
        </p:nvSpPr>
        <p:spPr bwMode="auto">
          <a:xfrm>
            <a:off x="1487488" y="2838450"/>
            <a:ext cx="2081212" cy="0"/>
          </a:xfrm>
          <a:prstGeom prst="line">
            <a:avLst/>
          </a:prstGeom>
          <a:noFill/>
          <a:ln w="19050">
            <a:solidFill>
              <a:srgbClr val="EC9E0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4" name="Line 9"/>
          <p:cNvSpPr>
            <a:spLocks noChangeShapeType="1"/>
          </p:cNvSpPr>
          <p:nvPr/>
        </p:nvSpPr>
        <p:spPr bwMode="auto">
          <a:xfrm>
            <a:off x="5664200" y="2838450"/>
            <a:ext cx="2082800" cy="0"/>
          </a:xfrm>
          <a:prstGeom prst="line">
            <a:avLst/>
          </a:prstGeom>
          <a:noFill/>
          <a:ln w="19050">
            <a:solidFill>
              <a:srgbClr val="EC9E0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4294967295"/>
          </p:nvPr>
        </p:nvSpPr>
        <p:spPr>
          <a:xfrm>
            <a:off x="806823" y="1889126"/>
            <a:ext cx="7772400" cy="4188945"/>
          </a:xfrm>
        </p:spPr>
        <p:txBody>
          <a:bodyPr/>
          <a:lstStyle/>
          <a:p>
            <a:pPr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Řídí se základní diagnózou</a:t>
            </a:r>
          </a:p>
          <a:p>
            <a:pPr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Cílem je maximální protinádorový efekt</a:t>
            </a:r>
          </a:p>
          <a:p>
            <a:pPr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Obvykle obsahuje alkylační látku</a:t>
            </a:r>
          </a:p>
          <a:p>
            <a:pPr lvl="1"/>
            <a:r>
              <a:rPr lang="cs-CZ" altLang="cs-CZ" sz="24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busulfan</a:t>
            </a:r>
            <a:r>
              <a:rPr lang="cs-CZ" altLang="cs-CZ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4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melfalan</a:t>
            </a:r>
            <a:r>
              <a:rPr lang="cs-CZ" altLang="cs-CZ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4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carmustin</a:t>
            </a:r>
            <a:r>
              <a:rPr lang="cs-CZ" altLang="cs-CZ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(BCNU), </a:t>
            </a:r>
            <a:r>
              <a:rPr lang="cs-CZ" altLang="cs-CZ" sz="24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cisplatina</a:t>
            </a:r>
            <a:r>
              <a:rPr lang="cs-CZ" altLang="cs-CZ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4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carboplatina</a:t>
            </a:r>
            <a:r>
              <a:rPr lang="cs-CZ" altLang="cs-CZ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4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cyclofosfamid</a:t>
            </a:r>
            <a:r>
              <a:rPr lang="cs-CZ" altLang="cs-CZ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4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thiotepa</a:t>
            </a:r>
            <a:endParaRPr lang="cs-CZ" altLang="cs-CZ" sz="24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altLang="cs-CZ" sz="2400" dirty="0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proč? Efekt alkylační látky je nezávislý na fázi buněčného cyklu</a:t>
            </a:r>
          </a:p>
          <a:p>
            <a:pPr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Kombinace s celotělovým ozářením</a:t>
            </a:r>
          </a:p>
          <a:p>
            <a:pPr lvl="1"/>
            <a:r>
              <a:rPr lang="cs-CZ" altLang="cs-CZ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lymfatické malignity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07963" y="414057"/>
            <a:ext cx="8674100" cy="6413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z="3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Přípravný režim - základy</a:t>
            </a:r>
          </a:p>
        </p:txBody>
      </p:sp>
    </p:spTree>
    <p:extLst>
      <p:ext uri="{BB962C8B-B14F-4D97-AF65-F5344CB8AC3E}">
        <p14:creationId xmlns:p14="http://schemas.microsoft.com/office/powerpoint/2010/main" val="3944128592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3" name="Skupina 28"/>
          <p:cNvGrpSpPr>
            <a:grpSpLocks/>
          </p:cNvGrpSpPr>
          <p:nvPr/>
        </p:nvGrpSpPr>
        <p:grpSpPr bwMode="auto">
          <a:xfrm>
            <a:off x="605498" y="1670844"/>
            <a:ext cx="7920038" cy="4679950"/>
            <a:chOff x="323528" y="1772816"/>
            <a:chExt cx="7920880" cy="4680520"/>
          </a:xfrm>
        </p:grpSpPr>
        <p:sp>
          <p:nvSpPr>
            <p:cNvPr id="13" name="Obdélník 12"/>
            <p:cNvSpPr/>
            <p:nvPr/>
          </p:nvSpPr>
          <p:spPr>
            <a:xfrm>
              <a:off x="342000" y="2207851"/>
              <a:ext cx="3997384" cy="3207756"/>
            </a:xfrm>
            <a:prstGeom prst="rect">
              <a:avLst/>
            </a:prstGeom>
            <a:gradFill flip="none" rotWithShape="1">
              <a:gsLst>
                <a:gs pos="0">
                  <a:srgbClr val="FFF200">
                    <a:alpha val="0"/>
                  </a:srgbClr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dirty="0"/>
            </a:p>
          </p:txBody>
        </p:sp>
        <p:sp>
          <p:nvSpPr>
            <p:cNvPr id="321556" name="Arc 20"/>
            <p:cNvSpPr>
              <a:spLocks/>
            </p:cNvSpPr>
            <p:nvPr/>
          </p:nvSpPr>
          <p:spPr bwMode="auto">
            <a:xfrm flipV="1">
              <a:off x="399736" y="2207844"/>
              <a:ext cx="3939007" cy="360565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99"/>
                <a:gd name="T1" fmla="*/ 0 h 21600"/>
                <a:gd name="T2" fmla="*/ 21599 w 21599"/>
                <a:gd name="T3" fmla="*/ 21361 h 21600"/>
                <a:gd name="T4" fmla="*/ 0 w 215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9" h="21600" fill="none" extrusionOk="0">
                  <a:moveTo>
                    <a:pt x="-1" y="0"/>
                  </a:moveTo>
                  <a:cubicBezTo>
                    <a:pt x="11836" y="0"/>
                    <a:pt x="21467" y="9525"/>
                    <a:pt x="21598" y="21361"/>
                  </a:cubicBezTo>
                </a:path>
                <a:path w="21599" h="21600" stroke="0" extrusionOk="0">
                  <a:moveTo>
                    <a:pt x="-1" y="0"/>
                  </a:moveTo>
                  <a:cubicBezTo>
                    <a:pt x="11836" y="0"/>
                    <a:pt x="21467" y="9525"/>
                    <a:pt x="21598" y="2136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noFill/>
              <a:round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6328" name="Line 21"/>
            <p:cNvSpPr>
              <a:spLocks noChangeShapeType="1"/>
            </p:cNvSpPr>
            <p:nvPr/>
          </p:nvSpPr>
          <p:spPr bwMode="auto">
            <a:xfrm flipV="1">
              <a:off x="363114" y="2211903"/>
              <a:ext cx="1224" cy="362839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329" name="Text Box 10"/>
            <p:cNvSpPr txBox="1">
              <a:spLocks noChangeArrowheads="1"/>
            </p:cNvSpPr>
            <p:nvPr/>
          </p:nvSpPr>
          <p:spPr bwMode="auto">
            <a:xfrm>
              <a:off x="558024" y="5991671"/>
              <a:ext cx="13484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cs-CZ" altLang="cs-CZ">
                  <a:solidFill>
                    <a:srgbClr val="00B0F0"/>
                  </a:solidFill>
                </a:rPr>
                <a:t>Intenzita</a:t>
              </a:r>
            </a:p>
          </p:txBody>
        </p:sp>
        <p:sp>
          <p:nvSpPr>
            <p:cNvPr id="56330" name="Text Box 11"/>
            <p:cNvSpPr txBox="1">
              <a:spLocks noChangeArrowheads="1"/>
            </p:cNvSpPr>
            <p:nvPr/>
          </p:nvSpPr>
          <p:spPr bwMode="auto">
            <a:xfrm>
              <a:off x="3923928" y="1772816"/>
              <a:ext cx="12241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cs-CZ" altLang="cs-CZ">
                  <a:solidFill>
                    <a:srgbClr val="FFC000"/>
                  </a:solidFill>
                </a:rPr>
                <a:t>Toxicita</a:t>
              </a:r>
            </a:p>
          </p:txBody>
        </p:sp>
        <p:sp>
          <p:nvSpPr>
            <p:cNvPr id="321550" name="Text Box 14"/>
            <p:cNvSpPr txBox="1">
              <a:spLocks noChangeArrowheads="1"/>
            </p:cNvSpPr>
            <p:nvPr/>
          </p:nvSpPr>
          <p:spPr bwMode="auto">
            <a:xfrm>
              <a:off x="5292080" y="2304580"/>
              <a:ext cx="2952328" cy="707886"/>
            </a:xfrm>
            <a:prstGeom prst="rect">
              <a:avLst/>
            </a:prstGeom>
            <a:solidFill>
              <a:srgbClr val="FF3B3B"/>
            </a:solidFill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2000" dirty="0"/>
                <a:t>Těžká až ireverzibilní nehematologická toxicita</a:t>
              </a:r>
            </a:p>
          </p:txBody>
        </p:sp>
        <p:sp>
          <p:nvSpPr>
            <p:cNvPr id="321565" name="Text Box 29"/>
            <p:cNvSpPr txBox="1">
              <a:spLocks noChangeArrowheads="1"/>
            </p:cNvSpPr>
            <p:nvPr/>
          </p:nvSpPr>
          <p:spPr bwMode="auto">
            <a:xfrm>
              <a:off x="5292080" y="3231448"/>
              <a:ext cx="2952328" cy="707886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2000" dirty="0"/>
                <a:t>Těžká až ireverzibilní hematologická toxicita</a:t>
              </a:r>
            </a:p>
          </p:txBody>
        </p:sp>
        <p:cxnSp>
          <p:nvCxnSpPr>
            <p:cNvPr id="20" name="Přímá spojovací šipka 19"/>
            <p:cNvCxnSpPr/>
            <p:nvPr/>
          </p:nvCxnSpPr>
          <p:spPr>
            <a:xfrm>
              <a:off x="323528" y="5877272"/>
              <a:ext cx="3960440" cy="25507"/>
            </a:xfrm>
            <a:prstGeom prst="straightConnector1">
              <a:avLst/>
            </a:prstGeom>
            <a:ln w="5715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70C0"/>
                  </a:gs>
                  <a:gs pos="80000">
                    <a:srgbClr val="7030A0"/>
                  </a:gs>
                </a:gsLst>
                <a:lin ang="0" scaled="1"/>
                <a:tileRect/>
              </a:gra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ovací šipka 21"/>
            <p:cNvCxnSpPr/>
            <p:nvPr/>
          </p:nvCxnSpPr>
          <p:spPr>
            <a:xfrm rot="5400000" flipH="1" flipV="1">
              <a:off x="2626990" y="4076278"/>
              <a:ext cx="3744416" cy="1588"/>
            </a:xfrm>
            <a:prstGeom prst="straightConnector1">
              <a:avLst/>
            </a:prstGeom>
            <a:ln w="76200"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0" scaled="1"/>
                <a:tileRect/>
              </a:gra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ravá složená závorka 24"/>
            <p:cNvSpPr/>
            <p:nvPr/>
          </p:nvSpPr>
          <p:spPr>
            <a:xfrm>
              <a:off x="4859498" y="2204669"/>
              <a:ext cx="288956" cy="863705"/>
            </a:xfrm>
            <a:prstGeom prst="rightBrace">
              <a:avLst>
                <a:gd name="adj1" fmla="val 48168"/>
                <a:gd name="adj2" fmla="val 51832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6" name="Pravá složená závorka 25"/>
            <p:cNvSpPr/>
            <p:nvPr/>
          </p:nvSpPr>
          <p:spPr>
            <a:xfrm>
              <a:off x="4859498" y="3122355"/>
              <a:ext cx="288956" cy="865292"/>
            </a:xfrm>
            <a:prstGeom prst="rightBrace">
              <a:avLst>
                <a:gd name="adj1" fmla="val 48168"/>
                <a:gd name="adj2" fmla="val 51832"/>
              </a:avLst>
            </a:prstGeom>
            <a:ln w="28575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7" name="Pravá složená závorka 26"/>
            <p:cNvSpPr/>
            <p:nvPr/>
          </p:nvSpPr>
          <p:spPr>
            <a:xfrm>
              <a:off x="4859498" y="4041629"/>
              <a:ext cx="288956" cy="863705"/>
            </a:xfrm>
            <a:prstGeom prst="rightBrace">
              <a:avLst>
                <a:gd name="adj1" fmla="val 48168"/>
                <a:gd name="adj2" fmla="val 51832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8" name="Pravá složená závorka 27"/>
            <p:cNvSpPr/>
            <p:nvPr/>
          </p:nvSpPr>
          <p:spPr>
            <a:xfrm>
              <a:off x="4859498" y="4959316"/>
              <a:ext cx="288956" cy="863705"/>
            </a:xfrm>
            <a:prstGeom prst="rightBrace">
              <a:avLst>
                <a:gd name="adj1" fmla="val 48168"/>
                <a:gd name="adj2" fmla="val 51832"/>
              </a:avLst>
            </a:prstGeom>
            <a:ln w="28575">
              <a:solidFill>
                <a:srgbClr val="EFE3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6343" name="TextovéPole 32"/>
            <p:cNvSpPr txBox="1">
              <a:spLocks noChangeArrowheads="1"/>
            </p:cNvSpPr>
            <p:nvPr/>
          </p:nvSpPr>
          <p:spPr bwMode="auto">
            <a:xfrm>
              <a:off x="1187624" y="3212976"/>
              <a:ext cx="10567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cs-CZ" altLang="cs-CZ" dirty="0">
                  <a:solidFill>
                    <a:schemeClr val="bg1"/>
                  </a:solidFill>
                </a:rPr>
                <a:t>Léčebný</a:t>
              </a:r>
            </a:p>
            <a:p>
              <a:pPr algn="ctr"/>
              <a:r>
                <a:rPr lang="cs-CZ" altLang="cs-CZ" dirty="0">
                  <a:solidFill>
                    <a:schemeClr val="bg1"/>
                  </a:solidFill>
                </a:rPr>
                <a:t>efekt</a:t>
              </a:r>
            </a:p>
          </p:txBody>
        </p:sp>
        <p:sp>
          <p:nvSpPr>
            <p:cNvPr id="34" name="Text Box 29"/>
            <p:cNvSpPr txBox="1">
              <a:spLocks noChangeArrowheads="1"/>
            </p:cNvSpPr>
            <p:nvPr/>
          </p:nvSpPr>
          <p:spPr bwMode="auto">
            <a:xfrm>
              <a:off x="5292080" y="4149080"/>
              <a:ext cx="2952328" cy="707886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2000" dirty="0"/>
                <a:t>Střední</a:t>
              </a:r>
            </a:p>
            <a:p>
              <a:pPr>
                <a:defRPr/>
              </a:pPr>
              <a:r>
                <a:rPr lang="cs-CZ" sz="2000" dirty="0"/>
                <a:t>hematologická toxicita</a:t>
              </a:r>
            </a:p>
          </p:txBody>
        </p:sp>
        <p:sp>
          <p:nvSpPr>
            <p:cNvPr id="35" name="Text Box 29"/>
            <p:cNvSpPr txBox="1">
              <a:spLocks noChangeArrowheads="1"/>
            </p:cNvSpPr>
            <p:nvPr/>
          </p:nvSpPr>
          <p:spPr bwMode="auto">
            <a:xfrm>
              <a:off x="5292080" y="5057476"/>
              <a:ext cx="2952328" cy="707886"/>
            </a:xfrm>
            <a:prstGeom prst="rect">
              <a:avLst/>
            </a:prstGeom>
            <a:solidFill>
              <a:srgbClr val="EFE3CD"/>
            </a:solidFill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2000" dirty="0"/>
                <a:t>Lehká</a:t>
              </a:r>
            </a:p>
            <a:p>
              <a:pPr>
                <a:defRPr/>
              </a:pPr>
              <a:r>
                <a:rPr lang="cs-CZ" sz="2000" dirty="0"/>
                <a:t>hematologická toxicita</a:t>
              </a:r>
            </a:p>
          </p:txBody>
        </p:sp>
        <p:sp>
          <p:nvSpPr>
            <p:cNvPr id="56350" name="Volný tvar 23"/>
            <p:cNvSpPr>
              <a:spLocks/>
            </p:cNvSpPr>
            <p:nvPr/>
          </p:nvSpPr>
          <p:spPr bwMode="auto">
            <a:xfrm>
              <a:off x="323528" y="2852936"/>
              <a:ext cx="3962400" cy="2660073"/>
            </a:xfrm>
            <a:custGeom>
              <a:avLst/>
              <a:gdLst>
                <a:gd name="T0" fmla="*/ 0 w 3962400"/>
                <a:gd name="T1" fmla="*/ 2660073 h 2660073"/>
                <a:gd name="T2" fmla="*/ 1560945 w 3962400"/>
                <a:gd name="T3" fmla="*/ 1874983 h 2660073"/>
                <a:gd name="T4" fmla="*/ 2170544 w 3962400"/>
                <a:gd name="T5" fmla="*/ 831273 h 2660073"/>
                <a:gd name="T6" fmla="*/ 3121890 w 3962400"/>
                <a:gd name="T7" fmla="*/ 212437 h 2660073"/>
                <a:gd name="T8" fmla="*/ 3962400 w 3962400"/>
                <a:gd name="T9" fmla="*/ 0 h 2660073"/>
                <a:gd name="T10" fmla="*/ 3962400 w 3962400"/>
                <a:gd name="T11" fmla="*/ 0 h 26600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62400" h="2660073">
                  <a:moveTo>
                    <a:pt x="0" y="2660073"/>
                  </a:moveTo>
                  <a:cubicBezTo>
                    <a:pt x="599594" y="2419927"/>
                    <a:pt x="1199188" y="2179782"/>
                    <a:pt x="1560945" y="1874982"/>
                  </a:cubicBezTo>
                  <a:cubicBezTo>
                    <a:pt x="1922702" y="1570182"/>
                    <a:pt x="1910387" y="1108364"/>
                    <a:pt x="2170545" y="831273"/>
                  </a:cubicBezTo>
                  <a:cubicBezTo>
                    <a:pt x="2430703" y="554182"/>
                    <a:pt x="2823249" y="350982"/>
                    <a:pt x="3121891" y="212437"/>
                  </a:cubicBezTo>
                  <a:cubicBezTo>
                    <a:pt x="3420533" y="73892"/>
                    <a:pt x="3962400" y="0"/>
                    <a:pt x="3962400" y="0"/>
                  </a:cubicBezTo>
                </a:path>
              </a:pathLst>
            </a:custGeom>
            <a:noFill/>
            <a:ln w="571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1" name="TextovéPole 20"/>
          <p:cNvSpPr txBox="1"/>
          <p:nvPr/>
        </p:nvSpPr>
        <p:spPr>
          <a:xfrm>
            <a:off x="207963" y="414057"/>
            <a:ext cx="86741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cs-CZ" sz="3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Intenzita a toxicita přípravného režimu</a:t>
            </a:r>
            <a:endParaRPr lang="cs-CZ" altLang="cs-CZ" sz="3600" dirty="0">
              <a:solidFill>
                <a:srgbClr val="800BF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938471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719091" y="142044"/>
            <a:ext cx="7739108" cy="1056442"/>
          </a:xfrm>
        </p:spPr>
        <p:txBody>
          <a:bodyPr/>
          <a:lstStyle/>
          <a:p>
            <a:r>
              <a:rPr lang="cs-CZ" altLang="cs-CZ" sz="3600" kern="12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rPr>
              <a:t>KRVETVORBA (HEMATOPOÉZA)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21526" y="1628775"/>
            <a:ext cx="4279037" cy="4649803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0000"/>
              </a:spcBef>
              <a:buClr>
                <a:srgbClr val="660033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Vysoce regulovaný proces produkce VŠECH krevních elementů (erytrocytů, leukocytů, krevních destiček)</a:t>
            </a:r>
          </a:p>
          <a:p>
            <a:pPr>
              <a:lnSpc>
                <a:spcPct val="80000"/>
              </a:lnSpc>
              <a:spcBef>
                <a:spcPts val="1800"/>
              </a:spcBef>
              <a:buClr>
                <a:srgbClr val="660033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Všechny krevní elementy vznikají z </a:t>
            </a: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hematopoetických kmenových buněk  (</a:t>
            </a:r>
            <a:r>
              <a:rPr lang="cs-CZ" altLang="cs-CZ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hematopoietic</a:t>
            </a: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 stem cell – HSC). </a:t>
            </a:r>
          </a:p>
          <a:p>
            <a:pPr>
              <a:lnSpc>
                <a:spcPct val="80000"/>
              </a:lnSpc>
              <a:spcBef>
                <a:spcPts val="1800"/>
              </a:spcBef>
              <a:buClr>
                <a:srgbClr val="660033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Hematopoéza probíhá v komplexním mikroprostředí kostní dřeně, kde se nachází hnízda kmenových buněk.</a:t>
            </a:r>
          </a:p>
          <a:p>
            <a:pPr>
              <a:lnSpc>
                <a:spcPct val="80000"/>
              </a:lnSpc>
              <a:spcBef>
                <a:spcPts val="1800"/>
              </a:spcBef>
              <a:buClr>
                <a:srgbClr val="660033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HSC = 1 : 10 000 – 100 000 mononukleárních buněk kostní dřeně, má schopnost nekonečné </a:t>
            </a:r>
            <a:r>
              <a:rPr lang="cs-CZ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sebeobnovy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80000"/>
              </a:lnSpc>
              <a:spcBef>
                <a:spcPts val="1800"/>
              </a:spcBef>
              <a:buClr>
                <a:srgbClr val="660033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HSC má schopnost diferencovat do všech vývojových řad krevní tkáně = </a:t>
            </a:r>
            <a:r>
              <a:rPr lang="cs-CZ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pluripotence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ale ne do buněk jiných tkání.</a:t>
            </a:r>
            <a:endParaRPr lang="cs-CZ" altLang="cs-CZ" sz="1800" dirty="0"/>
          </a:p>
        </p:txBody>
      </p:sp>
      <p:pic>
        <p:nvPicPr>
          <p:cNvPr id="11280" name="Picture 16" descr="obr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9" y="1750695"/>
            <a:ext cx="4175125" cy="417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226117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54602" y="2098481"/>
            <a:ext cx="7180822" cy="4302320"/>
          </a:xfrm>
        </p:spPr>
        <p:txBody>
          <a:bodyPr/>
          <a:lstStyle/>
          <a:p>
            <a:pPr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Celotělové ozáření + cyklofosfamid (TBI/CY) -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myeloablativní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Busulfan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+ cyklofosfamid (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Bu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Cy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) -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myeloablativní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Režimy s redukovanou intenzitou</a:t>
            </a:r>
          </a:p>
          <a:p>
            <a:pPr lvl="1"/>
            <a:r>
              <a:rPr lang="cs-CZ" altLang="cs-CZ" sz="2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tzv. </a:t>
            </a:r>
            <a:r>
              <a:rPr lang="cs-CZ" altLang="cs-CZ" sz="22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nemyeloablativní</a:t>
            </a:r>
            <a:r>
              <a:rPr lang="cs-CZ" altLang="cs-CZ" sz="2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režimy, dominuje vysoká míra imunosuprese (obsahují </a:t>
            </a:r>
            <a:r>
              <a:rPr lang="cs-CZ" altLang="cs-CZ" sz="22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fludarabin</a:t>
            </a:r>
            <a:r>
              <a:rPr lang="cs-CZ" altLang="cs-CZ" sz="2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ATG apod.)</a:t>
            </a:r>
          </a:p>
          <a:p>
            <a:pPr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BEAM</a:t>
            </a:r>
          </a:p>
          <a:p>
            <a:pPr lvl="1"/>
            <a:r>
              <a:rPr lang="cs-CZ" altLang="cs-CZ" sz="2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autologní transplantace u lymfomů</a:t>
            </a:r>
          </a:p>
          <a:p>
            <a:pPr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Vysokodávkovaný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melfalan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altLang="cs-CZ" sz="2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autologní transplantace u myelomu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07963" y="333375"/>
            <a:ext cx="8674100" cy="120032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cs-CZ" sz="3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Typy přípravných</a:t>
            </a:r>
            <a:br>
              <a:rPr lang="cs-CZ" altLang="cs-CZ" sz="3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it-IT" altLang="cs-CZ" sz="3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předtransplantačních režimů</a:t>
            </a:r>
            <a:endParaRPr lang="cs-CZ" altLang="cs-CZ" sz="3600" dirty="0">
              <a:solidFill>
                <a:srgbClr val="800BF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600454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57"/>
          <p:cNvSpPr>
            <a:spLocks noChangeArrowheads="1"/>
          </p:cNvSpPr>
          <p:nvPr/>
        </p:nvSpPr>
        <p:spPr bwMode="auto">
          <a:xfrm>
            <a:off x="4527550" y="4352925"/>
            <a:ext cx="1200150" cy="520700"/>
          </a:xfrm>
          <a:prstGeom prst="flowChartAlternateProcess">
            <a:avLst/>
          </a:prstGeom>
          <a:solidFill>
            <a:srgbClr val="FFFFCC"/>
          </a:solidFill>
          <a:ln w="15875">
            <a:solidFill>
              <a:srgbClr val="000099"/>
            </a:solidFill>
            <a:miter lim="800000"/>
            <a:headEnd/>
            <a:tailEnd/>
          </a:ln>
        </p:spPr>
        <p:txBody>
          <a:bodyPr wrap="none" lIns="91264" tIns="45640" rIns="91264" bIns="456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/>
          </a:p>
        </p:txBody>
      </p:sp>
      <p:sp>
        <p:nvSpPr>
          <p:cNvPr id="18435" name="AutoShape 52"/>
          <p:cNvSpPr>
            <a:spLocks noChangeArrowheads="1"/>
          </p:cNvSpPr>
          <p:nvPr/>
        </p:nvSpPr>
        <p:spPr bwMode="auto">
          <a:xfrm>
            <a:off x="4776788" y="2103438"/>
            <a:ext cx="2746375" cy="819150"/>
          </a:xfrm>
          <a:prstGeom prst="flowChartAlternateProcess">
            <a:avLst/>
          </a:prstGeom>
          <a:solidFill>
            <a:srgbClr val="FFFFCC"/>
          </a:solidFill>
          <a:ln w="15875">
            <a:solidFill>
              <a:srgbClr val="000099"/>
            </a:solidFill>
            <a:miter lim="800000"/>
            <a:headEnd/>
            <a:tailEnd/>
          </a:ln>
        </p:spPr>
        <p:txBody>
          <a:bodyPr wrap="none" lIns="91264" tIns="45640" rIns="91264" bIns="456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/>
          </a:p>
        </p:txBody>
      </p:sp>
      <p:sp>
        <p:nvSpPr>
          <p:cNvPr id="18436" name="AutoShape 49"/>
          <p:cNvSpPr>
            <a:spLocks noChangeArrowheads="1"/>
          </p:cNvSpPr>
          <p:nvPr/>
        </p:nvSpPr>
        <p:spPr bwMode="auto">
          <a:xfrm>
            <a:off x="765175" y="1839913"/>
            <a:ext cx="2746375" cy="1096962"/>
          </a:xfrm>
          <a:prstGeom prst="flowChartAlternateProcess">
            <a:avLst/>
          </a:prstGeom>
          <a:solidFill>
            <a:srgbClr val="FFFFCC"/>
          </a:solidFill>
          <a:ln w="15875">
            <a:solidFill>
              <a:srgbClr val="000099"/>
            </a:solidFill>
            <a:miter lim="800000"/>
            <a:headEnd/>
            <a:tailEnd/>
          </a:ln>
        </p:spPr>
        <p:txBody>
          <a:bodyPr wrap="none" lIns="91264" tIns="45640" rIns="91264" bIns="456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/>
          </a:p>
        </p:txBody>
      </p:sp>
      <p:sp>
        <p:nvSpPr>
          <p:cNvPr id="18437" name="Rectangle 45"/>
          <p:cNvSpPr>
            <a:spLocks noChangeArrowheads="1"/>
          </p:cNvSpPr>
          <p:nvPr/>
        </p:nvSpPr>
        <p:spPr bwMode="auto">
          <a:xfrm>
            <a:off x="965200" y="3386138"/>
            <a:ext cx="7497763" cy="515937"/>
          </a:xfrm>
          <a:prstGeom prst="rect">
            <a:avLst/>
          </a:prstGeom>
          <a:gradFill rotWithShape="1">
            <a:gsLst>
              <a:gs pos="0">
                <a:srgbClr val="00CC66"/>
              </a:gs>
              <a:gs pos="100000">
                <a:srgbClr val="CEF5E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4" tIns="45640" rIns="91264" bIns="456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/>
          </a:p>
        </p:txBody>
      </p:sp>
      <p:graphicFrame>
        <p:nvGraphicFramePr>
          <p:cNvPr id="131136" name="Group 64"/>
          <p:cNvGraphicFramePr>
            <a:graphicFrameLocks noGrp="1"/>
          </p:cNvGraphicFramePr>
          <p:nvPr/>
        </p:nvGraphicFramePr>
        <p:xfrm>
          <a:off x="963613" y="3387725"/>
          <a:ext cx="7502525" cy="503238"/>
        </p:xfrm>
        <a:graphic>
          <a:graphicData uri="http://schemas.openxmlformats.org/drawingml/2006/table">
            <a:tbl>
              <a:tblPr/>
              <a:tblGrid>
                <a:gridCol w="576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03238">
                <a:tc>
                  <a:txBody>
                    <a:bodyPr/>
                    <a:lstStyle>
                      <a:lvl1pPr defTabSz="127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39813" indent="-400050" defTabSz="1279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600200" indent="-320675" defTabSz="1279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2239963" indent="-319088" defTabSz="127952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879725" indent="-319088" defTabSz="127952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3336925" indent="-3190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3794125" indent="-3190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4251325" indent="-3190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4708525" indent="-3190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-12</a:t>
                      </a:r>
                    </a:p>
                  </a:txBody>
                  <a:tcPr marL="89829" marR="89829" marT="46719" marB="4671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39813" indent="-400050" defTabSz="1279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600200" indent="-320675" defTabSz="1279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2239963" indent="-319088" defTabSz="127952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879725" indent="-319088" defTabSz="127952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3336925" indent="-3190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3794125" indent="-3190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4251325" indent="-3190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4708525" indent="-3190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-11</a:t>
                      </a:r>
                    </a:p>
                  </a:txBody>
                  <a:tcPr marL="89829" marR="89829" marT="46719" marB="46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39813" indent="-400050" defTabSz="1279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600200" indent="-320675" defTabSz="1279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2239963" indent="-319088" defTabSz="127952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879725" indent="-319088" defTabSz="127952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3336925" indent="-3190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3794125" indent="-3190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4251325" indent="-3190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4708525" indent="-3190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-10</a:t>
                      </a:r>
                    </a:p>
                  </a:txBody>
                  <a:tcPr marL="89829" marR="89829" marT="46719" marB="46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39813" indent="-400050" defTabSz="1279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600200" indent="-320675" defTabSz="1279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2239963" indent="-319088" defTabSz="127952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879725" indent="-319088" defTabSz="127952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3336925" indent="-3190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3794125" indent="-3190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4251325" indent="-3190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4708525" indent="-3190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-9</a:t>
                      </a:r>
                    </a:p>
                  </a:txBody>
                  <a:tcPr marL="89829" marR="89829" marT="46719" marB="46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39813" indent="-400050" defTabSz="1279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600200" indent="-320675" defTabSz="1279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2239963" indent="-319088" defTabSz="127952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879725" indent="-319088" defTabSz="127952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3336925" indent="-3190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3794125" indent="-3190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4251325" indent="-3190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4708525" indent="-3190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-8</a:t>
                      </a:r>
                    </a:p>
                  </a:txBody>
                  <a:tcPr marL="89829" marR="89829" marT="46719" marB="46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39813" indent="-400050" defTabSz="1279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600200" indent="-320675" defTabSz="1279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2239963" indent="-319088" defTabSz="127952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879725" indent="-319088" defTabSz="127952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3336925" indent="-3190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3794125" indent="-3190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4251325" indent="-3190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4708525" indent="-3190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L="89829" marR="89829" marT="46719" marB="46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39813" indent="-400050" defTabSz="1279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600200" indent="-320675" defTabSz="1279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2239963" indent="-319088" defTabSz="127952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879725" indent="-319088" defTabSz="127952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3336925" indent="-3190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3794125" indent="-3190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4251325" indent="-3190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4708525" indent="-3190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-6</a:t>
                      </a:r>
                    </a:p>
                  </a:txBody>
                  <a:tcPr marL="89829" marR="89829" marT="46719" marB="46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39813" indent="-400050" defTabSz="1279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600200" indent="-320675" defTabSz="1279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2239963" indent="-319088" defTabSz="127952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879725" indent="-319088" defTabSz="127952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3336925" indent="-3190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3794125" indent="-3190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4251325" indent="-3190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4708525" indent="-3190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</a:t>
                      </a:r>
                    </a:p>
                  </a:txBody>
                  <a:tcPr marL="89829" marR="89829" marT="46719" marB="46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39813" indent="-400050" defTabSz="1279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600200" indent="-320675" defTabSz="1279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2239963" indent="-319088" defTabSz="127952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879725" indent="-319088" defTabSz="127952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3336925" indent="-3190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3794125" indent="-3190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4251325" indent="-3190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4708525" indent="-3190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L="89829" marR="89829" marT="46719" marB="46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39813" indent="-400050" defTabSz="1279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600200" indent="-320675" defTabSz="1279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2239963" indent="-319088" defTabSz="127952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879725" indent="-319088" defTabSz="127952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3336925" indent="-3190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3794125" indent="-3190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4251325" indent="-3190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4708525" indent="-3190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marL="89829" marR="89829" marT="46719" marB="46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39813" indent="-400050" defTabSz="1279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600200" indent="-320675" defTabSz="1279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2239963" indent="-319088" defTabSz="127952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879725" indent="-319088" defTabSz="127952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3336925" indent="-3190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3794125" indent="-3190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4251325" indent="-3190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4708525" indent="-3190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marL="89829" marR="89829" marT="46719" marB="46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39813" indent="-400050" defTabSz="1279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600200" indent="-320675" defTabSz="1279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2239963" indent="-319088" defTabSz="127952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879725" indent="-319088" defTabSz="127952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3336925" indent="-3190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3794125" indent="-3190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4251325" indent="-3190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4708525" indent="-3190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L="89829" marR="89829" marT="46719" marB="46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39813" indent="-400050" defTabSz="1279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600200" indent="-320675" defTabSz="1279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2239963" indent="-319088" defTabSz="127952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879725" indent="-319088" defTabSz="127952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3336925" indent="-3190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3794125" indent="-3190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4251325" indent="-3190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4708525" indent="-3190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89829" marR="89829" marT="46719" marB="46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4559" name="Text Box 47"/>
          <p:cNvSpPr txBox="1">
            <a:spLocks noChangeArrowheads="1"/>
          </p:cNvSpPr>
          <p:nvPr/>
        </p:nvSpPr>
        <p:spPr bwMode="auto">
          <a:xfrm>
            <a:off x="776288" y="1882775"/>
            <a:ext cx="27130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4" tIns="45640" rIns="91264" bIns="45640">
            <a:spAutoFit/>
          </a:bodyPr>
          <a:lstStyle/>
          <a:p>
            <a:pPr algn="ctr">
              <a:defRPr/>
            </a:pPr>
            <a:r>
              <a:rPr lang="cs-CZ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Fludarabin 30 mg/m</a:t>
            </a:r>
            <a:r>
              <a:rPr lang="cs-CZ" sz="2000" b="1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  <a:br>
              <a:rPr lang="cs-CZ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r>
              <a:rPr lang="cs-CZ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Cytarabin 2g/m</a:t>
            </a:r>
            <a:r>
              <a:rPr lang="cs-CZ" sz="2000" b="1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  <a:br>
              <a:rPr lang="cs-CZ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r>
              <a:rPr lang="cs-CZ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Amsacrin 100 mg/m</a:t>
            </a:r>
            <a:r>
              <a:rPr lang="cs-CZ" sz="2000" b="1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18469" name="AutoShape 48"/>
          <p:cNvSpPr>
            <a:spLocks/>
          </p:cNvSpPr>
          <p:nvPr/>
        </p:nvSpPr>
        <p:spPr bwMode="auto">
          <a:xfrm rot="5400000">
            <a:off x="2023269" y="2285207"/>
            <a:ext cx="211137" cy="1758950"/>
          </a:xfrm>
          <a:prstGeom prst="leftBrace">
            <a:avLst>
              <a:gd name="adj1" fmla="val 69424"/>
              <a:gd name="adj2" fmla="val 50000"/>
            </a:avLst>
          </a:prstGeom>
          <a:noFill/>
          <a:ln w="222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264" tIns="45640" rIns="91264" bIns="456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/>
          </a:p>
        </p:txBody>
      </p:sp>
      <p:sp>
        <p:nvSpPr>
          <p:cNvPr id="64562" name="Text Box 50"/>
          <p:cNvSpPr txBox="1">
            <a:spLocks noChangeArrowheads="1"/>
          </p:cNvSpPr>
          <p:nvPr/>
        </p:nvSpPr>
        <p:spPr bwMode="auto">
          <a:xfrm>
            <a:off x="4916488" y="2160588"/>
            <a:ext cx="24971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4" tIns="45640" rIns="91264" bIns="45640">
            <a:spAutoFit/>
          </a:bodyPr>
          <a:lstStyle/>
          <a:p>
            <a:pPr algn="ctr">
              <a:defRPr/>
            </a:pPr>
            <a:r>
              <a:rPr lang="cs-CZ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Cyklofosfamid (Cy)</a:t>
            </a:r>
            <a:br>
              <a:rPr lang="cs-CZ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r>
              <a:rPr lang="cs-CZ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40-60 mg/kg</a:t>
            </a:r>
          </a:p>
        </p:txBody>
      </p:sp>
      <p:sp>
        <p:nvSpPr>
          <p:cNvPr id="18471" name="AutoShape 51"/>
          <p:cNvSpPr>
            <a:spLocks/>
          </p:cNvSpPr>
          <p:nvPr/>
        </p:nvSpPr>
        <p:spPr bwMode="auto">
          <a:xfrm rot="5400000">
            <a:off x="6057107" y="2842419"/>
            <a:ext cx="211137" cy="631825"/>
          </a:xfrm>
          <a:prstGeom prst="leftBrace">
            <a:avLst>
              <a:gd name="adj1" fmla="val 24937"/>
              <a:gd name="adj2" fmla="val 50000"/>
            </a:avLst>
          </a:prstGeom>
          <a:noFill/>
          <a:ln w="222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264" tIns="45640" rIns="91264" bIns="456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/>
          </a:p>
        </p:txBody>
      </p:sp>
      <p:sp>
        <p:nvSpPr>
          <p:cNvPr id="18472" name="AutoShape 53"/>
          <p:cNvSpPr>
            <a:spLocks/>
          </p:cNvSpPr>
          <p:nvPr/>
        </p:nvSpPr>
        <p:spPr bwMode="auto">
          <a:xfrm rot="5400000" flipH="1" flipV="1">
            <a:off x="6338888" y="3527425"/>
            <a:ext cx="211138" cy="1157287"/>
          </a:xfrm>
          <a:prstGeom prst="leftBrace">
            <a:avLst>
              <a:gd name="adj1" fmla="val 45677"/>
              <a:gd name="adj2" fmla="val 50000"/>
            </a:avLst>
          </a:prstGeom>
          <a:noFill/>
          <a:ln w="222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lIns="91264" tIns="45640" rIns="91264" bIns="456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/>
          </a:p>
        </p:txBody>
      </p:sp>
      <p:sp>
        <p:nvSpPr>
          <p:cNvPr id="18473" name="AutoShape 54"/>
          <p:cNvSpPr>
            <a:spLocks noChangeArrowheads="1"/>
          </p:cNvSpPr>
          <p:nvPr/>
        </p:nvSpPr>
        <p:spPr bwMode="auto">
          <a:xfrm>
            <a:off x="5867400" y="4338638"/>
            <a:ext cx="1582738" cy="800100"/>
          </a:xfrm>
          <a:prstGeom prst="flowChartAlternateProcess">
            <a:avLst/>
          </a:prstGeom>
          <a:solidFill>
            <a:srgbClr val="FFFFCC"/>
          </a:solidFill>
          <a:ln w="15875">
            <a:solidFill>
              <a:srgbClr val="000099"/>
            </a:solidFill>
            <a:miter lim="800000"/>
            <a:headEnd/>
            <a:tailEnd/>
          </a:ln>
        </p:spPr>
        <p:txBody>
          <a:bodyPr wrap="none" lIns="91264" tIns="45640" rIns="91264" bIns="456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/>
          </a:p>
        </p:txBody>
      </p:sp>
      <p:sp>
        <p:nvSpPr>
          <p:cNvPr id="64567" name="Text Box 55"/>
          <p:cNvSpPr txBox="1">
            <a:spLocks noChangeArrowheads="1"/>
          </p:cNvSpPr>
          <p:nvPr/>
        </p:nvSpPr>
        <p:spPr bwMode="auto">
          <a:xfrm>
            <a:off x="5802313" y="4375150"/>
            <a:ext cx="1647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4" tIns="45640" rIns="91264" bIns="45640">
            <a:spAutoFit/>
          </a:bodyPr>
          <a:lstStyle/>
          <a:p>
            <a:pPr algn="ctr">
              <a:defRPr/>
            </a:pPr>
            <a:r>
              <a:rPr lang="cs-CZ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ATG</a:t>
            </a:r>
            <a:br>
              <a:rPr lang="cs-CZ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r>
              <a:rPr lang="cs-CZ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10-20 mg/kg</a:t>
            </a:r>
          </a:p>
        </p:txBody>
      </p:sp>
      <p:sp>
        <p:nvSpPr>
          <p:cNvPr id="64568" name="Text Box 56"/>
          <p:cNvSpPr txBox="1">
            <a:spLocks noChangeArrowheads="1"/>
          </p:cNvSpPr>
          <p:nvPr/>
        </p:nvSpPr>
        <p:spPr bwMode="auto">
          <a:xfrm>
            <a:off x="4521200" y="4405313"/>
            <a:ext cx="1209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4" tIns="45640" rIns="91264" bIns="45640">
            <a:spAutoFit/>
          </a:bodyPr>
          <a:lstStyle/>
          <a:p>
            <a:pPr>
              <a:defRPr/>
            </a:pPr>
            <a:r>
              <a:rPr lang="cs-CZ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TBI 4 Gy</a:t>
            </a:r>
          </a:p>
        </p:txBody>
      </p:sp>
      <p:sp>
        <p:nvSpPr>
          <p:cNvPr id="18476" name="AutoShape 58"/>
          <p:cNvSpPr>
            <a:spLocks/>
          </p:cNvSpPr>
          <p:nvPr/>
        </p:nvSpPr>
        <p:spPr bwMode="auto">
          <a:xfrm rot="5400000" flipH="1" flipV="1">
            <a:off x="5191919" y="3963194"/>
            <a:ext cx="230187" cy="276225"/>
          </a:xfrm>
          <a:prstGeom prst="leftBrace">
            <a:avLst>
              <a:gd name="adj1" fmla="val 10000"/>
              <a:gd name="adj2" fmla="val 50000"/>
            </a:avLst>
          </a:prstGeom>
          <a:noFill/>
          <a:ln w="222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lIns="91264" tIns="45640" rIns="91264" bIns="456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/>
          </a:p>
        </p:txBody>
      </p:sp>
      <p:sp>
        <p:nvSpPr>
          <p:cNvPr id="18477" name="Text Box 47"/>
          <p:cNvSpPr txBox="1">
            <a:spLocks noChangeArrowheads="1"/>
          </p:cNvSpPr>
          <p:nvPr/>
        </p:nvSpPr>
        <p:spPr bwMode="auto">
          <a:xfrm>
            <a:off x="481013" y="4865688"/>
            <a:ext cx="47434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186" tIns="32593" rIns="65186" bIns="3259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327025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652463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979488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1306513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17637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2209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26781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1353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i="1" dirty="0">
                <a:latin typeface="Calibri" pitchFamily="34" charset="0"/>
              </a:rPr>
              <a:t>Profylaktické podání DLI: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1400" i="1" dirty="0">
                <a:latin typeface="Calibri" pitchFamily="34" charset="0"/>
              </a:rPr>
              <a:t>u pacientů v remisi AML od dne +120 po  transplantaci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i="1" dirty="0">
                <a:solidFill>
                  <a:schemeClr val="bg2"/>
                </a:solidFill>
                <a:latin typeface="Calibri" pitchFamily="34" charset="0"/>
              </a:rPr>
              <a:t>(</a:t>
            </a:r>
            <a:r>
              <a:rPr lang="cs-CZ" altLang="cs-CZ" sz="1200" i="1" dirty="0">
                <a:solidFill>
                  <a:schemeClr val="bg2"/>
                </a:solidFill>
                <a:latin typeface="Calibri" pitchFamily="34" charset="0"/>
              </a:rPr>
              <a:t>Schmid et al., JCO 2005; 23:5675-5687</a:t>
            </a:r>
            <a:r>
              <a:rPr lang="cs-CZ" altLang="cs-CZ" sz="1600" i="1" dirty="0">
                <a:solidFill>
                  <a:schemeClr val="bg2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8478" name="Text Box 62"/>
          <p:cNvSpPr txBox="1">
            <a:spLocks noChangeArrowheads="1"/>
          </p:cNvSpPr>
          <p:nvPr/>
        </p:nvSpPr>
        <p:spPr bwMode="auto">
          <a:xfrm>
            <a:off x="5341938" y="5337175"/>
            <a:ext cx="2568575" cy="1077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i="1" dirty="0" err="1">
                <a:latin typeface="Arial" charset="0"/>
              </a:rPr>
              <a:t>GvHD</a:t>
            </a:r>
            <a:r>
              <a:rPr lang="cs-CZ" altLang="cs-CZ" sz="1600" b="1" i="1" dirty="0">
                <a:latin typeface="Arial" charset="0"/>
              </a:rPr>
              <a:t> profylaxe</a:t>
            </a:r>
            <a:r>
              <a:rPr lang="cs-CZ" altLang="cs-CZ" sz="1600" i="1" dirty="0">
                <a:latin typeface="Arial" charset="0"/>
              </a:rPr>
              <a:t>: cyklosporin A,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i="1" dirty="0" err="1">
                <a:latin typeface="Arial" charset="0"/>
              </a:rPr>
              <a:t>mykofenolát</a:t>
            </a:r>
            <a:r>
              <a:rPr lang="cs-CZ" altLang="cs-CZ" sz="1600" i="1" dirty="0">
                <a:latin typeface="Arial" charset="0"/>
              </a:rPr>
              <a:t> </a:t>
            </a:r>
            <a:r>
              <a:rPr lang="cs-CZ" altLang="cs-CZ" sz="1600" i="1" dirty="0" err="1">
                <a:latin typeface="Arial" charset="0"/>
              </a:rPr>
              <a:t>mofetil</a:t>
            </a:r>
            <a:r>
              <a:rPr lang="cs-CZ" altLang="cs-CZ" sz="1600" i="1" dirty="0">
                <a:latin typeface="Arial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i="1" dirty="0" err="1">
                <a:latin typeface="Arial" charset="0"/>
              </a:rPr>
              <a:t>antithymocytární</a:t>
            </a:r>
            <a:r>
              <a:rPr lang="cs-CZ" altLang="cs-CZ" sz="1600" i="1" dirty="0">
                <a:latin typeface="Arial" charset="0"/>
              </a:rPr>
              <a:t> globulin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201613" y="388938"/>
            <a:ext cx="8674100" cy="9461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80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Příklad sekvenčního podání chemoterapie a RIC režimu - FLAMSA/RIC protokol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10"/>
          <p:cNvSpPr txBox="1">
            <a:spLocks noChangeArrowheads="1"/>
          </p:cNvSpPr>
          <p:nvPr/>
        </p:nvSpPr>
        <p:spPr bwMode="auto">
          <a:xfrm>
            <a:off x="550956" y="1581431"/>
            <a:ext cx="8102600" cy="500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2" tIns="45680" rIns="91352" bIns="45680">
            <a:spAutoFit/>
          </a:bodyPr>
          <a:lstStyle>
            <a:lvl1pPr marL="381000" indent="-3810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cs-CZ" altLang="cs-CZ" sz="2400" dirty="0" err="1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GvHD</a:t>
            </a:r>
            <a:r>
              <a:rPr lang="cs-CZ" altLang="cs-CZ" sz="2400" dirty="0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altLang="cs-CZ" sz="2400" i="1" dirty="0" err="1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graft</a:t>
            </a:r>
            <a:r>
              <a:rPr lang="cs-CZ" altLang="cs-CZ" sz="2400" i="1" dirty="0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versus host </a:t>
            </a:r>
            <a:r>
              <a:rPr lang="cs-CZ" altLang="cs-CZ" sz="2400" i="1" dirty="0" err="1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cs-CZ" altLang="cs-CZ" sz="2400" dirty="0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reakce štěpu proti hostiteli) :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jedna z hlavních komplikací alogenní transplantace krvetvorných buněk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hlavní roli v etiopatogenezi rozvoje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GvHD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hraje kompatibilita mezi dárcem a příjemcem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antigeny příjemce jsou rozpoznány T lymfocyty dárce obsaženými v transplantátu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podobně jako u těžké infekce, dochází k proliferaci a diferenciaci T lymfocytů, které atakují a snaží se eradikovat antigeny vlastní příjemci, dochází k tkáňovému poškození a rozvíjí se symptomy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GvHD</a:t>
            </a:r>
            <a:endParaRPr lang="cs-CZ" altLang="cs-CZ" sz="2400" dirty="0">
              <a:solidFill>
                <a:srgbClr val="CC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07963" y="414057"/>
            <a:ext cx="86741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cs-CZ" sz="3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Komplikace alo</a:t>
            </a:r>
            <a:r>
              <a:rPr lang="cs-CZ" altLang="cs-CZ" sz="3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-</a:t>
            </a:r>
            <a:r>
              <a:rPr lang="it-IT" altLang="cs-CZ" sz="3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HSCT</a:t>
            </a:r>
            <a:r>
              <a:rPr lang="cs-CZ" altLang="cs-CZ" sz="3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:</a:t>
            </a:r>
            <a:r>
              <a:rPr lang="it-IT" altLang="cs-CZ" sz="3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GvHD</a:t>
            </a:r>
          </a:p>
        </p:txBody>
      </p:sp>
    </p:spTree>
    <p:extLst>
      <p:ext uri="{BB962C8B-B14F-4D97-AF65-F5344CB8AC3E}">
        <p14:creationId xmlns:p14="http://schemas.microsoft.com/office/powerpoint/2010/main" val="2568256678"/>
      </p:ext>
    </p:extLst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Text Box 10"/>
          <p:cNvSpPr txBox="1">
            <a:spLocks noChangeArrowheads="1"/>
          </p:cNvSpPr>
          <p:nvPr/>
        </p:nvSpPr>
        <p:spPr bwMode="auto">
          <a:xfrm>
            <a:off x="520700" y="1620248"/>
            <a:ext cx="8102600" cy="446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2" tIns="45680" rIns="91352" bIns="45680">
            <a:spAutoFit/>
          </a:bodyPr>
          <a:lstStyle>
            <a:lvl1pPr marL="381000" indent="-3810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30000"/>
              </a:spcBef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Klinický obraz velmi různorodý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rozvoj obvykle do dne +100 po alogenní transplantaci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současné době definovány i další jednotky manifestující se i po dni +100 (</a:t>
            </a: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perzistující, rekurentní či </a:t>
            </a:r>
            <a:r>
              <a:rPr lang="cs-CZ" altLang="cs-CZ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aGvHD</a:t>
            </a: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 s pozdním začátkem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400" dirty="0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Zpravidla postižení kůže, jater nebo sliznice části či celého zažívacího traktu (GIT symptomatologie)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Většinou postižení více orgánů, ovšem orgány mohou být postiženy  i izolovaně, v různých kombinacích a různě intenzívně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07963" y="414057"/>
            <a:ext cx="86741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cs-CZ" sz="3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Akutní GvHD </a:t>
            </a:r>
          </a:p>
        </p:txBody>
      </p:sp>
    </p:spTree>
    <p:extLst>
      <p:ext uri="{BB962C8B-B14F-4D97-AF65-F5344CB8AC3E}">
        <p14:creationId xmlns:p14="http://schemas.microsoft.com/office/powerpoint/2010/main" val="1114741758"/>
      </p:ext>
    </p:extLst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Text Box 10"/>
          <p:cNvSpPr txBox="1">
            <a:spLocks noChangeArrowheads="1"/>
          </p:cNvSpPr>
          <p:nvPr/>
        </p:nvSpPr>
        <p:spPr bwMode="auto">
          <a:xfrm>
            <a:off x="420688" y="1316038"/>
            <a:ext cx="8455025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2" tIns="45680" rIns="91352" bIns="45680">
            <a:spAutoFit/>
          </a:bodyPr>
          <a:lstStyle>
            <a:lvl1pPr marL="381000" indent="-381000" eaLnBrk="0" hangingPunct="0">
              <a:spcBef>
                <a:spcPct val="20000"/>
              </a:spcBef>
              <a:buChar char="•"/>
              <a:tabLst>
                <a:tab pos="223678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23678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236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23678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23678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678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678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678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678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800"/>
              </a:spcAft>
              <a:buSzPct val="90000"/>
              <a:buFontTx/>
              <a:buBlip>
                <a:blip r:embed="rId2"/>
              </a:buBlip>
              <a:defRPr/>
            </a:pPr>
            <a:r>
              <a:rPr lang="cs-CZ" altLang="cs-CZ" sz="20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cs-CZ" altLang="cs-CZ" sz="2000" dirty="0">
                <a:solidFill>
                  <a:srgbClr val="CC00CC"/>
                </a:solidFill>
                <a:latin typeface="Calibri" pitchFamily="34" charset="0"/>
              </a:rPr>
              <a:t>Třífázový proces:</a:t>
            </a:r>
            <a:r>
              <a:rPr lang="cs-CZ" altLang="cs-CZ" sz="2000" dirty="0">
                <a:latin typeface="Calibri" pitchFamily="34" charset="0"/>
              </a:rPr>
              <a:t>	- fáze aferentní</a:t>
            </a:r>
            <a:br>
              <a:rPr lang="cs-CZ" altLang="cs-CZ" sz="2000" dirty="0">
                <a:latin typeface="Calibri" pitchFamily="34" charset="0"/>
              </a:rPr>
            </a:br>
            <a:r>
              <a:rPr lang="cs-CZ" altLang="cs-CZ" sz="2000" dirty="0">
                <a:latin typeface="Calibri" pitchFamily="34" charset="0"/>
              </a:rPr>
              <a:t>	  - fáze indukce a expanze</a:t>
            </a:r>
            <a:br>
              <a:rPr lang="cs-CZ" altLang="cs-CZ" sz="2000" dirty="0">
                <a:latin typeface="Calibri" pitchFamily="34" charset="0"/>
              </a:rPr>
            </a:br>
            <a:r>
              <a:rPr lang="cs-CZ" altLang="cs-CZ" sz="2000" dirty="0">
                <a:latin typeface="Calibri" pitchFamily="34" charset="0"/>
              </a:rPr>
              <a:t>	    - fáze efektorová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SzPct val="90000"/>
              <a:buFontTx/>
              <a:buBlip>
                <a:blip r:embed="rId2"/>
              </a:buBlip>
              <a:defRPr/>
            </a:pPr>
            <a:r>
              <a:rPr lang="cs-CZ" altLang="cs-CZ" sz="2000" i="1" dirty="0">
                <a:solidFill>
                  <a:srgbClr val="606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1. fáze – </a:t>
            </a:r>
            <a:r>
              <a:rPr lang="cs-CZ" altLang="cs-CZ" sz="2000" dirty="0">
                <a:latin typeface="Calibri" pitchFamily="34" charset="0"/>
              </a:rPr>
              <a:t>poškození tkání příjemce, indukce zvýšení zánětlivých </a:t>
            </a:r>
            <a:r>
              <a:rPr lang="cs-CZ" altLang="cs-CZ" sz="2000" dirty="0" err="1">
                <a:latin typeface="Calibri" pitchFamily="34" charset="0"/>
              </a:rPr>
              <a:t>cytokinů</a:t>
            </a:r>
            <a:r>
              <a:rPr lang="cs-CZ" altLang="cs-CZ" sz="2000" dirty="0">
                <a:latin typeface="Calibri" pitchFamily="34" charset="0"/>
              </a:rPr>
              <a:t> – IL2, TNF, IL6; zvýšená exprese HLA antigenů a adhezívních molekul</a:t>
            </a:r>
            <a:br>
              <a:rPr lang="cs-CZ" altLang="cs-CZ" sz="2000" dirty="0">
                <a:latin typeface="Calibri" pitchFamily="34" charset="0"/>
              </a:rPr>
            </a:br>
            <a:r>
              <a:rPr lang="cs-CZ" altLang="cs-CZ" sz="2000" dirty="0">
                <a:latin typeface="Calibri" pitchFamily="34" charset="0"/>
              </a:rPr>
              <a:t>na povrchu antigen-prezentujících </a:t>
            </a:r>
            <a:r>
              <a:rPr lang="cs-CZ" altLang="cs-CZ" sz="2000" dirty="0" err="1">
                <a:latin typeface="Calibri" pitchFamily="34" charset="0"/>
              </a:rPr>
              <a:t>bb</a:t>
            </a:r>
            <a:r>
              <a:rPr lang="cs-CZ" altLang="cs-CZ" sz="2000" dirty="0">
                <a:latin typeface="Calibri" pitchFamily="34" charset="0"/>
              </a:rPr>
              <a:t> příjemce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SzPct val="90000"/>
              <a:buFontTx/>
              <a:buBlip>
                <a:blip r:embed="rId2"/>
              </a:buBlip>
              <a:defRPr/>
            </a:pPr>
            <a:r>
              <a:rPr lang="cs-CZ" altLang="cs-CZ" sz="2000" i="1" dirty="0">
                <a:solidFill>
                  <a:srgbClr val="606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2. fáze – </a:t>
            </a:r>
            <a:r>
              <a:rPr lang="cs-CZ" altLang="cs-CZ" sz="2000" dirty="0">
                <a:latin typeface="Calibri" pitchFamily="34" charset="0"/>
              </a:rPr>
              <a:t>aktivace dárcovských</a:t>
            </a:r>
            <a:br>
              <a:rPr lang="cs-CZ" altLang="cs-CZ" sz="2000" dirty="0">
                <a:latin typeface="Calibri" pitchFamily="34" charset="0"/>
              </a:rPr>
            </a:br>
            <a:r>
              <a:rPr lang="cs-CZ" altLang="cs-CZ" sz="2000" dirty="0">
                <a:latin typeface="Calibri" pitchFamily="34" charset="0"/>
              </a:rPr>
              <a:t>T-lymfocytů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SzPct val="90000"/>
              <a:buFontTx/>
              <a:buBlip>
                <a:blip r:embed="rId2"/>
              </a:buBlip>
              <a:defRPr/>
            </a:pPr>
            <a:r>
              <a:rPr lang="cs-CZ" altLang="cs-CZ" sz="2000" i="1" dirty="0">
                <a:solidFill>
                  <a:srgbClr val="606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3. fáze – </a:t>
            </a:r>
            <a:r>
              <a:rPr lang="cs-CZ" altLang="cs-CZ" sz="2000" dirty="0">
                <a:latin typeface="Calibri" pitchFamily="34" charset="0"/>
              </a:rPr>
              <a:t>cytotoxické poškození</a:t>
            </a:r>
            <a:br>
              <a:rPr lang="cs-CZ" altLang="cs-CZ" sz="2000" dirty="0">
                <a:latin typeface="Calibri" pitchFamily="34" charset="0"/>
              </a:rPr>
            </a:br>
            <a:r>
              <a:rPr lang="cs-CZ" altLang="cs-CZ" sz="2000" dirty="0">
                <a:latin typeface="Calibri" pitchFamily="34" charset="0"/>
              </a:rPr>
              <a:t>buněk příjemce s následnou</a:t>
            </a:r>
            <a:br>
              <a:rPr lang="cs-CZ" altLang="cs-CZ" sz="2000" dirty="0">
                <a:latin typeface="Calibri" pitchFamily="34" charset="0"/>
              </a:rPr>
            </a:br>
            <a:r>
              <a:rPr lang="cs-CZ" altLang="cs-CZ" sz="2000" dirty="0">
                <a:latin typeface="Calibri" pitchFamily="34" charset="0"/>
              </a:rPr>
              <a:t>klinickou manifestací </a:t>
            </a:r>
            <a:r>
              <a:rPr lang="cs-CZ" altLang="cs-CZ" sz="2000" dirty="0" err="1">
                <a:latin typeface="Calibri" pitchFamily="34" charset="0"/>
              </a:rPr>
              <a:t>GvHD</a:t>
            </a:r>
            <a:endParaRPr lang="cs-CZ" altLang="cs-CZ" sz="2000" dirty="0">
              <a:latin typeface="Calibri" pitchFamily="34" charset="0"/>
            </a:endParaRPr>
          </a:p>
        </p:txBody>
      </p:sp>
      <p:pic>
        <p:nvPicPr>
          <p:cNvPr id="19459" name="Picture 6" descr="bild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3552825"/>
            <a:ext cx="4337050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01613" y="380907"/>
            <a:ext cx="8674100" cy="6413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3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Etiopatogeneze akutní </a:t>
            </a:r>
            <a:r>
              <a:rPr lang="cs-CZ" altLang="cs-CZ" sz="3600" dirty="0" err="1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GvHD</a:t>
            </a:r>
            <a:r>
              <a:rPr lang="cs-CZ" altLang="cs-CZ" sz="3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Text Box 10"/>
          <p:cNvSpPr txBox="1">
            <a:spLocks noChangeArrowheads="1"/>
          </p:cNvSpPr>
          <p:nvPr/>
        </p:nvSpPr>
        <p:spPr bwMode="auto">
          <a:xfrm>
            <a:off x="596900" y="1255713"/>
            <a:ext cx="8102600" cy="496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2" tIns="45680" rIns="91352" bIns="45680">
            <a:spAutoFit/>
          </a:bodyPr>
          <a:lstStyle>
            <a:lvl1pPr marL="381000" indent="-3810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30000"/>
              </a:spcBef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200" dirty="0">
                <a:solidFill>
                  <a:srgbClr val="6600FF"/>
                </a:solidFill>
                <a:latin typeface="Tahoma" pitchFamily="34" charset="0"/>
              </a:rPr>
              <a:t>Standardní kombinace</a:t>
            </a:r>
            <a:r>
              <a:rPr lang="cs-CZ" altLang="cs-CZ" sz="2200" dirty="0">
                <a:latin typeface="Tahoma" pitchFamily="34" charset="0"/>
              </a:rPr>
              <a:t> cyklosporinu A (</a:t>
            </a:r>
            <a:r>
              <a:rPr lang="cs-CZ" altLang="cs-CZ" sz="2200" dirty="0" err="1">
                <a:latin typeface="Tahoma" pitchFamily="34" charset="0"/>
              </a:rPr>
              <a:t>CsA</a:t>
            </a:r>
            <a:r>
              <a:rPr lang="cs-CZ" altLang="cs-CZ" sz="2200" dirty="0">
                <a:latin typeface="Tahoma" pitchFamily="34" charset="0"/>
              </a:rPr>
              <a:t>) a </a:t>
            </a:r>
            <a:r>
              <a:rPr lang="cs-CZ" altLang="cs-CZ" sz="2200" dirty="0" err="1">
                <a:latin typeface="Tahoma" pitchFamily="34" charset="0"/>
              </a:rPr>
              <a:t>methotrexatu</a:t>
            </a:r>
            <a:r>
              <a:rPr lang="cs-CZ" altLang="cs-CZ" sz="2200" dirty="0">
                <a:latin typeface="Tahoma" pitchFamily="34" charset="0"/>
              </a:rPr>
              <a:t> (MTX)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200" dirty="0">
                <a:solidFill>
                  <a:srgbClr val="CC3399"/>
                </a:solidFill>
                <a:latin typeface="Tahoma" pitchFamily="34" charset="0"/>
              </a:rPr>
              <a:t>Další možnosti</a:t>
            </a:r>
            <a:r>
              <a:rPr lang="cs-CZ" altLang="cs-CZ" sz="2200" dirty="0">
                <a:latin typeface="Tahoma" pitchFamily="34" charset="0"/>
              </a:rPr>
              <a:t> – kombinace </a:t>
            </a:r>
            <a:r>
              <a:rPr lang="cs-CZ" altLang="cs-CZ" sz="2200" dirty="0" err="1">
                <a:latin typeface="Tahoma" pitchFamily="34" charset="0"/>
              </a:rPr>
              <a:t>CsA</a:t>
            </a:r>
            <a:r>
              <a:rPr lang="cs-CZ" altLang="cs-CZ" sz="2200" dirty="0">
                <a:latin typeface="Tahoma" pitchFamily="34" charset="0"/>
              </a:rPr>
              <a:t> a </a:t>
            </a:r>
            <a:r>
              <a:rPr lang="cs-CZ" altLang="cs-CZ" sz="2200" dirty="0" err="1">
                <a:latin typeface="Tahoma" pitchFamily="34" charset="0"/>
              </a:rPr>
              <a:t>mykofenolát-mofetilu</a:t>
            </a:r>
            <a:r>
              <a:rPr lang="cs-CZ" altLang="cs-CZ" sz="2200" dirty="0">
                <a:latin typeface="Tahoma" pitchFamily="34" charset="0"/>
              </a:rPr>
              <a:t>,   kombinace </a:t>
            </a:r>
            <a:r>
              <a:rPr lang="cs-CZ" altLang="cs-CZ" sz="2200" dirty="0" err="1">
                <a:latin typeface="Tahoma" pitchFamily="34" charset="0"/>
              </a:rPr>
              <a:t>takrolimu</a:t>
            </a:r>
            <a:r>
              <a:rPr lang="cs-CZ" altLang="cs-CZ" sz="2200" dirty="0">
                <a:latin typeface="Tahoma" pitchFamily="34" charset="0"/>
              </a:rPr>
              <a:t> a </a:t>
            </a:r>
            <a:r>
              <a:rPr lang="cs-CZ" altLang="cs-CZ" sz="2200" dirty="0" err="1">
                <a:latin typeface="Tahoma" pitchFamily="34" charset="0"/>
              </a:rPr>
              <a:t>sirolimu</a:t>
            </a:r>
            <a:endParaRPr lang="cs-CZ" altLang="cs-CZ" sz="2200" dirty="0">
              <a:latin typeface="Tahoma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200" dirty="0">
                <a:solidFill>
                  <a:srgbClr val="CC3399"/>
                </a:solidFill>
                <a:latin typeface="Tahoma" pitchFamily="34" charset="0"/>
              </a:rPr>
              <a:t>Anti-</a:t>
            </a:r>
            <a:r>
              <a:rPr lang="cs-CZ" altLang="cs-CZ" sz="2200" dirty="0" err="1">
                <a:solidFill>
                  <a:srgbClr val="CC3399"/>
                </a:solidFill>
                <a:latin typeface="Tahoma" pitchFamily="34" charset="0"/>
              </a:rPr>
              <a:t>thymocytární</a:t>
            </a:r>
            <a:r>
              <a:rPr lang="cs-CZ" altLang="cs-CZ" sz="2200" dirty="0">
                <a:solidFill>
                  <a:srgbClr val="CC3399"/>
                </a:solidFill>
                <a:latin typeface="Tahoma" pitchFamily="34" charset="0"/>
              </a:rPr>
              <a:t> globulin</a:t>
            </a:r>
            <a:r>
              <a:rPr lang="cs-CZ" altLang="cs-CZ" sz="2200" dirty="0">
                <a:latin typeface="Tahoma" pitchFamily="34" charset="0"/>
              </a:rPr>
              <a:t>  – důležitá součást přípravného režimu, profylaxe těžkých forem </a:t>
            </a:r>
            <a:r>
              <a:rPr lang="cs-CZ" altLang="cs-CZ" sz="2200" dirty="0" err="1">
                <a:latin typeface="Tahoma" pitchFamily="34" charset="0"/>
              </a:rPr>
              <a:t>GvHD</a:t>
            </a:r>
            <a:r>
              <a:rPr lang="cs-CZ" altLang="cs-CZ" sz="2200" dirty="0">
                <a:latin typeface="Tahoma" pitchFamily="34" charset="0"/>
              </a:rPr>
              <a:t> především u </a:t>
            </a:r>
            <a:r>
              <a:rPr lang="cs-CZ" altLang="cs-CZ" sz="2200" dirty="0" err="1">
                <a:latin typeface="Tahoma" pitchFamily="34" charset="0"/>
              </a:rPr>
              <a:t>aloTx</a:t>
            </a:r>
            <a:r>
              <a:rPr lang="cs-CZ" altLang="cs-CZ" sz="2200" dirty="0">
                <a:latin typeface="Tahoma" pitchFamily="34" charset="0"/>
              </a:rPr>
              <a:t> od nepříbuzných dárců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200" dirty="0" err="1">
                <a:solidFill>
                  <a:srgbClr val="CC3399"/>
                </a:solidFill>
                <a:latin typeface="Tahoma" pitchFamily="34" charset="0"/>
              </a:rPr>
              <a:t>CsA</a:t>
            </a:r>
            <a:r>
              <a:rPr lang="cs-CZ" altLang="cs-CZ" sz="2200" dirty="0">
                <a:latin typeface="Tahoma" pitchFamily="34" charset="0"/>
              </a:rPr>
              <a:t>: </a:t>
            </a:r>
            <a:r>
              <a:rPr lang="cs-CZ" altLang="cs-CZ" sz="2200" dirty="0" err="1">
                <a:latin typeface="Tahoma" pitchFamily="34" charset="0"/>
              </a:rPr>
              <a:t>calcineurinový</a:t>
            </a:r>
            <a:r>
              <a:rPr lang="cs-CZ" altLang="cs-CZ" sz="2200" dirty="0">
                <a:latin typeface="Tahoma" pitchFamily="34" charset="0"/>
              </a:rPr>
              <a:t> inhibitor s výrazným IS účinkem, spočívajícím v blokádě transkripce IL-2 a dalších </a:t>
            </a:r>
            <a:r>
              <a:rPr lang="cs-CZ" altLang="cs-CZ" sz="2200" dirty="0" err="1">
                <a:latin typeface="Tahoma" pitchFamily="34" charset="0"/>
              </a:rPr>
              <a:t>cytokinů</a:t>
            </a:r>
            <a:r>
              <a:rPr lang="cs-CZ" altLang="cs-CZ" sz="2200" dirty="0">
                <a:latin typeface="Tahoma" pitchFamily="34" charset="0"/>
              </a:rPr>
              <a:t> </a:t>
            </a:r>
            <a:br>
              <a:rPr lang="cs-CZ" altLang="cs-CZ" sz="2200" dirty="0">
                <a:latin typeface="Tahoma" pitchFamily="34" charset="0"/>
              </a:rPr>
            </a:br>
            <a:r>
              <a:rPr lang="cs-CZ" altLang="cs-CZ" sz="2200" dirty="0">
                <a:latin typeface="Tahoma" pitchFamily="34" charset="0"/>
              </a:rPr>
              <a:t>v aktivovaných T lymfocytech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200" dirty="0">
                <a:solidFill>
                  <a:srgbClr val="CC3399"/>
                </a:solidFill>
                <a:latin typeface="Tahoma" pitchFamily="34" charset="0"/>
              </a:rPr>
              <a:t>Nežádoucí účinky </a:t>
            </a:r>
            <a:r>
              <a:rPr lang="cs-CZ" altLang="cs-CZ" sz="2200" dirty="0" err="1">
                <a:solidFill>
                  <a:srgbClr val="CC3399"/>
                </a:solidFill>
                <a:latin typeface="Tahoma" pitchFamily="34" charset="0"/>
              </a:rPr>
              <a:t>CsA</a:t>
            </a:r>
            <a:r>
              <a:rPr lang="cs-CZ" altLang="cs-CZ" sz="2200" dirty="0">
                <a:solidFill>
                  <a:srgbClr val="CC3399"/>
                </a:solidFill>
                <a:latin typeface="Tahoma" pitchFamily="34" charset="0"/>
              </a:rPr>
              <a:t>:</a:t>
            </a:r>
            <a:r>
              <a:rPr lang="cs-CZ" altLang="cs-CZ" sz="2200" dirty="0">
                <a:latin typeface="Tahoma" pitchFamily="34" charset="0"/>
              </a:rPr>
              <a:t> hypertenze, </a:t>
            </a:r>
            <a:r>
              <a:rPr lang="cs-CZ" altLang="cs-CZ" sz="2200" dirty="0" err="1">
                <a:latin typeface="Tahoma" pitchFamily="34" charset="0"/>
              </a:rPr>
              <a:t>nefrotoxicita</a:t>
            </a:r>
            <a:r>
              <a:rPr lang="cs-CZ" altLang="cs-CZ" sz="2200" dirty="0">
                <a:latin typeface="Tahoma" pitchFamily="34" charset="0"/>
              </a:rPr>
              <a:t>, HLP, třes, hirsutismus, </a:t>
            </a:r>
            <a:r>
              <a:rPr lang="cs-CZ" altLang="cs-CZ" sz="2200" dirty="0" err="1">
                <a:latin typeface="Tahoma" pitchFamily="34" charset="0"/>
              </a:rPr>
              <a:t>hyperkalémie</a:t>
            </a:r>
            <a:r>
              <a:rPr lang="cs-CZ" altLang="cs-CZ" sz="2200" dirty="0">
                <a:latin typeface="Tahoma" pitchFamily="34" charset="0"/>
              </a:rPr>
              <a:t>, </a:t>
            </a:r>
            <a:r>
              <a:rPr lang="cs-CZ" altLang="cs-CZ" sz="2200" dirty="0" err="1">
                <a:latin typeface="Tahoma" pitchFamily="34" charset="0"/>
              </a:rPr>
              <a:t>hypomagnezémie</a:t>
            </a:r>
            <a:endParaRPr lang="cs-CZ" altLang="cs-CZ" sz="2200" dirty="0">
              <a:solidFill>
                <a:srgbClr val="CC3399"/>
              </a:solidFill>
              <a:latin typeface="Tahoma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07963" y="400610"/>
            <a:ext cx="86741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cs-CZ" sz="3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Profylaxe a</a:t>
            </a:r>
            <a:r>
              <a:rPr lang="cs-CZ" altLang="cs-CZ" sz="3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kutní </a:t>
            </a:r>
            <a:r>
              <a:rPr lang="it-IT" altLang="cs-CZ" sz="3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GvHD</a:t>
            </a:r>
            <a:r>
              <a:rPr lang="cs-CZ" altLang="cs-CZ" sz="3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-možnosti</a:t>
            </a:r>
            <a:endParaRPr lang="it-IT" altLang="cs-CZ" sz="3600" dirty="0">
              <a:solidFill>
                <a:srgbClr val="800BF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948610"/>
      </p:ext>
    </p:extLst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Text Box 10"/>
          <p:cNvSpPr txBox="1">
            <a:spLocks noChangeArrowheads="1"/>
          </p:cNvSpPr>
          <p:nvPr/>
        </p:nvSpPr>
        <p:spPr bwMode="auto">
          <a:xfrm>
            <a:off x="493713" y="1462926"/>
            <a:ext cx="8102600" cy="474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2" tIns="45680" rIns="91352" bIns="45680">
            <a:spAutoFit/>
          </a:bodyPr>
          <a:lstStyle>
            <a:lvl1pPr marL="381000" indent="-3810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1800" dirty="0">
                <a:solidFill>
                  <a:srgbClr val="6600FF"/>
                </a:solidFill>
                <a:latin typeface="Tahoma" pitchFamily="34" charset="0"/>
              </a:rPr>
              <a:t>Standardní terapie první linie </a:t>
            </a:r>
            <a:r>
              <a:rPr lang="cs-CZ" altLang="cs-CZ" sz="1800" dirty="0" err="1">
                <a:solidFill>
                  <a:srgbClr val="6600FF"/>
                </a:solidFill>
                <a:latin typeface="Tahoma" pitchFamily="34" charset="0"/>
              </a:rPr>
              <a:t>aGvHD</a:t>
            </a:r>
            <a:r>
              <a:rPr lang="cs-CZ" altLang="cs-CZ" sz="1800" dirty="0">
                <a:solidFill>
                  <a:srgbClr val="6600FF"/>
                </a:solidFill>
                <a:latin typeface="Tahoma" pitchFamily="34" charset="0"/>
              </a:rPr>
              <a:t>:</a:t>
            </a:r>
            <a:r>
              <a:rPr lang="cs-CZ" altLang="cs-CZ" sz="1800" dirty="0">
                <a:solidFill>
                  <a:srgbClr val="CC3399"/>
                </a:solidFill>
                <a:latin typeface="Tahoma" pitchFamily="34" charset="0"/>
              </a:rPr>
              <a:t> </a:t>
            </a:r>
            <a:r>
              <a:rPr lang="cs-CZ" altLang="cs-CZ" sz="1800" dirty="0">
                <a:latin typeface="Tahoma" pitchFamily="34" charset="0"/>
              </a:rPr>
              <a:t>kortikoidy v dávce </a:t>
            </a:r>
            <a:br>
              <a:rPr lang="cs-CZ" altLang="cs-CZ" sz="1800" dirty="0">
                <a:latin typeface="Tahoma" pitchFamily="34" charset="0"/>
              </a:rPr>
            </a:br>
            <a:r>
              <a:rPr lang="cs-CZ" altLang="cs-CZ" sz="1800" dirty="0">
                <a:latin typeface="Tahoma" pitchFamily="34" charset="0"/>
              </a:rPr>
              <a:t>2 mg/kg po dobu 7-14 dní, poté dávka snižována, terapie účinná </a:t>
            </a:r>
            <a:br>
              <a:rPr lang="cs-CZ" altLang="cs-CZ" sz="1800" dirty="0">
                <a:latin typeface="Tahoma" pitchFamily="34" charset="0"/>
              </a:rPr>
            </a:br>
            <a:r>
              <a:rPr lang="cs-CZ" altLang="cs-CZ" sz="1800" dirty="0">
                <a:latin typeface="Tahoma" pitchFamily="34" charset="0"/>
              </a:rPr>
              <a:t>u 50-60 % pacientů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1800" dirty="0">
                <a:solidFill>
                  <a:srgbClr val="CC3399"/>
                </a:solidFill>
                <a:latin typeface="Tahoma" pitchFamily="34" charset="0"/>
              </a:rPr>
              <a:t>Steroid-rezistentní </a:t>
            </a:r>
            <a:r>
              <a:rPr lang="cs-CZ" altLang="cs-CZ" sz="1800" dirty="0" err="1">
                <a:solidFill>
                  <a:srgbClr val="CC3399"/>
                </a:solidFill>
                <a:latin typeface="Tahoma" pitchFamily="34" charset="0"/>
              </a:rPr>
              <a:t>GvHD</a:t>
            </a:r>
            <a:r>
              <a:rPr lang="cs-CZ" altLang="cs-CZ" sz="1800" dirty="0">
                <a:solidFill>
                  <a:srgbClr val="CC3399"/>
                </a:solidFill>
                <a:latin typeface="Tahoma" pitchFamily="34" charset="0"/>
              </a:rPr>
              <a:t> </a:t>
            </a:r>
            <a:r>
              <a:rPr lang="cs-CZ" altLang="cs-CZ" sz="1800" dirty="0">
                <a:latin typeface="Tahoma" pitchFamily="34" charset="0"/>
              </a:rPr>
              <a:t>( stav, kdy nedojde k léčebné odpovědi na podání kortikoidů do několika dnů) - je obtížně terapeuticky zvladatelná a je spojena s vysokou morbiditou i mortalitou</a:t>
            </a:r>
            <a:r>
              <a:rPr lang="cs-CZ" altLang="cs-CZ" sz="1800" dirty="0">
                <a:solidFill>
                  <a:srgbClr val="CC3399"/>
                </a:solidFill>
                <a:latin typeface="Tahoma" pitchFamily="34" charset="0"/>
              </a:rPr>
              <a:t>  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1800" dirty="0">
                <a:solidFill>
                  <a:srgbClr val="CC3399"/>
                </a:solidFill>
                <a:latin typeface="Tahoma" pitchFamily="34" charset="0"/>
              </a:rPr>
              <a:t>Léčebná odpověď: kompletní či parciální remise (CR či PR)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1800" dirty="0">
                <a:solidFill>
                  <a:srgbClr val="CC3399"/>
                </a:solidFill>
                <a:latin typeface="Tahoma" pitchFamily="34" charset="0"/>
              </a:rPr>
              <a:t>CR </a:t>
            </a:r>
            <a:r>
              <a:rPr lang="cs-CZ" altLang="cs-CZ" sz="1800" dirty="0">
                <a:latin typeface="Tahoma" pitchFamily="34" charset="0"/>
              </a:rPr>
              <a:t>– evidentní vymizení všech známek </a:t>
            </a:r>
            <a:r>
              <a:rPr lang="cs-CZ" altLang="cs-CZ" sz="1800" dirty="0" err="1">
                <a:latin typeface="Tahoma" pitchFamily="34" charset="0"/>
              </a:rPr>
              <a:t>GvHD</a:t>
            </a:r>
            <a:r>
              <a:rPr lang="cs-CZ" altLang="cs-CZ" sz="1800" dirty="0">
                <a:latin typeface="Tahoma" pitchFamily="34" charset="0"/>
              </a:rPr>
              <a:t> na všech postižených orgánech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1800" dirty="0">
                <a:solidFill>
                  <a:srgbClr val="CC3399"/>
                </a:solidFill>
                <a:latin typeface="Tahoma" pitchFamily="34" charset="0"/>
              </a:rPr>
              <a:t>PR</a:t>
            </a:r>
            <a:r>
              <a:rPr lang="cs-CZ" altLang="cs-CZ" sz="1800" dirty="0">
                <a:latin typeface="Tahoma" pitchFamily="34" charset="0"/>
              </a:rPr>
              <a:t> – zlepšení celkového </a:t>
            </a:r>
            <a:r>
              <a:rPr lang="cs-CZ" altLang="cs-CZ" sz="1800" dirty="0" err="1">
                <a:latin typeface="Tahoma" pitchFamily="34" charset="0"/>
              </a:rPr>
              <a:t>GvHD</a:t>
            </a:r>
            <a:r>
              <a:rPr lang="cs-CZ" altLang="cs-CZ" sz="1800" dirty="0">
                <a:latin typeface="Tahoma" pitchFamily="34" charset="0"/>
              </a:rPr>
              <a:t> skóre (grade) o 1 stupeň, nebo zlepšení alespoň 1 orgánu o 1 stádium (</a:t>
            </a:r>
            <a:r>
              <a:rPr lang="cs-CZ" altLang="cs-CZ" sz="1800" dirty="0" err="1">
                <a:latin typeface="Tahoma" pitchFamily="34" charset="0"/>
              </a:rPr>
              <a:t>stage</a:t>
            </a:r>
            <a:r>
              <a:rPr lang="cs-CZ" altLang="cs-CZ" sz="1800" dirty="0">
                <a:latin typeface="Tahoma" pitchFamily="34" charset="0"/>
              </a:rPr>
              <a:t>) a nesmí přitom dojít ke zhoršení </a:t>
            </a:r>
            <a:br>
              <a:rPr lang="cs-CZ" altLang="cs-CZ" sz="1800" dirty="0">
                <a:latin typeface="Tahoma" pitchFamily="34" charset="0"/>
              </a:rPr>
            </a:br>
            <a:r>
              <a:rPr lang="cs-CZ" altLang="cs-CZ" sz="1800" dirty="0">
                <a:latin typeface="Tahoma" pitchFamily="34" charset="0"/>
              </a:rPr>
              <a:t>u jiných orgánů.  Lze také definovat léčebnou odpověď pro jednotlivé orgány.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1800" dirty="0">
                <a:solidFill>
                  <a:srgbClr val="CC3399"/>
                </a:solidFill>
                <a:latin typeface="Tahoma" pitchFamily="34" charset="0"/>
              </a:rPr>
              <a:t>Progrese</a:t>
            </a:r>
            <a:r>
              <a:rPr lang="cs-CZ" altLang="cs-CZ" sz="1800" dirty="0">
                <a:latin typeface="Tahoma" pitchFamily="34" charset="0"/>
              </a:rPr>
              <a:t> – zhoršení alespoň u 1 orgánu bez zlepšení na jiném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07963" y="414057"/>
            <a:ext cx="86741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cs-CZ" sz="3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Terapie akutní GvHD</a:t>
            </a:r>
          </a:p>
        </p:txBody>
      </p:sp>
    </p:spTree>
    <p:extLst>
      <p:ext uri="{BB962C8B-B14F-4D97-AF65-F5344CB8AC3E}">
        <p14:creationId xmlns:p14="http://schemas.microsoft.com/office/powerpoint/2010/main" val="535389747"/>
      </p:ext>
    </p:extLst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62" name="Picture 6" descr="P1010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913" y="1854200"/>
            <a:ext cx="4065587" cy="36226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98664" name="Picture 8" descr="P1010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1375" y="2914650"/>
            <a:ext cx="4171950" cy="35544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207963" y="333375"/>
            <a:ext cx="8674100" cy="120032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cs-CZ" sz="3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Akutní GvHD po alogenní transplantaci: postižení kůže a sliznic</a:t>
            </a:r>
          </a:p>
        </p:txBody>
      </p:sp>
    </p:spTree>
    <p:extLst>
      <p:ext uri="{BB962C8B-B14F-4D97-AF65-F5344CB8AC3E}">
        <p14:creationId xmlns:p14="http://schemas.microsoft.com/office/powerpoint/2010/main" val="4108030676"/>
      </p:ext>
    </p:extLst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1705185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789113"/>
            <a:ext cx="6565900" cy="45021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4334156" y="6384740"/>
            <a:ext cx="415093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258" tIns="32629" rIns="65258" bIns="32629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32702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652463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979488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306513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17637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2209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6781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353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Shapira</a:t>
            </a:r>
            <a:r>
              <a:rPr lang="cs-CZ" altLang="cs-CZ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MY et al. BMT 2005; 36:1097–1101.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07963" y="333375"/>
            <a:ext cx="8674100" cy="120032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cs-CZ" sz="3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Steroid-refrakterní kožní GvHD</a:t>
            </a:r>
            <a:br>
              <a:rPr lang="it-IT" altLang="cs-CZ" sz="3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it-IT" altLang="cs-CZ" sz="3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po alogenní transplantaci</a:t>
            </a:r>
          </a:p>
        </p:txBody>
      </p:sp>
    </p:spTree>
    <p:extLst>
      <p:ext uri="{BB962C8B-B14F-4D97-AF65-F5344CB8AC3E}">
        <p14:creationId xmlns:p14="http://schemas.microsoft.com/office/powerpoint/2010/main" val="278502139"/>
      </p:ext>
    </p:extLst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Text Box 10"/>
          <p:cNvSpPr txBox="1">
            <a:spLocks noChangeArrowheads="1"/>
          </p:cNvSpPr>
          <p:nvPr/>
        </p:nvSpPr>
        <p:spPr bwMode="auto">
          <a:xfrm>
            <a:off x="601290" y="1968405"/>
            <a:ext cx="8102600" cy="39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2" tIns="45680" rIns="91352" bIns="45680">
            <a:spAutoFit/>
          </a:bodyPr>
          <a:lstStyle>
            <a:lvl1pPr marL="381000" indent="-3810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30000"/>
              </a:spcBef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Prezentuje se různou závažností i klinickým průběhem, od postižení jednoho orgánu pro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multisystémové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postižení </a:t>
            </a:r>
            <a:b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 vysokou mortalitou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Symptomy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cGvHD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mohou napodobovat autoimunitní onemocnění – systémový lupus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erytematodes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Sjögrenův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syndrom, sklerodermii či revmatoidní artritidu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Závažná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cGvHD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se léčí systémovou imunosupresí, vyskytuje se u 30-70 % pacientů po alo-HCT a léčba je často dlouhodobého charakteru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07963" y="414057"/>
            <a:ext cx="86741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cs-CZ" sz="3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Chronická  Gv</a:t>
            </a:r>
            <a:r>
              <a:rPr lang="cs-CZ" altLang="cs-CZ" sz="3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HD (</a:t>
            </a:r>
            <a:r>
              <a:rPr lang="cs-CZ" altLang="cs-CZ" sz="3600" dirty="0" err="1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cGvHD</a:t>
            </a:r>
            <a:r>
              <a:rPr lang="cs-CZ" altLang="cs-CZ" sz="3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)</a:t>
            </a:r>
            <a:endParaRPr lang="it-IT" altLang="cs-CZ" sz="3600" dirty="0">
              <a:solidFill>
                <a:srgbClr val="800BF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984421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8813" y="1908362"/>
            <a:ext cx="7772400" cy="4142814"/>
          </a:xfrm>
        </p:spPr>
        <p:txBody>
          <a:bodyPr/>
          <a:lstStyle/>
          <a:p>
            <a:pPr>
              <a:spcBef>
                <a:spcPct val="30000"/>
              </a:spcBef>
              <a:buClr>
                <a:srgbClr val="660033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400" b="1" dirty="0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Krvetvorba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vzniká z velmi malé populace </a:t>
            </a:r>
            <a:r>
              <a:rPr lang="cs-CZ" alt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pluripotentních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kmenových buněk kostní dřeně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které jsou schopny jak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sebeobnovy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tak postupné diferenciace do jednotlivých krvetvorných řad.</a:t>
            </a:r>
            <a:endParaRPr lang="cs-CZ" alt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30000"/>
              </a:spcBef>
              <a:buClr>
                <a:srgbClr val="660033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400" b="1" dirty="0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Nezralé krvetvorné buňky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nesou na svém povrchu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antigenní strukturu CD34,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což je jejich zásadní charakteristika.</a:t>
            </a:r>
          </a:p>
          <a:p>
            <a:pPr>
              <a:spcBef>
                <a:spcPct val="30000"/>
              </a:spcBef>
              <a:buClr>
                <a:srgbClr val="660033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Na základě přítomnosti znaku CD34 je možno tyto buňky snadno identifikovat a kvantifikovat pomocí speciálního </a:t>
            </a:r>
            <a:r>
              <a:rPr lang="cs-CZ" alt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flowcytometrického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vyšetření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(z krve či kostní dřeně).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07963" y="333375"/>
            <a:ext cx="8674100" cy="120032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z="3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Krvetvorba, krvetvorné buňky kostní dřeně, periferní kmenové buňky – I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301106" y="6116377"/>
            <a:ext cx="4972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Adam Z et al. Speciální onkologie,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Galén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2010,417 stran</a:t>
            </a:r>
            <a:r>
              <a:rPr lang="cs-CZ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80268" y="1736811"/>
            <a:ext cx="7075487" cy="3923761"/>
          </a:xfrm>
        </p:spPr>
        <p:txBody>
          <a:bodyPr lIns="91374" tIns="45690" rIns="91374" bIns="45690"/>
          <a:lstStyle/>
          <a:p>
            <a:pPr defTabSz="652463">
              <a:spcBef>
                <a:spcPct val="45000"/>
              </a:spcBef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300" b="1" dirty="0">
                <a:solidFill>
                  <a:srgbClr val="CC3399"/>
                </a:solidFill>
                <a:latin typeface="Tahoma" pitchFamily="34" charset="0"/>
              </a:rPr>
              <a:t> 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1-2 neshody v I. a II. třídě HLA systému</a:t>
            </a:r>
          </a:p>
          <a:p>
            <a:pPr defTabSz="652463">
              <a:spcBef>
                <a:spcPct val="45000"/>
              </a:spcBef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 Předchozí akutní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GvHD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grade II a vyšší</a:t>
            </a:r>
          </a:p>
          <a:p>
            <a:pPr defTabSz="652463">
              <a:spcBef>
                <a:spcPct val="45000"/>
              </a:spcBef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 Periferní krvetvorné buňky oproti kostní dřeni</a:t>
            </a:r>
          </a:p>
          <a:p>
            <a:pPr defTabSz="652463">
              <a:spcBef>
                <a:spcPct val="45000"/>
              </a:spcBef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 Vyšší věk příjemce</a:t>
            </a:r>
          </a:p>
          <a:p>
            <a:pPr defTabSz="652463">
              <a:spcBef>
                <a:spcPct val="45000"/>
              </a:spcBef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 Dárce žena pro mužského příjemce</a:t>
            </a:r>
          </a:p>
          <a:p>
            <a:pPr defTabSz="652463">
              <a:spcBef>
                <a:spcPct val="45000"/>
              </a:spcBef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 Žena dárce po více graviditách</a:t>
            </a:r>
          </a:p>
          <a:p>
            <a:pPr defTabSz="652463">
              <a:spcBef>
                <a:spcPct val="45000"/>
              </a:spcBef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 Nepříbuzenský dárce oproti dárci sourozenci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07963" y="414057"/>
            <a:ext cx="86741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cs-CZ" sz="3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Rizikové faktory rozvoje </a:t>
            </a:r>
            <a:r>
              <a:rPr lang="cs-CZ" altLang="cs-CZ" sz="3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chronické </a:t>
            </a:r>
            <a:r>
              <a:rPr lang="it-IT" altLang="cs-CZ" sz="3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GvHD</a:t>
            </a:r>
          </a:p>
        </p:txBody>
      </p:sp>
    </p:spTree>
    <p:extLst>
      <p:ext uri="{BB962C8B-B14F-4D97-AF65-F5344CB8AC3E}">
        <p14:creationId xmlns:p14="http://schemas.microsoft.com/office/powerpoint/2010/main" val="3790251888"/>
      </p:ext>
    </p:extLst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Text Box 10"/>
          <p:cNvSpPr txBox="1">
            <a:spLocks noChangeArrowheads="1"/>
          </p:cNvSpPr>
          <p:nvPr/>
        </p:nvSpPr>
        <p:spPr bwMode="auto">
          <a:xfrm>
            <a:off x="461639" y="1420427"/>
            <a:ext cx="8188649" cy="465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2" tIns="45680" rIns="91352" bIns="45680">
            <a:spAutoFit/>
          </a:bodyPr>
          <a:lstStyle>
            <a:lvl1pPr marL="381000" indent="-3810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45000"/>
              </a:spcBef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Průběh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cGvHD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je typicky protrahovaný, s opakovanými exacerbacemi, může trvat několik měsíců i několik let.</a:t>
            </a:r>
          </a:p>
          <a:p>
            <a:pPr eaLnBrk="1" hangingPunct="1">
              <a:lnSpc>
                <a:spcPct val="110000"/>
              </a:lnSpc>
              <a:spcBef>
                <a:spcPct val="45000"/>
              </a:spcBef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Cílem léčby je přerušit destruktivní imunologický proces, zmírnit symptomy a zastavit progresi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cGvHD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do stádia ireverzibilního poškození orgánů.</a:t>
            </a:r>
          </a:p>
          <a:p>
            <a:pPr eaLnBrk="1" hangingPunct="1">
              <a:lnSpc>
                <a:spcPct val="110000"/>
              </a:lnSpc>
              <a:spcBef>
                <a:spcPct val="45000"/>
              </a:spcBef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Systémovou terapii podáváme u středních a těžkých forem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cGvHD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(dříve extenzívní), u lehké formy (limitovaná) často postačuje lokální léčba.</a:t>
            </a:r>
          </a:p>
          <a:p>
            <a:pPr eaLnBrk="1" hangingPunct="1">
              <a:lnSpc>
                <a:spcPct val="110000"/>
              </a:lnSpc>
              <a:spcBef>
                <a:spcPct val="45000"/>
              </a:spcBef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Součástí tohoto přístupu je navození imunologické tolerance a snaha o postupné vysazení imunosupresívní terapie.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07963" y="414057"/>
            <a:ext cx="86741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cs-CZ" sz="3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Terapie  cGvHD </a:t>
            </a:r>
          </a:p>
        </p:txBody>
      </p:sp>
    </p:spTree>
    <p:extLst>
      <p:ext uri="{BB962C8B-B14F-4D97-AF65-F5344CB8AC3E}">
        <p14:creationId xmlns:p14="http://schemas.microsoft.com/office/powerpoint/2010/main" val="274165047"/>
      </p:ext>
    </p:extLst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7700" y="2806700"/>
            <a:ext cx="7772400" cy="33623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91385" tIns="45695" rIns="91385" bIns="45695"/>
          <a:lstStyle/>
          <a:p>
            <a:pPr>
              <a:lnSpc>
                <a:spcPct val="90000"/>
              </a:lnSpc>
              <a:buSzPct val="90000"/>
              <a:buFontTx/>
              <a:buBlip>
                <a:blip r:embed="rId2"/>
              </a:buBlip>
            </a:pPr>
            <a:r>
              <a:rPr lang="cs-CZ" altLang="cs-CZ" sz="2400" b="1" dirty="0">
                <a:solidFill>
                  <a:srgbClr val="CC00CC"/>
                </a:solidFill>
                <a:latin typeface="Calibri" pitchFamily="34" charset="0"/>
              </a:rPr>
              <a:t>Hledisko ekonomické</a:t>
            </a:r>
            <a:r>
              <a:rPr lang="cs-CZ" altLang="cs-CZ" sz="2400" dirty="0">
                <a:latin typeface="Calibri" pitchFamily="34" charset="0"/>
              </a:rPr>
              <a:t> – náklady na autologní HCT v řádu 10</a:t>
            </a:r>
            <a:r>
              <a:rPr lang="cs-CZ" altLang="cs-CZ" sz="2400" baseline="30000" dirty="0">
                <a:latin typeface="Calibri" pitchFamily="34" charset="0"/>
              </a:rPr>
              <a:t>5</a:t>
            </a:r>
            <a:r>
              <a:rPr lang="cs-CZ" altLang="cs-CZ" sz="2400" dirty="0">
                <a:latin typeface="Calibri" pitchFamily="34" charset="0"/>
              </a:rPr>
              <a:t> Kč, náklady na alogenní HCT v řádu 10</a:t>
            </a:r>
            <a:r>
              <a:rPr lang="cs-CZ" altLang="cs-CZ" sz="2400" baseline="30000" dirty="0">
                <a:latin typeface="Calibri" pitchFamily="34" charset="0"/>
              </a:rPr>
              <a:t>6</a:t>
            </a:r>
            <a:r>
              <a:rPr lang="cs-CZ" altLang="cs-CZ" sz="2400" dirty="0">
                <a:latin typeface="Calibri" pitchFamily="34" charset="0"/>
              </a:rPr>
              <a:t> Kč</a:t>
            </a:r>
          </a:p>
          <a:p>
            <a:pPr marL="522288" lvl="1" indent="-65088">
              <a:lnSpc>
                <a:spcPct val="90000"/>
              </a:lnSpc>
              <a:buSzPct val="90000"/>
              <a:buFontTx/>
              <a:buNone/>
            </a:pPr>
            <a:r>
              <a:rPr lang="cs-CZ" altLang="cs-CZ" sz="2400" i="1" dirty="0">
                <a:solidFill>
                  <a:srgbClr val="777777"/>
                </a:solidFill>
                <a:latin typeface="Calibri" pitchFamily="34" charset="0"/>
              </a:rPr>
              <a:t>(</a:t>
            </a:r>
            <a:r>
              <a:rPr lang="cs-CZ" altLang="cs-CZ" sz="1800" i="1" dirty="0">
                <a:solidFill>
                  <a:srgbClr val="777777"/>
                </a:solidFill>
                <a:latin typeface="Calibri" pitchFamily="34" charset="0"/>
              </a:rPr>
              <a:t>příklad z praxe: pacient po alogenní transplantaci si nechal poslat od své zdravotní pojišťovny  roční finanční náklady: cena 4,5 miliónu Kč</a:t>
            </a:r>
            <a:r>
              <a:rPr lang="cs-CZ" altLang="cs-CZ" sz="2400" i="1" dirty="0">
                <a:solidFill>
                  <a:srgbClr val="777777"/>
                </a:solidFill>
                <a:latin typeface="Calibri" pitchFamily="34" charset="0"/>
              </a:rPr>
              <a:t>)</a:t>
            </a:r>
            <a:r>
              <a:rPr lang="cs-CZ" altLang="cs-CZ" sz="2400" i="1" dirty="0">
                <a:latin typeface="Calibri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40000"/>
              </a:spcBef>
              <a:buSzPct val="90000"/>
              <a:buFontTx/>
              <a:buBlip>
                <a:blip r:embed="rId2"/>
              </a:buBlip>
            </a:pPr>
            <a:r>
              <a:rPr lang="cs-CZ" altLang="cs-CZ" sz="2400" b="1" dirty="0">
                <a:solidFill>
                  <a:srgbClr val="CC00CC"/>
                </a:solidFill>
                <a:latin typeface="Calibri" pitchFamily="34" charset="0"/>
              </a:rPr>
              <a:t>Hledisko medicínské</a:t>
            </a:r>
            <a:r>
              <a:rPr lang="cs-CZ" altLang="cs-CZ" sz="2400" dirty="0">
                <a:latin typeface="Calibri" pitchFamily="34" charset="0"/>
              </a:rPr>
              <a:t> – dosažení vyléčení nebo prodloužení trvání remise onemocnění </a:t>
            </a:r>
          </a:p>
          <a:p>
            <a:pPr>
              <a:lnSpc>
                <a:spcPct val="90000"/>
              </a:lnSpc>
              <a:spcBef>
                <a:spcPct val="40000"/>
              </a:spcBef>
              <a:buSzPct val="90000"/>
              <a:buFontTx/>
              <a:buBlip>
                <a:blip r:embed="rId2"/>
              </a:buBlip>
            </a:pPr>
            <a:r>
              <a:rPr lang="cs-CZ" altLang="cs-CZ" sz="2400" b="1" dirty="0">
                <a:solidFill>
                  <a:srgbClr val="CC00CC"/>
                </a:solidFill>
                <a:latin typeface="Calibri" pitchFamily="34" charset="0"/>
              </a:rPr>
              <a:t>Hledisko etické</a:t>
            </a:r>
            <a:r>
              <a:rPr lang="cs-CZ" altLang="cs-CZ" sz="2400" dirty="0">
                <a:latin typeface="Calibri" pitchFamily="34" charset="0"/>
              </a:rPr>
              <a:t> – důraz na kvalitu života, optimální je plnohodnotný návrat do běžného života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07963" y="333375"/>
            <a:ext cx="8674100" cy="10064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30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Proč se snažit dále zlepšit</a:t>
            </a:r>
            <a:br>
              <a:rPr lang="cs-CZ" altLang="cs-CZ" sz="30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cs-CZ" altLang="cs-CZ" sz="30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výsledky transplantací krvetvorných buněk?</a:t>
            </a: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2403475" y="1860550"/>
            <a:ext cx="4298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3200" b="1">
                <a:solidFill>
                  <a:srgbClr val="FBBB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Úspěch versus neúspěch</a:t>
            </a:r>
          </a:p>
        </p:txBody>
      </p:sp>
      <p:sp>
        <p:nvSpPr>
          <p:cNvPr id="15365" name="Line 9"/>
          <p:cNvSpPr>
            <a:spLocks noChangeShapeType="1"/>
          </p:cNvSpPr>
          <p:nvPr/>
        </p:nvSpPr>
        <p:spPr bwMode="auto">
          <a:xfrm>
            <a:off x="2286000" y="2457450"/>
            <a:ext cx="4743450" cy="0"/>
          </a:xfrm>
          <a:prstGeom prst="line">
            <a:avLst/>
          </a:prstGeom>
          <a:noFill/>
          <a:ln w="19050">
            <a:solidFill>
              <a:srgbClr val="EC9E0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slow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7351" y="1358283"/>
            <a:ext cx="8341512" cy="4975282"/>
          </a:xfrm>
        </p:spPr>
        <p:txBody>
          <a:bodyPr lIns="91385" tIns="45695" rIns="91385" bIns="45695"/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ct val="40000"/>
              </a:spcAft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400" b="1" kern="1200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Správná indikace transplantace </a:t>
            </a:r>
            <a:r>
              <a:rPr lang="cs-CZ" altLang="cs-CZ" sz="2400" dirty="0">
                <a:latin typeface="Calibri" pitchFamily="34" charset="0"/>
              </a:rPr>
              <a:t>s využitím prognostických faktorů a skóre rizikovosti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40000"/>
              </a:spcAft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400" b="1" dirty="0">
                <a:solidFill>
                  <a:srgbClr val="990099"/>
                </a:solidFill>
                <a:latin typeface="Calibri" pitchFamily="34" charset="0"/>
              </a:rPr>
              <a:t>Optimální načasování</a:t>
            </a:r>
            <a:r>
              <a:rPr lang="cs-CZ" altLang="cs-CZ" sz="2400" dirty="0">
                <a:solidFill>
                  <a:srgbClr val="990099"/>
                </a:solidFill>
                <a:latin typeface="Calibri" pitchFamily="34" charset="0"/>
              </a:rPr>
              <a:t> </a:t>
            </a:r>
            <a:r>
              <a:rPr lang="cs-CZ" altLang="cs-CZ" sz="2400" b="1" dirty="0">
                <a:solidFill>
                  <a:srgbClr val="990099"/>
                </a:solidFill>
                <a:latin typeface="Calibri" pitchFamily="34" charset="0"/>
              </a:rPr>
              <a:t>transplantace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400" b="1" dirty="0">
                <a:solidFill>
                  <a:srgbClr val="990099"/>
                </a:solidFill>
                <a:latin typeface="Calibri" pitchFamily="34" charset="0"/>
              </a:rPr>
              <a:t>Správná</a:t>
            </a:r>
            <a:r>
              <a:rPr lang="cs-CZ" altLang="cs-CZ" sz="2400" dirty="0">
                <a:solidFill>
                  <a:srgbClr val="990099"/>
                </a:solidFill>
                <a:latin typeface="Calibri" pitchFamily="34" charset="0"/>
              </a:rPr>
              <a:t> </a:t>
            </a:r>
            <a:r>
              <a:rPr lang="cs-CZ" altLang="cs-CZ" sz="2400" b="1" dirty="0">
                <a:solidFill>
                  <a:srgbClr val="990099"/>
                </a:solidFill>
                <a:latin typeface="Calibri" pitchFamily="34" charset="0"/>
              </a:rPr>
              <a:t>volba přípravného režimu</a:t>
            </a:r>
            <a:br>
              <a:rPr lang="cs-CZ" altLang="cs-CZ" sz="2400" b="1" dirty="0">
                <a:solidFill>
                  <a:srgbClr val="A42416"/>
                </a:solidFill>
                <a:latin typeface="Calibri" pitchFamily="34" charset="0"/>
              </a:rPr>
            </a:br>
            <a:r>
              <a:rPr lang="cs-CZ" altLang="cs-CZ" sz="2400" dirty="0">
                <a:latin typeface="Calibri" pitchFamily="34" charset="0"/>
              </a:rPr>
              <a:t>– snížení </a:t>
            </a:r>
            <a:r>
              <a:rPr lang="cs-CZ" altLang="cs-CZ" sz="2400" dirty="0" err="1">
                <a:latin typeface="Calibri" pitchFamily="34" charset="0"/>
              </a:rPr>
              <a:t>potransplantační</a:t>
            </a:r>
            <a:r>
              <a:rPr lang="cs-CZ" altLang="cs-CZ" sz="2400" dirty="0">
                <a:latin typeface="Calibri" pitchFamily="34" charset="0"/>
              </a:rPr>
              <a:t> toxicity </a:t>
            </a:r>
            <a:r>
              <a:rPr lang="cs-CZ" altLang="cs-CZ" sz="2400" dirty="0">
                <a:latin typeface="Calibri" pitchFamily="34" charset="0"/>
                <a:sym typeface="Symbol" pitchFamily="18" charset="2"/>
              </a:rPr>
              <a:t></a:t>
            </a:r>
            <a:r>
              <a:rPr lang="cs-CZ" altLang="cs-CZ" sz="2400" dirty="0">
                <a:latin typeface="Calibri" pitchFamily="34" charset="0"/>
              </a:rPr>
              <a:t> RIC režimy </a:t>
            </a:r>
            <a:br>
              <a:rPr lang="cs-CZ" altLang="cs-CZ" sz="2400" dirty="0">
                <a:latin typeface="Calibri" pitchFamily="34" charset="0"/>
              </a:rPr>
            </a:br>
            <a:r>
              <a:rPr lang="cs-CZ" altLang="cs-CZ" sz="2400" dirty="0">
                <a:latin typeface="Calibri" pitchFamily="34" charset="0"/>
              </a:rPr>
              <a:t>                                                         </a:t>
            </a:r>
            <a:r>
              <a:rPr lang="cs-CZ" altLang="cs-CZ" sz="1600" i="1" dirty="0">
                <a:solidFill>
                  <a:srgbClr val="7F7F7F"/>
                </a:solidFill>
                <a:latin typeface="Calibri" pitchFamily="34" charset="0"/>
              </a:rPr>
              <a:t>(režimy s redukovanou intenzitou)</a:t>
            </a:r>
          </a:p>
          <a:p>
            <a:pPr>
              <a:spcBef>
                <a:spcPct val="0"/>
              </a:spcBef>
              <a:spcAft>
                <a:spcPct val="40000"/>
              </a:spcAft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400" b="1" dirty="0">
                <a:solidFill>
                  <a:srgbClr val="840084"/>
                </a:solidFill>
                <a:latin typeface="Calibri" pitchFamily="34" charset="0"/>
              </a:rPr>
              <a:t>Ovlivnění  </a:t>
            </a:r>
            <a:r>
              <a:rPr lang="cs-CZ" altLang="cs-CZ" sz="2400" b="1" dirty="0" err="1">
                <a:solidFill>
                  <a:srgbClr val="840084"/>
                </a:solidFill>
                <a:latin typeface="Calibri" pitchFamily="34" charset="0"/>
              </a:rPr>
              <a:t>GvHD</a:t>
            </a:r>
            <a:r>
              <a:rPr lang="cs-CZ" altLang="cs-CZ" sz="2400" b="1" dirty="0">
                <a:solidFill>
                  <a:srgbClr val="840084"/>
                </a:solidFill>
                <a:latin typeface="Calibri" pitchFamily="34" charset="0"/>
              </a:rPr>
              <a:t> </a:t>
            </a:r>
            <a:r>
              <a:rPr lang="cs-CZ" altLang="cs-CZ" sz="1600" b="1" dirty="0">
                <a:solidFill>
                  <a:srgbClr val="CC00CC"/>
                </a:solidFill>
                <a:latin typeface="Calibri" pitchFamily="34" charset="0"/>
              </a:rPr>
              <a:t>(reakce štěpu proti hostiteli)</a:t>
            </a:r>
            <a:r>
              <a:rPr lang="cs-CZ" altLang="cs-CZ" sz="2400" dirty="0">
                <a:solidFill>
                  <a:srgbClr val="CC00CC"/>
                </a:solidFill>
                <a:latin typeface="Calibri" pitchFamily="34" charset="0"/>
              </a:rPr>
              <a:t> </a:t>
            </a:r>
            <a:r>
              <a:rPr lang="cs-CZ" altLang="cs-CZ" sz="2400" dirty="0">
                <a:latin typeface="Calibri" pitchFamily="34" charset="0"/>
              </a:rPr>
              <a:t>u alogenní transplantace</a:t>
            </a:r>
            <a:br>
              <a:rPr lang="cs-CZ" altLang="cs-CZ" sz="2400" dirty="0">
                <a:latin typeface="Calibri" pitchFamily="34" charset="0"/>
              </a:rPr>
            </a:br>
            <a:r>
              <a:rPr lang="cs-CZ" altLang="cs-CZ" sz="2400" dirty="0">
                <a:latin typeface="Calibri" pitchFamily="34" charset="0"/>
              </a:rPr>
              <a:t>– důraz na </a:t>
            </a:r>
            <a:r>
              <a:rPr lang="cs-CZ" altLang="cs-CZ" sz="2400" dirty="0" err="1">
                <a:latin typeface="Calibri" pitchFamily="34" charset="0"/>
              </a:rPr>
              <a:t>GvHD</a:t>
            </a:r>
            <a:r>
              <a:rPr lang="cs-CZ" altLang="cs-CZ" sz="2400" dirty="0">
                <a:latin typeface="Calibri" pitchFamily="34" charset="0"/>
              </a:rPr>
              <a:t> profylaxi - použití </a:t>
            </a:r>
            <a:r>
              <a:rPr lang="cs-CZ" altLang="cs-CZ" sz="2400" dirty="0" err="1">
                <a:latin typeface="Calibri" pitchFamily="34" charset="0"/>
              </a:rPr>
              <a:t>antithymocytárního</a:t>
            </a:r>
            <a:br>
              <a:rPr lang="cs-CZ" altLang="cs-CZ" sz="2400" dirty="0">
                <a:latin typeface="Calibri" pitchFamily="34" charset="0"/>
              </a:rPr>
            </a:br>
            <a:r>
              <a:rPr lang="cs-CZ" altLang="cs-CZ" sz="2400" dirty="0">
                <a:latin typeface="Calibri" pitchFamily="34" charset="0"/>
              </a:rPr>
              <a:t>   globulinu; snaha o zlepšení terapie steroid-rezistentní </a:t>
            </a:r>
            <a:r>
              <a:rPr lang="cs-CZ" altLang="cs-CZ" sz="2400" dirty="0" err="1">
                <a:latin typeface="Calibri" pitchFamily="34" charset="0"/>
              </a:rPr>
              <a:t>GvHD</a:t>
            </a:r>
            <a:r>
              <a:rPr lang="cs-CZ" altLang="cs-CZ" sz="2400" dirty="0">
                <a:latin typeface="Calibri" pitchFamily="34" charset="0"/>
              </a:rPr>
              <a:t> </a:t>
            </a:r>
          </a:p>
          <a:p>
            <a:pPr>
              <a:spcBef>
                <a:spcPct val="0"/>
              </a:spcBef>
              <a:spcAft>
                <a:spcPct val="40000"/>
              </a:spcAft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400" b="1" dirty="0">
                <a:solidFill>
                  <a:srgbClr val="840084"/>
                </a:solidFill>
                <a:latin typeface="Calibri" pitchFamily="34" charset="0"/>
              </a:rPr>
              <a:t>Modifikace </a:t>
            </a:r>
            <a:r>
              <a:rPr lang="cs-CZ" altLang="cs-CZ" sz="2400" b="1" dirty="0" err="1">
                <a:solidFill>
                  <a:srgbClr val="840084"/>
                </a:solidFill>
                <a:latin typeface="Calibri" pitchFamily="34" charset="0"/>
              </a:rPr>
              <a:t>GvL</a:t>
            </a:r>
            <a:r>
              <a:rPr lang="cs-CZ" altLang="cs-CZ" sz="2400" b="1" dirty="0">
                <a:solidFill>
                  <a:srgbClr val="840084"/>
                </a:solidFill>
                <a:latin typeface="Calibri" pitchFamily="34" charset="0"/>
              </a:rPr>
              <a:t> efektu </a:t>
            </a:r>
            <a:r>
              <a:rPr lang="cs-CZ" altLang="cs-CZ" sz="1600" b="1" dirty="0">
                <a:solidFill>
                  <a:srgbClr val="CC00CC"/>
                </a:solidFill>
                <a:latin typeface="Calibri" pitchFamily="34" charset="0"/>
              </a:rPr>
              <a:t>(reakce štěpu proti nádoru)</a:t>
            </a:r>
            <a:br>
              <a:rPr lang="cs-CZ" altLang="cs-CZ" sz="2400" b="1" dirty="0">
                <a:solidFill>
                  <a:srgbClr val="A42416"/>
                </a:solidFill>
                <a:latin typeface="Calibri" pitchFamily="34" charset="0"/>
              </a:rPr>
            </a:br>
            <a:r>
              <a:rPr lang="cs-CZ" altLang="cs-CZ" sz="2400" dirty="0">
                <a:latin typeface="Calibri" pitchFamily="34" charset="0"/>
              </a:rPr>
              <a:t>– profylaktické podání DLI u rizikových pacientů</a:t>
            </a:r>
            <a:br>
              <a:rPr lang="cs-CZ" altLang="cs-CZ" sz="2400" dirty="0">
                <a:latin typeface="Calibri" pitchFamily="34" charset="0"/>
              </a:rPr>
            </a:br>
            <a:r>
              <a:rPr lang="cs-CZ" altLang="cs-CZ" sz="2400" dirty="0">
                <a:latin typeface="Calibri" pitchFamily="34" charset="0"/>
              </a:rPr>
              <a:t>   s cílem zabránit relapsu nemoci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07963" y="414057"/>
            <a:ext cx="8674100" cy="6413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3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Jak zlepšit výsledky transplantací?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"/>
          <p:cNvSpPr txBox="1">
            <a:spLocks noChangeArrowheads="1"/>
          </p:cNvSpPr>
          <p:nvPr/>
        </p:nvSpPr>
        <p:spPr bwMode="auto">
          <a:xfrm>
            <a:off x="488950" y="3126620"/>
            <a:ext cx="8266113" cy="322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5" rIns="91407" bIns="45705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52400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09638" indent="-285750" eaLnBrk="0" hangingPunct="0">
              <a:spcBef>
                <a:spcPct val="20000"/>
              </a:spcBef>
              <a:buChar char="–"/>
              <a:tabLst>
                <a:tab pos="15240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17625" indent="-228600" eaLnBrk="0" hangingPunct="0">
              <a:spcBef>
                <a:spcPct val="20000"/>
              </a:spcBef>
              <a:buChar char="•"/>
              <a:tabLst>
                <a:tab pos="152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25613" indent="-228600" eaLnBrk="0" hangingPunct="0">
              <a:spcBef>
                <a:spcPct val="20000"/>
              </a:spcBef>
              <a:buChar char="–"/>
              <a:tabLst>
                <a:tab pos="15240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133600" indent="-228600" eaLnBrk="0" hangingPunct="0">
              <a:spcBef>
                <a:spcPct val="20000"/>
              </a:spcBef>
              <a:buChar char="»"/>
              <a:tabLst>
                <a:tab pos="15240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90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40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048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40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05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40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962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40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cs-CZ" altLang="cs-CZ" sz="2200" u="sng" dirty="0">
                <a:latin typeface="Arial" pitchFamily="34" charset="0"/>
              </a:rPr>
              <a:t>V roce 2014 byly dle EBMT registru v Evropě prováděny HCT</a:t>
            </a:r>
            <a:br>
              <a:rPr lang="cs-CZ" altLang="cs-CZ" sz="2200" u="sng" dirty="0">
                <a:latin typeface="Arial" pitchFamily="34" charset="0"/>
              </a:rPr>
            </a:br>
            <a:r>
              <a:rPr lang="cs-CZ" altLang="cs-CZ" sz="2200" u="sng" dirty="0">
                <a:latin typeface="Arial" pitchFamily="34" charset="0"/>
              </a:rPr>
              <a:t>v celkem 656 centrech v 47 zemích.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cs-CZ" altLang="cs-CZ" sz="1600" u="sng" dirty="0">
              <a:latin typeface="Arial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altLang="cs-CZ" sz="2200" dirty="0">
                <a:latin typeface="Arial" pitchFamily="34" charset="0"/>
              </a:rPr>
              <a:t>Celkem provedeno </a:t>
            </a:r>
            <a:r>
              <a:rPr lang="cs-CZ" altLang="cs-CZ" sz="2200" dirty="0">
                <a:solidFill>
                  <a:srgbClr val="FF0066"/>
                </a:solidFill>
                <a:latin typeface="Arial" pitchFamily="34" charset="0"/>
              </a:rPr>
              <a:t>40 829 HCT</a:t>
            </a:r>
            <a:r>
              <a:rPr lang="cs-CZ" altLang="cs-CZ" sz="2200" dirty="0">
                <a:latin typeface="Arial" pitchFamily="34" charset="0"/>
              </a:rPr>
              <a:t> u 36 469 pacientů za rok, </a:t>
            </a:r>
            <a:br>
              <a:rPr lang="cs-CZ" altLang="cs-CZ" sz="2200" dirty="0">
                <a:latin typeface="Arial" pitchFamily="34" charset="0"/>
              </a:rPr>
            </a:br>
            <a:r>
              <a:rPr lang="cs-CZ" altLang="cs-CZ" sz="2200" dirty="0">
                <a:latin typeface="Arial" pitchFamily="34" charset="0"/>
              </a:rPr>
              <a:t>z toho bylo	</a:t>
            </a:r>
            <a:r>
              <a:rPr lang="cs-CZ" altLang="cs-CZ" sz="2200" dirty="0">
                <a:latin typeface="Monotype Sorts"/>
                <a:sym typeface="Wingdings" pitchFamily="2" charset="2"/>
              </a:rPr>
              <a:t> </a:t>
            </a:r>
            <a:r>
              <a:rPr lang="cs-CZ" altLang="cs-CZ" sz="2200" dirty="0">
                <a:solidFill>
                  <a:srgbClr val="FF0066"/>
                </a:solidFill>
                <a:latin typeface="Arial" pitchFamily="34" charset="0"/>
              </a:rPr>
              <a:t>15 765 alogenních (43 %)</a:t>
            </a:r>
            <a:br>
              <a:rPr lang="cs-CZ" altLang="cs-CZ" sz="2200" dirty="0">
                <a:solidFill>
                  <a:srgbClr val="FF0066"/>
                </a:solidFill>
                <a:latin typeface="Arial" pitchFamily="34" charset="0"/>
              </a:rPr>
            </a:br>
            <a:r>
              <a:rPr lang="cs-CZ" altLang="cs-CZ" sz="2200" dirty="0">
                <a:solidFill>
                  <a:srgbClr val="FF0066"/>
                </a:solidFill>
                <a:latin typeface="Arial" pitchFamily="34" charset="0"/>
              </a:rPr>
              <a:t>	</a:t>
            </a:r>
            <a:r>
              <a:rPr lang="cs-CZ" altLang="cs-CZ" sz="2200" dirty="0">
                <a:latin typeface="Monotype Sorts"/>
                <a:sym typeface="Wingdings" pitchFamily="2" charset="2"/>
              </a:rPr>
              <a:t></a:t>
            </a:r>
            <a:r>
              <a:rPr lang="cs-CZ" altLang="cs-CZ" sz="2200" dirty="0">
                <a:solidFill>
                  <a:srgbClr val="FF0066"/>
                </a:solidFill>
                <a:latin typeface="Arial" pitchFamily="34" charset="0"/>
              </a:rPr>
              <a:t> 20 704 autologních (57 %)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cs-CZ" altLang="cs-CZ" sz="2200" dirty="0">
                <a:solidFill>
                  <a:srgbClr val="990099"/>
                </a:solidFill>
                <a:latin typeface="Arial" pitchFamily="34" charset="0"/>
              </a:rPr>
              <a:t>Transplantace u dětí – </a:t>
            </a:r>
            <a:r>
              <a:rPr lang="cs-CZ" altLang="cs-CZ" sz="2200" dirty="0">
                <a:latin typeface="Arial" pitchFamily="34" charset="0"/>
              </a:rPr>
              <a:t>celkem 4400 výkonů ročně, </a:t>
            </a:r>
            <a:r>
              <a:rPr lang="cs-CZ" altLang="cs-CZ" sz="2200" dirty="0">
                <a:solidFill>
                  <a:srgbClr val="990099"/>
                </a:solidFill>
                <a:latin typeface="Arial" pitchFamily="34" charset="0"/>
              </a:rPr>
              <a:t>tedy 11 % všech HCT</a:t>
            </a:r>
            <a:r>
              <a:rPr lang="cs-CZ" altLang="cs-CZ" sz="2200" dirty="0">
                <a:latin typeface="Arial" pitchFamily="34" charset="0"/>
              </a:rPr>
              <a:t>, z toho 3279 alogenních a 1121 autologních.</a:t>
            </a:r>
            <a:r>
              <a:rPr lang="cs-CZ" altLang="cs-CZ" sz="2200" dirty="0">
                <a:solidFill>
                  <a:srgbClr val="FF0066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07963" y="414057"/>
            <a:ext cx="8674100" cy="6413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Transplantace krvetvorných buněk </a:t>
            </a:r>
            <a:r>
              <a:rPr lang="cs-CZ" altLang="cs-CZ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(HCT)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52450" y="1495318"/>
            <a:ext cx="8047038" cy="190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188" indent="-3571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53657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ct val="40000"/>
              </a:spcAft>
              <a:buSzPct val="90000"/>
              <a:buFontTx/>
              <a:buBlip>
                <a:blip r:embed="rId2"/>
              </a:buBlip>
            </a:pPr>
            <a:r>
              <a:rPr lang="cs-CZ" altLang="cs-CZ" sz="2200" dirty="0">
                <a:latin typeface="Arial" pitchFamily="34" charset="0"/>
              </a:rPr>
              <a:t>dlouhodobě  efektivní a osvědčená léčebná modalita pro řadu získaných i vrozených onemocnění hematopoetického systému, onemocnění imunitního systému a vrozených enzymatických metabolických poruch.</a:t>
            </a:r>
          </a:p>
          <a:p>
            <a:pPr eaLnBrk="1" hangingPunct="1"/>
            <a:endParaRPr lang="cs-CZ" altLang="cs-CZ" sz="2200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143500" y="6352088"/>
            <a:ext cx="286512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1600" i="1" dirty="0" err="1">
                <a:solidFill>
                  <a:schemeClr val="bg2"/>
                </a:solidFill>
                <a:latin typeface="Calibri" pitchFamily="34" charset="0"/>
              </a:rPr>
              <a:t>Passweg</a:t>
            </a:r>
            <a:r>
              <a:rPr lang="cs-CZ" altLang="cs-CZ" sz="1600" i="1" dirty="0">
                <a:solidFill>
                  <a:schemeClr val="bg2"/>
                </a:solidFill>
                <a:latin typeface="Calibri" pitchFamily="34" charset="0"/>
              </a:rPr>
              <a:t> JR et al., BMT 2016</a:t>
            </a:r>
          </a:p>
        </p:txBody>
      </p:sp>
    </p:spTree>
    <p:extLst>
      <p:ext uri="{BB962C8B-B14F-4D97-AF65-F5344CB8AC3E}">
        <p14:creationId xmlns:p14="http://schemas.microsoft.com/office/powerpoint/2010/main" val="1770049782"/>
      </p:ext>
    </p:extLst>
  </p:cSld>
  <p:clrMapOvr>
    <a:masterClrMapping/>
  </p:clrMapOvr>
  <p:transition spd="slow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58813" y="1679108"/>
            <a:ext cx="7772400" cy="4779250"/>
          </a:xfrm>
        </p:spPr>
        <p:txBody>
          <a:bodyPr lIns="91385" tIns="45695" rIns="91385" bIns="45695"/>
          <a:lstStyle/>
          <a:p>
            <a:pPr>
              <a:lnSpc>
                <a:spcPct val="90000"/>
              </a:lnSpc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cs-CZ" altLang="cs-CZ" sz="2800" b="1" dirty="0">
                <a:solidFill>
                  <a:srgbClr val="CC0066"/>
                </a:solidFill>
                <a:latin typeface="Calibri" panose="020F0502020204030204" pitchFamily="34" charset="0"/>
              </a:rPr>
              <a:t>Mezinárodní doporučení – opakovaně aktualizována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cs-CZ" altLang="cs-CZ" sz="2000" b="1" dirty="0">
                <a:latin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</a:rPr>
              <a:t>EBMT </a:t>
            </a:r>
            <a:r>
              <a:rPr lang="cs-CZ" altLang="cs-CZ" sz="2000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cs-CZ" altLang="cs-CZ" sz="2000" i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Ljungman</a:t>
            </a:r>
            <a:r>
              <a:rPr lang="cs-CZ" altLang="cs-CZ" sz="2000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 2010,  </a:t>
            </a:r>
            <a:r>
              <a:rPr lang="cs-CZ" altLang="cs-CZ" sz="2000" i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Sureda</a:t>
            </a:r>
            <a:r>
              <a:rPr lang="cs-CZ" altLang="cs-CZ" sz="2000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 2015 –poslední 6.verze)</a:t>
            </a:r>
          </a:p>
          <a:p>
            <a:pPr>
              <a:lnSpc>
                <a:spcPct val="150000"/>
              </a:lnSpc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cs-CZ" altLang="cs-CZ" sz="2800" b="1" dirty="0">
                <a:solidFill>
                  <a:srgbClr val="CC0066"/>
                </a:solidFill>
                <a:latin typeface="Calibri" panose="020F0502020204030204" pitchFamily="34" charset="0"/>
              </a:rPr>
              <a:t>Národní doporučení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cs-CZ" altLang="cs-CZ" sz="2000" b="1" dirty="0">
                <a:latin typeface="Calibri" panose="020F0502020204030204" pitchFamily="34" charset="0"/>
              </a:rPr>
              <a:t>  </a:t>
            </a:r>
            <a:r>
              <a:rPr lang="cs-CZ" altLang="cs-CZ" sz="2400" dirty="0">
                <a:latin typeface="Calibri" panose="020F0502020204030204" pitchFamily="34" charset="0"/>
              </a:rPr>
              <a:t>Transplantační sekce České hematologické společnosti </a:t>
            </a:r>
            <a:r>
              <a:rPr lang="cs-CZ" altLang="cs-CZ" sz="2000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(doporučení z roku 2006 – Koza et al.,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cs-CZ" altLang="cs-CZ" sz="2000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     dále nová doporučení z roku 2016 –Krejci et al. )</a:t>
            </a:r>
            <a:endParaRPr lang="cs-CZ" altLang="cs-CZ" sz="20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cs-CZ" altLang="cs-CZ" sz="2800" b="1" dirty="0">
                <a:solidFill>
                  <a:srgbClr val="CC0066"/>
                </a:solidFill>
                <a:latin typeface="Calibri" panose="020F0502020204030204" pitchFamily="34" charset="0"/>
              </a:rPr>
              <a:t>Transplantační pracoviště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cs-CZ" altLang="cs-CZ" sz="2000" b="1" dirty="0">
                <a:latin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</a:rPr>
              <a:t>indikační (transplantační) komise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cs-CZ" altLang="cs-CZ" sz="2000" dirty="0">
                <a:latin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</a:rPr>
              <a:t>individuální zařazování jednotlivých pacientů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07963" y="583334"/>
            <a:ext cx="8674100" cy="5847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Indikace transplantací krvetvorných buněk </a:t>
            </a:r>
          </a:p>
        </p:txBody>
      </p:sp>
    </p:spTree>
    <p:extLst>
      <p:ext uri="{BB962C8B-B14F-4D97-AF65-F5344CB8AC3E}">
        <p14:creationId xmlns:p14="http://schemas.microsoft.com/office/powerpoint/2010/main" val="4128066454"/>
      </p:ext>
    </p:extLst>
  </p:cSld>
  <p:clrMapOvr>
    <a:masterClrMapping/>
  </p:clrMapOvr>
  <p:transition spd="slow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416" y="1473693"/>
            <a:ext cx="7987159" cy="4927107"/>
          </a:xfrm>
        </p:spPr>
        <p:txBody>
          <a:bodyPr/>
          <a:lstStyle/>
          <a:p>
            <a:pPr marL="533400" indent="-533400">
              <a:spcBef>
                <a:spcPct val="0"/>
              </a:spcBef>
              <a:spcAft>
                <a:spcPct val="30000"/>
              </a:spcAft>
              <a:buFontTx/>
              <a:buAutoNum type="arabicPeriod"/>
            </a:pPr>
            <a:r>
              <a:rPr lang="cs-CZ" altLang="cs-CZ" sz="2400" dirty="0">
                <a:latin typeface="Calibri" pitchFamily="34" charset="0"/>
              </a:rPr>
              <a:t>standardní, rutinní provedení transplantace u vhodných nemocných (</a:t>
            </a:r>
            <a:r>
              <a:rPr lang="cs-CZ" altLang="cs-CZ" sz="2400" b="1" i="1" dirty="0">
                <a:latin typeface="Calibri" pitchFamily="34" charset="0"/>
              </a:rPr>
              <a:t>standard </a:t>
            </a:r>
            <a:r>
              <a:rPr lang="cs-CZ" altLang="cs-CZ" sz="2400" b="1" i="1" dirty="0" err="1">
                <a:latin typeface="Calibri" pitchFamily="34" charset="0"/>
              </a:rPr>
              <a:t>of</a:t>
            </a:r>
            <a:r>
              <a:rPr lang="cs-CZ" altLang="cs-CZ" sz="2400" b="1" i="1" dirty="0">
                <a:latin typeface="Calibri" pitchFamily="34" charset="0"/>
              </a:rPr>
              <a:t> care</a:t>
            </a:r>
            <a:r>
              <a:rPr lang="cs-CZ" altLang="cs-CZ" sz="2400" i="1" dirty="0">
                <a:latin typeface="Calibri" pitchFamily="34" charset="0"/>
              </a:rPr>
              <a:t>) – </a:t>
            </a:r>
            <a:r>
              <a:rPr lang="cs-CZ" altLang="cs-CZ" sz="2400" b="1" i="1" dirty="0">
                <a:solidFill>
                  <a:srgbClr val="CC0066"/>
                </a:solidFill>
                <a:latin typeface="Calibri" pitchFamily="34" charset="0"/>
              </a:rPr>
              <a:t>S</a:t>
            </a:r>
            <a:r>
              <a:rPr lang="cs-CZ" altLang="cs-CZ" sz="2400" i="1" dirty="0">
                <a:solidFill>
                  <a:srgbClr val="CC0066"/>
                </a:solidFill>
                <a:latin typeface="Calibri" pitchFamily="34" charset="0"/>
              </a:rPr>
              <a:t> (standardní indikace)</a:t>
            </a:r>
          </a:p>
          <a:p>
            <a:pPr marL="533400" indent="-533400">
              <a:spcBef>
                <a:spcPct val="0"/>
              </a:spcBef>
              <a:spcAft>
                <a:spcPct val="30000"/>
              </a:spcAft>
              <a:buFontTx/>
              <a:buAutoNum type="arabicPeriod"/>
            </a:pPr>
            <a:r>
              <a:rPr lang="cs-CZ" altLang="cs-CZ" sz="2400" dirty="0">
                <a:latin typeface="Calibri" pitchFamily="34" charset="0"/>
              </a:rPr>
              <a:t>provedení transplantace je léčebnou možností po předchozím pečlivém zvážení možných rizik a benefitu </a:t>
            </a:r>
            <a:br>
              <a:rPr lang="cs-CZ" altLang="cs-CZ" sz="2400" dirty="0">
                <a:latin typeface="Calibri" pitchFamily="34" charset="0"/>
              </a:rPr>
            </a:br>
            <a:r>
              <a:rPr lang="cs-CZ" altLang="cs-CZ" sz="2400" dirty="0">
                <a:latin typeface="Calibri" pitchFamily="34" charset="0"/>
              </a:rPr>
              <a:t>pro pacienta (</a:t>
            </a:r>
            <a:r>
              <a:rPr lang="cs-CZ" altLang="cs-CZ" sz="2400" b="1" i="1" dirty="0" err="1">
                <a:latin typeface="Calibri" pitchFamily="34" charset="0"/>
              </a:rPr>
              <a:t>clinical</a:t>
            </a:r>
            <a:r>
              <a:rPr lang="cs-CZ" altLang="cs-CZ" sz="2400" b="1" i="1" dirty="0">
                <a:latin typeface="Calibri" pitchFamily="34" charset="0"/>
              </a:rPr>
              <a:t> </a:t>
            </a:r>
            <a:r>
              <a:rPr lang="cs-CZ" altLang="cs-CZ" sz="2400" b="1" i="1" dirty="0" err="1">
                <a:latin typeface="Calibri" pitchFamily="34" charset="0"/>
              </a:rPr>
              <a:t>option</a:t>
            </a:r>
            <a:r>
              <a:rPr lang="cs-CZ" altLang="cs-CZ" sz="2400" b="1" i="1" dirty="0">
                <a:latin typeface="Calibri" pitchFamily="34" charset="0"/>
              </a:rPr>
              <a:t> -CO</a:t>
            </a:r>
            <a:r>
              <a:rPr lang="cs-CZ" altLang="cs-CZ" sz="2400" dirty="0">
                <a:latin typeface="Calibri" pitchFamily="34" charset="0"/>
              </a:rPr>
              <a:t>) – </a:t>
            </a:r>
            <a:r>
              <a:rPr lang="cs-CZ" altLang="cs-CZ" sz="2400" b="1" i="1" dirty="0">
                <a:solidFill>
                  <a:srgbClr val="CC0066"/>
                </a:solidFill>
                <a:latin typeface="Calibri" pitchFamily="34" charset="0"/>
              </a:rPr>
              <a:t>I</a:t>
            </a:r>
            <a:r>
              <a:rPr lang="cs-CZ" altLang="cs-CZ" sz="2400" i="1" dirty="0">
                <a:solidFill>
                  <a:srgbClr val="CC0066"/>
                </a:solidFill>
                <a:latin typeface="Calibri" pitchFamily="34" charset="0"/>
              </a:rPr>
              <a:t> (individuální indikace) </a:t>
            </a:r>
          </a:p>
          <a:p>
            <a:pPr marL="533400" indent="-533400">
              <a:spcBef>
                <a:spcPct val="0"/>
              </a:spcBef>
              <a:spcAft>
                <a:spcPct val="30000"/>
              </a:spcAft>
              <a:buFontTx/>
              <a:buAutoNum type="arabicPeriod"/>
            </a:pPr>
            <a:r>
              <a:rPr lang="cs-CZ" altLang="cs-CZ" sz="2400" dirty="0">
                <a:latin typeface="Calibri" pitchFamily="34" charset="0"/>
              </a:rPr>
              <a:t>na provedení transplantace v této indikaci není jednoznačný názor, stav vyžaduje další klinické studie (</a:t>
            </a:r>
            <a:r>
              <a:rPr lang="cs-CZ" altLang="cs-CZ" sz="2400" b="1" i="1" dirty="0" err="1">
                <a:latin typeface="Calibri" pitchFamily="34" charset="0"/>
              </a:rPr>
              <a:t>developmental</a:t>
            </a:r>
            <a:r>
              <a:rPr lang="cs-CZ" altLang="cs-CZ" sz="2400" b="1" i="1" dirty="0">
                <a:latin typeface="Calibri" pitchFamily="34" charset="0"/>
              </a:rPr>
              <a:t>-D</a:t>
            </a:r>
            <a:r>
              <a:rPr lang="cs-CZ" altLang="cs-CZ" sz="2400" dirty="0">
                <a:latin typeface="Calibri" pitchFamily="34" charset="0"/>
              </a:rPr>
              <a:t>) – provedení transplantace pouze v rámci klinické studie – </a:t>
            </a:r>
            <a:r>
              <a:rPr lang="cs-CZ" altLang="cs-CZ" sz="2400" b="1" i="1" dirty="0">
                <a:solidFill>
                  <a:srgbClr val="CC0066"/>
                </a:solidFill>
                <a:latin typeface="Calibri" pitchFamily="34" charset="0"/>
              </a:rPr>
              <a:t>K</a:t>
            </a:r>
            <a:r>
              <a:rPr lang="cs-CZ" altLang="cs-CZ" sz="2400" i="1" dirty="0">
                <a:solidFill>
                  <a:srgbClr val="CC0066"/>
                </a:solidFill>
                <a:latin typeface="Calibri" pitchFamily="34" charset="0"/>
              </a:rPr>
              <a:t> (klinická studie)</a:t>
            </a:r>
          </a:p>
          <a:p>
            <a:pPr marL="533400" indent="-533400">
              <a:spcBef>
                <a:spcPct val="0"/>
              </a:spcBef>
              <a:spcAft>
                <a:spcPct val="30000"/>
              </a:spcAft>
              <a:buFontTx/>
              <a:buAutoNum type="arabicPeriod"/>
            </a:pPr>
            <a:r>
              <a:rPr lang="cs-CZ" altLang="cs-CZ" sz="2400" dirty="0">
                <a:latin typeface="Calibri" pitchFamily="34" charset="0"/>
              </a:rPr>
              <a:t>transplantace nejsou všeobecně doporučované (</a:t>
            </a:r>
            <a:r>
              <a:rPr lang="cs-CZ" altLang="cs-CZ" sz="2400" b="1" i="1" dirty="0">
                <a:latin typeface="Calibri" pitchFamily="34" charset="0"/>
              </a:rPr>
              <a:t>GNR</a:t>
            </a:r>
            <a:r>
              <a:rPr lang="cs-CZ" altLang="cs-CZ" sz="2400" i="1" dirty="0">
                <a:latin typeface="Calibri" pitchFamily="34" charset="0"/>
              </a:rPr>
              <a:t>) </a:t>
            </a:r>
            <a:br>
              <a:rPr lang="cs-CZ" altLang="cs-CZ" sz="2400" i="1" dirty="0">
                <a:latin typeface="Calibri" pitchFamily="34" charset="0"/>
              </a:rPr>
            </a:br>
            <a:r>
              <a:rPr lang="cs-CZ" altLang="cs-CZ" sz="2400" i="1" dirty="0">
                <a:latin typeface="Calibri" pitchFamily="34" charset="0"/>
              </a:rPr>
              <a:t>– </a:t>
            </a:r>
            <a:r>
              <a:rPr lang="cs-CZ" altLang="cs-CZ" sz="2400" b="1" i="1" dirty="0">
                <a:solidFill>
                  <a:srgbClr val="CC0066"/>
                </a:solidFill>
                <a:latin typeface="Calibri" pitchFamily="34" charset="0"/>
              </a:rPr>
              <a:t>N</a:t>
            </a:r>
            <a:r>
              <a:rPr lang="cs-CZ" altLang="cs-CZ" sz="2400" i="1" dirty="0">
                <a:solidFill>
                  <a:srgbClr val="CC0066"/>
                </a:solidFill>
                <a:latin typeface="Calibri" pitchFamily="34" charset="0"/>
              </a:rPr>
              <a:t> (transplantace neindikována)</a:t>
            </a:r>
            <a:endParaRPr lang="cs-CZ" altLang="cs-CZ" sz="2000" b="1" i="1" dirty="0">
              <a:latin typeface="Tahoma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07963" y="535641"/>
            <a:ext cx="8674100" cy="5847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cs-CZ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Indikace k transplantacím</a:t>
            </a:r>
          </a:p>
        </p:txBody>
      </p:sp>
    </p:spTree>
    <p:extLst>
      <p:ext uri="{BB962C8B-B14F-4D97-AF65-F5344CB8AC3E}">
        <p14:creationId xmlns:p14="http://schemas.microsoft.com/office/powerpoint/2010/main" val="1679147107"/>
      </p:ext>
    </p:extLst>
  </p:cSld>
  <p:clrMapOvr>
    <a:masterClrMapping/>
  </p:clrMapOvr>
  <p:transition spd="slow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581150"/>
            <a:ext cx="7985125" cy="4699000"/>
          </a:xfrm>
        </p:spPr>
        <p:txBody>
          <a:bodyPr/>
          <a:lstStyle/>
          <a:p>
            <a:pPr marL="533400" indent="-533400">
              <a:spcBef>
                <a:spcPct val="0"/>
              </a:spcBef>
              <a:spcAft>
                <a:spcPct val="30000"/>
              </a:spcAft>
              <a:buFontTx/>
              <a:buAutoNum type="arabicPeriod"/>
            </a:pPr>
            <a:r>
              <a:rPr lang="cs-CZ" altLang="cs-CZ" sz="2400" dirty="0">
                <a:latin typeface="Calibri" pitchFamily="34" charset="0"/>
              </a:rPr>
              <a:t>Provedení HCT zatíženo řadou </a:t>
            </a:r>
            <a:r>
              <a:rPr lang="cs-CZ" altLang="cs-CZ" sz="2400" dirty="0">
                <a:solidFill>
                  <a:srgbClr val="990099"/>
                </a:solidFill>
                <a:latin typeface="Calibri" pitchFamily="34" charset="0"/>
              </a:rPr>
              <a:t>možných závažných komplikací</a:t>
            </a:r>
            <a:r>
              <a:rPr lang="cs-CZ" altLang="cs-CZ" sz="2400" dirty="0">
                <a:latin typeface="Calibri" pitchFamily="34" charset="0"/>
              </a:rPr>
              <a:t>, proto tyto výkony spadají do kompetence specializovaných </a:t>
            </a:r>
            <a:r>
              <a:rPr lang="cs-CZ" altLang="cs-CZ" sz="2400" dirty="0" err="1">
                <a:latin typeface="Calibri" pitchFamily="34" charset="0"/>
              </a:rPr>
              <a:t>hematoonkologických</a:t>
            </a:r>
            <a:r>
              <a:rPr lang="cs-CZ" altLang="cs-CZ" sz="2400" dirty="0">
                <a:latin typeface="Calibri" pitchFamily="34" charset="0"/>
              </a:rPr>
              <a:t> center </a:t>
            </a:r>
            <a:br>
              <a:rPr lang="cs-CZ" altLang="cs-CZ" sz="2400" dirty="0">
                <a:latin typeface="Calibri" pitchFamily="34" charset="0"/>
              </a:rPr>
            </a:br>
            <a:r>
              <a:rPr lang="cs-CZ" altLang="cs-CZ" sz="2400" dirty="0">
                <a:latin typeface="Calibri" pitchFamily="34" charset="0"/>
              </a:rPr>
              <a:t>(v ČR je jich 10)</a:t>
            </a:r>
          </a:p>
          <a:p>
            <a:pPr marL="533400" indent="-533400">
              <a:spcBef>
                <a:spcPct val="0"/>
              </a:spcBef>
              <a:spcAft>
                <a:spcPct val="30000"/>
              </a:spcAft>
              <a:buFontTx/>
              <a:buAutoNum type="arabicPeriod"/>
            </a:pPr>
            <a:r>
              <a:rPr lang="cs-CZ" altLang="cs-CZ" sz="2400" dirty="0">
                <a:latin typeface="Calibri" pitchFamily="34" charset="0"/>
              </a:rPr>
              <a:t>Indikační rozhodnutí pro provedení HCT- </a:t>
            </a:r>
            <a:r>
              <a:rPr lang="cs-CZ" altLang="cs-CZ" sz="2400" dirty="0">
                <a:solidFill>
                  <a:srgbClr val="990099"/>
                </a:solidFill>
                <a:latin typeface="Calibri" pitchFamily="34" charset="0"/>
              </a:rPr>
              <a:t>nutno zohlednit celou řadu faktorů </a:t>
            </a:r>
            <a:r>
              <a:rPr lang="cs-CZ" altLang="cs-CZ" sz="2400" dirty="0">
                <a:latin typeface="Calibri" pitchFamily="34" charset="0"/>
              </a:rPr>
              <a:t>– celkový klinický stav, přítomnost přidružených onemocnění, věk, dostupnost dárce, stav základní nemoci, prognostické faktory a další</a:t>
            </a:r>
          </a:p>
          <a:p>
            <a:pPr marL="533400" indent="-533400">
              <a:spcBef>
                <a:spcPct val="0"/>
              </a:spcBef>
              <a:spcAft>
                <a:spcPct val="30000"/>
              </a:spcAft>
              <a:buFontTx/>
              <a:buAutoNum type="arabicPeriod"/>
            </a:pPr>
            <a:r>
              <a:rPr lang="cs-CZ" altLang="cs-CZ" sz="2400" u="sng" dirty="0">
                <a:solidFill>
                  <a:srgbClr val="333333"/>
                </a:solidFill>
                <a:latin typeface="Calibri" pitchFamily="34" charset="0"/>
              </a:rPr>
              <a:t>Alogenní HCT </a:t>
            </a:r>
            <a:r>
              <a:rPr lang="cs-CZ" altLang="cs-CZ" sz="2400" dirty="0">
                <a:solidFill>
                  <a:srgbClr val="990099"/>
                </a:solidFill>
                <a:latin typeface="Calibri" pitchFamily="34" charset="0"/>
              </a:rPr>
              <a:t>- EBMT skóre</a:t>
            </a:r>
            <a:r>
              <a:rPr lang="cs-CZ" altLang="cs-CZ" sz="2400" dirty="0">
                <a:latin typeface="Calibri" pitchFamily="34" charset="0"/>
              </a:rPr>
              <a:t> </a:t>
            </a:r>
            <a:r>
              <a:rPr lang="cs-CZ" altLang="cs-CZ" sz="20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(</a:t>
            </a:r>
            <a:r>
              <a:rPr lang="cs-CZ" altLang="cs-CZ" sz="2000" i="1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Gratwohl</a:t>
            </a:r>
            <a:r>
              <a:rPr lang="cs-CZ" altLang="cs-CZ" sz="20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et al., </a:t>
            </a:r>
            <a:r>
              <a:rPr lang="cs-CZ" altLang="cs-CZ" sz="2000" i="1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Cancer</a:t>
            </a:r>
            <a:r>
              <a:rPr lang="cs-CZ" altLang="cs-CZ" sz="20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, 2009) </a:t>
            </a:r>
            <a:br>
              <a:rPr lang="cs-CZ" altLang="cs-CZ" sz="20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</a:br>
            <a:r>
              <a:rPr lang="cs-CZ" altLang="cs-CZ" sz="2400" dirty="0">
                <a:latin typeface="Calibri" pitchFamily="34" charset="0"/>
              </a:rPr>
              <a:t>a </a:t>
            </a:r>
            <a:r>
              <a:rPr lang="cs-CZ" altLang="cs-CZ" sz="2400" dirty="0">
                <a:solidFill>
                  <a:srgbClr val="990099"/>
                </a:solidFill>
                <a:latin typeface="Calibri" pitchFamily="34" charset="0"/>
              </a:rPr>
              <a:t>index komorbidit</a:t>
            </a:r>
            <a:r>
              <a:rPr lang="cs-CZ" altLang="cs-CZ" sz="2400" dirty="0">
                <a:latin typeface="Calibri" pitchFamily="34" charset="0"/>
              </a:rPr>
              <a:t> </a:t>
            </a:r>
            <a:r>
              <a:rPr lang="cs-CZ" altLang="cs-CZ" sz="20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(HCT-CI </a:t>
            </a:r>
            <a:r>
              <a:rPr lang="cs-CZ" altLang="cs-CZ" sz="2000" i="1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skore</a:t>
            </a:r>
            <a:r>
              <a:rPr lang="cs-CZ" altLang="cs-CZ" sz="20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cs-CZ" altLang="cs-CZ" sz="2000" i="1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Sorror</a:t>
            </a:r>
            <a:r>
              <a:rPr lang="cs-CZ" altLang="cs-CZ" sz="20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et al., </a:t>
            </a:r>
            <a:r>
              <a:rPr lang="cs-CZ" altLang="cs-CZ" sz="2000" i="1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Blood</a:t>
            </a:r>
            <a:r>
              <a:rPr lang="cs-CZ" altLang="cs-CZ" sz="20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2005) </a:t>
            </a:r>
            <a:br>
              <a:rPr lang="cs-CZ" altLang="cs-CZ" sz="20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</a:br>
            <a:r>
              <a:rPr lang="cs-CZ" altLang="cs-CZ" sz="2400" dirty="0">
                <a:latin typeface="Calibri" pitchFamily="34" charset="0"/>
              </a:rPr>
              <a:t>– zohlednění rizikových faktorů a predikce </a:t>
            </a:r>
            <a:r>
              <a:rPr lang="cs-CZ" altLang="cs-CZ" sz="2400" dirty="0" err="1">
                <a:latin typeface="Calibri" pitchFamily="34" charset="0"/>
              </a:rPr>
              <a:t>potransplantačního</a:t>
            </a:r>
            <a:r>
              <a:rPr lang="cs-CZ" altLang="cs-CZ" sz="2400" dirty="0">
                <a:latin typeface="Calibri" pitchFamily="34" charset="0"/>
              </a:rPr>
              <a:t> rizika úmrtí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07963" y="495300"/>
            <a:ext cx="8674100" cy="5847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HCT - komplikace</a:t>
            </a:r>
            <a:endParaRPr lang="pt-BR" altLang="cs-CZ" dirty="0">
              <a:solidFill>
                <a:srgbClr val="800BF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077215"/>
      </p:ext>
    </p:extLst>
  </p:cSld>
  <p:clrMapOvr>
    <a:masterClrMapping/>
  </p:clrMapOvr>
  <p:transition spd="slow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Group 2"/>
          <p:cNvGrpSpPr>
            <a:grpSpLocks/>
          </p:cNvGrpSpPr>
          <p:nvPr/>
        </p:nvGrpSpPr>
        <p:grpSpPr bwMode="auto">
          <a:xfrm>
            <a:off x="649288" y="1421891"/>
            <a:ext cx="4494212" cy="5070475"/>
            <a:chOff x="1118" y="1194"/>
            <a:chExt cx="3964" cy="4472"/>
          </a:xfrm>
        </p:grpSpPr>
        <p:sp>
          <p:nvSpPr>
            <p:cNvPr id="83971" name="Rectangle 3"/>
            <p:cNvSpPr>
              <a:spLocks noChangeArrowheads="1"/>
            </p:cNvSpPr>
            <p:nvPr/>
          </p:nvSpPr>
          <p:spPr bwMode="auto">
            <a:xfrm>
              <a:off x="1118" y="1194"/>
              <a:ext cx="3964" cy="44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8397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8" y="1278"/>
              <a:ext cx="3781" cy="4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5549900" y="1517132"/>
            <a:ext cx="3332163" cy="514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266" tIns="32633" rIns="65266" bIns="32633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32702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652463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979488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306513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17637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2209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6781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353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Přežití a TRM u 56605 pacientů s různými hematologickými malignitami po alogenní HCT je signifikantně ovlivněno tzv. rizikovým skóre </a:t>
            </a:r>
            <a:r>
              <a:rPr lang="cs-CZ" alt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(řada faktorů - věk, stav nemoci, typ dárce  </a:t>
            </a:r>
            <a:br>
              <a:rPr lang="cs-CZ" alt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a další)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>
              <a:spcBef>
                <a:spcPct val="20000"/>
              </a:spcBef>
            </a:pPr>
            <a:endParaRPr lang="cs-CZ" altLang="cs-CZ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Grafy reflektují pravděpodobnost přežití (nahoře) a </a:t>
            </a:r>
            <a:r>
              <a:rPr lang="cs-CZ" altLang="cs-CZ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transplant-related</a:t>
            </a:r>
            <a:r>
              <a:rPr lang="cs-CZ" alt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 mortality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(dole) v průběhu prvních 5 let po HCT.</a:t>
            </a:r>
          </a:p>
          <a:p>
            <a:pPr eaLnBrk="1" hangingPunct="1">
              <a:spcBef>
                <a:spcPct val="20000"/>
              </a:spcBef>
            </a:pP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cs-CZ" altLang="cs-CZ" i="1" dirty="0" err="1">
                <a:solidFill>
                  <a:schemeClr val="bg2"/>
                </a:solidFill>
                <a:latin typeface="Calibri" pitchFamily="34" charset="0"/>
              </a:rPr>
              <a:t>Gratwohl</a:t>
            </a:r>
            <a:r>
              <a:rPr lang="cs-CZ" altLang="cs-CZ" i="1" dirty="0">
                <a:solidFill>
                  <a:schemeClr val="bg2"/>
                </a:solidFill>
                <a:latin typeface="Calibri" pitchFamily="34" charset="0"/>
              </a:rPr>
              <a:t> A et al, </a:t>
            </a:r>
            <a:r>
              <a:rPr lang="cs-CZ" altLang="cs-CZ" i="1" dirty="0" err="1">
                <a:solidFill>
                  <a:schemeClr val="bg2"/>
                </a:solidFill>
                <a:latin typeface="Calibri" pitchFamily="34" charset="0"/>
              </a:rPr>
              <a:t>Cancer</a:t>
            </a:r>
            <a:r>
              <a:rPr lang="cs-CZ" altLang="cs-CZ" i="1" dirty="0">
                <a:solidFill>
                  <a:schemeClr val="bg2"/>
                </a:solidFill>
                <a:latin typeface="Calibri" pitchFamily="34" charset="0"/>
              </a:rPr>
              <a:t>, 2009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07963" y="495300"/>
            <a:ext cx="8674100" cy="5847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EBMT transplantační rizikové skóre</a:t>
            </a:r>
          </a:p>
        </p:txBody>
      </p:sp>
    </p:spTree>
    <p:extLst>
      <p:ext uri="{BB962C8B-B14F-4D97-AF65-F5344CB8AC3E}">
        <p14:creationId xmlns:p14="http://schemas.microsoft.com/office/powerpoint/2010/main" val="279629313"/>
      </p:ext>
    </p:extLst>
  </p:cSld>
  <p:clrMapOvr>
    <a:masterClrMapping/>
  </p:clrMapOvr>
  <p:transition spd="slow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281723" y="1643856"/>
            <a:ext cx="8295118" cy="4478338"/>
            <a:chOff x="567" y="1026"/>
            <a:chExt cx="4675" cy="2821"/>
          </a:xfrm>
        </p:grpSpPr>
        <p:sp>
          <p:nvSpPr>
            <p:cNvPr id="17" name="Rectangle 4"/>
            <p:cNvSpPr>
              <a:spLocks noChangeArrowheads="1"/>
            </p:cNvSpPr>
            <p:nvPr/>
          </p:nvSpPr>
          <p:spPr bwMode="auto">
            <a:xfrm>
              <a:off x="567" y="1026"/>
              <a:ext cx="467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de-CH" sz="2400">
                <a:latin typeface="Times New Roman" pitchFamily="18" charset="0"/>
              </a:endParaRPr>
            </a:p>
          </p:txBody>
        </p:sp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2469" y="1041"/>
              <a:ext cx="773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2000" dirty="0"/>
                <a:t>Allogeneic</a:t>
              </a:r>
            </a:p>
            <a:p>
              <a:pPr algn="ctr"/>
              <a:r>
                <a:rPr lang="en-US" sz="2000" dirty="0"/>
                <a:t>1</a:t>
              </a:r>
              <a:r>
                <a:rPr lang="en-US" sz="2000" baseline="30000" dirty="0"/>
                <a:t>st</a:t>
              </a:r>
              <a:r>
                <a:rPr lang="en-US" sz="2000" dirty="0"/>
                <a:t> HCT</a:t>
              </a:r>
            </a:p>
          </p:txBody>
        </p: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3492" y="1041"/>
              <a:ext cx="82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2000" dirty="0"/>
                <a:t>Autologous</a:t>
              </a:r>
            </a:p>
            <a:p>
              <a:pPr algn="ctr"/>
              <a:r>
                <a:rPr lang="en-US" sz="2000" dirty="0"/>
                <a:t>1</a:t>
              </a:r>
              <a:r>
                <a:rPr lang="en-US" sz="2000" baseline="30000" dirty="0"/>
                <a:t>st</a:t>
              </a:r>
              <a:r>
                <a:rPr lang="en-US" sz="2000" dirty="0"/>
                <a:t> HCT</a:t>
              </a: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4641" y="1233"/>
              <a:ext cx="45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2000"/>
                <a:t>Total</a:t>
              </a:r>
            </a:p>
          </p:txBody>
        </p:sp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744" y="1585"/>
              <a:ext cx="1679" cy="2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40000"/>
                </a:spcBef>
              </a:pPr>
              <a:r>
                <a:rPr lang="en-US" sz="2000" dirty="0">
                  <a:solidFill>
                    <a:srgbClr val="990099"/>
                  </a:solidFill>
                </a:rPr>
                <a:t>Leukemia</a:t>
              </a:r>
            </a:p>
            <a:p>
              <a:pPr>
                <a:spcBef>
                  <a:spcPct val="40000"/>
                </a:spcBef>
              </a:pPr>
              <a:r>
                <a:rPr lang="en-US" sz="2000" dirty="0">
                  <a:solidFill>
                    <a:srgbClr val="990099"/>
                  </a:solidFill>
                </a:rPr>
                <a:t>Lymphoma</a:t>
              </a:r>
            </a:p>
            <a:p>
              <a:pPr>
                <a:spcBef>
                  <a:spcPct val="40000"/>
                </a:spcBef>
              </a:pPr>
              <a:r>
                <a:rPr lang="en-US" sz="2000" dirty="0">
                  <a:solidFill>
                    <a:srgbClr val="990099"/>
                  </a:solidFill>
                </a:rPr>
                <a:t>Plasma Cell disorder</a:t>
              </a:r>
            </a:p>
            <a:p>
              <a:pPr>
                <a:spcBef>
                  <a:spcPct val="40000"/>
                </a:spcBef>
              </a:pPr>
              <a:r>
                <a:rPr lang="en-US" sz="2000" dirty="0"/>
                <a:t>Solid tumor</a:t>
              </a:r>
            </a:p>
            <a:p>
              <a:pPr>
                <a:spcBef>
                  <a:spcPct val="40000"/>
                </a:spcBef>
              </a:pPr>
              <a:r>
                <a:rPr lang="en-US" sz="2000" dirty="0"/>
                <a:t>Non-malignant disorders</a:t>
              </a:r>
            </a:p>
            <a:p>
              <a:pPr>
                <a:spcBef>
                  <a:spcPct val="40000"/>
                </a:spcBef>
              </a:pPr>
              <a:r>
                <a:rPr lang="en-US" sz="2000" i="1" dirty="0"/>
                <a:t>Bone marrow failure</a:t>
              </a:r>
            </a:p>
            <a:p>
              <a:pPr>
                <a:spcBef>
                  <a:spcPct val="40000"/>
                </a:spcBef>
              </a:pPr>
              <a:r>
                <a:rPr lang="en-US" sz="2000" dirty="0"/>
                <a:t>Other</a:t>
              </a:r>
            </a:p>
            <a:p>
              <a:pPr>
                <a:spcBef>
                  <a:spcPct val="40000"/>
                </a:spcBef>
              </a:pPr>
              <a:endParaRPr lang="en-US" sz="800" dirty="0"/>
            </a:p>
            <a:p>
              <a:pPr>
                <a:spcBef>
                  <a:spcPct val="40000"/>
                </a:spcBef>
              </a:pPr>
              <a:r>
                <a:rPr lang="en-US" sz="2000" dirty="0"/>
                <a:t>Total 1</a:t>
              </a:r>
              <a:r>
                <a:rPr lang="en-US" sz="2000" baseline="30000" dirty="0"/>
                <a:t>st</a:t>
              </a:r>
              <a:r>
                <a:rPr lang="en-US" sz="2000" dirty="0"/>
                <a:t> Transplants</a:t>
              </a:r>
            </a:p>
          </p:txBody>
        </p: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2585" y="1586"/>
              <a:ext cx="506" cy="2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40000"/>
                </a:spcBef>
              </a:pPr>
              <a:r>
                <a:rPr lang="en-US" sz="2000" dirty="0">
                  <a:solidFill>
                    <a:srgbClr val="990099"/>
                  </a:solidFill>
                  <a:cs typeface="Arial" charset="0"/>
                </a:rPr>
                <a:t>11348</a:t>
              </a:r>
            </a:p>
            <a:p>
              <a:pPr algn="ctr">
                <a:spcBef>
                  <a:spcPct val="40000"/>
                </a:spcBef>
              </a:pPr>
              <a:r>
                <a:rPr lang="en-US" sz="2000" dirty="0">
                  <a:cs typeface="Arial" charset="0"/>
                </a:rPr>
                <a:t>1712</a:t>
              </a:r>
            </a:p>
            <a:p>
              <a:pPr algn="ctr">
                <a:spcBef>
                  <a:spcPct val="40000"/>
                </a:spcBef>
              </a:pPr>
              <a:r>
                <a:rPr lang="en-GB" sz="2000" dirty="0">
                  <a:cs typeface="Arial" charset="0"/>
                </a:rPr>
                <a:t>580</a:t>
              </a:r>
            </a:p>
            <a:p>
              <a:pPr algn="ctr">
                <a:spcBef>
                  <a:spcPct val="40000"/>
                </a:spcBef>
              </a:pPr>
              <a:r>
                <a:rPr lang="en-US" sz="2000" dirty="0">
                  <a:cs typeface="Arial" charset="0"/>
                </a:rPr>
                <a:t>44</a:t>
              </a:r>
            </a:p>
            <a:p>
              <a:pPr algn="ctr">
                <a:spcBef>
                  <a:spcPct val="40000"/>
                </a:spcBef>
              </a:pPr>
              <a:r>
                <a:rPr lang="de-CH" sz="2000" dirty="0">
                  <a:cs typeface="Arial" charset="0"/>
                </a:rPr>
                <a:t>1942</a:t>
              </a:r>
              <a:endParaRPr lang="en-US" sz="2000" dirty="0">
                <a:cs typeface="Arial" charset="0"/>
              </a:endParaRPr>
            </a:p>
            <a:p>
              <a:pPr algn="ctr">
                <a:spcBef>
                  <a:spcPct val="40000"/>
                </a:spcBef>
              </a:pPr>
              <a:r>
                <a:rPr lang="en-GB" sz="2000" i="1" dirty="0">
                  <a:cs typeface="Arial" charset="0"/>
                </a:rPr>
                <a:t>833</a:t>
              </a:r>
              <a:endParaRPr lang="en-US" sz="2000" i="1" dirty="0">
                <a:cs typeface="Arial" charset="0"/>
              </a:endParaRPr>
            </a:p>
            <a:p>
              <a:pPr algn="ctr">
                <a:spcBef>
                  <a:spcPct val="40000"/>
                </a:spcBef>
              </a:pPr>
              <a:r>
                <a:rPr lang="en-GB" sz="2000" dirty="0">
                  <a:cs typeface="Arial" charset="0"/>
                </a:rPr>
                <a:t>139</a:t>
              </a:r>
            </a:p>
            <a:p>
              <a:pPr algn="ctr">
                <a:spcBef>
                  <a:spcPct val="40000"/>
                </a:spcBef>
              </a:pPr>
              <a:endParaRPr lang="en-US" sz="800" dirty="0">
                <a:cs typeface="Arial" charset="0"/>
              </a:endParaRPr>
            </a:p>
            <a:p>
              <a:pPr algn="ctr">
                <a:spcBef>
                  <a:spcPct val="40000"/>
                </a:spcBef>
              </a:pPr>
              <a:r>
                <a:rPr lang="en-GB" sz="2000" dirty="0">
                  <a:cs typeface="Arial" charset="0"/>
                </a:rPr>
                <a:t>15765</a:t>
              </a:r>
              <a:endParaRPr lang="en-US" sz="2000" dirty="0">
                <a:cs typeface="Arial" charset="0"/>
              </a:endParaRPr>
            </a:p>
          </p:txBody>
        </p: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3681" y="1586"/>
              <a:ext cx="506" cy="2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40000"/>
                </a:spcBef>
              </a:pPr>
              <a:r>
                <a:rPr lang="en-US" sz="2000" dirty="0">
                  <a:cs typeface="Arial" charset="0"/>
                </a:rPr>
                <a:t>505</a:t>
              </a:r>
            </a:p>
            <a:p>
              <a:pPr algn="ctr">
                <a:spcBef>
                  <a:spcPct val="40000"/>
                </a:spcBef>
              </a:pPr>
              <a:r>
                <a:rPr lang="en-GB" sz="2000" dirty="0">
                  <a:cs typeface="Arial" charset="0"/>
                </a:rPr>
                <a:t>8089</a:t>
              </a:r>
              <a:endParaRPr lang="en-US" sz="2000" dirty="0">
                <a:cs typeface="Arial" charset="0"/>
              </a:endParaRPr>
            </a:p>
            <a:p>
              <a:pPr algn="ctr">
                <a:spcBef>
                  <a:spcPct val="40000"/>
                </a:spcBef>
              </a:pPr>
              <a:r>
                <a:rPr lang="en-US" sz="2000" dirty="0">
                  <a:solidFill>
                    <a:srgbClr val="990099"/>
                  </a:solidFill>
                  <a:cs typeface="Arial" charset="0"/>
                </a:rPr>
                <a:t>10421</a:t>
              </a:r>
            </a:p>
            <a:p>
              <a:pPr algn="ctr">
                <a:spcBef>
                  <a:spcPct val="40000"/>
                </a:spcBef>
              </a:pPr>
              <a:r>
                <a:rPr lang="en-GB" sz="2000" dirty="0">
                  <a:cs typeface="Arial" charset="0"/>
                </a:rPr>
                <a:t>1414</a:t>
              </a:r>
              <a:endParaRPr lang="en-US" sz="2000" dirty="0">
                <a:cs typeface="Arial" charset="0"/>
              </a:endParaRPr>
            </a:p>
            <a:p>
              <a:pPr algn="ctr">
                <a:spcBef>
                  <a:spcPct val="40000"/>
                </a:spcBef>
              </a:pPr>
              <a:r>
                <a:rPr lang="en-US" sz="2000" dirty="0">
                  <a:cs typeface="Arial" charset="0"/>
                </a:rPr>
                <a:t>261</a:t>
              </a:r>
            </a:p>
            <a:p>
              <a:pPr algn="ctr">
                <a:spcBef>
                  <a:spcPct val="40000"/>
                </a:spcBef>
              </a:pPr>
              <a:r>
                <a:rPr lang="en-US" sz="2000" i="1" dirty="0">
                  <a:cs typeface="Arial" charset="0"/>
                </a:rPr>
                <a:t>4</a:t>
              </a:r>
            </a:p>
            <a:p>
              <a:pPr algn="ctr">
                <a:spcBef>
                  <a:spcPct val="40000"/>
                </a:spcBef>
              </a:pPr>
              <a:r>
                <a:rPr lang="en-US" sz="2000" dirty="0">
                  <a:cs typeface="Arial" charset="0"/>
                </a:rPr>
                <a:t>14</a:t>
              </a:r>
              <a:endParaRPr lang="en-US" sz="800" dirty="0">
                <a:cs typeface="Arial" charset="0"/>
              </a:endParaRPr>
            </a:p>
            <a:p>
              <a:pPr algn="ctr">
                <a:spcBef>
                  <a:spcPct val="40000"/>
                </a:spcBef>
              </a:pPr>
              <a:endParaRPr lang="en-US" sz="800" dirty="0">
                <a:cs typeface="Arial" charset="0"/>
              </a:endParaRPr>
            </a:p>
            <a:p>
              <a:pPr algn="ctr">
                <a:spcBef>
                  <a:spcPct val="40000"/>
                </a:spcBef>
              </a:pPr>
              <a:r>
                <a:rPr lang="en-US" sz="2000" dirty="0">
                  <a:cs typeface="Arial" charset="0"/>
                </a:rPr>
                <a:t>20704</a:t>
              </a:r>
            </a:p>
          </p:txBody>
        </p: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4645" y="1586"/>
              <a:ext cx="506" cy="2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40000"/>
                </a:spcBef>
              </a:pPr>
              <a:r>
                <a:rPr lang="en-US" sz="2000" dirty="0">
                  <a:solidFill>
                    <a:srgbClr val="990099"/>
                  </a:solidFill>
                  <a:cs typeface="Arial" charset="0"/>
                </a:rPr>
                <a:t>11853</a:t>
              </a:r>
            </a:p>
            <a:p>
              <a:pPr algn="ctr">
                <a:spcBef>
                  <a:spcPct val="40000"/>
                </a:spcBef>
              </a:pPr>
              <a:r>
                <a:rPr lang="en-GB" sz="2000" dirty="0">
                  <a:solidFill>
                    <a:srgbClr val="990099"/>
                  </a:solidFill>
                  <a:cs typeface="Arial" charset="0"/>
                </a:rPr>
                <a:t>9801</a:t>
              </a:r>
              <a:endParaRPr lang="en-US" sz="2000" dirty="0">
                <a:solidFill>
                  <a:srgbClr val="990099"/>
                </a:solidFill>
                <a:cs typeface="Arial" charset="0"/>
              </a:endParaRPr>
            </a:p>
            <a:p>
              <a:pPr algn="ctr">
                <a:spcBef>
                  <a:spcPct val="40000"/>
                </a:spcBef>
              </a:pPr>
              <a:r>
                <a:rPr lang="en-US" sz="2000" dirty="0">
                  <a:solidFill>
                    <a:srgbClr val="990099"/>
                  </a:solidFill>
                  <a:cs typeface="Arial" charset="0"/>
                </a:rPr>
                <a:t>11001</a:t>
              </a:r>
            </a:p>
            <a:p>
              <a:pPr algn="ctr">
                <a:spcBef>
                  <a:spcPct val="40000"/>
                </a:spcBef>
              </a:pPr>
              <a:r>
                <a:rPr lang="en-US" sz="2000" dirty="0">
                  <a:cs typeface="Arial" charset="0"/>
                </a:rPr>
                <a:t>1458</a:t>
              </a:r>
            </a:p>
            <a:p>
              <a:pPr algn="ctr">
                <a:spcBef>
                  <a:spcPct val="40000"/>
                </a:spcBef>
              </a:pPr>
              <a:r>
                <a:rPr lang="en-US" sz="2000" dirty="0">
                  <a:cs typeface="Arial" charset="0"/>
                </a:rPr>
                <a:t>2203</a:t>
              </a:r>
            </a:p>
            <a:p>
              <a:pPr algn="ctr">
                <a:spcBef>
                  <a:spcPct val="40000"/>
                </a:spcBef>
              </a:pPr>
              <a:r>
                <a:rPr lang="en-US" sz="2000" i="1" dirty="0">
                  <a:cs typeface="Arial" charset="0"/>
                </a:rPr>
                <a:t>837</a:t>
              </a:r>
            </a:p>
            <a:p>
              <a:pPr algn="ctr">
                <a:spcBef>
                  <a:spcPct val="40000"/>
                </a:spcBef>
              </a:pPr>
              <a:r>
                <a:rPr lang="en-US" sz="2000" dirty="0">
                  <a:cs typeface="Arial" charset="0"/>
                </a:rPr>
                <a:t>153</a:t>
              </a:r>
            </a:p>
            <a:p>
              <a:pPr algn="ctr">
                <a:spcBef>
                  <a:spcPct val="40000"/>
                </a:spcBef>
              </a:pPr>
              <a:endParaRPr lang="en-US" sz="800" dirty="0">
                <a:cs typeface="Arial" charset="0"/>
              </a:endParaRPr>
            </a:p>
            <a:p>
              <a:pPr algn="ctr">
                <a:spcBef>
                  <a:spcPct val="40000"/>
                </a:spcBef>
              </a:pPr>
              <a:r>
                <a:rPr lang="en-GB" sz="2000" dirty="0">
                  <a:cs typeface="Arial" charset="0"/>
                </a:rPr>
                <a:t>36469</a:t>
              </a:r>
              <a:endParaRPr lang="en-US" sz="2000" dirty="0">
                <a:cs typeface="Arial" charset="0"/>
              </a:endParaRPr>
            </a:p>
          </p:txBody>
        </p:sp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744" y="1233"/>
              <a:ext cx="84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dirty="0"/>
                <a:t>Indication</a:t>
              </a:r>
            </a:p>
          </p:txBody>
        </p:sp>
      </p:grp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1633491" y="276908"/>
            <a:ext cx="7331047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 anchorCtr="1"/>
          <a:lstStyle/>
          <a:p>
            <a:pPr algn="ctr">
              <a:spcBef>
                <a:spcPts val="1200"/>
              </a:spcBef>
            </a:pPr>
            <a:r>
              <a:rPr lang="cs-CZ" sz="28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Hlavní indikace a roční počty transplantací krvetvorných buněk v Evropě</a:t>
            </a:r>
            <a:endParaRPr lang="en-US" sz="2800" dirty="0">
              <a:solidFill>
                <a:srgbClr val="800BF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5409830" y="6324853"/>
            <a:ext cx="286512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1600" i="1" dirty="0" err="1">
                <a:solidFill>
                  <a:schemeClr val="bg2"/>
                </a:solidFill>
                <a:latin typeface="Calibri" pitchFamily="34" charset="0"/>
              </a:rPr>
              <a:t>Passweg</a:t>
            </a:r>
            <a:r>
              <a:rPr lang="cs-CZ" altLang="cs-CZ" sz="1600" i="1" dirty="0">
                <a:solidFill>
                  <a:schemeClr val="bg2"/>
                </a:solidFill>
                <a:latin typeface="Calibri" pitchFamily="34" charset="0"/>
              </a:rPr>
              <a:t> JR et al., BMT 2016</a:t>
            </a:r>
          </a:p>
        </p:txBody>
      </p:sp>
      <p:cxnSp>
        <p:nvCxnSpPr>
          <p:cNvPr id="28" name="Přímá spojnice 27"/>
          <p:cNvCxnSpPr/>
          <p:nvPr/>
        </p:nvCxnSpPr>
        <p:spPr>
          <a:xfrm flipV="1">
            <a:off x="595784" y="2452316"/>
            <a:ext cx="7819591" cy="31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 flipV="1">
            <a:off x="595784" y="5576516"/>
            <a:ext cx="7819591" cy="31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997532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8813" y="1870725"/>
            <a:ext cx="7772400" cy="4126663"/>
          </a:xfrm>
        </p:spPr>
        <p:txBody>
          <a:bodyPr/>
          <a:lstStyle/>
          <a:p>
            <a:pPr>
              <a:spcBef>
                <a:spcPct val="30000"/>
              </a:spcBef>
              <a:buClr>
                <a:srgbClr val="660033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Mezi kostní dření a periferní krví je volná komunikace,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obvykle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kostní dřeni převažují buňky vyzrávající, v periferní krvi buňky vyzrálé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>
              <a:spcBef>
                <a:spcPct val="30000"/>
              </a:spcBef>
              <a:buClr>
                <a:srgbClr val="660033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Za určitých okolností,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jako je třeba regenerace kostní dřeně po podání chemoterapie nebo aplikace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leukocytárních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růstových faktorů,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dochází k vyplavení  krvetvorných buněk do periferní krve. </a:t>
            </a:r>
          </a:p>
          <a:p>
            <a:pPr>
              <a:spcBef>
                <a:spcPct val="30000"/>
              </a:spcBef>
              <a:buClr>
                <a:srgbClr val="660033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Takovému podnětu říkáme </a:t>
            </a:r>
            <a:r>
              <a:rPr lang="cs-CZ" altLang="cs-CZ" sz="2400" b="1" dirty="0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mobilizace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 takto vyplavené buňky jsou většinou nazývány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periferní kmenové buňky (</a:t>
            </a:r>
            <a:r>
              <a:rPr lang="cs-CZ" altLang="cs-CZ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peripheral</a:t>
            </a:r>
            <a:r>
              <a:rPr lang="cs-CZ" altLang="cs-CZ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blood</a:t>
            </a:r>
            <a:r>
              <a:rPr lang="cs-CZ" altLang="cs-CZ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stem </a:t>
            </a:r>
            <a:r>
              <a:rPr lang="cs-CZ" altLang="cs-CZ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cells</a:t>
            </a:r>
            <a:r>
              <a:rPr lang="cs-CZ" altLang="cs-CZ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, PBSC).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07963" y="333375"/>
            <a:ext cx="8674100" cy="120032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z="3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Krvetvorba, krvetvorné buňky kostní dřeně, periferní kmenové buňky – II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301106" y="6116377"/>
            <a:ext cx="4972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Adam Z et al. Speciální onkologie,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Galén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2010,417 stran</a:t>
            </a:r>
            <a:r>
              <a:rPr lang="cs-CZ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2720289"/>
      </p:ext>
    </p:extLst>
  </p:cSld>
  <p:clrMapOvr>
    <a:masterClrMapping/>
  </p:clrMapOvr>
  <p:transition spd="slow"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-36512" y="6525344"/>
            <a:ext cx="1401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>
                <a:solidFill>
                  <a:schemeClr val="bg1"/>
                </a:solidFill>
              </a:rPr>
              <a:t>Baldomero: Transplant Activity</a:t>
            </a:r>
          </a:p>
          <a:p>
            <a:r>
              <a:rPr lang="en-GB" sz="700" dirty="0">
                <a:solidFill>
                  <a:schemeClr val="bg1"/>
                </a:solidFill>
              </a:rPr>
              <a:t>Survey Dec 2015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61965" y="266330"/>
            <a:ext cx="6984704" cy="98273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sz="3200" kern="12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Aktuální indikace k alogenní HCT</a:t>
            </a:r>
            <a:br>
              <a:rPr lang="cs-CZ" sz="3200" kern="12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cs-CZ" sz="3200" kern="12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v Evropě:  typy diagnóz</a:t>
            </a:r>
            <a:endParaRPr lang="de-CH" sz="3200" kern="1200" dirty="0">
              <a:solidFill>
                <a:srgbClr val="800BF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8" b="11843"/>
          <a:stretch/>
        </p:blipFill>
        <p:spPr bwMode="auto">
          <a:xfrm>
            <a:off x="1140196" y="1640793"/>
            <a:ext cx="6827837" cy="4683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276665" y="6189779"/>
            <a:ext cx="29870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1600" i="1" dirty="0" err="1">
                <a:solidFill>
                  <a:schemeClr val="bg2"/>
                </a:solidFill>
                <a:latin typeface="Calibri" pitchFamily="34" charset="0"/>
              </a:rPr>
              <a:t>Passweg</a:t>
            </a:r>
            <a:r>
              <a:rPr lang="cs-CZ" altLang="cs-CZ" sz="1600" i="1" dirty="0">
                <a:solidFill>
                  <a:schemeClr val="bg2"/>
                </a:solidFill>
                <a:latin typeface="Calibri" pitchFamily="34" charset="0"/>
              </a:rPr>
              <a:t> JR et al., BMT 2016</a:t>
            </a:r>
          </a:p>
        </p:txBody>
      </p:sp>
    </p:spTree>
    <p:extLst>
      <p:ext uri="{BB962C8B-B14F-4D97-AF65-F5344CB8AC3E}">
        <p14:creationId xmlns:p14="http://schemas.microsoft.com/office/powerpoint/2010/main" val="4293928741"/>
      </p:ext>
    </p:extLst>
  </p:cSld>
  <p:clrMapOvr>
    <a:masterClrMapping/>
  </p:clrMapOvr>
  <p:transition spd="slow"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8" r="4888"/>
          <a:stretch/>
        </p:blipFill>
        <p:spPr bwMode="auto">
          <a:xfrm>
            <a:off x="702292" y="1387808"/>
            <a:ext cx="7170957" cy="5118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669002" y="333463"/>
            <a:ext cx="69537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7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Alogenní HCT –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7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roční počty výkonů v Evropě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143500" y="6324853"/>
            <a:ext cx="286512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1600" i="1" dirty="0" err="1">
                <a:solidFill>
                  <a:schemeClr val="bg2"/>
                </a:solidFill>
                <a:latin typeface="Calibri" pitchFamily="34" charset="0"/>
              </a:rPr>
              <a:t>Passweg</a:t>
            </a:r>
            <a:r>
              <a:rPr lang="cs-CZ" altLang="cs-CZ" sz="1600" i="1" dirty="0">
                <a:solidFill>
                  <a:schemeClr val="bg2"/>
                </a:solidFill>
                <a:latin typeface="Calibri" pitchFamily="34" charset="0"/>
              </a:rPr>
              <a:t> JR et al., BMT 2016</a:t>
            </a:r>
          </a:p>
        </p:txBody>
      </p:sp>
    </p:spTree>
    <p:extLst>
      <p:ext uri="{BB962C8B-B14F-4D97-AF65-F5344CB8AC3E}">
        <p14:creationId xmlns:p14="http://schemas.microsoft.com/office/powerpoint/2010/main" val="1829519328"/>
      </p:ext>
    </p:extLst>
  </p:cSld>
  <p:clrMapOvr>
    <a:masterClrMapping/>
  </p:clrMapOvr>
  <p:transition spd="slow"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-36512" y="6525344"/>
            <a:ext cx="1401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>
                <a:solidFill>
                  <a:schemeClr val="bg1"/>
                </a:solidFill>
              </a:rPr>
              <a:t>Baldomero: Transplant Activity</a:t>
            </a:r>
          </a:p>
          <a:p>
            <a:r>
              <a:rPr lang="en-GB" sz="700" dirty="0">
                <a:solidFill>
                  <a:schemeClr val="bg1"/>
                </a:solidFill>
              </a:rPr>
              <a:t>Survey Dec 2015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7" b="6692"/>
          <a:stretch/>
        </p:blipFill>
        <p:spPr bwMode="auto">
          <a:xfrm>
            <a:off x="1117599" y="1483325"/>
            <a:ext cx="6907213" cy="504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0196" y="672804"/>
            <a:ext cx="7806473" cy="5762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sz="3200" kern="12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Aktuální indikace k autologní HCT</a:t>
            </a:r>
            <a:br>
              <a:rPr lang="cs-CZ" sz="3200" kern="12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200" kern="12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v Evropě:  typy diagnóz</a:t>
            </a:r>
            <a:br>
              <a:rPr lang="en-US" sz="3200" kern="12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endParaRPr lang="de-CH" sz="3200" kern="1200" dirty="0">
              <a:solidFill>
                <a:srgbClr val="800BF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445341" y="6324853"/>
            <a:ext cx="286512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1600" i="1" dirty="0" err="1">
                <a:solidFill>
                  <a:schemeClr val="bg2"/>
                </a:solidFill>
                <a:latin typeface="Calibri" pitchFamily="34" charset="0"/>
              </a:rPr>
              <a:t>Passweg</a:t>
            </a:r>
            <a:r>
              <a:rPr lang="cs-CZ" altLang="cs-CZ" sz="1600" i="1" dirty="0">
                <a:solidFill>
                  <a:schemeClr val="bg2"/>
                </a:solidFill>
                <a:latin typeface="Calibri" pitchFamily="34" charset="0"/>
              </a:rPr>
              <a:t> JR et al., BMT 2016</a:t>
            </a:r>
          </a:p>
        </p:txBody>
      </p:sp>
    </p:spTree>
    <p:extLst>
      <p:ext uri="{BB962C8B-B14F-4D97-AF65-F5344CB8AC3E}">
        <p14:creationId xmlns:p14="http://schemas.microsoft.com/office/powerpoint/2010/main" val="4152311131"/>
      </p:ext>
    </p:extLst>
  </p:cSld>
  <p:clrMapOvr>
    <a:masterClrMapping/>
  </p:clrMapOvr>
  <p:transition spd="slow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1" t="8332" r="5779" b="5010"/>
          <a:stretch/>
        </p:blipFill>
        <p:spPr bwMode="auto">
          <a:xfrm>
            <a:off x="510042" y="1329823"/>
            <a:ext cx="7498578" cy="505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79634" y="333463"/>
            <a:ext cx="75430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7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Autologní HCT –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7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roční počty výkonů v Evropě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143500" y="6311651"/>
            <a:ext cx="286512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1600" i="1" dirty="0" err="1">
                <a:solidFill>
                  <a:schemeClr val="bg2"/>
                </a:solidFill>
                <a:latin typeface="Calibri" pitchFamily="34" charset="0"/>
              </a:rPr>
              <a:t>Passweg</a:t>
            </a:r>
            <a:r>
              <a:rPr lang="cs-CZ" altLang="cs-CZ" sz="1600" i="1" dirty="0">
                <a:solidFill>
                  <a:schemeClr val="bg2"/>
                </a:solidFill>
                <a:latin typeface="Calibri" pitchFamily="34" charset="0"/>
              </a:rPr>
              <a:t> JR et al., BMT 2016</a:t>
            </a:r>
          </a:p>
        </p:txBody>
      </p:sp>
    </p:spTree>
    <p:extLst>
      <p:ext uri="{BB962C8B-B14F-4D97-AF65-F5344CB8AC3E}">
        <p14:creationId xmlns:p14="http://schemas.microsoft.com/office/powerpoint/2010/main" val="2782596171"/>
      </p:ext>
    </p:extLst>
  </p:cSld>
  <p:clrMapOvr>
    <a:masterClrMapping/>
  </p:clrMapOvr>
  <p:transition spd="slow"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-36512" y="6525344"/>
            <a:ext cx="1401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>
                <a:solidFill>
                  <a:schemeClr val="bg1"/>
                </a:solidFill>
              </a:rPr>
              <a:t>Baldomero: Transplant Activity</a:t>
            </a:r>
          </a:p>
          <a:p>
            <a:r>
              <a:rPr lang="en-GB" sz="700" dirty="0">
                <a:solidFill>
                  <a:schemeClr val="bg1"/>
                </a:solidFill>
              </a:rPr>
              <a:t>Survey Dec 2015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60" y="1488453"/>
            <a:ext cx="7754937" cy="485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91448" y="261911"/>
            <a:ext cx="7477653" cy="98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 anchorCtr="1"/>
          <a:lstStyle/>
          <a:p>
            <a:pPr algn="ctr"/>
            <a:r>
              <a:rPr lang="cs-CZ" sz="32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Vývoj počtu transplantací krvetvorných buněk v Evropě v období </a:t>
            </a:r>
            <a:r>
              <a:rPr lang="en-US" sz="32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1990</a:t>
            </a:r>
            <a:r>
              <a:rPr lang="cs-CZ" sz="32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cs-CZ" sz="32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2014: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285543" y="6356067"/>
            <a:ext cx="286512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1600" i="1" dirty="0" err="1">
                <a:solidFill>
                  <a:schemeClr val="bg2"/>
                </a:solidFill>
                <a:latin typeface="Calibri" pitchFamily="34" charset="0"/>
              </a:rPr>
              <a:t>Passweg</a:t>
            </a:r>
            <a:r>
              <a:rPr lang="cs-CZ" altLang="cs-CZ" sz="1600" i="1" dirty="0">
                <a:solidFill>
                  <a:schemeClr val="bg2"/>
                </a:solidFill>
                <a:latin typeface="Calibri" pitchFamily="34" charset="0"/>
              </a:rPr>
              <a:t> JR et al., BMT 2016</a:t>
            </a:r>
          </a:p>
        </p:txBody>
      </p:sp>
    </p:spTree>
    <p:extLst>
      <p:ext uri="{BB962C8B-B14F-4D97-AF65-F5344CB8AC3E}">
        <p14:creationId xmlns:p14="http://schemas.microsoft.com/office/powerpoint/2010/main" val="3520031676"/>
      </p:ext>
    </p:extLst>
  </p:cSld>
  <p:clrMapOvr>
    <a:masterClrMapping/>
  </p:clrMapOvr>
  <p:transition spd="slow"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-36512" y="6525344"/>
            <a:ext cx="1401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>
                <a:solidFill>
                  <a:schemeClr val="bg1"/>
                </a:solidFill>
              </a:rPr>
              <a:t>Baldomero: Transplant Activity</a:t>
            </a:r>
          </a:p>
          <a:p>
            <a:r>
              <a:rPr lang="en-GB" sz="700" dirty="0">
                <a:solidFill>
                  <a:schemeClr val="bg1"/>
                </a:solidFill>
              </a:rPr>
              <a:t>Survey Dec 2015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522313"/>
            <a:ext cx="7705725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13390" y="261911"/>
            <a:ext cx="7255712" cy="98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 anchorCtr="1"/>
          <a:lstStyle/>
          <a:p>
            <a:pPr algn="ctr"/>
            <a:r>
              <a:rPr lang="cs-CZ" sz="32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Typy dárců u alogenních HCT a vývoj</a:t>
            </a:r>
          </a:p>
          <a:p>
            <a:pPr algn="ctr"/>
            <a:r>
              <a:rPr lang="cs-CZ" sz="32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v Evropě v období</a:t>
            </a:r>
            <a:r>
              <a:rPr lang="en-US" sz="32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1990</a:t>
            </a:r>
            <a:r>
              <a:rPr lang="cs-CZ" sz="32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cs-CZ" sz="32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2014: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338808" y="6237675"/>
            <a:ext cx="286512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1600" i="1" dirty="0" err="1">
                <a:solidFill>
                  <a:schemeClr val="bg2"/>
                </a:solidFill>
                <a:latin typeface="Calibri" pitchFamily="34" charset="0"/>
              </a:rPr>
              <a:t>Passweg</a:t>
            </a:r>
            <a:r>
              <a:rPr lang="cs-CZ" altLang="cs-CZ" sz="1600" i="1" dirty="0">
                <a:solidFill>
                  <a:schemeClr val="bg2"/>
                </a:solidFill>
                <a:latin typeface="Calibri" pitchFamily="34" charset="0"/>
              </a:rPr>
              <a:t> JR et al., BMT 2016</a:t>
            </a:r>
          </a:p>
        </p:txBody>
      </p:sp>
    </p:spTree>
    <p:extLst>
      <p:ext uri="{BB962C8B-B14F-4D97-AF65-F5344CB8AC3E}">
        <p14:creationId xmlns:p14="http://schemas.microsoft.com/office/powerpoint/2010/main" val="1838424886"/>
      </p:ext>
    </p:extLst>
  </p:cSld>
  <p:clrMapOvr>
    <a:masterClrMapping/>
  </p:clrMapOvr>
  <p:transition spd="slow"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-36512" y="6525344"/>
            <a:ext cx="1401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>
                <a:solidFill>
                  <a:schemeClr val="bg1"/>
                </a:solidFill>
              </a:rPr>
              <a:t>Baldomero: Transplant Activity</a:t>
            </a:r>
          </a:p>
          <a:p>
            <a:r>
              <a:rPr lang="en-GB" sz="700" dirty="0">
                <a:solidFill>
                  <a:schemeClr val="bg1"/>
                </a:solidFill>
              </a:rPr>
              <a:t>Survey Dec 2015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46" y="1763257"/>
            <a:ext cx="7804150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364834" y="435005"/>
            <a:ext cx="7604268" cy="1091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 anchorCtr="1"/>
          <a:lstStyle/>
          <a:p>
            <a:pPr algn="ctr"/>
            <a:r>
              <a:rPr lang="cs-CZ" sz="25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Alogenní HCT a vývoj transplantačních aktivit u jednotlivých diagnóz v Evropě: období</a:t>
            </a:r>
            <a:r>
              <a:rPr lang="en-US" sz="25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1990</a:t>
            </a:r>
            <a:r>
              <a:rPr lang="cs-CZ" sz="25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cs-CZ" sz="25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272983177"/>
      </p:ext>
    </p:extLst>
  </p:cSld>
  <p:clrMapOvr>
    <a:masterClrMapping/>
  </p:clrMapOvr>
  <p:transition spd="slow"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428625"/>
            <a:ext cx="8229600" cy="98425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cs-CZ" sz="2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Přehled diagnóz pro alogenní HCT </a:t>
            </a:r>
            <a:br>
              <a:rPr lang="cs-CZ" sz="2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cs-CZ" sz="2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 letech 1993-2017 v ČR</a:t>
            </a:r>
          </a:p>
        </p:txBody>
      </p:sp>
      <p:graphicFrame>
        <p:nvGraphicFramePr>
          <p:cNvPr id="8" name="Chart 1"/>
          <p:cNvGraphicFramePr>
            <a:graphicFrameLocks/>
          </p:cNvGraphicFramePr>
          <p:nvPr/>
        </p:nvGraphicFramePr>
        <p:xfrm>
          <a:off x="490537" y="1776189"/>
          <a:ext cx="8162925" cy="402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268" name="TextovéPole 3"/>
          <p:cNvSpPr txBox="1">
            <a:spLocks noChangeArrowheads="1"/>
          </p:cNvSpPr>
          <p:nvPr/>
        </p:nvSpPr>
        <p:spPr bwMode="auto">
          <a:xfrm>
            <a:off x="5580063" y="6410325"/>
            <a:ext cx="3203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i="1">
                <a:solidFill>
                  <a:schemeClr val="bg2"/>
                </a:solidFill>
                <a:latin typeface="Calibri" pitchFamily="34" charset="0"/>
              </a:rPr>
              <a:t>Survey on Transplant Activity, EBMT</a:t>
            </a:r>
          </a:p>
        </p:txBody>
      </p:sp>
    </p:spTree>
    <p:extLst>
      <p:ext uri="{BB962C8B-B14F-4D97-AF65-F5344CB8AC3E}">
        <p14:creationId xmlns:p14="http://schemas.microsoft.com/office/powerpoint/2010/main" val="3713059398"/>
      </p:ext>
    </p:extLst>
  </p:cSld>
  <p:clrMapOvr>
    <a:masterClrMapping/>
  </p:clrMapOvr>
  <p:transition spd="slow"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-36512" y="6525344"/>
            <a:ext cx="1391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>
                <a:solidFill>
                  <a:schemeClr val="bg1"/>
                </a:solidFill>
              </a:rPr>
              <a:t>Baldomero: Transplant Activity</a:t>
            </a:r>
          </a:p>
          <a:p>
            <a:r>
              <a:rPr lang="en-GB" sz="700" dirty="0">
                <a:solidFill>
                  <a:schemeClr val="bg1"/>
                </a:solidFill>
              </a:rPr>
              <a:t>Survey Dec 2015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62" y="1656962"/>
            <a:ext cx="7785100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355216" y="550416"/>
            <a:ext cx="7549087" cy="96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 anchorCtr="1"/>
          <a:lstStyle/>
          <a:p>
            <a:pPr algn="ctr"/>
            <a:endParaRPr lang="cs-CZ" sz="3200" dirty="0">
              <a:solidFill>
                <a:srgbClr val="800BF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cs-CZ" sz="3200" dirty="0">
              <a:solidFill>
                <a:srgbClr val="800BF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25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Autologní HCT a vývoj transplantačních aktivit u jednotlivých diagnóz v Evropě: období</a:t>
            </a:r>
            <a:r>
              <a:rPr lang="en-US" sz="25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1990</a:t>
            </a:r>
            <a:r>
              <a:rPr lang="cs-CZ" sz="25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cs-CZ" sz="25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2014</a:t>
            </a:r>
          </a:p>
        </p:txBody>
      </p:sp>
      <p:sp>
        <p:nvSpPr>
          <p:cNvPr id="3" name="Obdélník 2"/>
          <p:cNvSpPr/>
          <p:nvPr/>
        </p:nvSpPr>
        <p:spPr>
          <a:xfrm>
            <a:off x="7971817" y="3132306"/>
            <a:ext cx="301557" cy="155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3083144"/>
      </p:ext>
    </p:extLst>
  </p:cSld>
  <p:clrMapOvr>
    <a:masterClrMapping/>
  </p:clrMapOvr>
  <p:transition spd="slow"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428625"/>
            <a:ext cx="8229600" cy="98425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cs-CZ" sz="2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Přehled diagnóz pro autologní HCT</a:t>
            </a:r>
            <a:br>
              <a:rPr lang="cs-CZ" sz="2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cs-CZ" sz="2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 letech 1993-2017 v ČR</a:t>
            </a:r>
          </a:p>
        </p:txBody>
      </p:sp>
      <p:sp>
        <p:nvSpPr>
          <p:cNvPr id="10243" name="TextovéPole 3"/>
          <p:cNvSpPr txBox="1">
            <a:spLocks noChangeArrowheads="1"/>
          </p:cNvSpPr>
          <p:nvPr/>
        </p:nvSpPr>
        <p:spPr bwMode="auto">
          <a:xfrm>
            <a:off x="5580063" y="6410325"/>
            <a:ext cx="3203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i="1">
                <a:solidFill>
                  <a:schemeClr val="bg2"/>
                </a:solidFill>
                <a:latin typeface="Calibri" pitchFamily="34" charset="0"/>
              </a:rPr>
              <a:t>Survey on Transplant Activity, EBMT</a:t>
            </a:r>
          </a:p>
        </p:txBody>
      </p:sp>
      <p:graphicFrame>
        <p:nvGraphicFramePr>
          <p:cNvPr id="6" name="Chart 1"/>
          <p:cNvGraphicFramePr>
            <a:graphicFrameLocks/>
          </p:cNvGraphicFramePr>
          <p:nvPr/>
        </p:nvGraphicFramePr>
        <p:xfrm>
          <a:off x="457200" y="1804194"/>
          <a:ext cx="8143875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70264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0"/>
          <p:cNvSpPr txBox="1">
            <a:spLocks noChangeArrowheads="1"/>
          </p:cNvSpPr>
          <p:nvPr/>
        </p:nvSpPr>
        <p:spPr bwMode="auto">
          <a:xfrm>
            <a:off x="485775" y="1276350"/>
            <a:ext cx="7891743" cy="339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75" tIns="45645" rIns="91275" bIns="45645">
            <a:spAutoFit/>
          </a:bodyPr>
          <a:lstStyle>
            <a:lvl1pPr marL="381000" indent="-381000" eaLnBrk="0" hangingPunct="0">
              <a:spcBef>
                <a:spcPct val="20000"/>
              </a:spcBef>
              <a:buChar char="•"/>
              <a:tabLst>
                <a:tab pos="19748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560388" eaLnBrk="0" hangingPunct="0">
              <a:spcBef>
                <a:spcPct val="20000"/>
              </a:spcBef>
              <a:buChar char="–"/>
              <a:tabLst>
                <a:tab pos="19748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570038" indent="-228600" eaLnBrk="0" hangingPunct="0">
              <a:spcBef>
                <a:spcPct val="20000"/>
              </a:spcBef>
              <a:buChar char="•"/>
              <a:tabLst>
                <a:tab pos="19748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78025" indent="-228600" eaLnBrk="0" hangingPunct="0">
              <a:spcBef>
                <a:spcPct val="20000"/>
              </a:spcBef>
              <a:buChar char="–"/>
              <a:tabLst>
                <a:tab pos="19748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386013" indent="-228600" eaLnBrk="0" hangingPunct="0">
              <a:spcBef>
                <a:spcPct val="20000"/>
              </a:spcBef>
              <a:buChar char="»"/>
              <a:tabLst>
                <a:tab pos="19748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8432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9748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3004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9748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7576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9748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2148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9748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990099"/>
                </a:solidFill>
                <a:latin typeface="Calibri" pitchFamily="34" charset="0"/>
              </a:rPr>
              <a:t>Transplantace hematopoetických kmenových buněk (HCT)</a:t>
            </a:r>
          </a:p>
          <a:p>
            <a:pPr eaLnBrk="1" hangingPunct="1">
              <a:spcBef>
                <a:spcPct val="30000"/>
              </a:spcBef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000" dirty="0">
                <a:latin typeface="Calibri" pitchFamily="34" charset="0"/>
              </a:rPr>
              <a:t>procedura, kdy hematopoetické kmenové buňky dárce jsou podány příjemci s cílem nahradit krvetvorný systém</a:t>
            </a:r>
          </a:p>
          <a:p>
            <a:pPr eaLnBrk="1" hangingPunct="1">
              <a:spcBef>
                <a:spcPct val="30000"/>
              </a:spcBef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000" u="sng" dirty="0">
                <a:latin typeface="Calibri" pitchFamily="34" charset="0"/>
              </a:rPr>
              <a:t>Zdroje krvetvorných buněk</a:t>
            </a:r>
            <a:r>
              <a:rPr lang="cs-CZ" altLang="cs-CZ" sz="2000" dirty="0">
                <a:latin typeface="Calibri" pitchFamily="34" charset="0"/>
              </a:rPr>
              <a:t> – kostní dřeň, </a:t>
            </a:r>
            <a:r>
              <a:rPr lang="cs-CZ" altLang="cs-CZ" sz="2000" u="sng" dirty="0">
                <a:latin typeface="Calibri" pitchFamily="34" charset="0"/>
              </a:rPr>
              <a:t>periferní krev</a:t>
            </a:r>
            <a:r>
              <a:rPr lang="cs-CZ" altLang="cs-CZ" sz="2000" dirty="0">
                <a:latin typeface="Calibri" pitchFamily="34" charset="0"/>
              </a:rPr>
              <a:t>, pupečníková krev</a:t>
            </a:r>
          </a:p>
          <a:p>
            <a:pPr eaLnBrk="1" hangingPunct="1">
              <a:spcBef>
                <a:spcPct val="30000"/>
              </a:spcBef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000" b="1" dirty="0">
                <a:solidFill>
                  <a:srgbClr val="CC0066"/>
                </a:solidFill>
                <a:latin typeface="Calibri" pitchFamily="34" charset="0"/>
              </a:rPr>
              <a:t>Dva hlavní typy HCT:</a:t>
            </a:r>
          </a:p>
          <a:p>
            <a:pPr lvl="1" eaLnBrk="1" hangingPunct="1">
              <a:spcBef>
                <a:spcPct val="10000"/>
              </a:spcBef>
              <a:buSzPct val="90000"/>
              <a:buFont typeface="Wingdings" pitchFamily="2" charset="2"/>
              <a:buChar char="v"/>
            </a:pPr>
            <a:r>
              <a:rPr lang="cs-CZ" altLang="cs-CZ" sz="2000" b="1" dirty="0">
                <a:solidFill>
                  <a:srgbClr val="9966FF"/>
                </a:solidFill>
                <a:latin typeface="Calibri" pitchFamily="34" charset="0"/>
              </a:rPr>
              <a:t> autologní	</a:t>
            </a:r>
            <a:r>
              <a:rPr lang="cs-CZ" altLang="cs-CZ" sz="2000" dirty="0">
                <a:latin typeface="Calibri" pitchFamily="34" charset="0"/>
              </a:rPr>
              <a:t>(dárce = pacient)</a:t>
            </a:r>
          </a:p>
          <a:p>
            <a:pPr lvl="1" eaLnBrk="1" hangingPunct="1">
              <a:spcBef>
                <a:spcPct val="10000"/>
              </a:spcBef>
              <a:buSzPct val="90000"/>
              <a:buFont typeface="Wingdings" pitchFamily="2" charset="2"/>
              <a:buChar char="v"/>
            </a:pPr>
            <a:r>
              <a:rPr lang="cs-CZ" altLang="cs-CZ" sz="2000" b="1" dirty="0">
                <a:solidFill>
                  <a:srgbClr val="9966FF"/>
                </a:solidFill>
                <a:latin typeface="Calibri" pitchFamily="34" charset="0"/>
              </a:rPr>
              <a:t> alogenní	</a:t>
            </a:r>
            <a:r>
              <a:rPr lang="cs-CZ" altLang="cs-CZ" sz="2000" dirty="0">
                <a:latin typeface="Calibri" pitchFamily="34" charset="0"/>
              </a:rPr>
              <a:t>(dárce = sourozenec nebo vhodný nepříbuzný dárce) </a:t>
            </a:r>
          </a:p>
          <a:p>
            <a:pPr algn="r" eaLnBrk="1" hangingPunct="1">
              <a:lnSpc>
                <a:spcPct val="110000"/>
              </a:lnSpc>
              <a:spcBef>
                <a:spcPct val="55000"/>
              </a:spcBef>
              <a:buSzPct val="90000"/>
              <a:buFontTx/>
              <a:buNone/>
            </a:pPr>
            <a:r>
              <a:rPr lang="cs-CZ" altLang="cs-CZ" sz="1600" i="1" dirty="0">
                <a:solidFill>
                  <a:srgbClr val="4D4D4D"/>
                </a:solidFill>
                <a:latin typeface="Calibri" pitchFamily="34" charset="0"/>
              </a:rPr>
              <a:t>(</a:t>
            </a:r>
            <a:r>
              <a:rPr lang="cs-CZ" altLang="cs-CZ" sz="1600" i="1" dirty="0" err="1">
                <a:solidFill>
                  <a:srgbClr val="4D4D4D"/>
                </a:solidFill>
                <a:latin typeface="Calibri" pitchFamily="34" charset="0"/>
              </a:rPr>
              <a:t>Ljungman</a:t>
            </a:r>
            <a:r>
              <a:rPr lang="cs-CZ" altLang="cs-CZ" sz="1600" i="1" dirty="0">
                <a:solidFill>
                  <a:srgbClr val="4D4D4D"/>
                </a:solidFill>
                <a:latin typeface="Calibri" pitchFamily="34" charset="0"/>
              </a:rPr>
              <a:t> P et al., BMT 2010</a:t>
            </a:r>
            <a:r>
              <a:rPr lang="cs-CZ" altLang="cs-CZ" sz="1500" i="1" dirty="0">
                <a:solidFill>
                  <a:srgbClr val="4D4D4D"/>
                </a:solidFill>
                <a:latin typeface="Calibri" pitchFamily="34" charset="0"/>
              </a:rPr>
              <a:t>)</a:t>
            </a:r>
          </a:p>
        </p:txBody>
      </p:sp>
      <p:pic>
        <p:nvPicPr>
          <p:cNvPr id="3075" name="Picture 3" descr="Kryokontejnery 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4494213"/>
            <a:ext cx="3511550" cy="166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BSC v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4953000"/>
            <a:ext cx="2862262" cy="161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207963" y="333375"/>
            <a:ext cx="8674100" cy="6413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z="3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Definice transplantace ( HCT)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11325"/>
            <a:ext cx="7772400" cy="4567238"/>
          </a:xfrm>
        </p:spPr>
        <p:txBody>
          <a:bodyPr/>
          <a:lstStyle/>
          <a:p>
            <a:pPr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400" dirty="0">
                <a:solidFill>
                  <a:srgbClr val="990099"/>
                </a:solidFill>
                <a:latin typeface="Calibri" pitchFamily="34" charset="0"/>
              </a:rPr>
              <a:t>Leukémie:</a:t>
            </a:r>
            <a:r>
              <a:rPr lang="cs-CZ" altLang="cs-CZ" sz="2400" dirty="0">
                <a:latin typeface="Calibri" pitchFamily="34" charset="0"/>
              </a:rPr>
              <a:t> 11 853 (33 %, z toho 96 % alogenní),</a:t>
            </a:r>
            <a:br>
              <a:rPr lang="cs-CZ" altLang="cs-CZ" sz="2400" dirty="0">
                <a:latin typeface="Calibri" pitchFamily="34" charset="0"/>
              </a:rPr>
            </a:br>
            <a:r>
              <a:rPr lang="cs-CZ" altLang="cs-CZ" sz="2000" dirty="0">
                <a:latin typeface="Calibri" pitchFamily="34" charset="0"/>
              </a:rPr>
              <a:t>z toho většinu tvoří AML+ALL</a:t>
            </a:r>
          </a:p>
          <a:p>
            <a:pPr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endParaRPr lang="cs-CZ" altLang="cs-CZ" sz="1200" dirty="0">
              <a:latin typeface="Calibri" pitchFamily="34" charset="0"/>
            </a:endParaRPr>
          </a:p>
          <a:p>
            <a:pPr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400" dirty="0">
                <a:solidFill>
                  <a:srgbClr val="990099"/>
                </a:solidFill>
                <a:latin typeface="Calibri" pitchFamily="34" charset="0"/>
              </a:rPr>
              <a:t>Lymfoidní malignity:</a:t>
            </a:r>
            <a:r>
              <a:rPr lang="cs-CZ" altLang="cs-CZ" sz="2400" dirty="0">
                <a:latin typeface="Calibri" pitchFamily="34" charset="0"/>
              </a:rPr>
              <a:t> 20 802 (57 %, z toho 11 % alogenní),</a:t>
            </a:r>
            <a:br>
              <a:rPr lang="cs-CZ" altLang="cs-CZ" sz="2800" dirty="0">
                <a:latin typeface="Calibri" pitchFamily="34" charset="0"/>
              </a:rPr>
            </a:br>
            <a:r>
              <a:rPr lang="cs-CZ" altLang="cs-CZ" sz="2000" dirty="0">
                <a:latin typeface="Calibri" pitchFamily="34" charset="0"/>
              </a:rPr>
              <a:t>z toho většinu tvoří MM+NHL</a:t>
            </a:r>
          </a:p>
          <a:p>
            <a:pPr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endParaRPr lang="cs-CZ" altLang="cs-CZ" sz="1200" dirty="0">
              <a:latin typeface="Calibri" pitchFamily="34" charset="0"/>
            </a:endParaRPr>
          </a:p>
          <a:p>
            <a:pPr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400" dirty="0">
                <a:solidFill>
                  <a:srgbClr val="990099"/>
                </a:solidFill>
                <a:latin typeface="Calibri" pitchFamily="34" charset="0"/>
              </a:rPr>
              <a:t>Solidní tumory:</a:t>
            </a:r>
            <a:r>
              <a:rPr lang="cs-CZ" altLang="cs-CZ" sz="2400" dirty="0">
                <a:latin typeface="Calibri" pitchFamily="34" charset="0"/>
              </a:rPr>
              <a:t> 1458 (4 %, z toho 3 % alogenní)</a:t>
            </a:r>
            <a:br>
              <a:rPr lang="cs-CZ" altLang="cs-CZ" sz="2400" dirty="0">
                <a:latin typeface="Calibri" pitchFamily="34" charset="0"/>
              </a:rPr>
            </a:br>
            <a:r>
              <a:rPr lang="cs-CZ" altLang="cs-CZ" sz="2000" dirty="0">
                <a:latin typeface="Calibri" pitchFamily="34" charset="0"/>
              </a:rPr>
              <a:t>většinou se jedná o neuroblastom, sarkom měkkých tkání, </a:t>
            </a:r>
            <a:r>
              <a:rPr lang="cs-CZ" altLang="cs-CZ" sz="2000" dirty="0" err="1">
                <a:latin typeface="Calibri" pitchFamily="34" charset="0"/>
              </a:rPr>
              <a:t>germinální</a:t>
            </a:r>
            <a:r>
              <a:rPr lang="cs-CZ" altLang="cs-CZ" sz="2000" dirty="0">
                <a:latin typeface="Calibri" pitchFamily="34" charset="0"/>
              </a:rPr>
              <a:t> tumory, </a:t>
            </a:r>
            <a:r>
              <a:rPr lang="cs-CZ" altLang="cs-CZ" sz="2000" dirty="0" err="1">
                <a:latin typeface="Calibri" pitchFamily="34" charset="0"/>
              </a:rPr>
              <a:t>Ewing</a:t>
            </a:r>
            <a:endParaRPr lang="cs-CZ" altLang="cs-CZ" sz="2000" dirty="0">
              <a:latin typeface="Calibri" pitchFamily="34" charset="0"/>
            </a:endParaRPr>
          </a:p>
          <a:p>
            <a:pPr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endParaRPr lang="cs-CZ" altLang="cs-CZ" sz="1000" dirty="0">
              <a:latin typeface="Calibri" pitchFamily="34" charset="0"/>
            </a:endParaRPr>
          </a:p>
          <a:p>
            <a:pPr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400" dirty="0">
                <a:solidFill>
                  <a:srgbClr val="990099"/>
                </a:solidFill>
                <a:latin typeface="Calibri" pitchFamily="34" charset="0"/>
              </a:rPr>
              <a:t>Nemaligní onemocnění:</a:t>
            </a:r>
            <a:r>
              <a:rPr lang="cs-CZ" altLang="cs-CZ" sz="2400" dirty="0">
                <a:latin typeface="Calibri" pitchFamily="34" charset="0"/>
              </a:rPr>
              <a:t> 2203 (6 %, z toho 88 % alogenní)</a:t>
            </a:r>
            <a:br>
              <a:rPr lang="cs-CZ" altLang="cs-CZ" sz="2400" dirty="0">
                <a:latin typeface="Calibri" pitchFamily="34" charset="0"/>
              </a:rPr>
            </a:br>
            <a:r>
              <a:rPr lang="cs-CZ" altLang="cs-CZ" sz="2000" dirty="0">
                <a:latin typeface="Calibri" pitchFamily="34" charset="0"/>
              </a:rPr>
              <a:t>většinou se jedná se BMF- SAA a jiné typy, </a:t>
            </a:r>
            <a:r>
              <a:rPr lang="cs-CZ" altLang="cs-CZ" sz="2000" dirty="0" err="1">
                <a:latin typeface="Calibri" pitchFamily="34" charset="0"/>
              </a:rPr>
              <a:t>hemoglobinopathie</a:t>
            </a:r>
            <a:r>
              <a:rPr lang="cs-CZ" altLang="cs-CZ" sz="2000" dirty="0">
                <a:latin typeface="Calibri" pitchFamily="34" charset="0"/>
              </a:rPr>
              <a:t>, primární imunodeficity, vrozené choroby metabolismu,</a:t>
            </a:r>
            <a:br>
              <a:rPr lang="cs-CZ" altLang="cs-CZ" sz="2000" dirty="0">
                <a:latin typeface="Calibri" pitchFamily="34" charset="0"/>
              </a:rPr>
            </a:br>
            <a:r>
              <a:rPr lang="cs-CZ" altLang="cs-CZ" sz="2000" dirty="0">
                <a:latin typeface="Calibri" pitchFamily="34" charset="0"/>
              </a:rPr>
              <a:t>autoimunitní on.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07963" y="333375"/>
            <a:ext cx="8674100" cy="11906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Hlavní indikace HCT v Evropě</a:t>
            </a:r>
            <a:br>
              <a:rPr lang="cs-CZ" altLang="cs-CZ" sz="3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altLang="cs-CZ" sz="3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v roce 2016</a:t>
            </a:r>
          </a:p>
        </p:txBody>
      </p:sp>
    </p:spTree>
    <p:extLst>
      <p:ext uri="{BB962C8B-B14F-4D97-AF65-F5344CB8AC3E}">
        <p14:creationId xmlns:p14="http://schemas.microsoft.com/office/powerpoint/2010/main" val="793600341"/>
      </p:ext>
    </p:extLst>
  </p:cSld>
  <p:clrMapOvr>
    <a:masterClrMapping/>
  </p:clrMapOvr>
  <p:transition spd="slow"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192" y="1766656"/>
            <a:ext cx="7792021" cy="4076091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40000"/>
              </a:spcAft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Calibri" pitchFamily="34" charset="0"/>
              </a:rPr>
              <a:t>Stále narůstající počty auto i alo transplantací, rychleji </a:t>
            </a:r>
            <a:br>
              <a:rPr lang="cs-CZ" altLang="cs-CZ" sz="2400" dirty="0">
                <a:latin typeface="Calibri" pitchFamily="34" charset="0"/>
              </a:rPr>
            </a:br>
            <a:r>
              <a:rPr lang="cs-CZ" altLang="cs-CZ" sz="2400" dirty="0">
                <a:latin typeface="Calibri" pitchFamily="34" charset="0"/>
              </a:rPr>
              <a:t>u alogenních než u autologních</a:t>
            </a:r>
          </a:p>
          <a:p>
            <a:pPr>
              <a:spcBef>
                <a:spcPct val="0"/>
              </a:spcBef>
              <a:spcAft>
                <a:spcPct val="40000"/>
              </a:spcAft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Calibri" pitchFamily="34" charset="0"/>
              </a:rPr>
              <a:t>Narůstající počty sourozeneckých i nepříbuzných dárců</a:t>
            </a:r>
          </a:p>
          <a:p>
            <a:pPr>
              <a:spcBef>
                <a:spcPct val="0"/>
              </a:spcBef>
              <a:spcAft>
                <a:spcPct val="40000"/>
              </a:spcAft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Calibri" pitchFamily="34" charset="0"/>
              </a:rPr>
              <a:t>U pacientů, kteří nemohou najít vhodného dárce – nárůst </a:t>
            </a:r>
            <a:r>
              <a:rPr lang="cs-CZ" altLang="cs-CZ" sz="2400" dirty="0" err="1">
                <a:latin typeface="Calibri" pitchFamily="34" charset="0"/>
              </a:rPr>
              <a:t>haploidentických</a:t>
            </a:r>
            <a:r>
              <a:rPr lang="cs-CZ" altLang="cs-CZ" sz="2400" dirty="0">
                <a:latin typeface="Calibri" pitchFamily="34" charset="0"/>
              </a:rPr>
              <a:t> příbuzných dárců (802 v roce 2010, 1571 v roce 2013, 2306 v roce 2016)</a:t>
            </a:r>
          </a:p>
          <a:p>
            <a:pPr>
              <a:spcBef>
                <a:spcPct val="0"/>
              </a:spcBef>
              <a:spcAft>
                <a:spcPct val="40000"/>
              </a:spcAft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Calibri" pitchFamily="34" charset="0"/>
              </a:rPr>
              <a:t>Mírný pokles transplantací pupečníkové krve (789 v roce 2010, 666 v roce 2013, 632 v roce 2014).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07963" y="414057"/>
            <a:ext cx="8674100" cy="120032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HCT - trendy v Evropě v období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2010 - 2016</a:t>
            </a:r>
          </a:p>
        </p:txBody>
      </p:sp>
    </p:spTree>
    <p:extLst>
      <p:ext uri="{BB962C8B-B14F-4D97-AF65-F5344CB8AC3E}">
        <p14:creationId xmlns:p14="http://schemas.microsoft.com/office/powerpoint/2010/main" val="1390124731"/>
      </p:ext>
    </p:extLst>
  </p:cSld>
  <p:clrMapOvr>
    <a:masterClrMapping/>
  </p:clrMapOvr>
  <p:transition spd="slow"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69903"/>
            <a:ext cx="7772400" cy="1143000"/>
          </a:xfrm>
        </p:spPr>
        <p:txBody>
          <a:bodyPr/>
          <a:lstStyle/>
          <a:p>
            <a:r>
              <a:rPr lang="cs-CZ" sz="3600" kern="12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rPr>
              <a:t>Transplantace krvetvorných buněk</a:t>
            </a:r>
            <a:br>
              <a:rPr lang="cs-CZ" sz="3600" kern="12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rPr>
            </a:br>
            <a:r>
              <a:rPr lang="cs-CZ" sz="3600" kern="12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rPr>
              <a:t> v éře nových léků - vývoj </a:t>
            </a:r>
            <a:r>
              <a:rPr lang="cs-CZ" sz="3600" kern="120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rPr>
              <a:t>indikací  </a:t>
            </a:r>
            <a:endParaRPr lang="cs-CZ" sz="3600" kern="1200" dirty="0">
              <a:solidFill>
                <a:srgbClr val="800BF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8133" y="1617134"/>
            <a:ext cx="7774456" cy="4650730"/>
          </a:xfrm>
        </p:spPr>
        <p:txBody>
          <a:bodyPr/>
          <a:lstStyle/>
          <a:p>
            <a:pPr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itchFamily="34" charset="0"/>
              </a:rPr>
              <a:t>Transplantace krvetvorných buněk jsou prováděny s narůstající frekvencí, roční počty transplantací v Evropě se pohybují kolem 40 000 výkonů.</a:t>
            </a:r>
          </a:p>
          <a:p>
            <a:pPr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itchFamily="34" charset="0"/>
              </a:rPr>
              <a:t>Problémem zůstává relativně vysoká mortalita spojená s provedením alogenní HCT </a:t>
            </a:r>
            <a:r>
              <a:rPr lang="cs-CZ" sz="2200" b="1" dirty="0">
                <a:solidFill>
                  <a:srgbClr val="9E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(TRM</a:t>
            </a:r>
            <a:r>
              <a:rPr lang="en-US" sz="2200" b="1" dirty="0">
                <a:solidFill>
                  <a:srgbClr val="9E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  <a:r>
              <a:rPr lang="cs-CZ" sz="2200" b="1" dirty="0">
                <a:solidFill>
                  <a:srgbClr val="9E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2200" b="1" dirty="0">
                <a:solidFill>
                  <a:srgbClr val="9E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–20</a:t>
            </a:r>
            <a:r>
              <a:rPr lang="cs-CZ" sz="2200" b="1" dirty="0">
                <a:solidFill>
                  <a:srgbClr val="9E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%)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 podání </a:t>
            </a:r>
            <a:r>
              <a:rPr lang="cs-CZ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vysokodávkované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 chemoterapie je pro pacienty toxické a zatěžující, rekonvalescence po provedení alo-HCT je dlouhá.  </a:t>
            </a:r>
          </a:p>
          <a:p>
            <a:pPr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Vývoj nových cílených léků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hematoonkologii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stále akceleruje, jejich toxicita je obvykle akceptovatelná (např. monoklonální protilátky, specifické inhibitory a další).</a:t>
            </a:r>
          </a:p>
          <a:p>
            <a:pPr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U některých diagnóz  cílená biologická léčba nahradila HCT (CML), jiné léky mohou sloužit jako “most“ k provedení HCT (MDS, MPN). </a:t>
            </a:r>
            <a:endParaRPr lang="cs-CZ" sz="2200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232277" y="6098587"/>
            <a:ext cx="286512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1600" i="1" dirty="0" err="1">
                <a:solidFill>
                  <a:schemeClr val="bg2"/>
                </a:solidFill>
                <a:latin typeface="Calibri" pitchFamily="34" charset="0"/>
              </a:rPr>
              <a:t>Passweg</a:t>
            </a:r>
            <a:r>
              <a:rPr lang="cs-CZ" altLang="cs-CZ" sz="1600" i="1" dirty="0">
                <a:solidFill>
                  <a:schemeClr val="bg2"/>
                </a:solidFill>
                <a:latin typeface="Calibri" pitchFamily="34" charset="0"/>
              </a:rPr>
              <a:t> JR et al., BMT 2017</a:t>
            </a:r>
          </a:p>
        </p:txBody>
      </p:sp>
    </p:spTree>
    <p:extLst>
      <p:ext uri="{BB962C8B-B14F-4D97-AF65-F5344CB8AC3E}">
        <p14:creationId xmlns:p14="http://schemas.microsoft.com/office/powerpoint/2010/main" val="233961669"/>
      </p:ext>
    </p:extLst>
  </p:cSld>
  <p:clrMapOvr>
    <a:masterClrMapping/>
  </p:clrMapOvr>
  <p:transition spd="slow"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85800" y="299102"/>
            <a:ext cx="7772400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000" b="1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2800" b="0" baseline="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Počty všech transplantací krvetvorných buněk </a:t>
            </a:r>
          </a:p>
          <a:p>
            <a:pPr algn="ctr" eaLnBrk="1" hangingPunct="1"/>
            <a:r>
              <a:rPr lang="cs-CZ" altLang="cs-CZ" sz="2800" b="0" baseline="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v ČR (období 1993-2015)</a:t>
            </a:r>
          </a:p>
        </p:txBody>
      </p:sp>
      <p:graphicFrame>
        <p:nvGraphicFramePr>
          <p:cNvPr id="5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3381146"/>
              </p:ext>
            </p:extLst>
          </p:nvPr>
        </p:nvGraphicFramePr>
        <p:xfrm>
          <a:off x="303789" y="1768907"/>
          <a:ext cx="8507702" cy="4068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480049" y="6254849"/>
            <a:ext cx="28862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i="1" dirty="0">
                <a:solidFill>
                  <a:schemeClr val="bg2"/>
                </a:solidFill>
                <a:latin typeface="Calibri" pitchFamily="34" charset="0"/>
              </a:rPr>
              <a:t>Survey on Transplant Activity, EBMT</a:t>
            </a:r>
          </a:p>
        </p:txBody>
      </p:sp>
    </p:spTree>
    <p:extLst>
      <p:ext uri="{BB962C8B-B14F-4D97-AF65-F5344CB8AC3E}">
        <p14:creationId xmlns:p14="http://schemas.microsoft.com/office/powerpoint/2010/main" val="1724771526"/>
      </p:ext>
    </p:extLst>
  </p:cSld>
  <p:clrMapOvr>
    <a:masterClrMapping/>
  </p:clrMapOvr>
  <p:transition spd="slow"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336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kern="12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rPr>
              <a:t>Mnohočetný myelom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4614"/>
            <a:ext cx="7910512" cy="4296792"/>
          </a:xfrm>
        </p:spPr>
        <p:txBody>
          <a:bodyPr/>
          <a:lstStyle/>
          <a:p>
            <a:pPr marL="476250" indent="-476250" eaLnBrk="1" hangingPunct="1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cs-CZ" sz="2400" dirty="0">
                <a:latin typeface="Calibri" panose="020F0502020204030204" pitchFamily="34" charset="0"/>
                <a:cs typeface="Arial" panose="020B0604020202020204" pitchFamily="34" charset="0"/>
              </a:rPr>
              <a:t>představuje 1 % všech nádorových onemocnění, 10 % všech hematologických malignit</a:t>
            </a:r>
          </a:p>
          <a:p>
            <a:pPr marL="476250" indent="-476250" eaLnBrk="1" hangingPunct="1">
              <a:spcBef>
                <a:spcPts val="0"/>
              </a:spcBef>
              <a:spcAft>
                <a:spcPts val="12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cs-CZ" sz="2400" dirty="0">
                <a:latin typeface="Calibri" panose="020F0502020204030204" pitchFamily="34" charset="0"/>
                <a:cs typeface="Arial" panose="020B0604020202020204" pitchFamily="34" charset="0"/>
              </a:rPr>
              <a:t>Medián věku při stanovení diagnózy 65-70 let; méně než 2 % pacientů ve věku do 40 let</a:t>
            </a:r>
          </a:p>
          <a:p>
            <a:pPr marL="476250" indent="-476250" eaLnBrk="1" hangingPunct="1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cs-CZ" sz="2400" dirty="0">
                <a:latin typeface="Calibri" panose="020F0502020204030204" pitchFamily="34" charset="0"/>
                <a:cs typeface="Arial" panose="020B0604020202020204" pitchFamily="34" charset="0"/>
              </a:rPr>
              <a:t>Jedná se o </a:t>
            </a:r>
            <a:r>
              <a:rPr lang="cs-CZ" sz="2400" dirty="0">
                <a:solidFill>
                  <a:srgbClr val="9900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nevyléčitelné nádorové onemocnění</a:t>
            </a:r>
          </a:p>
          <a:p>
            <a:pPr marL="476250" indent="-476250" eaLnBrk="1" hangingPunct="1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cs-CZ" sz="2400" dirty="0">
                <a:solidFill>
                  <a:srgbClr val="9900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Medián přežití </a:t>
            </a:r>
            <a:r>
              <a:rPr lang="cs-CZ" sz="2400" dirty="0">
                <a:latin typeface="Calibri" panose="020F0502020204030204" pitchFamily="34" charset="0"/>
                <a:cs typeface="Arial" panose="020B0604020202020204" pitchFamily="34" charset="0"/>
              </a:rPr>
              <a:t>při standardní léčbě 3-4 roky od stanovení diagnózy, při transplantační léčbě 5-7 let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SzPct val="90000"/>
              <a:buBlip>
                <a:blip r:embed="rId3"/>
              </a:buBlip>
              <a:tabLst>
                <a:tab pos="2692400" algn="l"/>
              </a:tabLst>
              <a:defRPr/>
            </a:pPr>
            <a:r>
              <a:rPr lang="cs-CZ" sz="2400" dirty="0">
                <a:solidFill>
                  <a:srgbClr val="990099"/>
                </a:solidFill>
                <a:latin typeface="Calibri" panose="020F0502020204030204" pitchFamily="34" charset="0"/>
              </a:rPr>
              <a:t> MM je dosud (rok 2020) hlavní indikací pro autologní</a:t>
            </a:r>
            <a:br>
              <a:rPr lang="cs-CZ" sz="2400" dirty="0">
                <a:solidFill>
                  <a:srgbClr val="990099"/>
                </a:solidFill>
                <a:latin typeface="Calibri" panose="020F0502020204030204" pitchFamily="34" charset="0"/>
              </a:rPr>
            </a:br>
            <a:r>
              <a:rPr lang="cs-CZ" sz="2400" dirty="0">
                <a:solidFill>
                  <a:srgbClr val="990099"/>
                </a:solidFill>
                <a:latin typeface="Calibri" panose="020F0502020204030204" pitchFamily="34" charset="0"/>
              </a:rPr>
              <a:t> transplantace (přes 50 % všech autologních transplantací</a:t>
            </a:r>
            <a:br>
              <a:rPr lang="cs-CZ" sz="2400" dirty="0">
                <a:solidFill>
                  <a:srgbClr val="990099"/>
                </a:solidFill>
                <a:latin typeface="Calibri" panose="020F0502020204030204" pitchFamily="34" charset="0"/>
              </a:rPr>
            </a:br>
            <a:r>
              <a:rPr lang="cs-CZ" sz="2400" dirty="0">
                <a:solidFill>
                  <a:srgbClr val="990099"/>
                </a:solidFill>
                <a:latin typeface="Calibri" panose="020F0502020204030204" pitchFamily="34" charset="0"/>
              </a:rPr>
              <a:t> krvetvorných buněk). </a:t>
            </a:r>
          </a:p>
          <a:p>
            <a:pPr marL="476250" indent="-476250" eaLnBrk="1" hangingPunct="1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/>
            </a:pPr>
            <a:endParaRPr lang="cs-CZ" sz="2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C224FF3-C8CB-4555-B293-661A46E55C89}"/>
              </a:ext>
            </a:extLst>
          </p:cNvPr>
          <p:cNvSpPr txBox="1"/>
          <p:nvPr/>
        </p:nvSpPr>
        <p:spPr>
          <a:xfrm>
            <a:off x="4072074" y="6092309"/>
            <a:ext cx="493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Moreau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P et al. </a:t>
            </a:r>
            <a:r>
              <a:rPr lang="cs-CZ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Annals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of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Oncol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, 2017; 28:52-61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1510432"/>
      </p:ext>
    </p:extLst>
  </p:cSld>
  <p:clrMapOvr>
    <a:masterClrMapping/>
  </p:clrMapOvr>
  <p:transition spd="slow">
    <p:fade thruBlk="1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5"/>
          <p:cNvSpPr>
            <a:spLocks noChangeArrowheads="1"/>
          </p:cNvSpPr>
          <p:nvPr/>
        </p:nvSpPr>
        <p:spPr bwMode="auto">
          <a:xfrm rot="-5400000">
            <a:off x="-1533525" y="3138488"/>
            <a:ext cx="4486275" cy="107950"/>
          </a:xfrm>
          <a:prstGeom prst="rect">
            <a:avLst/>
          </a:prstGeom>
          <a:solidFill>
            <a:srgbClr val="003399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2222500" y="384175"/>
            <a:ext cx="4824413" cy="741363"/>
          </a:xfrm>
          <a:prstGeom prst="rect">
            <a:avLst/>
          </a:prstGeom>
          <a:solidFill>
            <a:srgbClr val="CCFFFF"/>
          </a:solidFill>
          <a:ln w="9525">
            <a:solidFill>
              <a:srgbClr val="00CCFF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cs-CZ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Klinické  projevy MM</a:t>
            </a: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1109663" y="1714500"/>
            <a:ext cx="3024187" cy="728663"/>
          </a:xfrm>
          <a:prstGeom prst="rect">
            <a:avLst/>
          </a:prstGeom>
          <a:gradFill rotWithShape="1">
            <a:gsLst>
              <a:gs pos="0">
                <a:srgbClr val="CC66FF"/>
              </a:gs>
              <a:gs pos="50000">
                <a:srgbClr val="6600CC"/>
              </a:gs>
              <a:gs pos="100000">
                <a:srgbClr val="CC66FF"/>
              </a:gs>
            </a:gsLst>
            <a:lin ang="5400000" scaled="1"/>
          </a:gradFill>
          <a:ln w="9525" algn="ctr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cs-C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Cytokiny </a:t>
            </a:r>
          </a:p>
          <a:p>
            <a:pPr algn="ctr">
              <a:defRPr/>
            </a:pPr>
            <a:r>
              <a:rPr lang="cs-C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indukující </a:t>
            </a:r>
            <a:r>
              <a:rPr lang="cs-C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osteolýzu</a:t>
            </a:r>
            <a:endParaRPr lang="cs-CZ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4987925" y="1495425"/>
            <a:ext cx="3148013" cy="1169988"/>
          </a:xfrm>
          <a:prstGeom prst="rect">
            <a:avLst/>
          </a:prstGeom>
          <a:gradFill rotWithShape="1">
            <a:gsLst>
              <a:gs pos="0">
                <a:srgbClr val="CC66FF"/>
              </a:gs>
              <a:gs pos="50000">
                <a:srgbClr val="6600CC"/>
              </a:gs>
              <a:gs pos="100000">
                <a:srgbClr val="CC66FF"/>
              </a:gs>
            </a:gsLst>
            <a:lin ang="5400000" scaled="1"/>
          </a:gradFill>
          <a:ln w="9525" algn="ctr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SzPct val="80000"/>
              <a:buFont typeface="Wingdings" pitchFamily="2" charset="2"/>
              <a:buChar char="Ø"/>
              <a:defRPr/>
            </a:pPr>
            <a:r>
              <a:rPr lang="cs-CZ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cs-CZ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Osteolytická</a:t>
            </a:r>
            <a:r>
              <a:rPr lang="cs-CZ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ložiska</a:t>
            </a:r>
          </a:p>
          <a:p>
            <a:pPr>
              <a:buSzPct val="80000"/>
              <a:buFont typeface="Wingdings" pitchFamily="2" charset="2"/>
              <a:buChar char="Ø"/>
              <a:defRPr/>
            </a:pPr>
            <a:r>
              <a:rPr lang="cs-CZ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Difúzní osteoporóza</a:t>
            </a:r>
          </a:p>
          <a:p>
            <a:pPr>
              <a:defRPr/>
            </a:pPr>
            <a:r>
              <a:rPr lang="cs-CZ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(nebo jejich kombinace)</a:t>
            </a:r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6191250" y="3189288"/>
            <a:ext cx="2473325" cy="628650"/>
          </a:xfrm>
          <a:prstGeom prst="rect">
            <a:avLst/>
          </a:prstGeom>
          <a:gradFill rotWithShape="1">
            <a:gsLst>
              <a:gs pos="0">
                <a:srgbClr val="CC66FF"/>
              </a:gs>
              <a:gs pos="50000">
                <a:srgbClr val="6600CC"/>
              </a:gs>
              <a:gs pos="100000">
                <a:srgbClr val="CC66FF"/>
              </a:gs>
            </a:gsLst>
            <a:lin ang="5400000" scaled="1"/>
          </a:gradFill>
          <a:ln w="9525" algn="ctr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SzPct val="80000"/>
              <a:buFont typeface="Wingdings" pitchFamily="2" charset="2"/>
              <a:buNone/>
              <a:defRPr/>
            </a:pPr>
            <a:r>
              <a:rPr lang="cs-CZ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Kostní bolesti</a:t>
            </a:r>
            <a:r>
              <a:rPr lang="cs-CZ" b="1">
                <a:solidFill>
                  <a:srgbClr val="FF6600"/>
                </a:solidFill>
                <a:latin typeface="Arial" charset="0"/>
              </a:rPr>
              <a:t>  </a:t>
            </a:r>
          </a:p>
        </p:txBody>
      </p:sp>
      <p:sp>
        <p:nvSpPr>
          <p:cNvPr id="135178" name="Rectangle 10"/>
          <p:cNvSpPr>
            <a:spLocks noChangeArrowheads="1"/>
          </p:cNvSpPr>
          <p:nvPr/>
        </p:nvSpPr>
        <p:spPr bwMode="auto">
          <a:xfrm>
            <a:off x="1116013" y="2741613"/>
            <a:ext cx="3017837" cy="1100137"/>
          </a:xfrm>
          <a:prstGeom prst="rect">
            <a:avLst/>
          </a:prstGeom>
          <a:gradFill rotWithShape="1">
            <a:gsLst>
              <a:gs pos="0">
                <a:srgbClr val="CC66FF"/>
              </a:gs>
              <a:gs pos="50000">
                <a:srgbClr val="6600CC"/>
              </a:gs>
              <a:gs pos="100000">
                <a:srgbClr val="CC66FF"/>
              </a:gs>
            </a:gsLst>
            <a:lin ang="5400000" scaled="1"/>
          </a:gradFill>
          <a:ln w="9525" algn="ctr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cs-CZ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Monoklonální globulin: </a:t>
            </a:r>
          </a:p>
          <a:p>
            <a:pPr algn="ctr">
              <a:defRPr/>
            </a:pPr>
            <a:r>
              <a:rPr lang="cs-CZ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kompletní molekula  </a:t>
            </a:r>
          </a:p>
          <a:p>
            <a:pPr algn="ctr">
              <a:defRPr/>
            </a:pPr>
            <a:r>
              <a:rPr lang="cs-CZ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volné lehké řetězce   </a:t>
            </a:r>
          </a:p>
        </p:txBody>
      </p:sp>
      <p:sp>
        <p:nvSpPr>
          <p:cNvPr id="135180" name="Rectangle 12"/>
          <p:cNvSpPr>
            <a:spLocks noChangeArrowheads="1"/>
          </p:cNvSpPr>
          <p:nvPr/>
        </p:nvSpPr>
        <p:spPr bwMode="auto">
          <a:xfrm>
            <a:off x="5035550" y="4221163"/>
            <a:ext cx="3322638" cy="1417637"/>
          </a:xfrm>
          <a:prstGeom prst="rect">
            <a:avLst/>
          </a:prstGeom>
          <a:gradFill rotWithShape="1">
            <a:gsLst>
              <a:gs pos="0">
                <a:srgbClr val="CC66FF"/>
              </a:gs>
              <a:gs pos="50000">
                <a:srgbClr val="6600CC"/>
              </a:gs>
              <a:gs pos="100000">
                <a:srgbClr val="CC66FF"/>
              </a:gs>
            </a:gsLst>
            <a:lin ang="5400000" scaled="1"/>
          </a:gradFill>
          <a:ln w="9525" algn="ctr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SzPct val="80000"/>
              <a:buFont typeface="Wingdings" pitchFamily="2" charset="2"/>
              <a:buChar char="Ø"/>
              <a:defRPr/>
            </a:pPr>
            <a:r>
              <a:rPr lang="cs-CZ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Nefropatie </a:t>
            </a:r>
          </a:p>
          <a:p>
            <a:pPr>
              <a:buSzPct val="80000"/>
              <a:buFont typeface="Wingdings" pitchFamily="2" charset="2"/>
              <a:buChar char="Ø"/>
              <a:defRPr/>
            </a:pPr>
            <a:r>
              <a:rPr lang="cs-CZ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Neuropatie </a:t>
            </a:r>
          </a:p>
          <a:p>
            <a:pPr>
              <a:buSzPct val="80000"/>
              <a:buFont typeface="Wingdings" pitchFamily="2" charset="2"/>
              <a:buChar char="Ø"/>
              <a:defRPr/>
            </a:pPr>
            <a:r>
              <a:rPr lang="cs-CZ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cs-CZ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Koagulopatie</a:t>
            </a:r>
            <a:r>
              <a:rPr lang="cs-CZ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poruchy</a:t>
            </a:r>
            <a:br>
              <a:rPr lang="cs-CZ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cs-CZ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agregace trombocytů</a:t>
            </a:r>
          </a:p>
        </p:txBody>
      </p:sp>
      <p:sp>
        <p:nvSpPr>
          <p:cNvPr id="135186" name="Rectangle 18"/>
          <p:cNvSpPr>
            <a:spLocks noChangeArrowheads="1"/>
          </p:cNvSpPr>
          <p:nvPr/>
        </p:nvSpPr>
        <p:spPr bwMode="auto">
          <a:xfrm>
            <a:off x="1104900" y="4125913"/>
            <a:ext cx="3024188" cy="728662"/>
          </a:xfrm>
          <a:prstGeom prst="rect">
            <a:avLst/>
          </a:prstGeom>
          <a:gradFill rotWithShape="1">
            <a:gsLst>
              <a:gs pos="0">
                <a:srgbClr val="CC66FF"/>
              </a:gs>
              <a:gs pos="50000">
                <a:srgbClr val="6600CC"/>
              </a:gs>
              <a:gs pos="100000">
                <a:srgbClr val="CC66FF"/>
              </a:gs>
            </a:gsLst>
            <a:lin ang="5400000" scaled="1"/>
          </a:gradFill>
          <a:ln w="9525" algn="ctr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cs-CZ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Cytopenie </a:t>
            </a:r>
          </a:p>
        </p:txBody>
      </p:sp>
      <p:sp>
        <p:nvSpPr>
          <p:cNvPr id="135187" name="Rectangle 19"/>
          <p:cNvSpPr>
            <a:spLocks noChangeArrowheads="1"/>
          </p:cNvSpPr>
          <p:nvPr/>
        </p:nvSpPr>
        <p:spPr bwMode="auto">
          <a:xfrm>
            <a:off x="1116013" y="5164138"/>
            <a:ext cx="3024187" cy="1082675"/>
          </a:xfrm>
          <a:prstGeom prst="rect">
            <a:avLst/>
          </a:prstGeom>
          <a:gradFill rotWithShape="1">
            <a:gsLst>
              <a:gs pos="0">
                <a:srgbClr val="CC66FF"/>
              </a:gs>
              <a:gs pos="50000">
                <a:srgbClr val="6600CC"/>
              </a:gs>
              <a:gs pos="100000">
                <a:srgbClr val="CC66FF"/>
              </a:gs>
            </a:gsLst>
            <a:lin ang="5400000" scaled="1"/>
          </a:gradFill>
          <a:ln w="9525" algn="ctr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cs-CZ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Defekt funkčních B</a:t>
            </a:r>
            <a:br>
              <a:rPr lang="cs-CZ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cs-CZ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a později i T lymfocytů,</a:t>
            </a:r>
            <a:br>
              <a:rPr lang="cs-CZ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cs-CZ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časté infekce</a:t>
            </a:r>
          </a:p>
        </p:txBody>
      </p:sp>
      <p:sp>
        <p:nvSpPr>
          <p:cNvPr id="7179" name="AutoShape 21"/>
          <p:cNvSpPr>
            <a:spLocks noChangeArrowheads="1"/>
          </p:cNvSpPr>
          <p:nvPr/>
        </p:nvSpPr>
        <p:spPr bwMode="auto">
          <a:xfrm rot="10800000" flipH="1">
            <a:off x="657225" y="1781175"/>
            <a:ext cx="342900" cy="414338"/>
          </a:xfrm>
          <a:custGeom>
            <a:avLst/>
            <a:gdLst>
              <a:gd name="T0" fmla="*/ 60515246 w 21600"/>
              <a:gd name="T1" fmla="*/ 0 h 21600"/>
              <a:gd name="T2" fmla="*/ 60515246 w 21600"/>
              <a:gd name="T3" fmla="*/ 85815538 h 21600"/>
              <a:gd name="T4" fmla="*/ 12950333 w 21600"/>
              <a:gd name="T5" fmla="*/ 152460309 h 21600"/>
              <a:gd name="T6" fmla="*/ 86416166 w 21600"/>
              <a:gd name="T7" fmla="*/ 4290759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003399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180" name="AutoShape 22"/>
          <p:cNvSpPr>
            <a:spLocks noChangeArrowheads="1"/>
          </p:cNvSpPr>
          <p:nvPr/>
        </p:nvSpPr>
        <p:spPr bwMode="auto">
          <a:xfrm rot="10800000" flipH="1">
            <a:off x="658813" y="2984500"/>
            <a:ext cx="342900" cy="414338"/>
          </a:xfrm>
          <a:custGeom>
            <a:avLst/>
            <a:gdLst>
              <a:gd name="T0" fmla="*/ 60515246 w 21600"/>
              <a:gd name="T1" fmla="*/ 0 h 21600"/>
              <a:gd name="T2" fmla="*/ 60515246 w 21600"/>
              <a:gd name="T3" fmla="*/ 85815538 h 21600"/>
              <a:gd name="T4" fmla="*/ 12950333 w 21600"/>
              <a:gd name="T5" fmla="*/ 152460309 h 21600"/>
              <a:gd name="T6" fmla="*/ 86416166 w 21600"/>
              <a:gd name="T7" fmla="*/ 4290759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003399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181" name="AutoShape 23"/>
          <p:cNvSpPr>
            <a:spLocks noChangeArrowheads="1"/>
          </p:cNvSpPr>
          <p:nvPr/>
        </p:nvSpPr>
        <p:spPr bwMode="auto">
          <a:xfrm rot="10800000" flipH="1">
            <a:off x="660400" y="4225925"/>
            <a:ext cx="342900" cy="414338"/>
          </a:xfrm>
          <a:custGeom>
            <a:avLst/>
            <a:gdLst>
              <a:gd name="T0" fmla="*/ 60515246 w 21600"/>
              <a:gd name="T1" fmla="*/ 0 h 21600"/>
              <a:gd name="T2" fmla="*/ 60515246 w 21600"/>
              <a:gd name="T3" fmla="*/ 85815538 h 21600"/>
              <a:gd name="T4" fmla="*/ 12950333 w 21600"/>
              <a:gd name="T5" fmla="*/ 152460309 h 21600"/>
              <a:gd name="T6" fmla="*/ 86416166 w 21600"/>
              <a:gd name="T7" fmla="*/ 4290759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003399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182" name="AutoShape 24"/>
          <p:cNvSpPr>
            <a:spLocks noChangeArrowheads="1"/>
          </p:cNvSpPr>
          <p:nvPr/>
        </p:nvSpPr>
        <p:spPr bwMode="auto">
          <a:xfrm rot="10800000" flipH="1">
            <a:off x="657225" y="5440363"/>
            <a:ext cx="355600" cy="414337"/>
          </a:xfrm>
          <a:custGeom>
            <a:avLst/>
            <a:gdLst>
              <a:gd name="T0" fmla="*/ 67491415 w 21600"/>
              <a:gd name="T1" fmla="*/ 0 h 21600"/>
              <a:gd name="T2" fmla="*/ 67491415 w 21600"/>
              <a:gd name="T3" fmla="*/ 85814756 h 21600"/>
              <a:gd name="T4" fmla="*/ 14443418 w 21600"/>
              <a:gd name="T5" fmla="*/ 152459212 h 21600"/>
              <a:gd name="T6" fmla="*/ 96377972 w 21600"/>
              <a:gd name="T7" fmla="*/ 42907378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003399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183" name="Rectangle 26"/>
          <p:cNvSpPr>
            <a:spLocks noChangeArrowheads="1"/>
          </p:cNvSpPr>
          <p:nvPr/>
        </p:nvSpPr>
        <p:spPr bwMode="auto">
          <a:xfrm rot="10800000">
            <a:off x="898525" y="717550"/>
            <a:ext cx="1165225" cy="101600"/>
          </a:xfrm>
          <a:prstGeom prst="rect">
            <a:avLst/>
          </a:prstGeom>
          <a:solidFill>
            <a:srgbClr val="003399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7184" name="AutoShape 27"/>
          <p:cNvSpPr>
            <a:spLocks noChangeArrowheads="1"/>
          </p:cNvSpPr>
          <p:nvPr/>
        </p:nvSpPr>
        <p:spPr bwMode="auto">
          <a:xfrm rot="-2683400">
            <a:off x="630238" y="741363"/>
            <a:ext cx="501650" cy="401637"/>
          </a:xfrm>
          <a:custGeom>
            <a:avLst/>
            <a:gdLst>
              <a:gd name="T0" fmla="*/ 135289779 w 21600"/>
              <a:gd name="T1" fmla="*/ 0 h 21600"/>
              <a:gd name="T2" fmla="*/ 67957991 w 21600"/>
              <a:gd name="T3" fmla="*/ 28326119 h 21600"/>
              <a:gd name="T4" fmla="*/ 135289779 w 21600"/>
              <a:gd name="T5" fmla="*/ 31482446 h 21600"/>
              <a:gd name="T6" fmla="*/ 202621544 w 21600"/>
              <a:gd name="T7" fmla="*/ 28326119 h 21600"/>
              <a:gd name="T8" fmla="*/ 0 60000 65536"/>
              <a:gd name="T9" fmla="*/ 0 60000 65536"/>
              <a:gd name="T10" fmla="*/ 0 60000 65536"/>
              <a:gd name="T11" fmla="*/ 0 60000 65536"/>
              <a:gd name="T12" fmla="*/ 2283 w 21600"/>
              <a:gd name="T13" fmla="*/ 0 h 21600"/>
              <a:gd name="T14" fmla="*/ 19317 w 21600"/>
              <a:gd name="T15" fmla="*/ 717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001" y="6281"/>
                </a:moveTo>
                <a:cubicBezTo>
                  <a:pt x="8065" y="5387"/>
                  <a:pt x="9410" y="4896"/>
                  <a:pt x="10800" y="4897"/>
                </a:cubicBezTo>
                <a:cubicBezTo>
                  <a:pt x="12189" y="4897"/>
                  <a:pt x="13534" y="5387"/>
                  <a:pt x="14598" y="6281"/>
                </a:cubicBezTo>
                <a:lnTo>
                  <a:pt x="17749" y="2533"/>
                </a:lnTo>
                <a:cubicBezTo>
                  <a:pt x="15803" y="897"/>
                  <a:pt x="13342" y="-1"/>
                  <a:pt x="10799" y="0"/>
                </a:cubicBezTo>
                <a:cubicBezTo>
                  <a:pt x="8257" y="0"/>
                  <a:pt x="5796" y="897"/>
                  <a:pt x="3850" y="2533"/>
                </a:cubicBezTo>
                <a:lnTo>
                  <a:pt x="7001" y="6281"/>
                </a:lnTo>
                <a:close/>
              </a:path>
            </a:pathLst>
          </a:custGeom>
          <a:solidFill>
            <a:srgbClr val="003399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185" name="AutoShape 31"/>
          <p:cNvSpPr>
            <a:spLocks noChangeArrowheads="1"/>
          </p:cNvSpPr>
          <p:nvPr/>
        </p:nvSpPr>
        <p:spPr bwMode="auto">
          <a:xfrm>
            <a:off x="4267200" y="1962150"/>
            <a:ext cx="560388" cy="246063"/>
          </a:xfrm>
          <a:prstGeom prst="notchedRightArrow">
            <a:avLst>
              <a:gd name="adj1" fmla="val 50000"/>
              <a:gd name="adj2" fmla="val 56935"/>
            </a:avLst>
          </a:prstGeom>
          <a:solidFill>
            <a:srgbClr val="00FFFF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7186" name="AutoShape 32"/>
          <p:cNvSpPr>
            <a:spLocks noChangeArrowheads="1"/>
          </p:cNvSpPr>
          <p:nvPr/>
        </p:nvSpPr>
        <p:spPr bwMode="auto">
          <a:xfrm rot="2087390">
            <a:off x="4173538" y="3540125"/>
            <a:ext cx="1457325" cy="244475"/>
          </a:xfrm>
          <a:prstGeom prst="notchedRightArrow">
            <a:avLst>
              <a:gd name="adj1" fmla="val 50000"/>
              <a:gd name="adj2" fmla="val 149026"/>
            </a:avLst>
          </a:prstGeom>
          <a:solidFill>
            <a:srgbClr val="00FFFF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7187" name="AutoShape 33"/>
          <p:cNvSpPr>
            <a:spLocks noChangeArrowheads="1"/>
          </p:cNvSpPr>
          <p:nvPr/>
        </p:nvSpPr>
        <p:spPr bwMode="auto">
          <a:xfrm rot="5400000">
            <a:off x="7279482" y="2804318"/>
            <a:ext cx="279400" cy="246063"/>
          </a:xfrm>
          <a:prstGeom prst="notchedRightArrow">
            <a:avLst>
              <a:gd name="adj1" fmla="val 50000"/>
              <a:gd name="adj2" fmla="val 28387"/>
            </a:avLst>
          </a:prstGeom>
          <a:solidFill>
            <a:srgbClr val="00FFFF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</p:spTree>
    <p:extLst>
      <p:ext uri="{BB962C8B-B14F-4D97-AF65-F5344CB8AC3E}">
        <p14:creationId xmlns:p14="http://schemas.microsoft.com/office/powerpoint/2010/main" val="880735535"/>
      </p:ext>
    </p:extLst>
  </p:cSld>
  <p:clrMapOvr>
    <a:masterClrMapping/>
  </p:clrMapOvr>
  <p:transition spd="slow">
    <p:fade thruBlk="1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4925" y="1625880"/>
            <a:ext cx="8170862" cy="5133860"/>
          </a:xfrm>
        </p:spPr>
        <p:txBody>
          <a:bodyPr/>
          <a:lstStyle/>
          <a:p>
            <a:pPr marL="476250" indent="-476250" eaLnBrk="1" hangingPunct="1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cs-CZ" sz="2200" dirty="0">
                <a:solidFill>
                  <a:srgbClr val="9900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Počet klonálních plazmatických buněk</a:t>
            </a:r>
            <a:br>
              <a:rPr lang="cs-CZ" sz="2200" dirty="0">
                <a:solidFill>
                  <a:srgbClr val="CC00CC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Calibri" panose="020F0502020204030204" pitchFamily="34" charset="0"/>
                <a:cs typeface="Arial" panose="020B0604020202020204" pitchFamily="34" charset="0"/>
              </a:rPr>
              <a:t>ve dřeni nad 10 % a/nebo biopsií potvrzené ložisko </a:t>
            </a:r>
            <a:r>
              <a:rPr lang="cs-CZ" sz="2200" dirty="0" err="1">
                <a:latin typeface="Calibri" panose="020F0502020204030204" pitchFamily="34" charset="0"/>
                <a:cs typeface="Arial" panose="020B0604020202020204" pitchFamily="34" charset="0"/>
              </a:rPr>
              <a:t>extramedulárního</a:t>
            </a:r>
            <a:r>
              <a:rPr lang="cs-CZ" sz="22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Calibri" panose="020F0502020204030204" pitchFamily="34" charset="0"/>
                <a:cs typeface="Arial" panose="020B0604020202020204" pitchFamily="34" charset="0"/>
              </a:rPr>
              <a:t>plazmocytomu</a:t>
            </a:r>
            <a:endParaRPr lang="cs-CZ" sz="22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76250" indent="-476250" eaLnBrk="1" hangingPunct="1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cs-CZ" sz="2200" dirty="0">
                <a:solidFill>
                  <a:srgbClr val="9900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Přítomnost monoklonálního </a:t>
            </a:r>
            <a:r>
              <a:rPr lang="cs-CZ" sz="2200" dirty="0" err="1">
                <a:solidFill>
                  <a:srgbClr val="9900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Ig</a:t>
            </a:r>
            <a:r>
              <a:rPr lang="cs-CZ" sz="2200" b="1" dirty="0">
                <a:solidFill>
                  <a:srgbClr val="9900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latin typeface="Calibri" panose="020F0502020204030204" pitchFamily="34" charset="0"/>
                <a:cs typeface="Arial" panose="020B0604020202020204" pitchFamily="34" charset="0"/>
              </a:rPr>
              <a:t>v krvi a/nebo v moči</a:t>
            </a:r>
          </a:p>
          <a:p>
            <a:pPr marL="476250" indent="-476250" eaLnBrk="1" hangingPunct="1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cs-CZ" sz="2200" dirty="0">
                <a:solidFill>
                  <a:srgbClr val="9900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Přítomnost nejméně jedné dysfunkce</a:t>
            </a:r>
            <a:br>
              <a:rPr lang="cs-CZ" sz="2200" dirty="0">
                <a:solidFill>
                  <a:srgbClr val="990099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9900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nebo poškození orgánu způsobené myelomem:</a:t>
            </a:r>
          </a:p>
          <a:p>
            <a:pPr marL="476250" indent="-476250" eaLnBrk="1" hangingPunct="1">
              <a:spcBef>
                <a:spcPts val="0"/>
              </a:spcBef>
              <a:spcAft>
                <a:spcPts val="0"/>
              </a:spcAft>
              <a:buSzPct val="90000"/>
              <a:buFontTx/>
              <a:buNone/>
              <a:defRPr/>
            </a:pPr>
            <a:r>
              <a:rPr lang="cs-CZ" sz="2200" b="1" dirty="0">
                <a:solidFill>
                  <a:srgbClr val="FFFF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cs-CZ" sz="2200" b="1" dirty="0">
                <a:solidFill>
                  <a:srgbClr val="3399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cs-CZ" sz="2200" b="1" dirty="0">
                <a:solidFill>
                  <a:srgbClr val="FFFF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cs-CZ" sz="2200" dirty="0" err="1">
                <a:latin typeface="Calibri" panose="020F0502020204030204" pitchFamily="34" charset="0"/>
                <a:cs typeface="Arial" panose="020B0604020202020204" pitchFamily="34" charset="0"/>
              </a:rPr>
              <a:t>calcium</a:t>
            </a:r>
            <a:r>
              <a:rPr lang="cs-CZ" sz="2200" dirty="0">
                <a:latin typeface="Calibri" panose="020F0502020204030204" pitchFamily="34" charset="0"/>
                <a:cs typeface="Arial" panose="020B0604020202020204" pitchFamily="34" charset="0"/>
              </a:rPr>
              <a:t> nad 2,8 </a:t>
            </a:r>
            <a:r>
              <a:rPr lang="cs-CZ" sz="2200" dirty="0" err="1">
                <a:latin typeface="Calibri" panose="020F0502020204030204" pitchFamily="34" charset="0"/>
                <a:cs typeface="Arial" panose="020B0604020202020204" pitchFamily="34" charset="0"/>
              </a:rPr>
              <a:t>mmol</a:t>
            </a:r>
            <a:r>
              <a:rPr lang="cs-CZ" sz="2200" dirty="0">
                <a:latin typeface="Calibri" panose="020F0502020204030204" pitchFamily="34" charset="0"/>
                <a:cs typeface="Arial" panose="020B0604020202020204" pitchFamily="34" charset="0"/>
              </a:rPr>
              <a:t>/l</a:t>
            </a:r>
          </a:p>
          <a:p>
            <a:pPr marL="476250" indent="-476250" eaLnBrk="1" hangingPunct="1">
              <a:spcBef>
                <a:spcPts val="0"/>
              </a:spcBef>
              <a:spcAft>
                <a:spcPts val="0"/>
              </a:spcAft>
              <a:buSzPct val="90000"/>
              <a:buFontTx/>
              <a:buNone/>
              <a:defRPr/>
            </a:pPr>
            <a:r>
              <a:rPr lang="cs-CZ" sz="2200" b="1" dirty="0">
                <a:solidFill>
                  <a:srgbClr val="FFFF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cs-CZ" sz="2200" b="1" dirty="0">
                <a:solidFill>
                  <a:srgbClr val="3399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cs-CZ" sz="22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-  </a:t>
            </a:r>
            <a:r>
              <a:rPr lang="cs-CZ" sz="2200" dirty="0">
                <a:latin typeface="Calibri" panose="020F0502020204030204" pitchFamily="34" charset="0"/>
                <a:cs typeface="Arial" panose="020B0604020202020204" pitchFamily="34" charset="0"/>
              </a:rPr>
              <a:t>renální insuficience, kreatinin nad 177 </a:t>
            </a:r>
            <a:r>
              <a:rPr lang="cs-CZ" sz="2200" dirty="0" err="1">
                <a:latin typeface="Calibri" panose="020F0502020204030204" pitchFamily="34" charset="0"/>
                <a:cs typeface="Arial" panose="020B0604020202020204" pitchFamily="34" charset="0"/>
              </a:rPr>
              <a:t>umol</a:t>
            </a:r>
            <a:r>
              <a:rPr lang="cs-CZ" sz="2200" dirty="0">
                <a:latin typeface="Calibri" panose="020F0502020204030204" pitchFamily="34" charset="0"/>
                <a:cs typeface="Arial" panose="020B0604020202020204" pitchFamily="34" charset="0"/>
              </a:rPr>
              <a:t>/l</a:t>
            </a:r>
          </a:p>
          <a:p>
            <a:pPr marL="476250" indent="-476250" eaLnBrk="1" hangingPunct="1">
              <a:spcBef>
                <a:spcPts val="0"/>
              </a:spcBef>
              <a:spcAft>
                <a:spcPts val="0"/>
              </a:spcAft>
              <a:buSzPct val="90000"/>
              <a:buFontTx/>
              <a:buNone/>
              <a:defRPr/>
            </a:pPr>
            <a:r>
              <a:rPr lang="cs-CZ" sz="2200" b="1" dirty="0">
                <a:solidFill>
                  <a:srgbClr val="FFFF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cs-CZ" sz="2200" b="1" dirty="0">
                <a:solidFill>
                  <a:srgbClr val="3399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cs-CZ" sz="22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cs-CZ" sz="2200" dirty="0">
                <a:latin typeface="Calibri" panose="020F0502020204030204" pitchFamily="34" charset="0"/>
                <a:cs typeface="Arial" panose="020B0604020202020204" pitchFamily="34" charset="0"/>
              </a:rPr>
              <a:t>anémie (</a:t>
            </a:r>
            <a:r>
              <a:rPr lang="cs-CZ" sz="2200" dirty="0" err="1">
                <a:latin typeface="Calibri" panose="020F0502020204030204" pitchFamily="34" charset="0"/>
                <a:cs typeface="Arial" panose="020B0604020202020204" pitchFamily="34" charset="0"/>
              </a:rPr>
              <a:t>Hb</a:t>
            </a:r>
            <a:r>
              <a:rPr lang="cs-CZ" sz="2200" dirty="0">
                <a:latin typeface="Calibri" panose="020F0502020204030204" pitchFamily="34" charset="0"/>
                <a:cs typeface="Arial" panose="020B0604020202020204" pitchFamily="34" charset="0"/>
              </a:rPr>
              <a:t> pod 100 g/l)</a:t>
            </a:r>
          </a:p>
          <a:p>
            <a:pPr marL="476250" indent="-476250" eaLnBrk="1" hangingPunct="1">
              <a:spcBef>
                <a:spcPts val="0"/>
              </a:spcBef>
              <a:spcAft>
                <a:spcPts val="600"/>
              </a:spcAft>
              <a:buSzPct val="90000"/>
              <a:buFontTx/>
              <a:buNone/>
              <a:defRPr/>
            </a:pPr>
            <a:r>
              <a:rPr lang="cs-CZ" sz="2200" b="1" dirty="0">
                <a:solidFill>
                  <a:srgbClr val="FFFF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cs-CZ" sz="2200" b="1" dirty="0">
                <a:solidFill>
                  <a:srgbClr val="3399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cs-CZ" sz="22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cs-CZ" sz="2200" dirty="0" err="1">
                <a:latin typeface="Calibri" panose="020F0502020204030204" pitchFamily="34" charset="0"/>
                <a:cs typeface="Arial" panose="020B0604020202020204" pitchFamily="34" charset="0"/>
              </a:rPr>
              <a:t>osteolytická</a:t>
            </a:r>
            <a:r>
              <a:rPr lang="cs-CZ" sz="2200" dirty="0">
                <a:latin typeface="Calibri" panose="020F0502020204030204" pitchFamily="34" charset="0"/>
                <a:cs typeface="Arial" panose="020B0604020202020204" pitchFamily="34" charset="0"/>
              </a:rPr>
              <a:t> kostní ložiska či jiné kostní léze na </a:t>
            </a:r>
            <a:r>
              <a:rPr lang="cs-CZ" sz="2200" dirty="0" err="1">
                <a:latin typeface="Calibri" panose="020F0502020204030204" pitchFamily="34" charset="0"/>
                <a:cs typeface="Arial" panose="020B0604020202020204" pitchFamily="34" charset="0"/>
              </a:rPr>
              <a:t>rtg</a:t>
            </a:r>
            <a:r>
              <a:rPr lang="cs-CZ" sz="2200" dirty="0">
                <a:latin typeface="Calibri" panose="020F0502020204030204" pitchFamily="34" charset="0"/>
                <a:cs typeface="Arial" panose="020B0604020202020204" pitchFamily="34" charset="0"/>
              </a:rPr>
              <a:t> skeletu,</a:t>
            </a:r>
            <a:br>
              <a:rPr lang="cs-CZ" sz="2200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Calibri" panose="020F0502020204030204" pitchFamily="34" charset="0"/>
                <a:cs typeface="Arial" panose="020B0604020202020204" pitchFamily="34" charset="0"/>
              </a:rPr>
              <a:t>     CT nebo PET/CT, MRI</a:t>
            </a:r>
          </a:p>
          <a:p>
            <a:pPr marL="476250" indent="-476250" eaLnBrk="1" hangingPunct="1">
              <a:spcBef>
                <a:spcPts val="0"/>
              </a:spcBef>
              <a:spcAft>
                <a:spcPts val="0"/>
              </a:spcAft>
              <a:buSzPct val="90000"/>
              <a:buFontTx/>
              <a:buNone/>
              <a:defRPr/>
            </a:pPr>
            <a:endParaRPr lang="cs-CZ" sz="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60000" indent="-360000" eaLnBrk="1" hangingPunct="1">
              <a:spcBef>
                <a:spcPts val="0"/>
              </a:spcBef>
              <a:spcAft>
                <a:spcPts val="600"/>
              </a:spcAft>
              <a:buSzPct val="90000"/>
              <a:buFontTx/>
              <a:buNone/>
              <a:defRPr/>
            </a:pPr>
            <a:r>
              <a:rPr lang="cs-CZ" sz="2200" b="1" dirty="0">
                <a:solidFill>
                  <a:srgbClr val="FFFF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cs-CZ" sz="2000" dirty="0">
                <a:solidFill>
                  <a:srgbClr val="9900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Další:</a:t>
            </a:r>
            <a:r>
              <a:rPr lang="cs-CZ" sz="20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cs-CZ" sz="2000" dirty="0">
                <a:latin typeface="Calibri" panose="020F0502020204030204" pitchFamily="34" charset="0"/>
                <a:cs typeface="Arial" panose="020B0604020202020204" pitchFamily="34" charset="0"/>
              </a:rPr>
              <a:t>více než 60 % klonálních </a:t>
            </a:r>
            <a:r>
              <a:rPr lang="cs-CZ" sz="2000" dirty="0" err="1">
                <a:latin typeface="Calibri" panose="020F0502020204030204" pitchFamily="34" charset="0"/>
                <a:cs typeface="Arial" panose="020B0604020202020204" pitchFamily="34" charset="0"/>
              </a:rPr>
              <a:t>plazmocytů</a:t>
            </a:r>
            <a:r>
              <a:rPr lang="cs-CZ" sz="2000" dirty="0">
                <a:latin typeface="Calibri" panose="020F0502020204030204" pitchFamily="34" charset="0"/>
                <a:cs typeface="Arial" panose="020B0604020202020204" pitchFamily="34" charset="0"/>
              </a:rPr>
              <a:t> ve dřeni; patologický FLC poměr – nad 100; 2 a více fokálních lézí skeletu větších než 5 mm dle MRI</a:t>
            </a: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221942" y="286975"/>
            <a:ext cx="869123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cs-CZ" sz="32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Diagnostická kritéria</a:t>
            </a:r>
            <a:br>
              <a:rPr lang="cs-CZ" sz="32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cs-CZ" sz="32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mnohočetného myelomu dle IMWG (2014)</a:t>
            </a:r>
          </a:p>
        </p:txBody>
      </p:sp>
    </p:spTree>
    <p:extLst>
      <p:ext uri="{BB962C8B-B14F-4D97-AF65-F5344CB8AC3E}">
        <p14:creationId xmlns:p14="http://schemas.microsoft.com/office/powerpoint/2010/main" val="1272728148"/>
      </p:ext>
    </p:extLst>
  </p:cSld>
  <p:clrMapOvr>
    <a:masterClrMapping/>
  </p:clrMapOvr>
  <p:transition spd="slow">
    <p:fade thruBlk="1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031"/>
          <p:cNvGrpSpPr>
            <a:grpSpLocks/>
          </p:cNvGrpSpPr>
          <p:nvPr/>
        </p:nvGrpSpPr>
        <p:grpSpPr bwMode="auto">
          <a:xfrm>
            <a:off x="957262" y="1450975"/>
            <a:ext cx="7229475" cy="5168900"/>
            <a:chOff x="622" y="922"/>
            <a:chExt cx="4554" cy="3256"/>
          </a:xfrm>
        </p:grpSpPr>
        <p:sp>
          <p:nvSpPr>
            <p:cNvPr id="45062" name="Rectangle 1030"/>
            <p:cNvSpPr>
              <a:spLocks noChangeArrowheads="1"/>
            </p:cNvSpPr>
            <p:nvPr/>
          </p:nvSpPr>
          <p:spPr bwMode="auto">
            <a:xfrm>
              <a:off x="622" y="922"/>
              <a:ext cx="4554" cy="325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66667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pic>
          <p:nvPicPr>
            <p:cNvPr id="15366" name="Picture 1026" descr="skull_RT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" y="1003"/>
              <a:ext cx="4374" cy="3086"/>
            </a:xfrm>
            <a:prstGeom prst="rect">
              <a:avLst/>
            </a:prstGeom>
            <a:noFill/>
            <a:ln w="9525">
              <a:solidFill>
                <a:srgbClr val="CC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060" name="Rectangle 1028"/>
          <p:cNvSpPr>
            <a:spLocks noChangeArrowheads="1"/>
          </p:cNvSpPr>
          <p:nvPr/>
        </p:nvSpPr>
        <p:spPr bwMode="auto">
          <a:xfrm>
            <a:off x="685800" y="233363"/>
            <a:ext cx="7772400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cs-CZ" sz="32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Myelomová ložiska při </a:t>
            </a:r>
            <a:r>
              <a:rPr lang="cs-CZ" sz="3200" dirty="0" err="1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rtg</a:t>
            </a:r>
            <a:r>
              <a:rPr lang="cs-CZ" sz="32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vyšetření lebky</a:t>
            </a:r>
          </a:p>
        </p:txBody>
      </p:sp>
    </p:spTree>
    <p:extLst>
      <p:ext uri="{BB962C8B-B14F-4D97-AF65-F5344CB8AC3E}">
        <p14:creationId xmlns:p14="http://schemas.microsoft.com/office/powerpoint/2010/main" val="3044042408"/>
      </p:ext>
    </p:extLst>
  </p:cSld>
  <p:clrMapOvr>
    <a:masterClrMapping/>
  </p:clrMapOvr>
  <p:transition spd="slow">
    <p:fade thruBlk="1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5"/>
          <p:cNvGrpSpPr>
            <a:grpSpLocks/>
          </p:cNvGrpSpPr>
          <p:nvPr/>
        </p:nvGrpSpPr>
        <p:grpSpPr bwMode="auto">
          <a:xfrm>
            <a:off x="865188" y="731838"/>
            <a:ext cx="7377112" cy="5572125"/>
            <a:chOff x="545" y="461"/>
            <a:chExt cx="4647" cy="3510"/>
          </a:xfrm>
        </p:grpSpPr>
        <p:sp>
          <p:nvSpPr>
            <p:cNvPr id="28675" name="Rectangle 3"/>
            <p:cNvSpPr>
              <a:spLocks noChangeArrowheads="1"/>
            </p:cNvSpPr>
            <p:nvPr/>
          </p:nvSpPr>
          <p:spPr bwMode="auto">
            <a:xfrm>
              <a:off x="545" y="461"/>
              <a:ext cx="4647" cy="351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66667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pic>
          <p:nvPicPr>
            <p:cNvPr id="18436" name="Picture 2" descr="DSC0106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70" r="2170"/>
            <a:stretch>
              <a:fillRect/>
            </a:stretch>
          </p:blipFill>
          <p:spPr bwMode="auto">
            <a:xfrm>
              <a:off x="621" y="532"/>
              <a:ext cx="4508" cy="3371"/>
            </a:xfrm>
            <a:prstGeom prst="rect">
              <a:avLst/>
            </a:prstGeom>
            <a:noFill/>
            <a:ln w="9525">
              <a:solidFill>
                <a:srgbClr val="66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6501850"/>
      </p:ext>
    </p:extLst>
  </p:cSld>
  <p:clrMapOvr>
    <a:masterClrMapping/>
  </p:clrMapOvr>
  <p:transition spd="slow">
    <p:fade thruBlk="1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9"/>
          <p:cNvGrpSpPr>
            <a:grpSpLocks/>
          </p:cNvGrpSpPr>
          <p:nvPr/>
        </p:nvGrpSpPr>
        <p:grpSpPr bwMode="auto">
          <a:xfrm>
            <a:off x="549275" y="1792288"/>
            <a:ext cx="7997825" cy="4681537"/>
            <a:chOff x="407" y="1121"/>
            <a:chExt cx="5038" cy="2949"/>
          </a:xfrm>
        </p:grpSpPr>
        <p:sp>
          <p:nvSpPr>
            <p:cNvPr id="19461" name="Rectangle 8"/>
            <p:cNvSpPr>
              <a:spLocks noChangeArrowheads="1"/>
            </p:cNvSpPr>
            <p:nvPr/>
          </p:nvSpPr>
          <p:spPr bwMode="auto">
            <a:xfrm>
              <a:off x="407" y="1121"/>
              <a:ext cx="5038" cy="2949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B3B3B3"/>
                </a:gs>
              </a:gsLst>
              <a:path path="rect">
                <a:fillToRect l="100000" t="100000"/>
              </a:path>
            </a:gra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pic>
          <p:nvPicPr>
            <p:cNvPr id="1946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" y="1207"/>
              <a:ext cx="2360" cy="2507"/>
            </a:xfrm>
            <a:prstGeom prst="rect">
              <a:avLst/>
            </a:prstGeom>
            <a:noFill/>
            <a:ln w="9525">
              <a:solidFill>
                <a:srgbClr val="66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6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1462"/>
              <a:ext cx="2278" cy="2509"/>
            </a:xfrm>
            <a:prstGeom prst="rect">
              <a:avLst/>
            </a:prstGeom>
            <a:noFill/>
            <a:ln w="9525">
              <a:solidFill>
                <a:srgbClr val="66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254681" y="220663"/>
            <a:ext cx="87709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cs-CZ" sz="3200" dirty="0" err="1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Extramedulární</a:t>
            </a:r>
            <a:r>
              <a:rPr lang="cs-CZ" sz="32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myelomové infiltráty</a:t>
            </a:r>
            <a:br>
              <a:rPr lang="cs-CZ" sz="32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cs-CZ" sz="32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kůže a podkoží  (ověřeno biopsií)</a:t>
            </a:r>
          </a:p>
        </p:txBody>
      </p:sp>
    </p:spTree>
    <p:extLst>
      <p:ext uri="{BB962C8B-B14F-4D97-AF65-F5344CB8AC3E}">
        <p14:creationId xmlns:p14="http://schemas.microsoft.com/office/powerpoint/2010/main" val="425138934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918150"/>
            <a:ext cx="8352928" cy="5679201"/>
          </a:xfrm>
        </p:spPr>
        <p:txBody>
          <a:bodyPr lIns="91440" tIns="45720" rIns="91440" bIns="45720"/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SzPct val="90000"/>
              <a:buFontTx/>
              <a:buBlip>
                <a:blip r:embed="rId2"/>
              </a:buBlip>
            </a:pPr>
            <a:r>
              <a:rPr lang="cs-CZ" altLang="cs-CZ" sz="1800" b="1" dirty="0">
                <a:solidFill>
                  <a:srgbClr val="16165D"/>
                </a:solidFill>
                <a:latin typeface="Calibri" pitchFamily="34" charset="0"/>
              </a:rPr>
              <a:t>1868</a:t>
            </a:r>
            <a:r>
              <a:rPr lang="cs-CZ" altLang="cs-CZ" sz="1800" dirty="0">
                <a:solidFill>
                  <a:srgbClr val="16165D"/>
                </a:solidFill>
                <a:latin typeface="Calibri" pitchFamily="34" charset="0"/>
              </a:rPr>
              <a:t>  - </a:t>
            </a:r>
            <a:r>
              <a:rPr lang="cs-CZ" altLang="cs-CZ" sz="1800" b="1" i="1" dirty="0">
                <a:solidFill>
                  <a:srgbClr val="16165D"/>
                </a:solidFill>
                <a:latin typeface="Calibri" pitchFamily="34" charset="0"/>
              </a:rPr>
              <a:t>objevena funkce kostní dřeně </a:t>
            </a:r>
            <a:r>
              <a:rPr lang="cs-CZ" altLang="cs-CZ" sz="1800" i="1" dirty="0">
                <a:solidFill>
                  <a:srgbClr val="16165D"/>
                </a:solidFill>
                <a:latin typeface="Calibri" pitchFamily="34" charset="0"/>
              </a:rPr>
              <a:t>– patologové z Německa a Itálie (</a:t>
            </a:r>
            <a:r>
              <a:rPr lang="cs-CZ" altLang="cs-CZ" sz="1800" i="1" dirty="0" err="1">
                <a:solidFill>
                  <a:srgbClr val="16165D"/>
                </a:solidFill>
                <a:latin typeface="Calibri" pitchFamily="34" charset="0"/>
              </a:rPr>
              <a:t>Neeumann</a:t>
            </a:r>
            <a:r>
              <a:rPr lang="cs-CZ" altLang="cs-CZ" sz="1800" i="1" dirty="0">
                <a:solidFill>
                  <a:srgbClr val="16165D"/>
                </a:solidFill>
                <a:latin typeface="Calibri" pitchFamily="34" charset="0"/>
              </a:rPr>
              <a:t> 1868, </a:t>
            </a:r>
            <a:r>
              <a:rPr lang="cs-CZ" altLang="cs-CZ" sz="1800" i="1" dirty="0" err="1">
                <a:solidFill>
                  <a:srgbClr val="16165D"/>
                </a:solidFill>
                <a:latin typeface="Calibri" pitchFamily="34" charset="0"/>
              </a:rPr>
              <a:t>Bizzozero</a:t>
            </a:r>
            <a:r>
              <a:rPr lang="cs-CZ" altLang="cs-CZ" sz="1800" i="1" dirty="0">
                <a:solidFill>
                  <a:srgbClr val="16165D"/>
                </a:solidFill>
                <a:latin typeface="Calibri" pitchFamily="34" charset="0"/>
              </a:rPr>
              <a:t> 1868</a:t>
            </a:r>
            <a:r>
              <a:rPr lang="cs-CZ" altLang="cs-CZ" sz="1800" dirty="0">
                <a:solidFill>
                  <a:srgbClr val="16165D"/>
                </a:solidFill>
                <a:latin typeface="Calibri" pitchFamily="34" charset="0"/>
              </a:rPr>
              <a:t>) </a:t>
            </a:r>
          </a:p>
          <a:p>
            <a:pPr marL="360363" indent="0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SzPct val="90000"/>
              <a:buNone/>
            </a:pPr>
            <a:r>
              <a:rPr lang="cs-CZ" altLang="cs-CZ" sz="1400" b="1" dirty="0">
                <a:solidFill>
                  <a:srgbClr val="16165D"/>
                </a:solidFill>
                <a:latin typeface="Calibri" pitchFamily="34" charset="0"/>
              </a:rPr>
              <a:t>1891</a:t>
            </a:r>
            <a:r>
              <a:rPr lang="cs-CZ" altLang="cs-CZ" sz="1400" dirty="0">
                <a:latin typeface="Calibri" pitchFamily="34" charset="0"/>
              </a:rPr>
              <a:t> - </a:t>
            </a:r>
            <a:r>
              <a:rPr lang="cs-CZ" altLang="cs-CZ" sz="1400" i="1" dirty="0" err="1">
                <a:latin typeface="Calibri" pitchFamily="34" charset="0"/>
              </a:rPr>
              <a:t>Sequard</a:t>
            </a:r>
            <a:r>
              <a:rPr lang="cs-CZ" altLang="cs-CZ" sz="1400" i="1" dirty="0">
                <a:latin typeface="Calibri" pitchFamily="34" charset="0"/>
              </a:rPr>
              <a:t> a D</a:t>
            </a:r>
            <a:r>
              <a:rPr lang="en-US" altLang="cs-CZ" sz="1400" i="1" dirty="0">
                <a:latin typeface="Calibri" pitchFamily="34" charset="0"/>
              </a:rPr>
              <a:t>’</a:t>
            </a:r>
            <a:r>
              <a:rPr lang="cs-CZ" altLang="cs-CZ" sz="1400" i="1" dirty="0" err="1">
                <a:latin typeface="Calibri" pitchFamily="34" charset="0"/>
              </a:rPr>
              <a:t>Arsenoval</a:t>
            </a:r>
            <a:r>
              <a:rPr lang="cs-CZ" altLang="cs-CZ" sz="1400" i="1" dirty="0">
                <a:latin typeface="Calibri" pitchFamily="34" charset="0"/>
              </a:rPr>
              <a:t> - dřeň </a:t>
            </a:r>
            <a:r>
              <a:rPr lang="cs-CZ" altLang="cs-CZ" sz="1400" b="1" i="1" dirty="0">
                <a:latin typeface="Calibri" pitchFamily="34" charset="0"/>
              </a:rPr>
              <a:t>perorálně</a:t>
            </a:r>
            <a:r>
              <a:rPr lang="cs-CZ" altLang="cs-CZ" sz="1400" i="1" dirty="0">
                <a:latin typeface="Calibri" pitchFamily="34" charset="0"/>
              </a:rPr>
              <a:t> u anémií; </a:t>
            </a:r>
            <a:r>
              <a:rPr lang="cs-CZ" altLang="cs-CZ" sz="1400" b="1" i="1" dirty="0">
                <a:solidFill>
                  <a:srgbClr val="16165D"/>
                </a:solidFill>
                <a:latin typeface="Calibri" pitchFamily="34" charset="0"/>
              </a:rPr>
              <a:t>1937</a:t>
            </a:r>
            <a:r>
              <a:rPr lang="cs-CZ" altLang="cs-CZ" sz="1400" i="1" dirty="0">
                <a:latin typeface="Calibri" pitchFamily="34" charset="0"/>
              </a:rPr>
              <a:t> - </a:t>
            </a:r>
            <a:r>
              <a:rPr lang="cs-CZ" altLang="cs-CZ" sz="1400" i="1" dirty="0" err="1">
                <a:latin typeface="Calibri" pitchFamily="34" charset="0"/>
              </a:rPr>
              <a:t>Schretzenmayer</a:t>
            </a:r>
            <a:r>
              <a:rPr lang="cs-CZ" altLang="cs-CZ" sz="1400" i="1" dirty="0">
                <a:latin typeface="Calibri" pitchFamily="34" charset="0"/>
              </a:rPr>
              <a:t> - dřeň </a:t>
            </a:r>
            <a:r>
              <a:rPr lang="cs-CZ" altLang="cs-CZ" sz="1400" b="1" i="1" dirty="0">
                <a:latin typeface="Calibri" pitchFamily="34" charset="0"/>
              </a:rPr>
              <a:t>podkožně</a:t>
            </a:r>
            <a:r>
              <a:rPr lang="cs-CZ" altLang="cs-CZ" sz="1400" i="1" dirty="0">
                <a:latin typeface="Calibri" pitchFamily="34" charset="0"/>
              </a:rPr>
              <a:t> </a:t>
            </a:r>
            <a:br>
              <a:rPr lang="cs-CZ" altLang="cs-CZ" sz="1400" i="1" dirty="0">
                <a:latin typeface="Calibri" pitchFamily="34" charset="0"/>
              </a:rPr>
            </a:br>
            <a:r>
              <a:rPr lang="cs-CZ" altLang="cs-CZ" sz="1400" i="1" dirty="0">
                <a:latin typeface="Calibri" pitchFamily="34" charset="0"/>
              </a:rPr>
              <a:t>            u parazitárních nemocí</a:t>
            </a:r>
          </a:p>
          <a:p>
            <a:pPr marL="360363" indent="0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SzPct val="90000"/>
              <a:buNone/>
            </a:pPr>
            <a:r>
              <a:rPr lang="cs-CZ" altLang="cs-CZ" sz="1400" b="1" i="1" dirty="0">
                <a:solidFill>
                  <a:srgbClr val="16165D"/>
                </a:solidFill>
                <a:latin typeface="Calibri" pitchFamily="34" charset="0"/>
              </a:rPr>
              <a:t>1944</a:t>
            </a:r>
            <a:r>
              <a:rPr lang="cs-CZ" altLang="cs-CZ" sz="1400" i="1" dirty="0">
                <a:latin typeface="Calibri" pitchFamily="34" charset="0"/>
              </a:rPr>
              <a:t> - Bernard - aplikace alogenní dřeně </a:t>
            </a:r>
            <a:r>
              <a:rPr lang="cs-CZ" altLang="cs-CZ" sz="1400" b="1" i="1" dirty="0">
                <a:latin typeface="Calibri" pitchFamily="34" charset="0"/>
              </a:rPr>
              <a:t>do dřeňové dutiny; </a:t>
            </a:r>
            <a:r>
              <a:rPr lang="cs-CZ" altLang="cs-CZ" sz="1400" b="1" dirty="0">
                <a:solidFill>
                  <a:srgbClr val="16165D"/>
                </a:solidFill>
                <a:latin typeface="Calibri" pitchFamily="34" charset="0"/>
              </a:rPr>
              <a:t>1948-1950</a:t>
            </a:r>
            <a:r>
              <a:rPr lang="cs-CZ" altLang="cs-CZ" sz="1400" dirty="0">
                <a:latin typeface="Calibri" pitchFamily="34" charset="0"/>
              </a:rPr>
              <a:t> - první pokusy o transplantace </a:t>
            </a:r>
            <a:br>
              <a:rPr lang="cs-CZ" altLang="cs-CZ" sz="1400" dirty="0">
                <a:latin typeface="Calibri" pitchFamily="34" charset="0"/>
              </a:rPr>
            </a:br>
            <a:r>
              <a:rPr lang="cs-CZ" altLang="cs-CZ" sz="1400" dirty="0">
                <a:latin typeface="Calibri" pitchFamily="34" charset="0"/>
              </a:rPr>
              <a:t>            po ozáření a chemoterapii</a:t>
            </a:r>
          </a:p>
          <a:p>
            <a:pPr marL="360363" indent="0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SzPct val="90000"/>
              <a:buNone/>
            </a:pPr>
            <a:r>
              <a:rPr lang="cs-CZ" altLang="cs-CZ" sz="1400" b="1" dirty="0">
                <a:solidFill>
                  <a:srgbClr val="16165D"/>
                </a:solidFill>
                <a:latin typeface="Calibri" pitchFamily="34" charset="0"/>
              </a:rPr>
              <a:t>1950-1966</a:t>
            </a:r>
            <a:r>
              <a:rPr lang="cs-CZ" altLang="cs-CZ" sz="1400" dirty="0">
                <a:latin typeface="Calibri" pitchFamily="34" charset="0"/>
              </a:rPr>
              <a:t> - celkem 417 transplantací kostní dřeně (přežili jen 3 pacienti)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SzPct val="90000"/>
              <a:buFontTx/>
              <a:buBlip>
                <a:blip r:embed="rId2"/>
              </a:buBlip>
            </a:pPr>
            <a:r>
              <a:rPr lang="cs-CZ" altLang="cs-CZ" sz="1800" b="1" dirty="0">
                <a:solidFill>
                  <a:srgbClr val="16165D"/>
                </a:solidFill>
                <a:latin typeface="Calibri" panose="020F0502020204030204" pitchFamily="34" charset="0"/>
              </a:rPr>
              <a:t>1965</a:t>
            </a:r>
            <a:r>
              <a:rPr lang="cs-CZ" altLang="cs-CZ" sz="1800" dirty="0">
                <a:latin typeface="Calibri" pitchFamily="34" charset="0"/>
              </a:rPr>
              <a:t> - průlom v klinickém použití HCT – </a:t>
            </a:r>
            <a:r>
              <a:rPr lang="cs-CZ" altLang="cs-CZ" sz="1800" b="1" dirty="0">
                <a:latin typeface="Calibri" pitchFamily="34" charset="0"/>
              </a:rPr>
              <a:t>objev HLA systému </a:t>
            </a:r>
            <a:r>
              <a:rPr lang="cs-CZ" altLang="cs-CZ" sz="1800" dirty="0">
                <a:latin typeface="Calibri" pitchFamily="34" charset="0"/>
              </a:rPr>
              <a:t>(</a:t>
            </a:r>
            <a:r>
              <a:rPr lang="cs-CZ" altLang="cs-CZ" sz="1800" i="1" dirty="0" err="1">
                <a:latin typeface="Calibri" pitchFamily="34" charset="0"/>
              </a:rPr>
              <a:t>Dausset</a:t>
            </a:r>
            <a:r>
              <a:rPr lang="cs-CZ" altLang="cs-CZ" sz="1800" i="1" dirty="0">
                <a:latin typeface="Calibri" pitchFamily="34" charset="0"/>
              </a:rPr>
              <a:t> 1965</a:t>
            </a:r>
            <a:r>
              <a:rPr lang="cs-CZ" altLang="cs-CZ" sz="1800" dirty="0">
                <a:latin typeface="Calibri" pitchFamily="34" charset="0"/>
              </a:rPr>
              <a:t>)	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SzPct val="90000"/>
              <a:buFontTx/>
              <a:buBlip>
                <a:blip r:embed="rId2"/>
              </a:buBlip>
            </a:pPr>
            <a:r>
              <a:rPr lang="cs-CZ" altLang="cs-CZ" sz="1800" b="1" dirty="0">
                <a:solidFill>
                  <a:srgbClr val="16165D"/>
                </a:solidFill>
                <a:latin typeface="Calibri" pitchFamily="34" charset="0"/>
              </a:rPr>
              <a:t>1969</a:t>
            </a:r>
            <a:r>
              <a:rPr lang="cs-CZ" altLang="cs-CZ" sz="1800" dirty="0">
                <a:latin typeface="Calibri" pitchFamily="34" charset="0"/>
              </a:rPr>
              <a:t> - první „moderní“ alogenní transplantace od HLA identického 		 sourozence v Leidenu, Nizozemí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SzPct val="90000"/>
              <a:buFontTx/>
              <a:buBlip>
                <a:blip r:embed="rId2"/>
              </a:buBlip>
            </a:pPr>
            <a:r>
              <a:rPr lang="cs-CZ" altLang="cs-CZ" sz="1800" b="1" dirty="0">
                <a:solidFill>
                  <a:srgbClr val="16165D"/>
                </a:solidFill>
                <a:latin typeface="Calibri" pitchFamily="34" charset="0"/>
              </a:rPr>
              <a:t>1971</a:t>
            </a:r>
            <a:r>
              <a:rPr lang="cs-CZ" altLang="cs-CZ" sz="1800" dirty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cs-CZ" altLang="cs-CZ" sz="1800" dirty="0">
                <a:latin typeface="Calibri" pitchFamily="34" charset="0"/>
              </a:rPr>
              <a:t>– </a:t>
            </a:r>
            <a:r>
              <a:rPr lang="cs-CZ" altLang="cs-CZ" sz="1800" dirty="0">
                <a:solidFill>
                  <a:srgbClr val="FF3399"/>
                </a:solidFill>
                <a:latin typeface="Calibri" pitchFamily="34" charset="0"/>
              </a:rPr>
              <a:t>transplantační tým v Seattle </a:t>
            </a:r>
            <a:r>
              <a:rPr lang="cs-CZ" altLang="cs-CZ" sz="1800" dirty="0">
                <a:latin typeface="Calibri" pitchFamily="34" charset="0"/>
              </a:rPr>
              <a:t>–</a:t>
            </a:r>
            <a:r>
              <a:rPr lang="cs-CZ" altLang="cs-CZ" sz="1800" b="1" dirty="0">
                <a:latin typeface="Calibri" pitchFamily="34" charset="0"/>
              </a:rPr>
              <a:t> </a:t>
            </a:r>
            <a:r>
              <a:rPr lang="cs-CZ" altLang="cs-CZ" sz="1800" dirty="0">
                <a:latin typeface="Calibri" pitchFamily="34" charset="0"/>
              </a:rPr>
              <a:t>prof. E.D. Thomas (</a:t>
            </a:r>
            <a:r>
              <a:rPr lang="cs-CZ" altLang="cs-CZ" sz="1800" i="1" dirty="0">
                <a:latin typeface="Calibri" pitchFamily="34" charset="0"/>
              </a:rPr>
              <a:t>Nobelova cena 1990</a:t>
            </a:r>
            <a:r>
              <a:rPr lang="cs-CZ" altLang="cs-CZ" sz="1800" dirty="0">
                <a:latin typeface="Calibri" pitchFamily="34" charset="0"/>
              </a:rPr>
              <a:t>)  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SzPct val="90000"/>
              <a:buFontTx/>
              <a:buBlip>
                <a:blip r:embed="rId2"/>
              </a:buBlip>
            </a:pPr>
            <a:r>
              <a:rPr lang="cs-CZ" altLang="cs-CZ" sz="1800" b="1" dirty="0">
                <a:solidFill>
                  <a:srgbClr val="16165D"/>
                </a:solidFill>
                <a:latin typeface="Calibri" panose="020F0502020204030204" pitchFamily="34" charset="0"/>
              </a:rPr>
              <a:t>1974</a:t>
            </a:r>
            <a:r>
              <a:rPr lang="cs-CZ" altLang="cs-CZ" sz="1800" dirty="0">
                <a:latin typeface="Calibri" pitchFamily="34" charset="0"/>
              </a:rPr>
              <a:t> - </a:t>
            </a:r>
            <a:r>
              <a:rPr lang="cs-CZ" altLang="cs-CZ" sz="1800" dirty="0">
                <a:solidFill>
                  <a:srgbClr val="FF3399"/>
                </a:solidFill>
                <a:latin typeface="Calibri" pitchFamily="34" charset="0"/>
              </a:rPr>
              <a:t>založení Evropské společnosti pro transplantace kostní dřeně</a:t>
            </a:r>
            <a:br>
              <a:rPr lang="cs-CZ" altLang="cs-CZ" sz="1800" b="1" dirty="0">
                <a:solidFill>
                  <a:srgbClr val="FF3399"/>
                </a:solidFill>
                <a:latin typeface="Calibri" pitchFamily="34" charset="0"/>
              </a:rPr>
            </a:br>
            <a:r>
              <a:rPr lang="cs-CZ" altLang="cs-CZ" sz="1800" b="1" dirty="0">
                <a:solidFill>
                  <a:srgbClr val="FF3399"/>
                </a:solidFill>
                <a:latin typeface="Calibri" pitchFamily="34" charset="0"/>
              </a:rPr>
              <a:t>            </a:t>
            </a:r>
            <a:r>
              <a:rPr lang="cs-CZ" altLang="cs-CZ" sz="18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(</a:t>
            </a:r>
            <a:r>
              <a:rPr lang="cs-CZ" altLang="cs-CZ" sz="1800" i="1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European</a:t>
            </a:r>
            <a:r>
              <a:rPr lang="cs-CZ" altLang="cs-CZ" sz="18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Society </a:t>
            </a:r>
            <a:r>
              <a:rPr lang="cs-CZ" altLang="cs-CZ" sz="1800" i="1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for</a:t>
            </a:r>
            <a:r>
              <a:rPr lang="cs-CZ" altLang="cs-CZ" sz="18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cs-CZ" altLang="cs-CZ" sz="1800" i="1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Blood</a:t>
            </a:r>
            <a:r>
              <a:rPr lang="cs-CZ" altLang="cs-CZ" sz="18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and </a:t>
            </a:r>
            <a:r>
              <a:rPr lang="cs-CZ" altLang="cs-CZ" sz="1800" i="1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Marrow</a:t>
            </a:r>
            <a:r>
              <a:rPr lang="cs-CZ" altLang="cs-CZ" sz="18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cs-CZ" altLang="cs-CZ" sz="1800" i="1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Transplantation</a:t>
            </a:r>
            <a:r>
              <a:rPr lang="cs-CZ" altLang="cs-CZ" sz="18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, EBMT)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SzPct val="90000"/>
              <a:buFontTx/>
              <a:buBlip>
                <a:blip r:embed="rId2"/>
              </a:buBlip>
            </a:pPr>
            <a:r>
              <a:rPr lang="cs-CZ" altLang="cs-CZ" sz="1800" b="1" dirty="0">
                <a:solidFill>
                  <a:srgbClr val="16165D"/>
                </a:solidFill>
                <a:latin typeface="Calibri" pitchFamily="34" charset="0"/>
              </a:rPr>
              <a:t>1978</a:t>
            </a:r>
            <a:r>
              <a:rPr lang="cs-CZ" altLang="cs-CZ" sz="1800" dirty="0">
                <a:latin typeface="Calibri" pitchFamily="34" charset="0"/>
              </a:rPr>
              <a:t> - </a:t>
            </a:r>
            <a:r>
              <a:rPr lang="cs-CZ" altLang="cs-CZ" sz="1800" dirty="0">
                <a:solidFill>
                  <a:srgbClr val="FF3399"/>
                </a:solidFill>
                <a:latin typeface="Calibri" pitchFamily="34" charset="0"/>
              </a:rPr>
              <a:t>první transplantace periferních krvetvorných buněk 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SzPct val="90000"/>
              <a:buFontTx/>
              <a:buBlip>
                <a:blip r:embed="rId2"/>
              </a:buBlip>
            </a:pPr>
            <a:r>
              <a:rPr lang="cs-CZ" altLang="cs-CZ" sz="1800" b="1" dirty="0">
                <a:solidFill>
                  <a:srgbClr val="16165D"/>
                </a:solidFill>
                <a:latin typeface="Calibri" panose="020F0502020204030204" pitchFamily="34" charset="0"/>
              </a:rPr>
              <a:t>období 1970-1990 -</a:t>
            </a:r>
            <a:r>
              <a:rPr lang="cs-CZ" altLang="cs-CZ" sz="1800" b="1" dirty="0">
                <a:solidFill>
                  <a:srgbClr val="FF3399"/>
                </a:solidFill>
                <a:latin typeface="Calibri" pitchFamily="34" charset="0"/>
              </a:rPr>
              <a:t>  </a:t>
            </a:r>
            <a:r>
              <a:rPr lang="cs-CZ" altLang="cs-CZ" sz="1800" b="1" dirty="0">
                <a:latin typeface="Calibri" pitchFamily="34" charset="0"/>
              </a:rPr>
              <a:t>z HCT se ve světě postupně stala běžná klinická disciplína 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SzPct val="90000"/>
              <a:buFontTx/>
              <a:buBlip>
                <a:blip r:embed="rId2"/>
              </a:buBlip>
            </a:pPr>
            <a:r>
              <a:rPr lang="cs-CZ" altLang="cs-CZ" sz="1800" b="1" dirty="0">
                <a:solidFill>
                  <a:srgbClr val="16165D"/>
                </a:solidFill>
                <a:latin typeface="Calibri" pitchFamily="34" charset="0"/>
              </a:rPr>
              <a:t>1986</a:t>
            </a:r>
            <a:r>
              <a:rPr lang="cs-CZ" altLang="cs-CZ" sz="1800" dirty="0">
                <a:latin typeface="Calibri" pitchFamily="34" charset="0"/>
              </a:rPr>
              <a:t> - zahájení programu transplantací krvetvorných buněk v ČR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SzPct val="90000"/>
              <a:buFontTx/>
              <a:buBlip>
                <a:blip r:embed="rId2"/>
              </a:buBlip>
            </a:pPr>
            <a:r>
              <a:rPr lang="cs-CZ" altLang="cs-CZ" sz="1800" b="1" dirty="0">
                <a:solidFill>
                  <a:srgbClr val="000066"/>
                </a:solidFill>
                <a:latin typeface="Calibri" pitchFamily="34" charset="0"/>
              </a:rPr>
              <a:t>2020</a:t>
            </a:r>
            <a:r>
              <a:rPr lang="cs-CZ" altLang="cs-CZ" sz="1800" dirty="0">
                <a:latin typeface="Calibri" pitchFamily="34" charset="0"/>
              </a:rPr>
              <a:t> – </a:t>
            </a:r>
            <a:r>
              <a:rPr lang="cs-CZ" altLang="cs-CZ" sz="1800" b="1" dirty="0">
                <a:latin typeface="Calibri" pitchFamily="34" charset="0"/>
              </a:rPr>
              <a:t>HCT je stále standardní léčebná metoda, narůstající počty výkonů ve světě </a:t>
            </a:r>
            <a:br>
              <a:rPr lang="cs-CZ" altLang="cs-CZ" sz="1800" b="1" dirty="0">
                <a:latin typeface="Calibri" pitchFamily="34" charset="0"/>
              </a:rPr>
            </a:br>
            <a:r>
              <a:rPr lang="cs-CZ" altLang="cs-CZ" sz="1800" b="1" dirty="0">
                <a:latin typeface="Calibri" pitchFamily="34" charset="0"/>
              </a:rPr>
              <a:t>             i v ČR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07963" y="333375"/>
            <a:ext cx="8674100" cy="5847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z="32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HCT – od historie k současnosti </a:t>
            </a:r>
          </a:p>
        </p:txBody>
      </p:sp>
    </p:spTree>
    <p:extLst>
      <p:ext uri="{BB962C8B-B14F-4D97-AF65-F5344CB8AC3E}">
        <p14:creationId xmlns:p14="http://schemas.microsoft.com/office/powerpoint/2010/main" val="4288296000"/>
      </p:ext>
    </p:extLst>
  </p:cSld>
  <p:clrMapOvr>
    <a:masterClrMapping/>
  </p:clrMapOvr>
  <p:transition spd="slow">
    <p:fade thruBlk="1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8"/>
          <p:cNvGrpSpPr>
            <a:grpSpLocks/>
          </p:cNvGrpSpPr>
          <p:nvPr/>
        </p:nvGrpSpPr>
        <p:grpSpPr bwMode="auto">
          <a:xfrm>
            <a:off x="384176" y="1414463"/>
            <a:ext cx="4181475" cy="5230812"/>
            <a:chOff x="300" y="891"/>
            <a:chExt cx="2634" cy="3295"/>
          </a:xfrm>
        </p:grpSpPr>
        <p:sp>
          <p:nvSpPr>
            <p:cNvPr id="120839" name="Rectangle 7"/>
            <p:cNvSpPr>
              <a:spLocks noChangeArrowheads="1"/>
            </p:cNvSpPr>
            <p:nvPr/>
          </p:nvSpPr>
          <p:spPr bwMode="auto">
            <a:xfrm>
              <a:off x="300" y="891"/>
              <a:ext cx="2634" cy="329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54118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pic>
          <p:nvPicPr>
            <p:cNvPr id="16392" name="Picture 2" descr="0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0" b="4688"/>
            <a:stretch>
              <a:fillRect/>
            </a:stretch>
          </p:blipFill>
          <p:spPr bwMode="auto">
            <a:xfrm>
              <a:off x="359" y="958"/>
              <a:ext cx="2517" cy="3174"/>
            </a:xfrm>
            <a:prstGeom prst="rect">
              <a:avLst/>
            </a:prstGeom>
            <a:noFill/>
            <a:ln w="9525">
              <a:solidFill>
                <a:srgbClr val="CC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387" name="Group 10"/>
          <p:cNvGrpSpPr>
            <a:grpSpLocks/>
          </p:cNvGrpSpPr>
          <p:nvPr/>
        </p:nvGrpSpPr>
        <p:grpSpPr bwMode="auto">
          <a:xfrm>
            <a:off x="4810125" y="868453"/>
            <a:ext cx="3925887" cy="5776822"/>
            <a:chOff x="3095" y="484"/>
            <a:chExt cx="2473" cy="3709"/>
          </a:xfrm>
        </p:grpSpPr>
        <p:sp>
          <p:nvSpPr>
            <p:cNvPr id="120841" name="Rectangle 9"/>
            <p:cNvSpPr>
              <a:spLocks noChangeArrowheads="1"/>
            </p:cNvSpPr>
            <p:nvPr/>
          </p:nvSpPr>
          <p:spPr bwMode="auto">
            <a:xfrm>
              <a:off x="3095" y="484"/>
              <a:ext cx="2473" cy="3709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pic>
          <p:nvPicPr>
            <p:cNvPr id="16390" name="Picture 3" descr="3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1" t="3601" b="7401"/>
            <a:stretch>
              <a:fillRect/>
            </a:stretch>
          </p:blipFill>
          <p:spPr bwMode="auto">
            <a:xfrm>
              <a:off x="3156" y="544"/>
              <a:ext cx="2347" cy="3594"/>
            </a:xfrm>
            <a:prstGeom prst="rect">
              <a:avLst/>
            </a:prstGeom>
            <a:noFill/>
            <a:ln w="9525">
              <a:solidFill>
                <a:srgbClr val="CC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404813" y="169863"/>
            <a:ext cx="69532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Myelomová ložiska na </a:t>
            </a:r>
            <a:r>
              <a:rPr lang="cs-CZ" sz="3000" dirty="0" err="1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rtg</a:t>
            </a:r>
            <a:r>
              <a:rPr lang="cs-CZ" sz="30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femurů</a:t>
            </a:r>
            <a:br>
              <a:rPr lang="cs-CZ" sz="30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cs-CZ" sz="30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 MRI páteře </a:t>
            </a:r>
          </a:p>
        </p:txBody>
      </p:sp>
    </p:spTree>
    <p:extLst>
      <p:ext uri="{BB962C8B-B14F-4D97-AF65-F5344CB8AC3E}">
        <p14:creationId xmlns:p14="http://schemas.microsoft.com/office/powerpoint/2010/main" val="1511370893"/>
      </p:ext>
    </p:extLst>
  </p:cSld>
  <p:clrMapOvr>
    <a:masterClrMapping/>
  </p:clrMapOvr>
  <p:transition spd="slow">
    <p:fade thruBlk="1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143" y="1424442"/>
            <a:ext cx="7872413" cy="5072062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SzPct val="80000"/>
              <a:buNone/>
              <a:defRPr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   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Žena, 62 let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"/>
              <a:defRPr/>
            </a:pPr>
            <a:r>
              <a:rPr lang="cs-CZ" sz="1800" b="1" dirty="0">
                <a:latin typeface="Calibri" panose="020F0502020204030204" pitchFamily="34" charset="0"/>
              </a:rPr>
              <a:t>Původně dg. </a:t>
            </a:r>
            <a:r>
              <a:rPr lang="cs-CZ" sz="1800" b="1" dirty="0" err="1">
                <a:latin typeface="Calibri" panose="020F0502020204030204" pitchFamily="34" charset="0"/>
              </a:rPr>
              <a:t>carcinoma</a:t>
            </a:r>
            <a:r>
              <a:rPr lang="cs-CZ" sz="1800" b="1" dirty="0">
                <a:latin typeface="Calibri" panose="020F0502020204030204" pitchFamily="34" charset="0"/>
              </a:rPr>
              <a:t> ovarii</a:t>
            </a:r>
            <a:r>
              <a:rPr lang="cs-CZ" sz="1800" dirty="0">
                <a:latin typeface="Calibri" panose="020F0502020204030204" pitchFamily="34" charset="0"/>
              </a:rPr>
              <a:t> pT2a pN0 M0, </a:t>
            </a:r>
            <a:r>
              <a:rPr lang="cs-CZ" sz="1800" dirty="0" err="1">
                <a:latin typeface="Calibri" panose="020F0502020204030204" pitchFamily="34" charset="0"/>
              </a:rPr>
              <a:t>st.p.HYE+bilat</a:t>
            </a:r>
            <a:r>
              <a:rPr lang="cs-CZ" sz="1800" dirty="0">
                <a:latin typeface="Calibri" panose="020F0502020204030204" pitchFamily="34" charset="0"/>
              </a:rPr>
              <a:t>. AE v 10/2014, adjuvantní </a:t>
            </a:r>
            <a:r>
              <a:rPr lang="cs-CZ" sz="1800" dirty="0" err="1">
                <a:latin typeface="Calibri" panose="020F0502020204030204" pitchFamily="34" charset="0"/>
              </a:rPr>
              <a:t>chemo</a:t>
            </a:r>
            <a:r>
              <a:rPr lang="cs-CZ" sz="1800" dirty="0">
                <a:latin typeface="Calibri" panose="020F0502020204030204" pitchFamily="34" charset="0"/>
              </a:rPr>
              <a:t>, remise on.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"/>
              <a:defRPr/>
            </a:pPr>
            <a:r>
              <a:rPr lang="cs-CZ" sz="1800" b="1" dirty="0">
                <a:latin typeface="Calibri" panose="020F0502020204030204" pitchFamily="34" charset="0"/>
              </a:rPr>
              <a:t>Dle PET/CT z 9/2015: </a:t>
            </a:r>
            <a:r>
              <a:rPr lang="cs-CZ" sz="1800" b="1" dirty="0" err="1">
                <a:latin typeface="Calibri" panose="020F0502020204030204" pitchFamily="34" charset="0"/>
              </a:rPr>
              <a:t>osteolytická</a:t>
            </a:r>
            <a:r>
              <a:rPr lang="cs-CZ" sz="1800" b="1" dirty="0">
                <a:latin typeface="Calibri" panose="020F0502020204030204" pitchFamily="34" charset="0"/>
              </a:rPr>
              <a:t> ložiska </a:t>
            </a:r>
            <a:r>
              <a:rPr lang="cs-CZ" sz="1800" dirty="0">
                <a:latin typeface="Calibri" panose="020F0502020204030204" pitchFamily="34" charset="0"/>
              </a:rPr>
              <a:t>v os </a:t>
            </a:r>
            <a:r>
              <a:rPr lang="cs-CZ" sz="1800" dirty="0" err="1">
                <a:latin typeface="Calibri" panose="020F0502020204030204" pitchFamily="34" charset="0"/>
              </a:rPr>
              <a:t>sacrum</a:t>
            </a:r>
            <a:r>
              <a:rPr lang="cs-CZ" sz="1800" dirty="0">
                <a:latin typeface="Calibri" panose="020F0502020204030204" pitchFamily="34" charset="0"/>
              </a:rPr>
              <a:t> 20 mm a v těle L4 - 21x14x19 mm, etiologie nejasné + kostní bolesti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"/>
              <a:defRPr/>
            </a:pPr>
            <a:r>
              <a:rPr lang="cs-CZ" sz="1800" dirty="0">
                <a:latin typeface="Calibri" panose="020F0502020204030204" pitchFamily="34" charset="0"/>
              </a:rPr>
              <a:t>V 10/2015 – provedena </a:t>
            </a:r>
            <a:r>
              <a:rPr lang="cs-CZ" sz="1800" b="1" dirty="0">
                <a:latin typeface="Calibri" panose="020F0502020204030204" pitchFamily="34" charset="0"/>
              </a:rPr>
              <a:t>bioptická verifikace kostního ložiska z těla L4 </a:t>
            </a:r>
            <a:r>
              <a:rPr lang="cs-CZ" sz="1800" dirty="0">
                <a:latin typeface="Calibri" panose="020F0502020204030204" pitchFamily="34" charset="0"/>
              </a:rPr>
              <a:t>(ortopedie FNB), dle histologie </a:t>
            </a:r>
            <a:r>
              <a:rPr lang="cs-CZ" sz="1800" b="1" dirty="0">
                <a:latin typeface="Calibri" panose="020F0502020204030204" pitchFamily="34" charset="0"/>
              </a:rPr>
              <a:t>infiltrace </a:t>
            </a:r>
            <a:r>
              <a:rPr lang="cs-CZ" sz="1800" b="1" dirty="0" err="1">
                <a:latin typeface="Calibri" panose="020F0502020204030204" pitchFamily="34" charset="0"/>
              </a:rPr>
              <a:t>plazmocytomem</a:t>
            </a:r>
            <a:r>
              <a:rPr lang="cs-CZ" sz="1800" b="1" dirty="0"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"/>
              <a:defRPr/>
            </a:pPr>
            <a:r>
              <a:rPr lang="cs-CZ" sz="1800" dirty="0">
                <a:latin typeface="Calibri" panose="020F0502020204030204" pitchFamily="34" charset="0"/>
              </a:rPr>
              <a:t>Po přešetření na IHOK v 11/2015 uzavřeno jako </a:t>
            </a:r>
            <a:r>
              <a:rPr lang="cs-CZ" sz="1800" b="1" dirty="0">
                <a:latin typeface="Calibri" panose="020F0502020204030204" pitchFamily="34" charset="0"/>
              </a:rPr>
              <a:t>MM, </a:t>
            </a:r>
            <a:r>
              <a:rPr lang="cs-CZ" sz="1800" b="1" dirty="0" err="1">
                <a:latin typeface="Calibri" panose="020F0502020204030204" pitchFamily="34" charset="0"/>
              </a:rPr>
              <a:t>st.IIA</a:t>
            </a:r>
            <a:r>
              <a:rPr lang="cs-CZ" sz="1800" b="1" dirty="0">
                <a:latin typeface="Calibri" panose="020F0502020204030204" pitchFamily="34" charset="0"/>
              </a:rPr>
              <a:t> dle DS, ISS1, typ </a:t>
            </a:r>
            <a:r>
              <a:rPr lang="cs-CZ" sz="1800" b="1" dirty="0" err="1">
                <a:latin typeface="Calibri" panose="020F0502020204030204" pitchFamily="34" charset="0"/>
              </a:rPr>
              <a:t>IgG</a:t>
            </a:r>
            <a:r>
              <a:rPr lang="cs-CZ" sz="1800" b="1" dirty="0">
                <a:latin typeface="Calibri" panose="020F0502020204030204" pitchFamily="34" charset="0"/>
              </a:rPr>
              <a:t> lambda, CRAB pozitivní, zahájena terapie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"/>
              <a:defRPr/>
            </a:pPr>
            <a:r>
              <a:rPr lang="cs-CZ" sz="1800" b="1" dirty="0">
                <a:latin typeface="Calibri" panose="020F0502020204030204" pitchFamily="34" charset="0"/>
              </a:rPr>
              <a:t>Léčba:</a:t>
            </a:r>
            <a:r>
              <a:rPr lang="cs-CZ" sz="1800" dirty="0">
                <a:latin typeface="Calibri" panose="020F0502020204030204" pitchFamily="34" charset="0"/>
              </a:rPr>
              <a:t> 4 cykly režimu s </a:t>
            </a:r>
            <a:r>
              <a:rPr lang="cs-CZ" sz="1800" dirty="0" err="1">
                <a:latin typeface="Calibri" panose="020F0502020204030204" pitchFamily="34" charset="0"/>
              </a:rPr>
              <a:t>bortezomibem</a:t>
            </a:r>
            <a:r>
              <a:rPr lang="cs-CZ" sz="1800" dirty="0">
                <a:latin typeface="Calibri" panose="020F0502020204030204" pitchFamily="34" charset="0"/>
              </a:rPr>
              <a:t> (VTD), poté mobilizace autologních PBSC a následně autologní transplantace PBSC v 6/2016 po přípravném režimu MEL200, hospitalizace 16 dní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"/>
              <a:defRPr/>
            </a:pPr>
            <a:r>
              <a:rPr lang="cs-CZ" sz="1800" b="1" dirty="0">
                <a:latin typeface="Calibri" panose="020F0502020204030204" pitchFamily="34" charset="0"/>
              </a:rPr>
              <a:t>Léčebný efekt: </a:t>
            </a:r>
            <a:r>
              <a:rPr lang="cs-CZ" sz="1800" dirty="0">
                <a:latin typeface="Calibri" panose="020F0502020204030204" pitchFamily="34" charset="0"/>
              </a:rPr>
              <a:t>remise on., kontrolní PET/CT vyš. z 1/2019 bez průkazu metabolicky aktivních kostních lézí, k 2/2020 přetrvává remise on.</a:t>
            </a:r>
          </a:p>
        </p:txBody>
      </p:sp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430213" y="233363"/>
            <a:ext cx="8296275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cs-CZ" sz="28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Autologní transplantace u MM – kazuistika 1</a:t>
            </a:r>
          </a:p>
        </p:txBody>
      </p:sp>
    </p:spTree>
    <p:extLst>
      <p:ext uri="{BB962C8B-B14F-4D97-AF65-F5344CB8AC3E}">
        <p14:creationId xmlns:p14="http://schemas.microsoft.com/office/powerpoint/2010/main" val="2818749422"/>
      </p:ext>
    </p:extLst>
  </p:cSld>
  <p:clrMapOvr>
    <a:masterClrMapping/>
  </p:clrMapOvr>
  <p:transition spd="slow">
    <p:fade thruBlk="1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033" y="1376039"/>
            <a:ext cx="7199789" cy="4668301"/>
          </a:xfrm>
        </p:spPr>
        <p:txBody>
          <a:bodyPr/>
          <a:lstStyle/>
          <a:p>
            <a:pPr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200" b="1" dirty="0">
                <a:latin typeface="Calibri" pitchFamily="34" charset="0"/>
              </a:rPr>
              <a:t>První symptomy nemoci </a:t>
            </a:r>
            <a:r>
              <a:rPr lang="cs-CZ" altLang="cs-CZ" sz="2200" dirty="0">
                <a:latin typeface="Calibri" pitchFamily="34" charset="0"/>
              </a:rPr>
              <a:t>– 8/2016: únava, slabost, krvácivé projevy, teploty nad 38 st., známky infekce dýchacích cest; akutní stav – rozvoj obtíží několik dní</a:t>
            </a:r>
          </a:p>
          <a:p>
            <a:pPr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200" dirty="0">
                <a:latin typeface="Calibri" pitchFamily="34" charset="0"/>
              </a:rPr>
              <a:t>Původně hospitalizace na interním odd. </a:t>
            </a:r>
            <a:r>
              <a:rPr lang="cs-CZ" altLang="cs-CZ" sz="2200" dirty="0" err="1">
                <a:latin typeface="Calibri" pitchFamily="34" charset="0"/>
              </a:rPr>
              <a:t>nem</a:t>
            </a:r>
            <a:r>
              <a:rPr lang="cs-CZ" altLang="cs-CZ" sz="2200" dirty="0">
                <a:latin typeface="Calibri" pitchFamily="34" charset="0"/>
              </a:rPr>
              <a:t>. Třebíč, zjištěna </a:t>
            </a:r>
            <a:r>
              <a:rPr lang="cs-CZ" altLang="cs-CZ" sz="2200" b="1" dirty="0" err="1">
                <a:latin typeface="Calibri" pitchFamily="34" charset="0"/>
              </a:rPr>
              <a:t>hyperleukocytóza</a:t>
            </a:r>
            <a:r>
              <a:rPr lang="cs-CZ" altLang="cs-CZ" sz="2200" dirty="0">
                <a:latin typeface="Calibri" pitchFamily="34" charset="0"/>
              </a:rPr>
              <a:t> 437x10</a:t>
            </a:r>
            <a:r>
              <a:rPr lang="cs-CZ" altLang="cs-CZ" sz="2200" baseline="30000" dirty="0">
                <a:latin typeface="Calibri" pitchFamily="34" charset="0"/>
              </a:rPr>
              <a:t>9</a:t>
            </a:r>
            <a:r>
              <a:rPr lang="cs-CZ" altLang="cs-CZ" sz="2200" dirty="0">
                <a:latin typeface="Calibri" pitchFamily="34" charset="0"/>
              </a:rPr>
              <a:t>/l  (</a:t>
            </a:r>
            <a:r>
              <a:rPr lang="cs-CZ" altLang="cs-CZ" sz="2200" dirty="0" err="1">
                <a:latin typeface="Calibri" pitchFamily="34" charset="0"/>
              </a:rPr>
              <a:t>norm</a:t>
            </a:r>
            <a:r>
              <a:rPr lang="cs-CZ" altLang="cs-CZ" sz="2200" dirty="0">
                <a:latin typeface="Calibri" pitchFamily="34" charset="0"/>
              </a:rPr>
              <a:t>. počet </a:t>
            </a:r>
            <a:r>
              <a:rPr lang="cs-CZ" altLang="cs-CZ" sz="2200" dirty="0" err="1">
                <a:latin typeface="Calibri" pitchFamily="34" charset="0"/>
              </a:rPr>
              <a:t>leu</a:t>
            </a:r>
            <a:r>
              <a:rPr lang="cs-CZ" altLang="cs-CZ" sz="2200" dirty="0">
                <a:latin typeface="Calibri" pitchFamily="34" charset="0"/>
              </a:rPr>
              <a:t> je 4-10x10</a:t>
            </a:r>
            <a:r>
              <a:rPr lang="cs-CZ" altLang="cs-CZ" sz="2200" baseline="30000" dirty="0">
                <a:latin typeface="Calibri" pitchFamily="34" charset="0"/>
              </a:rPr>
              <a:t>9</a:t>
            </a:r>
            <a:r>
              <a:rPr lang="cs-CZ" altLang="cs-CZ" sz="2200" dirty="0">
                <a:latin typeface="Calibri" pitchFamily="34" charset="0"/>
              </a:rPr>
              <a:t>/l) dále </a:t>
            </a:r>
            <a:r>
              <a:rPr lang="cs-CZ" altLang="cs-CZ" sz="2200" b="1" dirty="0">
                <a:latin typeface="Calibri" pitchFamily="34" charset="0"/>
              </a:rPr>
              <a:t>anémie</a:t>
            </a:r>
            <a:r>
              <a:rPr lang="cs-CZ" altLang="cs-CZ" sz="2200" dirty="0">
                <a:latin typeface="Calibri" pitchFamily="34" charset="0"/>
              </a:rPr>
              <a:t> s </a:t>
            </a:r>
            <a:r>
              <a:rPr lang="cs-CZ" altLang="cs-CZ" sz="2200" dirty="0" err="1">
                <a:latin typeface="Calibri" pitchFamily="34" charset="0"/>
              </a:rPr>
              <a:t>Hb</a:t>
            </a:r>
            <a:r>
              <a:rPr lang="cs-CZ" altLang="cs-CZ" sz="2200" dirty="0">
                <a:latin typeface="Calibri" pitchFamily="34" charset="0"/>
              </a:rPr>
              <a:t> 47,9 g/l (norma pro </a:t>
            </a:r>
            <a:r>
              <a:rPr lang="cs-CZ" altLang="cs-CZ" sz="2200" dirty="0" err="1">
                <a:latin typeface="Calibri" pitchFamily="34" charset="0"/>
              </a:rPr>
              <a:t>Hb</a:t>
            </a:r>
            <a:r>
              <a:rPr lang="cs-CZ" altLang="cs-CZ" sz="2200" dirty="0">
                <a:latin typeface="Calibri" pitchFamily="34" charset="0"/>
              </a:rPr>
              <a:t> je 135-175g/l), dále </a:t>
            </a:r>
            <a:r>
              <a:rPr lang="cs-CZ" altLang="cs-CZ" sz="2200" b="1" dirty="0">
                <a:latin typeface="Calibri" pitchFamily="34" charset="0"/>
              </a:rPr>
              <a:t>trombocytopenie</a:t>
            </a:r>
            <a:r>
              <a:rPr lang="cs-CZ" altLang="cs-CZ" sz="2200" dirty="0">
                <a:latin typeface="Calibri" pitchFamily="34" charset="0"/>
              </a:rPr>
              <a:t> 42x10</a:t>
            </a:r>
            <a:r>
              <a:rPr lang="cs-CZ" altLang="cs-CZ" sz="2200" baseline="30000" dirty="0">
                <a:latin typeface="Calibri" pitchFamily="34" charset="0"/>
              </a:rPr>
              <a:t>9</a:t>
            </a:r>
            <a:r>
              <a:rPr lang="cs-CZ" altLang="cs-CZ" sz="2200" dirty="0">
                <a:latin typeface="Calibri" pitchFamily="34" charset="0"/>
              </a:rPr>
              <a:t>/l (norma 150-350)</a:t>
            </a:r>
          </a:p>
          <a:p>
            <a:pPr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200" dirty="0">
                <a:latin typeface="Calibri" pitchFamily="34" charset="0"/>
              </a:rPr>
              <a:t>V diferenciálním mikroskopickém KO: přítomnost 95 % </a:t>
            </a:r>
            <a:r>
              <a:rPr lang="cs-CZ" altLang="cs-CZ" sz="2200" dirty="0" err="1">
                <a:latin typeface="Calibri" pitchFamily="34" charset="0"/>
              </a:rPr>
              <a:t>blastů</a:t>
            </a:r>
            <a:r>
              <a:rPr lang="cs-CZ" altLang="cs-CZ" sz="2200" dirty="0">
                <a:latin typeface="Calibri" pitchFamily="34" charset="0"/>
              </a:rPr>
              <a:t>, norma je 0% </a:t>
            </a:r>
            <a:r>
              <a:rPr lang="cs-CZ" altLang="cs-CZ" sz="2200" dirty="0" err="1">
                <a:latin typeface="Calibri" pitchFamily="34" charset="0"/>
              </a:rPr>
              <a:t>blastů</a:t>
            </a:r>
            <a:r>
              <a:rPr lang="cs-CZ" altLang="cs-CZ" sz="2200" dirty="0">
                <a:latin typeface="Calibri" pitchFamily="34" charset="0"/>
              </a:rPr>
              <a:t>  </a:t>
            </a:r>
          </a:p>
          <a:p>
            <a:pPr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200" dirty="0">
                <a:latin typeface="Calibri" pitchFamily="34" charset="0"/>
              </a:rPr>
              <a:t>Stanovena dg. ALL na základě vyšetření kostní dřeně – zde 95 % </a:t>
            </a:r>
            <a:r>
              <a:rPr lang="cs-CZ" altLang="cs-CZ" sz="2200" dirty="0" err="1">
                <a:latin typeface="Calibri" pitchFamily="34" charset="0"/>
              </a:rPr>
              <a:t>blastů</a:t>
            </a:r>
            <a:r>
              <a:rPr lang="cs-CZ" altLang="cs-CZ" sz="2200" dirty="0">
                <a:latin typeface="Calibri" pitchFamily="34" charset="0"/>
              </a:rPr>
              <a:t>, útlak ostatních krvetvorných řad</a:t>
            </a:r>
          </a:p>
          <a:p>
            <a:pPr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200" b="1" dirty="0">
                <a:latin typeface="Calibri" pitchFamily="34" charset="0"/>
              </a:rPr>
              <a:t>Dg. akutní leukémie: více než 20 % </a:t>
            </a:r>
            <a:r>
              <a:rPr lang="cs-CZ" altLang="cs-CZ" sz="2200" b="1" dirty="0" err="1">
                <a:latin typeface="Calibri" pitchFamily="34" charset="0"/>
              </a:rPr>
              <a:t>blastů</a:t>
            </a:r>
            <a:r>
              <a:rPr lang="cs-CZ" altLang="cs-CZ" sz="2200" dirty="0">
                <a:latin typeface="Calibri" pitchFamily="34" charset="0"/>
              </a:rPr>
              <a:t> v periferní krvi nebo v kostní dřeni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07963" y="333375"/>
            <a:ext cx="8674100" cy="83099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cs-CZ" altLang="cs-CZ" sz="24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Alogenní transplantace u ALL – kazuistika 2: ZR, ročník 1991, muž s akutní </a:t>
            </a:r>
            <a:r>
              <a:rPr lang="cs-CZ" altLang="cs-CZ" sz="2400" dirty="0" err="1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lymfoblastickou</a:t>
            </a:r>
            <a:r>
              <a:rPr lang="cs-CZ" altLang="cs-CZ" sz="24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leukémií - I</a:t>
            </a:r>
            <a:endParaRPr lang="cs-CZ" altLang="cs-CZ" sz="2800" dirty="0">
              <a:solidFill>
                <a:srgbClr val="800BF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966757"/>
      </p:ext>
    </p:extLst>
  </p:cSld>
  <p:clrMapOvr>
    <a:masterClrMapping/>
  </p:clrMapOvr>
  <p:transition spd="slow">
    <p:fade thruBlk="1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033" y="1420427"/>
            <a:ext cx="7199789" cy="4623913"/>
          </a:xfrm>
        </p:spPr>
        <p:txBody>
          <a:bodyPr/>
          <a:lstStyle/>
          <a:p>
            <a:pPr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000" b="1" dirty="0">
                <a:latin typeface="Calibri" pitchFamily="34" charset="0"/>
              </a:rPr>
              <a:t>Léčba: </a:t>
            </a:r>
            <a:r>
              <a:rPr lang="cs-CZ" altLang="cs-CZ" sz="2000" dirty="0">
                <a:latin typeface="Calibri" pitchFamily="34" charset="0"/>
              </a:rPr>
              <a:t>opakované podání chemoterapie –kombinace cytostatik a kortikosteroidů: 2 fáze indukce (8-9/2016), konsolidace v 10/2016, efekt: dosaženo kompletní remise nemoci</a:t>
            </a:r>
          </a:p>
          <a:p>
            <a:pPr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000" b="1" dirty="0">
                <a:latin typeface="Calibri" pitchFamily="34" charset="0"/>
              </a:rPr>
              <a:t>U pacienta otypováni 3 sourozenci</a:t>
            </a:r>
            <a:r>
              <a:rPr lang="cs-CZ" altLang="cs-CZ" sz="2000" dirty="0">
                <a:latin typeface="Calibri" pitchFamily="34" charset="0"/>
              </a:rPr>
              <a:t>, 1 sestra HLA shodná (shoda 10/10)</a:t>
            </a:r>
          </a:p>
          <a:p>
            <a:pPr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000" b="1" dirty="0">
                <a:latin typeface="Calibri" pitchFamily="34" charset="0"/>
              </a:rPr>
              <a:t>V 1/2017 provedena alogenní transplantace krvetvorných buněk od HLA identické sestry </a:t>
            </a:r>
            <a:r>
              <a:rPr lang="cs-CZ" altLang="cs-CZ" sz="2000" dirty="0">
                <a:latin typeface="Calibri" pitchFamily="34" charset="0"/>
              </a:rPr>
              <a:t>po přípravném </a:t>
            </a:r>
            <a:r>
              <a:rPr lang="cs-CZ" altLang="cs-CZ" sz="2000" dirty="0" err="1">
                <a:latin typeface="Calibri" pitchFamily="34" charset="0"/>
              </a:rPr>
              <a:t>myeloablativním</a:t>
            </a:r>
            <a:r>
              <a:rPr lang="cs-CZ" altLang="cs-CZ" sz="2000" dirty="0">
                <a:latin typeface="Calibri" pitchFamily="34" charset="0"/>
              </a:rPr>
              <a:t> režimu </a:t>
            </a:r>
            <a:r>
              <a:rPr lang="cs-CZ" altLang="cs-CZ" sz="2000" dirty="0" err="1">
                <a:latin typeface="Calibri" pitchFamily="34" charset="0"/>
              </a:rPr>
              <a:t>Cy</a:t>
            </a:r>
            <a:r>
              <a:rPr lang="cs-CZ" altLang="cs-CZ" sz="2000" dirty="0">
                <a:latin typeface="Calibri" pitchFamily="34" charset="0"/>
              </a:rPr>
              <a:t>/TBI, den 0 (převod štěpu) byl 31.1.2017</a:t>
            </a:r>
          </a:p>
          <a:p>
            <a:pPr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000" b="1" dirty="0">
                <a:latin typeface="Calibri" pitchFamily="34" charset="0"/>
              </a:rPr>
              <a:t>Hospitalizace</a:t>
            </a:r>
            <a:r>
              <a:rPr lang="cs-CZ" altLang="cs-CZ" sz="2000" dirty="0">
                <a:latin typeface="Calibri" pitchFamily="34" charset="0"/>
              </a:rPr>
              <a:t> k podání přípravného režimu a provedení alogenní transplantace: 24.1.-7.3.2017, následně infekční komplikace, febrilní </a:t>
            </a:r>
            <a:r>
              <a:rPr lang="cs-CZ" altLang="cs-CZ" sz="2000" dirty="0" err="1">
                <a:latin typeface="Calibri" pitchFamily="34" charset="0"/>
              </a:rPr>
              <a:t>neutropenie</a:t>
            </a:r>
            <a:r>
              <a:rPr lang="cs-CZ" altLang="cs-CZ" sz="2000" dirty="0">
                <a:latin typeface="Calibri" pitchFamily="34" charset="0"/>
              </a:rPr>
              <a:t>, těžká </a:t>
            </a:r>
            <a:r>
              <a:rPr lang="cs-CZ" altLang="cs-CZ" sz="2000" dirty="0" err="1">
                <a:latin typeface="Calibri" pitchFamily="34" charset="0"/>
              </a:rPr>
              <a:t>mukositida</a:t>
            </a:r>
            <a:r>
              <a:rPr lang="cs-CZ" altLang="cs-CZ" sz="2000" dirty="0">
                <a:latin typeface="Calibri" pitchFamily="34" charset="0"/>
              </a:rPr>
              <a:t> GIT </a:t>
            </a:r>
          </a:p>
          <a:p>
            <a:pPr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000" b="1" dirty="0">
                <a:latin typeface="Calibri" pitchFamily="34" charset="0"/>
              </a:rPr>
              <a:t>K 3/2020</a:t>
            </a:r>
            <a:r>
              <a:rPr lang="cs-CZ" altLang="cs-CZ" sz="2000" dirty="0">
                <a:latin typeface="Calibri" pitchFamily="34" charset="0"/>
              </a:rPr>
              <a:t>: pac. žije, v dobrém klinickém stavu, v remisi ALL, již bez imunosupresívní medikace, sledován ambulantně, dokončil studium na VŠ  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07963" y="333375"/>
            <a:ext cx="8674100" cy="83099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Alogenní transplantace u ALL – kazuistika 2: ZR, ročník 1991, muž s akutní </a:t>
            </a:r>
            <a:r>
              <a:rPr lang="cs-CZ" altLang="cs-CZ" sz="2400" dirty="0" err="1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lymfoblastickou</a:t>
            </a:r>
            <a:r>
              <a:rPr lang="cs-CZ" altLang="cs-CZ" sz="24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leukémií - II</a:t>
            </a:r>
            <a:endParaRPr lang="cs-CZ" altLang="cs-CZ" sz="2800" dirty="0">
              <a:solidFill>
                <a:srgbClr val="800BF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409025"/>
      </p:ext>
    </p:extLst>
  </p:cSld>
  <p:clrMapOvr>
    <a:masterClrMapping/>
  </p:clrMapOvr>
  <p:transition spd="slow">
    <p:fade thruBlk="1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033" y="1376039"/>
            <a:ext cx="7199789" cy="4668301"/>
          </a:xfrm>
        </p:spPr>
        <p:txBody>
          <a:bodyPr/>
          <a:lstStyle/>
          <a:p>
            <a:pPr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200" b="1" dirty="0">
                <a:latin typeface="Calibri" pitchFamily="34" charset="0"/>
              </a:rPr>
              <a:t>První symptomy nemoci </a:t>
            </a:r>
            <a:r>
              <a:rPr lang="cs-CZ" altLang="cs-CZ" sz="2200" dirty="0">
                <a:latin typeface="Calibri" pitchFamily="34" charset="0"/>
              </a:rPr>
              <a:t>– 10/1996: únava, slabost, krvácivé projevy, teploty nad 38 st., akutní stav – rozvoj obtíží několik dní</a:t>
            </a:r>
          </a:p>
          <a:p>
            <a:pPr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200" dirty="0">
                <a:latin typeface="Calibri" pitchFamily="34" charset="0"/>
              </a:rPr>
              <a:t>Věk pacientky při stanovení dg AML: 44 let</a:t>
            </a:r>
          </a:p>
          <a:p>
            <a:pPr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200" b="1" dirty="0">
                <a:latin typeface="Calibri" pitchFamily="34" charset="0"/>
              </a:rPr>
              <a:t>V periferním KO </a:t>
            </a:r>
            <a:r>
              <a:rPr lang="cs-CZ" altLang="cs-CZ" sz="2200" dirty="0">
                <a:latin typeface="Calibri" pitchFamily="34" charset="0"/>
              </a:rPr>
              <a:t>leukocytóza, anémie, trombocytopenie</a:t>
            </a:r>
          </a:p>
          <a:p>
            <a:pPr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200" dirty="0">
                <a:latin typeface="Calibri" pitchFamily="34" charset="0"/>
              </a:rPr>
              <a:t>Stanovena dg. </a:t>
            </a:r>
            <a:r>
              <a:rPr lang="cs-CZ" altLang="cs-CZ" sz="2200" b="1" dirty="0">
                <a:latin typeface="Calibri" pitchFamily="34" charset="0"/>
              </a:rPr>
              <a:t>akutní myeloidní leukémie </a:t>
            </a:r>
            <a:r>
              <a:rPr lang="cs-CZ" altLang="cs-CZ" sz="2200" dirty="0">
                <a:latin typeface="Calibri" pitchFamily="34" charset="0"/>
              </a:rPr>
              <a:t>na základě vyšetření kostní dřeně </a:t>
            </a:r>
          </a:p>
          <a:p>
            <a:pPr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200" dirty="0">
                <a:latin typeface="Calibri" pitchFamily="34" charset="0"/>
              </a:rPr>
              <a:t>Terapie: chemoterapie – indukce, 2 </a:t>
            </a:r>
            <a:r>
              <a:rPr lang="cs-CZ" altLang="cs-CZ" sz="2200" dirty="0" err="1">
                <a:latin typeface="Calibri" pitchFamily="34" charset="0"/>
              </a:rPr>
              <a:t>konzolidace</a:t>
            </a:r>
            <a:r>
              <a:rPr lang="cs-CZ" altLang="cs-CZ" sz="2200" dirty="0">
                <a:latin typeface="Calibri" pitchFamily="34" charset="0"/>
              </a:rPr>
              <a:t>, efekt CR, typováni 2 sourozenci, zjištěn HLA identický bratr</a:t>
            </a:r>
          </a:p>
          <a:p>
            <a:pPr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200" dirty="0">
                <a:latin typeface="Calibri" pitchFamily="34" charset="0"/>
              </a:rPr>
              <a:t>V 4/1997 provedena alogenní HSCT po </a:t>
            </a:r>
            <a:r>
              <a:rPr lang="cs-CZ" altLang="cs-CZ" sz="2200" dirty="0" err="1">
                <a:latin typeface="Calibri" pitchFamily="34" charset="0"/>
              </a:rPr>
              <a:t>myeloablativním</a:t>
            </a:r>
            <a:r>
              <a:rPr lang="cs-CZ" altLang="cs-CZ" sz="2200" dirty="0">
                <a:latin typeface="Calibri" pitchFamily="34" charset="0"/>
              </a:rPr>
              <a:t> režimu </a:t>
            </a:r>
            <a:r>
              <a:rPr lang="cs-CZ" altLang="cs-CZ" sz="2200" dirty="0" err="1">
                <a:latin typeface="Calibri" pitchFamily="34" charset="0"/>
              </a:rPr>
              <a:t>BuCy</a:t>
            </a:r>
            <a:r>
              <a:rPr lang="cs-CZ" altLang="cs-CZ" sz="2200" dirty="0">
                <a:latin typeface="Calibri" pitchFamily="34" charset="0"/>
              </a:rPr>
              <a:t>, délka hospitalizace po provedení </a:t>
            </a:r>
            <a:r>
              <a:rPr lang="cs-CZ" altLang="cs-CZ" sz="2200" dirty="0" err="1">
                <a:latin typeface="Calibri" pitchFamily="34" charset="0"/>
              </a:rPr>
              <a:t>aloTx</a:t>
            </a:r>
            <a:r>
              <a:rPr lang="cs-CZ" altLang="cs-CZ" sz="2200" dirty="0">
                <a:latin typeface="Calibri" pitchFamily="34" charset="0"/>
              </a:rPr>
              <a:t> 2 měsíce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07963" y="333375"/>
            <a:ext cx="8674100" cy="83099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cs-CZ" altLang="cs-CZ" sz="24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Alogenní transplantace u AML – kazuistika 3: PM, ročník 1952, žena s akutní myeloidní leukémií - I</a:t>
            </a:r>
            <a:endParaRPr lang="cs-CZ" altLang="cs-CZ" sz="2800" dirty="0">
              <a:solidFill>
                <a:srgbClr val="800BF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116142"/>
      </p:ext>
    </p:extLst>
  </p:cSld>
  <p:clrMapOvr>
    <a:masterClrMapping/>
  </p:clrMapOvr>
  <p:transition spd="slow">
    <p:fade thruBlk="1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118" y="2059620"/>
            <a:ext cx="7199789" cy="3817398"/>
          </a:xfrm>
        </p:spPr>
        <p:txBody>
          <a:bodyPr/>
          <a:lstStyle/>
          <a:p>
            <a:pPr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200" b="1" dirty="0">
                <a:latin typeface="Calibri" pitchFamily="34" charset="0"/>
              </a:rPr>
              <a:t>Komplikace v průběhu prvního roku po </a:t>
            </a:r>
            <a:r>
              <a:rPr lang="cs-CZ" altLang="cs-CZ" sz="2200" b="1" dirty="0" err="1">
                <a:latin typeface="Calibri" pitchFamily="34" charset="0"/>
              </a:rPr>
              <a:t>aloTx</a:t>
            </a:r>
            <a:r>
              <a:rPr lang="cs-CZ" altLang="cs-CZ" sz="2200" dirty="0">
                <a:latin typeface="Calibri" pitchFamily="34" charset="0"/>
              </a:rPr>
              <a:t>: oportunní infekce (CMV, BKV </a:t>
            </a:r>
            <a:r>
              <a:rPr lang="cs-CZ" altLang="cs-CZ" sz="2200" dirty="0" err="1">
                <a:latin typeface="Calibri" pitchFamily="34" charset="0"/>
              </a:rPr>
              <a:t>hemorhagická</a:t>
            </a:r>
            <a:r>
              <a:rPr lang="cs-CZ" altLang="cs-CZ" sz="2200" dirty="0">
                <a:latin typeface="Calibri" pitchFamily="34" charset="0"/>
              </a:rPr>
              <a:t> cystitida, akutní reakce štěpu proti hostiteli a další)</a:t>
            </a:r>
          </a:p>
          <a:p>
            <a:pPr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200" b="1" dirty="0">
                <a:latin typeface="Calibri" pitchFamily="34" charset="0"/>
              </a:rPr>
              <a:t>Stav k 2/2020: 23 let po </a:t>
            </a:r>
            <a:r>
              <a:rPr lang="cs-CZ" altLang="cs-CZ" sz="2200" b="1" dirty="0" err="1">
                <a:latin typeface="Calibri" pitchFamily="34" charset="0"/>
              </a:rPr>
              <a:t>aloTx</a:t>
            </a:r>
            <a:r>
              <a:rPr lang="cs-CZ" altLang="cs-CZ" sz="2200" dirty="0">
                <a:latin typeface="Calibri" pitchFamily="34" charset="0"/>
              </a:rPr>
              <a:t>, pac. žije, v remisi nemoci, </a:t>
            </a:r>
            <a:br>
              <a:rPr lang="cs-CZ" altLang="cs-CZ" sz="2200" dirty="0">
                <a:latin typeface="Calibri" pitchFamily="34" charset="0"/>
              </a:rPr>
            </a:br>
            <a:r>
              <a:rPr lang="cs-CZ" altLang="cs-CZ" sz="2200" dirty="0">
                <a:latin typeface="Calibri" pitchFamily="34" charset="0"/>
              </a:rPr>
              <a:t>v dobrém klinickém stavu, dlouhodobě bez imunosuprese a bez specifické medikace z hematologického hlediska</a:t>
            </a:r>
          </a:p>
          <a:p>
            <a:pPr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200" dirty="0">
                <a:latin typeface="Calibri" pitchFamily="34" charset="0"/>
              </a:rPr>
              <a:t>Pacientka se vrátila 2 roky po provedení </a:t>
            </a:r>
            <a:r>
              <a:rPr lang="cs-CZ" altLang="cs-CZ" sz="2200" dirty="0" err="1">
                <a:latin typeface="Calibri" pitchFamily="34" charset="0"/>
              </a:rPr>
              <a:t>aloTx</a:t>
            </a:r>
            <a:r>
              <a:rPr lang="cs-CZ" altLang="cs-CZ" sz="2200" dirty="0">
                <a:latin typeface="Calibri" pitchFamily="34" charset="0"/>
              </a:rPr>
              <a:t> do svého zaměstnání (pedagog na VŠ), kde pak řadu let pracovala, aktuálně již starobní důchodkyně, pečuje o vnoučata a stále žije aktivním životem (sport, koníčky)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07963" y="333375"/>
            <a:ext cx="8674100" cy="83099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cs-CZ" altLang="cs-CZ" sz="24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Alogenní transplantace u AML – kazuistika 3: PM, ročník 1952, žena s akutní myeloidní leukémií - II</a:t>
            </a:r>
          </a:p>
        </p:txBody>
      </p:sp>
    </p:spTree>
    <p:extLst>
      <p:ext uri="{BB962C8B-B14F-4D97-AF65-F5344CB8AC3E}">
        <p14:creationId xmlns:p14="http://schemas.microsoft.com/office/powerpoint/2010/main" val="3795336127"/>
      </p:ext>
    </p:extLst>
  </p:cSld>
  <p:clrMapOvr>
    <a:masterClrMapping/>
  </p:clrMapOvr>
  <p:transition spd="slow">
    <p:fade thruBlk="1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368527" y="323170"/>
            <a:ext cx="8420366" cy="83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5" rIns="91407" bIns="45705">
            <a:spAutoFit/>
          </a:bodyPr>
          <a:lstStyle>
            <a:lvl1pPr defTabSz="127952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1039813" indent="-400050" defTabSz="127952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600200" indent="-320675" defTabSz="127952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2239963" indent="-319088" defTabSz="127952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879725" indent="-319088" defTabSz="127952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3336925" indent="-319088" defTabSz="1279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3794125" indent="-319088" defTabSz="1279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4251325" indent="-319088" defTabSz="1279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4708525" indent="-319088" defTabSz="1279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4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Alogenní transplantace u CLL – kazuistika 4: RK, ročník 1968, žena s chronickou lymfatickou leukémií – vysoké riziko</a:t>
            </a:r>
          </a:p>
        </p:txBody>
      </p:sp>
      <p:sp>
        <p:nvSpPr>
          <p:cNvPr id="145412" name="Text Box 10"/>
          <p:cNvSpPr txBox="1">
            <a:spLocks noChangeArrowheads="1"/>
          </p:cNvSpPr>
          <p:nvPr/>
        </p:nvSpPr>
        <p:spPr bwMode="auto">
          <a:xfrm>
            <a:off x="568172" y="1384917"/>
            <a:ext cx="8220722" cy="495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5" rIns="91407" bIns="45705">
            <a:spAutoFit/>
          </a:bodyPr>
          <a:lstStyle>
            <a:lvl1pPr marL="533400" indent="-533400" defTabSz="127952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1039813" indent="-400050" defTabSz="127952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600200" indent="-320675" defTabSz="127952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2239963" indent="-319088" defTabSz="127952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879725" indent="-319088" defTabSz="127952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3336925" indent="-319088" defTabSz="1279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3794125" indent="-319088" defTabSz="1279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4251325" indent="-319088" defTabSz="1279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4708525" indent="-319088" defTabSz="1279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44500" indent="-436563" eaLnBrk="1" hangingPunct="1">
              <a:spcAft>
                <a:spcPts val="600"/>
              </a:spcAft>
              <a:buClr>
                <a:srgbClr val="7034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Diagnóza CLL: 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6/2000, stádium IA dle </a:t>
            </a:r>
            <a:r>
              <a:rPr lang="cs-CZ" alt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Raie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, postupně progrese</a:t>
            </a:r>
            <a:b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do stádia IIB in 11/2012,  přítomnost p53 mutace od 6/2016</a:t>
            </a:r>
          </a:p>
          <a:p>
            <a:pPr marL="444500" indent="-436563" eaLnBrk="1" hangingPunct="1">
              <a:spcAft>
                <a:spcPts val="600"/>
              </a:spcAft>
              <a:buClr>
                <a:srgbClr val="7034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Léčba před alo-HCT: 4 linie: 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4x FCR, </a:t>
            </a:r>
            <a:r>
              <a:rPr lang="cs-CZ" alt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alemtuzumab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bendamustin+R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ibrutinib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444500" indent="-436563" eaLnBrk="1" hangingPunct="1">
              <a:spcAft>
                <a:spcPts val="600"/>
              </a:spcAft>
              <a:buClr>
                <a:srgbClr val="7034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Stav nemoci v době transplantace: 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stabilní onemocnění</a:t>
            </a:r>
          </a:p>
          <a:p>
            <a:pPr marL="444500" indent="-436563" eaLnBrk="1" hangingPunct="1">
              <a:spcAft>
                <a:spcPts val="600"/>
              </a:spcAft>
              <a:buClr>
                <a:srgbClr val="7034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Věk v době transplantace: 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</a:p>
          <a:p>
            <a:pPr marL="444500" indent="-436563" eaLnBrk="1" hangingPunct="1">
              <a:spcAft>
                <a:spcPts val="600"/>
              </a:spcAft>
              <a:buClr>
                <a:srgbClr val="7034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Přípravný režim: 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FC-RIC protokol,</a:t>
            </a:r>
            <a:r>
              <a:rPr lang="cs-CZ" altLang="cs-CZ" sz="2200" dirty="0">
                <a:solidFill>
                  <a:srgbClr val="FF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den 0:</a:t>
            </a:r>
            <a:r>
              <a:rPr lang="cs-CZ" altLang="cs-CZ" sz="2200" dirty="0">
                <a:solidFill>
                  <a:srgbClr val="FF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31.8.2016</a:t>
            </a:r>
            <a:r>
              <a:rPr lang="cs-CZ" altLang="cs-CZ" sz="2200" dirty="0">
                <a:solidFill>
                  <a:srgbClr val="FF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44500" indent="-436563" eaLnBrk="1" hangingPunct="1">
              <a:spcAft>
                <a:spcPts val="600"/>
              </a:spcAft>
              <a:buClr>
                <a:srgbClr val="7034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Dárce:</a:t>
            </a:r>
            <a:r>
              <a:rPr lang="cs-CZ" altLang="cs-CZ" sz="2200" dirty="0">
                <a:solidFill>
                  <a:srgbClr val="FF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nepříbuzný dárce s 1 neshodou (9/10)</a:t>
            </a:r>
          </a:p>
          <a:p>
            <a:pPr marL="444500" indent="-436563" eaLnBrk="1" hangingPunct="1">
              <a:spcAft>
                <a:spcPts val="600"/>
              </a:spcAft>
              <a:buClr>
                <a:srgbClr val="7034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Monitorování po alo-HCT: 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vyšetření krevního obrazu a biochemické vyšetření, vyšetření hladin cyklosporinu A, </a:t>
            </a:r>
            <a:r>
              <a:rPr lang="cs-CZ" alt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chimerismu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, PCR vyšetření oportunních virů – CMV,EBV; vyšetření stavu základního onemocnění – vyšetření kostní dřeně, PET/CT vyš., vyšetření minimální zbytkové nemoci (PCR, </a:t>
            </a:r>
            <a:r>
              <a:rPr lang="cs-CZ" alt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flow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44955831"/>
      </p:ext>
    </p:extLst>
  </p:cSld>
  <p:clrMapOvr>
    <a:masterClrMapping/>
  </p:clrMapOvr>
  <p:transition spd="slow">
    <p:fade thruBlk="1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Text Box 10"/>
          <p:cNvSpPr txBox="1">
            <a:spLocks noChangeArrowheads="1"/>
          </p:cNvSpPr>
          <p:nvPr/>
        </p:nvSpPr>
        <p:spPr bwMode="auto">
          <a:xfrm>
            <a:off x="595313" y="2139724"/>
            <a:ext cx="8103054" cy="337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5" rIns="91407" bIns="45705">
            <a:spAutoFit/>
          </a:bodyPr>
          <a:lstStyle>
            <a:lvl1pPr marL="533400" indent="-533400" defTabSz="127952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1039813" indent="-400050" defTabSz="127952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600200" indent="-320675" defTabSz="127952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2239963" indent="-319088" defTabSz="127952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879725" indent="-319088" defTabSz="127952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3336925" indent="-319088" defTabSz="1279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3794125" indent="-319088" defTabSz="1279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4251325" indent="-319088" defTabSz="1279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4708525" indent="-319088" defTabSz="1279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44500" indent="-444500" eaLnBrk="1" hangingPunct="1">
              <a:spcAft>
                <a:spcPts val="600"/>
              </a:spcAft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Komplikace po alo-HCT: 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febrilní </a:t>
            </a:r>
            <a:r>
              <a:rPr lang="cs-CZ" alt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neutropenie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, infekce </a:t>
            </a:r>
          </a:p>
          <a:p>
            <a:pPr marL="444500" indent="-444500" eaLnBrk="1" hangingPunct="1">
              <a:spcAft>
                <a:spcPts val="600"/>
              </a:spcAft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Léčebná odpověď: 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kompletní hematologická remise </a:t>
            </a:r>
          </a:p>
          <a:p>
            <a:pPr marL="444500" indent="-444500" eaLnBrk="1" hangingPunct="1">
              <a:spcAft>
                <a:spcPts val="600"/>
              </a:spcAft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Negativita zbytkové nemoci (MRD) z periferní krve i z kostní dřeně, dosažení stabilního kompletního </a:t>
            </a:r>
            <a:r>
              <a:rPr lang="cs-CZ" alt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chimerismu</a:t>
            </a:r>
            <a:endParaRPr lang="cs-CZ" alt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4500" indent="-444500" eaLnBrk="1" hangingPunct="1">
              <a:spcAft>
                <a:spcPts val="600"/>
              </a:spcAft>
              <a:buClr>
                <a:srgbClr val="7030A0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Follow</a:t>
            </a:r>
            <a:r>
              <a:rPr lang="cs-CZ" alt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-up od provedení alo-HCT do února 2020: 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44 měsíců, pacientka žije v remisi nemoci, bez specifické terapie z </a:t>
            </a:r>
            <a:r>
              <a:rPr lang="cs-CZ" alt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hematoonkologického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hlediska, ve velmi dobrém klinickém stavu, pracující ( pac. se vrátila do svého zaměstnání již po 9 měsících po provedení alo-HCT). 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68527" y="323170"/>
            <a:ext cx="8420366" cy="83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5" rIns="91407" bIns="45705">
            <a:spAutoFit/>
          </a:bodyPr>
          <a:lstStyle>
            <a:lvl1pPr defTabSz="127952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1039813" indent="-400050" defTabSz="127952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600200" indent="-320675" defTabSz="127952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2239963" indent="-319088" defTabSz="127952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879725" indent="-319088" defTabSz="127952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3336925" indent="-319088" defTabSz="1279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3794125" indent="-319088" defTabSz="1279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4251325" indent="-319088" defTabSz="1279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4708525" indent="-319088" defTabSz="1279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4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Alogenní transplantace u CLL – kazuistika 4: RK, ročník 1968, žena s chronickou lymfatickou leukémií – vysoké riziko</a:t>
            </a:r>
          </a:p>
        </p:txBody>
      </p:sp>
    </p:spTree>
    <p:extLst>
      <p:ext uri="{BB962C8B-B14F-4D97-AF65-F5344CB8AC3E}">
        <p14:creationId xmlns:p14="http://schemas.microsoft.com/office/powerpoint/2010/main" val="613778852"/>
      </p:ext>
    </p:extLst>
  </p:cSld>
  <p:clrMapOvr>
    <a:masterClrMapping/>
  </p:clrMapOvr>
  <p:transition spd="slow">
    <p:fade thruBlk="1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71463"/>
            <a:ext cx="8856984" cy="984250"/>
          </a:xfrm>
        </p:spPr>
        <p:txBody>
          <a:bodyPr/>
          <a:lstStyle/>
          <a:p>
            <a:pPr algn="ctr">
              <a:defRPr/>
            </a:pPr>
            <a:r>
              <a:rPr lang="cs-CZ" sz="2800" kern="12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Transplantační aktivita v ČR v roce 2018</a:t>
            </a:r>
            <a:br>
              <a:rPr lang="cs-CZ" sz="2800" kern="12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cs-CZ" sz="2800" kern="12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– autologní a alogenní HCT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223628" y="1620092"/>
          <a:ext cx="6696744" cy="3963951"/>
        </p:xfrm>
        <a:graphic>
          <a:graphicData uri="http://schemas.openxmlformats.org/drawingml/2006/table">
            <a:tbl>
              <a:tblPr/>
              <a:tblGrid>
                <a:gridCol w="198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6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Typ dárce</a:t>
                      </a:r>
                    </a:p>
                  </a:txBody>
                  <a:tcPr marL="9526" marR="9526" marT="952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BM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PBSC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Cord</a:t>
                      </a:r>
                      <a:endParaRPr lang="cs-CZ" sz="16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8">
                <a:tc>
                  <a:txBody>
                    <a:bodyPr/>
                    <a:lstStyle/>
                    <a:p>
                      <a:pPr algn="l" rtl="0" fontAlgn="b"/>
                      <a:endParaRPr lang="cs-CZ" sz="300" b="1" i="0" u="none" strike="noStrike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6" marR="9526" marT="952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3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3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3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300" b="1" i="0" u="none" strike="noStrike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840553"/>
                  </a:ext>
                </a:extLst>
              </a:tr>
              <a:tr h="394039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600" b="1" i="0" u="none" strike="noStrike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cs-CZ" sz="1600" b="1" i="0" u="none" strike="noStrike" dirty="0">
                          <a:solidFill>
                            <a:srgbClr val="CC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Alogenní </a:t>
                      </a:r>
                    </a:p>
                  </a:txBody>
                  <a:tcPr marL="9526" marR="9526" marT="952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CC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266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039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600" b="1" i="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HLA – id</a:t>
                      </a:r>
                    </a:p>
                  </a:txBody>
                  <a:tcPr marL="9526" marR="9526" marT="952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03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</a:t>
                      </a:r>
                      <a:r>
                        <a:rPr lang="cs-CZ" sz="1600" b="1" i="0" u="none" strike="noStrik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Twin</a:t>
                      </a:r>
                      <a:endParaRPr lang="cs-CZ" sz="1600" b="1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6" marR="9526" marT="952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039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600" b="1" i="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</a:t>
                      </a:r>
                      <a:r>
                        <a:rPr lang="cs-CZ" sz="1600" b="1" i="0" u="none" strike="noStrik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Haplo</a:t>
                      </a:r>
                      <a:r>
                        <a:rPr lang="cs-CZ" sz="1600" b="1" i="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-id</a:t>
                      </a:r>
                    </a:p>
                  </a:txBody>
                  <a:tcPr marL="9526" marR="9526" marT="952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039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600" b="1" i="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</a:t>
                      </a:r>
                      <a:r>
                        <a:rPr lang="cs-CZ" sz="1600" b="1" i="0" u="none" strike="noStrik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</a:t>
                      </a:r>
                      <a:r>
                        <a:rPr lang="cs-CZ" sz="1600" b="1" i="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600" b="1" i="0" u="none" strike="noStrik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family</a:t>
                      </a:r>
                      <a:endParaRPr lang="cs-CZ" sz="1600" b="1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6" marR="9526" marT="952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039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600" b="1" i="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</a:t>
                      </a:r>
                      <a:r>
                        <a:rPr lang="cs-CZ" sz="1600" b="1" i="0" u="none" strike="noStrik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Unrelated</a:t>
                      </a:r>
                      <a:endParaRPr lang="cs-CZ" sz="1600" b="1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6" marR="9526" marT="952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CC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163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176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l" rtl="0" fontAlgn="b"/>
                      <a:endParaRPr lang="cs-CZ" sz="300" b="1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6" marR="9526" marT="952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3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3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3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3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4039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600" b="1" i="0" u="none" strike="noStrike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cs-CZ" sz="1600" b="1" i="0" u="none" strike="noStrike" dirty="0">
                          <a:solidFill>
                            <a:srgbClr val="CC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Autologní</a:t>
                      </a:r>
                    </a:p>
                  </a:txBody>
                  <a:tcPr marL="9526" marR="9526" marT="952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CC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460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CC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463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l" rtl="0" fontAlgn="b"/>
                      <a:endParaRPr lang="cs-CZ" sz="300" b="1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6" marR="9526" marT="952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3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3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3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3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5614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6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Celkem </a:t>
                      </a:r>
                    </a:p>
                  </a:txBody>
                  <a:tcPr marL="9526" marR="9526" marT="952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695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729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7AF75667-C452-45F6-9028-DB6B9E156BCC}"/>
              </a:ext>
            </a:extLst>
          </p:cNvPr>
          <p:cNvSpPr txBox="1"/>
          <p:nvPr/>
        </p:nvSpPr>
        <p:spPr>
          <a:xfrm>
            <a:off x="5427387" y="6247983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1600" i="1" dirty="0" err="1">
                <a:solidFill>
                  <a:schemeClr val="bg2"/>
                </a:solidFill>
                <a:latin typeface="Calibri" pitchFamily="34" charset="0"/>
              </a:rPr>
              <a:t>Survey</a:t>
            </a:r>
            <a:r>
              <a:rPr lang="cs-CZ" altLang="cs-CZ" sz="1600" i="1" dirty="0">
                <a:solidFill>
                  <a:schemeClr val="bg2"/>
                </a:solidFill>
                <a:latin typeface="Calibri" pitchFamily="34" charset="0"/>
              </a:rPr>
              <a:t> on </a:t>
            </a:r>
            <a:r>
              <a:rPr lang="cs-CZ" altLang="cs-CZ" sz="1600" i="1" dirty="0" err="1">
                <a:solidFill>
                  <a:schemeClr val="bg2"/>
                </a:solidFill>
                <a:latin typeface="Calibri" pitchFamily="34" charset="0"/>
              </a:rPr>
              <a:t>Transplant</a:t>
            </a:r>
            <a:r>
              <a:rPr lang="cs-CZ" altLang="cs-CZ" sz="1600" i="1" dirty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cs-CZ" altLang="cs-CZ" sz="1600" i="1" dirty="0" err="1">
                <a:solidFill>
                  <a:schemeClr val="bg2"/>
                </a:solidFill>
                <a:latin typeface="Calibri" pitchFamily="34" charset="0"/>
              </a:rPr>
              <a:t>Activity</a:t>
            </a:r>
            <a:r>
              <a:rPr lang="cs-CZ" altLang="cs-CZ" sz="1600" i="1" dirty="0">
                <a:solidFill>
                  <a:schemeClr val="bg2"/>
                </a:solidFill>
                <a:latin typeface="Calibri" pitchFamily="34" charset="0"/>
              </a:rPr>
              <a:t>, EBMT </a:t>
            </a:r>
          </a:p>
        </p:txBody>
      </p:sp>
    </p:spTree>
    <p:extLst>
      <p:ext uri="{BB962C8B-B14F-4D97-AF65-F5344CB8AC3E}">
        <p14:creationId xmlns:p14="http://schemas.microsoft.com/office/powerpoint/2010/main" val="3003600158"/>
      </p:ext>
    </p:extLst>
  </p:cSld>
  <p:clrMapOvr>
    <a:masterClrMapping/>
  </p:clrMapOvr>
  <p:transition spd="slow">
    <p:fade thruBlk="1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0"/>
          <p:cNvSpPr txBox="1">
            <a:spLocks noChangeArrowheads="1"/>
          </p:cNvSpPr>
          <p:nvPr/>
        </p:nvSpPr>
        <p:spPr bwMode="auto">
          <a:xfrm>
            <a:off x="784225" y="1716088"/>
            <a:ext cx="7388225" cy="120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52" tIns="45680" rIns="91352" bIns="45680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Blip>
                <a:blip r:embed="rId2"/>
              </a:buBlip>
            </a:pPr>
            <a:r>
              <a:rPr lang="cs-CZ" altLang="cs-CZ" sz="2200" dirty="0">
                <a:solidFill>
                  <a:srgbClr val="9900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První transplantace krvetvorných buněk na IHOK </a:t>
            </a:r>
            <a:br>
              <a:rPr lang="cs-CZ" altLang="cs-CZ" sz="2200" dirty="0">
                <a:solidFill>
                  <a:srgbClr val="9900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cs-CZ" altLang="cs-CZ" sz="2200" dirty="0">
                <a:solidFill>
                  <a:srgbClr val="9900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provedena v roce 1993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Blip>
                <a:blip r:embed="rId2"/>
              </a:buBlip>
            </a:pPr>
            <a:r>
              <a:rPr lang="cs-CZ" altLang="cs-CZ" sz="2200" dirty="0">
                <a:solidFill>
                  <a:srgbClr val="9900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27 let transplantačního programu IHOK v roce 2020</a:t>
            </a:r>
          </a:p>
        </p:txBody>
      </p:sp>
      <p:sp>
        <p:nvSpPr>
          <p:cNvPr id="192518" name="Text Box 10"/>
          <p:cNvSpPr txBox="1">
            <a:spLocks noChangeArrowheads="1"/>
          </p:cNvSpPr>
          <p:nvPr/>
        </p:nvSpPr>
        <p:spPr bwMode="auto">
          <a:xfrm>
            <a:off x="784225" y="3098800"/>
            <a:ext cx="7292975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2" tIns="45680" rIns="91352" bIns="45680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Blip>
                <a:blip r:embed="rId2"/>
              </a:buBlip>
            </a:pPr>
            <a:r>
              <a:rPr lang="cs-CZ" altLang="cs-CZ" sz="2200" dirty="0">
                <a:latin typeface="Calibri" pitchFamily="34" charset="0"/>
                <a:ea typeface="Calibri" pitchFamily="34" charset="0"/>
                <a:cs typeface="Calibri" pitchFamily="34" charset="0"/>
              </a:rPr>
              <a:t>Celkem 2501 transplantací krvetvorných buněk  provedeno v období 1993- 9/2019 </a:t>
            </a:r>
            <a:br>
              <a:rPr lang="cs-CZ" altLang="cs-CZ" sz="2000" dirty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cs-CZ" altLang="cs-CZ" sz="2200" dirty="0">
                <a:solidFill>
                  <a:srgbClr val="CC00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Celkový počet všech autologních transplantací: </a:t>
            </a:r>
            <a:r>
              <a:rPr lang="cs-CZ" altLang="cs-CZ" sz="2200" dirty="0">
                <a:solidFill>
                  <a:srgbClr val="80008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1857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Tx/>
              <a:buBlip>
                <a:blip r:embed="rId2"/>
              </a:buBlip>
            </a:pPr>
            <a:r>
              <a:rPr lang="cs-CZ" altLang="cs-CZ" sz="2200" dirty="0">
                <a:solidFill>
                  <a:srgbClr val="CC00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Celkový počet všech alogenních transplantací: </a:t>
            </a:r>
            <a:r>
              <a:rPr lang="cs-CZ" altLang="cs-CZ" sz="2200" dirty="0">
                <a:solidFill>
                  <a:srgbClr val="80008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644</a:t>
            </a:r>
            <a:r>
              <a:rPr lang="cs-CZ" altLang="cs-CZ" sz="22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cs-CZ" altLang="cs-CZ" sz="180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(příbuzný dárce u 296 pacientů, nepříbuzný dárce u 348 pacientů)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Tx/>
              <a:buBlip>
                <a:blip r:embed="rId2"/>
              </a:buBlip>
            </a:pPr>
            <a:r>
              <a:rPr lang="cs-CZ" altLang="cs-CZ" sz="2200" dirty="0">
                <a:solidFill>
                  <a:srgbClr val="CC00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Současné počty transplantací na IHOK za rok:</a:t>
            </a:r>
            <a:br>
              <a:rPr lang="cs-CZ" altLang="cs-CZ" sz="2200" dirty="0">
                <a:solidFill>
                  <a:srgbClr val="CC00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cs-CZ" altLang="cs-CZ" sz="180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(medián za posledních 5 let)</a:t>
            </a:r>
            <a:br>
              <a:rPr lang="cs-CZ" altLang="cs-CZ" sz="2000" dirty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cs-CZ" altLang="cs-CZ" sz="2200" b="1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85</a:t>
            </a:r>
            <a:r>
              <a:rPr lang="cs-CZ" altLang="cs-CZ" sz="2200" dirty="0">
                <a:latin typeface="Calibri" pitchFamily="34" charset="0"/>
                <a:ea typeface="Calibri" pitchFamily="34" charset="0"/>
                <a:cs typeface="Calibri" pitchFamily="34" charset="0"/>
              </a:rPr>
              <a:t> autologních transplantací, </a:t>
            </a:r>
            <a:r>
              <a:rPr lang="cs-CZ" altLang="cs-CZ" sz="2200" b="1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35</a:t>
            </a:r>
            <a:r>
              <a:rPr lang="cs-CZ" altLang="cs-CZ" sz="2200" dirty="0">
                <a:latin typeface="Calibri" pitchFamily="34" charset="0"/>
                <a:ea typeface="Calibri" pitchFamily="34" charset="0"/>
                <a:cs typeface="Calibri" pitchFamily="34" charset="0"/>
              </a:rPr>
              <a:t> alogenních transplantací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428625"/>
            <a:ext cx="8229600" cy="98425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pt-BR" sz="32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HCT na IHOK </a:t>
            </a:r>
            <a:br>
              <a:rPr lang="cs-CZ" sz="32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pt-BR" sz="32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– souhrn transplantačních aktivit</a:t>
            </a:r>
            <a:r>
              <a:rPr lang="cs-CZ" sz="32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pt-BR" sz="32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3987899408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8813" y="1657070"/>
            <a:ext cx="7772400" cy="4125165"/>
          </a:xfrm>
        </p:spPr>
        <p:txBody>
          <a:bodyPr/>
          <a:lstStyle/>
          <a:p>
            <a:pPr>
              <a:spcBef>
                <a:spcPct val="30000"/>
              </a:spcBef>
              <a:buClr>
                <a:srgbClr val="660033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Transplantace krvetvorných buněk: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- převod štěpu krvetvorných buněk formou nitrožilní infúze příjemci. </a:t>
            </a:r>
          </a:p>
          <a:p>
            <a:pPr>
              <a:spcBef>
                <a:spcPct val="30000"/>
              </a:spcBef>
              <a:buClr>
                <a:srgbClr val="660033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Transplantaci předchází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podání přípravného režimu;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obvykle kombinace cytostatik ve vysokých dávkách </a:t>
            </a:r>
            <a:b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(tzv.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vysokodávkovaná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chemoterapie) nebo kombinace cytostatik a celotělového ozáření. </a:t>
            </a:r>
          </a:p>
          <a:p>
            <a:pPr>
              <a:spcBef>
                <a:spcPct val="30000"/>
              </a:spcBef>
              <a:buClr>
                <a:srgbClr val="660033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Nejčastější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indikace k transplantacím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krvetvorných buněk: </a:t>
            </a:r>
            <a:r>
              <a:rPr lang="cs-CZ" altLang="cs-CZ" sz="2400" dirty="0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hematologické malignity (90 %), </a:t>
            </a:r>
            <a:r>
              <a:rPr lang="cs-CZ" alt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ale transplantace krvetvorných buněk se provádějí i u jiných typů onemocnění, např. </a:t>
            </a:r>
            <a:br>
              <a:rPr lang="cs-CZ" alt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u aplastické anémie, některých solidních tumorů a dalších diagnóz.</a:t>
            </a: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07963" y="414057"/>
            <a:ext cx="8674100" cy="6413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z="3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Transplantace – úvod I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7387" y="1282840"/>
            <a:ext cx="7863396" cy="5205046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  <a:buSzPct val="90000"/>
              <a:buFontTx/>
              <a:buBlip>
                <a:blip r:embed="rId2"/>
              </a:buBlip>
            </a:pPr>
            <a:r>
              <a:rPr lang="cs-CZ" altLang="cs-CZ" sz="2400" dirty="0">
                <a:solidFill>
                  <a:srgbClr val="990099"/>
                </a:solidFill>
                <a:latin typeface="Calibri" pitchFamily="34" charset="0"/>
              </a:rPr>
              <a:t>Transplantace krvetvorných buněk (HCT) - efektivní a osvědčená léčebná metoda  </a:t>
            </a:r>
            <a:r>
              <a:rPr lang="cs-CZ" altLang="cs-CZ" sz="2400" dirty="0">
                <a:latin typeface="Calibri" pitchFamily="34" charset="0"/>
              </a:rPr>
              <a:t>především pro řadu získaných i vrozených onemocnění hematopoetického systému</a:t>
            </a:r>
          </a:p>
          <a:p>
            <a:pPr>
              <a:spcBef>
                <a:spcPct val="0"/>
              </a:spcBef>
              <a:spcAft>
                <a:spcPts val="1200"/>
              </a:spcAft>
              <a:buSzPct val="90000"/>
              <a:buFontTx/>
              <a:buBlip>
                <a:blip r:embed="rId2"/>
              </a:buBlip>
            </a:pPr>
            <a:r>
              <a:rPr lang="cs-CZ" altLang="cs-CZ" sz="2400" dirty="0">
                <a:solidFill>
                  <a:srgbClr val="990099"/>
                </a:solidFill>
                <a:latin typeface="Calibri" pitchFamily="34" charset="0"/>
              </a:rPr>
              <a:t>Hlavní indikace transplantací krvetvorných buněk </a:t>
            </a:r>
            <a:r>
              <a:rPr lang="cs-CZ" altLang="cs-CZ" sz="2400" dirty="0">
                <a:latin typeface="Calibri" pitchFamily="34" charset="0"/>
              </a:rPr>
              <a:t>jsou v ČR v souladu s doporučeními EBMT</a:t>
            </a:r>
          </a:p>
          <a:p>
            <a:pPr>
              <a:spcBef>
                <a:spcPct val="0"/>
              </a:spcBef>
              <a:spcAft>
                <a:spcPts val="1200"/>
              </a:spcAft>
              <a:buSzPct val="90000"/>
              <a:buBlip>
                <a:blip r:embed="rId2"/>
              </a:buBlip>
            </a:pPr>
            <a:r>
              <a:rPr lang="cs-CZ" altLang="cs-CZ" sz="2400" dirty="0">
                <a:solidFill>
                  <a:srgbClr val="990099"/>
                </a:solidFill>
                <a:latin typeface="Calibri" pitchFamily="34" charset="0"/>
              </a:rPr>
              <a:t>Hlavní komplikace transplantační léčby: </a:t>
            </a:r>
            <a:r>
              <a:rPr lang="cs-CZ" altLang="cs-CZ" sz="2400" dirty="0">
                <a:latin typeface="Calibri" pitchFamily="34" charset="0"/>
              </a:rPr>
              <a:t>toxicita přípravného režimu, infekce, reakce štěpu proti hostiteli u alo-HCT</a:t>
            </a:r>
          </a:p>
          <a:p>
            <a:pPr>
              <a:spcBef>
                <a:spcPct val="0"/>
              </a:spcBef>
              <a:spcAft>
                <a:spcPts val="1200"/>
              </a:spcAft>
              <a:buSzPct val="90000"/>
              <a:buBlip>
                <a:blip r:embed="rId2"/>
              </a:buBlip>
            </a:pPr>
            <a:r>
              <a:rPr lang="cs-CZ" altLang="cs-CZ" sz="2400" dirty="0">
                <a:latin typeface="Calibri" pitchFamily="34" charset="0"/>
              </a:rPr>
              <a:t>I přes provedení HCT dochází u části nemocných k návratu (relapsu) původního onemocnění</a:t>
            </a:r>
          </a:p>
          <a:p>
            <a:pPr>
              <a:spcBef>
                <a:spcPct val="0"/>
              </a:spcBef>
              <a:spcAft>
                <a:spcPts val="1200"/>
              </a:spcAft>
              <a:buSzPct val="90000"/>
              <a:buBlip>
                <a:blip r:embed="rId2"/>
              </a:buBlip>
            </a:pPr>
            <a:r>
              <a:rPr lang="cs-CZ" altLang="cs-CZ" sz="2400" dirty="0">
                <a:solidFill>
                  <a:srgbClr val="990099"/>
                </a:solidFill>
                <a:latin typeface="Calibri" pitchFamily="34" charset="0"/>
              </a:rPr>
              <a:t>Mortalita v souvislosti s transplantací (TRM): </a:t>
            </a:r>
            <a:r>
              <a:rPr lang="cs-CZ" altLang="cs-CZ" sz="2400" dirty="0">
                <a:latin typeface="Calibri" pitchFamily="34" charset="0"/>
              </a:rPr>
              <a:t>15-20 % u alo-HCT, 1-5 % u auto-HCT</a:t>
            </a:r>
            <a:endParaRPr lang="cs-CZ" altLang="cs-CZ" sz="2800" dirty="0">
              <a:latin typeface="Arial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72541" y="370114"/>
            <a:ext cx="8598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3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Závěry - I</a:t>
            </a:r>
          </a:p>
        </p:txBody>
      </p:sp>
    </p:spTree>
    <p:extLst>
      <p:ext uri="{BB962C8B-B14F-4D97-AF65-F5344CB8AC3E}">
        <p14:creationId xmlns:p14="http://schemas.microsoft.com/office/powerpoint/2010/main" val="4029678725"/>
      </p:ext>
    </p:extLst>
  </p:cSld>
  <p:clrMapOvr>
    <a:masterClrMapping/>
  </p:clrMapOvr>
  <p:transition spd="slow">
    <p:fade thruBlk="1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639" y="1324633"/>
            <a:ext cx="7927759" cy="4811696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  <a:buSzPct val="90000"/>
              <a:buBlip>
                <a:blip r:embed="rId2"/>
              </a:buBlip>
            </a:pPr>
            <a:r>
              <a:rPr lang="cs-CZ" altLang="cs-CZ" sz="2400" dirty="0">
                <a:latin typeface="Calibri" pitchFamily="34" charset="0"/>
              </a:rPr>
              <a:t>Ve světě i v ČR v současné době tvoří </a:t>
            </a:r>
            <a:r>
              <a:rPr lang="cs-CZ" altLang="cs-CZ" sz="2400" dirty="0">
                <a:solidFill>
                  <a:srgbClr val="990099"/>
                </a:solidFill>
                <a:latin typeface="Calibri" pitchFamily="34" charset="0"/>
              </a:rPr>
              <a:t>93 % všech indikací HCT hematologické malignity</a:t>
            </a:r>
            <a:r>
              <a:rPr lang="cs-CZ" altLang="cs-CZ" sz="2400" dirty="0">
                <a:latin typeface="Calibri" pitchFamily="34" charset="0"/>
              </a:rPr>
              <a:t>, zbytek (7 %) nenádorová onemocnění a solidní tumory.</a:t>
            </a:r>
          </a:p>
          <a:p>
            <a:pPr>
              <a:spcBef>
                <a:spcPct val="0"/>
              </a:spcBef>
              <a:spcAft>
                <a:spcPts val="1200"/>
              </a:spcAft>
              <a:buSzPct val="90000"/>
              <a:buFontTx/>
              <a:buBlip>
                <a:blip r:embed="rId2"/>
              </a:buBlip>
            </a:pPr>
            <a:r>
              <a:rPr lang="cs-CZ" altLang="cs-CZ" sz="2400" dirty="0">
                <a:latin typeface="Calibri" pitchFamily="34" charset="0"/>
              </a:rPr>
              <a:t>U </a:t>
            </a:r>
            <a:r>
              <a:rPr lang="cs-CZ" altLang="cs-CZ" sz="2400" dirty="0">
                <a:solidFill>
                  <a:srgbClr val="990099"/>
                </a:solidFill>
                <a:latin typeface="Calibri" pitchFamily="34" charset="0"/>
              </a:rPr>
              <a:t>autologních transplantací </a:t>
            </a:r>
            <a:r>
              <a:rPr lang="cs-CZ" altLang="cs-CZ" sz="2400" dirty="0">
                <a:solidFill>
                  <a:srgbClr val="333333"/>
                </a:solidFill>
                <a:latin typeface="Calibri" pitchFamily="34" charset="0"/>
              </a:rPr>
              <a:t>jsou hlavními indikacemi </a:t>
            </a:r>
            <a:r>
              <a:rPr lang="cs-CZ" altLang="cs-CZ" sz="2400" dirty="0">
                <a:solidFill>
                  <a:srgbClr val="990099"/>
                </a:solidFill>
                <a:latin typeface="Calibri" pitchFamily="34" charset="0"/>
              </a:rPr>
              <a:t>lymfomy a mnohočetný myelom,</a:t>
            </a:r>
            <a:r>
              <a:rPr lang="cs-CZ" altLang="cs-CZ" sz="2400" dirty="0">
                <a:latin typeface="Calibri" pitchFamily="34" charset="0"/>
              </a:rPr>
              <a:t> tvoří </a:t>
            </a:r>
            <a:r>
              <a:rPr lang="cs-CZ" altLang="cs-CZ" sz="2400" dirty="0">
                <a:solidFill>
                  <a:srgbClr val="990099"/>
                </a:solidFill>
                <a:latin typeface="Calibri" pitchFamily="34" charset="0"/>
              </a:rPr>
              <a:t>86 % </a:t>
            </a:r>
            <a:r>
              <a:rPr lang="cs-CZ" altLang="cs-CZ" sz="2400" dirty="0">
                <a:latin typeface="Calibri" pitchFamily="34" charset="0"/>
              </a:rPr>
              <a:t>všech indikací.</a:t>
            </a:r>
          </a:p>
          <a:p>
            <a:pPr>
              <a:spcBef>
                <a:spcPct val="0"/>
              </a:spcBef>
              <a:spcAft>
                <a:spcPts val="1200"/>
              </a:spcAft>
              <a:buSzPct val="90000"/>
              <a:buFontTx/>
              <a:buBlip>
                <a:blip r:embed="rId2"/>
              </a:buBlip>
            </a:pPr>
            <a:r>
              <a:rPr lang="cs-CZ" altLang="cs-CZ" sz="2400" dirty="0">
                <a:latin typeface="Calibri" pitchFamily="34" charset="0"/>
              </a:rPr>
              <a:t>U alogenních transplantací jsou hlavními indikacemi </a:t>
            </a:r>
            <a:r>
              <a:rPr lang="cs-CZ" altLang="cs-CZ" sz="2400" dirty="0">
                <a:solidFill>
                  <a:srgbClr val="990099"/>
                </a:solidFill>
                <a:latin typeface="Calibri" pitchFamily="34" charset="0"/>
              </a:rPr>
              <a:t>akutní leukémie </a:t>
            </a:r>
            <a:r>
              <a:rPr lang="cs-CZ" altLang="cs-CZ" sz="2400" dirty="0">
                <a:latin typeface="Calibri" pitchFamily="34" charset="0"/>
              </a:rPr>
              <a:t>(AML+ALL) a dále </a:t>
            </a:r>
            <a:r>
              <a:rPr lang="cs-CZ" altLang="cs-CZ" sz="2400" dirty="0">
                <a:solidFill>
                  <a:srgbClr val="990099"/>
                </a:solidFill>
                <a:latin typeface="Calibri" pitchFamily="34" charset="0"/>
              </a:rPr>
              <a:t>MDS+MPS</a:t>
            </a:r>
            <a:r>
              <a:rPr lang="cs-CZ" altLang="cs-CZ" sz="2400" dirty="0">
                <a:latin typeface="Calibri" pitchFamily="34" charset="0"/>
              </a:rPr>
              <a:t>, tvoří celkem </a:t>
            </a:r>
            <a:r>
              <a:rPr lang="cs-CZ" altLang="cs-CZ" sz="2400" dirty="0">
                <a:solidFill>
                  <a:srgbClr val="990099"/>
                </a:solidFill>
                <a:latin typeface="Calibri" pitchFamily="34" charset="0"/>
              </a:rPr>
              <a:t>77 %</a:t>
            </a:r>
            <a:r>
              <a:rPr lang="cs-CZ" altLang="cs-CZ" sz="2400" dirty="0">
                <a:latin typeface="Calibri" pitchFamily="34" charset="0"/>
              </a:rPr>
              <a:t> všech indikací.</a:t>
            </a:r>
          </a:p>
          <a:p>
            <a:pPr>
              <a:spcBef>
                <a:spcPct val="0"/>
              </a:spcBef>
              <a:spcAft>
                <a:spcPts val="1200"/>
              </a:spcAft>
              <a:buSzPct val="90000"/>
              <a:buFontTx/>
              <a:buBlip>
                <a:blip r:embed="rId2"/>
              </a:buBlip>
            </a:pPr>
            <a:r>
              <a:rPr lang="cs-CZ" altLang="cs-CZ" sz="2400" dirty="0">
                <a:latin typeface="Calibri" pitchFamily="34" charset="0"/>
              </a:rPr>
              <a:t>Transplantace krvetvorných buněk zůstávají i v současné době (rok 2020) u celé řady hematologických i nehematologických onemocnění terapeutickou metodou volby u vhodných pacientů.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8FF3F5D-298D-4E3E-824E-B318328E94F7}"/>
              </a:ext>
            </a:extLst>
          </p:cNvPr>
          <p:cNvSpPr txBox="1"/>
          <p:nvPr/>
        </p:nvSpPr>
        <p:spPr>
          <a:xfrm>
            <a:off x="272541" y="370114"/>
            <a:ext cx="8598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3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Závěry - II</a:t>
            </a:r>
          </a:p>
        </p:txBody>
      </p:sp>
    </p:spTree>
    <p:extLst>
      <p:ext uri="{BB962C8B-B14F-4D97-AF65-F5344CB8AC3E}">
        <p14:creationId xmlns:p14="http://schemas.microsoft.com/office/powerpoint/2010/main" val="41648515"/>
      </p:ext>
    </p:extLst>
  </p:cSld>
  <p:clrMapOvr>
    <a:masterClrMapping/>
  </p:clrMapOvr>
  <p:transition spd="slow">
    <p:fade thruBlk="1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10"/>
          <p:cNvSpPr txBox="1">
            <a:spLocks noChangeArrowheads="1"/>
          </p:cNvSpPr>
          <p:nvPr/>
        </p:nvSpPr>
        <p:spPr bwMode="auto">
          <a:xfrm>
            <a:off x="796925" y="2127250"/>
            <a:ext cx="7850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2" tIns="45680" rIns="91352" bIns="45680">
            <a:spAutoFit/>
          </a:bodyPr>
          <a:lstStyle>
            <a:lvl1pPr marL="381000" indent="-3810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Tx/>
              <a:buBlip>
                <a:blip r:embed="rId2"/>
              </a:buBlip>
            </a:pPr>
            <a:endParaRPr lang="cs-CZ" altLang="cs-CZ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35849" name="Picture 9" descr="Snímek 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1377950"/>
            <a:ext cx="7664450" cy="47561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6666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20383" y="476810"/>
            <a:ext cx="8674100" cy="6461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3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DĚKUJI  ZA  POZORNOST</a:t>
            </a:r>
          </a:p>
        </p:txBody>
      </p:sp>
    </p:spTree>
    <p:extLst>
      <p:ext uri="{BB962C8B-B14F-4D97-AF65-F5344CB8AC3E}">
        <p14:creationId xmlns:p14="http://schemas.microsoft.com/office/powerpoint/2010/main" val="599309152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329" y="1576668"/>
            <a:ext cx="8178800" cy="4456113"/>
          </a:xfrm>
          <a:ln>
            <a:noFill/>
          </a:ln>
        </p:spPr>
        <p:txBody>
          <a:bodyPr/>
          <a:lstStyle/>
          <a:p>
            <a:pPr>
              <a:spcBef>
                <a:spcPct val="30000"/>
              </a:spcBef>
              <a:buClr>
                <a:srgbClr val="660033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Aplikace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vysokodávkované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chemoterapie je toxická, </a:t>
            </a:r>
            <a:b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její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toxicita je hematologická a nehematologická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30000"/>
              </a:spcBef>
              <a:buClr>
                <a:srgbClr val="660033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Podání cytostatik ve vysokých dávkách by bez podání štěpu  vedlo mimo jiné k ireverzibilní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aplázii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kostní dřeně pacienta. </a:t>
            </a:r>
          </a:p>
          <a:p>
            <a:pPr>
              <a:spcBef>
                <a:spcPct val="30000"/>
              </a:spcBef>
              <a:buClr>
                <a:srgbClr val="660033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400" dirty="0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Hematologickou toxicitu pozitivně ovlivňuje právě podání štěpu krvetvorných buněk.</a:t>
            </a:r>
          </a:p>
          <a:p>
            <a:pPr>
              <a:spcBef>
                <a:spcPct val="30000"/>
              </a:spcBef>
              <a:buClr>
                <a:srgbClr val="660033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 přihojení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štěpu krvetvorných buněk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 postupné obnově krvetvorby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dochází zpravidla do 2-3 týdnů po transplantaci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periferních krvetvorných buněk, u krvetvorných buněk z kostní dřeně je tento interval o něco delší.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07963" y="414057"/>
            <a:ext cx="8674100" cy="6413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z="3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Transplantace – úvod II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253939"/>
            <a:ext cx="8178800" cy="5214096"/>
          </a:xfrm>
        </p:spPr>
        <p:txBody>
          <a:bodyPr/>
          <a:lstStyle/>
          <a:p>
            <a:pPr>
              <a:spcBef>
                <a:spcPct val="30000"/>
              </a:spcBef>
              <a:buClr>
                <a:srgbClr val="660033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200" b="1" dirty="0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Autologní transplantace</a:t>
            </a:r>
            <a:r>
              <a:rPr lang="cs-CZ" altLang="cs-CZ" sz="2200" dirty="0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- pro transplantaci jsou použity krvetvorné buňky samotného pacienta. </a:t>
            </a:r>
            <a:endParaRPr lang="cs-CZ" altLang="cs-CZ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30000"/>
              </a:spcBef>
              <a:buClr>
                <a:srgbClr val="660033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200" b="1" dirty="0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Alogenní transplantace</a:t>
            </a:r>
            <a:r>
              <a:rPr lang="cs-CZ" altLang="cs-CZ" sz="2200" dirty="0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- pro transplantaci jsou použity krvetvorné buňky jiného člověka – vhodného zdravého dárce. </a:t>
            </a:r>
          </a:p>
          <a:p>
            <a:pPr>
              <a:spcBef>
                <a:spcPct val="30000"/>
              </a:spcBef>
              <a:buClr>
                <a:srgbClr val="660033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200" b="1" dirty="0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Optimální dárce 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může být </a:t>
            </a:r>
            <a:r>
              <a:rPr lang="cs-CZ" alt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příbuzný dárce 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(nejčastěji sourozenec), který má s pacientem shodné všechny důležité povrchové antigeny na leukocytech (tzv. HLA identický příbuzný dárce). Vhodným dárcem však může být i </a:t>
            </a:r>
            <a:r>
              <a:rPr lang="cs-CZ" alt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nepříbuzný dárce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, nalezený v registrech dárců kostní dřeně (národních či mezinárodních). </a:t>
            </a:r>
          </a:p>
          <a:p>
            <a:pPr>
              <a:spcBef>
                <a:spcPct val="30000"/>
              </a:spcBef>
              <a:buClr>
                <a:srgbClr val="660033"/>
              </a:buClr>
              <a:buSzPct val="90000"/>
              <a:buFont typeface="Wingdings" panose="05000000000000000000" pitchFamily="2" charset="2"/>
              <a:buChar char="ü"/>
            </a:pP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cs-CZ" alt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 současné době se preferuje shoda 10 z 10 antigenů I. a II. HLA třídy 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lokusy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A, B, C, DR, DQ). V některých případech je akceptovatelná i shoda 9/10, případně 8/10 – zde však již vyšší riziko komplikací.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07963" y="400610"/>
            <a:ext cx="8674100" cy="6413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z="3600" dirty="0">
                <a:solidFill>
                  <a:srgbClr val="800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Transplantace – úvod III</a:t>
            </a:r>
          </a:p>
        </p:txBody>
      </p:sp>
    </p:spTree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ce34ab66-e57b-4543-b77c-66aa0774fef8.mdb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ýchozí návrh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Výchozí návrh">
    <a:majorFont>
      <a:latin typeface="Corbel"/>
      <a:ea typeface=""/>
      <a:cs typeface=""/>
    </a:majorFont>
    <a:minorFont>
      <a:latin typeface="Corbel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Výchozí návrh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Výchozí návrh">
    <a:majorFont>
      <a:latin typeface="Corbel"/>
      <a:ea typeface=""/>
      <a:cs typeface=""/>
    </a:majorFont>
    <a:minorFont>
      <a:latin typeface="Corbel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">
    <a:dk1>
      <a:srgbClr val="919191"/>
    </a:dk1>
    <a:lt1>
      <a:srgbClr val="FFFFFF"/>
    </a:lt1>
    <a:dk2>
      <a:srgbClr val="00003E"/>
    </a:dk2>
    <a:lt2>
      <a:srgbClr val="EBE114"/>
    </a:lt2>
    <a:accent1>
      <a:srgbClr val="618FFD"/>
    </a:accent1>
    <a:accent2>
      <a:srgbClr val="00AE00"/>
    </a:accent2>
    <a:accent3>
      <a:srgbClr val="AAAAAF"/>
    </a:accent3>
    <a:accent4>
      <a:srgbClr val="DADADA"/>
    </a:accent4>
    <a:accent5>
      <a:srgbClr val="B7C6FE"/>
    </a:accent5>
    <a:accent6>
      <a:srgbClr val="009D00"/>
    </a:accent6>
    <a:hlink>
      <a:srgbClr val="FC0128"/>
    </a:hlink>
    <a:folHlink>
      <a:srgbClr val="CECECE"/>
    </a:folHlink>
  </a:clrScheme>
  <a:fontScheme name="Slide template for case studies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9437</TotalTime>
  <Words>3269</Words>
  <Application>Microsoft Office PowerPoint</Application>
  <PresentationFormat>Předvádění na obrazovce (4:3)</PresentationFormat>
  <Paragraphs>511</Paragraphs>
  <Slides>72</Slides>
  <Notes>8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72</vt:i4>
      </vt:variant>
    </vt:vector>
  </HeadingPairs>
  <TitlesOfParts>
    <vt:vector size="81" baseType="lpstr">
      <vt:lpstr>Arial</vt:lpstr>
      <vt:lpstr>Arial CE</vt:lpstr>
      <vt:lpstr>Calibri</vt:lpstr>
      <vt:lpstr>Monotype Sorts</vt:lpstr>
      <vt:lpstr>Tahoma</vt:lpstr>
      <vt:lpstr>Times New Roman</vt:lpstr>
      <vt:lpstr>Wingdings</vt:lpstr>
      <vt:lpstr>Default Design</vt:lpstr>
      <vt:lpstr>Klip</vt:lpstr>
      <vt:lpstr>Prezentace aplikace PowerPoint</vt:lpstr>
      <vt:lpstr>KRVETVORBA (HEMATOPOÉZA)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Aktuální indikace k alogenní HCT  v Evropě:  typy diagnóz</vt:lpstr>
      <vt:lpstr>Prezentace aplikace PowerPoint</vt:lpstr>
      <vt:lpstr>Aktuální indikace k autologní HCT  v Evropě:  typy diagnóz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Transplantace krvetvorných buněk  v éře nových léků - vývoj indikací  </vt:lpstr>
      <vt:lpstr>Prezentace aplikace PowerPoint</vt:lpstr>
      <vt:lpstr>Mnohočetný myelom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Transplantační aktivita v ČR v roce 2018 – autologní a alogenní HCT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Krejčí</dc:creator>
  <cp:lastModifiedBy>Maminka</cp:lastModifiedBy>
  <cp:revision>1082</cp:revision>
  <dcterms:created xsi:type="dcterms:W3CDTF">2002-05-25T14:08:56Z</dcterms:created>
  <dcterms:modified xsi:type="dcterms:W3CDTF">2020-03-01T15:05:02Z</dcterms:modified>
</cp:coreProperties>
</file>