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259C8-10CA-449C-B698-ECE766A71FA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83875-F3F3-4C8B-9130-644863153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33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54113" y="585788"/>
            <a:ext cx="3913187" cy="2933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20956BA3-2F1B-4772-BC17-8A3460E02DFC}" type="slidenum">
              <a:t>17</a:t>
            </a:fld>
            <a:endParaRPr lang="en-US" sz="1200">
              <a:solidFill>
                <a:srgbClr val="000000"/>
              </a:solidFill>
              <a:ea typeface="+mn-ea" pitchFamily="2"/>
              <a:cs typeface="+mn-cs" pitchFamily="2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0840" cy="351252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8E04083-D773-4FF7-AA4A-C19722E17138}" type="slidenum">
              <a:t>26</a:t>
            </a:fld>
            <a:endParaRPr lang="en-US" sz="1200">
              <a:solidFill>
                <a:srgbClr val="000000"/>
              </a:solidFill>
              <a:ea typeface="+mn-ea" pitchFamily="2"/>
              <a:cs typeface="+mn-cs" pitchFamily="2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09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51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9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33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90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2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68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64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15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3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5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702C-F3A1-416B-9BEA-25DF184B21F7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E245-11DE-4BFF-BE53-C59E81ADC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16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4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Klinické vyšetření u CHOPN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tachypnoe, ortopnoe</a:t>
            </a:r>
          </a:p>
          <a:p>
            <a:pPr marL="0" lvl="0" indent="0">
              <a:spcBef>
                <a:spcPts val="479"/>
              </a:spcBef>
              <a:buNone/>
            </a:pP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cyanóza</a:t>
            </a:r>
          </a:p>
          <a:p>
            <a:pPr marL="0" lvl="0" indent="0">
              <a:spcBef>
                <a:spcPts val="479"/>
              </a:spcBef>
              <a:buNone/>
            </a:pP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soudkovitý hrudník</a:t>
            </a:r>
          </a:p>
          <a:p>
            <a:pPr marL="0" lvl="0" indent="0">
              <a:spcBef>
                <a:spcPts val="479"/>
              </a:spcBef>
              <a:buNone/>
            </a:pP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auskultační nález- pískoty, vrzoty, tiché dýchání</a:t>
            </a:r>
          </a:p>
          <a:p>
            <a:pPr marL="0" lvl="0" indent="0">
              <a:spcBef>
                <a:spcPts val="479"/>
              </a:spcBef>
              <a:buNone/>
            </a:pP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otoky dolních končetin- dekompenzované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cor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pulmonale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cs-CZ" dirty="0">
              <a:latin typeface="Tw Cen MT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5840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None/>
            </a:pPr>
            <a:br>
              <a:rPr lang="cs-CZ" sz="3600" dirty="0">
                <a:solidFill>
                  <a:srgbClr val="FF7C8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PINK PUFFER  </a:t>
            </a:r>
            <a:r>
              <a:rPr lang="en-US" sz="3600" dirty="0">
                <a:latin typeface="Arial Rounded MT Bold" panose="020F0704030504030204" pitchFamily="34" charset="0"/>
                <a:cs typeface="Aharoni" panose="02010803020104030203" pitchFamily="2" charset="-79"/>
              </a:rPr>
              <a:t>X  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BLUE BLOATER</a:t>
            </a:r>
            <a:endParaRPr lang="cs-CZ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\\fnbrno.cz\tree\Home\1560\My Pictures\COPD%20airways%20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50"/>
            <a:ext cx="762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8"/>
          <a:stretch>
            <a:fillRect/>
          </a:stretch>
        </p:blipFill>
        <p:spPr bwMode="ltGray">
          <a:xfrm>
            <a:off x="830263" y="1741488"/>
            <a:ext cx="7780337" cy="4624387"/>
          </a:xfrm>
          <a:prstGeom prst="rect">
            <a:avLst/>
          </a:prstGeom>
          <a:noFill/>
          <a:ln w="19050">
            <a:solidFill>
              <a:srgbClr val="FFD728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704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 lIns="92160" tIns="46080" rIns="92160" bIns="4608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6000" dirty="0">
                <a:solidFill>
                  <a:srgbClr val="C00000"/>
                </a:solidFill>
                <a:latin typeface="Arial Rounded MT Bold" panose="020F0704030504030204" pitchFamily="34" charset="0"/>
                <a:cs typeface="Tahoma" pitchFamily="34"/>
              </a:rPr>
              <a:t>HABITUS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920" y="2565360"/>
            <a:ext cx="3809520" cy="407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18800" tIns="0" rIns="45720" bIns="0" anchor="b" anchorCtr="0" compatLnSpc="0"/>
          <a:lstStyle/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3000" b="1" i="0" u="none" strike="noStrike" kern="1200" spc="0" dirty="0">
              <a:ln>
                <a:noFill/>
              </a:ln>
              <a:solidFill>
                <a:srgbClr val="C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3000" b="1" i="0" u="none" strike="noStrike" kern="1200" spc="0" dirty="0">
              <a:ln>
                <a:noFill/>
              </a:ln>
              <a:solidFill>
                <a:srgbClr val="C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3000" b="1" i="0" u="none" strike="noStrike" kern="1200" spc="0" dirty="0">
              <a:ln>
                <a:noFill/>
              </a:ln>
              <a:solidFill>
                <a:srgbClr val="C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0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Pink puffer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2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            „</a:t>
            </a:r>
            <a:r>
              <a:rPr lang="en-US" sz="22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růžový</a:t>
            </a:r>
            <a:r>
              <a:rPr lang="en-US" sz="22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2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foukač</a:t>
            </a:r>
            <a:r>
              <a:rPr lang="en-US" sz="22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“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400" b="1" i="0" u="none" strike="noStrike" kern="1200" spc="0" dirty="0">
              <a:ln>
                <a:noFill/>
              </a:ln>
              <a:solidFill>
                <a:srgbClr val="FFFFFF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-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hlavně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emfyzém</a:t>
            </a:r>
            <a:endParaRPr lang="en-US" sz="2400" b="0" i="0" u="none" strike="noStrike" kern="1200" spc="0" dirty="0">
              <a:ln>
                <a:noFill/>
              </a:ln>
              <a:solidFill>
                <a:srgbClr val="C0000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C0000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Arial" pitchFamily="32"/>
              <a:buChar char="-"/>
              <a:tabLst/>
              <a:defRPr sz="1800"/>
            </a:pPr>
            <a:r>
              <a:rPr lang="en-US" sz="2400" b="0" i="0" u="sng" strike="noStrike" kern="1200" spc="0" dirty="0">
                <a:ln>
                  <a:noFill/>
                </a:ln>
                <a:solidFill>
                  <a:srgbClr val="C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0" i="0" u="sng" strike="noStrike" kern="1200" spc="0" dirty="0" err="1">
                <a:ln>
                  <a:noFill/>
                </a:ln>
                <a:solidFill>
                  <a:srgbClr val="C00000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Růžový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–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t.j.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bez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cyanózy</a:t>
            </a:r>
            <a:endParaRPr lang="en-US" sz="2400" b="0" i="0" u="none" strike="noStrike" kern="1200" spc="0" dirty="0">
              <a:ln>
                <a:noFill/>
              </a:ln>
              <a:solidFill>
                <a:srgbClr val="C0000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C0000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Arial" pitchFamily="32"/>
              <a:buChar char="-"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0" i="0" u="sng" strike="noStrike" kern="1200" spc="0" dirty="0" err="1">
                <a:ln>
                  <a:noFill/>
                </a:ln>
                <a:solidFill>
                  <a:srgbClr val="C00000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Foukač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–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ústy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vytváří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úzký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kroužek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, „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fouká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“,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  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čímž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si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zvyšuje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tlak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v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dýchacích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cestách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–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vnitřní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PEEP *,  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čímž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oddaluje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kolaps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 </a:t>
            </a: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dýchacích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Corbel" pitchFamily="34"/>
                <a:ea typeface="Microsoft YaHei" pitchFamily="2"/>
                <a:cs typeface="Mangal" pitchFamily="2"/>
              </a:rPr>
              <a:t>cest</a:t>
            </a:r>
            <a:endParaRPr lang="en-US" sz="2400" b="0" i="0" u="none" strike="noStrike" kern="1200" spc="0" dirty="0">
              <a:ln>
                <a:noFill/>
              </a:ln>
              <a:solidFill>
                <a:srgbClr val="C0000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200" b="0" i="0" u="none" strike="noStrike" kern="1200" spc="0" dirty="0">
              <a:ln>
                <a:noFill/>
              </a:ln>
              <a:solidFill>
                <a:srgbClr val="FFFFFF"/>
              </a:solidFill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280" y="1785960"/>
            <a:ext cx="4285800" cy="411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   </a:t>
            </a:r>
            <a:r>
              <a:rPr lang="en-US" sz="30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Blue bloater</a:t>
            </a: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2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     „</a:t>
            </a:r>
            <a:r>
              <a:rPr lang="en-US" sz="2200" b="1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modrý</a:t>
            </a:r>
            <a:r>
              <a:rPr lang="en-US" sz="22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200" b="1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odulec</a:t>
            </a:r>
            <a:r>
              <a:rPr lang="en-US" sz="22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“</a:t>
            </a: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200" b="1" i="0" u="none" strike="noStrike" kern="1200" spc="0" dirty="0">
              <a:ln>
                <a:noFill/>
              </a:ln>
              <a:solidFill>
                <a:srgbClr val="00206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Hlavně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bronchiti</a:t>
            </a:r>
            <a:r>
              <a:rPr lang="cs-CZ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da</a:t>
            </a:r>
            <a:endParaRPr lang="en-US" sz="2400" b="0" i="0" u="none" strike="noStrike" kern="1200" spc="0" dirty="0">
              <a:ln>
                <a:noFill/>
              </a:ln>
              <a:solidFill>
                <a:srgbClr val="00206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00206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Hypoxemický</a:t>
            </a:r>
            <a:r>
              <a:rPr lang="cs-CZ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&gt; </a:t>
            </a:r>
            <a:r>
              <a:rPr lang="cs-CZ" sz="2400" b="0" i="0" u="sng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m</a:t>
            </a:r>
            <a:r>
              <a:rPr lang="en-US" sz="2400" b="0" i="0" u="sng" strike="noStrike" kern="1200" spc="0" dirty="0" err="1">
                <a:ln>
                  <a:noFill/>
                </a:ln>
                <a:solidFill>
                  <a:srgbClr val="002060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odrý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–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cyanóza</a:t>
            </a:r>
            <a:endParaRPr lang="en-US" sz="2400" b="0" i="0" u="none" strike="noStrike" kern="1200" spc="0" dirty="0">
              <a:ln>
                <a:noFill/>
              </a:ln>
              <a:solidFill>
                <a:srgbClr val="00206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00206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-„</a:t>
            </a:r>
            <a:r>
              <a:rPr lang="en-US" sz="2400" b="0" i="0" u="sng" strike="noStrike" kern="1200" spc="0" dirty="0" err="1">
                <a:ln>
                  <a:noFill/>
                </a:ln>
                <a:solidFill>
                  <a:srgbClr val="002060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Odulec</a:t>
            </a:r>
            <a:r>
              <a:rPr lang="en-US" sz="2400" b="0" i="0" u="sng" strike="noStrike" kern="1200" spc="0" dirty="0">
                <a:ln>
                  <a:noFill/>
                </a:ln>
                <a:solidFill>
                  <a:srgbClr val="002060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“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–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pravostrann</a:t>
            </a:r>
            <a:r>
              <a:rPr lang="cs-CZ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é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srdeční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selhávání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 – </a:t>
            </a:r>
            <a:r>
              <a:rPr lang="en-US" sz="2400" b="0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Corbel" pitchFamily="34"/>
                <a:ea typeface="Microsoft YaHei" pitchFamily="2"/>
                <a:cs typeface="Mangal" pitchFamily="2"/>
              </a:rPr>
              <a:t>otoky</a:t>
            </a:r>
            <a:endParaRPr lang="en-US" sz="2400" b="0" i="0" u="none" strike="noStrike" kern="1200" spc="0" dirty="0">
              <a:ln>
                <a:noFill/>
              </a:ln>
              <a:solidFill>
                <a:srgbClr val="00206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438119" marR="0" lvl="0" indent="-31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400" b="0" i="0" u="none" strike="noStrike" kern="1200" spc="0" dirty="0">
              <a:ln>
                <a:noFill/>
              </a:ln>
              <a:solidFill>
                <a:srgbClr val="FFFFFF"/>
              </a:solidFill>
              <a:latin typeface="Corbe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4159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967680" y="276480"/>
            <a:ext cx="6842520" cy="129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800" tIns="41400" rIns="82800" bIns="414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160" algn="l"/>
                <a:tab pos="814680" algn="l"/>
                <a:tab pos="1222199" algn="l"/>
                <a:tab pos="1629719" algn="l"/>
                <a:tab pos="2037240" algn="l"/>
                <a:tab pos="2444760" algn="l"/>
                <a:tab pos="2852640" algn="l"/>
                <a:tab pos="3260160" algn="l"/>
                <a:tab pos="3667679" algn="l"/>
                <a:tab pos="4075200" algn="l"/>
                <a:tab pos="4482720" algn="l"/>
                <a:tab pos="4890240" algn="l"/>
                <a:tab pos="5297760" algn="l"/>
                <a:tab pos="5705280" algn="l"/>
                <a:tab pos="6112799" algn="l"/>
                <a:tab pos="6520320" algn="l"/>
                <a:tab pos="6927840" algn="l"/>
                <a:tab pos="7335360" algn="l"/>
                <a:tab pos="7742880" algn="l"/>
                <a:tab pos="8150400" algn="l"/>
              </a:tabLst>
              <a:defRPr sz="1800"/>
            </a:pPr>
            <a:r>
              <a:rPr lang="en-US" sz="2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rPr>
              <a:t>  HABITUS:  </a:t>
            </a:r>
            <a:r>
              <a:rPr lang="en-US" sz="2200" b="0" i="0" u="none" strike="noStrike" kern="1200" spc="0">
                <a:ln>
                  <a:noFill/>
                </a:ln>
                <a:solidFill>
                  <a:srgbClr val="FF3399"/>
                </a:solidFill>
                <a:latin typeface="Arial" pitchFamily="18"/>
                <a:ea typeface="Microsoft YaHei" pitchFamily="2"/>
                <a:cs typeface="Microsoft YaHei" pitchFamily="2"/>
              </a:rPr>
              <a:t>Pink puffer </a:t>
            </a:r>
            <a:r>
              <a:rPr lang="en-US" sz="2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rPr>
              <a:t>x </a:t>
            </a:r>
            <a:r>
              <a:rPr lang="en-US" sz="2200" b="0" i="0" u="none" strike="noStrike" kern="1200" spc="0">
                <a:ln>
                  <a:noFill/>
                </a:ln>
                <a:solidFill>
                  <a:srgbClr val="0A0AFF"/>
                </a:solidFill>
                <a:latin typeface="Arial" pitchFamily="18"/>
                <a:ea typeface="Microsoft YaHei" pitchFamily="2"/>
                <a:cs typeface="Microsoft YaHei" pitchFamily="2"/>
              </a:rPr>
              <a:t>blue bloater</a:t>
            </a:r>
          </a:p>
        </p:txBody>
      </p:sp>
      <p:sp>
        <p:nvSpPr>
          <p:cNvPr id="3" name="Volný tvar 2"/>
          <p:cNvSpPr/>
          <p:nvPr/>
        </p:nvSpPr>
        <p:spPr>
          <a:xfrm>
            <a:off x="2432160" y="704160"/>
            <a:ext cx="3351960" cy="3732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800" tIns="41400" rIns="82800" bIns="41400" anchor="t" anchorCtr="0" compatLnSpc="0"/>
          <a:lstStyle/>
          <a:p>
            <a:pPr marL="311040" marR="0" lvl="0" indent="-306360" algn="l" rtl="0" hangingPunct="1">
              <a:lnSpc>
                <a:spcPct val="100000"/>
              </a:lnSpc>
              <a:spcBef>
                <a:spcPts val="632"/>
              </a:spcBef>
              <a:spcAft>
                <a:spcPts val="0"/>
              </a:spcAft>
              <a:buNone/>
              <a:tabLst>
                <a:tab pos="622080" algn="l"/>
                <a:tab pos="1029240" algn="l"/>
                <a:tab pos="1436760" algn="l"/>
                <a:tab pos="1844280" algn="l"/>
                <a:tab pos="2251800" algn="l"/>
                <a:tab pos="2659320" algn="l"/>
                <a:tab pos="3066840" algn="l"/>
                <a:tab pos="3474359" algn="l"/>
                <a:tab pos="3881880" algn="l"/>
                <a:tab pos="4289400" algn="l"/>
                <a:tab pos="4696920" algn="l"/>
                <a:tab pos="5104440" algn="l"/>
                <a:tab pos="5511960" algn="l"/>
                <a:tab pos="5919480" algn="l"/>
                <a:tab pos="6327360" algn="l"/>
                <a:tab pos="6734880" algn="l"/>
                <a:tab pos="7142400" algn="l"/>
                <a:tab pos="7549920" algn="l"/>
                <a:tab pos="7957439" algn="l"/>
                <a:tab pos="8364960" algn="l"/>
                <a:tab pos="8772480" algn="l"/>
              </a:tabLst>
              <a:defRPr sz="1800"/>
            </a:pPr>
            <a:r>
              <a:rPr lang="en-US" sz="25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rPr>
              <a:t>                 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53119" y="1579680"/>
            <a:ext cx="7052760" cy="4190759"/>
            <a:chOff x="753119" y="1579680"/>
            <a:chExt cx="7052760" cy="4190759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lum bright="12000"/>
              <a:alphaModFix/>
            </a:blip>
            <a:srcRect l="31486"/>
            <a:stretch>
              <a:fillRect/>
            </a:stretch>
          </p:blipFill>
          <p:spPr>
            <a:xfrm>
              <a:off x="753119" y="1579680"/>
              <a:ext cx="7052760" cy="4190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Volný tvar 5"/>
            <p:cNvSpPr/>
            <p:nvPr/>
          </p:nvSpPr>
          <p:spPr>
            <a:xfrm>
              <a:off x="753119" y="1579680"/>
              <a:ext cx="7052760" cy="41907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49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5400" dirty="0">
                <a:solidFill>
                  <a:srgbClr val="C00000"/>
                </a:solidFill>
                <a:latin typeface="Arial Rounded MT Bold" panose="020F0704030504030204" pitchFamily="34" charset="0"/>
                <a:cs typeface="Tahoma" pitchFamily="34"/>
              </a:rPr>
              <a:t>DIAGNÓZA CHOPN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endParaRPr lang="cs-CZ" dirty="0"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cs-CZ" dirty="0">
              <a:latin typeface="Tw Cen MT" pitchFamily="18"/>
            </a:endParaRPr>
          </a:p>
          <a:p>
            <a:pPr marL="0" lvl="0" indent="0" algn="ctr"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anamnéza </a:t>
            </a:r>
          </a:p>
          <a:p>
            <a:pPr marL="0" lvl="0" indent="0" algn="ctr"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+ fyzikální vyšetření </a:t>
            </a:r>
          </a:p>
          <a:p>
            <a:pPr marL="0" lvl="0" indent="0" algn="ctr"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+ </a:t>
            </a:r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průkaz </a:t>
            </a:r>
            <a:r>
              <a:rPr lang="cs-CZ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obstrukční ventilační poruchy</a:t>
            </a:r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&gt; </a:t>
            </a:r>
            <a:r>
              <a:rPr lang="cs-CZ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spirometrie</a:t>
            </a:r>
          </a:p>
          <a:p>
            <a:pPr marL="0" lvl="0" indent="0" algn="ctr">
              <a:spcBef>
                <a:spcPts val="479"/>
              </a:spcBef>
              <a:buNone/>
            </a:pPr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7697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SPIROMETRIE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\\fnbrno.cz\tree\home\1560\My Pictures\klinika\20170410_063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1556792"/>
            <a:ext cx="9119616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5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cs-CZ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Smyčka průtok-objem = spirogram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290786" cy="47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7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35937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cs-CZ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ahoma" pitchFamily="34" charset="0"/>
              </a:rPr>
              <a:t>Spirometrie - typy křivek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>
              <a:defRPr/>
            </a:pPr>
            <a:fld id="{4CAE35BE-3E19-421E-9F4A-08315B5ADD20}" type="slidenum">
              <a:rPr lang="en-US" altLang="cs-CZ" smtClean="0"/>
              <a:pPr lvl="1">
                <a:defRPr/>
              </a:pPr>
              <a:t>16</a:t>
            </a:fld>
            <a:endParaRPr lang="en-US" altLang="cs-CZ">
              <a:latin typeface="Corbel" pitchFamily="34" charset="0"/>
            </a:endParaRPr>
          </a:p>
        </p:txBody>
      </p:sp>
      <p:pic>
        <p:nvPicPr>
          <p:cNvPr id="43013" name="Picture 2" descr="http://www.frca.co.uk/images/flow_volu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2598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8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/>
          <p:nvPr/>
        </p:nvSpPr>
        <p:spPr>
          <a:xfrm>
            <a:off x="4782960" y="2095199"/>
            <a:ext cx="0" cy="3740401"/>
          </a:xfrm>
          <a:prstGeom prst="line">
            <a:avLst/>
          </a:prstGeom>
          <a:noFill/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3"/>
          <p:cNvSpPr/>
          <p:nvPr/>
        </p:nvSpPr>
        <p:spPr>
          <a:xfrm flipV="1">
            <a:off x="4787640" y="5830560"/>
            <a:ext cx="3656160" cy="1800"/>
          </a:xfrm>
          <a:prstGeom prst="line">
            <a:avLst/>
          </a:prstGeom>
          <a:noFill/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AutoShape 4"/>
          <p:cNvSpPr/>
          <p:nvPr/>
        </p:nvSpPr>
        <p:spPr>
          <a:xfrm>
            <a:off x="4761000" y="4421160"/>
            <a:ext cx="42480" cy="42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FF99CC"/>
          </a:solidFill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AutoShape 5"/>
          <p:cNvSpPr/>
          <p:nvPr/>
        </p:nvSpPr>
        <p:spPr>
          <a:xfrm>
            <a:off x="4761000" y="5132520"/>
            <a:ext cx="42480" cy="42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FF99CC"/>
          </a:solidFill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88000" y="3740040"/>
            <a:ext cx="2412720" cy="2082600"/>
          </a:xfrm>
          <a:custGeom>
            <a:avLst/>
            <a:gdLst>
              <a:gd name="f0" fmla="val 0"/>
              <a:gd name="f1" fmla="val 1520"/>
              <a:gd name="f2" fmla="val 1312"/>
              <a:gd name="f3" fmla="val 1300"/>
              <a:gd name="f4" fmla="val 19"/>
              <a:gd name="f5" fmla="val 1108"/>
              <a:gd name="f6" fmla="val 39"/>
              <a:gd name="f7" fmla="val 917"/>
              <a:gd name="f8" fmla="val 64"/>
              <a:gd name="f9" fmla="val 740"/>
              <a:gd name="f10" fmla="val 89"/>
              <a:gd name="f11" fmla="val 563"/>
              <a:gd name="f12" fmla="val 119"/>
              <a:gd name="f13" fmla="val 358"/>
              <a:gd name="f14" fmla="val 148"/>
              <a:gd name="f15" fmla="val 240"/>
              <a:gd name="f16" fmla="val 177"/>
              <a:gd name="f17" fmla="val 122"/>
              <a:gd name="f18" fmla="val 204"/>
              <a:gd name="f19" fmla="val 236"/>
              <a:gd name="f20" fmla="val 32"/>
              <a:gd name="f21" fmla="val 268"/>
              <a:gd name="f22" fmla="val 309"/>
              <a:gd name="f23" fmla="val 13"/>
              <a:gd name="f24" fmla="val 340"/>
              <a:gd name="f25" fmla="val 48"/>
              <a:gd name="f26" fmla="val 371"/>
              <a:gd name="f27" fmla="val 83"/>
              <a:gd name="f28" fmla="val 389"/>
              <a:gd name="f29" fmla="val 158"/>
              <a:gd name="f30" fmla="val 420"/>
              <a:gd name="f31" fmla="val 451"/>
              <a:gd name="f32" fmla="val 322"/>
              <a:gd name="f33" fmla="val 490"/>
              <a:gd name="f34" fmla="val 449"/>
              <a:gd name="f35" fmla="val 524"/>
              <a:gd name="f36" fmla="val 540"/>
              <a:gd name="f37" fmla="val 558"/>
              <a:gd name="f38" fmla="val 631"/>
              <a:gd name="f39" fmla="val 577"/>
              <a:gd name="f40" fmla="val 695"/>
              <a:gd name="f41" fmla="val 624"/>
              <a:gd name="f42" fmla="val 784"/>
              <a:gd name="f43" fmla="val 671"/>
              <a:gd name="f44" fmla="val 873"/>
              <a:gd name="f45" fmla="val 716"/>
              <a:gd name="f46" fmla="val 996"/>
              <a:gd name="f47" fmla="val 804"/>
              <a:gd name="f48" fmla="val 1072"/>
              <a:gd name="f49" fmla="val 892"/>
              <a:gd name="f50" fmla="val 1148"/>
              <a:gd name="f51" fmla="val 1033"/>
              <a:gd name="f52" fmla="val 1200"/>
              <a:gd name="f53" fmla="val 1152"/>
              <a:gd name="f54" fmla="val 1240"/>
              <a:gd name="f55" fmla="val 1271"/>
              <a:gd name="f56" fmla="val 1280"/>
              <a:gd name="f57" fmla="val 1461"/>
              <a:gd name="f58" fmla="val 130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520" h="1312">
                <a:moveTo>
                  <a:pt x="f0" y="f3"/>
                </a:moveTo>
                <a:cubicBezTo>
                  <a:pt x="f4" y="f5"/>
                  <a:pt x="f6" y="f7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8"/>
                  <a:pt x="f19" y="f20"/>
                </a:cubicBezTo>
                <a:cubicBezTo>
                  <a:pt x="f21" y="f0"/>
                  <a:pt x="f22" y="f23"/>
                  <a:pt x="f24" y="f25"/>
                </a:cubicBezTo>
                <a:cubicBezTo>
                  <a:pt x="f26" y="f27"/>
                  <a:pt x="f28" y="f29"/>
                  <a:pt x="f30" y="f15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1" y="f2"/>
                </a:cubicBezTo>
              </a:path>
            </a:pathLst>
          </a:custGeom>
          <a:noFill/>
          <a:ln w="38160">
            <a:solidFill>
              <a:srgbClr val="FF33CC"/>
            </a:solidFill>
            <a:prstDash val="solid"/>
            <a:round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781520" y="2247840"/>
            <a:ext cx="3614399" cy="3495240"/>
          </a:xfrm>
          <a:custGeom>
            <a:avLst/>
            <a:gdLst>
              <a:gd name="f0" fmla="val 180"/>
              <a:gd name="f1" fmla="val 0"/>
              <a:gd name="f2" fmla="val 2277"/>
              <a:gd name="f3" fmla="val 2202"/>
              <a:gd name="f4" fmla="val 8"/>
              <a:gd name="f5" fmla="val 1956"/>
              <a:gd name="f6" fmla="val 17"/>
              <a:gd name="f7" fmla="val 1710"/>
              <a:gd name="f8" fmla="val 30"/>
              <a:gd name="f9" fmla="val 1506"/>
              <a:gd name="f10" fmla="val 43"/>
              <a:gd name="f11" fmla="val 1302"/>
              <a:gd name="f12" fmla="val 60"/>
              <a:gd name="f13" fmla="val 1147"/>
              <a:gd name="f14" fmla="val 78"/>
              <a:gd name="f15" fmla="val 978"/>
              <a:gd name="f16" fmla="val 96"/>
              <a:gd name="f17" fmla="val 809"/>
              <a:gd name="f18" fmla="val 115"/>
              <a:gd name="f19" fmla="val 642"/>
              <a:gd name="f20" fmla="val 138"/>
              <a:gd name="f21" fmla="val 492"/>
              <a:gd name="f22" fmla="val 161"/>
              <a:gd name="f23" fmla="val 342"/>
              <a:gd name="f24" fmla="val 156"/>
              <a:gd name="f25" fmla="val 216"/>
              <a:gd name="f26" fmla="val 252"/>
              <a:gd name="f27" fmla="val 299"/>
              <a:gd name="f28" fmla="val 12"/>
              <a:gd name="f29" fmla="val 354"/>
              <a:gd name="f30" fmla="val 24"/>
              <a:gd name="f31" fmla="val 409"/>
              <a:gd name="f32" fmla="val 36"/>
              <a:gd name="f33" fmla="val 434"/>
              <a:gd name="f34" fmla="val 546"/>
              <a:gd name="f35" fmla="val 150"/>
              <a:gd name="f36" fmla="val 658"/>
              <a:gd name="f37" fmla="val 240"/>
              <a:gd name="f38" fmla="val 856"/>
              <a:gd name="f39" fmla="val 394"/>
              <a:gd name="f40" fmla="val 1026"/>
              <a:gd name="f41" fmla="val 564"/>
              <a:gd name="f42" fmla="val 1196"/>
              <a:gd name="f43" fmla="val 734"/>
              <a:gd name="f44" fmla="val 1377"/>
              <a:gd name="f45" fmla="val 938"/>
              <a:gd name="f46" fmla="val 1566"/>
              <a:gd name="f47" fmla="val 1170"/>
              <a:gd name="f48" fmla="val 1755"/>
              <a:gd name="f49" fmla="val 1402"/>
              <a:gd name="f50" fmla="val 2043"/>
              <a:gd name="f51" fmla="val 1802"/>
              <a:gd name="f52" fmla="val 2160"/>
              <a:gd name="f53" fmla="val 2110"/>
              <a:gd name="f54" fmla="val 2252"/>
              <a:gd name="f55" fmla="val 2071"/>
              <a:gd name="f56" fmla="val 2268"/>
              <a:gd name="f57" fmla="val 209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77" h="2202">
                <a:moveTo>
                  <a:pt x="f1" y="f3"/>
                </a:moveTo>
                <a:cubicBezTo>
                  <a:pt x="f4" y="f5"/>
                  <a:pt x="f6" y="f7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0" y="f24"/>
                  <a:pt x="f25" y="f14"/>
                </a:cubicBezTo>
                <a:cubicBezTo>
                  <a:pt x="f26" y="f1"/>
                  <a:pt x="f27" y="f28"/>
                  <a:pt x="f29" y="f30"/>
                </a:cubicBezTo>
                <a:cubicBezTo>
                  <a:pt x="f31" y="f32"/>
                  <a:pt x="f33" y="f12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"/>
                </a:cubicBezTo>
                <a:cubicBezTo>
                  <a:pt x="f2" y="f53"/>
                  <a:pt x="f54" y="f55"/>
                  <a:pt x="f56" y="f57"/>
                </a:cubicBezTo>
              </a:path>
            </a:pathLst>
          </a:custGeom>
          <a:noFill/>
          <a:ln w="38160">
            <a:solidFill>
              <a:srgbClr val="66FFCC"/>
            </a:solidFill>
            <a:custDash>
              <a:ds d="100000" sp="100000"/>
            </a:custDash>
            <a:round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 Box 8"/>
          <p:cNvSpPr/>
          <p:nvPr/>
        </p:nvSpPr>
        <p:spPr>
          <a:xfrm>
            <a:off x="6386399" y="2774880"/>
            <a:ext cx="116388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sng" strike="noStrike" kern="1200" spc="0">
                <a:ln>
                  <a:noFill/>
                </a:ln>
                <a:solidFill>
                  <a:srgbClr val="66FFCC"/>
                </a:solidFill>
                <a:uFillTx/>
                <a:latin typeface="Tw Cen MT" pitchFamily="18"/>
                <a:ea typeface="Microsoft YaHei" pitchFamily="2"/>
                <a:cs typeface="Mangal" pitchFamily="2"/>
              </a:rPr>
              <a:t>norma</a:t>
            </a:r>
          </a:p>
        </p:txBody>
      </p:sp>
      <p:sp>
        <p:nvSpPr>
          <p:cNvPr id="10" name="Text Box 9"/>
          <p:cNvSpPr/>
          <p:nvPr/>
        </p:nvSpPr>
        <p:spPr>
          <a:xfrm>
            <a:off x="5771880" y="4527720"/>
            <a:ext cx="196524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1" i="0" u="sng" strike="noStrike" kern="1200" spc="0">
                <a:ln>
                  <a:noFill/>
                </a:ln>
                <a:solidFill>
                  <a:srgbClr val="FF33CC"/>
                </a:solidFill>
                <a:uFillTx/>
                <a:latin typeface="Tw Cen MT" pitchFamily="18"/>
                <a:ea typeface="Microsoft YaHei" pitchFamily="2"/>
                <a:cs typeface="Mangal" pitchFamily="2"/>
              </a:rPr>
              <a:t>OBSTRUKCE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788000" y="3478320"/>
            <a:ext cx="2895120" cy="2338200"/>
          </a:xfrm>
          <a:custGeom>
            <a:avLst/>
            <a:gdLst>
              <a:gd name="f0" fmla="val 0"/>
              <a:gd name="f1" fmla="val 1824"/>
              <a:gd name="f2" fmla="val 1473"/>
              <a:gd name="f3" fmla="val 1393"/>
              <a:gd name="f4" fmla="val 28"/>
              <a:gd name="f5" fmla="val 992"/>
              <a:gd name="f6" fmla="val 56"/>
              <a:gd name="f7" fmla="val 592"/>
              <a:gd name="f8" fmla="val 88"/>
              <a:gd name="f9" fmla="val 369"/>
              <a:gd name="f10" fmla="val 120"/>
              <a:gd name="f11" fmla="val 146"/>
              <a:gd name="f12" fmla="val 151"/>
              <a:gd name="f13" fmla="val 113"/>
              <a:gd name="f14" fmla="val 192"/>
              <a:gd name="f15" fmla="val 57"/>
              <a:gd name="f16" fmla="val 233"/>
              <a:gd name="f17" fmla="val 1"/>
              <a:gd name="f18" fmla="val 292"/>
              <a:gd name="f19" fmla="val 336"/>
              <a:gd name="f20" fmla="val 33"/>
              <a:gd name="f21" fmla="val 380"/>
              <a:gd name="f22" fmla="val 66"/>
              <a:gd name="f23" fmla="val 400"/>
              <a:gd name="f24" fmla="val 128"/>
              <a:gd name="f25" fmla="val 456"/>
              <a:gd name="f26" fmla="val 257"/>
              <a:gd name="f27" fmla="val 512"/>
              <a:gd name="f28" fmla="val 386"/>
              <a:gd name="f29" fmla="val 593"/>
              <a:gd name="f30" fmla="val 649"/>
              <a:gd name="f31" fmla="val 672"/>
              <a:gd name="f32" fmla="val 809"/>
              <a:gd name="f33" fmla="val 751"/>
              <a:gd name="f34" fmla="val 969"/>
              <a:gd name="f35" fmla="val 815"/>
              <a:gd name="f36" fmla="val 1118"/>
              <a:gd name="f37" fmla="val 928"/>
              <a:gd name="f38" fmla="val 1217"/>
              <a:gd name="f39" fmla="val 1041"/>
              <a:gd name="f40" fmla="val 1316"/>
              <a:gd name="f41" fmla="val 1203"/>
              <a:gd name="f42" fmla="val 1358"/>
              <a:gd name="f43" fmla="val 1352"/>
              <a:gd name="f44" fmla="val 1401"/>
              <a:gd name="f45" fmla="val 1501"/>
              <a:gd name="f46" fmla="val 1444"/>
              <a:gd name="f47" fmla="val 1747"/>
              <a:gd name="f48" fmla="val 146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824" h="1473">
                <a:moveTo>
                  <a:pt x="f0" y="f3"/>
                </a:moveTo>
                <a:cubicBezTo>
                  <a:pt x="f4" y="f5"/>
                  <a:pt x="f6" y="f7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0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1" y="f2"/>
                </a:cubicBezTo>
              </a:path>
            </a:pathLst>
          </a:custGeom>
          <a:noFill/>
          <a:ln w="38160">
            <a:solidFill>
              <a:srgbClr val="FF33CC"/>
            </a:solidFill>
            <a:prstDash val="solid"/>
            <a:round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 Box 11"/>
          <p:cNvSpPr/>
          <p:nvPr/>
        </p:nvSpPr>
        <p:spPr>
          <a:xfrm>
            <a:off x="228600" y="6477119"/>
            <a:ext cx="688320" cy="30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400" b="1" i="0" u="none" strike="noStrike" kern="1200" spc="0">
                <a:ln>
                  <a:noFill/>
                </a:ln>
                <a:solidFill>
                  <a:srgbClr val="FFFF00"/>
                </a:solidFill>
                <a:latin typeface="Tahoma" pitchFamily="34"/>
                <a:ea typeface="Microsoft YaHei" pitchFamily="2"/>
                <a:cs typeface="Mangal" pitchFamily="2"/>
              </a:rPr>
              <a:t>GOLD</a:t>
            </a:r>
          </a:p>
        </p:txBody>
      </p:sp>
      <p:sp>
        <p:nvSpPr>
          <p:cNvPr id="13" name="Text Box 13"/>
          <p:cNvSpPr/>
          <p:nvPr/>
        </p:nvSpPr>
        <p:spPr>
          <a:xfrm>
            <a:off x="7631640" y="5764320"/>
            <a:ext cx="97308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 pitchFamily="18"/>
                <a:ea typeface="Microsoft YaHei" pitchFamily="2"/>
                <a:cs typeface="Mangal" pitchFamily="2"/>
              </a:rPr>
              <a:t>objem</a:t>
            </a:r>
          </a:p>
        </p:txBody>
      </p:sp>
      <p:sp>
        <p:nvSpPr>
          <p:cNvPr id="14" name="Text Box 14"/>
          <p:cNvSpPr/>
          <p:nvPr/>
        </p:nvSpPr>
        <p:spPr>
          <a:xfrm>
            <a:off x="3872520" y="2017799"/>
            <a:ext cx="1011239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 pitchFamily="18"/>
                <a:ea typeface="Microsoft YaHei" pitchFamily="2"/>
                <a:cs typeface="Mangal" pitchFamily="2"/>
              </a:rPr>
              <a:t>průtok</a:t>
            </a:r>
          </a:p>
        </p:txBody>
      </p:sp>
      <p:sp>
        <p:nvSpPr>
          <p:cNvPr id="15" name="AutoShape 15"/>
          <p:cNvSpPr/>
          <p:nvPr/>
        </p:nvSpPr>
        <p:spPr>
          <a:xfrm>
            <a:off x="6529320" y="5765760"/>
            <a:ext cx="47160" cy="114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537240" y="3243240"/>
            <a:ext cx="47160" cy="114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Text Box 17"/>
          <p:cNvSpPr/>
          <p:nvPr/>
        </p:nvSpPr>
        <p:spPr>
          <a:xfrm>
            <a:off x="700200" y="1539720"/>
            <a:ext cx="3463559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Průkaz bronchiální obstrukce na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Microsoft YaHei" pitchFamily="2"/>
                <a:cs typeface="Mangal" pitchFamily="2"/>
              </a:rPr>
              <a:t>křivce průtok objem</a:t>
            </a:r>
          </a:p>
        </p:txBody>
      </p:sp>
      <p:sp>
        <p:nvSpPr>
          <p:cNvPr id="18" name="Zástupný symbol pro obsah 19"/>
          <p:cNvSpPr txBox="1">
            <a:spLocks noGrp="1"/>
          </p:cNvSpPr>
          <p:nvPr>
            <p:ph type="body" idx="4294967295"/>
          </p:nvPr>
        </p:nvSpPr>
        <p:spPr>
          <a:xfrm>
            <a:off x="0" y="609480"/>
            <a:ext cx="9143640" cy="624816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cs-CZ" dirty="0">
              <a:latin typeface="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210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Nejdůležitější </a:t>
            </a:r>
            <a:br>
              <a:rPr lang="cs-CZ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spirometrické parametry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FEV1</a:t>
            </a:r>
            <a:r>
              <a:rPr lang="cs-CZ" sz="3600" dirty="0"/>
              <a:t> </a:t>
            </a:r>
            <a:r>
              <a:rPr lang="cs-CZ" sz="3600" dirty="0">
                <a:solidFill>
                  <a:srgbClr val="002060"/>
                </a:solidFill>
              </a:rPr>
              <a:t>– </a:t>
            </a:r>
            <a:r>
              <a:rPr lang="cs-CZ" sz="3600" dirty="0" err="1">
                <a:solidFill>
                  <a:srgbClr val="002060"/>
                </a:solidFill>
              </a:rPr>
              <a:t>fo</a:t>
            </a:r>
            <a:r>
              <a:rPr lang="en-US" sz="3600" dirty="0" err="1">
                <a:solidFill>
                  <a:srgbClr val="002060"/>
                </a:solidFill>
              </a:rPr>
              <a:t>rced</a:t>
            </a:r>
            <a:r>
              <a:rPr lang="en-US" sz="3600" dirty="0">
                <a:solidFill>
                  <a:srgbClr val="002060"/>
                </a:solidFill>
              </a:rPr>
              <a:t> expiratory volume in one second </a:t>
            </a:r>
            <a:endParaRPr lang="cs-CZ" sz="3600" dirty="0">
              <a:solidFill>
                <a:srgbClr val="002060"/>
              </a:solidFill>
            </a:endParaRPr>
          </a:p>
          <a:p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– </a:t>
            </a:r>
            <a:r>
              <a:rPr lang="cs-CZ" sz="3600" dirty="0">
                <a:solidFill>
                  <a:srgbClr val="002060"/>
                </a:solidFill>
              </a:rPr>
              <a:t>v</a:t>
            </a:r>
            <a:r>
              <a:rPr lang="en-US" sz="3600" dirty="0" err="1">
                <a:solidFill>
                  <a:srgbClr val="002060"/>
                </a:solidFill>
              </a:rPr>
              <a:t>ital</a:t>
            </a:r>
            <a:r>
              <a:rPr lang="en-US" sz="3600" dirty="0">
                <a:solidFill>
                  <a:srgbClr val="002060"/>
                </a:solidFill>
              </a:rPr>
              <a:t> capacity (</a:t>
            </a:r>
            <a:r>
              <a:rPr lang="cs-CZ" sz="3600" dirty="0">
                <a:solidFill>
                  <a:srgbClr val="002060"/>
                </a:solidFill>
              </a:rPr>
              <a:t>IVC, FVC, SVC </a:t>
            </a:r>
            <a:r>
              <a:rPr lang="en-US" sz="3600" dirty="0">
                <a:solidFill>
                  <a:srgbClr val="002060"/>
                </a:solidFill>
              </a:rPr>
              <a:t>‘</a:t>
            </a:r>
            <a:r>
              <a:rPr lang="cs-CZ" sz="3600" dirty="0" err="1">
                <a:solidFill>
                  <a:srgbClr val="002060"/>
                </a:solidFill>
              </a:rPr>
              <a:t>slow</a:t>
            </a:r>
            <a:r>
              <a:rPr lang="en-US" sz="3600" dirty="0">
                <a:solidFill>
                  <a:srgbClr val="002060"/>
                </a:solidFill>
              </a:rPr>
              <a:t>’</a:t>
            </a:r>
            <a:r>
              <a:rPr lang="cs-CZ" sz="3600" dirty="0">
                <a:solidFill>
                  <a:srgbClr val="002060"/>
                </a:solidFill>
              </a:rPr>
              <a:t>)</a:t>
            </a:r>
          </a:p>
          <a:p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Poměr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FEV1/VC</a:t>
            </a:r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(„index </a:t>
            </a:r>
            <a:r>
              <a:rPr lang="cs-C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Tiffenau</a:t>
            </a:r>
            <a:r>
              <a:rPr lang="cs-C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je přítomna obstrukce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cs-CZ" sz="3600" dirty="0">
              <a:solidFill>
                <a:srgbClr val="002060"/>
              </a:solidFill>
            </a:endParaRPr>
          </a:p>
          <a:p>
            <a:r>
              <a:rPr lang="cs-CZ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tbronchodilat</a:t>
            </a:r>
            <a:r>
              <a:rPr lang="cs-CZ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ační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FEV1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(%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predi</a:t>
            </a:r>
            <a:r>
              <a:rPr lang="cs-CZ" sz="3600" dirty="0">
                <a:solidFill>
                  <a:srgbClr val="002060"/>
                </a:solidFill>
              </a:rPr>
              <a:t>k.): </a:t>
            </a:r>
            <a:r>
              <a:rPr lang="cs-CZ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TĚŽKÁ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je obstrukce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cs-CZ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6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8000" dirty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Spirometrie</a:t>
            </a:r>
            <a:r>
              <a:rPr lang="cs-CZ" sz="8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sz="3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postbronchodilat</a:t>
            </a:r>
            <a:r>
              <a:rPr lang="cs-CZ" sz="3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ační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800" dirty="0">
                <a:solidFill>
                  <a:srgbClr val="C00000"/>
                </a:solidFill>
              </a:rPr>
              <a:t>(</a:t>
            </a:r>
            <a:r>
              <a:rPr lang="cs-CZ" sz="3800" dirty="0">
                <a:solidFill>
                  <a:srgbClr val="C00000"/>
                </a:solidFill>
              </a:rPr>
              <a:t>např. inhalace</a:t>
            </a:r>
            <a:r>
              <a:rPr lang="en-US" sz="3800" dirty="0">
                <a:solidFill>
                  <a:srgbClr val="C00000"/>
                </a:solidFill>
              </a:rPr>
              <a:t> </a:t>
            </a:r>
            <a:r>
              <a:rPr lang="cs-CZ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albut</a:t>
            </a:r>
            <a:r>
              <a:rPr lang="cs-CZ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amol</a:t>
            </a:r>
            <a:r>
              <a:rPr lang="cs-CZ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dirty="0">
                <a:solidFill>
                  <a:srgbClr val="C00000"/>
                </a:solidFill>
              </a:rPr>
              <a:t>400µg) </a:t>
            </a:r>
            <a:endParaRPr lang="cs-CZ" sz="3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3800" dirty="0"/>
          </a:p>
          <a:p>
            <a:pPr marL="0" indent="0" algn="ctr">
              <a:buNone/>
            </a:pPr>
            <a:r>
              <a:rPr lang="cs-CZ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Bronchodilatační test</a:t>
            </a:r>
            <a:r>
              <a:rPr lang="cs-CZ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0" indent="0" algn="ctr">
              <a:buNone/>
            </a:pPr>
            <a:r>
              <a:rPr lang="cs-CZ" sz="3800" dirty="0">
                <a:solidFill>
                  <a:srgbClr val="002060"/>
                </a:solidFill>
              </a:rPr>
              <a:t>pozitivní, když </a:t>
            </a:r>
            <a:r>
              <a:rPr lang="cs-CZ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FEV1</a:t>
            </a:r>
            <a:r>
              <a:rPr lang="cs-CZ" sz="3800" dirty="0">
                <a:solidFill>
                  <a:srgbClr val="002060"/>
                </a:solidFill>
              </a:rPr>
              <a:t> stoupne o </a:t>
            </a:r>
            <a:r>
              <a:rPr lang="cs-CZ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12% </a:t>
            </a:r>
          </a:p>
          <a:p>
            <a:pPr marL="0" indent="0" algn="ctr">
              <a:buNone/>
            </a:pPr>
            <a:r>
              <a:rPr lang="cs-CZ" sz="3800" u="sng" dirty="0">
                <a:solidFill>
                  <a:srgbClr val="002060"/>
                </a:solidFill>
              </a:rPr>
              <a:t>a zároveň o</a:t>
            </a: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200ml</a:t>
            </a: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en-US" sz="3800" dirty="0">
                <a:solidFill>
                  <a:srgbClr val="002060"/>
                </a:solidFill>
              </a:rPr>
              <a:t>. </a:t>
            </a:r>
            <a:endParaRPr lang="cs-CZ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Klinické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Prodloužené </a:t>
            </a: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exspirium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Pískoty</a:t>
            </a:r>
          </a:p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Soudkovitý hrudník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9026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cs-CZ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Peakflow</a:t>
            </a:r>
            <a:r>
              <a:rPr lang="cs-CZ" sz="6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metr</a:t>
            </a:r>
            <a:r>
              <a:rPr lang="cs-CZ" sz="6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1267" name="Picture 3" descr="IMG_00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60650"/>
            <a:ext cx="3702050" cy="2754313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_0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550" y="2660650"/>
            <a:ext cx="3702050" cy="2754313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8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cs-CZ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Peakflowmetr</a:t>
            </a:r>
            <a:endParaRPr lang="cs-CZ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51063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5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Peak</a:t>
            </a:r>
            <a:r>
              <a:rPr lang="cs-CZ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4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expiratory</a:t>
            </a:r>
            <a:r>
              <a:rPr lang="cs-CZ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48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flow</a:t>
            </a:r>
            <a:r>
              <a:rPr lang="cs-CZ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(PEF)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podcenit tíži obstrukce u CHOPN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4099465" cy="360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210588" y="244942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6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6080" y="1136160"/>
            <a:ext cx="6318360" cy="474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37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0319" y="1097280"/>
            <a:ext cx="6989400" cy="467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233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7200" dirty="0">
                <a:solidFill>
                  <a:srgbClr val="C00000"/>
                </a:solidFill>
                <a:latin typeface="Arial Rounded MT Bold" panose="020F0704030504030204" pitchFamily="34" charset="0"/>
                <a:cs typeface="Tahoma" pitchFamily="34"/>
              </a:rPr>
              <a:t>LÉČBA CHOPN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57200" y="1643039"/>
            <a:ext cx="8229240" cy="475740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ACC2C9"/>
              </a:buClr>
              <a:buAutoNum type="arabicPeriod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Eliminace rizik</a:t>
            </a:r>
          </a:p>
          <a:p>
            <a:pPr marL="0" lvl="0" indent="0">
              <a:spcAft>
                <a:spcPts val="0"/>
              </a:spcAft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Aft>
                <a:spcPts val="0"/>
              </a:spcAft>
              <a:buClr>
                <a:srgbClr val="ACC2C9"/>
              </a:buClr>
              <a:buAutoNum type="arabicPeriod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Farmakoterapie</a:t>
            </a:r>
          </a:p>
          <a:p>
            <a:pPr marL="0" lvl="0" indent="0">
              <a:spcAft>
                <a:spcPts val="0"/>
              </a:spcAft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Aft>
                <a:spcPts val="0"/>
              </a:spcAft>
              <a:buClr>
                <a:srgbClr val="ACC2C9"/>
              </a:buClr>
              <a:buAutoNum type="arabicPeriod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Dechová rehabilitace</a:t>
            </a:r>
          </a:p>
          <a:p>
            <a:pPr marL="0" lvl="0" indent="0">
              <a:spcAft>
                <a:spcPts val="0"/>
              </a:spcAft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Aft>
                <a:spcPts val="0"/>
              </a:spcAft>
              <a:buClr>
                <a:srgbClr val="ACC2C9"/>
              </a:buClr>
              <a:buAutoNum type="arabicPeriod"/>
            </a:pP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Oxygenoterapie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- přechodná, dlouhodobá</a:t>
            </a:r>
          </a:p>
          <a:p>
            <a:pPr marL="0" lvl="0" indent="0">
              <a:spcAft>
                <a:spcPts val="0"/>
              </a:spcAft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Aft>
                <a:spcPts val="0"/>
              </a:spcAft>
              <a:buClr>
                <a:srgbClr val="ACC2C9"/>
              </a:buClr>
              <a:buAutoNum type="arabicPeriod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Výjimečně chirurgická léčba + transplantace plic</a:t>
            </a:r>
          </a:p>
          <a:p>
            <a:pPr marL="0" lvl="0" indent="0">
              <a:spcAft>
                <a:spcPts val="0"/>
              </a:spcAft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Aft>
                <a:spcPts val="0"/>
              </a:spcAft>
              <a:buClr>
                <a:srgbClr val="ACC2C9"/>
              </a:buClr>
              <a:buAutoNum type="arabicPeriod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Neinvazivní a invazivní plicní ventilace</a:t>
            </a:r>
          </a:p>
        </p:txBody>
      </p:sp>
    </p:spTree>
    <p:extLst>
      <p:ext uri="{BB962C8B-B14F-4D97-AF65-F5344CB8AC3E}">
        <p14:creationId xmlns:p14="http://schemas.microsoft.com/office/powerpoint/2010/main" val="2791894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 idx="4294967295"/>
          </p:nvPr>
        </p:nvSpPr>
        <p:spPr>
          <a:solidFill>
            <a:srgbClr val="FFFF00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34"/>
              </a:rPr>
              <a:t>1.Eliminace rizik</a:t>
            </a:r>
          </a:p>
        </p:txBody>
      </p:sp>
      <p:sp>
        <p:nvSpPr>
          <p:cNvPr id="3" name="Rectangle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protikuřácká intervence</a:t>
            </a:r>
          </a:p>
          <a:p>
            <a:pPr marL="0" lvl="0" indent="0" algn="ctr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 algn="ctr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snížení expozice profesním škodlivinám (používání osobních ochranných pomůcek)</a:t>
            </a:r>
          </a:p>
          <a:p>
            <a:pPr marL="0" lvl="0" indent="0">
              <a:spcBef>
                <a:spcPts val="479"/>
              </a:spcBef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02165"/>
            <a:ext cx="2754344" cy="20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7974"/>
            <a:ext cx="2934081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77974"/>
            <a:ext cx="1619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7204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dirty="0">
                <a:solidFill>
                  <a:srgbClr val="002060"/>
                </a:solidFill>
                <a:latin typeface="Tahoma" pitchFamily="34"/>
                <a:cs typeface="Tahoma" pitchFamily="34"/>
              </a:rPr>
              <a:t>2. Farmakoterapie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57200" y="1628639"/>
            <a:ext cx="8686440" cy="486864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b="1" dirty="0">
                <a:solidFill>
                  <a:srgbClr val="002060"/>
                </a:solidFill>
                <a:latin typeface="Arial" pitchFamily="34"/>
              </a:rPr>
              <a:t>1.  </a:t>
            </a:r>
            <a:r>
              <a:rPr lang="cs-CZ" sz="2800" b="1" dirty="0" err="1">
                <a:solidFill>
                  <a:srgbClr val="002060"/>
                </a:solidFill>
                <a:latin typeface="Arial" pitchFamily="34"/>
              </a:rPr>
              <a:t>anticholinergika</a:t>
            </a:r>
            <a:endParaRPr lang="cs-CZ" sz="2800" b="1" dirty="0">
              <a:solidFill>
                <a:srgbClr val="002060"/>
              </a:solidFill>
              <a:latin typeface="Arial" pitchFamily="34"/>
            </a:endParaRP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b="1" dirty="0">
                <a:solidFill>
                  <a:srgbClr val="002060"/>
                </a:solidFill>
                <a:latin typeface="Arial" pitchFamily="34"/>
              </a:rPr>
              <a:t>        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- </a:t>
            </a:r>
            <a:r>
              <a:rPr lang="cs-CZ" sz="2800" u="sng" dirty="0">
                <a:solidFill>
                  <a:srgbClr val="002060"/>
                </a:solidFill>
                <a:latin typeface="Arial" pitchFamily="34"/>
              </a:rPr>
              <a:t>krátkodobě působící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- </a:t>
            </a:r>
            <a:r>
              <a:rPr lang="cs-CZ" sz="2800" dirty="0" err="1">
                <a:solidFill>
                  <a:srgbClr val="002060"/>
                </a:solidFill>
                <a:latin typeface="Arial" pitchFamily="34"/>
              </a:rPr>
              <a:t>ipratropium</a:t>
            </a:r>
            <a:endParaRPr lang="cs-CZ" sz="2800" dirty="0">
              <a:solidFill>
                <a:srgbClr val="002060"/>
              </a:solidFill>
              <a:latin typeface="Arial" pitchFamily="34"/>
            </a:endParaRP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       - </a:t>
            </a:r>
            <a:r>
              <a:rPr lang="cs-CZ" sz="2800" u="sng" dirty="0">
                <a:solidFill>
                  <a:srgbClr val="002060"/>
                </a:solidFill>
                <a:latin typeface="Arial" pitchFamily="34"/>
              </a:rPr>
              <a:t>dlouhodobě       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       - </a:t>
            </a:r>
            <a:r>
              <a:rPr lang="cs-CZ" sz="2800" dirty="0" err="1">
                <a:solidFill>
                  <a:srgbClr val="002060"/>
                </a:solidFill>
                <a:latin typeface="Arial" pitchFamily="34"/>
              </a:rPr>
              <a:t>tiotropium</a:t>
            </a:r>
            <a:endParaRPr lang="cs-CZ" sz="2800" dirty="0">
              <a:solidFill>
                <a:srgbClr val="002060"/>
              </a:solidFill>
              <a:latin typeface="Arial" pitchFamily="34"/>
            </a:endParaRPr>
          </a:p>
          <a:p>
            <a:pPr marL="0" lvl="0" indent="0">
              <a:lnSpc>
                <a:spcPct val="70000"/>
              </a:lnSpc>
              <a:spcBef>
                <a:spcPts val="479"/>
              </a:spcBef>
              <a:buNone/>
            </a:pPr>
            <a:endParaRPr lang="cs-CZ" sz="2800" b="1" dirty="0">
              <a:solidFill>
                <a:srgbClr val="002060"/>
              </a:solidFill>
              <a:latin typeface="Arial" pitchFamily="34"/>
            </a:endParaRP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b="1" dirty="0">
                <a:solidFill>
                  <a:srgbClr val="002060"/>
                </a:solidFill>
                <a:latin typeface="Arial" pitchFamily="34"/>
              </a:rPr>
              <a:t>2.  beta 2-mimetika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       - </a:t>
            </a:r>
            <a:r>
              <a:rPr lang="cs-CZ" sz="2800" u="sng" dirty="0">
                <a:solidFill>
                  <a:srgbClr val="002060"/>
                </a:solidFill>
                <a:latin typeface="Arial" pitchFamily="34"/>
              </a:rPr>
              <a:t>krátkodobě působící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(SABA)- </a:t>
            </a:r>
            <a:r>
              <a:rPr lang="cs-CZ" sz="2800" dirty="0" err="1">
                <a:solidFill>
                  <a:srgbClr val="002060"/>
                </a:solidFill>
                <a:latin typeface="Arial" pitchFamily="34"/>
              </a:rPr>
              <a:t>salbutamol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,   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         </a:t>
            </a:r>
            <a:r>
              <a:rPr lang="cs-CZ" sz="2800" dirty="0" err="1">
                <a:solidFill>
                  <a:srgbClr val="002060"/>
                </a:solidFill>
                <a:latin typeface="Arial" pitchFamily="34"/>
              </a:rPr>
              <a:t>fenoterol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, </a:t>
            </a:r>
            <a:r>
              <a:rPr lang="cs-CZ" sz="2800" dirty="0" err="1">
                <a:solidFill>
                  <a:srgbClr val="002060"/>
                </a:solidFill>
                <a:latin typeface="Arial" pitchFamily="34"/>
              </a:rPr>
              <a:t>terbutalin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                                                                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       - </a:t>
            </a:r>
            <a:r>
              <a:rPr lang="cs-CZ" sz="2800" u="sng" dirty="0">
                <a:solidFill>
                  <a:srgbClr val="002060"/>
                </a:solidFill>
                <a:latin typeface="Arial" pitchFamily="34"/>
              </a:rPr>
              <a:t>dlouhodobě    (LABA)</a:t>
            </a:r>
            <a:r>
              <a:rPr lang="cs-CZ" sz="2800" dirty="0">
                <a:solidFill>
                  <a:srgbClr val="002060"/>
                </a:solidFill>
                <a:latin typeface="Arial" pitchFamily="34"/>
              </a:rPr>
              <a:t> -  </a:t>
            </a:r>
            <a:r>
              <a:rPr lang="cs-CZ" sz="2800" b="1" dirty="0" err="1">
                <a:solidFill>
                  <a:srgbClr val="002060"/>
                </a:solidFill>
                <a:latin typeface="Arial" pitchFamily="34"/>
              </a:rPr>
              <a:t>salmeterol</a:t>
            </a:r>
            <a:r>
              <a:rPr lang="cs-CZ" sz="2800" b="1" dirty="0">
                <a:solidFill>
                  <a:srgbClr val="002060"/>
                </a:solidFill>
                <a:latin typeface="Arial" pitchFamily="34"/>
              </a:rPr>
              <a:t>,  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b="1" dirty="0">
                <a:solidFill>
                  <a:srgbClr val="002060"/>
                </a:solidFill>
                <a:latin typeface="Arial" pitchFamily="34"/>
              </a:rPr>
              <a:t>          </a:t>
            </a:r>
            <a:r>
              <a:rPr lang="cs-CZ" sz="2800" b="1" dirty="0" err="1">
                <a:solidFill>
                  <a:srgbClr val="002060"/>
                </a:solidFill>
                <a:latin typeface="Arial" pitchFamily="34"/>
              </a:rPr>
              <a:t>formoterol</a:t>
            </a:r>
            <a:endParaRPr lang="cs-CZ" sz="2800" b="1" dirty="0">
              <a:solidFill>
                <a:srgbClr val="002060"/>
              </a:solidFill>
              <a:latin typeface="Arial" pitchFamily="34"/>
            </a:endParaRP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solidFill>
                  <a:srgbClr val="002060"/>
                </a:solidFill>
                <a:latin typeface="Tw Cen MT" pitchFamily="18"/>
              </a:rPr>
              <a:t>        - ultra-dlouhodobě (U-LABA)</a:t>
            </a:r>
            <a:r>
              <a:rPr lang="cs-CZ" sz="2800" u="sng" dirty="0">
                <a:solidFill>
                  <a:srgbClr val="002060"/>
                </a:solidFill>
                <a:latin typeface="Tw Cen MT" pitchFamily="18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Tw Cen MT" pitchFamily="18"/>
              </a:rPr>
              <a:t>- </a:t>
            </a:r>
            <a:r>
              <a:rPr lang="cs-CZ" sz="2800" dirty="0" err="1">
                <a:solidFill>
                  <a:srgbClr val="002060"/>
                </a:solidFill>
                <a:latin typeface="Tw Cen MT" pitchFamily="18"/>
              </a:rPr>
              <a:t>indacaterol</a:t>
            </a:r>
            <a:endParaRPr lang="cs-CZ" sz="2800" dirty="0">
              <a:solidFill>
                <a:srgbClr val="002060"/>
              </a:solidFill>
              <a:latin typeface="Tw Cen MT" pitchFamily="18"/>
            </a:endParaRP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endParaRPr lang="cs-CZ" sz="2800" b="1" dirty="0">
              <a:solidFill>
                <a:srgbClr val="002060"/>
              </a:solidFill>
              <a:latin typeface="Tw Cen MT" pitchFamily="18"/>
            </a:endParaRP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b="1" dirty="0">
                <a:solidFill>
                  <a:srgbClr val="002060"/>
                </a:solidFill>
                <a:latin typeface="Tw Cen MT" pitchFamily="18"/>
              </a:rPr>
              <a:t>3.  kortikosteroidy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solidFill>
                  <a:srgbClr val="002060"/>
                </a:solidFill>
                <a:latin typeface="Tw Cen MT" pitchFamily="18"/>
              </a:rPr>
              <a:t>        - </a:t>
            </a:r>
            <a:r>
              <a:rPr lang="cs-CZ" sz="2800" u="sng" dirty="0">
                <a:solidFill>
                  <a:srgbClr val="002060"/>
                </a:solidFill>
                <a:latin typeface="Tw Cen MT" pitchFamily="18"/>
              </a:rPr>
              <a:t>inhalační</a:t>
            </a:r>
            <a:r>
              <a:rPr lang="cs-CZ" sz="2800" dirty="0">
                <a:solidFill>
                  <a:srgbClr val="002060"/>
                </a:solidFill>
                <a:latin typeface="Tw Cen MT" pitchFamily="18"/>
              </a:rPr>
              <a:t>- od </a:t>
            </a:r>
            <a:r>
              <a:rPr lang="cs-CZ" sz="2800" dirty="0" err="1">
                <a:solidFill>
                  <a:srgbClr val="002060"/>
                </a:solidFill>
                <a:latin typeface="Tw Cen MT" pitchFamily="18"/>
              </a:rPr>
              <a:t>III.stadia</a:t>
            </a:r>
            <a:r>
              <a:rPr lang="cs-CZ" sz="2800" dirty="0">
                <a:solidFill>
                  <a:srgbClr val="002060"/>
                </a:solidFill>
                <a:latin typeface="Tw Cen MT" pitchFamily="18"/>
              </a:rPr>
              <a:t>  (</a:t>
            </a:r>
            <a:r>
              <a:rPr lang="cs-CZ" sz="2800" dirty="0" err="1">
                <a:solidFill>
                  <a:srgbClr val="002060"/>
                </a:solidFill>
                <a:latin typeface="Tw Cen MT" pitchFamily="18"/>
              </a:rPr>
              <a:t>budesonid</a:t>
            </a:r>
            <a:r>
              <a:rPr lang="cs-CZ" sz="2800" dirty="0">
                <a:solidFill>
                  <a:srgbClr val="002060"/>
                </a:solidFill>
                <a:latin typeface="Tw Cen MT" pitchFamily="18"/>
              </a:rPr>
              <a:t>, </a:t>
            </a:r>
            <a:r>
              <a:rPr lang="cs-CZ" sz="2800" dirty="0" err="1">
                <a:solidFill>
                  <a:srgbClr val="002060"/>
                </a:solidFill>
                <a:latin typeface="Tw Cen MT" pitchFamily="18"/>
              </a:rPr>
              <a:t>fluticason</a:t>
            </a:r>
            <a:r>
              <a:rPr lang="cs-CZ" sz="2800" dirty="0">
                <a:solidFill>
                  <a:srgbClr val="002060"/>
                </a:solidFill>
                <a:latin typeface="Tw Cen MT" pitchFamily="18"/>
              </a:rPr>
              <a:t>…)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latin typeface="Tw Cen MT" pitchFamily="18"/>
              </a:rPr>
              <a:t>        - </a:t>
            </a:r>
            <a:r>
              <a:rPr lang="cs-CZ" sz="2800" u="sng" dirty="0">
                <a:latin typeface="Tw Cen MT" pitchFamily="18"/>
              </a:rPr>
              <a:t>systémové</a:t>
            </a:r>
            <a:r>
              <a:rPr lang="cs-CZ" sz="2800" dirty="0">
                <a:latin typeface="Tw Cen MT" pitchFamily="18"/>
              </a:rPr>
              <a:t>- dlouhodobé podávání není </a:t>
            </a:r>
            <a:r>
              <a:rPr lang="cs-CZ" sz="2800" dirty="0" err="1">
                <a:latin typeface="Tw Cen MT" pitchFamily="18"/>
              </a:rPr>
              <a:t>dopor</a:t>
            </a:r>
            <a:r>
              <a:rPr lang="cs-CZ" sz="2800" dirty="0">
                <a:latin typeface="Tw Cen MT" pitchFamily="18"/>
              </a:rPr>
              <a:t>.                                 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latin typeface="Arial" pitchFamily="18"/>
              </a:rPr>
              <a:t> </a:t>
            </a:r>
            <a:r>
              <a:rPr lang="cs-CZ" sz="2800" dirty="0">
                <a:latin typeface="Tw Cen MT" pitchFamily="18"/>
              </a:rPr>
              <a:t>                           - krátkodobě v čase exacerbace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r>
              <a:rPr lang="cs-CZ" sz="2800" dirty="0">
                <a:latin typeface="Tw Cen MT" pitchFamily="18"/>
              </a:rPr>
              <a:t>        - </a:t>
            </a:r>
            <a:r>
              <a:rPr lang="cs-CZ" sz="2800" u="sng" dirty="0">
                <a:latin typeface="Tw Cen MT" pitchFamily="18"/>
              </a:rPr>
              <a:t>kombinované</a:t>
            </a:r>
            <a:r>
              <a:rPr lang="cs-CZ" sz="2800" dirty="0">
                <a:latin typeface="Tw Cen MT" pitchFamily="18"/>
              </a:rPr>
              <a:t>- kortikoid + LABA</a:t>
            </a: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endParaRPr lang="cs-CZ" sz="2800" dirty="0">
              <a:latin typeface="Tw Cen MT" pitchFamily="18"/>
            </a:endParaRPr>
          </a:p>
          <a:p>
            <a:pPr marL="631800" lvl="0" indent="-514080">
              <a:lnSpc>
                <a:spcPct val="70000"/>
              </a:lnSpc>
              <a:spcBef>
                <a:spcPts val="479"/>
              </a:spcBef>
              <a:buNone/>
            </a:pPr>
            <a:endParaRPr lang="cs-CZ" sz="2800" dirty="0">
              <a:latin typeface="Tw Cen MT" pitchFamily="1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6752"/>
            <a:ext cx="1506188" cy="12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73" y="2492896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73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4800" dirty="0">
                <a:solidFill>
                  <a:srgbClr val="002060"/>
                </a:solidFill>
                <a:latin typeface="Tahoma" pitchFamily="34"/>
                <a:cs typeface="Tahoma" pitchFamily="34"/>
              </a:rPr>
              <a:t>2. Farmakoterapie (2)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57200" y="1774800"/>
            <a:ext cx="8229240" cy="508284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4. 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mukolytika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      - antioxidační účinek (n-</a:t>
            </a:r>
            <a:r>
              <a:rPr lang="cs-CZ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acetylcystein</a:t>
            </a: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,</a:t>
            </a: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         </a:t>
            </a:r>
            <a:r>
              <a:rPr lang="cs-CZ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erdostein</a:t>
            </a: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)</a:t>
            </a: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      - zejména v době exacerbace</a:t>
            </a: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5.   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antibiotika</a:t>
            </a:r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(bakteriální příčina)</a:t>
            </a: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endParaRPr lang="cs-CZ" dirty="0">
              <a:latin typeface="Tw Cen MT" pitchFamily="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571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1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dirty="0">
                <a:solidFill>
                  <a:srgbClr val="002060"/>
                </a:solidFill>
                <a:latin typeface="Tahoma" pitchFamily="34"/>
                <a:cs typeface="Tahoma" pitchFamily="34"/>
              </a:rPr>
              <a:t>3.Dechová rehabilitace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479"/>
              </a:spcBef>
              <a:buNone/>
            </a:pPr>
            <a:endParaRPr lang="cs-CZ" dirty="0">
              <a:latin typeface="Tw Cen MT" pitchFamily="18"/>
            </a:endParaRP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Font typeface="Arial" pitchFamily="32"/>
              <a:buChar char="-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zvýšení fyzické zdatnosti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Font typeface="Arial" pitchFamily="32"/>
              <a:buChar char="-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snížení subjektivního vnímaní dušnosti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Font typeface="Arial" pitchFamily="32"/>
              <a:buChar char="-"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součástí rehabilitace je i nutriční poradenství</a:t>
            </a: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             </a:t>
            </a:r>
            <a:endParaRPr lang="cs-CZ" dirty="0">
              <a:latin typeface="Tw Cen MT" pitchFamily="18"/>
            </a:endParaRPr>
          </a:p>
          <a:p>
            <a:pPr marL="631800" lvl="0" indent="-514080">
              <a:lnSpc>
                <a:spcPct val="80000"/>
              </a:lnSpc>
              <a:spcBef>
                <a:spcPts val="479"/>
              </a:spcBef>
              <a:buNone/>
            </a:pPr>
            <a:endParaRPr lang="cs-CZ" dirty="0">
              <a:latin typeface="Tw Cen MT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9824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SOUDKOVITÝ HRUDNÍK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0795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1.bp.blogspot.com/-xlF-SJywRA4/T-Kdo62H88I/AAAAAAAAAAg/UKPJ8QYJMvc/s1600/Adean+Native+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>
            <a:fillRect/>
          </a:stretch>
        </p:blipFill>
        <p:spPr bwMode="auto">
          <a:xfrm>
            <a:off x="683568" y="1124744"/>
            <a:ext cx="32321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37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/>
                <a:cs typeface="Tahoma" pitchFamily="34"/>
              </a:rPr>
              <a:t>4.Oxygenoterapie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57200" y="1643039"/>
            <a:ext cx="8686440" cy="500040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dirty="0">
                <a:solidFill>
                  <a:srgbClr val="002060"/>
                </a:solidFill>
                <a:latin typeface="Tw Cen MT" pitchFamily="18"/>
              </a:rPr>
              <a:t>Krátkodobá za hospitalizace</a:t>
            </a:r>
            <a:endParaRPr lang="cs-CZ" dirty="0">
              <a:solidFill>
                <a:srgbClr val="002060"/>
              </a:solidFill>
              <a:latin typeface="Arial" pitchFamily="18"/>
            </a:endParaRPr>
          </a:p>
          <a:p>
            <a:pPr marL="0" lvl="0" indent="0"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r>
              <a:rPr lang="cs-CZ" dirty="0">
                <a:solidFill>
                  <a:srgbClr val="002060"/>
                </a:solidFill>
                <a:latin typeface="Tw Cen MT" pitchFamily="18"/>
              </a:rPr>
              <a:t> </a:t>
            </a:r>
          </a:p>
          <a:p>
            <a:pPr marL="0" lvl="0" indent="0"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Dlouhodobá domácí </a:t>
            </a:r>
            <a:r>
              <a:rPr lang="cs-CZ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oxygenoterapie</a:t>
            </a:r>
            <a:r>
              <a:rPr lang="cs-CZ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 (DDOT)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cs-CZ" dirty="0">
                <a:solidFill>
                  <a:srgbClr val="002060"/>
                </a:solidFill>
                <a:latin typeface="Tw Cen MT" pitchFamily="18"/>
              </a:rPr>
              <a:t>    - </a:t>
            </a:r>
            <a:r>
              <a:rPr lang="cs-CZ" sz="1800" dirty="0">
                <a:solidFill>
                  <a:srgbClr val="002060"/>
                </a:solidFill>
                <a:latin typeface="Tw Cen MT" pitchFamily="18"/>
              </a:rPr>
              <a:t>pO2 pod 7,3 </a:t>
            </a:r>
            <a:r>
              <a:rPr lang="cs-CZ" sz="1800" dirty="0" err="1">
                <a:solidFill>
                  <a:srgbClr val="002060"/>
                </a:solidFill>
                <a:latin typeface="Tw Cen MT" pitchFamily="18"/>
              </a:rPr>
              <a:t>kPa</a:t>
            </a:r>
            <a:r>
              <a:rPr lang="cs-CZ" sz="1800" dirty="0">
                <a:solidFill>
                  <a:srgbClr val="002060"/>
                </a:solidFill>
                <a:latin typeface="Tw Cen MT" pitchFamily="18"/>
              </a:rPr>
              <a:t>,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cs-CZ" sz="1800" dirty="0">
                <a:solidFill>
                  <a:srgbClr val="002060"/>
                </a:solidFill>
                <a:latin typeface="Tw Cen MT" pitchFamily="18"/>
              </a:rPr>
              <a:t>     při pO2 7,3-8 </a:t>
            </a:r>
            <a:r>
              <a:rPr lang="cs-CZ" sz="1800" dirty="0" err="1">
                <a:solidFill>
                  <a:srgbClr val="002060"/>
                </a:solidFill>
                <a:latin typeface="Tw Cen MT" pitchFamily="18"/>
              </a:rPr>
              <a:t>kPa</a:t>
            </a:r>
            <a:r>
              <a:rPr lang="cs-CZ" sz="1800" dirty="0">
                <a:solidFill>
                  <a:srgbClr val="002060"/>
                </a:solidFill>
                <a:latin typeface="Tw Cen MT" pitchFamily="18"/>
              </a:rPr>
              <a:t> + ještě i polyglobulie,</a:t>
            </a:r>
            <a:r>
              <a:rPr lang="cs-CZ" sz="1800" dirty="0">
                <a:solidFill>
                  <a:srgbClr val="002060"/>
                </a:solidFill>
                <a:latin typeface="Arial" pitchFamily="18"/>
              </a:rPr>
              <a:t> plicní</a:t>
            </a:r>
            <a:r>
              <a:rPr lang="cs-CZ" sz="2000" dirty="0">
                <a:latin typeface="Arial" pitchFamily="18"/>
              </a:rPr>
              <a:t> hypertenze + </a:t>
            </a:r>
            <a:r>
              <a:rPr lang="cs-CZ" sz="2000" dirty="0" err="1">
                <a:latin typeface="Arial" pitchFamily="18"/>
              </a:rPr>
              <a:t>cor</a:t>
            </a:r>
            <a:r>
              <a:rPr lang="cs-CZ" sz="2000" dirty="0">
                <a:latin typeface="Arial" pitchFamily="18"/>
              </a:rPr>
              <a:t> </a:t>
            </a:r>
            <a:r>
              <a:rPr lang="cs-CZ" sz="2000" dirty="0" err="1">
                <a:latin typeface="Arial" pitchFamily="18"/>
              </a:rPr>
              <a:t>pulmonale</a:t>
            </a:r>
            <a:endParaRPr lang="cs-CZ" sz="2000" dirty="0">
              <a:latin typeface="Arial" pitchFamily="18"/>
            </a:endParaRPr>
          </a:p>
          <a:p>
            <a:pPr marL="0" lvl="0" indent="0">
              <a:spcBef>
                <a:spcPts val="479"/>
              </a:spcBef>
              <a:buNone/>
            </a:pPr>
            <a:r>
              <a:rPr lang="cs-CZ" sz="2000" dirty="0">
                <a:latin typeface="Tw Cen MT" pitchFamily="18"/>
              </a:rPr>
              <a:t>    - </a:t>
            </a:r>
            <a:r>
              <a:rPr lang="cs-CZ" sz="2000" u="sng" dirty="0">
                <a:latin typeface="Tw Cen MT" pitchFamily="18"/>
              </a:rPr>
              <a:t>nutný pozitivní kyslíkový test</a:t>
            </a:r>
          </a:p>
        </p:txBody>
      </p:sp>
    </p:spTree>
    <p:extLst>
      <p:ext uri="{BB962C8B-B14F-4D97-AF65-F5344CB8AC3E}">
        <p14:creationId xmlns:p14="http://schemas.microsoft.com/office/powerpoint/2010/main" val="4134825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4800" dirty="0">
                <a:solidFill>
                  <a:srgbClr val="002060"/>
                </a:solidFill>
                <a:latin typeface="Tahoma" pitchFamily="34"/>
                <a:cs typeface="Tahoma" pitchFamily="34"/>
              </a:rPr>
              <a:t>OXYGENOTERAPIE - DDOT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4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w Cen MT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6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DFE6D0"/>
                </a:solidFill>
                <a:latin typeface="Tw Cen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Font typeface="Arial" pitchFamily="32"/>
              <a:buChar char="•"/>
            </a:pPr>
            <a:endParaRPr lang="cs-CZ" dirty="0">
              <a:latin typeface="Tw Cen MT" pitchFamily="18"/>
            </a:endParaRP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Stabilní kyslíkový koncentrátor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Tlakové láhve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Tekutý kyslík- přenosný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None/>
            </a:pP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18"/>
            </a:endParaRP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Kontraindikace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Negativní kyslíkový test, 6-MWT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Vzestup pCO2 při kyslíkovém testu</a:t>
            </a:r>
          </a:p>
          <a:p>
            <a:pPr marL="0" lvl="0" indent="0">
              <a:lnSpc>
                <a:spcPct val="80000"/>
              </a:lnSpc>
              <a:spcBef>
                <a:spcPts val="479"/>
              </a:spcBef>
              <a:buClr>
                <a:srgbClr val="ACC2C9"/>
              </a:buClr>
              <a:buNone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18"/>
              </a:rPr>
              <a:t>Kuřák, asociál</a:t>
            </a:r>
          </a:p>
        </p:txBody>
      </p:sp>
    </p:spTree>
    <p:extLst>
      <p:ext uri="{BB962C8B-B14F-4D97-AF65-F5344CB8AC3E}">
        <p14:creationId xmlns:p14="http://schemas.microsoft.com/office/powerpoint/2010/main" val="797871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7200" y="152280"/>
            <a:ext cx="8229240" cy="1250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>
                <a:solidFill>
                  <a:srgbClr val="69A0B1"/>
                </a:solidFill>
                <a:latin typeface="Tahoma" pitchFamily="34"/>
                <a:cs typeface="Tahoma" pitchFamily="34"/>
              </a:rPr>
              <a:t>Koncentrátor kyslíku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500119"/>
            <a:ext cx="3446280" cy="31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71880" y="3929040"/>
            <a:ext cx="2476080" cy="21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72120" y="1500119"/>
            <a:ext cx="3071520" cy="383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280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7200" y="152280"/>
            <a:ext cx="8229240" cy="1250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>
                <a:solidFill>
                  <a:srgbClr val="69A0B1"/>
                </a:solidFill>
                <a:latin typeface="Tahoma" pitchFamily="34"/>
                <a:cs typeface="Tahoma" pitchFamily="34"/>
              </a:rPr>
              <a:t>Mobilní koncentrátor kyslíku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613" r="2803"/>
          <a:stretch>
            <a:fillRect/>
          </a:stretch>
        </p:blipFill>
        <p:spPr>
          <a:xfrm>
            <a:off x="5969160" y="2500200"/>
            <a:ext cx="3174480" cy="34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r="9997"/>
          <a:stretch>
            <a:fillRect/>
          </a:stretch>
        </p:blipFill>
        <p:spPr>
          <a:xfrm>
            <a:off x="0" y="2357280"/>
            <a:ext cx="2999880" cy="342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8403" t="3936" r="11931" b="9120"/>
          <a:stretch>
            <a:fillRect/>
          </a:stretch>
        </p:blipFill>
        <p:spPr>
          <a:xfrm>
            <a:off x="3143159" y="1722600"/>
            <a:ext cx="2642760" cy="5135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7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Klinika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Úlevová pozice „trojnožka“ 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cesor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 dýchací svalstvo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pletence  pažního</a:t>
            </a:r>
          </a:p>
          <a:p>
            <a:pPr marL="0" indent="0">
              <a:buNone/>
            </a:pP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ují sešpuleným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rty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8892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4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Klinika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Žluté skvrny na prstech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6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6000" dirty="0">
                <a:solidFill>
                  <a:srgbClr val="C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Klinika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Paličkovité prsty</a:t>
            </a:r>
            <a:endParaRPr lang="cs-CZ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286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40786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1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922072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br>
              <a:rPr lang="cs-CZ" dirty="0"/>
            </a:br>
            <a:r>
              <a:rPr lang="cs-CZ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 cyanóza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72" y="2896882"/>
            <a:ext cx="1658256" cy="19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9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Klinika</a:t>
            </a:r>
            <a:endParaRPr lang="cs-CZ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Známky </a:t>
            </a:r>
          </a:p>
          <a:p>
            <a:r>
              <a:rPr lang="cs-CZ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pulmonale</a:t>
            </a:r>
            <a:r>
              <a:rPr 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decompensatum</a:t>
            </a:r>
            <a:r>
              <a:rPr lang="cs-CZ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Edém</a:t>
            </a:r>
          </a:p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Hepatomegalie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Distenze krčních žil</a:t>
            </a:r>
          </a:p>
          <a:p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-jugulární reflux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42124"/>
            <a:ext cx="23590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0050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81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cs-CZ" sz="3600" dirty="0">
                <a:solidFill>
                  <a:srgbClr val="C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Klinika: </a:t>
            </a:r>
            <a:br>
              <a:rPr lang="cs-CZ" sz="3600" dirty="0">
                <a:solidFill>
                  <a:srgbClr val="C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cs-CZ" sz="3600" dirty="0">
                <a:solidFill>
                  <a:srgbClr val="C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známky COR PULMONALE </a:t>
            </a:r>
            <a:r>
              <a:rPr lang="cs-CZ" sz="3600" dirty="0" err="1">
                <a:solidFill>
                  <a:srgbClr val="C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decomp</a:t>
            </a:r>
            <a:endParaRPr lang="cs-CZ" sz="3600" dirty="0">
              <a:solidFill>
                <a:srgbClr val="C0000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95" y="1700808"/>
            <a:ext cx="5762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46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Předvádění na obrazovce (4:3)</PresentationFormat>
  <Paragraphs>173</Paragraphs>
  <Slides>33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3" baseType="lpstr">
      <vt:lpstr>Aharoni</vt:lpstr>
      <vt:lpstr>Arial</vt:lpstr>
      <vt:lpstr>Arial Black</vt:lpstr>
      <vt:lpstr>Arial Rounded MT Bold</vt:lpstr>
      <vt:lpstr>Calibri</vt:lpstr>
      <vt:lpstr>Corbel</vt:lpstr>
      <vt:lpstr>StarSymbol</vt:lpstr>
      <vt:lpstr>Tahoma</vt:lpstr>
      <vt:lpstr>Tw Cen MT</vt:lpstr>
      <vt:lpstr>Motiv systému Office</vt:lpstr>
      <vt:lpstr>Klinické vyšetření u CHOPN</vt:lpstr>
      <vt:lpstr>Klinické vyšetření</vt:lpstr>
      <vt:lpstr>SOUDKOVITÝ HRUDNÍK</vt:lpstr>
      <vt:lpstr>Klinika</vt:lpstr>
      <vt:lpstr>Klinika</vt:lpstr>
      <vt:lpstr>Klinika</vt:lpstr>
      <vt:lpstr> Centrální cyanóza</vt:lpstr>
      <vt:lpstr>Klinika</vt:lpstr>
      <vt:lpstr>Klinika:  známky COR PULMONALE decomp</vt:lpstr>
      <vt:lpstr> PINK PUFFER  X  BLUE BLOATER</vt:lpstr>
      <vt:lpstr>HABITUS</vt:lpstr>
      <vt:lpstr>Prezentace aplikace PowerPoint</vt:lpstr>
      <vt:lpstr>DIAGNÓZA CHOPN</vt:lpstr>
      <vt:lpstr>SPIROMETRIE</vt:lpstr>
      <vt:lpstr>Smyčka průtok-objem = spirogram</vt:lpstr>
      <vt:lpstr>Spirometrie - typy křivek</vt:lpstr>
      <vt:lpstr>Prezentace aplikace PowerPoint</vt:lpstr>
      <vt:lpstr>Nejdůležitější  spirometrické parametry</vt:lpstr>
      <vt:lpstr>Spirometrie </vt:lpstr>
      <vt:lpstr>Peakflowmetr </vt:lpstr>
      <vt:lpstr>Peakflowmetr</vt:lpstr>
      <vt:lpstr>Peak expiratory flow  (PEF)</vt:lpstr>
      <vt:lpstr>Prezentace aplikace PowerPoint</vt:lpstr>
      <vt:lpstr>Prezentace aplikace PowerPoint</vt:lpstr>
      <vt:lpstr>LÉČBA CHOPN</vt:lpstr>
      <vt:lpstr>1.Eliminace rizik</vt:lpstr>
      <vt:lpstr>2. Farmakoterapie</vt:lpstr>
      <vt:lpstr>2. Farmakoterapie (2)</vt:lpstr>
      <vt:lpstr>3.Dechová rehabilitace</vt:lpstr>
      <vt:lpstr>4.Oxygenoterapie</vt:lpstr>
      <vt:lpstr>OXYGENOTERAPIE - DDOT</vt:lpstr>
      <vt:lpstr>Koncentrátor kyslíku</vt:lpstr>
      <vt:lpstr>Mobilní koncentrátor kyslíku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Klinické vyšetření u CHOPN</dc:title>
  <dc:creator>Merta Zdenek</dc:creator>
  <cp:lastModifiedBy>Michael Doubek</cp:lastModifiedBy>
  <cp:revision>1</cp:revision>
  <dcterms:created xsi:type="dcterms:W3CDTF">2019-03-11T07:06:55Z</dcterms:created>
  <dcterms:modified xsi:type="dcterms:W3CDTF">2020-04-07T17:05:54Z</dcterms:modified>
</cp:coreProperties>
</file>