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11" r:id="rId1"/>
  </p:sldMasterIdLst>
  <p:notesMasterIdLst>
    <p:notesMasterId r:id="rId98"/>
  </p:notesMasterIdLst>
  <p:handoutMasterIdLst>
    <p:handoutMasterId r:id="rId99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369" r:id="rId9"/>
    <p:sldId id="370" r:id="rId10"/>
    <p:sldId id="371" r:id="rId11"/>
    <p:sldId id="372" r:id="rId12"/>
    <p:sldId id="374" r:id="rId13"/>
    <p:sldId id="377" r:id="rId14"/>
    <p:sldId id="375" r:id="rId15"/>
    <p:sldId id="379" r:id="rId16"/>
    <p:sldId id="378" r:id="rId17"/>
    <p:sldId id="380" r:id="rId18"/>
    <p:sldId id="384" r:id="rId19"/>
    <p:sldId id="381" r:id="rId20"/>
    <p:sldId id="382" r:id="rId21"/>
    <p:sldId id="383" r:id="rId22"/>
    <p:sldId id="385" r:id="rId23"/>
    <p:sldId id="376" r:id="rId24"/>
    <p:sldId id="358" r:id="rId25"/>
    <p:sldId id="359" r:id="rId26"/>
    <p:sldId id="365" r:id="rId27"/>
    <p:sldId id="362" r:id="rId28"/>
    <p:sldId id="363" r:id="rId29"/>
    <p:sldId id="364" r:id="rId30"/>
    <p:sldId id="361" r:id="rId31"/>
    <p:sldId id="367" r:id="rId32"/>
    <p:sldId id="366" r:id="rId33"/>
    <p:sldId id="360" r:id="rId34"/>
    <p:sldId id="368" r:id="rId35"/>
    <p:sldId id="329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30" r:id="rId46"/>
    <p:sldId id="317" r:id="rId47"/>
    <p:sldId id="320" r:id="rId48"/>
    <p:sldId id="373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263" r:id="rId58"/>
    <p:sldId id="269" r:id="rId59"/>
    <p:sldId id="271" r:id="rId60"/>
    <p:sldId id="264" r:id="rId61"/>
    <p:sldId id="266" r:id="rId62"/>
    <p:sldId id="286" r:id="rId63"/>
    <p:sldId id="292" r:id="rId64"/>
    <p:sldId id="289" r:id="rId65"/>
    <p:sldId id="288" r:id="rId66"/>
    <p:sldId id="290" r:id="rId67"/>
    <p:sldId id="291" r:id="rId68"/>
    <p:sldId id="265" r:id="rId69"/>
    <p:sldId id="272" r:id="rId70"/>
    <p:sldId id="274" r:id="rId71"/>
    <p:sldId id="270" r:id="rId72"/>
    <p:sldId id="275" r:id="rId73"/>
    <p:sldId id="277" r:id="rId74"/>
    <p:sldId id="267" r:id="rId75"/>
    <p:sldId id="284" r:id="rId76"/>
    <p:sldId id="278" r:id="rId77"/>
    <p:sldId id="280" r:id="rId78"/>
    <p:sldId id="279" r:id="rId79"/>
    <p:sldId id="281" r:id="rId80"/>
    <p:sldId id="282" r:id="rId81"/>
    <p:sldId id="268" r:id="rId82"/>
    <p:sldId id="276" r:id="rId83"/>
    <p:sldId id="283" r:id="rId84"/>
    <p:sldId id="285" r:id="rId85"/>
    <p:sldId id="331" r:id="rId86"/>
    <p:sldId id="333" r:id="rId87"/>
    <p:sldId id="342" r:id="rId88"/>
    <p:sldId id="346" r:id="rId89"/>
    <p:sldId id="352" r:id="rId90"/>
    <p:sldId id="343" r:id="rId91"/>
    <p:sldId id="344" r:id="rId92"/>
    <p:sldId id="345" r:id="rId93"/>
    <p:sldId id="353" r:id="rId94"/>
    <p:sldId id="354" r:id="rId95"/>
    <p:sldId id="356" r:id="rId96"/>
    <p:sldId id="357" r:id="rId9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2F11A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Tmavý styl 1 – zvýraznění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74" autoAdjust="0"/>
  </p:normalViewPr>
  <p:slideViewPr>
    <p:cSldViewPr>
      <p:cViewPr varScale="1">
        <p:scale>
          <a:sx n="97" d="100"/>
          <a:sy n="97" d="100"/>
        </p:scale>
        <p:origin x="20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A4800791-5D9C-4042-BDE2-7431ED433336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31694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390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1741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741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46D9E106-33C1-4E18-BE2C-D5C6D978B447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93546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532CD39-8490-4C74-95B2-9A91F580D150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28979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>
                <a:solidFill>
                  <a:srgbClr val="000000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V praxi stanovení PcO2 je nemožné → proto se používa stanovení PACO </a:t>
            </a:r>
            <a:endParaRPr lang="cs-CZ" altLang="cs-CZ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cs-CZ" altLang="cs-CZ">
                <a:ea typeface="Microsoft YaHei" panose="020B0503020204020204" pitchFamily="34" charset="-122"/>
                <a:cs typeface="Arial" panose="020B0604020202020204" pitchFamily="34" charset="0"/>
              </a:rPr>
              <a:t>Parc.tlak v plicních cévách se blíží 0</a:t>
            </a:r>
          </a:p>
        </p:txBody>
      </p:sp>
      <p:sp>
        <p:nvSpPr>
          <p:cNvPr id="1382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304788F-5D11-4DE4-955D-6D43809E3CB8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26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2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/>
              <a:t>Ve vypoctu su zahrnute parametre jako TT, vlhkost, tlak, mrtvy prostor pristroje</a:t>
            </a:r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CB53F52F-E5EA-446A-A0EC-B5E515F8D005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29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61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rozředění</a:t>
            </a:r>
            <a:r>
              <a:rPr lang="cs-CZ" altLang="cs-CZ" b="1">
                <a:latin typeface="Arial" panose="020B0604020202020204" pitchFamily="34" charset="0"/>
              </a:rPr>
              <a:t> výpočet RV a odpovída zredeno CO v celem objemu plic -&gt; umoznuje vypocet alveol.koncentrace CO</a:t>
            </a:r>
            <a:endParaRPr lang="cs-CZ" altLang="cs-CZ">
              <a:latin typeface="Arial" panose="020B0604020202020204" pitchFamily="34" charset="0"/>
            </a:endParaRPr>
          </a:p>
          <a:p>
            <a:endParaRPr lang="cs-CZ" altLang="cs-CZ"/>
          </a:p>
        </p:txBody>
      </p:sp>
      <p:sp>
        <p:nvSpPr>
          <p:cNvPr id="1402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94A02EB-FDFD-43A7-A2D0-BBF40BB5B1F3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30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33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413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E1CD24D3-A654-411F-A5E1-95E0760BED8A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31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73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B1933943-DA06-4D26-B25E-1042EDBA93AE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32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468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43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F52FBDC-FD5B-48BD-8BEB-37AA789DBE5B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33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2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443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68DBD7E-F52B-4A68-8975-680367A21F51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53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8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 b="1" dirty="0" err="1"/>
              <a:t>Sarkopenie</a:t>
            </a:r>
            <a:r>
              <a:rPr lang="cs-CZ" altLang="cs-CZ" b="1" dirty="0"/>
              <a:t> </a:t>
            </a:r>
            <a:r>
              <a:rPr lang="cs-CZ" altLang="cs-CZ" dirty="0"/>
              <a:t>- </a:t>
            </a:r>
            <a:r>
              <a:rPr lang="cs-CZ" altLang="cs-CZ" dirty="0" err="1"/>
              <a:t>vekem</a:t>
            </a:r>
            <a:r>
              <a:rPr lang="cs-CZ" altLang="cs-CZ" dirty="0"/>
              <a:t> </a:t>
            </a:r>
            <a:r>
              <a:rPr lang="cs-CZ" altLang="cs-CZ" dirty="0" err="1"/>
              <a:t>nizsi</a:t>
            </a:r>
            <a:r>
              <a:rPr lang="cs-CZ" altLang="cs-CZ" dirty="0"/>
              <a:t> produkce proteinu </a:t>
            </a:r>
            <a:r>
              <a:rPr lang="cs-CZ" altLang="cs-CZ" dirty="0" err="1"/>
              <a:t>potrebnych</a:t>
            </a:r>
            <a:r>
              <a:rPr lang="cs-CZ" altLang="cs-CZ" dirty="0"/>
              <a:t> k produkci </a:t>
            </a:r>
            <a:r>
              <a:rPr lang="cs-CZ" altLang="cs-CZ" dirty="0" err="1"/>
              <a:t>svalove</a:t>
            </a:r>
            <a:r>
              <a:rPr lang="cs-CZ" altLang="cs-CZ" dirty="0"/>
              <a:t> hmoty </a:t>
            </a:r>
            <a:endParaRPr lang="en-US" altLang="cs-CZ" dirty="0"/>
          </a:p>
          <a:p>
            <a:r>
              <a:rPr lang="cs-CZ" altLang="cs-CZ" b="1" dirty="0"/>
              <a:t>                     - </a:t>
            </a:r>
            <a:r>
              <a:rPr lang="cs-CZ" altLang="cs-CZ" dirty="0" err="1"/>
              <a:t>vekem</a:t>
            </a:r>
            <a:r>
              <a:rPr lang="cs-CZ" altLang="cs-CZ" dirty="0"/>
              <a:t> </a:t>
            </a:r>
            <a:r>
              <a:rPr lang="cs-CZ" altLang="cs-CZ" dirty="0" err="1"/>
              <a:t>indukovane</a:t>
            </a:r>
            <a:r>
              <a:rPr lang="cs-CZ" altLang="cs-CZ" dirty="0"/>
              <a:t> </a:t>
            </a:r>
            <a:r>
              <a:rPr lang="cs-CZ" altLang="cs-CZ" dirty="0" err="1"/>
              <a:t>hormonalni</a:t>
            </a:r>
            <a:r>
              <a:rPr lang="cs-CZ" altLang="cs-CZ" dirty="0"/>
              <a:t> </a:t>
            </a:r>
            <a:r>
              <a:rPr lang="cs-CZ" altLang="cs-CZ" dirty="0" err="1"/>
              <a:t>zmeny</a:t>
            </a:r>
            <a:r>
              <a:rPr lang="cs-CZ" altLang="cs-CZ" dirty="0"/>
              <a:t> (</a:t>
            </a:r>
            <a:r>
              <a:rPr lang="en-US" altLang="cs-CZ" dirty="0"/>
              <a:t>insulin-like growth factor IGF-1</a:t>
            </a:r>
            <a:r>
              <a:rPr lang="cs-CZ" altLang="cs-CZ" dirty="0"/>
              <a:t> a testosteron)</a:t>
            </a:r>
          </a:p>
          <a:p>
            <a:endParaRPr lang="cs-CZ" altLang="cs-CZ" dirty="0"/>
          </a:p>
          <a:p>
            <a:r>
              <a:rPr lang="cs-CZ" altLang="cs-CZ" dirty="0"/>
              <a:t>                    - </a:t>
            </a:r>
            <a:r>
              <a:rPr lang="en-US" altLang="cs-CZ" dirty="0"/>
              <a:t>useful tool for risk stratification, prognostication</a:t>
            </a:r>
            <a:r>
              <a:rPr lang="cs-CZ" altLang="cs-CZ" dirty="0"/>
              <a:t> </a:t>
            </a:r>
            <a:r>
              <a:rPr lang="en-US" altLang="cs-CZ" dirty="0"/>
              <a:t>and to direct interventions aimed at preventing</a:t>
            </a:r>
            <a:r>
              <a:rPr lang="cs-CZ" altLang="cs-CZ" dirty="0"/>
              <a:t> </a:t>
            </a:r>
            <a:r>
              <a:rPr lang="en-US" altLang="cs-CZ" dirty="0"/>
              <a:t>functional decline towards those </a:t>
            </a:r>
            <a:r>
              <a:rPr lang="cs-CZ" altLang="cs-CZ" dirty="0"/>
              <a:t>   </a:t>
            </a:r>
          </a:p>
          <a:p>
            <a:r>
              <a:rPr lang="cs-CZ" altLang="cs-CZ" dirty="0"/>
              <a:t>                      </a:t>
            </a:r>
            <a:r>
              <a:rPr lang="en-US" altLang="cs-CZ" dirty="0"/>
              <a:t>carrying the greatest</a:t>
            </a:r>
            <a:r>
              <a:rPr lang="cs-CZ" altLang="cs-CZ" dirty="0"/>
              <a:t> </a:t>
            </a:r>
            <a:r>
              <a:rPr lang="en-US" altLang="cs-CZ" dirty="0"/>
              <a:t>risk. Both </a:t>
            </a:r>
            <a:r>
              <a:rPr lang="cs-CZ" altLang="cs-CZ" dirty="0"/>
              <a:t>(</a:t>
            </a:r>
            <a:r>
              <a:rPr lang="cs-CZ" altLang="cs-CZ" dirty="0" err="1"/>
              <a:t>sarkopenie</a:t>
            </a:r>
            <a:r>
              <a:rPr lang="cs-CZ" altLang="cs-CZ" dirty="0"/>
              <a:t> + </a:t>
            </a:r>
            <a:r>
              <a:rPr lang="cs-CZ" altLang="cs-CZ" dirty="0" err="1"/>
              <a:t>krehkost</a:t>
            </a:r>
            <a:r>
              <a:rPr lang="cs-CZ" altLang="cs-CZ" dirty="0"/>
              <a:t>) </a:t>
            </a:r>
            <a:r>
              <a:rPr lang="en-US" altLang="cs-CZ" dirty="0"/>
              <a:t>are consistently associated with increased</a:t>
            </a:r>
            <a:r>
              <a:rPr lang="cs-CZ" altLang="cs-CZ" dirty="0"/>
              <a:t> </a:t>
            </a:r>
            <a:r>
              <a:rPr lang="en-US" altLang="cs-CZ" dirty="0"/>
              <a:t>risk of incident disability, falls, 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                      </a:t>
            </a:r>
            <a:r>
              <a:rPr lang="en-US" altLang="cs-CZ" dirty="0"/>
              <a:t>hospitalization and</a:t>
            </a:r>
            <a:r>
              <a:rPr lang="cs-CZ" altLang="cs-CZ" dirty="0"/>
              <a:t> </a:t>
            </a:r>
            <a:r>
              <a:rPr lang="en-US" altLang="cs-CZ" dirty="0"/>
              <a:t>mortality</a:t>
            </a:r>
            <a:endParaRPr lang="cs-CZ" altLang="cs-CZ" dirty="0"/>
          </a:p>
          <a:p>
            <a:endParaRPr lang="cs-CZ" altLang="cs-CZ" b="1" dirty="0"/>
          </a:p>
          <a:p>
            <a:r>
              <a:rPr lang="cs-CZ" altLang="cs-CZ" b="1" dirty="0" err="1"/>
              <a:t>Priciny</a:t>
            </a:r>
            <a:r>
              <a:rPr lang="cs-CZ" altLang="cs-CZ" b="1" dirty="0"/>
              <a:t> PH -</a:t>
            </a:r>
            <a:r>
              <a:rPr lang="cs-CZ" altLang="cs-CZ" dirty="0"/>
              <a:t> </a:t>
            </a:r>
            <a:r>
              <a:rPr lang="cs-CZ" altLang="cs-CZ" u="sng" dirty="0" err="1"/>
              <a:t>hypoxicka</a:t>
            </a:r>
            <a:r>
              <a:rPr lang="cs-CZ" altLang="cs-CZ" u="sng" dirty="0"/>
              <a:t> vazokonstrikce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                               - primy a </a:t>
            </a:r>
            <a:r>
              <a:rPr lang="cs-CZ" altLang="cs-CZ" dirty="0" err="1"/>
              <a:t>neprimy</a:t>
            </a:r>
            <a:r>
              <a:rPr lang="cs-CZ" altLang="cs-CZ" dirty="0"/>
              <a:t> efekt </a:t>
            </a:r>
            <a:r>
              <a:rPr lang="cs-CZ" altLang="cs-CZ" dirty="0" err="1"/>
              <a:t>nizkeho</a:t>
            </a:r>
            <a:r>
              <a:rPr lang="cs-CZ" altLang="cs-CZ" dirty="0"/>
              <a:t> O2 na hladkou svalovinu </a:t>
            </a:r>
            <a:r>
              <a:rPr lang="cs-CZ" altLang="cs-CZ" dirty="0" err="1"/>
              <a:t>cev</a:t>
            </a:r>
            <a:r>
              <a:rPr lang="cs-CZ" altLang="cs-CZ" dirty="0"/>
              <a:t> přes Na +Ca </a:t>
            </a:r>
            <a:r>
              <a:rPr lang="cs-CZ" altLang="cs-CZ" dirty="0" err="1"/>
              <a:t>kanaly</a:t>
            </a:r>
            <a:r>
              <a:rPr lang="cs-CZ" altLang="cs-CZ" dirty="0"/>
              <a:t> -&gt; depolarizace </a:t>
            </a:r>
            <a:r>
              <a:rPr lang="cs-CZ" altLang="cs-CZ" dirty="0" err="1"/>
              <a:t>membrany</a:t>
            </a:r>
            <a:r>
              <a:rPr lang="cs-CZ" altLang="cs-CZ" dirty="0"/>
              <a:t> -&gt; </a:t>
            </a:r>
            <a:r>
              <a:rPr lang="cs-CZ" altLang="cs-CZ" dirty="0" err="1"/>
              <a:t>influx</a:t>
            </a:r>
            <a:r>
              <a:rPr lang="cs-CZ" altLang="cs-CZ" dirty="0"/>
              <a:t> Ca </a:t>
            </a:r>
          </a:p>
          <a:p>
            <a:r>
              <a:rPr lang="cs-CZ" altLang="cs-CZ" dirty="0"/>
              <a:t>                                 -&gt; konstrikce </a:t>
            </a:r>
            <a:r>
              <a:rPr lang="cs-CZ" altLang="cs-CZ" dirty="0" err="1"/>
              <a:t>hladke</a:t>
            </a:r>
            <a:r>
              <a:rPr lang="cs-CZ" altLang="cs-CZ" dirty="0"/>
              <a:t> svaloviny </a:t>
            </a:r>
          </a:p>
          <a:p>
            <a:r>
              <a:rPr lang="cs-CZ" altLang="cs-CZ" dirty="0"/>
              <a:t>                               - dále produkce </a:t>
            </a:r>
            <a:r>
              <a:rPr lang="cs-CZ" altLang="cs-CZ" dirty="0" err="1"/>
              <a:t>mediatoru</a:t>
            </a:r>
            <a:r>
              <a:rPr lang="cs-CZ" altLang="cs-CZ" dirty="0"/>
              <a:t> jako </a:t>
            </a:r>
            <a:r>
              <a:rPr lang="cs-CZ" altLang="cs-CZ" dirty="0" err="1"/>
              <a:t>endotelin</a:t>
            </a:r>
            <a:r>
              <a:rPr lang="cs-CZ" altLang="cs-CZ" dirty="0"/>
              <a:t> 1, </a:t>
            </a:r>
            <a:r>
              <a:rPr lang="cs-CZ" altLang="cs-CZ" dirty="0" err="1"/>
              <a:t>angiotentin</a:t>
            </a:r>
            <a:r>
              <a:rPr lang="cs-CZ" altLang="cs-CZ" dirty="0"/>
              <a:t> II a jine)</a:t>
            </a:r>
          </a:p>
          <a:p>
            <a:r>
              <a:rPr lang="cs-CZ" altLang="cs-CZ" dirty="0"/>
              <a:t>                 - </a:t>
            </a:r>
            <a:r>
              <a:rPr lang="cs-CZ" altLang="cs-CZ" u="sng" dirty="0"/>
              <a:t>hyperinflace/air-</a:t>
            </a:r>
            <a:r>
              <a:rPr lang="cs-CZ" altLang="cs-CZ" u="sng" dirty="0" err="1"/>
              <a:t>trapping</a:t>
            </a:r>
            <a:r>
              <a:rPr lang="cs-CZ" altLang="cs-CZ" dirty="0"/>
              <a:t> (komprimace </a:t>
            </a:r>
            <a:r>
              <a:rPr lang="cs-CZ" altLang="cs-CZ" dirty="0" err="1"/>
              <a:t>plicnich</a:t>
            </a:r>
            <a:r>
              <a:rPr lang="cs-CZ" altLang="cs-CZ" dirty="0"/>
              <a:t> </a:t>
            </a:r>
            <a:r>
              <a:rPr lang="cs-CZ" altLang="cs-CZ" dirty="0" err="1"/>
              <a:t>cev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                 - </a:t>
            </a:r>
            <a:r>
              <a:rPr lang="cs-CZ" altLang="cs-CZ" u="sng" dirty="0" err="1"/>
              <a:t>sekund.polyglobulie</a:t>
            </a:r>
            <a:r>
              <a:rPr lang="cs-CZ" altLang="cs-CZ" dirty="0"/>
              <a:t> (</a:t>
            </a:r>
            <a:r>
              <a:rPr lang="cs-CZ" altLang="cs-CZ" dirty="0" err="1"/>
              <a:t>zvysena</a:t>
            </a:r>
            <a:r>
              <a:rPr lang="cs-CZ" altLang="cs-CZ" dirty="0"/>
              <a:t> viskozita krve a inhibuje </a:t>
            </a:r>
            <a:r>
              <a:rPr lang="cs-CZ" altLang="cs-CZ" dirty="0" err="1"/>
              <a:t>vazodilat.efekt</a:t>
            </a:r>
            <a:r>
              <a:rPr lang="cs-CZ" altLang="cs-CZ" dirty="0"/>
              <a:t> acetylcholinu na </a:t>
            </a:r>
            <a:r>
              <a:rPr lang="cs-CZ" altLang="cs-CZ" dirty="0" err="1"/>
              <a:t>cevy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                 - </a:t>
            </a:r>
            <a:r>
              <a:rPr lang="cs-CZ" altLang="cs-CZ" u="sng" dirty="0"/>
              <a:t>toxicky efekt </a:t>
            </a:r>
            <a:r>
              <a:rPr lang="cs-CZ" altLang="cs-CZ" u="sng" dirty="0" err="1"/>
              <a:t>cigaretoveho</a:t>
            </a:r>
            <a:r>
              <a:rPr lang="cs-CZ" altLang="cs-CZ" u="sng" dirty="0"/>
              <a:t> </a:t>
            </a:r>
            <a:r>
              <a:rPr lang="cs-CZ" altLang="cs-CZ" u="sng" dirty="0" err="1"/>
              <a:t>koure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                               - produkce </a:t>
            </a:r>
            <a:r>
              <a:rPr lang="cs-CZ" altLang="cs-CZ" dirty="0" err="1"/>
              <a:t>ruznych</a:t>
            </a:r>
            <a:r>
              <a:rPr lang="cs-CZ" altLang="cs-CZ" dirty="0"/>
              <a:t> </a:t>
            </a:r>
            <a:r>
              <a:rPr lang="cs-CZ" altLang="cs-CZ" dirty="0" err="1"/>
              <a:t>vasokonstrikcnich</a:t>
            </a:r>
            <a:r>
              <a:rPr lang="cs-CZ" altLang="cs-CZ" dirty="0"/>
              <a:t> </a:t>
            </a:r>
            <a:r>
              <a:rPr lang="cs-CZ" altLang="cs-CZ" dirty="0" err="1"/>
              <a:t>mediatoru</a:t>
            </a:r>
            <a:r>
              <a:rPr lang="cs-CZ" altLang="cs-CZ" dirty="0"/>
              <a:t>, </a:t>
            </a:r>
            <a:r>
              <a:rPr lang="cs-CZ" altLang="cs-CZ" dirty="0" err="1"/>
              <a:t>napr</a:t>
            </a:r>
            <a:r>
              <a:rPr lang="cs-CZ" altLang="cs-CZ" dirty="0"/>
              <a:t> </a:t>
            </a:r>
            <a:r>
              <a:rPr lang="cs-CZ" altLang="cs-CZ" dirty="0" err="1"/>
              <a:t>endotelin</a:t>
            </a:r>
            <a:r>
              <a:rPr lang="cs-CZ" altLang="cs-CZ" dirty="0"/>
              <a:t> 1, VEGF </a:t>
            </a:r>
          </a:p>
          <a:p>
            <a:r>
              <a:rPr lang="cs-CZ" altLang="cs-CZ" dirty="0"/>
              <a:t>                               - </a:t>
            </a:r>
            <a:r>
              <a:rPr lang="cs-CZ" altLang="cs-CZ" dirty="0" err="1"/>
              <a:t>nizka</a:t>
            </a:r>
            <a:r>
              <a:rPr lang="cs-CZ" altLang="cs-CZ" dirty="0"/>
              <a:t> produkce NO v </a:t>
            </a:r>
            <a:r>
              <a:rPr lang="cs-CZ" altLang="cs-CZ" dirty="0" err="1"/>
              <a:t>endotel.bunkach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                               - CD 8+ T-</a:t>
            </a:r>
            <a:r>
              <a:rPr lang="cs-CZ" altLang="cs-CZ" dirty="0" err="1"/>
              <a:t>lymfocytarni</a:t>
            </a:r>
            <a:r>
              <a:rPr lang="cs-CZ" altLang="cs-CZ" dirty="0"/>
              <a:t> infiltrace tunica </a:t>
            </a:r>
            <a:r>
              <a:rPr lang="cs-CZ" altLang="cs-CZ" dirty="0" err="1"/>
              <a:t>adventicia</a:t>
            </a:r>
            <a:r>
              <a:rPr lang="cs-CZ" altLang="cs-CZ" dirty="0"/>
              <a:t> </a:t>
            </a:r>
            <a:r>
              <a:rPr lang="cs-CZ" altLang="cs-CZ" dirty="0" err="1"/>
              <a:t>cev</a:t>
            </a:r>
            <a:endParaRPr lang="cs-CZ" altLang="cs-CZ" dirty="0"/>
          </a:p>
          <a:p>
            <a:r>
              <a:rPr lang="cs-CZ" altLang="cs-CZ" dirty="0"/>
              <a:t>                               - depozice elastinu +</a:t>
            </a:r>
            <a:r>
              <a:rPr lang="en-US" altLang="cs-CZ" dirty="0"/>
              <a:t> </a:t>
            </a:r>
            <a:r>
              <a:rPr lang="cs-CZ" altLang="cs-CZ" dirty="0" err="1"/>
              <a:t>zvysena</a:t>
            </a:r>
            <a:r>
              <a:rPr lang="cs-CZ" altLang="cs-CZ" dirty="0"/>
              <a:t> produkce kolagenu a</a:t>
            </a:r>
            <a:r>
              <a:rPr lang="en-US" altLang="cs-CZ" dirty="0"/>
              <a:t> </a:t>
            </a:r>
            <a:r>
              <a:rPr lang="en-US" altLang="cs-CZ" dirty="0" err="1"/>
              <a:t>prolifera</a:t>
            </a:r>
            <a:r>
              <a:rPr lang="cs-CZ" altLang="cs-CZ" dirty="0" err="1"/>
              <a:t>ce</a:t>
            </a:r>
            <a:r>
              <a:rPr lang="cs-CZ" altLang="cs-CZ" dirty="0"/>
              <a:t> </a:t>
            </a:r>
            <a:r>
              <a:rPr lang="cs-CZ" altLang="cs-CZ" dirty="0" err="1"/>
              <a:t>hladke</a:t>
            </a:r>
            <a:r>
              <a:rPr lang="cs-CZ" altLang="cs-CZ" dirty="0"/>
              <a:t> svaloviny </a:t>
            </a:r>
            <a:r>
              <a:rPr lang="cs-CZ" altLang="cs-CZ" dirty="0" err="1"/>
              <a:t>malych</a:t>
            </a:r>
            <a:r>
              <a:rPr lang="cs-CZ" altLang="cs-CZ" dirty="0"/>
              <a:t> </a:t>
            </a:r>
            <a:r>
              <a:rPr lang="cs-CZ" altLang="cs-CZ" dirty="0" err="1"/>
              <a:t>cev</a:t>
            </a:r>
            <a:r>
              <a:rPr lang="cs-CZ" altLang="cs-CZ" dirty="0"/>
              <a:t> v tunica intima  </a:t>
            </a:r>
          </a:p>
        </p:txBody>
      </p:sp>
      <p:sp>
        <p:nvSpPr>
          <p:cNvPr id="145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D19BFDD-2D66-42AC-AD44-0C345DAD3A92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59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68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/>
              <a:t>Všechny objemy, které se v různých publikacích uvádějí, jsou pouze průměrné hodnoty. Tyto objemy jsou individuální. Jsou ovlivněny výškou, hmotností, stářím, trénovaností, pohlavím a zdravotním stavem. V praxi se proto udává hodnota absolutní v litrech a relativní v procentech, která srovnává naměřené výsledky s osbobami stejného věku, pohlaví, výšky a hmotnosti.</a:t>
            </a:r>
          </a:p>
          <a:p>
            <a:endParaRPr lang="cs-CZ" altLang="cs-CZ"/>
          </a:p>
        </p:txBody>
      </p:sp>
      <p:sp>
        <p:nvSpPr>
          <p:cNvPr id="146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4864CAE4-3165-473A-BE32-EB2E88E142DE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60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13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47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D40668CF-36E8-467E-9622-93301E992DB7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61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7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/>
              <a:t>Všechny objemy, které se v různých publikacích uvádějí, jsou pouze průměrné hodnoty. Tyto objemy jsou individuální. Jsou ovlivněny výškou, hmotností, stářím, trénovaností, pohlavím a zdravotním stavem. V praxi se proto udává hodnota absolutní v litrech a relativní v procentech, která srovnává naměřené výsledky s osbobami stejného věku, pohlaví, výšky a hmotnosti.</a:t>
            </a:r>
          </a:p>
          <a:p>
            <a:endParaRPr lang="cs-CZ" altLang="cs-CZ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A7276EC-8AF6-425A-9361-1608DF52768D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74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/>
              <a:t>Celli, 2017, analyzed data, </a:t>
            </a:r>
            <a:r>
              <a:rPr lang="en-US" altLang="cs-CZ"/>
              <a:t>14497 patients with COPD from </a:t>
            </a:r>
            <a:r>
              <a:rPr lang="cs-CZ" altLang="cs-CZ"/>
              <a:t>6 </a:t>
            </a:r>
            <a:r>
              <a:rPr lang="en-US" altLang="cs-CZ"/>
              <a:t>observational (n = 9,641) and </a:t>
            </a:r>
            <a:r>
              <a:rPr lang="cs-CZ" altLang="cs-CZ"/>
              <a:t>5 </a:t>
            </a:r>
            <a:r>
              <a:rPr lang="en-US" altLang="cs-CZ"/>
              <a:t>interventional (n = 4,856) studies</a:t>
            </a:r>
            <a:endParaRPr lang="cs-CZ" altLang="cs-CZ"/>
          </a:p>
          <a:p>
            <a:endParaRPr lang="cs-CZ" altLang="cs-CZ"/>
          </a:p>
        </p:txBody>
      </p:sp>
      <p:sp>
        <p:nvSpPr>
          <p:cNvPr id="148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37E411D0-A8AC-4D7C-B880-DDF76FA7B5B7}" type="slidenum">
              <a:rPr lang="cs-CZ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72</a:t>
            </a:fld>
            <a:endParaRPr lang="cs-CZ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34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cs-CZ"/>
              <a:t>The original purpose of the ISWT was to develop a standardised, externally paced, incremental field walking test to assess the functional capacity in patients with chronic airways obstruction  </a:t>
            </a:r>
            <a:endParaRPr lang="cs-CZ" altLang="cs-CZ"/>
          </a:p>
        </p:txBody>
      </p:sp>
      <p:sp>
        <p:nvSpPr>
          <p:cNvPr id="149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5CF9DE9-EFC5-4759-A337-4B26B2CF063F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73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6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cs-CZ"/>
              <a:t>The original purpose of the ISWT was to develop a standardised, externally paced, incremental field walking test to assess the functional capacity in patients with chronic airways obstruction  </a:t>
            </a:r>
            <a:endParaRPr lang="cs-CZ" altLang="cs-CZ"/>
          </a:p>
        </p:txBody>
      </p:sp>
      <p:sp>
        <p:nvSpPr>
          <p:cNvPr id="1505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69D87C1-CFD8-4C1D-87E8-231D9CA956D4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79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6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cs-CZ"/>
              <a:t>The movement of standing up and sitting down are important</a:t>
            </a:r>
          </a:p>
          <a:p>
            <a:r>
              <a:rPr lang="en-US" altLang="cs-CZ"/>
              <a:t>functions of daily life, and the inability to perform</a:t>
            </a:r>
          </a:p>
          <a:p>
            <a:r>
              <a:rPr lang="en-US" altLang="cs-CZ"/>
              <a:t>these basic skills is associated with mortality and with</a:t>
            </a:r>
          </a:p>
          <a:p>
            <a:r>
              <a:rPr lang="en-US" altLang="cs-CZ"/>
              <a:t>impairment of function and mobility</a:t>
            </a:r>
            <a:endParaRPr lang="cs-CZ" altLang="cs-CZ"/>
          </a:p>
        </p:txBody>
      </p:sp>
      <p:sp>
        <p:nvSpPr>
          <p:cNvPr id="1515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215262A-A4A9-49D4-9E6E-ED21DA8EF1CA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81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58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cs-CZ"/>
              <a:t>The movement of standing up and sitting down are important</a:t>
            </a:r>
          </a:p>
          <a:p>
            <a:r>
              <a:rPr lang="en-US" altLang="cs-CZ"/>
              <a:t>functions of daily life, and the inability to perform</a:t>
            </a:r>
          </a:p>
          <a:p>
            <a:r>
              <a:rPr lang="en-US" altLang="cs-CZ"/>
              <a:t>these basic skills is associated with mortality and with</a:t>
            </a:r>
          </a:p>
          <a:p>
            <a:r>
              <a:rPr lang="en-US" altLang="cs-CZ"/>
              <a:t>impairment of function and mobility</a:t>
            </a:r>
            <a:endParaRPr lang="cs-CZ" altLang="cs-CZ"/>
          </a:p>
        </p:txBody>
      </p:sp>
      <p:sp>
        <p:nvSpPr>
          <p:cNvPr id="1525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41428E1D-40F5-443A-9503-A0D6A51A8C44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82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23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cs-CZ"/>
              <a:t>The movement of standing up and sitting down are important</a:t>
            </a:r>
          </a:p>
          <a:p>
            <a:r>
              <a:rPr lang="en-US" altLang="cs-CZ"/>
              <a:t>functions of daily life, and the inability to perform</a:t>
            </a:r>
          </a:p>
          <a:p>
            <a:r>
              <a:rPr lang="en-US" altLang="cs-CZ"/>
              <a:t>these basic skills is associated with mortality and with</a:t>
            </a:r>
          </a:p>
          <a:p>
            <a:r>
              <a:rPr lang="en-US" altLang="cs-CZ"/>
              <a:t>impairment of function and mobility</a:t>
            </a:r>
            <a:endParaRPr lang="cs-CZ" altLang="cs-CZ"/>
          </a:p>
        </p:txBody>
      </p:sp>
      <p:sp>
        <p:nvSpPr>
          <p:cNvPr id="153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FE8206F-915A-4B59-8245-220FB7080B5E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83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7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cs-CZ"/>
              <a:t>The movement of standing up and sitting down are important</a:t>
            </a:r>
          </a:p>
          <a:p>
            <a:r>
              <a:rPr lang="en-US" altLang="cs-CZ"/>
              <a:t>functions of daily life, and the inability to perform</a:t>
            </a:r>
          </a:p>
          <a:p>
            <a:r>
              <a:rPr lang="en-US" altLang="cs-CZ"/>
              <a:t>these basic skills is associated with mortality and with</a:t>
            </a:r>
          </a:p>
          <a:p>
            <a:r>
              <a:rPr lang="en-US" altLang="cs-CZ"/>
              <a:t>impairment of function and mobility</a:t>
            </a:r>
            <a:endParaRPr lang="cs-CZ" altLang="cs-CZ"/>
          </a:p>
        </p:txBody>
      </p:sp>
      <p:sp>
        <p:nvSpPr>
          <p:cNvPr id="1546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44B30B89-CCBB-4355-9B53-AD520DA2A0E2}" type="slidenum">
              <a:rPr lang="sk-SK" altLang="cs-CZ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84</a:t>
            </a:fld>
            <a:endParaRPr lang="sk-SK" altLang="cs-CZ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1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B081998C-164C-4F5D-88A6-901913686F16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1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9E106-33C1-4E18-BE2C-D5C6D978B447}" type="slidenum">
              <a:rPr lang="sk-SK" altLang="cs-CZ" smtClean="0"/>
              <a:pPr/>
              <a:t>13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85368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Delka</a:t>
            </a:r>
            <a:r>
              <a:rPr lang="cs-CZ" dirty="0"/>
              <a:t> </a:t>
            </a:r>
            <a:r>
              <a:rPr lang="cs-CZ" dirty="0" err="1"/>
              <a:t>trvani</a:t>
            </a:r>
            <a:r>
              <a:rPr lang="cs-CZ" dirty="0"/>
              <a:t> testu 7 minut</a:t>
            </a:r>
          </a:p>
          <a:p>
            <a:r>
              <a:rPr lang="cs-CZ" dirty="0"/>
              <a:t>Pacienti s CHOPN (poruchou distribuce </a:t>
            </a:r>
            <a:r>
              <a:rPr lang="cs-CZ" dirty="0" err="1"/>
              <a:t>venilace</a:t>
            </a:r>
            <a:r>
              <a:rPr lang="cs-CZ" dirty="0"/>
              <a:t> i</a:t>
            </a:r>
            <a:r>
              <a:rPr lang="cs-CZ" baseline="0" dirty="0"/>
              <a:t> déle)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9E106-33C1-4E18-BE2C-D5C6D978B447}" type="slidenum">
              <a:rPr lang="sk-SK" altLang="cs-CZ" smtClean="0"/>
              <a:pPr/>
              <a:t>15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07734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Pacient </a:t>
            </a:r>
            <a:r>
              <a:rPr lang="cs-CZ" dirty="0" err="1"/>
              <a:t>sedi</a:t>
            </a:r>
            <a:r>
              <a:rPr lang="cs-CZ" dirty="0"/>
              <a:t> v </a:t>
            </a:r>
            <a:r>
              <a:rPr lang="cs-CZ" dirty="0" err="1"/>
              <a:t>uzavretej</a:t>
            </a:r>
            <a:r>
              <a:rPr lang="cs-CZ" dirty="0"/>
              <a:t>, </a:t>
            </a:r>
            <a:r>
              <a:rPr lang="cs-CZ" dirty="0" err="1"/>
              <a:t>objemovo</a:t>
            </a:r>
            <a:r>
              <a:rPr lang="cs-CZ" dirty="0"/>
              <a:t> </a:t>
            </a:r>
            <a:r>
              <a:rPr lang="cs-CZ" dirty="0" err="1"/>
              <a:t>konstantnej</a:t>
            </a:r>
            <a:r>
              <a:rPr lang="cs-CZ" dirty="0"/>
              <a:t> </a:t>
            </a:r>
            <a:r>
              <a:rPr lang="cs-CZ" dirty="0" err="1"/>
              <a:t>kabine</a:t>
            </a:r>
            <a:r>
              <a:rPr lang="cs-CZ" dirty="0"/>
              <a:t>.</a:t>
            </a:r>
            <a:r>
              <a:rPr lang="cs-CZ" baseline="0" dirty="0"/>
              <a:t> </a:t>
            </a:r>
            <a:r>
              <a:rPr lang="cs-CZ" baseline="0" dirty="0" err="1"/>
              <a:t>Pokusi</a:t>
            </a:r>
            <a:r>
              <a:rPr lang="cs-CZ" baseline="0" dirty="0"/>
              <a:t> </a:t>
            </a:r>
            <a:r>
              <a:rPr lang="cs-CZ" baseline="0" dirty="0" err="1"/>
              <a:t>sa</a:t>
            </a:r>
            <a:r>
              <a:rPr lang="cs-CZ" baseline="0" dirty="0"/>
              <a:t> nadychovat a vydychovat v </a:t>
            </a:r>
            <a:r>
              <a:rPr lang="cs-CZ" baseline="0" dirty="0" err="1"/>
              <a:t>uzavretom</a:t>
            </a:r>
            <a:r>
              <a:rPr lang="cs-CZ" baseline="0" dirty="0"/>
              <a:t> okruhu.</a:t>
            </a:r>
          </a:p>
          <a:p>
            <a:r>
              <a:rPr lang="cs-CZ" baseline="0" dirty="0" err="1"/>
              <a:t>Snimaju</a:t>
            </a:r>
            <a:r>
              <a:rPr lang="cs-CZ" baseline="0" dirty="0"/>
              <a:t> </a:t>
            </a:r>
            <a:r>
              <a:rPr lang="cs-CZ" baseline="0" dirty="0" err="1"/>
              <a:t>sa</a:t>
            </a:r>
            <a:r>
              <a:rPr lang="cs-CZ" baseline="0" dirty="0"/>
              <a:t> při tom </a:t>
            </a:r>
            <a:r>
              <a:rPr lang="cs-CZ" baseline="0" dirty="0" err="1"/>
              <a:t>ustne</a:t>
            </a:r>
            <a:r>
              <a:rPr lang="cs-CZ" baseline="0" dirty="0"/>
              <a:t> tlaky, </a:t>
            </a:r>
            <a:r>
              <a:rPr lang="cs-CZ" baseline="0" dirty="0" err="1"/>
              <a:t>kt</a:t>
            </a:r>
            <a:r>
              <a:rPr lang="cs-CZ" baseline="0" dirty="0"/>
              <a:t>. </a:t>
            </a:r>
            <a:r>
              <a:rPr lang="cs-CZ" baseline="0" dirty="0" err="1"/>
              <a:t>Odpovedaju</a:t>
            </a:r>
            <a:r>
              <a:rPr lang="cs-CZ" baseline="0" dirty="0"/>
              <a:t> </a:t>
            </a:r>
            <a:r>
              <a:rPr lang="cs-CZ" baseline="0" dirty="0" err="1"/>
              <a:t>tlakom</a:t>
            </a:r>
            <a:r>
              <a:rPr lang="cs-CZ" baseline="0" dirty="0"/>
              <a:t> v </a:t>
            </a:r>
            <a:r>
              <a:rPr lang="cs-CZ" baseline="0" dirty="0" err="1"/>
              <a:t>alveoloch</a:t>
            </a:r>
            <a:r>
              <a:rPr lang="cs-CZ" baseline="0" dirty="0"/>
              <a:t>. </a:t>
            </a:r>
            <a:r>
              <a:rPr lang="cs-CZ" baseline="0" dirty="0" err="1"/>
              <a:t>Zaroven</a:t>
            </a:r>
            <a:r>
              <a:rPr lang="cs-CZ" baseline="0" dirty="0"/>
              <a:t> je </a:t>
            </a:r>
            <a:r>
              <a:rPr lang="cs-CZ" baseline="0" dirty="0" err="1"/>
              <a:t>snimany</a:t>
            </a:r>
            <a:r>
              <a:rPr lang="cs-CZ" baseline="0" dirty="0"/>
              <a:t> tlak v </a:t>
            </a:r>
            <a:r>
              <a:rPr lang="cs-CZ" baseline="0" dirty="0" err="1"/>
              <a:t>kabine</a:t>
            </a:r>
            <a:r>
              <a:rPr lang="cs-CZ" baseline="0" dirty="0"/>
              <a:t>. </a:t>
            </a:r>
            <a:r>
              <a:rPr lang="cs-CZ" baseline="0" dirty="0" err="1"/>
              <a:t>Pokial</a:t>
            </a:r>
            <a:r>
              <a:rPr lang="cs-CZ" baseline="0" dirty="0"/>
              <a:t> </a:t>
            </a:r>
            <a:r>
              <a:rPr lang="cs-CZ" baseline="0" dirty="0" err="1"/>
              <a:t>pozname</a:t>
            </a:r>
            <a:r>
              <a:rPr lang="cs-CZ" baseline="0" dirty="0"/>
              <a:t> </a:t>
            </a:r>
            <a:r>
              <a:rPr lang="cs-CZ" baseline="0" dirty="0" err="1"/>
              <a:t>zmeny</a:t>
            </a:r>
            <a:r>
              <a:rPr lang="cs-CZ" baseline="0" dirty="0"/>
              <a:t> </a:t>
            </a:r>
          </a:p>
          <a:p>
            <a:r>
              <a:rPr lang="cs-CZ" baseline="0" dirty="0" err="1"/>
              <a:t>Tlakov</a:t>
            </a:r>
            <a:r>
              <a:rPr lang="cs-CZ" baseline="0" dirty="0"/>
              <a:t> v </a:t>
            </a:r>
            <a:r>
              <a:rPr lang="cs-CZ" baseline="0" dirty="0" err="1"/>
              <a:t>kabine</a:t>
            </a:r>
            <a:r>
              <a:rPr lang="cs-CZ" baseline="0" dirty="0"/>
              <a:t> </a:t>
            </a:r>
            <a:r>
              <a:rPr lang="cs-CZ" baseline="0" dirty="0" err="1"/>
              <a:t>vznikajuce</a:t>
            </a:r>
            <a:r>
              <a:rPr lang="cs-CZ" baseline="0" dirty="0"/>
              <a:t> při </a:t>
            </a:r>
            <a:r>
              <a:rPr lang="cs-CZ" baseline="0" dirty="0" err="1"/>
              <a:t>pohyboch</a:t>
            </a:r>
            <a:r>
              <a:rPr lang="cs-CZ" baseline="0" dirty="0"/>
              <a:t> </a:t>
            </a:r>
            <a:r>
              <a:rPr lang="cs-CZ" baseline="0" dirty="0" err="1"/>
              <a:t>hrudniku</a:t>
            </a:r>
            <a:r>
              <a:rPr lang="cs-CZ" baseline="0" dirty="0"/>
              <a:t> tak je </a:t>
            </a:r>
            <a:r>
              <a:rPr lang="cs-CZ" baseline="0" dirty="0" err="1"/>
              <a:t>jednoduche</a:t>
            </a:r>
            <a:r>
              <a:rPr lang="cs-CZ" baseline="0" dirty="0"/>
              <a:t> vypočítat objemy. </a:t>
            </a:r>
          </a:p>
          <a:p>
            <a:r>
              <a:rPr lang="cs-CZ" baseline="0" dirty="0" err="1"/>
              <a:t>Nasleduje</a:t>
            </a:r>
            <a:r>
              <a:rPr lang="cs-CZ" baseline="0" dirty="0"/>
              <a:t> </a:t>
            </a:r>
            <a:r>
              <a:rPr lang="cs-CZ" baseline="0" dirty="0" err="1"/>
              <a:t>spirometria</a:t>
            </a:r>
            <a:r>
              <a:rPr lang="cs-CZ" baseline="0" dirty="0"/>
              <a:t> s </a:t>
            </a:r>
            <a:r>
              <a:rPr lang="cs-CZ" baseline="0" dirty="0" err="1"/>
              <a:t>pokojnym</a:t>
            </a:r>
            <a:r>
              <a:rPr lang="cs-CZ" baseline="0" dirty="0"/>
              <a:t> </a:t>
            </a:r>
            <a:r>
              <a:rPr lang="cs-CZ" baseline="0" dirty="0" err="1"/>
              <a:t>vydychom</a:t>
            </a:r>
            <a:r>
              <a:rPr lang="cs-CZ" baseline="0" dirty="0"/>
              <a:t> </a:t>
            </a:r>
            <a:r>
              <a:rPr lang="cs-CZ" baseline="0" dirty="0" err="1"/>
              <a:t>az</a:t>
            </a:r>
            <a:r>
              <a:rPr lang="cs-CZ" baseline="0" dirty="0"/>
              <a:t> po RV. </a:t>
            </a:r>
          </a:p>
          <a:p>
            <a:r>
              <a:rPr lang="cs-CZ" baseline="0" dirty="0"/>
              <a:t>Potom </a:t>
            </a:r>
            <a:r>
              <a:rPr lang="cs-CZ" baseline="0" dirty="0" err="1"/>
              <a:t>vysetrenie</a:t>
            </a:r>
            <a:r>
              <a:rPr lang="cs-CZ" baseline="0" dirty="0"/>
              <a:t> opat </a:t>
            </a:r>
            <a:r>
              <a:rPr lang="cs-CZ" baseline="0" dirty="0" err="1"/>
              <a:t>zacina</a:t>
            </a:r>
            <a:r>
              <a:rPr lang="cs-CZ" baseline="0" dirty="0"/>
              <a:t> </a:t>
            </a:r>
            <a:r>
              <a:rPr lang="cs-CZ" baseline="0" dirty="0" err="1"/>
              <a:t>nadychom</a:t>
            </a:r>
            <a:r>
              <a:rPr lang="cs-CZ" baseline="0" dirty="0"/>
              <a:t> </a:t>
            </a:r>
            <a:r>
              <a:rPr lang="cs-CZ" baseline="0" dirty="0" err="1"/>
              <a:t>pokojnym</a:t>
            </a:r>
            <a:r>
              <a:rPr lang="cs-CZ" baseline="0" dirty="0"/>
              <a:t> při FRC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9E106-33C1-4E18-BE2C-D5C6D978B447}" type="slidenum">
              <a:rPr lang="sk-SK" altLang="cs-CZ" smtClean="0"/>
              <a:pPr/>
              <a:t>17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9246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9E106-33C1-4E18-BE2C-D5C6D978B447}" type="slidenum">
              <a:rPr lang="sk-SK" altLang="cs-CZ" smtClean="0"/>
              <a:pPr/>
              <a:t>19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58496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9E106-33C1-4E18-BE2C-D5C6D978B447}" type="slidenum">
              <a:rPr lang="sk-SK" altLang="cs-CZ" smtClean="0"/>
              <a:pPr/>
              <a:t>22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44823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cs-CZ" altLang="cs-CZ"/>
              <a:t>Mnozstvo CO (mmol/ml), kt. se dostalo cez alveolokapil.membránu za 1 min a za daného tlaku</a:t>
            </a:r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D4DFC83-1EB6-45F6-BD97-46FC27F6B1C8}" type="slidenum">
              <a:rPr lang="sk-SK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25</a:t>
            </a:fld>
            <a:endParaRPr lang="sk-SK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8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A75FD83-576A-45AB-BFFD-A6AE194C7F3B}" type="slidenum">
              <a:rPr lang="en-US" altLang="cs-CZ"/>
              <a:pPr lvl="1"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8837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A251093-E717-46C1-9E51-806664DE5139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7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0C69A7D-C0FC-4E1A-BA01-6DED817C17A6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57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20A5E-9243-47A7-8EBE-0B7BBEB44C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184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A10D2-C122-4EF1-8A24-6B392606C3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8224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BD6AA-C49C-4A4E-8A76-8C2E949284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089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DF283CF-4554-47B3-9269-52EA79262309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1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F42669A-F85C-4C50-AB74-F46F90875336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4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44BC608-9B72-4722-96D1-2DE64FBA1BA1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8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B84BC4F-1D36-4D38-B2D0-CA8FC25920F6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7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093F21E-6B89-4EC2-B927-779432D66317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0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B66D592-50D6-4509-B6E4-2FE46D2BD139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4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F170D77A-160F-4CDF-84D8-F05118F62F1D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2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C95FFC2-EFD5-4EAB-856E-D524B432C0AC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7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2pPr lvl="1">
              <a:defRPr/>
            </a:lvl2pPr>
          </a:lstStyle>
          <a:p>
            <a:pPr lvl="1"/>
            <a:fld id="{AB1394C0-938F-41AC-8D2C-A12550F629B9}" type="slidenum">
              <a:rPr lang="en-US" altLang="cs-CZ"/>
              <a:pPr lvl="1"/>
              <a:t>‹#›</a:t>
            </a:fld>
            <a:endParaRPr lang="en-US" altLang="cs-CZ">
              <a:latin typeface="Corbel" panose="020B0503020204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8" r:id="rId1"/>
    <p:sldLayoutId id="2147485008" r:id="rId2"/>
    <p:sldLayoutId id="2147485009" r:id="rId3"/>
    <p:sldLayoutId id="2147485010" r:id="rId4"/>
    <p:sldLayoutId id="2147485011" r:id="rId5"/>
    <p:sldLayoutId id="2147485012" r:id="rId6"/>
    <p:sldLayoutId id="2147485013" r:id="rId7"/>
    <p:sldLayoutId id="2147485014" r:id="rId8"/>
    <p:sldLayoutId id="2147485015" r:id="rId9"/>
    <p:sldLayoutId id="2147485016" r:id="rId10"/>
    <p:sldLayoutId id="2147485017" r:id="rId11"/>
    <p:sldLayoutId id="2147485019" r:id="rId12"/>
    <p:sldLayoutId id="2147485020" r:id="rId13"/>
    <p:sldLayoutId id="214748502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stepwards.com/?page_id=8403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z/url?sa=i&amp;rct=j&amp;q=&amp;esrc=s&amp;source=images&amp;cd=&amp;cad=rja&amp;uact=8&amp;ved=0ahUKEwjdyLan8JrTAhWHUhQKHceMCQAQjRwIBw&amp;url=http://pfyziollfup.upol.cz/castwiki2/?p%3D6636&amp;bvm=bv.152180690,bs.2,d.bGg&amp;psig=AFQjCNF0PNg4ux7DNh4QOd_JXbgtYCEXNA&amp;ust=1491947654655353" TargetMode="Externa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cz/url?sa=i&amp;rct=j&amp;q=&amp;esrc=s&amp;source=images&amp;cd=&amp;cad=rja&amp;uact=8&amp;ved=0ahUKEwi2uJGK7ZrTAhVCWhQKHeqqCFkQjRwIBw&amp;url=http://paleohub.info/key/f/words-finalgon-salbe.html&amp;psig=AFQjCNG8wBxd8NPPfNEo-cf8TOBtf8MX-Q&amp;ust=149194678005850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0825" y="1268413"/>
            <a:ext cx="8643938" cy="3714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k-SK" sz="8000">
                <a:solidFill>
                  <a:schemeClr val="accent1">
                    <a:satMod val="150000"/>
                  </a:schemeClr>
                </a:solidFill>
              </a:rPr>
            </a:br>
            <a:r>
              <a:rPr lang="sk-SK" sz="8000">
                <a:solidFill>
                  <a:schemeClr val="accent1">
                    <a:satMod val="150000"/>
                  </a:schemeClr>
                </a:solidFill>
              </a:rPr>
              <a:t>Funkční </a:t>
            </a:r>
            <a:r>
              <a:rPr lang="sk-SK" sz="8000" dirty="0" err="1">
                <a:solidFill>
                  <a:schemeClr val="accent1">
                    <a:satMod val="150000"/>
                  </a:schemeClr>
                </a:solidFill>
              </a:rPr>
              <a:t>vyšetření</a:t>
            </a:r>
            <a:r>
              <a:rPr lang="sk-SK" sz="8000" dirty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sk-SK" sz="8000" dirty="0" err="1">
                <a:solidFill>
                  <a:schemeClr val="accent1">
                    <a:satMod val="150000"/>
                  </a:schemeClr>
                </a:solidFill>
              </a:rPr>
              <a:t>plic</a:t>
            </a:r>
            <a:r>
              <a:rPr lang="sk-SK" sz="8000" dirty="0">
                <a:solidFill>
                  <a:srgbClr val="0070C0"/>
                </a:solidFill>
                <a:latin typeface="+mn-lt"/>
                <a:cs typeface="Tahoma" pitchFamily="34" charset="0"/>
              </a:rPr>
              <a:t> </a:t>
            </a:r>
            <a:br>
              <a:rPr lang="sk-SK" sz="8000" dirty="0">
                <a:solidFill>
                  <a:srgbClr val="0070C0"/>
                </a:solidFill>
                <a:latin typeface="+mn-lt"/>
                <a:cs typeface="Tahoma" pitchFamily="34" charset="0"/>
              </a:rPr>
            </a:br>
            <a:r>
              <a:rPr lang="sk-SK" sz="2900" dirty="0">
                <a:latin typeface="+mn-lt"/>
                <a:cs typeface="Tahoma" pitchFamily="34" charset="0"/>
              </a:rPr>
              <a:t>Marek Plutinský</a:t>
            </a:r>
            <a:br>
              <a:rPr lang="sk-SK" sz="2700" dirty="0">
                <a:latin typeface="Tahoma" pitchFamily="34" charset="0"/>
                <a:cs typeface="Tahoma" pitchFamily="34" charset="0"/>
              </a:rPr>
            </a:br>
            <a:br>
              <a:rPr lang="sk-SK" sz="4000" dirty="0"/>
            </a:br>
            <a:br>
              <a:rPr lang="cs-CZ" sz="3200" dirty="0"/>
            </a:br>
            <a:endParaRPr lang="sk-SK" sz="2400" dirty="0"/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Spirometrie – akceptovatelnost měření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15941" y="1844824"/>
                <a:ext cx="914400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cs-CZ" sz="2000" dirty="0">
                    <a:solidFill>
                      <a:schemeClr val="tx1"/>
                    </a:solidFill>
                  </a:rPr>
                  <a:t>Standardizace spirometrie a odpovídající přístrojové vybavení dle ATS/ERS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cs-CZ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Výška/váha → 15min klid → vždy vsedě  → alespoň 3 měření (</a:t>
                </a:r>
                <a:r>
                  <a:rPr lang="cs-CZ" sz="190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max</a:t>
                </a: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8x)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cs-CZ" sz="190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Zpětně extrapolovaný objem (EV) </a:t>
                </a:r>
                <a14:m>
                  <m:oMath xmlns:m="http://schemas.openxmlformats.org/officeDocument/2006/math">
                    <m:r>
                      <a:rPr lang="cs-CZ" sz="1900" i="1" dirty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&lt;</m:t>
                    </m:r>
                    <m:r>
                      <a:rPr lang="cs-CZ" sz="1900" b="0" i="1" dirty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5% FVC nebo </a:t>
                </a:r>
                <a14:m>
                  <m:oMath xmlns:m="http://schemas.openxmlformats.org/officeDocument/2006/math">
                    <m:r>
                      <a:rPr lang="cs-CZ" sz="19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150ml  </a:t>
                </a:r>
              </a:p>
              <a:p>
                <a:pPr>
                  <a:lnSpc>
                    <a:spcPct val="150000"/>
                  </a:lnSpc>
                </a:pP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2.    PEF musí být dosaženo do 120 </a:t>
                </a:r>
                <a:r>
                  <a:rPr lang="cs-CZ" sz="190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ms</a:t>
                </a: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od zahájení usilovného výdechu </a:t>
                </a:r>
              </a:p>
              <a:p>
                <a:pPr>
                  <a:lnSpc>
                    <a:spcPct val="150000"/>
                  </a:lnSpc>
                </a:pP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3.    Dobré úsilí a křivka bez artefaktů </a:t>
                </a:r>
              </a:p>
              <a:p>
                <a:pPr marL="457200" indent="-457200">
                  <a:lnSpc>
                    <a:spcPct val="150000"/>
                  </a:lnSpc>
                  <a:buAutoNum type="arabicPeriod" startAt="4"/>
                </a:pP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Délka výdechu alespoň 6 s (děti do 10 let 3 s)</a:t>
                </a:r>
              </a:p>
              <a:p>
                <a:pPr marL="457200" indent="-457200">
                  <a:lnSpc>
                    <a:spcPct val="150000"/>
                  </a:lnSpc>
                  <a:buAutoNum type="arabicPeriod" startAt="4"/>
                </a:pPr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Variabilita FEV1 a FVC do 150ml (při FVC &lt; 1000ml je to 100ml)</a:t>
                </a:r>
              </a:p>
              <a:p>
                <a:pPr marL="457200" indent="-457200">
                  <a:lnSpc>
                    <a:spcPct val="150000"/>
                  </a:lnSpc>
                  <a:buAutoNum type="arabicPeriod" startAt="4"/>
                </a:pPr>
                <a:endParaRPr lang="cs-CZ" sz="190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r>
                  <a:rPr lang="cs-CZ" sz="19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endParaRPr lang="cs-CZ" sz="19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1" y="1844824"/>
                <a:ext cx="9144000" cy="4524315"/>
              </a:xfrm>
              <a:prstGeom prst="rect">
                <a:avLst/>
              </a:prstGeom>
              <a:blipFill rotWithShape="1"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37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3059" y="-4767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Spirometrie - hodnocení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30832" r="18360" b="49564"/>
          <a:stretch/>
        </p:blipFill>
        <p:spPr bwMode="auto">
          <a:xfrm>
            <a:off x="395536" y="1124744"/>
            <a:ext cx="8185333" cy="15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-3652" y="1151721"/>
            <a:ext cx="8928100" cy="4701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Obstrukce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pokud FEV1/SVC (anebo </a:t>
            </a:r>
            <a:r>
              <a:rPr lang="cs-CZ" sz="1800" u="sng" dirty="0">
                <a:solidFill>
                  <a:schemeClr val="tx1"/>
                </a:solidFill>
                <a:latin typeface="Arial" charset="0"/>
              </a:rPr>
              <a:t>FEV1/IVC, FEV1/FVC, FEV1/</a:t>
            </a:r>
            <a:r>
              <a:rPr lang="cs-CZ" sz="1800" u="sng" dirty="0" err="1">
                <a:solidFill>
                  <a:schemeClr val="tx1"/>
                </a:solidFill>
                <a:latin typeface="Arial" charset="0"/>
              </a:rPr>
              <a:t>VCmax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) je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&lt; LLN (75%,resp. 70% u starších lidí)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cs-CZ" sz="19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icrosoft YaHei" pitchFamily="2"/>
              <a:cs typeface="Arial" panose="020B0604020202020204" pitchFamily="34" charset="0"/>
            </a:endParaRPr>
          </a:p>
          <a:p>
            <a:pPr marL="285750" indent="-285750">
              <a:lnSpc>
                <a:spcPts val="328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MEF 25, MEF 50, MEF 75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 parametr obstrukce v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periférních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DC</a:t>
            </a:r>
          </a:p>
          <a:p>
            <a:pPr marL="285750" indent="-285750">
              <a:lnSpc>
                <a:spcPts val="328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8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9" t="32604" r="26273" b="36151"/>
          <a:stretch/>
        </p:blipFill>
        <p:spPr bwMode="auto">
          <a:xfrm>
            <a:off x="4664678" y="260647"/>
            <a:ext cx="4481141" cy="2639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5" t="20000" r="30518" b="48378"/>
          <a:stretch/>
        </p:blipFill>
        <p:spPr bwMode="auto">
          <a:xfrm>
            <a:off x="0" y="260648"/>
            <a:ext cx="4481141" cy="2639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0" t="16679" r="30565" b="52151"/>
          <a:stretch/>
        </p:blipFill>
        <p:spPr bwMode="auto">
          <a:xfrm>
            <a:off x="1621219" y="3140968"/>
            <a:ext cx="5719843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115616" y="1580471"/>
            <a:ext cx="3312368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16506" y="4874798"/>
            <a:ext cx="4191798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116506" y="5151081"/>
            <a:ext cx="1023446" cy="286734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60132" y="5151081"/>
            <a:ext cx="468052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115616" y="1856754"/>
            <a:ext cx="648072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275856" y="1856753"/>
            <a:ext cx="288032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062437" y="1572555"/>
            <a:ext cx="3096344" cy="24174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062437" y="1811060"/>
            <a:ext cx="669803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8028384" y="1811059"/>
            <a:ext cx="334901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5529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3" t="18616" r="22305" b="6915"/>
          <a:stretch/>
        </p:blipFill>
        <p:spPr bwMode="auto">
          <a:xfrm>
            <a:off x="755576" y="617488"/>
            <a:ext cx="795000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9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Plicní objemy a kapacity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7504" y="1700808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TLC, RV a FRC (TGV)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1. Nepřímé metody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      </a:t>
            </a:r>
            <a:r>
              <a:rPr lang="cs-CZ" sz="2000" dirty="0">
                <a:solidFill>
                  <a:schemeClr val="tx1"/>
                </a:solidFill>
              </a:rPr>
              <a:t>a. Metoda vyplavování N</a:t>
            </a:r>
            <a:r>
              <a:rPr lang="cs-CZ" sz="2000" baseline="-25000" dirty="0">
                <a:solidFill>
                  <a:schemeClr val="tx1"/>
                </a:solidFill>
              </a:rPr>
              <a:t>2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kyslíkom</a:t>
            </a: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tx1"/>
                </a:solidFill>
              </a:rPr>
              <a:t>      b. </a:t>
            </a:r>
            <a:r>
              <a:rPr lang="cs-CZ" sz="2000" dirty="0" err="1">
                <a:solidFill>
                  <a:schemeClr val="tx1"/>
                </a:solidFill>
              </a:rPr>
              <a:t>Diluční</a:t>
            </a:r>
            <a:r>
              <a:rPr lang="cs-CZ" sz="2000" dirty="0">
                <a:solidFill>
                  <a:schemeClr val="tx1"/>
                </a:solidFill>
              </a:rPr>
              <a:t> metoda s pomocí inertního plynu (He)</a:t>
            </a: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2. </a:t>
            </a:r>
            <a:r>
              <a:rPr lang="cs-CZ" sz="2000" b="1" dirty="0" err="1">
                <a:solidFill>
                  <a:schemeClr val="tx1"/>
                </a:solidFill>
              </a:rPr>
              <a:t>Bodypletyzmografie</a:t>
            </a: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Metoda vyplavování N</a:t>
            </a:r>
            <a:r>
              <a:rPr lang="cs-CZ" b="1" baseline="-25000" dirty="0">
                <a:solidFill>
                  <a:srgbClr val="C00000"/>
                </a:solidFill>
              </a:rPr>
              <a:t>2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kyslíkom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 t="48950" r="17332" b="18500"/>
          <a:stretch/>
        </p:blipFill>
        <p:spPr>
          <a:xfrm>
            <a:off x="221787" y="980728"/>
            <a:ext cx="872111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47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Diluční</a:t>
            </a:r>
            <a:r>
              <a:rPr lang="cs-CZ" b="1" dirty="0">
                <a:solidFill>
                  <a:srgbClr val="C00000"/>
                </a:solidFill>
              </a:rPr>
              <a:t> metoda s pomocí hélia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26289" r="9420" b="25412"/>
          <a:stretch/>
        </p:blipFill>
        <p:spPr>
          <a:xfrm>
            <a:off x="1259632" y="961985"/>
            <a:ext cx="6408712" cy="58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38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Bodypletyzmografie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1" t="39500" b="24800"/>
          <a:stretch/>
        </p:blipFill>
        <p:spPr>
          <a:xfrm>
            <a:off x="683568" y="908720"/>
            <a:ext cx="7380312" cy="57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46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wer cube 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76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354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rgbClr val="C00000"/>
                </a:solidFill>
              </a:rPr>
              <a:t>Bodypletyzmografie</a:t>
            </a:r>
            <a:r>
              <a:rPr lang="cs-CZ" b="1" dirty="0">
                <a:solidFill>
                  <a:srgbClr val="C00000"/>
                </a:solidFill>
              </a:rPr>
              <a:t> - odpory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54035" r="25754" b="16739"/>
          <a:stretch/>
        </p:blipFill>
        <p:spPr>
          <a:xfrm>
            <a:off x="755576" y="908720"/>
            <a:ext cx="7344816" cy="454318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558924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 err="1">
                <a:solidFill>
                  <a:schemeClr val="tx1"/>
                </a:solidFill>
              </a:rPr>
              <a:t>sRaw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(specifický odpor DC)   </a:t>
            </a:r>
            <a:r>
              <a:rPr lang="cs-CZ" sz="2000" b="1" dirty="0">
                <a:solidFill>
                  <a:schemeClr val="tx1"/>
                </a:solidFill>
              </a:rPr>
              <a:t>1kPa.s        </a:t>
            </a:r>
            <a:r>
              <a:rPr lang="cs-CZ" sz="2000" b="1" dirty="0" err="1">
                <a:solidFill>
                  <a:schemeClr val="tx1"/>
                </a:solidFill>
              </a:rPr>
              <a:t>Raw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(odpor DC) </a:t>
            </a:r>
            <a:r>
              <a:rPr lang="cs-CZ" sz="2000" b="1" dirty="0">
                <a:solidFill>
                  <a:schemeClr val="tx1"/>
                </a:solidFill>
              </a:rPr>
              <a:t>0.3kPa.s/l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b="1" dirty="0" err="1">
                <a:solidFill>
                  <a:schemeClr val="tx1"/>
                </a:solidFill>
              </a:rPr>
              <a:t>sGaw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(specifická vodivost)                        </a:t>
            </a:r>
            <a:r>
              <a:rPr lang="cs-CZ" sz="2000" b="1" dirty="0" err="1">
                <a:solidFill>
                  <a:schemeClr val="tx1"/>
                </a:solidFill>
              </a:rPr>
              <a:t>Gaw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(vodivost DC)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3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95288" y="1989138"/>
            <a:ext cx="8229600" cy="1944687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Statické plicní objemy a kapacity, dynamické ventilační parametry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t="15350" r="11392" b="57350"/>
          <a:stretch/>
        </p:blipFill>
        <p:spPr>
          <a:xfrm>
            <a:off x="251520" y="692696"/>
            <a:ext cx="792088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4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111" r="6688" b="377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63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3" t="18616" r="22305" b="6915"/>
          <a:stretch/>
        </p:blipFill>
        <p:spPr bwMode="auto">
          <a:xfrm>
            <a:off x="755576" y="617488"/>
            <a:ext cx="795000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486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44624"/>
            <a:ext cx="9108504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Indikace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Diagnóza restrikční ventilační poruchy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Diferenciace restrikční / obstrukční poruchy a plicní hyperinflace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Posouzení odpovědi na léčebné intervence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Předoperační vyšetření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</a:pPr>
            <a:endParaRPr lang="cs-CZ" sz="20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buFontTx/>
              <a:buAutoNum type="arabicPeriod" startAt="4"/>
            </a:pPr>
            <a:endParaRPr lang="cs-CZ" sz="19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/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sz="1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13811" r="43264" b="30491"/>
          <a:stretch/>
        </p:blipFill>
        <p:spPr bwMode="auto">
          <a:xfrm>
            <a:off x="1547664" y="2366870"/>
            <a:ext cx="5753744" cy="446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45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95288" y="1989138"/>
            <a:ext cx="8229600" cy="1944687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Vyšetření plicní difúze a interpretace výsledků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3652" y="1151721"/>
            <a:ext cx="8928100" cy="65787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- </a:t>
            </a:r>
            <a:r>
              <a:rPr lang="cs-CZ" sz="1800" b="1" dirty="0" err="1">
                <a:solidFill>
                  <a:schemeClr val="tx1"/>
                </a:solidFill>
                <a:latin typeface="Arial" charset="0"/>
              </a:rPr>
              <a:t>Transferfaktor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cs-CZ" sz="1800" b="1" dirty="0" err="1">
                <a:solidFill>
                  <a:schemeClr val="tx1"/>
                </a:solidFill>
                <a:latin typeface="Arial" charset="0"/>
              </a:rPr>
              <a:t>TLco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– </a:t>
            </a:r>
            <a:r>
              <a:rPr lang="cs-CZ" sz="1800" b="1" dirty="0" err="1">
                <a:solidFill>
                  <a:schemeClr val="tx1"/>
                </a:solidFill>
                <a:latin typeface="Arial" charset="0"/>
              </a:rPr>
              <a:t>mmol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cs-CZ" sz="1800" b="1" dirty="0" err="1">
                <a:solidFill>
                  <a:schemeClr val="tx1"/>
                </a:solidFill>
                <a:latin typeface="Arial" charset="0"/>
              </a:rPr>
              <a:t>kPa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/min)</a:t>
            </a:r>
            <a:r>
              <a:rPr lang="cs-CZ" sz="1800" b="1" dirty="0"/>
              <a:t> </a:t>
            </a:r>
            <a:r>
              <a:rPr lang="cs-CZ" sz="1800" dirty="0">
                <a:solidFill>
                  <a:schemeClr val="tx1"/>
                </a:solidFill>
              </a:rPr>
              <a:t>označuje schopnost plic vyměňovat  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  dýchací plyny přes </a:t>
            </a:r>
            <a:r>
              <a:rPr lang="cs-CZ" sz="1800" dirty="0" err="1">
                <a:solidFill>
                  <a:schemeClr val="tx1"/>
                </a:solidFill>
              </a:rPr>
              <a:t>alveolokapilární</a:t>
            </a:r>
            <a:r>
              <a:rPr lang="cs-CZ" sz="1800" dirty="0">
                <a:solidFill>
                  <a:schemeClr val="tx1"/>
                </a:solidFill>
              </a:rPr>
              <a:t> membránu </a:t>
            </a:r>
          </a:p>
          <a:p>
            <a:pPr>
              <a:lnSpc>
                <a:spcPct val="150000"/>
              </a:lnSpc>
              <a:defRPr/>
            </a:pPr>
            <a:endParaRPr lang="cs-CZ" sz="19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icrosoft YaHei" pitchFamily="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- </a:t>
            </a:r>
            <a:r>
              <a:rPr lang="cs-CZ" sz="1800" b="1" dirty="0">
                <a:solidFill>
                  <a:schemeClr val="tx1"/>
                </a:solidFill>
              </a:rPr>
              <a:t>Difúzní kapacita plic (DLCO – ml/</a:t>
            </a:r>
            <a:r>
              <a:rPr lang="cs-CZ" sz="1800" b="1" dirty="0" err="1">
                <a:solidFill>
                  <a:schemeClr val="tx1"/>
                </a:solidFill>
              </a:rPr>
              <a:t>mmHg</a:t>
            </a:r>
            <a:r>
              <a:rPr lang="cs-CZ" sz="1800" b="1" dirty="0">
                <a:solidFill>
                  <a:schemeClr val="tx1"/>
                </a:solidFill>
              </a:rPr>
              <a:t>/min) </a:t>
            </a:r>
            <a:r>
              <a:rPr lang="cs-CZ" sz="1800" dirty="0">
                <a:solidFill>
                  <a:schemeClr val="tx1"/>
                </a:solidFill>
              </a:rPr>
              <a:t>– pojem používaný v USA)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- </a:t>
            </a:r>
            <a:r>
              <a:rPr lang="cs-CZ" sz="1800" b="1" dirty="0">
                <a:solidFill>
                  <a:schemeClr val="tx1"/>
                </a:solidFill>
              </a:rPr>
              <a:t>Koeficient difúze (</a:t>
            </a:r>
            <a:r>
              <a:rPr lang="cs-CZ" sz="1800" b="1" dirty="0" err="1">
                <a:solidFill>
                  <a:schemeClr val="tx1"/>
                </a:solidFill>
              </a:rPr>
              <a:t>Kco</a:t>
            </a:r>
            <a:r>
              <a:rPr lang="cs-CZ" sz="1800" b="1" dirty="0">
                <a:solidFill>
                  <a:schemeClr val="tx1"/>
                </a:solidFill>
              </a:rPr>
              <a:t> - </a:t>
            </a:r>
            <a:r>
              <a:rPr lang="cs-CZ" sz="1800" b="1" dirty="0" err="1">
                <a:solidFill>
                  <a:schemeClr val="tx1"/>
                </a:solidFill>
              </a:rPr>
              <a:t>mmol</a:t>
            </a:r>
            <a:r>
              <a:rPr lang="cs-CZ" sz="1800" b="1" dirty="0">
                <a:solidFill>
                  <a:schemeClr val="tx1"/>
                </a:solidFill>
              </a:rPr>
              <a:t>/</a:t>
            </a:r>
            <a:r>
              <a:rPr lang="cs-CZ" sz="1800" b="1" dirty="0" err="1">
                <a:solidFill>
                  <a:schemeClr val="tx1"/>
                </a:solidFill>
              </a:rPr>
              <a:t>kPa</a:t>
            </a:r>
            <a:r>
              <a:rPr lang="cs-CZ" sz="1800" b="1" dirty="0">
                <a:solidFill>
                  <a:schemeClr val="tx1"/>
                </a:solidFill>
              </a:rPr>
              <a:t>/min/l)</a:t>
            </a: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- </a:t>
            </a:r>
            <a:r>
              <a:rPr lang="cs-CZ" sz="1800" b="1" dirty="0">
                <a:solidFill>
                  <a:schemeClr val="tx1"/>
                </a:solidFill>
              </a:rPr>
              <a:t>Alveolární objem (VA) </a:t>
            </a:r>
            <a:r>
              <a:rPr lang="cs-CZ" sz="1800" dirty="0">
                <a:solidFill>
                  <a:schemeClr val="tx1"/>
                </a:solidFill>
              </a:rPr>
              <a:t>– objem, do </a:t>
            </a:r>
            <a:r>
              <a:rPr lang="cs-CZ" sz="1800" dirty="0" err="1">
                <a:solidFill>
                  <a:schemeClr val="tx1"/>
                </a:solidFill>
              </a:rPr>
              <a:t>kt</a:t>
            </a:r>
            <a:r>
              <a:rPr lang="cs-CZ" sz="1800" dirty="0">
                <a:solidFill>
                  <a:schemeClr val="tx1"/>
                </a:solidFill>
              </a:rPr>
              <a:t>. se zředí vzorek inertního plynu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   zmenšený o mrtvý prostor</a:t>
            </a:r>
          </a:p>
          <a:p>
            <a:pPr>
              <a:lnSpc>
                <a:spcPct val="150000"/>
              </a:lnSpc>
              <a:defRPr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chemeClr val="tx1"/>
                </a:solidFill>
              </a:rPr>
              <a:t>                                            </a:t>
            </a:r>
            <a:r>
              <a:rPr lang="cs-CZ" sz="2800" dirty="0" err="1">
                <a:solidFill>
                  <a:schemeClr val="tx1"/>
                </a:solidFill>
              </a:rPr>
              <a:t>TLco</a:t>
            </a:r>
            <a:r>
              <a:rPr lang="cs-CZ" sz="2800" dirty="0">
                <a:solidFill>
                  <a:schemeClr val="tx1"/>
                </a:solidFill>
              </a:rPr>
              <a:t> = </a:t>
            </a:r>
            <a:r>
              <a:rPr lang="cs-CZ" sz="2800" dirty="0" err="1">
                <a:solidFill>
                  <a:schemeClr val="tx1"/>
                </a:solidFill>
              </a:rPr>
              <a:t>Kco</a:t>
            </a:r>
            <a:r>
              <a:rPr lang="cs-CZ" sz="2800" dirty="0">
                <a:solidFill>
                  <a:schemeClr val="tx1"/>
                </a:solidFill>
              </a:rPr>
              <a:t> x VA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Nadpis 1"/>
          <p:cNvSpPr>
            <a:spLocks noGrp="1"/>
          </p:cNvSpPr>
          <p:nvPr>
            <p:ph type="title"/>
          </p:nvPr>
        </p:nvSpPr>
        <p:spPr>
          <a:xfrm>
            <a:off x="468313" y="7938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Terminologie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Princip vyšetření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1556792"/>
            <a:ext cx="9144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O2 (stejně jako CO) musí přestoupit z alveolárního plynu </a:t>
            </a:r>
            <a:r>
              <a:rPr lang="cs-CZ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alveolárním epitelem, tkáňovým </a:t>
            </a:r>
            <a:r>
              <a:rPr lang="cs-CZ" sz="14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intersticiem</a:t>
            </a:r>
            <a:r>
              <a:rPr lang="cs-CZ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, kapilárním endotelem, plazmou a </a:t>
            </a:r>
            <a:r>
              <a:rPr lang="cs-CZ" sz="14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membránou+cytoplazmou</a:t>
            </a:r>
            <a:r>
              <a:rPr lang="cs-CZ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 Ery</a:t>
            </a:r>
            <a:r>
              <a:rPr lang="cs-CZ" sz="18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 do krve než se naváže na molekulu HGB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icrosoft YaHei" pitchFamily="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Transfer O2 (resp. difuze) závisí od:</a:t>
            </a: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      - Velikosti plochy</a:t>
            </a: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      - Tlakového spádu mezi PAO2 (alveol. prostor) a PcO2 (</a:t>
            </a:r>
            <a:r>
              <a:rPr lang="cs-CZ" sz="1800" b="1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kapil</a:t>
            </a:r>
            <a:r>
              <a:rPr lang="cs-CZ" sz="18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. krve v plicích)</a:t>
            </a: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      - Časového intervalu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Microsoft YaHei" pitchFamily="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V praxi stanovení PcO2 je nemožné → proto se </a:t>
            </a:r>
            <a:r>
              <a:rPr lang="cs-CZ" sz="18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používa</a:t>
            </a:r>
            <a:r>
              <a:rPr lang="cs-CZ" sz="18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 stanovení PACO </a:t>
            </a:r>
            <a:endParaRPr lang="cs-CZ" sz="18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charset="0"/>
              <a:ea typeface="Microsoft YaHei" pitchFamily="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                                                                                                  </a:t>
            </a:r>
            <a:endParaRPr lang="cs-CZ" sz="19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</a:t>
            </a:r>
            <a:endParaRPr lang="cs-CZ" sz="18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bdélník 3"/>
          <p:cNvSpPr>
            <a:spLocks noChangeArrowheads="1"/>
          </p:cNvSpPr>
          <p:nvPr/>
        </p:nvSpPr>
        <p:spPr bwMode="auto">
          <a:xfrm>
            <a:off x="0" y="1150938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Dif.dg. dušnosti (zvláště v případě normálních ventilačních parametrů)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IPP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Postižení plicních cév / plicní hypertenzi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Restrikční ventilační porucha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Předoperační vyšetření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Komplexní posouzení funkčních změn při emfyzému plic</a:t>
            </a:r>
          </a:p>
        </p:txBody>
      </p:sp>
      <p:sp>
        <p:nvSpPr>
          <p:cNvPr id="37891" name="Nadpis 1"/>
          <p:cNvSpPr>
            <a:spLocks noGrp="1"/>
          </p:cNvSpPr>
          <p:nvPr>
            <p:ph type="title"/>
          </p:nvPr>
        </p:nvSpPr>
        <p:spPr>
          <a:xfrm>
            <a:off x="468313" y="7938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Indikace vyšetření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1. Metoda rovnovážného stavu (SS – </a:t>
            </a:r>
            <a:r>
              <a:rPr lang="cs-CZ" altLang="cs-CZ" b="1" dirty="0" err="1">
                <a:solidFill>
                  <a:srgbClr val="C00000"/>
                </a:solidFill>
              </a:rPr>
              <a:t>Steady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state</a:t>
            </a:r>
            <a:r>
              <a:rPr lang="cs-CZ" altLang="cs-CZ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Obdélník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556792"/>
            <a:ext cx="9144000" cy="4058740"/>
          </a:xfrm>
          <a:prstGeom prst="rect">
            <a:avLst/>
          </a:prstGeom>
          <a:blipFill rotWithShape="0">
            <a:blip r:embed="rId2"/>
            <a:stretch>
              <a:fillRect l="-400"/>
            </a:stretch>
          </a:blipFill>
        </p:spPr>
        <p:txBody>
          <a:bodyPr/>
          <a:lstStyle/>
          <a:p>
            <a:pPr>
              <a:defRPr/>
            </a:pPr>
            <a:r>
              <a:rPr lang="cs-CZ">
                <a:noFill/>
              </a:rPr>
              <a:t> </a:t>
            </a:r>
          </a:p>
        </p:txBody>
      </p:sp>
      <p:pic>
        <p:nvPicPr>
          <p:cNvPr id="3891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30051" r="9908" b="47900"/>
          <a:stretch>
            <a:fillRect/>
          </a:stretch>
        </p:blipFill>
        <p:spPr bwMode="auto">
          <a:xfrm>
            <a:off x="0" y="3573463"/>
            <a:ext cx="6624638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ravoúhlá spojnice 12"/>
          <p:cNvCxnSpPr/>
          <p:nvPr/>
        </p:nvCxnSpPr>
        <p:spPr>
          <a:xfrm rot="10800000">
            <a:off x="5867400" y="3429000"/>
            <a:ext cx="1800225" cy="1584325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Zakřivená spojnice 16"/>
          <p:cNvCxnSpPr/>
          <p:nvPr/>
        </p:nvCxnSpPr>
        <p:spPr>
          <a:xfrm rot="10800000" flipV="1">
            <a:off x="6462713" y="4700588"/>
            <a:ext cx="1190625" cy="117633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2. Metoda jednoho dechu (SB- single </a:t>
            </a:r>
            <a:r>
              <a:rPr lang="cs-CZ" altLang="cs-CZ" b="1" dirty="0" err="1">
                <a:solidFill>
                  <a:srgbClr val="C00000"/>
                </a:solidFill>
              </a:rPr>
              <a:t>breathe</a:t>
            </a:r>
            <a:r>
              <a:rPr lang="cs-CZ" altLang="cs-CZ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9939" name="Obdélník 4"/>
          <p:cNvSpPr>
            <a:spLocks noChangeArrowheads="1"/>
          </p:cNvSpPr>
          <p:nvPr/>
        </p:nvSpPr>
        <p:spPr bwMode="auto">
          <a:xfrm>
            <a:off x="0" y="1304925"/>
            <a:ext cx="9144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latin typeface="Arial" panose="020B0604020202020204" pitchFamily="34" charset="0"/>
              </a:rPr>
              <a:t>Zlatý standard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Vdechuje se vzorek se známou hodnotou CO a inertní plyn (CH4, He, Ne)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Pokles koncentrace CO → </a:t>
            </a:r>
            <a:r>
              <a:rPr lang="cs-CZ" altLang="cs-CZ" sz="1800" b="1" dirty="0">
                <a:latin typeface="Arial" panose="020B0604020202020204" pitchFamily="34" charset="0"/>
              </a:rPr>
              <a:t>1. zředěním v RV </a:t>
            </a:r>
            <a:r>
              <a:rPr lang="cs-CZ" altLang="cs-CZ" sz="1800" dirty="0">
                <a:latin typeface="Arial" panose="020B0604020202020204" pitchFamily="34" charset="0"/>
              </a:rPr>
              <a:t>a</a:t>
            </a:r>
            <a:r>
              <a:rPr lang="cs-CZ" altLang="cs-CZ" sz="1800" b="1" dirty="0">
                <a:latin typeface="Arial" panose="020B0604020202020204" pitchFamily="34" charset="0"/>
              </a:rPr>
              <a:t> 2. samotnou difuzí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Arial" panose="020B0604020202020204" pitchFamily="34" charset="0"/>
              </a:rPr>
              <a:t>Inertní plyny </a:t>
            </a:r>
            <a:r>
              <a:rPr lang="cs-CZ" altLang="cs-CZ" sz="1800" b="1" dirty="0">
                <a:latin typeface="Arial" panose="020B0604020202020204" pitchFamily="34" charset="0"/>
              </a:rPr>
              <a:t>→ 1. zředění v RV 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(výpočet VA)</a:t>
            </a:r>
            <a:endParaRPr lang="cs-CZ" altLang="cs-CZ" sz="1800" b="1" dirty="0">
              <a:latin typeface="Arial" panose="020B0604020202020204" pitchFamily="34" charset="0"/>
            </a:endParaRPr>
          </a:p>
        </p:txBody>
      </p:sp>
      <p:pic>
        <p:nvPicPr>
          <p:cNvPr id="39940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39500" r="20300" b="34103"/>
          <a:stretch>
            <a:fillRect/>
          </a:stretch>
        </p:blipFill>
        <p:spPr bwMode="auto">
          <a:xfrm>
            <a:off x="971550" y="2133600"/>
            <a:ext cx="619283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020272" y="6123359"/>
            <a:ext cx="1484702" cy="520592"/>
          </a:xfrm>
          <a:prstGeom prst="rect">
            <a:avLst/>
          </a:prstGeom>
          <a:blipFill rotWithShape="0">
            <a:blip r:embed="rId4"/>
            <a:stretch>
              <a:fillRect l="-4115" b="-4651"/>
            </a:stretch>
          </a:blipFill>
        </p:spPr>
        <p:txBody>
          <a:bodyPr/>
          <a:lstStyle/>
          <a:p>
            <a:pPr>
              <a:defRPr/>
            </a:pPr>
            <a:r>
              <a:rPr lang="cs-CZ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288" y="-19050"/>
            <a:ext cx="9144000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Plicní objem =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objemy prostorů, které zabírá vzduch v plicích během dýchání. Kombinací jednotlivých objemů vznikají tzv. </a:t>
            </a: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plicní kapacity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Měřené parametry dělíme: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</a:t>
            </a: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1. Statické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– informují o případných restrikčních poruchách</a:t>
            </a: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 2. Dynamické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– informují o obstrukčních poruchách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539552" y="-10539"/>
            <a:ext cx="8229600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3. Metoda zpětného dýchání</a:t>
            </a:r>
          </a:p>
        </p:txBody>
      </p:sp>
      <p:pic>
        <p:nvPicPr>
          <p:cNvPr id="40963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5" t="69972" r="10728" b="6004"/>
          <a:stretch>
            <a:fillRect/>
          </a:stretch>
        </p:blipFill>
        <p:spPr bwMode="auto">
          <a:xfrm>
            <a:off x="755650" y="2754313"/>
            <a:ext cx="75612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Obdélník 4"/>
          <p:cNvSpPr>
            <a:spLocks noChangeArrowheads="1"/>
          </p:cNvSpPr>
          <p:nvPr/>
        </p:nvSpPr>
        <p:spPr bwMode="auto">
          <a:xfrm>
            <a:off x="0" y="1166943"/>
            <a:ext cx="91440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</a:rPr>
              <a:t>Vdechuje vzorek vzduchu s CO a inertním plynem z rezervoáru při DF 30/min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 b="1" dirty="0">
                <a:latin typeface="Arial" panose="020B0604020202020204" pitchFamily="34" charset="0"/>
              </a:rPr>
              <a:t>Inertní plyn (He, CH4) nedifunduje → </a:t>
            </a:r>
            <a:r>
              <a:rPr lang="cs-CZ" altLang="cs-CZ" sz="1900" dirty="0">
                <a:latin typeface="Arial" panose="020B0604020202020204" pitchFamily="34" charset="0"/>
              </a:rPr>
              <a:t>rozředění</a:t>
            </a:r>
            <a:r>
              <a:rPr lang="cs-CZ" altLang="cs-CZ" sz="1900" b="1" dirty="0">
                <a:latin typeface="Arial" panose="020B0604020202020204" pitchFamily="34" charset="0"/>
              </a:rPr>
              <a:t> výpočet RV</a:t>
            </a:r>
            <a:endParaRPr lang="cs-CZ" altLang="cs-CZ" sz="19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 b="1" dirty="0">
                <a:solidFill>
                  <a:srgbClr val="000000"/>
                </a:solidFill>
                <a:latin typeface="Arial" panose="020B0604020202020204" pitchFamily="34" charset="0"/>
              </a:rPr>
              <a:t>CO difunduje </a:t>
            </a:r>
            <a:r>
              <a:rPr lang="cs-CZ" altLang="cs-CZ" sz="1900" dirty="0">
                <a:solidFill>
                  <a:srgbClr val="000000"/>
                </a:solidFill>
                <a:latin typeface="Arial" panose="020B0604020202020204" pitchFamily="34" charset="0"/>
              </a:rPr>
              <a:t>→ rozdíl mezi vstupem a výsledným vzorkem umožňuje </a:t>
            </a:r>
            <a:r>
              <a:rPr lang="cs-CZ" altLang="cs-CZ" sz="1900" b="1" dirty="0">
                <a:solidFill>
                  <a:srgbClr val="000000"/>
                </a:solidFill>
                <a:latin typeface="Arial" panose="020B0604020202020204" pitchFamily="34" charset="0"/>
              </a:rPr>
              <a:t>výpočet </a:t>
            </a:r>
            <a:r>
              <a:rPr lang="cs-CZ" altLang="cs-CZ" sz="19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TLco</a:t>
            </a:r>
            <a:r>
              <a:rPr lang="cs-CZ" altLang="cs-CZ" sz="1900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3652" y="1151721"/>
            <a:ext cx="8928100" cy="30239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Výsledek je ovlivněný ventilací, difuzí,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perfuzí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, tloušťkou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alveolokapil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. membrány, HGB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Nutná korekce na aktuální hodnotu HGB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 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987" name="Nadpis 1"/>
          <p:cNvSpPr>
            <a:spLocks noGrp="1"/>
          </p:cNvSpPr>
          <p:nvPr>
            <p:ph type="title"/>
          </p:nvPr>
        </p:nvSpPr>
        <p:spPr>
          <a:xfrm>
            <a:off x="468313" y="7938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Interpretace</a:t>
            </a:r>
          </a:p>
        </p:txBody>
      </p:sp>
      <p:pic>
        <p:nvPicPr>
          <p:cNvPr id="4198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400" r="29526" b="36000"/>
          <a:stretch>
            <a:fillRect/>
          </a:stretch>
        </p:blipFill>
        <p:spPr bwMode="auto">
          <a:xfrm>
            <a:off x="133350" y="4292600"/>
            <a:ext cx="90106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3652" y="1151721"/>
            <a:ext cx="8928100" cy="56092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IVC</a:t>
            </a: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cs-CZ" sz="1800" u="sng" dirty="0" err="1">
                <a:solidFill>
                  <a:schemeClr val="tx1"/>
                </a:solidFill>
                <a:latin typeface="Arial" charset="0"/>
              </a:rPr>
              <a:t>IVCdif</a:t>
            </a:r>
            <a:r>
              <a:rPr lang="cs-CZ" sz="1800" u="sng" dirty="0">
                <a:solidFill>
                  <a:schemeClr val="tx1"/>
                </a:solidFill>
                <a:latin typeface="Arial" charset="0"/>
              </a:rPr>
              <a:t>/IVC &gt; 0.85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(jedním z kritérií akceptovatelnosti)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TLC </a:t>
            </a:r>
            <a:r>
              <a:rPr lang="cs-CZ" sz="19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Arial" panose="020B0604020202020204" pitchFamily="34" charset="0"/>
              </a:rPr>
              <a:t>(prostor do kterého se zředí inertní plyn)</a:t>
            </a:r>
          </a:p>
          <a:p>
            <a:pPr>
              <a:lnSpc>
                <a:spcPct val="150000"/>
              </a:lnSpc>
              <a:defRPr/>
            </a:pPr>
            <a:r>
              <a:rPr lang="cs-CZ" sz="2000" dirty="0">
                <a:solidFill>
                  <a:schemeClr val="tx1"/>
                </a:solidFill>
              </a:rPr>
              <a:t>     - za ideálních podmínek odpovídají standardně měřené TLC</a:t>
            </a:r>
          </a:p>
          <a:p>
            <a:pPr>
              <a:lnSpc>
                <a:spcPct val="150000"/>
              </a:lnSpc>
              <a:defRPr/>
            </a:pPr>
            <a:r>
              <a:rPr lang="cs-CZ" sz="2000" dirty="0">
                <a:solidFill>
                  <a:schemeClr val="tx1"/>
                </a:solidFill>
                <a:latin typeface="Arial" charset="0"/>
              </a:rPr>
              <a:t>     - u obstrukcí → porucha distribuce ventilace → hodnoty nižší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</a:rPr>
              <a:t>FRC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</a:rPr>
              <a:t>RV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</a:rPr>
              <a:t>VA/TLC poměr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 - nehomogenita ventilace pokud VA/TLC &lt; 85% (bulózní emfyzém, obstrukce)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</a:rPr>
              <a:t>      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11" name="Nadpis 1"/>
          <p:cNvSpPr>
            <a:spLocks noGrp="1"/>
          </p:cNvSpPr>
          <p:nvPr>
            <p:ph type="title"/>
          </p:nvPr>
        </p:nvSpPr>
        <p:spPr>
          <a:xfrm>
            <a:off x="468313" y="7938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Ostatní naměřené parametry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Fyziologická a patofyziologické změny ovlivňujíci TLco</a:t>
            </a:r>
          </a:p>
        </p:txBody>
      </p:sp>
      <p:pic>
        <p:nvPicPr>
          <p:cNvPr id="44035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6581" r="26242" b="62201"/>
          <a:stretch>
            <a:fillRect/>
          </a:stretch>
        </p:blipFill>
        <p:spPr bwMode="auto">
          <a:xfrm>
            <a:off x="323850" y="1484313"/>
            <a:ext cx="81089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Obdélník 5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</a:rPr>
              <a:t>Krištůfek, Matula, 2015, Funkcia dýchania v klinickej praxi</a:t>
            </a:r>
            <a:endParaRPr lang="cs-CZ" altLang="cs-CZ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8400" r="12877" b="5901"/>
          <a:stretch>
            <a:fillRect/>
          </a:stretch>
        </p:blipFill>
        <p:spPr bwMode="auto">
          <a:xfrm>
            <a:off x="395288" y="333375"/>
            <a:ext cx="82804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885113" y="692150"/>
            <a:ext cx="503237" cy="215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300" dirty="0" err="1">
                <a:solidFill>
                  <a:schemeClr val="tx1"/>
                </a:solidFill>
                <a:cs typeface="Arial" panose="020B0604020202020204" pitchFamily="34" charset="0"/>
              </a:rPr>
              <a:t>Kco</a:t>
            </a:r>
            <a:endParaRPr lang="cs-CZ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95288" y="1989138"/>
            <a:ext cx="8229600" cy="1944687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>
                <a:solidFill>
                  <a:schemeClr val="accent1">
                    <a:lumMod val="50000"/>
                  </a:schemeClr>
                </a:solidFill>
              </a:rPr>
              <a:t>Bronchomotorické</a:t>
            </a: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  testy – indikace, provedení a interpretace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888"/>
            <a:ext cx="9144000" cy="67421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Slouží k hodnocení hyperreaktivity DC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Hyperreaktivita DC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= obecný znak </a:t>
            </a:r>
            <a:r>
              <a:rPr lang="cs-CZ" alt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astmatu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Průdušky reagují obstrukcí na podněty, na které průduška zdravého jedince nereaguje.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Obstrukce u astmatu je reverzibilní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9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Nadměrná hyperreaktivita též u </a:t>
            </a:r>
            <a:r>
              <a:rPr lang="cs-CZ" alt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CHOPN, emfyzému, </a:t>
            </a:r>
            <a:r>
              <a:rPr lang="cs-CZ" altLang="cs-CZ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mukoviscidózy</a:t>
            </a:r>
            <a:r>
              <a:rPr lang="cs-CZ" alt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, bronchiektázií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134" y="1271"/>
            <a:chExt cx="2880" cy="720"/>
          </a:xfrm>
        </p:grpSpPr>
        <p:cxnSp>
          <p:nvCxnSpPr>
            <p:cNvPr id="1028" name="_s1028"/>
            <p:cNvCxnSpPr>
              <a:cxnSpLocks noChangeShapeType="1"/>
              <a:stCxn id="6" idx="6"/>
              <a:endCxn id="3" idx="2"/>
            </p:cNvCxnSpPr>
            <p:nvPr/>
          </p:nvCxnSpPr>
          <p:spPr bwMode="auto">
            <a:xfrm rot="5400000" flipH="1">
              <a:off x="3006" y="1127"/>
              <a:ext cx="144" cy="1008"/>
            </a:xfrm>
            <a:prstGeom prst="bentConnector3">
              <a:avLst>
                <a:gd name="adj1" fmla="val 8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5" idx="6"/>
              <a:endCxn id="3" idx="2"/>
            </p:cNvCxnSpPr>
            <p:nvPr/>
          </p:nvCxnSpPr>
          <p:spPr bwMode="auto">
            <a:xfrm rot="16200000">
              <a:off x="2503" y="1630"/>
              <a:ext cx="144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/>
            <p:cNvCxnSpPr>
              <a:cxnSpLocks noChangeShapeType="1"/>
              <a:stCxn id="4" idx="6"/>
              <a:endCxn id="3" idx="2"/>
            </p:cNvCxnSpPr>
            <p:nvPr/>
          </p:nvCxnSpPr>
          <p:spPr bwMode="auto">
            <a:xfrm rot="16200000">
              <a:off x="1998" y="1127"/>
              <a:ext cx="144" cy="1008"/>
            </a:xfrm>
            <a:prstGeom prst="bentConnector3">
              <a:avLst>
                <a:gd name="adj1" fmla="val 8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31"/>
            <p:cNvSpPr>
              <a:spLocks noChangeArrowheads="1"/>
            </p:cNvSpPr>
            <p:nvPr/>
          </p:nvSpPr>
          <p:spPr bwMode="auto">
            <a:xfrm>
              <a:off x="2142" y="1271"/>
              <a:ext cx="864" cy="288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31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Složky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4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hypereaktivity</a:t>
              </a:r>
              <a:endPara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4" name="_s1032"/>
            <p:cNvSpPr>
              <a:spLocks noChangeArrowheads="1"/>
            </p:cNvSpPr>
            <p:nvPr/>
          </p:nvSpPr>
          <p:spPr bwMode="auto">
            <a:xfrm>
              <a:off x="1134" y="1703"/>
              <a:ext cx="864" cy="288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18900000" scaled="1"/>
            </a:gradFill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Bronchospazmus</a:t>
              </a:r>
            </a:p>
          </p:txBody>
        </p:sp>
        <p:sp>
          <p:nvSpPr>
            <p:cNvPr id="5" name="_s1033"/>
            <p:cNvSpPr>
              <a:spLocks noChangeArrowheads="1"/>
            </p:cNvSpPr>
            <p:nvPr/>
          </p:nvSpPr>
          <p:spPr bwMode="auto">
            <a:xfrm>
              <a:off x="2142" y="1703"/>
              <a:ext cx="864" cy="288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18900000" scaled="1"/>
            </a:gradFill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Ed</a:t>
              </a: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é</a:t>
              </a: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m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sliznice</a:t>
              </a:r>
            </a:p>
          </p:txBody>
        </p:sp>
        <p:sp>
          <p:nvSpPr>
            <p:cNvPr id="6" name="_s1034"/>
            <p:cNvSpPr>
              <a:spLocks noChangeArrowheads="1"/>
            </p:cNvSpPr>
            <p:nvPr/>
          </p:nvSpPr>
          <p:spPr bwMode="auto">
            <a:xfrm>
              <a:off x="3150" y="1703"/>
              <a:ext cx="864" cy="288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18900000" scaled="1"/>
            </a:gradFill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Hlenov</a:t>
              </a: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á</a:t>
              </a: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sekrece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26"/>
          <p:cNvGrpSpPr>
            <a:grpSpLocks/>
          </p:cNvGrpSpPr>
          <p:nvPr/>
        </p:nvGrpSpPr>
        <p:grpSpPr bwMode="auto">
          <a:xfrm>
            <a:off x="395288" y="1125538"/>
            <a:ext cx="8229600" cy="4495800"/>
            <a:chOff x="1134" y="1271"/>
            <a:chExt cx="1763" cy="720"/>
          </a:xfrm>
        </p:grpSpPr>
        <p:cxnSp>
          <p:nvCxnSpPr>
            <p:cNvPr id="2052" name="_s2052"/>
            <p:cNvCxnSpPr>
              <a:cxnSpLocks noChangeShapeType="1"/>
              <a:stCxn id="5" idx="6"/>
              <a:endCxn id="3" idx="2"/>
            </p:cNvCxnSpPr>
            <p:nvPr/>
          </p:nvCxnSpPr>
          <p:spPr bwMode="auto">
            <a:xfrm rot="5400000" flipH="1">
              <a:off x="2168" y="1406"/>
              <a:ext cx="144" cy="450"/>
            </a:xfrm>
            <a:prstGeom prst="bentConnector3">
              <a:avLst>
                <a:gd name="adj1" fmla="val 1272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/>
            <p:cNvCxnSpPr>
              <a:cxnSpLocks noChangeShapeType="1"/>
              <a:stCxn id="4" idx="6"/>
              <a:endCxn id="3" idx="2"/>
            </p:cNvCxnSpPr>
            <p:nvPr/>
          </p:nvCxnSpPr>
          <p:spPr bwMode="auto">
            <a:xfrm rot="16200000">
              <a:off x="1719" y="1406"/>
              <a:ext cx="144" cy="449"/>
            </a:xfrm>
            <a:prstGeom prst="bentConnector3">
              <a:avLst>
                <a:gd name="adj1" fmla="val 1272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54"/>
            <p:cNvSpPr>
              <a:spLocks noChangeArrowheads="1"/>
            </p:cNvSpPr>
            <p:nvPr/>
          </p:nvSpPr>
          <p:spPr bwMode="auto">
            <a:xfrm>
              <a:off x="1583" y="1271"/>
              <a:ext cx="864" cy="288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31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3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Bronchomotorick</a:t>
              </a:r>
              <a:r>
                <a:rPr kumimoji="0" lang="cs-CZ" altLang="cs-CZ" sz="30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</a:rPr>
                <a:t>é</a:t>
              </a:r>
              <a:endParaRPr kumimoji="0" lang="cs-CZ" altLang="cs-CZ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3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testy</a:t>
              </a:r>
            </a:p>
          </p:txBody>
        </p:sp>
        <p:sp>
          <p:nvSpPr>
            <p:cNvPr id="4" name="_s2055"/>
            <p:cNvSpPr>
              <a:spLocks noChangeArrowheads="1"/>
            </p:cNvSpPr>
            <p:nvPr/>
          </p:nvSpPr>
          <p:spPr bwMode="auto">
            <a:xfrm>
              <a:off x="1134" y="1703"/>
              <a:ext cx="864" cy="288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18900000" scaled="1"/>
            </a:gradFill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Provokačn</a:t>
              </a:r>
              <a:r>
                <a:rPr kumimoji="0" lang="cs-CZ" altLang="cs-CZ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í</a:t>
              </a:r>
              <a:endParaRPr kumimoji="0" lang="cs-CZ" alt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  <p:sp>
          <p:nvSpPr>
            <p:cNvPr id="5" name="_s2056"/>
            <p:cNvSpPr>
              <a:spLocks noChangeArrowheads="1"/>
            </p:cNvSpPr>
            <p:nvPr/>
          </p:nvSpPr>
          <p:spPr bwMode="auto">
            <a:xfrm>
              <a:off x="2033" y="1703"/>
              <a:ext cx="864" cy="288"/>
            </a:xfrm>
            <a:prstGeom prst="bevel">
              <a:avLst>
                <a:gd name="adj" fmla="val 125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18900000" scaled="1"/>
            </a:gradFill>
            <a:ln w="31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Dilatačn</a:t>
              </a:r>
              <a:r>
                <a:rPr kumimoji="0" lang="cs-CZ" altLang="cs-CZ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í</a:t>
              </a:r>
              <a:endParaRPr kumimoji="0" lang="cs-CZ" alt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9144000" cy="58054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Smyslem je určit přítomnost a stupeň dráždivosti průdušek; podle výsledku testu případně přizpůsobit léčbu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Indikace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. dg. kašle, dušnosti, tlaku na hrudi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Monitorování bronchiální hyperreaktivity (aktivita nemoci, protektivní vliv léčby)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Posudkové účely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Epidemiologické, preventivní, studijní a výzkumné účely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100" dirty="0"/>
              <a:t>http://www.pneumologie.cz/guidelines/</a:t>
            </a:r>
            <a:endParaRPr lang="cs-CZ" alt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Bronchoprovokační testy (BKT)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836613"/>
            <a:ext cx="89058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19063" y="3573463"/>
            <a:ext cx="9566275" cy="3138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VT (dechový objem)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= 500ml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IRV (inspirační rezervní objem)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= 2500ml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IC (inspirační kapacita = VT+IRV)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= 3000ml                       spirometrie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ERV (expirační rezervní objem)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= 1500ml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VC (vitální kapacita = V´T+IRV+ERV)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=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4500ml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RV (reziduální objem) 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=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1500ml                                               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bodypletysmografie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      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FRC (funkční reziduální kapacita = ERV + RV)) 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= 3000ml        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anebo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difuze 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        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TLC (celková plicní kapacita) </a:t>
            </a:r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= 6000ml</a:t>
            </a:r>
          </a:p>
        </p:txBody>
      </p:sp>
      <p:sp>
        <p:nvSpPr>
          <p:cNvPr id="30724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Statické plicní objemy a kapacity</a:t>
            </a:r>
          </a:p>
        </p:txBody>
      </p:sp>
      <p:sp>
        <p:nvSpPr>
          <p:cNvPr id="10" name="Volný tvar 9"/>
          <p:cNvSpPr/>
          <p:nvPr/>
        </p:nvSpPr>
        <p:spPr>
          <a:xfrm>
            <a:off x="5621338" y="4543425"/>
            <a:ext cx="873125" cy="1246188"/>
          </a:xfrm>
          <a:custGeom>
            <a:avLst/>
            <a:gdLst>
              <a:gd name="connsiteX0" fmla="*/ 0 w 872839"/>
              <a:gd name="connsiteY0" fmla="*/ 8158 h 1246067"/>
              <a:gd name="connsiteX1" fmla="*/ 394854 w 872839"/>
              <a:gd name="connsiteY1" fmla="*/ 60113 h 1246067"/>
              <a:gd name="connsiteX2" fmla="*/ 187036 w 872839"/>
              <a:gd name="connsiteY2" fmla="*/ 454967 h 1246067"/>
              <a:gd name="connsiteX3" fmla="*/ 872836 w 872839"/>
              <a:gd name="connsiteY3" fmla="*/ 558876 h 1246067"/>
              <a:gd name="connsiteX4" fmla="*/ 197427 w 872839"/>
              <a:gd name="connsiteY4" fmla="*/ 673176 h 1246067"/>
              <a:gd name="connsiteX5" fmla="*/ 644236 w 872839"/>
              <a:gd name="connsiteY5" fmla="*/ 1171940 h 1246067"/>
              <a:gd name="connsiteX6" fmla="*/ 155863 w 872839"/>
              <a:gd name="connsiteY6" fmla="*/ 1234285 h 124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2839" h="1246067">
                <a:moveTo>
                  <a:pt x="0" y="8158"/>
                </a:moveTo>
                <a:cubicBezTo>
                  <a:pt x="181840" y="-3099"/>
                  <a:pt x="363681" y="-14355"/>
                  <a:pt x="394854" y="60113"/>
                </a:cubicBezTo>
                <a:cubicBezTo>
                  <a:pt x="426027" y="134581"/>
                  <a:pt x="107372" y="371840"/>
                  <a:pt x="187036" y="454967"/>
                </a:cubicBezTo>
                <a:cubicBezTo>
                  <a:pt x="266700" y="538094"/>
                  <a:pt x="871104" y="522508"/>
                  <a:pt x="872836" y="558876"/>
                </a:cubicBezTo>
                <a:cubicBezTo>
                  <a:pt x="874568" y="595244"/>
                  <a:pt x="235527" y="570999"/>
                  <a:pt x="197427" y="673176"/>
                </a:cubicBezTo>
                <a:cubicBezTo>
                  <a:pt x="159327" y="775353"/>
                  <a:pt x="651163" y="1078422"/>
                  <a:pt x="644236" y="1171940"/>
                </a:cubicBezTo>
                <a:cubicBezTo>
                  <a:pt x="637309" y="1265458"/>
                  <a:pt x="396586" y="1249871"/>
                  <a:pt x="155863" y="123428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6804025" y="5789613"/>
            <a:ext cx="733425" cy="903287"/>
          </a:xfrm>
          <a:custGeom>
            <a:avLst/>
            <a:gdLst>
              <a:gd name="connsiteX0" fmla="*/ 0 w 872839"/>
              <a:gd name="connsiteY0" fmla="*/ 8158 h 1246067"/>
              <a:gd name="connsiteX1" fmla="*/ 394854 w 872839"/>
              <a:gd name="connsiteY1" fmla="*/ 60113 h 1246067"/>
              <a:gd name="connsiteX2" fmla="*/ 187036 w 872839"/>
              <a:gd name="connsiteY2" fmla="*/ 454967 h 1246067"/>
              <a:gd name="connsiteX3" fmla="*/ 872836 w 872839"/>
              <a:gd name="connsiteY3" fmla="*/ 558876 h 1246067"/>
              <a:gd name="connsiteX4" fmla="*/ 197427 w 872839"/>
              <a:gd name="connsiteY4" fmla="*/ 673176 h 1246067"/>
              <a:gd name="connsiteX5" fmla="*/ 644236 w 872839"/>
              <a:gd name="connsiteY5" fmla="*/ 1171940 h 1246067"/>
              <a:gd name="connsiteX6" fmla="*/ 155863 w 872839"/>
              <a:gd name="connsiteY6" fmla="*/ 1234285 h 124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2839" h="1246067">
                <a:moveTo>
                  <a:pt x="0" y="8158"/>
                </a:moveTo>
                <a:cubicBezTo>
                  <a:pt x="181840" y="-3099"/>
                  <a:pt x="363681" y="-14355"/>
                  <a:pt x="394854" y="60113"/>
                </a:cubicBezTo>
                <a:cubicBezTo>
                  <a:pt x="426027" y="134581"/>
                  <a:pt x="107372" y="371840"/>
                  <a:pt x="187036" y="454967"/>
                </a:cubicBezTo>
                <a:cubicBezTo>
                  <a:pt x="266700" y="538094"/>
                  <a:pt x="871104" y="522508"/>
                  <a:pt x="872836" y="558876"/>
                </a:cubicBezTo>
                <a:cubicBezTo>
                  <a:pt x="874568" y="595244"/>
                  <a:pt x="235527" y="570999"/>
                  <a:pt x="197427" y="673176"/>
                </a:cubicBezTo>
                <a:cubicBezTo>
                  <a:pt x="159327" y="775353"/>
                  <a:pt x="651163" y="1078422"/>
                  <a:pt x="644236" y="1171940"/>
                </a:cubicBezTo>
                <a:cubicBezTo>
                  <a:pt x="637309" y="1265458"/>
                  <a:pt x="396586" y="1249871"/>
                  <a:pt x="155863" y="1234285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0727" name="Obdélník 12"/>
          <p:cNvSpPr>
            <a:spLocks noChangeArrowheads="1"/>
          </p:cNvSpPr>
          <p:nvPr/>
        </p:nvSpPr>
        <p:spPr bwMode="auto">
          <a:xfrm>
            <a:off x="7026275" y="4127500"/>
            <a:ext cx="2027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KŘIVKA OBJEM/ČAS</a:t>
            </a:r>
            <a:endParaRPr lang="cs-CZ" altLang="cs-CZ" sz="1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9144000" cy="5949950"/>
          </a:xfrm>
        </p:spPr>
        <p:txBody>
          <a:bodyPr/>
          <a:lstStyle/>
          <a:p>
            <a:pPr eaLnBrk="1" hangingPunct="1">
              <a:defRPr/>
            </a:pPr>
            <a:endParaRPr lang="cs-CZ" sz="3600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Absolutní kontraindikace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Při negativním BDT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FEV1 &lt; 50% (1 litr)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IM, CMP (poslední 3M), dekompenzovaná hypertenze (TK &gt;200/100), aneurysma aorty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Relativní kontraindikace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Špatná spolupráce, gravidita, kojení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Užívaní inhibitorů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anticholinesterázy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myasthenia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gravis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Současná exacerbace astmatu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Při negativním BDT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FEV1 &lt; 60% (1.5 litru)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100" dirty="0">
                <a:solidFill>
                  <a:prstClr val="black"/>
                </a:solidFill>
              </a:rPr>
              <a:t>http://www.pneumologie.cz/guidelines/</a:t>
            </a:r>
            <a:endParaRPr lang="cs-CZ" alt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113" y="549275"/>
            <a:ext cx="9144001" cy="66690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Požadavky na laboratoř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BKT musí být prováděny na pracovišti s odpovídajícím přístrojovým i personálním zajištěním včetně zajištění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bronchodilatační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a kyslíkové terapie. 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Před testem se musí pacient seznámit s podmínkami vyšetření a podepsat informovaný souhlas.</a:t>
            </a:r>
            <a:endParaRPr lang="cs-CZ" sz="19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cs-CZ" sz="19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vhodného podnětu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 ČR atest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metacholin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histamin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 minulosti acetylcholin,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karbachol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Ostatní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manitol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adenozinmonofosfát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100" dirty="0">
                <a:solidFill>
                  <a:prstClr val="black"/>
                </a:solidFill>
              </a:rPr>
              <a:t>http://www.pneumologie.cz/guidelines/</a:t>
            </a:r>
            <a:endParaRPr lang="cs-CZ" alt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z="2000">
              <a:solidFill>
                <a:schemeClr val="hlink"/>
              </a:solidFill>
            </a:endParaRPr>
          </a:p>
          <a:p>
            <a:pPr eaLnBrk="1" hangingPunct="1"/>
            <a:endParaRPr lang="cs-CZ" altLang="cs-CZ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0" y="3246438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cs-CZ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549275"/>
            <a:ext cx="9144000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/>
            </a:pPr>
            <a:r>
              <a:rPr lang="cs-CZ" sz="1900" b="1" dirty="0">
                <a:solidFill>
                  <a:srgbClr val="C00000"/>
                </a:solidFill>
              </a:rPr>
              <a:t>Princip vyšetření</a:t>
            </a: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</a:rPr>
              <a:t>V klidu před zahájením BKT základní spirometrie</a:t>
            </a: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</a:rPr>
              <a:t>Následně inhalace </a:t>
            </a:r>
            <a:r>
              <a:rPr lang="cs-CZ" sz="1900" dirty="0" err="1">
                <a:solidFill>
                  <a:schemeClr val="tx1"/>
                </a:solidFill>
              </a:rPr>
              <a:t>metacholinu</a:t>
            </a:r>
            <a:r>
              <a:rPr lang="cs-CZ" sz="1900" dirty="0">
                <a:solidFill>
                  <a:schemeClr val="tx1"/>
                </a:solidFill>
              </a:rPr>
              <a:t> v koncentracích doporučených výrobcem; po každé koncentraci  následuje kontrolní spirometrie (viz dále). Inhalace se provádí pomocí nebulizátoru</a:t>
            </a: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AutoNum type="arabicPeriod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</a:rPr>
              <a:t>Pokud nedojde k poklesu FEV1 o 20%, cyklus se opakuje s celkovou vyšší koncentrací </a:t>
            </a:r>
            <a:r>
              <a:rPr lang="cs-CZ" sz="1900" dirty="0" err="1">
                <a:solidFill>
                  <a:schemeClr val="tx1"/>
                </a:solidFill>
              </a:rPr>
              <a:t>metacholinu</a:t>
            </a:r>
            <a:r>
              <a:rPr lang="cs-CZ" sz="1900" dirty="0">
                <a:solidFill>
                  <a:schemeClr val="tx1"/>
                </a:solidFill>
              </a:rPr>
              <a:t> (v praxi větším počtem vdechů)</a:t>
            </a: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</a:rPr>
              <a:t>Pokud je test </a:t>
            </a:r>
            <a:r>
              <a:rPr lang="cs-CZ" sz="1900" b="1" dirty="0">
                <a:solidFill>
                  <a:schemeClr val="tx1"/>
                </a:solidFill>
              </a:rPr>
              <a:t>pozitivní (pokles FEV1 ≥ 20%)</a:t>
            </a:r>
            <a:r>
              <a:rPr lang="cs-CZ" sz="1900" dirty="0">
                <a:solidFill>
                  <a:schemeClr val="tx1"/>
                </a:solidFill>
              </a:rPr>
              <a:t>, podá se na závěr </a:t>
            </a:r>
            <a:r>
              <a:rPr lang="cs-CZ" sz="1900" dirty="0" err="1">
                <a:solidFill>
                  <a:schemeClr val="tx1"/>
                </a:solidFill>
              </a:rPr>
              <a:t>bronchodil</a:t>
            </a:r>
            <a:r>
              <a:rPr lang="cs-CZ" sz="1900" dirty="0">
                <a:solidFill>
                  <a:schemeClr val="tx1"/>
                </a:solidFill>
              </a:rPr>
              <a:t>. látka rozšiřující průdušky (bronchodilatační test)</a:t>
            </a:r>
          </a:p>
          <a:p>
            <a:pPr algn="ctr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cs-CZ" sz="1100" dirty="0">
                <a:solidFill>
                  <a:prstClr val="black"/>
                </a:solidFill>
                <a:latin typeface="Calibri"/>
              </a:rPr>
              <a:t>http://www.pneumologie.cz/guidelines/</a:t>
            </a:r>
            <a:endParaRPr lang="cs-CZ" altLang="cs-CZ" sz="1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cs-CZ" sz="2800" dirty="0"/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cs-CZ" sz="2800" dirty="0"/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9144000" cy="6669087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 startAt="4"/>
            </a:pPr>
            <a:endParaRPr lang="cs-CZ" altLang="cs-CZ" sz="2800"/>
          </a:p>
          <a:p>
            <a:pPr marL="609600" indent="-609600" eaLnBrk="1" hangingPunct="1"/>
            <a:endParaRPr lang="cs-CZ" altLang="cs-CZ"/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Doporučené koncentrace metacholinu</a:t>
            </a:r>
          </a:p>
        </p:txBody>
      </p:sp>
      <p:graphicFrame>
        <p:nvGraphicFramePr>
          <p:cNvPr id="42122" name="Group 138"/>
          <p:cNvGraphicFramePr>
            <a:graphicFrameLocks noGrp="1"/>
          </p:cNvGraphicFramePr>
          <p:nvPr>
            <p:ph idx="1"/>
          </p:nvPr>
        </p:nvGraphicFramePr>
        <p:xfrm>
          <a:off x="1619672" y="1581065"/>
          <a:ext cx="6228085" cy="5160305"/>
        </p:xfrm>
        <a:graphic>
          <a:graphicData uri="http://schemas.openxmlformats.org/drawingml/2006/table">
            <a:tbl>
              <a:tblPr/>
              <a:tblGrid>
                <a:gridCol w="2146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5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02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vert="vert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KNPT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Protokol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5-dechový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protokol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1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 marT="45721" marB="45721" vert="vert" anchor="ctr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0.84mg (3 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vd</a:t>
                      </a: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.)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0.0625mg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2.24mg (5 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vd</a:t>
                      </a: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.)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0.25mg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5.04mg (10 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vd</a:t>
                      </a: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.)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1mg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1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  ------ 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4mg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1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          ------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</a:rPr>
                        <a:t>16mg</a:t>
                      </a:r>
                    </a:p>
                  </a:txBody>
                  <a:tcPr marT="45721" marB="45721" horzOverflow="overflow">
                    <a:lnL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3252" name="Obdélník 3"/>
          <p:cNvSpPr>
            <a:spLocks noChangeArrowheads="1"/>
          </p:cNvSpPr>
          <p:nvPr/>
        </p:nvSpPr>
        <p:spPr bwMode="auto">
          <a:xfrm rot="-5400000">
            <a:off x="856456" y="3996532"/>
            <a:ext cx="41052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Koncentrace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metacholinu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(počet vdechů)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Léky ovlňující bronchiální reaktivitu a odpověď na BKT</a:t>
            </a:r>
            <a:endParaRPr lang="cs-CZ" altLang="cs-CZ"/>
          </a:p>
        </p:txBody>
      </p:sp>
      <p:pic>
        <p:nvPicPr>
          <p:cNvPr id="5427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31799" r="25587" b="17799"/>
          <a:stretch>
            <a:fillRect/>
          </a:stretch>
        </p:blipFill>
        <p:spPr bwMode="auto">
          <a:xfrm>
            <a:off x="155575" y="1446213"/>
            <a:ext cx="8832850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Obdélník 5"/>
          <p:cNvSpPr>
            <a:spLocks noChangeArrowheads="1"/>
          </p:cNvSpPr>
          <p:nvPr/>
        </p:nvSpPr>
        <p:spPr bwMode="auto">
          <a:xfrm>
            <a:off x="2916238" y="6486525"/>
            <a:ext cx="37068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cs-CZ" altLang="cs-CZ" sz="1100">
                <a:solidFill>
                  <a:srgbClr val="000000"/>
                </a:solidFill>
              </a:rPr>
              <a:t>www.atsjournals.org/doi/pdf/10.1164/ajrccm.161.1.ats11-99</a:t>
            </a:r>
          </a:p>
        </p:txBody>
      </p:sp>
      <p:sp>
        <p:nvSpPr>
          <p:cNvPr id="54277" name="Obdélník 6"/>
          <p:cNvSpPr>
            <a:spLocks noChangeArrowheads="1"/>
          </p:cNvSpPr>
          <p:nvPr/>
        </p:nvSpPr>
        <p:spPr bwMode="auto">
          <a:xfrm>
            <a:off x="6516688" y="4868863"/>
            <a:ext cx="6619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cs-CZ" altLang="cs-CZ" sz="1300" b="1">
                <a:solidFill>
                  <a:srgbClr val="000000"/>
                </a:solidFill>
              </a:rPr>
              <a:t>- 7 dnů</a:t>
            </a:r>
          </a:p>
        </p:txBody>
      </p:sp>
      <p:sp>
        <p:nvSpPr>
          <p:cNvPr id="54278" name="Obdélník 7"/>
          <p:cNvSpPr>
            <a:spLocks noChangeArrowheads="1"/>
          </p:cNvSpPr>
          <p:nvPr/>
        </p:nvSpPr>
        <p:spPr bwMode="auto">
          <a:xfrm>
            <a:off x="6473825" y="5073650"/>
            <a:ext cx="2346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cs-CZ" altLang="cs-CZ" sz="1300">
                <a:solidFill>
                  <a:srgbClr val="000000"/>
                </a:solidFill>
              </a:rPr>
              <a:t> </a:t>
            </a:r>
            <a:r>
              <a:rPr lang="cs-CZ" altLang="cs-CZ" sz="1300" b="1">
                <a:solidFill>
                  <a:srgbClr val="000000"/>
                </a:solidFill>
              </a:rPr>
              <a:t>- 48 hod             IKS 1 měsíc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Hodnocení</a:t>
            </a:r>
          </a:p>
        </p:txBody>
      </p:sp>
      <p:sp>
        <p:nvSpPr>
          <p:cNvPr id="46083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xfrm>
            <a:off x="0" y="908720"/>
            <a:ext cx="9144000" cy="5543550"/>
          </a:xfrm>
          <a:blipFill rotWithShape="0">
            <a:blip r:embed="rId2"/>
            <a:stretch>
              <a:fillRect l="-467" b="-5171"/>
            </a:stretch>
          </a:blipFill>
        </p:spPr>
        <p:txBody>
          <a:bodyPr/>
          <a:lstStyle/>
          <a:p>
            <a:pPr>
              <a:defRPr/>
            </a:pPr>
            <a:r>
              <a:rPr lang="cs-CZ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1" t="14264" r="27170" b="18566"/>
          <a:stretch/>
        </p:blipFill>
        <p:spPr bwMode="auto">
          <a:xfrm>
            <a:off x="510208" y="0"/>
            <a:ext cx="79276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43608" y="4941168"/>
            <a:ext cx="3096344" cy="27628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43608" y="5217450"/>
            <a:ext cx="3609693" cy="227773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19013" r="26556" b="11245"/>
          <a:stretch/>
        </p:blipFill>
        <p:spPr bwMode="auto">
          <a:xfrm>
            <a:off x="611560" y="1"/>
            <a:ext cx="79966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43608" y="4762153"/>
            <a:ext cx="3240360" cy="576064"/>
          </a:xfrm>
          <a:prstGeom prst="rect">
            <a:avLst/>
          </a:prstGeom>
          <a:solidFill>
            <a:schemeClr val="accent2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52821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47088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Bronchodilatační testy (BDT)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9144000" cy="42481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posouzení reverzibility DC cest po podání bronchodilatačné látky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9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Indikace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dif.dg.dušnosti, kašle a tlaku na hrudi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monitorování stavu nemocných a efektu léčby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hodnocení účinku jednotlivých bronchodilatačních léků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v rámci předoperačního vyšetření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posudkové účely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800">
              <a:solidFill>
                <a:schemeClr val="hlink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Dynamické ventilační parametry</a:t>
            </a:r>
          </a:p>
        </p:txBody>
      </p:sp>
      <p:sp>
        <p:nvSpPr>
          <p:cNvPr id="6" name="Obdélník 5"/>
          <p:cNvSpPr/>
          <p:nvPr/>
        </p:nvSpPr>
        <p:spPr>
          <a:xfrm>
            <a:off x="107950" y="1341438"/>
            <a:ext cx="8928100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Dechová frekvence (DF)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- u běžné populace pohybují okolo 16 dechů/min, max. hodnoty závislé na intenzitě</a:t>
            </a: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   </a:t>
            </a: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zatížení okolo 40-60 dechů/min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Minutová ventilace plic (VE)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– VT x DF za minutu, v klidu je to asi 8 l/min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Maximální minutová ventilace (MMV)</a:t>
            </a:r>
          </a:p>
          <a:p>
            <a:pPr>
              <a:lnSpc>
                <a:spcPct val="150000"/>
              </a:lnSpc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-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největší možnou minutovou výměnu dýchacích plynů, MVV 120l/min u 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netrénovaných jedinců, trénovaný jedinci až 180l/min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- MVV 40-50l/min již jedinec dýchá otevřenou pusou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Absolutní kontraindikace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Alergie na podávaný lék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Nespolupráce vyšetřované osoby 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Relativní kontraindikace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Provedení testu u akutního infekčního onemocnění dýchacích cest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Dekompenzované ICHS, arytmie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Hypertenze a hypertyreóz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888"/>
            <a:ext cx="9144000" cy="6742112"/>
          </a:xfrm>
        </p:spPr>
        <p:txBody>
          <a:bodyPr/>
          <a:lstStyle/>
          <a:p>
            <a:pPr marL="609600" indent="-609600" eaLnBrk="1" hangingPunct="1">
              <a:defRPr/>
            </a:pPr>
            <a:endParaRPr lang="cs-CZ" sz="1800" dirty="0">
              <a:solidFill>
                <a:schemeClr val="hlink"/>
              </a:solidFill>
            </a:endParaRPr>
          </a:p>
          <a:p>
            <a:pPr marL="609600" indent="-609600" eaLnBrk="1" hangingPunct="1">
              <a:defRPr/>
            </a:pPr>
            <a:endParaRPr lang="cs-CZ" sz="1800" dirty="0">
              <a:solidFill>
                <a:schemeClr val="hlink"/>
              </a:solidFill>
            </a:endParaRPr>
          </a:p>
          <a:p>
            <a:pPr marL="609600" indent="-609600" eaLnBrk="1" hangingPunct="1">
              <a:defRPr/>
            </a:pPr>
            <a:endParaRPr lang="cs-CZ" sz="1800" dirty="0">
              <a:solidFill>
                <a:schemeClr val="hlink"/>
              </a:solidFill>
            </a:endParaRPr>
          </a:p>
          <a:p>
            <a:pPr marL="609600" indent="-6096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 vyšetření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 klidu před podáním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bronchodilatancia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provedeme základní spirometrii/impulsní oscilometrii (IOS).</a:t>
            </a:r>
          </a:p>
          <a:p>
            <a:pPr marL="609600" indent="-609600" eaLnBrk="1" hangingPunct="1">
              <a:lnSpc>
                <a:spcPct val="150000"/>
              </a:lnSpc>
              <a:buFont typeface="Wingdings" panose="05000000000000000000" pitchFamily="2" charset="2"/>
              <a:buAutoNum type="arabicPeriod"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Aplikace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bronchodilatancia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(nejčastěji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SABA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). Pokud není uvedeno jinak, použijeme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salbutamol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Ventolin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9600" indent="-609600" eaLnBrk="1" hangingPunct="1">
              <a:lnSpc>
                <a:spcPct val="150000"/>
              </a:lnSpc>
              <a:buFont typeface="Wingdings" panose="05000000000000000000" pitchFamily="2" charset="2"/>
              <a:buAutoNum type="arabicPeriod"/>
              <a:defRPr/>
            </a:pPr>
            <a:endParaRPr lang="cs-CZ" sz="1900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Za 30min kontrolní spirometrie, při použití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SABA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nejdříve za 15min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cs-CZ" sz="2800" dirty="0"/>
          </a:p>
          <a:p>
            <a:pPr marL="609600" indent="-609600" eaLnBrk="1" hangingPunct="1">
              <a:buFont typeface="Wingdings" panose="05000000000000000000" pitchFamily="2" charset="2"/>
              <a:buChar char="Ø"/>
              <a:defRPr/>
            </a:pPr>
            <a:endParaRPr lang="cs-CZ" sz="2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28" name="Group 8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85214180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64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Krátkodobě působící beta 2 </a:t>
                      </a:r>
                      <a:r>
                        <a:rPr kumimoji="0" lang="cs-CZ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mimetika</a:t>
                      </a:r>
                      <a:endParaRPr kumimoji="0" lang="cs-CZ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salbutamol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Ventolin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Ecosal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vdechy (0.4mg)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3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fenoterol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Berotec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vdechy (0.2mg)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3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terbutalin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Bricanyl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vdechy (1mg)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Dlouhodobě působící beta 2 </a:t>
                      </a:r>
                      <a:r>
                        <a:rPr kumimoji="0" lang="cs-CZ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mimetika</a:t>
                      </a:r>
                      <a:endParaRPr kumimoji="0" lang="cs-CZ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formoterol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Foradil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vdech (12ug)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salmeterol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Serevent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 vdechy (50-100ug)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5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cs-CZ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Anticholinergika</a:t>
                      </a:r>
                      <a:endParaRPr kumimoji="0" lang="cs-CZ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8060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ipratropium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Atrovent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4-8 vdechů (0.08-0.16mg)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3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tiotropium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Spiriva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vdech (18ug)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8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Kombinované preparáty (1+2 a 2+3)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fenoterol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ipratropium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Berodual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 vdechů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formoterol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budesonid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Symbicort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 vdechy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salmeterol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fluticason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kumimoji="0" lang="cs-CZ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Seretide</a:t>
                      </a:r>
                      <a:r>
                        <a:rPr kumimoji="0" 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 vdechy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60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Kortikoidy</a:t>
                      </a:r>
                      <a:endParaRPr kumimoji="0" lang="cs-CZ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Hodnocení BDT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Dle ERS/ATS a Sekce patologie a fyziologie dýchání a funkční diagnostiky ČPFS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vzestup FEV1 o 12% + současně o 200ml absolutně → POZITIVNÍ BDT.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altLang="cs-CZ" sz="190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Vždy je nutno uvést, zda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reverzibilita byla částečná či úplná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→ (úplná</a:t>
            </a:r>
            <a:r>
              <a:rPr lang="cs-CZ" altLang="cs-CZ" sz="190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vedla k normalizaci hodnot).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Stupeň reverzibility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(nepovinné)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      - mírná (změna FEV1 o 15-25%)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      - střední (změna FEV1 26-50%)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      - výrazná (FEV1 více než 50%).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 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Hodnocení odporů DC (pletyzmografie,  přerušovaná metoda)</a:t>
            </a:r>
            <a:r>
              <a:rPr lang="cs-CZ" altLang="cs-CZ" sz="19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svědčí pro pozitivitu testu změna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sRaw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sGaw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altLang="cs-CZ" sz="19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IOS – R5 o 25%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Fres o 20%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hodnoceny jako pozitivní výsledek testu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900" u="sng">
                <a:latin typeface="Arial" panose="020B0604020202020204" pitchFamily="34" charset="0"/>
                <a:cs typeface="Arial" panose="020B0604020202020204" pitchFamily="34" charset="0"/>
              </a:rPr>
              <a:t>Další parametry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MEF 25,50,75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o 30% (u dětí 20%),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změna plochy pod výdechovou části křivky, průtok-objem Aex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(15-20%), 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PEF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je jako signifikantní hodnoceno zvýšení o 60 l/min, event. 15%. </a:t>
            </a:r>
          </a:p>
        </p:txBody>
      </p:sp>
      <p:sp>
        <p:nvSpPr>
          <p:cNvPr id="6451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Hodnocení BDT II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5" t="11681" r="14796" b="2066"/>
          <a:stretch>
            <a:fillRect/>
          </a:stretch>
        </p:blipFill>
        <p:spPr>
          <a:xfrm>
            <a:off x="395288" y="0"/>
            <a:ext cx="8280400" cy="3860800"/>
          </a:xfrm>
          <a:noFill/>
        </p:spPr>
      </p:pic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 b="19109"/>
          <a:stretch>
            <a:fillRect/>
          </a:stretch>
        </p:blipFill>
        <p:spPr bwMode="auto">
          <a:xfrm>
            <a:off x="1042988" y="3905250"/>
            <a:ext cx="69119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Oval 6"/>
          <p:cNvSpPr>
            <a:spLocks noChangeArrowheads="1"/>
          </p:cNvSpPr>
          <p:nvPr/>
        </p:nvSpPr>
        <p:spPr bwMode="auto">
          <a:xfrm>
            <a:off x="7596188" y="5661025"/>
            <a:ext cx="288925" cy="2159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latin typeface="Tahoma" panose="020B0604030504040204" pitchFamily="34" charset="0"/>
            </a:endParaRPr>
          </a:p>
        </p:txBody>
      </p:sp>
      <p:sp>
        <p:nvSpPr>
          <p:cNvPr id="65542" name="Oval 7"/>
          <p:cNvSpPr>
            <a:spLocks noChangeArrowheads="1"/>
          </p:cNvSpPr>
          <p:nvPr/>
        </p:nvSpPr>
        <p:spPr bwMode="auto">
          <a:xfrm>
            <a:off x="1908175" y="5661025"/>
            <a:ext cx="504825" cy="288925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400">
              <a:latin typeface="Tahoma" panose="020B0604030504040204" pitchFamily="34" charset="0"/>
            </a:endParaRPr>
          </a:p>
        </p:txBody>
      </p:sp>
      <p:sp>
        <p:nvSpPr>
          <p:cNvPr id="65543" name="Line 8"/>
          <p:cNvSpPr>
            <a:spLocks noChangeShapeType="1"/>
          </p:cNvSpPr>
          <p:nvPr/>
        </p:nvSpPr>
        <p:spPr bwMode="auto">
          <a:xfrm>
            <a:off x="4932363" y="5876925"/>
            <a:ext cx="2232025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 flipH="1">
            <a:off x="4572000" y="1989138"/>
            <a:ext cx="21590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5" name="Line 10"/>
          <p:cNvSpPr>
            <a:spLocks noChangeShapeType="1"/>
          </p:cNvSpPr>
          <p:nvPr/>
        </p:nvSpPr>
        <p:spPr bwMode="auto">
          <a:xfrm flipH="1">
            <a:off x="4932363" y="2133600"/>
            <a:ext cx="144462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6" name="Line 11"/>
          <p:cNvSpPr>
            <a:spLocks noChangeShapeType="1"/>
          </p:cNvSpPr>
          <p:nvPr/>
        </p:nvSpPr>
        <p:spPr bwMode="auto">
          <a:xfrm flipH="1">
            <a:off x="5148263" y="2205038"/>
            <a:ext cx="144462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37_ob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428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7" descr="38_ob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27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395288" y="1989138"/>
            <a:ext cx="8229600" cy="1944687"/>
          </a:xfrm>
        </p:spPr>
        <p:txBody>
          <a:bodyPr/>
          <a:lstStyle/>
          <a:p>
            <a:pPr>
              <a:defRPr/>
            </a:pPr>
            <a:b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Zátěžové testy v </a:t>
            </a:r>
            <a:r>
              <a:rPr lang="cs-CZ" altLang="cs-CZ" b="1" dirty="0" err="1">
                <a:solidFill>
                  <a:schemeClr val="accent1">
                    <a:lumMod val="50000"/>
                  </a:schemeClr>
                </a:solidFill>
              </a:rPr>
              <a:t>pneumologii</a:t>
            </a:r>
            <a:b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Zátěžové testy chůzí</a:t>
            </a:r>
            <a:b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</a:br>
            <a:endParaRPr lang="cs-CZ" altLang="cs-CZ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Faktory limitace fyzické aktivity pacientů s CHOPN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" name="Obdélník 3"/>
          <p:cNvSpPr/>
          <p:nvPr/>
        </p:nvSpPr>
        <p:spPr>
          <a:xfrm>
            <a:off x="0" y="1557338"/>
            <a:ext cx="9144000" cy="5108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PULMO</a:t>
            </a:r>
          </a:p>
          <a:p>
            <a:pPr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cs-CZ" sz="1800" b="1" u="sng" dirty="0">
                <a:solidFill>
                  <a:schemeClr val="tx1"/>
                </a:solidFill>
                <a:latin typeface="Arial" charset="0"/>
              </a:rPr>
              <a:t>bronchiální obstrukce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→ dušnost 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- </a:t>
            </a:r>
            <a:r>
              <a:rPr lang="cs-CZ" sz="1800" b="1" u="sng" dirty="0">
                <a:solidFill>
                  <a:schemeClr val="tx1"/>
                </a:solidFill>
                <a:latin typeface="Arial" charset="0"/>
              </a:rPr>
              <a:t>dynamická hyperinflace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→ dušnost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Gagnon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2014, 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Int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 J 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Chron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Obstruct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Pulmon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 Dis)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Arial" charset="0"/>
              </a:rPr>
              <a:t>E</a:t>
            </a: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XTRAPULMO</a:t>
            </a:r>
          </a:p>
          <a:p>
            <a:pPr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cs-CZ" sz="1800" b="1" dirty="0" err="1">
                <a:solidFill>
                  <a:schemeClr val="tx1"/>
                </a:solidFill>
                <a:latin typeface="Arial" charset="0"/>
              </a:rPr>
              <a:t>anxieta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→ hyperventilace → zhoršení dynamické hyperinflace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Leivseth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2012, Respir Med.)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- </a:t>
            </a:r>
            <a:r>
              <a:rPr lang="cs-CZ" sz="1800" b="1" u="sng" dirty="0">
                <a:solidFill>
                  <a:schemeClr val="tx1"/>
                </a:solidFill>
                <a:latin typeface="Arial" charset="0"/>
              </a:rPr>
              <a:t>dysfunkce kosterního svalstva (zejména DKK)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     - fyzická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inaktivita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→ svalová atrofie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Gosselink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1996, AJRCCM)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     - fyzická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inaktivita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→ svalová slabost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Bernard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1998, AJRCCM)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     - změna distribuce svalových vláken ve prospěch typu II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Gosker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2007, 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Thorax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     - mitochondriální dysfunkce a snížená oxidativní kapacita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(M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altais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1996, 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JRCCM)</a:t>
            </a:r>
          </a:p>
          <a:p>
            <a:pPr>
              <a:defRPr/>
            </a:pP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Faktory limitace fyzické aktivity pacientů s CHOPN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" name="Obdélník 3"/>
          <p:cNvSpPr/>
          <p:nvPr/>
        </p:nvSpPr>
        <p:spPr>
          <a:xfrm>
            <a:off x="0" y="1557338"/>
            <a:ext cx="9144000" cy="3678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Arial" charset="0"/>
              </a:rPr>
              <a:t>E</a:t>
            </a: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XTRAPULMO</a:t>
            </a:r>
          </a:p>
          <a:p>
            <a:pPr>
              <a:defRPr/>
            </a:pP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100" dirty="0">
                <a:solidFill>
                  <a:schemeClr val="tx1"/>
                </a:solidFill>
                <a:latin typeface="Arial" charset="0"/>
              </a:rPr>
              <a:t>       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en-US" sz="1800" b="1" dirty="0" err="1">
                <a:solidFill>
                  <a:schemeClr val="tx1"/>
                </a:solidFill>
                <a:latin typeface="Arial" charset="0"/>
              </a:rPr>
              <a:t>sarkopenie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(ztráta kosterního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svalstrva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)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která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může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být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nejen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u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kachektických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pacientů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, ale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též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u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jedinců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obézních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tzv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sarkopenická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obezita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)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(Jones, 2015, 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Thorax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- p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řítomnost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funkčního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zkratu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při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V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Q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nepoměr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u,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hypoxi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plicní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hypertenzí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a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</a:t>
            </a:r>
          </a:p>
          <a:p>
            <a:pPr>
              <a:lnSpc>
                <a:spcPct val="150000"/>
              </a:lnSpc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pravostrann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é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srdeční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selhání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Ken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2011,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Int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J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Chron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Obstruct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Pulmon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Dis </a:t>
            </a: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100" dirty="0">
                <a:solidFill>
                  <a:schemeClr val="tx1"/>
                </a:solidFill>
                <a:latin typeface="Arial" charset="0"/>
              </a:rPr>
              <a:t>                                                                                              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Elwing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2008,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Int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J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Chron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Obstruct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Pulmon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Dis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)</a:t>
            </a:r>
            <a:endParaRPr lang="en-US" sz="11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en-US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lowvol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1613"/>
            <a:ext cx="4464050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211638" y="203200"/>
            <a:ext cx="9047162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Jednovteřinová vitální kapacita (FEV1)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- objem vzduchu, který je vydechnutý při 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usilovném výdechu za první sekundu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Vrcholový expirační průtok (PEF)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-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nejvyšší rychlost na vrcholu usilovného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výdechu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prstClr val="black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Vrcholový inspirační průtok (PIF)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- nejvyšší rychlost na vrcholu usilovného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nádechu</a:t>
            </a:r>
          </a:p>
          <a:p>
            <a:pPr>
              <a:lnSpc>
                <a:spcPct val="150000"/>
              </a:lnSpc>
              <a:buClr>
                <a:prstClr val="black"/>
              </a:buCl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72" name="Obdélník 6"/>
          <p:cNvSpPr>
            <a:spLocks noChangeArrowheads="1"/>
          </p:cNvSpPr>
          <p:nvPr/>
        </p:nvSpPr>
        <p:spPr bwMode="auto">
          <a:xfrm>
            <a:off x="1476375" y="14288"/>
            <a:ext cx="29606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KŘIVKA PRůTOK/OBJEM</a:t>
            </a:r>
            <a:endParaRPr lang="cs-CZ" altLang="cs-CZ" sz="1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3" name="Obdélník 10"/>
          <p:cNvSpPr>
            <a:spLocks noChangeArrowheads="1"/>
          </p:cNvSpPr>
          <p:nvPr/>
        </p:nvSpPr>
        <p:spPr bwMode="auto">
          <a:xfrm>
            <a:off x="3851275" y="2960688"/>
            <a:ext cx="9001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Objem</a:t>
            </a:r>
            <a:endParaRPr lang="cs-CZ" altLang="cs-CZ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Obdélník 11"/>
          <p:cNvSpPr>
            <a:spLocks noChangeArrowheads="1"/>
          </p:cNvSpPr>
          <p:nvPr/>
        </p:nvSpPr>
        <p:spPr bwMode="auto">
          <a:xfrm>
            <a:off x="452438" y="53975"/>
            <a:ext cx="900112" cy="357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Průtok</a:t>
            </a:r>
            <a:endParaRPr lang="cs-CZ" altLang="cs-CZ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Obdélník 12"/>
          <p:cNvSpPr>
            <a:spLocks noChangeArrowheads="1"/>
          </p:cNvSpPr>
          <p:nvPr/>
        </p:nvSpPr>
        <p:spPr bwMode="auto">
          <a:xfrm>
            <a:off x="107950" y="4581525"/>
            <a:ext cx="900113" cy="355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PIF</a:t>
            </a:r>
            <a:endParaRPr lang="cs-CZ" altLang="cs-CZ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Přímá spojnice se šipkou 13"/>
          <p:cNvCxnSpPr>
            <a:stCxn id="32770" idx="2"/>
          </p:cNvCxnSpPr>
          <p:nvPr/>
        </p:nvCxnSpPr>
        <p:spPr>
          <a:xfrm flipH="1">
            <a:off x="250825" y="5054600"/>
            <a:ext cx="20891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107950" y="5068888"/>
            <a:ext cx="8928100" cy="1214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ts val="328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Max. průtok vydechnutého vzduchu v různých úrovních již vydechnuté VC</a:t>
            </a:r>
            <a:r>
              <a:rPr lang="cs-CZ" b="1" dirty="0">
                <a:solidFill>
                  <a:srgbClr val="C00000"/>
                </a:solidFill>
                <a:latin typeface="Arial" charset="0"/>
              </a:rPr>
              <a:t> </a:t>
            </a: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(MEF 25, MEF 50, MEF 75) </a:t>
            </a:r>
          </a:p>
          <a:p>
            <a:pPr>
              <a:buClr>
                <a:schemeClr val="tx1"/>
              </a:buClr>
              <a:defRPr/>
            </a:pPr>
            <a:r>
              <a:rPr lang="cs-CZ" sz="1800" b="1" dirty="0">
                <a:solidFill>
                  <a:srgbClr val="C00000"/>
                </a:solidFill>
                <a:latin typeface="Arial" charset="0"/>
              </a:rPr>
              <a:t>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 parametr obstrukce v periferních DC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288" y="-19050"/>
            <a:ext cx="9144000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rgbClr val="C00000"/>
              </a:solidFill>
              <a:latin typeface="Arial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Spiroergometrie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6 minutový test chůzí (6MWT)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Stupňovaný člunkový test chůzí (ISWT -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incremental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shuttle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walking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test)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Vytrvalostní člunkový test chůzí (ESWT -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endurance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shuttle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walking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test)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Sit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-to-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stand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test (STS)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Test chůze do schodů (SCT -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stair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climbing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test)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Ostatní</a:t>
            </a:r>
          </a:p>
          <a:p>
            <a:pPr>
              <a:lnSpc>
                <a:spcPct val="150000"/>
              </a:lnSpc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0659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Zátěžové testy v pneumologii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Spiroergometrie (CPET)</a:t>
            </a:r>
          </a:p>
        </p:txBody>
      </p:sp>
      <p:sp>
        <p:nvSpPr>
          <p:cNvPr id="2" name="Obdélník 1"/>
          <p:cNvSpPr/>
          <p:nvPr/>
        </p:nvSpPr>
        <p:spPr>
          <a:xfrm>
            <a:off x="4763" y="1052513"/>
            <a:ext cx="9139237" cy="5962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</a:rPr>
              <a:t>Slouží především k testování tolerance zátěže, tedy schopnosti úspěšně vykonat stanovenou fyzickou zátěž. Obvykle je vyjadřována jako vrcholová spotřeba kyslíku (peakVO2), které je jedinec schopen dosáhnout v průběhu postupně stoupající fyzické zátěže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</a:rPr>
              <a:t>Symptomy limitovaným testem a jeho výsledek je významně závislý na vůli vyšetřovaného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cs-CZ" sz="19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cs-CZ" sz="1100" dirty="0">
                <a:solidFill>
                  <a:prstClr val="black"/>
                </a:solidFill>
                <a:latin typeface="Arial" charset="0"/>
              </a:rPr>
              <a:t>http://www.pneumologie.cz/guidelines/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4925" y="1341438"/>
            <a:ext cx="9144000" cy="61547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9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Odhad rizika velkých operací (plicních resekce a </a:t>
            </a:r>
            <a:r>
              <a:rPr lang="cs-CZ" sz="1900" dirty="0" err="1">
                <a:solidFill>
                  <a:srgbClr val="000000"/>
                </a:solidFill>
                <a:cs typeface="Arial" panose="020B0604020202020204" pitchFamily="34" charset="0"/>
              </a:rPr>
              <a:t>dvoudutinové</a:t>
            </a: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 výkony)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Diferenciální diagnostika námahové dušnosti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Odhad prognózy různých onemocnění (CHOPN, IPP, </a:t>
            </a:r>
            <a:r>
              <a:rPr lang="cs-CZ" sz="1900" dirty="0" err="1">
                <a:solidFill>
                  <a:srgbClr val="000000"/>
                </a:solidFill>
                <a:cs typeface="Arial" panose="020B0604020202020204" pitchFamily="34" charset="0"/>
              </a:rPr>
              <a:t>iPAH</a:t>
            </a: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, CHSS)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Hodnocení terapeutických intervencí (</a:t>
            </a:r>
            <a:r>
              <a:rPr lang="cs-CZ" sz="1900" dirty="0" err="1">
                <a:solidFill>
                  <a:srgbClr val="000000"/>
                </a:solidFill>
                <a:cs typeface="Arial" panose="020B0604020202020204" pitchFamily="34" charset="0"/>
              </a:rPr>
              <a:t>revaskularizace</a:t>
            </a: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, LVRS, BVR)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Určení intenzity kondičního cvičení v rámci rehabilitace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Detekce námahou navozeného bronchospasmu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Detekce ischemické choroby srdeční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cs typeface="Arial" panose="020B0604020202020204" pitchFamily="34" charset="0"/>
              </a:rPr>
              <a:t>Určení nutnosti mobilního zařízení k DDOT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cs typeface="Arial" panose="020B0604020202020204" pitchFamily="34" charset="0"/>
              </a:rPr>
              <a:t>Hodnocení invalidity, případně míry handicapu </a:t>
            </a:r>
          </a:p>
          <a:p>
            <a:pPr>
              <a:lnSpc>
                <a:spcPct val="150000"/>
              </a:lnSpc>
              <a:defRPr/>
            </a:pPr>
            <a:endParaRPr lang="cs-CZ" sz="2000" dirty="0">
              <a:solidFill>
                <a:prstClr val="black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cs-CZ" sz="2000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cs-CZ" sz="1100" dirty="0">
                <a:solidFill>
                  <a:prstClr val="black"/>
                </a:solidFill>
                <a:latin typeface="Arial" charset="0"/>
              </a:rPr>
              <a:t>http://www.pneumologie.cz/guidelines/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2707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CPET - indikace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bdélník 3"/>
          <p:cNvSpPr>
            <a:spLocks noChangeArrowheads="1"/>
          </p:cNvSpPr>
          <p:nvPr/>
        </p:nvSpPr>
        <p:spPr bwMode="auto">
          <a:xfrm>
            <a:off x="0" y="1484313"/>
            <a:ext cx="91440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akutní infekční onemocnění, zejména horečnaté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akutní cévní příhody (IM, nestabilní AP, CMP, plicní embolie, periferní tepenné uzávěry)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závažné srdeční dysrytmie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závažné chlopenní vady, zejména aortální a pulmonální chlopně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nekorigovaná arteriální hypertenze (TK &gt; 200/110 mmHg)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těžká hypoxemie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hypoglykemie, metabolický rozvrat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významné psychické poruchy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významné poruchy pohybového systému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</a:rPr>
              <a:t>neochota pacienta, odmítnutí informovaného souhlasu </a:t>
            </a:r>
          </a:p>
        </p:txBody>
      </p:sp>
      <p:sp>
        <p:nvSpPr>
          <p:cNvPr id="74755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CPET - kontraindikace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CPET - provedení</a:t>
            </a:r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1588" y="981075"/>
            <a:ext cx="9142412" cy="1323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PŘÍSTROJOVÉ VYBAVENÍ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Lékař / zdravotní sestra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Ergometr / Analyzátor výdechových plynů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Tonometr /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Oxymetr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Resuscitační vozík / kyslík / defibrilátor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cs-CZ" sz="1800" b="1" dirty="0">
                <a:solidFill>
                  <a:prstClr val="black"/>
                </a:solidFill>
                <a:latin typeface="Arial" charset="0"/>
              </a:rPr>
              <a:t>FÁZE VYŠETŘENÍ:</a:t>
            </a:r>
          </a:p>
          <a:p>
            <a:pPr>
              <a:defRPr/>
            </a:pPr>
            <a:endParaRPr lang="cs-CZ" sz="1800" b="1" dirty="0">
              <a:solidFill>
                <a:prstClr val="black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Zahřívací fáze (2-3min, cíl dosažení </a:t>
            </a:r>
            <a:r>
              <a:rPr lang="cs-CZ" sz="1800" dirty="0" err="1">
                <a:solidFill>
                  <a:prstClr val="black"/>
                </a:solidFill>
                <a:latin typeface="Arial" charset="0"/>
              </a:rPr>
              <a:t>plateau</a:t>
            </a:r>
            <a:r>
              <a:rPr lang="cs-CZ" sz="1800" dirty="0">
                <a:solidFill>
                  <a:prstClr val="black"/>
                </a:solidFill>
                <a:latin typeface="Arial" charset="0"/>
              </a:rPr>
              <a:t> hodnot)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Samotná zátěž dle zvoleného protokolu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dirty="0" err="1">
                <a:solidFill>
                  <a:prstClr val="black"/>
                </a:solidFill>
                <a:latin typeface="Arial" charset="0"/>
              </a:rPr>
              <a:t>Recovery</a:t>
            </a:r>
            <a:r>
              <a:rPr lang="cs-CZ" sz="1800" dirty="0">
                <a:solidFill>
                  <a:prstClr val="black"/>
                </a:solidFill>
                <a:latin typeface="Arial" charset="0"/>
              </a:rPr>
              <a:t> fáze 2-5min</a:t>
            </a:r>
          </a:p>
          <a:p>
            <a:pPr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r>
              <a:rPr lang="cs-CZ" sz="1100" dirty="0">
                <a:solidFill>
                  <a:prstClr val="black"/>
                </a:solidFill>
                <a:latin typeface="Arial" charset="0"/>
              </a:rPr>
              <a:t>                                                                                               http://www.pneumologie.cz/guidelines/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CPET - provedení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7" b="17308"/>
          <a:stretch>
            <a:fillRect/>
          </a:stretch>
        </p:blipFill>
        <p:spPr bwMode="auto">
          <a:xfrm>
            <a:off x="0" y="3933825"/>
            <a:ext cx="9144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9"/>
          <a:stretch>
            <a:fillRect/>
          </a:stretch>
        </p:blipFill>
        <p:spPr bwMode="auto">
          <a:xfrm>
            <a:off x="0" y="1042988"/>
            <a:ext cx="9144000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611188" y="333375"/>
            <a:ext cx="7748587" cy="912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  <a:p>
            <a:pPr>
              <a:defRPr/>
            </a:pPr>
            <a:r>
              <a:rPr lang="cs-CZ" sz="1800" b="1" u="sng" dirty="0">
                <a:solidFill>
                  <a:schemeClr val="tx1"/>
                </a:solidFill>
                <a:latin typeface="Arial" charset="0"/>
              </a:rPr>
              <a:t>Protokol inkrementálně narůstající zátěž</a:t>
            </a: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cs-CZ" sz="1800" b="1" u="sng" dirty="0">
                <a:solidFill>
                  <a:schemeClr val="tx1"/>
                </a:solidFill>
                <a:latin typeface="Arial" charset="0"/>
              </a:rPr>
              <a:t>Lineární rampový protokol</a:t>
            </a:r>
            <a:endParaRPr lang="cs-CZ" sz="1800" u="sng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CPET - hodnocení</a:t>
            </a:r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1588" y="981075"/>
            <a:ext cx="9142412" cy="1133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NEJDŮLEŽITEJŠÍ PARAMETRY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VO2peak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(vrcholová spotřeba kyslíku → odráží maxim.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aeróbní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kapacitu)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VO2/WR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(rychlost vzestupu VO2 → schopnost zvyšovat CO / obraz funkce LK)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O2 pulzový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(lineární vzestup se zátěží → dysfunkce LK /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dekondice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TK / TF / EKG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při zátěži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VE/VCO2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cs-CZ" sz="1900" dirty="0">
                <a:solidFill>
                  <a:schemeClr val="tx1"/>
                </a:solidFill>
              </a:rPr>
              <a:t>úroveň ventilace potřebnou k eliminaci CO2 z organismu </a:t>
            </a:r>
            <a:r>
              <a:rPr lang="cs-CZ" sz="2000" dirty="0">
                <a:solidFill>
                  <a:schemeClr val="tx1"/>
                </a:solidFill>
                <a:latin typeface="Arial" charset="0"/>
              </a:rPr>
              <a:t>→</a:t>
            </a: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dirty="0">
                <a:solidFill>
                  <a:schemeClr val="tx1"/>
                </a:solidFill>
                <a:sym typeface="Symbol"/>
              </a:rPr>
              <a:t> zvětšení </a:t>
            </a:r>
            <a:r>
              <a:rPr lang="cs-CZ" sz="1900" dirty="0" err="1">
                <a:solidFill>
                  <a:schemeClr val="tx1"/>
                </a:solidFill>
                <a:sym typeface="Symbol"/>
              </a:rPr>
              <a:t>fyziol</a:t>
            </a:r>
            <a:r>
              <a:rPr lang="cs-CZ" sz="1900" dirty="0">
                <a:solidFill>
                  <a:schemeClr val="tx1"/>
                </a:solidFill>
                <a:sym typeface="Symbol"/>
              </a:rPr>
              <a:t>. mrtvého prostoru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b="1" dirty="0">
                <a:solidFill>
                  <a:schemeClr val="tx1"/>
                </a:solidFill>
                <a:sym typeface="Symbol"/>
              </a:rPr>
              <a:t>PETCO2 </a:t>
            </a:r>
            <a:r>
              <a:rPr lang="cs-CZ" sz="1900" dirty="0">
                <a:solidFill>
                  <a:schemeClr val="tx1"/>
                </a:solidFill>
                <a:sym typeface="Symbol"/>
              </a:rPr>
              <a:t>(</a:t>
            </a:r>
            <a:r>
              <a:rPr lang="pl-PL" sz="1900" dirty="0">
                <a:solidFill>
                  <a:schemeClr val="tx1"/>
                </a:solidFill>
              </a:rPr>
              <a:t>parciální tlak CO2 na konci výdechu odráží (ne)shodu V/Q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→ ↓ hyperventilace / zvětšení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fyziol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. mrtvého prostoru</a:t>
            </a:r>
            <a:r>
              <a:rPr lang="pl-PL" sz="1900" dirty="0">
                <a:solidFill>
                  <a:schemeClr val="tx1"/>
                </a:solidFill>
              </a:rPr>
              <a:t>) </a:t>
            </a:r>
            <a:endParaRPr lang="cs-CZ" sz="19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 err="1">
                <a:solidFill>
                  <a:schemeClr val="tx1"/>
                </a:solidFill>
                <a:latin typeface="Arial" charset="0"/>
              </a:rPr>
              <a:t>RERpeak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(poměr VCO2/VO2, pokud &gt;1.1 – dobrá snaha při zátěži)</a:t>
            </a: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cs-CZ" sz="1100" dirty="0">
                <a:solidFill>
                  <a:prstClr val="black"/>
                </a:solidFill>
                <a:latin typeface="Arial" charset="0"/>
              </a:rPr>
              <a:t>http://www.pneumologie.cz/guidelines/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CPET - hodnocení</a:t>
            </a:r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1588" y="981075"/>
            <a:ext cx="9142412" cy="749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Ventilační limitace zátěže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Respirační limitace zátěže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sz="1800" b="1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Kardiální limitace zátěže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b="1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Weber,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Janicky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1986, In: CPET 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-4763" y="3141663"/>
          <a:ext cx="9132887" cy="287972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15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6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16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4374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Stupeň postižení</a:t>
                      </a:r>
                    </a:p>
                  </a:txBody>
                  <a:tcPr marL="91444" marR="91444" marT="45707" marB="457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Weber</a:t>
                      </a:r>
                    </a:p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kategorie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VO2peak</a:t>
                      </a:r>
                    </a:p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ml/kg/min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%NH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ml/min/kg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</a:t>
                      </a:r>
                      <a:endParaRPr lang="cs-CZ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L/min/m</a:t>
                      </a:r>
                      <a:r>
                        <a:rPr lang="cs-CZ" sz="18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cs-CZ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</a:t>
                      </a:r>
                      <a:endParaRPr lang="cs-CZ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L/min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Ve/VCO2 </a:t>
                      </a:r>
                      <a:r>
                        <a:rPr lang="cs-CZ" sz="1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slope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62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norma</a:t>
                      </a:r>
                    </a:p>
                  </a:txBody>
                  <a:tcPr marL="91444" marR="91444" marT="45707" marB="457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A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&gt;20</a:t>
                      </a:r>
                    </a:p>
                  </a:txBody>
                  <a:tcPr marL="91444" marR="91444" marT="45707" marB="457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&gt;100</a:t>
                      </a:r>
                    </a:p>
                  </a:txBody>
                  <a:tcPr marL="91444" marR="91444" marT="45707" marB="457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&gt;14</a:t>
                      </a:r>
                    </a:p>
                  </a:txBody>
                  <a:tcPr marL="91444" marR="91444" marT="45707" marB="457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&gt;8</a:t>
                      </a:r>
                    </a:p>
                  </a:txBody>
                  <a:tcPr marL="91444" marR="91444" marT="45707" marB="457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&gt;60</a:t>
                      </a:r>
                    </a:p>
                  </a:txBody>
                  <a:tcPr marL="91444" marR="91444" marT="45707" marB="457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&lt;30</a:t>
                      </a:r>
                    </a:p>
                  </a:txBody>
                  <a:tcPr marL="91444" marR="91444" marT="45707" marB="4570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51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malý</a:t>
                      </a:r>
                    </a:p>
                  </a:txBody>
                  <a:tcPr marL="91444" marR="91444" marT="45707" marB="457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B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16-20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75-99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11-14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6-8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50-60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30-36</a:t>
                      </a:r>
                    </a:p>
                  </a:txBody>
                  <a:tcPr marL="91444" marR="91444" marT="45707" marB="4570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404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střední</a:t>
                      </a:r>
                    </a:p>
                  </a:txBody>
                  <a:tcPr marL="91444" marR="91444" marT="45707" marB="457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C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10-16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50-74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8-11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4-6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40-50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36-45</a:t>
                      </a:r>
                    </a:p>
                  </a:txBody>
                  <a:tcPr marL="91444" marR="91444" marT="45707" marB="4570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8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těžký</a:t>
                      </a:r>
                    </a:p>
                  </a:txBody>
                  <a:tcPr marL="91444" marR="91444" marT="45707" marB="457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D</a:t>
                      </a:r>
                    </a:p>
                  </a:txBody>
                  <a:tcPr marL="91444" marR="91444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&lt;10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&lt;50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&lt;8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&lt;4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&lt;40</a:t>
                      </a:r>
                    </a:p>
                  </a:txBody>
                  <a:tcPr marL="91444" marR="91444" marT="45707" marB="45707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&gt;45</a:t>
                      </a:r>
                    </a:p>
                  </a:txBody>
                  <a:tcPr marL="91444" marR="91444" marT="45707" marB="4570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6MWT</a:t>
            </a:r>
          </a:p>
        </p:txBody>
      </p:sp>
      <p:sp>
        <p:nvSpPr>
          <p:cNvPr id="15363" name="Obdélník 1"/>
          <p:cNvSpPr>
            <a:spLocks noChangeArrowheads="1"/>
          </p:cNvSpPr>
          <p:nvPr/>
        </p:nvSpPr>
        <p:spPr bwMode="auto">
          <a:xfrm>
            <a:off x="7938" y="1412875"/>
            <a:ext cx="9144000" cy="76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Jednoduchý test ke zhodnocení nemocných s kardiorespiračními onemocněními využívající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submaximální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zátěže při chůzi po rovině</a:t>
            </a: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Při 6MWT dochází ve srovnání s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bicykloergometrií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k výraznější 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desaturaci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Výhody: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- Poskytuje lepší obraz fyzických aktivit než VO2max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- 6MWD koreluje dobře s kvalitou života a je dobrým prediktorem mortality a  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  nutností hospitalizace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- Odráží lépe změnu dušnosti po terapeutických intervencích a u pacientů s  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  CHOPN po ukončení plicní rehabilitace 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                                      </a:t>
            </a:r>
            <a:r>
              <a:rPr lang="cs-CZ" sz="1100" dirty="0">
                <a:solidFill>
                  <a:prstClr val="black"/>
                </a:solidFill>
                <a:latin typeface="Arial" charset="0"/>
              </a:rPr>
              <a:t>http://www.pneumologie.cz/guidelines/</a:t>
            </a:r>
          </a:p>
          <a:p>
            <a:pPr>
              <a:defRPr/>
            </a:pP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algn="ctr">
              <a:defRPr/>
            </a:pPr>
            <a:r>
              <a:rPr lang="cs-CZ" sz="1100" dirty="0">
                <a:solidFill>
                  <a:schemeClr val="tx1"/>
                </a:solidFill>
                <a:latin typeface="Arial" charset="0"/>
              </a:rPr>
              <a:t>http://www.pneumologie.cz/guidelines/</a:t>
            </a: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6MWT </a:t>
            </a:r>
          </a:p>
        </p:txBody>
      </p:sp>
      <p:sp>
        <p:nvSpPr>
          <p:cNvPr id="15363" name="Obdélník 1"/>
          <p:cNvSpPr>
            <a:spLocks noChangeArrowheads="1"/>
          </p:cNvSpPr>
          <p:nvPr/>
        </p:nvSpPr>
        <p:spPr bwMode="auto">
          <a:xfrm>
            <a:off x="7938" y="1412875"/>
            <a:ext cx="91440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Indikace: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- Zhodnocení funkčního stavu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- Zhodnocení efektu terapie a RHB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  - Zhodnocení prognózy</a:t>
            </a: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cs typeface="Arial" pitchFamily="34" charset="0"/>
              </a:rPr>
              <a:t>Kontraindikace: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cs typeface="Arial" pitchFamily="34" charset="0"/>
              </a:rPr>
              <a:t>         - Nestabilní AP / akutní IM v posledním měsíci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cs typeface="Arial" pitchFamily="34" charset="0"/>
              </a:rPr>
              <a:t>         - Ischemické změny na klidovém EKG 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cs typeface="Arial" pitchFamily="34" charset="0"/>
              </a:rPr>
              <a:t>         - Dekompenzovaná hypertenze (TK &gt; 180/100 </a:t>
            </a:r>
            <a:r>
              <a:rPr lang="cs-CZ" sz="1800" dirty="0" err="1">
                <a:solidFill>
                  <a:schemeClr val="tx1"/>
                </a:solidFill>
                <a:cs typeface="Arial" pitchFamily="34" charset="0"/>
              </a:rPr>
              <a:t>mmHg</a:t>
            </a:r>
            <a:r>
              <a:rPr lang="cs-CZ" sz="1800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cs-CZ" sz="1800" dirty="0">
                <a:solidFill>
                  <a:schemeClr val="tx1"/>
                </a:solidFill>
                <a:cs typeface="Arial" pitchFamily="34" charset="0"/>
              </a:rPr>
              <a:t>         - Závažné arytmie / TF &gt; 120/min 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cs-CZ" sz="1100" dirty="0">
              <a:solidFill>
                <a:prstClr val="black"/>
              </a:solidFill>
              <a:latin typeface="Arial" charset="0"/>
            </a:endParaRPr>
          </a:p>
          <a:p>
            <a:pPr algn="ctr">
              <a:defRPr/>
            </a:pPr>
            <a:r>
              <a:rPr lang="cs-CZ" sz="1100" dirty="0">
                <a:solidFill>
                  <a:prstClr val="black"/>
                </a:solidFill>
                <a:latin typeface="Arial" charset="0"/>
              </a:rPr>
              <a:t>http://www.pneumologie.cz/guidelines/</a:t>
            </a: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ýsledek obrázku pro flow volume loop 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11212"/>
            <a:ext cx="4032250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Spirometrie – typy křivek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6MWT </a:t>
            </a:r>
          </a:p>
        </p:txBody>
      </p:sp>
      <p:sp>
        <p:nvSpPr>
          <p:cNvPr id="15363" name="Obdélník 1"/>
          <p:cNvSpPr>
            <a:spLocks noChangeArrowheads="1"/>
          </p:cNvSpPr>
          <p:nvPr/>
        </p:nvSpPr>
        <p:spPr bwMode="auto">
          <a:xfrm>
            <a:off x="7938" y="1412875"/>
            <a:ext cx="9144000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§"/>
              <a:defRPr/>
            </a:pPr>
            <a:r>
              <a:rPr lang="cs-CZ" sz="1800" b="1" dirty="0">
                <a:solidFill>
                  <a:prstClr val="black"/>
                </a:solidFill>
                <a:latin typeface="Arial" charset="0"/>
              </a:rPr>
              <a:t>Podmínky provedení testu</a:t>
            </a: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b="1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  - Přítomnost lékaře a vybavení pro kardiopulmonální resuscitaci</a:t>
            </a: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  - Dostupnost O2, NTG, inhalačních SABA</a:t>
            </a: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  - Možnost kontinuální monitorace SpO2</a:t>
            </a: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  - Ústavní uzavřená chodba dlouhá 30–50 metrů</a:t>
            </a: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latin typeface="Arial" charset="0"/>
              </a:rPr>
              <a:t>         - Další vybavení: stopky, 2 kužely, tonometr, křeslo (event. lehátko)</a:t>
            </a:r>
          </a:p>
          <a:p>
            <a:pPr>
              <a:defRPr/>
            </a:pP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 marL="571500" indent="-571500">
              <a:buFont typeface="Wingdings" pitchFamily="2" charset="2"/>
              <a:buChar char="§"/>
              <a:defRPr/>
            </a:pPr>
            <a:r>
              <a:rPr lang="cs-CZ" sz="1800" b="1" dirty="0">
                <a:solidFill>
                  <a:prstClr val="black"/>
                </a:solidFill>
                <a:cs typeface="Arial" pitchFamily="34" charset="0"/>
              </a:rPr>
              <a:t>Hodnocení testu</a:t>
            </a:r>
          </a:p>
          <a:p>
            <a:pPr>
              <a:defRPr/>
            </a:pPr>
            <a:endParaRPr lang="cs-CZ" sz="1800" b="1" dirty="0">
              <a:solidFill>
                <a:prstClr val="black"/>
              </a:solidFill>
              <a:cs typeface="Arial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cs typeface="Arial" pitchFamily="34" charset="0"/>
              </a:rPr>
              <a:t>         - Normální hodnoty &gt; 500 metrů (ženy) a &gt; 600 metrů (muži)</a:t>
            </a: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cs typeface="Arial" pitchFamily="34" charset="0"/>
              </a:rPr>
              <a:t>         - Minimální klinicky významná změna v 6MWD je mezi 25–33 metry</a:t>
            </a: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cs typeface="Arial" pitchFamily="34" charset="0"/>
              </a:rPr>
              <a:t>         - Pro zohlednění věku </a:t>
            </a:r>
            <a:r>
              <a:rPr lang="cs-CZ" sz="1800" b="1" dirty="0">
                <a:solidFill>
                  <a:schemeClr val="tx1"/>
                </a:solidFill>
                <a:cs typeface="Arial" pitchFamily="34" charset="0"/>
              </a:rPr>
              <a:t>6MWD = 800 – (5,4 × věk)</a:t>
            </a:r>
          </a:p>
          <a:p>
            <a:pPr>
              <a:defRPr/>
            </a:pPr>
            <a:endParaRPr lang="cs-CZ" sz="1800" dirty="0">
              <a:solidFill>
                <a:prstClr val="black"/>
              </a:solidFill>
              <a:cs typeface="Arial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prstClr val="black"/>
                </a:solidFill>
                <a:cs typeface="Arial" pitchFamily="34" charset="0"/>
              </a:rPr>
              <a:t>         - </a:t>
            </a:r>
            <a:r>
              <a:rPr lang="cs-CZ" sz="1800" b="1" dirty="0">
                <a:solidFill>
                  <a:prstClr val="black"/>
                </a:solidFill>
                <a:cs typeface="Arial" pitchFamily="34" charset="0"/>
              </a:rPr>
              <a:t>6MWD = (7,57 x výška pacienta - 5,02 x věk – 1,76 x váha pacienta – 309)                    </a:t>
            </a:r>
          </a:p>
          <a:p>
            <a:pPr>
              <a:defRPr/>
            </a:pPr>
            <a:r>
              <a:rPr lang="cs-CZ" sz="1800" b="1" dirty="0">
                <a:solidFill>
                  <a:prstClr val="black"/>
                </a:solidFill>
                <a:cs typeface="Arial" pitchFamily="34" charset="0"/>
              </a:rPr>
              <a:t>                                                                </a:t>
            </a:r>
            <a:r>
              <a:rPr lang="cs-CZ" sz="1800" dirty="0">
                <a:solidFill>
                  <a:prstClr val="black"/>
                </a:solidFill>
                <a:cs typeface="Arial" pitchFamily="34" charset="0"/>
              </a:rPr>
              <a:t>pro muže </a:t>
            </a:r>
            <a:r>
              <a:rPr lang="cs-CZ" sz="11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Enright, </a:t>
            </a:r>
            <a:r>
              <a:rPr lang="cs-CZ" sz="1100" dirty="0">
                <a:solidFill>
                  <a:prstClr val="black"/>
                </a:solidFill>
                <a:cs typeface="Arial" pitchFamily="34" charset="0"/>
              </a:rPr>
              <a:t>1998,</a:t>
            </a: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 A</a:t>
            </a:r>
            <a:r>
              <a:rPr lang="cs-CZ" sz="1100" dirty="0">
                <a:solidFill>
                  <a:prstClr val="black"/>
                </a:solidFill>
                <a:cs typeface="Arial" pitchFamily="34" charset="0"/>
              </a:rPr>
              <a:t>JRCCM)</a:t>
            </a:r>
          </a:p>
          <a:p>
            <a:pPr>
              <a:defRPr/>
            </a:pPr>
            <a:endParaRPr lang="cs-CZ" sz="1800" b="1" dirty="0">
              <a:solidFill>
                <a:prstClr val="black"/>
              </a:solidFill>
              <a:cs typeface="Arial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prstClr val="black"/>
                </a:solidFill>
                <a:cs typeface="Arial" pitchFamily="34" charset="0"/>
              </a:rPr>
              <a:t>         - 6MWD = (2,11 x výška pacientky - 5,78 x věk - 2,29 x váha pacientky + 667)</a:t>
            </a:r>
          </a:p>
          <a:p>
            <a:pPr>
              <a:defRPr/>
            </a:pPr>
            <a:r>
              <a:rPr lang="cs-CZ" sz="1800" b="1" dirty="0">
                <a:solidFill>
                  <a:prstClr val="black"/>
                </a:solidFill>
                <a:cs typeface="Arial" pitchFamily="34" charset="0"/>
              </a:rPr>
              <a:t>                                                               </a:t>
            </a:r>
            <a:r>
              <a:rPr lang="cs-CZ" sz="1800" dirty="0">
                <a:solidFill>
                  <a:prstClr val="black"/>
                </a:solidFill>
                <a:cs typeface="Arial" pitchFamily="34" charset="0"/>
              </a:rPr>
              <a:t>pro ženy</a:t>
            </a:r>
            <a:r>
              <a:rPr lang="cs-CZ" sz="11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Enright, </a:t>
            </a:r>
            <a:r>
              <a:rPr lang="cs-CZ" sz="1100" dirty="0">
                <a:solidFill>
                  <a:prstClr val="black"/>
                </a:solidFill>
                <a:cs typeface="Arial" pitchFamily="34" charset="0"/>
              </a:rPr>
              <a:t>1998,</a:t>
            </a: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 A</a:t>
            </a:r>
            <a:r>
              <a:rPr lang="cs-CZ" sz="1100" dirty="0">
                <a:solidFill>
                  <a:prstClr val="black"/>
                </a:solidFill>
                <a:cs typeface="Arial" pitchFamily="34" charset="0"/>
              </a:rPr>
              <a:t>JRCCM)</a:t>
            </a:r>
          </a:p>
          <a:p>
            <a:pPr algn="ctr">
              <a:defRPr/>
            </a:pPr>
            <a:r>
              <a:rPr lang="cs-CZ" sz="1100" dirty="0">
                <a:solidFill>
                  <a:prstClr val="black"/>
                </a:solidFill>
                <a:latin typeface="Arial" charset="0"/>
              </a:rPr>
              <a:t>http://www.pneumologie.cz/guidelines/</a:t>
            </a:r>
          </a:p>
          <a:p>
            <a:pPr marL="571500" indent="-571500">
              <a:buFont typeface="Wingdings" pitchFamily="2" charset="2"/>
              <a:buChar char="§"/>
              <a:defRPr/>
            </a:pPr>
            <a:endParaRPr lang="cs-CZ" sz="1800" dirty="0">
              <a:solidFill>
                <a:srgbClr val="1F497D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8601" r="46291" b="9103"/>
          <a:stretch>
            <a:fillRect/>
          </a:stretch>
        </p:blipFill>
        <p:spPr bwMode="auto">
          <a:xfrm>
            <a:off x="1187450" y="0"/>
            <a:ext cx="7394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9400" y="1557338"/>
            <a:ext cx="8878888" cy="96742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SzPct val="100000"/>
              <a:buFont typeface="Wingdings" pitchFamily="2" charset="2"/>
              <a:buChar char="§"/>
              <a:defRPr/>
            </a:pPr>
            <a:r>
              <a:rPr lang="cs-CZ" sz="1900" b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Cut-off</a:t>
            </a:r>
            <a:r>
              <a:rPr lang="cs-CZ" sz="19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vzdálenost &lt;350m při 6MWT k predikci mortality</a:t>
            </a:r>
          </a:p>
          <a:p>
            <a:pPr marL="0" indent="0">
              <a:lnSpc>
                <a:spcPct val="120000"/>
              </a:lnSpc>
              <a:buSzPct val="100000"/>
              <a:buFont typeface="Arial" charset="0"/>
              <a:buNone/>
              <a:defRPr/>
            </a:pPr>
            <a:r>
              <a:rPr lang="cs-CZ" sz="19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cs-CZ" sz="19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19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9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je spojená s vyšším rizikem hospitalizací a úmrtí</a:t>
            </a:r>
          </a:p>
          <a:p>
            <a:pPr marL="0" indent="0">
              <a:lnSpc>
                <a:spcPct val="120000"/>
              </a:lnSpc>
              <a:buSzPct val="100000"/>
              <a:buFont typeface="Arial" charset="0"/>
              <a:buNone/>
              <a:defRPr/>
            </a:pPr>
            <a:r>
              <a:rPr lang="cs-CZ" sz="19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cs-CZ" sz="1900" u="sng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doporučuje využívat jako </a:t>
            </a:r>
            <a:r>
              <a:rPr lang="cs-CZ" sz="1900" u="sng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refereční</a:t>
            </a:r>
            <a:r>
              <a:rPr lang="cs-CZ" sz="1900" u="sng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hodnotu při studiích</a:t>
            </a:r>
            <a:r>
              <a:rPr lang="cs-CZ" sz="1900" dirty="0">
                <a:solidFill>
                  <a:srgbClr val="5C5C5C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>
                <a:solidFill>
                  <a:srgbClr val="5C5C5C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1100" dirty="0" err="1">
                <a:solidFill>
                  <a:srgbClr val="5C5C5C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Celli</a:t>
            </a:r>
            <a:r>
              <a:rPr lang="cs-CZ" sz="1100" dirty="0">
                <a:solidFill>
                  <a:srgbClr val="5C5C5C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2016, AJRCCM )</a:t>
            </a:r>
          </a:p>
          <a:p>
            <a:pPr marL="0" indent="0">
              <a:lnSpc>
                <a:spcPct val="120000"/>
              </a:lnSpc>
              <a:buSzPct val="100000"/>
              <a:buFont typeface="Arial" charset="0"/>
              <a:buNone/>
              <a:defRPr/>
            </a:pPr>
            <a:endParaRPr lang="cs-CZ" sz="1200" dirty="0">
              <a:solidFill>
                <a:srgbClr val="5C5C5C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50000"/>
              </a:lnSpc>
              <a:buSzPct val="100000"/>
              <a:buFont typeface="Arial" charset="0"/>
              <a:buNone/>
              <a:defRPr/>
            </a:pPr>
            <a:endParaRPr lang="cs-CZ" sz="900" dirty="0">
              <a:solidFill>
                <a:srgbClr val="5C5C5C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50000"/>
              </a:lnSpc>
              <a:buSzPct val="100000"/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Průměrná </a:t>
            </a:r>
            <a:r>
              <a:rPr lang="cs-CZ" sz="19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cut-off</a:t>
            </a:r>
            <a:r>
              <a:rPr lang="cs-CZ" sz="19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vzdálenost VŠECH studií </a:t>
            </a:r>
            <a:r>
              <a:rPr lang="cs-CZ" sz="19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317m (200-440m) </a:t>
            </a:r>
            <a:r>
              <a:rPr lang="cs-CZ" sz="10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10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Singh</a:t>
            </a:r>
            <a:r>
              <a:rPr lang="cs-CZ" sz="10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Eur Respir J, 2014) </a:t>
            </a:r>
          </a:p>
          <a:p>
            <a:pPr>
              <a:lnSpc>
                <a:spcPct val="50000"/>
              </a:lnSpc>
              <a:buSzPct val="100000"/>
              <a:buFont typeface="Arial" charset="0"/>
              <a:buChar char="•"/>
              <a:defRPr/>
            </a:pPr>
            <a:endParaRPr lang="cs-CZ" sz="19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50000"/>
              </a:lnSpc>
              <a:buFont typeface="Arial" charset="0"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SzPct val="100000"/>
              <a:buFont typeface="Arial" charset="0"/>
              <a:buNone/>
              <a:defRPr/>
            </a:pPr>
            <a:r>
              <a:rPr lang="cs-CZ" sz="19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26666" r="60333" b="31555"/>
          <a:stretch>
            <a:fillRect/>
          </a:stretch>
        </p:blipFill>
        <p:spPr bwMode="auto">
          <a:xfrm>
            <a:off x="4716463" y="3429000"/>
            <a:ext cx="4137025" cy="3429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438525"/>
            <a:ext cx="42545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4" t="24673" r="25085" b="31035"/>
          <a:stretch>
            <a:fillRect/>
          </a:stretch>
        </p:blipFill>
        <p:spPr bwMode="auto">
          <a:xfrm>
            <a:off x="107950" y="3429000"/>
            <a:ext cx="4114800" cy="3429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4353" r="6302" b="2"/>
          <a:stretch>
            <a:fillRect/>
          </a:stretch>
        </p:blipFill>
        <p:spPr bwMode="auto">
          <a:xfrm>
            <a:off x="2627313" y="3438525"/>
            <a:ext cx="12747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6MWT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452596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altLang="cs-CZ" sz="1900" dirty="0">
                <a:latin typeface="Arial" charset="0"/>
                <a:cs typeface="Arial" charset="0"/>
              </a:rPr>
              <a:t>Symptomy limitovaný maximální test k vyšetření funkční kapacity kardiovaskulárního systému </a:t>
            </a:r>
            <a:r>
              <a:rPr lang="cs-CZ" altLang="cs-CZ" sz="1100" dirty="0">
                <a:latin typeface="Arial" charset="0"/>
                <a:cs typeface="Arial" charset="0"/>
              </a:rPr>
              <a:t>(</a:t>
            </a:r>
            <a:r>
              <a:rPr lang="cs-CZ" altLang="cs-CZ" sz="1100" dirty="0" err="1">
                <a:latin typeface="Arial" charset="0"/>
                <a:cs typeface="Arial" charset="0"/>
              </a:rPr>
              <a:t>Holland</a:t>
            </a:r>
            <a:r>
              <a:rPr lang="cs-CZ" altLang="cs-CZ" sz="1100" dirty="0">
                <a:latin typeface="Arial" charset="0"/>
                <a:cs typeface="Arial" charset="0"/>
              </a:rPr>
              <a:t>, 2014, Eur Respir J)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900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altLang="cs-CZ" sz="1900" dirty="0">
                <a:latin typeface="Arial" charset="0"/>
                <a:cs typeface="Arial" charset="0"/>
              </a:rPr>
              <a:t>Silně koreluje s VO2peak při CPET </a:t>
            </a:r>
            <a:r>
              <a:rPr lang="cs-CZ" altLang="cs-CZ" sz="2000" dirty="0"/>
              <a:t>→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ISWT + CPET podobná odpověď kardiorespiračního systému</a:t>
            </a:r>
            <a:r>
              <a:rPr lang="cs-CZ" altLang="cs-CZ" sz="1900" dirty="0">
                <a:latin typeface="Arial" charset="0"/>
                <a:cs typeface="Arial" charset="0"/>
              </a:rPr>
              <a:t> </a:t>
            </a:r>
            <a:r>
              <a:rPr lang="cs-CZ" altLang="cs-CZ" sz="1100" dirty="0">
                <a:latin typeface="Arial" charset="0"/>
                <a:cs typeface="Arial" charset="0"/>
              </a:rPr>
              <a:t>(</a:t>
            </a:r>
            <a:r>
              <a:rPr lang="cs-CZ" altLang="cs-CZ" sz="1100" dirty="0" err="1">
                <a:latin typeface="Arial" charset="0"/>
                <a:cs typeface="Arial" charset="0"/>
              </a:rPr>
              <a:t>Singh</a:t>
            </a:r>
            <a:r>
              <a:rPr lang="cs-CZ" altLang="cs-CZ" sz="1100" dirty="0">
                <a:latin typeface="Arial" charset="0"/>
                <a:cs typeface="Arial" charset="0"/>
              </a:rPr>
              <a:t>, 1994, Eur Respir J)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100" dirty="0">
              <a:latin typeface="Arial" charset="0"/>
              <a:cs typeface="Arial" charset="0"/>
            </a:endParaRPr>
          </a:p>
          <a:p>
            <a:pPr marL="0" indent="0">
              <a:lnSpc>
                <a:spcPct val="50000"/>
              </a:lnSpc>
              <a:buFont typeface="Arial" charset="0"/>
              <a:buNone/>
              <a:defRPr/>
            </a:pPr>
            <a:r>
              <a:rPr lang="cs-CZ" altLang="cs-CZ" sz="1100" dirty="0">
                <a:latin typeface="Arial" charset="0"/>
                <a:cs typeface="Arial" charset="0"/>
              </a:rPr>
              <a:t>                                                                                                                                                               (</a:t>
            </a:r>
            <a:r>
              <a:rPr lang="cs-CZ" altLang="cs-CZ" sz="1100" dirty="0" err="1">
                <a:latin typeface="Arial" charset="0"/>
                <a:cs typeface="Arial" charset="0"/>
              </a:rPr>
              <a:t>Emtner</a:t>
            </a:r>
            <a:r>
              <a:rPr lang="cs-CZ" altLang="cs-CZ" sz="1100" dirty="0">
                <a:latin typeface="Arial" charset="0"/>
                <a:cs typeface="Arial" charset="0"/>
              </a:rPr>
              <a:t>, 2007, Respir Med)</a:t>
            </a:r>
          </a:p>
          <a:p>
            <a:pPr>
              <a:lnSpc>
                <a:spcPct val="50000"/>
              </a:lnSpc>
              <a:buFont typeface="Wingdings" pitchFamily="2" charset="2"/>
              <a:buChar char="§"/>
              <a:defRPr/>
            </a:pPr>
            <a:r>
              <a:rPr lang="cs-CZ" altLang="cs-CZ" sz="1900" dirty="0">
                <a:latin typeface="Arial" charset="0"/>
                <a:cs typeface="Arial" charset="0"/>
              </a:rPr>
              <a:t>Dobře koreluje s mortalitou a četností </a:t>
            </a:r>
            <a:r>
              <a:rPr lang="cs-CZ" altLang="cs-CZ" sz="1900" dirty="0" err="1">
                <a:latin typeface="Arial" charset="0"/>
                <a:cs typeface="Arial" charset="0"/>
              </a:rPr>
              <a:t>rehospitalizací</a:t>
            </a:r>
            <a:r>
              <a:rPr lang="cs-CZ" altLang="cs-CZ" sz="1900" dirty="0">
                <a:latin typeface="Arial" charset="0"/>
                <a:cs typeface="Arial" charset="0"/>
              </a:rPr>
              <a:t> </a:t>
            </a:r>
            <a:r>
              <a:rPr lang="cs-CZ" altLang="cs-CZ" sz="1100" dirty="0">
                <a:latin typeface="Arial" charset="0"/>
                <a:cs typeface="Arial" charset="0"/>
              </a:rPr>
              <a:t>(</a:t>
            </a:r>
            <a:r>
              <a:rPr lang="cs-CZ" altLang="cs-CZ" sz="1100" dirty="0" err="1">
                <a:latin typeface="Arial" charset="0"/>
                <a:cs typeface="Arial" charset="0"/>
              </a:rPr>
              <a:t>Williams</a:t>
            </a:r>
            <a:r>
              <a:rPr lang="cs-CZ" altLang="cs-CZ" sz="1100" dirty="0">
                <a:latin typeface="Arial" charset="0"/>
                <a:cs typeface="Arial" charset="0"/>
              </a:rPr>
              <a:t>, 2012, Respir Med)</a:t>
            </a:r>
          </a:p>
          <a:p>
            <a:pPr>
              <a:buFont typeface="Wingdings" pitchFamily="2" charset="2"/>
              <a:buChar char="§"/>
              <a:defRPr/>
            </a:pPr>
            <a:endParaRPr lang="cs-CZ" altLang="cs-CZ" sz="1900" dirty="0">
              <a:latin typeface="Arial" charset="0"/>
              <a:cs typeface="Arial" charset="0"/>
            </a:endParaRPr>
          </a:p>
        </p:txBody>
      </p:sp>
      <p:sp>
        <p:nvSpPr>
          <p:cNvPr id="84995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ISWT</a:t>
            </a:r>
          </a:p>
        </p:txBody>
      </p:sp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 r="8087" b="24416"/>
          <a:stretch>
            <a:fillRect/>
          </a:stretch>
        </p:blipFill>
        <p:spPr bwMode="auto">
          <a:xfrm>
            <a:off x="107950" y="4225925"/>
            <a:ext cx="7974013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ISWT – provedení testu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96752"/>
            <a:ext cx="9144000" cy="499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cs-CZ" altLang="cs-CZ" sz="19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cs-CZ" altLang="cs-CZ" sz="19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solidFill>
                  <a:prstClr val="black"/>
                </a:solidFill>
                <a:latin typeface="Arial" charset="0"/>
                <a:cs typeface="Arial" charset="0"/>
              </a:rPr>
              <a:t>Indikace, kontraindikace podobné jak při 6MWT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8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itchFamily="34" charset="0"/>
              </a:rPr>
              <a:t>Dráha o délce </a:t>
            </a:r>
            <a:r>
              <a:rPr lang="cs-CZ" sz="1900" b="1" dirty="0">
                <a:solidFill>
                  <a:srgbClr val="000000"/>
                </a:solidFill>
                <a:cs typeface="Arial" pitchFamily="34" charset="0"/>
              </a:rPr>
              <a:t>10m</a:t>
            </a:r>
            <a:r>
              <a:rPr lang="cs-CZ" sz="1900" dirty="0">
                <a:solidFill>
                  <a:srgbClr val="000000"/>
                </a:solidFill>
                <a:cs typeface="Arial" pitchFamily="34" charset="0"/>
              </a:rPr>
              <a:t>, 2 kužely od sebe </a:t>
            </a:r>
            <a:r>
              <a:rPr lang="cs-CZ" sz="1900" b="1" dirty="0">
                <a:solidFill>
                  <a:srgbClr val="000000"/>
                </a:solidFill>
                <a:cs typeface="Arial" pitchFamily="34" charset="0"/>
              </a:rPr>
              <a:t>9m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9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itchFamily="34" charset="0"/>
              </a:rPr>
              <a:t>Rychlost chůze se upravuje pomocí zvukových signálů z </a:t>
            </a: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originální audio nahrávky</a:t>
            </a:r>
          </a:p>
          <a:p>
            <a:pPr>
              <a:defRPr/>
            </a:pP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12 úrovní </a:t>
            </a:r>
            <a:r>
              <a:rPr lang="cs-CZ" sz="1900" dirty="0">
                <a:solidFill>
                  <a:schemeClr val="tx1"/>
                </a:solidFill>
                <a:latin typeface="Arial" charset="0"/>
              </a:rPr>
              <a:t>→ á 1 min</a:t>
            </a: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 nová úroveň </a:t>
            </a:r>
            <a:r>
              <a:rPr lang="cs-CZ" sz="1900" dirty="0">
                <a:solidFill>
                  <a:schemeClr val="tx1"/>
                </a:solidFill>
                <a:latin typeface="Arial" charset="0"/>
              </a:rPr>
              <a:t>→</a:t>
            </a: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 celková délka trvání 12 minut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1900" u="sng" dirty="0">
                <a:solidFill>
                  <a:schemeClr val="tx1"/>
                </a:solidFill>
                <a:cs typeface="Arial" pitchFamily="34" charset="0"/>
              </a:rPr>
              <a:t>Během testu</a:t>
            </a: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 monitoring TF, saturace. </a:t>
            </a:r>
            <a:r>
              <a:rPr lang="cs-CZ" sz="1900" u="sng" dirty="0">
                <a:solidFill>
                  <a:schemeClr val="tx1"/>
                </a:solidFill>
                <a:cs typeface="Arial" pitchFamily="34" charset="0"/>
              </a:rPr>
              <a:t>Po ukončení testu</a:t>
            </a: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 TK, SAT.O2, </a:t>
            </a:r>
            <a:r>
              <a:rPr lang="cs-CZ" sz="1900" dirty="0" err="1">
                <a:solidFill>
                  <a:schemeClr val="tx1"/>
                </a:solidFill>
                <a:cs typeface="Arial" pitchFamily="34" charset="0"/>
              </a:rPr>
              <a:t>Borg</a:t>
            </a:r>
            <a:r>
              <a:rPr lang="cs-CZ" sz="1900" dirty="0">
                <a:solidFill>
                  <a:schemeClr val="tx1"/>
                </a:solidFill>
                <a:cs typeface="Arial" pitchFamily="34" charset="0"/>
              </a:rPr>
              <a:t>, RPE škála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cs typeface="Arial" pitchFamily="34" charset="0"/>
            </a:endParaRPr>
          </a:p>
          <a:p>
            <a:pPr algn="ctr">
              <a:defRPr/>
            </a:pP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Holland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2014, Eur Respir J                              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Singh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1992,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Thorax</a:t>
            </a:r>
            <a:endParaRPr lang="cs-CZ" sz="110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3675" y="1484313"/>
            <a:ext cx="8783638" cy="5308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Dušnost, saturace O2 &lt; 80%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Stenokardie</a:t>
            </a:r>
            <a:r>
              <a:rPr lang="en-US" sz="1900" dirty="0">
                <a:solidFill>
                  <a:schemeClr val="tx1"/>
                </a:solidFill>
                <a:latin typeface="Arial" charset="0"/>
              </a:rPr>
              <a:t> </a:t>
            </a: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Únava/křeče DKK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Zmatenost, porucha koordinace, porucha rovnováhy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Excesivní pocení, zblednutí, popelavé zbarvení kůže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Jiné varující klinické příznaky</a:t>
            </a:r>
            <a:r>
              <a:rPr lang="en-US" sz="1900" dirty="0">
                <a:solidFill>
                  <a:schemeClr val="tx1"/>
                </a:solidFill>
                <a:latin typeface="Arial" charset="0"/>
              </a:rPr>
              <a:t> </a:t>
            </a: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defRPr/>
            </a:pPr>
            <a:endParaRPr lang="cs-CZ" sz="11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cs-CZ" sz="11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cs-CZ" sz="11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cs-CZ" sz="11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Holland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2014, Eur Respir J</a:t>
            </a: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sz="19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7043" name="Nadpis 1"/>
          <p:cNvSpPr>
            <a:spLocks noGrp="1"/>
          </p:cNvSpPr>
          <p:nvPr>
            <p:ph type="title"/>
          </p:nvPr>
        </p:nvSpPr>
        <p:spPr>
          <a:xfrm>
            <a:off x="107950" y="260350"/>
            <a:ext cx="8928100" cy="1143000"/>
          </a:xfrm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ISWT – ukončení testu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3675" y="1484313"/>
            <a:ext cx="8783638" cy="56086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Minimální klinicky významná změna je </a:t>
            </a:r>
            <a:r>
              <a:rPr lang="cs-CZ" sz="1900" b="1" dirty="0">
                <a:solidFill>
                  <a:schemeClr val="tx1"/>
                </a:solidFill>
                <a:latin typeface="Arial" charset="0"/>
              </a:rPr>
              <a:t>47.5m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sz="1900" b="1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900" b="1" dirty="0">
                <a:solidFill>
                  <a:schemeClr val="tx1"/>
                </a:solidFill>
                <a:latin typeface="Arial" charset="0"/>
              </a:rPr>
              <a:t>ISWT(</a:t>
            </a:r>
            <a:r>
              <a:rPr lang="cs-CZ" sz="1900" b="1" dirty="0" err="1">
                <a:solidFill>
                  <a:schemeClr val="tx1"/>
                </a:solidFill>
                <a:latin typeface="Arial" charset="0"/>
              </a:rPr>
              <a:t>pred</a:t>
            </a:r>
            <a:r>
              <a:rPr lang="cs-CZ" sz="1900" b="1" dirty="0">
                <a:solidFill>
                  <a:schemeClr val="tx1"/>
                </a:solidFill>
                <a:latin typeface="Arial" charset="0"/>
              </a:rPr>
              <a:t>) = 1449.701 - (11.735 × věk) + (241.897 × pohlaví) - (5.686 × BMI)                                               </a:t>
            </a:r>
            <a:r>
              <a:rPr lang="cs-CZ" sz="1900" dirty="0">
                <a:solidFill>
                  <a:schemeClr val="tx1"/>
                </a:solidFill>
                <a:latin typeface="Arial" charset="0"/>
              </a:rPr>
              <a:t>muži = 1 ženy = 0.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BTS (</a:t>
            </a:r>
            <a:r>
              <a:rPr lang="cs-CZ" sz="1900" dirty="0" err="1">
                <a:solidFill>
                  <a:schemeClr val="tx1"/>
                </a:solidFill>
                <a:latin typeface="Arial" charset="0"/>
              </a:rPr>
              <a:t>British</a:t>
            </a:r>
            <a:r>
              <a:rPr lang="cs-CZ" sz="19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900" dirty="0" err="1">
                <a:solidFill>
                  <a:schemeClr val="tx1"/>
                </a:solidFill>
                <a:latin typeface="Arial" charset="0"/>
              </a:rPr>
              <a:t>Thoracic</a:t>
            </a:r>
            <a:r>
              <a:rPr lang="cs-CZ" sz="1900" dirty="0">
                <a:solidFill>
                  <a:schemeClr val="tx1"/>
                </a:solidFill>
                <a:latin typeface="Arial" charset="0"/>
              </a:rPr>
              <a:t> Society) → ISWT je </a:t>
            </a:r>
            <a:r>
              <a:rPr lang="cs-CZ" sz="1900" dirty="0" err="1">
                <a:solidFill>
                  <a:schemeClr val="tx1"/>
                </a:solidFill>
                <a:latin typeface="Arial" charset="0"/>
              </a:rPr>
              <a:t>součastí</a:t>
            </a:r>
            <a:r>
              <a:rPr lang="cs-CZ" sz="1900" dirty="0">
                <a:solidFill>
                  <a:schemeClr val="tx1"/>
                </a:solidFill>
                <a:latin typeface="Arial" charset="0"/>
              </a:rPr>
              <a:t> algoritmu </a:t>
            </a:r>
            <a:r>
              <a:rPr lang="cs-CZ" sz="1900" dirty="0" err="1">
                <a:solidFill>
                  <a:schemeClr val="tx1"/>
                </a:solidFill>
                <a:latin typeface="Arial" charset="0"/>
              </a:rPr>
              <a:t>předresekčního</a:t>
            </a:r>
            <a:r>
              <a:rPr lang="cs-CZ" sz="1900" dirty="0">
                <a:solidFill>
                  <a:schemeClr val="tx1"/>
                </a:solidFill>
                <a:latin typeface="Arial" charset="0"/>
              </a:rPr>
              <a:t>    </a:t>
            </a:r>
          </a:p>
          <a:p>
            <a:pPr>
              <a:lnSpc>
                <a:spcPct val="150000"/>
              </a:lnSpc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     vyšetření</a:t>
            </a:r>
          </a:p>
          <a:p>
            <a:pPr>
              <a:lnSpc>
                <a:spcPct val="150000"/>
              </a:lnSpc>
              <a:defRPr/>
            </a:pP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    - &lt; 250m (25 otočení) = VO2 10ml/kg/min = vysoké riziko → CPET </a:t>
            </a:r>
          </a:p>
          <a:p>
            <a:pPr>
              <a:lnSpc>
                <a:spcPct val="150000"/>
              </a:lnSpc>
              <a:defRPr/>
            </a:pPr>
            <a:r>
              <a:rPr lang="cs-CZ" sz="1900" dirty="0">
                <a:solidFill>
                  <a:schemeClr val="tx1"/>
                </a:solidFill>
                <a:latin typeface="Arial" charset="0"/>
              </a:rPr>
              <a:t>    - &gt;400m (40 otočení) = VO2 &gt;15ml/kg/min = střední riziko </a:t>
            </a:r>
          </a:p>
          <a:p>
            <a:pPr>
              <a:lnSpc>
                <a:spcPct val="150000"/>
              </a:lnSpc>
              <a:defRPr/>
            </a:pPr>
            <a:endParaRPr lang="cs-CZ" sz="1900" dirty="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Holland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2014, Eur Respir J                                BTS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guidelines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for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lung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surgery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2001,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Thorax</a:t>
            </a: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sz="19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67" name="Nadpis 1"/>
          <p:cNvSpPr>
            <a:spLocks noGrp="1"/>
          </p:cNvSpPr>
          <p:nvPr>
            <p:ph type="title"/>
          </p:nvPr>
        </p:nvSpPr>
        <p:spPr>
          <a:xfrm>
            <a:off x="107950" y="260350"/>
            <a:ext cx="8928100" cy="1143000"/>
          </a:xfrm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ISWT –hodnocení testu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9558" r="29678" b="6905"/>
          <a:stretch>
            <a:fillRect/>
          </a:stretch>
        </p:blipFill>
        <p:spPr bwMode="auto">
          <a:xfrm>
            <a:off x="900113" y="115888"/>
            <a:ext cx="7500937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7" t="22993" r="39087" b="22334"/>
          <a:stretch>
            <a:fillRect/>
          </a:stretch>
        </p:blipFill>
        <p:spPr bwMode="auto">
          <a:xfrm>
            <a:off x="2124075" y="1196975"/>
            <a:ext cx="4824413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ISWT – RPE škála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sah 2"/>
          <p:cNvSpPr>
            <a:spLocks noGrp="1"/>
          </p:cNvSpPr>
          <p:nvPr>
            <p:ph idx="1"/>
          </p:nvPr>
        </p:nvSpPr>
        <p:spPr>
          <a:xfrm>
            <a:off x="544513" y="1125538"/>
            <a:ext cx="8229600" cy="452596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Symptomy limitovaný submaximální test k vyšetření funkční kapacity kardiovaskulárního systému </a:t>
            </a:r>
            <a:r>
              <a:rPr lang="cs-CZ" altLang="cs-CZ" sz="11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Holland, 2014, Eur Respir J) </a:t>
            </a: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Submaximální = zhruba na úrovni 85% VO2peak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Dobře koreluje TFmax a dušností ve srovnání s CPET rovnaké intenzity </a:t>
            </a:r>
            <a:r>
              <a:rPr lang="cs-CZ" altLang="cs-CZ" sz="1100">
                <a:latin typeface="Arial" panose="020B0604020202020204" pitchFamily="34" charset="0"/>
                <a:cs typeface="Arial" panose="020B0604020202020204" pitchFamily="34" charset="0"/>
              </a:rPr>
              <a:t>(Revill, 1999, Thorax)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Minimální klinicky významná změn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85m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anebo </a:t>
            </a:r>
            <a:r>
              <a:rPr lang="cs-CZ" altLang="cs-CZ" sz="1900" b="1">
                <a:latin typeface="Arial" panose="020B0604020202020204" pitchFamily="34" charset="0"/>
                <a:cs typeface="Arial" panose="020B0604020202020204" pitchFamily="34" charset="0"/>
              </a:rPr>
              <a:t>45s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>
                <a:latin typeface="Arial" panose="020B0604020202020204" pitchFamily="34" charset="0"/>
                <a:cs typeface="Arial" panose="020B0604020202020204" pitchFamily="34" charset="0"/>
              </a:rPr>
              <a:t>(Pepin, 2011, Thorax)</a:t>
            </a:r>
          </a:p>
        </p:txBody>
      </p:sp>
      <p:sp>
        <p:nvSpPr>
          <p:cNvPr id="91139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ESWT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95288" y="1989138"/>
            <a:ext cx="8229600" cy="1944687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Vyšetření ventilace a interpretace výsledků</a:t>
            </a:r>
          </a:p>
        </p:txBody>
      </p:sp>
    </p:spTree>
    <p:extLst>
      <p:ext uri="{BB962C8B-B14F-4D97-AF65-F5344CB8AC3E}">
        <p14:creationId xmlns:p14="http://schemas.microsoft.com/office/powerpoint/2010/main" val="2495625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ESWT – provedení testu</a:t>
            </a:r>
          </a:p>
        </p:txBody>
      </p:sp>
      <p:sp>
        <p:nvSpPr>
          <p:cNvPr id="2" name="Obdélník 1"/>
          <p:cNvSpPr/>
          <p:nvPr/>
        </p:nvSpPr>
        <p:spPr>
          <a:xfrm>
            <a:off x="107950" y="1193800"/>
            <a:ext cx="9144000" cy="5594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endParaRPr lang="cs-CZ" sz="18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8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800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rgbClr val="000000"/>
                </a:solidFill>
                <a:cs typeface="Arial" pitchFamily="34" charset="0"/>
              </a:rPr>
              <a:t>Dráha o délce </a:t>
            </a:r>
            <a:r>
              <a:rPr lang="cs-CZ" sz="1900" b="1" dirty="0">
                <a:solidFill>
                  <a:srgbClr val="000000"/>
                </a:solidFill>
                <a:cs typeface="Arial" pitchFamily="34" charset="0"/>
              </a:rPr>
              <a:t>10m</a:t>
            </a:r>
            <a:r>
              <a:rPr lang="cs-CZ" sz="1900" dirty="0">
                <a:solidFill>
                  <a:srgbClr val="000000"/>
                </a:solidFill>
                <a:cs typeface="Arial" pitchFamily="34" charset="0"/>
              </a:rPr>
              <a:t>, 2 kužely od sebe </a:t>
            </a:r>
            <a:r>
              <a:rPr lang="cs-CZ" sz="1900" b="1" dirty="0">
                <a:solidFill>
                  <a:srgbClr val="000000"/>
                </a:solidFill>
                <a:cs typeface="Arial" pitchFamily="34" charset="0"/>
              </a:rPr>
              <a:t>9m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9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9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9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9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9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cs-CZ" altLang="cs-CZ" sz="1900" b="1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solidFill>
                  <a:schemeClr val="tx1"/>
                </a:solidFill>
                <a:latin typeface="Arial" charset="0"/>
                <a:cs typeface="Arial" charset="0"/>
              </a:rPr>
              <a:t>Indikace, kontraindikace, </a:t>
            </a:r>
            <a:r>
              <a:rPr lang="cs-CZ" altLang="cs-CZ" sz="1900" dirty="0" err="1">
                <a:solidFill>
                  <a:schemeClr val="tx1"/>
                </a:solidFill>
                <a:latin typeface="Arial" charset="0"/>
                <a:cs typeface="Arial" charset="0"/>
              </a:rPr>
              <a:t>přítrojové</a:t>
            </a:r>
            <a:r>
              <a:rPr lang="cs-CZ" altLang="cs-CZ" sz="1900" dirty="0">
                <a:solidFill>
                  <a:schemeClr val="tx1"/>
                </a:solidFill>
                <a:latin typeface="Arial" charset="0"/>
                <a:cs typeface="Arial" charset="0"/>
              </a:rPr>
              <a:t> vybavení podobné jak při 6MWT + ISWT          </a:t>
            </a:r>
            <a:r>
              <a:rPr lang="cs-CZ" altLang="cs-CZ" sz="1900" dirty="0">
                <a:solidFill>
                  <a:srgbClr val="C00000"/>
                </a:solidFill>
                <a:latin typeface="Arial" charset="0"/>
                <a:cs typeface="Arial" charset="0"/>
              </a:rPr>
              <a:t>Pacient musí předtím podstoupit ISWT !!!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endParaRPr lang="cs-CZ" sz="1800" dirty="0">
              <a:cs typeface="Arial" pitchFamily="34" charset="0"/>
            </a:endParaRPr>
          </a:p>
          <a:p>
            <a:pPr algn="ctr">
              <a:defRPr/>
            </a:pP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Holland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2014, Eur Respir J                              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Singh</a:t>
            </a:r>
            <a:r>
              <a:rPr lang="cs-CZ" sz="1100" dirty="0">
                <a:solidFill>
                  <a:schemeClr val="tx1"/>
                </a:solidFill>
                <a:cs typeface="Arial" pitchFamily="34" charset="0"/>
              </a:rPr>
              <a:t>, 1992, </a:t>
            </a:r>
            <a:r>
              <a:rPr lang="cs-CZ" sz="1100" dirty="0" err="1">
                <a:solidFill>
                  <a:schemeClr val="tx1"/>
                </a:solidFill>
                <a:cs typeface="Arial" pitchFamily="34" charset="0"/>
              </a:rPr>
              <a:t>Thorax</a:t>
            </a:r>
            <a:endParaRPr lang="cs-CZ" sz="11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21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 b="24416"/>
          <a:stretch>
            <a:fillRect/>
          </a:stretch>
        </p:blipFill>
        <p:spPr bwMode="auto">
          <a:xfrm>
            <a:off x="107950" y="2420938"/>
            <a:ext cx="8675688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Sit-to-stand test (STS)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950" y="1341438"/>
            <a:ext cx="8928100" cy="49782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Jednoduchý a praktický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test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k vyšetření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fun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kční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kapacity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pa</a:t>
            </a:r>
            <a:r>
              <a:rPr lang="cs-CZ" sz="1800" dirty="0" err="1">
                <a:solidFill>
                  <a:schemeClr val="tx1"/>
                </a:solidFill>
                <a:latin typeface="Arial" charset="0"/>
              </a:rPr>
              <a:t>cientů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s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C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H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OP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N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Neschopnost vstát a posadit se je asociována s horší funkční kapacitou, mobilitou a tím i vyšší mortalitou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Janssen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2002,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Phys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Ther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6MWT a STS dobře korelují co se týče: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- dynamické odpovědi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- symptomů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Ozalevli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2007, Respir Med)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  - mortality 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Puhan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2013, Eur Respir J)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endParaRPr lang="cs-CZ" sz="11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Představuje vhodnou alternativu k 6MWT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Morita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2018, Respir Care)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Sit-to-stand test (STS)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950" y="1341438"/>
            <a:ext cx="8928100" cy="2170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Protokoly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  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-</a:t>
            </a:r>
            <a:r>
              <a:rPr lang="cs-CZ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30-second STS (30-s STS)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- 1-minute STS (1-mih STS)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- 5-repetition STS (5-rep STS)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cs-CZ" sz="1800" dirty="0">
                <a:solidFill>
                  <a:schemeClr val="tx1"/>
                </a:solidFill>
                <a:latin typeface="Arial" charset="0"/>
              </a:rPr>
              <a:t>     - 10-repetion STS (10-rep STS)   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Test chůze do schodů (SCT)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950" y="1341438"/>
            <a:ext cx="8928100" cy="55938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solidFill>
                  <a:schemeClr val="tx1"/>
                </a:solidFill>
                <a:latin typeface="AdvP7C2E"/>
              </a:rPr>
              <a:t>Jednoduchý nenáročný symptomy limitovaný test v minulosti využívaný chirurgy k vyšetření pooperačních komplikací po plicních resekcích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solidFill>
                <a:schemeClr val="tx1"/>
              </a:solidFill>
              <a:latin typeface="AdvP7C2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dvP7C2E"/>
              </a:rPr>
              <a:t>Není žádná standardizace – instruovat pacienty vyšlapat co nejvíc schodů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rgbClr val="292526"/>
              </a:solidFill>
              <a:latin typeface="AdvP7C2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dvP7C2E"/>
              </a:rPr>
              <a:t>ERS/ESTS = doporučuje jako skríningový test 1. linie pro výběr pacientů, </a:t>
            </a:r>
            <a:r>
              <a:rPr lang="cs-CZ" sz="1800" dirty="0" err="1">
                <a:solidFill>
                  <a:schemeClr val="tx1"/>
                </a:solidFill>
                <a:latin typeface="AdvP7C2E"/>
              </a:rPr>
              <a:t>kt</a:t>
            </a:r>
            <a:r>
              <a:rPr lang="cs-CZ" sz="1800" dirty="0">
                <a:solidFill>
                  <a:schemeClr val="tx1"/>
                </a:solidFill>
                <a:latin typeface="AdvP7C2E"/>
              </a:rPr>
              <a:t>. můžou podstoupit plicní resekci s nízkým rizikem </a:t>
            </a:r>
            <a:r>
              <a:rPr lang="cs-CZ" sz="1800" b="1" dirty="0">
                <a:solidFill>
                  <a:schemeClr val="tx1"/>
                </a:solidFill>
                <a:latin typeface="AdvP7C2E"/>
              </a:rPr>
              <a:t>(výška vzestupu &gt;22m = nižší riziko mortality, komplikací a nákladů) </a:t>
            </a:r>
            <a:r>
              <a:rPr lang="cs-CZ" sz="1100" dirty="0">
                <a:solidFill>
                  <a:schemeClr val="tx1"/>
                </a:solidFill>
                <a:latin typeface="AdvP7C2E"/>
              </a:rPr>
              <a:t>(</a:t>
            </a:r>
            <a:r>
              <a:rPr lang="cs-CZ" sz="1100" dirty="0" err="1">
                <a:solidFill>
                  <a:schemeClr val="tx1"/>
                </a:solidFill>
                <a:latin typeface="AdvP7C2E"/>
              </a:rPr>
              <a:t>Brunelli</a:t>
            </a:r>
            <a:r>
              <a:rPr lang="cs-CZ" sz="1100" dirty="0">
                <a:solidFill>
                  <a:schemeClr val="tx1"/>
                </a:solidFill>
                <a:latin typeface="AdvP7C2E"/>
              </a:rPr>
              <a:t>, 2008, 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Ann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Thorac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Surg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)   </a:t>
            </a:r>
          </a:p>
          <a:p>
            <a:pPr>
              <a:defRPr/>
            </a:pPr>
            <a:r>
              <a:rPr lang="cs-CZ" sz="1100" dirty="0">
                <a:solidFill>
                  <a:schemeClr val="tx1"/>
                </a:solidFill>
                <a:latin typeface="Arial" charset="0"/>
              </a:rPr>
              <a:t>                                                                                                    (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Brunelli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, 2009, Eur Respir J ERS/ESTS </a:t>
            </a:r>
            <a:r>
              <a:rPr lang="cs-CZ" sz="1100" dirty="0" err="1">
                <a:solidFill>
                  <a:schemeClr val="tx1"/>
                </a:solidFill>
                <a:latin typeface="Arial" charset="0"/>
              </a:rPr>
              <a:t>guidelines</a:t>
            </a:r>
            <a:r>
              <a:rPr lang="cs-CZ" sz="11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  <a:latin typeface="AdvP7C2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  <a:latin typeface="AdvP7C2E"/>
              </a:rPr>
              <a:t>50% pooperační mortalita </a:t>
            </a:r>
            <a:r>
              <a:rPr lang="cs-CZ" sz="1800" dirty="0" err="1">
                <a:solidFill>
                  <a:schemeClr val="tx1"/>
                </a:solidFill>
                <a:latin typeface="AdvP7C2E"/>
              </a:rPr>
              <a:t>pneumonektomii</a:t>
            </a:r>
            <a:r>
              <a:rPr lang="cs-CZ" sz="1800" dirty="0">
                <a:solidFill>
                  <a:schemeClr val="tx1"/>
                </a:solidFill>
                <a:latin typeface="AdvP7C2E"/>
              </a:rPr>
              <a:t> (&lt; 2 poschodí) </a:t>
            </a:r>
            <a:r>
              <a:rPr lang="cs-CZ" sz="1800" dirty="0" err="1">
                <a:solidFill>
                  <a:schemeClr val="tx1"/>
                </a:solidFill>
                <a:latin typeface="AdvP7C2E"/>
              </a:rPr>
              <a:t>vs</a:t>
            </a:r>
            <a:r>
              <a:rPr lang="cs-CZ" sz="1800" dirty="0">
                <a:solidFill>
                  <a:schemeClr val="tx1"/>
                </a:solidFill>
                <a:latin typeface="AdvP7C2E"/>
              </a:rPr>
              <a:t> 11% mortalita (&gt; 2 poschodí) </a:t>
            </a:r>
            <a:r>
              <a:rPr lang="cs-CZ" sz="1100" dirty="0">
                <a:solidFill>
                  <a:schemeClr val="tx1"/>
                </a:solidFill>
                <a:cs typeface="Arial" panose="020B0604020202020204" pitchFamily="34" charset="0"/>
              </a:rPr>
              <a:t>(Van </a:t>
            </a:r>
            <a:r>
              <a:rPr lang="cs-CZ" sz="1100" dirty="0" err="1">
                <a:solidFill>
                  <a:schemeClr val="tx1"/>
                </a:solidFill>
                <a:cs typeface="Arial" panose="020B0604020202020204" pitchFamily="34" charset="0"/>
              </a:rPr>
              <a:t>Nostrand</a:t>
            </a:r>
            <a:r>
              <a:rPr lang="cs-CZ" sz="1100" dirty="0">
                <a:solidFill>
                  <a:schemeClr val="tx1"/>
                </a:solidFill>
                <a:cs typeface="Arial" panose="020B0604020202020204" pitchFamily="34" charset="0"/>
              </a:rPr>
              <a:t>, 1968, </a:t>
            </a:r>
            <a:r>
              <a:rPr lang="cs-CZ" sz="1100" dirty="0" err="1">
                <a:solidFill>
                  <a:schemeClr val="tx1"/>
                </a:solidFill>
                <a:cs typeface="Arial" panose="020B0604020202020204" pitchFamily="34" charset="0"/>
              </a:rPr>
              <a:t>Surg</a:t>
            </a:r>
            <a:r>
              <a:rPr lang="cs-CZ" sz="11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sz="1100" dirty="0" err="1">
                <a:solidFill>
                  <a:schemeClr val="tx1"/>
                </a:solidFill>
                <a:cs typeface="Arial" panose="020B0604020202020204" pitchFamily="34" charset="0"/>
              </a:rPr>
              <a:t>Gynecol</a:t>
            </a:r>
            <a:r>
              <a:rPr lang="cs-CZ" sz="11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sz="1100" dirty="0" err="1">
                <a:solidFill>
                  <a:schemeClr val="tx1"/>
                </a:solidFill>
                <a:cs typeface="Arial" panose="020B0604020202020204" pitchFamily="34" charset="0"/>
              </a:rPr>
              <a:t>Obstet</a:t>
            </a:r>
            <a:r>
              <a:rPr lang="cs-CZ" sz="11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800" dirty="0">
              <a:solidFill>
                <a:schemeClr val="tx1"/>
              </a:solidFill>
              <a:latin typeface="AdvP7C2E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1"/>
              </a:solidFill>
              <a:latin typeface="AdvP7C2E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Ostatní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531938" y="1268413"/>
          <a:ext cx="6080124" cy="4376738"/>
        </p:xfrm>
        <a:graphic>
          <a:graphicData uri="http://schemas.openxmlformats.org/drawingml/2006/table">
            <a:tbl>
              <a:tblPr/>
              <a:tblGrid>
                <a:gridCol w="3040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cs-CZ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Fun</a:t>
                      </a:r>
                      <a:r>
                        <a:rPr kumimoji="0" lang="cs-CZ" altLang="cs-CZ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kční</a:t>
                      </a:r>
                      <a:r>
                        <a:rPr kumimoji="0" lang="cs-CZ" altLang="cs-CZ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testy</a:t>
                      </a:r>
                      <a:r>
                        <a:rPr kumimoji="0" lang="en-US" altLang="cs-CZ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cs-CZ" altLang="cs-CZ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</a:rPr>
                        <a:t>používané u chronických plicních nemocí</a:t>
                      </a:r>
                      <a:endParaRPr kumimoji="0" lang="en-US" altLang="cs-CZ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7557" marR="67557" marT="33776" marB="337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ctr"/>
                      <a:r>
                        <a:rPr lang="cs-CZ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Zkratka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 testu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3MST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3-minute constant rate step test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4MGS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4-m gait speed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5STS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5-repetition 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-to-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</a:t>
                      </a:r>
                      <a:endParaRPr lang="cs-CZ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6MST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6-minute step test of free cadence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6PBRT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6-minute pegboard and ring test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BBS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 Balance Scale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Glittre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ADL test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Glittre</a:t>
                      </a: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Activities of Daily Life test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GST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Grocery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shelving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</a:t>
                      </a:r>
                      <a:endParaRPr lang="cs-CZ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SCPT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Stair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climb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SPPB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performance </a:t>
                      </a:r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</a:t>
                      </a:r>
                      <a:endParaRPr lang="cs-CZ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TUG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Timed</a:t>
                      </a:r>
                      <a:r>
                        <a:rPr lang="cs-CZ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up and go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204">
                <a:tc>
                  <a:txBody>
                    <a:bodyPr/>
                    <a:lstStyle/>
                    <a:p>
                      <a:pPr algn="l"/>
                      <a:r>
                        <a:rPr lang="cs-CZ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UULEX</a:t>
                      </a:r>
                    </a:p>
                  </a:txBody>
                  <a:tcPr marL="67557" marR="67557" marT="33776" marB="337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Unsupported upper limb exercise test</a:t>
                      </a:r>
                    </a:p>
                  </a:txBody>
                  <a:tcPr marL="67557" marR="67557" marT="33776" marB="3377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6293" name="Rectangle 1"/>
          <p:cNvSpPr>
            <a:spLocks noChangeArrowheads="1"/>
          </p:cNvSpPr>
          <p:nvPr/>
        </p:nvSpPr>
        <p:spPr bwMode="auto">
          <a:xfrm>
            <a:off x="7602538" y="1130300"/>
            <a:ext cx="0" cy="792163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57132" rIns="0" bIns="57132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cs-CZ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0" y="1989138"/>
            <a:ext cx="9144000" cy="1944687"/>
          </a:xfrm>
        </p:spPr>
        <p:txBody>
          <a:bodyPr/>
          <a:lstStyle/>
          <a:p>
            <a:pPr>
              <a:defRPr/>
            </a:pPr>
            <a:b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  <a:t>Krevní plyny (teorie a měření)</a:t>
            </a:r>
            <a:br>
              <a:rPr lang="cs-CZ" altLang="cs-CZ" b="1" dirty="0">
                <a:solidFill>
                  <a:schemeClr val="accent1">
                    <a:lumMod val="50000"/>
                  </a:schemeClr>
                </a:solidFill>
              </a:rPr>
            </a:br>
            <a:endParaRPr lang="cs-CZ" altLang="cs-CZ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Normální hodnoty arteriálního Astrupu</a:t>
            </a:r>
          </a:p>
        </p:txBody>
      </p:sp>
      <p:sp>
        <p:nvSpPr>
          <p:cNvPr id="112643" name="Obdélník 3"/>
          <p:cNvSpPr>
            <a:spLocks noChangeArrowheads="1"/>
          </p:cNvSpPr>
          <p:nvPr/>
        </p:nvSpPr>
        <p:spPr bwMode="auto">
          <a:xfrm>
            <a:off x="165100" y="1844675"/>
            <a:ext cx="8507413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Přímo se měří: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9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1) pH = 7,36-7,44</a:t>
            </a:r>
            <a:endParaRPr lang="cs-CZ" altLang="cs-CZ" sz="19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2) pCO</a:t>
            </a:r>
            <a:r>
              <a:rPr lang="cs-CZ" altLang="cs-CZ" sz="1900" b="1" baseline="-25000">
                <a:solidFill>
                  <a:srgbClr val="000000"/>
                </a:solidFill>
                <a:latin typeface="inherit"/>
              </a:rPr>
              <a:t>2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 = 4,80-5,90 kPa 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(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35-45 mmHg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3) pO</a:t>
            </a:r>
            <a:r>
              <a:rPr lang="cs-CZ" altLang="cs-CZ" sz="1900" b="1" baseline="-25000">
                <a:solidFill>
                  <a:srgbClr val="000000"/>
                </a:solidFill>
                <a:latin typeface="inherit"/>
              </a:rPr>
              <a:t>2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 = 9,9-13,3 kPa 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(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80-100 mmHg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9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Na základě naměřených parametrů se vypočítávají</a:t>
            </a:r>
            <a:r>
              <a:rPr lang="cs-CZ" altLang="cs-CZ"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bázi Henderson-Hasselbalchovy rovnice 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9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4) [HCO</a:t>
            </a:r>
            <a:r>
              <a:rPr lang="cs-CZ" altLang="cs-CZ" sz="1900" b="1" baseline="-25000">
                <a:solidFill>
                  <a:srgbClr val="000000"/>
                </a:solidFill>
                <a:latin typeface="inherit"/>
              </a:rPr>
              <a:t>3</a:t>
            </a:r>
            <a:r>
              <a:rPr lang="cs-CZ" altLang="cs-CZ" sz="1900" b="1" baseline="30000">
                <a:solidFill>
                  <a:srgbClr val="000000"/>
                </a:solidFill>
                <a:latin typeface="inherit"/>
              </a:rPr>
              <a:t>–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]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 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= 24 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± 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2 mmol/l</a:t>
            </a:r>
            <a:endParaRPr lang="cs-CZ" altLang="cs-CZ" sz="19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5) BE = 0</a:t>
            </a:r>
            <a:r>
              <a:rPr lang="cs-CZ" altLang="cs-CZ" sz="1900">
                <a:solidFill>
                  <a:srgbClr val="000000"/>
                </a:solidFill>
                <a:latin typeface="Segoe UI" panose="020B0502040204020203" pitchFamily="34" charset="0"/>
              </a:rPr>
              <a:t> ±</a:t>
            </a:r>
            <a:r>
              <a:rPr lang="cs-CZ" altLang="cs-CZ" sz="1900" b="1">
                <a:solidFill>
                  <a:srgbClr val="000000"/>
                </a:solidFill>
                <a:latin typeface="Segoe UI" panose="020B0502040204020203" pitchFamily="34" charset="0"/>
              </a:rPr>
              <a:t> 2,5 mmol/l</a:t>
            </a:r>
            <a:endParaRPr lang="cs-CZ" altLang="cs-CZ" sz="19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16388" name="Rectangle 3"/>
          <p:cNvSpPr txBox="1">
            <a:spLocks noChangeArrowheads="1"/>
          </p:cNvSpPr>
          <p:nvPr/>
        </p:nvSpPr>
        <p:spPr bwMode="auto">
          <a:xfrm>
            <a:off x="0" y="1597025"/>
            <a:ext cx="81327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odběru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cs-CZ" alt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Rovnovážny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stav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(15-20min </a:t>
            </a: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telesný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a psychický klid) 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Anaeróbnost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odběru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- Prevence koagulace krevní vzorky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(heparin)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Teplota při analýze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(ideál 37°C jinak použití korekčních rovnic)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 </a:t>
            </a:r>
            <a:r>
              <a:rPr lang="cs-CZ" altLang="cs-CZ" sz="1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odberu</a:t>
            </a:r>
            <a:endParaRPr lang="cs-CZ" altLang="cs-CZ" sz="1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- Arteriální krev 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(punkce </a:t>
            </a: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a.radialis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a.brachialis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a.femoralis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cs-CZ" alt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Arterializované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(ušní lalůček, </a:t>
            </a: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břiško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prstu)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- Venózní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(stanovení pH, pCO2, HCO3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Centrální venózní krev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(stanovení pH, HCO3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100" b="1" dirty="0">
              <a:solidFill>
                <a:srgbClr val="FFCC00"/>
              </a:solidFill>
            </a:endParaRPr>
          </a:p>
        </p:txBody>
      </p:sp>
      <p:sp>
        <p:nvSpPr>
          <p:cNvPr id="113668" name="Nadpis 1"/>
          <p:cNvSpPr txBox="1">
            <a:spLocks/>
          </p:cNvSpPr>
          <p:nvPr/>
        </p:nvSpPr>
        <p:spPr bwMode="auto">
          <a:xfrm>
            <a:off x="20638" y="8366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Preanalytická fáze hodnocení krevní plynů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Analytická fáze hodnocení krevních plynů</a:t>
            </a:r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-107950" y="1844675"/>
            <a:ext cx="90360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920" tIns="0" rIns="0" bIns="15870"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cs-CZ" sz="1900" b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Aktuální pH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cs-CZ" altLang="cs-CZ" sz="1900" u="sng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1900" u="sng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lektrochemicky</a:t>
            </a:r>
            <a:r>
              <a:rPr lang="en-US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zpravidla miniaturizovanou skleněnou elektrodou</a:t>
            </a:r>
            <a:endParaRPr lang="cs-CZ" altLang="cs-CZ" sz="190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cs-CZ" sz="190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 b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pCO2</a:t>
            </a:r>
            <a:endParaRPr lang="en-US" altLang="cs-CZ" sz="1900" b="1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1. </a:t>
            </a:r>
            <a:r>
              <a:rPr lang="cs-CZ" altLang="cs-CZ" sz="1900" u="sng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1900" u="sng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lektrochemicky Severinghausovou elektrodou</a:t>
            </a:r>
            <a:r>
              <a:rPr lang="cs-CZ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skleněnou elektrodu, </a:t>
            </a:r>
            <a:r>
              <a:rPr lang="cs-CZ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kt. </a:t>
            </a:r>
            <a:r>
              <a:rPr lang="en-US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obalena vrstvičkou vody a oddělena od vzorku membránou prostupnou pro plyny. CO</a:t>
            </a:r>
            <a:r>
              <a:rPr lang="en-US" altLang="cs-CZ" sz="1900" baseline="-300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ze vzorku difunduje přes semipermeabilní membránu do destilované vody, pH výsledného roztoku závisí na pCO</a:t>
            </a:r>
            <a:r>
              <a:rPr lang="en-US" altLang="cs-CZ" sz="1900" baseline="-300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cs-CZ" sz="1900" baseline="-3000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900" baseline="-3000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2. </a:t>
            </a:r>
            <a:r>
              <a:rPr lang="cs-CZ" altLang="cs-CZ" sz="1900" u="sng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Interpolační metoda dle Astrupa</a:t>
            </a:r>
            <a:r>
              <a:rPr lang="cs-CZ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princíp přímočaré závislosti titrační křivky 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       CO2 v krvi ak sa nanese do souřadnicového systému log pCO2/pH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altLang="cs-CZ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4692" name="Picture 6" descr="Výsledek obrázku pro analyzator krevnich plyn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811213"/>
            <a:ext cx="187166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Obdélník 3"/>
          <p:cNvSpPr>
            <a:spLocks noChangeArrowheads="1"/>
          </p:cNvSpPr>
          <p:nvPr/>
        </p:nvSpPr>
        <p:spPr bwMode="auto">
          <a:xfrm>
            <a:off x="179388" y="2349500"/>
            <a:ext cx="87852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altLang="cs-CZ" sz="1900" u="sng">
                <a:latin typeface="Arial" panose="020B0604020202020204" pitchFamily="34" charset="0"/>
                <a:cs typeface="Arial" panose="020B0604020202020204" pitchFamily="34" charset="0"/>
              </a:rPr>
              <a:t>Metóda  zpětného dýchání</a:t>
            </a:r>
            <a:r>
              <a:rPr lang="cs-CZ" altLang="cs-CZ" sz="1900">
                <a:latin typeface="Arial" panose="020B0604020202020204" pitchFamily="34" charset="0"/>
                <a:cs typeface="Arial" panose="020B0604020202020204" pitchFamily="34" charset="0"/>
              </a:rPr>
              <a:t> - pacient dýchá ze spirometru / vaku O2 nebo směs O2/CO2 dokud nedojde k vyrovnání  koncentrací CO2 v spirometru / alveol. prostoru → předpoklad, že pCO2 ve vaku = pvCO2     </a:t>
            </a:r>
            <a:endParaRPr lang="en-US" altLang="cs-CZ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900" b="1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 b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pO2</a:t>
            </a:r>
            <a:endParaRPr lang="en-US" altLang="cs-CZ" sz="1900" b="1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cs-CZ" sz="19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Parciální tlak kyslíku se měří elektrochemicky Clarkovou kyslíkovou elektrodou.</a:t>
            </a:r>
          </a:p>
        </p:txBody>
      </p:sp>
      <p:sp>
        <p:nvSpPr>
          <p:cNvPr id="11571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C00000"/>
                </a:solidFill>
              </a:rPr>
              <a:t>Analytická fáze hodnocení krevních plynů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Spirometrie - indikace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1268760"/>
            <a:ext cx="9144000" cy="491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</a:rPr>
              <a:t>Předoperační vyšetření + dg. obstrukčních ventilačních poruch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</a:rPr>
              <a:t>Odhad prognózy respiračních onemocnění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</a:rPr>
              <a:t>Monitoring léčby a detekce nežádoucích účinků léků a chemických látek </a:t>
            </a:r>
          </a:p>
          <a:p>
            <a:pPr>
              <a:lnSpc>
                <a:spcPct val="150000"/>
              </a:lnSpc>
            </a:pPr>
            <a:r>
              <a:rPr lang="cs-CZ" sz="1900" dirty="0">
                <a:solidFill>
                  <a:schemeClr val="tx1"/>
                </a:solidFill>
              </a:rPr>
              <a:t>     toxicky působících na plicní tkáň, ke komplexnímu pohledu na systémové </a:t>
            </a:r>
          </a:p>
          <a:p>
            <a:pPr>
              <a:lnSpc>
                <a:spcPct val="150000"/>
              </a:lnSpc>
            </a:pPr>
            <a:r>
              <a:rPr lang="cs-CZ" sz="1900" dirty="0">
                <a:solidFill>
                  <a:schemeClr val="tx1"/>
                </a:solidFill>
              </a:rPr>
              <a:t>     choroby postihující plíce (např. RA, SLE, sklerodermie)</a:t>
            </a:r>
          </a:p>
          <a:p>
            <a:pPr>
              <a:lnSpc>
                <a:spcPct val="150000"/>
              </a:lnSpc>
            </a:pPr>
            <a:r>
              <a:rPr lang="cs-CZ" sz="19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</a:rPr>
              <a:t>Posudkové účely (lázně, pracovní lékařství, efekt plicní rehabilitace, atd.)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</a:rPr>
              <a:t>Epidemiologické studie a klinický výzkum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5257828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32771" name="Rectangle 3"/>
          <p:cNvSpPr txBox="1">
            <a:spLocks noChangeArrowheads="1"/>
          </p:cNvSpPr>
          <p:nvPr/>
        </p:nvSpPr>
        <p:spPr bwMode="auto">
          <a:xfrm>
            <a:off x="0" y="1341438"/>
            <a:ext cx="91249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 odběru:</a:t>
            </a: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Chemicky - </a:t>
            </a: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hyperemizační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mast (</a:t>
            </a:r>
            <a:r>
              <a:rPr lang="cs-CZ" alt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Finalgon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Mechanicky –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intenzivní masáž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- Termicky – teplá voda 42-45°C, teplá poduška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Kapiláry se suchým balancovaným heparinem </a:t>
            </a:r>
            <a:r>
              <a:rPr lang="cs-CZ" altLang="cs-CZ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stěnách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Analyzátor krevních plynů </a:t>
            </a:r>
          </a:p>
          <a:p>
            <a:pPr eaLnBrk="1" hangingPunct="1">
              <a:defRPr/>
            </a:pPr>
            <a:endParaRPr lang="cs-CZ" altLang="cs-CZ" sz="2100" dirty="0"/>
          </a:p>
        </p:txBody>
      </p:sp>
      <p:pic>
        <p:nvPicPr>
          <p:cNvPr id="116740" name="Picture 2" descr="Výsledek obrázku pro finalg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1754188"/>
            <a:ext cx="18716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4" descr="http://bhlabor.cz/media/kapilarni-abr/kapilarni-abr/DSC000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495675"/>
            <a:ext cx="18716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Nadpis 1"/>
          <p:cNvSpPr txBox="1">
            <a:spLocks/>
          </p:cNvSpPr>
          <p:nvPr/>
        </p:nvSpPr>
        <p:spPr bwMode="auto">
          <a:xfrm>
            <a:off x="-19050" y="14922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Arterializované krevní plyny (specifika odběru)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117763" name="Rectangle 3"/>
          <p:cNvSpPr txBox="1">
            <a:spLocks noChangeArrowheads="1"/>
          </p:cNvSpPr>
          <p:nvPr/>
        </p:nvSpPr>
        <p:spPr bwMode="auto">
          <a:xfrm>
            <a:off x="0" y="2132013"/>
            <a:ext cx="91440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30 min klid na lůžku/v čekárně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9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Odběr neprovádět z místa se známkami ischémie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9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Nepoužívat dezinfekční prostředky ovlivňující pH (např. Persteril) a pokožka nesmí obsahovat ani stopy mýdla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19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9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Odebíráme volně vytékající krev, anaerobně – bez vzduchových bublin</a:t>
            </a:r>
          </a:p>
          <a:p>
            <a:pPr eaLnBrk="1" hangingPunct="1">
              <a:lnSpc>
                <a:spcPct val="150000"/>
              </a:lnSpc>
              <a:spcBef>
                <a:spcPts val="750"/>
              </a:spcBef>
            </a:pPr>
            <a:endParaRPr lang="cs-CZ" altLang="cs-CZ" sz="2100">
              <a:latin typeface="Corbel" panose="020B0503020204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7764" name="Nadpis 1"/>
          <p:cNvSpPr txBox="1">
            <a:spLocks/>
          </p:cNvSpPr>
          <p:nvPr/>
        </p:nvSpPr>
        <p:spPr bwMode="auto">
          <a:xfrm>
            <a:off x="0" y="9080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Arterializované krevní plyny (specifika odběru)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118787" name="Rectangle 3"/>
          <p:cNvSpPr txBox="1">
            <a:spLocks noChangeArrowheads="1"/>
          </p:cNvSpPr>
          <p:nvPr/>
        </p:nvSpPr>
        <p:spPr bwMode="auto">
          <a:xfrm>
            <a:off x="0" y="2132013"/>
            <a:ext cx="91440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Vhodné zpracovat do 10 minut, max do 30 min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      (stříkačka z plastu - nutno zpracovat rychleji)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100">
              <a:latin typeface="Corbel" panose="020B050302020402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1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Platí hlavně při výrazné leukocytóze (nad 50. 10</a:t>
            </a:r>
            <a:r>
              <a:rPr lang="cs-CZ" altLang="cs-CZ" sz="2100" baseline="300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9</a:t>
            </a:r>
            <a:r>
              <a:rPr lang="cs-CZ" altLang="cs-CZ" sz="21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/l) a trombocytóze (nad 1000.10</a:t>
            </a:r>
            <a:r>
              <a:rPr lang="cs-CZ" altLang="cs-CZ" sz="2100" baseline="300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9</a:t>
            </a:r>
            <a:r>
              <a:rPr lang="cs-CZ" altLang="cs-CZ" sz="210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/l) </a:t>
            </a:r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– v tomto případě je vhodnější sklo.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100">
              <a:solidFill>
                <a:srgbClr val="000000"/>
              </a:solidFill>
              <a:latin typeface="Corbel" panose="020B050302020402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Současně možno vyšetřit Glu, Lakt, Na, K, Cl, Ca</a:t>
            </a:r>
            <a:r>
              <a:rPr lang="cs-CZ" altLang="cs-CZ" sz="2100" baseline="30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2+</a:t>
            </a:r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, HGB, karboxy a met HGB, fetálního HGB a „novorozeneckého“ Bilirubin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100">
              <a:latin typeface="Corbel" panose="020B0503020204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8788" name="Nadpis 1"/>
          <p:cNvSpPr txBox="1">
            <a:spLocks/>
          </p:cNvSpPr>
          <p:nvPr/>
        </p:nvSpPr>
        <p:spPr bwMode="auto">
          <a:xfrm>
            <a:off x="0" y="9080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Arterializované krevní plyny (specifika odběru)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131075" name="Rectangle 3"/>
          <p:cNvSpPr txBox="1">
            <a:spLocks noChangeArrowheads="1"/>
          </p:cNvSpPr>
          <p:nvPr/>
        </p:nvSpPr>
        <p:spPr bwMode="auto">
          <a:xfrm>
            <a:off x="0" y="1341438"/>
            <a:ext cx="91440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Neinvazivní metoda monitorování kyslíkové saturace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     a TF. Využívá 2 základních principů: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    1. charakteristických 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absorpčních spekter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 derivátů hemoglobinu přítomných v                          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        krvi v nejvyšší koncentraci, tj.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oxyhemoglobinu a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deoxyhemoglobinu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     2. kolísání objemu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arteriální krve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 tkáni v průběhu pulzové vlny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Pulzní </a:t>
            </a:r>
            <a:r>
              <a:rPr lang="cs-CZ" sz="1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oxymetr</a:t>
            </a:r>
            <a:endParaRPr lang="cs-CZ" sz="1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2000" dirty="0"/>
              <a:t>        -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zdroj světla →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prochází tkání a dopadá na 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detektor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jenž měří jeho intenzitu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    - zdroj světa →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tvořen 2 LED diodami (LED) → emitují světlo při 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660nm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      (červené světlo – absorbuje </a:t>
            </a:r>
            <a:r>
              <a:rPr lang="cs-CZ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deoxyhemoglobin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) a 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940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 (blízké infračervené 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      světlo - absorbuje 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oxyhemoglobin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cs-CZ" altLang="cs-CZ" sz="19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9812" name="Nadpis 1"/>
          <p:cNvSpPr txBox="1">
            <a:spLocks/>
          </p:cNvSpPr>
          <p:nvPr/>
        </p:nvSpPr>
        <p:spPr bwMode="auto">
          <a:xfrm>
            <a:off x="79375" y="2603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                  Pulzní oxymetrie</a:t>
            </a:r>
          </a:p>
        </p:txBody>
      </p:sp>
      <p:pic>
        <p:nvPicPr>
          <p:cNvPr id="11981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0"/>
            <a:ext cx="2857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131075" name="Rectangle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1340768"/>
            <a:ext cx="9144000" cy="3481387"/>
          </a:xfrm>
          <a:prstGeom prst="rect">
            <a:avLst/>
          </a:prstGeom>
          <a:blipFill rotWithShape="0">
            <a:blip r:embed="rId2"/>
            <a:stretch>
              <a:fillRect l="-600" b="-53415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cs-CZ">
                <a:noFill/>
              </a:rPr>
              <a:t> </a:t>
            </a:r>
          </a:p>
        </p:txBody>
      </p:sp>
      <p:sp>
        <p:nvSpPr>
          <p:cNvPr id="120836" name="Nadpis 1"/>
          <p:cNvSpPr txBox="1">
            <a:spLocks/>
          </p:cNvSpPr>
          <p:nvPr/>
        </p:nvSpPr>
        <p:spPr bwMode="auto">
          <a:xfrm>
            <a:off x="79375" y="2603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Pulzní oxymetrie - princip měření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131075" name="Rectangle 3"/>
          <p:cNvSpPr txBox="1">
            <a:spLocks noChangeArrowheads="1"/>
          </p:cNvSpPr>
          <p:nvPr/>
        </p:nvSpPr>
        <p:spPr bwMode="auto">
          <a:xfrm>
            <a:off x="4763" y="784225"/>
            <a:ext cx="9144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JIP/operační sály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Zátěžové vyšetření v terénu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Porody,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rhb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procedury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Dg. Syndromu spánkové apnoe</a:t>
            </a:r>
            <a:endParaRPr lang="cs-CZ" sz="1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cs-CZ" sz="1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Faktory </a:t>
            </a:r>
            <a:r>
              <a:rPr lang="cs-CZ" sz="1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ovlivňujíci</a:t>
            </a:r>
            <a:r>
              <a:rPr lang="cs-CZ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správnost měření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Hypoperfůze</a:t>
            </a:r>
            <a:r>
              <a:rPr 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 místa měření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→ hypotenze, nízký srdeční výdej, hypotermie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závažná anémie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nadměrná intenzita okolního světla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nesprávná poloha senzorů anebo pohyb senzoru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venózní pulzace na dolní končetině.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cs-CZ" altLang="cs-CZ" sz="19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1860" name="Nadpis 1"/>
          <p:cNvSpPr txBox="1">
            <a:spLocks/>
          </p:cNvSpPr>
          <p:nvPr/>
        </p:nvSpPr>
        <p:spPr bwMode="auto">
          <a:xfrm>
            <a:off x="79375" y="2603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Pulzní oxymetrie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1773238" y="2227263"/>
            <a:ext cx="5756275" cy="3262312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sp>
        <p:nvSpPr>
          <p:cNvPr id="131075" name="Rectangle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60" y="784523"/>
            <a:ext cx="9144000" cy="3481387"/>
          </a:xfrm>
          <a:prstGeom prst="rect">
            <a:avLst/>
          </a:prstGeom>
          <a:blipFill rotWithShape="0">
            <a:blip r:embed="rId2"/>
            <a:stretch>
              <a:fillRect l="-533" b="-7215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cs-CZ">
                <a:noFill/>
              </a:rPr>
              <a:t> </a:t>
            </a:r>
          </a:p>
        </p:txBody>
      </p:sp>
      <p:sp>
        <p:nvSpPr>
          <p:cNvPr id="122884" name="Nadpis 1"/>
          <p:cNvSpPr txBox="1">
            <a:spLocks/>
          </p:cNvSpPr>
          <p:nvPr/>
        </p:nvSpPr>
        <p:spPr bwMode="auto">
          <a:xfrm>
            <a:off x="79375" y="2603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9" rIns="68561" bIns="34289" anchor="b"/>
          <a:lstStyle>
            <a:lvl1pPr defTabSz="341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</a:rPr>
              <a:t>Pulzní oxymetrie – klinické poznámky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12072</TotalTime>
  <Words>5261</Words>
  <Application>Microsoft Office PowerPoint</Application>
  <PresentationFormat>Předvádění na obrazovce (4:3)</PresentationFormat>
  <Paragraphs>995</Paragraphs>
  <Slides>96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96</vt:i4>
      </vt:variant>
    </vt:vector>
  </HeadingPairs>
  <TitlesOfParts>
    <vt:vector size="107" baseType="lpstr">
      <vt:lpstr>AdvP7C2E</vt:lpstr>
      <vt:lpstr>Arial</vt:lpstr>
      <vt:lpstr>Calibri</vt:lpstr>
      <vt:lpstr>Cambria Math</vt:lpstr>
      <vt:lpstr>Corbel</vt:lpstr>
      <vt:lpstr>inherit</vt:lpstr>
      <vt:lpstr>Segoe UI</vt:lpstr>
      <vt:lpstr>Tahoma</vt:lpstr>
      <vt:lpstr>Times New Roman</vt:lpstr>
      <vt:lpstr>Wingdings</vt:lpstr>
      <vt:lpstr>Motiv systému Office</vt:lpstr>
      <vt:lpstr> Funkční vyšetření plic  Marek Plutinský   </vt:lpstr>
      <vt:lpstr>Statické plicní objemy a kapacity, dynamické ventilační parametry</vt:lpstr>
      <vt:lpstr>Prezentace aplikace PowerPoint</vt:lpstr>
      <vt:lpstr>Prezentace aplikace PowerPoint</vt:lpstr>
      <vt:lpstr>Dynamické ventilační parametry</vt:lpstr>
      <vt:lpstr>Prezentace aplikace PowerPoint</vt:lpstr>
      <vt:lpstr>Spirometrie – typy křivek</vt:lpstr>
      <vt:lpstr>Vyšetření ventilace a interpretace výsledků</vt:lpstr>
      <vt:lpstr>Spirometrie - indikace</vt:lpstr>
      <vt:lpstr>Spirometrie – akceptovatelnost měření</vt:lpstr>
      <vt:lpstr>Spirometrie - hodnocení</vt:lpstr>
      <vt:lpstr>Prezentace aplikace PowerPoint</vt:lpstr>
      <vt:lpstr>Prezentace aplikace PowerPoint</vt:lpstr>
      <vt:lpstr>Plicní objemy a kapacity</vt:lpstr>
      <vt:lpstr>Metoda vyplavování N2 kyslíkom</vt:lpstr>
      <vt:lpstr>Diluční metoda s pomocí hélia</vt:lpstr>
      <vt:lpstr>Bodypletyzmografie</vt:lpstr>
      <vt:lpstr>Prezentace aplikace PowerPoint</vt:lpstr>
      <vt:lpstr>Bodypletyzmografie - odpory</vt:lpstr>
      <vt:lpstr>Prezentace aplikace PowerPoint</vt:lpstr>
      <vt:lpstr>Prezentace aplikace PowerPoint</vt:lpstr>
      <vt:lpstr>Prezentace aplikace PowerPoint</vt:lpstr>
      <vt:lpstr>Prezentace aplikace PowerPoint</vt:lpstr>
      <vt:lpstr>Vyšetření plicní difúze a interpretace výsledků</vt:lpstr>
      <vt:lpstr>Terminologie</vt:lpstr>
      <vt:lpstr>Princip vyšetření</vt:lpstr>
      <vt:lpstr>Indikace vyšetření</vt:lpstr>
      <vt:lpstr>1. Metoda rovnovážného stavu (SS – Steady state)</vt:lpstr>
      <vt:lpstr>2. Metoda jednoho dechu (SB- single breathe)</vt:lpstr>
      <vt:lpstr>3. Metoda zpětného dýchání</vt:lpstr>
      <vt:lpstr>Interpretace</vt:lpstr>
      <vt:lpstr>Ostatní naměřené parametry</vt:lpstr>
      <vt:lpstr>Fyziologická a patofyziologické změny ovlivňujíci TLco</vt:lpstr>
      <vt:lpstr>Prezentace aplikace PowerPoint</vt:lpstr>
      <vt:lpstr>Bronchomotorické  testy – indikace, provedení a interpretace</vt:lpstr>
      <vt:lpstr>Prezentace aplikace PowerPoint</vt:lpstr>
      <vt:lpstr>Prezentace aplikace PowerPoint</vt:lpstr>
      <vt:lpstr>Prezentace aplikace PowerPoint</vt:lpstr>
      <vt:lpstr>Bronchoprovokační testy (BKT)</vt:lpstr>
      <vt:lpstr>Prezentace aplikace PowerPoint</vt:lpstr>
      <vt:lpstr>Prezentace aplikace PowerPoint</vt:lpstr>
      <vt:lpstr>Prezentace aplikace PowerPoint</vt:lpstr>
      <vt:lpstr>Prezentace aplikace PowerPoint</vt:lpstr>
      <vt:lpstr>Doporučené koncentrace metacholinu</vt:lpstr>
      <vt:lpstr>Léky ovlňující bronchiální reaktivitu a odpověď na BKT</vt:lpstr>
      <vt:lpstr>Hodnocení</vt:lpstr>
      <vt:lpstr>Prezentace aplikace PowerPoint</vt:lpstr>
      <vt:lpstr>Prezentace aplikace PowerPoint</vt:lpstr>
      <vt:lpstr>Bronchodilatační testy (BDT)</vt:lpstr>
      <vt:lpstr>Prezentace aplikace PowerPoint</vt:lpstr>
      <vt:lpstr>Prezentace aplikace PowerPoint</vt:lpstr>
      <vt:lpstr>Prezentace aplikace PowerPoint</vt:lpstr>
      <vt:lpstr>Hodnocení BDT</vt:lpstr>
      <vt:lpstr>Hodnocení BDT II</vt:lpstr>
      <vt:lpstr>Prezentace aplikace PowerPoint</vt:lpstr>
      <vt:lpstr>Prezentace aplikace PowerPoint</vt:lpstr>
      <vt:lpstr> Zátěžové testy v pneumologii Zátěžové testy chůzí </vt:lpstr>
      <vt:lpstr>Faktory limitace fyzické aktivity pacientů s CHOPN </vt:lpstr>
      <vt:lpstr>Faktory limitace fyzické aktivity pacientů s CHOPN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6MWT</vt:lpstr>
      <vt:lpstr>6MWT </vt:lpstr>
      <vt:lpstr>6MWT </vt:lpstr>
      <vt:lpstr>Prezentace aplikace PowerPoint</vt:lpstr>
      <vt:lpstr>6MWT </vt:lpstr>
      <vt:lpstr>ISWT</vt:lpstr>
      <vt:lpstr>ISWT – provedení testu</vt:lpstr>
      <vt:lpstr>ISWT – ukončení testu</vt:lpstr>
      <vt:lpstr>ISWT –hodnocení testu</vt:lpstr>
      <vt:lpstr>Prezentace aplikace PowerPoint</vt:lpstr>
      <vt:lpstr>ISWT – RPE škála</vt:lpstr>
      <vt:lpstr>ESWT</vt:lpstr>
      <vt:lpstr>ESWT – provedení testu</vt:lpstr>
      <vt:lpstr>Sit-to-stand test (STS)</vt:lpstr>
      <vt:lpstr>Sit-to-stand test (STS)</vt:lpstr>
      <vt:lpstr>Test chůze do schodů (SCT)</vt:lpstr>
      <vt:lpstr>Ostatní</vt:lpstr>
      <vt:lpstr> Krevní plyny (teorie a měření) </vt:lpstr>
      <vt:lpstr>Normální hodnoty arteriálního Astrupu</vt:lpstr>
      <vt:lpstr>Prezentace aplikace PowerPoint</vt:lpstr>
      <vt:lpstr>Analytická fáze hodnocení krevních plynů</vt:lpstr>
      <vt:lpstr>Analytická fáze hodnocení krevních plynů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CHRONICKÁ OBSTRUKČNÍ PLICNÍ NEMOC   Katarína Morvayová  Klinika nemocí plicních a tuberkulózy, FN Brno</dc:title>
  <dc:creator>Marek Plutinský</dc:creator>
  <cp:lastModifiedBy>Doubková Martina</cp:lastModifiedBy>
  <cp:revision>748</cp:revision>
  <dcterms:modified xsi:type="dcterms:W3CDTF">2020-04-08T13:31:58Z</dcterms:modified>
  <cp:contentStatus/>
</cp:coreProperties>
</file>