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76" r:id="rId10"/>
    <p:sldId id="264" r:id="rId11"/>
    <p:sldId id="269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6381D-3B40-4AB8-8ECA-0F8C9686B493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994D4-82D6-4659-88C7-C9BF4E8A706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994D4-82D6-4659-88C7-C9BF4E8A706A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D7D440D-A210-4A85-A295-16F59345CEE9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FB34BCC-FD93-4569-A154-31F88911CB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440D-A210-4A85-A295-16F59345CEE9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4BCC-FD93-4569-A154-31F88911CB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440D-A210-4A85-A295-16F59345CEE9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4BCC-FD93-4569-A154-31F88911CB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440D-A210-4A85-A295-16F59345CEE9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4BCC-FD93-4569-A154-31F88911CB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D7D440D-A210-4A85-A295-16F59345CEE9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FB34BCC-FD93-4569-A154-31F88911CB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440D-A210-4A85-A295-16F59345CEE9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4BCC-FD93-4569-A154-31F88911CB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440D-A210-4A85-A295-16F59345CEE9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4BCC-FD93-4569-A154-31F88911CB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440D-A210-4A85-A295-16F59345CEE9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4BCC-FD93-4569-A154-31F88911CB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440D-A210-4A85-A295-16F59345CEE9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4BCC-FD93-4569-A154-31F88911CB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440D-A210-4A85-A295-16F59345CEE9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4BCC-FD93-4569-A154-31F88911CB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440D-A210-4A85-A295-16F59345CEE9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4BCC-FD93-4569-A154-31F88911CB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D7D440D-A210-4A85-A295-16F59345CEE9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FB34BCC-FD93-4569-A154-31F88911CB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9632" y="3861048"/>
            <a:ext cx="6858000" cy="990600"/>
          </a:xfrm>
        </p:spPr>
        <p:txBody>
          <a:bodyPr>
            <a:normAutofit/>
          </a:bodyPr>
          <a:lstStyle/>
          <a:p>
            <a:r>
              <a:rPr lang="cs-CZ" b="1" dirty="0"/>
              <a:t>Karcinom plic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600" y="5124450"/>
            <a:ext cx="7272808" cy="533400"/>
          </a:xfrm>
        </p:spPr>
        <p:txBody>
          <a:bodyPr>
            <a:noAutofit/>
          </a:bodyPr>
          <a:lstStyle/>
          <a:p>
            <a:r>
              <a:rPr lang="cs-CZ" dirty="0"/>
              <a:t>Monika </a:t>
            </a:r>
            <a:r>
              <a:rPr lang="cs-CZ" dirty="0" err="1"/>
              <a:t>Bratová</a:t>
            </a:r>
            <a:r>
              <a:rPr lang="cs-CZ" dirty="0"/>
              <a:t>, Klinika nemocní plicních a </a:t>
            </a:r>
            <a:r>
              <a:rPr lang="cs-CZ" dirty="0" err="1"/>
              <a:t>tbc</a:t>
            </a:r>
            <a:r>
              <a:rPr lang="cs-CZ" dirty="0"/>
              <a:t> FN Brno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Anamnéza (RA, OA, abusus, PSA, FF, NO)</a:t>
            </a:r>
          </a:p>
          <a:p>
            <a:r>
              <a:rPr lang="cs-CZ" dirty="0"/>
              <a:t>Laboratoř (</a:t>
            </a:r>
            <a:r>
              <a:rPr lang="cs-CZ" dirty="0" err="1"/>
              <a:t>Bich</a:t>
            </a:r>
            <a:r>
              <a:rPr lang="cs-CZ" dirty="0"/>
              <a:t>, KO+</a:t>
            </a:r>
            <a:r>
              <a:rPr lang="cs-CZ" dirty="0" err="1"/>
              <a:t>diff</a:t>
            </a:r>
            <a:r>
              <a:rPr lang="cs-CZ" dirty="0"/>
              <a:t>., koagulace, TM)</a:t>
            </a:r>
          </a:p>
          <a:p>
            <a:r>
              <a:rPr lang="cs-CZ" dirty="0"/>
              <a:t>RTG hrudníku ZP a bočný</a:t>
            </a:r>
          </a:p>
          <a:p>
            <a:r>
              <a:rPr lang="cs-CZ" dirty="0"/>
              <a:t>CT plic a mediastina</a:t>
            </a:r>
          </a:p>
          <a:p>
            <a:r>
              <a:rPr lang="cs-CZ" dirty="0"/>
              <a:t>Bronchoskopie a její modality</a:t>
            </a:r>
          </a:p>
          <a:p>
            <a:r>
              <a:rPr lang="cs-CZ" dirty="0" err="1"/>
              <a:t>Transparietální</a:t>
            </a:r>
            <a:r>
              <a:rPr lang="cs-CZ" dirty="0"/>
              <a:t> biopsie hrudníku pod</a:t>
            </a:r>
          </a:p>
          <a:p>
            <a:r>
              <a:rPr lang="cs-CZ" dirty="0"/>
              <a:t>Resekce plic (standard </a:t>
            </a:r>
            <a:r>
              <a:rPr lang="cs-CZ" dirty="0" err="1"/>
              <a:t>lobectomie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UZ břicha, scintigrafie skeletu, MR mozku, PET/CT, tekutá biopsie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2120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298520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Scintigraphy_pelvis_with_bone_metastasis_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67744" y="3573016"/>
            <a:ext cx="3512344" cy="2952516"/>
          </a:xfrm>
          <a:prstGeom prst="rect">
            <a:avLst/>
          </a:prstGeom>
        </p:spPr>
      </p:pic>
      <p:pic>
        <p:nvPicPr>
          <p:cNvPr id="6" name="Picture 2" descr="P22100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12976"/>
            <a:ext cx="2808312" cy="319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882-4703-1-SP.jpg"/>
          <p:cNvPicPr>
            <a:picLocks noChangeAspect="1"/>
          </p:cNvPicPr>
          <p:nvPr/>
        </p:nvPicPr>
        <p:blipFill>
          <a:blip r:embed="rId5" cstate="print"/>
          <a:srcRect l="11371" t="8001" r="35143" b="58400"/>
          <a:stretch>
            <a:fillRect/>
          </a:stretch>
        </p:blipFill>
        <p:spPr>
          <a:xfrm>
            <a:off x="3347864" y="188640"/>
            <a:ext cx="3564396" cy="3168352"/>
          </a:xfrm>
          <a:prstGeom prst="rect">
            <a:avLst/>
          </a:prstGeom>
        </p:spPr>
      </p:pic>
      <p:pic>
        <p:nvPicPr>
          <p:cNvPr id="8" name="Picture 2" descr="Bez názvu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196752"/>
            <a:ext cx="2516141" cy="24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Bez ná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3861048"/>
            <a:ext cx="2615915" cy="261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990600"/>
          </a:xfrm>
        </p:spPr>
        <p:txBody>
          <a:bodyPr>
            <a:normAutofit/>
          </a:bodyPr>
          <a:lstStyle/>
          <a:p>
            <a:r>
              <a:rPr lang="cs-CZ" dirty="0"/>
              <a:t>                              </a:t>
            </a:r>
          </a:p>
        </p:txBody>
      </p:sp>
      <p:pic>
        <p:nvPicPr>
          <p:cNvPr id="11265" name="Picture 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 l="17625" t="17951" r="44750" b="12016"/>
          <a:stretch>
            <a:fillRect/>
          </a:stretch>
        </p:blipFill>
        <p:spPr bwMode="auto">
          <a:xfrm rot="5400000">
            <a:off x="5060156" y="2544044"/>
            <a:ext cx="39909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l="16876" t="18329" r="34975" b="15719"/>
          <a:stretch>
            <a:fillRect/>
          </a:stretch>
        </p:blipFill>
        <p:spPr bwMode="auto">
          <a:xfrm rot="5400000">
            <a:off x="-540568" y="1052736"/>
            <a:ext cx="626469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 l="17625" t="18140" r="31625" b="16685"/>
          <a:stretch>
            <a:fillRect/>
          </a:stretch>
        </p:blipFill>
        <p:spPr bwMode="auto">
          <a:xfrm rot="5400000">
            <a:off x="1029825" y="974941"/>
            <a:ext cx="6832946" cy="493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NSCLC dle klinického stadia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5011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3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IA</a:t>
                      </a:r>
                      <a:endParaRPr lang="cs-CZ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Chirurgická léčba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považována za dostatečně radikální, bez adjuvantní CHT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6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IB, IIA, IIB</a:t>
                      </a:r>
                      <a:endParaRPr lang="cs-CZ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Chirurgická léčba + adjuvantní CHT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(vždy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cisplatina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D1 +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vinorelbin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D1, 8, 15 á 3tý); není – li pac. schopen resekce, pak kombinace 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CHT a radioterapie s kurativním záměrem 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(60-66Gy, větší dávky dle posledních studií nezlepšují přežití)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3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IIIA</a:t>
                      </a:r>
                      <a:endParaRPr lang="cs-CZ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Není konsensus, doporučována </a:t>
                      </a:r>
                      <a:r>
                        <a:rPr lang="cs-CZ" sz="14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neoadjuvantní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CHT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(většinou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karboplatina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paklitaxel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) nebo </a:t>
                      </a:r>
                      <a:r>
                        <a:rPr lang="cs-CZ" sz="14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konkomitatní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chemoradioterapie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N2 (bulky </a:t>
                      </a:r>
                      <a:r>
                        <a:rPr lang="cs-CZ" sz="14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disease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považováno za inoperabilní 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→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chemoradioterapie</a:t>
                      </a:r>
                      <a:endParaRPr lang="cs-CZ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T3,4 N0-1, M0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– vyčleněn jako „speciální léčebná situace“ 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→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chemoradioterapie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, příp. následná operace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IIIB</a:t>
                      </a:r>
                      <a:endParaRPr lang="cs-CZ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CHT s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konkomitantní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nebo sekvenční 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radioterapií 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– v praxi spíše jen CHT, málokterý pac. ve stadiu IIIB je schopen obojího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IV</a:t>
                      </a:r>
                      <a:endParaRPr lang="cs-CZ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Paliativní CHT, paliativní radioterapie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(50-55Gy dle tolerance pac.)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pokročilých stadií NSCLC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Standardní chemoterapie (cytostatikum 3.generace + platinový derivát, á 3týdny, </a:t>
            </a:r>
            <a:r>
              <a:rPr lang="cs-CZ" i="1" dirty="0" err="1"/>
              <a:t>pemetrexed</a:t>
            </a:r>
            <a:r>
              <a:rPr lang="cs-CZ" i="1" dirty="0"/>
              <a:t>+</a:t>
            </a:r>
            <a:r>
              <a:rPr lang="cs-CZ" i="1" dirty="0" err="1"/>
              <a:t>cisplatina</a:t>
            </a:r>
            <a:r>
              <a:rPr lang="cs-CZ" i="1" dirty="0"/>
              <a:t>, </a:t>
            </a:r>
            <a:r>
              <a:rPr lang="cs-CZ" i="1" dirty="0" err="1"/>
              <a:t>karboplatina</a:t>
            </a:r>
            <a:r>
              <a:rPr lang="cs-CZ" i="1" dirty="0"/>
              <a:t>+ </a:t>
            </a:r>
            <a:r>
              <a:rPr lang="cs-CZ" i="1" dirty="0" err="1"/>
              <a:t>navelbine</a:t>
            </a:r>
            <a:r>
              <a:rPr lang="cs-CZ" dirty="0"/>
              <a:t>)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Biologická/personalizovaná léčba – inhibitory </a:t>
            </a:r>
            <a:r>
              <a:rPr lang="cs-CZ" dirty="0" err="1"/>
              <a:t>tyrosinkináz</a:t>
            </a:r>
            <a:r>
              <a:rPr lang="cs-CZ" dirty="0"/>
              <a:t> (</a:t>
            </a:r>
            <a:r>
              <a:rPr lang="cs-CZ" dirty="0" err="1"/>
              <a:t>erlotinib</a:t>
            </a:r>
            <a:r>
              <a:rPr lang="cs-CZ" dirty="0"/>
              <a:t>, </a:t>
            </a:r>
            <a:r>
              <a:rPr lang="cs-CZ" dirty="0" err="1"/>
              <a:t>gefitinib</a:t>
            </a:r>
            <a:r>
              <a:rPr lang="cs-CZ" dirty="0"/>
              <a:t>, </a:t>
            </a:r>
            <a:r>
              <a:rPr lang="cs-CZ" dirty="0" err="1"/>
              <a:t>afatinib</a:t>
            </a:r>
            <a:r>
              <a:rPr lang="cs-CZ" dirty="0"/>
              <a:t>, </a:t>
            </a:r>
            <a:r>
              <a:rPr lang="cs-CZ" dirty="0" err="1"/>
              <a:t>osimertinib</a:t>
            </a:r>
            <a:r>
              <a:rPr lang="cs-CZ" dirty="0"/>
              <a:t>), ALK inhibitory(</a:t>
            </a:r>
            <a:r>
              <a:rPr lang="cs-CZ" dirty="0" err="1"/>
              <a:t>crizotinib</a:t>
            </a:r>
            <a:r>
              <a:rPr lang="cs-CZ" dirty="0"/>
              <a:t>, </a:t>
            </a:r>
            <a:r>
              <a:rPr lang="cs-CZ" dirty="0" err="1"/>
              <a:t>alectinib</a:t>
            </a:r>
            <a:r>
              <a:rPr lang="cs-CZ" dirty="0"/>
              <a:t>), inhibitory VEGFR (</a:t>
            </a:r>
            <a:r>
              <a:rPr lang="cs-CZ" dirty="0" err="1"/>
              <a:t>bevacizumab</a:t>
            </a:r>
            <a:r>
              <a:rPr lang="cs-CZ" dirty="0"/>
              <a:t>)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Imunoterapie (</a:t>
            </a:r>
            <a:r>
              <a:rPr lang="cs-CZ" dirty="0" err="1"/>
              <a:t>nivolumab</a:t>
            </a:r>
            <a:r>
              <a:rPr lang="cs-CZ" dirty="0"/>
              <a:t>,</a:t>
            </a:r>
            <a:r>
              <a:rPr lang="cs-CZ" dirty="0" err="1"/>
              <a:t>pembrolizumab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4294967295"/>
          </p:nvPr>
        </p:nvGraphicFramePr>
        <p:xfrm>
          <a:off x="395536" y="188640"/>
          <a:ext cx="8373616" cy="2880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6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07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306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90875" algn="l"/>
                        </a:tabLst>
                      </a:pPr>
                      <a:r>
                        <a:rPr lang="cs-CZ" sz="14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Adenoca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EGFR 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90875" algn="l"/>
                        </a:tabLs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1.linie - 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volíme mezi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90875" algn="l"/>
                        </a:tabLs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b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gefitinib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cs-CZ" sz="1400" b="0" i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Iressa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250mg/den; Astra </a:t>
                      </a:r>
                      <a:r>
                        <a:rPr lang="cs-CZ" sz="1400" b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Zeneca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90875" algn="l"/>
                        </a:tabLst>
                      </a:pPr>
                      <a:r>
                        <a:rPr lang="cs-CZ" sz="1400" b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erlotinib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( </a:t>
                      </a:r>
                      <a:r>
                        <a:rPr lang="cs-CZ" sz="1400" b="0" i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Tarceva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150mg/den; </a:t>
                      </a:r>
                      <a:r>
                        <a:rPr lang="cs-CZ" sz="1400" b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Roche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90875" algn="l"/>
                        </a:tabLst>
                      </a:pPr>
                      <a:r>
                        <a:rPr lang="cs-CZ" sz="1400" b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afatinib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cs-CZ" sz="1400" b="0" i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Giotrif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40mg/den; </a:t>
                      </a:r>
                      <a:r>
                        <a:rPr lang="cs-CZ" sz="1400" b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Boeringer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b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Ingelheim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30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90875" algn="l"/>
                        </a:tabLs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2.linie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– při prokázání rezistentní mutace T790M (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rebiopsie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osimertinib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cs-CZ" sz="1400" i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Tagrisso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90875" algn="l"/>
                        </a:tabLs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NEBO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90875" algn="l"/>
                        </a:tabLs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Pemetrexed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v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monoterapii</a:t>
                      </a:r>
                      <a:endParaRPr lang="cs-CZ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12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90875" algn="l"/>
                        </a:tabLs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3.linie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– lze dát opět TKI (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erlotinib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má jediný úhradu ve vyšší linii)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395536" y="3140968"/>
          <a:ext cx="8352928" cy="2112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137">
                <a:tc>
                  <a:txBody>
                    <a:bodyPr/>
                    <a:lstStyle/>
                    <a:p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461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90875" algn="l"/>
                        </a:tabLst>
                      </a:pPr>
                      <a:r>
                        <a:rPr lang="cs-CZ" sz="14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Adenoca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ALK 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90875" algn="l"/>
                        </a:tabLs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1.linie – </a:t>
                      </a:r>
                      <a:r>
                        <a:rPr lang="cs-CZ" sz="1400" b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crizotinib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cs-CZ" sz="1400" b="0" i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Xalcori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200mg; </a:t>
                      </a:r>
                      <a:r>
                        <a:rPr lang="cs-CZ" sz="1400" b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Pfizer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), do 11/2018 byl možný jen v 2.linii po selhání CHT, nyní v 1.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90875" algn="l"/>
                        </a:tabLst>
                      </a:pPr>
                      <a:r>
                        <a:rPr lang="cs-CZ" sz="1400" b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Alectinib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cs-CZ" sz="1400" b="0" i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Alecensa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cs-CZ" sz="1400" b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Roche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48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90875" algn="l"/>
                        </a:tabLs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2.linie –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alectinib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(pokud nebyl v 1.linii)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90875" algn="l"/>
                        </a:tabLs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NEBO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90875" algn="l"/>
                        </a:tabLs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standardní CHT (nejspíš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pemetrexed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395536" y="5373216"/>
          <a:ext cx="8352928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306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90875" algn="l"/>
                        </a:tabLst>
                      </a:pPr>
                      <a:r>
                        <a:rPr lang="cs-CZ" sz="14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Adenoca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PD-L1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pozit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. (exprese nad 50%)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1.linie –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imunoterapie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pembrolizumab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cs-CZ" sz="1400" i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Keytruda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, MSD) á 3týdny do progrese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SCLC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323523" y="1219201"/>
          <a:ext cx="8424940" cy="3579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63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90875" algn="l"/>
                        </a:tabLs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LD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90875" algn="l"/>
                        </a:tabLs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(=</a:t>
                      </a:r>
                      <a:r>
                        <a:rPr lang="cs-CZ" sz="1400" b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onem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. limitované na jeden </a:t>
                      </a:r>
                      <a:r>
                        <a:rPr lang="cs-CZ" sz="1400" b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hemithorax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90875" algn="l"/>
                        </a:tabLs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1.linie – </a:t>
                      </a:r>
                      <a:r>
                        <a:rPr lang="cs-CZ" sz="1400" b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cisplatina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D1 + </a:t>
                      </a:r>
                      <a:r>
                        <a:rPr lang="cs-CZ" sz="1400" b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etoposid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D1-3 á 3tý za </a:t>
                      </a:r>
                      <a:r>
                        <a:rPr lang="cs-CZ" sz="1400" b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hosp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90875" algn="l"/>
                        </a:tabLs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cs-CZ" sz="1400" b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konkomitantní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/sekvenční radioterapie hrudníku; je-li dobrá odpověď na léčbu pak profylakticky ozářit </a:t>
                      </a:r>
                      <a:r>
                        <a:rPr lang="cs-CZ" sz="1400" b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neurokranium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7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90875" algn="l"/>
                        </a:tabLst>
                      </a:pPr>
                      <a:endParaRPr lang="cs-CZ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90875" algn="l"/>
                        </a:tabLs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2.linie -  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stejný postup jako u ED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90875" algn="l"/>
                        </a:tabLst>
                      </a:pPr>
                      <a:endParaRPr lang="cs-CZ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20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90875" algn="l"/>
                        </a:tabLs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ED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90875" algn="l"/>
                        </a:tabLs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(=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onem.v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rozsahu větším než jeden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hemithorax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90875" algn="l"/>
                        </a:tabLs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1.linie – </a:t>
                      </a:r>
                      <a:r>
                        <a:rPr lang="cs-CZ" sz="1400" b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karboplatina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D1 + </a:t>
                      </a:r>
                      <a:r>
                        <a:rPr lang="cs-CZ" sz="1400" b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etoposid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D1-3 á 3tý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612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400" b="1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2.linie – </a:t>
                      </a:r>
                      <a:r>
                        <a:rPr kumimoji="0" lang="cs-CZ" sz="1400" kern="1200" dirty="0" err="1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chemosenzitivní</a:t>
                      </a:r>
                      <a:r>
                        <a:rPr kumimoji="0" lang="cs-CZ" sz="14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SCLC – zopakovat </a:t>
                      </a:r>
                      <a:r>
                        <a:rPr kumimoji="0" lang="cs-CZ" sz="1400" kern="1200" dirty="0" err="1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karboplatina</a:t>
                      </a:r>
                      <a:r>
                        <a:rPr kumimoji="0" lang="cs-CZ" sz="14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+ </a:t>
                      </a:r>
                      <a:r>
                        <a:rPr kumimoji="0" lang="cs-CZ" sz="1400" kern="1200" dirty="0" err="1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etoposid</a:t>
                      </a:r>
                      <a:endParaRPr kumimoji="0" lang="cs-CZ" sz="14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cs-CZ" sz="14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NEBO</a:t>
                      </a:r>
                    </a:p>
                    <a:p>
                      <a:r>
                        <a:rPr kumimoji="0" lang="cs-CZ" sz="14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cs-CZ" sz="1400" kern="1200" dirty="0" err="1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chemorezistentní</a:t>
                      </a:r>
                      <a:r>
                        <a:rPr kumimoji="0" lang="cs-CZ" sz="14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SCLC – </a:t>
                      </a:r>
                      <a:r>
                        <a:rPr kumimoji="0" lang="cs-CZ" sz="1400" kern="1200" dirty="0" err="1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hycamtin</a:t>
                      </a:r>
                      <a:r>
                        <a:rPr kumimoji="0" lang="cs-CZ" sz="14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D1-5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90875" algn="l"/>
                        </a:tabLst>
                      </a:pPr>
                      <a:endParaRPr lang="cs-CZ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Paliativní léčba v </a:t>
            </a:r>
            <a:r>
              <a:rPr lang="cs-CZ" dirty="0" err="1"/>
              <a:t>pneumoonkologii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cs-CZ" dirty="0">
                <a:latin typeface="Arial" charset="0"/>
              </a:rPr>
              <a:t>Syndrom horní duté žíly – kortikoidy, diuretika, radioterapie na oblast mediastina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cs-CZ" dirty="0"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cs-CZ" dirty="0">
                <a:latin typeface="Arial" charset="0"/>
              </a:rPr>
              <a:t>Maligní pleurální výpotek – pleurální punkce, hrudní drenáž, </a:t>
            </a:r>
            <a:r>
              <a:rPr lang="cs-CZ" dirty="0" err="1">
                <a:latin typeface="Arial" charset="0"/>
              </a:rPr>
              <a:t>pleurodéza</a:t>
            </a:r>
            <a:r>
              <a:rPr lang="cs-CZ" dirty="0">
                <a:latin typeface="Arial" charset="0"/>
              </a:rPr>
              <a:t>, </a:t>
            </a:r>
            <a:r>
              <a:rPr lang="cs-CZ" dirty="0" err="1">
                <a:latin typeface="Arial" charset="0"/>
              </a:rPr>
              <a:t>pleuroskopie</a:t>
            </a:r>
            <a:endParaRPr lang="cs-CZ" dirty="0"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endParaRPr lang="cs-CZ" dirty="0"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cs-CZ" dirty="0">
                <a:latin typeface="Arial" charset="0"/>
              </a:rPr>
              <a:t>Obstrukce DC tumorem- </a:t>
            </a:r>
            <a:r>
              <a:rPr lang="cs-CZ" dirty="0" err="1">
                <a:latin typeface="Arial" charset="0"/>
              </a:rPr>
              <a:t>endobronchiální</a:t>
            </a:r>
            <a:r>
              <a:rPr lang="cs-CZ" dirty="0">
                <a:latin typeface="Arial" charset="0"/>
              </a:rPr>
              <a:t> léčba, </a:t>
            </a:r>
            <a:r>
              <a:rPr lang="cs-CZ" dirty="0" err="1">
                <a:latin typeface="Arial" charset="0"/>
              </a:rPr>
              <a:t>stent</a:t>
            </a:r>
            <a:endParaRPr lang="cs-CZ" dirty="0"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endParaRPr lang="cs-CZ" dirty="0"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cs-CZ" dirty="0">
                <a:latin typeface="Arial" charset="0"/>
              </a:rPr>
              <a:t>Léčba kostních a mozkových metastáz</a:t>
            </a:r>
          </a:p>
          <a:p>
            <a:pPr>
              <a:lnSpc>
                <a:spcPct val="90000"/>
              </a:lnSpc>
              <a:defRPr/>
            </a:pPr>
            <a:endParaRPr lang="cs-CZ" dirty="0"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cs-CZ" dirty="0">
                <a:latin typeface="Arial" charset="0"/>
              </a:rPr>
              <a:t>Léčba bolesti, dušnosti, nutriční podpora</a:t>
            </a:r>
          </a:p>
          <a:p>
            <a:pPr>
              <a:lnSpc>
                <a:spcPct val="90000"/>
              </a:lnSpc>
              <a:defRPr/>
            </a:pPr>
            <a:endParaRPr lang="cs-CZ" dirty="0">
              <a:latin typeface="Arial" charset="0"/>
            </a:endParaRP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 budoucna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Centralizovaná péče v KOC (</a:t>
            </a:r>
            <a:r>
              <a:rPr lang="cs-CZ" dirty="0" err="1"/>
              <a:t>adenoca</a:t>
            </a:r>
            <a:r>
              <a:rPr lang="cs-CZ" dirty="0"/>
              <a:t>, </a:t>
            </a:r>
            <a:r>
              <a:rPr lang="cs-CZ" dirty="0" err="1"/>
              <a:t>skvamózní</a:t>
            </a:r>
            <a:r>
              <a:rPr lang="cs-CZ" dirty="0"/>
              <a:t> ca)</a:t>
            </a:r>
          </a:p>
          <a:p>
            <a:pPr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Nové preparáty (ALK inhibitory, imunoterapie), </a:t>
            </a:r>
            <a:r>
              <a:rPr lang="cs-CZ" dirty="0" err="1"/>
              <a:t>generika</a:t>
            </a: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Tendence k celoplošnému molekulárně-genetické vyšetření (panely), hledání nových </a:t>
            </a:r>
            <a:r>
              <a:rPr lang="cs-CZ" dirty="0" err="1"/>
              <a:t>biomarkerů</a:t>
            </a: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Podpora paliativní a následné péče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Epidemiologie ve světě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Karcinom plic = bronchogenní ca, zahrnuje jak nádory průdušek tak plicního parenchymu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V roce 1912 byla publikována práce mapující všechny dosud ve světě zjištěné případy ca plic (374 případů) </a:t>
            </a:r>
            <a:r>
              <a:rPr lang="cs-CZ" b="1" dirty="0"/>
              <a:t>x</a:t>
            </a:r>
            <a:r>
              <a:rPr lang="cs-CZ" dirty="0"/>
              <a:t> v roce 2018 WHO dokládá 2 093 876 nových případů celosvětově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1.místo ze všech nádorových onemocnění u obou pohlaví co se týče incidence i mortality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Hlavní rizikový faktor – kouření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Výsledek obrázku pro lung cancer karikatura"/>
          <p:cNvSpPr>
            <a:spLocks noChangeAspect="1" noChangeArrowheads="1"/>
          </p:cNvSpPr>
          <p:nvPr/>
        </p:nvSpPr>
        <p:spPr bwMode="auto">
          <a:xfrm>
            <a:off x="155575" y="-2057400"/>
            <a:ext cx="4286250" cy="428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76" name="AutoShape 4" descr="Healthy lungs boxing with cigarette cartoon character in flat line style. Bad habits, smoking and respiratory system health, unhealthy lifestyle. Organ of respiration symbol. Vector illustration Reklamní fotografie - 6878069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78" name="AutoShape 6" descr="https://cdn.xl.thumbs.canstockphoto.cz/nitro-pl%C3%ADce-karikatura-vektorov%C3%BD-klipart_csp471983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 l="33479" t="24835" r="33868" b="21322"/>
          <a:stretch>
            <a:fillRect/>
          </a:stretch>
        </p:blipFill>
        <p:spPr bwMode="auto">
          <a:xfrm>
            <a:off x="1259632" y="260648"/>
            <a:ext cx="691276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403648" y="90872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Děkuji za pozornost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WHO, </a:t>
            </a:r>
            <a:r>
              <a:rPr lang="cs-CZ" dirty="0" err="1"/>
              <a:t>Globocan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4889" t="29977" r="16640" b="22910"/>
          <a:stretch>
            <a:fillRect/>
          </a:stretch>
        </p:blipFill>
        <p:spPr bwMode="auto">
          <a:xfrm>
            <a:off x="0" y="1916831"/>
            <a:ext cx="9144000" cy="353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Epidemiologie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ÚZIS -  incidence 6 782 případů pro rok 2016 (</a:t>
            </a:r>
            <a:r>
              <a:rPr lang="cs-CZ" dirty="0">
                <a:latin typeface="Times New Roman"/>
                <a:cs typeface="Times New Roman"/>
              </a:rPr>
              <a:t>♂</a:t>
            </a:r>
            <a:r>
              <a:rPr lang="cs-CZ" dirty="0"/>
              <a:t>4478, </a:t>
            </a:r>
            <a:r>
              <a:rPr lang="cs-CZ" dirty="0">
                <a:latin typeface="Times New Roman"/>
                <a:cs typeface="Times New Roman"/>
              </a:rPr>
              <a:t>♀</a:t>
            </a:r>
            <a:r>
              <a:rPr lang="cs-CZ" dirty="0"/>
              <a:t>2304), rostoucí incidence u žen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Nejvyšší incidence ve skupině 60-69 let, avšak nejmarkantnější nárůst ve skupině po 55.roce života u obou pohlaví</a:t>
            </a:r>
          </a:p>
          <a:p>
            <a:endParaRPr lang="cs-CZ" dirty="0"/>
          </a:p>
          <a:p>
            <a:r>
              <a:rPr lang="cs-CZ" dirty="0"/>
              <a:t>Incidence se mírně liší regionálně</a:t>
            </a:r>
          </a:p>
          <a:p>
            <a:endParaRPr lang="cs-CZ" dirty="0"/>
          </a:p>
          <a:p>
            <a:r>
              <a:rPr lang="cs-CZ" dirty="0"/>
              <a:t>Většina případů je diagnostikována v pokročilém klinickém stadiu (IIIB a IV), 5-</a:t>
            </a:r>
            <a:r>
              <a:rPr lang="cs-CZ" dirty="0" err="1"/>
              <a:t>leté</a:t>
            </a:r>
            <a:r>
              <a:rPr lang="cs-CZ" dirty="0"/>
              <a:t> přežití je 10%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 l="29875" t="10169" r="33810" b="53857"/>
          <a:stretch>
            <a:fillRect/>
          </a:stretch>
        </p:blipFill>
        <p:spPr bwMode="auto">
          <a:xfrm>
            <a:off x="323528" y="836712"/>
            <a:ext cx="8532441" cy="475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a 4"/>
          <p:cNvSpPr/>
          <p:nvPr/>
        </p:nvSpPr>
        <p:spPr>
          <a:xfrm>
            <a:off x="4427984" y="2780928"/>
            <a:ext cx="3312368" cy="16561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27309" t="29328" r="30077" b="23422"/>
          <a:stretch>
            <a:fillRect/>
          </a:stretch>
        </p:blipFill>
        <p:spPr bwMode="auto">
          <a:xfrm>
            <a:off x="1979712" y="3212976"/>
            <a:ext cx="554461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7391" t="14391" r="29722" b="35406"/>
          <a:stretch>
            <a:fillRect/>
          </a:stretch>
        </p:blipFill>
        <p:spPr bwMode="auto">
          <a:xfrm>
            <a:off x="1907704" y="0"/>
            <a:ext cx="499143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Dělení dle histologie (SČP)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/>
              <a:t>Adenocarcinom</a:t>
            </a:r>
            <a:endParaRPr lang="cs-CZ" dirty="0"/>
          </a:p>
          <a:p>
            <a:r>
              <a:rPr lang="cs-CZ" dirty="0" err="1"/>
              <a:t>Skvamózní</a:t>
            </a:r>
            <a:r>
              <a:rPr lang="cs-CZ" dirty="0"/>
              <a:t> ca</a:t>
            </a:r>
          </a:p>
          <a:p>
            <a:r>
              <a:rPr lang="cs-CZ" dirty="0"/>
              <a:t>Neuroendokrinní tumory (typický </a:t>
            </a:r>
            <a:r>
              <a:rPr lang="cs-CZ" dirty="0" err="1"/>
              <a:t>karcinoid</a:t>
            </a:r>
            <a:r>
              <a:rPr lang="cs-CZ" dirty="0"/>
              <a:t>, atypický </a:t>
            </a:r>
            <a:r>
              <a:rPr lang="cs-CZ" dirty="0" err="1"/>
              <a:t>karcinoid</a:t>
            </a:r>
            <a:r>
              <a:rPr lang="cs-CZ" dirty="0"/>
              <a:t>, </a:t>
            </a:r>
            <a:r>
              <a:rPr lang="cs-CZ" dirty="0" err="1"/>
              <a:t>malobuněčný</a:t>
            </a:r>
            <a:r>
              <a:rPr lang="cs-CZ" dirty="0"/>
              <a:t> ca, </a:t>
            </a:r>
            <a:r>
              <a:rPr lang="cs-CZ" dirty="0" err="1"/>
              <a:t>velkobuněčný</a:t>
            </a:r>
            <a:r>
              <a:rPr lang="cs-CZ" dirty="0"/>
              <a:t> neuroendokrinní ca)</a:t>
            </a:r>
          </a:p>
          <a:p>
            <a:r>
              <a:rPr lang="cs-CZ" dirty="0" err="1"/>
              <a:t>Velkobuněčný</a:t>
            </a:r>
            <a:r>
              <a:rPr lang="cs-CZ" dirty="0"/>
              <a:t> ca</a:t>
            </a:r>
          </a:p>
          <a:p>
            <a:r>
              <a:rPr lang="cs-CZ" dirty="0"/>
              <a:t>NSCLC NOS</a:t>
            </a:r>
          </a:p>
          <a:p>
            <a:r>
              <a:rPr lang="cs-CZ" dirty="0" err="1"/>
              <a:t>Adenoskvamózní</a:t>
            </a:r>
            <a:r>
              <a:rPr lang="cs-CZ" dirty="0"/>
              <a:t> ca</a:t>
            </a:r>
          </a:p>
          <a:p>
            <a:r>
              <a:rPr lang="cs-CZ" dirty="0" err="1"/>
              <a:t>Sarkomatoidní</a:t>
            </a:r>
            <a:r>
              <a:rPr lang="cs-CZ" dirty="0"/>
              <a:t> ca</a:t>
            </a:r>
          </a:p>
          <a:p>
            <a:r>
              <a:rPr lang="cs-CZ" dirty="0"/>
              <a:t>Nádory z bronchiálních žlázek (</a:t>
            </a:r>
            <a:r>
              <a:rPr lang="cs-CZ" dirty="0" err="1"/>
              <a:t>mukoepidermoidní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dle biologické povahy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457200" y="1340768"/>
          <a:ext cx="8229600" cy="5214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9061">
                <a:tc>
                  <a:txBody>
                    <a:bodyPr/>
                    <a:lstStyle/>
                    <a:p>
                      <a:r>
                        <a:rPr lang="cs-CZ" dirty="0" err="1"/>
                        <a:t>Nemalobuněčný</a:t>
                      </a:r>
                      <a:r>
                        <a:rPr lang="cs-CZ" dirty="0"/>
                        <a:t> karcinom</a:t>
                      </a:r>
                      <a:r>
                        <a:rPr lang="cs-CZ" baseline="0" dirty="0"/>
                        <a:t> (NSCLC)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Malobuněčný</a:t>
                      </a:r>
                      <a:r>
                        <a:rPr lang="cs-CZ" baseline="0" dirty="0"/>
                        <a:t> karcinom (SCLC)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r>
                        <a:rPr lang="cs-CZ" dirty="0"/>
                        <a:t>85% případů karcinomu plic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15% případů plic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r>
                        <a:rPr lang="cs-CZ" dirty="0"/>
                        <a:t>Méně</a:t>
                      </a:r>
                      <a:r>
                        <a:rPr lang="cs-CZ" baseline="0" dirty="0"/>
                        <a:t> citlivý k </a:t>
                      </a:r>
                      <a:r>
                        <a:rPr lang="cs-CZ" baseline="0" dirty="0" err="1"/>
                        <a:t>chemo</a:t>
                      </a:r>
                      <a:r>
                        <a:rPr lang="cs-CZ" baseline="0" dirty="0"/>
                        <a:t> a radioterapii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Chemo</a:t>
                      </a:r>
                      <a:r>
                        <a:rPr lang="cs-CZ" dirty="0"/>
                        <a:t> a </a:t>
                      </a:r>
                      <a:r>
                        <a:rPr lang="cs-CZ" dirty="0" err="1"/>
                        <a:t>radiosenzitivní</a:t>
                      </a:r>
                      <a:r>
                        <a:rPr lang="cs-CZ" dirty="0"/>
                        <a:t>, ale dočasně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r>
                        <a:rPr lang="cs-CZ" i="1" dirty="0"/>
                        <a:t>Pomalejší</a:t>
                      </a:r>
                      <a:r>
                        <a:rPr lang="cs-CZ" i="1" baseline="0" dirty="0"/>
                        <a:t> růst, metastazování ano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/>
                        <a:t>Rychlý růst,</a:t>
                      </a:r>
                      <a:r>
                        <a:rPr lang="cs-CZ" i="1" baseline="0" dirty="0"/>
                        <a:t> časté metastazování</a:t>
                      </a:r>
                      <a:endParaRPr lang="cs-CZ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r>
                        <a:rPr lang="cs-CZ" dirty="0"/>
                        <a:t>TNM klasifikace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LD/ED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r>
                        <a:rPr lang="cs-CZ" dirty="0"/>
                        <a:t>Přítomnost</a:t>
                      </a:r>
                      <a:r>
                        <a:rPr lang="cs-CZ" baseline="0" dirty="0"/>
                        <a:t> mutací EGFR, ALK, exprese PD-L1, ROS1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Podrobnější</a:t>
                      </a:r>
                      <a:r>
                        <a:rPr lang="cs-CZ" baseline="0" dirty="0"/>
                        <a:t> molekulárně genetické vyšetření není možné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r>
                        <a:rPr lang="cs-CZ" i="1" dirty="0"/>
                        <a:t>Lokalizace</a:t>
                      </a:r>
                      <a:r>
                        <a:rPr lang="cs-CZ" i="1" baseline="0" dirty="0"/>
                        <a:t> spíše periferní tumory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/>
                        <a:t>Lokalizac</a:t>
                      </a:r>
                      <a:r>
                        <a:rPr lang="cs-CZ" i="1" baseline="0" dirty="0"/>
                        <a:t>e častěji v mediastinu</a:t>
                      </a:r>
                      <a:endParaRPr lang="cs-CZ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Operační</a:t>
                      </a:r>
                      <a:r>
                        <a:rPr lang="cs-CZ" baseline="0" dirty="0"/>
                        <a:t> řešení v nízkých stadiích 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/>
                        <a:t>Operační řešení ne</a:t>
                      </a:r>
                      <a:r>
                        <a:rPr lang="cs-CZ" i="1" baseline="0" dirty="0"/>
                        <a:t>ní považováno za kurativní</a:t>
                      </a:r>
                      <a:endParaRPr lang="cs-CZ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r>
                        <a:rPr lang="cs-CZ" dirty="0"/>
                        <a:t>Nové možnosti</a:t>
                      </a:r>
                      <a:r>
                        <a:rPr lang="cs-CZ" baseline="0" dirty="0"/>
                        <a:t> léčby včetně imunoterapie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Léčba</a:t>
                      </a:r>
                      <a:r>
                        <a:rPr lang="cs-CZ" baseline="0" dirty="0"/>
                        <a:t> se posledních 30let nezměnila</a:t>
                      </a:r>
                      <a:endParaRPr lang="cs-CZ" dirty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Výsledek obrázku pro lung cancer mutation"/>
          <p:cNvSpPr>
            <a:spLocks noChangeAspect="1" noChangeArrowheads="1"/>
          </p:cNvSpPr>
          <p:nvPr/>
        </p:nvSpPr>
        <p:spPr bwMode="auto">
          <a:xfrm>
            <a:off x="155575" y="-2079625"/>
            <a:ext cx="5162550" cy="4343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Výsledek obrázku pro lung cancer mutation"/>
          <p:cNvSpPr>
            <a:spLocks noChangeAspect="1" noChangeArrowheads="1"/>
          </p:cNvSpPr>
          <p:nvPr/>
        </p:nvSpPr>
        <p:spPr bwMode="auto">
          <a:xfrm>
            <a:off x="155575" y="-2079625"/>
            <a:ext cx="5162550" cy="4343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0" name="AutoShape 6" descr="https://www.onclive.com/_media/_upload_image/Moleculardriv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2" name="AutoShape 8" descr="https://www.onclive.com/_media/_upload_image/Moleculardriv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4" name="AutoShape 10" descr="https://www.onclive.com/_media/_upload_image/Moleculardriv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 descr="Moleculardriv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332" y="0"/>
            <a:ext cx="8143336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197</TotalTime>
  <Words>897</Words>
  <Application>Microsoft Office PowerPoint</Application>
  <PresentationFormat>Předvádění na obrazovce (4:3)</PresentationFormat>
  <Paragraphs>134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8" baseType="lpstr">
      <vt:lpstr>Arial</vt:lpstr>
      <vt:lpstr>Bookman Old Style</vt:lpstr>
      <vt:lpstr>Calibri</vt:lpstr>
      <vt:lpstr>Gill Sans MT</vt:lpstr>
      <vt:lpstr>Times New Roman</vt:lpstr>
      <vt:lpstr>Wingdings</vt:lpstr>
      <vt:lpstr>Wingdings 3</vt:lpstr>
      <vt:lpstr>Původ</vt:lpstr>
      <vt:lpstr>Karcinom plic</vt:lpstr>
      <vt:lpstr>Epidemiologie ve světě</vt:lpstr>
      <vt:lpstr>WHO, Globocan</vt:lpstr>
      <vt:lpstr>Epidemiologie v ČR</vt:lpstr>
      <vt:lpstr>Prezentace aplikace PowerPoint</vt:lpstr>
      <vt:lpstr>Prezentace aplikace PowerPoint</vt:lpstr>
      <vt:lpstr>Dělení dle histologie (SČP)</vt:lpstr>
      <vt:lpstr>Dělení dle biologické povahy</vt:lpstr>
      <vt:lpstr>Prezentace aplikace PowerPoint</vt:lpstr>
      <vt:lpstr>Diagnostika</vt:lpstr>
      <vt:lpstr>Prezentace aplikace PowerPoint</vt:lpstr>
      <vt:lpstr>                              </vt:lpstr>
      <vt:lpstr>Prezentace aplikace PowerPoint</vt:lpstr>
      <vt:lpstr>Léčba NSCLC dle klinického stadia</vt:lpstr>
      <vt:lpstr>Léčba pokročilých stadií NSCLC </vt:lpstr>
      <vt:lpstr>Prezentace aplikace PowerPoint</vt:lpstr>
      <vt:lpstr>Léčba SCLC</vt:lpstr>
      <vt:lpstr>Paliativní léčba v pneumoonkologii</vt:lpstr>
      <vt:lpstr>Do budoucna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Monika</dc:creator>
  <cp:lastModifiedBy>Doubková Martina</cp:lastModifiedBy>
  <cp:revision>48</cp:revision>
  <dcterms:created xsi:type="dcterms:W3CDTF">2019-09-24T18:37:38Z</dcterms:created>
  <dcterms:modified xsi:type="dcterms:W3CDTF">2020-04-02T13:03:03Z</dcterms:modified>
</cp:coreProperties>
</file>