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32305" y="2489661"/>
            <a:ext cx="9539056" cy="2262781"/>
          </a:xfrm>
        </p:spPr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Chronická renální insuficience</a:t>
            </a:r>
            <a:endParaRPr lang="cs-CZ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8639" y="5201327"/>
            <a:ext cx="8915399" cy="1126283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MUDr. J. Hanuš, II. interní klinika FN U sv. Anny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23496" y="632644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vnitřního prostředí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03314" y="3683813"/>
            <a:ext cx="53680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ctr"/>
                <a:tab pos="1711325" algn="ctr"/>
                <a:tab pos="2674938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NORMA	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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	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     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PORUCHA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	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     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	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         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adapt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fce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tubulů  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nesprávná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správná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	</a:t>
            </a:r>
            <a:r>
              <a:rPr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zátěž</a:t>
            </a:r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5621971" y="3812133"/>
            <a:ext cx="304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723496" y="1757067"/>
            <a:ext cx="8541530" cy="377762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Chronická renální insuficience (pokles GF na 50-20%)</a:t>
            </a: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dusíkaté látky – zvýšeny vždy</a:t>
            </a:r>
          </a:p>
          <a:p>
            <a:pPr marL="0" indent="0">
              <a:buNone/>
            </a:pP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hospodářství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elektrolyty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acidobazická rovnováha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 není přímo ohrožen na životě</a:t>
            </a:r>
          </a:p>
          <a:p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je konzervativní</a:t>
            </a: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7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894654" y="538127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vnitřního prostředí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674606" y="1611198"/>
            <a:ext cx="8541530" cy="377762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Chronické selhání ledvin ( pokles GF ‹ 10% normy)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vnitřního prostředí neslučitelná se životem (bez RRT)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dusíkaté látky – vysoké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hospodářství –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převodnění</a:t>
            </a: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elektrolyty – K, P, Ca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acidobazická rovnováha -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acidóza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 ohrožen na životě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– náhrada funkce ledvin</a:t>
            </a: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861403" y="546439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CHRI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674606" y="1611198"/>
            <a:ext cx="854153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Hypertenze ( RAAS,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diuretika, BB)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Anémie	(erytropoetin, substituce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vit. B12,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folátů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Kalciumfosfátový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metabolismus (vit. D – aktivní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formy,vazače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Elektrolyty ( restrikce kalia v dietě)</a:t>
            </a:r>
          </a:p>
          <a:p>
            <a:pPr>
              <a:lnSpc>
                <a:spcPct val="150000"/>
              </a:lnSpc>
            </a:pP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Převodnění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(diuretika, restrikce tekutin)</a:t>
            </a:r>
          </a:p>
          <a:p>
            <a:pPr>
              <a:lnSpc>
                <a:spcPct val="150000"/>
              </a:lnSpc>
            </a:pP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Hyperurikémie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xanthinoxidázy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LÉČBA ZÁKLADNÍHO ONEMOCNĚNÍ !!!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7" y="874915"/>
            <a:ext cx="7961746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3/3c/Mardel_24-1-01_lomu_en_villa_marista_foto_fabian_gastiar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60" y="30079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660877" y="578524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Jonah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1975 – 18 November 2015)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674606" y="1611198"/>
            <a:ext cx="854153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Nejmladší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Nejvíce položených pětek v mezinárodních zápasech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Nefrotický syndrom od r. 1995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Hemodialýza od 2003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Transplantace 2004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Náhlá srdeční smrt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5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jonah lomu fu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70" y="563479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660877" y="578524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Dopady CKD individuální/týmové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674606" y="1611198"/>
            <a:ext cx="854153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10x vyšší kardiovaskulární mortalita při selhání ledvin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2-3x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kardiovaskulární mortalita od CKD 3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 mortalita koreluje i s proteinurií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promile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dialyzovaných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populaci</a:t>
            </a: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2-3% nákladů na zdravotní péči</a:t>
            </a: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1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Terminologické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CKD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	X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ESRD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CHRI</a:t>
            </a:r>
          </a:p>
          <a:p>
            <a:pPr marL="457200" lvl="1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X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CHSL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23" y="3251921"/>
            <a:ext cx="5012390" cy="30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CKD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2630" y="1668086"/>
            <a:ext cx="8915400" cy="4483331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Abnormalita ledvinné STRUKTURY  nebo FUNKCE trvající déle než 3 měsíce, která má dopad na zdraví člověka</a:t>
            </a: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Abnormalita zahrnuje alespoň jedno z následujících</a:t>
            </a: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Odhadované GF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Albuminurie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Elektrolytové a další abnormity (tubul. funkce)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Morfologie (zobrazovací metody, histologie)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p. transplantaci ledviny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Nálezu v moč. sedimentu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4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CKD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2630" y="1668086"/>
            <a:ext cx="8915400" cy="4483331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GFR</a:t>
            </a: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Albuminurie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PŘÍČINA !!! (CKD není choroba sama o sobě)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5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CKD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2630" y="1668086"/>
            <a:ext cx="8915400" cy="4483331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GFR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77" y="2662843"/>
            <a:ext cx="7650740" cy="33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CKD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2630" y="1668086"/>
            <a:ext cx="8915400" cy="4483331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albuminurie</a:t>
            </a: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7" y="2701290"/>
            <a:ext cx="8059171" cy="29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CKD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2630" y="1668086"/>
            <a:ext cx="8915400" cy="4483331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příčiny !!!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diabetes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vaskulární 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(arteriální hypertenze,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ateroskleróza) 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glomerulů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intersticiální nefritidy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dědičné 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nefropatie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PCHLAD)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neznámá – cca 10 % 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6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Progrese CKD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591683" y="1593272"/>
            <a:ext cx="4385167" cy="4807527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neovlivnitelné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 onemocnění ledvin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</a:t>
            </a:r>
          </a:p>
          <a:p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ohlaví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Rodinná anamnéza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193218" y="1585894"/>
            <a:ext cx="4385167" cy="4807527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ovlivnitelné</a:t>
            </a: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Hypertenze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Glykemie 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(diabetes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Dietní zvyklosti –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příjem 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</a:t>
            </a:r>
          </a:p>
          <a:p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Anémie</a:t>
            </a: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Metabolický  syndrom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Krevní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lipidy 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</a:p>
          <a:p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Hyperurikemie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Kouření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9716" y="588002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17365" y="1717963"/>
            <a:ext cx="8541530" cy="377762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urémie = uremický syndrom X </a:t>
            </a:r>
            <a:r>
              <a:rPr lang="cs-CZ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hyperazotémie</a:t>
            </a: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ČASNÉ: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nespecifické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sklon </a:t>
            </a: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polyurii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TK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otoky</a:t>
            </a:r>
          </a:p>
          <a:p>
            <a:r>
              <a:rPr lang="cs-CZ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dyskomfort</a:t>
            </a: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bedrech.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791073" y="937502"/>
            <a:ext cx="4313864" cy="3777622"/>
          </a:xfrm>
        </p:spPr>
        <p:txBody>
          <a:bodyPr>
            <a:noAutofit/>
          </a:bodyPr>
          <a:lstStyle/>
          <a:p>
            <a:endPara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POZDNÍ: 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únava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 hlavy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svědění kůže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kožního koloritu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„urémie“: </a:t>
            </a: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nauzea </a:t>
            </a: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zvracení, váhový úbytek, </a:t>
            </a:r>
          </a:p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 diurézy a známky uremické encefalopatie </a:t>
            </a: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(porucha vědomí, křeče)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393</Words>
  <Application>Microsoft Office PowerPoint</Application>
  <PresentationFormat>Širokoúhlá obrazovka</PresentationFormat>
  <Paragraphs>136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Wingdings 3</vt:lpstr>
      <vt:lpstr>Stébla</vt:lpstr>
      <vt:lpstr>Chronická renální insuficience</vt:lpstr>
      <vt:lpstr>Terminologické minimum</vt:lpstr>
      <vt:lpstr>Definice CKD</vt:lpstr>
      <vt:lpstr>Klasifikace CKD</vt:lpstr>
      <vt:lpstr>Klasifikace CKD</vt:lpstr>
      <vt:lpstr>Klasifikace CKD</vt:lpstr>
      <vt:lpstr>Klasifikace CKD</vt:lpstr>
      <vt:lpstr>Progrese CKD</vt:lpstr>
      <vt:lpstr>Klinický obraz</vt:lpstr>
      <vt:lpstr>Změny vnitřního prostředí</vt:lpstr>
      <vt:lpstr>Změny vnitřního prostředí</vt:lpstr>
      <vt:lpstr>Terapie CHRI</vt:lpstr>
      <vt:lpstr>Prezentace aplikace PowerPoint</vt:lpstr>
      <vt:lpstr>Prezentace aplikace PowerPoint</vt:lpstr>
      <vt:lpstr>Jonah Tali Lomu (12 May 1975 – 18 November 2015)</vt:lpstr>
      <vt:lpstr>Prezentace aplikace PowerPoint</vt:lpstr>
      <vt:lpstr>Dopady CKD individuální/týmové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Chronická renální insuficience</dc:title>
  <dc:creator>Admin</dc:creator>
  <cp:lastModifiedBy>Admin</cp:lastModifiedBy>
  <cp:revision>26</cp:revision>
  <dcterms:created xsi:type="dcterms:W3CDTF">2018-10-30T06:02:13Z</dcterms:created>
  <dcterms:modified xsi:type="dcterms:W3CDTF">2019-01-22T08:45:31Z</dcterms:modified>
</cp:coreProperties>
</file>