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84" r:id="rId4"/>
    <p:sldId id="267" r:id="rId5"/>
    <p:sldId id="268" r:id="rId6"/>
    <p:sldId id="266" r:id="rId7"/>
    <p:sldId id="274" r:id="rId8"/>
    <p:sldId id="270" r:id="rId9"/>
    <p:sldId id="281" r:id="rId10"/>
    <p:sldId id="271" r:id="rId11"/>
    <p:sldId id="283" r:id="rId12"/>
    <p:sldId id="282" r:id="rId13"/>
    <p:sldId id="269" r:id="rId14"/>
    <p:sldId id="272" r:id="rId15"/>
    <p:sldId id="285" r:id="rId16"/>
    <p:sldId id="276" r:id="rId17"/>
    <p:sldId id="27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>
        <p:scale>
          <a:sx n="90" d="100"/>
          <a:sy n="90" d="100"/>
        </p:scale>
        <p:origin x="-258" y="29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Upravte styly předlohy textu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Ergometrie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</a:t>
            </a:r>
            <a:r>
              <a:rPr lang="cs-CZ" dirty="0" smtClean="0"/>
              <a:t>(jarní </a:t>
            </a:r>
            <a:r>
              <a:rPr lang="cs-CZ" dirty="0"/>
              <a:t>semestr: </a:t>
            </a:r>
            <a:r>
              <a:rPr lang="cs-CZ" dirty="0" smtClean="0"/>
              <a:t>10. </a:t>
            </a:r>
            <a:r>
              <a:rPr lang="cs-CZ" dirty="0"/>
              <a:t>– </a:t>
            </a:r>
            <a:r>
              <a:rPr lang="cs-CZ" dirty="0" smtClean="0"/>
              <a:t>12. </a:t>
            </a:r>
            <a:r>
              <a:rPr lang="cs-CZ" dirty="0"/>
              <a:t>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Studijní materiály byly vytvořeny za podpory projektu MUNI/FR/1474/2018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Práh – anaerobní, laktátový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Anaerobní práh – předěl mezi aerobním a anaerobním získáváním energie – úroveň zátěže, při které začíná anaerobní glykolýza</a:t>
            </a:r>
          </a:p>
          <a:p>
            <a:pPr lvl="1"/>
            <a:r>
              <a:rPr lang="cs-CZ" dirty="0" smtClean="0"/>
              <a:t>Stanovuje se podle laktátového prahu, ventilačního prahu nebo cirkulačního prahu a udává se v % jejich maximálních hodnot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Laktátový práh</a:t>
            </a:r>
          </a:p>
          <a:p>
            <a:pPr lvl="1"/>
            <a:r>
              <a:rPr lang="cs-CZ" dirty="0" smtClean="0"/>
              <a:t>Během stupňující se zátěže se odebírá </a:t>
            </a:r>
            <a:br>
              <a:rPr lang="cs-CZ" dirty="0" smtClean="0"/>
            </a:br>
            <a:r>
              <a:rPr lang="cs-CZ" dirty="0" smtClean="0"/>
              <a:t>krev a zjišťuje se laktát. Z hodnot se </a:t>
            </a:r>
            <a:br>
              <a:rPr lang="cs-CZ" dirty="0" smtClean="0"/>
            </a:br>
            <a:r>
              <a:rPr lang="cs-CZ" dirty="0" smtClean="0"/>
              <a:t>vytvoří křivka a hledá se bod zlomu, </a:t>
            </a:r>
            <a:br>
              <a:rPr lang="cs-CZ" dirty="0" smtClean="0"/>
            </a:br>
            <a:r>
              <a:rPr lang="cs-CZ" dirty="0" smtClean="0"/>
              <a:t>kdy se laktát začíná rychleji hromadit</a:t>
            </a:r>
            <a:endParaRPr lang="cs-CZ" dirty="0"/>
          </a:p>
        </p:txBody>
      </p:sp>
      <p:pic>
        <p:nvPicPr>
          <p:cNvPr id="1026" name="Picture 2" descr="C:\Users\Johanka\Desktop\FRMU 2018\Prezentace\jaro téma 4 - ergometrie\materiály a obrázky\Obr_3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7" y="2485263"/>
            <a:ext cx="5407704" cy="39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Práh – ventilační, cirkulační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6865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Ventilační práh</a:t>
            </a:r>
          </a:p>
          <a:p>
            <a:pPr lvl="1"/>
            <a:r>
              <a:rPr lang="cs-CZ" dirty="0" smtClean="0"/>
              <a:t>Křivka ventilace, spotřeby O2, respiračního kvocientu nebo ventilačního ekvivalentu pro kyslík v závislosti na stupni zátěže. Hledá se bod zlomu (změna trendu)</a:t>
            </a:r>
          </a:p>
          <a:p>
            <a:pPr marL="324000" lvl="1" indent="0">
              <a:buNone/>
            </a:pPr>
            <a:r>
              <a:rPr lang="cs-CZ" dirty="0" smtClean="0"/>
              <a:t>(Ventilační ekvivalent pro kyslík: množství </a:t>
            </a:r>
            <a:r>
              <a:rPr lang="cs-CZ" dirty="0"/>
              <a:t>kyslíku, který přijmeme z 1l </a:t>
            </a:r>
            <a:r>
              <a:rPr lang="cs-CZ" dirty="0" smtClean="0"/>
              <a:t>vzduchu)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Cirkulační práh</a:t>
            </a:r>
          </a:p>
          <a:p>
            <a:pPr lvl="1"/>
            <a:r>
              <a:rPr lang="cs-CZ" dirty="0" smtClean="0"/>
              <a:t>Na záznamu srdeční frekvence se v závislosti na stupni zátěže se měří, kdy došlo ke zpomalení nárůstu srdeční frekvence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Obecně je schopnost dosahování maximálních výkonů limitovaná několika faktory: kardiovaskulární systém, dýchací systém, pohybový systém</a:t>
            </a:r>
            <a:endParaRPr lang="cs-CZ" sz="2400" dirty="0"/>
          </a:p>
        </p:txBody>
      </p:sp>
      <p:pic>
        <p:nvPicPr>
          <p:cNvPr id="2050" name="Picture 2" descr="C:\Users\Johanka\Desktop\FRMU 2018\Prezentace\jaro téma 4 - ergometrie\materiály a obrázky\Obr_3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64128"/>
            <a:ext cx="5295900" cy="354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0" t="-370" r="-2654" b="67442"/>
          <a:stretch/>
        </p:blipFill>
        <p:spPr bwMode="auto">
          <a:xfrm>
            <a:off x="5452863" y="1201827"/>
            <a:ext cx="3353680" cy="20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62836"/>
          <a:stretch/>
        </p:blipFill>
        <p:spPr bwMode="auto">
          <a:xfrm>
            <a:off x="5325249" y="3538119"/>
            <a:ext cx="3180544" cy="214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Práh - ventilační</a:t>
            </a:r>
            <a:endParaRPr lang="cs-CZ" dirty="0"/>
          </a:p>
        </p:txBody>
      </p:sp>
      <p:pic>
        <p:nvPicPr>
          <p:cNvPr id="2051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34203" b="36639"/>
          <a:stretch/>
        </p:blipFill>
        <p:spPr bwMode="auto">
          <a:xfrm>
            <a:off x="8442318" y="2724195"/>
            <a:ext cx="3553732" cy="18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3" t="17969" r="30350" b="-2287"/>
          <a:stretch/>
        </p:blipFill>
        <p:spPr bwMode="auto">
          <a:xfrm>
            <a:off x="1051152" y="1362501"/>
            <a:ext cx="2955926" cy="47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65680" y="970995"/>
            <a:ext cx="3510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Respirační kvocient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25058" y="3175858"/>
            <a:ext cx="224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Výdej CO2 převýší spotřebu O2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991605" y="1745748"/>
            <a:ext cx="2425337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cs-CZ" sz="1800" dirty="0" smtClean="0"/>
              <a:t>Ventilace/spotřeba O2 anebo výdej CO2</a:t>
            </a:r>
            <a:endParaRPr lang="cs-CZ" sz="18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158110" y="2019300"/>
            <a:ext cx="461665" cy="107066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cs-CZ" sz="1800" dirty="0" smtClean="0"/>
              <a:t>ventilace</a:t>
            </a:r>
            <a:endParaRPr lang="cs-CZ" sz="1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116036" y="3518915"/>
            <a:ext cx="738664" cy="197424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cs-CZ" sz="1800" dirty="0" smtClean="0"/>
              <a:t>Respirační ekvivalent pro O2</a:t>
            </a:r>
            <a:endParaRPr lang="cs-CZ" sz="1800" dirty="0"/>
          </a:p>
        </p:txBody>
      </p:sp>
      <p:pic>
        <p:nvPicPr>
          <p:cNvPr id="22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92076"/>
          <a:stretch/>
        </p:blipFill>
        <p:spPr bwMode="auto">
          <a:xfrm>
            <a:off x="8549337" y="4691743"/>
            <a:ext cx="337243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 bwMode="auto">
          <a:xfrm>
            <a:off x="7652657" y="2416629"/>
            <a:ext cx="1458686" cy="892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se šipkou 24"/>
          <p:cNvCxnSpPr/>
          <p:nvPr/>
        </p:nvCxnSpPr>
        <p:spPr bwMode="auto">
          <a:xfrm flipV="1">
            <a:off x="7511139" y="3461657"/>
            <a:ext cx="1611086" cy="805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25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Termoregulace během zátěže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Energie tvořená svalem </a:t>
            </a:r>
            <a:r>
              <a:rPr lang="cs-CZ" dirty="0" smtClean="0">
                <a:latin typeface="Arial"/>
                <a:cs typeface="Arial"/>
              </a:rPr>
              <a:t>≈</a:t>
            </a:r>
            <a:r>
              <a:rPr lang="cs-CZ" dirty="0" smtClean="0"/>
              <a:t> uskutečněná práce + tvorba ATP</a:t>
            </a:r>
            <a:r>
              <a:rPr lang="cs-CZ" dirty="0"/>
              <a:t> </a:t>
            </a:r>
            <a:r>
              <a:rPr lang="cs-CZ" dirty="0" smtClean="0"/>
              <a:t>+ teplo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Účinnost svalu </a:t>
            </a:r>
          </a:p>
          <a:p>
            <a:pPr lvl="1"/>
            <a:r>
              <a:rPr lang="cs-CZ" sz="2200" dirty="0" smtClean="0"/>
              <a:t>pracujícího izotonicky je asi 50% (50% energie se mění v pohybovou, 50% v tepelnou)</a:t>
            </a:r>
          </a:p>
          <a:p>
            <a:pPr lvl="1"/>
            <a:r>
              <a:rPr lang="cs-CZ" sz="2200" dirty="0" smtClean="0"/>
              <a:t>Pracujícího izometricky je skoro 0%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Zvýšená tvorba tepla ve svalu přetrvává až 30 min po skončení práce – metabolické procesy vedoucí k zotavení svalu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Přebytečné teplo je potřeba odvádět</a:t>
            </a:r>
          </a:p>
          <a:p>
            <a:pPr lvl="1"/>
            <a:r>
              <a:rPr lang="cs-CZ" dirty="0" smtClean="0"/>
              <a:t>Zapojené mechanismy termoregulace závisí na teplotě jádra a okolí</a:t>
            </a:r>
          </a:p>
          <a:p>
            <a:pPr lvl="1"/>
            <a:r>
              <a:rPr lang="cs-CZ" dirty="0" smtClean="0"/>
              <a:t>Pocení a evaporace, vedení, proudění, záření</a:t>
            </a:r>
          </a:p>
          <a:p>
            <a:pPr lvl="1"/>
            <a:r>
              <a:rPr lang="cs-CZ" dirty="0" smtClean="0"/>
              <a:t>Prokrvení povrchových žilních pletení – zpočátku dochází k omezení průtoku krve kůží kvůli redistribuci krve během zátěže, a to až dokud nepřeváží termoregulační mechanismy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Tvorba tepla svalem se využívá k zahřátí těla během podchlazení</a:t>
            </a:r>
            <a:br>
              <a:rPr lang="cs-CZ" dirty="0" smtClean="0"/>
            </a:br>
            <a:r>
              <a:rPr lang="cs-CZ" dirty="0" smtClean="0"/>
              <a:t>třesová termogeneze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6217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z="2000" smtClean="0"/>
              <a:pPr/>
              <a:t>14</a:t>
            </a:fld>
            <a:endParaRPr lang="cs-CZ" alt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Fyziologické změny během zátěže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14666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+mj-lt"/>
              </a:rPr>
              <a:t>Cílem změn v kardiovaskulárním systému během zátěže je zvýšení průtoku a redistribuce krve směrem do pracujícího svalu. Změny proto budou záviset na intenzitě a typu zátěže (dynamická nebo statická).</a:t>
            </a:r>
            <a:endParaRPr lang="cs-CZ" sz="2400" dirty="0"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296710" y="2879832"/>
            <a:ext cx="233429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</a:t>
            </a:r>
            <a:r>
              <a:rPr lang="cs-CZ" sz="2000" dirty="0" smtClean="0">
                <a:latin typeface="+mj-lt"/>
                <a:cs typeface="Arial"/>
              </a:rPr>
              <a:t>srdeční frekvence</a:t>
            </a:r>
          </a:p>
          <a:p>
            <a:r>
              <a:rPr lang="cs-CZ" sz="2000" dirty="0">
                <a:latin typeface="+mj-lt"/>
                <a:cs typeface="Arial"/>
              </a:rPr>
              <a:t>↑ </a:t>
            </a:r>
            <a:r>
              <a:rPr lang="cs-CZ" sz="2000" dirty="0" smtClean="0">
                <a:latin typeface="+mj-lt"/>
                <a:cs typeface="Arial"/>
              </a:rPr>
              <a:t>síla stahu</a:t>
            </a:r>
            <a:endParaRPr lang="cs-CZ" sz="20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22052" y="2887250"/>
            <a:ext cx="157630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a</a:t>
            </a:r>
            <a:r>
              <a:rPr lang="cs-CZ" sz="2000" dirty="0" smtClean="0">
                <a:latin typeface="+mj-lt"/>
                <a:cs typeface="Arial"/>
              </a:rPr>
              <a:t>ktivace sympatiku</a:t>
            </a:r>
            <a:endParaRPr lang="cs-CZ" sz="2000" dirty="0">
              <a:latin typeface="+mj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72184" y="5408179"/>
            <a:ext cx="147747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+mj-lt"/>
                <a:cs typeface="Arial"/>
              </a:rPr>
              <a:t>↓odpor cév svalu </a:t>
            </a:r>
            <a:endParaRPr lang="cs-CZ" sz="2000" dirty="0">
              <a:latin typeface="+mj-lt"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1973587" y="3116247"/>
            <a:ext cx="360000" cy="216000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04240" y="2889357"/>
            <a:ext cx="285847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</a:t>
            </a:r>
            <a:r>
              <a:rPr lang="cs-CZ" sz="2000" dirty="0" smtClean="0">
                <a:latin typeface="+mj-lt"/>
                <a:cs typeface="Arial"/>
              </a:rPr>
              <a:t>srdeční výdej</a:t>
            </a:r>
          </a:p>
          <a:p>
            <a:r>
              <a:rPr lang="cs-CZ" sz="2000" dirty="0" smtClean="0">
                <a:latin typeface="+mj-lt"/>
                <a:cs typeface="Arial"/>
              </a:rPr>
              <a:t>(průtok krve systémem)</a:t>
            </a:r>
            <a:endParaRPr lang="cs-CZ" sz="2000" dirty="0">
              <a:latin typeface="+mj-lt"/>
            </a:endParaRPr>
          </a:p>
        </p:txBody>
      </p:sp>
      <p:sp>
        <p:nvSpPr>
          <p:cNvPr id="11" name="Šipka doprava 10"/>
          <p:cNvSpPr/>
          <p:nvPr/>
        </p:nvSpPr>
        <p:spPr bwMode="auto">
          <a:xfrm>
            <a:off x="4684830" y="3190555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Šipka doprava 11"/>
          <p:cNvSpPr/>
          <p:nvPr/>
        </p:nvSpPr>
        <p:spPr bwMode="auto">
          <a:xfrm>
            <a:off x="7883568" y="310905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241650" y="3028894"/>
            <a:ext cx="97213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+mj-lt"/>
                <a:cs typeface="Arial"/>
              </a:rPr>
              <a:t>↑STK</a:t>
            </a:r>
            <a:endParaRPr lang="cs-CZ" sz="2000" dirty="0">
              <a:latin typeface="+mj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23557" y="2387298"/>
            <a:ext cx="155202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+mj-lt"/>
                <a:cs typeface="Arial"/>
              </a:rPr>
              <a:t>↑žilní návrat</a:t>
            </a:r>
            <a:endParaRPr lang="cs-CZ" sz="2000" dirty="0">
              <a:latin typeface="+mj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942656" y="3678900"/>
            <a:ext cx="279918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+mj-lt"/>
                <a:cs typeface="Arial"/>
              </a:rPr>
              <a:t>Omezení průtoku krve v těchto orgánech</a:t>
            </a:r>
            <a:endParaRPr lang="cs-CZ" sz="2000" dirty="0">
              <a:latin typeface="+mj-lt"/>
            </a:endParaRPr>
          </a:p>
        </p:txBody>
      </p:sp>
      <p:sp>
        <p:nvSpPr>
          <p:cNvPr id="16" name="Šipka doprava 15"/>
          <p:cNvSpPr/>
          <p:nvPr/>
        </p:nvSpPr>
        <p:spPr bwMode="auto">
          <a:xfrm rot="1826014">
            <a:off x="4116371" y="2694569"/>
            <a:ext cx="888364" cy="263914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327915" y="2382147"/>
            <a:ext cx="170912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+mj-lt"/>
                <a:cs typeface="Arial"/>
              </a:rPr>
              <a:t>↑plnění srdce</a:t>
            </a:r>
            <a:endParaRPr lang="cs-CZ" sz="2000" dirty="0">
              <a:latin typeface="+mj-lt"/>
            </a:endParaRPr>
          </a:p>
        </p:txBody>
      </p:sp>
      <p:sp>
        <p:nvSpPr>
          <p:cNvPr id="18" name="Šipka doprava 17"/>
          <p:cNvSpPr/>
          <p:nvPr/>
        </p:nvSpPr>
        <p:spPr bwMode="auto">
          <a:xfrm>
            <a:off x="1989768" y="2487754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Šipka doprava 19"/>
          <p:cNvSpPr/>
          <p:nvPr/>
        </p:nvSpPr>
        <p:spPr bwMode="auto">
          <a:xfrm>
            <a:off x="4530136" y="3903618"/>
            <a:ext cx="396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100357" y="3693885"/>
            <a:ext cx="2412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+mj-lt"/>
                <a:cs typeface="Arial"/>
              </a:rPr>
              <a:t>↑odpor v GIT (vazokonstrikce)</a:t>
            </a:r>
            <a:endParaRPr lang="cs-CZ" sz="2000" dirty="0">
              <a:latin typeface="+mj-lt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92890" y="5281432"/>
            <a:ext cx="1692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cs typeface="Arial"/>
              </a:rPr>
              <a:t>↑</a:t>
            </a:r>
            <a:r>
              <a:rPr lang="cs-CZ" sz="2000" dirty="0" smtClean="0">
                <a:latin typeface="+mj-lt"/>
                <a:cs typeface="Arial"/>
              </a:rPr>
              <a:t>metabolická aktivita svalu</a:t>
            </a:r>
            <a:endParaRPr lang="cs-CZ" sz="2000" dirty="0">
              <a:latin typeface="+mj-lt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463163" y="5264923"/>
            <a:ext cx="218514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+mj-lt"/>
                <a:cs typeface="Arial"/>
              </a:rPr>
              <a:t>metabolická autoregulace cév (vazodilatace)</a:t>
            </a:r>
            <a:endParaRPr lang="cs-CZ" sz="2000" dirty="0">
              <a:latin typeface="+mj-lt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>
            <a:off x="2103242" y="5600696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Šipka doprava 24"/>
          <p:cNvSpPr/>
          <p:nvPr/>
        </p:nvSpPr>
        <p:spPr bwMode="auto">
          <a:xfrm>
            <a:off x="4725452" y="5643618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Šipka doprava 26"/>
          <p:cNvSpPr/>
          <p:nvPr/>
        </p:nvSpPr>
        <p:spPr bwMode="auto">
          <a:xfrm rot="2950987">
            <a:off x="7114759" y="4197069"/>
            <a:ext cx="504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6996988" y="5433464"/>
            <a:ext cx="197283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 </a:t>
            </a:r>
            <a:r>
              <a:rPr lang="cs-CZ" sz="2000" dirty="0" smtClean="0">
                <a:latin typeface="+mj-lt"/>
                <a:cs typeface="Arial"/>
              </a:rPr>
              <a:t>průtok krve svalem </a:t>
            </a:r>
            <a:endParaRPr lang="cs-CZ" sz="2000" dirty="0">
              <a:latin typeface="+mj-lt"/>
            </a:endParaRPr>
          </a:p>
        </p:txBody>
      </p:sp>
      <p:sp>
        <p:nvSpPr>
          <p:cNvPr id="30" name="Šipka doprava 29"/>
          <p:cNvSpPr/>
          <p:nvPr/>
        </p:nvSpPr>
        <p:spPr bwMode="auto">
          <a:xfrm rot="2148212">
            <a:off x="1741586" y="3574142"/>
            <a:ext cx="468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10607660" y="4675829"/>
            <a:ext cx="112998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cs typeface="Arial"/>
              </a:rPr>
              <a:t>↓DTK</a:t>
            </a:r>
            <a:endParaRPr lang="cs-CZ" sz="2000" dirty="0">
              <a:latin typeface="+mj-lt"/>
            </a:endParaRPr>
          </a:p>
        </p:txBody>
      </p:sp>
      <p:sp>
        <p:nvSpPr>
          <p:cNvPr id="55" name="Šipka doprava 54"/>
          <p:cNvSpPr/>
          <p:nvPr/>
        </p:nvSpPr>
        <p:spPr bwMode="auto">
          <a:xfrm>
            <a:off x="6632297" y="565778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6688571" y="4514382"/>
            <a:ext cx="182782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+mj-lt"/>
                <a:cs typeface="Arial"/>
              </a:rPr>
              <a:t>Redistribuce krve v těle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8934816" y="4516334"/>
            <a:ext cx="120866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cs typeface="Arial"/>
              </a:rPr>
              <a:t>↓celkový </a:t>
            </a:r>
            <a:r>
              <a:rPr lang="cs-CZ" sz="2000" dirty="0" smtClean="0">
                <a:latin typeface="+mj-lt"/>
                <a:cs typeface="Arial"/>
              </a:rPr>
              <a:t>odpor</a:t>
            </a:r>
          </a:p>
        </p:txBody>
      </p:sp>
      <p:sp>
        <p:nvSpPr>
          <p:cNvPr id="59" name="Šipka doprava 58"/>
          <p:cNvSpPr/>
          <p:nvPr/>
        </p:nvSpPr>
        <p:spPr bwMode="auto">
          <a:xfrm rot="16200000">
            <a:off x="7478099" y="5202794"/>
            <a:ext cx="288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2" name="Šipka doprava 61"/>
          <p:cNvSpPr/>
          <p:nvPr/>
        </p:nvSpPr>
        <p:spPr bwMode="auto">
          <a:xfrm>
            <a:off x="10236124" y="475416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3" name="Šipka doprava 62"/>
          <p:cNvSpPr/>
          <p:nvPr/>
        </p:nvSpPr>
        <p:spPr bwMode="auto">
          <a:xfrm>
            <a:off x="8578853" y="4752483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441832" y="4143104"/>
            <a:ext cx="153175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+mj-lt"/>
                <a:cs typeface="Arial"/>
              </a:rPr>
              <a:t>Dynamická zátěž</a:t>
            </a:r>
            <a:endParaRPr lang="cs-CZ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Fyziologické změny během zátěže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4994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Krevní tlak silně závisí </a:t>
            </a:r>
            <a:r>
              <a:rPr lang="cs-CZ" sz="2400" dirty="0"/>
              <a:t>na intenzitě a typu </a:t>
            </a:r>
            <a:r>
              <a:rPr lang="cs-CZ" sz="2400" dirty="0" smtClean="0"/>
              <a:t>zátěže. </a:t>
            </a:r>
          </a:p>
          <a:p>
            <a:pPr lvl="1"/>
            <a:r>
              <a:rPr lang="cs-CZ" sz="1600" dirty="0" smtClean="0"/>
              <a:t>Dynamická zátěž zapojující více svalů vede k nárůstu systolického krevního tlaku (díky nárůstu srdečního výdeje) a </a:t>
            </a:r>
            <a:r>
              <a:rPr lang="cs-CZ" sz="1600" dirty="0"/>
              <a:t>k poklesu diastolického</a:t>
            </a:r>
            <a:r>
              <a:rPr lang="cs-CZ" sz="1600" dirty="0" smtClean="0"/>
              <a:t> (díky poklesu celkové periferní rezistence) – například běh, plavání</a:t>
            </a:r>
          </a:p>
          <a:p>
            <a:pPr lvl="1"/>
            <a:r>
              <a:rPr lang="cs-CZ" sz="1600" dirty="0" smtClean="0"/>
              <a:t>Až 20x zvýšení prokrvení svalů, zvýšení srdečního výdeje (sval může odebírat až 90% srdečního výdeje)</a:t>
            </a:r>
          </a:p>
          <a:p>
            <a:pPr lvl="1"/>
            <a:r>
              <a:rPr lang="cs-CZ" sz="1600" dirty="0" smtClean="0"/>
              <a:t>Izometrická zátěž po čas kontrakce zvyšuje systolický i diastolický tlak – například vzpírání (cévy ve svalu jsou uzavřené svalovou kontrakcí)</a:t>
            </a:r>
          </a:p>
          <a:p>
            <a:pPr lvl="1"/>
            <a:r>
              <a:rPr lang="cs-CZ" sz="1600" dirty="0" smtClean="0"/>
              <a:t>Po ukončení zátěže je periferní rezistence stále nízká (cévy ve svalech a kůži jsou stále dilatované), ale žilní návrat klesá (sval již </a:t>
            </a:r>
            <a:r>
              <a:rPr lang="cs-CZ" sz="1600" dirty="0" err="1" smtClean="0"/>
              <a:t>nepravuce</a:t>
            </a:r>
            <a:r>
              <a:rPr lang="cs-CZ" sz="1600" dirty="0" smtClean="0"/>
              <a:t>) a srdeční aktivita klesá </a:t>
            </a:r>
            <a:r>
              <a:rPr lang="cs-CZ" sz="1600" dirty="0" smtClean="0">
                <a:latin typeface="Arial"/>
                <a:cs typeface="Arial"/>
              </a:rPr>
              <a:t>→hypotenze</a:t>
            </a:r>
            <a:r>
              <a:rPr lang="cs-CZ" sz="1600" dirty="0" smtClean="0">
                <a:cs typeface="Arial"/>
              </a:rPr>
              <a:t>→ mdloba</a:t>
            </a:r>
            <a:r>
              <a:rPr lang="cs-CZ" sz="1600" dirty="0">
                <a:latin typeface="Arial"/>
                <a:cs typeface="Arial"/>
              </a:rPr>
              <a:t> </a:t>
            </a:r>
            <a:r>
              <a:rPr lang="cs-CZ" sz="1600" dirty="0" smtClean="0">
                <a:latin typeface="Arial"/>
                <a:cs typeface="Arial"/>
              </a:rPr>
              <a:t>(tzv. „vykrvácení do svalu“)</a:t>
            </a:r>
            <a:endParaRPr lang="cs-CZ" sz="1600" dirty="0" smtClean="0"/>
          </a:p>
          <a:p>
            <a:pPr>
              <a:lnSpc>
                <a:spcPct val="100000"/>
              </a:lnSpc>
            </a:pPr>
            <a:r>
              <a:rPr lang="cs-CZ" sz="2400" dirty="0" smtClean="0"/>
              <a:t>pH: při těžké práci díky laktátu vzniká metabolická acidóza, lehká práce pH nemění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Dýchací systém</a:t>
            </a:r>
          </a:p>
          <a:p>
            <a:pPr lvl="1"/>
            <a:r>
              <a:rPr lang="cs-CZ" sz="1600" dirty="0" smtClean="0"/>
              <a:t>Prvotní zvýšení je vyvoláno stimulací proprioreceptorů ve svalech</a:t>
            </a:r>
          </a:p>
          <a:p>
            <a:pPr lvl="1"/>
            <a:r>
              <a:rPr lang="cs-CZ" sz="1600" dirty="0" smtClean="0"/>
              <a:t>Se zvyšující se zátěží  a spotřebou O2 lineárně roste ventilace. Při těžké práci ventilace převyšuje spotřebu O2 – metabolická acidóza způsobená laktátem zvyšuje ventilaci.</a:t>
            </a:r>
          </a:p>
          <a:p>
            <a:pPr lvl="1"/>
            <a:r>
              <a:rPr lang="cs-CZ" sz="1600" dirty="0" smtClean="0"/>
              <a:t>VO2max: maximální spotřeba kyslíku, které tělo dokáže využít za 1min  – závisí na věku, konstituci, zdravotním stavu, trénovanosti – je limitována jak pohybovým aparátem, tak kardiovaskulárním systémem</a:t>
            </a:r>
            <a:endParaRPr lang="cs-CZ" sz="1600" dirty="0"/>
          </a:p>
          <a:p>
            <a:pPr lvl="1"/>
            <a:r>
              <a:rPr lang="cs-CZ" sz="1600" dirty="0" smtClean="0"/>
              <a:t>Hladiny O2 a CO2 v arteriální krvi se při aerobní zátěži nemění – ventilace pokrývá spotřebu. Při těžké práci v důsledku acidózy a hyperventilace klesá CO2 v arteriální krvi.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6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Adaptace na zátěž - srdce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Zvyšuje se vliv parasympatiku na srdce, snižuje se vliv sympatiku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Sportovní srdce – fyziologické zvětšení srdce</a:t>
            </a:r>
          </a:p>
          <a:p>
            <a:pPr lvl="1"/>
            <a:r>
              <a:rPr lang="cs-CZ" dirty="0" smtClean="0"/>
              <a:t>hypertrofie svaloviny (bez zvýšení počtu vláken) – hlavně u rychlostních a silových sportů</a:t>
            </a:r>
          </a:p>
          <a:p>
            <a:pPr lvl="1"/>
            <a:r>
              <a:rPr lang="cs-CZ" dirty="0" smtClean="0"/>
              <a:t>dilatace dutin (především levé komory) – u vytrvalostních sportů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Sportovní bradykardie – snížení klidové frekvence pod 60/min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Rezervy:</a:t>
            </a:r>
          </a:p>
          <a:p>
            <a:pPr lvl="1"/>
            <a:r>
              <a:rPr lang="cs-CZ" dirty="0" err="1"/>
              <a:t>Chronotropní</a:t>
            </a:r>
            <a:r>
              <a:rPr lang="cs-CZ" dirty="0"/>
              <a:t> rezerva = HR </a:t>
            </a:r>
            <a:r>
              <a:rPr lang="cs-CZ" dirty="0" err="1"/>
              <a:t>max</a:t>
            </a:r>
            <a:r>
              <a:rPr lang="cs-CZ" dirty="0"/>
              <a:t>/HR klid (3 -5)</a:t>
            </a:r>
          </a:p>
          <a:p>
            <a:pPr lvl="2"/>
            <a:r>
              <a:rPr lang="cs-CZ" sz="1800" dirty="0" err="1"/>
              <a:t>Netrenovaný</a:t>
            </a:r>
            <a:r>
              <a:rPr lang="cs-CZ" sz="1800" dirty="0"/>
              <a:t>: klid 80 </a:t>
            </a:r>
            <a:r>
              <a:rPr lang="cs-CZ" sz="1800" dirty="0" err="1"/>
              <a:t>bpm</a:t>
            </a:r>
            <a:r>
              <a:rPr lang="cs-CZ" sz="1800" dirty="0"/>
              <a:t>, </a:t>
            </a:r>
            <a:r>
              <a:rPr lang="cs-CZ" sz="1800" dirty="0" err="1"/>
              <a:t>max</a:t>
            </a:r>
            <a:r>
              <a:rPr lang="cs-CZ" sz="1800" dirty="0"/>
              <a:t> 180 </a:t>
            </a:r>
            <a:r>
              <a:rPr lang="cs-CZ" sz="1800" dirty="0" err="1"/>
              <a:t>bpm</a:t>
            </a:r>
            <a:endParaRPr lang="cs-CZ" sz="1800" dirty="0"/>
          </a:p>
          <a:p>
            <a:pPr lvl="2"/>
            <a:r>
              <a:rPr lang="cs-CZ" sz="1800" dirty="0" err="1"/>
              <a:t>Trenovaný</a:t>
            </a:r>
            <a:r>
              <a:rPr lang="cs-CZ" sz="1800" dirty="0"/>
              <a:t>: klid 40, </a:t>
            </a:r>
            <a:r>
              <a:rPr lang="cs-CZ" sz="1800" dirty="0" err="1"/>
              <a:t>max</a:t>
            </a:r>
            <a:r>
              <a:rPr lang="cs-CZ" sz="1800" dirty="0"/>
              <a:t> 180 </a:t>
            </a:r>
            <a:r>
              <a:rPr lang="cs-CZ" sz="1800" dirty="0" err="1" smtClean="0"/>
              <a:t>bpm</a:t>
            </a:r>
            <a:endParaRPr lang="cs-CZ" dirty="0"/>
          </a:p>
          <a:p>
            <a:pPr lvl="1"/>
            <a:r>
              <a:rPr lang="cs-CZ" dirty="0"/>
              <a:t>Rezerva systolického objemu = SV </a:t>
            </a:r>
            <a:r>
              <a:rPr lang="cs-CZ" dirty="0" err="1"/>
              <a:t>max</a:t>
            </a:r>
            <a:r>
              <a:rPr lang="cs-CZ" dirty="0"/>
              <a:t>/ SV klid (1,5)</a:t>
            </a:r>
          </a:p>
          <a:p>
            <a:pPr lvl="2"/>
            <a:r>
              <a:rPr lang="cs-CZ" sz="1800" dirty="0"/>
              <a:t>Netrénovaný: klid 70 ml, </a:t>
            </a:r>
            <a:r>
              <a:rPr lang="cs-CZ" sz="1800" dirty="0" err="1"/>
              <a:t>max</a:t>
            </a:r>
            <a:r>
              <a:rPr lang="cs-CZ" sz="1800" dirty="0"/>
              <a:t> 100 ml</a:t>
            </a:r>
          </a:p>
          <a:p>
            <a:pPr lvl="2"/>
            <a:r>
              <a:rPr lang="cs-CZ" sz="1800" dirty="0"/>
              <a:t>Trénovaný: klid 140 ml, </a:t>
            </a:r>
            <a:r>
              <a:rPr lang="cs-CZ" sz="1800" dirty="0" err="1"/>
              <a:t>max</a:t>
            </a:r>
            <a:r>
              <a:rPr lang="cs-CZ" sz="1800" dirty="0"/>
              <a:t> 190 </a:t>
            </a:r>
            <a:r>
              <a:rPr lang="cs-CZ" sz="1800" dirty="0" smtClean="0"/>
              <a:t>ml</a:t>
            </a:r>
            <a:endParaRPr lang="cs-CZ" dirty="0"/>
          </a:p>
          <a:p>
            <a:pPr lvl="1"/>
            <a:r>
              <a:rPr lang="cs-CZ" dirty="0"/>
              <a:t>Srdeční rezerva = srdeční výdej </a:t>
            </a:r>
            <a:r>
              <a:rPr lang="cs-CZ" dirty="0" err="1"/>
              <a:t>max</a:t>
            </a:r>
            <a:r>
              <a:rPr lang="cs-CZ" dirty="0"/>
              <a:t>/srdeční výdej klid</a:t>
            </a:r>
          </a:p>
          <a:p>
            <a:pPr lvl="2"/>
            <a:r>
              <a:rPr lang="cs-CZ" sz="1800" dirty="0"/>
              <a:t>Netrénovaný (3): klid 5,6 l/min, </a:t>
            </a:r>
            <a:r>
              <a:rPr lang="cs-CZ" sz="1800" dirty="0" err="1"/>
              <a:t>max</a:t>
            </a:r>
            <a:r>
              <a:rPr lang="cs-CZ" sz="1800" dirty="0"/>
              <a:t> 18 l/min</a:t>
            </a:r>
          </a:p>
          <a:p>
            <a:pPr lvl="2"/>
            <a:r>
              <a:rPr lang="cs-CZ" sz="1800" dirty="0"/>
              <a:t>Trénovaný (6): klid 5,6 l/min, </a:t>
            </a:r>
            <a:r>
              <a:rPr lang="cs-CZ" sz="1800" dirty="0" err="1"/>
              <a:t>max</a:t>
            </a:r>
            <a:r>
              <a:rPr lang="cs-CZ" sz="1800" dirty="0"/>
              <a:t> 35 </a:t>
            </a:r>
            <a:r>
              <a:rPr lang="cs-CZ" sz="1800" dirty="0" smtClean="0"/>
              <a:t>l/min</a:t>
            </a:r>
            <a:endParaRPr lang="cs-CZ" dirty="0"/>
          </a:p>
          <a:p>
            <a:pPr lvl="1"/>
            <a:r>
              <a:rPr lang="cs-CZ" dirty="0"/>
              <a:t>Koronární rezerva: 3,5</a:t>
            </a:r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Žilní návrat a mechanismy žilního návratu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49" y="1448808"/>
            <a:ext cx="4602088" cy="4136127"/>
          </a:xfrm>
          <a:prstGeom prst="rect">
            <a:avLst/>
          </a:prstGeom>
        </p:spPr>
      </p:pic>
      <p:sp>
        <p:nvSpPr>
          <p:cNvPr id="13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5273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žilní </a:t>
            </a:r>
            <a:r>
              <a:rPr lang="cs-CZ" dirty="0"/>
              <a:t>návrat je návrat krve do pravého srdce</a:t>
            </a:r>
          </a:p>
          <a:p>
            <a:pPr>
              <a:lnSpc>
                <a:spcPct val="100000"/>
              </a:lnSpc>
            </a:pPr>
            <a:r>
              <a:rPr lang="cs-CZ" dirty="0"/>
              <a:t>mechanismy: </a:t>
            </a:r>
          </a:p>
          <a:p>
            <a:pPr lvl="1"/>
            <a:r>
              <a:rPr lang="cs-CZ" dirty="0"/>
              <a:t>žilní chlopně a svalová pumpa</a:t>
            </a:r>
          </a:p>
          <a:p>
            <a:pPr lvl="1"/>
            <a:r>
              <a:rPr lang="cs-CZ" dirty="0"/>
              <a:t>podtlak v hrudníku při nádechu (a přetlak v břišní dutině)</a:t>
            </a:r>
          </a:p>
          <a:p>
            <a:pPr lvl="1"/>
            <a:r>
              <a:rPr lang="cs-CZ" dirty="0"/>
              <a:t>sací síla systoly – systola komor změní tvar pravé síně (vtáhnutí trojcípé chlopně do komory), síň zvětší svůj objem a nasaje krev</a:t>
            </a:r>
          </a:p>
          <a:p>
            <a:pPr lvl="1"/>
            <a:r>
              <a:rPr lang="cs-CZ" dirty="0"/>
              <a:t>síla zezadu (vis a </a:t>
            </a:r>
            <a:r>
              <a:rPr lang="cs-CZ" dirty="0" err="1"/>
              <a:t>tergo</a:t>
            </a:r>
            <a:r>
              <a:rPr lang="cs-CZ" dirty="0"/>
              <a:t>): tlak, co zbyl z MAP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Ergometrie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Zátěžové vyšetření – snímání EKG a dalších parametrů v závislosti na zvyšujícím se stupni zátěže na ergometru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Kromě EKG lze snímat: </a:t>
            </a:r>
          </a:p>
          <a:p>
            <a:pPr lvl="1"/>
            <a:r>
              <a:rPr lang="cs-CZ" dirty="0" smtClean="0"/>
              <a:t>spotřeba O2, výdej CO2, krevní tlak, krevní vzorky (hlavně laktát)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Typy ergometrů</a:t>
            </a:r>
          </a:p>
          <a:p>
            <a:pPr lvl="1"/>
            <a:r>
              <a:rPr lang="cs-CZ" dirty="0" smtClean="0"/>
              <a:t>Rotoped – zátěž hlavně dolní poloviny těla</a:t>
            </a:r>
          </a:p>
          <a:p>
            <a:pPr lvl="1"/>
            <a:r>
              <a:rPr lang="cs-CZ" dirty="0"/>
              <a:t>Veslařský trenažér – zátěž horní poloviny </a:t>
            </a:r>
            <a:r>
              <a:rPr lang="cs-CZ" dirty="0" smtClean="0"/>
              <a:t>těla</a:t>
            </a:r>
          </a:p>
          <a:p>
            <a:pPr lvl="1"/>
            <a:r>
              <a:rPr lang="cs-CZ" dirty="0"/>
              <a:t>Rumpálový ergometr – rotoped pro ruce, u </a:t>
            </a:r>
            <a:r>
              <a:rPr lang="cs-CZ" dirty="0" smtClean="0"/>
              <a:t>para/kvadruplegie</a:t>
            </a:r>
          </a:p>
          <a:p>
            <a:pPr lvl="1"/>
            <a:r>
              <a:rPr lang="cs-CZ" dirty="0" smtClean="0"/>
              <a:t>Schůdky</a:t>
            </a:r>
          </a:p>
          <a:p>
            <a:pPr lvl="1"/>
            <a:r>
              <a:rPr lang="cs-CZ" dirty="0" smtClean="0"/>
              <a:t>Běžící pás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Uplatnění</a:t>
            </a:r>
          </a:p>
          <a:p>
            <a:pPr lvl="1"/>
            <a:r>
              <a:rPr lang="cs-CZ" dirty="0" smtClean="0"/>
              <a:t>Sportovní medicína</a:t>
            </a:r>
          </a:p>
          <a:p>
            <a:pPr lvl="1"/>
            <a:r>
              <a:rPr lang="cs-CZ" dirty="0" smtClean="0"/>
              <a:t>Rehabilitační medicína</a:t>
            </a:r>
          </a:p>
          <a:p>
            <a:pPr lvl="1"/>
            <a:r>
              <a:rPr lang="cs-CZ" dirty="0" smtClean="0"/>
              <a:t>Kardiologie</a:t>
            </a:r>
            <a:endParaRPr lang="cs-CZ" dirty="0"/>
          </a:p>
        </p:txBody>
      </p:sp>
      <p:pic>
        <p:nvPicPr>
          <p:cNvPr id="1026" name="Picture 2" descr="C:\Users\Johanka\Desktop\FRMU 2018\Prezentace\jaro téma 4 - ergometrie\materiály a obrázky\praxis-schroeter-ergometrie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2"/>
          <a:stretch/>
        </p:blipFill>
        <p:spPr bwMode="auto">
          <a:xfrm>
            <a:off x="8412438" y="1714032"/>
            <a:ext cx="3322362" cy="29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Základní protokoly </a:t>
            </a:r>
            <a:r>
              <a:rPr lang="cs-CZ" dirty="0" err="1" smtClean="0"/>
              <a:t>ergometrie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ampový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Kontinuální růst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Stupňovitý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Jednostupňový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Stupňový s přestávkami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Kombinovaný</a:t>
            </a:r>
          </a:p>
        </p:txBody>
      </p:sp>
      <p:pic>
        <p:nvPicPr>
          <p:cNvPr id="6" name="Picture 2" descr="C:\Users\Johanka\Desktop\FRMU 2018\Prezentace\jaro téma 4 - ergometrie\materiály a obrázky\Obr_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07" y="1466654"/>
            <a:ext cx="5944678" cy="339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Metabolismus srdečního svalu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Náročný na prokrvení, hustá </a:t>
            </a:r>
            <a:r>
              <a:rPr lang="cs-CZ" dirty="0" err="1" smtClean="0"/>
              <a:t>kapilarizace</a:t>
            </a:r>
            <a:endParaRPr lang="cs-CZ" dirty="0" smtClean="0"/>
          </a:p>
          <a:p>
            <a:pPr lvl="1"/>
            <a:r>
              <a:rPr lang="cs-CZ" dirty="0" smtClean="0"/>
              <a:t>Prokrvuje se především na začátku diastoly, protože v systole je sval v kontrakci a cévy jsou uzavřené. To platí především pro levou komoru, která vyvíjí vyšší tlak – je zranitelnější.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Srdce </a:t>
            </a:r>
            <a:r>
              <a:rPr lang="cs-CZ" dirty="0"/>
              <a:t>je jako domácí prasátko, zpracuje, co se mu </a:t>
            </a:r>
            <a:r>
              <a:rPr lang="cs-CZ" dirty="0" smtClean="0"/>
              <a:t>dává</a:t>
            </a:r>
            <a:endParaRPr lang="cs-CZ" dirty="0"/>
          </a:p>
          <a:p>
            <a:pPr lvl="1"/>
            <a:r>
              <a:rPr lang="cs-CZ" dirty="0"/>
              <a:t>60 % volné mastné kyseliny, </a:t>
            </a:r>
            <a:r>
              <a:rPr lang="cs-CZ" dirty="0" smtClean="0"/>
              <a:t>triglyceridy (</a:t>
            </a:r>
            <a:r>
              <a:rPr lang="cs-CZ" dirty="0"/>
              <a:t>60 – 90 % </a:t>
            </a:r>
            <a:r>
              <a:rPr lang="cs-CZ" dirty="0" err="1"/>
              <a:t>acetyl_CoA</a:t>
            </a:r>
            <a:r>
              <a:rPr lang="cs-CZ" dirty="0"/>
              <a:t> z beta oxidace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35 % sacharidy</a:t>
            </a:r>
          </a:p>
          <a:p>
            <a:pPr lvl="1"/>
            <a:r>
              <a:rPr lang="cs-CZ" dirty="0"/>
              <a:t>5% </a:t>
            </a:r>
            <a:r>
              <a:rPr lang="cs-CZ" dirty="0" smtClean="0"/>
              <a:t>ketolátky (hladovění nebo neléčený diabetes)</a:t>
            </a:r>
          </a:p>
          <a:p>
            <a:pPr lvl="1"/>
            <a:r>
              <a:rPr lang="cs-CZ" dirty="0" smtClean="0"/>
              <a:t>Za </a:t>
            </a:r>
            <a:r>
              <a:rPr lang="cs-CZ" dirty="0"/>
              <a:t>normálních okolností (mimo </a:t>
            </a:r>
            <a:r>
              <a:rPr lang="cs-CZ" dirty="0" err="1"/>
              <a:t>ischenii</a:t>
            </a:r>
            <a:r>
              <a:rPr lang="cs-CZ" dirty="0"/>
              <a:t> a </a:t>
            </a:r>
            <a:r>
              <a:rPr lang="cs-CZ" dirty="0" err="1"/>
              <a:t>max</a:t>
            </a:r>
            <a:r>
              <a:rPr lang="cs-CZ" dirty="0"/>
              <a:t> výkon) metabolizuje </a:t>
            </a:r>
            <a:r>
              <a:rPr lang="cs-CZ" dirty="0" smtClean="0"/>
              <a:t>laktát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smtClean="0"/>
              <a:t>Vysoká spotřeba kyslíku</a:t>
            </a:r>
          </a:p>
          <a:p>
            <a:pPr lvl="1"/>
            <a:r>
              <a:rPr lang="cs-CZ" sz="2400" dirty="0" smtClean="0"/>
              <a:t>Fyziologicky </a:t>
            </a:r>
            <a:r>
              <a:rPr lang="cs-CZ" sz="2400" dirty="0"/>
              <a:t>jen oxidativní </a:t>
            </a:r>
            <a:r>
              <a:rPr lang="cs-CZ" sz="2400" dirty="0" err="1"/>
              <a:t>fosforilace</a:t>
            </a:r>
            <a:r>
              <a:rPr lang="cs-CZ" sz="2400" dirty="0"/>
              <a:t> – maximalizace tvorby ATP, vysoké množství </a:t>
            </a:r>
            <a:r>
              <a:rPr lang="cs-CZ" sz="2400" dirty="0" smtClean="0"/>
              <a:t>mitochondrií</a:t>
            </a:r>
          </a:p>
          <a:p>
            <a:pPr lvl="1"/>
            <a:r>
              <a:rPr lang="cs-CZ" sz="2400" dirty="0"/>
              <a:t>Stačí malá ischemie pro narušení </a:t>
            </a:r>
            <a:r>
              <a:rPr lang="cs-CZ" sz="2400" dirty="0" smtClean="0"/>
              <a:t>metabolismu</a:t>
            </a:r>
            <a:endParaRPr lang="cs-CZ" sz="2400" dirty="0"/>
          </a:p>
          <a:p>
            <a:pPr lvl="2"/>
            <a:r>
              <a:rPr lang="cs-CZ" sz="1800" dirty="0" smtClean="0"/>
              <a:t>Patologicky za </a:t>
            </a:r>
            <a:r>
              <a:rPr lang="cs-CZ" sz="1800" dirty="0"/>
              <a:t>anaerobních podmínek (ischémie) </a:t>
            </a:r>
            <a:r>
              <a:rPr lang="cs-CZ" sz="1800" dirty="0" smtClean="0"/>
              <a:t>se </a:t>
            </a:r>
            <a:r>
              <a:rPr lang="cs-CZ" sz="1800" dirty="0"/>
              <a:t>pyruvát redukuje na laktát </a:t>
            </a:r>
            <a:r>
              <a:rPr lang="cs-CZ" sz="1800" dirty="0" smtClean="0"/>
              <a:t>– </a:t>
            </a:r>
            <a:r>
              <a:rPr lang="cs-CZ" sz="1800" dirty="0"/>
              <a:t>anaerobní </a:t>
            </a:r>
            <a:r>
              <a:rPr lang="cs-CZ" sz="1800" dirty="0" smtClean="0"/>
              <a:t>glykolýza - ztráta </a:t>
            </a:r>
            <a:r>
              <a:rPr lang="cs-CZ" sz="1800" dirty="0"/>
              <a:t>kontraktilní funkce, arytmie, smrt </a:t>
            </a:r>
            <a:r>
              <a:rPr lang="cs-CZ" sz="1800" dirty="0" smtClean="0"/>
              <a:t>buněk. Uvolnění </a:t>
            </a:r>
            <a:r>
              <a:rPr lang="cs-CZ" sz="1800" dirty="0"/>
              <a:t>troponinu z cytoplazmy </a:t>
            </a:r>
            <a:r>
              <a:rPr lang="cs-CZ" sz="1800" dirty="0" err="1"/>
              <a:t>myocytů</a:t>
            </a:r>
            <a:r>
              <a:rPr lang="cs-CZ" sz="1800" dirty="0"/>
              <a:t> </a:t>
            </a:r>
            <a:r>
              <a:rPr lang="cs-CZ" sz="1800" dirty="0" smtClean="0"/>
              <a:t>– </a:t>
            </a:r>
            <a:r>
              <a:rPr lang="cs-CZ" sz="1800" dirty="0" err="1"/>
              <a:t>marker</a:t>
            </a:r>
            <a:r>
              <a:rPr lang="cs-CZ" sz="1800" dirty="0"/>
              <a:t> infarktu </a:t>
            </a:r>
            <a:r>
              <a:rPr lang="cs-CZ" sz="1800" dirty="0" smtClean="0"/>
              <a:t>myokardu</a:t>
            </a:r>
          </a:p>
          <a:p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Metabolismus kosterního svalu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069747"/>
            <a:ext cx="11591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Během svalové práce se svalové cévy rozšiřují (metabolická autoregulace) a průtok krve svalem stoupá</a:t>
            </a:r>
          </a:p>
          <a:p>
            <a:pPr lvl="1"/>
            <a:r>
              <a:rPr lang="cs-CZ" dirty="0" smtClean="0"/>
              <a:t>Při posilování dochází k prokrvení až po relaxaci svalu</a:t>
            </a:r>
          </a:p>
          <a:p>
            <a:pPr lvl="1"/>
            <a:r>
              <a:rPr lang="cs-CZ" dirty="0" smtClean="0"/>
              <a:t>Rytmická zátěž vede ke kolísání průtoku, který však v průměru může být až 20 x vyšší než v klidu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Je-li prokrvení dostatečné, nabídka O2 pokrývá poptávku – zdrojem ATP jsou aerobní procesy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Je-li zátěž příliš vysoká, že poptávka po O2 převyšuje </a:t>
            </a:r>
            <a:br>
              <a:rPr lang="cs-CZ" sz="2400" dirty="0" smtClean="0"/>
            </a:br>
            <a:r>
              <a:rPr lang="cs-CZ" sz="2400" dirty="0" smtClean="0"/>
              <a:t>nabídku – aerobní </a:t>
            </a:r>
            <a:r>
              <a:rPr lang="cs-CZ" sz="2400" dirty="0" err="1" smtClean="0"/>
              <a:t>resyntéza</a:t>
            </a:r>
            <a:r>
              <a:rPr lang="cs-CZ" sz="2400" dirty="0" smtClean="0"/>
              <a:t> ATP nestačí</a:t>
            </a:r>
          </a:p>
          <a:p>
            <a:pPr lvl="1"/>
            <a:r>
              <a:rPr lang="cs-CZ" dirty="0" smtClean="0"/>
              <a:t>Část O2 se zpočátku uvolní z myoglobinu</a:t>
            </a:r>
            <a:endParaRPr lang="cs-CZ" dirty="0"/>
          </a:p>
          <a:p>
            <a:pPr lvl="1"/>
            <a:r>
              <a:rPr lang="cs-CZ" dirty="0" smtClean="0"/>
              <a:t>Zpočátku </a:t>
            </a:r>
            <a:r>
              <a:rPr lang="cs-CZ" dirty="0" err="1" smtClean="0"/>
              <a:t>resyntéza</a:t>
            </a:r>
            <a:r>
              <a:rPr lang="cs-CZ" dirty="0" smtClean="0"/>
              <a:t> ATP pomocí </a:t>
            </a:r>
            <a:r>
              <a:rPr lang="cs-CZ" dirty="0" err="1" smtClean="0"/>
              <a:t>kreatinfosfátu</a:t>
            </a:r>
            <a:endParaRPr lang="cs-CZ" dirty="0" smtClean="0"/>
          </a:p>
          <a:p>
            <a:pPr lvl="1"/>
            <a:r>
              <a:rPr lang="cs-CZ" dirty="0" smtClean="0"/>
              <a:t>Anaerobní glykolýza – méně efektivní, tvorba laktátu</a:t>
            </a:r>
          </a:p>
          <a:p>
            <a:pPr lvl="1"/>
            <a:r>
              <a:rPr lang="cs-CZ" dirty="0" smtClean="0"/>
              <a:t>Hromadění laktátu </a:t>
            </a:r>
            <a:r>
              <a:rPr lang="cs-CZ" dirty="0" smtClean="0">
                <a:latin typeface="Arial"/>
                <a:cs typeface="Arial"/>
              </a:rPr>
              <a:t>→ acidóza, inhibice enzymů a svalové práce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Krátkodobě výrazné navýšení svalového výkonu</a:t>
            </a:r>
          </a:p>
          <a:p>
            <a:pPr lvl="2"/>
            <a:r>
              <a:rPr lang="cs-CZ" dirty="0" smtClean="0">
                <a:latin typeface="Arial"/>
                <a:cs typeface="Arial"/>
              </a:rPr>
              <a:t>Sprint na 100m – 85% energie z anaerobní glykolýzy</a:t>
            </a:r>
          </a:p>
          <a:p>
            <a:pPr lvl="2"/>
            <a:r>
              <a:rPr lang="cs-CZ" dirty="0" smtClean="0">
                <a:latin typeface="Arial"/>
                <a:cs typeface="Arial"/>
              </a:rPr>
              <a:t>Závod na 2,5 km, 10 min – 20% anaerobně</a:t>
            </a:r>
          </a:p>
          <a:p>
            <a:pPr lvl="2"/>
            <a:r>
              <a:rPr lang="cs-CZ" dirty="0" smtClean="0">
                <a:latin typeface="Arial"/>
                <a:cs typeface="Arial"/>
              </a:rPr>
              <a:t>Běh na víc jak hodinu – 5% anaerobně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8556764" y="3282806"/>
            <a:ext cx="3169773" cy="2879189"/>
            <a:chOff x="5886138" y="3601899"/>
            <a:chExt cx="3011307" cy="3226590"/>
          </a:xfrm>
        </p:grpSpPr>
        <p:cxnSp>
          <p:nvCxnSpPr>
            <p:cNvPr id="7" name="Přímá spojnice 6"/>
            <p:cNvCxnSpPr/>
            <p:nvPr/>
          </p:nvCxnSpPr>
          <p:spPr>
            <a:xfrm flipH="1">
              <a:off x="6365274" y="3898597"/>
              <a:ext cx="0" cy="25321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6359990" y="6430745"/>
              <a:ext cx="253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6365274" y="6076244"/>
              <a:ext cx="140676" cy="744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 flipV="1">
              <a:off x="6496499" y="6100029"/>
              <a:ext cx="140676" cy="506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6643000" y="6089822"/>
              <a:ext cx="140676" cy="765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 flipV="1">
              <a:off x="6795093" y="6082835"/>
              <a:ext cx="232626" cy="63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>
              <a:cxnSpLocks noChangeAspect="1"/>
            </p:cNvCxnSpPr>
            <p:nvPr/>
          </p:nvCxnSpPr>
          <p:spPr>
            <a:xfrm>
              <a:off x="7074611" y="5439422"/>
              <a:ext cx="68924" cy="6455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>
              <a:cxnSpLocks noChangeAspect="1"/>
            </p:cNvCxnSpPr>
            <p:nvPr/>
          </p:nvCxnSpPr>
          <p:spPr>
            <a:xfrm flipH="1">
              <a:off x="7027719" y="5475161"/>
              <a:ext cx="46892" cy="691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>
              <a:cxnSpLocks noChangeAspect="1"/>
            </p:cNvCxnSpPr>
            <p:nvPr/>
          </p:nvCxnSpPr>
          <p:spPr>
            <a:xfrm>
              <a:off x="7166412" y="4948762"/>
              <a:ext cx="69247" cy="10714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cxnSpLocks noChangeAspect="1"/>
            </p:cNvCxnSpPr>
            <p:nvPr/>
          </p:nvCxnSpPr>
          <p:spPr>
            <a:xfrm flipH="1">
              <a:off x="7156960" y="4867101"/>
              <a:ext cx="11723" cy="1197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>
              <a:cxnSpLocks noChangeAspect="1"/>
            </p:cNvCxnSpPr>
            <p:nvPr/>
          </p:nvCxnSpPr>
          <p:spPr>
            <a:xfrm>
              <a:off x="7293664" y="4598744"/>
              <a:ext cx="55233" cy="13343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cxnSpLocks noChangeAspect="1"/>
            </p:cNvCxnSpPr>
            <p:nvPr/>
          </p:nvCxnSpPr>
          <p:spPr>
            <a:xfrm flipH="1">
              <a:off x="7246771" y="4497376"/>
              <a:ext cx="46892" cy="14996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cxnSpLocks noChangeAspect="1"/>
            </p:cNvCxnSpPr>
            <p:nvPr/>
          </p:nvCxnSpPr>
          <p:spPr>
            <a:xfrm flipH="1">
              <a:off x="7452683" y="405111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>
              <a:cxnSpLocks noChangeAspect="1"/>
            </p:cNvCxnSpPr>
            <p:nvPr/>
          </p:nvCxnSpPr>
          <p:spPr>
            <a:xfrm flipH="1">
              <a:off x="7353517" y="4124936"/>
              <a:ext cx="53288" cy="18173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>
              <a:cxnSpLocks noChangeAspect="1"/>
            </p:cNvCxnSpPr>
            <p:nvPr/>
          </p:nvCxnSpPr>
          <p:spPr>
            <a:xfrm>
              <a:off x="7408515" y="4189927"/>
              <a:ext cx="32752" cy="17049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>
              <a:cxnSpLocks noChangeAspect="1"/>
            </p:cNvCxnSpPr>
            <p:nvPr/>
          </p:nvCxnSpPr>
          <p:spPr>
            <a:xfrm>
              <a:off x="7528559" y="4051119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>
              <a:cxnSpLocks noChangeAspect="1"/>
            </p:cNvCxnSpPr>
            <p:nvPr/>
          </p:nvCxnSpPr>
          <p:spPr>
            <a:xfrm flipH="1">
              <a:off x="7568143" y="4004163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>
              <a:cxnSpLocks noChangeAspect="1"/>
            </p:cNvCxnSpPr>
            <p:nvPr/>
          </p:nvCxnSpPr>
          <p:spPr>
            <a:xfrm>
              <a:off x="7644020" y="4004163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>
              <a:cxnSpLocks noChangeAspect="1"/>
            </p:cNvCxnSpPr>
            <p:nvPr/>
          </p:nvCxnSpPr>
          <p:spPr>
            <a:xfrm flipH="1">
              <a:off x="7690282" y="3966052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cxnSpLocks noChangeAspect="1"/>
            </p:cNvCxnSpPr>
            <p:nvPr/>
          </p:nvCxnSpPr>
          <p:spPr>
            <a:xfrm>
              <a:off x="7766159" y="3966052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>
              <a:cxnSpLocks noChangeAspect="1"/>
            </p:cNvCxnSpPr>
            <p:nvPr/>
          </p:nvCxnSpPr>
          <p:spPr>
            <a:xfrm flipH="1">
              <a:off x="7789109" y="3946287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>
              <a:cxnSpLocks noChangeAspect="1"/>
            </p:cNvCxnSpPr>
            <p:nvPr/>
          </p:nvCxnSpPr>
          <p:spPr>
            <a:xfrm>
              <a:off x="7864986" y="3946287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cxnSpLocks noChangeAspect="1"/>
            </p:cNvCxnSpPr>
            <p:nvPr/>
          </p:nvCxnSpPr>
          <p:spPr>
            <a:xfrm flipH="1">
              <a:off x="7905473" y="3919896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>
              <a:cxnSpLocks noChangeAspect="1"/>
            </p:cNvCxnSpPr>
            <p:nvPr/>
          </p:nvCxnSpPr>
          <p:spPr>
            <a:xfrm>
              <a:off x="7981350" y="3919896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>
              <a:cxnSpLocks noChangeAspect="1"/>
            </p:cNvCxnSpPr>
            <p:nvPr/>
          </p:nvCxnSpPr>
          <p:spPr>
            <a:xfrm flipH="1">
              <a:off x="7999989" y="3908805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>
              <a:cxnSpLocks noChangeAspect="1"/>
            </p:cNvCxnSpPr>
            <p:nvPr/>
          </p:nvCxnSpPr>
          <p:spPr>
            <a:xfrm>
              <a:off x="8075866" y="3908805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>
              <a:cxnSpLocks noChangeAspect="1"/>
            </p:cNvCxnSpPr>
            <p:nvPr/>
          </p:nvCxnSpPr>
          <p:spPr>
            <a:xfrm flipH="1">
              <a:off x="8103591" y="395334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>
              <a:cxnSpLocks noChangeAspect="1"/>
            </p:cNvCxnSpPr>
            <p:nvPr/>
          </p:nvCxnSpPr>
          <p:spPr>
            <a:xfrm>
              <a:off x="8179467" y="3922726"/>
              <a:ext cx="89478" cy="12285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268945" y="5121365"/>
              <a:ext cx="216290" cy="396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8678136" y="5629461"/>
              <a:ext cx="190954" cy="416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8475784" y="5510000"/>
              <a:ext cx="202353" cy="1154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5886138" y="3601899"/>
              <a:ext cx="467824" cy="278319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2000" dirty="0"/>
                <a:t>p</a:t>
              </a:r>
              <a:r>
                <a:rPr lang="cs-CZ" sz="2000" dirty="0" smtClean="0"/>
                <a:t>růtok krve svalem</a:t>
              </a:r>
              <a:endParaRPr lang="cs-CZ" sz="2000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7479283" y="6380102"/>
              <a:ext cx="700185" cy="4483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cs-CZ" sz="2000" dirty="0" smtClean="0"/>
                <a:t>čas</a:t>
              </a:r>
              <a:endParaRPr lang="cs-CZ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Srdeční frekvence a zátěž, W170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Se zvyšující se zátěží roste srdeční frekvence (SF) lineárně až k dosažení maximální hodnoty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Maximální srdeční frekvence - závislá na věku </a:t>
            </a:r>
          </a:p>
          <a:p>
            <a:pPr lvl="1"/>
            <a:r>
              <a:rPr lang="cs-CZ" dirty="0" smtClean="0"/>
              <a:t>Odhad max. srdeční frekvence = 220-věk, jsou i jiné vzorce</a:t>
            </a:r>
          </a:p>
          <a:p>
            <a:pPr lvl="1"/>
            <a:r>
              <a:rPr lang="cs-CZ" dirty="0" smtClean="0"/>
              <a:t>Limitem je délka refrakterní fáze akčního potenciálu </a:t>
            </a:r>
            <a:r>
              <a:rPr lang="cs-CZ" dirty="0" err="1" smtClean="0"/>
              <a:t>myokardiocytu</a:t>
            </a:r>
            <a:r>
              <a:rPr lang="cs-CZ" dirty="0" smtClean="0"/>
              <a:t> a také přílišné zkrácení diastoly, kdy se zpracuje čas pro plnění komor krví a prokrvení myokardu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Klidová srdeční frekvence – závislá na trénovanosti</a:t>
            </a:r>
          </a:p>
          <a:p>
            <a:pPr lvl="1"/>
            <a:r>
              <a:rPr lang="cs-CZ" dirty="0" smtClean="0"/>
              <a:t>U trénovaných jedinců klesá třeba až na 50 </a:t>
            </a:r>
            <a:r>
              <a:rPr lang="cs-CZ" dirty="0" err="1" smtClean="0"/>
              <a:t>bpm</a:t>
            </a:r>
            <a:r>
              <a:rPr lang="cs-CZ" dirty="0" smtClean="0"/>
              <a:t> v klidu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Index W170: pracovní kapacita při srdeční frekvenci 170 </a:t>
            </a:r>
            <a:r>
              <a:rPr lang="cs-CZ" dirty="0" err="1" smtClean="0"/>
              <a:t>bpm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Max u netrénovaného 180 </a:t>
            </a:r>
            <a:r>
              <a:rPr lang="cs-CZ" dirty="0" err="1" smtClean="0"/>
              <a:t>bpm</a:t>
            </a:r>
            <a:r>
              <a:rPr lang="cs-CZ" dirty="0" smtClean="0"/>
              <a:t>, u trénovaného až 220 </a:t>
            </a:r>
            <a:r>
              <a:rPr lang="cs-CZ" dirty="0" err="1" smtClean="0"/>
              <a:t>bpm</a:t>
            </a:r>
            <a:endParaRPr lang="cs-CZ" dirty="0"/>
          </a:p>
        </p:txBody>
      </p:sp>
      <p:graphicFrame>
        <p:nvGraphicFramePr>
          <p:cNvPr id="32" name="Tabulk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94650"/>
              </p:ext>
            </p:extLst>
          </p:nvPr>
        </p:nvGraphicFramePr>
        <p:xfrm>
          <a:off x="551548" y="3408445"/>
          <a:ext cx="1012734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2885"/>
                <a:gridCol w="1362891"/>
                <a:gridCol w="1362891"/>
                <a:gridCol w="1362891"/>
                <a:gridCol w="1362891"/>
                <a:gridCol w="1362891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31 -  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41 - 50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51 - 60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61 – 70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Maximální srdeční frekvence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frekvence a zátěž, W170</a:t>
            </a:r>
          </a:p>
        </p:txBody>
      </p:sp>
      <p:grpSp>
        <p:nvGrpSpPr>
          <p:cNvPr id="32" name="Skupina 31"/>
          <p:cNvGrpSpPr>
            <a:grpSpLocks noChangeAspect="1"/>
          </p:cNvGrpSpPr>
          <p:nvPr/>
        </p:nvGrpSpPr>
        <p:grpSpPr>
          <a:xfrm>
            <a:off x="1792278" y="1469013"/>
            <a:ext cx="9017236" cy="4822721"/>
            <a:chOff x="1253456" y="836712"/>
            <a:chExt cx="11488692" cy="6144539"/>
          </a:xfrm>
        </p:grpSpPr>
        <p:cxnSp>
          <p:nvCxnSpPr>
            <p:cNvPr id="6" name="Přímá spojovací šipka 3"/>
            <p:cNvCxnSpPr/>
            <p:nvPr/>
          </p:nvCxnSpPr>
          <p:spPr>
            <a:xfrm flipV="1">
              <a:off x="2168166" y="1628800"/>
              <a:ext cx="0" cy="38884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ovací šipka 5"/>
            <p:cNvCxnSpPr/>
            <p:nvPr/>
          </p:nvCxnSpPr>
          <p:spPr>
            <a:xfrm>
              <a:off x="2168166" y="5517232"/>
              <a:ext cx="41764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1560434" y="1484785"/>
              <a:ext cx="719318" cy="470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smtClean="0"/>
                <a:t>200</a:t>
              </a:r>
              <a:endParaRPr lang="en-US" sz="18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592103" y="2051556"/>
              <a:ext cx="719318" cy="470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smtClean="0"/>
                <a:t>180</a:t>
              </a:r>
              <a:endParaRPr lang="en-US" sz="18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592103" y="2555612"/>
              <a:ext cx="719318" cy="470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smtClean="0"/>
                <a:t>160</a:t>
              </a:r>
              <a:endParaRPr lang="en-US" sz="18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592103" y="3131676"/>
              <a:ext cx="664175" cy="431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140</a:t>
              </a:r>
              <a:endParaRPr lang="en-US" sz="18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592103" y="3635732"/>
              <a:ext cx="719318" cy="470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smtClean="0"/>
                <a:t>120</a:t>
              </a:r>
              <a:endParaRPr lang="en-US" sz="18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592103" y="4149080"/>
              <a:ext cx="719318" cy="470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smtClean="0"/>
                <a:t>100</a:t>
              </a:r>
              <a:endParaRPr lang="en-US" sz="18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 rot="16200000">
              <a:off x="-604312" y="2767274"/>
              <a:ext cx="4186095" cy="470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smtClean="0"/>
                <a:t>Srdeční  frekvence </a:t>
              </a:r>
              <a:r>
                <a:rPr lang="cs-CZ" sz="1800" dirty="0"/>
                <a:t>[</a:t>
              </a:r>
              <a:r>
                <a:rPr lang="cs-CZ" sz="1800" dirty="0" smtClean="0"/>
                <a:t>tepy/ min]</a:t>
              </a:r>
              <a:endParaRPr lang="en-US" sz="18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135068" y="5571301"/>
              <a:ext cx="3345216" cy="470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smtClean="0"/>
                <a:t>Výkon [W] </a:t>
              </a:r>
              <a:r>
                <a:rPr lang="cs-CZ" sz="1800" i="1" dirty="0" smtClean="0"/>
                <a:t>nebo [W/kg]</a:t>
              </a:r>
              <a:endParaRPr lang="en-US" sz="1800" dirty="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2216772" y="1712991"/>
              <a:ext cx="3821373" cy="2906973"/>
            </a:xfrm>
            <a:custGeom>
              <a:avLst/>
              <a:gdLst>
                <a:gd name="connsiteX0" fmla="*/ 3821373 w 3821373"/>
                <a:gd name="connsiteY0" fmla="*/ 0 h 2906973"/>
                <a:gd name="connsiteX1" fmla="*/ 3425588 w 3821373"/>
                <a:gd name="connsiteY1" fmla="*/ 27295 h 2906973"/>
                <a:gd name="connsiteX2" fmla="*/ 2988860 w 3821373"/>
                <a:gd name="connsiteY2" fmla="*/ 95534 h 2906973"/>
                <a:gd name="connsiteX3" fmla="*/ 2579427 w 3821373"/>
                <a:gd name="connsiteY3" fmla="*/ 300250 h 2906973"/>
                <a:gd name="connsiteX4" fmla="*/ 2142699 w 3821373"/>
                <a:gd name="connsiteY4" fmla="*/ 682388 h 2906973"/>
                <a:gd name="connsiteX5" fmla="*/ 1733266 w 3821373"/>
                <a:gd name="connsiteY5" fmla="*/ 1132764 h 2906973"/>
                <a:gd name="connsiteX6" fmla="*/ 1337481 w 3821373"/>
                <a:gd name="connsiteY6" fmla="*/ 1542197 h 2906973"/>
                <a:gd name="connsiteX7" fmla="*/ 900752 w 3821373"/>
                <a:gd name="connsiteY7" fmla="*/ 1992573 h 2906973"/>
                <a:gd name="connsiteX8" fmla="*/ 491320 w 3821373"/>
                <a:gd name="connsiteY8" fmla="*/ 2388358 h 2906973"/>
                <a:gd name="connsiteX9" fmla="*/ 0 w 3821373"/>
                <a:gd name="connsiteY9" fmla="*/ 2906973 h 290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1373" h="2906973">
                  <a:moveTo>
                    <a:pt x="3821373" y="0"/>
                  </a:moveTo>
                  <a:cubicBezTo>
                    <a:pt x="3692856" y="5686"/>
                    <a:pt x="3564340" y="11373"/>
                    <a:pt x="3425588" y="27295"/>
                  </a:cubicBezTo>
                  <a:cubicBezTo>
                    <a:pt x="3286836" y="43217"/>
                    <a:pt x="3129887" y="50042"/>
                    <a:pt x="2988860" y="95534"/>
                  </a:cubicBezTo>
                  <a:cubicBezTo>
                    <a:pt x="2847833" y="141026"/>
                    <a:pt x="2720454" y="202441"/>
                    <a:pt x="2579427" y="300250"/>
                  </a:cubicBezTo>
                  <a:cubicBezTo>
                    <a:pt x="2438400" y="398059"/>
                    <a:pt x="2283726" y="543636"/>
                    <a:pt x="2142699" y="682388"/>
                  </a:cubicBezTo>
                  <a:cubicBezTo>
                    <a:pt x="2001672" y="821140"/>
                    <a:pt x="1867469" y="989463"/>
                    <a:pt x="1733266" y="1132764"/>
                  </a:cubicBezTo>
                  <a:cubicBezTo>
                    <a:pt x="1599063" y="1276066"/>
                    <a:pt x="1337481" y="1542197"/>
                    <a:pt x="1337481" y="1542197"/>
                  </a:cubicBezTo>
                  <a:cubicBezTo>
                    <a:pt x="1198729" y="1685499"/>
                    <a:pt x="1041779" y="1851546"/>
                    <a:pt x="900752" y="1992573"/>
                  </a:cubicBezTo>
                  <a:cubicBezTo>
                    <a:pt x="759725" y="2133600"/>
                    <a:pt x="641445" y="2235958"/>
                    <a:pt x="491320" y="2388358"/>
                  </a:cubicBezTo>
                  <a:cubicBezTo>
                    <a:pt x="341195" y="2540758"/>
                    <a:pt x="170597" y="2723865"/>
                    <a:pt x="0" y="290697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C00000"/>
                </a:solidFill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1749462" y="4643844"/>
              <a:ext cx="557971" cy="470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smtClean="0"/>
                <a:t>90</a:t>
              </a:r>
              <a:endParaRPr lang="en-US" sz="1800" dirty="0"/>
            </a:p>
          </p:txBody>
        </p:sp>
        <p:cxnSp>
          <p:nvCxnSpPr>
            <p:cNvPr id="18" name="Přímá spojovací čára 20"/>
            <p:cNvCxnSpPr>
              <a:stCxn id="16" idx="9"/>
            </p:cNvCxnSpPr>
            <p:nvPr/>
          </p:nvCxnSpPr>
          <p:spPr>
            <a:xfrm flipV="1">
              <a:off x="2216772" y="836712"/>
              <a:ext cx="3695810" cy="37832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23"/>
            <p:cNvCxnSpPr/>
            <p:nvPr/>
          </p:nvCxnSpPr>
          <p:spPr>
            <a:xfrm flipH="1">
              <a:off x="2183024" y="2493397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/>
            <p:cNvSpPr txBox="1"/>
            <p:nvPr/>
          </p:nvSpPr>
          <p:spPr>
            <a:xfrm>
              <a:off x="6429312" y="1008442"/>
              <a:ext cx="5025820" cy="1058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Do frekvence 180/min je vzestup srdeční frekvence při kontinuálním nárůstu zátěže LINEÁRNÍ</a:t>
              </a:r>
              <a:endParaRPr lang="en-US" sz="1600" dirty="0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2173077" y="1695078"/>
              <a:ext cx="4057650" cy="3524250"/>
            </a:xfrm>
            <a:custGeom>
              <a:avLst/>
              <a:gdLst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943225 w 3848100"/>
                <a:gd name="connsiteY2" fmla="*/ 447675 h 3524250"/>
                <a:gd name="connsiteX3" fmla="*/ 3333750 w 3848100"/>
                <a:gd name="connsiteY3" fmla="*/ 7620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943225 w 3848100"/>
                <a:gd name="connsiteY2" fmla="*/ 447675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05100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05100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14625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00400 w 4057650"/>
                <a:gd name="connsiteY3" fmla="*/ 209550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38500 w 4057650"/>
                <a:gd name="connsiteY3" fmla="*/ 152400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97876 w 4057650"/>
                <a:gd name="connsiteY3" fmla="*/ 235527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97876 w 4057650"/>
                <a:gd name="connsiteY3" fmla="*/ 164275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345378 w 4057650"/>
                <a:gd name="connsiteY3" fmla="*/ 211776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345378 w 4057650"/>
                <a:gd name="connsiteY3" fmla="*/ 211776 h 3524250"/>
                <a:gd name="connsiteX4" fmla="*/ 4057650 w 4057650"/>
                <a:gd name="connsiteY4" fmla="*/ 0 h 352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7650" h="3524250">
                  <a:moveTo>
                    <a:pt x="0" y="3524250"/>
                  </a:moveTo>
                  <a:lnTo>
                    <a:pt x="2247900" y="1171575"/>
                  </a:lnTo>
                  <a:cubicBezTo>
                    <a:pt x="2700337" y="695325"/>
                    <a:pt x="2531712" y="826716"/>
                    <a:pt x="2714625" y="666750"/>
                  </a:cubicBezTo>
                  <a:cubicBezTo>
                    <a:pt x="2897538" y="506784"/>
                    <a:pt x="3121541" y="322901"/>
                    <a:pt x="3345378" y="211776"/>
                  </a:cubicBezTo>
                  <a:cubicBezTo>
                    <a:pt x="3569215" y="100651"/>
                    <a:pt x="3827834" y="30101"/>
                    <a:pt x="4057650" y="0"/>
                  </a:cubicBezTo>
                </a:path>
              </a:pathLst>
            </a:cu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3" name="TextovéPole 22"/>
            <p:cNvSpPr txBox="1"/>
            <p:nvPr/>
          </p:nvSpPr>
          <p:spPr>
            <a:xfrm rot="18804485">
              <a:off x="2056624" y="2958429"/>
              <a:ext cx="2578629" cy="431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n</a:t>
              </a:r>
              <a:r>
                <a:rPr lang="cs-CZ" sz="1600" dirty="0" smtClean="0"/>
                <a:t>etrénovaný jedinec</a:t>
              </a:r>
              <a:endParaRPr lang="cs-CZ" sz="1600" dirty="0"/>
            </a:p>
          </p:txBody>
        </p:sp>
        <p:sp>
          <p:nvSpPr>
            <p:cNvPr id="24" name="TextovéPole 23"/>
            <p:cNvSpPr txBox="1"/>
            <p:nvPr/>
          </p:nvSpPr>
          <p:spPr>
            <a:xfrm rot="18804485">
              <a:off x="2452975" y="3650977"/>
              <a:ext cx="2578629" cy="431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trénovaný jedinec</a:t>
              </a:r>
              <a:endParaRPr lang="cs-CZ" sz="1600" dirty="0"/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4256398" y="2493397"/>
              <a:ext cx="0" cy="30238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4789029" y="2483872"/>
              <a:ext cx="0" cy="30238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ovéPole 26"/>
            <p:cNvSpPr txBox="1"/>
            <p:nvPr/>
          </p:nvSpPr>
          <p:spPr>
            <a:xfrm>
              <a:off x="3345938" y="5086817"/>
              <a:ext cx="938218" cy="431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>
                  <a:solidFill>
                    <a:srgbClr val="FF0000"/>
                  </a:solidFill>
                </a:rPr>
                <a:t>W</a:t>
              </a:r>
              <a:r>
                <a:rPr lang="cs-CZ" sz="1600" b="1" baseline="-25000" dirty="0" smtClean="0">
                  <a:solidFill>
                    <a:srgbClr val="FF0000"/>
                  </a:solidFill>
                </a:rPr>
                <a:t>170</a:t>
              </a:r>
              <a:endParaRPr lang="cs-CZ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4794580" y="5092447"/>
              <a:ext cx="1012925" cy="431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>
                  <a:solidFill>
                    <a:srgbClr val="006600"/>
                  </a:solidFill>
                </a:rPr>
                <a:t>W</a:t>
              </a:r>
              <a:r>
                <a:rPr lang="cs-CZ" sz="1600" b="1" baseline="-25000" dirty="0" smtClean="0">
                  <a:solidFill>
                    <a:srgbClr val="006600"/>
                  </a:solidFill>
                </a:rPr>
                <a:t>170</a:t>
              </a:r>
              <a:endParaRPr lang="cs-CZ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226278" y="3002553"/>
              <a:ext cx="5515870" cy="1058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/>
                <a:t>W</a:t>
              </a:r>
              <a:r>
                <a:rPr lang="cs-CZ" sz="1600" b="1" baseline="-25000" dirty="0" smtClean="0"/>
                <a:t>170</a:t>
              </a:r>
              <a:r>
                <a:rPr lang="cs-CZ" sz="1600" b="1" dirty="0" smtClean="0"/>
                <a:t> : </a:t>
              </a:r>
              <a:r>
                <a:rPr lang="cs-CZ" sz="1600" dirty="0" smtClean="0"/>
                <a:t>Index </a:t>
              </a:r>
              <a:r>
                <a:rPr lang="cs-CZ" sz="1600" dirty="0"/>
                <a:t>zjišťující pracovní kapacitu při srdeční frekvenci 170 </a:t>
              </a:r>
              <a:r>
                <a:rPr lang="cs-CZ" sz="1600" dirty="0" smtClean="0"/>
                <a:t>tep/min. Je vyšší u trénovaného jedince. 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 rot="18703039">
              <a:off x="3701960" y="5767502"/>
              <a:ext cx="1792266" cy="431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trénovaný </a:t>
              </a:r>
              <a:endParaRPr lang="cs-CZ" sz="1600" dirty="0"/>
            </a:p>
          </p:txBody>
        </p:sp>
        <p:sp>
          <p:nvSpPr>
            <p:cNvPr id="31" name="TextovéPole 30"/>
            <p:cNvSpPr txBox="1"/>
            <p:nvPr/>
          </p:nvSpPr>
          <p:spPr>
            <a:xfrm rot="18818237">
              <a:off x="2896223" y="5919513"/>
              <a:ext cx="1692130" cy="431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netrénovaný 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Respirační kvocient (RQ)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624408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Poměr: vyprodukovaný CO2 / přijatý O2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Poskytuje informaci ohledně zpracovaného substrátu</a:t>
            </a:r>
          </a:p>
          <a:p>
            <a:pPr lvl="1"/>
            <a:r>
              <a:rPr lang="cs-CZ" dirty="0" smtClean="0"/>
              <a:t>Sacharidy: RQ = 1, Lipidy: RQ = 0,7; Proteiny: RQ = 0,8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Poskytuje informaci o metabolismu</a:t>
            </a:r>
          </a:p>
          <a:p>
            <a:pPr lvl="1"/>
            <a:r>
              <a:rPr lang="cs-CZ" dirty="0" smtClean="0"/>
              <a:t>zátěž nebo metabolická acidóza </a:t>
            </a:r>
            <a:r>
              <a:rPr lang="cs-CZ" dirty="0"/>
              <a:t>RQ &gt; </a:t>
            </a:r>
            <a:r>
              <a:rPr lang="cs-CZ" dirty="0" smtClean="0"/>
              <a:t>1; Volní hypoventilace nebo metabolická alkalóza  RQ &lt; 0,7 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Je ovlivněn ventilací</a:t>
            </a:r>
          </a:p>
          <a:p>
            <a:pPr lvl="1"/>
            <a:r>
              <a:rPr lang="cs-CZ" dirty="0" smtClean="0"/>
              <a:t>Volní hyperventilace RQ &gt; 1 – CO2 se vydýchává z těla</a:t>
            </a:r>
          </a:p>
          <a:p>
            <a:pPr lvl="1"/>
            <a:r>
              <a:rPr lang="cs-CZ" dirty="0" smtClean="0"/>
              <a:t>Volní hypoventilace RQ &lt; 0,7</a:t>
            </a:r>
          </a:p>
          <a:p>
            <a:r>
              <a:rPr lang="cs-CZ" dirty="0" smtClean="0"/>
              <a:t>Intenzivní fyzická zátěž: RQ až 2, po zátěži QR = 0,5</a:t>
            </a:r>
          </a:p>
          <a:p>
            <a:pPr lvl="1"/>
            <a:r>
              <a:rPr lang="cs-CZ" dirty="0" smtClean="0"/>
              <a:t>Anaerobní glykolýza – tvorba laktátu, </a:t>
            </a:r>
            <a:r>
              <a:rPr lang="cs-CZ" dirty="0"/>
              <a:t>v</a:t>
            </a:r>
            <a:r>
              <a:rPr lang="cs-CZ" dirty="0" smtClean="0"/>
              <a:t>ydechuje se víc CO2 než spotřebuje</a:t>
            </a:r>
          </a:p>
          <a:p>
            <a:pPr lvl="1"/>
            <a:r>
              <a:rPr lang="cs-CZ" dirty="0" smtClean="0"/>
              <a:t>Po  zátěži obnovení energetických zdrojů – zpracování laktátu, obnovení ATP, </a:t>
            </a:r>
            <a:r>
              <a:rPr lang="cs-CZ" dirty="0" err="1" smtClean="0"/>
              <a:t>kreatinfosvátu</a:t>
            </a:r>
            <a:r>
              <a:rPr lang="cs-CZ" dirty="0" smtClean="0"/>
              <a:t> a okysličení </a:t>
            </a:r>
            <a:r>
              <a:rPr lang="cs-CZ" dirty="0" err="1" smtClean="0"/>
              <a:t>myglobinu</a:t>
            </a:r>
            <a:r>
              <a:rPr lang="cs-CZ" dirty="0" smtClean="0"/>
              <a:t> – vyšší spotřeba O2 než výdej CO2</a:t>
            </a:r>
          </a:p>
          <a:p>
            <a:pPr lvl="1"/>
            <a:r>
              <a:rPr lang="cs-CZ" sz="2400" b="1" dirty="0" smtClean="0"/>
              <a:t>Zlom křivky RQ v závislosti na stupni zátěže udává anaerobní práh</a:t>
            </a:r>
            <a:endParaRPr lang="cs-CZ" sz="2400" b="1" dirty="0"/>
          </a:p>
          <a:p>
            <a:pPr marL="7200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Kyslíkový dluh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Energie pokrývající práci svalu = aerobní zdroje + anaerobní zdroje</a:t>
            </a:r>
          </a:p>
          <a:p>
            <a:pPr>
              <a:lnSpc>
                <a:spcPct val="100000"/>
              </a:lnSpc>
            </a:pPr>
            <a:r>
              <a:rPr lang="cs-CZ" dirty="0"/>
              <a:t>Pokud poptávka po O2 překročí nabídku, přechází sval na anaerobní </a:t>
            </a:r>
            <a:r>
              <a:rPr lang="cs-CZ" dirty="0" smtClean="0"/>
              <a:t>glykolýzu (</a:t>
            </a:r>
            <a:r>
              <a:rPr lang="cs-CZ" sz="2000" dirty="0" smtClean="0"/>
              <a:t>produkovaný laktát ve vyšší koncentraci však inhibuje enzymy a svalovou práci)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Prokrvení svalu stoupá až lehce po začátku práce – už v tuto chvíli začíná kyslíkový dluh, který je ale při lehké zátěži konstantní a při těžké se stále zvyšuje.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600" dirty="0" smtClean="0"/>
              <a:t>Anaerobní zdroje: oxidovaný myoglobin, </a:t>
            </a:r>
            <a:r>
              <a:rPr lang="cs-CZ" sz="2600" dirty="0" err="1" smtClean="0"/>
              <a:t>kreatinfosfát</a:t>
            </a:r>
            <a:r>
              <a:rPr lang="cs-CZ" sz="2600" dirty="0" smtClean="0"/>
              <a:t>, anaerobní glykolýza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Kyslíkový dluh: kyslík, který je potřeba pro obnovu </a:t>
            </a:r>
            <a:r>
              <a:rPr lang="cs-CZ" dirty="0" err="1" smtClean="0"/>
              <a:t>kreatinfosfátu</a:t>
            </a:r>
            <a:r>
              <a:rPr lang="cs-CZ" dirty="0" smtClean="0"/>
              <a:t>, odbourání laktátu a oxidaci myoglobinu</a:t>
            </a:r>
          </a:p>
          <a:p>
            <a:pPr lvl="1"/>
            <a:r>
              <a:rPr lang="cs-CZ" dirty="0" smtClean="0"/>
              <a:t>Je to spotřeba kyslíku po zátěži, která převažuje nad klidovou spotřebou kyslíku</a:t>
            </a:r>
          </a:p>
          <a:p>
            <a:pPr lvl="1"/>
            <a:r>
              <a:rPr lang="cs-CZ" dirty="0" smtClean="0"/>
              <a:t>Měří se spotřeba O2 po zátěži, dokud se neustálí na bazální hodnotě – dluh je rozdíl mezi O2 po zátěži a bazální spotřebou O2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Dluh může být až 6x vyšší než klidová spotřeba – anaerobní glykolýza během zátěže umožňuje významné navýšení výkonu svalu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159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4456</TotalTime>
  <Words>1781</Words>
  <Application>Microsoft Office PowerPoint</Application>
  <PresentationFormat>Vlastní</PresentationFormat>
  <Paragraphs>233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Prezentace_MU_CZ</vt:lpstr>
      <vt:lpstr>Ergometrie</vt:lpstr>
      <vt:lpstr>Ergometrie </vt:lpstr>
      <vt:lpstr>Základní protokoly ergometrie </vt:lpstr>
      <vt:lpstr>Metabolismus srdečního svalu</vt:lpstr>
      <vt:lpstr>Metabolismus kosterního svalu</vt:lpstr>
      <vt:lpstr>Srdeční frekvence a zátěž, W170</vt:lpstr>
      <vt:lpstr>Srdeční frekvence a zátěž, W170</vt:lpstr>
      <vt:lpstr>Respirační kvocient (RQ)</vt:lpstr>
      <vt:lpstr>Kyslíkový dluh</vt:lpstr>
      <vt:lpstr>Práh – anaerobní, laktátový</vt:lpstr>
      <vt:lpstr>Práh – ventilační, cirkulační</vt:lpstr>
      <vt:lpstr>Práh - ventilační</vt:lpstr>
      <vt:lpstr>Termoregulace během zátěže</vt:lpstr>
      <vt:lpstr>Fyziologické změny během zátěže</vt:lpstr>
      <vt:lpstr>Fyziologické změny během zátěže</vt:lpstr>
      <vt:lpstr>Adaptace na zátěž - srdce</vt:lpstr>
      <vt:lpstr>Žilní návrat a mechanismy žilního návratu</vt:lpstr>
    </vt:vector>
  </TitlesOfParts>
  <Company>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Johanka</cp:lastModifiedBy>
  <cp:revision>162</cp:revision>
  <cp:lastPrinted>1601-01-01T00:00:00Z</cp:lastPrinted>
  <dcterms:created xsi:type="dcterms:W3CDTF">2018-10-05T10:13:37Z</dcterms:created>
  <dcterms:modified xsi:type="dcterms:W3CDTF">2020-01-27T10:48:01Z</dcterms:modified>
</cp:coreProperties>
</file>