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34"/>
  </p:notesMasterIdLst>
  <p:sldIdLst>
    <p:sldId id="257" r:id="rId2"/>
    <p:sldId id="348" r:id="rId3"/>
    <p:sldId id="258" r:id="rId4"/>
    <p:sldId id="335" r:id="rId5"/>
    <p:sldId id="292" r:id="rId6"/>
    <p:sldId id="259" r:id="rId7"/>
    <p:sldId id="294" r:id="rId8"/>
    <p:sldId id="272" r:id="rId9"/>
    <p:sldId id="260" r:id="rId10"/>
    <p:sldId id="261" r:id="rId11"/>
    <p:sldId id="265" r:id="rId12"/>
    <p:sldId id="297" r:id="rId13"/>
    <p:sldId id="353" r:id="rId14"/>
    <p:sldId id="363" r:id="rId15"/>
    <p:sldId id="364" r:id="rId16"/>
    <p:sldId id="267" r:id="rId17"/>
    <p:sldId id="296" r:id="rId18"/>
    <p:sldId id="312" r:id="rId19"/>
    <p:sldId id="269" r:id="rId20"/>
    <p:sldId id="268" r:id="rId21"/>
    <p:sldId id="274" r:id="rId22"/>
    <p:sldId id="271" r:id="rId23"/>
    <p:sldId id="305" r:id="rId24"/>
    <p:sldId id="315" r:id="rId25"/>
    <p:sldId id="333" r:id="rId26"/>
    <p:sldId id="346" r:id="rId27"/>
    <p:sldId id="347" r:id="rId28"/>
    <p:sldId id="349" r:id="rId29"/>
    <p:sldId id="276" r:id="rId30"/>
    <p:sldId id="318" r:id="rId31"/>
    <p:sldId id="325" r:id="rId32"/>
    <p:sldId id="367" r:id="rId33"/>
    <p:sldId id="365" r:id="rId34"/>
    <p:sldId id="336" r:id="rId35"/>
    <p:sldId id="306" r:id="rId36"/>
    <p:sldId id="337" r:id="rId37"/>
    <p:sldId id="334" r:id="rId38"/>
    <p:sldId id="344" r:id="rId39"/>
    <p:sldId id="345" r:id="rId40"/>
    <p:sldId id="321" r:id="rId41"/>
    <p:sldId id="350" r:id="rId42"/>
    <p:sldId id="351" r:id="rId43"/>
    <p:sldId id="352" r:id="rId44"/>
    <p:sldId id="295" r:id="rId45"/>
    <p:sldId id="301" r:id="rId46"/>
    <p:sldId id="300" r:id="rId47"/>
    <p:sldId id="341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358" r:id="rId58"/>
    <p:sldId id="287" r:id="rId59"/>
    <p:sldId id="342" r:id="rId60"/>
    <p:sldId id="323" r:id="rId61"/>
    <p:sldId id="291" r:id="rId62"/>
    <p:sldId id="288" r:id="rId63"/>
    <p:sldId id="290" r:id="rId64"/>
    <p:sldId id="322" r:id="rId65"/>
    <p:sldId id="324" r:id="rId66"/>
    <p:sldId id="343" r:id="rId67"/>
    <p:sldId id="311" r:id="rId68"/>
    <p:sldId id="354" r:id="rId69"/>
    <p:sldId id="355" r:id="rId70"/>
    <p:sldId id="327" r:id="rId71"/>
    <p:sldId id="361" r:id="rId72"/>
    <p:sldId id="360" r:id="rId73"/>
    <p:sldId id="356" r:id="rId74"/>
    <p:sldId id="357" r:id="rId75"/>
    <p:sldId id="328" r:id="rId76"/>
    <p:sldId id="326" r:id="rId77"/>
    <p:sldId id="329" r:id="rId78"/>
    <p:sldId id="359" r:id="rId79"/>
    <p:sldId id="293" r:id="rId80"/>
    <p:sldId id="420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376" r:id="rId89"/>
    <p:sldId id="377" r:id="rId90"/>
    <p:sldId id="378" r:id="rId91"/>
    <p:sldId id="379" r:id="rId92"/>
    <p:sldId id="380" r:id="rId93"/>
    <p:sldId id="381" r:id="rId94"/>
    <p:sldId id="382" r:id="rId95"/>
    <p:sldId id="383" r:id="rId96"/>
    <p:sldId id="384" r:id="rId97"/>
    <p:sldId id="385" r:id="rId98"/>
    <p:sldId id="386" r:id="rId99"/>
    <p:sldId id="387" r:id="rId100"/>
    <p:sldId id="388" r:id="rId101"/>
    <p:sldId id="389" r:id="rId102"/>
    <p:sldId id="390" r:id="rId103"/>
    <p:sldId id="391" r:id="rId104"/>
    <p:sldId id="392" r:id="rId105"/>
    <p:sldId id="393" r:id="rId106"/>
    <p:sldId id="394" r:id="rId107"/>
    <p:sldId id="395" r:id="rId108"/>
    <p:sldId id="396" r:id="rId109"/>
    <p:sldId id="397" r:id="rId110"/>
    <p:sldId id="398" r:id="rId111"/>
    <p:sldId id="399" r:id="rId112"/>
    <p:sldId id="400" r:id="rId113"/>
    <p:sldId id="401" r:id="rId114"/>
    <p:sldId id="402" r:id="rId115"/>
    <p:sldId id="403" r:id="rId116"/>
    <p:sldId id="404" r:id="rId117"/>
    <p:sldId id="405" r:id="rId118"/>
    <p:sldId id="406" r:id="rId119"/>
    <p:sldId id="407" r:id="rId120"/>
    <p:sldId id="408" r:id="rId121"/>
    <p:sldId id="409" r:id="rId122"/>
    <p:sldId id="410" r:id="rId123"/>
    <p:sldId id="411" r:id="rId124"/>
    <p:sldId id="412" r:id="rId125"/>
    <p:sldId id="413" r:id="rId126"/>
    <p:sldId id="414" r:id="rId127"/>
    <p:sldId id="415" r:id="rId128"/>
    <p:sldId id="416" r:id="rId129"/>
    <p:sldId id="417" r:id="rId130"/>
    <p:sldId id="418" r:id="rId131"/>
    <p:sldId id="419" r:id="rId132"/>
    <p:sldId id="330" r:id="rId133"/>
  </p:sldIdLst>
  <p:sldSz cx="9144000" cy="6858000" type="screen4x3"/>
  <p:notesSz cx="6858000" cy="9144000"/>
  <p:custDataLst>
    <p:tags r:id="rId13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948" y="114"/>
      </p:cViewPr>
      <p:guideLst>
        <p:guide orient="horz" pos="35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619A4-75D5-494C-88D5-B6984A0E2480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504ED-DBEC-49FC-BB1B-E1F7A8619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0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04ED-DBEC-49FC-BB1B-E1F7A86190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504ED-DBEC-49FC-BB1B-E1F7A86190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8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hangingPunct="0"/>
            <a:fld id="{3C4C20BB-612A-4191-A650-7A8F68D119AC}" type="slidenum">
              <a:rPr lang="en-US" altLang="cs-CZ" b="0" smtClean="0">
                <a:solidFill>
                  <a:srgbClr val="000000"/>
                </a:solidFill>
                <a:latin typeface="Times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eaLnBrk="0" hangingPunct="0"/>
              <a:t>123</a:t>
            </a:fld>
            <a:endParaRPr lang="en-US" altLang="cs-CZ" b="0" smtClean="0">
              <a:solidFill>
                <a:srgbClr val="000000"/>
              </a:solidFill>
              <a:latin typeface="Times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11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0" hangingPunct="0"/>
            <a:fld id="{7004E49E-22CC-40E9-9E57-9D9D4DE83AB8}" type="slidenum">
              <a:rPr lang="en-US" altLang="cs-CZ" b="0" smtClean="0">
                <a:solidFill>
                  <a:srgbClr val="000000"/>
                </a:solidFill>
                <a:latin typeface="Times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eaLnBrk="0" hangingPunct="0"/>
              <a:t>124</a:t>
            </a:fld>
            <a:endParaRPr lang="en-US" altLang="cs-CZ" b="0" smtClean="0">
              <a:solidFill>
                <a:srgbClr val="000000"/>
              </a:solidFill>
              <a:latin typeface="Times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27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8CDF-5757-41AB-9A34-1C0D3B0FC0E5}" type="datetime1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7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46FF-E134-4DE9-A754-56C2460B79B8}" type="datetime1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16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7BF5-C105-46CF-9BE5-1774D1485499}" type="datetime1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73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87AC3EF-459C-42A3-86BE-C14B84CB8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xmlns="" id="{7EE15E7C-368D-435E-A406-DAD50551AE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C545D6F0-3518-4E9B-A22B-E37456E37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BE8C458B-BB3A-4626-8516-03979CD0D3B5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0991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0502-501D-4E31-8DCB-07094381D1A1}" type="datetime1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576C-2E7B-411B-9F1B-81432C09E628}" type="datetime1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4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82EC8-9D62-4064-9AB7-51556CE49868}" type="datetime1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0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C0556-E8DF-4E46-80FC-D6E509750645}" type="datetime1">
              <a:rPr lang="en-US" smtClean="0"/>
              <a:t>9/23/2020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0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DACE4-5A7B-45DA-9FC8-79D9BAEE0609}" type="datetime1">
              <a:rPr lang="en-US" smtClean="0"/>
              <a:t>9/23/2020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788C-238B-41E0-9559-4CA5768FA0D6}" type="datetime1">
              <a:rPr lang="en-US" smtClean="0"/>
              <a:t>9/23/2020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CCB1-16E1-40D6-9837-2F59F46DC59B}" type="datetime1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7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A2760-3545-4EE7-A5DA-CEC1DCED7A2D}" type="datetime1">
              <a:rPr lang="en-US" smtClean="0"/>
              <a:t>9/23/2020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3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B436D-345A-4E73-A65A-4B42958AFDF9}" type="datetime1">
              <a:rPr lang="en-US" smtClean="0"/>
              <a:t>9/23/2020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FDB7A-1B8E-42CA-8988-BF01FB9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0.png"/><Relationship Id="rId4" Type="http://schemas.openxmlformats.org/officeDocument/2006/relationships/oleObject" Target="../embeddings/oleObject2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highered.mheducation.com/sites/0072495855/student_view0/chapter10/animation__breakdown_of_atp_and_cross-bridge_movement_during_muscle_contraction.html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hyperlink" Target="http://upload.wikimedia.org/wikipedia/commons/3/31/Purkinje_fibers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gif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0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hyperlink" Target="http://i3dlearning.pbworks.com/Neuron-Discussions" TargetMode="Externa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2735102"/>
            <a:ext cx="4544858" cy="1151016"/>
          </a:xfrm>
        </p:spPr>
        <p:txBody>
          <a:bodyPr>
            <a:normAutofit/>
          </a:bodyPr>
          <a:lstStyle/>
          <a:p>
            <a:pPr algn="r"/>
            <a:r>
              <a:rPr lang="cs-CZ" altLang="cs-CZ" sz="4800" smtClean="0"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SVALOVÁ</a:t>
            </a:r>
            <a:r>
              <a:rPr lang="cs-CZ" altLang="cs-CZ" sz="440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TKÁŇ</a:t>
            </a:r>
            <a:endParaRPr lang="cs-CZ" altLang="cs-CZ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 Box 36"/>
          <p:cNvSpPr txBox="1">
            <a:spLocks noChangeArrowheads="1"/>
          </p:cNvSpPr>
          <p:nvPr/>
        </p:nvSpPr>
        <p:spPr bwMode="auto">
          <a:xfrm>
            <a:off x="5668019" y="5215767"/>
            <a:ext cx="31321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1600" smtClean="0">
                <a:solidFill>
                  <a:srgbClr val="000000"/>
                </a:solidFill>
              </a:rPr>
              <a:t>Ústav histologie a embryologie</a:t>
            </a:r>
            <a:endParaRPr lang="cs-CZ" sz="1600" dirty="0">
              <a:solidFill>
                <a:srgbClr val="000000"/>
              </a:solidFill>
            </a:endParaRPr>
          </a:p>
          <a:p>
            <a:pPr eaLnBrk="1" hangingPunct="1"/>
            <a:r>
              <a:rPr lang="cs-CZ" sz="1600" smtClean="0">
                <a:solidFill>
                  <a:srgbClr val="000000"/>
                </a:solidFill>
              </a:rPr>
              <a:t>LF </a:t>
            </a:r>
            <a:r>
              <a:rPr lang="cs-CZ" sz="1600" dirty="0">
                <a:solidFill>
                  <a:srgbClr val="000000"/>
                </a:solidFill>
              </a:rPr>
              <a:t>MU</a:t>
            </a:r>
          </a:p>
          <a:p>
            <a:pPr eaLnBrk="1" hangingPunct="1"/>
            <a:r>
              <a:rPr lang="cs-CZ" sz="1600" dirty="0">
                <a:solidFill>
                  <a:srgbClr val="000000"/>
                </a:solidFill>
              </a:rPr>
              <a:t>  </a:t>
            </a:r>
          </a:p>
          <a:p>
            <a:pPr eaLnBrk="1" hangingPunct="1"/>
            <a:r>
              <a:rPr lang="cs-CZ" sz="1600" dirty="0"/>
              <a:t>pvanhara@med.muni.cz</a:t>
            </a:r>
          </a:p>
        </p:txBody>
      </p:sp>
      <p:sp>
        <p:nvSpPr>
          <p:cNvPr id="7" name="Rectangle 37"/>
          <p:cNvSpPr>
            <a:spLocks noChangeArrowheads="1"/>
          </p:cNvSpPr>
          <p:nvPr/>
        </p:nvSpPr>
        <p:spPr bwMode="auto">
          <a:xfrm>
            <a:off x="5776354" y="4708801"/>
            <a:ext cx="2700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b="1" dirty="0">
                <a:solidFill>
                  <a:srgbClr val="000000"/>
                </a:solidFill>
              </a:rPr>
              <a:t>Petr Vaňhara, PhD</a:t>
            </a:r>
          </a:p>
        </p:txBody>
      </p:sp>
      <p:pic>
        <p:nvPicPr>
          <p:cNvPr id="1026" name="Picture 2" descr="VÃ½sledek obrÃ¡zku pro skeletal muscle fluoresc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8" y="929360"/>
            <a:ext cx="3429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 rot="16200000">
            <a:off x="2378115" y="2546514"/>
            <a:ext cx="36478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/>
              <a:t>https://i.pinimg.com/originals/69/8d/e7/698de768ff8638068faea5c156a02034.jpg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61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6"/>
          <a:stretch/>
        </p:blipFill>
        <p:spPr bwMode="auto">
          <a:xfrm>
            <a:off x="10286" y="486114"/>
            <a:ext cx="9133713" cy="63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19675" r="16325"/>
          <a:stretch/>
        </p:blipFill>
        <p:spPr>
          <a:xfrm>
            <a:off x="6501303" y="4365350"/>
            <a:ext cx="2544455" cy="2448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445538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ARCHITEKTURA </a:t>
            </a:r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SVALOVÉ TKÁNĚ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422136" y="1838164"/>
            <a:ext cx="8424666" cy="122820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40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PROČ JE KOSTERNÍ SVALOVÁ TKÁŇ (PŘÍČNĚ) PRUHOVANÁ?</a:t>
            </a:r>
            <a:endParaRPr lang="en-US" altLang="cs-CZ" sz="4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220" r="33320" b="56656"/>
          <a:stretch/>
        </p:blipFill>
        <p:spPr bwMode="auto">
          <a:xfrm>
            <a:off x="422136" y="4365350"/>
            <a:ext cx="5782732" cy="2448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799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0"/>
          <p:cNvSpPr txBox="1">
            <a:spLocks noChangeArrowheads="1"/>
          </p:cNvSpPr>
          <p:nvPr/>
        </p:nvSpPr>
        <p:spPr bwMode="auto">
          <a:xfrm>
            <a:off x="3514725" y="260350"/>
            <a:ext cx="17065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2</a:t>
            </a:r>
          </a:p>
        </p:txBody>
      </p:sp>
      <p:pic>
        <p:nvPicPr>
          <p:cNvPr id="5120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323056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4" name="Skupina 4"/>
          <p:cNvGrpSpPr>
            <a:grpSpLocks/>
          </p:cNvGrpSpPr>
          <p:nvPr/>
        </p:nvGrpSpPr>
        <p:grpSpPr bwMode="auto">
          <a:xfrm>
            <a:off x="333375" y="1028700"/>
            <a:ext cx="4933950" cy="2274888"/>
            <a:chOff x="333978" y="1028032"/>
            <a:chExt cx="4933564" cy="2274955"/>
          </a:xfrm>
        </p:grpSpPr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xmlns="" id="{67AA93E3-2A43-4A7C-BEBE-1A4799FE5F3E}"/>
                </a:ext>
              </a:extLst>
            </p:cNvPr>
            <p:cNvSpPr txBox="1"/>
            <p:nvPr/>
          </p:nvSpPr>
          <p:spPr>
            <a:xfrm>
              <a:off x="333978" y="2348871"/>
              <a:ext cx="4917690" cy="954116"/>
            </a:xfrm>
            <a:prstGeom prst="rect">
              <a:avLst/>
            </a:prstGeom>
            <a:solidFill>
              <a:srgbClr val="CCECFF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Inhibiční synapse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otevření postsynaptických  Cl- (nebo jiný anion) kanálů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influx</a:t>
              </a: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b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anionů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hyperpolarizace</a:t>
              </a: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membrány postsynaptického neuronu 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xmlns="" id="{7FC55B7F-9940-4C4D-ACA0-4A9638BCC9CE}"/>
                </a:ext>
              </a:extLst>
            </p:cNvPr>
            <p:cNvSpPr txBox="1"/>
            <p:nvPr/>
          </p:nvSpPr>
          <p:spPr>
            <a:xfrm>
              <a:off x="340328" y="1028032"/>
              <a:ext cx="4927214" cy="954116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Excitační synapse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otevření postsynaptických Na+ kanálů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influx</a:t>
              </a: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Na+ do buňky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depolarizace</a:t>
              </a: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membrány postsynaptického neuronu     </a:t>
              </a:r>
            </a:p>
          </p:txBody>
        </p:sp>
        <p:sp>
          <p:nvSpPr>
            <p:cNvPr id="51208" name="TextovéPole 3"/>
            <p:cNvSpPr txBox="1">
              <a:spLocks noChangeArrowheads="1"/>
            </p:cNvSpPr>
            <p:nvPr/>
          </p:nvSpPr>
          <p:spPr bwMode="auto">
            <a:xfrm>
              <a:off x="2625471" y="1948770"/>
              <a:ext cx="3561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44CA73F3-E314-4208-8057-701E44E1646A}"/>
              </a:ext>
            </a:extLst>
          </p:cNvPr>
          <p:cNvSpPr txBox="1"/>
          <p:nvPr/>
        </p:nvSpPr>
        <p:spPr>
          <a:xfrm>
            <a:off x="1547813" y="3967163"/>
            <a:ext cx="6134100" cy="2554287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Neurotransmitery</a:t>
            </a:r>
          </a:p>
          <a:p>
            <a:pPr>
              <a:defRPr/>
            </a:pPr>
            <a:endParaRPr lang="cs-CZ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Acetylcholin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Amiokyseliny</a:t>
            </a: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4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gluatamát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glycin, GABA (</a:t>
            </a:r>
            <a:r>
              <a:rPr lang="cs-CZ" sz="14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gamma-amminobutyric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Monoaminy 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serotonin, </a:t>
            </a:r>
            <a:r>
              <a:rPr lang="cs-CZ" sz="14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catecholaminy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dopamin, adrenalin, …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Neuropeptidy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enkefalin, </a:t>
            </a:r>
            <a:r>
              <a:rPr lang="cs-CZ" sz="14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somatostatin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neurotensin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molekuly </a:t>
            </a:r>
            <a:r>
              <a: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adenosin, oxid dusnatý</a:t>
            </a:r>
          </a:p>
        </p:txBody>
      </p:sp>
    </p:spTree>
    <p:extLst>
      <p:ext uri="{BB962C8B-B14F-4D97-AF65-F5344CB8AC3E}">
        <p14:creationId xmlns:p14="http://schemas.microsoft.com/office/powerpoint/2010/main" val="6362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"/>
          <p:cNvSpPr txBox="1">
            <a:spLocks noChangeArrowheads="1"/>
          </p:cNvSpPr>
          <p:nvPr/>
        </p:nvSpPr>
        <p:spPr bwMode="auto">
          <a:xfrm>
            <a:off x="3713163" y="333375"/>
            <a:ext cx="1706562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3</a:t>
            </a:r>
          </a:p>
        </p:txBody>
      </p:sp>
      <p:sp>
        <p:nvSpPr>
          <p:cNvPr id="5222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B06C8243-6C60-4497-8464-FF84D3C1B3D0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101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615112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4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0"/>
          <p:cNvSpPr txBox="1">
            <a:spLocks noChangeArrowheads="1"/>
          </p:cNvSpPr>
          <p:nvPr/>
        </p:nvSpPr>
        <p:spPr bwMode="auto">
          <a:xfrm>
            <a:off x="3619500" y="450850"/>
            <a:ext cx="17065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4</a:t>
            </a:r>
          </a:p>
        </p:txBody>
      </p:sp>
      <p:sp>
        <p:nvSpPr>
          <p:cNvPr id="53251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8BFF55C5-A3C4-4B23-B38F-2F345FE3431A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102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3252" name="Picture 3" descr="C:\Documents and Settings\Sedláčková.HIST4\Dokumenty\cortex cerebri potkan\999012A\999012A cortex cerebr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635125"/>
            <a:ext cx="4416425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C:\Documents and Settings\Sedláčková.HIST4\Dokumenty\cortex cerebri potkan\999013A\999013A cortex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28775"/>
            <a:ext cx="4410075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ovéPole 10"/>
          <p:cNvSpPr txBox="1">
            <a:spLocks noChangeArrowheads="1"/>
          </p:cNvSpPr>
          <p:nvPr/>
        </p:nvSpPr>
        <p:spPr bwMode="auto">
          <a:xfrm>
            <a:off x="3460750" y="1089025"/>
            <a:ext cx="215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 in TEM</a:t>
            </a:r>
          </a:p>
        </p:txBody>
      </p:sp>
    </p:spTree>
    <p:extLst>
      <p:ext uri="{BB962C8B-B14F-4D97-AF65-F5344CB8AC3E}">
        <p14:creationId xmlns:p14="http://schemas.microsoft.com/office/powerpoint/2010/main" val="41708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10"/>
          <p:cNvSpPr txBox="1">
            <a:spLocks noChangeArrowheads="1"/>
          </p:cNvSpPr>
          <p:nvPr/>
        </p:nvSpPr>
        <p:spPr bwMode="auto">
          <a:xfrm>
            <a:off x="3613150" y="298450"/>
            <a:ext cx="17065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5</a:t>
            </a:r>
          </a:p>
        </p:txBody>
      </p:sp>
      <p:grpSp>
        <p:nvGrpSpPr>
          <p:cNvPr id="54275" name="Skupina 6"/>
          <p:cNvGrpSpPr>
            <a:grpSpLocks/>
          </p:cNvGrpSpPr>
          <p:nvPr/>
        </p:nvGrpSpPr>
        <p:grpSpPr bwMode="auto">
          <a:xfrm>
            <a:off x="468313" y="1700213"/>
            <a:ext cx="6410325" cy="2768600"/>
            <a:chOff x="539552" y="1268760"/>
            <a:chExt cx="6410325" cy="2767300"/>
          </a:xfrm>
        </p:grpSpPr>
        <p:pic>
          <p:nvPicPr>
            <p:cNvPr id="54282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68760"/>
              <a:ext cx="6410325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3" name="Ovál 3"/>
            <p:cNvSpPr>
              <a:spLocks noChangeArrowheads="1"/>
            </p:cNvSpPr>
            <p:nvPr/>
          </p:nvSpPr>
          <p:spPr bwMode="auto">
            <a:xfrm>
              <a:off x="2915816" y="3604012"/>
              <a:ext cx="1008112" cy="43204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4284" name="Ovál 9"/>
            <p:cNvSpPr>
              <a:spLocks noChangeArrowheads="1"/>
            </p:cNvSpPr>
            <p:nvPr/>
          </p:nvSpPr>
          <p:spPr bwMode="auto">
            <a:xfrm>
              <a:off x="4211960" y="3604012"/>
              <a:ext cx="1114804" cy="43204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4276" name="Skupina 11"/>
          <p:cNvGrpSpPr>
            <a:grpSpLocks/>
          </p:cNvGrpSpPr>
          <p:nvPr/>
        </p:nvGrpSpPr>
        <p:grpSpPr bwMode="auto">
          <a:xfrm>
            <a:off x="4467225" y="4592638"/>
            <a:ext cx="4191000" cy="2008187"/>
            <a:chOff x="4355976" y="4365104"/>
            <a:chExt cx="4191000" cy="2008188"/>
          </a:xfrm>
        </p:grpSpPr>
        <p:pic>
          <p:nvPicPr>
            <p:cNvPr id="5428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" t="1672" r="2272" b="5017"/>
            <a:stretch>
              <a:fillRect/>
            </a:stretch>
          </p:blipFill>
          <p:spPr bwMode="auto">
            <a:xfrm>
              <a:off x="4355976" y="4365104"/>
              <a:ext cx="4191000" cy="2008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281" name="Ovál 10"/>
            <p:cNvSpPr>
              <a:spLocks noChangeArrowheads="1"/>
            </p:cNvSpPr>
            <p:nvPr/>
          </p:nvSpPr>
          <p:spPr bwMode="auto">
            <a:xfrm>
              <a:off x="6588224" y="5517232"/>
              <a:ext cx="1006196" cy="43204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4277" name="TextovéPole 13"/>
          <p:cNvSpPr txBox="1">
            <a:spLocks noChangeArrowheads="1"/>
          </p:cNvSpPr>
          <p:nvPr/>
        </p:nvSpPr>
        <p:spPr bwMode="auto">
          <a:xfrm>
            <a:off x="1905000" y="1009650"/>
            <a:ext cx="512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podle 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participujících struktur</a:t>
            </a:r>
          </a:p>
        </p:txBody>
      </p:sp>
      <p:sp>
        <p:nvSpPr>
          <p:cNvPr id="54278" name="TextovéPole 14"/>
          <p:cNvSpPr txBox="1">
            <a:spLocks noChangeArrowheads="1"/>
          </p:cNvSpPr>
          <p:nvPr/>
        </p:nvSpPr>
        <p:spPr bwMode="auto">
          <a:xfrm>
            <a:off x="514350" y="5180013"/>
            <a:ext cx="3270250" cy="83026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Neuromuskulární spojení 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synapse mezi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neuronem a efektorovou svalovou buňkou</a:t>
            </a:r>
          </a:p>
        </p:txBody>
      </p:sp>
      <p:sp>
        <p:nvSpPr>
          <p:cNvPr id="54279" name="TextovéPole 15"/>
          <p:cNvSpPr txBox="1">
            <a:spLocks noChangeArrowheads="1"/>
          </p:cNvSpPr>
          <p:nvPr/>
        </p:nvSpPr>
        <p:spPr bwMode="auto">
          <a:xfrm>
            <a:off x="6948488" y="2609850"/>
            <a:ext cx="2038350" cy="10160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Axodendritické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Axosomatické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Axoaxonální</a:t>
            </a:r>
          </a:p>
        </p:txBody>
      </p:sp>
    </p:spTree>
    <p:extLst>
      <p:ext uri="{BB962C8B-B14F-4D97-AF65-F5344CB8AC3E}">
        <p14:creationId xmlns:p14="http://schemas.microsoft.com/office/powerpoint/2010/main" val="12048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0"/>
          <p:cNvSpPr txBox="1">
            <a:spLocks noChangeArrowheads="1"/>
          </p:cNvSpPr>
          <p:nvPr/>
        </p:nvSpPr>
        <p:spPr bwMode="auto">
          <a:xfrm>
            <a:off x="3594100" y="333375"/>
            <a:ext cx="17065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7</a:t>
            </a:r>
          </a:p>
        </p:txBody>
      </p:sp>
      <p:grpSp>
        <p:nvGrpSpPr>
          <p:cNvPr id="55299" name="Skupina 1"/>
          <p:cNvGrpSpPr>
            <a:grpSpLocks/>
          </p:cNvGrpSpPr>
          <p:nvPr/>
        </p:nvGrpSpPr>
        <p:grpSpPr bwMode="auto">
          <a:xfrm>
            <a:off x="228600" y="2971800"/>
            <a:ext cx="8686800" cy="3773488"/>
            <a:chOff x="228600" y="2971800"/>
            <a:chExt cx="8686800" cy="3773488"/>
          </a:xfrm>
        </p:grpSpPr>
        <p:pic>
          <p:nvPicPr>
            <p:cNvPr id="55303" name="Picture 2" descr="P14SM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971800"/>
              <a:ext cx="4953000" cy="377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4" name="Picture 4" descr="hipower4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038600"/>
              <a:ext cx="3505200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5" name="Rectangle 5"/>
            <p:cNvSpPr>
              <a:spLocks noChangeArrowheads="1"/>
            </p:cNvSpPr>
            <p:nvPr/>
          </p:nvSpPr>
          <p:spPr bwMode="auto">
            <a:xfrm>
              <a:off x="3276600" y="4648200"/>
              <a:ext cx="520700" cy="381000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>
                <a:solidFill>
                  <a:srgbClr val="000000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55306" name="AutoShape 8"/>
            <p:cNvSpPr>
              <a:spLocks noChangeArrowheads="1"/>
            </p:cNvSpPr>
            <p:nvPr/>
          </p:nvSpPr>
          <p:spPr bwMode="auto">
            <a:xfrm>
              <a:off x="3657600" y="3505200"/>
              <a:ext cx="2590800" cy="914400"/>
            </a:xfrm>
            <a:custGeom>
              <a:avLst/>
              <a:gdLst>
                <a:gd name="T0" fmla="*/ 2147483646 w 21600"/>
                <a:gd name="T1" fmla="*/ 0 h 21600"/>
                <a:gd name="T2" fmla="*/ 2147483646 w 21600"/>
                <a:gd name="T3" fmla="*/ 2147483646 h 21600"/>
                <a:gd name="T4" fmla="*/ 2147483646 w 21600"/>
                <a:gd name="T5" fmla="*/ 2147483646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rgbClr val="FF8000"/>
            </a:solidFill>
            <a:ln w="95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5300" name="Picture 10" descr="48-02-VertNeuronStruct-NL.jpg                                  000784A6Macintosh HD                   BC4DC1A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1" t="54570" r="6363" b="-4782"/>
          <a:stretch>
            <a:fillRect/>
          </a:stretch>
        </p:blipFill>
        <p:spPr bwMode="auto">
          <a:xfrm>
            <a:off x="260350" y="333375"/>
            <a:ext cx="31242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12"/>
          <p:cNvSpPr txBox="1">
            <a:spLocks noChangeArrowheads="1"/>
          </p:cNvSpPr>
          <p:nvPr/>
        </p:nvSpPr>
        <p:spPr bwMode="auto">
          <a:xfrm>
            <a:off x="2598738" y="1400175"/>
            <a:ext cx="3697287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0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Jeden neuron může mít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US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synapsí </a:t>
            </a:r>
            <a:r>
              <a:rPr lang="en-US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cs-CZ" sz="2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302" name="Picture 13" descr="48-13b-IntegraSynapticInput.jpg                                000784A6Macintosh HD                   BC4DC1A3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249237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8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0"/>
          <p:cNvSpPr txBox="1">
            <a:spLocks noChangeArrowheads="1"/>
          </p:cNvSpPr>
          <p:nvPr/>
        </p:nvSpPr>
        <p:spPr bwMode="auto">
          <a:xfrm>
            <a:off x="2574925" y="333375"/>
            <a:ext cx="38735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– Gliové buňky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864E73A-36AD-4E99-B15F-EE21654CBCDA}"/>
              </a:ext>
            </a:extLst>
          </p:cNvPr>
          <p:cNvSpPr txBox="1"/>
          <p:nvPr/>
        </p:nvSpPr>
        <p:spPr>
          <a:xfrm>
            <a:off x="2235200" y="1052513"/>
            <a:ext cx="4725988" cy="203200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Obecné vlastnosti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ne-</a:t>
            </a:r>
            <a:r>
              <a:rPr lang="cs-CZ" alt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neuronální</a:t>
            </a:r>
            <a: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buňky </a:t>
            </a:r>
            <a:r>
              <a:rPr lang="cs-CZ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několik různých typů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podporují a chrání neurony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spojují neurony k sobě a tvoří podpůrnou </a:t>
            </a:r>
            <a:r>
              <a:rPr lang="cs-CZ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kostru nervové tkáně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během vývoje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navádějí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</a:t>
            </a:r>
            <a:r>
              <a:rPr lang="cs-CZ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ující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neuron</a:t>
            </a:r>
            <a:r>
              <a:rPr lang="cs-CZ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jejich destinací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zralé neurony, které nejsou v kontaktu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synapsemi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brání vzájemnému kontaktu mezi neurony (izolace)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„ladí“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aktivitu signálních drah</a:t>
            </a: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světelném mikroskopu jsou vidět pouze jejich jádra</a:t>
            </a:r>
            <a:endParaRPr lang="en-US" alt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každý neuron je v kontaktu s několika gliovými buňkami</a:t>
            </a:r>
            <a:endParaRPr lang="en-US" alt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TextovéPole 3"/>
          <p:cNvSpPr txBox="1">
            <a:spLocks noChangeArrowheads="1"/>
          </p:cNvSpPr>
          <p:nvPr/>
        </p:nvSpPr>
        <p:spPr bwMode="auto">
          <a:xfrm>
            <a:off x="2641600" y="3400425"/>
            <a:ext cx="3327400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neuronů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asi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bilionů až 1 trilion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gliových buněk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 více 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než neuronů</a:t>
            </a:r>
          </a:p>
        </p:txBody>
      </p:sp>
      <p:grpSp>
        <p:nvGrpSpPr>
          <p:cNvPr id="56325" name="Skupina 3"/>
          <p:cNvGrpSpPr>
            <a:grpSpLocks/>
          </p:cNvGrpSpPr>
          <p:nvPr/>
        </p:nvGrpSpPr>
        <p:grpSpPr bwMode="auto">
          <a:xfrm>
            <a:off x="1544638" y="4652963"/>
            <a:ext cx="6340475" cy="1416050"/>
            <a:chOff x="1544638" y="4652963"/>
            <a:chExt cx="6339730" cy="1416050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xmlns="" id="{B54B470B-E175-4F99-9FE3-82BB11BDCF75}"/>
                </a:ext>
              </a:extLst>
            </p:cNvPr>
            <p:cNvSpPr txBox="1"/>
            <p:nvPr/>
          </p:nvSpPr>
          <p:spPr>
            <a:xfrm>
              <a:off x="1544638" y="4652963"/>
              <a:ext cx="2663512" cy="1416050"/>
            </a:xfrm>
            <a:prstGeom prst="rect">
              <a:avLst/>
            </a:prstGeom>
            <a:solidFill>
              <a:srgbClr val="CCECFF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Centrální neuroglie</a:t>
              </a:r>
            </a:p>
            <a:p>
              <a:pPr>
                <a:defRPr/>
              </a:pPr>
              <a:endPara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Astrocyty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Oligodendrocyty</a:t>
              </a:r>
              <a:endPara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Microglie</a:t>
              </a:r>
              <a:endParaRPr lang="cs-CZ" sz="14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Ependymové</a:t>
              </a: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buňky </a:t>
              </a: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xmlns="" id="{7B4EDB4A-51CD-4775-89C3-7FF51102BA54}"/>
                </a:ext>
              </a:extLst>
            </p:cNvPr>
            <p:cNvSpPr/>
            <p:nvPr/>
          </p:nvSpPr>
          <p:spPr>
            <a:xfrm>
              <a:off x="5144665" y="4868863"/>
              <a:ext cx="2739703" cy="984250"/>
            </a:xfrm>
            <a:prstGeom prst="rect">
              <a:avLst/>
            </a:prstGeom>
            <a:solidFill>
              <a:srgbClr val="CCECFF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Periferní neuroglie</a:t>
              </a:r>
            </a:p>
            <a:p>
              <a:pPr>
                <a:defRPr/>
              </a:pPr>
              <a:endPara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Schwannovy</a:t>
              </a: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buňky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cs-CZ" sz="1400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Satelitové (plášťové) buňky</a:t>
              </a:r>
            </a:p>
          </p:txBody>
        </p:sp>
        <p:sp>
          <p:nvSpPr>
            <p:cNvPr id="56328" name="Kříž 13"/>
            <p:cNvSpPr>
              <a:spLocks noChangeArrowheads="1"/>
            </p:cNvSpPr>
            <p:nvPr/>
          </p:nvSpPr>
          <p:spPr bwMode="auto">
            <a:xfrm>
              <a:off x="4411663" y="5108575"/>
              <a:ext cx="530225" cy="504825"/>
            </a:xfrm>
            <a:prstGeom prst="plus">
              <a:avLst>
                <a:gd name="adj" fmla="val 25000"/>
              </a:avLst>
            </a:prstGeom>
            <a:solidFill>
              <a:srgbClr val="CCE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0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"/>
          <p:cNvSpPr txBox="1">
            <a:spLocks noChangeArrowheads="1"/>
          </p:cNvSpPr>
          <p:nvPr/>
        </p:nvSpPr>
        <p:spPr bwMode="auto">
          <a:xfrm>
            <a:off x="2705100" y="333375"/>
            <a:ext cx="36131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– Astrocyty 1</a:t>
            </a:r>
          </a:p>
        </p:txBody>
      </p:sp>
      <p:pic>
        <p:nvPicPr>
          <p:cNvPr id="57347" name="Picture 2" descr="Image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096963"/>
            <a:ext cx="22637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8" name="Skupina 5"/>
          <p:cNvGrpSpPr>
            <a:grpSpLocks/>
          </p:cNvGrpSpPr>
          <p:nvPr/>
        </p:nvGrpSpPr>
        <p:grpSpPr bwMode="auto">
          <a:xfrm>
            <a:off x="4716463" y="3871913"/>
            <a:ext cx="4286250" cy="2851150"/>
            <a:chOff x="4788024" y="3856452"/>
            <a:chExt cx="4286143" cy="2852464"/>
          </a:xfrm>
        </p:grpSpPr>
        <p:pic>
          <p:nvPicPr>
            <p:cNvPr id="57350" name="Picture 2" descr="Nervová tkáň - 31 Obaly mozku"/>
            <p:cNvPicPr>
              <a:picLocks noChangeAspect="1" noChangeArrowheads="1"/>
            </p:cNvPicPr>
            <p:nvPr/>
          </p:nvPicPr>
          <p:blipFill>
            <a:blip r:embed="rId3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856452"/>
              <a:ext cx="2240840" cy="285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1" name="Line 4"/>
            <p:cNvSpPr>
              <a:spLocks noChangeShapeType="1"/>
            </p:cNvSpPr>
            <p:nvPr/>
          </p:nvSpPr>
          <p:spPr bwMode="auto">
            <a:xfrm flipH="1" flipV="1">
              <a:off x="6266706" y="4913816"/>
              <a:ext cx="1006168" cy="16904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US"/>
            </a:p>
          </p:txBody>
        </p:sp>
        <p:sp>
          <p:nvSpPr>
            <p:cNvPr id="57352" name="Line 5"/>
            <p:cNvSpPr>
              <a:spLocks noChangeShapeType="1"/>
            </p:cNvSpPr>
            <p:nvPr/>
          </p:nvSpPr>
          <p:spPr bwMode="auto">
            <a:xfrm flipH="1">
              <a:off x="5993892" y="5633896"/>
              <a:ext cx="1242403" cy="26199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US"/>
            </a:p>
          </p:txBody>
        </p:sp>
        <p:sp>
          <p:nvSpPr>
            <p:cNvPr id="57353" name="TextovéPole 4"/>
            <p:cNvSpPr txBox="1">
              <a:spLocks noChangeArrowheads="1"/>
            </p:cNvSpPr>
            <p:nvPr/>
          </p:nvSpPr>
          <p:spPr bwMode="auto">
            <a:xfrm>
              <a:off x="6948264" y="4647750"/>
              <a:ext cx="21259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Membrana limitans gliae…</a:t>
              </a:r>
            </a:p>
          </p:txBody>
        </p:sp>
        <p:sp>
          <p:nvSpPr>
            <p:cNvPr id="57354" name="TextovéPole 15"/>
            <p:cNvSpPr txBox="1">
              <a:spLocks noChangeArrowheads="1"/>
            </p:cNvSpPr>
            <p:nvPr/>
          </p:nvSpPr>
          <p:spPr bwMode="auto">
            <a:xfrm>
              <a:off x="7272874" y="4942882"/>
              <a:ext cx="12362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…superficialis</a:t>
              </a:r>
            </a:p>
          </p:txBody>
        </p:sp>
        <p:sp>
          <p:nvSpPr>
            <p:cNvPr id="57355" name="TextovéPole 16"/>
            <p:cNvSpPr txBox="1">
              <a:spLocks noChangeArrowheads="1"/>
            </p:cNvSpPr>
            <p:nvPr/>
          </p:nvSpPr>
          <p:spPr bwMode="auto">
            <a:xfrm>
              <a:off x="7184255" y="5475015"/>
              <a:ext cx="137088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…perivascularis</a:t>
              </a:r>
            </a:p>
          </p:txBody>
        </p:sp>
      </p:grpSp>
      <p:sp>
        <p:nvSpPr>
          <p:cNvPr id="57349" name="TextovéPole 17"/>
          <p:cNvSpPr txBox="1">
            <a:spLocks noChangeArrowheads="1"/>
          </p:cNvSpPr>
          <p:nvPr/>
        </p:nvSpPr>
        <p:spPr bwMode="auto">
          <a:xfrm>
            <a:off x="384175" y="1547813"/>
            <a:ext cx="39909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71463" indent="-185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449263" indent="-3635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eaLnBrk="1" hangingPunct="1">
              <a:spcBef>
                <a:spcPct val="0"/>
              </a:spcBef>
            </a:pPr>
            <a:r>
              <a:rPr lang="cs-CZ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nejhojnější </a:t>
            </a:r>
            <a:r>
              <a:rPr lang="cs-CZ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gliové buňky </a:t>
            </a: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</a:t>
            </a:r>
          </a:p>
          <a:p>
            <a:pPr lvl="2" eaLnBrk="1" hangingPunct="1">
              <a:spcBef>
                <a:spcPct val="0"/>
              </a:spcBef>
            </a:pPr>
            <a:r>
              <a:rPr lang="cs-CZ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pokrývají celý povrch mozku a většinu nesynaptických oblastí neuronů v šedé hmotě</a:t>
            </a:r>
          </a:p>
          <a:p>
            <a:pPr lvl="2" eaLnBrk="1" hangingPunct="1">
              <a:spcBef>
                <a:spcPct val="0"/>
              </a:spcBef>
            </a:pP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spcBef>
                <a:spcPct val="0"/>
              </a:spcBef>
            </a:pPr>
            <a:r>
              <a:rPr lang="cs-CZ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mají </a:t>
            </a:r>
            <a:r>
              <a:rPr lang="cs-CZ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četné funkce: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podpůrnou kostru </a:t>
            </a: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nervové tkáně</a:t>
            </a:r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mají výběžky </a:t>
            </a:r>
            <a:r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perivas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kulární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nožky</a:t>
            </a:r>
            <a:r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které jsou v kontaktu s kapilárami a spoluformují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hemato-encefalickou </a:t>
            </a: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bariéru</a:t>
            </a: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přeměňují krevní glukózu na 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ktát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předávají jej jako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výživu neuronům</a:t>
            </a: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produkují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nerve growth factors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které řídí růst neuronů a formování synapsí</a:t>
            </a:r>
            <a:r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komunikují elektricky s neurony a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ovlivňují tak přenos signálu na synapsích </a:t>
            </a: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</a:t>
            </a: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ují</a:t>
            </a:r>
            <a:r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chemic</a:t>
            </a: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 složení tkáňového moku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absorbováním 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neurotransmit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erů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ion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tů</a:t>
            </a: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strocyt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óza </a:t>
            </a: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tuhá jizva tvořená astrocyty v oblasti, kde došlo k úmrti neuronů</a:t>
            </a:r>
          </a:p>
          <a:p>
            <a:pPr lvl="3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obsahují </a:t>
            </a:r>
            <a:r>
              <a:rPr lang="cs-CZ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GFAP</a:t>
            </a:r>
          </a:p>
        </p:txBody>
      </p:sp>
    </p:spTree>
    <p:extLst>
      <p:ext uri="{BB962C8B-B14F-4D97-AF65-F5344CB8AC3E}">
        <p14:creationId xmlns:p14="http://schemas.microsoft.com/office/powerpoint/2010/main" val="24778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0"/>
          <p:cNvSpPr txBox="1">
            <a:spLocks noChangeArrowheads="1"/>
          </p:cNvSpPr>
          <p:nvPr/>
        </p:nvSpPr>
        <p:spPr bwMode="auto">
          <a:xfrm>
            <a:off x="2628900" y="330200"/>
            <a:ext cx="36115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– Astrocyty 2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3029" r="3648" b="45439"/>
          <a:stretch>
            <a:fillRect/>
          </a:stretch>
        </p:blipFill>
        <p:spPr bwMode="auto">
          <a:xfrm>
            <a:off x="539750" y="1028700"/>
            <a:ext cx="360045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372" name="Skupina 3"/>
          <p:cNvGrpSpPr>
            <a:grpSpLocks/>
          </p:cNvGrpSpPr>
          <p:nvPr/>
        </p:nvGrpSpPr>
        <p:grpSpPr bwMode="auto">
          <a:xfrm>
            <a:off x="1116013" y="3194050"/>
            <a:ext cx="7597775" cy="3521075"/>
            <a:chOff x="1115616" y="3194050"/>
            <a:chExt cx="7597775" cy="3521298"/>
          </a:xfrm>
        </p:grpSpPr>
        <p:grpSp>
          <p:nvGrpSpPr>
            <p:cNvPr id="58373" name="Skupina 13"/>
            <p:cNvGrpSpPr>
              <a:grpSpLocks/>
            </p:cNvGrpSpPr>
            <p:nvPr/>
          </p:nvGrpSpPr>
          <p:grpSpPr bwMode="auto">
            <a:xfrm>
              <a:off x="1115616" y="3194050"/>
              <a:ext cx="7597775" cy="3333750"/>
              <a:chOff x="1530434" y="2884492"/>
              <a:chExt cx="7598067" cy="3334130"/>
            </a:xfrm>
          </p:grpSpPr>
          <p:pic>
            <p:nvPicPr>
              <p:cNvPr id="58376" name="Picture 4" descr="0354_00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58" t="54753" r="64076" b="6866"/>
              <a:stretch>
                <a:fillRect/>
              </a:stretch>
            </p:blipFill>
            <p:spPr bwMode="auto">
              <a:xfrm>
                <a:off x="6804248" y="2884492"/>
                <a:ext cx="1750642" cy="3014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77" name="Picture 5" descr="0354_000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72" t="54570" r="40807" b="7048"/>
              <a:stretch>
                <a:fillRect/>
              </a:stretch>
            </p:blipFill>
            <p:spPr bwMode="auto">
              <a:xfrm>
                <a:off x="1663772" y="2903182"/>
                <a:ext cx="2067336" cy="2995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6">
                <a:extLst>
                  <a:ext uri="{FF2B5EF4-FFF2-40B4-BE49-F238E27FC236}">
                    <a16:creationId xmlns:a16="http://schemas.microsoft.com/office/drawing/2014/main" xmlns="" id="{65358FF2-2CA8-4792-8639-9AACBA3618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30434" y="5910803"/>
                <a:ext cx="7598067" cy="308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4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</a:rPr>
                  <a:t>               plazmatický  astrocyt                                              fibrilární astrocyt</a:t>
                </a:r>
              </a:p>
            </p:txBody>
          </p:sp>
          <p:pic>
            <p:nvPicPr>
              <p:cNvPr id="58379" name="Picture 7" descr="0355_0001"/>
              <p:cNvPicPr>
                <a:picLocks noChangeAspect="1" noChangeArrowheads="1"/>
              </p:cNvPicPr>
              <p:nvPr/>
            </p:nvPicPr>
            <p:blipFill>
              <a:blip r:embed="rId4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35" t="9119" r="58093" b="51106"/>
              <a:stretch>
                <a:fillRect/>
              </a:stretch>
            </p:blipFill>
            <p:spPr bwMode="auto">
              <a:xfrm>
                <a:off x="3840254" y="2896270"/>
                <a:ext cx="1981154" cy="30143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380" name="Text Box 8"/>
              <p:cNvSpPr txBox="1">
                <a:spLocks noChangeArrowheads="1"/>
              </p:cNvSpPr>
              <p:nvPr/>
            </p:nvSpPr>
            <p:spPr bwMode="auto">
              <a:xfrm>
                <a:off x="5747517" y="5043998"/>
                <a:ext cx="705159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kapilára</a:t>
                </a:r>
              </a:p>
            </p:txBody>
          </p:sp>
          <p:sp>
            <p:nvSpPr>
              <p:cNvPr id="58381" name="Text Box 9"/>
              <p:cNvSpPr txBox="1">
                <a:spLocks noChangeArrowheads="1"/>
              </p:cNvSpPr>
              <p:nvPr/>
            </p:nvSpPr>
            <p:spPr bwMode="auto">
              <a:xfrm>
                <a:off x="5433320" y="4664143"/>
                <a:ext cx="1440819" cy="246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000">
                    <a:solidFill>
                      <a:srgbClr val="000099"/>
                    </a:solidFill>
                    <a:latin typeface="Arial" panose="020B0604020202020204" pitchFamily="34" charset="0"/>
                  </a:rPr>
                  <a:t>perivaskulární nožka</a:t>
                </a:r>
              </a:p>
            </p:txBody>
          </p:sp>
          <p:sp>
            <p:nvSpPr>
              <p:cNvPr id="58382" name="Line 10"/>
              <p:cNvSpPr>
                <a:spLocks noChangeShapeType="1"/>
              </p:cNvSpPr>
              <p:nvPr/>
            </p:nvSpPr>
            <p:spPr bwMode="auto">
              <a:xfrm flipV="1">
                <a:off x="5535958" y="3500438"/>
                <a:ext cx="44105" cy="14121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b"/>
              <a:lstStyle/>
              <a:p>
                <a:endParaRPr lang="en-US"/>
              </a:p>
            </p:txBody>
          </p:sp>
          <p:cxnSp>
            <p:nvCxnSpPr>
              <p:cNvPr id="58383" name="Přímá spojnice se šipkou 12"/>
              <p:cNvCxnSpPr>
                <a:cxnSpLocks noChangeShapeType="1"/>
              </p:cNvCxnSpPr>
              <p:nvPr/>
            </p:nvCxnSpPr>
            <p:spPr bwMode="auto">
              <a:xfrm>
                <a:off x="5344966" y="4898647"/>
                <a:ext cx="811210" cy="11778"/>
              </a:xfrm>
              <a:prstGeom prst="straightConnector1">
                <a:avLst/>
              </a:prstGeom>
              <a:noFill/>
              <a:ln w="38100" algn="ctr">
                <a:solidFill>
                  <a:srgbClr val="0000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384" name="Přímá spojnice se šipkou 14"/>
              <p:cNvCxnSpPr>
                <a:cxnSpLocks noChangeShapeType="1"/>
              </p:cNvCxnSpPr>
              <p:nvPr/>
            </p:nvCxnSpPr>
            <p:spPr bwMode="auto">
              <a:xfrm>
                <a:off x="5329468" y="5278441"/>
                <a:ext cx="811210" cy="11778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8374" name="Obdélník 1"/>
            <p:cNvSpPr>
              <a:spLocks noChangeArrowheads="1"/>
            </p:cNvSpPr>
            <p:nvPr/>
          </p:nvSpPr>
          <p:spPr bwMode="auto">
            <a:xfrm>
              <a:off x="2340050" y="6438348"/>
              <a:ext cx="21705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(predominantní v šedé hmotě )</a:t>
              </a:r>
            </a:p>
          </p:txBody>
        </p:sp>
        <p:sp>
          <p:nvSpPr>
            <p:cNvPr id="58375" name="Obdélník 2"/>
            <p:cNvSpPr>
              <a:spLocks noChangeArrowheads="1"/>
            </p:cNvSpPr>
            <p:nvPr/>
          </p:nvSpPr>
          <p:spPr bwMode="auto">
            <a:xfrm>
              <a:off x="6278744" y="6438349"/>
              <a:ext cx="21096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(predominantní v bílé hmotě)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15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0"/>
          <p:cNvSpPr txBox="1">
            <a:spLocks noChangeArrowheads="1"/>
          </p:cNvSpPr>
          <p:nvPr/>
        </p:nvSpPr>
        <p:spPr bwMode="auto">
          <a:xfrm>
            <a:off x="2290763" y="142875"/>
            <a:ext cx="44894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- Oligodendrocyty</a:t>
            </a:r>
          </a:p>
        </p:txBody>
      </p:sp>
      <p:sp>
        <p:nvSpPr>
          <p:cNvPr id="59395" name="Obdélník 2"/>
          <p:cNvSpPr>
            <a:spLocks noChangeArrowheads="1"/>
          </p:cNvSpPr>
          <p:nvPr/>
        </p:nvSpPr>
        <p:spPr bwMode="auto">
          <a:xfrm>
            <a:off x="430213" y="676275"/>
            <a:ext cx="84629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2857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menší než 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astrocyt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tmavší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okrouhlé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jádro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hojné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RER,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hojný 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golgi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aparát</a:t>
            </a:r>
            <a:endParaRPr lang="cs-CZ" altLang="en-US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</a:t>
            </a:r>
            <a:r>
              <a:rPr lang="cs-CZ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ové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pochvy v 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</a:t>
            </a:r>
            <a:endParaRPr lang="cs-CZ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 buňka obsluhuje </a:t>
            </a:r>
            <a:r>
              <a:rPr lang="cs-CZ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 jak jeden axon</a:t>
            </a: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nemohou migrovat kolem axonů </a:t>
            </a: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 rozdíl od </a:t>
            </a:r>
            <a:r>
              <a:rPr lang="en-US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</a:t>
            </a: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ových</a:t>
            </a:r>
            <a:r>
              <a:rPr lang="en-US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buněk) – vtlačují nové vrstvy myelinu pod již existující směrem k nervovému vláknu</a:t>
            </a: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neurilema ani endoneurium s kolem nervový vláken v </a:t>
            </a:r>
            <a:r>
              <a:rPr lang="en-US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 </a:t>
            </a: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nevytváří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en-US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výběžky obklopují axony a vytváří </a:t>
            </a:r>
            <a:r>
              <a:rPr lang="cs-CZ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izolační vrstvu urychlující přenos signálů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sclerosis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důsledek poškození funkce oligodendrocytů</a:t>
            </a:r>
            <a:endParaRPr lang="en-US" altLang="cs-CZ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396" name="Skupina 3"/>
          <p:cNvGrpSpPr>
            <a:grpSpLocks/>
          </p:cNvGrpSpPr>
          <p:nvPr/>
        </p:nvGrpSpPr>
        <p:grpSpPr bwMode="auto">
          <a:xfrm>
            <a:off x="3203575" y="2492375"/>
            <a:ext cx="5568950" cy="4191000"/>
            <a:chOff x="3203848" y="2406787"/>
            <a:chExt cx="5568911" cy="4190467"/>
          </a:xfrm>
        </p:grpSpPr>
        <p:pic>
          <p:nvPicPr>
            <p:cNvPr id="59399" name="Picture 2" descr="Nervová tkáň - 18 Myelinizace v CNS"/>
            <p:cNvPicPr>
              <a:picLocks noChangeAspect="1" noChangeArrowheads="1"/>
            </p:cNvPicPr>
            <p:nvPr/>
          </p:nvPicPr>
          <p:blipFill>
            <a:blip r:embed="rId2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708920"/>
              <a:ext cx="3096468" cy="3888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6" descr="0355_0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29" t="10538" r="34810" b="55385"/>
            <a:stretch>
              <a:fillRect/>
            </a:stretch>
          </p:blipFill>
          <p:spPr bwMode="auto">
            <a:xfrm>
              <a:off x="6756535" y="2406787"/>
              <a:ext cx="2016224" cy="2686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xmlns="" id="{FCB0BCAA-3971-4C95-B228-27F7F9EF7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760" y="5309956"/>
              <a:ext cx="1474777" cy="3079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eaLnBrk="1" hangingPunct="1">
                <a:defRPr/>
              </a:pPr>
              <a:r>
                <a:rPr lang="cs-CZ" altLang="cs-CZ" sz="14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oligodendrocyt</a:t>
              </a:r>
              <a:endParaRPr lang="cs-CZ" altLang="cs-CZ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59402" name="Line 5"/>
            <p:cNvSpPr>
              <a:spLocks noChangeShapeType="1"/>
            </p:cNvSpPr>
            <p:nvPr/>
          </p:nvSpPr>
          <p:spPr bwMode="auto">
            <a:xfrm flipH="1" flipV="1">
              <a:off x="4476808" y="5464795"/>
              <a:ext cx="2418498" cy="3676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US"/>
            </a:p>
          </p:txBody>
        </p:sp>
        <p:sp>
          <p:nvSpPr>
            <p:cNvPr id="59403" name="Line 7"/>
            <p:cNvSpPr>
              <a:spLocks noChangeShapeType="1"/>
            </p:cNvSpPr>
            <p:nvPr/>
          </p:nvSpPr>
          <p:spPr bwMode="auto">
            <a:xfrm flipV="1">
              <a:off x="6948264" y="4710854"/>
              <a:ext cx="71437" cy="6492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US"/>
            </a:p>
          </p:txBody>
        </p:sp>
      </p:grpSp>
      <p:pic>
        <p:nvPicPr>
          <p:cNvPr id="59397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852738"/>
            <a:ext cx="2476500" cy="17160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652963"/>
            <a:ext cx="2460625" cy="19446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2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0"/>
          <p:cNvSpPr txBox="1">
            <a:spLocks noChangeArrowheads="1"/>
          </p:cNvSpPr>
          <p:nvPr/>
        </p:nvSpPr>
        <p:spPr bwMode="auto">
          <a:xfrm>
            <a:off x="2898775" y="333375"/>
            <a:ext cx="32258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- Mikroglie</a:t>
            </a:r>
          </a:p>
        </p:txBody>
      </p:sp>
      <p:sp>
        <p:nvSpPr>
          <p:cNvPr id="60419" name="Obdélník 2"/>
          <p:cNvSpPr>
            <a:spLocks noChangeArrowheads="1"/>
          </p:cNvSpPr>
          <p:nvPr/>
        </p:nvSpPr>
        <p:spPr bwMode="auto">
          <a:xfrm>
            <a:off x="2555875" y="1200150"/>
            <a:ext cx="4392613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zh-CN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nejmenší </a:t>
            </a: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neurogliové buňky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malá</a:t>
            </a: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tmavá</a:t>
            </a:r>
            <a:r>
              <a:rPr lang="en-US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,</a:t>
            </a: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cs-CZ" altLang="zh-CN" sz="1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protáhlá jádra</a:t>
            </a:r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endParaRPr lang="cs-CZ" altLang="zh-CN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mají</a:t>
            </a:r>
            <a:r>
              <a:rPr lang="en-US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cs-CZ" altLang="zh-CN" sz="1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fagocytární</a:t>
            </a:r>
            <a:r>
              <a:rPr lang="en-US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vlastnosti</a:t>
            </a:r>
            <a:endParaRPr lang="cs-CZ" altLang="zh-CN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jsou-li aktivovány – </a:t>
            </a:r>
            <a:r>
              <a:rPr lang="cs-CZ" altLang="zh-CN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antigen prezentující buňky</a:t>
            </a:r>
            <a:endParaRPr lang="cs-CZ" altLang="zh-CN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mají původ v kostní dřeni (</a:t>
            </a:r>
            <a:r>
              <a:rPr lang="cs-CZ" altLang="zh-CN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mezodermální</a:t>
            </a:r>
            <a:r>
              <a:rPr lang="cs-CZ" altLang="zh-CN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zh-CN" sz="1400" b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042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76625"/>
            <a:ext cx="35814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8" t="7172" r="16800"/>
          <a:stretch>
            <a:fillRect/>
          </a:stretch>
        </p:blipFill>
        <p:spPr bwMode="auto">
          <a:xfrm>
            <a:off x="830263" y="2997200"/>
            <a:ext cx="3449637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9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310922" y="1135305"/>
            <a:ext cx="8712166" cy="415885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Svalové vlákno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= syncitium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rhabdomyocyt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Svalové vlákno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morfologická a funkční jednotka kosterního svalu 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Ø 25 – 100 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Myofibril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kompartment uvnitř svalového vlákna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[Ø 0.5 – 1.5 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cs-CZ" alt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]</a:t>
            </a:r>
            <a:endParaRPr lang="en-US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omer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nejmenší kontraktilní jednotka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[2.5 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m]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sériově uspořádaná v myofibrily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Myofilament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tin a 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myosin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uspořádaná v sarkomery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Ø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nm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nm]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cs-CZ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Sarcom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63" y="4836395"/>
            <a:ext cx="4238625" cy="181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Ã½sledek obrÃ¡zku pro kosternÃ­ sv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27929" r="1449" b="7757"/>
          <a:stretch/>
        </p:blipFill>
        <p:spPr bwMode="auto">
          <a:xfrm>
            <a:off x="166981" y="3214732"/>
            <a:ext cx="4761424" cy="23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51126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ULTRASTRUKTURA RHABDOMYOCYTU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0"/>
          <p:cNvSpPr txBox="1">
            <a:spLocks noChangeArrowheads="1"/>
          </p:cNvSpPr>
          <p:nvPr/>
        </p:nvSpPr>
        <p:spPr bwMode="auto">
          <a:xfrm>
            <a:off x="2085975" y="333375"/>
            <a:ext cx="48514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– Ependymové buňky</a:t>
            </a:r>
          </a:p>
        </p:txBody>
      </p:sp>
      <p:sp>
        <p:nvSpPr>
          <p:cNvPr id="61443" name="Obdélník 2"/>
          <p:cNvSpPr>
            <a:spLocks noChangeArrowheads="1"/>
          </p:cNvSpPr>
          <p:nvPr/>
        </p:nvSpPr>
        <p:spPr bwMode="auto">
          <a:xfrm>
            <a:off x="2195513" y="1185863"/>
            <a:ext cx="50514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vystýlají</a:t>
            </a: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komory v mozku </a:t>
            </a:r>
            <a:r>
              <a:rPr lang="en-US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 a</a:t>
            </a: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míšní kanál</a:t>
            </a:r>
          </a:p>
          <a:p>
            <a:pPr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kubické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až </a:t>
            </a: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nízké cylindrické</a:t>
            </a:r>
            <a:endParaRPr lang="cs-CZ" altLang="cs-CZ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chybí bazální lamina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produkují </a:t>
            </a: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cerebrospinální mok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(CSM)</a:t>
            </a:r>
            <a:endParaRPr lang="en-US" altLang="cs-CZ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některé jsou opatřeny řasinkami (pohyb CSM)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spoluvytváří </a:t>
            </a: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cs-CZ" altLang="cs-CZ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choroideus</a:t>
            </a:r>
            <a:endParaRPr lang="en-US" altLang="cs-CZ" sz="14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4" name="Picture 6" descr="Nervová tkáň - 33 Ependym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r="8215" b="4353"/>
          <a:stretch>
            <a:fillRect/>
          </a:stretch>
        </p:blipFill>
        <p:spPr bwMode="auto">
          <a:xfrm>
            <a:off x="1331913" y="3284538"/>
            <a:ext cx="2233612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4953" r="3354"/>
          <a:stretch>
            <a:fillRect/>
          </a:stretch>
        </p:blipFill>
        <p:spPr bwMode="auto">
          <a:xfrm>
            <a:off x="4721225" y="3257550"/>
            <a:ext cx="3311525" cy="30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0"/>
          <p:cNvSpPr txBox="1">
            <a:spLocks noChangeArrowheads="1"/>
          </p:cNvSpPr>
          <p:nvPr/>
        </p:nvSpPr>
        <p:spPr bwMode="auto">
          <a:xfrm>
            <a:off x="2220913" y="333375"/>
            <a:ext cx="458152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Neuroglia – CNS - Sumarizace</a:t>
            </a:r>
          </a:p>
        </p:txBody>
      </p:sp>
      <p:sp>
        <p:nvSpPr>
          <p:cNvPr id="62467" name="TextBox 24"/>
          <p:cNvSpPr txBox="1">
            <a:spLocks noChangeArrowheads="1"/>
          </p:cNvSpPr>
          <p:nvPr/>
        </p:nvSpPr>
        <p:spPr bwMode="auto">
          <a:xfrm>
            <a:off x="1552575" y="5589588"/>
            <a:ext cx="61785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The McGraw-Hill Companies, Inc. Permission required for reproduction or display.</a:t>
            </a:r>
          </a:p>
        </p:txBody>
      </p:sp>
      <p:grpSp>
        <p:nvGrpSpPr>
          <p:cNvPr id="62468" name="Skupina 7"/>
          <p:cNvGrpSpPr>
            <a:grpSpLocks/>
          </p:cNvGrpSpPr>
          <p:nvPr/>
        </p:nvGrpSpPr>
        <p:grpSpPr bwMode="auto">
          <a:xfrm>
            <a:off x="311150" y="1612900"/>
            <a:ext cx="8637588" cy="3884613"/>
            <a:chOff x="242888" y="1662113"/>
            <a:chExt cx="8637587" cy="3884612"/>
          </a:xfrm>
        </p:grpSpPr>
        <p:pic>
          <p:nvPicPr>
            <p:cNvPr id="62469" name="Picture 4" descr="sal25693_12_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8" y="1662113"/>
              <a:ext cx="8637587" cy="388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0" name="Rectangle 8"/>
            <p:cNvSpPr>
              <a:spLocks noChangeArrowheads="1"/>
            </p:cNvSpPr>
            <p:nvPr/>
          </p:nvSpPr>
          <p:spPr bwMode="auto">
            <a:xfrm>
              <a:off x="496888" y="4178300"/>
              <a:ext cx="91916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Ependymal cell</a:t>
              </a:r>
            </a:p>
          </p:txBody>
        </p:sp>
        <p:sp>
          <p:nvSpPr>
            <p:cNvPr id="62471" name="Rectangle 9"/>
            <p:cNvSpPr>
              <a:spLocks noChangeArrowheads="1"/>
            </p:cNvSpPr>
            <p:nvPr/>
          </p:nvSpPr>
          <p:spPr bwMode="auto">
            <a:xfrm>
              <a:off x="469900" y="4879975"/>
              <a:ext cx="11541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Cerebrospinal fluid</a:t>
              </a:r>
            </a:p>
          </p:txBody>
        </p:sp>
        <p:sp>
          <p:nvSpPr>
            <p:cNvPr id="62472" name="Rectangle 10"/>
            <p:cNvSpPr>
              <a:spLocks noChangeArrowheads="1"/>
            </p:cNvSpPr>
            <p:nvPr/>
          </p:nvSpPr>
          <p:spPr bwMode="auto">
            <a:xfrm>
              <a:off x="7712075" y="2039938"/>
              <a:ext cx="5143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Neurons</a:t>
              </a:r>
            </a:p>
          </p:txBody>
        </p:sp>
        <p:sp>
          <p:nvSpPr>
            <p:cNvPr id="62473" name="Rectangle 11"/>
            <p:cNvSpPr>
              <a:spLocks noChangeArrowheads="1"/>
            </p:cNvSpPr>
            <p:nvPr/>
          </p:nvSpPr>
          <p:spPr bwMode="auto">
            <a:xfrm>
              <a:off x="492125" y="2735263"/>
              <a:ext cx="5842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Astrocyte</a:t>
              </a:r>
            </a:p>
          </p:txBody>
        </p:sp>
        <p:sp>
          <p:nvSpPr>
            <p:cNvPr id="62474" name="Rectangle 12"/>
            <p:cNvSpPr>
              <a:spLocks noChangeArrowheads="1"/>
            </p:cNvSpPr>
            <p:nvPr/>
          </p:nvSpPr>
          <p:spPr bwMode="auto">
            <a:xfrm>
              <a:off x="463550" y="3475038"/>
              <a:ext cx="10096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Perivascular feet</a:t>
              </a:r>
            </a:p>
          </p:txBody>
        </p:sp>
        <p:sp>
          <p:nvSpPr>
            <p:cNvPr id="62475" name="Rectangle 13"/>
            <p:cNvSpPr>
              <a:spLocks noChangeArrowheads="1"/>
            </p:cNvSpPr>
            <p:nvPr/>
          </p:nvSpPr>
          <p:spPr bwMode="auto">
            <a:xfrm>
              <a:off x="7689850" y="4876800"/>
              <a:ext cx="5556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Microglia</a:t>
              </a:r>
            </a:p>
          </p:txBody>
        </p:sp>
        <p:sp>
          <p:nvSpPr>
            <p:cNvPr id="62476" name="Rectangle 14"/>
            <p:cNvSpPr>
              <a:spLocks noChangeArrowheads="1"/>
            </p:cNvSpPr>
            <p:nvPr/>
          </p:nvSpPr>
          <p:spPr bwMode="auto">
            <a:xfrm>
              <a:off x="7699375" y="2797175"/>
              <a:ext cx="100647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Oligodendrocyte</a:t>
              </a:r>
            </a:p>
          </p:txBody>
        </p:sp>
        <p:sp>
          <p:nvSpPr>
            <p:cNvPr id="62477" name="Rectangle 15"/>
            <p:cNvSpPr>
              <a:spLocks noChangeArrowheads="1"/>
            </p:cNvSpPr>
            <p:nvPr/>
          </p:nvSpPr>
          <p:spPr bwMode="auto">
            <a:xfrm>
              <a:off x="506413" y="2022475"/>
              <a:ext cx="533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Capillary</a:t>
              </a:r>
            </a:p>
          </p:txBody>
        </p:sp>
        <p:sp>
          <p:nvSpPr>
            <p:cNvPr id="62478" name="Freeform 16"/>
            <p:cNvSpPr>
              <a:spLocks/>
            </p:cNvSpPr>
            <p:nvPr/>
          </p:nvSpPr>
          <p:spPr bwMode="auto">
            <a:xfrm>
              <a:off x="1089025" y="2117725"/>
              <a:ext cx="725488" cy="207963"/>
            </a:xfrm>
            <a:custGeom>
              <a:avLst/>
              <a:gdLst>
                <a:gd name="T0" fmla="*/ 0 w 457"/>
                <a:gd name="T1" fmla="*/ 0 h 131"/>
                <a:gd name="T2" fmla="*/ 2147483646 w 457"/>
                <a:gd name="T3" fmla="*/ 0 h 131"/>
                <a:gd name="T4" fmla="*/ 2147483646 w 457"/>
                <a:gd name="T5" fmla="*/ 2147483646 h 131"/>
                <a:gd name="T6" fmla="*/ 0 60000 65536"/>
                <a:gd name="T7" fmla="*/ 0 60000 65536"/>
                <a:gd name="T8" fmla="*/ 0 60000 65536"/>
                <a:gd name="T9" fmla="*/ 0 w 457"/>
                <a:gd name="T10" fmla="*/ 0 h 131"/>
                <a:gd name="T11" fmla="*/ 457 w 457"/>
                <a:gd name="T12" fmla="*/ 131 h 1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7" h="131">
                  <a:moveTo>
                    <a:pt x="0" y="0"/>
                  </a:moveTo>
                  <a:lnTo>
                    <a:pt x="349" y="0"/>
                  </a:lnTo>
                  <a:lnTo>
                    <a:pt x="457" y="131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9" name="Line 17"/>
            <p:cNvSpPr>
              <a:spLocks noChangeShapeType="1"/>
            </p:cNvSpPr>
            <p:nvPr/>
          </p:nvSpPr>
          <p:spPr bwMode="auto">
            <a:xfrm>
              <a:off x="3756025" y="2117725"/>
              <a:ext cx="3946525" cy="1588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0" name="Freeform 18"/>
            <p:cNvSpPr>
              <a:spLocks/>
            </p:cNvSpPr>
            <p:nvPr/>
          </p:nvSpPr>
          <p:spPr bwMode="auto">
            <a:xfrm>
              <a:off x="4727575" y="2879725"/>
              <a:ext cx="2954338" cy="492125"/>
            </a:xfrm>
            <a:custGeom>
              <a:avLst/>
              <a:gdLst>
                <a:gd name="T0" fmla="*/ 0 w 1861"/>
                <a:gd name="T1" fmla="*/ 2147483646 h 310"/>
                <a:gd name="T2" fmla="*/ 2147483646 w 1861"/>
                <a:gd name="T3" fmla="*/ 0 h 310"/>
                <a:gd name="T4" fmla="*/ 2147483646 w 1861"/>
                <a:gd name="T5" fmla="*/ 0 h 310"/>
                <a:gd name="T6" fmla="*/ 0 60000 65536"/>
                <a:gd name="T7" fmla="*/ 0 60000 65536"/>
                <a:gd name="T8" fmla="*/ 0 60000 65536"/>
                <a:gd name="T9" fmla="*/ 0 w 1861"/>
                <a:gd name="T10" fmla="*/ 0 h 310"/>
                <a:gd name="T11" fmla="*/ 1861 w 1861"/>
                <a:gd name="T12" fmla="*/ 310 h 3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1" h="310">
                  <a:moveTo>
                    <a:pt x="0" y="310"/>
                  </a:moveTo>
                  <a:lnTo>
                    <a:pt x="1776" y="0"/>
                  </a:lnTo>
                  <a:lnTo>
                    <a:pt x="1861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1" name="Line 19"/>
            <p:cNvSpPr>
              <a:spLocks noChangeShapeType="1"/>
            </p:cNvSpPr>
            <p:nvPr/>
          </p:nvSpPr>
          <p:spPr bwMode="auto">
            <a:xfrm flipV="1">
              <a:off x="6213475" y="2117725"/>
              <a:ext cx="1333500" cy="250825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2" name="Line 20"/>
            <p:cNvSpPr>
              <a:spLocks noChangeShapeType="1"/>
            </p:cNvSpPr>
            <p:nvPr/>
          </p:nvSpPr>
          <p:spPr bwMode="auto">
            <a:xfrm>
              <a:off x="7023100" y="4286250"/>
              <a:ext cx="654050" cy="1588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3" name="Line 21"/>
            <p:cNvSpPr>
              <a:spLocks noChangeShapeType="1"/>
            </p:cNvSpPr>
            <p:nvPr/>
          </p:nvSpPr>
          <p:spPr bwMode="auto">
            <a:xfrm>
              <a:off x="6359525" y="4968875"/>
              <a:ext cx="1301750" cy="1588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4" name="Freeform 22"/>
            <p:cNvSpPr>
              <a:spLocks/>
            </p:cNvSpPr>
            <p:nvPr/>
          </p:nvSpPr>
          <p:spPr bwMode="auto">
            <a:xfrm>
              <a:off x="1119188" y="2832100"/>
              <a:ext cx="1422400" cy="304800"/>
            </a:xfrm>
            <a:custGeom>
              <a:avLst/>
              <a:gdLst>
                <a:gd name="T0" fmla="*/ 2147483646 w 896"/>
                <a:gd name="T1" fmla="*/ 2147483646 h 192"/>
                <a:gd name="T2" fmla="*/ 2147483646 w 896"/>
                <a:gd name="T3" fmla="*/ 0 h 192"/>
                <a:gd name="T4" fmla="*/ 0 w 896"/>
                <a:gd name="T5" fmla="*/ 0 h 192"/>
                <a:gd name="T6" fmla="*/ 0 60000 65536"/>
                <a:gd name="T7" fmla="*/ 0 60000 65536"/>
                <a:gd name="T8" fmla="*/ 0 60000 65536"/>
                <a:gd name="T9" fmla="*/ 0 w 896"/>
                <a:gd name="T10" fmla="*/ 0 h 192"/>
                <a:gd name="T11" fmla="*/ 896 w 896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6" h="192">
                  <a:moveTo>
                    <a:pt x="896" y="192"/>
                  </a:moveTo>
                  <a:lnTo>
                    <a:pt x="334" y="0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5" name="Freeform 23"/>
            <p:cNvSpPr>
              <a:spLocks/>
            </p:cNvSpPr>
            <p:nvPr/>
          </p:nvSpPr>
          <p:spPr bwMode="auto">
            <a:xfrm>
              <a:off x="1649413" y="3552825"/>
              <a:ext cx="885825" cy="238125"/>
            </a:xfrm>
            <a:custGeom>
              <a:avLst/>
              <a:gdLst>
                <a:gd name="T0" fmla="*/ 2147483646 w 558"/>
                <a:gd name="T1" fmla="*/ 2147483646 h 150"/>
                <a:gd name="T2" fmla="*/ 0 w 558"/>
                <a:gd name="T3" fmla="*/ 0 h 150"/>
                <a:gd name="T4" fmla="*/ 2147483646 w 558"/>
                <a:gd name="T5" fmla="*/ 2147483646 h 150"/>
                <a:gd name="T6" fmla="*/ 0 60000 65536"/>
                <a:gd name="T7" fmla="*/ 0 60000 65536"/>
                <a:gd name="T8" fmla="*/ 0 60000 65536"/>
                <a:gd name="T9" fmla="*/ 0 w 558"/>
                <a:gd name="T10" fmla="*/ 0 h 150"/>
                <a:gd name="T11" fmla="*/ 558 w 558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8" h="150">
                  <a:moveTo>
                    <a:pt x="233" y="2"/>
                  </a:moveTo>
                  <a:lnTo>
                    <a:pt x="0" y="0"/>
                  </a:lnTo>
                  <a:lnTo>
                    <a:pt x="558" y="15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6" name="Line 24"/>
            <p:cNvSpPr>
              <a:spLocks noChangeShapeType="1"/>
            </p:cNvSpPr>
            <p:nvPr/>
          </p:nvSpPr>
          <p:spPr bwMode="auto">
            <a:xfrm>
              <a:off x="1438275" y="4257675"/>
              <a:ext cx="265113" cy="1588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7" name="Freeform 25"/>
            <p:cNvSpPr>
              <a:spLocks/>
            </p:cNvSpPr>
            <p:nvPr/>
          </p:nvSpPr>
          <p:spPr bwMode="auto">
            <a:xfrm>
              <a:off x="1073150" y="2112963"/>
              <a:ext cx="741363" cy="209550"/>
            </a:xfrm>
            <a:custGeom>
              <a:avLst/>
              <a:gdLst>
                <a:gd name="T0" fmla="*/ 0 w 467"/>
                <a:gd name="T1" fmla="*/ 0 h 132"/>
                <a:gd name="T2" fmla="*/ 2147483646 w 467"/>
                <a:gd name="T3" fmla="*/ 0 h 132"/>
                <a:gd name="T4" fmla="*/ 2147483646 w 467"/>
                <a:gd name="T5" fmla="*/ 2147483646 h 132"/>
                <a:gd name="T6" fmla="*/ 0 60000 65536"/>
                <a:gd name="T7" fmla="*/ 0 60000 65536"/>
                <a:gd name="T8" fmla="*/ 0 60000 65536"/>
                <a:gd name="T9" fmla="*/ 0 w 467"/>
                <a:gd name="T10" fmla="*/ 0 h 132"/>
                <a:gd name="T11" fmla="*/ 467 w 467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7" h="132">
                  <a:moveTo>
                    <a:pt x="0" y="0"/>
                  </a:moveTo>
                  <a:lnTo>
                    <a:pt x="359" y="0"/>
                  </a:lnTo>
                  <a:lnTo>
                    <a:pt x="467" y="13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8" name="Line 26"/>
            <p:cNvSpPr>
              <a:spLocks noChangeShapeType="1"/>
            </p:cNvSpPr>
            <p:nvPr/>
          </p:nvSpPr>
          <p:spPr bwMode="auto">
            <a:xfrm>
              <a:off x="3746500" y="2117725"/>
              <a:ext cx="394335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9" name="Freeform 27"/>
            <p:cNvSpPr>
              <a:spLocks/>
            </p:cNvSpPr>
            <p:nvPr/>
          </p:nvSpPr>
          <p:spPr bwMode="auto">
            <a:xfrm>
              <a:off x="4711700" y="2878138"/>
              <a:ext cx="2970213" cy="488950"/>
            </a:xfrm>
            <a:custGeom>
              <a:avLst/>
              <a:gdLst>
                <a:gd name="T0" fmla="*/ 0 w 1871"/>
                <a:gd name="T1" fmla="*/ 2147483646 h 308"/>
                <a:gd name="T2" fmla="*/ 2147483646 w 1871"/>
                <a:gd name="T3" fmla="*/ 0 h 308"/>
                <a:gd name="T4" fmla="*/ 2147483646 w 1871"/>
                <a:gd name="T5" fmla="*/ 0 h 308"/>
                <a:gd name="T6" fmla="*/ 0 60000 65536"/>
                <a:gd name="T7" fmla="*/ 0 60000 65536"/>
                <a:gd name="T8" fmla="*/ 0 60000 65536"/>
                <a:gd name="T9" fmla="*/ 0 w 1871"/>
                <a:gd name="T10" fmla="*/ 0 h 308"/>
                <a:gd name="T11" fmla="*/ 1871 w 1871"/>
                <a:gd name="T12" fmla="*/ 308 h 3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1" h="308">
                  <a:moveTo>
                    <a:pt x="0" y="308"/>
                  </a:moveTo>
                  <a:lnTo>
                    <a:pt x="1782" y="0"/>
                  </a:lnTo>
                  <a:lnTo>
                    <a:pt x="1871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0" name="Line 28"/>
            <p:cNvSpPr>
              <a:spLocks noChangeShapeType="1"/>
            </p:cNvSpPr>
            <p:nvPr/>
          </p:nvSpPr>
          <p:spPr bwMode="auto">
            <a:xfrm flipV="1">
              <a:off x="6221413" y="2119313"/>
              <a:ext cx="1341437" cy="2492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1" name="Line 30"/>
            <p:cNvSpPr>
              <a:spLocks noChangeShapeType="1"/>
            </p:cNvSpPr>
            <p:nvPr/>
          </p:nvSpPr>
          <p:spPr bwMode="auto">
            <a:xfrm>
              <a:off x="7570788" y="3106738"/>
              <a:ext cx="1587" cy="419100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2" name="Line 31"/>
            <p:cNvSpPr>
              <a:spLocks noChangeShapeType="1"/>
            </p:cNvSpPr>
            <p:nvPr/>
          </p:nvSpPr>
          <p:spPr bwMode="auto">
            <a:xfrm>
              <a:off x="7570788" y="3103563"/>
              <a:ext cx="1587" cy="4191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3" name="Freeform 33"/>
            <p:cNvSpPr>
              <a:spLocks/>
            </p:cNvSpPr>
            <p:nvPr/>
          </p:nvSpPr>
          <p:spPr bwMode="auto">
            <a:xfrm>
              <a:off x="1112838" y="2827338"/>
              <a:ext cx="1414462" cy="303212"/>
            </a:xfrm>
            <a:custGeom>
              <a:avLst/>
              <a:gdLst>
                <a:gd name="T0" fmla="*/ 2147483646 w 891"/>
                <a:gd name="T1" fmla="*/ 2147483646 h 191"/>
                <a:gd name="T2" fmla="*/ 2147483646 w 891"/>
                <a:gd name="T3" fmla="*/ 0 h 191"/>
                <a:gd name="T4" fmla="*/ 0 w 891"/>
                <a:gd name="T5" fmla="*/ 0 h 191"/>
                <a:gd name="T6" fmla="*/ 0 60000 65536"/>
                <a:gd name="T7" fmla="*/ 0 60000 65536"/>
                <a:gd name="T8" fmla="*/ 0 60000 65536"/>
                <a:gd name="T9" fmla="*/ 0 w 891"/>
                <a:gd name="T10" fmla="*/ 0 h 191"/>
                <a:gd name="T11" fmla="*/ 891 w 891"/>
                <a:gd name="T12" fmla="*/ 191 h 1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91" h="191">
                  <a:moveTo>
                    <a:pt x="891" y="191"/>
                  </a:moveTo>
                  <a:lnTo>
                    <a:pt x="334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Line 34"/>
            <p:cNvSpPr>
              <a:spLocks noChangeShapeType="1"/>
            </p:cNvSpPr>
            <p:nvPr/>
          </p:nvSpPr>
          <p:spPr bwMode="auto">
            <a:xfrm>
              <a:off x="1431925" y="4257675"/>
              <a:ext cx="263525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35"/>
            <p:cNvSpPr>
              <a:spLocks noChangeShapeType="1"/>
            </p:cNvSpPr>
            <p:nvPr/>
          </p:nvSpPr>
          <p:spPr bwMode="auto">
            <a:xfrm>
              <a:off x="1516063" y="3552825"/>
              <a:ext cx="133350" cy="1588"/>
            </a:xfrm>
            <a:prstGeom prst="line">
              <a:avLst/>
            </a:pr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Line 36"/>
            <p:cNvSpPr>
              <a:spLocks noChangeShapeType="1"/>
            </p:cNvSpPr>
            <p:nvPr/>
          </p:nvSpPr>
          <p:spPr bwMode="auto">
            <a:xfrm>
              <a:off x="1508125" y="3546475"/>
              <a:ext cx="134938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7" name="Rectangle 37"/>
            <p:cNvSpPr>
              <a:spLocks noChangeArrowheads="1"/>
            </p:cNvSpPr>
            <p:nvPr/>
          </p:nvSpPr>
          <p:spPr bwMode="auto">
            <a:xfrm>
              <a:off x="7708900" y="3451225"/>
              <a:ext cx="9842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Myelinated axon</a:t>
              </a:r>
            </a:p>
          </p:txBody>
        </p:sp>
        <p:sp>
          <p:nvSpPr>
            <p:cNvPr id="62498" name="Rectangle 38"/>
            <p:cNvSpPr>
              <a:spLocks noChangeArrowheads="1"/>
            </p:cNvSpPr>
            <p:nvPr/>
          </p:nvSpPr>
          <p:spPr bwMode="auto">
            <a:xfrm>
              <a:off x="7689850" y="4210050"/>
              <a:ext cx="7048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Arial" panose="020B0604020202020204" pitchFamily="34" charset="0"/>
                </a:rPr>
                <a:t>Myelin (cut)</a:t>
              </a:r>
            </a:p>
          </p:txBody>
        </p:sp>
        <p:sp>
          <p:nvSpPr>
            <p:cNvPr id="62499" name="Freeform 39"/>
            <p:cNvSpPr>
              <a:spLocks/>
            </p:cNvSpPr>
            <p:nvPr/>
          </p:nvSpPr>
          <p:spPr bwMode="auto">
            <a:xfrm>
              <a:off x="7124700" y="3535363"/>
              <a:ext cx="569913" cy="387350"/>
            </a:xfrm>
            <a:custGeom>
              <a:avLst/>
              <a:gdLst>
                <a:gd name="T0" fmla="*/ 2147483646 w 359"/>
                <a:gd name="T1" fmla="*/ 0 h 244"/>
                <a:gd name="T2" fmla="*/ 2147483646 w 359"/>
                <a:gd name="T3" fmla="*/ 0 h 244"/>
                <a:gd name="T4" fmla="*/ 0 w 359"/>
                <a:gd name="T5" fmla="*/ 2147483646 h 244"/>
                <a:gd name="T6" fmla="*/ 0 60000 65536"/>
                <a:gd name="T7" fmla="*/ 0 60000 65536"/>
                <a:gd name="T8" fmla="*/ 0 60000 65536"/>
                <a:gd name="T9" fmla="*/ 0 w 359"/>
                <a:gd name="T10" fmla="*/ 0 h 244"/>
                <a:gd name="T11" fmla="*/ 359 w 359"/>
                <a:gd name="T12" fmla="*/ 244 h 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9" h="244">
                  <a:moveTo>
                    <a:pt x="359" y="0"/>
                  </a:moveTo>
                  <a:lnTo>
                    <a:pt x="275" y="0"/>
                  </a:lnTo>
                  <a:lnTo>
                    <a:pt x="0" y="244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Freeform 40"/>
            <p:cNvSpPr>
              <a:spLocks/>
            </p:cNvSpPr>
            <p:nvPr/>
          </p:nvSpPr>
          <p:spPr bwMode="auto">
            <a:xfrm>
              <a:off x="7127875" y="3529013"/>
              <a:ext cx="576263" cy="388937"/>
            </a:xfrm>
            <a:custGeom>
              <a:avLst/>
              <a:gdLst>
                <a:gd name="T0" fmla="*/ 2147483646 w 363"/>
                <a:gd name="T1" fmla="*/ 0 h 245"/>
                <a:gd name="T2" fmla="*/ 2147483646 w 363"/>
                <a:gd name="T3" fmla="*/ 0 h 245"/>
                <a:gd name="T4" fmla="*/ 0 w 363"/>
                <a:gd name="T5" fmla="*/ 2147483646 h 245"/>
                <a:gd name="T6" fmla="*/ 0 60000 65536"/>
                <a:gd name="T7" fmla="*/ 0 60000 65536"/>
                <a:gd name="T8" fmla="*/ 0 60000 65536"/>
                <a:gd name="T9" fmla="*/ 0 w 363"/>
                <a:gd name="T10" fmla="*/ 0 h 245"/>
                <a:gd name="T11" fmla="*/ 363 w 363"/>
                <a:gd name="T12" fmla="*/ 245 h 2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3" h="245">
                  <a:moveTo>
                    <a:pt x="363" y="0"/>
                  </a:moveTo>
                  <a:lnTo>
                    <a:pt x="281" y="0"/>
                  </a:lnTo>
                  <a:lnTo>
                    <a:pt x="0" y="24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Freeform 41"/>
            <p:cNvSpPr>
              <a:spLocks/>
            </p:cNvSpPr>
            <p:nvPr/>
          </p:nvSpPr>
          <p:spPr bwMode="auto">
            <a:xfrm>
              <a:off x="1652588" y="3546475"/>
              <a:ext cx="877887" cy="254000"/>
            </a:xfrm>
            <a:custGeom>
              <a:avLst/>
              <a:gdLst>
                <a:gd name="T0" fmla="*/ 2147483646 w 553"/>
                <a:gd name="T1" fmla="*/ 0 h 160"/>
                <a:gd name="T2" fmla="*/ 0 w 553"/>
                <a:gd name="T3" fmla="*/ 0 h 160"/>
                <a:gd name="T4" fmla="*/ 2147483646 w 553"/>
                <a:gd name="T5" fmla="*/ 2147483646 h 160"/>
                <a:gd name="T6" fmla="*/ 0 60000 65536"/>
                <a:gd name="T7" fmla="*/ 0 60000 65536"/>
                <a:gd name="T8" fmla="*/ 0 60000 65536"/>
                <a:gd name="T9" fmla="*/ 0 w 553"/>
                <a:gd name="T10" fmla="*/ 0 h 160"/>
                <a:gd name="T11" fmla="*/ 553 w 553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3" h="160">
                  <a:moveTo>
                    <a:pt x="228" y="0"/>
                  </a:moveTo>
                  <a:lnTo>
                    <a:pt x="0" y="0"/>
                  </a:lnTo>
                  <a:lnTo>
                    <a:pt x="553" y="16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2" name="Line 42"/>
            <p:cNvSpPr>
              <a:spLocks noChangeShapeType="1"/>
            </p:cNvSpPr>
            <p:nvPr/>
          </p:nvSpPr>
          <p:spPr bwMode="auto">
            <a:xfrm>
              <a:off x="7026275" y="4287838"/>
              <a:ext cx="650875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3" name="Line 44"/>
            <p:cNvSpPr>
              <a:spLocks noChangeShapeType="1"/>
            </p:cNvSpPr>
            <p:nvPr/>
          </p:nvSpPr>
          <p:spPr bwMode="auto">
            <a:xfrm>
              <a:off x="6367463" y="4967288"/>
              <a:ext cx="1298575" cy="1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05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0"/>
          <p:cNvSpPr txBox="1">
            <a:spLocks noChangeArrowheads="1"/>
          </p:cNvSpPr>
          <p:nvPr/>
        </p:nvSpPr>
        <p:spPr bwMode="auto">
          <a:xfrm>
            <a:off x="1616075" y="333375"/>
            <a:ext cx="57912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PNS – Schwannovy buňky 1</a:t>
            </a:r>
          </a:p>
        </p:txBody>
      </p:sp>
      <p:sp>
        <p:nvSpPr>
          <p:cNvPr id="63491" name="TextovéPole 2"/>
          <p:cNvSpPr txBox="1">
            <a:spLocks noChangeArrowheads="1"/>
          </p:cNvSpPr>
          <p:nvPr/>
        </p:nvSpPr>
        <p:spPr bwMode="auto">
          <a:xfrm>
            <a:off x="2124075" y="1193800"/>
            <a:ext cx="49085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buňky, které ovinují všechny axony v PNS</a:t>
            </a:r>
          </a:p>
          <a:p>
            <a:pPr>
              <a:spcBef>
                <a:spcPct val="0"/>
              </a:spcBef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poskytují strukturální a metabolickou podpopru axonům </a:t>
            </a:r>
          </a:p>
          <a:p>
            <a:pPr>
              <a:spcBef>
                <a:spcPct val="0"/>
              </a:spcBef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poskytují vedení (navigaci) pro růst axonů</a:t>
            </a:r>
          </a:p>
        </p:txBody>
      </p:sp>
      <p:grpSp>
        <p:nvGrpSpPr>
          <p:cNvPr id="63492" name="Skupina 11"/>
          <p:cNvGrpSpPr>
            <a:grpSpLocks/>
          </p:cNvGrpSpPr>
          <p:nvPr/>
        </p:nvGrpSpPr>
        <p:grpSpPr bwMode="auto">
          <a:xfrm>
            <a:off x="628650" y="2420938"/>
            <a:ext cx="8264525" cy="3876675"/>
            <a:chOff x="629349" y="2636911"/>
            <a:chExt cx="8263131" cy="3877397"/>
          </a:xfrm>
        </p:grpSpPr>
        <p:grpSp>
          <p:nvGrpSpPr>
            <p:cNvPr id="63493" name="Skupina 10"/>
            <p:cNvGrpSpPr>
              <a:grpSpLocks/>
            </p:cNvGrpSpPr>
            <p:nvPr/>
          </p:nvGrpSpPr>
          <p:grpSpPr bwMode="auto">
            <a:xfrm>
              <a:off x="950418" y="2636911"/>
              <a:ext cx="7059560" cy="3436847"/>
              <a:chOff x="950418" y="2636911"/>
              <a:chExt cx="7059560" cy="3436847"/>
            </a:xfrm>
          </p:grpSpPr>
          <p:sp>
            <p:nvSpPr>
              <p:cNvPr id="63496" name="TextovéPole 3"/>
              <p:cNvSpPr txBox="1">
                <a:spLocks noChangeArrowheads="1"/>
              </p:cNvSpPr>
              <p:nvPr/>
            </p:nvSpPr>
            <p:spPr bwMode="auto">
              <a:xfrm>
                <a:off x="3866358" y="4325428"/>
                <a:ext cx="556563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400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X</a:t>
                </a:r>
              </a:p>
            </p:txBody>
          </p:sp>
          <p:grpSp>
            <p:nvGrpSpPr>
              <p:cNvPr id="63497" name="Skupina 7"/>
              <p:cNvGrpSpPr>
                <a:grpSpLocks/>
              </p:cNvGrpSpPr>
              <p:nvPr/>
            </p:nvGrpSpPr>
            <p:grpSpPr bwMode="auto">
              <a:xfrm>
                <a:off x="950418" y="2636912"/>
                <a:ext cx="2757486" cy="3436846"/>
                <a:chOff x="749672" y="2636912"/>
                <a:chExt cx="2757486" cy="3436846"/>
              </a:xfrm>
            </p:grpSpPr>
            <p:pic>
              <p:nvPicPr>
                <p:cNvPr id="63501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45" r="2890"/>
                <a:stretch>
                  <a:fillRect/>
                </a:stretch>
              </p:blipFill>
              <p:spPr bwMode="auto">
                <a:xfrm>
                  <a:off x="971600" y="3284984"/>
                  <a:ext cx="2313631" cy="278877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3502" name="TextovéPole 6"/>
                <p:cNvSpPr txBox="1">
                  <a:spLocks noChangeArrowheads="1"/>
                </p:cNvSpPr>
                <p:nvPr/>
              </p:nvSpPr>
              <p:spPr bwMode="auto">
                <a:xfrm>
                  <a:off x="749672" y="2636912"/>
                  <a:ext cx="2757486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Axony malého průměru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Obdávají je cytoplasmou</a:t>
                  </a:r>
                </a:p>
              </p:txBody>
            </p:sp>
          </p:grpSp>
          <p:grpSp>
            <p:nvGrpSpPr>
              <p:cNvPr id="63498" name="Skupina 9"/>
              <p:cNvGrpSpPr>
                <a:grpSpLocks/>
              </p:cNvGrpSpPr>
              <p:nvPr/>
            </p:nvGrpSpPr>
            <p:grpSpPr bwMode="auto">
              <a:xfrm>
                <a:off x="4788024" y="2636911"/>
                <a:ext cx="3221954" cy="3436847"/>
                <a:chOff x="5004048" y="2636911"/>
                <a:chExt cx="3221954" cy="3436847"/>
              </a:xfrm>
            </p:grpSpPr>
            <p:pic>
              <p:nvPicPr>
                <p:cNvPr id="63499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59" r="2919" b="3345"/>
                <a:stretch>
                  <a:fillRect/>
                </a:stretch>
              </p:blipFill>
              <p:spPr bwMode="auto">
                <a:xfrm>
                  <a:off x="5004048" y="3284984"/>
                  <a:ext cx="3162241" cy="278877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3500" name="TextovéPole 8"/>
                <p:cNvSpPr txBox="1">
                  <a:spLocks noChangeArrowheads="1"/>
                </p:cNvSpPr>
                <p:nvPr/>
              </p:nvSpPr>
              <p:spPr bwMode="auto">
                <a:xfrm>
                  <a:off x="5300201" y="2636911"/>
                  <a:ext cx="2925801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Axony velkého průměru</a:t>
                  </a:r>
                </a:p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Obtáčejí je myelinovou pochvou</a:t>
                  </a:r>
                </a:p>
              </p:txBody>
            </p:sp>
          </p:grpSp>
        </p:grpSp>
        <p:sp>
          <p:nvSpPr>
            <p:cNvPr id="63494" name="TextovéPole 12"/>
            <p:cNvSpPr txBox="1">
              <a:spLocks noChangeArrowheads="1"/>
            </p:cNvSpPr>
            <p:nvPr/>
          </p:nvSpPr>
          <p:spPr bwMode="auto">
            <a:xfrm>
              <a:off x="629349" y="6237309"/>
              <a:ext cx="3203121" cy="2769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pouze Schvannova pochva – </a:t>
              </a:r>
              <a:r>
                <a:rPr lang="cs-CZ" altLang="cs-CZ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šedá</a:t>
              </a: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vlákna</a:t>
              </a:r>
            </a:p>
          </p:txBody>
        </p:sp>
        <p:sp>
          <p:nvSpPr>
            <p:cNvPr id="63495" name="TextovéPole 13"/>
            <p:cNvSpPr txBox="1">
              <a:spLocks noChangeArrowheads="1"/>
            </p:cNvSpPr>
            <p:nvPr/>
          </p:nvSpPr>
          <p:spPr bwMode="auto">
            <a:xfrm>
              <a:off x="4100784" y="6237308"/>
              <a:ext cx="4791696" cy="2769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Schwannova + myelinová pochva – </a:t>
              </a:r>
              <a:r>
                <a:rPr lang="cs-CZ" altLang="cs-CZ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dvojitě konturovaná </a:t>
              </a: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vlákna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3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1812925" y="333375"/>
            <a:ext cx="53975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Neuroglia in PNS – Schwann cells 1</a:t>
            </a:r>
          </a:p>
        </p:txBody>
      </p:sp>
      <p:sp>
        <p:nvSpPr>
          <p:cNvPr id="64515" name="Text Box 10"/>
          <p:cNvSpPr txBox="1">
            <a:spLocks noChangeArrowheads="1"/>
          </p:cNvSpPr>
          <p:nvPr/>
        </p:nvSpPr>
        <p:spPr bwMode="auto">
          <a:xfrm>
            <a:off x="1616075" y="333375"/>
            <a:ext cx="57912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PNS – Schwannovy buňky 2</a:t>
            </a:r>
          </a:p>
        </p:txBody>
      </p:sp>
      <p:grpSp>
        <p:nvGrpSpPr>
          <p:cNvPr id="64516" name="Skupina 1"/>
          <p:cNvGrpSpPr>
            <a:grpSpLocks/>
          </p:cNvGrpSpPr>
          <p:nvPr/>
        </p:nvGrpSpPr>
        <p:grpSpPr bwMode="auto">
          <a:xfrm>
            <a:off x="1019175" y="1268413"/>
            <a:ext cx="6985000" cy="5033962"/>
            <a:chOff x="1019175" y="1268413"/>
            <a:chExt cx="6985000" cy="5033962"/>
          </a:xfrm>
        </p:grpSpPr>
        <p:grpSp>
          <p:nvGrpSpPr>
            <p:cNvPr id="64517" name="Skupina 4"/>
            <p:cNvGrpSpPr>
              <a:grpSpLocks/>
            </p:cNvGrpSpPr>
            <p:nvPr/>
          </p:nvGrpSpPr>
          <p:grpSpPr bwMode="auto">
            <a:xfrm>
              <a:off x="1019175" y="1268413"/>
              <a:ext cx="6985000" cy="5033962"/>
              <a:chOff x="1019291" y="1063769"/>
              <a:chExt cx="6984776" cy="5032923"/>
            </a:xfrm>
          </p:grpSpPr>
          <p:pic>
            <p:nvPicPr>
              <p:cNvPr id="64522" name="Picture 4" descr="13_0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291" y="1340768"/>
                <a:ext cx="6984776" cy="4740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523" name="Ovál 1"/>
              <p:cNvSpPr>
                <a:spLocks noChangeArrowheads="1"/>
              </p:cNvSpPr>
              <p:nvPr/>
            </p:nvSpPr>
            <p:spPr bwMode="auto">
              <a:xfrm>
                <a:off x="3707904" y="1484784"/>
                <a:ext cx="2664296" cy="2304256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4524" name="Ovál 5"/>
              <p:cNvSpPr>
                <a:spLocks noChangeArrowheads="1"/>
              </p:cNvSpPr>
              <p:nvPr/>
            </p:nvSpPr>
            <p:spPr bwMode="auto">
              <a:xfrm>
                <a:off x="3503567" y="4322544"/>
                <a:ext cx="2016224" cy="1512168"/>
              </a:xfrm>
              <a:prstGeom prst="ellipse">
                <a:avLst/>
              </a:prstGeom>
              <a:noFill/>
              <a:ln w="28575" algn="ctr">
                <a:solidFill>
                  <a:srgbClr val="0070C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4525" name="Obdélník 2"/>
              <p:cNvSpPr>
                <a:spLocks noChangeArrowheads="1"/>
              </p:cNvSpPr>
              <p:nvPr/>
            </p:nvSpPr>
            <p:spPr bwMode="auto">
              <a:xfrm>
                <a:off x="3831668" y="1063769"/>
                <a:ext cx="337624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dvojitě konturované vlákno (myelinizované)</a:t>
                </a:r>
                <a:endParaRPr lang="cs-CZ" altLang="cs-CZ" sz="1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64526" name="Obdélník 7"/>
              <p:cNvSpPr>
                <a:spLocks noChangeArrowheads="1"/>
              </p:cNvSpPr>
              <p:nvPr/>
            </p:nvSpPr>
            <p:spPr bwMode="auto">
              <a:xfrm>
                <a:off x="3265184" y="5819693"/>
                <a:ext cx="249299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šedé vlákno (ne-myelinizované)</a:t>
                </a:r>
                <a:endParaRPr lang="cs-CZ" altLang="cs-CZ" sz="1200">
                  <a:solidFill>
                    <a:srgbClr val="0070C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4518" name="Ovál 12"/>
            <p:cNvSpPr>
              <a:spLocks noChangeArrowheads="1"/>
            </p:cNvSpPr>
            <p:nvPr/>
          </p:nvSpPr>
          <p:spPr bwMode="auto">
            <a:xfrm>
              <a:off x="1259632" y="2617971"/>
              <a:ext cx="1800200" cy="36004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latin typeface="Comic Sans MS" panose="030F0702030302020204" pitchFamily="66" charset="0"/>
              </a:endParaRPr>
            </a:p>
          </p:txBody>
        </p:sp>
        <p:sp>
          <p:nvSpPr>
            <p:cNvPr id="64519" name="Ovál 15"/>
            <p:cNvSpPr>
              <a:spLocks noChangeArrowheads="1"/>
            </p:cNvSpPr>
            <p:nvPr/>
          </p:nvSpPr>
          <p:spPr bwMode="auto">
            <a:xfrm>
              <a:off x="1285961" y="4739774"/>
              <a:ext cx="1800200" cy="36004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latin typeface="Comic Sans MS" panose="030F0702030302020204" pitchFamily="66" charset="0"/>
              </a:endParaRPr>
            </a:p>
          </p:txBody>
        </p:sp>
        <p:cxnSp>
          <p:nvCxnSpPr>
            <p:cNvPr id="64520" name="Přímá spojnice 3"/>
            <p:cNvCxnSpPr>
              <a:cxnSpLocks/>
            </p:cNvCxnSpPr>
            <p:nvPr/>
          </p:nvCxnSpPr>
          <p:spPr bwMode="auto">
            <a:xfrm>
              <a:off x="3942926" y="2740613"/>
              <a:ext cx="636389" cy="144016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21" name="Přímá spojnice 8"/>
            <p:cNvCxnSpPr>
              <a:cxnSpLocks/>
            </p:cNvCxnSpPr>
            <p:nvPr/>
          </p:nvCxnSpPr>
          <p:spPr bwMode="auto">
            <a:xfrm>
              <a:off x="3861551" y="4867541"/>
              <a:ext cx="288032" cy="216024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176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3168650" cy="208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10"/>
          <p:cNvSpPr txBox="1">
            <a:spLocks noChangeArrowheads="1"/>
          </p:cNvSpPr>
          <p:nvPr/>
        </p:nvSpPr>
        <p:spPr bwMode="auto">
          <a:xfrm>
            <a:off x="1812925" y="333375"/>
            <a:ext cx="53975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Neuroglia in PNS – Schwann cells 2</a:t>
            </a:r>
          </a:p>
        </p:txBody>
      </p:sp>
      <p:pic>
        <p:nvPicPr>
          <p:cNvPr id="65540" name="Picture 3" descr="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4608513" cy="3306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Obdélník 6"/>
          <p:cNvSpPr>
            <a:spLocks noChangeArrowheads="1"/>
          </p:cNvSpPr>
          <p:nvPr/>
        </p:nvSpPr>
        <p:spPr bwMode="auto">
          <a:xfrm>
            <a:off x="1042988" y="1125538"/>
            <a:ext cx="304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Axony malého průměru</a:t>
            </a:r>
          </a:p>
        </p:txBody>
      </p:sp>
      <p:sp>
        <p:nvSpPr>
          <p:cNvPr id="65542" name="Šipka doprava 9"/>
          <p:cNvSpPr>
            <a:spLocks noChangeArrowheads="1"/>
          </p:cNvSpPr>
          <p:nvPr/>
        </p:nvSpPr>
        <p:spPr bwMode="auto">
          <a:xfrm>
            <a:off x="4119563" y="1157288"/>
            <a:ext cx="639762" cy="360362"/>
          </a:xfrm>
          <a:prstGeom prst="rightArrow">
            <a:avLst>
              <a:gd name="adj1" fmla="val 50000"/>
              <a:gd name="adj2" fmla="val 49981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2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5543" name="Obdélník 11"/>
          <p:cNvSpPr>
            <a:spLocks noChangeArrowheads="1"/>
          </p:cNvSpPr>
          <p:nvPr/>
        </p:nvSpPr>
        <p:spPr bwMode="auto">
          <a:xfrm>
            <a:off x="4784725" y="1136650"/>
            <a:ext cx="3135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Nemyelinizovaná vlákna</a:t>
            </a:r>
          </a:p>
        </p:txBody>
      </p:sp>
      <p:sp>
        <p:nvSpPr>
          <p:cNvPr id="65544" name="Obdélník 10"/>
          <p:cNvSpPr>
            <a:spLocks noChangeArrowheads="1"/>
          </p:cNvSpPr>
          <p:nvPr/>
        </p:nvSpPr>
        <p:spPr bwMode="auto">
          <a:xfrm>
            <a:off x="490538" y="4652963"/>
            <a:ext cx="3265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Jedna </a:t>
            </a: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obdává několik axonů</a:t>
            </a:r>
          </a:p>
        </p:txBody>
      </p:sp>
      <p:sp>
        <p:nvSpPr>
          <p:cNvPr id="65545" name="TextovéPole 12"/>
          <p:cNvSpPr txBox="1">
            <a:spLocks noChangeArrowheads="1"/>
          </p:cNvSpPr>
          <p:nvPr/>
        </p:nvSpPr>
        <p:spPr bwMode="auto">
          <a:xfrm>
            <a:off x="1252538" y="1582738"/>
            <a:ext cx="2908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(typické pro autonomní nervový systém)</a:t>
            </a:r>
          </a:p>
        </p:txBody>
      </p:sp>
      <p:sp>
        <p:nvSpPr>
          <p:cNvPr id="65546" name="TextovéPole 13"/>
          <p:cNvSpPr txBox="1">
            <a:spLocks noChangeArrowheads="1"/>
          </p:cNvSpPr>
          <p:nvPr/>
        </p:nvSpPr>
        <p:spPr bwMode="auto">
          <a:xfrm>
            <a:off x="4144963" y="2259013"/>
            <a:ext cx="4476750" cy="3079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Schwannova pochva – šedé nervové vlákno</a:t>
            </a:r>
          </a:p>
        </p:txBody>
      </p:sp>
      <p:sp>
        <p:nvSpPr>
          <p:cNvPr id="65547" name="Text Box 10"/>
          <p:cNvSpPr txBox="1">
            <a:spLocks noChangeArrowheads="1"/>
          </p:cNvSpPr>
          <p:nvPr/>
        </p:nvSpPr>
        <p:spPr bwMode="auto">
          <a:xfrm>
            <a:off x="1616075" y="333375"/>
            <a:ext cx="57912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PNS – Schwannovy buňky 3</a:t>
            </a:r>
          </a:p>
        </p:txBody>
      </p:sp>
    </p:spTree>
    <p:extLst>
      <p:ext uri="{BB962C8B-B14F-4D97-AF65-F5344CB8AC3E}">
        <p14:creationId xmlns:p14="http://schemas.microsoft.com/office/powerpoint/2010/main" val="62709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416175"/>
            <a:ext cx="6769100" cy="20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F8F8C7D3-93FD-44BF-B209-94EAB6A554CE}"/>
              </a:ext>
            </a:extLst>
          </p:cNvPr>
          <p:cNvSpPr txBox="1"/>
          <p:nvPr/>
        </p:nvSpPr>
        <p:spPr>
          <a:xfrm>
            <a:off x="2740025" y="1517650"/>
            <a:ext cx="33162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Myelinizace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začíná ve 14-tém týdnu vývoje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pokračuje rychle v novorozeneckém období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dokončuje se v adolescenci</a:t>
            </a:r>
          </a:p>
        </p:txBody>
      </p:sp>
      <p:grpSp>
        <p:nvGrpSpPr>
          <p:cNvPr id="66564" name="Skupina 2"/>
          <p:cNvGrpSpPr>
            <a:grpSpLocks/>
          </p:cNvGrpSpPr>
          <p:nvPr/>
        </p:nvGrpSpPr>
        <p:grpSpPr bwMode="auto">
          <a:xfrm>
            <a:off x="1108075" y="1014413"/>
            <a:ext cx="6577013" cy="400050"/>
            <a:chOff x="973470" y="1124744"/>
            <a:chExt cx="6576427" cy="400110"/>
          </a:xfrm>
        </p:grpSpPr>
        <p:sp>
          <p:nvSpPr>
            <p:cNvPr id="66572" name="Obdélník 8"/>
            <p:cNvSpPr>
              <a:spLocks noChangeArrowheads="1"/>
            </p:cNvSpPr>
            <p:nvPr/>
          </p:nvSpPr>
          <p:spPr bwMode="auto">
            <a:xfrm>
              <a:off x="973470" y="1124744"/>
              <a:ext cx="317747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Axony velkého průměru </a:t>
              </a:r>
            </a:p>
          </p:txBody>
        </p:sp>
        <p:sp>
          <p:nvSpPr>
            <p:cNvPr id="66573" name="Šipka doprava 9"/>
            <p:cNvSpPr>
              <a:spLocks noChangeArrowheads="1"/>
            </p:cNvSpPr>
            <p:nvPr/>
          </p:nvSpPr>
          <p:spPr bwMode="auto">
            <a:xfrm>
              <a:off x="4119287" y="1157194"/>
              <a:ext cx="639461" cy="360040"/>
            </a:xfrm>
            <a:prstGeom prst="rightArrow">
              <a:avLst>
                <a:gd name="adj1" fmla="val 50000"/>
                <a:gd name="adj2" fmla="val 50002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6574" name="Obdélník 10"/>
            <p:cNvSpPr>
              <a:spLocks noChangeArrowheads="1"/>
            </p:cNvSpPr>
            <p:nvPr/>
          </p:nvSpPr>
          <p:spPr bwMode="auto">
            <a:xfrm>
              <a:off x="4758748" y="1124744"/>
              <a:ext cx="279114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Myelinizovaná vlákna</a:t>
              </a:r>
            </a:p>
          </p:txBody>
        </p:sp>
      </p:grpSp>
      <p:grpSp>
        <p:nvGrpSpPr>
          <p:cNvPr id="66565" name="Skupina 15"/>
          <p:cNvGrpSpPr>
            <a:grpSpLocks/>
          </p:cNvGrpSpPr>
          <p:nvPr/>
        </p:nvGrpSpPr>
        <p:grpSpPr bwMode="auto">
          <a:xfrm>
            <a:off x="3070225" y="4587875"/>
            <a:ext cx="5245100" cy="2078038"/>
            <a:chOff x="3070408" y="4588223"/>
            <a:chExt cx="5244368" cy="2077797"/>
          </a:xfrm>
        </p:grpSpPr>
        <p:graphicFrame>
          <p:nvGraphicFramePr>
            <p:cNvPr id="66567" name="Object 2"/>
            <p:cNvGraphicFramePr>
              <a:graphicFrameLocks noChangeAspect="1"/>
            </p:cNvGraphicFramePr>
            <p:nvPr/>
          </p:nvGraphicFramePr>
          <p:xfrm>
            <a:off x="3070408" y="4588223"/>
            <a:ext cx="2838591" cy="20777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Photo Editor 照片" r:id="rId4" imgW="3505689" imgH="2819794" progId="MSPhotoEd.3">
                    <p:embed/>
                  </p:oleObj>
                </mc:Choice>
                <mc:Fallback>
                  <p:oleObj name="Photo Editor 照片" r:id="rId4" imgW="3505689" imgH="2819794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0408" y="4588223"/>
                          <a:ext cx="2838591" cy="20777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6568" name="Přímá spojnice se šipkou 13"/>
            <p:cNvCxnSpPr>
              <a:cxnSpLocks noChangeShapeType="1"/>
            </p:cNvCxnSpPr>
            <p:nvPr/>
          </p:nvCxnSpPr>
          <p:spPr bwMode="auto">
            <a:xfrm flipH="1">
              <a:off x="5499898" y="6134824"/>
              <a:ext cx="1152128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569" name="TextovéPole 14"/>
            <p:cNvSpPr txBox="1">
              <a:spLocks noChangeArrowheads="1"/>
            </p:cNvSpPr>
            <p:nvPr/>
          </p:nvSpPr>
          <p:spPr bwMode="auto">
            <a:xfrm>
              <a:off x="6652026" y="5996324"/>
              <a:ext cx="84189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Mesaxon</a:t>
              </a:r>
            </a:p>
          </p:txBody>
        </p:sp>
        <p:cxnSp>
          <p:nvCxnSpPr>
            <p:cNvPr id="66570" name="Přímá spojnice se šipkou 16"/>
            <p:cNvCxnSpPr>
              <a:cxnSpLocks noChangeShapeType="1"/>
            </p:cNvCxnSpPr>
            <p:nvPr/>
          </p:nvCxnSpPr>
          <p:spPr bwMode="auto">
            <a:xfrm flipH="1">
              <a:off x="5652298" y="5306725"/>
              <a:ext cx="1152128" cy="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571" name="TextovéPole 17"/>
            <p:cNvSpPr txBox="1">
              <a:spLocks noChangeArrowheads="1"/>
            </p:cNvSpPr>
            <p:nvPr/>
          </p:nvSpPr>
          <p:spPr bwMode="auto">
            <a:xfrm>
              <a:off x="6804426" y="5168225"/>
              <a:ext cx="15103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Myelinová pochva</a:t>
              </a:r>
            </a:p>
          </p:txBody>
        </p:sp>
      </p:grpSp>
      <p:sp>
        <p:nvSpPr>
          <p:cNvPr id="66566" name="Text Box 10"/>
          <p:cNvSpPr txBox="1">
            <a:spLocks noChangeArrowheads="1"/>
          </p:cNvSpPr>
          <p:nvPr/>
        </p:nvSpPr>
        <p:spPr bwMode="auto">
          <a:xfrm>
            <a:off x="1616075" y="333375"/>
            <a:ext cx="57912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PNS – Schwannovy buňky 4</a:t>
            </a:r>
          </a:p>
        </p:txBody>
      </p:sp>
    </p:spTree>
    <p:extLst>
      <p:ext uri="{BB962C8B-B14F-4D97-AF65-F5344CB8AC3E}">
        <p14:creationId xmlns:p14="http://schemas.microsoft.com/office/powerpoint/2010/main" val="22873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Skupina 14"/>
          <p:cNvGrpSpPr>
            <a:grpSpLocks/>
          </p:cNvGrpSpPr>
          <p:nvPr/>
        </p:nvGrpSpPr>
        <p:grpSpPr bwMode="auto">
          <a:xfrm>
            <a:off x="1147763" y="1052513"/>
            <a:ext cx="6183312" cy="738187"/>
            <a:chOff x="283637" y="1031913"/>
            <a:chExt cx="6182784" cy="738664"/>
          </a:xfrm>
        </p:grpSpPr>
        <p:sp>
          <p:nvSpPr>
            <p:cNvPr id="67596" name="Obdélník 2"/>
            <p:cNvSpPr>
              <a:spLocks noChangeArrowheads="1"/>
            </p:cNvSpPr>
            <p:nvPr/>
          </p:nvSpPr>
          <p:spPr bwMode="auto">
            <a:xfrm>
              <a:off x="3427506" y="1031913"/>
              <a:ext cx="195277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Schwannova pochva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Myelinová pochva</a:t>
              </a:r>
              <a:endParaRPr lang="cs-CZ" altLang="cs-CZ" sz="140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7597" name="Obdélník 3"/>
            <p:cNvSpPr>
              <a:spLocks noChangeArrowheads="1"/>
            </p:cNvSpPr>
            <p:nvPr/>
          </p:nvSpPr>
          <p:spPr bwMode="auto">
            <a:xfrm>
              <a:off x="283637" y="1261925"/>
              <a:ext cx="2826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Dvojitě konturované nervové vlákno</a:t>
              </a:r>
            </a:p>
          </p:txBody>
        </p:sp>
        <p:sp>
          <p:nvSpPr>
            <p:cNvPr id="67598" name="Šipka doprava 4"/>
            <p:cNvSpPr>
              <a:spLocks noChangeArrowheads="1"/>
            </p:cNvSpPr>
            <p:nvPr/>
          </p:nvSpPr>
          <p:spPr bwMode="auto">
            <a:xfrm>
              <a:off x="3110053" y="1219913"/>
              <a:ext cx="432048" cy="366055"/>
            </a:xfrm>
            <a:prstGeom prst="rightArrow">
              <a:avLst>
                <a:gd name="adj1" fmla="val 50000"/>
                <a:gd name="adj2" fmla="val 49998"/>
              </a:avLst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7599" name="Obdélník 6"/>
            <p:cNvSpPr>
              <a:spLocks noChangeArrowheads="1"/>
            </p:cNvSpPr>
            <p:nvPr/>
          </p:nvSpPr>
          <p:spPr bwMode="auto">
            <a:xfrm>
              <a:off x="5406515" y="1318277"/>
              <a:ext cx="105990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latin typeface="Arial" panose="020B0604020202020204" pitchFamily="34" charset="0"/>
                  <a:cs typeface="Arial" panose="020B0604020202020204" pitchFamily="34" charset="0"/>
                </a:rPr>
                <a:t>= Neurilema</a:t>
              </a:r>
            </a:p>
          </p:txBody>
        </p:sp>
      </p:grpSp>
      <p:grpSp>
        <p:nvGrpSpPr>
          <p:cNvPr id="67587" name="Skupina 17"/>
          <p:cNvGrpSpPr>
            <a:grpSpLocks/>
          </p:cNvGrpSpPr>
          <p:nvPr/>
        </p:nvGrpSpPr>
        <p:grpSpPr bwMode="auto">
          <a:xfrm>
            <a:off x="684213" y="2284413"/>
            <a:ext cx="7720012" cy="3952875"/>
            <a:chOff x="683568" y="2284451"/>
            <a:chExt cx="7720150" cy="3952861"/>
          </a:xfrm>
        </p:grpSpPr>
        <p:pic>
          <p:nvPicPr>
            <p:cNvPr id="67589" name="Picture 2" descr="Nervová tkáň - 15 Nerv"/>
            <p:cNvPicPr>
              <a:picLocks noChangeAspect="1" noChangeArrowheads="1"/>
            </p:cNvPicPr>
            <p:nvPr/>
          </p:nvPicPr>
          <p:blipFill>
            <a:blip r:embed="rId2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0" r="4893"/>
            <a:stretch>
              <a:fillRect/>
            </a:stretch>
          </p:blipFill>
          <p:spPr bwMode="auto">
            <a:xfrm>
              <a:off x="683568" y="2284451"/>
              <a:ext cx="3064908" cy="395286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590" name="Picture 3" descr="Nervová tkáň - 7 Axon příčně"/>
            <p:cNvPicPr>
              <a:picLocks noChangeAspect="1" noChangeArrowheads="1"/>
            </p:cNvPicPr>
            <p:nvPr/>
          </p:nvPicPr>
          <p:blipFill>
            <a:blip r:embed="rId3">
              <a:lum bright="18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2284451"/>
              <a:ext cx="4119750" cy="395286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7591" name="Přímá spojnice se šipkou 16"/>
            <p:cNvCxnSpPr>
              <a:cxnSpLocks noChangeShapeType="1"/>
            </p:cNvCxnSpPr>
            <p:nvPr/>
          </p:nvCxnSpPr>
          <p:spPr bwMode="auto">
            <a:xfrm flipH="1">
              <a:off x="2714009" y="2564904"/>
              <a:ext cx="489839" cy="432048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592" name="Přímá spojnice se šipkou 18"/>
            <p:cNvCxnSpPr>
              <a:cxnSpLocks noChangeShapeType="1"/>
            </p:cNvCxnSpPr>
            <p:nvPr/>
          </p:nvCxnSpPr>
          <p:spPr bwMode="auto">
            <a:xfrm flipH="1">
              <a:off x="6426964" y="2708920"/>
              <a:ext cx="489839" cy="432048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593" name="Přímá spojnice se šipkou 19"/>
            <p:cNvCxnSpPr>
              <a:cxnSpLocks noChangeShapeType="1"/>
            </p:cNvCxnSpPr>
            <p:nvPr/>
          </p:nvCxnSpPr>
          <p:spPr bwMode="auto">
            <a:xfrm flipH="1">
              <a:off x="3365383" y="3840243"/>
              <a:ext cx="489839" cy="432048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594" name="Přímá spojnice se šipkou 20"/>
            <p:cNvCxnSpPr>
              <a:cxnSpLocks noChangeShapeType="1"/>
            </p:cNvCxnSpPr>
            <p:nvPr/>
          </p:nvCxnSpPr>
          <p:spPr bwMode="auto">
            <a:xfrm flipH="1">
              <a:off x="7452320" y="5013176"/>
              <a:ext cx="489839" cy="432048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595" name="Přímá spojnice se šipkou 21"/>
            <p:cNvCxnSpPr>
              <a:cxnSpLocks noChangeShapeType="1"/>
            </p:cNvCxnSpPr>
            <p:nvPr/>
          </p:nvCxnSpPr>
          <p:spPr bwMode="auto">
            <a:xfrm flipH="1">
              <a:off x="7164288" y="2850624"/>
              <a:ext cx="489839" cy="432048"/>
            </a:xfrm>
            <a:prstGeom prst="straightConnector1">
              <a:avLst/>
            </a:prstGeom>
            <a:noFill/>
            <a:ln w="57150" algn="ctr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7588" name="Text Box 10"/>
          <p:cNvSpPr txBox="1">
            <a:spLocks noChangeArrowheads="1"/>
          </p:cNvSpPr>
          <p:nvPr/>
        </p:nvSpPr>
        <p:spPr bwMode="auto">
          <a:xfrm>
            <a:off x="1616075" y="333375"/>
            <a:ext cx="57912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PNS – Schwannovy buňky 5</a:t>
            </a:r>
          </a:p>
        </p:txBody>
      </p:sp>
    </p:spTree>
    <p:extLst>
      <p:ext uri="{BB962C8B-B14F-4D97-AF65-F5344CB8AC3E}">
        <p14:creationId xmlns:p14="http://schemas.microsoft.com/office/powerpoint/2010/main" val="8591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1"/>
          <p:cNvSpPr txBox="1">
            <a:spLocks noChangeArrowheads="1"/>
          </p:cNvSpPr>
          <p:nvPr/>
        </p:nvSpPr>
        <p:spPr bwMode="auto">
          <a:xfrm>
            <a:off x="395288" y="1157288"/>
            <a:ext cx="848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Myelinová pochva je segmentovaná = mnoho Schvannových buněk je potřeba k pokrytí celé délky axonu</a:t>
            </a:r>
          </a:p>
        </p:txBody>
      </p:sp>
      <p:sp>
        <p:nvSpPr>
          <p:cNvPr id="68611" name="Obdélník 8"/>
          <p:cNvSpPr>
            <a:spLocks noChangeArrowheads="1"/>
          </p:cNvSpPr>
          <p:nvPr/>
        </p:nvSpPr>
        <p:spPr bwMode="auto">
          <a:xfrm>
            <a:off x="684213" y="5545138"/>
            <a:ext cx="50720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Schmidt-Lanterman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ovy</a:t>
            </a: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štěrbiny</a:t>
            </a: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Cytoplazma Schvannových buněk zachycená mezi lamelami myelinu</a:t>
            </a:r>
            <a:endParaRPr lang="en-US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612" name="Skupina 11"/>
          <p:cNvGrpSpPr>
            <a:grpSpLocks/>
          </p:cNvGrpSpPr>
          <p:nvPr/>
        </p:nvGrpSpPr>
        <p:grpSpPr bwMode="auto">
          <a:xfrm>
            <a:off x="6248400" y="1992313"/>
            <a:ext cx="2571750" cy="4032250"/>
            <a:chOff x="6213458" y="1992599"/>
            <a:chExt cx="2571349" cy="4032225"/>
          </a:xfrm>
        </p:grpSpPr>
        <p:pic>
          <p:nvPicPr>
            <p:cNvPr id="6862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1992599"/>
              <a:ext cx="2484615" cy="4032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625" name="Ovál 14"/>
            <p:cNvSpPr>
              <a:spLocks noChangeArrowheads="1"/>
            </p:cNvSpPr>
            <p:nvPr/>
          </p:nvSpPr>
          <p:spPr bwMode="auto">
            <a:xfrm>
              <a:off x="6213458" y="3549560"/>
              <a:ext cx="806814" cy="39111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68626" name="Ovál 15"/>
            <p:cNvSpPr>
              <a:spLocks noChangeArrowheads="1"/>
            </p:cNvSpPr>
            <p:nvPr/>
          </p:nvSpPr>
          <p:spPr bwMode="auto">
            <a:xfrm>
              <a:off x="7516708" y="3595877"/>
              <a:ext cx="504056" cy="288032"/>
            </a:xfrm>
            <a:prstGeom prst="ellipse">
              <a:avLst/>
            </a:prstGeom>
            <a:noFill/>
            <a:ln w="28575" algn="ctr">
              <a:solidFill>
                <a:srgbClr val="0070C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8613" name="Text Box 10"/>
          <p:cNvSpPr txBox="1">
            <a:spLocks noChangeArrowheads="1"/>
          </p:cNvSpPr>
          <p:nvPr/>
        </p:nvSpPr>
        <p:spPr bwMode="auto">
          <a:xfrm>
            <a:off x="1616075" y="333375"/>
            <a:ext cx="57912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PNS – Schwannovy buňky 6</a:t>
            </a:r>
          </a:p>
        </p:txBody>
      </p:sp>
      <p:grpSp>
        <p:nvGrpSpPr>
          <p:cNvPr id="68614" name="Skupina 3"/>
          <p:cNvGrpSpPr>
            <a:grpSpLocks/>
          </p:cNvGrpSpPr>
          <p:nvPr/>
        </p:nvGrpSpPr>
        <p:grpSpPr bwMode="auto">
          <a:xfrm>
            <a:off x="179388" y="2241550"/>
            <a:ext cx="6048375" cy="2835275"/>
            <a:chOff x="179512" y="2241979"/>
            <a:chExt cx="6048672" cy="2834452"/>
          </a:xfrm>
        </p:grpSpPr>
        <p:grpSp>
          <p:nvGrpSpPr>
            <p:cNvPr id="68615" name="Skupina 17"/>
            <p:cNvGrpSpPr>
              <a:grpSpLocks/>
            </p:cNvGrpSpPr>
            <p:nvPr/>
          </p:nvGrpSpPr>
          <p:grpSpPr bwMode="auto">
            <a:xfrm>
              <a:off x="179512" y="2241979"/>
              <a:ext cx="6048672" cy="2834452"/>
              <a:chOff x="179512" y="2241979"/>
              <a:chExt cx="6048672" cy="2834452"/>
            </a:xfrm>
          </p:grpSpPr>
          <p:grpSp>
            <p:nvGrpSpPr>
              <p:cNvPr id="68618" name="Skupina 16"/>
              <p:cNvGrpSpPr>
                <a:grpSpLocks/>
              </p:cNvGrpSpPr>
              <p:nvPr/>
            </p:nvGrpSpPr>
            <p:grpSpPr bwMode="auto">
              <a:xfrm>
                <a:off x="179512" y="2305533"/>
                <a:ext cx="6048672" cy="2770898"/>
                <a:chOff x="164786" y="2305533"/>
                <a:chExt cx="6048672" cy="2770898"/>
              </a:xfrm>
            </p:grpSpPr>
            <p:pic>
              <p:nvPicPr>
                <p:cNvPr id="68620" name="Picture 5" descr="015diagram node cleft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86" y="3082242"/>
                  <a:ext cx="6048672" cy="18529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8621" name="Pravá složená závorka 7"/>
                <p:cNvSpPr>
                  <a:spLocks/>
                </p:cNvSpPr>
                <p:nvPr/>
              </p:nvSpPr>
              <p:spPr bwMode="auto">
                <a:xfrm rot="-5400000">
                  <a:off x="3011856" y="1147476"/>
                  <a:ext cx="288032" cy="3504448"/>
                </a:xfrm>
                <a:prstGeom prst="rightBrace">
                  <a:avLst>
                    <a:gd name="adj1" fmla="val 8337"/>
                    <a:gd name="adj2" fmla="val 50000"/>
                  </a:avLst>
                </a:prstGeom>
                <a:noFill/>
                <a:ln w="2857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2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68622" name="TextovéPole 9"/>
                <p:cNvSpPr txBox="1">
                  <a:spLocks noChangeArrowheads="1"/>
                </p:cNvSpPr>
                <p:nvPr/>
              </p:nvSpPr>
              <p:spPr bwMode="auto">
                <a:xfrm>
                  <a:off x="2274450" y="2305533"/>
                  <a:ext cx="182934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Internodální segment </a:t>
                  </a:r>
                </a:p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0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200 – 1500 </a:t>
                  </a:r>
                  <a:r>
                    <a:rPr lang="cs-CZ" altLang="cs-CZ" sz="1000" b="0">
                      <a:solidFill>
                        <a:srgbClr val="000000"/>
                      </a:solidFill>
                      <a:latin typeface="Symbol" panose="05050102010706020507" pitchFamily="18" charset="2"/>
                      <a:cs typeface="Arial" panose="020B0604020202020204" pitchFamily="34" charset="0"/>
                    </a:rPr>
                    <a:t>m</a:t>
                  </a:r>
                  <a:r>
                    <a:rPr lang="cs-CZ" altLang="cs-CZ" sz="10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sp>
              <p:nvSpPr>
                <p:cNvPr id="68623" name="Ovál 10"/>
                <p:cNvSpPr>
                  <a:spLocks noChangeArrowheads="1"/>
                </p:cNvSpPr>
                <p:nvPr/>
              </p:nvSpPr>
              <p:spPr bwMode="auto">
                <a:xfrm>
                  <a:off x="1441748" y="4644383"/>
                  <a:ext cx="1597386" cy="432048"/>
                </a:xfrm>
                <a:prstGeom prst="ellipse">
                  <a:avLst/>
                </a:prstGeom>
                <a:noFill/>
                <a:ln w="28575" algn="ctr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2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68619" name="Ovál 18"/>
              <p:cNvSpPr>
                <a:spLocks noChangeArrowheads="1"/>
              </p:cNvSpPr>
              <p:nvPr/>
            </p:nvSpPr>
            <p:spPr bwMode="auto">
              <a:xfrm>
                <a:off x="2131348" y="2241979"/>
                <a:ext cx="2102468" cy="498464"/>
              </a:xfrm>
              <a:prstGeom prst="ellipse">
                <a:avLst/>
              </a:prstGeom>
              <a:noFill/>
              <a:ln w="28575" algn="ctr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8616" name="TextovéPole 2"/>
            <p:cNvSpPr txBox="1">
              <a:spLocks noChangeArrowheads="1"/>
            </p:cNvSpPr>
            <p:nvPr/>
          </p:nvSpPr>
          <p:spPr bwMode="auto">
            <a:xfrm>
              <a:off x="783954" y="3217152"/>
              <a:ext cx="1156086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  <a:cs typeface="Arial" panose="020B0604020202020204" pitchFamily="34" charset="0"/>
                </a:rPr>
                <a:t>Ranvierův zářez</a:t>
              </a:r>
            </a:p>
          </p:txBody>
        </p:sp>
        <p:sp>
          <p:nvSpPr>
            <p:cNvPr id="68617" name="Ovál 20"/>
            <p:cNvSpPr>
              <a:spLocks noChangeArrowheads="1"/>
            </p:cNvSpPr>
            <p:nvPr/>
          </p:nvSpPr>
          <p:spPr bwMode="auto">
            <a:xfrm>
              <a:off x="770302" y="3117513"/>
              <a:ext cx="1152128" cy="432048"/>
            </a:xfrm>
            <a:prstGeom prst="ellipse">
              <a:avLst/>
            </a:prstGeom>
            <a:noFill/>
            <a:ln w="28575" algn="ctr">
              <a:solidFill>
                <a:srgbClr val="0070C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8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r="18356" b="14677"/>
          <a:stretch>
            <a:fillRect/>
          </a:stretch>
        </p:blipFill>
        <p:spPr bwMode="auto">
          <a:xfrm>
            <a:off x="323850" y="1052513"/>
            <a:ext cx="4319588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635" name="Skupina 21"/>
          <p:cNvGrpSpPr>
            <a:grpSpLocks/>
          </p:cNvGrpSpPr>
          <p:nvPr/>
        </p:nvGrpSpPr>
        <p:grpSpPr bwMode="auto">
          <a:xfrm>
            <a:off x="684213" y="3586163"/>
            <a:ext cx="8280400" cy="3067050"/>
            <a:chOff x="683568" y="3586788"/>
            <a:chExt cx="8280920" cy="3066992"/>
          </a:xfrm>
        </p:grpSpPr>
        <p:pic>
          <p:nvPicPr>
            <p:cNvPr id="69637" name="Picture 4" descr="Nervový systém - 34 Periferní nerv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586788"/>
              <a:ext cx="5184576" cy="3066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8" name="Obdélník 2"/>
            <p:cNvSpPr>
              <a:spLocks noChangeArrowheads="1"/>
            </p:cNvSpPr>
            <p:nvPr/>
          </p:nvSpPr>
          <p:spPr bwMode="auto">
            <a:xfrm>
              <a:off x="683568" y="5712142"/>
              <a:ext cx="25346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Schmidt-Lanterman</a:t>
              </a:r>
              <a:r>
                <a:rPr lang="cs-CZ" altLang="cs-CZ" sz="1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ovy šterbiny</a:t>
              </a: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69639" name="Přímá spojnice se šipkou 5"/>
            <p:cNvCxnSpPr>
              <a:cxnSpLocks noChangeShapeType="1"/>
            </p:cNvCxnSpPr>
            <p:nvPr/>
          </p:nvCxnSpPr>
          <p:spPr bwMode="auto">
            <a:xfrm flipV="1">
              <a:off x="3204579" y="5850642"/>
              <a:ext cx="1150666" cy="1175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9636" name="Text Box 10"/>
          <p:cNvSpPr txBox="1">
            <a:spLocks noChangeArrowheads="1"/>
          </p:cNvSpPr>
          <p:nvPr/>
        </p:nvSpPr>
        <p:spPr bwMode="auto">
          <a:xfrm>
            <a:off x="1616075" y="333375"/>
            <a:ext cx="579120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PNS – Schwannovy buňky 7</a:t>
            </a:r>
          </a:p>
        </p:txBody>
      </p:sp>
    </p:spTree>
    <p:extLst>
      <p:ext uri="{BB962C8B-B14F-4D97-AF65-F5344CB8AC3E}">
        <p14:creationId xmlns:p14="http://schemas.microsoft.com/office/powerpoint/2010/main" val="21953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0"/>
          <p:cNvSpPr txBox="1">
            <a:spLocks noChangeArrowheads="1"/>
          </p:cNvSpPr>
          <p:nvPr/>
        </p:nvSpPr>
        <p:spPr bwMode="auto">
          <a:xfrm>
            <a:off x="1676400" y="620713"/>
            <a:ext cx="5740400" cy="461962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Neuroglie – Funkční efekt myelinizace</a:t>
            </a:r>
          </a:p>
        </p:txBody>
      </p:sp>
      <p:pic>
        <p:nvPicPr>
          <p:cNvPr id="70659" name="Picture 4" descr="0356_000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t="6380" r="19466" b="72270"/>
          <a:stretch>
            <a:fillRect/>
          </a:stretch>
        </p:blipFill>
        <p:spPr bwMode="auto">
          <a:xfrm>
            <a:off x="684213" y="2852738"/>
            <a:ext cx="6264275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ovéPole 23"/>
          <p:cNvSpPr txBox="1">
            <a:spLocks noChangeArrowheads="1"/>
          </p:cNvSpPr>
          <p:nvPr/>
        </p:nvSpPr>
        <p:spPr bwMode="auto">
          <a:xfrm>
            <a:off x="3132138" y="1366838"/>
            <a:ext cx="202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Přenos signálu</a:t>
            </a:r>
          </a:p>
        </p:txBody>
      </p:sp>
      <p:sp>
        <p:nvSpPr>
          <p:cNvPr id="70661" name="TextovéPole 25"/>
          <p:cNvSpPr txBox="1">
            <a:spLocks noChangeArrowheads="1"/>
          </p:cNvSpPr>
          <p:nvPr/>
        </p:nvSpPr>
        <p:spPr bwMode="auto">
          <a:xfrm>
            <a:off x="6804025" y="5084763"/>
            <a:ext cx="188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Saltatorní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(salta=skok)</a:t>
            </a:r>
          </a:p>
        </p:txBody>
      </p:sp>
      <p:grpSp>
        <p:nvGrpSpPr>
          <p:cNvPr id="70662" name="Skupina 27"/>
          <p:cNvGrpSpPr>
            <a:grpSpLocks/>
          </p:cNvGrpSpPr>
          <p:nvPr/>
        </p:nvGrpSpPr>
        <p:grpSpPr bwMode="auto">
          <a:xfrm>
            <a:off x="2195513" y="2060575"/>
            <a:ext cx="4105275" cy="685800"/>
            <a:chOff x="2267744" y="2060848"/>
            <a:chExt cx="4032448" cy="685236"/>
          </a:xfrm>
        </p:grpSpPr>
        <p:sp>
          <p:nvSpPr>
            <p:cNvPr id="70663" name="TextovéPole 26"/>
            <p:cNvSpPr txBox="1">
              <a:spLocks noChangeArrowheads="1"/>
            </p:cNvSpPr>
            <p:nvPr/>
          </p:nvSpPr>
          <p:spPr bwMode="auto">
            <a:xfrm>
              <a:off x="2267744" y="2060848"/>
              <a:ext cx="40324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Ne-myelinizované axony – pomalý </a:t>
              </a:r>
              <a:r>
                <a:rPr lang="cs-CZ" altLang="cs-CZ"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(0.5 – 2 m/s)</a:t>
              </a:r>
            </a:p>
          </p:txBody>
        </p:sp>
        <p:sp>
          <p:nvSpPr>
            <p:cNvPr id="70664" name="TextovéPole 28"/>
            <p:cNvSpPr txBox="1">
              <a:spLocks noChangeArrowheads="1"/>
            </p:cNvSpPr>
            <p:nvPr/>
          </p:nvSpPr>
          <p:spPr bwMode="auto">
            <a:xfrm>
              <a:off x="2267744" y="2438307"/>
              <a:ext cx="40324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Myelinizované axon – rychlé </a:t>
              </a:r>
              <a:r>
                <a:rPr lang="cs-CZ" altLang="cs-CZ"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(15 – 20 m/s)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16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3" name="Text Box 33"/>
          <p:cNvSpPr txBox="1">
            <a:spLocks noChangeArrowheads="1"/>
          </p:cNvSpPr>
          <p:nvPr/>
        </p:nvSpPr>
        <p:spPr bwMode="auto">
          <a:xfrm>
            <a:off x="8226207" y="3764210"/>
            <a:ext cx="102962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myofibrily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203092" y="980440"/>
            <a:ext cx="6129339" cy="5143500"/>
            <a:chOff x="1143000" y="857250"/>
            <a:chExt cx="6129339" cy="5143500"/>
          </a:xfrm>
        </p:grpSpPr>
        <p:pic>
          <p:nvPicPr>
            <p:cNvPr id="51209" name="Picture 9" descr="SR-Myofibril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857250"/>
              <a:ext cx="5535216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V="1">
              <a:off x="1547814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 flipV="1">
              <a:off x="2087167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2" name="Line 12"/>
            <p:cNvSpPr>
              <a:spLocks noChangeShapeType="1"/>
            </p:cNvSpPr>
            <p:nvPr/>
          </p:nvSpPr>
          <p:spPr bwMode="auto">
            <a:xfrm flipV="1">
              <a:off x="3600451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3" name="Line 13"/>
            <p:cNvSpPr>
              <a:spLocks noChangeShapeType="1"/>
            </p:cNvSpPr>
            <p:nvPr/>
          </p:nvSpPr>
          <p:spPr bwMode="auto">
            <a:xfrm flipV="1">
              <a:off x="4193382" y="5264944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4" name="Line 14"/>
            <p:cNvSpPr>
              <a:spLocks noChangeShapeType="1"/>
            </p:cNvSpPr>
            <p:nvPr/>
          </p:nvSpPr>
          <p:spPr bwMode="auto">
            <a:xfrm>
              <a:off x="6204408" y="1026791"/>
              <a:ext cx="27027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6" name="Line 16"/>
            <p:cNvSpPr>
              <a:spLocks noChangeShapeType="1"/>
            </p:cNvSpPr>
            <p:nvPr/>
          </p:nvSpPr>
          <p:spPr bwMode="auto">
            <a:xfrm flipV="1">
              <a:off x="1763317" y="4563666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7" name="Line 17"/>
            <p:cNvSpPr>
              <a:spLocks noChangeShapeType="1"/>
            </p:cNvSpPr>
            <p:nvPr/>
          </p:nvSpPr>
          <p:spPr bwMode="auto">
            <a:xfrm flipV="1">
              <a:off x="2033589" y="1322785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8" name="Line 18"/>
            <p:cNvSpPr>
              <a:spLocks noChangeShapeType="1"/>
            </p:cNvSpPr>
            <p:nvPr/>
          </p:nvSpPr>
          <p:spPr bwMode="auto">
            <a:xfrm flipV="1">
              <a:off x="3492105" y="1376363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19" name="Line 19"/>
            <p:cNvSpPr>
              <a:spLocks noChangeShapeType="1"/>
            </p:cNvSpPr>
            <p:nvPr/>
          </p:nvSpPr>
          <p:spPr bwMode="auto">
            <a:xfrm flipV="1">
              <a:off x="4193382" y="1322785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0" name="Line 20"/>
            <p:cNvSpPr>
              <a:spLocks noChangeShapeType="1"/>
            </p:cNvSpPr>
            <p:nvPr/>
          </p:nvSpPr>
          <p:spPr bwMode="auto">
            <a:xfrm flipV="1">
              <a:off x="3924301" y="2619375"/>
              <a:ext cx="432197" cy="2155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2" name="Line 22"/>
            <p:cNvSpPr>
              <a:spLocks noChangeShapeType="1"/>
            </p:cNvSpPr>
            <p:nvPr/>
          </p:nvSpPr>
          <p:spPr bwMode="auto">
            <a:xfrm flipH="1" flipV="1">
              <a:off x="4518423" y="2619375"/>
              <a:ext cx="377428" cy="1619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 flipV="1">
              <a:off x="4463653" y="1970486"/>
              <a:ext cx="432197" cy="21550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4" name="Line 24"/>
            <p:cNvSpPr>
              <a:spLocks noChangeShapeType="1"/>
            </p:cNvSpPr>
            <p:nvPr/>
          </p:nvSpPr>
          <p:spPr bwMode="auto">
            <a:xfrm flipV="1">
              <a:off x="2087166" y="4131469"/>
              <a:ext cx="432197" cy="2155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5" name="Line 25"/>
            <p:cNvSpPr>
              <a:spLocks noChangeShapeType="1"/>
            </p:cNvSpPr>
            <p:nvPr/>
          </p:nvSpPr>
          <p:spPr bwMode="auto">
            <a:xfrm flipH="1" flipV="1">
              <a:off x="5057775" y="2025254"/>
              <a:ext cx="377429" cy="1619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H="1" flipV="1">
              <a:off x="2789636" y="4185047"/>
              <a:ext cx="377428" cy="1619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8" name="Line 28"/>
            <p:cNvSpPr>
              <a:spLocks noChangeShapeType="1"/>
            </p:cNvSpPr>
            <p:nvPr/>
          </p:nvSpPr>
          <p:spPr bwMode="auto">
            <a:xfrm>
              <a:off x="6204408" y="1243484"/>
              <a:ext cx="2702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9" name="Line 29"/>
            <p:cNvSpPr>
              <a:spLocks noChangeShapeType="1"/>
            </p:cNvSpPr>
            <p:nvPr/>
          </p:nvSpPr>
          <p:spPr bwMode="auto">
            <a:xfrm flipV="1">
              <a:off x="1871664" y="3050381"/>
              <a:ext cx="702469" cy="3238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0" name="Line 30"/>
            <p:cNvSpPr>
              <a:spLocks noChangeShapeType="1"/>
            </p:cNvSpPr>
            <p:nvPr/>
          </p:nvSpPr>
          <p:spPr bwMode="auto">
            <a:xfrm flipH="1" flipV="1">
              <a:off x="5975749" y="2564606"/>
              <a:ext cx="1296590" cy="1243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1" name="Line 31"/>
            <p:cNvSpPr>
              <a:spLocks noChangeShapeType="1"/>
            </p:cNvSpPr>
            <p:nvPr/>
          </p:nvSpPr>
          <p:spPr bwMode="auto">
            <a:xfrm flipH="1" flipV="1">
              <a:off x="6192441" y="3590926"/>
              <a:ext cx="1079897" cy="216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2" name="Line 32"/>
            <p:cNvSpPr>
              <a:spLocks noChangeShapeType="1"/>
            </p:cNvSpPr>
            <p:nvPr/>
          </p:nvSpPr>
          <p:spPr bwMode="auto">
            <a:xfrm flipH="1">
              <a:off x="6084095" y="3807619"/>
              <a:ext cx="1188244" cy="4857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4" name="Oval 34"/>
            <p:cNvSpPr>
              <a:spLocks noChangeArrowheads="1"/>
            </p:cNvSpPr>
            <p:nvPr/>
          </p:nvSpPr>
          <p:spPr bwMode="auto">
            <a:xfrm>
              <a:off x="3113486" y="2888458"/>
              <a:ext cx="1458515" cy="27027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5" name="Oval 35"/>
            <p:cNvSpPr>
              <a:spLocks noChangeArrowheads="1"/>
            </p:cNvSpPr>
            <p:nvPr/>
          </p:nvSpPr>
          <p:spPr bwMode="auto">
            <a:xfrm>
              <a:off x="4895851" y="2834879"/>
              <a:ext cx="1026319" cy="32385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6" name="Oval 36"/>
            <p:cNvSpPr>
              <a:spLocks noChangeArrowheads="1"/>
            </p:cNvSpPr>
            <p:nvPr/>
          </p:nvSpPr>
          <p:spPr bwMode="auto">
            <a:xfrm>
              <a:off x="6150830" y="1405411"/>
              <a:ext cx="323850" cy="10715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7" name="Oval 37"/>
            <p:cNvSpPr>
              <a:spLocks noChangeArrowheads="1"/>
            </p:cNvSpPr>
            <p:nvPr/>
          </p:nvSpPr>
          <p:spPr bwMode="auto">
            <a:xfrm rot="-1003069">
              <a:off x="1601391" y="3752851"/>
              <a:ext cx="323850" cy="702469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39" name="Oval 39"/>
            <p:cNvSpPr>
              <a:spLocks noChangeArrowheads="1"/>
            </p:cNvSpPr>
            <p:nvPr/>
          </p:nvSpPr>
          <p:spPr bwMode="auto">
            <a:xfrm rot="-363707">
              <a:off x="1439466" y="2676525"/>
              <a:ext cx="270272" cy="97155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40" name="Line 40"/>
            <p:cNvSpPr>
              <a:spLocks noChangeShapeType="1"/>
            </p:cNvSpPr>
            <p:nvPr/>
          </p:nvSpPr>
          <p:spPr bwMode="auto">
            <a:xfrm flipH="1">
              <a:off x="4787505" y="4563667"/>
              <a:ext cx="2431256" cy="2155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41" name="Line 41"/>
            <p:cNvSpPr>
              <a:spLocks noChangeShapeType="1"/>
            </p:cNvSpPr>
            <p:nvPr/>
          </p:nvSpPr>
          <p:spPr bwMode="auto">
            <a:xfrm flipH="1" flipV="1">
              <a:off x="5219701" y="4346973"/>
              <a:ext cx="1999060" cy="216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42" name="Line 42"/>
            <p:cNvSpPr>
              <a:spLocks noChangeShapeType="1"/>
            </p:cNvSpPr>
            <p:nvPr/>
          </p:nvSpPr>
          <p:spPr bwMode="auto">
            <a:xfrm flipH="1" flipV="1">
              <a:off x="5274469" y="4131470"/>
              <a:ext cx="377429" cy="2690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43" name="Line 43"/>
            <p:cNvSpPr>
              <a:spLocks noChangeShapeType="1"/>
            </p:cNvSpPr>
            <p:nvPr/>
          </p:nvSpPr>
          <p:spPr bwMode="auto">
            <a:xfrm flipH="1">
              <a:off x="5166122" y="4400551"/>
              <a:ext cx="485775" cy="108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45" name="Line 45"/>
            <p:cNvSpPr>
              <a:spLocks noChangeShapeType="1"/>
            </p:cNvSpPr>
            <p:nvPr/>
          </p:nvSpPr>
          <p:spPr bwMode="auto">
            <a:xfrm flipH="1">
              <a:off x="6300787" y="2294335"/>
              <a:ext cx="7012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008581" y="2264231"/>
            <a:ext cx="1127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sarkolema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54611" y="1130847"/>
            <a:ext cx="2593181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olem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t-tubul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cs-CZ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oplasm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Jádra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Mitochondri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Golgi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ho aparát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Gly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ogen </a:t>
            </a:r>
            <a:r>
              <a:rPr lang="en-US" alt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granul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opla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zmatické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 reti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ulum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hladké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ER)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ervo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ár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Myofibril</a:t>
            </a: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paralel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ně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s dlouhou osou svalového vlákna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7100111" y="5673842"/>
            <a:ext cx="21101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tubuly + cisterny sER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7545485" y="1010573"/>
            <a:ext cx="1598515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 smtClean="0">
                <a:latin typeface="Arial" panose="020B0604020202020204" pitchFamily="34" charset="0"/>
                <a:cs typeface="Arial" panose="020B0604020202020204" pitchFamily="34" charset="0"/>
              </a:rPr>
              <a:t>T-tubuly</a:t>
            </a:r>
            <a:endParaRPr lang="cs-CZ" altLang="cs-CZ"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350" smtClean="0">
                <a:latin typeface="Arial" panose="020B0604020202020204" pitchFamily="34" charset="0"/>
                <a:cs typeface="Arial" panose="020B0604020202020204" pitchFamily="34" charset="0"/>
              </a:rPr>
              <a:t>terminální </a:t>
            </a:r>
            <a:r>
              <a:rPr lang="cs-CZ" altLang="cs-CZ" sz="1350">
                <a:latin typeface="Arial" panose="020B0604020202020204" pitchFamily="34" charset="0"/>
                <a:cs typeface="Arial" panose="020B0604020202020204" pitchFamily="34" charset="0"/>
              </a:rPr>
              <a:t>cisterna</a:t>
            </a:r>
          </a:p>
          <a:p>
            <a:r>
              <a:rPr lang="cs-CZ" altLang="cs-CZ" sz="1350" smtClean="0">
                <a:latin typeface="Arial" panose="020B0604020202020204" pitchFamily="34" charset="0"/>
                <a:cs typeface="Arial" panose="020B0604020202020204" pitchFamily="34" charset="0"/>
              </a:rPr>
              <a:t>mitochondrie</a:t>
            </a:r>
            <a:endParaRPr lang="cs-CZ" altLang="cs-CZ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délník 39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ovéPole 40"/>
          <p:cNvSpPr txBox="1"/>
          <p:nvPr/>
        </p:nvSpPr>
        <p:spPr>
          <a:xfrm>
            <a:off x="44285" y="43002"/>
            <a:ext cx="51126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ULTRASTRUKTURA RHABDOMYOCYTU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0"/>
          <p:cNvSpPr txBox="1">
            <a:spLocks noChangeArrowheads="1"/>
          </p:cNvSpPr>
          <p:nvPr/>
        </p:nvSpPr>
        <p:spPr bwMode="auto">
          <a:xfrm>
            <a:off x="2232025" y="260350"/>
            <a:ext cx="44259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nerv – Organizace 1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13B94EA2-F3F0-4F9F-81D8-8C2E5374FA2E}"/>
              </a:ext>
            </a:extLst>
          </p:cNvPr>
          <p:cNvSpPr/>
          <p:nvPr/>
        </p:nvSpPr>
        <p:spPr>
          <a:xfrm>
            <a:off x="4932363" y="1484313"/>
            <a:ext cx="3527425" cy="101600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Pojivová tkáň spoluvytvářející nerv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ndoneurium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obdává axony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erineurium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obdává svazky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pineurium</a:t>
            </a:r>
            <a:r>
              <a:rPr lang="en-US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obdává celý nerv</a:t>
            </a:r>
          </a:p>
        </p:txBody>
      </p:sp>
      <p:grpSp>
        <p:nvGrpSpPr>
          <p:cNvPr id="71684" name="Skupina 15"/>
          <p:cNvGrpSpPr>
            <a:grpSpLocks/>
          </p:cNvGrpSpPr>
          <p:nvPr/>
        </p:nvGrpSpPr>
        <p:grpSpPr bwMode="auto">
          <a:xfrm>
            <a:off x="5435600" y="2784475"/>
            <a:ext cx="2706688" cy="3565525"/>
            <a:chOff x="5292080" y="3016213"/>
            <a:chExt cx="2706799" cy="3565843"/>
          </a:xfrm>
        </p:grpSpPr>
        <p:pic>
          <p:nvPicPr>
            <p:cNvPr id="71693" name="Obrázek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3016213"/>
              <a:ext cx="2706799" cy="3565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4" name="Ovál 14"/>
            <p:cNvSpPr>
              <a:spLocks noChangeArrowheads="1"/>
            </p:cNvSpPr>
            <p:nvPr/>
          </p:nvSpPr>
          <p:spPr bwMode="auto">
            <a:xfrm>
              <a:off x="5652120" y="5748496"/>
              <a:ext cx="900100" cy="21602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1695" name="Ovál 16"/>
            <p:cNvSpPr>
              <a:spLocks noChangeArrowheads="1"/>
            </p:cNvSpPr>
            <p:nvPr/>
          </p:nvSpPr>
          <p:spPr bwMode="auto">
            <a:xfrm>
              <a:off x="6622619" y="5767422"/>
              <a:ext cx="1001838" cy="333494"/>
            </a:xfrm>
            <a:prstGeom prst="ellipse">
              <a:avLst/>
            </a:prstGeom>
            <a:noFill/>
            <a:ln w="19050" algn="ctr">
              <a:solidFill>
                <a:srgbClr val="0070C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1685" name="Skupina 18"/>
          <p:cNvGrpSpPr>
            <a:grpSpLocks/>
          </p:cNvGrpSpPr>
          <p:nvPr/>
        </p:nvGrpSpPr>
        <p:grpSpPr bwMode="auto">
          <a:xfrm>
            <a:off x="611188" y="1541463"/>
            <a:ext cx="3960812" cy="4562475"/>
            <a:chOff x="611560" y="1540802"/>
            <a:chExt cx="3960440" cy="4562551"/>
          </a:xfrm>
        </p:grpSpPr>
        <p:grpSp>
          <p:nvGrpSpPr>
            <p:cNvPr id="71687" name="Skupina 13"/>
            <p:cNvGrpSpPr>
              <a:grpSpLocks/>
            </p:cNvGrpSpPr>
            <p:nvPr/>
          </p:nvGrpSpPr>
          <p:grpSpPr bwMode="auto">
            <a:xfrm>
              <a:off x="611560" y="1540802"/>
              <a:ext cx="3960440" cy="4562551"/>
              <a:chOff x="899592" y="1988840"/>
              <a:chExt cx="3744416" cy="3879534"/>
            </a:xfrm>
          </p:grpSpPr>
          <p:pic>
            <p:nvPicPr>
              <p:cNvPr id="7168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1988840"/>
                <a:ext cx="3744416" cy="3879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690" name="Ovál 7"/>
              <p:cNvSpPr>
                <a:spLocks noChangeArrowheads="1"/>
              </p:cNvSpPr>
              <p:nvPr/>
            </p:nvSpPr>
            <p:spPr bwMode="auto">
              <a:xfrm>
                <a:off x="986840" y="2557284"/>
                <a:ext cx="947192" cy="216024"/>
              </a:xfrm>
              <a:prstGeom prst="ellipse">
                <a:avLst/>
              </a:prstGeom>
              <a:noFill/>
              <a:ln w="19050" algn="ctr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71691" name="Ovál 10"/>
              <p:cNvSpPr>
                <a:spLocks noChangeArrowheads="1"/>
              </p:cNvSpPr>
              <p:nvPr/>
            </p:nvSpPr>
            <p:spPr bwMode="auto">
              <a:xfrm>
                <a:off x="986840" y="2830076"/>
                <a:ext cx="947192" cy="216024"/>
              </a:xfrm>
              <a:prstGeom prst="ellipse">
                <a:avLst/>
              </a:prstGeom>
              <a:noFill/>
              <a:ln w="19050" algn="ctr">
                <a:solidFill>
                  <a:srgbClr val="0070C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71692" name="Ovál 11"/>
              <p:cNvSpPr>
                <a:spLocks noChangeArrowheads="1"/>
              </p:cNvSpPr>
              <p:nvPr/>
            </p:nvSpPr>
            <p:spPr bwMode="auto">
              <a:xfrm>
                <a:off x="971600" y="3452723"/>
                <a:ext cx="947192" cy="216024"/>
              </a:xfrm>
              <a:prstGeom prst="ellipse">
                <a:avLst/>
              </a:prstGeom>
              <a:noFill/>
              <a:ln w="19050" algn="ctr">
                <a:solidFill>
                  <a:srgbClr val="00FF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71688" name="TextovéPole 17"/>
            <p:cNvSpPr txBox="1">
              <a:spLocks noChangeArrowheads="1"/>
            </p:cNvSpPr>
            <p:nvPr/>
          </p:nvSpPr>
          <p:spPr bwMode="auto">
            <a:xfrm>
              <a:off x="3131975" y="1868546"/>
              <a:ext cx="801748" cy="246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Neurilema</a:t>
              </a:r>
            </a:p>
          </p:txBody>
        </p:sp>
      </p:grpSp>
      <p:sp>
        <p:nvSpPr>
          <p:cNvPr id="20" name="Obdélník 19">
            <a:extLst>
              <a:ext uri="{FF2B5EF4-FFF2-40B4-BE49-F238E27FC236}">
                <a16:creationId xmlns:a16="http://schemas.microsoft.com/office/drawing/2014/main" xmlns="" id="{7E4946C5-B60E-49E1-A223-EFFC28B45DCB}"/>
              </a:ext>
            </a:extLst>
          </p:cNvPr>
          <p:cNvSpPr/>
          <p:nvPr/>
        </p:nvSpPr>
        <p:spPr>
          <a:xfrm>
            <a:off x="954088" y="909638"/>
            <a:ext cx="7200900" cy="277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Sestává ze 100 a 100 000 tisíc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myelinizovaných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nemyelinizovaných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axonů (nervových vláken)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Skupina 8"/>
          <p:cNvGrpSpPr>
            <a:grpSpLocks/>
          </p:cNvGrpSpPr>
          <p:nvPr/>
        </p:nvGrpSpPr>
        <p:grpSpPr bwMode="auto">
          <a:xfrm>
            <a:off x="827088" y="1125538"/>
            <a:ext cx="7729537" cy="5341937"/>
            <a:chOff x="582192" y="1268413"/>
            <a:chExt cx="7728471" cy="5343426"/>
          </a:xfrm>
        </p:grpSpPr>
        <p:pic>
          <p:nvPicPr>
            <p:cNvPr id="72708" name="Picture 2" descr="NL%20NERVE%20S97-36327%20HE%205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7" t="7153" b="9862"/>
            <a:stretch>
              <a:fillRect/>
            </a:stretch>
          </p:blipFill>
          <p:spPr bwMode="auto">
            <a:xfrm>
              <a:off x="582192" y="1412776"/>
              <a:ext cx="6624638" cy="519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9" name="TextovéPole 1"/>
            <p:cNvSpPr txBox="1">
              <a:spLocks noChangeArrowheads="1"/>
            </p:cNvSpPr>
            <p:nvPr/>
          </p:nvSpPr>
          <p:spPr bwMode="auto">
            <a:xfrm>
              <a:off x="7019925" y="1916113"/>
              <a:ext cx="12907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00FFFF"/>
                  </a:solidFill>
                  <a:latin typeface="Arial" panose="020B0604020202020204" pitchFamily="34" charset="0"/>
                </a:rPr>
                <a:t>epineurium</a:t>
              </a:r>
            </a:p>
          </p:txBody>
        </p:sp>
        <p:sp>
          <p:nvSpPr>
            <p:cNvPr id="72710" name="TextovéPole 2"/>
            <p:cNvSpPr txBox="1">
              <a:spLocks noChangeArrowheads="1"/>
            </p:cNvSpPr>
            <p:nvPr/>
          </p:nvSpPr>
          <p:spPr bwMode="auto">
            <a:xfrm>
              <a:off x="6875463" y="5229225"/>
              <a:ext cx="13708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00B0F0"/>
                  </a:solidFill>
                  <a:latin typeface="Arial" panose="020B0604020202020204" pitchFamily="34" charset="0"/>
                </a:rPr>
                <a:t>perineurium</a:t>
              </a:r>
            </a:p>
          </p:txBody>
        </p:sp>
        <p:sp>
          <p:nvSpPr>
            <p:cNvPr id="72711" name="TextovéPole 3"/>
            <p:cNvSpPr txBox="1">
              <a:spLocks noChangeArrowheads="1"/>
            </p:cNvSpPr>
            <p:nvPr/>
          </p:nvSpPr>
          <p:spPr bwMode="auto">
            <a:xfrm>
              <a:off x="2411413" y="1268413"/>
              <a:ext cx="14830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Arial" panose="020B0604020202020204" pitchFamily="34" charset="0"/>
                </a:rPr>
                <a:t>endoneurium</a:t>
              </a:r>
            </a:p>
          </p:txBody>
        </p: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xmlns="" id="{463A9FC9-3A05-431C-AFFC-06CFE703AD1F}"/>
                </a:ext>
              </a:extLst>
            </p:cNvPr>
            <p:cNvCxnSpPr>
              <a:stCxn id="72709" idx="1"/>
            </p:cNvCxnSpPr>
            <p:nvPr/>
          </p:nvCxnSpPr>
          <p:spPr>
            <a:xfrm flipH="1">
              <a:off x="5940853" y="2084615"/>
              <a:ext cx="1079351" cy="62406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xmlns="" id="{426FAEC0-F67D-40A0-91D2-CA67A24FF527}"/>
                </a:ext>
              </a:extLst>
            </p:cNvPr>
            <p:cNvCxnSpPr>
              <a:stCxn id="72711" idx="2"/>
            </p:cNvCxnSpPr>
            <p:nvPr/>
          </p:nvCxnSpPr>
          <p:spPr>
            <a:xfrm flipH="1">
              <a:off x="2410740" y="1606644"/>
              <a:ext cx="742848" cy="1967461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xmlns="" id="{6083A23A-6BB2-4973-980F-C08C5713DBB8}"/>
                </a:ext>
              </a:extLst>
            </p:cNvPr>
            <p:cNvCxnSpPr>
              <a:stCxn id="72710" idx="1"/>
            </p:cNvCxnSpPr>
            <p:nvPr/>
          </p:nvCxnSpPr>
          <p:spPr>
            <a:xfrm flipH="1">
              <a:off x="6093232" y="5398651"/>
              <a:ext cx="782529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707" name="Text Box 10"/>
          <p:cNvSpPr txBox="1">
            <a:spLocks noChangeArrowheads="1"/>
          </p:cNvSpPr>
          <p:nvPr/>
        </p:nvSpPr>
        <p:spPr bwMode="auto">
          <a:xfrm>
            <a:off x="2232025" y="260350"/>
            <a:ext cx="44259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nerv – Organizace 2</a:t>
            </a:r>
          </a:p>
        </p:txBody>
      </p:sp>
    </p:spTree>
    <p:extLst>
      <p:ext uri="{BB962C8B-B14F-4D97-AF65-F5344CB8AC3E}">
        <p14:creationId xmlns:p14="http://schemas.microsoft.com/office/powerpoint/2010/main" val="14076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Skupina 19"/>
          <p:cNvGrpSpPr>
            <a:grpSpLocks/>
          </p:cNvGrpSpPr>
          <p:nvPr/>
        </p:nvGrpSpPr>
        <p:grpSpPr bwMode="auto">
          <a:xfrm>
            <a:off x="179388" y="1341438"/>
            <a:ext cx="8850312" cy="5145087"/>
            <a:chOff x="230224" y="1502823"/>
            <a:chExt cx="8849883" cy="5145051"/>
          </a:xfrm>
        </p:grpSpPr>
        <p:pic>
          <p:nvPicPr>
            <p:cNvPr id="73732" name="Picture 4" descr="nerv - axon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8465" y="1502823"/>
              <a:ext cx="6192688" cy="4644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xmlns="" id="{FC17BD61-0935-4D7C-8EDF-EFDF441A10AB}"/>
                </a:ext>
              </a:extLst>
            </p:cNvPr>
            <p:cNvSpPr txBox="1"/>
            <p:nvPr/>
          </p:nvSpPr>
          <p:spPr>
            <a:xfrm>
              <a:off x="3708267" y="6309739"/>
              <a:ext cx="1369947" cy="33813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sz="1600" dirty="0">
                  <a:solidFill>
                    <a:srgbClr val="00B0F0"/>
                  </a:solidFill>
                  <a:latin typeface="Arial" charset="0"/>
                </a:rPr>
                <a:t>perineurium</a:t>
              </a:r>
            </a:p>
          </p:txBody>
        </p:sp>
        <p:sp>
          <p:nvSpPr>
            <p:cNvPr id="73734" name="TextovéPole 2"/>
            <p:cNvSpPr txBox="1">
              <a:spLocks noChangeArrowheads="1"/>
            </p:cNvSpPr>
            <p:nvPr/>
          </p:nvSpPr>
          <p:spPr bwMode="auto">
            <a:xfrm>
              <a:off x="7597009" y="4437112"/>
              <a:ext cx="14830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Arial" panose="020B0604020202020204" pitchFamily="34" charset="0"/>
                </a:rPr>
                <a:t>endoneurium</a:t>
              </a:r>
            </a:p>
          </p:txBody>
        </p:sp>
        <p:sp>
          <p:nvSpPr>
            <p:cNvPr id="73735" name="TextovéPole 3"/>
            <p:cNvSpPr txBox="1">
              <a:spLocks noChangeArrowheads="1"/>
            </p:cNvSpPr>
            <p:nvPr/>
          </p:nvSpPr>
          <p:spPr bwMode="auto">
            <a:xfrm>
              <a:off x="230224" y="3052246"/>
              <a:ext cx="11732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</a:rPr>
                <a:t>Axony 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</a:rPr>
                <a:t>myelinovou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</a:rPr>
                <a:t>pochvou</a:t>
              </a:r>
            </a:p>
          </p:txBody>
        </p: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xmlns="" id="{0AEA3476-E52B-42B9-AA72-7AAEB5AB16E9}"/>
                </a:ext>
              </a:extLst>
            </p:cNvPr>
            <p:cNvCxnSpPr/>
            <p:nvPr/>
          </p:nvCxnSpPr>
          <p:spPr>
            <a:xfrm flipV="1">
              <a:off x="1173153" y="2087019"/>
              <a:ext cx="728627" cy="1223953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xmlns="" id="{24D39DAB-E564-48EA-AA9D-46197C6784A1}"/>
                </a:ext>
              </a:extLst>
            </p:cNvPr>
            <p:cNvCxnSpPr/>
            <p:nvPr/>
          </p:nvCxnSpPr>
          <p:spPr>
            <a:xfrm flipV="1">
              <a:off x="1266811" y="2987125"/>
              <a:ext cx="1790613" cy="368297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xmlns="" id="{CDA7A9B6-1E5F-4643-974C-7825724B3032}"/>
                </a:ext>
              </a:extLst>
            </p:cNvPr>
            <p:cNvCxnSpPr/>
            <p:nvPr/>
          </p:nvCxnSpPr>
          <p:spPr>
            <a:xfrm>
              <a:off x="1214426" y="3439559"/>
              <a:ext cx="1047699" cy="450847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39" name="Přímá spojnice se šipkou 13"/>
            <p:cNvCxnSpPr>
              <a:cxnSpLocks noChangeShapeType="1"/>
            </p:cNvCxnSpPr>
            <p:nvPr/>
          </p:nvCxnSpPr>
          <p:spPr bwMode="auto">
            <a:xfrm>
              <a:off x="5868144" y="4581128"/>
              <a:ext cx="1771458" cy="25261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740" name="Přímá spojnice se šipkou 16"/>
            <p:cNvCxnSpPr>
              <a:cxnSpLocks noChangeShapeType="1"/>
            </p:cNvCxnSpPr>
            <p:nvPr/>
          </p:nvCxnSpPr>
          <p:spPr bwMode="auto">
            <a:xfrm flipV="1">
              <a:off x="4355976" y="5784595"/>
              <a:ext cx="0" cy="558099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3731" name="Text Box 10"/>
          <p:cNvSpPr txBox="1">
            <a:spLocks noChangeArrowheads="1"/>
          </p:cNvSpPr>
          <p:nvPr/>
        </p:nvSpPr>
        <p:spPr bwMode="auto">
          <a:xfrm>
            <a:off x="2232025" y="260350"/>
            <a:ext cx="44259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nerv – Organizace 3</a:t>
            </a:r>
          </a:p>
        </p:txBody>
      </p:sp>
    </p:spTree>
    <p:extLst>
      <p:ext uri="{BB962C8B-B14F-4D97-AF65-F5344CB8AC3E}">
        <p14:creationId xmlns:p14="http://schemas.microsoft.com/office/powerpoint/2010/main" val="27972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3136900" y="1052513"/>
            <a:ext cx="2592388" cy="642937"/>
          </a:xfrm>
          <a:solidFill>
            <a:srgbClr val="FFCCFF"/>
          </a:solidFill>
        </p:spPr>
        <p:txBody>
          <a:bodyPr/>
          <a:lstStyle/>
          <a:p>
            <a:pPr eaLnBrk="1" hangingPunct="1"/>
            <a:r>
              <a:rPr lang="cs-CZ" altLang="cs-CZ" sz="2000" b="1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</a:t>
            </a:r>
            <a:r>
              <a:rPr lang="en-US" altLang="cs-CZ" sz="2000" b="1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astrula</a:t>
            </a:r>
            <a:r>
              <a:rPr lang="cs-CZ" altLang="cs-CZ" sz="2000" b="1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ce</a:t>
            </a:r>
            <a:r>
              <a:rPr lang="cs-CZ" altLang="cs-CZ" sz="160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cs-CZ" altLang="cs-CZ" sz="160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cs-CZ" altLang="cs-CZ" sz="140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Vznik tří zárodečných listů</a:t>
            </a:r>
            <a:endParaRPr lang="en-US" altLang="cs-CZ" sz="1400" b="1" smtClean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4755" name="Text Placeholder 2"/>
          <p:cNvSpPr>
            <a:spLocks noGrp="1"/>
          </p:cNvSpPr>
          <p:nvPr>
            <p:ph type="body" sz="half" idx="2"/>
          </p:nvPr>
        </p:nvSpPr>
        <p:spPr>
          <a:xfrm>
            <a:off x="4662488" y="2994025"/>
            <a:ext cx="4038600" cy="1587500"/>
          </a:xfrm>
        </p:spPr>
        <p:txBody>
          <a:bodyPr>
            <a:normAutofit fontScale="92500" lnSpcReduction="10000"/>
          </a:bodyPr>
          <a:lstStyle/>
          <a:p>
            <a:pPr marL="457200" lvl="1" indent="-457200" eaLnBrk="1" hangingPunct="1">
              <a:buFontTx/>
              <a:buNone/>
            </a:pPr>
            <a:r>
              <a:rPr lang="en-US" altLang="cs-CZ" sz="1400" b="1" u="sng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cs-CZ" sz="1400" b="1" u="sng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400" b="1" u="sng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toderm</a:t>
            </a:r>
            <a:r>
              <a:rPr lang="en-US" altLang="cs-CZ" sz="1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vně</a:t>
            </a:r>
            <a:r>
              <a:rPr lang="en-US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překrývá další zárodečné listy</a:t>
            </a:r>
            <a:r>
              <a:rPr lang="en-US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dává vznik</a:t>
            </a:r>
            <a:r>
              <a:rPr lang="en-US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kůži</a:t>
            </a:r>
            <a:r>
              <a:rPr lang="en-US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1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nervové tkái.</a:t>
            </a:r>
            <a:endParaRPr lang="en-US" altLang="cs-CZ" sz="1400" b="1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 eaLnBrk="1" hangingPunct="1">
              <a:buFontTx/>
              <a:buNone/>
            </a:pPr>
            <a:endParaRPr lang="cs-CZ" altLang="cs-CZ" sz="1400" u="sn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 eaLnBrk="1" hangingPunct="1">
              <a:buFontTx/>
              <a:buNone/>
            </a:pPr>
            <a:endParaRPr lang="cs-CZ" altLang="cs-CZ" sz="1400" u="sng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 eaLnBrk="1" hangingPunct="1">
              <a:buFontTx/>
              <a:buNone/>
            </a:pPr>
            <a:r>
              <a:rPr lang="en-US" altLang="cs-CZ" sz="1000" u="sng" smtClean="0">
                <a:latin typeface="Arial" panose="020B0604020202020204" pitchFamily="34" charset="0"/>
                <a:cs typeface="Arial" panose="020B0604020202020204" pitchFamily="34" charset="0"/>
              </a:rPr>
              <a:t>Mesoderm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:  middle layer, generates most of the </a:t>
            </a:r>
            <a:r>
              <a:rPr lang="en-US" altLang="cs-CZ" sz="1000" b="1" smtClean="0">
                <a:latin typeface="Arial" panose="020B0604020202020204" pitchFamily="34" charset="0"/>
                <a:cs typeface="Arial" panose="020B0604020202020204" pitchFamily="34" charset="0"/>
              </a:rPr>
              <a:t>muscle, blood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cs-CZ" sz="1000" b="1" smtClean="0">
                <a:latin typeface="Arial" panose="020B0604020202020204" pitchFamily="34" charset="0"/>
                <a:cs typeface="Arial" panose="020B0604020202020204" pitchFamily="34" charset="0"/>
              </a:rPr>
              <a:t>connective tissues 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of the body and placenta.</a:t>
            </a:r>
          </a:p>
          <a:p>
            <a:pPr marL="457200" lvl="1" indent="-457200" eaLnBrk="1" hangingPunct="1">
              <a:buFontTx/>
              <a:buNone/>
            </a:pPr>
            <a:r>
              <a:rPr lang="en-US" altLang="cs-CZ" sz="1000" u="sng" smtClean="0">
                <a:latin typeface="Arial" panose="020B0604020202020204" pitchFamily="34" charset="0"/>
                <a:cs typeface="Arial" panose="020B0604020202020204" pitchFamily="34" charset="0"/>
              </a:rPr>
              <a:t>Endoderm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:  eventually most interior of embryo, generates the </a:t>
            </a:r>
            <a:r>
              <a:rPr lang="en-US" altLang="cs-CZ" sz="1000" b="1" smtClean="0">
                <a:latin typeface="Arial" panose="020B0604020202020204" pitchFamily="34" charset="0"/>
                <a:cs typeface="Arial" panose="020B0604020202020204" pitchFamily="34" charset="0"/>
              </a:rPr>
              <a:t>epithelial lining 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and associated </a:t>
            </a:r>
            <a:r>
              <a:rPr lang="en-US" altLang="cs-CZ" sz="1000" b="1" smtClean="0"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US" altLang="cs-CZ" sz="1000" b="1" smtClean="0">
                <a:latin typeface="Arial" panose="020B0604020202020204" pitchFamily="34" charset="0"/>
                <a:cs typeface="Arial" panose="020B0604020202020204" pitchFamily="34" charset="0"/>
              </a:rPr>
              <a:t>gut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000" b="1" smtClean="0"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en-US" altLang="cs-CZ" sz="100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altLang="cs-CZ" sz="1000" b="1" smtClean="0">
                <a:latin typeface="Arial" panose="020B0604020202020204" pitchFamily="34" charset="0"/>
                <a:cs typeface="Arial" panose="020B0604020202020204" pitchFamily="34" charset="0"/>
              </a:rPr>
              <a:t>urogenital tracts.</a:t>
            </a:r>
          </a:p>
        </p:txBody>
      </p:sp>
      <p:sp>
        <p:nvSpPr>
          <p:cNvPr id="74756" name="Text Box 10"/>
          <p:cNvSpPr txBox="1">
            <a:spLocks noChangeArrowheads="1"/>
          </p:cNvSpPr>
          <p:nvPr/>
        </p:nvSpPr>
        <p:spPr bwMode="auto">
          <a:xfrm>
            <a:off x="2620963" y="434975"/>
            <a:ext cx="362267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Vývoj 1</a:t>
            </a:r>
          </a:p>
        </p:txBody>
      </p:sp>
      <p:grpSp>
        <p:nvGrpSpPr>
          <p:cNvPr id="74757" name="Skupina 3"/>
          <p:cNvGrpSpPr>
            <a:grpSpLocks/>
          </p:cNvGrpSpPr>
          <p:nvPr/>
        </p:nvGrpSpPr>
        <p:grpSpPr bwMode="auto">
          <a:xfrm>
            <a:off x="755650" y="2060575"/>
            <a:ext cx="3416300" cy="4025900"/>
            <a:chOff x="611560" y="1795192"/>
            <a:chExt cx="3415680" cy="4024853"/>
          </a:xfrm>
        </p:grpSpPr>
        <p:pic>
          <p:nvPicPr>
            <p:cNvPr id="7475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795192"/>
              <a:ext cx="3415680" cy="4024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Zaoblený obdélník 2">
              <a:extLst>
                <a:ext uri="{FF2B5EF4-FFF2-40B4-BE49-F238E27FC236}">
                  <a16:creationId xmlns:a16="http://schemas.microsoft.com/office/drawing/2014/main" xmlns="" id="{919AB62A-2F3A-4B23-B9BD-A261A92137A2}"/>
                </a:ext>
              </a:extLst>
            </p:cNvPr>
            <p:cNvSpPr/>
            <p:nvPr/>
          </p:nvSpPr>
          <p:spPr>
            <a:xfrm>
              <a:off x="1395643" y="5293132"/>
              <a:ext cx="649170" cy="288850"/>
            </a:xfrm>
            <a:prstGeom prst="roundRect">
              <a:avLst/>
            </a:prstGeom>
            <a:noFill/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7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1697038" y="1039813"/>
            <a:ext cx="5402262" cy="720725"/>
          </a:xfrm>
          <a:solidFill>
            <a:srgbClr val="FFCCFF"/>
          </a:solidFill>
        </p:spPr>
        <p:txBody>
          <a:bodyPr/>
          <a:lstStyle/>
          <a:p>
            <a:r>
              <a:rPr lang="en-US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ální indukce</a:t>
            </a:r>
            <a:r>
              <a:rPr lang="en-US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cs-CZ" sz="2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Signály z </a:t>
            </a:r>
            <a:r>
              <a:rPr lang="cs-CZ" altLang="cs-CZ" sz="1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primitivního uzlu </a:t>
            </a:r>
            <a:r>
              <a:rPr lang="cs-CZ" altLang="cs-CZ" sz="1400" smtClean="0">
                <a:latin typeface="Arial" panose="020B0604020202020204" pitchFamily="34" charset="0"/>
                <a:cs typeface="Arial" panose="020B0604020202020204" pitchFamily="34" charset="0"/>
              </a:rPr>
              <a:t>indukují vznik </a:t>
            </a:r>
            <a:r>
              <a:rPr lang="cs-CZ" altLang="cs-CZ" sz="14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neurální ploténky</a:t>
            </a:r>
            <a:endParaRPr lang="en-US" altLang="cs-CZ" sz="140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3" name="Text Box 10"/>
          <p:cNvSpPr txBox="1">
            <a:spLocks noChangeArrowheads="1"/>
          </p:cNvSpPr>
          <p:nvPr/>
        </p:nvSpPr>
        <p:spPr bwMode="auto">
          <a:xfrm>
            <a:off x="2620963" y="434975"/>
            <a:ext cx="362267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Vývoj 2</a:t>
            </a:r>
          </a:p>
        </p:txBody>
      </p:sp>
      <p:grpSp>
        <p:nvGrpSpPr>
          <p:cNvPr id="76804" name="Skupina 1"/>
          <p:cNvGrpSpPr>
            <a:grpSpLocks/>
          </p:cNvGrpSpPr>
          <p:nvPr/>
        </p:nvGrpSpPr>
        <p:grpSpPr bwMode="auto">
          <a:xfrm>
            <a:off x="468313" y="2098675"/>
            <a:ext cx="7708900" cy="4283075"/>
            <a:chOff x="467544" y="2098675"/>
            <a:chExt cx="7709669" cy="4283075"/>
          </a:xfrm>
        </p:grpSpPr>
        <p:grpSp>
          <p:nvGrpSpPr>
            <p:cNvPr id="76805" name="Skupina 7"/>
            <p:cNvGrpSpPr>
              <a:grpSpLocks/>
            </p:cNvGrpSpPr>
            <p:nvPr/>
          </p:nvGrpSpPr>
          <p:grpSpPr bwMode="auto">
            <a:xfrm>
              <a:off x="652463" y="2373313"/>
              <a:ext cx="4462462" cy="3709987"/>
              <a:chOff x="755576" y="2276872"/>
              <a:chExt cx="4462372" cy="3709346"/>
            </a:xfrm>
          </p:grpSpPr>
          <p:pic>
            <p:nvPicPr>
              <p:cNvPr id="76824" name="Picture 3"/>
              <p:cNvPicPr>
                <a:picLocks noChangeAspect="1" noChangeArrowheads="1"/>
              </p:cNvPicPr>
              <p:nvPr/>
            </p:nvPicPr>
            <p:blipFill>
              <a:blip r:embed="rId3">
                <a:lum bright="-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576" y="2276872"/>
                <a:ext cx="4462372" cy="3709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Ovál 4">
                <a:extLst>
                  <a:ext uri="{FF2B5EF4-FFF2-40B4-BE49-F238E27FC236}">
                    <a16:creationId xmlns:a16="http://schemas.microsoft.com/office/drawing/2014/main" xmlns="" id="{0EA46332-CA9C-4AE9-81CA-40E4F08716A1}"/>
                  </a:ext>
                </a:extLst>
              </p:cNvPr>
              <p:cNvSpPr/>
              <p:nvPr/>
            </p:nvSpPr>
            <p:spPr>
              <a:xfrm>
                <a:off x="2050328" y="4941823"/>
                <a:ext cx="720782" cy="43172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Ovál 6">
                <a:extLst>
                  <a:ext uri="{FF2B5EF4-FFF2-40B4-BE49-F238E27FC236}">
                    <a16:creationId xmlns:a16="http://schemas.microsoft.com/office/drawing/2014/main" xmlns="" id="{A353A740-FB00-4BAE-ABD1-E19DF3EB9134}"/>
                  </a:ext>
                </a:extLst>
              </p:cNvPr>
              <p:cNvSpPr/>
              <p:nvPr/>
            </p:nvSpPr>
            <p:spPr>
              <a:xfrm>
                <a:off x="2915584" y="2421309"/>
                <a:ext cx="647752" cy="360301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ál 13">
                <a:extLst>
                  <a:ext uri="{FF2B5EF4-FFF2-40B4-BE49-F238E27FC236}">
                    <a16:creationId xmlns:a16="http://schemas.microsoft.com/office/drawing/2014/main" xmlns="" id="{7BD9BA24-FE88-409D-B524-0D5DA33F6182}"/>
                  </a:ext>
                </a:extLst>
              </p:cNvPr>
              <p:cNvSpPr/>
              <p:nvPr/>
            </p:nvSpPr>
            <p:spPr>
              <a:xfrm>
                <a:off x="3418862" y="3068897"/>
                <a:ext cx="649339" cy="41426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ál 14">
                <a:extLst>
                  <a:ext uri="{FF2B5EF4-FFF2-40B4-BE49-F238E27FC236}">
                    <a16:creationId xmlns:a16="http://schemas.microsoft.com/office/drawing/2014/main" xmlns="" id="{6BC16E46-DC15-472C-882E-983C1113F648}"/>
                  </a:ext>
                </a:extLst>
              </p:cNvPr>
              <p:cNvSpPr/>
              <p:nvPr/>
            </p:nvSpPr>
            <p:spPr>
              <a:xfrm>
                <a:off x="3491893" y="4421213"/>
                <a:ext cx="647752" cy="35871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Zaoblený obdélník 15">
                <a:extLst>
                  <a:ext uri="{FF2B5EF4-FFF2-40B4-BE49-F238E27FC236}">
                    <a16:creationId xmlns:a16="http://schemas.microsoft.com/office/drawing/2014/main" xmlns="" id="{B4B4831C-0250-4024-A73B-BCA836F756E0}"/>
                  </a:ext>
                </a:extLst>
              </p:cNvPr>
              <p:cNvSpPr/>
              <p:nvPr/>
            </p:nvSpPr>
            <p:spPr>
              <a:xfrm>
                <a:off x="1475607" y="5608458"/>
                <a:ext cx="647752" cy="287288"/>
              </a:xfrm>
              <a:prstGeom prst="roundRect">
                <a:avLst/>
              </a:prstGeom>
              <a:noFill/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Zaoblený obdélník 16">
                <a:extLst>
                  <a:ext uri="{FF2B5EF4-FFF2-40B4-BE49-F238E27FC236}">
                    <a16:creationId xmlns:a16="http://schemas.microsoft.com/office/drawing/2014/main" xmlns="" id="{2577F3CA-661F-4041-A72E-EA2D86453607}"/>
                  </a:ext>
                </a:extLst>
              </p:cNvPr>
              <p:cNvSpPr/>
              <p:nvPr/>
            </p:nvSpPr>
            <p:spPr>
              <a:xfrm>
                <a:off x="2320224" y="4456132"/>
                <a:ext cx="647752" cy="288875"/>
              </a:xfrm>
              <a:prstGeom prst="roundRect">
                <a:avLst/>
              </a:prstGeom>
              <a:noFill/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Zaoblený obdélník 17">
                <a:extLst>
                  <a:ext uri="{FF2B5EF4-FFF2-40B4-BE49-F238E27FC236}">
                    <a16:creationId xmlns:a16="http://schemas.microsoft.com/office/drawing/2014/main" xmlns="" id="{45C3D25F-BE17-4590-9D42-4E1C8AD20603}"/>
                  </a:ext>
                </a:extLst>
              </p:cNvPr>
              <p:cNvSpPr/>
              <p:nvPr/>
            </p:nvSpPr>
            <p:spPr>
              <a:xfrm>
                <a:off x="4149170" y="5449736"/>
                <a:ext cx="752535" cy="287288"/>
              </a:xfrm>
              <a:prstGeom prst="roundRect">
                <a:avLst/>
              </a:prstGeom>
              <a:noFill/>
              <a:ln w="571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6806" name="Skupina 36"/>
            <p:cNvGrpSpPr>
              <a:grpSpLocks/>
            </p:cNvGrpSpPr>
            <p:nvPr/>
          </p:nvGrpSpPr>
          <p:grpSpPr bwMode="auto">
            <a:xfrm>
              <a:off x="5659438" y="2098675"/>
              <a:ext cx="2517775" cy="4283075"/>
              <a:chOff x="5615816" y="2098949"/>
              <a:chExt cx="2516627" cy="4282379"/>
            </a:xfrm>
          </p:grpSpPr>
          <p:grpSp>
            <p:nvGrpSpPr>
              <p:cNvPr id="76808" name="Skupina 33"/>
              <p:cNvGrpSpPr>
                <a:grpSpLocks/>
              </p:cNvGrpSpPr>
              <p:nvPr/>
            </p:nvGrpSpPr>
            <p:grpSpPr bwMode="auto">
              <a:xfrm>
                <a:off x="5615816" y="2098949"/>
                <a:ext cx="2516627" cy="1800200"/>
                <a:chOff x="5615816" y="2098949"/>
                <a:chExt cx="2516627" cy="1800200"/>
              </a:xfrm>
            </p:grpSpPr>
            <p:grpSp>
              <p:nvGrpSpPr>
                <p:cNvPr id="76818" name="Skupina 24"/>
                <p:cNvGrpSpPr>
                  <a:grpSpLocks/>
                </p:cNvGrpSpPr>
                <p:nvPr/>
              </p:nvGrpSpPr>
              <p:grpSpPr bwMode="auto">
                <a:xfrm>
                  <a:off x="5893791" y="2373321"/>
                  <a:ext cx="1960676" cy="1334061"/>
                  <a:chOff x="5893791" y="2373321"/>
                  <a:chExt cx="1960676" cy="1334061"/>
                </a:xfrm>
              </p:grpSpPr>
              <p:sp>
                <p:nvSpPr>
                  <p:cNvPr id="76820" name="TextovéPole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38027" y="2373321"/>
                    <a:ext cx="187220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Entoderm + Mezoderm</a:t>
                    </a:r>
                  </a:p>
                </p:txBody>
              </p:sp>
              <p:sp>
                <p:nvSpPr>
                  <p:cNvPr id="21" name="Šipka dolů 20">
                    <a:extLst>
                      <a:ext uri="{FF2B5EF4-FFF2-40B4-BE49-F238E27FC236}">
                        <a16:creationId xmlns:a16="http://schemas.microsoft.com/office/drawing/2014/main" xmlns="" id="{E9EED0F8-CAE4-4F0E-83BC-D0AC7759D19C}"/>
                      </a:ext>
                    </a:extLst>
                  </p:cNvPr>
                  <p:cNvSpPr/>
                  <p:nvPr/>
                </p:nvSpPr>
                <p:spPr>
                  <a:xfrm>
                    <a:off x="6026581" y="2659245"/>
                    <a:ext cx="1694846" cy="701561"/>
                  </a:xfrm>
                  <a:prstGeom prst="downArrow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s-CZ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822" name="TextovéPole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71804" y="2820302"/>
                    <a:ext cx="604653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0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BMP-4</a:t>
                    </a:r>
                  </a:p>
                </p:txBody>
              </p:sp>
              <p:sp>
                <p:nvSpPr>
                  <p:cNvPr id="76823" name="TextovéPole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93791" y="3430383"/>
                    <a:ext cx="1960676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2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Ektoderm  dif. na  Kůži</a:t>
                    </a:r>
                  </a:p>
                </p:txBody>
              </p:sp>
            </p:grpSp>
            <p:sp>
              <p:nvSpPr>
                <p:cNvPr id="24" name="Zaoblený obdélník 23">
                  <a:extLst>
                    <a:ext uri="{FF2B5EF4-FFF2-40B4-BE49-F238E27FC236}">
                      <a16:creationId xmlns:a16="http://schemas.microsoft.com/office/drawing/2014/main" xmlns="" id="{FC0E84DA-9D64-4DA0-B029-F2D3167981BC}"/>
                    </a:ext>
                  </a:extLst>
                </p:cNvPr>
                <p:cNvSpPr/>
                <p:nvPr/>
              </p:nvSpPr>
              <p:spPr>
                <a:xfrm>
                  <a:off x="5615565" y="2098949"/>
                  <a:ext cx="2516878" cy="1799932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809" name="Skupina 32"/>
              <p:cNvGrpSpPr>
                <a:grpSpLocks/>
              </p:cNvGrpSpPr>
              <p:nvPr/>
            </p:nvGrpSpPr>
            <p:grpSpPr bwMode="auto">
              <a:xfrm>
                <a:off x="5615816" y="4374334"/>
                <a:ext cx="2516627" cy="2006994"/>
                <a:chOff x="5615816" y="4374334"/>
                <a:chExt cx="2516627" cy="2006994"/>
              </a:xfrm>
            </p:grpSpPr>
            <p:sp>
              <p:nvSpPr>
                <p:cNvPr id="35" name="Zaoblený obdélník 34">
                  <a:extLst>
                    <a:ext uri="{FF2B5EF4-FFF2-40B4-BE49-F238E27FC236}">
                      <a16:creationId xmlns:a16="http://schemas.microsoft.com/office/drawing/2014/main" xmlns="" id="{4B18F52C-EA55-4A5A-9701-50469717F7CC}"/>
                    </a:ext>
                  </a:extLst>
                </p:cNvPr>
                <p:cNvSpPr/>
                <p:nvPr/>
              </p:nvSpPr>
              <p:spPr>
                <a:xfrm>
                  <a:off x="5615565" y="4375054"/>
                  <a:ext cx="2516878" cy="2006274"/>
                </a:xfrm>
                <a:prstGeom prst="roundRect">
                  <a:avLst/>
                </a:prstGeom>
                <a:solidFill>
                  <a:srgbClr val="FFFF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6812" name="Skupina 37"/>
                <p:cNvGrpSpPr>
                  <a:grpSpLocks/>
                </p:cNvGrpSpPr>
                <p:nvPr/>
              </p:nvGrpSpPr>
              <p:grpSpPr bwMode="auto">
                <a:xfrm>
                  <a:off x="5621182" y="4530116"/>
                  <a:ext cx="2505894" cy="1779732"/>
                  <a:chOff x="5758892" y="4186018"/>
                  <a:chExt cx="2505894" cy="1779732"/>
                </a:xfrm>
              </p:grpSpPr>
              <p:sp>
                <p:nvSpPr>
                  <p:cNvPr id="76813" name="TextovéPole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43863" y="4186018"/>
                    <a:ext cx="1238430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2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Primitivní uzel</a:t>
                    </a:r>
                  </a:p>
                </p:txBody>
              </p:sp>
              <p:sp>
                <p:nvSpPr>
                  <p:cNvPr id="40" name="Šipka dolů 39">
                    <a:extLst>
                      <a:ext uri="{FF2B5EF4-FFF2-40B4-BE49-F238E27FC236}">
                        <a16:creationId xmlns:a16="http://schemas.microsoft.com/office/drawing/2014/main" xmlns="" id="{3AEA1B5C-28C1-4322-8423-27E4817363DD}"/>
                      </a:ext>
                    </a:extLst>
                  </p:cNvPr>
                  <p:cNvSpPr/>
                  <p:nvPr/>
                </p:nvSpPr>
                <p:spPr>
                  <a:xfrm>
                    <a:off x="6115096" y="4475384"/>
                    <a:ext cx="1694846" cy="1187257"/>
                  </a:xfrm>
                  <a:prstGeom prst="downArrow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cs-CZ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6815" name="TextovéPole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36243" y="5059175"/>
                    <a:ext cx="1301959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00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BMP-4 antagonisti</a:t>
                    </a:r>
                  </a:p>
                </p:txBody>
              </p:sp>
              <p:sp>
                <p:nvSpPr>
                  <p:cNvPr id="76816" name="TextovéPole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58892" y="5688751"/>
                    <a:ext cx="2505894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2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Ektoderm dif. na Nervovou tkáň</a:t>
                    </a:r>
                  </a:p>
                </p:txBody>
              </p:sp>
              <p:sp>
                <p:nvSpPr>
                  <p:cNvPr id="76817" name="TextovéPole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0018" y="4514690"/>
                    <a:ext cx="681597" cy="5539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noggin</a:t>
                    </a: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chordin</a:t>
                    </a:r>
                  </a:p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follistatin</a:t>
                    </a:r>
                  </a:p>
                </p:txBody>
              </p:sp>
            </p:grpSp>
          </p:grpSp>
          <p:sp>
            <p:nvSpPr>
              <p:cNvPr id="76810" name="TextovéPole 35"/>
              <p:cNvSpPr txBox="1">
                <a:spLocks noChangeArrowheads="1"/>
              </p:cNvSpPr>
              <p:nvPr/>
            </p:nvSpPr>
            <p:spPr bwMode="auto">
              <a:xfrm>
                <a:off x="6688822" y="3944975"/>
                <a:ext cx="3706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X</a:t>
                </a:r>
              </a:p>
            </p:txBody>
          </p:sp>
        </p:grp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xmlns="" id="{74282685-B157-43A3-AC19-755E2E297FDC}"/>
                </a:ext>
              </a:extLst>
            </p:cNvPr>
            <p:cNvSpPr/>
            <p:nvPr/>
          </p:nvSpPr>
          <p:spPr bwMode="auto">
            <a:xfrm>
              <a:off x="467544" y="3686175"/>
              <a:ext cx="720797" cy="4318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1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~AUT0008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111375"/>
            <a:ext cx="2744788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Obdélník 1"/>
          <p:cNvSpPr>
            <a:spLocks noChangeArrowheads="1"/>
          </p:cNvSpPr>
          <p:nvPr/>
        </p:nvSpPr>
        <p:spPr bwMode="auto">
          <a:xfrm>
            <a:off x="2957513" y="933450"/>
            <a:ext cx="3228975" cy="61595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Neurula</a:t>
            </a: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Skládání a uzavírání neurální ploténky</a:t>
            </a:r>
          </a:p>
        </p:txBody>
      </p:sp>
      <p:sp>
        <p:nvSpPr>
          <p:cNvPr id="78852" name="Obdélník 2"/>
          <p:cNvSpPr>
            <a:spLocks noChangeArrowheads="1"/>
          </p:cNvSpPr>
          <p:nvPr/>
        </p:nvSpPr>
        <p:spPr bwMode="auto">
          <a:xfrm>
            <a:off x="3062288" y="2759075"/>
            <a:ext cx="3448050" cy="24939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ální</a:t>
            </a: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valy se uzavírají</a:t>
            </a:r>
          </a:p>
          <a:p>
            <a:pPr>
              <a:spcBef>
                <a:spcPct val="0"/>
              </a:spcBef>
            </a:pPr>
            <a:endParaRPr lang="cs-CZ" altLang="cs-CZ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buňky neurální lišty 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delaminují z neuroektodermu a 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migrují 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vzdálených destinací</a:t>
            </a:r>
          </a:p>
          <a:p>
            <a:pPr>
              <a:spcBef>
                <a:spcPct val="0"/>
              </a:spcBef>
            </a:pPr>
            <a:endParaRPr lang="cs-CZ" altLang="cs-CZ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neurální trubice </a:t>
            </a: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uzavírá nejprve uprostřed 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potom zipovitě směrem kraniálním a kaudálním</a:t>
            </a:r>
          </a:p>
          <a:p>
            <a:pPr>
              <a:spcBef>
                <a:spcPct val="0"/>
              </a:spcBef>
            </a:pPr>
            <a:endParaRPr lang="cs-CZ" altLang="cs-CZ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kraniální</a:t>
            </a: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neuropor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uzavírá cca ve dni </a:t>
            </a: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cs-CZ" altLang="cs-CZ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cs-CZ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kaudální neuropor</a:t>
            </a: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uzavírá cca ve dni </a:t>
            </a:r>
            <a:r>
              <a:rPr lang="en-US" altLang="cs-CZ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grpSp>
        <p:nvGrpSpPr>
          <p:cNvPr id="78853" name="Skupina 3"/>
          <p:cNvGrpSpPr>
            <a:grpSpLocks/>
          </p:cNvGrpSpPr>
          <p:nvPr/>
        </p:nvGrpSpPr>
        <p:grpSpPr bwMode="auto">
          <a:xfrm>
            <a:off x="6659563" y="1654175"/>
            <a:ext cx="1747837" cy="5026025"/>
            <a:chOff x="6660232" y="1604386"/>
            <a:chExt cx="1746831" cy="5024907"/>
          </a:xfrm>
        </p:grpSpPr>
        <p:pic>
          <p:nvPicPr>
            <p:cNvPr id="78855" name="Picture 5" descr="C:\Users\Matt Velkey\Documents\TEACHING\EMBRYOLOGY\embryoImages\LangmansEmbryo-11thEd-figures\chapter06\jpg\Figure 6-0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283"/>
            <a:stretch>
              <a:fillRect/>
            </a:stretch>
          </p:blipFill>
          <p:spPr bwMode="auto">
            <a:xfrm>
              <a:off x="6660232" y="1604386"/>
              <a:ext cx="1746831" cy="5024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aoblený obdélník 20">
              <a:extLst>
                <a:ext uri="{FF2B5EF4-FFF2-40B4-BE49-F238E27FC236}">
                  <a16:creationId xmlns:a16="http://schemas.microsoft.com/office/drawing/2014/main" xmlns="" id="{30D96625-9084-4982-80C5-EEF3E81E4449}"/>
                </a:ext>
              </a:extLst>
            </p:cNvPr>
            <p:cNvSpPr/>
            <p:nvPr/>
          </p:nvSpPr>
          <p:spPr>
            <a:xfrm>
              <a:off x="6948991" y="3807346"/>
              <a:ext cx="502947" cy="287274"/>
            </a:xfrm>
            <a:prstGeom prst="roundRect">
              <a:avLst/>
            </a:prstGeom>
            <a:noFill/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22" name="Zaoblený obdélník 21">
              <a:extLst>
                <a:ext uri="{FF2B5EF4-FFF2-40B4-BE49-F238E27FC236}">
                  <a16:creationId xmlns:a16="http://schemas.microsoft.com/office/drawing/2014/main" xmlns="" id="{70BA5068-FB0C-4165-BDFB-8C568491FAE4}"/>
                </a:ext>
              </a:extLst>
            </p:cNvPr>
            <p:cNvSpPr/>
            <p:nvPr/>
          </p:nvSpPr>
          <p:spPr>
            <a:xfrm>
              <a:off x="6979135" y="6308689"/>
              <a:ext cx="502948" cy="288861"/>
            </a:xfrm>
            <a:prstGeom prst="roundRect">
              <a:avLst/>
            </a:prstGeom>
            <a:noFill/>
            <a:ln w="571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8854" name="Text Box 10"/>
          <p:cNvSpPr txBox="1">
            <a:spLocks noChangeArrowheads="1"/>
          </p:cNvSpPr>
          <p:nvPr/>
        </p:nvSpPr>
        <p:spPr bwMode="auto">
          <a:xfrm>
            <a:off x="2700338" y="287338"/>
            <a:ext cx="3622675" cy="461962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Vývoj 3</a:t>
            </a:r>
          </a:p>
        </p:txBody>
      </p:sp>
    </p:spTree>
    <p:extLst>
      <p:ext uri="{BB962C8B-B14F-4D97-AF65-F5344CB8AC3E}">
        <p14:creationId xmlns:p14="http://schemas.microsoft.com/office/powerpoint/2010/main" val="371585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A6AEA2B-8CBA-4843-B430-1DD8E212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50" y="957263"/>
            <a:ext cx="4827588" cy="384175"/>
          </a:xfrm>
          <a:solidFill>
            <a:srgbClr val="FFCC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Časná nervová trubice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 víceřadý epitel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633538" y="1479550"/>
            <a:ext cx="6132512" cy="69373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cs-CZ" sz="1200" b="1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cs-CZ" sz="1200" b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r>
              <a:rPr lang="cs-CZ" altLang="cs-CZ" sz="1200" b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kální</a:t>
            </a:r>
            <a:r>
              <a:rPr lang="en-US" altLang="cs-CZ" sz="1200" b="1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cs-CZ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t>strana je přivrácena do </a:t>
            </a:r>
            <a:r>
              <a:rPr lang="cs-CZ" altLang="cs-CZ" sz="1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centrálního kanálu</a:t>
            </a:r>
            <a:endParaRPr lang="en-US" altLang="cs-CZ" sz="1200" b="1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cs-CZ" sz="1200" b="1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cs-CZ" sz="1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cs-CZ" altLang="cs-CZ" sz="1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zální</a:t>
            </a:r>
            <a:r>
              <a:rPr lang="en-US" altLang="cs-CZ" sz="1200" b="1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cs-CZ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t>strana je přivrácena k </a:t>
            </a:r>
            <a:r>
              <a:rPr lang="cs-CZ" altLang="cs-CZ" sz="12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okolním strukturám </a:t>
            </a:r>
            <a:r>
              <a:rPr lang="en-US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t>(somit</a:t>
            </a:r>
            <a:r>
              <a:rPr lang="cs-CZ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t>, notochord, etc.).</a:t>
            </a:r>
          </a:p>
          <a:p>
            <a:pPr eaLnBrk="1" hangingPunct="1"/>
            <a:r>
              <a:rPr lang="cs-CZ" altLang="cs-CZ" sz="1200" smtClean="0">
                <a:latin typeface="Arial" panose="020B0604020202020204" pitchFamily="34" charset="0"/>
                <a:cs typeface="Arial" panose="020B0604020202020204" pitchFamily="34" charset="0"/>
              </a:rPr>
              <a:t>dělící se buňky jsou na apikální straně</a:t>
            </a:r>
            <a:endParaRPr lang="en-US" altLang="cs-CZ" sz="1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Text Box 10"/>
          <p:cNvSpPr txBox="1">
            <a:spLocks noChangeArrowheads="1"/>
          </p:cNvSpPr>
          <p:nvPr/>
        </p:nvSpPr>
        <p:spPr bwMode="auto">
          <a:xfrm>
            <a:off x="2627313" y="333375"/>
            <a:ext cx="3624262" cy="460375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Vývoj 4</a:t>
            </a:r>
          </a:p>
        </p:txBody>
      </p:sp>
      <p:grpSp>
        <p:nvGrpSpPr>
          <p:cNvPr id="79877" name="Skupina 1"/>
          <p:cNvGrpSpPr>
            <a:grpSpLocks/>
          </p:cNvGrpSpPr>
          <p:nvPr/>
        </p:nvGrpSpPr>
        <p:grpSpPr bwMode="auto">
          <a:xfrm>
            <a:off x="1403350" y="2708275"/>
            <a:ext cx="6913563" cy="3536950"/>
            <a:chOff x="1403350" y="2708275"/>
            <a:chExt cx="6913563" cy="3536950"/>
          </a:xfrm>
        </p:grpSpPr>
        <p:grpSp>
          <p:nvGrpSpPr>
            <p:cNvPr id="79878" name="Skupina 5"/>
            <p:cNvGrpSpPr>
              <a:grpSpLocks/>
            </p:cNvGrpSpPr>
            <p:nvPr/>
          </p:nvGrpSpPr>
          <p:grpSpPr bwMode="auto">
            <a:xfrm>
              <a:off x="1403350" y="2708275"/>
              <a:ext cx="6913563" cy="3536950"/>
              <a:chOff x="1331640" y="2708920"/>
              <a:chExt cx="6912768" cy="3535963"/>
            </a:xfrm>
          </p:grpSpPr>
          <p:pic>
            <p:nvPicPr>
              <p:cNvPr id="79885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640" y="2708920"/>
                <a:ext cx="6736357" cy="353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Ovál 4"/>
              <p:cNvSpPr>
                <a:spLocks noChangeArrowheads="1"/>
              </p:cNvSpPr>
              <p:nvPr/>
            </p:nvSpPr>
            <p:spPr bwMode="auto">
              <a:xfrm>
                <a:off x="3275856" y="5085184"/>
                <a:ext cx="1728192" cy="1087691"/>
              </a:xfrm>
              <a:prstGeom prst="ellipse">
                <a:avLst/>
              </a:prstGeom>
              <a:noFill/>
              <a:ln w="19050" algn="ctr">
                <a:solidFill>
                  <a:srgbClr val="0070C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79887" name="Ovál 13"/>
              <p:cNvSpPr>
                <a:spLocks noChangeArrowheads="1"/>
              </p:cNvSpPr>
              <p:nvPr/>
            </p:nvSpPr>
            <p:spPr bwMode="auto">
              <a:xfrm>
                <a:off x="5580112" y="5121133"/>
                <a:ext cx="1728192" cy="1087691"/>
              </a:xfrm>
              <a:prstGeom prst="ellipse">
                <a:avLst/>
              </a:prstGeom>
              <a:noFill/>
              <a:ln w="19050" algn="ctr">
                <a:solidFill>
                  <a:srgbClr val="0070C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79888" name="Ovál 14"/>
              <p:cNvSpPr>
                <a:spLocks noChangeArrowheads="1"/>
              </p:cNvSpPr>
              <p:nvPr/>
            </p:nvSpPr>
            <p:spPr bwMode="auto">
              <a:xfrm>
                <a:off x="6732240" y="3573016"/>
                <a:ext cx="1512168" cy="1656184"/>
              </a:xfrm>
              <a:prstGeom prst="ellipse">
                <a:avLst/>
              </a:prstGeom>
              <a:noFill/>
              <a:ln w="19050" algn="ctr">
                <a:solidFill>
                  <a:srgbClr val="0070C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9879" name="Skupina 9"/>
            <p:cNvGrpSpPr>
              <a:grpSpLocks/>
            </p:cNvGrpSpPr>
            <p:nvPr/>
          </p:nvGrpSpPr>
          <p:grpSpPr bwMode="auto">
            <a:xfrm>
              <a:off x="4958459" y="3429372"/>
              <a:ext cx="1379484" cy="1584176"/>
              <a:chOff x="4958459" y="3429372"/>
              <a:chExt cx="1379484" cy="1584176"/>
            </a:xfrm>
          </p:grpSpPr>
          <p:sp>
            <p:nvSpPr>
              <p:cNvPr id="79880" name="Šipka: zahnutá doleva 2"/>
              <p:cNvSpPr>
                <a:spLocks noChangeArrowheads="1"/>
              </p:cNvSpPr>
              <p:nvPr/>
            </p:nvSpPr>
            <p:spPr bwMode="auto">
              <a:xfrm flipH="1">
                <a:off x="4969643" y="3429372"/>
                <a:ext cx="1368300" cy="1584176"/>
              </a:xfrm>
              <a:prstGeom prst="curvedLeftArrow">
                <a:avLst>
                  <a:gd name="adj1" fmla="val 24999"/>
                  <a:gd name="adj2" fmla="val 49998"/>
                  <a:gd name="adj3" fmla="val 25000"/>
                </a:avLst>
              </a:prstGeom>
              <a:solidFill>
                <a:srgbClr val="FFCC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79881" name="TextovéPole 3"/>
              <p:cNvSpPr txBox="1">
                <a:spLocks noChangeArrowheads="1"/>
              </p:cNvSpPr>
              <p:nvPr/>
            </p:nvSpPr>
            <p:spPr bwMode="auto">
              <a:xfrm>
                <a:off x="6012433" y="3449287"/>
                <a:ext cx="28803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</a:p>
            </p:txBody>
          </p:sp>
          <p:sp>
            <p:nvSpPr>
              <p:cNvPr id="79882" name="TextovéPole 12"/>
              <p:cNvSpPr txBox="1">
                <a:spLocks noChangeArrowheads="1"/>
              </p:cNvSpPr>
              <p:nvPr/>
            </p:nvSpPr>
            <p:spPr bwMode="auto">
              <a:xfrm flipH="1">
                <a:off x="5364361" y="3567625"/>
                <a:ext cx="43204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G2</a:t>
                </a:r>
              </a:p>
            </p:txBody>
          </p:sp>
          <p:sp>
            <p:nvSpPr>
              <p:cNvPr id="79883" name="TextovéPole 13"/>
              <p:cNvSpPr txBox="1">
                <a:spLocks noChangeArrowheads="1"/>
              </p:cNvSpPr>
              <p:nvPr/>
            </p:nvSpPr>
            <p:spPr bwMode="auto">
              <a:xfrm>
                <a:off x="4958459" y="4201715"/>
                <a:ext cx="26188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  <p:sp>
            <p:nvSpPr>
              <p:cNvPr id="79884" name="TextovéPole 14"/>
              <p:cNvSpPr txBox="1">
                <a:spLocks noChangeArrowheads="1"/>
              </p:cNvSpPr>
              <p:nvPr/>
            </p:nvSpPr>
            <p:spPr bwMode="auto">
              <a:xfrm>
                <a:off x="5896128" y="4436706"/>
                <a:ext cx="385083" cy="419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G0 G1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1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CBDD618-8733-4018-940D-96FFBF44C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300" y="976313"/>
            <a:ext cx="1803400" cy="506412"/>
          </a:xfrm>
          <a:solidFill>
            <a:srgbClr val="FFCCFF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Neurální lišta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“4</a:t>
            </a:r>
            <a:r>
              <a:rPr lang="en-US" alt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zárodečný list</a:t>
            </a:r>
            <a:r>
              <a:rPr lang="en-US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899" name="Picture 2" descr="C:\Users\Matt Velkey\Documents\TEACHING\EMBRYOLOGY\embryoImages\LangmansEmbryo-11thEd-figures\chapter06\jpg\Figure 6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35175"/>
            <a:ext cx="403225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Šipka dolů 2"/>
          <p:cNvSpPr>
            <a:spLocks noChangeArrowheads="1"/>
          </p:cNvSpPr>
          <p:nvPr/>
        </p:nvSpPr>
        <p:spPr bwMode="auto">
          <a:xfrm>
            <a:off x="5292725" y="2236788"/>
            <a:ext cx="2663825" cy="1871662"/>
          </a:xfrm>
          <a:prstGeom prst="downArrow">
            <a:avLst>
              <a:gd name="adj1" fmla="val 50000"/>
              <a:gd name="adj2" fmla="val 50000"/>
            </a:avLst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2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B8042932-97C1-4363-88A3-A672A8D746C1}"/>
              </a:ext>
            </a:extLst>
          </p:cNvPr>
          <p:cNvSpPr txBox="1"/>
          <p:nvPr/>
        </p:nvSpPr>
        <p:spPr>
          <a:xfrm>
            <a:off x="5827713" y="2668588"/>
            <a:ext cx="15938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Signály z: 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Mesodermu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Přilehlé kůže</a:t>
            </a:r>
          </a:p>
          <a:p>
            <a:pPr marL="171450" indent="-171450" algn="ctr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Neurální ploténky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8CDF4012-B386-4BE6-A238-10AFCDCF267A}"/>
              </a:ext>
            </a:extLst>
          </p:cNvPr>
          <p:cNvSpPr/>
          <p:nvPr/>
        </p:nvSpPr>
        <p:spPr>
          <a:xfrm>
            <a:off x="5003800" y="4252913"/>
            <a:ext cx="3889375" cy="1476375"/>
          </a:xfrm>
          <a:prstGeom prst="rect">
            <a:avLst/>
          </a:prstGeom>
          <a:solidFill>
            <a:srgbClr val="FFCCC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Buňky neurální lišty</a:t>
            </a:r>
          </a:p>
          <a:p>
            <a:pPr>
              <a:defRPr/>
            </a:pPr>
            <a:endParaRPr lang="cs-CZ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Snižují expresi </a:t>
            </a:r>
            <a:r>
              <a:rPr lang="cs-CZ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kadherinu</a:t>
            </a:r>
            <a:endParaRPr 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Delaminují z </a:t>
            </a:r>
            <a:r>
              <a:rPr lang="cs-CZ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neuroepitelu</a:t>
            </a:r>
            <a:endParaRPr 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Transformují se do </a:t>
            </a:r>
            <a:r>
              <a:rPr lang="cs-CZ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migratorních</a:t>
            </a: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mezenchymálních buněk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Dají vznik mnoha buněčným typům</a:t>
            </a:r>
            <a:endParaRPr lang="cs-CZ" b="0" dirty="0">
              <a:solidFill>
                <a:srgbClr val="000000"/>
              </a:solidFill>
            </a:endParaRPr>
          </a:p>
        </p:txBody>
      </p:sp>
      <p:sp>
        <p:nvSpPr>
          <p:cNvPr id="80903" name="Text Box 10"/>
          <p:cNvSpPr txBox="1">
            <a:spLocks noChangeArrowheads="1"/>
          </p:cNvSpPr>
          <p:nvPr/>
        </p:nvSpPr>
        <p:spPr bwMode="auto">
          <a:xfrm>
            <a:off x="2760663" y="298450"/>
            <a:ext cx="362267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Vývoj 5</a:t>
            </a:r>
          </a:p>
        </p:txBody>
      </p:sp>
    </p:spTree>
    <p:extLst>
      <p:ext uri="{BB962C8B-B14F-4D97-AF65-F5344CB8AC3E}">
        <p14:creationId xmlns:p14="http://schemas.microsoft.com/office/powerpoint/2010/main" val="16354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27FB9DF-C6B2-4C3C-A344-24F303E6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3" y="1125538"/>
            <a:ext cx="3241675" cy="574675"/>
          </a:xfrm>
          <a:solidFill>
            <a:srgbClr val="FFCCFF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Deriváty neurální lišty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923" name="Skupina 5"/>
          <p:cNvGrpSpPr>
            <a:grpSpLocks/>
          </p:cNvGrpSpPr>
          <p:nvPr/>
        </p:nvGrpSpPr>
        <p:grpSpPr bwMode="auto">
          <a:xfrm>
            <a:off x="1908175" y="2133600"/>
            <a:ext cx="5581650" cy="4216400"/>
            <a:chOff x="1763688" y="2015561"/>
            <a:chExt cx="5581787" cy="4216865"/>
          </a:xfrm>
        </p:grpSpPr>
        <p:pic>
          <p:nvPicPr>
            <p:cNvPr id="81925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015561"/>
              <a:ext cx="5581787" cy="4216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6" name="Ovál 4"/>
            <p:cNvSpPr>
              <a:spLocks noChangeArrowheads="1"/>
            </p:cNvSpPr>
            <p:nvPr/>
          </p:nvSpPr>
          <p:spPr bwMode="auto">
            <a:xfrm>
              <a:off x="3275856" y="3356992"/>
              <a:ext cx="2016224" cy="432048"/>
            </a:xfrm>
            <a:prstGeom prst="ellipse">
              <a:avLst/>
            </a:prstGeom>
            <a:noFill/>
            <a:ln w="38100" algn="ctr">
              <a:solidFill>
                <a:srgbClr val="00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1924" name="Text Box 10"/>
          <p:cNvSpPr txBox="1">
            <a:spLocks noChangeArrowheads="1"/>
          </p:cNvSpPr>
          <p:nvPr/>
        </p:nvSpPr>
        <p:spPr bwMode="auto">
          <a:xfrm>
            <a:off x="2743200" y="371475"/>
            <a:ext cx="362267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Vývoj 6</a:t>
            </a:r>
          </a:p>
        </p:txBody>
      </p:sp>
    </p:spTree>
    <p:extLst>
      <p:ext uri="{BB962C8B-B14F-4D97-AF65-F5344CB8AC3E}">
        <p14:creationId xmlns:p14="http://schemas.microsoft.com/office/powerpoint/2010/main" val="22261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0"/>
          <p:cNvSpPr txBox="1">
            <a:spLocks noChangeArrowheads="1"/>
          </p:cNvSpPr>
          <p:nvPr/>
        </p:nvSpPr>
        <p:spPr bwMode="auto">
          <a:xfrm>
            <a:off x="1990725" y="476250"/>
            <a:ext cx="5011738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nervové tkáně - CNS</a:t>
            </a:r>
          </a:p>
        </p:txBody>
      </p:sp>
      <p:grpSp>
        <p:nvGrpSpPr>
          <p:cNvPr id="82947" name="Skupina 10"/>
          <p:cNvGrpSpPr>
            <a:grpSpLocks/>
          </p:cNvGrpSpPr>
          <p:nvPr/>
        </p:nvGrpSpPr>
        <p:grpSpPr bwMode="auto">
          <a:xfrm>
            <a:off x="476250" y="1341438"/>
            <a:ext cx="8272463" cy="5059362"/>
            <a:chOff x="335044" y="1442209"/>
            <a:chExt cx="8271919" cy="5060703"/>
          </a:xfrm>
        </p:grpSpPr>
        <p:graphicFrame>
          <p:nvGraphicFramePr>
            <p:cNvPr id="82948" name="Object 6"/>
            <p:cNvGraphicFramePr>
              <a:graphicFrameLocks noChangeAspect="1"/>
            </p:cNvGraphicFramePr>
            <p:nvPr/>
          </p:nvGraphicFramePr>
          <p:xfrm>
            <a:off x="4644008" y="1988840"/>
            <a:ext cx="3202806" cy="45140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Image" r:id="rId3" imgW="4126984" imgH="5815873" progId="Photoshop.Image.12">
                    <p:embed/>
                  </p:oleObj>
                </mc:Choice>
                <mc:Fallback>
                  <p:oleObj name="Image" r:id="rId3" imgW="4126984" imgH="5815873" progId="Photoshop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4008" y="1988840"/>
                          <a:ext cx="3202806" cy="45140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949" name="TextovéPole 2"/>
            <p:cNvSpPr txBox="1">
              <a:spLocks noChangeArrowheads="1"/>
            </p:cNvSpPr>
            <p:nvPr/>
          </p:nvSpPr>
          <p:spPr bwMode="auto">
            <a:xfrm>
              <a:off x="3252612" y="1442209"/>
              <a:ext cx="5354351" cy="276999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Kmenová / progenitorové buňky přítomné v různých oblastech mozku</a:t>
              </a:r>
            </a:p>
          </p:txBody>
        </p:sp>
        <p:sp>
          <p:nvSpPr>
            <p:cNvPr id="82950" name="Ovál 5"/>
            <p:cNvSpPr>
              <a:spLocks noChangeArrowheads="1"/>
            </p:cNvSpPr>
            <p:nvPr/>
          </p:nvSpPr>
          <p:spPr bwMode="auto">
            <a:xfrm>
              <a:off x="6804248" y="2420888"/>
              <a:ext cx="1152128" cy="288032"/>
            </a:xfrm>
            <a:prstGeom prst="ellipse">
              <a:avLst/>
            </a:prstGeom>
            <a:noFill/>
            <a:ln w="57150" algn="ctr">
              <a:solidFill>
                <a:srgbClr val="00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2951" name="Ovál 7"/>
            <p:cNvSpPr>
              <a:spLocks noChangeArrowheads="1"/>
            </p:cNvSpPr>
            <p:nvPr/>
          </p:nvSpPr>
          <p:spPr bwMode="auto">
            <a:xfrm>
              <a:off x="4932040" y="4725144"/>
              <a:ext cx="792088" cy="288032"/>
            </a:xfrm>
            <a:prstGeom prst="ellipse">
              <a:avLst/>
            </a:prstGeom>
            <a:noFill/>
            <a:ln w="57150" algn="ctr">
              <a:solidFill>
                <a:srgbClr val="00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2952" name="Ovál 8"/>
            <p:cNvSpPr>
              <a:spLocks noChangeArrowheads="1"/>
            </p:cNvSpPr>
            <p:nvPr/>
          </p:nvSpPr>
          <p:spPr bwMode="auto">
            <a:xfrm>
              <a:off x="6188298" y="4725144"/>
              <a:ext cx="1152128" cy="216024"/>
            </a:xfrm>
            <a:prstGeom prst="ellipse">
              <a:avLst/>
            </a:prstGeom>
            <a:noFill/>
            <a:ln w="57150" algn="ctr">
              <a:solidFill>
                <a:srgbClr val="00FF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xmlns="" id="{CF3A4D8E-132C-454D-BAE9-17F4D1199308}"/>
                </a:ext>
              </a:extLst>
            </p:cNvPr>
            <p:cNvSpPr txBox="1"/>
            <p:nvPr/>
          </p:nvSpPr>
          <p:spPr>
            <a:xfrm>
              <a:off x="335044" y="3265142"/>
              <a:ext cx="2916046" cy="1046439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FFCC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cs-CZ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Celoživotní plasticita CNS</a:t>
              </a:r>
            </a:p>
            <a:p>
              <a:pPr algn="ctr">
                <a:defRPr/>
              </a:pPr>
              <a:endParaRPr lang="cs-CZ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Vývoj nových dendritů a jejich větvení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Syntéza nových proteinů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cs-CZ" b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Změny v synaptických kontaktech</a:t>
              </a:r>
            </a:p>
          </p:txBody>
        </p:sp>
        <p:sp>
          <p:nvSpPr>
            <p:cNvPr id="82954" name="Kříž 9"/>
            <p:cNvSpPr>
              <a:spLocks noChangeArrowheads="1"/>
            </p:cNvSpPr>
            <p:nvPr/>
          </p:nvSpPr>
          <p:spPr bwMode="auto">
            <a:xfrm>
              <a:off x="3710419" y="3557456"/>
              <a:ext cx="432048" cy="432048"/>
            </a:xfrm>
            <a:prstGeom prst="plus">
              <a:avLst>
                <a:gd name="adj" fmla="val 35583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7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74" y="0"/>
            <a:ext cx="5457009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51126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ULTRASTRUKTURA RHABDOMYOCYTU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B6061BD0-E1DA-479D-8FA3-E62E69552CA2}"/>
              </a:ext>
            </a:extLst>
          </p:cNvPr>
          <p:cNvSpPr txBox="1"/>
          <p:nvPr/>
        </p:nvSpPr>
        <p:spPr>
          <a:xfrm>
            <a:off x="2125663" y="879475"/>
            <a:ext cx="5032375" cy="8921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Axony i dendrity mohou být opraveny pokud: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Tělo neuronu je nepoškozené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Schwannovy</a:t>
            </a: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buňky jsou aktivní a jsou schopny tvořit navigační dráhu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Jizva ve tkáni se nevytvoří příliš rychle</a:t>
            </a:r>
          </a:p>
        </p:txBody>
      </p:sp>
      <p:grpSp>
        <p:nvGrpSpPr>
          <p:cNvPr id="83971" name="Skupina 13"/>
          <p:cNvGrpSpPr>
            <a:grpSpLocks/>
          </p:cNvGrpSpPr>
          <p:nvPr/>
        </p:nvGrpSpPr>
        <p:grpSpPr bwMode="auto">
          <a:xfrm>
            <a:off x="982663" y="1787525"/>
            <a:ext cx="7621587" cy="4881563"/>
            <a:chOff x="982472" y="1748575"/>
            <a:chExt cx="7621976" cy="4882340"/>
          </a:xfrm>
        </p:grpSpPr>
        <p:grpSp>
          <p:nvGrpSpPr>
            <p:cNvPr id="83973" name="Skupina 11"/>
            <p:cNvGrpSpPr>
              <a:grpSpLocks/>
            </p:cNvGrpSpPr>
            <p:nvPr/>
          </p:nvGrpSpPr>
          <p:grpSpPr bwMode="auto">
            <a:xfrm>
              <a:off x="982472" y="1748575"/>
              <a:ext cx="7621976" cy="4031193"/>
              <a:chOff x="982472" y="1762016"/>
              <a:chExt cx="7056784" cy="4031193"/>
            </a:xfrm>
          </p:grpSpPr>
          <p:grpSp>
            <p:nvGrpSpPr>
              <p:cNvPr id="83976" name="Skupina 4"/>
              <p:cNvGrpSpPr>
                <a:grpSpLocks/>
              </p:cNvGrpSpPr>
              <p:nvPr/>
            </p:nvGrpSpPr>
            <p:grpSpPr bwMode="auto">
              <a:xfrm>
                <a:off x="982472" y="1762016"/>
                <a:ext cx="7056784" cy="4031193"/>
                <a:chOff x="2056238" y="2712115"/>
                <a:chExt cx="4822662" cy="3599145"/>
              </a:xfrm>
            </p:grpSpPr>
            <p:pic>
              <p:nvPicPr>
                <p:cNvPr id="83980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-12000" contrast="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209"/>
                <a:stretch>
                  <a:fillRect/>
                </a:stretch>
              </p:blipFill>
              <p:spPr bwMode="auto">
                <a:xfrm>
                  <a:off x="4373780" y="2712115"/>
                  <a:ext cx="2505120" cy="359914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3981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-12000" contrast="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1791"/>
                <a:stretch>
                  <a:fillRect/>
                </a:stretch>
              </p:blipFill>
              <p:spPr bwMode="auto">
                <a:xfrm>
                  <a:off x="2056238" y="2738244"/>
                  <a:ext cx="2314898" cy="35730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83977" name="Ovál 8"/>
              <p:cNvSpPr>
                <a:spLocks noChangeArrowheads="1"/>
              </p:cNvSpPr>
              <p:nvPr/>
            </p:nvSpPr>
            <p:spPr bwMode="auto">
              <a:xfrm>
                <a:off x="1475656" y="4005064"/>
                <a:ext cx="504056" cy="216024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83978" name="Ovál 10"/>
              <p:cNvSpPr>
                <a:spLocks noChangeArrowheads="1"/>
              </p:cNvSpPr>
              <p:nvPr/>
            </p:nvSpPr>
            <p:spPr bwMode="auto">
              <a:xfrm>
                <a:off x="3199459" y="4077072"/>
                <a:ext cx="504056" cy="216024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83979" name="TextovéPole 9"/>
              <p:cNvSpPr txBox="1">
                <a:spLocks noChangeArrowheads="1"/>
              </p:cNvSpPr>
              <p:nvPr/>
            </p:nvSpPr>
            <p:spPr bwMode="auto">
              <a:xfrm>
                <a:off x="2284854" y="4005064"/>
                <a:ext cx="77353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2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poranění</a:t>
                </a:r>
              </a:p>
            </p:txBody>
          </p:sp>
        </p:grpSp>
        <p:sp>
          <p:nvSpPr>
            <p:cNvPr id="83974" name="TextovéPole 12"/>
            <p:cNvSpPr txBox="1">
              <a:spLocks noChangeArrowheads="1"/>
            </p:cNvSpPr>
            <p:nvPr/>
          </p:nvSpPr>
          <p:spPr bwMode="auto">
            <a:xfrm>
              <a:off x="2704994" y="5770074"/>
              <a:ext cx="1673856" cy="40011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Rozpad axonu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Rozpad myelinové pochvy</a:t>
              </a:r>
            </a:p>
          </p:txBody>
        </p:sp>
        <p:sp>
          <p:nvSpPr>
            <p:cNvPr id="83975" name="TextovéPole 14"/>
            <p:cNvSpPr txBox="1">
              <a:spLocks noChangeArrowheads="1"/>
            </p:cNvSpPr>
            <p:nvPr/>
          </p:nvSpPr>
          <p:spPr bwMode="auto">
            <a:xfrm>
              <a:off x="4590332" y="5769141"/>
              <a:ext cx="2100255" cy="861774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Dělení Schvannových buněk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Růst axonu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(1.5 mm/day)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Navigace Schvannovými buňkami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Zánik kolaterální axonů</a:t>
              </a:r>
            </a:p>
          </p:txBody>
        </p:sp>
      </p:grpSp>
      <p:sp>
        <p:nvSpPr>
          <p:cNvPr id="83972" name="Text Box 10"/>
          <p:cNvSpPr txBox="1">
            <a:spLocks noChangeArrowheads="1"/>
          </p:cNvSpPr>
          <p:nvPr/>
        </p:nvSpPr>
        <p:spPr bwMode="auto">
          <a:xfrm>
            <a:off x="2144713" y="219075"/>
            <a:ext cx="4992687" cy="460375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Regenerace nervové tkáně - PNS</a:t>
            </a:r>
          </a:p>
        </p:txBody>
      </p:sp>
    </p:spTree>
    <p:extLst>
      <p:ext uri="{BB962C8B-B14F-4D97-AF65-F5344CB8AC3E}">
        <p14:creationId xmlns:p14="http://schemas.microsoft.com/office/powerpoint/2010/main" val="23953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258888" y="2209800"/>
            <a:ext cx="65532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  <a:r>
              <a:rPr lang="cs-CZ" altLang="cs-CZ" sz="20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2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Otázky a komentáře na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hampl</a:t>
            </a:r>
            <a:r>
              <a:rPr lang="en-US" altLang="cs-CZ" sz="2000">
                <a:latin typeface="Arial" panose="020B0604020202020204" pitchFamily="34" charset="0"/>
                <a:cs typeface="Arial" panose="020B0604020202020204" pitchFamily="34" charset="0"/>
              </a:rPr>
              <a:t>@med.muni.cz</a:t>
            </a:r>
            <a:endParaRPr lang="cs-CZ" alt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1"/>
          <p:cNvSpPr txBox="1">
            <a:spLocks noChangeArrowheads="1"/>
          </p:cNvSpPr>
          <p:nvPr/>
        </p:nvSpPr>
        <p:spPr bwMode="auto">
          <a:xfrm>
            <a:off x="1236728" y="320076"/>
            <a:ext cx="66705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sz="5400" smtClean="0">
                <a:solidFill>
                  <a:schemeClr val="bg1"/>
                </a:solidFill>
                <a:latin typeface="Calibri" panose="020F0502020204030204" pitchFamily="34" charset="0"/>
              </a:rPr>
              <a:t>DĚKUJI ZA POZORNOST</a:t>
            </a:r>
            <a:endParaRPr lang="en-US" sz="5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3070479" y="1545320"/>
            <a:ext cx="2663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pvanhara@med.muni.cz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651302" y="1912033"/>
            <a:ext cx="35021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u="sng" dirty="0">
                <a:solidFill>
                  <a:schemeClr val="bg1"/>
                </a:solidFill>
                <a:latin typeface="Calibri" panose="020F0502020204030204" pitchFamily="34" charset="0"/>
              </a:rPr>
              <a:t>http://</a:t>
            </a:r>
            <a:r>
              <a:rPr lang="cs-CZ" u="sng" dirty="0" smtClean="0">
                <a:solidFill>
                  <a:schemeClr val="bg1"/>
                </a:solidFill>
                <a:latin typeface="Calibri" panose="020F0502020204030204" pitchFamily="34" charset="0"/>
              </a:rPr>
              <a:t>www.med.muni.cz/histology</a:t>
            </a:r>
            <a:endParaRPr lang="cs-CZ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Meduso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865" y="2949992"/>
            <a:ext cx="45910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43987" y="855017"/>
            <a:ext cx="8841315" cy="4434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cs-CZ" altLang="cs-CZ" sz="1600" b="1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Kosterní svaly mají různé fyziologické parametry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160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různé izoformy proteinů konraiktilního aparátu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160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využití kyslíku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160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vaskularizace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160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obsah glykogenu</a:t>
            </a:r>
          </a:p>
          <a:p>
            <a:pPr>
              <a:buClr>
                <a:schemeClr val="tx1"/>
              </a:buClr>
              <a:buFontTx/>
              <a:buChar char="-"/>
            </a:pPr>
            <a:endParaRPr lang="cs-CZ" altLang="cs-CZ" sz="160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cs-CZ" altLang="cs-CZ" sz="1600" b="1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Pomalá oxidativní</a:t>
            </a:r>
          </a:p>
          <a:p>
            <a:pPr>
              <a:buClr>
                <a:schemeClr val="tx1"/>
              </a:buClr>
            </a:pPr>
            <a:r>
              <a:rPr lang="cs-CZ" altLang="cs-CZ" sz="1600" b="1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Rychlá glykolytická</a:t>
            </a:r>
          </a:p>
          <a:p>
            <a:pPr>
              <a:buClr>
                <a:schemeClr val="tx1"/>
              </a:buClr>
            </a:pPr>
            <a:r>
              <a:rPr lang="cs-CZ" altLang="cs-CZ" sz="1600" b="1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Rychlá oxidativně-glykolytická</a:t>
            </a:r>
            <a:endParaRPr lang="cs-CZ" alt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Tx/>
              <a:buChar char="-"/>
            </a:pP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upload.wikimedia.org/wikipedia/commons/thumb/b/b7/Denervation_atrophy_-_atp94_-_intermed_mag.jpg/1920px-Denervation_atrophy_-_atp94_-_intermed_m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69" y="1688152"/>
            <a:ext cx="4132033" cy="27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azyhclimbingclub.files.wordpress.com/2012/09/muscle-fiber-typ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88" y="4398963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888" y="3675754"/>
            <a:ext cx="2143125" cy="28956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66145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FYZIOLOGICKÁ KLASIFIKACE </a:t>
            </a:r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KOSTERNÍCH SVALŮ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76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 flipH="1" flipV="1">
            <a:off x="4624387" y="1093682"/>
            <a:ext cx="2335630" cy="25064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ravoúhlý trojúhelník 7"/>
          <p:cNvSpPr/>
          <p:nvPr/>
        </p:nvSpPr>
        <p:spPr>
          <a:xfrm>
            <a:off x="4571997" y="1101868"/>
            <a:ext cx="2388020" cy="23426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460976" y="1095768"/>
          <a:ext cx="8418527" cy="5410833"/>
        </p:xfrm>
        <a:graphic>
          <a:graphicData uri="http://schemas.openxmlformats.org/drawingml/2006/table">
            <a:tbl>
              <a:tblPr/>
              <a:tblGrid>
                <a:gridCol w="2184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81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76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81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Properties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effectLst/>
                        </a:rPr>
                        <a:t>Type I </a:t>
                      </a:r>
                      <a:r>
                        <a:rPr lang="cs-CZ" sz="1000" b="1" dirty="0" err="1">
                          <a:effectLst/>
                        </a:rPr>
                        <a:t>fibers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effectLst/>
                        </a:rPr>
                        <a:t>Type IIA </a:t>
                      </a:r>
                      <a:r>
                        <a:rPr lang="cs-CZ" sz="1000" b="1" dirty="0" err="1">
                          <a:effectLst/>
                        </a:rPr>
                        <a:t>fibers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effectLst/>
                        </a:rPr>
                        <a:t>Type IIX </a:t>
                      </a:r>
                      <a:r>
                        <a:rPr lang="cs-CZ" sz="1000" b="1" dirty="0" err="1">
                          <a:effectLst/>
                        </a:rPr>
                        <a:t>fibers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56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effectLst/>
                        </a:rPr>
                        <a:t>Motor Unit Type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Slow Oxidative (SO)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Fast Oxidative/Glycolytic (FOG)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>
                          <a:effectLst/>
                        </a:rPr>
                        <a:t>Fast Glycolytic (FG)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192" marR="51192" marT="25596" marB="25596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192" marR="51192" marT="25596" marB="25596"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51192" marR="51192" marT="25596" marB="25596"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Twitch</a:t>
                      </a:r>
                      <a:r>
                        <a:rPr lang="cs-CZ" sz="1000" b="1" dirty="0">
                          <a:effectLst/>
                        </a:rPr>
                        <a:t> Speed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Slow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Fast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Fast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Twitch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Force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Small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Medium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Large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597">
                <a:tc>
                  <a:txBody>
                    <a:bodyPr/>
                    <a:lstStyle/>
                    <a:p>
                      <a:pPr algn="ctr"/>
                      <a:r>
                        <a:rPr lang="cs-CZ" sz="1000" b="1">
                          <a:effectLst/>
                        </a:rPr>
                        <a:t>Resistance to fatigue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Glycogen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Content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>
                          <a:effectLst/>
                        </a:rPr>
                        <a:t>Capillary Supply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Rich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Rich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Poor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>
                          <a:effectLst/>
                        </a:rPr>
                        <a:t>Myoglobin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Red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Color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Dark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Dark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Pale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5597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Mitochondrial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density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Capillary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density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Intermediate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5597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Oxidative</a:t>
                      </a:r>
                      <a:r>
                        <a:rPr lang="cs-CZ" sz="1000" b="1" dirty="0">
                          <a:effectLst/>
                        </a:rPr>
                        <a:t> Enzyme </a:t>
                      </a:r>
                      <a:r>
                        <a:rPr lang="cs-CZ" sz="1000" b="1" dirty="0" err="1">
                          <a:effectLst/>
                        </a:rPr>
                        <a:t>Capacity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Intermediate-high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54628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>
                          <a:effectLst/>
                        </a:rPr>
                        <a:t>Z-Line </a:t>
                      </a:r>
                      <a:r>
                        <a:rPr lang="cs-CZ" sz="1000" b="1" dirty="0" err="1">
                          <a:effectLst/>
                        </a:rPr>
                        <a:t>Width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Intermediate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Wide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Narrow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45597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Alkaline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ATPase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Activity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Low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45597">
                <a:tc>
                  <a:txBody>
                    <a:bodyPr/>
                    <a:lstStyle/>
                    <a:p>
                      <a:pPr algn="ctr"/>
                      <a:r>
                        <a:rPr lang="cs-CZ" sz="1000" b="1" dirty="0" err="1">
                          <a:effectLst/>
                        </a:rPr>
                        <a:t>Acidic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ATPase</a:t>
                      </a:r>
                      <a:r>
                        <a:rPr lang="cs-CZ" sz="1000" b="1" dirty="0">
                          <a:effectLst/>
                        </a:rPr>
                        <a:t> </a:t>
                      </a:r>
                      <a:r>
                        <a:rPr lang="cs-CZ" sz="1000" b="1" dirty="0" err="1">
                          <a:effectLst/>
                        </a:rPr>
                        <a:t>Activity</a:t>
                      </a:r>
                      <a:endParaRPr lang="cs-CZ" sz="1000" b="1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>
                          <a:effectLst/>
                        </a:rPr>
                        <a:t>Medium-high</a:t>
                      </a: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 err="1">
                          <a:effectLst/>
                        </a:rPr>
                        <a:t>Low</a:t>
                      </a:r>
                      <a:endParaRPr lang="cs-CZ" sz="1000" dirty="0">
                        <a:effectLst/>
                      </a:endParaRPr>
                    </a:p>
                  </a:txBody>
                  <a:tcPr marL="51192" marR="51192" marT="25596" marB="25596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>
            <a:off x="7254744" y="6673334"/>
            <a:ext cx="18892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http://en.wikipedia.org/wiki/Skeletal_striated_muscle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0974" y="4257125"/>
            <a:ext cx="8418527" cy="4259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460976" y="1330037"/>
            <a:ext cx="8418527" cy="6662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460975" y="3680273"/>
            <a:ext cx="8418527" cy="2720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460972" y="3985073"/>
            <a:ext cx="8418527" cy="2720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654089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FYZIOLOGICKÁ </a:t>
            </a:r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KLASIFIKACE </a:t>
            </a:r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KOSTERNÍCH SVA</a:t>
            </a:r>
            <a:r>
              <a:rPr lang="cs-CZ" altLang="cs-CZ" sz="2000" b="1">
                <a:ea typeface="Tahoma" panose="020B0604030504040204" pitchFamily="34" charset="0"/>
                <a:cs typeface="Tahoma" panose="020B0604030504040204" pitchFamily="34" charset="0"/>
              </a:rPr>
              <a:t>LŮ</a:t>
            </a:r>
            <a:endParaRPr lang="en-US" altLang="cs-CZ" sz="20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155862" y="780549"/>
            <a:ext cx="8768983" cy="73085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50" smtClean="0">
                <a:latin typeface="Arial" panose="020B0604020202020204" pitchFamily="34" charset="0"/>
              </a:rPr>
              <a:t>protáhlé cytoskeletární struktury </a:t>
            </a:r>
            <a:r>
              <a:rPr lang="en-US" altLang="cs-CZ" sz="1650" smtClean="0">
                <a:latin typeface="Arial" panose="020B0604020202020204" pitchFamily="34" charset="0"/>
              </a:rPr>
              <a:t>[Ø </a:t>
            </a:r>
            <a:r>
              <a:rPr lang="en-US" altLang="cs-CZ" sz="1650" dirty="0">
                <a:latin typeface="Arial" panose="020B0604020202020204" pitchFamily="34" charset="0"/>
              </a:rPr>
              <a:t>0.5 – 1.5 </a:t>
            </a:r>
            <a:r>
              <a:rPr lang="en-US" altLang="cs-CZ" sz="1650" dirty="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cs-CZ" sz="1650">
                <a:latin typeface="Arial" panose="020B0604020202020204" pitchFamily="34" charset="0"/>
                <a:sym typeface="Symbol" panose="05050102010706020507" pitchFamily="18" charset="2"/>
              </a:rPr>
              <a:t>]</a:t>
            </a:r>
            <a:r>
              <a:rPr lang="en-US" altLang="cs-CZ" sz="1650">
                <a:latin typeface="Arial" panose="020B0604020202020204" pitchFamily="34" charset="0"/>
              </a:rPr>
              <a:t> </a:t>
            </a:r>
            <a:r>
              <a:rPr lang="cs-CZ" altLang="cs-CZ" sz="1650" smtClean="0">
                <a:latin typeface="Arial" panose="020B0604020202020204" pitchFamily="34" charset="0"/>
              </a:rPr>
              <a:t>v sarkopazmě svalového vlákna</a:t>
            </a:r>
            <a:r>
              <a:rPr lang="en-US" altLang="cs-CZ" sz="1650" smtClean="0">
                <a:latin typeface="Arial" panose="020B0604020202020204" pitchFamily="34" charset="0"/>
              </a:rPr>
              <a:t> </a:t>
            </a:r>
            <a:endParaRPr lang="en-US" altLang="cs-CZ" sz="1650" dirty="0">
              <a:latin typeface="Arial" panose="020B0604020202020204" pitchFamily="34" charset="0"/>
            </a:endParaRPr>
          </a:p>
        </p:txBody>
      </p:sp>
      <p:pic>
        <p:nvPicPr>
          <p:cNvPr id="99339" name="Picture 11" descr="MuscleSarcome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1"/>
          <a:stretch/>
        </p:blipFill>
        <p:spPr bwMode="auto">
          <a:xfrm>
            <a:off x="294724" y="2042891"/>
            <a:ext cx="3604701" cy="155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3876" y="4446330"/>
            <a:ext cx="5037063" cy="19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smtClean="0">
                <a:latin typeface="Arial" panose="020B0604020202020204" pitchFamily="34" charset="0"/>
              </a:rPr>
              <a:t>Aktin </a:t>
            </a:r>
            <a:r>
              <a:rPr lang="cs-CZ" altLang="cs-CZ" sz="1800" dirty="0" smtClean="0">
                <a:latin typeface="Arial" panose="020B0604020202020204" pitchFamily="34" charset="0"/>
              </a:rPr>
              <a:t>+ </a:t>
            </a:r>
            <a:r>
              <a:rPr lang="cs-CZ" altLang="cs-CZ" sz="1800" err="1" smtClean="0">
                <a:latin typeface="Arial" panose="020B0604020202020204" pitchFamily="34" charset="0"/>
              </a:rPr>
              <a:t>myosin</a:t>
            </a:r>
            <a:r>
              <a:rPr lang="cs-CZ" altLang="cs-CZ" sz="1800" smtClean="0">
                <a:latin typeface="Arial" panose="020B0604020202020204" pitchFamily="34" charset="0"/>
              </a:rPr>
              <a:t> - myofilamenta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smtClean="0">
                <a:latin typeface="Arial" panose="020B0604020202020204" pitchFamily="34" charset="0"/>
              </a:rPr>
              <a:t>Sarcomera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smtClean="0">
                <a:latin typeface="Arial" panose="020B0604020202020204" pitchFamily="34" charset="0"/>
              </a:rPr>
              <a:t>Z-linie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smtClean="0">
                <a:latin typeface="Arial" panose="020B0604020202020204" pitchFamily="34" charset="0"/>
              </a:rPr>
              <a:t>M-linie a H-zóna</a:t>
            </a:r>
            <a:endParaRPr lang="cs-CZ" altLang="cs-CZ" sz="1800" dirty="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800" smtClean="0">
                <a:latin typeface="Arial" panose="020B0604020202020204" pitchFamily="34" charset="0"/>
              </a:rPr>
              <a:t>I-proužek, A-proužek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7" name="Picture 4" descr="muscl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3177" y="1863274"/>
            <a:ext cx="4381500" cy="489507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myoge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8962" y="5354605"/>
            <a:ext cx="1344215" cy="13716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180921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MYOFIBRIL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50774"/>
          <a:stretch/>
        </p:blipFill>
        <p:spPr bwMode="auto">
          <a:xfrm>
            <a:off x="126861" y="2236879"/>
            <a:ext cx="8890277" cy="300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180921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MYOFIBRIL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pbrwww5.apsu.edu/thompsonj/Anatomy%20&amp;%20Physiology/2010/2010%20Exam%20Reviews/Exam%203%20Review/09-03bc_skelemusf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338" y="943684"/>
            <a:ext cx="7885755" cy="59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186942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SARKOMERA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Imag1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2" y="1308439"/>
            <a:ext cx="6048375" cy="41040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0" name="Freeform 4"/>
          <p:cNvSpPr>
            <a:spLocks/>
          </p:cNvSpPr>
          <p:nvPr/>
        </p:nvSpPr>
        <p:spPr bwMode="auto">
          <a:xfrm>
            <a:off x="2681288" y="3306308"/>
            <a:ext cx="215503" cy="816769"/>
          </a:xfrm>
          <a:custGeom>
            <a:avLst/>
            <a:gdLst>
              <a:gd name="T0" fmla="*/ 80 w 181"/>
              <a:gd name="T1" fmla="*/ 0 h 686"/>
              <a:gd name="T2" fmla="*/ 135 w 181"/>
              <a:gd name="T3" fmla="*/ 64 h 686"/>
              <a:gd name="T4" fmla="*/ 90 w 181"/>
              <a:gd name="T5" fmla="*/ 101 h 686"/>
              <a:gd name="T6" fmla="*/ 172 w 181"/>
              <a:gd name="T7" fmla="*/ 147 h 686"/>
              <a:gd name="T8" fmla="*/ 90 w 181"/>
              <a:gd name="T9" fmla="*/ 183 h 686"/>
              <a:gd name="T10" fmla="*/ 71 w 181"/>
              <a:gd name="T11" fmla="*/ 202 h 686"/>
              <a:gd name="T12" fmla="*/ 144 w 181"/>
              <a:gd name="T13" fmla="*/ 238 h 686"/>
              <a:gd name="T14" fmla="*/ 135 w 181"/>
              <a:gd name="T15" fmla="*/ 266 h 686"/>
              <a:gd name="T16" fmla="*/ 80 w 181"/>
              <a:gd name="T17" fmla="*/ 284 h 686"/>
              <a:gd name="T18" fmla="*/ 144 w 181"/>
              <a:gd name="T19" fmla="*/ 311 h 686"/>
              <a:gd name="T20" fmla="*/ 163 w 181"/>
              <a:gd name="T21" fmla="*/ 330 h 686"/>
              <a:gd name="T22" fmla="*/ 108 w 181"/>
              <a:gd name="T23" fmla="*/ 384 h 686"/>
              <a:gd name="T24" fmla="*/ 71 w 181"/>
              <a:gd name="T25" fmla="*/ 421 h 686"/>
              <a:gd name="T26" fmla="*/ 90 w 181"/>
              <a:gd name="T27" fmla="*/ 439 h 686"/>
              <a:gd name="T28" fmla="*/ 108 w 181"/>
              <a:gd name="T29" fmla="*/ 458 h 686"/>
              <a:gd name="T30" fmla="*/ 163 w 181"/>
              <a:gd name="T31" fmla="*/ 476 h 686"/>
              <a:gd name="T32" fmla="*/ 117 w 181"/>
              <a:gd name="T33" fmla="*/ 512 h 686"/>
              <a:gd name="T34" fmla="*/ 99 w 181"/>
              <a:gd name="T35" fmla="*/ 531 h 686"/>
              <a:gd name="T36" fmla="*/ 71 w 181"/>
              <a:gd name="T37" fmla="*/ 540 h 686"/>
              <a:gd name="T38" fmla="*/ 172 w 181"/>
              <a:gd name="T39" fmla="*/ 567 h 686"/>
              <a:gd name="T40" fmla="*/ 163 w 181"/>
              <a:gd name="T41" fmla="*/ 595 h 686"/>
              <a:gd name="T42" fmla="*/ 108 w 181"/>
              <a:gd name="T43" fmla="*/ 613 h 686"/>
              <a:gd name="T44" fmla="*/ 90 w 181"/>
              <a:gd name="T45" fmla="*/ 640 h 686"/>
              <a:gd name="T46" fmla="*/ 144 w 181"/>
              <a:gd name="T47" fmla="*/ 659 h 686"/>
              <a:gd name="T48" fmla="*/ 154 w 181"/>
              <a:gd name="T49" fmla="*/ 686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1" h="686">
                <a:moveTo>
                  <a:pt x="80" y="0"/>
                </a:moveTo>
                <a:cubicBezTo>
                  <a:pt x="117" y="13"/>
                  <a:pt x="123" y="28"/>
                  <a:pt x="135" y="64"/>
                </a:cubicBezTo>
                <a:cubicBezTo>
                  <a:pt x="122" y="78"/>
                  <a:pt x="97" y="83"/>
                  <a:pt x="90" y="101"/>
                </a:cubicBezTo>
                <a:cubicBezTo>
                  <a:pt x="74" y="140"/>
                  <a:pt x="160" y="145"/>
                  <a:pt x="172" y="147"/>
                </a:cubicBezTo>
                <a:cubicBezTo>
                  <a:pt x="142" y="157"/>
                  <a:pt x="120" y="173"/>
                  <a:pt x="90" y="183"/>
                </a:cubicBezTo>
                <a:cubicBezTo>
                  <a:pt x="84" y="189"/>
                  <a:pt x="71" y="193"/>
                  <a:pt x="71" y="202"/>
                </a:cubicBezTo>
                <a:cubicBezTo>
                  <a:pt x="71" y="229"/>
                  <a:pt x="144" y="238"/>
                  <a:pt x="144" y="238"/>
                </a:cubicBezTo>
                <a:cubicBezTo>
                  <a:pt x="141" y="247"/>
                  <a:pt x="143" y="260"/>
                  <a:pt x="135" y="266"/>
                </a:cubicBezTo>
                <a:cubicBezTo>
                  <a:pt x="119" y="277"/>
                  <a:pt x="80" y="284"/>
                  <a:pt x="80" y="284"/>
                </a:cubicBezTo>
                <a:cubicBezTo>
                  <a:pt x="22" y="323"/>
                  <a:pt x="59" y="289"/>
                  <a:pt x="144" y="311"/>
                </a:cubicBezTo>
                <a:cubicBezTo>
                  <a:pt x="153" y="313"/>
                  <a:pt x="157" y="324"/>
                  <a:pt x="163" y="330"/>
                </a:cubicBezTo>
                <a:cubicBezTo>
                  <a:pt x="151" y="365"/>
                  <a:pt x="143" y="372"/>
                  <a:pt x="108" y="384"/>
                </a:cubicBezTo>
                <a:cubicBezTo>
                  <a:pt x="96" y="397"/>
                  <a:pt x="71" y="404"/>
                  <a:pt x="71" y="421"/>
                </a:cubicBezTo>
                <a:cubicBezTo>
                  <a:pt x="71" y="430"/>
                  <a:pt x="84" y="433"/>
                  <a:pt x="90" y="439"/>
                </a:cubicBezTo>
                <a:cubicBezTo>
                  <a:pt x="96" y="445"/>
                  <a:pt x="100" y="454"/>
                  <a:pt x="108" y="458"/>
                </a:cubicBezTo>
                <a:cubicBezTo>
                  <a:pt x="125" y="467"/>
                  <a:pt x="163" y="476"/>
                  <a:pt x="163" y="476"/>
                </a:cubicBezTo>
                <a:cubicBezTo>
                  <a:pt x="146" y="526"/>
                  <a:pt x="168" y="486"/>
                  <a:pt x="117" y="512"/>
                </a:cubicBezTo>
                <a:cubicBezTo>
                  <a:pt x="109" y="516"/>
                  <a:pt x="106" y="526"/>
                  <a:pt x="99" y="531"/>
                </a:cubicBezTo>
                <a:cubicBezTo>
                  <a:pt x="91" y="536"/>
                  <a:pt x="80" y="537"/>
                  <a:pt x="71" y="540"/>
                </a:cubicBezTo>
                <a:cubicBezTo>
                  <a:pt x="0" y="587"/>
                  <a:pt x="67" y="534"/>
                  <a:pt x="172" y="567"/>
                </a:cubicBezTo>
                <a:cubicBezTo>
                  <a:pt x="181" y="570"/>
                  <a:pt x="171" y="589"/>
                  <a:pt x="163" y="595"/>
                </a:cubicBezTo>
                <a:cubicBezTo>
                  <a:pt x="147" y="606"/>
                  <a:pt x="108" y="613"/>
                  <a:pt x="108" y="613"/>
                </a:cubicBezTo>
                <a:cubicBezTo>
                  <a:pt x="102" y="622"/>
                  <a:pt x="83" y="631"/>
                  <a:pt x="90" y="640"/>
                </a:cubicBezTo>
                <a:cubicBezTo>
                  <a:pt x="102" y="655"/>
                  <a:pt x="144" y="659"/>
                  <a:pt x="144" y="659"/>
                </a:cubicBezTo>
                <a:cubicBezTo>
                  <a:pt x="147" y="668"/>
                  <a:pt x="154" y="686"/>
                  <a:pt x="154" y="68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1" name="Freeform 5"/>
          <p:cNvSpPr>
            <a:spLocks/>
          </p:cNvSpPr>
          <p:nvPr/>
        </p:nvSpPr>
        <p:spPr bwMode="auto">
          <a:xfrm>
            <a:off x="6299596" y="3306308"/>
            <a:ext cx="215504" cy="816769"/>
          </a:xfrm>
          <a:custGeom>
            <a:avLst/>
            <a:gdLst>
              <a:gd name="T0" fmla="*/ 80 w 181"/>
              <a:gd name="T1" fmla="*/ 0 h 686"/>
              <a:gd name="T2" fmla="*/ 135 w 181"/>
              <a:gd name="T3" fmla="*/ 64 h 686"/>
              <a:gd name="T4" fmla="*/ 90 w 181"/>
              <a:gd name="T5" fmla="*/ 101 h 686"/>
              <a:gd name="T6" fmla="*/ 172 w 181"/>
              <a:gd name="T7" fmla="*/ 147 h 686"/>
              <a:gd name="T8" fmla="*/ 90 w 181"/>
              <a:gd name="T9" fmla="*/ 183 h 686"/>
              <a:gd name="T10" fmla="*/ 71 w 181"/>
              <a:gd name="T11" fmla="*/ 202 h 686"/>
              <a:gd name="T12" fmla="*/ 144 w 181"/>
              <a:gd name="T13" fmla="*/ 238 h 686"/>
              <a:gd name="T14" fmla="*/ 135 w 181"/>
              <a:gd name="T15" fmla="*/ 266 h 686"/>
              <a:gd name="T16" fmla="*/ 80 w 181"/>
              <a:gd name="T17" fmla="*/ 284 h 686"/>
              <a:gd name="T18" fmla="*/ 144 w 181"/>
              <a:gd name="T19" fmla="*/ 311 h 686"/>
              <a:gd name="T20" fmla="*/ 163 w 181"/>
              <a:gd name="T21" fmla="*/ 330 h 686"/>
              <a:gd name="T22" fmla="*/ 108 w 181"/>
              <a:gd name="T23" fmla="*/ 384 h 686"/>
              <a:gd name="T24" fmla="*/ 71 w 181"/>
              <a:gd name="T25" fmla="*/ 421 h 686"/>
              <a:gd name="T26" fmla="*/ 90 w 181"/>
              <a:gd name="T27" fmla="*/ 439 h 686"/>
              <a:gd name="T28" fmla="*/ 108 w 181"/>
              <a:gd name="T29" fmla="*/ 458 h 686"/>
              <a:gd name="T30" fmla="*/ 163 w 181"/>
              <a:gd name="T31" fmla="*/ 476 h 686"/>
              <a:gd name="T32" fmla="*/ 117 w 181"/>
              <a:gd name="T33" fmla="*/ 512 h 686"/>
              <a:gd name="T34" fmla="*/ 99 w 181"/>
              <a:gd name="T35" fmla="*/ 531 h 686"/>
              <a:gd name="T36" fmla="*/ 71 w 181"/>
              <a:gd name="T37" fmla="*/ 540 h 686"/>
              <a:gd name="T38" fmla="*/ 172 w 181"/>
              <a:gd name="T39" fmla="*/ 567 h 686"/>
              <a:gd name="T40" fmla="*/ 163 w 181"/>
              <a:gd name="T41" fmla="*/ 595 h 686"/>
              <a:gd name="T42" fmla="*/ 108 w 181"/>
              <a:gd name="T43" fmla="*/ 613 h 686"/>
              <a:gd name="T44" fmla="*/ 90 w 181"/>
              <a:gd name="T45" fmla="*/ 640 h 686"/>
              <a:gd name="T46" fmla="*/ 144 w 181"/>
              <a:gd name="T47" fmla="*/ 659 h 686"/>
              <a:gd name="T48" fmla="*/ 154 w 181"/>
              <a:gd name="T49" fmla="*/ 686 h 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1" h="686">
                <a:moveTo>
                  <a:pt x="80" y="0"/>
                </a:moveTo>
                <a:cubicBezTo>
                  <a:pt x="117" y="13"/>
                  <a:pt x="123" y="28"/>
                  <a:pt x="135" y="64"/>
                </a:cubicBezTo>
                <a:cubicBezTo>
                  <a:pt x="122" y="78"/>
                  <a:pt x="97" y="83"/>
                  <a:pt x="90" y="101"/>
                </a:cubicBezTo>
                <a:cubicBezTo>
                  <a:pt x="74" y="140"/>
                  <a:pt x="160" y="145"/>
                  <a:pt x="172" y="147"/>
                </a:cubicBezTo>
                <a:cubicBezTo>
                  <a:pt x="142" y="157"/>
                  <a:pt x="120" y="173"/>
                  <a:pt x="90" y="183"/>
                </a:cubicBezTo>
                <a:cubicBezTo>
                  <a:pt x="84" y="189"/>
                  <a:pt x="71" y="193"/>
                  <a:pt x="71" y="202"/>
                </a:cubicBezTo>
                <a:cubicBezTo>
                  <a:pt x="71" y="229"/>
                  <a:pt x="144" y="238"/>
                  <a:pt x="144" y="238"/>
                </a:cubicBezTo>
                <a:cubicBezTo>
                  <a:pt x="141" y="247"/>
                  <a:pt x="143" y="260"/>
                  <a:pt x="135" y="266"/>
                </a:cubicBezTo>
                <a:cubicBezTo>
                  <a:pt x="119" y="277"/>
                  <a:pt x="80" y="284"/>
                  <a:pt x="80" y="284"/>
                </a:cubicBezTo>
                <a:cubicBezTo>
                  <a:pt x="22" y="323"/>
                  <a:pt x="59" y="289"/>
                  <a:pt x="144" y="311"/>
                </a:cubicBezTo>
                <a:cubicBezTo>
                  <a:pt x="153" y="313"/>
                  <a:pt x="157" y="324"/>
                  <a:pt x="163" y="330"/>
                </a:cubicBezTo>
                <a:cubicBezTo>
                  <a:pt x="151" y="365"/>
                  <a:pt x="143" y="372"/>
                  <a:pt x="108" y="384"/>
                </a:cubicBezTo>
                <a:cubicBezTo>
                  <a:pt x="96" y="397"/>
                  <a:pt x="71" y="404"/>
                  <a:pt x="71" y="421"/>
                </a:cubicBezTo>
                <a:cubicBezTo>
                  <a:pt x="71" y="430"/>
                  <a:pt x="84" y="433"/>
                  <a:pt x="90" y="439"/>
                </a:cubicBezTo>
                <a:cubicBezTo>
                  <a:pt x="96" y="445"/>
                  <a:pt x="100" y="454"/>
                  <a:pt x="108" y="458"/>
                </a:cubicBezTo>
                <a:cubicBezTo>
                  <a:pt x="125" y="467"/>
                  <a:pt x="163" y="476"/>
                  <a:pt x="163" y="476"/>
                </a:cubicBezTo>
                <a:cubicBezTo>
                  <a:pt x="146" y="526"/>
                  <a:pt x="168" y="486"/>
                  <a:pt x="117" y="512"/>
                </a:cubicBezTo>
                <a:cubicBezTo>
                  <a:pt x="109" y="516"/>
                  <a:pt x="106" y="526"/>
                  <a:pt x="99" y="531"/>
                </a:cubicBezTo>
                <a:cubicBezTo>
                  <a:pt x="91" y="536"/>
                  <a:pt x="80" y="537"/>
                  <a:pt x="71" y="540"/>
                </a:cubicBezTo>
                <a:cubicBezTo>
                  <a:pt x="0" y="587"/>
                  <a:pt x="67" y="534"/>
                  <a:pt x="172" y="567"/>
                </a:cubicBezTo>
                <a:cubicBezTo>
                  <a:pt x="181" y="570"/>
                  <a:pt x="171" y="589"/>
                  <a:pt x="163" y="595"/>
                </a:cubicBezTo>
                <a:cubicBezTo>
                  <a:pt x="147" y="606"/>
                  <a:pt x="108" y="613"/>
                  <a:pt x="108" y="613"/>
                </a:cubicBezTo>
                <a:cubicBezTo>
                  <a:pt x="102" y="622"/>
                  <a:pt x="83" y="631"/>
                  <a:pt x="90" y="640"/>
                </a:cubicBezTo>
                <a:cubicBezTo>
                  <a:pt x="102" y="655"/>
                  <a:pt x="144" y="659"/>
                  <a:pt x="144" y="659"/>
                </a:cubicBezTo>
                <a:cubicBezTo>
                  <a:pt x="147" y="668"/>
                  <a:pt x="154" y="686"/>
                  <a:pt x="154" y="686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4625577" y="3359886"/>
            <a:ext cx="0" cy="75604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3490913" y="3468232"/>
            <a:ext cx="226814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3490913" y="3738504"/>
            <a:ext cx="226814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3490913" y="4007585"/>
            <a:ext cx="226814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>
            <a:off x="2843213" y="3359885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>
            <a:off x="2843213" y="3576579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>
            <a:off x="5166121" y="3576579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5111352" y="3359885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>
            <a:off x="2897982" y="3900429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>
            <a:off x="5166121" y="3900429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1439466" y="4224280"/>
            <a:ext cx="6318647" cy="1234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 sz="1350"/>
          </a:p>
          <a:p>
            <a:pPr>
              <a:spcBef>
                <a:spcPct val="50000"/>
              </a:spcBef>
            </a:pPr>
            <a:endParaRPr lang="cs-CZ" altLang="cs-CZ" sz="1350"/>
          </a:p>
          <a:p>
            <a:pPr>
              <a:spcBef>
                <a:spcPct val="50000"/>
              </a:spcBef>
            </a:pPr>
            <a:endParaRPr lang="cs-CZ" altLang="cs-CZ" sz="1350"/>
          </a:p>
          <a:p>
            <a:pPr>
              <a:spcBef>
                <a:spcPct val="50000"/>
              </a:spcBef>
            </a:pPr>
            <a:r>
              <a:rPr lang="cs-CZ" altLang="cs-CZ" sz="1350"/>
              <a:t>                                               </a:t>
            </a:r>
          </a:p>
        </p:txBody>
      </p:sp>
      <p:sp>
        <p:nvSpPr>
          <p:cNvPr id="106513" name="Rectangle 17"/>
          <p:cNvSpPr>
            <a:spLocks noChangeArrowheads="1"/>
          </p:cNvSpPr>
          <p:nvPr/>
        </p:nvSpPr>
        <p:spPr bwMode="auto">
          <a:xfrm>
            <a:off x="3167063" y="1253670"/>
            <a:ext cx="1134665" cy="4857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14" name="Rectangle 18"/>
          <p:cNvSpPr>
            <a:spLocks noChangeArrowheads="1"/>
          </p:cNvSpPr>
          <p:nvPr/>
        </p:nvSpPr>
        <p:spPr bwMode="auto">
          <a:xfrm>
            <a:off x="5004197" y="1253670"/>
            <a:ext cx="1079897" cy="4857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>
            <a:off x="2843213" y="4115932"/>
            <a:ext cx="129659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>
            <a:off x="5166121" y="4115932"/>
            <a:ext cx="1296591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7" name="Line 21"/>
          <p:cNvSpPr>
            <a:spLocks noChangeShapeType="1"/>
          </p:cNvSpPr>
          <p:nvPr/>
        </p:nvSpPr>
        <p:spPr bwMode="auto">
          <a:xfrm>
            <a:off x="3490912" y="4170702"/>
            <a:ext cx="0" cy="43100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8" name="Line 22"/>
          <p:cNvSpPr>
            <a:spLocks noChangeShapeType="1"/>
          </p:cNvSpPr>
          <p:nvPr/>
        </p:nvSpPr>
        <p:spPr bwMode="auto">
          <a:xfrm>
            <a:off x="5760243" y="4170702"/>
            <a:ext cx="0" cy="43100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19" name="Line 23"/>
          <p:cNvSpPr>
            <a:spLocks noChangeShapeType="1"/>
          </p:cNvSpPr>
          <p:nvPr/>
        </p:nvSpPr>
        <p:spPr bwMode="auto">
          <a:xfrm>
            <a:off x="3490913" y="4601707"/>
            <a:ext cx="22693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4246958" y="4656476"/>
            <a:ext cx="81081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350" b="1"/>
              <a:t>A–band</a:t>
            </a:r>
            <a:r>
              <a:rPr lang="cs-CZ" altLang="cs-CZ" sz="1350"/>
              <a:t> </a:t>
            </a:r>
          </a:p>
        </p:txBody>
      </p:sp>
      <p:sp>
        <p:nvSpPr>
          <p:cNvPr id="106521" name="Line 25"/>
          <p:cNvSpPr>
            <a:spLocks noChangeShapeType="1"/>
          </p:cNvSpPr>
          <p:nvPr/>
        </p:nvSpPr>
        <p:spPr bwMode="auto">
          <a:xfrm>
            <a:off x="7163990" y="4170702"/>
            <a:ext cx="0" cy="2690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2" name="Line 26"/>
          <p:cNvSpPr>
            <a:spLocks noChangeShapeType="1"/>
          </p:cNvSpPr>
          <p:nvPr/>
        </p:nvSpPr>
        <p:spPr bwMode="auto">
          <a:xfrm>
            <a:off x="5760243" y="4439782"/>
            <a:ext cx="14037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3" name="Text Box 27"/>
          <p:cNvSpPr txBox="1">
            <a:spLocks noChangeArrowheads="1"/>
          </p:cNvSpPr>
          <p:nvPr/>
        </p:nvSpPr>
        <p:spPr bwMode="auto">
          <a:xfrm>
            <a:off x="6084093" y="4473120"/>
            <a:ext cx="75604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50" b="1"/>
              <a:t>I–band </a:t>
            </a:r>
          </a:p>
        </p:txBody>
      </p:sp>
      <p:sp>
        <p:nvSpPr>
          <p:cNvPr id="106524" name="Line 28"/>
          <p:cNvSpPr>
            <a:spLocks noChangeShapeType="1"/>
          </p:cNvSpPr>
          <p:nvPr/>
        </p:nvSpPr>
        <p:spPr bwMode="auto">
          <a:xfrm>
            <a:off x="2843212" y="4170702"/>
            <a:ext cx="0" cy="26908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5" name="Line 29"/>
          <p:cNvSpPr>
            <a:spLocks noChangeShapeType="1"/>
          </p:cNvSpPr>
          <p:nvPr/>
        </p:nvSpPr>
        <p:spPr bwMode="auto">
          <a:xfrm>
            <a:off x="2843212" y="4439782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2789633" y="4473121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50" b="1">
                <a:cs typeface="Arial" panose="020B0604020202020204" pitchFamily="34" charset="0"/>
              </a:rPr>
              <a:t>    </a:t>
            </a:r>
            <a:r>
              <a:rPr lang="en-US" altLang="cs-CZ" sz="1350" b="1">
                <a:cs typeface="Arial" panose="020B0604020202020204" pitchFamily="34" charset="0"/>
              </a:rPr>
              <a:t>½</a:t>
            </a:r>
            <a:r>
              <a:rPr lang="cs-CZ" altLang="cs-CZ" sz="1350" b="1">
                <a:cs typeface="Arial" panose="020B0604020202020204" pitchFamily="34" charset="0"/>
              </a:rPr>
              <a:t>       I-band</a:t>
            </a:r>
            <a:endParaRPr lang="en-US" altLang="cs-CZ" sz="1350" b="1">
              <a:cs typeface="Arial" panose="020B0604020202020204" pitchFamily="34" charset="0"/>
            </a:endParaRPr>
          </a:p>
        </p:txBody>
      </p:sp>
      <p:sp>
        <p:nvSpPr>
          <p:cNvPr id="106527" name="Oval 31"/>
          <p:cNvSpPr>
            <a:spLocks noChangeArrowheads="1"/>
          </p:cNvSpPr>
          <p:nvPr/>
        </p:nvSpPr>
        <p:spPr bwMode="auto">
          <a:xfrm>
            <a:off x="2519362" y="1253670"/>
            <a:ext cx="485775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28" name="Oval 32"/>
          <p:cNvSpPr>
            <a:spLocks noChangeArrowheads="1"/>
          </p:cNvSpPr>
          <p:nvPr/>
        </p:nvSpPr>
        <p:spPr bwMode="auto">
          <a:xfrm rot="-185189">
            <a:off x="4410074" y="1253670"/>
            <a:ext cx="485775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29" name="Oval 33"/>
          <p:cNvSpPr>
            <a:spLocks noChangeArrowheads="1"/>
          </p:cNvSpPr>
          <p:nvPr/>
        </p:nvSpPr>
        <p:spPr bwMode="auto">
          <a:xfrm rot="-185189">
            <a:off x="6191250" y="1256051"/>
            <a:ext cx="540544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6530" name="Line 34"/>
          <p:cNvSpPr>
            <a:spLocks noChangeShapeType="1"/>
          </p:cNvSpPr>
          <p:nvPr/>
        </p:nvSpPr>
        <p:spPr bwMode="auto">
          <a:xfrm>
            <a:off x="4463652" y="4062355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31" name="Line 35"/>
          <p:cNvSpPr>
            <a:spLocks noChangeShapeType="1"/>
          </p:cNvSpPr>
          <p:nvPr/>
        </p:nvSpPr>
        <p:spPr bwMode="auto">
          <a:xfrm>
            <a:off x="4787502" y="4062355"/>
            <a:ext cx="0" cy="2702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32" name="Line 36"/>
          <p:cNvSpPr>
            <a:spLocks noChangeShapeType="1"/>
          </p:cNvSpPr>
          <p:nvPr/>
        </p:nvSpPr>
        <p:spPr bwMode="auto">
          <a:xfrm>
            <a:off x="4463652" y="4332626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6533" name="Text Box 37"/>
          <p:cNvSpPr txBox="1">
            <a:spLocks noChangeArrowheads="1"/>
          </p:cNvSpPr>
          <p:nvPr/>
        </p:nvSpPr>
        <p:spPr bwMode="auto">
          <a:xfrm>
            <a:off x="4246958" y="4293335"/>
            <a:ext cx="75723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50"/>
              <a:t>  H-zone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ovéPole 38"/>
          <p:cNvSpPr txBox="1"/>
          <p:nvPr/>
        </p:nvSpPr>
        <p:spPr>
          <a:xfrm>
            <a:off x="44285" y="43002"/>
            <a:ext cx="186942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SARKOMERA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61925" y="1935163"/>
            <a:ext cx="2220913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0"/>
              <a:t>Epitelová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0"/>
              <a:t>Svalová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0"/>
              <a:t>Nervová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0"/>
              <a:t>Pojivová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4285" y="869156"/>
            <a:ext cx="5153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cs-CZ" altLang="cs-CZ" sz="1800" b="0"/>
              <a:t>Na základě </a:t>
            </a:r>
            <a:r>
              <a:rPr lang="cs-CZ" altLang="cs-CZ" sz="1800"/>
              <a:t>morfologických</a:t>
            </a:r>
            <a:r>
              <a:rPr lang="cs-CZ" altLang="cs-CZ" sz="1800" b="0"/>
              <a:t> a </a:t>
            </a:r>
            <a:r>
              <a:rPr lang="cs-CZ" altLang="cs-CZ" sz="1800"/>
              <a:t>funkčních</a:t>
            </a:r>
            <a:r>
              <a:rPr lang="cs-CZ" altLang="cs-CZ" sz="1800" b="0"/>
              <a:t> znaků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098925" y="3071825"/>
            <a:ext cx="51562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Obsahují myofibrily </a:t>
            </a:r>
            <a:r>
              <a:rPr lang="cs-CZ" altLang="cs-CZ" sz="1400" b="0">
                <a:sym typeface="Wingdings" panose="05000000000000000000" pitchFamily="2" charset="2"/>
              </a:rPr>
              <a:t></a:t>
            </a:r>
            <a:r>
              <a:rPr lang="en-US" altLang="cs-CZ" sz="1400" b="0">
                <a:sym typeface="Wingdings" panose="05000000000000000000" pitchFamily="2" charset="2"/>
              </a:rPr>
              <a:t> </a:t>
            </a:r>
            <a:r>
              <a:rPr lang="en-US" altLang="cs-CZ" sz="1400">
                <a:sym typeface="Wingdings" panose="05000000000000000000" pitchFamily="2" charset="2"/>
              </a:rPr>
              <a:t>s</a:t>
            </a:r>
            <a:r>
              <a:rPr lang="cs-CZ" altLang="cs-CZ" sz="1400"/>
              <a:t>chopnost kontrakce</a:t>
            </a:r>
            <a:endParaRPr lang="en-US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Derivát m</a:t>
            </a:r>
            <a:r>
              <a:rPr lang="en-US" altLang="cs-CZ" sz="1400" b="0"/>
              <a:t>e</a:t>
            </a:r>
            <a:r>
              <a:rPr lang="cs-CZ" altLang="cs-CZ" sz="1400" b="0"/>
              <a:t>zodermu - KS, myokard, mezenchymu - HS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Výjimečně ektoderm </a:t>
            </a:r>
            <a:r>
              <a:rPr lang="cs-CZ" altLang="cs-CZ" sz="1200" b="0"/>
              <a:t>(např. </a:t>
            </a:r>
            <a:r>
              <a:rPr lang="cs-CZ" altLang="cs-CZ" sz="1200" b="0" i="1"/>
              <a:t>m. sphincter </a:t>
            </a:r>
            <a:r>
              <a:rPr lang="cs-CZ" altLang="cs-CZ" sz="1200" b="0"/>
              <a:t>a </a:t>
            </a:r>
            <a:r>
              <a:rPr lang="cs-CZ" altLang="cs-CZ" sz="1200" b="0" i="1"/>
              <a:t>m. dilatator pupillae</a:t>
            </a:r>
            <a:r>
              <a:rPr lang="cs-CZ" altLang="cs-CZ" sz="1200" b="0"/>
              <a:t>)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4113213" y="4421188"/>
            <a:ext cx="48990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Neurony a neuroglie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Příjem a přenos </a:t>
            </a:r>
            <a:r>
              <a:rPr lang="cs-CZ" altLang="cs-CZ" sz="1400"/>
              <a:t>elektrického vzruchu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Derivát ektodermu, výjimečně mezenchymu </a:t>
            </a:r>
            <a:r>
              <a:rPr lang="cs-CZ" altLang="cs-CZ" sz="1200" b="0"/>
              <a:t>(mikroglie)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4098925" y="5738813"/>
            <a:ext cx="47942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Dominantní přítomnost </a:t>
            </a:r>
            <a:r>
              <a:rPr lang="cs-CZ" altLang="cs-CZ" sz="1400"/>
              <a:t>extracelulární matrix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Vazivo, chrupavka, kost, tuková tkáň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Derivát zejména mezenchymu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111625" y="1631950"/>
            <a:ext cx="4575175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Kontinuální, avaskulární vrstvy buněk s různou funkcí, </a:t>
            </a:r>
            <a:r>
              <a:rPr lang="cs-CZ" altLang="cs-CZ" sz="1400"/>
              <a:t>orientovaných do volného prostoru</a:t>
            </a:r>
            <a:r>
              <a:rPr lang="cs-CZ" altLang="cs-CZ" sz="1400" b="0"/>
              <a:t>, se specifickými mezibuněčnými spoji a minimem mezibuněčného prostoru a ECM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0"/>
              <a:t>Deriváty všech tří zárodečných listů</a:t>
            </a:r>
          </a:p>
        </p:txBody>
      </p:sp>
      <p:pic>
        <p:nvPicPr>
          <p:cNvPr id="8207" name="Picture 2" descr="http://www.arthursclipart.org/medical/humanbody/muscle%20tissu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9091" r="42357" b="15152"/>
          <a:stretch>
            <a:fillRect/>
          </a:stretch>
        </p:blipFill>
        <p:spPr bwMode="auto">
          <a:xfrm>
            <a:off x="2328863" y="2884488"/>
            <a:ext cx="1736725" cy="126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4" descr="http://djpowell.files.wordpress.com/2009/02/neuron-network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4212545"/>
            <a:ext cx="1736725" cy="128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6" descr="http://www.technion.ac.il/~mdcourse/274203/slides/Connective%20%20Tissue/2-Loose%20Connective%20Tissue-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20839" r="24135" b="12607"/>
          <a:stretch>
            <a:fillRect/>
          </a:stretch>
        </p:blipFill>
        <p:spPr bwMode="auto">
          <a:xfrm>
            <a:off x="2328862" y="5569176"/>
            <a:ext cx="1736725" cy="126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4" descr="http://www.temple.edu/dentistry/admissions/Images/epithel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12" y="1528775"/>
            <a:ext cx="1730375" cy="12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61925" y="1528774"/>
            <a:ext cx="8613526" cy="1281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161925" y="5552906"/>
            <a:ext cx="8613526" cy="1281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61925" y="2878137"/>
            <a:ext cx="8613526" cy="12811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délník 15"/>
          <p:cNvSpPr/>
          <p:nvPr/>
        </p:nvSpPr>
        <p:spPr>
          <a:xfrm>
            <a:off x="161925" y="4214321"/>
            <a:ext cx="8613526" cy="1281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/>
          <p:cNvSpPr txBox="1"/>
          <p:nvPr/>
        </p:nvSpPr>
        <p:spPr>
          <a:xfrm>
            <a:off x="44285" y="43002"/>
            <a:ext cx="43107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SOUČASNÁ KLASIFIKACE TKÁNÍ</a:t>
            </a:r>
            <a:endParaRPr 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sarcomere-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2973"/>
            <a:ext cx="9144000" cy="612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3CC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186942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SARKOMERA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179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3" t="8064" r="21637" b="11551"/>
          <a:stretch>
            <a:fillRect/>
          </a:stretch>
        </p:blipFill>
        <p:spPr>
          <a:xfrm>
            <a:off x="332510" y="883250"/>
            <a:ext cx="1890713" cy="324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4" descr="01985240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9" y="795123"/>
            <a:ext cx="2050256" cy="32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722291" y="1925872"/>
            <a:ext cx="207731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smtClean="0"/>
              <a:t>Termin</a:t>
            </a:r>
            <a:r>
              <a:rPr lang="cs-CZ" altLang="cs-CZ" smtClean="0"/>
              <a:t>á</a:t>
            </a:r>
            <a:r>
              <a:rPr lang="en-US" altLang="cs-CZ" smtClean="0"/>
              <a:t>l</a:t>
            </a:r>
            <a:r>
              <a:rPr lang="cs-CZ" altLang="cs-CZ" smtClean="0"/>
              <a:t>ní</a:t>
            </a:r>
            <a:r>
              <a:rPr lang="en-US" altLang="cs-CZ" smtClean="0"/>
              <a:t> </a:t>
            </a:r>
            <a:r>
              <a:rPr lang="en-US" altLang="cs-CZ" dirty="0" smtClean="0"/>
              <a:t>cisterna</a:t>
            </a:r>
          </a:p>
          <a:p>
            <a:r>
              <a:rPr lang="en-US" altLang="cs-CZ" dirty="0" smtClean="0"/>
              <a:t>T-tubule</a:t>
            </a:r>
          </a:p>
          <a:p>
            <a:r>
              <a:rPr lang="en-US" altLang="cs-CZ" smtClean="0"/>
              <a:t>Termin</a:t>
            </a:r>
            <a:r>
              <a:rPr lang="cs-CZ" altLang="cs-CZ" smtClean="0"/>
              <a:t>á</a:t>
            </a:r>
            <a:r>
              <a:rPr lang="en-US" altLang="cs-CZ" smtClean="0"/>
              <a:t>l</a:t>
            </a:r>
            <a:r>
              <a:rPr lang="cs-CZ" altLang="cs-CZ" smtClean="0"/>
              <a:t>ní</a:t>
            </a:r>
            <a:r>
              <a:rPr lang="en-US" altLang="cs-CZ" smtClean="0"/>
              <a:t> </a:t>
            </a:r>
            <a:r>
              <a:rPr lang="en-US" altLang="cs-CZ" dirty="0" smtClean="0"/>
              <a:t>cisterna</a:t>
            </a:r>
            <a:endParaRPr lang="en-US" altLang="cs-CZ" dirty="0"/>
          </a:p>
        </p:txBody>
      </p:sp>
      <p:sp>
        <p:nvSpPr>
          <p:cNvPr id="105481" name="AutoShape 9"/>
          <p:cNvSpPr>
            <a:spLocks/>
          </p:cNvSpPr>
          <p:nvPr/>
        </p:nvSpPr>
        <p:spPr bwMode="auto">
          <a:xfrm>
            <a:off x="7725789" y="2013774"/>
            <a:ext cx="147636" cy="835428"/>
          </a:xfrm>
          <a:prstGeom prst="rightBrace">
            <a:avLst>
              <a:gd name="adj1" fmla="val 7391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cs-CZ" sz="1350" dirty="0"/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7950624" y="2202871"/>
            <a:ext cx="1026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cs-CZ" b="1" smtClean="0"/>
              <a:t>TRI</a:t>
            </a:r>
            <a:r>
              <a:rPr lang="cs-CZ" altLang="cs-CZ" b="1" smtClean="0"/>
              <a:t>Á</a:t>
            </a:r>
            <a:r>
              <a:rPr lang="en-US" altLang="cs-CZ" b="1" smtClean="0"/>
              <a:t>D</a:t>
            </a:r>
            <a:r>
              <a:rPr lang="cs-CZ" altLang="cs-CZ" b="1" smtClean="0"/>
              <a:t>A</a:t>
            </a:r>
            <a:endParaRPr lang="en-US" altLang="cs-CZ" b="1" dirty="0"/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 rot="10800000" flipV="1">
            <a:off x="404357" y="4254214"/>
            <a:ext cx="836934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mtClean="0"/>
              <a:t>komunikující membránové kompartmenty oddělené od sarkoplazmy</a:t>
            </a:r>
            <a:endParaRPr lang="en-US" alt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b="1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cs-CZ" b="1" smtClean="0"/>
              <a:t>termin</a:t>
            </a:r>
            <a:r>
              <a:rPr lang="cs-CZ" altLang="cs-CZ" b="1" smtClean="0"/>
              <a:t>á</a:t>
            </a:r>
            <a:r>
              <a:rPr lang="en-US" altLang="cs-CZ" b="1" smtClean="0"/>
              <a:t>l</a:t>
            </a:r>
            <a:r>
              <a:rPr lang="cs-CZ" altLang="cs-CZ" b="1" smtClean="0"/>
              <a:t>ní</a:t>
            </a:r>
            <a:r>
              <a:rPr lang="en-US" altLang="cs-CZ" b="1" smtClean="0"/>
              <a:t> cistern</a:t>
            </a:r>
            <a:r>
              <a:rPr lang="cs-CZ" altLang="cs-CZ" b="1" smtClean="0"/>
              <a:t>y</a:t>
            </a:r>
            <a:r>
              <a:rPr lang="en-US" altLang="cs-CZ" smtClean="0"/>
              <a:t> (“</a:t>
            </a:r>
            <a:r>
              <a:rPr lang="cs-CZ" altLang="cs-CZ" smtClean="0"/>
              <a:t>junkce</a:t>
            </a:r>
            <a:r>
              <a:rPr lang="en-US" altLang="cs-CZ" smtClean="0"/>
              <a:t>”) a </a:t>
            </a:r>
            <a:r>
              <a:rPr lang="en-US" altLang="cs-CZ" b="1" smtClean="0"/>
              <a:t>longitudin</a:t>
            </a:r>
            <a:r>
              <a:rPr lang="cs-CZ" altLang="cs-CZ" b="1" smtClean="0"/>
              <a:t>á</a:t>
            </a:r>
            <a:r>
              <a:rPr lang="en-US" altLang="cs-CZ" b="1" smtClean="0"/>
              <a:t>l</a:t>
            </a:r>
            <a:r>
              <a:rPr lang="cs-CZ" altLang="cs-CZ" b="1" smtClean="0"/>
              <a:t>ní</a:t>
            </a:r>
            <a:r>
              <a:rPr lang="en-US" altLang="cs-CZ" b="1" smtClean="0"/>
              <a:t> tubul</a:t>
            </a:r>
            <a:r>
              <a:rPr lang="cs-CZ" altLang="cs-CZ" b="1" smtClean="0"/>
              <a:t>y</a:t>
            </a:r>
            <a:r>
              <a:rPr lang="en-US" altLang="cs-CZ" b="1" smtClean="0"/>
              <a:t> </a:t>
            </a:r>
            <a:r>
              <a:rPr lang="en-US" altLang="cs-CZ" dirty="0" smtClean="0"/>
              <a:t>(“L</a:t>
            </a:r>
            <a:r>
              <a:rPr lang="en-US" altLang="cs-CZ" smtClean="0"/>
              <a:t>”</a:t>
            </a:r>
            <a:r>
              <a:rPr lang="cs-CZ" altLang="cs-CZ" smtClean="0"/>
              <a:t> systém</a:t>
            </a:r>
            <a:r>
              <a:rPr lang="en-US" altLang="cs-CZ" smtClean="0"/>
              <a:t>).</a:t>
            </a:r>
            <a:endParaRPr lang="cs-CZ" altLang="cs-CZ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b="1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cs-CZ" b="1" smtClean="0"/>
              <a:t>T-tubul</a:t>
            </a:r>
            <a:r>
              <a:rPr lang="cs-CZ" altLang="cs-CZ" b="1"/>
              <a:t>y</a:t>
            </a:r>
            <a:r>
              <a:rPr lang="en-US" altLang="cs-CZ"/>
              <a:t> </a:t>
            </a:r>
            <a:r>
              <a:rPr lang="cs-CZ" altLang="cs-CZ"/>
              <a:t>(</a:t>
            </a:r>
            <a:r>
              <a:rPr lang="en-US" altLang="cs-CZ"/>
              <a:t>“T”</a:t>
            </a:r>
            <a:r>
              <a:rPr lang="cs-CZ" altLang="cs-CZ"/>
              <a:t> systém </a:t>
            </a:r>
            <a:r>
              <a:rPr lang="en-US" altLang="cs-CZ"/>
              <a:t>)</a:t>
            </a:r>
            <a:r>
              <a:rPr lang="cs-CZ" altLang="cs-CZ"/>
              <a:t> invaginace </a:t>
            </a:r>
            <a:r>
              <a:rPr lang="cs-CZ" altLang="cs-CZ" smtClean="0"/>
              <a:t>sarkoplazmy</a:t>
            </a:r>
            <a:endParaRPr lang="en-US" altLang="cs-CZ"/>
          </a:p>
        </p:txBody>
      </p:sp>
      <p:sp>
        <p:nvSpPr>
          <p:cNvPr id="9" name="Obdélník 8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451937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OPLA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ZMATICKÉ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RETI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ULUM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7" name="Picture 9" descr="em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451937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OPLA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ZMATICKÉ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RETI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ULUM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-media-cache-ak0.pinimg.com/736x/13/d8/fb/13d8fb80fa4169d09365bbbdec8c07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43" y="642347"/>
            <a:ext cx="6558866" cy="607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451937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OPLA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ZMATICKÉ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 RETI</a:t>
            </a: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ULUM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dn.c.photoshelter.com/img-get/I0000lmjQcxijTOw/s/600/600/9011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 bwMode="auto">
          <a:xfrm>
            <a:off x="975335" y="443112"/>
            <a:ext cx="5482110" cy="622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526189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KAPILÁRY KOLEM SVALOVÝCH VLÁKEN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VÃ½sledek obrÃ¡zku pro capillaries mus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1" r="42457" b="17420"/>
          <a:stretch/>
        </p:blipFill>
        <p:spPr bwMode="auto">
          <a:xfrm>
            <a:off x="6162721" y="4670240"/>
            <a:ext cx="2920823" cy="212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2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6" y="548922"/>
            <a:ext cx="4143192" cy="619298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286" y="4654406"/>
            <a:ext cx="5603714" cy="187036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22334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MYOFILAMENTA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3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863" y="696900"/>
            <a:ext cx="6172200" cy="730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cs-CZ" sz="2000" b="1" smtClean="0"/>
              <a:t>Fibril</a:t>
            </a:r>
            <a:r>
              <a:rPr lang="cs-CZ" altLang="cs-CZ" sz="2000" b="1" smtClean="0"/>
              <a:t>á</a:t>
            </a:r>
            <a:r>
              <a:rPr lang="en-US" altLang="cs-CZ" sz="2000" b="1" smtClean="0"/>
              <a:t>r</a:t>
            </a:r>
            <a:r>
              <a:rPr lang="cs-CZ" altLang="cs-CZ" sz="2000" b="1" smtClean="0"/>
              <a:t>ní</a:t>
            </a:r>
            <a:r>
              <a:rPr lang="en-US" altLang="cs-CZ" sz="2000" b="1" smtClean="0"/>
              <a:t> a</a:t>
            </a:r>
            <a:r>
              <a:rPr lang="cs-CZ" altLang="cs-CZ" sz="2000" b="1" smtClean="0"/>
              <a:t>k</a:t>
            </a:r>
            <a:r>
              <a:rPr lang="en-US" altLang="cs-CZ" sz="2000" b="1" smtClean="0"/>
              <a:t>tin </a:t>
            </a:r>
            <a:r>
              <a:rPr lang="en-US" altLang="cs-CZ" sz="2000" b="1" dirty="0" smtClean="0"/>
              <a:t>(F-actin)</a:t>
            </a:r>
          </a:p>
          <a:p>
            <a:pPr>
              <a:buClr>
                <a:schemeClr val="tx1"/>
              </a:buClr>
            </a:pPr>
            <a:endParaRPr lang="en-US" altLang="cs-CZ" sz="2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" y="3822503"/>
            <a:ext cx="4987636" cy="182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altLang="cs-CZ" sz="2000" b="1"/>
              <a:t>Tropomyosin</a:t>
            </a:r>
            <a:r>
              <a:rPr lang="en-US" altLang="cs-CZ" sz="1800" smtClean="0"/>
              <a:t> </a:t>
            </a:r>
            <a:endParaRPr lang="cs-CZ" altLang="cs-CZ" sz="1800" smtClean="0"/>
          </a:p>
          <a:p>
            <a:pPr>
              <a:buClr>
                <a:schemeClr val="tx1"/>
              </a:buClr>
            </a:pPr>
            <a:r>
              <a:rPr lang="en-US" altLang="cs-CZ" sz="2000" b="1" smtClean="0"/>
              <a:t>Troponin</a:t>
            </a:r>
            <a:r>
              <a:rPr lang="en-US" altLang="cs-CZ" sz="1800" smtClean="0"/>
              <a:t> – </a:t>
            </a:r>
            <a:r>
              <a:rPr lang="cs-CZ" altLang="cs-CZ" sz="1800" smtClean="0"/>
              <a:t>k</a:t>
            </a:r>
            <a:r>
              <a:rPr lang="en-US" altLang="cs-CZ" sz="1800" smtClean="0"/>
              <a:t>omplex  </a:t>
            </a:r>
            <a:r>
              <a:rPr lang="cs-CZ" altLang="cs-CZ" sz="1800" smtClean="0"/>
              <a:t>3</a:t>
            </a:r>
            <a:r>
              <a:rPr lang="en-US" altLang="cs-CZ" sz="1800" smtClean="0"/>
              <a:t> globul</a:t>
            </a:r>
            <a:r>
              <a:rPr lang="cs-CZ" altLang="cs-CZ" sz="1800" smtClean="0"/>
              <a:t>á</a:t>
            </a:r>
            <a:r>
              <a:rPr lang="en-US" altLang="cs-CZ" sz="1800" smtClean="0"/>
              <a:t>r</a:t>
            </a:r>
            <a:r>
              <a:rPr lang="cs-CZ" altLang="cs-CZ" sz="1800" smtClean="0"/>
              <a:t>ních</a:t>
            </a:r>
            <a:r>
              <a:rPr lang="en-US" altLang="cs-CZ" sz="1800" smtClean="0"/>
              <a:t> protein</a:t>
            </a:r>
            <a:r>
              <a:rPr lang="cs-CZ" altLang="cs-CZ" sz="1800" smtClean="0"/>
              <a:t>ů</a:t>
            </a:r>
            <a:endParaRPr lang="en-US" altLang="cs-CZ" sz="1800" dirty="0" smtClean="0"/>
          </a:p>
          <a:p>
            <a:pPr lvl="1">
              <a:buClr>
                <a:schemeClr val="tx1"/>
              </a:buClr>
            </a:pPr>
            <a:r>
              <a:rPr lang="en-US" altLang="cs-CZ" sz="1400" dirty="0" err="1" smtClean="0"/>
              <a:t>TnT</a:t>
            </a:r>
            <a:r>
              <a:rPr lang="en-US" altLang="cs-CZ" sz="1400" dirty="0" smtClean="0"/>
              <a:t> (Troponin T) </a:t>
            </a:r>
            <a:r>
              <a:rPr lang="en-US" altLang="cs-CZ" sz="1400" smtClean="0"/>
              <a:t>– </a:t>
            </a:r>
            <a:r>
              <a:rPr lang="cs-CZ" altLang="cs-CZ" sz="1400" smtClean="0"/>
              <a:t>váže </a:t>
            </a:r>
            <a:r>
              <a:rPr lang="en-US" altLang="cs-CZ" sz="1400" smtClean="0"/>
              <a:t>tropomyosin</a:t>
            </a:r>
            <a:endParaRPr lang="en-US" altLang="cs-CZ" sz="1400" dirty="0" smtClean="0"/>
          </a:p>
          <a:p>
            <a:pPr lvl="1">
              <a:buClr>
                <a:schemeClr val="tx1"/>
              </a:buClr>
            </a:pPr>
            <a:r>
              <a:rPr lang="en-US" altLang="cs-CZ" sz="1400" dirty="0" err="1" smtClean="0"/>
              <a:t>TnC</a:t>
            </a:r>
            <a:r>
              <a:rPr lang="en-US" altLang="cs-CZ" sz="1400" dirty="0" smtClean="0"/>
              <a:t> (Troponin C) </a:t>
            </a:r>
            <a:r>
              <a:rPr lang="en-US" altLang="cs-CZ" sz="1400" smtClean="0"/>
              <a:t>– </a:t>
            </a:r>
            <a:r>
              <a:rPr lang="cs-CZ" altLang="cs-CZ" sz="1400" smtClean="0"/>
              <a:t>váže</a:t>
            </a:r>
            <a:r>
              <a:rPr lang="en-US" altLang="cs-CZ" sz="1400" smtClean="0"/>
              <a:t> </a:t>
            </a:r>
            <a:r>
              <a:rPr lang="cs-CZ" altLang="cs-CZ" sz="1400" smtClean="0"/>
              <a:t>k</a:t>
            </a:r>
            <a:r>
              <a:rPr lang="en-US" altLang="cs-CZ" sz="1400" smtClean="0"/>
              <a:t>alcium</a:t>
            </a:r>
            <a:endParaRPr lang="en-US" altLang="cs-CZ" sz="1400" dirty="0" smtClean="0"/>
          </a:p>
          <a:p>
            <a:pPr lvl="1">
              <a:buClr>
                <a:schemeClr val="tx1"/>
              </a:buClr>
            </a:pPr>
            <a:r>
              <a:rPr lang="en-US" altLang="cs-CZ" sz="1400" dirty="0" err="1" smtClean="0"/>
              <a:t>TnI</a:t>
            </a:r>
            <a:r>
              <a:rPr lang="en-US" altLang="cs-CZ" sz="1400" dirty="0" smtClean="0"/>
              <a:t> (Troponin I</a:t>
            </a:r>
            <a:r>
              <a:rPr lang="en-US" altLang="cs-CZ" sz="1400" smtClean="0"/>
              <a:t>)  </a:t>
            </a:r>
            <a:r>
              <a:rPr lang="cs-CZ" altLang="cs-CZ" sz="1400" smtClean="0"/>
              <a:t>inhibuje interakci mezi tenkými a tlustými myofilamenty</a:t>
            </a:r>
            <a:endParaRPr lang="en-US" altLang="cs-CZ" sz="1400" dirty="0" smtClean="0"/>
          </a:p>
        </p:txBody>
      </p:sp>
      <p:pic>
        <p:nvPicPr>
          <p:cNvPr id="2052" name="Picture 4" descr="Subversion of the actin cytoskeleton during viral infe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37"/>
          <a:stretch/>
        </p:blipFill>
        <p:spPr bwMode="auto">
          <a:xfrm>
            <a:off x="762000" y="1158809"/>
            <a:ext cx="7620000" cy="220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xternal image TN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6" y="4334556"/>
            <a:ext cx="4018290" cy="25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31904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TENKÁ MYOFILAMENTA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63.178.103.176/Tema1G/Grupos1/GermanT1/GATP20/e2_files/7no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40" y="1267520"/>
            <a:ext cx="4420860" cy="24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5863" y="780549"/>
            <a:ext cx="6172200" cy="730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cs-CZ" altLang="cs-CZ" sz="2000" b="1" smtClean="0"/>
              <a:t>Myosin II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r>
              <a:rPr lang="cs-CZ" altLang="cs-CZ" sz="1650" smtClean="0"/>
              <a:t>molekulární motor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r>
              <a:rPr lang="cs-CZ" altLang="cs-CZ" sz="1650" smtClean="0"/>
              <a:t>ATPázová aktivita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r>
              <a:rPr lang="cs-CZ" altLang="cs-CZ" sz="1650" smtClean="0"/>
              <a:t>tři strukturní a funkční domény </a:t>
            </a:r>
            <a:endParaRPr lang="en-US" altLang="cs-CZ" sz="1650" dirty="0" smtClean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endParaRPr lang="en-US" altLang="cs-CZ" sz="1650" dirty="0"/>
          </a:p>
        </p:txBody>
      </p:sp>
      <p:pic>
        <p:nvPicPr>
          <p:cNvPr id="4100" name="Picture 4" descr="http://www.aps.uoguelph.ca/~swatland/HTML10234/LEC11/PS5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" y="2018619"/>
            <a:ext cx="4620962" cy="171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3876" y="4137475"/>
            <a:ext cx="6172200" cy="730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cs-CZ" altLang="cs-CZ" sz="2000" b="1" smtClean="0"/>
              <a:t>Nebulin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r>
              <a:rPr lang="cs-CZ" altLang="cs-CZ" sz="1600" smtClean="0"/>
              <a:t>600-900kDa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r>
              <a:rPr lang="cs-CZ" altLang="cs-CZ" sz="1600" smtClean="0"/>
              <a:t>stabilizace F-aktinu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endParaRPr lang="cs-CZ" altLang="cs-CZ" sz="160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cs-CZ" altLang="cs-CZ" sz="2000" b="1" smtClean="0"/>
              <a:t>Titin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r>
              <a:rPr lang="en-US" altLang="cs-CZ" sz="1600" smtClean="0"/>
              <a:t>&gt;MDa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Char char="-"/>
            </a:pPr>
            <a:r>
              <a:rPr lang="en-US" altLang="cs-CZ" sz="1600" smtClean="0"/>
              <a:t>stabilizace myosinu</a:t>
            </a:r>
            <a:endParaRPr lang="cs-CZ" altLang="cs-CZ" sz="1600" smtClean="0"/>
          </a:p>
        </p:txBody>
      </p:sp>
      <p:pic>
        <p:nvPicPr>
          <p:cNvPr id="1026" name="Picture 2" descr="Výsledek obrázku pro nebu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30" y="3992063"/>
            <a:ext cx="5368584" cy="10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331872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TLUSTÁ MYOFILAMENTA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0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upload.wikimedia.org/wikipedia/commons/thumb/6/6e/Sarcomere.svg/1350px-Sarcomer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51" y="468535"/>
            <a:ext cx="7754094" cy="59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483369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MYOFILAMENTA TVOŘÍ SARKOMERU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02" y="1821243"/>
            <a:ext cx="8518716" cy="50367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383951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MECHANISMUS KONTRAKCE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845627"/>
            <a:ext cx="4003806" cy="11486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Zvláštní cytoarchitektura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Excitabilit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schopnost k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ontra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Mesoderm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původ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329" y="2515422"/>
            <a:ext cx="2289564" cy="11185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880" y="5683508"/>
            <a:ext cx="2186461" cy="9916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479" y="4043610"/>
            <a:ext cx="2149264" cy="12302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8" y="5522589"/>
            <a:ext cx="4410075" cy="11525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417" y="4043610"/>
            <a:ext cx="4410075" cy="11525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7416" y="2421986"/>
            <a:ext cx="4410075" cy="115252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616658" y="2052654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smtClean="0">
                <a:latin typeface="Arial" panose="020B0604020202020204" pitchFamily="34" charset="0"/>
                <a:cs typeface="Arial" panose="020B0604020202020204" pitchFamily="34" charset="0"/>
              </a:rPr>
              <a:t>Kosterní svalovina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616658" y="3674278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smtClean="0">
                <a:latin typeface="Arial" panose="020B0604020202020204" pitchFamily="34" charset="0"/>
                <a:cs typeface="Arial" panose="020B0604020202020204" pitchFamily="34" charset="0"/>
              </a:rPr>
              <a:t>Srdeční svalovina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616658" y="5209383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smtClean="0">
                <a:latin typeface="Arial" panose="020B0604020202020204" pitchFamily="34" charset="0"/>
                <a:cs typeface="Arial" panose="020B0604020202020204" pitchFamily="34" charset="0"/>
              </a:rPr>
              <a:t>Hladká svalovina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44285" y="43002"/>
            <a:ext cx="60680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OBECNÁ CHARAKTERISTIKA SVALOVÉ TKÁNĚ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5519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8012" y="918613"/>
            <a:ext cx="460978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400" smtClean="0"/>
              <a:t>Impuls podél axonu motorneuronu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Depolariza</a:t>
            </a:r>
            <a:r>
              <a:rPr lang="cs-CZ" sz="1400" smtClean="0"/>
              <a:t>ce</a:t>
            </a:r>
            <a:r>
              <a:rPr lang="en-US" sz="1400" smtClean="0"/>
              <a:t> presyn</a:t>
            </a:r>
            <a:r>
              <a:rPr lang="cs-CZ" sz="1400" smtClean="0"/>
              <a:t>a</a:t>
            </a:r>
            <a:r>
              <a:rPr lang="en-US" sz="1400" smtClean="0"/>
              <a:t>ptic</a:t>
            </a:r>
            <a:r>
              <a:rPr lang="cs-CZ" sz="1400" smtClean="0"/>
              <a:t>ké</a:t>
            </a:r>
            <a:r>
              <a:rPr lang="en-US" sz="1400" smtClean="0"/>
              <a:t> membr</a:t>
            </a:r>
            <a:r>
              <a:rPr lang="cs-CZ" sz="1400" smtClean="0"/>
              <a:t>á</a:t>
            </a:r>
            <a:r>
              <a:rPr lang="en-US" sz="1400" smtClean="0"/>
              <a:t>n</a:t>
            </a:r>
            <a:r>
              <a:rPr lang="cs-CZ" sz="1400" smtClean="0"/>
              <a:t>y</a:t>
            </a:r>
            <a:r>
              <a:rPr lang="en-US" sz="1400" smtClean="0"/>
              <a:t> </a:t>
            </a:r>
            <a:r>
              <a:rPr lang="en-US" sz="1400" dirty="0" smtClean="0"/>
              <a:t>(Na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influx)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 smtClean="0"/>
              <a:t>Sy</a:t>
            </a:r>
            <a:r>
              <a:rPr lang="cs-CZ" sz="1400" smtClean="0"/>
              <a:t>na</a:t>
            </a:r>
            <a:r>
              <a:rPr lang="en-US" sz="1400" smtClean="0"/>
              <a:t>ptic</a:t>
            </a:r>
            <a:r>
              <a:rPr lang="cs-CZ" sz="1400" smtClean="0"/>
              <a:t>ké</a:t>
            </a:r>
            <a:r>
              <a:rPr lang="en-US" sz="1400" smtClean="0"/>
              <a:t> ve</a:t>
            </a:r>
            <a:r>
              <a:rPr lang="cs-CZ" sz="1400" smtClean="0"/>
              <a:t>zikuly</a:t>
            </a:r>
            <a:r>
              <a:rPr lang="en-US" sz="1400" smtClean="0"/>
              <a:t> </a:t>
            </a:r>
            <a:r>
              <a:rPr lang="cs-CZ" sz="1400" smtClean="0"/>
              <a:t>splývají s </a:t>
            </a:r>
            <a:r>
              <a:rPr lang="en-US" sz="1400" smtClean="0"/>
              <a:t>presynaptic</a:t>
            </a:r>
            <a:r>
              <a:rPr lang="cs-CZ" sz="1400" smtClean="0"/>
              <a:t>kou</a:t>
            </a:r>
            <a:r>
              <a:rPr lang="en-US" sz="1400" smtClean="0"/>
              <a:t> membr</a:t>
            </a:r>
            <a:r>
              <a:rPr lang="cs-CZ" sz="1400" smtClean="0"/>
              <a:t>á</a:t>
            </a:r>
            <a:r>
              <a:rPr lang="en-US" sz="1400" smtClean="0"/>
              <a:t>n</a:t>
            </a:r>
            <a:r>
              <a:rPr lang="cs-CZ" sz="1400" smtClean="0"/>
              <a:t>ou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Acetylcholin </a:t>
            </a:r>
            <a:r>
              <a:rPr lang="cs-CZ" sz="1400" smtClean="0"/>
              <a:t>se uvolňuje do</a:t>
            </a:r>
            <a:r>
              <a:rPr lang="en-US" sz="1400" smtClean="0"/>
              <a:t> synaptic</a:t>
            </a:r>
            <a:r>
              <a:rPr lang="cs-CZ" sz="1400" smtClean="0"/>
              <a:t>ké</a:t>
            </a:r>
            <a:r>
              <a:rPr lang="en-US" sz="1400" smtClean="0"/>
              <a:t> </a:t>
            </a:r>
            <a:r>
              <a:rPr lang="cs-CZ" sz="1400" smtClean="0"/>
              <a:t>štěrbiny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Acetylcholin</a:t>
            </a:r>
            <a:r>
              <a:rPr lang="cs-CZ" sz="1400" smtClean="0"/>
              <a:t> difunduje k postsynaptické membráně a váže se na své receptory, které otevírají Na kanály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Depolariza</a:t>
            </a:r>
            <a:r>
              <a:rPr lang="cs-CZ" sz="1400" smtClean="0"/>
              <a:t>ce</a:t>
            </a:r>
            <a:r>
              <a:rPr lang="en-US" sz="1400" smtClean="0"/>
              <a:t> p</a:t>
            </a:r>
            <a:r>
              <a:rPr lang="cs-CZ" sz="1400" smtClean="0"/>
              <a:t>ost</a:t>
            </a:r>
            <a:r>
              <a:rPr lang="en-US" sz="1400" smtClean="0"/>
              <a:t>synaptic</a:t>
            </a:r>
            <a:r>
              <a:rPr lang="cs-CZ" sz="1400" smtClean="0"/>
              <a:t>ké</a:t>
            </a:r>
            <a:r>
              <a:rPr lang="en-US" sz="1400" smtClean="0"/>
              <a:t> membr</a:t>
            </a:r>
            <a:r>
              <a:rPr lang="cs-CZ" sz="1400" smtClean="0"/>
              <a:t>á</a:t>
            </a:r>
            <a:r>
              <a:rPr lang="en-US" sz="1400" smtClean="0"/>
              <a:t>n</a:t>
            </a:r>
            <a:r>
              <a:rPr lang="cs-CZ" sz="1400" smtClean="0"/>
              <a:t>y</a:t>
            </a:r>
            <a:r>
              <a:rPr lang="en-US" sz="1400" smtClean="0"/>
              <a:t> a</a:t>
            </a:r>
            <a:r>
              <a:rPr lang="cs-CZ" sz="1400" smtClean="0"/>
              <a:t> </a:t>
            </a:r>
            <a:r>
              <a:rPr lang="en-US" sz="1400" smtClean="0"/>
              <a:t>sar</a:t>
            </a:r>
            <a:r>
              <a:rPr lang="cs-CZ" sz="1400" smtClean="0"/>
              <a:t>k</a:t>
            </a:r>
            <a:r>
              <a:rPr lang="en-US" sz="1400" smtClean="0"/>
              <a:t>olem</a:t>
            </a:r>
            <a:r>
              <a:rPr lang="cs-CZ" sz="1400" smtClean="0"/>
              <a:t>y</a:t>
            </a:r>
            <a:r>
              <a:rPr lang="en-US" sz="1400" smtClean="0"/>
              <a:t> </a:t>
            </a:r>
            <a:r>
              <a:rPr lang="en-US" sz="1400" dirty="0" smtClean="0"/>
              <a:t>(Na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influx)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smtClean="0"/>
              <a:t>D</a:t>
            </a:r>
            <a:r>
              <a:rPr lang="en-US" sz="1400" smtClean="0"/>
              <a:t>epolariza</a:t>
            </a:r>
            <a:r>
              <a:rPr lang="cs-CZ" sz="1400" smtClean="0"/>
              <a:t>ce T-tubulů a terminálních cisteren sER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smtClean="0"/>
              <a:t>Kompletní depolarizace membrány sER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cs-CZ" sz="1400" smtClean="0"/>
              <a:t>Uvolnění</a:t>
            </a:r>
            <a:r>
              <a:rPr lang="en-US" sz="1400" smtClean="0"/>
              <a:t> </a:t>
            </a:r>
            <a:r>
              <a:rPr lang="en-US" sz="1400" dirty="0" err="1" smtClean="0"/>
              <a:t>Ca</a:t>
            </a:r>
            <a:r>
              <a:rPr lang="en-US" sz="1400" baseline="30000" dirty="0" err="1" smtClean="0"/>
              <a:t>II</a:t>
            </a:r>
            <a:r>
              <a:rPr lang="en-US" sz="1400" baseline="30000" smtClean="0"/>
              <a:t>+ </a:t>
            </a:r>
            <a:r>
              <a:rPr lang="cs-CZ" sz="1400" baseline="30000" smtClean="0"/>
              <a:t> </a:t>
            </a:r>
            <a:r>
              <a:rPr lang="cs-CZ" sz="1400" smtClean="0"/>
              <a:t>z s</a:t>
            </a:r>
            <a:r>
              <a:rPr lang="en-US" sz="1400" smtClean="0"/>
              <a:t>ER </a:t>
            </a:r>
            <a:r>
              <a:rPr lang="cs-CZ" sz="1400" smtClean="0"/>
              <a:t>d</a:t>
            </a:r>
            <a:r>
              <a:rPr lang="en-US" sz="1400" smtClean="0"/>
              <a:t>o sar</a:t>
            </a:r>
            <a:r>
              <a:rPr lang="cs-CZ" sz="1400" smtClean="0"/>
              <a:t>k</a:t>
            </a:r>
            <a:r>
              <a:rPr lang="en-US" sz="1400" smtClean="0"/>
              <a:t>opla</a:t>
            </a:r>
            <a:r>
              <a:rPr lang="cs-CZ" sz="1400" smtClean="0"/>
              <a:t>z</a:t>
            </a:r>
            <a:r>
              <a:rPr lang="en-US" sz="1400" smtClean="0"/>
              <a:t>m</a:t>
            </a:r>
            <a:r>
              <a:rPr lang="cs-CZ" sz="1400" smtClean="0"/>
              <a:t>y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dirty="0" err="1" smtClean="0"/>
              <a:t>Ca</a:t>
            </a:r>
            <a:r>
              <a:rPr lang="en-US" sz="1400" baseline="30000" dirty="0" err="1" smtClean="0"/>
              <a:t>II</a:t>
            </a:r>
            <a:r>
              <a:rPr lang="en-US" sz="1400" baseline="30000" smtClean="0"/>
              <a:t>+ </a:t>
            </a:r>
            <a:r>
              <a:rPr lang="cs-CZ" sz="1400" smtClean="0"/>
              <a:t>se váže na </a:t>
            </a:r>
            <a:r>
              <a:rPr lang="en-US" sz="1400" smtClean="0"/>
              <a:t>TnC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Troponin</a:t>
            </a:r>
            <a:r>
              <a:rPr lang="cs-CZ" sz="1400" smtClean="0"/>
              <a:t>ový komplex mění konformaci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T</a:t>
            </a:r>
            <a:r>
              <a:rPr lang="cs-CZ" sz="1400" smtClean="0"/>
              <a:t>ropomyosin</a:t>
            </a:r>
            <a:r>
              <a:rPr lang="en-US" sz="1400" smtClean="0"/>
              <a:t> </a:t>
            </a:r>
            <a:r>
              <a:rPr lang="cs-CZ" sz="1400" smtClean="0"/>
              <a:t>uvolňuje vazebná místa </a:t>
            </a:r>
            <a:r>
              <a:rPr lang="en-US" sz="1400" smtClean="0"/>
              <a:t>a</a:t>
            </a:r>
            <a:r>
              <a:rPr lang="cs-CZ" sz="1400" smtClean="0"/>
              <a:t>k</a:t>
            </a:r>
            <a:r>
              <a:rPr lang="en-US" sz="1400" smtClean="0"/>
              <a:t>tin-myosin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Globul</a:t>
            </a:r>
            <a:r>
              <a:rPr lang="cs-CZ" sz="1400" smtClean="0"/>
              <a:t>á</a:t>
            </a:r>
            <a:r>
              <a:rPr lang="en-US" sz="1400" smtClean="0"/>
              <a:t>r</a:t>
            </a:r>
            <a:r>
              <a:rPr lang="cs-CZ" sz="1400" smtClean="0"/>
              <a:t>ní</a:t>
            </a:r>
            <a:r>
              <a:rPr lang="en-US" sz="1400" smtClean="0"/>
              <a:t> </a:t>
            </a:r>
            <a:r>
              <a:rPr lang="cs-CZ" sz="1400" smtClean="0"/>
              <a:t>části</a:t>
            </a:r>
            <a:r>
              <a:rPr lang="en-US" sz="1400" smtClean="0"/>
              <a:t> myosin</a:t>
            </a:r>
            <a:r>
              <a:rPr lang="cs-CZ" sz="1400" smtClean="0"/>
              <a:t>u se váží na aktin</a:t>
            </a: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smtClean="0"/>
              <a:t>ATPas</a:t>
            </a:r>
            <a:r>
              <a:rPr lang="cs-CZ" sz="1400" smtClean="0"/>
              <a:t>a</a:t>
            </a:r>
            <a:r>
              <a:rPr lang="en-US" sz="1400" smtClean="0"/>
              <a:t> globul</a:t>
            </a:r>
            <a:r>
              <a:rPr lang="cs-CZ" sz="1400" smtClean="0"/>
              <a:t>á</a:t>
            </a:r>
            <a:r>
              <a:rPr lang="en-US" sz="1400" smtClean="0"/>
              <a:t>r</a:t>
            </a:r>
            <a:r>
              <a:rPr lang="cs-CZ" sz="1400" smtClean="0"/>
              <a:t>ních</a:t>
            </a:r>
            <a:r>
              <a:rPr lang="en-US" sz="1400" smtClean="0"/>
              <a:t> </a:t>
            </a:r>
            <a:r>
              <a:rPr lang="cs-CZ" sz="1400" smtClean="0"/>
              <a:t>částí </a:t>
            </a:r>
            <a:r>
              <a:rPr lang="en-US" sz="1400" smtClean="0"/>
              <a:t>myosin</a:t>
            </a:r>
            <a:r>
              <a:rPr lang="cs-CZ" sz="1400" smtClean="0"/>
              <a:t>u</a:t>
            </a:r>
            <a:r>
              <a:rPr lang="en-US" sz="1400" smtClean="0"/>
              <a:t> </a:t>
            </a:r>
            <a:r>
              <a:rPr lang="cs-CZ" sz="1400" smtClean="0"/>
              <a:t>se aktivuje a generuje energii z</a:t>
            </a:r>
            <a:r>
              <a:rPr lang="en-US" sz="1400" smtClean="0"/>
              <a:t> </a:t>
            </a:r>
            <a:r>
              <a:rPr lang="en-US" sz="1400" dirty="0" smtClean="0"/>
              <a:t>ATP</a:t>
            </a:r>
            <a:r>
              <a:rPr lang="en-US" sz="1400" dirty="0" smtClean="0">
                <a:sym typeface="Symbol" panose="05050102010706020507" pitchFamily="18" charset="2"/>
              </a:rPr>
              <a:t>ADP + Pi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ym typeface="Symbol" panose="05050102010706020507" pitchFamily="18" charset="2"/>
              </a:rPr>
              <a:t>ADP </a:t>
            </a:r>
            <a:r>
              <a:rPr lang="cs-CZ" sz="1400" smtClean="0">
                <a:sym typeface="Symbol" panose="05050102010706020507" pitchFamily="18" charset="2"/>
              </a:rPr>
              <a:t>a</a:t>
            </a:r>
            <a:r>
              <a:rPr lang="en-US" sz="1400" smtClean="0">
                <a:sym typeface="Symbol" panose="05050102010706020507" pitchFamily="18" charset="2"/>
              </a:rPr>
              <a:t> Pi</a:t>
            </a:r>
            <a:r>
              <a:rPr lang="cs-CZ" sz="1400" smtClean="0">
                <a:sym typeface="Symbol" panose="05050102010706020507" pitchFamily="18" charset="2"/>
              </a:rPr>
              <a:t> se uvolňují, g</a:t>
            </a:r>
            <a:r>
              <a:rPr lang="en-US" sz="1400" smtClean="0"/>
              <a:t>lobul</a:t>
            </a:r>
            <a:r>
              <a:rPr lang="cs-CZ" sz="1400"/>
              <a:t>á</a:t>
            </a:r>
            <a:r>
              <a:rPr lang="en-US" sz="1400"/>
              <a:t>r</a:t>
            </a:r>
            <a:r>
              <a:rPr lang="cs-CZ" sz="1400"/>
              <a:t>ní</a:t>
            </a:r>
            <a:r>
              <a:rPr lang="en-US" sz="1400"/>
              <a:t> </a:t>
            </a:r>
            <a:r>
              <a:rPr lang="cs-CZ" sz="1400"/>
              <a:t>části</a:t>
            </a:r>
            <a:r>
              <a:rPr lang="en-US" sz="1400"/>
              <a:t> myosin</a:t>
            </a:r>
            <a:r>
              <a:rPr lang="cs-CZ" sz="1400"/>
              <a:t>u </a:t>
            </a:r>
            <a:r>
              <a:rPr lang="cs-CZ" sz="1400" smtClean="0"/>
              <a:t>posouvají aktinová myofilamenta k centru sarkomery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ym typeface="Symbol" panose="05050102010706020507" pitchFamily="18" charset="2"/>
              </a:rPr>
              <a:t>Sar</a:t>
            </a:r>
            <a:r>
              <a:rPr lang="cs-CZ" sz="1400" smtClean="0">
                <a:sym typeface="Symbol" panose="05050102010706020507" pitchFamily="18" charset="2"/>
              </a:rPr>
              <a:t>k</a:t>
            </a:r>
            <a:r>
              <a:rPr lang="en-US" sz="1400" smtClean="0">
                <a:sym typeface="Symbol" panose="05050102010706020507" pitchFamily="18" charset="2"/>
              </a:rPr>
              <a:t>omer</a:t>
            </a:r>
            <a:r>
              <a:rPr lang="cs-CZ" sz="1400" smtClean="0">
                <a:sym typeface="Symbol" panose="05050102010706020507" pitchFamily="18" charset="2"/>
              </a:rPr>
              <a:t>a</a:t>
            </a:r>
            <a:r>
              <a:rPr lang="en-US" sz="1400" smtClean="0">
                <a:sym typeface="Symbol" panose="05050102010706020507" pitchFamily="18" charset="2"/>
              </a:rPr>
              <a:t> </a:t>
            </a:r>
            <a:r>
              <a:rPr lang="cs-CZ" sz="1400" smtClean="0">
                <a:sym typeface="Symbol" panose="05050102010706020507" pitchFamily="18" charset="2"/>
              </a:rPr>
              <a:t>se k</a:t>
            </a:r>
            <a:r>
              <a:rPr lang="en-US" sz="1400" smtClean="0">
                <a:sym typeface="Symbol" panose="05050102010706020507" pitchFamily="18" charset="2"/>
              </a:rPr>
              <a:t>ontra</a:t>
            </a:r>
            <a:r>
              <a:rPr lang="cs-CZ" sz="1400" smtClean="0">
                <a:sym typeface="Symbol" panose="05050102010706020507" pitchFamily="18" charset="2"/>
              </a:rPr>
              <a:t>huje</a:t>
            </a:r>
            <a:r>
              <a:rPr lang="en-US" sz="1400" smtClean="0">
                <a:sym typeface="Symbol" panose="05050102010706020507" pitchFamily="18" charset="2"/>
              </a:rPr>
              <a:t> (I-</a:t>
            </a:r>
            <a:r>
              <a:rPr lang="cs-CZ" sz="1400" smtClean="0">
                <a:sym typeface="Symbol" panose="05050102010706020507" pitchFamily="18" charset="2"/>
              </a:rPr>
              <a:t>proužek a H-zóna se zkracují</a:t>
            </a:r>
            <a:r>
              <a:rPr lang="en-US" sz="1400" smtClean="0">
                <a:sym typeface="Symbol" panose="05050102010706020507" pitchFamily="18" charset="2"/>
              </a:rPr>
              <a:t>)</a:t>
            </a:r>
            <a:endParaRPr lang="en-US" sz="1400" dirty="0" smtClean="0">
              <a:sym typeface="Symbol" panose="05050102010706020507" pitchFamily="18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ym typeface="Symbol" panose="05050102010706020507" pitchFamily="18" charset="2"/>
              </a:rPr>
              <a:t>Myofibril</a:t>
            </a:r>
            <a:r>
              <a:rPr lang="cs-CZ" sz="1400" smtClean="0">
                <a:sym typeface="Symbol" panose="05050102010706020507" pitchFamily="18" charset="2"/>
              </a:rPr>
              <a:t>y se kontrahují</a:t>
            </a:r>
            <a:endParaRPr lang="en-US" sz="1400" dirty="0" smtClean="0">
              <a:sym typeface="Symbol" panose="05050102010706020507" pitchFamily="18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smtClean="0">
                <a:sym typeface="Symbol" panose="05050102010706020507" pitchFamily="18" charset="2"/>
              </a:rPr>
              <a:t>Svalová vlákna se kontrahují</a:t>
            </a:r>
            <a:endParaRPr lang="en-US" sz="1400" dirty="0" smtClean="0"/>
          </a:p>
        </p:txBody>
      </p:sp>
      <p:pic>
        <p:nvPicPr>
          <p:cNvPr id="8194" name="Picture 2" descr="http://jessicaz.me.cmu.edu/molecular_data/NMJ_files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98" y="1326867"/>
            <a:ext cx="4466202" cy="491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383951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MECHANISMUS KONTRAKCE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2965" y="2690336"/>
            <a:ext cx="8463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http://highered.mheducation.com/sites/0072495855/student_view0/chapter10/animation__breakdown_of_atp_and_cross-bridge_movement_during_muscle_contraction.html</a:t>
            </a:r>
            <a:endParaRPr lang="en-US" dirty="0"/>
          </a:p>
        </p:txBody>
      </p:sp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383951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MECHANISMUS KONTRAKCE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SC calci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6383" y="2786269"/>
            <a:ext cx="5287617" cy="3965713"/>
          </a:xfrm>
          <a:prstGeom prst="rect">
            <a:avLst/>
          </a:prstGeom>
        </p:spPr>
      </p:pic>
      <p:pic>
        <p:nvPicPr>
          <p:cNvPr id="3" name="mESC purifi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296" y="298174"/>
            <a:ext cx="3048000" cy="2286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1866" y="6488668"/>
            <a:ext cx="447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Courtesy</a:t>
            </a:r>
            <a:r>
              <a:rPr lang="cs-CZ" dirty="0" smtClean="0">
                <a:solidFill>
                  <a:schemeClr val="bg1"/>
                </a:solidFill>
              </a:rPr>
              <a:t> Dr. </a:t>
            </a:r>
            <a:r>
              <a:rPr lang="cs-CZ" dirty="0" err="1" smtClean="0">
                <a:solidFill>
                  <a:schemeClr val="bg1"/>
                </a:solidFill>
              </a:rPr>
              <a:t>Pacherník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Faculty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Science MU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muscle propriorecep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3477"/>
          <a:stretch/>
        </p:blipFill>
        <p:spPr bwMode="auto">
          <a:xfrm>
            <a:off x="287167" y="770816"/>
            <a:ext cx="3438525" cy="346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295337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PROPRIORECEPTORY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VÃ½sledek obrÃ¡zku pro muscle spindle  T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 bwMode="auto">
          <a:xfrm>
            <a:off x="4651044" y="3181506"/>
            <a:ext cx="4317596" cy="322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3354" y="4628678"/>
            <a:ext cx="4020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/>
              <a:t>Golgiho šlachová tělíska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myotendinózní spojení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senzitivní nervová zakončení mezi kolagenními vlákny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změny napětí 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utlumení motorické nervové aktivity</a:t>
            </a:r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651044" y="812474"/>
            <a:ext cx="38472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/>
              <a:t>Svalová vřeténka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změna protažení svalu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modifikované perimysium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tenká svalová (intrafuzální) vlákna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senzitivní nervová zakončení</a:t>
            </a:r>
          </a:p>
          <a:p>
            <a:pPr marL="285750" indent="-285750">
              <a:buFontTx/>
              <a:buChar char="-"/>
            </a:pPr>
            <a:r>
              <a:rPr lang="cs-CZ" smtClean="0"/>
              <a:t>reflexy, koordinace svalových skupin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1" y="548922"/>
            <a:ext cx="4523589" cy="629598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17401"/>
            <a:ext cx="4480567" cy="595167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40238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NEUROMUSKULÁRNÍ SPOJENÍ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embryology.ch/images/mimgmuskel/m2histogenese/musc_jun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68" y="842608"/>
            <a:ext cx="2124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159723"/>
              </p:ext>
            </p:extLst>
          </p:nvPr>
        </p:nvGraphicFramePr>
        <p:xfrm>
          <a:off x="6065168" y="3778513"/>
          <a:ext cx="2365349" cy="1176982"/>
        </p:xfrm>
        <a:graphic>
          <a:graphicData uri="http://schemas.openxmlformats.org/drawingml/2006/table">
            <a:tbl>
              <a:tblPr/>
              <a:tblGrid>
                <a:gridCol w="210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5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76982">
                <a:tc>
                  <a:txBody>
                    <a:bodyPr/>
                    <a:lstStyle/>
                    <a:p>
                      <a:pPr algn="l"/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br>
                        <a:rPr lang="cs-CZ" sz="1400" b="1" dirty="0">
                          <a:effectLst/>
                          <a:latin typeface="Arial" panose="020B0604020202020204" pitchFamily="34" charset="0"/>
                        </a:rPr>
                      </a:br>
                      <a:endParaRPr lang="cs-CZ" sz="1400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400" b="0" smtClean="0">
                          <a:effectLst/>
                          <a:latin typeface="Arial" panose="020B0604020202020204" pitchFamily="34" charset="0"/>
                        </a:rPr>
                        <a:t>Myelinované axony</a:t>
                      </a:r>
                      <a:r>
                        <a:rPr lang="cs-CZ" sz="1400" b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cs-CZ" sz="1400" b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0" smtClean="0">
                          <a:effectLst/>
                          <a:latin typeface="Arial" panose="020B0604020202020204" pitchFamily="34" charset="0"/>
                        </a:rPr>
                        <a:t>Neuromuskulární spojení</a:t>
                      </a:r>
                    </a:p>
                    <a:p>
                      <a:pPr algn="l"/>
                      <a:r>
                        <a:rPr lang="cs-CZ" sz="1400" b="0" smtClean="0">
                          <a:effectLst/>
                          <a:latin typeface="Arial" panose="020B0604020202020204" pitchFamily="34" charset="0"/>
                        </a:rPr>
                        <a:t>Kapiláry</a:t>
                      </a:r>
                      <a:r>
                        <a:rPr lang="cs-CZ" sz="1400" b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cs-CZ" sz="1400" b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0" smtClean="0">
                          <a:effectLst/>
                          <a:latin typeface="Arial" panose="020B0604020202020204" pitchFamily="34" charset="0"/>
                        </a:rPr>
                        <a:t>Jádro rhabdomyocytu</a:t>
                      </a:r>
                      <a:endParaRPr lang="cs-CZ" sz="1400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266" name="Picture 2" descr="http://apbrwww5.apsu.edu/thompsonj/Anatomy%20&amp;%20Physiology/2010/2010%20Exam%20Reviews/Exam%203%20Review/neur-musc-junc.fig.9.8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1" y="1202104"/>
            <a:ext cx="4867275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40238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NEUROMUSKULÁRNÍ SPOJENÍ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47" y="548922"/>
            <a:ext cx="6258121" cy="611015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40238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NEUROMUSKULÁRNÍ SPOJENÍ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74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chop.edu/sites/default/files/myasthenia-gravis-neuromuscular-junction-illustration-773x9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307" y="929515"/>
            <a:ext cx="4675109" cy="573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9465" y="1723618"/>
            <a:ext cx="3468674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smtClean="0">
                <a:latin typeface="Arial" panose="020B0604020202020204" pitchFamily="34" charset="0"/>
                <a:cs typeface="Arial" panose="020B0604020202020204" pitchFamily="34" charset="0"/>
              </a:rPr>
              <a:t>MYASTHENIA GRAVIS</a:t>
            </a:r>
            <a:endParaRPr lang="en-US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tóza víček u myasténie gr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72" y="2580317"/>
            <a:ext cx="263842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40238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NEUROMUSKULÁRNÍ SPOJENÍ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3355" y="5939822"/>
            <a:ext cx="296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protilátky proti ACh receptoru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kur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2"/>
            <a:ext cx="9156614" cy="609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curare synap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7" y="2998780"/>
            <a:ext cx="8001520" cy="348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7547" y="2998780"/>
            <a:ext cx="61722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+mn-lt"/>
              </a:rPr>
              <a:t>Kurare</a:t>
            </a:r>
            <a:endParaRPr lang="en-US" altLang="cs-CZ" sz="4000" dirty="0"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6480685"/>
            <a:ext cx="303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schemeClr val="bg1"/>
                </a:solidFill>
              </a:rPr>
              <a:t>blok ACh receptoru/Na</a:t>
            </a:r>
            <a:r>
              <a:rPr lang="cs-CZ" baseline="30000" smtClean="0">
                <a:solidFill>
                  <a:schemeClr val="bg1"/>
                </a:solidFill>
              </a:rPr>
              <a:t>+</a:t>
            </a:r>
            <a:r>
              <a:rPr lang="cs-CZ" smtClean="0">
                <a:solidFill>
                  <a:schemeClr val="bg1"/>
                </a:solidFill>
              </a:rPr>
              <a:t>kanálu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2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Výsledek obrázku pro botulotoxin poison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2"/>
          <a:stretch/>
        </p:blipFill>
        <p:spPr bwMode="auto">
          <a:xfrm>
            <a:off x="155575" y="3128338"/>
            <a:ext cx="4779575" cy="183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bot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35" y="3128338"/>
            <a:ext cx="3810146" cy="343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4285" y="806972"/>
            <a:ext cx="3031424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smtClean="0">
                <a:latin typeface="Arial" panose="020B0604020202020204" pitchFamily="34" charset="0"/>
                <a:cs typeface="Arial" panose="020B0604020202020204" pitchFamily="34" charset="0"/>
              </a:rPr>
              <a:t>BOTULOTOXIN</a:t>
            </a:r>
            <a:endParaRPr lang="en-US" alt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4285" y="1265047"/>
            <a:ext cx="617220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200" i="1" smtClean="0">
                <a:latin typeface="+mn-lt"/>
              </a:rPr>
              <a:t>Clostridium botulinum</a:t>
            </a:r>
            <a:endParaRPr lang="en-US" altLang="cs-CZ" sz="1200" i="1" dirty="0"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40238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NEUROMUSKULÁRNÍ SPOJENÍ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6480685"/>
            <a:ext cx="286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blok syntézy a vyloučení ACh</a:t>
            </a:r>
            <a:endParaRPr lang="en-US"/>
          </a:p>
        </p:txBody>
      </p:sp>
      <p:sp>
        <p:nvSpPr>
          <p:cNvPr id="3" name="AutoShape 2" descr="Image result for botulisms can l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499" y="77839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16000" y="4829154"/>
            <a:ext cx="6845957" cy="15208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54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KOSTERNÍ SVALOVÁ TKÁŇ</a:t>
            </a:r>
            <a:endParaRPr lang="en-US" altLang="cs-CZ" sz="5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219342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SVALOVÁ TKÁŇ</a:t>
            </a:r>
            <a:endParaRPr lang="cs-CZ" sz="2000" b="1"/>
          </a:p>
        </p:txBody>
      </p:sp>
      <p:pic>
        <p:nvPicPr>
          <p:cNvPr id="5" name="Picture 2" descr="VÃ½sledek obrÃ¡zku pro popey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8" y="1366609"/>
            <a:ext cx="2239459" cy="429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med.muni.cz/histol/MedAtlas_2/img_1024x768/OH_img6-1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0"/>
          <a:stretch/>
        </p:blipFill>
        <p:spPr bwMode="auto">
          <a:xfrm>
            <a:off x="4060921" y="1214114"/>
            <a:ext cx="3312000" cy="3312000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1673136" y="2578030"/>
            <a:ext cx="360000" cy="3611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Přímá spojnice 7"/>
          <p:cNvCxnSpPr>
            <a:stCxn id="7" idx="4"/>
            <a:endCxn id="6" idx="2"/>
          </p:cNvCxnSpPr>
          <p:nvPr/>
        </p:nvCxnSpPr>
        <p:spPr>
          <a:xfrm flipV="1">
            <a:off x="1853136" y="2870114"/>
            <a:ext cx="2207785" cy="690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>
            <a:stCxn id="7" idx="0"/>
            <a:endCxn id="6" idx="1"/>
          </p:cNvCxnSpPr>
          <p:nvPr/>
        </p:nvCxnSpPr>
        <p:spPr>
          <a:xfrm flipV="1">
            <a:off x="1853136" y="1699145"/>
            <a:ext cx="2692816" cy="8788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8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lassconnection.s3.amazonaws.com/456/flashcards/545456/png/costamere-141C2C681FD3C54184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86" y="2317679"/>
            <a:ext cx="357187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012" y="737244"/>
            <a:ext cx="53438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Spojení myofibril se sarkolemou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 </a:t>
            </a:r>
            <a:r>
              <a:rPr lang="cs-CZ" b="1" dirty="0" err="1"/>
              <a:t>dystrophin-associated</a:t>
            </a:r>
            <a:r>
              <a:rPr lang="cs-CZ" b="1" dirty="0"/>
              <a:t> </a:t>
            </a:r>
            <a:r>
              <a:rPr lang="cs-CZ" b="1" dirty="0" err="1"/>
              <a:t>glycoprotein</a:t>
            </a:r>
            <a:r>
              <a:rPr lang="cs-CZ" b="1" dirty="0"/>
              <a:t> (DAG) </a:t>
            </a:r>
            <a:r>
              <a:rPr lang="cs-CZ" b="1" dirty="0" err="1" smtClean="0"/>
              <a:t>complex</a:t>
            </a:r>
            <a:endParaRPr lang="cs-CZ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mtClean="0"/>
              <a:t>spojení cytoskeletu s ECM</a:t>
            </a:r>
            <a:endParaRPr lang="cs-CZ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mtClean="0"/>
              <a:t>integrita svalového vlákna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751" y="3322567"/>
            <a:ext cx="4686744" cy="317299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17976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KOSTAMERY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ture.com/nrm/journal/v10/n4/images/nrm2634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9" y="1427162"/>
            <a:ext cx="5715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7851" y="1277137"/>
            <a:ext cx="672575" cy="868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s://upload.wikimedia.org/wikipedia/commons/5/52/Costamere_structure_in_mouse_quadriceps_-_journal.pone.0002604.g003-cr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50" y="1873458"/>
            <a:ext cx="2418248" cy="29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17976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KOSTAMERY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researchgate.net/profile/Anders_Nedergaard/publication/230894835/figure/fig6/AS:202839470153739@1425372106375/This-figure-shows-the-structure-of-the-costamere-and-known-molecular-interactions-Bel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4" y="1153693"/>
            <a:ext cx="7248525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17976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KOSTAMERY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js.sagepub.com/content/33/5/745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76" y="548922"/>
            <a:ext cx="8611848" cy="623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17976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KOSTAMERY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0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nature.com/nrg/journal/v14/n6/images/nrg3460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90718"/>
            <a:ext cx="901065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17976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KOSTAMERY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umanillnesses.com/original/images/hdc_0001_0002_0_img0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527" y="1319259"/>
            <a:ext cx="2480619" cy="176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87" y="1238843"/>
            <a:ext cx="2321660" cy="1793452"/>
          </a:xfrm>
          <a:prstGeom prst="rect">
            <a:avLst/>
          </a:prstGeom>
        </p:spPr>
      </p:pic>
      <p:pic>
        <p:nvPicPr>
          <p:cNvPr id="2056" name="Picture 8" descr="altu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70" y="3292137"/>
            <a:ext cx="5108548" cy="339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285" y="550341"/>
            <a:ext cx="882944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smtClean="0">
                <a:latin typeface="+mn-lt"/>
              </a:rPr>
              <a:t>DUCHENNEOVA MUSKULÁRNÍ DYSTROFIE</a:t>
            </a:r>
            <a:endParaRPr lang="en-US" altLang="cs-CZ" sz="2400" b="1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17976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KOSTAMERY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8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4/49/Duchenne-muscular-dystroph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6" y="997218"/>
            <a:ext cx="8448113" cy="56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1376"/>
            <a:ext cx="3157928" cy="429927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285" y="550341"/>
            <a:ext cx="8829440" cy="56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smtClean="0">
                <a:latin typeface="+mn-lt"/>
              </a:rPr>
              <a:t>DUCHENNEOVA MUSKULÁRNÍ DYSTROFIE</a:t>
            </a:r>
            <a:endParaRPr lang="en-US" altLang="cs-CZ" sz="2400" b="1" dirty="0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-997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179760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cs typeface="Arial" panose="020B0604020202020204" pitchFamily="34" charset="0"/>
              </a:rPr>
              <a:t>KOSTAMERY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0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274" y="2080608"/>
            <a:ext cx="4319875" cy="441918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47603" y="918807"/>
            <a:ext cx="6641209" cy="597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SRDEČNÍ SVALOVÁ TKÁŇ </a:t>
            </a:r>
            <a:endParaRPr lang="en-US" altLang="cs-CZ" sz="4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219342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SVALOVÁ TKÁŇ</a:t>
            </a:r>
            <a:endParaRPr lang="cs-CZ" sz="2000" b="1"/>
          </a:p>
        </p:txBody>
      </p:sp>
      <p:pic>
        <p:nvPicPr>
          <p:cNvPr id="18434" name="Picture 2" descr="VÃ½sledek obrÃ¡zku pro romeo julia shakespe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49" y="1788011"/>
            <a:ext cx="1932992" cy="28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2611523" y="2660841"/>
            <a:ext cx="360000" cy="3611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Přímá spojnice 7"/>
          <p:cNvCxnSpPr>
            <a:stCxn id="7" idx="4"/>
          </p:cNvCxnSpPr>
          <p:nvPr/>
        </p:nvCxnSpPr>
        <p:spPr>
          <a:xfrm>
            <a:off x="2791523" y="3021991"/>
            <a:ext cx="1878718" cy="22760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>
            <a:stCxn id="7" idx="0"/>
          </p:cNvCxnSpPr>
          <p:nvPr/>
        </p:nvCxnSpPr>
        <p:spPr>
          <a:xfrm>
            <a:off x="2791523" y="2660841"/>
            <a:ext cx="181616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6" name="Picture 4" descr="VÃ½sledek obrÃ¡zku pro romeo julia shakespe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" y="1788010"/>
            <a:ext cx="1695207" cy="281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9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137443" y="945703"/>
            <a:ext cx="8432223" cy="191841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altLang="cs-CZ" sz="1600">
                <a:latin typeface="Arial" panose="020B0604020202020204" pitchFamily="34" charset="0"/>
              </a:rPr>
              <a:t>dlouhé, protáhlé buňky</a:t>
            </a:r>
            <a:r>
              <a:rPr lang="en-US" altLang="cs-CZ" sz="1600">
                <a:latin typeface="Arial" panose="020B0604020202020204" pitchFamily="34" charset="0"/>
              </a:rPr>
              <a:t> – </a:t>
            </a:r>
            <a:r>
              <a:rPr lang="cs-CZ" altLang="cs-CZ" sz="1600">
                <a:latin typeface="Arial" panose="020B0604020202020204" pitchFamily="34" charset="0"/>
              </a:rPr>
              <a:t>k</a:t>
            </a:r>
            <a:r>
              <a:rPr lang="en-US" altLang="cs-CZ" sz="1600">
                <a:latin typeface="Arial" panose="020B0604020202020204" pitchFamily="34" charset="0"/>
              </a:rPr>
              <a:t>ardiomyocyt</a:t>
            </a:r>
            <a:r>
              <a:rPr lang="cs-CZ" altLang="cs-CZ" sz="1600">
                <a:latin typeface="Arial" panose="020B0604020202020204" pitchFamily="34" charset="0"/>
              </a:rPr>
              <a:t>y</a:t>
            </a:r>
          </a:p>
          <a:p>
            <a:pPr>
              <a:buClr>
                <a:schemeClr val="tx1"/>
              </a:buClr>
            </a:pPr>
            <a:r>
              <a:rPr lang="cs-CZ" altLang="cs-CZ" sz="1600">
                <a:latin typeface="Arial" panose="020B0604020202020204" pitchFamily="34" charset="0"/>
              </a:rPr>
              <a:t>větvení do tvaru X, Y</a:t>
            </a:r>
            <a:endParaRPr lang="en-US" altLang="cs-CZ" sz="1600" dirty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cs-CZ" altLang="cs-CZ" sz="1600" smtClean="0">
                <a:latin typeface="Arial" panose="020B0604020202020204" pitchFamily="34" charset="0"/>
              </a:rPr>
              <a:t>jednojaderné, výjiměčně dvoujaderné, početné mitochondrie</a:t>
            </a:r>
            <a:r>
              <a:rPr lang="en-US" altLang="cs-CZ" sz="1600" smtClean="0">
                <a:latin typeface="Arial" panose="020B0604020202020204" pitchFamily="34" charset="0"/>
              </a:rPr>
              <a:t> </a:t>
            </a:r>
            <a:endParaRPr lang="cs-CZ" altLang="cs-CZ" sz="1600" smtClean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cs-CZ" altLang="cs-CZ" sz="1600" smtClean="0">
                <a:latin typeface="Arial" panose="020B0604020202020204" pitchFamily="34" charset="0"/>
              </a:rPr>
              <a:t>myofibrily</a:t>
            </a:r>
            <a:endParaRPr lang="en-US" altLang="cs-CZ" sz="1600" dirty="0">
              <a:latin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cs-CZ" altLang="cs-CZ" sz="1600" smtClean="0">
                <a:latin typeface="Arial" panose="020B0604020202020204" pitchFamily="34" charset="0"/>
              </a:rPr>
              <a:t>složité mezibuněčné spoje</a:t>
            </a:r>
            <a:r>
              <a:rPr lang="en-US" altLang="cs-CZ" sz="1600" smtClean="0">
                <a:latin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</a:rPr>
              <a:t>– </a:t>
            </a:r>
            <a:r>
              <a:rPr lang="en-US" altLang="cs-CZ" sz="1600" u="sng" smtClean="0">
                <a:latin typeface="Arial" panose="020B0604020202020204" pitchFamily="34" charset="0"/>
              </a:rPr>
              <a:t>inter</a:t>
            </a:r>
            <a:r>
              <a:rPr lang="cs-CZ" altLang="cs-CZ" sz="1600" u="sng" smtClean="0">
                <a:latin typeface="Arial" panose="020B0604020202020204" pitchFamily="34" charset="0"/>
              </a:rPr>
              <a:t>kalární</a:t>
            </a:r>
            <a:r>
              <a:rPr lang="en-US" altLang="cs-CZ" sz="1600" u="sng" smtClean="0">
                <a:latin typeface="Arial" panose="020B0604020202020204" pitchFamily="34" charset="0"/>
              </a:rPr>
              <a:t> dis</a:t>
            </a:r>
            <a:r>
              <a:rPr lang="cs-CZ" altLang="cs-CZ" sz="1600" u="sng" smtClean="0">
                <a:latin typeface="Arial" panose="020B0604020202020204" pitchFamily="34" charset="0"/>
              </a:rPr>
              <a:t>ky</a:t>
            </a:r>
            <a:r>
              <a:rPr lang="en-US" altLang="cs-CZ" sz="1600" smtClean="0">
                <a:latin typeface="Arial" panose="020B0604020202020204" pitchFamily="34" charset="0"/>
              </a:rPr>
              <a:t>.</a:t>
            </a:r>
            <a:endParaRPr lang="en-US" altLang="cs-CZ" sz="1600" dirty="0"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745" y="3303896"/>
            <a:ext cx="2837618" cy="32129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352" y="3303896"/>
            <a:ext cx="2924577" cy="321291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52954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HISTOLOGIE SRDEČNÍ SVALOVÉ TKÁNĚ 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5865" y="3967586"/>
            <a:ext cx="3242485" cy="18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37" name="Freeform 21" descr="Přehoz"/>
          <p:cNvSpPr>
            <a:spLocks/>
          </p:cNvSpPr>
          <p:nvPr/>
        </p:nvSpPr>
        <p:spPr bwMode="auto">
          <a:xfrm>
            <a:off x="191181" y="1179911"/>
            <a:ext cx="2764631" cy="1321594"/>
          </a:xfrm>
          <a:custGeom>
            <a:avLst/>
            <a:gdLst>
              <a:gd name="T0" fmla="*/ 225 w 2322"/>
              <a:gd name="T1" fmla="*/ 268 h 1110"/>
              <a:gd name="T2" fmla="*/ 234 w 2322"/>
              <a:gd name="T3" fmla="*/ 296 h 1110"/>
              <a:gd name="T4" fmla="*/ 106 w 2322"/>
              <a:gd name="T5" fmla="*/ 442 h 1110"/>
              <a:gd name="T6" fmla="*/ 33 w 2322"/>
              <a:gd name="T7" fmla="*/ 634 h 1110"/>
              <a:gd name="T8" fmla="*/ 42 w 2322"/>
              <a:gd name="T9" fmla="*/ 799 h 1110"/>
              <a:gd name="T10" fmla="*/ 243 w 2322"/>
              <a:gd name="T11" fmla="*/ 808 h 1110"/>
              <a:gd name="T12" fmla="*/ 920 w 2322"/>
              <a:gd name="T13" fmla="*/ 835 h 1110"/>
              <a:gd name="T14" fmla="*/ 1102 w 2322"/>
              <a:gd name="T15" fmla="*/ 854 h 1110"/>
              <a:gd name="T16" fmla="*/ 1157 w 2322"/>
              <a:gd name="T17" fmla="*/ 872 h 1110"/>
              <a:gd name="T18" fmla="*/ 1185 w 2322"/>
              <a:gd name="T19" fmla="*/ 881 h 1110"/>
              <a:gd name="T20" fmla="*/ 1258 w 2322"/>
              <a:gd name="T21" fmla="*/ 927 h 1110"/>
              <a:gd name="T22" fmla="*/ 1313 w 2322"/>
              <a:gd name="T23" fmla="*/ 954 h 1110"/>
              <a:gd name="T24" fmla="*/ 1358 w 2322"/>
              <a:gd name="T25" fmla="*/ 991 h 1110"/>
              <a:gd name="T26" fmla="*/ 1477 w 2322"/>
              <a:gd name="T27" fmla="*/ 1009 h 1110"/>
              <a:gd name="T28" fmla="*/ 1532 w 2322"/>
              <a:gd name="T29" fmla="*/ 1027 h 1110"/>
              <a:gd name="T30" fmla="*/ 1560 w 2322"/>
              <a:gd name="T31" fmla="*/ 1036 h 1110"/>
              <a:gd name="T32" fmla="*/ 1715 w 2322"/>
              <a:gd name="T33" fmla="*/ 1110 h 1110"/>
              <a:gd name="T34" fmla="*/ 1761 w 2322"/>
              <a:gd name="T35" fmla="*/ 1100 h 1110"/>
              <a:gd name="T36" fmla="*/ 1770 w 2322"/>
              <a:gd name="T37" fmla="*/ 1073 h 1110"/>
              <a:gd name="T38" fmla="*/ 1797 w 2322"/>
              <a:gd name="T39" fmla="*/ 1055 h 1110"/>
              <a:gd name="T40" fmla="*/ 1944 w 2322"/>
              <a:gd name="T41" fmla="*/ 1027 h 1110"/>
              <a:gd name="T42" fmla="*/ 2017 w 2322"/>
              <a:gd name="T43" fmla="*/ 963 h 1110"/>
              <a:gd name="T44" fmla="*/ 2053 w 2322"/>
              <a:gd name="T45" fmla="*/ 908 h 1110"/>
              <a:gd name="T46" fmla="*/ 2062 w 2322"/>
              <a:gd name="T47" fmla="*/ 872 h 1110"/>
              <a:gd name="T48" fmla="*/ 2145 w 2322"/>
              <a:gd name="T49" fmla="*/ 890 h 1110"/>
              <a:gd name="T50" fmla="*/ 2227 w 2322"/>
              <a:gd name="T51" fmla="*/ 881 h 1110"/>
              <a:gd name="T52" fmla="*/ 2245 w 2322"/>
              <a:gd name="T53" fmla="*/ 826 h 1110"/>
              <a:gd name="T54" fmla="*/ 2264 w 2322"/>
              <a:gd name="T55" fmla="*/ 808 h 1110"/>
              <a:gd name="T56" fmla="*/ 2264 w 2322"/>
              <a:gd name="T57" fmla="*/ 726 h 1110"/>
              <a:gd name="T58" fmla="*/ 2209 w 2322"/>
              <a:gd name="T59" fmla="*/ 707 h 1110"/>
              <a:gd name="T60" fmla="*/ 2053 w 2322"/>
              <a:gd name="T61" fmla="*/ 607 h 1110"/>
              <a:gd name="T62" fmla="*/ 1870 w 2322"/>
              <a:gd name="T63" fmla="*/ 543 h 1110"/>
              <a:gd name="T64" fmla="*/ 1724 w 2322"/>
              <a:gd name="T65" fmla="*/ 497 h 1110"/>
              <a:gd name="T66" fmla="*/ 1614 w 2322"/>
              <a:gd name="T67" fmla="*/ 488 h 1110"/>
              <a:gd name="T68" fmla="*/ 1587 w 2322"/>
              <a:gd name="T69" fmla="*/ 479 h 1110"/>
              <a:gd name="T70" fmla="*/ 1614 w 2322"/>
              <a:gd name="T71" fmla="*/ 470 h 1110"/>
              <a:gd name="T72" fmla="*/ 1761 w 2322"/>
              <a:gd name="T73" fmla="*/ 424 h 1110"/>
              <a:gd name="T74" fmla="*/ 2318 w 2322"/>
              <a:gd name="T75" fmla="*/ 406 h 1110"/>
              <a:gd name="T76" fmla="*/ 2309 w 2322"/>
              <a:gd name="T77" fmla="*/ 323 h 1110"/>
              <a:gd name="T78" fmla="*/ 2227 w 2322"/>
              <a:gd name="T79" fmla="*/ 278 h 1110"/>
              <a:gd name="T80" fmla="*/ 2209 w 2322"/>
              <a:gd name="T81" fmla="*/ 259 h 1110"/>
              <a:gd name="T82" fmla="*/ 2035 w 2322"/>
              <a:gd name="T83" fmla="*/ 140 h 1110"/>
              <a:gd name="T84" fmla="*/ 1998 w 2322"/>
              <a:gd name="T85" fmla="*/ 49 h 1110"/>
              <a:gd name="T86" fmla="*/ 1971 w 2322"/>
              <a:gd name="T87" fmla="*/ 3 h 1110"/>
              <a:gd name="T88" fmla="*/ 1889 w 2322"/>
              <a:gd name="T89" fmla="*/ 12 h 1110"/>
              <a:gd name="T90" fmla="*/ 1660 w 2322"/>
              <a:gd name="T91" fmla="*/ 22 h 1110"/>
              <a:gd name="T92" fmla="*/ 1523 w 2322"/>
              <a:gd name="T93" fmla="*/ 49 h 1110"/>
              <a:gd name="T94" fmla="*/ 1368 w 2322"/>
              <a:gd name="T95" fmla="*/ 104 h 1110"/>
              <a:gd name="T96" fmla="*/ 782 w 2322"/>
              <a:gd name="T97" fmla="*/ 122 h 1110"/>
              <a:gd name="T98" fmla="*/ 709 w 2322"/>
              <a:gd name="T99" fmla="*/ 159 h 1110"/>
              <a:gd name="T100" fmla="*/ 499 w 2322"/>
              <a:gd name="T101" fmla="*/ 195 h 1110"/>
              <a:gd name="T102" fmla="*/ 216 w 2322"/>
              <a:gd name="T103" fmla="*/ 223 h 1110"/>
              <a:gd name="T104" fmla="*/ 225 w 2322"/>
              <a:gd name="T105" fmla="*/ 268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22" h="1110">
                <a:moveTo>
                  <a:pt x="225" y="268"/>
                </a:moveTo>
                <a:cubicBezTo>
                  <a:pt x="228" y="277"/>
                  <a:pt x="234" y="286"/>
                  <a:pt x="234" y="296"/>
                </a:cubicBezTo>
                <a:cubicBezTo>
                  <a:pt x="234" y="454"/>
                  <a:pt x="238" y="429"/>
                  <a:pt x="106" y="442"/>
                </a:cubicBezTo>
                <a:cubicBezTo>
                  <a:pt x="95" y="647"/>
                  <a:pt x="144" y="597"/>
                  <a:pt x="33" y="634"/>
                </a:cubicBezTo>
                <a:cubicBezTo>
                  <a:pt x="36" y="689"/>
                  <a:pt x="0" y="764"/>
                  <a:pt x="42" y="799"/>
                </a:cubicBezTo>
                <a:cubicBezTo>
                  <a:pt x="94" y="842"/>
                  <a:pt x="176" y="803"/>
                  <a:pt x="243" y="808"/>
                </a:cubicBezTo>
                <a:cubicBezTo>
                  <a:pt x="480" y="825"/>
                  <a:pt x="639" y="830"/>
                  <a:pt x="920" y="835"/>
                </a:cubicBezTo>
                <a:cubicBezTo>
                  <a:pt x="1126" y="847"/>
                  <a:pt x="1019" y="826"/>
                  <a:pt x="1102" y="854"/>
                </a:cubicBezTo>
                <a:cubicBezTo>
                  <a:pt x="1120" y="860"/>
                  <a:pt x="1139" y="866"/>
                  <a:pt x="1157" y="872"/>
                </a:cubicBezTo>
                <a:cubicBezTo>
                  <a:pt x="1166" y="875"/>
                  <a:pt x="1185" y="881"/>
                  <a:pt x="1185" y="881"/>
                </a:cubicBezTo>
                <a:cubicBezTo>
                  <a:pt x="1213" y="899"/>
                  <a:pt x="1226" y="917"/>
                  <a:pt x="1258" y="927"/>
                </a:cubicBezTo>
                <a:cubicBezTo>
                  <a:pt x="1334" y="978"/>
                  <a:pt x="1238" y="917"/>
                  <a:pt x="1313" y="954"/>
                </a:cubicBezTo>
                <a:cubicBezTo>
                  <a:pt x="1416" y="1004"/>
                  <a:pt x="1277" y="942"/>
                  <a:pt x="1358" y="991"/>
                </a:cubicBezTo>
                <a:cubicBezTo>
                  <a:pt x="1383" y="1006"/>
                  <a:pt x="1476" y="1009"/>
                  <a:pt x="1477" y="1009"/>
                </a:cubicBezTo>
                <a:cubicBezTo>
                  <a:pt x="1495" y="1015"/>
                  <a:pt x="1514" y="1021"/>
                  <a:pt x="1532" y="1027"/>
                </a:cubicBezTo>
                <a:cubicBezTo>
                  <a:pt x="1541" y="1030"/>
                  <a:pt x="1560" y="1036"/>
                  <a:pt x="1560" y="1036"/>
                </a:cubicBezTo>
                <a:cubicBezTo>
                  <a:pt x="1599" y="1077"/>
                  <a:pt x="1662" y="1090"/>
                  <a:pt x="1715" y="1110"/>
                </a:cubicBezTo>
                <a:cubicBezTo>
                  <a:pt x="1730" y="1107"/>
                  <a:pt x="1748" y="1109"/>
                  <a:pt x="1761" y="1100"/>
                </a:cubicBezTo>
                <a:cubicBezTo>
                  <a:pt x="1769" y="1095"/>
                  <a:pt x="1764" y="1080"/>
                  <a:pt x="1770" y="1073"/>
                </a:cubicBezTo>
                <a:cubicBezTo>
                  <a:pt x="1777" y="1065"/>
                  <a:pt x="1788" y="1061"/>
                  <a:pt x="1797" y="1055"/>
                </a:cubicBezTo>
                <a:cubicBezTo>
                  <a:pt x="1821" y="979"/>
                  <a:pt x="1879" y="1048"/>
                  <a:pt x="1944" y="1027"/>
                </a:cubicBezTo>
                <a:cubicBezTo>
                  <a:pt x="1966" y="1005"/>
                  <a:pt x="1998" y="988"/>
                  <a:pt x="2017" y="963"/>
                </a:cubicBezTo>
                <a:cubicBezTo>
                  <a:pt x="2030" y="945"/>
                  <a:pt x="2053" y="908"/>
                  <a:pt x="2053" y="908"/>
                </a:cubicBezTo>
                <a:cubicBezTo>
                  <a:pt x="2056" y="896"/>
                  <a:pt x="2051" y="877"/>
                  <a:pt x="2062" y="872"/>
                </a:cubicBezTo>
                <a:cubicBezTo>
                  <a:pt x="2076" y="866"/>
                  <a:pt x="2126" y="884"/>
                  <a:pt x="2145" y="890"/>
                </a:cubicBezTo>
                <a:cubicBezTo>
                  <a:pt x="2172" y="887"/>
                  <a:pt x="2204" y="896"/>
                  <a:pt x="2227" y="881"/>
                </a:cubicBezTo>
                <a:cubicBezTo>
                  <a:pt x="2243" y="871"/>
                  <a:pt x="2239" y="844"/>
                  <a:pt x="2245" y="826"/>
                </a:cubicBezTo>
                <a:cubicBezTo>
                  <a:pt x="2248" y="818"/>
                  <a:pt x="2258" y="814"/>
                  <a:pt x="2264" y="808"/>
                </a:cubicBezTo>
                <a:cubicBezTo>
                  <a:pt x="2273" y="780"/>
                  <a:pt x="2299" y="748"/>
                  <a:pt x="2264" y="726"/>
                </a:cubicBezTo>
                <a:cubicBezTo>
                  <a:pt x="2248" y="716"/>
                  <a:pt x="2209" y="707"/>
                  <a:pt x="2209" y="707"/>
                </a:cubicBezTo>
                <a:cubicBezTo>
                  <a:pt x="2163" y="664"/>
                  <a:pt x="2114" y="627"/>
                  <a:pt x="2053" y="607"/>
                </a:cubicBezTo>
                <a:cubicBezTo>
                  <a:pt x="2000" y="570"/>
                  <a:pt x="1932" y="558"/>
                  <a:pt x="1870" y="543"/>
                </a:cubicBezTo>
                <a:cubicBezTo>
                  <a:pt x="1823" y="531"/>
                  <a:pt x="1772" y="501"/>
                  <a:pt x="1724" y="497"/>
                </a:cubicBezTo>
                <a:cubicBezTo>
                  <a:pt x="1687" y="494"/>
                  <a:pt x="1651" y="491"/>
                  <a:pt x="1614" y="488"/>
                </a:cubicBezTo>
                <a:cubicBezTo>
                  <a:pt x="1605" y="485"/>
                  <a:pt x="1587" y="488"/>
                  <a:pt x="1587" y="479"/>
                </a:cubicBezTo>
                <a:cubicBezTo>
                  <a:pt x="1587" y="470"/>
                  <a:pt x="1605" y="473"/>
                  <a:pt x="1614" y="470"/>
                </a:cubicBezTo>
                <a:cubicBezTo>
                  <a:pt x="1663" y="455"/>
                  <a:pt x="1712" y="440"/>
                  <a:pt x="1761" y="424"/>
                </a:cubicBezTo>
                <a:cubicBezTo>
                  <a:pt x="1938" y="367"/>
                  <a:pt x="2318" y="406"/>
                  <a:pt x="2318" y="406"/>
                </a:cubicBezTo>
                <a:cubicBezTo>
                  <a:pt x="2315" y="378"/>
                  <a:pt x="2322" y="348"/>
                  <a:pt x="2309" y="323"/>
                </a:cubicBezTo>
                <a:cubicBezTo>
                  <a:pt x="2296" y="298"/>
                  <a:pt x="2253" y="287"/>
                  <a:pt x="2227" y="278"/>
                </a:cubicBezTo>
                <a:cubicBezTo>
                  <a:pt x="2221" y="272"/>
                  <a:pt x="2211" y="267"/>
                  <a:pt x="2209" y="259"/>
                </a:cubicBezTo>
                <a:cubicBezTo>
                  <a:pt x="2173" y="112"/>
                  <a:pt x="2240" y="154"/>
                  <a:pt x="2035" y="140"/>
                </a:cubicBezTo>
                <a:cubicBezTo>
                  <a:pt x="2026" y="103"/>
                  <a:pt x="2020" y="80"/>
                  <a:pt x="1998" y="49"/>
                </a:cubicBezTo>
                <a:cubicBezTo>
                  <a:pt x="1995" y="40"/>
                  <a:pt x="1987" y="5"/>
                  <a:pt x="1971" y="3"/>
                </a:cubicBezTo>
                <a:cubicBezTo>
                  <a:pt x="1944" y="0"/>
                  <a:pt x="1916" y="10"/>
                  <a:pt x="1889" y="12"/>
                </a:cubicBezTo>
                <a:cubicBezTo>
                  <a:pt x="1813" y="17"/>
                  <a:pt x="1736" y="19"/>
                  <a:pt x="1660" y="22"/>
                </a:cubicBezTo>
                <a:cubicBezTo>
                  <a:pt x="1612" y="34"/>
                  <a:pt x="1574" y="43"/>
                  <a:pt x="1523" y="49"/>
                </a:cubicBezTo>
                <a:cubicBezTo>
                  <a:pt x="1471" y="66"/>
                  <a:pt x="1427" y="97"/>
                  <a:pt x="1368" y="104"/>
                </a:cubicBezTo>
                <a:cubicBezTo>
                  <a:pt x="1221" y="121"/>
                  <a:pt x="808" y="121"/>
                  <a:pt x="782" y="122"/>
                </a:cubicBezTo>
                <a:cubicBezTo>
                  <a:pt x="752" y="132"/>
                  <a:pt x="740" y="149"/>
                  <a:pt x="709" y="159"/>
                </a:cubicBezTo>
                <a:cubicBezTo>
                  <a:pt x="640" y="205"/>
                  <a:pt x="599" y="189"/>
                  <a:pt x="499" y="195"/>
                </a:cubicBezTo>
                <a:cubicBezTo>
                  <a:pt x="338" y="225"/>
                  <a:pt x="432" y="212"/>
                  <a:pt x="216" y="223"/>
                </a:cubicBezTo>
                <a:cubicBezTo>
                  <a:pt x="227" y="256"/>
                  <a:pt x="225" y="241"/>
                  <a:pt x="225" y="268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38" name="Freeform 22" descr="Přehoz"/>
          <p:cNvSpPr>
            <a:spLocks/>
          </p:cNvSpPr>
          <p:nvPr/>
        </p:nvSpPr>
        <p:spPr bwMode="auto">
          <a:xfrm>
            <a:off x="2586718" y="948930"/>
            <a:ext cx="2031206" cy="750094"/>
          </a:xfrm>
          <a:custGeom>
            <a:avLst/>
            <a:gdLst>
              <a:gd name="T0" fmla="*/ 14 w 1706"/>
              <a:gd name="T1" fmla="*/ 188 h 630"/>
              <a:gd name="T2" fmla="*/ 50 w 1706"/>
              <a:gd name="T3" fmla="*/ 252 h 630"/>
              <a:gd name="T4" fmla="*/ 60 w 1706"/>
              <a:gd name="T5" fmla="*/ 280 h 630"/>
              <a:gd name="T6" fmla="*/ 188 w 1706"/>
              <a:gd name="T7" fmla="*/ 298 h 630"/>
              <a:gd name="T8" fmla="*/ 215 w 1706"/>
              <a:gd name="T9" fmla="*/ 353 h 630"/>
              <a:gd name="T10" fmla="*/ 233 w 1706"/>
              <a:gd name="T11" fmla="*/ 435 h 630"/>
              <a:gd name="T12" fmla="*/ 279 w 1706"/>
              <a:gd name="T13" fmla="*/ 444 h 630"/>
              <a:gd name="T14" fmla="*/ 581 w 1706"/>
              <a:gd name="T15" fmla="*/ 545 h 630"/>
              <a:gd name="T16" fmla="*/ 1422 w 1706"/>
              <a:gd name="T17" fmla="*/ 545 h 630"/>
              <a:gd name="T18" fmla="*/ 1669 w 1706"/>
              <a:gd name="T19" fmla="*/ 536 h 630"/>
              <a:gd name="T20" fmla="*/ 1660 w 1706"/>
              <a:gd name="T21" fmla="*/ 408 h 630"/>
              <a:gd name="T22" fmla="*/ 1596 w 1706"/>
              <a:gd name="T23" fmla="*/ 398 h 630"/>
              <a:gd name="T24" fmla="*/ 1477 w 1706"/>
              <a:gd name="T25" fmla="*/ 216 h 630"/>
              <a:gd name="T26" fmla="*/ 1449 w 1706"/>
              <a:gd name="T27" fmla="*/ 124 h 630"/>
              <a:gd name="T28" fmla="*/ 1385 w 1706"/>
              <a:gd name="T29" fmla="*/ 97 h 630"/>
              <a:gd name="T30" fmla="*/ 1248 w 1706"/>
              <a:gd name="T31" fmla="*/ 88 h 630"/>
              <a:gd name="T32" fmla="*/ 672 w 1706"/>
              <a:gd name="T33" fmla="*/ 60 h 630"/>
              <a:gd name="T34" fmla="*/ 133 w 1706"/>
              <a:gd name="T35" fmla="*/ 51 h 630"/>
              <a:gd name="T36" fmla="*/ 14 w 1706"/>
              <a:gd name="T37" fmla="*/ 188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06" h="630">
                <a:moveTo>
                  <a:pt x="14" y="188"/>
                </a:moveTo>
                <a:cubicBezTo>
                  <a:pt x="36" y="322"/>
                  <a:pt x="0" y="202"/>
                  <a:pt x="50" y="252"/>
                </a:cubicBezTo>
                <a:cubicBezTo>
                  <a:pt x="57" y="259"/>
                  <a:pt x="53" y="273"/>
                  <a:pt x="60" y="280"/>
                </a:cubicBezTo>
                <a:cubicBezTo>
                  <a:pt x="90" y="310"/>
                  <a:pt x="145" y="294"/>
                  <a:pt x="188" y="298"/>
                </a:cubicBezTo>
                <a:cubicBezTo>
                  <a:pt x="194" y="317"/>
                  <a:pt x="209" y="334"/>
                  <a:pt x="215" y="353"/>
                </a:cubicBezTo>
                <a:cubicBezTo>
                  <a:pt x="218" y="363"/>
                  <a:pt x="224" y="429"/>
                  <a:pt x="233" y="435"/>
                </a:cubicBezTo>
                <a:cubicBezTo>
                  <a:pt x="246" y="444"/>
                  <a:pt x="264" y="441"/>
                  <a:pt x="279" y="444"/>
                </a:cubicBezTo>
                <a:cubicBezTo>
                  <a:pt x="398" y="630"/>
                  <a:pt x="109" y="560"/>
                  <a:pt x="581" y="545"/>
                </a:cubicBezTo>
                <a:cubicBezTo>
                  <a:pt x="778" y="337"/>
                  <a:pt x="1156" y="459"/>
                  <a:pt x="1422" y="545"/>
                </a:cubicBezTo>
                <a:cubicBezTo>
                  <a:pt x="1504" y="542"/>
                  <a:pt x="1598" y="577"/>
                  <a:pt x="1669" y="536"/>
                </a:cubicBezTo>
                <a:cubicBezTo>
                  <a:pt x="1706" y="515"/>
                  <a:pt x="1680" y="446"/>
                  <a:pt x="1660" y="408"/>
                </a:cubicBezTo>
                <a:cubicBezTo>
                  <a:pt x="1650" y="389"/>
                  <a:pt x="1617" y="401"/>
                  <a:pt x="1596" y="398"/>
                </a:cubicBezTo>
                <a:cubicBezTo>
                  <a:pt x="1585" y="210"/>
                  <a:pt x="1624" y="232"/>
                  <a:pt x="1477" y="216"/>
                </a:cubicBezTo>
                <a:cubicBezTo>
                  <a:pt x="1427" y="166"/>
                  <a:pt x="1496" y="243"/>
                  <a:pt x="1449" y="124"/>
                </a:cubicBezTo>
                <a:cubicBezTo>
                  <a:pt x="1443" y="108"/>
                  <a:pt x="1396" y="98"/>
                  <a:pt x="1385" y="97"/>
                </a:cubicBezTo>
                <a:cubicBezTo>
                  <a:pt x="1339" y="92"/>
                  <a:pt x="1294" y="91"/>
                  <a:pt x="1248" y="88"/>
                </a:cubicBezTo>
                <a:cubicBezTo>
                  <a:pt x="1016" y="52"/>
                  <a:pt x="1119" y="68"/>
                  <a:pt x="672" y="60"/>
                </a:cubicBezTo>
                <a:cubicBezTo>
                  <a:pt x="493" y="0"/>
                  <a:pt x="371" y="46"/>
                  <a:pt x="133" y="51"/>
                </a:cubicBezTo>
                <a:cubicBezTo>
                  <a:pt x="47" y="79"/>
                  <a:pt x="68" y="134"/>
                  <a:pt x="14" y="188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39" name="Freeform 23" descr="Přehoz"/>
          <p:cNvSpPr>
            <a:spLocks/>
          </p:cNvSpPr>
          <p:nvPr/>
        </p:nvSpPr>
        <p:spPr bwMode="auto">
          <a:xfrm>
            <a:off x="2245007" y="2097881"/>
            <a:ext cx="3073004" cy="1187054"/>
          </a:xfrm>
          <a:custGeom>
            <a:avLst/>
            <a:gdLst>
              <a:gd name="T0" fmla="*/ 584 w 2581"/>
              <a:gd name="T1" fmla="*/ 0 h 997"/>
              <a:gd name="T2" fmla="*/ 557 w 2581"/>
              <a:gd name="T3" fmla="*/ 110 h 997"/>
              <a:gd name="T4" fmla="*/ 548 w 2581"/>
              <a:gd name="T5" fmla="*/ 137 h 997"/>
              <a:gd name="T6" fmla="*/ 520 w 2581"/>
              <a:gd name="T7" fmla="*/ 147 h 997"/>
              <a:gd name="T8" fmla="*/ 383 w 2581"/>
              <a:gd name="T9" fmla="*/ 156 h 997"/>
              <a:gd name="T10" fmla="*/ 283 w 2581"/>
              <a:gd name="T11" fmla="*/ 265 h 997"/>
              <a:gd name="T12" fmla="*/ 264 w 2581"/>
              <a:gd name="T13" fmla="*/ 284 h 997"/>
              <a:gd name="T14" fmla="*/ 100 w 2581"/>
              <a:gd name="T15" fmla="*/ 293 h 997"/>
              <a:gd name="T16" fmla="*/ 292 w 2581"/>
              <a:gd name="T17" fmla="*/ 348 h 997"/>
              <a:gd name="T18" fmla="*/ 539 w 2581"/>
              <a:gd name="T19" fmla="*/ 357 h 997"/>
              <a:gd name="T20" fmla="*/ 703 w 2581"/>
              <a:gd name="T21" fmla="*/ 430 h 997"/>
              <a:gd name="T22" fmla="*/ 1078 w 2581"/>
              <a:gd name="T23" fmla="*/ 448 h 997"/>
              <a:gd name="T24" fmla="*/ 1078 w 2581"/>
              <a:gd name="T25" fmla="*/ 467 h 997"/>
              <a:gd name="T26" fmla="*/ 758 w 2581"/>
              <a:gd name="T27" fmla="*/ 476 h 997"/>
              <a:gd name="T28" fmla="*/ 621 w 2581"/>
              <a:gd name="T29" fmla="*/ 503 h 997"/>
              <a:gd name="T30" fmla="*/ 438 w 2581"/>
              <a:gd name="T31" fmla="*/ 512 h 997"/>
              <a:gd name="T32" fmla="*/ 228 w 2581"/>
              <a:gd name="T33" fmla="*/ 549 h 997"/>
              <a:gd name="T34" fmla="*/ 155 w 2581"/>
              <a:gd name="T35" fmla="*/ 595 h 997"/>
              <a:gd name="T36" fmla="*/ 182 w 2581"/>
              <a:gd name="T37" fmla="*/ 649 h 997"/>
              <a:gd name="T38" fmla="*/ 209 w 2581"/>
              <a:gd name="T39" fmla="*/ 723 h 997"/>
              <a:gd name="T40" fmla="*/ 319 w 2581"/>
              <a:gd name="T41" fmla="*/ 713 h 997"/>
              <a:gd name="T42" fmla="*/ 347 w 2581"/>
              <a:gd name="T43" fmla="*/ 695 h 997"/>
              <a:gd name="T44" fmla="*/ 365 w 2581"/>
              <a:gd name="T45" fmla="*/ 723 h 997"/>
              <a:gd name="T46" fmla="*/ 502 w 2581"/>
              <a:gd name="T47" fmla="*/ 887 h 997"/>
              <a:gd name="T48" fmla="*/ 548 w 2581"/>
              <a:gd name="T49" fmla="*/ 997 h 997"/>
              <a:gd name="T50" fmla="*/ 831 w 2581"/>
              <a:gd name="T51" fmla="*/ 988 h 997"/>
              <a:gd name="T52" fmla="*/ 877 w 2581"/>
              <a:gd name="T53" fmla="*/ 951 h 997"/>
              <a:gd name="T54" fmla="*/ 950 w 2581"/>
              <a:gd name="T55" fmla="*/ 933 h 997"/>
              <a:gd name="T56" fmla="*/ 1197 w 2581"/>
              <a:gd name="T57" fmla="*/ 869 h 997"/>
              <a:gd name="T58" fmla="*/ 1380 w 2581"/>
              <a:gd name="T59" fmla="*/ 814 h 997"/>
              <a:gd name="T60" fmla="*/ 1700 w 2581"/>
              <a:gd name="T61" fmla="*/ 805 h 997"/>
              <a:gd name="T62" fmla="*/ 1919 w 2581"/>
              <a:gd name="T63" fmla="*/ 750 h 997"/>
              <a:gd name="T64" fmla="*/ 2568 w 2581"/>
              <a:gd name="T65" fmla="*/ 741 h 997"/>
              <a:gd name="T66" fmla="*/ 2559 w 2581"/>
              <a:gd name="T67" fmla="*/ 649 h 997"/>
              <a:gd name="T68" fmla="*/ 2468 w 2581"/>
              <a:gd name="T69" fmla="*/ 640 h 997"/>
              <a:gd name="T70" fmla="*/ 2459 w 2581"/>
              <a:gd name="T71" fmla="*/ 613 h 997"/>
              <a:gd name="T72" fmla="*/ 2449 w 2581"/>
              <a:gd name="T73" fmla="*/ 494 h 997"/>
              <a:gd name="T74" fmla="*/ 2422 w 2581"/>
              <a:gd name="T75" fmla="*/ 476 h 997"/>
              <a:gd name="T76" fmla="*/ 2385 w 2581"/>
              <a:gd name="T77" fmla="*/ 439 h 997"/>
              <a:gd name="T78" fmla="*/ 2358 w 2581"/>
              <a:gd name="T79" fmla="*/ 430 h 997"/>
              <a:gd name="T80" fmla="*/ 2331 w 2581"/>
              <a:gd name="T81" fmla="*/ 412 h 997"/>
              <a:gd name="T82" fmla="*/ 2331 w 2581"/>
              <a:gd name="T83" fmla="*/ 229 h 997"/>
              <a:gd name="T84" fmla="*/ 2230 w 2581"/>
              <a:gd name="T85" fmla="*/ 183 h 997"/>
              <a:gd name="T86" fmla="*/ 1471 w 2581"/>
              <a:gd name="T87" fmla="*/ 174 h 997"/>
              <a:gd name="T88" fmla="*/ 1279 w 2581"/>
              <a:gd name="T89" fmla="*/ 119 h 997"/>
              <a:gd name="T90" fmla="*/ 977 w 2581"/>
              <a:gd name="T91" fmla="*/ 110 h 997"/>
              <a:gd name="T92" fmla="*/ 831 w 2581"/>
              <a:gd name="T93" fmla="*/ 64 h 997"/>
              <a:gd name="T94" fmla="*/ 584 w 2581"/>
              <a:gd name="T95" fmla="*/ 0 h 9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81" h="997">
                <a:moveTo>
                  <a:pt x="584" y="0"/>
                </a:moveTo>
                <a:cubicBezTo>
                  <a:pt x="599" y="48"/>
                  <a:pt x="576" y="71"/>
                  <a:pt x="557" y="110"/>
                </a:cubicBezTo>
                <a:cubicBezTo>
                  <a:pt x="553" y="118"/>
                  <a:pt x="555" y="130"/>
                  <a:pt x="548" y="137"/>
                </a:cubicBezTo>
                <a:cubicBezTo>
                  <a:pt x="541" y="144"/>
                  <a:pt x="530" y="146"/>
                  <a:pt x="520" y="147"/>
                </a:cubicBezTo>
                <a:cubicBezTo>
                  <a:pt x="475" y="152"/>
                  <a:pt x="429" y="153"/>
                  <a:pt x="383" y="156"/>
                </a:cubicBezTo>
                <a:cubicBezTo>
                  <a:pt x="370" y="196"/>
                  <a:pt x="316" y="238"/>
                  <a:pt x="283" y="265"/>
                </a:cubicBezTo>
                <a:cubicBezTo>
                  <a:pt x="276" y="271"/>
                  <a:pt x="273" y="283"/>
                  <a:pt x="264" y="284"/>
                </a:cubicBezTo>
                <a:cubicBezTo>
                  <a:pt x="210" y="292"/>
                  <a:pt x="155" y="290"/>
                  <a:pt x="100" y="293"/>
                </a:cubicBezTo>
                <a:cubicBezTo>
                  <a:pt x="0" y="388"/>
                  <a:pt x="199" y="344"/>
                  <a:pt x="292" y="348"/>
                </a:cubicBezTo>
                <a:cubicBezTo>
                  <a:pt x="374" y="351"/>
                  <a:pt x="457" y="354"/>
                  <a:pt x="539" y="357"/>
                </a:cubicBezTo>
                <a:cubicBezTo>
                  <a:pt x="587" y="373"/>
                  <a:pt x="660" y="425"/>
                  <a:pt x="703" y="430"/>
                </a:cubicBezTo>
                <a:cubicBezTo>
                  <a:pt x="792" y="440"/>
                  <a:pt x="1021" y="446"/>
                  <a:pt x="1078" y="448"/>
                </a:cubicBezTo>
                <a:cubicBezTo>
                  <a:pt x="1085" y="450"/>
                  <a:pt x="1143" y="463"/>
                  <a:pt x="1078" y="467"/>
                </a:cubicBezTo>
                <a:cubicBezTo>
                  <a:pt x="971" y="473"/>
                  <a:pt x="865" y="473"/>
                  <a:pt x="758" y="476"/>
                </a:cubicBezTo>
                <a:cubicBezTo>
                  <a:pt x="657" y="487"/>
                  <a:pt x="702" y="476"/>
                  <a:pt x="621" y="503"/>
                </a:cubicBezTo>
                <a:cubicBezTo>
                  <a:pt x="563" y="522"/>
                  <a:pt x="499" y="509"/>
                  <a:pt x="438" y="512"/>
                </a:cubicBezTo>
                <a:cubicBezTo>
                  <a:pt x="346" y="544"/>
                  <a:pt x="343" y="541"/>
                  <a:pt x="228" y="549"/>
                </a:cubicBezTo>
                <a:cubicBezTo>
                  <a:pt x="162" y="570"/>
                  <a:pt x="183" y="551"/>
                  <a:pt x="155" y="595"/>
                </a:cubicBezTo>
                <a:cubicBezTo>
                  <a:pt x="161" y="614"/>
                  <a:pt x="176" y="630"/>
                  <a:pt x="182" y="649"/>
                </a:cubicBezTo>
                <a:cubicBezTo>
                  <a:pt x="209" y="730"/>
                  <a:pt x="171" y="683"/>
                  <a:pt x="209" y="723"/>
                </a:cubicBezTo>
                <a:cubicBezTo>
                  <a:pt x="246" y="720"/>
                  <a:pt x="283" y="720"/>
                  <a:pt x="319" y="713"/>
                </a:cubicBezTo>
                <a:cubicBezTo>
                  <a:pt x="330" y="711"/>
                  <a:pt x="336" y="693"/>
                  <a:pt x="347" y="695"/>
                </a:cubicBezTo>
                <a:cubicBezTo>
                  <a:pt x="358" y="697"/>
                  <a:pt x="359" y="714"/>
                  <a:pt x="365" y="723"/>
                </a:cubicBezTo>
                <a:cubicBezTo>
                  <a:pt x="376" y="890"/>
                  <a:pt x="350" y="873"/>
                  <a:pt x="502" y="887"/>
                </a:cubicBezTo>
                <a:cubicBezTo>
                  <a:pt x="519" y="938"/>
                  <a:pt x="489" y="978"/>
                  <a:pt x="548" y="997"/>
                </a:cubicBezTo>
                <a:cubicBezTo>
                  <a:pt x="642" y="994"/>
                  <a:pt x="737" y="993"/>
                  <a:pt x="831" y="988"/>
                </a:cubicBezTo>
                <a:cubicBezTo>
                  <a:pt x="895" y="984"/>
                  <a:pt x="825" y="977"/>
                  <a:pt x="877" y="951"/>
                </a:cubicBezTo>
                <a:cubicBezTo>
                  <a:pt x="899" y="940"/>
                  <a:pt x="926" y="941"/>
                  <a:pt x="950" y="933"/>
                </a:cubicBezTo>
                <a:cubicBezTo>
                  <a:pt x="1032" y="906"/>
                  <a:pt x="1111" y="880"/>
                  <a:pt x="1197" y="869"/>
                </a:cubicBezTo>
                <a:cubicBezTo>
                  <a:pt x="1256" y="854"/>
                  <a:pt x="1319" y="817"/>
                  <a:pt x="1380" y="814"/>
                </a:cubicBezTo>
                <a:cubicBezTo>
                  <a:pt x="1487" y="809"/>
                  <a:pt x="1593" y="808"/>
                  <a:pt x="1700" y="805"/>
                </a:cubicBezTo>
                <a:cubicBezTo>
                  <a:pt x="1769" y="791"/>
                  <a:pt x="1849" y="752"/>
                  <a:pt x="1919" y="750"/>
                </a:cubicBezTo>
                <a:cubicBezTo>
                  <a:pt x="2135" y="744"/>
                  <a:pt x="2352" y="744"/>
                  <a:pt x="2568" y="741"/>
                </a:cubicBezTo>
                <a:cubicBezTo>
                  <a:pt x="2565" y="710"/>
                  <a:pt x="2581" y="671"/>
                  <a:pt x="2559" y="649"/>
                </a:cubicBezTo>
                <a:cubicBezTo>
                  <a:pt x="2538" y="627"/>
                  <a:pt x="2497" y="650"/>
                  <a:pt x="2468" y="640"/>
                </a:cubicBezTo>
                <a:cubicBezTo>
                  <a:pt x="2459" y="637"/>
                  <a:pt x="2462" y="622"/>
                  <a:pt x="2459" y="613"/>
                </a:cubicBezTo>
                <a:cubicBezTo>
                  <a:pt x="2456" y="573"/>
                  <a:pt x="2459" y="532"/>
                  <a:pt x="2449" y="494"/>
                </a:cubicBezTo>
                <a:cubicBezTo>
                  <a:pt x="2446" y="484"/>
                  <a:pt x="2430" y="483"/>
                  <a:pt x="2422" y="476"/>
                </a:cubicBezTo>
                <a:cubicBezTo>
                  <a:pt x="2413" y="469"/>
                  <a:pt x="2395" y="445"/>
                  <a:pt x="2385" y="439"/>
                </a:cubicBezTo>
                <a:cubicBezTo>
                  <a:pt x="2377" y="434"/>
                  <a:pt x="2366" y="434"/>
                  <a:pt x="2358" y="430"/>
                </a:cubicBezTo>
                <a:cubicBezTo>
                  <a:pt x="2348" y="425"/>
                  <a:pt x="2340" y="418"/>
                  <a:pt x="2331" y="412"/>
                </a:cubicBezTo>
                <a:cubicBezTo>
                  <a:pt x="2343" y="337"/>
                  <a:pt x="2349" y="325"/>
                  <a:pt x="2331" y="229"/>
                </a:cubicBezTo>
                <a:cubicBezTo>
                  <a:pt x="2327" y="206"/>
                  <a:pt x="2238" y="183"/>
                  <a:pt x="2230" y="183"/>
                </a:cubicBezTo>
                <a:cubicBezTo>
                  <a:pt x="1977" y="180"/>
                  <a:pt x="1724" y="177"/>
                  <a:pt x="1471" y="174"/>
                </a:cubicBezTo>
                <a:cubicBezTo>
                  <a:pt x="1411" y="159"/>
                  <a:pt x="1341" y="122"/>
                  <a:pt x="1279" y="119"/>
                </a:cubicBezTo>
                <a:cubicBezTo>
                  <a:pt x="1178" y="114"/>
                  <a:pt x="1078" y="113"/>
                  <a:pt x="977" y="110"/>
                </a:cubicBezTo>
                <a:cubicBezTo>
                  <a:pt x="928" y="94"/>
                  <a:pt x="880" y="80"/>
                  <a:pt x="831" y="64"/>
                </a:cubicBezTo>
                <a:cubicBezTo>
                  <a:pt x="767" y="21"/>
                  <a:pt x="657" y="14"/>
                  <a:pt x="584" y="0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0" name="Freeform 24" descr="Přehoz"/>
          <p:cNvSpPr>
            <a:spLocks/>
          </p:cNvSpPr>
          <p:nvPr/>
        </p:nvSpPr>
        <p:spPr bwMode="auto">
          <a:xfrm>
            <a:off x="4369083" y="966788"/>
            <a:ext cx="2294335" cy="677466"/>
          </a:xfrm>
          <a:custGeom>
            <a:avLst/>
            <a:gdLst>
              <a:gd name="T0" fmla="*/ 7 w 1927"/>
              <a:gd name="T1" fmla="*/ 91 h 569"/>
              <a:gd name="T2" fmla="*/ 99 w 1927"/>
              <a:gd name="T3" fmla="*/ 182 h 569"/>
              <a:gd name="T4" fmla="*/ 135 w 1927"/>
              <a:gd name="T5" fmla="*/ 292 h 569"/>
              <a:gd name="T6" fmla="*/ 199 w 1927"/>
              <a:gd name="T7" fmla="*/ 356 h 569"/>
              <a:gd name="T8" fmla="*/ 208 w 1927"/>
              <a:gd name="T9" fmla="*/ 402 h 569"/>
              <a:gd name="T10" fmla="*/ 245 w 1927"/>
              <a:gd name="T11" fmla="*/ 447 h 569"/>
              <a:gd name="T12" fmla="*/ 281 w 1927"/>
              <a:gd name="T13" fmla="*/ 484 h 569"/>
              <a:gd name="T14" fmla="*/ 857 w 1927"/>
              <a:gd name="T15" fmla="*/ 493 h 569"/>
              <a:gd name="T16" fmla="*/ 1479 w 1927"/>
              <a:gd name="T17" fmla="*/ 530 h 569"/>
              <a:gd name="T18" fmla="*/ 1534 w 1927"/>
              <a:gd name="T19" fmla="*/ 548 h 569"/>
              <a:gd name="T20" fmla="*/ 1561 w 1927"/>
              <a:gd name="T21" fmla="*/ 557 h 569"/>
              <a:gd name="T22" fmla="*/ 1717 w 1927"/>
              <a:gd name="T23" fmla="*/ 548 h 569"/>
              <a:gd name="T24" fmla="*/ 1717 w 1927"/>
              <a:gd name="T25" fmla="*/ 466 h 569"/>
              <a:gd name="T26" fmla="*/ 1781 w 1927"/>
              <a:gd name="T27" fmla="*/ 457 h 569"/>
              <a:gd name="T28" fmla="*/ 1836 w 1927"/>
              <a:gd name="T29" fmla="*/ 265 h 569"/>
              <a:gd name="T30" fmla="*/ 1845 w 1927"/>
              <a:gd name="T31" fmla="*/ 237 h 569"/>
              <a:gd name="T32" fmla="*/ 1872 w 1927"/>
              <a:gd name="T33" fmla="*/ 246 h 569"/>
              <a:gd name="T34" fmla="*/ 1909 w 1927"/>
              <a:gd name="T35" fmla="*/ 191 h 569"/>
              <a:gd name="T36" fmla="*/ 1927 w 1927"/>
              <a:gd name="T37" fmla="*/ 164 h 569"/>
              <a:gd name="T38" fmla="*/ 1534 w 1927"/>
              <a:gd name="T39" fmla="*/ 82 h 569"/>
              <a:gd name="T40" fmla="*/ 153 w 1927"/>
              <a:gd name="T41" fmla="*/ 36 h 569"/>
              <a:gd name="T42" fmla="*/ 7 w 1927"/>
              <a:gd name="T43" fmla="*/ 91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927" h="569">
                <a:moveTo>
                  <a:pt x="7" y="91"/>
                </a:moveTo>
                <a:cubicBezTo>
                  <a:pt x="19" y="191"/>
                  <a:pt x="7" y="167"/>
                  <a:pt x="99" y="182"/>
                </a:cubicBezTo>
                <a:cubicBezTo>
                  <a:pt x="112" y="221"/>
                  <a:pt x="112" y="257"/>
                  <a:pt x="135" y="292"/>
                </a:cubicBezTo>
                <a:cubicBezTo>
                  <a:pt x="157" y="425"/>
                  <a:pt x="116" y="285"/>
                  <a:pt x="199" y="356"/>
                </a:cubicBezTo>
                <a:cubicBezTo>
                  <a:pt x="211" y="366"/>
                  <a:pt x="202" y="388"/>
                  <a:pt x="208" y="402"/>
                </a:cubicBezTo>
                <a:cubicBezTo>
                  <a:pt x="216" y="420"/>
                  <a:pt x="234" y="431"/>
                  <a:pt x="245" y="447"/>
                </a:cubicBezTo>
                <a:cubicBezTo>
                  <a:pt x="253" y="473"/>
                  <a:pt x="248" y="483"/>
                  <a:pt x="281" y="484"/>
                </a:cubicBezTo>
                <a:cubicBezTo>
                  <a:pt x="473" y="490"/>
                  <a:pt x="665" y="490"/>
                  <a:pt x="857" y="493"/>
                </a:cubicBezTo>
                <a:cubicBezTo>
                  <a:pt x="1069" y="501"/>
                  <a:pt x="1267" y="523"/>
                  <a:pt x="1479" y="530"/>
                </a:cubicBezTo>
                <a:cubicBezTo>
                  <a:pt x="1497" y="536"/>
                  <a:pt x="1516" y="542"/>
                  <a:pt x="1534" y="548"/>
                </a:cubicBezTo>
                <a:cubicBezTo>
                  <a:pt x="1543" y="551"/>
                  <a:pt x="1561" y="557"/>
                  <a:pt x="1561" y="557"/>
                </a:cubicBezTo>
                <a:cubicBezTo>
                  <a:pt x="1613" y="554"/>
                  <a:pt x="1669" y="569"/>
                  <a:pt x="1717" y="548"/>
                </a:cubicBezTo>
                <a:cubicBezTo>
                  <a:pt x="1777" y="522"/>
                  <a:pt x="1666" y="491"/>
                  <a:pt x="1717" y="466"/>
                </a:cubicBezTo>
                <a:cubicBezTo>
                  <a:pt x="1736" y="456"/>
                  <a:pt x="1760" y="460"/>
                  <a:pt x="1781" y="457"/>
                </a:cubicBezTo>
                <a:cubicBezTo>
                  <a:pt x="1787" y="371"/>
                  <a:pt x="1776" y="321"/>
                  <a:pt x="1836" y="265"/>
                </a:cubicBezTo>
                <a:cubicBezTo>
                  <a:pt x="1839" y="256"/>
                  <a:pt x="1836" y="242"/>
                  <a:pt x="1845" y="237"/>
                </a:cubicBezTo>
                <a:cubicBezTo>
                  <a:pt x="1853" y="233"/>
                  <a:pt x="1864" y="252"/>
                  <a:pt x="1872" y="246"/>
                </a:cubicBezTo>
                <a:cubicBezTo>
                  <a:pt x="1890" y="233"/>
                  <a:pt x="1897" y="209"/>
                  <a:pt x="1909" y="191"/>
                </a:cubicBezTo>
                <a:cubicBezTo>
                  <a:pt x="1915" y="182"/>
                  <a:pt x="1927" y="164"/>
                  <a:pt x="1927" y="164"/>
                </a:cubicBezTo>
                <a:cubicBezTo>
                  <a:pt x="1864" y="70"/>
                  <a:pt x="1600" y="84"/>
                  <a:pt x="1534" y="82"/>
                </a:cubicBezTo>
                <a:cubicBezTo>
                  <a:pt x="1269" y="39"/>
                  <a:pt x="343" y="38"/>
                  <a:pt x="153" y="36"/>
                </a:cubicBezTo>
                <a:cubicBezTo>
                  <a:pt x="0" y="46"/>
                  <a:pt x="25" y="0"/>
                  <a:pt x="7" y="91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2" name="Freeform 26" descr="Přehoz"/>
          <p:cNvSpPr>
            <a:spLocks/>
          </p:cNvSpPr>
          <p:nvPr/>
        </p:nvSpPr>
        <p:spPr bwMode="auto">
          <a:xfrm>
            <a:off x="5034642" y="2272904"/>
            <a:ext cx="1932384" cy="1085850"/>
          </a:xfrm>
          <a:custGeom>
            <a:avLst/>
            <a:gdLst>
              <a:gd name="T0" fmla="*/ 33 w 1623"/>
              <a:gd name="T1" fmla="*/ 73 h 912"/>
              <a:gd name="T2" fmla="*/ 134 w 1623"/>
              <a:gd name="T3" fmla="*/ 283 h 912"/>
              <a:gd name="T4" fmla="*/ 143 w 1623"/>
              <a:gd name="T5" fmla="*/ 438 h 912"/>
              <a:gd name="T6" fmla="*/ 170 w 1623"/>
              <a:gd name="T7" fmla="*/ 448 h 912"/>
              <a:gd name="T8" fmla="*/ 225 w 1623"/>
              <a:gd name="T9" fmla="*/ 466 h 912"/>
              <a:gd name="T10" fmla="*/ 253 w 1623"/>
              <a:gd name="T11" fmla="*/ 475 h 912"/>
              <a:gd name="T12" fmla="*/ 1405 w 1623"/>
              <a:gd name="T13" fmla="*/ 576 h 912"/>
              <a:gd name="T14" fmla="*/ 1588 w 1623"/>
              <a:gd name="T15" fmla="*/ 566 h 912"/>
              <a:gd name="T16" fmla="*/ 1597 w 1623"/>
              <a:gd name="T17" fmla="*/ 539 h 912"/>
              <a:gd name="T18" fmla="*/ 1560 w 1623"/>
              <a:gd name="T19" fmla="*/ 411 h 912"/>
              <a:gd name="T20" fmla="*/ 1533 w 1623"/>
              <a:gd name="T21" fmla="*/ 283 h 912"/>
              <a:gd name="T22" fmla="*/ 1460 w 1623"/>
              <a:gd name="T23" fmla="*/ 246 h 912"/>
              <a:gd name="T24" fmla="*/ 1450 w 1623"/>
              <a:gd name="T25" fmla="*/ 45 h 912"/>
              <a:gd name="T26" fmla="*/ 1405 w 1623"/>
              <a:gd name="T27" fmla="*/ 9 h 912"/>
              <a:gd name="T28" fmla="*/ 1085 w 1623"/>
              <a:gd name="T29" fmla="*/ 0 h 912"/>
              <a:gd name="T30" fmla="*/ 116 w 1623"/>
              <a:gd name="T31" fmla="*/ 9 h 912"/>
              <a:gd name="T32" fmla="*/ 61 w 1623"/>
              <a:gd name="T33" fmla="*/ 27 h 912"/>
              <a:gd name="T34" fmla="*/ 42 w 1623"/>
              <a:gd name="T35" fmla="*/ 45 h 912"/>
              <a:gd name="T36" fmla="*/ 33 w 1623"/>
              <a:gd name="T37" fmla="*/ 73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623" h="912">
                <a:moveTo>
                  <a:pt x="33" y="73"/>
                </a:moveTo>
                <a:cubicBezTo>
                  <a:pt x="42" y="249"/>
                  <a:pt x="0" y="257"/>
                  <a:pt x="134" y="283"/>
                </a:cubicBezTo>
                <a:cubicBezTo>
                  <a:pt x="137" y="335"/>
                  <a:pt x="132" y="387"/>
                  <a:pt x="143" y="438"/>
                </a:cubicBezTo>
                <a:cubicBezTo>
                  <a:pt x="145" y="447"/>
                  <a:pt x="161" y="445"/>
                  <a:pt x="170" y="448"/>
                </a:cubicBezTo>
                <a:cubicBezTo>
                  <a:pt x="188" y="454"/>
                  <a:pt x="207" y="460"/>
                  <a:pt x="225" y="466"/>
                </a:cubicBezTo>
                <a:cubicBezTo>
                  <a:pt x="234" y="469"/>
                  <a:pt x="253" y="475"/>
                  <a:pt x="253" y="475"/>
                </a:cubicBezTo>
                <a:cubicBezTo>
                  <a:pt x="396" y="912"/>
                  <a:pt x="142" y="565"/>
                  <a:pt x="1405" y="576"/>
                </a:cubicBezTo>
                <a:cubicBezTo>
                  <a:pt x="1466" y="573"/>
                  <a:pt x="1528" y="578"/>
                  <a:pt x="1588" y="566"/>
                </a:cubicBezTo>
                <a:cubicBezTo>
                  <a:pt x="1597" y="564"/>
                  <a:pt x="1597" y="548"/>
                  <a:pt x="1597" y="539"/>
                </a:cubicBezTo>
                <a:cubicBezTo>
                  <a:pt x="1597" y="413"/>
                  <a:pt x="1623" y="431"/>
                  <a:pt x="1560" y="411"/>
                </a:cubicBezTo>
                <a:cubicBezTo>
                  <a:pt x="1515" y="344"/>
                  <a:pt x="1568" y="433"/>
                  <a:pt x="1533" y="283"/>
                </a:cubicBezTo>
                <a:cubicBezTo>
                  <a:pt x="1528" y="260"/>
                  <a:pt x="1477" y="252"/>
                  <a:pt x="1460" y="246"/>
                </a:cubicBezTo>
                <a:cubicBezTo>
                  <a:pt x="1457" y="179"/>
                  <a:pt x="1458" y="112"/>
                  <a:pt x="1450" y="45"/>
                </a:cubicBezTo>
                <a:cubicBezTo>
                  <a:pt x="1447" y="23"/>
                  <a:pt x="1424" y="10"/>
                  <a:pt x="1405" y="9"/>
                </a:cubicBezTo>
                <a:cubicBezTo>
                  <a:pt x="1298" y="3"/>
                  <a:pt x="1192" y="3"/>
                  <a:pt x="1085" y="0"/>
                </a:cubicBezTo>
                <a:cubicBezTo>
                  <a:pt x="762" y="3"/>
                  <a:pt x="439" y="0"/>
                  <a:pt x="116" y="9"/>
                </a:cubicBezTo>
                <a:cubicBezTo>
                  <a:pt x="97" y="10"/>
                  <a:pt x="61" y="27"/>
                  <a:pt x="61" y="27"/>
                </a:cubicBezTo>
                <a:cubicBezTo>
                  <a:pt x="55" y="33"/>
                  <a:pt x="47" y="38"/>
                  <a:pt x="42" y="45"/>
                </a:cubicBezTo>
                <a:cubicBezTo>
                  <a:pt x="37" y="53"/>
                  <a:pt x="33" y="73"/>
                  <a:pt x="33" y="73"/>
                </a:cubicBezTo>
                <a:close/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3" name="Freeform 27" descr="Přehoz"/>
          <p:cNvSpPr>
            <a:spLocks/>
          </p:cNvSpPr>
          <p:nvPr/>
        </p:nvSpPr>
        <p:spPr bwMode="auto">
          <a:xfrm>
            <a:off x="180465" y="2586037"/>
            <a:ext cx="3608785" cy="1643063"/>
          </a:xfrm>
          <a:custGeom>
            <a:avLst/>
            <a:gdLst>
              <a:gd name="T0" fmla="*/ 1870 w 3031"/>
              <a:gd name="T1" fmla="*/ 340 h 1380"/>
              <a:gd name="T2" fmla="*/ 2053 w 3031"/>
              <a:gd name="T3" fmla="*/ 404 h 1380"/>
              <a:gd name="T4" fmla="*/ 2172 w 3031"/>
              <a:gd name="T5" fmla="*/ 505 h 1380"/>
              <a:gd name="T6" fmla="*/ 1697 w 3031"/>
              <a:gd name="T7" fmla="*/ 678 h 1380"/>
              <a:gd name="T8" fmla="*/ 1623 w 3031"/>
              <a:gd name="T9" fmla="*/ 724 h 1380"/>
              <a:gd name="T10" fmla="*/ 1642 w 3031"/>
              <a:gd name="T11" fmla="*/ 751 h 1380"/>
              <a:gd name="T12" fmla="*/ 1861 w 3031"/>
              <a:gd name="T13" fmla="*/ 834 h 1380"/>
              <a:gd name="T14" fmla="*/ 2693 w 3031"/>
              <a:gd name="T15" fmla="*/ 889 h 1380"/>
              <a:gd name="T16" fmla="*/ 2858 w 3031"/>
              <a:gd name="T17" fmla="*/ 1017 h 1380"/>
              <a:gd name="T18" fmla="*/ 3004 w 3031"/>
              <a:gd name="T19" fmla="*/ 1163 h 1380"/>
              <a:gd name="T20" fmla="*/ 2812 w 3031"/>
              <a:gd name="T21" fmla="*/ 1309 h 1380"/>
              <a:gd name="T22" fmla="*/ 1889 w 3031"/>
              <a:gd name="T23" fmla="*/ 1263 h 1380"/>
              <a:gd name="T24" fmla="*/ 1788 w 3031"/>
              <a:gd name="T25" fmla="*/ 1190 h 1380"/>
              <a:gd name="T26" fmla="*/ 1605 w 3031"/>
              <a:gd name="T27" fmla="*/ 1081 h 1380"/>
              <a:gd name="T28" fmla="*/ 718 w 3031"/>
              <a:gd name="T29" fmla="*/ 1053 h 1380"/>
              <a:gd name="T30" fmla="*/ 353 w 3031"/>
              <a:gd name="T31" fmla="*/ 1145 h 1380"/>
              <a:gd name="T32" fmla="*/ 261 w 3031"/>
              <a:gd name="T33" fmla="*/ 1035 h 1380"/>
              <a:gd name="T34" fmla="*/ 215 w 3031"/>
              <a:gd name="T35" fmla="*/ 843 h 1380"/>
              <a:gd name="T36" fmla="*/ 645 w 3031"/>
              <a:gd name="T37" fmla="*/ 761 h 1380"/>
              <a:gd name="T38" fmla="*/ 599 w 3031"/>
              <a:gd name="T39" fmla="*/ 733 h 1380"/>
              <a:gd name="T40" fmla="*/ 526 w 3031"/>
              <a:gd name="T41" fmla="*/ 687 h 1380"/>
              <a:gd name="T42" fmla="*/ 417 w 3031"/>
              <a:gd name="T43" fmla="*/ 633 h 1380"/>
              <a:gd name="T44" fmla="*/ 371 w 3031"/>
              <a:gd name="T45" fmla="*/ 605 h 1380"/>
              <a:gd name="T46" fmla="*/ 252 w 3031"/>
              <a:gd name="T47" fmla="*/ 505 h 1380"/>
              <a:gd name="T48" fmla="*/ 161 w 3031"/>
              <a:gd name="T49" fmla="*/ 450 h 1380"/>
              <a:gd name="T50" fmla="*/ 33 w 3031"/>
              <a:gd name="T51" fmla="*/ 267 h 1380"/>
              <a:gd name="T52" fmla="*/ 170 w 3031"/>
              <a:gd name="T53" fmla="*/ 121 h 1380"/>
              <a:gd name="T54" fmla="*/ 407 w 3031"/>
              <a:gd name="T55" fmla="*/ 20 h 1380"/>
              <a:gd name="T56" fmla="*/ 490 w 3031"/>
              <a:gd name="T57" fmla="*/ 47 h 1380"/>
              <a:gd name="T58" fmla="*/ 599 w 3031"/>
              <a:gd name="T59" fmla="*/ 157 h 1380"/>
              <a:gd name="T60" fmla="*/ 1121 w 3031"/>
              <a:gd name="T61" fmla="*/ 239 h 1380"/>
              <a:gd name="T62" fmla="*/ 1779 w 3031"/>
              <a:gd name="T63" fmla="*/ 294 h 1380"/>
              <a:gd name="T64" fmla="*/ 1852 w 3031"/>
              <a:gd name="T65" fmla="*/ 249 h 1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31" h="1380">
                <a:moveTo>
                  <a:pt x="1861" y="194"/>
                </a:moveTo>
                <a:cubicBezTo>
                  <a:pt x="1864" y="243"/>
                  <a:pt x="1834" y="308"/>
                  <a:pt x="1870" y="340"/>
                </a:cubicBezTo>
                <a:cubicBezTo>
                  <a:pt x="1911" y="377"/>
                  <a:pt x="1983" y="331"/>
                  <a:pt x="2035" y="349"/>
                </a:cubicBezTo>
                <a:cubicBezTo>
                  <a:pt x="2053" y="355"/>
                  <a:pt x="2053" y="404"/>
                  <a:pt x="2053" y="404"/>
                </a:cubicBezTo>
                <a:cubicBezTo>
                  <a:pt x="2056" y="434"/>
                  <a:pt x="2039" y="475"/>
                  <a:pt x="2062" y="495"/>
                </a:cubicBezTo>
                <a:cubicBezTo>
                  <a:pt x="2090" y="519"/>
                  <a:pt x="2148" y="477"/>
                  <a:pt x="2172" y="505"/>
                </a:cubicBezTo>
                <a:cubicBezTo>
                  <a:pt x="2293" y="648"/>
                  <a:pt x="2029" y="641"/>
                  <a:pt x="2017" y="642"/>
                </a:cubicBezTo>
                <a:cubicBezTo>
                  <a:pt x="1917" y="674"/>
                  <a:pt x="1800" y="672"/>
                  <a:pt x="1697" y="678"/>
                </a:cubicBezTo>
                <a:cubicBezTo>
                  <a:pt x="1654" y="721"/>
                  <a:pt x="1708" y="674"/>
                  <a:pt x="1642" y="706"/>
                </a:cubicBezTo>
                <a:cubicBezTo>
                  <a:pt x="1634" y="710"/>
                  <a:pt x="1631" y="722"/>
                  <a:pt x="1623" y="724"/>
                </a:cubicBezTo>
                <a:cubicBezTo>
                  <a:pt x="1588" y="734"/>
                  <a:pt x="1514" y="742"/>
                  <a:pt x="1514" y="742"/>
                </a:cubicBezTo>
                <a:cubicBezTo>
                  <a:pt x="1557" y="745"/>
                  <a:pt x="1600" y="746"/>
                  <a:pt x="1642" y="751"/>
                </a:cubicBezTo>
                <a:cubicBezTo>
                  <a:pt x="1683" y="756"/>
                  <a:pt x="1716" y="781"/>
                  <a:pt x="1751" y="797"/>
                </a:cubicBezTo>
                <a:cubicBezTo>
                  <a:pt x="1785" y="812"/>
                  <a:pt x="1825" y="822"/>
                  <a:pt x="1861" y="834"/>
                </a:cubicBezTo>
                <a:cubicBezTo>
                  <a:pt x="1954" y="865"/>
                  <a:pt x="2056" y="848"/>
                  <a:pt x="2154" y="852"/>
                </a:cubicBezTo>
                <a:cubicBezTo>
                  <a:pt x="2359" y="885"/>
                  <a:pt x="2392" y="882"/>
                  <a:pt x="2693" y="889"/>
                </a:cubicBezTo>
                <a:cubicBezTo>
                  <a:pt x="2729" y="997"/>
                  <a:pt x="2664" y="967"/>
                  <a:pt x="2812" y="980"/>
                </a:cubicBezTo>
                <a:cubicBezTo>
                  <a:pt x="2816" y="983"/>
                  <a:pt x="2856" y="1007"/>
                  <a:pt x="2858" y="1017"/>
                </a:cubicBezTo>
                <a:cubicBezTo>
                  <a:pt x="2866" y="1062"/>
                  <a:pt x="2835" y="1122"/>
                  <a:pt x="2867" y="1154"/>
                </a:cubicBezTo>
                <a:cubicBezTo>
                  <a:pt x="2899" y="1186"/>
                  <a:pt x="2958" y="1160"/>
                  <a:pt x="3004" y="1163"/>
                </a:cubicBezTo>
                <a:cubicBezTo>
                  <a:pt x="3001" y="1221"/>
                  <a:pt x="3031" y="1291"/>
                  <a:pt x="2995" y="1337"/>
                </a:cubicBezTo>
                <a:cubicBezTo>
                  <a:pt x="2961" y="1380"/>
                  <a:pt x="2859" y="1310"/>
                  <a:pt x="2812" y="1309"/>
                </a:cubicBezTo>
                <a:cubicBezTo>
                  <a:pt x="2544" y="1303"/>
                  <a:pt x="2275" y="1303"/>
                  <a:pt x="2007" y="1300"/>
                </a:cubicBezTo>
                <a:cubicBezTo>
                  <a:pt x="1967" y="1290"/>
                  <a:pt x="1928" y="1277"/>
                  <a:pt x="1889" y="1263"/>
                </a:cubicBezTo>
                <a:cubicBezTo>
                  <a:pt x="1867" y="1242"/>
                  <a:pt x="1839" y="1215"/>
                  <a:pt x="1815" y="1199"/>
                </a:cubicBezTo>
                <a:cubicBezTo>
                  <a:pt x="1807" y="1194"/>
                  <a:pt x="1796" y="1195"/>
                  <a:pt x="1788" y="1190"/>
                </a:cubicBezTo>
                <a:cubicBezTo>
                  <a:pt x="1751" y="1170"/>
                  <a:pt x="1726" y="1138"/>
                  <a:pt x="1687" y="1126"/>
                </a:cubicBezTo>
                <a:cubicBezTo>
                  <a:pt x="1625" y="1085"/>
                  <a:pt x="1654" y="1097"/>
                  <a:pt x="1605" y="1081"/>
                </a:cubicBezTo>
                <a:cubicBezTo>
                  <a:pt x="1540" y="1013"/>
                  <a:pt x="1321" y="1045"/>
                  <a:pt x="1294" y="1044"/>
                </a:cubicBezTo>
                <a:cubicBezTo>
                  <a:pt x="1103" y="1021"/>
                  <a:pt x="906" y="1007"/>
                  <a:pt x="718" y="1053"/>
                </a:cubicBezTo>
                <a:cubicBezTo>
                  <a:pt x="692" y="1070"/>
                  <a:pt x="646" y="1123"/>
                  <a:pt x="618" y="1126"/>
                </a:cubicBezTo>
                <a:cubicBezTo>
                  <a:pt x="475" y="1142"/>
                  <a:pt x="563" y="1133"/>
                  <a:pt x="353" y="1145"/>
                </a:cubicBezTo>
                <a:cubicBezTo>
                  <a:pt x="300" y="1092"/>
                  <a:pt x="381" y="1181"/>
                  <a:pt x="325" y="1053"/>
                </a:cubicBezTo>
                <a:cubicBezTo>
                  <a:pt x="323" y="1049"/>
                  <a:pt x="274" y="1038"/>
                  <a:pt x="261" y="1035"/>
                </a:cubicBezTo>
                <a:cubicBezTo>
                  <a:pt x="265" y="973"/>
                  <a:pt x="304" y="884"/>
                  <a:pt x="234" y="861"/>
                </a:cubicBezTo>
                <a:cubicBezTo>
                  <a:pt x="228" y="855"/>
                  <a:pt x="206" y="844"/>
                  <a:pt x="215" y="843"/>
                </a:cubicBezTo>
                <a:cubicBezTo>
                  <a:pt x="309" y="827"/>
                  <a:pt x="575" y="818"/>
                  <a:pt x="654" y="815"/>
                </a:cubicBezTo>
                <a:cubicBezTo>
                  <a:pt x="651" y="797"/>
                  <a:pt x="654" y="777"/>
                  <a:pt x="645" y="761"/>
                </a:cubicBezTo>
                <a:cubicBezTo>
                  <a:pt x="640" y="753"/>
                  <a:pt x="626" y="756"/>
                  <a:pt x="618" y="751"/>
                </a:cubicBezTo>
                <a:cubicBezTo>
                  <a:pt x="611" y="746"/>
                  <a:pt x="607" y="737"/>
                  <a:pt x="599" y="733"/>
                </a:cubicBezTo>
                <a:cubicBezTo>
                  <a:pt x="591" y="728"/>
                  <a:pt x="580" y="728"/>
                  <a:pt x="572" y="724"/>
                </a:cubicBezTo>
                <a:cubicBezTo>
                  <a:pt x="475" y="675"/>
                  <a:pt x="605" y="735"/>
                  <a:pt x="526" y="687"/>
                </a:cubicBezTo>
                <a:cubicBezTo>
                  <a:pt x="518" y="682"/>
                  <a:pt x="507" y="683"/>
                  <a:pt x="499" y="678"/>
                </a:cubicBezTo>
                <a:cubicBezTo>
                  <a:pt x="405" y="627"/>
                  <a:pt x="478" y="653"/>
                  <a:pt x="417" y="633"/>
                </a:cubicBezTo>
                <a:cubicBezTo>
                  <a:pt x="411" y="627"/>
                  <a:pt x="406" y="619"/>
                  <a:pt x="398" y="614"/>
                </a:cubicBezTo>
                <a:cubicBezTo>
                  <a:pt x="390" y="609"/>
                  <a:pt x="379" y="611"/>
                  <a:pt x="371" y="605"/>
                </a:cubicBezTo>
                <a:cubicBezTo>
                  <a:pt x="354" y="592"/>
                  <a:pt x="343" y="571"/>
                  <a:pt x="325" y="559"/>
                </a:cubicBezTo>
                <a:cubicBezTo>
                  <a:pt x="300" y="543"/>
                  <a:pt x="275" y="524"/>
                  <a:pt x="252" y="505"/>
                </a:cubicBezTo>
                <a:cubicBezTo>
                  <a:pt x="246" y="500"/>
                  <a:pt x="222" y="472"/>
                  <a:pt x="215" y="468"/>
                </a:cubicBezTo>
                <a:cubicBezTo>
                  <a:pt x="198" y="460"/>
                  <a:pt x="161" y="450"/>
                  <a:pt x="161" y="450"/>
                </a:cubicBezTo>
                <a:cubicBezTo>
                  <a:pt x="123" y="412"/>
                  <a:pt x="76" y="406"/>
                  <a:pt x="33" y="377"/>
                </a:cubicBezTo>
                <a:cubicBezTo>
                  <a:pt x="21" y="345"/>
                  <a:pt x="0" y="299"/>
                  <a:pt x="33" y="267"/>
                </a:cubicBezTo>
                <a:cubicBezTo>
                  <a:pt x="53" y="248"/>
                  <a:pt x="88" y="261"/>
                  <a:pt x="115" y="258"/>
                </a:cubicBezTo>
                <a:cubicBezTo>
                  <a:pt x="123" y="198"/>
                  <a:pt x="126" y="163"/>
                  <a:pt x="170" y="121"/>
                </a:cubicBezTo>
                <a:cubicBezTo>
                  <a:pt x="250" y="148"/>
                  <a:pt x="284" y="136"/>
                  <a:pt x="325" y="75"/>
                </a:cubicBezTo>
                <a:cubicBezTo>
                  <a:pt x="349" y="0"/>
                  <a:pt x="313" y="7"/>
                  <a:pt x="407" y="20"/>
                </a:cubicBezTo>
                <a:cubicBezTo>
                  <a:pt x="425" y="26"/>
                  <a:pt x="444" y="32"/>
                  <a:pt x="462" y="38"/>
                </a:cubicBezTo>
                <a:cubicBezTo>
                  <a:pt x="471" y="41"/>
                  <a:pt x="490" y="47"/>
                  <a:pt x="490" y="47"/>
                </a:cubicBezTo>
                <a:cubicBezTo>
                  <a:pt x="518" y="76"/>
                  <a:pt x="510" y="122"/>
                  <a:pt x="545" y="139"/>
                </a:cubicBezTo>
                <a:cubicBezTo>
                  <a:pt x="562" y="147"/>
                  <a:pt x="599" y="157"/>
                  <a:pt x="599" y="157"/>
                </a:cubicBezTo>
                <a:cubicBezTo>
                  <a:pt x="645" y="200"/>
                  <a:pt x="686" y="188"/>
                  <a:pt x="755" y="194"/>
                </a:cubicBezTo>
                <a:cubicBezTo>
                  <a:pt x="883" y="226"/>
                  <a:pt x="985" y="231"/>
                  <a:pt x="1121" y="239"/>
                </a:cubicBezTo>
                <a:cubicBezTo>
                  <a:pt x="1228" y="269"/>
                  <a:pt x="1340" y="271"/>
                  <a:pt x="1450" y="285"/>
                </a:cubicBezTo>
                <a:cubicBezTo>
                  <a:pt x="1551" y="319"/>
                  <a:pt x="1678" y="299"/>
                  <a:pt x="1779" y="294"/>
                </a:cubicBezTo>
                <a:cubicBezTo>
                  <a:pt x="1797" y="288"/>
                  <a:pt x="1823" y="292"/>
                  <a:pt x="1834" y="276"/>
                </a:cubicBezTo>
                <a:cubicBezTo>
                  <a:pt x="1840" y="267"/>
                  <a:pt x="1852" y="249"/>
                  <a:pt x="1852" y="249"/>
                </a:cubicBezTo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4" name="Freeform 28" descr="Přehoz"/>
          <p:cNvSpPr>
            <a:spLocks/>
          </p:cNvSpPr>
          <p:nvPr/>
        </p:nvSpPr>
        <p:spPr bwMode="auto">
          <a:xfrm>
            <a:off x="3421346" y="3246835"/>
            <a:ext cx="3532585" cy="1113234"/>
          </a:xfrm>
          <a:custGeom>
            <a:avLst/>
            <a:gdLst>
              <a:gd name="T0" fmla="*/ 209 w 2967"/>
              <a:gd name="T1" fmla="*/ 297 h 935"/>
              <a:gd name="T2" fmla="*/ 17 w 2967"/>
              <a:gd name="T3" fmla="*/ 343 h 935"/>
              <a:gd name="T4" fmla="*/ 63 w 2967"/>
              <a:gd name="T5" fmla="*/ 370 h 935"/>
              <a:gd name="T6" fmla="*/ 127 w 2967"/>
              <a:gd name="T7" fmla="*/ 388 h 935"/>
              <a:gd name="T8" fmla="*/ 154 w 2967"/>
              <a:gd name="T9" fmla="*/ 452 h 935"/>
              <a:gd name="T10" fmla="*/ 163 w 2967"/>
              <a:gd name="T11" fmla="*/ 562 h 935"/>
              <a:gd name="T12" fmla="*/ 273 w 2967"/>
              <a:gd name="T13" fmla="*/ 571 h 935"/>
              <a:gd name="T14" fmla="*/ 337 w 2967"/>
              <a:gd name="T15" fmla="*/ 626 h 935"/>
              <a:gd name="T16" fmla="*/ 849 w 2967"/>
              <a:gd name="T17" fmla="*/ 772 h 935"/>
              <a:gd name="T18" fmla="*/ 1452 w 2967"/>
              <a:gd name="T19" fmla="*/ 772 h 935"/>
              <a:gd name="T20" fmla="*/ 1535 w 2967"/>
              <a:gd name="T21" fmla="*/ 800 h 935"/>
              <a:gd name="T22" fmla="*/ 1754 w 2967"/>
              <a:gd name="T23" fmla="*/ 855 h 935"/>
              <a:gd name="T24" fmla="*/ 1992 w 2967"/>
              <a:gd name="T25" fmla="*/ 882 h 935"/>
              <a:gd name="T26" fmla="*/ 2202 w 2967"/>
              <a:gd name="T27" fmla="*/ 891 h 935"/>
              <a:gd name="T28" fmla="*/ 2321 w 2967"/>
              <a:gd name="T29" fmla="*/ 800 h 935"/>
              <a:gd name="T30" fmla="*/ 2330 w 2967"/>
              <a:gd name="T31" fmla="*/ 708 h 935"/>
              <a:gd name="T32" fmla="*/ 2623 w 2967"/>
              <a:gd name="T33" fmla="*/ 699 h 935"/>
              <a:gd name="T34" fmla="*/ 2613 w 2967"/>
              <a:gd name="T35" fmla="*/ 498 h 935"/>
              <a:gd name="T36" fmla="*/ 2495 w 2967"/>
              <a:gd name="T37" fmla="*/ 452 h 935"/>
              <a:gd name="T38" fmla="*/ 2101 w 2967"/>
              <a:gd name="T39" fmla="*/ 443 h 935"/>
              <a:gd name="T40" fmla="*/ 2019 w 2967"/>
              <a:gd name="T41" fmla="*/ 434 h 935"/>
              <a:gd name="T42" fmla="*/ 2083 w 2967"/>
              <a:gd name="T43" fmla="*/ 388 h 935"/>
              <a:gd name="T44" fmla="*/ 2943 w 2967"/>
              <a:gd name="T45" fmla="*/ 379 h 935"/>
              <a:gd name="T46" fmla="*/ 2943 w 2967"/>
              <a:gd name="T47" fmla="*/ 288 h 935"/>
              <a:gd name="T48" fmla="*/ 2888 w 2967"/>
              <a:gd name="T49" fmla="*/ 270 h 935"/>
              <a:gd name="T50" fmla="*/ 2851 w 2967"/>
              <a:gd name="T51" fmla="*/ 196 h 935"/>
              <a:gd name="T52" fmla="*/ 2833 w 2967"/>
              <a:gd name="T53" fmla="*/ 169 h 935"/>
              <a:gd name="T54" fmla="*/ 2760 w 2967"/>
              <a:gd name="T55" fmla="*/ 160 h 935"/>
              <a:gd name="T56" fmla="*/ 2696 w 2967"/>
              <a:gd name="T57" fmla="*/ 59 h 935"/>
              <a:gd name="T58" fmla="*/ 2641 w 2967"/>
              <a:gd name="T59" fmla="*/ 4 h 935"/>
              <a:gd name="T60" fmla="*/ 1964 w 2967"/>
              <a:gd name="T61" fmla="*/ 32 h 935"/>
              <a:gd name="T62" fmla="*/ 1699 w 2967"/>
              <a:gd name="T63" fmla="*/ 105 h 935"/>
              <a:gd name="T64" fmla="*/ 1562 w 2967"/>
              <a:gd name="T65" fmla="*/ 160 h 935"/>
              <a:gd name="T66" fmla="*/ 1507 w 2967"/>
              <a:gd name="T67" fmla="*/ 178 h 935"/>
              <a:gd name="T68" fmla="*/ 1141 w 2967"/>
              <a:gd name="T69" fmla="*/ 279 h 935"/>
              <a:gd name="T70" fmla="*/ 136 w 2967"/>
              <a:gd name="T71" fmla="*/ 297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67" h="935">
                <a:moveTo>
                  <a:pt x="209" y="297"/>
                </a:moveTo>
                <a:cubicBezTo>
                  <a:pt x="146" y="301"/>
                  <a:pt x="40" y="271"/>
                  <a:pt x="17" y="343"/>
                </a:cubicBezTo>
                <a:cubicBezTo>
                  <a:pt x="92" y="368"/>
                  <a:pt x="0" y="333"/>
                  <a:pt x="63" y="370"/>
                </a:cubicBezTo>
                <a:cubicBezTo>
                  <a:pt x="73" y="376"/>
                  <a:pt x="119" y="386"/>
                  <a:pt x="127" y="388"/>
                </a:cubicBezTo>
                <a:cubicBezTo>
                  <a:pt x="132" y="410"/>
                  <a:pt x="150" y="429"/>
                  <a:pt x="154" y="452"/>
                </a:cubicBezTo>
                <a:cubicBezTo>
                  <a:pt x="161" y="488"/>
                  <a:pt x="137" y="536"/>
                  <a:pt x="163" y="562"/>
                </a:cubicBezTo>
                <a:cubicBezTo>
                  <a:pt x="189" y="588"/>
                  <a:pt x="236" y="568"/>
                  <a:pt x="273" y="571"/>
                </a:cubicBezTo>
                <a:cubicBezTo>
                  <a:pt x="308" y="583"/>
                  <a:pt x="317" y="595"/>
                  <a:pt x="337" y="626"/>
                </a:cubicBezTo>
                <a:cubicBezTo>
                  <a:pt x="436" y="935"/>
                  <a:pt x="105" y="787"/>
                  <a:pt x="849" y="772"/>
                </a:cubicBezTo>
                <a:cubicBezTo>
                  <a:pt x="1056" y="703"/>
                  <a:pt x="911" y="748"/>
                  <a:pt x="1452" y="772"/>
                </a:cubicBezTo>
                <a:cubicBezTo>
                  <a:pt x="1481" y="773"/>
                  <a:pt x="1535" y="800"/>
                  <a:pt x="1535" y="800"/>
                </a:cubicBezTo>
                <a:cubicBezTo>
                  <a:pt x="1602" y="845"/>
                  <a:pt x="1676" y="848"/>
                  <a:pt x="1754" y="855"/>
                </a:cubicBezTo>
                <a:cubicBezTo>
                  <a:pt x="1867" y="892"/>
                  <a:pt x="1790" y="872"/>
                  <a:pt x="1992" y="882"/>
                </a:cubicBezTo>
                <a:cubicBezTo>
                  <a:pt x="2060" y="905"/>
                  <a:pt x="2134" y="914"/>
                  <a:pt x="2202" y="891"/>
                </a:cubicBezTo>
                <a:cubicBezTo>
                  <a:pt x="2225" y="686"/>
                  <a:pt x="2171" y="927"/>
                  <a:pt x="2321" y="800"/>
                </a:cubicBezTo>
                <a:cubicBezTo>
                  <a:pt x="2344" y="780"/>
                  <a:pt x="2301" y="718"/>
                  <a:pt x="2330" y="708"/>
                </a:cubicBezTo>
                <a:cubicBezTo>
                  <a:pt x="2423" y="677"/>
                  <a:pt x="2525" y="702"/>
                  <a:pt x="2623" y="699"/>
                </a:cubicBezTo>
                <a:cubicBezTo>
                  <a:pt x="2620" y="632"/>
                  <a:pt x="2624" y="564"/>
                  <a:pt x="2613" y="498"/>
                </a:cubicBezTo>
                <a:cubicBezTo>
                  <a:pt x="2610" y="477"/>
                  <a:pt x="2511" y="453"/>
                  <a:pt x="2495" y="452"/>
                </a:cubicBezTo>
                <a:cubicBezTo>
                  <a:pt x="2364" y="446"/>
                  <a:pt x="2232" y="446"/>
                  <a:pt x="2101" y="443"/>
                </a:cubicBezTo>
                <a:cubicBezTo>
                  <a:pt x="2074" y="440"/>
                  <a:pt x="2044" y="446"/>
                  <a:pt x="2019" y="434"/>
                </a:cubicBezTo>
                <a:cubicBezTo>
                  <a:pt x="1991" y="420"/>
                  <a:pt x="2080" y="388"/>
                  <a:pt x="2083" y="388"/>
                </a:cubicBezTo>
                <a:cubicBezTo>
                  <a:pt x="2370" y="382"/>
                  <a:pt x="2656" y="382"/>
                  <a:pt x="2943" y="379"/>
                </a:cubicBezTo>
                <a:cubicBezTo>
                  <a:pt x="2953" y="350"/>
                  <a:pt x="2967" y="319"/>
                  <a:pt x="2943" y="288"/>
                </a:cubicBezTo>
                <a:cubicBezTo>
                  <a:pt x="2931" y="273"/>
                  <a:pt x="2888" y="270"/>
                  <a:pt x="2888" y="270"/>
                </a:cubicBezTo>
                <a:cubicBezTo>
                  <a:pt x="2879" y="242"/>
                  <a:pt x="2864" y="223"/>
                  <a:pt x="2851" y="196"/>
                </a:cubicBezTo>
                <a:cubicBezTo>
                  <a:pt x="2846" y="186"/>
                  <a:pt x="2843" y="173"/>
                  <a:pt x="2833" y="169"/>
                </a:cubicBezTo>
                <a:cubicBezTo>
                  <a:pt x="2810" y="160"/>
                  <a:pt x="2784" y="163"/>
                  <a:pt x="2760" y="160"/>
                </a:cubicBezTo>
                <a:cubicBezTo>
                  <a:pt x="2741" y="131"/>
                  <a:pt x="2720" y="84"/>
                  <a:pt x="2696" y="59"/>
                </a:cubicBezTo>
                <a:cubicBezTo>
                  <a:pt x="2684" y="24"/>
                  <a:pt x="2676" y="17"/>
                  <a:pt x="2641" y="4"/>
                </a:cubicBezTo>
                <a:cubicBezTo>
                  <a:pt x="2391" y="9"/>
                  <a:pt x="2194" y="0"/>
                  <a:pt x="1964" y="32"/>
                </a:cubicBezTo>
                <a:cubicBezTo>
                  <a:pt x="1877" y="61"/>
                  <a:pt x="1790" y="90"/>
                  <a:pt x="1699" y="105"/>
                </a:cubicBezTo>
                <a:cubicBezTo>
                  <a:pt x="1658" y="133"/>
                  <a:pt x="1609" y="144"/>
                  <a:pt x="1562" y="160"/>
                </a:cubicBezTo>
                <a:cubicBezTo>
                  <a:pt x="1544" y="166"/>
                  <a:pt x="1507" y="178"/>
                  <a:pt x="1507" y="178"/>
                </a:cubicBezTo>
                <a:cubicBezTo>
                  <a:pt x="1414" y="240"/>
                  <a:pt x="1250" y="277"/>
                  <a:pt x="1141" y="279"/>
                </a:cubicBezTo>
                <a:cubicBezTo>
                  <a:pt x="132" y="297"/>
                  <a:pt x="380" y="53"/>
                  <a:pt x="136" y="297"/>
                </a:cubicBezTo>
              </a:path>
            </a:pathLst>
          </a:custGeom>
          <a:pattFill prst="plaid">
            <a:fgClr>
              <a:srgbClr val="FFCCFF"/>
            </a:fgClr>
            <a:bgClr>
              <a:srgbClr val="FFFFFF"/>
            </a:bgClr>
          </a:patt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47" name="Oval 31"/>
          <p:cNvSpPr>
            <a:spLocks noChangeArrowheads="1"/>
          </p:cNvSpPr>
          <p:nvPr/>
        </p:nvSpPr>
        <p:spPr bwMode="auto">
          <a:xfrm>
            <a:off x="1119868" y="1596629"/>
            <a:ext cx="648890" cy="32385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48" name="Oval 32"/>
          <p:cNvSpPr>
            <a:spLocks noChangeArrowheads="1"/>
          </p:cNvSpPr>
          <p:nvPr/>
        </p:nvSpPr>
        <p:spPr bwMode="auto">
          <a:xfrm>
            <a:off x="3334430" y="1164431"/>
            <a:ext cx="485775" cy="215504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49" name="Oval 33"/>
          <p:cNvSpPr>
            <a:spLocks noChangeArrowheads="1"/>
          </p:cNvSpPr>
          <p:nvPr/>
        </p:nvSpPr>
        <p:spPr bwMode="auto">
          <a:xfrm rot="604836">
            <a:off x="5333490" y="1218011"/>
            <a:ext cx="592931" cy="216694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0" name="Oval 34"/>
          <p:cNvSpPr>
            <a:spLocks noChangeArrowheads="1"/>
          </p:cNvSpPr>
          <p:nvPr/>
        </p:nvSpPr>
        <p:spPr bwMode="auto">
          <a:xfrm>
            <a:off x="3874974" y="2622947"/>
            <a:ext cx="701278" cy="270272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1" name="Oval 35"/>
          <p:cNvSpPr>
            <a:spLocks noChangeArrowheads="1"/>
          </p:cNvSpPr>
          <p:nvPr/>
        </p:nvSpPr>
        <p:spPr bwMode="auto">
          <a:xfrm>
            <a:off x="5710917" y="2568180"/>
            <a:ext cx="594122" cy="216694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2" name="Oval 36"/>
          <p:cNvSpPr>
            <a:spLocks noChangeArrowheads="1"/>
          </p:cNvSpPr>
          <p:nvPr/>
        </p:nvSpPr>
        <p:spPr bwMode="auto">
          <a:xfrm rot="227167">
            <a:off x="1174636" y="3158729"/>
            <a:ext cx="594122" cy="323850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3" name="Oval 37"/>
          <p:cNvSpPr>
            <a:spLocks noChangeArrowheads="1"/>
          </p:cNvSpPr>
          <p:nvPr/>
        </p:nvSpPr>
        <p:spPr bwMode="auto">
          <a:xfrm>
            <a:off x="5008450" y="3702845"/>
            <a:ext cx="486965" cy="270272"/>
          </a:xfrm>
          <a:prstGeom prst="ellipse">
            <a:avLst/>
          </a:prstGeom>
          <a:solidFill>
            <a:srgbClr val="6600CC"/>
          </a:solidFill>
          <a:ln w="9525">
            <a:solidFill>
              <a:srgbClr val="66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5" name="Freeform 39"/>
          <p:cNvSpPr>
            <a:spLocks/>
          </p:cNvSpPr>
          <p:nvPr/>
        </p:nvSpPr>
        <p:spPr bwMode="auto">
          <a:xfrm>
            <a:off x="3071301" y="1563292"/>
            <a:ext cx="4082654" cy="620315"/>
          </a:xfrm>
          <a:custGeom>
            <a:avLst/>
            <a:gdLst>
              <a:gd name="T0" fmla="*/ 3410 w 3429"/>
              <a:gd name="T1" fmla="*/ 10 h 521"/>
              <a:gd name="T2" fmla="*/ 3026 w 3429"/>
              <a:gd name="T3" fmla="*/ 47 h 521"/>
              <a:gd name="T4" fmla="*/ 2907 w 3429"/>
              <a:gd name="T5" fmla="*/ 93 h 521"/>
              <a:gd name="T6" fmla="*/ 1527 w 3429"/>
              <a:gd name="T7" fmla="*/ 111 h 521"/>
              <a:gd name="T8" fmla="*/ 1445 w 3429"/>
              <a:gd name="T9" fmla="*/ 148 h 521"/>
              <a:gd name="T10" fmla="*/ 1426 w 3429"/>
              <a:gd name="T11" fmla="*/ 166 h 521"/>
              <a:gd name="T12" fmla="*/ 1371 w 3429"/>
              <a:gd name="T13" fmla="*/ 184 h 521"/>
              <a:gd name="T14" fmla="*/ 1115 w 3429"/>
              <a:gd name="T15" fmla="*/ 175 h 521"/>
              <a:gd name="T16" fmla="*/ 1061 w 3429"/>
              <a:gd name="T17" fmla="*/ 157 h 521"/>
              <a:gd name="T18" fmla="*/ 1033 w 3429"/>
              <a:gd name="T19" fmla="*/ 148 h 521"/>
              <a:gd name="T20" fmla="*/ 393 w 3429"/>
              <a:gd name="T21" fmla="*/ 93 h 521"/>
              <a:gd name="T22" fmla="*/ 9 w 3429"/>
              <a:gd name="T23" fmla="*/ 138 h 521"/>
              <a:gd name="T24" fmla="*/ 0 w 3429"/>
              <a:gd name="T25" fmla="*/ 166 h 521"/>
              <a:gd name="T26" fmla="*/ 119 w 3429"/>
              <a:gd name="T27" fmla="*/ 303 h 521"/>
              <a:gd name="T28" fmla="*/ 174 w 3429"/>
              <a:gd name="T29" fmla="*/ 321 h 521"/>
              <a:gd name="T30" fmla="*/ 201 w 3429"/>
              <a:gd name="T31" fmla="*/ 330 h 521"/>
              <a:gd name="T32" fmla="*/ 302 w 3429"/>
              <a:gd name="T33" fmla="*/ 358 h 521"/>
              <a:gd name="T34" fmla="*/ 357 w 3429"/>
              <a:gd name="T35" fmla="*/ 376 h 521"/>
              <a:gd name="T36" fmla="*/ 384 w 3429"/>
              <a:gd name="T37" fmla="*/ 385 h 521"/>
              <a:gd name="T38" fmla="*/ 448 w 3429"/>
              <a:gd name="T39" fmla="*/ 449 h 521"/>
              <a:gd name="T40" fmla="*/ 841 w 3429"/>
              <a:gd name="T41" fmla="*/ 458 h 521"/>
              <a:gd name="T42" fmla="*/ 2002 w 3429"/>
              <a:gd name="T43" fmla="*/ 440 h 521"/>
              <a:gd name="T44" fmla="*/ 2213 w 3429"/>
              <a:gd name="T45" fmla="*/ 422 h 521"/>
              <a:gd name="T46" fmla="*/ 2267 w 3429"/>
              <a:gd name="T47" fmla="*/ 404 h 521"/>
              <a:gd name="T48" fmla="*/ 2341 w 3429"/>
              <a:gd name="T49" fmla="*/ 349 h 521"/>
              <a:gd name="T50" fmla="*/ 2825 w 3429"/>
              <a:gd name="T51" fmla="*/ 376 h 521"/>
              <a:gd name="T52" fmla="*/ 3355 w 3429"/>
              <a:gd name="T53" fmla="*/ 358 h 521"/>
              <a:gd name="T54" fmla="*/ 3429 w 3429"/>
              <a:gd name="T55" fmla="*/ 276 h 521"/>
              <a:gd name="T56" fmla="*/ 3419 w 3429"/>
              <a:gd name="T57" fmla="*/ 84 h 521"/>
              <a:gd name="T58" fmla="*/ 3410 w 3429"/>
              <a:gd name="T59" fmla="*/ 1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29" h="521">
                <a:moveTo>
                  <a:pt x="3410" y="10"/>
                </a:moveTo>
                <a:cubicBezTo>
                  <a:pt x="3277" y="19"/>
                  <a:pt x="3160" y="40"/>
                  <a:pt x="3026" y="47"/>
                </a:cubicBezTo>
                <a:cubicBezTo>
                  <a:pt x="2984" y="55"/>
                  <a:pt x="2950" y="91"/>
                  <a:pt x="2907" y="93"/>
                </a:cubicBezTo>
                <a:cubicBezTo>
                  <a:pt x="2448" y="117"/>
                  <a:pt x="1987" y="107"/>
                  <a:pt x="1527" y="111"/>
                </a:cubicBezTo>
                <a:cubicBezTo>
                  <a:pt x="1497" y="121"/>
                  <a:pt x="1474" y="137"/>
                  <a:pt x="1445" y="148"/>
                </a:cubicBezTo>
                <a:cubicBezTo>
                  <a:pt x="1439" y="154"/>
                  <a:pt x="1434" y="162"/>
                  <a:pt x="1426" y="166"/>
                </a:cubicBezTo>
                <a:cubicBezTo>
                  <a:pt x="1409" y="174"/>
                  <a:pt x="1371" y="184"/>
                  <a:pt x="1371" y="184"/>
                </a:cubicBezTo>
                <a:cubicBezTo>
                  <a:pt x="1286" y="181"/>
                  <a:pt x="1200" y="182"/>
                  <a:pt x="1115" y="175"/>
                </a:cubicBezTo>
                <a:cubicBezTo>
                  <a:pt x="1096" y="173"/>
                  <a:pt x="1079" y="163"/>
                  <a:pt x="1061" y="157"/>
                </a:cubicBezTo>
                <a:cubicBezTo>
                  <a:pt x="1052" y="154"/>
                  <a:pt x="1033" y="148"/>
                  <a:pt x="1033" y="148"/>
                </a:cubicBezTo>
                <a:cubicBezTo>
                  <a:pt x="866" y="30"/>
                  <a:pt x="596" y="158"/>
                  <a:pt x="393" y="93"/>
                </a:cubicBezTo>
                <a:cubicBezTo>
                  <a:pt x="263" y="102"/>
                  <a:pt x="140" y="128"/>
                  <a:pt x="9" y="138"/>
                </a:cubicBezTo>
                <a:cubicBezTo>
                  <a:pt x="6" y="147"/>
                  <a:pt x="0" y="156"/>
                  <a:pt x="0" y="166"/>
                </a:cubicBezTo>
                <a:cubicBezTo>
                  <a:pt x="0" y="296"/>
                  <a:pt x="10" y="288"/>
                  <a:pt x="119" y="303"/>
                </a:cubicBezTo>
                <a:cubicBezTo>
                  <a:pt x="137" y="309"/>
                  <a:pt x="156" y="315"/>
                  <a:pt x="174" y="321"/>
                </a:cubicBezTo>
                <a:cubicBezTo>
                  <a:pt x="183" y="324"/>
                  <a:pt x="201" y="330"/>
                  <a:pt x="201" y="330"/>
                </a:cubicBezTo>
                <a:cubicBezTo>
                  <a:pt x="241" y="372"/>
                  <a:pt x="201" y="338"/>
                  <a:pt x="302" y="358"/>
                </a:cubicBezTo>
                <a:cubicBezTo>
                  <a:pt x="321" y="362"/>
                  <a:pt x="339" y="370"/>
                  <a:pt x="357" y="376"/>
                </a:cubicBezTo>
                <a:cubicBezTo>
                  <a:pt x="366" y="379"/>
                  <a:pt x="384" y="385"/>
                  <a:pt x="384" y="385"/>
                </a:cubicBezTo>
                <a:cubicBezTo>
                  <a:pt x="400" y="434"/>
                  <a:pt x="385" y="408"/>
                  <a:pt x="448" y="449"/>
                </a:cubicBezTo>
                <a:cubicBezTo>
                  <a:pt x="558" y="521"/>
                  <a:pt x="710" y="455"/>
                  <a:pt x="841" y="458"/>
                </a:cubicBezTo>
                <a:cubicBezTo>
                  <a:pt x="1219" y="517"/>
                  <a:pt x="1619" y="453"/>
                  <a:pt x="2002" y="440"/>
                </a:cubicBezTo>
                <a:cubicBezTo>
                  <a:pt x="2072" y="431"/>
                  <a:pt x="2143" y="432"/>
                  <a:pt x="2213" y="422"/>
                </a:cubicBezTo>
                <a:cubicBezTo>
                  <a:pt x="2232" y="419"/>
                  <a:pt x="2267" y="404"/>
                  <a:pt x="2267" y="404"/>
                </a:cubicBezTo>
                <a:cubicBezTo>
                  <a:pt x="2289" y="382"/>
                  <a:pt x="2341" y="349"/>
                  <a:pt x="2341" y="349"/>
                </a:cubicBezTo>
                <a:cubicBezTo>
                  <a:pt x="2585" y="355"/>
                  <a:pt x="2644" y="354"/>
                  <a:pt x="2825" y="376"/>
                </a:cubicBezTo>
                <a:cubicBezTo>
                  <a:pt x="2979" y="426"/>
                  <a:pt x="3188" y="369"/>
                  <a:pt x="3355" y="358"/>
                </a:cubicBezTo>
                <a:cubicBezTo>
                  <a:pt x="3398" y="344"/>
                  <a:pt x="3414" y="317"/>
                  <a:pt x="3429" y="276"/>
                </a:cubicBezTo>
                <a:cubicBezTo>
                  <a:pt x="3426" y="212"/>
                  <a:pt x="3426" y="148"/>
                  <a:pt x="3419" y="84"/>
                </a:cubicBezTo>
                <a:cubicBezTo>
                  <a:pt x="3409" y="0"/>
                  <a:pt x="3389" y="55"/>
                  <a:pt x="3410" y="10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56" name="Oval 40"/>
          <p:cNvSpPr>
            <a:spLocks noChangeArrowheads="1"/>
          </p:cNvSpPr>
          <p:nvPr/>
        </p:nvSpPr>
        <p:spPr bwMode="auto">
          <a:xfrm>
            <a:off x="3389200" y="1758555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7" name="Oval 41"/>
          <p:cNvSpPr>
            <a:spLocks noChangeArrowheads="1"/>
          </p:cNvSpPr>
          <p:nvPr/>
        </p:nvSpPr>
        <p:spPr bwMode="auto">
          <a:xfrm>
            <a:off x="6034768" y="1758555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8" name="Oval 42"/>
          <p:cNvSpPr>
            <a:spLocks noChangeArrowheads="1"/>
          </p:cNvSpPr>
          <p:nvPr/>
        </p:nvSpPr>
        <p:spPr bwMode="auto">
          <a:xfrm>
            <a:off x="5602571" y="1704975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59" name="Oval 43"/>
          <p:cNvSpPr>
            <a:spLocks noChangeArrowheads="1"/>
          </p:cNvSpPr>
          <p:nvPr/>
        </p:nvSpPr>
        <p:spPr bwMode="auto">
          <a:xfrm>
            <a:off x="5333490" y="1812131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0" name="Oval 44"/>
          <p:cNvSpPr>
            <a:spLocks noChangeArrowheads="1"/>
          </p:cNvSpPr>
          <p:nvPr/>
        </p:nvSpPr>
        <p:spPr bwMode="auto">
          <a:xfrm>
            <a:off x="5116796" y="1758555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1" name="Oval 45"/>
          <p:cNvSpPr>
            <a:spLocks noChangeArrowheads="1"/>
          </p:cNvSpPr>
          <p:nvPr/>
        </p:nvSpPr>
        <p:spPr bwMode="auto">
          <a:xfrm>
            <a:off x="4469096" y="1866900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2" name="Oval 46"/>
          <p:cNvSpPr>
            <a:spLocks noChangeArrowheads="1"/>
          </p:cNvSpPr>
          <p:nvPr/>
        </p:nvSpPr>
        <p:spPr bwMode="auto">
          <a:xfrm>
            <a:off x="3820206" y="1812131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3" name="Freeform 47"/>
          <p:cNvSpPr>
            <a:spLocks/>
          </p:cNvSpPr>
          <p:nvPr/>
        </p:nvSpPr>
        <p:spPr bwMode="auto">
          <a:xfrm>
            <a:off x="759109" y="2207420"/>
            <a:ext cx="1518047" cy="646510"/>
          </a:xfrm>
          <a:custGeom>
            <a:avLst/>
            <a:gdLst>
              <a:gd name="T0" fmla="*/ 845 w 1275"/>
              <a:gd name="T1" fmla="*/ 493 h 543"/>
              <a:gd name="T2" fmla="*/ 1220 w 1275"/>
              <a:gd name="T3" fmla="*/ 503 h 543"/>
              <a:gd name="T4" fmla="*/ 1275 w 1275"/>
              <a:gd name="T5" fmla="*/ 402 h 543"/>
              <a:gd name="T6" fmla="*/ 1229 w 1275"/>
              <a:gd name="T7" fmla="*/ 329 h 543"/>
              <a:gd name="T8" fmla="*/ 1092 w 1275"/>
              <a:gd name="T9" fmla="*/ 283 h 543"/>
              <a:gd name="T10" fmla="*/ 1046 w 1275"/>
              <a:gd name="T11" fmla="*/ 256 h 543"/>
              <a:gd name="T12" fmla="*/ 1000 w 1275"/>
              <a:gd name="T13" fmla="*/ 219 h 543"/>
              <a:gd name="T14" fmla="*/ 863 w 1275"/>
              <a:gd name="T15" fmla="*/ 173 h 543"/>
              <a:gd name="T16" fmla="*/ 781 w 1275"/>
              <a:gd name="T17" fmla="*/ 146 h 543"/>
              <a:gd name="T18" fmla="*/ 753 w 1275"/>
              <a:gd name="T19" fmla="*/ 137 h 543"/>
              <a:gd name="T20" fmla="*/ 488 w 1275"/>
              <a:gd name="T21" fmla="*/ 45 h 543"/>
              <a:gd name="T22" fmla="*/ 333 w 1275"/>
              <a:gd name="T23" fmla="*/ 9 h 543"/>
              <a:gd name="T24" fmla="*/ 296 w 1275"/>
              <a:gd name="T25" fmla="*/ 0 h 543"/>
              <a:gd name="T26" fmla="*/ 59 w 1275"/>
              <a:gd name="T27" fmla="*/ 9 h 543"/>
              <a:gd name="T28" fmla="*/ 31 w 1275"/>
              <a:gd name="T29" fmla="*/ 18 h 543"/>
              <a:gd name="T30" fmla="*/ 13 w 1275"/>
              <a:gd name="T31" fmla="*/ 73 h 543"/>
              <a:gd name="T32" fmla="*/ 49 w 1275"/>
              <a:gd name="T33" fmla="*/ 256 h 543"/>
              <a:gd name="T34" fmla="*/ 113 w 1275"/>
              <a:gd name="T35" fmla="*/ 274 h 543"/>
              <a:gd name="T36" fmla="*/ 269 w 1275"/>
              <a:gd name="T37" fmla="*/ 356 h 543"/>
              <a:gd name="T38" fmla="*/ 315 w 1275"/>
              <a:gd name="T39" fmla="*/ 393 h 543"/>
              <a:gd name="T40" fmla="*/ 497 w 1275"/>
              <a:gd name="T41" fmla="*/ 420 h 543"/>
              <a:gd name="T42" fmla="*/ 625 w 1275"/>
              <a:gd name="T43" fmla="*/ 475 h 543"/>
              <a:gd name="T44" fmla="*/ 799 w 1275"/>
              <a:gd name="T45" fmla="*/ 493 h 543"/>
              <a:gd name="T46" fmla="*/ 836 w 1275"/>
              <a:gd name="T47" fmla="*/ 503 h 543"/>
              <a:gd name="T48" fmla="*/ 845 w 1275"/>
              <a:gd name="T49" fmla="*/ 49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75" h="543">
                <a:moveTo>
                  <a:pt x="845" y="493"/>
                </a:moveTo>
                <a:cubicBezTo>
                  <a:pt x="980" y="543"/>
                  <a:pt x="986" y="510"/>
                  <a:pt x="1220" y="503"/>
                </a:cubicBezTo>
                <a:cubicBezTo>
                  <a:pt x="1245" y="476"/>
                  <a:pt x="1262" y="437"/>
                  <a:pt x="1275" y="402"/>
                </a:cubicBezTo>
                <a:cubicBezTo>
                  <a:pt x="1262" y="366"/>
                  <a:pt x="1262" y="351"/>
                  <a:pt x="1229" y="329"/>
                </a:cubicBezTo>
                <a:cubicBezTo>
                  <a:pt x="1192" y="272"/>
                  <a:pt x="1150" y="302"/>
                  <a:pt x="1092" y="283"/>
                </a:cubicBezTo>
                <a:cubicBezTo>
                  <a:pt x="1052" y="245"/>
                  <a:pt x="1097" y="282"/>
                  <a:pt x="1046" y="256"/>
                </a:cubicBezTo>
                <a:cubicBezTo>
                  <a:pt x="1029" y="247"/>
                  <a:pt x="1018" y="228"/>
                  <a:pt x="1000" y="219"/>
                </a:cubicBezTo>
                <a:cubicBezTo>
                  <a:pt x="959" y="199"/>
                  <a:pt x="907" y="188"/>
                  <a:pt x="863" y="173"/>
                </a:cubicBezTo>
                <a:cubicBezTo>
                  <a:pt x="836" y="164"/>
                  <a:pt x="808" y="155"/>
                  <a:pt x="781" y="146"/>
                </a:cubicBezTo>
                <a:cubicBezTo>
                  <a:pt x="772" y="143"/>
                  <a:pt x="753" y="137"/>
                  <a:pt x="753" y="137"/>
                </a:cubicBezTo>
                <a:cubicBezTo>
                  <a:pt x="650" y="68"/>
                  <a:pt x="620" y="58"/>
                  <a:pt x="488" y="45"/>
                </a:cubicBezTo>
                <a:cubicBezTo>
                  <a:pt x="438" y="28"/>
                  <a:pt x="384" y="22"/>
                  <a:pt x="333" y="9"/>
                </a:cubicBezTo>
                <a:cubicBezTo>
                  <a:pt x="321" y="6"/>
                  <a:pt x="296" y="0"/>
                  <a:pt x="296" y="0"/>
                </a:cubicBezTo>
                <a:cubicBezTo>
                  <a:pt x="217" y="3"/>
                  <a:pt x="138" y="4"/>
                  <a:pt x="59" y="9"/>
                </a:cubicBezTo>
                <a:cubicBezTo>
                  <a:pt x="49" y="10"/>
                  <a:pt x="37" y="10"/>
                  <a:pt x="31" y="18"/>
                </a:cubicBezTo>
                <a:cubicBezTo>
                  <a:pt x="20" y="34"/>
                  <a:pt x="13" y="73"/>
                  <a:pt x="13" y="73"/>
                </a:cubicBezTo>
                <a:cubicBezTo>
                  <a:pt x="13" y="75"/>
                  <a:pt x="0" y="231"/>
                  <a:pt x="49" y="256"/>
                </a:cubicBezTo>
                <a:cubicBezTo>
                  <a:pt x="69" y="266"/>
                  <a:pt x="92" y="267"/>
                  <a:pt x="113" y="274"/>
                </a:cubicBezTo>
                <a:cubicBezTo>
                  <a:pt x="165" y="324"/>
                  <a:pt x="199" y="339"/>
                  <a:pt x="269" y="356"/>
                </a:cubicBezTo>
                <a:cubicBezTo>
                  <a:pt x="285" y="367"/>
                  <a:pt x="298" y="383"/>
                  <a:pt x="315" y="393"/>
                </a:cubicBezTo>
                <a:cubicBezTo>
                  <a:pt x="363" y="421"/>
                  <a:pt x="442" y="412"/>
                  <a:pt x="497" y="420"/>
                </a:cubicBezTo>
                <a:cubicBezTo>
                  <a:pt x="541" y="434"/>
                  <a:pt x="575" y="471"/>
                  <a:pt x="625" y="475"/>
                </a:cubicBezTo>
                <a:cubicBezTo>
                  <a:pt x="750" y="486"/>
                  <a:pt x="692" y="480"/>
                  <a:pt x="799" y="493"/>
                </a:cubicBezTo>
                <a:cubicBezTo>
                  <a:pt x="811" y="496"/>
                  <a:pt x="824" y="499"/>
                  <a:pt x="836" y="503"/>
                </a:cubicBezTo>
                <a:cubicBezTo>
                  <a:pt x="870" y="513"/>
                  <a:pt x="871" y="521"/>
                  <a:pt x="845" y="493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64" name="Oval 48"/>
          <p:cNvSpPr>
            <a:spLocks noChangeArrowheads="1"/>
          </p:cNvSpPr>
          <p:nvPr/>
        </p:nvSpPr>
        <p:spPr bwMode="auto">
          <a:xfrm>
            <a:off x="850787" y="2299098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5" name="Oval 49"/>
          <p:cNvSpPr>
            <a:spLocks noChangeArrowheads="1"/>
          </p:cNvSpPr>
          <p:nvPr/>
        </p:nvSpPr>
        <p:spPr bwMode="auto">
          <a:xfrm>
            <a:off x="1119868" y="2299098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6" name="Oval 50"/>
          <p:cNvSpPr>
            <a:spLocks noChangeArrowheads="1"/>
          </p:cNvSpPr>
          <p:nvPr/>
        </p:nvSpPr>
        <p:spPr bwMode="auto">
          <a:xfrm>
            <a:off x="1282984" y="2461023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7" name="Oval 51"/>
          <p:cNvSpPr>
            <a:spLocks noChangeArrowheads="1"/>
          </p:cNvSpPr>
          <p:nvPr/>
        </p:nvSpPr>
        <p:spPr bwMode="auto">
          <a:xfrm>
            <a:off x="1930684" y="2568180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68" name="Freeform 52"/>
          <p:cNvSpPr>
            <a:spLocks/>
          </p:cNvSpPr>
          <p:nvPr/>
        </p:nvSpPr>
        <p:spPr bwMode="auto">
          <a:xfrm>
            <a:off x="2851037" y="2964656"/>
            <a:ext cx="2474119" cy="648891"/>
          </a:xfrm>
          <a:custGeom>
            <a:avLst/>
            <a:gdLst>
              <a:gd name="T0" fmla="*/ 2041 w 2078"/>
              <a:gd name="T1" fmla="*/ 86 h 545"/>
              <a:gd name="T2" fmla="*/ 1035 w 2078"/>
              <a:gd name="T3" fmla="*/ 123 h 545"/>
              <a:gd name="T4" fmla="*/ 715 w 2078"/>
              <a:gd name="T5" fmla="*/ 168 h 545"/>
              <a:gd name="T6" fmla="*/ 523 w 2078"/>
              <a:gd name="T7" fmla="*/ 205 h 545"/>
              <a:gd name="T8" fmla="*/ 478 w 2078"/>
              <a:gd name="T9" fmla="*/ 251 h 545"/>
              <a:gd name="T10" fmla="*/ 423 w 2078"/>
              <a:gd name="T11" fmla="*/ 269 h 545"/>
              <a:gd name="T12" fmla="*/ 103 w 2078"/>
              <a:gd name="T13" fmla="*/ 324 h 545"/>
              <a:gd name="T14" fmla="*/ 20 w 2078"/>
              <a:gd name="T15" fmla="*/ 369 h 545"/>
              <a:gd name="T16" fmla="*/ 20 w 2078"/>
              <a:gd name="T17" fmla="*/ 433 h 545"/>
              <a:gd name="T18" fmla="*/ 75 w 2078"/>
              <a:gd name="T19" fmla="*/ 452 h 545"/>
              <a:gd name="T20" fmla="*/ 103 w 2078"/>
              <a:gd name="T21" fmla="*/ 461 h 545"/>
              <a:gd name="T22" fmla="*/ 532 w 2078"/>
              <a:gd name="T23" fmla="*/ 479 h 545"/>
              <a:gd name="T24" fmla="*/ 596 w 2078"/>
              <a:gd name="T25" fmla="*/ 406 h 545"/>
              <a:gd name="T26" fmla="*/ 651 w 2078"/>
              <a:gd name="T27" fmla="*/ 388 h 545"/>
              <a:gd name="T28" fmla="*/ 1044 w 2078"/>
              <a:gd name="T29" fmla="*/ 397 h 545"/>
              <a:gd name="T30" fmla="*/ 1127 w 2078"/>
              <a:gd name="T31" fmla="*/ 424 h 545"/>
              <a:gd name="T32" fmla="*/ 1328 w 2078"/>
              <a:gd name="T33" fmla="*/ 433 h 545"/>
              <a:gd name="T34" fmla="*/ 1840 w 2078"/>
              <a:gd name="T35" fmla="*/ 424 h 545"/>
              <a:gd name="T36" fmla="*/ 1895 w 2078"/>
              <a:gd name="T37" fmla="*/ 406 h 545"/>
              <a:gd name="T38" fmla="*/ 1940 w 2078"/>
              <a:gd name="T39" fmla="*/ 369 h 545"/>
              <a:gd name="T40" fmla="*/ 1950 w 2078"/>
              <a:gd name="T41" fmla="*/ 342 h 545"/>
              <a:gd name="T42" fmla="*/ 1995 w 2078"/>
              <a:gd name="T43" fmla="*/ 305 h 545"/>
              <a:gd name="T44" fmla="*/ 2041 w 2078"/>
              <a:gd name="T45" fmla="*/ 260 h 545"/>
              <a:gd name="T46" fmla="*/ 2078 w 2078"/>
              <a:gd name="T47" fmla="*/ 187 h 545"/>
              <a:gd name="T48" fmla="*/ 2068 w 2078"/>
              <a:gd name="T49" fmla="*/ 132 h 545"/>
              <a:gd name="T50" fmla="*/ 2041 w 2078"/>
              <a:gd name="T51" fmla="*/ 113 h 545"/>
              <a:gd name="T52" fmla="*/ 2014 w 2078"/>
              <a:gd name="T53" fmla="*/ 104 h 545"/>
              <a:gd name="T54" fmla="*/ 2041 w 2078"/>
              <a:gd name="T55" fmla="*/ 86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78" h="545">
                <a:moveTo>
                  <a:pt x="2041" y="86"/>
                </a:moveTo>
                <a:cubicBezTo>
                  <a:pt x="1784" y="0"/>
                  <a:pt x="1343" y="95"/>
                  <a:pt x="1035" y="123"/>
                </a:cubicBezTo>
                <a:cubicBezTo>
                  <a:pt x="903" y="166"/>
                  <a:pt x="890" y="161"/>
                  <a:pt x="715" y="168"/>
                </a:cubicBezTo>
                <a:cubicBezTo>
                  <a:pt x="651" y="190"/>
                  <a:pt x="590" y="194"/>
                  <a:pt x="523" y="205"/>
                </a:cubicBezTo>
                <a:cubicBezTo>
                  <a:pt x="508" y="220"/>
                  <a:pt x="498" y="244"/>
                  <a:pt x="478" y="251"/>
                </a:cubicBezTo>
                <a:cubicBezTo>
                  <a:pt x="460" y="257"/>
                  <a:pt x="423" y="269"/>
                  <a:pt x="423" y="269"/>
                </a:cubicBezTo>
                <a:cubicBezTo>
                  <a:pt x="348" y="340"/>
                  <a:pt x="180" y="321"/>
                  <a:pt x="103" y="324"/>
                </a:cubicBezTo>
                <a:cubicBezTo>
                  <a:pt x="66" y="333"/>
                  <a:pt x="48" y="343"/>
                  <a:pt x="20" y="369"/>
                </a:cubicBezTo>
                <a:cubicBezTo>
                  <a:pt x="14" y="387"/>
                  <a:pt x="0" y="415"/>
                  <a:pt x="20" y="433"/>
                </a:cubicBezTo>
                <a:cubicBezTo>
                  <a:pt x="35" y="446"/>
                  <a:pt x="57" y="446"/>
                  <a:pt x="75" y="452"/>
                </a:cubicBezTo>
                <a:cubicBezTo>
                  <a:pt x="84" y="455"/>
                  <a:pt x="103" y="461"/>
                  <a:pt x="103" y="461"/>
                </a:cubicBezTo>
                <a:cubicBezTo>
                  <a:pt x="228" y="545"/>
                  <a:pt x="374" y="483"/>
                  <a:pt x="532" y="479"/>
                </a:cubicBezTo>
                <a:cubicBezTo>
                  <a:pt x="554" y="458"/>
                  <a:pt x="569" y="421"/>
                  <a:pt x="596" y="406"/>
                </a:cubicBezTo>
                <a:cubicBezTo>
                  <a:pt x="613" y="397"/>
                  <a:pt x="651" y="388"/>
                  <a:pt x="651" y="388"/>
                </a:cubicBezTo>
                <a:cubicBezTo>
                  <a:pt x="782" y="391"/>
                  <a:pt x="913" y="389"/>
                  <a:pt x="1044" y="397"/>
                </a:cubicBezTo>
                <a:cubicBezTo>
                  <a:pt x="1073" y="399"/>
                  <a:pt x="1099" y="415"/>
                  <a:pt x="1127" y="424"/>
                </a:cubicBezTo>
                <a:cubicBezTo>
                  <a:pt x="1191" y="445"/>
                  <a:pt x="1261" y="430"/>
                  <a:pt x="1328" y="433"/>
                </a:cubicBezTo>
                <a:cubicBezTo>
                  <a:pt x="1499" y="430"/>
                  <a:pt x="1670" y="432"/>
                  <a:pt x="1840" y="424"/>
                </a:cubicBezTo>
                <a:cubicBezTo>
                  <a:pt x="1859" y="423"/>
                  <a:pt x="1895" y="406"/>
                  <a:pt x="1895" y="406"/>
                </a:cubicBezTo>
                <a:cubicBezTo>
                  <a:pt x="1910" y="396"/>
                  <a:pt x="1930" y="386"/>
                  <a:pt x="1940" y="369"/>
                </a:cubicBezTo>
                <a:cubicBezTo>
                  <a:pt x="1945" y="361"/>
                  <a:pt x="1944" y="349"/>
                  <a:pt x="1950" y="342"/>
                </a:cubicBezTo>
                <a:cubicBezTo>
                  <a:pt x="1962" y="327"/>
                  <a:pt x="1981" y="319"/>
                  <a:pt x="1995" y="305"/>
                </a:cubicBezTo>
                <a:cubicBezTo>
                  <a:pt x="2010" y="290"/>
                  <a:pt x="2041" y="260"/>
                  <a:pt x="2041" y="260"/>
                </a:cubicBezTo>
                <a:cubicBezTo>
                  <a:pt x="2062" y="197"/>
                  <a:pt x="2045" y="218"/>
                  <a:pt x="2078" y="187"/>
                </a:cubicBezTo>
                <a:cubicBezTo>
                  <a:pt x="2075" y="169"/>
                  <a:pt x="2076" y="149"/>
                  <a:pt x="2068" y="132"/>
                </a:cubicBezTo>
                <a:cubicBezTo>
                  <a:pt x="2063" y="122"/>
                  <a:pt x="2051" y="118"/>
                  <a:pt x="2041" y="113"/>
                </a:cubicBezTo>
                <a:cubicBezTo>
                  <a:pt x="2033" y="109"/>
                  <a:pt x="2014" y="113"/>
                  <a:pt x="2014" y="104"/>
                </a:cubicBezTo>
                <a:cubicBezTo>
                  <a:pt x="2014" y="93"/>
                  <a:pt x="2032" y="92"/>
                  <a:pt x="2041" y="86"/>
                </a:cubicBezTo>
                <a:close/>
              </a:path>
            </a:pathLst>
          </a:custGeom>
          <a:noFill/>
          <a:ln w="9525">
            <a:solidFill>
              <a:srgbClr val="FF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69" name="Oval 53"/>
          <p:cNvSpPr>
            <a:spLocks noChangeArrowheads="1"/>
          </p:cNvSpPr>
          <p:nvPr/>
        </p:nvSpPr>
        <p:spPr bwMode="auto">
          <a:xfrm>
            <a:off x="3172506" y="3324225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0" name="Oval 54"/>
          <p:cNvSpPr>
            <a:spLocks noChangeArrowheads="1"/>
          </p:cNvSpPr>
          <p:nvPr/>
        </p:nvSpPr>
        <p:spPr bwMode="auto">
          <a:xfrm>
            <a:off x="3766627" y="3217069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1" name="Oval 55"/>
          <p:cNvSpPr>
            <a:spLocks noChangeArrowheads="1"/>
          </p:cNvSpPr>
          <p:nvPr/>
        </p:nvSpPr>
        <p:spPr bwMode="auto">
          <a:xfrm>
            <a:off x="3983321" y="3162300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2" name="Oval 56"/>
          <p:cNvSpPr>
            <a:spLocks noChangeArrowheads="1"/>
          </p:cNvSpPr>
          <p:nvPr/>
        </p:nvSpPr>
        <p:spPr bwMode="auto">
          <a:xfrm>
            <a:off x="4360750" y="3217069"/>
            <a:ext cx="269081" cy="215504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3" name="Oval 57"/>
          <p:cNvSpPr>
            <a:spLocks noChangeArrowheads="1"/>
          </p:cNvSpPr>
          <p:nvPr/>
        </p:nvSpPr>
        <p:spPr bwMode="auto">
          <a:xfrm>
            <a:off x="4792946" y="3108723"/>
            <a:ext cx="269081" cy="215503"/>
          </a:xfrm>
          <a:prstGeom prst="ellipse">
            <a:avLst/>
          </a:prstGeom>
          <a:solidFill>
            <a:srgbClr val="F83812"/>
          </a:solidFill>
          <a:ln w="9525">
            <a:solidFill>
              <a:srgbClr val="F8381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1675" name="Text Box 59"/>
          <p:cNvSpPr txBox="1">
            <a:spLocks noChangeArrowheads="1"/>
          </p:cNvSpPr>
          <p:nvPr/>
        </p:nvSpPr>
        <p:spPr bwMode="auto">
          <a:xfrm>
            <a:off x="619805" y="98822"/>
            <a:ext cx="443211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 smtClean="0"/>
              <a:t>kardiomyocyty			kapiláry</a:t>
            </a:r>
            <a:endParaRPr lang="cs-CZ" altLang="cs-CZ" sz="1350"/>
          </a:p>
        </p:txBody>
      </p:sp>
      <p:sp>
        <p:nvSpPr>
          <p:cNvPr id="111676" name="Line 60"/>
          <p:cNvSpPr>
            <a:spLocks noChangeShapeType="1"/>
          </p:cNvSpPr>
          <p:nvPr/>
        </p:nvSpPr>
        <p:spPr bwMode="auto">
          <a:xfrm flipH="1">
            <a:off x="1822337" y="354808"/>
            <a:ext cx="54769" cy="10798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77" name="Line 61"/>
          <p:cNvSpPr>
            <a:spLocks noChangeShapeType="1"/>
          </p:cNvSpPr>
          <p:nvPr/>
        </p:nvSpPr>
        <p:spPr bwMode="auto">
          <a:xfrm>
            <a:off x="1877106" y="354806"/>
            <a:ext cx="102512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78" name="Line 62"/>
          <p:cNvSpPr>
            <a:spLocks noChangeShapeType="1"/>
          </p:cNvSpPr>
          <p:nvPr/>
        </p:nvSpPr>
        <p:spPr bwMode="auto">
          <a:xfrm>
            <a:off x="1877106" y="354806"/>
            <a:ext cx="259199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79" name="Line 63"/>
          <p:cNvSpPr>
            <a:spLocks noChangeShapeType="1"/>
          </p:cNvSpPr>
          <p:nvPr/>
        </p:nvSpPr>
        <p:spPr bwMode="auto">
          <a:xfrm>
            <a:off x="4846524" y="354807"/>
            <a:ext cx="54769" cy="1512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1684" name="Text Box 68"/>
          <p:cNvSpPr txBox="1">
            <a:spLocks noChangeArrowheads="1"/>
          </p:cNvSpPr>
          <p:nvPr/>
        </p:nvSpPr>
        <p:spPr bwMode="auto">
          <a:xfrm>
            <a:off x="3751149" y="4527947"/>
            <a:ext cx="134075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Intercalated disc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073" y="3324225"/>
            <a:ext cx="5198759" cy="34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2266" y="1086736"/>
            <a:ext cx="8974157" cy="3661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Složení tkáně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svalové buňky, vazivo, inervace, vaskularizace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Unikátní cytoarchitektura</a:t>
            </a:r>
            <a:r>
              <a:rPr lang="en-US" altLang="cs-CZ" sz="16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velké mnohojaderné buňky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=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svalová vlákna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(rhabdomyocyt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  <a:endParaRPr lang="en-US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Dlouhá osa buněk je rovnoběžná se směrem kontrakce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Specifická t</a:t>
            </a:r>
            <a:r>
              <a:rPr lang="en-US" altLang="cs-CZ" sz="16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erminolog</a:t>
            </a:r>
            <a:r>
              <a:rPr lang="cs-CZ" altLang="cs-CZ" sz="16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ie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endParaRPr lang="en-US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buněčná membrána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sar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lema                   </a:t>
            </a:r>
            <a:endParaRPr lang="en-US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cytoplasm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= sar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oplasm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                    </a:t>
            </a:r>
            <a:endParaRPr lang="en-US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 altLang="cs-CZ" sz="1600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sER</a:t>
            </a:r>
            <a:r>
              <a:rPr lang="en-US" altLang="cs-CZ" sz="1600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= sarcopla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zmatické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reti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ulum</a:t>
            </a:r>
            <a:endParaRPr lang="cs-CZ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>
              <a:buClr>
                <a:schemeClr val="tx1"/>
              </a:buClr>
              <a:buNone/>
            </a:pPr>
            <a:endParaRPr lang="en-US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svalové vlákno 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mikroskopická jednotka kosterní svalové tkáně</a:t>
            </a:r>
            <a:endParaRPr lang="en-US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yofibril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mikroskopická jednotka svalových vláken </a:t>
            </a:r>
            <a:endParaRPr lang="cs-CZ" altLang="cs-CZ" sz="160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yofilament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vlákna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ak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tin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 myosin</a:t>
            </a:r>
            <a:r>
              <a:rPr lang="cs-CZ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</a:t>
            </a:r>
            <a:r>
              <a:rPr lang="en-US" altLang="cs-CZ" sz="16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en-US" altLang="cs-CZ" sz="1600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None/>
            </a:pPr>
            <a:endParaRPr lang="en-US" altLang="cs-CZ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 r="15429" b="60036"/>
          <a:stretch/>
        </p:blipFill>
        <p:spPr bwMode="auto">
          <a:xfrm>
            <a:off x="4546552" y="5186723"/>
            <a:ext cx="4410407" cy="153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539481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HISTOLOGIE KOSTERNÍ SVALOVÉ TKÁŇĚ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4 C) cardiac muscle; 5. E) striations, branched fibers, central nuc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37528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cardiacmus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3" y="857250"/>
            <a:ext cx="3213497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9" name="Picture 5" descr="heartmusc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3" y="3267075"/>
            <a:ext cx="3213497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52954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HISTOLOGIE SRDEČNÍ SVALOVÉ TKÁNĚ 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3" descr="image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" b="9823"/>
          <a:stretch/>
        </p:blipFill>
        <p:spPr bwMode="auto">
          <a:xfrm>
            <a:off x="115246" y="302281"/>
            <a:ext cx="5053759" cy="61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arm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1010" y="1512202"/>
            <a:ext cx="4352990" cy="40783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529542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HISTOLOGIE SRDEČNÍ SVALOVÉ TKÁNĚ 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>
          <a:xfrm>
            <a:off x="106340" y="984303"/>
            <a:ext cx="8689495" cy="32075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diáda </a:t>
            </a:r>
            <a:r>
              <a:rPr lang="cs-CZ" altLang="cs-CZ" sz="1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triáda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-tubul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terminální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cistern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y)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-tubul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v oblasti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Z lin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ií (kosterní v místě A proužku)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úplná závislost srdeční svaloviny na aerobmím metbolismu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početná granula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gly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ogen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a lipid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ových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kluzí</a:t>
            </a:r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početné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mitochondri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v sarkoplasmě 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rezerva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myoglobin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cs-CZ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http://esciencenews.com/files/images/20080622204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6" y="3835504"/>
            <a:ext cx="38100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edicalpicturesinfo.com/wp-content/uploads/2011/08/Cardiac-musc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295" y="3883129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450174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SRDEČNÍ </a:t>
            </a:r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KOSTERNÍ SVALOVINA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80" name="Rectangle 12"/>
          <p:cNvSpPr>
            <a:spLocks noGrp="1" noChangeArrowheads="1"/>
          </p:cNvSpPr>
          <p:nvPr>
            <p:ph sz="half" idx="1"/>
          </p:nvPr>
        </p:nvSpPr>
        <p:spPr>
          <a:xfrm>
            <a:off x="187524" y="901303"/>
            <a:ext cx="4222550" cy="429934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/>
              <a:t>„</a:t>
            </a:r>
            <a:r>
              <a:rPr lang="en-US" altLang="cs-CZ" sz="1600" smtClean="0"/>
              <a:t>s</a:t>
            </a:r>
            <a:r>
              <a:rPr lang="cs-CZ" altLang="cs-CZ" sz="1600" smtClean="0"/>
              <a:t>k</a:t>
            </a:r>
            <a:r>
              <a:rPr lang="en-US" altLang="cs-CZ" sz="1600" smtClean="0"/>
              <a:t>alariform</a:t>
            </a:r>
            <a:r>
              <a:rPr lang="cs-CZ" altLang="cs-CZ" sz="1600" smtClean="0"/>
              <a:t>ní</a:t>
            </a:r>
            <a:r>
              <a:rPr lang="en-US" altLang="cs-CZ" sz="1600" smtClean="0"/>
              <a:t>“ </a:t>
            </a:r>
            <a:r>
              <a:rPr lang="cs-CZ" altLang="cs-CZ" sz="1600" smtClean="0"/>
              <a:t>tvar buněk</a:t>
            </a:r>
            <a:endParaRPr lang="en-US" altLang="cs-CZ" sz="1600" dirty="0"/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en-US" altLang="cs-CZ" sz="1600" dirty="0"/>
              <a:t>fasciae </a:t>
            </a:r>
            <a:r>
              <a:rPr lang="en-US" altLang="cs-CZ" sz="1600" err="1"/>
              <a:t>adherentes</a:t>
            </a:r>
            <a:r>
              <a:rPr lang="en-US" altLang="cs-CZ" sz="1600"/>
              <a:t> </a:t>
            </a:r>
            <a:r>
              <a:rPr lang="en-US" altLang="cs-CZ" sz="1600" smtClean="0"/>
              <a:t>(</a:t>
            </a:r>
            <a:r>
              <a:rPr lang="cs-CZ" altLang="cs-CZ" sz="1600" smtClean="0"/>
              <a:t>adhezní spoje</a:t>
            </a:r>
            <a:r>
              <a:rPr lang="en-US" altLang="cs-CZ" sz="1600" smtClean="0"/>
              <a:t>)  </a:t>
            </a:r>
            <a:endParaRPr lang="en-US" altLang="cs-CZ" sz="1600" dirty="0"/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/>
              <a:t>n</a:t>
            </a:r>
            <a:r>
              <a:rPr lang="en-US" altLang="cs-CZ" sz="1600" smtClean="0"/>
              <a:t>exus (</a:t>
            </a:r>
            <a:r>
              <a:rPr lang="cs-CZ" altLang="cs-CZ" sz="1600" smtClean="0"/>
              <a:t>gap junction</a:t>
            </a:r>
            <a:r>
              <a:rPr lang="en-US" altLang="cs-CZ" sz="1600" smtClean="0"/>
              <a:t>)</a:t>
            </a:r>
            <a:endParaRPr lang="en-US" altLang="cs-CZ" sz="1600" dirty="0"/>
          </a:p>
        </p:txBody>
      </p:sp>
      <p:pic>
        <p:nvPicPr>
          <p:cNvPr id="83973" name="Picture 5" descr="Muscl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012" y="868163"/>
            <a:ext cx="3070123" cy="28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cheaplasereye.com/wp-content/uploads/2014/05/intercalated-discs-gap-junctio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83" y="3927876"/>
            <a:ext cx="3002585" cy="293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29690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INTERKALÁRNÍ DISKY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3782"/>
          <a:stretch/>
        </p:blipFill>
        <p:spPr>
          <a:xfrm>
            <a:off x="256939" y="2866445"/>
            <a:ext cx="5409772" cy="34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A) Cardiac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5" y="1794322"/>
            <a:ext cx="5926931" cy="45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94" name="Line 18"/>
          <p:cNvSpPr>
            <a:spLocks noChangeShapeType="1"/>
          </p:cNvSpPr>
          <p:nvPr/>
        </p:nvSpPr>
        <p:spPr bwMode="auto">
          <a:xfrm flipH="1">
            <a:off x="4600792" y="4960193"/>
            <a:ext cx="648890" cy="15656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6995" name="Line 19"/>
          <p:cNvSpPr>
            <a:spLocks noChangeShapeType="1"/>
          </p:cNvSpPr>
          <p:nvPr/>
        </p:nvSpPr>
        <p:spPr bwMode="auto">
          <a:xfrm flipH="1">
            <a:off x="2926772" y="4686879"/>
            <a:ext cx="254425" cy="18389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6996" name="Text Box 20"/>
          <p:cNvSpPr txBox="1">
            <a:spLocks noChangeArrowheads="1"/>
          </p:cNvSpPr>
          <p:nvPr/>
        </p:nvSpPr>
        <p:spPr bwMode="auto">
          <a:xfrm>
            <a:off x="2602924" y="6472287"/>
            <a:ext cx="59234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nexus</a:t>
            </a:r>
          </a:p>
        </p:txBody>
      </p:sp>
      <p:sp>
        <p:nvSpPr>
          <p:cNvPr id="126997" name="Text Box 21"/>
          <p:cNvSpPr txBox="1">
            <a:spLocks noChangeArrowheads="1"/>
          </p:cNvSpPr>
          <p:nvPr/>
        </p:nvSpPr>
        <p:spPr bwMode="auto">
          <a:xfrm>
            <a:off x="3073220" y="6486574"/>
            <a:ext cx="235423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/>
              <a:t>                           fascia adherens </a:t>
            </a:r>
          </a:p>
        </p:txBody>
      </p:sp>
      <p:pic>
        <p:nvPicPr>
          <p:cNvPr id="127003" name="Picture 27" descr="pur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70" y="5337621"/>
            <a:ext cx="4857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877" y="749199"/>
            <a:ext cx="3738343" cy="2357793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4285" y="43002"/>
            <a:ext cx="296908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INTERKALÁRNÍ DISKY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140750" y="838034"/>
            <a:ext cx="6172200" cy="38088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1800" smtClean="0"/>
              <a:t>Aktinová a myozinová myofilamenta</a:t>
            </a:r>
            <a:endParaRPr lang="cs-CZ" altLang="cs-CZ" sz="1800" dirty="0"/>
          </a:p>
          <a:p>
            <a:r>
              <a:rPr lang="cs-CZ" altLang="cs-CZ" sz="1800" smtClean="0"/>
              <a:t>Sarkomera</a:t>
            </a:r>
            <a:endParaRPr lang="cs-CZ" altLang="cs-CZ" sz="1800" dirty="0"/>
          </a:p>
          <a:p>
            <a:r>
              <a:rPr lang="cs-CZ" altLang="cs-CZ" sz="1800" smtClean="0"/>
              <a:t>Z-linie</a:t>
            </a:r>
            <a:endParaRPr lang="cs-CZ" altLang="cs-CZ" sz="1800" dirty="0"/>
          </a:p>
          <a:p>
            <a:r>
              <a:rPr lang="cs-CZ" altLang="cs-CZ" sz="1800" smtClean="0"/>
              <a:t>M-linie a H-zóna</a:t>
            </a:r>
            <a:endParaRPr lang="cs-CZ" altLang="cs-CZ" sz="1800" dirty="0"/>
          </a:p>
          <a:p>
            <a:r>
              <a:rPr lang="cs-CZ" altLang="cs-CZ" sz="1800" smtClean="0"/>
              <a:t>I-proužek a A-proužek</a:t>
            </a:r>
            <a:endParaRPr lang="cs-CZ" altLang="cs-CZ" sz="1800" dirty="0"/>
          </a:p>
          <a:p>
            <a:r>
              <a:rPr lang="cs-CZ" altLang="cs-CZ" sz="1800" smtClean="0"/>
              <a:t>T-tubulus </a:t>
            </a:r>
            <a:r>
              <a:rPr lang="cs-CZ" altLang="cs-CZ" sz="1800" dirty="0"/>
              <a:t>+ </a:t>
            </a:r>
            <a:r>
              <a:rPr lang="cs-CZ" altLang="cs-CZ" sz="1800"/>
              <a:t>1 </a:t>
            </a:r>
            <a:r>
              <a:rPr lang="cs-CZ" altLang="cs-CZ" sz="1800" smtClean="0"/>
              <a:t>cisterna </a:t>
            </a:r>
            <a:r>
              <a:rPr lang="cs-CZ" altLang="cs-CZ" sz="1800"/>
              <a:t>= </a:t>
            </a:r>
            <a:r>
              <a:rPr lang="cs-CZ" altLang="cs-CZ" sz="1800" smtClean="0"/>
              <a:t>diáda (kolem </a:t>
            </a:r>
            <a:r>
              <a:rPr lang="cs-CZ" altLang="cs-CZ" sz="1800" dirty="0"/>
              <a:t>Z-line)</a:t>
            </a:r>
          </a:p>
        </p:txBody>
      </p:sp>
      <p:pic>
        <p:nvPicPr>
          <p:cNvPr id="84996" name="Picture 4" descr="Muscl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57625"/>
            <a:ext cx="66103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410631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MYOFIBRILY KARDIOMYOCYTŮ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abdelaziz_html_m5d945a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3" y="622981"/>
            <a:ext cx="7965735" cy="597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410631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MYOFIBRILY KARDIOMYOCYTŮ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7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44285" y="43002"/>
            <a:ext cx="498277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ULTRASTRUKTURA K</a:t>
            </a:r>
            <a:r>
              <a:rPr lang="en-US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ARDIOMYOCYT</a:t>
            </a:r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</a:t>
            </a:r>
            <a:endParaRPr lang="en-US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rdiomyocyte _cut _no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391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6" name="Rectangle 8"/>
          <p:cNvSpPr>
            <a:spLocks noGrp="1" noChangeArrowheads="1"/>
          </p:cNvSpPr>
          <p:nvPr>
            <p:ph sz="half" idx="1"/>
          </p:nvPr>
        </p:nvSpPr>
        <p:spPr>
          <a:xfrm>
            <a:off x="44285" y="623972"/>
            <a:ext cx="4612619" cy="140131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vnitřní vrstva srdečních komor</a:t>
            </a:r>
          </a:p>
          <a:p>
            <a:pPr>
              <a:buClr>
                <a:schemeClr val="tx1"/>
              </a:buClr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koordinace kontrakce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početné iontové kanály, mitochondrie</a:t>
            </a:r>
          </a:p>
          <a:p>
            <a:pPr>
              <a:buClr>
                <a:schemeClr val="tx1"/>
              </a:buClr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relativně málo myofibril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815" name="Picture 7" descr="Image:Purkinje fib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4" y="3851426"/>
            <a:ext cx="3105150" cy="29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9" name="Picture 11" descr="gr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13" y="623972"/>
            <a:ext cx="2132410" cy="213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purkinje fibers 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55" y="2996804"/>
            <a:ext cx="5266258" cy="379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44285" y="43002"/>
            <a:ext cx="294215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PURKYŇOVA VLÁKNA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https://upload.wikimedia.org/wikipedia/commons/thumb/0/0b/ECG_Principle_fast.gif/220px-ECG_Principle_fas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85" y="505920"/>
            <a:ext cx="2095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upload.wikimedia.org/wikipedia/commons/thumb/9/9d/Jan_Vil%C3%ADmek_-_Jan_Evangelista_Purkyn%C4%9B.jpg/225px-Jan_Vil%C3%ADmek_-_Jan_Evangelista_Purkyn%C4%9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0" y="2210187"/>
            <a:ext cx="1724103" cy="229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69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73" y="722870"/>
            <a:ext cx="4655127" cy="6135130"/>
          </a:xfrm>
          <a:prstGeom prst="rect">
            <a:avLst/>
          </a:prstGeom>
        </p:spPr>
      </p:pic>
      <p:pic>
        <p:nvPicPr>
          <p:cNvPr id="1026" name="Picture 2" descr="Soubor:C-type natriuretic pept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5" y="5158814"/>
            <a:ext cx="3698507" cy="13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V="1">
            <a:off x="3959881" y="5146334"/>
            <a:ext cx="1843914" cy="105042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3959881" y="5947379"/>
            <a:ext cx="2456033" cy="25693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178535" y="972407"/>
            <a:ext cx="4310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/>
              <a:t>Natriuretický peptid A </a:t>
            </a:r>
            <a:r>
              <a:rPr lang="cs-CZ"/>
              <a:t>(ANP, atriální natriuretický peptid)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kardiomyocyty</a:t>
            </a:r>
            <a:r>
              <a:rPr lang="cs-CZ"/>
              <a:t> srdečních </a:t>
            </a:r>
            <a:r>
              <a:rPr lang="cs-CZ" smtClean="0"/>
              <a:t>síní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vazodilatace, diuréza</a:t>
            </a: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371787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ATRIÁLNÍ KARDIOMYOCYTY</a:t>
            </a:r>
            <a:endParaRPr lang="cs-CZ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1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iupui.edu/~anatd502/Labs.f04/muscle%20lab/muscle%20CT%20coats%20schemati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3" y="4310921"/>
            <a:ext cx="3434019" cy="21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61873" y="2331952"/>
            <a:ext cx="5681466" cy="1538913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ndomysium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kolem každého svalového vlákna</a:t>
            </a:r>
            <a:endParaRPr lang="en-US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erimysium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sekundární svazky; septa</a:t>
            </a:r>
            <a:endParaRPr lang="en-US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1600" b="1" smtClean="0">
                <a:latin typeface="Arial" panose="020B0604020202020204" pitchFamily="34" charset="0"/>
                <a:cs typeface="Arial" panose="020B0604020202020204" pitchFamily="34" charset="0"/>
              </a:rPr>
              <a:t>pimysium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60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kolagenní vazivo kolem svalového svazku</a:t>
            </a: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ascia – 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husté neuspořádané kolagenní vazivo </a:t>
            </a:r>
            <a:endParaRPr lang="en-US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faculty.etsu.edu/forsman/Histology%20of%20musclefor%20web_files/image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93" y="793647"/>
            <a:ext cx="35147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1873" y="1221536"/>
            <a:ext cx="6172200" cy="67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vazivový obal</a:t>
            </a:r>
            <a:endParaRPr lang="en-US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Symbol" panose="05050102010706020507" pitchFamily="18" charset="2"/>
              <a:buChar char="-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odolnost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biomechanika</a:t>
            </a:r>
            <a:endParaRPr lang="en-US" alt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398" y="4330073"/>
            <a:ext cx="2670552" cy="233134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t="1" b="1221"/>
          <a:stretch/>
        </p:blipFill>
        <p:spPr>
          <a:xfrm>
            <a:off x="6033455" y="4329418"/>
            <a:ext cx="3110545" cy="233199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4285" y="43002"/>
            <a:ext cx="61562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SVALOVÁ TKÁŇ NEJSOU JEN SVALOVÉ BUŇKY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866724" y="3016710"/>
            <a:ext cx="4067520" cy="11623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400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HLADKÁ SVALOVÁ TKÁŇ</a:t>
            </a:r>
            <a:endParaRPr lang="cs-CZ" altLang="cs-CZ" sz="4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219342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SVALOVÁ TKÁŇ</a:t>
            </a:r>
            <a:endParaRPr lang="cs-CZ" sz="2000" b="1"/>
          </a:p>
        </p:txBody>
      </p:sp>
      <p:pic>
        <p:nvPicPr>
          <p:cNvPr id="49154" name="Picture 2" descr="VÃ½sledek obrÃ¡zku pro smooth muscle cell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" y="967488"/>
            <a:ext cx="4654304" cy="53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264628" y="887380"/>
            <a:ext cx="67443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smtClean="0">
                <a:cs typeface="Arial" panose="020B0604020202020204" pitchFamily="34" charset="0"/>
              </a:rPr>
              <a:t>Buňky (l</a:t>
            </a:r>
            <a:r>
              <a:rPr lang="en-US" altLang="cs-CZ" sz="2000" smtClean="0">
                <a:cs typeface="Arial" panose="020B0604020202020204" pitchFamily="34" charset="0"/>
              </a:rPr>
              <a:t>eiomyocyt</a:t>
            </a:r>
            <a:r>
              <a:rPr lang="cs-CZ" altLang="cs-CZ" sz="2000" smtClean="0">
                <a:cs typeface="Arial" panose="020B0604020202020204" pitchFamily="34" charset="0"/>
              </a:rPr>
              <a:t>y) tvoří vrstvy - např. stěny dutých orgánů</a:t>
            </a:r>
            <a:endParaRPr lang="en-US" altLang="cs-CZ" sz="2000">
              <a:cs typeface="Arial" panose="020B0604020202020204" pitchFamily="34" charset="0"/>
            </a:endParaRPr>
          </a:p>
        </p:txBody>
      </p:sp>
      <p:pic>
        <p:nvPicPr>
          <p:cNvPr id="132102" name="Picture 6" descr="B) Smooth mus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05" y="1602925"/>
            <a:ext cx="4131469" cy="46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4452105" y="3791866"/>
            <a:ext cx="1350241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 smtClean="0"/>
              <a:t>Transversální řez</a:t>
            </a:r>
            <a:endParaRPr lang="en-US" altLang="cs-CZ" sz="1350"/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4452105" y="5956399"/>
            <a:ext cx="997966" cy="3000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50" smtClean="0"/>
              <a:t>Podélný řez</a:t>
            </a:r>
            <a:endParaRPr lang="en-US" altLang="cs-CZ" sz="1350"/>
          </a:p>
        </p:txBody>
      </p:sp>
      <p:pic>
        <p:nvPicPr>
          <p:cNvPr id="132100" name="Picture 4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1" y="1450267"/>
            <a:ext cx="3850481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ýsledek obrázku pro oesophagus histolog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1" y="3941907"/>
            <a:ext cx="3666137" cy="27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4285" y="43002"/>
            <a:ext cx="33507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HLADKÁ SVALOVÁ TKÁŇ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310765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108160" y="661601"/>
            <a:ext cx="8927680" cy="2869238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vřetenovité buňky </a:t>
            </a: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myofilament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nejsou uspořádána do myofibril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není žíhání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cs-CZ" sz="1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1 jádro uložené centrálně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tin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ová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filament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 připojena k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olem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fo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kálními adhezemi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nebo denzním tělískům (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dense bodies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- analoga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Z-lin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v sarkoplasmě)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sER tvoří pouze tubuly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ionty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jsou přijímány z vnějšího prostředí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buňky spojeny pomocí </a:t>
            </a:r>
            <a:r>
              <a:rPr lang="en-US" altLang="cs-CZ" sz="1600" i="1" smtClean="0">
                <a:latin typeface="Arial" panose="020B0604020202020204" pitchFamily="34" charset="0"/>
                <a:cs typeface="Arial" panose="020B0604020202020204" pitchFamily="34" charset="0"/>
              </a:rPr>
              <a:t>zonulae </a:t>
            </a:r>
            <a:r>
              <a:rPr lang="en-US" altLang="cs-CZ" sz="1600" i="1" err="1">
                <a:latin typeface="Arial" panose="020B0604020202020204" pitchFamily="34" charset="0"/>
                <a:cs typeface="Arial" panose="020B0604020202020204" pitchFamily="34" charset="0"/>
              </a:rPr>
              <a:t>occludentes</a:t>
            </a:r>
            <a:r>
              <a:rPr lang="en-US" altLang="cs-CZ" sz="16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–"/>
            </a:pPr>
            <a:r>
              <a:rPr lang="en-US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calmodulin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548" y="2516488"/>
            <a:ext cx="3118021" cy="42409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582" y="3365977"/>
            <a:ext cx="2531682" cy="3391498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8160" y="3939354"/>
            <a:ext cx="2760796" cy="133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kaveoly 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jsou funkčně ekvivalentní T-tubulům</a:t>
            </a:r>
          </a:p>
          <a:p>
            <a:pPr marL="285750" indent="-285750">
              <a:spcBef>
                <a:spcPts val="1000"/>
              </a:spcBef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iontové 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(Ca) kanály</a:t>
            </a:r>
          </a:p>
          <a:p>
            <a:pPr marL="285750" indent="-285750">
              <a:spcBef>
                <a:spcPts val="1000"/>
              </a:spcBef>
              <a:buFont typeface="Calibri" panose="020F0502020204030204" pitchFamily="34" charset="0"/>
              <a:buChar char="–"/>
            </a:pPr>
            <a:r>
              <a:rPr lang="cs-CZ" altLang="cs-CZ" sz="1600" smtClean="0">
                <a:latin typeface="Arial" panose="020B0604020202020204" pitchFamily="34" charset="0"/>
                <a:cs typeface="Arial" panose="020B0604020202020204" pitchFamily="34" charset="0"/>
              </a:rPr>
              <a:t>kontakt </a:t>
            </a: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s sER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Caveol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15" y="3202444"/>
            <a:ext cx="2888456" cy="34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97" y="3333518"/>
            <a:ext cx="2439531" cy="342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4285" y="43002"/>
            <a:ext cx="33507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HLADKÁ SVALOVÁ TKÁŇ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806875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SmoothMuscl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179" y="1087771"/>
            <a:ext cx="2096867" cy="27550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84" y="1385184"/>
            <a:ext cx="3999924" cy="41685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0228" y="3142770"/>
            <a:ext cx="3056288" cy="352916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33507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HLADKÁ SVALOVÁ TKÁŇ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41647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niversalchangegroup.files.wordpress.com/2014/09/muscle-ce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1" y="207934"/>
            <a:ext cx="6250496" cy="625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33507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HLADKÁ SVALOVÁ TKÁŇ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41037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ustincc.edu/rfofi/NursingRvw/NursingPics/MusclePics/Picture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03" y="824910"/>
            <a:ext cx="4790549" cy="215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austincc.edu/rfofi/NursingRvw/NursingPics/MusclePics/Picture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" b="1067"/>
          <a:stretch/>
        </p:blipFill>
        <p:spPr bwMode="auto">
          <a:xfrm>
            <a:off x="216754" y="2425806"/>
            <a:ext cx="4763325" cy="42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austincc.edu/rfofi/NursingRvw/NursingPics/MusclePics/Muscle_clip_image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81" y="3158836"/>
            <a:ext cx="2356704" cy="336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33507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HLADKÁ SVALOVÁ TKÁŇ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39972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04" y="1336818"/>
            <a:ext cx="4786391" cy="443068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335078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HLADKÁ SVALOVÁ TKÁŇ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39856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389987"/>
              </p:ext>
            </p:extLst>
          </p:nvPr>
        </p:nvGraphicFramePr>
        <p:xfrm>
          <a:off x="191444" y="1068563"/>
          <a:ext cx="8761112" cy="5232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33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63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902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noProof="0" smtClean="0">
                          <a:latin typeface="+mn-lt"/>
                        </a:rPr>
                        <a:t>Kosterní svalová tkáň</a:t>
                      </a:r>
                      <a:endParaRPr lang="en-US" b="1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noProof="0" smtClean="0">
                          <a:latin typeface="+mn-lt"/>
                        </a:rPr>
                        <a:t>Srdeční svalová tkáň</a:t>
                      </a:r>
                      <a:endParaRPr lang="en-US" b="1" noProof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noProof="0" smtClean="0">
                          <a:latin typeface="+mn-lt"/>
                        </a:rPr>
                        <a:t>Hladká svalová tkáň</a:t>
                      </a:r>
                      <a:endParaRPr lang="en-US" b="1" noProof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Buňky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silné, dlouhé, válcovité, nevětvené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velké, válcovité, větvené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malé, vřetenovité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Jádra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početná, na periferii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1-2</a:t>
                      </a:r>
                      <a:r>
                        <a:rPr lang="en-US" noProof="0" smtClean="0">
                          <a:latin typeface="+mn-lt"/>
                        </a:rPr>
                        <a:t>, centr</a:t>
                      </a:r>
                      <a:r>
                        <a:rPr lang="cs-CZ" noProof="0" smtClean="0">
                          <a:latin typeface="+mn-lt"/>
                        </a:rPr>
                        <a:t>álně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1</a:t>
                      </a:r>
                      <a:r>
                        <a:rPr lang="en-US" noProof="0" smtClean="0">
                          <a:latin typeface="+mn-lt"/>
                        </a:rPr>
                        <a:t>, centr</a:t>
                      </a:r>
                      <a:r>
                        <a:rPr lang="cs-CZ" noProof="0" smtClean="0">
                          <a:latin typeface="+mn-lt"/>
                        </a:rPr>
                        <a:t>álně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poměr filament </a:t>
                      </a:r>
                      <a:r>
                        <a:rPr lang="en-US" b="1" baseline="0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(</a:t>
                      </a:r>
                      <a:r>
                        <a:rPr lang="cs-CZ" b="1" baseline="0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tenká:tlustá</a:t>
                      </a:r>
                      <a:r>
                        <a:rPr lang="en-US" b="1" baseline="0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)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6:1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6:1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dirty="0" smtClean="0">
                          <a:latin typeface="+mn-lt"/>
                        </a:rPr>
                        <a:t>12:1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err="1" smtClean="0">
                          <a:solidFill>
                            <a:srgbClr val="002060"/>
                          </a:solidFill>
                          <a:latin typeface="+mn-lt"/>
                        </a:rPr>
                        <a:t>sER</a:t>
                      </a:r>
                      <a:r>
                        <a:rPr lang="en-US" b="1" baseline="0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 a</a:t>
                      </a:r>
                      <a:r>
                        <a:rPr lang="cs-CZ" b="1" baseline="0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b="1" baseline="0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myofibril</a:t>
                      </a:r>
                      <a:r>
                        <a:rPr lang="cs-CZ" b="1" baseline="0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y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pravidelně uspořádané sER kolem myofibril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méně pravidelné sER, myofibrily ne vždy zřetelné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méně pravidelné sER,</a:t>
                      </a:r>
                    </a:p>
                    <a:p>
                      <a:r>
                        <a:rPr lang="cs-CZ" noProof="0" smtClean="0">
                          <a:latin typeface="+mn-lt"/>
                        </a:rPr>
                        <a:t>myofibrily nejsou vytvořeny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T tubul</a:t>
                      </a:r>
                      <a:r>
                        <a:rPr lang="cs-CZ" b="1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y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mezi </a:t>
                      </a:r>
                      <a:r>
                        <a:rPr lang="en-US" noProof="0" smtClean="0">
                          <a:latin typeface="+mn-lt"/>
                        </a:rPr>
                        <a:t>A-I </a:t>
                      </a:r>
                      <a:r>
                        <a:rPr lang="cs-CZ" noProof="0" smtClean="0">
                          <a:latin typeface="+mn-lt"/>
                        </a:rPr>
                        <a:t>proužky</a:t>
                      </a:r>
                      <a:r>
                        <a:rPr lang="en-US" noProof="0" smtClean="0">
                          <a:latin typeface="+mn-lt"/>
                        </a:rPr>
                        <a:t>,</a:t>
                      </a:r>
                      <a:r>
                        <a:rPr lang="en-US" baseline="0" noProof="0" smtClean="0">
                          <a:latin typeface="+mn-lt"/>
                        </a:rPr>
                        <a:t> tri</a:t>
                      </a:r>
                      <a:r>
                        <a:rPr lang="cs-CZ" baseline="0" noProof="0" smtClean="0">
                          <a:latin typeface="+mn-lt"/>
                        </a:rPr>
                        <a:t>ády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noProof="0" smtClean="0">
                          <a:latin typeface="+mn-lt"/>
                        </a:rPr>
                        <a:t>Z </a:t>
                      </a:r>
                      <a:r>
                        <a:rPr lang="cs-CZ" noProof="0" smtClean="0">
                          <a:latin typeface="+mn-lt"/>
                        </a:rPr>
                        <a:t>linie</a:t>
                      </a:r>
                      <a:r>
                        <a:rPr lang="en-US" noProof="0" smtClean="0">
                          <a:latin typeface="+mn-lt"/>
                        </a:rPr>
                        <a:t>,</a:t>
                      </a:r>
                      <a:r>
                        <a:rPr lang="en-US" baseline="0" noProof="0" smtClean="0">
                          <a:latin typeface="+mn-lt"/>
                        </a:rPr>
                        <a:t> di</a:t>
                      </a:r>
                      <a:r>
                        <a:rPr lang="cs-CZ" baseline="0" noProof="0" smtClean="0">
                          <a:latin typeface="+mn-lt"/>
                        </a:rPr>
                        <a:t>á</a:t>
                      </a:r>
                      <a:r>
                        <a:rPr lang="en-US" baseline="0" noProof="0" smtClean="0">
                          <a:latin typeface="+mn-lt"/>
                        </a:rPr>
                        <a:t>d</a:t>
                      </a:r>
                      <a:r>
                        <a:rPr lang="cs-CZ" baseline="0" noProof="0" smtClean="0">
                          <a:latin typeface="+mn-lt"/>
                        </a:rPr>
                        <a:t>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nejsou vytvořeny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i="0" kern="1200" noProof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Motorická ploténka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vytvořena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není vytvořena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není vytvořena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Volní kontrola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ANO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smtClean="0">
                          <a:latin typeface="+mn-lt"/>
                        </a:rPr>
                        <a:t>NE</a:t>
                      </a:r>
                      <a:endParaRPr lang="en-US" noProof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smtClean="0">
                          <a:latin typeface="+mn-lt"/>
                        </a:rPr>
                        <a:t>NE</a:t>
                      </a:r>
                      <a:endParaRPr lang="en-US" noProof="0" dirty="0" smtClean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noProof="0" smtClean="0">
                          <a:solidFill>
                            <a:srgbClr val="002060"/>
                          </a:solidFill>
                          <a:latin typeface="+mn-lt"/>
                        </a:rPr>
                        <a:t>Další znaky</a:t>
                      </a:r>
                      <a:endParaRPr lang="en-US" b="1" noProof="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svazky, asociace</a:t>
                      </a:r>
                      <a:r>
                        <a:rPr lang="cs-CZ" baseline="0" noProof="0" smtClean="0">
                          <a:latin typeface="+mn-lt"/>
                        </a:rPr>
                        <a:t> s vazivem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interkalární disky,</a:t>
                      </a:r>
                      <a:r>
                        <a:rPr lang="cs-CZ" baseline="0" noProof="0" smtClean="0">
                          <a:latin typeface="+mn-lt"/>
                        </a:rPr>
                        <a:t> pracovní a vodivé kardiomyocyty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noProof="0" smtClean="0">
                          <a:latin typeface="+mn-lt"/>
                        </a:rPr>
                        <a:t>svazky, kaveoly</a:t>
                      </a:r>
                      <a:endParaRPr lang="en-US" noProof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521046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SHRNUTÍ HISTOLOGIE SVALOVÉ TKÁNĚ</a:t>
            </a:r>
            <a:endParaRPr lang="cs-CZ" sz="2000" b="1"/>
          </a:p>
        </p:txBody>
      </p:sp>
    </p:spTree>
    <p:extLst>
      <p:ext uri="{BB962C8B-B14F-4D97-AF65-F5344CB8AC3E}">
        <p14:creationId xmlns:p14="http://schemas.microsoft.com/office/powerpoint/2010/main" val="139397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30140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EMBRYONÁLNÍ </a:t>
            </a:r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VÝVOJ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VÃ½sledek obrÃ¡zku pro somites fluoresc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306"/>
            <a:ext cx="9110059" cy="43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4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myotomes embr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228333"/>
            <a:ext cx="77343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30140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EMBRYONÁLNÍ </a:t>
            </a:r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VÝVOJ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81" y="1610353"/>
            <a:ext cx="3619095" cy="506664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24" y="3582882"/>
            <a:ext cx="3287502" cy="30941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24" y="1023863"/>
            <a:ext cx="3287502" cy="249489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405470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VAZIVO KOSTERNÍ SVALOVINY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6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shperspectives.cshlp.org/content/4/2/a008342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5" y="1277138"/>
            <a:ext cx="8809790" cy="48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30140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EMBRYONÁLNÍ </a:t>
            </a:r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VÝVOJ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5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Ã½sledek obrÃ¡zku pro muscles trunk embry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7299" r="19030" b="5163"/>
          <a:stretch/>
        </p:blipFill>
        <p:spPr bwMode="auto">
          <a:xfrm>
            <a:off x="56075" y="3932840"/>
            <a:ext cx="2743201" cy="25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605901" y="3841009"/>
            <a:ext cx="2178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Hluboké zádové svaly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843757" y="6488668"/>
            <a:ext cx="184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Mezižeberní svaly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512913" y="5266422"/>
            <a:ext cx="374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</a:t>
            </a:r>
            <a:r>
              <a:rPr lang="cs-CZ" smtClean="0"/>
              <a:t>ovrchové vrstvy zádových svalů – končetinový původ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74042" y="4450499"/>
            <a:ext cx="193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/>
              <a:t>Spinokostální svaly</a:t>
            </a:r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2612924" y="4702131"/>
            <a:ext cx="1620898" cy="12863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>
            <a:endCxn id="4" idx="1"/>
          </p:cNvCxnSpPr>
          <p:nvPr/>
        </p:nvCxnSpPr>
        <p:spPr>
          <a:xfrm>
            <a:off x="2612924" y="6195098"/>
            <a:ext cx="1230833" cy="478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>
            <a:endCxn id="3" idx="1"/>
          </p:cNvCxnSpPr>
          <p:nvPr/>
        </p:nvCxnSpPr>
        <p:spPr>
          <a:xfrm flipV="1">
            <a:off x="2572704" y="4025675"/>
            <a:ext cx="1033197" cy="727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cshperspectives.cshlp.org/content/4/2/a008342/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25" y="557126"/>
            <a:ext cx="5370994" cy="294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4285" y="43002"/>
            <a:ext cx="195207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SVALY TRUPU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73" y="505920"/>
            <a:ext cx="8132053" cy="630907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69578" y="948606"/>
            <a:ext cx="1156225" cy="7708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/>
          <p:cNvSpPr/>
          <p:nvPr/>
        </p:nvSpPr>
        <p:spPr>
          <a:xfrm>
            <a:off x="424260" y="1972383"/>
            <a:ext cx="1245842" cy="7708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195207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SVALY TRUPU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9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limb muscles development A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7" y="3049643"/>
            <a:ext cx="2476040" cy="37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44285" y="43002"/>
            <a:ext cx="24073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SVALY KONČETIN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Ã½sledek obrÃ¡zku pro TRUNK MUSCLES EMBRYONIC  DEVELOP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40" y="718102"/>
            <a:ext cx="5101569" cy="281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737" y="3745417"/>
            <a:ext cx="2745929" cy="264765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531" y="4342256"/>
            <a:ext cx="2950956" cy="18468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" name="Obdélník 12"/>
          <p:cNvSpPr/>
          <p:nvPr/>
        </p:nvSpPr>
        <p:spPr>
          <a:xfrm>
            <a:off x="3160627" y="5176562"/>
            <a:ext cx="929514" cy="6196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délník 18"/>
          <p:cNvSpPr/>
          <p:nvPr/>
        </p:nvSpPr>
        <p:spPr>
          <a:xfrm rot="16200000">
            <a:off x="1289512" y="4486133"/>
            <a:ext cx="1453981" cy="11662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Ã½sledek obrÃ¡zku pro prune belly synd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5" y="2039766"/>
            <a:ext cx="5491093" cy="410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352603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PRUNE BELLY SYNDROME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25113" y="738905"/>
            <a:ext cx="3869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Absence abdominálních svalů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Chyba specifikace hypaxiálních svalů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Asociace s VACTERL a aneuploidemi</a:t>
            </a: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5886921" y="654771"/>
            <a:ext cx="31377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</a:rPr>
              <a:t>V - Vertebral anomalies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</a:rPr>
              <a:t>A - Anorectal malformations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</a:rPr>
              <a:t>C - Cardiovascular anomalies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</a:rPr>
              <a:t>T - Tracheoesophageal fistula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</a:rPr>
              <a:t>E - Esophageal atresia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</a:rPr>
              <a:t>R - Renal (Kidney) and/or radial anomalies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</a:rPr>
              <a:t>L - Limb defects</a:t>
            </a:r>
            <a:endParaRPr lang="cs-CZ" sz="1200" b="0" i="0"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 descr="Cross section of standard fish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06" y="2539747"/>
            <a:ext cx="3043555" cy="292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25" y="855518"/>
            <a:ext cx="7257465" cy="588979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480009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HISTOGENEZE SVALOVÝCH VLÁKEN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age.slidesharecdn.com/ch10muscletissue-140721070554-phpapp01/95/ch10-muscle-tissue-65-638.jpg?cb=140594445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15690" r="12230"/>
          <a:stretch/>
        </p:blipFill>
        <p:spPr bwMode="auto">
          <a:xfrm>
            <a:off x="5488731" y="575598"/>
            <a:ext cx="3032863" cy="260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cshperspectives.cshlp.org/content/4/2/a008342/F3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" y="1300689"/>
            <a:ext cx="5389375" cy="522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4285" y="43002"/>
            <a:ext cx="518642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REGENERACE KOSTERNÍHO SVALSTVA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6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intechopen.com/source/html/43847/media/image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04" y="853943"/>
            <a:ext cx="5499992" cy="583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518642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REGENERACE KOSTERNÍHO SVALSTVA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www.intechopen.com/source/html/18233/media/image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3" y="1276461"/>
            <a:ext cx="3549337" cy="37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44285" y="43002"/>
            <a:ext cx="352211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DIFFERENCIACE IN VITRO </a:t>
            </a:r>
            <a:endParaRPr lang="cs-CZ" altLang="cs-CZ" sz="2000" b="1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eating cardiomyocyte cluster_nos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9581" y="3891874"/>
            <a:ext cx="3657600" cy="2743200"/>
          </a:xfrm>
          <a:prstGeom prst="rect">
            <a:avLst/>
          </a:prstGeom>
        </p:spPr>
      </p:pic>
      <p:pic>
        <p:nvPicPr>
          <p:cNvPr id="1030" name="Picture 6" descr="VÃ½sledek obrÃ¡zku pro fibroblas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15" y="621348"/>
            <a:ext cx="2468879" cy="18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ips on matrige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47" y="1662132"/>
            <a:ext cx="3414077" cy="256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0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nature.com/nmat/journal/v11/n10/images_article/nmat343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779" y="830751"/>
            <a:ext cx="5715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44285" y="43002"/>
            <a:ext cx="321113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TKÁŇOVÉ INŽENÝRSTVÍ</a:t>
            </a:r>
            <a:endParaRPr lang="cs-CZ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339" y="4076618"/>
            <a:ext cx="1741881" cy="137955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112327" y="6211669"/>
            <a:ext cx="4031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https://www.nature.com/news/artificial-jellyfish-built-from-rat-cells-1.11046</a:t>
            </a:r>
          </a:p>
        </p:txBody>
      </p:sp>
      <p:sp>
        <p:nvSpPr>
          <p:cNvPr id="9" name="Obdélník 8"/>
          <p:cNvSpPr/>
          <p:nvPr/>
        </p:nvSpPr>
        <p:spPr>
          <a:xfrm>
            <a:off x="184256" y="6350168"/>
            <a:ext cx="4226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https://www.nature.com/articles/nbt.2269</a:t>
            </a:r>
          </a:p>
        </p:txBody>
      </p:sp>
    </p:spTree>
    <p:extLst>
      <p:ext uri="{BB962C8B-B14F-4D97-AF65-F5344CB8AC3E}">
        <p14:creationId xmlns:p14="http://schemas.microsoft.com/office/powerpoint/2010/main" val="36466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9" name="Picture 13" descr="EM00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8"/>
          <a:stretch>
            <a:fillRect/>
          </a:stretch>
        </p:blipFill>
        <p:spPr bwMode="auto">
          <a:xfrm>
            <a:off x="1326446" y="642348"/>
            <a:ext cx="6653772" cy="601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44285" y="43002"/>
            <a:ext cx="405470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VAZIVO KOSTERNÍ SVALOVINY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ovéPole 1"/>
          <p:cNvSpPr txBox="1">
            <a:spLocks noChangeArrowheads="1"/>
          </p:cNvSpPr>
          <p:nvPr/>
        </p:nvSpPr>
        <p:spPr bwMode="auto">
          <a:xfrm>
            <a:off x="323528" y="1052736"/>
            <a:ext cx="480131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000" smtClean="0">
                <a:latin typeface="Arial" panose="020B0604020202020204" pitchFamily="34" charset="0"/>
              </a:rPr>
              <a:t>PŘESTÁVKA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6000" smtClean="0">
                <a:latin typeface="Arial" panose="020B0604020202020204" pitchFamily="34" charset="0"/>
              </a:rPr>
              <a:t>5 min.</a:t>
            </a:r>
            <a:endParaRPr lang="cs-CZ" altLang="cs-CZ" sz="6000">
              <a:latin typeface="Arial" panose="020B0604020202020204" pitchFamily="34" charset="0"/>
            </a:endParaRPr>
          </a:p>
        </p:txBody>
      </p:sp>
      <p:pic>
        <p:nvPicPr>
          <p:cNvPr id="1026" name="Picture 2" descr="Image result for coffee bre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95979"/>
            <a:ext cx="5326150" cy="399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128" y="665687"/>
            <a:ext cx="2479098" cy="14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755900" y="1412875"/>
            <a:ext cx="27574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3276600" y="6157913"/>
            <a:ext cx="21209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Brno, duben 2020</a:t>
            </a:r>
          </a:p>
        </p:txBody>
      </p:sp>
      <p:sp>
        <p:nvSpPr>
          <p:cNvPr id="31748" name="TextovéPole 3"/>
          <p:cNvSpPr txBox="1">
            <a:spLocks noChangeArrowheads="1"/>
          </p:cNvSpPr>
          <p:nvPr/>
        </p:nvSpPr>
        <p:spPr bwMode="auto">
          <a:xfrm>
            <a:off x="2724150" y="2636838"/>
            <a:ext cx="2954338" cy="2062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Nervová tkáň</a:t>
            </a:r>
          </a:p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Neuron</a:t>
            </a:r>
          </a:p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Synapse</a:t>
            </a:r>
          </a:p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Neuroglie</a:t>
            </a:r>
          </a:p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</a:p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Přenos signálu</a:t>
            </a:r>
          </a:p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Vývoj nervové tkáně</a:t>
            </a:r>
          </a:p>
          <a:p>
            <a:pPr>
              <a:spcBef>
                <a:spcPct val="0"/>
              </a:spcBef>
            </a:pPr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Regenerace nervové tkáně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3132138" y="549275"/>
            <a:ext cx="25987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Přednáška 9</a:t>
            </a:r>
          </a:p>
        </p:txBody>
      </p:sp>
    </p:spTree>
    <p:extLst>
      <p:ext uri="{BB962C8B-B14F-4D97-AF65-F5344CB8AC3E}">
        <p14:creationId xmlns:p14="http://schemas.microsoft.com/office/powerpoint/2010/main" val="5609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"/>
          <p:cNvSpPr txBox="1">
            <a:spLocks noChangeArrowheads="1"/>
          </p:cNvSpPr>
          <p:nvPr/>
        </p:nvSpPr>
        <p:spPr bwMode="auto">
          <a:xfrm>
            <a:off x="1930400" y="273050"/>
            <a:ext cx="498951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Obecné vlasnosti</a:t>
            </a:r>
          </a:p>
        </p:txBody>
      </p:sp>
      <p:sp>
        <p:nvSpPr>
          <p:cNvPr id="32771" name="Obdélník 1"/>
          <p:cNvSpPr>
            <a:spLocks noChangeArrowheads="1"/>
          </p:cNvSpPr>
          <p:nvPr/>
        </p:nvSpPr>
        <p:spPr bwMode="auto">
          <a:xfrm>
            <a:off x="684213" y="981075"/>
            <a:ext cx="8135937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Řídí a integruje aktivity složek těla zajišťujících všechny životní funkce</a:t>
            </a:r>
            <a:endParaRPr lang="en-US" altLang="cs-CZ" sz="18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57CBC822-A31A-4447-8A90-32C7B49CB28D}"/>
              </a:ext>
            </a:extLst>
          </p:cNvPr>
          <p:cNvSpPr/>
          <p:nvPr/>
        </p:nvSpPr>
        <p:spPr>
          <a:xfrm>
            <a:off x="1498600" y="1628775"/>
            <a:ext cx="5853113" cy="16446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 eaLnBrk="1" hangingPunct="1">
              <a:lnSpc>
                <a:spcPct val="90000"/>
              </a:lnSpc>
              <a:defRPr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funkce</a:t>
            </a:r>
          </a:p>
          <a:p>
            <a:pPr marL="1009650" lvl="1" indent="-55245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Snímání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změn senzorickými receptory</a:t>
            </a:r>
          </a:p>
          <a:p>
            <a:pPr marL="742950" lvl="1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cs-CZ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Interpretace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zapamatování si těchto změn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Reakce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tyto změny různými efektory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4" descr="48-01-VertebNervousSys-NL.gif                                  000784A6Macintosh HD                   BC4DC1A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30613"/>
            <a:ext cx="4751387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ovéPole 1"/>
          <p:cNvSpPr txBox="1">
            <a:spLocks noChangeArrowheads="1"/>
          </p:cNvSpPr>
          <p:nvPr/>
        </p:nvSpPr>
        <p:spPr bwMode="auto">
          <a:xfrm>
            <a:off x="6237288" y="4581525"/>
            <a:ext cx="2228850" cy="7381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Somatický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Autonomní (vegetativní)</a:t>
            </a:r>
          </a:p>
        </p:txBody>
      </p:sp>
    </p:spTree>
    <p:extLst>
      <p:ext uri="{BB962C8B-B14F-4D97-AF65-F5344CB8AC3E}">
        <p14:creationId xmlns:p14="http://schemas.microsoft.com/office/powerpoint/2010/main" val="26776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DF4C07-59E9-4620-A1D6-866E200C3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17713"/>
            <a:ext cx="3311525" cy="3195637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Centrální nervový systém - CNS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cs-CZ" altLang="cs-CZ" sz="1400" b="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cs-CZ" sz="1400" b="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</a:t>
            </a:r>
            <a:r>
              <a:rPr lang="cs-CZ" altLang="cs-CZ" sz="1400" b="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en-US" altLang="cs-CZ" sz="1400" b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Nepárové, bilaterálně symetrické </a:t>
            </a:r>
            <a:r>
              <a:rPr lang="en-US" altLang="cs-CZ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stru</a:t>
            </a:r>
            <a:r>
              <a:rPr lang="cs-CZ" altLang="cs-CZ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ktury</a:t>
            </a: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 uložené v podélné ose těla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ts val="0"/>
              </a:spcBef>
              <a:defRPr/>
            </a:pPr>
            <a:endParaRPr lang="cs-CZ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Struktury vznikají přímo z neurální trubice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cs-CZ" altLang="cs-CZ" sz="1400" b="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1400" b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Zahrnuje</a:t>
            </a:r>
            <a:r>
              <a:rPr lang="en-US" altLang="cs-CZ" sz="1400" b="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Mozek</a:t>
            </a:r>
            <a:endParaRPr lang="en-US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Mícha</a:t>
            </a:r>
            <a:endParaRPr lang="en-US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711D0E16-6B2C-4D2F-86A7-936C7A825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785938"/>
            <a:ext cx="4537075" cy="36591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Periferní nervový systém - PNS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cs-CZ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cs-CZ" sz="1400" b="0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</a:t>
            </a:r>
            <a:r>
              <a:rPr lang="cs-CZ" altLang="cs-CZ" sz="1400" b="0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Představuje dráhy spojující CNS s vnějším či vnitřním prostředím.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cs-CZ" altLang="cs-CZ" sz="1400" b="0" u="sng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cs-CZ" sz="1400" b="0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Aferent</a:t>
            </a:r>
            <a:r>
              <a:rPr lang="cs-CZ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(sensor</a:t>
            </a:r>
            <a:r>
              <a:rPr lang="cs-CZ" altLang="cs-CZ" sz="1400" b="0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ické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dráhy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Přenášejí informace směrem do 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CNS.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endParaRPr lang="cs-CZ" altLang="cs-CZ" sz="1400" b="0" u="sng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cs-CZ" sz="1400" b="0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Eferent</a:t>
            </a:r>
            <a:r>
              <a:rPr lang="cs-CZ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(motor</a:t>
            </a:r>
            <a:r>
              <a:rPr lang="cs-CZ" altLang="cs-CZ" sz="1400" b="0" u="sng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ické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dráhy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Přenášejí informace směrem z 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CNS.</a:t>
            </a:r>
            <a:endParaRPr lang="cs-CZ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endParaRPr lang="cs-CZ" altLang="cs-CZ" sz="1400" b="0" u="sng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r>
              <a:rPr lang="cs-CZ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Zahrnuje</a:t>
            </a:r>
            <a:r>
              <a:rPr lang="en-US" altLang="cs-CZ" sz="1400" b="0" u="sng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Hlavové nervy 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(12 </a:t>
            </a: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párů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Míšní nervy 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(31 p</a:t>
            </a:r>
            <a:r>
              <a:rPr lang="cs-CZ" altLang="cs-CZ"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árů</a:t>
            </a:r>
            <a:r>
              <a:rPr lang="en-US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Periferní nervy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cs-CZ" altLang="cs-CZ" sz="1400" b="0" dirty="0">
                <a:latin typeface="Arial" panose="020B0604020202020204" pitchFamily="34" charset="0"/>
                <a:cs typeface="Arial" panose="020B0604020202020204" pitchFamily="34" charset="0"/>
              </a:rPr>
              <a:t>Ganglia</a:t>
            </a:r>
            <a:endParaRPr lang="en-US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cs-CZ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Text Box 10"/>
          <p:cNvSpPr txBox="1">
            <a:spLocks noChangeArrowheads="1"/>
          </p:cNvSpPr>
          <p:nvPr/>
        </p:nvSpPr>
        <p:spPr bwMode="auto">
          <a:xfrm>
            <a:off x="1335088" y="333375"/>
            <a:ext cx="6224587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Anatomická stavba nervového systému 1</a:t>
            </a:r>
          </a:p>
        </p:txBody>
      </p:sp>
    </p:spTree>
    <p:extLst>
      <p:ext uri="{BB962C8B-B14F-4D97-AF65-F5344CB8AC3E}">
        <p14:creationId xmlns:p14="http://schemas.microsoft.com/office/powerpoint/2010/main" val="32124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08_06-AnatOrgNervousSys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80772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10"/>
          <p:cNvSpPr txBox="1">
            <a:spLocks noChangeArrowheads="1"/>
          </p:cNvSpPr>
          <p:nvPr/>
        </p:nvSpPr>
        <p:spPr bwMode="auto">
          <a:xfrm>
            <a:off x="1465263" y="333375"/>
            <a:ext cx="6224587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Anatomická stavba nervového systému 2</a:t>
            </a:r>
          </a:p>
        </p:txBody>
      </p:sp>
    </p:spTree>
    <p:extLst>
      <p:ext uri="{BB962C8B-B14F-4D97-AF65-F5344CB8AC3E}">
        <p14:creationId xmlns:p14="http://schemas.microsoft.com/office/powerpoint/2010/main" val="11842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Nervová tkáň - 1 Typy neuronů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268413"/>
            <a:ext cx="33718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E3C5E41D-54B2-4C85-9E5E-058F730CA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76475"/>
            <a:ext cx="4968875" cy="223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je tvořena </a:t>
            </a:r>
            <a:r>
              <a:rPr lang="cs-CZ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pouze dvěma typy buněk</a:t>
            </a: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</a:t>
            </a:r>
            <a:r>
              <a:rPr lang="cs-CZ" alt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en-US" sz="20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0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Neurogli</a:t>
            </a:r>
            <a:r>
              <a:rPr lang="cs-CZ" alt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cs-CZ" altLang="en-US" sz="20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ové</a:t>
            </a:r>
            <a:r>
              <a:rPr lang="en-US" alt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buňky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podpůrné)</a:t>
            </a:r>
            <a:endParaRPr lang="en-US" altLang="en-US" sz="20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cs-CZ" altLang="en-US" sz="20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Neurony</a:t>
            </a:r>
            <a:r>
              <a:rPr lang="cs-CZ" altLang="en-US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vysoce specializované buňky, které přenášejí signály (impulzy)</a:t>
            </a:r>
            <a:endParaRPr lang="en-US" altLang="en-US" b="0" dirty="0">
              <a:solidFill>
                <a:srgbClr val="000000"/>
              </a:solidFill>
            </a:endParaRPr>
          </a:p>
        </p:txBody>
      </p:sp>
      <p:sp>
        <p:nvSpPr>
          <p:cNvPr id="35844" name="Text Box 10"/>
          <p:cNvSpPr txBox="1">
            <a:spLocks noChangeArrowheads="1"/>
          </p:cNvSpPr>
          <p:nvPr/>
        </p:nvSpPr>
        <p:spPr bwMode="auto">
          <a:xfrm>
            <a:off x="1779588" y="476250"/>
            <a:ext cx="52641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Obecné – Neuron 1</a:t>
            </a:r>
          </a:p>
        </p:txBody>
      </p:sp>
    </p:spTree>
    <p:extLst>
      <p:ext uri="{BB962C8B-B14F-4D97-AF65-F5344CB8AC3E}">
        <p14:creationId xmlns:p14="http://schemas.microsoft.com/office/powerpoint/2010/main" val="38639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0"/>
          <p:cNvSpPr txBox="1">
            <a:spLocks noChangeArrowheads="1"/>
          </p:cNvSpPr>
          <p:nvPr/>
        </p:nvSpPr>
        <p:spPr bwMode="auto">
          <a:xfrm>
            <a:off x="3648075" y="476250"/>
            <a:ext cx="15176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2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14EF070C-0BDF-4854-998C-AD76761AC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3429000"/>
            <a:ext cx="38163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cs-CZ" altLang="cs-CZ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Perikaryon (</a:t>
            </a:r>
            <a:r>
              <a:rPr lang="cs-CZ" altLang="cs-CZ" sz="1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neurocyt</a:t>
            </a:r>
            <a:r>
              <a:rPr lang="cs-CZ" altLang="cs-CZ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)</a:t>
            </a:r>
          </a:p>
          <a:p>
            <a:pPr marL="0" indent="0" eaLnBrk="1" hangingPunct="1">
              <a:defRPr/>
            </a:pPr>
            <a:endParaRPr lang="cs-CZ" altLang="cs-CZ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buFontTx/>
              <a:buAutoNum type="arabicPeriod" startAt="2"/>
              <a:defRPr/>
            </a:pPr>
            <a:r>
              <a:rPr lang="cs-CZ" altLang="cs-CZ" sz="1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Výběžky</a:t>
            </a:r>
          </a:p>
          <a:p>
            <a:pPr marL="0" indent="0" eaLnBrk="1" hangingPunct="1">
              <a:defRPr/>
            </a:pPr>
            <a:r>
              <a:rPr lang="cs-CZ" altLang="cs-CZ" sz="1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</a:t>
            </a:r>
            <a:r>
              <a:rPr lang="cs-CZ" altLang="cs-CZ" sz="1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(jednosměrný přenos signálu)</a:t>
            </a:r>
          </a:p>
          <a:p>
            <a:pPr eaLnBrk="1" hangingPunct="1">
              <a:defRPr/>
            </a:pPr>
            <a:endParaRPr lang="cs-CZ" altLang="cs-CZ" sz="1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0" indent="0" eaLnBrk="1" hangingPunct="1">
              <a:defRPr/>
            </a:pPr>
            <a:r>
              <a:rPr lang="cs-CZ" altLang="cs-CZ" sz="1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axon </a:t>
            </a:r>
          </a:p>
          <a:p>
            <a:pPr marL="0" indent="0" eaLnBrk="1" hangingPunct="1"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(vždy pouze jeden; centrifugální přenos)</a:t>
            </a:r>
          </a:p>
          <a:p>
            <a:pPr marL="0" indent="0" eaLnBrk="1" hangingPunct="1">
              <a:defRPr/>
            </a:pPr>
            <a:r>
              <a:rPr lang="cs-CZ" altLang="cs-CZ" sz="1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dendrit(y)</a:t>
            </a:r>
          </a:p>
          <a:p>
            <a:pPr marL="0" indent="0" eaLnBrk="1" hangingPunct="1"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(centripetální přenos)</a:t>
            </a:r>
            <a:endParaRPr lang="cs-CZ" altLang="cs-CZ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36868" name="Picture 12" descr="17382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"/>
          <a:stretch>
            <a:fillRect/>
          </a:stretch>
        </p:blipFill>
        <p:spPr>
          <a:xfrm>
            <a:off x="4500563" y="1052513"/>
            <a:ext cx="4229100" cy="533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6" descr="48-00x1-AplysiaNeurons.jpg                                     000784A6Macintosh HD                   BC4DC1A3:"/>
          <p:cNvPicPr>
            <a:picLocks noChangeAspect="1" noChangeArrowheads="1"/>
          </p:cNvPicPr>
          <p:nvPr/>
        </p:nvPicPr>
        <p:blipFill>
          <a:blip r:embed="rId3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10180">
            <a:off x="466726" y="882650"/>
            <a:ext cx="3052762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56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0"/>
          <p:cNvSpPr txBox="1">
            <a:spLocks noChangeArrowheads="1"/>
          </p:cNvSpPr>
          <p:nvPr/>
        </p:nvSpPr>
        <p:spPr bwMode="auto">
          <a:xfrm>
            <a:off x="2952750" y="260350"/>
            <a:ext cx="33829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3 - Perikaryon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3743325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F03E7A3B-7AAB-4F8D-93E8-0F0CE6121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61950"/>
            <a:ext cx="4681538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Umístění:</a:t>
            </a:r>
          </a:p>
          <a:p>
            <a:pPr eaLnBrk="1" hangingPunct="1"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CNS – šedá hmota</a:t>
            </a:r>
          </a:p>
          <a:p>
            <a:pPr eaLnBrk="1" hangingPunct="1"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PNS – ganglia</a:t>
            </a:r>
          </a:p>
          <a:p>
            <a:pPr eaLnBrk="1" hangingPunct="1">
              <a:defRPr/>
            </a:pPr>
            <a:endParaRPr lang="cs-CZ" altLang="cs-CZ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Tvar: </a:t>
            </a:r>
          </a:p>
          <a:p>
            <a:pPr eaLnBrk="1" hangingPunct="1"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pyramidový, sférický, vejčitý, hruškovitý</a:t>
            </a:r>
          </a:p>
          <a:p>
            <a:pPr eaLnBrk="1" hangingPunct="1">
              <a:defRPr/>
            </a:pPr>
            <a:endParaRPr lang="cs-CZ" altLang="cs-CZ" sz="1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Velikost: </a:t>
            </a:r>
          </a:p>
          <a:p>
            <a:pPr eaLnBrk="1" hangingPunct="1"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5 to 150 </a:t>
            </a: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</a:t>
            </a:r>
          </a:p>
          <a:p>
            <a:pPr eaLnBrk="1" hangingPunct="1">
              <a:defRPr/>
            </a:pPr>
            <a:endParaRPr lang="cs-CZ" alt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Organely: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Jádro – velké + světlé + prominentní jadérka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Nisslova</a:t>
            </a: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substance – drsné ER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Neurofibrily (</a:t>
            </a:r>
            <a:r>
              <a:rPr lang="cs-CZ" alt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neurofilamenta</a:t>
            </a: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+ </a:t>
            </a:r>
            <a:r>
              <a:rPr lang="cs-CZ" alt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neurotubuly</a:t>
            </a:r>
            <a:r>
              <a:rPr lang="cs-CZ" alt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+ aktin)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Lipofuscin</a:t>
            </a:r>
            <a:endParaRPr lang="cs-CZ" alt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37893" name="Picture 5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484313"/>
            <a:ext cx="40449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2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0"/>
          <p:cNvSpPr txBox="1">
            <a:spLocks noChangeArrowheads="1"/>
          </p:cNvSpPr>
          <p:nvPr/>
        </p:nvSpPr>
        <p:spPr bwMode="auto">
          <a:xfrm>
            <a:off x="2952750" y="260350"/>
            <a:ext cx="33829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4 - Perikaryon</a:t>
            </a:r>
          </a:p>
        </p:txBody>
      </p:sp>
      <p:grpSp>
        <p:nvGrpSpPr>
          <p:cNvPr id="38915" name="Skupina 2"/>
          <p:cNvGrpSpPr>
            <a:grpSpLocks/>
          </p:cNvGrpSpPr>
          <p:nvPr/>
        </p:nvGrpSpPr>
        <p:grpSpPr bwMode="auto">
          <a:xfrm>
            <a:off x="2970213" y="1773238"/>
            <a:ext cx="3605212" cy="4926012"/>
            <a:chOff x="2952750" y="1196752"/>
            <a:chExt cx="3604526" cy="4926148"/>
          </a:xfrm>
        </p:grpSpPr>
        <p:pic>
          <p:nvPicPr>
            <p:cNvPr id="3891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50" y="1196752"/>
              <a:ext cx="3362866" cy="445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Obdélník 1"/>
            <p:cNvSpPr>
              <a:spLocks noChangeArrowheads="1"/>
            </p:cNvSpPr>
            <p:nvPr/>
          </p:nvSpPr>
          <p:spPr bwMode="auto">
            <a:xfrm>
              <a:off x="2965306" y="5722790"/>
              <a:ext cx="359197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and Tissue Ultrastructure – A Functional Perspective; </a:t>
              </a:r>
              <a:endParaRPr lang="cs-CZ" altLang="cs-CZ"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1993; Cross and Mercer, Freeman and Co.; Page 127</a:t>
              </a:r>
            </a:p>
          </p:txBody>
        </p:sp>
      </p:grpSp>
      <p:sp>
        <p:nvSpPr>
          <p:cNvPr id="38916" name="TextovéPole 3"/>
          <p:cNvSpPr txBox="1">
            <a:spLocks noChangeArrowheads="1"/>
          </p:cNvSpPr>
          <p:nvPr/>
        </p:nvSpPr>
        <p:spPr bwMode="auto">
          <a:xfrm>
            <a:off x="3063875" y="1200150"/>
            <a:ext cx="303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Nisslova substance - TEM</a:t>
            </a:r>
          </a:p>
        </p:txBody>
      </p:sp>
    </p:spTree>
    <p:extLst>
      <p:ext uri="{BB962C8B-B14F-4D97-AF65-F5344CB8AC3E}">
        <p14:creationId xmlns:p14="http://schemas.microsoft.com/office/powerpoint/2010/main" val="7766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"/>
          <p:cNvSpPr txBox="1">
            <a:spLocks noChangeArrowheads="1"/>
          </p:cNvSpPr>
          <p:nvPr/>
        </p:nvSpPr>
        <p:spPr bwMode="auto">
          <a:xfrm>
            <a:off x="2952750" y="260350"/>
            <a:ext cx="3382963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5 - Perikaryon</a:t>
            </a:r>
          </a:p>
        </p:txBody>
      </p:sp>
      <p:graphicFrame>
        <p:nvGraphicFramePr>
          <p:cNvPr id="39939" name="Object 2"/>
          <p:cNvGraphicFramePr>
            <a:graphicFrameLocks noChangeAspect="1"/>
          </p:cNvGraphicFramePr>
          <p:nvPr/>
        </p:nvGraphicFramePr>
        <p:xfrm>
          <a:off x="1042988" y="944563"/>
          <a:ext cx="6696075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3228571" imgH="2781688" progId="MSPhotoEd.3">
                  <p:embed/>
                </p:oleObj>
              </mc:Choice>
              <mc:Fallback>
                <p:oleObj r:id="rId3" imgW="3228571" imgH="278168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944563"/>
                        <a:ext cx="6696075" cy="5232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AutoShape 3"/>
          <p:cNvSpPr>
            <a:spLocks noChangeArrowheads="1"/>
          </p:cNvSpPr>
          <p:nvPr/>
        </p:nvSpPr>
        <p:spPr bwMode="auto">
          <a:xfrm>
            <a:off x="179388" y="3897313"/>
            <a:ext cx="2160587" cy="576262"/>
          </a:xfrm>
          <a:prstGeom prst="wedgeRoundRectCallout">
            <a:avLst>
              <a:gd name="adj1" fmla="val 38097"/>
              <a:gd name="adj2" fmla="val -130718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Nissl</a:t>
            </a:r>
            <a:r>
              <a:rPr lang="cs-CZ" altLang="zh-CN" sz="160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ova substance </a:t>
            </a:r>
            <a:endParaRPr lang="zh-CN" altLang="en-US" sz="160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941" name="AutoShape 4"/>
          <p:cNvSpPr>
            <a:spLocks noChangeArrowheads="1"/>
          </p:cNvSpPr>
          <p:nvPr/>
        </p:nvSpPr>
        <p:spPr bwMode="auto">
          <a:xfrm>
            <a:off x="6804025" y="1881188"/>
            <a:ext cx="2016125" cy="576262"/>
          </a:xfrm>
          <a:prstGeom prst="wedgeRoundRectCallout">
            <a:avLst>
              <a:gd name="adj1" fmla="val -39713"/>
              <a:gd name="adj2" fmla="val 112810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Neurofibril</a:t>
            </a:r>
            <a:r>
              <a:rPr lang="cs-CZ" altLang="zh-CN" sz="16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y</a:t>
            </a:r>
            <a:endParaRPr lang="zh-CN" altLang="en-US" sz="160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1908175" y="6202363"/>
            <a:ext cx="1943100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zh-CN" sz="140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Barveno </a:t>
            </a:r>
            <a:r>
              <a:rPr lang="en-US" altLang="zh-CN" sz="140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H-E</a:t>
            </a:r>
            <a:endParaRPr lang="zh-CN" altLang="en-US" sz="140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4500563" y="6202363"/>
            <a:ext cx="4103687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zh-CN" sz="1400">
                <a:solidFill>
                  <a:srgbClr val="000000"/>
                </a:solidFill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Impregnace dusičnanem stříbrným</a:t>
            </a:r>
            <a:endParaRPr lang="en-US" altLang="zh-CN" sz="1400">
              <a:solidFill>
                <a:srgbClr val="000000"/>
              </a:solidFill>
              <a:latin typeface="Arial" panose="020B0604020202020204" pitchFamily="34" charset="0"/>
              <a:ea typeface="SimHei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4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age2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7" y="831273"/>
            <a:ext cx="5037091" cy="37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valová tkáň - 1 Kosterní svalovina"/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51" y="1118439"/>
            <a:ext cx="3618309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uss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5" y="4814709"/>
            <a:ext cx="1828800" cy="18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kmusa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 b="11986"/>
          <a:stretch>
            <a:fillRect/>
          </a:stretch>
        </p:blipFill>
        <p:spPr bwMode="auto">
          <a:xfrm>
            <a:off x="326842" y="4814709"/>
            <a:ext cx="1754981" cy="18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44285" y="43002"/>
            <a:ext cx="414748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altLang="cs-CZ" sz="2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ORGANIZACE SVALOVÉ TKÁNĚ</a:t>
            </a:r>
            <a:endParaRPr lang="en-US" altLang="cs-CZ" sz="2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0"/>
          <p:cNvSpPr txBox="1">
            <a:spLocks noChangeArrowheads="1"/>
          </p:cNvSpPr>
          <p:nvPr/>
        </p:nvSpPr>
        <p:spPr bwMode="auto">
          <a:xfrm>
            <a:off x="2716213" y="338138"/>
            <a:ext cx="3381375" cy="461962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6 - Perikaryon</a:t>
            </a:r>
          </a:p>
        </p:txBody>
      </p:sp>
      <p:sp>
        <p:nvSpPr>
          <p:cNvPr id="40963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F5259117-D308-4FE5-8A3F-7A74C8E0FFF0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40964" name="Skupina 13"/>
          <p:cNvGrpSpPr>
            <a:grpSpLocks/>
          </p:cNvGrpSpPr>
          <p:nvPr/>
        </p:nvGrpSpPr>
        <p:grpSpPr bwMode="auto">
          <a:xfrm>
            <a:off x="539750" y="1123950"/>
            <a:ext cx="7945438" cy="5667375"/>
            <a:chOff x="539552" y="1123886"/>
            <a:chExt cx="7945387" cy="5667911"/>
          </a:xfrm>
        </p:grpSpPr>
        <p:grpSp>
          <p:nvGrpSpPr>
            <p:cNvPr id="40965" name="Skupina 3"/>
            <p:cNvGrpSpPr>
              <a:grpSpLocks/>
            </p:cNvGrpSpPr>
            <p:nvPr/>
          </p:nvGrpSpPr>
          <p:grpSpPr bwMode="auto">
            <a:xfrm>
              <a:off x="539552" y="1123886"/>
              <a:ext cx="7945387" cy="3473450"/>
              <a:chOff x="539552" y="1123886"/>
              <a:chExt cx="7945387" cy="3473450"/>
            </a:xfrm>
          </p:grpSpPr>
          <p:pic>
            <p:nvPicPr>
              <p:cNvPr id="40970" name="Picture 2" descr="C:\Documents and Settings\Sedláčková.HIST4\Dokumenty\cortex cerebri potkan\999009a\999009_A cortex cerebri 2,5% ur.-06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524" b="14668"/>
              <a:stretch>
                <a:fillRect/>
              </a:stretch>
            </p:blipFill>
            <p:spPr bwMode="auto">
              <a:xfrm>
                <a:off x="4139952" y="1123886"/>
                <a:ext cx="4344987" cy="2859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71" name="Picture 3" descr="C:\Documents and Settings\Sedláčková.HIST4\Dokumenty\cortex cerebri potkan\999012A\999012A cortex cerebri-06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2" y="1123886"/>
                <a:ext cx="3473450" cy="3473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72" name="TextovéPole 2"/>
              <p:cNvSpPr txBox="1">
                <a:spLocks noChangeArrowheads="1"/>
              </p:cNvSpPr>
              <p:nvPr/>
            </p:nvSpPr>
            <p:spPr bwMode="auto">
              <a:xfrm>
                <a:off x="3035970" y="2714694"/>
                <a:ext cx="2184102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Granula lipofuscinu</a:t>
                </a:r>
              </a:p>
            </p:txBody>
          </p:sp>
        </p:grpSp>
        <p:grpSp>
          <p:nvGrpSpPr>
            <p:cNvPr id="40966" name="Skupina 2"/>
            <p:cNvGrpSpPr>
              <a:grpSpLocks/>
            </p:cNvGrpSpPr>
            <p:nvPr/>
          </p:nvGrpSpPr>
          <p:grpSpPr bwMode="auto">
            <a:xfrm>
              <a:off x="1562095" y="4148139"/>
              <a:ext cx="5458549" cy="2643658"/>
              <a:chOff x="1562095" y="4148139"/>
              <a:chExt cx="5458549" cy="2643658"/>
            </a:xfrm>
          </p:grpSpPr>
          <p:pic>
            <p:nvPicPr>
              <p:cNvPr id="40967" name="Picture 2" descr="C:\Documents and Settings\Sedláčková.HIST4\Dokumenty\cortex cerebri potkan\999012A\999012A cortex cerebri-10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8" t="9013" b="7443"/>
              <a:stretch>
                <a:fillRect/>
              </a:stretch>
            </p:blipFill>
            <p:spPr bwMode="auto">
              <a:xfrm>
                <a:off x="4139952" y="4148139"/>
                <a:ext cx="2880692" cy="2643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68" name="TextovéPole 3"/>
              <p:cNvSpPr txBox="1">
                <a:spLocks noChangeArrowheads="1"/>
              </p:cNvSpPr>
              <p:nvPr/>
            </p:nvSpPr>
            <p:spPr bwMode="auto">
              <a:xfrm>
                <a:off x="1562095" y="5348127"/>
                <a:ext cx="2230084" cy="523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Řasinka jako derivát 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nepotřebného centriolu</a:t>
                </a:r>
              </a:p>
            </p:txBody>
          </p:sp>
          <p:cxnSp>
            <p:nvCxnSpPr>
              <p:cNvPr id="40969" name="Přímá spojnice se šipkou 6"/>
              <p:cNvCxnSpPr>
                <a:cxnSpLocks noChangeShapeType="1"/>
              </p:cNvCxnSpPr>
              <p:nvPr/>
            </p:nvCxnSpPr>
            <p:spPr bwMode="auto">
              <a:xfrm flipV="1">
                <a:off x="3635896" y="5573782"/>
                <a:ext cx="1739290" cy="35955"/>
              </a:xfrm>
              <a:prstGeom prst="straightConnector1">
                <a:avLst/>
              </a:prstGeom>
              <a:noFill/>
              <a:ln w="28575" algn="ctr">
                <a:solidFill>
                  <a:srgbClr val="FF33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57440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"/>
          <p:cNvSpPr txBox="1">
            <a:spLocks noChangeArrowheads="1"/>
          </p:cNvSpPr>
          <p:nvPr/>
        </p:nvSpPr>
        <p:spPr bwMode="auto">
          <a:xfrm>
            <a:off x="2857500" y="333375"/>
            <a:ext cx="30924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7 – Výběžky</a:t>
            </a:r>
          </a:p>
        </p:txBody>
      </p:sp>
      <p:sp>
        <p:nvSpPr>
          <p:cNvPr id="4198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9596D8F3-488B-488F-98EF-5FDFB51CD866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41988" name="Skupina 24"/>
          <p:cNvGrpSpPr>
            <a:grpSpLocks/>
          </p:cNvGrpSpPr>
          <p:nvPr/>
        </p:nvGrpSpPr>
        <p:grpSpPr bwMode="auto">
          <a:xfrm>
            <a:off x="1692275" y="1196975"/>
            <a:ext cx="5795963" cy="5446713"/>
            <a:chOff x="1691680" y="1196752"/>
            <a:chExt cx="5796136" cy="5446713"/>
          </a:xfrm>
        </p:grpSpPr>
        <p:grpSp>
          <p:nvGrpSpPr>
            <p:cNvPr id="41989" name="Skupina 20"/>
            <p:cNvGrpSpPr>
              <a:grpSpLocks/>
            </p:cNvGrpSpPr>
            <p:nvPr/>
          </p:nvGrpSpPr>
          <p:grpSpPr bwMode="auto">
            <a:xfrm>
              <a:off x="1691680" y="1196752"/>
              <a:ext cx="5207974" cy="5446713"/>
              <a:chOff x="1691680" y="1196752"/>
              <a:chExt cx="5207974" cy="5446713"/>
            </a:xfrm>
          </p:grpSpPr>
          <p:pic>
            <p:nvPicPr>
              <p:cNvPr id="41991" name="Picture 2" descr="Image00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832" y="1196752"/>
                <a:ext cx="2598737" cy="544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992" name="Přímá spojnice se šipkou 16"/>
              <p:cNvCxnSpPr>
                <a:cxnSpLocks noChangeShapeType="1"/>
              </p:cNvCxnSpPr>
              <p:nvPr/>
            </p:nvCxnSpPr>
            <p:spPr bwMode="auto">
              <a:xfrm>
                <a:off x="1763688" y="1988840"/>
                <a:ext cx="1584176" cy="0"/>
              </a:xfrm>
              <a:prstGeom prst="straightConnector1">
                <a:avLst/>
              </a:prstGeom>
              <a:noFill/>
              <a:ln w="76200" algn="ctr">
                <a:solidFill>
                  <a:srgbClr val="7030A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993" name="Přímá spojnice se šipkou 18"/>
              <p:cNvCxnSpPr>
                <a:cxnSpLocks noChangeShapeType="1"/>
              </p:cNvCxnSpPr>
              <p:nvPr/>
            </p:nvCxnSpPr>
            <p:spPr bwMode="auto">
              <a:xfrm flipH="1">
                <a:off x="4359200" y="4725144"/>
                <a:ext cx="1584176" cy="0"/>
              </a:xfrm>
              <a:prstGeom prst="straightConnector1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994" name="Přímá spojnice se šipkou 19"/>
              <p:cNvCxnSpPr>
                <a:cxnSpLocks noChangeShapeType="1"/>
              </p:cNvCxnSpPr>
              <p:nvPr/>
            </p:nvCxnSpPr>
            <p:spPr bwMode="auto">
              <a:xfrm flipH="1">
                <a:off x="5220072" y="3645024"/>
                <a:ext cx="1584176" cy="0"/>
              </a:xfrm>
              <a:prstGeom prst="straightConnector1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995" name="TextovéPole 17"/>
              <p:cNvSpPr txBox="1">
                <a:spLocks noChangeArrowheads="1"/>
              </p:cNvSpPr>
              <p:nvPr/>
            </p:nvSpPr>
            <p:spPr bwMode="auto">
              <a:xfrm>
                <a:off x="1691680" y="1619508"/>
                <a:ext cx="112085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Dendrity</a:t>
                </a:r>
              </a:p>
            </p:txBody>
          </p:sp>
          <p:sp>
            <p:nvSpPr>
              <p:cNvPr id="41996" name="TextovéPole 21"/>
              <p:cNvSpPr txBox="1">
                <a:spLocks noChangeArrowheads="1"/>
              </p:cNvSpPr>
              <p:nvPr/>
            </p:nvSpPr>
            <p:spPr bwMode="auto">
              <a:xfrm>
                <a:off x="5599259" y="3279272"/>
                <a:ext cx="130039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Kolaterály</a:t>
                </a:r>
              </a:p>
            </p:txBody>
          </p:sp>
          <p:sp>
            <p:nvSpPr>
              <p:cNvPr id="41997" name="TextovéPole 22"/>
              <p:cNvSpPr txBox="1">
                <a:spLocks noChangeArrowheads="1"/>
              </p:cNvSpPr>
              <p:nvPr/>
            </p:nvSpPr>
            <p:spPr bwMode="auto">
              <a:xfrm>
                <a:off x="5285315" y="4369743"/>
                <a:ext cx="7617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Axon</a:t>
                </a:r>
              </a:p>
            </p:txBody>
          </p:sp>
        </p:grpSp>
        <p:sp>
          <p:nvSpPr>
            <p:cNvPr id="41990" name="TextovéPole 23"/>
            <p:cNvSpPr txBox="1">
              <a:spLocks noChangeArrowheads="1"/>
            </p:cNvSpPr>
            <p:nvPr/>
          </p:nvSpPr>
          <p:spPr bwMode="auto">
            <a:xfrm>
              <a:off x="5436096" y="3645024"/>
              <a:ext cx="205172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000" b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(větvení axonu, telodendrie)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15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"/>
          <p:cNvSpPr txBox="1">
            <a:spLocks noChangeArrowheads="1"/>
          </p:cNvSpPr>
          <p:nvPr/>
        </p:nvSpPr>
        <p:spPr bwMode="auto">
          <a:xfrm>
            <a:off x="3101975" y="196850"/>
            <a:ext cx="30924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8 – Výběžky</a:t>
            </a:r>
          </a:p>
        </p:txBody>
      </p:sp>
      <p:sp>
        <p:nvSpPr>
          <p:cNvPr id="43011" name="TextovéPole 10"/>
          <p:cNvSpPr txBox="1">
            <a:spLocks noChangeArrowheads="1"/>
          </p:cNvSpPr>
          <p:nvPr/>
        </p:nvSpPr>
        <p:spPr bwMode="auto">
          <a:xfrm>
            <a:off x="5580063" y="865188"/>
            <a:ext cx="253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 </a:t>
            </a:r>
            <a:r>
              <a:rPr lang="cs-CZ" altLang="cs-CZ" sz="1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(nervové vlákno)</a:t>
            </a:r>
          </a:p>
        </p:txBody>
      </p:sp>
      <p:sp>
        <p:nvSpPr>
          <p:cNvPr id="43012" name="Obdélník 11"/>
          <p:cNvSpPr>
            <a:spLocks noChangeArrowheads="1"/>
          </p:cNvSpPr>
          <p:nvPr/>
        </p:nvSpPr>
        <p:spPr bwMode="auto">
          <a:xfrm>
            <a:off x="1198563" y="495300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Dendrity</a:t>
            </a:r>
          </a:p>
        </p:txBody>
      </p:sp>
      <p:grpSp>
        <p:nvGrpSpPr>
          <p:cNvPr id="43013" name="Skupina 12"/>
          <p:cNvGrpSpPr>
            <a:grpSpLocks/>
          </p:cNvGrpSpPr>
          <p:nvPr/>
        </p:nvGrpSpPr>
        <p:grpSpPr bwMode="auto">
          <a:xfrm>
            <a:off x="769938" y="4027488"/>
            <a:ext cx="2378075" cy="2716212"/>
            <a:chOff x="3275856" y="1431821"/>
            <a:chExt cx="2376835" cy="3077299"/>
          </a:xfrm>
        </p:grpSpPr>
        <p:pic>
          <p:nvPicPr>
            <p:cNvPr id="43017" name="Picture 3" descr="Nervová tkáň - 3 Neuron - schéma"/>
            <p:cNvPicPr>
              <a:picLocks noChangeAspect="1" noChangeArrowheads="1"/>
            </p:cNvPicPr>
            <p:nvPr/>
          </p:nvPicPr>
          <p:blipFill>
            <a:blip r:embed="rId2">
              <a:lum bright="12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" t="6755" r="6644" b="1102"/>
            <a:stretch>
              <a:fillRect/>
            </a:stretch>
          </p:blipFill>
          <p:spPr bwMode="auto">
            <a:xfrm>
              <a:off x="3275856" y="1431821"/>
              <a:ext cx="2376835" cy="307729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18" name="Ovál 7"/>
            <p:cNvSpPr>
              <a:spLocks noChangeArrowheads="1"/>
            </p:cNvSpPr>
            <p:nvPr/>
          </p:nvSpPr>
          <p:spPr bwMode="auto">
            <a:xfrm rot="2803521">
              <a:off x="4716016" y="3288531"/>
              <a:ext cx="216024" cy="504056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19" name="Ovál 9"/>
            <p:cNvSpPr>
              <a:spLocks noChangeArrowheads="1"/>
            </p:cNvSpPr>
            <p:nvPr/>
          </p:nvSpPr>
          <p:spPr bwMode="auto">
            <a:xfrm>
              <a:off x="3419872" y="2251358"/>
              <a:ext cx="216024" cy="360040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20" name="Ovál 13"/>
            <p:cNvSpPr>
              <a:spLocks noChangeArrowheads="1"/>
            </p:cNvSpPr>
            <p:nvPr/>
          </p:nvSpPr>
          <p:spPr bwMode="auto">
            <a:xfrm rot="-1242454">
              <a:off x="3419872" y="2880091"/>
              <a:ext cx="216024" cy="360040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021" name="Ovál 14"/>
            <p:cNvSpPr>
              <a:spLocks noChangeArrowheads="1"/>
            </p:cNvSpPr>
            <p:nvPr/>
          </p:nvSpPr>
          <p:spPr bwMode="auto">
            <a:xfrm rot="-2269634">
              <a:off x="3758248" y="3462263"/>
              <a:ext cx="207640" cy="360040"/>
            </a:xfrm>
            <a:prstGeom prst="ellipse">
              <a:avLst/>
            </a:prstGeom>
            <a:noFill/>
            <a:ln w="28575" algn="ctr">
              <a:solidFill>
                <a:srgbClr val="7030A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827129AE-4E82-4903-B04A-1FD292A80784}"/>
              </a:ext>
            </a:extLst>
          </p:cNvPr>
          <p:cNvSpPr/>
          <p:nvPr/>
        </p:nvSpPr>
        <p:spPr>
          <a:xfrm>
            <a:off x="152400" y="819150"/>
            <a:ext cx="3835400" cy="3232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Přenáší signály </a:t>
            </a:r>
            <a:r>
              <a:rPr lang="cs-CZ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směrem k tělu neuronu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endParaRPr lang="en-US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cs-CZ" b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</a:t>
            </a:r>
            <a:r>
              <a:rPr lang="cs-CZ" altLang="cs-CZ" b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en-US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krátké</a:t>
            </a:r>
            <a:r>
              <a:rPr lang="en-US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velmi větvené </a:t>
            </a:r>
            <a:r>
              <a:rPr lang="en-US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altLang="cs-CZ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nemyelinizované</a:t>
            </a:r>
            <a:endParaRPr lang="cs-CZ" altLang="cs-CZ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endParaRPr lang="en-US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Povrchy pro kontakt s jinými neurony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endParaRPr lang="en-US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Obsahuje </a:t>
            </a:r>
            <a:r>
              <a:rPr lang="en-US" altLang="cs-CZ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neurofibril</a:t>
            </a:r>
            <a:r>
              <a:rPr lang="cs-CZ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Nissl</a:t>
            </a:r>
            <a:r>
              <a:rPr lang="cs-CZ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ovu substanci</a:t>
            </a:r>
          </a:p>
          <a:p>
            <a:pPr>
              <a:defRPr/>
            </a:pPr>
            <a:endParaRPr lang="cs-CZ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Obsahuje </a:t>
            </a:r>
            <a:r>
              <a:rPr lang="cs-CZ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MAP-2</a:t>
            </a: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(rozdíl od axonu)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Desítky tisíc spojů (synapsí na velkých dendritech)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Dendritic</a:t>
            </a:r>
            <a:r>
              <a:rPr lang="cs-CZ" altLang="cs-CZ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cs-CZ" altLang="cs-CZ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trny </a:t>
            </a: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dendritech některých neuronů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Počet d</a:t>
            </a:r>
            <a:r>
              <a:rPr lang="en-US" altLang="cs-CZ" b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endritic</a:t>
            </a:r>
            <a:r>
              <a:rPr lang="cs-CZ" altLang="cs-CZ" b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kých</a:t>
            </a:r>
            <a:r>
              <a:rPr lang="cs-CZ" altLang="cs-CZ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trnů klesá s věkem a špatnou výživou</a:t>
            </a:r>
            <a:endParaRPr lang="en-US" altLang="cs-CZ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5" name="Obdélník 17"/>
          <p:cNvSpPr>
            <a:spLocks noChangeArrowheads="1"/>
          </p:cNvSpPr>
          <p:nvPr/>
        </p:nvSpPr>
        <p:spPr bwMode="auto">
          <a:xfrm>
            <a:off x="3867150" y="1216025"/>
            <a:ext cx="518477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axon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odstupuje z těla neuronu –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odstupový konus</a:t>
            </a:r>
          </a:p>
          <a:p>
            <a:pPr>
              <a:spcBef>
                <a:spcPct val="0"/>
              </a:spcBef>
            </a:pP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Odstupový konus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kónická oblast těla neuronu – neobsahuje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Nisslovu substanci </a:t>
            </a:r>
            <a:endParaRPr lang="en-US" altLang="cs-CZ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Některé axony mohou měřit až </a:t>
            </a: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cm</a:t>
            </a:r>
            <a:endParaRPr lang="cs-CZ" altLang="cs-CZ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ciální segment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část axonu od jeho začátku po začátek myelinové pochvy</a:t>
            </a:r>
          </a:p>
          <a:p>
            <a:pPr>
              <a:spcBef>
                <a:spcPct val="0"/>
              </a:spcBef>
            </a:pP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Iniciální segment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oblast, kde se sumací excitačních a inhibičních signálů generuje finální signál</a:t>
            </a:r>
          </a:p>
          <a:p>
            <a:pPr>
              <a:spcBef>
                <a:spcPct val="0"/>
              </a:spcBef>
            </a:pPr>
            <a:endParaRPr lang="en-US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Kolaterální větve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Terminální arborizace – Telodendrie</a:t>
            </a:r>
          </a:p>
          <a:p>
            <a:pPr>
              <a:spcBef>
                <a:spcPct val="0"/>
              </a:spcBef>
            </a:pPr>
            <a:endParaRPr lang="en-US" altLang="cs-CZ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izované</a:t>
            </a: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nemyelinizované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Přenáší impulzy 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směrem od těla neuronu</a:t>
            </a:r>
            <a:endParaRPr lang="en-US" altLang="cs-CZ" sz="1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Terminální knoflík 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zdruření na konci axonu, obsahuje synaptické váčky s neurotransmitery</a:t>
            </a:r>
          </a:p>
          <a:p>
            <a:pPr eaLnBrk="1" hangingPunct="1">
              <a:spcBef>
                <a:spcPct val="0"/>
              </a:spcBef>
            </a:pP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Buněčná membrána </a:t>
            </a:r>
            <a:r>
              <a:rPr lang="en-US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axolema</a:t>
            </a: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Cytoplasm</a:t>
            </a:r>
            <a:r>
              <a:rPr lang="cs-CZ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2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axoplasm</a:t>
            </a: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altLang="cs-CZ" sz="12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6" name="Obdélník 18"/>
          <p:cNvSpPr>
            <a:spLocks noChangeArrowheads="1"/>
          </p:cNvSpPr>
          <p:nvPr/>
        </p:nvSpPr>
        <p:spPr bwMode="auto">
          <a:xfrm>
            <a:off x="3276600" y="5973763"/>
            <a:ext cx="5759450" cy="52387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Bílá hmota</a:t>
            </a:r>
            <a:r>
              <a:rPr lang="en-US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 s 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izovanými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axon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cs-CZ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Šedá hmota</a:t>
            </a:r>
            <a:r>
              <a:rPr lang="en-US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oblasti s ne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myelin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izovanými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axon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y,</a:t>
            </a:r>
            <a:r>
              <a:rPr lang="en-US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těly buněk a dendrity</a:t>
            </a:r>
            <a:endParaRPr lang="en-US" altLang="cs-CZ" sz="14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0"/>
          <p:cNvSpPr txBox="1">
            <a:spLocks noChangeArrowheads="1"/>
          </p:cNvSpPr>
          <p:nvPr/>
        </p:nvSpPr>
        <p:spPr bwMode="auto">
          <a:xfrm>
            <a:off x="2857500" y="333375"/>
            <a:ext cx="30924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9 – Výběžky</a:t>
            </a:r>
          </a:p>
        </p:txBody>
      </p:sp>
      <p:grpSp>
        <p:nvGrpSpPr>
          <p:cNvPr id="44035" name="Skupina 4"/>
          <p:cNvGrpSpPr>
            <a:grpSpLocks/>
          </p:cNvGrpSpPr>
          <p:nvPr/>
        </p:nvGrpSpPr>
        <p:grpSpPr bwMode="auto">
          <a:xfrm>
            <a:off x="900113" y="1228725"/>
            <a:ext cx="7435850" cy="5345113"/>
            <a:chOff x="899592" y="1228724"/>
            <a:chExt cx="7436295" cy="5345333"/>
          </a:xfrm>
        </p:grpSpPr>
        <p:pic>
          <p:nvPicPr>
            <p:cNvPr id="44036" name="Picture 1028" descr="Nervová tkáň - 5 Neuron - ini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6"/>
            <a:stretch>
              <a:fillRect/>
            </a:stretch>
          </p:blipFill>
          <p:spPr bwMode="auto">
            <a:xfrm>
              <a:off x="4913539" y="2276872"/>
              <a:ext cx="3422348" cy="41690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029">
              <a:extLst>
                <a:ext uri="{FF2B5EF4-FFF2-40B4-BE49-F238E27FC236}">
                  <a16:creationId xmlns:a16="http://schemas.microsoft.com/office/drawing/2014/main" xmlns="" id="{E4671FA4-535F-43CF-AECD-5EE7367EB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293" y="1435107"/>
              <a:ext cx="2016246" cy="400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eaLnBrk="1" hangingPunct="1">
                <a:defRPr/>
              </a:pPr>
              <a:r>
                <a:rPr lang="cs-CZ" altLang="cs-CZ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Neuron - TEM</a:t>
              </a:r>
            </a:p>
          </p:txBody>
        </p:sp>
        <p:sp>
          <p:nvSpPr>
            <p:cNvPr id="10" name="Text Box 1030">
              <a:extLst>
                <a:ext uri="{FF2B5EF4-FFF2-40B4-BE49-F238E27FC236}">
                  <a16:creationId xmlns:a16="http://schemas.microsoft.com/office/drawing/2014/main" xmlns="" id="{3F8F084A-30ED-43C2-B635-1A9418E0C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236" y="5200812"/>
              <a:ext cx="1382796" cy="461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 eaLnBrk="1" hangingPunct="1">
                <a:defRPr/>
              </a:pPr>
              <a:r>
                <a:rPr lang="cs-CZ" altLang="cs-CZ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Odstupový</a:t>
              </a:r>
              <a:endPara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cs-CZ" altLang="cs-CZ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 </a:t>
              </a:r>
              <a:r>
                <a:rPr lang="cs-CZ" altLang="cs-CZ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konus</a:t>
              </a:r>
              <a:endPara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endParaRPr>
            </a:p>
          </p:txBody>
        </p:sp>
        <p:sp>
          <p:nvSpPr>
            <p:cNvPr id="44039" name="Line 1031"/>
            <p:cNvSpPr>
              <a:spLocks noChangeShapeType="1"/>
            </p:cNvSpPr>
            <p:nvPr/>
          </p:nvSpPr>
          <p:spPr bwMode="auto">
            <a:xfrm flipV="1">
              <a:off x="4756376" y="4734700"/>
              <a:ext cx="1631167" cy="69684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en-US"/>
            </a:p>
          </p:txBody>
        </p:sp>
        <p:pic>
          <p:nvPicPr>
            <p:cNvPr id="44040" name="Picture 1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8" t="13374" r="63095" b="30005"/>
            <a:stretch>
              <a:fillRect/>
            </a:stretch>
          </p:blipFill>
          <p:spPr bwMode="auto">
            <a:xfrm>
              <a:off x="899592" y="4998710"/>
              <a:ext cx="1237950" cy="157534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41" name="Picture 4" descr="C:\Documents and Settings\Sedláčková.HIST4\Dokumenty\cortex cerebri potkan\999010a\999010_A cortex cerebri 2,5%ur.-0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0" r="18701"/>
            <a:stretch>
              <a:fillRect/>
            </a:stretch>
          </p:blipFill>
          <p:spPr bwMode="auto">
            <a:xfrm>
              <a:off x="899592" y="1228724"/>
              <a:ext cx="3600971" cy="358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50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0"/>
          <p:cNvSpPr txBox="1">
            <a:spLocks noChangeArrowheads="1"/>
          </p:cNvSpPr>
          <p:nvPr/>
        </p:nvSpPr>
        <p:spPr bwMode="auto">
          <a:xfrm>
            <a:off x="2189163" y="549275"/>
            <a:ext cx="47561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10 – Axonální transport</a:t>
            </a:r>
          </a:p>
        </p:txBody>
      </p:sp>
      <p:pic>
        <p:nvPicPr>
          <p:cNvPr id="45059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1985962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Rectangle 3"/>
          <p:cNvSpPr txBox="1">
            <a:spLocks noChangeArrowheads="1"/>
          </p:cNvSpPr>
          <p:nvPr/>
        </p:nvSpPr>
        <p:spPr bwMode="auto">
          <a:xfrm>
            <a:off x="3779838" y="5199063"/>
            <a:ext cx="4608512" cy="11239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Pomalý</a:t>
            </a:r>
            <a:r>
              <a:rPr lang="en-US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transport:</a:t>
            </a: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mm/day</a:t>
            </a:r>
          </a:p>
          <a:p>
            <a:pPr eaLnBrk="1" hangingPunct="1"/>
            <a:endParaRPr lang="en-US" altLang="cs-CZ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Rychlý</a:t>
            </a:r>
            <a:r>
              <a:rPr lang="en-US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transport:</a:t>
            </a: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cs-CZ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mm/day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8F1EFEA2-74D1-437D-AD4B-86A98D14FBAC}"/>
              </a:ext>
            </a:extLst>
          </p:cNvPr>
          <p:cNvSpPr/>
          <p:nvPr/>
        </p:nvSpPr>
        <p:spPr>
          <a:xfrm>
            <a:off x="3492500" y="1901825"/>
            <a:ext cx="5040313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Proč? </a:t>
            </a:r>
          </a:p>
          <a:p>
            <a:pPr eaLnBrk="1" hangingPunct="1"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Mnoho proteinů, kterém jsou tvořeny v tělech neuronů, musí být transportováno do axonů a </a:t>
            </a:r>
            <a:r>
              <a:rPr lang="cs-CZ" altLang="en-US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axonálních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zakončení: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obnovu buněčné membrány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altLang="en-US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obnovu jako 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cs-CZ" altLang="en-US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tových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kanálů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neurotransmit</a:t>
            </a:r>
            <a:r>
              <a:rPr lang="cs-CZ" altLang="en-US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erů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enzymů, …</a:t>
            </a:r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endParaRPr lang="en-US" altLang="en-US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Jak?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axon</a:t>
            </a:r>
            <a:r>
              <a:rPr lang="cs-CZ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álním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  <a:r>
              <a:rPr lang="cs-CZ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obousměrným přesunem proteinů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organel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jiného materiálu prostředím axonu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anterogr</a:t>
            </a:r>
            <a:r>
              <a:rPr lang="cs-CZ" alt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ádní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pohyb směrem od těla axonu </a:t>
            </a:r>
            <a:r>
              <a:rPr lang="cs-CZ" alt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dynein</a:t>
            </a:r>
            <a:r>
              <a:rPr lang="cs-CZ" altLang="en-US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retrogr</a:t>
            </a:r>
            <a:r>
              <a:rPr lang="cs-CZ" alt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ádní</a:t>
            </a:r>
            <a:r>
              <a:rPr lang="en-US" altLang="en-US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en-US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pohyb směrem k tělu axonu </a:t>
            </a:r>
            <a:r>
              <a:rPr lang="cs-CZ" altLang="en-US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kinesin</a:t>
            </a:r>
            <a:r>
              <a:rPr lang="cs-CZ" altLang="en-US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9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0"/>
          <p:cNvSpPr txBox="1">
            <a:spLocks noChangeArrowheads="1"/>
          </p:cNvSpPr>
          <p:nvPr/>
        </p:nvSpPr>
        <p:spPr bwMode="auto">
          <a:xfrm>
            <a:off x="2474913" y="301625"/>
            <a:ext cx="396557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 – Neuropil 1</a:t>
            </a:r>
          </a:p>
        </p:txBody>
      </p:sp>
      <p:sp>
        <p:nvSpPr>
          <p:cNvPr id="46083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8431ECD8-F9B1-40FA-AF21-22AB20386EA5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95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46084" name="Skupina 3"/>
          <p:cNvGrpSpPr>
            <a:grpSpLocks/>
          </p:cNvGrpSpPr>
          <p:nvPr/>
        </p:nvGrpSpPr>
        <p:grpSpPr bwMode="auto">
          <a:xfrm>
            <a:off x="492125" y="3009900"/>
            <a:ext cx="3308350" cy="3686175"/>
            <a:chOff x="395536" y="1824888"/>
            <a:chExt cx="3308919" cy="3686985"/>
          </a:xfrm>
        </p:grpSpPr>
        <p:pic>
          <p:nvPicPr>
            <p:cNvPr id="46092" name="Picture 3" descr="Nervová tkáň - 6 Pyramidové bb"/>
            <p:cNvPicPr>
              <a:picLocks noChangeAspect="1" noChangeArrowheads="1"/>
            </p:cNvPicPr>
            <p:nvPr/>
          </p:nvPicPr>
          <p:blipFill>
            <a:blip r:embed="rId2">
              <a:lum bright="6000"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5" t="27196" r="6335" b="10001"/>
            <a:stretch>
              <a:fillRect/>
            </a:stretch>
          </p:blipFill>
          <p:spPr bwMode="auto">
            <a:xfrm>
              <a:off x="395536" y="1824888"/>
              <a:ext cx="3308919" cy="3379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7"/>
            <p:cNvSpPr txBox="1">
              <a:spLocks noChangeArrowheads="1"/>
            </p:cNvSpPr>
            <p:nvPr/>
          </p:nvSpPr>
          <p:spPr bwMode="auto">
            <a:xfrm>
              <a:off x="683568" y="5204028"/>
              <a:ext cx="2928301" cy="30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Pyramidové buňky - impregnation</a:t>
              </a:r>
            </a:p>
          </p:txBody>
        </p:sp>
      </p:grpSp>
      <p:grpSp>
        <p:nvGrpSpPr>
          <p:cNvPr id="46085" name="Skupina 4"/>
          <p:cNvGrpSpPr>
            <a:grpSpLocks/>
          </p:cNvGrpSpPr>
          <p:nvPr/>
        </p:nvGrpSpPr>
        <p:grpSpPr bwMode="auto">
          <a:xfrm>
            <a:off x="4067175" y="1147763"/>
            <a:ext cx="3749675" cy="2795587"/>
            <a:chOff x="4754270" y="764704"/>
            <a:chExt cx="3749680" cy="2796457"/>
          </a:xfrm>
        </p:grpSpPr>
        <p:pic>
          <p:nvPicPr>
            <p:cNvPr id="4609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270" y="764704"/>
              <a:ext cx="3749680" cy="2488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091" name="Text Box 8"/>
            <p:cNvSpPr txBox="1">
              <a:spLocks noChangeArrowheads="1"/>
            </p:cNvSpPr>
            <p:nvPr/>
          </p:nvSpPr>
          <p:spPr bwMode="auto">
            <a:xfrm>
              <a:off x="5868144" y="3253384"/>
              <a:ext cx="19964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Motoneurony – H+E</a:t>
              </a:r>
            </a:p>
          </p:txBody>
        </p:sp>
      </p:grpSp>
      <p:grpSp>
        <p:nvGrpSpPr>
          <p:cNvPr id="46086" name="Skupina 12"/>
          <p:cNvGrpSpPr>
            <a:grpSpLocks/>
          </p:cNvGrpSpPr>
          <p:nvPr/>
        </p:nvGrpSpPr>
        <p:grpSpPr bwMode="auto">
          <a:xfrm>
            <a:off x="5103813" y="3943350"/>
            <a:ext cx="3640137" cy="2906713"/>
            <a:chOff x="4588012" y="3427017"/>
            <a:chExt cx="3639509" cy="2906395"/>
          </a:xfrm>
        </p:grpSpPr>
        <p:pic>
          <p:nvPicPr>
            <p:cNvPr id="4608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7"/>
            <a:stretch>
              <a:fillRect/>
            </a:stretch>
          </p:blipFill>
          <p:spPr bwMode="auto">
            <a:xfrm>
              <a:off x="4588012" y="3427017"/>
              <a:ext cx="3639509" cy="2578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089" name="Rectangle 9"/>
            <p:cNvSpPr>
              <a:spLocks noChangeArrowheads="1"/>
            </p:cNvSpPr>
            <p:nvPr/>
          </p:nvSpPr>
          <p:spPr bwMode="auto">
            <a:xfrm>
              <a:off x="4734036" y="6025669"/>
              <a:ext cx="3272460" cy="307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Motoneurony – kombinovaná technika</a:t>
              </a:r>
            </a:p>
          </p:txBody>
        </p:sp>
      </p:grpSp>
      <p:sp>
        <p:nvSpPr>
          <p:cNvPr id="46087" name="Obdélník 14"/>
          <p:cNvSpPr>
            <a:spLocks noChangeArrowheads="1"/>
          </p:cNvSpPr>
          <p:nvPr/>
        </p:nvSpPr>
        <p:spPr bwMode="auto">
          <a:xfrm>
            <a:off x="571500" y="1192213"/>
            <a:ext cx="325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Všechen materiál vyplňující prostor mezi těly neuronů a gliových buněk + ECM.</a:t>
            </a:r>
          </a:p>
        </p:txBody>
      </p:sp>
    </p:spTree>
    <p:extLst>
      <p:ext uri="{BB962C8B-B14F-4D97-AF65-F5344CB8AC3E}">
        <p14:creationId xmlns:p14="http://schemas.microsoft.com/office/powerpoint/2010/main" val="37830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0"/>
          <p:cNvSpPr txBox="1">
            <a:spLocks noChangeArrowheads="1"/>
          </p:cNvSpPr>
          <p:nvPr/>
        </p:nvSpPr>
        <p:spPr bwMode="auto">
          <a:xfrm>
            <a:off x="2500313" y="476250"/>
            <a:ext cx="394652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Nervová tkáň– Neuropil 2</a:t>
            </a:r>
          </a:p>
        </p:txBody>
      </p:sp>
      <p:sp>
        <p:nvSpPr>
          <p:cNvPr id="47107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967FCEEF-13E2-4264-B0F4-52E211DC4776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7108" name="Picture 2" descr="C:\Documents and Settings\Sedláčková.HIST4\Dokumenty\cortex cerebri potkan\999008a\999008_a ko cortex cerebri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1844675"/>
            <a:ext cx="47529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ovéPole 1"/>
          <p:cNvSpPr txBox="1">
            <a:spLocks noChangeArrowheads="1"/>
          </p:cNvSpPr>
          <p:nvPr/>
        </p:nvSpPr>
        <p:spPr bwMode="auto">
          <a:xfrm>
            <a:off x="3500438" y="1206500"/>
            <a:ext cx="194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Neuropil - TEM</a:t>
            </a:r>
          </a:p>
        </p:txBody>
      </p:sp>
    </p:spTree>
    <p:extLst>
      <p:ext uri="{BB962C8B-B14F-4D97-AF65-F5344CB8AC3E}">
        <p14:creationId xmlns:p14="http://schemas.microsoft.com/office/powerpoint/2010/main" val="26709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0"/>
          <p:cNvSpPr txBox="1">
            <a:spLocks noChangeArrowheads="1"/>
          </p:cNvSpPr>
          <p:nvPr/>
        </p:nvSpPr>
        <p:spPr bwMode="auto">
          <a:xfrm>
            <a:off x="2790825" y="549275"/>
            <a:ext cx="355282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– Klasifikace 1 </a:t>
            </a:r>
          </a:p>
        </p:txBody>
      </p:sp>
      <p:sp>
        <p:nvSpPr>
          <p:cNvPr id="48131" name="TextovéPole 2"/>
          <p:cNvSpPr txBox="1">
            <a:spLocks noChangeArrowheads="1"/>
          </p:cNvSpPr>
          <p:nvPr/>
        </p:nvSpPr>
        <p:spPr bwMode="auto">
          <a:xfrm>
            <a:off x="1947863" y="1331913"/>
            <a:ext cx="4403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počtu a uspořádání výběžků</a:t>
            </a:r>
          </a:p>
        </p:txBody>
      </p:sp>
      <p:grpSp>
        <p:nvGrpSpPr>
          <p:cNvPr id="48132" name="Skupina 1"/>
          <p:cNvGrpSpPr>
            <a:grpSpLocks/>
          </p:cNvGrpSpPr>
          <p:nvPr/>
        </p:nvGrpSpPr>
        <p:grpSpPr bwMode="auto">
          <a:xfrm>
            <a:off x="-236538" y="2205038"/>
            <a:ext cx="9124951" cy="3960812"/>
            <a:chOff x="-236538" y="2205038"/>
            <a:chExt cx="9124951" cy="3960812"/>
          </a:xfrm>
        </p:grpSpPr>
        <p:grpSp>
          <p:nvGrpSpPr>
            <p:cNvPr id="48133" name="Skupina 20"/>
            <p:cNvGrpSpPr>
              <a:grpSpLocks/>
            </p:cNvGrpSpPr>
            <p:nvPr/>
          </p:nvGrpSpPr>
          <p:grpSpPr bwMode="auto">
            <a:xfrm>
              <a:off x="-236538" y="2205038"/>
              <a:ext cx="9124951" cy="3960812"/>
              <a:chOff x="-252536" y="2348880"/>
              <a:chExt cx="9126348" cy="3960440"/>
            </a:xfrm>
          </p:grpSpPr>
          <p:grpSp>
            <p:nvGrpSpPr>
              <p:cNvPr id="48135" name="Skupina 14"/>
              <p:cNvGrpSpPr>
                <a:grpSpLocks/>
              </p:cNvGrpSpPr>
              <p:nvPr/>
            </p:nvGrpSpPr>
            <p:grpSpPr bwMode="auto">
              <a:xfrm>
                <a:off x="-252536" y="2348880"/>
                <a:ext cx="3312368" cy="3960440"/>
                <a:chOff x="-180528" y="2348880"/>
                <a:chExt cx="3312368" cy="3960440"/>
              </a:xfrm>
            </p:grpSpPr>
            <p:sp>
              <p:nvSpPr>
                <p:cNvPr id="48144" name="Obdélník 4"/>
                <p:cNvSpPr>
                  <a:spLocks noChangeArrowheads="1"/>
                </p:cNvSpPr>
                <p:nvPr/>
              </p:nvSpPr>
              <p:spPr bwMode="auto">
                <a:xfrm>
                  <a:off x="-180528" y="2416087"/>
                  <a:ext cx="3312368" cy="6740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lvl="1"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en-US" altLang="cs-CZ" sz="1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ultipol</a:t>
                  </a:r>
                  <a:r>
                    <a:rPr lang="cs-CZ" altLang="cs-CZ" sz="1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ární</a:t>
                  </a:r>
                  <a:endParaRPr lang="cs-CZ" altLang="cs-CZ" sz="16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1"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několik </a:t>
                  </a:r>
                  <a:r>
                    <a:rPr lang="en-US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dendrit</a:t>
                  </a:r>
                  <a:r>
                    <a:rPr lang="cs-CZ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ů</a:t>
                  </a:r>
                  <a:r>
                    <a:rPr lang="en-US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&amp; </a:t>
                  </a:r>
                  <a:r>
                    <a:rPr lang="cs-CZ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jeden</a:t>
                  </a:r>
                  <a:r>
                    <a:rPr lang="en-US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axon</a:t>
                  </a:r>
                  <a:endParaRPr lang="cs-CZ" altLang="cs-CZ" sz="14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1"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b="0" i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(nejrozšířenější typ)</a:t>
                  </a:r>
                  <a:endParaRPr lang="en-US" altLang="cs-CZ" sz="1200" b="0" i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8145" name="Obrázek 1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548" y="3183340"/>
                  <a:ext cx="2437268" cy="29536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146" name="Obdélník 13"/>
                <p:cNvSpPr>
                  <a:spLocks noChangeArrowheads="1"/>
                </p:cNvSpPr>
                <p:nvPr/>
              </p:nvSpPr>
              <p:spPr bwMode="auto">
                <a:xfrm>
                  <a:off x="262524" y="2348880"/>
                  <a:ext cx="2797308" cy="3960440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2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  <p:grpSp>
            <p:nvGrpSpPr>
              <p:cNvPr id="48136" name="Skupina 18"/>
              <p:cNvGrpSpPr>
                <a:grpSpLocks/>
              </p:cNvGrpSpPr>
              <p:nvPr/>
            </p:nvGrpSpPr>
            <p:grpSpPr bwMode="auto">
              <a:xfrm>
                <a:off x="2650428" y="2348880"/>
                <a:ext cx="3672408" cy="3960440"/>
                <a:chOff x="2650428" y="2348880"/>
                <a:chExt cx="3672408" cy="3960440"/>
              </a:xfrm>
            </p:grpSpPr>
            <p:sp>
              <p:nvSpPr>
                <p:cNvPr id="48140" name="Obdélník 8"/>
                <p:cNvSpPr>
                  <a:spLocks noChangeArrowheads="1"/>
                </p:cNvSpPr>
                <p:nvPr/>
              </p:nvSpPr>
              <p:spPr bwMode="auto">
                <a:xfrm>
                  <a:off x="2650428" y="2416087"/>
                  <a:ext cx="3672408" cy="6740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marL="342900" indent="-3429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lvl="1"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</a:t>
                  </a:r>
                  <a:r>
                    <a:rPr lang="en-US" altLang="cs-CZ" sz="1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ipol</a:t>
                  </a:r>
                  <a:r>
                    <a:rPr lang="cs-CZ" altLang="cs-CZ" sz="160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ární</a:t>
                  </a:r>
                  <a:r>
                    <a:rPr lang="en-US" altLang="cs-CZ" sz="1600" b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cs-CZ" altLang="cs-CZ" sz="16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1"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jeden </a:t>
                  </a:r>
                  <a:r>
                    <a:rPr lang="en-US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dendrit &amp; </a:t>
                  </a:r>
                  <a:r>
                    <a:rPr lang="cs-CZ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jeden</a:t>
                  </a:r>
                  <a:r>
                    <a:rPr lang="en-US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axon</a:t>
                  </a:r>
                  <a:r>
                    <a:rPr lang="cs-CZ" altLang="cs-CZ" sz="14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lvl="1" algn="ctr" eaLnBrk="1" hangingPunct="1">
                    <a:lnSpc>
                      <a:spcPct val="9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200" b="0" i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altLang="cs-CZ" sz="1200" b="0" i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retina, </a:t>
                  </a:r>
                  <a:r>
                    <a:rPr lang="cs-CZ" altLang="cs-CZ" sz="1200" b="0" i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vestibulární a kochleární ganglia)</a:t>
                  </a:r>
                  <a:r>
                    <a:rPr lang="en-US" altLang="cs-CZ" sz="1200" b="0" i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grpSp>
              <p:nvGrpSpPr>
                <p:cNvPr id="48141" name="Skupina 17"/>
                <p:cNvGrpSpPr>
                  <a:grpSpLocks/>
                </p:cNvGrpSpPr>
                <p:nvPr/>
              </p:nvGrpSpPr>
              <p:grpSpPr bwMode="auto">
                <a:xfrm>
                  <a:off x="3131840" y="2348880"/>
                  <a:ext cx="3110644" cy="3960440"/>
                  <a:chOff x="3131840" y="2348880"/>
                  <a:chExt cx="3110644" cy="3960440"/>
                </a:xfrm>
              </p:grpSpPr>
              <p:pic>
                <p:nvPicPr>
                  <p:cNvPr id="48142" name="Obrázek 11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84969" y="3152452"/>
                    <a:ext cx="2449835" cy="3001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8143" name="Obdélník 15"/>
                  <p:cNvSpPr>
                    <a:spLocks noChangeArrowheads="1"/>
                  </p:cNvSpPr>
                  <p:nvPr/>
                </p:nvSpPr>
                <p:spPr bwMode="auto">
                  <a:xfrm>
                    <a:off x="3131840" y="2348880"/>
                    <a:ext cx="3110644" cy="3960440"/>
                  </a:xfrm>
                  <a:prstGeom prst="rect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cs-CZ" altLang="cs-CZ" sz="1200">
                      <a:solidFill>
                        <a:srgbClr val="000000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</p:grpSp>
          <p:grpSp>
            <p:nvGrpSpPr>
              <p:cNvPr id="48137" name="Skupina 19"/>
              <p:cNvGrpSpPr>
                <a:grpSpLocks/>
              </p:cNvGrpSpPr>
              <p:nvPr/>
            </p:nvGrpSpPr>
            <p:grpSpPr bwMode="auto">
              <a:xfrm>
                <a:off x="6411240" y="2348880"/>
                <a:ext cx="2462572" cy="3960440"/>
                <a:chOff x="6357900" y="2348880"/>
                <a:chExt cx="2462572" cy="3960440"/>
              </a:xfrm>
            </p:grpSpPr>
            <p:pic>
              <p:nvPicPr>
                <p:cNvPr id="48138" name="Obrázek 1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8262" y="3205232"/>
                  <a:ext cx="2263475" cy="2931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8139" name="Obdélník 16"/>
                <p:cNvSpPr>
                  <a:spLocks noChangeArrowheads="1"/>
                </p:cNvSpPr>
                <p:nvPr/>
              </p:nvSpPr>
              <p:spPr bwMode="auto">
                <a:xfrm>
                  <a:off x="6357900" y="2348880"/>
                  <a:ext cx="2462572" cy="3960440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200">
                    <a:solidFill>
                      <a:srgbClr val="000000"/>
                    </a:solidFill>
                    <a:latin typeface="Comic Sans MS" panose="030F0702030302020204" pitchFamily="66" charset="0"/>
                  </a:endParaRPr>
                </a:p>
              </p:txBody>
            </p:sp>
          </p:grpSp>
        </p:grpSp>
        <p:sp>
          <p:nvSpPr>
            <p:cNvPr id="48134" name="Obdélník 9"/>
            <p:cNvSpPr>
              <a:spLocks noChangeArrowheads="1"/>
            </p:cNvSpPr>
            <p:nvPr/>
          </p:nvSpPr>
          <p:spPr bwMode="auto">
            <a:xfrm>
              <a:off x="6120309" y="2246189"/>
              <a:ext cx="2699379" cy="826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altLang="cs-CZ" sz="1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nipol</a:t>
              </a:r>
              <a:r>
                <a:rPr lang="cs-CZ" altLang="cs-CZ" sz="1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ární</a:t>
              </a:r>
              <a:r>
                <a:rPr lang="en-US" altLang="cs-CZ" sz="1600" b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altLang="cs-CZ" sz="1100" b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(pseudounipolární)</a:t>
              </a:r>
            </a:p>
            <a:p>
              <a:pPr lvl="1"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4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pouze jeden výběžek</a:t>
              </a:r>
              <a:endParaRPr lang="cs-CZ" altLang="cs-CZ"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200" b="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(sensorická spinální ganglia))</a:t>
              </a:r>
              <a:endParaRPr lang="en-US" altLang="cs-CZ" sz="1200" b="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6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CA64A29D-6BBD-4D4D-90E7-48535575A159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TextovéPole 7"/>
          <p:cNvSpPr txBox="1">
            <a:spLocks noChangeArrowheads="1"/>
          </p:cNvSpPr>
          <p:nvPr/>
        </p:nvSpPr>
        <p:spPr bwMode="auto">
          <a:xfrm>
            <a:off x="3751263" y="1463675"/>
            <a:ext cx="1782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altLang="cs-CZ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funkce</a:t>
            </a:r>
          </a:p>
        </p:txBody>
      </p:sp>
      <p:grpSp>
        <p:nvGrpSpPr>
          <p:cNvPr id="49156" name="Skupina 13"/>
          <p:cNvGrpSpPr>
            <a:grpSpLocks/>
          </p:cNvGrpSpPr>
          <p:nvPr/>
        </p:nvGrpSpPr>
        <p:grpSpPr bwMode="auto">
          <a:xfrm>
            <a:off x="368300" y="2060575"/>
            <a:ext cx="4806950" cy="4519613"/>
            <a:chOff x="251520" y="1988840"/>
            <a:chExt cx="4807869" cy="4519054"/>
          </a:xfrm>
        </p:grpSpPr>
        <p:grpSp>
          <p:nvGrpSpPr>
            <p:cNvPr id="49159" name="Skupina 4"/>
            <p:cNvGrpSpPr>
              <a:grpSpLocks/>
            </p:cNvGrpSpPr>
            <p:nvPr/>
          </p:nvGrpSpPr>
          <p:grpSpPr bwMode="auto">
            <a:xfrm>
              <a:off x="251520" y="1988840"/>
              <a:ext cx="4807869" cy="4519054"/>
              <a:chOff x="251520" y="1988840"/>
              <a:chExt cx="4807869" cy="4519054"/>
            </a:xfrm>
          </p:grpSpPr>
          <p:pic>
            <p:nvPicPr>
              <p:cNvPr id="49163" name="Picture 2" descr="http://i3dlearning.pbworks.com/f/1258223819/3%20types%20neurons.png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988840"/>
                <a:ext cx="4807869" cy="4519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64" name="Obdélník 2"/>
              <p:cNvSpPr>
                <a:spLocks noChangeArrowheads="1"/>
              </p:cNvSpPr>
              <p:nvPr/>
            </p:nvSpPr>
            <p:spPr bwMode="auto">
              <a:xfrm>
                <a:off x="1259632" y="2060848"/>
                <a:ext cx="280831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20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49160" name="Ovál 9"/>
            <p:cNvSpPr>
              <a:spLocks noChangeArrowheads="1"/>
            </p:cNvSpPr>
            <p:nvPr/>
          </p:nvSpPr>
          <p:spPr bwMode="auto">
            <a:xfrm>
              <a:off x="2594412" y="3933056"/>
              <a:ext cx="1041484" cy="432048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9161" name="Ovál 11"/>
            <p:cNvSpPr>
              <a:spLocks noChangeArrowheads="1"/>
            </p:cNvSpPr>
            <p:nvPr/>
          </p:nvSpPr>
          <p:spPr bwMode="auto">
            <a:xfrm>
              <a:off x="2539564" y="5410854"/>
              <a:ext cx="1041484" cy="432048"/>
            </a:xfrm>
            <a:prstGeom prst="ellipse">
              <a:avLst/>
            </a:prstGeom>
            <a:noFill/>
            <a:ln w="28575" algn="ctr">
              <a:solidFill>
                <a:srgbClr val="CC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9162" name="Ovál 12"/>
            <p:cNvSpPr>
              <a:spLocks noChangeArrowheads="1"/>
            </p:cNvSpPr>
            <p:nvPr/>
          </p:nvSpPr>
          <p:spPr bwMode="auto">
            <a:xfrm>
              <a:off x="395536" y="2841888"/>
              <a:ext cx="504056" cy="1728192"/>
            </a:xfrm>
            <a:prstGeom prst="ellipse">
              <a:avLst/>
            </a:prstGeom>
            <a:noFill/>
            <a:ln w="28575" algn="ctr">
              <a:solidFill>
                <a:srgbClr val="0099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cs-CZ" altLang="cs-CZ" sz="12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02644C33-1455-4319-8AE1-E58ABAA6FD79}"/>
              </a:ext>
            </a:extLst>
          </p:cNvPr>
          <p:cNvSpPr/>
          <p:nvPr/>
        </p:nvSpPr>
        <p:spPr>
          <a:xfrm>
            <a:off x="5635625" y="3087688"/>
            <a:ext cx="3051175" cy="2124075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cs-CZ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cs-CZ" altLang="cs-CZ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ické</a:t>
            </a:r>
            <a:r>
              <a:rPr lang="cs-CZ" altLang="cs-CZ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eferent</a:t>
            </a:r>
            <a:r>
              <a:rPr lang="cs-CZ" altLang="cs-CZ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altLang="cs-CZ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neuron</a:t>
            </a:r>
            <a:r>
              <a:rPr lang="cs-CZ" altLang="cs-CZ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cs-CZ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přenáší</a:t>
            </a:r>
            <a:r>
              <a:rPr lang="en-US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</a:t>
            </a:r>
            <a:r>
              <a:rPr lang="cs-CZ" altLang="cs-CZ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</a:t>
            </a:r>
            <a:r>
              <a:rPr lang="en-US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 svalům, jiným neuronům a žlázám</a:t>
            </a:r>
          </a:p>
          <a:p>
            <a:pPr>
              <a:defRPr/>
            </a:pPr>
            <a:endParaRPr lang="cs-CZ" alt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cs-CZ" altLang="cs-CZ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zitivní</a:t>
            </a:r>
            <a:r>
              <a:rPr lang="cs-CZ" alt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cs-CZ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aferent</a:t>
            </a:r>
            <a:r>
              <a:rPr lang="cs-CZ" alt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US" alt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neuron</a:t>
            </a:r>
            <a:r>
              <a:rPr lang="cs-CZ" alt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cs-CZ" altLang="cs-CZ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snímají a přenášejí signály</a:t>
            </a:r>
          </a:p>
          <a:p>
            <a:pPr>
              <a:defRPr/>
            </a:pPr>
            <a:endParaRPr lang="cs-CZ" alt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cs-CZ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Interneuron</a:t>
            </a:r>
            <a:r>
              <a:rPr lang="cs-CZ" altLang="cs-CZ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cs-CZ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vytváří lokální sítě </a:t>
            </a:r>
            <a:endParaRPr lang="en-US" altLang="cs-CZ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2790825" y="549275"/>
            <a:ext cx="3552825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Neuron – Klasifikace 2 </a:t>
            </a:r>
          </a:p>
        </p:txBody>
      </p:sp>
    </p:spTree>
    <p:extLst>
      <p:ext uri="{BB962C8B-B14F-4D97-AF65-F5344CB8AC3E}">
        <p14:creationId xmlns:p14="http://schemas.microsoft.com/office/powerpoint/2010/main" val="987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0"/>
          <p:cNvSpPr txBox="1">
            <a:spLocks noChangeArrowheads="1"/>
          </p:cNvSpPr>
          <p:nvPr/>
        </p:nvSpPr>
        <p:spPr bwMode="auto">
          <a:xfrm>
            <a:off x="3700463" y="101600"/>
            <a:ext cx="1708150" cy="461963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1</a:t>
            </a:r>
          </a:p>
        </p:txBody>
      </p:sp>
      <p:sp>
        <p:nvSpPr>
          <p:cNvPr id="50179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fld id="{CBBD2BCB-0335-49B2-A5E0-6848CA885224}" type="slidenum">
              <a:rPr lang="cs-CZ" altLang="cs-CZ" sz="1400" smtClean="0">
                <a:solidFill>
                  <a:srgbClr val="FFFFFF"/>
                </a:solidFill>
                <a:latin typeface="Arial" panose="020B0604020202020204" pitchFamily="34" charset="0"/>
              </a:rPr>
              <a:pPr algn="l" eaLnBrk="1" hangingPunct="1">
                <a:spcBef>
                  <a:spcPct val="0"/>
                </a:spcBef>
                <a:buFontTx/>
                <a:buNone/>
              </a:pPr>
              <a:t>99</a:t>
            </a:fld>
            <a:endParaRPr lang="cs-CZ" altLang="cs-CZ" sz="14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180" name="TextovéPole 2"/>
          <p:cNvSpPr txBox="1">
            <a:spLocks noChangeArrowheads="1"/>
          </p:cNvSpPr>
          <p:nvPr/>
        </p:nvSpPr>
        <p:spPr bwMode="auto">
          <a:xfrm>
            <a:off x="328613" y="606425"/>
            <a:ext cx="8451850" cy="523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Definice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4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Synapse jsou vysoce specializované buněčné spoje, které vzájemně spojují neurony (ve všech drahách)</a:t>
            </a: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1852" r="1627" b="1234"/>
          <a:stretch>
            <a:fillRect/>
          </a:stretch>
        </p:blipFill>
        <p:spPr bwMode="auto">
          <a:xfrm>
            <a:off x="401638" y="1174750"/>
            <a:ext cx="3760787" cy="345598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14813"/>
            <a:ext cx="2200275" cy="2592387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4C266076-B87E-4E10-BDB2-93CCC541FD58}"/>
              </a:ext>
            </a:extLst>
          </p:cNvPr>
          <p:cNvSpPr/>
          <p:nvPr/>
        </p:nvSpPr>
        <p:spPr>
          <a:xfrm>
            <a:off x="4356100" y="1773238"/>
            <a:ext cx="4572000" cy="3986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endParaRPr lang="en-US" altLang="cs-CZ" sz="1100" b="0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Terminální knoflík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zakončení axonu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Presynaptic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ána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obsahuje mitochondrie a synaptické váčky s neurotransmitery</a:t>
            </a:r>
            <a:endParaRPr lang="cs-CZ" altLang="cs-CZ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Synaptické váčky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(menší + větší – zásobní)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Postsynaptic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ána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nese receptory pro neurotransmitery a další </a:t>
            </a:r>
            <a:r>
              <a:rPr lang="cs-CZ" altLang="cs-CZ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denzní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materiál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Synaptic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štěrbina - 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20-30 nm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šířka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obsahuje jemná </a:t>
            </a:r>
            <a:r>
              <a:rPr lang="cs-CZ" altLang="cs-CZ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filamenta</a:t>
            </a:r>
            <a:endParaRPr lang="cs-CZ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cs-CZ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synapsemi jsou asociovány 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gliové buňky</a:t>
            </a:r>
          </a:p>
          <a:p>
            <a:pPr>
              <a:spcBef>
                <a:spcPct val="20000"/>
              </a:spcBef>
              <a:defRPr/>
            </a:pP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Asymetric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synapse 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excita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ční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(ztluštělá 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postsynaptic</a:t>
            </a:r>
            <a:r>
              <a:rPr lang="cs-CZ" altLang="cs-CZ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membrána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nm synaptic</a:t>
            </a:r>
            <a:r>
              <a:rPr lang="cs-CZ" altLang="cs-CZ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štěrbina)</a:t>
            </a: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Symetric</a:t>
            </a:r>
            <a:r>
              <a:rPr lang="cs-CZ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synaps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</a:t>
            </a:r>
            <a:r>
              <a:rPr lang="cs-CZ" altLang="cs-CZ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ční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(tenká 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postsynaptic</a:t>
            </a:r>
            <a:r>
              <a:rPr lang="cs-CZ" altLang="cs-CZ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membrána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</a:t>
            </a: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nm synaptic</a:t>
            </a:r>
            <a:r>
              <a:rPr lang="cs-CZ" altLang="cs-CZ" sz="11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štěrbina)</a:t>
            </a: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1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Zviditelnění ve světelném mikroskopu vyžaduje speciální barvení</a:t>
            </a:r>
            <a:endParaRPr lang="en-US" altLang="cs-CZ" sz="11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bb76135-5156-46cb-8ec1-b1706d473f9c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tiv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3001</TotalTime>
  <Words>3724</Words>
  <Application>Microsoft Office PowerPoint</Application>
  <PresentationFormat>Předvádění na obrazovce (4:3)</PresentationFormat>
  <Paragraphs>902</Paragraphs>
  <Slides>132</Slides>
  <Notes>4</Notes>
  <HiddenSlides>0</HiddenSlides>
  <MMClips>5</MMClips>
  <ScaleCrop>false</ScaleCrop>
  <HeadingPairs>
    <vt:vector size="8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132</vt:i4>
      </vt:variant>
    </vt:vector>
  </HeadingPairs>
  <TitlesOfParts>
    <vt:vector size="149" baseType="lpstr">
      <vt:lpstr>Arial Unicode MS</vt:lpstr>
      <vt:lpstr>MS PGothic</vt:lpstr>
      <vt:lpstr>SimHei</vt:lpstr>
      <vt:lpstr>宋体</vt:lpstr>
      <vt:lpstr>宋体</vt:lpstr>
      <vt:lpstr>Arial</vt:lpstr>
      <vt:lpstr>Calibri</vt:lpstr>
      <vt:lpstr>Calibri Light</vt:lpstr>
      <vt:lpstr>Comic Sans MS</vt:lpstr>
      <vt:lpstr>Symbol</vt:lpstr>
      <vt:lpstr>Tahoma</vt:lpstr>
      <vt:lpstr>Times</vt:lpstr>
      <vt:lpstr>Wingdings</vt:lpstr>
      <vt:lpstr>Motiv Office</vt:lpstr>
      <vt:lpstr>MSPhotoEd.3</vt:lpstr>
      <vt:lpstr>Microsoft Photo Editor 3.0 照片</vt:lpstr>
      <vt:lpstr>Adobe Photoshop Image</vt:lpstr>
      <vt:lpstr>SVALOVÁ TKÁŇ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Gastrulace Vznik tří zárodečných listů</vt:lpstr>
      <vt:lpstr>Neurální indukce Signály z primitivního uzlu indukují vznik neurální ploténky</vt:lpstr>
      <vt:lpstr>Prezentace aplikace PowerPoint</vt:lpstr>
      <vt:lpstr>Časná nervová trubice je víceřadý epitel</vt:lpstr>
      <vt:lpstr>Neurální lišta  “4th zárodečný list”</vt:lpstr>
      <vt:lpstr> Deriváty neurální lišty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 Vaňhara</cp:lastModifiedBy>
  <cp:revision>140</cp:revision>
  <dcterms:created xsi:type="dcterms:W3CDTF">2015-02-23T14:04:02Z</dcterms:created>
  <dcterms:modified xsi:type="dcterms:W3CDTF">2020-09-23T12:02:44Z</dcterms:modified>
</cp:coreProperties>
</file>