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6"/>
  </p:notesMasterIdLst>
  <p:sldIdLst>
    <p:sldId id="256" r:id="rId2"/>
    <p:sldId id="341" r:id="rId3"/>
    <p:sldId id="320" r:id="rId4"/>
    <p:sldId id="257" r:id="rId5"/>
    <p:sldId id="350" r:id="rId6"/>
    <p:sldId id="331" r:id="rId7"/>
    <p:sldId id="258" r:id="rId8"/>
    <p:sldId id="333" r:id="rId9"/>
    <p:sldId id="259" r:id="rId10"/>
    <p:sldId id="260" r:id="rId11"/>
    <p:sldId id="261" r:id="rId12"/>
    <p:sldId id="352" r:id="rId13"/>
    <p:sldId id="262" r:id="rId14"/>
    <p:sldId id="264" r:id="rId15"/>
    <p:sldId id="263" r:id="rId16"/>
    <p:sldId id="265" r:id="rId17"/>
    <p:sldId id="351" r:id="rId18"/>
    <p:sldId id="266" r:id="rId19"/>
    <p:sldId id="332" r:id="rId20"/>
    <p:sldId id="342" r:id="rId21"/>
    <p:sldId id="343" r:id="rId22"/>
    <p:sldId id="345" r:id="rId23"/>
    <p:sldId id="344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334" r:id="rId35"/>
    <p:sldId id="359" r:id="rId36"/>
    <p:sldId id="360" r:id="rId37"/>
    <p:sldId id="348" r:id="rId38"/>
    <p:sldId id="361" r:id="rId39"/>
    <p:sldId id="362" r:id="rId40"/>
    <p:sldId id="277" r:id="rId41"/>
    <p:sldId id="278" r:id="rId42"/>
    <p:sldId id="279" r:id="rId43"/>
    <p:sldId id="280" r:id="rId44"/>
    <p:sldId id="281" r:id="rId45"/>
    <p:sldId id="335" r:id="rId46"/>
    <p:sldId id="282" r:id="rId47"/>
    <p:sldId id="284" r:id="rId48"/>
    <p:sldId id="336" r:id="rId49"/>
    <p:sldId id="285" r:id="rId50"/>
    <p:sldId id="340" r:id="rId51"/>
    <p:sldId id="337" r:id="rId52"/>
    <p:sldId id="286" r:id="rId53"/>
    <p:sldId id="283" r:id="rId54"/>
    <p:sldId id="287" r:id="rId55"/>
    <p:sldId id="288" r:id="rId56"/>
    <p:sldId id="289" r:id="rId57"/>
    <p:sldId id="290" r:id="rId58"/>
    <p:sldId id="291" r:id="rId59"/>
    <p:sldId id="295" r:id="rId60"/>
    <p:sldId id="339" r:id="rId61"/>
    <p:sldId id="300" r:id="rId62"/>
    <p:sldId id="301" r:id="rId63"/>
    <p:sldId id="302" r:id="rId64"/>
    <p:sldId id="294" r:id="rId65"/>
    <p:sldId id="303" r:id="rId66"/>
    <p:sldId id="304" r:id="rId67"/>
    <p:sldId id="305" r:id="rId68"/>
    <p:sldId id="349" r:id="rId69"/>
    <p:sldId id="338" r:id="rId70"/>
    <p:sldId id="353" r:id="rId71"/>
    <p:sldId id="307" r:id="rId72"/>
    <p:sldId id="308" r:id="rId73"/>
    <p:sldId id="306" r:id="rId74"/>
    <p:sldId id="309" r:id="rId75"/>
    <p:sldId id="310" r:id="rId76"/>
    <p:sldId id="311" r:id="rId77"/>
    <p:sldId id="312" r:id="rId78"/>
    <p:sldId id="363" r:id="rId79"/>
    <p:sldId id="313" r:id="rId80"/>
    <p:sldId id="315" r:id="rId81"/>
    <p:sldId id="314" r:id="rId82"/>
    <p:sldId id="316" r:id="rId83"/>
    <p:sldId id="319" r:id="rId84"/>
    <p:sldId id="321" r:id="rId85"/>
    <p:sldId id="322" r:id="rId86"/>
    <p:sldId id="323" r:id="rId87"/>
    <p:sldId id="324" r:id="rId88"/>
    <p:sldId id="325" r:id="rId89"/>
    <p:sldId id="326" r:id="rId90"/>
    <p:sldId id="327" r:id="rId91"/>
    <p:sldId id="328" r:id="rId92"/>
    <p:sldId id="329" r:id="rId93"/>
    <p:sldId id="318" r:id="rId94"/>
    <p:sldId id="330" r:id="rId9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56" d="100"/>
          <a:sy n="56" d="100"/>
        </p:scale>
        <p:origin x="-13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notesMaster" Target="notesMasters/notesMaster1.xml"/><Relationship Id="rId97" Type="http://schemas.openxmlformats.org/officeDocument/2006/relationships/printerSettings" Target="printerSettings/printerSettings1.bin"/><Relationship Id="rId98" Type="http://schemas.openxmlformats.org/officeDocument/2006/relationships/presProps" Target="presProps.xml"/><Relationship Id="rId9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theme" Target="theme/theme1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numRef>
              <c:f>Sheet1!$A$2:$A$11</c:f>
              <c:numCache>
                <c:formatCode>m/d/yy</c:formatCode>
                <c:ptCount val="10"/>
                <c:pt idx="0">
                  <c:v>25934.0</c:v>
                </c:pt>
                <c:pt idx="1">
                  <c:v>26299.0</c:v>
                </c:pt>
                <c:pt idx="2">
                  <c:v>27030.0</c:v>
                </c:pt>
                <c:pt idx="3">
                  <c:v>28491.0</c:v>
                </c:pt>
                <c:pt idx="4">
                  <c:v>29952.0</c:v>
                </c:pt>
                <c:pt idx="5">
                  <c:v>31048.0</c:v>
                </c:pt>
                <c:pt idx="6">
                  <c:v>32509.0</c:v>
                </c:pt>
                <c:pt idx="7">
                  <c:v>33970.0</c:v>
                </c:pt>
                <c:pt idx="8">
                  <c:v>36161.0</c:v>
                </c:pt>
                <c:pt idx="9">
                  <c:v>40909.0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0.18</c:v>
                </c:pt>
                <c:pt idx="1">
                  <c:v>0.2</c:v>
                </c:pt>
                <c:pt idx="2">
                  <c:v>2.0</c:v>
                </c:pt>
                <c:pt idx="3">
                  <c:v>10.0</c:v>
                </c:pt>
                <c:pt idx="4">
                  <c:v>12.0</c:v>
                </c:pt>
                <c:pt idx="5">
                  <c:v>16.0</c:v>
                </c:pt>
                <c:pt idx="6">
                  <c:v>20.0</c:v>
                </c:pt>
                <c:pt idx="7">
                  <c:v>66.0</c:v>
                </c:pt>
                <c:pt idx="8">
                  <c:v>333.0</c:v>
                </c:pt>
                <c:pt idx="9">
                  <c:v>3330.0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numRef>
              <c:f>Sheet1!$A$2:$A$11</c:f>
              <c:numCache>
                <c:formatCode>m/d/yy</c:formatCode>
                <c:ptCount val="10"/>
                <c:pt idx="0">
                  <c:v>25934.0</c:v>
                </c:pt>
                <c:pt idx="1">
                  <c:v>26299.0</c:v>
                </c:pt>
                <c:pt idx="2">
                  <c:v>27030.0</c:v>
                </c:pt>
                <c:pt idx="3">
                  <c:v>28491.0</c:v>
                </c:pt>
                <c:pt idx="4">
                  <c:v>29952.0</c:v>
                </c:pt>
                <c:pt idx="5">
                  <c:v>31048.0</c:v>
                </c:pt>
                <c:pt idx="6">
                  <c:v>32509.0</c:v>
                </c:pt>
                <c:pt idx="7">
                  <c:v>33970.0</c:v>
                </c:pt>
                <c:pt idx="8">
                  <c:v>36161.0</c:v>
                </c:pt>
                <c:pt idx="9">
                  <c:v>40909.0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60000.0</c:v>
                </c:pt>
                <c:pt idx="1">
                  <c:v>80000.0</c:v>
                </c:pt>
                <c:pt idx="2">
                  <c:v>640000.0</c:v>
                </c:pt>
                <c:pt idx="3">
                  <c:v>2.0E6</c:v>
                </c:pt>
                <c:pt idx="4">
                  <c:v>2.4E6</c:v>
                </c:pt>
                <c:pt idx="5">
                  <c:v>5.0E6</c:v>
                </c:pt>
                <c:pt idx="6">
                  <c:v>2.0E7</c:v>
                </c:pt>
                <c:pt idx="7">
                  <c:v>1.12E8</c:v>
                </c:pt>
                <c:pt idx="8">
                  <c:v>1.5E10</c:v>
                </c:pt>
                <c:pt idx="9">
                  <c:v>1.476E11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1565032"/>
        <c:axId val="2091568120"/>
      </c:areaChart>
      <c:dateAx>
        <c:axId val="2091565032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2091568120"/>
        <c:crosses val="autoZero"/>
        <c:auto val="1"/>
        <c:lblOffset val="100"/>
        <c:baseTimeUnit val="years"/>
      </c:dateAx>
      <c:valAx>
        <c:axId val="2091568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1565032"/>
        <c:crosses val="autoZero"/>
        <c:crossBetween val="midCat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0220D4-A67D-428A-BEC5-BB432652D4B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637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Zkrátka</a:t>
            </a:r>
            <a:r>
              <a:rPr lang="en-US" dirty="0" smtClean="0"/>
              <a:t> s </a:t>
            </a:r>
            <a:r>
              <a:rPr lang="en-US" dirty="0" err="1" smtClean="0"/>
              <a:t>kalkulačkou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nevykouzlíte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220D4-A67D-428A-BEC5-BB432652D4B6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495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DB7AFF-9C34-4A47-BDE7-E51427A6E663}" type="slidenum">
              <a:rPr lang="cs-CZ"/>
              <a:pPr/>
              <a:t>24</a:t>
            </a:fld>
            <a:endParaRPr lang="cs-CZ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Pokud člověka zajímá vyloženě CAD/CAM a ne zuby…měl jít radějí na SOU Olomoucká Programátor CNC strojů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B9F408-CF07-4E85-8685-F7F84FBE1537}" type="slidenum">
              <a:rPr lang="cs-CZ"/>
              <a:pPr/>
              <a:t>26</a:t>
            </a:fld>
            <a:endParaRPr lang="cs-CZ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Pro to,aby se vůbec mohl spustit proces vytváření výrobku se musí nakrmit kompl digitálními daty.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Pohybujeme</a:t>
            </a:r>
            <a:r>
              <a:rPr lang="en-US" dirty="0" smtClean="0"/>
              <a:t> se </a:t>
            </a:r>
            <a:r>
              <a:rPr lang="en-US" dirty="0" err="1" smtClean="0"/>
              <a:t>zde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světech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které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musíme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navzájem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zkontaktovat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Jak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Počítač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nuly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jedničky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lidská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ruka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oko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analogický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obraz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220D4-A67D-428A-BEC5-BB432652D4B6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9340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co </a:t>
            </a:r>
            <a:r>
              <a:rPr lang="en-US" dirty="0" err="1" smtClean="0"/>
              <a:t>teprve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prostorové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objekty</a:t>
            </a:r>
            <a:r>
              <a:rPr lang="en-US" baseline="0" dirty="0" smtClean="0"/>
              <a:t>? Co </a:t>
            </a:r>
            <a:r>
              <a:rPr lang="en-US" baseline="0" dirty="0" err="1" smtClean="0"/>
              <a:t>musíme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znát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abychom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popsali</a:t>
            </a:r>
            <a:r>
              <a:rPr lang="en-US" baseline="0" dirty="0" smtClean="0"/>
              <a:t> bod v </a:t>
            </a:r>
            <a:r>
              <a:rPr lang="en-US" baseline="0" dirty="0" err="1" smtClean="0"/>
              <a:t>prostoru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Souřadnice</a:t>
            </a:r>
            <a:r>
              <a:rPr lang="en-US" baseline="0" dirty="0" smtClean="0"/>
              <a:t> x, y , </a:t>
            </a:r>
            <a:r>
              <a:rPr lang="en-US" baseline="0" dirty="0" err="1" smtClean="0"/>
              <a:t>z.Co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dále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musíme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znát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abychom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přesně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definovaly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daný</a:t>
            </a:r>
            <a:r>
              <a:rPr lang="en-US" baseline="0" dirty="0" smtClean="0"/>
              <a:t> bod. </a:t>
            </a:r>
            <a:r>
              <a:rPr lang="en-US" b="1" baseline="0" dirty="0" smtClean="0"/>
              <a:t>Bod 0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220D4-A67D-428A-BEC5-BB432652D4B6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3223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První</a:t>
            </a:r>
            <a:r>
              <a:rPr lang="en-US" dirty="0" smtClean="0"/>
              <a:t> </a:t>
            </a:r>
            <a:r>
              <a:rPr lang="en-US" dirty="0" err="1" smtClean="0"/>
              <a:t>uplatnění</a:t>
            </a:r>
            <a:r>
              <a:rPr lang="en-US" baseline="0" dirty="0" smtClean="0"/>
              <a:t> 3D </a:t>
            </a:r>
            <a:r>
              <a:rPr lang="en-US" baseline="0" dirty="0" err="1" smtClean="0"/>
              <a:t>scannování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neměl</a:t>
            </a:r>
            <a:r>
              <a:rPr lang="en-US" baseline="0" dirty="0" smtClean="0"/>
              <a:t> se zuby </a:t>
            </a:r>
            <a:r>
              <a:rPr lang="en-US" baseline="0" dirty="0" err="1" smtClean="0"/>
              <a:t>vůbec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společného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První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uplatnění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týkalo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individuálně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zhotovených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naslouchadel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Oskenoval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zevní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zvukovod</a:t>
            </a:r>
            <a:r>
              <a:rPr lang="en-US" baseline="0" dirty="0" smtClean="0"/>
              <a:t> s </a:t>
            </a:r>
            <a:r>
              <a:rPr lang="en-US" baseline="0" dirty="0" err="1" smtClean="0"/>
              <a:t>uchem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fréze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zhotovila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přesné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individuální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naslouchadlo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které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mělo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výhody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že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naprosto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minimalizovali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ztráty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zvukového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signálu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Jak</a:t>
            </a:r>
            <a:r>
              <a:rPr lang="en-US" baseline="0" dirty="0" smtClean="0"/>
              <a:t> to v </a:t>
            </a:r>
            <a:r>
              <a:rPr lang="en-US" baseline="0" dirty="0" err="1" smtClean="0"/>
              <a:t>zubní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medicíně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bývá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manažeři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cítili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hlavně</a:t>
            </a:r>
            <a:r>
              <a:rPr lang="en-US" baseline="0" dirty="0" smtClean="0"/>
              <a:t> EKONOMICKÝ </a:t>
            </a:r>
            <a:r>
              <a:rPr lang="en-US" baseline="0" dirty="0" err="1" smtClean="0"/>
              <a:t>potenciál.Otázkou</a:t>
            </a:r>
            <a:r>
              <a:rPr lang="en-US" baseline="0" dirty="0" smtClean="0"/>
              <a:t> je, </a:t>
            </a:r>
            <a:r>
              <a:rPr lang="en-US" baseline="0" dirty="0" err="1" smtClean="0"/>
              <a:t>jestli</a:t>
            </a:r>
            <a:r>
              <a:rPr lang="en-US" baseline="0" dirty="0" smtClean="0"/>
              <a:t> je to </a:t>
            </a:r>
            <a:r>
              <a:rPr lang="en-US" baseline="0" dirty="0" err="1" smtClean="0"/>
              <a:t>dobře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či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špatně</a:t>
            </a:r>
            <a:r>
              <a:rPr lang="en-US" baseline="0" dirty="0" smtClean="0"/>
              <a:t>? </a:t>
            </a:r>
            <a:r>
              <a:rPr lang="en-US" baseline="0" dirty="0" smtClean="0">
                <a:sym typeface="Wingdings"/>
              </a:rPr>
              <a:t>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220D4-A67D-428A-BEC5-BB432652D4B6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468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Jak</a:t>
            </a:r>
            <a:r>
              <a:rPr lang="en-US" dirty="0" smtClean="0"/>
              <a:t> je </a:t>
            </a:r>
            <a:r>
              <a:rPr lang="en-US" dirty="0" err="1" smtClean="0"/>
              <a:t>vidět</a:t>
            </a:r>
            <a:r>
              <a:rPr lang="en-US" dirty="0" smtClean="0"/>
              <a:t>, </a:t>
            </a:r>
            <a:r>
              <a:rPr lang="en-US" dirty="0" err="1" smtClean="0"/>
              <a:t>všechno</a:t>
            </a:r>
            <a:r>
              <a:rPr lang="en-US" dirty="0" smtClean="0"/>
              <a:t> </a:t>
            </a:r>
            <a:r>
              <a:rPr lang="en-US" dirty="0" err="1" smtClean="0"/>
              <a:t>musí</a:t>
            </a:r>
            <a:r>
              <a:rPr lang="en-US" dirty="0" smtClean="0"/>
              <a:t> </a:t>
            </a:r>
            <a:r>
              <a:rPr lang="en-US" dirty="0" err="1" smtClean="0"/>
              <a:t>být</a:t>
            </a:r>
            <a:r>
              <a:rPr lang="en-US" dirty="0" smtClean="0"/>
              <a:t> </a:t>
            </a:r>
            <a:r>
              <a:rPr lang="en-US" dirty="0" err="1" smtClean="0"/>
              <a:t>designové</a:t>
            </a:r>
            <a:r>
              <a:rPr lang="en-US" dirty="0" smtClean="0"/>
              <a:t>, </a:t>
            </a:r>
            <a:r>
              <a:rPr lang="en-US" dirty="0" err="1" smtClean="0"/>
              <a:t>hezoučké</a:t>
            </a:r>
            <a:r>
              <a:rPr lang="en-US" dirty="0" smtClean="0"/>
              <a:t>, </a:t>
            </a:r>
            <a:r>
              <a:rPr lang="en-US" dirty="0" err="1" smtClean="0"/>
              <a:t>heboučké</a:t>
            </a:r>
            <a:r>
              <a:rPr lang="en-US" dirty="0" smtClean="0"/>
              <a:t>…Po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nahlédnutí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ceníku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tím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totiž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můžete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utěšovat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220D4-A67D-428A-BEC5-BB432652D4B6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690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Přeci</a:t>
            </a:r>
            <a:r>
              <a:rPr lang="en-US" dirty="0" smtClean="0"/>
              <a:t> </a:t>
            </a:r>
            <a:r>
              <a:rPr lang="en-US" dirty="0" err="1" smtClean="0"/>
              <a:t>jenom</a:t>
            </a:r>
            <a:r>
              <a:rPr lang="en-US" dirty="0" smtClean="0"/>
              <a:t> </a:t>
            </a:r>
            <a:r>
              <a:rPr lang="en-US" dirty="0" err="1" smtClean="0"/>
              <a:t>laborant</a:t>
            </a:r>
            <a:r>
              <a:rPr lang="en-US" dirty="0" smtClean="0"/>
              <a:t> je </a:t>
            </a:r>
            <a:r>
              <a:rPr lang="en-US" dirty="0" err="1" smtClean="0"/>
              <a:t>člověk</a:t>
            </a:r>
            <a:r>
              <a:rPr lang="en-US" dirty="0" smtClean="0"/>
              <a:t> s </a:t>
            </a:r>
            <a:r>
              <a:rPr lang="en-US" dirty="0" err="1" smtClean="0"/>
              <a:t>duší</a:t>
            </a:r>
            <a:r>
              <a:rPr lang="en-US" dirty="0" smtClean="0"/>
              <a:t>….by </a:t>
            </a:r>
            <a:r>
              <a:rPr lang="en-US" dirty="0" err="1" smtClean="0"/>
              <a:t>měl</a:t>
            </a:r>
            <a:r>
              <a:rPr lang="en-US" dirty="0" smtClean="0"/>
              <a:t> </a:t>
            </a:r>
            <a:r>
              <a:rPr lang="en-US" dirty="0" err="1" smtClean="0"/>
              <a:t>být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220D4-A67D-428A-BEC5-BB432652D4B6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26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FA662A-89E3-4D32-A1CC-68444FCF5ED0}" type="slidenum">
              <a:rPr lang="cs-CZ"/>
              <a:pPr/>
              <a:t>46</a:t>
            </a:fld>
            <a:endParaRPr lang="cs-CZ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Jinými slovy dochází k vypočítávání souřadnic budoucího výrobku.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653F6F-6F7C-41F6-B317-F9540CD30D7C}" type="slidenum">
              <a:rPr lang="cs-CZ"/>
              <a:pPr/>
              <a:t>54</a:t>
            </a:fld>
            <a:endParaRPr lang="cs-CZ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Fréza nepřijimá obrázek,ale souřadnice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220D4-A67D-428A-BEC5-BB432652D4B6}" type="slidenum">
              <a:rPr lang="cs-CZ" smtClean="0"/>
              <a:pPr/>
              <a:t>56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vývoje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dnes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udávají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velké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firmy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které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vyrábí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procesory</a:t>
            </a:r>
            <a:r>
              <a:rPr lang="en-US" baseline="0" dirty="0" smtClean="0"/>
              <a:t> : Intel, AMD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220D4-A67D-428A-BEC5-BB432652D4B6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8761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5EC89-08F2-4442-8FC5-4F8DE784D238}" type="slidenum">
              <a:rPr lang="cs-CZ"/>
              <a:pPr/>
              <a:t>57</a:t>
            </a:fld>
            <a:endParaRPr lang="cs-CZ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Software je drahý protože musí připravit takové uživatelské rozhraní, aby bylo snadno ovladatelné, aby nabízelo prediktivní způsob práce.Jednoduché ovládání.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E4A3BA-F3A1-4718-83D0-F4B5CE6A1FFE}" type="slidenum">
              <a:rPr lang="cs-CZ"/>
              <a:pPr/>
              <a:t>59</a:t>
            </a:fld>
            <a:endParaRPr lang="cs-CZ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Reflexní spray usnaďnuje vracení světla zpět do zdroje, kde dochází ke kalkulaci vzdálenosti jednotlivých bodů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0D573B-926F-4357-89F8-456EE7549833}" type="slidenum">
              <a:rPr lang="cs-CZ"/>
              <a:pPr/>
              <a:t>63</a:t>
            </a:fld>
            <a:endParaRPr lang="cs-CZ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Všimněte si, že bucální sken nemusí být v oblasti preparace.Jde jen o posouzení vzdálenosti jednotlivých zubů, při skusu dle bucálního skenu.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992515-7D7F-4FD4-B71A-4490CAC105C2}" type="slidenum">
              <a:rPr lang="cs-CZ"/>
              <a:pPr/>
              <a:t>66</a:t>
            </a:fld>
            <a:endParaRPr lang="cs-CZ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Co znamená first aid?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to z </a:t>
            </a:r>
            <a:r>
              <a:rPr lang="en-US" dirty="0" err="1" smtClean="0"/>
              <a:t>mnoha</a:t>
            </a:r>
            <a:r>
              <a:rPr lang="en-US" dirty="0" smtClean="0"/>
              <a:t> </a:t>
            </a:r>
            <a:r>
              <a:rPr lang="en-US" dirty="0" err="1" smtClean="0"/>
              <a:t>důvodů.I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sebelepší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počítač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nemůže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nahradit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lidskou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mysl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lidský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úsudek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Lidský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šestý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smysl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Důvodem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proč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někdy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operace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nedopadá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plánů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může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být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cokoliv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Věk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pacienta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regenerační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potence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organismu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220D4-A67D-428A-BEC5-BB432652D4B6}" type="slidenum">
              <a:rPr lang="cs-CZ" smtClean="0"/>
              <a:pPr/>
              <a:t>75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6465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220D4-A67D-428A-BEC5-BB432652D4B6}" type="slidenum">
              <a:rPr lang="cs-CZ" smtClean="0"/>
              <a:pPr/>
              <a:t>76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20596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59E856-3BDB-45E9-9CF9-A5902D10C99B}" type="slidenum">
              <a:rPr lang="cs-CZ"/>
              <a:pPr/>
              <a:t>81</a:t>
            </a:fld>
            <a:endParaRPr lang="cs-CZ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Pro úspěšný zákrok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E367F5-16D5-4EC9-92B9-8077DD7CF1F7}" type="slidenum">
              <a:rPr lang="cs-CZ"/>
              <a:pPr/>
              <a:t>91</a:t>
            </a:fld>
            <a:endParaRPr lang="cs-CZ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3D photo wrapping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Dokážete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vzpomenout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dobu</a:t>
            </a:r>
            <a:r>
              <a:rPr lang="en-US" baseline="0" dirty="0" smtClean="0"/>
              <a:t> 486? Pentium M, Pentium II ? </a:t>
            </a:r>
            <a:r>
              <a:rPr lang="en-US" baseline="0" dirty="0" err="1" smtClean="0"/>
              <a:t>Jaká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byla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cena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jaká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dnes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Co </a:t>
            </a:r>
            <a:r>
              <a:rPr lang="en-US" baseline="0" dirty="0" err="1" smtClean="0"/>
              <a:t>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hry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220D4-A67D-428A-BEC5-BB432652D4B6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250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302BF3-70F9-4B66-ADF5-3F0946E26764}" type="slidenum">
              <a:rPr lang="cs-CZ"/>
              <a:pPr/>
              <a:t>11</a:t>
            </a:fld>
            <a:endParaRPr lang="cs-CZ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Všimněte si celosvětového trendu: zmenšovat, zrychlovat. S náročností aplikací roste náročnost na systémy.</a:t>
            </a:r>
          </a:p>
          <a:p>
            <a:r>
              <a:rPr lang="cs-CZ"/>
              <a:t>Více tranzistorů, větší frekvence, vyšší výkon.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Přestavme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uzavřený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systém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Zkumavku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živným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roztokem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kvasinky</a:t>
            </a:r>
            <a:r>
              <a:rPr lang="en-US" baseline="0" dirty="0" smtClean="0"/>
              <a:t> v </a:t>
            </a:r>
            <a:r>
              <a:rPr lang="en-US" baseline="0" dirty="0" err="1" smtClean="0"/>
              <a:t>ní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Pokud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bychom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zkumavku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uzavřeli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stal</a:t>
            </a:r>
            <a:r>
              <a:rPr lang="en-US" baseline="0" dirty="0" smtClean="0"/>
              <a:t> by se </a:t>
            </a:r>
            <a:r>
              <a:rPr lang="en-US" baseline="0" dirty="0" err="1" smtClean="0"/>
              <a:t>systém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uzavřený</a:t>
            </a:r>
            <a:r>
              <a:rPr lang="en-US" baseline="0" dirty="0" smtClean="0"/>
              <a:t>. Co by se </a:t>
            </a:r>
            <a:r>
              <a:rPr lang="en-US" baseline="0" dirty="0" err="1" smtClean="0"/>
              <a:t>dělo</a:t>
            </a:r>
            <a:r>
              <a:rPr lang="en-US" baseline="0" dirty="0" smtClean="0"/>
              <a:t>? </a:t>
            </a:r>
            <a:r>
              <a:rPr lang="cs-CZ" baseline="0" dirty="0" err="1" smtClean="0"/>
              <a:t>Ž</a:t>
            </a:r>
            <a:r>
              <a:rPr lang="en-US" baseline="0" dirty="0" smtClean="0"/>
              <a:t>IVINY </a:t>
            </a:r>
            <a:r>
              <a:rPr lang="en-US" baseline="0" dirty="0" err="1" smtClean="0"/>
              <a:t>vyčerpány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zplodiny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hromadí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kvasinky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umírají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Pokud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bychom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neodváděli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zplodiny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přiváděli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pouze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živiny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Kvasinky</a:t>
            </a:r>
            <a:r>
              <a:rPr lang="en-US" baseline="0" dirty="0" smtClean="0"/>
              <a:t> by </a:t>
            </a:r>
            <a:r>
              <a:rPr lang="en-US" baseline="0" dirty="0" err="1" smtClean="0"/>
              <a:t>umřeli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stejně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Zkuste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žít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vlastních</a:t>
            </a:r>
            <a:r>
              <a:rPr lang="en-US" baseline="0" dirty="0" smtClean="0"/>
              <a:t>…</a:t>
            </a:r>
            <a:r>
              <a:rPr lang="en-US" baseline="0" dirty="0" err="1" smtClean="0"/>
              <a:t>výkalech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Podmínkou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otevřených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systémů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tedy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obousměrná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otevřenost</a:t>
            </a:r>
            <a:r>
              <a:rPr lang="en-US" baseline="0" dirty="0" smtClean="0"/>
              <a:t>. In and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220D4-A67D-428A-BEC5-BB432652D4B6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6478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BCDFB1-9B5B-4A9A-990A-7E163F626216}" type="slidenum">
              <a:rPr lang="cs-CZ"/>
              <a:pPr/>
              <a:t>18</a:t>
            </a:fld>
            <a:endParaRPr lang="cs-CZ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Přirovnání: Dítě se narodí s mozkem,o kterém se předpokládá, že jednou bude umět vypočítat složité operace…ale pokud mu nikdo neřekne jak!!! :) Pokud mu to nikdo říkat nemusí, pak se setkáváme s případem geniality.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F699DC-D787-423A-BF34-B70738F0B16C}" type="slidenum">
              <a:rPr lang="cs-CZ"/>
              <a:pPr/>
              <a:t>19</a:t>
            </a:fld>
            <a:endParaRPr lang="cs-CZ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Příklad: Pomatuji si na dobu, kdy jsme na gymplu vyměňovali CD s programem, který měl diagnostikovat auto..motor, servis prostě všechno.Co byl problém? Byl software,ale nebyla konektivita mezi autem a počítačem? Jak dostat data? …Naopak pokud mám kabel a vím jak propojit počítač,…jenže jediné co bude počítač umět bude hledání min, tak také těžko můžu pracovat.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Č</a:t>
            </a:r>
            <a:r>
              <a:rPr lang="en-US" dirty="0" err="1" smtClean="0"/>
              <a:t>ip</a:t>
            </a:r>
            <a:r>
              <a:rPr lang="en-US" dirty="0" smtClean="0"/>
              <a:t> = </a:t>
            </a:r>
            <a:r>
              <a:rPr lang="en-US" dirty="0" err="1" smtClean="0"/>
              <a:t>senzor</a:t>
            </a:r>
            <a:r>
              <a:rPr lang="en-US" dirty="0" smtClean="0"/>
              <a:t>. </a:t>
            </a:r>
            <a:r>
              <a:rPr lang="en-US" dirty="0" err="1" smtClean="0"/>
              <a:t>Složen</a:t>
            </a:r>
            <a:r>
              <a:rPr lang="en-US" dirty="0" smtClean="0"/>
              <a:t> z </a:t>
            </a:r>
            <a:r>
              <a:rPr lang="en-US" dirty="0" err="1" smtClean="0"/>
              <a:t>mnoha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mnoha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fotosenzitivních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senzorů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Jednodušše</a:t>
            </a:r>
            <a:r>
              <a:rPr lang="en-US" baseline="0" dirty="0" smtClean="0"/>
              <a:t>. Po </a:t>
            </a:r>
            <a:r>
              <a:rPr lang="en-US" baseline="0" dirty="0" err="1" smtClean="0"/>
              <a:t>průchodu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ozařované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oblasti</a:t>
            </a:r>
            <a:r>
              <a:rPr lang="en-US" baseline="0" dirty="0" smtClean="0"/>
              <a:t> bud </a:t>
            </a:r>
            <a:r>
              <a:rPr lang="en-US" baseline="0" dirty="0" err="1" smtClean="0"/>
              <a:t>paprsek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dopadne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senzor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nebo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nedopadne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Pokud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dopadne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senzor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dává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výstup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pokud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nedopadne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senzor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dává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výstup</a:t>
            </a:r>
            <a:r>
              <a:rPr lang="en-US" baseline="0" dirty="0" smtClean="0"/>
              <a:t> 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220D4-A67D-428A-BEC5-BB432652D4B6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426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220D4-A67D-428A-BEC5-BB432652D4B6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424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5024697-3628-4E62-9E23-F087A23799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4AAAA-5222-493F-B0AF-5D5ECB10CB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BBEA4D-3555-478E-8D01-BCBE69AB48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9FDF76-04B6-46CE-8496-39621532B9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5B4A33C-6D53-42C9-97D0-AC6686E5BA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50AFA6-9F2C-4B2B-97D9-9AA7A4B54A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D8B9EA-CA1A-40A4-B385-B0BC7467CD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EA66F3-D5AF-4EEE-90DA-114CC7F791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1E6DD7-52C0-455D-AEEA-D55B8AEAF4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43511C-113C-40C5-A436-0C9DEB74C9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A6F57F-8DF1-4933-9A08-C7DE40C7D93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1A1BFC8-C53D-4F9A-82D0-0E9F61B6864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6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9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5" Type="http://schemas.openxmlformats.org/officeDocument/2006/relationships/image" Target="../media/image52.jpeg"/><Relationship Id="rId6" Type="http://schemas.openxmlformats.org/officeDocument/2006/relationships/image" Target="../media/image53.jpeg"/><Relationship Id="rId7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cs-CZ"/>
              <a:t>Využití počítačů v Zubním lékařství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MDDr.Tomáš Slavíček</a:t>
            </a:r>
          </a:p>
          <a:p>
            <a:r>
              <a:rPr lang="cs-CZ"/>
              <a:t>LF MU Brno</a:t>
            </a:r>
          </a:p>
        </p:txBody>
      </p:sp>
      <p:pic>
        <p:nvPicPr>
          <p:cNvPr id="4" name="Obrázek 3" descr="biog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4437112"/>
            <a:ext cx="2552700" cy="1504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cs-CZ" sz="2000" i="1" dirty="0"/>
              <a:t>1982: </a:t>
            </a:r>
            <a:r>
              <a:rPr lang="cs-CZ" sz="2000" b="1" i="1" dirty="0"/>
              <a:t>286 </a:t>
            </a:r>
            <a:r>
              <a:rPr lang="cs-CZ" sz="2000" b="1" i="1" dirty="0" err="1"/>
              <a:t>Microprocessor</a:t>
            </a:r>
            <a:r>
              <a:rPr lang="cs-CZ" sz="2000" b="1" dirty="0"/>
              <a:t> 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1.5mikronová technologie umožňovala na křemíkovou destičku vměstnat 134 tisíc tranzistorů 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frekvenci až 12 MHz 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2.66 MIPS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i="1" dirty="0"/>
              <a:t>1985</a:t>
            </a:r>
            <a:r>
              <a:rPr lang="cs-CZ" sz="2000" b="1" i="1" dirty="0"/>
              <a:t>: Intel 386(TM) </a:t>
            </a:r>
            <a:r>
              <a:rPr lang="cs-CZ" sz="2000" b="1" i="1" dirty="0" err="1"/>
              <a:t>Microprocessor</a:t>
            </a:r>
            <a:r>
              <a:rPr lang="cs-CZ" sz="2000" b="1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/>
              <a:t>275 tisíc tranzistory, Pracoval až na 20 MHz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i="1" dirty="0"/>
              <a:t>1989: </a:t>
            </a:r>
            <a:r>
              <a:rPr lang="cs-CZ" sz="2000" b="1" i="1" dirty="0"/>
              <a:t>Intel 486(TM) DX CPU </a:t>
            </a:r>
            <a:r>
              <a:rPr lang="cs-CZ" sz="2000" b="1" i="1" dirty="0" err="1" smtClean="0"/>
              <a:t>Microprocessor</a:t>
            </a:r>
            <a:endParaRPr lang="cs-CZ" sz="2000" b="1" i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b="1" dirty="0" smtClean="0"/>
              <a:t> </a:t>
            </a:r>
            <a:endParaRPr lang="cs-CZ" sz="20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/>
              <a:t>1.2 milionu tranzistorů ,20 MHz , provést 20 MIPS , při 50 a 66 MHz až 60 MIPS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0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b="1" dirty="0" smtClean="0"/>
              <a:t>1993</a:t>
            </a:r>
            <a:r>
              <a:rPr lang="cs-CZ" sz="2000" b="1" dirty="0"/>
              <a:t>: Pentium </a:t>
            </a:r>
            <a:r>
              <a:rPr lang="cs-CZ" sz="2000" b="1" dirty="0" err="1"/>
              <a:t>Processor</a:t>
            </a:r>
            <a:r>
              <a:rPr lang="cs-CZ" sz="2000" dirty="0"/>
              <a:t> 3.1 milionu tranzistorů, 66 MHz prováděl 112 MIPS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000" dirty="0"/>
          </a:p>
          <a:p>
            <a:pPr>
              <a:lnSpc>
                <a:spcPct val="90000"/>
              </a:lnSpc>
              <a:buFontTx/>
              <a:buNone/>
            </a:pPr>
            <a:endParaRPr lang="cs-CZ" sz="2000" dirty="0"/>
          </a:p>
          <a:p>
            <a:pPr>
              <a:lnSpc>
                <a:spcPct val="90000"/>
              </a:lnSpc>
              <a:buFontTx/>
              <a:buNone/>
            </a:pPr>
            <a:endParaRPr lang="cs-CZ" sz="2000" dirty="0"/>
          </a:p>
          <a:p>
            <a:pPr>
              <a:lnSpc>
                <a:spcPct val="90000"/>
              </a:lnSpc>
              <a:buFontTx/>
              <a:buNone/>
            </a:pPr>
            <a:endParaRPr lang="cs-CZ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  <a:p>
            <a:pPr>
              <a:lnSpc>
                <a:spcPct val="90000"/>
              </a:lnSpc>
              <a:buFontTx/>
              <a:buNone/>
            </a:pPr>
            <a:endParaRPr lang="cs-CZ" sz="2000" dirty="0"/>
          </a:p>
          <a:p>
            <a:pPr>
              <a:lnSpc>
                <a:spcPct val="90000"/>
              </a:lnSpc>
              <a:buFontTx/>
              <a:buNone/>
            </a:pPr>
            <a:endParaRPr lang="cs-CZ" sz="2000" dirty="0"/>
          </a:p>
          <a:p>
            <a:pPr>
              <a:lnSpc>
                <a:spcPct val="90000"/>
              </a:lnSpc>
              <a:buFontTx/>
              <a:buNone/>
            </a:pPr>
            <a:endParaRPr lang="cs-CZ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z="2400" dirty="0"/>
              <a:t>1999: Pentium  III </a:t>
            </a:r>
            <a:r>
              <a:rPr lang="cs-CZ" sz="2400" dirty="0" err="1"/>
              <a:t>Processor</a:t>
            </a:r>
            <a:r>
              <a:rPr lang="cs-CZ" sz="2400" dirty="0"/>
              <a:t> </a:t>
            </a:r>
          </a:p>
          <a:p>
            <a:pPr>
              <a:buFontTx/>
              <a:buNone/>
            </a:pPr>
            <a:r>
              <a:rPr lang="cs-CZ" sz="2400" dirty="0"/>
              <a:t>7,5 mil tranzistorů.</a:t>
            </a:r>
          </a:p>
          <a:p>
            <a:pPr>
              <a:buFontTx/>
              <a:buNone/>
            </a:pPr>
            <a:endParaRPr lang="cs-CZ" sz="2400" dirty="0" smtClean="0"/>
          </a:p>
          <a:p>
            <a:pPr>
              <a:buFontTx/>
              <a:buNone/>
            </a:pPr>
            <a:endParaRPr lang="cs-CZ" sz="2400" dirty="0"/>
          </a:p>
          <a:p>
            <a:pPr>
              <a:buFontTx/>
              <a:buNone/>
            </a:pPr>
            <a:endParaRPr lang="cs-CZ" sz="2400" dirty="0" smtClean="0"/>
          </a:p>
          <a:p>
            <a:pPr>
              <a:buFontTx/>
              <a:buNone/>
            </a:pPr>
            <a:endParaRPr lang="cs-CZ" sz="2400" dirty="0"/>
          </a:p>
          <a:p>
            <a:pPr>
              <a:buFontTx/>
              <a:buNone/>
            </a:pPr>
            <a:endParaRPr lang="cs-CZ" sz="2400" dirty="0" smtClean="0"/>
          </a:p>
          <a:p>
            <a:pPr>
              <a:buFontTx/>
              <a:buNone/>
            </a:pPr>
            <a:r>
              <a:rPr lang="cs-CZ" sz="2400" dirty="0" smtClean="0"/>
              <a:t>Dnes</a:t>
            </a:r>
            <a:r>
              <a:rPr lang="cs-CZ" sz="2400" dirty="0"/>
              <a:t>: Intel </a:t>
            </a:r>
            <a:r>
              <a:rPr lang="cs-CZ" sz="2400" dirty="0" err="1"/>
              <a:t>Core</a:t>
            </a:r>
            <a:r>
              <a:rPr lang="cs-CZ" sz="2400" dirty="0"/>
              <a:t> i7</a:t>
            </a:r>
          </a:p>
          <a:p>
            <a:pPr>
              <a:buFontTx/>
              <a:buNone/>
            </a:pPr>
            <a:r>
              <a:rPr lang="cs-CZ" sz="2400" dirty="0"/>
              <a:t>147 600 MIPS při 3,33 GHz</a:t>
            </a:r>
          </a:p>
          <a:p>
            <a:pPr>
              <a:buFontTx/>
              <a:buNone/>
            </a:pPr>
            <a:endParaRPr lang="cs-CZ" sz="2400" dirty="0"/>
          </a:p>
          <a:p>
            <a:pPr>
              <a:buFontTx/>
              <a:buNone/>
            </a:pPr>
            <a:endParaRPr lang="cs-CZ" sz="2400" dirty="0"/>
          </a:p>
          <a:p>
            <a:endParaRPr lang="cs-CZ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524054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3827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Zubní lékařství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Jako každý lékařský obor musí vést a archivovat lék.záznamy podle zákona č.20/1966 (</a:t>
            </a:r>
            <a:r>
              <a:rPr lang="cs-CZ" i="1" dirty="0"/>
              <a:t>o péči a zdraví lidu) zejm. </a:t>
            </a:r>
            <a:r>
              <a:rPr lang="cs-CZ" dirty="0"/>
              <a:t>Odstavec 1 § 67b.</a:t>
            </a:r>
          </a:p>
          <a:p>
            <a:pPr>
              <a:lnSpc>
                <a:spcPct val="90000"/>
              </a:lnSpc>
            </a:pPr>
            <a:r>
              <a:rPr lang="cs-CZ" dirty="0"/>
              <a:t>Vyšetřovat a léčit bez řádného vedení zdravotnické dokumentace je nezákonné.</a:t>
            </a:r>
          </a:p>
          <a:p>
            <a:pPr>
              <a:lnSpc>
                <a:spcPct val="90000"/>
              </a:lnSpc>
            </a:pPr>
            <a:r>
              <a:rPr lang="cs-CZ" dirty="0"/>
              <a:t>Archivace lék.záznamů se stanovila na 5 let</a:t>
            </a:r>
            <a:r>
              <a:rPr lang="cs-CZ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Při splnění určitých podmínek lze vést dokumentaci pouze digitální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Odpadají tak obtíže s místem pro uchovávání „papírové formy“ dokumentace.</a:t>
            </a:r>
            <a:endParaRPr lang="cs-C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Software usnadňující dokumentaci.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trhu je mnoho programů, které slouží lékaři k zapisování do zdrav.dokumentace.</a:t>
            </a:r>
          </a:p>
          <a:p>
            <a:r>
              <a:rPr lang="cs-CZ" dirty="0"/>
              <a:t>Výrobci </a:t>
            </a:r>
            <a:r>
              <a:rPr lang="cs-CZ" dirty="0" smtClean="0"/>
              <a:t> softwaru </a:t>
            </a:r>
            <a:r>
              <a:rPr lang="cs-CZ" dirty="0"/>
              <a:t>dnes reagují na požadavky zubních lékařů.</a:t>
            </a:r>
          </a:p>
          <a:p>
            <a:r>
              <a:rPr lang="cs-CZ" dirty="0"/>
              <a:t>Musí mít náležitá kriteria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Na našem trhu spousta softwaru.</a:t>
            </a:r>
          </a:p>
          <a:p>
            <a:r>
              <a:rPr lang="cs-CZ"/>
              <a:t>Který si vybrat???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Počítač jako exekutivní nástroj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 vývojem počítačového hardwaru (</a:t>
            </a:r>
            <a:r>
              <a:rPr lang="cs-CZ" dirty="0" err="1"/>
              <a:t>ultrarychlé</a:t>
            </a:r>
            <a:r>
              <a:rPr lang="cs-CZ" dirty="0"/>
              <a:t> procesory, kvalitní grafické platformy, uživatelské prostředí, atd..) </a:t>
            </a:r>
            <a:endParaRPr lang="cs-CZ" dirty="0" smtClean="0"/>
          </a:p>
          <a:p>
            <a:pPr>
              <a:buNone/>
            </a:pPr>
            <a:endParaRPr lang="cs-CZ" dirty="0"/>
          </a:p>
          <a:p>
            <a:r>
              <a:rPr lang="cs-CZ" dirty="0"/>
              <a:t>Požadavky </a:t>
            </a:r>
            <a:r>
              <a:rPr lang="cs-CZ" dirty="0" smtClean="0"/>
              <a:t>pacientů</a:t>
            </a:r>
          </a:p>
          <a:p>
            <a:endParaRPr lang="cs-CZ" dirty="0"/>
          </a:p>
          <a:p>
            <a:r>
              <a:rPr lang="cs-CZ" dirty="0"/>
              <a:t>Počítače se </a:t>
            </a:r>
            <a:r>
              <a:rPr lang="cs-CZ" dirty="0" smtClean="0"/>
              <a:t>NĚKDY stávají </a:t>
            </a:r>
            <a:r>
              <a:rPr lang="cs-CZ" dirty="0"/>
              <a:t>lepší než umělec laborant-…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Otevřený</a:t>
            </a:r>
            <a:r>
              <a:rPr lang="en-US" dirty="0" smtClean="0"/>
              <a:t> </a:t>
            </a:r>
            <a:r>
              <a:rPr lang="en-US" dirty="0" err="1" smtClean="0"/>
              <a:t>systém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9024"/>
            <a:ext cx="7239000" cy="4846320"/>
          </a:xfrm>
        </p:spPr>
        <p:txBody>
          <a:bodyPr/>
          <a:lstStyle/>
          <a:p>
            <a:r>
              <a:rPr lang="en-US" dirty="0" err="1" smtClean="0"/>
              <a:t>Všechny</a:t>
            </a:r>
            <a:r>
              <a:rPr lang="en-US" dirty="0" smtClean="0"/>
              <a:t> </a:t>
            </a:r>
            <a:r>
              <a:rPr lang="en-US" dirty="0" err="1" smtClean="0"/>
              <a:t>rozvíjící</a:t>
            </a:r>
            <a:r>
              <a:rPr lang="en-US" dirty="0" smtClean="0"/>
              <a:t> se </a:t>
            </a:r>
            <a:r>
              <a:rPr lang="en-US" dirty="0" err="1" smtClean="0"/>
              <a:t>systémy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otveřené</a:t>
            </a:r>
            <a:endParaRPr lang="en-US" dirty="0" smtClean="0"/>
          </a:p>
          <a:p>
            <a:r>
              <a:rPr lang="en-US" dirty="0" err="1" smtClean="0"/>
              <a:t>Tzn</a:t>
            </a:r>
            <a:r>
              <a:rPr lang="en-US" dirty="0" smtClean="0"/>
              <a:t>. </a:t>
            </a:r>
            <a:r>
              <a:rPr lang="en-US" dirty="0" err="1" smtClean="0"/>
              <a:t>Přijmají</a:t>
            </a:r>
            <a:r>
              <a:rPr lang="en-US" dirty="0" smtClean="0"/>
              <a:t>, </a:t>
            </a:r>
            <a:r>
              <a:rPr lang="en-US" dirty="0" err="1" smtClean="0"/>
              <a:t>zpracovávají</a:t>
            </a:r>
            <a:r>
              <a:rPr lang="en-US" dirty="0" smtClean="0"/>
              <a:t> a </a:t>
            </a:r>
            <a:r>
              <a:rPr lang="en-US" dirty="0" err="1" smtClean="0"/>
              <a:t>předávají</a:t>
            </a:r>
            <a:r>
              <a:rPr lang="en-US" dirty="0" smtClean="0"/>
              <a:t> </a:t>
            </a:r>
            <a:r>
              <a:rPr lang="en-US" dirty="0" err="1" smtClean="0"/>
              <a:t>informace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Buňka,organismy</a:t>
            </a:r>
            <a:r>
              <a:rPr lang="en-US" dirty="0" smtClean="0"/>
              <a:t>, </a:t>
            </a:r>
            <a:r>
              <a:rPr lang="en-US" dirty="0" err="1" smtClean="0"/>
              <a:t>biosféra</a:t>
            </a:r>
            <a:r>
              <a:rPr lang="en-US" dirty="0" smtClean="0"/>
              <a:t>…</a:t>
            </a:r>
            <a:r>
              <a:rPr lang="en-US" dirty="0" err="1" smtClean="0"/>
              <a:t>všechno</a:t>
            </a:r>
            <a:r>
              <a:rPr lang="en-US" dirty="0" smtClean="0"/>
              <a:t> je  </a:t>
            </a:r>
            <a:r>
              <a:rPr lang="en-US" dirty="0" err="1" smtClean="0"/>
              <a:t>tvořeno</a:t>
            </a:r>
            <a:r>
              <a:rPr lang="en-US" dirty="0" smtClean="0"/>
              <a:t> </a:t>
            </a:r>
            <a:r>
              <a:rPr lang="en-US" dirty="0" err="1" smtClean="0"/>
              <a:t>otevřenými</a:t>
            </a:r>
            <a:r>
              <a:rPr lang="en-US" dirty="0" smtClean="0"/>
              <a:t> </a:t>
            </a:r>
            <a:r>
              <a:rPr lang="en-US" dirty="0" err="1" smtClean="0"/>
              <a:t>systémy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</p:txBody>
      </p:sp>
      <p:pic>
        <p:nvPicPr>
          <p:cNvPr id="4" name="Picture 3" descr="02Priest_OpenSystem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05064"/>
            <a:ext cx="3359695" cy="2442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05229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Počítač počítá, pokud je co počítat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 </a:t>
            </a:r>
            <a:r>
              <a:rPr lang="cs-CZ" dirty="0"/>
              <a:t>předpoklady:</a:t>
            </a:r>
          </a:p>
          <a:p>
            <a:r>
              <a:rPr lang="cs-CZ" dirty="0"/>
              <a:t>Počítač je virtuálním prostředím, který nerozumí lidské řeči.</a:t>
            </a:r>
          </a:p>
          <a:p>
            <a:r>
              <a:rPr lang="cs-CZ" dirty="0"/>
              <a:t>počítači musíme nabídnout data v takové formě</a:t>
            </a:r>
            <a:r>
              <a:rPr lang="cs-CZ" dirty="0" smtClean="0"/>
              <a:t>, aby </a:t>
            </a:r>
            <a:r>
              <a:rPr lang="cs-CZ" dirty="0"/>
              <a:t>ji porozuměl.(</a:t>
            </a:r>
            <a:r>
              <a:rPr lang="cs-CZ" i="1" dirty="0"/>
              <a:t>A/D převodníky</a:t>
            </a:r>
            <a:r>
              <a:rPr lang="cs-CZ" i="1" dirty="0" smtClean="0"/>
              <a:t>)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Počítač musí umět s daty nakládat </a:t>
            </a:r>
            <a:r>
              <a:rPr lang="en-US" dirty="0" smtClean="0"/>
              <a:t>–</a:t>
            </a:r>
            <a:r>
              <a:rPr lang="cs-CZ" dirty="0" smtClean="0"/>
              <a:t> </a:t>
            </a:r>
            <a:r>
              <a:rPr lang="cs-CZ" i="1" dirty="0" smtClean="0"/>
              <a:t>software</a:t>
            </a:r>
            <a:r>
              <a:rPr lang="cs-CZ" dirty="0" smtClean="0"/>
              <a:t>, hardware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Počítač počítá, pokud je co počítat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Operace probíhají : zapnuto/vypnuto : 1/0…</a:t>
            </a:r>
          </a:p>
          <a:p>
            <a:r>
              <a:rPr lang="cs-CZ" dirty="0"/>
              <a:t>Pokud jsou splněny </a:t>
            </a:r>
            <a:r>
              <a:rPr lang="cs-CZ" dirty="0" smtClean="0"/>
              <a:t>všechna </a:t>
            </a:r>
            <a:r>
              <a:rPr lang="cs-CZ" dirty="0"/>
              <a:t>tyto kritéria, pak je využití </a:t>
            </a:r>
            <a:r>
              <a:rPr lang="cs-CZ" dirty="0" err="1"/>
              <a:t>computeru</a:t>
            </a:r>
            <a:r>
              <a:rPr lang="cs-CZ" dirty="0"/>
              <a:t> </a:t>
            </a:r>
            <a:r>
              <a:rPr lang="cs-CZ" dirty="0" smtClean="0"/>
              <a:t>více </a:t>
            </a:r>
            <a:r>
              <a:rPr lang="cs-CZ" dirty="0"/>
              <a:t>než zábavou.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Administrativní činnost</a:t>
            </a:r>
          </a:p>
          <a:p>
            <a:r>
              <a:rPr lang="cs-CZ" dirty="0" smtClean="0"/>
              <a:t>Výukové programy pro studenty</a:t>
            </a:r>
          </a:p>
          <a:p>
            <a:r>
              <a:rPr lang="cs-CZ" dirty="0" smtClean="0"/>
              <a:t>Exekutivní práce- výrobní činnost IT</a:t>
            </a:r>
            <a:endParaRPr lang="cs-C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všude?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Radioviziografie</a:t>
            </a:r>
            <a:endParaRPr lang="cs-CZ" dirty="0" smtClean="0"/>
          </a:p>
          <a:p>
            <a:r>
              <a:rPr lang="cs-CZ" dirty="0" err="1" smtClean="0"/>
              <a:t>Apexlokátory</a:t>
            </a:r>
            <a:endParaRPr lang="cs-CZ" dirty="0" smtClean="0"/>
          </a:p>
          <a:p>
            <a:r>
              <a:rPr lang="cs-CZ" dirty="0" smtClean="0"/>
              <a:t>CAD/CAM</a:t>
            </a:r>
          </a:p>
          <a:p>
            <a:r>
              <a:rPr lang="cs-CZ" dirty="0" smtClean="0"/>
              <a:t>Ortodoncie </a:t>
            </a:r>
          </a:p>
          <a:p>
            <a:r>
              <a:rPr lang="cs-CZ" dirty="0" err="1" smtClean="0"/>
              <a:t>Chirugie</a:t>
            </a:r>
            <a:r>
              <a:rPr lang="cs-CZ" dirty="0" smtClean="0"/>
              <a:t> </a:t>
            </a:r>
            <a:r>
              <a:rPr lang="en-US" dirty="0" smtClean="0"/>
              <a:t>–</a:t>
            </a:r>
            <a:r>
              <a:rPr lang="cs-CZ" dirty="0" smtClean="0"/>
              <a:t> </a:t>
            </a:r>
            <a:r>
              <a:rPr lang="cs-CZ" dirty="0" err="1" smtClean="0"/>
              <a:t>implantologie</a:t>
            </a:r>
            <a:endParaRPr lang="cs-CZ" dirty="0" smtClean="0"/>
          </a:p>
          <a:p>
            <a:r>
              <a:rPr lang="cs-CZ" dirty="0" smtClean="0"/>
              <a:t>vzdělávání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Radioviziografie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Moderní způsob zpracování </a:t>
            </a:r>
            <a:r>
              <a:rPr lang="cs-CZ" dirty="0" err="1" smtClean="0"/>
              <a:t>rtg</a:t>
            </a:r>
            <a:r>
              <a:rPr lang="cs-CZ" dirty="0" smtClean="0"/>
              <a:t> snímků</a:t>
            </a:r>
          </a:p>
          <a:p>
            <a:r>
              <a:rPr lang="cs-CZ" dirty="0" smtClean="0"/>
              <a:t>Skládá se z čipu,který je citlivý k </a:t>
            </a:r>
            <a:r>
              <a:rPr lang="cs-CZ" dirty="0" err="1" smtClean="0"/>
              <a:t>rtg</a:t>
            </a:r>
            <a:r>
              <a:rPr lang="cs-CZ" dirty="0" smtClean="0"/>
              <a:t> záření a je připojen přes rozhraní k </a:t>
            </a:r>
            <a:r>
              <a:rPr lang="cs-CZ" dirty="0" smtClean="0"/>
              <a:t>počítači</a:t>
            </a:r>
          </a:p>
          <a:p>
            <a:r>
              <a:rPr lang="en-US" dirty="0" smtClean="0"/>
              <a:t>D</a:t>
            </a:r>
            <a:r>
              <a:rPr lang="cs-CZ" dirty="0" err="1" smtClean="0"/>
              <a:t>igitalizace</a:t>
            </a:r>
            <a:r>
              <a:rPr lang="cs-CZ" dirty="0" smtClean="0"/>
              <a:t> </a:t>
            </a:r>
            <a:r>
              <a:rPr lang="cs-CZ" dirty="0" err="1" smtClean="0"/>
              <a:t>rtg</a:t>
            </a:r>
            <a:r>
              <a:rPr lang="cs-CZ" dirty="0" smtClean="0"/>
              <a:t> obrazu</a:t>
            </a:r>
            <a:endParaRPr lang="cs-CZ" dirty="0" smtClean="0"/>
          </a:p>
          <a:p>
            <a:r>
              <a:rPr lang="cs-CZ" dirty="0" smtClean="0"/>
              <a:t>Umožňuje archivaci snímků, grafické úpravy</a:t>
            </a:r>
          </a:p>
          <a:p>
            <a:r>
              <a:rPr lang="cs-CZ" dirty="0" smtClean="0"/>
              <a:t>Výhodou jsou až pětinásobně menší množství dávky ionizujícího záření pro zachycení snímku  (0,1MGy)</a:t>
            </a:r>
            <a:endParaRPr lang="cs-C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kodak-rvg-6100_src_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988840"/>
            <a:ext cx="5868466" cy="5868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rvg_20114835_st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700808"/>
            <a:ext cx="2664296" cy="1969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Apexlokátory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Přístroj založen na výpočtu impedance měkkých tkání v </a:t>
            </a:r>
            <a:r>
              <a:rPr lang="cs-CZ" dirty="0" err="1" smtClean="0"/>
              <a:t>d.ú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Stanovení pracovní délky v </a:t>
            </a:r>
            <a:r>
              <a:rPr lang="cs-CZ" dirty="0" err="1" smtClean="0"/>
              <a:t>endodoncii</a:t>
            </a:r>
            <a:endParaRPr lang="cs-CZ" dirty="0"/>
          </a:p>
        </p:txBody>
      </p:sp>
      <p:pic>
        <p:nvPicPr>
          <p:cNvPr id="4" name="Obrázek 3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3789040"/>
            <a:ext cx="2381250" cy="1962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CAD/CAM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C</a:t>
            </a:r>
            <a:r>
              <a:rPr lang="cs-CZ" dirty="0" err="1"/>
              <a:t>omputer</a:t>
            </a:r>
            <a:r>
              <a:rPr lang="cs-CZ" dirty="0"/>
              <a:t> </a:t>
            </a:r>
            <a:r>
              <a:rPr lang="cs-CZ" b="1" dirty="0" err="1"/>
              <a:t>A</a:t>
            </a:r>
            <a:r>
              <a:rPr lang="cs-CZ" dirty="0" err="1"/>
              <a:t>ided</a:t>
            </a:r>
            <a:r>
              <a:rPr lang="cs-CZ" dirty="0"/>
              <a:t> </a:t>
            </a:r>
            <a:r>
              <a:rPr lang="cs-CZ" b="1" dirty="0"/>
              <a:t>D</a:t>
            </a:r>
            <a:r>
              <a:rPr lang="cs-CZ" dirty="0"/>
              <a:t>esign / </a:t>
            </a:r>
            <a:r>
              <a:rPr lang="cs-CZ" b="1" dirty="0" err="1"/>
              <a:t>C</a:t>
            </a:r>
            <a:r>
              <a:rPr lang="cs-CZ" dirty="0" err="1"/>
              <a:t>omputer</a:t>
            </a:r>
            <a:r>
              <a:rPr lang="cs-CZ" dirty="0"/>
              <a:t> </a:t>
            </a:r>
            <a:r>
              <a:rPr lang="cs-CZ" b="1" dirty="0" err="1"/>
              <a:t>A</a:t>
            </a:r>
            <a:r>
              <a:rPr lang="cs-CZ" dirty="0" err="1"/>
              <a:t>ided</a:t>
            </a:r>
            <a:r>
              <a:rPr lang="cs-CZ" dirty="0"/>
              <a:t> </a:t>
            </a:r>
            <a:r>
              <a:rPr lang="cs-CZ" b="1" dirty="0" err="1"/>
              <a:t>M</a:t>
            </a:r>
            <a:r>
              <a:rPr lang="cs-CZ" dirty="0" err="1"/>
              <a:t>anufacture</a:t>
            </a:r>
            <a:r>
              <a:rPr lang="cs-CZ" dirty="0"/>
              <a:t>.</a:t>
            </a:r>
          </a:p>
          <a:p>
            <a:r>
              <a:rPr lang="cs-CZ" dirty="0" smtClean="0"/>
              <a:t>Propojený systém</a:t>
            </a:r>
          </a:p>
          <a:p>
            <a:endParaRPr lang="cs-CZ" dirty="0"/>
          </a:p>
          <a:p>
            <a:r>
              <a:rPr lang="cs-CZ" dirty="0"/>
              <a:t>Spojení výpočetní techniky s </a:t>
            </a:r>
            <a:r>
              <a:rPr lang="cs-CZ" dirty="0" err="1"/>
              <a:t>ultrapřesnou</a:t>
            </a:r>
            <a:r>
              <a:rPr lang="cs-CZ" dirty="0"/>
              <a:t> </a:t>
            </a:r>
            <a:r>
              <a:rPr lang="cs-CZ" dirty="0" smtClean="0"/>
              <a:t> frézou (20um)</a:t>
            </a:r>
            <a:endParaRPr lang="cs-C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b="1">
                <a:solidFill>
                  <a:srgbClr val="B05800"/>
                </a:solidFill>
              </a:rPr>
              <a:t>„tu sochu jsem netvořil já. Ta už tam dávno byla! Já jen odstranil přebytečný kámen“</a:t>
            </a:r>
            <a:r>
              <a:rPr lang="cs-CZ" b="1" i="1">
                <a:solidFill>
                  <a:srgbClr val="B05800"/>
                </a:solidFill>
              </a:rPr>
              <a:t> </a:t>
            </a:r>
          </a:p>
          <a:p>
            <a:pPr>
              <a:buFontTx/>
              <a:buNone/>
            </a:pPr>
            <a:r>
              <a:rPr lang="cs-CZ" b="1" i="1">
                <a:solidFill>
                  <a:srgbClr val="B05800"/>
                </a:solidFill>
              </a:rPr>
              <a:t>(Michelangelo Buonarotti)</a:t>
            </a:r>
          </a:p>
        </p:txBody>
      </p:sp>
      <p:pic>
        <p:nvPicPr>
          <p:cNvPr id="5" name="Obrázek 4" descr="molar dolni bi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068960"/>
            <a:ext cx="2291080" cy="1849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Obrázek 3" descr="cerecW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284984"/>
            <a:ext cx="1371600" cy="929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ek 5" descr="emax-milled-blo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3356992"/>
            <a:ext cx="3095625" cy="3067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CAD/CAM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1. Co budeme tvořit v ZL??</a:t>
            </a:r>
          </a:p>
          <a:p>
            <a:pPr>
              <a:buFontTx/>
              <a:buChar char="-"/>
            </a:pPr>
            <a:r>
              <a:rPr lang="cs-CZ"/>
              <a:t>inlay, onlay, overlay, korunka, můstek</a:t>
            </a:r>
          </a:p>
          <a:p>
            <a:pPr>
              <a:buFontTx/>
              <a:buChar char="-"/>
            </a:pPr>
            <a:r>
              <a:rPr lang="cs-CZ"/>
              <a:t>Adhezivní můstek, abutment?</a:t>
            </a:r>
          </a:p>
          <a:p>
            <a:pPr>
              <a:buFontTx/>
              <a:buNone/>
            </a:pPr>
            <a:r>
              <a:rPr lang="cs-CZ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CAD/CAM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i="1" dirty="0"/>
              <a:t>otázka: jak se dostanou data z pacientových úst do počítače???</a:t>
            </a:r>
          </a:p>
          <a:p>
            <a:pPr>
              <a:buFontTx/>
              <a:buNone/>
            </a:pPr>
            <a:r>
              <a:rPr lang="cs-CZ" i="1" dirty="0"/>
              <a:t>a) posadíme si pacienta na židli a v aplikaci Malování obkreslujeme</a:t>
            </a:r>
          </a:p>
          <a:p>
            <a:pPr>
              <a:buFontTx/>
              <a:buNone/>
            </a:pPr>
            <a:r>
              <a:rPr lang="cs-CZ" i="1" dirty="0"/>
              <a:t>b) Počítač podle anamnézy a základních osobních </a:t>
            </a:r>
            <a:r>
              <a:rPr lang="cs-CZ" i="1" dirty="0" err="1"/>
              <a:t>údaju</a:t>
            </a:r>
            <a:r>
              <a:rPr lang="cs-CZ" i="1" dirty="0"/>
              <a:t> již ví</a:t>
            </a:r>
          </a:p>
          <a:p>
            <a:pPr>
              <a:buFontTx/>
              <a:buNone/>
            </a:pPr>
            <a:r>
              <a:rPr lang="cs-CZ" i="1" dirty="0"/>
              <a:t>c</a:t>
            </a:r>
            <a:r>
              <a:rPr lang="cs-CZ" b="1" i="1" dirty="0" smtClean="0"/>
              <a:t>) nabídneme </a:t>
            </a:r>
            <a:r>
              <a:rPr lang="cs-CZ" b="1" i="1" dirty="0"/>
              <a:t>počítači data z 3D </a:t>
            </a:r>
            <a:r>
              <a:rPr lang="cs-CZ" b="1" i="1" dirty="0" err="1"/>
              <a:t>skenneru</a:t>
            </a:r>
            <a:endParaRPr lang="cs-CZ" b="1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CAD/CAM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C) je správně </a:t>
            </a:r>
            <a:r>
              <a:rPr lang="cs-CZ" dirty="0">
                <a:sym typeface="Wingdings" pitchFamily="2" charset="2"/>
              </a:rPr>
              <a:t></a:t>
            </a:r>
          </a:p>
          <a:p>
            <a:pPr>
              <a:buFontTx/>
              <a:buNone/>
            </a:pPr>
            <a:r>
              <a:rPr lang="cs-CZ" dirty="0"/>
              <a:t>Musí existovat rozhraní pacient/ počítač</a:t>
            </a:r>
          </a:p>
          <a:p>
            <a:pPr>
              <a:buFontTx/>
              <a:buNone/>
            </a:pPr>
            <a:r>
              <a:rPr lang="cs-CZ" dirty="0"/>
              <a:t>                                       model/ počítač</a:t>
            </a:r>
          </a:p>
          <a:p>
            <a:pPr>
              <a:buFontTx/>
              <a:buNone/>
            </a:pPr>
            <a:r>
              <a:rPr lang="cs-CZ" dirty="0"/>
              <a:t>Rozhraním v této situaci je 3dimensionální skener, který </a:t>
            </a:r>
            <a:endParaRPr lang="cs-CZ" dirty="0" smtClean="0"/>
          </a:p>
          <a:p>
            <a:r>
              <a:rPr lang="cs-CZ" dirty="0" smtClean="0"/>
              <a:t>dokáže </a:t>
            </a:r>
            <a:r>
              <a:rPr lang="cs-CZ" dirty="0"/>
              <a:t>zpracovat reálný objekt </a:t>
            </a:r>
          </a:p>
          <a:p>
            <a:r>
              <a:rPr lang="cs-CZ" dirty="0" smtClean="0"/>
              <a:t>dát </a:t>
            </a:r>
            <a:r>
              <a:rPr lang="cs-CZ" dirty="0"/>
              <a:t>počítači informaci o každém z bodu objektu.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>
              <a:buFontTx/>
              <a:buNone/>
            </a:pPr>
            <a:r>
              <a:rPr lang="cs-CZ" dirty="0"/>
              <a:t> Jaký je rozdíl mezi kruhem a </a:t>
            </a:r>
            <a:r>
              <a:rPr lang="cs-CZ" dirty="0" err="1"/>
              <a:t>kružnící</a:t>
            </a:r>
            <a:r>
              <a:rPr lang="cs-CZ" dirty="0"/>
              <a:t>???</a:t>
            </a:r>
          </a:p>
          <a:p>
            <a:pPr>
              <a:buFontTx/>
              <a:buNone/>
            </a:pPr>
            <a:r>
              <a:rPr lang="cs-CZ" i="1" dirty="0"/>
              <a:t>„Kružnice je spojnice bodů,které jsou ve stejné </a:t>
            </a:r>
            <a:r>
              <a:rPr lang="cs-CZ" i="1" dirty="0" smtClean="0"/>
              <a:t>vzdálenosti </a:t>
            </a:r>
            <a:r>
              <a:rPr lang="cs-CZ" i="1" dirty="0"/>
              <a:t>od středu.Tuto vzdálenost nazýváme poloměr r“</a:t>
            </a:r>
          </a:p>
          <a:p>
            <a:pPr>
              <a:buFontTx/>
              <a:buNone/>
            </a:pPr>
            <a:r>
              <a:rPr lang="cs-CZ" i="1" dirty="0"/>
              <a:t>„Kruh je množina bodů,které jsou vzdáleny od středu a tato vzdálenost nepřesahuje r“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9876" name="Picture 4" descr="C:\Documents and Settings\strajtova\Plocha\výuka\Vyuziti poc\vyvo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CAD/CAM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cs-CZ"/>
          </a:p>
          <a:p>
            <a:pPr>
              <a:buFontTx/>
              <a:buNone/>
            </a:pPr>
            <a:endParaRPr lang="cs-CZ"/>
          </a:p>
          <a:p>
            <a:pPr>
              <a:buFontTx/>
              <a:buNone/>
            </a:pPr>
            <a:r>
              <a:rPr lang="cs-CZ"/>
              <a:t>                     Cítíte ten rozdíl??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CAD/CAM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Prostorové objekty chápejme jako množinu bodů</a:t>
            </a:r>
          </a:p>
          <a:p>
            <a:r>
              <a:rPr lang="cs-CZ" dirty="0"/>
              <a:t>Každý z těchto bodů má svoje souřadnice na osách x, y, z</a:t>
            </a:r>
          </a:p>
          <a:p>
            <a:r>
              <a:rPr lang="cs-CZ" dirty="0"/>
              <a:t>3D skener pracuje s povrchem skenovaného </a:t>
            </a:r>
            <a:r>
              <a:rPr lang="cs-CZ" dirty="0" smtClean="0"/>
              <a:t>objektu </a:t>
            </a:r>
          </a:p>
          <a:p>
            <a:r>
              <a:rPr lang="cs-CZ" dirty="0" smtClean="0"/>
              <a:t>Každému z bodu je přiřazena souřadnice určující polohu v prostoru</a:t>
            </a:r>
            <a:endParaRPr lang="cs-C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CAD/CAM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 metody vložení dat:</a:t>
            </a:r>
          </a:p>
          <a:p>
            <a:pPr>
              <a:buFontTx/>
              <a:buNone/>
            </a:pPr>
            <a:r>
              <a:rPr lang="cs-CZ" dirty="0" err="1"/>
              <a:t>Intraorální</a:t>
            </a:r>
            <a:r>
              <a:rPr lang="cs-CZ" dirty="0"/>
              <a:t> 3D </a:t>
            </a:r>
            <a:r>
              <a:rPr lang="cs-CZ" dirty="0" err="1"/>
              <a:t>skenner</a:t>
            </a:r>
            <a:r>
              <a:rPr lang="cs-CZ" dirty="0"/>
              <a:t>- </a:t>
            </a:r>
            <a:r>
              <a:rPr lang="cs-CZ" i="1" dirty="0" smtClean="0"/>
              <a:t>BlueCam,3shape,Straumann..</a:t>
            </a:r>
            <a:endParaRPr lang="cs-CZ" i="1" dirty="0"/>
          </a:p>
          <a:p>
            <a:pPr>
              <a:buFontTx/>
              <a:buNone/>
            </a:pPr>
            <a:r>
              <a:rPr lang="cs-CZ" dirty="0"/>
              <a:t>Metoda skenování sádrového modelu</a:t>
            </a:r>
          </a:p>
          <a:p>
            <a:pPr>
              <a:buFontTx/>
              <a:buNone/>
            </a:pPr>
            <a:r>
              <a:rPr lang="cs-CZ" dirty="0"/>
              <a:t>Metoda </a:t>
            </a:r>
            <a:r>
              <a:rPr lang="cs-CZ" dirty="0" err="1"/>
              <a:t>wax</a:t>
            </a:r>
            <a:r>
              <a:rPr lang="cs-CZ" dirty="0"/>
              <a:t>-up</a:t>
            </a:r>
          </a:p>
        </p:txBody>
      </p:sp>
      <p:pic>
        <p:nvPicPr>
          <p:cNvPr id="6" name="Obrázek 5" descr="p47-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356992"/>
            <a:ext cx="2540000" cy="2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CAD/CAM BlueCAM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Kamera snímající preparovaný zub, či pahýly v ústech pacienta</a:t>
            </a:r>
          </a:p>
          <a:p>
            <a:r>
              <a:rPr lang="cs-CZ" sz="2800" dirty="0"/>
              <a:t>Vydává modré světlo- krátká vlnová délka</a:t>
            </a:r>
          </a:p>
          <a:p>
            <a:pPr>
              <a:buFontTx/>
              <a:buNone/>
            </a:pPr>
            <a:r>
              <a:rPr lang="cs-CZ" sz="1800" i="1" dirty="0"/>
              <a:t>Víte proč se na </a:t>
            </a:r>
            <a:r>
              <a:rPr lang="cs-CZ" sz="1800" i="1" dirty="0" err="1"/>
              <a:t>Blu</a:t>
            </a:r>
            <a:r>
              <a:rPr lang="cs-CZ" sz="1800" i="1" dirty="0"/>
              <a:t>-</a:t>
            </a:r>
            <a:r>
              <a:rPr lang="cs-CZ" sz="1800" i="1" dirty="0" err="1"/>
              <a:t>Ray</a:t>
            </a:r>
            <a:r>
              <a:rPr lang="cs-CZ" sz="1800" i="1" dirty="0"/>
              <a:t> </a:t>
            </a:r>
            <a:r>
              <a:rPr lang="cs-CZ" sz="1800" i="1" dirty="0" smtClean="0"/>
              <a:t>disk </a:t>
            </a:r>
            <a:r>
              <a:rPr lang="cs-CZ" sz="1800" i="1" dirty="0"/>
              <a:t>vleze tolik dat?</a:t>
            </a:r>
          </a:p>
          <a:p>
            <a:pPr>
              <a:buFontTx/>
              <a:buNone/>
            </a:pPr>
            <a:r>
              <a:rPr lang="cs-CZ" sz="1800" dirty="0"/>
              <a:t>Modré světlo má velmi krátkou vlnovou délku a proto se </a:t>
            </a:r>
            <a:r>
              <a:rPr lang="cs-CZ" sz="1800" dirty="0" smtClean="0"/>
              <a:t>mohou </a:t>
            </a:r>
            <a:r>
              <a:rPr lang="cs-CZ" sz="1800" dirty="0"/>
              <a:t>ukládat data hustěji</a:t>
            </a:r>
            <a:r>
              <a:rPr lang="cs-CZ" sz="1800" dirty="0" smtClean="0"/>
              <a:t>. </a:t>
            </a:r>
          </a:p>
          <a:p>
            <a:pPr>
              <a:buFontTx/>
              <a:buNone/>
            </a:pPr>
            <a:r>
              <a:rPr lang="cs-CZ" sz="1800" dirty="0" smtClean="0"/>
              <a:t>Vlnová délka = 430 </a:t>
            </a:r>
            <a:r>
              <a:rPr lang="cs-CZ" sz="1800" dirty="0" err="1" smtClean="0"/>
              <a:t>nm</a:t>
            </a:r>
            <a:endParaRPr lang="cs-CZ" sz="1800" dirty="0"/>
          </a:p>
          <a:p>
            <a:r>
              <a:rPr lang="cs-CZ" sz="2400" dirty="0"/>
              <a:t>Přesnost až </a:t>
            </a:r>
            <a:r>
              <a:rPr lang="cs-CZ" sz="2400" dirty="0" smtClean="0"/>
              <a:t>20um</a:t>
            </a:r>
          </a:p>
          <a:p>
            <a:r>
              <a:rPr lang="cs-CZ" sz="2400" dirty="0" smtClean="0"/>
              <a:t>Světlo se vysílá ze 3 různých úhlů</a:t>
            </a:r>
            <a:endParaRPr lang="cs-CZ" sz="2400" dirty="0"/>
          </a:p>
          <a:p>
            <a:r>
              <a:rPr lang="cs-CZ" sz="2400" dirty="0"/>
              <a:t>Skener snímá vzdálenost jednotlivých bodů na povrchu od zdroje světla. Dále pak pracuje s vrstevnicemi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i_ineos_blue_presse_02_3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47912" y="2713831"/>
            <a:ext cx="3457575" cy="2638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erec_blue_ca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8" r="23788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520929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erec_bluecam_screensho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5" b="8155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67501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 scanner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Konfokální</a:t>
            </a:r>
            <a:r>
              <a:rPr lang="en-US" dirty="0" smtClean="0"/>
              <a:t> scanner 3shape</a:t>
            </a:r>
          </a:p>
          <a:p>
            <a:pPr marL="0" indent="0">
              <a:buNone/>
            </a:pPr>
            <a:r>
              <a:rPr lang="en-US" dirty="0" err="1" smtClean="0"/>
              <a:t>Jiné</a:t>
            </a:r>
            <a:r>
              <a:rPr lang="en-US" dirty="0" smtClean="0"/>
              <a:t> </a:t>
            </a:r>
            <a:r>
              <a:rPr lang="en-US" dirty="0" err="1" smtClean="0"/>
              <a:t>systémy</a:t>
            </a:r>
            <a:r>
              <a:rPr lang="en-US" dirty="0" smtClean="0"/>
              <a:t> </a:t>
            </a:r>
            <a:r>
              <a:rPr lang="en-US" dirty="0" err="1" smtClean="0"/>
              <a:t>než</a:t>
            </a:r>
            <a:r>
              <a:rPr lang="en-US" dirty="0" smtClean="0"/>
              <a:t> </a:t>
            </a:r>
            <a:r>
              <a:rPr lang="en-US" dirty="0" err="1" smtClean="0"/>
              <a:t>Cerec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Mnoho</a:t>
            </a:r>
            <a:r>
              <a:rPr lang="en-US" dirty="0" smtClean="0"/>
              <a:t> </a:t>
            </a:r>
            <a:r>
              <a:rPr lang="en-US" dirty="0" err="1" smtClean="0"/>
              <a:t>světelných</a:t>
            </a:r>
            <a:r>
              <a:rPr lang="en-US" dirty="0" smtClean="0"/>
              <a:t> </a:t>
            </a:r>
            <a:r>
              <a:rPr lang="en-US" dirty="0" err="1" smtClean="0"/>
              <a:t>zdrojů</a:t>
            </a:r>
            <a:r>
              <a:rPr lang="en-US" dirty="0" smtClean="0"/>
              <a:t> </a:t>
            </a:r>
            <a:r>
              <a:rPr lang="en-US" dirty="0" err="1" smtClean="0"/>
              <a:t>svítící</a:t>
            </a:r>
            <a:r>
              <a:rPr lang="en-US" dirty="0" smtClean="0"/>
              <a:t> </a:t>
            </a:r>
            <a:r>
              <a:rPr lang="en-US" dirty="0" err="1" smtClean="0"/>
              <a:t>kolmo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skenovaný</a:t>
            </a:r>
            <a:r>
              <a:rPr lang="en-US" dirty="0" smtClean="0"/>
              <a:t> </a:t>
            </a:r>
            <a:r>
              <a:rPr lang="en-US" dirty="0" err="1" smtClean="0"/>
              <a:t>povrch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Měří</a:t>
            </a:r>
            <a:r>
              <a:rPr lang="en-US" dirty="0" smtClean="0"/>
              <a:t> se </a:t>
            </a:r>
            <a:r>
              <a:rPr lang="en-US" dirty="0" err="1" smtClean="0"/>
              <a:t>vzdálenost</a:t>
            </a:r>
            <a:r>
              <a:rPr lang="en-US" dirty="0" smtClean="0"/>
              <a:t> </a:t>
            </a:r>
            <a:r>
              <a:rPr lang="en-US" dirty="0" err="1" smtClean="0"/>
              <a:t>jednotlivých</a:t>
            </a:r>
            <a:r>
              <a:rPr lang="en-US" dirty="0" smtClean="0"/>
              <a:t> </a:t>
            </a:r>
            <a:r>
              <a:rPr lang="en-US" dirty="0" err="1" smtClean="0"/>
              <a:t>bodů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3shape – </a:t>
            </a:r>
            <a:r>
              <a:rPr lang="en-US" dirty="0" err="1" smtClean="0"/>
              <a:t>vznikl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projekt</a:t>
            </a:r>
            <a:r>
              <a:rPr lang="en-US" dirty="0" smtClean="0"/>
              <a:t> 2 </a:t>
            </a:r>
            <a:r>
              <a:rPr lang="en-US" dirty="0" err="1" smtClean="0"/>
              <a:t>studentů</a:t>
            </a:r>
            <a:r>
              <a:rPr lang="en-US" dirty="0" smtClean="0"/>
              <a:t> v </a:t>
            </a:r>
            <a:r>
              <a:rPr lang="en-US" dirty="0" err="1" smtClean="0"/>
              <a:t>Kodani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Ekonom</a:t>
            </a:r>
            <a:r>
              <a:rPr lang="en-US" dirty="0" smtClean="0"/>
              <a:t> a </a:t>
            </a:r>
            <a:r>
              <a:rPr lang="en-US" dirty="0" err="1" smtClean="0"/>
              <a:t>technik</a:t>
            </a:r>
            <a:r>
              <a:rPr lang="en-US" dirty="0" smtClean="0"/>
              <a:t> ( 3D </a:t>
            </a:r>
            <a:r>
              <a:rPr lang="en-US" dirty="0" err="1" smtClean="0"/>
              <a:t>scanování</a:t>
            </a:r>
            <a:r>
              <a:rPr lang="en-US" dirty="0" smtClean="0"/>
              <a:t> a </a:t>
            </a:r>
            <a:r>
              <a:rPr lang="en-US" dirty="0" err="1" smtClean="0"/>
              <a:t>jeho</a:t>
            </a:r>
            <a:r>
              <a:rPr lang="en-US" dirty="0" smtClean="0"/>
              <a:t> </a:t>
            </a:r>
            <a:r>
              <a:rPr lang="en-US" dirty="0" err="1" smtClean="0"/>
              <a:t>potencionální</a:t>
            </a:r>
            <a:r>
              <a:rPr lang="en-US" dirty="0" smtClean="0"/>
              <a:t> </a:t>
            </a:r>
            <a:r>
              <a:rPr lang="en-US" dirty="0" err="1" smtClean="0"/>
              <a:t>využití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Naslouchadla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06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row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" b="1848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222981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RIOS-wand-and-unit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" r="1513"/>
          <a:stretch>
            <a:fillRect/>
          </a:stretch>
        </p:blipFill>
        <p:spPr>
          <a:xfrm>
            <a:off x="1979712" y="2708920"/>
            <a:ext cx="4060304" cy="2718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32516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Co je psáno to je dáno… a dál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Prvotní pokusy využít počítačové technologie se spíše </a:t>
            </a:r>
            <a:r>
              <a:rPr lang="cs-CZ" sz="2800" dirty="0" smtClean="0"/>
              <a:t>zaměřovaly </a:t>
            </a:r>
            <a:r>
              <a:rPr lang="cs-CZ" sz="2800" dirty="0"/>
              <a:t>na problematiku archivace dat.</a:t>
            </a:r>
          </a:p>
          <a:p>
            <a:r>
              <a:rPr lang="cs-CZ" sz="2800" dirty="0" smtClean="0"/>
              <a:t>Zpočátku </a:t>
            </a:r>
            <a:r>
              <a:rPr lang="cs-CZ" sz="2800" dirty="0"/>
              <a:t>graficky i výpočetně nevýkonné počítače </a:t>
            </a:r>
            <a:r>
              <a:rPr lang="cs-CZ" sz="2800" dirty="0" smtClean="0"/>
              <a:t>neslibovaly </a:t>
            </a:r>
            <a:r>
              <a:rPr lang="cs-CZ" sz="2800" dirty="0"/>
              <a:t>širší uplatnění v zubním lékařství</a:t>
            </a:r>
          </a:p>
          <a:p>
            <a:r>
              <a:rPr lang="cs-CZ" sz="2800" dirty="0"/>
              <a:t>Na druhou stranu ve </a:t>
            </a:r>
            <a:r>
              <a:rPr lang="cs-CZ" sz="2800" dirty="0" smtClean="0"/>
              <a:t>všeobecném </a:t>
            </a:r>
            <a:r>
              <a:rPr lang="cs-CZ" sz="2800" dirty="0"/>
              <a:t>lékařství se uplatnění našlo hned od počátku</a:t>
            </a:r>
          </a:p>
          <a:p>
            <a:pPr>
              <a:buFontTx/>
              <a:buNone/>
            </a:pPr>
            <a:r>
              <a:rPr lang="cs-CZ" sz="2800" dirty="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CAD/CAM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Skenování modelu</a:t>
            </a:r>
          </a:p>
          <a:p>
            <a:pPr>
              <a:buFontTx/>
              <a:buNone/>
            </a:pPr>
            <a:r>
              <a:rPr lang="cs-CZ" cap="small" dirty="0"/>
              <a:t>Rozhraní model/ počítač</a:t>
            </a:r>
          </a:p>
          <a:p>
            <a:pPr>
              <a:buFontTx/>
              <a:buNone/>
            </a:pPr>
            <a:r>
              <a:rPr lang="cs-CZ" dirty="0"/>
              <a:t>Ke Skenování používáme 3D </a:t>
            </a:r>
            <a:r>
              <a:rPr lang="cs-CZ" dirty="0" err="1"/>
              <a:t>skenner</a:t>
            </a:r>
            <a:r>
              <a:rPr lang="cs-CZ" dirty="0"/>
              <a:t> </a:t>
            </a:r>
            <a:r>
              <a:rPr lang="cs-CZ" dirty="0" err="1"/>
              <a:t>InEOS</a:t>
            </a:r>
            <a:r>
              <a:rPr lang="cs-CZ" dirty="0"/>
              <a:t> nebo </a:t>
            </a:r>
            <a:r>
              <a:rPr lang="cs-CZ" dirty="0" smtClean="0"/>
              <a:t>jiné</a:t>
            </a:r>
            <a:endParaRPr lang="cs-CZ" dirty="0"/>
          </a:p>
          <a:p>
            <a:pPr>
              <a:buFontTx/>
              <a:buNone/>
            </a:pPr>
            <a:r>
              <a:rPr lang="cs-CZ" dirty="0" smtClean="0"/>
              <a:t>Nevýhoda:  </a:t>
            </a:r>
            <a:r>
              <a:rPr lang="cs-CZ" dirty="0" err="1" smtClean="0"/>
              <a:t>pořizení</a:t>
            </a:r>
            <a:r>
              <a:rPr lang="cs-CZ" dirty="0" smtClean="0"/>
              <a:t> otisku - sádrový </a:t>
            </a:r>
            <a:r>
              <a:rPr lang="cs-CZ" dirty="0"/>
              <a:t>model </a:t>
            </a:r>
            <a:r>
              <a:rPr lang="cs-CZ" dirty="0" smtClean="0"/>
              <a:t>- skenování</a:t>
            </a:r>
            <a:endParaRPr lang="cs-CZ" dirty="0"/>
          </a:p>
          <a:p>
            <a:pPr>
              <a:buFontTx/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Tento systém snímání využíváme tehdy pokud nevlastníme i.o </a:t>
            </a:r>
            <a:r>
              <a:rPr lang="cs-CZ" dirty="0" err="1"/>
              <a:t>skenner</a:t>
            </a:r>
            <a:r>
              <a:rPr lang="cs-CZ" dirty="0"/>
              <a:t> </a:t>
            </a:r>
            <a:r>
              <a:rPr lang="cs-CZ" dirty="0" smtClean="0"/>
              <a:t>při požadavku  frézované práce</a:t>
            </a:r>
          </a:p>
          <a:p>
            <a:endParaRPr lang="cs-CZ" dirty="0" smtClean="0"/>
          </a:p>
          <a:p>
            <a:r>
              <a:rPr lang="cs-CZ" dirty="0" smtClean="0"/>
              <a:t>Otisk</a:t>
            </a:r>
            <a:r>
              <a:rPr lang="cs-CZ" dirty="0"/>
              <a:t>– laboratoř-</a:t>
            </a:r>
            <a:r>
              <a:rPr lang="cs-CZ" dirty="0" err="1"/>
              <a:t>skenner</a:t>
            </a:r>
            <a:r>
              <a:rPr lang="cs-CZ" dirty="0"/>
              <a:t>- počítač…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CAD/CAM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Wax</a:t>
            </a:r>
            <a:r>
              <a:rPr lang="cs-CZ" dirty="0"/>
              <a:t>-up</a:t>
            </a:r>
          </a:p>
          <a:p>
            <a:r>
              <a:rPr lang="cs-CZ" dirty="0" smtClean="0"/>
              <a:t>Tehdy pokud se domníváme, že laborant je lepší než počítač</a:t>
            </a:r>
            <a:endParaRPr lang="cs-CZ" dirty="0"/>
          </a:p>
          <a:p>
            <a:r>
              <a:rPr lang="cs-CZ" dirty="0"/>
              <a:t>Dříve se používalo vzhledem k nedokonalosti softwaru.</a:t>
            </a:r>
          </a:p>
          <a:p>
            <a:r>
              <a:rPr lang="cs-CZ" dirty="0"/>
              <a:t>Sádrový model- voskový </a:t>
            </a:r>
            <a:r>
              <a:rPr lang="cs-CZ" dirty="0" err="1"/>
              <a:t>předtvar</a:t>
            </a:r>
            <a:r>
              <a:rPr lang="cs-CZ" dirty="0"/>
              <a:t>-skenování– počítač.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CAD/CAM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Počítač je zcela „nakrmen“ daty.. Rozuměj množinou souřadnic každého z bodu skenovaného objektu</a:t>
            </a:r>
          </a:p>
          <a:p>
            <a:pPr>
              <a:lnSpc>
                <a:spcPct val="90000"/>
              </a:lnSpc>
            </a:pPr>
            <a:r>
              <a:rPr lang="cs-CZ"/>
              <a:t>Počítač data zpracuje podle algoritmů daných softwarem</a:t>
            </a:r>
          </a:p>
          <a:p>
            <a:pPr>
              <a:lnSpc>
                <a:spcPct val="90000"/>
              </a:lnSpc>
            </a:pPr>
            <a:r>
              <a:rPr lang="cs-CZ"/>
              <a:t>Na základě softwaru dostane počítač příkaz k vytvoření uživatelského, grafického rozhraní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CAD/CAM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Grafické rozhraní</a:t>
            </a:r>
          </a:p>
          <a:p>
            <a:pPr>
              <a:buFontTx/>
              <a:buNone/>
            </a:pPr>
            <a:r>
              <a:rPr lang="cs-CZ"/>
              <a:t>Umožňuje uživateli pracovat s daty- souřadnicemi</a:t>
            </a:r>
          </a:p>
          <a:p>
            <a:pPr>
              <a:buFontTx/>
              <a:buNone/>
            </a:pPr>
            <a:r>
              <a:rPr lang="cs-CZ"/>
              <a:t>Grafická projekce digitalizovaných dat v podobě modelu</a:t>
            </a:r>
          </a:p>
          <a:p>
            <a:pPr>
              <a:buFontTx/>
              <a:buNone/>
            </a:pPr>
            <a:r>
              <a:rPr lang="cs-CZ"/>
              <a:t>Velice náročné na grafický hardware a systémové prostředky.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km_kmids1072_12991502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764704"/>
            <a:ext cx="6058298" cy="4846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Uživateli se zobrazuje model situace – pohyblivý ve všech osách, ovládaný myší nebo jiným nástrojem</a:t>
            </a:r>
          </a:p>
          <a:p>
            <a:r>
              <a:rPr lang="cs-CZ"/>
              <a:t>Pomocí předdefinovaných nástrojů se přechází k designování budoucí práce</a:t>
            </a:r>
          </a:p>
          <a:p>
            <a:r>
              <a:rPr lang="cs-CZ"/>
              <a:t>Tools jako předdefinované nástroje vycházejí z empirií laboranta.</a:t>
            </a:r>
          </a:p>
          <a:p>
            <a:pPr>
              <a:buFontTx/>
              <a:buNone/>
            </a:pPr>
            <a:endParaRPr lang="cs-CZ"/>
          </a:p>
          <a:p>
            <a:pPr>
              <a:buFontTx/>
              <a:buNone/>
            </a:pPr>
            <a:endParaRPr lang="cs-CZ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Počítač však není tak inteligentní, aby rozeznal „ kde něco chybí“</a:t>
            </a:r>
          </a:p>
          <a:p>
            <a:r>
              <a:rPr lang="cs-CZ"/>
              <a:t>Tzn. Okraj preparace –tzn.vymezení prostoru pro jeho tvorbu.</a:t>
            </a:r>
          </a:p>
          <a:p>
            <a:r>
              <a:rPr lang="cs-CZ"/>
              <a:t>(spolupráce lékař – laborant) vymezení preparovaného schůdku.Laborant nutně musí vědět, kam zasahuje preparace.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CEREC_clinic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836712"/>
            <a:ext cx="6662768" cy="5204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Na virtuálním pohyblivém modelu pak uživatel modeluje.</a:t>
            </a:r>
          </a:p>
          <a:p>
            <a:r>
              <a:rPr lang="cs-CZ" sz="2800" dirty="0"/>
              <a:t>Programové vybavení vybere z databáze </a:t>
            </a:r>
            <a:r>
              <a:rPr lang="cs-CZ" sz="2800" dirty="0" smtClean="0"/>
              <a:t> </a:t>
            </a:r>
            <a:r>
              <a:rPr lang="cs-CZ" sz="2800" dirty="0"/>
              <a:t>vhodný zub a aplikuje ho na </a:t>
            </a:r>
            <a:r>
              <a:rPr lang="cs-CZ" sz="2800" dirty="0" smtClean="0"/>
              <a:t>vymezenou </a:t>
            </a:r>
            <a:r>
              <a:rPr lang="cs-CZ" sz="2800" dirty="0"/>
              <a:t>oblast</a:t>
            </a:r>
          </a:p>
          <a:p>
            <a:r>
              <a:rPr lang="cs-CZ" sz="2800" dirty="0"/>
              <a:t>Moderní software počítá i s </a:t>
            </a:r>
            <a:r>
              <a:rPr lang="cs-CZ" sz="2800" dirty="0" err="1"/>
              <a:t>antagonálním</a:t>
            </a:r>
            <a:r>
              <a:rPr lang="cs-CZ" sz="2800" dirty="0"/>
              <a:t> kontaktem a proto modifikuje vybranou korunku tak,aby souhlasila s okluzní linií, nepřekážela do skusu atd.</a:t>
            </a:r>
          </a:p>
          <a:p>
            <a:endParaRPr lang="cs-CZ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Jedničky</a:t>
            </a:r>
            <a:r>
              <a:rPr lang="en-US" dirty="0" smtClean="0"/>
              <a:t> a </a:t>
            </a:r>
            <a:r>
              <a:rPr lang="en-US" dirty="0" err="1" smtClean="0"/>
              <a:t>NUly</a:t>
            </a:r>
            <a:endParaRPr lang="en-US" dirty="0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5" b="5365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669811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cerec-stomatolog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132856"/>
            <a:ext cx="2952750" cy="3562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12.Par.54685.Image.400.240.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7352233" cy="4411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Dnešní software blokuje prostor mimo vymezenou oblast – mimo zónu se nedá model upravovat</a:t>
            </a:r>
          </a:p>
          <a:p>
            <a:r>
              <a:rPr lang="cs-CZ"/>
              <a:t>Povoleny jen určité operace.</a:t>
            </a:r>
          </a:p>
          <a:p>
            <a:endParaRPr lang="cs-CZ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CAD/CAM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 err="1"/>
              <a:t>Tools</a:t>
            </a:r>
            <a:r>
              <a:rPr lang="cs-CZ" sz="2800" dirty="0"/>
              <a:t>: - nástroje </a:t>
            </a:r>
            <a:endParaRPr lang="cs-CZ" sz="28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sz="2800" dirty="0"/>
              <a:t>           + přidávání keramické masy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800" dirty="0"/>
              <a:t>           - ubírání keramické masy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800" dirty="0"/>
              <a:t>             zahlazování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800" dirty="0"/>
              <a:t>          </a:t>
            </a:r>
            <a:r>
              <a:rPr lang="cs-CZ" sz="2800" dirty="0" smtClean="0"/>
              <a:t>- zmenšování </a:t>
            </a:r>
            <a:r>
              <a:rPr lang="cs-CZ" sz="2800" dirty="0" err="1"/>
              <a:t>vestibuloorálně</a:t>
            </a:r>
            <a:endParaRPr lang="cs-CZ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sz="2800" dirty="0"/>
              <a:t>          </a:t>
            </a:r>
            <a:r>
              <a:rPr lang="cs-CZ" sz="2800" dirty="0" smtClean="0"/>
              <a:t>- rotace</a:t>
            </a:r>
            <a:r>
              <a:rPr lang="cs-CZ" sz="2800" dirty="0"/>
              <a:t>, sklon,tvar.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800" dirty="0"/>
          </a:p>
          <a:p>
            <a:pPr>
              <a:lnSpc>
                <a:spcPct val="90000"/>
              </a:lnSpc>
              <a:buFontTx/>
              <a:buNone/>
            </a:pPr>
            <a:endParaRPr lang="cs-CZ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sz="2800" dirty="0"/>
              <a:t>             </a:t>
            </a: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914400" y="2819400"/>
            <a:ext cx="838200" cy="762000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CAD/CAM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 vytvoření designu budoucího </a:t>
            </a:r>
            <a:r>
              <a:rPr lang="cs-CZ" dirty="0" smtClean="0"/>
              <a:t>výrobku ,který </a:t>
            </a:r>
            <a:r>
              <a:rPr lang="cs-CZ" dirty="0"/>
              <a:t>splňuje všechny kriteria se odesílají data do frézy</a:t>
            </a:r>
          </a:p>
          <a:p>
            <a:r>
              <a:rPr lang="cs-CZ" dirty="0"/>
              <a:t>Rozhraní počítač/ fréza.</a:t>
            </a:r>
          </a:p>
          <a:p>
            <a:r>
              <a:rPr lang="cs-CZ" dirty="0"/>
              <a:t>Fréza přijímá souřadnice bodů objektu,které sou vztaženy od bodu 0. (průsečík os x,y,z)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457200"/>
            <a:ext cx="8229600" cy="6019800"/>
          </a:xfrm>
        </p:spPr>
        <p:txBody>
          <a:bodyPr/>
          <a:lstStyle/>
          <a:p>
            <a:endParaRPr lang="cs-CZ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3048000" y="12192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flipH="1">
            <a:off x="1447800" y="3200400"/>
            <a:ext cx="16002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3048000" y="32004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2209800" y="4114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flipH="1">
            <a:off x="3124200" y="32004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2209800" y="2743200"/>
            <a:ext cx="0" cy="1295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2209800" y="2743200"/>
            <a:ext cx="9906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3200400" y="27432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 flipV="1">
            <a:off x="3200400" y="19050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V="1">
            <a:off x="2209800" y="1905000"/>
            <a:ext cx="838200" cy="838200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>
            <a:off x="3048000" y="1905000"/>
            <a:ext cx="9906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>
            <a:off x="4038600" y="1905000"/>
            <a:ext cx="0" cy="1295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978" name="Oval 18"/>
          <p:cNvSpPr>
            <a:spLocks noChangeArrowheads="1"/>
          </p:cNvSpPr>
          <p:nvPr/>
        </p:nvSpPr>
        <p:spPr bwMode="auto">
          <a:xfrm>
            <a:off x="3124200" y="2743200"/>
            <a:ext cx="1524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 flipV="1">
            <a:off x="3048000" y="1905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>
            <a:off x="3048000" y="3200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 flipH="1">
            <a:off x="2209800" y="32004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983" name="Text Box 23"/>
          <p:cNvSpPr txBox="1">
            <a:spLocks noChangeArrowheads="1"/>
          </p:cNvSpPr>
          <p:nvPr/>
        </p:nvSpPr>
        <p:spPr bwMode="auto">
          <a:xfrm>
            <a:off x="1508125" y="4792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Z</a:t>
            </a:r>
          </a:p>
        </p:txBody>
      </p: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1355725" y="4613275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z</a:t>
            </a:r>
          </a:p>
        </p:txBody>
      </p:sp>
      <p:sp>
        <p:nvSpPr>
          <p:cNvPr id="40985" name="Text Box 25"/>
          <p:cNvSpPr txBox="1">
            <a:spLocks noChangeArrowheads="1"/>
          </p:cNvSpPr>
          <p:nvPr/>
        </p:nvSpPr>
        <p:spPr bwMode="auto">
          <a:xfrm>
            <a:off x="5851525" y="29368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X</a:t>
            </a:r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3108325" y="955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Fréza zpracovává informace ve formě souřadnic</a:t>
            </a:r>
          </a:p>
          <a:p>
            <a:pPr>
              <a:buFontTx/>
              <a:buNone/>
            </a:pPr>
            <a:endParaRPr lang="cs-CZ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CAD/CAM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Na trhu mnoho výrobců</a:t>
            </a:r>
          </a:p>
          <a:p>
            <a:r>
              <a:rPr lang="cs-CZ"/>
              <a:t>Všichni se navzájem předhánějí, která technologie je lepší</a:t>
            </a:r>
          </a:p>
          <a:p>
            <a:r>
              <a:rPr lang="cs-CZ"/>
              <a:t>Princip je stejný.</a:t>
            </a:r>
          </a:p>
          <a:p>
            <a:r>
              <a:rPr lang="cs-CZ"/>
              <a:t>Nejdražší je software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CEREC Sirona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Systém skládající se z počítačové jednotky</a:t>
            </a:r>
          </a:p>
          <a:p>
            <a:r>
              <a:rPr lang="cs-CZ"/>
              <a:t>Intraorálního skenneru BlueCam</a:t>
            </a:r>
          </a:p>
          <a:p>
            <a:r>
              <a:rPr lang="cs-CZ"/>
              <a:t>Stolní fréza Sirona</a:t>
            </a:r>
          </a:p>
        </p:txBody>
      </p:sp>
      <p:pic>
        <p:nvPicPr>
          <p:cNvPr id="6" name="Obrázek 5" descr="fre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140968"/>
            <a:ext cx="2581275" cy="1771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ek 6" descr="pi_cerec_optispray_1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797152"/>
            <a:ext cx="1657350" cy="1657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ázek 7" descr="cerec2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933056"/>
            <a:ext cx="2190750" cy="2200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Práce s BlueCaM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 skenováním se zuby musí osušit + reflexní </a:t>
            </a:r>
            <a:r>
              <a:rPr lang="cs-CZ" dirty="0" err="1"/>
              <a:t>spray</a:t>
            </a:r>
            <a:endParaRPr lang="cs-CZ" dirty="0"/>
          </a:p>
          <a:p>
            <a:r>
              <a:rPr lang="cs-CZ" dirty="0"/>
              <a:t>Suché pracovní pole</a:t>
            </a:r>
          </a:p>
          <a:p>
            <a:r>
              <a:rPr lang="cs-CZ" dirty="0" smtClean="0"/>
              <a:t>Bez externího světla</a:t>
            </a:r>
            <a:endParaRPr lang="cs-CZ" dirty="0"/>
          </a:p>
          <a:p>
            <a:r>
              <a:rPr lang="cs-CZ" dirty="0"/>
              <a:t>Pacient </a:t>
            </a:r>
            <a:r>
              <a:rPr lang="cs-CZ" dirty="0" smtClean="0"/>
              <a:t>fixovaný</a:t>
            </a:r>
            <a:endParaRPr lang="cs-CZ" dirty="0"/>
          </a:p>
          <a:p>
            <a:pPr>
              <a:buFontTx/>
              <a:buNone/>
            </a:pPr>
            <a:endParaRPr lang="cs-CZ" dirty="0"/>
          </a:p>
        </p:txBody>
      </p:sp>
      <p:pic>
        <p:nvPicPr>
          <p:cNvPr id="6" name="Obrázek 5" descr="pi_cerec_bluecam_hand_5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725144"/>
            <a:ext cx="2945507" cy="1340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ek 6" descr="pi_cerec_optispray_1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564904"/>
            <a:ext cx="1657350" cy="1657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Tranzistor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Základním stavebním kamenem procesorů</a:t>
            </a:r>
          </a:p>
          <a:p>
            <a:r>
              <a:rPr lang="cs-CZ"/>
              <a:t>Nobelova cena za fyziku 1956.</a:t>
            </a:r>
          </a:p>
          <a:p>
            <a:r>
              <a:rPr lang="cs-CZ"/>
              <a:t>Zjednodušeně řečeno : tranzistor proud propuští nebo ne</a:t>
            </a:r>
          </a:p>
        </p:txBody>
      </p:sp>
      <p:sp>
        <p:nvSpPr>
          <p:cNvPr id="93188" name="Line 4"/>
          <p:cNvSpPr>
            <a:spLocks noChangeShapeType="1"/>
          </p:cNvSpPr>
          <p:nvPr/>
        </p:nvSpPr>
        <p:spPr bwMode="auto">
          <a:xfrm>
            <a:off x="3048000" y="43434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3946525" y="4765675"/>
            <a:ext cx="1204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/>
              <a:t>Ano = 1</a:t>
            </a:r>
          </a:p>
          <a:p>
            <a:r>
              <a:rPr lang="cs-CZ" b="1"/>
              <a:t>Ne = 0</a:t>
            </a:r>
          </a:p>
        </p:txBody>
      </p:sp>
      <p:pic>
        <p:nvPicPr>
          <p:cNvPr id="6" name="Obrázek 5" descr="waf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645024"/>
            <a:ext cx="230505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pi_cerec_nl_2010_biogenerik_t1_01_1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764704"/>
            <a:ext cx="3840972" cy="5712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endParaRPr lang="cs-CZ"/>
          </a:p>
        </p:txBody>
      </p:sp>
      <p:pic>
        <p:nvPicPr>
          <p:cNvPr id="56324" name="Picture 4" descr="C:\Documents and Settings\strajtova\Plocha\výuka\Vyuziti poc\step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848600" cy="5227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1828800" y="3962400"/>
            <a:ext cx="1219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898525" y="3470275"/>
            <a:ext cx="247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Preparovaný pahýl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endParaRPr lang="cs-CZ"/>
          </a:p>
        </p:txBody>
      </p:sp>
      <p:pic>
        <p:nvPicPr>
          <p:cNvPr id="57348" name="Picture 4" descr="C:\Documents and Settings\strajtova\Plocha\výuka\Vyuziti poc\step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7772400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1752600" y="3886200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 flipV="1">
            <a:off x="2209800" y="1828800"/>
            <a:ext cx="1828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H="1" flipV="1">
            <a:off x="5562600" y="2667000"/>
            <a:ext cx="1600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1279525" y="2403475"/>
            <a:ext cx="2084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Protilehlá čelist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1203325" y="3546475"/>
            <a:ext cx="247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Preparovaný pahýl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6613525" y="3317875"/>
            <a:ext cx="176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Bukální scan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5546725" y="3622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endParaRPr lang="cs-CZ"/>
          </a:p>
        </p:txBody>
      </p:sp>
      <p:pic>
        <p:nvPicPr>
          <p:cNvPr id="58372" name="Picture 4" descr="C:\Documents and Settings\strajtova\Plocha\výuka\Vyuziti poc\step3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"/>
            <a:ext cx="7848600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8373" name="Line 5"/>
          <p:cNvSpPr>
            <a:spLocks noChangeShapeType="1"/>
          </p:cNvSpPr>
          <p:nvPr/>
        </p:nvSpPr>
        <p:spPr bwMode="auto">
          <a:xfrm flipV="1">
            <a:off x="1752600" y="4343400"/>
            <a:ext cx="1295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2438400" y="2133600"/>
            <a:ext cx="1905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CAD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Program pro design imituje postupy, které provádí běžně laborant.</a:t>
            </a:r>
          </a:p>
          <a:p>
            <a:r>
              <a:rPr lang="cs-CZ"/>
              <a:t>Starší verze: výběr zubů z knihoven</a:t>
            </a:r>
          </a:p>
          <a:p>
            <a:r>
              <a:rPr lang="cs-CZ"/>
              <a:t>Novější verze: Biogeneric – vyhodnocující konfigiraci ostatních zubů a zbylých tvrdých zubních tkání.</a:t>
            </a:r>
          </a:p>
        </p:txBody>
      </p:sp>
      <p:pic>
        <p:nvPicPr>
          <p:cNvPr id="4" name="Obrázek 3" descr="b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365104"/>
            <a:ext cx="2552700" cy="1504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CAD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Software umožňuje sledovat vytvarovaný model ze všech směrů</a:t>
            </a:r>
          </a:p>
          <a:p>
            <a:r>
              <a:rPr lang="cs-CZ"/>
              <a:t>Po zhodnocení uživatelem přestupujeme k dalšímu kroku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CAM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Computer aided manufacture:</a:t>
            </a:r>
          </a:p>
          <a:p>
            <a:r>
              <a:rPr lang="cs-CZ"/>
              <a:t>3 nebo více osá fréza</a:t>
            </a:r>
          </a:p>
          <a:p>
            <a:r>
              <a:rPr lang="cs-CZ"/>
              <a:t>Souřadnice</a:t>
            </a:r>
          </a:p>
          <a:p>
            <a:r>
              <a:rPr lang="cs-CZ"/>
              <a:t>Dnes inteligentní – selfchecking</a:t>
            </a:r>
          </a:p>
          <a:p>
            <a:pPr>
              <a:buFontTx/>
              <a:buNone/>
            </a:pPr>
            <a:endParaRPr lang="cs-CZ"/>
          </a:p>
          <a:p>
            <a:endParaRPr lang="cs-CZ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CAM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Bloček z daného materiálu se upína do speciálního držáku</a:t>
            </a:r>
          </a:p>
          <a:p>
            <a:r>
              <a:rPr lang="cs-CZ"/>
              <a:t>Měření velikosti bločku</a:t>
            </a:r>
          </a:p>
          <a:p>
            <a:r>
              <a:rPr lang="cs-CZ"/>
              <a:t>Frézování</a:t>
            </a:r>
          </a:p>
        </p:txBody>
      </p:sp>
      <p:pic>
        <p:nvPicPr>
          <p:cNvPr id="6" name="Obrázek 5" descr="cere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501008"/>
            <a:ext cx="3948442" cy="3064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24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bi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717032"/>
            <a:ext cx="4377314" cy="2580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ek 4" descr="31-onlay-coll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Náročnost uživatelů a zejména globalizační trendy </a:t>
            </a:r>
            <a:r>
              <a:rPr lang="cs-CZ" dirty="0" smtClean="0"/>
              <a:t>donutily </a:t>
            </a:r>
            <a:r>
              <a:rPr lang="cs-CZ" dirty="0"/>
              <a:t>výrobce k zásadním </a:t>
            </a:r>
            <a:r>
              <a:rPr lang="cs-CZ" dirty="0" err="1"/>
              <a:t>výkonostním</a:t>
            </a:r>
            <a:r>
              <a:rPr lang="cs-CZ" dirty="0"/>
              <a:t> posunům.</a:t>
            </a:r>
          </a:p>
          <a:p>
            <a:r>
              <a:rPr lang="cs-CZ" dirty="0"/>
              <a:t>Výkon procesorů:</a:t>
            </a:r>
          </a:p>
          <a:p>
            <a:pPr>
              <a:buFontTx/>
              <a:buChar char="-"/>
            </a:pPr>
            <a:r>
              <a:rPr lang="cs-CZ" dirty="0"/>
              <a:t>dán množstvím tranzistorů</a:t>
            </a:r>
          </a:p>
          <a:p>
            <a:pPr>
              <a:buFontTx/>
              <a:buChar char="-"/>
            </a:pPr>
            <a:r>
              <a:rPr lang="cs-CZ" dirty="0"/>
              <a:t>42 </a:t>
            </a:r>
            <a:r>
              <a:rPr lang="cs-CZ" dirty="0" err="1"/>
              <a:t>nm</a:t>
            </a:r>
            <a:r>
              <a:rPr lang="cs-CZ" dirty="0"/>
              <a:t> </a:t>
            </a:r>
            <a:r>
              <a:rPr lang="cs-CZ" dirty="0" smtClean="0"/>
              <a:t>technologie</a:t>
            </a:r>
          </a:p>
          <a:p>
            <a:r>
              <a:rPr lang="cs-CZ" dirty="0" err="1" smtClean="0"/>
              <a:t>Sandy</a:t>
            </a:r>
            <a:r>
              <a:rPr lang="cs-CZ" dirty="0" smtClean="0"/>
              <a:t> </a:t>
            </a:r>
            <a:r>
              <a:rPr lang="cs-CZ" dirty="0" err="1" smtClean="0"/>
              <a:t>Bridge</a:t>
            </a:r>
            <a:r>
              <a:rPr lang="cs-CZ" dirty="0" smtClean="0"/>
              <a:t> 22nm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Ivy </a:t>
            </a:r>
            <a:r>
              <a:rPr lang="cs-CZ" dirty="0" err="1" smtClean="0"/>
              <a:t>Bridge</a:t>
            </a:r>
            <a:r>
              <a:rPr lang="cs-CZ" dirty="0" smtClean="0"/>
              <a:t> 18nm</a:t>
            </a:r>
            <a:endParaRPr lang="cs-CZ" dirty="0"/>
          </a:p>
          <a:p>
            <a:pPr>
              <a:buFontTx/>
              <a:buNone/>
            </a:pPr>
            <a:r>
              <a:rPr lang="cs-CZ" dirty="0"/>
              <a:t> </a:t>
            </a:r>
          </a:p>
          <a:p>
            <a:pPr>
              <a:buFontTx/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Kodaň</a:t>
            </a:r>
            <a:endParaRPr lang="en-US" dirty="0" smtClean="0"/>
          </a:p>
          <a:p>
            <a:r>
              <a:rPr lang="en-US" dirty="0" err="1" smtClean="0"/>
              <a:t>Zpočátku</a:t>
            </a:r>
            <a:r>
              <a:rPr lang="en-US" dirty="0" smtClean="0"/>
              <a:t> </a:t>
            </a:r>
            <a:r>
              <a:rPr lang="en-US" dirty="0" err="1" smtClean="0"/>
              <a:t>využití</a:t>
            </a:r>
            <a:r>
              <a:rPr lang="en-US" dirty="0" smtClean="0"/>
              <a:t> pro </a:t>
            </a:r>
            <a:r>
              <a:rPr lang="en-US" dirty="0" err="1" smtClean="0"/>
              <a:t>nedoslýchavé</a:t>
            </a:r>
            <a:r>
              <a:rPr lang="en-US" dirty="0" smtClean="0"/>
              <a:t> </a:t>
            </a:r>
            <a:r>
              <a:rPr lang="en-US" dirty="0" err="1" smtClean="0"/>
              <a:t>pacienty</a:t>
            </a:r>
            <a:r>
              <a:rPr lang="en-US" dirty="0" smtClean="0"/>
              <a:t> a </a:t>
            </a:r>
            <a:r>
              <a:rPr lang="en-US" dirty="0" err="1" smtClean="0"/>
              <a:t>lidí</a:t>
            </a:r>
            <a:r>
              <a:rPr lang="en-US" dirty="0" smtClean="0"/>
              <a:t> s </a:t>
            </a:r>
            <a:r>
              <a:rPr lang="en-US" dirty="0" err="1" smtClean="0"/>
              <a:t>handicapem</a:t>
            </a:r>
            <a:endParaRPr lang="en-US" dirty="0" smtClean="0"/>
          </a:p>
          <a:p>
            <a:r>
              <a:rPr lang="en-US" dirty="0" err="1" smtClean="0"/>
              <a:t>Vyvinut</a:t>
            </a:r>
            <a:r>
              <a:rPr lang="en-US" dirty="0" smtClean="0"/>
              <a:t> software</a:t>
            </a:r>
          </a:p>
          <a:p>
            <a:r>
              <a:rPr lang="en-US" dirty="0" err="1" smtClean="0"/>
              <a:t>Intraorální</a:t>
            </a:r>
            <a:r>
              <a:rPr lang="en-US" dirty="0" smtClean="0"/>
              <a:t> scanner </a:t>
            </a:r>
            <a:r>
              <a:rPr lang="en-US" dirty="0" err="1" smtClean="0"/>
              <a:t>pracuje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jiném</a:t>
            </a:r>
            <a:r>
              <a:rPr lang="en-US" dirty="0" smtClean="0"/>
              <a:t> </a:t>
            </a:r>
            <a:r>
              <a:rPr lang="en-US" dirty="0" err="1" smtClean="0"/>
              <a:t>principu</a:t>
            </a:r>
            <a:r>
              <a:rPr lang="en-US" dirty="0" smtClean="0"/>
              <a:t> </a:t>
            </a:r>
            <a:r>
              <a:rPr lang="en-US" dirty="0" err="1" smtClean="0"/>
              <a:t>než</a:t>
            </a:r>
            <a:r>
              <a:rPr lang="en-US" dirty="0" smtClean="0"/>
              <a:t> </a:t>
            </a:r>
            <a:r>
              <a:rPr lang="en-US" dirty="0" err="1" smtClean="0"/>
              <a:t>Bluecam</a:t>
            </a:r>
            <a:endParaRPr lang="en-US" dirty="0" smtClean="0"/>
          </a:p>
          <a:p>
            <a:r>
              <a:rPr lang="en-US" dirty="0" err="1" smtClean="0"/>
              <a:t>Není</a:t>
            </a:r>
            <a:r>
              <a:rPr lang="en-US" dirty="0" smtClean="0"/>
              <a:t> </a:t>
            </a:r>
            <a:r>
              <a:rPr lang="en-US" dirty="0" err="1" smtClean="0"/>
              <a:t>potřeba</a:t>
            </a:r>
            <a:r>
              <a:rPr lang="en-US" dirty="0" smtClean="0"/>
              <a:t> </a:t>
            </a:r>
            <a:r>
              <a:rPr lang="en-US" dirty="0" err="1" smtClean="0"/>
              <a:t>reflexní</a:t>
            </a:r>
            <a:r>
              <a:rPr lang="en-US" dirty="0" smtClean="0"/>
              <a:t> </a:t>
            </a:r>
            <a:r>
              <a:rPr lang="en-US" dirty="0" err="1" smtClean="0"/>
              <a:t>sprax</a:t>
            </a:r>
            <a:endParaRPr lang="en-US" dirty="0" smtClean="0"/>
          </a:p>
          <a:p>
            <a:r>
              <a:rPr lang="en-US" dirty="0" err="1" smtClean="0"/>
              <a:t>Scannuje</a:t>
            </a:r>
            <a:r>
              <a:rPr lang="en-US" dirty="0" smtClean="0"/>
              <a:t> </a:t>
            </a:r>
            <a:r>
              <a:rPr lang="en-US" dirty="0" err="1" smtClean="0"/>
              <a:t>veškeré</a:t>
            </a:r>
            <a:r>
              <a:rPr lang="en-US" dirty="0" smtClean="0"/>
              <a:t> </a:t>
            </a:r>
            <a:r>
              <a:rPr lang="en-US" dirty="0" err="1" smtClean="0"/>
              <a:t>povrchy</a:t>
            </a:r>
            <a:endParaRPr lang="en-US" dirty="0" smtClean="0"/>
          </a:p>
          <a:p>
            <a:r>
              <a:rPr lang="en-US" dirty="0" smtClean="0"/>
              <a:t>Software je </a:t>
            </a:r>
            <a:r>
              <a:rPr lang="en-US" dirty="0" err="1" smtClean="0"/>
              <a:t>jiný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53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CHIRURGIE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Maxilofaciální</a:t>
            </a:r>
          </a:p>
          <a:p>
            <a:r>
              <a:rPr lang="cs-CZ"/>
              <a:t>dentoalveolární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 s počítačem?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racing_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933056"/>
            <a:ext cx="2245340" cy="2469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Ortognátní chirurgie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Ortognátní</a:t>
            </a:r>
            <a:r>
              <a:rPr lang="cs-CZ" dirty="0"/>
              <a:t> chirurgie – rozvíjející se obor</a:t>
            </a:r>
          </a:p>
          <a:p>
            <a:r>
              <a:rPr lang="cs-CZ" dirty="0"/>
              <a:t>Skeletální vady</a:t>
            </a:r>
          </a:p>
          <a:p>
            <a:r>
              <a:rPr lang="cs-CZ" dirty="0" err="1"/>
              <a:t>Využítí</a:t>
            </a:r>
            <a:r>
              <a:rPr lang="cs-CZ" dirty="0"/>
              <a:t> výkonných počítačů pro plánování </a:t>
            </a:r>
            <a:r>
              <a:rPr lang="cs-CZ" dirty="0" err="1"/>
              <a:t>ortognátních</a:t>
            </a:r>
            <a:r>
              <a:rPr lang="cs-CZ" dirty="0"/>
              <a:t> operací</a:t>
            </a:r>
          </a:p>
          <a:p>
            <a:r>
              <a:rPr lang="cs-CZ" dirty="0"/>
              <a:t>BSSO, </a:t>
            </a:r>
            <a:r>
              <a:rPr lang="cs-CZ" dirty="0" err="1"/>
              <a:t>bimaxilární</a:t>
            </a:r>
            <a:r>
              <a:rPr lang="cs-CZ" dirty="0"/>
              <a:t> </a:t>
            </a:r>
            <a:r>
              <a:rPr lang="cs-CZ" dirty="0" smtClean="0"/>
              <a:t>zákroky</a:t>
            </a:r>
            <a:endParaRPr lang="cs-C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cs-CZ"/>
              <a:t>Počítač??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000" dirty="0" err="1"/>
              <a:t>Ortognátní</a:t>
            </a:r>
            <a:r>
              <a:rPr lang="cs-CZ" sz="2000" dirty="0"/>
              <a:t> chirurgie</a:t>
            </a:r>
          </a:p>
          <a:p>
            <a:r>
              <a:rPr lang="cs-CZ" sz="2000" dirty="0"/>
              <a:t>Traumatologie</a:t>
            </a:r>
          </a:p>
          <a:p>
            <a:r>
              <a:rPr lang="cs-CZ" sz="2000" dirty="0"/>
              <a:t>Operace </a:t>
            </a:r>
            <a:r>
              <a:rPr lang="cs-CZ" sz="2000" dirty="0" smtClean="0"/>
              <a:t>TMK</a:t>
            </a:r>
          </a:p>
          <a:p>
            <a:r>
              <a:rPr lang="cs-CZ" sz="2000" dirty="0" err="1" smtClean="0"/>
              <a:t>Implantologie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Chirugie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Maxilofaciální</a:t>
            </a:r>
            <a:r>
              <a:rPr lang="cs-CZ" dirty="0"/>
              <a:t> krajina je prostředek nonverbální komunikace –</a:t>
            </a:r>
          </a:p>
          <a:p>
            <a:r>
              <a:rPr lang="cs-CZ" dirty="0"/>
              <a:t>Estetika</a:t>
            </a:r>
          </a:p>
          <a:p>
            <a:r>
              <a:rPr lang="cs-CZ" dirty="0"/>
              <a:t>Deformity nebo abnormality v této krajině jsou vnímány tíživě.</a:t>
            </a:r>
          </a:p>
          <a:p>
            <a:r>
              <a:rPr lang="cs-CZ" dirty="0"/>
              <a:t>Chirurgické </a:t>
            </a:r>
            <a:r>
              <a:rPr lang="cs-CZ" dirty="0" smtClean="0"/>
              <a:t>zákroky někdy </a:t>
            </a:r>
            <a:r>
              <a:rPr lang="cs-CZ" dirty="0"/>
              <a:t>i přes </a:t>
            </a:r>
            <a:r>
              <a:rPr lang="cs-CZ" dirty="0" smtClean="0"/>
              <a:t>bezchybnou operaci </a:t>
            </a:r>
            <a:r>
              <a:rPr lang="cs-CZ" dirty="0"/>
              <a:t>nekončí podle představ operatéra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Chirurgie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Počítač se softwarovým vybavením dokáže na základě načerpaných informací vypočítat, jak bude </a:t>
            </a:r>
            <a:r>
              <a:rPr lang="cs-CZ" dirty="0" smtClean="0"/>
              <a:t>lidská </a:t>
            </a:r>
            <a:r>
              <a:rPr lang="cs-CZ" dirty="0"/>
              <a:t>tvář po zákroku vypadat.</a:t>
            </a:r>
          </a:p>
          <a:p>
            <a:r>
              <a:rPr lang="cs-CZ" dirty="0"/>
              <a:t>Vzhled obličejové části, vzhled měkkých tkání</a:t>
            </a:r>
          </a:p>
          <a:p>
            <a:pPr>
              <a:buFontTx/>
              <a:buNone/>
            </a:pPr>
            <a:endParaRPr lang="cs-CZ" dirty="0"/>
          </a:p>
        </p:txBody>
      </p:sp>
      <p:pic>
        <p:nvPicPr>
          <p:cNvPr id="4" name="Obrázek 3" descr="Dolph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645024"/>
            <a:ext cx="2520280" cy="2839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Ortognátní chirurgie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Zákroky na čelistech</a:t>
            </a:r>
          </a:p>
          <a:p>
            <a:r>
              <a:rPr lang="cs-CZ"/>
              <a:t>Mění vzájemnou polohu čelistí u skeletálních vad</a:t>
            </a:r>
          </a:p>
          <a:p>
            <a:r>
              <a:rPr lang="cs-CZ"/>
              <a:t>BSSO – bilateral sagital split osteotomie</a:t>
            </a:r>
          </a:p>
          <a:p>
            <a:r>
              <a:rPr lang="cs-CZ"/>
              <a:t>Operace na maxille- osteotomie v linii le Fort I</a:t>
            </a:r>
          </a:p>
          <a:p>
            <a:r>
              <a:rPr lang="cs-CZ"/>
              <a:t>Atd..</a:t>
            </a:r>
          </a:p>
          <a:p>
            <a:pPr>
              <a:buFontTx/>
              <a:buNone/>
            </a:pPr>
            <a:endParaRPr lang="cs-CZ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317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Chirugie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Počítač musí mít k výpočtům vyčerpávající množství dat- Input</a:t>
            </a:r>
          </a:p>
          <a:p>
            <a:r>
              <a:rPr lang="cs-CZ" dirty="0"/>
              <a:t>CT, MRI, </a:t>
            </a:r>
            <a:r>
              <a:rPr lang="cs-CZ" dirty="0" smtClean="0"/>
              <a:t>Ultrasonografie</a:t>
            </a:r>
            <a:endParaRPr lang="cs-CZ" dirty="0"/>
          </a:p>
          <a:p>
            <a:r>
              <a:rPr lang="cs-CZ" dirty="0"/>
              <a:t>Data zpracovává na základě naprogramovaných algoritmů</a:t>
            </a:r>
          </a:p>
          <a:p>
            <a:pPr>
              <a:buFontTx/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gfx07_3-1112860804842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700808"/>
            <a:ext cx="5080000" cy="440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Computer Tomography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V Zubním lékařství –maxilofaciální chirurgie, dentoalveolarní chirurgie- implantologie </a:t>
            </a:r>
            <a:br>
              <a:rPr lang="cs-CZ"/>
            </a:br>
            <a:endParaRPr lang="cs-CZ"/>
          </a:p>
          <a:p>
            <a:r>
              <a:rPr lang="cs-CZ"/>
              <a:t>3D- CT</a:t>
            </a:r>
          </a:p>
        </p:txBody>
      </p:sp>
      <p:pic>
        <p:nvPicPr>
          <p:cNvPr id="74756" name="Picture 4" descr="C:\Documents and Settings\strajtova\Plocha\výuka\Vyuziti poc\guided-surgery-codiagnostix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733800"/>
            <a:ext cx="3962400" cy="275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4757" name="Picture 5" descr="C:\Documents and Settings\strajtova\Plocha\výuka\Vyuziti poc\aboutus_tech_CTSc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724400"/>
            <a:ext cx="2206625" cy="1611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Analýza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Úspěšný zákrok = dokonálá analýza</a:t>
            </a:r>
          </a:p>
          <a:p>
            <a:r>
              <a:rPr lang="cs-CZ"/>
              <a:t>Frontální analýza            Profilová analýza</a:t>
            </a:r>
          </a:p>
          <a:p>
            <a:pPr>
              <a:buFontTx/>
              <a:buNone/>
            </a:pPr>
            <a:endParaRPr lang="cs-CZ"/>
          </a:p>
        </p:txBody>
      </p:sp>
      <p:pic>
        <p:nvPicPr>
          <p:cNvPr id="72708" name="Picture 4" descr="C:\Documents and Settings\strajtova\Plocha\výuka\Vyuziti poc\1251726567_orien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76600"/>
            <a:ext cx="3810000" cy="264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2709" name="Picture 5" descr="C:\Documents and Settings\strajtova\Plocha\výuka\Vyuziti poc\AtoZanalys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276600"/>
            <a:ext cx="3048000" cy="2538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Dolphine Imaging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5780" name="Picture 4" descr="C:\Documents and Settings\strajtova\Plocha\výuka\Vyuziti poc\int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7924800" cy="510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Dolphine imaging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3D zpracování</a:t>
            </a:r>
          </a:p>
          <a:p>
            <a:r>
              <a:rPr lang="cs-CZ"/>
              <a:t>Multiplanární zobrazení</a:t>
            </a:r>
          </a:p>
          <a:p>
            <a:r>
              <a:rPr lang="cs-CZ"/>
              <a:t>Plánování operací</a:t>
            </a:r>
          </a:p>
          <a:p>
            <a:r>
              <a:rPr lang="cs-CZ"/>
              <a:t>Barevná diferenciace</a:t>
            </a:r>
          </a:p>
          <a:p>
            <a:r>
              <a:rPr lang="cs-CZ"/>
              <a:t>Vizualizace TMK</a:t>
            </a:r>
          </a:p>
          <a:p>
            <a:r>
              <a:rPr lang="cs-CZ"/>
              <a:t>Znázornění průběhu cév a nervů</a:t>
            </a:r>
          </a:p>
          <a:p>
            <a:r>
              <a:rPr lang="cs-CZ"/>
              <a:t>3D-2D vzdálenosti anatomických struktur</a:t>
            </a:r>
          </a:p>
          <a:p>
            <a:pPr>
              <a:buFontTx/>
              <a:buNone/>
            </a:pPr>
            <a:endParaRPr lang="cs-CZ"/>
          </a:p>
          <a:p>
            <a:endParaRPr lang="cs-CZ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Dolphine imaging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Virtuální operace s vizualizací výsledku</a:t>
            </a:r>
          </a:p>
          <a:p>
            <a:r>
              <a:rPr lang="cs-CZ"/>
              <a:t>Kompatibilta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25" name="Picture 5" descr="C:\Documents and Settings\strajtova\Plocha\výuka\Vyuziti poc\visualizat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514600"/>
            <a:ext cx="3429000" cy="2754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2948" name="Picture 4" descr="C:\Documents and Settings\strajtova\Plocha\výuka\Vyuziti poc\tmj3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743200"/>
            <a:ext cx="3589338" cy="2560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3982" name="Rectangle 14"/>
          <p:cNvSpPr txBox="1"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cs-CZ" sz="2400"/>
          </a:p>
        </p:txBody>
      </p:sp>
      <p:pic>
        <p:nvPicPr>
          <p:cNvPr id="83972" name="Picture 4" descr="C:\Documents and Settings\strajtova\Plocha\výuka\Vyuziti poc\tmj4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981200"/>
            <a:ext cx="3600450" cy="3165475"/>
          </a:xfrm>
          <a:prstGeom prst="rect">
            <a:avLst/>
          </a:prstGeom>
          <a:noFill/>
        </p:spPr>
      </p:pic>
      <p:sp>
        <p:nvSpPr>
          <p:cNvPr id="83973" name="Line 5"/>
          <p:cNvSpPr>
            <a:spLocks noChangeShapeType="1"/>
          </p:cNvSpPr>
          <p:nvPr/>
        </p:nvSpPr>
        <p:spPr bwMode="auto">
          <a:xfrm flipH="1">
            <a:off x="990600" y="4267200"/>
            <a:ext cx="1752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83974" name="Line 6"/>
          <p:cNvSpPr>
            <a:spLocks noChangeShapeType="1"/>
          </p:cNvSpPr>
          <p:nvPr/>
        </p:nvSpPr>
        <p:spPr bwMode="auto">
          <a:xfrm>
            <a:off x="5943600" y="4495800"/>
            <a:ext cx="1752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669925" y="5451475"/>
            <a:ext cx="2838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Pravá kloubní hlavice</a:t>
            </a: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6461125" y="6061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83983" name="Line 15"/>
          <p:cNvSpPr>
            <a:spLocks noChangeShapeType="1"/>
          </p:cNvSpPr>
          <p:nvPr/>
        </p:nvSpPr>
        <p:spPr bwMode="auto">
          <a:xfrm>
            <a:off x="5867400" y="34290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6689725" y="3317875"/>
            <a:ext cx="230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Proc.coronoideus</a:t>
            </a:r>
          </a:p>
        </p:txBody>
      </p:sp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7375525" y="5680075"/>
            <a:ext cx="1417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Levá.kl.hl</a:t>
            </a:r>
          </a:p>
        </p:txBody>
      </p:sp>
      <p:sp>
        <p:nvSpPr>
          <p:cNvPr id="83989" name="Text Box 21"/>
          <p:cNvSpPr txBox="1">
            <a:spLocks noChangeArrowheads="1"/>
          </p:cNvSpPr>
          <p:nvPr/>
        </p:nvSpPr>
        <p:spPr bwMode="auto">
          <a:xfrm>
            <a:off x="2270125" y="6899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4996" name="Picture 4" descr="C:\Documents and Settings\strajtova\Plocha\výuka\Vyuziti poc\airway2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43434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4997" name="Picture 5" descr="C:\Documents and Settings\strajtova\Plocha\výuka\Vyuziti poc\airway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81200"/>
            <a:ext cx="388620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6020" name="Picture 4" descr="C:\Documents and Settings\strajtova\Plocha\výuka\Vyuziti poc\crosssection2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historický přehled..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cs-CZ" sz="2000" b="1" dirty="0"/>
              <a:t>1971: 4004 </a:t>
            </a:r>
            <a:r>
              <a:rPr lang="cs-CZ" sz="2000" b="1" dirty="0" err="1"/>
              <a:t>Microprocessor</a:t>
            </a:r>
            <a:r>
              <a:rPr lang="cs-CZ" sz="2000" b="1" dirty="0"/>
              <a:t>, 60 tis</a:t>
            </a:r>
            <a:r>
              <a:rPr lang="cs-CZ" sz="2000" dirty="0"/>
              <a:t>.operací za s. 108KHz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/>
              <a:t>-poháněl </a:t>
            </a:r>
            <a:r>
              <a:rPr lang="cs-CZ" sz="2000" dirty="0" smtClean="0"/>
              <a:t>kalkulačky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b="1" dirty="0"/>
              <a:t>1972: 8008 </a:t>
            </a:r>
            <a:r>
              <a:rPr lang="cs-CZ" sz="2000" b="1" dirty="0" err="1"/>
              <a:t>Microprocessor</a:t>
            </a:r>
            <a:r>
              <a:rPr lang="cs-CZ" sz="2000" dirty="0"/>
              <a:t> :frekvenci 200KHz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/>
              <a:t>titulkovacích strojích (TV) , kalkulačkách a jednodušších výrobních linkách na plnění lahví.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b="1" dirty="0"/>
              <a:t>1974: 8080 </a:t>
            </a:r>
            <a:r>
              <a:rPr lang="cs-CZ" sz="2000" b="1" dirty="0" err="1"/>
              <a:t>Microprocessor</a:t>
            </a:r>
            <a:r>
              <a:rPr lang="cs-CZ" sz="20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/>
              <a:t>6mikronové technologie ,2 MHz.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/>
              <a:t>640 tisíc operací za sekundu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/>
              <a:t>řízení světelných křižovatek a stal se  mozkem prvního osobního počítače – </a:t>
            </a:r>
            <a:r>
              <a:rPr lang="cs-CZ" sz="2000" dirty="0" err="1"/>
              <a:t>Altair</a:t>
            </a:r>
            <a:endParaRPr lang="cs-CZ" sz="2000" dirty="0"/>
          </a:p>
          <a:p>
            <a:pPr>
              <a:lnSpc>
                <a:spcPct val="90000"/>
              </a:lnSpc>
              <a:buFontTx/>
              <a:buNone/>
            </a:pPr>
            <a:endParaRPr lang="cs-CZ" sz="20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b="1" dirty="0" smtClean="0"/>
              <a:t>1978</a:t>
            </a:r>
            <a:r>
              <a:rPr lang="cs-CZ" sz="2000" b="1" dirty="0"/>
              <a:t>: 8086-8088 </a:t>
            </a:r>
            <a:r>
              <a:rPr lang="cs-CZ" sz="2000" b="1" dirty="0" err="1"/>
              <a:t>Microprocessor</a:t>
            </a:r>
            <a:r>
              <a:rPr lang="cs-CZ" sz="20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/>
              <a:t>první generaci procesorů x86,f= 5-10Mhz,první osobní počítač PC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  <a:p>
            <a:pPr>
              <a:lnSpc>
                <a:spcPct val="90000"/>
              </a:lnSpc>
              <a:buFontTx/>
              <a:buNone/>
            </a:pPr>
            <a:endParaRPr lang="cs-CZ" sz="2000" dirty="0"/>
          </a:p>
          <a:p>
            <a:pPr>
              <a:lnSpc>
                <a:spcPct val="90000"/>
              </a:lnSpc>
              <a:buFontTx/>
              <a:buNone/>
            </a:pPr>
            <a:endParaRPr lang="cs-CZ" sz="2000" b="1" dirty="0"/>
          </a:p>
          <a:p>
            <a:pPr>
              <a:lnSpc>
                <a:spcPct val="90000"/>
              </a:lnSpc>
              <a:buFontTx/>
              <a:buNone/>
            </a:pPr>
            <a:endParaRPr lang="cs-CZ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7045" name="Picture 5" descr="C:\Documents and Settings\strajtova\Plocha\výuka\Vyuziti poc\digitize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8068" name="Picture 4" descr="C:\Documents and Settings\strajtova\Plocha\výuka\Vyuziti poc\2dwrap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60648"/>
            <a:ext cx="5221288" cy="638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0116" name="Picture 4" descr="C:\Documents and Settings\strajtova\Plocha\výuka\Vyuziti poc\ortho_pic5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"/>
            <a:ext cx="2789238" cy="2514600"/>
          </a:xfrm>
          <a:prstGeom prst="rect">
            <a:avLst/>
          </a:prstGeom>
          <a:noFill/>
        </p:spPr>
      </p:pic>
      <p:pic>
        <p:nvPicPr>
          <p:cNvPr id="90117" name="Picture 5" descr="C:\Documents and Settings\strajtova\Plocha\výuka\Vyuziti poc\visualizatio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609600"/>
            <a:ext cx="3429000" cy="3040063"/>
          </a:xfrm>
          <a:prstGeom prst="rect">
            <a:avLst/>
          </a:prstGeom>
          <a:noFill/>
        </p:spPr>
      </p:pic>
      <p:pic>
        <p:nvPicPr>
          <p:cNvPr id="90118" name="Picture 6" descr="C:\Documents and Settings\strajtova\Plocha\výuka\Vyuziti poc\pan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876800"/>
            <a:ext cx="3429000" cy="1222375"/>
          </a:xfrm>
          <a:prstGeom prst="rect">
            <a:avLst/>
          </a:prstGeom>
          <a:noFill/>
        </p:spPr>
      </p:pic>
      <p:pic>
        <p:nvPicPr>
          <p:cNvPr id="90119" name="Picture 7" descr="C:\Documents and Settings\strajtova\Plocha\výuka\Vyuziti poc\visualization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1752600"/>
            <a:ext cx="2438400" cy="2982913"/>
          </a:xfrm>
          <a:prstGeom prst="rect">
            <a:avLst/>
          </a:prstGeom>
          <a:noFill/>
        </p:spPr>
      </p:pic>
      <p:pic>
        <p:nvPicPr>
          <p:cNvPr id="90120" name="Picture 8" descr="C:\Documents and Settings\strajtova\Plocha\výuka\Vyuziti poc\visualization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1752600"/>
            <a:ext cx="2713038" cy="3725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Počítače jsou velkým přínosem,ale…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2" name="Text Box 6"/>
          <p:cNvSpPr txBox="1"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cs-CZ" sz="3600">
                <a:solidFill>
                  <a:schemeClr val="hlink"/>
                </a:solidFill>
              </a:rPr>
              <a:t>Děkuji vám za</a:t>
            </a:r>
            <a:r>
              <a:rPr lang="cs-CZ" sz="3600">
                <a:solidFill>
                  <a:schemeClr val="tx1"/>
                </a:solidFill>
              </a:rPr>
              <a:t> </a:t>
            </a:r>
            <a:r>
              <a:rPr lang="cs-CZ" sz="3600">
                <a:solidFill>
                  <a:schemeClr val="hlink"/>
                </a:solidFill>
              </a:rPr>
              <a:t>pozornost</a:t>
            </a:r>
            <a:r>
              <a:rPr lang="cs-CZ" sz="2400">
                <a:solidFill>
                  <a:schemeClr val="tx1"/>
                </a:solidFill>
              </a:rPr>
              <a:t> </a:t>
            </a:r>
            <a:r>
              <a:rPr lang="cs-CZ" sz="2400">
                <a:solidFill>
                  <a:schemeClr val="hlink"/>
                </a:solidFill>
              </a:rPr>
              <a:t>!!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1140" name="Picture 4" descr="C:\Documents and Settings\strajtova\Plocha\výuka\Vyuziti poc\Terminator3T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1331640" y="1268760"/>
            <a:ext cx="481413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Děkuji vám </a:t>
            </a:r>
            <a:r>
              <a:rPr lang="cs-CZ" sz="360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za pozornost</a:t>
            </a:r>
            <a:endParaRPr lang="cs-CZ" sz="36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cs-CZ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cs-CZ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Hasta</a:t>
            </a:r>
            <a:r>
              <a:rPr lang="cs-CZ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la Vista!!!</a:t>
            </a:r>
            <a:endParaRPr lang="cs-CZ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3188</TotalTime>
  <Words>2457</Words>
  <Application>Microsoft Macintosh PowerPoint</Application>
  <PresentationFormat>On-screen Show (4:3)</PresentationFormat>
  <Paragraphs>387</Paragraphs>
  <Slides>94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5" baseType="lpstr">
      <vt:lpstr>Bohatý</vt:lpstr>
      <vt:lpstr>Využití počítačů v Zubním lékařství</vt:lpstr>
      <vt:lpstr>PowerPoint Presentation</vt:lpstr>
      <vt:lpstr>PowerPoint Presentation</vt:lpstr>
      <vt:lpstr>Co je psáno to je dáno… a dál</vt:lpstr>
      <vt:lpstr>Jedničky a NUly</vt:lpstr>
      <vt:lpstr>Tranzistor</vt:lpstr>
      <vt:lpstr>PowerPoint Presentation</vt:lpstr>
      <vt:lpstr>PowerPoint Presentation</vt:lpstr>
      <vt:lpstr>historický přehled..</vt:lpstr>
      <vt:lpstr>PowerPoint Presentation</vt:lpstr>
      <vt:lpstr>PowerPoint Presentation</vt:lpstr>
      <vt:lpstr>PowerPoint Presentation</vt:lpstr>
      <vt:lpstr>Zubní lékařství</vt:lpstr>
      <vt:lpstr>Software usnadňující dokumentaci.</vt:lpstr>
      <vt:lpstr>PowerPoint Presentation</vt:lpstr>
      <vt:lpstr>Počítač jako exekutivní nástroj</vt:lpstr>
      <vt:lpstr>Otevřený systém</vt:lpstr>
      <vt:lpstr>Počítač počítá, pokud je co počítat</vt:lpstr>
      <vt:lpstr>Počítač počítá, pokud je co počítat</vt:lpstr>
      <vt:lpstr>Kde všude?</vt:lpstr>
      <vt:lpstr>Radioviziografie</vt:lpstr>
      <vt:lpstr>PowerPoint Presentation</vt:lpstr>
      <vt:lpstr>PowerPoint Presentation</vt:lpstr>
      <vt:lpstr>CAD/CAM</vt:lpstr>
      <vt:lpstr>PowerPoint Presentation</vt:lpstr>
      <vt:lpstr>CAD/CAM</vt:lpstr>
      <vt:lpstr>CAD/CAM</vt:lpstr>
      <vt:lpstr>CAD/CAM</vt:lpstr>
      <vt:lpstr>PowerPoint Presentation</vt:lpstr>
      <vt:lpstr>CAD/CAM</vt:lpstr>
      <vt:lpstr>CAD/CAM</vt:lpstr>
      <vt:lpstr>CAD/CAM</vt:lpstr>
      <vt:lpstr>CAD/CAM BlueCAM</vt:lpstr>
      <vt:lpstr>PowerPoint Presentation</vt:lpstr>
      <vt:lpstr>PowerPoint Presentation</vt:lpstr>
      <vt:lpstr>PowerPoint Presentation</vt:lpstr>
      <vt:lpstr>IO scanner</vt:lpstr>
      <vt:lpstr>PowerPoint Presentation</vt:lpstr>
      <vt:lpstr>PowerPoint Presentation</vt:lpstr>
      <vt:lpstr>CAD/CAM</vt:lpstr>
      <vt:lpstr>PowerPoint Presentation</vt:lpstr>
      <vt:lpstr>CAD/CAM</vt:lpstr>
      <vt:lpstr>CAD/CAM</vt:lpstr>
      <vt:lpstr>CAD/CAM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CAD/CAM</vt:lpstr>
      <vt:lpstr>CAD/CAM</vt:lpstr>
      <vt:lpstr>PowerPoint Presentation</vt:lpstr>
      <vt:lpstr>PowerPoint Presentation</vt:lpstr>
      <vt:lpstr>CAD/CAM</vt:lpstr>
      <vt:lpstr>CEREC Sirona</vt:lpstr>
      <vt:lpstr>Práce s BlueCaM</vt:lpstr>
      <vt:lpstr>PowerPoint Presentation</vt:lpstr>
      <vt:lpstr>PowerPoint Presentation</vt:lpstr>
      <vt:lpstr>PowerPoint Presentation</vt:lpstr>
      <vt:lpstr>PowerPoint Presentation</vt:lpstr>
      <vt:lpstr>CAD</vt:lpstr>
      <vt:lpstr>CAD</vt:lpstr>
      <vt:lpstr>CAM</vt:lpstr>
      <vt:lpstr>CAM</vt:lpstr>
      <vt:lpstr>PowerPoint Presentation</vt:lpstr>
      <vt:lpstr>PowerPoint Presentation</vt:lpstr>
      <vt:lpstr>3shape</vt:lpstr>
      <vt:lpstr>CHIRURGIE</vt:lpstr>
      <vt:lpstr>Co s počítačem?</vt:lpstr>
      <vt:lpstr>Ortognátní chirurgie</vt:lpstr>
      <vt:lpstr>Počítač??</vt:lpstr>
      <vt:lpstr>Chirugie</vt:lpstr>
      <vt:lpstr>Chirurgie</vt:lpstr>
      <vt:lpstr>Ortognátní chirurgie</vt:lpstr>
      <vt:lpstr>PowerPoint Presentation</vt:lpstr>
      <vt:lpstr>Chirugie</vt:lpstr>
      <vt:lpstr>Computer Tomography</vt:lpstr>
      <vt:lpstr>Analýza</vt:lpstr>
      <vt:lpstr>Dolphine Imaging</vt:lpstr>
      <vt:lpstr>Dolphine imaging</vt:lpstr>
      <vt:lpstr>Dolphine imaging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Děkuji vám za pozornost !!</vt:lpstr>
    </vt:vector>
  </TitlesOfParts>
  <Company>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Využití počítačů v Zubním lékařství</dc:title>
  <dc:creator>vnbrno</dc:creator>
  <cp:lastModifiedBy>Tomas Slavicek</cp:lastModifiedBy>
  <cp:revision>77</cp:revision>
  <dcterms:created xsi:type="dcterms:W3CDTF">2011-04-27T08:24:53Z</dcterms:created>
  <dcterms:modified xsi:type="dcterms:W3CDTF">2020-06-02T12:32:11Z</dcterms:modified>
</cp:coreProperties>
</file>