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60" r:id="rId4"/>
    <p:sldId id="262" r:id="rId5"/>
    <p:sldId id="263" r:id="rId6"/>
    <p:sldId id="259" r:id="rId7"/>
    <p:sldId id="265" r:id="rId8"/>
    <p:sldId id="267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75" r:id="rId19"/>
    <p:sldId id="304" r:id="rId20"/>
    <p:sldId id="305" r:id="rId21"/>
    <p:sldId id="279" r:id="rId22"/>
    <p:sldId id="280" r:id="rId23"/>
    <p:sldId id="276" r:id="rId24"/>
    <p:sldId id="307" r:id="rId25"/>
    <p:sldId id="281" r:id="rId26"/>
    <p:sldId id="282" r:id="rId27"/>
    <p:sldId id="283" r:id="rId28"/>
    <p:sldId id="284" r:id="rId29"/>
    <p:sldId id="261" r:id="rId30"/>
    <p:sldId id="308" r:id="rId31"/>
    <p:sldId id="286" r:id="rId32"/>
    <p:sldId id="290" r:id="rId33"/>
    <p:sldId id="287" r:id="rId34"/>
    <p:sldId id="288" r:id="rId35"/>
    <p:sldId id="291" r:id="rId36"/>
    <p:sldId id="292" r:id="rId37"/>
    <p:sldId id="293" r:id="rId38"/>
    <p:sldId id="298" r:id="rId39"/>
    <p:sldId id="299" r:id="rId40"/>
    <p:sldId id="294" r:id="rId41"/>
    <p:sldId id="295" r:id="rId42"/>
    <p:sldId id="301" r:id="rId43"/>
    <p:sldId id="296" r:id="rId44"/>
    <p:sldId id="302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C795F-71F1-4171-B2C1-298C3FC34EC2}" type="datetimeFigureOut">
              <a:rPr lang="cs-CZ" smtClean="0"/>
              <a:t>04.03.2018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CB83-8770-47C1-ABAA-577BE8AA3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27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Buněčné jádro, mrazový lom, TEM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Jaderné póry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Vnitřní a zevní jaderná membrána</a:t>
            </a: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0483EE-FAE7-4D2C-8E4E-4EADB67D0239}" type="slidenum">
              <a:rPr lang="cs-CZ" altLang="cs-CZ">
                <a:latin typeface="Calibri" panose="020F0502020204030204" pitchFamily="34" charset="0"/>
              </a:rPr>
              <a:pPr/>
              <a:t>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7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/>
              <a:t>Centriol ve fibroblastu – podélný řez, TEM</a:t>
            </a:r>
          </a:p>
          <a:p>
            <a:pPr>
              <a:spcBef>
                <a:spcPct val="0"/>
              </a:spcBef>
            </a:pPr>
            <a:r>
              <a:rPr lang="cs-CZ" altLang="cs-CZ"/>
              <a:t>Mikrotubulus</a:t>
            </a:r>
          </a:p>
          <a:p>
            <a:pPr>
              <a:spcBef>
                <a:spcPct val="0"/>
              </a:spcBef>
            </a:pPr>
            <a:r>
              <a:rPr lang="cs-CZ" altLang="cs-CZ"/>
              <a:t>Satelitní struktury</a:t>
            </a:r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228A82-146B-407E-B57F-9727144A0B31}" type="slidenum">
              <a:rPr lang="cs-CZ" altLang="cs-CZ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4991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/>
              <a:t>Lipidové kapky ve steroidogenní buňce, TEM</a:t>
            </a:r>
          </a:p>
          <a:p>
            <a:pPr>
              <a:spcBef>
                <a:spcPct val="0"/>
              </a:spcBef>
            </a:pPr>
            <a:r>
              <a:rPr lang="cs-CZ" altLang="cs-CZ"/>
              <a:t>Mitochondrie s tubulózními kristami</a:t>
            </a:r>
          </a:p>
          <a:p>
            <a:pPr>
              <a:spcBef>
                <a:spcPct val="0"/>
              </a:spcBef>
            </a:pPr>
            <a:r>
              <a:rPr lang="cs-CZ" altLang="cs-CZ"/>
              <a:t>Váčky hladkého endoplazmatického retikula</a:t>
            </a:r>
          </a:p>
          <a:p>
            <a:pPr>
              <a:spcBef>
                <a:spcPct val="0"/>
              </a:spcBef>
            </a:pPr>
            <a:r>
              <a:rPr lang="cs-CZ" altLang="cs-CZ"/>
              <a:t>Tukové kapky</a:t>
            </a:r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CAB6FEA-F958-4FC4-8A93-C117ABB5EBE8}" type="slidenum">
              <a:rPr lang="cs-CZ" altLang="cs-CZ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633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b="1"/>
              <a:t>Jádro hepatocytu, TEM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Heterochromatin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Euchromatin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Jadérko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2F480-B4A9-4BC5-B4B2-AF2E2B163F87}" type="slidenum">
              <a:rPr lang="cs-CZ" altLang="cs-CZ">
                <a:latin typeface="Calibri" panose="020F0502020204030204" pitchFamily="34" charset="0"/>
              </a:rPr>
              <a:pPr/>
              <a:t>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0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Mitochondrie v jaterní buňce, TEM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Kristy, matrix, mitochondriální tělíska</a:t>
            </a: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E0D1BE-6C4A-4003-9097-C1A28B8A9BA0}" type="slidenum">
              <a:rPr lang="cs-CZ" altLang="cs-CZ">
                <a:latin typeface="Calibri" panose="020F0502020204030204" pitchFamily="34" charset="0"/>
              </a:rPr>
              <a:pPr/>
              <a:t>12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8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Endoplazmatické retikulum v jaterní buňce, TEM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Cisterny granulárního ER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Tubuly a váčky hladkého ER</a:t>
            </a: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8D46C6-0C59-4171-987D-E2E7421CA21C}" type="slidenum">
              <a:rPr lang="cs-CZ" altLang="cs-CZ">
                <a:latin typeface="Calibri" panose="020F0502020204030204" pitchFamily="34" charset="0"/>
              </a:rPr>
              <a:pPr/>
              <a:t>19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8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/>
              <a:t>Lipidové kapky ve steroidogenní buňce, TEM</a:t>
            </a:r>
          </a:p>
          <a:p>
            <a:pPr>
              <a:spcBef>
                <a:spcPct val="0"/>
              </a:spcBef>
            </a:pPr>
            <a:r>
              <a:rPr lang="cs-CZ" altLang="cs-CZ"/>
              <a:t>Mitochondrie s tubulózními kristami</a:t>
            </a:r>
          </a:p>
          <a:p>
            <a:pPr>
              <a:spcBef>
                <a:spcPct val="0"/>
              </a:spcBef>
            </a:pPr>
            <a:r>
              <a:rPr lang="cs-CZ" altLang="cs-CZ"/>
              <a:t>Váčky hladkého endoplazmatického retikula</a:t>
            </a:r>
          </a:p>
          <a:p>
            <a:pPr>
              <a:spcBef>
                <a:spcPct val="0"/>
              </a:spcBef>
            </a:pPr>
            <a:r>
              <a:rPr lang="cs-CZ" altLang="cs-CZ"/>
              <a:t>Tukové kapky</a:t>
            </a:r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DF60E2-4DB0-4D74-B806-C579B61E7579}" type="slidenum">
              <a:rPr lang="cs-CZ" altLang="cs-CZ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342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Golgiho aparát ve žlázové buňce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Cisterny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Granulární ER s transportními váčky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Nezralá sekreční granula</a:t>
            </a: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13CBE0-4C5D-4C14-848F-36F55712EA36}" type="slidenum">
              <a:rPr lang="cs-CZ" altLang="cs-CZ">
                <a:latin typeface="Calibri" panose="020F0502020204030204" pitchFamily="34" charset="0"/>
              </a:rPr>
              <a:pPr/>
              <a:t>22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6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Lysozomy, průkaz kyselé fosfatázy, TEM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Sekundární lysozomy, v některých prokázána kyselá fosfatáza</a:t>
            </a: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18C753-1CBD-41A6-9F71-1855FE682EEE}" type="slidenum">
              <a:rPr lang="cs-CZ" altLang="cs-CZ">
                <a:latin typeface="Calibri" panose="020F0502020204030204" pitchFamily="34" charset="0"/>
              </a:rPr>
              <a:pPr/>
              <a:t>26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2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Autofagická vakuola v jaterní buňce, TEM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autofagická vakuola,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Alfa-granula glykogenu</a:t>
            </a: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878E79-9C7A-49D2-8C71-48313A5C06A8}" type="slidenum">
              <a:rPr lang="cs-CZ" altLang="cs-CZ">
                <a:latin typeface="Calibri" panose="020F0502020204030204" pitchFamily="34" charset="0"/>
              </a:rPr>
              <a:pPr/>
              <a:t>27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5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/>
              <a:t>Centriol v jaterní buňce – příčný řez, TEM</a:t>
            </a:r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A77713-2D16-4210-A2F5-30D0043D1A0E}" type="slidenum">
              <a:rPr lang="cs-CZ" altLang="cs-CZ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648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44C-EC49-4EF7-8D13-BC2221642AD0}" type="datetimeFigureOut">
              <a:rPr lang="cs-CZ" smtClean="0"/>
              <a:t>04.03.2018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BA25-CA44-4D8C-A98A-B20BC9110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1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44C-EC49-4EF7-8D13-BC2221642AD0}" type="datetimeFigureOut">
              <a:rPr lang="cs-CZ" smtClean="0"/>
              <a:t>04.03.2018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BA25-CA44-4D8C-A98A-B20BC9110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78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44C-EC49-4EF7-8D13-BC2221642AD0}" type="datetimeFigureOut">
              <a:rPr lang="cs-CZ" smtClean="0"/>
              <a:t>04.03.2018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BA25-CA44-4D8C-A98A-B20BC9110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22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3C41-EB2A-4E6D-AF07-4C9D3CCE7177}" type="datetimeFigureOut">
              <a:rPr lang="cs-CZ"/>
              <a:pPr>
                <a:defRPr/>
              </a:pPr>
              <a:t>04.03.2018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7FFEBC7-9491-42E7-B9E6-3ADCDD07B5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498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44C-EC49-4EF7-8D13-BC2221642AD0}" type="datetimeFigureOut">
              <a:rPr lang="cs-CZ" smtClean="0"/>
              <a:t>04.03.2018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BA25-CA44-4D8C-A98A-B20BC9110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8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44C-EC49-4EF7-8D13-BC2221642AD0}" type="datetimeFigureOut">
              <a:rPr lang="cs-CZ" smtClean="0"/>
              <a:t>04.03.2018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BA25-CA44-4D8C-A98A-B20BC9110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24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44C-EC49-4EF7-8D13-BC2221642AD0}" type="datetimeFigureOut">
              <a:rPr lang="cs-CZ" smtClean="0"/>
              <a:t>04.03.2018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BA25-CA44-4D8C-A98A-B20BC9110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0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44C-EC49-4EF7-8D13-BC2221642AD0}" type="datetimeFigureOut">
              <a:rPr lang="cs-CZ" smtClean="0"/>
              <a:t>04.03.2018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BA25-CA44-4D8C-A98A-B20BC9110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82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44C-EC49-4EF7-8D13-BC2221642AD0}" type="datetimeFigureOut">
              <a:rPr lang="cs-CZ" smtClean="0"/>
              <a:t>04.03.2018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BA25-CA44-4D8C-A98A-B20BC9110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0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44C-EC49-4EF7-8D13-BC2221642AD0}" type="datetimeFigureOut">
              <a:rPr lang="cs-CZ" smtClean="0"/>
              <a:t>04.03.2018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BA25-CA44-4D8C-A98A-B20BC9110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57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44C-EC49-4EF7-8D13-BC2221642AD0}" type="datetimeFigureOut">
              <a:rPr lang="cs-CZ" smtClean="0"/>
              <a:t>04.03.2018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BA25-CA44-4D8C-A98A-B20BC9110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18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44C-EC49-4EF7-8D13-BC2221642AD0}" type="datetimeFigureOut">
              <a:rPr lang="cs-CZ" smtClean="0"/>
              <a:t>04.03.2018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BA25-CA44-4D8C-A98A-B20BC9110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53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044C-EC49-4EF7-8D13-BC2221642AD0}" type="datetimeFigureOut">
              <a:rPr lang="cs-CZ" smtClean="0"/>
              <a:t>04.03.2018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9BA25-CA44-4D8C-A98A-B20BC9110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9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2.wikipedia.org/wiki/Enzyme" TargetMode="External"/><Relationship Id="rId3" Type="http://schemas.openxmlformats.org/officeDocument/2006/relationships/hyperlink" Target="http://en2.wikipedia.org/wiki/Protein" TargetMode="External"/><Relationship Id="rId7" Type="http://schemas.openxmlformats.org/officeDocument/2006/relationships/hyperlink" Target="http://en2.wikipedia.org/wiki/Exocytosis" TargetMode="External"/><Relationship Id="rId2" Type="http://schemas.openxmlformats.org/officeDocument/2006/relationships/hyperlink" Target="http://en2.wikipedia.org/wiki/Protein_synthesi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2.wikipedia.org/wiki/Integral_membrane_protein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en2.wikipedia.org/wiki/Transmembrane_receptor" TargetMode="External"/><Relationship Id="rId10" Type="http://schemas.openxmlformats.org/officeDocument/2006/relationships/image" Target="http://www.biology.arizona.edu/cell_bio/tutorials/pev/graphics/rough_er.gif" TargetMode="External"/><Relationship Id="rId4" Type="http://schemas.openxmlformats.org/officeDocument/2006/relationships/hyperlink" Target="http://en2.wikipedia.org/wiki/Cell_membrane" TargetMode="External"/><Relationship Id="rId9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.arizona.edu/cell_bio/tutorials/pev/graphics/smooth_er.gif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.arizona.edu/cell_bio/tutorials/pev/graphics/rough_er.gif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http://www.biology.arizona.edu/cell_bio/tutorials/pev/graphics/smooth_er.gif" TargetMode="Externa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cn.com/jkimball.ma.ultranet/BiologyPages/P/ProteinKinesis.html#rer" TargetMode="External"/><Relationship Id="rId2" Type="http://schemas.openxmlformats.org/officeDocument/2006/relationships/hyperlink" Target="http://users.rcn.com/jkimball.ma.ultranet/BiologyPages/L/L.html#lume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users.rcn.com/jkimball.ma.ultranet/BiologyPages/C/Cytoskeleton.html#intermediat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rcn.com/jkimball.ma.ultranet/BiologyPages/A/ATP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users.rcn.com/jkimball.ma.ultranet/BiologyPages/M/Mitosis.html#cytokinesis" TargetMode="External"/><Relationship Id="rId3" Type="http://schemas.openxmlformats.org/officeDocument/2006/relationships/hyperlink" Target="http://users.rcn.com/jkimball.ma.ultranet/BiologyPages/U/Units.html" TargetMode="External"/><Relationship Id="rId7" Type="http://schemas.openxmlformats.org/officeDocument/2006/relationships/hyperlink" Target="http://users.rcn.com/jkimball.ma.ultranet/BiologyPages/M/Mitosis.html" TargetMode="External"/><Relationship Id="rId2" Type="http://schemas.openxmlformats.org/officeDocument/2006/relationships/hyperlink" Target="http://users.rcn.com/jkimball.ma.ultranet/BiologyPages/M/M.html#monom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rcn.com/jkimball.ma.ultranet/BiologyPages/T/T.html#transmembrane_protein" TargetMode="External"/><Relationship Id="rId5" Type="http://schemas.openxmlformats.org/officeDocument/2006/relationships/hyperlink" Target="http://users.rcn.com/jkimball.ma.ultranet/BiologyPages/A/AnimalCells.html" TargetMode="External"/><Relationship Id="rId4" Type="http://schemas.openxmlformats.org/officeDocument/2006/relationships/hyperlink" Target="http://users.rcn.com/jkimball.ma.ultranet/BiologyPages/M/Muscles.html#filaments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cell</a:t>
            </a:r>
          </a:p>
        </p:txBody>
      </p:sp>
      <p:pic>
        <p:nvPicPr>
          <p:cNvPr id="3" name="Picture 2" descr="Výsledek obrázku pro eukaryotická buň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0" y="1584387"/>
            <a:ext cx="9599103" cy="52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51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Mitochondrion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019" y="1509430"/>
            <a:ext cx="10515600" cy="4351338"/>
          </a:xfrm>
        </p:spPr>
        <p:txBody>
          <a:bodyPr>
            <a:normAutofit/>
          </a:bodyPr>
          <a:lstStyle/>
          <a:p>
            <a:r>
              <a:rPr lang="cs-CZ" sz="1800" b="1" dirty="0" err="1"/>
              <a:t>Structure</a:t>
            </a:r>
            <a:r>
              <a:rPr lang="cs-CZ" sz="1800" dirty="0"/>
              <a:t>:</a:t>
            </a:r>
            <a:endParaRPr lang="cs-CZ" sz="1800" b="1" dirty="0"/>
          </a:p>
          <a:p>
            <a:pPr lvl="0"/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</a:rPr>
              <a:t>outer</a:t>
            </a:r>
            <a:r>
              <a:rPr lang="cs-CZ" sz="1800" dirty="0"/>
              <a:t> </a:t>
            </a:r>
            <a:r>
              <a:rPr lang="cs-CZ" sz="1800" dirty="0" err="1"/>
              <a:t>mitochondrial</a:t>
            </a:r>
            <a:r>
              <a:rPr lang="cs-CZ" sz="1800" dirty="0"/>
              <a:t> </a:t>
            </a:r>
            <a:r>
              <a:rPr lang="cs-CZ" sz="1800" dirty="0" err="1"/>
              <a:t>membrane</a:t>
            </a:r>
            <a:r>
              <a:rPr lang="cs-CZ" sz="1800" dirty="0"/>
              <a:t> – </a:t>
            </a:r>
            <a:r>
              <a:rPr lang="cs-CZ" sz="1800" dirty="0" err="1"/>
              <a:t>smooth</a:t>
            </a:r>
            <a:r>
              <a:rPr lang="cs-CZ" sz="1800" dirty="0"/>
              <a:t>;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transporting</a:t>
            </a:r>
            <a:r>
              <a:rPr lang="cs-CZ" sz="1800" dirty="0"/>
              <a:t> </a:t>
            </a:r>
            <a:r>
              <a:rPr lang="cs-CZ" sz="1800" dirty="0" err="1"/>
              <a:t>channels</a:t>
            </a:r>
            <a:r>
              <a:rPr lang="cs-CZ" sz="1800" dirty="0"/>
              <a:t> </a:t>
            </a:r>
            <a:endParaRPr lang="cs-CZ" sz="1800" b="1" dirty="0"/>
          </a:p>
          <a:p>
            <a:pPr lvl="0"/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</a:rPr>
              <a:t>inner</a:t>
            </a:r>
            <a:r>
              <a:rPr lang="cs-CZ" sz="1800" dirty="0"/>
              <a:t> </a:t>
            </a:r>
            <a:r>
              <a:rPr lang="cs-CZ" sz="1800" dirty="0" err="1"/>
              <a:t>mitochondrial</a:t>
            </a:r>
            <a:r>
              <a:rPr lang="cs-CZ" sz="1800" dirty="0"/>
              <a:t> </a:t>
            </a:r>
            <a:r>
              <a:rPr lang="cs-CZ" sz="1800" dirty="0" err="1"/>
              <a:t>membrane</a:t>
            </a:r>
            <a:r>
              <a:rPr lang="cs-CZ" sz="1800" dirty="0"/>
              <a:t> – </a:t>
            </a:r>
            <a:r>
              <a:rPr lang="cs-CZ" sz="1800" dirty="0" err="1"/>
              <a:t>forms</a:t>
            </a:r>
            <a:r>
              <a:rPr lang="cs-CZ" sz="1800" dirty="0"/>
              <a:t> </a:t>
            </a:r>
            <a:r>
              <a:rPr lang="cs-CZ" sz="1800" dirty="0" err="1"/>
              <a:t>flattened</a:t>
            </a:r>
            <a:r>
              <a:rPr lang="cs-CZ" sz="1800" dirty="0"/>
              <a:t> (</a:t>
            </a:r>
            <a:r>
              <a:rPr lang="cs-CZ" sz="1800" dirty="0" err="1"/>
              <a:t>rarely</a:t>
            </a:r>
            <a:r>
              <a:rPr lang="cs-CZ" sz="1800" dirty="0"/>
              <a:t> </a:t>
            </a:r>
            <a:r>
              <a:rPr lang="cs-CZ" sz="1800" dirty="0" err="1"/>
              <a:t>tubular</a:t>
            </a:r>
            <a:r>
              <a:rPr lang="cs-CZ" sz="1800" dirty="0"/>
              <a:t>) </a:t>
            </a:r>
            <a:r>
              <a:rPr lang="cs-CZ" sz="1800" dirty="0" err="1"/>
              <a:t>invaginations</a:t>
            </a:r>
            <a:r>
              <a:rPr lang="cs-CZ" sz="1800" dirty="0"/>
              <a:t> </a:t>
            </a:r>
            <a:r>
              <a:rPr lang="cs-CZ" sz="1800" dirty="0" err="1"/>
              <a:t>into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inner</a:t>
            </a:r>
            <a:r>
              <a:rPr lang="cs-CZ" sz="1800" dirty="0"/>
              <a:t> matrix </a:t>
            </a:r>
            <a:r>
              <a:rPr lang="cs-CZ" sz="1800" dirty="0" err="1"/>
              <a:t>called</a:t>
            </a:r>
            <a:r>
              <a:rPr lang="cs-CZ" sz="1800" dirty="0"/>
              <a:t> </a:t>
            </a:r>
            <a:r>
              <a:rPr lang="cs-CZ" sz="1800" b="1" dirty="0" err="1"/>
              <a:t>cristae</a:t>
            </a:r>
            <a:r>
              <a:rPr lang="cs-CZ" sz="1800" dirty="0"/>
              <a:t> (</a:t>
            </a:r>
            <a:r>
              <a:rPr lang="cs-CZ" sz="1800" dirty="0" err="1"/>
              <a:t>there</a:t>
            </a:r>
            <a:r>
              <a:rPr lang="cs-CZ" sz="1800" dirty="0"/>
              <a:t> are ATP </a:t>
            </a:r>
            <a:r>
              <a:rPr lang="cs-CZ" sz="1800" dirty="0" err="1"/>
              <a:t>synthase</a:t>
            </a:r>
            <a:r>
              <a:rPr lang="cs-CZ" sz="1800" dirty="0"/>
              <a:t> enzyme </a:t>
            </a:r>
            <a:r>
              <a:rPr lang="cs-CZ" sz="1800" dirty="0" err="1"/>
              <a:t>molecules</a:t>
            </a:r>
            <a:r>
              <a:rPr lang="cs-CZ" sz="1800" dirty="0"/>
              <a:t>, </a:t>
            </a:r>
            <a:r>
              <a:rPr lang="cs-CZ" sz="1800" dirty="0" err="1"/>
              <a:t>which</a:t>
            </a:r>
            <a:r>
              <a:rPr lang="cs-CZ" sz="1800" dirty="0"/>
              <a:t> </a:t>
            </a:r>
            <a:r>
              <a:rPr lang="cs-CZ" sz="1800" dirty="0" err="1"/>
              <a:t>produce</a:t>
            </a:r>
            <a:r>
              <a:rPr lang="cs-CZ" sz="1800" dirty="0"/>
              <a:t> ATP)</a:t>
            </a:r>
            <a:endParaRPr lang="cs-CZ" sz="1800" b="1" dirty="0"/>
          </a:p>
          <a:p>
            <a:pPr lvl="0"/>
            <a:r>
              <a:rPr lang="cs-CZ" sz="1800" dirty="0" err="1"/>
              <a:t>intermembrane</a:t>
            </a:r>
            <a:r>
              <a:rPr lang="cs-CZ" sz="1800" dirty="0"/>
              <a:t> </a:t>
            </a:r>
            <a:r>
              <a:rPr lang="cs-CZ" sz="1800" dirty="0" err="1"/>
              <a:t>space</a:t>
            </a:r>
            <a:r>
              <a:rPr lang="cs-CZ" sz="1800" dirty="0"/>
              <a:t> </a:t>
            </a:r>
            <a:r>
              <a:rPr lang="cs-CZ" sz="1800" dirty="0" err="1"/>
              <a:t>between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membranes</a:t>
            </a:r>
            <a:r>
              <a:rPr lang="cs-CZ" sz="1800" dirty="0"/>
              <a:t> </a:t>
            </a:r>
            <a:r>
              <a:rPr lang="cs-CZ" sz="1800" dirty="0" err="1"/>
              <a:t>contains</a:t>
            </a:r>
            <a:r>
              <a:rPr lang="cs-CZ" sz="1800" dirty="0"/>
              <a:t> enzyme cytochrome C</a:t>
            </a:r>
            <a:endParaRPr lang="cs-CZ" sz="1800" b="1" dirty="0"/>
          </a:p>
          <a:p>
            <a:pPr lvl="0"/>
            <a:r>
              <a:rPr lang="cs-CZ" sz="1800" dirty="0" err="1"/>
              <a:t>mitochondrial</a:t>
            </a:r>
            <a:r>
              <a:rPr lang="cs-CZ" sz="1800" dirty="0"/>
              <a:t> matrix – </a:t>
            </a:r>
            <a:r>
              <a:rPr lang="cs-CZ" sz="1800" dirty="0" err="1"/>
              <a:t>finely</a:t>
            </a:r>
            <a:r>
              <a:rPr lang="cs-CZ" sz="1800" dirty="0"/>
              <a:t> </a:t>
            </a:r>
            <a:r>
              <a:rPr lang="cs-CZ" sz="1800" dirty="0" err="1"/>
              <a:t>granulated</a:t>
            </a:r>
            <a:r>
              <a:rPr lang="cs-CZ" sz="1800" dirty="0"/>
              <a:t>, </a:t>
            </a:r>
            <a:r>
              <a:rPr lang="cs-CZ" sz="1800" dirty="0" err="1"/>
              <a:t>contains</a:t>
            </a:r>
            <a:r>
              <a:rPr lang="cs-CZ" sz="1800" dirty="0"/>
              <a:t> </a:t>
            </a:r>
            <a:r>
              <a:rPr lang="cs-CZ" sz="1800" dirty="0" err="1"/>
              <a:t>enzymes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Krebs' </a:t>
            </a:r>
            <a:r>
              <a:rPr lang="cs-CZ" sz="1800" dirty="0" err="1"/>
              <a:t>cycle</a:t>
            </a:r>
            <a:r>
              <a:rPr lang="cs-CZ" sz="1800" dirty="0"/>
              <a:t> (</a:t>
            </a:r>
            <a:r>
              <a:rPr lang="cs-CZ" sz="1800" dirty="0" err="1"/>
              <a:t>citric</a:t>
            </a:r>
            <a:r>
              <a:rPr lang="cs-CZ" sz="1800" dirty="0"/>
              <a:t> acid </a:t>
            </a:r>
            <a:r>
              <a:rPr lang="cs-CZ" sz="1800" dirty="0" err="1"/>
              <a:t>cycle</a:t>
            </a:r>
            <a:r>
              <a:rPr lang="cs-CZ" sz="1800" dirty="0"/>
              <a:t>),  ADP, ATP, DNA, RNA, </a:t>
            </a:r>
            <a:r>
              <a:rPr lang="cs-CZ" sz="1800" dirty="0" err="1"/>
              <a:t>ribosomes</a:t>
            </a:r>
            <a:r>
              <a:rPr lang="cs-CZ" sz="1800" dirty="0"/>
              <a:t>, </a:t>
            </a:r>
            <a:r>
              <a:rPr lang="cs-CZ" sz="1800" dirty="0" err="1"/>
              <a:t>proteins</a:t>
            </a:r>
            <a:r>
              <a:rPr lang="cs-CZ" sz="1800" dirty="0"/>
              <a:t>, </a:t>
            </a:r>
            <a:r>
              <a:rPr lang="cs-CZ" sz="1800" dirty="0" err="1"/>
              <a:t>ribosomes</a:t>
            </a:r>
            <a:r>
              <a:rPr lang="cs-CZ" sz="1800" dirty="0"/>
              <a:t> and </a:t>
            </a:r>
            <a:r>
              <a:rPr lang="cs-CZ" sz="1800" b="1" dirty="0" err="1"/>
              <a:t>granules</a:t>
            </a:r>
            <a:r>
              <a:rPr lang="cs-CZ" sz="1800" b="1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ions</a:t>
            </a:r>
            <a:r>
              <a:rPr lang="cs-CZ" sz="1800" dirty="0"/>
              <a:t> Ca, Mg </a:t>
            </a:r>
            <a:r>
              <a:rPr lang="cs-CZ" sz="1800" dirty="0" err="1"/>
              <a:t>mainly</a:t>
            </a:r>
            <a:r>
              <a:rPr lang="cs-CZ" sz="1800" dirty="0"/>
              <a:t>) </a:t>
            </a:r>
            <a:endParaRPr lang="cs-CZ" sz="1800" b="1" dirty="0"/>
          </a:p>
          <a:p>
            <a:pPr lvl="0"/>
            <a:r>
              <a:rPr lang="cs-CZ" sz="1800" dirty="0" err="1"/>
              <a:t>mitochondria</a:t>
            </a:r>
            <a:r>
              <a:rPr lang="cs-CZ" sz="1800" dirty="0"/>
              <a:t> are </a:t>
            </a:r>
            <a:r>
              <a:rPr lang="cs-CZ" sz="1800" dirty="0" err="1"/>
              <a:t>partly</a:t>
            </a:r>
            <a:r>
              <a:rPr lang="cs-CZ" sz="1800" dirty="0"/>
              <a:t> </a:t>
            </a:r>
            <a:r>
              <a:rPr lang="cs-CZ" sz="1800" dirty="0" err="1"/>
              <a:t>autonomous</a:t>
            </a:r>
            <a:r>
              <a:rPr lang="cs-CZ" sz="1800" dirty="0"/>
              <a:t> (</a:t>
            </a:r>
            <a:r>
              <a:rPr lang="cs-CZ" sz="1800" dirty="0" err="1"/>
              <a:t>semiautonomous</a:t>
            </a:r>
            <a:r>
              <a:rPr lang="cs-CZ" sz="1800" dirty="0"/>
              <a:t>) </a:t>
            </a:r>
            <a:r>
              <a:rPr lang="cs-CZ" sz="1800" dirty="0" err="1"/>
              <a:t>structures</a:t>
            </a:r>
            <a:r>
              <a:rPr lang="cs-CZ" sz="1800" dirty="0"/>
              <a:t>: </a:t>
            </a:r>
            <a:r>
              <a:rPr lang="cs-CZ" sz="1800" dirty="0" err="1"/>
              <a:t>they</a:t>
            </a:r>
            <a:r>
              <a:rPr lang="cs-CZ" sz="1800" dirty="0"/>
              <a:t> </a:t>
            </a:r>
            <a:r>
              <a:rPr lang="cs-CZ" sz="1800" dirty="0" err="1"/>
              <a:t>contain</a:t>
            </a:r>
            <a:r>
              <a:rPr lang="cs-CZ" sz="1800" dirty="0"/>
              <a:t> </a:t>
            </a:r>
            <a:r>
              <a:rPr lang="cs-CZ" sz="1800" u="sng" dirty="0"/>
              <a:t>DNA</a:t>
            </a:r>
            <a:r>
              <a:rPr lang="cs-CZ" sz="1800" dirty="0"/>
              <a:t> and </a:t>
            </a:r>
            <a:r>
              <a:rPr lang="cs-CZ" sz="1800" dirty="0" err="1"/>
              <a:t>their</a:t>
            </a:r>
            <a:r>
              <a:rPr lang="cs-CZ" sz="1800" dirty="0"/>
              <a:t> </a:t>
            </a:r>
            <a:r>
              <a:rPr lang="cs-CZ" sz="1800" dirty="0" err="1"/>
              <a:t>own</a:t>
            </a:r>
            <a:r>
              <a:rPr lang="cs-CZ" sz="1800" dirty="0"/>
              <a:t> </a:t>
            </a:r>
            <a:r>
              <a:rPr lang="cs-CZ" sz="1800" u="sng" dirty="0" err="1"/>
              <a:t>ribosomes</a:t>
            </a:r>
            <a:r>
              <a:rPr lang="cs-CZ" sz="1800" dirty="0"/>
              <a:t> and </a:t>
            </a:r>
            <a:r>
              <a:rPr lang="cs-CZ" sz="1800" dirty="0" err="1"/>
              <a:t>produce</a:t>
            </a:r>
            <a:r>
              <a:rPr lang="cs-CZ" sz="1800" dirty="0"/>
              <a:t> </a:t>
            </a:r>
            <a:r>
              <a:rPr lang="cs-CZ" sz="1800" dirty="0" err="1"/>
              <a:t>own</a:t>
            </a:r>
            <a:r>
              <a:rPr lang="cs-CZ" sz="1800" dirty="0"/>
              <a:t> </a:t>
            </a:r>
            <a:r>
              <a:rPr lang="cs-CZ" sz="1800" u="sng" dirty="0" err="1"/>
              <a:t>proteins</a:t>
            </a:r>
            <a:endParaRPr lang="cs-CZ" sz="1800" b="1" u="sng" dirty="0"/>
          </a:p>
          <a:p>
            <a:pPr lvl="0"/>
            <a:r>
              <a:rPr lang="cs-CZ" sz="1800" dirty="0" err="1"/>
              <a:t>they</a:t>
            </a:r>
            <a:r>
              <a:rPr lang="cs-CZ" sz="1800" dirty="0"/>
              <a:t> are </a:t>
            </a:r>
            <a:r>
              <a:rPr lang="cs-CZ" sz="1800" dirty="0" err="1"/>
              <a:t>able</a:t>
            </a:r>
            <a:r>
              <a:rPr lang="cs-CZ" sz="1800" dirty="0"/>
              <a:t> </a:t>
            </a:r>
            <a:r>
              <a:rPr lang="cs-CZ" sz="1800" dirty="0" err="1"/>
              <a:t>divide</a:t>
            </a:r>
            <a:r>
              <a:rPr lang="cs-CZ" sz="1800" dirty="0"/>
              <a:t> </a:t>
            </a:r>
            <a:r>
              <a:rPr lang="cs-CZ" sz="1800" dirty="0" err="1"/>
              <a:t>themselves</a:t>
            </a:r>
            <a:r>
              <a:rPr lang="cs-CZ" sz="1800" dirty="0"/>
              <a:t> (</a:t>
            </a:r>
            <a:r>
              <a:rPr lang="cs-CZ" sz="1800" dirty="0" err="1"/>
              <a:t>replication</a:t>
            </a:r>
            <a:r>
              <a:rPr lang="cs-CZ" sz="1800" dirty="0"/>
              <a:t>)</a:t>
            </a:r>
            <a:endParaRPr lang="cs-CZ" sz="1800" b="1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7170" name="Picture 2" descr="Výsledek obrázku pro mitochond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38" y="4247260"/>
            <a:ext cx="4401085" cy="26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40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Mitochondrion</a:t>
            </a:r>
            <a:endParaRPr lang="cs-CZ" dirty="0"/>
          </a:p>
        </p:txBody>
      </p:sp>
      <p:pic>
        <p:nvPicPr>
          <p:cNvPr id="3" name="Picture 2" descr="Mitochondri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0082"/>
            <a:ext cx="49244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mitochondri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55" y="2962147"/>
            <a:ext cx="6200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92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ed.muni.cz/histol/MedAtlas_2/img_1024x768/HP_img6-2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03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Ribosomes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particles</a:t>
            </a:r>
            <a:r>
              <a:rPr lang="cs-CZ" dirty="0"/>
              <a:t> (</a:t>
            </a:r>
            <a:r>
              <a:rPr lang="cs-CZ" dirty="0" err="1"/>
              <a:t>below</a:t>
            </a:r>
            <a:r>
              <a:rPr lang="cs-CZ" dirty="0"/>
              <a:t> </a:t>
            </a:r>
            <a:r>
              <a:rPr lang="cs-CZ" dirty="0" err="1"/>
              <a:t>recognizing</a:t>
            </a:r>
            <a:r>
              <a:rPr lang="cs-CZ" dirty="0"/>
              <a:t> </a:t>
            </a:r>
            <a:r>
              <a:rPr lang="cs-CZ" dirty="0" err="1"/>
              <a:t>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LM)</a:t>
            </a:r>
          </a:p>
          <a:p>
            <a:pPr lvl="0"/>
            <a:r>
              <a:rPr lang="cs-CZ" dirty="0"/>
              <a:t>in EM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appear</a:t>
            </a:r>
            <a:r>
              <a:rPr lang="cs-CZ" dirty="0"/>
              <a:t> as </a:t>
            </a:r>
            <a:r>
              <a:rPr lang="cs-CZ" dirty="0" err="1"/>
              <a:t>granules</a:t>
            </a:r>
            <a:r>
              <a:rPr lang="cs-CZ" dirty="0"/>
              <a:t> </a:t>
            </a:r>
            <a:r>
              <a:rPr lang="cs-CZ" dirty="0" err="1"/>
              <a:t>sized</a:t>
            </a:r>
            <a:r>
              <a:rPr lang="cs-CZ" dirty="0"/>
              <a:t> 20 – 25 </a:t>
            </a:r>
            <a:r>
              <a:rPr lang="cs-CZ" dirty="0" err="1"/>
              <a:t>nm</a:t>
            </a:r>
            <a:endParaRPr lang="cs-CZ" dirty="0"/>
          </a:p>
          <a:p>
            <a:pPr lvl="0"/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composition</a:t>
            </a:r>
            <a:r>
              <a:rPr lang="cs-CZ" dirty="0"/>
              <a:t>: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RNA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proteins</a:t>
            </a:r>
            <a:r>
              <a:rPr lang="cs-CZ" dirty="0"/>
              <a:t> (</a:t>
            </a:r>
            <a:r>
              <a:rPr lang="cs-CZ" dirty="0" err="1"/>
              <a:t>cells</a:t>
            </a:r>
            <a:r>
              <a:rPr lang="cs-CZ" dirty="0"/>
              <a:t> </a:t>
            </a:r>
            <a:r>
              <a:rPr lang="cs-CZ" dirty="0" err="1"/>
              <a:t>containing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amount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ribosomes</a:t>
            </a:r>
            <a:r>
              <a:rPr lang="cs-CZ" dirty="0"/>
              <a:t> show </a:t>
            </a:r>
            <a:r>
              <a:rPr lang="cs-CZ" dirty="0" err="1"/>
              <a:t>basophilia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cytoplasm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ribosomes</a:t>
            </a:r>
            <a:r>
              <a:rPr lang="cs-CZ" dirty="0"/>
              <a:t> are acid </a:t>
            </a:r>
            <a:r>
              <a:rPr lang="cs-CZ" dirty="0" err="1"/>
              <a:t>structures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cell)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  </a:t>
            </a:r>
          </a:p>
          <a:p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ribosomes</a:t>
            </a:r>
            <a:r>
              <a:rPr lang="cs-CZ" dirty="0"/>
              <a:t>:</a:t>
            </a:r>
          </a:p>
          <a:p>
            <a:pPr lvl="0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free </a:t>
            </a:r>
            <a:r>
              <a:rPr lang="cs-CZ" dirty="0" err="1"/>
              <a:t>ribosomes</a:t>
            </a:r>
            <a:endParaRPr lang="cs-CZ" dirty="0"/>
          </a:p>
          <a:p>
            <a:pPr lvl="0"/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polysomes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connected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membrane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rough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endoplasmic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reticulum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01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Ribosomes</a:t>
            </a:r>
            <a:endParaRPr lang="cs-CZ" dirty="0"/>
          </a:p>
        </p:txBody>
      </p:sp>
      <p:pic>
        <p:nvPicPr>
          <p:cNvPr id="14338" name="Picture 2" descr="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4" y="1973607"/>
            <a:ext cx="57054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nucleoso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16" y="3849516"/>
            <a:ext cx="30575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figure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06" y="468657"/>
            <a:ext cx="45624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6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Ribosomes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ribosomes</a:t>
            </a:r>
            <a:r>
              <a:rPr lang="cs-CZ" dirty="0"/>
              <a:t>: </a:t>
            </a:r>
          </a:p>
          <a:p>
            <a:pPr lvl="0"/>
            <a:r>
              <a:rPr lang="cs-CZ" dirty="0" err="1"/>
              <a:t>synthesis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proteins</a:t>
            </a:r>
            <a:r>
              <a:rPr lang="cs-CZ" dirty="0"/>
              <a:t> (</a:t>
            </a:r>
            <a:r>
              <a:rPr lang="cs-CZ" dirty="0" err="1"/>
              <a:t>polypeptides</a:t>
            </a:r>
            <a:r>
              <a:rPr lang="cs-CZ" dirty="0"/>
              <a:t>) </a:t>
            </a:r>
            <a:r>
              <a:rPr lang="cs-CZ" dirty="0" err="1"/>
              <a:t>for</a:t>
            </a:r>
            <a:r>
              <a:rPr lang="cs-CZ" dirty="0"/>
              <a:t> “export” (are </a:t>
            </a:r>
            <a:r>
              <a:rPr lang="cs-CZ" dirty="0" err="1"/>
              <a:t>released</a:t>
            </a:r>
            <a:r>
              <a:rPr lang="cs-CZ" dirty="0"/>
              <a:t> </a:t>
            </a:r>
            <a:r>
              <a:rPr lang="cs-CZ" dirty="0" err="1"/>
              <a:t>externally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cell </a:t>
            </a:r>
            <a:r>
              <a:rPr lang="cs-CZ" dirty="0" err="1"/>
              <a:t>cytoplasm</a:t>
            </a:r>
            <a:r>
              <a:rPr lang="cs-CZ" dirty="0"/>
              <a:t>) by </a:t>
            </a:r>
            <a:r>
              <a:rPr lang="cs-CZ" dirty="0" err="1"/>
              <a:t>rough</a:t>
            </a:r>
            <a:r>
              <a:rPr lang="cs-CZ" dirty="0"/>
              <a:t> </a:t>
            </a:r>
            <a:r>
              <a:rPr lang="cs-CZ" dirty="0" err="1"/>
              <a:t>endoplasmic</a:t>
            </a:r>
            <a:r>
              <a:rPr lang="cs-CZ" dirty="0"/>
              <a:t> </a:t>
            </a:r>
            <a:r>
              <a:rPr lang="cs-CZ" dirty="0" err="1"/>
              <a:t>reticulum</a:t>
            </a:r>
            <a:endParaRPr lang="cs-CZ" dirty="0"/>
          </a:p>
          <a:p>
            <a:pPr lvl="0"/>
            <a:r>
              <a:rPr lang="cs-CZ" dirty="0" err="1"/>
              <a:t>synthesis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proteins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by cell by free </a:t>
            </a:r>
            <a:r>
              <a:rPr lang="cs-CZ" dirty="0" err="1"/>
              <a:t>ribosomes</a:t>
            </a:r>
            <a:r>
              <a:rPr lang="cs-CZ" dirty="0"/>
              <a:t> and </a:t>
            </a:r>
            <a:r>
              <a:rPr lang="cs-CZ" dirty="0" err="1"/>
              <a:t>polysomes</a:t>
            </a:r>
            <a:r>
              <a:rPr lang="cs-CZ" dirty="0"/>
              <a:t> (stem </a:t>
            </a:r>
            <a:r>
              <a:rPr lang="cs-CZ" dirty="0" err="1"/>
              <a:t>cells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proteins</a:t>
            </a:r>
            <a:r>
              <a:rPr lang="cs-CZ" dirty="0"/>
              <a:t> to </a:t>
            </a:r>
            <a:r>
              <a:rPr lang="cs-CZ" dirty="0" err="1"/>
              <a:t>grow</a:t>
            </a:r>
            <a:r>
              <a:rPr lang="cs-CZ" dirty="0"/>
              <a:t> </a:t>
            </a:r>
            <a:r>
              <a:rPr lang="cs-CZ" dirty="0" err="1"/>
              <a:t>intensly</a:t>
            </a:r>
            <a:r>
              <a:rPr lang="cs-CZ" dirty="0"/>
              <a:t> – </a:t>
            </a:r>
            <a:r>
              <a:rPr lang="cs-CZ" dirty="0" err="1"/>
              <a:t>examples</a:t>
            </a:r>
            <a:r>
              <a:rPr lang="cs-CZ" dirty="0"/>
              <a:t>:  “</a:t>
            </a:r>
            <a:r>
              <a:rPr lang="cs-CZ" dirty="0" err="1"/>
              <a:t>young</a:t>
            </a:r>
            <a:r>
              <a:rPr lang="cs-CZ" dirty="0"/>
              <a:t>” </a:t>
            </a:r>
            <a:r>
              <a:rPr lang="cs-CZ" dirty="0" err="1"/>
              <a:t>cells</a:t>
            </a:r>
            <a:r>
              <a:rPr lang="cs-CZ" dirty="0"/>
              <a:t> </a:t>
            </a:r>
            <a:r>
              <a:rPr lang="cs-CZ" dirty="0" err="1"/>
              <a:t>involved</a:t>
            </a:r>
            <a:r>
              <a:rPr lang="cs-CZ" dirty="0"/>
              <a:t> in </a:t>
            </a:r>
            <a:r>
              <a:rPr lang="cs-CZ" dirty="0" err="1"/>
              <a:t>embryogenesis</a:t>
            </a:r>
            <a:r>
              <a:rPr lang="cs-CZ" dirty="0"/>
              <a:t>, “</a:t>
            </a:r>
            <a:r>
              <a:rPr lang="cs-CZ" dirty="0" err="1"/>
              <a:t>young</a:t>
            </a:r>
            <a:r>
              <a:rPr lang="cs-CZ" dirty="0"/>
              <a:t>”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– </a:t>
            </a:r>
            <a:r>
              <a:rPr lang="cs-CZ" dirty="0" err="1"/>
              <a:t>precursors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mature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13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97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3D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system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communicating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flattened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cisternae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with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membrane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covered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with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ribosomes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 err="1">
                <a:effectLst/>
                <a:ea typeface="Times New Roman" panose="02020603050405020304" pitchFamily="18" charset="0"/>
              </a:rPr>
              <a:t>binding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ribosomes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to GER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is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reversible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they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can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be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released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from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membrane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 err="1">
                <a:effectLst/>
                <a:ea typeface="Times New Roman" panose="02020603050405020304" pitchFamily="18" charset="0"/>
              </a:rPr>
              <a:t>function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GER – </a:t>
            </a:r>
            <a:r>
              <a:rPr lang="cs-CZ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protein </a:t>
            </a:r>
            <a:r>
              <a:rPr lang="cs-CZ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synthesis</a:t>
            </a:r>
            <a:r>
              <a:rPr lang="cs-CZ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for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export. GER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is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site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 tooltip="Protein synthesis"/>
              </a:rPr>
              <a:t>translation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and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folding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and transport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3" tooltip="Protein"/>
              </a:rPr>
              <a:t>proteins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that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are to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become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part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4" tooltip="Cell membrane"/>
              </a:rPr>
              <a:t>cell </a:t>
            </a:r>
            <a:r>
              <a:rPr lang="cs-CZ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4" tooltip="Cell membrane"/>
              </a:rPr>
              <a:t>membrane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e.g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., </a:t>
            </a:r>
            <a:r>
              <a:rPr lang="cs-CZ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5" tooltip="Transmembrane receptor"/>
              </a:rPr>
              <a:t>transmembrane</a:t>
            </a:r>
            <a:r>
              <a:rPr lang="cs-CZ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5" tooltip="Transmembrane receptor"/>
              </a:rPr>
              <a:t> </a:t>
            </a:r>
            <a:r>
              <a:rPr lang="cs-CZ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5" tooltip="Transmembrane receptor"/>
              </a:rPr>
              <a:t>receptors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and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other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6" tooltip="Integral membrane protein"/>
              </a:rPr>
              <a:t>integral</a:t>
            </a:r>
            <a:r>
              <a:rPr lang="cs-CZ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6" tooltip="Integral membrane protein"/>
              </a:rPr>
              <a:t> </a:t>
            </a:r>
            <a:r>
              <a:rPr lang="cs-CZ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6" tooltip="Integral membrane protein"/>
              </a:rPr>
              <a:t>membrane</a:t>
            </a:r>
            <a:r>
              <a:rPr lang="cs-CZ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6" tooltip="Integral membrane protein"/>
              </a:rPr>
              <a:t> </a:t>
            </a:r>
            <a:r>
              <a:rPr lang="cs-CZ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6" tooltip="Integral membrane protein"/>
              </a:rPr>
              <a:t>proteins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) as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well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as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proteins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that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are to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be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secreted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or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"</a:t>
            </a:r>
            <a:r>
              <a:rPr lang="cs-CZ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7" tooltip="Exocytosis"/>
              </a:rPr>
              <a:t>exocytosed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"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from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secretory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cell (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e.g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., digestive </a:t>
            </a:r>
            <a:r>
              <a:rPr lang="cs-CZ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8" tooltip="Enzyme"/>
              </a:rPr>
              <a:t>enzymes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).</a:t>
            </a:r>
          </a:p>
        </p:txBody>
      </p:sp>
      <p:pic>
        <p:nvPicPr>
          <p:cNvPr id="6" name="Picture 2" descr="http://www.biology.arizona.edu/cell_bio/tutorials/pev/graphics/rough_er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62" y="1497866"/>
            <a:ext cx="1796131" cy="12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8128" y="3386271"/>
            <a:ext cx="2990182" cy="20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4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400" dirty="0"/>
              <a:t>3D </a:t>
            </a:r>
            <a:r>
              <a:rPr lang="cs-CZ" sz="2400" dirty="0" err="1"/>
              <a:t>system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communicating</a:t>
            </a:r>
            <a:r>
              <a:rPr lang="cs-CZ" sz="2400" dirty="0"/>
              <a:t> </a:t>
            </a:r>
            <a:r>
              <a:rPr lang="cs-CZ" sz="2400" dirty="0" err="1"/>
              <a:t>short</a:t>
            </a:r>
            <a:r>
              <a:rPr lang="cs-CZ" sz="2400" dirty="0"/>
              <a:t> </a:t>
            </a:r>
            <a:r>
              <a:rPr lang="cs-CZ" sz="2400" dirty="0" err="1"/>
              <a:t>tubules</a:t>
            </a:r>
            <a:r>
              <a:rPr lang="cs-CZ" sz="2400" dirty="0"/>
              <a:t> and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vesicles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smooth</a:t>
            </a:r>
            <a:r>
              <a:rPr lang="cs-CZ" sz="2400" dirty="0"/>
              <a:t> </a:t>
            </a:r>
            <a:r>
              <a:rPr lang="cs-CZ" sz="2400" dirty="0" err="1"/>
              <a:t>membrane</a:t>
            </a:r>
            <a:r>
              <a:rPr lang="cs-CZ" sz="2400" dirty="0"/>
              <a:t> </a:t>
            </a:r>
            <a:r>
              <a:rPr lang="cs-CZ" sz="2400" dirty="0" err="1"/>
              <a:t>without</a:t>
            </a:r>
            <a:r>
              <a:rPr lang="cs-CZ" sz="2400" dirty="0"/>
              <a:t> </a:t>
            </a:r>
            <a:r>
              <a:rPr lang="cs-CZ" sz="2400" dirty="0" err="1"/>
              <a:t>ribosomes</a:t>
            </a:r>
            <a:endParaRPr lang="cs-CZ" sz="2400" dirty="0"/>
          </a:p>
          <a:p>
            <a:pPr lvl="0"/>
            <a:r>
              <a:rPr lang="cs-CZ" sz="2400" dirty="0" err="1"/>
              <a:t>Function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AER – </a:t>
            </a:r>
            <a:r>
              <a:rPr lang="cs-CZ" sz="2400" dirty="0" err="1"/>
              <a:t>numerous</a:t>
            </a:r>
            <a:r>
              <a:rPr lang="cs-CZ" sz="2400" dirty="0"/>
              <a:t>:                                                                                                               - </a:t>
            </a:r>
            <a:r>
              <a:rPr lang="cs-CZ" sz="2400" dirty="0" err="1"/>
              <a:t>participatin</a:t>
            </a:r>
            <a:r>
              <a:rPr lang="cs-CZ" sz="2400" dirty="0"/>
              <a:t> in </a:t>
            </a:r>
            <a:r>
              <a:rPr lang="cs-CZ" sz="2400" dirty="0" err="1">
                <a:solidFill>
                  <a:srgbClr val="FF0000"/>
                </a:solidFill>
              </a:rPr>
              <a:t>detoxicating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processes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(liver and </a:t>
            </a: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kidney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)          - </a:t>
            </a:r>
            <a:r>
              <a:rPr lang="cs-CZ" sz="2400" dirty="0" err="1"/>
              <a:t>participation</a:t>
            </a:r>
            <a:r>
              <a:rPr lang="cs-CZ" sz="2400" dirty="0"/>
              <a:t> in </a:t>
            </a:r>
            <a:r>
              <a:rPr lang="cs-CZ" sz="2400" dirty="0">
                <a:solidFill>
                  <a:srgbClr val="FF0000"/>
                </a:solidFill>
              </a:rPr>
              <a:t>steroid </a:t>
            </a:r>
            <a:r>
              <a:rPr lang="cs-CZ" sz="2400" dirty="0" err="1">
                <a:solidFill>
                  <a:srgbClr val="FF0000"/>
                </a:solidFill>
              </a:rPr>
              <a:t>hormones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production</a:t>
            </a:r>
            <a:r>
              <a:rPr lang="cs-CZ" sz="2400" dirty="0">
                <a:solidFill>
                  <a:srgbClr val="FF0000"/>
                </a:solidFill>
              </a:rPr>
              <a:t>                                                                 </a:t>
            </a:r>
            <a:r>
              <a:rPr lang="cs-CZ" sz="2400" dirty="0"/>
              <a:t>- </a:t>
            </a:r>
            <a:r>
              <a:rPr lang="cs-CZ" sz="2400" dirty="0" err="1"/>
              <a:t>participation</a:t>
            </a:r>
            <a:r>
              <a:rPr lang="cs-CZ" sz="2400" dirty="0"/>
              <a:t> in </a:t>
            </a:r>
            <a:r>
              <a:rPr lang="cs-CZ" sz="2400" dirty="0" err="1">
                <a:solidFill>
                  <a:srgbClr val="FF0000"/>
                </a:solidFill>
              </a:rPr>
              <a:t>glycogen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metabolism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(liver </a:t>
            </a:r>
            <a:r>
              <a:rPr lang="cs-CZ" sz="2400" dirty="0" err="1"/>
              <a:t>cells</a:t>
            </a:r>
            <a:r>
              <a:rPr lang="cs-CZ" sz="2400" dirty="0"/>
              <a:t>)                                                          - </a:t>
            </a:r>
            <a:r>
              <a:rPr lang="cs-CZ" sz="2400" dirty="0" err="1">
                <a:solidFill>
                  <a:srgbClr val="FF0000"/>
                </a:solidFill>
              </a:rPr>
              <a:t>reservoir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of</a:t>
            </a:r>
            <a:r>
              <a:rPr lang="cs-CZ" sz="2400" dirty="0">
                <a:solidFill>
                  <a:srgbClr val="FF0000"/>
                </a:solidFill>
              </a:rPr>
              <a:t> Ca </a:t>
            </a:r>
            <a:r>
              <a:rPr lang="cs-CZ" sz="2400" dirty="0" err="1">
                <a:solidFill>
                  <a:srgbClr val="FF0000"/>
                </a:solidFill>
              </a:rPr>
              <a:t>ions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sarcoplasmic</a:t>
            </a:r>
            <a:r>
              <a:rPr lang="cs-CZ" sz="2400" dirty="0"/>
              <a:t> </a:t>
            </a:r>
            <a:r>
              <a:rPr lang="cs-CZ" sz="2400" dirty="0" err="1"/>
              <a:t>reticulum</a:t>
            </a:r>
            <a:r>
              <a:rPr lang="cs-CZ" sz="2400" dirty="0"/>
              <a:t> in </a:t>
            </a:r>
            <a:r>
              <a:rPr lang="cs-CZ" sz="2400" dirty="0" err="1"/>
              <a:t>muscle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)                                          - </a:t>
            </a:r>
            <a:r>
              <a:rPr lang="cs-CZ" sz="2400" dirty="0" err="1"/>
              <a:t>etc</a:t>
            </a:r>
            <a:r>
              <a:rPr lang="cs-CZ" sz="2400" dirty="0"/>
              <a:t>.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5" name="Picture 1" descr="http://www.biology.arizona.edu/cell_bio/tutorials/pev/graphics/smooth_er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75" y="1025005"/>
            <a:ext cx="1554889" cy="160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Výsledek obrázku pro agranular endoplasmic reticul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94" y="2830284"/>
            <a:ext cx="4596945" cy="35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40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Endoplasmic</a:t>
            </a:r>
            <a:r>
              <a:rPr lang="cs-CZ" dirty="0"/>
              <a:t> </a:t>
            </a:r>
            <a:r>
              <a:rPr lang="cs-CZ" dirty="0" err="1"/>
              <a:t>reticulum</a:t>
            </a:r>
            <a:endParaRPr lang="cs-CZ" dirty="0"/>
          </a:p>
        </p:txBody>
      </p:sp>
      <p:pic>
        <p:nvPicPr>
          <p:cNvPr id="17410" name="Picture 2" descr="http://www.biology.arizona.edu/cell_bio/tutorials/pev/graphics/rough_er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1" y="2808430"/>
            <a:ext cx="1696030" cy="9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 descr="http://www.biology.arizona.edu/cell_bio/tutorials/pev/graphics/smooth_er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15" y="2224870"/>
            <a:ext cx="1650803" cy="15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88488" y="2224870"/>
            <a:ext cx="144727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rough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granular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GER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smooth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agranular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AER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17088" y="3481456"/>
            <a:ext cx="144727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271" y="5781489"/>
            <a:ext cx="144727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Výsledek obrázku pro endoplasmic reticul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3" y="2555584"/>
            <a:ext cx="3849179" cy="411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73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ed.muni.cz/histol/MedAtlas_2/img_1024x768/HP_img6-2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15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Nucleus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1 </a:t>
            </a:r>
            <a:r>
              <a:rPr lang="cs-CZ" dirty="0" err="1"/>
              <a:t>or</a:t>
            </a:r>
            <a:r>
              <a:rPr lang="cs-CZ" dirty="0"/>
              <a:t> 2 (</a:t>
            </a:r>
            <a:r>
              <a:rPr lang="cs-CZ" dirty="0" err="1"/>
              <a:t>rarely</a:t>
            </a:r>
            <a:r>
              <a:rPr lang="cs-CZ" dirty="0"/>
              <a:t> more)</a:t>
            </a:r>
            <a:endParaRPr lang="cs-CZ" b="1" dirty="0"/>
          </a:p>
          <a:p>
            <a:pPr lvl="0"/>
            <a:r>
              <a:rPr lang="cs-CZ" dirty="0" err="1"/>
              <a:t>diameter</a:t>
            </a:r>
            <a:r>
              <a:rPr lang="cs-CZ" dirty="0"/>
              <a:t>: 4 – 10 </a:t>
            </a:r>
            <a:r>
              <a:rPr lang="cs-CZ" dirty="0" err="1"/>
              <a:t>μm</a:t>
            </a:r>
            <a:endParaRPr lang="cs-CZ" b="1" dirty="0"/>
          </a:p>
          <a:p>
            <a:pPr lvl="0"/>
            <a:r>
              <a:rPr lang="cs-CZ" dirty="0" err="1"/>
              <a:t>shape</a:t>
            </a:r>
            <a:r>
              <a:rPr lang="cs-CZ" dirty="0"/>
              <a:t> – </a:t>
            </a:r>
            <a:r>
              <a:rPr lang="cs-CZ" dirty="0" err="1"/>
              <a:t>spherical</a:t>
            </a:r>
            <a:r>
              <a:rPr lang="cs-CZ" dirty="0"/>
              <a:t>, oval, </a:t>
            </a:r>
            <a:r>
              <a:rPr lang="cs-CZ" dirty="0" err="1"/>
              <a:t>lobated</a:t>
            </a:r>
            <a:r>
              <a:rPr lang="cs-CZ" dirty="0"/>
              <a:t>, </a:t>
            </a:r>
            <a:r>
              <a:rPr lang="cs-CZ" dirty="0" err="1"/>
              <a:t>segmented</a:t>
            </a:r>
            <a:endParaRPr lang="cs-CZ" b="1" dirty="0"/>
          </a:p>
          <a:p>
            <a:pPr lvl="0"/>
            <a:r>
              <a:rPr lang="cs-CZ" dirty="0" err="1"/>
              <a:t>contains</a:t>
            </a:r>
            <a:r>
              <a:rPr lang="cs-CZ" dirty="0"/>
              <a:t> </a:t>
            </a:r>
            <a:r>
              <a:rPr lang="cs-CZ" b="1" dirty="0" err="1"/>
              <a:t>chromosomes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DNA and </a:t>
            </a:r>
            <a:r>
              <a:rPr lang="cs-CZ" dirty="0" err="1"/>
              <a:t>proteins</a:t>
            </a:r>
            <a:r>
              <a:rPr lang="cs-CZ" dirty="0"/>
              <a:t> (</a:t>
            </a:r>
            <a:r>
              <a:rPr lang="cs-CZ" dirty="0" err="1"/>
              <a:t>genetic</a:t>
            </a:r>
            <a:r>
              <a:rPr lang="cs-CZ" dirty="0"/>
              <a:t> </a:t>
            </a:r>
            <a:r>
              <a:rPr lang="cs-CZ" dirty="0" err="1"/>
              <a:t>informations</a:t>
            </a:r>
            <a:r>
              <a:rPr lang="cs-CZ" dirty="0"/>
              <a:t>), </a:t>
            </a:r>
            <a:r>
              <a:rPr lang="cs-CZ" dirty="0" err="1"/>
              <a:t>chromosomes</a:t>
            </a:r>
            <a:r>
              <a:rPr lang="cs-CZ" dirty="0"/>
              <a:t> are </a:t>
            </a:r>
            <a:r>
              <a:rPr lang="cs-CZ" dirty="0" err="1"/>
              <a:t>visible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only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during</a:t>
            </a:r>
            <a:r>
              <a:rPr lang="cs-CZ" dirty="0">
                <a:solidFill>
                  <a:srgbClr val="FF0000"/>
                </a:solidFill>
              </a:rPr>
              <a:t> cell </a:t>
            </a:r>
            <a:r>
              <a:rPr lang="cs-CZ" dirty="0" err="1">
                <a:solidFill>
                  <a:srgbClr val="FF0000"/>
                </a:solidFill>
              </a:rPr>
              <a:t>division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mitosis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meiosis</a:t>
            </a:r>
            <a:r>
              <a:rPr lang="cs-CZ" dirty="0">
                <a:solidFill>
                  <a:srgbClr val="FF0000"/>
                </a:solidFill>
              </a:rPr>
              <a:t>)</a:t>
            </a:r>
            <a:r>
              <a:rPr lang="cs-CZ" dirty="0"/>
              <a:t>;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interphase</a:t>
            </a:r>
            <a:r>
              <a:rPr lang="cs-CZ" dirty="0"/>
              <a:t> (= period </a:t>
            </a:r>
            <a:r>
              <a:rPr lang="cs-CZ" dirty="0" err="1"/>
              <a:t>between</a:t>
            </a:r>
            <a:r>
              <a:rPr lang="cs-CZ" dirty="0"/>
              <a:t> cell </a:t>
            </a:r>
            <a:r>
              <a:rPr lang="cs-CZ" dirty="0" err="1"/>
              <a:t>divisions</a:t>
            </a:r>
            <a:r>
              <a:rPr lang="cs-CZ" dirty="0"/>
              <a:t>) </a:t>
            </a:r>
            <a:r>
              <a:rPr lang="cs-CZ" dirty="0" err="1"/>
              <a:t>chromosomes</a:t>
            </a:r>
            <a:r>
              <a:rPr lang="cs-CZ" dirty="0"/>
              <a:t> are </a:t>
            </a:r>
            <a:r>
              <a:rPr lang="cs-CZ" dirty="0" err="1">
                <a:solidFill>
                  <a:schemeClr val="accent6"/>
                </a:solidFill>
              </a:rPr>
              <a:t>decondensed</a:t>
            </a:r>
            <a:r>
              <a:rPr lang="cs-CZ" dirty="0">
                <a:solidFill>
                  <a:schemeClr val="accent6"/>
                </a:solidFill>
              </a:rPr>
              <a:t> and </a:t>
            </a:r>
            <a:r>
              <a:rPr lang="cs-CZ" dirty="0" err="1">
                <a:solidFill>
                  <a:schemeClr val="accent6"/>
                </a:solidFill>
              </a:rPr>
              <a:t>form</a:t>
            </a:r>
            <a:r>
              <a:rPr lang="cs-CZ" dirty="0">
                <a:solidFill>
                  <a:schemeClr val="accent6"/>
                </a:solidFill>
              </a:rPr>
              <a:t> fine, </a:t>
            </a:r>
            <a:r>
              <a:rPr lang="cs-CZ" dirty="0" err="1">
                <a:solidFill>
                  <a:schemeClr val="accent6"/>
                </a:solidFill>
              </a:rPr>
              <a:t>granular</a:t>
            </a:r>
            <a:r>
              <a:rPr lang="cs-CZ" dirty="0">
                <a:solidFill>
                  <a:schemeClr val="accent6"/>
                </a:solidFill>
              </a:rPr>
              <a:t> </a:t>
            </a:r>
            <a:r>
              <a:rPr lang="cs-CZ" b="1" dirty="0">
                <a:solidFill>
                  <a:schemeClr val="accent6"/>
                </a:solidFill>
              </a:rPr>
              <a:t>chromatin</a:t>
            </a:r>
          </a:p>
          <a:p>
            <a:pPr marL="0" indent="0">
              <a:buNone/>
            </a:pPr>
            <a:r>
              <a:rPr lang="cs-CZ" b="1" dirty="0"/>
              <a:t> </a:t>
            </a:r>
          </a:p>
          <a:p>
            <a:r>
              <a:rPr lang="cs-CZ" b="1" dirty="0"/>
              <a:t>NUCLEAR COMPONENTS:</a:t>
            </a:r>
          </a:p>
          <a:p>
            <a:pPr lvl="0"/>
            <a:r>
              <a:rPr lang="cs-CZ" dirty="0"/>
              <a:t>chromatin  (</a:t>
            </a:r>
            <a:r>
              <a:rPr lang="cs-CZ" dirty="0" err="1"/>
              <a:t>decondensed</a:t>
            </a:r>
            <a:r>
              <a:rPr lang="cs-CZ" dirty="0"/>
              <a:t> </a:t>
            </a:r>
            <a:r>
              <a:rPr lang="cs-CZ" dirty="0" err="1"/>
              <a:t>chromosomes</a:t>
            </a:r>
            <a:r>
              <a:rPr lang="cs-CZ" dirty="0"/>
              <a:t>)</a:t>
            </a:r>
            <a:endParaRPr lang="cs-CZ" b="1" dirty="0"/>
          </a:p>
          <a:p>
            <a:pPr lvl="0"/>
            <a:r>
              <a:rPr lang="cs-CZ" dirty="0" err="1"/>
              <a:t>nucleolus</a:t>
            </a:r>
            <a:endParaRPr lang="cs-CZ" b="1" dirty="0"/>
          </a:p>
          <a:p>
            <a:pPr lvl="0"/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envelope</a:t>
            </a:r>
            <a:r>
              <a:rPr lang="cs-CZ" dirty="0"/>
              <a:t> – </a:t>
            </a:r>
            <a:r>
              <a:rPr lang="cs-CZ" dirty="0" err="1"/>
              <a:t>inner</a:t>
            </a:r>
            <a:r>
              <a:rPr lang="cs-CZ" dirty="0"/>
              <a:t> + </a:t>
            </a:r>
            <a:r>
              <a:rPr lang="cs-CZ" dirty="0" err="1"/>
              <a:t>outer</a:t>
            </a:r>
            <a:r>
              <a:rPr lang="cs-CZ" dirty="0"/>
              <a:t> </a:t>
            </a:r>
            <a:r>
              <a:rPr lang="cs-CZ" dirty="0" err="1"/>
              <a:t>membrane</a:t>
            </a:r>
            <a:endParaRPr lang="cs-CZ" b="1" dirty="0"/>
          </a:p>
          <a:p>
            <a:pPr lvl="0"/>
            <a:r>
              <a:rPr lang="cs-CZ" dirty="0" err="1"/>
              <a:t>nuclear</a:t>
            </a:r>
            <a:r>
              <a:rPr lang="cs-CZ" dirty="0"/>
              <a:t> skeleton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pic>
        <p:nvPicPr>
          <p:cNvPr id="2050" name="Picture 2" descr="Výsledek obrázku pro 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20" y="3707381"/>
            <a:ext cx="4297960" cy="30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72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med.muni.cz/histol/MedAtlas_2/img_1024x768/HP_img6-2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587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Golgi </a:t>
            </a:r>
            <a:r>
              <a:rPr lang="cs-CZ" dirty="0" err="1"/>
              <a:t>apparatus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92807" y="1690688"/>
            <a:ext cx="6096000" cy="35272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GA in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region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cytoplasm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= Golgi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                                                         -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paralell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cisternae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(3 – 10) –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curved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horse-shoe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polarized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cs-CZ" b="1" dirty="0">
                <a:solidFill>
                  <a:srgbClr val="008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cis–face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forming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face) and </a:t>
            </a:r>
            <a:r>
              <a:rPr lang="cs-CZ" b="1" dirty="0">
                <a:solidFill>
                  <a:srgbClr val="008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trans–face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maturing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face)  are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distinguished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-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vesicles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numerous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                                                                                                   -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vacuoles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482" name="Picture 2" descr="golgi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30" y="1922844"/>
            <a:ext cx="52292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322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ed.muni.cz/histol/MedAtlas_2/img_1024x768/HP_img6-2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322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Golgi </a:t>
            </a:r>
            <a:r>
              <a:rPr lang="cs-CZ" dirty="0" err="1"/>
              <a:t>apparatus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89360" y="1506172"/>
            <a:ext cx="106644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GER + GA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cooperate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functionally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3D network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cisternae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vesicles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vacuoles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metabolic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proteosynthetic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secretory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cs-CZ" b="1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ribosomes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 GER –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polypeptides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cisternae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GER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contant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GER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cisternae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transported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transporting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vesicles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detached</a:t>
            </a:r>
            <a:endParaRPr lang="cs-CZ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transporting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vesicles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migrate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 cis–cisterna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fuse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GA,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cisternae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GA trans–cisterna;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processed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GA (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finalization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substances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cs-CZ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cs-CZ" b="1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vesicles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b="1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vacuoles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detached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trans–cisterna;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contant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condensed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vacuoles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transformed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secretory</a:t>
            </a:r>
            <a:r>
              <a:rPr lang="cs-CZ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granules</a:t>
            </a:r>
            <a:r>
              <a:rPr lang="cs-CZ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lysosomes</a:t>
            </a:r>
            <a:r>
              <a:rPr lang="cs-CZ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cs-CZ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coated</a:t>
            </a:r>
            <a:r>
              <a:rPr lang="cs-CZ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vesicles</a:t>
            </a:r>
            <a:r>
              <a:rPr lang="cs-CZ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exocytosis</a:t>
            </a:r>
            <a:endParaRPr lang="cs-CZ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03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golgi appar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3" y="365287"/>
            <a:ext cx="35528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golgi appar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12" y="3771721"/>
            <a:ext cx="3508732" cy="269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golgi appar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24" y="167639"/>
            <a:ext cx="4111001" cy="42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ek obrázku pro golgi appara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6" y="3454993"/>
            <a:ext cx="444817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17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Lysomes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38200" y="1860818"/>
            <a:ext cx="6096000" cy="46530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b="1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lysosomes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heterogenous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spherical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bodies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(0.05 -0.5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containing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hydrolytic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- </a:t>
            </a:r>
            <a:r>
              <a:rPr lang="cs-CZ" sz="2000" b="1" dirty="0" err="1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sz="2000" b="1" dirty="0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lysosomes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vesicles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intact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enzyme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contant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- </a:t>
            </a:r>
            <a:r>
              <a:rPr lang="cs-CZ" sz="2000" b="1" dirty="0" err="1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cs-CZ" sz="2000" b="1" dirty="0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lysosomes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digestion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divided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fagosomes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extracellular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 and </a:t>
            </a:r>
            <a:r>
              <a:rPr lang="cs-CZ" sz="2000" b="1" dirty="0" err="1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autophagic</a:t>
            </a:r>
            <a:r>
              <a:rPr lang="cs-CZ" sz="2000" b="1" dirty="0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vacuoles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intracellular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                                                                           - </a:t>
            </a:r>
            <a:r>
              <a:rPr lang="cs-CZ" sz="2000" b="1" dirty="0" err="1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residual</a:t>
            </a:r>
            <a:r>
              <a:rPr lang="cs-CZ" sz="2000" b="1" dirty="0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bodies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inactive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lysosomes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indigestible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(rest) </a:t>
            </a:r>
          </a:p>
        </p:txBody>
      </p:sp>
    </p:spTree>
    <p:extLst>
      <p:ext uri="{BB962C8B-B14F-4D97-AF65-F5344CB8AC3E}">
        <p14:creationId xmlns:p14="http://schemas.microsoft.com/office/powerpoint/2010/main" val="3326179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ed.muni.cz/histol/MedAtlas_2/img_1024x768/HP_img6-2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59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ed.muni.cz/histol/MedAtlas_2/img_1024x768/HP_img6-2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523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Peroxisomes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991" y="1629072"/>
            <a:ext cx="8715998" cy="4351338"/>
          </a:xfrm>
        </p:spPr>
        <p:txBody>
          <a:bodyPr>
            <a:normAutofit/>
          </a:bodyPr>
          <a:lstStyle/>
          <a:p>
            <a:pPr lvl="0"/>
            <a:r>
              <a:rPr lang="cs-CZ" sz="2400" dirty="0" err="1"/>
              <a:t>spherical</a:t>
            </a:r>
            <a:r>
              <a:rPr lang="cs-CZ" sz="2400" dirty="0"/>
              <a:t> </a:t>
            </a:r>
            <a:r>
              <a:rPr lang="cs-CZ" sz="2400" dirty="0" err="1"/>
              <a:t>vesicles</a:t>
            </a:r>
            <a:r>
              <a:rPr lang="cs-CZ" sz="2400" dirty="0"/>
              <a:t> </a:t>
            </a:r>
          </a:p>
          <a:p>
            <a:pPr lvl="0"/>
            <a:r>
              <a:rPr lang="cs-CZ" sz="2400" dirty="0">
                <a:sym typeface="Symbol" panose="05050102010706020507" pitchFamily="18" charset="2"/>
              </a:rPr>
              <a:t></a:t>
            </a:r>
            <a:r>
              <a:rPr lang="cs-CZ" sz="2400" dirty="0"/>
              <a:t> 0.5 </a:t>
            </a:r>
            <a:r>
              <a:rPr lang="cs-CZ" sz="2400" dirty="0" err="1"/>
              <a:t>μm</a:t>
            </a:r>
            <a:r>
              <a:rPr lang="cs-CZ" sz="2400" dirty="0"/>
              <a:t> </a:t>
            </a:r>
          </a:p>
          <a:p>
            <a:pPr lvl="0"/>
            <a:r>
              <a:rPr lang="cs-CZ" sz="2400" dirty="0" err="1"/>
              <a:t>surrounded</a:t>
            </a:r>
            <a:r>
              <a:rPr lang="cs-CZ" sz="2400" dirty="0"/>
              <a:t> by single </a:t>
            </a:r>
            <a:r>
              <a:rPr lang="cs-CZ" sz="2400" dirty="0" err="1"/>
              <a:t>membrane</a:t>
            </a:r>
            <a:endParaRPr lang="cs-CZ" sz="2400" dirty="0"/>
          </a:p>
          <a:p>
            <a:pPr lvl="0"/>
            <a:r>
              <a:rPr lang="cs-CZ" sz="2400" dirty="0" err="1"/>
              <a:t>nucleoid</a:t>
            </a:r>
            <a:r>
              <a:rPr lang="cs-CZ" sz="2400" dirty="0"/>
              <a:t> </a:t>
            </a:r>
          </a:p>
          <a:p>
            <a:pPr lvl="0"/>
            <a:r>
              <a:rPr lang="cs-CZ" sz="2400" dirty="0" err="1"/>
              <a:t>enzymes</a:t>
            </a:r>
            <a:r>
              <a:rPr lang="cs-CZ" sz="2400" dirty="0"/>
              <a:t>: </a:t>
            </a:r>
            <a:r>
              <a:rPr lang="cs-CZ" sz="2400" dirty="0" err="1"/>
              <a:t>uricase</a:t>
            </a:r>
            <a:r>
              <a:rPr lang="cs-CZ" sz="2400" dirty="0"/>
              <a:t>, </a:t>
            </a:r>
            <a:r>
              <a:rPr lang="cs-CZ" sz="2400" dirty="0" err="1"/>
              <a:t>oxidase</a:t>
            </a:r>
            <a:r>
              <a:rPr lang="cs-CZ" sz="2400" dirty="0"/>
              <a:t> (</a:t>
            </a:r>
            <a:r>
              <a:rPr lang="cs-CZ" sz="2400" dirty="0" err="1"/>
              <a:t>oxidation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long and very long </a:t>
            </a:r>
            <a:r>
              <a:rPr lang="cs-CZ" sz="2400" dirty="0" err="1"/>
              <a:t>chain</a:t>
            </a:r>
            <a:r>
              <a:rPr lang="cs-CZ" sz="2400" dirty="0"/>
              <a:t> </a:t>
            </a:r>
            <a:r>
              <a:rPr lang="cs-CZ" sz="2400" dirty="0" err="1"/>
              <a:t>fatty</a:t>
            </a:r>
            <a:r>
              <a:rPr lang="cs-CZ" sz="2400" dirty="0"/>
              <a:t> </a:t>
            </a:r>
            <a:r>
              <a:rPr lang="cs-CZ" sz="2400" dirty="0" err="1"/>
              <a:t>acids</a:t>
            </a:r>
            <a:r>
              <a:rPr lang="cs-CZ" sz="2400" dirty="0"/>
              <a:t>) , </a:t>
            </a:r>
            <a:r>
              <a:rPr lang="cs-CZ" sz="2400" dirty="0" err="1"/>
              <a:t>catalase</a:t>
            </a:r>
            <a:r>
              <a:rPr lang="cs-CZ" sz="2400" dirty="0"/>
              <a:t> (</a:t>
            </a:r>
            <a:r>
              <a:rPr lang="cs-CZ" sz="2400" dirty="0" err="1"/>
              <a:t>splits</a:t>
            </a:r>
            <a:r>
              <a:rPr lang="cs-CZ" sz="2400" dirty="0"/>
              <a:t> 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/>
              <a:t> - </a:t>
            </a:r>
            <a:r>
              <a:rPr lang="cs-CZ" sz="2400" dirty="0" err="1"/>
              <a:t>detoxication</a:t>
            </a:r>
            <a:r>
              <a:rPr lang="cs-CZ" sz="2400" dirty="0"/>
              <a:t>)</a:t>
            </a:r>
          </a:p>
          <a:p>
            <a:pPr lvl="0"/>
            <a:r>
              <a:rPr lang="cs-CZ" sz="2400" dirty="0"/>
              <a:t>in </a:t>
            </a:r>
            <a:r>
              <a:rPr lang="cs-CZ" sz="2400" dirty="0" err="1"/>
              <a:t>nearly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eukaryotic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, </a:t>
            </a:r>
            <a:r>
              <a:rPr lang="cs-CZ" sz="2400" dirty="0" err="1"/>
              <a:t>mainly</a:t>
            </a:r>
            <a:r>
              <a:rPr lang="cs-CZ" sz="2400" dirty="0"/>
              <a:t> in liver </a:t>
            </a:r>
            <a:r>
              <a:rPr lang="cs-CZ" sz="2400" dirty="0" err="1"/>
              <a:t>cells</a:t>
            </a:r>
            <a:r>
              <a:rPr lang="cs-CZ" sz="2400" dirty="0"/>
              <a:t> (</a:t>
            </a:r>
            <a:r>
              <a:rPr lang="cs-CZ" sz="2400" dirty="0" err="1"/>
              <a:t>hepatocytes</a:t>
            </a:r>
            <a:r>
              <a:rPr lang="cs-CZ" sz="2400" dirty="0"/>
              <a:t>) and in </a:t>
            </a:r>
            <a:r>
              <a:rPr lang="cs-CZ" sz="2400" dirty="0" err="1"/>
              <a:t>epithelial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proximal</a:t>
            </a:r>
            <a:r>
              <a:rPr lang="cs-CZ" sz="2400" dirty="0"/>
              <a:t> tubule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kidney</a:t>
            </a:r>
            <a:endParaRPr lang="cs-CZ" sz="2400" dirty="0"/>
          </a:p>
          <a:p>
            <a:pPr lvl="0"/>
            <a:r>
              <a:rPr lang="cs-CZ" sz="2400" dirty="0" err="1"/>
              <a:t>function</a:t>
            </a:r>
            <a:r>
              <a:rPr lang="cs-CZ" sz="2400" dirty="0"/>
              <a:t>: </a:t>
            </a:r>
            <a:r>
              <a:rPr lang="cs-CZ" sz="2400" dirty="0" err="1"/>
              <a:t>participation</a:t>
            </a:r>
            <a:r>
              <a:rPr lang="cs-CZ" sz="2400" dirty="0"/>
              <a:t> in </a:t>
            </a:r>
            <a:r>
              <a:rPr lang="cs-CZ" sz="2400" dirty="0" err="1"/>
              <a:t>anabolic</a:t>
            </a:r>
            <a:r>
              <a:rPr lang="cs-CZ" sz="2400" dirty="0"/>
              <a:t> (</a:t>
            </a:r>
            <a:r>
              <a:rPr lang="cs-CZ" sz="2400" dirty="0" err="1"/>
              <a:t>bile</a:t>
            </a:r>
            <a:r>
              <a:rPr lang="cs-CZ" sz="2400" dirty="0"/>
              <a:t> acid, cholesterol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phospholipids</a:t>
            </a:r>
            <a:r>
              <a:rPr lang="cs-CZ" sz="2400" dirty="0"/>
              <a:t> </a:t>
            </a:r>
            <a:r>
              <a:rPr lang="cs-CZ" sz="2400" dirty="0" err="1"/>
              <a:t>synthesis</a:t>
            </a:r>
            <a:r>
              <a:rPr lang="cs-CZ" sz="2400" dirty="0"/>
              <a:t>) and </a:t>
            </a:r>
            <a:r>
              <a:rPr lang="cs-CZ" sz="2400" dirty="0" err="1"/>
              <a:t>catabolic</a:t>
            </a:r>
            <a:r>
              <a:rPr lang="cs-CZ" sz="2400" dirty="0"/>
              <a:t> </a:t>
            </a:r>
            <a:r>
              <a:rPr lang="cs-CZ" sz="2400" dirty="0" err="1"/>
              <a:t>processes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745" y="1097511"/>
            <a:ext cx="4004238" cy="19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30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90" y="3883322"/>
            <a:ext cx="49815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ýsledek obrázku pro peroxiso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01" y="323895"/>
            <a:ext cx="35718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Výsledek obrázku pro peroxiso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2" name="Picture 4" descr="Výsledek obrázku pro peroxiso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34" y="323895"/>
            <a:ext cx="6083141" cy="711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5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envelope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38200" y="1571859"/>
            <a:ext cx="93677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nucleus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is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enveloped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by a </a:t>
            </a:r>
            <a:r>
              <a:rPr lang="cs-CZ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pair </a:t>
            </a:r>
            <a:r>
              <a:rPr lang="cs-CZ" sz="2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membranes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(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inner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+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outer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)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enclosing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a </a:t>
            </a:r>
            <a:r>
              <a:rPr lang="cs-CZ" sz="2400" b="1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perinuclear</a:t>
            </a:r>
            <a:r>
              <a:rPr lang="cs-CZ" sz="24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space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that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is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continuous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with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u="sng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rough</a:t>
            </a:r>
            <a:r>
              <a:rPr lang="cs-CZ" sz="2400" u="sng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cs-CZ" sz="24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3"/>
              </a:rPr>
              <a:t>endoplasmic</a:t>
            </a:r>
            <a:r>
              <a:rPr lang="cs-CZ" sz="24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3"/>
              </a:rPr>
              <a:t> </a:t>
            </a:r>
            <a:r>
              <a:rPr lang="cs-CZ" sz="24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3"/>
              </a:rPr>
              <a:t>reticulum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and </a:t>
            </a:r>
            <a:r>
              <a:rPr lang="cs-CZ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ribosomes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can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be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attached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to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external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surface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outer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membrane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.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inner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membrane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is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stabilized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by a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meshwork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4"/>
              </a:rPr>
              <a:t>intermediate</a:t>
            </a:r>
            <a:r>
              <a:rPr lang="cs-CZ" sz="24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4"/>
              </a:rPr>
              <a:t> filament </a:t>
            </a:r>
            <a:r>
              <a:rPr lang="cs-CZ" sz="24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4"/>
              </a:rPr>
              <a:t>proteins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called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ffectLst/>
                <a:ea typeface="Times New Roman" panose="02020603050405020304" pitchFamily="18" charset="0"/>
              </a:rPr>
              <a:t>lamins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perforated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2400" b="1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cs-CZ" sz="24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pores</a:t>
            </a:r>
            <a:r>
              <a:rPr lang="cs-CZ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and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cs-CZ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uclear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pores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constructed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nucleoporins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035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Cytoskeleton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60633"/>
          </a:xfrm>
        </p:spPr>
        <p:txBody>
          <a:bodyPr>
            <a:noAutofit/>
          </a:bodyPr>
          <a:lstStyle/>
          <a:p>
            <a:r>
              <a:rPr lang="cs-CZ" sz="2000" dirty="0" err="1"/>
              <a:t>Cells</a:t>
            </a:r>
            <a:r>
              <a:rPr lang="cs-CZ" sz="2000" dirty="0"/>
              <a:t> </a:t>
            </a:r>
            <a:r>
              <a:rPr lang="cs-CZ" sz="2000" dirty="0" err="1"/>
              <a:t>contain</a:t>
            </a:r>
            <a:r>
              <a:rPr lang="cs-CZ" sz="2000" dirty="0"/>
              <a:t> protein </a:t>
            </a:r>
            <a:r>
              <a:rPr lang="cs-CZ" sz="2000" dirty="0" err="1"/>
              <a:t>fibers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serve such </a:t>
            </a:r>
            <a:r>
              <a:rPr lang="cs-CZ" sz="2000" dirty="0" err="1"/>
              <a:t>functions</a:t>
            </a:r>
            <a:r>
              <a:rPr lang="cs-CZ" sz="2000" dirty="0"/>
              <a:t> as:</a:t>
            </a:r>
            <a:r>
              <a:rPr lang="cs-CZ" sz="2000" b="1" dirty="0"/>
              <a:t> </a:t>
            </a:r>
          </a:p>
          <a:p>
            <a:pPr>
              <a:buFontTx/>
              <a:buChar char="-"/>
            </a:pPr>
            <a:r>
              <a:rPr lang="cs-CZ" sz="2000" dirty="0" err="1"/>
              <a:t>establishing</a:t>
            </a:r>
            <a:r>
              <a:rPr lang="cs-CZ" sz="2000" dirty="0"/>
              <a:t> cell </a:t>
            </a:r>
            <a:r>
              <a:rPr lang="cs-CZ" sz="2000" dirty="0" err="1"/>
              <a:t>shape</a:t>
            </a:r>
            <a:r>
              <a:rPr lang="cs-CZ" sz="2000" dirty="0"/>
              <a:t> </a:t>
            </a:r>
          </a:p>
          <a:p>
            <a:pPr>
              <a:buFontTx/>
              <a:buChar char="-"/>
            </a:pPr>
            <a:r>
              <a:rPr lang="cs-CZ" sz="2000" dirty="0" err="1"/>
              <a:t>providing</a:t>
            </a:r>
            <a:r>
              <a:rPr lang="cs-CZ" sz="2000" dirty="0"/>
              <a:t> </a:t>
            </a:r>
            <a:r>
              <a:rPr lang="cs-CZ" sz="2000" dirty="0" err="1"/>
              <a:t>mechanical</a:t>
            </a:r>
            <a:r>
              <a:rPr lang="cs-CZ" sz="2000" dirty="0"/>
              <a:t> </a:t>
            </a:r>
            <a:r>
              <a:rPr lang="cs-CZ" sz="2000" dirty="0" err="1"/>
              <a:t>strength</a:t>
            </a:r>
            <a:r>
              <a:rPr lang="cs-CZ" sz="2000" dirty="0"/>
              <a:t> </a:t>
            </a:r>
          </a:p>
          <a:p>
            <a:pPr lvl="0">
              <a:buFontTx/>
              <a:buChar char="-"/>
            </a:pPr>
            <a:r>
              <a:rPr lang="cs-CZ" sz="2000" dirty="0" err="1"/>
              <a:t>locomotion</a:t>
            </a:r>
            <a:r>
              <a:rPr lang="cs-CZ" sz="2000" dirty="0"/>
              <a:t> </a:t>
            </a:r>
          </a:p>
          <a:p>
            <a:pPr lvl="0">
              <a:buFontTx/>
              <a:buChar char="-"/>
            </a:pPr>
            <a:r>
              <a:rPr lang="cs-CZ" sz="2000" dirty="0"/>
              <a:t>chromosome </a:t>
            </a:r>
            <a:r>
              <a:rPr lang="cs-CZ" sz="2000" dirty="0" err="1"/>
              <a:t>separation</a:t>
            </a:r>
            <a:r>
              <a:rPr lang="cs-CZ" sz="2000" dirty="0"/>
              <a:t> </a:t>
            </a:r>
            <a:r>
              <a:rPr lang="cs-CZ" sz="2000" dirty="0" err="1"/>
              <a:t>during</a:t>
            </a:r>
            <a:r>
              <a:rPr lang="cs-CZ" sz="2000" dirty="0"/>
              <a:t> cell </a:t>
            </a:r>
            <a:r>
              <a:rPr lang="cs-CZ" sz="2000" dirty="0" err="1"/>
              <a:t>division</a:t>
            </a:r>
            <a:r>
              <a:rPr lang="cs-CZ" sz="2000" dirty="0"/>
              <a:t> </a:t>
            </a:r>
          </a:p>
          <a:p>
            <a:pPr lvl="0">
              <a:buFontTx/>
              <a:buChar char="-"/>
            </a:pPr>
            <a:r>
              <a:rPr lang="cs-CZ" sz="2000" dirty="0" err="1"/>
              <a:t>intracellular</a:t>
            </a:r>
            <a:r>
              <a:rPr lang="cs-CZ" sz="2000" dirty="0"/>
              <a:t> transport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organelles</a:t>
            </a:r>
            <a:endParaRPr lang="cs-CZ" sz="2000" dirty="0"/>
          </a:p>
          <a:p>
            <a:r>
              <a:rPr lang="cs-CZ" sz="2000" dirty="0" err="1"/>
              <a:t>The</a:t>
            </a:r>
            <a:r>
              <a:rPr lang="cs-CZ" sz="2000" dirty="0"/>
              <a:t> cytoskeleton </a:t>
            </a:r>
            <a:r>
              <a:rPr lang="cs-CZ" sz="2000" dirty="0" err="1"/>
              <a:t>is</a:t>
            </a:r>
            <a:r>
              <a:rPr lang="cs-CZ" sz="2000" dirty="0"/>
              <a:t> made up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three</a:t>
            </a:r>
            <a:r>
              <a:rPr lang="cs-CZ" sz="2000" dirty="0"/>
              <a:t> </a:t>
            </a:r>
            <a:r>
              <a:rPr lang="cs-CZ" sz="2000" dirty="0" err="1"/>
              <a:t>kinds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protein </a:t>
            </a:r>
            <a:r>
              <a:rPr lang="cs-CZ" sz="2000" dirty="0" err="1"/>
              <a:t>filaments</a:t>
            </a:r>
            <a:r>
              <a:rPr lang="cs-CZ" sz="2000" dirty="0"/>
              <a:t>: </a:t>
            </a:r>
          </a:p>
          <a:p>
            <a:pPr lvl="0"/>
            <a:r>
              <a:rPr lang="cs-CZ" sz="2000" b="1" dirty="0" err="1"/>
              <a:t>microtubules</a:t>
            </a:r>
            <a:endParaRPr lang="cs-CZ" sz="2000" dirty="0"/>
          </a:p>
          <a:p>
            <a:pPr lvl="0"/>
            <a:r>
              <a:rPr lang="cs-CZ" sz="2000" b="1" dirty="0" err="1"/>
              <a:t>microfilaments</a:t>
            </a:r>
            <a:r>
              <a:rPr lang="cs-CZ" sz="2000" dirty="0"/>
              <a:t> </a:t>
            </a:r>
          </a:p>
          <a:p>
            <a:pPr lvl="0"/>
            <a:r>
              <a:rPr lang="cs-CZ" sz="2000" b="1" dirty="0" err="1"/>
              <a:t>intermediate</a:t>
            </a:r>
            <a:r>
              <a:rPr lang="cs-CZ" sz="2000" b="1" dirty="0"/>
              <a:t> </a:t>
            </a:r>
            <a:r>
              <a:rPr lang="cs-CZ" sz="2000" b="1" dirty="0" err="1"/>
              <a:t>filaments</a:t>
            </a:r>
            <a:r>
              <a:rPr lang="cs-CZ" sz="2000" dirty="0"/>
              <a:t>  </a:t>
            </a:r>
          </a:p>
          <a:p>
            <a:endParaRPr lang="cs-CZ" sz="2400" dirty="0"/>
          </a:p>
        </p:txBody>
      </p:sp>
      <p:pic>
        <p:nvPicPr>
          <p:cNvPr id="6" name="Picture 2" descr="Výsledek obrázku pro cytoskele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47" y="2397043"/>
            <a:ext cx="3991020" cy="26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73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Microtubules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400" dirty="0"/>
              <a:t>are </a:t>
            </a:r>
            <a:r>
              <a:rPr lang="cs-CZ" sz="2400" dirty="0" err="1"/>
              <a:t>straight</a:t>
            </a:r>
            <a:r>
              <a:rPr lang="cs-CZ" sz="2400" dirty="0"/>
              <a:t>, </a:t>
            </a:r>
            <a:r>
              <a:rPr lang="cs-CZ" sz="2400" dirty="0" err="1"/>
              <a:t>hollow</a:t>
            </a:r>
            <a:r>
              <a:rPr lang="cs-CZ" sz="2400" dirty="0"/>
              <a:t> </a:t>
            </a:r>
            <a:r>
              <a:rPr lang="cs-CZ" sz="2400" dirty="0" err="1"/>
              <a:t>cylinders</a:t>
            </a:r>
            <a:r>
              <a:rPr lang="cs-CZ" sz="2400" dirty="0"/>
              <a:t> </a:t>
            </a:r>
          </a:p>
          <a:p>
            <a:pPr lvl="0"/>
            <a:r>
              <a:rPr lang="cs-CZ" sz="2400" dirty="0" err="1"/>
              <a:t>have</a:t>
            </a:r>
            <a:r>
              <a:rPr lang="cs-CZ" sz="2400" dirty="0"/>
              <a:t> a </a:t>
            </a:r>
            <a:r>
              <a:rPr lang="cs-CZ" sz="2400" dirty="0" err="1"/>
              <a:t>diameter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about</a:t>
            </a:r>
            <a:r>
              <a:rPr lang="cs-CZ" sz="2400" dirty="0"/>
              <a:t> 25 </a:t>
            </a:r>
            <a:r>
              <a:rPr lang="cs-CZ" sz="2400" dirty="0" err="1"/>
              <a:t>nm</a:t>
            </a:r>
            <a:r>
              <a:rPr lang="cs-CZ" sz="2400" dirty="0"/>
              <a:t> </a:t>
            </a:r>
          </a:p>
          <a:p>
            <a:pPr lvl="0"/>
            <a:r>
              <a:rPr lang="cs-CZ" sz="2400" dirty="0"/>
              <a:t>are </a:t>
            </a:r>
            <a:r>
              <a:rPr lang="cs-CZ" sz="2400" dirty="0" err="1"/>
              <a:t>variable</a:t>
            </a:r>
            <a:r>
              <a:rPr lang="cs-CZ" sz="2400" dirty="0"/>
              <a:t> in </a:t>
            </a:r>
            <a:r>
              <a:rPr lang="cs-CZ" sz="2400" dirty="0" err="1"/>
              <a:t>length</a:t>
            </a:r>
            <a:r>
              <a:rPr lang="cs-CZ" sz="2400" dirty="0"/>
              <a:t> but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grow</a:t>
            </a:r>
            <a:r>
              <a:rPr lang="cs-CZ" sz="2400" dirty="0"/>
              <a:t> 1000 </a:t>
            </a:r>
            <a:r>
              <a:rPr lang="cs-CZ" sz="2400" dirty="0" err="1"/>
              <a:t>times</a:t>
            </a:r>
            <a:r>
              <a:rPr lang="cs-CZ" sz="2400" dirty="0"/>
              <a:t> as long as </a:t>
            </a:r>
            <a:r>
              <a:rPr lang="cs-CZ" sz="2400" dirty="0" err="1"/>
              <a:t>they</a:t>
            </a:r>
            <a:r>
              <a:rPr lang="cs-CZ" sz="2400" dirty="0"/>
              <a:t> are </a:t>
            </a:r>
            <a:r>
              <a:rPr lang="cs-CZ" sz="2400" dirty="0" err="1"/>
              <a:t>thick</a:t>
            </a:r>
            <a:r>
              <a:rPr lang="cs-CZ" sz="2400" dirty="0"/>
              <a:t> (</a:t>
            </a:r>
            <a:r>
              <a:rPr lang="cs-CZ" sz="2400" dirty="0" err="1"/>
              <a:t>grow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each</a:t>
            </a:r>
            <a:r>
              <a:rPr lang="cs-CZ" sz="2400" dirty="0"/>
              <a:t> end by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polymerization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tubulin </a:t>
            </a:r>
            <a:r>
              <a:rPr lang="cs-CZ" sz="2400" dirty="0" err="1"/>
              <a:t>dimers</a:t>
            </a:r>
            <a:r>
              <a:rPr lang="cs-CZ" sz="2400" dirty="0"/>
              <a:t> and </a:t>
            </a:r>
            <a:r>
              <a:rPr lang="cs-CZ" sz="2400" dirty="0" err="1"/>
              <a:t>shrink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each</a:t>
            </a:r>
            <a:r>
              <a:rPr lang="cs-CZ" sz="2400" dirty="0"/>
              <a:t> end by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release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tubulin </a:t>
            </a:r>
            <a:r>
              <a:rPr lang="cs-CZ" sz="2400" dirty="0" err="1"/>
              <a:t>dimers</a:t>
            </a:r>
            <a:r>
              <a:rPr lang="cs-CZ" sz="2400" dirty="0"/>
              <a:t> (</a:t>
            </a:r>
            <a:r>
              <a:rPr lang="cs-CZ" sz="2400" dirty="0" err="1"/>
              <a:t>depolymerization</a:t>
            </a:r>
            <a:r>
              <a:rPr lang="cs-CZ" sz="2400" dirty="0"/>
              <a:t>)</a:t>
            </a:r>
          </a:p>
          <a:p>
            <a:pPr lvl="0"/>
            <a:r>
              <a:rPr lang="cs-CZ" sz="2400" dirty="0"/>
              <a:t>are </a:t>
            </a:r>
            <a:r>
              <a:rPr lang="cs-CZ" sz="2400" dirty="0" err="1"/>
              <a:t>built</a:t>
            </a:r>
            <a:r>
              <a:rPr lang="cs-CZ" sz="2400" dirty="0"/>
              <a:t> by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assembly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dimers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 err="1"/>
              <a:t>alpha</a:t>
            </a:r>
            <a:r>
              <a:rPr lang="cs-CZ" sz="2400" b="1" dirty="0"/>
              <a:t> and beta tubulin</a:t>
            </a:r>
            <a:r>
              <a:rPr lang="cs-CZ" sz="2400" dirty="0"/>
              <a:t>. </a:t>
            </a:r>
          </a:p>
          <a:p>
            <a:r>
              <a:rPr lang="cs-CZ" sz="2400" dirty="0" err="1"/>
              <a:t>Microtubules</a:t>
            </a:r>
            <a:r>
              <a:rPr lang="cs-CZ" sz="2400" dirty="0"/>
              <a:t> </a:t>
            </a:r>
            <a:r>
              <a:rPr lang="cs-CZ" sz="2400" dirty="0" err="1"/>
              <a:t>participate</a:t>
            </a:r>
            <a:r>
              <a:rPr lang="cs-CZ" sz="2400" dirty="0"/>
              <a:t> in a </a:t>
            </a:r>
            <a:r>
              <a:rPr lang="cs-CZ" sz="2400" dirty="0" err="1"/>
              <a:t>wide</a:t>
            </a:r>
            <a:r>
              <a:rPr lang="cs-CZ" sz="2400" dirty="0"/>
              <a:t> variety </a:t>
            </a:r>
            <a:r>
              <a:rPr lang="cs-CZ" sz="2400" dirty="0" err="1"/>
              <a:t>of</a:t>
            </a:r>
            <a:r>
              <a:rPr lang="cs-CZ" sz="2400" dirty="0"/>
              <a:t> cell </a:t>
            </a:r>
            <a:r>
              <a:rPr lang="cs-CZ" sz="2400" dirty="0" err="1"/>
              <a:t>activities</a:t>
            </a:r>
            <a:r>
              <a:rPr lang="cs-CZ" sz="2400" dirty="0"/>
              <a:t>. Most </a:t>
            </a:r>
            <a:r>
              <a:rPr lang="cs-CZ" sz="2400" dirty="0" err="1"/>
              <a:t>involve</a:t>
            </a:r>
            <a:r>
              <a:rPr lang="cs-CZ" sz="2400" dirty="0"/>
              <a:t> </a:t>
            </a:r>
            <a:r>
              <a:rPr lang="cs-CZ" sz="2400" dirty="0" err="1"/>
              <a:t>motion</a:t>
            </a:r>
            <a:r>
              <a:rPr lang="cs-CZ" sz="2400" dirty="0"/>
              <a:t>.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motion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provided</a:t>
            </a:r>
            <a:r>
              <a:rPr lang="cs-CZ" sz="2400" dirty="0"/>
              <a:t> by protein "</a:t>
            </a:r>
            <a:r>
              <a:rPr lang="cs-CZ" sz="2400" dirty="0" err="1"/>
              <a:t>motors</a:t>
            </a:r>
            <a:r>
              <a:rPr lang="cs-CZ" sz="2400" dirty="0"/>
              <a:t>" </a:t>
            </a:r>
            <a:r>
              <a:rPr lang="cs-CZ" sz="2400" dirty="0" err="1"/>
              <a:t>that</a:t>
            </a:r>
            <a:r>
              <a:rPr lang="cs-CZ" sz="2400" dirty="0"/>
              <a:t> use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energy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>
                <a:hlinkClick r:id="rId2"/>
              </a:rPr>
              <a:t>ATP</a:t>
            </a:r>
            <a:r>
              <a:rPr lang="cs-CZ" sz="2400" dirty="0"/>
              <a:t> to </a:t>
            </a:r>
            <a:r>
              <a:rPr lang="cs-CZ" sz="2400" dirty="0" err="1"/>
              <a:t>move</a:t>
            </a:r>
            <a:r>
              <a:rPr lang="cs-CZ" sz="2400" dirty="0"/>
              <a:t> </a:t>
            </a:r>
            <a:r>
              <a:rPr lang="cs-CZ" sz="2400" dirty="0" err="1"/>
              <a:t>along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microtubule</a:t>
            </a:r>
            <a:r>
              <a:rPr lang="cs-CZ" sz="2400" dirty="0"/>
              <a:t>.</a:t>
            </a:r>
          </a:p>
          <a:p>
            <a:r>
              <a:rPr lang="cs-CZ" sz="2400" b="1" dirty="0" err="1"/>
              <a:t>Microtubule</a:t>
            </a:r>
            <a:r>
              <a:rPr lang="cs-CZ" sz="2400" b="1" dirty="0"/>
              <a:t> </a:t>
            </a:r>
            <a:r>
              <a:rPr lang="cs-CZ" sz="2400" b="1" dirty="0" err="1"/>
              <a:t>motors</a:t>
            </a:r>
            <a:r>
              <a:rPr lang="cs-CZ" sz="2400" b="1" dirty="0"/>
              <a:t> - </a:t>
            </a:r>
            <a:r>
              <a:rPr lang="cs-CZ" sz="2400" dirty="0" err="1"/>
              <a:t>there</a:t>
            </a:r>
            <a:r>
              <a:rPr lang="cs-CZ" sz="2400" dirty="0"/>
              <a:t> are </a:t>
            </a:r>
            <a:r>
              <a:rPr lang="cs-CZ" sz="2400" dirty="0" err="1"/>
              <a:t>two</a:t>
            </a:r>
            <a:r>
              <a:rPr lang="cs-CZ" sz="2400" dirty="0"/>
              <a:t> major </a:t>
            </a:r>
            <a:r>
              <a:rPr lang="cs-CZ" sz="2400" dirty="0" err="1"/>
              <a:t>groups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microtubule</a:t>
            </a:r>
            <a:r>
              <a:rPr lang="cs-CZ" sz="2400" dirty="0"/>
              <a:t> </a:t>
            </a:r>
            <a:r>
              <a:rPr lang="cs-CZ" sz="2400" dirty="0" err="1"/>
              <a:t>motors</a:t>
            </a:r>
            <a:endParaRPr lang="cs-CZ" sz="2400" dirty="0"/>
          </a:p>
          <a:p>
            <a:pPr lvl="0"/>
            <a:r>
              <a:rPr lang="cs-CZ" sz="2400" b="1" dirty="0" err="1"/>
              <a:t>kinesins</a:t>
            </a:r>
            <a:r>
              <a:rPr lang="cs-CZ" sz="2400" dirty="0"/>
              <a:t> (most </a:t>
            </a:r>
            <a:r>
              <a:rPr lang="cs-CZ" sz="2400" dirty="0" err="1"/>
              <a:t>of</a:t>
            </a:r>
            <a:r>
              <a:rPr lang="cs-CZ" sz="2400" dirty="0"/>
              <a:t> these </a:t>
            </a:r>
            <a:r>
              <a:rPr lang="cs-CZ" sz="2400" dirty="0" err="1"/>
              <a:t>move</a:t>
            </a:r>
            <a:r>
              <a:rPr lang="cs-CZ" sz="2400" dirty="0"/>
              <a:t> </a:t>
            </a:r>
            <a:r>
              <a:rPr lang="cs-CZ" sz="2400" dirty="0" err="1"/>
              <a:t>toward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plus end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microtubules</a:t>
            </a:r>
            <a:r>
              <a:rPr lang="cs-CZ" sz="2400" dirty="0"/>
              <a:t>) and </a:t>
            </a:r>
          </a:p>
          <a:p>
            <a:pPr lvl="0"/>
            <a:r>
              <a:rPr lang="cs-CZ" sz="2400" b="1" dirty="0" err="1"/>
              <a:t>dyneins</a:t>
            </a:r>
            <a:r>
              <a:rPr lang="cs-CZ" sz="2400" dirty="0"/>
              <a:t> (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move</a:t>
            </a:r>
            <a:r>
              <a:rPr lang="cs-CZ" sz="2400" dirty="0"/>
              <a:t> </a:t>
            </a:r>
            <a:r>
              <a:rPr lang="cs-CZ" sz="2400" dirty="0" err="1"/>
              <a:t>toward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minus end).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664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DCD9B-7529-49CF-9711-AE601983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Microtubules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79E919-E906-4126-907B-F821ADED3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err="1">
                <a:solidFill>
                  <a:schemeClr val="accent1"/>
                </a:solidFill>
              </a:rPr>
              <a:t>Kinocilia</a:t>
            </a:r>
            <a:endParaRPr lang="cs-CZ" sz="2400" dirty="0">
              <a:solidFill>
                <a:schemeClr val="accent1"/>
              </a:solidFill>
            </a:endParaRPr>
          </a:p>
          <a:p>
            <a:pPr marL="0" indent="0" fontAlgn="base">
              <a:buNone/>
            </a:pPr>
            <a:br>
              <a:rPr lang="en-US" sz="2000" dirty="0"/>
            </a:br>
            <a:endParaRPr lang="cs-CZ" sz="2000" dirty="0"/>
          </a:p>
        </p:txBody>
      </p:sp>
      <p:pic>
        <p:nvPicPr>
          <p:cNvPr id="2050" name="Picture 2" descr="https://lh4.googleusercontent.com/Fwa68U0BJQqnq3HXS8n-V9tDvaicvw5apUq_jmlzat6jnb_k7e7I8rSUUqgPLK27JYsHWERbENO59Kn5A-0oxUB0eBRWWdi7cujphL5bPa8M8KTJvFBE-XzwC2pN2Ob3A2mjHhJM4YPjF7P-hg">
            <a:extLst>
              <a:ext uri="{FF2B5EF4-FFF2-40B4-BE49-F238E27FC236}">
                <a16:creationId xmlns:a16="http://schemas.microsoft.com/office/drawing/2014/main" id="{91CF83D0-FCCD-4B38-B4B4-289D5701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46" y="1382793"/>
            <a:ext cx="2996425" cy="33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2F8BC15-F0BC-44C1-B15E-5B880105628E}"/>
              </a:ext>
            </a:extLst>
          </p:cNvPr>
          <p:cNvSpPr/>
          <p:nvPr/>
        </p:nvSpPr>
        <p:spPr>
          <a:xfrm>
            <a:off x="345659" y="3580319"/>
            <a:ext cx="6096000" cy="183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400"/>
              </a:spcAft>
            </a:pP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Cilium – 9 doublets + 1</a:t>
            </a:r>
            <a:endParaRPr lang="en-US" dirty="0"/>
          </a:p>
          <a:p>
            <a:pPr>
              <a:spcAft>
                <a:spcPts val="1400"/>
              </a:spcAft>
            </a:pPr>
            <a:br>
              <a:rPr lang="en-US" dirty="0"/>
            </a:br>
            <a:r>
              <a:rPr lang="cs-CZ" dirty="0"/>
              <a:t> 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Basal body =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centriol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9 triplets (kinetic center of cilium)</a:t>
            </a:r>
            <a:endParaRPr lang="en-US" dirty="0"/>
          </a:p>
          <a:p>
            <a:br>
              <a:rPr lang="en-US" dirty="0"/>
            </a:br>
            <a:endParaRPr lang="cs-CZ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94A2718F-9C35-4DA7-A79B-32B1BF20AD4D}"/>
              </a:ext>
            </a:extLst>
          </p:cNvPr>
          <p:cNvSpPr/>
          <p:nvPr/>
        </p:nvSpPr>
        <p:spPr>
          <a:xfrm>
            <a:off x="6314327" y="3738275"/>
            <a:ext cx="1280160" cy="139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F0601950-423A-4A3B-A4B9-51DD5B718B9C}"/>
              </a:ext>
            </a:extLst>
          </p:cNvPr>
          <p:cNvSpPr/>
          <p:nvPr/>
        </p:nvSpPr>
        <p:spPr>
          <a:xfrm>
            <a:off x="6287670" y="4498519"/>
            <a:ext cx="1654628" cy="134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570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Microfilaments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 err="1">
                <a:hlinkClick r:id="rId2"/>
              </a:rPr>
              <a:t>Monomers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protein </a:t>
            </a:r>
            <a:r>
              <a:rPr lang="cs-CZ" sz="2400" b="1" dirty="0" err="1"/>
              <a:t>actin</a:t>
            </a:r>
            <a:r>
              <a:rPr lang="cs-CZ" sz="2400" dirty="0"/>
              <a:t> </a:t>
            </a:r>
            <a:r>
              <a:rPr lang="cs-CZ" sz="2400" dirty="0" err="1"/>
              <a:t>polymerize</a:t>
            </a:r>
            <a:r>
              <a:rPr lang="cs-CZ" sz="2400" dirty="0"/>
              <a:t> to </a:t>
            </a:r>
            <a:r>
              <a:rPr lang="cs-CZ" sz="2400" dirty="0" err="1"/>
              <a:t>form</a:t>
            </a:r>
            <a:r>
              <a:rPr lang="cs-CZ" sz="2400" dirty="0"/>
              <a:t> long, </a:t>
            </a:r>
            <a:r>
              <a:rPr lang="cs-CZ" sz="2400" dirty="0" err="1"/>
              <a:t>thin</a:t>
            </a:r>
            <a:r>
              <a:rPr lang="cs-CZ" sz="2400" dirty="0"/>
              <a:t> </a:t>
            </a:r>
            <a:r>
              <a:rPr lang="cs-CZ" sz="2400" dirty="0" err="1"/>
              <a:t>fibers</a:t>
            </a:r>
            <a:r>
              <a:rPr lang="cs-CZ" sz="2400" dirty="0"/>
              <a:t>. These are </a:t>
            </a:r>
            <a:r>
              <a:rPr lang="cs-CZ" sz="2400" dirty="0" err="1"/>
              <a:t>about</a:t>
            </a:r>
            <a:r>
              <a:rPr lang="cs-CZ" sz="2400" dirty="0"/>
              <a:t> 8 </a:t>
            </a:r>
            <a:r>
              <a:rPr lang="cs-CZ" sz="2400" dirty="0" err="1">
                <a:hlinkClick r:id="rId3"/>
              </a:rPr>
              <a:t>nm</a:t>
            </a:r>
            <a:r>
              <a:rPr lang="cs-CZ" sz="2400" dirty="0"/>
              <a:t> in </a:t>
            </a:r>
            <a:r>
              <a:rPr lang="cs-CZ" sz="2400" dirty="0" err="1"/>
              <a:t>diameter</a:t>
            </a:r>
            <a:r>
              <a:rPr lang="cs-CZ" sz="2400" dirty="0"/>
              <a:t> and, </a:t>
            </a:r>
            <a:r>
              <a:rPr lang="cs-CZ" sz="2400" dirty="0" err="1"/>
              <a:t>being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thinnest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cytoskeletal</a:t>
            </a:r>
            <a:r>
              <a:rPr lang="cs-CZ" sz="2400" dirty="0"/>
              <a:t> </a:t>
            </a:r>
            <a:r>
              <a:rPr lang="cs-CZ" sz="2400" dirty="0" err="1"/>
              <a:t>filaments</a:t>
            </a:r>
            <a:r>
              <a:rPr lang="cs-CZ" sz="2400" dirty="0"/>
              <a:t>, are </a:t>
            </a:r>
            <a:r>
              <a:rPr lang="cs-CZ" sz="2400" dirty="0" err="1"/>
              <a:t>also</a:t>
            </a:r>
            <a:r>
              <a:rPr lang="cs-CZ" sz="2400" dirty="0"/>
              <a:t> </a:t>
            </a:r>
            <a:r>
              <a:rPr lang="cs-CZ" sz="2400" dirty="0" err="1"/>
              <a:t>called</a:t>
            </a:r>
            <a:r>
              <a:rPr lang="cs-CZ" sz="2400" dirty="0"/>
              <a:t> </a:t>
            </a:r>
            <a:r>
              <a:rPr lang="cs-CZ" sz="2400" b="1" dirty="0" err="1"/>
              <a:t>microfilaments</a:t>
            </a:r>
            <a:r>
              <a:rPr lang="cs-CZ" sz="2400" dirty="0"/>
              <a:t>. (In </a:t>
            </a:r>
            <a:r>
              <a:rPr lang="cs-CZ" sz="2400" dirty="0" err="1"/>
              <a:t>skeletal</a:t>
            </a:r>
            <a:r>
              <a:rPr lang="cs-CZ" sz="2400" dirty="0"/>
              <a:t> </a:t>
            </a:r>
            <a:r>
              <a:rPr lang="cs-CZ" sz="2400" dirty="0" err="1"/>
              <a:t>muscle</a:t>
            </a:r>
            <a:r>
              <a:rPr lang="cs-CZ" sz="2400" dirty="0"/>
              <a:t> </a:t>
            </a:r>
            <a:r>
              <a:rPr lang="cs-CZ" sz="2400" dirty="0" err="1"/>
              <a:t>fibers</a:t>
            </a:r>
            <a:r>
              <a:rPr lang="cs-CZ" sz="2400" dirty="0"/>
              <a:t> </a:t>
            </a:r>
            <a:r>
              <a:rPr lang="cs-CZ" sz="2400" dirty="0" err="1"/>
              <a:t>they</a:t>
            </a:r>
            <a:r>
              <a:rPr lang="cs-CZ" sz="2400" dirty="0"/>
              <a:t> are </a:t>
            </a:r>
            <a:r>
              <a:rPr lang="cs-CZ" sz="2400" dirty="0" err="1"/>
              <a:t>called</a:t>
            </a:r>
            <a:r>
              <a:rPr lang="cs-CZ" sz="2400" dirty="0"/>
              <a:t> „</a:t>
            </a:r>
            <a:r>
              <a:rPr lang="cs-CZ" sz="2400" dirty="0" err="1">
                <a:hlinkClick r:id="rId4"/>
              </a:rPr>
              <a:t>thin</a:t>
            </a:r>
            <a:r>
              <a:rPr lang="cs-CZ" sz="2400" dirty="0">
                <a:hlinkClick r:id="rId4"/>
              </a:rPr>
              <a:t>“</a:t>
            </a:r>
            <a:r>
              <a:rPr lang="cs-CZ" sz="2400" dirty="0"/>
              <a:t> </a:t>
            </a:r>
            <a:r>
              <a:rPr lang="cs-CZ" sz="2400" dirty="0" err="1"/>
              <a:t>filaments</a:t>
            </a:r>
            <a:r>
              <a:rPr lang="cs-CZ" sz="2400" dirty="0"/>
              <a:t>, </a:t>
            </a:r>
            <a:r>
              <a:rPr lang="cs-CZ" sz="2400" dirty="0" err="1"/>
              <a:t>while</a:t>
            </a:r>
            <a:r>
              <a:rPr lang="cs-CZ" sz="2400" dirty="0"/>
              <a:t> „</a:t>
            </a:r>
            <a:r>
              <a:rPr lang="cs-CZ" sz="2400" dirty="0" err="1"/>
              <a:t>thick</a:t>
            </a:r>
            <a:r>
              <a:rPr lang="cs-CZ" sz="2400" dirty="0"/>
              <a:t>“ </a:t>
            </a:r>
            <a:r>
              <a:rPr lang="cs-CZ" sz="2400" dirty="0" err="1"/>
              <a:t>filaments</a:t>
            </a:r>
            <a:r>
              <a:rPr lang="cs-CZ" sz="2400" dirty="0"/>
              <a:t> are </a:t>
            </a:r>
            <a:r>
              <a:rPr lang="cs-CZ" sz="2400" dirty="0" err="1"/>
              <a:t>composed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protein </a:t>
            </a:r>
            <a:r>
              <a:rPr lang="cs-CZ" sz="2400" b="1" dirty="0" err="1"/>
              <a:t>myosin</a:t>
            </a:r>
            <a:r>
              <a:rPr lang="cs-CZ" sz="2400" dirty="0"/>
              <a:t>). </a:t>
            </a: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functions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actin</a:t>
            </a:r>
            <a:r>
              <a:rPr lang="cs-CZ" sz="2400" dirty="0"/>
              <a:t> </a:t>
            </a:r>
            <a:r>
              <a:rPr lang="cs-CZ" sz="2400" dirty="0" err="1"/>
              <a:t>filaments</a:t>
            </a:r>
            <a:r>
              <a:rPr lang="cs-CZ" sz="2400" dirty="0"/>
              <a:t>: </a:t>
            </a:r>
          </a:p>
          <a:p>
            <a:pPr lvl="0"/>
            <a:r>
              <a:rPr lang="cs-CZ" sz="2400" dirty="0" err="1"/>
              <a:t>form</a:t>
            </a:r>
            <a:r>
              <a:rPr lang="cs-CZ" sz="2400" dirty="0"/>
              <a:t> a band just </a:t>
            </a:r>
            <a:r>
              <a:rPr lang="cs-CZ" sz="2400" dirty="0" err="1"/>
              <a:t>beneath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>
                <a:hlinkClick r:id="rId5"/>
              </a:rPr>
              <a:t>plasma </a:t>
            </a:r>
            <a:r>
              <a:rPr lang="cs-CZ" sz="2400" dirty="0" err="1">
                <a:hlinkClick r:id="rId5"/>
              </a:rPr>
              <a:t>membrane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</a:p>
          <a:p>
            <a:pPr lvl="1"/>
            <a:r>
              <a:rPr lang="cs-CZ" dirty="0" err="1"/>
              <a:t>provides</a:t>
            </a:r>
            <a:r>
              <a:rPr lang="cs-CZ" dirty="0"/>
              <a:t> </a:t>
            </a:r>
            <a:r>
              <a:rPr lang="cs-CZ" dirty="0" err="1"/>
              <a:t>mechanical</a:t>
            </a:r>
            <a:r>
              <a:rPr lang="cs-CZ" dirty="0"/>
              <a:t> </a:t>
            </a:r>
            <a:r>
              <a:rPr lang="cs-CZ" dirty="0" err="1"/>
              <a:t>strength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cell </a:t>
            </a:r>
          </a:p>
          <a:p>
            <a:pPr lvl="1"/>
            <a:r>
              <a:rPr lang="cs-CZ" dirty="0" err="1"/>
              <a:t>links</a:t>
            </a:r>
            <a:r>
              <a:rPr lang="cs-CZ" dirty="0"/>
              <a:t> </a:t>
            </a:r>
            <a:r>
              <a:rPr lang="cs-CZ" dirty="0" err="1">
                <a:hlinkClick r:id="rId6"/>
              </a:rPr>
              <a:t>transmembrane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proteins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., cell </a:t>
            </a:r>
            <a:r>
              <a:rPr lang="cs-CZ" dirty="0" err="1"/>
              <a:t>surface</a:t>
            </a:r>
            <a:r>
              <a:rPr lang="cs-CZ" dirty="0"/>
              <a:t> </a:t>
            </a:r>
            <a:r>
              <a:rPr lang="cs-CZ" dirty="0" err="1"/>
              <a:t>receptors</a:t>
            </a:r>
            <a:r>
              <a:rPr lang="cs-CZ" dirty="0"/>
              <a:t>) to </a:t>
            </a:r>
            <a:r>
              <a:rPr lang="cs-CZ" dirty="0" err="1"/>
              <a:t>cytoplasmic</a:t>
            </a:r>
            <a:r>
              <a:rPr lang="cs-CZ" dirty="0"/>
              <a:t> </a:t>
            </a:r>
            <a:r>
              <a:rPr lang="cs-CZ" dirty="0" err="1"/>
              <a:t>proteins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anchors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centrosomes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opposite</a:t>
            </a:r>
            <a:r>
              <a:rPr lang="cs-CZ" dirty="0"/>
              <a:t> </a:t>
            </a:r>
            <a:r>
              <a:rPr lang="cs-CZ" dirty="0" err="1"/>
              <a:t>poles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cell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>
                <a:hlinkClick r:id="rId7"/>
              </a:rPr>
              <a:t>mitosis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pinches</a:t>
            </a:r>
            <a:r>
              <a:rPr lang="cs-CZ" dirty="0"/>
              <a:t> </a:t>
            </a:r>
            <a:r>
              <a:rPr lang="cs-CZ" dirty="0" err="1"/>
              <a:t>dividing</a:t>
            </a:r>
            <a:r>
              <a:rPr lang="cs-CZ" dirty="0"/>
              <a:t> animal </a:t>
            </a:r>
            <a:r>
              <a:rPr lang="cs-CZ" dirty="0" err="1"/>
              <a:t>cells</a:t>
            </a:r>
            <a:r>
              <a:rPr lang="cs-CZ" dirty="0"/>
              <a:t> </a:t>
            </a:r>
            <a:r>
              <a:rPr lang="cs-CZ" dirty="0" err="1"/>
              <a:t>apart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>
                <a:hlinkClick r:id="rId8"/>
              </a:rPr>
              <a:t>cytokinesis</a:t>
            </a:r>
            <a:endParaRPr lang="cs-CZ" dirty="0"/>
          </a:p>
          <a:p>
            <a:pPr lvl="0"/>
            <a:r>
              <a:rPr lang="cs-CZ" sz="2400" dirty="0" err="1"/>
              <a:t>generate</a:t>
            </a:r>
            <a:r>
              <a:rPr lang="cs-CZ" sz="2400" dirty="0"/>
              <a:t> </a:t>
            </a:r>
            <a:r>
              <a:rPr lang="cs-CZ" sz="2400" dirty="0" err="1"/>
              <a:t>cytoplasmic</a:t>
            </a:r>
            <a:r>
              <a:rPr lang="cs-CZ" sz="2400" dirty="0"/>
              <a:t> </a:t>
            </a:r>
            <a:r>
              <a:rPr lang="cs-CZ" sz="2400" dirty="0" err="1"/>
              <a:t>streaming</a:t>
            </a:r>
            <a:r>
              <a:rPr lang="cs-CZ" sz="2400" dirty="0"/>
              <a:t> in </a:t>
            </a: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</a:p>
          <a:p>
            <a:pPr lvl="0"/>
            <a:r>
              <a:rPr lang="cs-CZ" sz="2400" dirty="0" err="1"/>
              <a:t>generate</a:t>
            </a:r>
            <a:r>
              <a:rPr lang="cs-CZ" sz="2400" dirty="0"/>
              <a:t> </a:t>
            </a:r>
            <a:r>
              <a:rPr lang="cs-CZ" sz="2400" dirty="0" err="1"/>
              <a:t>locomotion</a:t>
            </a:r>
            <a:r>
              <a:rPr lang="cs-CZ" sz="2400" dirty="0"/>
              <a:t> in </a:t>
            </a:r>
            <a:r>
              <a:rPr lang="cs-CZ" sz="2400" dirty="0" err="1"/>
              <a:t>cells</a:t>
            </a:r>
            <a:r>
              <a:rPr lang="cs-CZ" sz="2400" dirty="0"/>
              <a:t> such as </a:t>
            </a:r>
            <a:r>
              <a:rPr lang="cs-CZ" sz="2400" dirty="0" err="1"/>
              <a:t>white</a:t>
            </a:r>
            <a:r>
              <a:rPr lang="cs-CZ" sz="2400" dirty="0"/>
              <a:t> </a:t>
            </a:r>
            <a:r>
              <a:rPr lang="cs-CZ" sz="2400" dirty="0" err="1"/>
              <a:t>blood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and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amoeba</a:t>
            </a:r>
            <a:r>
              <a:rPr lang="cs-CZ" sz="2400" dirty="0"/>
              <a:t> </a:t>
            </a:r>
          </a:p>
          <a:p>
            <a:pPr lvl="0"/>
            <a:r>
              <a:rPr lang="cs-CZ" sz="2400" dirty="0" err="1"/>
              <a:t>interact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myosin</a:t>
            </a:r>
            <a:r>
              <a:rPr lang="cs-CZ" sz="2400" dirty="0"/>
              <a:t> </a:t>
            </a:r>
            <a:r>
              <a:rPr lang="cs-CZ" sz="2400" dirty="0" err="1"/>
              <a:t>filaments</a:t>
            </a:r>
            <a:r>
              <a:rPr lang="cs-CZ" sz="2400" dirty="0"/>
              <a:t> in </a:t>
            </a:r>
            <a:r>
              <a:rPr lang="cs-CZ" sz="2400" dirty="0" err="1">
                <a:hlinkClick r:id="rId4"/>
              </a:rPr>
              <a:t>skeletal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muscle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fibers</a:t>
            </a:r>
            <a:r>
              <a:rPr lang="cs-CZ" sz="2400" dirty="0"/>
              <a:t> to </a:t>
            </a:r>
            <a:r>
              <a:rPr lang="cs-CZ" sz="2400" dirty="0" err="1"/>
              <a:t>provide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force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muscular</a:t>
            </a:r>
            <a:r>
              <a:rPr lang="cs-CZ" sz="2400" dirty="0"/>
              <a:t> </a:t>
            </a:r>
            <a:r>
              <a:rPr lang="cs-CZ" sz="2400" dirty="0" err="1"/>
              <a:t>contraction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630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846"/>
            <a:ext cx="10515600" cy="1325563"/>
          </a:xfrm>
        </p:spPr>
        <p:txBody>
          <a:bodyPr/>
          <a:lstStyle/>
          <a:p>
            <a:r>
              <a:rPr lang="cs-CZ" dirty="0" err="1"/>
              <a:t>Intermediate</a:t>
            </a:r>
            <a:r>
              <a:rPr lang="cs-CZ" dirty="0"/>
              <a:t> </a:t>
            </a:r>
            <a:r>
              <a:rPr lang="cs-CZ" dirty="0" err="1"/>
              <a:t>filaments</a:t>
            </a:r>
            <a:r>
              <a:rPr lang="cs-CZ" dirty="0"/>
              <a:t>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35650" y="1545408"/>
            <a:ext cx="10515600" cy="5312591"/>
          </a:xfrm>
        </p:spPr>
        <p:txBody>
          <a:bodyPr>
            <a:normAutofit/>
          </a:bodyPr>
          <a:lstStyle/>
          <a:p>
            <a:r>
              <a:rPr lang="cs-CZ" sz="2000" dirty="0"/>
              <a:t>These </a:t>
            </a:r>
            <a:r>
              <a:rPr lang="cs-CZ" sz="2000" dirty="0" err="1"/>
              <a:t>cytoplasmic</a:t>
            </a:r>
            <a:r>
              <a:rPr lang="cs-CZ" sz="2000" dirty="0"/>
              <a:t> </a:t>
            </a:r>
            <a:r>
              <a:rPr lang="cs-CZ" sz="2000" dirty="0" err="1"/>
              <a:t>fibers</a:t>
            </a:r>
            <a:r>
              <a:rPr lang="cs-CZ" sz="2000" dirty="0"/>
              <a:t> </a:t>
            </a:r>
            <a:r>
              <a:rPr lang="cs-CZ" sz="2000" dirty="0" err="1"/>
              <a:t>average</a:t>
            </a:r>
            <a:r>
              <a:rPr lang="cs-CZ" sz="2000" dirty="0"/>
              <a:t> 10 </a:t>
            </a:r>
            <a:r>
              <a:rPr lang="cs-CZ" sz="2000" dirty="0" err="1"/>
              <a:t>nm</a:t>
            </a:r>
            <a:r>
              <a:rPr lang="cs-CZ" sz="2000" dirty="0"/>
              <a:t> in </a:t>
            </a:r>
            <a:r>
              <a:rPr lang="cs-CZ" sz="2000" dirty="0" err="1"/>
              <a:t>diameter</a:t>
            </a:r>
            <a:r>
              <a:rPr lang="cs-CZ" sz="2000" dirty="0"/>
              <a:t> (and </a:t>
            </a:r>
            <a:r>
              <a:rPr lang="cs-CZ" sz="2000" dirty="0" err="1"/>
              <a:t>thus</a:t>
            </a:r>
            <a:r>
              <a:rPr lang="cs-CZ" sz="2000" dirty="0"/>
              <a:t> are "</a:t>
            </a:r>
            <a:r>
              <a:rPr lang="cs-CZ" sz="2000" dirty="0" err="1"/>
              <a:t>intermediate</a:t>
            </a:r>
            <a:r>
              <a:rPr lang="cs-CZ" sz="2000" dirty="0"/>
              <a:t>" in </a:t>
            </a:r>
            <a:r>
              <a:rPr lang="cs-CZ" sz="2000" dirty="0" err="1"/>
              <a:t>size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 </a:t>
            </a:r>
            <a:r>
              <a:rPr lang="cs-CZ" sz="2000" dirty="0" err="1"/>
              <a:t>actin</a:t>
            </a:r>
            <a:r>
              <a:rPr lang="cs-CZ" sz="2000" dirty="0"/>
              <a:t> </a:t>
            </a:r>
            <a:r>
              <a:rPr lang="cs-CZ" sz="2000" dirty="0" err="1"/>
              <a:t>filaments</a:t>
            </a:r>
            <a:r>
              <a:rPr lang="cs-CZ" sz="2000" dirty="0"/>
              <a:t> (8 </a:t>
            </a:r>
            <a:r>
              <a:rPr lang="cs-CZ" sz="2000" dirty="0" err="1"/>
              <a:t>nm</a:t>
            </a:r>
            <a:r>
              <a:rPr lang="cs-CZ" sz="2000" dirty="0"/>
              <a:t>) and </a:t>
            </a:r>
            <a:r>
              <a:rPr lang="cs-CZ" sz="2000" dirty="0" err="1"/>
              <a:t>microtubules</a:t>
            </a:r>
            <a:r>
              <a:rPr lang="cs-CZ" sz="2000" dirty="0"/>
              <a:t> (25 </a:t>
            </a:r>
            <a:r>
              <a:rPr lang="cs-CZ" sz="2000" dirty="0" err="1"/>
              <a:t>nm</a:t>
            </a:r>
            <a:r>
              <a:rPr lang="cs-CZ" sz="2000" dirty="0"/>
              <a:t>)</a:t>
            </a:r>
          </a:p>
          <a:p>
            <a:r>
              <a:rPr lang="cs-CZ" sz="2000" dirty="0" err="1"/>
              <a:t>There</a:t>
            </a:r>
            <a:r>
              <a:rPr lang="cs-CZ" sz="2000" dirty="0"/>
              <a:t> are </a:t>
            </a:r>
            <a:r>
              <a:rPr lang="cs-CZ" sz="2000" dirty="0" err="1"/>
              <a:t>several</a:t>
            </a:r>
            <a:r>
              <a:rPr lang="cs-CZ" sz="2000" dirty="0"/>
              <a:t> </a:t>
            </a:r>
            <a:r>
              <a:rPr lang="cs-CZ" sz="2000" dirty="0" err="1"/>
              <a:t>types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intermediate</a:t>
            </a:r>
            <a:r>
              <a:rPr lang="cs-CZ" sz="2000" dirty="0"/>
              <a:t> filament, </a:t>
            </a:r>
            <a:r>
              <a:rPr lang="cs-CZ" sz="2000" dirty="0" err="1"/>
              <a:t>each</a:t>
            </a:r>
            <a:r>
              <a:rPr lang="cs-CZ" sz="2000" dirty="0"/>
              <a:t> </a:t>
            </a:r>
            <a:r>
              <a:rPr lang="cs-CZ" sz="2000" dirty="0" err="1"/>
              <a:t>constructed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one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more </a:t>
            </a:r>
            <a:r>
              <a:rPr lang="cs-CZ" sz="2000" dirty="0" err="1"/>
              <a:t>proteins</a:t>
            </a:r>
            <a:r>
              <a:rPr lang="cs-CZ" sz="2000" dirty="0"/>
              <a:t> </a:t>
            </a:r>
            <a:r>
              <a:rPr lang="cs-CZ" sz="2000" dirty="0" err="1"/>
              <a:t>characteristic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it</a:t>
            </a:r>
            <a:r>
              <a:rPr lang="cs-CZ" sz="2000" dirty="0"/>
              <a:t>. </a:t>
            </a:r>
          </a:p>
          <a:p>
            <a:endParaRPr lang="cs-CZ" sz="20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53869"/>
              </p:ext>
            </p:extLst>
          </p:nvPr>
        </p:nvGraphicFramePr>
        <p:xfrm>
          <a:off x="3248497" y="2818841"/>
          <a:ext cx="6124575" cy="20059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6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Type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filament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Cells where they are found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cytokeratins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epithelial cells, and also form hair and nails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 err="1">
                          <a:effectLst/>
                        </a:rPr>
                        <a:t>vimentin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400" dirty="0" err="1">
                          <a:effectLst/>
                        </a:rPr>
                        <a:t>cells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mesenchymal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origin</a:t>
                      </a:r>
                      <a:r>
                        <a:rPr lang="cs-CZ" sz="1400" dirty="0">
                          <a:effectLst/>
                        </a:rPr>
                        <a:t> – </a:t>
                      </a:r>
                      <a:r>
                        <a:rPr lang="cs-CZ" sz="1400" dirty="0" err="1">
                          <a:effectLst/>
                        </a:rPr>
                        <a:t>smooth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muslce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cells</a:t>
                      </a:r>
                      <a:r>
                        <a:rPr lang="cs-CZ" sz="1400" dirty="0">
                          <a:effectLst/>
                        </a:rPr>
                        <a:t>, </a:t>
                      </a:r>
                      <a:r>
                        <a:rPr lang="cs-CZ" sz="1400" dirty="0" err="1">
                          <a:effectLst/>
                        </a:rPr>
                        <a:t>some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endothelial</a:t>
                      </a:r>
                      <a:r>
                        <a:rPr lang="cs-CZ" sz="1400" dirty="0">
                          <a:effectLst/>
                        </a:rPr>
                        <a:t> and </a:t>
                      </a:r>
                      <a:r>
                        <a:rPr lang="cs-CZ" sz="1400" dirty="0" err="1">
                          <a:effectLst/>
                        </a:rPr>
                        <a:t>connective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tissue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cells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desmin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muscle cells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neurofilaments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strenthen the long axons of neurons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glial fibrilary acid protein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400" dirty="0" err="1">
                          <a:effectLst/>
                        </a:rPr>
                        <a:t>supporting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neuroglial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cells</a:t>
                      </a:r>
                      <a:r>
                        <a:rPr lang="cs-CZ" sz="1400" dirty="0">
                          <a:effectLst/>
                        </a:rPr>
                        <a:t> in nerve </a:t>
                      </a:r>
                      <a:r>
                        <a:rPr lang="cs-CZ" sz="1400" dirty="0" err="1">
                          <a:effectLst/>
                        </a:rPr>
                        <a:t>system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1005556" y="513208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 err="1">
                <a:ea typeface="Times New Roman" panose="02020603050405020304" pitchFamily="18" charset="0"/>
              </a:rPr>
              <a:t>Despite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their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chemical</a:t>
            </a:r>
            <a:r>
              <a:rPr lang="cs-CZ" sz="2000" dirty="0">
                <a:ea typeface="Times New Roman" panose="02020603050405020304" pitchFamily="18" charset="0"/>
              </a:rPr>
              <a:t> diversity, </a:t>
            </a:r>
            <a:r>
              <a:rPr lang="cs-CZ" sz="2000" dirty="0" err="1">
                <a:ea typeface="Times New Roman" panose="02020603050405020304" pitchFamily="18" charset="0"/>
              </a:rPr>
              <a:t>intermediate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filaments</a:t>
            </a:r>
            <a:r>
              <a:rPr lang="cs-CZ" sz="2000" dirty="0">
                <a:ea typeface="Times New Roman" panose="02020603050405020304" pitchFamily="18" charset="0"/>
              </a:rPr>
              <a:t> play </a:t>
            </a:r>
            <a:r>
              <a:rPr lang="cs-CZ" sz="2000" dirty="0" err="1">
                <a:ea typeface="Times New Roman" panose="02020603050405020304" pitchFamily="18" charset="0"/>
              </a:rPr>
              <a:t>similar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roles</a:t>
            </a:r>
            <a:r>
              <a:rPr lang="cs-CZ" sz="2000" dirty="0">
                <a:ea typeface="Times New Roman" panose="02020603050405020304" pitchFamily="18" charset="0"/>
              </a:rPr>
              <a:t> in </a:t>
            </a:r>
            <a:r>
              <a:rPr lang="cs-CZ" sz="2000" dirty="0" err="1">
                <a:ea typeface="Times New Roman" panose="02020603050405020304" pitchFamily="18" charset="0"/>
              </a:rPr>
              <a:t>the</a:t>
            </a:r>
            <a:r>
              <a:rPr lang="cs-CZ" sz="2000" dirty="0">
                <a:ea typeface="Times New Roman" panose="02020603050405020304" pitchFamily="18" charset="0"/>
              </a:rPr>
              <a:t> cell: </a:t>
            </a:r>
            <a:r>
              <a:rPr lang="cs-CZ" sz="2000" dirty="0" err="1">
                <a:ea typeface="Times New Roman" panose="02020603050405020304" pitchFamily="18" charset="0"/>
              </a:rPr>
              <a:t>providing</a:t>
            </a:r>
            <a:r>
              <a:rPr lang="cs-CZ" sz="2000" dirty="0">
                <a:ea typeface="Times New Roman" panose="02020603050405020304" pitchFamily="18" charset="0"/>
              </a:rPr>
              <a:t> a </a:t>
            </a:r>
            <a:r>
              <a:rPr lang="cs-CZ" sz="2000" dirty="0" err="1">
                <a:ea typeface="Times New Roman" panose="02020603050405020304" pitchFamily="18" charset="0"/>
              </a:rPr>
              <a:t>supporting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framework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within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the</a:t>
            </a:r>
            <a:r>
              <a:rPr lang="cs-CZ" sz="2000" dirty="0">
                <a:ea typeface="Times New Roman" panose="02020603050405020304" pitchFamily="18" charset="0"/>
              </a:rPr>
              <a:t> cell. </a:t>
            </a:r>
          </a:p>
          <a:p>
            <a:r>
              <a:rPr lang="cs-CZ" sz="2000" dirty="0" err="1">
                <a:ea typeface="Times New Roman" panose="02020603050405020304" pitchFamily="18" charset="0"/>
              </a:rPr>
              <a:t>Detection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of</a:t>
            </a:r>
            <a:r>
              <a:rPr lang="cs-CZ" sz="2000" dirty="0">
                <a:ea typeface="Times New Roman" panose="02020603050405020304" pitchFamily="18" charset="0"/>
              </a:rPr>
              <a:t> type </a:t>
            </a:r>
            <a:r>
              <a:rPr lang="cs-CZ" sz="2000" dirty="0" err="1">
                <a:ea typeface="Times New Roman" panose="02020603050405020304" pitchFamily="18" charset="0"/>
              </a:rPr>
              <a:t>of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intermediate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filaments</a:t>
            </a:r>
            <a:r>
              <a:rPr lang="cs-CZ" sz="2000" dirty="0">
                <a:ea typeface="Times New Roman" panose="02020603050405020304" pitchFamily="18" charset="0"/>
              </a:rPr>
              <a:t> in tumor </a:t>
            </a:r>
            <a:r>
              <a:rPr lang="cs-CZ" sz="2000" dirty="0" err="1">
                <a:ea typeface="Times New Roman" panose="02020603050405020304" pitchFamily="18" charset="0"/>
              </a:rPr>
              <a:t>cells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is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used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for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estimation</a:t>
            </a:r>
            <a:r>
              <a:rPr lang="cs-CZ" sz="2000" dirty="0"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of</a:t>
            </a:r>
            <a:r>
              <a:rPr lang="cs-CZ" sz="2000" dirty="0">
                <a:ea typeface="Times New Roman" panose="02020603050405020304" pitchFamily="18" charset="0"/>
              </a:rPr>
              <a:t> tumor </a:t>
            </a:r>
            <a:r>
              <a:rPr lang="cs-CZ" sz="2000" dirty="0" err="1">
                <a:ea typeface="Times New Roman" panose="02020603050405020304" pitchFamily="18" charset="0"/>
              </a:rPr>
              <a:t>origin</a:t>
            </a:r>
            <a:r>
              <a:rPr lang="cs-CZ" sz="2000" dirty="0">
                <a:ea typeface="Times New Roman" panose="02020603050405020304" pitchFamily="18" charset="0"/>
              </a:rPr>
              <a:t>.</a:t>
            </a:r>
            <a:endParaRPr lang="cs-CZ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82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Centriole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4768" y="1901551"/>
            <a:ext cx="10234101" cy="4143722"/>
          </a:xfrm>
        </p:spPr>
        <p:txBody>
          <a:bodyPr/>
          <a:lstStyle/>
          <a:p>
            <a:pPr lvl="0"/>
            <a:r>
              <a:rPr lang="cs-CZ" sz="2400" dirty="0"/>
              <a:t>oval body </a:t>
            </a:r>
          </a:p>
          <a:p>
            <a:pPr lvl="0"/>
            <a:r>
              <a:rPr lang="cs-CZ" sz="2400" dirty="0">
                <a:sym typeface="Symbol" panose="05050102010706020507" pitchFamily="18" charset="2"/>
              </a:rPr>
              <a:t></a:t>
            </a:r>
            <a:r>
              <a:rPr lang="cs-CZ" sz="2400" dirty="0"/>
              <a:t> 0.2 </a:t>
            </a:r>
            <a:r>
              <a:rPr lang="cs-CZ" sz="2400" dirty="0" err="1"/>
              <a:t>μm</a:t>
            </a:r>
            <a:r>
              <a:rPr lang="cs-CZ" sz="2400" dirty="0"/>
              <a:t>  and 0.2 – 0.5 </a:t>
            </a:r>
            <a:r>
              <a:rPr lang="cs-CZ" sz="2400" dirty="0" err="1"/>
              <a:t>μm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length</a:t>
            </a:r>
            <a:r>
              <a:rPr lang="cs-CZ" sz="2400" dirty="0"/>
              <a:t> </a:t>
            </a:r>
          </a:p>
          <a:p>
            <a:pPr lvl="0"/>
            <a:r>
              <a:rPr lang="cs-CZ" sz="2400" dirty="0"/>
              <a:t>9 </a:t>
            </a:r>
            <a:r>
              <a:rPr lang="cs-CZ" sz="2400" dirty="0" err="1"/>
              <a:t>triplets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microtubules</a:t>
            </a:r>
            <a:endParaRPr lang="cs-CZ" sz="2400" dirty="0"/>
          </a:p>
          <a:p>
            <a:pPr lvl="0"/>
            <a:r>
              <a:rPr lang="cs-CZ" sz="2400" dirty="0" err="1"/>
              <a:t>paired</a:t>
            </a:r>
            <a:r>
              <a:rPr lang="cs-CZ" sz="2400" dirty="0"/>
              <a:t> </a:t>
            </a:r>
            <a:r>
              <a:rPr lang="cs-CZ" sz="2400" dirty="0" err="1"/>
              <a:t>organelle</a:t>
            </a:r>
            <a:r>
              <a:rPr lang="cs-CZ" sz="2400" dirty="0"/>
              <a:t>: </a:t>
            </a:r>
            <a:r>
              <a:rPr lang="cs-CZ" sz="2400" dirty="0" err="1"/>
              <a:t>one</a:t>
            </a:r>
            <a:r>
              <a:rPr lang="cs-CZ" sz="2400" dirty="0"/>
              <a:t> centriol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organized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right</a:t>
            </a:r>
            <a:r>
              <a:rPr lang="cs-CZ" sz="2400" dirty="0"/>
              <a:t> </a:t>
            </a:r>
            <a:r>
              <a:rPr lang="cs-CZ" sz="2400" dirty="0" err="1"/>
              <a:t>angle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endParaRPr lang="cs-CZ" sz="2400" dirty="0"/>
          </a:p>
          <a:p>
            <a:pPr lvl="0"/>
            <a:r>
              <a:rPr lang="cs-CZ" sz="2400" dirty="0"/>
              <a:t>in </a:t>
            </a:r>
            <a:r>
              <a:rPr lang="cs-CZ" sz="2400" dirty="0" err="1"/>
              <a:t>centrosome</a:t>
            </a:r>
            <a:r>
              <a:rPr lang="cs-CZ" sz="2400" dirty="0"/>
              <a:t> = </a:t>
            </a:r>
            <a:r>
              <a:rPr lang="cs-CZ" sz="2400" dirty="0" err="1"/>
              <a:t>centrosphere</a:t>
            </a:r>
            <a:r>
              <a:rPr lang="cs-CZ" sz="2400" dirty="0"/>
              <a:t> (region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cytoplasm</a:t>
            </a:r>
            <a:r>
              <a:rPr lang="cs-CZ" sz="2400" dirty="0"/>
              <a:t> </a:t>
            </a:r>
            <a:r>
              <a:rPr lang="cs-CZ" sz="2400" dirty="0" err="1"/>
              <a:t>near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nucleus</a:t>
            </a:r>
            <a:r>
              <a:rPr lang="cs-CZ" sz="2400" dirty="0"/>
              <a:t>)</a:t>
            </a:r>
          </a:p>
          <a:p>
            <a:endParaRPr lang="cs-CZ" dirty="0"/>
          </a:p>
        </p:txBody>
      </p:sp>
      <p:pic>
        <p:nvPicPr>
          <p:cNvPr id="3074" name="Picture 2" descr="centri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60" y="4088868"/>
            <a:ext cx="2391665" cy="196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eHar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68" y="4414393"/>
            <a:ext cx="2095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881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Centriole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oval body, </a:t>
            </a: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0.2 </a:t>
            </a:r>
            <a:r>
              <a:rPr lang="cs-CZ" sz="20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 and 0.2 – 0.5 </a:t>
            </a:r>
            <a:r>
              <a:rPr lang="cs-CZ" sz="20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cs-CZ" sz="20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triplets</a:t>
            </a: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microtubules</a:t>
            </a:r>
            <a:endParaRPr lang="cs-CZ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paired</a:t>
            </a: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organelle</a:t>
            </a: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0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centriol </a:t>
            </a:r>
            <a:r>
              <a:rPr lang="cs-CZ" sz="20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endParaRPr lang="cs-CZ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2000" dirty="0" err="1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centrosome</a:t>
            </a:r>
            <a:r>
              <a:rPr lang="cs-CZ" sz="20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2000" dirty="0" err="1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centrosphere</a:t>
            </a: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(region </a:t>
            </a:r>
            <a:r>
              <a:rPr lang="cs-CZ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cytoplasm</a:t>
            </a: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95" y="2192487"/>
            <a:ext cx="32099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21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Centriole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559" y="1483793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 err="1"/>
              <a:t>Function</a:t>
            </a:r>
            <a:r>
              <a:rPr lang="cs-CZ" sz="2400" dirty="0"/>
              <a:t>:</a:t>
            </a:r>
          </a:p>
          <a:p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cs-CZ" sz="2400" dirty="0" err="1"/>
              <a:t>duplication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multiplication</a:t>
            </a:r>
            <a:endParaRPr lang="cs-CZ" sz="2400" dirty="0"/>
          </a:p>
          <a:p>
            <a:pPr lvl="0"/>
            <a:r>
              <a:rPr lang="cs-CZ" sz="2400" dirty="0" err="1"/>
              <a:t>centrioles</a:t>
            </a:r>
            <a:r>
              <a:rPr lang="cs-CZ" sz="2400" dirty="0"/>
              <a:t> </a:t>
            </a:r>
            <a:r>
              <a:rPr lang="cs-CZ" sz="2400" dirty="0" err="1"/>
              <a:t>organize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microtubules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 err="1"/>
              <a:t>mitotic</a:t>
            </a:r>
            <a:r>
              <a:rPr lang="cs-CZ" sz="2400" b="1" dirty="0"/>
              <a:t> </a:t>
            </a:r>
            <a:r>
              <a:rPr lang="cs-CZ" sz="2400" b="1" dirty="0" err="1"/>
              <a:t>spindle</a:t>
            </a:r>
            <a:r>
              <a:rPr lang="cs-CZ" sz="2400" dirty="0"/>
              <a:t> </a:t>
            </a:r>
            <a:r>
              <a:rPr lang="cs-CZ" sz="2400" dirty="0" err="1"/>
              <a:t>apparatus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beginning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mitosis</a:t>
            </a:r>
            <a:r>
              <a:rPr lang="cs-CZ" sz="2400" dirty="0"/>
              <a:t> </a:t>
            </a:r>
          </a:p>
          <a:p>
            <a:pPr lvl="0"/>
            <a:r>
              <a:rPr lang="cs-CZ" sz="2400" dirty="0"/>
              <a:t>are </a:t>
            </a:r>
            <a:r>
              <a:rPr lang="cs-CZ" sz="2400" dirty="0" err="1"/>
              <a:t>also</a:t>
            </a:r>
            <a:r>
              <a:rPr lang="cs-CZ" sz="2400" dirty="0"/>
              <a:t> </a:t>
            </a:r>
            <a:r>
              <a:rPr lang="cs-CZ" sz="2400" dirty="0" err="1"/>
              <a:t>needed</a:t>
            </a:r>
            <a:r>
              <a:rPr lang="cs-CZ" sz="2400" dirty="0"/>
              <a:t> to make </a:t>
            </a:r>
            <a:r>
              <a:rPr lang="cs-CZ" sz="2400" dirty="0" err="1"/>
              <a:t>cilia</a:t>
            </a:r>
            <a:r>
              <a:rPr lang="cs-CZ" sz="2400" dirty="0"/>
              <a:t> (</a:t>
            </a:r>
            <a:r>
              <a:rPr lang="cs-CZ" sz="2400" dirty="0" err="1"/>
              <a:t>ciliogenesis</a:t>
            </a:r>
            <a:r>
              <a:rPr lang="cs-CZ" sz="2400" dirty="0"/>
              <a:t>) and </a:t>
            </a:r>
            <a:r>
              <a:rPr lang="cs-CZ" sz="2400" dirty="0" err="1"/>
              <a:t>flagella</a:t>
            </a:r>
            <a:r>
              <a:rPr lang="cs-CZ" sz="2400" dirty="0"/>
              <a:t> – these </a:t>
            </a:r>
            <a:r>
              <a:rPr lang="cs-CZ" sz="2400" dirty="0" err="1"/>
              <a:t>project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cell </a:t>
            </a:r>
            <a:r>
              <a:rPr lang="cs-CZ" sz="2400" dirty="0" err="1"/>
              <a:t>surface</a:t>
            </a:r>
            <a:r>
              <a:rPr lang="cs-CZ" sz="2400" dirty="0"/>
              <a:t> and </a:t>
            </a:r>
            <a:r>
              <a:rPr lang="cs-CZ" sz="2400" dirty="0" err="1"/>
              <a:t>centriols</a:t>
            </a:r>
            <a:r>
              <a:rPr lang="cs-CZ" sz="2400" dirty="0"/>
              <a:t> as </a:t>
            </a:r>
            <a:r>
              <a:rPr lang="cs-CZ" sz="2400" b="1" dirty="0" err="1"/>
              <a:t>basal</a:t>
            </a:r>
            <a:r>
              <a:rPr lang="cs-CZ" sz="2400" b="1" dirty="0"/>
              <a:t> </a:t>
            </a:r>
            <a:r>
              <a:rPr lang="cs-CZ" sz="2400" b="1" dirty="0" err="1"/>
              <a:t>bodies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cilia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flagella</a:t>
            </a:r>
            <a:r>
              <a:rPr lang="cs-CZ" sz="2400" dirty="0"/>
              <a:t> are </a:t>
            </a:r>
            <a:r>
              <a:rPr lang="cs-CZ" sz="2400" dirty="0" err="1"/>
              <a:t>present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cytoplasm</a:t>
            </a:r>
            <a:r>
              <a:rPr lang="cs-CZ" sz="2400" dirty="0"/>
              <a:t> </a:t>
            </a:r>
            <a:r>
              <a:rPr lang="cs-CZ" sz="2400" dirty="0" err="1"/>
              <a:t>bellow</a:t>
            </a:r>
            <a:r>
              <a:rPr lang="cs-CZ" sz="2400" dirty="0"/>
              <a:t> </a:t>
            </a:r>
            <a:r>
              <a:rPr lang="cs-CZ" sz="2400" dirty="0" err="1"/>
              <a:t>them</a:t>
            </a:r>
            <a:r>
              <a:rPr lang="cs-CZ" sz="2400" dirty="0"/>
              <a:t>. </a:t>
            </a:r>
          </a:p>
          <a:p>
            <a:endParaRPr lang="cs-CZ" sz="2400" b="1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5359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med.muni.cz/histol/MedAtlas_2/img_1024x768/HP_img6-2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568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med.muni.cz/histol/MedAtlas_2/img_1024x768/HP_img6-2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49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ed.muni.cz/histol/MedAtlas_2/img_1024x768/HP_img6-2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857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Inclusions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3437" y="1713506"/>
            <a:ext cx="10515600" cy="4351338"/>
          </a:xfrm>
        </p:spPr>
        <p:txBody>
          <a:bodyPr/>
          <a:lstStyle/>
          <a:p>
            <a:pPr lvl="0"/>
            <a:r>
              <a:rPr lang="cs-CZ" sz="2400" dirty="0"/>
              <a:t>are </a:t>
            </a:r>
            <a:r>
              <a:rPr lang="cs-CZ" sz="2400" dirty="0" err="1"/>
              <a:t>cytoplasmic</a:t>
            </a:r>
            <a:r>
              <a:rPr lang="cs-CZ" sz="2400" dirty="0"/>
              <a:t> </a:t>
            </a:r>
            <a:r>
              <a:rPr lang="cs-CZ" sz="2400" dirty="0" err="1"/>
              <a:t>structures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transitional</a:t>
            </a:r>
            <a:r>
              <a:rPr lang="cs-CZ" sz="2400" dirty="0"/>
              <a:t> </a:t>
            </a:r>
            <a:r>
              <a:rPr lang="cs-CZ" sz="2400" dirty="0" err="1"/>
              <a:t>character</a:t>
            </a:r>
            <a:r>
              <a:rPr lang="cs-CZ" sz="2400" dirty="0"/>
              <a:t> </a:t>
            </a:r>
            <a:r>
              <a:rPr lang="cs-CZ" sz="2400" dirty="0" err="1"/>
              <a:t>arrising</a:t>
            </a:r>
            <a:r>
              <a:rPr lang="cs-CZ" sz="2400" dirty="0"/>
              <a:t> by </a:t>
            </a:r>
            <a:r>
              <a:rPr lang="cs-CZ" sz="2400" dirty="0" err="1"/>
              <a:t>accumulution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unsoluble</a:t>
            </a:r>
            <a:r>
              <a:rPr lang="cs-CZ" sz="2400" dirty="0"/>
              <a:t> </a:t>
            </a:r>
            <a:r>
              <a:rPr lang="cs-CZ" sz="2400" dirty="0" err="1"/>
              <a:t>metabolits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storing</a:t>
            </a:r>
            <a:r>
              <a:rPr lang="cs-CZ" sz="2400" dirty="0"/>
              <a:t> </a:t>
            </a:r>
            <a:r>
              <a:rPr lang="cs-CZ" sz="2400" dirty="0" err="1"/>
              <a:t>materials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they</a:t>
            </a:r>
            <a:r>
              <a:rPr lang="cs-CZ" sz="2400" dirty="0"/>
              <a:t> are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exogenous</a:t>
            </a:r>
            <a:r>
              <a:rPr lang="cs-CZ" sz="2400" dirty="0"/>
              <a:t> </a:t>
            </a:r>
            <a:r>
              <a:rPr lang="cs-CZ" sz="2400" dirty="0" err="1"/>
              <a:t>origin</a:t>
            </a:r>
            <a:r>
              <a:rPr lang="cs-CZ" sz="2400" dirty="0"/>
              <a:t> and  enter </a:t>
            </a:r>
            <a:r>
              <a:rPr lang="cs-CZ" sz="2400" dirty="0" err="1"/>
              <a:t>the</a:t>
            </a:r>
            <a:r>
              <a:rPr lang="cs-CZ" sz="2400" dirty="0"/>
              <a:t> cell via </a:t>
            </a:r>
            <a:r>
              <a:rPr lang="cs-CZ" sz="2400" dirty="0" err="1"/>
              <a:t>phagocytosis</a:t>
            </a:r>
            <a:r>
              <a:rPr lang="cs-CZ" sz="2400" dirty="0"/>
              <a:t>.</a:t>
            </a:r>
          </a:p>
          <a:p>
            <a:r>
              <a:rPr lang="cs-CZ" sz="2400" b="1" u="sng" dirty="0" err="1"/>
              <a:t>Secretory</a:t>
            </a:r>
            <a:r>
              <a:rPr lang="cs-CZ" sz="2400" b="1" u="sng" dirty="0"/>
              <a:t> </a:t>
            </a:r>
            <a:r>
              <a:rPr lang="cs-CZ" sz="2400" b="1" u="sng" dirty="0" err="1"/>
              <a:t>granules</a:t>
            </a:r>
            <a:endParaRPr lang="cs-CZ" sz="2400" dirty="0"/>
          </a:p>
          <a:p>
            <a:pPr lvl="0"/>
            <a:r>
              <a:rPr lang="cs-CZ" sz="2400" dirty="0" err="1"/>
              <a:t>membranous</a:t>
            </a:r>
            <a:r>
              <a:rPr lang="cs-CZ" sz="2400" dirty="0"/>
              <a:t> </a:t>
            </a:r>
            <a:r>
              <a:rPr lang="cs-CZ" sz="2400" dirty="0" err="1"/>
              <a:t>vesicles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protein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glycoprotein</a:t>
            </a:r>
            <a:r>
              <a:rPr lang="cs-CZ" sz="2400" dirty="0"/>
              <a:t> </a:t>
            </a:r>
            <a:r>
              <a:rPr lang="cs-CZ" sz="2400" dirty="0" err="1"/>
              <a:t>contant</a:t>
            </a:r>
            <a:r>
              <a:rPr lang="cs-CZ" sz="2400" dirty="0"/>
              <a:t> in </a:t>
            </a:r>
            <a:r>
              <a:rPr lang="cs-CZ" sz="2400" dirty="0" err="1"/>
              <a:t>glandular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</a:p>
          <a:p>
            <a:pPr lvl="0"/>
            <a:r>
              <a:rPr lang="cs-CZ" sz="2400" dirty="0" err="1"/>
              <a:t>they</a:t>
            </a:r>
            <a:r>
              <a:rPr lang="cs-CZ" sz="2400" dirty="0"/>
              <a:t> are </a:t>
            </a:r>
            <a:r>
              <a:rPr lang="cs-CZ" sz="2400" dirty="0" err="1"/>
              <a:t>released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cell</a:t>
            </a:r>
          </a:p>
          <a:p>
            <a:endParaRPr lang="cs-CZ" dirty="0"/>
          </a:p>
        </p:txBody>
      </p:sp>
      <p:pic>
        <p:nvPicPr>
          <p:cNvPr id="5122" name="Picture 2" descr="306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65" y="3889175"/>
            <a:ext cx="2971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1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Inclusions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7662" y="1820862"/>
            <a:ext cx="10515600" cy="4351338"/>
          </a:xfrm>
        </p:spPr>
        <p:txBody>
          <a:bodyPr/>
          <a:lstStyle/>
          <a:p>
            <a:r>
              <a:rPr lang="cs-CZ" b="1" u="sng" dirty="0" err="1"/>
              <a:t>Reserve</a:t>
            </a:r>
            <a:r>
              <a:rPr lang="cs-CZ" b="1" u="sng" dirty="0"/>
              <a:t> </a:t>
            </a:r>
            <a:r>
              <a:rPr lang="cs-CZ" b="1" u="sng" dirty="0" err="1"/>
              <a:t>materials</a:t>
            </a:r>
            <a:r>
              <a:rPr lang="cs-CZ" dirty="0"/>
              <a:t>:                                                                                                       </a:t>
            </a:r>
            <a:r>
              <a:rPr lang="cs-CZ" b="1" dirty="0" err="1"/>
              <a:t>Glycogen</a:t>
            </a:r>
            <a:endParaRPr lang="cs-CZ" dirty="0"/>
          </a:p>
          <a:p>
            <a:pPr lvl="0"/>
            <a:r>
              <a:rPr lang="cs-CZ" b="1" dirty="0"/>
              <a:t>β</a:t>
            </a:r>
            <a:r>
              <a:rPr lang="cs-CZ" dirty="0"/>
              <a:t> – </a:t>
            </a:r>
            <a:r>
              <a:rPr lang="cs-CZ" dirty="0" err="1"/>
              <a:t>granules</a:t>
            </a:r>
            <a:r>
              <a:rPr lang="cs-CZ" dirty="0"/>
              <a:t> (</a:t>
            </a:r>
            <a:r>
              <a:rPr lang="cs-CZ" dirty="0" err="1"/>
              <a:t>sized</a:t>
            </a:r>
            <a:r>
              <a:rPr lang="cs-CZ" dirty="0"/>
              <a:t> 20 </a:t>
            </a:r>
            <a:r>
              <a:rPr lang="cs-CZ" dirty="0" err="1"/>
              <a:t>nm</a:t>
            </a:r>
            <a:r>
              <a:rPr lang="cs-CZ" dirty="0"/>
              <a:t>)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b="1" dirty="0"/>
              <a:t>α</a:t>
            </a:r>
            <a:r>
              <a:rPr lang="cs-CZ" dirty="0"/>
              <a:t> – </a:t>
            </a:r>
            <a:r>
              <a:rPr lang="cs-CZ" dirty="0" err="1"/>
              <a:t>granules</a:t>
            </a:r>
            <a:r>
              <a:rPr lang="cs-CZ" dirty="0"/>
              <a:t>  (</a:t>
            </a:r>
            <a:r>
              <a:rPr lang="cs-CZ" dirty="0" err="1"/>
              <a:t>clusters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/>
              <a:t>β </a:t>
            </a:r>
            <a:r>
              <a:rPr lang="cs-CZ" dirty="0"/>
              <a:t>– </a:t>
            </a:r>
            <a:r>
              <a:rPr lang="cs-CZ" dirty="0" err="1"/>
              <a:t>granules</a:t>
            </a:r>
            <a:r>
              <a:rPr lang="cs-CZ" dirty="0"/>
              <a:t>, </a:t>
            </a:r>
            <a:r>
              <a:rPr lang="cs-CZ" dirty="0" err="1"/>
              <a:t>sized</a:t>
            </a:r>
            <a:r>
              <a:rPr lang="cs-CZ" dirty="0"/>
              <a:t> 500 </a:t>
            </a:r>
            <a:r>
              <a:rPr lang="cs-CZ" dirty="0" err="1"/>
              <a:t>nm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6146" name="Picture 2" descr="glycogenGran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98" y="3854153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306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442" y="3829309"/>
            <a:ext cx="2971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067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HP_img6-2-1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64683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Inclusions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600" b="1" dirty="0"/>
              <a:t>Lipid </a:t>
            </a:r>
            <a:r>
              <a:rPr lang="cs-CZ" sz="2600" b="1" dirty="0" err="1"/>
              <a:t>droplets</a:t>
            </a:r>
            <a:endParaRPr lang="cs-CZ" sz="2600" dirty="0"/>
          </a:p>
          <a:p>
            <a:pPr marL="0" lvl="0" indent="0">
              <a:buNone/>
            </a:pPr>
            <a:r>
              <a:rPr lang="cs-CZ" sz="2600" dirty="0"/>
              <a:t>- non-</a:t>
            </a:r>
            <a:r>
              <a:rPr lang="cs-CZ" sz="2600" dirty="0" err="1"/>
              <a:t>membranous</a:t>
            </a:r>
            <a:r>
              <a:rPr lang="cs-CZ" sz="2600" dirty="0"/>
              <a:t>, </a:t>
            </a:r>
            <a:r>
              <a:rPr lang="cs-CZ" sz="2600" dirty="0" err="1"/>
              <a:t>round</a:t>
            </a:r>
            <a:r>
              <a:rPr lang="cs-CZ" sz="2600" dirty="0"/>
              <a:t> </a:t>
            </a:r>
            <a:r>
              <a:rPr lang="cs-CZ" sz="2600" dirty="0" err="1"/>
              <a:t>particles</a:t>
            </a:r>
            <a:r>
              <a:rPr lang="cs-CZ" sz="2600" dirty="0"/>
              <a:t> (</a:t>
            </a:r>
            <a:r>
              <a:rPr lang="cs-CZ" sz="2600" dirty="0">
                <a:sym typeface="Symbol" panose="05050102010706020507" pitchFamily="18" charset="2"/>
              </a:rPr>
              <a:t></a:t>
            </a:r>
            <a:r>
              <a:rPr lang="cs-CZ" sz="2600" dirty="0"/>
              <a:t> 100 </a:t>
            </a:r>
            <a:r>
              <a:rPr lang="cs-CZ" sz="2600" dirty="0" err="1"/>
              <a:t>nm</a:t>
            </a:r>
            <a:r>
              <a:rPr lang="cs-CZ" sz="2600" dirty="0"/>
              <a:t> – 10 </a:t>
            </a:r>
            <a:r>
              <a:rPr lang="cs-CZ" sz="2600" dirty="0" err="1"/>
              <a:t>μm</a:t>
            </a:r>
            <a:r>
              <a:rPr lang="cs-CZ" sz="2600" dirty="0"/>
              <a:t>)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b="1" u="sng" dirty="0" err="1"/>
              <a:t>Kristals</a:t>
            </a: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r>
              <a:rPr lang="cs-CZ" sz="2600" b="1" u="sng" dirty="0" err="1"/>
              <a:t>Pigments</a:t>
            </a:r>
            <a:r>
              <a:rPr lang="cs-CZ" sz="2600" b="1" dirty="0"/>
              <a:t>: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- </a:t>
            </a:r>
            <a:r>
              <a:rPr lang="cs-CZ" sz="2600" dirty="0" err="1"/>
              <a:t>colored</a:t>
            </a:r>
            <a:r>
              <a:rPr lang="cs-CZ" sz="2600" dirty="0"/>
              <a:t> </a:t>
            </a:r>
            <a:r>
              <a:rPr lang="cs-CZ" sz="2600" dirty="0" err="1"/>
              <a:t>inclusions</a:t>
            </a:r>
            <a:r>
              <a:rPr lang="cs-CZ" sz="2600" dirty="0"/>
              <a:t> are </a:t>
            </a:r>
            <a:r>
              <a:rPr lang="cs-CZ" sz="2600" dirty="0" err="1"/>
              <a:t>divieded</a:t>
            </a:r>
            <a:r>
              <a:rPr lang="cs-CZ" sz="2600" dirty="0"/>
              <a:t> </a:t>
            </a:r>
            <a:r>
              <a:rPr lang="cs-CZ" sz="2600" dirty="0" err="1"/>
              <a:t>into</a:t>
            </a:r>
            <a:endParaRPr lang="cs-CZ" sz="2600" dirty="0"/>
          </a:p>
          <a:p>
            <a:pPr lvl="0">
              <a:buFontTx/>
              <a:buChar char="-"/>
            </a:pPr>
            <a:r>
              <a:rPr lang="cs-CZ" sz="2600" dirty="0" err="1"/>
              <a:t>autogenous</a:t>
            </a:r>
            <a:r>
              <a:rPr lang="cs-CZ" sz="2600" dirty="0"/>
              <a:t> – </a:t>
            </a:r>
            <a:r>
              <a:rPr lang="cs-CZ" sz="2600" dirty="0" err="1"/>
              <a:t>synthetized</a:t>
            </a:r>
            <a:r>
              <a:rPr lang="cs-CZ" sz="2600" dirty="0"/>
              <a:t> </a:t>
            </a:r>
            <a:r>
              <a:rPr lang="cs-CZ" sz="2600" dirty="0" err="1"/>
              <a:t>from</a:t>
            </a:r>
            <a:r>
              <a:rPr lang="cs-CZ" sz="2600" dirty="0"/>
              <a:t> </a:t>
            </a:r>
            <a:r>
              <a:rPr lang="cs-CZ" sz="2600" dirty="0" err="1"/>
              <a:t>precursors</a:t>
            </a:r>
            <a:r>
              <a:rPr lang="cs-CZ" sz="2600" dirty="0"/>
              <a:t> </a:t>
            </a:r>
            <a:r>
              <a:rPr lang="cs-CZ" sz="2600" dirty="0" err="1"/>
              <a:t>inside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cell and </a:t>
            </a:r>
            <a:r>
              <a:rPr lang="cs-CZ" sz="2600" dirty="0" err="1"/>
              <a:t>having</a:t>
            </a:r>
            <a:r>
              <a:rPr lang="cs-CZ" sz="2600" dirty="0"/>
              <a:t> </a:t>
            </a:r>
            <a:r>
              <a:rPr lang="cs-CZ" sz="2600" dirty="0" err="1"/>
              <a:t>specific</a:t>
            </a:r>
            <a:r>
              <a:rPr lang="cs-CZ" sz="2600" dirty="0"/>
              <a:t> </a:t>
            </a:r>
            <a:r>
              <a:rPr lang="cs-CZ" sz="2600" dirty="0" err="1"/>
              <a:t>function</a:t>
            </a:r>
            <a:r>
              <a:rPr lang="cs-CZ" sz="2600" dirty="0"/>
              <a:t> (</a:t>
            </a:r>
            <a:r>
              <a:rPr lang="cs-CZ" sz="2600" b="1" dirty="0"/>
              <a:t>melanin</a:t>
            </a:r>
            <a:r>
              <a:rPr lang="cs-CZ" sz="2600" dirty="0"/>
              <a:t>)</a:t>
            </a:r>
          </a:p>
          <a:p>
            <a:pPr lvl="0">
              <a:buFontTx/>
              <a:buChar char="-"/>
            </a:pPr>
            <a:r>
              <a:rPr lang="cs-CZ" sz="2600" dirty="0" err="1"/>
              <a:t>hematogenous</a:t>
            </a:r>
            <a:r>
              <a:rPr lang="cs-CZ" sz="2600" dirty="0"/>
              <a:t> – </a:t>
            </a:r>
            <a:r>
              <a:rPr lang="cs-CZ" sz="2600" dirty="0" err="1"/>
              <a:t>arrise</a:t>
            </a:r>
            <a:r>
              <a:rPr lang="cs-CZ" sz="2600" dirty="0"/>
              <a:t> by </a:t>
            </a:r>
            <a:r>
              <a:rPr lang="cs-CZ" sz="2600" dirty="0" err="1"/>
              <a:t>break-down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hemoglobin (</a:t>
            </a:r>
            <a:r>
              <a:rPr lang="cs-CZ" sz="2600" b="1" dirty="0" err="1"/>
              <a:t>hemosiderin</a:t>
            </a:r>
            <a:r>
              <a:rPr lang="cs-CZ" sz="2600" dirty="0"/>
              <a:t>, </a:t>
            </a:r>
            <a:r>
              <a:rPr lang="cs-CZ" sz="2600" b="1" dirty="0"/>
              <a:t>biliverdin</a:t>
            </a:r>
            <a:r>
              <a:rPr lang="cs-CZ" sz="2600" dirty="0"/>
              <a:t> </a:t>
            </a:r>
            <a:r>
              <a:rPr lang="cs-CZ" sz="2600" dirty="0">
                <a:sym typeface="Wingdings 3" panose="05040102010807070707" pitchFamily="18" charset="2"/>
              </a:rPr>
              <a:t></a:t>
            </a:r>
            <a:r>
              <a:rPr lang="cs-CZ" sz="2600" dirty="0"/>
              <a:t> </a:t>
            </a:r>
            <a:r>
              <a:rPr lang="cs-CZ" sz="2600" b="1" dirty="0"/>
              <a:t>bilirubin</a:t>
            </a:r>
            <a:r>
              <a:rPr lang="cs-CZ" sz="2600" dirty="0"/>
              <a:t>)</a:t>
            </a:r>
          </a:p>
          <a:p>
            <a:pPr marL="0" lvl="0" indent="0">
              <a:buNone/>
            </a:pPr>
            <a:r>
              <a:rPr lang="cs-CZ" sz="2600" dirty="0"/>
              <a:t>-  </a:t>
            </a:r>
            <a:r>
              <a:rPr lang="cs-CZ" sz="2600" dirty="0" err="1"/>
              <a:t>exogenous</a:t>
            </a:r>
            <a:r>
              <a:rPr lang="cs-CZ" sz="2600" dirty="0"/>
              <a:t> – </a:t>
            </a:r>
            <a:r>
              <a:rPr lang="cs-CZ" sz="2600" dirty="0" err="1"/>
              <a:t>from</a:t>
            </a:r>
            <a:r>
              <a:rPr lang="cs-CZ" sz="2600" dirty="0"/>
              <a:t> </a:t>
            </a:r>
            <a:r>
              <a:rPr lang="cs-CZ" sz="2600" dirty="0" err="1"/>
              <a:t>extracellular</a:t>
            </a:r>
            <a:r>
              <a:rPr lang="cs-CZ" sz="2600" dirty="0"/>
              <a:t> medium (</a:t>
            </a:r>
            <a:r>
              <a:rPr lang="cs-CZ" sz="2600" dirty="0" err="1"/>
              <a:t>carotens</a:t>
            </a:r>
            <a:r>
              <a:rPr lang="cs-CZ" sz="2600" dirty="0"/>
              <a:t>, </a:t>
            </a:r>
            <a:r>
              <a:rPr lang="cs-CZ" sz="2600" dirty="0" err="1"/>
              <a:t>dust</a:t>
            </a:r>
            <a:r>
              <a:rPr lang="cs-CZ" sz="2600" dirty="0"/>
              <a:t> </a:t>
            </a:r>
            <a:r>
              <a:rPr lang="cs-CZ" sz="2600" dirty="0" err="1"/>
              <a:t>particles</a:t>
            </a:r>
            <a:r>
              <a:rPr lang="cs-CZ" sz="2600" dirty="0"/>
              <a:t>, </a:t>
            </a:r>
            <a:r>
              <a:rPr lang="cs-CZ" sz="2600" dirty="0" err="1"/>
              <a:t>arteficial</a:t>
            </a:r>
            <a:r>
              <a:rPr lang="cs-CZ" sz="2600" dirty="0"/>
              <a:t> </a:t>
            </a:r>
            <a:r>
              <a:rPr lang="cs-CZ" sz="2600" dirty="0" err="1"/>
              <a:t>dyes</a:t>
            </a:r>
            <a:r>
              <a:rPr lang="cs-CZ" sz="2600" dirty="0"/>
              <a:t> – </a:t>
            </a:r>
            <a:r>
              <a:rPr lang="cs-CZ" sz="2600" dirty="0" err="1"/>
              <a:t>tattoo</a:t>
            </a:r>
            <a:r>
              <a:rPr lang="cs-CZ" sz="26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074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med.muni.cz/histol/MedAtlas_2/img_1024x768/HP_img6-2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57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Chromatin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- </a:t>
            </a:r>
            <a:r>
              <a:rPr lang="cs-CZ" sz="2400" dirty="0" err="1"/>
              <a:t>Decondensed</a:t>
            </a:r>
            <a:r>
              <a:rPr lang="cs-CZ" sz="2400" dirty="0"/>
              <a:t> </a:t>
            </a:r>
            <a:r>
              <a:rPr lang="cs-CZ" sz="2400" dirty="0" err="1"/>
              <a:t>chromosomes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interphase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cell </a:t>
            </a:r>
            <a:r>
              <a:rPr lang="cs-CZ" sz="2400" dirty="0" err="1"/>
              <a:t>division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 </a:t>
            </a:r>
            <a:r>
              <a:rPr lang="cs-CZ" sz="2400" dirty="0" err="1"/>
              <a:t>types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chromatin :</a:t>
            </a:r>
          </a:p>
          <a:p>
            <a:pPr marL="0" indent="0">
              <a:buNone/>
            </a:pPr>
            <a:r>
              <a:rPr lang="cs-CZ" sz="2400" b="1" dirty="0"/>
              <a:t> - </a:t>
            </a:r>
            <a:r>
              <a:rPr lang="cs-CZ" sz="2400" b="1" dirty="0" err="1"/>
              <a:t>euchromatin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chemeClr val="accent1"/>
                </a:solidFill>
              </a:rPr>
              <a:t>light</a:t>
            </a:r>
            <a:r>
              <a:rPr lang="cs-CZ" sz="2400" dirty="0"/>
              <a:t> in EM, </a:t>
            </a:r>
            <a:r>
              <a:rPr lang="cs-CZ" sz="2400" dirty="0" err="1"/>
              <a:t>completely</a:t>
            </a:r>
            <a:r>
              <a:rPr lang="cs-CZ" sz="2400" dirty="0"/>
              <a:t> </a:t>
            </a:r>
            <a:r>
              <a:rPr lang="cs-CZ" sz="2400" dirty="0" err="1"/>
              <a:t>decondensed</a:t>
            </a:r>
            <a:r>
              <a:rPr lang="cs-CZ" sz="2400" dirty="0"/>
              <a:t> </a:t>
            </a:r>
            <a:r>
              <a:rPr lang="cs-CZ" sz="2400" dirty="0" err="1"/>
              <a:t>chromosomes</a:t>
            </a:r>
            <a:r>
              <a:rPr lang="cs-CZ" sz="2400" dirty="0"/>
              <a:t>, </a:t>
            </a:r>
            <a:r>
              <a:rPr lang="cs-CZ" sz="2400" dirty="0" err="1"/>
              <a:t>intensly</a:t>
            </a:r>
            <a:r>
              <a:rPr lang="cs-CZ" sz="2400" dirty="0"/>
              <a:t>     </a:t>
            </a:r>
            <a:r>
              <a:rPr lang="cs-CZ" sz="2400" dirty="0" err="1"/>
              <a:t>active</a:t>
            </a:r>
            <a:r>
              <a:rPr lang="cs-CZ" sz="2400" dirty="0"/>
              <a:t> RNA </a:t>
            </a:r>
            <a:r>
              <a:rPr lang="cs-CZ" sz="2400" dirty="0" err="1"/>
              <a:t>synthesis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b="1" dirty="0"/>
              <a:t>heterochromatin</a:t>
            </a:r>
            <a:r>
              <a:rPr lang="cs-CZ" sz="2400" dirty="0"/>
              <a:t> – </a:t>
            </a:r>
            <a:r>
              <a:rPr lang="cs-CZ" sz="2400" b="1" dirty="0" err="1">
                <a:solidFill>
                  <a:schemeClr val="tx2"/>
                </a:solidFill>
              </a:rPr>
              <a:t>dark</a:t>
            </a:r>
            <a:r>
              <a:rPr lang="cs-CZ" sz="2400" dirty="0"/>
              <a:t> in EM, </a:t>
            </a:r>
            <a:r>
              <a:rPr lang="cs-CZ" sz="2400" dirty="0" err="1"/>
              <a:t>partly</a:t>
            </a:r>
            <a:r>
              <a:rPr lang="cs-CZ" sz="2400" dirty="0"/>
              <a:t> </a:t>
            </a:r>
            <a:r>
              <a:rPr lang="cs-CZ" sz="2400" dirty="0" err="1"/>
              <a:t>decondensed</a:t>
            </a:r>
            <a:r>
              <a:rPr lang="cs-CZ" sz="2400" dirty="0"/>
              <a:t> </a:t>
            </a:r>
            <a:r>
              <a:rPr lang="cs-CZ" sz="2400" dirty="0" err="1"/>
              <a:t>chromosomes</a:t>
            </a:r>
            <a:r>
              <a:rPr lang="cs-CZ" sz="2400" dirty="0"/>
              <a:t>, </a:t>
            </a:r>
            <a:r>
              <a:rPr lang="cs-CZ" sz="2400" dirty="0" err="1"/>
              <a:t>inactive</a:t>
            </a:r>
            <a:r>
              <a:rPr lang="cs-CZ" sz="2400" dirty="0"/>
              <a:t>, </a:t>
            </a:r>
          </a:p>
          <a:p>
            <a:pPr marL="0" indent="0">
              <a:buNone/>
            </a:pPr>
            <a:r>
              <a:rPr lang="cs-CZ" sz="2400" dirty="0"/>
              <a:t>   </a:t>
            </a:r>
            <a:r>
              <a:rPr lang="cs-CZ" sz="2400" dirty="0" err="1"/>
              <a:t>according</a:t>
            </a:r>
            <a:r>
              <a:rPr lang="cs-CZ" sz="2400" dirty="0"/>
              <a:t> to </a:t>
            </a:r>
            <a:r>
              <a:rPr lang="cs-CZ" sz="2400" dirty="0" err="1"/>
              <a:t>localization</a:t>
            </a:r>
            <a:r>
              <a:rPr lang="cs-CZ" sz="2400" dirty="0"/>
              <a:t> in </a:t>
            </a:r>
            <a:r>
              <a:rPr lang="cs-CZ" sz="2400" dirty="0" err="1"/>
              <a:t>nucleus</a:t>
            </a:r>
            <a:r>
              <a:rPr lang="cs-CZ" sz="2400" dirty="0"/>
              <a:t> 3 </a:t>
            </a:r>
            <a:r>
              <a:rPr lang="cs-CZ" sz="2400" dirty="0" err="1"/>
              <a:t>types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heterochromatin are </a:t>
            </a:r>
            <a:r>
              <a:rPr lang="cs-CZ" sz="2400" dirty="0" err="1"/>
              <a:t>recognised</a:t>
            </a:r>
            <a:r>
              <a:rPr lang="cs-CZ" sz="2400" dirty="0"/>
              <a:t>: </a:t>
            </a:r>
          </a:p>
          <a:p>
            <a:pPr marL="0" indent="0">
              <a:buNone/>
            </a:pPr>
            <a:r>
              <a:rPr lang="cs-CZ" sz="2400" dirty="0"/>
              <a:t>   </a:t>
            </a:r>
            <a:r>
              <a:rPr lang="cs-CZ" sz="2400" b="1" u="sng" dirty="0" err="1"/>
              <a:t>marginal</a:t>
            </a:r>
            <a:r>
              <a:rPr lang="cs-CZ" sz="2400" b="1" u="sng" dirty="0"/>
              <a:t> heterochromatin</a:t>
            </a:r>
            <a:r>
              <a:rPr lang="cs-CZ" sz="2400" dirty="0"/>
              <a:t> (</a:t>
            </a:r>
            <a:r>
              <a:rPr lang="cs-CZ" sz="2400" dirty="0" err="1"/>
              <a:t>attached</a:t>
            </a:r>
            <a:r>
              <a:rPr lang="cs-CZ" sz="2400" dirty="0"/>
              <a:t> to </a:t>
            </a:r>
            <a:r>
              <a:rPr lang="cs-CZ" sz="2400" dirty="0" err="1"/>
              <a:t>inner</a:t>
            </a:r>
            <a:r>
              <a:rPr lang="cs-CZ" sz="2400" dirty="0"/>
              <a:t> </a:t>
            </a:r>
            <a:r>
              <a:rPr lang="cs-CZ" sz="2400" dirty="0" err="1"/>
              <a:t>membrane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   </a:t>
            </a:r>
            <a:r>
              <a:rPr lang="cs-CZ" sz="2400" b="1" u="sng" dirty="0" err="1"/>
              <a:t>perinucleolar</a:t>
            </a:r>
            <a:r>
              <a:rPr lang="cs-CZ" sz="2400" b="1" u="sng" dirty="0"/>
              <a:t> heterochromatin</a:t>
            </a:r>
            <a:r>
              <a:rPr lang="cs-CZ" sz="2400" dirty="0"/>
              <a:t> (</a:t>
            </a:r>
            <a:r>
              <a:rPr lang="cs-CZ" sz="2400" dirty="0" err="1"/>
              <a:t>around</a:t>
            </a:r>
            <a:r>
              <a:rPr lang="cs-CZ" sz="2400" dirty="0"/>
              <a:t> </a:t>
            </a:r>
            <a:r>
              <a:rPr lang="cs-CZ" sz="2400" dirty="0" err="1"/>
              <a:t>nucleolus</a:t>
            </a:r>
            <a:r>
              <a:rPr lang="cs-CZ" sz="2400" dirty="0"/>
              <a:t>) </a:t>
            </a:r>
          </a:p>
          <a:p>
            <a:pPr marL="0" indent="0">
              <a:buNone/>
            </a:pPr>
            <a:r>
              <a:rPr lang="cs-CZ" sz="2400" b="1" u="sng" dirty="0"/>
              <a:t>   </a:t>
            </a:r>
            <a:r>
              <a:rPr lang="cs-CZ" sz="2400" b="1" u="sng" dirty="0" err="1"/>
              <a:t>karyosomes</a:t>
            </a:r>
            <a:r>
              <a:rPr lang="cs-CZ" sz="2400" dirty="0"/>
              <a:t> (</a:t>
            </a:r>
            <a:r>
              <a:rPr lang="cs-CZ" sz="2400" dirty="0" err="1"/>
              <a:t>within</a:t>
            </a:r>
            <a:r>
              <a:rPr lang="cs-CZ" sz="2400" dirty="0"/>
              <a:t> </a:t>
            </a:r>
            <a:r>
              <a:rPr lang="cs-CZ" sz="2400" dirty="0" err="1"/>
              <a:t>euchromatin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0822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d.muni.cz/histol/MedAtlas_2/img_1024x768/HP_img6-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11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Nucleolus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/>
              <a:t>Nucleolus</a:t>
            </a:r>
            <a:endParaRPr lang="cs-CZ" sz="2000" b="1" dirty="0"/>
          </a:p>
          <a:p>
            <a:pPr lvl="0"/>
            <a:r>
              <a:rPr lang="cs-CZ" sz="2000" dirty="0"/>
              <a:t>1 – 2 – more </a:t>
            </a:r>
            <a:r>
              <a:rPr lang="cs-CZ" sz="2000" dirty="0" err="1"/>
              <a:t>nucleoli</a:t>
            </a:r>
            <a:r>
              <a:rPr lang="cs-CZ" sz="2000" dirty="0"/>
              <a:t> in </a:t>
            </a:r>
            <a:r>
              <a:rPr lang="cs-CZ" sz="2000" dirty="0" err="1"/>
              <a:t>nucleus</a:t>
            </a:r>
            <a:r>
              <a:rPr lang="cs-CZ" sz="2000" dirty="0"/>
              <a:t> </a:t>
            </a: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period </a:t>
            </a:r>
            <a:r>
              <a:rPr lang="cs-CZ" sz="2000" dirty="0" err="1"/>
              <a:t>between</a:t>
            </a:r>
            <a:r>
              <a:rPr lang="cs-CZ" sz="2000" dirty="0"/>
              <a:t> cell </a:t>
            </a:r>
            <a:r>
              <a:rPr lang="cs-CZ" sz="2000" dirty="0" err="1"/>
              <a:t>divisions</a:t>
            </a:r>
            <a:r>
              <a:rPr lang="cs-CZ" sz="2000" dirty="0"/>
              <a:t> (</a:t>
            </a:r>
            <a:r>
              <a:rPr lang="cs-CZ" sz="2000" dirty="0" err="1"/>
              <a:t>interphase</a:t>
            </a:r>
            <a:r>
              <a:rPr lang="cs-CZ" sz="2000" dirty="0"/>
              <a:t>)</a:t>
            </a:r>
          </a:p>
          <a:p>
            <a:pPr lvl="0"/>
            <a:r>
              <a:rPr lang="cs-CZ" sz="2000" dirty="0"/>
              <a:t>1 – 3 </a:t>
            </a:r>
            <a:r>
              <a:rPr lang="cs-CZ" sz="2000" dirty="0" err="1"/>
              <a:t>μm</a:t>
            </a:r>
            <a:r>
              <a:rPr lang="cs-CZ" sz="2000" dirty="0"/>
              <a:t> </a:t>
            </a:r>
            <a:r>
              <a:rPr lang="cs-CZ" sz="2000" dirty="0">
                <a:sym typeface="Symbol" panose="05050102010706020507" pitchFamily="18" charset="2"/>
              </a:rPr>
              <a:t></a:t>
            </a:r>
            <a:endParaRPr lang="cs-CZ" sz="2000" dirty="0"/>
          </a:p>
          <a:p>
            <a:pPr lvl="0"/>
            <a:r>
              <a:rPr lang="cs-CZ" sz="2000" dirty="0" err="1"/>
              <a:t>is</a:t>
            </a:r>
            <a:r>
              <a:rPr lang="cs-CZ" sz="2000" dirty="0"/>
              <a:t> not </a:t>
            </a:r>
            <a:r>
              <a:rPr lang="cs-CZ" sz="2000" dirty="0" err="1"/>
              <a:t>separated</a:t>
            </a:r>
            <a:r>
              <a:rPr lang="cs-CZ" sz="2000" dirty="0"/>
              <a:t> by </a:t>
            </a:r>
            <a:r>
              <a:rPr lang="cs-CZ" sz="2000" dirty="0" err="1"/>
              <a:t>any</a:t>
            </a:r>
            <a:r>
              <a:rPr lang="cs-CZ" sz="2000" dirty="0"/>
              <a:t> </a:t>
            </a:r>
            <a:r>
              <a:rPr lang="cs-CZ" sz="2000" dirty="0" err="1"/>
              <a:t>membrane</a:t>
            </a:r>
            <a:endParaRPr lang="cs-CZ" sz="2000" dirty="0"/>
          </a:p>
          <a:p>
            <a:pPr lvl="0"/>
            <a:r>
              <a:rPr lang="cs-CZ" sz="2000" dirty="0" err="1"/>
              <a:t>contain</a:t>
            </a:r>
            <a:r>
              <a:rPr lang="cs-CZ" sz="2000" dirty="0"/>
              <a:t>: RNA, DNA, </a:t>
            </a:r>
            <a:r>
              <a:rPr lang="cs-CZ" sz="2000" dirty="0" err="1"/>
              <a:t>proteins</a:t>
            </a:r>
            <a:endParaRPr lang="cs-CZ" sz="2000" dirty="0"/>
          </a:p>
          <a:p>
            <a:pPr lvl="0"/>
            <a:r>
              <a:rPr lang="cs-CZ" sz="2000" dirty="0" err="1"/>
              <a:t>structure</a:t>
            </a:r>
            <a:r>
              <a:rPr lang="cs-CZ" sz="2000" dirty="0"/>
              <a:t> in EM: </a:t>
            </a:r>
            <a:r>
              <a:rPr lang="cs-CZ" sz="2000" dirty="0" err="1">
                <a:solidFill>
                  <a:schemeClr val="tx2"/>
                </a:solidFill>
              </a:rPr>
              <a:t>pars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fibrosa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fibrilar</a:t>
            </a:r>
            <a:r>
              <a:rPr lang="cs-CZ" sz="2000" dirty="0"/>
              <a:t> </a:t>
            </a:r>
            <a:r>
              <a:rPr lang="cs-CZ" sz="2000" dirty="0" err="1"/>
              <a:t>form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RNA), </a:t>
            </a:r>
            <a:r>
              <a:rPr lang="cs-CZ" sz="2000" dirty="0" err="1">
                <a:solidFill>
                  <a:schemeClr val="accent1"/>
                </a:solidFill>
              </a:rPr>
              <a:t>pars</a:t>
            </a:r>
            <a:r>
              <a:rPr lang="cs-CZ" sz="2000" dirty="0">
                <a:solidFill>
                  <a:schemeClr val="accent1"/>
                </a:solidFill>
              </a:rPr>
              <a:t> </a:t>
            </a:r>
            <a:r>
              <a:rPr lang="cs-CZ" sz="2000" dirty="0" err="1">
                <a:solidFill>
                  <a:schemeClr val="accent1"/>
                </a:solidFill>
              </a:rPr>
              <a:t>granulosa</a:t>
            </a:r>
            <a:r>
              <a:rPr lang="cs-CZ" sz="2000" dirty="0">
                <a:solidFill>
                  <a:schemeClr val="accent1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granular</a:t>
            </a:r>
            <a:r>
              <a:rPr lang="cs-CZ" sz="2000" dirty="0"/>
              <a:t> </a:t>
            </a:r>
            <a:r>
              <a:rPr lang="cs-CZ" sz="2000" dirty="0" err="1"/>
              <a:t>form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RNA), </a:t>
            </a:r>
            <a:r>
              <a:rPr lang="cs-CZ" sz="2000" dirty="0" err="1">
                <a:solidFill>
                  <a:schemeClr val="accent6"/>
                </a:solidFill>
              </a:rPr>
              <a:t>fibrilar</a:t>
            </a:r>
            <a:r>
              <a:rPr lang="cs-CZ" sz="2000" dirty="0">
                <a:solidFill>
                  <a:schemeClr val="accent6"/>
                </a:solidFill>
              </a:rPr>
              <a:t> center(s</a:t>
            </a:r>
            <a:r>
              <a:rPr lang="cs-CZ" sz="2000" dirty="0"/>
              <a:t>) </a:t>
            </a:r>
            <a:r>
              <a:rPr lang="cs-CZ" sz="2000" dirty="0" err="1"/>
              <a:t>with</a:t>
            </a:r>
            <a:r>
              <a:rPr lang="cs-CZ" sz="2000" dirty="0"/>
              <a:t> DNA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6" name="Picture 2" descr="nucleu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97" y="1940953"/>
            <a:ext cx="431731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97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cleolu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2" y="558315"/>
            <a:ext cx="2857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nucleolus_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99" y="474011"/>
            <a:ext cx="48577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82558" y="359649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cs-CZ" sz="2000" dirty="0" err="1">
                <a:ea typeface="Times New Roman" panose="02020603050405020304" pitchFamily="18" charset="0"/>
              </a:rPr>
              <a:t>T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ypes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nucleoli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: 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reticular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 ring-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shaped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compact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cs-CZ" sz="2000" dirty="0" err="1">
                <a:effectLst/>
                <a:ea typeface="Times New Roman" panose="02020603050405020304" pitchFamily="18" charset="0"/>
              </a:rPr>
              <a:t>function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: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synthesis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preribosomal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RNA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which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is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connected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with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proteins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forming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together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ribosomal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subunits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these are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transported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into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cytoplasm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through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pores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in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nuclear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envelope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83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Mitochondrion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1686" y="175794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b="0" dirty="0" err="1">
                <a:effectLst/>
                <a:ea typeface="Times New Roman" panose="02020603050405020304" pitchFamily="18" charset="0"/>
              </a:rPr>
              <a:t>spherical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or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oval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or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elongated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bodies</a:t>
            </a:r>
            <a:endParaRPr lang="cs-CZ" sz="2000" b="1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0.5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μm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length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elongated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mitochondria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1-10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μm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b="0" dirty="0" err="1">
                <a:effectLst/>
                <a:ea typeface="Times New Roman" panose="02020603050405020304" pitchFamily="18" charset="0"/>
              </a:rPr>
              <a:t>volume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density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mitochondria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in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cytoplasm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depends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on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metabolic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activity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2000" b="0" dirty="0">
                <a:effectLst/>
                <a:ea typeface="Times New Roman" panose="02020603050405020304" pitchFamily="18" charset="0"/>
              </a:rPr>
              <a:t> cell </a:t>
            </a:r>
            <a:endParaRPr lang="cs-CZ" sz="20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oxydative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phosphorylation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macroergic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bounds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ATP -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universal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cell).</a:t>
            </a:r>
          </a:p>
          <a:p>
            <a:r>
              <a:rPr lang="cs-CZ" sz="2000" b="0" dirty="0">
                <a:effectLst/>
              </a:rPr>
              <a:t> </a:t>
            </a:r>
            <a:endParaRPr lang="cs-CZ" sz="2000" b="1" dirty="0">
              <a:effectLst/>
            </a:endParaRPr>
          </a:p>
        </p:txBody>
      </p:sp>
      <p:pic>
        <p:nvPicPr>
          <p:cNvPr id="7172" name="Picture 4" descr="Výsledek obrázku pro mitochond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03" y="1876425"/>
            <a:ext cx="5957072" cy="46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413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2083</Words>
  <Application>Microsoft Office PowerPoint</Application>
  <PresentationFormat>Širokoúhlá obrazovka</PresentationFormat>
  <Paragraphs>231</Paragraphs>
  <Slides>44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Symbol</vt:lpstr>
      <vt:lpstr>Times New Roman</vt:lpstr>
      <vt:lpstr>Wingdings 3</vt:lpstr>
      <vt:lpstr>Motiv Office</vt:lpstr>
      <vt:lpstr>The cell</vt:lpstr>
      <vt:lpstr>Nucleus </vt:lpstr>
      <vt:lpstr>Nuclear envelope</vt:lpstr>
      <vt:lpstr>Prezentace aplikace PowerPoint</vt:lpstr>
      <vt:lpstr>Chromatin</vt:lpstr>
      <vt:lpstr>Prezentace aplikace PowerPoint</vt:lpstr>
      <vt:lpstr>Nucleolus</vt:lpstr>
      <vt:lpstr>Prezentace aplikace PowerPoint</vt:lpstr>
      <vt:lpstr>Mitochondrion</vt:lpstr>
      <vt:lpstr>Mitochondrion</vt:lpstr>
      <vt:lpstr>Mitochondrion</vt:lpstr>
      <vt:lpstr>Prezentace aplikace PowerPoint</vt:lpstr>
      <vt:lpstr>Ribosomes</vt:lpstr>
      <vt:lpstr>Ribosomes</vt:lpstr>
      <vt:lpstr>Ribosomes</vt:lpstr>
      <vt:lpstr>GER</vt:lpstr>
      <vt:lpstr>AER</vt:lpstr>
      <vt:lpstr>Endoplasmic reticulum</vt:lpstr>
      <vt:lpstr>Prezentace aplikace PowerPoint</vt:lpstr>
      <vt:lpstr>Prezentace aplikace PowerPoint</vt:lpstr>
      <vt:lpstr>Golgi apparatus</vt:lpstr>
      <vt:lpstr>Prezentace aplikace PowerPoint</vt:lpstr>
      <vt:lpstr>Golgi apparatus</vt:lpstr>
      <vt:lpstr>Prezentace aplikace PowerPoint</vt:lpstr>
      <vt:lpstr>Lysomes</vt:lpstr>
      <vt:lpstr>Prezentace aplikace PowerPoint</vt:lpstr>
      <vt:lpstr>Prezentace aplikace PowerPoint</vt:lpstr>
      <vt:lpstr>Peroxisomes </vt:lpstr>
      <vt:lpstr>Prezentace aplikace PowerPoint</vt:lpstr>
      <vt:lpstr>Cytoskeleton</vt:lpstr>
      <vt:lpstr>Microtubules </vt:lpstr>
      <vt:lpstr>Microtubules</vt:lpstr>
      <vt:lpstr>Microfilaments </vt:lpstr>
      <vt:lpstr>Intermediate filaments </vt:lpstr>
      <vt:lpstr>Centriole </vt:lpstr>
      <vt:lpstr>Centriole </vt:lpstr>
      <vt:lpstr>Centriole </vt:lpstr>
      <vt:lpstr>Prezentace aplikace PowerPoint</vt:lpstr>
      <vt:lpstr>Prezentace aplikace PowerPoint</vt:lpstr>
      <vt:lpstr>Inclusions </vt:lpstr>
      <vt:lpstr>Inclusions </vt:lpstr>
      <vt:lpstr>Prezentace aplikace PowerPoint</vt:lpstr>
      <vt:lpstr>Inclusions 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</dc:title>
  <dc:creator>Ivana Baltasová</dc:creator>
  <cp:lastModifiedBy>Baltas</cp:lastModifiedBy>
  <cp:revision>37</cp:revision>
  <dcterms:created xsi:type="dcterms:W3CDTF">2018-02-26T07:21:05Z</dcterms:created>
  <dcterms:modified xsi:type="dcterms:W3CDTF">2018-03-04T12:15:17Z</dcterms:modified>
</cp:coreProperties>
</file>