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2" r:id="rId6"/>
    <p:sldId id="260" r:id="rId7"/>
    <p:sldId id="280" r:id="rId8"/>
    <p:sldId id="281" r:id="rId9"/>
    <p:sldId id="282" r:id="rId10"/>
    <p:sldId id="283" r:id="rId11"/>
    <p:sldId id="261" r:id="rId12"/>
    <p:sldId id="265" r:id="rId13"/>
    <p:sldId id="266" r:id="rId14"/>
    <p:sldId id="267" r:id="rId15"/>
    <p:sldId id="284" r:id="rId16"/>
    <p:sldId id="269" r:id="rId17"/>
    <p:sldId id="285" r:id="rId18"/>
    <p:sldId id="268" r:id="rId19"/>
    <p:sldId id="270" r:id="rId20"/>
    <p:sldId id="271" r:id="rId21"/>
    <p:sldId id="272" r:id="rId22"/>
    <p:sldId id="274" r:id="rId23"/>
    <p:sldId id="286" r:id="rId24"/>
    <p:sldId id="279" r:id="rId25"/>
    <p:sldId id="275" r:id="rId26"/>
    <p:sldId id="278" r:id="rId27"/>
    <p:sldId id="287" r:id="rId28"/>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6" d="100"/>
          <a:sy n="76" d="100"/>
        </p:scale>
        <p:origin x="67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p>
        </p:txBody>
      </p:sp>
      <p:sp>
        <p:nvSpPr>
          <p:cNvPr id="4" name="Zástupný symbol pro datum 3"/>
          <p:cNvSpPr>
            <a:spLocks noGrp="1"/>
          </p:cNvSpPr>
          <p:nvPr>
            <p:ph type="dt" sz="half" idx="10"/>
          </p:nvPr>
        </p:nvSpPr>
        <p:spPr/>
        <p:txBody>
          <a:bodyPr/>
          <a:lstStyle/>
          <a:p>
            <a:fld id="{5F73E30E-7E0E-4FB1-BB49-ACEDF6481932}" type="datetimeFigureOut">
              <a:rPr lang="cs-CZ" smtClean="0"/>
              <a:t>30.03.2020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B612EAED-627A-4115-B8ED-431D9D6ECC35}" type="slidenum">
              <a:rPr lang="cs-CZ" smtClean="0"/>
              <a:t>‹#›</a:t>
            </a:fld>
            <a:endParaRPr lang="cs-CZ"/>
          </a:p>
        </p:txBody>
      </p:sp>
    </p:spTree>
    <p:extLst>
      <p:ext uri="{BB962C8B-B14F-4D97-AF65-F5344CB8AC3E}">
        <p14:creationId xmlns:p14="http://schemas.microsoft.com/office/powerpoint/2010/main" val="313098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5F73E30E-7E0E-4FB1-BB49-ACEDF6481932}" type="datetimeFigureOut">
              <a:rPr lang="cs-CZ" smtClean="0"/>
              <a:t>30.03.2020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B612EAED-627A-4115-B8ED-431D9D6ECC35}" type="slidenum">
              <a:rPr lang="cs-CZ" smtClean="0"/>
              <a:t>‹#›</a:t>
            </a:fld>
            <a:endParaRPr lang="cs-CZ"/>
          </a:p>
        </p:txBody>
      </p:sp>
    </p:spTree>
    <p:extLst>
      <p:ext uri="{BB962C8B-B14F-4D97-AF65-F5344CB8AC3E}">
        <p14:creationId xmlns:p14="http://schemas.microsoft.com/office/powerpoint/2010/main" val="1085699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5F73E30E-7E0E-4FB1-BB49-ACEDF6481932}" type="datetimeFigureOut">
              <a:rPr lang="cs-CZ" smtClean="0"/>
              <a:t>30.03.2020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B612EAED-627A-4115-B8ED-431D9D6ECC35}" type="slidenum">
              <a:rPr lang="cs-CZ" smtClean="0"/>
              <a:t>‹#›</a:t>
            </a:fld>
            <a:endParaRPr lang="cs-CZ"/>
          </a:p>
        </p:txBody>
      </p:sp>
    </p:spTree>
    <p:extLst>
      <p:ext uri="{BB962C8B-B14F-4D97-AF65-F5344CB8AC3E}">
        <p14:creationId xmlns:p14="http://schemas.microsoft.com/office/powerpoint/2010/main" val="1428102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122238"/>
            <a:ext cx="10058400" cy="12954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609600" y="1719263"/>
            <a:ext cx="5384800" cy="4411662"/>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719264"/>
            <a:ext cx="5384800" cy="2128837"/>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197600" y="4000501"/>
            <a:ext cx="5384800" cy="213042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5"/>
          <p:cNvSpPr>
            <a:spLocks noGrp="1" noChangeArrowheads="1"/>
          </p:cNvSpPr>
          <p:nvPr>
            <p:ph type="dt" sz="half" idx="10"/>
          </p:nvPr>
        </p:nvSpPr>
        <p:spPr>
          <a:ln/>
        </p:spPr>
        <p:txBody>
          <a:bodyPr/>
          <a:lstStyle>
            <a:lvl1pPr>
              <a:defRPr/>
            </a:lvl1pPr>
          </a:lstStyle>
          <a:p>
            <a:pPr>
              <a:defRPr/>
            </a:pPr>
            <a:endParaRPr lang="cs-CZ" altLang="en-US"/>
          </a:p>
        </p:txBody>
      </p:sp>
      <p:sp>
        <p:nvSpPr>
          <p:cNvPr id="7" name="Rectangle 6"/>
          <p:cNvSpPr>
            <a:spLocks noGrp="1" noChangeArrowheads="1"/>
          </p:cNvSpPr>
          <p:nvPr>
            <p:ph type="ftr" sz="quarter" idx="11"/>
          </p:nvPr>
        </p:nvSpPr>
        <p:spPr>
          <a:ln/>
        </p:spPr>
        <p:txBody>
          <a:bodyPr/>
          <a:lstStyle>
            <a:lvl1pPr>
              <a:defRPr/>
            </a:lvl1pPr>
          </a:lstStyle>
          <a:p>
            <a:pPr>
              <a:defRPr/>
            </a:pPr>
            <a:endParaRPr lang="cs-CZ" altLang="en-US"/>
          </a:p>
        </p:txBody>
      </p:sp>
      <p:sp>
        <p:nvSpPr>
          <p:cNvPr id="8" name="Rectangle 7"/>
          <p:cNvSpPr>
            <a:spLocks noGrp="1" noChangeArrowheads="1"/>
          </p:cNvSpPr>
          <p:nvPr>
            <p:ph type="sldNum" sz="quarter" idx="12"/>
          </p:nvPr>
        </p:nvSpPr>
        <p:spPr>
          <a:ln/>
        </p:spPr>
        <p:txBody>
          <a:bodyPr/>
          <a:lstStyle>
            <a:lvl1pPr>
              <a:defRPr/>
            </a:lvl1pPr>
          </a:lstStyle>
          <a:p>
            <a:pPr>
              <a:defRPr/>
            </a:pPr>
            <a:fld id="{A7803399-8C59-42CA-8C6E-6314DDC6ADF9}" type="slidenum">
              <a:rPr lang="cs-CZ" altLang="en-US"/>
              <a:pPr>
                <a:defRPr/>
              </a:pPr>
              <a:t>‹#›</a:t>
            </a:fld>
            <a:endParaRPr lang="cs-CZ" altLang="en-US"/>
          </a:p>
        </p:txBody>
      </p:sp>
    </p:spTree>
    <p:extLst>
      <p:ext uri="{BB962C8B-B14F-4D97-AF65-F5344CB8AC3E}">
        <p14:creationId xmlns:p14="http://schemas.microsoft.com/office/powerpoint/2010/main" val="16958988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OverTx">
  <p:cSld name="Nadpis a obsah nad textem">
    <p:spTree>
      <p:nvGrpSpPr>
        <p:cNvPr id="1" name=""/>
        <p:cNvGrpSpPr/>
        <p:nvPr/>
      </p:nvGrpSpPr>
      <p:grpSpPr>
        <a:xfrm>
          <a:off x="0" y="0"/>
          <a:ext cx="0" cy="0"/>
          <a:chOff x="0" y="0"/>
          <a:chExt cx="0" cy="0"/>
        </a:xfrm>
      </p:grpSpPr>
      <p:sp>
        <p:nvSpPr>
          <p:cNvPr id="2" name="Nadpis 1"/>
          <p:cNvSpPr>
            <a:spLocks noGrp="1"/>
          </p:cNvSpPr>
          <p:nvPr>
            <p:ph type="title"/>
          </p:nvPr>
        </p:nvSpPr>
        <p:spPr>
          <a:xfrm>
            <a:off x="609600" y="122238"/>
            <a:ext cx="10058400" cy="1295400"/>
          </a:xfrm>
        </p:spPr>
        <p:txBody>
          <a:bodyPr/>
          <a:lstStyle/>
          <a:p>
            <a:r>
              <a:rPr lang="cs-CZ"/>
              <a:t>Klepnutím lze upravit styl předlohy nadpisů.</a:t>
            </a:r>
          </a:p>
        </p:txBody>
      </p:sp>
      <p:sp>
        <p:nvSpPr>
          <p:cNvPr id="3" name="Zástupný symbol pro obsah 2"/>
          <p:cNvSpPr>
            <a:spLocks noGrp="1"/>
          </p:cNvSpPr>
          <p:nvPr>
            <p:ph sz="half" idx="1"/>
          </p:nvPr>
        </p:nvSpPr>
        <p:spPr>
          <a:xfrm>
            <a:off x="609600" y="1719264"/>
            <a:ext cx="10972800" cy="2128837"/>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0" y="4000501"/>
            <a:ext cx="10972800" cy="213042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5"/>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7"/>
          <p:cNvSpPr>
            <a:spLocks noGrp="1" noChangeArrowheads="1"/>
          </p:cNvSpPr>
          <p:nvPr>
            <p:ph type="sldNum" sz="quarter" idx="12"/>
          </p:nvPr>
        </p:nvSpPr>
        <p:spPr>
          <a:ln/>
        </p:spPr>
        <p:txBody>
          <a:bodyPr/>
          <a:lstStyle>
            <a:lvl1pPr>
              <a:defRPr/>
            </a:lvl1pPr>
          </a:lstStyle>
          <a:p>
            <a:pPr>
              <a:defRPr/>
            </a:pPr>
            <a:fld id="{E6883814-6208-4480-9166-F48BCCFD129A}" type="slidenum">
              <a:rPr lang="cs-CZ" altLang="en-US"/>
              <a:pPr>
                <a:defRPr/>
              </a:pPr>
              <a:t>‹#›</a:t>
            </a:fld>
            <a:endParaRPr lang="cs-CZ" altLang="en-US"/>
          </a:p>
        </p:txBody>
      </p:sp>
    </p:spTree>
    <p:extLst>
      <p:ext uri="{BB962C8B-B14F-4D97-AF65-F5344CB8AC3E}">
        <p14:creationId xmlns:p14="http://schemas.microsoft.com/office/powerpoint/2010/main" val="2576733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5F73E30E-7E0E-4FB1-BB49-ACEDF6481932}" type="datetimeFigureOut">
              <a:rPr lang="cs-CZ" smtClean="0"/>
              <a:t>30.03.2020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B612EAED-627A-4115-B8ED-431D9D6ECC35}" type="slidenum">
              <a:rPr lang="cs-CZ" smtClean="0"/>
              <a:t>‹#›</a:t>
            </a:fld>
            <a:endParaRPr lang="cs-CZ"/>
          </a:p>
        </p:txBody>
      </p:sp>
    </p:spTree>
    <p:extLst>
      <p:ext uri="{BB962C8B-B14F-4D97-AF65-F5344CB8AC3E}">
        <p14:creationId xmlns:p14="http://schemas.microsoft.com/office/powerpoint/2010/main" val="893292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5F73E30E-7E0E-4FB1-BB49-ACEDF6481932}" type="datetimeFigureOut">
              <a:rPr lang="cs-CZ" smtClean="0"/>
              <a:t>30.03.2020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B612EAED-627A-4115-B8ED-431D9D6ECC35}" type="slidenum">
              <a:rPr lang="cs-CZ" smtClean="0"/>
              <a:t>‹#›</a:t>
            </a:fld>
            <a:endParaRPr lang="cs-CZ"/>
          </a:p>
        </p:txBody>
      </p:sp>
    </p:spTree>
    <p:extLst>
      <p:ext uri="{BB962C8B-B14F-4D97-AF65-F5344CB8AC3E}">
        <p14:creationId xmlns:p14="http://schemas.microsoft.com/office/powerpoint/2010/main" val="1674885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5F73E30E-7E0E-4FB1-BB49-ACEDF6481932}" type="datetimeFigureOut">
              <a:rPr lang="cs-CZ" smtClean="0"/>
              <a:t>30.03.2020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B612EAED-627A-4115-B8ED-431D9D6ECC35}" type="slidenum">
              <a:rPr lang="cs-CZ" smtClean="0"/>
              <a:t>‹#›</a:t>
            </a:fld>
            <a:endParaRPr lang="cs-CZ"/>
          </a:p>
        </p:txBody>
      </p:sp>
    </p:spTree>
    <p:extLst>
      <p:ext uri="{BB962C8B-B14F-4D97-AF65-F5344CB8AC3E}">
        <p14:creationId xmlns:p14="http://schemas.microsoft.com/office/powerpoint/2010/main" val="2438123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5F73E30E-7E0E-4FB1-BB49-ACEDF6481932}" type="datetimeFigureOut">
              <a:rPr lang="cs-CZ" smtClean="0"/>
              <a:t>30.03.2020</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B612EAED-627A-4115-B8ED-431D9D6ECC35}" type="slidenum">
              <a:rPr lang="cs-CZ" smtClean="0"/>
              <a:t>‹#›</a:t>
            </a:fld>
            <a:endParaRPr lang="cs-CZ"/>
          </a:p>
        </p:txBody>
      </p:sp>
    </p:spTree>
    <p:extLst>
      <p:ext uri="{BB962C8B-B14F-4D97-AF65-F5344CB8AC3E}">
        <p14:creationId xmlns:p14="http://schemas.microsoft.com/office/powerpoint/2010/main" val="4248746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5F73E30E-7E0E-4FB1-BB49-ACEDF6481932}" type="datetimeFigureOut">
              <a:rPr lang="cs-CZ" smtClean="0"/>
              <a:t>30.03.2020</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B612EAED-627A-4115-B8ED-431D9D6ECC35}" type="slidenum">
              <a:rPr lang="cs-CZ" smtClean="0"/>
              <a:t>‹#›</a:t>
            </a:fld>
            <a:endParaRPr lang="cs-CZ"/>
          </a:p>
        </p:txBody>
      </p:sp>
    </p:spTree>
    <p:extLst>
      <p:ext uri="{BB962C8B-B14F-4D97-AF65-F5344CB8AC3E}">
        <p14:creationId xmlns:p14="http://schemas.microsoft.com/office/powerpoint/2010/main" val="1423583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5F73E30E-7E0E-4FB1-BB49-ACEDF6481932}" type="datetimeFigureOut">
              <a:rPr lang="cs-CZ" smtClean="0"/>
              <a:t>30.03.2020</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B612EAED-627A-4115-B8ED-431D9D6ECC35}" type="slidenum">
              <a:rPr lang="cs-CZ" smtClean="0"/>
              <a:t>‹#›</a:t>
            </a:fld>
            <a:endParaRPr lang="cs-CZ"/>
          </a:p>
        </p:txBody>
      </p:sp>
    </p:spTree>
    <p:extLst>
      <p:ext uri="{BB962C8B-B14F-4D97-AF65-F5344CB8AC3E}">
        <p14:creationId xmlns:p14="http://schemas.microsoft.com/office/powerpoint/2010/main" val="2639324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5F73E30E-7E0E-4FB1-BB49-ACEDF6481932}" type="datetimeFigureOut">
              <a:rPr lang="cs-CZ" smtClean="0"/>
              <a:t>30.03.2020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B612EAED-627A-4115-B8ED-431D9D6ECC35}" type="slidenum">
              <a:rPr lang="cs-CZ" smtClean="0"/>
              <a:t>‹#›</a:t>
            </a:fld>
            <a:endParaRPr lang="cs-CZ"/>
          </a:p>
        </p:txBody>
      </p:sp>
    </p:spTree>
    <p:extLst>
      <p:ext uri="{BB962C8B-B14F-4D97-AF65-F5344CB8AC3E}">
        <p14:creationId xmlns:p14="http://schemas.microsoft.com/office/powerpoint/2010/main" val="1864872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5F73E30E-7E0E-4FB1-BB49-ACEDF6481932}" type="datetimeFigureOut">
              <a:rPr lang="cs-CZ" smtClean="0"/>
              <a:t>30.03.2020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B612EAED-627A-4115-B8ED-431D9D6ECC35}" type="slidenum">
              <a:rPr lang="cs-CZ" smtClean="0"/>
              <a:t>‹#›</a:t>
            </a:fld>
            <a:endParaRPr lang="cs-CZ"/>
          </a:p>
        </p:txBody>
      </p:sp>
    </p:spTree>
    <p:extLst>
      <p:ext uri="{BB962C8B-B14F-4D97-AF65-F5344CB8AC3E}">
        <p14:creationId xmlns:p14="http://schemas.microsoft.com/office/powerpoint/2010/main" val="3755394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73E30E-7E0E-4FB1-BB49-ACEDF6481932}" type="datetimeFigureOut">
              <a:rPr lang="cs-CZ" smtClean="0"/>
              <a:t>30.03.2020</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12EAED-627A-4115-B8ED-431D9D6ECC35}" type="slidenum">
              <a:rPr lang="cs-CZ" smtClean="0"/>
              <a:t>‹#›</a:t>
            </a:fld>
            <a:endParaRPr lang="cs-CZ"/>
          </a:p>
        </p:txBody>
      </p:sp>
    </p:spTree>
    <p:extLst>
      <p:ext uri="{BB962C8B-B14F-4D97-AF65-F5344CB8AC3E}">
        <p14:creationId xmlns:p14="http://schemas.microsoft.com/office/powerpoint/2010/main" val="1468818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em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7.t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Bone </a:t>
            </a:r>
            <a:r>
              <a:rPr lang="cs-CZ" dirty="0" err="1"/>
              <a:t>tissue</a:t>
            </a:r>
            <a:endParaRPr lang="cs-CZ" dirty="0"/>
          </a:p>
        </p:txBody>
      </p:sp>
      <p:sp>
        <p:nvSpPr>
          <p:cNvPr id="3" name="Podnadpis 2"/>
          <p:cNvSpPr>
            <a:spLocks noGrp="1"/>
          </p:cNvSpPr>
          <p:nvPr>
            <p:ph type="subTitle" idx="1"/>
          </p:nvPr>
        </p:nvSpPr>
        <p:spPr/>
        <p:txBody>
          <a:bodyPr/>
          <a:lstStyle/>
          <a:p>
            <a:r>
              <a:rPr lang="cs-CZ" dirty="0"/>
              <a:t>Bone </a:t>
            </a:r>
            <a:r>
              <a:rPr lang="cs-CZ" dirty="0" err="1"/>
              <a:t>is</a:t>
            </a:r>
            <a:r>
              <a:rPr lang="cs-CZ" dirty="0"/>
              <a:t> a </a:t>
            </a:r>
            <a:r>
              <a:rPr lang="cs-CZ" dirty="0" err="1"/>
              <a:t>connective</a:t>
            </a:r>
            <a:r>
              <a:rPr lang="cs-CZ" dirty="0"/>
              <a:t> </a:t>
            </a:r>
            <a:r>
              <a:rPr lang="cs-CZ" dirty="0" err="1"/>
              <a:t>tissue</a:t>
            </a:r>
            <a:r>
              <a:rPr lang="cs-CZ" dirty="0"/>
              <a:t> </a:t>
            </a:r>
            <a:r>
              <a:rPr lang="cs-CZ" dirty="0" err="1"/>
              <a:t>that</a:t>
            </a:r>
            <a:r>
              <a:rPr lang="cs-CZ" dirty="0"/>
              <a:t> </a:t>
            </a:r>
            <a:r>
              <a:rPr lang="cs-CZ" dirty="0" err="1"/>
              <a:t>is</a:t>
            </a:r>
            <a:r>
              <a:rPr lang="cs-CZ" dirty="0"/>
              <a:t> </a:t>
            </a:r>
            <a:r>
              <a:rPr lang="cs-CZ" dirty="0" err="1"/>
              <a:t>characterized</a:t>
            </a:r>
            <a:r>
              <a:rPr lang="cs-CZ" dirty="0"/>
              <a:t> by a </a:t>
            </a:r>
            <a:r>
              <a:rPr lang="cs-CZ" dirty="0" err="1"/>
              <a:t>mineralized</a:t>
            </a:r>
            <a:r>
              <a:rPr lang="cs-CZ" dirty="0"/>
              <a:t> </a:t>
            </a:r>
            <a:r>
              <a:rPr lang="cs-CZ" dirty="0" err="1"/>
              <a:t>extracellular</a:t>
            </a:r>
            <a:r>
              <a:rPr lang="cs-CZ" dirty="0"/>
              <a:t> matrix. </a:t>
            </a:r>
            <a:r>
              <a:rPr lang="cs-CZ" dirty="0" err="1"/>
              <a:t>The</a:t>
            </a:r>
            <a:r>
              <a:rPr lang="cs-CZ" dirty="0"/>
              <a:t> matrix </a:t>
            </a:r>
            <a:r>
              <a:rPr lang="cs-CZ" dirty="0" err="1"/>
              <a:t>is</a:t>
            </a:r>
            <a:r>
              <a:rPr lang="cs-CZ" dirty="0"/>
              <a:t> </a:t>
            </a:r>
            <a:r>
              <a:rPr lang="cs-CZ" dirty="0" err="1"/>
              <a:t>secreted</a:t>
            </a:r>
            <a:r>
              <a:rPr lang="cs-CZ" dirty="0"/>
              <a:t> by </a:t>
            </a:r>
            <a:r>
              <a:rPr lang="cs-CZ" dirty="0" err="1"/>
              <a:t>cells</a:t>
            </a:r>
            <a:r>
              <a:rPr lang="cs-CZ" dirty="0"/>
              <a:t> </a:t>
            </a:r>
            <a:r>
              <a:rPr lang="cs-CZ" dirty="0" err="1"/>
              <a:t>called</a:t>
            </a:r>
            <a:r>
              <a:rPr lang="cs-CZ" dirty="0"/>
              <a:t> </a:t>
            </a:r>
            <a:r>
              <a:rPr lang="cs-CZ" dirty="0" err="1"/>
              <a:t>osteocytes</a:t>
            </a:r>
            <a:r>
              <a:rPr lang="cs-CZ" dirty="0"/>
              <a:t>.</a:t>
            </a:r>
          </a:p>
          <a:p>
            <a:endParaRPr lang="cs-CZ" dirty="0"/>
          </a:p>
        </p:txBody>
      </p:sp>
    </p:spTree>
    <p:extLst>
      <p:ext uri="{BB962C8B-B14F-4D97-AF65-F5344CB8AC3E}">
        <p14:creationId xmlns:p14="http://schemas.microsoft.com/office/powerpoint/2010/main" val="1384424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7528" y="577678"/>
            <a:ext cx="8424936" cy="5654319"/>
          </a:xfrm>
          <a:prstGeom prst="rect">
            <a:avLst/>
          </a:prstGeom>
        </p:spPr>
      </p:pic>
      <p:sp>
        <p:nvSpPr>
          <p:cNvPr id="3" name="TextovéPole 2"/>
          <p:cNvSpPr txBox="1"/>
          <p:nvPr/>
        </p:nvSpPr>
        <p:spPr>
          <a:xfrm>
            <a:off x="3575720" y="6381328"/>
            <a:ext cx="1440160" cy="369332"/>
          </a:xfrm>
          <a:prstGeom prst="rect">
            <a:avLst/>
          </a:prstGeom>
          <a:noFill/>
        </p:spPr>
        <p:txBody>
          <a:bodyPr wrap="square" rtlCol="0">
            <a:spAutoFit/>
          </a:bodyPr>
          <a:lstStyle/>
          <a:p>
            <a:r>
              <a:rPr lang="cs-CZ" dirty="0" err="1"/>
              <a:t>osteoclasts</a:t>
            </a:r>
            <a:endParaRPr lang="en-US" dirty="0"/>
          </a:p>
        </p:txBody>
      </p:sp>
      <p:sp>
        <p:nvSpPr>
          <p:cNvPr id="4" name="TextovéPole 3"/>
          <p:cNvSpPr txBox="1"/>
          <p:nvPr/>
        </p:nvSpPr>
        <p:spPr>
          <a:xfrm>
            <a:off x="9192344" y="5985776"/>
            <a:ext cx="1067494" cy="276999"/>
          </a:xfrm>
          <a:prstGeom prst="rect">
            <a:avLst/>
          </a:prstGeom>
          <a:noFill/>
        </p:spPr>
        <p:txBody>
          <a:bodyPr wrap="square" rtlCol="0">
            <a:spAutoFit/>
          </a:bodyPr>
          <a:lstStyle/>
          <a:p>
            <a:r>
              <a:rPr lang="en-US" sz="1200" dirty="0"/>
              <a:t>tchealth.com</a:t>
            </a:r>
          </a:p>
        </p:txBody>
      </p:sp>
      <p:sp>
        <p:nvSpPr>
          <p:cNvPr id="5" name="TextovéPole 4"/>
          <p:cNvSpPr txBox="1"/>
          <p:nvPr/>
        </p:nvSpPr>
        <p:spPr>
          <a:xfrm>
            <a:off x="6960096" y="116632"/>
            <a:ext cx="1440160" cy="369332"/>
          </a:xfrm>
          <a:prstGeom prst="rect">
            <a:avLst/>
          </a:prstGeom>
          <a:noFill/>
        </p:spPr>
        <p:txBody>
          <a:bodyPr wrap="square" rtlCol="0">
            <a:spAutoFit/>
          </a:bodyPr>
          <a:lstStyle/>
          <a:p>
            <a:r>
              <a:rPr lang="cs-CZ" dirty="0" err="1"/>
              <a:t>osteoblasts</a:t>
            </a:r>
            <a:endParaRPr lang="en-US" dirty="0"/>
          </a:p>
        </p:txBody>
      </p:sp>
      <p:sp>
        <p:nvSpPr>
          <p:cNvPr id="6" name="TextovéPole 5"/>
          <p:cNvSpPr txBox="1"/>
          <p:nvPr/>
        </p:nvSpPr>
        <p:spPr>
          <a:xfrm>
            <a:off x="7608168" y="6372036"/>
            <a:ext cx="1368152" cy="369332"/>
          </a:xfrm>
          <a:prstGeom prst="rect">
            <a:avLst/>
          </a:prstGeom>
          <a:noFill/>
        </p:spPr>
        <p:txBody>
          <a:bodyPr wrap="square" rtlCol="0">
            <a:spAutoFit/>
          </a:bodyPr>
          <a:lstStyle/>
          <a:p>
            <a:r>
              <a:rPr lang="cs-CZ" dirty="0" err="1"/>
              <a:t>osteocytes</a:t>
            </a:r>
            <a:endParaRPr lang="en-US" dirty="0"/>
          </a:p>
        </p:txBody>
      </p:sp>
      <p:cxnSp>
        <p:nvCxnSpPr>
          <p:cNvPr id="8" name="Přímá spojnice se šipkou 7"/>
          <p:cNvCxnSpPr/>
          <p:nvPr/>
        </p:nvCxnSpPr>
        <p:spPr>
          <a:xfrm>
            <a:off x="7608168" y="485964"/>
            <a:ext cx="72008" cy="222295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Přímá spojnice se šipkou 9"/>
          <p:cNvCxnSpPr>
            <a:stCxn id="5" idx="2"/>
          </p:cNvCxnSpPr>
          <p:nvPr/>
        </p:nvCxnSpPr>
        <p:spPr>
          <a:xfrm>
            <a:off x="7680176" y="485964"/>
            <a:ext cx="792088" cy="157488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Přímá spojnice se šipkou 11"/>
          <p:cNvCxnSpPr/>
          <p:nvPr/>
        </p:nvCxnSpPr>
        <p:spPr>
          <a:xfrm>
            <a:off x="7824192" y="485964"/>
            <a:ext cx="1008112" cy="121484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Přímá spojnice se šipkou 16"/>
          <p:cNvCxnSpPr/>
          <p:nvPr/>
        </p:nvCxnSpPr>
        <p:spPr>
          <a:xfrm flipH="1" flipV="1">
            <a:off x="3575720" y="3284984"/>
            <a:ext cx="576064" cy="308705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Přímá spojnice se šipkou 18"/>
          <p:cNvCxnSpPr/>
          <p:nvPr/>
        </p:nvCxnSpPr>
        <p:spPr>
          <a:xfrm flipH="1" flipV="1">
            <a:off x="4079776" y="3256409"/>
            <a:ext cx="144016" cy="309634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Přímá spojnice se šipkou 20"/>
          <p:cNvCxnSpPr>
            <a:stCxn id="3" idx="0"/>
          </p:cNvCxnSpPr>
          <p:nvPr/>
        </p:nvCxnSpPr>
        <p:spPr>
          <a:xfrm flipV="1">
            <a:off x="4295800" y="3573016"/>
            <a:ext cx="648072" cy="280831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Přímá spojnice se šipkou 26"/>
          <p:cNvCxnSpPr>
            <a:stCxn id="6" idx="0"/>
          </p:cNvCxnSpPr>
          <p:nvPr/>
        </p:nvCxnSpPr>
        <p:spPr>
          <a:xfrm flipV="1">
            <a:off x="8292244" y="5301208"/>
            <a:ext cx="1044116" cy="107082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Přímá spojnice se šipkou 28"/>
          <p:cNvCxnSpPr/>
          <p:nvPr/>
        </p:nvCxnSpPr>
        <p:spPr>
          <a:xfrm flipV="1">
            <a:off x="8184232" y="4221090"/>
            <a:ext cx="504056" cy="216023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Přímá spojnice se šipkou 30"/>
          <p:cNvCxnSpPr/>
          <p:nvPr/>
        </p:nvCxnSpPr>
        <p:spPr>
          <a:xfrm flipH="1" flipV="1">
            <a:off x="6960096" y="4005065"/>
            <a:ext cx="1152128" cy="234768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0840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878435" y="348347"/>
            <a:ext cx="10515600" cy="1325563"/>
          </a:xfrm>
        </p:spPr>
        <p:txBody>
          <a:bodyPr/>
          <a:lstStyle/>
          <a:p>
            <a:r>
              <a:rPr lang="cs-CZ" dirty="0"/>
              <a:t>Bone </a:t>
            </a:r>
            <a:r>
              <a:rPr lang="cs-CZ" dirty="0" err="1"/>
              <a:t>tissue</a:t>
            </a:r>
            <a:r>
              <a:rPr lang="cs-CZ" dirty="0"/>
              <a:t> – </a:t>
            </a:r>
            <a:r>
              <a:rPr lang="cs-CZ" dirty="0" err="1"/>
              <a:t>types</a:t>
            </a:r>
            <a:r>
              <a:rPr lang="cs-CZ" dirty="0"/>
              <a:t> </a:t>
            </a:r>
          </a:p>
        </p:txBody>
      </p:sp>
      <p:sp>
        <p:nvSpPr>
          <p:cNvPr id="3" name="Zástupný symbol pro obsah 2"/>
          <p:cNvSpPr>
            <a:spLocks noGrp="1"/>
          </p:cNvSpPr>
          <p:nvPr>
            <p:ph idx="1"/>
          </p:nvPr>
        </p:nvSpPr>
        <p:spPr>
          <a:xfrm>
            <a:off x="656967" y="1438447"/>
            <a:ext cx="10515600" cy="4351338"/>
          </a:xfrm>
        </p:spPr>
        <p:txBody>
          <a:bodyPr/>
          <a:lstStyle/>
          <a:p>
            <a:endParaRPr lang="cs-CZ" dirty="0">
              <a:effectLst/>
            </a:endParaRPr>
          </a:p>
          <a:p>
            <a:pPr lvl="1"/>
            <a:r>
              <a:rPr lang="cs-CZ" sz="1800" b="1" dirty="0"/>
              <a:t>WOVEN BONE  - </a:t>
            </a:r>
            <a:r>
              <a:rPr lang="cs-CZ" sz="1800" dirty="0" err="1"/>
              <a:t>collagen</a:t>
            </a:r>
            <a:r>
              <a:rPr lang="cs-CZ" sz="1800" dirty="0"/>
              <a:t> </a:t>
            </a:r>
            <a:r>
              <a:rPr lang="cs-CZ" sz="1800" dirty="0" err="1"/>
              <a:t>fibers</a:t>
            </a:r>
            <a:r>
              <a:rPr lang="cs-CZ" sz="1800" dirty="0"/>
              <a:t> are not </a:t>
            </a:r>
            <a:r>
              <a:rPr lang="cs-CZ" sz="1800" dirty="0" err="1"/>
              <a:t>arrenged</a:t>
            </a:r>
            <a:r>
              <a:rPr lang="cs-CZ" sz="1800" dirty="0"/>
              <a:t> </a:t>
            </a:r>
            <a:r>
              <a:rPr lang="cs-CZ" sz="1800" dirty="0" err="1"/>
              <a:t>into</a:t>
            </a:r>
            <a:r>
              <a:rPr lang="cs-CZ" sz="1800" dirty="0"/>
              <a:t> </a:t>
            </a:r>
            <a:r>
              <a:rPr lang="cs-CZ" sz="1800" dirty="0" err="1"/>
              <a:t>lamellae</a:t>
            </a:r>
            <a:r>
              <a:rPr lang="cs-CZ" sz="1800" dirty="0"/>
              <a:t> and </a:t>
            </a:r>
            <a:r>
              <a:rPr lang="cs-CZ" sz="1800" dirty="0" err="1"/>
              <a:t>running</a:t>
            </a:r>
            <a:r>
              <a:rPr lang="cs-CZ" sz="1800" dirty="0"/>
              <a:t> in </a:t>
            </a:r>
            <a:r>
              <a:rPr lang="cs-CZ" sz="1800" dirty="0" err="1"/>
              <a:t>different</a:t>
            </a:r>
            <a:r>
              <a:rPr lang="cs-CZ" sz="1800" dirty="0"/>
              <a:t> </a:t>
            </a:r>
            <a:r>
              <a:rPr lang="cs-CZ" sz="1800" dirty="0" err="1"/>
              <a:t>directions</a:t>
            </a:r>
            <a:r>
              <a:rPr lang="cs-CZ" sz="1800" dirty="0"/>
              <a:t>, </a:t>
            </a:r>
            <a:r>
              <a:rPr lang="cs-CZ" sz="1800" dirty="0" err="1"/>
              <a:t>they</a:t>
            </a:r>
            <a:r>
              <a:rPr lang="cs-CZ" sz="1800" dirty="0"/>
              <a:t> </a:t>
            </a:r>
            <a:r>
              <a:rPr lang="cs-CZ" sz="1800" dirty="0" err="1"/>
              <a:t>form</a:t>
            </a:r>
            <a:r>
              <a:rPr lang="cs-CZ" sz="1800" dirty="0"/>
              <a:t> a network in </a:t>
            </a:r>
            <a:r>
              <a:rPr lang="cs-CZ" sz="1800" dirty="0" err="1"/>
              <a:t>gound</a:t>
            </a:r>
            <a:r>
              <a:rPr lang="cs-CZ" sz="1800" dirty="0"/>
              <a:t> substance, </a:t>
            </a:r>
            <a:r>
              <a:rPr lang="cs-CZ" sz="1800" dirty="0" err="1"/>
              <a:t>osteocytes</a:t>
            </a:r>
            <a:r>
              <a:rPr lang="cs-CZ" sz="1800" dirty="0"/>
              <a:t> in </a:t>
            </a:r>
            <a:r>
              <a:rPr lang="cs-CZ" sz="1800" dirty="0" err="1"/>
              <a:t>lacunae</a:t>
            </a:r>
            <a:r>
              <a:rPr lang="cs-CZ" sz="1800" dirty="0"/>
              <a:t> are </a:t>
            </a:r>
            <a:r>
              <a:rPr lang="cs-CZ" sz="1800" dirty="0" err="1"/>
              <a:t>situated</a:t>
            </a:r>
            <a:r>
              <a:rPr lang="cs-CZ" sz="1800" dirty="0"/>
              <a:t> in </a:t>
            </a:r>
            <a:r>
              <a:rPr lang="cs-CZ" sz="1800" dirty="0" err="1"/>
              <a:t>this</a:t>
            </a:r>
            <a:r>
              <a:rPr lang="cs-CZ" sz="1800" dirty="0"/>
              <a:t> network</a:t>
            </a:r>
          </a:p>
          <a:p>
            <a:pPr lvl="1"/>
            <a:r>
              <a:rPr lang="cs-CZ" sz="1800" b="1" dirty="0"/>
              <a:t>COMPACT BONE  - </a:t>
            </a:r>
            <a:r>
              <a:rPr lang="cs-CZ" sz="1800" dirty="0" err="1"/>
              <a:t>is</a:t>
            </a:r>
            <a:r>
              <a:rPr lang="cs-CZ" sz="1800" dirty="0"/>
              <a:t> </a:t>
            </a:r>
            <a:r>
              <a:rPr lang="cs-CZ" sz="1800" dirty="0" err="1"/>
              <a:t>recognized</a:t>
            </a:r>
            <a:r>
              <a:rPr lang="cs-CZ" sz="1800" dirty="0"/>
              <a:t> as:</a:t>
            </a:r>
            <a:r>
              <a:rPr lang="cs-CZ" sz="1800" b="1" dirty="0"/>
              <a:t> </a:t>
            </a:r>
            <a:endParaRPr lang="cs-CZ" sz="1800" dirty="0"/>
          </a:p>
          <a:p>
            <a:pPr lvl="2"/>
            <a:r>
              <a:rPr lang="cs-CZ" sz="1800" b="1" dirty="0" err="1"/>
              <a:t>Lamellar</a:t>
            </a:r>
            <a:r>
              <a:rPr lang="cs-CZ" sz="1800" b="1" dirty="0"/>
              <a:t> bone</a:t>
            </a:r>
            <a:r>
              <a:rPr lang="cs-CZ" sz="1800" dirty="0"/>
              <a:t>: </a:t>
            </a:r>
            <a:r>
              <a:rPr lang="cs-CZ" sz="1800" dirty="0" err="1"/>
              <a:t>arranged</a:t>
            </a:r>
            <a:r>
              <a:rPr lang="cs-CZ" sz="1800" dirty="0"/>
              <a:t> in </a:t>
            </a:r>
            <a:r>
              <a:rPr lang="cs-CZ" sz="1800" dirty="0" err="1"/>
              <a:t>concentric</a:t>
            </a:r>
            <a:r>
              <a:rPr lang="cs-CZ" sz="1800" dirty="0"/>
              <a:t> </a:t>
            </a:r>
            <a:r>
              <a:rPr lang="cs-CZ" sz="1800" dirty="0" err="1"/>
              <a:t>layers</a:t>
            </a:r>
            <a:r>
              <a:rPr lang="cs-CZ" sz="1800" dirty="0"/>
              <a:t> </a:t>
            </a:r>
            <a:r>
              <a:rPr lang="cs-CZ" sz="1800" dirty="0" err="1"/>
              <a:t>called</a:t>
            </a:r>
            <a:r>
              <a:rPr lang="cs-CZ" sz="1800" dirty="0"/>
              <a:t> </a:t>
            </a:r>
            <a:r>
              <a:rPr lang="cs-CZ" sz="1800" b="1" dirty="0" err="1"/>
              <a:t>lamellae</a:t>
            </a:r>
            <a:r>
              <a:rPr lang="cs-CZ" sz="1800" dirty="0"/>
              <a:t>, </a:t>
            </a:r>
            <a:r>
              <a:rPr lang="cs-CZ" sz="1800" dirty="0" err="1"/>
              <a:t>with</a:t>
            </a:r>
            <a:r>
              <a:rPr lang="cs-CZ" sz="1800" dirty="0"/>
              <a:t> </a:t>
            </a:r>
            <a:r>
              <a:rPr lang="cs-CZ" sz="1800" b="1" dirty="0" err="1"/>
              <a:t>Haversian</a:t>
            </a:r>
            <a:r>
              <a:rPr lang="cs-CZ" sz="1800" b="1" dirty="0"/>
              <a:t> </a:t>
            </a:r>
            <a:r>
              <a:rPr lang="cs-CZ" sz="1800" b="1" dirty="0" err="1"/>
              <a:t>Canals</a:t>
            </a:r>
            <a:r>
              <a:rPr lang="cs-CZ" sz="1800" dirty="0"/>
              <a:t> </a:t>
            </a:r>
            <a:r>
              <a:rPr lang="cs-CZ" sz="1800" dirty="0" err="1"/>
              <a:t>containing</a:t>
            </a:r>
            <a:r>
              <a:rPr lang="cs-CZ" sz="1800" dirty="0"/>
              <a:t> </a:t>
            </a:r>
            <a:r>
              <a:rPr lang="cs-CZ" sz="1800" dirty="0" err="1"/>
              <a:t>blood</a:t>
            </a:r>
            <a:r>
              <a:rPr lang="cs-CZ" sz="1800" dirty="0"/>
              <a:t> </a:t>
            </a:r>
            <a:r>
              <a:rPr lang="cs-CZ" sz="1800" dirty="0" err="1"/>
              <a:t>vessels</a:t>
            </a:r>
            <a:r>
              <a:rPr lang="cs-CZ" sz="1800" dirty="0"/>
              <a:t> in </a:t>
            </a:r>
            <a:r>
              <a:rPr lang="cs-CZ" sz="1800" dirty="0" err="1"/>
              <a:t>the</a:t>
            </a:r>
            <a:r>
              <a:rPr lang="cs-CZ" sz="1800" dirty="0"/>
              <a:t> center, </a:t>
            </a:r>
            <a:r>
              <a:rPr lang="cs-CZ" sz="1800" dirty="0" err="1"/>
              <a:t>often</a:t>
            </a:r>
            <a:r>
              <a:rPr lang="cs-CZ" sz="1800" dirty="0"/>
              <a:t> </a:t>
            </a:r>
            <a:r>
              <a:rPr lang="cs-CZ" sz="1800" dirty="0" err="1"/>
              <a:t>found</a:t>
            </a:r>
            <a:r>
              <a:rPr lang="cs-CZ" sz="1800" dirty="0"/>
              <a:t> </a:t>
            </a:r>
            <a:r>
              <a:rPr lang="cs-CZ" sz="1800" dirty="0" err="1"/>
              <a:t>around</a:t>
            </a:r>
            <a:r>
              <a:rPr lang="cs-CZ" sz="1800" dirty="0"/>
              <a:t> </a:t>
            </a:r>
            <a:r>
              <a:rPr lang="cs-CZ" sz="1800" dirty="0" err="1"/>
              <a:t>the</a:t>
            </a:r>
            <a:r>
              <a:rPr lang="cs-CZ" sz="1800" dirty="0"/>
              <a:t> </a:t>
            </a:r>
            <a:r>
              <a:rPr lang="cs-CZ" sz="1800" dirty="0" err="1"/>
              <a:t>outside</a:t>
            </a:r>
            <a:r>
              <a:rPr lang="cs-CZ" sz="1800" dirty="0"/>
              <a:t> </a:t>
            </a:r>
            <a:r>
              <a:rPr lang="cs-CZ" sz="1800" dirty="0" err="1"/>
              <a:t>of</a:t>
            </a:r>
            <a:r>
              <a:rPr lang="cs-CZ" sz="1800" dirty="0"/>
              <a:t> </a:t>
            </a:r>
            <a:r>
              <a:rPr lang="cs-CZ" sz="1800" dirty="0" err="1"/>
              <a:t>large</a:t>
            </a:r>
            <a:r>
              <a:rPr lang="cs-CZ" sz="1800" dirty="0"/>
              <a:t> </a:t>
            </a:r>
            <a:r>
              <a:rPr lang="cs-CZ" sz="1800" dirty="0" err="1"/>
              <a:t>bones</a:t>
            </a:r>
            <a:endParaRPr lang="cs-CZ" sz="1800" dirty="0"/>
          </a:p>
          <a:p>
            <a:pPr lvl="2"/>
            <a:r>
              <a:rPr lang="cs-CZ" sz="1800" b="1" dirty="0" err="1"/>
              <a:t>Spongy</a:t>
            </a:r>
            <a:r>
              <a:rPr lang="cs-CZ" sz="1800" b="1" dirty="0"/>
              <a:t> bone</a:t>
            </a:r>
            <a:r>
              <a:rPr lang="cs-CZ" sz="1800" dirty="0"/>
              <a:t>: </a:t>
            </a:r>
            <a:r>
              <a:rPr lang="cs-CZ" sz="1800" dirty="0" err="1"/>
              <a:t>forms</a:t>
            </a:r>
            <a:r>
              <a:rPr lang="cs-CZ" sz="1800" dirty="0"/>
              <a:t> </a:t>
            </a:r>
            <a:r>
              <a:rPr lang="cs-CZ" sz="1800" b="1" dirty="0" err="1"/>
              <a:t>trabeculae</a:t>
            </a:r>
            <a:r>
              <a:rPr lang="cs-CZ" sz="1800" b="1" dirty="0"/>
              <a:t> </a:t>
            </a:r>
            <a:r>
              <a:rPr lang="cs-CZ" sz="1800" dirty="0" err="1"/>
              <a:t>inside</a:t>
            </a:r>
            <a:r>
              <a:rPr lang="cs-CZ" sz="1800" dirty="0"/>
              <a:t> </a:t>
            </a:r>
            <a:r>
              <a:rPr lang="cs-CZ" sz="1800" dirty="0" err="1"/>
              <a:t>of</a:t>
            </a:r>
            <a:r>
              <a:rPr lang="cs-CZ" sz="1800" dirty="0"/>
              <a:t> bone </a:t>
            </a:r>
            <a:r>
              <a:rPr lang="cs-CZ" sz="1800" dirty="0" err="1"/>
              <a:t>cavity</a:t>
            </a:r>
            <a:r>
              <a:rPr lang="cs-CZ" sz="1800" dirty="0"/>
              <a:t> </a:t>
            </a:r>
            <a:r>
              <a:rPr lang="cs-CZ" sz="1800" dirty="0" err="1"/>
              <a:t>with</a:t>
            </a:r>
            <a:r>
              <a:rPr lang="cs-CZ" sz="1800" dirty="0"/>
              <a:t> </a:t>
            </a:r>
            <a:r>
              <a:rPr lang="cs-CZ" sz="1800" dirty="0" err="1"/>
              <a:t>the</a:t>
            </a:r>
            <a:r>
              <a:rPr lang="cs-CZ" sz="1800" dirty="0"/>
              <a:t> bone-</a:t>
            </a:r>
            <a:r>
              <a:rPr lang="cs-CZ" sz="1800" dirty="0" err="1"/>
              <a:t>marrow</a:t>
            </a:r>
            <a:r>
              <a:rPr lang="cs-CZ" sz="1800" dirty="0"/>
              <a:t>, </a:t>
            </a:r>
            <a:r>
              <a:rPr lang="cs-CZ" sz="1800" dirty="0" err="1"/>
              <a:t>lamellae</a:t>
            </a:r>
            <a:r>
              <a:rPr lang="cs-CZ" sz="1800" dirty="0"/>
              <a:t> are </a:t>
            </a:r>
            <a:r>
              <a:rPr lang="cs-CZ" sz="1800" dirty="0" err="1"/>
              <a:t>organized</a:t>
            </a:r>
            <a:r>
              <a:rPr lang="cs-CZ" sz="1800" dirty="0"/>
              <a:t> in </a:t>
            </a:r>
            <a:r>
              <a:rPr lang="cs-CZ" sz="1800" dirty="0" err="1"/>
              <a:t>parallel</a:t>
            </a:r>
            <a:r>
              <a:rPr lang="cs-CZ" sz="1800" dirty="0"/>
              <a:t> </a:t>
            </a:r>
            <a:r>
              <a:rPr lang="cs-CZ" sz="1800" dirty="0" err="1"/>
              <a:t>way</a:t>
            </a:r>
            <a:r>
              <a:rPr lang="cs-CZ" sz="1800" dirty="0"/>
              <a:t> to </a:t>
            </a:r>
            <a:r>
              <a:rPr lang="cs-CZ" sz="1800" dirty="0" err="1"/>
              <a:t>their</a:t>
            </a:r>
            <a:r>
              <a:rPr lang="cs-CZ" sz="1800" dirty="0"/>
              <a:t> </a:t>
            </a:r>
            <a:r>
              <a:rPr lang="cs-CZ" sz="1800" dirty="0" err="1"/>
              <a:t>surface</a:t>
            </a:r>
            <a:endParaRPr lang="cs-CZ" sz="1800" dirty="0"/>
          </a:p>
          <a:p>
            <a:pPr lvl="2"/>
            <a:endParaRPr lang="cs-CZ" dirty="0"/>
          </a:p>
          <a:p>
            <a:endParaRPr lang="cs-CZ" dirty="0"/>
          </a:p>
        </p:txBody>
      </p:sp>
      <p:pic>
        <p:nvPicPr>
          <p:cNvPr id="3074" name="Picture 2" descr="Výsledek obrázku pro woven b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6053" y="4018114"/>
            <a:ext cx="5540182" cy="2307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0196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Výsledek obrázku pro spongy b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5107" y="903073"/>
            <a:ext cx="762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31451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Compact</a:t>
            </a:r>
            <a:r>
              <a:rPr lang="cs-CZ" dirty="0"/>
              <a:t> </a:t>
            </a:r>
            <a:r>
              <a:rPr lang="cs-CZ" dirty="0" err="1"/>
              <a:t>lamellar</a:t>
            </a:r>
            <a:r>
              <a:rPr lang="cs-CZ" dirty="0"/>
              <a:t> bone</a:t>
            </a:r>
          </a:p>
        </p:txBody>
      </p:sp>
      <p:sp>
        <p:nvSpPr>
          <p:cNvPr id="3" name="Zástupný symbol pro obsah 2"/>
          <p:cNvSpPr>
            <a:spLocks noGrp="1"/>
          </p:cNvSpPr>
          <p:nvPr>
            <p:ph sz="half" idx="1"/>
          </p:nvPr>
        </p:nvSpPr>
        <p:spPr/>
        <p:txBody>
          <a:bodyPr>
            <a:normAutofit fontScale="92500" lnSpcReduction="10000"/>
          </a:bodyPr>
          <a:lstStyle/>
          <a:p>
            <a:r>
              <a:rPr lang="cs-CZ" b="1" dirty="0" err="1"/>
              <a:t>Haversian</a:t>
            </a:r>
            <a:r>
              <a:rPr lang="cs-CZ" b="1" dirty="0"/>
              <a:t> </a:t>
            </a:r>
            <a:r>
              <a:rPr lang="cs-CZ" b="1" dirty="0" err="1"/>
              <a:t>Lamellae</a:t>
            </a:r>
            <a:r>
              <a:rPr lang="cs-CZ" b="1" dirty="0"/>
              <a:t>:</a:t>
            </a:r>
            <a:r>
              <a:rPr lang="cs-CZ" dirty="0"/>
              <a:t> </a:t>
            </a:r>
            <a:r>
              <a:rPr lang="cs-CZ" dirty="0" err="1"/>
              <a:t>lamellae</a:t>
            </a:r>
            <a:r>
              <a:rPr lang="cs-CZ" dirty="0"/>
              <a:t> </a:t>
            </a:r>
            <a:r>
              <a:rPr lang="cs-CZ" dirty="0" err="1"/>
              <a:t>around</a:t>
            </a:r>
            <a:r>
              <a:rPr lang="cs-CZ" dirty="0"/>
              <a:t> </a:t>
            </a:r>
            <a:r>
              <a:rPr lang="cs-CZ" dirty="0" err="1"/>
              <a:t>central</a:t>
            </a:r>
            <a:r>
              <a:rPr lang="cs-CZ" dirty="0"/>
              <a:t> </a:t>
            </a:r>
            <a:r>
              <a:rPr lang="cs-CZ" b="1" dirty="0" err="1"/>
              <a:t>Haversian</a:t>
            </a:r>
            <a:r>
              <a:rPr lang="cs-CZ" b="1" dirty="0"/>
              <a:t> </a:t>
            </a:r>
            <a:r>
              <a:rPr lang="cs-CZ" b="1" dirty="0" err="1"/>
              <a:t>Canals</a:t>
            </a:r>
            <a:endParaRPr lang="cs-CZ" dirty="0"/>
          </a:p>
          <a:p>
            <a:pPr marL="0" indent="0">
              <a:buNone/>
            </a:pPr>
            <a:r>
              <a:rPr lang="cs-CZ" dirty="0"/>
              <a:t>-  </a:t>
            </a:r>
            <a:r>
              <a:rPr lang="cs-CZ" dirty="0" err="1"/>
              <a:t>contain</a:t>
            </a:r>
            <a:r>
              <a:rPr lang="cs-CZ" dirty="0"/>
              <a:t> </a:t>
            </a:r>
            <a:r>
              <a:rPr lang="cs-CZ" dirty="0" err="1"/>
              <a:t>blood</a:t>
            </a:r>
            <a:r>
              <a:rPr lang="cs-CZ" dirty="0"/>
              <a:t> </a:t>
            </a:r>
            <a:r>
              <a:rPr lang="cs-CZ" dirty="0" err="1"/>
              <a:t>vessels</a:t>
            </a:r>
            <a:r>
              <a:rPr lang="cs-CZ" dirty="0"/>
              <a:t> and   </a:t>
            </a:r>
            <a:r>
              <a:rPr lang="cs-CZ" dirty="0" err="1"/>
              <a:t>nerves</a:t>
            </a:r>
            <a:endParaRPr lang="cs-CZ" dirty="0"/>
          </a:p>
          <a:p>
            <a:pPr>
              <a:buFontTx/>
              <a:buChar char="-"/>
            </a:pPr>
            <a:r>
              <a:rPr lang="cs-CZ" b="1" dirty="0" err="1"/>
              <a:t>Osteocytes</a:t>
            </a:r>
            <a:r>
              <a:rPr lang="cs-CZ" dirty="0"/>
              <a:t> are </a:t>
            </a:r>
            <a:r>
              <a:rPr lang="cs-CZ" dirty="0" err="1"/>
              <a:t>within</a:t>
            </a:r>
            <a:r>
              <a:rPr lang="cs-CZ" dirty="0"/>
              <a:t> </a:t>
            </a:r>
            <a:r>
              <a:rPr lang="cs-CZ" dirty="0" err="1"/>
              <a:t>the</a:t>
            </a:r>
            <a:r>
              <a:rPr lang="cs-CZ" dirty="0"/>
              <a:t>  </a:t>
            </a:r>
            <a:r>
              <a:rPr lang="cs-CZ" dirty="0" err="1"/>
              <a:t>lamellae</a:t>
            </a:r>
            <a:r>
              <a:rPr lang="cs-CZ" dirty="0"/>
              <a:t>, </a:t>
            </a:r>
            <a:r>
              <a:rPr lang="cs-CZ" dirty="0" err="1"/>
              <a:t>with</a:t>
            </a:r>
            <a:r>
              <a:rPr lang="cs-CZ" dirty="0"/>
              <a:t> </a:t>
            </a:r>
            <a:r>
              <a:rPr lang="cs-CZ" b="1" dirty="0" err="1"/>
              <a:t>canaliculi</a:t>
            </a:r>
            <a:r>
              <a:rPr lang="cs-CZ" dirty="0"/>
              <a:t> </a:t>
            </a:r>
            <a:r>
              <a:rPr lang="cs-CZ" dirty="0" err="1"/>
              <a:t>radiating</a:t>
            </a:r>
            <a:r>
              <a:rPr lang="cs-CZ" dirty="0"/>
              <a:t> </a:t>
            </a:r>
            <a:r>
              <a:rPr lang="cs-CZ" dirty="0" err="1"/>
              <a:t>toward</a:t>
            </a:r>
            <a:r>
              <a:rPr lang="cs-CZ" dirty="0"/>
              <a:t> </a:t>
            </a:r>
            <a:r>
              <a:rPr lang="cs-CZ" dirty="0" err="1"/>
              <a:t>the</a:t>
            </a:r>
            <a:r>
              <a:rPr lang="cs-CZ" dirty="0"/>
              <a:t> </a:t>
            </a:r>
            <a:r>
              <a:rPr lang="cs-CZ" dirty="0" err="1"/>
              <a:t>central</a:t>
            </a:r>
            <a:r>
              <a:rPr lang="cs-CZ" dirty="0"/>
              <a:t> </a:t>
            </a:r>
            <a:r>
              <a:rPr lang="cs-CZ" dirty="0" err="1"/>
              <a:t>haversian</a:t>
            </a:r>
            <a:r>
              <a:rPr lang="cs-CZ" dirty="0"/>
              <a:t> </a:t>
            </a:r>
            <a:r>
              <a:rPr lang="cs-CZ" dirty="0" err="1"/>
              <a:t>canal</a:t>
            </a:r>
            <a:endParaRPr lang="cs-CZ" dirty="0"/>
          </a:p>
          <a:p>
            <a:pPr>
              <a:buFontTx/>
              <a:buChar char="-"/>
            </a:pPr>
            <a:r>
              <a:rPr lang="cs-CZ" b="1" dirty="0" err="1"/>
              <a:t>Volkmann's</a:t>
            </a:r>
            <a:r>
              <a:rPr lang="cs-CZ" b="1" dirty="0"/>
              <a:t> </a:t>
            </a:r>
            <a:r>
              <a:rPr lang="cs-CZ" b="1" dirty="0" err="1"/>
              <a:t>Canals</a:t>
            </a:r>
            <a:r>
              <a:rPr lang="cs-CZ" b="1" dirty="0"/>
              <a:t>:</a:t>
            </a:r>
            <a:r>
              <a:rPr lang="cs-CZ" dirty="0"/>
              <a:t> run </a:t>
            </a:r>
            <a:r>
              <a:rPr lang="cs-CZ" dirty="0" err="1"/>
              <a:t>perpendicular</a:t>
            </a:r>
            <a:r>
              <a:rPr lang="cs-CZ" dirty="0"/>
              <a:t> (</a:t>
            </a:r>
            <a:r>
              <a:rPr lang="cs-CZ" dirty="0" err="1"/>
              <a:t>transverse</a:t>
            </a:r>
            <a:r>
              <a:rPr lang="cs-CZ" dirty="0"/>
              <a:t>) to </a:t>
            </a:r>
            <a:r>
              <a:rPr lang="cs-CZ" dirty="0" err="1"/>
              <a:t>the</a:t>
            </a:r>
            <a:r>
              <a:rPr lang="cs-CZ" dirty="0"/>
              <a:t> </a:t>
            </a:r>
            <a:r>
              <a:rPr lang="cs-CZ" dirty="0" err="1"/>
              <a:t>Haversian</a:t>
            </a:r>
            <a:r>
              <a:rPr lang="cs-CZ" dirty="0"/>
              <a:t> </a:t>
            </a:r>
            <a:r>
              <a:rPr lang="cs-CZ" dirty="0" err="1"/>
              <a:t>Canals</a:t>
            </a:r>
            <a:r>
              <a:rPr lang="cs-CZ" dirty="0"/>
              <a:t>, </a:t>
            </a:r>
            <a:r>
              <a:rPr lang="cs-CZ" dirty="0" err="1"/>
              <a:t>they</a:t>
            </a:r>
            <a:r>
              <a:rPr lang="cs-CZ" dirty="0"/>
              <a:t> </a:t>
            </a:r>
            <a:r>
              <a:rPr lang="cs-CZ" dirty="0" err="1"/>
              <a:t>connect</a:t>
            </a:r>
            <a:r>
              <a:rPr lang="cs-CZ" dirty="0"/>
              <a:t> </a:t>
            </a:r>
            <a:r>
              <a:rPr lang="cs-CZ" dirty="0" err="1"/>
              <a:t>the</a:t>
            </a:r>
            <a:r>
              <a:rPr lang="cs-CZ" dirty="0"/>
              <a:t> </a:t>
            </a:r>
            <a:r>
              <a:rPr lang="cs-CZ" dirty="0" err="1"/>
              <a:t>haversian</a:t>
            </a:r>
            <a:r>
              <a:rPr lang="cs-CZ" dirty="0"/>
              <a:t> </a:t>
            </a:r>
            <a:r>
              <a:rPr lang="cs-CZ" dirty="0" err="1"/>
              <a:t>canals</a:t>
            </a:r>
            <a:r>
              <a:rPr lang="cs-CZ" dirty="0"/>
              <a:t> to </a:t>
            </a:r>
            <a:r>
              <a:rPr lang="cs-CZ" dirty="0" err="1"/>
              <a:t>each</a:t>
            </a:r>
            <a:r>
              <a:rPr lang="cs-CZ" dirty="0"/>
              <a:t> </a:t>
            </a:r>
            <a:r>
              <a:rPr lang="cs-CZ" dirty="0" err="1"/>
              <a:t>other</a:t>
            </a:r>
            <a:r>
              <a:rPr lang="cs-CZ" dirty="0"/>
              <a:t>, </a:t>
            </a:r>
            <a:r>
              <a:rPr lang="cs-CZ" dirty="0" err="1"/>
              <a:t>or</a:t>
            </a:r>
            <a:r>
              <a:rPr lang="cs-CZ" dirty="0"/>
              <a:t> to </a:t>
            </a:r>
            <a:r>
              <a:rPr lang="cs-CZ" dirty="0" err="1"/>
              <a:t>the</a:t>
            </a:r>
            <a:r>
              <a:rPr lang="cs-CZ" dirty="0"/>
              <a:t> </a:t>
            </a:r>
            <a:r>
              <a:rPr lang="cs-CZ" dirty="0" err="1"/>
              <a:t>marrow</a:t>
            </a:r>
            <a:r>
              <a:rPr lang="cs-CZ" dirty="0"/>
              <a:t> </a:t>
            </a:r>
            <a:r>
              <a:rPr lang="cs-CZ" dirty="0" err="1"/>
              <a:t>cavity</a:t>
            </a:r>
            <a:endParaRPr lang="cs-CZ" dirty="0"/>
          </a:p>
          <a:p>
            <a:endParaRPr lang="cs-CZ" dirty="0"/>
          </a:p>
        </p:txBody>
      </p:sp>
      <p:pic>
        <p:nvPicPr>
          <p:cNvPr id="5122" name="Picture 2" descr="Unit_05-09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9790" y="1973606"/>
            <a:ext cx="27813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délník 4"/>
          <p:cNvSpPr/>
          <p:nvPr/>
        </p:nvSpPr>
        <p:spPr>
          <a:xfrm>
            <a:off x="6392563" y="4341511"/>
            <a:ext cx="6096000" cy="646331"/>
          </a:xfrm>
          <a:prstGeom prst="rect">
            <a:avLst/>
          </a:prstGeom>
        </p:spPr>
        <p:txBody>
          <a:bodyPr>
            <a:spAutoFit/>
          </a:bodyPr>
          <a:lstStyle/>
          <a:p>
            <a:pPr>
              <a:spcAft>
                <a:spcPts val="0"/>
              </a:spcAft>
            </a:pPr>
            <a:r>
              <a:rPr lang="cs-CZ" dirty="0">
                <a:effectLst/>
                <a:latin typeface="Times New Roman" panose="02020603050405020304" pitchFamily="18" charset="0"/>
                <a:ea typeface="Times New Roman" panose="02020603050405020304" pitchFamily="18" charset="0"/>
              </a:rPr>
              <a:t>1 – </a:t>
            </a:r>
            <a:r>
              <a:rPr lang="cs-CZ" dirty="0" err="1">
                <a:effectLst/>
                <a:latin typeface="Times New Roman" panose="02020603050405020304" pitchFamily="18" charset="0"/>
                <a:ea typeface="Times New Roman" panose="02020603050405020304" pitchFamily="18" charset="0"/>
              </a:rPr>
              <a:t>osteocyte</a:t>
            </a:r>
            <a:r>
              <a:rPr lang="cs-CZ" dirty="0">
                <a:effectLst/>
                <a:latin typeface="Times New Roman" panose="02020603050405020304" pitchFamily="18" charset="0"/>
                <a:ea typeface="Times New Roman" panose="02020603050405020304" pitchFamily="18" charset="0"/>
              </a:rPr>
              <a:t>, 2 – </a:t>
            </a:r>
            <a:r>
              <a:rPr lang="cs-CZ" dirty="0" err="1">
                <a:effectLst/>
                <a:latin typeface="Times New Roman" panose="02020603050405020304" pitchFamily="18" charset="0"/>
                <a:ea typeface="Times New Roman" panose="02020603050405020304" pitchFamily="18" charset="0"/>
              </a:rPr>
              <a:t>interstitial</a:t>
            </a:r>
            <a:r>
              <a:rPr lang="cs-CZ" dirty="0">
                <a:effectLst/>
                <a:latin typeface="Times New Roman" panose="02020603050405020304" pitchFamily="18" charset="0"/>
                <a:ea typeface="Times New Roman" panose="02020603050405020304" pitchFamily="18" charset="0"/>
              </a:rPr>
              <a:t> </a:t>
            </a:r>
            <a:r>
              <a:rPr lang="cs-CZ" dirty="0" err="1">
                <a:effectLst/>
                <a:latin typeface="Times New Roman" panose="02020603050405020304" pitchFamily="18" charset="0"/>
                <a:ea typeface="Times New Roman" panose="02020603050405020304" pitchFamily="18" charset="0"/>
              </a:rPr>
              <a:t>lamellae</a:t>
            </a:r>
            <a:r>
              <a:rPr lang="cs-CZ" dirty="0">
                <a:effectLst/>
                <a:latin typeface="Times New Roman" panose="02020603050405020304" pitchFamily="18" charset="0"/>
                <a:ea typeface="Times New Roman" panose="02020603050405020304" pitchFamily="18" charset="0"/>
              </a:rPr>
              <a:t>, 3 – </a:t>
            </a:r>
            <a:r>
              <a:rPr lang="cs-CZ" dirty="0" err="1">
                <a:effectLst/>
                <a:latin typeface="Times New Roman" panose="02020603050405020304" pitchFamily="18" charset="0"/>
                <a:ea typeface="Times New Roman" panose="02020603050405020304" pitchFamily="18" charset="0"/>
              </a:rPr>
              <a:t>haversian</a:t>
            </a:r>
            <a:r>
              <a:rPr lang="cs-CZ" dirty="0">
                <a:effectLst/>
                <a:latin typeface="Times New Roman" panose="02020603050405020304" pitchFamily="18" charset="0"/>
                <a:ea typeface="Times New Roman" panose="02020603050405020304" pitchFamily="18" charset="0"/>
              </a:rPr>
              <a:t> </a:t>
            </a:r>
            <a:r>
              <a:rPr lang="cs-CZ" dirty="0" err="1">
                <a:effectLst/>
                <a:latin typeface="Times New Roman" panose="02020603050405020304" pitchFamily="18" charset="0"/>
                <a:ea typeface="Times New Roman" panose="02020603050405020304" pitchFamily="18" charset="0"/>
              </a:rPr>
              <a:t>canal</a:t>
            </a:r>
            <a:r>
              <a:rPr lang="cs-CZ" dirty="0">
                <a:effectLst/>
                <a:latin typeface="Times New Roman" panose="02020603050405020304" pitchFamily="18" charset="0"/>
                <a:ea typeface="Times New Roman" panose="02020603050405020304" pitchFamily="18" charset="0"/>
              </a:rPr>
              <a:t>, 4 - </a:t>
            </a:r>
            <a:r>
              <a:rPr lang="cs-CZ" dirty="0" err="1">
                <a:effectLst/>
                <a:latin typeface="Times New Roman" panose="02020603050405020304" pitchFamily="18" charset="0"/>
                <a:ea typeface="Times New Roman" panose="02020603050405020304" pitchFamily="18" charset="0"/>
              </a:rPr>
              <a:t>lamellae</a:t>
            </a:r>
            <a:endParaRPr lang="cs-CZ"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09733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Compact</a:t>
            </a:r>
            <a:r>
              <a:rPr lang="cs-CZ" dirty="0"/>
              <a:t> </a:t>
            </a:r>
            <a:r>
              <a:rPr lang="cs-CZ" dirty="0" err="1"/>
              <a:t>lamellar</a:t>
            </a:r>
            <a:r>
              <a:rPr lang="cs-CZ" dirty="0"/>
              <a:t> bone</a:t>
            </a:r>
          </a:p>
        </p:txBody>
      </p:sp>
      <p:sp>
        <p:nvSpPr>
          <p:cNvPr id="3" name="Zástupný symbol pro obsah 2"/>
          <p:cNvSpPr>
            <a:spLocks noGrp="1"/>
          </p:cNvSpPr>
          <p:nvPr>
            <p:ph sz="half" idx="1"/>
          </p:nvPr>
        </p:nvSpPr>
        <p:spPr/>
        <p:txBody>
          <a:bodyPr>
            <a:normAutofit/>
          </a:bodyPr>
          <a:lstStyle/>
          <a:p>
            <a:r>
              <a:rPr lang="cs-CZ" sz="2400" dirty="0"/>
              <a:t> </a:t>
            </a:r>
            <a:r>
              <a:rPr lang="cs-CZ" sz="2400" b="1" dirty="0" err="1"/>
              <a:t>Interstitial</a:t>
            </a:r>
            <a:r>
              <a:rPr lang="cs-CZ" sz="2400" b="1" dirty="0"/>
              <a:t> </a:t>
            </a:r>
            <a:r>
              <a:rPr lang="cs-CZ" sz="2400" b="1" dirty="0" err="1"/>
              <a:t>Lamellae</a:t>
            </a:r>
            <a:r>
              <a:rPr lang="cs-CZ" sz="2400" b="1" dirty="0"/>
              <a:t>:</a:t>
            </a:r>
            <a:r>
              <a:rPr lang="cs-CZ" sz="2400" dirty="0"/>
              <a:t> </a:t>
            </a:r>
            <a:r>
              <a:rPr lang="cs-CZ" sz="2400" dirty="0" err="1"/>
              <a:t>remnants</a:t>
            </a:r>
            <a:r>
              <a:rPr lang="cs-CZ" sz="2400" dirty="0"/>
              <a:t> </a:t>
            </a:r>
            <a:r>
              <a:rPr lang="cs-CZ" sz="2400" dirty="0" err="1"/>
              <a:t>of</a:t>
            </a:r>
            <a:r>
              <a:rPr lang="cs-CZ" sz="2400" dirty="0"/>
              <a:t> </a:t>
            </a:r>
            <a:r>
              <a:rPr lang="cs-CZ" sz="2400" dirty="0" err="1"/>
              <a:t>older</a:t>
            </a:r>
            <a:r>
              <a:rPr lang="cs-CZ" sz="2400" dirty="0"/>
              <a:t> </a:t>
            </a:r>
            <a:r>
              <a:rPr lang="cs-CZ" sz="2400" dirty="0" err="1"/>
              <a:t>haversian</a:t>
            </a:r>
            <a:r>
              <a:rPr lang="cs-CZ" sz="2400" dirty="0"/>
              <a:t> </a:t>
            </a:r>
            <a:r>
              <a:rPr lang="cs-CZ" sz="2400" dirty="0" err="1"/>
              <a:t>lamellae</a:t>
            </a:r>
            <a:r>
              <a:rPr lang="cs-CZ" sz="2400" dirty="0"/>
              <a:t>, </a:t>
            </a:r>
            <a:r>
              <a:rPr lang="cs-CZ" sz="2400" dirty="0" err="1"/>
              <a:t>they</a:t>
            </a:r>
            <a:r>
              <a:rPr lang="cs-CZ" sz="2400" dirty="0"/>
              <a:t> are not </a:t>
            </a:r>
            <a:r>
              <a:rPr lang="cs-CZ" sz="2400" dirty="0" err="1"/>
              <a:t>concentrically</a:t>
            </a:r>
            <a:r>
              <a:rPr lang="cs-CZ" sz="2400" dirty="0"/>
              <a:t> </a:t>
            </a:r>
            <a:r>
              <a:rPr lang="cs-CZ" sz="2400" dirty="0" err="1"/>
              <a:t>arranged</a:t>
            </a:r>
            <a:r>
              <a:rPr lang="cs-CZ" sz="2400" dirty="0"/>
              <a:t>, but </a:t>
            </a:r>
            <a:r>
              <a:rPr lang="cs-CZ" sz="2400" dirty="0" err="1"/>
              <a:t>lie</a:t>
            </a:r>
            <a:r>
              <a:rPr lang="cs-CZ" sz="2400" dirty="0"/>
              <a:t> in </a:t>
            </a:r>
            <a:r>
              <a:rPr lang="cs-CZ" sz="2400" dirty="0" err="1"/>
              <a:t>between</a:t>
            </a:r>
            <a:r>
              <a:rPr lang="cs-CZ" sz="2400" dirty="0"/>
              <a:t> </a:t>
            </a:r>
            <a:r>
              <a:rPr lang="cs-CZ" sz="2400" dirty="0" err="1"/>
              <a:t>the</a:t>
            </a:r>
            <a:r>
              <a:rPr lang="cs-CZ" sz="2400" dirty="0"/>
              <a:t> </a:t>
            </a:r>
            <a:r>
              <a:rPr lang="cs-CZ" sz="2400" dirty="0" err="1"/>
              <a:t>haversian</a:t>
            </a:r>
            <a:r>
              <a:rPr lang="cs-CZ" sz="2400" dirty="0"/>
              <a:t> </a:t>
            </a:r>
            <a:r>
              <a:rPr lang="cs-CZ" sz="2400" dirty="0" err="1"/>
              <a:t>systems</a:t>
            </a:r>
            <a:r>
              <a:rPr lang="cs-CZ" sz="2400" dirty="0"/>
              <a:t> </a:t>
            </a:r>
          </a:p>
          <a:p>
            <a:r>
              <a:rPr lang="cs-CZ" sz="2400" b="1" dirty="0" err="1"/>
              <a:t>Circumferential</a:t>
            </a:r>
            <a:r>
              <a:rPr lang="cs-CZ" sz="2400" b="1" dirty="0"/>
              <a:t> </a:t>
            </a:r>
            <a:r>
              <a:rPr lang="cs-CZ" sz="2400" b="1" dirty="0" err="1"/>
              <a:t>Lamellae</a:t>
            </a:r>
            <a:r>
              <a:rPr lang="cs-CZ" sz="2400" b="1" dirty="0"/>
              <a:t>:</a:t>
            </a:r>
            <a:r>
              <a:rPr lang="cs-CZ" sz="2400" dirty="0"/>
              <a:t> </a:t>
            </a:r>
            <a:r>
              <a:rPr lang="cs-CZ" sz="2400" dirty="0" err="1"/>
              <a:t>the</a:t>
            </a:r>
            <a:r>
              <a:rPr lang="cs-CZ" sz="2400" dirty="0"/>
              <a:t> </a:t>
            </a:r>
            <a:r>
              <a:rPr lang="cs-CZ" sz="2400" dirty="0" err="1"/>
              <a:t>external</a:t>
            </a:r>
            <a:r>
              <a:rPr lang="cs-CZ" sz="2400" dirty="0"/>
              <a:t> and </a:t>
            </a:r>
            <a:r>
              <a:rPr lang="cs-CZ" sz="2400" dirty="0" err="1"/>
              <a:t>internal</a:t>
            </a:r>
            <a:r>
              <a:rPr lang="cs-CZ" sz="2400" dirty="0"/>
              <a:t> </a:t>
            </a:r>
            <a:r>
              <a:rPr lang="cs-CZ" sz="2400" dirty="0" err="1"/>
              <a:t>borders</a:t>
            </a:r>
            <a:r>
              <a:rPr lang="cs-CZ" sz="2400" dirty="0"/>
              <a:t> </a:t>
            </a:r>
            <a:r>
              <a:rPr lang="cs-CZ" sz="2400" dirty="0" err="1"/>
              <a:t>of</a:t>
            </a:r>
            <a:r>
              <a:rPr lang="cs-CZ" sz="2400" dirty="0"/>
              <a:t> </a:t>
            </a:r>
            <a:r>
              <a:rPr lang="cs-CZ" sz="2400" dirty="0" err="1"/>
              <a:t>cortical</a:t>
            </a:r>
            <a:r>
              <a:rPr lang="cs-CZ" sz="2400" dirty="0"/>
              <a:t> bone.</a:t>
            </a:r>
          </a:p>
          <a:p>
            <a:pPr marL="0" indent="0">
              <a:buNone/>
            </a:pPr>
            <a:r>
              <a:rPr lang="cs-CZ" sz="2400" dirty="0"/>
              <a:t> </a:t>
            </a:r>
            <a:r>
              <a:rPr lang="cs-CZ" sz="2400" b="1" dirty="0" err="1"/>
              <a:t>Outer</a:t>
            </a:r>
            <a:r>
              <a:rPr lang="cs-CZ" sz="2400" b="1" dirty="0"/>
              <a:t> </a:t>
            </a:r>
            <a:r>
              <a:rPr lang="cs-CZ" sz="2400" b="1" dirty="0" err="1"/>
              <a:t>Circumferential</a:t>
            </a:r>
            <a:r>
              <a:rPr lang="cs-CZ" sz="2400" b="1" dirty="0"/>
              <a:t> </a:t>
            </a:r>
            <a:r>
              <a:rPr lang="cs-CZ" sz="2400" b="1" dirty="0" err="1"/>
              <a:t>Lamellae</a:t>
            </a:r>
            <a:r>
              <a:rPr lang="cs-CZ" sz="2400" b="1" dirty="0"/>
              <a:t>: </a:t>
            </a:r>
            <a:r>
              <a:rPr lang="cs-CZ" sz="2400" dirty="0" err="1"/>
              <a:t>adjacent</a:t>
            </a:r>
            <a:r>
              <a:rPr lang="cs-CZ" sz="2400" dirty="0"/>
              <a:t> to </a:t>
            </a:r>
            <a:r>
              <a:rPr lang="cs-CZ" sz="2400" dirty="0" err="1"/>
              <a:t>the</a:t>
            </a:r>
            <a:r>
              <a:rPr lang="cs-CZ" sz="2400" dirty="0"/>
              <a:t> </a:t>
            </a:r>
            <a:r>
              <a:rPr lang="cs-CZ" sz="2400" dirty="0" err="1"/>
              <a:t>periosteum</a:t>
            </a:r>
            <a:endParaRPr lang="cs-CZ" sz="2400" dirty="0"/>
          </a:p>
          <a:p>
            <a:pPr marL="0" indent="0">
              <a:buNone/>
            </a:pPr>
            <a:r>
              <a:rPr lang="cs-CZ" sz="2400" b="1" dirty="0" err="1"/>
              <a:t>Inner</a:t>
            </a:r>
            <a:r>
              <a:rPr lang="cs-CZ" sz="2400" b="1" dirty="0"/>
              <a:t> </a:t>
            </a:r>
            <a:r>
              <a:rPr lang="cs-CZ" sz="2400" b="1" dirty="0" err="1"/>
              <a:t>Circumferential</a:t>
            </a:r>
            <a:r>
              <a:rPr lang="cs-CZ" sz="2400" b="1" dirty="0"/>
              <a:t> </a:t>
            </a:r>
            <a:r>
              <a:rPr lang="cs-CZ" sz="2400" b="1" dirty="0" err="1"/>
              <a:t>Lamellae</a:t>
            </a:r>
            <a:r>
              <a:rPr lang="cs-CZ" sz="2400" b="1" dirty="0"/>
              <a:t>:</a:t>
            </a:r>
            <a:r>
              <a:rPr lang="cs-CZ" sz="2400" dirty="0"/>
              <a:t> </a:t>
            </a:r>
            <a:r>
              <a:rPr lang="cs-CZ" sz="2400" dirty="0" err="1"/>
              <a:t>adjacent</a:t>
            </a:r>
            <a:r>
              <a:rPr lang="cs-CZ" sz="2400" dirty="0"/>
              <a:t> to </a:t>
            </a:r>
            <a:r>
              <a:rPr lang="cs-CZ" sz="2400" dirty="0" err="1"/>
              <a:t>the</a:t>
            </a:r>
            <a:r>
              <a:rPr lang="cs-CZ" sz="2400" dirty="0"/>
              <a:t> endosteum</a:t>
            </a:r>
            <a:endParaRPr lang="cs-CZ" dirty="0"/>
          </a:p>
        </p:txBody>
      </p:sp>
      <p:pic>
        <p:nvPicPr>
          <p:cNvPr id="6146" name="Picture 2" descr="fig09denseb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690688"/>
            <a:ext cx="27813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plywoo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53477" y="3283422"/>
            <a:ext cx="28575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4546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524000" y="476672"/>
            <a:ext cx="8712968" cy="6311756"/>
          </a:xfrm>
          <a:prstGeom prst="rect">
            <a:avLst/>
          </a:prstGeom>
        </p:spPr>
      </p:pic>
      <p:pic>
        <p:nvPicPr>
          <p:cNvPr id="4" name="Obrázek 3"/>
          <p:cNvPicPr>
            <a:picLocks noChangeAspect="1"/>
          </p:cNvPicPr>
          <p:nvPr/>
        </p:nvPicPr>
        <p:blipFill>
          <a:blip r:embed="rId3"/>
          <a:stretch>
            <a:fillRect/>
          </a:stretch>
        </p:blipFill>
        <p:spPr>
          <a:xfrm>
            <a:off x="7201717" y="-1257"/>
            <a:ext cx="3457575" cy="3429000"/>
          </a:xfrm>
          <a:prstGeom prst="rect">
            <a:avLst/>
          </a:prstGeom>
        </p:spPr>
      </p:pic>
      <p:sp>
        <p:nvSpPr>
          <p:cNvPr id="5" name="TextovéPole 4"/>
          <p:cNvSpPr txBox="1"/>
          <p:nvPr/>
        </p:nvSpPr>
        <p:spPr>
          <a:xfrm>
            <a:off x="9336360" y="2996952"/>
            <a:ext cx="1331640" cy="400110"/>
          </a:xfrm>
          <a:prstGeom prst="rect">
            <a:avLst/>
          </a:prstGeom>
          <a:noFill/>
        </p:spPr>
        <p:txBody>
          <a:bodyPr wrap="square" rtlCol="0">
            <a:spAutoFit/>
          </a:bodyPr>
          <a:lstStyle/>
          <a:p>
            <a:r>
              <a:rPr lang="en-US" sz="1000" dirty="0"/>
              <a:t>http://accessmedicine.mhmedical.com/</a:t>
            </a:r>
          </a:p>
        </p:txBody>
      </p:sp>
      <p:sp>
        <p:nvSpPr>
          <p:cNvPr id="6" name="TextovéPole 5"/>
          <p:cNvSpPr txBox="1"/>
          <p:nvPr/>
        </p:nvSpPr>
        <p:spPr>
          <a:xfrm>
            <a:off x="1559496" y="-27384"/>
            <a:ext cx="5832648" cy="523220"/>
          </a:xfrm>
          <a:prstGeom prst="rect">
            <a:avLst/>
          </a:prstGeom>
          <a:noFill/>
        </p:spPr>
        <p:txBody>
          <a:bodyPr wrap="square" rtlCol="0">
            <a:spAutoFit/>
          </a:bodyPr>
          <a:lstStyle/>
          <a:p>
            <a:r>
              <a:rPr lang="cs-CZ" sz="2800" dirty="0" err="1"/>
              <a:t>Lamellar</a:t>
            </a:r>
            <a:r>
              <a:rPr lang="cs-CZ" sz="2800" dirty="0"/>
              <a:t> </a:t>
            </a:r>
            <a:r>
              <a:rPr lang="cs-CZ" sz="2800" dirty="0" err="1"/>
              <a:t>compact</a:t>
            </a:r>
            <a:r>
              <a:rPr lang="cs-CZ" sz="2800" dirty="0"/>
              <a:t> bone </a:t>
            </a:r>
            <a:r>
              <a:rPr lang="cs-CZ" sz="2400" dirty="0"/>
              <a:t>(</a:t>
            </a:r>
            <a:r>
              <a:rPr lang="cs-CZ" sz="2400" dirty="0" err="1"/>
              <a:t>Schmorl</a:t>
            </a:r>
            <a:r>
              <a:rPr lang="cs-CZ" sz="2400" dirty="0"/>
              <a:t>)</a:t>
            </a:r>
            <a:endParaRPr lang="en-US" sz="2400" dirty="0"/>
          </a:p>
        </p:txBody>
      </p:sp>
    </p:spTree>
    <p:extLst>
      <p:ext uri="{BB962C8B-B14F-4D97-AF65-F5344CB8AC3E}">
        <p14:creationId xmlns:p14="http://schemas.microsoft.com/office/powerpoint/2010/main" val="4003061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Spongy</a:t>
            </a:r>
            <a:r>
              <a:rPr lang="cs-CZ" dirty="0"/>
              <a:t> bone </a:t>
            </a:r>
          </a:p>
        </p:txBody>
      </p:sp>
      <p:sp>
        <p:nvSpPr>
          <p:cNvPr id="3" name="Zástupný symbol pro obsah 2"/>
          <p:cNvSpPr>
            <a:spLocks noGrp="1"/>
          </p:cNvSpPr>
          <p:nvPr>
            <p:ph sz="half" idx="1"/>
          </p:nvPr>
        </p:nvSpPr>
        <p:spPr/>
        <p:txBody>
          <a:bodyPr/>
          <a:lstStyle/>
          <a:p>
            <a:r>
              <a:rPr lang="cs-CZ" dirty="0" err="1"/>
              <a:t>forms</a:t>
            </a:r>
            <a:r>
              <a:rPr lang="cs-CZ" dirty="0"/>
              <a:t> </a:t>
            </a:r>
            <a:r>
              <a:rPr lang="cs-CZ" b="1" dirty="0" err="1"/>
              <a:t>trabeculae</a:t>
            </a:r>
            <a:r>
              <a:rPr lang="cs-CZ" b="1" dirty="0"/>
              <a:t> </a:t>
            </a:r>
            <a:r>
              <a:rPr lang="cs-CZ" dirty="0" err="1"/>
              <a:t>inside</a:t>
            </a:r>
            <a:r>
              <a:rPr lang="cs-CZ" dirty="0"/>
              <a:t> </a:t>
            </a:r>
            <a:r>
              <a:rPr lang="cs-CZ" dirty="0" err="1"/>
              <a:t>of</a:t>
            </a:r>
            <a:r>
              <a:rPr lang="cs-CZ" dirty="0"/>
              <a:t> bone </a:t>
            </a:r>
            <a:r>
              <a:rPr lang="cs-CZ" dirty="0" err="1"/>
              <a:t>cavity</a:t>
            </a:r>
            <a:r>
              <a:rPr lang="cs-CZ" dirty="0"/>
              <a:t> </a:t>
            </a:r>
            <a:r>
              <a:rPr lang="cs-CZ" dirty="0" err="1"/>
              <a:t>with</a:t>
            </a:r>
            <a:r>
              <a:rPr lang="cs-CZ" dirty="0"/>
              <a:t> </a:t>
            </a:r>
            <a:r>
              <a:rPr lang="cs-CZ" dirty="0" err="1"/>
              <a:t>the</a:t>
            </a:r>
            <a:r>
              <a:rPr lang="cs-CZ" dirty="0"/>
              <a:t> bone-</a:t>
            </a:r>
            <a:r>
              <a:rPr lang="cs-CZ" dirty="0" err="1"/>
              <a:t>marrow</a:t>
            </a:r>
            <a:r>
              <a:rPr lang="cs-CZ" dirty="0"/>
              <a:t>. </a:t>
            </a:r>
            <a:r>
              <a:rPr lang="cs-CZ" dirty="0" err="1"/>
              <a:t>Lamellae</a:t>
            </a:r>
            <a:r>
              <a:rPr lang="cs-CZ" dirty="0"/>
              <a:t> are </a:t>
            </a:r>
            <a:r>
              <a:rPr lang="cs-CZ" dirty="0" err="1"/>
              <a:t>organized</a:t>
            </a:r>
            <a:r>
              <a:rPr lang="cs-CZ" dirty="0"/>
              <a:t> in </a:t>
            </a:r>
            <a:r>
              <a:rPr lang="cs-CZ" dirty="0" err="1"/>
              <a:t>parallel</a:t>
            </a:r>
            <a:r>
              <a:rPr lang="cs-CZ" dirty="0"/>
              <a:t> </a:t>
            </a:r>
            <a:r>
              <a:rPr lang="cs-CZ" dirty="0" err="1"/>
              <a:t>way</a:t>
            </a:r>
            <a:r>
              <a:rPr lang="cs-CZ" dirty="0"/>
              <a:t> to </a:t>
            </a:r>
            <a:r>
              <a:rPr lang="cs-CZ" dirty="0" err="1"/>
              <a:t>their</a:t>
            </a:r>
            <a:r>
              <a:rPr lang="cs-CZ" dirty="0"/>
              <a:t> </a:t>
            </a:r>
            <a:r>
              <a:rPr lang="cs-CZ" dirty="0" err="1"/>
              <a:t>surface</a:t>
            </a:r>
            <a:endParaRPr lang="cs-CZ" dirty="0"/>
          </a:p>
        </p:txBody>
      </p:sp>
      <p:pic>
        <p:nvPicPr>
          <p:cNvPr id="7170" name="Picture 2" descr="Výsledek obrázku pro spongy bon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742903" y="4105103"/>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Výsledek obrázku pro spongy b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2591" y="1881188"/>
            <a:ext cx="6076950" cy="4295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468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1703512" y="188641"/>
            <a:ext cx="5544616" cy="504056"/>
          </a:xfrm>
        </p:spPr>
        <p:txBody>
          <a:bodyPr/>
          <a:lstStyle/>
          <a:p>
            <a:pPr eaLnBrk="1" hangingPunct="1"/>
            <a:r>
              <a:rPr lang="cs-CZ" sz="2800" dirty="0" err="1"/>
              <a:t>Lamellar</a:t>
            </a:r>
            <a:r>
              <a:rPr lang="cs-CZ" sz="2800" dirty="0"/>
              <a:t> </a:t>
            </a:r>
            <a:r>
              <a:rPr lang="cs-CZ" sz="2800" dirty="0" err="1"/>
              <a:t>spongy</a:t>
            </a:r>
            <a:r>
              <a:rPr lang="cs-CZ" sz="2800" dirty="0"/>
              <a:t> bone </a:t>
            </a:r>
            <a:r>
              <a:rPr lang="cs-CZ" sz="2400" dirty="0"/>
              <a:t>(HE)</a:t>
            </a:r>
          </a:p>
        </p:txBody>
      </p:sp>
      <p:sp>
        <p:nvSpPr>
          <p:cNvPr id="3" name="TextovéPole 2"/>
          <p:cNvSpPr txBox="1"/>
          <p:nvPr/>
        </p:nvSpPr>
        <p:spPr>
          <a:xfrm>
            <a:off x="8570288" y="6613037"/>
            <a:ext cx="936104" cy="246221"/>
          </a:xfrm>
          <a:prstGeom prst="rect">
            <a:avLst/>
          </a:prstGeom>
          <a:noFill/>
        </p:spPr>
        <p:txBody>
          <a:bodyPr wrap="square" rtlCol="0">
            <a:spAutoFit/>
          </a:bodyPr>
          <a:lstStyle/>
          <a:p>
            <a:r>
              <a:rPr lang="cs-CZ" sz="1000" dirty="0"/>
              <a:t>imgkid.com</a:t>
            </a:r>
            <a:endParaRPr lang="en-US" sz="1000" dirty="0"/>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6366" y="764704"/>
            <a:ext cx="7802880" cy="5852160"/>
          </a:xfrm>
          <a:prstGeom prst="rect">
            <a:avLst/>
          </a:prstGeom>
        </p:spPr>
      </p:pic>
      <p:pic>
        <p:nvPicPr>
          <p:cNvPr id="5" name="Obrázek 4"/>
          <p:cNvPicPr>
            <a:picLocks noChangeAspect="1"/>
          </p:cNvPicPr>
          <p:nvPr/>
        </p:nvPicPr>
        <p:blipFill>
          <a:blip r:embed="rId3"/>
          <a:stretch>
            <a:fillRect/>
          </a:stretch>
        </p:blipFill>
        <p:spPr>
          <a:xfrm>
            <a:off x="7708668" y="692697"/>
            <a:ext cx="2923837" cy="2267893"/>
          </a:xfrm>
          <a:prstGeom prst="rect">
            <a:avLst/>
          </a:prstGeom>
        </p:spPr>
      </p:pic>
      <p:sp>
        <p:nvSpPr>
          <p:cNvPr id="7" name="TextovéPole 6"/>
          <p:cNvSpPr txBox="1"/>
          <p:nvPr/>
        </p:nvSpPr>
        <p:spPr>
          <a:xfrm>
            <a:off x="9509246" y="2960590"/>
            <a:ext cx="1123258" cy="246221"/>
          </a:xfrm>
          <a:prstGeom prst="rect">
            <a:avLst/>
          </a:prstGeom>
          <a:noFill/>
        </p:spPr>
        <p:txBody>
          <a:bodyPr wrap="square" rtlCol="0">
            <a:spAutoFit/>
          </a:bodyPr>
          <a:lstStyle/>
          <a:p>
            <a:r>
              <a:rPr lang="en-US" sz="1000" dirty="0"/>
              <a:t>studydroid.com</a:t>
            </a:r>
          </a:p>
        </p:txBody>
      </p:sp>
    </p:spTree>
    <p:extLst>
      <p:ext uri="{BB962C8B-B14F-4D97-AF65-F5344CB8AC3E}">
        <p14:creationId xmlns:p14="http://schemas.microsoft.com/office/powerpoint/2010/main" val="371955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Woven</a:t>
            </a:r>
            <a:r>
              <a:rPr lang="cs-CZ" dirty="0"/>
              <a:t> bone </a:t>
            </a:r>
          </a:p>
        </p:txBody>
      </p:sp>
      <p:sp>
        <p:nvSpPr>
          <p:cNvPr id="3" name="Zástupný symbol pro obsah 2"/>
          <p:cNvSpPr>
            <a:spLocks noGrp="1"/>
          </p:cNvSpPr>
          <p:nvPr>
            <p:ph idx="1"/>
          </p:nvPr>
        </p:nvSpPr>
        <p:spPr>
          <a:xfrm>
            <a:off x="838200" y="1027906"/>
            <a:ext cx="10515600" cy="4351338"/>
          </a:xfrm>
        </p:spPr>
        <p:txBody>
          <a:bodyPr/>
          <a:lstStyle/>
          <a:p>
            <a:endParaRPr lang="cs-CZ" dirty="0">
              <a:effectLst/>
            </a:endParaRPr>
          </a:p>
          <a:p>
            <a:pPr lvl="1"/>
            <a:r>
              <a:rPr lang="cs-CZ" b="1" dirty="0"/>
              <a:t>WOVEN BONE:</a:t>
            </a:r>
            <a:r>
              <a:rPr lang="cs-CZ" dirty="0"/>
              <a:t> </a:t>
            </a:r>
            <a:r>
              <a:rPr lang="cs-CZ" dirty="0" err="1"/>
              <a:t>Osteocytes</a:t>
            </a:r>
            <a:r>
              <a:rPr lang="cs-CZ" dirty="0"/>
              <a:t> are </a:t>
            </a:r>
            <a:r>
              <a:rPr lang="cs-CZ" dirty="0" err="1"/>
              <a:t>uniformly</a:t>
            </a:r>
            <a:r>
              <a:rPr lang="cs-CZ" dirty="0"/>
              <a:t> </a:t>
            </a:r>
            <a:r>
              <a:rPr lang="cs-CZ" dirty="0" err="1"/>
              <a:t>distributed</a:t>
            </a:r>
            <a:r>
              <a:rPr lang="cs-CZ" dirty="0"/>
              <a:t> and </a:t>
            </a:r>
            <a:r>
              <a:rPr lang="cs-CZ" dirty="0" err="1"/>
              <a:t>randomly</a:t>
            </a:r>
            <a:r>
              <a:rPr lang="cs-CZ" dirty="0"/>
              <a:t> </a:t>
            </a:r>
            <a:r>
              <a:rPr lang="cs-CZ" dirty="0" err="1"/>
              <a:t>oriented</a:t>
            </a:r>
            <a:r>
              <a:rPr lang="cs-CZ" dirty="0"/>
              <a:t> </a:t>
            </a:r>
            <a:r>
              <a:rPr lang="cs-CZ" dirty="0" err="1"/>
              <a:t>throughout</a:t>
            </a:r>
            <a:r>
              <a:rPr lang="cs-CZ" dirty="0"/>
              <a:t> </a:t>
            </a:r>
            <a:r>
              <a:rPr lang="cs-CZ" dirty="0" err="1"/>
              <a:t>the</a:t>
            </a:r>
            <a:r>
              <a:rPr lang="cs-CZ" dirty="0"/>
              <a:t> bone !</a:t>
            </a:r>
            <a:r>
              <a:rPr lang="cs-CZ" dirty="0" err="1"/>
              <a:t>all</a:t>
            </a:r>
            <a:r>
              <a:rPr lang="cs-CZ" dirty="0"/>
              <a:t> bone </a:t>
            </a:r>
            <a:r>
              <a:rPr lang="cs-CZ" dirty="0" err="1"/>
              <a:t>starts</a:t>
            </a:r>
            <a:r>
              <a:rPr lang="cs-CZ" dirty="0"/>
              <a:t> as </a:t>
            </a:r>
            <a:r>
              <a:rPr lang="cs-CZ" dirty="0" err="1"/>
              <a:t>woven</a:t>
            </a:r>
            <a:r>
              <a:rPr lang="cs-CZ" dirty="0"/>
              <a:t> bone!</a:t>
            </a:r>
            <a:endParaRPr lang="cs-CZ" sz="2000" dirty="0"/>
          </a:p>
          <a:p>
            <a:pPr lvl="1"/>
            <a:r>
              <a:rPr lang="cs-CZ" dirty="0"/>
              <a:t>Bone </a:t>
            </a:r>
            <a:r>
              <a:rPr lang="cs-CZ" dirty="0" err="1"/>
              <a:t>first</a:t>
            </a:r>
            <a:r>
              <a:rPr lang="cs-CZ" dirty="0"/>
              <a:t> </a:t>
            </a:r>
            <a:r>
              <a:rPr lang="cs-CZ" dirty="0" err="1"/>
              <a:t>appears</a:t>
            </a:r>
            <a:r>
              <a:rPr lang="cs-CZ" dirty="0"/>
              <a:t> as </a:t>
            </a:r>
            <a:r>
              <a:rPr lang="cs-CZ" dirty="0" err="1"/>
              <a:t>little</a:t>
            </a:r>
            <a:r>
              <a:rPr lang="cs-CZ" dirty="0"/>
              <a:t> </a:t>
            </a:r>
            <a:r>
              <a:rPr lang="cs-CZ" dirty="0" err="1"/>
              <a:t>spikes</a:t>
            </a:r>
            <a:r>
              <a:rPr lang="cs-CZ" dirty="0"/>
              <a:t> </a:t>
            </a:r>
            <a:r>
              <a:rPr lang="cs-CZ" dirty="0" err="1"/>
              <a:t>called</a:t>
            </a:r>
            <a:r>
              <a:rPr lang="cs-CZ" dirty="0"/>
              <a:t> </a:t>
            </a:r>
            <a:r>
              <a:rPr lang="cs-CZ" b="1" dirty="0" err="1"/>
              <a:t>spicules</a:t>
            </a:r>
            <a:r>
              <a:rPr lang="cs-CZ" dirty="0"/>
              <a:t>, </a:t>
            </a:r>
            <a:r>
              <a:rPr lang="cs-CZ" dirty="0" err="1"/>
              <a:t>which</a:t>
            </a:r>
            <a:r>
              <a:rPr lang="cs-CZ" dirty="0"/>
              <a:t> </a:t>
            </a:r>
            <a:r>
              <a:rPr lang="cs-CZ" dirty="0" err="1"/>
              <a:t>then</a:t>
            </a:r>
            <a:r>
              <a:rPr lang="cs-CZ" dirty="0"/>
              <a:t> </a:t>
            </a:r>
            <a:r>
              <a:rPr lang="cs-CZ" dirty="0" err="1"/>
              <a:t>form</a:t>
            </a:r>
            <a:r>
              <a:rPr lang="cs-CZ" dirty="0"/>
              <a:t> </a:t>
            </a:r>
            <a:r>
              <a:rPr lang="cs-CZ" b="1" dirty="0" err="1"/>
              <a:t>trabeculae</a:t>
            </a:r>
            <a:endParaRPr lang="cs-CZ" sz="2000" dirty="0"/>
          </a:p>
          <a:p>
            <a:pPr lvl="1"/>
            <a:r>
              <a:rPr lang="cs-CZ" dirty="0" err="1"/>
              <a:t>The</a:t>
            </a:r>
            <a:r>
              <a:rPr lang="cs-CZ" dirty="0"/>
              <a:t> </a:t>
            </a:r>
            <a:r>
              <a:rPr lang="cs-CZ" dirty="0" err="1"/>
              <a:t>woven</a:t>
            </a:r>
            <a:r>
              <a:rPr lang="cs-CZ" dirty="0"/>
              <a:t> bone </a:t>
            </a:r>
            <a:r>
              <a:rPr lang="cs-CZ" dirty="0" err="1"/>
              <a:t>is</a:t>
            </a:r>
            <a:r>
              <a:rPr lang="cs-CZ" dirty="0"/>
              <a:t> </a:t>
            </a:r>
            <a:r>
              <a:rPr lang="cs-CZ" dirty="0" err="1"/>
              <a:t>reformed</a:t>
            </a:r>
            <a:r>
              <a:rPr lang="cs-CZ" dirty="0"/>
              <a:t> to make </a:t>
            </a:r>
            <a:r>
              <a:rPr lang="cs-CZ" dirty="0" err="1"/>
              <a:t>either</a:t>
            </a:r>
            <a:r>
              <a:rPr lang="cs-CZ" dirty="0"/>
              <a:t> </a:t>
            </a:r>
            <a:r>
              <a:rPr lang="cs-CZ" dirty="0" err="1"/>
              <a:t>cortical</a:t>
            </a:r>
            <a:r>
              <a:rPr lang="cs-CZ" dirty="0"/>
              <a:t> bone </a:t>
            </a:r>
            <a:r>
              <a:rPr lang="cs-CZ" dirty="0" err="1"/>
              <a:t>or</a:t>
            </a:r>
            <a:r>
              <a:rPr lang="cs-CZ" dirty="0"/>
              <a:t> </a:t>
            </a:r>
            <a:r>
              <a:rPr lang="cs-CZ" dirty="0" err="1"/>
              <a:t>spongy</a:t>
            </a:r>
            <a:r>
              <a:rPr lang="cs-CZ" dirty="0"/>
              <a:t> bone. </a:t>
            </a:r>
            <a:endParaRPr lang="cs-CZ" sz="2000" dirty="0"/>
          </a:p>
          <a:p>
            <a:endParaRPr lang="cs-CZ" dirty="0"/>
          </a:p>
        </p:txBody>
      </p:sp>
      <p:pic>
        <p:nvPicPr>
          <p:cNvPr id="8194" name="Picture 2" descr="Výsledek obrázku pro woven b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9274" y="3066965"/>
            <a:ext cx="4601947" cy="3791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4751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Intramembranous</a:t>
            </a:r>
            <a:r>
              <a:rPr lang="cs-CZ" dirty="0"/>
              <a:t>  </a:t>
            </a:r>
            <a:r>
              <a:rPr lang="cs-CZ" dirty="0" err="1"/>
              <a:t>ossification</a:t>
            </a:r>
            <a:endParaRPr lang="cs-CZ" dirty="0"/>
          </a:p>
        </p:txBody>
      </p:sp>
      <p:sp>
        <p:nvSpPr>
          <p:cNvPr id="3" name="Zástupný symbol pro obsah 2"/>
          <p:cNvSpPr>
            <a:spLocks noGrp="1"/>
          </p:cNvSpPr>
          <p:nvPr>
            <p:ph idx="1"/>
          </p:nvPr>
        </p:nvSpPr>
        <p:spPr/>
        <p:txBody>
          <a:bodyPr/>
          <a:lstStyle/>
          <a:p>
            <a:r>
              <a:rPr lang="cs-CZ" dirty="0" err="1"/>
              <a:t>Formation</a:t>
            </a:r>
            <a:r>
              <a:rPr lang="cs-CZ" dirty="0"/>
              <a:t> </a:t>
            </a:r>
            <a:r>
              <a:rPr lang="cs-CZ" dirty="0" err="1"/>
              <a:t>of</a:t>
            </a:r>
            <a:r>
              <a:rPr lang="cs-CZ" dirty="0"/>
              <a:t> bone </a:t>
            </a:r>
            <a:r>
              <a:rPr lang="cs-CZ" dirty="0" err="1"/>
              <a:t>directly</a:t>
            </a:r>
            <a:r>
              <a:rPr lang="cs-CZ" dirty="0"/>
              <a:t> </a:t>
            </a:r>
            <a:r>
              <a:rPr lang="cs-CZ" dirty="0" err="1"/>
              <a:t>from</a:t>
            </a:r>
            <a:r>
              <a:rPr lang="cs-CZ" dirty="0"/>
              <a:t> </a:t>
            </a:r>
            <a:r>
              <a:rPr lang="cs-CZ" dirty="0" err="1"/>
              <a:t>osteoblasts</a:t>
            </a:r>
            <a:r>
              <a:rPr lang="cs-CZ" dirty="0"/>
              <a:t>, </a:t>
            </a:r>
            <a:r>
              <a:rPr lang="cs-CZ" b="1" dirty="0" err="1"/>
              <a:t>with</a:t>
            </a:r>
            <a:r>
              <a:rPr lang="cs-CZ" b="1" dirty="0"/>
              <a:t> no </a:t>
            </a:r>
            <a:r>
              <a:rPr lang="cs-CZ" b="1" dirty="0" err="1"/>
              <a:t>cartilage</a:t>
            </a:r>
            <a:r>
              <a:rPr lang="cs-CZ" b="1" dirty="0"/>
              <a:t> </a:t>
            </a:r>
            <a:r>
              <a:rPr lang="cs-CZ" b="1" dirty="0" err="1"/>
              <a:t>intermediate</a:t>
            </a:r>
            <a:r>
              <a:rPr lang="cs-CZ" b="1" dirty="0"/>
              <a:t>. </a:t>
            </a:r>
            <a:endParaRPr lang="cs-CZ" sz="2400" b="1" dirty="0"/>
          </a:p>
          <a:p>
            <a:pPr lvl="1"/>
            <a:r>
              <a:rPr lang="cs-CZ" dirty="0" err="1"/>
              <a:t>Mesenchymal</a:t>
            </a:r>
            <a:r>
              <a:rPr lang="cs-CZ" dirty="0"/>
              <a:t> </a:t>
            </a:r>
            <a:r>
              <a:rPr lang="cs-CZ" dirty="0" err="1"/>
              <a:t>cells</a:t>
            </a:r>
            <a:r>
              <a:rPr lang="cs-CZ" dirty="0"/>
              <a:t> --&gt; </a:t>
            </a:r>
            <a:r>
              <a:rPr lang="cs-CZ" dirty="0" err="1"/>
              <a:t>osteoblasts</a:t>
            </a:r>
            <a:r>
              <a:rPr lang="cs-CZ" dirty="0"/>
              <a:t> </a:t>
            </a:r>
            <a:endParaRPr lang="cs-CZ" sz="2000" dirty="0"/>
          </a:p>
          <a:p>
            <a:pPr lvl="1"/>
            <a:r>
              <a:rPr lang="cs-CZ" b="1" dirty="0" err="1"/>
              <a:t>Osteoblasts</a:t>
            </a:r>
            <a:r>
              <a:rPr lang="cs-CZ" dirty="0"/>
              <a:t> </a:t>
            </a:r>
            <a:r>
              <a:rPr lang="cs-CZ" dirty="0" err="1"/>
              <a:t>secrete</a:t>
            </a:r>
            <a:r>
              <a:rPr lang="cs-CZ" dirty="0"/>
              <a:t> </a:t>
            </a:r>
            <a:r>
              <a:rPr lang="cs-CZ" dirty="0" err="1"/>
              <a:t>the</a:t>
            </a:r>
            <a:r>
              <a:rPr lang="cs-CZ" dirty="0"/>
              <a:t> </a:t>
            </a:r>
            <a:r>
              <a:rPr lang="cs-CZ" dirty="0" err="1"/>
              <a:t>osteoid</a:t>
            </a:r>
            <a:r>
              <a:rPr lang="cs-CZ" dirty="0"/>
              <a:t> matrix</a:t>
            </a:r>
            <a:endParaRPr lang="cs-CZ" sz="2000" dirty="0"/>
          </a:p>
          <a:p>
            <a:pPr lvl="1"/>
            <a:r>
              <a:rPr lang="cs-CZ" dirty="0" err="1"/>
              <a:t>Osteoblasts</a:t>
            </a:r>
            <a:r>
              <a:rPr lang="cs-CZ" dirty="0"/>
              <a:t> </a:t>
            </a:r>
            <a:r>
              <a:rPr lang="cs-CZ" dirty="0" err="1"/>
              <a:t>then</a:t>
            </a:r>
            <a:r>
              <a:rPr lang="cs-CZ" dirty="0"/>
              <a:t> </a:t>
            </a:r>
            <a:r>
              <a:rPr lang="cs-CZ" dirty="0" err="1"/>
              <a:t>secrete</a:t>
            </a:r>
            <a:r>
              <a:rPr lang="cs-CZ" dirty="0"/>
              <a:t> </a:t>
            </a:r>
            <a:r>
              <a:rPr lang="cs-CZ" dirty="0" err="1"/>
              <a:t>alkaline</a:t>
            </a:r>
            <a:r>
              <a:rPr lang="cs-CZ" dirty="0"/>
              <a:t> </a:t>
            </a:r>
            <a:r>
              <a:rPr lang="cs-CZ" dirty="0" err="1"/>
              <a:t>phosphatase</a:t>
            </a:r>
            <a:r>
              <a:rPr lang="cs-CZ" dirty="0"/>
              <a:t> to </a:t>
            </a:r>
            <a:r>
              <a:rPr lang="cs-CZ" dirty="0" err="1"/>
              <a:t>calcify</a:t>
            </a:r>
            <a:r>
              <a:rPr lang="cs-CZ" dirty="0"/>
              <a:t> </a:t>
            </a:r>
            <a:r>
              <a:rPr lang="cs-CZ" dirty="0" err="1"/>
              <a:t>the</a:t>
            </a:r>
            <a:r>
              <a:rPr lang="cs-CZ" dirty="0"/>
              <a:t> matrix, </a:t>
            </a:r>
            <a:r>
              <a:rPr lang="cs-CZ" dirty="0" err="1"/>
              <a:t>trapping</a:t>
            </a:r>
            <a:r>
              <a:rPr lang="cs-CZ" dirty="0"/>
              <a:t> </a:t>
            </a:r>
            <a:r>
              <a:rPr lang="cs-CZ" dirty="0" err="1"/>
              <a:t>themselves</a:t>
            </a:r>
            <a:r>
              <a:rPr lang="cs-CZ" dirty="0"/>
              <a:t> in </a:t>
            </a:r>
            <a:r>
              <a:rPr lang="cs-CZ" dirty="0" err="1"/>
              <a:t>it</a:t>
            </a:r>
            <a:r>
              <a:rPr lang="cs-CZ" dirty="0"/>
              <a:t> </a:t>
            </a:r>
            <a:r>
              <a:rPr lang="cs-CZ" dirty="0" err="1"/>
              <a:t>forming</a:t>
            </a:r>
            <a:r>
              <a:rPr lang="cs-CZ" dirty="0"/>
              <a:t> </a:t>
            </a:r>
            <a:r>
              <a:rPr lang="cs-CZ" b="1" dirty="0" err="1"/>
              <a:t>Osteocytes</a:t>
            </a:r>
            <a:endParaRPr lang="cs-CZ" sz="2000" dirty="0"/>
          </a:p>
          <a:p>
            <a:pPr lvl="1"/>
            <a:r>
              <a:rPr lang="cs-CZ" dirty="0" err="1"/>
              <a:t>Some</a:t>
            </a:r>
            <a:r>
              <a:rPr lang="cs-CZ" dirty="0"/>
              <a:t> </a:t>
            </a:r>
            <a:r>
              <a:rPr lang="cs-CZ" dirty="0" err="1"/>
              <a:t>flat</a:t>
            </a:r>
            <a:r>
              <a:rPr lang="cs-CZ" dirty="0"/>
              <a:t> </a:t>
            </a:r>
            <a:r>
              <a:rPr lang="cs-CZ" dirty="0" err="1"/>
              <a:t>bones</a:t>
            </a:r>
            <a:r>
              <a:rPr lang="cs-CZ" dirty="0"/>
              <a:t> are </a:t>
            </a:r>
            <a:r>
              <a:rPr lang="cs-CZ" dirty="0" err="1"/>
              <a:t>formed</a:t>
            </a:r>
            <a:r>
              <a:rPr lang="cs-CZ" dirty="0"/>
              <a:t> by </a:t>
            </a:r>
            <a:r>
              <a:rPr lang="cs-CZ" dirty="0" err="1"/>
              <a:t>intramembranous</a:t>
            </a:r>
            <a:r>
              <a:rPr lang="cs-CZ" dirty="0"/>
              <a:t> </a:t>
            </a:r>
            <a:r>
              <a:rPr lang="cs-CZ" dirty="0" err="1"/>
              <a:t>ossification</a:t>
            </a:r>
            <a:r>
              <a:rPr lang="cs-CZ" dirty="0"/>
              <a:t> (</a:t>
            </a:r>
            <a:r>
              <a:rPr lang="cs-CZ" dirty="0" err="1"/>
              <a:t>bones</a:t>
            </a:r>
            <a:r>
              <a:rPr lang="cs-CZ" dirty="0"/>
              <a:t> </a:t>
            </a:r>
            <a:r>
              <a:rPr lang="cs-CZ" dirty="0" err="1"/>
              <a:t>of</a:t>
            </a:r>
            <a:r>
              <a:rPr lang="cs-CZ" dirty="0"/>
              <a:t> </a:t>
            </a:r>
            <a:r>
              <a:rPr lang="cs-CZ" dirty="0" err="1"/>
              <a:t>the</a:t>
            </a:r>
            <a:r>
              <a:rPr lang="cs-CZ" dirty="0"/>
              <a:t> </a:t>
            </a:r>
            <a:r>
              <a:rPr lang="cs-CZ" dirty="0" err="1"/>
              <a:t>skull</a:t>
            </a:r>
            <a:r>
              <a:rPr lang="cs-CZ" dirty="0"/>
              <a:t>, </a:t>
            </a:r>
            <a:r>
              <a:rPr lang="cs-CZ" dirty="0" err="1"/>
              <a:t>jaws</a:t>
            </a:r>
            <a:r>
              <a:rPr lang="cs-CZ" dirty="0"/>
              <a:t>, </a:t>
            </a:r>
            <a:r>
              <a:rPr lang="cs-CZ" dirty="0" err="1"/>
              <a:t>clavicula</a:t>
            </a:r>
            <a:r>
              <a:rPr lang="cs-CZ" dirty="0"/>
              <a:t>) </a:t>
            </a:r>
            <a:endParaRPr lang="cs-CZ" sz="2000" dirty="0"/>
          </a:p>
          <a:p>
            <a:endParaRPr lang="cs-CZ" dirty="0"/>
          </a:p>
        </p:txBody>
      </p:sp>
    </p:spTree>
    <p:extLst>
      <p:ext uri="{BB962C8B-B14F-4D97-AF65-F5344CB8AC3E}">
        <p14:creationId xmlns:p14="http://schemas.microsoft.com/office/powerpoint/2010/main" val="2009347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Bone </a:t>
            </a:r>
            <a:r>
              <a:rPr lang="cs-CZ" dirty="0" err="1"/>
              <a:t>tissue</a:t>
            </a:r>
            <a:endParaRPr lang="cs-CZ" dirty="0"/>
          </a:p>
        </p:txBody>
      </p:sp>
      <p:sp>
        <p:nvSpPr>
          <p:cNvPr id="3" name="Zástupný symbol pro obsah 2"/>
          <p:cNvSpPr>
            <a:spLocks noGrp="1"/>
          </p:cNvSpPr>
          <p:nvPr>
            <p:ph idx="1"/>
          </p:nvPr>
        </p:nvSpPr>
        <p:spPr/>
        <p:txBody>
          <a:bodyPr/>
          <a:lstStyle/>
          <a:p>
            <a:r>
              <a:rPr lang="cs-CZ" dirty="0"/>
              <a:t>UNIQUE QUALITIES OF BONE </a:t>
            </a:r>
            <a:endParaRPr lang="cs-CZ" sz="2400" dirty="0"/>
          </a:p>
          <a:p>
            <a:pPr lvl="1"/>
            <a:r>
              <a:rPr lang="cs-CZ" dirty="0"/>
              <a:t>HYDROXYAPATITE: </a:t>
            </a:r>
            <a:r>
              <a:rPr lang="cs-CZ" dirty="0" err="1"/>
              <a:t>Calcium</a:t>
            </a:r>
            <a:r>
              <a:rPr lang="cs-CZ" dirty="0"/>
              <a:t> </a:t>
            </a:r>
            <a:r>
              <a:rPr lang="cs-CZ" dirty="0" err="1"/>
              <a:t>Phosphate</a:t>
            </a:r>
            <a:r>
              <a:rPr lang="cs-CZ" dirty="0"/>
              <a:t> </a:t>
            </a:r>
            <a:r>
              <a:rPr lang="cs-CZ" dirty="0" err="1"/>
              <a:t>crystals</a:t>
            </a:r>
            <a:r>
              <a:rPr lang="cs-CZ" dirty="0"/>
              <a:t>. </a:t>
            </a:r>
            <a:endParaRPr lang="cs-CZ" sz="2000" dirty="0"/>
          </a:p>
          <a:p>
            <a:pPr lvl="2"/>
            <a:r>
              <a:rPr lang="cs-CZ" dirty="0" err="1"/>
              <a:t>It</a:t>
            </a:r>
            <a:r>
              <a:rPr lang="cs-CZ" dirty="0"/>
              <a:t> </a:t>
            </a:r>
            <a:r>
              <a:rPr lang="cs-CZ" dirty="0" err="1"/>
              <a:t>prevents</a:t>
            </a:r>
            <a:r>
              <a:rPr lang="cs-CZ" dirty="0"/>
              <a:t> </a:t>
            </a:r>
            <a:r>
              <a:rPr lang="cs-CZ" dirty="0" err="1"/>
              <a:t>diffusion</a:t>
            </a:r>
            <a:r>
              <a:rPr lang="cs-CZ" dirty="0"/>
              <a:t> </a:t>
            </a:r>
            <a:r>
              <a:rPr lang="cs-CZ" dirty="0" err="1"/>
              <a:t>of</a:t>
            </a:r>
            <a:r>
              <a:rPr lang="cs-CZ" dirty="0"/>
              <a:t> </a:t>
            </a:r>
            <a:r>
              <a:rPr lang="cs-CZ" dirty="0" err="1"/>
              <a:t>metabolites</a:t>
            </a:r>
            <a:r>
              <a:rPr lang="cs-CZ" dirty="0"/>
              <a:t>. </a:t>
            </a:r>
            <a:endParaRPr lang="cs-CZ" sz="1800" dirty="0"/>
          </a:p>
          <a:p>
            <a:pPr lvl="2"/>
            <a:r>
              <a:rPr lang="cs-CZ" dirty="0" err="1"/>
              <a:t>It</a:t>
            </a:r>
            <a:r>
              <a:rPr lang="cs-CZ" dirty="0"/>
              <a:t> </a:t>
            </a:r>
            <a:r>
              <a:rPr lang="cs-CZ" dirty="0" err="1"/>
              <a:t>prevents</a:t>
            </a:r>
            <a:r>
              <a:rPr lang="cs-CZ" dirty="0"/>
              <a:t> </a:t>
            </a:r>
            <a:r>
              <a:rPr lang="cs-CZ" dirty="0" err="1"/>
              <a:t>interstitial</a:t>
            </a:r>
            <a:r>
              <a:rPr lang="cs-CZ" dirty="0"/>
              <a:t> </a:t>
            </a:r>
            <a:r>
              <a:rPr lang="cs-CZ" dirty="0" err="1"/>
              <a:t>growth</a:t>
            </a:r>
            <a:r>
              <a:rPr lang="cs-CZ" dirty="0"/>
              <a:t> -- </a:t>
            </a:r>
            <a:r>
              <a:rPr lang="cs-CZ" dirty="0" err="1"/>
              <a:t>all</a:t>
            </a:r>
            <a:r>
              <a:rPr lang="cs-CZ" dirty="0"/>
              <a:t> bone </a:t>
            </a:r>
            <a:r>
              <a:rPr lang="cs-CZ" dirty="0" err="1"/>
              <a:t>growth</a:t>
            </a:r>
            <a:r>
              <a:rPr lang="cs-CZ" dirty="0"/>
              <a:t> </a:t>
            </a:r>
            <a:r>
              <a:rPr lang="cs-CZ" dirty="0" err="1"/>
              <a:t>occurs</a:t>
            </a:r>
            <a:r>
              <a:rPr lang="cs-CZ" dirty="0"/>
              <a:t> </a:t>
            </a:r>
            <a:r>
              <a:rPr lang="cs-CZ" dirty="0" err="1"/>
              <a:t>from</a:t>
            </a:r>
            <a:r>
              <a:rPr lang="cs-CZ" dirty="0"/>
              <a:t> </a:t>
            </a:r>
            <a:r>
              <a:rPr lang="cs-CZ" dirty="0" err="1"/>
              <a:t>the</a:t>
            </a:r>
            <a:r>
              <a:rPr lang="cs-CZ" dirty="0"/>
              <a:t> </a:t>
            </a:r>
            <a:r>
              <a:rPr lang="cs-CZ" dirty="0" err="1"/>
              <a:t>periosteum</a:t>
            </a:r>
            <a:r>
              <a:rPr lang="cs-CZ" dirty="0"/>
              <a:t>. </a:t>
            </a:r>
            <a:endParaRPr lang="cs-CZ" sz="1800" dirty="0"/>
          </a:p>
          <a:p>
            <a:pPr lvl="1"/>
            <a:r>
              <a:rPr lang="cs-CZ" dirty="0"/>
              <a:t>A CANALICULAR SYSTEM: Tiny </a:t>
            </a:r>
            <a:r>
              <a:rPr lang="cs-CZ" dirty="0" err="1"/>
              <a:t>canals</a:t>
            </a:r>
            <a:r>
              <a:rPr lang="cs-CZ" dirty="0"/>
              <a:t> </a:t>
            </a:r>
            <a:r>
              <a:rPr lang="cs-CZ" dirty="0" err="1"/>
              <a:t>connect</a:t>
            </a:r>
            <a:r>
              <a:rPr lang="cs-CZ" dirty="0"/>
              <a:t> </a:t>
            </a:r>
            <a:r>
              <a:rPr lang="cs-CZ" dirty="0" err="1"/>
              <a:t>one</a:t>
            </a:r>
            <a:r>
              <a:rPr lang="cs-CZ" dirty="0"/>
              <a:t> </a:t>
            </a:r>
            <a:r>
              <a:rPr lang="cs-CZ" dirty="0" err="1"/>
              <a:t>haversian</a:t>
            </a:r>
            <a:r>
              <a:rPr lang="cs-CZ" dirty="0"/>
              <a:t> </a:t>
            </a:r>
            <a:r>
              <a:rPr lang="cs-CZ" dirty="0" err="1"/>
              <a:t>system</a:t>
            </a:r>
            <a:r>
              <a:rPr lang="cs-CZ" dirty="0"/>
              <a:t> to </a:t>
            </a:r>
            <a:r>
              <a:rPr lang="cs-CZ" dirty="0" err="1"/>
              <a:t>the</a:t>
            </a:r>
            <a:r>
              <a:rPr lang="cs-CZ" dirty="0"/>
              <a:t> </a:t>
            </a:r>
            <a:r>
              <a:rPr lang="cs-CZ" dirty="0" err="1"/>
              <a:t>other</a:t>
            </a:r>
            <a:r>
              <a:rPr lang="cs-CZ" dirty="0"/>
              <a:t>. </a:t>
            </a:r>
            <a:endParaRPr lang="cs-CZ" sz="2000" dirty="0"/>
          </a:p>
          <a:p>
            <a:pPr lvl="1"/>
            <a:r>
              <a:rPr lang="cs-CZ" dirty="0"/>
              <a:t>VASCULARITY: </a:t>
            </a:r>
            <a:r>
              <a:rPr lang="cs-CZ" dirty="0" err="1"/>
              <a:t>All</a:t>
            </a:r>
            <a:r>
              <a:rPr lang="cs-CZ" dirty="0"/>
              <a:t> bone </a:t>
            </a:r>
            <a:r>
              <a:rPr lang="cs-CZ" dirty="0" err="1"/>
              <a:t>cells</a:t>
            </a:r>
            <a:r>
              <a:rPr lang="cs-CZ" dirty="0"/>
              <a:t> are in </a:t>
            </a:r>
            <a:r>
              <a:rPr lang="cs-CZ" dirty="0" err="1"/>
              <a:t>close</a:t>
            </a:r>
            <a:r>
              <a:rPr lang="cs-CZ" dirty="0"/>
              <a:t> </a:t>
            </a:r>
            <a:r>
              <a:rPr lang="cs-CZ" dirty="0" err="1"/>
              <a:t>proximity</a:t>
            </a:r>
            <a:r>
              <a:rPr lang="cs-CZ" dirty="0"/>
              <a:t> to </a:t>
            </a:r>
            <a:r>
              <a:rPr lang="cs-CZ" dirty="0" err="1"/>
              <a:t>vessels</a:t>
            </a:r>
            <a:r>
              <a:rPr lang="cs-CZ" dirty="0"/>
              <a:t>! </a:t>
            </a:r>
            <a:endParaRPr lang="cs-CZ" sz="2000" dirty="0"/>
          </a:p>
          <a:p>
            <a:pPr lvl="1"/>
            <a:r>
              <a:rPr lang="cs-CZ" dirty="0"/>
              <a:t>APPOSITIONAL GROWTH: </a:t>
            </a:r>
            <a:r>
              <a:rPr lang="cs-CZ" dirty="0" err="1"/>
              <a:t>All</a:t>
            </a:r>
            <a:r>
              <a:rPr lang="cs-CZ" dirty="0"/>
              <a:t> </a:t>
            </a:r>
            <a:r>
              <a:rPr lang="cs-CZ" dirty="0" err="1"/>
              <a:t>growth</a:t>
            </a:r>
            <a:r>
              <a:rPr lang="cs-CZ" dirty="0"/>
              <a:t> </a:t>
            </a:r>
            <a:r>
              <a:rPr lang="cs-CZ" dirty="0" err="1"/>
              <a:t>occurs</a:t>
            </a:r>
            <a:r>
              <a:rPr lang="cs-CZ" dirty="0"/>
              <a:t> by </a:t>
            </a:r>
            <a:r>
              <a:rPr lang="cs-CZ" dirty="0" err="1"/>
              <a:t>appositional</a:t>
            </a:r>
            <a:r>
              <a:rPr lang="cs-CZ" dirty="0"/>
              <a:t> </a:t>
            </a:r>
            <a:r>
              <a:rPr lang="cs-CZ" dirty="0" err="1"/>
              <a:t>growth</a:t>
            </a:r>
            <a:r>
              <a:rPr lang="cs-CZ" dirty="0"/>
              <a:t>. </a:t>
            </a:r>
            <a:endParaRPr lang="cs-CZ" sz="2000" dirty="0"/>
          </a:p>
          <a:p>
            <a:pPr lvl="1"/>
            <a:r>
              <a:rPr lang="cs-CZ" dirty="0"/>
              <a:t>BONE RECONSTRUCTION: Bone </a:t>
            </a:r>
            <a:r>
              <a:rPr lang="cs-CZ" dirty="0" err="1"/>
              <a:t>is</a:t>
            </a:r>
            <a:r>
              <a:rPr lang="cs-CZ" dirty="0"/>
              <a:t> </a:t>
            </a:r>
            <a:r>
              <a:rPr lang="cs-CZ" dirty="0" err="1"/>
              <a:t>dynamic</a:t>
            </a:r>
            <a:r>
              <a:rPr lang="cs-CZ" dirty="0"/>
              <a:t> </a:t>
            </a:r>
            <a:r>
              <a:rPr lang="cs-CZ" dirty="0" err="1"/>
              <a:t>tissue</a:t>
            </a:r>
            <a:r>
              <a:rPr lang="cs-CZ" dirty="0"/>
              <a:t>, </a:t>
            </a:r>
            <a:r>
              <a:rPr lang="cs-CZ" dirty="0" err="1"/>
              <a:t>constantly</a:t>
            </a:r>
            <a:r>
              <a:rPr lang="cs-CZ" dirty="0"/>
              <a:t> </a:t>
            </a:r>
            <a:r>
              <a:rPr lang="cs-CZ" dirty="0" err="1"/>
              <a:t>changing</a:t>
            </a:r>
            <a:r>
              <a:rPr lang="cs-CZ" dirty="0"/>
              <a:t> </a:t>
            </a:r>
            <a:r>
              <a:rPr lang="cs-CZ" dirty="0" err="1"/>
              <a:t>shape</a:t>
            </a:r>
            <a:r>
              <a:rPr lang="cs-CZ" dirty="0"/>
              <a:t>. </a:t>
            </a:r>
            <a:endParaRPr lang="cs-CZ" sz="2000" dirty="0"/>
          </a:p>
          <a:p>
            <a:endParaRPr lang="cs-CZ" dirty="0"/>
          </a:p>
        </p:txBody>
      </p:sp>
    </p:spTree>
    <p:extLst>
      <p:ext uri="{BB962C8B-B14F-4D97-AF65-F5344CB8AC3E}">
        <p14:creationId xmlns:p14="http://schemas.microsoft.com/office/powerpoint/2010/main" val="17989946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Enchondral</a:t>
            </a:r>
            <a:r>
              <a:rPr lang="cs-CZ" dirty="0"/>
              <a:t> </a:t>
            </a:r>
            <a:r>
              <a:rPr lang="cs-CZ" dirty="0" err="1"/>
              <a:t>ossification</a:t>
            </a:r>
            <a:endParaRPr lang="cs-CZ" dirty="0"/>
          </a:p>
        </p:txBody>
      </p:sp>
      <p:sp>
        <p:nvSpPr>
          <p:cNvPr id="3" name="Zástupný symbol pro obsah 2"/>
          <p:cNvSpPr>
            <a:spLocks noGrp="1"/>
          </p:cNvSpPr>
          <p:nvPr>
            <p:ph idx="1"/>
          </p:nvPr>
        </p:nvSpPr>
        <p:spPr/>
        <p:txBody>
          <a:bodyPr/>
          <a:lstStyle/>
          <a:p>
            <a:r>
              <a:rPr lang="cs-CZ" dirty="0"/>
              <a:t>Long </a:t>
            </a:r>
            <a:r>
              <a:rPr lang="cs-CZ" dirty="0" err="1"/>
              <a:t>bones</a:t>
            </a:r>
            <a:r>
              <a:rPr lang="cs-CZ" dirty="0"/>
              <a:t> are </a:t>
            </a:r>
            <a:r>
              <a:rPr lang="cs-CZ" dirty="0" err="1"/>
              <a:t>formed</a:t>
            </a:r>
            <a:r>
              <a:rPr lang="cs-CZ" dirty="0"/>
              <a:t> on a </a:t>
            </a:r>
            <a:r>
              <a:rPr lang="cs-CZ" dirty="0" err="1"/>
              <a:t>cartilage</a:t>
            </a:r>
            <a:r>
              <a:rPr lang="cs-CZ" dirty="0"/>
              <a:t> model. </a:t>
            </a:r>
          </a:p>
          <a:p>
            <a:r>
              <a:rPr lang="cs-CZ" b="1" u="sng" dirty="0"/>
              <a:t>GENERAL PROCESS</a:t>
            </a:r>
            <a:r>
              <a:rPr lang="cs-CZ" dirty="0"/>
              <a:t>: </a:t>
            </a:r>
            <a:endParaRPr lang="cs-CZ" sz="2400" dirty="0"/>
          </a:p>
          <a:p>
            <a:pPr lvl="2"/>
            <a:r>
              <a:rPr lang="cs-CZ" dirty="0" err="1"/>
              <a:t>Cartilage</a:t>
            </a:r>
            <a:r>
              <a:rPr lang="cs-CZ" dirty="0"/>
              <a:t> matrix </a:t>
            </a:r>
            <a:r>
              <a:rPr lang="cs-CZ" dirty="0" err="1"/>
              <a:t>is</a:t>
            </a:r>
            <a:r>
              <a:rPr lang="cs-CZ" dirty="0"/>
              <a:t> </a:t>
            </a:r>
            <a:r>
              <a:rPr lang="cs-CZ" dirty="0" err="1"/>
              <a:t>laid</a:t>
            </a:r>
            <a:r>
              <a:rPr lang="cs-CZ" dirty="0"/>
              <a:t> </a:t>
            </a:r>
            <a:r>
              <a:rPr lang="cs-CZ" dirty="0" err="1"/>
              <a:t>down</a:t>
            </a:r>
            <a:endParaRPr lang="cs-CZ" sz="1800" dirty="0"/>
          </a:p>
          <a:p>
            <a:pPr lvl="2"/>
            <a:r>
              <a:rPr lang="cs-CZ" b="1" dirty="0"/>
              <a:t>Perichondrium</a:t>
            </a:r>
            <a:r>
              <a:rPr lang="cs-CZ" dirty="0"/>
              <a:t> </a:t>
            </a:r>
            <a:r>
              <a:rPr lang="cs-CZ" dirty="0" err="1"/>
              <a:t>then</a:t>
            </a:r>
            <a:r>
              <a:rPr lang="cs-CZ" dirty="0"/>
              <a:t> </a:t>
            </a:r>
            <a:r>
              <a:rPr lang="cs-CZ" dirty="0" err="1"/>
              <a:t>becomes</a:t>
            </a:r>
            <a:r>
              <a:rPr lang="cs-CZ" dirty="0"/>
              <a:t> </a:t>
            </a:r>
            <a:r>
              <a:rPr lang="cs-CZ" b="1" dirty="0" err="1"/>
              <a:t>periosteum</a:t>
            </a:r>
            <a:r>
              <a:rPr lang="cs-CZ" dirty="0"/>
              <a:t>, </a:t>
            </a:r>
            <a:r>
              <a:rPr lang="cs-CZ" dirty="0" err="1"/>
              <a:t>when</a:t>
            </a:r>
            <a:r>
              <a:rPr lang="cs-CZ" dirty="0"/>
              <a:t> a </a:t>
            </a:r>
            <a:r>
              <a:rPr lang="cs-CZ" b="1" dirty="0" err="1"/>
              <a:t>vascular</a:t>
            </a:r>
            <a:r>
              <a:rPr lang="cs-CZ" b="1" dirty="0"/>
              <a:t> bud</a:t>
            </a:r>
            <a:r>
              <a:rPr lang="cs-CZ" dirty="0"/>
              <a:t> </a:t>
            </a:r>
            <a:r>
              <a:rPr lang="cs-CZ" dirty="0" err="1"/>
              <a:t>invades</a:t>
            </a:r>
            <a:r>
              <a:rPr lang="cs-CZ" dirty="0"/>
              <a:t> </a:t>
            </a:r>
            <a:r>
              <a:rPr lang="cs-CZ" dirty="0" err="1"/>
              <a:t>the</a:t>
            </a:r>
            <a:r>
              <a:rPr lang="cs-CZ" dirty="0"/>
              <a:t> </a:t>
            </a:r>
            <a:r>
              <a:rPr lang="cs-CZ" dirty="0" err="1"/>
              <a:t>perichondrial</a:t>
            </a:r>
            <a:r>
              <a:rPr lang="cs-CZ" dirty="0"/>
              <a:t> </a:t>
            </a:r>
            <a:r>
              <a:rPr lang="cs-CZ" dirty="0" err="1"/>
              <a:t>space</a:t>
            </a:r>
            <a:r>
              <a:rPr lang="cs-CZ" dirty="0"/>
              <a:t>, </a:t>
            </a:r>
            <a:r>
              <a:rPr lang="cs-CZ" dirty="0" err="1"/>
              <a:t>the</a:t>
            </a:r>
            <a:r>
              <a:rPr lang="cs-CZ" dirty="0"/>
              <a:t> </a:t>
            </a:r>
            <a:r>
              <a:rPr lang="cs-CZ" dirty="0" err="1"/>
              <a:t>vascular</a:t>
            </a:r>
            <a:r>
              <a:rPr lang="cs-CZ" dirty="0"/>
              <a:t> bud </a:t>
            </a:r>
            <a:r>
              <a:rPr lang="cs-CZ" dirty="0" err="1"/>
              <a:t>contains</a:t>
            </a:r>
            <a:r>
              <a:rPr lang="cs-CZ" dirty="0"/>
              <a:t> </a:t>
            </a:r>
            <a:r>
              <a:rPr lang="cs-CZ" dirty="0" err="1"/>
              <a:t>blood</a:t>
            </a:r>
            <a:r>
              <a:rPr lang="cs-CZ" dirty="0"/>
              <a:t> </a:t>
            </a:r>
            <a:r>
              <a:rPr lang="cs-CZ" dirty="0" err="1"/>
              <a:t>cells</a:t>
            </a:r>
            <a:r>
              <a:rPr lang="cs-CZ" dirty="0"/>
              <a:t>, bone </a:t>
            </a:r>
            <a:r>
              <a:rPr lang="cs-CZ" dirty="0" err="1"/>
              <a:t>marrow</a:t>
            </a:r>
            <a:r>
              <a:rPr lang="cs-CZ" dirty="0"/>
              <a:t> </a:t>
            </a:r>
            <a:r>
              <a:rPr lang="cs-CZ" dirty="0" err="1"/>
              <a:t>cells</a:t>
            </a:r>
            <a:r>
              <a:rPr lang="cs-CZ" dirty="0"/>
              <a:t>, </a:t>
            </a:r>
            <a:r>
              <a:rPr lang="cs-CZ" dirty="0" err="1"/>
              <a:t>macrophages</a:t>
            </a:r>
            <a:r>
              <a:rPr lang="cs-CZ" dirty="0"/>
              <a:t>, </a:t>
            </a:r>
            <a:r>
              <a:rPr lang="cs-CZ" dirty="0" err="1"/>
              <a:t>endothelial</a:t>
            </a:r>
            <a:r>
              <a:rPr lang="cs-CZ" dirty="0"/>
              <a:t> </a:t>
            </a:r>
            <a:r>
              <a:rPr lang="cs-CZ" dirty="0" err="1"/>
              <a:t>cells</a:t>
            </a:r>
            <a:endParaRPr lang="cs-CZ" sz="1600" dirty="0"/>
          </a:p>
          <a:p>
            <a:pPr lvl="2"/>
            <a:r>
              <a:rPr lang="cs-CZ" dirty="0"/>
              <a:t>GROWTH IN LENGTH: </a:t>
            </a:r>
            <a:r>
              <a:rPr lang="cs-CZ" dirty="0" err="1"/>
              <a:t>Occurs</a:t>
            </a:r>
            <a:r>
              <a:rPr lang="cs-CZ" dirty="0"/>
              <a:t> by </a:t>
            </a:r>
            <a:r>
              <a:rPr lang="cs-CZ" dirty="0" err="1"/>
              <a:t>proliferation</a:t>
            </a:r>
            <a:r>
              <a:rPr lang="cs-CZ" dirty="0"/>
              <a:t> </a:t>
            </a:r>
            <a:r>
              <a:rPr lang="cs-CZ" dirty="0" err="1"/>
              <a:t>of</a:t>
            </a:r>
            <a:r>
              <a:rPr lang="cs-CZ" dirty="0"/>
              <a:t> </a:t>
            </a:r>
            <a:r>
              <a:rPr lang="cs-CZ" dirty="0" err="1"/>
              <a:t>chondrocytes</a:t>
            </a:r>
            <a:r>
              <a:rPr lang="cs-CZ" dirty="0"/>
              <a:t> </a:t>
            </a:r>
            <a:r>
              <a:rPr lang="cs-CZ" dirty="0" err="1"/>
              <a:t>at</a:t>
            </a:r>
            <a:r>
              <a:rPr lang="cs-CZ" dirty="0"/>
              <a:t> </a:t>
            </a:r>
            <a:r>
              <a:rPr lang="cs-CZ" dirty="0" err="1"/>
              <a:t>the</a:t>
            </a:r>
            <a:r>
              <a:rPr lang="cs-CZ" dirty="0"/>
              <a:t> </a:t>
            </a:r>
            <a:r>
              <a:rPr lang="cs-CZ" dirty="0" err="1"/>
              <a:t>epiphyseal</a:t>
            </a:r>
            <a:r>
              <a:rPr lang="cs-CZ" dirty="0"/>
              <a:t> </a:t>
            </a:r>
            <a:r>
              <a:rPr lang="cs-CZ" dirty="0" err="1"/>
              <a:t>plates</a:t>
            </a:r>
            <a:r>
              <a:rPr lang="cs-CZ" dirty="0"/>
              <a:t> and </a:t>
            </a:r>
            <a:r>
              <a:rPr lang="cs-CZ" dirty="0" err="1"/>
              <a:t>at</a:t>
            </a:r>
            <a:r>
              <a:rPr lang="cs-CZ" dirty="0"/>
              <a:t> </a:t>
            </a:r>
            <a:r>
              <a:rPr lang="cs-CZ" dirty="0" err="1"/>
              <a:t>the</a:t>
            </a:r>
            <a:r>
              <a:rPr lang="cs-CZ" dirty="0"/>
              <a:t> </a:t>
            </a:r>
            <a:r>
              <a:rPr lang="cs-CZ" dirty="0" err="1"/>
              <a:t>primary</a:t>
            </a:r>
            <a:r>
              <a:rPr lang="cs-CZ" dirty="0"/>
              <a:t> </a:t>
            </a:r>
            <a:r>
              <a:rPr lang="cs-CZ" dirty="0" err="1"/>
              <a:t>ossification</a:t>
            </a:r>
            <a:r>
              <a:rPr lang="cs-CZ" dirty="0"/>
              <a:t> front. </a:t>
            </a:r>
            <a:endParaRPr lang="cs-CZ" sz="1800" dirty="0"/>
          </a:p>
          <a:p>
            <a:pPr lvl="2"/>
            <a:r>
              <a:rPr lang="cs-CZ" dirty="0"/>
              <a:t>GROWTH IN DIAMETER: </a:t>
            </a:r>
            <a:r>
              <a:rPr lang="cs-CZ" dirty="0" err="1"/>
              <a:t>Occurs</a:t>
            </a:r>
            <a:r>
              <a:rPr lang="cs-CZ" dirty="0"/>
              <a:t> by </a:t>
            </a:r>
            <a:r>
              <a:rPr lang="cs-CZ" dirty="0" err="1"/>
              <a:t>deposition</a:t>
            </a:r>
            <a:r>
              <a:rPr lang="cs-CZ" dirty="0"/>
              <a:t> </a:t>
            </a:r>
            <a:r>
              <a:rPr lang="cs-CZ" dirty="0" err="1"/>
              <a:t>of</a:t>
            </a:r>
            <a:r>
              <a:rPr lang="cs-CZ" dirty="0"/>
              <a:t> </a:t>
            </a:r>
            <a:r>
              <a:rPr lang="cs-CZ" dirty="0" err="1"/>
              <a:t>new</a:t>
            </a:r>
            <a:r>
              <a:rPr lang="cs-CZ" dirty="0"/>
              <a:t> bone </a:t>
            </a:r>
            <a:r>
              <a:rPr lang="cs-CZ" dirty="0" err="1"/>
              <a:t>under</a:t>
            </a:r>
            <a:r>
              <a:rPr lang="cs-CZ" dirty="0"/>
              <a:t> </a:t>
            </a:r>
            <a:r>
              <a:rPr lang="cs-CZ" dirty="0" err="1"/>
              <a:t>the</a:t>
            </a:r>
            <a:r>
              <a:rPr lang="cs-CZ" dirty="0"/>
              <a:t> </a:t>
            </a:r>
            <a:r>
              <a:rPr lang="cs-CZ" b="1" dirty="0" err="1"/>
              <a:t>periosteal</a:t>
            </a:r>
            <a:r>
              <a:rPr lang="cs-CZ" b="1" dirty="0"/>
              <a:t> </a:t>
            </a:r>
            <a:r>
              <a:rPr lang="cs-CZ" b="1" dirty="0" err="1"/>
              <a:t>collar</a:t>
            </a:r>
            <a:r>
              <a:rPr lang="cs-CZ" dirty="0"/>
              <a:t> </a:t>
            </a:r>
            <a:r>
              <a:rPr lang="cs-CZ" dirty="0" err="1"/>
              <a:t>along</a:t>
            </a:r>
            <a:r>
              <a:rPr lang="cs-CZ" dirty="0"/>
              <a:t> </a:t>
            </a:r>
            <a:r>
              <a:rPr lang="cs-CZ" dirty="0" err="1"/>
              <a:t>with</a:t>
            </a:r>
            <a:r>
              <a:rPr lang="cs-CZ" dirty="0"/>
              <a:t> </a:t>
            </a:r>
            <a:r>
              <a:rPr lang="cs-CZ" dirty="0" err="1"/>
              <a:t>simultaneous</a:t>
            </a:r>
            <a:r>
              <a:rPr lang="cs-CZ" dirty="0"/>
              <a:t> </a:t>
            </a:r>
            <a:r>
              <a:rPr lang="cs-CZ" dirty="0" err="1"/>
              <a:t>osteoclastic</a:t>
            </a:r>
            <a:r>
              <a:rPr lang="cs-CZ" dirty="0"/>
              <a:t> </a:t>
            </a:r>
            <a:r>
              <a:rPr lang="cs-CZ" dirty="0" err="1"/>
              <a:t>resorption</a:t>
            </a:r>
            <a:r>
              <a:rPr lang="cs-CZ" dirty="0"/>
              <a:t>, in </a:t>
            </a:r>
            <a:r>
              <a:rPr lang="cs-CZ" dirty="0" err="1"/>
              <a:t>order</a:t>
            </a:r>
            <a:r>
              <a:rPr lang="cs-CZ" dirty="0"/>
              <a:t> to </a:t>
            </a:r>
            <a:r>
              <a:rPr lang="cs-CZ" dirty="0" err="1"/>
              <a:t>maintain</a:t>
            </a:r>
            <a:r>
              <a:rPr lang="cs-CZ" dirty="0"/>
              <a:t> bone </a:t>
            </a:r>
            <a:r>
              <a:rPr lang="cs-CZ" dirty="0" err="1"/>
              <a:t>shape</a:t>
            </a:r>
            <a:r>
              <a:rPr lang="cs-CZ" dirty="0"/>
              <a:t>. </a:t>
            </a:r>
            <a:r>
              <a:rPr lang="cs-CZ" dirty="0" err="1"/>
              <a:t>The</a:t>
            </a:r>
            <a:r>
              <a:rPr lang="cs-CZ" dirty="0"/>
              <a:t> </a:t>
            </a:r>
            <a:r>
              <a:rPr lang="cs-CZ" dirty="0" err="1"/>
              <a:t>osteoclastic</a:t>
            </a:r>
            <a:r>
              <a:rPr lang="cs-CZ" dirty="0"/>
              <a:t> </a:t>
            </a:r>
            <a:r>
              <a:rPr lang="cs-CZ" dirty="0" err="1"/>
              <a:t>resorption</a:t>
            </a:r>
            <a:r>
              <a:rPr lang="cs-CZ" dirty="0"/>
              <a:t> </a:t>
            </a:r>
            <a:r>
              <a:rPr lang="cs-CZ" dirty="0" err="1"/>
              <a:t>is</a:t>
            </a:r>
            <a:r>
              <a:rPr lang="cs-CZ" dirty="0"/>
              <a:t> </a:t>
            </a:r>
            <a:r>
              <a:rPr lang="cs-CZ" dirty="0" err="1"/>
              <a:t>necessary</a:t>
            </a:r>
            <a:r>
              <a:rPr lang="cs-CZ" dirty="0"/>
              <a:t> to </a:t>
            </a:r>
            <a:r>
              <a:rPr lang="cs-CZ" dirty="0" err="1"/>
              <a:t>enlarge</a:t>
            </a:r>
            <a:r>
              <a:rPr lang="cs-CZ" dirty="0"/>
              <a:t> </a:t>
            </a:r>
            <a:r>
              <a:rPr lang="cs-CZ" dirty="0" err="1"/>
              <a:t>the</a:t>
            </a:r>
            <a:r>
              <a:rPr lang="cs-CZ" dirty="0"/>
              <a:t> </a:t>
            </a:r>
            <a:r>
              <a:rPr lang="cs-CZ" dirty="0" err="1"/>
              <a:t>medullary</a:t>
            </a:r>
            <a:r>
              <a:rPr lang="cs-CZ" dirty="0"/>
              <a:t> </a:t>
            </a:r>
            <a:r>
              <a:rPr lang="cs-CZ" dirty="0" err="1"/>
              <a:t>cavity</a:t>
            </a:r>
            <a:r>
              <a:rPr lang="cs-CZ" dirty="0"/>
              <a:t>. </a:t>
            </a:r>
            <a:endParaRPr lang="cs-CZ" sz="1800" dirty="0"/>
          </a:p>
          <a:p>
            <a:endParaRPr lang="cs-CZ" dirty="0"/>
          </a:p>
        </p:txBody>
      </p:sp>
    </p:spTree>
    <p:extLst>
      <p:ext uri="{BB962C8B-B14F-4D97-AF65-F5344CB8AC3E}">
        <p14:creationId xmlns:p14="http://schemas.microsoft.com/office/powerpoint/2010/main" val="7332914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Enchondral</a:t>
            </a:r>
            <a:r>
              <a:rPr lang="cs-CZ" dirty="0"/>
              <a:t> </a:t>
            </a:r>
            <a:r>
              <a:rPr lang="cs-CZ" dirty="0" err="1"/>
              <a:t>ossification</a:t>
            </a:r>
            <a:endParaRPr lang="cs-CZ" dirty="0"/>
          </a:p>
        </p:txBody>
      </p:sp>
      <p:sp>
        <p:nvSpPr>
          <p:cNvPr id="3" name="Zástupný symbol pro obsah 2"/>
          <p:cNvSpPr>
            <a:spLocks noGrp="1"/>
          </p:cNvSpPr>
          <p:nvPr>
            <p:ph idx="1"/>
          </p:nvPr>
        </p:nvSpPr>
        <p:spPr/>
        <p:txBody>
          <a:bodyPr/>
          <a:lstStyle/>
          <a:p>
            <a:endParaRPr lang="cs-CZ" dirty="0">
              <a:effectLst/>
            </a:endParaRPr>
          </a:p>
          <a:p>
            <a:pPr lvl="1"/>
            <a:r>
              <a:rPr lang="cs-CZ" b="1" dirty="0"/>
              <a:t>PRIMARY OSSIFICATION CENTER:</a:t>
            </a:r>
            <a:r>
              <a:rPr lang="cs-CZ" dirty="0"/>
              <a:t> </a:t>
            </a:r>
            <a:r>
              <a:rPr lang="cs-CZ" dirty="0" err="1"/>
              <a:t>Occurs</a:t>
            </a:r>
            <a:r>
              <a:rPr lang="cs-CZ" dirty="0"/>
              <a:t> in </a:t>
            </a:r>
            <a:r>
              <a:rPr lang="cs-CZ" dirty="0" err="1"/>
              <a:t>the</a:t>
            </a:r>
            <a:r>
              <a:rPr lang="cs-CZ" dirty="0"/>
              <a:t> center </a:t>
            </a:r>
            <a:r>
              <a:rPr lang="cs-CZ" dirty="0" err="1"/>
              <a:t>of</a:t>
            </a:r>
            <a:r>
              <a:rPr lang="cs-CZ" dirty="0"/>
              <a:t> </a:t>
            </a:r>
            <a:r>
              <a:rPr lang="cs-CZ" dirty="0" err="1"/>
              <a:t>the</a:t>
            </a:r>
            <a:r>
              <a:rPr lang="cs-CZ" dirty="0"/>
              <a:t> </a:t>
            </a:r>
            <a:r>
              <a:rPr lang="cs-CZ" dirty="0" err="1"/>
              <a:t>diaphysis</a:t>
            </a:r>
            <a:r>
              <a:rPr lang="cs-CZ" dirty="0"/>
              <a:t>, and </a:t>
            </a:r>
            <a:r>
              <a:rPr lang="cs-CZ" dirty="0" err="1"/>
              <a:t>extends</a:t>
            </a:r>
            <a:r>
              <a:rPr lang="cs-CZ" dirty="0"/>
              <a:t> </a:t>
            </a:r>
            <a:r>
              <a:rPr lang="cs-CZ" dirty="0" err="1"/>
              <a:t>toward</a:t>
            </a:r>
            <a:r>
              <a:rPr lang="cs-CZ" dirty="0"/>
              <a:t> </a:t>
            </a:r>
            <a:r>
              <a:rPr lang="cs-CZ" dirty="0" err="1"/>
              <a:t>both</a:t>
            </a:r>
            <a:r>
              <a:rPr lang="cs-CZ" dirty="0"/>
              <a:t> </a:t>
            </a:r>
            <a:r>
              <a:rPr lang="cs-CZ" dirty="0" err="1"/>
              <a:t>epiphyses</a:t>
            </a:r>
            <a:r>
              <a:rPr lang="cs-CZ" dirty="0"/>
              <a:t>. </a:t>
            </a:r>
            <a:endParaRPr lang="cs-CZ" sz="2000" dirty="0"/>
          </a:p>
          <a:p>
            <a:pPr lvl="2"/>
            <a:r>
              <a:rPr lang="cs-CZ" dirty="0" err="1"/>
              <a:t>Thus</a:t>
            </a:r>
            <a:r>
              <a:rPr lang="cs-CZ" dirty="0"/>
              <a:t> </a:t>
            </a:r>
            <a:r>
              <a:rPr lang="cs-CZ" dirty="0" err="1"/>
              <a:t>there</a:t>
            </a:r>
            <a:r>
              <a:rPr lang="cs-CZ" dirty="0"/>
              <a:t> are </a:t>
            </a:r>
            <a:r>
              <a:rPr lang="cs-CZ" dirty="0" err="1"/>
              <a:t>two</a:t>
            </a:r>
            <a:r>
              <a:rPr lang="cs-CZ" dirty="0"/>
              <a:t> </a:t>
            </a:r>
            <a:r>
              <a:rPr lang="cs-CZ" dirty="0" err="1"/>
              <a:t>fronts</a:t>
            </a:r>
            <a:r>
              <a:rPr lang="cs-CZ" dirty="0"/>
              <a:t> </a:t>
            </a:r>
            <a:r>
              <a:rPr lang="cs-CZ" dirty="0" err="1"/>
              <a:t>of</a:t>
            </a:r>
            <a:r>
              <a:rPr lang="cs-CZ" dirty="0"/>
              <a:t> </a:t>
            </a:r>
            <a:r>
              <a:rPr lang="cs-CZ" dirty="0" err="1"/>
              <a:t>primary</a:t>
            </a:r>
            <a:r>
              <a:rPr lang="cs-CZ" dirty="0"/>
              <a:t> </a:t>
            </a:r>
            <a:r>
              <a:rPr lang="cs-CZ" dirty="0" err="1"/>
              <a:t>ossification</a:t>
            </a:r>
            <a:r>
              <a:rPr lang="cs-CZ" dirty="0"/>
              <a:t>. </a:t>
            </a:r>
            <a:endParaRPr lang="cs-CZ" sz="1800" dirty="0"/>
          </a:p>
          <a:p>
            <a:pPr lvl="2"/>
            <a:r>
              <a:rPr lang="cs-CZ" dirty="0" err="1"/>
              <a:t>Primary</a:t>
            </a:r>
            <a:r>
              <a:rPr lang="cs-CZ" dirty="0"/>
              <a:t> </a:t>
            </a:r>
            <a:r>
              <a:rPr lang="cs-CZ" dirty="0" err="1"/>
              <a:t>ossification</a:t>
            </a:r>
            <a:r>
              <a:rPr lang="cs-CZ" dirty="0"/>
              <a:t> </a:t>
            </a:r>
            <a:r>
              <a:rPr lang="cs-CZ" dirty="0" err="1"/>
              <a:t>centers</a:t>
            </a:r>
            <a:r>
              <a:rPr lang="cs-CZ" i="1" dirty="0"/>
              <a:t> </a:t>
            </a:r>
            <a:r>
              <a:rPr lang="cs-CZ" dirty="0" err="1"/>
              <a:t>close</a:t>
            </a:r>
            <a:r>
              <a:rPr lang="cs-CZ" dirty="0"/>
              <a:t> </a:t>
            </a:r>
            <a:r>
              <a:rPr lang="cs-CZ" dirty="0" err="1"/>
              <a:t>around</a:t>
            </a:r>
            <a:r>
              <a:rPr lang="cs-CZ" dirty="0"/>
              <a:t> </a:t>
            </a:r>
            <a:r>
              <a:rPr lang="cs-CZ" dirty="0" err="1"/>
              <a:t>the</a:t>
            </a:r>
            <a:r>
              <a:rPr lang="cs-CZ" dirty="0"/>
              <a:t> </a:t>
            </a:r>
            <a:r>
              <a:rPr lang="cs-CZ" dirty="0" err="1"/>
              <a:t>time</a:t>
            </a:r>
            <a:r>
              <a:rPr lang="cs-CZ" dirty="0"/>
              <a:t> </a:t>
            </a:r>
            <a:r>
              <a:rPr lang="cs-CZ" dirty="0" err="1"/>
              <a:t>of</a:t>
            </a:r>
            <a:r>
              <a:rPr lang="cs-CZ" dirty="0"/>
              <a:t> </a:t>
            </a:r>
            <a:r>
              <a:rPr lang="cs-CZ" dirty="0" err="1"/>
              <a:t>birth</a:t>
            </a:r>
            <a:r>
              <a:rPr lang="cs-CZ" dirty="0"/>
              <a:t>. </a:t>
            </a:r>
            <a:r>
              <a:rPr lang="cs-CZ" dirty="0" err="1"/>
              <a:t>Thereafter</a:t>
            </a:r>
            <a:r>
              <a:rPr lang="cs-CZ" dirty="0"/>
              <a:t>, long-bone </a:t>
            </a:r>
            <a:r>
              <a:rPr lang="cs-CZ" dirty="0" err="1"/>
              <a:t>growth</a:t>
            </a:r>
            <a:r>
              <a:rPr lang="cs-CZ" dirty="0"/>
              <a:t> </a:t>
            </a:r>
            <a:r>
              <a:rPr lang="cs-CZ" dirty="0" err="1"/>
              <a:t>occurs</a:t>
            </a:r>
            <a:r>
              <a:rPr lang="cs-CZ" dirty="0"/>
              <a:t> </a:t>
            </a:r>
            <a:r>
              <a:rPr lang="cs-CZ" dirty="0" err="1"/>
              <a:t>from</a:t>
            </a:r>
            <a:r>
              <a:rPr lang="cs-CZ" dirty="0"/>
              <a:t> </a:t>
            </a:r>
            <a:r>
              <a:rPr lang="cs-CZ" dirty="0" err="1"/>
              <a:t>the</a:t>
            </a:r>
            <a:r>
              <a:rPr lang="cs-CZ" dirty="0"/>
              <a:t> </a:t>
            </a:r>
            <a:r>
              <a:rPr lang="cs-CZ" dirty="0" err="1"/>
              <a:t>secondary</a:t>
            </a:r>
            <a:r>
              <a:rPr lang="cs-CZ" dirty="0"/>
              <a:t> </a:t>
            </a:r>
            <a:r>
              <a:rPr lang="cs-CZ" dirty="0" err="1"/>
              <a:t>ossification</a:t>
            </a:r>
            <a:r>
              <a:rPr lang="cs-CZ" dirty="0"/>
              <a:t> </a:t>
            </a:r>
            <a:r>
              <a:rPr lang="cs-CZ" dirty="0" err="1"/>
              <a:t>centers</a:t>
            </a:r>
            <a:r>
              <a:rPr lang="cs-CZ" dirty="0"/>
              <a:t>. </a:t>
            </a:r>
            <a:endParaRPr lang="cs-CZ" sz="1800" dirty="0"/>
          </a:p>
          <a:p>
            <a:pPr lvl="1"/>
            <a:r>
              <a:rPr lang="cs-CZ" b="1" dirty="0"/>
              <a:t>SECONDARY OSSIFICATION CENTER:</a:t>
            </a:r>
            <a:r>
              <a:rPr lang="cs-CZ" dirty="0"/>
              <a:t> </a:t>
            </a:r>
            <a:r>
              <a:rPr lang="cs-CZ" dirty="0" err="1"/>
              <a:t>Forms</a:t>
            </a:r>
            <a:r>
              <a:rPr lang="cs-CZ" dirty="0"/>
              <a:t> </a:t>
            </a:r>
            <a:r>
              <a:rPr lang="cs-CZ" dirty="0" err="1"/>
              <a:t>at</a:t>
            </a:r>
            <a:r>
              <a:rPr lang="cs-CZ" dirty="0"/>
              <a:t> </a:t>
            </a:r>
            <a:r>
              <a:rPr lang="cs-CZ" dirty="0" err="1"/>
              <a:t>the</a:t>
            </a:r>
            <a:r>
              <a:rPr lang="cs-CZ" dirty="0"/>
              <a:t> </a:t>
            </a:r>
            <a:r>
              <a:rPr lang="cs-CZ" b="1" dirty="0" err="1"/>
              <a:t>epiphyseal</a:t>
            </a:r>
            <a:r>
              <a:rPr lang="cs-CZ" b="1" dirty="0"/>
              <a:t> plate</a:t>
            </a:r>
            <a:r>
              <a:rPr lang="cs-CZ" dirty="0"/>
              <a:t>. </a:t>
            </a:r>
            <a:endParaRPr lang="cs-CZ" sz="2000" dirty="0"/>
          </a:p>
          <a:p>
            <a:pPr lvl="2"/>
            <a:r>
              <a:rPr lang="cs-CZ" dirty="0" err="1"/>
              <a:t>The</a:t>
            </a:r>
            <a:r>
              <a:rPr lang="cs-CZ" dirty="0"/>
              <a:t> </a:t>
            </a:r>
            <a:r>
              <a:rPr lang="cs-CZ" dirty="0" err="1"/>
              <a:t>orderly</a:t>
            </a:r>
            <a:r>
              <a:rPr lang="cs-CZ" dirty="0"/>
              <a:t> </a:t>
            </a:r>
            <a:r>
              <a:rPr lang="cs-CZ" dirty="0" err="1"/>
              <a:t>columns</a:t>
            </a:r>
            <a:r>
              <a:rPr lang="cs-CZ" dirty="0"/>
              <a:t> </a:t>
            </a:r>
            <a:r>
              <a:rPr lang="cs-CZ" dirty="0" err="1"/>
              <a:t>of</a:t>
            </a:r>
            <a:r>
              <a:rPr lang="cs-CZ" dirty="0"/>
              <a:t> </a:t>
            </a:r>
            <a:r>
              <a:rPr lang="cs-CZ" dirty="0" err="1"/>
              <a:t>chondrocytes</a:t>
            </a:r>
            <a:r>
              <a:rPr lang="cs-CZ" dirty="0"/>
              <a:t> are not </a:t>
            </a:r>
            <a:r>
              <a:rPr lang="cs-CZ" dirty="0" err="1"/>
              <a:t>seen</a:t>
            </a:r>
            <a:r>
              <a:rPr lang="cs-CZ" dirty="0"/>
              <a:t> </a:t>
            </a:r>
            <a:r>
              <a:rPr lang="cs-CZ" dirty="0" err="1"/>
              <a:t>here</a:t>
            </a:r>
            <a:r>
              <a:rPr lang="cs-CZ" dirty="0"/>
              <a:t>. </a:t>
            </a:r>
            <a:endParaRPr lang="cs-CZ" sz="1800" dirty="0"/>
          </a:p>
          <a:p>
            <a:pPr lvl="2"/>
            <a:r>
              <a:rPr lang="cs-CZ" dirty="0" err="1"/>
              <a:t>Growth</a:t>
            </a:r>
            <a:r>
              <a:rPr lang="cs-CZ" dirty="0"/>
              <a:t> </a:t>
            </a:r>
            <a:r>
              <a:rPr lang="cs-CZ" dirty="0" err="1"/>
              <a:t>occurs</a:t>
            </a:r>
            <a:r>
              <a:rPr lang="cs-CZ" dirty="0"/>
              <a:t> </a:t>
            </a:r>
            <a:r>
              <a:rPr lang="cs-CZ" dirty="0" err="1"/>
              <a:t>from</a:t>
            </a:r>
            <a:r>
              <a:rPr lang="cs-CZ" dirty="0"/>
              <a:t> </a:t>
            </a:r>
            <a:r>
              <a:rPr lang="cs-CZ" dirty="0" err="1"/>
              <a:t>the</a:t>
            </a:r>
            <a:r>
              <a:rPr lang="cs-CZ" dirty="0"/>
              <a:t> </a:t>
            </a:r>
            <a:r>
              <a:rPr lang="cs-CZ" dirty="0" err="1"/>
              <a:t>epiphysis</a:t>
            </a:r>
            <a:r>
              <a:rPr lang="cs-CZ" dirty="0"/>
              <a:t> </a:t>
            </a:r>
            <a:r>
              <a:rPr lang="cs-CZ" dirty="0" err="1"/>
              <a:t>downward</a:t>
            </a:r>
            <a:r>
              <a:rPr lang="cs-CZ" dirty="0"/>
              <a:t>, </a:t>
            </a:r>
            <a:r>
              <a:rPr lang="cs-CZ" dirty="0" err="1"/>
              <a:t>toward</a:t>
            </a:r>
            <a:r>
              <a:rPr lang="cs-CZ" dirty="0"/>
              <a:t> </a:t>
            </a:r>
            <a:r>
              <a:rPr lang="cs-CZ" dirty="0" err="1"/>
              <a:t>the</a:t>
            </a:r>
            <a:r>
              <a:rPr lang="cs-CZ" dirty="0"/>
              <a:t> </a:t>
            </a:r>
            <a:r>
              <a:rPr lang="cs-CZ" dirty="0" err="1"/>
              <a:t>epiphyseal</a:t>
            </a:r>
            <a:r>
              <a:rPr lang="cs-CZ" dirty="0"/>
              <a:t> plate. </a:t>
            </a:r>
            <a:endParaRPr lang="cs-CZ" sz="1800" dirty="0"/>
          </a:p>
          <a:p>
            <a:pPr lvl="1"/>
            <a:r>
              <a:rPr lang="cs-CZ" b="1" dirty="0"/>
              <a:t>EPIPHYSEAL CLOSURE:</a:t>
            </a:r>
            <a:r>
              <a:rPr lang="cs-CZ" dirty="0"/>
              <a:t> </a:t>
            </a:r>
            <a:r>
              <a:rPr lang="cs-CZ" dirty="0" err="1"/>
              <a:t>The</a:t>
            </a:r>
            <a:r>
              <a:rPr lang="cs-CZ" dirty="0"/>
              <a:t> end </a:t>
            </a:r>
            <a:r>
              <a:rPr lang="cs-CZ" dirty="0" err="1"/>
              <a:t>of</a:t>
            </a:r>
            <a:r>
              <a:rPr lang="cs-CZ" dirty="0"/>
              <a:t> </a:t>
            </a:r>
            <a:r>
              <a:rPr lang="cs-CZ" dirty="0" err="1"/>
              <a:t>longitudinal</a:t>
            </a:r>
            <a:r>
              <a:rPr lang="cs-CZ" dirty="0"/>
              <a:t> </a:t>
            </a:r>
            <a:r>
              <a:rPr lang="cs-CZ" dirty="0" err="1"/>
              <a:t>growth</a:t>
            </a:r>
            <a:r>
              <a:rPr lang="cs-CZ" dirty="0"/>
              <a:t> in long bone, </a:t>
            </a:r>
            <a:r>
              <a:rPr lang="cs-CZ" dirty="0" err="1"/>
              <a:t>when</a:t>
            </a:r>
            <a:r>
              <a:rPr lang="cs-CZ" dirty="0"/>
              <a:t> </a:t>
            </a:r>
            <a:r>
              <a:rPr lang="cs-CZ" dirty="0" err="1"/>
              <a:t>the</a:t>
            </a:r>
            <a:r>
              <a:rPr lang="cs-CZ" dirty="0"/>
              <a:t> </a:t>
            </a:r>
            <a:r>
              <a:rPr lang="cs-CZ" dirty="0" err="1"/>
              <a:t>primary</a:t>
            </a:r>
            <a:r>
              <a:rPr lang="cs-CZ" dirty="0"/>
              <a:t> </a:t>
            </a:r>
            <a:r>
              <a:rPr lang="cs-CZ" dirty="0" err="1"/>
              <a:t>ossification</a:t>
            </a:r>
            <a:r>
              <a:rPr lang="cs-CZ" dirty="0"/>
              <a:t> center </a:t>
            </a:r>
            <a:r>
              <a:rPr lang="cs-CZ" dirty="0" err="1"/>
              <a:t>overtakes</a:t>
            </a:r>
            <a:r>
              <a:rPr lang="cs-CZ" dirty="0"/>
              <a:t> (</a:t>
            </a:r>
            <a:r>
              <a:rPr lang="cs-CZ" dirty="0" err="1"/>
              <a:t>i.e</a:t>
            </a:r>
            <a:r>
              <a:rPr lang="cs-CZ" dirty="0"/>
              <a:t>. </a:t>
            </a:r>
            <a:r>
              <a:rPr lang="cs-CZ" dirty="0" err="1"/>
              <a:t>calcifies</a:t>
            </a:r>
            <a:r>
              <a:rPr lang="cs-CZ" dirty="0"/>
              <a:t>) </a:t>
            </a:r>
            <a:r>
              <a:rPr lang="cs-CZ" dirty="0" err="1"/>
              <a:t>the</a:t>
            </a:r>
            <a:r>
              <a:rPr lang="cs-CZ" dirty="0"/>
              <a:t> </a:t>
            </a:r>
            <a:r>
              <a:rPr lang="cs-CZ" dirty="0" err="1"/>
              <a:t>secondary</a:t>
            </a:r>
            <a:r>
              <a:rPr lang="cs-CZ" dirty="0"/>
              <a:t> </a:t>
            </a:r>
            <a:r>
              <a:rPr lang="cs-CZ" dirty="0" err="1"/>
              <a:t>ossification</a:t>
            </a:r>
            <a:r>
              <a:rPr lang="cs-CZ" dirty="0"/>
              <a:t> center, and </a:t>
            </a:r>
            <a:r>
              <a:rPr lang="cs-CZ" dirty="0" err="1"/>
              <a:t>hence</a:t>
            </a:r>
            <a:r>
              <a:rPr lang="cs-CZ" dirty="0"/>
              <a:t> long-bone </a:t>
            </a:r>
            <a:r>
              <a:rPr lang="cs-CZ" dirty="0" err="1"/>
              <a:t>growth</a:t>
            </a:r>
            <a:r>
              <a:rPr lang="cs-CZ" dirty="0"/>
              <a:t> </a:t>
            </a:r>
            <a:r>
              <a:rPr lang="cs-CZ" dirty="0" err="1"/>
              <a:t>ceases</a:t>
            </a:r>
            <a:r>
              <a:rPr lang="cs-CZ" dirty="0"/>
              <a:t>. </a:t>
            </a:r>
            <a:endParaRPr lang="cs-CZ" sz="2000" dirty="0"/>
          </a:p>
          <a:p>
            <a:endParaRPr lang="cs-CZ" dirty="0"/>
          </a:p>
        </p:txBody>
      </p:sp>
    </p:spTree>
    <p:extLst>
      <p:ext uri="{BB962C8B-B14F-4D97-AF65-F5344CB8AC3E}">
        <p14:creationId xmlns:p14="http://schemas.microsoft.com/office/powerpoint/2010/main" val="17069265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Enchondral</a:t>
            </a:r>
            <a:r>
              <a:rPr lang="cs-CZ" dirty="0"/>
              <a:t> </a:t>
            </a:r>
            <a:r>
              <a:rPr lang="cs-CZ" dirty="0" err="1"/>
              <a:t>ossification</a:t>
            </a:r>
            <a:endParaRPr lang="cs-CZ" dirty="0"/>
          </a:p>
        </p:txBody>
      </p:sp>
      <p:pic>
        <p:nvPicPr>
          <p:cNvPr id="5" name="Zástupný symbol pro obsah 4"/>
          <p:cNvPicPr>
            <a:picLocks noGrp="1" noChangeAspect="1"/>
          </p:cNvPicPr>
          <p:nvPr>
            <p:ph sz="half" idx="1"/>
          </p:nvPr>
        </p:nvPicPr>
        <p:blipFill>
          <a:blip r:embed="rId2"/>
          <a:stretch>
            <a:fillRect/>
          </a:stretch>
        </p:blipFill>
        <p:spPr>
          <a:xfrm>
            <a:off x="636373" y="1733958"/>
            <a:ext cx="5459627" cy="4044885"/>
          </a:xfrm>
          <a:prstGeom prst="rect">
            <a:avLst/>
          </a:prstGeom>
        </p:spPr>
      </p:pic>
      <p:pic>
        <p:nvPicPr>
          <p:cNvPr id="9218" name="Picture 2" descr="enos04h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68" y="1968843"/>
            <a:ext cx="28575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78968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556792"/>
            <a:ext cx="9144000" cy="5116794"/>
          </a:xfrm>
          <a:prstGeom prst="rect">
            <a:avLst/>
          </a:prstGeom>
        </p:spPr>
      </p:pic>
      <p:sp>
        <p:nvSpPr>
          <p:cNvPr id="3" name="TextovéPole 2"/>
          <p:cNvSpPr txBox="1"/>
          <p:nvPr/>
        </p:nvSpPr>
        <p:spPr>
          <a:xfrm rot="16200000">
            <a:off x="8749966" y="1753192"/>
            <a:ext cx="1974171" cy="369332"/>
          </a:xfrm>
          <a:prstGeom prst="rect">
            <a:avLst/>
          </a:prstGeom>
          <a:solidFill>
            <a:schemeClr val="bg1"/>
          </a:solidFill>
        </p:spPr>
        <p:txBody>
          <a:bodyPr wrap="square" rtlCol="0">
            <a:spAutoFit/>
          </a:bodyPr>
          <a:lstStyle/>
          <a:p>
            <a:r>
              <a:rPr lang="cs-CZ" dirty="0" err="1"/>
              <a:t>Reserve</a:t>
            </a:r>
            <a:r>
              <a:rPr lang="cs-CZ" dirty="0"/>
              <a:t> </a:t>
            </a:r>
            <a:r>
              <a:rPr lang="cs-CZ" dirty="0" err="1"/>
              <a:t>cartilage</a:t>
            </a:r>
            <a:endParaRPr lang="en-US" dirty="0"/>
          </a:p>
        </p:txBody>
      </p:sp>
      <p:sp>
        <p:nvSpPr>
          <p:cNvPr id="4" name="TextovéPole 3"/>
          <p:cNvSpPr txBox="1"/>
          <p:nvPr/>
        </p:nvSpPr>
        <p:spPr>
          <a:xfrm rot="16200000">
            <a:off x="6100646" y="1408130"/>
            <a:ext cx="2520280" cy="369332"/>
          </a:xfrm>
          <a:prstGeom prst="rect">
            <a:avLst/>
          </a:prstGeom>
          <a:solidFill>
            <a:schemeClr val="bg1"/>
          </a:solidFill>
        </p:spPr>
        <p:txBody>
          <a:bodyPr wrap="square" rtlCol="0">
            <a:spAutoFit/>
          </a:bodyPr>
          <a:lstStyle/>
          <a:p>
            <a:r>
              <a:rPr lang="cs-CZ" dirty="0" err="1"/>
              <a:t>Proliferating</a:t>
            </a:r>
            <a:r>
              <a:rPr lang="cs-CZ" dirty="0"/>
              <a:t> </a:t>
            </a:r>
            <a:r>
              <a:rPr lang="cs-CZ" dirty="0" err="1"/>
              <a:t>zone</a:t>
            </a:r>
            <a:endParaRPr lang="en-US" dirty="0"/>
          </a:p>
        </p:txBody>
      </p:sp>
      <p:sp>
        <p:nvSpPr>
          <p:cNvPr id="5" name="TextovéPole 4"/>
          <p:cNvSpPr txBox="1"/>
          <p:nvPr/>
        </p:nvSpPr>
        <p:spPr>
          <a:xfrm rot="16200000">
            <a:off x="4628883" y="1241801"/>
            <a:ext cx="2852934" cy="369332"/>
          </a:xfrm>
          <a:prstGeom prst="rect">
            <a:avLst/>
          </a:prstGeom>
          <a:solidFill>
            <a:schemeClr val="bg1"/>
          </a:solidFill>
        </p:spPr>
        <p:txBody>
          <a:bodyPr wrap="square" rtlCol="0">
            <a:spAutoFit/>
          </a:bodyPr>
          <a:lstStyle/>
          <a:p>
            <a:r>
              <a:rPr lang="cs-CZ" dirty="0" err="1"/>
              <a:t>Hypertrophic</a:t>
            </a:r>
            <a:r>
              <a:rPr lang="cs-CZ" dirty="0"/>
              <a:t> </a:t>
            </a:r>
            <a:r>
              <a:rPr lang="cs-CZ" dirty="0" err="1"/>
              <a:t>zone</a:t>
            </a:r>
            <a:endParaRPr lang="en-US" dirty="0"/>
          </a:p>
        </p:txBody>
      </p:sp>
      <p:sp>
        <p:nvSpPr>
          <p:cNvPr id="6" name="TextovéPole 5"/>
          <p:cNvSpPr txBox="1"/>
          <p:nvPr/>
        </p:nvSpPr>
        <p:spPr>
          <a:xfrm rot="16200000">
            <a:off x="3697672" y="1408130"/>
            <a:ext cx="2520280" cy="369332"/>
          </a:xfrm>
          <a:prstGeom prst="rect">
            <a:avLst/>
          </a:prstGeom>
          <a:solidFill>
            <a:schemeClr val="bg1"/>
          </a:solidFill>
        </p:spPr>
        <p:txBody>
          <a:bodyPr wrap="square" rtlCol="0">
            <a:spAutoFit/>
          </a:bodyPr>
          <a:lstStyle/>
          <a:p>
            <a:r>
              <a:rPr lang="cs-CZ" dirty="0" err="1"/>
              <a:t>Calcification</a:t>
            </a:r>
            <a:r>
              <a:rPr lang="cs-CZ" dirty="0"/>
              <a:t> </a:t>
            </a:r>
            <a:r>
              <a:rPr lang="cs-CZ" dirty="0" err="1"/>
              <a:t>zone</a:t>
            </a:r>
            <a:endParaRPr lang="en-US" dirty="0"/>
          </a:p>
        </p:txBody>
      </p:sp>
      <p:sp>
        <p:nvSpPr>
          <p:cNvPr id="7" name="TextovéPole 6"/>
          <p:cNvSpPr txBox="1"/>
          <p:nvPr/>
        </p:nvSpPr>
        <p:spPr>
          <a:xfrm rot="16200000">
            <a:off x="2394893" y="1720214"/>
            <a:ext cx="1992320" cy="369332"/>
          </a:xfrm>
          <a:prstGeom prst="rect">
            <a:avLst/>
          </a:prstGeom>
          <a:solidFill>
            <a:schemeClr val="bg1"/>
          </a:solidFill>
        </p:spPr>
        <p:txBody>
          <a:bodyPr wrap="square" rtlCol="0">
            <a:spAutoFit/>
          </a:bodyPr>
          <a:lstStyle/>
          <a:p>
            <a:r>
              <a:rPr lang="cs-CZ" dirty="0" err="1"/>
              <a:t>Ossification</a:t>
            </a:r>
            <a:r>
              <a:rPr lang="cs-CZ" dirty="0"/>
              <a:t> </a:t>
            </a:r>
            <a:r>
              <a:rPr lang="cs-CZ" dirty="0" err="1"/>
              <a:t>zone</a:t>
            </a:r>
            <a:endParaRPr lang="en-US" dirty="0"/>
          </a:p>
        </p:txBody>
      </p:sp>
      <p:sp>
        <p:nvSpPr>
          <p:cNvPr id="8" name="Volný tvar 7"/>
          <p:cNvSpPr/>
          <p:nvPr/>
        </p:nvSpPr>
        <p:spPr>
          <a:xfrm>
            <a:off x="3996390" y="1497875"/>
            <a:ext cx="666181" cy="5197013"/>
          </a:xfrm>
          <a:custGeom>
            <a:avLst/>
            <a:gdLst>
              <a:gd name="connsiteX0" fmla="*/ 375314 w 666181"/>
              <a:gd name="connsiteY0" fmla="*/ 0 h 5197013"/>
              <a:gd name="connsiteX1" fmla="*/ 619154 w 666181"/>
              <a:gd name="connsiteY1" fmla="*/ 1053737 h 5197013"/>
              <a:gd name="connsiteX2" fmla="*/ 593028 w 666181"/>
              <a:gd name="connsiteY2" fmla="*/ 1323703 h 5197013"/>
              <a:gd name="connsiteX3" fmla="*/ 645280 w 666181"/>
              <a:gd name="connsiteY3" fmla="*/ 1698172 h 5197013"/>
              <a:gd name="connsiteX4" fmla="*/ 636571 w 666181"/>
              <a:gd name="connsiteY4" fmla="*/ 2194560 h 5197013"/>
              <a:gd name="connsiteX5" fmla="*/ 305645 w 666181"/>
              <a:gd name="connsiteY5" fmla="*/ 3161212 h 5197013"/>
              <a:gd name="connsiteX6" fmla="*/ 366605 w 666181"/>
              <a:gd name="connsiteY6" fmla="*/ 4136572 h 5197013"/>
              <a:gd name="connsiteX7" fmla="*/ 157600 w 666181"/>
              <a:gd name="connsiteY7" fmla="*/ 4894217 h 5197013"/>
              <a:gd name="connsiteX8" fmla="*/ 9554 w 666181"/>
              <a:gd name="connsiteY8" fmla="*/ 5172892 h 5197013"/>
              <a:gd name="connsiteX9" fmla="*/ 26971 w 666181"/>
              <a:gd name="connsiteY9" fmla="*/ 5164183 h 519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181" h="5197013">
                <a:moveTo>
                  <a:pt x="375314" y="0"/>
                </a:moveTo>
                <a:cubicBezTo>
                  <a:pt x="479091" y="416560"/>
                  <a:pt x="582868" y="833120"/>
                  <a:pt x="619154" y="1053737"/>
                </a:cubicBezTo>
                <a:cubicBezTo>
                  <a:pt x="655440" y="1274354"/>
                  <a:pt x="588674" y="1216297"/>
                  <a:pt x="593028" y="1323703"/>
                </a:cubicBezTo>
                <a:cubicBezTo>
                  <a:pt x="597382" y="1431109"/>
                  <a:pt x="638023" y="1553029"/>
                  <a:pt x="645280" y="1698172"/>
                </a:cubicBezTo>
                <a:cubicBezTo>
                  <a:pt x="652537" y="1843315"/>
                  <a:pt x="693177" y="1950720"/>
                  <a:pt x="636571" y="2194560"/>
                </a:cubicBezTo>
                <a:cubicBezTo>
                  <a:pt x="579965" y="2438400"/>
                  <a:pt x="350639" y="2837543"/>
                  <a:pt x="305645" y="3161212"/>
                </a:cubicBezTo>
                <a:cubicBezTo>
                  <a:pt x="260651" y="3484881"/>
                  <a:pt x="391279" y="3847738"/>
                  <a:pt x="366605" y="4136572"/>
                </a:cubicBezTo>
                <a:cubicBezTo>
                  <a:pt x="341931" y="4425406"/>
                  <a:pt x="217108" y="4721497"/>
                  <a:pt x="157600" y="4894217"/>
                </a:cubicBezTo>
                <a:cubicBezTo>
                  <a:pt x="98091" y="5066937"/>
                  <a:pt x="31326" y="5127898"/>
                  <a:pt x="9554" y="5172892"/>
                </a:cubicBezTo>
                <a:cubicBezTo>
                  <a:pt x="-12218" y="5217886"/>
                  <a:pt x="7376" y="5191034"/>
                  <a:pt x="26971" y="5164183"/>
                </a:cubicBezTo>
              </a:path>
            </a:pathLst>
          </a:custGeom>
          <a:no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ovéPole 8"/>
          <p:cNvSpPr txBox="1"/>
          <p:nvPr/>
        </p:nvSpPr>
        <p:spPr>
          <a:xfrm rot="16200000">
            <a:off x="3697750" y="694100"/>
            <a:ext cx="1277401" cy="369332"/>
          </a:xfrm>
          <a:prstGeom prst="rect">
            <a:avLst/>
          </a:prstGeom>
          <a:noFill/>
        </p:spPr>
        <p:txBody>
          <a:bodyPr wrap="none" rtlCol="0">
            <a:spAutoFit/>
          </a:bodyPr>
          <a:lstStyle/>
          <a:p>
            <a:r>
              <a:rPr lang="cs-CZ" dirty="0" err="1">
                <a:solidFill>
                  <a:srgbClr val="C00000"/>
                </a:solidFill>
              </a:rPr>
              <a:t>Erosion</a:t>
            </a:r>
            <a:r>
              <a:rPr lang="cs-CZ" dirty="0">
                <a:solidFill>
                  <a:srgbClr val="C00000"/>
                </a:solidFill>
              </a:rPr>
              <a:t> line</a:t>
            </a:r>
            <a:endParaRPr lang="en-US" dirty="0">
              <a:solidFill>
                <a:srgbClr val="C00000"/>
              </a:solidFill>
            </a:endParaRPr>
          </a:p>
        </p:txBody>
      </p:sp>
      <p:sp>
        <p:nvSpPr>
          <p:cNvPr id="10" name="TextovéPole 9"/>
          <p:cNvSpPr txBox="1"/>
          <p:nvPr/>
        </p:nvSpPr>
        <p:spPr>
          <a:xfrm>
            <a:off x="5668648" y="47770"/>
            <a:ext cx="4963856" cy="461665"/>
          </a:xfrm>
          <a:prstGeom prst="rect">
            <a:avLst/>
          </a:prstGeom>
          <a:noFill/>
        </p:spPr>
        <p:txBody>
          <a:bodyPr wrap="square" rtlCol="0">
            <a:spAutoFit/>
          </a:bodyPr>
          <a:lstStyle/>
          <a:p>
            <a:r>
              <a:rPr lang="cs-CZ" sz="2400" dirty="0" err="1"/>
              <a:t>Intracartilaginous</a:t>
            </a:r>
            <a:r>
              <a:rPr lang="cs-CZ" sz="2400" dirty="0"/>
              <a:t> </a:t>
            </a:r>
            <a:r>
              <a:rPr lang="cs-CZ" sz="2400" dirty="0" err="1"/>
              <a:t>ossification</a:t>
            </a:r>
            <a:r>
              <a:rPr lang="cs-CZ" sz="2400" dirty="0"/>
              <a:t> </a:t>
            </a:r>
            <a:r>
              <a:rPr lang="cs-CZ" sz="2000" dirty="0"/>
              <a:t>(HES)</a:t>
            </a:r>
            <a:endParaRPr lang="en-US" sz="2000" dirty="0"/>
          </a:p>
        </p:txBody>
      </p:sp>
    </p:spTree>
    <p:extLst>
      <p:ext uri="{BB962C8B-B14F-4D97-AF65-F5344CB8AC3E}">
        <p14:creationId xmlns:p14="http://schemas.microsoft.com/office/powerpoint/2010/main" val="14145455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plytka_w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275" y="4763"/>
            <a:ext cx="3950687" cy="3471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Výsledek obrázku pro endochondral ossific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3089" y="3476368"/>
            <a:ext cx="30480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Výsledek obrázku pro endochondral ossific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8936" y="106491"/>
            <a:ext cx="6096000" cy="3790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63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Bone </a:t>
            </a:r>
            <a:r>
              <a:rPr lang="cs-CZ" dirty="0" err="1"/>
              <a:t>remodeling</a:t>
            </a:r>
            <a:r>
              <a:rPr lang="cs-CZ" dirty="0"/>
              <a:t> </a:t>
            </a:r>
          </a:p>
        </p:txBody>
      </p:sp>
      <p:sp>
        <p:nvSpPr>
          <p:cNvPr id="3" name="Zástupný symbol pro obsah 2"/>
          <p:cNvSpPr>
            <a:spLocks noGrp="1"/>
          </p:cNvSpPr>
          <p:nvPr>
            <p:ph idx="1"/>
          </p:nvPr>
        </p:nvSpPr>
        <p:spPr/>
        <p:txBody>
          <a:bodyPr>
            <a:normAutofit/>
          </a:bodyPr>
          <a:lstStyle/>
          <a:p>
            <a:pPr marL="0" indent="0">
              <a:buNone/>
            </a:pPr>
            <a:r>
              <a:rPr lang="cs-CZ" dirty="0" err="1"/>
              <a:t>The</a:t>
            </a:r>
            <a:r>
              <a:rPr lang="cs-CZ" dirty="0"/>
              <a:t> </a:t>
            </a:r>
            <a:r>
              <a:rPr lang="cs-CZ" dirty="0" err="1"/>
              <a:t>process</a:t>
            </a:r>
            <a:r>
              <a:rPr lang="cs-CZ" dirty="0"/>
              <a:t> </a:t>
            </a:r>
            <a:r>
              <a:rPr lang="cs-CZ" dirty="0" err="1"/>
              <a:t>of</a:t>
            </a:r>
            <a:r>
              <a:rPr lang="cs-CZ" dirty="0"/>
              <a:t> BONE-REMODELING, </a:t>
            </a:r>
            <a:r>
              <a:rPr lang="cs-CZ" dirty="0" err="1"/>
              <a:t>which</a:t>
            </a:r>
            <a:r>
              <a:rPr lang="cs-CZ" dirty="0"/>
              <a:t> </a:t>
            </a:r>
            <a:r>
              <a:rPr lang="cs-CZ" dirty="0" err="1"/>
              <a:t>occurs</a:t>
            </a:r>
            <a:r>
              <a:rPr lang="cs-CZ" dirty="0"/>
              <a:t> </a:t>
            </a:r>
            <a:r>
              <a:rPr lang="cs-CZ" dirty="0" err="1"/>
              <a:t>during</a:t>
            </a:r>
            <a:r>
              <a:rPr lang="cs-CZ" dirty="0"/>
              <a:t> </a:t>
            </a:r>
            <a:r>
              <a:rPr lang="cs-CZ" dirty="0" err="1"/>
              <a:t>growth</a:t>
            </a:r>
            <a:r>
              <a:rPr lang="cs-CZ" dirty="0"/>
              <a:t> and in </a:t>
            </a:r>
            <a:r>
              <a:rPr lang="cs-CZ" dirty="0" err="1"/>
              <a:t>mature</a:t>
            </a:r>
            <a:r>
              <a:rPr lang="cs-CZ" dirty="0"/>
              <a:t> bone. </a:t>
            </a:r>
            <a:r>
              <a:rPr lang="cs-CZ" dirty="0" err="1"/>
              <a:t>It</a:t>
            </a:r>
            <a:r>
              <a:rPr lang="cs-CZ" dirty="0"/>
              <a:t> </a:t>
            </a:r>
            <a:r>
              <a:rPr lang="cs-CZ" dirty="0" err="1"/>
              <a:t>explains</a:t>
            </a:r>
            <a:r>
              <a:rPr lang="cs-CZ" dirty="0"/>
              <a:t> </a:t>
            </a:r>
            <a:r>
              <a:rPr lang="cs-CZ" dirty="0" err="1"/>
              <a:t>relationship</a:t>
            </a:r>
            <a:r>
              <a:rPr lang="cs-CZ" dirty="0"/>
              <a:t> </a:t>
            </a:r>
            <a:r>
              <a:rPr lang="cs-CZ" dirty="0" err="1"/>
              <a:t>between</a:t>
            </a:r>
            <a:r>
              <a:rPr lang="cs-CZ" dirty="0"/>
              <a:t> </a:t>
            </a:r>
            <a:r>
              <a:rPr lang="cs-CZ" dirty="0" err="1"/>
              <a:t>osteoclastic</a:t>
            </a:r>
            <a:r>
              <a:rPr lang="cs-CZ" dirty="0"/>
              <a:t> and </a:t>
            </a:r>
            <a:r>
              <a:rPr lang="cs-CZ" dirty="0" err="1"/>
              <a:t>osteoblastic</a:t>
            </a:r>
            <a:r>
              <a:rPr lang="cs-CZ" dirty="0"/>
              <a:t> </a:t>
            </a:r>
            <a:r>
              <a:rPr lang="cs-CZ" dirty="0" err="1"/>
              <a:t>activity</a:t>
            </a:r>
            <a:r>
              <a:rPr lang="cs-CZ" dirty="0"/>
              <a:t> in bone-</a:t>
            </a:r>
            <a:r>
              <a:rPr lang="cs-CZ" dirty="0" err="1"/>
              <a:t>remodeling</a:t>
            </a:r>
            <a:r>
              <a:rPr lang="cs-CZ" dirty="0"/>
              <a:t>, </a:t>
            </a:r>
            <a:r>
              <a:rPr lang="cs-CZ" dirty="0" err="1"/>
              <a:t>which</a:t>
            </a:r>
            <a:r>
              <a:rPr lang="cs-CZ" dirty="0"/>
              <a:t> </a:t>
            </a:r>
            <a:r>
              <a:rPr lang="cs-CZ" dirty="0" err="1"/>
              <a:t>explains</a:t>
            </a:r>
            <a:r>
              <a:rPr lang="cs-CZ" dirty="0"/>
              <a:t> </a:t>
            </a:r>
            <a:r>
              <a:rPr lang="cs-CZ" dirty="0" err="1"/>
              <a:t>why</a:t>
            </a:r>
            <a:r>
              <a:rPr lang="cs-CZ" dirty="0"/>
              <a:t> </a:t>
            </a:r>
            <a:r>
              <a:rPr lang="cs-CZ" dirty="0" err="1"/>
              <a:t>osteoporosis</a:t>
            </a:r>
            <a:r>
              <a:rPr lang="cs-CZ" dirty="0"/>
              <a:t> </a:t>
            </a:r>
            <a:r>
              <a:rPr lang="cs-CZ" dirty="0" err="1"/>
              <a:t>is</a:t>
            </a:r>
            <a:r>
              <a:rPr lang="cs-CZ" dirty="0"/>
              <a:t> </a:t>
            </a:r>
            <a:r>
              <a:rPr lang="cs-CZ" dirty="0" err="1"/>
              <a:t>difficult</a:t>
            </a:r>
            <a:r>
              <a:rPr lang="cs-CZ" dirty="0"/>
              <a:t> to </a:t>
            </a:r>
            <a:r>
              <a:rPr lang="cs-CZ" dirty="0" err="1"/>
              <a:t>treat</a:t>
            </a:r>
            <a:r>
              <a:rPr lang="cs-CZ" dirty="0"/>
              <a:t>. </a:t>
            </a:r>
            <a:endParaRPr lang="cs-CZ" sz="2400" dirty="0"/>
          </a:p>
          <a:p>
            <a:pPr lvl="1"/>
            <a:r>
              <a:rPr lang="cs-CZ" b="1" dirty="0" err="1"/>
              <a:t>Activation</a:t>
            </a:r>
            <a:r>
              <a:rPr lang="cs-CZ" b="1" dirty="0"/>
              <a:t>:</a:t>
            </a:r>
            <a:r>
              <a:rPr lang="cs-CZ" dirty="0"/>
              <a:t> </a:t>
            </a:r>
            <a:r>
              <a:rPr lang="cs-CZ" dirty="0" err="1"/>
              <a:t>Osteoclasts</a:t>
            </a:r>
            <a:r>
              <a:rPr lang="cs-CZ" dirty="0"/>
              <a:t> are </a:t>
            </a:r>
            <a:r>
              <a:rPr lang="cs-CZ" dirty="0" err="1"/>
              <a:t>activated</a:t>
            </a:r>
            <a:r>
              <a:rPr lang="cs-CZ" dirty="0"/>
              <a:t> and </a:t>
            </a:r>
            <a:r>
              <a:rPr lang="cs-CZ" dirty="0" err="1"/>
              <a:t>begin</a:t>
            </a:r>
            <a:r>
              <a:rPr lang="cs-CZ" dirty="0"/>
              <a:t> </a:t>
            </a:r>
            <a:r>
              <a:rPr lang="cs-CZ" dirty="0" err="1"/>
              <a:t>secreting</a:t>
            </a:r>
            <a:r>
              <a:rPr lang="cs-CZ" dirty="0"/>
              <a:t> </a:t>
            </a:r>
            <a:r>
              <a:rPr lang="cs-CZ" dirty="0" err="1"/>
              <a:t>acids</a:t>
            </a:r>
            <a:r>
              <a:rPr lang="cs-CZ" dirty="0"/>
              <a:t> to </a:t>
            </a:r>
            <a:r>
              <a:rPr lang="cs-CZ" dirty="0" err="1"/>
              <a:t>resorb</a:t>
            </a:r>
            <a:r>
              <a:rPr lang="cs-CZ" dirty="0"/>
              <a:t> bone. </a:t>
            </a:r>
            <a:endParaRPr lang="cs-CZ" sz="2000" dirty="0"/>
          </a:p>
          <a:p>
            <a:pPr lvl="1"/>
            <a:r>
              <a:rPr lang="cs-CZ" b="1" dirty="0" err="1"/>
              <a:t>Resorption</a:t>
            </a:r>
            <a:r>
              <a:rPr lang="cs-CZ" b="1" dirty="0"/>
              <a:t>:</a:t>
            </a:r>
            <a:r>
              <a:rPr lang="cs-CZ" dirty="0"/>
              <a:t> </a:t>
            </a:r>
            <a:r>
              <a:rPr lang="cs-CZ" dirty="0" err="1"/>
              <a:t>Osteoclastic</a:t>
            </a:r>
            <a:r>
              <a:rPr lang="cs-CZ" dirty="0"/>
              <a:t> </a:t>
            </a:r>
            <a:r>
              <a:rPr lang="cs-CZ" dirty="0" err="1"/>
              <a:t>resorption</a:t>
            </a:r>
            <a:r>
              <a:rPr lang="cs-CZ" dirty="0"/>
              <a:t> </a:t>
            </a:r>
            <a:r>
              <a:rPr lang="cs-CZ" dirty="0" err="1"/>
              <a:t>occurs</a:t>
            </a:r>
            <a:r>
              <a:rPr lang="cs-CZ" dirty="0"/>
              <a:t>. </a:t>
            </a:r>
            <a:endParaRPr lang="cs-CZ" sz="2000" dirty="0"/>
          </a:p>
          <a:p>
            <a:pPr lvl="1"/>
            <a:r>
              <a:rPr lang="cs-CZ" b="1" dirty="0" err="1"/>
              <a:t>Reversal</a:t>
            </a:r>
            <a:r>
              <a:rPr lang="cs-CZ" b="1" dirty="0"/>
              <a:t>:</a:t>
            </a:r>
            <a:r>
              <a:rPr lang="cs-CZ" dirty="0"/>
              <a:t> </a:t>
            </a:r>
            <a:r>
              <a:rPr lang="cs-CZ" dirty="0" err="1"/>
              <a:t>Resorption</a:t>
            </a:r>
            <a:r>
              <a:rPr lang="cs-CZ" dirty="0"/>
              <a:t> </a:t>
            </a:r>
            <a:r>
              <a:rPr lang="cs-CZ" dirty="0" err="1"/>
              <a:t>stops</a:t>
            </a:r>
            <a:r>
              <a:rPr lang="cs-CZ" dirty="0"/>
              <a:t> and </a:t>
            </a:r>
            <a:r>
              <a:rPr lang="cs-CZ" dirty="0" err="1"/>
              <a:t>osteoblasts</a:t>
            </a:r>
            <a:r>
              <a:rPr lang="cs-CZ" dirty="0"/>
              <a:t> </a:t>
            </a:r>
            <a:r>
              <a:rPr lang="cs-CZ" dirty="0" err="1"/>
              <a:t>take</a:t>
            </a:r>
            <a:r>
              <a:rPr lang="cs-CZ" dirty="0"/>
              <a:t> </a:t>
            </a:r>
            <a:r>
              <a:rPr lang="cs-CZ" dirty="0" err="1"/>
              <a:t>over</a:t>
            </a:r>
            <a:r>
              <a:rPr lang="cs-CZ" dirty="0"/>
              <a:t>. </a:t>
            </a:r>
            <a:endParaRPr lang="cs-CZ" sz="2000" dirty="0"/>
          </a:p>
          <a:p>
            <a:pPr lvl="1"/>
            <a:r>
              <a:rPr lang="cs-CZ" b="1" dirty="0" err="1"/>
              <a:t>Formation</a:t>
            </a:r>
            <a:r>
              <a:rPr lang="cs-CZ" b="1" dirty="0"/>
              <a:t>:</a:t>
            </a:r>
            <a:r>
              <a:rPr lang="cs-CZ" dirty="0"/>
              <a:t> </a:t>
            </a:r>
            <a:r>
              <a:rPr lang="cs-CZ" dirty="0" err="1"/>
              <a:t>Osteoblasts</a:t>
            </a:r>
            <a:r>
              <a:rPr lang="cs-CZ" dirty="0"/>
              <a:t> </a:t>
            </a:r>
            <a:r>
              <a:rPr lang="cs-CZ" dirty="0" err="1"/>
              <a:t>form</a:t>
            </a:r>
            <a:r>
              <a:rPr lang="cs-CZ" dirty="0"/>
              <a:t> bone on </a:t>
            </a:r>
            <a:r>
              <a:rPr lang="cs-CZ" dirty="0" err="1"/>
              <a:t>the</a:t>
            </a:r>
            <a:r>
              <a:rPr lang="cs-CZ" dirty="0"/>
              <a:t> </a:t>
            </a:r>
            <a:r>
              <a:rPr lang="cs-CZ" dirty="0" err="1"/>
              <a:t>opposing</a:t>
            </a:r>
            <a:r>
              <a:rPr lang="cs-CZ" dirty="0"/>
              <a:t> </a:t>
            </a:r>
            <a:r>
              <a:rPr lang="cs-CZ" dirty="0" err="1"/>
              <a:t>surface</a:t>
            </a:r>
            <a:r>
              <a:rPr lang="cs-CZ" dirty="0"/>
              <a:t> to </a:t>
            </a:r>
            <a:r>
              <a:rPr lang="cs-CZ" dirty="0" err="1"/>
              <a:t>complete</a:t>
            </a:r>
            <a:r>
              <a:rPr lang="cs-CZ" dirty="0"/>
              <a:t> </a:t>
            </a:r>
            <a:r>
              <a:rPr lang="cs-CZ" dirty="0" err="1"/>
              <a:t>the</a:t>
            </a:r>
            <a:r>
              <a:rPr lang="cs-CZ" dirty="0"/>
              <a:t> bone </a:t>
            </a:r>
            <a:r>
              <a:rPr lang="cs-CZ" dirty="0" err="1"/>
              <a:t>reforming</a:t>
            </a:r>
            <a:r>
              <a:rPr lang="cs-CZ" dirty="0"/>
              <a:t> </a:t>
            </a:r>
            <a:r>
              <a:rPr lang="cs-CZ" dirty="0" err="1"/>
              <a:t>process</a:t>
            </a:r>
            <a:r>
              <a:rPr lang="cs-CZ" dirty="0"/>
              <a:t>. </a:t>
            </a:r>
            <a:endParaRPr lang="cs-CZ" sz="2000" dirty="0"/>
          </a:p>
          <a:p>
            <a:endParaRPr lang="cs-CZ" dirty="0"/>
          </a:p>
        </p:txBody>
      </p:sp>
    </p:spTree>
    <p:extLst>
      <p:ext uri="{BB962C8B-B14F-4D97-AF65-F5344CB8AC3E}">
        <p14:creationId xmlns:p14="http://schemas.microsoft.com/office/powerpoint/2010/main" val="11580976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igure 2-2. Modeling and Remodeling&#10;Illustrations of bone modeling and remodeling. The illustration of modeling demonstrates that bone formation occurs without a link between osteoblast and osteoclast action. In the remodeling illustration, osteoblasts create an osteoid layer in the remodeling space to replace bone following osteoclast a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763"/>
            <a:ext cx="4676775" cy="719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 descr="Figure 2-3. Bone Remodeling&#10;An illustration of activation, resorption, reversal, and formation in bone remodeling (demonstrated from left to right). In this illustration, mesenchymal stem cells become either osteoblastic stromal cells or osteoblast precursors. During the activation stage, osteoblastic stromal cells interact with hematopoietic stem cells to become osteoclasts. During resorption, osteoclasts remove bone in the remodeling space under a layer of lining cells. After a brief reversal phase (where the cell is marked “?” because it is an undefined type of cell), osteoblasts begin laying down new bone in the formation stage, which is shown as the longest of the four stages. Inside the bone, osteocytes connect to each other and to the surface of the b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0676" y="729692"/>
            <a:ext cx="469582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06444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919536" y="1136934"/>
            <a:ext cx="8280920" cy="3416320"/>
          </a:xfrm>
          <a:prstGeom prst="rect">
            <a:avLst/>
          </a:prstGeom>
          <a:noFill/>
        </p:spPr>
        <p:txBody>
          <a:bodyPr wrap="square" rtlCol="0">
            <a:spAutoFit/>
          </a:bodyPr>
          <a:lstStyle/>
          <a:p>
            <a:r>
              <a:rPr lang="cs-CZ" sz="2400" b="1" dirty="0">
                <a:solidFill>
                  <a:srgbClr val="002060"/>
                </a:solidFill>
              </a:rPr>
              <a:t>CONNECTIVE TISSUE – II</a:t>
            </a:r>
            <a:r>
              <a:rPr lang="cs-CZ" sz="2400" b="1">
                <a:solidFill>
                  <a:srgbClr val="002060"/>
                </a:solidFill>
              </a:rPr>
              <a:t>: bone</a:t>
            </a:r>
            <a:r>
              <a:rPr lang="cs-CZ" sz="2400" b="1" dirty="0">
                <a:solidFill>
                  <a:srgbClr val="002060"/>
                </a:solidFill>
              </a:rPr>
              <a:t>.</a:t>
            </a:r>
            <a:endParaRPr lang="en-US" sz="2400" dirty="0">
              <a:solidFill>
                <a:srgbClr val="002060"/>
              </a:solidFill>
            </a:endParaRPr>
          </a:p>
          <a:p>
            <a:r>
              <a:rPr lang="cs-CZ" sz="2400" dirty="0"/>
              <a:t> </a:t>
            </a:r>
            <a:endParaRPr lang="en-US" sz="2400" dirty="0"/>
          </a:p>
          <a:p>
            <a:r>
              <a:rPr lang="cs-CZ" sz="2400" u="sng" dirty="0" err="1"/>
              <a:t>Slides</a:t>
            </a:r>
            <a:r>
              <a:rPr lang="cs-CZ" sz="2400" dirty="0"/>
              <a:t>: </a:t>
            </a:r>
            <a:endParaRPr lang="en-US" sz="2400" dirty="0"/>
          </a:p>
          <a:p>
            <a:r>
              <a:rPr lang="cs-CZ" sz="2400" dirty="0" err="1"/>
              <a:t>Lamellar</a:t>
            </a:r>
            <a:r>
              <a:rPr lang="cs-CZ" sz="2400" dirty="0"/>
              <a:t> bone (95. Bone – HE </a:t>
            </a:r>
            <a:r>
              <a:rPr lang="cs-CZ" sz="2400" dirty="0" err="1"/>
              <a:t>or</a:t>
            </a:r>
            <a:r>
              <a:rPr lang="cs-CZ" sz="2400" dirty="0"/>
              <a:t> </a:t>
            </a:r>
            <a:r>
              <a:rPr lang="cs-CZ" sz="2400" dirty="0" err="1"/>
              <a:t>Schmorl</a:t>
            </a:r>
            <a:r>
              <a:rPr lang="cs-CZ" sz="2400" dirty="0"/>
              <a:t> </a:t>
            </a:r>
            <a:r>
              <a:rPr lang="cs-CZ" sz="2400" dirty="0" err="1"/>
              <a:t>staining</a:t>
            </a:r>
            <a:r>
              <a:rPr lang="cs-CZ" sz="2400" dirty="0"/>
              <a:t>)</a:t>
            </a:r>
            <a:endParaRPr lang="en-US" sz="2400" dirty="0"/>
          </a:p>
          <a:p>
            <a:r>
              <a:rPr lang="cs-CZ" sz="2400" dirty="0" err="1"/>
              <a:t>Endochondral</a:t>
            </a:r>
            <a:r>
              <a:rPr lang="cs-CZ" sz="2400" dirty="0"/>
              <a:t> </a:t>
            </a:r>
            <a:r>
              <a:rPr lang="cs-CZ" sz="2400" dirty="0" err="1"/>
              <a:t>ossification</a:t>
            </a:r>
            <a:r>
              <a:rPr lang="cs-CZ" sz="2400" dirty="0"/>
              <a:t> (96.)</a:t>
            </a:r>
            <a:endParaRPr lang="en-US" sz="2400" dirty="0"/>
          </a:p>
          <a:p>
            <a:r>
              <a:rPr lang="cs-CZ" sz="2400" dirty="0"/>
              <a:t> </a:t>
            </a:r>
            <a:endParaRPr lang="en-US" sz="2400" dirty="0"/>
          </a:p>
          <a:p>
            <a:r>
              <a:rPr lang="cs-CZ" sz="2400" u="sng" dirty="0"/>
              <a:t>Atlas EM</a:t>
            </a:r>
            <a:r>
              <a:rPr lang="cs-CZ" sz="2400" dirty="0"/>
              <a:t>:</a:t>
            </a:r>
            <a:endParaRPr lang="en-US" sz="2400" dirty="0"/>
          </a:p>
          <a:p>
            <a:r>
              <a:rPr lang="cs-CZ" sz="2400" dirty="0"/>
              <a:t>Osteoblast (46)</a:t>
            </a:r>
            <a:endParaRPr lang="en-US" sz="2400" dirty="0"/>
          </a:p>
          <a:p>
            <a:r>
              <a:rPr lang="cs-CZ" sz="2400" dirty="0" err="1"/>
              <a:t>Osteocyte</a:t>
            </a:r>
            <a:r>
              <a:rPr lang="cs-CZ" sz="2400" dirty="0"/>
              <a:t> (47)</a:t>
            </a:r>
            <a:endParaRPr lang="en-US" sz="2400" dirty="0"/>
          </a:p>
        </p:txBody>
      </p:sp>
    </p:spTree>
    <p:extLst>
      <p:ext uri="{BB962C8B-B14F-4D97-AF65-F5344CB8AC3E}">
        <p14:creationId xmlns:p14="http://schemas.microsoft.com/office/powerpoint/2010/main" val="1285635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Bone </a:t>
            </a:r>
            <a:r>
              <a:rPr lang="cs-CZ" dirty="0" err="1"/>
              <a:t>tissue</a:t>
            </a:r>
            <a:endParaRPr lang="cs-CZ" dirty="0"/>
          </a:p>
        </p:txBody>
      </p:sp>
      <p:sp>
        <p:nvSpPr>
          <p:cNvPr id="3" name="Zástupný symbol pro obsah 2"/>
          <p:cNvSpPr>
            <a:spLocks noGrp="1"/>
          </p:cNvSpPr>
          <p:nvPr>
            <p:ph idx="1"/>
          </p:nvPr>
        </p:nvSpPr>
        <p:spPr>
          <a:xfrm>
            <a:off x="352168" y="1396613"/>
            <a:ext cx="10515600" cy="4351338"/>
          </a:xfrm>
        </p:spPr>
        <p:txBody>
          <a:bodyPr/>
          <a:lstStyle/>
          <a:p>
            <a:endParaRPr lang="cs-CZ" dirty="0">
              <a:effectLst/>
            </a:endParaRPr>
          </a:p>
          <a:p>
            <a:pPr lvl="1"/>
            <a:r>
              <a:rPr lang="cs-CZ" b="1" u="sng" dirty="0"/>
              <a:t>LONG-BONE GROSS STRUCTURE</a:t>
            </a:r>
            <a:r>
              <a:rPr lang="cs-CZ" dirty="0"/>
              <a:t>: </a:t>
            </a:r>
            <a:endParaRPr lang="cs-CZ" sz="2000" dirty="0"/>
          </a:p>
          <a:p>
            <a:pPr lvl="2"/>
            <a:r>
              <a:rPr lang="cs-CZ" b="1" dirty="0"/>
              <a:t>DIAPHYSIS:</a:t>
            </a:r>
            <a:r>
              <a:rPr lang="cs-CZ" dirty="0"/>
              <a:t> </a:t>
            </a:r>
            <a:r>
              <a:rPr lang="cs-CZ" dirty="0" err="1"/>
              <a:t>the</a:t>
            </a:r>
            <a:r>
              <a:rPr lang="cs-CZ" dirty="0"/>
              <a:t> </a:t>
            </a:r>
            <a:r>
              <a:rPr lang="cs-CZ" dirty="0" err="1"/>
              <a:t>shaft</a:t>
            </a:r>
            <a:r>
              <a:rPr lang="cs-CZ" dirty="0"/>
              <a:t> </a:t>
            </a:r>
            <a:r>
              <a:rPr lang="cs-CZ" dirty="0" err="1"/>
              <a:t>with</a:t>
            </a:r>
            <a:r>
              <a:rPr lang="cs-CZ" dirty="0"/>
              <a:t> a </a:t>
            </a:r>
            <a:r>
              <a:rPr lang="cs-CZ" dirty="0" err="1"/>
              <a:t>medullary</a:t>
            </a:r>
            <a:r>
              <a:rPr lang="cs-CZ" dirty="0"/>
              <a:t> </a:t>
            </a:r>
            <a:r>
              <a:rPr lang="cs-CZ" dirty="0" err="1"/>
              <a:t>cavity</a:t>
            </a:r>
            <a:r>
              <a:rPr lang="cs-CZ" dirty="0"/>
              <a:t> on </a:t>
            </a:r>
            <a:r>
              <a:rPr lang="cs-CZ" dirty="0" err="1"/>
              <a:t>inside</a:t>
            </a:r>
            <a:r>
              <a:rPr lang="cs-CZ" dirty="0"/>
              <a:t>. </a:t>
            </a:r>
            <a:endParaRPr lang="cs-CZ" sz="1800" dirty="0"/>
          </a:p>
          <a:p>
            <a:pPr lvl="2"/>
            <a:r>
              <a:rPr lang="cs-CZ" b="1" dirty="0"/>
              <a:t>EPIPHYSIS:</a:t>
            </a:r>
            <a:r>
              <a:rPr lang="cs-CZ" dirty="0"/>
              <a:t> </a:t>
            </a:r>
            <a:r>
              <a:rPr lang="cs-CZ" dirty="0" err="1"/>
              <a:t>the</a:t>
            </a:r>
            <a:r>
              <a:rPr lang="cs-CZ" dirty="0"/>
              <a:t> </a:t>
            </a:r>
            <a:r>
              <a:rPr lang="cs-CZ" dirty="0" err="1"/>
              <a:t>ends</a:t>
            </a:r>
            <a:r>
              <a:rPr lang="cs-CZ" dirty="0"/>
              <a:t>. </a:t>
            </a:r>
            <a:endParaRPr lang="cs-CZ" sz="1800" dirty="0"/>
          </a:p>
          <a:p>
            <a:pPr lvl="2"/>
            <a:r>
              <a:rPr lang="cs-CZ" b="1" dirty="0"/>
              <a:t>METAPHYSIS:</a:t>
            </a:r>
            <a:r>
              <a:rPr lang="cs-CZ" dirty="0"/>
              <a:t> </a:t>
            </a:r>
            <a:r>
              <a:rPr lang="cs-CZ" dirty="0" err="1"/>
              <a:t>the</a:t>
            </a:r>
            <a:r>
              <a:rPr lang="cs-CZ" dirty="0"/>
              <a:t> </a:t>
            </a:r>
            <a:r>
              <a:rPr lang="cs-CZ" dirty="0" err="1"/>
              <a:t>site</a:t>
            </a:r>
            <a:r>
              <a:rPr lang="cs-CZ" dirty="0"/>
              <a:t> </a:t>
            </a:r>
            <a:r>
              <a:rPr lang="cs-CZ" dirty="0" err="1"/>
              <a:t>of</a:t>
            </a:r>
            <a:r>
              <a:rPr lang="cs-CZ" dirty="0"/>
              <a:t> </a:t>
            </a:r>
            <a:r>
              <a:rPr lang="cs-CZ" dirty="0" err="1"/>
              <a:t>ossification</a:t>
            </a:r>
            <a:r>
              <a:rPr lang="cs-CZ" dirty="0"/>
              <a:t>, </a:t>
            </a:r>
            <a:r>
              <a:rPr lang="cs-CZ" dirty="0" err="1"/>
              <a:t>between</a:t>
            </a:r>
            <a:r>
              <a:rPr lang="cs-CZ" dirty="0"/>
              <a:t> </a:t>
            </a:r>
            <a:r>
              <a:rPr lang="cs-CZ" dirty="0" err="1"/>
              <a:t>the</a:t>
            </a:r>
            <a:r>
              <a:rPr lang="cs-CZ" dirty="0"/>
              <a:t> </a:t>
            </a:r>
            <a:r>
              <a:rPr lang="cs-CZ" dirty="0" err="1"/>
              <a:t>diaphysis</a:t>
            </a:r>
            <a:r>
              <a:rPr lang="cs-CZ" dirty="0"/>
              <a:t> and </a:t>
            </a:r>
            <a:r>
              <a:rPr lang="cs-CZ" dirty="0" err="1"/>
              <a:t>epiphysis</a:t>
            </a:r>
            <a:r>
              <a:rPr lang="cs-CZ" dirty="0"/>
              <a:t>. </a:t>
            </a:r>
            <a:endParaRPr lang="cs-CZ" sz="1800" dirty="0"/>
          </a:p>
          <a:p>
            <a:pPr lvl="2"/>
            <a:r>
              <a:rPr lang="cs-CZ" b="1" dirty="0"/>
              <a:t>ARTICULAR CARTILAGE:</a:t>
            </a:r>
            <a:r>
              <a:rPr lang="cs-CZ" dirty="0"/>
              <a:t> </a:t>
            </a:r>
            <a:r>
              <a:rPr lang="cs-CZ" dirty="0" err="1"/>
              <a:t>hyaline</a:t>
            </a:r>
            <a:r>
              <a:rPr lang="cs-CZ" dirty="0"/>
              <a:t> </a:t>
            </a:r>
            <a:r>
              <a:rPr lang="cs-CZ" dirty="0" err="1"/>
              <a:t>cartilage</a:t>
            </a:r>
            <a:r>
              <a:rPr lang="cs-CZ" dirty="0"/>
              <a:t> </a:t>
            </a:r>
            <a:r>
              <a:rPr lang="cs-CZ" dirty="0" err="1"/>
              <a:t>covering</a:t>
            </a:r>
            <a:r>
              <a:rPr lang="cs-CZ" dirty="0"/>
              <a:t> </a:t>
            </a:r>
            <a:r>
              <a:rPr lang="cs-CZ" dirty="0" err="1"/>
              <a:t>compact</a:t>
            </a:r>
            <a:r>
              <a:rPr lang="cs-CZ" dirty="0"/>
              <a:t> bone</a:t>
            </a:r>
          </a:p>
          <a:p>
            <a:pPr marL="914400" lvl="2" indent="0">
              <a:buNone/>
            </a:pPr>
            <a:r>
              <a:rPr lang="cs-CZ" dirty="0"/>
              <a:t>    </a:t>
            </a:r>
            <a:r>
              <a:rPr lang="cs-CZ" dirty="0" err="1"/>
              <a:t>at</a:t>
            </a:r>
            <a:r>
              <a:rPr lang="cs-CZ" dirty="0"/>
              <a:t> </a:t>
            </a:r>
            <a:r>
              <a:rPr lang="cs-CZ" dirty="0" err="1"/>
              <a:t>the</a:t>
            </a:r>
            <a:r>
              <a:rPr lang="cs-CZ" dirty="0"/>
              <a:t> </a:t>
            </a:r>
            <a:r>
              <a:rPr lang="cs-CZ" dirty="0" err="1"/>
              <a:t>ends</a:t>
            </a:r>
            <a:r>
              <a:rPr lang="cs-CZ" dirty="0"/>
              <a:t> </a:t>
            </a:r>
            <a:r>
              <a:rPr lang="cs-CZ" dirty="0" err="1"/>
              <a:t>of</a:t>
            </a:r>
            <a:r>
              <a:rPr lang="cs-CZ" dirty="0"/>
              <a:t> long </a:t>
            </a:r>
            <a:r>
              <a:rPr lang="cs-CZ" dirty="0" err="1"/>
              <a:t>bones</a:t>
            </a:r>
            <a:r>
              <a:rPr lang="cs-CZ" dirty="0"/>
              <a:t>. </a:t>
            </a:r>
            <a:r>
              <a:rPr lang="cs-CZ" dirty="0" err="1"/>
              <a:t>It</a:t>
            </a:r>
            <a:r>
              <a:rPr lang="cs-CZ" dirty="0"/>
              <a:t> </a:t>
            </a:r>
            <a:r>
              <a:rPr lang="cs-CZ" dirty="0" err="1"/>
              <a:t>lacks</a:t>
            </a:r>
            <a:r>
              <a:rPr lang="cs-CZ" dirty="0"/>
              <a:t> perichondrium. </a:t>
            </a:r>
            <a:endParaRPr lang="cs-CZ" sz="1800" dirty="0"/>
          </a:p>
          <a:p>
            <a:pPr lvl="2"/>
            <a:r>
              <a:rPr lang="cs-CZ" b="1" dirty="0"/>
              <a:t>PERIOSTEUM:</a:t>
            </a:r>
            <a:r>
              <a:rPr lang="cs-CZ" dirty="0"/>
              <a:t> </a:t>
            </a:r>
            <a:r>
              <a:rPr lang="cs-CZ" dirty="0" err="1"/>
              <a:t>osteogenic</a:t>
            </a:r>
            <a:r>
              <a:rPr lang="cs-CZ" dirty="0"/>
              <a:t> </a:t>
            </a:r>
            <a:r>
              <a:rPr lang="cs-CZ" dirty="0" err="1"/>
              <a:t>potential</a:t>
            </a:r>
            <a:r>
              <a:rPr lang="cs-CZ" dirty="0"/>
              <a:t> </a:t>
            </a:r>
            <a:r>
              <a:rPr lang="cs-CZ" dirty="0" err="1"/>
              <a:t>around</a:t>
            </a:r>
            <a:r>
              <a:rPr lang="cs-CZ" dirty="0"/>
              <a:t> </a:t>
            </a:r>
            <a:r>
              <a:rPr lang="cs-CZ" dirty="0" err="1"/>
              <a:t>the</a:t>
            </a:r>
            <a:r>
              <a:rPr lang="cs-CZ" dirty="0"/>
              <a:t> </a:t>
            </a:r>
            <a:r>
              <a:rPr lang="cs-CZ" dirty="0" err="1"/>
              <a:t>outside</a:t>
            </a:r>
            <a:r>
              <a:rPr lang="cs-CZ" dirty="0"/>
              <a:t>. </a:t>
            </a:r>
            <a:endParaRPr lang="cs-CZ" sz="1800" dirty="0"/>
          </a:p>
          <a:p>
            <a:pPr lvl="2"/>
            <a:r>
              <a:rPr lang="cs-CZ" b="1" dirty="0"/>
              <a:t>ENDOSTEUM:</a:t>
            </a:r>
            <a:r>
              <a:rPr lang="cs-CZ" dirty="0"/>
              <a:t> lines </a:t>
            </a:r>
            <a:r>
              <a:rPr lang="cs-CZ" dirty="0" err="1"/>
              <a:t>the</a:t>
            </a:r>
            <a:r>
              <a:rPr lang="cs-CZ" dirty="0"/>
              <a:t> </a:t>
            </a:r>
            <a:r>
              <a:rPr lang="cs-CZ" dirty="0" err="1"/>
              <a:t>marrow</a:t>
            </a:r>
            <a:r>
              <a:rPr lang="cs-CZ" dirty="0"/>
              <a:t> </a:t>
            </a:r>
            <a:r>
              <a:rPr lang="cs-CZ" dirty="0" err="1"/>
              <a:t>cavity</a:t>
            </a:r>
            <a:r>
              <a:rPr lang="cs-CZ" dirty="0"/>
              <a:t> and </a:t>
            </a:r>
            <a:r>
              <a:rPr lang="cs-CZ" dirty="0" err="1"/>
              <a:t>also</a:t>
            </a:r>
            <a:r>
              <a:rPr lang="cs-CZ" dirty="0"/>
              <a:t> has </a:t>
            </a:r>
            <a:r>
              <a:rPr lang="cs-CZ" dirty="0" err="1"/>
              <a:t>osteogenic</a:t>
            </a:r>
            <a:r>
              <a:rPr lang="cs-CZ" dirty="0"/>
              <a:t> </a:t>
            </a:r>
            <a:r>
              <a:rPr lang="cs-CZ" dirty="0" err="1"/>
              <a:t>potential</a:t>
            </a:r>
            <a:r>
              <a:rPr lang="cs-CZ" dirty="0"/>
              <a:t>. </a:t>
            </a:r>
            <a:endParaRPr lang="cs-CZ" sz="1800" dirty="0"/>
          </a:p>
          <a:p>
            <a:pPr marL="0" indent="0">
              <a:buNone/>
            </a:pPr>
            <a:endParaRPr lang="cs-CZ" dirty="0"/>
          </a:p>
        </p:txBody>
      </p:sp>
      <p:pic>
        <p:nvPicPr>
          <p:cNvPr id="1026" name="Picture 2" descr="Výsledek obrázku pro b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8582" y="1396613"/>
            <a:ext cx="238125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551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Bone </a:t>
            </a:r>
            <a:r>
              <a:rPr lang="cs-CZ" dirty="0" err="1"/>
              <a:t>tissue</a:t>
            </a:r>
            <a:r>
              <a:rPr lang="cs-CZ" dirty="0"/>
              <a:t> </a:t>
            </a:r>
          </a:p>
        </p:txBody>
      </p:sp>
      <p:sp>
        <p:nvSpPr>
          <p:cNvPr id="4" name="Zástupný symbol pro obsah 3"/>
          <p:cNvSpPr>
            <a:spLocks noGrp="1"/>
          </p:cNvSpPr>
          <p:nvPr>
            <p:ph idx="1"/>
          </p:nvPr>
        </p:nvSpPr>
        <p:spPr>
          <a:xfrm>
            <a:off x="379361" y="1776197"/>
            <a:ext cx="8519563" cy="6473360"/>
          </a:xfrm>
        </p:spPr>
        <p:txBody>
          <a:bodyPr/>
          <a:lstStyle/>
          <a:p>
            <a:r>
              <a:rPr lang="cs-CZ" dirty="0" err="1"/>
              <a:t>Consists</a:t>
            </a:r>
            <a:r>
              <a:rPr lang="cs-CZ" dirty="0"/>
              <a:t> </a:t>
            </a:r>
            <a:r>
              <a:rPr lang="cs-CZ" dirty="0" err="1"/>
              <a:t>of</a:t>
            </a:r>
            <a:r>
              <a:rPr lang="cs-CZ" dirty="0"/>
              <a:t> </a:t>
            </a:r>
            <a:r>
              <a:rPr lang="cs-CZ" b="1" dirty="0" err="1"/>
              <a:t>cells</a:t>
            </a:r>
            <a:r>
              <a:rPr lang="cs-CZ" dirty="0"/>
              <a:t> in </a:t>
            </a:r>
            <a:r>
              <a:rPr lang="cs-CZ" dirty="0" err="1"/>
              <a:t>lacunae</a:t>
            </a:r>
            <a:r>
              <a:rPr lang="cs-CZ" dirty="0"/>
              <a:t>, in </a:t>
            </a:r>
            <a:r>
              <a:rPr lang="cs-CZ" dirty="0" err="1"/>
              <a:t>an</a:t>
            </a:r>
            <a:r>
              <a:rPr lang="cs-CZ" dirty="0"/>
              <a:t> </a:t>
            </a:r>
            <a:r>
              <a:rPr lang="cs-CZ" dirty="0" err="1"/>
              <a:t>extracellular</a:t>
            </a:r>
            <a:r>
              <a:rPr lang="cs-CZ" dirty="0"/>
              <a:t> matrix</a:t>
            </a:r>
          </a:p>
        </p:txBody>
      </p:sp>
      <p:pic>
        <p:nvPicPr>
          <p:cNvPr id="2052" name="Picture 4" descr="Výsledek obrázku pro bone cel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1026" y="2407508"/>
            <a:ext cx="2848184" cy="35566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osteoblas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766955" y="2155137"/>
            <a:ext cx="4263937" cy="459165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87536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Bone </a:t>
            </a:r>
            <a:r>
              <a:rPr lang="cs-CZ" dirty="0" err="1"/>
              <a:t>tissue</a:t>
            </a:r>
            <a:endParaRPr lang="cs-CZ" dirty="0"/>
          </a:p>
        </p:txBody>
      </p:sp>
      <p:sp>
        <p:nvSpPr>
          <p:cNvPr id="3" name="Zástupný symbol pro obsah 2"/>
          <p:cNvSpPr>
            <a:spLocks noGrp="1"/>
          </p:cNvSpPr>
          <p:nvPr>
            <p:ph sz="half" idx="1"/>
          </p:nvPr>
        </p:nvSpPr>
        <p:spPr>
          <a:xfrm>
            <a:off x="838200" y="1825625"/>
            <a:ext cx="5181600" cy="4641078"/>
          </a:xfrm>
        </p:spPr>
        <p:txBody>
          <a:bodyPr>
            <a:normAutofit fontScale="25000" lnSpcReduction="20000"/>
          </a:bodyPr>
          <a:lstStyle/>
          <a:p>
            <a:r>
              <a:rPr lang="cs-CZ" sz="7200" b="1" u="sng" dirty="0"/>
              <a:t>BONE CELL TYPES</a:t>
            </a:r>
            <a:r>
              <a:rPr lang="cs-CZ" sz="7200" dirty="0"/>
              <a:t> </a:t>
            </a:r>
          </a:p>
          <a:p>
            <a:pPr marL="457200" lvl="1" indent="0">
              <a:buNone/>
            </a:pPr>
            <a:r>
              <a:rPr lang="cs-CZ" sz="7200" b="1" dirty="0"/>
              <a:t>A) OSTEOPROGENITOR CELLS:</a:t>
            </a:r>
            <a:r>
              <a:rPr lang="cs-CZ" sz="7200" dirty="0"/>
              <a:t> </a:t>
            </a:r>
          </a:p>
          <a:p>
            <a:pPr marL="457200" lvl="1" indent="0">
              <a:buNone/>
            </a:pPr>
            <a:r>
              <a:rPr lang="cs-CZ" sz="7200" dirty="0"/>
              <a:t>     </a:t>
            </a:r>
            <a:r>
              <a:rPr lang="cs-CZ" sz="7200" dirty="0" err="1"/>
              <a:t>the</a:t>
            </a:r>
            <a:r>
              <a:rPr lang="cs-CZ" sz="7200" dirty="0"/>
              <a:t> stem-</a:t>
            </a:r>
            <a:r>
              <a:rPr lang="cs-CZ" sz="7200" dirty="0" err="1"/>
              <a:t>Cells</a:t>
            </a:r>
            <a:r>
              <a:rPr lang="cs-CZ" sz="7200" dirty="0"/>
              <a:t> </a:t>
            </a:r>
            <a:r>
              <a:rPr lang="cs-CZ" sz="7200" dirty="0" err="1"/>
              <a:t>of</a:t>
            </a:r>
            <a:r>
              <a:rPr lang="cs-CZ" sz="7200" dirty="0"/>
              <a:t> bone, on </a:t>
            </a:r>
            <a:r>
              <a:rPr lang="cs-CZ" sz="7200" dirty="0" err="1"/>
              <a:t>the</a:t>
            </a:r>
            <a:r>
              <a:rPr lang="cs-CZ" sz="7200" dirty="0"/>
              <a:t> </a:t>
            </a:r>
            <a:r>
              <a:rPr lang="cs-CZ" sz="7200" dirty="0" err="1"/>
              <a:t>inner</a:t>
            </a:r>
            <a:r>
              <a:rPr lang="cs-CZ" sz="7200" dirty="0"/>
              <a:t> </a:t>
            </a:r>
            <a:r>
              <a:rPr lang="cs-CZ" sz="7200" dirty="0" err="1"/>
              <a:t>lining</a:t>
            </a:r>
            <a:r>
              <a:rPr lang="cs-CZ" sz="7200" dirty="0"/>
              <a:t> </a:t>
            </a:r>
            <a:r>
              <a:rPr lang="cs-CZ" sz="7200" dirty="0" err="1"/>
              <a:t>of</a:t>
            </a:r>
            <a:r>
              <a:rPr lang="cs-CZ" sz="7200" dirty="0"/>
              <a:t> </a:t>
            </a:r>
            <a:r>
              <a:rPr lang="cs-CZ" sz="7200" dirty="0" err="1"/>
              <a:t>the</a:t>
            </a:r>
            <a:r>
              <a:rPr lang="cs-CZ" sz="7200" dirty="0"/>
              <a:t> </a:t>
            </a:r>
            <a:r>
              <a:rPr lang="cs-CZ" sz="7200" dirty="0" err="1"/>
              <a:t>periosteum</a:t>
            </a:r>
            <a:r>
              <a:rPr lang="cs-CZ" sz="7200" dirty="0"/>
              <a:t> and endosteum</a:t>
            </a:r>
          </a:p>
          <a:p>
            <a:pPr marL="457200" lvl="1" indent="0">
              <a:buNone/>
            </a:pPr>
            <a:r>
              <a:rPr lang="cs-CZ" sz="7200" b="1" dirty="0"/>
              <a:t>B) OSTEOBLASTS:</a:t>
            </a:r>
            <a:r>
              <a:rPr lang="cs-CZ" sz="7200" dirty="0"/>
              <a:t> </a:t>
            </a:r>
          </a:p>
          <a:p>
            <a:pPr marL="457200" lvl="1" indent="0">
              <a:buNone/>
            </a:pPr>
            <a:r>
              <a:rPr lang="cs-CZ" sz="7200" dirty="0"/>
              <a:t>     </a:t>
            </a:r>
            <a:r>
              <a:rPr lang="cs-CZ" sz="7200" dirty="0" err="1"/>
              <a:t>secretory</a:t>
            </a:r>
            <a:r>
              <a:rPr lang="cs-CZ" sz="7200" dirty="0"/>
              <a:t> </a:t>
            </a:r>
            <a:r>
              <a:rPr lang="cs-CZ" sz="7200" dirty="0" err="1"/>
              <a:t>cells</a:t>
            </a:r>
            <a:r>
              <a:rPr lang="cs-CZ" sz="7200" dirty="0"/>
              <a:t>, </a:t>
            </a:r>
            <a:r>
              <a:rPr lang="cs-CZ" sz="7200" dirty="0" err="1"/>
              <a:t>secrete</a:t>
            </a:r>
            <a:r>
              <a:rPr lang="cs-CZ" sz="7200" dirty="0"/>
              <a:t> </a:t>
            </a:r>
            <a:r>
              <a:rPr lang="cs-CZ" sz="7200" dirty="0" err="1"/>
              <a:t>the</a:t>
            </a:r>
            <a:r>
              <a:rPr lang="cs-CZ" sz="7200" dirty="0"/>
              <a:t> bone matrix </a:t>
            </a:r>
          </a:p>
          <a:p>
            <a:pPr lvl="3"/>
            <a:r>
              <a:rPr lang="cs-CZ" sz="7200" b="1" dirty="0"/>
              <a:t>ALKALINE PHOSPHATASE</a:t>
            </a:r>
            <a:r>
              <a:rPr lang="cs-CZ" sz="7200" dirty="0"/>
              <a:t> </a:t>
            </a:r>
            <a:r>
              <a:rPr lang="cs-CZ" sz="7200" dirty="0" err="1"/>
              <a:t>which</a:t>
            </a:r>
            <a:r>
              <a:rPr lang="cs-CZ" sz="7200" dirty="0"/>
              <a:t> </a:t>
            </a:r>
            <a:r>
              <a:rPr lang="cs-CZ" sz="7200" dirty="0" err="1"/>
              <a:t>calcifies</a:t>
            </a:r>
            <a:r>
              <a:rPr lang="cs-CZ" sz="7200" dirty="0"/>
              <a:t> </a:t>
            </a:r>
            <a:r>
              <a:rPr lang="cs-CZ" sz="7200" dirty="0" err="1"/>
              <a:t>the</a:t>
            </a:r>
            <a:r>
              <a:rPr lang="cs-CZ" sz="7200" dirty="0"/>
              <a:t> matrix. </a:t>
            </a:r>
          </a:p>
          <a:p>
            <a:pPr marL="1371600" lvl="3" indent="0">
              <a:buNone/>
            </a:pPr>
            <a:r>
              <a:rPr lang="cs-CZ" sz="7200" dirty="0" err="1"/>
              <a:t>have</a:t>
            </a:r>
            <a:r>
              <a:rPr lang="cs-CZ" sz="7200" dirty="0"/>
              <a:t> polarity and </a:t>
            </a:r>
            <a:r>
              <a:rPr lang="cs-CZ" sz="7200" dirty="0" err="1"/>
              <a:t>resemble</a:t>
            </a:r>
            <a:r>
              <a:rPr lang="cs-CZ" sz="7200" dirty="0"/>
              <a:t> </a:t>
            </a:r>
            <a:r>
              <a:rPr lang="cs-CZ" sz="7200" dirty="0" err="1"/>
              <a:t>other</a:t>
            </a:r>
            <a:r>
              <a:rPr lang="cs-CZ" sz="7200" dirty="0"/>
              <a:t> </a:t>
            </a:r>
            <a:r>
              <a:rPr lang="cs-CZ" sz="7200" dirty="0" err="1"/>
              <a:t>secretory</a:t>
            </a:r>
            <a:r>
              <a:rPr lang="cs-CZ" sz="7200" dirty="0"/>
              <a:t> </a:t>
            </a:r>
            <a:r>
              <a:rPr lang="cs-CZ" sz="7200" dirty="0" err="1"/>
              <a:t>cells</a:t>
            </a:r>
            <a:endParaRPr lang="cs-CZ" sz="7200" dirty="0"/>
          </a:p>
          <a:p>
            <a:pPr marL="457200" lvl="1" indent="0">
              <a:buNone/>
            </a:pPr>
            <a:r>
              <a:rPr lang="cs-CZ" sz="7200" b="1" dirty="0"/>
              <a:t>C) OSTEOCYTES:</a:t>
            </a:r>
            <a:r>
              <a:rPr lang="cs-CZ" sz="7200" dirty="0"/>
              <a:t> </a:t>
            </a:r>
            <a:br>
              <a:rPr lang="cs-CZ" sz="7200" dirty="0"/>
            </a:br>
            <a:r>
              <a:rPr lang="cs-CZ" sz="7200" dirty="0"/>
              <a:t>  </a:t>
            </a:r>
            <a:r>
              <a:rPr lang="cs-CZ" sz="7200" dirty="0" err="1"/>
              <a:t>they</a:t>
            </a:r>
            <a:r>
              <a:rPr lang="cs-CZ" sz="7200" dirty="0"/>
              <a:t> are </a:t>
            </a:r>
            <a:r>
              <a:rPr lang="cs-CZ" sz="7200" dirty="0" err="1"/>
              <a:t>osteoblasts</a:t>
            </a:r>
            <a:r>
              <a:rPr lang="cs-CZ" sz="7200" dirty="0"/>
              <a:t> </a:t>
            </a:r>
            <a:r>
              <a:rPr lang="cs-CZ" sz="7200" dirty="0" err="1"/>
              <a:t>that</a:t>
            </a:r>
            <a:r>
              <a:rPr lang="cs-CZ" sz="7200" dirty="0"/>
              <a:t> </a:t>
            </a:r>
            <a:r>
              <a:rPr lang="cs-CZ" sz="7200" dirty="0" err="1"/>
              <a:t>have</a:t>
            </a:r>
            <a:r>
              <a:rPr lang="cs-CZ" sz="7200" dirty="0"/>
              <a:t> </a:t>
            </a:r>
            <a:r>
              <a:rPr lang="cs-CZ" sz="7200" dirty="0" err="1"/>
              <a:t>become</a:t>
            </a:r>
            <a:r>
              <a:rPr lang="cs-CZ" sz="7200" dirty="0"/>
              <a:t> </a:t>
            </a:r>
            <a:r>
              <a:rPr lang="cs-CZ" sz="7200" dirty="0" err="1"/>
              <a:t>trapped</a:t>
            </a:r>
            <a:r>
              <a:rPr lang="cs-CZ" sz="7200" dirty="0"/>
              <a:t> in </a:t>
            </a:r>
            <a:r>
              <a:rPr lang="cs-CZ" sz="7200" dirty="0" err="1"/>
              <a:t>their</a:t>
            </a:r>
            <a:r>
              <a:rPr lang="cs-CZ" sz="7200" dirty="0"/>
              <a:t> </a:t>
            </a:r>
            <a:r>
              <a:rPr lang="cs-CZ" sz="7200" dirty="0" err="1"/>
              <a:t>own</a:t>
            </a:r>
            <a:r>
              <a:rPr lang="cs-CZ" sz="7200" dirty="0"/>
              <a:t> matrix, </a:t>
            </a:r>
            <a:r>
              <a:rPr lang="cs-CZ" sz="7200" dirty="0" err="1"/>
              <a:t>found</a:t>
            </a:r>
            <a:r>
              <a:rPr lang="cs-CZ" sz="7200" dirty="0"/>
              <a:t> in </a:t>
            </a:r>
            <a:r>
              <a:rPr lang="cs-CZ" sz="7200" dirty="0" err="1"/>
              <a:t>lacunae</a:t>
            </a:r>
            <a:r>
              <a:rPr lang="cs-CZ" sz="7200" dirty="0"/>
              <a:t>, </a:t>
            </a:r>
            <a:r>
              <a:rPr lang="cs-CZ" sz="7200" dirty="0" err="1"/>
              <a:t>between</a:t>
            </a:r>
            <a:r>
              <a:rPr lang="cs-CZ" sz="7200" dirty="0"/>
              <a:t> </a:t>
            </a:r>
            <a:r>
              <a:rPr lang="cs-CZ" sz="7200" dirty="0" err="1"/>
              <a:t>layers</a:t>
            </a:r>
            <a:r>
              <a:rPr lang="cs-CZ" sz="7200" dirty="0"/>
              <a:t> </a:t>
            </a:r>
            <a:r>
              <a:rPr lang="cs-CZ" sz="7200" dirty="0" err="1"/>
              <a:t>of</a:t>
            </a:r>
            <a:r>
              <a:rPr lang="cs-CZ" sz="7200" dirty="0"/>
              <a:t> </a:t>
            </a:r>
            <a:r>
              <a:rPr lang="cs-CZ" sz="7200" b="1" dirty="0" err="1"/>
              <a:t>lamellae</a:t>
            </a:r>
            <a:r>
              <a:rPr lang="cs-CZ" sz="7200" dirty="0"/>
              <a:t>, in </a:t>
            </a:r>
            <a:r>
              <a:rPr lang="cs-CZ" sz="7200" dirty="0" err="1"/>
              <a:t>the</a:t>
            </a:r>
            <a:r>
              <a:rPr lang="cs-CZ" sz="7200" dirty="0"/>
              <a:t> matrix </a:t>
            </a:r>
            <a:r>
              <a:rPr lang="cs-CZ" sz="7200" dirty="0" err="1"/>
              <a:t>of</a:t>
            </a:r>
            <a:r>
              <a:rPr lang="cs-CZ" sz="7200" dirty="0"/>
              <a:t> </a:t>
            </a:r>
            <a:r>
              <a:rPr lang="cs-CZ" sz="7200" dirty="0" err="1"/>
              <a:t>cortical</a:t>
            </a:r>
            <a:r>
              <a:rPr lang="cs-CZ" sz="7200" dirty="0"/>
              <a:t> bone</a:t>
            </a:r>
          </a:p>
          <a:p>
            <a:pPr marL="914400" lvl="2" indent="0">
              <a:buNone/>
            </a:pPr>
            <a:r>
              <a:rPr lang="cs-CZ" sz="7200" b="1" dirty="0"/>
              <a:t>CANALICULI:</a:t>
            </a:r>
            <a:r>
              <a:rPr lang="cs-CZ" sz="7200" dirty="0"/>
              <a:t> fine </a:t>
            </a:r>
            <a:r>
              <a:rPr lang="cs-CZ" sz="7200" dirty="0" err="1"/>
              <a:t>cytoplasmic</a:t>
            </a:r>
            <a:r>
              <a:rPr lang="cs-CZ" sz="7200" dirty="0"/>
              <a:t> </a:t>
            </a:r>
            <a:r>
              <a:rPr lang="cs-CZ" sz="7200" dirty="0" err="1"/>
              <a:t>extensions</a:t>
            </a:r>
            <a:r>
              <a:rPr lang="cs-CZ" sz="7200" dirty="0"/>
              <a:t> </a:t>
            </a:r>
            <a:r>
              <a:rPr lang="cs-CZ" sz="7200" dirty="0" err="1"/>
              <a:t>of</a:t>
            </a:r>
            <a:r>
              <a:rPr lang="cs-CZ" sz="7200" dirty="0"/>
              <a:t> </a:t>
            </a:r>
            <a:r>
              <a:rPr lang="cs-CZ" sz="7200" dirty="0" err="1"/>
              <a:t>the</a:t>
            </a:r>
            <a:r>
              <a:rPr lang="cs-CZ" sz="7200" dirty="0"/>
              <a:t> </a:t>
            </a:r>
            <a:r>
              <a:rPr lang="cs-CZ" sz="7200" dirty="0" err="1"/>
              <a:t>osteocytes</a:t>
            </a:r>
            <a:r>
              <a:rPr lang="cs-CZ" sz="7200" dirty="0"/>
              <a:t> </a:t>
            </a:r>
            <a:r>
              <a:rPr lang="cs-CZ" sz="7200" dirty="0" err="1"/>
              <a:t>running</a:t>
            </a:r>
            <a:r>
              <a:rPr lang="cs-CZ" sz="7200" dirty="0"/>
              <a:t> </a:t>
            </a:r>
            <a:r>
              <a:rPr lang="cs-CZ" sz="7200" dirty="0" err="1"/>
              <a:t>perpendicular</a:t>
            </a:r>
            <a:r>
              <a:rPr lang="cs-CZ" sz="7200" dirty="0"/>
              <a:t> to </a:t>
            </a:r>
            <a:r>
              <a:rPr lang="cs-CZ" sz="7200" dirty="0" err="1"/>
              <a:t>the</a:t>
            </a:r>
            <a:r>
              <a:rPr lang="cs-CZ" sz="7200" dirty="0"/>
              <a:t> </a:t>
            </a:r>
            <a:r>
              <a:rPr lang="cs-CZ" sz="7200" dirty="0" err="1"/>
              <a:t>haversian</a:t>
            </a:r>
            <a:r>
              <a:rPr lang="cs-CZ" sz="7200" dirty="0"/>
              <a:t> </a:t>
            </a:r>
            <a:r>
              <a:rPr lang="cs-CZ" sz="7200" dirty="0" err="1"/>
              <a:t>canals</a:t>
            </a:r>
            <a:endParaRPr lang="cs-CZ" sz="7200" dirty="0"/>
          </a:p>
          <a:p>
            <a:pPr marL="457200" lvl="1" indent="0">
              <a:buNone/>
            </a:pPr>
            <a:r>
              <a:rPr lang="cs-CZ" sz="7200" b="1" dirty="0"/>
              <a:t>D) OSTEOCLASTS:</a:t>
            </a:r>
            <a:r>
              <a:rPr lang="cs-CZ" sz="7200" dirty="0"/>
              <a:t> </a:t>
            </a:r>
            <a:r>
              <a:rPr lang="cs-CZ" sz="7200" dirty="0" err="1"/>
              <a:t>large</a:t>
            </a:r>
            <a:r>
              <a:rPr lang="cs-CZ" sz="7200" dirty="0"/>
              <a:t>, </a:t>
            </a:r>
            <a:r>
              <a:rPr lang="cs-CZ" sz="7200" dirty="0" err="1"/>
              <a:t>multinucleate</a:t>
            </a:r>
            <a:r>
              <a:rPr lang="cs-CZ" sz="7200" dirty="0"/>
              <a:t> </a:t>
            </a:r>
            <a:r>
              <a:rPr lang="cs-CZ" sz="7200" dirty="0" err="1"/>
              <a:t>cells</a:t>
            </a:r>
            <a:r>
              <a:rPr lang="cs-CZ" sz="7200" dirty="0"/>
              <a:t> </a:t>
            </a:r>
            <a:r>
              <a:rPr lang="cs-CZ" sz="7200" dirty="0" err="1"/>
              <a:t>derived</a:t>
            </a:r>
            <a:r>
              <a:rPr lang="cs-CZ" sz="7200" dirty="0"/>
              <a:t> </a:t>
            </a:r>
            <a:r>
              <a:rPr lang="cs-CZ" sz="7200" dirty="0" err="1"/>
              <a:t>from</a:t>
            </a:r>
            <a:r>
              <a:rPr lang="cs-CZ" sz="7200" dirty="0"/>
              <a:t> </a:t>
            </a:r>
            <a:r>
              <a:rPr lang="cs-CZ" sz="7200" dirty="0" err="1"/>
              <a:t>monocytes</a:t>
            </a:r>
            <a:r>
              <a:rPr lang="cs-CZ" sz="7200" dirty="0"/>
              <a:t>, </a:t>
            </a:r>
            <a:r>
              <a:rPr lang="cs-CZ" sz="7200" dirty="0" err="1"/>
              <a:t>have</a:t>
            </a:r>
            <a:r>
              <a:rPr lang="cs-CZ" sz="7200" dirty="0"/>
              <a:t> </a:t>
            </a:r>
            <a:r>
              <a:rPr lang="cs-CZ" sz="7200" b="1" dirty="0"/>
              <a:t>acid </a:t>
            </a:r>
            <a:r>
              <a:rPr lang="cs-CZ" sz="7200" b="1" dirty="0" err="1"/>
              <a:t>hydrolases</a:t>
            </a:r>
            <a:r>
              <a:rPr lang="cs-CZ" sz="7200" dirty="0"/>
              <a:t>, many </a:t>
            </a:r>
            <a:r>
              <a:rPr lang="cs-CZ" sz="7200" dirty="0" err="1"/>
              <a:t>lysosomes</a:t>
            </a:r>
            <a:r>
              <a:rPr lang="cs-CZ" sz="7200" dirty="0"/>
              <a:t> and are </a:t>
            </a:r>
            <a:r>
              <a:rPr lang="cs-CZ" sz="7200" dirty="0" err="1"/>
              <a:t>eosinophilic</a:t>
            </a:r>
            <a:endParaRPr lang="cs-CZ" sz="7200" dirty="0"/>
          </a:p>
          <a:p>
            <a:pPr lvl="2"/>
            <a:r>
              <a:rPr lang="cs-CZ" sz="7200" b="1" dirty="0"/>
              <a:t>HOWSHIP'S LACUNAE:</a:t>
            </a:r>
            <a:r>
              <a:rPr lang="cs-CZ" sz="7200" dirty="0"/>
              <a:t> </a:t>
            </a:r>
            <a:r>
              <a:rPr lang="cs-CZ" sz="7200" dirty="0" err="1"/>
              <a:t>the</a:t>
            </a:r>
            <a:r>
              <a:rPr lang="cs-CZ" sz="7200" dirty="0"/>
              <a:t> </a:t>
            </a:r>
            <a:r>
              <a:rPr lang="cs-CZ" sz="7200" dirty="0" err="1"/>
              <a:t>spaces</a:t>
            </a:r>
            <a:r>
              <a:rPr lang="cs-CZ" sz="7200" dirty="0"/>
              <a:t> </a:t>
            </a:r>
            <a:r>
              <a:rPr lang="cs-CZ" sz="7200" dirty="0" err="1"/>
              <a:t>for</a:t>
            </a:r>
            <a:r>
              <a:rPr lang="cs-CZ" sz="7200" dirty="0"/>
              <a:t> bone </a:t>
            </a:r>
            <a:r>
              <a:rPr lang="cs-CZ" sz="7200" dirty="0" err="1"/>
              <a:t>resorption</a:t>
            </a:r>
            <a:r>
              <a:rPr lang="cs-CZ" sz="7200" dirty="0"/>
              <a:t>, </a:t>
            </a:r>
            <a:r>
              <a:rPr lang="cs-CZ" sz="7200" dirty="0" err="1"/>
              <a:t>between</a:t>
            </a:r>
            <a:r>
              <a:rPr lang="cs-CZ" sz="7200" dirty="0"/>
              <a:t> </a:t>
            </a:r>
            <a:r>
              <a:rPr lang="cs-CZ" sz="7200" dirty="0" err="1"/>
              <a:t>the</a:t>
            </a:r>
            <a:r>
              <a:rPr lang="cs-CZ" sz="7200" dirty="0"/>
              <a:t> </a:t>
            </a:r>
            <a:r>
              <a:rPr lang="cs-CZ" sz="7200" dirty="0" err="1"/>
              <a:t>osteoclast</a:t>
            </a:r>
            <a:r>
              <a:rPr lang="cs-CZ" sz="7200" dirty="0"/>
              <a:t> and </a:t>
            </a:r>
            <a:r>
              <a:rPr lang="cs-CZ" sz="7200" dirty="0" err="1"/>
              <a:t>the</a:t>
            </a:r>
            <a:r>
              <a:rPr lang="cs-CZ" sz="7200" dirty="0"/>
              <a:t> bone </a:t>
            </a:r>
            <a:r>
              <a:rPr lang="cs-CZ" sz="7200" dirty="0" err="1"/>
              <a:t>resorption</a:t>
            </a:r>
            <a:r>
              <a:rPr lang="cs-CZ" sz="7200" dirty="0"/>
              <a:t> </a:t>
            </a:r>
            <a:r>
              <a:rPr lang="cs-CZ" sz="7200" dirty="0" err="1"/>
              <a:t>surface</a:t>
            </a:r>
            <a:r>
              <a:rPr lang="cs-CZ" sz="7200" dirty="0"/>
              <a:t> </a:t>
            </a:r>
          </a:p>
          <a:p>
            <a:endParaRPr lang="cs-CZ" sz="5600" dirty="0"/>
          </a:p>
          <a:p>
            <a:endParaRPr lang="cs-CZ" dirty="0"/>
          </a:p>
        </p:txBody>
      </p:sp>
      <p:sp>
        <p:nvSpPr>
          <p:cNvPr id="4" name="Zástupný symbol pro obsah 3"/>
          <p:cNvSpPr>
            <a:spLocks noGrp="1"/>
          </p:cNvSpPr>
          <p:nvPr>
            <p:ph sz="half" idx="2"/>
          </p:nvPr>
        </p:nvSpPr>
        <p:spPr/>
        <p:txBody>
          <a:bodyPr>
            <a:noAutofit/>
          </a:bodyPr>
          <a:lstStyle/>
          <a:p>
            <a:r>
              <a:rPr lang="cs-CZ" sz="2000" b="1" u="sng" dirty="0"/>
              <a:t>BONE-MATRIX</a:t>
            </a:r>
            <a:r>
              <a:rPr lang="cs-CZ" sz="2000" b="1" dirty="0"/>
              <a:t> </a:t>
            </a:r>
            <a:endParaRPr lang="cs-CZ" sz="2000" dirty="0"/>
          </a:p>
          <a:p>
            <a:pPr lvl="1"/>
            <a:r>
              <a:rPr lang="cs-CZ" sz="2000" b="1" dirty="0"/>
              <a:t>COLLAGEN:</a:t>
            </a:r>
            <a:r>
              <a:rPr lang="cs-CZ" sz="2000" dirty="0"/>
              <a:t> Type I </a:t>
            </a:r>
            <a:r>
              <a:rPr lang="cs-CZ" sz="2000" dirty="0" err="1"/>
              <a:t>Collagen</a:t>
            </a:r>
            <a:r>
              <a:rPr lang="cs-CZ" sz="2000" dirty="0"/>
              <a:t> = 85% - 90% </a:t>
            </a:r>
            <a:r>
              <a:rPr lang="cs-CZ" sz="2000" dirty="0" err="1"/>
              <a:t>of</a:t>
            </a:r>
            <a:r>
              <a:rPr lang="cs-CZ" sz="2000" dirty="0"/>
              <a:t> </a:t>
            </a:r>
            <a:r>
              <a:rPr lang="cs-CZ" sz="2000" dirty="0" err="1"/>
              <a:t>total</a:t>
            </a:r>
            <a:r>
              <a:rPr lang="cs-CZ" sz="2000" dirty="0"/>
              <a:t> bone protein</a:t>
            </a:r>
          </a:p>
          <a:p>
            <a:pPr lvl="1"/>
            <a:r>
              <a:rPr lang="cs-CZ" sz="2000" b="1" dirty="0"/>
              <a:t>HYDROXYAPATITE:</a:t>
            </a:r>
            <a:r>
              <a:rPr lang="cs-CZ" sz="2000" dirty="0"/>
              <a:t> Bone </a:t>
            </a:r>
            <a:r>
              <a:rPr lang="cs-CZ" sz="2000" dirty="0" err="1"/>
              <a:t>salts</a:t>
            </a:r>
            <a:r>
              <a:rPr lang="cs-CZ" sz="2000" dirty="0"/>
              <a:t> (</a:t>
            </a:r>
            <a:r>
              <a:rPr lang="cs-CZ" sz="2000" dirty="0" err="1"/>
              <a:t>Calcium</a:t>
            </a:r>
            <a:r>
              <a:rPr lang="cs-CZ" sz="2000" dirty="0"/>
              <a:t> </a:t>
            </a:r>
            <a:r>
              <a:rPr lang="cs-CZ" sz="2000" dirty="0" err="1"/>
              <a:t>Phosphate</a:t>
            </a:r>
            <a:r>
              <a:rPr lang="cs-CZ" sz="2000" dirty="0"/>
              <a:t>) </a:t>
            </a:r>
            <a:r>
              <a:rPr lang="cs-CZ" sz="2000" dirty="0" err="1"/>
              <a:t>composes</a:t>
            </a:r>
            <a:r>
              <a:rPr lang="cs-CZ" sz="2000" dirty="0"/>
              <a:t> </a:t>
            </a:r>
            <a:r>
              <a:rPr lang="cs-CZ" sz="2000" dirty="0" err="1"/>
              <a:t>the</a:t>
            </a:r>
            <a:r>
              <a:rPr lang="cs-CZ" sz="2000" dirty="0"/>
              <a:t> non-protein </a:t>
            </a:r>
            <a:r>
              <a:rPr lang="cs-CZ" sz="2000" dirty="0" err="1"/>
              <a:t>inorganic</a:t>
            </a:r>
            <a:r>
              <a:rPr lang="cs-CZ" sz="2000" dirty="0"/>
              <a:t> part. </a:t>
            </a:r>
          </a:p>
          <a:p>
            <a:endParaRPr lang="cs-CZ" sz="2000" dirty="0"/>
          </a:p>
        </p:txBody>
      </p:sp>
    </p:spTree>
    <p:extLst>
      <p:ext uri="{BB962C8B-B14F-4D97-AF65-F5344CB8AC3E}">
        <p14:creationId xmlns:p14="http://schemas.microsoft.com/office/powerpoint/2010/main" val="3681986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Bone </a:t>
            </a:r>
            <a:r>
              <a:rPr lang="cs-CZ" dirty="0" err="1"/>
              <a:t>tissue</a:t>
            </a:r>
            <a:endParaRPr lang="cs-CZ" dirty="0"/>
          </a:p>
        </p:txBody>
      </p:sp>
      <p:pic>
        <p:nvPicPr>
          <p:cNvPr id="6" name="Picture 2" descr="natuerliche_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8635" y="2197188"/>
            <a:ext cx="27813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ocl41h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1023" y="4374678"/>
            <a:ext cx="26765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Výsledek obrázku pro bone cel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462" y="1798938"/>
            <a:ext cx="6076950" cy="4562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362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802704" y="476672"/>
            <a:ext cx="8715027" cy="6381328"/>
          </a:xfrm>
          <a:prstGeom prst="rect">
            <a:avLst/>
          </a:prstGeom>
        </p:spPr>
      </p:pic>
      <p:sp>
        <p:nvSpPr>
          <p:cNvPr id="3" name="TextovéPole 2"/>
          <p:cNvSpPr txBox="1"/>
          <p:nvPr/>
        </p:nvSpPr>
        <p:spPr>
          <a:xfrm>
            <a:off x="4439816" y="9056"/>
            <a:ext cx="2880320" cy="523220"/>
          </a:xfrm>
          <a:prstGeom prst="rect">
            <a:avLst/>
          </a:prstGeom>
          <a:noFill/>
        </p:spPr>
        <p:txBody>
          <a:bodyPr wrap="square" rtlCol="0">
            <a:spAutoFit/>
          </a:bodyPr>
          <a:lstStyle/>
          <a:p>
            <a:pPr algn="ctr"/>
            <a:r>
              <a:rPr lang="cs-CZ" sz="2800" dirty="0"/>
              <a:t>Osteoblast</a:t>
            </a:r>
            <a:endParaRPr lang="en-US" sz="2800" dirty="0"/>
          </a:p>
        </p:txBody>
      </p:sp>
      <p:sp>
        <p:nvSpPr>
          <p:cNvPr id="4" name="TextovéPole 3"/>
          <p:cNvSpPr txBox="1"/>
          <p:nvPr/>
        </p:nvSpPr>
        <p:spPr>
          <a:xfrm>
            <a:off x="8112224" y="1628800"/>
            <a:ext cx="720080" cy="369332"/>
          </a:xfrm>
          <a:prstGeom prst="rect">
            <a:avLst/>
          </a:prstGeom>
          <a:noFill/>
        </p:spPr>
        <p:txBody>
          <a:bodyPr wrap="square" rtlCol="0">
            <a:spAutoFit/>
          </a:bodyPr>
          <a:lstStyle/>
          <a:p>
            <a:r>
              <a:rPr lang="cs-CZ" dirty="0"/>
              <a:t>GER</a:t>
            </a:r>
            <a:endParaRPr lang="en-US" dirty="0"/>
          </a:p>
        </p:txBody>
      </p:sp>
    </p:spTree>
    <p:extLst>
      <p:ext uri="{BB962C8B-B14F-4D97-AF65-F5344CB8AC3E}">
        <p14:creationId xmlns:p14="http://schemas.microsoft.com/office/powerpoint/2010/main" val="1054707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body" sz="half" idx="1"/>
          </p:nvPr>
        </p:nvSpPr>
        <p:spPr>
          <a:xfrm>
            <a:off x="2745468" y="436254"/>
            <a:ext cx="1910373" cy="504651"/>
          </a:xfrm>
        </p:spPr>
        <p:txBody>
          <a:bodyPr/>
          <a:lstStyle/>
          <a:p>
            <a:pPr marL="0" indent="0">
              <a:buNone/>
            </a:pPr>
            <a:r>
              <a:rPr lang="cs-CZ" dirty="0" err="1"/>
              <a:t>Osteocyte</a:t>
            </a:r>
            <a:r>
              <a:rPr lang="cs-CZ" dirty="0"/>
              <a:t> </a:t>
            </a:r>
          </a:p>
        </p:txBody>
      </p:sp>
      <p:pic>
        <p:nvPicPr>
          <p:cNvPr id="27652" name="Picture 9" descr="lemelozní kost"/>
          <p:cNvPicPr>
            <a:picLocks noGrp="1" noChangeAspect="1" noChangeArrowheads="1"/>
          </p:cNvPicPr>
          <p:nvPr>
            <p:ph sz="quarter" idx="3"/>
          </p:nvPr>
        </p:nvPicPr>
        <p:blipFill>
          <a:blip r:embed="rId2"/>
          <a:srcRect/>
          <a:stretch>
            <a:fillRect/>
          </a:stretch>
        </p:blipFill>
        <p:spPr>
          <a:xfrm>
            <a:off x="1524000" y="1377156"/>
            <a:ext cx="7191602" cy="5364212"/>
          </a:xfrm>
          <a:solidFill>
            <a:schemeClr val="bg1"/>
          </a:solidFill>
        </p:spPr>
      </p:pic>
      <p:pic>
        <p:nvPicPr>
          <p:cNvPr id="27651" name="Picture 5" descr="osteocyt v lakuně"/>
          <p:cNvPicPr>
            <a:picLocks noGrp="1" noChangeAspect="1" noChangeArrowheads="1"/>
          </p:cNvPicPr>
          <p:nvPr>
            <p:ph sz="quarter" idx="2"/>
          </p:nvPr>
        </p:nvPicPr>
        <p:blipFill>
          <a:blip r:embed="rId3"/>
          <a:srcRect/>
          <a:stretch>
            <a:fillRect/>
          </a:stretch>
        </p:blipFill>
        <p:spPr>
          <a:xfrm>
            <a:off x="5482465" y="0"/>
            <a:ext cx="5185536" cy="4077072"/>
          </a:xfrm>
        </p:spPr>
      </p:pic>
    </p:spTree>
    <p:extLst>
      <p:ext uri="{BB962C8B-B14F-4D97-AF65-F5344CB8AC3E}">
        <p14:creationId xmlns:p14="http://schemas.microsoft.com/office/powerpoint/2010/main" val="1375002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919536" y="6595384"/>
            <a:ext cx="2088232" cy="246221"/>
          </a:xfrm>
          <a:prstGeom prst="rect">
            <a:avLst/>
          </a:prstGeom>
          <a:noFill/>
        </p:spPr>
        <p:txBody>
          <a:bodyPr wrap="square" rtlCol="0">
            <a:spAutoFit/>
          </a:bodyPr>
          <a:lstStyle/>
          <a:p>
            <a:r>
              <a:rPr lang="en-US" sz="1000" dirty="0"/>
              <a:t>www.histology.leeds.ac.uk</a:t>
            </a: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9536" y="444812"/>
            <a:ext cx="7056784" cy="6186448"/>
          </a:xfrm>
          <a:prstGeom prst="rect">
            <a:avLst/>
          </a:prstGeom>
        </p:spPr>
      </p:pic>
      <p:sp>
        <p:nvSpPr>
          <p:cNvPr id="4" name="TextovéPole 3"/>
          <p:cNvSpPr txBox="1"/>
          <p:nvPr/>
        </p:nvSpPr>
        <p:spPr>
          <a:xfrm>
            <a:off x="9186454" y="4216199"/>
            <a:ext cx="1440160" cy="246221"/>
          </a:xfrm>
          <a:prstGeom prst="rect">
            <a:avLst/>
          </a:prstGeom>
          <a:noFill/>
        </p:spPr>
        <p:txBody>
          <a:bodyPr wrap="square" rtlCol="0">
            <a:spAutoFit/>
          </a:bodyPr>
          <a:lstStyle/>
          <a:p>
            <a:r>
              <a:rPr lang="en-US" sz="1000" dirty="0"/>
              <a:t>www.studyblue.com</a:t>
            </a:r>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8209" y="188641"/>
            <a:ext cx="2497563" cy="4004713"/>
          </a:xfrm>
          <a:prstGeom prst="rect">
            <a:avLst/>
          </a:prstGeom>
        </p:spPr>
      </p:pic>
      <p:sp>
        <p:nvSpPr>
          <p:cNvPr id="6" name="TextovéPole 5"/>
          <p:cNvSpPr txBox="1"/>
          <p:nvPr/>
        </p:nvSpPr>
        <p:spPr>
          <a:xfrm>
            <a:off x="1847528" y="1"/>
            <a:ext cx="2088232" cy="461665"/>
          </a:xfrm>
          <a:prstGeom prst="rect">
            <a:avLst/>
          </a:prstGeom>
          <a:noFill/>
        </p:spPr>
        <p:txBody>
          <a:bodyPr wrap="square" rtlCol="0">
            <a:spAutoFit/>
          </a:bodyPr>
          <a:lstStyle/>
          <a:p>
            <a:r>
              <a:rPr lang="cs-CZ" sz="2400" dirty="0" err="1"/>
              <a:t>Osteoclast</a:t>
            </a:r>
            <a:endParaRPr lang="en-US" sz="2400" dirty="0"/>
          </a:p>
        </p:txBody>
      </p:sp>
    </p:spTree>
    <p:extLst>
      <p:ext uri="{BB962C8B-B14F-4D97-AF65-F5344CB8AC3E}">
        <p14:creationId xmlns:p14="http://schemas.microsoft.com/office/powerpoint/2010/main" val="832211592"/>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1122</Words>
  <Application>Microsoft Office PowerPoint</Application>
  <PresentationFormat>Širokoúhlá obrazovka</PresentationFormat>
  <Paragraphs>123</Paragraphs>
  <Slides>27</Slides>
  <Notes>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27</vt:i4>
      </vt:variant>
    </vt:vector>
  </HeadingPairs>
  <TitlesOfParts>
    <vt:vector size="32" baseType="lpstr">
      <vt:lpstr>Arial</vt:lpstr>
      <vt:lpstr>Calibri</vt:lpstr>
      <vt:lpstr>Calibri Light</vt:lpstr>
      <vt:lpstr>Times New Roman</vt:lpstr>
      <vt:lpstr>Motiv Office</vt:lpstr>
      <vt:lpstr>Bone tissue</vt:lpstr>
      <vt:lpstr>Bone tissue</vt:lpstr>
      <vt:lpstr>Bone tissue</vt:lpstr>
      <vt:lpstr>Bone tissue </vt:lpstr>
      <vt:lpstr>Bone tissue</vt:lpstr>
      <vt:lpstr>Bone tissue</vt:lpstr>
      <vt:lpstr>Prezentace aplikace PowerPoint</vt:lpstr>
      <vt:lpstr>Prezentace aplikace PowerPoint</vt:lpstr>
      <vt:lpstr>Prezentace aplikace PowerPoint</vt:lpstr>
      <vt:lpstr>Prezentace aplikace PowerPoint</vt:lpstr>
      <vt:lpstr>Bone tissue – types </vt:lpstr>
      <vt:lpstr>Prezentace aplikace PowerPoint</vt:lpstr>
      <vt:lpstr>Compact lamellar bone</vt:lpstr>
      <vt:lpstr>Compact lamellar bone</vt:lpstr>
      <vt:lpstr>Prezentace aplikace PowerPoint</vt:lpstr>
      <vt:lpstr>Spongy bone </vt:lpstr>
      <vt:lpstr>Lamellar spongy bone (HE)</vt:lpstr>
      <vt:lpstr>Woven bone </vt:lpstr>
      <vt:lpstr>Intramembranous  ossification</vt:lpstr>
      <vt:lpstr>Enchondral ossification</vt:lpstr>
      <vt:lpstr>Enchondral ossification</vt:lpstr>
      <vt:lpstr>Enchondral ossification</vt:lpstr>
      <vt:lpstr>Prezentace aplikace PowerPoint</vt:lpstr>
      <vt:lpstr>Prezentace aplikace PowerPoint</vt:lpstr>
      <vt:lpstr>Bone remodeling </vt:lpstr>
      <vt:lpstr>Prezentace aplikace PowerPoint</vt:lpstr>
      <vt:lpstr>Prezentace aplikace PowerPoint</vt:lpstr>
    </vt:vector>
  </TitlesOfParts>
  <Company>Masarykova univerzita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Bone tissue</dc:title>
  <dc:creator>Ivana Baltasová</dc:creator>
  <cp:lastModifiedBy>M B</cp:lastModifiedBy>
  <cp:revision>17</cp:revision>
  <dcterms:created xsi:type="dcterms:W3CDTF">2018-03-13T07:46:48Z</dcterms:created>
  <dcterms:modified xsi:type="dcterms:W3CDTF">2020-03-30T06:28:25Z</dcterms:modified>
</cp:coreProperties>
</file>