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9" r:id="rId2"/>
    <p:sldId id="257" r:id="rId3"/>
    <p:sldId id="307" r:id="rId4"/>
    <p:sldId id="258" r:id="rId5"/>
    <p:sldId id="259" r:id="rId6"/>
    <p:sldId id="261" r:id="rId7"/>
    <p:sldId id="262" r:id="rId8"/>
    <p:sldId id="260" r:id="rId9"/>
    <p:sldId id="263" r:id="rId10"/>
    <p:sldId id="264" r:id="rId11"/>
    <p:sldId id="266" r:id="rId12"/>
    <p:sldId id="265" r:id="rId13"/>
    <p:sldId id="269" r:id="rId14"/>
    <p:sldId id="267" r:id="rId15"/>
    <p:sldId id="268" r:id="rId16"/>
    <p:sldId id="270" r:id="rId17"/>
    <p:sldId id="271" r:id="rId18"/>
    <p:sldId id="272" r:id="rId19"/>
    <p:sldId id="273" r:id="rId20"/>
    <p:sldId id="274" r:id="rId21"/>
    <p:sldId id="275" r:id="rId22"/>
    <p:sldId id="298" r:id="rId23"/>
    <p:sldId id="299" r:id="rId24"/>
    <p:sldId id="277" r:id="rId25"/>
    <p:sldId id="296" r:id="rId26"/>
    <p:sldId id="297" r:id="rId27"/>
    <p:sldId id="294" r:id="rId28"/>
    <p:sldId id="295" r:id="rId29"/>
    <p:sldId id="278" r:id="rId30"/>
    <p:sldId id="279" r:id="rId31"/>
    <p:sldId id="281" r:id="rId32"/>
    <p:sldId id="280" r:id="rId33"/>
    <p:sldId id="282" r:id="rId34"/>
    <p:sldId id="285" r:id="rId35"/>
    <p:sldId id="286" r:id="rId36"/>
    <p:sldId id="287" r:id="rId37"/>
    <p:sldId id="288" r:id="rId38"/>
    <p:sldId id="306" r:id="rId39"/>
    <p:sldId id="303" r:id="rId40"/>
    <p:sldId id="304" r:id="rId41"/>
    <p:sldId id="305" r:id="rId42"/>
    <p:sldId id="289" r:id="rId43"/>
    <p:sldId id="290" r:id="rId44"/>
    <p:sldId id="291" r:id="rId45"/>
    <p:sldId id="302" r:id="rId46"/>
    <p:sldId id="292" r:id="rId47"/>
    <p:sldId id="293" r:id="rId48"/>
    <p:sldId id="300" r:id="rId49"/>
    <p:sldId id="301" r:id="rId50"/>
    <p:sldId id="308" r:id="rId5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F83FA-7E08-4822-9757-799533EF6F8F}" type="datetimeFigureOut">
              <a:rPr lang="cs-CZ" smtClean="0"/>
              <a:t>9.4.2018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87380-D3CC-4CA4-BB32-B38666A240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2642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F83FA-7E08-4822-9757-799533EF6F8F}" type="datetimeFigureOut">
              <a:rPr lang="cs-CZ" smtClean="0"/>
              <a:t>9.4.2018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87380-D3CC-4CA4-BB32-B38666A240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7925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F83FA-7E08-4822-9757-799533EF6F8F}" type="datetimeFigureOut">
              <a:rPr lang="cs-CZ" smtClean="0"/>
              <a:t>9.4.2018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87380-D3CC-4CA4-BB32-B38666A240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6158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58750"/>
            <a:ext cx="10972800" cy="1258888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0E7D9-5842-44E1-917D-8E022D59C29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3322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F83FA-7E08-4822-9757-799533EF6F8F}" type="datetimeFigureOut">
              <a:rPr lang="cs-CZ" smtClean="0"/>
              <a:t>9.4.2018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87380-D3CC-4CA4-BB32-B38666A240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4871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F83FA-7E08-4822-9757-799533EF6F8F}" type="datetimeFigureOut">
              <a:rPr lang="cs-CZ" smtClean="0"/>
              <a:t>9.4.2018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87380-D3CC-4CA4-BB32-B38666A240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1159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F83FA-7E08-4822-9757-799533EF6F8F}" type="datetimeFigureOut">
              <a:rPr lang="cs-CZ" smtClean="0"/>
              <a:t>9.4.2018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87380-D3CC-4CA4-BB32-B38666A240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2012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F83FA-7E08-4822-9757-799533EF6F8F}" type="datetimeFigureOut">
              <a:rPr lang="cs-CZ" smtClean="0"/>
              <a:t>9.4.2018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87380-D3CC-4CA4-BB32-B38666A240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927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F83FA-7E08-4822-9757-799533EF6F8F}" type="datetimeFigureOut">
              <a:rPr lang="cs-CZ" smtClean="0"/>
              <a:t>9.4.2018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87380-D3CC-4CA4-BB32-B38666A240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5532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F83FA-7E08-4822-9757-799533EF6F8F}" type="datetimeFigureOut">
              <a:rPr lang="cs-CZ" smtClean="0"/>
              <a:t>9.4.2018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87380-D3CC-4CA4-BB32-B38666A240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7271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F83FA-7E08-4822-9757-799533EF6F8F}" type="datetimeFigureOut">
              <a:rPr lang="cs-CZ" smtClean="0"/>
              <a:t>9.4.2018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87380-D3CC-4CA4-BB32-B38666A240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986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F83FA-7E08-4822-9757-799533EF6F8F}" type="datetimeFigureOut">
              <a:rPr lang="cs-CZ" smtClean="0"/>
              <a:t>9.4.2018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87380-D3CC-4CA4-BB32-B38666A240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5728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F83FA-7E08-4822-9757-799533EF6F8F}" type="datetimeFigureOut">
              <a:rPr lang="cs-CZ" smtClean="0"/>
              <a:t>9.4.2018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87380-D3CC-4CA4-BB32-B38666A240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8516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t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gif"/><Relationship Id="rId4" Type="http://schemas.openxmlformats.org/officeDocument/2006/relationships/image" Target="../media/image36.gi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t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itochondria" TargetMode="External"/><Relationship Id="rId7" Type="http://schemas.openxmlformats.org/officeDocument/2006/relationships/image" Target="../media/image55.jpeg"/><Relationship Id="rId2" Type="http://schemas.openxmlformats.org/officeDocument/2006/relationships/hyperlink" Target="http://en.wikipedia.org/wiki/Sodium_ion_channel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jpeg"/><Relationship Id="rId5" Type="http://schemas.openxmlformats.org/officeDocument/2006/relationships/hyperlink" Target="http://upload.wikimedia.org/wikipedia/commons/3/31/Purkinje_fibers.jpg" TargetMode="External"/><Relationship Id="rId4" Type="http://schemas.openxmlformats.org/officeDocument/2006/relationships/hyperlink" Target="http://en.wikipedia.org/wiki/Myofibril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 smtClean="0"/>
              <a:t>Muscle</a:t>
            </a:r>
            <a:r>
              <a:rPr lang="cs-CZ" dirty="0" smtClean="0"/>
              <a:t> </a:t>
            </a:r>
            <a:r>
              <a:rPr lang="cs-CZ" dirty="0" err="1" smtClean="0"/>
              <a:t>tissue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41803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Skeletal</a:t>
            </a:r>
            <a:r>
              <a:rPr lang="cs-CZ" dirty="0" smtClean="0"/>
              <a:t> </a:t>
            </a:r>
            <a:r>
              <a:rPr lang="cs-CZ" dirty="0" err="1" smtClean="0"/>
              <a:t>muscle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800" u="sng" dirty="0" err="1" smtClean="0"/>
              <a:t>Used</a:t>
            </a:r>
            <a:r>
              <a:rPr lang="cs-CZ" altLang="cs-CZ" sz="2800" u="sng" dirty="0" smtClean="0"/>
              <a:t> </a:t>
            </a:r>
            <a:r>
              <a:rPr lang="cs-CZ" altLang="cs-CZ" sz="2800" u="sng" dirty="0" err="1" smtClean="0"/>
              <a:t>terms</a:t>
            </a:r>
            <a:r>
              <a:rPr lang="cs-CZ" altLang="cs-CZ" sz="2800" dirty="0" smtClean="0"/>
              <a:t>:</a:t>
            </a:r>
          </a:p>
          <a:p>
            <a:pPr>
              <a:buNone/>
              <a:defRPr/>
            </a:pPr>
            <a:r>
              <a:rPr lang="cs-CZ" altLang="cs-CZ" sz="2400" b="1" dirty="0" err="1" smtClean="0"/>
              <a:t>Sceletal</a:t>
            </a:r>
            <a:r>
              <a:rPr lang="cs-CZ" altLang="cs-CZ" sz="2400" b="1" dirty="0" smtClean="0"/>
              <a:t> </a:t>
            </a:r>
            <a:r>
              <a:rPr lang="cs-CZ" altLang="cs-CZ" sz="2400" b="1" dirty="0" err="1" smtClean="0"/>
              <a:t>muscle</a:t>
            </a:r>
            <a:r>
              <a:rPr lang="cs-CZ" altLang="cs-CZ" sz="2400" b="1" dirty="0" smtClean="0"/>
              <a:t> cell </a:t>
            </a:r>
            <a:r>
              <a:rPr lang="cs-CZ" altLang="cs-CZ" sz="2400" b="1" dirty="0"/>
              <a:t>(</a:t>
            </a:r>
            <a:r>
              <a:rPr lang="cs-CZ" altLang="cs-CZ" sz="2400" b="1" dirty="0" err="1"/>
              <a:t>fiber</a:t>
            </a:r>
            <a:r>
              <a:rPr lang="cs-CZ" altLang="cs-CZ" sz="2400" b="1" dirty="0"/>
              <a:t>)  </a:t>
            </a:r>
            <a:r>
              <a:rPr lang="en-US" altLang="cs-CZ" sz="2400" b="1" dirty="0" smtClean="0">
                <a:cs typeface="Arial" panose="020B0604020202020204" pitchFamily="34" charset="0"/>
              </a:rPr>
              <a:t>&lt;</a:t>
            </a:r>
            <a:r>
              <a:rPr lang="cs-CZ" altLang="cs-CZ" sz="2400" b="1" dirty="0" smtClean="0">
                <a:cs typeface="Arial" panose="020B0604020202020204" pitchFamily="34" charset="0"/>
              </a:rPr>
              <a:t> </a:t>
            </a:r>
            <a:r>
              <a:rPr lang="cs-CZ" altLang="cs-CZ" sz="2400" dirty="0" err="1"/>
              <a:t>rhabdomyocyte</a:t>
            </a:r>
            <a:r>
              <a:rPr lang="cs-CZ" altLang="cs-CZ" sz="2400" dirty="0"/>
              <a:t> </a:t>
            </a:r>
            <a:r>
              <a:rPr lang="en-US" altLang="cs-CZ" sz="2400" b="1" dirty="0">
                <a:cs typeface="Arial" panose="020B0604020202020204" pitchFamily="34" charset="0"/>
              </a:rPr>
              <a:t>&gt;</a:t>
            </a:r>
            <a:endParaRPr lang="cs-CZ" altLang="cs-CZ" sz="2400" dirty="0" smtClean="0">
              <a:solidFill>
                <a:srgbClr val="9900CC"/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dirty="0" err="1" smtClean="0">
                <a:solidFill>
                  <a:srgbClr val="9900CC"/>
                </a:solidFill>
              </a:rPr>
              <a:t>Muscle</a:t>
            </a:r>
            <a:r>
              <a:rPr lang="cs-CZ" altLang="cs-CZ" sz="2400" dirty="0" smtClean="0">
                <a:solidFill>
                  <a:srgbClr val="9900CC"/>
                </a:solidFill>
              </a:rPr>
              <a:t> </a:t>
            </a:r>
            <a:r>
              <a:rPr lang="cs-CZ" altLang="cs-CZ" sz="2400" dirty="0" err="1" smtClean="0">
                <a:solidFill>
                  <a:srgbClr val="9900CC"/>
                </a:solidFill>
              </a:rPr>
              <a:t>fiber</a:t>
            </a:r>
            <a:r>
              <a:rPr lang="cs-CZ" altLang="cs-CZ" sz="2400" dirty="0" smtClean="0">
                <a:solidFill>
                  <a:srgbClr val="9900CC"/>
                </a:solidFill>
              </a:rPr>
              <a:t> = </a:t>
            </a:r>
            <a:r>
              <a:rPr lang="cs-CZ" altLang="cs-CZ" sz="2400" dirty="0" err="1" smtClean="0">
                <a:solidFill>
                  <a:srgbClr val="9900CC"/>
                </a:solidFill>
              </a:rPr>
              <a:t>myofiber</a:t>
            </a:r>
            <a:r>
              <a:rPr lang="cs-CZ" altLang="cs-CZ" sz="2400" dirty="0" smtClean="0">
                <a:solidFill>
                  <a:srgbClr val="9900CC"/>
                </a:solidFill>
              </a:rPr>
              <a:t> = </a:t>
            </a:r>
            <a:r>
              <a:rPr lang="cs-CZ" altLang="cs-CZ" sz="2400" dirty="0" err="1" smtClean="0">
                <a:solidFill>
                  <a:srgbClr val="9900CC"/>
                </a:solidFill>
              </a:rPr>
              <a:t>syncitium</a:t>
            </a:r>
            <a:r>
              <a:rPr lang="cs-CZ" altLang="cs-CZ" sz="2400" dirty="0" smtClean="0">
                <a:solidFill>
                  <a:srgbClr val="9900CC"/>
                </a:solidFill>
              </a:rPr>
              <a:t> = </a:t>
            </a:r>
            <a:r>
              <a:rPr lang="cs-CZ" altLang="cs-CZ" sz="2400" dirty="0" err="1" smtClean="0">
                <a:solidFill>
                  <a:srgbClr val="9900CC"/>
                </a:solidFill>
              </a:rPr>
              <a:t>rhabdomyocyte</a:t>
            </a:r>
            <a:endParaRPr lang="cs-CZ" altLang="cs-CZ" sz="2400" dirty="0" smtClean="0">
              <a:solidFill>
                <a:srgbClr val="9900CC"/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800" b="1" dirty="0" err="1" smtClean="0">
                <a:solidFill>
                  <a:srgbClr val="9900CC"/>
                </a:solidFill>
              </a:rPr>
              <a:t>Muscle</a:t>
            </a:r>
            <a:r>
              <a:rPr lang="cs-CZ" altLang="cs-CZ" sz="2800" b="1" dirty="0" smtClean="0">
                <a:solidFill>
                  <a:srgbClr val="9900CC"/>
                </a:solidFill>
              </a:rPr>
              <a:t> </a:t>
            </a:r>
            <a:r>
              <a:rPr lang="cs-CZ" altLang="cs-CZ" sz="2800" b="1" dirty="0" err="1" smtClean="0">
                <a:solidFill>
                  <a:srgbClr val="9900CC"/>
                </a:solidFill>
              </a:rPr>
              <a:t>fiber</a:t>
            </a:r>
            <a:r>
              <a:rPr lang="cs-CZ" altLang="cs-CZ" sz="2800" dirty="0" smtClean="0">
                <a:solidFill>
                  <a:schemeClr val="tx2"/>
                </a:solidFill>
              </a:rPr>
              <a:t> – </a:t>
            </a:r>
            <a:r>
              <a:rPr lang="cs-CZ" altLang="cs-CZ" sz="2800" dirty="0" err="1" smtClean="0">
                <a:solidFill>
                  <a:schemeClr val="tx2"/>
                </a:solidFill>
              </a:rPr>
              <a:t>morphologic</a:t>
            </a:r>
            <a:r>
              <a:rPr lang="cs-CZ" altLang="cs-CZ" sz="2800" dirty="0" smtClean="0">
                <a:solidFill>
                  <a:schemeClr val="tx2"/>
                </a:solidFill>
              </a:rPr>
              <a:t> and </a:t>
            </a:r>
            <a:r>
              <a:rPr lang="cs-CZ" altLang="cs-CZ" sz="2800" dirty="0" err="1" smtClean="0">
                <a:solidFill>
                  <a:schemeClr val="tx2"/>
                </a:solidFill>
              </a:rPr>
              <a:t>functional</a:t>
            </a:r>
            <a:r>
              <a:rPr lang="cs-CZ" altLang="cs-CZ" sz="2800" dirty="0" smtClean="0">
                <a:solidFill>
                  <a:schemeClr val="tx2"/>
                </a:solidFill>
              </a:rPr>
              <a:t> unit </a:t>
            </a:r>
            <a:r>
              <a:rPr lang="cs-CZ" altLang="cs-CZ" sz="2800" dirty="0" err="1" smtClean="0">
                <a:solidFill>
                  <a:schemeClr val="tx2"/>
                </a:solidFill>
              </a:rPr>
              <a:t>of</a:t>
            </a:r>
            <a:r>
              <a:rPr lang="cs-CZ" altLang="cs-CZ" sz="2800" dirty="0" smtClean="0">
                <a:solidFill>
                  <a:schemeClr val="tx2"/>
                </a:solidFill>
              </a:rPr>
              <a:t> </a:t>
            </a:r>
            <a:r>
              <a:rPr lang="cs-CZ" altLang="cs-CZ" sz="2800" dirty="0" err="1" smtClean="0">
                <a:solidFill>
                  <a:schemeClr val="tx2"/>
                </a:solidFill>
              </a:rPr>
              <a:t>skeletal</a:t>
            </a:r>
            <a:r>
              <a:rPr lang="cs-CZ" altLang="cs-CZ" sz="2800" dirty="0" smtClean="0">
                <a:solidFill>
                  <a:schemeClr val="tx2"/>
                </a:solidFill>
              </a:rPr>
              <a:t> </a:t>
            </a:r>
            <a:r>
              <a:rPr lang="cs-CZ" altLang="cs-CZ" sz="2800" dirty="0" err="1" smtClean="0">
                <a:solidFill>
                  <a:schemeClr val="tx2"/>
                </a:solidFill>
              </a:rPr>
              <a:t>muscle</a:t>
            </a:r>
            <a:r>
              <a:rPr lang="cs-CZ" altLang="cs-CZ" sz="2800" dirty="0" smtClean="0">
                <a:solidFill>
                  <a:schemeClr val="tx2"/>
                </a:solidFill>
              </a:rPr>
              <a:t>  </a:t>
            </a:r>
            <a:endParaRPr lang="cs-CZ" altLang="cs-CZ" sz="2800" dirty="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>
                <a:solidFill>
                  <a:schemeClr val="tx2"/>
                </a:solidFill>
              </a:rPr>
              <a:t> </a:t>
            </a:r>
            <a:r>
              <a:rPr lang="cs-CZ" altLang="cs-CZ" dirty="0" smtClean="0">
                <a:solidFill>
                  <a:schemeClr val="tx2"/>
                </a:solidFill>
              </a:rPr>
              <a:t>                                 </a:t>
            </a:r>
            <a:r>
              <a:rPr lang="en-US" altLang="cs-CZ" sz="2800" dirty="0" smtClean="0">
                <a:solidFill>
                  <a:schemeClr val="tx2"/>
                </a:solidFill>
              </a:rPr>
              <a:t>[</a:t>
            </a:r>
            <a:r>
              <a:rPr lang="en-US" altLang="cs-CZ" sz="2800" dirty="0" smtClean="0">
                <a:solidFill>
                  <a:schemeClr val="tx2"/>
                </a:solidFill>
              </a:rPr>
              <a:t>Ø</a:t>
            </a:r>
            <a:r>
              <a:rPr lang="cs-CZ" altLang="cs-CZ" sz="2800" dirty="0" smtClean="0">
                <a:solidFill>
                  <a:schemeClr val="tx2"/>
                </a:solidFill>
              </a:rPr>
              <a:t> 25 – 100 </a:t>
            </a:r>
            <a:r>
              <a:rPr lang="cs-CZ" altLang="cs-CZ" sz="2800" dirty="0" smtClean="0">
                <a:solidFill>
                  <a:schemeClr val="tx2"/>
                </a:solidFill>
                <a:sym typeface="Symbol" panose="05050102010706020507" pitchFamily="18" charset="2"/>
              </a:rPr>
              <a:t></a:t>
            </a:r>
            <a:r>
              <a:rPr lang="en-US" altLang="cs-CZ" sz="2800" dirty="0" smtClean="0">
                <a:solidFill>
                  <a:schemeClr val="tx2"/>
                </a:solidFill>
                <a:sym typeface="Symbol" panose="05050102010706020507" pitchFamily="18" charset="2"/>
              </a:rPr>
              <a:t>]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800" b="1" dirty="0" err="1" smtClean="0">
                <a:solidFill>
                  <a:srgbClr val="9900CC"/>
                </a:solidFill>
              </a:rPr>
              <a:t>Myofibrils</a:t>
            </a:r>
            <a:r>
              <a:rPr lang="cs-CZ" altLang="cs-CZ" sz="2800" dirty="0" smtClean="0">
                <a:solidFill>
                  <a:schemeClr val="tx2"/>
                </a:solidFill>
              </a:rPr>
              <a:t> – </a:t>
            </a:r>
            <a:r>
              <a:rPr lang="cs-CZ" altLang="cs-CZ" sz="2800" dirty="0" err="1" smtClean="0">
                <a:solidFill>
                  <a:schemeClr val="tx2"/>
                </a:solidFill>
              </a:rPr>
              <a:t>compartment</a:t>
            </a:r>
            <a:r>
              <a:rPr lang="cs-CZ" altLang="cs-CZ" sz="2800" dirty="0" smtClean="0">
                <a:solidFill>
                  <a:schemeClr val="tx2"/>
                </a:solidFill>
              </a:rPr>
              <a:t> </a:t>
            </a:r>
            <a:r>
              <a:rPr lang="cs-CZ" altLang="cs-CZ" sz="2800" dirty="0" err="1" smtClean="0">
                <a:solidFill>
                  <a:schemeClr val="tx2"/>
                </a:solidFill>
              </a:rPr>
              <a:t>of</a:t>
            </a:r>
            <a:r>
              <a:rPr lang="cs-CZ" altLang="cs-CZ" sz="2800" dirty="0" smtClean="0">
                <a:solidFill>
                  <a:schemeClr val="tx2"/>
                </a:solidFill>
              </a:rPr>
              <a:t> </a:t>
            </a:r>
            <a:r>
              <a:rPr lang="cs-CZ" altLang="cs-CZ" sz="2800" dirty="0" err="1" smtClean="0">
                <a:solidFill>
                  <a:schemeClr val="tx2"/>
                </a:solidFill>
              </a:rPr>
              <a:t>fiber</a:t>
            </a:r>
            <a:r>
              <a:rPr lang="cs-CZ" altLang="cs-CZ" sz="2800" dirty="0" smtClean="0">
                <a:solidFill>
                  <a:schemeClr val="tx2"/>
                </a:solidFill>
              </a:rPr>
              <a:t> </a:t>
            </a:r>
            <a:r>
              <a:rPr lang="cs-CZ" altLang="cs-CZ" sz="2800" dirty="0" err="1" smtClean="0">
                <a:solidFill>
                  <a:schemeClr val="tx2"/>
                </a:solidFill>
              </a:rPr>
              <a:t>sarcoplasm</a:t>
            </a:r>
            <a:r>
              <a:rPr lang="cs-CZ" altLang="cs-CZ" sz="2800" dirty="0" smtClean="0">
                <a:solidFill>
                  <a:schemeClr val="tx2"/>
                </a:solidFill>
              </a:rPr>
              <a:t> 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800" dirty="0" smtClean="0">
                <a:solidFill>
                  <a:schemeClr val="tx2"/>
                </a:solidFill>
              </a:rPr>
              <a:t>                                         </a:t>
            </a:r>
            <a:r>
              <a:rPr lang="en-US" altLang="cs-CZ" sz="2800" dirty="0" smtClean="0">
                <a:solidFill>
                  <a:schemeClr val="tx2"/>
                </a:solidFill>
              </a:rPr>
              <a:t>[Ø</a:t>
            </a:r>
            <a:r>
              <a:rPr lang="cs-CZ" altLang="cs-CZ" sz="2800" dirty="0" smtClean="0">
                <a:solidFill>
                  <a:schemeClr val="tx2"/>
                </a:solidFill>
              </a:rPr>
              <a:t> 0.5 – 1.5 </a:t>
            </a:r>
            <a:r>
              <a:rPr lang="cs-CZ" altLang="cs-CZ" sz="2800" dirty="0" smtClean="0">
                <a:solidFill>
                  <a:schemeClr val="tx2"/>
                </a:solidFill>
                <a:sym typeface="Symbol" panose="05050102010706020507" pitchFamily="18" charset="2"/>
              </a:rPr>
              <a:t></a:t>
            </a:r>
            <a:r>
              <a:rPr lang="en-US" altLang="cs-CZ" sz="2800" dirty="0" smtClean="0">
                <a:solidFill>
                  <a:schemeClr val="tx2"/>
                </a:solidFill>
                <a:sym typeface="Symbol" panose="05050102010706020507" pitchFamily="18" charset="2"/>
              </a:rPr>
              <a:t>]</a:t>
            </a:r>
            <a:endParaRPr lang="cs-CZ" altLang="cs-CZ" sz="2800" dirty="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800" b="1" dirty="0" err="1" smtClean="0">
                <a:solidFill>
                  <a:srgbClr val="9900CC"/>
                </a:solidFill>
              </a:rPr>
              <a:t>Myofilaments</a:t>
            </a:r>
            <a:r>
              <a:rPr lang="cs-CZ" altLang="cs-CZ" sz="2800" dirty="0" smtClean="0">
                <a:solidFill>
                  <a:schemeClr val="tx2"/>
                </a:solidFill>
              </a:rPr>
              <a:t> – </a:t>
            </a:r>
            <a:r>
              <a:rPr lang="cs-CZ" altLang="cs-CZ" sz="2800" dirty="0" err="1" smtClean="0">
                <a:solidFill>
                  <a:schemeClr val="tx2"/>
                </a:solidFill>
              </a:rPr>
              <a:t>actin</a:t>
            </a:r>
            <a:r>
              <a:rPr lang="cs-CZ" altLang="cs-CZ" sz="2800" dirty="0" smtClean="0">
                <a:solidFill>
                  <a:schemeClr val="tx2"/>
                </a:solidFill>
              </a:rPr>
              <a:t> and </a:t>
            </a:r>
            <a:r>
              <a:rPr lang="cs-CZ" altLang="cs-CZ" sz="2800" dirty="0" err="1" smtClean="0">
                <a:solidFill>
                  <a:schemeClr val="tx2"/>
                </a:solidFill>
              </a:rPr>
              <a:t>myosin</a:t>
            </a:r>
            <a:r>
              <a:rPr lang="cs-CZ" altLang="cs-CZ" sz="2800" dirty="0" smtClean="0">
                <a:solidFill>
                  <a:schemeClr val="tx2"/>
                </a:solidFill>
              </a:rPr>
              <a:t>, are </a:t>
            </a:r>
            <a:r>
              <a:rPr lang="cs-CZ" altLang="cs-CZ" sz="2800" dirty="0" err="1" smtClean="0">
                <a:solidFill>
                  <a:schemeClr val="tx2"/>
                </a:solidFill>
              </a:rPr>
              <a:t>organized</a:t>
            </a:r>
            <a:r>
              <a:rPr lang="cs-CZ" altLang="cs-CZ" sz="2800" dirty="0" smtClean="0">
                <a:solidFill>
                  <a:schemeClr val="tx2"/>
                </a:solidFill>
              </a:rPr>
              <a:t> </a:t>
            </a:r>
            <a:r>
              <a:rPr lang="cs-CZ" altLang="cs-CZ" sz="2800" dirty="0" err="1" smtClean="0">
                <a:solidFill>
                  <a:schemeClr val="tx2"/>
                </a:solidFill>
              </a:rPr>
              <a:t>into</a:t>
            </a:r>
            <a:r>
              <a:rPr lang="cs-CZ" altLang="cs-CZ" sz="2800" dirty="0" smtClean="0">
                <a:solidFill>
                  <a:schemeClr val="tx2"/>
                </a:solidFill>
              </a:rPr>
              <a:t> </a:t>
            </a:r>
            <a:r>
              <a:rPr lang="cs-CZ" altLang="cs-CZ" sz="2800" dirty="0" err="1" smtClean="0">
                <a:solidFill>
                  <a:schemeClr val="tx2"/>
                </a:solidFill>
              </a:rPr>
              <a:t>sarcomeres</a:t>
            </a:r>
            <a:r>
              <a:rPr lang="cs-CZ" altLang="cs-CZ" sz="2800" dirty="0" smtClean="0">
                <a:solidFill>
                  <a:schemeClr val="tx2"/>
                </a:solidFill>
              </a:rPr>
              <a:t> (</a:t>
            </a:r>
            <a:r>
              <a:rPr lang="cs-CZ" altLang="cs-CZ" sz="2800" dirty="0" err="1" smtClean="0">
                <a:solidFill>
                  <a:schemeClr val="tx2"/>
                </a:solidFill>
              </a:rPr>
              <a:t>several</a:t>
            </a:r>
            <a:r>
              <a:rPr lang="cs-CZ" altLang="cs-CZ" sz="2800" dirty="0" smtClean="0">
                <a:solidFill>
                  <a:schemeClr val="tx2"/>
                </a:solidFill>
              </a:rPr>
              <a:t> in </a:t>
            </a:r>
            <a:r>
              <a:rPr lang="cs-CZ" altLang="cs-CZ" sz="2800" dirty="0" err="1" smtClean="0">
                <a:solidFill>
                  <a:schemeClr val="tx2"/>
                </a:solidFill>
              </a:rPr>
              <a:t>the</a:t>
            </a:r>
            <a:r>
              <a:rPr lang="cs-CZ" altLang="cs-CZ" sz="2800" dirty="0" smtClean="0">
                <a:solidFill>
                  <a:schemeClr val="tx2"/>
                </a:solidFill>
              </a:rPr>
              <a:t> </a:t>
            </a:r>
            <a:r>
              <a:rPr lang="cs-CZ" altLang="cs-CZ" sz="2800" dirty="0" err="1" smtClean="0">
                <a:solidFill>
                  <a:schemeClr val="tx2"/>
                </a:solidFill>
              </a:rPr>
              <a:t>length</a:t>
            </a:r>
            <a:r>
              <a:rPr lang="cs-CZ" altLang="cs-CZ" sz="2800" dirty="0" smtClean="0">
                <a:solidFill>
                  <a:schemeClr val="tx2"/>
                </a:solidFill>
              </a:rPr>
              <a:t> </a:t>
            </a:r>
            <a:r>
              <a:rPr lang="cs-CZ" altLang="cs-CZ" sz="2800" dirty="0" err="1" smtClean="0">
                <a:solidFill>
                  <a:schemeClr val="tx2"/>
                </a:solidFill>
              </a:rPr>
              <a:t>of</a:t>
            </a:r>
            <a:r>
              <a:rPr lang="cs-CZ" altLang="cs-CZ" sz="2800" dirty="0" smtClean="0">
                <a:solidFill>
                  <a:schemeClr val="tx2"/>
                </a:solidFill>
              </a:rPr>
              <a:t> myofibril)           </a:t>
            </a:r>
            <a:r>
              <a:rPr lang="en-US" altLang="cs-CZ" sz="2800" dirty="0" smtClean="0">
                <a:solidFill>
                  <a:schemeClr val="tx2"/>
                </a:solidFill>
              </a:rPr>
              <a:t>[Ø</a:t>
            </a:r>
            <a:r>
              <a:rPr lang="cs-CZ" altLang="cs-CZ" sz="2800" dirty="0" smtClean="0">
                <a:solidFill>
                  <a:schemeClr val="tx2"/>
                </a:solidFill>
              </a:rPr>
              <a:t> 8 and 15 </a:t>
            </a:r>
            <a:r>
              <a:rPr lang="cs-CZ" altLang="cs-CZ" sz="2800" dirty="0" err="1" smtClean="0">
                <a:solidFill>
                  <a:schemeClr val="tx2"/>
                </a:solidFill>
                <a:sym typeface="Symbol" panose="05050102010706020507" pitchFamily="18" charset="2"/>
              </a:rPr>
              <a:t>nm</a:t>
            </a:r>
            <a:r>
              <a:rPr lang="en-US" altLang="cs-CZ" sz="2800" dirty="0" smtClean="0">
                <a:solidFill>
                  <a:schemeClr val="tx2"/>
                </a:solidFill>
                <a:sym typeface="Symbol" panose="05050102010706020507" pitchFamily="18" charset="2"/>
              </a:rPr>
              <a:t>]</a:t>
            </a:r>
            <a:endParaRPr lang="cs-CZ" altLang="cs-CZ" sz="2800" dirty="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800" dirty="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800" b="1" dirty="0" err="1" smtClean="0">
                <a:solidFill>
                  <a:srgbClr val="008000"/>
                </a:solidFill>
              </a:rPr>
              <a:t>Sarcomere</a:t>
            </a:r>
            <a:r>
              <a:rPr lang="cs-CZ" altLang="cs-CZ" sz="2800" dirty="0" smtClean="0">
                <a:solidFill>
                  <a:schemeClr val="tx2"/>
                </a:solidFill>
              </a:rPr>
              <a:t> – </a:t>
            </a:r>
            <a:r>
              <a:rPr lang="cs-CZ" altLang="cs-CZ" sz="2800" dirty="0" err="1" smtClean="0">
                <a:solidFill>
                  <a:schemeClr val="tx2"/>
                </a:solidFill>
              </a:rPr>
              <a:t>the</a:t>
            </a:r>
            <a:r>
              <a:rPr lang="cs-CZ" altLang="cs-CZ" sz="2800" dirty="0" smtClean="0">
                <a:solidFill>
                  <a:schemeClr val="tx2"/>
                </a:solidFill>
              </a:rPr>
              <a:t> </a:t>
            </a:r>
            <a:r>
              <a:rPr lang="cs-CZ" altLang="cs-CZ" sz="2800" dirty="0" err="1" smtClean="0">
                <a:solidFill>
                  <a:schemeClr val="tx2"/>
                </a:solidFill>
              </a:rPr>
              <a:t>smallest</a:t>
            </a:r>
            <a:r>
              <a:rPr lang="cs-CZ" altLang="cs-CZ" sz="2800" dirty="0" smtClean="0">
                <a:solidFill>
                  <a:schemeClr val="tx2"/>
                </a:solidFill>
              </a:rPr>
              <a:t> </a:t>
            </a:r>
            <a:r>
              <a:rPr lang="cs-CZ" altLang="cs-CZ" sz="2800" dirty="0" err="1" smtClean="0">
                <a:solidFill>
                  <a:schemeClr val="tx2"/>
                </a:solidFill>
              </a:rPr>
              <a:t>contractile</a:t>
            </a:r>
            <a:r>
              <a:rPr lang="cs-CZ" altLang="cs-CZ" sz="2800" dirty="0" smtClean="0">
                <a:solidFill>
                  <a:schemeClr val="tx2"/>
                </a:solidFill>
              </a:rPr>
              <a:t> unit  </a:t>
            </a:r>
            <a:r>
              <a:rPr lang="cs-CZ" altLang="cs-CZ" sz="2800" dirty="0" smtClean="0"/>
              <a:t/>
            </a:r>
            <a:br>
              <a:rPr lang="cs-CZ" altLang="cs-CZ" sz="2800" dirty="0" smtClean="0"/>
            </a:br>
            <a:r>
              <a:rPr lang="cs-CZ" altLang="cs-CZ" sz="2800" dirty="0" smtClean="0"/>
              <a:t>                                       </a:t>
            </a:r>
            <a:r>
              <a:rPr lang="en-US" altLang="cs-CZ" sz="2800" dirty="0" smtClean="0">
                <a:solidFill>
                  <a:schemeClr val="tx2"/>
                </a:solidFill>
              </a:rPr>
              <a:t>[</a:t>
            </a:r>
            <a:r>
              <a:rPr lang="cs-CZ" altLang="cs-CZ" sz="2800" dirty="0" smtClean="0">
                <a:solidFill>
                  <a:schemeClr val="tx2"/>
                </a:solidFill>
              </a:rPr>
              <a:t>2.5 </a:t>
            </a:r>
            <a:r>
              <a:rPr lang="cs-CZ" altLang="cs-CZ" sz="2800" dirty="0" smtClean="0">
                <a:solidFill>
                  <a:schemeClr val="tx2"/>
                </a:solidFill>
                <a:sym typeface="Symbol" panose="05050102010706020507" pitchFamily="18" charset="2"/>
              </a:rPr>
              <a:t>m in </a:t>
            </a:r>
            <a:r>
              <a:rPr lang="cs-CZ" altLang="cs-CZ" sz="2800" dirty="0" err="1" smtClean="0">
                <a:solidFill>
                  <a:schemeClr val="tx2"/>
                </a:solidFill>
                <a:sym typeface="Symbol" panose="05050102010706020507" pitchFamily="18" charset="2"/>
              </a:rPr>
              <a:t>length</a:t>
            </a:r>
            <a:r>
              <a:rPr lang="en-US" altLang="cs-CZ" sz="2800" dirty="0" smtClean="0">
                <a:solidFill>
                  <a:schemeClr val="tx2"/>
                </a:solidFill>
                <a:sym typeface="Symbol" panose="05050102010706020507" pitchFamily="18" charset="2"/>
              </a:rPr>
              <a:t>]</a:t>
            </a:r>
            <a:endParaRPr lang="cs-CZ" altLang="cs-CZ" sz="2800" dirty="0" smtClean="0">
              <a:solidFill>
                <a:schemeClr val="tx2"/>
              </a:solidFill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422517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Muscle_Cell_Close-up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0"/>
            <a:ext cx="56515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6"/>
          <p:cNvSpPr txBox="1">
            <a:spLocks noChangeArrowheads="1"/>
          </p:cNvSpPr>
          <p:nvPr/>
        </p:nvSpPr>
        <p:spPr bwMode="auto">
          <a:xfrm>
            <a:off x="1682751" y="39689"/>
            <a:ext cx="3598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1" u="sng"/>
              <a:t>Structure or rhabdomyocyte</a:t>
            </a:r>
          </a:p>
        </p:txBody>
      </p:sp>
      <p:pic>
        <p:nvPicPr>
          <p:cNvPr id="12292" name="Picture 8" descr="Sarcome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4437064"/>
            <a:ext cx="5651500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 Box 9"/>
          <p:cNvSpPr txBox="1">
            <a:spLocks noChangeArrowheads="1"/>
          </p:cNvSpPr>
          <p:nvPr/>
        </p:nvSpPr>
        <p:spPr bwMode="auto">
          <a:xfrm>
            <a:off x="1703388" y="692151"/>
            <a:ext cx="3168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2294" name="Text Box 10"/>
          <p:cNvSpPr txBox="1">
            <a:spLocks noChangeArrowheads="1"/>
          </p:cNvSpPr>
          <p:nvPr/>
        </p:nvSpPr>
        <p:spPr bwMode="auto">
          <a:xfrm>
            <a:off x="1755775" y="568325"/>
            <a:ext cx="2806859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b="1" dirty="0" err="1">
                <a:solidFill>
                  <a:srgbClr val="008000"/>
                </a:solidFill>
                <a:latin typeface="+mn-lt"/>
              </a:rPr>
              <a:t>Sarcolemme</a:t>
            </a:r>
            <a:r>
              <a:rPr lang="cs-CZ" altLang="cs-CZ" dirty="0">
                <a:latin typeface="+mn-lt"/>
              </a:rPr>
              <a:t> + </a:t>
            </a:r>
            <a:r>
              <a:rPr lang="cs-CZ" altLang="cs-CZ" b="1" dirty="0">
                <a:latin typeface="+mn-lt"/>
              </a:rPr>
              <a:t>t-</a:t>
            </a:r>
            <a:r>
              <a:rPr lang="cs-CZ" altLang="cs-CZ" b="1" dirty="0" err="1">
                <a:latin typeface="+mn-lt"/>
              </a:rPr>
              <a:t>tubules</a:t>
            </a:r>
            <a:r>
              <a:rPr lang="cs-CZ" altLang="cs-CZ" dirty="0">
                <a:latin typeface="+mn-lt"/>
              </a:rPr>
              <a:t>,</a:t>
            </a:r>
          </a:p>
          <a:p>
            <a:endParaRPr lang="cs-CZ" altLang="cs-CZ" u="sng" dirty="0">
              <a:latin typeface="+mn-lt"/>
            </a:endParaRPr>
          </a:p>
          <a:p>
            <a:r>
              <a:rPr lang="cs-CZ" altLang="cs-CZ" u="sng" dirty="0">
                <a:latin typeface="+mn-lt"/>
              </a:rPr>
              <a:t>In </a:t>
            </a:r>
            <a:r>
              <a:rPr lang="cs-CZ" altLang="cs-CZ" b="1" u="sng" dirty="0" err="1">
                <a:solidFill>
                  <a:srgbClr val="008000"/>
                </a:solidFill>
                <a:latin typeface="+mn-lt"/>
              </a:rPr>
              <a:t>sarcoplasm</a:t>
            </a:r>
            <a:r>
              <a:rPr lang="cs-CZ" altLang="cs-CZ" dirty="0">
                <a:latin typeface="+mn-lt"/>
              </a:rPr>
              <a:t>:</a:t>
            </a:r>
          </a:p>
          <a:p>
            <a:r>
              <a:rPr lang="cs-CZ" altLang="cs-CZ" dirty="0" err="1">
                <a:latin typeface="+mn-lt"/>
              </a:rPr>
              <a:t>Nuclei</a:t>
            </a:r>
            <a:r>
              <a:rPr lang="cs-CZ" altLang="cs-CZ" dirty="0">
                <a:latin typeface="+mn-lt"/>
              </a:rPr>
              <a:t>, </a:t>
            </a:r>
          </a:p>
          <a:p>
            <a:r>
              <a:rPr lang="cs-CZ" altLang="cs-CZ" dirty="0" err="1">
                <a:latin typeface="+mn-lt"/>
              </a:rPr>
              <a:t>Mitochondria</a:t>
            </a:r>
            <a:r>
              <a:rPr lang="cs-CZ" altLang="cs-CZ" dirty="0">
                <a:latin typeface="+mn-lt"/>
              </a:rPr>
              <a:t>,</a:t>
            </a:r>
          </a:p>
          <a:p>
            <a:r>
              <a:rPr lang="cs-CZ" altLang="cs-CZ" dirty="0">
                <a:latin typeface="+mn-lt"/>
              </a:rPr>
              <a:t>Golgi </a:t>
            </a:r>
            <a:r>
              <a:rPr lang="cs-CZ" altLang="cs-CZ" dirty="0" err="1">
                <a:latin typeface="+mn-lt"/>
              </a:rPr>
              <a:t>apparatus</a:t>
            </a:r>
            <a:r>
              <a:rPr lang="cs-CZ" altLang="cs-CZ" dirty="0">
                <a:latin typeface="+mn-lt"/>
              </a:rPr>
              <a:t>,</a:t>
            </a:r>
          </a:p>
          <a:p>
            <a:r>
              <a:rPr lang="cs-CZ" altLang="cs-CZ" dirty="0" err="1">
                <a:latin typeface="+mn-lt"/>
              </a:rPr>
              <a:t>Glycogen</a:t>
            </a:r>
            <a:r>
              <a:rPr lang="cs-CZ" altLang="cs-CZ" dirty="0">
                <a:latin typeface="+mn-lt"/>
              </a:rPr>
              <a:t> (beta </a:t>
            </a:r>
            <a:r>
              <a:rPr lang="cs-CZ" altLang="cs-CZ" dirty="0" err="1">
                <a:latin typeface="+mn-lt"/>
              </a:rPr>
              <a:t>granules</a:t>
            </a:r>
            <a:r>
              <a:rPr lang="cs-CZ" altLang="cs-CZ" dirty="0">
                <a:latin typeface="+mn-lt"/>
              </a:rPr>
              <a:t>)</a:t>
            </a:r>
          </a:p>
          <a:p>
            <a:r>
              <a:rPr lang="cs-CZ" altLang="cs-CZ" dirty="0">
                <a:latin typeface="+mn-lt"/>
              </a:rPr>
              <a:t>(</a:t>
            </a:r>
            <a:r>
              <a:rPr lang="cs-CZ" altLang="cs-CZ" i="1" dirty="0" err="1">
                <a:latin typeface="+mn-lt"/>
              </a:rPr>
              <a:t>sarcoplasm</a:t>
            </a:r>
            <a:r>
              <a:rPr lang="cs-CZ" altLang="cs-CZ" i="1" dirty="0">
                <a:latin typeface="+mn-lt"/>
              </a:rPr>
              <a:t> </a:t>
            </a:r>
            <a:r>
              <a:rPr lang="cs-CZ" altLang="cs-CZ" i="1" dirty="0" err="1">
                <a:latin typeface="+mn-lt"/>
              </a:rPr>
              <a:t>with</a:t>
            </a:r>
            <a:r>
              <a:rPr lang="cs-CZ" altLang="cs-CZ" i="1" dirty="0">
                <a:latin typeface="+mn-lt"/>
              </a:rPr>
              <a:t> </a:t>
            </a:r>
            <a:r>
              <a:rPr lang="cs-CZ" altLang="cs-CZ" i="1" dirty="0" err="1">
                <a:latin typeface="+mn-lt"/>
              </a:rPr>
              <a:t>organelles</a:t>
            </a:r>
            <a:endParaRPr lang="cs-CZ" altLang="cs-CZ" i="1" dirty="0">
              <a:latin typeface="+mn-lt"/>
            </a:endParaRPr>
          </a:p>
          <a:p>
            <a:r>
              <a:rPr lang="cs-CZ" altLang="cs-CZ" i="1" dirty="0" err="1">
                <a:latin typeface="+mn-lt"/>
              </a:rPr>
              <a:t>forms</a:t>
            </a:r>
            <a:r>
              <a:rPr lang="cs-CZ" altLang="cs-CZ" i="1" dirty="0">
                <a:latin typeface="+mn-lt"/>
              </a:rPr>
              <a:t> </a:t>
            </a:r>
            <a:r>
              <a:rPr lang="cs-CZ" altLang="cs-CZ" i="1" dirty="0" err="1">
                <a:latin typeface="+mn-lt"/>
              </a:rPr>
              <a:t>columns</a:t>
            </a:r>
            <a:r>
              <a:rPr lang="cs-CZ" altLang="cs-CZ" i="1" dirty="0">
                <a:latin typeface="+mn-lt"/>
              </a:rPr>
              <a:t> </a:t>
            </a:r>
            <a:r>
              <a:rPr lang="cs-CZ" altLang="cs-CZ" i="1" dirty="0" err="1">
                <a:latin typeface="+mn-lt"/>
              </a:rPr>
              <a:t>among</a:t>
            </a:r>
            <a:r>
              <a:rPr lang="cs-CZ" altLang="cs-CZ" i="1" dirty="0">
                <a:latin typeface="+mn-lt"/>
              </a:rPr>
              <a:t> </a:t>
            </a:r>
          </a:p>
          <a:p>
            <a:r>
              <a:rPr lang="cs-CZ" altLang="cs-CZ" i="1" dirty="0" err="1">
                <a:latin typeface="+mn-lt"/>
              </a:rPr>
              <a:t>myofibrils</a:t>
            </a:r>
            <a:r>
              <a:rPr lang="cs-CZ" altLang="cs-CZ" dirty="0">
                <a:latin typeface="+mn-lt"/>
              </a:rPr>
              <a:t>)</a:t>
            </a:r>
          </a:p>
          <a:p>
            <a:endParaRPr lang="cs-CZ" altLang="cs-CZ" dirty="0">
              <a:latin typeface="+mn-lt"/>
            </a:endParaRPr>
          </a:p>
          <a:p>
            <a:r>
              <a:rPr lang="cs-CZ" altLang="cs-CZ" b="1" dirty="0" err="1">
                <a:latin typeface="+mn-lt"/>
              </a:rPr>
              <a:t>Sarcoplasmic</a:t>
            </a:r>
            <a:r>
              <a:rPr lang="cs-CZ" altLang="cs-CZ" b="1" dirty="0">
                <a:latin typeface="+mn-lt"/>
              </a:rPr>
              <a:t> </a:t>
            </a:r>
            <a:r>
              <a:rPr lang="cs-CZ" altLang="cs-CZ" b="1" dirty="0" err="1">
                <a:latin typeface="+mn-lt"/>
              </a:rPr>
              <a:t>reticulum</a:t>
            </a:r>
            <a:r>
              <a:rPr lang="cs-CZ" altLang="cs-CZ" dirty="0">
                <a:latin typeface="+mn-lt"/>
              </a:rPr>
              <a:t> </a:t>
            </a:r>
          </a:p>
          <a:p>
            <a:r>
              <a:rPr lang="cs-CZ" altLang="cs-CZ" dirty="0">
                <a:latin typeface="+mn-lt"/>
              </a:rPr>
              <a:t>(</a:t>
            </a:r>
            <a:r>
              <a:rPr lang="cs-CZ" altLang="cs-CZ" dirty="0" err="1">
                <a:latin typeface="+mn-lt"/>
              </a:rPr>
              <a:t>smooth</a:t>
            </a:r>
            <a:r>
              <a:rPr lang="cs-CZ" altLang="cs-CZ" dirty="0">
                <a:latin typeface="+mn-lt"/>
              </a:rPr>
              <a:t> ER) – </a:t>
            </a:r>
            <a:r>
              <a:rPr lang="cs-CZ" altLang="cs-CZ" dirty="0" err="1">
                <a:latin typeface="+mn-lt"/>
              </a:rPr>
              <a:t>reservoir</a:t>
            </a:r>
            <a:r>
              <a:rPr lang="cs-CZ" altLang="cs-CZ" dirty="0">
                <a:latin typeface="+mn-lt"/>
              </a:rPr>
              <a:t> </a:t>
            </a:r>
          </a:p>
          <a:p>
            <a:r>
              <a:rPr lang="cs-CZ" altLang="cs-CZ" dirty="0" err="1">
                <a:latin typeface="+mn-lt"/>
              </a:rPr>
              <a:t>of</a:t>
            </a:r>
            <a:r>
              <a:rPr lang="cs-CZ" altLang="cs-CZ" dirty="0">
                <a:latin typeface="+mn-lt"/>
              </a:rPr>
              <a:t> Ca</a:t>
            </a:r>
            <a:r>
              <a:rPr lang="cs-CZ" altLang="cs-CZ" baseline="30000" dirty="0">
                <a:latin typeface="+mn-lt"/>
              </a:rPr>
              <a:t>2+</a:t>
            </a:r>
          </a:p>
          <a:p>
            <a:endParaRPr lang="cs-CZ" altLang="cs-CZ" dirty="0">
              <a:latin typeface="+mn-lt"/>
            </a:endParaRPr>
          </a:p>
          <a:p>
            <a:r>
              <a:rPr lang="cs-CZ" altLang="cs-CZ" b="1" dirty="0" err="1">
                <a:latin typeface="+mn-lt"/>
              </a:rPr>
              <a:t>Myofibrils</a:t>
            </a:r>
            <a:r>
              <a:rPr lang="cs-CZ" altLang="cs-CZ" dirty="0">
                <a:latin typeface="+mn-lt"/>
              </a:rPr>
              <a:t> (</a:t>
            </a:r>
            <a:r>
              <a:rPr lang="cs-CZ" altLang="cs-CZ" dirty="0" err="1">
                <a:latin typeface="+mn-lt"/>
              </a:rPr>
              <a:t>parallel</a:t>
            </a:r>
            <a:r>
              <a:rPr lang="cs-CZ" altLang="cs-CZ" dirty="0">
                <a:latin typeface="+mn-lt"/>
              </a:rPr>
              <a:t> to </a:t>
            </a:r>
            <a:r>
              <a:rPr lang="cs-CZ" altLang="cs-CZ" dirty="0" err="1">
                <a:latin typeface="+mn-lt"/>
              </a:rPr>
              <a:t>the</a:t>
            </a:r>
            <a:endParaRPr lang="cs-CZ" altLang="cs-CZ" dirty="0">
              <a:latin typeface="+mn-lt"/>
            </a:endParaRPr>
          </a:p>
          <a:p>
            <a:r>
              <a:rPr lang="cs-CZ" altLang="cs-CZ" dirty="0" err="1">
                <a:latin typeface="+mn-lt"/>
              </a:rPr>
              <a:t>length</a:t>
            </a:r>
            <a:r>
              <a:rPr lang="cs-CZ" altLang="cs-CZ" dirty="0">
                <a:latin typeface="+mn-lt"/>
              </a:rPr>
              <a:t> </a:t>
            </a:r>
            <a:r>
              <a:rPr lang="cs-CZ" altLang="cs-CZ" dirty="0" err="1">
                <a:latin typeface="+mn-lt"/>
              </a:rPr>
              <a:t>of</a:t>
            </a:r>
            <a:r>
              <a:rPr lang="cs-CZ" altLang="cs-CZ" dirty="0">
                <a:latin typeface="+mn-lt"/>
              </a:rPr>
              <a:t> </a:t>
            </a:r>
            <a:r>
              <a:rPr lang="cs-CZ" altLang="cs-CZ" dirty="0" err="1">
                <a:latin typeface="+mn-lt"/>
              </a:rPr>
              <a:t>the</a:t>
            </a:r>
            <a:r>
              <a:rPr lang="cs-CZ" altLang="cs-CZ" dirty="0">
                <a:latin typeface="+mn-lt"/>
              </a:rPr>
              <a:t> </a:t>
            </a:r>
            <a:r>
              <a:rPr lang="cs-CZ" altLang="cs-CZ" dirty="0" err="1">
                <a:latin typeface="+mn-lt"/>
              </a:rPr>
              <a:t>muscle</a:t>
            </a:r>
            <a:r>
              <a:rPr lang="cs-CZ" altLang="cs-CZ" dirty="0">
                <a:latin typeface="+mn-lt"/>
              </a:rPr>
              <a:t> </a:t>
            </a:r>
            <a:r>
              <a:rPr lang="cs-CZ" altLang="cs-CZ" dirty="0" err="1">
                <a:latin typeface="+mn-lt"/>
              </a:rPr>
              <a:t>fiber</a:t>
            </a:r>
            <a:r>
              <a:rPr lang="cs-CZ" alt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239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Skeletal</a:t>
            </a:r>
            <a:r>
              <a:rPr lang="cs-CZ" dirty="0" smtClean="0"/>
              <a:t> </a:t>
            </a:r>
            <a:r>
              <a:rPr lang="cs-CZ" dirty="0" err="1" smtClean="0"/>
              <a:t>muscle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800" dirty="0" err="1" smtClean="0"/>
              <a:t>Myofibrils</a:t>
            </a:r>
            <a:r>
              <a:rPr lang="cs-CZ" altLang="cs-CZ" sz="2800" dirty="0" smtClean="0"/>
              <a:t> :</a:t>
            </a:r>
          </a:p>
          <a:p>
            <a:pPr marL="0" indent="0" eaLnBrk="1" hangingPunct="1">
              <a:buNone/>
              <a:defRPr/>
            </a:pPr>
            <a:r>
              <a:rPr lang="cs-CZ" altLang="cs-CZ" dirty="0" smtClean="0"/>
              <a:t>- </a:t>
            </a:r>
            <a:r>
              <a:rPr lang="cs-CZ" altLang="cs-CZ" sz="2800" dirty="0" err="1" smtClean="0"/>
              <a:t>elongated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structures</a:t>
            </a:r>
            <a:r>
              <a:rPr lang="cs-CZ" altLang="cs-CZ" sz="2800" dirty="0" smtClean="0"/>
              <a:t> </a:t>
            </a:r>
            <a:r>
              <a:rPr lang="en-US" altLang="cs-CZ" sz="2800" dirty="0" smtClean="0">
                <a:solidFill>
                  <a:schemeClr val="tx2"/>
                </a:solidFill>
              </a:rPr>
              <a:t>[Ø</a:t>
            </a:r>
            <a:r>
              <a:rPr lang="cs-CZ" altLang="cs-CZ" sz="2800" dirty="0" smtClean="0">
                <a:solidFill>
                  <a:schemeClr val="tx2"/>
                </a:solidFill>
              </a:rPr>
              <a:t> 0.5 – 1.5 </a:t>
            </a:r>
            <a:r>
              <a:rPr lang="cs-CZ" altLang="cs-CZ" sz="2800" dirty="0" smtClean="0">
                <a:solidFill>
                  <a:schemeClr val="tx2"/>
                </a:solidFill>
                <a:sym typeface="Symbol" panose="05050102010706020507" pitchFamily="18" charset="2"/>
              </a:rPr>
              <a:t></a:t>
            </a:r>
            <a:r>
              <a:rPr lang="en-US" altLang="cs-CZ" sz="2800" dirty="0" smtClean="0">
                <a:solidFill>
                  <a:schemeClr val="tx2"/>
                </a:solidFill>
                <a:sym typeface="Symbol" panose="05050102010706020507" pitchFamily="18" charset="2"/>
              </a:rPr>
              <a:t>]</a:t>
            </a:r>
            <a:r>
              <a:rPr lang="cs-CZ" altLang="cs-CZ" sz="2800" dirty="0" smtClean="0"/>
              <a:t> in </a:t>
            </a:r>
            <a:r>
              <a:rPr lang="cs-CZ" altLang="cs-CZ" sz="2800" dirty="0" err="1" smtClean="0"/>
              <a:t>sarcoplasm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of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muscle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fiber</a:t>
            </a:r>
            <a:r>
              <a:rPr lang="cs-CZ" altLang="cs-CZ" sz="2800" dirty="0" smtClean="0"/>
              <a:t>,</a:t>
            </a:r>
          </a:p>
          <a:p>
            <a:pPr marL="0" indent="0" eaLnBrk="1" hangingPunct="1">
              <a:buNone/>
              <a:defRPr/>
            </a:pPr>
            <a:r>
              <a:rPr lang="cs-CZ" altLang="cs-CZ" sz="2800" dirty="0" smtClean="0"/>
              <a:t>- are </a:t>
            </a:r>
            <a:r>
              <a:rPr lang="cs-CZ" altLang="cs-CZ" sz="2800" dirty="0" err="1" smtClean="0"/>
              <a:t>oriented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parallely</a:t>
            </a:r>
            <a:r>
              <a:rPr lang="cs-CZ" altLang="cs-CZ" sz="2800" dirty="0" smtClean="0"/>
              <a:t> to </a:t>
            </a:r>
            <a:r>
              <a:rPr lang="cs-CZ" altLang="cs-CZ" sz="2800" dirty="0" err="1" smtClean="0"/>
              <a:t>the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length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of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the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fiber</a:t>
            </a:r>
            <a:r>
              <a:rPr lang="cs-CZ" altLang="cs-CZ" sz="2800" dirty="0" smtClean="0"/>
              <a:t>, </a:t>
            </a:r>
          </a:p>
          <a:p>
            <a:pPr marL="0" indent="0" eaLnBrk="1" hangingPunct="1">
              <a:buNone/>
              <a:defRPr/>
            </a:pPr>
            <a:r>
              <a:rPr lang="cs-CZ" altLang="cs-CZ" sz="2800" dirty="0" smtClean="0">
                <a:solidFill>
                  <a:schemeClr val="tx2"/>
                </a:solidFill>
              </a:rPr>
              <a:t>- </a:t>
            </a:r>
            <a:r>
              <a:rPr lang="cs-CZ" altLang="cs-CZ" sz="2800" dirty="0" err="1" smtClean="0">
                <a:solidFill>
                  <a:schemeClr val="tx2"/>
                </a:solidFill>
              </a:rPr>
              <a:t>contain</a:t>
            </a:r>
            <a:r>
              <a:rPr lang="cs-CZ" altLang="cs-CZ" sz="2800" dirty="0" smtClean="0">
                <a:solidFill>
                  <a:schemeClr val="tx2"/>
                </a:solidFill>
              </a:rPr>
              <a:t> 2 </a:t>
            </a:r>
            <a:r>
              <a:rPr lang="cs-CZ" altLang="cs-CZ" sz="2800" dirty="0" err="1" smtClean="0">
                <a:solidFill>
                  <a:schemeClr val="tx2"/>
                </a:solidFill>
              </a:rPr>
              <a:t>types</a:t>
            </a:r>
            <a:r>
              <a:rPr lang="cs-CZ" altLang="cs-CZ" sz="2800" dirty="0" smtClean="0">
                <a:solidFill>
                  <a:schemeClr val="tx2"/>
                </a:solidFill>
              </a:rPr>
              <a:t> </a:t>
            </a:r>
            <a:r>
              <a:rPr lang="cs-CZ" altLang="cs-CZ" sz="2800" dirty="0" err="1" smtClean="0">
                <a:solidFill>
                  <a:schemeClr val="tx2"/>
                </a:solidFill>
              </a:rPr>
              <a:t>of</a:t>
            </a:r>
            <a:r>
              <a:rPr lang="cs-CZ" altLang="cs-CZ" sz="2800" dirty="0" smtClean="0">
                <a:solidFill>
                  <a:schemeClr val="tx2"/>
                </a:solidFill>
              </a:rPr>
              <a:t> </a:t>
            </a:r>
            <a:r>
              <a:rPr lang="cs-CZ" altLang="cs-CZ" sz="2800" dirty="0" err="1" smtClean="0">
                <a:solidFill>
                  <a:schemeClr val="tx2"/>
                </a:solidFill>
              </a:rPr>
              <a:t>myofilaments</a:t>
            </a:r>
            <a:r>
              <a:rPr lang="cs-CZ" altLang="cs-CZ" sz="2800" dirty="0" smtClean="0">
                <a:solidFill>
                  <a:schemeClr val="tx2"/>
                </a:solidFill>
              </a:rPr>
              <a:t>: </a:t>
            </a:r>
            <a:r>
              <a:rPr lang="cs-CZ" altLang="cs-CZ" sz="2800" dirty="0" err="1" smtClean="0">
                <a:solidFill>
                  <a:schemeClr val="tx2"/>
                </a:solidFill>
              </a:rPr>
              <a:t>actin</a:t>
            </a:r>
            <a:r>
              <a:rPr lang="cs-CZ" altLang="cs-CZ" sz="2800" dirty="0" smtClean="0">
                <a:solidFill>
                  <a:schemeClr val="tx2"/>
                </a:solidFill>
              </a:rPr>
              <a:t> and </a:t>
            </a:r>
            <a:r>
              <a:rPr lang="cs-CZ" altLang="cs-CZ" sz="2800" dirty="0" err="1" smtClean="0">
                <a:solidFill>
                  <a:schemeClr val="tx2"/>
                </a:solidFill>
              </a:rPr>
              <a:t>myosin</a:t>
            </a:r>
            <a:r>
              <a:rPr lang="cs-CZ" altLang="cs-CZ" sz="2800" dirty="0" smtClean="0">
                <a:solidFill>
                  <a:schemeClr val="tx2"/>
                </a:solidFill>
              </a:rPr>
              <a:t>, </a:t>
            </a:r>
            <a:r>
              <a:rPr lang="cs-CZ" altLang="cs-CZ" sz="2800" dirty="0" err="1" smtClean="0">
                <a:solidFill>
                  <a:schemeClr val="tx2"/>
                </a:solidFill>
              </a:rPr>
              <a:t>arranged</a:t>
            </a:r>
            <a:r>
              <a:rPr lang="cs-CZ" altLang="cs-CZ" sz="2800" dirty="0" smtClean="0">
                <a:solidFill>
                  <a:schemeClr val="tx2"/>
                </a:solidFill>
              </a:rPr>
              <a:t> </a:t>
            </a:r>
            <a:r>
              <a:rPr lang="cs-CZ" altLang="cs-CZ" sz="2800" dirty="0" err="1" smtClean="0">
                <a:solidFill>
                  <a:schemeClr val="tx2"/>
                </a:solidFill>
              </a:rPr>
              <a:t>into</a:t>
            </a:r>
            <a:r>
              <a:rPr lang="cs-CZ" altLang="cs-CZ" sz="2800" dirty="0" smtClean="0">
                <a:solidFill>
                  <a:schemeClr val="tx2"/>
                </a:solidFill>
              </a:rPr>
              <a:t> </a:t>
            </a:r>
            <a:r>
              <a:rPr lang="cs-CZ" altLang="cs-CZ" sz="2800" dirty="0" err="1" smtClean="0">
                <a:solidFill>
                  <a:schemeClr val="tx2"/>
                </a:solidFill>
              </a:rPr>
              <a:t>the</a:t>
            </a:r>
            <a:r>
              <a:rPr lang="cs-CZ" altLang="cs-CZ" sz="2800" dirty="0" smtClean="0">
                <a:solidFill>
                  <a:schemeClr val="tx2"/>
                </a:solidFill>
              </a:rPr>
              <a:t>  </a:t>
            </a:r>
            <a:r>
              <a:rPr lang="cs-CZ" altLang="cs-CZ" sz="2800" dirty="0" err="1" smtClean="0">
                <a:solidFill>
                  <a:schemeClr val="tx2"/>
                </a:solidFill>
              </a:rPr>
              <a:t>smallest</a:t>
            </a:r>
            <a:r>
              <a:rPr lang="cs-CZ" altLang="cs-CZ" sz="2800" dirty="0" smtClean="0">
                <a:solidFill>
                  <a:schemeClr val="tx2"/>
                </a:solidFill>
              </a:rPr>
              <a:t> </a:t>
            </a:r>
            <a:r>
              <a:rPr lang="cs-CZ" altLang="cs-CZ" sz="2800" dirty="0" err="1" smtClean="0">
                <a:solidFill>
                  <a:schemeClr val="tx2"/>
                </a:solidFill>
              </a:rPr>
              <a:t>contractile</a:t>
            </a:r>
            <a:r>
              <a:rPr lang="cs-CZ" altLang="cs-CZ" sz="2800" dirty="0" smtClean="0">
                <a:solidFill>
                  <a:schemeClr val="tx2"/>
                </a:solidFill>
              </a:rPr>
              <a:t> </a:t>
            </a:r>
            <a:r>
              <a:rPr lang="cs-CZ" altLang="cs-CZ" sz="2800" dirty="0" err="1" smtClean="0">
                <a:solidFill>
                  <a:schemeClr val="tx2"/>
                </a:solidFill>
              </a:rPr>
              <a:t>units</a:t>
            </a:r>
            <a:r>
              <a:rPr lang="cs-CZ" altLang="cs-CZ" sz="2800" dirty="0" smtClean="0">
                <a:solidFill>
                  <a:schemeClr val="tx2"/>
                </a:solidFill>
              </a:rPr>
              <a:t> – </a:t>
            </a:r>
            <a:r>
              <a:rPr lang="cs-CZ" altLang="cs-CZ" sz="2800" dirty="0" err="1" smtClean="0">
                <a:solidFill>
                  <a:schemeClr val="tx2"/>
                </a:solidFill>
              </a:rPr>
              <a:t>sarcomeres</a:t>
            </a:r>
            <a:endParaRPr lang="cs-CZ" altLang="cs-CZ" sz="2800" dirty="0" smtClean="0">
              <a:solidFill>
                <a:schemeClr val="tx2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cs-CZ" altLang="cs-CZ" sz="2800" dirty="0" smtClean="0"/>
              <a:t>- </a:t>
            </a:r>
            <a:r>
              <a:rPr lang="cs-CZ" altLang="cs-CZ" sz="2800" dirty="0" err="1" smtClean="0"/>
              <a:t>organization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of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myofilaments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causes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cross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striation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of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myofibrils</a:t>
            </a:r>
            <a:r>
              <a:rPr lang="cs-CZ" altLang="cs-CZ" sz="28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7395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cs-CZ" altLang="cs-CZ" smtClean="0">
                <a:solidFill>
                  <a:schemeClr val="tx1"/>
                </a:solidFill>
              </a:rPr>
              <a:t>Myofibril 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92313" y="1628776"/>
            <a:ext cx="4038600" cy="4530725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cs-CZ" altLang="cs-CZ"/>
              <a:t>Actin + myosin myofilaments</a:t>
            </a:r>
          </a:p>
          <a:p>
            <a:pPr eaLnBrk="1" hangingPunct="1">
              <a:defRPr/>
            </a:pPr>
            <a:r>
              <a:rPr lang="cs-CZ" altLang="cs-CZ"/>
              <a:t>Sarcomere</a:t>
            </a:r>
          </a:p>
          <a:p>
            <a:pPr eaLnBrk="1" hangingPunct="1">
              <a:defRPr/>
            </a:pPr>
            <a:r>
              <a:rPr lang="cs-CZ" altLang="cs-CZ"/>
              <a:t>Z-line</a:t>
            </a:r>
          </a:p>
          <a:p>
            <a:pPr eaLnBrk="1" hangingPunct="1">
              <a:defRPr/>
            </a:pPr>
            <a:r>
              <a:rPr lang="cs-CZ" altLang="cs-CZ"/>
              <a:t>M-line and H-zone</a:t>
            </a:r>
          </a:p>
          <a:p>
            <a:pPr eaLnBrk="1" hangingPunct="1">
              <a:defRPr/>
            </a:pPr>
            <a:r>
              <a:rPr lang="cs-CZ" altLang="cs-CZ"/>
              <a:t>I-band, A-band</a:t>
            </a:r>
          </a:p>
        </p:txBody>
      </p:sp>
      <p:pic>
        <p:nvPicPr>
          <p:cNvPr id="16388" name="Picture 4" descr="muscle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80101" y="1600200"/>
            <a:ext cx="4537075" cy="50688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9" name="Picture 5" descr="myogeom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82889" y="4797425"/>
            <a:ext cx="1792287" cy="1828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275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sarcomere-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9" y="414339"/>
            <a:ext cx="9001125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33CC33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Freeform 6"/>
          <p:cNvSpPr>
            <a:spLocks/>
          </p:cNvSpPr>
          <p:nvPr/>
        </p:nvSpPr>
        <p:spPr bwMode="auto">
          <a:xfrm>
            <a:off x="1670050" y="5805488"/>
            <a:ext cx="8997950" cy="347662"/>
          </a:xfrm>
          <a:custGeom>
            <a:avLst/>
            <a:gdLst>
              <a:gd name="T0" fmla="*/ 0 w 5668"/>
              <a:gd name="T1" fmla="*/ 0 h 219"/>
              <a:gd name="T2" fmla="*/ 1843088 w 5668"/>
              <a:gd name="T3" fmla="*/ 42862 h 219"/>
              <a:gd name="T4" fmla="*/ 2495550 w 5668"/>
              <a:gd name="T5" fmla="*/ 101600 h 219"/>
              <a:gd name="T6" fmla="*/ 2684463 w 5668"/>
              <a:gd name="T7" fmla="*/ 130175 h 219"/>
              <a:gd name="T8" fmla="*/ 2859088 w 5668"/>
              <a:gd name="T9" fmla="*/ 188912 h 219"/>
              <a:gd name="T10" fmla="*/ 3440113 w 5668"/>
              <a:gd name="T11" fmla="*/ 203200 h 219"/>
              <a:gd name="T12" fmla="*/ 3527425 w 5668"/>
              <a:gd name="T13" fmla="*/ 333375 h 219"/>
              <a:gd name="T14" fmla="*/ 3933825 w 5668"/>
              <a:gd name="T15" fmla="*/ 276225 h 219"/>
              <a:gd name="T16" fmla="*/ 4208463 w 5668"/>
              <a:gd name="T17" fmla="*/ 231775 h 219"/>
              <a:gd name="T18" fmla="*/ 7445375 w 5668"/>
              <a:gd name="T19" fmla="*/ 246062 h 219"/>
              <a:gd name="T20" fmla="*/ 8418513 w 5668"/>
              <a:gd name="T21" fmla="*/ 290512 h 219"/>
              <a:gd name="T22" fmla="*/ 8636000 w 5668"/>
              <a:gd name="T23" fmla="*/ 347662 h 219"/>
              <a:gd name="T24" fmla="*/ 8997950 w 5668"/>
              <a:gd name="T25" fmla="*/ 347662 h 21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668" h="219">
                <a:moveTo>
                  <a:pt x="0" y="0"/>
                </a:moveTo>
                <a:cubicBezTo>
                  <a:pt x="443" y="11"/>
                  <a:pt x="649" y="21"/>
                  <a:pt x="1161" y="27"/>
                </a:cubicBezTo>
                <a:cubicBezTo>
                  <a:pt x="1311" y="34"/>
                  <a:pt x="1429" y="52"/>
                  <a:pt x="1572" y="64"/>
                </a:cubicBezTo>
                <a:cubicBezTo>
                  <a:pt x="1639" y="86"/>
                  <a:pt x="1559" y="62"/>
                  <a:pt x="1691" y="82"/>
                </a:cubicBezTo>
                <a:cubicBezTo>
                  <a:pt x="1728" y="88"/>
                  <a:pt x="1763" y="118"/>
                  <a:pt x="1801" y="119"/>
                </a:cubicBezTo>
                <a:cubicBezTo>
                  <a:pt x="1923" y="122"/>
                  <a:pt x="2045" y="125"/>
                  <a:pt x="2167" y="128"/>
                </a:cubicBezTo>
                <a:cubicBezTo>
                  <a:pt x="2189" y="160"/>
                  <a:pt x="2193" y="182"/>
                  <a:pt x="2222" y="210"/>
                </a:cubicBezTo>
                <a:cubicBezTo>
                  <a:pt x="2307" y="204"/>
                  <a:pt x="2396" y="200"/>
                  <a:pt x="2478" y="174"/>
                </a:cubicBezTo>
                <a:cubicBezTo>
                  <a:pt x="2530" y="119"/>
                  <a:pt x="2496" y="146"/>
                  <a:pt x="2651" y="146"/>
                </a:cubicBezTo>
                <a:cubicBezTo>
                  <a:pt x="3331" y="146"/>
                  <a:pt x="4010" y="152"/>
                  <a:pt x="4690" y="155"/>
                </a:cubicBezTo>
                <a:cubicBezTo>
                  <a:pt x="4933" y="199"/>
                  <a:pt x="4790" y="174"/>
                  <a:pt x="5303" y="183"/>
                </a:cubicBezTo>
                <a:cubicBezTo>
                  <a:pt x="5345" y="190"/>
                  <a:pt x="5399" y="219"/>
                  <a:pt x="5440" y="219"/>
                </a:cubicBezTo>
                <a:cubicBezTo>
                  <a:pt x="5516" y="219"/>
                  <a:pt x="5592" y="219"/>
                  <a:pt x="5668" y="219"/>
                </a:cubicBezTo>
              </a:path>
            </a:pathLst>
          </a:custGeom>
          <a:noFill/>
          <a:ln w="38100" cmpd="sng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40" name="Freeform 7"/>
          <p:cNvSpPr>
            <a:spLocks/>
          </p:cNvSpPr>
          <p:nvPr/>
        </p:nvSpPr>
        <p:spPr bwMode="auto">
          <a:xfrm>
            <a:off x="1524000" y="5661026"/>
            <a:ext cx="8997950" cy="473075"/>
          </a:xfrm>
          <a:custGeom>
            <a:avLst/>
            <a:gdLst>
              <a:gd name="T0" fmla="*/ 0 w 5668"/>
              <a:gd name="T1" fmla="*/ 0 h 298"/>
              <a:gd name="T2" fmla="*/ 3149600 w 5668"/>
              <a:gd name="T3" fmla="*/ 14288 h 298"/>
              <a:gd name="T4" fmla="*/ 3816350 w 5668"/>
              <a:gd name="T5" fmla="*/ 85725 h 298"/>
              <a:gd name="T6" fmla="*/ 4513263 w 5668"/>
              <a:gd name="T7" fmla="*/ 217488 h 298"/>
              <a:gd name="T8" fmla="*/ 6008688 w 5668"/>
              <a:gd name="T9" fmla="*/ 274638 h 298"/>
              <a:gd name="T10" fmla="*/ 7213600 w 5668"/>
              <a:gd name="T11" fmla="*/ 333375 h 298"/>
              <a:gd name="T12" fmla="*/ 8432800 w 5668"/>
              <a:gd name="T13" fmla="*/ 361950 h 298"/>
              <a:gd name="T14" fmla="*/ 8520113 w 5668"/>
              <a:gd name="T15" fmla="*/ 390525 h 298"/>
              <a:gd name="T16" fmla="*/ 8809038 w 5668"/>
              <a:gd name="T17" fmla="*/ 406400 h 298"/>
              <a:gd name="T18" fmla="*/ 8997950 w 5668"/>
              <a:gd name="T19" fmla="*/ 406400 h 29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5668" h="298">
                <a:moveTo>
                  <a:pt x="0" y="0"/>
                </a:moveTo>
                <a:cubicBezTo>
                  <a:pt x="671" y="17"/>
                  <a:pt x="1291" y="13"/>
                  <a:pt x="1984" y="9"/>
                </a:cubicBezTo>
                <a:cubicBezTo>
                  <a:pt x="2131" y="14"/>
                  <a:pt x="2267" y="8"/>
                  <a:pt x="2404" y="54"/>
                </a:cubicBezTo>
                <a:cubicBezTo>
                  <a:pt x="2540" y="190"/>
                  <a:pt x="2557" y="130"/>
                  <a:pt x="2843" y="137"/>
                </a:cubicBezTo>
                <a:cubicBezTo>
                  <a:pt x="3140" y="232"/>
                  <a:pt x="3517" y="170"/>
                  <a:pt x="3785" y="173"/>
                </a:cubicBezTo>
                <a:cubicBezTo>
                  <a:pt x="4038" y="189"/>
                  <a:pt x="4291" y="203"/>
                  <a:pt x="4544" y="210"/>
                </a:cubicBezTo>
                <a:cubicBezTo>
                  <a:pt x="4807" y="298"/>
                  <a:pt x="4507" y="201"/>
                  <a:pt x="5312" y="228"/>
                </a:cubicBezTo>
                <a:cubicBezTo>
                  <a:pt x="5331" y="229"/>
                  <a:pt x="5349" y="240"/>
                  <a:pt x="5367" y="246"/>
                </a:cubicBezTo>
                <a:cubicBezTo>
                  <a:pt x="5425" y="265"/>
                  <a:pt x="5488" y="253"/>
                  <a:pt x="5549" y="256"/>
                </a:cubicBezTo>
                <a:cubicBezTo>
                  <a:pt x="5590" y="269"/>
                  <a:pt x="5626" y="256"/>
                  <a:pt x="5668" y="256"/>
                </a:cubicBezTo>
              </a:path>
            </a:pathLst>
          </a:custGeom>
          <a:noFill/>
          <a:ln w="38100" cmpd="sng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41" name="Freeform 8"/>
          <p:cNvSpPr>
            <a:spLocks/>
          </p:cNvSpPr>
          <p:nvPr/>
        </p:nvSpPr>
        <p:spPr bwMode="auto">
          <a:xfrm>
            <a:off x="1597025" y="4592638"/>
            <a:ext cx="9012238" cy="539750"/>
          </a:xfrm>
          <a:custGeom>
            <a:avLst/>
            <a:gdLst>
              <a:gd name="T0" fmla="*/ 0 w 5677"/>
              <a:gd name="T1" fmla="*/ 38100 h 340"/>
              <a:gd name="T2" fmla="*/ 1770063 w 5677"/>
              <a:gd name="T3" fmla="*/ 95250 h 340"/>
              <a:gd name="T4" fmla="*/ 2103438 w 5677"/>
              <a:gd name="T5" fmla="*/ 182563 h 340"/>
              <a:gd name="T6" fmla="*/ 2568575 w 5677"/>
              <a:gd name="T7" fmla="*/ 123825 h 340"/>
              <a:gd name="T8" fmla="*/ 3322638 w 5677"/>
              <a:gd name="T9" fmla="*/ 168275 h 340"/>
              <a:gd name="T10" fmla="*/ 3381375 w 5677"/>
              <a:gd name="T11" fmla="*/ 182563 h 340"/>
              <a:gd name="T12" fmla="*/ 3468688 w 5677"/>
              <a:gd name="T13" fmla="*/ 211138 h 340"/>
              <a:gd name="T14" fmla="*/ 3671888 w 5677"/>
              <a:gd name="T15" fmla="*/ 196850 h 340"/>
              <a:gd name="T16" fmla="*/ 3816350 w 5677"/>
              <a:gd name="T17" fmla="*/ 153988 h 340"/>
              <a:gd name="T18" fmla="*/ 5340350 w 5677"/>
              <a:gd name="T19" fmla="*/ 168275 h 340"/>
              <a:gd name="T20" fmla="*/ 5616575 w 5677"/>
              <a:gd name="T21" fmla="*/ 255588 h 340"/>
              <a:gd name="T22" fmla="*/ 5746750 w 5677"/>
              <a:gd name="T23" fmla="*/ 312738 h 340"/>
              <a:gd name="T24" fmla="*/ 6008688 w 5677"/>
              <a:gd name="T25" fmla="*/ 385763 h 340"/>
              <a:gd name="T26" fmla="*/ 6284913 w 5677"/>
              <a:gd name="T27" fmla="*/ 515938 h 340"/>
              <a:gd name="T28" fmla="*/ 7199313 w 5677"/>
              <a:gd name="T29" fmla="*/ 473075 h 340"/>
              <a:gd name="T30" fmla="*/ 7402513 w 5677"/>
              <a:gd name="T31" fmla="*/ 357188 h 340"/>
              <a:gd name="T32" fmla="*/ 7575550 w 5677"/>
              <a:gd name="T33" fmla="*/ 269875 h 340"/>
              <a:gd name="T34" fmla="*/ 7924800 w 5677"/>
              <a:gd name="T35" fmla="*/ 255588 h 340"/>
              <a:gd name="T36" fmla="*/ 8650288 w 5677"/>
              <a:gd name="T37" fmla="*/ 211138 h 340"/>
              <a:gd name="T38" fmla="*/ 8766175 w 5677"/>
              <a:gd name="T39" fmla="*/ 153988 h 340"/>
              <a:gd name="T40" fmla="*/ 9012238 w 5677"/>
              <a:gd name="T41" fmla="*/ 109538 h 34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5677" h="340">
                <a:moveTo>
                  <a:pt x="0" y="24"/>
                </a:moveTo>
                <a:cubicBezTo>
                  <a:pt x="908" y="32"/>
                  <a:pt x="690" y="0"/>
                  <a:pt x="1115" y="60"/>
                </a:cubicBezTo>
                <a:cubicBezTo>
                  <a:pt x="1186" y="83"/>
                  <a:pt x="1250" y="106"/>
                  <a:pt x="1325" y="115"/>
                </a:cubicBezTo>
                <a:cubicBezTo>
                  <a:pt x="1458" y="109"/>
                  <a:pt x="1514" y="116"/>
                  <a:pt x="1618" y="78"/>
                </a:cubicBezTo>
                <a:cubicBezTo>
                  <a:pt x="1800" y="91"/>
                  <a:pt x="1883" y="100"/>
                  <a:pt x="2093" y="106"/>
                </a:cubicBezTo>
                <a:cubicBezTo>
                  <a:pt x="2105" y="109"/>
                  <a:pt x="2118" y="111"/>
                  <a:pt x="2130" y="115"/>
                </a:cubicBezTo>
                <a:cubicBezTo>
                  <a:pt x="2149" y="120"/>
                  <a:pt x="2185" y="133"/>
                  <a:pt x="2185" y="133"/>
                </a:cubicBezTo>
                <a:cubicBezTo>
                  <a:pt x="2228" y="130"/>
                  <a:pt x="2270" y="129"/>
                  <a:pt x="2313" y="124"/>
                </a:cubicBezTo>
                <a:cubicBezTo>
                  <a:pt x="2344" y="121"/>
                  <a:pt x="2404" y="97"/>
                  <a:pt x="2404" y="97"/>
                </a:cubicBezTo>
                <a:cubicBezTo>
                  <a:pt x="2724" y="100"/>
                  <a:pt x="3044" y="100"/>
                  <a:pt x="3364" y="106"/>
                </a:cubicBezTo>
                <a:cubicBezTo>
                  <a:pt x="3420" y="107"/>
                  <a:pt x="3485" y="143"/>
                  <a:pt x="3538" y="161"/>
                </a:cubicBezTo>
                <a:cubicBezTo>
                  <a:pt x="3566" y="170"/>
                  <a:pt x="3620" y="197"/>
                  <a:pt x="3620" y="197"/>
                </a:cubicBezTo>
                <a:cubicBezTo>
                  <a:pt x="3665" y="242"/>
                  <a:pt x="3725" y="237"/>
                  <a:pt x="3785" y="243"/>
                </a:cubicBezTo>
                <a:cubicBezTo>
                  <a:pt x="3843" y="258"/>
                  <a:pt x="3908" y="292"/>
                  <a:pt x="3959" y="325"/>
                </a:cubicBezTo>
                <a:cubicBezTo>
                  <a:pt x="4019" y="324"/>
                  <a:pt x="4403" y="340"/>
                  <a:pt x="4535" y="298"/>
                </a:cubicBezTo>
                <a:cubicBezTo>
                  <a:pt x="4576" y="271"/>
                  <a:pt x="4625" y="256"/>
                  <a:pt x="4663" y="225"/>
                </a:cubicBezTo>
                <a:cubicBezTo>
                  <a:pt x="4697" y="197"/>
                  <a:pt x="4725" y="173"/>
                  <a:pt x="4772" y="170"/>
                </a:cubicBezTo>
                <a:cubicBezTo>
                  <a:pt x="4845" y="165"/>
                  <a:pt x="4919" y="164"/>
                  <a:pt x="4992" y="161"/>
                </a:cubicBezTo>
                <a:cubicBezTo>
                  <a:pt x="5149" y="148"/>
                  <a:pt x="5286" y="138"/>
                  <a:pt x="5449" y="133"/>
                </a:cubicBezTo>
                <a:cubicBezTo>
                  <a:pt x="5478" y="123"/>
                  <a:pt x="5493" y="107"/>
                  <a:pt x="5522" y="97"/>
                </a:cubicBezTo>
                <a:cubicBezTo>
                  <a:pt x="5566" y="51"/>
                  <a:pt x="5610" y="69"/>
                  <a:pt x="5677" y="69"/>
                </a:cubicBezTo>
              </a:path>
            </a:pathLst>
          </a:custGeom>
          <a:noFill/>
          <a:ln w="38100" cmpd="sng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42" name="Freeform 9"/>
          <p:cNvSpPr>
            <a:spLocks/>
          </p:cNvSpPr>
          <p:nvPr/>
        </p:nvSpPr>
        <p:spPr bwMode="auto">
          <a:xfrm>
            <a:off x="1611313" y="4225925"/>
            <a:ext cx="8997950" cy="585788"/>
          </a:xfrm>
          <a:custGeom>
            <a:avLst/>
            <a:gdLst>
              <a:gd name="T0" fmla="*/ 0 w 5668"/>
              <a:gd name="T1" fmla="*/ 215900 h 369"/>
              <a:gd name="T2" fmla="*/ 1916113 w 5668"/>
              <a:gd name="T3" fmla="*/ 185738 h 369"/>
              <a:gd name="T4" fmla="*/ 1987550 w 5668"/>
              <a:gd name="T5" fmla="*/ 114300 h 369"/>
              <a:gd name="T6" fmla="*/ 2235200 w 5668"/>
              <a:gd name="T7" fmla="*/ 128588 h 369"/>
              <a:gd name="T8" fmla="*/ 2308225 w 5668"/>
              <a:gd name="T9" fmla="*/ 171450 h 369"/>
              <a:gd name="T10" fmla="*/ 2393950 w 5668"/>
              <a:gd name="T11" fmla="*/ 201613 h 369"/>
              <a:gd name="T12" fmla="*/ 3454400 w 5668"/>
              <a:gd name="T13" fmla="*/ 201613 h 369"/>
              <a:gd name="T14" fmla="*/ 3497263 w 5668"/>
              <a:gd name="T15" fmla="*/ 230188 h 369"/>
              <a:gd name="T16" fmla="*/ 3846513 w 5668"/>
              <a:gd name="T17" fmla="*/ 244475 h 369"/>
              <a:gd name="T18" fmla="*/ 4498975 w 5668"/>
              <a:gd name="T19" fmla="*/ 287338 h 369"/>
              <a:gd name="T20" fmla="*/ 5616575 w 5668"/>
              <a:gd name="T21" fmla="*/ 346075 h 369"/>
              <a:gd name="T22" fmla="*/ 6037263 w 5668"/>
              <a:gd name="T23" fmla="*/ 273050 h 369"/>
              <a:gd name="T24" fmla="*/ 6096000 w 5668"/>
              <a:gd name="T25" fmla="*/ 258763 h 369"/>
              <a:gd name="T26" fmla="*/ 6183313 w 5668"/>
              <a:gd name="T27" fmla="*/ 230188 h 369"/>
              <a:gd name="T28" fmla="*/ 6646863 w 5668"/>
              <a:gd name="T29" fmla="*/ 273050 h 369"/>
              <a:gd name="T30" fmla="*/ 6835775 w 5668"/>
              <a:gd name="T31" fmla="*/ 374650 h 369"/>
              <a:gd name="T32" fmla="*/ 7038975 w 5668"/>
              <a:gd name="T33" fmla="*/ 360363 h 369"/>
              <a:gd name="T34" fmla="*/ 7199313 w 5668"/>
              <a:gd name="T35" fmla="*/ 273050 h 369"/>
              <a:gd name="T36" fmla="*/ 7967663 w 5668"/>
              <a:gd name="T37" fmla="*/ 273050 h 369"/>
              <a:gd name="T38" fmla="*/ 8997950 w 5668"/>
              <a:gd name="T39" fmla="*/ 360363 h 36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5668" h="369">
                <a:moveTo>
                  <a:pt x="0" y="136"/>
                </a:moveTo>
                <a:cubicBezTo>
                  <a:pt x="402" y="133"/>
                  <a:pt x="893" y="369"/>
                  <a:pt x="1207" y="117"/>
                </a:cubicBezTo>
                <a:cubicBezTo>
                  <a:pt x="1352" y="0"/>
                  <a:pt x="1095" y="177"/>
                  <a:pt x="1252" y="72"/>
                </a:cubicBezTo>
                <a:cubicBezTo>
                  <a:pt x="1304" y="75"/>
                  <a:pt x="1356" y="76"/>
                  <a:pt x="1408" y="81"/>
                </a:cubicBezTo>
                <a:cubicBezTo>
                  <a:pt x="1447" y="85"/>
                  <a:pt x="1425" y="91"/>
                  <a:pt x="1454" y="108"/>
                </a:cubicBezTo>
                <a:cubicBezTo>
                  <a:pt x="1470" y="118"/>
                  <a:pt x="1490" y="120"/>
                  <a:pt x="1508" y="127"/>
                </a:cubicBezTo>
                <a:cubicBezTo>
                  <a:pt x="1731" y="121"/>
                  <a:pt x="1953" y="108"/>
                  <a:pt x="2176" y="127"/>
                </a:cubicBezTo>
                <a:cubicBezTo>
                  <a:pt x="2187" y="128"/>
                  <a:pt x="2192" y="144"/>
                  <a:pt x="2203" y="145"/>
                </a:cubicBezTo>
                <a:cubicBezTo>
                  <a:pt x="2276" y="153"/>
                  <a:pt x="2350" y="151"/>
                  <a:pt x="2423" y="154"/>
                </a:cubicBezTo>
                <a:cubicBezTo>
                  <a:pt x="2534" y="191"/>
                  <a:pt x="2714" y="175"/>
                  <a:pt x="2834" y="181"/>
                </a:cubicBezTo>
                <a:cubicBezTo>
                  <a:pt x="3043" y="226"/>
                  <a:pt x="3318" y="211"/>
                  <a:pt x="3538" y="218"/>
                </a:cubicBezTo>
                <a:cubicBezTo>
                  <a:pt x="3649" y="211"/>
                  <a:pt x="3705" y="206"/>
                  <a:pt x="3803" y="172"/>
                </a:cubicBezTo>
                <a:cubicBezTo>
                  <a:pt x="3815" y="168"/>
                  <a:pt x="3828" y="167"/>
                  <a:pt x="3840" y="163"/>
                </a:cubicBezTo>
                <a:cubicBezTo>
                  <a:pt x="3859" y="158"/>
                  <a:pt x="3895" y="145"/>
                  <a:pt x="3895" y="145"/>
                </a:cubicBezTo>
                <a:cubicBezTo>
                  <a:pt x="3985" y="149"/>
                  <a:pt x="4096" y="142"/>
                  <a:pt x="4187" y="172"/>
                </a:cubicBezTo>
                <a:cubicBezTo>
                  <a:pt x="4224" y="197"/>
                  <a:pt x="4266" y="216"/>
                  <a:pt x="4306" y="236"/>
                </a:cubicBezTo>
                <a:cubicBezTo>
                  <a:pt x="4349" y="233"/>
                  <a:pt x="4392" y="232"/>
                  <a:pt x="4434" y="227"/>
                </a:cubicBezTo>
                <a:cubicBezTo>
                  <a:pt x="4476" y="222"/>
                  <a:pt x="4497" y="184"/>
                  <a:pt x="4535" y="172"/>
                </a:cubicBezTo>
                <a:cubicBezTo>
                  <a:pt x="4584" y="139"/>
                  <a:pt x="4992" y="171"/>
                  <a:pt x="5019" y="172"/>
                </a:cubicBezTo>
                <a:cubicBezTo>
                  <a:pt x="5299" y="262"/>
                  <a:pt x="5219" y="227"/>
                  <a:pt x="5668" y="227"/>
                </a:cubicBezTo>
              </a:path>
            </a:pathLst>
          </a:custGeom>
          <a:noFill/>
          <a:ln w="38100" cmpd="sng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43" name="Freeform 10"/>
          <p:cNvSpPr>
            <a:spLocks/>
          </p:cNvSpPr>
          <p:nvPr/>
        </p:nvSpPr>
        <p:spPr bwMode="auto">
          <a:xfrm>
            <a:off x="1625600" y="3587751"/>
            <a:ext cx="8940800" cy="631825"/>
          </a:xfrm>
          <a:custGeom>
            <a:avLst/>
            <a:gdLst>
              <a:gd name="T0" fmla="*/ 0 w 5632"/>
              <a:gd name="T1" fmla="*/ 433388 h 398"/>
              <a:gd name="T2" fmla="*/ 1509713 w 5632"/>
              <a:gd name="T3" fmla="*/ 490538 h 398"/>
              <a:gd name="T4" fmla="*/ 2684463 w 5632"/>
              <a:gd name="T5" fmla="*/ 504825 h 398"/>
              <a:gd name="T6" fmla="*/ 3411538 w 5632"/>
              <a:gd name="T7" fmla="*/ 388938 h 398"/>
              <a:gd name="T8" fmla="*/ 5514975 w 5632"/>
              <a:gd name="T9" fmla="*/ 360363 h 398"/>
              <a:gd name="T10" fmla="*/ 5602288 w 5632"/>
              <a:gd name="T11" fmla="*/ 388938 h 398"/>
              <a:gd name="T12" fmla="*/ 5630863 w 5632"/>
              <a:gd name="T13" fmla="*/ 433388 h 398"/>
              <a:gd name="T14" fmla="*/ 5878513 w 5632"/>
              <a:gd name="T15" fmla="*/ 461963 h 398"/>
              <a:gd name="T16" fmla="*/ 6313488 w 5632"/>
              <a:gd name="T17" fmla="*/ 476250 h 398"/>
              <a:gd name="T18" fmla="*/ 6530975 w 5632"/>
              <a:gd name="T19" fmla="*/ 374650 h 398"/>
              <a:gd name="T20" fmla="*/ 8940800 w 5632"/>
              <a:gd name="T21" fmla="*/ 360363 h 39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632" h="398">
                <a:moveTo>
                  <a:pt x="0" y="273"/>
                </a:moveTo>
                <a:cubicBezTo>
                  <a:pt x="436" y="278"/>
                  <a:pt x="612" y="279"/>
                  <a:pt x="951" y="309"/>
                </a:cubicBezTo>
                <a:cubicBezTo>
                  <a:pt x="1223" y="398"/>
                  <a:pt x="987" y="327"/>
                  <a:pt x="1691" y="318"/>
                </a:cubicBezTo>
                <a:cubicBezTo>
                  <a:pt x="1875" y="200"/>
                  <a:pt x="1802" y="254"/>
                  <a:pt x="2149" y="245"/>
                </a:cubicBezTo>
                <a:cubicBezTo>
                  <a:pt x="2517" y="0"/>
                  <a:pt x="3032" y="224"/>
                  <a:pt x="3474" y="227"/>
                </a:cubicBezTo>
                <a:cubicBezTo>
                  <a:pt x="3492" y="233"/>
                  <a:pt x="3519" y="229"/>
                  <a:pt x="3529" y="245"/>
                </a:cubicBezTo>
                <a:cubicBezTo>
                  <a:pt x="3535" y="254"/>
                  <a:pt x="3537" y="268"/>
                  <a:pt x="3547" y="273"/>
                </a:cubicBezTo>
                <a:cubicBezTo>
                  <a:pt x="3595" y="295"/>
                  <a:pt x="3651" y="286"/>
                  <a:pt x="3703" y="291"/>
                </a:cubicBezTo>
                <a:cubicBezTo>
                  <a:pt x="3806" y="317"/>
                  <a:pt x="3848" y="306"/>
                  <a:pt x="3977" y="300"/>
                </a:cubicBezTo>
                <a:cubicBezTo>
                  <a:pt x="4026" y="288"/>
                  <a:pt x="4068" y="237"/>
                  <a:pt x="4114" y="236"/>
                </a:cubicBezTo>
                <a:cubicBezTo>
                  <a:pt x="4703" y="225"/>
                  <a:pt x="5075" y="227"/>
                  <a:pt x="5632" y="227"/>
                </a:cubicBezTo>
              </a:path>
            </a:pathLst>
          </a:custGeom>
          <a:noFill/>
          <a:ln w="38100" cmpd="sng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44" name="Text Box 13"/>
          <p:cNvSpPr txBox="1">
            <a:spLocks noChangeArrowheads="1"/>
          </p:cNvSpPr>
          <p:nvPr/>
        </p:nvSpPr>
        <p:spPr bwMode="auto">
          <a:xfrm rot="10800000" flipV="1">
            <a:off x="1773239" y="6308726"/>
            <a:ext cx="1444625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b="1">
                <a:solidFill>
                  <a:srgbClr val="33CC33"/>
                </a:solidFill>
              </a:rPr>
              <a:t>myofibrils</a:t>
            </a:r>
          </a:p>
        </p:txBody>
      </p:sp>
      <p:sp>
        <p:nvSpPr>
          <p:cNvPr id="14345" name="AutoShape 20"/>
          <p:cNvSpPr>
            <a:spLocks noChangeArrowheads="1"/>
          </p:cNvSpPr>
          <p:nvPr/>
        </p:nvSpPr>
        <p:spPr bwMode="auto">
          <a:xfrm>
            <a:off x="2495550" y="4652963"/>
            <a:ext cx="287338" cy="1008062"/>
          </a:xfrm>
          <a:prstGeom prst="upDownArrow">
            <a:avLst>
              <a:gd name="adj1" fmla="val 50000"/>
              <a:gd name="adj2" fmla="val 70166"/>
            </a:avLst>
          </a:prstGeom>
          <a:solidFill>
            <a:srgbClr val="33CC33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4346" name="AutoShape 21"/>
          <p:cNvSpPr>
            <a:spLocks noChangeArrowheads="1"/>
          </p:cNvSpPr>
          <p:nvPr/>
        </p:nvSpPr>
        <p:spPr bwMode="auto">
          <a:xfrm>
            <a:off x="2351088" y="4076701"/>
            <a:ext cx="360362" cy="504825"/>
          </a:xfrm>
          <a:prstGeom prst="upDownArrow">
            <a:avLst>
              <a:gd name="adj1" fmla="val 50000"/>
              <a:gd name="adj2" fmla="val 28018"/>
            </a:avLst>
          </a:prstGeom>
          <a:solidFill>
            <a:srgbClr val="33CC33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altLang="cs-CZ"/>
          </a:p>
        </p:txBody>
      </p:sp>
      <p:pic>
        <p:nvPicPr>
          <p:cNvPr id="14347" name="Picture 22" descr="redbut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9" y="4508501"/>
            <a:ext cx="180975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23" descr="redbut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926" y="4652964"/>
            <a:ext cx="180975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24" descr="redbut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6" y="5734051"/>
            <a:ext cx="180975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0" name="Text Box 25"/>
          <p:cNvSpPr txBox="1">
            <a:spLocks noChangeArrowheads="1"/>
          </p:cNvSpPr>
          <p:nvPr/>
        </p:nvSpPr>
        <p:spPr bwMode="auto">
          <a:xfrm>
            <a:off x="5643563" y="6329363"/>
            <a:ext cx="25209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/>
              <a:t>columns of sarcoplasm</a:t>
            </a:r>
          </a:p>
        </p:txBody>
      </p:sp>
      <p:sp>
        <p:nvSpPr>
          <p:cNvPr id="14351" name="Line 26"/>
          <p:cNvSpPr>
            <a:spLocks noChangeShapeType="1"/>
          </p:cNvSpPr>
          <p:nvPr/>
        </p:nvSpPr>
        <p:spPr bwMode="auto">
          <a:xfrm flipH="1" flipV="1">
            <a:off x="5232401" y="5949950"/>
            <a:ext cx="1008063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52" name="Line 27"/>
          <p:cNvSpPr>
            <a:spLocks noChangeShapeType="1"/>
          </p:cNvSpPr>
          <p:nvPr/>
        </p:nvSpPr>
        <p:spPr bwMode="auto">
          <a:xfrm flipV="1">
            <a:off x="6240464" y="4868864"/>
            <a:ext cx="2232025" cy="1512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53" name="Line 30"/>
          <p:cNvSpPr>
            <a:spLocks noChangeShapeType="1"/>
          </p:cNvSpPr>
          <p:nvPr/>
        </p:nvSpPr>
        <p:spPr bwMode="auto">
          <a:xfrm>
            <a:off x="4151313" y="1916114"/>
            <a:ext cx="0" cy="8651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54" name="Line 31"/>
          <p:cNvSpPr>
            <a:spLocks noChangeShapeType="1"/>
          </p:cNvSpPr>
          <p:nvPr/>
        </p:nvSpPr>
        <p:spPr bwMode="auto">
          <a:xfrm>
            <a:off x="8328025" y="1989138"/>
            <a:ext cx="0" cy="863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55" name="Line 32"/>
          <p:cNvSpPr>
            <a:spLocks noChangeShapeType="1"/>
          </p:cNvSpPr>
          <p:nvPr/>
        </p:nvSpPr>
        <p:spPr bwMode="auto">
          <a:xfrm>
            <a:off x="4151313" y="2276476"/>
            <a:ext cx="4176712" cy="730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56" name="Text Box 33"/>
          <p:cNvSpPr txBox="1">
            <a:spLocks noChangeArrowheads="1"/>
          </p:cNvSpPr>
          <p:nvPr/>
        </p:nvSpPr>
        <p:spPr bwMode="auto">
          <a:xfrm>
            <a:off x="5591175" y="1792288"/>
            <a:ext cx="14414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/>
              <a:t>sarcoplasm</a:t>
            </a:r>
          </a:p>
        </p:txBody>
      </p:sp>
    </p:spTree>
    <p:extLst>
      <p:ext uri="{BB962C8B-B14F-4D97-AF65-F5344CB8AC3E}">
        <p14:creationId xmlns:p14="http://schemas.microsoft.com/office/powerpoint/2010/main" val="381486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58751"/>
            <a:ext cx="8229600" cy="82232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600" b="1"/>
              <a:t>Sarcomere </a:t>
            </a:r>
          </a:p>
        </p:txBody>
      </p:sp>
      <p:pic>
        <p:nvPicPr>
          <p:cNvPr id="15363" name="Picture 3" descr="Imag10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313" y="1125538"/>
            <a:ext cx="8064500" cy="54721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4" name="Freeform 4"/>
          <p:cNvSpPr>
            <a:spLocks/>
          </p:cNvSpPr>
          <p:nvPr/>
        </p:nvSpPr>
        <p:spPr bwMode="auto">
          <a:xfrm>
            <a:off x="3503614" y="3789364"/>
            <a:ext cx="287337" cy="1089025"/>
          </a:xfrm>
          <a:custGeom>
            <a:avLst/>
            <a:gdLst>
              <a:gd name="T0" fmla="*/ 127000 w 181"/>
              <a:gd name="T1" fmla="*/ 0 h 686"/>
              <a:gd name="T2" fmla="*/ 214312 w 181"/>
              <a:gd name="T3" fmla="*/ 101600 h 686"/>
              <a:gd name="T4" fmla="*/ 142875 w 181"/>
              <a:gd name="T5" fmla="*/ 160338 h 686"/>
              <a:gd name="T6" fmla="*/ 273050 w 181"/>
              <a:gd name="T7" fmla="*/ 233363 h 686"/>
              <a:gd name="T8" fmla="*/ 142875 w 181"/>
              <a:gd name="T9" fmla="*/ 290513 h 686"/>
              <a:gd name="T10" fmla="*/ 112712 w 181"/>
              <a:gd name="T11" fmla="*/ 320675 h 686"/>
              <a:gd name="T12" fmla="*/ 228600 w 181"/>
              <a:gd name="T13" fmla="*/ 377825 h 686"/>
              <a:gd name="T14" fmla="*/ 214312 w 181"/>
              <a:gd name="T15" fmla="*/ 422275 h 686"/>
              <a:gd name="T16" fmla="*/ 127000 w 181"/>
              <a:gd name="T17" fmla="*/ 450850 h 686"/>
              <a:gd name="T18" fmla="*/ 228600 w 181"/>
              <a:gd name="T19" fmla="*/ 493713 h 686"/>
              <a:gd name="T20" fmla="*/ 258762 w 181"/>
              <a:gd name="T21" fmla="*/ 523875 h 686"/>
              <a:gd name="T22" fmla="*/ 171450 w 181"/>
              <a:gd name="T23" fmla="*/ 609600 h 686"/>
              <a:gd name="T24" fmla="*/ 112712 w 181"/>
              <a:gd name="T25" fmla="*/ 668338 h 686"/>
              <a:gd name="T26" fmla="*/ 142875 w 181"/>
              <a:gd name="T27" fmla="*/ 696913 h 686"/>
              <a:gd name="T28" fmla="*/ 171450 w 181"/>
              <a:gd name="T29" fmla="*/ 727075 h 686"/>
              <a:gd name="T30" fmla="*/ 258762 w 181"/>
              <a:gd name="T31" fmla="*/ 755650 h 686"/>
              <a:gd name="T32" fmla="*/ 185737 w 181"/>
              <a:gd name="T33" fmla="*/ 812800 h 686"/>
              <a:gd name="T34" fmla="*/ 157162 w 181"/>
              <a:gd name="T35" fmla="*/ 842963 h 686"/>
              <a:gd name="T36" fmla="*/ 112712 w 181"/>
              <a:gd name="T37" fmla="*/ 857250 h 686"/>
              <a:gd name="T38" fmla="*/ 273050 w 181"/>
              <a:gd name="T39" fmla="*/ 900113 h 686"/>
              <a:gd name="T40" fmla="*/ 258762 w 181"/>
              <a:gd name="T41" fmla="*/ 944563 h 686"/>
              <a:gd name="T42" fmla="*/ 171450 w 181"/>
              <a:gd name="T43" fmla="*/ 973138 h 686"/>
              <a:gd name="T44" fmla="*/ 142875 w 181"/>
              <a:gd name="T45" fmla="*/ 1016000 h 686"/>
              <a:gd name="T46" fmla="*/ 228600 w 181"/>
              <a:gd name="T47" fmla="*/ 1046163 h 686"/>
              <a:gd name="T48" fmla="*/ 244475 w 181"/>
              <a:gd name="T49" fmla="*/ 1089025 h 68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81" h="686">
                <a:moveTo>
                  <a:pt x="80" y="0"/>
                </a:moveTo>
                <a:cubicBezTo>
                  <a:pt x="117" y="13"/>
                  <a:pt x="123" y="28"/>
                  <a:pt x="135" y="64"/>
                </a:cubicBezTo>
                <a:cubicBezTo>
                  <a:pt x="122" y="78"/>
                  <a:pt x="97" y="83"/>
                  <a:pt x="90" y="101"/>
                </a:cubicBezTo>
                <a:cubicBezTo>
                  <a:pt x="74" y="140"/>
                  <a:pt x="160" y="145"/>
                  <a:pt x="172" y="147"/>
                </a:cubicBezTo>
                <a:cubicBezTo>
                  <a:pt x="142" y="157"/>
                  <a:pt x="120" y="173"/>
                  <a:pt x="90" y="183"/>
                </a:cubicBezTo>
                <a:cubicBezTo>
                  <a:pt x="84" y="189"/>
                  <a:pt x="71" y="193"/>
                  <a:pt x="71" y="202"/>
                </a:cubicBezTo>
                <a:cubicBezTo>
                  <a:pt x="71" y="229"/>
                  <a:pt x="144" y="238"/>
                  <a:pt x="144" y="238"/>
                </a:cubicBezTo>
                <a:cubicBezTo>
                  <a:pt x="141" y="247"/>
                  <a:pt x="143" y="260"/>
                  <a:pt x="135" y="266"/>
                </a:cubicBezTo>
                <a:cubicBezTo>
                  <a:pt x="119" y="277"/>
                  <a:pt x="80" y="284"/>
                  <a:pt x="80" y="284"/>
                </a:cubicBezTo>
                <a:cubicBezTo>
                  <a:pt x="22" y="323"/>
                  <a:pt x="59" y="289"/>
                  <a:pt x="144" y="311"/>
                </a:cubicBezTo>
                <a:cubicBezTo>
                  <a:pt x="153" y="313"/>
                  <a:pt x="157" y="324"/>
                  <a:pt x="163" y="330"/>
                </a:cubicBezTo>
                <a:cubicBezTo>
                  <a:pt x="151" y="365"/>
                  <a:pt x="143" y="372"/>
                  <a:pt x="108" y="384"/>
                </a:cubicBezTo>
                <a:cubicBezTo>
                  <a:pt x="96" y="397"/>
                  <a:pt x="71" y="404"/>
                  <a:pt x="71" y="421"/>
                </a:cubicBezTo>
                <a:cubicBezTo>
                  <a:pt x="71" y="430"/>
                  <a:pt x="84" y="433"/>
                  <a:pt x="90" y="439"/>
                </a:cubicBezTo>
                <a:cubicBezTo>
                  <a:pt x="96" y="445"/>
                  <a:pt x="100" y="454"/>
                  <a:pt x="108" y="458"/>
                </a:cubicBezTo>
                <a:cubicBezTo>
                  <a:pt x="125" y="467"/>
                  <a:pt x="163" y="476"/>
                  <a:pt x="163" y="476"/>
                </a:cubicBezTo>
                <a:cubicBezTo>
                  <a:pt x="146" y="526"/>
                  <a:pt x="168" y="486"/>
                  <a:pt x="117" y="512"/>
                </a:cubicBezTo>
                <a:cubicBezTo>
                  <a:pt x="109" y="516"/>
                  <a:pt x="106" y="526"/>
                  <a:pt x="99" y="531"/>
                </a:cubicBezTo>
                <a:cubicBezTo>
                  <a:pt x="91" y="536"/>
                  <a:pt x="80" y="537"/>
                  <a:pt x="71" y="540"/>
                </a:cubicBezTo>
                <a:cubicBezTo>
                  <a:pt x="0" y="587"/>
                  <a:pt x="67" y="534"/>
                  <a:pt x="172" y="567"/>
                </a:cubicBezTo>
                <a:cubicBezTo>
                  <a:pt x="181" y="570"/>
                  <a:pt x="171" y="589"/>
                  <a:pt x="163" y="595"/>
                </a:cubicBezTo>
                <a:cubicBezTo>
                  <a:pt x="147" y="606"/>
                  <a:pt x="108" y="613"/>
                  <a:pt x="108" y="613"/>
                </a:cubicBezTo>
                <a:cubicBezTo>
                  <a:pt x="102" y="622"/>
                  <a:pt x="83" y="631"/>
                  <a:pt x="90" y="640"/>
                </a:cubicBezTo>
                <a:cubicBezTo>
                  <a:pt x="102" y="655"/>
                  <a:pt x="144" y="659"/>
                  <a:pt x="144" y="659"/>
                </a:cubicBezTo>
                <a:cubicBezTo>
                  <a:pt x="147" y="668"/>
                  <a:pt x="154" y="686"/>
                  <a:pt x="154" y="686"/>
                </a:cubicBezTo>
              </a:path>
            </a:pathLst>
          </a:custGeom>
          <a:noFill/>
          <a:ln w="57150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365" name="Freeform 5"/>
          <p:cNvSpPr>
            <a:spLocks/>
          </p:cNvSpPr>
          <p:nvPr/>
        </p:nvSpPr>
        <p:spPr bwMode="auto">
          <a:xfrm>
            <a:off x="8328025" y="3789364"/>
            <a:ext cx="287338" cy="1089025"/>
          </a:xfrm>
          <a:custGeom>
            <a:avLst/>
            <a:gdLst>
              <a:gd name="T0" fmla="*/ 127000 w 181"/>
              <a:gd name="T1" fmla="*/ 0 h 686"/>
              <a:gd name="T2" fmla="*/ 214313 w 181"/>
              <a:gd name="T3" fmla="*/ 101600 h 686"/>
              <a:gd name="T4" fmla="*/ 142875 w 181"/>
              <a:gd name="T5" fmla="*/ 160338 h 686"/>
              <a:gd name="T6" fmla="*/ 273050 w 181"/>
              <a:gd name="T7" fmla="*/ 233363 h 686"/>
              <a:gd name="T8" fmla="*/ 142875 w 181"/>
              <a:gd name="T9" fmla="*/ 290513 h 686"/>
              <a:gd name="T10" fmla="*/ 112713 w 181"/>
              <a:gd name="T11" fmla="*/ 320675 h 686"/>
              <a:gd name="T12" fmla="*/ 228600 w 181"/>
              <a:gd name="T13" fmla="*/ 377825 h 686"/>
              <a:gd name="T14" fmla="*/ 214313 w 181"/>
              <a:gd name="T15" fmla="*/ 422275 h 686"/>
              <a:gd name="T16" fmla="*/ 127000 w 181"/>
              <a:gd name="T17" fmla="*/ 450850 h 686"/>
              <a:gd name="T18" fmla="*/ 228600 w 181"/>
              <a:gd name="T19" fmla="*/ 493713 h 686"/>
              <a:gd name="T20" fmla="*/ 258763 w 181"/>
              <a:gd name="T21" fmla="*/ 523875 h 686"/>
              <a:gd name="T22" fmla="*/ 171450 w 181"/>
              <a:gd name="T23" fmla="*/ 609600 h 686"/>
              <a:gd name="T24" fmla="*/ 112713 w 181"/>
              <a:gd name="T25" fmla="*/ 668338 h 686"/>
              <a:gd name="T26" fmla="*/ 142875 w 181"/>
              <a:gd name="T27" fmla="*/ 696913 h 686"/>
              <a:gd name="T28" fmla="*/ 171450 w 181"/>
              <a:gd name="T29" fmla="*/ 727075 h 686"/>
              <a:gd name="T30" fmla="*/ 258763 w 181"/>
              <a:gd name="T31" fmla="*/ 755650 h 686"/>
              <a:gd name="T32" fmla="*/ 185738 w 181"/>
              <a:gd name="T33" fmla="*/ 812800 h 686"/>
              <a:gd name="T34" fmla="*/ 157163 w 181"/>
              <a:gd name="T35" fmla="*/ 842963 h 686"/>
              <a:gd name="T36" fmla="*/ 112713 w 181"/>
              <a:gd name="T37" fmla="*/ 857250 h 686"/>
              <a:gd name="T38" fmla="*/ 273050 w 181"/>
              <a:gd name="T39" fmla="*/ 900113 h 686"/>
              <a:gd name="T40" fmla="*/ 258763 w 181"/>
              <a:gd name="T41" fmla="*/ 944563 h 686"/>
              <a:gd name="T42" fmla="*/ 171450 w 181"/>
              <a:gd name="T43" fmla="*/ 973138 h 686"/>
              <a:gd name="T44" fmla="*/ 142875 w 181"/>
              <a:gd name="T45" fmla="*/ 1016000 h 686"/>
              <a:gd name="T46" fmla="*/ 228600 w 181"/>
              <a:gd name="T47" fmla="*/ 1046163 h 686"/>
              <a:gd name="T48" fmla="*/ 244475 w 181"/>
              <a:gd name="T49" fmla="*/ 1089025 h 68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81" h="686">
                <a:moveTo>
                  <a:pt x="80" y="0"/>
                </a:moveTo>
                <a:cubicBezTo>
                  <a:pt x="117" y="13"/>
                  <a:pt x="123" y="28"/>
                  <a:pt x="135" y="64"/>
                </a:cubicBezTo>
                <a:cubicBezTo>
                  <a:pt x="122" y="78"/>
                  <a:pt x="97" y="83"/>
                  <a:pt x="90" y="101"/>
                </a:cubicBezTo>
                <a:cubicBezTo>
                  <a:pt x="74" y="140"/>
                  <a:pt x="160" y="145"/>
                  <a:pt x="172" y="147"/>
                </a:cubicBezTo>
                <a:cubicBezTo>
                  <a:pt x="142" y="157"/>
                  <a:pt x="120" y="173"/>
                  <a:pt x="90" y="183"/>
                </a:cubicBezTo>
                <a:cubicBezTo>
                  <a:pt x="84" y="189"/>
                  <a:pt x="71" y="193"/>
                  <a:pt x="71" y="202"/>
                </a:cubicBezTo>
                <a:cubicBezTo>
                  <a:pt x="71" y="229"/>
                  <a:pt x="144" y="238"/>
                  <a:pt x="144" y="238"/>
                </a:cubicBezTo>
                <a:cubicBezTo>
                  <a:pt x="141" y="247"/>
                  <a:pt x="143" y="260"/>
                  <a:pt x="135" y="266"/>
                </a:cubicBezTo>
                <a:cubicBezTo>
                  <a:pt x="119" y="277"/>
                  <a:pt x="80" y="284"/>
                  <a:pt x="80" y="284"/>
                </a:cubicBezTo>
                <a:cubicBezTo>
                  <a:pt x="22" y="323"/>
                  <a:pt x="59" y="289"/>
                  <a:pt x="144" y="311"/>
                </a:cubicBezTo>
                <a:cubicBezTo>
                  <a:pt x="153" y="313"/>
                  <a:pt x="157" y="324"/>
                  <a:pt x="163" y="330"/>
                </a:cubicBezTo>
                <a:cubicBezTo>
                  <a:pt x="151" y="365"/>
                  <a:pt x="143" y="372"/>
                  <a:pt x="108" y="384"/>
                </a:cubicBezTo>
                <a:cubicBezTo>
                  <a:pt x="96" y="397"/>
                  <a:pt x="71" y="404"/>
                  <a:pt x="71" y="421"/>
                </a:cubicBezTo>
                <a:cubicBezTo>
                  <a:pt x="71" y="430"/>
                  <a:pt x="84" y="433"/>
                  <a:pt x="90" y="439"/>
                </a:cubicBezTo>
                <a:cubicBezTo>
                  <a:pt x="96" y="445"/>
                  <a:pt x="100" y="454"/>
                  <a:pt x="108" y="458"/>
                </a:cubicBezTo>
                <a:cubicBezTo>
                  <a:pt x="125" y="467"/>
                  <a:pt x="163" y="476"/>
                  <a:pt x="163" y="476"/>
                </a:cubicBezTo>
                <a:cubicBezTo>
                  <a:pt x="146" y="526"/>
                  <a:pt x="168" y="486"/>
                  <a:pt x="117" y="512"/>
                </a:cubicBezTo>
                <a:cubicBezTo>
                  <a:pt x="109" y="516"/>
                  <a:pt x="106" y="526"/>
                  <a:pt x="99" y="531"/>
                </a:cubicBezTo>
                <a:cubicBezTo>
                  <a:pt x="91" y="536"/>
                  <a:pt x="80" y="537"/>
                  <a:pt x="71" y="540"/>
                </a:cubicBezTo>
                <a:cubicBezTo>
                  <a:pt x="0" y="587"/>
                  <a:pt x="67" y="534"/>
                  <a:pt x="172" y="567"/>
                </a:cubicBezTo>
                <a:cubicBezTo>
                  <a:pt x="181" y="570"/>
                  <a:pt x="171" y="589"/>
                  <a:pt x="163" y="595"/>
                </a:cubicBezTo>
                <a:cubicBezTo>
                  <a:pt x="147" y="606"/>
                  <a:pt x="108" y="613"/>
                  <a:pt x="108" y="613"/>
                </a:cubicBezTo>
                <a:cubicBezTo>
                  <a:pt x="102" y="622"/>
                  <a:pt x="83" y="631"/>
                  <a:pt x="90" y="640"/>
                </a:cubicBezTo>
                <a:cubicBezTo>
                  <a:pt x="102" y="655"/>
                  <a:pt x="144" y="659"/>
                  <a:pt x="144" y="659"/>
                </a:cubicBezTo>
                <a:cubicBezTo>
                  <a:pt x="147" y="668"/>
                  <a:pt x="154" y="686"/>
                  <a:pt x="154" y="686"/>
                </a:cubicBezTo>
              </a:path>
            </a:pathLst>
          </a:custGeom>
          <a:noFill/>
          <a:ln w="57150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366" name="Line 6"/>
          <p:cNvSpPr>
            <a:spLocks noChangeShapeType="1"/>
          </p:cNvSpPr>
          <p:nvPr/>
        </p:nvSpPr>
        <p:spPr bwMode="auto">
          <a:xfrm>
            <a:off x="6096000" y="3860801"/>
            <a:ext cx="0" cy="1008063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>
            <a:off x="4583114" y="4005263"/>
            <a:ext cx="3024187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auto">
          <a:xfrm>
            <a:off x="4583114" y="4365625"/>
            <a:ext cx="3024187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>
            <a:off x="4583114" y="4724400"/>
            <a:ext cx="3024187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>
            <a:off x="3719514" y="3860800"/>
            <a:ext cx="1728787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371" name="Line 11"/>
          <p:cNvSpPr>
            <a:spLocks noChangeShapeType="1"/>
          </p:cNvSpPr>
          <p:nvPr/>
        </p:nvSpPr>
        <p:spPr bwMode="auto">
          <a:xfrm>
            <a:off x="3719514" y="4149725"/>
            <a:ext cx="1728787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>
            <a:off x="6816725" y="4149725"/>
            <a:ext cx="1728788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373" name="Line 13"/>
          <p:cNvSpPr>
            <a:spLocks noChangeShapeType="1"/>
          </p:cNvSpPr>
          <p:nvPr/>
        </p:nvSpPr>
        <p:spPr bwMode="auto">
          <a:xfrm>
            <a:off x="6743700" y="3860800"/>
            <a:ext cx="1728788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374" name="Line 14"/>
          <p:cNvSpPr>
            <a:spLocks noChangeShapeType="1"/>
          </p:cNvSpPr>
          <p:nvPr/>
        </p:nvSpPr>
        <p:spPr bwMode="auto">
          <a:xfrm>
            <a:off x="3792539" y="4581525"/>
            <a:ext cx="1728787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375" name="Line 15"/>
          <p:cNvSpPr>
            <a:spLocks noChangeShapeType="1"/>
          </p:cNvSpPr>
          <p:nvPr/>
        </p:nvSpPr>
        <p:spPr bwMode="auto">
          <a:xfrm>
            <a:off x="6816725" y="4581525"/>
            <a:ext cx="1728788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376" name="Text Box 16"/>
          <p:cNvSpPr txBox="1">
            <a:spLocks noChangeArrowheads="1"/>
          </p:cNvSpPr>
          <p:nvPr/>
        </p:nvSpPr>
        <p:spPr bwMode="auto">
          <a:xfrm>
            <a:off x="1847851" y="5013326"/>
            <a:ext cx="8424863" cy="16049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cs-CZ" altLang="cs-CZ"/>
          </a:p>
          <a:p>
            <a:pPr>
              <a:spcBef>
                <a:spcPct val="50000"/>
              </a:spcBef>
            </a:pPr>
            <a:endParaRPr lang="cs-CZ" altLang="cs-CZ"/>
          </a:p>
          <a:p>
            <a:pPr>
              <a:spcBef>
                <a:spcPct val="50000"/>
              </a:spcBef>
            </a:pPr>
            <a:endParaRPr lang="cs-CZ" altLang="cs-CZ"/>
          </a:p>
          <a:p>
            <a:pPr>
              <a:spcBef>
                <a:spcPct val="50000"/>
              </a:spcBef>
            </a:pPr>
            <a:r>
              <a:rPr lang="cs-CZ" altLang="cs-CZ"/>
              <a:t>                                               </a:t>
            </a:r>
          </a:p>
        </p:txBody>
      </p:sp>
      <p:sp>
        <p:nvSpPr>
          <p:cNvPr id="15377" name="Rectangle 17"/>
          <p:cNvSpPr>
            <a:spLocks noChangeArrowheads="1"/>
          </p:cNvSpPr>
          <p:nvPr/>
        </p:nvSpPr>
        <p:spPr bwMode="auto">
          <a:xfrm>
            <a:off x="4151314" y="1052513"/>
            <a:ext cx="1512887" cy="647700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5378" name="Rectangle 18"/>
          <p:cNvSpPr>
            <a:spLocks noChangeArrowheads="1"/>
          </p:cNvSpPr>
          <p:nvPr/>
        </p:nvSpPr>
        <p:spPr bwMode="auto">
          <a:xfrm>
            <a:off x="6600826" y="1052513"/>
            <a:ext cx="1439863" cy="647700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5379" name="Line 19"/>
          <p:cNvSpPr>
            <a:spLocks noChangeShapeType="1"/>
          </p:cNvSpPr>
          <p:nvPr/>
        </p:nvSpPr>
        <p:spPr bwMode="auto">
          <a:xfrm>
            <a:off x="3719514" y="4868863"/>
            <a:ext cx="1728787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380" name="Line 20"/>
          <p:cNvSpPr>
            <a:spLocks noChangeShapeType="1"/>
          </p:cNvSpPr>
          <p:nvPr/>
        </p:nvSpPr>
        <p:spPr bwMode="auto">
          <a:xfrm>
            <a:off x="6816725" y="4868863"/>
            <a:ext cx="1728788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381" name="Line 21"/>
          <p:cNvSpPr>
            <a:spLocks noChangeShapeType="1"/>
          </p:cNvSpPr>
          <p:nvPr/>
        </p:nvSpPr>
        <p:spPr bwMode="auto">
          <a:xfrm>
            <a:off x="4583113" y="4941889"/>
            <a:ext cx="0" cy="5746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382" name="Line 22"/>
          <p:cNvSpPr>
            <a:spLocks noChangeShapeType="1"/>
          </p:cNvSpPr>
          <p:nvPr/>
        </p:nvSpPr>
        <p:spPr bwMode="auto">
          <a:xfrm>
            <a:off x="7608888" y="4941889"/>
            <a:ext cx="0" cy="5746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383" name="Line 23"/>
          <p:cNvSpPr>
            <a:spLocks noChangeShapeType="1"/>
          </p:cNvSpPr>
          <p:nvPr/>
        </p:nvSpPr>
        <p:spPr bwMode="auto">
          <a:xfrm>
            <a:off x="4583114" y="5516563"/>
            <a:ext cx="3025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384" name="Text Box 24"/>
          <p:cNvSpPr txBox="1">
            <a:spLocks noChangeArrowheads="1"/>
          </p:cNvSpPr>
          <p:nvPr/>
        </p:nvSpPr>
        <p:spPr bwMode="auto">
          <a:xfrm>
            <a:off x="5591175" y="5589588"/>
            <a:ext cx="10810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600" b="1"/>
              <a:t>A–band</a:t>
            </a:r>
            <a:r>
              <a:rPr lang="cs-CZ" altLang="cs-CZ"/>
              <a:t> </a:t>
            </a:r>
          </a:p>
        </p:txBody>
      </p:sp>
      <p:sp>
        <p:nvSpPr>
          <p:cNvPr id="15385" name="Line 25"/>
          <p:cNvSpPr>
            <a:spLocks noChangeShapeType="1"/>
          </p:cNvSpPr>
          <p:nvPr/>
        </p:nvSpPr>
        <p:spPr bwMode="auto">
          <a:xfrm>
            <a:off x="9480550" y="4941889"/>
            <a:ext cx="0" cy="3587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386" name="Line 26"/>
          <p:cNvSpPr>
            <a:spLocks noChangeShapeType="1"/>
          </p:cNvSpPr>
          <p:nvPr/>
        </p:nvSpPr>
        <p:spPr bwMode="auto">
          <a:xfrm>
            <a:off x="7608888" y="5300663"/>
            <a:ext cx="18716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387" name="Text Box 27"/>
          <p:cNvSpPr txBox="1">
            <a:spLocks noChangeArrowheads="1"/>
          </p:cNvSpPr>
          <p:nvPr/>
        </p:nvSpPr>
        <p:spPr bwMode="auto">
          <a:xfrm>
            <a:off x="8040688" y="5345113"/>
            <a:ext cx="10080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600" b="1"/>
              <a:t>I–band </a:t>
            </a:r>
          </a:p>
        </p:txBody>
      </p:sp>
      <p:sp>
        <p:nvSpPr>
          <p:cNvPr id="15388" name="Line 28"/>
          <p:cNvSpPr>
            <a:spLocks noChangeShapeType="1"/>
          </p:cNvSpPr>
          <p:nvPr/>
        </p:nvSpPr>
        <p:spPr bwMode="auto">
          <a:xfrm>
            <a:off x="3719513" y="4941889"/>
            <a:ext cx="0" cy="3587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389" name="Line 29"/>
          <p:cNvSpPr>
            <a:spLocks noChangeShapeType="1"/>
          </p:cNvSpPr>
          <p:nvPr/>
        </p:nvSpPr>
        <p:spPr bwMode="auto">
          <a:xfrm>
            <a:off x="3719513" y="5300663"/>
            <a:ext cx="86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390" name="Text Box 30"/>
          <p:cNvSpPr txBox="1">
            <a:spLocks noChangeArrowheads="1"/>
          </p:cNvSpPr>
          <p:nvPr/>
        </p:nvSpPr>
        <p:spPr bwMode="auto">
          <a:xfrm>
            <a:off x="3648075" y="5345114"/>
            <a:ext cx="863600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600" b="1">
                <a:cs typeface="Arial" panose="020B0604020202020204" pitchFamily="34" charset="0"/>
              </a:rPr>
              <a:t>    </a:t>
            </a:r>
            <a:r>
              <a:rPr lang="en-US" altLang="cs-CZ" b="1">
                <a:cs typeface="Arial" panose="020B0604020202020204" pitchFamily="34" charset="0"/>
              </a:rPr>
              <a:t>½</a:t>
            </a:r>
            <a:r>
              <a:rPr lang="cs-CZ" altLang="cs-CZ" sz="1600" b="1">
                <a:cs typeface="Arial" panose="020B0604020202020204" pitchFamily="34" charset="0"/>
              </a:rPr>
              <a:t>       I-band</a:t>
            </a:r>
            <a:endParaRPr lang="en-US" altLang="cs-CZ" sz="1600" b="1">
              <a:cs typeface="Arial" panose="020B0604020202020204" pitchFamily="34" charset="0"/>
            </a:endParaRPr>
          </a:p>
        </p:txBody>
      </p:sp>
      <p:sp>
        <p:nvSpPr>
          <p:cNvPr id="15391" name="Oval 31"/>
          <p:cNvSpPr>
            <a:spLocks noChangeArrowheads="1"/>
          </p:cNvSpPr>
          <p:nvPr/>
        </p:nvSpPr>
        <p:spPr bwMode="auto">
          <a:xfrm>
            <a:off x="3287713" y="1052513"/>
            <a:ext cx="647700" cy="6477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5392" name="Oval 32"/>
          <p:cNvSpPr>
            <a:spLocks noChangeArrowheads="1"/>
          </p:cNvSpPr>
          <p:nvPr/>
        </p:nvSpPr>
        <p:spPr bwMode="auto">
          <a:xfrm rot="-185189">
            <a:off x="5808663" y="1052513"/>
            <a:ext cx="647700" cy="6477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5393" name="Oval 33"/>
          <p:cNvSpPr>
            <a:spLocks noChangeArrowheads="1"/>
          </p:cNvSpPr>
          <p:nvPr/>
        </p:nvSpPr>
        <p:spPr bwMode="auto">
          <a:xfrm rot="-185189">
            <a:off x="8183564" y="1055688"/>
            <a:ext cx="720725" cy="6477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15394" name="Line 34"/>
          <p:cNvSpPr>
            <a:spLocks noChangeShapeType="1"/>
          </p:cNvSpPr>
          <p:nvPr/>
        </p:nvSpPr>
        <p:spPr bwMode="auto">
          <a:xfrm>
            <a:off x="5880100" y="4797426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395" name="Line 35"/>
          <p:cNvSpPr>
            <a:spLocks noChangeShapeType="1"/>
          </p:cNvSpPr>
          <p:nvPr/>
        </p:nvSpPr>
        <p:spPr bwMode="auto">
          <a:xfrm>
            <a:off x="6311900" y="4797426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396" name="Line 36"/>
          <p:cNvSpPr>
            <a:spLocks noChangeShapeType="1"/>
          </p:cNvSpPr>
          <p:nvPr/>
        </p:nvSpPr>
        <p:spPr bwMode="auto">
          <a:xfrm>
            <a:off x="5880100" y="5157788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397" name="Text Box 37"/>
          <p:cNvSpPr txBox="1">
            <a:spLocks noChangeArrowheads="1"/>
          </p:cNvSpPr>
          <p:nvPr/>
        </p:nvSpPr>
        <p:spPr bwMode="auto">
          <a:xfrm>
            <a:off x="5591175" y="5105400"/>
            <a:ext cx="1009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600"/>
              <a:t>  H-zone</a:t>
            </a:r>
          </a:p>
        </p:txBody>
      </p:sp>
    </p:spTree>
    <p:extLst>
      <p:ext uri="{BB962C8B-B14F-4D97-AF65-F5344CB8AC3E}">
        <p14:creationId xmlns:p14="http://schemas.microsoft.com/office/powerpoint/2010/main" val="168835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9" descr="emmod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107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9" descr="EM006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4" y="1196976"/>
            <a:ext cx="4427537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10"/>
          <p:cNvSpPr txBox="1">
            <a:spLocks noChangeArrowheads="1"/>
          </p:cNvSpPr>
          <p:nvPr/>
        </p:nvSpPr>
        <p:spPr bwMode="auto">
          <a:xfrm>
            <a:off x="7032626" y="136526"/>
            <a:ext cx="24479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/>
              <a:t>Skeletal muscle in EM</a:t>
            </a:r>
          </a:p>
        </p:txBody>
      </p:sp>
      <p:pic>
        <p:nvPicPr>
          <p:cNvPr id="18436" name="Picture 12" descr="imag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6" y="4005263"/>
            <a:ext cx="46958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3" descr="EM007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4427538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317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58750"/>
            <a:ext cx="8229600" cy="966788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Rhabdomyocyte </a:t>
            </a:r>
          </a:p>
        </p:txBody>
      </p:sp>
      <p:pic>
        <p:nvPicPr>
          <p:cNvPr id="19459" name="Picture 3" descr="AP_I_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196976"/>
            <a:ext cx="9144000" cy="5661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417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158751"/>
            <a:ext cx="9144000" cy="6064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altLang="cs-CZ" sz="4000"/>
              <a:t>Sarcoplasmic reticulum, t-tubule</a:t>
            </a:r>
          </a:p>
        </p:txBody>
      </p:sp>
      <p:pic>
        <p:nvPicPr>
          <p:cNvPr id="20483" name="Picture 3" descr="179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4414" y="1665566"/>
            <a:ext cx="3994859" cy="39364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4" name="Picture 4" descr="019852403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262" y="1457327"/>
            <a:ext cx="2733675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7372350" y="4292600"/>
            <a:ext cx="19367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/>
              <a:t>Terminal cisterna</a:t>
            </a:r>
          </a:p>
          <a:p>
            <a:r>
              <a:rPr lang="cs-CZ" altLang="cs-CZ"/>
              <a:t>T-tubule</a:t>
            </a:r>
          </a:p>
          <a:p>
            <a:r>
              <a:rPr lang="cs-CZ" altLang="cs-CZ"/>
              <a:t>Terminal cisterna</a:t>
            </a:r>
          </a:p>
        </p:txBody>
      </p:sp>
      <p:sp>
        <p:nvSpPr>
          <p:cNvPr id="20486" name="Line 6"/>
          <p:cNvSpPr>
            <a:spLocks noChangeShapeType="1"/>
          </p:cNvSpPr>
          <p:nvPr/>
        </p:nvSpPr>
        <p:spPr bwMode="auto">
          <a:xfrm flipV="1">
            <a:off x="6816725" y="4508500"/>
            <a:ext cx="503238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487" name="Line 7"/>
          <p:cNvSpPr>
            <a:spLocks noChangeShapeType="1"/>
          </p:cNvSpPr>
          <p:nvPr/>
        </p:nvSpPr>
        <p:spPr bwMode="auto">
          <a:xfrm flipV="1">
            <a:off x="6743700" y="5013325"/>
            <a:ext cx="6477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488" name="Line 8"/>
          <p:cNvSpPr>
            <a:spLocks noChangeShapeType="1"/>
          </p:cNvSpPr>
          <p:nvPr/>
        </p:nvSpPr>
        <p:spPr bwMode="auto">
          <a:xfrm flipV="1">
            <a:off x="6743700" y="4797426"/>
            <a:ext cx="64770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489" name="AutoShape 9"/>
          <p:cNvSpPr>
            <a:spLocks/>
          </p:cNvSpPr>
          <p:nvPr/>
        </p:nvSpPr>
        <p:spPr bwMode="auto">
          <a:xfrm>
            <a:off x="9336089" y="4437063"/>
            <a:ext cx="73025" cy="647700"/>
          </a:xfrm>
          <a:prstGeom prst="rightBrace">
            <a:avLst>
              <a:gd name="adj1" fmla="val 7391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cs-CZ" altLang="cs-CZ"/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9532938" y="4581526"/>
            <a:ext cx="11350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b="1">
                <a:solidFill>
                  <a:srgbClr val="9900CC"/>
                </a:solidFill>
              </a:rPr>
              <a:t>TRIAD</a:t>
            </a:r>
          </a:p>
        </p:txBody>
      </p:sp>
      <p:sp>
        <p:nvSpPr>
          <p:cNvPr id="20491" name="Text Box 11"/>
          <p:cNvSpPr txBox="1">
            <a:spLocks noChangeArrowheads="1"/>
          </p:cNvSpPr>
          <p:nvPr/>
        </p:nvSpPr>
        <p:spPr bwMode="auto">
          <a:xfrm rot="10800000" flipV="1">
            <a:off x="7400926" y="1125538"/>
            <a:ext cx="3267075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/>
              <a:t>Forms </a:t>
            </a:r>
            <a:r>
              <a:rPr lang="cs-CZ" altLang="cs-CZ">
                <a:solidFill>
                  <a:srgbClr val="9900CC"/>
                </a:solidFill>
              </a:rPr>
              <a:t>transversal </a:t>
            </a:r>
            <a:r>
              <a:rPr lang="cs-CZ" altLang="cs-CZ" b="1">
                <a:solidFill>
                  <a:srgbClr val="9900CC"/>
                </a:solidFill>
              </a:rPr>
              <a:t>terminal cisternae</a:t>
            </a:r>
            <a:r>
              <a:rPr lang="cs-CZ" altLang="cs-CZ"/>
              <a:t> and longitudinal tubules.</a:t>
            </a:r>
          </a:p>
          <a:p>
            <a:endParaRPr lang="cs-CZ" altLang="cs-CZ"/>
          </a:p>
          <a:p>
            <a:r>
              <a:rPr lang="cs-CZ" altLang="cs-CZ"/>
              <a:t>Function: reservoir of Ca ions</a:t>
            </a:r>
          </a:p>
        </p:txBody>
      </p:sp>
      <p:sp>
        <p:nvSpPr>
          <p:cNvPr id="20492" name="Text Box 12"/>
          <p:cNvSpPr txBox="1">
            <a:spLocks noChangeArrowheads="1"/>
          </p:cNvSpPr>
          <p:nvPr/>
        </p:nvSpPr>
        <p:spPr bwMode="auto">
          <a:xfrm>
            <a:off x="4851400" y="5969000"/>
            <a:ext cx="59118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b="1">
                <a:solidFill>
                  <a:srgbClr val="9900CC"/>
                </a:solidFill>
              </a:rPr>
              <a:t>T-tubule</a:t>
            </a:r>
            <a:r>
              <a:rPr lang="cs-CZ" altLang="cs-CZ"/>
              <a:t> is invagination of sarcoplasm and leads action </a:t>
            </a:r>
          </a:p>
          <a:p>
            <a:r>
              <a:rPr lang="cs-CZ" altLang="cs-CZ"/>
              <a:t>potential to terminal cisternae (they change permeability </a:t>
            </a:r>
          </a:p>
          <a:p>
            <a:r>
              <a:rPr lang="cs-CZ" altLang="cs-CZ"/>
              <a:t>of membrane for Ca ions)</a:t>
            </a:r>
          </a:p>
        </p:txBody>
      </p:sp>
    </p:spTree>
    <p:extLst>
      <p:ext uri="{BB962C8B-B14F-4D97-AF65-F5344CB8AC3E}">
        <p14:creationId xmlns:p14="http://schemas.microsoft.com/office/powerpoint/2010/main" val="283880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Muscle</a:t>
            </a:r>
            <a:r>
              <a:rPr lang="cs-CZ" dirty="0" smtClean="0"/>
              <a:t> </a:t>
            </a:r>
            <a:r>
              <a:rPr lang="cs-CZ" dirty="0" err="1" smtClean="0"/>
              <a:t>tissue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cs-CZ" altLang="cs-CZ" sz="2400" dirty="0">
                <a:latin typeface="Arial Unicode MS" panose="020B0604020202020204" pitchFamily="34" charset="-128"/>
              </a:rPr>
              <a:t>1) </a:t>
            </a:r>
            <a:r>
              <a:rPr lang="cs-CZ" altLang="cs-CZ" sz="2400" dirty="0" err="1">
                <a:latin typeface="Arial Unicode MS" panose="020B0604020202020204" pitchFamily="34" charset="-128"/>
              </a:rPr>
              <a:t>Striated</a:t>
            </a:r>
            <a:r>
              <a:rPr lang="cs-CZ" altLang="cs-CZ" sz="2400" dirty="0">
                <a:latin typeface="Arial Unicode MS" panose="020B0604020202020204" pitchFamily="34" charset="-128"/>
              </a:rPr>
              <a:t> </a:t>
            </a:r>
            <a:r>
              <a:rPr lang="cs-CZ" altLang="cs-CZ" sz="2400" dirty="0" err="1">
                <a:latin typeface="Arial Unicode MS" panose="020B0604020202020204" pitchFamily="34" charset="-128"/>
              </a:rPr>
              <a:t>skeletal</a:t>
            </a:r>
            <a:r>
              <a:rPr lang="cs-CZ" altLang="cs-CZ" sz="2400" dirty="0">
                <a:latin typeface="Arial Unicode MS" panose="020B0604020202020204" pitchFamily="34" charset="-128"/>
              </a:rPr>
              <a:t> </a:t>
            </a:r>
            <a:r>
              <a:rPr lang="cs-CZ" altLang="cs-CZ" sz="2400" dirty="0" err="1">
                <a:latin typeface="Arial Unicode MS" panose="020B0604020202020204" pitchFamily="34" charset="-128"/>
              </a:rPr>
              <a:t>muscle</a:t>
            </a:r>
            <a:r>
              <a:rPr lang="cs-CZ" altLang="cs-CZ" sz="2400" dirty="0">
                <a:latin typeface="Arial Unicode MS" panose="020B0604020202020204" pitchFamily="34" charset="-128"/>
              </a:rPr>
              <a:t> </a:t>
            </a:r>
            <a:r>
              <a:rPr lang="cs-CZ" altLang="cs-CZ" sz="2400" dirty="0" err="1">
                <a:latin typeface="Arial Unicode MS" panose="020B0604020202020204" pitchFamily="34" charset="-128"/>
              </a:rPr>
              <a:t>tissue</a:t>
            </a:r>
            <a:r>
              <a:rPr lang="cs-CZ" altLang="cs-CZ" sz="2400" dirty="0">
                <a:latin typeface="Arial Unicode MS" panose="020B0604020202020204" pitchFamily="34" charset="-128"/>
              </a:rPr>
              <a:t>. </a:t>
            </a:r>
          </a:p>
          <a:p>
            <a:pPr marL="0" indent="0">
              <a:buNone/>
              <a:defRPr/>
            </a:pPr>
            <a:r>
              <a:rPr lang="cs-CZ" altLang="cs-CZ" sz="2400" dirty="0">
                <a:latin typeface="Arial Unicode MS" panose="020B0604020202020204" pitchFamily="34" charset="-128"/>
              </a:rPr>
              <a:t>2) </a:t>
            </a:r>
            <a:r>
              <a:rPr lang="cs-CZ" altLang="cs-CZ" sz="2400" dirty="0" err="1">
                <a:latin typeface="Arial Unicode MS" panose="020B0604020202020204" pitchFamily="34" charset="-128"/>
              </a:rPr>
              <a:t>Striated</a:t>
            </a:r>
            <a:r>
              <a:rPr lang="cs-CZ" altLang="cs-CZ" sz="2400" dirty="0">
                <a:latin typeface="Arial Unicode MS" panose="020B0604020202020204" pitchFamily="34" charset="-128"/>
              </a:rPr>
              <a:t> </a:t>
            </a:r>
            <a:r>
              <a:rPr lang="cs-CZ" altLang="cs-CZ" sz="2400" dirty="0" err="1">
                <a:latin typeface="Arial Unicode MS" panose="020B0604020202020204" pitchFamily="34" charset="-128"/>
              </a:rPr>
              <a:t>cardiac</a:t>
            </a:r>
            <a:r>
              <a:rPr lang="cs-CZ" altLang="cs-CZ" sz="2400" dirty="0">
                <a:latin typeface="Arial Unicode MS" panose="020B0604020202020204" pitchFamily="34" charset="-128"/>
              </a:rPr>
              <a:t> </a:t>
            </a:r>
            <a:r>
              <a:rPr lang="cs-CZ" altLang="cs-CZ" sz="2400" dirty="0" err="1">
                <a:latin typeface="Arial Unicode MS" panose="020B0604020202020204" pitchFamily="34" charset="-128"/>
              </a:rPr>
              <a:t>muscle</a:t>
            </a:r>
            <a:r>
              <a:rPr lang="cs-CZ" altLang="cs-CZ" sz="2400" dirty="0">
                <a:latin typeface="Arial Unicode MS" panose="020B0604020202020204" pitchFamily="34" charset="-128"/>
              </a:rPr>
              <a:t> </a:t>
            </a:r>
            <a:r>
              <a:rPr lang="cs-CZ" altLang="cs-CZ" sz="2400" dirty="0" err="1">
                <a:latin typeface="Arial Unicode MS" panose="020B0604020202020204" pitchFamily="34" charset="-128"/>
              </a:rPr>
              <a:t>tissue</a:t>
            </a:r>
            <a:r>
              <a:rPr lang="cs-CZ" altLang="cs-CZ" sz="2400" dirty="0">
                <a:latin typeface="Arial Unicode MS" panose="020B0604020202020204" pitchFamily="34" charset="-128"/>
              </a:rPr>
              <a:t>.</a:t>
            </a:r>
            <a:r>
              <a:rPr lang="cs-CZ" altLang="cs-CZ" sz="2400" dirty="0"/>
              <a:t> </a:t>
            </a:r>
          </a:p>
          <a:p>
            <a:pPr marL="0" indent="0">
              <a:buNone/>
              <a:defRPr/>
            </a:pPr>
            <a:r>
              <a:rPr lang="cs-CZ" altLang="cs-CZ" sz="2400" dirty="0">
                <a:latin typeface="Arial Unicode MS" panose="020B0604020202020204" pitchFamily="34" charset="-128"/>
              </a:rPr>
              <a:t>3) </a:t>
            </a:r>
            <a:r>
              <a:rPr lang="cs-CZ" altLang="cs-CZ" sz="2400" dirty="0" err="1">
                <a:latin typeface="Arial Unicode MS" panose="020B0604020202020204" pitchFamily="34" charset="-128"/>
              </a:rPr>
              <a:t>Smooth</a:t>
            </a:r>
            <a:r>
              <a:rPr lang="cs-CZ" altLang="cs-CZ" sz="2400" dirty="0">
                <a:latin typeface="Arial Unicode MS" panose="020B0604020202020204" pitchFamily="34" charset="-128"/>
              </a:rPr>
              <a:t> </a:t>
            </a:r>
            <a:r>
              <a:rPr lang="cs-CZ" altLang="cs-CZ" sz="2400" dirty="0" err="1">
                <a:latin typeface="Arial Unicode MS" panose="020B0604020202020204" pitchFamily="34" charset="-128"/>
              </a:rPr>
              <a:t>muscle</a:t>
            </a:r>
            <a:r>
              <a:rPr lang="cs-CZ" altLang="cs-CZ" sz="2400" dirty="0">
                <a:latin typeface="Arial Unicode MS" panose="020B0604020202020204" pitchFamily="34" charset="-128"/>
              </a:rPr>
              <a:t> </a:t>
            </a:r>
            <a:r>
              <a:rPr lang="cs-CZ" altLang="cs-CZ" sz="2400" dirty="0" err="1">
                <a:latin typeface="Arial Unicode MS" panose="020B0604020202020204" pitchFamily="34" charset="-128"/>
              </a:rPr>
              <a:t>tissue</a:t>
            </a:r>
            <a:r>
              <a:rPr lang="cs-CZ" altLang="cs-CZ" sz="2400" dirty="0">
                <a:latin typeface="Arial Unicode MS" panose="020B0604020202020204" pitchFamily="34" charset="-128"/>
              </a:rPr>
              <a:t>.</a:t>
            </a:r>
          </a:p>
          <a:p>
            <a:pPr marL="0" indent="0">
              <a:buNone/>
            </a:pPr>
            <a:endParaRPr lang="cs-CZ" sz="2400" dirty="0"/>
          </a:p>
        </p:txBody>
      </p:sp>
      <p:pic>
        <p:nvPicPr>
          <p:cNvPr id="4" name="Picture 5" descr="image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977" y="1027906"/>
            <a:ext cx="6401315" cy="5798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5888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9" descr="SR-Myofibri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380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Line 10"/>
          <p:cNvSpPr>
            <a:spLocks noChangeShapeType="1"/>
          </p:cNvSpPr>
          <p:nvPr/>
        </p:nvSpPr>
        <p:spPr bwMode="auto">
          <a:xfrm flipV="1">
            <a:off x="2063751" y="5876925"/>
            <a:ext cx="936625" cy="4318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508" name="Line 11"/>
          <p:cNvSpPr>
            <a:spLocks noChangeShapeType="1"/>
          </p:cNvSpPr>
          <p:nvPr/>
        </p:nvSpPr>
        <p:spPr bwMode="auto">
          <a:xfrm flipV="1">
            <a:off x="2782889" y="5876925"/>
            <a:ext cx="936625" cy="4318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509" name="Line 12"/>
          <p:cNvSpPr>
            <a:spLocks noChangeShapeType="1"/>
          </p:cNvSpPr>
          <p:nvPr/>
        </p:nvSpPr>
        <p:spPr bwMode="auto">
          <a:xfrm flipV="1">
            <a:off x="4800601" y="5876925"/>
            <a:ext cx="936625" cy="4318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510" name="Line 13"/>
          <p:cNvSpPr>
            <a:spLocks noChangeShapeType="1"/>
          </p:cNvSpPr>
          <p:nvPr/>
        </p:nvSpPr>
        <p:spPr bwMode="auto">
          <a:xfrm flipV="1">
            <a:off x="5591176" y="5876925"/>
            <a:ext cx="936625" cy="4318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511" name="Line 14"/>
          <p:cNvSpPr>
            <a:spLocks noChangeShapeType="1"/>
          </p:cNvSpPr>
          <p:nvPr/>
        </p:nvSpPr>
        <p:spPr bwMode="auto">
          <a:xfrm>
            <a:off x="8472488" y="260350"/>
            <a:ext cx="360362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512" name="Text Box 15"/>
          <p:cNvSpPr txBox="1">
            <a:spLocks noChangeArrowheads="1"/>
          </p:cNvSpPr>
          <p:nvPr/>
        </p:nvSpPr>
        <p:spPr bwMode="auto">
          <a:xfrm>
            <a:off x="8883651" y="88900"/>
            <a:ext cx="1674813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600"/>
              <a:t>T-tubule</a:t>
            </a:r>
          </a:p>
          <a:p>
            <a:r>
              <a:rPr lang="cs-CZ" altLang="cs-CZ" sz="1600"/>
              <a:t>terminal cisterna</a:t>
            </a:r>
          </a:p>
          <a:p>
            <a:r>
              <a:rPr lang="cs-CZ" altLang="cs-CZ" sz="1600"/>
              <a:t>mitochondria</a:t>
            </a:r>
          </a:p>
        </p:txBody>
      </p:sp>
      <p:sp>
        <p:nvSpPr>
          <p:cNvPr id="21513" name="Line 16"/>
          <p:cNvSpPr>
            <a:spLocks noChangeShapeType="1"/>
          </p:cNvSpPr>
          <p:nvPr/>
        </p:nvSpPr>
        <p:spPr bwMode="auto">
          <a:xfrm flipV="1">
            <a:off x="2351089" y="4941888"/>
            <a:ext cx="936625" cy="4318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514" name="Line 17"/>
          <p:cNvSpPr>
            <a:spLocks noChangeShapeType="1"/>
          </p:cNvSpPr>
          <p:nvPr/>
        </p:nvSpPr>
        <p:spPr bwMode="auto">
          <a:xfrm flipV="1">
            <a:off x="2711451" y="620713"/>
            <a:ext cx="936625" cy="4318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515" name="Line 18"/>
          <p:cNvSpPr>
            <a:spLocks noChangeShapeType="1"/>
          </p:cNvSpPr>
          <p:nvPr/>
        </p:nvSpPr>
        <p:spPr bwMode="auto">
          <a:xfrm flipV="1">
            <a:off x="4656139" y="692150"/>
            <a:ext cx="936625" cy="4318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516" name="Line 19"/>
          <p:cNvSpPr>
            <a:spLocks noChangeShapeType="1"/>
          </p:cNvSpPr>
          <p:nvPr/>
        </p:nvSpPr>
        <p:spPr bwMode="auto">
          <a:xfrm flipV="1">
            <a:off x="5591176" y="620713"/>
            <a:ext cx="936625" cy="4318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517" name="Line 20"/>
          <p:cNvSpPr>
            <a:spLocks noChangeShapeType="1"/>
          </p:cNvSpPr>
          <p:nvPr/>
        </p:nvSpPr>
        <p:spPr bwMode="auto">
          <a:xfrm flipV="1">
            <a:off x="5232401" y="2349500"/>
            <a:ext cx="576263" cy="2873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518" name="Line 22"/>
          <p:cNvSpPr>
            <a:spLocks noChangeShapeType="1"/>
          </p:cNvSpPr>
          <p:nvPr/>
        </p:nvSpPr>
        <p:spPr bwMode="auto">
          <a:xfrm flipH="1" flipV="1">
            <a:off x="6024564" y="2349500"/>
            <a:ext cx="503237" cy="2159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519" name="Line 23"/>
          <p:cNvSpPr>
            <a:spLocks noChangeShapeType="1"/>
          </p:cNvSpPr>
          <p:nvPr/>
        </p:nvSpPr>
        <p:spPr bwMode="auto">
          <a:xfrm flipV="1">
            <a:off x="5951538" y="1484314"/>
            <a:ext cx="576262" cy="28733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520" name="Line 24"/>
          <p:cNvSpPr>
            <a:spLocks noChangeShapeType="1"/>
          </p:cNvSpPr>
          <p:nvPr/>
        </p:nvSpPr>
        <p:spPr bwMode="auto">
          <a:xfrm flipV="1">
            <a:off x="2782888" y="4365625"/>
            <a:ext cx="576262" cy="2873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521" name="Line 25"/>
          <p:cNvSpPr>
            <a:spLocks noChangeShapeType="1"/>
          </p:cNvSpPr>
          <p:nvPr/>
        </p:nvSpPr>
        <p:spPr bwMode="auto">
          <a:xfrm flipH="1" flipV="1">
            <a:off x="6743700" y="1557338"/>
            <a:ext cx="503238" cy="2159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522" name="Line 26"/>
          <p:cNvSpPr>
            <a:spLocks noChangeShapeType="1"/>
          </p:cNvSpPr>
          <p:nvPr/>
        </p:nvSpPr>
        <p:spPr bwMode="auto">
          <a:xfrm flipH="1" flipV="1">
            <a:off x="3719514" y="4437063"/>
            <a:ext cx="503237" cy="2159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523" name="Line 28"/>
          <p:cNvSpPr>
            <a:spLocks noChangeShapeType="1"/>
          </p:cNvSpPr>
          <p:nvPr/>
        </p:nvSpPr>
        <p:spPr bwMode="auto">
          <a:xfrm>
            <a:off x="8472488" y="549275"/>
            <a:ext cx="3603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524" name="Line 29"/>
          <p:cNvSpPr>
            <a:spLocks noChangeShapeType="1"/>
          </p:cNvSpPr>
          <p:nvPr/>
        </p:nvSpPr>
        <p:spPr bwMode="auto">
          <a:xfrm flipV="1">
            <a:off x="2495551" y="2924175"/>
            <a:ext cx="936625" cy="4318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525" name="Line 30"/>
          <p:cNvSpPr>
            <a:spLocks noChangeShapeType="1"/>
          </p:cNvSpPr>
          <p:nvPr/>
        </p:nvSpPr>
        <p:spPr bwMode="auto">
          <a:xfrm flipH="1" flipV="1">
            <a:off x="7967664" y="2276475"/>
            <a:ext cx="1728787" cy="1657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526" name="Line 31"/>
          <p:cNvSpPr>
            <a:spLocks noChangeShapeType="1"/>
          </p:cNvSpPr>
          <p:nvPr/>
        </p:nvSpPr>
        <p:spPr bwMode="auto">
          <a:xfrm flipH="1" flipV="1">
            <a:off x="8256588" y="3644901"/>
            <a:ext cx="1439862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527" name="Line 32"/>
          <p:cNvSpPr>
            <a:spLocks noChangeShapeType="1"/>
          </p:cNvSpPr>
          <p:nvPr/>
        </p:nvSpPr>
        <p:spPr bwMode="auto">
          <a:xfrm flipH="1">
            <a:off x="8112126" y="3933825"/>
            <a:ext cx="1584325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528" name="Text Box 33"/>
          <p:cNvSpPr txBox="1">
            <a:spLocks noChangeArrowheads="1"/>
          </p:cNvSpPr>
          <p:nvPr/>
        </p:nvSpPr>
        <p:spPr bwMode="auto">
          <a:xfrm>
            <a:off x="9551988" y="3789363"/>
            <a:ext cx="11160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600"/>
              <a:t> myofibrils</a:t>
            </a:r>
          </a:p>
        </p:txBody>
      </p:sp>
      <p:sp>
        <p:nvSpPr>
          <p:cNvPr id="21529" name="Oval 34"/>
          <p:cNvSpPr>
            <a:spLocks noChangeArrowheads="1"/>
          </p:cNvSpPr>
          <p:nvPr/>
        </p:nvSpPr>
        <p:spPr bwMode="auto">
          <a:xfrm>
            <a:off x="4151314" y="2708276"/>
            <a:ext cx="1944687" cy="360363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21530" name="Oval 35"/>
          <p:cNvSpPr>
            <a:spLocks noChangeArrowheads="1"/>
          </p:cNvSpPr>
          <p:nvPr/>
        </p:nvSpPr>
        <p:spPr bwMode="auto">
          <a:xfrm>
            <a:off x="6527801" y="2636838"/>
            <a:ext cx="1368425" cy="431800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21531" name="Oval 36"/>
          <p:cNvSpPr>
            <a:spLocks noChangeArrowheads="1"/>
          </p:cNvSpPr>
          <p:nvPr/>
        </p:nvSpPr>
        <p:spPr bwMode="auto">
          <a:xfrm>
            <a:off x="8401050" y="765176"/>
            <a:ext cx="431800" cy="142875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21532" name="Oval 37"/>
          <p:cNvSpPr>
            <a:spLocks noChangeArrowheads="1"/>
          </p:cNvSpPr>
          <p:nvPr/>
        </p:nvSpPr>
        <p:spPr bwMode="auto">
          <a:xfrm rot="-1003069">
            <a:off x="2135188" y="3860801"/>
            <a:ext cx="431800" cy="936625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21533" name="Oval 39"/>
          <p:cNvSpPr>
            <a:spLocks noChangeArrowheads="1"/>
          </p:cNvSpPr>
          <p:nvPr/>
        </p:nvSpPr>
        <p:spPr bwMode="auto">
          <a:xfrm rot="-363707">
            <a:off x="1919288" y="2425700"/>
            <a:ext cx="360362" cy="1295400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21534" name="Line 40"/>
          <p:cNvSpPr>
            <a:spLocks noChangeShapeType="1"/>
          </p:cNvSpPr>
          <p:nvPr/>
        </p:nvSpPr>
        <p:spPr bwMode="auto">
          <a:xfrm flipH="1">
            <a:off x="6383339" y="4941889"/>
            <a:ext cx="3241675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535" name="Line 41"/>
          <p:cNvSpPr>
            <a:spLocks noChangeShapeType="1"/>
          </p:cNvSpPr>
          <p:nvPr/>
        </p:nvSpPr>
        <p:spPr bwMode="auto">
          <a:xfrm flipH="1" flipV="1">
            <a:off x="6959601" y="4652964"/>
            <a:ext cx="2665413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536" name="Line 42"/>
          <p:cNvSpPr>
            <a:spLocks noChangeShapeType="1"/>
          </p:cNvSpPr>
          <p:nvPr/>
        </p:nvSpPr>
        <p:spPr bwMode="auto">
          <a:xfrm flipH="1" flipV="1">
            <a:off x="7032625" y="4365626"/>
            <a:ext cx="503238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537" name="Line 43"/>
          <p:cNvSpPr>
            <a:spLocks noChangeShapeType="1"/>
          </p:cNvSpPr>
          <p:nvPr/>
        </p:nvSpPr>
        <p:spPr bwMode="auto">
          <a:xfrm flipH="1">
            <a:off x="6888163" y="4724401"/>
            <a:ext cx="64770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538" name="Text Box 44"/>
          <p:cNvSpPr txBox="1">
            <a:spLocks noChangeArrowheads="1"/>
          </p:cNvSpPr>
          <p:nvPr/>
        </p:nvSpPr>
        <p:spPr bwMode="auto">
          <a:xfrm>
            <a:off x="9409114" y="5002213"/>
            <a:ext cx="1258887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600"/>
              <a:t>tubules + cisternae   of sER</a:t>
            </a:r>
          </a:p>
        </p:txBody>
      </p:sp>
      <p:sp>
        <p:nvSpPr>
          <p:cNvPr id="21539" name="Line 45"/>
          <p:cNvSpPr>
            <a:spLocks noChangeShapeType="1"/>
          </p:cNvSpPr>
          <p:nvPr/>
        </p:nvSpPr>
        <p:spPr bwMode="auto">
          <a:xfrm flipH="1">
            <a:off x="8401050" y="1916113"/>
            <a:ext cx="9350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540" name="Text Box 46"/>
          <p:cNvSpPr txBox="1">
            <a:spLocks noChangeArrowheads="1"/>
          </p:cNvSpPr>
          <p:nvPr/>
        </p:nvSpPr>
        <p:spPr bwMode="auto">
          <a:xfrm>
            <a:off x="9191626" y="1773238"/>
            <a:ext cx="14763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600"/>
              <a:t>  sarcolemma</a:t>
            </a:r>
          </a:p>
        </p:txBody>
      </p:sp>
    </p:spTree>
    <p:extLst>
      <p:ext uri="{BB962C8B-B14F-4D97-AF65-F5344CB8AC3E}">
        <p14:creationId xmlns:p14="http://schemas.microsoft.com/office/powerpoint/2010/main" val="256140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Mechanism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contraction</a:t>
            </a:r>
            <a:endParaRPr lang="cs-CZ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000" dirty="0" err="1" smtClean="0"/>
              <a:t>Propagation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of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action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potential</a:t>
            </a:r>
            <a:r>
              <a:rPr lang="cs-CZ" altLang="cs-CZ" sz="2000" dirty="0" smtClean="0"/>
              <a:t> (</a:t>
            </a:r>
            <a:r>
              <a:rPr lang="cs-CZ" altLang="cs-CZ" sz="2000" dirty="0" err="1" smtClean="0"/>
              <a:t>depolarization</a:t>
            </a:r>
            <a:r>
              <a:rPr lang="cs-CZ" altLang="cs-CZ" sz="2000" dirty="0" smtClean="0"/>
              <a:t>) via T-tubule (= </a:t>
            </a:r>
            <a:r>
              <a:rPr lang="cs-CZ" altLang="cs-CZ" sz="2000" dirty="0" err="1" smtClean="0"/>
              <a:t>invagination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of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sarcolemma</a:t>
            </a:r>
            <a:r>
              <a:rPr lang="cs-CZ" altLang="cs-CZ" sz="2000" dirty="0" smtClean="0"/>
              <a:t>)</a:t>
            </a:r>
          </a:p>
          <a:p>
            <a:pPr eaLnBrk="1" hangingPunct="1">
              <a:defRPr/>
            </a:pPr>
            <a:r>
              <a:rPr lang="cs-CZ" altLang="cs-CZ" sz="2000" dirty="0" err="1" smtClean="0"/>
              <a:t>Change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of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terminal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cisternae</a:t>
            </a:r>
            <a:r>
              <a:rPr lang="cs-CZ" altLang="cs-CZ" sz="2000" dirty="0" smtClean="0"/>
              <a:t> permeability – </a:t>
            </a:r>
            <a:r>
              <a:rPr lang="cs-CZ" altLang="cs-CZ" sz="2000" dirty="0" err="1" smtClean="0"/>
              <a:t>releasing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of</a:t>
            </a:r>
            <a:r>
              <a:rPr lang="cs-CZ" altLang="cs-CZ" sz="2000" dirty="0" smtClean="0"/>
              <a:t> Ca</a:t>
            </a:r>
            <a:r>
              <a:rPr lang="cs-CZ" altLang="cs-CZ" sz="2000" baseline="30000" dirty="0" smtClean="0"/>
              <a:t>+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ions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increases</a:t>
            </a:r>
            <a:r>
              <a:rPr lang="cs-CZ" altLang="cs-CZ" sz="2000" baseline="30000" dirty="0" smtClean="0"/>
              <a:t> </a:t>
            </a:r>
            <a:r>
              <a:rPr lang="cs-CZ" altLang="cs-CZ" sz="2000" dirty="0" err="1" smtClean="0"/>
              <a:t>their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concentration</a:t>
            </a:r>
            <a:r>
              <a:rPr lang="cs-CZ" altLang="cs-CZ" sz="2000" dirty="0" smtClean="0"/>
              <a:t> in </a:t>
            </a:r>
            <a:r>
              <a:rPr lang="cs-CZ" altLang="cs-CZ" sz="2000" dirty="0" err="1" smtClean="0"/>
              <a:t>sarcoplasm</a:t>
            </a:r>
            <a:endParaRPr lang="cs-CZ" altLang="cs-CZ" sz="2000" dirty="0" smtClean="0"/>
          </a:p>
          <a:p>
            <a:pPr eaLnBrk="1" hangingPunct="1">
              <a:defRPr/>
            </a:pPr>
            <a:r>
              <a:rPr lang="cs-CZ" altLang="cs-CZ" sz="2000" dirty="0" err="1" smtClean="0"/>
              <a:t>Myosin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contacts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actin</a:t>
            </a:r>
            <a:r>
              <a:rPr lang="cs-CZ" altLang="cs-CZ" sz="2000" dirty="0" smtClean="0"/>
              <a:t> and </a:t>
            </a:r>
            <a:r>
              <a:rPr lang="cs-CZ" altLang="cs-CZ" sz="2000" dirty="0" err="1" smtClean="0"/>
              <a:t>sarcomera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shortens</a:t>
            </a:r>
            <a:r>
              <a:rPr lang="cs-CZ" altLang="cs-CZ" sz="2000" dirty="0" smtClean="0"/>
              <a:t> by </a:t>
            </a:r>
            <a:r>
              <a:rPr lang="cs-CZ" altLang="cs-CZ" sz="2000" dirty="0" err="1" smtClean="0"/>
              <a:t>sliding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movement</a:t>
            </a:r>
            <a:r>
              <a:rPr lang="cs-CZ" altLang="cs-CZ" sz="2000" dirty="0" smtClean="0"/>
              <a:t> – </a:t>
            </a:r>
            <a:r>
              <a:rPr lang="cs-CZ" altLang="cs-CZ" sz="2000" dirty="0" err="1" smtClean="0"/>
              <a:t>contraction</a:t>
            </a:r>
            <a:r>
              <a:rPr lang="cs-CZ" altLang="cs-CZ" sz="2000" dirty="0" smtClean="0"/>
              <a:t> </a:t>
            </a:r>
          </a:p>
          <a:p>
            <a:pPr eaLnBrk="1" hangingPunct="1">
              <a:defRPr/>
            </a:pPr>
            <a:r>
              <a:rPr lang="cs-CZ" altLang="cs-CZ" sz="2000" dirty="0" err="1" smtClean="0"/>
              <a:t>Relaxation</a:t>
            </a:r>
            <a:r>
              <a:rPr lang="cs-CZ" altLang="cs-CZ" sz="2000" dirty="0" smtClean="0"/>
              <a:t>: </a:t>
            </a:r>
            <a:r>
              <a:rPr lang="cs-CZ" altLang="cs-CZ" sz="2000" dirty="0" err="1" smtClean="0"/>
              <a:t>repolarization</a:t>
            </a:r>
            <a:r>
              <a:rPr lang="cs-CZ" altLang="cs-CZ" sz="2000" dirty="0" smtClean="0"/>
              <a:t>, </a:t>
            </a:r>
            <a:r>
              <a:rPr lang="cs-CZ" altLang="cs-CZ" sz="2000" dirty="0" err="1" smtClean="0"/>
              <a:t>decreasing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of</a:t>
            </a:r>
            <a:r>
              <a:rPr lang="cs-CZ" altLang="cs-CZ" sz="2000" dirty="0" smtClean="0"/>
              <a:t> Ca</a:t>
            </a:r>
            <a:r>
              <a:rPr lang="cs-CZ" altLang="cs-CZ" sz="2000" baseline="30000" dirty="0" smtClean="0"/>
              <a:t>2+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ions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concentration</a:t>
            </a:r>
            <a:r>
              <a:rPr lang="cs-CZ" altLang="cs-CZ" sz="2000" dirty="0" smtClean="0"/>
              <a:t>, </a:t>
            </a:r>
            <a:r>
              <a:rPr lang="cs-CZ" altLang="cs-CZ" sz="2000" dirty="0" err="1" smtClean="0"/>
              <a:t>inactivation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of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binding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sites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of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actin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for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myosin</a:t>
            </a:r>
            <a:r>
              <a:rPr lang="cs-CZ" altLang="cs-CZ" sz="2000" dirty="0" smtClean="0"/>
              <a:t>  </a:t>
            </a:r>
          </a:p>
          <a:p>
            <a:pPr eaLnBrk="1" hangingPunct="1">
              <a:defRPr/>
            </a:pPr>
            <a:endParaRPr lang="cs-CZ" altLang="cs-CZ" sz="2000" dirty="0" smtClean="0"/>
          </a:p>
        </p:txBody>
      </p:sp>
    </p:spTree>
    <p:extLst>
      <p:ext uri="{BB962C8B-B14F-4D97-AF65-F5344CB8AC3E}">
        <p14:creationId xmlns:p14="http://schemas.microsoft.com/office/powerpoint/2010/main" val="38841501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854" y="1069519"/>
            <a:ext cx="4038600" cy="1409700"/>
          </a:xfrm>
          <a:prstGeom prst="rect">
            <a:avLst/>
          </a:prstGeom>
        </p:spPr>
      </p:pic>
      <p:grpSp>
        <p:nvGrpSpPr>
          <p:cNvPr id="10" name="Skupina 9"/>
          <p:cNvGrpSpPr/>
          <p:nvPr/>
        </p:nvGrpSpPr>
        <p:grpSpPr>
          <a:xfrm>
            <a:off x="6645276" y="2676978"/>
            <a:ext cx="4022725" cy="3600450"/>
            <a:chOff x="369661" y="2268538"/>
            <a:chExt cx="4022725" cy="3600450"/>
          </a:xfrm>
        </p:grpSpPr>
        <p:pic>
          <p:nvPicPr>
            <p:cNvPr id="3" name="Picture 4" descr="myofibril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61" y="2633663"/>
              <a:ext cx="4022725" cy="3235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 Box 7"/>
            <p:cNvSpPr txBox="1">
              <a:spLocks noChangeArrowheads="1"/>
            </p:cNvSpPr>
            <p:nvPr/>
          </p:nvSpPr>
          <p:spPr bwMode="auto">
            <a:xfrm>
              <a:off x="1522186" y="2268538"/>
              <a:ext cx="1655762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en-US" dirty="0" err="1"/>
                <a:t>myofilaments</a:t>
              </a:r>
              <a:endParaRPr lang="cs-CZ" altLang="en-US" dirty="0"/>
            </a:p>
          </p:txBody>
        </p:sp>
        <p:sp>
          <p:nvSpPr>
            <p:cNvPr id="5" name="Line 8"/>
            <p:cNvSpPr>
              <a:spLocks noChangeShapeType="1"/>
            </p:cNvSpPr>
            <p:nvPr/>
          </p:nvSpPr>
          <p:spPr bwMode="auto">
            <a:xfrm>
              <a:off x="2673123" y="2628900"/>
              <a:ext cx="288925" cy="2873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Line 9"/>
            <p:cNvSpPr>
              <a:spLocks noChangeShapeType="1"/>
            </p:cNvSpPr>
            <p:nvPr/>
          </p:nvSpPr>
          <p:spPr bwMode="auto">
            <a:xfrm>
              <a:off x="2385786" y="2628900"/>
              <a:ext cx="144462" cy="6477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" name="Picture 2" descr="0106_0001"/>
          <p:cNvPicPr>
            <a:picLocks noChangeAspect="1" noChangeArrowheads="1"/>
          </p:cNvPicPr>
          <p:nvPr/>
        </p:nvPicPr>
        <p:blipFill>
          <a:blip r:embed="rId4" cstate="print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" t="21599" b="23497"/>
          <a:stretch>
            <a:fillRect/>
          </a:stretch>
        </p:blipFill>
        <p:spPr bwMode="auto">
          <a:xfrm>
            <a:off x="1653580" y="3026228"/>
            <a:ext cx="4262807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1857829" y="138410"/>
            <a:ext cx="3185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Rhabdomyocyte</a:t>
            </a:r>
            <a:endParaRPr lang="en-US" sz="28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4966423" y="1774369"/>
            <a:ext cx="117565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err="1"/>
              <a:t>myofibrils</a:t>
            </a:r>
            <a:endParaRPr lang="en-US" dirty="0"/>
          </a:p>
        </p:txBody>
      </p:sp>
      <p:cxnSp>
        <p:nvCxnSpPr>
          <p:cNvPr id="13" name="Přímá spojnice se šipkou 12"/>
          <p:cNvCxnSpPr>
            <a:stCxn id="12" idx="1"/>
          </p:cNvCxnSpPr>
          <p:nvPr/>
        </p:nvCxnSpPr>
        <p:spPr>
          <a:xfrm flipH="1">
            <a:off x="4714960" y="1959035"/>
            <a:ext cx="25146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 flipV="1">
            <a:off x="5250718" y="1719552"/>
            <a:ext cx="74932" cy="1600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901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err="1">
                <a:latin typeface="+mn-lt"/>
              </a:rPr>
              <a:t>Rhabdomyocyte</a:t>
            </a:r>
            <a:r>
              <a:rPr lang="en-US" sz="2800" dirty="0"/>
              <a:t/>
            </a:r>
            <a:br>
              <a:rPr lang="en-US" sz="2800" dirty="0"/>
            </a:br>
            <a:endParaRPr lang="cs-CZ" sz="2800" dirty="0"/>
          </a:p>
        </p:txBody>
      </p:sp>
      <p:pic>
        <p:nvPicPr>
          <p:cNvPr id="4" name="Obrázek 5" descr="contraction muscle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663" y="1779910"/>
            <a:ext cx="5400675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605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9" name="Rectangle 5"/>
          <p:cNvSpPr>
            <a:spLocks noGrp="1" noChangeArrowheads="1"/>
          </p:cNvSpPr>
          <p:nvPr>
            <p:ph type="title"/>
          </p:nvPr>
        </p:nvSpPr>
        <p:spPr>
          <a:xfrm>
            <a:off x="1981200" y="158750"/>
            <a:ext cx="8229600" cy="1182688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600"/>
              <a:t>Mechanism of contraction:                        sliding of myofilaments</a:t>
            </a:r>
          </a:p>
        </p:txBody>
      </p:sp>
      <p:pic>
        <p:nvPicPr>
          <p:cNvPr id="24579" name="Picture 4" descr="Imag11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313" y="1628775"/>
            <a:ext cx="8280400" cy="4895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80" name="Text Box 7"/>
          <p:cNvSpPr txBox="1">
            <a:spLocks noChangeArrowheads="1"/>
          </p:cNvSpPr>
          <p:nvPr/>
        </p:nvSpPr>
        <p:spPr bwMode="auto">
          <a:xfrm>
            <a:off x="1900239" y="1989138"/>
            <a:ext cx="1100137" cy="366712"/>
          </a:xfrm>
          <a:prstGeom prst="rect">
            <a:avLst/>
          </a:prstGeom>
          <a:solidFill>
            <a:srgbClr val="33CC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b="1">
                <a:solidFill>
                  <a:srgbClr val="FFFF00"/>
                </a:solidFill>
              </a:rPr>
              <a:t>myosin</a:t>
            </a:r>
          </a:p>
        </p:txBody>
      </p:sp>
      <p:sp>
        <p:nvSpPr>
          <p:cNvPr id="24581" name="Text Box 8"/>
          <p:cNvSpPr txBox="1">
            <a:spLocks noChangeArrowheads="1"/>
          </p:cNvSpPr>
          <p:nvPr/>
        </p:nvSpPr>
        <p:spPr bwMode="auto">
          <a:xfrm>
            <a:off x="1900238" y="3808413"/>
            <a:ext cx="717550" cy="36671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b="1">
                <a:solidFill>
                  <a:srgbClr val="33CC33"/>
                </a:solidFill>
              </a:rPr>
              <a:t>actin</a:t>
            </a:r>
          </a:p>
        </p:txBody>
      </p:sp>
    </p:spTree>
    <p:extLst>
      <p:ext uri="{BB962C8B-B14F-4D97-AF65-F5344CB8AC3E}">
        <p14:creationId xmlns:p14="http://schemas.microsoft.com/office/powerpoint/2010/main" val="326278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314" y="174171"/>
            <a:ext cx="9010043" cy="6604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589314" y="72574"/>
            <a:ext cx="901004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400" dirty="0"/>
              <a:t>Rhabdomyocytes – </a:t>
            </a:r>
            <a:r>
              <a:rPr lang="cs-CZ" sz="2400" dirty="0" err="1"/>
              <a:t>oculomotor</a:t>
            </a:r>
            <a:r>
              <a:rPr lang="cs-CZ" sz="2400" dirty="0"/>
              <a:t> </a:t>
            </a:r>
            <a:r>
              <a:rPr lang="cs-CZ" sz="2400" dirty="0" err="1"/>
              <a:t>muscles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rat</a:t>
            </a:r>
            <a:r>
              <a:rPr lang="cs-CZ" sz="2400" dirty="0"/>
              <a:t> (TEM)</a:t>
            </a:r>
            <a:endParaRPr lang="en-US" sz="24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1589313" y="1197429"/>
            <a:ext cx="14514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err="1"/>
              <a:t>mitochondria</a:t>
            </a:r>
            <a:endParaRPr lang="en-US" dirty="0"/>
          </a:p>
        </p:txBody>
      </p:sp>
      <p:sp>
        <p:nvSpPr>
          <p:cNvPr id="5" name="TextovéPole 4"/>
          <p:cNvSpPr txBox="1"/>
          <p:nvPr/>
        </p:nvSpPr>
        <p:spPr>
          <a:xfrm>
            <a:off x="1589314" y="1814286"/>
            <a:ext cx="113937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err="1"/>
              <a:t>myofibrils</a:t>
            </a:r>
            <a:endParaRPr lang="en-US" dirty="0"/>
          </a:p>
        </p:txBody>
      </p:sp>
      <p:sp>
        <p:nvSpPr>
          <p:cNvPr id="6" name="TextovéPole 5"/>
          <p:cNvSpPr txBox="1"/>
          <p:nvPr/>
        </p:nvSpPr>
        <p:spPr>
          <a:xfrm>
            <a:off x="1524001" y="2663764"/>
            <a:ext cx="1516743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err="1"/>
              <a:t>sarcolemma</a:t>
            </a:r>
            <a:r>
              <a:rPr lang="cs-CZ" dirty="0"/>
              <a:t> and lamina </a:t>
            </a:r>
            <a:r>
              <a:rPr lang="cs-CZ" dirty="0" err="1"/>
              <a:t>basalis</a:t>
            </a:r>
            <a:endParaRPr lang="en-US" dirty="0"/>
          </a:p>
        </p:txBody>
      </p:sp>
      <p:sp>
        <p:nvSpPr>
          <p:cNvPr id="7" name="TextovéPole 6"/>
          <p:cNvSpPr txBox="1"/>
          <p:nvPr/>
        </p:nvSpPr>
        <p:spPr>
          <a:xfrm>
            <a:off x="1556656" y="3766457"/>
            <a:ext cx="14514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err="1"/>
              <a:t>mitochondria</a:t>
            </a:r>
            <a:endParaRPr lang="en-US" dirty="0"/>
          </a:p>
        </p:txBody>
      </p:sp>
      <p:sp>
        <p:nvSpPr>
          <p:cNvPr id="8" name="TextovéPole 7"/>
          <p:cNvSpPr txBox="1"/>
          <p:nvPr/>
        </p:nvSpPr>
        <p:spPr>
          <a:xfrm>
            <a:off x="1589314" y="4434115"/>
            <a:ext cx="10668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err="1"/>
              <a:t>nucleus</a:t>
            </a:r>
            <a:endParaRPr lang="en-US" dirty="0"/>
          </a:p>
        </p:txBody>
      </p:sp>
      <p:sp>
        <p:nvSpPr>
          <p:cNvPr id="9" name="TextovéPole 8"/>
          <p:cNvSpPr txBox="1"/>
          <p:nvPr/>
        </p:nvSpPr>
        <p:spPr>
          <a:xfrm>
            <a:off x="1531256" y="5406963"/>
            <a:ext cx="113937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err="1"/>
              <a:t>myofibrils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8298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827483" y="91730"/>
            <a:ext cx="6147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/>
              <a:t>Rhabdomyocyte</a:t>
            </a:r>
            <a:r>
              <a:rPr lang="cs-CZ" sz="2400" dirty="0"/>
              <a:t> (TEM) </a:t>
            </a:r>
            <a:endParaRPr lang="en-US" sz="24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483" y="664550"/>
            <a:ext cx="8471501" cy="619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9674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72483"/>
            <a:ext cx="9144000" cy="597977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821540" y="138901"/>
            <a:ext cx="6956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/>
              <a:t>Skeletal</a:t>
            </a:r>
            <a:r>
              <a:rPr lang="cs-CZ" sz="2400" dirty="0"/>
              <a:t> </a:t>
            </a:r>
            <a:r>
              <a:rPr lang="cs-CZ" sz="2400" dirty="0" err="1"/>
              <a:t>muscle</a:t>
            </a:r>
            <a:r>
              <a:rPr lang="cs-CZ" sz="2400" dirty="0"/>
              <a:t> </a:t>
            </a:r>
            <a:r>
              <a:rPr lang="cs-CZ" sz="2400" dirty="0" err="1"/>
              <a:t>tissue</a:t>
            </a:r>
            <a:r>
              <a:rPr lang="cs-CZ" sz="2400" dirty="0"/>
              <a:t> – Apex linguae</a:t>
            </a:r>
            <a:endParaRPr lang="en-US" sz="2400" dirty="0"/>
          </a:p>
        </p:txBody>
      </p:sp>
      <p:pic>
        <p:nvPicPr>
          <p:cNvPr id="5" name="Picture 3" descr="apex lingua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60261" y="-1"/>
            <a:ext cx="2607740" cy="1672281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752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540" y="595742"/>
            <a:ext cx="8567727" cy="6262258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821540" y="138901"/>
            <a:ext cx="6956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/>
              <a:t>Skeletal</a:t>
            </a:r>
            <a:r>
              <a:rPr lang="cs-CZ" sz="2400" dirty="0"/>
              <a:t> </a:t>
            </a:r>
            <a:r>
              <a:rPr lang="cs-CZ" sz="2400" dirty="0" err="1"/>
              <a:t>muscle</a:t>
            </a:r>
            <a:r>
              <a:rPr lang="cs-CZ" sz="2400" dirty="0"/>
              <a:t> </a:t>
            </a:r>
            <a:r>
              <a:rPr lang="cs-CZ" sz="2400" dirty="0" err="1"/>
              <a:t>tissue</a:t>
            </a:r>
            <a:r>
              <a:rPr lang="cs-CZ" sz="2400" dirty="0"/>
              <a:t> (</a:t>
            </a:r>
            <a:r>
              <a:rPr lang="cs-CZ" sz="2400" dirty="0" err="1"/>
              <a:t>striated</a:t>
            </a:r>
            <a:r>
              <a:rPr lang="cs-CZ" sz="2400" dirty="0"/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624821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Cardiac</a:t>
            </a:r>
            <a:r>
              <a:rPr lang="cs-CZ" dirty="0" smtClean="0"/>
              <a:t> </a:t>
            </a:r>
            <a:r>
              <a:rPr lang="cs-CZ" dirty="0" err="1" smtClean="0"/>
              <a:t>muscle</a:t>
            </a:r>
            <a:r>
              <a:rPr lang="cs-CZ" dirty="0" smtClean="0"/>
              <a:t> - </a:t>
            </a:r>
            <a:r>
              <a:rPr lang="cs-CZ" dirty="0" err="1" smtClean="0"/>
              <a:t>myocardium</a:t>
            </a:r>
            <a:endParaRPr lang="cs-CZ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800" dirty="0" err="1" smtClean="0"/>
              <a:t>is</a:t>
            </a:r>
            <a:r>
              <a:rPr lang="cs-CZ" altLang="cs-CZ" sz="2800" dirty="0" smtClean="0"/>
              <a:t> made up </a:t>
            </a:r>
            <a:r>
              <a:rPr lang="cs-CZ" altLang="cs-CZ" sz="2800" dirty="0" err="1" smtClean="0"/>
              <a:t>of</a:t>
            </a:r>
            <a:r>
              <a:rPr lang="cs-CZ" altLang="cs-CZ" sz="2800" dirty="0" smtClean="0"/>
              <a:t> long </a:t>
            </a:r>
            <a:r>
              <a:rPr lang="cs-CZ" altLang="cs-CZ" sz="2800" dirty="0" err="1" smtClean="0"/>
              <a:t>branched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fibers</a:t>
            </a:r>
            <a:r>
              <a:rPr lang="cs-CZ" altLang="cs-CZ" sz="2800" dirty="0" smtClean="0"/>
              <a:t>, </a:t>
            </a:r>
            <a:r>
              <a:rPr lang="cs-CZ" altLang="cs-CZ" sz="2800" dirty="0" err="1" smtClean="0"/>
              <a:t>composed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of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cells</a:t>
            </a:r>
            <a:r>
              <a:rPr lang="cs-CZ" altLang="cs-CZ" sz="2800" dirty="0" smtClean="0"/>
              <a:t> – </a:t>
            </a:r>
            <a:r>
              <a:rPr lang="cs-CZ" altLang="cs-CZ" sz="2800" b="1" dirty="0" err="1" smtClean="0">
                <a:solidFill>
                  <a:srgbClr val="008000"/>
                </a:solidFill>
              </a:rPr>
              <a:t>cardiomyocytes</a:t>
            </a:r>
            <a:r>
              <a:rPr lang="cs-CZ" altLang="cs-CZ" sz="2800" dirty="0" smtClean="0"/>
              <a:t>,</a:t>
            </a:r>
          </a:p>
          <a:p>
            <a:pPr eaLnBrk="1" hangingPunct="1">
              <a:defRPr/>
            </a:pPr>
            <a:r>
              <a:rPr lang="cs-CZ" altLang="cs-CZ" sz="2800" dirty="0" err="1" smtClean="0"/>
              <a:t>cardiomyocytes</a:t>
            </a:r>
            <a:r>
              <a:rPr lang="cs-CZ" altLang="cs-CZ" sz="2800" dirty="0" smtClean="0"/>
              <a:t> are </a:t>
            </a:r>
            <a:r>
              <a:rPr lang="cs-CZ" altLang="cs-CZ" sz="2800" u="sng" dirty="0" err="1" smtClean="0"/>
              <a:t>cylindrical</a:t>
            </a:r>
            <a:r>
              <a:rPr lang="cs-CZ" altLang="cs-CZ" sz="2800" u="sng" dirty="0" smtClean="0"/>
              <a:t> </a:t>
            </a:r>
            <a:r>
              <a:rPr lang="cs-CZ" altLang="cs-CZ" sz="2800" u="sng" dirty="0" err="1" smtClean="0"/>
              <a:t>cells</a:t>
            </a:r>
            <a:r>
              <a:rPr lang="cs-CZ" altLang="cs-CZ" sz="2800" dirty="0" smtClean="0"/>
              <a:t>, </a:t>
            </a:r>
            <a:r>
              <a:rPr lang="cs-CZ" altLang="cs-CZ" sz="2800" dirty="0" err="1" smtClean="0"/>
              <a:t>which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can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be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branched</a:t>
            </a:r>
            <a:r>
              <a:rPr lang="cs-CZ" altLang="cs-CZ" sz="2800" dirty="0" smtClean="0"/>
              <a:t> on </a:t>
            </a:r>
            <a:r>
              <a:rPr lang="cs-CZ" altLang="cs-CZ" sz="2800" dirty="0" err="1" smtClean="0"/>
              <a:t>one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or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both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ends</a:t>
            </a:r>
            <a:r>
              <a:rPr lang="cs-CZ" altLang="cs-CZ" sz="2800" dirty="0" smtClean="0"/>
              <a:t> (Y, X </a:t>
            </a:r>
            <a:r>
              <a:rPr lang="cs-CZ" altLang="cs-CZ" sz="2800" dirty="0" err="1" smtClean="0"/>
              <a:t>shaped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cells</a:t>
            </a:r>
            <a:r>
              <a:rPr lang="cs-CZ" altLang="cs-CZ" sz="2800" dirty="0" smtClean="0"/>
              <a:t>),</a:t>
            </a:r>
          </a:p>
          <a:p>
            <a:pPr eaLnBrk="1" hangingPunct="1">
              <a:defRPr/>
            </a:pPr>
            <a:r>
              <a:rPr lang="cs-CZ" altLang="cs-CZ" sz="2800" dirty="0" err="1" smtClean="0"/>
              <a:t>Sarkoplasm</a:t>
            </a:r>
            <a:r>
              <a:rPr lang="cs-CZ" altLang="cs-CZ" sz="2800" dirty="0" smtClean="0"/>
              <a:t>: 1 </a:t>
            </a:r>
            <a:r>
              <a:rPr lang="cs-CZ" altLang="cs-CZ" sz="2800" dirty="0" err="1" smtClean="0"/>
              <a:t>nucleus</a:t>
            </a:r>
            <a:r>
              <a:rPr lang="cs-CZ" altLang="cs-CZ" sz="2800" dirty="0" smtClean="0"/>
              <a:t> in </a:t>
            </a:r>
            <a:r>
              <a:rPr lang="cs-CZ" altLang="cs-CZ" sz="2800" dirty="0" err="1" smtClean="0"/>
              <a:t>the</a:t>
            </a:r>
            <a:r>
              <a:rPr lang="cs-CZ" altLang="cs-CZ" sz="2800" dirty="0" smtClean="0"/>
              <a:t> center </a:t>
            </a:r>
            <a:r>
              <a:rPr lang="cs-CZ" altLang="cs-CZ" sz="2800" dirty="0" err="1" smtClean="0"/>
              <a:t>of</a:t>
            </a:r>
            <a:r>
              <a:rPr lang="cs-CZ" altLang="cs-CZ" sz="2800" dirty="0" smtClean="0"/>
              <a:t> cell, </a:t>
            </a:r>
            <a:r>
              <a:rPr lang="cs-CZ" altLang="cs-CZ" sz="2800" dirty="0" err="1" smtClean="0"/>
              <a:t>striated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myofibrils</a:t>
            </a:r>
            <a:r>
              <a:rPr lang="cs-CZ" altLang="cs-CZ" sz="2800" dirty="0" smtClean="0"/>
              <a:t>, </a:t>
            </a:r>
            <a:r>
              <a:rPr lang="cs-CZ" altLang="cs-CZ" sz="2800" dirty="0" err="1" smtClean="0"/>
              <a:t>numerous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mitochondria</a:t>
            </a:r>
            <a:r>
              <a:rPr lang="cs-CZ" altLang="cs-CZ" sz="2800" dirty="0" smtClean="0"/>
              <a:t>, </a:t>
            </a:r>
          </a:p>
          <a:p>
            <a:pPr eaLnBrk="1" hangingPunct="1">
              <a:defRPr/>
            </a:pPr>
            <a:r>
              <a:rPr lang="cs-CZ" altLang="cs-CZ" sz="2800" dirty="0" err="1" smtClean="0"/>
              <a:t>cells</a:t>
            </a:r>
            <a:r>
              <a:rPr lang="cs-CZ" altLang="cs-CZ" sz="2800" dirty="0" smtClean="0"/>
              <a:t> are </a:t>
            </a:r>
            <a:r>
              <a:rPr lang="cs-CZ" altLang="cs-CZ" sz="2800" dirty="0" err="1" smtClean="0"/>
              <a:t>attached</a:t>
            </a:r>
            <a:r>
              <a:rPr lang="cs-CZ" altLang="cs-CZ" sz="2800" dirty="0" smtClean="0"/>
              <a:t> to </a:t>
            </a:r>
            <a:r>
              <a:rPr lang="cs-CZ" altLang="cs-CZ" sz="2800" dirty="0" err="1" smtClean="0"/>
              <a:t>one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another</a:t>
            </a:r>
            <a:r>
              <a:rPr lang="cs-CZ" altLang="cs-CZ" sz="2800" dirty="0" smtClean="0"/>
              <a:t> by end-to-end </a:t>
            </a:r>
            <a:r>
              <a:rPr lang="cs-CZ" altLang="cs-CZ" sz="2800" dirty="0" err="1" smtClean="0"/>
              <a:t>junctions</a:t>
            </a:r>
            <a:r>
              <a:rPr lang="cs-CZ" altLang="cs-CZ" sz="2800" dirty="0" smtClean="0"/>
              <a:t> – </a:t>
            </a:r>
            <a:r>
              <a:rPr lang="cs-CZ" altLang="cs-CZ" sz="2800" u="sng" dirty="0" err="1" smtClean="0">
                <a:solidFill>
                  <a:srgbClr val="9900CC"/>
                </a:solidFill>
              </a:rPr>
              <a:t>intercalated</a:t>
            </a:r>
            <a:r>
              <a:rPr lang="cs-CZ" altLang="cs-CZ" sz="2800" u="sng" dirty="0" smtClean="0">
                <a:solidFill>
                  <a:srgbClr val="9900CC"/>
                </a:solidFill>
              </a:rPr>
              <a:t> </a:t>
            </a:r>
            <a:r>
              <a:rPr lang="cs-CZ" altLang="cs-CZ" sz="2800" u="sng" dirty="0" err="1" smtClean="0">
                <a:solidFill>
                  <a:srgbClr val="9900CC"/>
                </a:solidFill>
              </a:rPr>
              <a:t>discs</a:t>
            </a:r>
            <a:r>
              <a:rPr lang="cs-CZ" altLang="cs-CZ" sz="2800" dirty="0" smtClean="0">
                <a:solidFill>
                  <a:srgbClr val="9900CC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1719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13472" y="365127"/>
            <a:ext cx="8325879" cy="844386"/>
          </a:xfrm>
        </p:spPr>
        <p:txBody>
          <a:bodyPr>
            <a:normAutofit/>
          </a:bodyPr>
          <a:lstStyle/>
          <a:p>
            <a:r>
              <a:rPr lang="cs-CZ" sz="2800" dirty="0" err="1">
                <a:latin typeface="+mn-lt"/>
              </a:rPr>
              <a:t>Muscle</a:t>
            </a:r>
            <a:r>
              <a:rPr lang="cs-CZ" sz="2800" dirty="0">
                <a:latin typeface="+mn-lt"/>
              </a:rPr>
              <a:t> </a:t>
            </a:r>
            <a:r>
              <a:rPr lang="cs-CZ" sz="2800" dirty="0" err="1">
                <a:latin typeface="+mn-lt"/>
              </a:rPr>
              <a:t>tissue</a:t>
            </a:r>
            <a:endParaRPr lang="cs-CZ" sz="2800" dirty="0">
              <a:latin typeface="+mn-lt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312" y="2108612"/>
            <a:ext cx="3843689" cy="3190332"/>
          </a:xfrm>
        </p:spPr>
      </p:pic>
      <p:pic>
        <p:nvPicPr>
          <p:cNvPr id="5" name="Picture 7" descr="F10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90"/>
          <a:stretch>
            <a:fillRect/>
          </a:stretch>
        </p:blipFill>
        <p:spPr>
          <a:xfrm>
            <a:off x="1713471" y="2163703"/>
            <a:ext cx="4232374" cy="3080150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Šipka doprava 5"/>
          <p:cNvSpPr/>
          <p:nvPr/>
        </p:nvSpPr>
        <p:spPr>
          <a:xfrm>
            <a:off x="6041189" y="3450034"/>
            <a:ext cx="928023" cy="4846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193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reeform 21" descr="Přehoz"/>
          <p:cNvSpPr>
            <a:spLocks/>
          </p:cNvSpPr>
          <p:nvPr/>
        </p:nvSpPr>
        <p:spPr bwMode="auto">
          <a:xfrm>
            <a:off x="1544639" y="1649414"/>
            <a:ext cx="3686175" cy="1762125"/>
          </a:xfrm>
          <a:custGeom>
            <a:avLst/>
            <a:gdLst>
              <a:gd name="T0" fmla="*/ 357188 w 2322"/>
              <a:gd name="T1" fmla="*/ 425450 h 1110"/>
              <a:gd name="T2" fmla="*/ 371475 w 2322"/>
              <a:gd name="T3" fmla="*/ 469900 h 1110"/>
              <a:gd name="T4" fmla="*/ 168275 w 2322"/>
              <a:gd name="T5" fmla="*/ 701675 h 1110"/>
              <a:gd name="T6" fmla="*/ 52388 w 2322"/>
              <a:gd name="T7" fmla="*/ 1006475 h 1110"/>
              <a:gd name="T8" fmla="*/ 66675 w 2322"/>
              <a:gd name="T9" fmla="*/ 1268413 h 1110"/>
              <a:gd name="T10" fmla="*/ 385763 w 2322"/>
              <a:gd name="T11" fmla="*/ 1282700 h 1110"/>
              <a:gd name="T12" fmla="*/ 1460500 w 2322"/>
              <a:gd name="T13" fmla="*/ 1325563 h 1110"/>
              <a:gd name="T14" fmla="*/ 1749425 w 2322"/>
              <a:gd name="T15" fmla="*/ 1355725 h 1110"/>
              <a:gd name="T16" fmla="*/ 1836738 w 2322"/>
              <a:gd name="T17" fmla="*/ 1384300 h 1110"/>
              <a:gd name="T18" fmla="*/ 1881188 w 2322"/>
              <a:gd name="T19" fmla="*/ 1398588 h 1110"/>
              <a:gd name="T20" fmla="*/ 1997075 w 2322"/>
              <a:gd name="T21" fmla="*/ 1471613 h 1110"/>
              <a:gd name="T22" fmla="*/ 2084388 w 2322"/>
              <a:gd name="T23" fmla="*/ 1514475 h 1110"/>
              <a:gd name="T24" fmla="*/ 2155825 w 2322"/>
              <a:gd name="T25" fmla="*/ 1573213 h 1110"/>
              <a:gd name="T26" fmla="*/ 2344738 w 2322"/>
              <a:gd name="T27" fmla="*/ 1601788 h 1110"/>
              <a:gd name="T28" fmla="*/ 2432050 w 2322"/>
              <a:gd name="T29" fmla="*/ 1630363 h 1110"/>
              <a:gd name="T30" fmla="*/ 2476500 w 2322"/>
              <a:gd name="T31" fmla="*/ 1644650 h 1110"/>
              <a:gd name="T32" fmla="*/ 2722563 w 2322"/>
              <a:gd name="T33" fmla="*/ 1762125 h 1110"/>
              <a:gd name="T34" fmla="*/ 2795588 w 2322"/>
              <a:gd name="T35" fmla="*/ 1746250 h 1110"/>
              <a:gd name="T36" fmla="*/ 2809875 w 2322"/>
              <a:gd name="T37" fmla="*/ 1703388 h 1110"/>
              <a:gd name="T38" fmla="*/ 2852738 w 2322"/>
              <a:gd name="T39" fmla="*/ 1674813 h 1110"/>
              <a:gd name="T40" fmla="*/ 3086100 w 2322"/>
              <a:gd name="T41" fmla="*/ 1630363 h 1110"/>
              <a:gd name="T42" fmla="*/ 3201988 w 2322"/>
              <a:gd name="T43" fmla="*/ 1528763 h 1110"/>
              <a:gd name="T44" fmla="*/ 3259138 w 2322"/>
              <a:gd name="T45" fmla="*/ 1441450 h 1110"/>
              <a:gd name="T46" fmla="*/ 3273425 w 2322"/>
              <a:gd name="T47" fmla="*/ 1384300 h 1110"/>
              <a:gd name="T48" fmla="*/ 3405188 w 2322"/>
              <a:gd name="T49" fmla="*/ 1412875 h 1110"/>
              <a:gd name="T50" fmla="*/ 3535363 w 2322"/>
              <a:gd name="T51" fmla="*/ 1398588 h 1110"/>
              <a:gd name="T52" fmla="*/ 3563938 w 2322"/>
              <a:gd name="T53" fmla="*/ 1311275 h 1110"/>
              <a:gd name="T54" fmla="*/ 3594100 w 2322"/>
              <a:gd name="T55" fmla="*/ 1282700 h 1110"/>
              <a:gd name="T56" fmla="*/ 3594100 w 2322"/>
              <a:gd name="T57" fmla="*/ 1152525 h 1110"/>
              <a:gd name="T58" fmla="*/ 3506788 w 2322"/>
              <a:gd name="T59" fmla="*/ 1122363 h 1110"/>
              <a:gd name="T60" fmla="*/ 3259138 w 2322"/>
              <a:gd name="T61" fmla="*/ 963613 h 1110"/>
              <a:gd name="T62" fmla="*/ 2968625 w 2322"/>
              <a:gd name="T63" fmla="*/ 862013 h 1110"/>
              <a:gd name="T64" fmla="*/ 2736850 w 2322"/>
              <a:gd name="T65" fmla="*/ 788988 h 1110"/>
              <a:gd name="T66" fmla="*/ 2562225 w 2322"/>
              <a:gd name="T67" fmla="*/ 774700 h 1110"/>
              <a:gd name="T68" fmla="*/ 2519363 w 2322"/>
              <a:gd name="T69" fmla="*/ 760413 h 1110"/>
              <a:gd name="T70" fmla="*/ 2562225 w 2322"/>
              <a:gd name="T71" fmla="*/ 746125 h 1110"/>
              <a:gd name="T72" fmla="*/ 2795588 w 2322"/>
              <a:gd name="T73" fmla="*/ 673100 h 1110"/>
              <a:gd name="T74" fmla="*/ 3679825 w 2322"/>
              <a:gd name="T75" fmla="*/ 644525 h 1110"/>
              <a:gd name="T76" fmla="*/ 3665538 w 2322"/>
              <a:gd name="T77" fmla="*/ 512763 h 1110"/>
              <a:gd name="T78" fmla="*/ 3535363 w 2322"/>
              <a:gd name="T79" fmla="*/ 441325 h 1110"/>
              <a:gd name="T80" fmla="*/ 3506788 w 2322"/>
              <a:gd name="T81" fmla="*/ 411163 h 1110"/>
              <a:gd name="T82" fmla="*/ 3230563 w 2322"/>
              <a:gd name="T83" fmla="*/ 222250 h 1110"/>
              <a:gd name="T84" fmla="*/ 3171825 w 2322"/>
              <a:gd name="T85" fmla="*/ 77788 h 1110"/>
              <a:gd name="T86" fmla="*/ 3128963 w 2322"/>
              <a:gd name="T87" fmla="*/ 4763 h 1110"/>
              <a:gd name="T88" fmla="*/ 2998788 w 2322"/>
              <a:gd name="T89" fmla="*/ 19050 h 1110"/>
              <a:gd name="T90" fmla="*/ 2635250 w 2322"/>
              <a:gd name="T91" fmla="*/ 34925 h 1110"/>
              <a:gd name="T92" fmla="*/ 2417763 w 2322"/>
              <a:gd name="T93" fmla="*/ 77788 h 1110"/>
              <a:gd name="T94" fmla="*/ 2171700 w 2322"/>
              <a:gd name="T95" fmla="*/ 165100 h 1110"/>
              <a:gd name="T96" fmla="*/ 1241425 w 2322"/>
              <a:gd name="T97" fmla="*/ 193675 h 1110"/>
              <a:gd name="T98" fmla="*/ 1125538 w 2322"/>
              <a:gd name="T99" fmla="*/ 252413 h 1110"/>
              <a:gd name="T100" fmla="*/ 792163 w 2322"/>
              <a:gd name="T101" fmla="*/ 309563 h 1110"/>
              <a:gd name="T102" fmla="*/ 342900 w 2322"/>
              <a:gd name="T103" fmla="*/ 354013 h 1110"/>
              <a:gd name="T104" fmla="*/ 357188 w 2322"/>
              <a:gd name="T105" fmla="*/ 425450 h 1110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2322" h="1110">
                <a:moveTo>
                  <a:pt x="225" y="268"/>
                </a:moveTo>
                <a:cubicBezTo>
                  <a:pt x="228" y="277"/>
                  <a:pt x="234" y="286"/>
                  <a:pt x="234" y="296"/>
                </a:cubicBezTo>
                <a:cubicBezTo>
                  <a:pt x="234" y="454"/>
                  <a:pt x="238" y="429"/>
                  <a:pt x="106" y="442"/>
                </a:cubicBezTo>
                <a:cubicBezTo>
                  <a:pt x="95" y="647"/>
                  <a:pt x="144" y="597"/>
                  <a:pt x="33" y="634"/>
                </a:cubicBezTo>
                <a:cubicBezTo>
                  <a:pt x="36" y="689"/>
                  <a:pt x="0" y="764"/>
                  <a:pt x="42" y="799"/>
                </a:cubicBezTo>
                <a:cubicBezTo>
                  <a:pt x="94" y="842"/>
                  <a:pt x="176" y="803"/>
                  <a:pt x="243" y="808"/>
                </a:cubicBezTo>
                <a:cubicBezTo>
                  <a:pt x="480" y="825"/>
                  <a:pt x="639" y="830"/>
                  <a:pt x="920" y="835"/>
                </a:cubicBezTo>
                <a:cubicBezTo>
                  <a:pt x="1126" y="847"/>
                  <a:pt x="1019" y="826"/>
                  <a:pt x="1102" y="854"/>
                </a:cubicBezTo>
                <a:cubicBezTo>
                  <a:pt x="1120" y="860"/>
                  <a:pt x="1139" y="866"/>
                  <a:pt x="1157" y="872"/>
                </a:cubicBezTo>
                <a:cubicBezTo>
                  <a:pt x="1166" y="875"/>
                  <a:pt x="1185" y="881"/>
                  <a:pt x="1185" y="881"/>
                </a:cubicBezTo>
                <a:cubicBezTo>
                  <a:pt x="1213" y="899"/>
                  <a:pt x="1226" y="917"/>
                  <a:pt x="1258" y="927"/>
                </a:cubicBezTo>
                <a:cubicBezTo>
                  <a:pt x="1334" y="978"/>
                  <a:pt x="1238" y="917"/>
                  <a:pt x="1313" y="954"/>
                </a:cubicBezTo>
                <a:cubicBezTo>
                  <a:pt x="1416" y="1004"/>
                  <a:pt x="1277" y="942"/>
                  <a:pt x="1358" y="991"/>
                </a:cubicBezTo>
                <a:cubicBezTo>
                  <a:pt x="1383" y="1006"/>
                  <a:pt x="1476" y="1009"/>
                  <a:pt x="1477" y="1009"/>
                </a:cubicBezTo>
                <a:cubicBezTo>
                  <a:pt x="1495" y="1015"/>
                  <a:pt x="1514" y="1021"/>
                  <a:pt x="1532" y="1027"/>
                </a:cubicBezTo>
                <a:cubicBezTo>
                  <a:pt x="1541" y="1030"/>
                  <a:pt x="1560" y="1036"/>
                  <a:pt x="1560" y="1036"/>
                </a:cubicBezTo>
                <a:cubicBezTo>
                  <a:pt x="1599" y="1077"/>
                  <a:pt x="1662" y="1090"/>
                  <a:pt x="1715" y="1110"/>
                </a:cubicBezTo>
                <a:cubicBezTo>
                  <a:pt x="1730" y="1107"/>
                  <a:pt x="1748" y="1109"/>
                  <a:pt x="1761" y="1100"/>
                </a:cubicBezTo>
                <a:cubicBezTo>
                  <a:pt x="1769" y="1095"/>
                  <a:pt x="1764" y="1080"/>
                  <a:pt x="1770" y="1073"/>
                </a:cubicBezTo>
                <a:cubicBezTo>
                  <a:pt x="1777" y="1065"/>
                  <a:pt x="1788" y="1061"/>
                  <a:pt x="1797" y="1055"/>
                </a:cubicBezTo>
                <a:cubicBezTo>
                  <a:pt x="1821" y="979"/>
                  <a:pt x="1879" y="1048"/>
                  <a:pt x="1944" y="1027"/>
                </a:cubicBezTo>
                <a:cubicBezTo>
                  <a:pt x="1966" y="1005"/>
                  <a:pt x="1998" y="988"/>
                  <a:pt x="2017" y="963"/>
                </a:cubicBezTo>
                <a:cubicBezTo>
                  <a:pt x="2030" y="945"/>
                  <a:pt x="2053" y="908"/>
                  <a:pt x="2053" y="908"/>
                </a:cubicBezTo>
                <a:cubicBezTo>
                  <a:pt x="2056" y="896"/>
                  <a:pt x="2051" y="877"/>
                  <a:pt x="2062" y="872"/>
                </a:cubicBezTo>
                <a:cubicBezTo>
                  <a:pt x="2076" y="866"/>
                  <a:pt x="2126" y="884"/>
                  <a:pt x="2145" y="890"/>
                </a:cubicBezTo>
                <a:cubicBezTo>
                  <a:pt x="2172" y="887"/>
                  <a:pt x="2204" y="896"/>
                  <a:pt x="2227" y="881"/>
                </a:cubicBezTo>
                <a:cubicBezTo>
                  <a:pt x="2243" y="871"/>
                  <a:pt x="2239" y="844"/>
                  <a:pt x="2245" y="826"/>
                </a:cubicBezTo>
                <a:cubicBezTo>
                  <a:pt x="2248" y="818"/>
                  <a:pt x="2258" y="814"/>
                  <a:pt x="2264" y="808"/>
                </a:cubicBezTo>
                <a:cubicBezTo>
                  <a:pt x="2273" y="780"/>
                  <a:pt x="2299" y="748"/>
                  <a:pt x="2264" y="726"/>
                </a:cubicBezTo>
                <a:cubicBezTo>
                  <a:pt x="2248" y="716"/>
                  <a:pt x="2209" y="707"/>
                  <a:pt x="2209" y="707"/>
                </a:cubicBezTo>
                <a:cubicBezTo>
                  <a:pt x="2163" y="664"/>
                  <a:pt x="2114" y="627"/>
                  <a:pt x="2053" y="607"/>
                </a:cubicBezTo>
                <a:cubicBezTo>
                  <a:pt x="2000" y="570"/>
                  <a:pt x="1932" y="558"/>
                  <a:pt x="1870" y="543"/>
                </a:cubicBezTo>
                <a:cubicBezTo>
                  <a:pt x="1823" y="531"/>
                  <a:pt x="1772" y="501"/>
                  <a:pt x="1724" y="497"/>
                </a:cubicBezTo>
                <a:cubicBezTo>
                  <a:pt x="1687" y="494"/>
                  <a:pt x="1651" y="491"/>
                  <a:pt x="1614" y="488"/>
                </a:cubicBezTo>
                <a:cubicBezTo>
                  <a:pt x="1605" y="485"/>
                  <a:pt x="1587" y="488"/>
                  <a:pt x="1587" y="479"/>
                </a:cubicBezTo>
                <a:cubicBezTo>
                  <a:pt x="1587" y="470"/>
                  <a:pt x="1605" y="473"/>
                  <a:pt x="1614" y="470"/>
                </a:cubicBezTo>
                <a:cubicBezTo>
                  <a:pt x="1663" y="455"/>
                  <a:pt x="1712" y="440"/>
                  <a:pt x="1761" y="424"/>
                </a:cubicBezTo>
                <a:cubicBezTo>
                  <a:pt x="1938" y="367"/>
                  <a:pt x="2318" y="406"/>
                  <a:pt x="2318" y="406"/>
                </a:cubicBezTo>
                <a:cubicBezTo>
                  <a:pt x="2315" y="378"/>
                  <a:pt x="2322" y="348"/>
                  <a:pt x="2309" y="323"/>
                </a:cubicBezTo>
                <a:cubicBezTo>
                  <a:pt x="2296" y="298"/>
                  <a:pt x="2253" y="287"/>
                  <a:pt x="2227" y="278"/>
                </a:cubicBezTo>
                <a:cubicBezTo>
                  <a:pt x="2221" y="272"/>
                  <a:pt x="2211" y="267"/>
                  <a:pt x="2209" y="259"/>
                </a:cubicBezTo>
                <a:cubicBezTo>
                  <a:pt x="2173" y="112"/>
                  <a:pt x="2240" y="154"/>
                  <a:pt x="2035" y="140"/>
                </a:cubicBezTo>
                <a:cubicBezTo>
                  <a:pt x="2026" y="103"/>
                  <a:pt x="2020" y="80"/>
                  <a:pt x="1998" y="49"/>
                </a:cubicBezTo>
                <a:cubicBezTo>
                  <a:pt x="1995" y="40"/>
                  <a:pt x="1987" y="5"/>
                  <a:pt x="1971" y="3"/>
                </a:cubicBezTo>
                <a:cubicBezTo>
                  <a:pt x="1944" y="0"/>
                  <a:pt x="1916" y="10"/>
                  <a:pt x="1889" y="12"/>
                </a:cubicBezTo>
                <a:cubicBezTo>
                  <a:pt x="1813" y="17"/>
                  <a:pt x="1736" y="19"/>
                  <a:pt x="1660" y="22"/>
                </a:cubicBezTo>
                <a:cubicBezTo>
                  <a:pt x="1612" y="34"/>
                  <a:pt x="1574" y="43"/>
                  <a:pt x="1523" y="49"/>
                </a:cubicBezTo>
                <a:cubicBezTo>
                  <a:pt x="1471" y="66"/>
                  <a:pt x="1427" y="97"/>
                  <a:pt x="1368" y="104"/>
                </a:cubicBezTo>
                <a:cubicBezTo>
                  <a:pt x="1221" y="121"/>
                  <a:pt x="808" y="121"/>
                  <a:pt x="782" y="122"/>
                </a:cubicBezTo>
                <a:cubicBezTo>
                  <a:pt x="752" y="132"/>
                  <a:pt x="740" y="149"/>
                  <a:pt x="709" y="159"/>
                </a:cubicBezTo>
                <a:cubicBezTo>
                  <a:pt x="640" y="205"/>
                  <a:pt x="599" y="189"/>
                  <a:pt x="499" y="195"/>
                </a:cubicBezTo>
                <a:cubicBezTo>
                  <a:pt x="338" y="225"/>
                  <a:pt x="432" y="212"/>
                  <a:pt x="216" y="223"/>
                </a:cubicBezTo>
                <a:cubicBezTo>
                  <a:pt x="227" y="256"/>
                  <a:pt x="225" y="241"/>
                  <a:pt x="225" y="268"/>
                </a:cubicBezTo>
                <a:close/>
              </a:path>
            </a:pathLst>
          </a:custGeom>
          <a:pattFill prst="plaid">
            <a:fgClr>
              <a:srgbClr val="FFCCFF"/>
            </a:fgClr>
            <a:bgClr>
              <a:srgbClr val="FFFFFF"/>
            </a:bgClr>
          </a:pattFill>
          <a:ln w="9525">
            <a:solidFill>
              <a:srgbClr val="FF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51" name="Freeform 22" descr="Přehoz"/>
          <p:cNvSpPr>
            <a:spLocks/>
          </p:cNvSpPr>
          <p:nvPr/>
        </p:nvSpPr>
        <p:spPr bwMode="auto">
          <a:xfrm>
            <a:off x="4738689" y="1341439"/>
            <a:ext cx="2708275" cy="1000125"/>
          </a:xfrm>
          <a:custGeom>
            <a:avLst/>
            <a:gdLst>
              <a:gd name="T0" fmla="*/ 22225 w 1706"/>
              <a:gd name="T1" fmla="*/ 298450 h 630"/>
              <a:gd name="T2" fmla="*/ 79375 w 1706"/>
              <a:gd name="T3" fmla="*/ 400050 h 630"/>
              <a:gd name="T4" fmla="*/ 95250 w 1706"/>
              <a:gd name="T5" fmla="*/ 444500 h 630"/>
              <a:gd name="T6" fmla="*/ 298450 w 1706"/>
              <a:gd name="T7" fmla="*/ 473075 h 630"/>
              <a:gd name="T8" fmla="*/ 341313 w 1706"/>
              <a:gd name="T9" fmla="*/ 560388 h 630"/>
              <a:gd name="T10" fmla="*/ 369888 w 1706"/>
              <a:gd name="T11" fmla="*/ 690563 h 630"/>
              <a:gd name="T12" fmla="*/ 442913 w 1706"/>
              <a:gd name="T13" fmla="*/ 704850 h 630"/>
              <a:gd name="T14" fmla="*/ 922338 w 1706"/>
              <a:gd name="T15" fmla="*/ 865188 h 630"/>
              <a:gd name="T16" fmla="*/ 2257425 w 1706"/>
              <a:gd name="T17" fmla="*/ 865188 h 630"/>
              <a:gd name="T18" fmla="*/ 2649538 w 1706"/>
              <a:gd name="T19" fmla="*/ 850900 h 630"/>
              <a:gd name="T20" fmla="*/ 2635250 w 1706"/>
              <a:gd name="T21" fmla="*/ 647700 h 630"/>
              <a:gd name="T22" fmla="*/ 2533650 w 1706"/>
              <a:gd name="T23" fmla="*/ 631825 h 630"/>
              <a:gd name="T24" fmla="*/ 2344738 w 1706"/>
              <a:gd name="T25" fmla="*/ 342900 h 630"/>
              <a:gd name="T26" fmla="*/ 2300288 w 1706"/>
              <a:gd name="T27" fmla="*/ 196850 h 630"/>
              <a:gd name="T28" fmla="*/ 2198688 w 1706"/>
              <a:gd name="T29" fmla="*/ 153988 h 630"/>
              <a:gd name="T30" fmla="*/ 1981200 w 1706"/>
              <a:gd name="T31" fmla="*/ 139700 h 630"/>
              <a:gd name="T32" fmla="*/ 1066800 w 1706"/>
              <a:gd name="T33" fmla="*/ 95250 h 630"/>
              <a:gd name="T34" fmla="*/ 211138 w 1706"/>
              <a:gd name="T35" fmla="*/ 80963 h 630"/>
              <a:gd name="T36" fmla="*/ 22225 w 1706"/>
              <a:gd name="T37" fmla="*/ 298450 h 63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706" h="630">
                <a:moveTo>
                  <a:pt x="14" y="188"/>
                </a:moveTo>
                <a:cubicBezTo>
                  <a:pt x="36" y="322"/>
                  <a:pt x="0" y="202"/>
                  <a:pt x="50" y="252"/>
                </a:cubicBezTo>
                <a:cubicBezTo>
                  <a:pt x="57" y="259"/>
                  <a:pt x="53" y="273"/>
                  <a:pt x="60" y="280"/>
                </a:cubicBezTo>
                <a:cubicBezTo>
                  <a:pt x="90" y="310"/>
                  <a:pt x="145" y="294"/>
                  <a:pt x="188" y="298"/>
                </a:cubicBezTo>
                <a:cubicBezTo>
                  <a:pt x="194" y="317"/>
                  <a:pt x="209" y="334"/>
                  <a:pt x="215" y="353"/>
                </a:cubicBezTo>
                <a:cubicBezTo>
                  <a:pt x="218" y="363"/>
                  <a:pt x="224" y="429"/>
                  <a:pt x="233" y="435"/>
                </a:cubicBezTo>
                <a:cubicBezTo>
                  <a:pt x="246" y="444"/>
                  <a:pt x="264" y="441"/>
                  <a:pt x="279" y="444"/>
                </a:cubicBezTo>
                <a:cubicBezTo>
                  <a:pt x="398" y="630"/>
                  <a:pt x="109" y="560"/>
                  <a:pt x="581" y="545"/>
                </a:cubicBezTo>
                <a:cubicBezTo>
                  <a:pt x="778" y="337"/>
                  <a:pt x="1156" y="459"/>
                  <a:pt x="1422" y="545"/>
                </a:cubicBezTo>
                <a:cubicBezTo>
                  <a:pt x="1504" y="542"/>
                  <a:pt x="1598" y="577"/>
                  <a:pt x="1669" y="536"/>
                </a:cubicBezTo>
                <a:cubicBezTo>
                  <a:pt x="1706" y="515"/>
                  <a:pt x="1680" y="446"/>
                  <a:pt x="1660" y="408"/>
                </a:cubicBezTo>
                <a:cubicBezTo>
                  <a:pt x="1650" y="389"/>
                  <a:pt x="1617" y="401"/>
                  <a:pt x="1596" y="398"/>
                </a:cubicBezTo>
                <a:cubicBezTo>
                  <a:pt x="1585" y="210"/>
                  <a:pt x="1624" y="232"/>
                  <a:pt x="1477" y="216"/>
                </a:cubicBezTo>
                <a:cubicBezTo>
                  <a:pt x="1427" y="166"/>
                  <a:pt x="1496" y="243"/>
                  <a:pt x="1449" y="124"/>
                </a:cubicBezTo>
                <a:cubicBezTo>
                  <a:pt x="1443" y="108"/>
                  <a:pt x="1396" y="98"/>
                  <a:pt x="1385" y="97"/>
                </a:cubicBezTo>
                <a:cubicBezTo>
                  <a:pt x="1339" y="92"/>
                  <a:pt x="1294" y="91"/>
                  <a:pt x="1248" y="88"/>
                </a:cubicBezTo>
                <a:cubicBezTo>
                  <a:pt x="1016" y="52"/>
                  <a:pt x="1119" y="68"/>
                  <a:pt x="672" y="60"/>
                </a:cubicBezTo>
                <a:cubicBezTo>
                  <a:pt x="493" y="0"/>
                  <a:pt x="371" y="46"/>
                  <a:pt x="133" y="51"/>
                </a:cubicBezTo>
                <a:cubicBezTo>
                  <a:pt x="47" y="79"/>
                  <a:pt x="68" y="134"/>
                  <a:pt x="14" y="188"/>
                </a:cubicBezTo>
                <a:close/>
              </a:path>
            </a:pathLst>
          </a:custGeom>
          <a:pattFill prst="plaid">
            <a:fgClr>
              <a:srgbClr val="FFCCFF"/>
            </a:fgClr>
            <a:bgClr>
              <a:srgbClr val="FFFFFF"/>
            </a:bgClr>
          </a:pattFill>
          <a:ln w="9525">
            <a:solidFill>
              <a:srgbClr val="FF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52" name="Freeform 23" descr="Přehoz"/>
          <p:cNvSpPr>
            <a:spLocks/>
          </p:cNvSpPr>
          <p:nvPr/>
        </p:nvSpPr>
        <p:spPr bwMode="auto">
          <a:xfrm>
            <a:off x="4283075" y="2873375"/>
            <a:ext cx="4097338" cy="1582738"/>
          </a:xfrm>
          <a:custGeom>
            <a:avLst/>
            <a:gdLst>
              <a:gd name="T0" fmla="*/ 927100 w 2581"/>
              <a:gd name="T1" fmla="*/ 0 h 997"/>
              <a:gd name="T2" fmla="*/ 884238 w 2581"/>
              <a:gd name="T3" fmla="*/ 174625 h 997"/>
              <a:gd name="T4" fmla="*/ 869950 w 2581"/>
              <a:gd name="T5" fmla="*/ 217488 h 997"/>
              <a:gd name="T6" fmla="*/ 825500 w 2581"/>
              <a:gd name="T7" fmla="*/ 233363 h 997"/>
              <a:gd name="T8" fmla="*/ 608013 w 2581"/>
              <a:gd name="T9" fmla="*/ 247650 h 997"/>
              <a:gd name="T10" fmla="*/ 449263 w 2581"/>
              <a:gd name="T11" fmla="*/ 420688 h 997"/>
              <a:gd name="T12" fmla="*/ 419100 w 2581"/>
              <a:gd name="T13" fmla="*/ 450850 h 997"/>
              <a:gd name="T14" fmla="*/ 158750 w 2581"/>
              <a:gd name="T15" fmla="*/ 465138 h 997"/>
              <a:gd name="T16" fmla="*/ 463550 w 2581"/>
              <a:gd name="T17" fmla="*/ 552450 h 997"/>
              <a:gd name="T18" fmla="*/ 855663 w 2581"/>
              <a:gd name="T19" fmla="*/ 566738 h 997"/>
              <a:gd name="T20" fmla="*/ 1116013 w 2581"/>
              <a:gd name="T21" fmla="*/ 682625 h 997"/>
              <a:gd name="T22" fmla="*/ 1711325 w 2581"/>
              <a:gd name="T23" fmla="*/ 711200 h 997"/>
              <a:gd name="T24" fmla="*/ 1711325 w 2581"/>
              <a:gd name="T25" fmla="*/ 741363 h 997"/>
              <a:gd name="T26" fmla="*/ 1203325 w 2581"/>
              <a:gd name="T27" fmla="*/ 755650 h 997"/>
              <a:gd name="T28" fmla="*/ 985838 w 2581"/>
              <a:gd name="T29" fmla="*/ 798513 h 997"/>
              <a:gd name="T30" fmla="*/ 695325 w 2581"/>
              <a:gd name="T31" fmla="*/ 812800 h 997"/>
              <a:gd name="T32" fmla="*/ 361950 w 2581"/>
              <a:gd name="T33" fmla="*/ 871538 h 997"/>
              <a:gd name="T34" fmla="*/ 246063 w 2581"/>
              <a:gd name="T35" fmla="*/ 944563 h 997"/>
              <a:gd name="T36" fmla="*/ 288925 w 2581"/>
              <a:gd name="T37" fmla="*/ 1030288 h 997"/>
              <a:gd name="T38" fmla="*/ 331788 w 2581"/>
              <a:gd name="T39" fmla="*/ 1147763 h 997"/>
              <a:gd name="T40" fmla="*/ 506413 w 2581"/>
              <a:gd name="T41" fmla="*/ 1131888 h 997"/>
              <a:gd name="T42" fmla="*/ 550863 w 2581"/>
              <a:gd name="T43" fmla="*/ 1103313 h 997"/>
              <a:gd name="T44" fmla="*/ 579438 w 2581"/>
              <a:gd name="T45" fmla="*/ 1147763 h 997"/>
              <a:gd name="T46" fmla="*/ 796925 w 2581"/>
              <a:gd name="T47" fmla="*/ 1408113 h 997"/>
              <a:gd name="T48" fmla="*/ 869950 w 2581"/>
              <a:gd name="T49" fmla="*/ 1582738 h 997"/>
              <a:gd name="T50" fmla="*/ 1319213 w 2581"/>
              <a:gd name="T51" fmla="*/ 1568450 h 997"/>
              <a:gd name="T52" fmla="*/ 1392238 w 2581"/>
              <a:gd name="T53" fmla="*/ 1509713 h 997"/>
              <a:gd name="T54" fmla="*/ 1508125 w 2581"/>
              <a:gd name="T55" fmla="*/ 1481138 h 997"/>
              <a:gd name="T56" fmla="*/ 1900238 w 2581"/>
              <a:gd name="T57" fmla="*/ 1379538 h 997"/>
              <a:gd name="T58" fmla="*/ 2190750 w 2581"/>
              <a:gd name="T59" fmla="*/ 1292225 h 997"/>
              <a:gd name="T60" fmla="*/ 2698750 w 2581"/>
              <a:gd name="T61" fmla="*/ 1277938 h 997"/>
              <a:gd name="T62" fmla="*/ 3046413 w 2581"/>
              <a:gd name="T63" fmla="*/ 1190625 h 997"/>
              <a:gd name="T64" fmla="*/ 4076700 w 2581"/>
              <a:gd name="T65" fmla="*/ 1176338 h 997"/>
              <a:gd name="T66" fmla="*/ 4062413 w 2581"/>
              <a:gd name="T67" fmla="*/ 1030288 h 997"/>
              <a:gd name="T68" fmla="*/ 3917950 w 2581"/>
              <a:gd name="T69" fmla="*/ 1016000 h 997"/>
              <a:gd name="T70" fmla="*/ 3903663 w 2581"/>
              <a:gd name="T71" fmla="*/ 973138 h 997"/>
              <a:gd name="T72" fmla="*/ 3887788 w 2581"/>
              <a:gd name="T73" fmla="*/ 784225 h 997"/>
              <a:gd name="T74" fmla="*/ 3844925 w 2581"/>
              <a:gd name="T75" fmla="*/ 755650 h 997"/>
              <a:gd name="T76" fmla="*/ 3786188 w 2581"/>
              <a:gd name="T77" fmla="*/ 696913 h 997"/>
              <a:gd name="T78" fmla="*/ 3743325 w 2581"/>
              <a:gd name="T79" fmla="*/ 682625 h 997"/>
              <a:gd name="T80" fmla="*/ 3700463 w 2581"/>
              <a:gd name="T81" fmla="*/ 654050 h 997"/>
              <a:gd name="T82" fmla="*/ 3700463 w 2581"/>
              <a:gd name="T83" fmla="*/ 363538 h 997"/>
              <a:gd name="T84" fmla="*/ 3540125 w 2581"/>
              <a:gd name="T85" fmla="*/ 290513 h 997"/>
              <a:gd name="T86" fmla="*/ 2335213 w 2581"/>
              <a:gd name="T87" fmla="*/ 276225 h 997"/>
              <a:gd name="T88" fmla="*/ 2030413 w 2581"/>
              <a:gd name="T89" fmla="*/ 188913 h 997"/>
              <a:gd name="T90" fmla="*/ 1550988 w 2581"/>
              <a:gd name="T91" fmla="*/ 174625 h 997"/>
              <a:gd name="T92" fmla="*/ 1319213 w 2581"/>
              <a:gd name="T93" fmla="*/ 101600 h 997"/>
              <a:gd name="T94" fmla="*/ 927100 w 2581"/>
              <a:gd name="T95" fmla="*/ 0 h 997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2581" h="997">
                <a:moveTo>
                  <a:pt x="584" y="0"/>
                </a:moveTo>
                <a:cubicBezTo>
                  <a:pt x="599" y="48"/>
                  <a:pt x="576" y="71"/>
                  <a:pt x="557" y="110"/>
                </a:cubicBezTo>
                <a:cubicBezTo>
                  <a:pt x="553" y="118"/>
                  <a:pt x="555" y="130"/>
                  <a:pt x="548" y="137"/>
                </a:cubicBezTo>
                <a:cubicBezTo>
                  <a:pt x="541" y="144"/>
                  <a:pt x="530" y="146"/>
                  <a:pt x="520" y="147"/>
                </a:cubicBezTo>
                <a:cubicBezTo>
                  <a:pt x="475" y="152"/>
                  <a:pt x="429" y="153"/>
                  <a:pt x="383" y="156"/>
                </a:cubicBezTo>
                <a:cubicBezTo>
                  <a:pt x="370" y="196"/>
                  <a:pt x="316" y="238"/>
                  <a:pt x="283" y="265"/>
                </a:cubicBezTo>
                <a:cubicBezTo>
                  <a:pt x="276" y="271"/>
                  <a:pt x="273" y="283"/>
                  <a:pt x="264" y="284"/>
                </a:cubicBezTo>
                <a:cubicBezTo>
                  <a:pt x="210" y="292"/>
                  <a:pt x="155" y="290"/>
                  <a:pt x="100" y="293"/>
                </a:cubicBezTo>
                <a:cubicBezTo>
                  <a:pt x="0" y="388"/>
                  <a:pt x="199" y="344"/>
                  <a:pt x="292" y="348"/>
                </a:cubicBezTo>
                <a:cubicBezTo>
                  <a:pt x="374" y="351"/>
                  <a:pt x="457" y="354"/>
                  <a:pt x="539" y="357"/>
                </a:cubicBezTo>
                <a:cubicBezTo>
                  <a:pt x="587" y="373"/>
                  <a:pt x="660" y="425"/>
                  <a:pt x="703" y="430"/>
                </a:cubicBezTo>
                <a:cubicBezTo>
                  <a:pt x="792" y="440"/>
                  <a:pt x="1021" y="446"/>
                  <a:pt x="1078" y="448"/>
                </a:cubicBezTo>
                <a:cubicBezTo>
                  <a:pt x="1085" y="450"/>
                  <a:pt x="1143" y="463"/>
                  <a:pt x="1078" y="467"/>
                </a:cubicBezTo>
                <a:cubicBezTo>
                  <a:pt x="971" y="473"/>
                  <a:pt x="865" y="473"/>
                  <a:pt x="758" y="476"/>
                </a:cubicBezTo>
                <a:cubicBezTo>
                  <a:pt x="657" y="487"/>
                  <a:pt x="702" y="476"/>
                  <a:pt x="621" y="503"/>
                </a:cubicBezTo>
                <a:cubicBezTo>
                  <a:pt x="563" y="522"/>
                  <a:pt x="499" y="509"/>
                  <a:pt x="438" y="512"/>
                </a:cubicBezTo>
                <a:cubicBezTo>
                  <a:pt x="346" y="544"/>
                  <a:pt x="343" y="541"/>
                  <a:pt x="228" y="549"/>
                </a:cubicBezTo>
                <a:cubicBezTo>
                  <a:pt x="162" y="570"/>
                  <a:pt x="183" y="551"/>
                  <a:pt x="155" y="595"/>
                </a:cubicBezTo>
                <a:cubicBezTo>
                  <a:pt x="161" y="614"/>
                  <a:pt x="176" y="630"/>
                  <a:pt x="182" y="649"/>
                </a:cubicBezTo>
                <a:cubicBezTo>
                  <a:pt x="209" y="730"/>
                  <a:pt x="171" y="683"/>
                  <a:pt x="209" y="723"/>
                </a:cubicBezTo>
                <a:cubicBezTo>
                  <a:pt x="246" y="720"/>
                  <a:pt x="283" y="720"/>
                  <a:pt x="319" y="713"/>
                </a:cubicBezTo>
                <a:cubicBezTo>
                  <a:pt x="330" y="711"/>
                  <a:pt x="336" y="693"/>
                  <a:pt x="347" y="695"/>
                </a:cubicBezTo>
                <a:cubicBezTo>
                  <a:pt x="358" y="697"/>
                  <a:pt x="359" y="714"/>
                  <a:pt x="365" y="723"/>
                </a:cubicBezTo>
                <a:cubicBezTo>
                  <a:pt x="376" y="890"/>
                  <a:pt x="350" y="873"/>
                  <a:pt x="502" y="887"/>
                </a:cubicBezTo>
                <a:cubicBezTo>
                  <a:pt x="519" y="938"/>
                  <a:pt x="489" y="978"/>
                  <a:pt x="548" y="997"/>
                </a:cubicBezTo>
                <a:cubicBezTo>
                  <a:pt x="642" y="994"/>
                  <a:pt x="737" y="993"/>
                  <a:pt x="831" y="988"/>
                </a:cubicBezTo>
                <a:cubicBezTo>
                  <a:pt x="895" y="984"/>
                  <a:pt x="825" y="977"/>
                  <a:pt x="877" y="951"/>
                </a:cubicBezTo>
                <a:cubicBezTo>
                  <a:pt x="899" y="940"/>
                  <a:pt x="926" y="941"/>
                  <a:pt x="950" y="933"/>
                </a:cubicBezTo>
                <a:cubicBezTo>
                  <a:pt x="1032" y="906"/>
                  <a:pt x="1111" y="880"/>
                  <a:pt x="1197" y="869"/>
                </a:cubicBezTo>
                <a:cubicBezTo>
                  <a:pt x="1256" y="854"/>
                  <a:pt x="1319" y="817"/>
                  <a:pt x="1380" y="814"/>
                </a:cubicBezTo>
                <a:cubicBezTo>
                  <a:pt x="1487" y="809"/>
                  <a:pt x="1593" y="808"/>
                  <a:pt x="1700" y="805"/>
                </a:cubicBezTo>
                <a:cubicBezTo>
                  <a:pt x="1769" y="791"/>
                  <a:pt x="1849" y="752"/>
                  <a:pt x="1919" y="750"/>
                </a:cubicBezTo>
                <a:cubicBezTo>
                  <a:pt x="2135" y="744"/>
                  <a:pt x="2352" y="744"/>
                  <a:pt x="2568" y="741"/>
                </a:cubicBezTo>
                <a:cubicBezTo>
                  <a:pt x="2565" y="710"/>
                  <a:pt x="2581" y="671"/>
                  <a:pt x="2559" y="649"/>
                </a:cubicBezTo>
                <a:cubicBezTo>
                  <a:pt x="2538" y="627"/>
                  <a:pt x="2497" y="650"/>
                  <a:pt x="2468" y="640"/>
                </a:cubicBezTo>
                <a:cubicBezTo>
                  <a:pt x="2459" y="637"/>
                  <a:pt x="2462" y="622"/>
                  <a:pt x="2459" y="613"/>
                </a:cubicBezTo>
                <a:cubicBezTo>
                  <a:pt x="2456" y="573"/>
                  <a:pt x="2459" y="532"/>
                  <a:pt x="2449" y="494"/>
                </a:cubicBezTo>
                <a:cubicBezTo>
                  <a:pt x="2446" y="484"/>
                  <a:pt x="2430" y="483"/>
                  <a:pt x="2422" y="476"/>
                </a:cubicBezTo>
                <a:cubicBezTo>
                  <a:pt x="2413" y="469"/>
                  <a:pt x="2395" y="445"/>
                  <a:pt x="2385" y="439"/>
                </a:cubicBezTo>
                <a:cubicBezTo>
                  <a:pt x="2377" y="434"/>
                  <a:pt x="2366" y="434"/>
                  <a:pt x="2358" y="430"/>
                </a:cubicBezTo>
                <a:cubicBezTo>
                  <a:pt x="2348" y="425"/>
                  <a:pt x="2340" y="418"/>
                  <a:pt x="2331" y="412"/>
                </a:cubicBezTo>
                <a:cubicBezTo>
                  <a:pt x="2343" y="337"/>
                  <a:pt x="2349" y="325"/>
                  <a:pt x="2331" y="229"/>
                </a:cubicBezTo>
                <a:cubicBezTo>
                  <a:pt x="2327" y="206"/>
                  <a:pt x="2238" y="183"/>
                  <a:pt x="2230" y="183"/>
                </a:cubicBezTo>
                <a:cubicBezTo>
                  <a:pt x="1977" y="180"/>
                  <a:pt x="1724" y="177"/>
                  <a:pt x="1471" y="174"/>
                </a:cubicBezTo>
                <a:cubicBezTo>
                  <a:pt x="1411" y="159"/>
                  <a:pt x="1341" y="122"/>
                  <a:pt x="1279" y="119"/>
                </a:cubicBezTo>
                <a:cubicBezTo>
                  <a:pt x="1178" y="114"/>
                  <a:pt x="1078" y="113"/>
                  <a:pt x="977" y="110"/>
                </a:cubicBezTo>
                <a:cubicBezTo>
                  <a:pt x="928" y="94"/>
                  <a:pt x="880" y="80"/>
                  <a:pt x="831" y="64"/>
                </a:cubicBezTo>
                <a:cubicBezTo>
                  <a:pt x="767" y="21"/>
                  <a:pt x="657" y="14"/>
                  <a:pt x="584" y="0"/>
                </a:cubicBezTo>
                <a:close/>
              </a:path>
            </a:pathLst>
          </a:custGeom>
          <a:pattFill prst="plaid">
            <a:fgClr>
              <a:srgbClr val="FFCCFF"/>
            </a:fgClr>
            <a:bgClr>
              <a:srgbClr val="FFFFFF"/>
            </a:bgClr>
          </a:pattFill>
          <a:ln w="9525">
            <a:solidFill>
              <a:srgbClr val="FF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53" name="Freeform 24" descr="Přehoz"/>
          <p:cNvSpPr>
            <a:spLocks/>
          </p:cNvSpPr>
          <p:nvPr/>
        </p:nvSpPr>
        <p:spPr bwMode="auto">
          <a:xfrm>
            <a:off x="7115176" y="1365250"/>
            <a:ext cx="3059113" cy="903288"/>
          </a:xfrm>
          <a:custGeom>
            <a:avLst/>
            <a:gdLst>
              <a:gd name="T0" fmla="*/ 11113 w 1927"/>
              <a:gd name="T1" fmla="*/ 144463 h 569"/>
              <a:gd name="T2" fmla="*/ 157163 w 1927"/>
              <a:gd name="T3" fmla="*/ 288925 h 569"/>
              <a:gd name="T4" fmla="*/ 214313 w 1927"/>
              <a:gd name="T5" fmla="*/ 463550 h 569"/>
              <a:gd name="T6" fmla="*/ 315913 w 1927"/>
              <a:gd name="T7" fmla="*/ 565150 h 569"/>
              <a:gd name="T8" fmla="*/ 330200 w 1927"/>
              <a:gd name="T9" fmla="*/ 638175 h 569"/>
              <a:gd name="T10" fmla="*/ 388938 w 1927"/>
              <a:gd name="T11" fmla="*/ 709613 h 569"/>
              <a:gd name="T12" fmla="*/ 446088 w 1927"/>
              <a:gd name="T13" fmla="*/ 768350 h 569"/>
              <a:gd name="T14" fmla="*/ 1360488 w 1927"/>
              <a:gd name="T15" fmla="*/ 782638 h 569"/>
              <a:gd name="T16" fmla="*/ 2347913 w 1927"/>
              <a:gd name="T17" fmla="*/ 841375 h 569"/>
              <a:gd name="T18" fmla="*/ 2435225 w 1927"/>
              <a:gd name="T19" fmla="*/ 869950 h 569"/>
              <a:gd name="T20" fmla="*/ 2478088 w 1927"/>
              <a:gd name="T21" fmla="*/ 884238 h 569"/>
              <a:gd name="T22" fmla="*/ 2725738 w 1927"/>
              <a:gd name="T23" fmla="*/ 869950 h 569"/>
              <a:gd name="T24" fmla="*/ 2725738 w 1927"/>
              <a:gd name="T25" fmla="*/ 739775 h 569"/>
              <a:gd name="T26" fmla="*/ 2827338 w 1927"/>
              <a:gd name="T27" fmla="*/ 725488 h 569"/>
              <a:gd name="T28" fmla="*/ 2914650 w 1927"/>
              <a:gd name="T29" fmla="*/ 420688 h 569"/>
              <a:gd name="T30" fmla="*/ 2928938 w 1927"/>
              <a:gd name="T31" fmla="*/ 376238 h 569"/>
              <a:gd name="T32" fmla="*/ 2971800 w 1927"/>
              <a:gd name="T33" fmla="*/ 390525 h 569"/>
              <a:gd name="T34" fmla="*/ 3030538 w 1927"/>
              <a:gd name="T35" fmla="*/ 303213 h 569"/>
              <a:gd name="T36" fmla="*/ 3059113 w 1927"/>
              <a:gd name="T37" fmla="*/ 260350 h 569"/>
              <a:gd name="T38" fmla="*/ 2435225 w 1927"/>
              <a:gd name="T39" fmla="*/ 130175 h 569"/>
              <a:gd name="T40" fmla="*/ 242888 w 1927"/>
              <a:gd name="T41" fmla="*/ 57150 h 569"/>
              <a:gd name="T42" fmla="*/ 11113 w 1927"/>
              <a:gd name="T43" fmla="*/ 144463 h 56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27" h="569">
                <a:moveTo>
                  <a:pt x="7" y="91"/>
                </a:moveTo>
                <a:cubicBezTo>
                  <a:pt x="19" y="191"/>
                  <a:pt x="7" y="167"/>
                  <a:pt x="99" y="182"/>
                </a:cubicBezTo>
                <a:cubicBezTo>
                  <a:pt x="112" y="221"/>
                  <a:pt x="112" y="257"/>
                  <a:pt x="135" y="292"/>
                </a:cubicBezTo>
                <a:cubicBezTo>
                  <a:pt x="157" y="425"/>
                  <a:pt x="116" y="285"/>
                  <a:pt x="199" y="356"/>
                </a:cubicBezTo>
                <a:cubicBezTo>
                  <a:pt x="211" y="366"/>
                  <a:pt x="202" y="388"/>
                  <a:pt x="208" y="402"/>
                </a:cubicBezTo>
                <a:cubicBezTo>
                  <a:pt x="216" y="420"/>
                  <a:pt x="234" y="431"/>
                  <a:pt x="245" y="447"/>
                </a:cubicBezTo>
                <a:cubicBezTo>
                  <a:pt x="253" y="473"/>
                  <a:pt x="248" y="483"/>
                  <a:pt x="281" y="484"/>
                </a:cubicBezTo>
                <a:cubicBezTo>
                  <a:pt x="473" y="490"/>
                  <a:pt x="665" y="490"/>
                  <a:pt x="857" y="493"/>
                </a:cubicBezTo>
                <a:cubicBezTo>
                  <a:pt x="1069" y="501"/>
                  <a:pt x="1267" y="523"/>
                  <a:pt x="1479" y="530"/>
                </a:cubicBezTo>
                <a:cubicBezTo>
                  <a:pt x="1497" y="536"/>
                  <a:pt x="1516" y="542"/>
                  <a:pt x="1534" y="548"/>
                </a:cubicBezTo>
                <a:cubicBezTo>
                  <a:pt x="1543" y="551"/>
                  <a:pt x="1561" y="557"/>
                  <a:pt x="1561" y="557"/>
                </a:cubicBezTo>
                <a:cubicBezTo>
                  <a:pt x="1613" y="554"/>
                  <a:pt x="1669" y="569"/>
                  <a:pt x="1717" y="548"/>
                </a:cubicBezTo>
                <a:cubicBezTo>
                  <a:pt x="1777" y="522"/>
                  <a:pt x="1666" y="491"/>
                  <a:pt x="1717" y="466"/>
                </a:cubicBezTo>
                <a:cubicBezTo>
                  <a:pt x="1736" y="456"/>
                  <a:pt x="1760" y="460"/>
                  <a:pt x="1781" y="457"/>
                </a:cubicBezTo>
                <a:cubicBezTo>
                  <a:pt x="1787" y="371"/>
                  <a:pt x="1776" y="321"/>
                  <a:pt x="1836" y="265"/>
                </a:cubicBezTo>
                <a:cubicBezTo>
                  <a:pt x="1839" y="256"/>
                  <a:pt x="1836" y="242"/>
                  <a:pt x="1845" y="237"/>
                </a:cubicBezTo>
                <a:cubicBezTo>
                  <a:pt x="1853" y="233"/>
                  <a:pt x="1864" y="252"/>
                  <a:pt x="1872" y="246"/>
                </a:cubicBezTo>
                <a:cubicBezTo>
                  <a:pt x="1890" y="233"/>
                  <a:pt x="1897" y="209"/>
                  <a:pt x="1909" y="191"/>
                </a:cubicBezTo>
                <a:cubicBezTo>
                  <a:pt x="1915" y="182"/>
                  <a:pt x="1927" y="164"/>
                  <a:pt x="1927" y="164"/>
                </a:cubicBezTo>
                <a:cubicBezTo>
                  <a:pt x="1864" y="70"/>
                  <a:pt x="1600" y="84"/>
                  <a:pt x="1534" y="82"/>
                </a:cubicBezTo>
                <a:cubicBezTo>
                  <a:pt x="1269" y="39"/>
                  <a:pt x="343" y="38"/>
                  <a:pt x="153" y="36"/>
                </a:cubicBezTo>
                <a:cubicBezTo>
                  <a:pt x="0" y="46"/>
                  <a:pt x="25" y="0"/>
                  <a:pt x="7" y="91"/>
                </a:cubicBezTo>
                <a:close/>
              </a:path>
            </a:pathLst>
          </a:custGeom>
          <a:pattFill prst="plaid">
            <a:fgClr>
              <a:srgbClr val="FFCCFF"/>
            </a:fgClr>
            <a:bgClr>
              <a:srgbClr val="FFFFFF"/>
            </a:bgClr>
          </a:pattFill>
          <a:ln w="9525">
            <a:solidFill>
              <a:srgbClr val="FF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54" name="Freeform 26" descr="Přehoz"/>
          <p:cNvSpPr>
            <a:spLocks/>
          </p:cNvSpPr>
          <p:nvPr/>
        </p:nvSpPr>
        <p:spPr bwMode="auto">
          <a:xfrm>
            <a:off x="8002588" y="3106738"/>
            <a:ext cx="2576512" cy="1447800"/>
          </a:xfrm>
          <a:custGeom>
            <a:avLst/>
            <a:gdLst>
              <a:gd name="T0" fmla="*/ 52387 w 1623"/>
              <a:gd name="T1" fmla="*/ 115888 h 912"/>
              <a:gd name="T2" fmla="*/ 212725 w 1623"/>
              <a:gd name="T3" fmla="*/ 449263 h 912"/>
              <a:gd name="T4" fmla="*/ 227012 w 1623"/>
              <a:gd name="T5" fmla="*/ 695325 h 912"/>
              <a:gd name="T6" fmla="*/ 269875 w 1623"/>
              <a:gd name="T7" fmla="*/ 711200 h 912"/>
              <a:gd name="T8" fmla="*/ 357187 w 1623"/>
              <a:gd name="T9" fmla="*/ 739775 h 912"/>
              <a:gd name="T10" fmla="*/ 401637 w 1623"/>
              <a:gd name="T11" fmla="*/ 754063 h 912"/>
              <a:gd name="T12" fmla="*/ 2230437 w 1623"/>
              <a:gd name="T13" fmla="*/ 914400 h 912"/>
              <a:gd name="T14" fmla="*/ 2520950 w 1623"/>
              <a:gd name="T15" fmla="*/ 898525 h 912"/>
              <a:gd name="T16" fmla="*/ 2535237 w 1623"/>
              <a:gd name="T17" fmla="*/ 855663 h 912"/>
              <a:gd name="T18" fmla="*/ 2476500 w 1623"/>
              <a:gd name="T19" fmla="*/ 652463 h 912"/>
              <a:gd name="T20" fmla="*/ 2433637 w 1623"/>
              <a:gd name="T21" fmla="*/ 449263 h 912"/>
              <a:gd name="T22" fmla="*/ 2317750 w 1623"/>
              <a:gd name="T23" fmla="*/ 390525 h 912"/>
              <a:gd name="T24" fmla="*/ 2301875 w 1623"/>
              <a:gd name="T25" fmla="*/ 71438 h 912"/>
              <a:gd name="T26" fmla="*/ 2230437 w 1623"/>
              <a:gd name="T27" fmla="*/ 14288 h 912"/>
              <a:gd name="T28" fmla="*/ 1722437 w 1623"/>
              <a:gd name="T29" fmla="*/ 0 h 912"/>
              <a:gd name="T30" fmla="*/ 184150 w 1623"/>
              <a:gd name="T31" fmla="*/ 14288 h 912"/>
              <a:gd name="T32" fmla="*/ 96837 w 1623"/>
              <a:gd name="T33" fmla="*/ 42863 h 912"/>
              <a:gd name="T34" fmla="*/ 66675 w 1623"/>
              <a:gd name="T35" fmla="*/ 71438 h 912"/>
              <a:gd name="T36" fmla="*/ 52387 w 1623"/>
              <a:gd name="T37" fmla="*/ 115888 h 91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623" h="912">
                <a:moveTo>
                  <a:pt x="33" y="73"/>
                </a:moveTo>
                <a:cubicBezTo>
                  <a:pt x="42" y="249"/>
                  <a:pt x="0" y="257"/>
                  <a:pt x="134" y="283"/>
                </a:cubicBezTo>
                <a:cubicBezTo>
                  <a:pt x="137" y="335"/>
                  <a:pt x="132" y="387"/>
                  <a:pt x="143" y="438"/>
                </a:cubicBezTo>
                <a:cubicBezTo>
                  <a:pt x="145" y="447"/>
                  <a:pt x="161" y="445"/>
                  <a:pt x="170" y="448"/>
                </a:cubicBezTo>
                <a:cubicBezTo>
                  <a:pt x="188" y="454"/>
                  <a:pt x="207" y="460"/>
                  <a:pt x="225" y="466"/>
                </a:cubicBezTo>
                <a:cubicBezTo>
                  <a:pt x="234" y="469"/>
                  <a:pt x="253" y="475"/>
                  <a:pt x="253" y="475"/>
                </a:cubicBezTo>
                <a:cubicBezTo>
                  <a:pt x="396" y="912"/>
                  <a:pt x="142" y="565"/>
                  <a:pt x="1405" y="576"/>
                </a:cubicBezTo>
                <a:cubicBezTo>
                  <a:pt x="1466" y="573"/>
                  <a:pt x="1528" y="578"/>
                  <a:pt x="1588" y="566"/>
                </a:cubicBezTo>
                <a:cubicBezTo>
                  <a:pt x="1597" y="564"/>
                  <a:pt x="1597" y="548"/>
                  <a:pt x="1597" y="539"/>
                </a:cubicBezTo>
                <a:cubicBezTo>
                  <a:pt x="1597" y="413"/>
                  <a:pt x="1623" y="431"/>
                  <a:pt x="1560" y="411"/>
                </a:cubicBezTo>
                <a:cubicBezTo>
                  <a:pt x="1515" y="344"/>
                  <a:pt x="1568" y="433"/>
                  <a:pt x="1533" y="283"/>
                </a:cubicBezTo>
                <a:cubicBezTo>
                  <a:pt x="1528" y="260"/>
                  <a:pt x="1477" y="252"/>
                  <a:pt x="1460" y="246"/>
                </a:cubicBezTo>
                <a:cubicBezTo>
                  <a:pt x="1457" y="179"/>
                  <a:pt x="1458" y="112"/>
                  <a:pt x="1450" y="45"/>
                </a:cubicBezTo>
                <a:cubicBezTo>
                  <a:pt x="1447" y="23"/>
                  <a:pt x="1424" y="10"/>
                  <a:pt x="1405" y="9"/>
                </a:cubicBezTo>
                <a:cubicBezTo>
                  <a:pt x="1298" y="3"/>
                  <a:pt x="1192" y="3"/>
                  <a:pt x="1085" y="0"/>
                </a:cubicBezTo>
                <a:cubicBezTo>
                  <a:pt x="762" y="3"/>
                  <a:pt x="439" y="0"/>
                  <a:pt x="116" y="9"/>
                </a:cubicBezTo>
                <a:cubicBezTo>
                  <a:pt x="97" y="10"/>
                  <a:pt x="61" y="27"/>
                  <a:pt x="61" y="27"/>
                </a:cubicBezTo>
                <a:cubicBezTo>
                  <a:pt x="55" y="33"/>
                  <a:pt x="47" y="38"/>
                  <a:pt x="42" y="45"/>
                </a:cubicBezTo>
                <a:cubicBezTo>
                  <a:pt x="37" y="53"/>
                  <a:pt x="33" y="73"/>
                  <a:pt x="33" y="73"/>
                </a:cubicBezTo>
                <a:close/>
              </a:path>
            </a:pathLst>
          </a:custGeom>
          <a:pattFill prst="plaid">
            <a:fgClr>
              <a:srgbClr val="FFCCFF"/>
            </a:fgClr>
            <a:bgClr>
              <a:srgbClr val="FFFFFF"/>
            </a:bgClr>
          </a:pattFill>
          <a:ln w="9525">
            <a:solidFill>
              <a:srgbClr val="FF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55" name="Freeform 27" descr="Přehoz"/>
          <p:cNvSpPr>
            <a:spLocks/>
          </p:cNvSpPr>
          <p:nvPr/>
        </p:nvSpPr>
        <p:spPr bwMode="auto">
          <a:xfrm>
            <a:off x="1530351" y="3524250"/>
            <a:ext cx="4811713" cy="2190750"/>
          </a:xfrm>
          <a:custGeom>
            <a:avLst/>
            <a:gdLst>
              <a:gd name="T0" fmla="*/ 2968625 w 3031"/>
              <a:gd name="T1" fmla="*/ 539750 h 1380"/>
              <a:gd name="T2" fmla="*/ 3259138 w 3031"/>
              <a:gd name="T3" fmla="*/ 641350 h 1380"/>
              <a:gd name="T4" fmla="*/ 3448050 w 3031"/>
              <a:gd name="T5" fmla="*/ 801688 h 1380"/>
              <a:gd name="T6" fmla="*/ 2693988 w 3031"/>
              <a:gd name="T7" fmla="*/ 1076325 h 1380"/>
              <a:gd name="T8" fmla="*/ 2576513 w 3031"/>
              <a:gd name="T9" fmla="*/ 1149350 h 1380"/>
              <a:gd name="T10" fmla="*/ 2606675 w 3031"/>
              <a:gd name="T11" fmla="*/ 1192213 h 1380"/>
              <a:gd name="T12" fmla="*/ 2954338 w 3031"/>
              <a:gd name="T13" fmla="*/ 1323975 h 1380"/>
              <a:gd name="T14" fmla="*/ 4275138 w 3031"/>
              <a:gd name="T15" fmla="*/ 1411288 h 1380"/>
              <a:gd name="T16" fmla="*/ 4537075 w 3031"/>
              <a:gd name="T17" fmla="*/ 1614488 h 1380"/>
              <a:gd name="T18" fmla="*/ 4768850 w 3031"/>
              <a:gd name="T19" fmla="*/ 1846263 h 1380"/>
              <a:gd name="T20" fmla="*/ 4464050 w 3031"/>
              <a:gd name="T21" fmla="*/ 2078038 h 1380"/>
              <a:gd name="T22" fmla="*/ 2998788 w 3031"/>
              <a:gd name="T23" fmla="*/ 2005013 h 1380"/>
              <a:gd name="T24" fmla="*/ 2838450 w 3031"/>
              <a:gd name="T25" fmla="*/ 1889125 h 1380"/>
              <a:gd name="T26" fmla="*/ 2547938 w 3031"/>
              <a:gd name="T27" fmla="*/ 1716088 h 1380"/>
              <a:gd name="T28" fmla="*/ 1139825 w 3031"/>
              <a:gd name="T29" fmla="*/ 1671638 h 1380"/>
              <a:gd name="T30" fmla="*/ 560388 w 3031"/>
              <a:gd name="T31" fmla="*/ 1817688 h 1380"/>
              <a:gd name="T32" fmla="*/ 414338 w 3031"/>
              <a:gd name="T33" fmla="*/ 1643063 h 1380"/>
              <a:gd name="T34" fmla="*/ 341313 w 3031"/>
              <a:gd name="T35" fmla="*/ 1338263 h 1380"/>
              <a:gd name="T36" fmla="*/ 1023938 w 3031"/>
              <a:gd name="T37" fmla="*/ 1208088 h 1380"/>
              <a:gd name="T38" fmla="*/ 950913 w 3031"/>
              <a:gd name="T39" fmla="*/ 1163638 h 1380"/>
              <a:gd name="T40" fmla="*/ 835025 w 3031"/>
              <a:gd name="T41" fmla="*/ 1090613 h 1380"/>
              <a:gd name="T42" fmla="*/ 661988 w 3031"/>
              <a:gd name="T43" fmla="*/ 1004888 h 1380"/>
              <a:gd name="T44" fmla="*/ 588963 w 3031"/>
              <a:gd name="T45" fmla="*/ 960438 h 1380"/>
              <a:gd name="T46" fmla="*/ 400050 w 3031"/>
              <a:gd name="T47" fmla="*/ 801688 h 1380"/>
              <a:gd name="T48" fmla="*/ 255588 w 3031"/>
              <a:gd name="T49" fmla="*/ 714375 h 1380"/>
              <a:gd name="T50" fmla="*/ 52388 w 3031"/>
              <a:gd name="T51" fmla="*/ 423863 h 1380"/>
              <a:gd name="T52" fmla="*/ 269875 w 3031"/>
              <a:gd name="T53" fmla="*/ 192088 h 1380"/>
              <a:gd name="T54" fmla="*/ 646113 w 3031"/>
              <a:gd name="T55" fmla="*/ 31750 h 1380"/>
              <a:gd name="T56" fmla="*/ 777875 w 3031"/>
              <a:gd name="T57" fmla="*/ 74613 h 1380"/>
              <a:gd name="T58" fmla="*/ 950913 w 3031"/>
              <a:gd name="T59" fmla="*/ 249238 h 1380"/>
              <a:gd name="T60" fmla="*/ 1779588 w 3031"/>
              <a:gd name="T61" fmla="*/ 379413 h 1380"/>
              <a:gd name="T62" fmla="*/ 2824163 w 3031"/>
              <a:gd name="T63" fmla="*/ 466725 h 1380"/>
              <a:gd name="T64" fmla="*/ 2940050 w 3031"/>
              <a:gd name="T65" fmla="*/ 395288 h 138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3031" h="1380">
                <a:moveTo>
                  <a:pt x="1861" y="194"/>
                </a:moveTo>
                <a:cubicBezTo>
                  <a:pt x="1864" y="243"/>
                  <a:pt x="1834" y="308"/>
                  <a:pt x="1870" y="340"/>
                </a:cubicBezTo>
                <a:cubicBezTo>
                  <a:pt x="1911" y="377"/>
                  <a:pt x="1983" y="331"/>
                  <a:pt x="2035" y="349"/>
                </a:cubicBezTo>
                <a:cubicBezTo>
                  <a:pt x="2053" y="355"/>
                  <a:pt x="2053" y="404"/>
                  <a:pt x="2053" y="404"/>
                </a:cubicBezTo>
                <a:cubicBezTo>
                  <a:pt x="2056" y="434"/>
                  <a:pt x="2039" y="475"/>
                  <a:pt x="2062" y="495"/>
                </a:cubicBezTo>
                <a:cubicBezTo>
                  <a:pt x="2090" y="519"/>
                  <a:pt x="2148" y="477"/>
                  <a:pt x="2172" y="505"/>
                </a:cubicBezTo>
                <a:cubicBezTo>
                  <a:pt x="2293" y="648"/>
                  <a:pt x="2029" y="641"/>
                  <a:pt x="2017" y="642"/>
                </a:cubicBezTo>
                <a:cubicBezTo>
                  <a:pt x="1917" y="674"/>
                  <a:pt x="1800" y="672"/>
                  <a:pt x="1697" y="678"/>
                </a:cubicBezTo>
                <a:cubicBezTo>
                  <a:pt x="1654" y="721"/>
                  <a:pt x="1708" y="674"/>
                  <a:pt x="1642" y="706"/>
                </a:cubicBezTo>
                <a:cubicBezTo>
                  <a:pt x="1634" y="710"/>
                  <a:pt x="1631" y="722"/>
                  <a:pt x="1623" y="724"/>
                </a:cubicBezTo>
                <a:cubicBezTo>
                  <a:pt x="1588" y="734"/>
                  <a:pt x="1514" y="742"/>
                  <a:pt x="1514" y="742"/>
                </a:cubicBezTo>
                <a:cubicBezTo>
                  <a:pt x="1557" y="745"/>
                  <a:pt x="1600" y="746"/>
                  <a:pt x="1642" y="751"/>
                </a:cubicBezTo>
                <a:cubicBezTo>
                  <a:pt x="1683" y="756"/>
                  <a:pt x="1716" y="781"/>
                  <a:pt x="1751" y="797"/>
                </a:cubicBezTo>
                <a:cubicBezTo>
                  <a:pt x="1785" y="812"/>
                  <a:pt x="1825" y="822"/>
                  <a:pt x="1861" y="834"/>
                </a:cubicBezTo>
                <a:cubicBezTo>
                  <a:pt x="1954" y="865"/>
                  <a:pt x="2056" y="848"/>
                  <a:pt x="2154" y="852"/>
                </a:cubicBezTo>
                <a:cubicBezTo>
                  <a:pt x="2359" y="885"/>
                  <a:pt x="2392" y="882"/>
                  <a:pt x="2693" y="889"/>
                </a:cubicBezTo>
                <a:cubicBezTo>
                  <a:pt x="2729" y="997"/>
                  <a:pt x="2664" y="967"/>
                  <a:pt x="2812" y="980"/>
                </a:cubicBezTo>
                <a:cubicBezTo>
                  <a:pt x="2816" y="983"/>
                  <a:pt x="2856" y="1007"/>
                  <a:pt x="2858" y="1017"/>
                </a:cubicBezTo>
                <a:cubicBezTo>
                  <a:pt x="2866" y="1062"/>
                  <a:pt x="2835" y="1122"/>
                  <a:pt x="2867" y="1154"/>
                </a:cubicBezTo>
                <a:cubicBezTo>
                  <a:pt x="2899" y="1186"/>
                  <a:pt x="2958" y="1160"/>
                  <a:pt x="3004" y="1163"/>
                </a:cubicBezTo>
                <a:cubicBezTo>
                  <a:pt x="3001" y="1221"/>
                  <a:pt x="3031" y="1291"/>
                  <a:pt x="2995" y="1337"/>
                </a:cubicBezTo>
                <a:cubicBezTo>
                  <a:pt x="2961" y="1380"/>
                  <a:pt x="2859" y="1310"/>
                  <a:pt x="2812" y="1309"/>
                </a:cubicBezTo>
                <a:cubicBezTo>
                  <a:pt x="2544" y="1303"/>
                  <a:pt x="2275" y="1303"/>
                  <a:pt x="2007" y="1300"/>
                </a:cubicBezTo>
                <a:cubicBezTo>
                  <a:pt x="1967" y="1290"/>
                  <a:pt x="1928" y="1277"/>
                  <a:pt x="1889" y="1263"/>
                </a:cubicBezTo>
                <a:cubicBezTo>
                  <a:pt x="1867" y="1242"/>
                  <a:pt x="1839" y="1215"/>
                  <a:pt x="1815" y="1199"/>
                </a:cubicBezTo>
                <a:cubicBezTo>
                  <a:pt x="1807" y="1194"/>
                  <a:pt x="1796" y="1195"/>
                  <a:pt x="1788" y="1190"/>
                </a:cubicBezTo>
                <a:cubicBezTo>
                  <a:pt x="1751" y="1170"/>
                  <a:pt x="1726" y="1138"/>
                  <a:pt x="1687" y="1126"/>
                </a:cubicBezTo>
                <a:cubicBezTo>
                  <a:pt x="1625" y="1085"/>
                  <a:pt x="1654" y="1097"/>
                  <a:pt x="1605" y="1081"/>
                </a:cubicBezTo>
                <a:cubicBezTo>
                  <a:pt x="1540" y="1013"/>
                  <a:pt x="1321" y="1045"/>
                  <a:pt x="1294" y="1044"/>
                </a:cubicBezTo>
                <a:cubicBezTo>
                  <a:pt x="1103" y="1021"/>
                  <a:pt x="906" y="1007"/>
                  <a:pt x="718" y="1053"/>
                </a:cubicBezTo>
                <a:cubicBezTo>
                  <a:pt x="692" y="1070"/>
                  <a:pt x="646" y="1123"/>
                  <a:pt x="618" y="1126"/>
                </a:cubicBezTo>
                <a:cubicBezTo>
                  <a:pt x="475" y="1142"/>
                  <a:pt x="563" y="1133"/>
                  <a:pt x="353" y="1145"/>
                </a:cubicBezTo>
                <a:cubicBezTo>
                  <a:pt x="300" y="1092"/>
                  <a:pt x="381" y="1181"/>
                  <a:pt x="325" y="1053"/>
                </a:cubicBezTo>
                <a:cubicBezTo>
                  <a:pt x="323" y="1049"/>
                  <a:pt x="274" y="1038"/>
                  <a:pt x="261" y="1035"/>
                </a:cubicBezTo>
                <a:cubicBezTo>
                  <a:pt x="265" y="973"/>
                  <a:pt x="304" y="884"/>
                  <a:pt x="234" y="861"/>
                </a:cubicBezTo>
                <a:cubicBezTo>
                  <a:pt x="228" y="855"/>
                  <a:pt x="206" y="844"/>
                  <a:pt x="215" y="843"/>
                </a:cubicBezTo>
                <a:cubicBezTo>
                  <a:pt x="309" y="827"/>
                  <a:pt x="575" y="818"/>
                  <a:pt x="654" y="815"/>
                </a:cubicBezTo>
                <a:cubicBezTo>
                  <a:pt x="651" y="797"/>
                  <a:pt x="654" y="777"/>
                  <a:pt x="645" y="761"/>
                </a:cubicBezTo>
                <a:cubicBezTo>
                  <a:pt x="640" y="753"/>
                  <a:pt x="626" y="756"/>
                  <a:pt x="618" y="751"/>
                </a:cubicBezTo>
                <a:cubicBezTo>
                  <a:pt x="611" y="746"/>
                  <a:pt x="607" y="737"/>
                  <a:pt x="599" y="733"/>
                </a:cubicBezTo>
                <a:cubicBezTo>
                  <a:pt x="591" y="728"/>
                  <a:pt x="580" y="728"/>
                  <a:pt x="572" y="724"/>
                </a:cubicBezTo>
                <a:cubicBezTo>
                  <a:pt x="475" y="675"/>
                  <a:pt x="605" y="735"/>
                  <a:pt x="526" y="687"/>
                </a:cubicBezTo>
                <a:cubicBezTo>
                  <a:pt x="518" y="682"/>
                  <a:pt x="507" y="683"/>
                  <a:pt x="499" y="678"/>
                </a:cubicBezTo>
                <a:cubicBezTo>
                  <a:pt x="405" y="627"/>
                  <a:pt x="478" y="653"/>
                  <a:pt x="417" y="633"/>
                </a:cubicBezTo>
                <a:cubicBezTo>
                  <a:pt x="411" y="627"/>
                  <a:pt x="406" y="619"/>
                  <a:pt x="398" y="614"/>
                </a:cubicBezTo>
                <a:cubicBezTo>
                  <a:pt x="390" y="609"/>
                  <a:pt x="379" y="611"/>
                  <a:pt x="371" y="605"/>
                </a:cubicBezTo>
                <a:cubicBezTo>
                  <a:pt x="354" y="592"/>
                  <a:pt x="343" y="571"/>
                  <a:pt x="325" y="559"/>
                </a:cubicBezTo>
                <a:cubicBezTo>
                  <a:pt x="300" y="543"/>
                  <a:pt x="275" y="524"/>
                  <a:pt x="252" y="505"/>
                </a:cubicBezTo>
                <a:cubicBezTo>
                  <a:pt x="246" y="500"/>
                  <a:pt x="222" y="472"/>
                  <a:pt x="215" y="468"/>
                </a:cubicBezTo>
                <a:cubicBezTo>
                  <a:pt x="198" y="460"/>
                  <a:pt x="161" y="450"/>
                  <a:pt x="161" y="450"/>
                </a:cubicBezTo>
                <a:cubicBezTo>
                  <a:pt x="123" y="412"/>
                  <a:pt x="76" y="406"/>
                  <a:pt x="33" y="377"/>
                </a:cubicBezTo>
                <a:cubicBezTo>
                  <a:pt x="21" y="345"/>
                  <a:pt x="0" y="299"/>
                  <a:pt x="33" y="267"/>
                </a:cubicBezTo>
                <a:cubicBezTo>
                  <a:pt x="53" y="248"/>
                  <a:pt x="88" y="261"/>
                  <a:pt x="115" y="258"/>
                </a:cubicBezTo>
                <a:cubicBezTo>
                  <a:pt x="123" y="198"/>
                  <a:pt x="126" y="163"/>
                  <a:pt x="170" y="121"/>
                </a:cubicBezTo>
                <a:cubicBezTo>
                  <a:pt x="250" y="148"/>
                  <a:pt x="284" y="136"/>
                  <a:pt x="325" y="75"/>
                </a:cubicBezTo>
                <a:cubicBezTo>
                  <a:pt x="349" y="0"/>
                  <a:pt x="313" y="7"/>
                  <a:pt x="407" y="20"/>
                </a:cubicBezTo>
                <a:cubicBezTo>
                  <a:pt x="425" y="26"/>
                  <a:pt x="444" y="32"/>
                  <a:pt x="462" y="38"/>
                </a:cubicBezTo>
                <a:cubicBezTo>
                  <a:pt x="471" y="41"/>
                  <a:pt x="490" y="47"/>
                  <a:pt x="490" y="47"/>
                </a:cubicBezTo>
                <a:cubicBezTo>
                  <a:pt x="518" y="76"/>
                  <a:pt x="510" y="122"/>
                  <a:pt x="545" y="139"/>
                </a:cubicBezTo>
                <a:cubicBezTo>
                  <a:pt x="562" y="147"/>
                  <a:pt x="599" y="157"/>
                  <a:pt x="599" y="157"/>
                </a:cubicBezTo>
                <a:cubicBezTo>
                  <a:pt x="645" y="200"/>
                  <a:pt x="686" y="188"/>
                  <a:pt x="755" y="194"/>
                </a:cubicBezTo>
                <a:cubicBezTo>
                  <a:pt x="883" y="226"/>
                  <a:pt x="985" y="231"/>
                  <a:pt x="1121" y="239"/>
                </a:cubicBezTo>
                <a:cubicBezTo>
                  <a:pt x="1228" y="269"/>
                  <a:pt x="1340" y="271"/>
                  <a:pt x="1450" y="285"/>
                </a:cubicBezTo>
                <a:cubicBezTo>
                  <a:pt x="1551" y="319"/>
                  <a:pt x="1678" y="299"/>
                  <a:pt x="1779" y="294"/>
                </a:cubicBezTo>
                <a:cubicBezTo>
                  <a:pt x="1797" y="288"/>
                  <a:pt x="1823" y="292"/>
                  <a:pt x="1834" y="276"/>
                </a:cubicBezTo>
                <a:cubicBezTo>
                  <a:pt x="1840" y="267"/>
                  <a:pt x="1852" y="249"/>
                  <a:pt x="1852" y="249"/>
                </a:cubicBezTo>
              </a:path>
            </a:pathLst>
          </a:custGeom>
          <a:pattFill prst="plaid">
            <a:fgClr>
              <a:srgbClr val="FFCCFF"/>
            </a:fgClr>
            <a:bgClr>
              <a:srgbClr val="FFFFFF"/>
            </a:bgClr>
          </a:pattFill>
          <a:ln w="9525">
            <a:solidFill>
              <a:srgbClr val="FF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56" name="Freeform 28" descr="Přehoz"/>
          <p:cNvSpPr>
            <a:spLocks/>
          </p:cNvSpPr>
          <p:nvPr/>
        </p:nvSpPr>
        <p:spPr bwMode="auto">
          <a:xfrm>
            <a:off x="5851526" y="4405313"/>
            <a:ext cx="4710113" cy="1484312"/>
          </a:xfrm>
          <a:custGeom>
            <a:avLst/>
            <a:gdLst>
              <a:gd name="T0" fmla="*/ 331788 w 2967"/>
              <a:gd name="T1" fmla="*/ 471487 h 935"/>
              <a:gd name="T2" fmla="*/ 26988 w 2967"/>
              <a:gd name="T3" fmla="*/ 544512 h 935"/>
              <a:gd name="T4" fmla="*/ 100013 w 2967"/>
              <a:gd name="T5" fmla="*/ 587375 h 935"/>
              <a:gd name="T6" fmla="*/ 201613 w 2967"/>
              <a:gd name="T7" fmla="*/ 615950 h 935"/>
              <a:gd name="T8" fmla="*/ 244475 w 2967"/>
              <a:gd name="T9" fmla="*/ 717550 h 935"/>
              <a:gd name="T10" fmla="*/ 258763 w 2967"/>
              <a:gd name="T11" fmla="*/ 892175 h 935"/>
              <a:gd name="T12" fmla="*/ 433388 w 2967"/>
              <a:gd name="T13" fmla="*/ 906462 h 935"/>
              <a:gd name="T14" fmla="*/ 534988 w 2967"/>
              <a:gd name="T15" fmla="*/ 993775 h 935"/>
              <a:gd name="T16" fmla="*/ 1347788 w 2967"/>
              <a:gd name="T17" fmla="*/ 1225550 h 935"/>
              <a:gd name="T18" fmla="*/ 2305050 w 2967"/>
              <a:gd name="T19" fmla="*/ 1225550 h 935"/>
              <a:gd name="T20" fmla="*/ 2436813 w 2967"/>
              <a:gd name="T21" fmla="*/ 1270000 h 935"/>
              <a:gd name="T22" fmla="*/ 2784475 w 2967"/>
              <a:gd name="T23" fmla="*/ 1357312 h 935"/>
              <a:gd name="T24" fmla="*/ 3162300 w 2967"/>
              <a:gd name="T25" fmla="*/ 1400175 h 935"/>
              <a:gd name="T26" fmla="*/ 3495675 w 2967"/>
              <a:gd name="T27" fmla="*/ 1414462 h 935"/>
              <a:gd name="T28" fmla="*/ 3684588 w 2967"/>
              <a:gd name="T29" fmla="*/ 1270000 h 935"/>
              <a:gd name="T30" fmla="*/ 3698875 w 2967"/>
              <a:gd name="T31" fmla="*/ 1123950 h 935"/>
              <a:gd name="T32" fmla="*/ 4164013 w 2967"/>
              <a:gd name="T33" fmla="*/ 1109662 h 935"/>
              <a:gd name="T34" fmla="*/ 4148138 w 2967"/>
              <a:gd name="T35" fmla="*/ 790575 h 935"/>
              <a:gd name="T36" fmla="*/ 3960813 w 2967"/>
              <a:gd name="T37" fmla="*/ 717550 h 935"/>
              <a:gd name="T38" fmla="*/ 3335338 w 2967"/>
              <a:gd name="T39" fmla="*/ 703262 h 935"/>
              <a:gd name="T40" fmla="*/ 3205163 w 2967"/>
              <a:gd name="T41" fmla="*/ 688975 h 935"/>
              <a:gd name="T42" fmla="*/ 3306763 w 2967"/>
              <a:gd name="T43" fmla="*/ 615950 h 935"/>
              <a:gd name="T44" fmla="*/ 4672013 w 2967"/>
              <a:gd name="T45" fmla="*/ 601662 h 935"/>
              <a:gd name="T46" fmla="*/ 4672013 w 2967"/>
              <a:gd name="T47" fmla="*/ 457200 h 935"/>
              <a:gd name="T48" fmla="*/ 4584700 w 2967"/>
              <a:gd name="T49" fmla="*/ 428625 h 935"/>
              <a:gd name="T50" fmla="*/ 4525963 w 2967"/>
              <a:gd name="T51" fmla="*/ 311150 h 935"/>
              <a:gd name="T52" fmla="*/ 4497388 w 2967"/>
              <a:gd name="T53" fmla="*/ 268287 h 935"/>
              <a:gd name="T54" fmla="*/ 4381500 w 2967"/>
              <a:gd name="T55" fmla="*/ 254000 h 935"/>
              <a:gd name="T56" fmla="*/ 4279900 w 2967"/>
              <a:gd name="T57" fmla="*/ 93662 h 935"/>
              <a:gd name="T58" fmla="*/ 4192588 w 2967"/>
              <a:gd name="T59" fmla="*/ 6350 h 935"/>
              <a:gd name="T60" fmla="*/ 3117850 w 2967"/>
              <a:gd name="T61" fmla="*/ 50800 h 935"/>
              <a:gd name="T62" fmla="*/ 2697163 w 2967"/>
              <a:gd name="T63" fmla="*/ 166687 h 935"/>
              <a:gd name="T64" fmla="*/ 2479675 w 2967"/>
              <a:gd name="T65" fmla="*/ 254000 h 935"/>
              <a:gd name="T66" fmla="*/ 2392363 w 2967"/>
              <a:gd name="T67" fmla="*/ 282575 h 935"/>
              <a:gd name="T68" fmla="*/ 1811338 w 2967"/>
              <a:gd name="T69" fmla="*/ 442912 h 935"/>
              <a:gd name="T70" fmla="*/ 215900 w 2967"/>
              <a:gd name="T71" fmla="*/ 471487 h 935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2967" h="935">
                <a:moveTo>
                  <a:pt x="209" y="297"/>
                </a:moveTo>
                <a:cubicBezTo>
                  <a:pt x="146" y="301"/>
                  <a:pt x="40" y="271"/>
                  <a:pt x="17" y="343"/>
                </a:cubicBezTo>
                <a:cubicBezTo>
                  <a:pt x="92" y="368"/>
                  <a:pt x="0" y="333"/>
                  <a:pt x="63" y="370"/>
                </a:cubicBezTo>
                <a:cubicBezTo>
                  <a:pt x="73" y="376"/>
                  <a:pt x="119" y="386"/>
                  <a:pt x="127" y="388"/>
                </a:cubicBezTo>
                <a:cubicBezTo>
                  <a:pt x="132" y="410"/>
                  <a:pt x="150" y="429"/>
                  <a:pt x="154" y="452"/>
                </a:cubicBezTo>
                <a:cubicBezTo>
                  <a:pt x="161" y="488"/>
                  <a:pt x="137" y="536"/>
                  <a:pt x="163" y="562"/>
                </a:cubicBezTo>
                <a:cubicBezTo>
                  <a:pt x="189" y="588"/>
                  <a:pt x="236" y="568"/>
                  <a:pt x="273" y="571"/>
                </a:cubicBezTo>
                <a:cubicBezTo>
                  <a:pt x="308" y="583"/>
                  <a:pt x="317" y="595"/>
                  <a:pt x="337" y="626"/>
                </a:cubicBezTo>
                <a:cubicBezTo>
                  <a:pt x="436" y="935"/>
                  <a:pt x="105" y="787"/>
                  <a:pt x="849" y="772"/>
                </a:cubicBezTo>
                <a:cubicBezTo>
                  <a:pt x="1056" y="703"/>
                  <a:pt x="911" y="748"/>
                  <a:pt x="1452" y="772"/>
                </a:cubicBezTo>
                <a:cubicBezTo>
                  <a:pt x="1481" y="773"/>
                  <a:pt x="1535" y="800"/>
                  <a:pt x="1535" y="800"/>
                </a:cubicBezTo>
                <a:cubicBezTo>
                  <a:pt x="1602" y="845"/>
                  <a:pt x="1676" y="848"/>
                  <a:pt x="1754" y="855"/>
                </a:cubicBezTo>
                <a:cubicBezTo>
                  <a:pt x="1867" y="892"/>
                  <a:pt x="1790" y="872"/>
                  <a:pt x="1992" y="882"/>
                </a:cubicBezTo>
                <a:cubicBezTo>
                  <a:pt x="2060" y="905"/>
                  <a:pt x="2134" y="914"/>
                  <a:pt x="2202" y="891"/>
                </a:cubicBezTo>
                <a:cubicBezTo>
                  <a:pt x="2225" y="686"/>
                  <a:pt x="2171" y="927"/>
                  <a:pt x="2321" y="800"/>
                </a:cubicBezTo>
                <a:cubicBezTo>
                  <a:pt x="2344" y="780"/>
                  <a:pt x="2301" y="718"/>
                  <a:pt x="2330" y="708"/>
                </a:cubicBezTo>
                <a:cubicBezTo>
                  <a:pt x="2423" y="677"/>
                  <a:pt x="2525" y="702"/>
                  <a:pt x="2623" y="699"/>
                </a:cubicBezTo>
                <a:cubicBezTo>
                  <a:pt x="2620" y="632"/>
                  <a:pt x="2624" y="564"/>
                  <a:pt x="2613" y="498"/>
                </a:cubicBezTo>
                <a:cubicBezTo>
                  <a:pt x="2610" y="477"/>
                  <a:pt x="2511" y="453"/>
                  <a:pt x="2495" y="452"/>
                </a:cubicBezTo>
                <a:cubicBezTo>
                  <a:pt x="2364" y="446"/>
                  <a:pt x="2232" y="446"/>
                  <a:pt x="2101" y="443"/>
                </a:cubicBezTo>
                <a:cubicBezTo>
                  <a:pt x="2074" y="440"/>
                  <a:pt x="2044" y="446"/>
                  <a:pt x="2019" y="434"/>
                </a:cubicBezTo>
                <a:cubicBezTo>
                  <a:pt x="1991" y="420"/>
                  <a:pt x="2080" y="388"/>
                  <a:pt x="2083" y="388"/>
                </a:cubicBezTo>
                <a:cubicBezTo>
                  <a:pt x="2370" y="382"/>
                  <a:pt x="2656" y="382"/>
                  <a:pt x="2943" y="379"/>
                </a:cubicBezTo>
                <a:cubicBezTo>
                  <a:pt x="2953" y="350"/>
                  <a:pt x="2967" y="319"/>
                  <a:pt x="2943" y="288"/>
                </a:cubicBezTo>
                <a:cubicBezTo>
                  <a:pt x="2931" y="273"/>
                  <a:pt x="2888" y="270"/>
                  <a:pt x="2888" y="270"/>
                </a:cubicBezTo>
                <a:cubicBezTo>
                  <a:pt x="2879" y="242"/>
                  <a:pt x="2864" y="223"/>
                  <a:pt x="2851" y="196"/>
                </a:cubicBezTo>
                <a:cubicBezTo>
                  <a:pt x="2846" y="186"/>
                  <a:pt x="2843" y="173"/>
                  <a:pt x="2833" y="169"/>
                </a:cubicBezTo>
                <a:cubicBezTo>
                  <a:pt x="2810" y="160"/>
                  <a:pt x="2784" y="163"/>
                  <a:pt x="2760" y="160"/>
                </a:cubicBezTo>
                <a:cubicBezTo>
                  <a:pt x="2741" y="131"/>
                  <a:pt x="2720" y="84"/>
                  <a:pt x="2696" y="59"/>
                </a:cubicBezTo>
                <a:cubicBezTo>
                  <a:pt x="2684" y="24"/>
                  <a:pt x="2676" y="17"/>
                  <a:pt x="2641" y="4"/>
                </a:cubicBezTo>
                <a:cubicBezTo>
                  <a:pt x="2391" y="9"/>
                  <a:pt x="2194" y="0"/>
                  <a:pt x="1964" y="32"/>
                </a:cubicBezTo>
                <a:cubicBezTo>
                  <a:pt x="1877" y="61"/>
                  <a:pt x="1790" y="90"/>
                  <a:pt x="1699" y="105"/>
                </a:cubicBezTo>
                <a:cubicBezTo>
                  <a:pt x="1658" y="133"/>
                  <a:pt x="1609" y="144"/>
                  <a:pt x="1562" y="160"/>
                </a:cubicBezTo>
                <a:cubicBezTo>
                  <a:pt x="1544" y="166"/>
                  <a:pt x="1507" y="178"/>
                  <a:pt x="1507" y="178"/>
                </a:cubicBezTo>
                <a:cubicBezTo>
                  <a:pt x="1414" y="240"/>
                  <a:pt x="1250" y="277"/>
                  <a:pt x="1141" y="279"/>
                </a:cubicBezTo>
                <a:cubicBezTo>
                  <a:pt x="132" y="297"/>
                  <a:pt x="380" y="53"/>
                  <a:pt x="136" y="297"/>
                </a:cubicBezTo>
              </a:path>
            </a:pathLst>
          </a:custGeom>
          <a:pattFill prst="plaid">
            <a:fgClr>
              <a:srgbClr val="FFCCFF"/>
            </a:fgClr>
            <a:bgClr>
              <a:srgbClr val="FFFFFF"/>
            </a:bgClr>
          </a:pattFill>
          <a:ln w="9525">
            <a:solidFill>
              <a:srgbClr val="FF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57" name="Oval 31"/>
          <p:cNvSpPr>
            <a:spLocks noChangeArrowheads="1"/>
          </p:cNvSpPr>
          <p:nvPr/>
        </p:nvSpPr>
        <p:spPr bwMode="auto">
          <a:xfrm>
            <a:off x="2782889" y="2205038"/>
            <a:ext cx="865187" cy="431800"/>
          </a:xfrm>
          <a:prstGeom prst="ellipse">
            <a:avLst/>
          </a:prstGeom>
          <a:solidFill>
            <a:srgbClr val="6600CC"/>
          </a:solidFill>
          <a:ln w="9525">
            <a:solidFill>
              <a:srgbClr val="66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27658" name="Oval 32"/>
          <p:cNvSpPr>
            <a:spLocks noChangeArrowheads="1"/>
          </p:cNvSpPr>
          <p:nvPr/>
        </p:nvSpPr>
        <p:spPr bwMode="auto">
          <a:xfrm>
            <a:off x="5735638" y="1628775"/>
            <a:ext cx="647700" cy="287338"/>
          </a:xfrm>
          <a:prstGeom prst="ellipse">
            <a:avLst/>
          </a:prstGeom>
          <a:solidFill>
            <a:srgbClr val="6600CC"/>
          </a:solidFill>
          <a:ln w="9525">
            <a:solidFill>
              <a:srgbClr val="66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27659" name="Oval 33"/>
          <p:cNvSpPr>
            <a:spLocks noChangeArrowheads="1"/>
          </p:cNvSpPr>
          <p:nvPr/>
        </p:nvSpPr>
        <p:spPr bwMode="auto">
          <a:xfrm rot="604836">
            <a:off x="8401051" y="1700214"/>
            <a:ext cx="790575" cy="288925"/>
          </a:xfrm>
          <a:prstGeom prst="ellipse">
            <a:avLst/>
          </a:prstGeom>
          <a:solidFill>
            <a:srgbClr val="6600CC"/>
          </a:solidFill>
          <a:ln w="9525">
            <a:solidFill>
              <a:srgbClr val="66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27660" name="Oval 34"/>
          <p:cNvSpPr>
            <a:spLocks noChangeArrowheads="1"/>
          </p:cNvSpPr>
          <p:nvPr/>
        </p:nvSpPr>
        <p:spPr bwMode="auto">
          <a:xfrm>
            <a:off x="6456364" y="3573463"/>
            <a:ext cx="935037" cy="360362"/>
          </a:xfrm>
          <a:prstGeom prst="ellipse">
            <a:avLst/>
          </a:prstGeom>
          <a:solidFill>
            <a:srgbClr val="6600CC"/>
          </a:solidFill>
          <a:ln w="9525">
            <a:solidFill>
              <a:srgbClr val="66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27661" name="Oval 35"/>
          <p:cNvSpPr>
            <a:spLocks noChangeArrowheads="1"/>
          </p:cNvSpPr>
          <p:nvPr/>
        </p:nvSpPr>
        <p:spPr bwMode="auto">
          <a:xfrm>
            <a:off x="8904288" y="3500439"/>
            <a:ext cx="792162" cy="288925"/>
          </a:xfrm>
          <a:prstGeom prst="ellipse">
            <a:avLst/>
          </a:prstGeom>
          <a:solidFill>
            <a:srgbClr val="6600CC"/>
          </a:solidFill>
          <a:ln w="9525">
            <a:solidFill>
              <a:srgbClr val="66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27662" name="Oval 36"/>
          <p:cNvSpPr>
            <a:spLocks noChangeArrowheads="1"/>
          </p:cNvSpPr>
          <p:nvPr/>
        </p:nvSpPr>
        <p:spPr bwMode="auto">
          <a:xfrm rot="227167">
            <a:off x="2855913" y="4287838"/>
            <a:ext cx="792162" cy="431800"/>
          </a:xfrm>
          <a:prstGeom prst="ellipse">
            <a:avLst/>
          </a:prstGeom>
          <a:solidFill>
            <a:srgbClr val="6600CC"/>
          </a:solidFill>
          <a:ln w="9525">
            <a:solidFill>
              <a:srgbClr val="66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27663" name="Oval 37"/>
          <p:cNvSpPr>
            <a:spLocks noChangeArrowheads="1"/>
          </p:cNvSpPr>
          <p:nvPr/>
        </p:nvSpPr>
        <p:spPr bwMode="auto">
          <a:xfrm>
            <a:off x="7967664" y="5013326"/>
            <a:ext cx="649287" cy="360363"/>
          </a:xfrm>
          <a:prstGeom prst="ellipse">
            <a:avLst/>
          </a:prstGeom>
          <a:solidFill>
            <a:srgbClr val="6600CC"/>
          </a:solidFill>
          <a:ln w="9525">
            <a:solidFill>
              <a:srgbClr val="66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27664" name="Freeform 39"/>
          <p:cNvSpPr>
            <a:spLocks/>
          </p:cNvSpPr>
          <p:nvPr/>
        </p:nvSpPr>
        <p:spPr bwMode="auto">
          <a:xfrm>
            <a:off x="5384800" y="2160589"/>
            <a:ext cx="5443538" cy="827087"/>
          </a:xfrm>
          <a:custGeom>
            <a:avLst/>
            <a:gdLst>
              <a:gd name="T0" fmla="*/ 5413375 w 3429"/>
              <a:gd name="T1" fmla="*/ 15875 h 521"/>
              <a:gd name="T2" fmla="*/ 4803775 w 3429"/>
              <a:gd name="T3" fmla="*/ 74612 h 521"/>
              <a:gd name="T4" fmla="*/ 4614863 w 3429"/>
              <a:gd name="T5" fmla="*/ 147637 h 521"/>
              <a:gd name="T6" fmla="*/ 2424113 w 3429"/>
              <a:gd name="T7" fmla="*/ 176212 h 521"/>
              <a:gd name="T8" fmla="*/ 2293938 w 3429"/>
              <a:gd name="T9" fmla="*/ 234950 h 521"/>
              <a:gd name="T10" fmla="*/ 2263775 w 3429"/>
              <a:gd name="T11" fmla="*/ 263525 h 521"/>
              <a:gd name="T12" fmla="*/ 2176463 w 3429"/>
              <a:gd name="T13" fmla="*/ 292100 h 521"/>
              <a:gd name="T14" fmla="*/ 1770063 w 3429"/>
              <a:gd name="T15" fmla="*/ 277812 h 521"/>
              <a:gd name="T16" fmla="*/ 1684338 w 3429"/>
              <a:gd name="T17" fmla="*/ 249237 h 521"/>
              <a:gd name="T18" fmla="*/ 1639888 w 3429"/>
              <a:gd name="T19" fmla="*/ 234950 h 521"/>
              <a:gd name="T20" fmla="*/ 623888 w 3429"/>
              <a:gd name="T21" fmla="*/ 147637 h 521"/>
              <a:gd name="T22" fmla="*/ 14288 w 3429"/>
              <a:gd name="T23" fmla="*/ 219075 h 521"/>
              <a:gd name="T24" fmla="*/ 0 w 3429"/>
              <a:gd name="T25" fmla="*/ 263525 h 521"/>
              <a:gd name="T26" fmla="*/ 188913 w 3429"/>
              <a:gd name="T27" fmla="*/ 481012 h 521"/>
              <a:gd name="T28" fmla="*/ 276225 w 3429"/>
              <a:gd name="T29" fmla="*/ 509587 h 521"/>
              <a:gd name="T30" fmla="*/ 319088 w 3429"/>
              <a:gd name="T31" fmla="*/ 523875 h 521"/>
              <a:gd name="T32" fmla="*/ 479425 w 3429"/>
              <a:gd name="T33" fmla="*/ 568325 h 521"/>
              <a:gd name="T34" fmla="*/ 566738 w 3429"/>
              <a:gd name="T35" fmla="*/ 596900 h 521"/>
              <a:gd name="T36" fmla="*/ 609600 w 3429"/>
              <a:gd name="T37" fmla="*/ 611187 h 521"/>
              <a:gd name="T38" fmla="*/ 711200 w 3429"/>
              <a:gd name="T39" fmla="*/ 712787 h 521"/>
              <a:gd name="T40" fmla="*/ 1335088 w 3429"/>
              <a:gd name="T41" fmla="*/ 727075 h 521"/>
              <a:gd name="T42" fmla="*/ 3178175 w 3429"/>
              <a:gd name="T43" fmla="*/ 698500 h 521"/>
              <a:gd name="T44" fmla="*/ 3513138 w 3429"/>
              <a:gd name="T45" fmla="*/ 669925 h 521"/>
              <a:gd name="T46" fmla="*/ 3598863 w 3429"/>
              <a:gd name="T47" fmla="*/ 641350 h 521"/>
              <a:gd name="T48" fmla="*/ 3716338 w 3429"/>
              <a:gd name="T49" fmla="*/ 554037 h 521"/>
              <a:gd name="T50" fmla="*/ 4484688 w 3429"/>
              <a:gd name="T51" fmla="*/ 596900 h 521"/>
              <a:gd name="T52" fmla="*/ 5326063 w 3429"/>
              <a:gd name="T53" fmla="*/ 568325 h 521"/>
              <a:gd name="T54" fmla="*/ 5443538 w 3429"/>
              <a:gd name="T55" fmla="*/ 438150 h 521"/>
              <a:gd name="T56" fmla="*/ 5427663 w 3429"/>
              <a:gd name="T57" fmla="*/ 133350 h 521"/>
              <a:gd name="T58" fmla="*/ 5413375 w 3429"/>
              <a:gd name="T59" fmla="*/ 15875 h 521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3429" h="521">
                <a:moveTo>
                  <a:pt x="3410" y="10"/>
                </a:moveTo>
                <a:cubicBezTo>
                  <a:pt x="3277" y="19"/>
                  <a:pt x="3160" y="40"/>
                  <a:pt x="3026" y="47"/>
                </a:cubicBezTo>
                <a:cubicBezTo>
                  <a:pt x="2984" y="55"/>
                  <a:pt x="2950" y="91"/>
                  <a:pt x="2907" y="93"/>
                </a:cubicBezTo>
                <a:cubicBezTo>
                  <a:pt x="2448" y="117"/>
                  <a:pt x="1987" y="107"/>
                  <a:pt x="1527" y="111"/>
                </a:cubicBezTo>
                <a:cubicBezTo>
                  <a:pt x="1497" y="121"/>
                  <a:pt x="1474" y="137"/>
                  <a:pt x="1445" y="148"/>
                </a:cubicBezTo>
                <a:cubicBezTo>
                  <a:pt x="1439" y="154"/>
                  <a:pt x="1434" y="162"/>
                  <a:pt x="1426" y="166"/>
                </a:cubicBezTo>
                <a:cubicBezTo>
                  <a:pt x="1409" y="174"/>
                  <a:pt x="1371" y="184"/>
                  <a:pt x="1371" y="184"/>
                </a:cubicBezTo>
                <a:cubicBezTo>
                  <a:pt x="1286" y="181"/>
                  <a:pt x="1200" y="182"/>
                  <a:pt x="1115" y="175"/>
                </a:cubicBezTo>
                <a:cubicBezTo>
                  <a:pt x="1096" y="173"/>
                  <a:pt x="1079" y="163"/>
                  <a:pt x="1061" y="157"/>
                </a:cubicBezTo>
                <a:cubicBezTo>
                  <a:pt x="1052" y="154"/>
                  <a:pt x="1033" y="148"/>
                  <a:pt x="1033" y="148"/>
                </a:cubicBezTo>
                <a:cubicBezTo>
                  <a:pt x="866" y="30"/>
                  <a:pt x="596" y="158"/>
                  <a:pt x="393" y="93"/>
                </a:cubicBezTo>
                <a:cubicBezTo>
                  <a:pt x="263" y="102"/>
                  <a:pt x="140" y="128"/>
                  <a:pt x="9" y="138"/>
                </a:cubicBezTo>
                <a:cubicBezTo>
                  <a:pt x="6" y="147"/>
                  <a:pt x="0" y="156"/>
                  <a:pt x="0" y="166"/>
                </a:cubicBezTo>
                <a:cubicBezTo>
                  <a:pt x="0" y="296"/>
                  <a:pt x="10" y="288"/>
                  <a:pt x="119" y="303"/>
                </a:cubicBezTo>
                <a:cubicBezTo>
                  <a:pt x="137" y="309"/>
                  <a:pt x="156" y="315"/>
                  <a:pt x="174" y="321"/>
                </a:cubicBezTo>
                <a:cubicBezTo>
                  <a:pt x="183" y="324"/>
                  <a:pt x="201" y="330"/>
                  <a:pt x="201" y="330"/>
                </a:cubicBezTo>
                <a:cubicBezTo>
                  <a:pt x="241" y="372"/>
                  <a:pt x="201" y="338"/>
                  <a:pt x="302" y="358"/>
                </a:cubicBezTo>
                <a:cubicBezTo>
                  <a:pt x="321" y="362"/>
                  <a:pt x="339" y="370"/>
                  <a:pt x="357" y="376"/>
                </a:cubicBezTo>
                <a:cubicBezTo>
                  <a:pt x="366" y="379"/>
                  <a:pt x="384" y="385"/>
                  <a:pt x="384" y="385"/>
                </a:cubicBezTo>
                <a:cubicBezTo>
                  <a:pt x="400" y="434"/>
                  <a:pt x="385" y="408"/>
                  <a:pt x="448" y="449"/>
                </a:cubicBezTo>
                <a:cubicBezTo>
                  <a:pt x="558" y="521"/>
                  <a:pt x="710" y="455"/>
                  <a:pt x="841" y="458"/>
                </a:cubicBezTo>
                <a:cubicBezTo>
                  <a:pt x="1219" y="517"/>
                  <a:pt x="1619" y="453"/>
                  <a:pt x="2002" y="440"/>
                </a:cubicBezTo>
                <a:cubicBezTo>
                  <a:pt x="2072" y="431"/>
                  <a:pt x="2143" y="432"/>
                  <a:pt x="2213" y="422"/>
                </a:cubicBezTo>
                <a:cubicBezTo>
                  <a:pt x="2232" y="419"/>
                  <a:pt x="2267" y="404"/>
                  <a:pt x="2267" y="404"/>
                </a:cubicBezTo>
                <a:cubicBezTo>
                  <a:pt x="2289" y="382"/>
                  <a:pt x="2341" y="349"/>
                  <a:pt x="2341" y="349"/>
                </a:cubicBezTo>
                <a:cubicBezTo>
                  <a:pt x="2585" y="355"/>
                  <a:pt x="2644" y="354"/>
                  <a:pt x="2825" y="376"/>
                </a:cubicBezTo>
                <a:cubicBezTo>
                  <a:pt x="2979" y="426"/>
                  <a:pt x="3188" y="369"/>
                  <a:pt x="3355" y="358"/>
                </a:cubicBezTo>
                <a:cubicBezTo>
                  <a:pt x="3398" y="344"/>
                  <a:pt x="3414" y="317"/>
                  <a:pt x="3429" y="276"/>
                </a:cubicBezTo>
                <a:cubicBezTo>
                  <a:pt x="3426" y="212"/>
                  <a:pt x="3426" y="148"/>
                  <a:pt x="3419" y="84"/>
                </a:cubicBezTo>
                <a:cubicBezTo>
                  <a:pt x="3409" y="0"/>
                  <a:pt x="3389" y="55"/>
                  <a:pt x="3410" y="10"/>
                </a:cubicBezTo>
                <a:close/>
              </a:path>
            </a:pathLst>
          </a:custGeom>
          <a:noFill/>
          <a:ln w="9525">
            <a:solidFill>
              <a:srgbClr val="FF99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65" name="Oval 40"/>
          <p:cNvSpPr>
            <a:spLocks noChangeArrowheads="1"/>
          </p:cNvSpPr>
          <p:nvPr/>
        </p:nvSpPr>
        <p:spPr bwMode="auto">
          <a:xfrm>
            <a:off x="5808664" y="2420939"/>
            <a:ext cx="358775" cy="287337"/>
          </a:xfrm>
          <a:prstGeom prst="ellipse">
            <a:avLst/>
          </a:prstGeom>
          <a:solidFill>
            <a:srgbClr val="F83812"/>
          </a:solidFill>
          <a:ln w="9525">
            <a:solidFill>
              <a:srgbClr val="F8381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27666" name="Oval 41"/>
          <p:cNvSpPr>
            <a:spLocks noChangeArrowheads="1"/>
          </p:cNvSpPr>
          <p:nvPr/>
        </p:nvSpPr>
        <p:spPr bwMode="auto">
          <a:xfrm>
            <a:off x="9336089" y="2420939"/>
            <a:ext cx="358775" cy="287337"/>
          </a:xfrm>
          <a:prstGeom prst="ellipse">
            <a:avLst/>
          </a:prstGeom>
          <a:solidFill>
            <a:srgbClr val="F83812"/>
          </a:solidFill>
          <a:ln w="9525">
            <a:solidFill>
              <a:srgbClr val="F8381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27667" name="Oval 42"/>
          <p:cNvSpPr>
            <a:spLocks noChangeArrowheads="1"/>
          </p:cNvSpPr>
          <p:nvPr/>
        </p:nvSpPr>
        <p:spPr bwMode="auto">
          <a:xfrm>
            <a:off x="8759826" y="2349500"/>
            <a:ext cx="358775" cy="287338"/>
          </a:xfrm>
          <a:prstGeom prst="ellipse">
            <a:avLst/>
          </a:prstGeom>
          <a:solidFill>
            <a:srgbClr val="F83812"/>
          </a:solidFill>
          <a:ln w="9525">
            <a:solidFill>
              <a:srgbClr val="F8381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27668" name="Oval 43"/>
          <p:cNvSpPr>
            <a:spLocks noChangeArrowheads="1"/>
          </p:cNvSpPr>
          <p:nvPr/>
        </p:nvSpPr>
        <p:spPr bwMode="auto">
          <a:xfrm>
            <a:off x="8401051" y="2492375"/>
            <a:ext cx="358775" cy="287338"/>
          </a:xfrm>
          <a:prstGeom prst="ellipse">
            <a:avLst/>
          </a:prstGeom>
          <a:solidFill>
            <a:srgbClr val="F83812"/>
          </a:solidFill>
          <a:ln w="9525">
            <a:solidFill>
              <a:srgbClr val="F8381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27669" name="Oval 44"/>
          <p:cNvSpPr>
            <a:spLocks noChangeArrowheads="1"/>
          </p:cNvSpPr>
          <p:nvPr/>
        </p:nvSpPr>
        <p:spPr bwMode="auto">
          <a:xfrm>
            <a:off x="8112126" y="2420939"/>
            <a:ext cx="358775" cy="287337"/>
          </a:xfrm>
          <a:prstGeom prst="ellipse">
            <a:avLst/>
          </a:prstGeom>
          <a:solidFill>
            <a:srgbClr val="F83812"/>
          </a:solidFill>
          <a:ln w="9525">
            <a:solidFill>
              <a:srgbClr val="F8381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27670" name="Oval 45"/>
          <p:cNvSpPr>
            <a:spLocks noChangeArrowheads="1"/>
          </p:cNvSpPr>
          <p:nvPr/>
        </p:nvSpPr>
        <p:spPr bwMode="auto">
          <a:xfrm>
            <a:off x="7248526" y="2565400"/>
            <a:ext cx="358775" cy="287338"/>
          </a:xfrm>
          <a:prstGeom prst="ellipse">
            <a:avLst/>
          </a:prstGeom>
          <a:solidFill>
            <a:srgbClr val="F83812"/>
          </a:solidFill>
          <a:ln w="9525">
            <a:solidFill>
              <a:srgbClr val="F8381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27671" name="Oval 46"/>
          <p:cNvSpPr>
            <a:spLocks noChangeArrowheads="1"/>
          </p:cNvSpPr>
          <p:nvPr/>
        </p:nvSpPr>
        <p:spPr bwMode="auto">
          <a:xfrm>
            <a:off x="6383339" y="2492375"/>
            <a:ext cx="358775" cy="287338"/>
          </a:xfrm>
          <a:prstGeom prst="ellipse">
            <a:avLst/>
          </a:prstGeom>
          <a:solidFill>
            <a:srgbClr val="F83812"/>
          </a:solidFill>
          <a:ln w="9525">
            <a:solidFill>
              <a:srgbClr val="F8381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27672" name="Freeform 47"/>
          <p:cNvSpPr>
            <a:spLocks/>
          </p:cNvSpPr>
          <p:nvPr/>
        </p:nvSpPr>
        <p:spPr bwMode="auto">
          <a:xfrm>
            <a:off x="2301876" y="3019426"/>
            <a:ext cx="2024063" cy="862013"/>
          </a:xfrm>
          <a:custGeom>
            <a:avLst/>
            <a:gdLst>
              <a:gd name="T0" fmla="*/ 1341438 w 1275"/>
              <a:gd name="T1" fmla="*/ 782638 h 543"/>
              <a:gd name="T2" fmla="*/ 1936750 w 1275"/>
              <a:gd name="T3" fmla="*/ 798513 h 543"/>
              <a:gd name="T4" fmla="*/ 2024063 w 1275"/>
              <a:gd name="T5" fmla="*/ 638175 h 543"/>
              <a:gd name="T6" fmla="*/ 1951038 w 1275"/>
              <a:gd name="T7" fmla="*/ 522288 h 543"/>
              <a:gd name="T8" fmla="*/ 1733550 w 1275"/>
              <a:gd name="T9" fmla="*/ 449263 h 543"/>
              <a:gd name="T10" fmla="*/ 1660525 w 1275"/>
              <a:gd name="T11" fmla="*/ 406400 h 543"/>
              <a:gd name="T12" fmla="*/ 1587500 w 1275"/>
              <a:gd name="T13" fmla="*/ 347663 h 543"/>
              <a:gd name="T14" fmla="*/ 1370013 w 1275"/>
              <a:gd name="T15" fmla="*/ 274638 h 543"/>
              <a:gd name="T16" fmla="*/ 1239838 w 1275"/>
              <a:gd name="T17" fmla="*/ 231775 h 543"/>
              <a:gd name="T18" fmla="*/ 1195388 w 1275"/>
              <a:gd name="T19" fmla="*/ 217488 h 543"/>
              <a:gd name="T20" fmla="*/ 774700 w 1275"/>
              <a:gd name="T21" fmla="*/ 71438 h 543"/>
              <a:gd name="T22" fmla="*/ 528638 w 1275"/>
              <a:gd name="T23" fmla="*/ 14288 h 543"/>
              <a:gd name="T24" fmla="*/ 469900 w 1275"/>
              <a:gd name="T25" fmla="*/ 0 h 543"/>
              <a:gd name="T26" fmla="*/ 93663 w 1275"/>
              <a:gd name="T27" fmla="*/ 14288 h 543"/>
              <a:gd name="T28" fmla="*/ 49213 w 1275"/>
              <a:gd name="T29" fmla="*/ 28575 h 543"/>
              <a:gd name="T30" fmla="*/ 20638 w 1275"/>
              <a:gd name="T31" fmla="*/ 115888 h 543"/>
              <a:gd name="T32" fmla="*/ 77788 w 1275"/>
              <a:gd name="T33" fmla="*/ 406400 h 543"/>
              <a:gd name="T34" fmla="*/ 179388 w 1275"/>
              <a:gd name="T35" fmla="*/ 434975 h 543"/>
              <a:gd name="T36" fmla="*/ 427038 w 1275"/>
              <a:gd name="T37" fmla="*/ 565150 h 543"/>
              <a:gd name="T38" fmla="*/ 500063 w 1275"/>
              <a:gd name="T39" fmla="*/ 623888 h 543"/>
              <a:gd name="T40" fmla="*/ 788988 w 1275"/>
              <a:gd name="T41" fmla="*/ 666750 h 543"/>
              <a:gd name="T42" fmla="*/ 992188 w 1275"/>
              <a:gd name="T43" fmla="*/ 754063 h 543"/>
              <a:gd name="T44" fmla="*/ 1268413 w 1275"/>
              <a:gd name="T45" fmla="*/ 782638 h 543"/>
              <a:gd name="T46" fmla="*/ 1327150 w 1275"/>
              <a:gd name="T47" fmla="*/ 798513 h 543"/>
              <a:gd name="T48" fmla="*/ 1341438 w 1275"/>
              <a:gd name="T49" fmla="*/ 782638 h 54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275" h="543">
                <a:moveTo>
                  <a:pt x="845" y="493"/>
                </a:moveTo>
                <a:cubicBezTo>
                  <a:pt x="980" y="543"/>
                  <a:pt x="986" y="510"/>
                  <a:pt x="1220" y="503"/>
                </a:cubicBezTo>
                <a:cubicBezTo>
                  <a:pt x="1245" y="476"/>
                  <a:pt x="1262" y="437"/>
                  <a:pt x="1275" y="402"/>
                </a:cubicBezTo>
                <a:cubicBezTo>
                  <a:pt x="1262" y="366"/>
                  <a:pt x="1262" y="351"/>
                  <a:pt x="1229" y="329"/>
                </a:cubicBezTo>
                <a:cubicBezTo>
                  <a:pt x="1192" y="272"/>
                  <a:pt x="1150" y="302"/>
                  <a:pt x="1092" y="283"/>
                </a:cubicBezTo>
                <a:cubicBezTo>
                  <a:pt x="1052" y="245"/>
                  <a:pt x="1097" y="282"/>
                  <a:pt x="1046" y="256"/>
                </a:cubicBezTo>
                <a:cubicBezTo>
                  <a:pt x="1029" y="247"/>
                  <a:pt x="1018" y="228"/>
                  <a:pt x="1000" y="219"/>
                </a:cubicBezTo>
                <a:cubicBezTo>
                  <a:pt x="959" y="199"/>
                  <a:pt x="907" y="188"/>
                  <a:pt x="863" y="173"/>
                </a:cubicBezTo>
                <a:cubicBezTo>
                  <a:pt x="836" y="164"/>
                  <a:pt x="808" y="155"/>
                  <a:pt x="781" y="146"/>
                </a:cubicBezTo>
                <a:cubicBezTo>
                  <a:pt x="772" y="143"/>
                  <a:pt x="753" y="137"/>
                  <a:pt x="753" y="137"/>
                </a:cubicBezTo>
                <a:cubicBezTo>
                  <a:pt x="650" y="68"/>
                  <a:pt x="620" y="58"/>
                  <a:pt x="488" y="45"/>
                </a:cubicBezTo>
                <a:cubicBezTo>
                  <a:pt x="438" y="28"/>
                  <a:pt x="384" y="22"/>
                  <a:pt x="333" y="9"/>
                </a:cubicBezTo>
                <a:cubicBezTo>
                  <a:pt x="321" y="6"/>
                  <a:pt x="296" y="0"/>
                  <a:pt x="296" y="0"/>
                </a:cubicBezTo>
                <a:cubicBezTo>
                  <a:pt x="217" y="3"/>
                  <a:pt x="138" y="4"/>
                  <a:pt x="59" y="9"/>
                </a:cubicBezTo>
                <a:cubicBezTo>
                  <a:pt x="49" y="10"/>
                  <a:pt x="37" y="10"/>
                  <a:pt x="31" y="18"/>
                </a:cubicBezTo>
                <a:cubicBezTo>
                  <a:pt x="20" y="34"/>
                  <a:pt x="13" y="73"/>
                  <a:pt x="13" y="73"/>
                </a:cubicBezTo>
                <a:cubicBezTo>
                  <a:pt x="13" y="75"/>
                  <a:pt x="0" y="231"/>
                  <a:pt x="49" y="256"/>
                </a:cubicBezTo>
                <a:cubicBezTo>
                  <a:pt x="69" y="266"/>
                  <a:pt x="92" y="267"/>
                  <a:pt x="113" y="274"/>
                </a:cubicBezTo>
                <a:cubicBezTo>
                  <a:pt x="165" y="324"/>
                  <a:pt x="199" y="339"/>
                  <a:pt x="269" y="356"/>
                </a:cubicBezTo>
                <a:cubicBezTo>
                  <a:pt x="285" y="367"/>
                  <a:pt x="298" y="383"/>
                  <a:pt x="315" y="393"/>
                </a:cubicBezTo>
                <a:cubicBezTo>
                  <a:pt x="363" y="421"/>
                  <a:pt x="442" y="412"/>
                  <a:pt x="497" y="420"/>
                </a:cubicBezTo>
                <a:cubicBezTo>
                  <a:pt x="541" y="434"/>
                  <a:pt x="575" y="471"/>
                  <a:pt x="625" y="475"/>
                </a:cubicBezTo>
                <a:cubicBezTo>
                  <a:pt x="750" y="486"/>
                  <a:pt x="692" y="480"/>
                  <a:pt x="799" y="493"/>
                </a:cubicBezTo>
                <a:cubicBezTo>
                  <a:pt x="811" y="496"/>
                  <a:pt x="824" y="499"/>
                  <a:pt x="836" y="503"/>
                </a:cubicBezTo>
                <a:cubicBezTo>
                  <a:pt x="870" y="513"/>
                  <a:pt x="871" y="521"/>
                  <a:pt x="845" y="493"/>
                </a:cubicBezTo>
                <a:close/>
              </a:path>
            </a:pathLst>
          </a:custGeom>
          <a:noFill/>
          <a:ln w="9525">
            <a:solidFill>
              <a:srgbClr val="FF99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73" name="Oval 48"/>
          <p:cNvSpPr>
            <a:spLocks noChangeArrowheads="1"/>
          </p:cNvSpPr>
          <p:nvPr/>
        </p:nvSpPr>
        <p:spPr bwMode="auto">
          <a:xfrm>
            <a:off x="2424114" y="3141664"/>
            <a:ext cx="358775" cy="287337"/>
          </a:xfrm>
          <a:prstGeom prst="ellipse">
            <a:avLst/>
          </a:prstGeom>
          <a:solidFill>
            <a:srgbClr val="F83812"/>
          </a:solidFill>
          <a:ln w="9525">
            <a:solidFill>
              <a:srgbClr val="F8381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27674" name="Oval 49"/>
          <p:cNvSpPr>
            <a:spLocks noChangeArrowheads="1"/>
          </p:cNvSpPr>
          <p:nvPr/>
        </p:nvSpPr>
        <p:spPr bwMode="auto">
          <a:xfrm>
            <a:off x="2782889" y="3141664"/>
            <a:ext cx="358775" cy="287337"/>
          </a:xfrm>
          <a:prstGeom prst="ellipse">
            <a:avLst/>
          </a:prstGeom>
          <a:solidFill>
            <a:srgbClr val="F83812"/>
          </a:solidFill>
          <a:ln w="9525">
            <a:solidFill>
              <a:srgbClr val="F8381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27675" name="Oval 50"/>
          <p:cNvSpPr>
            <a:spLocks noChangeArrowheads="1"/>
          </p:cNvSpPr>
          <p:nvPr/>
        </p:nvSpPr>
        <p:spPr bwMode="auto">
          <a:xfrm>
            <a:off x="3000376" y="3357564"/>
            <a:ext cx="358775" cy="287337"/>
          </a:xfrm>
          <a:prstGeom prst="ellipse">
            <a:avLst/>
          </a:prstGeom>
          <a:solidFill>
            <a:srgbClr val="F83812"/>
          </a:solidFill>
          <a:ln w="9525">
            <a:solidFill>
              <a:srgbClr val="F8381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27676" name="Oval 51"/>
          <p:cNvSpPr>
            <a:spLocks noChangeArrowheads="1"/>
          </p:cNvSpPr>
          <p:nvPr/>
        </p:nvSpPr>
        <p:spPr bwMode="auto">
          <a:xfrm>
            <a:off x="3863976" y="3500439"/>
            <a:ext cx="358775" cy="287337"/>
          </a:xfrm>
          <a:prstGeom prst="ellipse">
            <a:avLst/>
          </a:prstGeom>
          <a:solidFill>
            <a:srgbClr val="F83812"/>
          </a:solidFill>
          <a:ln w="9525">
            <a:solidFill>
              <a:srgbClr val="F8381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27677" name="Freeform 52"/>
          <p:cNvSpPr>
            <a:spLocks/>
          </p:cNvSpPr>
          <p:nvPr/>
        </p:nvSpPr>
        <p:spPr bwMode="auto">
          <a:xfrm>
            <a:off x="5091114" y="4029075"/>
            <a:ext cx="3298825" cy="865188"/>
          </a:xfrm>
          <a:custGeom>
            <a:avLst/>
            <a:gdLst>
              <a:gd name="T0" fmla="*/ 3240088 w 2078"/>
              <a:gd name="T1" fmla="*/ 136525 h 545"/>
              <a:gd name="T2" fmla="*/ 1643063 w 2078"/>
              <a:gd name="T3" fmla="*/ 195263 h 545"/>
              <a:gd name="T4" fmla="*/ 1135063 w 2078"/>
              <a:gd name="T5" fmla="*/ 266700 h 545"/>
              <a:gd name="T6" fmla="*/ 830263 w 2078"/>
              <a:gd name="T7" fmla="*/ 325438 h 545"/>
              <a:gd name="T8" fmla="*/ 758825 w 2078"/>
              <a:gd name="T9" fmla="*/ 398463 h 545"/>
              <a:gd name="T10" fmla="*/ 671513 w 2078"/>
              <a:gd name="T11" fmla="*/ 427038 h 545"/>
              <a:gd name="T12" fmla="*/ 163513 w 2078"/>
              <a:gd name="T13" fmla="*/ 514350 h 545"/>
              <a:gd name="T14" fmla="*/ 31750 w 2078"/>
              <a:gd name="T15" fmla="*/ 585788 h 545"/>
              <a:gd name="T16" fmla="*/ 31750 w 2078"/>
              <a:gd name="T17" fmla="*/ 687388 h 545"/>
              <a:gd name="T18" fmla="*/ 119063 w 2078"/>
              <a:gd name="T19" fmla="*/ 717550 h 545"/>
              <a:gd name="T20" fmla="*/ 163513 w 2078"/>
              <a:gd name="T21" fmla="*/ 731838 h 545"/>
              <a:gd name="T22" fmla="*/ 844550 w 2078"/>
              <a:gd name="T23" fmla="*/ 760413 h 545"/>
              <a:gd name="T24" fmla="*/ 946150 w 2078"/>
              <a:gd name="T25" fmla="*/ 644525 h 545"/>
              <a:gd name="T26" fmla="*/ 1033463 w 2078"/>
              <a:gd name="T27" fmla="*/ 615950 h 545"/>
              <a:gd name="T28" fmla="*/ 1657350 w 2078"/>
              <a:gd name="T29" fmla="*/ 630238 h 545"/>
              <a:gd name="T30" fmla="*/ 1789113 w 2078"/>
              <a:gd name="T31" fmla="*/ 673100 h 545"/>
              <a:gd name="T32" fmla="*/ 2108200 w 2078"/>
              <a:gd name="T33" fmla="*/ 687388 h 545"/>
              <a:gd name="T34" fmla="*/ 2921000 w 2078"/>
              <a:gd name="T35" fmla="*/ 673100 h 545"/>
              <a:gd name="T36" fmla="*/ 3008313 w 2078"/>
              <a:gd name="T37" fmla="*/ 644525 h 545"/>
              <a:gd name="T38" fmla="*/ 3079750 w 2078"/>
              <a:gd name="T39" fmla="*/ 585788 h 545"/>
              <a:gd name="T40" fmla="*/ 3095625 w 2078"/>
              <a:gd name="T41" fmla="*/ 542925 h 545"/>
              <a:gd name="T42" fmla="*/ 3167063 w 2078"/>
              <a:gd name="T43" fmla="*/ 484188 h 545"/>
              <a:gd name="T44" fmla="*/ 3240088 w 2078"/>
              <a:gd name="T45" fmla="*/ 412750 h 545"/>
              <a:gd name="T46" fmla="*/ 3298825 w 2078"/>
              <a:gd name="T47" fmla="*/ 296863 h 545"/>
              <a:gd name="T48" fmla="*/ 3282950 w 2078"/>
              <a:gd name="T49" fmla="*/ 209550 h 545"/>
              <a:gd name="T50" fmla="*/ 3240088 w 2078"/>
              <a:gd name="T51" fmla="*/ 179388 h 545"/>
              <a:gd name="T52" fmla="*/ 3197225 w 2078"/>
              <a:gd name="T53" fmla="*/ 165100 h 545"/>
              <a:gd name="T54" fmla="*/ 3240088 w 2078"/>
              <a:gd name="T55" fmla="*/ 136525 h 545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2078" h="545">
                <a:moveTo>
                  <a:pt x="2041" y="86"/>
                </a:moveTo>
                <a:cubicBezTo>
                  <a:pt x="1784" y="0"/>
                  <a:pt x="1343" y="95"/>
                  <a:pt x="1035" y="123"/>
                </a:cubicBezTo>
                <a:cubicBezTo>
                  <a:pt x="903" y="166"/>
                  <a:pt x="890" y="161"/>
                  <a:pt x="715" y="168"/>
                </a:cubicBezTo>
                <a:cubicBezTo>
                  <a:pt x="651" y="190"/>
                  <a:pt x="590" y="194"/>
                  <a:pt x="523" y="205"/>
                </a:cubicBezTo>
                <a:cubicBezTo>
                  <a:pt x="508" y="220"/>
                  <a:pt x="498" y="244"/>
                  <a:pt x="478" y="251"/>
                </a:cubicBezTo>
                <a:cubicBezTo>
                  <a:pt x="460" y="257"/>
                  <a:pt x="423" y="269"/>
                  <a:pt x="423" y="269"/>
                </a:cubicBezTo>
                <a:cubicBezTo>
                  <a:pt x="348" y="340"/>
                  <a:pt x="180" y="321"/>
                  <a:pt x="103" y="324"/>
                </a:cubicBezTo>
                <a:cubicBezTo>
                  <a:pt x="66" y="333"/>
                  <a:pt x="48" y="343"/>
                  <a:pt x="20" y="369"/>
                </a:cubicBezTo>
                <a:cubicBezTo>
                  <a:pt x="14" y="387"/>
                  <a:pt x="0" y="415"/>
                  <a:pt x="20" y="433"/>
                </a:cubicBezTo>
                <a:cubicBezTo>
                  <a:pt x="35" y="446"/>
                  <a:pt x="57" y="446"/>
                  <a:pt x="75" y="452"/>
                </a:cubicBezTo>
                <a:cubicBezTo>
                  <a:pt x="84" y="455"/>
                  <a:pt x="103" y="461"/>
                  <a:pt x="103" y="461"/>
                </a:cubicBezTo>
                <a:cubicBezTo>
                  <a:pt x="228" y="545"/>
                  <a:pt x="374" y="483"/>
                  <a:pt x="532" y="479"/>
                </a:cubicBezTo>
                <a:cubicBezTo>
                  <a:pt x="554" y="458"/>
                  <a:pt x="569" y="421"/>
                  <a:pt x="596" y="406"/>
                </a:cubicBezTo>
                <a:cubicBezTo>
                  <a:pt x="613" y="397"/>
                  <a:pt x="651" y="388"/>
                  <a:pt x="651" y="388"/>
                </a:cubicBezTo>
                <a:cubicBezTo>
                  <a:pt x="782" y="391"/>
                  <a:pt x="913" y="389"/>
                  <a:pt x="1044" y="397"/>
                </a:cubicBezTo>
                <a:cubicBezTo>
                  <a:pt x="1073" y="399"/>
                  <a:pt x="1099" y="415"/>
                  <a:pt x="1127" y="424"/>
                </a:cubicBezTo>
                <a:cubicBezTo>
                  <a:pt x="1191" y="445"/>
                  <a:pt x="1261" y="430"/>
                  <a:pt x="1328" y="433"/>
                </a:cubicBezTo>
                <a:cubicBezTo>
                  <a:pt x="1499" y="430"/>
                  <a:pt x="1670" y="432"/>
                  <a:pt x="1840" y="424"/>
                </a:cubicBezTo>
                <a:cubicBezTo>
                  <a:pt x="1859" y="423"/>
                  <a:pt x="1895" y="406"/>
                  <a:pt x="1895" y="406"/>
                </a:cubicBezTo>
                <a:cubicBezTo>
                  <a:pt x="1910" y="396"/>
                  <a:pt x="1930" y="386"/>
                  <a:pt x="1940" y="369"/>
                </a:cubicBezTo>
                <a:cubicBezTo>
                  <a:pt x="1945" y="361"/>
                  <a:pt x="1944" y="349"/>
                  <a:pt x="1950" y="342"/>
                </a:cubicBezTo>
                <a:cubicBezTo>
                  <a:pt x="1962" y="327"/>
                  <a:pt x="1981" y="319"/>
                  <a:pt x="1995" y="305"/>
                </a:cubicBezTo>
                <a:cubicBezTo>
                  <a:pt x="2010" y="290"/>
                  <a:pt x="2041" y="260"/>
                  <a:pt x="2041" y="260"/>
                </a:cubicBezTo>
                <a:cubicBezTo>
                  <a:pt x="2062" y="197"/>
                  <a:pt x="2045" y="218"/>
                  <a:pt x="2078" y="187"/>
                </a:cubicBezTo>
                <a:cubicBezTo>
                  <a:pt x="2075" y="169"/>
                  <a:pt x="2076" y="149"/>
                  <a:pt x="2068" y="132"/>
                </a:cubicBezTo>
                <a:cubicBezTo>
                  <a:pt x="2063" y="122"/>
                  <a:pt x="2051" y="118"/>
                  <a:pt x="2041" y="113"/>
                </a:cubicBezTo>
                <a:cubicBezTo>
                  <a:pt x="2033" y="109"/>
                  <a:pt x="2014" y="113"/>
                  <a:pt x="2014" y="104"/>
                </a:cubicBezTo>
                <a:cubicBezTo>
                  <a:pt x="2014" y="93"/>
                  <a:pt x="2032" y="92"/>
                  <a:pt x="2041" y="86"/>
                </a:cubicBezTo>
                <a:close/>
              </a:path>
            </a:pathLst>
          </a:custGeom>
          <a:noFill/>
          <a:ln w="9525">
            <a:solidFill>
              <a:srgbClr val="FF99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78" name="Oval 53"/>
          <p:cNvSpPr>
            <a:spLocks noChangeArrowheads="1"/>
          </p:cNvSpPr>
          <p:nvPr/>
        </p:nvSpPr>
        <p:spPr bwMode="auto">
          <a:xfrm>
            <a:off x="5519739" y="4508500"/>
            <a:ext cx="358775" cy="287338"/>
          </a:xfrm>
          <a:prstGeom prst="ellipse">
            <a:avLst/>
          </a:prstGeom>
          <a:solidFill>
            <a:srgbClr val="F83812"/>
          </a:solidFill>
          <a:ln w="9525">
            <a:solidFill>
              <a:srgbClr val="F8381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27679" name="Oval 54"/>
          <p:cNvSpPr>
            <a:spLocks noChangeArrowheads="1"/>
          </p:cNvSpPr>
          <p:nvPr/>
        </p:nvSpPr>
        <p:spPr bwMode="auto">
          <a:xfrm>
            <a:off x="6311901" y="4365625"/>
            <a:ext cx="358775" cy="287338"/>
          </a:xfrm>
          <a:prstGeom prst="ellipse">
            <a:avLst/>
          </a:prstGeom>
          <a:solidFill>
            <a:srgbClr val="F83812"/>
          </a:solidFill>
          <a:ln w="9525">
            <a:solidFill>
              <a:srgbClr val="F8381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27680" name="Oval 55"/>
          <p:cNvSpPr>
            <a:spLocks noChangeArrowheads="1"/>
          </p:cNvSpPr>
          <p:nvPr/>
        </p:nvSpPr>
        <p:spPr bwMode="auto">
          <a:xfrm>
            <a:off x="6600826" y="4292600"/>
            <a:ext cx="358775" cy="287338"/>
          </a:xfrm>
          <a:prstGeom prst="ellipse">
            <a:avLst/>
          </a:prstGeom>
          <a:solidFill>
            <a:srgbClr val="F83812"/>
          </a:solidFill>
          <a:ln w="9525">
            <a:solidFill>
              <a:srgbClr val="F8381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27681" name="Oval 56"/>
          <p:cNvSpPr>
            <a:spLocks noChangeArrowheads="1"/>
          </p:cNvSpPr>
          <p:nvPr/>
        </p:nvSpPr>
        <p:spPr bwMode="auto">
          <a:xfrm>
            <a:off x="7104064" y="4365625"/>
            <a:ext cx="358775" cy="287338"/>
          </a:xfrm>
          <a:prstGeom prst="ellipse">
            <a:avLst/>
          </a:prstGeom>
          <a:solidFill>
            <a:srgbClr val="F83812"/>
          </a:solidFill>
          <a:ln w="9525">
            <a:solidFill>
              <a:srgbClr val="F8381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27682" name="Oval 57"/>
          <p:cNvSpPr>
            <a:spLocks noChangeArrowheads="1"/>
          </p:cNvSpPr>
          <p:nvPr/>
        </p:nvSpPr>
        <p:spPr bwMode="auto">
          <a:xfrm>
            <a:off x="7680326" y="4221164"/>
            <a:ext cx="358775" cy="287337"/>
          </a:xfrm>
          <a:prstGeom prst="ellipse">
            <a:avLst/>
          </a:prstGeom>
          <a:solidFill>
            <a:srgbClr val="F83812"/>
          </a:solidFill>
          <a:ln w="9525">
            <a:solidFill>
              <a:srgbClr val="F8381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27683" name="Text Box 59"/>
          <p:cNvSpPr txBox="1">
            <a:spLocks noChangeArrowheads="1"/>
          </p:cNvSpPr>
          <p:nvPr/>
        </p:nvSpPr>
        <p:spPr bwMode="auto">
          <a:xfrm>
            <a:off x="2116138" y="207963"/>
            <a:ext cx="8147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/>
              <a:t>chains of cardiomyocytes                                  blood capillary with erythrocytes</a:t>
            </a:r>
          </a:p>
        </p:txBody>
      </p:sp>
      <p:sp>
        <p:nvSpPr>
          <p:cNvPr id="27684" name="Line 60"/>
          <p:cNvSpPr>
            <a:spLocks noChangeShapeType="1"/>
          </p:cNvSpPr>
          <p:nvPr/>
        </p:nvSpPr>
        <p:spPr bwMode="auto">
          <a:xfrm flipH="1">
            <a:off x="3719514" y="549276"/>
            <a:ext cx="73025" cy="1439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85" name="Line 61"/>
          <p:cNvSpPr>
            <a:spLocks noChangeShapeType="1"/>
          </p:cNvSpPr>
          <p:nvPr/>
        </p:nvSpPr>
        <p:spPr bwMode="auto">
          <a:xfrm>
            <a:off x="3792539" y="549275"/>
            <a:ext cx="1366837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86" name="Line 62"/>
          <p:cNvSpPr>
            <a:spLocks noChangeShapeType="1"/>
          </p:cNvSpPr>
          <p:nvPr/>
        </p:nvSpPr>
        <p:spPr bwMode="auto">
          <a:xfrm>
            <a:off x="3792539" y="549275"/>
            <a:ext cx="3455987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87" name="Line 63"/>
          <p:cNvSpPr>
            <a:spLocks noChangeShapeType="1"/>
          </p:cNvSpPr>
          <p:nvPr/>
        </p:nvSpPr>
        <p:spPr bwMode="auto">
          <a:xfrm>
            <a:off x="7751764" y="549276"/>
            <a:ext cx="73025" cy="2016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7688" name="Picture 64" descr="pure23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22764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89" name="Picture 65" descr="pure23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44370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90" name="Picture 66" descr="pure23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50" y="40767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91" name="Picture 67" descr="pure23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56610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92" name="Text Box 68"/>
          <p:cNvSpPr txBox="1">
            <a:spLocks noChangeArrowheads="1"/>
          </p:cNvSpPr>
          <p:nvPr/>
        </p:nvSpPr>
        <p:spPr bwMode="auto">
          <a:xfrm>
            <a:off x="6291263" y="6113463"/>
            <a:ext cx="1847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/>
              <a:t>Intercalated disc</a:t>
            </a:r>
          </a:p>
        </p:txBody>
      </p:sp>
    </p:spTree>
    <p:extLst>
      <p:ext uri="{BB962C8B-B14F-4D97-AF65-F5344CB8AC3E}">
        <p14:creationId xmlns:p14="http://schemas.microsoft.com/office/powerpoint/2010/main" val="119938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imag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6038"/>
            <a:ext cx="4716463" cy="681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4" descr="arm8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0464" y="2708276"/>
            <a:ext cx="4427537" cy="4149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700" name="Text Box 5"/>
          <p:cNvSpPr txBox="1">
            <a:spLocks noChangeArrowheads="1"/>
          </p:cNvSpPr>
          <p:nvPr/>
        </p:nvSpPr>
        <p:spPr bwMode="auto">
          <a:xfrm>
            <a:off x="6888164" y="908050"/>
            <a:ext cx="34559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/>
              <a:t>Schema and electron graph</a:t>
            </a:r>
          </a:p>
          <a:p>
            <a:r>
              <a:rPr lang="cs-CZ" altLang="cs-CZ"/>
              <a:t>of a part of cardiomyocyte</a:t>
            </a:r>
          </a:p>
        </p:txBody>
      </p:sp>
    </p:spTree>
    <p:extLst>
      <p:ext uri="{BB962C8B-B14F-4D97-AF65-F5344CB8AC3E}">
        <p14:creationId xmlns:p14="http://schemas.microsoft.com/office/powerpoint/2010/main" val="28932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4 C) cardiac muscle; 5. E) striations, branched fibers, central nucle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5003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4" descr="cardiacmusc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0"/>
            <a:ext cx="4284662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5" descr="heartmuscl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3213100"/>
            <a:ext cx="4284662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607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DIFFERENCES BETWEEN CARDIAC AND SKELETAL MUSCLE TISSUES </a:t>
            </a:r>
            <a:endParaRPr lang="cs-CZ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endParaRPr lang="cs-CZ" alt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err="1" smtClean="0">
                <a:latin typeface="Arial" panose="020B0604020202020204" pitchFamily="34" charset="0"/>
              </a:rPr>
              <a:t>there</a:t>
            </a:r>
            <a:r>
              <a:rPr lang="cs-CZ" altLang="cs-CZ" sz="2800" dirty="0" smtClean="0">
                <a:latin typeface="Arial" panose="020B0604020202020204" pitchFamily="34" charset="0"/>
              </a:rPr>
              <a:t> are no </a:t>
            </a:r>
            <a:r>
              <a:rPr lang="cs-CZ" altLang="cs-CZ" sz="2800" dirty="0" err="1" smtClean="0">
                <a:latin typeface="Arial" panose="020B0604020202020204" pitchFamily="34" charset="0"/>
              </a:rPr>
              <a:t>triads</a:t>
            </a:r>
            <a:r>
              <a:rPr lang="cs-CZ" altLang="cs-CZ" sz="2800" dirty="0" smtClean="0">
                <a:latin typeface="Arial" panose="020B0604020202020204" pitchFamily="34" charset="0"/>
              </a:rPr>
              <a:t>, but </a:t>
            </a:r>
            <a:r>
              <a:rPr lang="cs-CZ" altLang="cs-CZ" sz="2800" dirty="0" err="1" smtClean="0">
                <a:latin typeface="Arial" panose="020B0604020202020204" pitchFamily="34" charset="0"/>
              </a:rPr>
              <a:t>diads</a:t>
            </a:r>
            <a:r>
              <a:rPr lang="cs-CZ" altLang="cs-CZ" sz="2800" dirty="0" smtClean="0">
                <a:latin typeface="Arial" panose="020B0604020202020204" pitchFamily="34" charset="0"/>
              </a:rPr>
              <a:t>: 1 t-tubule + 1 cisterna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>
                <a:latin typeface="Arial" panose="020B0604020202020204" pitchFamily="34" charset="0"/>
              </a:rPr>
              <a:t>t-</a:t>
            </a:r>
            <a:r>
              <a:rPr lang="cs-CZ" altLang="cs-CZ" sz="2800" dirty="0" err="1" smtClean="0">
                <a:latin typeface="Arial" panose="020B0604020202020204" pitchFamily="34" charset="0"/>
              </a:rPr>
              <a:t>tubules</a:t>
            </a:r>
            <a:r>
              <a:rPr lang="cs-CZ" altLang="cs-CZ" sz="2800" dirty="0" smtClean="0">
                <a:latin typeface="Arial" panose="020B0604020202020204" pitchFamily="34" charset="0"/>
              </a:rPr>
              <a:t> </a:t>
            </a:r>
            <a:r>
              <a:rPr lang="cs-CZ" altLang="cs-CZ" sz="2800" dirty="0" err="1" smtClean="0">
                <a:latin typeface="Arial" panose="020B0604020202020204" pitchFamily="34" charset="0"/>
              </a:rPr>
              <a:t>encircle</a:t>
            </a:r>
            <a:r>
              <a:rPr lang="cs-CZ" altLang="cs-CZ" sz="2800" dirty="0" smtClean="0">
                <a:latin typeface="Arial" panose="020B0604020202020204" pitchFamily="34" charset="0"/>
              </a:rPr>
              <a:t> </a:t>
            </a:r>
            <a:r>
              <a:rPr lang="cs-CZ" altLang="cs-CZ" sz="2800" dirty="0" err="1" smtClean="0">
                <a:latin typeface="Arial" panose="020B0604020202020204" pitchFamily="34" charset="0"/>
              </a:rPr>
              <a:t>the</a:t>
            </a:r>
            <a:r>
              <a:rPr lang="cs-CZ" altLang="cs-CZ" sz="2800" dirty="0" smtClean="0">
                <a:latin typeface="Arial" panose="020B0604020202020204" pitchFamily="34" charset="0"/>
              </a:rPr>
              <a:t> </a:t>
            </a:r>
            <a:r>
              <a:rPr lang="cs-CZ" altLang="cs-CZ" sz="2800" dirty="0" err="1" smtClean="0">
                <a:latin typeface="Arial" panose="020B0604020202020204" pitchFamily="34" charset="0"/>
              </a:rPr>
              <a:t>sarcomeres</a:t>
            </a:r>
            <a:r>
              <a:rPr lang="cs-CZ" altLang="cs-CZ" sz="2800" dirty="0" smtClean="0">
                <a:latin typeface="Arial" panose="020B0604020202020204" pitchFamily="34" charset="0"/>
              </a:rPr>
              <a:t> </a:t>
            </a:r>
            <a:r>
              <a:rPr lang="cs-CZ" altLang="cs-CZ" sz="2800" dirty="0" err="1" smtClean="0">
                <a:latin typeface="Arial" panose="020B0604020202020204" pitchFamily="34" charset="0"/>
              </a:rPr>
              <a:t>at</a:t>
            </a:r>
            <a:r>
              <a:rPr lang="cs-CZ" altLang="cs-CZ" sz="2800" dirty="0" smtClean="0">
                <a:latin typeface="Arial" panose="020B0604020202020204" pitchFamily="34" charset="0"/>
              </a:rPr>
              <a:t> </a:t>
            </a:r>
            <a:r>
              <a:rPr lang="cs-CZ" altLang="cs-CZ" sz="2800" dirty="0" err="1" smtClean="0">
                <a:latin typeface="Arial" panose="020B0604020202020204" pitchFamily="34" charset="0"/>
              </a:rPr>
              <a:t>the</a:t>
            </a:r>
            <a:r>
              <a:rPr lang="cs-CZ" altLang="cs-CZ" sz="2800" dirty="0" smtClean="0">
                <a:latin typeface="Arial" panose="020B0604020202020204" pitchFamily="34" charset="0"/>
              </a:rPr>
              <a:t> Z lines </a:t>
            </a:r>
            <a:r>
              <a:rPr lang="cs-CZ" altLang="cs-CZ" sz="2800" dirty="0" err="1" smtClean="0">
                <a:latin typeface="Arial" panose="020B0604020202020204" pitchFamily="34" charset="0"/>
              </a:rPr>
              <a:t>rather</a:t>
            </a:r>
            <a:r>
              <a:rPr lang="cs-CZ" altLang="cs-CZ" sz="2800" dirty="0" smtClean="0">
                <a:latin typeface="Arial" panose="020B0604020202020204" pitchFamily="34" charset="0"/>
              </a:rPr>
              <a:t> </a:t>
            </a:r>
            <a:r>
              <a:rPr lang="cs-CZ" altLang="cs-CZ" sz="2800" dirty="0" err="1" smtClean="0">
                <a:latin typeface="Arial" panose="020B0604020202020204" pitchFamily="34" charset="0"/>
              </a:rPr>
              <a:t>than</a:t>
            </a:r>
            <a:r>
              <a:rPr lang="cs-CZ" altLang="cs-CZ" sz="2800" dirty="0" smtClean="0">
                <a:latin typeface="Arial" panose="020B0604020202020204" pitchFamily="34" charset="0"/>
              </a:rPr>
              <a:t> </a:t>
            </a:r>
            <a:r>
              <a:rPr lang="cs-CZ" altLang="cs-CZ" sz="2800" dirty="0" err="1" smtClean="0">
                <a:latin typeface="Arial" panose="020B0604020202020204" pitchFamily="34" charset="0"/>
              </a:rPr>
              <a:t>at</a:t>
            </a:r>
            <a:r>
              <a:rPr lang="cs-CZ" altLang="cs-CZ" sz="2800" dirty="0" smtClean="0">
                <a:latin typeface="Arial" panose="020B0604020202020204" pitchFamily="34" charset="0"/>
              </a:rPr>
              <a:t> </a:t>
            </a:r>
            <a:r>
              <a:rPr lang="cs-CZ" altLang="cs-CZ" sz="2800" dirty="0" err="1" smtClean="0">
                <a:latin typeface="Arial" panose="020B0604020202020204" pitchFamily="34" charset="0"/>
              </a:rPr>
              <a:t>the</a:t>
            </a:r>
            <a:r>
              <a:rPr lang="cs-CZ" altLang="cs-CZ" sz="2800" dirty="0" smtClean="0">
                <a:latin typeface="Arial" panose="020B0604020202020204" pitchFamily="34" charset="0"/>
              </a:rPr>
              <a:t> </a:t>
            </a:r>
            <a:r>
              <a:rPr lang="cs-CZ" altLang="cs-CZ" sz="2800" dirty="0" err="1" smtClean="0">
                <a:latin typeface="Arial" panose="020B0604020202020204" pitchFamily="34" charset="0"/>
              </a:rPr>
              <a:t>zone</a:t>
            </a:r>
            <a:r>
              <a:rPr lang="cs-CZ" altLang="cs-CZ" sz="2800" dirty="0" smtClean="0">
                <a:latin typeface="Arial" panose="020B0604020202020204" pitchFamily="34" charset="0"/>
              </a:rPr>
              <a:t> </a:t>
            </a:r>
            <a:r>
              <a:rPr lang="cs-CZ" altLang="cs-CZ" sz="2800" dirty="0" err="1" smtClean="0">
                <a:latin typeface="Arial" panose="020B0604020202020204" pitchFamily="34" charset="0"/>
              </a:rPr>
              <a:t>of</a:t>
            </a:r>
            <a:r>
              <a:rPr lang="cs-CZ" altLang="cs-CZ" sz="2800" dirty="0" smtClean="0">
                <a:latin typeface="Arial" panose="020B0604020202020204" pitchFamily="34" charset="0"/>
              </a:rPr>
              <a:t> </a:t>
            </a:r>
            <a:r>
              <a:rPr lang="cs-CZ" altLang="cs-CZ" sz="2800" dirty="0" err="1" smtClean="0">
                <a:latin typeface="Arial" panose="020B0604020202020204" pitchFamily="34" charset="0"/>
              </a:rPr>
              <a:t>overlap</a:t>
            </a:r>
            <a:r>
              <a:rPr lang="cs-CZ" altLang="cs-CZ" sz="2800" dirty="0" smtClean="0">
                <a:latin typeface="Arial" panose="020B0604020202020204" pitchFamily="34" charset="0"/>
              </a:rPr>
              <a:t>.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err="1" smtClean="0">
                <a:latin typeface="Arial" panose="020B0604020202020204" pitchFamily="34" charset="0"/>
              </a:rPr>
              <a:t>sarcoplasmic</a:t>
            </a:r>
            <a:r>
              <a:rPr lang="cs-CZ" altLang="cs-CZ" sz="2800" dirty="0" smtClean="0">
                <a:latin typeface="Arial" panose="020B0604020202020204" pitchFamily="34" charset="0"/>
              </a:rPr>
              <a:t> </a:t>
            </a:r>
            <a:r>
              <a:rPr lang="cs-CZ" altLang="cs-CZ" sz="2800" dirty="0" err="1" smtClean="0">
                <a:latin typeface="Arial" panose="020B0604020202020204" pitchFamily="34" charset="0"/>
              </a:rPr>
              <a:t>reticulum</a:t>
            </a:r>
            <a:r>
              <a:rPr lang="cs-CZ" altLang="cs-CZ" sz="2800" dirty="0" smtClean="0">
                <a:latin typeface="Arial" panose="020B0604020202020204" pitchFamily="34" charset="0"/>
              </a:rPr>
              <a:t> via </a:t>
            </a:r>
            <a:r>
              <a:rPr lang="cs-CZ" altLang="cs-CZ" sz="2800" dirty="0" err="1" smtClean="0">
                <a:latin typeface="Arial" panose="020B0604020202020204" pitchFamily="34" charset="0"/>
              </a:rPr>
              <a:t>its</a:t>
            </a:r>
            <a:r>
              <a:rPr lang="cs-CZ" altLang="cs-CZ" sz="2800" dirty="0" smtClean="0">
                <a:latin typeface="Arial" panose="020B0604020202020204" pitchFamily="34" charset="0"/>
              </a:rPr>
              <a:t> </a:t>
            </a:r>
            <a:r>
              <a:rPr lang="cs-CZ" altLang="cs-CZ" sz="2800" dirty="0" err="1" smtClean="0">
                <a:latin typeface="Arial" panose="020B0604020202020204" pitchFamily="34" charset="0"/>
              </a:rPr>
              <a:t>tubules</a:t>
            </a:r>
            <a:r>
              <a:rPr lang="cs-CZ" altLang="cs-CZ" sz="2800" dirty="0" smtClean="0">
                <a:latin typeface="Arial" panose="020B0604020202020204" pitchFamily="34" charset="0"/>
              </a:rPr>
              <a:t> </a:t>
            </a:r>
            <a:r>
              <a:rPr lang="cs-CZ" altLang="cs-CZ" sz="2800" dirty="0" err="1" smtClean="0">
                <a:latin typeface="Arial" panose="020B0604020202020204" pitchFamily="34" charset="0"/>
              </a:rPr>
              <a:t>contact</a:t>
            </a:r>
            <a:r>
              <a:rPr lang="cs-CZ" altLang="cs-CZ" sz="2800" dirty="0" smtClean="0">
                <a:latin typeface="Arial" panose="020B0604020202020204" pitchFamily="34" charset="0"/>
              </a:rPr>
              <a:t> </a:t>
            </a:r>
            <a:r>
              <a:rPr lang="cs-CZ" altLang="cs-CZ" sz="2800" dirty="0" err="1" smtClean="0">
                <a:latin typeface="Arial" panose="020B0604020202020204" pitchFamily="34" charset="0"/>
              </a:rPr>
              <a:t>sarcolemma</a:t>
            </a:r>
            <a:r>
              <a:rPr lang="cs-CZ" altLang="cs-CZ" sz="2800" dirty="0" smtClean="0">
                <a:latin typeface="Arial" panose="020B0604020202020204" pitchFamily="34" charset="0"/>
              </a:rPr>
              <a:t> as </a:t>
            </a:r>
            <a:r>
              <a:rPr lang="cs-CZ" altLang="cs-CZ" sz="2800" dirty="0" err="1" smtClean="0">
                <a:latin typeface="Arial" panose="020B0604020202020204" pitchFamily="34" charset="0"/>
              </a:rPr>
              <a:t>well</a:t>
            </a:r>
            <a:r>
              <a:rPr lang="cs-CZ" altLang="cs-CZ" sz="2800" dirty="0" smtClean="0">
                <a:latin typeface="Arial" panose="020B0604020202020204" pitchFamily="34" charset="0"/>
              </a:rPr>
              <a:t> as </a:t>
            </a:r>
            <a:r>
              <a:rPr lang="cs-CZ" altLang="cs-CZ" sz="2800" dirty="0" err="1" smtClean="0">
                <a:latin typeface="Arial" panose="020B0604020202020204" pitchFamily="34" charset="0"/>
              </a:rPr>
              <a:t>the</a:t>
            </a:r>
            <a:r>
              <a:rPr lang="cs-CZ" altLang="cs-CZ" sz="2800" dirty="0" smtClean="0">
                <a:latin typeface="Arial" panose="020B0604020202020204" pitchFamily="34" charset="0"/>
              </a:rPr>
              <a:t> t-</a:t>
            </a:r>
            <a:r>
              <a:rPr lang="cs-CZ" altLang="cs-CZ" sz="2800" dirty="0" err="1" smtClean="0">
                <a:latin typeface="Arial" panose="020B0604020202020204" pitchFamily="34" charset="0"/>
              </a:rPr>
              <a:t>tubules</a:t>
            </a:r>
            <a:r>
              <a:rPr lang="cs-CZ" altLang="cs-CZ" sz="2800" dirty="0" smtClean="0">
                <a:latin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err="1" smtClean="0">
                <a:latin typeface="Arial" panose="020B0604020202020204" pitchFamily="34" charset="0"/>
              </a:rPr>
              <a:t>cardiac</a:t>
            </a:r>
            <a:r>
              <a:rPr lang="cs-CZ" altLang="cs-CZ" sz="2800" dirty="0" smtClean="0">
                <a:latin typeface="Arial" panose="020B0604020202020204" pitchFamily="34" charset="0"/>
              </a:rPr>
              <a:t> </a:t>
            </a:r>
            <a:r>
              <a:rPr lang="cs-CZ" altLang="cs-CZ" sz="2800" dirty="0" err="1" smtClean="0">
                <a:latin typeface="Arial" panose="020B0604020202020204" pitchFamily="34" charset="0"/>
              </a:rPr>
              <a:t>muscle</a:t>
            </a:r>
            <a:r>
              <a:rPr lang="cs-CZ" altLang="cs-CZ" sz="2800" dirty="0" smtClean="0">
                <a:latin typeface="Arial" panose="020B0604020202020204" pitchFamily="34" charset="0"/>
              </a:rPr>
              <a:t> </a:t>
            </a:r>
            <a:r>
              <a:rPr lang="cs-CZ" altLang="cs-CZ" sz="2800" dirty="0" err="1" smtClean="0">
                <a:latin typeface="Arial" panose="020B0604020202020204" pitchFamily="34" charset="0"/>
              </a:rPr>
              <a:t>cells</a:t>
            </a:r>
            <a:r>
              <a:rPr lang="cs-CZ" altLang="cs-CZ" sz="2800" dirty="0" smtClean="0">
                <a:latin typeface="Arial" panose="020B0604020202020204" pitchFamily="34" charset="0"/>
              </a:rPr>
              <a:t> are </a:t>
            </a:r>
            <a:r>
              <a:rPr lang="cs-CZ" altLang="cs-CZ" sz="2800" dirty="0" err="1" smtClean="0">
                <a:latin typeface="Arial" panose="020B0604020202020204" pitchFamily="34" charset="0"/>
              </a:rPr>
              <a:t>totally</a:t>
            </a:r>
            <a:r>
              <a:rPr lang="cs-CZ" altLang="cs-CZ" sz="2800" dirty="0" smtClean="0">
                <a:latin typeface="Arial" panose="020B0604020202020204" pitchFamily="34" charset="0"/>
              </a:rPr>
              <a:t> </a:t>
            </a:r>
            <a:r>
              <a:rPr lang="cs-CZ" altLang="cs-CZ" sz="2800" dirty="0" err="1" smtClean="0">
                <a:latin typeface="Arial" panose="020B0604020202020204" pitchFamily="34" charset="0"/>
              </a:rPr>
              <a:t>dependent</a:t>
            </a:r>
            <a:r>
              <a:rPr lang="cs-CZ" altLang="cs-CZ" sz="2800" dirty="0" smtClean="0">
                <a:latin typeface="Arial" panose="020B0604020202020204" pitchFamily="34" charset="0"/>
              </a:rPr>
              <a:t> on aerobic </a:t>
            </a:r>
            <a:r>
              <a:rPr lang="cs-CZ" altLang="cs-CZ" sz="2800" dirty="0" err="1" smtClean="0">
                <a:latin typeface="Arial" panose="020B0604020202020204" pitchFamily="34" charset="0"/>
              </a:rPr>
              <a:t>metabolism</a:t>
            </a:r>
            <a:r>
              <a:rPr lang="cs-CZ" altLang="cs-CZ" sz="2800" dirty="0" smtClean="0">
                <a:latin typeface="Arial" panose="020B0604020202020204" pitchFamily="34" charset="0"/>
              </a:rPr>
              <a:t> to </a:t>
            </a:r>
            <a:r>
              <a:rPr lang="cs-CZ" altLang="cs-CZ" sz="2800" dirty="0" err="1" smtClean="0">
                <a:latin typeface="Arial" panose="020B0604020202020204" pitchFamily="34" charset="0"/>
              </a:rPr>
              <a:t>obtain</a:t>
            </a:r>
            <a:r>
              <a:rPr lang="cs-CZ" altLang="cs-CZ" sz="2800" dirty="0" smtClean="0">
                <a:latin typeface="Arial" panose="020B0604020202020204" pitchFamily="34" charset="0"/>
              </a:rPr>
              <a:t> </a:t>
            </a:r>
            <a:r>
              <a:rPr lang="cs-CZ" altLang="cs-CZ" sz="2800" dirty="0" err="1" smtClean="0">
                <a:latin typeface="Arial" panose="020B0604020202020204" pitchFamily="34" charset="0"/>
              </a:rPr>
              <a:t>the</a:t>
            </a:r>
            <a:r>
              <a:rPr lang="cs-CZ" altLang="cs-CZ" sz="2800" dirty="0" smtClean="0">
                <a:latin typeface="Arial" panose="020B0604020202020204" pitchFamily="34" charset="0"/>
              </a:rPr>
              <a:t> </a:t>
            </a:r>
            <a:r>
              <a:rPr lang="cs-CZ" altLang="cs-CZ" sz="2800" dirty="0" err="1" smtClean="0">
                <a:latin typeface="Arial" panose="020B0604020202020204" pitchFamily="34" charset="0"/>
              </a:rPr>
              <a:t>energy</a:t>
            </a:r>
            <a:r>
              <a:rPr lang="cs-CZ" altLang="cs-CZ" sz="2800" dirty="0" smtClean="0">
                <a:latin typeface="Arial" panose="020B0604020202020204" pitchFamily="34" charset="0"/>
              </a:rPr>
              <a:t> </a:t>
            </a:r>
            <a:r>
              <a:rPr lang="cs-CZ" altLang="cs-CZ" sz="2800" dirty="0" err="1" smtClean="0">
                <a:latin typeface="Arial" panose="020B0604020202020204" pitchFamily="34" charset="0"/>
              </a:rPr>
              <a:t>needed</a:t>
            </a:r>
            <a:r>
              <a:rPr lang="cs-CZ" altLang="cs-CZ" sz="2800" dirty="0" smtClean="0">
                <a:latin typeface="Arial" panose="020B0604020202020204" pitchFamily="34" charset="0"/>
              </a:rPr>
              <a:t> to </a:t>
            </a:r>
            <a:r>
              <a:rPr lang="cs-CZ" altLang="cs-CZ" sz="2800" dirty="0" err="1" smtClean="0">
                <a:latin typeface="Arial" panose="020B0604020202020204" pitchFamily="34" charset="0"/>
              </a:rPr>
              <a:t>continue</a:t>
            </a:r>
            <a:r>
              <a:rPr lang="cs-CZ" altLang="cs-CZ" sz="2800" dirty="0" smtClean="0">
                <a:latin typeface="Arial" panose="020B0604020202020204" pitchFamily="34" charset="0"/>
              </a:rPr>
              <a:t> </a:t>
            </a:r>
            <a:r>
              <a:rPr lang="cs-CZ" altLang="cs-CZ" sz="2800" dirty="0" err="1" smtClean="0">
                <a:latin typeface="Arial" panose="020B0604020202020204" pitchFamily="34" charset="0"/>
              </a:rPr>
              <a:t>contracting</a:t>
            </a:r>
            <a:r>
              <a:rPr lang="cs-CZ" altLang="cs-CZ" sz="2800" dirty="0" smtClean="0">
                <a:latin typeface="Arial" panose="020B0604020202020204" pitchFamily="34" charset="0"/>
              </a:rPr>
              <a:t>. </a:t>
            </a:r>
            <a:r>
              <a:rPr lang="cs-CZ" altLang="cs-CZ" sz="2800" dirty="0" err="1" smtClean="0">
                <a:latin typeface="Arial" panose="020B0604020202020204" pitchFamily="34" charset="0"/>
              </a:rPr>
              <a:t>The</a:t>
            </a:r>
            <a:r>
              <a:rPr lang="cs-CZ" altLang="cs-CZ" sz="2800" dirty="0" smtClean="0">
                <a:latin typeface="Arial" panose="020B0604020202020204" pitchFamily="34" charset="0"/>
              </a:rPr>
              <a:t> </a:t>
            </a:r>
            <a:r>
              <a:rPr lang="cs-CZ" altLang="cs-CZ" sz="2800" dirty="0" err="1" smtClean="0">
                <a:latin typeface="Arial" panose="020B0604020202020204" pitchFamily="34" charset="0"/>
              </a:rPr>
              <a:t>sarcoplasm</a:t>
            </a:r>
            <a:r>
              <a:rPr lang="cs-CZ" altLang="cs-CZ" sz="2800" dirty="0" smtClean="0">
                <a:latin typeface="Arial" panose="020B0604020202020204" pitchFamily="34" charset="0"/>
              </a:rPr>
              <a:t> </a:t>
            </a:r>
            <a:r>
              <a:rPr lang="cs-CZ" altLang="cs-CZ" sz="2800" dirty="0" err="1" smtClean="0">
                <a:latin typeface="Arial" panose="020B0604020202020204" pitchFamily="34" charset="0"/>
              </a:rPr>
              <a:t>thus</a:t>
            </a:r>
            <a:r>
              <a:rPr lang="cs-CZ" altLang="cs-CZ" sz="2800" dirty="0" smtClean="0">
                <a:latin typeface="Arial" panose="020B0604020202020204" pitchFamily="34" charset="0"/>
              </a:rPr>
              <a:t> </a:t>
            </a:r>
            <a:r>
              <a:rPr lang="cs-CZ" altLang="cs-CZ" sz="2800" dirty="0" err="1" smtClean="0">
                <a:latin typeface="Arial" panose="020B0604020202020204" pitchFamily="34" charset="0"/>
              </a:rPr>
              <a:t>contains</a:t>
            </a:r>
            <a:r>
              <a:rPr lang="cs-CZ" altLang="cs-CZ" sz="2800" dirty="0" smtClean="0">
                <a:latin typeface="Arial" panose="020B0604020202020204" pitchFamily="34" charset="0"/>
              </a:rPr>
              <a:t> </a:t>
            </a:r>
            <a:r>
              <a:rPr lang="cs-CZ" altLang="cs-CZ" sz="2800" dirty="0" err="1" smtClean="0">
                <a:latin typeface="Arial" panose="020B0604020202020204" pitchFamily="34" charset="0"/>
              </a:rPr>
              <a:t>large</a:t>
            </a:r>
            <a:r>
              <a:rPr lang="cs-CZ" altLang="cs-CZ" sz="2800" dirty="0" smtClean="0">
                <a:latin typeface="Arial" panose="020B0604020202020204" pitchFamily="34" charset="0"/>
              </a:rPr>
              <a:t> </a:t>
            </a:r>
            <a:r>
              <a:rPr lang="cs-CZ" altLang="cs-CZ" sz="2800" dirty="0" err="1" smtClean="0">
                <a:latin typeface="Arial" panose="020B0604020202020204" pitchFamily="34" charset="0"/>
              </a:rPr>
              <a:t>numbers</a:t>
            </a:r>
            <a:r>
              <a:rPr lang="cs-CZ" altLang="cs-CZ" sz="2800" dirty="0" smtClean="0">
                <a:latin typeface="Arial" panose="020B0604020202020204" pitchFamily="34" charset="0"/>
              </a:rPr>
              <a:t> </a:t>
            </a:r>
            <a:r>
              <a:rPr lang="cs-CZ" altLang="cs-CZ" sz="2800" dirty="0" err="1" smtClean="0">
                <a:latin typeface="Arial" panose="020B0604020202020204" pitchFamily="34" charset="0"/>
              </a:rPr>
              <a:t>of</a:t>
            </a:r>
            <a:r>
              <a:rPr lang="cs-CZ" altLang="cs-CZ" sz="2800" dirty="0" smtClean="0">
                <a:latin typeface="Arial" panose="020B0604020202020204" pitchFamily="34" charset="0"/>
              </a:rPr>
              <a:t> </a:t>
            </a:r>
            <a:r>
              <a:rPr lang="cs-CZ" altLang="cs-CZ" sz="2800" dirty="0" err="1" smtClean="0">
                <a:latin typeface="Arial" panose="020B0604020202020204" pitchFamily="34" charset="0"/>
              </a:rPr>
              <a:t>mitochondria</a:t>
            </a:r>
            <a:r>
              <a:rPr lang="cs-CZ" altLang="cs-CZ" sz="2800" dirty="0" smtClean="0">
                <a:latin typeface="Arial" panose="020B0604020202020204" pitchFamily="34" charset="0"/>
              </a:rPr>
              <a:t> and </a:t>
            </a:r>
            <a:r>
              <a:rPr lang="cs-CZ" altLang="cs-CZ" sz="2800" dirty="0" err="1" smtClean="0">
                <a:latin typeface="Arial" panose="020B0604020202020204" pitchFamily="34" charset="0"/>
              </a:rPr>
              <a:t>abundant</a:t>
            </a:r>
            <a:r>
              <a:rPr lang="cs-CZ" altLang="cs-CZ" sz="2800" dirty="0" smtClean="0">
                <a:latin typeface="Arial" panose="020B0604020202020204" pitchFamily="34" charset="0"/>
              </a:rPr>
              <a:t> </a:t>
            </a:r>
            <a:r>
              <a:rPr lang="cs-CZ" altLang="cs-CZ" sz="2800" dirty="0" err="1" smtClean="0">
                <a:latin typeface="Arial" panose="020B0604020202020204" pitchFamily="34" charset="0"/>
              </a:rPr>
              <a:t>reserves</a:t>
            </a:r>
            <a:r>
              <a:rPr lang="cs-CZ" altLang="cs-CZ" sz="2800" dirty="0" smtClean="0">
                <a:latin typeface="Arial" panose="020B0604020202020204" pitchFamily="34" charset="0"/>
              </a:rPr>
              <a:t> </a:t>
            </a:r>
            <a:r>
              <a:rPr lang="cs-CZ" altLang="cs-CZ" sz="2800" dirty="0" err="1" smtClean="0">
                <a:latin typeface="Arial" panose="020B0604020202020204" pitchFamily="34" charset="0"/>
              </a:rPr>
              <a:t>of</a:t>
            </a:r>
            <a:r>
              <a:rPr lang="cs-CZ" altLang="cs-CZ" sz="2800" dirty="0" smtClean="0">
                <a:latin typeface="Arial" panose="020B0604020202020204" pitchFamily="34" charset="0"/>
              </a:rPr>
              <a:t> myoglobin (to </a:t>
            </a:r>
            <a:r>
              <a:rPr lang="cs-CZ" altLang="cs-CZ" sz="2800" dirty="0" err="1" smtClean="0">
                <a:latin typeface="Arial" panose="020B0604020202020204" pitchFamily="34" charset="0"/>
              </a:rPr>
              <a:t>store</a:t>
            </a:r>
            <a:r>
              <a:rPr lang="cs-CZ" altLang="cs-CZ" sz="2800" dirty="0" smtClean="0">
                <a:latin typeface="Arial" panose="020B0604020202020204" pitchFamily="34" charset="0"/>
              </a:rPr>
              <a:t> oxygen). </a:t>
            </a:r>
            <a:r>
              <a:rPr lang="cs-CZ" altLang="cs-CZ" sz="2800" dirty="0" err="1" smtClean="0">
                <a:latin typeface="Arial" panose="020B0604020202020204" pitchFamily="34" charset="0"/>
              </a:rPr>
              <a:t>Energy</a:t>
            </a:r>
            <a:r>
              <a:rPr lang="cs-CZ" altLang="cs-CZ" sz="2800" dirty="0" smtClean="0">
                <a:latin typeface="Arial" panose="020B0604020202020204" pitchFamily="34" charset="0"/>
              </a:rPr>
              <a:t> </a:t>
            </a:r>
            <a:r>
              <a:rPr lang="cs-CZ" altLang="cs-CZ" sz="2800" dirty="0" err="1" smtClean="0">
                <a:latin typeface="Arial" panose="020B0604020202020204" pitchFamily="34" charset="0"/>
              </a:rPr>
              <a:t>reserves</a:t>
            </a:r>
            <a:r>
              <a:rPr lang="cs-CZ" altLang="cs-CZ" sz="2800" dirty="0" smtClean="0">
                <a:latin typeface="Arial" panose="020B0604020202020204" pitchFamily="34" charset="0"/>
              </a:rPr>
              <a:t> are </a:t>
            </a:r>
            <a:r>
              <a:rPr lang="cs-CZ" altLang="cs-CZ" sz="2800" dirty="0" err="1" smtClean="0">
                <a:latin typeface="Arial" panose="020B0604020202020204" pitchFamily="34" charset="0"/>
              </a:rPr>
              <a:t>maintained</a:t>
            </a:r>
            <a:r>
              <a:rPr lang="cs-CZ" altLang="cs-CZ" sz="2800" dirty="0" smtClean="0">
                <a:latin typeface="Arial" panose="020B0604020202020204" pitchFamily="34" charset="0"/>
              </a:rPr>
              <a:t> in </a:t>
            </a:r>
            <a:r>
              <a:rPr lang="cs-CZ" altLang="cs-CZ" sz="2800" dirty="0" err="1" smtClean="0">
                <a:latin typeface="Arial" panose="020B0604020202020204" pitchFamily="34" charset="0"/>
              </a:rPr>
              <a:t>the</a:t>
            </a:r>
            <a:r>
              <a:rPr lang="cs-CZ" altLang="cs-CZ" sz="2800" dirty="0" smtClean="0">
                <a:latin typeface="Arial" panose="020B0604020202020204" pitchFamily="34" charset="0"/>
              </a:rPr>
              <a:t> </a:t>
            </a:r>
            <a:r>
              <a:rPr lang="cs-CZ" altLang="cs-CZ" sz="2800" dirty="0" err="1" smtClean="0">
                <a:latin typeface="Arial" panose="020B0604020202020204" pitchFamily="34" charset="0"/>
              </a:rPr>
              <a:t>form</a:t>
            </a:r>
            <a:r>
              <a:rPr lang="cs-CZ" altLang="cs-CZ" sz="2800" dirty="0" smtClean="0">
                <a:latin typeface="Arial" panose="020B0604020202020204" pitchFamily="34" charset="0"/>
              </a:rPr>
              <a:t> </a:t>
            </a:r>
            <a:r>
              <a:rPr lang="cs-CZ" altLang="cs-CZ" sz="2800" dirty="0" err="1" smtClean="0">
                <a:latin typeface="Arial" panose="020B0604020202020204" pitchFamily="34" charset="0"/>
              </a:rPr>
              <a:t>of</a:t>
            </a:r>
            <a:r>
              <a:rPr lang="cs-CZ" altLang="cs-CZ" sz="2800" dirty="0" smtClean="0">
                <a:latin typeface="Arial" panose="020B0604020202020204" pitchFamily="34" charset="0"/>
              </a:rPr>
              <a:t> </a:t>
            </a:r>
            <a:r>
              <a:rPr lang="cs-CZ" altLang="cs-CZ" sz="2800" dirty="0" err="1" smtClean="0">
                <a:latin typeface="Arial" panose="020B0604020202020204" pitchFamily="34" charset="0"/>
              </a:rPr>
              <a:t>glycogen</a:t>
            </a:r>
            <a:r>
              <a:rPr lang="cs-CZ" altLang="cs-CZ" sz="2800" dirty="0" smtClean="0">
                <a:latin typeface="Arial" panose="020B0604020202020204" pitchFamily="34" charset="0"/>
              </a:rPr>
              <a:t> and lipid </a:t>
            </a:r>
            <a:r>
              <a:rPr lang="cs-CZ" altLang="cs-CZ" sz="2800" dirty="0" err="1" smtClean="0">
                <a:latin typeface="Arial" panose="020B0604020202020204" pitchFamily="34" charset="0"/>
              </a:rPr>
              <a:t>inclusions</a:t>
            </a:r>
            <a:r>
              <a:rPr lang="cs-CZ" altLang="cs-CZ" sz="2800" dirty="0" smtClean="0">
                <a:latin typeface="Arial" panose="020B0604020202020204" pitchFamily="34" charset="0"/>
              </a:rPr>
              <a:t>.</a:t>
            </a:r>
            <a:r>
              <a:rPr lang="cs-CZ" altLang="cs-CZ" sz="2400" dirty="0" smtClean="0"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02986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Cardiac</a:t>
            </a:r>
            <a:r>
              <a:rPr lang="cs-CZ" dirty="0" smtClean="0"/>
              <a:t> </a:t>
            </a:r>
            <a:r>
              <a:rPr lang="cs-CZ" dirty="0" err="1" smtClean="0"/>
              <a:t>muscle</a:t>
            </a:r>
            <a:endParaRPr lang="cs-CZ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sz="half" idx="1"/>
          </p:nvPr>
        </p:nvSpPr>
        <p:spPr>
          <a:ln w="38100">
            <a:solidFill>
              <a:schemeClr val="tx1"/>
            </a:solidFill>
          </a:ln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cs-CZ" altLang="cs-CZ" sz="2800" dirty="0" err="1" smtClean="0"/>
              <a:t>Intercaleted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disc</a:t>
            </a:r>
            <a:r>
              <a:rPr lang="cs-CZ" altLang="cs-CZ" sz="2800" dirty="0" smtClean="0"/>
              <a:t> :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sz="2800" dirty="0" smtClean="0"/>
              <a:t>„</a:t>
            </a:r>
            <a:r>
              <a:rPr lang="cs-CZ" altLang="cs-CZ" sz="2800" dirty="0" err="1" smtClean="0"/>
              <a:t>scalariform</a:t>
            </a:r>
            <a:r>
              <a:rPr lang="cs-CZ" altLang="cs-CZ" sz="2800" dirty="0" smtClean="0"/>
              <a:t>“ </a:t>
            </a:r>
            <a:r>
              <a:rPr lang="cs-CZ" altLang="cs-CZ" sz="2800" dirty="0" err="1" smtClean="0"/>
              <a:t>shape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of</a:t>
            </a:r>
            <a:r>
              <a:rPr lang="cs-CZ" altLang="cs-CZ" sz="2800" dirty="0" smtClean="0"/>
              <a:t> cell </a:t>
            </a:r>
            <a:r>
              <a:rPr lang="cs-CZ" altLang="cs-CZ" sz="2800" dirty="0" err="1" smtClean="0"/>
              <a:t>ends</a:t>
            </a:r>
            <a:endParaRPr lang="cs-CZ" altLang="cs-CZ" dirty="0"/>
          </a:p>
          <a:p>
            <a:pPr eaLnBrk="1" hangingPunct="1">
              <a:buFontTx/>
              <a:buChar char="-"/>
              <a:defRPr/>
            </a:pPr>
            <a:r>
              <a:rPr lang="cs-CZ" altLang="cs-CZ" sz="2800" dirty="0" err="1" smtClean="0"/>
              <a:t>fasciae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adherentes</a:t>
            </a:r>
            <a:r>
              <a:rPr lang="cs-CZ" altLang="cs-CZ" sz="2800" dirty="0" smtClean="0"/>
              <a:t>           (</a:t>
            </a:r>
            <a:r>
              <a:rPr lang="cs-CZ" altLang="cs-CZ" sz="2800" i="1" dirty="0" err="1" smtClean="0"/>
              <a:t>adhesion</a:t>
            </a:r>
            <a:r>
              <a:rPr lang="cs-CZ" altLang="cs-CZ" sz="2800" i="1" dirty="0" smtClean="0"/>
              <a:t> </a:t>
            </a:r>
            <a:r>
              <a:rPr lang="cs-CZ" altLang="cs-CZ" sz="2800" i="1" dirty="0" err="1" smtClean="0"/>
              <a:t>of</a:t>
            </a:r>
            <a:r>
              <a:rPr lang="cs-CZ" altLang="cs-CZ" sz="2800" i="1" dirty="0" smtClean="0"/>
              <a:t> </a:t>
            </a:r>
            <a:r>
              <a:rPr lang="cs-CZ" altLang="cs-CZ" sz="2800" i="1" dirty="0" err="1" smtClean="0"/>
              <a:t>cells</a:t>
            </a:r>
            <a:r>
              <a:rPr lang="cs-CZ" altLang="cs-CZ" sz="2800" dirty="0" smtClean="0"/>
              <a:t>)  </a:t>
            </a:r>
          </a:p>
          <a:p>
            <a:pPr marL="0" indent="0" eaLnBrk="1" hangingPunct="1">
              <a:buNone/>
              <a:defRPr/>
            </a:pPr>
            <a:r>
              <a:rPr lang="cs-CZ" altLang="cs-CZ" sz="2800" dirty="0" smtClean="0"/>
              <a:t>- Nexus  (</a:t>
            </a:r>
            <a:r>
              <a:rPr lang="cs-CZ" altLang="cs-CZ" sz="2800" dirty="0" err="1" smtClean="0"/>
              <a:t>quick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intercellular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communication</a:t>
            </a:r>
            <a:r>
              <a:rPr lang="cs-CZ" altLang="cs-CZ" sz="2800" dirty="0" smtClean="0"/>
              <a:t> – transport </a:t>
            </a:r>
            <a:r>
              <a:rPr lang="cs-CZ" altLang="cs-CZ" sz="2800" dirty="0" err="1" smtClean="0"/>
              <a:t>of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ions</a:t>
            </a:r>
            <a:r>
              <a:rPr lang="cs-CZ" altLang="cs-CZ" sz="2800" dirty="0" smtClean="0"/>
              <a:t>, </a:t>
            </a:r>
            <a:r>
              <a:rPr lang="cs-CZ" altLang="cs-CZ" sz="2800" dirty="0" err="1" smtClean="0"/>
              <a:t>electric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impulses</a:t>
            </a:r>
            <a:r>
              <a:rPr lang="cs-CZ" altLang="cs-CZ" sz="2800" dirty="0" smtClean="0"/>
              <a:t>, </a:t>
            </a:r>
            <a:r>
              <a:rPr lang="cs-CZ" altLang="cs-CZ" sz="2800" dirty="0" err="1" smtClean="0"/>
              <a:t>informations</a:t>
            </a:r>
            <a:r>
              <a:rPr lang="cs-CZ" altLang="cs-CZ" sz="2800" dirty="0" smtClean="0"/>
              <a:t>)</a:t>
            </a:r>
          </a:p>
        </p:txBody>
      </p:sp>
      <p:pic>
        <p:nvPicPr>
          <p:cNvPr id="6" name="Picture 5" descr="Muscle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400" y="3992774"/>
            <a:ext cx="25200" cy="1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Muscle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281" y="1690688"/>
            <a:ext cx="4572000" cy="486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Přímá spojnice se šipkou 10"/>
          <p:cNvCxnSpPr/>
          <p:nvPr/>
        </p:nvCxnSpPr>
        <p:spPr>
          <a:xfrm flipV="1">
            <a:off x="4028303" y="2793850"/>
            <a:ext cx="3707027" cy="34476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>
            <a:off x="4053016" y="3155092"/>
            <a:ext cx="3682314" cy="5025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ravoúhlá spojnice 14"/>
          <p:cNvCxnSpPr/>
          <p:nvPr/>
        </p:nvCxnSpPr>
        <p:spPr>
          <a:xfrm>
            <a:off x="5140410" y="4094141"/>
            <a:ext cx="3216876" cy="12700"/>
          </a:xfrm>
          <a:prstGeom prst="bentConnector3">
            <a:avLst/>
          </a:prstGeom>
          <a:ln w="7620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21175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A) Cardiac mus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1"/>
            <a:ext cx="7902575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4" descr="arroben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30256">
            <a:off x="3575050" y="692151"/>
            <a:ext cx="6477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5" descr="arroben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30256">
            <a:off x="3432175" y="1628776"/>
            <a:ext cx="6477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6" descr="arroben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30256">
            <a:off x="3432175" y="2420939"/>
            <a:ext cx="6477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7" descr="arroben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25100">
            <a:off x="7248525" y="3933826"/>
            <a:ext cx="6477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9" descr="arroben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25100">
            <a:off x="7608888" y="4437064"/>
            <a:ext cx="6477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10" descr="arroben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25100">
            <a:off x="7967663" y="5373689"/>
            <a:ext cx="6477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11" descr="pure23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386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12" descr="pure23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8" y="386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Picture 13" descr="pure23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39338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0" name="Picture 14" descr="pure23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893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1" name="Picture 15" descr="pure23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33575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2" name="Picture 16" descr="pure23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3573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3" name="Picture 17" descr="pure23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0" y="32845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4" name="Line 18"/>
          <p:cNvSpPr>
            <a:spLocks noChangeShapeType="1"/>
          </p:cNvSpPr>
          <p:nvPr/>
        </p:nvSpPr>
        <p:spPr bwMode="auto">
          <a:xfrm>
            <a:off x="7464425" y="4868863"/>
            <a:ext cx="0" cy="1439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785" name="Line 19"/>
          <p:cNvSpPr>
            <a:spLocks noChangeShapeType="1"/>
          </p:cNvSpPr>
          <p:nvPr/>
        </p:nvSpPr>
        <p:spPr bwMode="auto">
          <a:xfrm>
            <a:off x="5232400" y="4221163"/>
            <a:ext cx="0" cy="2087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786" name="Text Box 20"/>
          <p:cNvSpPr txBox="1">
            <a:spLocks noChangeArrowheads="1"/>
          </p:cNvSpPr>
          <p:nvPr/>
        </p:nvSpPr>
        <p:spPr bwMode="auto">
          <a:xfrm>
            <a:off x="4800600" y="62372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/>
              <a:t>nexus</a:t>
            </a:r>
          </a:p>
        </p:txBody>
      </p:sp>
      <p:sp>
        <p:nvSpPr>
          <p:cNvPr id="32787" name="Text Box 21"/>
          <p:cNvSpPr txBox="1">
            <a:spLocks noChangeArrowheads="1"/>
          </p:cNvSpPr>
          <p:nvPr/>
        </p:nvSpPr>
        <p:spPr bwMode="auto">
          <a:xfrm>
            <a:off x="5427663" y="6256338"/>
            <a:ext cx="3575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/>
              <a:t>                           fascia adherens </a:t>
            </a:r>
          </a:p>
        </p:txBody>
      </p:sp>
      <p:sp>
        <p:nvSpPr>
          <p:cNvPr id="32788" name="Text Box 22"/>
          <p:cNvSpPr txBox="1">
            <a:spLocks noChangeArrowheads="1"/>
          </p:cNvSpPr>
          <p:nvPr/>
        </p:nvSpPr>
        <p:spPr bwMode="auto">
          <a:xfrm>
            <a:off x="2474913" y="4240213"/>
            <a:ext cx="99695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400" b="1"/>
              <a:t>Cell 1</a:t>
            </a:r>
          </a:p>
        </p:txBody>
      </p:sp>
      <p:sp>
        <p:nvSpPr>
          <p:cNvPr id="32789" name="Text Box 23"/>
          <p:cNvSpPr txBox="1">
            <a:spLocks noChangeArrowheads="1"/>
          </p:cNvSpPr>
          <p:nvPr/>
        </p:nvSpPr>
        <p:spPr bwMode="auto">
          <a:xfrm>
            <a:off x="8451850" y="2582863"/>
            <a:ext cx="99695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400" b="1"/>
              <a:t>Cell 2</a:t>
            </a:r>
          </a:p>
        </p:txBody>
      </p:sp>
      <p:sp>
        <p:nvSpPr>
          <p:cNvPr id="32790" name="Text Box 24"/>
          <p:cNvSpPr txBox="1">
            <a:spLocks noChangeArrowheads="1"/>
          </p:cNvSpPr>
          <p:nvPr/>
        </p:nvSpPr>
        <p:spPr bwMode="auto">
          <a:xfrm>
            <a:off x="1847850" y="6237288"/>
            <a:ext cx="206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b="1"/>
              <a:t>Intercalated disc:</a:t>
            </a:r>
          </a:p>
        </p:txBody>
      </p:sp>
      <p:pic>
        <p:nvPicPr>
          <p:cNvPr id="32791" name="Picture 25" descr="pure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5" y="908050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2" name="Picture 26" descr="pure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1412875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3" name="Picture 27" descr="pure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3" y="4724400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94" name="Text Box 28"/>
          <p:cNvSpPr txBox="1">
            <a:spLocks noChangeArrowheads="1"/>
          </p:cNvSpPr>
          <p:nvPr/>
        </p:nvSpPr>
        <p:spPr bwMode="auto">
          <a:xfrm>
            <a:off x="6527800" y="1773238"/>
            <a:ext cx="21018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/>
              <a:t>Actin myofilaments</a:t>
            </a:r>
          </a:p>
        </p:txBody>
      </p:sp>
    </p:spTree>
    <p:extLst>
      <p:ext uri="{BB962C8B-B14F-4D97-AF65-F5344CB8AC3E}">
        <p14:creationId xmlns:p14="http://schemas.microsoft.com/office/powerpoint/2010/main" val="180797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58751"/>
            <a:ext cx="8229600" cy="82232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mtClean="0">
                <a:solidFill>
                  <a:schemeClr val="tx1"/>
                </a:solidFill>
              </a:rPr>
              <a:t>Myofibril of cardiomyocyte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052513"/>
            <a:ext cx="8229600" cy="5078412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cs-CZ" altLang="cs-CZ" sz="2400"/>
              <a:t>Actin + myosin myofilaments</a:t>
            </a:r>
          </a:p>
          <a:p>
            <a:pPr eaLnBrk="1" hangingPunct="1">
              <a:defRPr/>
            </a:pPr>
            <a:r>
              <a:rPr lang="cs-CZ" altLang="cs-CZ" sz="2400"/>
              <a:t>Sarcomere</a:t>
            </a:r>
          </a:p>
          <a:p>
            <a:pPr eaLnBrk="1" hangingPunct="1">
              <a:defRPr/>
            </a:pPr>
            <a:r>
              <a:rPr lang="cs-CZ" altLang="cs-CZ" sz="2400"/>
              <a:t>Z-line</a:t>
            </a:r>
          </a:p>
          <a:p>
            <a:pPr eaLnBrk="1" hangingPunct="1">
              <a:defRPr/>
            </a:pPr>
            <a:r>
              <a:rPr lang="cs-CZ" altLang="cs-CZ" sz="2400"/>
              <a:t>M-line and H-zone</a:t>
            </a:r>
          </a:p>
          <a:p>
            <a:pPr eaLnBrk="1" hangingPunct="1">
              <a:defRPr/>
            </a:pPr>
            <a:r>
              <a:rPr lang="cs-CZ" altLang="cs-CZ" sz="2400"/>
              <a:t>I-band, A-band</a:t>
            </a:r>
          </a:p>
          <a:p>
            <a:pPr eaLnBrk="1" hangingPunct="1">
              <a:defRPr/>
            </a:pPr>
            <a:r>
              <a:rPr lang="cs-CZ" altLang="cs-CZ" sz="2400"/>
              <a:t>T-tubule + 1 cisterna = diad (around Z-line)</a:t>
            </a:r>
          </a:p>
        </p:txBody>
      </p:sp>
      <p:pic>
        <p:nvPicPr>
          <p:cNvPr id="33796" name="Picture 4" descr="MuscleL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00500"/>
            <a:ext cx="88138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Freeform 5"/>
          <p:cNvSpPr>
            <a:spLocks/>
          </p:cNvSpPr>
          <p:nvPr/>
        </p:nvSpPr>
        <p:spPr bwMode="auto">
          <a:xfrm>
            <a:off x="1503363" y="4816475"/>
            <a:ext cx="9104313" cy="203200"/>
          </a:xfrm>
          <a:custGeom>
            <a:avLst/>
            <a:gdLst>
              <a:gd name="T0" fmla="*/ 0 w 5735"/>
              <a:gd name="T1" fmla="*/ 80963 h 128"/>
              <a:gd name="T2" fmla="*/ 304800 w 5735"/>
              <a:gd name="T3" fmla="*/ 141288 h 128"/>
              <a:gd name="T4" fmla="*/ 508000 w 5735"/>
              <a:gd name="T5" fmla="*/ 120650 h 128"/>
              <a:gd name="T6" fmla="*/ 630238 w 5735"/>
              <a:gd name="T7" fmla="*/ 39688 h 128"/>
              <a:gd name="T8" fmla="*/ 752475 w 5735"/>
              <a:gd name="T9" fmla="*/ 0 h 128"/>
              <a:gd name="T10" fmla="*/ 1239838 w 5735"/>
              <a:gd name="T11" fmla="*/ 19050 h 128"/>
              <a:gd name="T12" fmla="*/ 1300163 w 5735"/>
              <a:gd name="T13" fmla="*/ 60325 h 128"/>
              <a:gd name="T14" fmla="*/ 2052638 w 5735"/>
              <a:gd name="T15" fmla="*/ 39688 h 128"/>
              <a:gd name="T16" fmla="*/ 2784475 w 5735"/>
              <a:gd name="T17" fmla="*/ 60325 h 128"/>
              <a:gd name="T18" fmla="*/ 2906713 w 5735"/>
              <a:gd name="T19" fmla="*/ 120650 h 128"/>
              <a:gd name="T20" fmla="*/ 3170238 w 5735"/>
              <a:gd name="T21" fmla="*/ 141288 h 128"/>
              <a:gd name="T22" fmla="*/ 3657600 w 5735"/>
              <a:gd name="T23" fmla="*/ 80963 h 128"/>
              <a:gd name="T24" fmla="*/ 5832475 w 5735"/>
              <a:gd name="T25" fmla="*/ 203200 h 128"/>
              <a:gd name="T26" fmla="*/ 6421438 w 5735"/>
              <a:gd name="T27" fmla="*/ 182563 h 128"/>
              <a:gd name="T28" fmla="*/ 6624638 w 5735"/>
              <a:gd name="T29" fmla="*/ 120650 h 128"/>
              <a:gd name="T30" fmla="*/ 7153275 w 5735"/>
              <a:gd name="T31" fmla="*/ 101600 h 128"/>
              <a:gd name="T32" fmla="*/ 9104313 w 5735"/>
              <a:gd name="T33" fmla="*/ 120650 h 12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5735" h="128">
                <a:moveTo>
                  <a:pt x="0" y="51"/>
                </a:moveTo>
                <a:cubicBezTo>
                  <a:pt x="78" y="60"/>
                  <a:pt x="123" y="65"/>
                  <a:pt x="192" y="89"/>
                </a:cubicBezTo>
                <a:cubicBezTo>
                  <a:pt x="235" y="85"/>
                  <a:pt x="279" y="89"/>
                  <a:pt x="320" y="76"/>
                </a:cubicBezTo>
                <a:cubicBezTo>
                  <a:pt x="349" y="67"/>
                  <a:pt x="368" y="35"/>
                  <a:pt x="397" y="25"/>
                </a:cubicBezTo>
                <a:cubicBezTo>
                  <a:pt x="448" y="8"/>
                  <a:pt x="422" y="16"/>
                  <a:pt x="474" y="0"/>
                </a:cubicBezTo>
                <a:cubicBezTo>
                  <a:pt x="576" y="4"/>
                  <a:pt x="679" y="1"/>
                  <a:pt x="781" y="12"/>
                </a:cubicBezTo>
                <a:cubicBezTo>
                  <a:pt x="796" y="14"/>
                  <a:pt x="804" y="38"/>
                  <a:pt x="819" y="38"/>
                </a:cubicBezTo>
                <a:cubicBezTo>
                  <a:pt x="977" y="42"/>
                  <a:pt x="1135" y="29"/>
                  <a:pt x="1293" y="25"/>
                </a:cubicBezTo>
                <a:cubicBezTo>
                  <a:pt x="1447" y="29"/>
                  <a:pt x="1601" y="26"/>
                  <a:pt x="1754" y="38"/>
                </a:cubicBezTo>
                <a:cubicBezTo>
                  <a:pt x="1783" y="40"/>
                  <a:pt x="1803" y="73"/>
                  <a:pt x="1831" y="76"/>
                </a:cubicBezTo>
                <a:cubicBezTo>
                  <a:pt x="1886" y="83"/>
                  <a:pt x="1942" y="85"/>
                  <a:pt x="1997" y="89"/>
                </a:cubicBezTo>
                <a:cubicBezTo>
                  <a:pt x="2124" y="81"/>
                  <a:pt x="2197" y="88"/>
                  <a:pt x="2304" y="51"/>
                </a:cubicBezTo>
                <a:cubicBezTo>
                  <a:pt x="2760" y="87"/>
                  <a:pt x="3221" y="51"/>
                  <a:pt x="3674" y="128"/>
                </a:cubicBezTo>
                <a:cubicBezTo>
                  <a:pt x="3798" y="124"/>
                  <a:pt x="3922" y="126"/>
                  <a:pt x="4045" y="115"/>
                </a:cubicBezTo>
                <a:cubicBezTo>
                  <a:pt x="4176" y="104"/>
                  <a:pt x="4072" y="83"/>
                  <a:pt x="4173" y="76"/>
                </a:cubicBezTo>
                <a:cubicBezTo>
                  <a:pt x="4284" y="69"/>
                  <a:pt x="4395" y="68"/>
                  <a:pt x="4506" y="64"/>
                </a:cubicBezTo>
                <a:cubicBezTo>
                  <a:pt x="5359" y="79"/>
                  <a:pt x="4949" y="76"/>
                  <a:pt x="5735" y="76"/>
                </a:cubicBezTo>
              </a:path>
            </a:pathLst>
          </a:custGeom>
          <a:noFill/>
          <a:ln w="3810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798" name="Freeform 6"/>
          <p:cNvSpPr>
            <a:spLocks/>
          </p:cNvSpPr>
          <p:nvPr/>
        </p:nvSpPr>
        <p:spPr bwMode="auto">
          <a:xfrm>
            <a:off x="1524001" y="5651501"/>
            <a:ext cx="9102725" cy="392113"/>
          </a:xfrm>
          <a:custGeom>
            <a:avLst/>
            <a:gdLst>
              <a:gd name="T0" fmla="*/ 0 w 5734"/>
              <a:gd name="T1" fmla="*/ 119063 h 247"/>
              <a:gd name="T2" fmla="*/ 711200 w 5734"/>
              <a:gd name="T3" fmla="*/ 139700 h 247"/>
              <a:gd name="T4" fmla="*/ 1279525 w 5734"/>
              <a:gd name="T5" fmla="*/ 200025 h 247"/>
              <a:gd name="T6" fmla="*/ 2803525 w 5734"/>
              <a:gd name="T7" fmla="*/ 180975 h 247"/>
              <a:gd name="T8" fmla="*/ 3556000 w 5734"/>
              <a:gd name="T9" fmla="*/ 200025 h 247"/>
              <a:gd name="T10" fmla="*/ 4449763 w 5734"/>
              <a:gd name="T11" fmla="*/ 241300 h 247"/>
              <a:gd name="T12" fmla="*/ 5913438 w 5734"/>
              <a:gd name="T13" fmla="*/ 180975 h 247"/>
              <a:gd name="T14" fmla="*/ 6156325 w 5734"/>
              <a:gd name="T15" fmla="*/ 200025 h 247"/>
              <a:gd name="T16" fmla="*/ 6340475 w 5734"/>
              <a:gd name="T17" fmla="*/ 282575 h 247"/>
              <a:gd name="T18" fmla="*/ 7132638 w 5734"/>
              <a:gd name="T19" fmla="*/ 301625 h 247"/>
              <a:gd name="T20" fmla="*/ 7742238 w 5734"/>
              <a:gd name="T21" fmla="*/ 363538 h 247"/>
              <a:gd name="T22" fmla="*/ 8148638 w 5734"/>
              <a:gd name="T23" fmla="*/ 342900 h 247"/>
              <a:gd name="T24" fmla="*/ 8331200 w 5734"/>
              <a:gd name="T25" fmla="*/ 282575 h 247"/>
              <a:gd name="T26" fmla="*/ 9102725 w 5734"/>
              <a:gd name="T27" fmla="*/ 282575 h 24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5734" h="247">
                <a:moveTo>
                  <a:pt x="0" y="75"/>
                </a:moveTo>
                <a:cubicBezTo>
                  <a:pt x="114" y="0"/>
                  <a:pt x="314" y="74"/>
                  <a:pt x="448" y="88"/>
                </a:cubicBezTo>
                <a:cubicBezTo>
                  <a:pt x="614" y="144"/>
                  <a:pt x="498" y="113"/>
                  <a:pt x="806" y="126"/>
                </a:cubicBezTo>
                <a:cubicBezTo>
                  <a:pt x="1111" y="228"/>
                  <a:pt x="1450" y="157"/>
                  <a:pt x="1766" y="114"/>
                </a:cubicBezTo>
                <a:cubicBezTo>
                  <a:pt x="1924" y="118"/>
                  <a:pt x="2082" y="120"/>
                  <a:pt x="2240" y="126"/>
                </a:cubicBezTo>
                <a:cubicBezTo>
                  <a:pt x="2428" y="133"/>
                  <a:pt x="2803" y="152"/>
                  <a:pt x="2803" y="152"/>
                </a:cubicBezTo>
                <a:cubicBezTo>
                  <a:pt x="3088" y="247"/>
                  <a:pt x="3434" y="204"/>
                  <a:pt x="3725" y="114"/>
                </a:cubicBezTo>
                <a:cubicBezTo>
                  <a:pt x="3776" y="118"/>
                  <a:pt x="3828" y="118"/>
                  <a:pt x="3878" y="126"/>
                </a:cubicBezTo>
                <a:cubicBezTo>
                  <a:pt x="3920" y="133"/>
                  <a:pt x="3952" y="175"/>
                  <a:pt x="3994" y="178"/>
                </a:cubicBezTo>
                <a:cubicBezTo>
                  <a:pt x="4160" y="190"/>
                  <a:pt x="4327" y="186"/>
                  <a:pt x="4493" y="190"/>
                </a:cubicBezTo>
                <a:cubicBezTo>
                  <a:pt x="4621" y="198"/>
                  <a:pt x="4752" y="197"/>
                  <a:pt x="4877" y="229"/>
                </a:cubicBezTo>
                <a:cubicBezTo>
                  <a:pt x="4962" y="225"/>
                  <a:pt x="5048" y="226"/>
                  <a:pt x="5133" y="216"/>
                </a:cubicBezTo>
                <a:cubicBezTo>
                  <a:pt x="5173" y="211"/>
                  <a:pt x="5208" y="178"/>
                  <a:pt x="5248" y="178"/>
                </a:cubicBezTo>
                <a:cubicBezTo>
                  <a:pt x="5410" y="178"/>
                  <a:pt x="5572" y="178"/>
                  <a:pt x="5734" y="178"/>
                </a:cubicBezTo>
              </a:path>
            </a:pathLst>
          </a:custGeom>
          <a:noFill/>
          <a:ln w="3810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799" name="Line 7"/>
          <p:cNvSpPr>
            <a:spLocks noChangeShapeType="1"/>
          </p:cNvSpPr>
          <p:nvPr/>
        </p:nvSpPr>
        <p:spPr bwMode="auto">
          <a:xfrm>
            <a:off x="2351089" y="4941888"/>
            <a:ext cx="1728787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800" name="Line 8"/>
          <p:cNvSpPr>
            <a:spLocks noChangeShapeType="1"/>
          </p:cNvSpPr>
          <p:nvPr/>
        </p:nvSpPr>
        <p:spPr bwMode="auto">
          <a:xfrm>
            <a:off x="2351089" y="5157788"/>
            <a:ext cx="1728787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801" name="Line 9"/>
          <p:cNvSpPr>
            <a:spLocks noChangeShapeType="1"/>
          </p:cNvSpPr>
          <p:nvPr/>
        </p:nvSpPr>
        <p:spPr bwMode="auto">
          <a:xfrm>
            <a:off x="2351089" y="5373688"/>
            <a:ext cx="1728787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802" name="Line 10"/>
          <p:cNvSpPr>
            <a:spLocks noChangeShapeType="1"/>
          </p:cNvSpPr>
          <p:nvPr/>
        </p:nvSpPr>
        <p:spPr bwMode="auto">
          <a:xfrm>
            <a:off x="2351089" y="5589588"/>
            <a:ext cx="1728787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803" name="Line 11"/>
          <p:cNvSpPr>
            <a:spLocks noChangeShapeType="1"/>
          </p:cNvSpPr>
          <p:nvPr/>
        </p:nvSpPr>
        <p:spPr bwMode="auto">
          <a:xfrm>
            <a:off x="2351089" y="5734050"/>
            <a:ext cx="1728787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804" name="Line 12"/>
          <p:cNvSpPr>
            <a:spLocks noChangeShapeType="1"/>
          </p:cNvSpPr>
          <p:nvPr/>
        </p:nvSpPr>
        <p:spPr bwMode="auto">
          <a:xfrm>
            <a:off x="1847851" y="5013325"/>
            <a:ext cx="1008063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805" name="Line 13"/>
          <p:cNvSpPr>
            <a:spLocks noChangeShapeType="1"/>
          </p:cNvSpPr>
          <p:nvPr/>
        </p:nvSpPr>
        <p:spPr bwMode="auto">
          <a:xfrm>
            <a:off x="1919288" y="5229225"/>
            <a:ext cx="1008062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806" name="Line 14"/>
          <p:cNvSpPr>
            <a:spLocks noChangeShapeType="1"/>
          </p:cNvSpPr>
          <p:nvPr/>
        </p:nvSpPr>
        <p:spPr bwMode="auto">
          <a:xfrm>
            <a:off x="1847851" y="5516563"/>
            <a:ext cx="1008063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807" name="Line 15"/>
          <p:cNvSpPr>
            <a:spLocks noChangeShapeType="1"/>
          </p:cNvSpPr>
          <p:nvPr/>
        </p:nvSpPr>
        <p:spPr bwMode="auto">
          <a:xfrm>
            <a:off x="1847851" y="5661025"/>
            <a:ext cx="1008063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808" name="Freeform 16"/>
          <p:cNvSpPr>
            <a:spLocks/>
          </p:cNvSpPr>
          <p:nvPr/>
        </p:nvSpPr>
        <p:spPr bwMode="auto">
          <a:xfrm>
            <a:off x="1736725" y="4957764"/>
            <a:ext cx="133350" cy="752475"/>
          </a:xfrm>
          <a:custGeom>
            <a:avLst/>
            <a:gdLst>
              <a:gd name="T0" fmla="*/ 133350 w 84"/>
              <a:gd name="T1" fmla="*/ 0 h 474"/>
              <a:gd name="T2" fmla="*/ 71438 w 84"/>
              <a:gd name="T3" fmla="*/ 20638 h 474"/>
              <a:gd name="T4" fmla="*/ 71438 w 84"/>
              <a:gd name="T5" fmla="*/ 203200 h 474"/>
              <a:gd name="T6" fmla="*/ 112713 w 84"/>
              <a:gd name="T7" fmla="*/ 366713 h 474"/>
              <a:gd name="T8" fmla="*/ 11113 w 84"/>
              <a:gd name="T9" fmla="*/ 528638 h 474"/>
              <a:gd name="T10" fmla="*/ 112713 w 84"/>
              <a:gd name="T11" fmla="*/ 630238 h 474"/>
              <a:gd name="T12" fmla="*/ 31750 w 84"/>
              <a:gd name="T13" fmla="*/ 752475 h 47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84" h="474">
                <a:moveTo>
                  <a:pt x="84" y="0"/>
                </a:moveTo>
                <a:cubicBezTo>
                  <a:pt x="71" y="4"/>
                  <a:pt x="56" y="4"/>
                  <a:pt x="45" y="13"/>
                </a:cubicBezTo>
                <a:cubicBezTo>
                  <a:pt x="1" y="48"/>
                  <a:pt x="31" y="87"/>
                  <a:pt x="45" y="128"/>
                </a:cubicBezTo>
                <a:cubicBezTo>
                  <a:pt x="9" y="184"/>
                  <a:pt x="0" y="207"/>
                  <a:pt x="71" y="231"/>
                </a:cubicBezTo>
                <a:cubicBezTo>
                  <a:pt x="50" y="293"/>
                  <a:pt x="28" y="271"/>
                  <a:pt x="7" y="333"/>
                </a:cubicBezTo>
                <a:cubicBezTo>
                  <a:pt x="18" y="340"/>
                  <a:pt x="76" y="374"/>
                  <a:pt x="71" y="397"/>
                </a:cubicBezTo>
                <a:cubicBezTo>
                  <a:pt x="64" y="427"/>
                  <a:pt x="20" y="474"/>
                  <a:pt x="20" y="474"/>
                </a:cubicBezTo>
              </a:path>
            </a:pathLst>
          </a:custGeom>
          <a:noFill/>
          <a:ln w="28575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809" name="Freeform 17"/>
          <p:cNvSpPr>
            <a:spLocks/>
          </p:cNvSpPr>
          <p:nvPr/>
        </p:nvSpPr>
        <p:spPr bwMode="auto">
          <a:xfrm>
            <a:off x="4516439" y="4978401"/>
            <a:ext cx="187325" cy="873125"/>
          </a:xfrm>
          <a:custGeom>
            <a:avLst/>
            <a:gdLst>
              <a:gd name="T0" fmla="*/ 55563 w 118"/>
              <a:gd name="T1" fmla="*/ 0 h 550"/>
              <a:gd name="T2" fmla="*/ 177800 w 118"/>
              <a:gd name="T3" fmla="*/ 60325 h 550"/>
              <a:gd name="T4" fmla="*/ 55563 w 118"/>
              <a:gd name="T5" fmla="*/ 142875 h 550"/>
              <a:gd name="T6" fmla="*/ 76200 w 118"/>
              <a:gd name="T7" fmla="*/ 223838 h 550"/>
              <a:gd name="T8" fmla="*/ 136525 w 118"/>
              <a:gd name="T9" fmla="*/ 263525 h 550"/>
              <a:gd name="T10" fmla="*/ 76200 w 118"/>
              <a:gd name="T11" fmla="*/ 284163 h 550"/>
              <a:gd name="T12" fmla="*/ 14288 w 118"/>
              <a:gd name="T13" fmla="*/ 325438 h 550"/>
              <a:gd name="T14" fmla="*/ 157163 w 118"/>
              <a:gd name="T15" fmla="*/ 466725 h 550"/>
              <a:gd name="T16" fmla="*/ 55563 w 118"/>
              <a:gd name="T17" fmla="*/ 588963 h 550"/>
              <a:gd name="T18" fmla="*/ 115888 w 118"/>
              <a:gd name="T19" fmla="*/ 630238 h 550"/>
              <a:gd name="T20" fmla="*/ 34925 w 118"/>
              <a:gd name="T21" fmla="*/ 752475 h 550"/>
              <a:gd name="T22" fmla="*/ 96838 w 118"/>
              <a:gd name="T23" fmla="*/ 812800 h 550"/>
              <a:gd name="T24" fmla="*/ 157163 w 118"/>
              <a:gd name="T25" fmla="*/ 854075 h 550"/>
              <a:gd name="T26" fmla="*/ 115888 w 118"/>
              <a:gd name="T27" fmla="*/ 873125 h 55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18" h="550">
                <a:moveTo>
                  <a:pt x="35" y="0"/>
                </a:moveTo>
                <a:cubicBezTo>
                  <a:pt x="39" y="1"/>
                  <a:pt x="118" y="25"/>
                  <a:pt x="112" y="38"/>
                </a:cubicBezTo>
                <a:cubicBezTo>
                  <a:pt x="98" y="66"/>
                  <a:pt x="35" y="90"/>
                  <a:pt x="35" y="90"/>
                </a:cubicBezTo>
                <a:cubicBezTo>
                  <a:pt x="39" y="107"/>
                  <a:pt x="38" y="126"/>
                  <a:pt x="48" y="141"/>
                </a:cubicBezTo>
                <a:cubicBezTo>
                  <a:pt x="56" y="154"/>
                  <a:pt x="86" y="151"/>
                  <a:pt x="86" y="166"/>
                </a:cubicBezTo>
                <a:cubicBezTo>
                  <a:pt x="86" y="179"/>
                  <a:pt x="60" y="173"/>
                  <a:pt x="48" y="179"/>
                </a:cubicBezTo>
                <a:cubicBezTo>
                  <a:pt x="34" y="186"/>
                  <a:pt x="22" y="196"/>
                  <a:pt x="9" y="205"/>
                </a:cubicBezTo>
                <a:cubicBezTo>
                  <a:pt x="61" y="222"/>
                  <a:pt x="81" y="242"/>
                  <a:pt x="99" y="294"/>
                </a:cubicBezTo>
                <a:cubicBezTo>
                  <a:pt x="96" y="297"/>
                  <a:pt x="33" y="358"/>
                  <a:pt x="35" y="371"/>
                </a:cubicBezTo>
                <a:cubicBezTo>
                  <a:pt x="38" y="386"/>
                  <a:pt x="60" y="388"/>
                  <a:pt x="73" y="397"/>
                </a:cubicBezTo>
                <a:cubicBezTo>
                  <a:pt x="56" y="423"/>
                  <a:pt x="0" y="453"/>
                  <a:pt x="22" y="474"/>
                </a:cubicBezTo>
                <a:cubicBezTo>
                  <a:pt x="35" y="487"/>
                  <a:pt x="47" y="500"/>
                  <a:pt x="61" y="512"/>
                </a:cubicBezTo>
                <a:cubicBezTo>
                  <a:pt x="73" y="522"/>
                  <a:pt x="94" y="523"/>
                  <a:pt x="99" y="538"/>
                </a:cubicBezTo>
                <a:cubicBezTo>
                  <a:pt x="102" y="547"/>
                  <a:pt x="82" y="546"/>
                  <a:pt x="73" y="550"/>
                </a:cubicBezTo>
              </a:path>
            </a:pathLst>
          </a:custGeom>
          <a:noFill/>
          <a:ln w="28575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810" name="Line 18"/>
          <p:cNvSpPr>
            <a:spLocks noChangeShapeType="1"/>
          </p:cNvSpPr>
          <p:nvPr/>
        </p:nvSpPr>
        <p:spPr bwMode="auto">
          <a:xfrm flipH="1">
            <a:off x="3575051" y="5013325"/>
            <a:ext cx="1008063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811" name="Line 19"/>
          <p:cNvSpPr>
            <a:spLocks noChangeShapeType="1"/>
          </p:cNvSpPr>
          <p:nvPr/>
        </p:nvSpPr>
        <p:spPr bwMode="auto">
          <a:xfrm flipH="1">
            <a:off x="3503613" y="5229225"/>
            <a:ext cx="1008062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812" name="Line 20"/>
          <p:cNvSpPr>
            <a:spLocks noChangeShapeType="1"/>
          </p:cNvSpPr>
          <p:nvPr/>
        </p:nvSpPr>
        <p:spPr bwMode="auto">
          <a:xfrm flipH="1">
            <a:off x="3503613" y="5516563"/>
            <a:ext cx="1008062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813" name="Line 21"/>
          <p:cNvSpPr>
            <a:spLocks noChangeShapeType="1"/>
          </p:cNvSpPr>
          <p:nvPr/>
        </p:nvSpPr>
        <p:spPr bwMode="auto">
          <a:xfrm flipH="1">
            <a:off x="3503613" y="5661025"/>
            <a:ext cx="1008062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814" name="Rectangle 22"/>
          <p:cNvSpPr>
            <a:spLocks noChangeArrowheads="1"/>
          </p:cNvSpPr>
          <p:nvPr/>
        </p:nvSpPr>
        <p:spPr bwMode="auto">
          <a:xfrm>
            <a:off x="2640014" y="333376"/>
            <a:ext cx="2232025" cy="5746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33815" name="Rectangle 23"/>
          <p:cNvSpPr>
            <a:spLocks noChangeArrowheads="1"/>
          </p:cNvSpPr>
          <p:nvPr/>
        </p:nvSpPr>
        <p:spPr bwMode="auto">
          <a:xfrm>
            <a:off x="2351089" y="1125539"/>
            <a:ext cx="865187" cy="358775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33816" name="Rectangle 24"/>
          <p:cNvSpPr>
            <a:spLocks noChangeArrowheads="1"/>
          </p:cNvSpPr>
          <p:nvPr/>
        </p:nvSpPr>
        <p:spPr bwMode="auto">
          <a:xfrm>
            <a:off x="3648076" y="1125539"/>
            <a:ext cx="1152525" cy="35877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33817" name="Line 25"/>
          <p:cNvSpPr>
            <a:spLocks noChangeShapeType="1"/>
          </p:cNvSpPr>
          <p:nvPr/>
        </p:nvSpPr>
        <p:spPr bwMode="auto">
          <a:xfrm>
            <a:off x="3575051" y="3644901"/>
            <a:ext cx="1008063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818" name="Line 26"/>
          <p:cNvSpPr>
            <a:spLocks noChangeShapeType="1"/>
          </p:cNvSpPr>
          <p:nvPr/>
        </p:nvSpPr>
        <p:spPr bwMode="auto">
          <a:xfrm flipV="1">
            <a:off x="4583113" y="3644901"/>
            <a:ext cx="144462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819" name="Oval 27"/>
          <p:cNvSpPr>
            <a:spLocks noChangeArrowheads="1"/>
          </p:cNvSpPr>
          <p:nvPr/>
        </p:nvSpPr>
        <p:spPr bwMode="auto">
          <a:xfrm>
            <a:off x="4224338" y="4652963"/>
            <a:ext cx="792162" cy="360362"/>
          </a:xfrm>
          <a:prstGeom prst="ellipse">
            <a:avLst/>
          </a:prstGeom>
          <a:noFill/>
          <a:ln w="3810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33820" name="Line 28"/>
          <p:cNvSpPr>
            <a:spLocks noChangeShapeType="1"/>
          </p:cNvSpPr>
          <p:nvPr/>
        </p:nvSpPr>
        <p:spPr bwMode="auto">
          <a:xfrm>
            <a:off x="4583113" y="3933825"/>
            <a:ext cx="0" cy="64770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655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7" descr="abdelaziz_html_m5d945a9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965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847385" y="48413"/>
            <a:ext cx="6414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/>
              <a:t>Cardiomyocyte</a:t>
            </a:r>
            <a:r>
              <a:rPr lang="cs-CZ" sz="2400" dirty="0"/>
              <a:t> (TEM)</a:t>
            </a:r>
            <a:endParaRPr lang="en-US" sz="24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385" y="515257"/>
            <a:ext cx="8501300" cy="625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0247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160" y="558796"/>
            <a:ext cx="8936128" cy="629920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661161" y="85736"/>
            <a:ext cx="6433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/>
              <a:t>Cardiac</a:t>
            </a:r>
            <a:r>
              <a:rPr lang="cs-CZ" sz="2400" dirty="0"/>
              <a:t> </a:t>
            </a:r>
            <a:r>
              <a:rPr lang="cs-CZ" sz="2400" dirty="0" err="1"/>
              <a:t>muscle</a:t>
            </a:r>
            <a:r>
              <a:rPr lang="cs-CZ" sz="2400" dirty="0"/>
              <a:t> </a:t>
            </a:r>
            <a:r>
              <a:rPr lang="cs-CZ" sz="2400" dirty="0" err="1"/>
              <a:t>tissue</a:t>
            </a:r>
            <a:r>
              <a:rPr lang="cs-CZ" sz="2400" dirty="0"/>
              <a:t> (HE) – </a:t>
            </a:r>
            <a:r>
              <a:rPr lang="en-US" sz="2400" dirty="0"/>
              <a:t>cross section</a:t>
            </a:r>
          </a:p>
        </p:txBody>
      </p:sp>
      <p:pic>
        <p:nvPicPr>
          <p:cNvPr id="4" name="Picture 10" descr="C:\Users\Janka\Pictures\ZL-lectures-img\kardio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370" y="1"/>
            <a:ext cx="2998631" cy="138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0547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Muscle</a:t>
            </a:r>
            <a:r>
              <a:rPr lang="cs-CZ" dirty="0" smtClean="0"/>
              <a:t> </a:t>
            </a:r>
            <a:r>
              <a:rPr lang="cs-CZ" dirty="0" err="1" smtClean="0"/>
              <a:t>tisssue</a:t>
            </a:r>
            <a:endParaRPr lang="cs-CZ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err="1" smtClean="0"/>
              <a:t>Origin</a:t>
            </a:r>
            <a:r>
              <a:rPr lang="cs-CZ" altLang="cs-CZ" sz="2800" dirty="0" smtClean="0"/>
              <a:t>: mesoderm and mesenchyme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Excitability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err="1" smtClean="0"/>
              <a:t>Contraction</a:t>
            </a:r>
            <a:r>
              <a:rPr lang="cs-CZ" altLang="cs-CZ" sz="2800" dirty="0" smtClean="0"/>
              <a:t> + </a:t>
            </a:r>
            <a:r>
              <a:rPr lang="cs-CZ" altLang="cs-CZ" sz="2800" dirty="0" err="1" smtClean="0"/>
              <a:t>relaxation</a:t>
            </a:r>
            <a:r>
              <a:rPr lang="cs-CZ" altLang="cs-CZ" sz="2800" dirty="0" smtClean="0"/>
              <a:t> </a:t>
            </a:r>
            <a:r>
              <a:rPr lang="cs-CZ" altLang="cs-CZ" sz="2800" b="1" dirty="0" smtClean="0">
                <a:sym typeface="Symbol" panose="05050102010706020507" pitchFamily="18" charset="2"/>
              </a:rPr>
              <a:t>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movement</a:t>
            </a:r>
            <a:endParaRPr lang="cs-CZ" altLang="cs-CZ" sz="28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err="1" smtClean="0"/>
              <a:t>Composition</a:t>
            </a:r>
            <a:r>
              <a:rPr lang="cs-CZ" altLang="cs-CZ" sz="2800" dirty="0" smtClean="0"/>
              <a:t>: </a:t>
            </a:r>
            <a:r>
              <a:rPr lang="cs-CZ" altLang="cs-CZ" sz="2800" dirty="0" err="1" smtClean="0"/>
              <a:t>muscle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cells</a:t>
            </a:r>
            <a:r>
              <a:rPr lang="cs-CZ" altLang="cs-CZ" sz="2800" dirty="0" smtClean="0"/>
              <a:t> + </a:t>
            </a:r>
            <a:r>
              <a:rPr lang="cs-CZ" altLang="cs-CZ" sz="2800" dirty="0" err="1" smtClean="0"/>
              <a:t>connective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tissue</a:t>
            </a:r>
            <a:r>
              <a:rPr lang="cs-CZ" altLang="cs-CZ" sz="2800" dirty="0" smtClean="0"/>
              <a:t>, </a:t>
            </a:r>
            <a:r>
              <a:rPr lang="cs-CZ" altLang="cs-CZ" sz="2800" dirty="0" err="1" smtClean="0"/>
              <a:t>blood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vessels</a:t>
            </a:r>
            <a:endParaRPr lang="cs-CZ" altLang="cs-CZ" sz="28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Long </a:t>
            </a:r>
            <a:r>
              <a:rPr lang="cs-CZ" altLang="cs-CZ" sz="2800" dirty="0" err="1" smtClean="0"/>
              <a:t>axe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of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cells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is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oriented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paralelly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with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direction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of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contraction</a:t>
            </a:r>
            <a:r>
              <a:rPr lang="cs-CZ" altLang="cs-CZ" sz="3400" dirty="0" smtClean="0"/>
              <a:t>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800" b="1" dirty="0" smtClean="0"/>
              <a:t>mys/</a:t>
            </a:r>
            <a:r>
              <a:rPr lang="cs-CZ" altLang="cs-CZ" sz="2800" dirty="0" err="1" smtClean="0"/>
              <a:t>myos</a:t>
            </a:r>
            <a:r>
              <a:rPr lang="cs-CZ" altLang="cs-CZ" sz="2800" dirty="0" smtClean="0"/>
              <a:t> (</a:t>
            </a:r>
            <a:r>
              <a:rPr lang="cs-CZ" altLang="cs-CZ" sz="2800" dirty="0" err="1" smtClean="0"/>
              <a:t>muscle</a:t>
            </a:r>
            <a:r>
              <a:rPr lang="cs-CZ" altLang="cs-CZ" sz="2800" dirty="0" smtClean="0"/>
              <a:t>)</a:t>
            </a:r>
            <a:r>
              <a:rPr lang="cs-CZ" altLang="cs-CZ" sz="2800" u="sng" dirty="0" smtClean="0">
                <a:solidFill>
                  <a:schemeClr val="folHlink"/>
                </a:solidFill>
              </a:rPr>
              <a:t> </a:t>
            </a:r>
            <a:r>
              <a:rPr lang="cs-CZ" altLang="cs-CZ" sz="2800" b="1" u="sng" dirty="0" err="1" smtClean="0">
                <a:solidFill>
                  <a:schemeClr val="folHlink"/>
                </a:solidFill>
              </a:rPr>
              <a:t>sarx</a:t>
            </a:r>
            <a:r>
              <a:rPr lang="cs-CZ" altLang="cs-CZ" sz="2800" u="sng" dirty="0" smtClean="0">
                <a:solidFill>
                  <a:schemeClr val="folHlink"/>
                </a:solidFill>
              </a:rPr>
              <a:t>/</a:t>
            </a:r>
            <a:r>
              <a:rPr lang="cs-CZ" altLang="cs-CZ" sz="2800" u="sng" dirty="0" err="1" smtClean="0">
                <a:solidFill>
                  <a:schemeClr val="folHlink"/>
                </a:solidFill>
              </a:rPr>
              <a:t>sarcós</a:t>
            </a:r>
            <a:r>
              <a:rPr lang="cs-CZ" altLang="cs-CZ" sz="2800" u="sng" dirty="0" smtClean="0"/>
              <a:t> (</a:t>
            </a:r>
            <a:r>
              <a:rPr lang="cs-CZ" altLang="cs-CZ" sz="2800" u="sng" dirty="0" err="1" smtClean="0"/>
              <a:t>meat</a:t>
            </a:r>
            <a:r>
              <a:rPr lang="cs-CZ" altLang="cs-CZ" sz="2800" u="sng" dirty="0" smtClean="0"/>
              <a:t>)</a:t>
            </a:r>
            <a:r>
              <a:rPr lang="cs-CZ" altLang="cs-CZ" sz="2800" dirty="0" smtClean="0"/>
              <a:t>:                                               </a:t>
            </a:r>
            <a:endParaRPr lang="cs-CZ" altLang="cs-CZ" sz="2800" dirty="0" smtClean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/>
              <a:t> </a:t>
            </a:r>
            <a:r>
              <a:rPr lang="cs-CZ" altLang="cs-CZ" dirty="0" smtClean="0"/>
              <a:t>   </a:t>
            </a:r>
            <a:r>
              <a:rPr lang="cs-CZ" altLang="cs-CZ" sz="2800" dirty="0" smtClean="0"/>
              <a:t>cell </a:t>
            </a:r>
            <a:r>
              <a:rPr lang="cs-CZ" altLang="cs-CZ" sz="2800" dirty="0" err="1" smtClean="0"/>
              <a:t>membrane</a:t>
            </a:r>
            <a:r>
              <a:rPr lang="cs-CZ" altLang="cs-CZ" sz="2800" dirty="0" smtClean="0"/>
              <a:t> = </a:t>
            </a:r>
            <a:r>
              <a:rPr lang="cs-CZ" altLang="cs-CZ" sz="2800" dirty="0" err="1" smtClean="0">
                <a:solidFill>
                  <a:schemeClr val="folHlink"/>
                </a:solidFill>
              </a:rPr>
              <a:t>sarcolemma</a:t>
            </a:r>
            <a:r>
              <a:rPr lang="cs-CZ" altLang="cs-CZ" sz="2800" dirty="0" smtClean="0">
                <a:solidFill>
                  <a:schemeClr val="bg1"/>
                </a:solidFill>
              </a:rPr>
              <a:t> </a:t>
            </a:r>
            <a:r>
              <a:rPr lang="cs-CZ" altLang="cs-CZ" sz="2800" dirty="0" smtClean="0"/>
              <a:t>     </a:t>
            </a:r>
            <a:r>
              <a:rPr lang="cs-CZ" altLang="cs-CZ" sz="2800" dirty="0" err="1" smtClean="0"/>
              <a:t>cytoplasm</a:t>
            </a:r>
            <a:r>
              <a:rPr lang="cs-CZ" altLang="cs-CZ" sz="2800" dirty="0" smtClean="0"/>
              <a:t> </a:t>
            </a:r>
            <a:r>
              <a:rPr lang="cs-CZ" altLang="cs-CZ" sz="2800" dirty="0" smtClean="0"/>
              <a:t>= </a:t>
            </a:r>
            <a:r>
              <a:rPr lang="cs-CZ" altLang="cs-CZ" sz="2800" dirty="0" err="1" smtClean="0">
                <a:solidFill>
                  <a:schemeClr val="folHlink"/>
                </a:solidFill>
              </a:rPr>
              <a:t>sarcoplasm</a:t>
            </a:r>
            <a:r>
              <a:rPr lang="cs-CZ" altLang="cs-CZ" sz="2800" dirty="0" smtClean="0"/>
              <a:t>                         </a:t>
            </a:r>
            <a:r>
              <a:rPr lang="cs-CZ" altLang="cs-CZ" sz="2800" dirty="0" err="1" smtClean="0"/>
              <a:t>sER</a:t>
            </a:r>
            <a:r>
              <a:rPr lang="cs-CZ" altLang="cs-CZ" sz="2800" dirty="0" smtClean="0"/>
              <a:t> = </a:t>
            </a:r>
            <a:r>
              <a:rPr lang="cs-CZ" altLang="cs-CZ" sz="2800" dirty="0" err="1" smtClean="0">
                <a:solidFill>
                  <a:schemeClr val="folHlink"/>
                </a:solidFill>
              </a:rPr>
              <a:t>sarcoplasmic</a:t>
            </a:r>
            <a:r>
              <a:rPr lang="cs-CZ" altLang="cs-CZ" sz="2800" dirty="0" smtClean="0">
                <a:solidFill>
                  <a:schemeClr val="folHlink"/>
                </a:solidFill>
              </a:rPr>
              <a:t> </a:t>
            </a:r>
            <a:r>
              <a:rPr lang="cs-CZ" altLang="cs-CZ" sz="2800" dirty="0" err="1" smtClean="0">
                <a:solidFill>
                  <a:schemeClr val="folHlink"/>
                </a:solidFill>
              </a:rPr>
              <a:t>reticulum</a:t>
            </a:r>
            <a:endParaRPr lang="cs-CZ" altLang="cs-CZ" sz="2800" dirty="0" smtClean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1876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23901"/>
            <a:ext cx="9144000" cy="5905499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524001" y="165566"/>
            <a:ext cx="6722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/>
              <a:t>Cardiac</a:t>
            </a:r>
            <a:r>
              <a:rPr lang="cs-CZ" sz="2400" dirty="0"/>
              <a:t> </a:t>
            </a:r>
            <a:r>
              <a:rPr lang="cs-CZ" sz="2400" dirty="0" err="1"/>
              <a:t>muscle</a:t>
            </a:r>
            <a:r>
              <a:rPr lang="cs-CZ" sz="2400" dirty="0"/>
              <a:t> </a:t>
            </a:r>
            <a:r>
              <a:rPr lang="cs-CZ" sz="2400" dirty="0" err="1"/>
              <a:t>tissue</a:t>
            </a:r>
            <a:r>
              <a:rPr lang="cs-CZ" sz="2400" dirty="0"/>
              <a:t> (HE) – </a:t>
            </a:r>
            <a:r>
              <a:rPr lang="cs-CZ" sz="2400" dirty="0" err="1"/>
              <a:t>longitudinal</a:t>
            </a:r>
            <a:r>
              <a:rPr lang="cs-CZ" sz="2400" dirty="0"/>
              <a:t> </a:t>
            </a:r>
            <a:r>
              <a:rPr lang="cs-CZ" sz="2400" dirty="0" err="1"/>
              <a:t>section</a:t>
            </a:r>
            <a:endParaRPr lang="en-US" sz="2400" dirty="0"/>
          </a:p>
        </p:txBody>
      </p:sp>
      <p:pic>
        <p:nvPicPr>
          <p:cNvPr id="5" name="Picture 10" descr="C:\Users\Janka\Pictures\ZL-lectures-img\kardio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418" y="0"/>
            <a:ext cx="2992582" cy="1382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85512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45466" y="62876"/>
            <a:ext cx="6348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/>
              <a:t>Cardiac</a:t>
            </a:r>
            <a:r>
              <a:rPr lang="cs-CZ" sz="2400" dirty="0"/>
              <a:t> </a:t>
            </a:r>
            <a:r>
              <a:rPr lang="cs-CZ" sz="2400" dirty="0" err="1"/>
              <a:t>muscle</a:t>
            </a:r>
            <a:r>
              <a:rPr lang="cs-CZ" sz="2400" dirty="0"/>
              <a:t> </a:t>
            </a:r>
            <a:r>
              <a:rPr lang="cs-CZ" sz="2400" dirty="0" err="1"/>
              <a:t>tissue</a:t>
            </a:r>
            <a:r>
              <a:rPr lang="cs-CZ" sz="2400" dirty="0"/>
              <a:t> (</a:t>
            </a:r>
            <a:r>
              <a:rPr lang="cs-CZ" sz="2400" dirty="0" err="1"/>
              <a:t>Heidenhein</a:t>
            </a:r>
            <a:r>
              <a:rPr lang="cs-CZ" sz="2400" dirty="0"/>
              <a:t>)</a:t>
            </a:r>
            <a:endParaRPr lang="en-US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602" y="537028"/>
            <a:ext cx="8645927" cy="632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9117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58750"/>
            <a:ext cx="8229600" cy="749300"/>
          </a:xfrm>
        </p:spPr>
        <p:txBody>
          <a:bodyPr/>
          <a:lstStyle/>
          <a:p>
            <a:pPr algn="l" eaLnBrk="1" hangingPunct="1">
              <a:defRPr/>
            </a:pPr>
            <a:r>
              <a:rPr lang="cs-CZ" altLang="cs-CZ" sz="3600" b="1"/>
              <a:t>Purkinje fibers</a:t>
            </a:r>
          </a:p>
        </p:txBody>
      </p:sp>
      <p:sp>
        <p:nvSpPr>
          <p:cNvPr id="119816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1774826" y="1052514"/>
            <a:ext cx="4968875" cy="58054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/>
              <a:t>are located in the inner layer of heart ventricle wall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/>
              <a:t>are specialized cells  fibers that conduct an electrical stimuli or impulses that enables the heart to contract in a coordinated fashion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/>
              <a:t>numerous </a:t>
            </a:r>
            <a:r>
              <a:rPr lang="cs-CZ" altLang="cs-CZ">
                <a:hlinkClick r:id="rId2" tooltip="Sodium ion channel"/>
              </a:rPr>
              <a:t>sodium ion channels</a:t>
            </a:r>
            <a:r>
              <a:rPr lang="cs-CZ" altLang="cs-CZ"/>
              <a:t> and </a:t>
            </a:r>
            <a:r>
              <a:rPr lang="cs-CZ" altLang="cs-CZ">
                <a:hlinkClick r:id="rId3" tooltip="Mitochondria"/>
              </a:rPr>
              <a:t>mitochondria</a:t>
            </a:r>
            <a:r>
              <a:rPr lang="cs-CZ" altLang="cs-CZ"/>
              <a:t>, fewer </a:t>
            </a:r>
            <a:r>
              <a:rPr lang="cs-CZ" altLang="cs-CZ">
                <a:hlinkClick r:id="rId4" tooltip="Myofibril"/>
              </a:rPr>
              <a:t>myofibrils</a:t>
            </a:r>
            <a:r>
              <a:rPr lang="cs-CZ" altLang="cs-CZ"/>
              <a:t>  </a:t>
            </a:r>
          </a:p>
        </p:txBody>
      </p:sp>
      <p:pic>
        <p:nvPicPr>
          <p:cNvPr id="35844" name="Picture 7" descr="Image:Purkinje fibers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2924176"/>
            <a:ext cx="4140200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11" descr="gr8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1" y="0"/>
            <a:ext cx="2843213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26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Smooth</a:t>
            </a:r>
            <a:r>
              <a:rPr lang="cs-CZ" dirty="0" smtClean="0"/>
              <a:t> </a:t>
            </a:r>
            <a:r>
              <a:rPr lang="cs-CZ" dirty="0" err="1" smtClean="0"/>
              <a:t>muscle</a:t>
            </a:r>
            <a:r>
              <a:rPr lang="cs-CZ" dirty="0" smtClean="0"/>
              <a:t> </a:t>
            </a:r>
            <a:r>
              <a:rPr lang="cs-CZ" dirty="0" err="1" smtClean="0"/>
              <a:t>cells</a:t>
            </a:r>
            <a:endParaRPr lang="cs-CZ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700" dirty="0" err="1" smtClean="0"/>
              <a:t>spindle</a:t>
            </a:r>
            <a:r>
              <a:rPr lang="cs-CZ" altLang="cs-CZ" sz="2700" dirty="0" smtClean="0"/>
              <a:t> </a:t>
            </a:r>
            <a:r>
              <a:rPr lang="cs-CZ" altLang="cs-CZ" sz="2700" dirty="0" err="1" smtClean="0"/>
              <a:t>shaped</a:t>
            </a:r>
            <a:r>
              <a:rPr lang="cs-CZ" altLang="cs-CZ" sz="2700" dirty="0" smtClean="0"/>
              <a:t> </a:t>
            </a:r>
            <a:r>
              <a:rPr lang="cs-CZ" altLang="cs-CZ" sz="2700" dirty="0" err="1" smtClean="0"/>
              <a:t>cells</a:t>
            </a:r>
            <a:r>
              <a:rPr lang="cs-CZ" altLang="cs-CZ" sz="2700" dirty="0" smtClean="0"/>
              <a:t> (</a:t>
            </a:r>
            <a:r>
              <a:rPr lang="cs-CZ" altLang="cs-CZ" sz="2700" dirty="0" err="1" smtClean="0"/>
              <a:t>leiomyocytes</a:t>
            </a:r>
            <a:r>
              <a:rPr lang="cs-CZ" altLang="cs-CZ" sz="2700" dirty="0" smtClean="0"/>
              <a:t>) </a:t>
            </a:r>
            <a:r>
              <a:rPr lang="cs-CZ" altLang="cs-CZ" sz="2700" dirty="0" err="1" smtClean="0"/>
              <a:t>with</a:t>
            </a:r>
            <a:r>
              <a:rPr lang="cs-CZ" altLang="cs-CZ" sz="2700" dirty="0" smtClean="0"/>
              <a:t> </a:t>
            </a:r>
            <a:r>
              <a:rPr lang="cs-CZ" altLang="cs-CZ" sz="2700" dirty="0" err="1" smtClean="0"/>
              <a:t>myofilaments</a:t>
            </a:r>
            <a:r>
              <a:rPr lang="cs-CZ" altLang="cs-CZ" sz="2700" dirty="0" smtClean="0"/>
              <a:t> not </a:t>
            </a:r>
            <a:r>
              <a:rPr lang="cs-CZ" altLang="cs-CZ" sz="2700" dirty="0" err="1" smtClean="0"/>
              <a:t>arranged</a:t>
            </a:r>
            <a:r>
              <a:rPr lang="cs-CZ" altLang="cs-CZ" sz="2700" dirty="0" smtClean="0"/>
              <a:t> </a:t>
            </a:r>
            <a:r>
              <a:rPr lang="cs-CZ" altLang="cs-CZ" sz="2700" dirty="0" err="1" smtClean="0"/>
              <a:t>into</a:t>
            </a:r>
            <a:r>
              <a:rPr lang="cs-CZ" altLang="cs-CZ" sz="2700" dirty="0" smtClean="0"/>
              <a:t> </a:t>
            </a:r>
            <a:r>
              <a:rPr lang="cs-CZ" altLang="cs-CZ" sz="2700" dirty="0" err="1" smtClean="0"/>
              <a:t>myofibrils</a:t>
            </a:r>
            <a:r>
              <a:rPr lang="cs-CZ" altLang="cs-CZ" sz="2700" dirty="0" smtClean="0"/>
              <a:t> (no </a:t>
            </a:r>
            <a:r>
              <a:rPr lang="cs-CZ" altLang="cs-CZ" sz="2700" dirty="0" err="1" smtClean="0"/>
              <a:t>striation</a:t>
            </a:r>
            <a:r>
              <a:rPr lang="cs-CZ" altLang="cs-CZ" sz="2700" dirty="0" smtClean="0"/>
              <a:t>), 1 </a:t>
            </a:r>
            <a:r>
              <a:rPr lang="cs-CZ" altLang="cs-CZ" sz="2700" dirty="0" err="1" smtClean="0"/>
              <a:t>nucleus</a:t>
            </a:r>
            <a:r>
              <a:rPr lang="cs-CZ" altLang="cs-CZ" sz="2700" dirty="0" smtClean="0"/>
              <a:t> in </a:t>
            </a:r>
            <a:r>
              <a:rPr lang="cs-CZ" altLang="cs-CZ" sz="2700" dirty="0" err="1" smtClean="0"/>
              <a:t>the</a:t>
            </a:r>
            <a:r>
              <a:rPr lang="cs-CZ" altLang="cs-CZ" sz="2700" dirty="0" smtClean="0"/>
              <a:t> centre </a:t>
            </a:r>
            <a:r>
              <a:rPr lang="cs-CZ" altLang="cs-CZ" sz="2700" dirty="0" err="1" smtClean="0"/>
              <a:t>of</a:t>
            </a:r>
            <a:r>
              <a:rPr lang="cs-CZ" altLang="cs-CZ" sz="2700" dirty="0" smtClean="0"/>
              <a:t> </a:t>
            </a:r>
            <a:r>
              <a:rPr lang="cs-CZ" altLang="cs-CZ" sz="2700" dirty="0" err="1" smtClean="0"/>
              <a:t>the</a:t>
            </a:r>
            <a:r>
              <a:rPr lang="cs-CZ" altLang="cs-CZ" sz="2700" dirty="0" smtClean="0"/>
              <a:t> cell</a:t>
            </a:r>
          </a:p>
          <a:p>
            <a:pPr eaLnBrk="1" hangingPunct="1">
              <a:defRPr/>
            </a:pPr>
            <a:r>
              <a:rPr lang="cs-CZ" altLang="cs-CZ" sz="2700" dirty="0" err="1" smtClean="0"/>
              <a:t>myofilaments</a:t>
            </a:r>
            <a:r>
              <a:rPr lang="cs-CZ" altLang="cs-CZ" sz="2700" dirty="0" smtClean="0"/>
              <a:t> </a:t>
            </a:r>
            <a:r>
              <a:rPr lang="cs-CZ" altLang="cs-CZ" sz="2700" dirty="0" err="1" smtClean="0"/>
              <a:t>form</a:t>
            </a:r>
            <a:r>
              <a:rPr lang="cs-CZ" altLang="cs-CZ" sz="2700" dirty="0" smtClean="0"/>
              <a:t> </a:t>
            </a:r>
            <a:r>
              <a:rPr lang="cs-CZ" altLang="cs-CZ" sz="2700" dirty="0" err="1" smtClean="0"/>
              <a:t>bands</a:t>
            </a:r>
            <a:r>
              <a:rPr lang="cs-CZ" altLang="cs-CZ" sz="2700" dirty="0" smtClean="0"/>
              <a:t> </a:t>
            </a:r>
            <a:r>
              <a:rPr lang="cs-CZ" altLang="cs-CZ" sz="2700" dirty="0" err="1" smtClean="0"/>
              <a:t>throughout</a:t>
            </a:r>
            <a:r>
              <a:rPr lang="cs-CZ" altLang="cs-CZ" sz="2700" dirty="0" smtClean="0"/>
              <a:t> </a:t>
            </a:r>
            <a:r>
              <a:rPr lang="cs-CZ" altLang="cs-CZ" sz="2700" dirty="0" err="1" smtClean="0"/>
              <a:t>the</a:t>
            </a:r>
            <a:r>
              <a:rPr lang="cs-CZ" altLang="cs-CZ" sz="2700" dirty="0" smtClean="0"/>
              <a:t> cell</a:t>
            </a:r>
          </a:p>
          <a:p>
            <a:pPr eaLnBrk="1" hangingPunct="1">
              <a:defRPr/>
            </a:pPr>
            <a:r>
              <a:rPr lang="cs-CZ" altLang="cs-CZ" sz="2700" dirty="0" err="1" smtClean="0"/>
              <a:t>actin</a:t>
            </a:r>
            <a:r>
              <a:rPr lang="cs-CZ" altLang="cs-CZ" sz="2700" dirty="0" smtClean="0"/>
              <a:t> </a:t>
            </a:r>
            <a:r>
              <a:rPr lang="cs-CZ" altLang="cs-CZ" sz="2700" dirty="0" err="1" smtClean="0"/>
              <a:t>filaments</a:t>
            </a:r>
            <a:r>
              <a:rPr lang="cs-CZ" altLang="cs-CZ" sz="2700" dirty="0" smtClean="0"/>
              <a:t> </a:t>
            </a:r>
            <a:r>
              <a:rPr lang="cs-CZ" altLang="cs-CZ" sz="2700" dirty="0" err="1" smtClean="0"/>
              <a:t>attach</a:t>
            </a:r>
            <a:r>
              <a:rPr lang="cs-CZ" altLang="cs-CZ" sz="2700" dirty="0" smtClean="0"/>
              <a:t> to </a:t>
            </a:r>
            <a:r>
              <a:rPr lang="cs-CZ" altLang="cs-CZ" sz="2700" dirty="0" err="1" smtClean="0"/>
              <a:t>the</a:t>
            </a:r>
            <a:r>
              <a:rPr lang="cs-CZ" altLang="cs-CZ" sz="2700" dirty="0" smtClean="0"/>
              <a:t> </a:t>
            </a:r>
            <a:r>
              <a:rPr lang="cs-CZ" altLang="cs-CZ" sz="2700" dirty="0" err="1" smtClean="0"/>
              <a:t>sarcolemma</a:t>
            </a:r>
            <a:r>
              <a:rPr lang="cs-CZ" altLang="cs-CZ" sz="2700" dirty="0" smtClean="0"/>
              <a:t> by </a:t>
            </a:r>
            <a:r>
              <a:rPr lang="cs-CZ" altLang="cs-CZ" sz="2700" dirty="0" err="1" smtClean="0"/>
              <a:t>focal</a:t>
            </a:r>
            <a:r>
              <a:rPr lang="cs-CZ" altLang="cs-CZ" sz="2700" dirty="0" smtClean="0"/>
              <a:t> </a:t>
            </a:r>
            <a:r>
              <a:rPr lang="cs-CZ" altLang="cs-CZ" sz="2700" dirty="0" err="1" smtClean="0"/>
              <a:t>adhesions</a:t>
            </a:r>
            <a:r>
              <a:rPr lang="cs-CZ" altLang="cs-CZ" sz="2700" dirty="0" smtClean="0"/>
              <a:t> </a:t>
            </a:r>
            <a:r>
              <a:rPr lang="cs-CZ" altLang="cs-CZ" sz="2700" dirty="0" err="1" smtClean="0"/>
              <a:t>or</a:t>
            </a:r>
            <a:r>
              <a:rPr lang="cs-CZ" altLang="cs-CZ" sz="2700" dirty="0" smtClean="0"/>
              <a:t> to </a:t>
            </a:r>
            <a:r>
              <a:rPr lang="cs-CZ" altLang="cs-CZ" sz="2700" dirty="0" err="1" smtClean="0"/>
              <a:t>the</a:t>
            </a:r>
            <a:r>
              <a:rPr lang="cs-CZ" altLang="cs-CZ" sz="2700" dirty="0" smtClean="0"/>
              <a:t> </a:t>
            </a:r>
            <a:r>
              <a:rPr lang="cs-CZ" altLang="cs-CZ" sz="2700" dirty="0" err="1" smtClean="0">
                <a:solidFill>
                  <a:srgbClr val="9900CC"/>
                </a:solidFill>
              </a:rPr>
              <a:t>dense</a:t>
            </a:r>
            <a:r>
              <a:rPr lang="cs-CZ" altLang="cs-CZ" sz="2700" dirty="0" smtClean="0">
                <a:solidFill>
                  <a:srgbClr val="9900CC"/>
                </a:solidFill>
              </a:rPr>
              <a:t> </a:t>
            </a:r>
            <a:r>
              <a:rPr lang="cs-CZ" altLang="cs-CZ" sz="2700" dirty="0" err="1" smtClean="0">
                <a:solidFill>
                  <a:srgbClr val="9900CC"/>
                </a:solidFill>
              </a:rPr>
              <a:t>bodies</a:t>
            </a:r>
            <a:r>
              <a:rPr lang="cs-CZ" altLang="cs-CZ" sz="2700" dirty="0" smtClean="0">
                <a:solidFill>
                  <a:srgbClr val="9900CC"/>
                </a:solidFill>
              </a:rPr>
              <a:t> </a:t>
            </a:r>
            <a:r>
              <a:rPr lang="cs-CZ" altLang="cs-CZ" sz="2700" dirty="0" err="1" smtClean="0"/>
              <a:t>substituing</a:t>
            </a:r>
            <a:r>
              <a:rPr lang="cs-CZ" altLang="cs-CZ" sz="2700" dirty="0" smtClean="0"/>
              <a:t> Z-lines in </a:t>
            </a:r>
            <a:r>
              <a:rPr lang="cs-CZ" altLang="cs-CZ" sz="2700" dirty="0" err="1" smtClean="0"/>
              <a:t>sarcoplasm</a:t>
            </a:r>
            <a:r>
              <a:rPr lang="cs-CZ" altLang="cs-CZ" dirty="0" smtClean="0"/>
              <a:t> </a:t>
            </a:r>
            <a:r>
              <a:rPr lang="cs-CZ" altLang="cs-CZ" sz="2700" dirty="0" smtClean="0"/>
              <a:t> </a:t>
            </a:r>
          </a:p>
          <a:p>
            <a:pPr eaLnBrk="1" hangingPunct="1">
              <a:defRPr/>
            </a:pPr>
            <a:r>
              <a:rPr lang="cs-CZ" altLang="cs-CZ" sz="2700" dirty="0" err="1" smtClean="0"/>
              <a:t>calmodulin</a:t>
            </a:r>
            <a:endParaRPr lang="cs-CZ" altLang="cs-CZ" sz="2700" dirty="0" smtClean="0"/>
          </a:p>
          <a:p>
            <a:pPr eaLnBrk="1" hangingPunct="1">
              <a:defRPr/>
            </a:pPr>
            <a:r>
              <a:rPr lang="cs-CZ" altLang="cs-CZ" sz="2700" dirty="0" err="1" smtClean="0"/>
              <a:t>sarcoplasmic</a:t>
            </a:r>
            <a:r>
              <a:rPr lang="cs-CZ" altLang="cs-CZ" sz="2700" dirty="0" smtClean="0"/>
              <a:t> </a:t>
            </a:r>
            <a:r>
              <a:rPr lang="cs-CZ" altLang="cs-CZ" sz="2700" dirty="0" err="1" smtClean="0"/>
              <a:t>reticulum</a:t>
            </a:r>
            <a:r>
              <a:rPr lang="cs-CZ" altLang="cs-CZ" sz="2700" dirty="0" smtClean="0"/>
              <a:t> </a:t>
            </a:r>
            <a:r>
              <a:rPr lang="cs-CZ" altLang="cs-CZ" sz="2700" dirty="0" err="1" smtClean="0"/>
              <a:t>forms</a:t>
            </a:r>
            <a:r>
              <a:rPr lang="cs-CZ" altLang="cs-CZ" sz="2700" dirty="0" smtClean="0"/>
              <a:t> </a:t>
            </a:r>
            <a:r>
              <a:rPr lang="cs-CZ" altLang="cs-CZ" sz="2700" dirty="0" err="1" smtClean="0"/>
              <a:t>only</a:t>
            </a:r>
            <a:r>
              <a:rPr lang="cs-CZ" altLang="cs-CZ" sz="2700" dirty="0" smtClean="0"/>
              <a:t> </a:t>
            </a:r>
            <a:r>
              <a:rPr lang="cs-CZ" altLang="cs-CZ" sz="2700" dirty="0" err="1" smtClean="0"/>
              <a:t>tubules</a:t>
            </a:r>
            <a:r>
              <a:rPr lang="cs-CZ" altLang="cs-CZ" sz="2700" dirty="0" smtClean="0"/>
              <a:t>, Ca </a:t>
            </a:r>
            <a:r>
              <a:rPr lang="cs-CZ" altLang="cs-CZ" sz="2700" dirty="0" err="1" smtClean="0"/>
              <a:t>ions</a:t>
            </a:r>
            <a:r>
              <a:rPr lang="cs-CZ" altLang="cs-CZ" sz="2700" dirty="0" smtClean="0"/>
              <a:t> are </a:t>
            </a:r>
            <a:r>
              <a:rPr lang="cs-CZ" altLang="cs-CZ" sz="2700" dirty="0" err="1" smtClean="0"/>
              <a:t>transported</a:t>
            </a:r>
            <a:r>
              <a:rPr lang="cs-CZ" altLang="cs-CZ" sz="2700" dirty="0" smtClean="0"/>
              <a:t> to </a:t>
            </a:r>
            <a:r>
              <a:rPr lang="cs-CZ" altLang="cs-CZ" sz="2700" dirty="0" err="1" smtClean="0"/>
              <a:t>the</a:t>
            </a:r>
            <a:r>
              <a:rPr lang="cs-CZ" altLang="cs-CZ" sz="2700" dirty="0" smtClean="0"/>
              <a:t> cell via </a:t>
            </a:r>
            <a:r>
              <a:rPr lang="cs-CZ" altLang="cs-CZ" sz="2700" dirty="0" err="1" smtClean="0">
                <a:solidFill>
                  <a:srgbClr val="9900CC"/>
                </a:solidFill>
              </a:rPr>
              <a:t>pinocytic</a:t>
            </a:r>
            <a:r>
              <a:rPr lang="cs-CZ" altLang="cs-CZ" sz="2700" dirty="0" smtClean="0">
                <a:solidFill>
                  <a:srgbClr val="9900CC"/>
                </a:solidFill>
              </a:rPr>
              <a:t> </a:t>
            </a:r>
            <a:r>
              <a:rPr lang="cs-CZ" altLang="cs-CZ" sz="2700" dirty="0" err="1" smtClean="0">
                <a:solidFill>
                  <a:srgbClr val="9900CC"/>
                </a:solidFill>
              </a:rPr>
              <a:t>vesicles</a:t>
            </a:r>
            <a:endParaRPr lang="cs-CZ" altLang="cs-CZ" sz="2700" dirty="0" smtClean="0">
              <a:solidFill>
                <a:srgbClr val="9900CC"/>
              </a:solidFill>
            </a:endParaRPr>
          </a:p>
          <a:p>
            <a:pPr eaLnBrk="1" hangingPunct="1">
              <a:defRPr/>
            </a:pPr>
            <a:r>
              <a:rPr lang="cs-CZ" altLang="cs-CZ" sz="2700" dirty="0" err="1" smtClean="0"/>
              <a:t>zonulae</a:t>
            </a:r>
            <a:r>
              <a:rPr lang="cs-CZ" altLang="cs-CZ" sz="2700" dirty="0" smtClean="0"/>
              <a:t> </a:t>
            </a:r>
            <a:r>
              <a:rPr lang="cs-CZ" altLang="cs-CZ" sz="2700" dirty="0" err="1" smtClean="0"/>
              <a:t>occludentes</a:t>
            </a:r>
            <a:r>
              <a:rPr lang="cs-CZ" altLang="cs-CZ" sz="2700" dirty="0" smtClean="0"/>
              <a:t> and </a:t>
            </a:r>
            <a:r>
              <a:rPr lang="cs-CZ" altLang="cs-CZ" sz="2700" dirty="0" err="1" smtClean="0"/>
              <a:t>nexuses</a:t>
            </a:r>
            <a:r>
              <a:rPr lang="cs-CZ" altLang="cs-CZ" sz="2700" dirty="0" smtClean="0"/>
              <a:t> </a:t>
            </a:r>
            <a:r>
              <a:rPr lang="cs-CZ" altLang="cs-CZ" sz="2700" dirty="0" err="1" smtClean="0"/>
              <a:t>connect</a:t>
            </a:r>
            <a:r>
              <a:rPr lang="cs-CZ" altLang="cs-CZ" sz="2700" dirty="0" smtClean="0"/>
              <a:t> </a:t>
            </a:r>
            <a:r>
              <a:rPr lang="cs-CZ" altLang="cs-CZ" sz="2700" dirty="0" err="1" smtClean="0"/>
              <a:t>cells</a:t>
            </a:r>
            <a:r>
              <a:rPr lang="cs-CZ" altLang="cs-CZ" sz="27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735415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5" descr="Caveola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9" y="2205038"/>
            <a:ext cx="3851275" cy="465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Oval 6"/>
          <p:cNvSpPr>
            <a:spLocks noChangeArrowheads="1"/>
          </p:cNvSpPr>
          <p:nvPr/>
        </p:nvSpPr>
        <p:spPr bwMode="auto">
          <a:xfrm rot="270513">
            <a:off x="7175500" y="3860800"/>
            <a:ext cx="287338" cy="1289050"/>
          </a:xfrm>
          <a:prstGeom prst="ellipse">
            <a:avLst/>
          </a:prstGeom>
          <a:solidFill>
            <a:srgbClr val="CC99FF"/>
          </a:solidFill>
          <a:ln w="9525">
            <a:solidFill>
              <a:srgbClr val="CC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37892" name="Text Box 7"/>
          <p:cNvSpPr txBox="1">
            <a:spLocks noChangeArrowheads="1"/>
          </p:cNvSpPr>
          <p:nvPr/>
        </p:nvSpPr>
        <p:spPr bwMode="auto">
          <a:xfrm>
            <a:off x="6291263" y="352425"/>
            <a:ext cx="381635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/>
              <a:t>Caveolae are equivalent to t-tubule</a:t>
            </a:r>
          </a:p>
          <a:p>
            <a:r>
              <a:rPr lang="cs-CZ" altLang="cs-CZ"/>
              <a:t>and in their membrane ions channel</a:t>
            </a:r>
          </a:p>
          <a:p>
            <a:r>
              <a:rPr lang="cs-CZ" altLang="cs-CZ"/>
              <a:t>are present to bring Ca needed fo </a:t>
            </a:r>
          </a:p>
          <a:p>
            <a:r>
              <a:rPr lang="cs-CZ" altLang="cs-CZ"/>
              <a:t>Contraction.</a:t>
            </a:r>
          </a:p>
          <a:p>
            <a:r>
              <a:rPr lang="cs-CZ" altLang="cs-CZ"/>
              <a:t>Caveolae are in contact with </a:t>
            </a:r>
          </a:p>
          <a:p>
            <a:r>
              <a:rPr lang="cs-CZ" altLang="cs-CZ"/>
              <a:t>sarcoplasmic reticulum.</a:t>
            </a:r>
          </a:p>
        </p:txBody>
      </p:sp>
      <p:pic>
        <p:nvPicPr>
          <p:cNvPr id="37893" name="Picture 8" descr="imag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88" y="1"/>
            <a:ext cx="5111751" cy="717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Text Box 9"/>
          <p:cNvSpPr txBox="1">
            <a:spLocks noChangeArrowheads="1"/>
          </p:cNvSpPr>
          <p:nvPr/>
        </p:nvSpPr>
        <p:spPr bwMode="auto">
          <a:xfrm>
            <a:off x="1971675" y="136526"/>
            <a:ext cx="1644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b="1"/>
              <a:t>Leiomyocyte </a:t>
            </a:r>
          </a:p>
        </p:txBody>
      </p:sp>
    </p:spTree>
    <p:extLst>
      <p:ext uri="{BB962C8B-B14F-4D97-AF65-F5344CB8AC3E}">
        <p14:creationId xmlns:p14="http://schemas.microsoft.com/office/powerpoint/2010/main" val="408478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929204" y="137887"/>
            <a:ext cx="4491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/>
              <a:t>Leiomyocyte</a:t>
            </a:r>
            <a:r>
              <a:rPr lang="cs-CZ" sz="2400" dirty="0"/>
              <a:t> (TEM) </a:t>
            </a:r>
            <a:endParaRPr lang="en-US" sz="24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203" y="580571"/>
            <a:ext cx="8294976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2489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SmoothMuscle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48300" y="0"/>
            <a:ext cx="52197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15" name="Picture 3" descr="Smooth Musc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60575"/>
            <a:ext cx="3810000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1755775" y="136525"/>
            <a:ext cx="2203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/>
              <a:t>Leiomyocyte: </a:t>
            </a:r>
          </a:p>
          <a:p>
            <a:r>
              <a:rPr lang="cs-CZ" altLang="cs-CZ"/>
              <a:t>contractile filaments</a:t>
            </a: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8256588" y="4581525"/>
            <a:ext cx="1098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b="1">
                <a:solidFill>
                  <a:srgbClr val="CC99FF"/>
                </a:solidFill>
              </a:rPr>
              <a:t>+</a:t>
            </a:r>
          </a:p>
          <a:p>
            <a:pPr algn="ctr"/>
            <a:r>
              <a:rPr lang="cs-CZ" altLang="cs-CZ" b="1">
                <a:solidFill>
                  <a:srgbClr val="CC99FF"/>
                </a:solidFill>
              </a:rPr>
              <a:t>nexuses</a:t>
            </a:r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8235950" y="857251"/>
            <a:ext cx="18351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>
                <a:solidFill>
                  <a:schemeClr val="tx2"/>
                </a:solidFill>
              </a:rPr>
              <a:t>Myosin flaments</a:t>
            </a:r>
          </a:p>
        </p:txBody>
      </p:sp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8235950" y="1289051"/>
            <a:ext cx="16700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>
                <a:solidFill>
                  <a:schemeClr val="tx2"/>
                </a:solidFill>
              </a:rPr>
              <a:t>Actin filaments</a:t>
            </a:r>
          </a:p>
        </p:txBody>
      </p:sp>
    </p:spTree>
    <p:extLst>
      <p:ext uri="{BB962C8B-B14F-4D97-AF65-F5344CB8AC3E}">
        <p14:creationId xmlns:p14="http://schemas.microsoft.com/office/powerpoint/2010/main" val="315326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image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620713"/>
            <a:ext cx="5133975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5"/>
          <p:cNvSpPr txBox="1">
            <a:spLocks noChangeArrowheads="1"/>
          </p:cNvSpPr>
          <p:nvPr/>
        </p:nvSpPr>
        <p:spPr bwMode="auto">
          <a:xfrm>
            <a:off x="1755776" y="195263"/>
            <a:ext cx="879792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900"/>
              <a:t>Leiomyocytes are arranged into laeyers of wall of hollow (usually tubular) organs</a:t>
            </a:r>
          </a:p>
        </p:txBody>
      </p:sp>
      <p:pic>
        <p:nvPicPr>
          <p:cNvPr id="39940" name="Picture 6" descr="B) Smooth musc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6" y="620714"/>
            <a:ext cx="5508625" cy="623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7" descr="smooth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00438"/>
            <a:ext cx="3563938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Text Box 8"/>
          <p:cNvSpPr txBox="1">
            <a:spLocks noChangeArrowheads="1"/>
          </p:cNvSpPr>
          <p:nvPr/>
        </p:nvSpPr>
        <p:spPr bwMode="auto">
          <a:xfrm>
            <a:off x="5283200" y="3160713"/>
            <a:ext cx="15684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/>
              <a:t>Cross section</a:t>
            </a:r>
          </a:p>
        </p:txBody>
      </p:sp>
      <p:sp>
        <p:nvSpPr>
          <p:cNvPr id="39943" name="Text Box 9"/>
          <p:cNvSpPr txBox="1">
            <a:spLocks noChangeArrowheads="1"/>
          </p:cNvSpPr>
          <p:nvPr/>
        </p:nvSpPr>
        <p:spPr bwMode="auto">
          <a:xfrm>
            <a:off x="5356225" y="6256338"/>
            <a:ext cx="22034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/>
              <a:t>Longitudinal section</a:t>
            </a:r>
          </a:p>
        </p:txBody>
      </p:sp>
    </p:spTree>
    <p:extLst>
      <p:ext uri="{BB962C8B-B14F-4D97-AF65-F5344CB8AC3E}">
        <p14:creationId xmlns:p14="http://schemas.microsoft.com/office/powerpoint/2010/main" val="63543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39330" y="271850"/>
            <a:ext cx="8834706" cy="453081"/>
          </a:xfrm>
        </p:spPr>
        <p:txBody>
          <a:bodyPr>
            <a:noAutofit/>
          </a:bodyPr>
          <a:lstStyle/>
          <a:p>
            <a:r>
              <a:rPr lang="cs-CZ" sz="2400" dirty="0" err="1">
                <a:latin typeface="+mn-lt"/>
              </a:rPr>
              <a:t>Smooth</a:t>
            </a:r>
            <a:r>
              <a:rPr lang="cs-CZ" sz="2400" dirty="0">
                <a:latin typeface="+mn-lt"/>
              </a:rPr>
              <a:t> </a:t>
            </a:r>
            <a:r>
              <a:rPr lang="cs-CZ" sz="2400" dirty="0" err="1">
                <a:latin typeface="+mn-lt"/>
              </a:rPr>
              <a:t>muscle</a:t>
            </a:r>
            <a:r>
              <a:rPr lang="cs-CZ" sz="2400" dirty="0">
                <a:latin typeface="+mn-lt"/>
              </a:rPr>
              <a:t> </a:t>
            </a:r>
            <a:r>
              <a:rPr lang="cs-CZ" sz="2400" dirty="0" err="1">
                <a:latin typeface="+mn-lt"/>
              </a:rPr>
              <a:t>tissue</a:t>
            </a:r>
            <a:r>
              <a:rPr lang="cs-CZ" sz="2400" dirty="0">
                <a:latin typeface="+mn-lt"/>
              </a:rPr>
              <a:t> – Intestinum </a:t>
            </a:r>
            <a:r>
              <a:rPr lang="cs-CZ" sz="2400" dirty="0" err="1">
                <a:latin typeface="+mn-lt"/>
              </a:rPr>
              <a:t>tenue</a:t>
            </a:r>
            <a:r>
              <a:rPr lang="cs-CZ" sz="2400" dirty="0">
                <a:latin typeface="+mn-lt"/>
              </a:rPr>
              <a:t> (HE)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424" y="832022"/>
            <a:ext cx="8921577" cy="5863456"/>
          </a:xfrm>
        </p:spPr>
      </p:pic>
      <p:cxnSp>
        <p:nvCxnSpPr>
          <p:cNvPr id="6" name="Přímá spojnice se šipkou 5"/>
          <p:cNvCxnSpPr/>
          <p:nvPr/>
        </p:nvCxnSpPr>
        <p:spPr>
          <a:xfrm>
            <a:off x="1639331" y="3863547"/>
            <a:ext cx="939113" cy="85673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>
            <a:off x="6128951" y="5058033"/>
            <a:ext cx="8238" cy="1392195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553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70603"/>
            <a:ext cx="9144000" cy="5781657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716741" y="224257"/>
            <a:ext cx="6785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/>
              <a:t>Smooth</a:t>
            </a:r>
            <a:r>
              <a:rPr lang="cs-CZ" sz="2400" dirty="0"/>
              <a:t> </a:t>
            </a:r>
            <a:r>
              <a:rPr lang="cs-CZ" sz="2400" dirty="0" err="1"/>
              <a:t>muscle</a:t>
            </a:r>
            <a:r>
              <a:rPr lang="cs-CZ" sz="2400" dirty="0"/>
              <a:t> </a:t>
            </a:r>
            <a:r>
              <a:rPr lang="cs-CZ" sz="2400" dirty="0" err="1"/>
              <a:t>tissue</a:t>
            </a:r>
            <a:r>
              <a:rPr lang="cs-CZ" sz="2400" dirty="0"/>
              <a:t> – Intestinum </a:t>
            </a:r>
            <a:r>
              <a:rPr lang="cs-CZ" sz="2400" dirty="0" err="1"/>
              <a:t>tenue</a:t>
            </a:r>
            <a:r>
              <a:rPr lang="cs-CZ" sz="2400" dirty="0"/>
              <a:t> (HES)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62056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Muscle</a:t>
            </a:r>
            <a:r>
              <a:rPr lang="cs-CZ" dirty="0" smtClean="0"/>
              <a:t> </a:t>
            </a:r>
            <a:r>
              <a:rPr lang="cs-CZ" dirty="0" err="1" smtClean="0"/>
              <a:t>tissue</a:t>
            </a:r>
            <a:r>
              <a:rPr lang="cs-CZ" dirty="0" smtClean="0"/>
              <a:t> – </a:t>
            </a:r>
            <a:r>
              <a:rPr lang="cs-CZ" dirty="0" err="1" smtClean="0"/>
              <a:t>connective</a:t>
            </a:r>
            <a:r>
              <a:rPr lang="cs-CZ" dirty="0" smtClean="0"/>
              <a:t> </a:t>
            </a:r>
            <a:r>
              <a:rPr lang="cs-CZ" dirty="0" err="1" smtClean="0"/>
              <a:t>tissue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err="1" smtClean="0">
                <a:solidFill>
                  <a:schemeClr val="folHlink"/>
                </a:solidFill>
              </a:rPr>
              <a:t>Endomysium</a:t>
            </a:r>
            <a:r>
              <a:rPr lang="cs-CZ" altLang="cs-CZ" dirty="0" smtClean="0"/>
              <a:t> – </a:t>
            </a:r>
            <a:r>
              <a:rPr lang="cs-CZ" altLang="cs-CZ" dirty="0" err="1" smtClean="0"/>
              <a:t>around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each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muscle</a:t>
            </a:r>
            <a:r>
              <a:rPr lang="cs-CZ" altLang="cs-CZ" dirty="0" smtClean="0"/>
              <a:t> cell (</a:t>
            </a:r>
            <a:r>
              <a:rPr lang="cs-CZ" altLang="cs-CZ" dirty="0" err="1" smtClean="0"/>
              <a:t>fiber</a:t>
            </a:r>
            <a:r>
              <a:rPr lang="cs-CZ" altLang="cs-CZ" dirty="0" smtClean="0"/>
              <a:t>)</a:t>
            </a:r>
          </a:p>
          <a:p>
            <a:pPr eaLnBrk="1" hangingPunct="1">
              <a:defRPr/>
            </a:pPr>
            <a:r>
              <a:rPr lang="cs-CZ" altLang="cs-CZ" dirty="0" smtClean="0">
                <a:solidFill>
                  <a:schemeClr val="folHlink"/>
                </a:solidFill>
              </a:rPr>
              <a:t>Perimysium</a:t>
            </a:r>
            <a:r>
              <a:rPr lang="cs-CZ" altLang="cs-CZ" dirty="0" smtClean="0"/>
              <a:t> – </a:t>
            </a:r>
            <a:r>
              <a:rPr lang="cs-CZ" altLang="cs-CZ" dirty="0" err="1" smtClean="0"/>
              <a:t>around</a:t>
            </a:r>
            <a:r>
              <a:rPr lang="cs-CZ" altLang="cs-CZ" dirty="0" smtClean="0"/>
              <a:t> and </a:t>
            </a:r>
            <a:r>
              <a:rPr lang="cs-CZ" altLang="cs-CZ" dirty="0" err="1" smtClean="0"/>
              <a:t>among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the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primary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bundles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muscle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cells</a:t>
            </a:r>
            <a:endParaRPr lang="cs-CZ" altLang="cs-CZ" dirty="0" smtClean="0"/>
          </a:p>
          <a:p>
            <a:pPr eaLnBrk="1" hangingPunct="1">
              <a:defRPr/>
            </a:pPr>
            <a:r>
              <a:rPr lang="cs-CZ" altLang="cs-CZ" dirty="0" err="1" smtClean="0">
                <a:solidFill>
                  <a:schemeClr val="folHlink"/>
                </a:solidFill>
              </a:rPr>
              <a:t>Epimysium</a:t>
            </a:r>
            <a:r>
              <a:rPr lang="cs-CZ" altLang="cs-CZ" dirty="0" smtClean="0"/>
              <a:t> – </a:t>
            </a:r>
            <a:r>
              <a:rPr lang="cs-CZ" altLang="cs-CZ" dirty="0" err="1" smtClean="0"/>
              <a:t>connective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tissue</a:t>
            </a:r>
            <a:r>
              <a:rPr lang="cs-CZ" altLang="cs-CZ" dirty="0" smtClean="0"/>
              <a:t> „</a:t>
            </a:r>
            <a:r>
              <a:rPr lang="cs-CZ" altLang="cs-CZ" dirty="0" err="1" smtClean="0"/>
              <a:t>capsule</a:t>
            </a:r>
            <a:r>
              <a:rPr lang="cs-CZ" altLang="cs-CZ" dirty="0" smtClean="0"/>
              <a:t>“ </a:t>
            </a:r>
            <a:r>
              <a:rPr lang="cs-CZ" altLang="cs-CZ" dirty="0" err="1" smtClean="0"/>
              <a:t>covering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the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surface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muscle</a:t>
            </a:r>
            <a:endParaRPr lang="cs-CZ" altLang="cs-CZ" dirty="0" smtClean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4706118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693201" y="117694"/>
            <a:ext cx="878260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400" u="sng" dirty="0"/>
          </a:p>
          <a:p>
            <a:r>
              <a:rPr lang="cs-CZ" sz="2400" b="1" u="sng" dirty="0" err="1"/>
              <a:t>Muscle</a:t>
            </a:r>
            <a:r>
              <a:rPr lang="cs-CZ" sz="2400" b="1" u="sng" dirty="0"/>
              <a:t> </a:t>
            </a:r>
            <a:r>
              <a:rPr lang="cs-CZ" sz="2400" b="1" u="sng" dirty="0" err="1"/>
              <a:t>tissue</a:t>
            </a:r>
            <a:endParaRPr lang="cs-CZ" sz="2400" b="1" u="sng" dirty="0"/>
          </a:p>
          <a:p>
            <a:endParaRPr lang="cs-CZ" sz="2400" b="1" u="sng" dirty="0"/>
          </a:p>
          <a:p>
            <a:r>
              <a:rPr lang="cs-CZ" sz="2400" u="sng" dirty="0" err="1"/>
              <a:t>Slides</a:t>
            </a:r>
            <a:r>
              <a:rPr lang="cs-CZ" sz="2400" dirty="0"/>
              <a:t>:</a:t>
            </a:r>
            <a:endParaRPr lang="en-US" sz="2400" dirty="0"/>
          </a:p>
          <a:p>
            <a:r>
              <a:rPr lang="cs-CZ" sz="2400" dirty="0" err="1"/>
              <a:t>Skeletal</a:t>
            </a:r>
            <a:r>
              <a:rPr lang="cs-CZ" sz="2400" dirty="0"/>
              <a:t> </a:t>
            </a:r>
            <a:r>
              <a:rPr lang="cs-CZ" sz="2400" dirty="0" err="1"/>
              <a:t>muscle</a:t>
            </a:r>
            <a:r>
              <a:rPr lang="cs-CZ" sz="2400" dirty="0"/>
              <a:t> </a:t>
            </a:r>
            <a:r>
              <a:rPr lang="cs-CZ" sz="2400" dirty="0" err="1"/>
              <a:t>tissue</a:t>
            </a:r>
            <a:r>
              <a:rPr lang="cs-CZ" sz="2400" dirty="0"/>
              <a:t> (2. Apex linguae)</a:t>
            </a:r>
            <a:endParaRPr lang="en-US" sz="2400" dirty="0"/>
          </a:p>
          <a:p>
            <a:r>
              <a:rPr lang="cs-CZ" sz="2400" dirty="0" err="1"/>
              <a:t>Smooth</a:t>
            </a:r>
            <a:r>
              <a:rPr lang="cs-CZ" sz="2400" dirty="0"/>
              <a:t> </a:t>
            </a:r>
            <a:r>
              <a:rPr lang="cs-CZ" sz="2400" dirty="0" err="1"/>
              <a:t>muscle</a:t>
            </a:r>
            <a:r>
              <a:rPr lang="cs-CZ" sz="2400" dirty="0"/>
              <a:t> </a:t>
            </a:r>
            <a:r>
              <a:rPr lang="cs-CZ" sz="2400" dirty="0" err="1"/>
              <a:t>tissue</a:t>
            </a:r>
            <a:r>
              <a:rPr lang="cs-CZ" sz="2400" dirty="0"/>
              <a:t> (16. Intestinum </a:t>
            </a:r>
            <a:r>
              <a:rPr lang="cs-CZ" sz="2400" dirty="0" err="1"/>
              <a:t>tenue</a:t>
            </a:r>
            <a:r>
              <a:rPr lang="cs-CZ" sz="2400" dirty="0"/>
              <a:t>, 17. Intestinum </a:t>
            </a:r>
            <a:r>
              <a:rPr lang="cs-CZ" sz="2400" dirty="0" err="1"/>
              <a:t>crassum</a:t>
            </a:r>
            <a:r>
              <a:rPr lang="cs-CZ" sz="2400" dirty="0"/>
              <a:t>)</a:t>
            </a:r>
            <a:endParaRPr lang="en-US" sz="2400" dirty="0"/>
          </a:p>
          <a:p>
            <a:r>
              <a:rPr lang="cs-CZ" sz="2400" dirty="0" err="1"/>
              <a:t>Cardiac</a:t>
            </a:r>
            <a:r>
              <a:rPr lang="cs-CZ" sz="2400" dirty="0"/>
              <a:t> </a:t>
            </a:r>
            <a:r>
              <a:rPr lang="cs-CZ" sz="2400" dirty="0" err="1"/>
              <a:t>muscle</a:t>
            </a:r>
            <a:r>
              <a:rPr lang="cs-CZ" sz="2400" dirty="0"/>
              <a:t> </a:t>
            </a:r>
            <a:r>
              <a:rPr lang="cs-CZ" sz="2400" dirty="0" err="1"/>
              <a:t>tissue</a:t>
            </a:r>
            <a:r>
              <a:rPr lang="cs-CZ" sz="2400" dirty="0"/>
              <a:t> (64, 65. </a:t>
            </a:r>
            <a:r>
              <a:rPr lang="cs-CZ" sz="2400" dirty="0" err="1"/>
              <a:t>Myocardium</a:t>
            </a:r>
            <a:r>
              <a:rPr lang="cs-CZ" sz="2400" dirty="0"/>
              <a:t>)</a:t>
            </a:r>
            <a:endParaRPr lang="en-US" sz="2400" dirty="0"/>
          </a:p>
          <a:p>
            <a:r>
              <a:rPr lang="cs-CZ" sz="2400" dirty="0"/>
              <a:t> </a:t>
            </a:r>
            <a:endParaRPr lang="en-US" sz="2400" dirty="0"/>
          </a:p>
          <a:p>
            <a:r>
              <a:rPr lang="cs-CZ" sz="2400" u="sng" dirty="0"/>
              <a:t>Atlas EM</a:t>
            </a:r>
            <a:r>
              <a:rPr lang="cs-CZ" sz="2400" dirty="0"/>
              <a:t>:</a:t>
            </a:r>
            <a:endParaRPr lang="en-US" sz="2400" dirty="0"/>
          </a:p>
          <a:p>
            <a:r>
              <a:rPr lang="cs-CZ" sz="2400" dirty="0" err="1"/>
              <a:t>Rhabdomyocyte</a:t>
            </a:r>
            <a:r>
              <a:rPr lang="cs-CZ" sz="2400" dirty="0"/>
              <a:t> (52)</a:t>
            </a:r>
            <a:endParaRPr lang="en-US" sz="2400" dirty="0"/>
          </a:p>
          <a:p>
            <a:r>
              <a:rPr lang="cs-CZ" sz="2400" dirty="0" err="1"/>
              <a:t>Leiomyocyte</a:t>
            </a:r>
            <a:r>
              <a:rPr lang="cs-CZ" sz="2400" dirty="0"/>
              <a:t> (54)</a:t>
            </a:r>
            <a:endParaRPr lang="en-US" sz="2400" dirty="0"/>
          </a:p>
          <a:p>
            <a:r>
              <a:rPr lang="cs-CZ" sz="2400" dirty="0" err="1"/>
              <a:t>Cardiomyocyte</a:t>
            </a:r>
            <a:r>
              <a:rPr lang="cs-CZ" sz="2400" dirty="0"/>
              <a:t> (22, 53)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96409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28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4583113" y="-7938"/>
            <a:ext cx="5689600" cy="701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400" b="1" u="sng"/>
              <a:t>Connective tissue in skeletal muscle</a:t>
            </a:r>
            <a:endParaRPr lang="cs-CZ" altLang="cs-CZ" sz="1600" b="1" u="sng"/>
          </a:p>
          <a:p>
            <a:r>
              <a:rPr lang="cs-CZ" altLang="cs-CZ" sz="1600"/>
              <a:t>contains vessels and nerves</a:t>
            </a:r>
            <a:endParaRPr lang="cs-CZ" altLang="cs-CZ" sz="2400"/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4583114" y="1125539"/>
            <a:ext cx="1296987" cy="3587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6456363" y="1268413"/>
            <a:ext cx="1439862" cy="3603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3719513" y="5229226"/>
            <a:ext cx="1295400" cy="3603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7532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ChangeArrowheads="1"/>
          </p:cNvSpPr>
          <p:nvPr/>
        </p:nvSpPr>
        <p:spPr bwMode="auto">
          <a:xfrm>
            <a:off x="2495550" y="549276"/>
            <a:ext cx="1798638" cy="5616575"/>
          </a:xfrm>
          <a:prstGeom prst="can">
            <a:avLst>
              <a:gd name="adj" fmla="val 78067"/>
            </a:avLst>
          </a:prstGeom>
          <a:solidFill>
            <a:srgbClr val="FFCCFF"/>
          </a:solidFill>
          <a:ln w="285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cs-CZ" altLang="cs-CZ">
              <a:solidFill>
                <a:srgbClr val="FFCCFF"/>
              </a:solidFill>
            </a:endParaRPr>
          </a:p>
        </p:txBody>
      </p:sp>
      <p:sp>
        <p:nvSpPr>
          <p:cNvPr id="7171" name="Oval 3"/>
          <p:cNvSpPr>
            <a:spLocks noChangeArrowheads="1"/>
          </p:cNvSpPr>
          <p:nvPr/>
        </p:nvSpPr>
        <p:spPr bwMode="auto">
          <a:xfrm>
            <a:off x="2495551" y="2133601"/>
            <a:ext cx="144463" cy="5048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7172" name="Oval 4"/>
          <p:cNvSpPr>
            <a:spLocks noChangeArrowheads="1"/>
          </p:cNvSpPr>
          <p:nvPr/>
        </p:nvSpPr>
        <p:spPr bwMode="auto">
          <a:xfrm>
            <a:off x="2495551" y="3500438"/>
            <a:ext cx="144463" cy="576262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7173" name="Oval 5"/>
          <p:cNvSpPr>
            <a:spLocks noChangeArrowheads="1"/>
          </p:cNvSpPr>
          <p:nvPr/>
        </p:nvSpPr>
        <p:spPr bwMode="auto">
          <a:xfrm>
            <a:off x="4151314" y="3141664"/>
            <a:ext cx="142875" cy="5048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7174" name="Oval 6"/>
          <p:cNvSpPr>
            <a:spLocks noChangeArrowheads="1"/>
          </p:cNvSpPr>
          <p:nvPr/>
        </p:nvSpPr>
        <p:spPr bwMode="auto">
          <a:xfrm>
            <a:off x="4151314" y="4437064"/>
            <a:ext cx="142875" cy="503237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7175" name="AutoShape 7"/>
          <p:cNvSpPr>
            <a:spLocks noChangeArrowheads="1"/>
          </p:cNvSpPr>
          <p:nvPr/>
        </p:nvSpPr>
        <p:spPr bwMode="auto">
          <a:xfrm rot="2388798">
            <a:off x="8472488" y="476251"/>
            <a:ext cx="360362" cy="2447925"/>
          </a:xfrm>
          <a:prstGeom prst="moon">
            <a:avLst>
              <a:gd name="adj" fmla="val 50000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7176" name="Oval 8"/>
          <p:cNvSpPr>
            <a:spLocks noChangeArrowheads="1"/>
          </p:cNvSpPr>
          <p:nvPr/>
        </p:nvSpPr>
        <p:spPr bwMode="auto">
          <a:xfrm rot="2337990">
            <a:off x="8539163" y="1350963"/>
            <a:ext cx="80962" cy="6477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7177" name="AutoShape 9"/>
          <p:cNvSpPr>
            <a:spLocks noChangeArrowheads="1"/>
          </p:cNvSpPr>
          <p:nvPr/>
        </p:nvSpPr>
        <p:spPr bwMode="auto">
          <a:xfrm>
            <a:off x="5232400" y="1341439"/>
            <a:ext cx="647700" cy="1728787"/>
          </a:xfrm>
          <a:prstGeom prst="can">
            <a:avLst>
              <a:gd name="adj" fmla="val 66728"/>
            </a:avLst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7178" name="Oval 10"/>
          <p:cNvSpPr>
            <a:spLocks noChangeArrowheads="1"/>
          </p:cNvSpPr>
          <p:nvPr/>
        </p:nvSpPr>
        <p:spPr bwMode="auto">
          <a:xfrm>
            <a:off x="5448300" y="1989139"/>
            <a:ext cx="215900" cy="50482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61451" name="Text Box 11"/>
          <p:cNvSpPr txBox="1">
            <a:spLocks noChangeArrowheads="1"/>
          </p:cNvSpPr>
          <p:nvPr/>
        </p:nvSpPr>
        <p:spPr bwMode="auto">
          <a:xfrm>
            <a:off x="2187575" y="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cs-CZ" altLang="cs-CZ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rhabdomyocyte</a:t>
            </a:r>
          </a:p>
        </p:txBody>
      </p:sp>
      <p:sp>
        <p:nvSpPr>
          <p:cNvPr id="61452" name="Text Box 12"/>
          <p:cNvSpPr txBox="1">
            <a:spLocks noChangeArrowheads="1"/>
          </p:cNvSpPr>
          <p:nvPr/>
        </p:nvSpPr>
        <p:spPr bwMode="auto">
          <a:xfrm>
            <a:off x="5016501" y="836613"/>
            <a:ext cx="2519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cs-CZ" altLang="cs-CZ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kardiomyocyte</a:t>
            </a:r>
          </a:p>
        </p:txBody>
      </p:sp>
      <p:sp>
        <p:nvSpPr>
          <p:cNvPr id="61453" name="Text Box 13"/>
          <p:cNvSpPr txBox="1">
            <a:spLocks noChangeArrowheads="1"/>
          </p:cNvSpPr>
          <p:nvPr/>
        </p:nvSpPr>
        <p:spPr bwMode="auto">
          <a:xfrm>
            <a:off x="8183563" y="2492375"/>
            <a:ext cx="2305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cs-CZ" altLang="cs-CZ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leiomyocyte</a:t>
            </a:r>
          </a:p>
        </p:txBody>
      </p:sp>
      <p:sp>
        <p:nvSpPr>
          <p:cNvPr id="7182" name="Line 14"/>
          <p:cNvSpPr>
            <a:spLocks noChangeShapeType="1"/>
          </p:cNvSpPr>
          <p:nvPr/>
        </p:nvSpPr>
        <p:spPr bwMode="auto">
          <a:xfrm>
            <a:off x="2495550" y="1341438"/>
            <a:ext cx="0" cy="42481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7183" name="Line 15"/>
          <p:cNvSpPr>
            <a:spLocks noChangeShapeType="1"/>
          </p:cNvSpPr>
          <p:nvPr/>
        </p:nvSpPr>
        <p:spPr bwMode="auto">
          <a:xfrm>
            <a:off x="4295775" y="1412875"/>
            <a:ext cx="0" cy="42481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7184" name="Oval 16"/>
          <p:cNvSpPr>
            <a:spLocks noChangeArrowheads="1"/>
          </p:cNvSpPr>
          <p:nvPr/>
        </p:nvSpPr>
        <p:spPr bwMode="auto">
          <a:xfrm>
            <a:off x="2495551" y="4437064"/>
            <a:ext cx="142875" cy="433387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7185" name="Oval 17"/>
          <p:cNvSpPr>
            <a:spLocks noChangeArrowheads="1"/>
          </p:cNvSpPr>
          <p:nvPr/>
        </p:nvSpPr>
        <p:spPr bwMode="auto">
          <a:xfrm>
            <a:off x="4151314" y="2420939"/>
            <a:ext cx="142875" cy="574675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altLang="cs-CZ"/>
          </a:p>
        </p:txBody>
      </p:sp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2640014" y="6329363"/>
            <a:ext cx="1584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cs-CZ" b="1">
                <a:cs typeface="Arial" panose="020B0604020202020204" pitchFamily="34" charset="0"/>
              </a:rPr>
              <a:t>Ø</a:t>
            </a:r>
            <a:r>
              <a:rPr lang="cs-CZ" altLang="cs-CZ" b="1">
                <a:cs typeface="Arial" panose="020B0604020202020204" pitchFamily="34" charset="0"/>
              </a:rPr>
              <a:t> </a:t>
            </a:r>
            <a:r>
              <a:rPr lang="cs-CZ" altLang="cs-CZ" b="1"/>
              <a:t>25-100 </a:t>
            </a:r>
            <a:r>
              <a:rPr lang="en-US" altLang="cs-CZ" b="1">
                <a:cs typeface="Arial" panose="020B0604020202020204" pitchFamily="34" charset="0"/>
              </a:rPr>
              <a:t>µ</a:t>
            </a:r>
            <a:r>
              <a:rPr lang="cs-CZ" altLang="cs-CZ" b="1">
                <a:cs typeface="Arial" panose="020B0604020202020204" pitchFamily="34" charset="0"/>
              </a:rPr>
              <a:t>m</a:t>
            </a:r>
            <a:endParaRPr lang="en-US" altLang="cs-CZ" b="1">
              <a:cs typeface="Arial" panose="020B0604020202020204" pitchFamily="34" charset="0"/>
            </a:endParaRPr>
          </a:p>
        </p:txBody>
      </p:sp>
      <p:sp>
        <p:nvSpPr>
          <p:cNvPr id="7187" name="Text Box 19"/>
          <p:cNvSpPr txBox="1">
            <a:spLocks noChangeArrowheads="1"/>
          </p:cNvSpPr>
          <p:nvPr/>
        </p:nvSpPr>
        <p:spPr bwMode="auto">
          <a:xfrm>
            <a:off x="6096000" y="2565401"/>
            <a:ext cx="13795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cs-CZ" b="1"/>
              <a:t>Ø</a:t>
            </a:r>
            <a:r>
              <a:rPr lang="cs-CZ" altLang="cs-CZ" b="1"/>
              <a:t> 15 </a:t>
            </a:r>
            <a:r>
              <a:rPr lang="en-US" altLang="cs-CZ" b="1"/>
              <a:t>µ</a:t>
            </a:r>
            <a:r>
              <a:rPr lang="cs-CZ" altLang="cs-CZ" b="1"/>
              <a:t>m</a:t>
            </a:r>
          </a:p>
        </p:txBody>
      </p:sp>
      <p:sp>
        <p:nvSpPr>
          <p:cNvPr id="7188" name="Text Box 20"/>
          <p:cNvSpPr txBox="1">
            <a:spLocks noChangeArrowheads="1"/>
          </p:cNvSpPr>
          <p:nvPr/>
        </p:nvSpPr>
        <p:spPr bwMode="auto">
          <a:xfrm>
            <a:off x="8904288" y="1844676"/>
            <a:ext cx="14398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cs-CZ" b="1"/>
              <a:t>Ø</a:t>
            </a:r>
            <a:r>
              <a:rPr lang="cs-CZ" altLang="cs-CZ" b="1"/>
              <a:t> 3-10 </a:t>
            </a:r>
            <a:r>
              <a:rPr lang="en-US" altLang="cs-CZ" b="1"/>
              <a:t>µ</a:t>
            </a:r>
            <a:r>
              <a:rPr lang="cs-CZ" altLang="cs-CZ" b="1"/>
              <a:t>m</a:t>
            </a:r>
          </a:p>
        </p:txBody>
      </p:sp>
      <p:sp>
        <p:nvSpPr>
          <p:cNvPr id="7189" name="Text Box 22"/>
          <p:cNvSpPr txBox="1">
            <a:spLocks noChangeArrowheads="1"/>
          </p:cNvSpPr>
          <p:nvPr/>
        </p:nvSpPr>
        <p:spPr bwMode="auto">
          <a:xfrm>
            <a:off x="6600825" y="134938"/>
            <a:ext cx="34559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800" b="1" u="sng">
                <a:latin typeface="Verdana" panose="020B0604030504040204" pitchFamily="34" charset="0"/>
              </a:rPr>
              <a:t>MUSCLE CELLS</a:t>
            </a:r>
          </a:p>
        </p:txBody>
      </p:sp>
      <p:pic>
        <p:nvPicPr>
          <p:cNvPr id="7190" name="Picture 24" descr="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3141664"/>
            <a:ext cx="5795962" cy="371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46982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Cross</a:t>
            </a:r>
            <a:r>
              <a:rPr lang="cs-CZ" dirty="0" smtClean="0"/>
              <a:t> </a:t>
            </a:r>
            <a:r>
              <a:rPr lang="cs-CZ" dirty="0" err="1" smtClean="0"/>
              <a:t>striated</a:t>
            </a:r>
            <a:r>
              <a:rPr lang="cs-CZ" dirty="0" smtClean="0"/>
              <a:t> </a:t>
            </a:r>
            <a:r>
              <a:rPr lang="cs-CZ" dirty="0" err="1" smtClean="0"/>
              <a:t>skeletal</a:t>
            </a:r>
            <a:r>
              <a:rPr lang="cs-CZ" dirty="0" smtClean="0"/>
              <a:t> </a:t>
            </a:r>
            <a:r>
              <a:rPr lang="cs-CZ" dirty="0" err="1" smtClean="0"/>
              <a:t>muscle</a:t>
            </a:r>
            <a:r>
              <a:rPr lang="cs-CZ" dirty="0" smtClean="0"/>
              <a:t> </a:t>
            </a:r>
            <a:r>
              <a:rPr lang="cs-CZ" dirty="0" err="1" smtClean="0"/>
              <a:t>tissue</a:t>
            </a:r>
            <a:endParaRPr lang="cs-CZ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400" b="1" dirty="0" err="1" smtClean="0">
                <a:solidFill>
                  <a:srgbClr val="008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morphological</a:t>
            </a:r>
            <a:r>
              <a:rPr lang="cs-CZ" altLang="cs-CZ" sz="2400" b="1" dirty="0" smtClean="0">
                <a:solidFill>
                  <a:srgbClr val="008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and </a:t>
            </a:r>
            <a:r>
              <a:rPr lang="cs-CZ" altLang="cs-CZ" sz="2400" b="1" dirty="0" err="1" smtClean="0">
                <a:solidFill>
                  <a:srgbClr val="008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functional</a:t>
            </a:r>
            <a:r>
              <a:rPr lang="cs-CZ" altLang="cs-CZ" sz="2400" b="1" dirty="0" smtClean="0">
                <a:solidFill>
                  <a:srgbClr val="008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unit:</a:t>
            </a:r>
            <a:r>
              <a:rPr lang="cs-CZ" altLang="cs-CZ" sz="24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cs-CZ" altLang="cs-CZ" sz="2400" b="1" dirty="0" err="1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muscle</a:t>
            </a:r>
            <a:r>
              <a:rPr lang="cs-CZ" altLang="cs-CZ" sz="2400" b="1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cs-CZ" altLang="cs-CZ" sz="2400" b="1" dirty="0" err="1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fiber</a:t>
            </a:r>
            <a:r>
              <a:rPr lang="cs-CZ" altLang="cs-CZ" sz="2400" b="1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 (</a:t>
            </a:r>
            <a:r>
              <a:rPr lang="cs-CZ" altLang="cs-CZ" sz="2400" b="1" dirty="0" err="1" smtClean="0">
                <a:solidFill>
                  <a:srgbClr val="008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rhabdomyocyte</a:t>
            </a:r>
            <a:r>
              <a:rPr lang="cs-CZ" altLang="cs-CZ" sz="2400" b="1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r>
              <a:rPr lang="cs-CZ" altLang="cs-CZ" sz="24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 – </a:t>
            </a:r>
            <a:r>
              <a:rPr lang="cs-CZ" altLang="cs-CZ" sz="2400" dirty="0" err="1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elongated</a:t>
            </a:r>
            <a:r>
              <a:rPr lang="cs-CZ" altLang="cs-CZ" sz="24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cs-CZ" altLang="cs-CZ" sz="2400" dirty="0" err="1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cylindrical</a:t>
            </a:r>
            <a:r>
              <a:rPr lang="cs-CZ" altLang="cs-CZ" sz="24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cs-CZ" altLang="cs-CZ" sz="2400" dirty="0" err="1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shape</a:t>
            </a:r>
            <a:r>
              <a:rPr lang="cs-CZ" altLang="cs-CZ" sz="24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cs-CZ" altLang="cs-CZ" sz="2400" dirty="0" err="1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multinucleated</a:t>
            </a:r>
            <a:r>
              <a:rPr lang="cs-CZ" altLang="cs-CZ" sz="24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 cell (=</a:t>
            </a:r>
            <a:r>
              <a:rPr lang="cs-CZ" altLang="cs-CZ" sz="2400" dirty="0" err="1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syncytium</a:t>
            </a:r>
            <a:r>
              <a:rPr lang="cs-CZ" altLang="cs-CZ" sz="24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) – </a:t>
            </a:r>
            <a:r>
              <a:rPr lang="cs-CZ" altLang="cs-CZ" sz="2400" dirty="0" err="1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nuclei</a:t>
            </a:r>
            <a:r>
              <a:rPr lang="cs-CZ" altLang="cs-CZ" sz="24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 are </a:t>
            </a:r>
            <a:r>
              <a:rPr lang="cs-CZ" altLang="cs-CZ" sz="2400" dirty="0" err="1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located</a:t>
            </a:r>
            <a:r>
              <a:rPr lang="cs-CZ" altLang="cs-CZ" sz="24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cs-CZ" altLang="cs-CZ" sz="2400" dirty="0" err="1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at</a:t>
            </a:r>
            <a:r>
              <a:rPr lang="cs-CZ" altLang="cs-CZ" sz="24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cs-CZ" altLang="cs-CZ" sz="2400" dirty="0" err="1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the</a:t>
            </a:r>
            <a:r>
              <a:rPr lang="cs-CZ" altLang="cs-CZ" sz="24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cs-CZ" altLang="cs-CZ" sz="2400" dirty="0" err="1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periphery</a:t>
            </a:r>
            <a:r>
              <a:rPr lang="cs-CZ" altLang="cs-CZ" sz="24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cs-CZ" altLang="cs-CZ" sz="2400" dirty="0" smtClean="0"/>
              <a:t>(</a:t>
            </a:r>
            <a:r>
              <a:rPr lang="cs-CZ" altLang="cs-CZ" sz="2400" dirty="0" err="1" smtClean="0"/>
              <a:t>beneath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sarcolemma</a:t>
            </a:r>
            <a:r>
              <a:rPr lang="cs-CZ" altLang="cs-CZ" sz="2400" dirty="0" smtClean="0"/>
              <a:t>), </a:t>
            </a:r>
            <a:r>
              <a:rPr lang="cs-CZ" altLang="cs-CZ" sz="2400" dirty="0" err="1" smtClean="0"/>
              <a:t>myofibrils</a:t>
            </a:r>
            <a:r>
              <a:rPr lang="cs-CZ" altLang="cs-CZ" sz="2400" dirty="0" smtClean="0"/>
              <a:t> show </a:t>
            </a:r>
            <a:r>
              <a:rPr lang="cs-CZ" altLang="cs-CZ" sz="2400" dirty="0" err="1" smtClean="0"/>
              <a:t>cross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striation</a:t>
            </a:r>
            <a:r>
              <a:rPr lang="cs-CZ" altLang="cs-CZ" sz="2400" dirty="0" smtClean="0"/>
              <a:t> </a:t>
            </a:r>
          </a:p>
          <a:p>
            <a:pPr eaLnBrk="1" hangingPunct="1">
              <a:defRPr/>
            </a:pPr>
            <a:r>
              <a:rPr lang="cs-CZ" altLang="cs-CZ" sz="2400" dirty="0" err="1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diameter</a:t>
            </a:r>
            <a:r>
              <a:rPr lang="cs-CZ" altLang="cs-CZ" sz="24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cs-CZ" altLang="cs-CZ" sz="2400" dirty="0" err="1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of</a:t>
            </a:r>
            <a:r>
              <a:rPr lang="cs-CZ" altLang="cs-CZ" sz="24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cs-CZ" altLang="cs-CZ" sz="2400" dirty="0" err="1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muscle</a:t>
            </a:r>
            <a:r>
              <a:rPr lang="cs-CZ" altLang="cs-CZ" sz="24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cs-CZ" altLang="cs-CZ" sz="2400" dirty="0" err="1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fiber</a:t>
            </a:r>
            <a:r>
              <a:rPr lang="cs-CZ" altLang="cs-CZ" sz="24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: 25-100 </a:t>
            </a:r>
            <a:r>
              <a:rPr lang="cs-CZ" altLang="cs-CZ" sz="2400" dirty="0" smtClean="0">
                <a:ea typeface="Arial Unicode MS" panose="020B0604020202020204" pitchFamily="34" charset="-128"/>
                <a:cs typeface="Arial Unicode MS" panose="020B0604020202020204" pitchFamily="34" charset="-128"/>
                <a:sym typeface="Symbol" panose="05050102010706020507" pitchFamily="18" charset="2"/>
              </a:rPr>
              <a:t></a:t>
            </a:r>
            <a:r>
              <a:rPr lang="cs-CZ" altLang="cs-CZ" sz="24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m</a:t>
            </a:r>
          </a:p>
          <a:p>
            <a:pPr eaLnBrk="1" hangingPunct="1">
              <a:defRPr/>
            </a:pPr>
            <a:r>
              <a:rPr lang="cs-CZ" altLang="cs-CZ" sz="2400" dirty="0" err="1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length</a:t>
            </a:r>
            <a:r>
              <a:rPr lang="cs-CZ" altLang="cs-CZ" sz="24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cs-CZ" altLang="cs-CZ" sz="2400" dirty="0" err="1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milimeters</a:t>
            </a:r>
            <a:r>
              <a:rPr lang="cs-CZ" altLang="cs-CZ" sz="24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 - </a:t>
            </a:r>
            <a:r>
              <a:rPr lang="cs-CZ" altLang="cs-CZ" sz="2400" dirty="0" err="1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centimeters</a:t>
            </a:r>
            <a:r>
              <a:rPr lang="cs-CZ" altLang="cs-CZ" sz="24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 (up 15)</a:t>
            </a:r>
            <a:r>
              <a:rPr lang="cs-CZ" altLang="cs-CZ" sz="2400" dirty="0" smtClean="0"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cs-CZ" altLang="cs-CZ" sz="2400" i="1" dirty="0" smtClean="0">
                <a:latin typeface="Arial" panose="020B0604020202020204" pitchFamily="34" charset="0"/>
              </a:rPr>
              <a:t>   </a:t>
            </a:r>
            <a:endParaRPr lang="cs-CZ" altLang="cs-CZ" sz="2400" dirty="0" smtClean="0">
              <a:latin typeface="Arial" panose="020B0604020202020204" pitchFamily="34" charset="0"/>
            </a:endParaRPr>
          </a:p>
        </p:txBody>
      </p:sp>
      <p:pic>
        <p:nvPicPr>
          <p:cNvPr id="5" name="Picture 10" descr="Skelmus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3889933"/>
            <a:ext cx="4804719" cy="251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4" descr="9968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10363" y="3530600"/>
            <a:ext cx="4643437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1758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Svalová tkáň - 1 Kosterní svalovina"/>
          <p:cNvPicPr>
            <a:picLocks noChangeAspect="1" noChangeArrowheads="1"/>
          </p:cNvPicPr>
          <p:nvPr/>
        </p:nvPicPr>
        <p:blipFill>
          <a:blip r:embed="rId2">
            <a:lum bright="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8" y="76200"/>
            <a:ext cx="4824412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6" descr="mussk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836614"/>
            <a:ext cx="24384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8" descr="skmusad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7563" y="3429000"/>
            <a:ext cx="4681538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 Box 9"/>
          <p:cNvSpPr txBox="1">
            <a:spLocks noChangeArrowheads="1"/>
          </p:cNvSpPr>
          <p:nvPr/>
        </p:nvSpPr>
        <p:spPr bwMode="auto">
          <a:xfrm>
            <a:off x="1919288" y="5949950"/>
            <a:ext cx="2036762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600"/>
              <a:t>Skeletal muscle: </a:t>
            </a:r>
          </a:p>
          <a:p>
            <a:r>
              <a:rPr lang="cs-CZ" altLang="cs-CZ" sz="1600"/>
              <a:t>cross section trough</a:t>
            </a:r>
          </a:p>
          <a:p>
            <a:r>
              <a:rPr lang="cs-CZ" altLang="cs-CZ" sz="1600"/>
              <a:t>muscle fibers</a:t>
            </a:r>
          </a:p>
        </p:txBody>
      </p:sp>
      <p:sp>
        <p:nvSpPr>
          <p:cNvPr id="10246" name="Text Box 11"/>
          <p:cNvSpPr txBox="1">
            <a:spLocks noChangeArrowheads="1"/>
          </p:cNvSpPr>
          <p:nvPr/>
        </p:nvSpPr>
        <p:spPr bwMode="auto">
          <a:xfrm>
            <a:off x="8091489" y="15875"/>
            <a:ext cx="1965325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600"/>
              <a:t>Skeletal muscle:</a:t>
            </a:r>
          </a:p>
          <a:p>
            <a:r>
              <a:rPr lang="cs-CZ" altLang="cs-CZ" sz="1600"/>
              <a:t>longitudinal section </a:t>
            </a:r>
          </a:p>
          <a:p>
            <a:r>
              <a:rPr lang="cs-CZ" altLang="cs-CZ" sz="1600"/>
              <a:t>of muscle fibers</a:t>
            </a:r>
          </a:p>
        </p:txBody>
      </p:sp>
      <p:sp>
        <p:nvSpPr>
          <p:cNvPr id="10247" name="Line 12"/>
          <p:cNvSpPr>
            <a:spLocks noChangeShapeType="1"/>
          </p:cNvSpPr>
          <p:nvPr/>
        </p:nvSpPr>
        <p:spPr bwMode="auto">
          <a:xfrm flipH="1" flipV="1">
            <a:off x="9191625" y="2924175"/>
            <a:ext cx="433388" cy="1009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48" name="Line 13"/>
          <p:cNvSpPr>
            <a:spLocks noChangeShapeType="1"/>
          </p:cNvSpPr>
          <p:nvPr/>
        </p:nvSpPr>
        <p:spPr bwMode="auto">
          <a:xfrm flipV="1">
            <a:off x="9625014" y="2205039"/>
            <a:ext cx="574675" cy="17287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49" name="Text Box 14"/>
          <p:cNvSpPr txBox="1">
            <a:spLocks noChangeArrowheads="1"/>
          </p:cNvSpPr>
          <p:nvPr/>
        </p:nvSpPr>
        <p:spPr bwMode="auto">
          <a:xfrm>
            <a:off x="8472489" y="3933825"/>
            <a:ext cx="228299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400"/>
              <a:t>see nuclei at the periphery</a:t>
            </a:r>
          </a:p>
          <a:p>
            <a:r>
              <a:rPr lang="cs-CZ" altLang="cs-CZ" sz="1400"/>
              <a:t>and cross striation</a:t>
            </a:r>
          </a:p>
        </p:txBody>
      </p:sp>
      <p:sp>
        <p:nvSpPr>
          <p:cNvPr id="10250" name="Line 15"/>
          <p:cNvSpPr>
            <a:spLocks noChangeShapeType="1"/>
          </p:cNvSpPr>
          <p:nvPr/>
        </p:nvSpPr>
        <p:spPr bwMode="auto">
          <a:xfrm>
            <a:off x="3143251" y="2205039"/>
            <a:ext cx="288925" cy="3095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51" name="Line 16"/>
          <p:cNvSpPr>
            <a:spLocks noChangeShapeType="1"/>
          </p:cNvSpPr>
          <p:nvPr/>
        </p:nvSpPr>
        <p:spPr bwMode="auto">
          <a:xfrm flipH="1">
            <a:off x="2424114" y="4797425"/>
            <a:ext cx="935037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52" name="Text Box 17"/>
          <p:cNvSpPr txBox="1">
            <a:spLocks noChangeArrowheads="1"/>
          </p:cNvSpPr>
          <p:nvPr/>
        </p:nvSpPr>
        <p:spPr bwMode="auto">
          <a:xfrm>
            <a:off x="2908300" y="1843088"/>
            <a:ext cx="6477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400"/>
              <a:t>nuclei</a:t>
            </a:r>
          </a:p>
        </p:txBody>
      </p:sp>
      <p:sp>
        <p:nvSpPr>
          <p:cNvPr id="10253" name="Freeform 19"/>
          <p:cNvSpPr>
            <a:spLocks/>
          </p:cNvSpPr>
          <p:nvPr/>
        </p:nvSpPr>
        <p:spPr bwMode="auto">
          <a:xfrm>
            <a:off x="1490663" y="3482976"/>
            <a:ext cx="1223963" cy="835025"/>
          </a:xfrm>
          <a:custGeom>
            <a:avLst/>
            <a:gdLst>
              <a:gd name="T0" fmla="*/ 947738 w 771"/>
              <a:gd name="T1" fmla="*/ 160338 h 526"/>
              <a:gd name="T2" fmla="*/ 787400 w 771"/>
              <a:gd name="T3" fmla="*/ 73025 h 526"/>
              <a:gd name="T4" fmla="*/ 614363 w 771"/>
              <a:gd name="T5" fmla="*/ 58738 h 526"/>
              <a:gd name="T6" fmla="*/ 236538 w 771"/>
              <a:gd name="T7" fmla="*/ 73025 h 526"/>
              <a:gd name="T8" fmla="*/ 193675 w 771"/>
              <a:gd name="T9" fmla="*/ 101600 h 526"/>
              <a:gd name="T10" fmla="*/ 120650 w 771"/>
              <a:gd name="T11" fmla="*/ 217488 h 526"/>
              <a:gd name="T12" fmla="*/ 47625 w 771"/>
              <a:gd name="T13" fmla="*/ 319088 h 526"/>
              <a:gd name="T14" fmla="*/ 134938 w 771"/>
              <a:gd name="T15" fmla="*/ 609600 h 526"/>
              <a:gd name="T16" fmla="*/ 265113 w 771"/>
              <a:gd name="T17" fmla="*/ 668338 h 526"/>
              <a:gd name="T18" fmla="*/ 352425 w 771"/>
              <a:gd name="T19" fmla="*/ 696913 h 526"/>
              <a:gd name="T20" fmla="*/ 381000 w 771"/>
              <a:gd name="T21" fmla="*/ 741363 h 526"/>
              <a:gd name="T22" fmla="*/ 425450 w 771"/>
              <a:gd name="T23" fmla="*/ 755650 h 526"/>
              <a:gd name="T24" fmla="*/ 439738 w 771"/>
              <a:gd name="T25" fmla="*/ 798513 h 526"/>
              <a:gd name="T26" fmla="*/ 482600 w 771"/>
              <a:gd name="T27" fmla="*/ 827088 h 526"/>
              <a:gd name="T28" fmla="*/ 962025 w 771"/>
              <a:gd name="T29" fmla="*/ 812800 h 526"/>
              <a:gd name="T30" fmla="*/ 990600 w 771"/>
              <a:gd name="T31" fmla="*/ 711200 h 526"/>
              <a:gd name="T32" fmla="*/ 1122363 w 771"/>
              <a:gd name="T33" fmla="*/ 595313 h 526"/>
              <a:gd name="T34" fmla="*/ 1223963 w 771"/>
              <a:gd name="T35" fmla="*/ 334963 h 526"/>
              <a:gd name="T36" fmla="*/ 1108075 w 771"/>
              <a:gd name="T37" fmla="*/ 203200 h 526"/>
              <a:gd name="T38" fmla="*/ 1049338 w 771"/>
              <a:gd name="T39" fmla="*/ 131763 h 526"/>
              <a:gd name="T40" fmla="*/ 919163 w 771"/>
              <a:gd name="T41" fmla="*/ 73025 h 526"/>
              <a:gd name="T42" fmla="*/ 642938 w 771"/>
              <a:gd name="T43" fmla="*/ 58738 h 52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771" h="526">
                <a:moveTo>
                  <a:pt x="597" y="101"/>
                </a:moveTo>
                <a:cubicBezTo>
                  <a:pt x="564" y="90"/>
                  <a:pt x="528" y="52"/>
                  <a:pt x="496" y="46"/>
                </a:cubicBezTo>
                <a:cubicBezTo>
                  <a:pt x="460" y="39"/>
                  <a:pt x="423" y="40"/>
                  <a:pt x="387" y="37"/>
                </a:cubicBezTo>
                <a:cubicBezTo>
                  <a:pt x="310" y="12"/>
                  <a:pt x="227" y="27"/>
                  <a:pt x="149" y="46"/>
                </a:cubicBezTo>
                <a:cubicBezTo>
                  <a:pt x="140" y="52"/>
                  <a:pt x="128" y="55"/>
                  <a:pt x="122" y="64"/>
                </a:cubicBezTo>
                <a:cubicBezTo>
                  <a:pt x="94" y="106"/>
                  <a:pt x="135" y="117"/>
                  <a:pt x="76" y="137"/>
                </a:cubicBezTo>
                <a:cubicBezTo>
                  <a:pt x="54" y="160"/>
                  <a:pt x="40" y="170"/>
                  <a:pt x="30" y="201"/>
                </a:cubicBezTo>
                <a:cubicBezTo>
                  <a:pt x="36" y="313"/>
                  <a:pt x="0" y="356"/>
                  <a:pt x="85" y="384"/>
                </a:cubicBezTo>
                <a:cubicBezTo>
                  <a:pt x="111" y="411"/>
                  <a:pt x="132" y="411"/>
                  <a:pt x="167" y="421"/>
                </a:cubicBezTo>
                <a:cubicBezTo>
                  <a:pt x="185" y="426"/>
                  <a:pt x="222" y="439"/>
                  <a:pt x="222" y="439"/>
                </a:cubicBezTo>
                <a:cubicBezTo>
                  <a:pt x="228" y="448"/>
                  <a:pt x="231" y="460"/>
                  <a:pt x="240" y="467"/>
                </a:cubicBezTo>
                <a:cubicBezTo>
                  <a:pt x="248" y="473"/>
                  <a:pt x="261" y="469"/>
                  <a:pt x="268" y="476"/>
                </a:cubicBezTo>
                <a:cubicBezTo>
                  <a:pt x="275" y="483"/>
                  <a:pt x="271" y="496"/>
                  <a:pt x="277" y="503"/>
                </a:cubicBezTo>
                <a:cubicBezTo>
                  <a:pt x="284" y="511"/>
                  <a:pt x="295" y="515"/>
                  <a:pt x="304" y="521"/>
                </a:cubicBezTo>
                <a:cubicBezTo>
                  <a:pt x="405" y="518"/>
                  <a:pt x="506" y="526"/>
                  <a:pt x="606" y="512"/>
                </a:cubicBezTo>
                <a:cubicBezTo>
                  <a:pt x="628" y="509"/>
                  <a:pt x="617" y="469"/>
                  <a:pt x="624" y="448"/>
                </a:cubicBezTo>
                <a:cubicBezTo>
                  <a:pt x="637" y="411"/>
                  <a:pt x="671" y="387"/>
                  <a:pt x="707" y="375"/>
                </a:cubicBezTo>
                <a:cubicBezTo>
                  <a:pt x="739" y="328"/>
                  <a:pt x="753" y="266"/>
                  <a:pt x="771" y="211"/>
                </a:cubicBezTo>
                <a:cubicBezTo>
                  <a:pt x="760" y="167"/>
                  <a:pt x="742" y="143"/>
                  <a:pt x="698" y="128"/>
                </a:cubicBezTo>
                <a:cubicBezTo>
                  <a:pt x="684" y="115"/>
                  <a:pt x="676" y="95"/>
                  <a:pt x="661" y="83"/>
                </a:cubicBezTo>
                <a:cubicBezTo>
                  <a:pt x="647" y="71"/>
                  <a:pt x="598" y="52"/>
                  <a:pt x="579" y="46"/>
                </a:cubicBezTo>
                <a:cubicBezTo>
                  <a:pt x="530" y="0"/>
                  <a:pt x="473" y="37"/>
                  <a:pt x="405" y="37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54" name="Line 20"/>
          <p:cNvSpPr>
            <a:spLocks noChangeShapeType="1"/>
          </p:cNvSpPr>
          <p:nvPr/>
        </p:nvSpPr>
        <p:spPr bwMode="auto">
          <a:xfrm>
            <a:off x="2063750" y="1557338"/>
            <a:ext cx="0" cy="2303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55" name="Text Box 22"/>
          <p:cNvSpPr txBox="1">
            <a:spLocks noChangeArrowheads="1"/>
          </p:cNvSpPr>
          <p:nvPr/>
        </p:nvSpPr>
        <p:spPr bwMode="auto">
          <a:xfrm>
            <a:off x="1827213" y="1196975"/>
            <a:ext cx="2076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400"/>
              <a:t>myofibrils in sarcoplasm</a:t>
            </a:r>
          </a:p>
        </p:txBody>
      </p:sp>
    </p:spTree>
    <p:extLst>
      <p:ext uri="{BB962C8B-B14F-4D97-AF65-F5344CB8AC3E}">
        <p14:creationId xmlns:p14="http://schemas.microsoft.com/office/powerpoint/2010/main" val="138713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1144</Words>
  <Application>Microsoft Office PowerPoint</Application>
  <PresentationFormat>Širokoúhlá obrazovka</PresentationFormat>
  <Paragraphs>214</Paragraphs>
  <Slides>50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50</vt:i4>
      </vt:variant>
    </vt:vector>
  </HeadingPairs>
  <TitlesOfParts>
    <vt:vector size="58" baseType="lpstr">
      <vt:lpstr>Arial Unicode MS</vt:lpstr>
      <vt:lpstr>Arial</vt:lpstr>
      <vt:lpstr>Calibri</vt:lpstr>
      <vt:lpstr>Calibri Light</vt:lpstr>
      <vt:lpstr>Symbol</vt:lpstr>
      <vt:lpstr>Verdana</vt:lpstr>
      <vt:lpstr>Wingdings</vt:lpstr>
      <vt:lpstr>Motiv Office</vt:lpstr>
      <vt:lpstr>Muscle tissue</vt:lpstr>
      <vt:lpstr>Muscle tissue</vt:lpstr>
      <vt:lpstr>Muscle tissue</vt:lpstr>
      <vt:lpstr>Muscle tisssue</vt:lpstr>
      <vt:lpstr>Muscle tissue – connective tissue </vt:lpstr>
      <vt:lpstr>Prezentace aplikace PowerPoint</vt:lpstr>
      <vt:lpstr>Prezentace aplikace PowerPoint</vt:lpstr>
      <vt:lpstr>Cross striated skeletal muscle tissue</vt:lpstr>
      <vt:lpstr>Prezentace aplikace PowerPoint</vt:lpstr>
      <vt:lpstr>Skeletal muscle </vt:lpstr>
      <vt:lpstr>Prezentace aplikace PowerPoint</vt:lpstr>
      <vt:lpstr>Skeletal muscle </vt:lpstr>
      <vt:lpstr>Myofibril </vt:lpstr>
      <vt:lpstr>Prezentace aplikace PowerPoint</vt:lpstr>
      <vt:lpstr>Sarcomere </vt:lpstr>
      <vt:lpstr>Prezentace aplikace PowerPoint</vt:lpstr>
      <vt:lpstr>Prezentace aplikace PowerPoint</vt:lpstr>
      <vt:lpstr>Rhabdomyocyte </vt:lpstr>
      <vt:lpstr>Sarcoplasmic reticulum, t-tubule</vt:lpstr>
      <vt:lpstr>Prezentace aplikace PowerPoint</vt:lpstr>
      <vt:lpstr>Mechanism of contraction</vt:lpstr>
      <vt:lpstr>Prezentace aplikace PowerPoint</vt:lpstr>
      <vt:lpstr>Rhabdomyocyte </vt:lpstr>
      <vt:lpstr>Mechanism of contraction:                        sliding of myofilaments</vt:lpstr>
      <vt:lpstr>Prezentace aplikace PowerPoint</vt:lpstr>
      <vt:lpstr>Prezentace aplikace PowerPoint</vt:lpstr>
      <vt:lpstr>Prezentace aplikace PowerPoint</vt:lpstr>
      <vt:lpstr>Prezentace aplikace PowerPoint</vt:lpstr>
      <vt:lpstr>Cardiac muscle - myocardium</vt:lpstr>
      <vt:lpstr>Prezentace aplikace PowerPoint</vt:lpstr>
      <vt:lpstr>Prezentace aplikace PowerPoint</vt:lpstr>
      <vt:lpstr>Prezentace aplikace PowerPoint</vt:lpstr>
      <vt:lpstr>DIFFERENCES BETWEEN CARDIAC AND SKELETAL MUSCLE TISSUES </vt:lpstr>
      <vt:lpstr>Cardiac muscle</vt:lpstr>
      <vt:lpstr>Prezentace aplikace PowerPoint</vt:lpstr>
      <vt:lpstr>Myofibril of cardiomyocyte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Purkinje fibers</vt:lpstr>
      <vt:lpstr>Smooth muscle cells</vt:lpstr>
      <vt:lpstr>Prezentace aplikace PowerPoint</vt:lpstr>
      <vt:lpstr>Prezentace aplikace PowerPoint</vt:lpstr>
      <vt:lpstr>Prezentace aplikace PowerPoint</vt:lpstr>
      <vt:lpstr>Prezentace aplikace PowerPoint</vt:lpstr>
      <vt:lpstr>Smooth muscle tissue – Intestinum tenue (HE)</vt:lpstr>
      <vt:lpstr>Prezentace aplikace PowerPoint</vt:lpstr>
      <vt:lpstr>Prezentace aplikace PowerPoint</vt:lpstr>
    </vt:vector>
  </TitlesOfParts>
  <Company>Masarykova univerzita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Muscle tissue</dc:title>
  <dc:creator>Ivana Baltasová</dc:creator>
  <cp:lastModifiedBy>Ivana Baltasová</cp:lastModifiedBy>
  <cp:revision>5</cp:revision>
  <dcterms:created xsi:type="dcterms:W3CDTF">2018-03-26T06:48:21Z</dcterms:created>
  <dcterms:modified xsi:type="dcterms:W3CDTF">2018-04-09T09:47:25Z</dcterms:modified>
</cp:coreProperties>
</file>