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4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F3C3EA-C1A8-4EB6-B611-E14818285ABA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70F70D-215D-4356-8524-7640AB887A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654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861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69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473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05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6189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7938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86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368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32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476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4BE421-6E08-4632-9F94-ED1C095AD274}" type="datetimeFigureOut">
              <a:rPr lang="cs-CZ" smtClean="0"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A7D5-FA91-4DF8-A383-A23A097FB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50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3369100" y="280115"/>
            <a:ext cx="38347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 err="1" smtClean="0"/>
              <a:t>Frailty</a:t>
            </a:r>
            <a:r>
              <a:rPr lang="cs-CZ" altLang="cs-CZ" sz="4000" dirty="0" smtClean="0"/>
              <a:t>  </a:t>
            </a:r>
            <a:r>
              <a:rPr lang="cs-CZ" altLang="cs-CZ" sz="4000" dirty="0"/>
              <a:t>syndrom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847850" y="2496207"/>
            <a:ext cx="6720109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body </a:t>
            </a:r>
            <a:r>
              <a:rPr lang="cs-CZ" altLang="cs-CZ" sz="2800" dirty="0" err="1" smtClean="0"/>
              <a:t>weight</a:t>
            </a:r>
            <a:r>
              <a:rPr lang="cs-CZ" altLang="cs-CZ" sz="2800" dirty="0" smtClean="0"/>
              <a:t> 4-5 kg/</a:t>
            </a:r>
            <a:r>
              <a:rPr lang="cs-CZ" altLang="cs-CZ" sz="2800" dirty="0" err="1" smtClean="0"/>
              <a:t>year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800" dirty="0" err="1" smtClean="0"/>
              <a:t>Exhaustion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800" dirty="0" err="1" smtClean="0"/>
              <a:t>Low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strength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/ </a:t>
            </a:r>
            <a:r>
              <a:rPr lang="cs-CZ" altLang="cs-CZ" sz="2800" dirty="0" err="1"/>
              <a:t>handgrip</a:t>
            </a:r>
            <a:r>
              <a:rPr lang="cs-CZ" altLang="cs-CZ" sz="2800" dirty="0"/>
              <a:t>   </a:t>
            </a:r>
            <a:r>
              <a:rPr lang="cs-CZ" altLang="cs-CZ" sz="2800" dirty="0" smtClean="0"/>
              <a:t>20 </a:t>
            </a:r>
            <a:r>
              <a:rPr lang="cs-CZ" altLang="cs-CZ" sz="2800" dirty="0"/>
              <a:t>%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800" dirty="0" err="1" smtClean="0"/>
              <a:t>Low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velocity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gait</a:t>
            </a:r>
            <a:r>
              <a:rPr lang="cs-CZ" altLang="cs-CZ" sz="2800" dirty="0" smtClean="0"/>
              <a:t>                       </a:t>
            </a:r>
            <a:r>
              <a:rPr lang="cs-CZ" altLang="cs-CZ" sz="2800" dirty="0"/>
              <a:t>20 %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cs-CZ" altLang="cs-CZ" sz="2800" dirty="0" err="1" smtClean="0"/>
              <a:t>Dimisched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physical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activity</a:t>
            </a:r>
            <a:r>
              <a:rPr lang="cs-CZ" altLang="cs-CZ" sz="2800" dirty="0" smtClean="0"/>
              <a:t>           20 </a:t>
            </a:r>
            <a:r>
              <a:rPr lang="cs-CZ" altLang="cs-CZ" sz="2800" dirty="0" smtClean="0"/>
              <a:t>%</a:t>
            </a:r>
            <a:endParaRPr lang="cs-CZ" altLang="cs-CZ" sz="24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  <p:sp>
        <p:nvSpPr>
          <p:cNvPr id="20484" name="Text Box 6"/>
          <p:cNvSpPr txBox="1">
            <a:spLocks noChangeArrowheads="1"/>
          </p:cNvSpPr>
          <p:nvPr/>
        </p:nvSpPr>
        <p:spPr bwMode="auto">
          <a:xfrm>
            <a:off x="1847850" y="1268413"/>
            <a:ext cx="687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err="1"/>
              <a:t>Frailty</a:t>
            </a:r>
            <a:r>
              <a:rPr lang="cs-CZ" altLang="cs-CZ" dirty="0"/>
              <a:t>- </a:t>
            </a:r>
            <a:r>
              <a:rPr lang="cs-CZ" altLang="cs-CZ" dirty="0" err="1" smtClean="0"/>
              <a:t>weak</a:t>
            </a:r>
            <a:r>
              <a:rPr lang="cs-CZ" altLang="cs-CZ" dirty="0" smtClean="0"/>
              <a:t> bone, </a:t>
            </a:r>
            <a:r>
              <a:rPr lang="cs-CZ" altLang="cs-CZ" dirty="0" err="1" smtClean="0"/>
              <a:t>prone</a:t>
            </a:r>
            <a:r>
              <a:rPr lang="cs-CZ" altLang="cs-CZ" dirty="0" smtClean="0"/>
              <a:t> to </a:t>
            </a:r>
            <a:r>
              <a:rPr lang="cs-CZ" altLang="cs-CZ" dirty="0" err="1" smtClean="0"/>
              <a:t>fracture</a:t>
            </a:r>
            <a:r>
              <a:rPr lang="cs-CZ" altLang="cs-CZ" dirty="0" smtClean="0"/>
              <a:t> 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47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4"/>
          <p:cNvSpPr txBox="1">
            <a:spLocks noChangeArrowheads="1"/>
          </p:cNvSpPr>
          <p:nvPr/>
        </p:nvSpPr>
        <p:spPr bwMode="auto">
          <a:xfrm>
            <a:off x="2782888" y="333375"/>
            <a:ext cx="471635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err="1" smtClean="0"/>
              <a:t>Medication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sarcopenia</a:t>
            </a:r>
            <a:endParaRPr lang="cs-CZ" altLang="cs-CZ" dirty="0"/>
          </a:p>
        </p:txBody>
      </p:sp>
      <p:sp>
        <p:nvSpPr>
          <p:cNvPr id="29699" name="Text Box 5"/>
          <p:cNvSpPr txBox="1">
            <a:spLocks noChangeArrowheads="1"/>
          </p:cNvSpPr>
          <p:nvPr/>
        </p:nvSpPr>
        <p:spPr bwMode="auto">
          <a:xfrm>
            <a:off x="2332039" y="1503364"/>
            <a:ext cx="5272534" cy="433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Vit D 800 </a:t>
            </a:r>
            <a:r>
              <a:rPr lang="cs-CZ" altLang="cs-CZ" sz="2800" dirty="0" smtClean="0"/>
              <a:t>IU/</a:t>
            </a:r>
            <a:r>
              <a:rPr lang="cs-CZ" altLang="cs-CZ" sz="2800" dirty="0" err="1" smtClean="0"/>
              <a:t>day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till</a:t>
            </a:r>
            <a:r>
              <a:rPr lang="cs-CZ" altLang="cs-CZ" sz="2800" dirty="0" smtClean="0"/>
              <a:t> 2000 IU/</a:t>
            </a:r>
            <a:r>
              <a:rPr lang="cs-CZ" altLang="cs-CZ" sz="2800" dirty="0" err="1" smtClean="0"/>
              <a:t>day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Vigantol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1 </a:t>
            </a:r>
            <a:r>
              <a:rPr lang="cs-CZ" altLang="cs-CZ" sz="2800" dirty="0" smtClean="0"/>
              <a:t>drop = </a:t>
            </a:r>
            <a:r>
              <a:rPr lang="cs-CZ" altLang="cs-CZ" sz="2800" dirty="0"/>
              <a:t>500 IU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Alpha</a:t>
            </a:r>
            <a:r>
              <a:rPr lang="cs-CZ" altLang="cs-CZ" sz="2800" dirty="0"/>
              <a:t> </a:t>
            </a:r>
            <a:r>
              <a:rPr lang="cs-CZ" altLang="cs-CZ" sz="2800" dirty="0" err="1" smtClean="0"/>
              <a:t>calcidol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1 </a:t>
            </a:r>
            <a:r>
              <a:rPr lang="en-US" altLang="cs-CZ" sz="2800" dirty="0">
                <a:cs typeface="Arial" panose="020B0604020202020204" pitchFamily="34" charset="0"/>
              </a:rPr>
              <a:t>µ</a:t>
            </a:r>
            <a:r>
              <a:rPr lang="cs-CZ" altLang="cs-CZ" sz="2800" dirty="0">
                <a:cs typeface="Arial" panose="020B0604020202020204" pitchFamily="34" charset="0"/>
              </a:rPr>
              <a:t>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Testosteron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Ghrelin</a:t>
            </a:r>
            <a:endParaRPr lang="cs-CZ" altLang="cs-CZ" sz="2800" dirty="0"/>
          </a:p>
          <a:p>
            <a:pPr>
              <a:spcBef>
                <a:spcPct val="0"/>
              </a:spcBef>
              <a:buNone/>
            </a:pPr>
            <a:r>
              <a:rPr lang="cs-CZ" altLang="cs-CZ" sz="2800" dirty="0" err="1" smtClean="0"/>
              <a:t>Leptin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Growth</a:t>
            </a:r>
            <a:r>
              <a:rPr lang="cs-CZ" altLang="cs-CZ" sz="2800" dirty="0" smtClean="0"/>
              <a:t> hormon </a:t>
            </a:r>
            <a:r>
              <a:rPr lang="cs-CZ" altLang="cs-CZ" sz="2800" dirty="0" err="1"/>
              <a:t>secretogoga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Estrogens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237228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4"/>
          <p:cNvSpPr txBox="1">
            <a:spLocks noChangeArrowheads="1"/>
          </p:cNvSpPr>
          <p:nvPr/>
        </p:nvSpPr>
        <p:spPr bwMode="auto">
          <a:xfrm>
            <a:off x="4635500" y="417513"/>
            <a:ext cx="287771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 smtClean="0"/>
              <a:t>Management</a:t>
            </a:r>
            <a:endParaRPr lang="cs-CZ" altLang="cs-CZ" sz="3600" dirty="0"/>
          </a:p>
        </p:txBody>
      </p:sp>
      <p:sp>
        <p:nvSpPr>
          <p:cNvPr id="30723" name="Text Box 5"/>
          <p:cNvSpPr txBox="1">
            <a:spLocks noChangeArrowheads="1"/>
          </p:cNvSpPr>
          <p:nvPr/>
        </p:nvSpPr>
        <p:spPr bwMode="auto">
          <a:xfrm>
            <a:off x="0" y="1412875"/>
            <a:ext cx="8603637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Farmacotherapy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osteoporosis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diminisched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risk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fragility </a:t>
            </a:r>
            <a:r>
              <a:rPr lang="cs-CZ" altLang="cs-CZ" sz="2800" dirty="0" err="1" smtClean="0"/>
              <a:t>fractures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only</a:t>
            </a:r>
            <a:r>
              <a:rPr lang="cs-CZ" altLang="cs-CZ" sz="2800" dirty="0" smtClean="0"/>
              <a:t> in 20-50 </a:t>
            </a:r>
            <a:r>
              <a:rPr lang="cs-CZ" altLang="cs-CZ" sz="2800" dirty="0"/>
              <a:t>%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whole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patient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with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osteoporotic</a:t>
            </a:r>
            <a:r>
              <a:rPr lang="cs-CZ" altLang="cs-CZ" sz="2800" dirty="0" smtClean="0"/>
              <a:t> syndrom 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+ </a:t>
            </a:r>
            <a:r>
              <a:rPr lang="cs-CZ" altLang="cs-CZ" sz="2800" dirty="0" err="1"/>
              <a:t>frailty</a:t>
            </a:r>
            <a:r>
              <a:rPr lang="cs-CZ" altLang="cs-CZ" sz="2800" dirty="0"/>
              <a:t> syndrom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+ </a:t>
            </a:r>
            <a:r>
              <a:rPr lang="cs-CZ" altLang="cs-CZ" sz="2800" dirty="0" err="1"/>
              <a:t>sarcopenie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+ </a:t>
            </a:r>
            <a:r>
              <a:rPr lang="cs-CZ" altLang="cs-CZ" sz="2800" dirty="0" err="1"/>
              <a:t>osteoarthrosis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+ </a:t>
            </a:r>
            <a:r>
              <a:rPr lang="cs-CZ" altLang="cs-CZ" sz="2800" dirty="0" err="1" smtClean="0"/>
              <a:t>other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comorbidities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Prevention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falls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</p:txBody>
      </p:sp>
      <p:pic>
        <p:nvPicPr>
          <p:cNvPr id="30724" name="Picture 6" descr="F koubová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226" y="1844566"/>
            <a:ext cx="3083425" cy="4619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267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28285" y="183384"/>
            <a:ext cx="343555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 err="1" smtClean="0">
                <a:cs typeface="Arial" panose="020B0604020202020204" pitchFamily="34" charset="0"/>
              </a:rPr>
              <a:t>Physiotherapy</a:t>
            </a:r>
            <a:endParaRPr lang="cs-CZ" altLang="cs-CZ" sz="4000" dirty="0">
              <a:cs typeface="Arial" panose="020B0604020202020204" pitchFamily="34" charset="0"/>
            </a:endParaRPr>
          </a:p>
        </p:txBody>
      </p:sp>
      <p:pic>
        <p:nvPicPr>
          <p:cNvPr id="31747" name="Picture 3" descr="Fosa-cvičen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81" t="34949" b="22295"/>
          <a:stretch>
            <a:fillRect/>
          </a:stretch>
        </p:blipFill>
        <p:spPr bwMode="auto">
          <a:xfrm>
            <a:off x="2322786" y="1482672"/>
            <a:ext cx="6821214" cy="489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51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000376" y="188913"/>
            <a:ext cx="660309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000" dirty="0" err="1" smtClean="0"/>
              <a:t>Medication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for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osteoporosis</a:t>
            </a:r>
            <a:endParaRPr lang="cs-CZ" altLang="cs-CZ" sz="4000" dirty="0"/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152400" y="1152526"/>
            <a:ext cx="6026522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cs-CZ" altLang="cs-CZ" sz="2800" dirty="0" err="1" smtClean="0"/>
              <a:t>Bisphosphonates</a:t>
            </a:r>
            <a:endParaRPr lang="cs-CZ" altLang="cs-CZ" sz="2800" dirty="0" smtClean="0"/>
          </a:p>
          <a:p>
            <a:pPr eaLnBrk="1" hangingPunct="1">
              <a:defRPr/>
            </a:pPr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Alendronate</a:t>
            </a:r>
            <a:r>
              <a:rPr lang="cs-CZ" altLang="cs-CZ" sz="2800" dirty="0" smtClean="0"/>
              <a:t> (</a:t>
            </a:r>
            <a:r>
              <a:rPr lang="cs-CZ" altLang="cs-CZ" sz="2800" dirty="0" err="1" smtClean="0"/>
              <a:t>Fosavance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Risedronate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Actonel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r>
              <a:rPr lang="cs-CZ" altLang="cs-CZ" sz="2800" dirty="0"/>
              <a:t>-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Ibandronate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Bonviva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Zolendronate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Aclasta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 err="1"/>
              <a:t>Denosumab</a:t>
            </a:r>
            <a:r>
              <a:rPr lang="cs-CZ" altLang="cs-CZ" sz="2800" dirty="0"/>
              <a:t> (</a:t>
            </a:r>
            <a:r>
              <a:rPr lang="cs-CZ" altLang="cs-CZ" sz="2800" dirty="0" err="1"/>
              <a:t>Prolia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r>
              <a:rPr lang="cs-CZ" altLang="cs-CZ" sz="2800" dirty="0"/>
              <a:t>Stroncium </a:t>
            </a:r>
            <a:r>
              <a:rPr lang="cs-CZ" altLang="cs-CZ" sz="2800" dirty="0" err="1" smtClean="0"/>
              <a:t>ranelate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Protelos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r>
              <a:rPr lang="cs-CZ" altLang="cs-CZ" sz="2800" dirty="0"/>
              <a:t>Parathormon, </a:t>
            </a:r>
            <a:r>
              <a:rPr lang="cs-CZ" altLang="cs-CZ" sz="2800" dirty="0" err="1"/>
              <a:t>teriparatid</a:t>
            </a:r>
            <a:r>
              <a:rPr lang="cs-CZ" altLang="cs-CZ" sz="2800" dirty="0"/>
              <a:t> </a:t>
            </a:r>
          </a:p>
          <a:p>
            <a:pPr eaLnBrk="1" hangingPunct="1">
              <a:defRPr/>
            </a:pPr>
            <a:r>
              <a:rPr lang="cs-CZ" altLang="cs-CZ" sz="2800" dirty="0"/>
              <a:t>– </a:t>
            </a:r>
            <a:r>
              <a:rPr lang="cs-CZ" altLang="cs-CZ" sz="2800" dirty="0" err="1" smtClean="0"/>
              <a:t>synthetic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parathormon 1-34 fragment </a:t>
            </a:r>
          </a:p>
          <a:p>
            <a:pPr eaLnBrk="1" hangingPunct="1">
              <a:defRPr/>
            </a:pPr>
            <a:r>
              <a:rPr lang="cs-CZ" altLang="cs-CZ" sz="2800" dirty="0"/>
              <a:t>(</a:t>
            </a:r>
            <a:r>
              <a:rPr lang="cs-CZ" altLang="cs-CZ" sz="2800" dirty="0" err="1"/>
              <a:t>Forsteo</a:t>
            </a:r>
            <a:r>
              <a:rPr lang="cs-CZ" altLang="cs-CZ" sz="2800" dirty="0"/>
              <a:t>)</a:t>
            </a:r>
          </a:p>
          <a:p>
            <a:pPr eaLnBrk="1" hangingPunct="1">
              <a:defRPr/>
            </a:pPr>
            <a:endParaRPr lang="cs-CZ" altLang="cs-CZ" sz="2800" dirty="0"/>
          </a:p>
          <a:p>
            <a:pPr eaLnBrk="1" hangingPunct="1">
              <a:defRPr/>
            </a:pPr>
            <a:r>
              <a:rPr lang="cs-CZ" altLang="cs-CZ" sz="2800" dirty="0"/>
              <a:t>SERM- </a:t>
            </a:r>
            <a:r>
              <a:rPr lang="cs-CZ" altLang="cs-CZ" sz="2800" dirty="0" err="1"/>
              <a:t>bazedoxifen</a:t>
            </a:r>
            <a:endParaRPr lang="cs-CZ" altLang="cs-CZ" sz="2800" dirty="0"/>
          </a:p>
          <a:p>
            <a:pPr eaLnBrk="1" hangingPunct="1">
              <a:defRPr/>
            </a:pPr>
            <a:endParaRPr lang="cs-CZ" altLang="cs-CZ" sz="3600" dirty="0"/>
          </a:p>
        </p:txBody>
      </p:sp>
      <p:pic>
        <p:nvPicPr>
          <p:cNvPr id="32772" name="Picture 4" descr="Fosa-páteř"/>
          <p:cNvPicPr>
            <a:picLocks noChangeAspect="1" noChangeArrowheads="1"/>
          </p:cNvPicPr>
          <p:nvPr/>
        </p:nvPicPr>
        <p:blipFill>
          <a:blip r:embed="rId2">
            <a:lum brigh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6" r="7353"/>
          <a:stretch>
            <a:fillRect/>
          </a:stretch>
        </p:blipFill>
        <p:spPr bwMode="auto">
          <a:xfrm>
            <a:off x="6426802" y="1152526"/>
            <a:ext cx="5267807" cy="4895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17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4727576" y="476251"/>
            <a:ext cx="34387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4800" dirty="0" smtClean="0"/>
              <a:t>New </a:t>
            </a:r>
            <a:r>
              <a:rPr lang="cs-CZ" altLang="cs-CZ" sz="4800" dirty="0" err="1" smtClean="0"/>
              <a:t>agents</a:t>
            </a:r>
            <a:endParaRPr lang="cs-CZ" altLang="cs-CZ" sz="4800" dirty="0"/>
          </a:p>
        </p:txBody>
      </p:sp>
      <p:sp>
        <p:nvSpPr>
          <p:cNvPr id="436227" name="Text Box 3"/>
          <p:cNvSpPr txBox="1">
            <a:spLocks noChangeArrowheads="1"/>
          </p:cNvSpPr>
          <p:nvPr/>
        </p:nvSpPr>
        <p:spPr bwMode="auto">
          <a:xfrm>
            <a:off x="2430464" y="1268414"/>
            <a:ext cx="8225393" cy="516141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endParaRPr lang="cs-CZ" altLang="cs-CZ" sz="2400" dirty="0">
              <a:latin typeface="+mj-lt"/>
            </a:endParaRPr>
          </a:p>
          <a:p>
            <a:pPr eaLnBrk="1" hangingPunct="1">
              <a:defRPr/>
            </a:pPr>
            <a:r>
              <a:rPr lang="cs-CZ" altLang="cs-CZ" sz="3200" dirty="0" err="1" smtClean="0"/>
              <a:t>Sclerostin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antibodies</a:t>
            </a:r>
            <a:endParaRPr lang="cs-CZ" altLang="cs-CZ" sz="3200" dirty="0" smtClean="0"/>
          </a:p>
          <a:p>
            <a:pPr>
              <a:defRPr/>
            </a:pPr>
            <a:r>
              <a:rPr lang="cs-CZ" altLang="cs-CZ" sz="3200" dirty="0" err="1"/>
              <a:t>Sclerostin</a:t>
            </a:r>
            <a:r>
              <a:rPr lang="cs-CZ" altLang="cs-CZ" sz="3200" dirty="0"/>
              <a:t> – inhibitor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osteoblasts</a:t>
            </a:r>
            <a:endParaRPr lang="cs-CZ" altLang="cs-CZ" sz="3200" dirty="0"/>
          </a:p>
          <a:p>
            <a:pPr>
              <a:defRPr/>
            </a:pPr>
            <a:r>
              <a:rPr lang="cs-CZ" altLang="cs-CZ" sz="3200" dirty="0"/>
              <a:t>                    </a:t>
            </a:r>
            <a:r>
              <a:rPr lang="cs-CZ" altLang="cs-CZ" sz="3200" dirty="0" smtClean="0"/>
              <a:t>  </a:t>
            </a:r>
            <a:r>
              <a:rPr lang="cs-CZ" altLang="cs-CZ" sz="3200" dirty="0" err="1" smtClean="0"/>
              <a:t>produced</a:t>
            </a:r>
            <a:r>
              <a:rPr lang="cs-CZ" altLang="cs-CZ" sz="3200" dirty="0" smtClean="0"/>
              <a:t> by </a:t>
            </a:r>
            <a:r>
              <a:rPr lang="cs-CZ" altLang="cs-CZ" sz="3200" dirty="0" err="1" smtClean="0"/>
              <a:t>osteocytes</a:t>
            </a:r>
            <a:endParaRPr lang="cs-CZ" altLang="cs-CZ" sz="3200" dirty="0"/>
          </a:p>
          <a:p>
            <a:pPr eaLnBrk="1" hangingPunct="1">
              <a:defRPr/>
            </a:pPr>
            <a:r>
              <a:rPr lang="cs-CZ" altLang="cs-CZ" sz="3200" dirty="0" err="1"/>
              <a:t>Romosozumab</a:t>
            </a:r>
            <a:endParaRPr lang="cs-CZ" altLang="cs-CZ" sz="3200" dirty="0"/>
          </a:p>
          <a:p>
            <a:pPr eaLnBrk="1" hangingPunct="1">
              <a:defRPr/>
            </a:pPr>
            <a:r>
              <a:rPr lang="cs-CZ" altLang="cs-CZ" sz="3200" dirty="0" err="1"/>
              <a:t>Blosozumab</a:t>
            </a:r>
            <a:endParaRPr lang="cs-CZ" altLang="cs-CZ" sz="3200" dirty="0"/>
          </a:p>
          <a:p>
            <a:pPr eaLnBrk="1" hangingPunct="1">
              <a:defRPr/>
            </a:pPr>
            <a:endParaRPr lang="cs-CZ" altLang="cs-CZ" sz="3200" dirty="0"/>
          </a:p>
          <a:p>
            <a:pPr eaLnBrk="1" hangingPunct="1">
              <a:defRPr/>
            </a:pPr>
            <a:endParaRPr lang="cs-CZ" altLang="cs-CZ" sz="3200" dirty="0"/>
          </a:p>
          <a:p>
            <a:pPr eaLnBrk="1" hangingPunct="1">
              <a:defRPr/>
            </a:pPr>
            <a:r>
              <a:rPr lang="cs-CZ" altLang="cs-CZ" sz="3200" dirty="0" err="1" smtClean="0"/>
              <a:t>Inhibitors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katepsin K</a:t>
            </a:r>
          </a:p>
          <a:p>
            <a:pPr eaLnBrk="1" hangingPunct="1">
              <a:defRPr/>
            </a:pPr>
            <a:r>
              <a:rPr lang="cs-CZ" altLang="cs-CZ" sz="3200" dirty="0" smtClean="0"/>
              <a:t>- </a:t>
            </a:r>
            <a:r>
              <a:rPr lang="cs-CZ" altLang="cs-CZ" sz="3200" dirty="0" err="1" smtClean="0"/>
              <a:t>inhibit</a:t>
            </a:r>
            <a:r>
              <a:rPr lang="cs-CZ" altLang="cs-CZ" sz="3200" dirty="0" smtClean="0"/>
              <a:t> bone </a:t>
            </a:r>
            <a:r>
              <a:rPr lang="cs-CZ" altLang="cs-CZ" sz="3200" dirty="0" err="1" smtClean="0"/>
              <a:t>resorption</a:t>
            </a:r>
            <a:endParaRPr lang="cs-CZ" altLang="cs-CZ" sz="3200" dirty="0"/>
          </a:p>
          <a:p>
            <a:pPr eaLnBrk="1" hangingPunct="1">
              <a:defRPr/>
            </a:pPr>
            <a:r>
              <a:rPr lang="cs-CZ" altLang="cs-CZ" sz="3200" dirty="0" err="1"/>
              <a:t>Odanatocibe</a:t>
            </a:r>
            <a:endParaRPr lang="cs-CZ" altLang="cs-CZ" sz="3200" dirty="0"/>
          </a:p>
          <a:p>
            <a:pPr eaLnBrk="1" hangingPunct="1">
              <a:defRPr/>
            </a:pPr>
            <a:endParaRPr lang="cs-CZ" altLang="cs-CZ" sz="3600" dirty="0"/>
          </a:p>
          <a:p>
            <a:pPr eaLnBrk="1" hangingPunct="1">
              <a:defRPr/>
            </a:pPr>
            <a:endParaRPr lang="cs-CZ" altLang="cs-CZ" sz="3600" dirty="0"/>
          </a:p>
          <a:p>
            <a:pPr eaLnBrk="1" hangingPunct="1">
              <a:defRPr/>
            </a:pPr>
            <a:endParaRPr lang="cs-CZ" altLang="cs-CZ" sz="3600" dirty="0"/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r>
              <a:rPr lang="cs-CZ" altLang="cs-CZ" sz="2800" dirty="0" err="1">
                <a:latin typeface="+mj-lt"/>
              </a:rPr>
              <a:t>Sclerostin</a:t>
            </a:r>
            <a:r>
              <a:rPr lang="cs-CZ" altLang="cs-CZ" sz="2800" dirty="0">
                <a:latin typeface="+mj-lt"/>
              </a:rPr>
              <a:t>- přirozený negativní regulátor kostní formace</a:t>
            </a:r>
          </a:p>
          <a:p>
            <a:pPr eaLnBrk="1" hangingPunct="1">
              <a:defRPr/>
            </a:pPr>
            <a:r>
              <a:rPr lang="cs-CZ" altLang="cs-CZ" sz="2800" dirty="0">
                <a:latin typeface="+mj-lt"/>
              </a:rPr>
              <a:t>Je produkován </a:t>
            </a:r>
            <a:r>
              <a:rPr lang="cs-CZ" altLang="cs-CZ" sz="2800" dirty="0" err="1">
                <a:latin typeface="+mj-lt"/>
              </a:rPr>
              <a:t>osteocyty</a:t>
            </a: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r>
              <a:rPr lang="cs-CZ" altLang="cs-CZ" sz="2800" dirty="0" err="1">
                <a:latin typeface="+mj-lt"/>
              </a:rPr>
              <a:t>Sclerostin</a:t>
            </a:r>
            <a:r>
              <a:rPr lang="cs-CZ" altLang="cs-CZ" sz="2800" dirty="0">
                <a:latin typeface="+mj-lt"/>
              </a:rPr>
              <a:t> stimuluje kostní resorpci přes RANKL</a:t>
            </a:r>
          </a:p>
          <a:p>
            <a:pPr eaLnBrk="1" hangingPunct="1">
              <a:defRPr/>
            </a:pPr>
            <a:r>
              <a:rPr lang="cs-CZ" altLang="cs-CZ" sz="2800" dirty="0">
                <a:latin typeface="+mj-lt"/>
              </a:rPr>
              <a:t>Je inhibitor osteoblastů</a:t>
            </a: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  <a:p>
            <a:pPr eaLnBrk="1" hangingPunct="1">
              <a:defRPr/>
            </a:pPr>
            <a:endParaRPr lang="cs-CZ" altLang="cs-CZ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1668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4419600" y="417513"/>
            <a:ext cx="3308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/>
              <a:t>Frailty syndrom</a:t>
            </a:r>
          </a:p>
        </p:txBody>
      </p:sp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1992314" y="2060575"/>
            <a:ext cx="907331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Subclinicaly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Early </a:t>
            </a:r>
            <a:r>
              <a:rPr lang="cs-CZ" altLang="cs-CZ" sz="2800" dirty="0" err="1"/>
              <a:t>frail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Late  </a:t>
            </a:r>
            <a:r>
              <a:rPr lang="cs-CZ" altLang="cs-CZ" sz="2800" dirty="0" err="1"/>
              <a:t>frail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Endstage</a:t>
            </a:r>
            <a:r>
              <a:rPr lang="cs-CZ" altLang="cs-CZ" sz="2800" dirty="0"/>
              <a:t> </a:t>
            </a:r>
            <a:r>
              <a:rPr lang="cs-CZ" altLang="cs-CZ" sz="2800" dirty="0" err="1"/>
              <a:t>frailty</a:t>
            </a:r>
            <a:r>
              <a:rPr lang="cs-CZ" altLang="cs-CZ" sz="2800" dirty="0"/>
              <a:t> syndrom:  </a:t>
            </a:r>
            <a:r>
              <a:rPr lang="cs-CZ" altLang="cs-CZ" sz="2800" dirty="0" err="1" smtClean="0"/>
              <a:t>terminal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geriatric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deterio</a:t>
            </a:r>
            <a:r>
              <a:rPr lang="cs-CZ" altLang="cs-CZ" sz="2400" dirty="0" err="1" smtClean="0"/>
              <a:t>ration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3459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3843338" y="490538"/>
            <a:ext cx="3467100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/>
              <a:t>Frailty  syndrom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154169" y="1426396"/>
            <a:ext cx="949651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Tendency</a:t>
            </a:r>
            <a:r>
              <a:rPr lang="cs-CZ" altLang="cs-CZ" sz="2800" dirty="0" smtClean="0"/>
              <a:t> to </a:t>
            </a:r>
            <a:r>
              <a:rPr lang="cs-CZ" altLang="cs-CZ" sz="2800" dirty="0" err="1" smtClean="0"/>
              <a:t>falls</a:t>
            </a:r>
            <a:r>
              <a:rPr lang="cs-CZ" altLang="cs-CZ" sz="2800" dirty="0" smtClean="0"/>
              <a:t> and to </a:t>
            </a:r>
            <a:r>
              <a:rPr lang="cs-CZ" altLang="cs-CZ" sz="2800" dirty="0" err="1" smtClean="0"/>
              <a:t>fractures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Tendency</a:t>
            </a:r>
            <a:r>
              <a:rPr lang="cs-CZ" altLang="cs-CZ" sz="2800" dirty="0" smtClean="0"/>
              <a:t> to </a:t>
            </a:r>
            <a:r>
              <a:rPr lang="cs-CZ" altLang="cs-CZ" sz="2800" dirty="0" err="1" smtClean="0"/>
              <a:t>decompensation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other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comorbidities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cognitive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functions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Help</a:t>
            </a:r>
            <a:r>
              <a:rPr lang="cs-CZ" altLang="cs-CZ" sz="2800" dirty="0" smtClean="0"/>
              <a:t> in </a:t>
            </a:r>
            <a:r>
              <a:rPr lang="cs-CZ" altLang="cs-CZ" sz="2800" dirty="0" err="1" smtClean="0"/>
              <a:t>daily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activities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Sarcopenia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Osteoporosis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Bone </a:t>
            </a:r>
            <a:r>
              <a:rPr lang="cs-CZ" altLang="cs-CZ" sz="2800" dirty="0" err="1" smtClean="0"/>
              <a:t>density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corelates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with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serum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level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vit </a:t>
            </a:r>
            <a:r>
              <a:rPr lang="cs-CZ" altLang="cs-CZ" sz="2800" dirty="0"/>
              <a:t>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Low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level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vit. D </a:t>
            </a:r>
            <a:r>
              <a:rPr lang="cs-CZ" altLang="cs-CZ" sz="2800" dirty="0" err="1"/>
              <a:t>c</a:t>
            </a:r>
            <a:r>
              <a:rPr lang="cs-CZ" altLang="cs-CZ" sz="2800" dirty="0" err="1" smtClean="0"/>
              <a:t>orelates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with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cognitive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functions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1065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376198" y="478823"/>
            <a:ext cx="830067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/>
              <a:t>                     </a:t>
            </a:r>
            <a:r>
              <a:rPr lang="cs-CZ" altLang="cs-CZ" dirty="0" smtClean="0"/>
              <a:t>Prevalence</a:t>
            </a:r>
            <a:endParaRPr lang="cs-CZ" altLang="cs-CZ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Mostly</a:t>
            </a:r>
            <a:r>
              <a:rPr lang="cs-CZ" altLang="cs-CZ" sz="2800" dirty="0" smtClean="0"/>
              <a:t> in </a:t>
            </a:r>
            <a:r>
              <a:rPr lang="cs-CZ" altLang="cs-CZ" sz="2800" dirty="0" err="1" smtClean="0"/>
              <a:t>higher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age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In </a:t>
            </a:r>
            <a:r>
              <a:rPr lang="cs-CZ" altLang="cs-CZ" sz="2800" dirty="0"/>
              <a:t>7 %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people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above</a:t>
            </a:r>
            <a:r>
              <a:rPr lang="cs-CZ" altLang="cs-CZ" sz="2800" dirty="0" smtClean="0"/>
              <a:t> 65 y. </a:t>
            </a:r>
            <a:r>
              <a:rPr lang="cs-CZ" altLang="cs-CZ" sz="2800" dirty="0" err="1" smtClean="0"/>
              <a:t>living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home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In 25 </a:t>
            </a:r>
            <a:r>
              <a:rPr lang="cs-CZ" altLang="cs-CZ" sz="2800" dirty="0"/>
              <a:t>%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people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age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above</a:t>
            </a:r>
            <a:r>
              <a:rPr lang="cs-CZ" altLang="cs-CZ" sz="2800" dirty="0" smtClean="0"/>
              <a:t> 75 </a:t>
            </a:r>
            <a:r>
              <a:rPr lang="cs-CZ" altLang="cs-CZ" sz="2800" dirty="0" err="1" smtClean="0"/>
              <a:t>years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 </a:t>
            </a:r>
            <a:r>
              <a:rPr lang="cs-CZ" altLang="cs-CZ" sz="2800" dirty="0"/>
              <a:t>20 % </a:t>
            </a:r>
            <a:r>
              <a:rPr lang="cs-CZ" altLang="cs-CZ" sz="2800" dirty="0" smtClean="0"/>
              <a:t>in </a:t>
            </a:r>
            <a:r>
              <a:rPr lang="cs-CZ" altLang="cs-CZ" sz="2800" dirty="0" err="1" smtClean="0"/>
              <a:t>people</a:t>
            </a:r>
            <a:r>
              <a:rPr lang="cs-CZ" altLang="cs-CZ" sz="2800" dirty="0" smtClean="0"/>
              <a:t> 65-70 </a:t>
            </a:r>
            <a:r>
              <a:rPr lang="cs-CZ" altLang="cs-CZ" sz="2800" dirty="0"/>
              <a:t>let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 60 </a:t>
            </a:r>
            <a:r>
              <a:rPr lang="cs-CZ" altLang="cs-CZ" sz="2800" dirty="0"/>
              <a:t>% </a:t>
            </a:r>
            <a:r>
              <a:rPr lang="cs-CZ" altLang="cs-CZ" sz="2800" dirty="0" smtClean="0"/>
              <a:t>in </a:t>
            </a:r>
            <a:r>
              <a:rPr lang="cs-CZ" altLang="cs-CZ" sz="2800" dirty="0" err="1" smtClean="0"/>
              <a:t>people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above</a:t>
            </a:r>
            <a:r>
              <a:rPr lang="cs-CZ" altLang="cs-CZ" sz="2800" dirty="0" smtClean="0"/>
              <a:t> 80 </a:t>
            </a:r>
            <a:r>
              <a:rPr lang="cs-CZ" altLang="cs-CZ" sz="2800" dirty="0" err="1" smtClean="0"/>
              <a:t>years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The</a:t>
            </a:r>
            <a:r>
              <a:rPr lang="cs-CZ" altLang="cs-CZ" sz="2800" dirty="0" smtClean="0"/>
              <a:t> cause: long </a:t>
            </a:r>
            <a:r>
              <a:rPr lang="cs-CZ" altLang="cs-CZ" sz="2800" dirty="0" err="1" smtClean="0"/>
              <a:t>lasting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insuficiency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vit </a:t>
            </a:r>
            <a:r>
              <a:rPr lang="cs-CZ" altLang="cs-CZ" sz="2800" dirty="0"/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0732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2763839" y="539750"/>
            <a:ext cx="56957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smtClean="0"/>
              <a:t>Risk </a:t>
            </a:r>
            <a:r>
              <a:rPr lang="cs-CZ" altLang="cs-CZ" dirty="0" err="1" smtClean="0"/>
              <a:t>factors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frailty</a:t>
            </a:r>
            <a:r>
              <a:rPr lang="cs-CZ" altLang="cs-CZ" dirty="0" smtClean="0"/>
              <a:t> </a:t>
            </a:r>
            <a:r>
              <a:rPr lang="cs-CZ" altLang="cs-CZ" dirty="0"/>
              <a:t>syndrom</a:t>
            </a: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971676" y="1431926"/>
            <a:ext cx="6526146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Cardiovascular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diseases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Diabetes </a:t>
            </a:r>
            <a:r>
              <a:rPr lang="cs-CZ" altLang="cs-CZ" sz="2800" dirty="0" err="1"/>
              <a:t>mellitus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Atherosclerosis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Renal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diseases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Neurological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diseases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Obesity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Hormonal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dysfunction</a:t>
            </a:r>
            <a:endParaRPr lang="cs-CZ" altLang="cs-CZ" sz="2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800" dirty="0" smtClean="0"/>
              <a:t>Parkinson syndrom</a:t>
            </a:r>
          </a:p>
          <a:p>
            <a:pPr>
              <a:spcBef>
                <a:spcPct val="0"/>
              </a:spcBef>
              <a:buNone/>
            </a:pPr>
            <a:r>
              <a:rPr lang="cs-CZ" altLang="cs-CZ" sz="2800" dirty="0" err="1" smtClean="0"/>
              <a:t>Multiple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sclerosis</a:t>
            </a:r>
            <a:endParaRPr lang="cs-CZ" altLang="cs-CZ" sz="2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800" dirty="0" err="1" smtClean="0"/>
              <a:t>Condition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after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cerebrovascular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disease</a:t>
            </a:r>
            <a:endParaRPr lang="cs-CZ" altLang="cs-CZ" sz="2800" dirty="0" smtClean="0"/>
          </a:p>
          <a:p>
            <a:pPr>
              <a:spcBef>
                <a:spcPct val="0"/>
              </a:spcBef>
              <a:buNone/>
            </a:pPr>
            <a:r>
              <a:rPr lang="cs-CZ" altLang="cs-CZ" sz="2800" dirty="0" err="1" smtClean="0"/>
              <a:t>Cataracta</a:t>
            </a:r>
            <a:endParaRPr lang="cs-CZ" altLang="cs-CZ" sz="2800" dirty="0" smtClean="0"/>
          </a:p>
          <a:p>
            <a:pPr>
              <a:spcBef>
                <a:spcPct val="0"/>
              </a:spcBef>
              <a:buNone/>
            </a:pP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4929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2855914" y="260350"/>
            <a:ext cx="82445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err="1" smtClean="0"/>
              <a:t>Prevention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treatment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frailty</a:t>
            </a:r>
            <a:r>
              <a:rPr lang="cs-CZ" altLang="cs-CZ" dirty="0" smtClean="0"/>
              <a:t> syndrom</a:t>
            </a:r>
            <a:endParaRPr lang="cs-CZ" altLang="cs-CZ" dirty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814552" y="1172834"/>
            <a:ext cx="10682733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Frailty</a:t>
            </a:r>
            <a:r>
              <a:rPr lang="cs-CZ" altLang="cs-CZ" sz="2800" dirty="0"/>
              <a:t> </a:t>
            </a:r>
            <a:r>
              <a:rPr lang="cs-CZ" altLang="cs-CZ" sz="2800" dirty="0" smtClean="0"/>
              <a:t>syndrom </a:t>
            </a:r>
            <a:r>
              <a:rPr lang="cs-CZ" altLang="cs-CZ" sz="2800" dirty="0" err="1" smtClean="0"/>
              <a:t>is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reversible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Nurishment</a:t>
            </a:r>
            <a:r>
              <a:rPr lang="cs-CZ" altLang="cs-CZ" sz="2800" dirty="0" smtClean="0"/>
              <a:t> and </a:t>
            </a:r>
            <a:r>
              <a:rPr lang="cs-CZ" altLang="cs-CZ" sz="2800" dirty="0" err="1" smtClean="0"/>
              <a:t>uptake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proteins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1,3 </a:t>
            </a:r>
            <a:r>
              <a:rPr lang="cs-CZ" altLang="cs-CZ" sz="2800" dirty="0" smtClean="0"/>
              <a:t>g/kg/</a:t>
            </a:r>
            <a:r>
              <a:rPr lang="cs-CZ" altLang="cs-CZ" sz="2800" dirty="0" err="1" smtClean="0"/>
              <a:t>day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Vit D 800 </a:t>
            </a:r>
            <a:r>
              <a:rPr lang="cs-CZ" altLang="cs-CZ" sz="2800" dirty="0" smtClean="0"/>
              <a:t>IU/</a:t>
            </a:r>
            <a:r>
              <a:rPr lang="cs-CZ" altLang="cs-CZ" sz="2800" dirty="0" err="1" smtClean="0"/>
              <a:t>day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till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2000 </a:t>
            </a:r>
            <a:r>
              <a:rPr lang="cs-CZ" altLang="cs-CZ" sz="2800" dirty="0" smtClean="0"/>
              <a:t>IU/</a:t>
            </a:r>
            <a:r>
              <a:rPr lang="cs-CZ" altLang="cs-CZ" sz="2800" dirty="0" err="1" smtClean="0"/>
              <a:t>day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Vigantol</a:t>
            </a:r>
            <a:r>
              <a:rPr lang="cs-CZ" altLang="cs-CZ" sz="2800" dirty="0"/>
              <a:t> 1 </a:t>
            </a:r>
            <a:r>
              <a:rPr lang="cs-CZ" altLang="cs-CZ" sz="2800" dirty="0" smtClean="0"/>
              <a:t>drop = </a:t>
            </a:r>
            <a:r>
              <a:rPr lang="cs-CZ" altLang="cs-CZ" sz="2800" dirty="0"/>
              <a:t>500 IU, </a:t>
            </a:r>
            <a:r>
              <a:rPr lang="cs-CZ" altLang="cs-CZ" sz="2800" dirty="0" err="1"/>
              <a:t>alpha</a:t>
            </a:r>
            <a:r>
              <a:rPr lang="cs-CZ" altLang="cs-CZ" sz="2800" dirty="0"/>
              <a:t> </a:t>
            </a:r>
            <a:r>
              <a:rPr lang="cs-CZ" altLang="cs-CZ" sz="2800" dirty="0" err="1"/>
              <a:t>kalcidol</a:t>
            </a:r>
            <a:r>
              <a:rPr lang="cs-CZ" altLang="cs-CZ" sz="2800" dirty="0"/>
              <a:t> 1 </a:t>
            </a:r>
            <a:r>
              <a:rPr lang="en-US" altLang="cs-CZ" sz="2800" dirty="0">
                <a:cs typeface="Arial" panose="020B0604020202020204" pitchFamily="34" charset="0"/>
              </a:rPr>
              <a:t>µ</a:t>
            </a:r>
            <a:r>
              <a:rPr lang="cs-CZ" altLang="cs-CZ" sz="2800" dirty="0">
                <a:cs typeface="Arial" panose="020B0604020202020204" pitchFamily="34" charset="0"/>
              </a:rPr>
              <a:t>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Walking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resisted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 </a:t>
            </a:r>
            <a:r>
              <a:rPr lang="cs-CZ" altLang="cs-CZ" sz="2800" dirty="0" err="1" smtClean="0"/>
              <a:t>exercise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maintaing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strength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Exercise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balance and stability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Prevention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atherosclerosis</a:t>
            </a:r>
            <a:r>
              <a:rPr lang="cs-CZ" altLang="cs-CZ" sz="2800" dirty="0" smtClean="0"/>
              <a:t>, management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metabolic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diseases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Mangement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other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comorbidities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To </a:t>
            </a:r>
            <a:r>
              <a:rPr lang="cs-CZ" altLang="cs-CZ" sz="2800" dirty="0" err="1" smtClean="0"/>
              <a:t>relieve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pain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Stop </a:t>
            </a:r>
            <a:r>
              <a:rPr lang="cs-CZ" altLang="cs-CZ" sz="2800" dirty="0" err="1"/>
              <a:t>walking</a:t>
            </a:r>
            <a:r>
              <a:rPr lang="cs-CZ" altLang="cs-CZ" sz="2800" dirty="0"/>
              <a:t> </a:t>
            </a:r>
            <a:r>
              <a:rPr lang="cs-CZ" altLang="cs-CZ" sz="2800" dirty="0" err="1"/>
              <a:t>when</a:t>
            </a:r>
            <a:r>
              <a:rPr lang="cs-CZ" altLang="cs-CZ" sz="2800" dirty="0"/>
              <a:t> </a:t>
            </a:r>
            <a:r>
              <a:rPr lang="cs-CZ" altLang="cs-CZ" sz="2800" dirty="0" err="1"/>
              <a:t>talking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140800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4"/>
          <p:cNvSpPr txBox="1">
            <a:spLocks noChangeArrowheads="1"/>
          </p:cNvSpPr>
          <p:nvPr/>
        </p:nvSpPr>
        <p:spPr bwMode="auto">
          <a:xfrm>
            <a:off x="4224338" y="188914"/>
            <a:ext cx="248497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smtClean="0"/>
              <a:t> </a:t>
            </a:r>
            <a:r>
              <a:rPr lang="cs-CZ" altLang="cs-CZ" dirty="0" err="1" smtClean="0"/>
              <a:t>Sarcopenia</a:t>
            </a:r>
            <a:r>
              <a:rPr lang="cs-CZ" altLang="cs-CZ" dirty="0" smtClean="0"/>
              <a:t> </a:t>
            </a:r>
            <a:endParaRPr lang="cs-CZ" altLang="cs-CZ" dirty="0"/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467710" y="1153239"/>
            <a:ext cx="9643987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Loss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material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20-30 </a:t>
            </a:r>
            <a:r>
              <a:rPr lang="cs-CZ" altLang="cs-CZ" sz="2800" dirty="0"/>
              <a:t>% 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Dysbalance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between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synthesis</a:t>
            </a:r>
            <a:r>
              <a:rPr lang="cs-CZ" altLang="cs-CZ" sz="2800" dirty="0" smtClean="0"/>
              <a:t> and </a:t>
            </a:r>
            <a:r>
              <a:rPr lang="cs-CZ" altLang="cs-CZ" sz="2800" dirty="0" err="1" smtClean="0"/>
              <a:t>degradation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muscles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(</a:t>
            </a:r>
            <a:r>
              <a:rPr lang="cs-CZ" altLang="cs-CZ" sz="2800" dirty="0" err="1"/>
              <a:t>myostatin</a:t>
            </a:r>
            <a:r>
              <a:rPr lang="cs-CZ" altLang="cs-CZ" sz="2800" dirty="0"/>
              <a:t>, </a:t>
            </a:r>
            <a:r>
              <a:rPr lang="cs-CZ" altLang="cs-CZ" sz="2800" dirty="0" err="1" smtClean="0"/>
              <a:t>glucorticoids</a:t>
            </a:r>
            <a:r>
              <a:rPr lang="cs-CZ" altLang="cs-CZ" sz="2800" dirty="0" smtClean="0"/>
              <a:t>, </a:t>
            </a:r>
            <a:r>
              <a:rPr lang="cs-CZ" altLang="cs-CZ" sz="2800" dirty="0" err="1" smtClean="0"/>
              <a:t>sexual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hormons</a:t>
            </a:r>
            <a:r>
              <a:rPr lang="cs-CZ" altLang="cs-CZ" sz="2800" dirty="0" smtClean="0"/>
              <a:t>, insulin</a:t>
            </a:r>
            <a:r>
              <a:rPr lang="cs-CZ" altLang="cs-CZ" sz="2800" dirty="0"/>
              <a:t>, IGF-I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Osteopenia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follows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sarcopenia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Bedridden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patients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Sedentary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way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life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Worsening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physical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condition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98327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4635500" y="466725"/>
            <a:ext cx="225734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err="1" smtClean="0"/>
              <a:t>Sarcopenia</a:t>
            </a:r>
            <a:endParaRPr lang="cs-CZ" altLang="cs-CZ" dirty="0"/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341586" y="1223689"/>
            <a:ext cx="1024831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Muscle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densitometry</a:t>
            </a:r>
            <a:r>
              <a:rPr lang="cs-CZ" altLang="cs-CZ" sz="2800" dirty="0" smtClean="0"/>
              <a:t>: </a:t>
            </a:r>
            <a:r>
              <a:rPr lang="cs-CZ" altLang="cs-CZ" sz="2800" dirty="0" err="1" smtClean="0"/>
              <a:t>bellow</a:t>
            </a:r>
            <a:r>
              <a:rPr lang="cs-CZ" altLang="cs-CZ" sz="2800" dirty="0" smtClean="0"/>
              <a:t> 2 </a:t>
            </a:r>
            <a:r>
              <a:rPr lang="cs-CZ" altLang="cs-CZ" sz="2800" dirty="0"/>
              <a:t>SD </a:t>
            </a:r>
            <a:r>
              <a:rPr lang="cs-CZ" altLang="cs-CZ" sz="2800" dirty="0" smtClean="0"/>
              <a:t> - male     </a:t>
            </a:r>
            <a:r>
              <a:rPr lang="cs-CZ" altLang="cs-CZ" sz="2800" dirty="0" err="1" smtClean="0"/>
              <a:t>bellow</a:t>
            </a:r>
            <a:r>
              <a:rPr lang="cs-CZ" altLang="cs-CZ" sz="2800" dirty="0" smtClean="0"/>
              <a:t> </a:t>
            </a:r>
            <a:r>
              <a:rPr lang="cs-CZ" altLang="cs-CZ" sz="2800" dirty="0"/>
              <a:t>7,26 kg/m2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                                                       </a:t>
            </a:r>
            <a:r>
              <a:rPr lang="cs-CZ" altLang="cs-CZ" sz="2800" dirty="0" smtClean="0"/>
              <a:t>  - </a:t>
            </a:r>
            <a:r>
              <a:rPr lang="cs-CZ" altLang="cs-CZ" sz="2800" dirty="0" err="1" smtClean="0"/>
              <a:t>female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bellow</a:t>
            </a:r>
            <a:r>
              <a:rPr lang="cs-CZ" altLang="cs-CZ" sz="2800" dirty="0" smtClean="0"/>
              <a:t>  </a:t>
            </a:r>
            <a:r>
              <a:rPr lang="cs-CZ" altLang="cs-CZ" sz="2800" dirty="0"/>
              <a:t>5,45 kg/m2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MRI </a:t>
            </a:r>
            <a:r>
              <a:rPr lang="cs-CZ" altLang="cs-CZ" sz="2800" dirty="0" err="1" smtClean="0"/>
              <a:t>examination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Hand </a:t>
            </a:r>
            <a:r>
              <a:rPr lang="cs-CZ" altLang="cs-CZ" sz="2800" dirty="0" err="1" smtClean="0"/>
              <a:t>grip</a:t>
            </a:r>
            <a:r>
              <a:rPr lang="cs-CZ" altLang="cs-CZ" sz="2800" dirty="0" smtClean="0"/>
              <a:t>- </a:t>
            </a:r>
            <a:r>
              <a:rPr lang="cs-CZ" altLang="cs-CZ" sz="2800" dirty="0" err="1" smtClean="0"/>
              <a:t>dynamometer</a:t>
            </a:r>
            <a:endParaRPr lang="cs-CZ" altLang="cs-CZ" sz="28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Flexion</a:t>
            </a:r>
            <a:r>
              <a:rPr lang="cs-CZ" altLang="cs-CZ" sz="2800" dirty="0" smtClean="0"/>
              <a:t> and </a:t>
            </a:r>
            <a:r>
              <a:rPr lang="cs-CZ" altLang="cs-CZ" sz="2800" dirty="0" err="1" smtClean="0"/>
              <a:t>extension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knee</a:t>
            </a:r>
            <a:r>
              <a:rPr lang="cs-CZ" altLang="cs-CZ" sz="2800" dirty="0" smtClean="0"/>
              <a:t> joint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Maximal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rate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breathing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out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 smtClean="0"/>
              <a:t>Velocity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walking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smtClean="0"/>
              <a:t>Test </a:t>
            </a:r>
            <a:r>
              <a:rPr lang="cs-CZ" altLang="cs-CZ" sz="2800" dirty="0" err="1" smtClean="0"/>
              <a:t>for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maintaining</a:t>
            </a:r>
            <a:r>
              <a:rPr lang="cs-CZ" altLang="cs-CZ" sz="2800" dirty="0" smtClean="0"/>
              <a:t> 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balance</a:t>
            </a:r>
            <a:endParaRPr lang="cs-CZ" altLang="cs-CZ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 err="1"/>
              <a:t>Get</a:t>
            </a:r>
            <a:r>
              <a:rPr lang="cs-CZ" altLang="cs-CZ" sz="2800" dirty="0"/>
              <a:t> up and go test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/>
              <a:t>Test </a:t>
            </a:r>
            <a:r>
              <a:rPr lang="cs-CZ" altLang="cs-CZ" sz="2800" dirty="0" err="1" smtClean="0"/>
              <a:t>of</a:t>
            </a:r>
            <a:r>
              <a:rPr lang="cs-CZ" altLang="cs-CZ" sz="2800" dirty="0" smtClean="0"/>
              <a:t>  </a:t>
            </a:r>
            <a:r>
              <a:rPr lang="cs-CZ" altLang="cs-CZ" sz="2800" dirty="0" err="1" smtClean="0"/>
              <a:t>climbing</a:t>
            </a:r>
            <a:r>
              <a:rPr lang="cs-CZ" altLang="cs-CZ" sz="2800" dirty="0" smtClean="0"/>
              <a:t> </a:t>
            </a:r>
            <a:r>
              <a:rPr lang="cs-CZ" altLang="cs-CZ" sz="2800" dirty="0" err="1" smtClean="0"/>
              <a:t>stairs</a:t>
            </a: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57829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3503613" y="333375"/>
            <a:ext cx="5490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dirty="0" err="1" smtClean="0"/>
              <a:t>Consequences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sarcopenia</a:t>
            </a:r>
            <a:endParaRPr lang="cs-CZ" altLang="cs-CZ" dirty="0"/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1837888" y="1684448"/>
            <a:ext cx="5955476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 err="1" smtClean="0"/>
              <a:t>Diminished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physical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activity</a:t>
            </a:r>
            <a:endParaRPr lang="cs-CZ" altLang="cs-CZ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 err="1" smtClean="0"/>
              <a:t>Sarcoporosis</a:t>
            </a:r>
            <a:endParaRPr lang="cs-CZ" altLang="cs-CZ" sz="3600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3600" dirty="0" err="1" smtClean="0"/>
              <a:t>Higher</a:t>
            </a:r>
            <a:r>
              <a:rPr lang="cs-CZ" altLang="cs-CZ" sz="3600" dirty="0" smtClean="0"/>
              <a:t> risk </a:t>
            </a:r>
            <a:r>
              <a:rPr lang="cs-CZ" altLang="cs-CZ" sz="3600" dirty="0" err="1" smtClean="0"/>
              <a:t>of</a:t>
            </a:r>
            <a:r>
              <a:rPr lang="cs-CZ" altLang="cs-CZ" sz="3600" dirty="0" smtClean="0"/>
              <a:t> </a:t>
            </a:r>
            <a:r>
              <a:rPr lang="cs-CZ" altLang="cs-CZ" sz="3600" dirty="0" err="1" smtClean="0"/>
              <a:t>falls</a:t>
            </a:r>
            <a:r>
              <a:rPr lang="cs-CZ" altLang="cs-CZ" sz="3600" dirty="0" smtClean="0"/>
              <a:t> </a:t>
            </a:r>
            <a:endParaRPr lang="cs-CZ" altLang="cs-CZ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3600" dirty="0"/>
          </a:p>
        </p:txBody>
      </p:sp>
    </p:spTree>
    <p:extLst>
      <p:ext uri="{BB962C8B-B14F-4D97-AF65-F5344CB8AC3E}">
        <p14:creationId xmlns:p14="http://schemas.microsoft.com/office/powerpoint/2010/main" val="41225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500</Words>
  <Application>Microsoft Office PowerPoint</Application>
  <PresentationFormat>Širokoúhlá obrazovka</PresentationFormat>
  <Paragraphs>237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Rozkydal</dc:creator>
  <cp:lastModifiedBy>Rozkydal</cp:lastModifiedBy>
  <cp:revision>7</cp:revision>
  <dcterms:created xsi:type="dcterms:W3CDTF">2015-04-08T11:06:32Z</dcterms:created>
  <dcterms:modified xsi:type="dcterms:W3CDTF">2015-09-23T09:38:49Z</dcterms:modified>
</cp:coreProperties>
</file>