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6" r:id="rId6"/>
    <p:sldId id="283" r:id="rId7"/>
    <p:sldId id="275" r:id="rId8"/>
    <p:sldId id="282" r:id="rId9"/>
    <p:sldId id="258" r:id="rId10"/>
    <p:sldId id="284" r:id="rId11"/>
    <p:sldId id="278" r:id="rId12"/>
    <p:sldId id="281" r:id="rId13"/>
    <p:sldId id="280" r:id="rId14"/>
    <p:sldId id="291" r:id="rId15"/>
    <p:sldId id="292" r:id="rId16"/>
    <p:sldId id="293" r:id="rId17"/>
    <p:sldId id="294" r:id="rId18"/>
    <p:sldId id="295" r:id="rId19"/>
    <p:sldId id="259" r:id="rId20"/>
    <p:sldId id="297" r:id="rId21"/>
    <p:sldId id="289" r:id="rId22"/>
    <p:sldId id="290" r:id="rId23"/>
    <p:sldId id="288" r:id="rId24"/>
    <p:sldId id="260" r:id="rId25"/>
    <p:sldId id="302" r:id="rId26"/>
    <p:sldId id="309" r:id="rId27"/>
    <p:sldId id="300" r:id="rId28"/>
    <p:sldId id="307" r:id="rId29"/>
    <p:sldId id="308" r:id="rId30"/>
    <p:sldId id="303" r:id="rId31"/>
    <p:sldId id="304" r:id="rId32"/>
    <p:sldId id="301" r:id="rId33"/>
    <p:sldId id="306" r:id="rId34"/>
    <p:sldId id="305" r:id="rId35"/>
    <p:sldId id="299" r:id="rId36"/>
    <p:sldId id="314" r:id="rId37"/>
    <p:sldId id="313" r:id="rId38"/>
    <p:sldId id="310" r:id="rId39"/>
    <p:sldId id="312" r:id="rId40"/>
    <p:sldId id="311" r:id="rId41"/>
    <p:sldId id="315" r:id="rId42"/>
    <p:sldId id="319" r:id="rId43"/>
    <p:sldId id="323" r:id="rId44"/>
    <p:sldId id="324" r:id="rId45"/>
    <p:sldId id="322" r:id="rId46"/>
    <p:sldId id="325" r:id="rId47"/>
    <p:sldId id="326" r:id="rId48"/>
    <p:sldId id="327" r:id="rId49"/>
    <p:sldId id="320" r:id="rId50"/>
    <p:sldId id="328" r:id="rId51"/>
    <p:sldId id="262" r:id="rId52"/>
    <p:sldId id="263" r:id="rId53"/>
    <p:sldId id="264" r:id="rId54"/>
    <p:sldId id="265" r:id="rId55"/>
    <p:sldId id="331" r:id="rId56"/>
    <p:sldId id="266" r:id="rId57"/>
    <p:sldId id="333" r:id="rId58"/>
    <p:sldId id="334" r:id="rId59"/>
    <p:sldId id="329" r:id="rId60"/>
    <p:sldId id="330" r:id="rId61"/>
    <p:sldId id="335" r:id="rId62"/>
    <p:sldId id="267" r:id="rId63"/>
    <p:sldId id="268" r:id="rId64"/>
    <p:sldId id="336" r:id="rId65"/>
    <p:sldId id="270" r:id="rId66"/>
    <p:sldId id="337" r:id="rId67"/>
    <p:sldId id="271" r:id="rId68"/>
    <p:sldId id="338" r:id="rId69"/>
    <p:sldId id="340" r:id="rId70"/>
    <p:sldId id="339" r:id="rId71"/>
    <p:sldId id="341" r:id="rId72"/>
    <p:sldId id="272" r:id="rId73"/>
    <p:sldId id="342" r:id="rId74"/>
    <p:sldId id="343" r:id="rId75"/>
    <p:sldId id="344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7034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481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72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834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83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48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4264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941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525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6100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2628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FE21-72E6-4FDF-95FD-AE3C877EE2A0}" type="datetimeFigureOut">
              <a:rPr lang="cs-CZ" smtClean="0"/>
              <a:pPr/>
              <a:t>4.5.2018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ED23-B547-4C11-AD00-69F49D8A62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2711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Pathology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urologic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V. Žampachová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I. PAÚ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cs-CZ" sz="4000" smtClean="0">
                <a:solidFill>
                  <a:srgbClr val="FF0000"/>
                </a:solidFill>
              </a:rPr>
              <a:t>Cystic</a:t>
            </a:r>
            <a:r>
              <a:rPr lang="cs-CZ" altLang="cs-CZ" sz="4000" smtClean="0">
                <a:solidFill>
                  <a:srgbClr val="FF0000"/>
                </a:solidFill>
              </a:rPr>
              <a:t> renal disease</a:t>
            </a:r>
            <a:endParaRPr lang="cs-CZ" altLang="cs-CZ" smtClean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Hereditary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congenital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nonhereditary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acquired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Pathogenesis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primary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defect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tubular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cells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their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growth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resulting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tubular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dilatation</a:t>
            </a:r>
            <a:r>
              <a:rPr lang="cs-CZ" altLang="cs-CZ" dirty="0" smtClean="0"/>
              <a:t> </a:t>
            </a:r>
          </a:p>
          <a:p>
            <a:pPr>
              <a:defRPr/>
            </a:pPr>
            <a:r>
              <a:rPr lang="cs-CZ" altLang="cs-CZ" dirty="0" err="1" smtClean="0"/>
              <a:t>Cavity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fluid, </a:t>
            </a:r>
            <a:r>
              <a:rPr lang="cs-CZ" altLang="cs-CZ" dirty="0" err="1" smtClean="0"/>
              <a:t>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lining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err="1" smtClean="0"/>
              <a:t>Multiple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solitary</a:t>
            </a:r>
            <a:r>
              <a:rPr lang="cs-CZ" altLang="cs-CZ" dirty="0" smtClean="0"/>
              <a:t> </a:t>
            </a:r>
          </a:p>
          <a:p>
            <a:pPr>
              <a:defRPr/>
            </a:pPr>
            <a:r>
              <a:rPr lang="cs-CZ" altLang="cs-CZ" dirty="0" err="1" smtClean="0"/>
              <a:t>Solitary</a:t>
            </a:r>
            <a:r>
              <a:rPr lang="cs-CZ" altLang="cs-CZ" dirty="0" smtClean="0"/>
              <a:t> cyst </a:t>
            </a:r>
            <a:r>
              <a:rPr lang="cs-CZ" altLang="cs-CZ" dirty="0" err="1" smtClean="0"/>
              <a:t>may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simulate</a:t>
            </a:r>
            <a:r>
              <a:rPr lang="cs-CZ" altLang="cs-CZ" dirty="0" smtClean="0"/>
              <a:t> a tumor</a:t>
            </a:r>
          </a:p>
          <a:p>
            <a:pPr eaLnBrk="1" hangingPunct="1">
              <a:defRPr/>
            </a:pPr>
            <a:r>
              <a:rPr lang="cs-CZ" altLang="cs-CZ" dirty="0" err="1" smtClean="0"/>
              <a:t>Affects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whole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cortex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medulla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C000"/>
                </a:solidFill>
              </a:rPr>
              <a:t>Pain</a:t>
            </a:r>
            <a:r>
              <a:rPr lang="cs-CZ" altLang="cs-CZ" dirty="0" smtClean="0">
                <a:solidFill>
                  <a:srgbClr val="FFC000"/>
                </a:solidFill>
              </a:rPr>
              <a:t>, </a:t>
            </a:r>
            <a:r>
              <a:rPr lang="cs-CZ" altLang="cs-CZ" dirty="0" err="1" smtClean="0">
                <a:solidFill>
                  <a:srgbClr val="FFC000"/>
                </a:solidFill>
              </a:rPr>
              <a:t>hematuria</a:t>
            </a:r>
            <a:r>
              <a:rPr lang="cs-CZ" altLang="cs-CZ" dirty="0" smtClean="0">
                <a:solidFill>
                  <a:srgbClr val="FFC000"/>
                </a:solidFill>
              </a:rPr>
              <a:t>, </a:t>
            </a:r>
            <a:r>
              <a:rPr lang="cs-CZ" altLang="cs-CZ" dirty="0" err="1" smtClean="0">
                <a:solidFill>
                  <a:srgbClr val="FFC000"/>
                </a:solidFill>
              </a:rPr>
              <a:t>hypertension</a:t>
            </a:r>
            <a:r>
              <a:rPr lang="cs-CZ" altLang="cs-CZ" dirty="0" smtClean="0">
                <a:solidFill>
                  <a:srgbClr val="FFC000"/>
                </a:solidFill>
              </a:rPr>
              <a:t>, UTI, </a:t>
            </a:r>
            <a:r>
              <a:rPr lang="cs-CZ" altLang="cs-CZ" dirty="0" err="1" smtClean="0">
                <a:solidFill>
                  <a:srgbClr val="FFC000"/>
                </a:solidFill>
              </a:rPr>
              <a:t>stones</a:t>
            </a:r>
            <a:endParaRPr lang="cs-CZ" alt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84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Inborn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800" dirty="0" err="1">
                <a:solidFill>
                  <a:srgbClr val="FF9900"/>
                </a:solidFill>
              </a:rPr>
              <a:t>Adult</a:t>
            </a:r>
            <a:r>
              <a:rPr lang="cs-CZ" altLang="cs-CZ" sz="2800" dirty="0">
                <a:solidFill>
                  <a:srgbClr val="FF9900"/>
                </a:solidFill>
              </a:rPr>
              <a:t> </a:t>
            </a:r>
            <a:r>
              <a:rPr lang="cs-CZ" altLang="cs-CZ" sz="2800" dirty="0" err="1">
                <a:solidFill>
                  <a:srgbClr val="FF9900"/>
                </a:solidFill>
              </a:rPr>
              <a:t>polycystic</a:t>
            </a:r>
            <a:r>
              <a:rPr lang="cs-CZ" altLang="cs-CZ" sz="2800" dirty="0">
                <a:solidFill>
                  <a:srgbClr val="FF9900"/>
                </a:solidFill>
              </a:rPr>
              <a:t> </a:t>
            </a:r>
            <a:r>
              <a:rPr lang="cs-CZ" altLang="cs-CZ" sz="2800" dirty="0" err="1">
                <a:solidFill>
                  <a:srgbClr val="FF9900"/>
                </a:solidFill>
              </a:rPr>
              <a:t>kidney</a:t>
            </a:r>
            <a:r>
              <a:rPr lang="cs-CZ" altLang="cs-CZ" sz="2800" dirty="0">
                <a:solidFill>
                  <a:srgbClr val="FF9900"/>
                </a:solidFill>
              </a:rPr>
              <a:t> </a:t>
            </a:r>
            <a:r>
              <a:rPr lang="cs-CZ" altLang="cs-CZ" sz="2800" dirty="0" err="1">
                <a:solidFill>
                  <a:srgbClr val="FF9900"/>
                </a:solidFill>
              </a:rPr>
              <a:t>disease</a:t>
            </a:r>
            <a:endParaRPr lang="cs-CZ" altLang="cs-CZ" sz="2800" dirty="0">
              <a:solidFill>
                <a:srgbClr val="FF9900"/>
              </a:solidFill>
            </a:endParaRPr>
          </a:p>
          <a:p>
            <a:pPr lvl="2"/>
            <a:r>
              <a:rPr lang="cs-CZ" altLang="cs-CZ" sz="2800" dirty="0"/>
              <a:t> </a:t>
            </a:r>
            <a:r>
              <a:rPr lang="cs-CZ" altLang="cs-CZ" sz="2800" dirty="0" err="1"/>
              <a:t>common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congenital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disease</a:t>
            </a:r>
            <a:r>
              <a:rPr lang="cs-CZ" altLang="cs-CZ" sz="2800" dirty="0"/>
              <a:t>, 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cs-CZ" sz="2800" dirty="0" err="1">
                <a:cs typeface="Arial" panose="020B0604020202020204" pitchFamily="34" charset="0"/>
              </a:rPr>
              <a:t>of</a:t>
            </a:r>
            <a:r>
              <a:rPr lang="cs-CZ" altLang="cs-CZ" sz="2800" dirty="0"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cs typeface="Arial" panose="020B0604020202020204" pitchFamily="34" charset="0"/>
              </a:rPr>
              <a:t>renal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function</a:t>
            </a:r>
            <a:r>
              <a:rPr lang="cs-CZ" altLang="cs-CZ" sz="2800" dirty="0"/>
              <a:t> in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3.-  4. dec., </a:t>
            </a:r>
            <a:r>
              <a:rPr lang="cs-CZ" altLang="cs-CZ" sz="2800" dirty="0" err="1"/>
              <a:t>autosomal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dominant</a:t>
            </a:r>
          </a:p>
          <a:p>
            <a:pPr lvl="2"/>
            <a:r>
              <a:rPr lang="cs-CZ" altLang="cs-CZ" sz="2400" dirty="0" smtClean="0"/>
              <a:t>+ liver </a:t>
            </a:r>
            <a:r>
              <a:rPr lang="cs-CZ" altLang="cs-CZ" sz="2400" dirty="0" err="1"/>
              <a:t>cysts</a:t>
            </a:r>
            <a:r>
              <a:rPr lang="cs-CZ" altLang="cs-CZ" sz="2400" dirty="0"/>
              <a:t>, </a:t>
            </a:r>
            <a:r>
              <a:rPr lang="cs-CZ" altLang="cs-CZ" sz="2400" dirty="0" err="1" smtClean="0"/>
              <a:t>arterial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berry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aneurysms</a:t>
            </a:r>
            <a:r>
              <a:rPr lang="cs-CZ" altLang="cs-CZ" sz="2400" dirty="0"/>
              <a:t>. </a:t>
            </a:r>
            <a:endParaRPr lang="cs-CZ" altLang="cs-CZ" sz="2400" dirty="0" smtClean="0"/>
          </a:p>
          <a:p>
            <a:pPr lvl="2"/>
            <a:r>
              <a:rPr lang="cs-CZ" altLang="cs-CZ" sz="2400" dirty="0" smtClean="0"/>
              <a:t>↑</a:t>
            </a:r>
            <a:r>
              <a:rPr lang="cs-CZ" altLang="cs-CZ" sz="2400" dirty="0"/>
              <a:t>risk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renal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cancer</a:t>
            </a:r>
            <a:endParaRPr lang="cs-CZ" altLang="cs-CZ" sz="2400" dirty="0"/>
          </a:p>
          <a:p>
            <a:pPr lvl="2"/>
            <a:r>
              <a:rPr lang="cs-CZ" altLang="cs-CZ" sz="2800" i="1" dirty="0" smtClean="0"/>
              <a:t>gross</a:t>
            </a:r>
            <a:r>
              <a:rPr lang="cs-CZ" altLang="cs-CZ" sz="2800" i="1" dirty="0"/>
              <a:t>:</a:t>
            </a:r>
            <a:r>
              <a:rPr lang="cs-CZ" altLang="cs-CZ" sz="2800" dirty="0"/>
              <a:t>  </a:t>
            </a:r>
            <a:r>
              <a:rPr lang="cs-CZ" altLang="cs-CZ" sz="2800" dirty="0" err="1" smtClean="0"/>
              <a:t>symmetric</a:t>
            </a:r>
            <a:r>
              <a:rPr lang="cs-CZ" altLang="cs-CZ" sz="2800" dirty="0" smtClean="0"/>
              <a:t> </a:t>
            </a:r>
            <a:r>
              <a:rPr lang="cs-CZ" altLang="cs-CZ" sz="2800" dirty="0" err="1"/>
              <a:t>kidney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enlargement</a:t>
            </a:r>
            <a:r>
              <a:rPr lang="cs-CZ" altLang="cs-CZ" sz="2800" dirty="0"/>
              <a:t> – </a:t>
            </a:r>
            <a:r>
              <a:rPr lang="cs-CZ" altLang="cs-CZ" sz="2800" dirty="0" err="1"/>
              <a:t>lenght</a:t>
            </a:r>
            <a:r>
              <a:rPr lang="cs-CZ" altLang="cs-CZ" sz="2800" dirty="0"/>
              <a:t> to 30 cm, </a:t>
            </a:r>
            <a:r>
              <a:rPr lang="cs-CZ" altLang="cs-CZ" sz="2800" dirty="0" err="1" smtClean="0"/>
              <a:t>weight</a:t>
            </a:r>
            <a:r>
              <a:rPr lang="cs-CZ" altLang="cs-CZ" sz="2800" dirty="0" smtClean="0"/>
              <a:t> to 8 kg, multiple </a:t>
            </a:r>
            <a:r>
              <a:rPr lang="cs-CZ" altLang="cs-CZ" sz="2800" dirty="0" err="1"/>
              <a:t>cysts</a:t>
            </a:r>
            <a:r>
              <a:rPr lang="cs-CZ" altLang="cs-CZ" sz="2800" dirty="0"/>
              <a:t> 0,5-50mm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447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Polycystic kidney</a:t>
            </a:r>
          </a:p>
        </p:txBody>
      </p:sp>
      <p:pic>
        <p:nvPicPr>
          <p:cNvPr id="1024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3" y="1600200"/>
            <a:ext cx="6034087" cy="4525963"/>
          </a:xfrm>
        </p:spPr>
      </p:pic>
    </p:spTree>
    <p:extLst>
      <p:ext uri="{BB962C8B-B14F-4D97-AF65-F5344CB8AC3E}">
        <p14:creationId xmlns="" xmlns:p14="http://schemas.microsoft.com/office/powerpoint/2010/main" val="21932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Inborn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Worsening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/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known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 smtClean="0"/>
          </a:p>
          <a:p>
            <a:r>
              <a:rPr lang="cs-CZ" dirty="0" err="1" smtClean="0"/>
              <a:t>Signs</a:t>
            </a:r>
            <a:r>
              <a:rPr lang="cs-CZ" dirty="0" smtClean="0"/>
              <a:t>/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suggestive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inborn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endParaRPr lang="cs-CZ" dirty="0" smtClean="0"/>
          </a:p>
          <a:p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kidney</a:t>
            </a:r>
            <a:r>
              <a:rPr lang="cs-CZ" dirty="0" smtClean="0"/>
              <a:t> </a:t>
            </a:r>
            <a:r>
              <a:rPr lang="cs-CZ" dirty="0" err="1" smtClean="0"/>
              <a:t>enlargement</a:t>
            </a:r>
            <a:r>
              <a:rPr lang="cs-CZ" dirty="0" smtClean="0"/>
              <a:t> – </a:t>
            </a:r>
            <a:r>
              <a:rPr lang="cs-CZ" dirty="0" err="1" smtClean="0"/>
              <a:t>atypical</a:t>
            </a:r>
            <a:r>
              <a:rPr lang="cs-CZ" dirty="0" smtClean="0"/>
              <a:t> </a:t>
            </a:r>
            <a:r>
              <a:rPr lang="cs-CZ" dirty="0" err="1" smtClean="0"/>
              <a:t>findings</a:t>
            </a:r>
            <a:r>
              <a:rPr lang="cs-CZ" dirty="0" smtClean="0"/>
              <a:t> on </a:t>
            </a:r>
            <a:r>
              <a:rPr lang="cs-CZ" dirty="0" err="1" smtClean="0"/>
              <a:t>palpation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274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Urinary tract obstruction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increased susceptibility to urolithiasis</a:t>
            </a:r>
          </a:p>
          <a:p>
            <a:pPr eaLnBrk="1" hangingPunct="1"/>
            <a:r>
              <a:rPr lang="cs-CZ" altLang="cs-CZ" smtClean="0"/>
              <a:t>increased susceptibility to infection</a:t>
            </a:r>
          </a:p>
          <a:p>
            <a:pPr eaLnBrk="1" hangingPunct="1"/>
            <a:r>
              <a:rPr lang="cs-CZ" altLang="cs-CZ" smtClean="0"/>
              <a:t>risk of hydronephrosis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Combination of inborn + acquired risk factors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56120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0066"/>
                </a:solidFill>
              </a:rPr>
              <a:t>Vesico-ureteric reflux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Incompetence of the vesico-ureteral valve</a:t>
            </a:r>
          </a:p>
          <a:p>
            <a:pPr eaLnBrk="1" hangingPunct="1"/>
            <a:r>
              <a:rPr lang="cs-CZ" altLang="cs-CZ" smtClean="0"/>
              <a:t>Combination of congenital defect (short intravesical part of ureter, 1-2% of children)</a:t>
            </a:r>
          </a:p>
          <a:p>
            <a:pPr eaLnBrk="1" hangingPunct="1"/>
            <a:r>
              <a:rPr lang="cs-CZ" altLang="cs-CZ" smtClean="0">
                <a:cs typeface="Arial" panose="020B0604020202020204" pitchFamily="34" charset="0"/>
              </a:rPr>
              <a:t>↓ ureteral contractility in infection</a:t>
            </a:r>
          </a:p>
          <a:p>
            <a:pPr eaLnBrk="1" hangingPunct="1"/>
            <a:r>
              <a:rPr lang="cs-CZ" altLang="cs-CZ" smtClean="0">
                <a:cs typeface="Arial" panose="020B0604020202020204" pitchFamily="34" charset="0"/>
              </a:rPr>
              <a:t>acquired in bladder atony (spinal cord injury)</a:t>
            </a:r>
          </a:p>
        </p:txBody>
      </p:sp>
    </p:spTree>
    <p:extLst>
      <p:ext uri="{BB962C8B-B14F-4D97-AF65-F5344CB8AC3E}">
        <p14:creationId xmlns="" xmlns:p14="http://schemas.microsoft.com/office/powerpoint/2010/main" val="335637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Obstruction causes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Intrinsic</a:t>
            </a:r>
            <a:r>
              <a:rPr lang="cs-CZ" altLang="cs-CZ" smtClean="0"/>
              <a:t> – luminal obstruction (stone, blood clot, necrotic papilla, tumor or its part)</a:t>
            </a:r>
          </a:p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Wall stenosis or dysfunction</a:t>
            </a:r>
            <a:r>
              <a:rPr lang="cs-CZ" altLang="cs-CZ" smtClean="0"/>
              <a:t> (inborn, inflammation, postinflammatory, tumor, …)</a:t>
            </a:r>
          </a:p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Extrinsic</a:t>
            </a:r>
            <a:r>
              <a:rPr lang="cs-CZ" altLang="cs-CZ" smtClean="0"/>
              <a:t> – external compression, some causes common for both sexes, some different</a:t>
            </a:r>
            <a:endParaRPr lang="cs-CZ" altLang="cs-CZ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85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Obstruction causes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FF3300"/>
                </a:solidFill>
              </a:rPr>
              <a:t>In males</a:t>
            </a:r>
            <a:r>
              <a:rPr lang="cs-CZ" altLang="cs-CZ" smtClean="0"/>
              <a:t>: prostatic hyperplasia, prostatic ca, urethral stenosis, phimosis + complications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FF3300"/>
                </a:solidFill>
              </a:rPr>
              <a:t>In females</a:t>
            </a:r>
            <a:r>
              <a:rPr lang="cs-CZ" altLang="cs-CZ" smtClean="0"/>
              <a:t>: pregnancy, cervical ca (+ therapy), uterine myoma, ovarian tumor, uterine prolapse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FF3300"/>
                </a:solidFill>
              </a:rPr>
              <a:t>in both</a:t>
            </a:r>
            <a:r>
              <a:rPr lang="cs-CZ" altLang="cs-CZ" smtClean="0"/>
              <a:t>: chronic inflammation/fibrosis (retroperitoneal fibrosis), tumor (colorectal ca, LN,...), aortic aneurysm</a:t>
            </a:r>
            <a:endParaRPr lang="cs-CZ" altLang="cs-CZ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03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4210050" cy="746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52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calculi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5%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adults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recurrence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common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Usually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renal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origin</a:t>
            </a:r>
            <a:endParaRPr lang="cs-CZ" altLang="cs-CZ" sz="2400" dirty="0"/>
          </a:p>
          <a:p>
            <a:r>
              <a:rPr lang="cs-CZ" altLang="cs-CZ" sz="2400" dirty="0" err="1"/>
              <a:t>Stones</a:t>
            </a:r>
            <a:r>
              <a:rPr lang="cs-CZ" altLang="cs-CZ" sz="2400" dirty="0"/>
              <a:t> </a:t>
            </a:r>
            <a:r>
              <a:rPr lang="en-US" altLang="cs-CZ" sz="2400" dirty="0">
                <a:latin typeface="Garamond" panose="02020404030301010803" pitchFamily="18" charset="0"/>
              </a:rPr>
              <a:t>&gt;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/>
              <a:t>5 mm</a:t>
            </a:r>
            <a:r>
              <a:rPr lang="cs-CZ" altLang="cs-CZ" sz="2400" dirty="0">
                <a:latin typeface="Garamond" panose="02020404030301010803" pitchFamily="18" charset="0"/>
              </a:rPr>
              <a:t> </a:t>
            </a:r>
            <a:r>
              <a:rPr lang="cs-CZ" altLang="cs-CZ" sz="2400" dirty="0" err="1"/>
              <a:t>cannot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pass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into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ureter</a:t>
            </a:r>
          </a:p>
          <a:p>
            <a:r>
              <a:rPr lang="cs-CZ" altLang="cs-CZ" sz="2400" dirty="0" err="1" smtClean="0"/>
              <a:t>Small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stones</a:t>
            </a:r>
            <a:r>
              <a:rPr lang="cs-CZ" altLang="cs-CZ" sz="2400" dirty="0" smtClean="0"/>
              <a:t> - </a:t>
            </a:r>
            <a:r>
              <a:rPr lang="cs-CZ" altLang="cs-CZ" sz="2400" dirty="0"/>
              <a:t>↑ risk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obstruction</a:t>
            </a:r>
            <a:endParaRPr lang="cs-CZ" altLang="cs-CZ" sz="2400" dirty="0"/>
          </a:p>
          <a:p>
            <a:r>
              <a:rPr lang="cs-CZ" altLang="cs-CZ" sz="2400" dirty="0" err="1" smtClean="0"/>
              <a:t>Renal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colic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pain</a:t>
            </a:r>
            <a:r>
              <a:rPr lang="cs-CZ" altLang="cs-CZ" sz="2400" dirty="0"/>
              <a:t> + </a:t>
            </a:r>
            <a:r>
              <a:rPr lang="cs-CZ" altLang="cs-CZ" sz="2400" dirty="0" err="1"/>
              <a:t>spasms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during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passage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a stone </a:t>
            </a:r>
            <a:r>
              <a:rPr lang="cs-CZ" altLang="cs-CZ" sz="2400" dirty="0" err="1"/>
              <a:t>along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ureter, </a:t>
            </a:r>
            <a:r>
              <a:rPr lang="cs-CZ" altLang="cs-CZ" sz="2400" dirty="0" err="1" smtClean="0"/>
              <a:t>hematuria</a:t>
            </a:r>
            <a:endParaRPr lang="cs-CZ" altLang="cs-CZ" sz="2400" dirty="0"/>
          </a:p>
          <a:p>
            <a:r>
              <a:rPr lang="cs-CZ" altLang="cs-CZ" sz="2400" dirty="0" err="1"/>
              <a:t>Chronic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dull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pain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lumbal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lower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pelvic</a:t>
            </a:r>
            <a:r>
              <a:rPr lang="cs-CZ" altLang="cs-CZ" sz="2400" dirty="0"/>
              <a:t> region</a:t>
            </a:r>
          </a:p>
          <a:p>
            <a:r>
              <a:rPr lang="cs-CZ" altLang="cs-CZ" sz="2400" dirty="0" err="1" smtClean="0">
                <a:solidFill>
                  <a:srgbClr val="FFC000"/>
                </a:solidFill>
              </a:rPr>
              <a:t>Recurrent</a:t>
            </a:r>
            <a:r>
              <a:rPr lang="cs-CZ" altLang="cs-CZ" sz="2400" dirty="0" smtClean="0">
                <a:solidFill>
                  <a:srgbClr val="FFC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C000"/>
                </a:solidFill>
              </a:rPr>
              <a:t>infection</a:t>
            </a:r>
            <a:r>
              <a:rPr lang="cs-CZ" altLang="cs-CZ" sz="2400" dirty="0" smtClean="0">
                <a:solidFill>
                  <a:srgbClr val="FFC000"/>
                </a:solidFill>
              </a:rPr>
              <a:t> - </a:t>
            </a:r>
            <a:r>
              <a:rPr lang="cs-CZ" altLang="cs-CZ" sz="2400" dirty="0" err="1" smtClean="0">
                <a:solidFill>
                  <a:srgbClr val="FFC000"/>
                </a:solidFill>
              </a:rPr>
              <a:t>possible</a:t>
            </a:r>
            <a:r>
              <a:rPr lang="cs-CZ" altLang="cs-CZ" sz="2400" dirty="0" smtClean="0">
                <a:solidFill>
                  <a:srgbClr val="FFC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C000"/>
                </a:solidFill>
              </a:rPr>
              <a:t>presentation</a:t>
            </a:r>
            <a:endParaRPr lang="cs-CZ" altLang="cs-CZ" sz="2400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3238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Signs</a:t>
            </a:r>
            <a:r>
              <a:rPr lang="cs-CZ" sz="4000" dirty="0" smtClean="0">
                <a:solidFill>
                  <a:srgbClr val="FF0000"/>
                </a:solidFill>
              </a:rPr>
              <a:t> and </a:t>
            </a:r>
            <a:r>
              <a:rPr lang="cs-CZ" sz="4000" dirty="0" err="1" smtClean="0">
                <a:solidFill>
                  <a:srgbClr val="FF0000"/>
                </a:solidFill>
              </a:rPr>
              <a:t>symptoms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of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renal</a:t>
            </a:r>
            <a:r>
              <a:rPr lang="cs-CZ" sz="4000" dirty="0" smtClean="0">
                <a:solidFill>
                  <a:srgbClr val="FF0000"/>
                </a:solidFill>
              </a:rPr>
              <a:t>/</a:t>
            </a:r>
            <a:r>
              <a:rPr lang="cs-CZ" sz="4000" dirty="0" err="1" smtClean="0">
                <a:solidFill>
                  <a:srgbClr val="FF0000"/>
                </a:solidFill>
              </a:rPr>
              <a:t>urinary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tract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problems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 / </a:t>
            </a:r>
            <a:r>
              <a:rPr lang="cs-CZ" sz="2400" dirty="0" err="1" smtClean="0"/>
              <a:t>urgency</a:t>
            </a:r>
            <a:r>
              <a:rPr lang="cs-CZ" sz="2400" dirty="0" smtClean="0"/>
              <a:t> /</a:t>
            </a:r>
            <a:r>
              <a:rPr lang="cs-CZ" sz="2400" dirty="0" err="1" smtClean="0"/>
              <a:t>nocturia</a:t>
            </a:r>
            <a:endParaRPr lang="cs-CZ" sz="2400" dirty="0" smtClean="0"/>
          </a:p>
          <a:p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incontinence</a:t>
            </a:r>
            <a:endParaRPr lang="cs-CZ" sz="2400" dirty="0" smtClean="0"/>
          </a:p>
          <a:p>
            <a:r>
              <a:rPr lang="cs-CZ" sz="2400" dirty="0" err="1" smtClean="0"/>
              <a:t>Pain</a:t>
            </a:r>
            <a:r>
              <a:rPr lang="cs-CZ" sz="2400" dirty="0" smtClean="0"/>
              <a:t> (</a:t>
            </a:r>
            <a:r>
              <a:rPr lang="cs-CZ" sz="2400" dirty="0" err="1" smtClean="0"/>
              <a:t>shoulder</a:t>
            </a:r>
            <a:r>
              <a:rPr lang="cs-CZ" sz="2400" dirty="0" smtClean="0"/>
              <a:t>, </a:t>
            </a:r>
            <a:r>
              <a:rPr lang="cs-CZ" sz="2400" dirty="0" err="1" smtClean="0"/>
              <a:t>back</a:t>
            </a:r>
            <a:r>
              <a:rPr lang="cs-CZ" sz="2400" dirty="0" smtClean="0"/>
              <a:t>, </a:t>
            </a:r>
            <a:r>
              <a:rPr lang="cs-CZ" sz="2400" dirty="0" err="1" smtClean="0"/>
              <a:t>flank</a:t>
            </a:r>
            <a:r>
              <a:rPr lang="cs-CZ" sz="2400" dirty="0" smtClean="0"/>
              <a:t>, pelvis, </a:t>
            </a:r>
            <a:r>
              <a:rPr lang="cs-CZ" sz="2400" dirty="0" err="1" smtClean="0"/>
              <a:t>lower</a:t>
            </a:r>
            <a:r>
              <a:rPr lang="cs-CZ" sz="2400" dirty="0" smtClean="0"/>
              <a:t> abdomen)</a:t>
            </a:r>
          </a:p>
          <a:p>
            <a:r>
              <a:rPr lang="cs-CZ" sz="2400" dirty="0" err="1" smtClean="0"/>
              <a:t>Dysuria</a:t>
            </a:r>
            <a:r>
              <a:rPr lang="cs-CZ" sz="2400" dirty="0" smtClean="0"/>
              <a:t> (</a:t>
            </a:r>
            <a:r>
              <a:rPr lang="cs-CZ" sz="2400" dirty="0" err="1" smtClean="0"/>
              <a:t>painful</a:t>
            </a:r>
            <a:r>
              <a:rPr lang="cs-CZ" sz="2400" dirty="0" smtClean="0"/>
              <a:t> </a:t>
            </a:r>
            <a:r>
              <a:rPr lang="cs-CZ" sz="2400" dirty="0" err="1" smtClean="0"/>
              <a:t>urination</a:t>
            </a:r>
            <a:r>
              <a:rPr lang="cs-CZ" sz="2400" dirty="0" smtClean="0"/>
              <a:t>) – </a:t>
            </a:r>
            <a:r>
              <a:rPr lang="cs-CZ" sz="2400" dirty="0" err="1" smtClean="0"/>
              <a:t>usually</a:t>
            </a:r>
            <a:r>
              <a:rPr lang="cs-CZ" sz="2400" dirty="0" smtClean="0"/>
              <a:t> uretritis/cystitis</a:t>
            </a:r>
          </a:p>
          <a:p>
            <a:r>
              <a:rPr lang="cs-CZ" sz="2400" dirty="0" err="1" smtClean="0"/>
              <a:t>Hematuria</a:t>
            </a:r>
            <a:r>
              <a:rPr lang="cs-CZ" sz="2400" dirty="0" smtClean="0"/>
              <a:t> –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injury</a:t>
            </a:r>
            <a:r>
              <a:rPr lang="cs-CZ" sz="2400" dirty="0" smtClean="0"/>
              <a:t>, </a:t>
            </a:r>
            <a:r>
              <a:rPr lang="cs-CZ" sz="2400" dirty="0" err="1" smtClean="0"/>
              <a:t>tumors</a:t>
            </a:r>
            <a:r>
              <a:rPr lang="cs-CZ" sz="2400" dirty="0" smtClean="0"/>
              <a:t>, trauma</a:t>
            </a:r>
          </a:p>
          <a:p>
            <a:r>
              <a:rPr lang="cs-CZ" sz="2400" dirty="0" err="1" smtClean="0"/>
              <a:t>Pyuria</a:t>
            </a:r>
            <a:r>
              <a:rPr lang="cs-CZ" sz="2400" dirty="0" smtClean="0"/>
              <a:t> - </a:t>
            </a:r>
            <a:r>
              <a:rPr lang="cs-CZ" sz="2400" dirty="0" err="1" smtClean="0"/>
              <a:t>infection</a:t>
            </a:r>
            <a:endParaRPr lang="cs-CZ" sz="2400" dirty="0" smtClean="0"/>
          </a:p>
          <a:p>
            <a:r>
              <a:rPr lang="cs-CZ" sz="2400" dirty="0" err="1" smtClean="0"/>
              <a:t>Fever</a:t>
            </a:r>
            <a:r>
              <a:rPr lang="cs-CZ" sz="2400" dirty="0" smtClean="0"/>
              <a:t> and </a:t>
            </a:r>
            <a:r>
              <a:rPr lang="cs-CZ" sz="2400" dirty="0" err="1" smtClean="0"/>
              <a:t>chills</a:t>
            </a:r>
            <a:r>
              <a:rPr lang="cs-CZ" sz="2400" dirty="0" smtClean="0"/>
              <a:t> - </a:t>
            </a:r>
            <a:r>
              <a:rPr lang="cs-CZ" sz="2400" dirty="0" err="1" smtClean="0"/>
              <a:t>infection</a:t>
            </a:r>
            <a:endParaRPr lang="cs-CZ" sz="24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Thirst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tiredness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weight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gain</a:t>
            </a:r>
            <a:r>
              <a:rPr lang="cs-CZ" sz="2400" dirty="0" smtClean="0">
                <a:solidFill>
                  <a:srgbClr val="FFC000"/>
                </a:solidFill>
              </a:rPr>
              <a:t> – </a:t>
            </a:r>
            <a:r>
              <a:rPr lang="cs-CZ" sz="2400" dirty="0" err="1" smtClean="0">
                <a:solidFill>
                  <a:srgbClr val="FFC000"/>
                </a:solidFill>
              </a:rPr>
              <a:t>chronic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renal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failure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Edema</a:t>
            </a:r>
            <a:r>
              <a:rPr lang="cs-CZ" sz="2400" dirty="0" smtClean="0">
                <a:solidFill>
                  <a:srgbClr val="FFC000"/>
                </a:solidFill>
              </a:rPr>
              <a:t> (</a:t>
            </a:r>
            <a:r>
              <a:rPr lang="cs-CZ" sz="2400" dirty="0" err="1" smtClean="0">
                <a:solidFill>
                  <a:srgbClr val="FFC000"/>
                </a:solidFill>
              </a:rPr>
              <a:t>facial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swollen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ankles</a:t>
            </a:r>
            <a:r>
              <a:rPr lang="cs-CZ" sz="2400" dirty="0" smtClean="0">
                <a:solidFill>
                  <a:srgbClr val="FFC000"/>
                </a:solidFill>
              </a:rPr>
              <a:t>) – </a:t>
            </a:r>
            <a:r>
              <a:rPr lang="cs-CZ" sz="2400" dirty="0" err="1" smtClean="0">
                <a:solidFill>
                  <a:srgbClr val="FFC000"/>
                </a:solidFill>
              </a:rPr>
              <a:t>acute</a:t>
            </a:r>
            <a:r>
              <a:rPr lang="cs-CZ" sz="2400" dirty="0" smtClean="0">
                <a:solidFill>
                  <a:srgbClr val="FFC000"/>
                </a:solidFill>
              </a:rPr>
              <a:t>/</a:t>
            </a:r>
            <a:r>
              <a:rPr lang="cs-CZ" sz="2400" dirty="0" err="1" smtClean="0">
                <a:solidFill>
                  <a:srgbClr val="FFC000"/>
                </a:solidFill>
              </a:rPr>
              <a:t>chronic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glomerular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injury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5354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Urinary calculi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rgbClr val="FF3300"/>
                </a:solidFill>
              </a:rPr>
              <a:t>Calcium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containing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stones</a:t>
            </a:r>
            <a:r>
              <a:rPr lang="cs-CZ" altLang="cs-CZ" sz="2800" dirty="0" smtClean="0"/>
              <a:t>: </a:t>
            </a:r>
            <a:r>
              <a:rPr lang="cs-CZ" altLang="cs-CZ" sz="2800" dirty="0" err="1" smtClean="0"/>
              <a:t>commonest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laid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down</a:t>
            </a:r>
            <a:r>
              <a:rPr lang="cs-CZ" altLang="cs-CZ" sz="2800" dirty="0" smtClean="0"/>
              <a:t> in </a:t>
            </a:r>
            <a:r>
              <a:rPr lang="cs-CZ" altLang="cs-CZ" sz="2800" dirty="0" err="1" smtClean="0"/>
              <a:t>an</a:t>
            </a:r>
            <a:r>
              <a:rPr lang="cs-CZ" altLang="cs-CZ" sz="2800" dirty="0" smtClean="0"/>
              <a:t> acid urine.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rgbClr val="FF3300"/>
                </a:solidFill>
              </a:rPr>
              <a:t>Complex</a:t>
            </a:r>
            <a:r>
              <a:rPr lang="cs-CZ" altLang="cs-CZ" sz="2800" dirty="0" smtClean="0">
                <a:solidFill>
                  <a:srgbClr val="FF3300"/>
                </a:solidFill>
              </a:rPr>
              <a:t> triple </a:t>
            </a:r>
            <a:r>
              <a:rPr lang="cs-CZ" altLang="cs-CZ" sz="2800" dirty="0" err="1" smtClean="0">
                <a:solidFill>
                  <a:srgbClr val="FF3300"/>
                </a:solidFill>
              </a:rPr>
              <a:t>phosphate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stones</a:t>
            </a:r>
            <a:r>
              <a:rPr lang="cs-CZ" altLang="cs-CZ" sz="2800" dirty="0" smtClean="0"/>
              <a:t>: </a:t>
            </a:r>
            <a:r>
              <a:rPr lang="cs-CZ" altLang="cs-CZ" sz="2800" dirty="0" err="1" smtClean="0"/>
              <a:t>often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associated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urinary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infection</a:t>
            </a:r>
            <a:r>
              <a:rPr lang="cs-CZ" altLang="cs-CZ" sz="2800" dirty="0" smtClean="0"/>
              <a:t>, in </a:t>
            </a:r>
            <a:r>
              <a:rPr lang="cs-CZ" altLang="cs-CZ" sz="2800" dirty="0" err="1" smtClean="0"/>
              <a:t>an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alkaline</a:t>
            </a:r>
            <a:r>
              <a:rPr lang="cs-CZ" altLang="cs-CZ" sz="2800" dirty="0" smtClean="0"/>
              <a:t> urine.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rgbClr val="FF0000"/>
                </a:solidFill>
              </a:rPr>
              <a:t>Mixture</a:t>
            </a:r>
            <a:r>
              <a:rPr lang="cs-CZ" altLang="cs-CZ" sz="28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of</a:t>
            </a:r>
            <a:r>
              <a:rPr lang="cs-CZ" altLang="cs-CZ" sz="28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uric</a:t>
            </a:r>
            <a:r>
              <a:rPr lang="cs-CZ" altLang="cs-CZ" sz="2800" dirty="0" smtClean="0">
                <a:solidFill>
                  <a:srgbClr val="FF0000"/>
                </a:solidFill>
              </a:rPr>
              <a:t> acid and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urate-uric</a:t>
            </a:r>
            <a:r>
              <a:rPr lang="cs-CZ" altLang="cs-CZ" sz="2800" dirty="0" smtClean="0">
                <a:solidFill>
                  <a:srgbClr val="FF0000"/>
                </a:solidFill>
              </a:rPr>
              <a:t> acid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stones</a:t>
            </a:r>
            <a:r>
              <a:rPr lang="cs-CZ" altLang="cs-CZ" sz="2800" dirty="0" smtClean="0"/>
              <a:t>, 20%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patients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gout</a:t>
            </a:r>
            <a:r>
              <a:rPr lang="cs-CZ" altLang="cs-CZ" sz="2800" dirty="0" smtClean="0"/>
              <a:t>, in </a:t>
            </a:r>
            <a:r>
              <a:rPr lang="cs-CZ" altLang="cs-CZ" sz="2800" dirty="0" err="1" smtClean="0"/>
              <a:t>an</a:t>
            </a:r>
            <a:r>
              <a:rPr lang="cs-CZ" altLang="cs-CZ" sz="2800" dirty="0" smtClean="0"/>
              <a:t> acid urine.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Cystine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stones</a:t>
            </a:r>
            <a:r>
              <a:rPr lang="cs-CZ" altLang="cs-CZ" sz="2800" dirty="0" smtClean="0">
                <a:solidFill>
                  <a:srgbClr val="FFC000"/>
                </a:solidFill>
              </a:rPr>
              <a:t>: in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primary</a:t>
            </a:r>
            <a:r>
              <a:rPr lang="cs-CZ" altLang="cs-CZ" sz="2800" dirty="0" smtClean="0">
                <a:solidFill>
                  <a:srgbClr val="FFC000"/>
                </a:solidFill>
              </a:rPr>
              <a:t> (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inborn</a:t>
            </a:r>
            <a:r>
              <a:rPr lang="cs-CZ" altLang="cs-CZ" sz="2800" dirty="0" smtClean="0">
                <a:solidFill>
                  <a:srgbClr val="FFC000"/>
                </a:solidFill>
              </a:rPr>
              <a:t>)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cystinuria</a:t>
            </a:r>
            <a:r>
              <a:rPr lang="cs-CZ" altLang="cs-CZ" sz="2800" dirty="0" smtClean="0">
                <a:solidFill>
                  <a:srgbClr val="FFC000"/>
                </a:solidFill>
              </a:rPr>
              <a:t>,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important</a:t>
            </a:r>
            <a:r>
              <a:rPr lang="cs-CZ" altLang="cs-CZ" sz="2800" dirty="0" smtClean="0">
                <a:solidFill>
                  <a:srgbClr val="FFC000"/>
                </a:solidFill>
              </a:rPr>
              <a:t> in </a:t>
            </a:r>
            <a:r>
              <a:rPr lang="cs-CZ" altLang="cs-CZ" sz="2800" dirty="0" err="1" smtClean="0">
                <a:solidFill>
                  <a:srgbClr val="FFC000"/>
                </a:solidFill>
              </a:rPr>
              <a:t>childhood</a:t>
            </a:r>
            <a:r>
              <a:rPr lang="cs-CZ" altLang="cs-CZ" sz="2800" dirty="0" smtClean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33547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01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19" t="8199" r="3125" b="5490"/>
          <a:stretch>
            <a:fillRect/>
          </a:stretch>
        </p:blipFill>
        <p:spPr bwMode="auto">
          <a:xfrm>
            <a:off x="381000" y="914400"/>
            <a:ext cx="8305800" cy="561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895600" y="228600"/>
            <a:ext cx="277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Pyelolithiasis in situ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828800" y="4953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33400" y="3429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0689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041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1976" r="1563" b="5490"/>
          <a:stretch>
            <a:fillRect/>
          </a:stretch>
        </p:blipFill>
        <p:spPr bwMode="auto">
          <a:xfrm>
            <a:off x="381000" y="6858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124200" y="152400"/>
            <a:ext cx="235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Urocystolithiasis</a:t>
            </a:r>
          </a:p>
        </p:txBody>
      </p:sp>
    </p:spTree>
    <p:extLst>
      <p:ext uri="{BB962C8B-B14F-4D97-AF65-F5344CB8AC3E}">
        <p14:creationId xmlns="" xmlns:p14="http://schemas.microsoft.com/office/powerpoint/2010/main" val="331680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calculi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Differential</a:t>
            </a:r>
            <a:r>
              <a:rPr lang="cs-CZ" sz="2400" dirty="0" smtClean="0"/>
              <a:t> </a:t>
            </a:r>
            <a:r>
              <a:rPr lang="cs-CZ" sz="2400" dirty="0" err="1" smtClean="0"/>
              <a:t>diagnosis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less</a:t>
            </a:r>
            <a:r>
              <a:rPr lang="cs-CZ" sz="2400" dirty="0" smtClean="0"/>
              <a:t> severe/</a:t>
            </a:r>
            <a:r>
              <a:rPr lang="cs-CZ" sz="2400" dirty="0" err="1" smtClean="0"/>
              <a:t>intermittent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 x joint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r>
              <a:rPr lang="cs-CZ" sz="2400" dirty="0" smtClean="0"/>
              <a:t>,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back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endParaRPr lang="cs-CZ" sz="2400" dirty="0" smtClean="0"/>
          </a:p>
          <a:p>
            <a:r>
              <a:rPr lang="cs-CZ" sz="2400" dirty="0" err="1" smtClean="0"/>
              <a:t>Vigilance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signs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concurrent</a:t>
            </a:r>
            <a:r>
              <a:rPr lang="cs-CZ" sz="2400" dirty="0" smtClean="0"/>
              <a:t>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 (</a:t>
            </a:r>
            <a:r>
              <a:rPr lang="cs-CZ" sz="2400" dirty="0" err="1" smtClean="0"/>
              <a:t>fever</a:t>
            </a:r>
            <a:r>
              <a:rPr lang="cs-CZ" sz="2400" dirty="0" smtClean="0"/>
              <a:t>, </a:t>
            </a:r>
            <a:r>
              <a:rPr lang="cs-CZ" sz="2400" dirty="0" err="1" smtClean="0"/>
              <a:t>chills</a:t>
            </a:r>
            <a:r>
              <a:rPr lang="cs-CZ" sz="2400" dirty="0" smtClean="0"/>
              <a:t>, </a:t>
            </a:r>
            <a:r>
              <a:rPr lang="cs-CZ" sz="2400" dirty="0" err="1" smtClean="0"/>
              <a:t>swets</a:t>
            </a:r>
            <a:r>
              <a:rPr lang="cs-CZ" sz="2400" dirty="0" smtClean="0"/>
              <a:t>) </a:t>
            </a:r>
            <a:r>
              <a:rPr lang="cs-CZ" sz="2400" dirty="0" err="1" smtClean="0"/>
              <a:t>necessary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93315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Most </a:t>
            </a:r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 smtClean="0"/>
              <a:t>urethritis</a:t>
            </a:r>
            <a:r>
              <a:rPr lang="cs-CZ" dirty="0" smtClean="0"/>
              <a:t> + cystitis</a:t>
            </a:r>
          </a:p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Females</a:t>
            </a:r>
            <a:r>
              <a:rPr lang="cs-CZ" dirty="0" smtClean="0"/>
              <a:t> (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urethra</a:t>
            </a:r>
            <a:r>
              <a:rPr lang="cs-CZ" dirty="0" smtClean="0"/>
              <a:t>, </a:t>
            </a:r>
            <a:r>
              <a:rPr lang="cs-CZ" dirty="0" err="1" smtClean="0"/>
              <a:t>proximity</a:t>
            </a:r>
            <a:r>
              <a:rPr lang="cs-CZ" dirty="0" smtClean="0"/>
              <a:t> to vagina, </a:t>
            </a:r>
            <a:r>
              <a:rPr lang="cs-CZ" dirty="0" err="1" smtClean="0"/>
              <a:t>rectum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Immobility</a:t>
            </a:r>
            <a:r>
              <a:rPr lang="cs-CZ" dirty="0" smtClean="0"/>
              <a:t> /</a:t>
            </a:r>
            <a:r>
              <a:rPr lang="cs-CZ" dirty="0" err="1" smtClean="0"/>
              <a:t>inactivity</a:t>
            </a:r>
            <a:r>
              <a:rPr lang="cs-CZ" dirty="0" smtClean="0"/>
              <a:t> (</a:t>
            </a:r>
            <a:r>
              <a:rPr lang="cs-CZ" dirty="0" err="1" smtClean="0"/>
              <a:t>impaired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</a:t>
            </a:r>
            <a:r>
              <a:rPr lang="cs-CZ" dirty="0" err="1" smtClean="0"/>
              <a:t>emptying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sexual</a:t>
            </a:r>
            <a:r>
              <a:rPr lang="cs-CZ" dirty="0" smtClean="0"/>
              <a:t> aktivity</a:t>
            </a:r>
          </a:p>
          <a:p>
            <a:pPr lvl="1"/>
            <a:r>
              <a:rPr lang="cs-CZ" dirty="0" err="1" smtClean="0"/>
              <a:t>Urinary</a:t>
            </a:r>
            <a:r>
              <a:rPr lang="cs-CZ" dirty="0" smtClean="0"/>
              <a:t> </a:t>
            </a:r>
            <a:r>
              <a:rPr lang="cs-CZ" dirty="0" err="1" smtClean="0"/>
              <a:t>catheter</a:t>
            </a:r>
            <a:r>
              <a:rPr lang="cs-CZ" dirty="0" smtClean="0"/>
              <a:t>, </a:t>
            </a:r>
            <a:r>
              <a:rPr lang="cs-CZ" dirty="0" err="1" smtClean="0"/>
              <a:t>instrumentation</a:t>
            </a:r>
            <a:endParaRPr lang="cs-CZ" dirty="0" smtClean="0"/>
          </a:p>
          <a:p>
            <a:pPr lvl="1"/>
            <a:r>
              <a:rPr lang="cs-CZ" dirty="0" err="1" smtClean="0"/>
              <a:t>Urinary</a:t>
            </a:r>
            <a:r>
              <a:rPr lang="cs-CZ" dirty="0" smtClean="0"/>
              <a:t> </a:t>
            </a:r>
            <a:r>
              <a:rPr lang="cs-CZ" dirty="0" err="1" smtClean="0"/>
              <a:t>obstruction</a:t>
            </a:r>
            <a:endParaRPr lang="cs-CZ" dirty="0" smtClean="0"/>
          </a:p>
          <a:p>
            <a:pPr lvl="1"/>
            <a:r>
              <a:rPr lang="cs-CZ" dirty="0" err="1" smtClean="0"/>
              <a:t>Constipation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Pregnancy</a:t>
            </a:r>
            <a:endParaRPr lang="cs-CZ" dirty="0" smtClean="0">
              <a:solidFill>
                <a:srgbClr val="FFC000"/>
              </a:solidFill>
            </a:endParaRP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Immune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deficiency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07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 smtClean="0"/>
              <a:t>ascending</a:t>
            </a:r>
            <a:r>
              <a:rPr lang="cs-CZ" dirty="0" smtClean="0"/>
              <a:t> </a:t>
            </a:r>
            <a:r>
              <a:rPr lang="cs-CZ" dirty="0" err="1" smtClean="0"/>
              <a:t>infection</a:t>
            </a:r>
            <a:endParaRPr lang="cs-CZ" dirty="0" smtClean="0"/>
          </a:p>
          <a:p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bacterial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 (</a:t>
            </a:r>
            <a:r>
              <a:rPr lang="cs-CZ" dirty="0" err="1" smtClean="0"/>
              <a:t>fecal</a:t>
            </a:r>
            <a:r>
              <a:rPr lang="cs-CZ" dirty="0" smtClean="0"/>
              <a:t> – </a:t>
            </a:r>
            <a:r>
              <a:rPr lang="cs-CZ" dirty="0" err="1" smtClean="0"/>
              <a:t>E.coli</a:t>
            </a:r>
            <a:r>
              <a:rPr lang="cs-CZ" dirty="0" smtClean="0"/>
              <a:t>, </a:t>
            </a:r>
            <a:r>
              <a:rPr lang="cs-CZ" dirty="0" err="1" smtClean="0"/>
              <a:t>sexually</a:t>
            </a:r>
            <a:r>
              <a:rPr lang="cs-CZ" dirty="0" smtClean="0"/>
              <a:t> </a:t>
            </a:r>
            <a:r>
              <a:rPr lang="cs-CZ" dirty="0" err="1" smtClean="0"/>
              <a:t>transmitted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 smtClean="0"/>
              <a:t>fungal</a:t>
            </a:r>
            <a:r>
              <a:rPr lang="cs-CZ" dirty="0" smtClean="0"/>
              <a:t> (</a:t>
            </a:r>
            <a:r>
              <a:rPr lang="cs-CZ" dirty="0" err="1" smtClean="0"/>
              <a:t>Candida</a:t>
            </a:r>
            <a:r>
              <a:rPr lang="cs-CZ" dirty="0" smtClean="0"/>
              <a:t>), </a:t>
            </a:r>
            <a:r>
              <a:rPr lang="cs-CZ" dirty="0" err="1" smtClean="0"/>
              <a:t>parasitic</a:t>
            </a:r>
            <a:r>
              <a:rPr lang="cs-CZ" dirty="0" smtClean="0"/>
              <a:t> (</a:t>
            </a:r>
            <a:r>
              <a:rPr lang="cs-CZ" dirty="0" err="1" smtClean="0"/>
              <a:t>Schistosoma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38542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Complicated</a:t>
            </a:r>
            <a:r>
              <a:rPr lang="cs-CZ" dirty="0" smtClean="0"/>
              <a:t> – more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r>
              <a:rPr lang="cs-CZ" dirty="0" smtClean="0"/>
              <a:t>/</a:t>
            </a:r>
            <a:r>
              <a:rPr lang="cs-CZ" dirty="0" err="1" smtClean="0"/>
              <a:t>treatment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 (</a:t>
            </a:r>
            <a:r>
              <a:rPr lang="cs-CZ" dirty="0" err="1" smtClean="0"/>
              <a:t>atypical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e</a:t>
            </a:r>
            <a:r>
              <a:rPr lang="cs-CZ" dirty="0" err="1" smtClean="0"/>
              <a:t>lderly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r>
              <a:rPr lang="cs-CZ" dirty="0" smtClean="0"/>
              <a:t> (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pronounced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, </a:t>
            </a:r>
            <a:r>
              <a:rPr lang="cs-CZ" dirty="0" err="1" smtClean="0"/>
              <a:t>confusion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regnancy</a:t>
            </a:r>
            <a:r>
              <a:rPr lang="cs-CZ" dirty="0" smtClean="0"/>
              <a:t> (</a:t>
            </a:r>
            <a:r>
              <a:rPr lang="cs-CZ" dirty="0" err="1" smtClean="0"/>
              <a:t>asymptomatic</a:t>
            </a:r>
            <a:r>
              <a:rPr lang="cs-CZ" dirty="0" smtClean="0"/>
              <a:t> UTI </a:t>
            </a:r>
            <a:r>
              <a:rPr lang="cs-CZ" dirty="0" err="1" smtClean="0"/>
              <a:t>possible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patients</a:t>
            </a:r>
            <a:r>
              <a:rPr lang="cs-CZ" dirty="0" smtClean="0"/>
              <a:t> in </a:t>
            </a:r>
            <a:r>
              <a:rPr lang="cs-CZ" dirty="0" err="1" smtClean="0"/>
              <a:t>hospitals</a:t>
            </a:r>
            <a:r>
              <a:rPr lang="cs-CZ" dirty="0" smtClean="0"/>
              <a:t>, long term care</a:t>
            </a:r>
          </a:p>
          <a:p>
            <a:pPr lvl="1"/>
            <a:r>
              <a:rPr lang="cs-CZ" dirty="0" smtClean="0"/>
              <a:t>diabetes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risk </a:t>
            </a:r>
            <a:r>
              <a:rPr lang="cs-CZ" dirty="0" err="1" smtClean="0"/>
              <a:t>factors</a:t>
            </a:r>
            <a:r>
              <a:rPr lang="cs-CZ" dirty="0" smtClean="0"/>
              <a:t> 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Relapse (</a:t>
            </a:r>
            <a:r>
              <a:rPr lang="cs-CZ" dirty="0" err="1">
                <a:solidFill>
                  <a:srgbClr val="FFC000"/>
                </a:solidFill>
              </a:rPr>
              <a:t>due</a:t>
            </a:r>
            <a:r>
              <a:rPr lang="cs-CZ" dirty="0">
                <a:solidFill>
                  <a:srgbClr val="FFC000"/>
                </a:solidFill>
              </a:rPr>
              <a:t> to </a:t>
            </a:r>
            <a:r>
              <a:rPr lang="cs-CZ" dirty="0" err="1">
                <a:solidFill>
                  <a:srgbClr val="FFC000"/>
                </a:solidFill>
              </a:rPr>
              <a:t>low-level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persisting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infection</a:t>
            </a:r>
            <a:r>
              <a:rPr lang="cs-CZ" dirty="0">
                <a:solidFill>
                  <a:srgbClr val="FFC000"/>
                </a:solidFill>
              </a:rPr>
              <a:t>) </a:t>
            </a:r>
            <a:r>
              <a:rPr lang="cs-CZ" dirty="0" err="1">
                <a:solidFill>
                  <a:srgbClr val="FFC000"/>
                </a:solidFill>
              </a:rPr>
              <a:t>or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recurrence</a:t>
            </a:r>
            <a:r>
              <a:rPr lang="cs-CZ" dirty="0">
                <a:solidFill>
                  <a:srgbClr val="FFC000"/>
                </a:solidFill>
              </a:rPr>
              <a:t> (</a:t>
            </a:r>
            <a:r>
              <a:rPr lang="cs-CZ" dirty="0" err="1">
                <a:solidFill>
                  <a:srgbClr val="FFC000"/>
                </a:solidFill>
              </a:rPr>
              <a:t>new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infection</a:t>
            </a:r>
            <a:r>
              <a:rPr lang="cs-CZ" dirty="0">
                <a:solidFill>
                  <a:srgbClr val="FFC000"/>
                </a:solidFill>
              </a:rPr>
              <a:t>) </a:t>
            </a:r>
            <a:r>
              <a:rPr lang="cs-CZ" dirty="0" err="1">
                <a:solidFill>
                  <a:srgbClr val="FFC000"/>
                </a:solidFill>
              </a:rPr>
              <a:t>common</a:t>
            </a:r>
            <a:endParaRPr lang="cs-CZ" dirty="0">
              <a:solidFill>
                <a:srgbClr val="FFC000"/>
              </a:solidFill>
            </a:endParaRPr>
          </a:p>
          <a:p>
            <a:r>
              <a:rPr lang="cs-CZ" dirty="0" err="1" smtClean="0">
                <a:solidFill>
                  <a:srgbClr val="FFC000"/>
                </a:solidFill>
              </a:rPr>
              <a:t>Uncomplicated</a:t>
            </a:r>
            <a:r>
              <a:rPr lang="cs-CZ" dirty="0" smtClean="0">
                <a:solidFill>
                  <a:srgbClr val="FFC000"/>
                </a:solidFill>
              </a:rPr>
              <a:t> – </a:t>
            </a:r>
            <a:r>
              <a:rPr lang="cs-CZ" dirty="0" err="1" smtClean="0">
                <a:solidFill>
                  <a:srgbClr val="FFC000"/>
                </a:solidFill>
              </a:rPr>
              <a:t>otherwise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healthy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people</a:t>
            </a:r>
            <a:endParaRPr 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30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Frequency</a:t>
            </a:r>
            <a:endParaRPr lang="cs-CZ" dirty="0" smtClean="0"/>
          </a:p>
          <a:p>
            <a:pPr lvl="1"/>
            <a:r>
              <a:rPr lang="cs-CZ" dirty="0" err="1" smtClean="0"/>
              <a:t>Urgency</a:t>
            </a:r>
            <a:endParaRPr lang="cs-CZ" dirty="0" smtClean="0"/>
          </a:p>
          <a:p>
            <a:pPr lvl="1"/>
            <a:r>
              <a:rPr lang="cs-CZ" dirty="0" err="1" smtClean="0"/>
              <a:t>Dysuria</a:t>
            </a:r>
            <a:endParaRPr lang="cs-CZ" dirty="0" smtClean="0"/>
          </a:p>
          <a:p>
            <a:pPr lvl="1"/>
            <a:r>
              <a:rPr lang="cs-CZ" dirty="0" err="1" smtClean="0"/>
              <a:t>Nocturia</a:t>
            </a:r>
            <a:endParaRPr lang="cs-CZ" dirty="0" smtClean="0"/>
          </a:p>
          <a:p>
            <a:pPr lvl="1"/>
            <a:r>
              <a:rPr lang="cs-CZ" dirty="0" err="1" smtClean="0"/>
              <a:t>Enuresis</a:t>
            </a:r>
            <a:r>
              <a:rPr lang="cs-CZ" dirty="0" smtClean="0"/>
              <a:t> in </a:t>
            </a:r>
            <a:r>
              <a:rPr lang="cs-CZ" dirty="0" err="1" smtClean="0"/>
              <a:t>children</a:t>
            </a:r>
            <a:endParaRPr lang="cs-CZ" dirty="0" smtClean="0"/>
          </a:p>
          <a:p>
            <a:pPr lvl="1"/>
            <a:r>
              <a:rPr lang="cs-CZ" dirty="0" err="1" smtClean="0"/>
              <a:t>Pain</a:t>
            </a:r>
            <a:r>
              <a:rPr lang="cs-CZ" dirty="0" smtClean="0"/>
              <a:t> (</a:t>
            </a:r>
            <a:r>
              <a:rPr lang="cs-CZ" dirty="0" err="1" smtClean="0"/>
              <a:t>suprapubic</a:t>
            </a:r>
            <a:r>
              <a:rPr lang="cs-CZ" dirty="0" smtClean="0"/>
              <a:t>, </a:t>
            </a:r>
            <a:r>
              <a:rPr lang="cs-CZ" dirty="0" err="1" smtClean="0"/>
              <a:t>lower</a:t>
            </a:r>
            <a:r>
              <a:rPr lang="cs-CZ" dirty="0" smtClean="0"/>
              <a:t> abdomen, </a:t>
            </a:r>
            <a:r>
              <a:rPr lang="cs-CZ" dirty="0" err="1" smtClean="0"/>
              <a:t>groin</a:t>
            </a:r>
            <a:r>
              <a:rPr lang="cs-CZ" dirty="0" smtClean="0"/>
              <a:t>, </a:t>
            </a:r>
            <a:r>
              <a:rPr lang="cs-CZ" dirty="0" err="1" smtClean="0"/>
              <a:t>lumbar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Possible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cloudy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bloody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foul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smelling</a:t>
            </a:r>
            <a:r>
              <a:rPr lang="cs-CZ" dirty="0" smtClean="0">
                <a:solidFill>
                  <a:srgbClr val="FFC000"/>
                </a:solidFill>
              </a:rPr>
              <a:t> urine</a:t>
            </a: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Possible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systemic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signs</a:t>
            </a:r>
            <a:r>
              <a:rPr lang="cs-CZ" dirty="0" smtClean="0">
                <a:solidFill>
                  <a:srgbClr val="FFC000"/>
                </a:solidFill>
              </a:rPr>
              <a:t> (</a:t>
            </a:r>
            <a:r>
              <a:rPr lang="cs-CZ" dirty="0" err="1" smtClean="0">
                <a:solidFill>
                  <a:srgbClr val="FFC000"/>
                </a:solidFill>
              </a:rPr>
              <a:t>fever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malaise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chills</a:t>
            </a:r>
            <a:r>
              <a:rPr lang="cs-CZ" dirty="0" smtClean="0">
                <a:solidFill>
                  <a:srgbClr val="FFC000"/>
                </a:solidFill>
              </a:rPr>
              <a:t>)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724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Acute cystitis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highly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females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short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urethra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perineal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connection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anus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bacteria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mixed</a:t>
            </a:r>
            <a:r>
              <a:rPr lang="cs-CZ" altLang="cs-CZ" dirty="0" smtClean="0"/>
              <a:t> flora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risk </a:t>
            </a:r>
            <a:r>
              <a:rPr lang="cs-CZ" altLang="cs-CZ" dirty="0" err="1" smtClean="0"/>
              <a:t>factors</a:t>
            </a:r>
            <a:r>
              <a:rPr lang="cs-CZ" altLang="cs-CZ" dirty="0" smtClean="0"/>
              <a:t> – urine pH, </a:t>
            </a:r>
            <a:r>
              <a:rPr lang="cs-CZ" altLang="cs-CZ" dirty="0" err="1" smtClean="0"/>
              <a:t>hormonal</a:t>
            </a:r>
            <a:r>
              <a:rPr lang="cs-CZ" altLang="cs-CZ" dirty="0" smtClean="0"/>
              <a:t> status, </a:t>
            </a:r>
            <a:r>
              <a:rPr lang="cs-CZ" altLang="cs-CZ" dirty="0" err="1" smtClean="0"/>
              <a:t>iatrogenic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usually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purulent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leucocytes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blood</a:t>
            </a:r>
            <a:r>
              <a:rPr lang="cs-CZ" altLang="cs-CZ" dirty="0" smtClean="0"/>
              <a:t> in urine), </a:t>
            </a:r>
            <a:r>
              <a:rPr lang="cs-CZ" altLang="cs-CZ" dirty="0" err="1" smtClean="0"/>
              <a:t>urging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may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signs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complications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ureteral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spread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ulcers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rare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phlegmona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pseudomembranous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027250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Chronic cystitis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in </a:t>
            </a:r>
            <a:r>
              <a:rPr lang="cs-CZ" altLang="cs-CZ" sz="2800" dirty="0" err="1" smtClean="0"/>
              <a:t>obstruction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prostatic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hyperplasia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indwelling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catheter</a:t>
            </a:r>
            <a:r>
              <a:rPr lang="cs-CZ" altLang="cs-CZ" sz="2800" dirty="0" smtClean="0"/>
              <a:t>)</a:t>
            </a:r>
          </a:p>
          <a:p>
            <a:pPr eaLnBrk="1" hangingPunct="1"/>
            <a:r>
              <a:rPr lang="cs-CZ" altLang="cs-CZ" sz="2800" dirty="0" err="1" smtClean="0"/>
              <a:t>acute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exacerbations</a:t>
            </a:r>
            <a:r>
              <a:rPr lang="cs-CZ" altLang="cs-CZ" sz="2800" dirty="0" smtClean="0"/>
              <a:t>, stone </a:t>
            </a:r>
            <a:r>
              <a:rPr lang="cs-CZ" altLang="cs-CZ" sz="2800" dirty="0" err="1" smtClean="0"/>
              <a:t>formation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may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be</a:t>
            </a:r>
            <a:r>
              <a:rPr lang="cs-CZ" altLang="cs-CZ" sz="2800" dirty="0" smtClean="0"/>
              <a:t> risk </a:t>
            </a:r>
            <a:r>
              <a:rPr lang="cs-CZ" altLang="cs-CZ" sz="2800" dirty="0" err="1" smtClean="0"/>
              <a:t>factor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neoplasia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diff</a:t>
            </a:r>
            <a:r>
              <a:rPr lang="cs-CZ" altLang="cs-CZ" sz="2800" dirty="0" smtClean="0"/>
              <a:t>. dg. x </a:t>
            </a:r>
            <a:r>
              <a:rPr lang="cs-CZ" altLang="cs-CZ" sz="2800" dirty="0" err="1" smtClean="0"/>
              <a:t>neoplasia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4792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Hypertension</a:t>
            </a:r>
            <a:r>
              <a:rPr lang="cs-CZ" sz="2400" dirty="0" smtClean="0"/>
              <a:t> –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ischemia</a:t>
            </a:r>
            <a:r>
              <a:rPr lang="cs-CZ" sz="2400" dirty="0" smtClean="0"/>
              <a:t>, </a:t>
            </a:r>
            <a:r>
              <a:rPr lang="cs-CZ" sz="2400" dirty="0" err="1" smtClean="0"/>
              <a:t>sodium</a:t>
            </a:r>
            <a:r>
              <a:rPr lang="cs-CZ" sz="2400" dirty="0" smtClean="0"/>
              <a:t> + fluid </a:t>
            </a:r>
            <a:r>
              <a:rPr lang="cs-CZ" sz="2400" dirty="0" err="1" smtClean="0"/>
              <a:t>retention</a:t>
            </a:r>
            <a:endParaRPr lang="cs-CZ" sz="2400" dirty="0" smtClean="0"/>
          </a:p>
          <a:p>
            <a:r>
              <a:rPr lang="cs-CZ" sz="2400" dirty="0" err="1" smtClean="0"/>
              <a:t>Oliguria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diminished</a:t>
            </a:r>
            <a:r>
              <a:rPr lang="cs-CZ" sz="2400" dirty="0" smtClean="0"/>
              <a:t> </a:t>
            </a:r>
            <a:r>
              <a:rPr lang="cs-CZ" sz="2400" dirty="0" err="1" smtClean="0"/>
              <a:t>amount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urine) –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failure</a:t>
            </a:r>
            <a:r>
              <a:rPr lang="cs-CZ" sz="2400" dirty="0" smtClean="0"/>
              <a:t>, </a:t>
            </a:r>
            <a:r>
              <a:rPr lang="cs-CZ" sz="2400" dirty="0" err="1" smtClean="0"/>
              <a:t>obstruction</a:t>
            </a:r>
            <a:r>
              <a:rPr lang="cs-CZ" sz="2400" dirty="0" smtClean="0"/>
              <a:t>, </a:t>
            </a:r>
            <a:r>
              <a:rPr lang="cs-CZ" sz="2400" dirty="0" err="1" smtClean="0"/>
              <a:t>dehydration</a:t>
            </a:r>
            <a:endParaRPr lang="cs-CZ" sz="2400" dirty="0" smtClean="0"/>
          </a:p>
          <a:p>
            <a:r>
              <a:rPr lang="cs-CZ" sz="2400" dirty="0" err="1" smtClean="0"/>
              <a:t>Polyuria</a:t>
            </a:r>
            <a:r>
              <a:rPr lang="cs-CZ" sz="2400" dirty="0" smtClean="0"/>
              <a:t> (</a:t>
            </a:r>
            <a:r>
              <a:rPr lang="cs-CZ" sz="2400" dirty="0" err="1" smtClean="0"/>
              <a:t>excessive</a:t>
            </a:r>
            <a:r>
              <a:rPr lang="cs-CZ" sz="2400" dirty="0" smtClean="0"/>
              <a:t> </a:t>
            </a:r>
            <a:r>
              <a:rPr lang="cs-CZ" sz="2400" dirty="0" err="1" smtClean="0"/>
              <a:t>amount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urine) – </a:t>
            </a:r>
            <a:r>
              <a:rPr lang="cs-CZ" sz="2400" dirty="0" err="1" smtClean="0"/>
              <a:t>excessive</a:t>
            </a:r>
            <a:r>
              <a:rPr lang="cs-CZ" sz="2400" dirty="0" smtClean="0"/>
              <a:t> fluid </a:t>
            </a:r>
            <a:r>
              <a:rPr lang="cs-CZ" sz="2400" dirty="0" err="1" smtClean="0"/>
              <a:t>intake</a:t>
            </a:r>
            <a:r>
              <a:rPr lang="cs-CZ" sz="2400" dirty="0" smtClean="0"/>
              <a:t> (</a:t>
            </a:r>
            <a:r>
              <a:rPr lang="cs-CZ" sz="2400" dirty="0" err="1" smtClean="0"/>
              <a:t>beer</a:t>
            </a:r>
            <a:r>
              <a:rPr lang="cs-CZ" sz="2400" dirty="0" smtClean="0"/>
              <a:t>), diabetes </a:t>
            </a:r>
            <a:r>
              <a:rPr lang="cs-CZ" sz="2400" dirty="0" err="1" smtClean="0"/>
              <a:t>mellitus</a:t>
            </a:r>
            <a:r>
              <a:rPr lang="cs-CZ" sz="2400" dirty="0" smtClean="0"/>
              <a:t>,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tubular</a:t>
            </a:r>
            <a:r>
              <a:rPr lang="cs-CZ" sz="2400" dirty="0" smtClean="0"/>
              <a:t> </a:t>
            </a:r>
            <a:r>
              <a:rPr lang="cs-CZ" sz="2400" dirty="0" err="1" smtClean="0"/>
              <a:t>disorder</a:t>
            </a:r>
            <a:endParaRPr lang="cs-CZ" sz="2400" dirty="0" smtClean="0"/>
          </a:p>
          <a:p>
            <a:r>
              <a:rPr lang="cs-CZ" sz="2400" dirty="0" err="1" smtClean="0"/>
              <a:t>Renal</a:t>
            </a:r>
            <a:r>
              <a:rPr lang="cs-CZ" sz="2400" dirty="0" smtClean="0"/>
              <a:t> (</a:t>
            </a:r>
            <a:r>
              <a:rPr lang="cs-CZ" sz="2400" dirty="0" err="1" smtClean="0"/>
              <a:t>ureteric</a:t>
            </a:r>
            <a:r>
              <a:rPr lang="cs-CZ" sz="2400" dirty="0" smtClean="0"/>
              <a:t>) </a:t>
            </a:r>
            <a:r>
              <a:rPr lang="cs-CZ" sz="2400" dirty="0" err="1" smtClean="0"/>
              <a:t>colic</a:t>
            </a:r>
            <a:r>
              <a:rPr lang="cs-CZ" sz="2400" dirty="0" smtClean="0"/>
              <a:t> – </a:t>
            </a:r>
            <a:r>
              <a:rPr lang="cs-CZ" sz="2400" dirty="0" err="1" smtClean="0"/>
              <a:t>passage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stone/</a:t>
            </a:r>
            <a:r>
              <a:rPr lang="cs-CZ" sz="2400" dirty="0" err="1" smtClean="0"/>
              <a:t>blood</a:t>
            </a:r>
            <a:r>
              <a:rPr lang="cs-CZ" sz="2400" dirty="0" smtClean="0"/>
              <a:t> </a:t>
            </a:r>
            <a:r>
              <a:rPr lang="cs-CZ" sz="2400" dirty="0" err="1" smtClean="0"/>
              <a:t>clot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Anaemia</a:t>
            </a:r>
            <a:r>
              <a:rPr lang="cs-CZ" sz="2400" dirty="0" smtClean="0">
                <a:solidFill>
                  <a:srgbClr val="FFC000"/>
                </a:solidFill>
              </a:rPr>
              <a:t> - ↓ </a:t>
            </a:r>
            <a:r>
              <a:rPr lang="cs-CZ" sz="2400" dirty="0" err="1" smtClean="0">
                <a:solidFill>
                  <a:srgbClr val="FFC000"/>
                </a:solidFill>
              </a:rPr>
              <a:t>renal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production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of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erythropoetin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Calcium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metabolism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problems</a:t>
            </a:r>
            <a:r>
              <a:rPr lang="cs-CZ" sz="2400" dirty="0" smtClean="0">
                <a:solidFill>
                  <a:srgbClr val="FFC000"/>
                </a:solidFill>
              </a:rPr>
              <a:t> – </a:t>
            </a:r>
            <a:r>
              <a:rPr lang="cs-CZ" sz="2400" dirty="0" err="1" smtClean="0">
                <a:solidFill>
                  <a:srgbClr val="FFC000"/>
                </a:solidFill>
              </a:rPr>
              <a:t>metastatic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calcifications</a:t>
            </a:r>
            <a:r>
              <a:rPr lang="cs-CZ" sz="2400" dirty="0" smtClean="0">
                <a:solidFill>
                  <a:srgbClr val="FFC000"/>
                </a:solidFill>
              </a:rPr>
              <a:t> (</a:t>
            </a:r>
            <a:r>
              <a:rPr lang="cs-CZ" sz="2400" dirty="0" err="1" smtClean="0">
                <a:solidFill>
                  <a:srgbClr val="FFC000"/>
                </a:solidFill>
              </a:rPr>
              <a:t>arteries</a:t>
            </a:r>
            <a:r>
              <a:rPr lang="cs-CZ" sz="2400" dirty="0" smtClean="0">
                <a:solidFill>
                  <a:srgbClr val="FFC000"/>
                </a:solidFill>
              </a:rPr>
              <a:t>, soft </a:t>
            </a:r>
            <a:r>
              <a:rPr lang="cs-CZ" sz="2400" dirty="0" err="1" smtClean="0">
                <a:solidFill>
                  <a:srgbClr val="FFC000"/>
                </a:solidFill>
              </a:rPr>
              <a:t>tissues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inner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organs</a:t>
            </a:r>
            <a:r>
              <a:rPr lang="cs-CZ" sz="2400" dirty="0" smtClean="0">
                <a:solidFill>
                  <a:srgbClr val="FFC000"/>
                </a:solidFill>
              </a:rPr>
              <a:t>), bone </a:t>
            </a:r>
            <a:r>
              <a:rPr lang="cs-CZ" sz="2400" dirty="0" err="1" smtClean="0">
                <a:solidFill>
                  <a:srgbClr val="FFC000"/>
                </a:solidFill>
              </a:rPr>
              <a:t>resorption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63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66"/>
                </a:solidFill>
              </a:rPr>
              <a:t>Acute pyelonephritis</a:t>
            </a:r>
            <a:endParaRPr lang="cs-CZ" altLang="cs-CZ" smtClean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purulent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bacterial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b="1" dirty="0" err="1" smtClean="0"/>
              <a:t>Ascending</a:t>
            </a:r>
            <a:r>
              <a:rPr lang="cs-CZ" altLang="cs-CZ" b="1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by urine reflux in </a:t>
            </a:r>
            <a:r>
              <a:rPr lang="cs-CZ" altLang="cs-CZ" dirty="0" err="1" smtClean="0"/>
              <a:t>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b="1" dirty="0" err="1" smtClean="0"/>
              <a:t>Descending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haematogenous</a:t>
            </a:r>
            <a:r>
              <a:rPr lang="cs-CZ" altLang="cs-CZ" b="1" dirty="0" smtClean="0"/>
              <a:t>)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septicaemia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rare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signs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abrupt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fever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chills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malaise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headache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lumbar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, nauzea, </a:t>
            </a:r>
            <a:r>
              <a:rPr lang="cs-CZ" altLang="cs-CZ" dirty="0" err="1" smtClean="0"/>
              <a:t>vomiting</a:t>
            </a:r>
            <a:r>
              <a:rPr lang="cs-CZ" altLang="cs-CZ" dirty="0" smtClean="0"/>
              <a:t>)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rgbClr val="FFC000"/>
                </a:solidFill>
              </a:rPr>
              <a:t>May </a:t>
            </a:r>
            <a:r>
              <a:rPr lang="cs-CZ" altLang="cs-CZ" dirty="0" err="1" smtClean="0">
                <a:solidFill>
                  <a:srgbClr val="FFC000"/>
                </a:solidFill>
              </a:rPr>
              <a:t>lead</a:t>
            </a:r>
            <a:r>
              <a:rPr lang="cs-CZ" altLang="cs-CZ" dirty="0" smtClean="0">
                <a:solidFill>
                  <a:srgbClr val="FFC000"/>
                </a:solidFill>
              </a:rPr>
              <a:t> to </a:t>
            </a:r>
            <a:r>
              <a:rPr lang="cs-CZ" altLang="cs-CZ" dirty="0" err="1" smtClean="0">
                <a:solidFill>
                  <a:srgbClr val="FFC000"/>
                </a:solidFill>
              </a:rPr>
              <a:t>sepsis+renal</a:t>
            </a:r>
            <a:r>
              <a:rPr lang="cs-CZ" altLang="cs-CZ" dirty="0" smtClean="0">
                <a:solidFill>
                  <a:srgbClr val="FFC000"/>
                </a:solidFill>
              </a:rPr>
              <a:t> </a:t>
            </a:r>
            <a:r>
              <a:rPr lang="cs-CZ" altLang="cs-CZ" dirty="0" err="1" smtClean="0">
                <a:solidFill>
                  <a:srgbClr val="FFC000"/>
                </a:solidFill>
              </a:rPr>
              <a:t>failure</a:t>
            </a:r>
            <a:r>
              <a:rPr lang="cs-CZ" altLang="cs-CZ" dirty="0" smtClean="0">
                <a:solidFill>
                  <a:srgbClr val="FFC000"/>
                </a:solidFill>
              </a:rPr>
              <a:t> - </a:t>
            </a:r>
            <a:r>
              <a:rPr lang="cs-CZ" altLang="cs-CZ" dirty="0" err="1" smtClean="0">
                <a:solidFill>
                  <a:srgbClr val="FFC000"/>
                </a:solidFill>
              </a:rPr>
              <a:t>urosepsis</a:t>
            </a:r>
            <a:endParaRPr lang="cs-CZ" alt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8695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66"/>
                </a:solidFill>
              </a:rPr>
              <a:t>Acute</a:t>
            </a:r>
            <a:r>
              <a:rPr lang="cs-CZ" altLang="cs-CZ" dirty="0" smtClean="0">
                <a:solidFill>
                  <a:srgbClr val="FF0066"/>
                </a:solidFill>
              </a:rPr>
              <a:t> </a:t>
            </a:r>
            <a:r>
              <a:rPr lang="cs-CZ" altLang="cs-CZ" dirty="0" err="1" smtClean="0">
                <a:solidFill>
                  <a:srgbClr val="FF0066"/>
                </a:solidFill>
              </a:rPr>
              <a:t>pyelonephritis</a:t>
            </a:r>
            <a:endParaRPr lang="cs-CZ" altLang="cs-CZ" dirty="0" smtClean="0">
              <a:solidFill>
                <a:srgbClr val="FF0066"/>
              </a:solidFill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Facilitated</a:t>
            </a:r>
            <a:r>
              <a:rPr lang="cs-CZ" altLang="cs-CZ" dirty="0" smtClean="0"/>
              <a:t> by DM, </a:t>
            </a:r>
            <a:r>
              <a:rPr lang="cs-CZ" altLang="cs-CZ" dirty="0" err="1" smtClean="0"/>
              <a:t>gout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causes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obstructive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uropathy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e.g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nephrolithiasis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tumors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anomalies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incl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vesicoureteric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intrarenal</a:t>
            </a:r>
            <a:r>
              <a:rPr lang="cs-CZ" altLang="cs-CZ" dirty="0" smtClean="0"/>
              <a:t> reflux) </a:t>
            </a:r>
          </a:p>
          <a:p>
            <a:pPr eaLnBrk="1" hangingPunct="1">
              <a:defRPr/>
            </a:pPr>
            <a:r>
              <a:rPr lang="cs-CZ" altLang="cs-CZ" dirty="0" err="1" smtClean="0"/>
              <a:t>Instrumental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interventions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cathetrization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cystoscopy</a:t>
            </a:r>
            <a:r>
              <a:rPr lang="cs-CZ" altLang="cs-CZ" dirty="0" smtClean="0"/>
              <a:t>)</a:t>
            </a:r>
          </a:p>
          <a:p>
            <a:pPr eaLnBrk="1" hangingPunct="1">
              <a:defRPr/>
            </a:pPr>
            <a:r>
              <a:rPr lang="cs-CZ" altLang="cs-CZ" dirty="0" smtClean="0"/>
              <a:t>Gross: </a:t>
            </a:r>
            <a:r>
              <a:rPr lang="cs-CZ" altLang="cs-CZ" dirty="0" err="1" smtClean="0"/>
              <a:t>enlarged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cortical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medullary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abscessses</a:t>
            </a: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673250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FF0066"/>
                </a:solidFill>
              </a:rPr>
              <a:t>Acute</a:t>
            </a:r>
            <a:r>
              <a:rPr lang="cs-CZ" altLang="cs-CZ" dirty="0">
                <a:solidFill>
                  <a:srgbClr val="FF0066"/>
                </a:solidFill>
              </a:rPr>
              <a:t> </a:t>
            </a:r>
            <a:r>
              <a:rPr lang="cs-CZ" altLang="cs-CZ" dirty="0" err="1">
                <a:solidFill>
                  <a:srgbClr val="FF0066"/>
                </a:solidFill>
              </a:rPr>
              <a:t>pyelonephritis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3" descr="pyelonefriti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939131"/>
            <a:ext cx="37719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4859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451725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>
                <a:solidFill>
                  <a:srgbClr val="FF0066"/>
                </a:solidFill>
              </a:rPr>
              <a:t>Chronic pyelonephritis</a:t>
            </a:r>
            <a:endParaRPr lang="cs-CZ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458200" cy="548640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Uni</a:t>
            </a:r>
            <a:r>
              <a:rPr lang="cs-CZ" altLang="cs-CZ" dirty="0" smtClean="0"/>
              <a:t>-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bilateral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tubules</a:t>
            </a:r>
            <a:r>
              <a:rPr lang="cs-CZ" altLang="cs-CZ" dirty="0" smtClean="0"/>
              <a:t> + </a:t>
            </a:r>
            <a:r>
              <a:rPr lang="cs-CZ" altLang="cs-CZ" dirty="0" err="1" smtClean="0"/>
              <a:t>interstitium</a:t>
            </a:r>
            <a:r>
              <a:rPr lang="cs-CZ" altLang="cs-CZ" dirty="0" smtClean="0"/>
              <a:t>) </a:t>
            </a:r>
            <a:r>
              <a:rPr lang="cs-CZ" altLang="cs-CZ" dirty="0" err="1" smtClean="0"/>
              <a:t>inflammation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scarring</a:t>
            </a:r>
            <a:r>
              <a:rPr lang="cs-CZ" altLang="cs-CZ" dirty="0" smtClean="0"/>
              <a:t>                                      </a:t>
            </a:r>
          </a:p>
          <a:p>
            <a:pPr eaLnBrk="1" hangingPunct="1"/>
            <a:r>
              <a:rPr lang="cs-CZ" altLang="cs-CZ" dirty="0" err="1" smtClean="0"/>
              <a:t>Progression</a:t>
            </a:r>
            <a:r>
              <a:rPr lang="cs-CZ" altLang="cs-CZ" dirty="0" smtClean="0"/>
              <a:t> to end-</a:t>
            </a:r>
            <a:r>
              <a:rPr lang="cs-CZ" altLang="cs-CZ" dirty="0" err="1" smtClean="0"/>
              <a:t>stage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failure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b="1" dirty="0" err="1" smtClean="0"/>
              <a:t>Obstructive</a:t>
            </a:r>
            <a:r>
              <a:rPr lang="cs-CZ" altLang="cs-CZ" b="1" dirty="0" smtClean="0"/>
              <a:t> PN  - </a:t>
            </a:r>
            <a:r>
              <a:rPr lang="cs-CZ" altLang="cs-CZ" dirty="0" err="1" smtClean="0"/>
              <a:t>repeated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infections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b="1" dirty="0" smtClean="0"/>
              <a:t>Reflux </a:t>
            </a:r>
            <a:r>
              <a:rPr lang="cs-CZ" altLang="cs-CZ" b="1" dirty="0" err="1" smtClean="0"/>
              <a:t>nephropathy</a:t>
            </a:r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64215125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66"/>
                </a:solidFill>
              </a:rPr>
              <a:t>Chronic pyelonephritis</a:t>
            </a:r>
          </a:p>
        </p:txBody>
      </p:sp>
      <p:pic>
        <p:nvPicPr>
          <p:cNvPr id="101379" name="Picture 3" descr="chronpy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3175"/>
            <a:ext cx="85344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717925" y="5375275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cs-CZ" altLang="cs-CZ" sz="2400">
                <a:solidFill>
                  <a:srgbClr val="FFFFFF"/>
                </a:solidFill>
                <a:latin typeface="Times New Roman" panose="02020603050405020304" pitchFamily="18" charset="0"/>
              </a:rPr>
              <a:t>Obstructive</a:t>
            </a:r>
            <a:endParaRPr lang="cs-CZ" altLang="cs-CZ" sz="2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66981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infections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Recognition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early/</a:t>
            </a:r>
            <a:r>
              <a:rPr lang="cs-CZ" dirty="0" err="1" smtClean="0"/>
              <a:t>worsening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 – </a:t>
            </a:r>
            <a:r>
              <a:rPr lang="cs-CZ" dirty="0" err="1" smtClean="0"/>
              <a:t>referral</a:t>
            </a:r>
            <a:r>
              <a:rPr lang="cs-CZ" dirty="0" smtClean="0"/>
              <a:t> to </a:t>
            </a:r>
            <a:r>
              <a:rPr lang="cs-CZ" dirty="0" err="1" smtClean="0"/>
              <a:t>physician</a:t>
            </a:r>
            <a:r>
              <a:rPr lang="cs-CZ" dirty="0" smtClean="0"/>
              <a:t> – </a:t>
            </a:r>
            <a:r>
              <a:rPr lang="cs-CZ" dirty="0" err="1" smtClean="0"/>
              <a:t>prevention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 permanent </a:t>
            </a:r>
            <a:r>
              <a:rPr lang="cs-CZ" dirty="0" err="1" smtClean="0"/>
              <a:t>damage</a:t>
            </a:r>
            <a:endParaRPr lang="cs-CZ" dirty="0" smtClean="0"/>
          </a:p>
          <a:p>
            <a:r>
              <a:rPr lang="cs-CZ" dirty="0" err="1" smtClean="0"/>
              <a:t>Catheter</a:t>
            </a:r>
            <a:r>
              <a:rPr lang="cs-CZ" dirty="0" smtClean="0"/>
              <a:t> care – </a:t>
            </a:r>
            <a:r>
              <a:rPr lang="cs-CZ" dirty="0" err="1" smtClean="0"/>
              <a:t>diminishing</a:t>
            </a:r>
            <a:r>
              <a:rPr lang="cs-CZ" dirty="0" smtClean="0"/>
              <a:t> risk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infections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78634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(CKD)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Alteration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function</a:t>
            </a:r>
            <a:r>
              <a:rPr lang="cs-CZ" sz="2400" dirty="0" smtClean="0"/>
              <a:t>/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≥ 3 </a:t>
            </a:r>
            <a:r>
              <a:rPr lang="cs-CZ" sz="2400" dirty="0" err="1" smtClean="0"/>
              <a:t>months</a:t>
            </a:r>
            <a:endParaRPr lang="cs-CZ" sz="2400" dirty="0" smtClean="0"/>
          </a:p>
          <a:p>
            <a:r>
              <a:rPr lang="cs-CZ" sz="2400" dirty="0" smtClean="0"/>
              <a:t>Non-</a:t>
            </a:r>
            <a:r>
              <a:rPr lang="cs-CZ" sz="2400" dirty="0" err="1" smtClean="0"/>
              <a:t>healing</a:t>
            </a:r>
            <a:r>
              <a:rPr lang="cs-CZ" sz="2400" dirty="0" smtClean="0"/>
              <a:t> </a:t>
            </a:r>
            <a:r>
              <a:rPr lang="cs-CZ" sz="2400" dirty="0" err="1" smtClean="0"/>
              <a:t>acute</a:t>
            </a:r>
            <a:r>
              <a:rPr lang="cs-CZ" sz="2400" dirty="0" smtClean="0"/>
              <a:t> </a:t>
            </a:r>
            <a:r>
              <a:rPr lang="cs-CZ" sz="2400" dirty="0" err="1" smtClean="0"/>
              <a:t>disorder</a:t>
            </a:r>
            <a:r>
              <a:rPr lang="cs-CZ" sz="2400" dirty="0" smtClean="0"/>
              <a:t> (</a:t>
            </a:r>
            <a:r>
              <a:rPr lang="cs-CZ" sz="2400" dirty="0" err="1" smtClean="0"/>
              <a:t>i.e</a:t>
            </a:r>
            <a:r>
              <a:rPr lang="cs-CZ" sz="2400" dirty="0" smtClean="0"/>
              <a:t>. </a:t>
            </a:r>
            <a:r>
              <a:rPr lang="cs-CZ" sz="2400" dirty="0" err="1" smtClean="0"/>
              <a:t>acute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glomerulonephritis</a:t>
            </a:r>
            <a:r>
              <a:rPr lang="cs-CZ" sz="2400" dirty="0" smtClean="0"/>
              <a:t>),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slow</a:t>
            </a:r>
            <a:r>
              <a:rPr lang="cs-CZ" sz="2400" dirty="0" smtClean="0"/>
              <a:t> </a:t>
            </a:r>
            <a:r>
              <a:rPr lang="cs-CZ" sz="2400" dirty="0" err="1" smtClean="0"/>
              <a:t>progression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chronic</a:t>
            </a:r>
            <a:r>
              <a:rPr lang="cs-CZ" sz="2400" dirty="0" smtClean="0"/>
              <a:t> </a:t>
            </a:r>
            <a:r>
              <a:rPr lang="cs-CZ" sz="2400" dirty="0" err="1" smtClean="0"/>
              <a:t>lesion</a:t>
            </a:r>
            <a:endParaRPr lang="cs-CZ" sz="2400" dirty="0" smtClean="0"/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causes</a:t>
            </a:r>
            <a:r>
              <a:rPr lang="cs-CZ" sz="2400" dirty="0" smtClean="0"/>
              <a:t>, most </a:t>
            </a:r>
            <a:r>
              <a:rPr lang="cs-CZ" sz="2400" dirty="0" err="1" smtClean="0"/>
              <a:t>common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Diabetes </a:t>
            </a:r>
            <a:r>
              <a:rPr lang="cs-CZ" sz="2000" dirty="0" err="1" smtClean="0"/>
              <a:t>mellitus</a:t>
            </a:r>
            <a:endParaRPr lang="cs-CZ" sz="2000" dirty="0" smtClean="0"/>
          </a:p>
          <a:p>
            <a:pPr lvl="1"/>
            <a:r>
              <a:rPr lang="cs-CZ" sz="2000" dirty="0" err="1" smtClean="0"/>
              <a:t>Hypertension</a:t>
            </a:r>
            <a:endParaRPr lang="cs-CZ" sz="2000" dirty="0" smtClean="0"/>
          </a:p>
          <a:p>
            <a:pPr lvl="1"/>
            <a:r>
              <a:rPr lang="cs-CZ" sz="2000" dirty="0" err="1" smtClean="0"/>
              <a:t>Glomerulopathy</a:t>
            </a:r>
            <a:endParaRPr lang="cs-CZ" sz="2000" dirty="0" smtClean="0"/>
          </a:p>
          <a:p>
            <a:pPr lvl="1"/>
            <a:r>
              <a:rPr lang="cs-CZ" sz="2000" dirty="0" err="1" smtClean="0"/>
              <a:t>Chronic</a:t>
            </a:r>
            <a:r>
              <a:rPr lang="cs-CZ" sz="2000" dirty="0" smtClean="0"/>
              <a:t> UTI</a:t>
            </a:r>
          </a:p>
          <a:p>
            <a:pPr lvl="1"/>
            <a:r>
              <a:rPr lang="cs-CZ" sz="2000" dirty="0" err="1" smtClean="0"/>
              <a:t>Cystic</a:t>
            </a:r>
            <a:r>
              <a:rPr lang="cs-CZ" sz="2000" dirty="0" smtClean="0"/>
              <a:t> </a:t>
            </a:r>
            <a:r>
              <a:rPr lang="cs-CZ" sz="2000" dirty="0" err="1" smtClean="0"/>
              <a:t>kidney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endParaRPr lang="cs-CZ" sz="2000" dirty="0" smtClean="0"/>
          </a:p>
          <a:p>
            <a:pPr lvl="1"/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systemic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r>
              <a:rPr lang="cs-CZ" sz="2000" dirty="0" smtClean="0"/>
              <a:t> (SLE)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Drugs</a:t>
            </a:r>
            <a:r>
              <a:rPr lang="cs-CZ" sz="2000" dirty="0" smtClean="0">
                <a:solidFill>
                  <a:srgbClr val="FFC000"/>
                </a:solidFill>
              </a:rPr>
              <a:t> (</a:t>
            </a:r>
            <a:r>
              <a:rPr lang="cs-CZ" sz="2000" dirty="0" err="1" smtClean="0">
                <a:solidFill>
                  <a:srgbClr val="FFC000"/>
                </a:solidFill>
              </a:rPr>
              <a:t>NSAIDs</a:t>
            </a:r>
            <a:r>
              <a:rPr lang="cs-CZ" sz="2000" dirty="0" smtClean="0">
                <a:solidFill>
                  <a:srgbClr val="FFC000"/>
                </a:solidFill>
              </a:rPr>
              <a:t>) – </a:t>
            </a:r>
            <a:r>
              <a:rPr lang="cs-CZ" sz="2000" dirty="0" err="1" smtClean="0">
                <a:solidFill>
                  <a:srgbClr val="FFC000"/>
                </a:solidFill>
              </a:rPr>
              <a:t>analgesic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nephropathy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r>
              <a:rPr lang="cs-CZ" sz="2000" dirty="0" smtClean="0"/>
              <a:t> 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2668437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Common</a:t>
            </a:r>
            <a:r>
              <a:rPr lang="cs-CZ" sz="2400" dirty="0" smtClean="0"/>
              <a:t> </a:t>
            </a:r>
            <a:r>
              <a:rPr lang="cs-CZ" sz="2400" dirty="0" err="1" smtClean="0"/>
              <a:t>problem</a:t>
            </a:r>
            <a:endParaRPr lang="cs-CZ" sz="2400" dirty="0" smtClean="0"/>
          </a:p>
          <a:p>
            <a:r>
              <a:rPr lang="cs-CZ" sz="2400" dirty="0" smtClean="0"/>
              <a:t>May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asymptomatic</a:t>
            </a:r>
            <a:r>
              <a:rPr lang="cs-CZ" sz="2400" dirty="0" smtClean="0"/>
              <a:t> </a:t>
            </a:r>
            <a:r>
              <a:rPr lang="cs-CZ" sz="2400" dirty="0" err="1" smtClean="0"/>
              <a:t>initially</a:t>
            </a:r>
            <a:r>
              <a:rPr lang="cs-CZ" sz="2400" dirty="0" smtClean="0"/>
              <a:t> – </a:t>
            </a:r>
            <a:r>
              <a:rPr lang="cs-CZ" sz="2400" dirty="0" err="1" smtClean="0"/>
              <a:t>incidental</a:t>
            </a:r>
            <a:r>
              <a:rPr lang="cs-CZ" sz="2400" dirty="0" smtClean="0"/>
              <a:t> </a:t>
            </a:r>
            <a:r>
              <a:rPr lang="cs-CZ" sz="2400" dirty="0" err="1" smtClean="0"/>
              <a:t>finding</a:t>
            </a:r>
            <a:r>
              <a:rPr lang="cs-CZ" sz="2400" dirty="0" smtClean="0"/>
              <a:t> in </a:t>
            </a:r>
            <a:r>
              <a:rPr lang="cs-CZ" sz="2400" dirty="0" err="1" smtClean="0"/>
              <a:t>laboratory</a:t>
            </a:r>
            <a:r>
              <a:rPr lang="cs-CZ" sz="2400" dirty="0" smtClean="0"/>
              <a:t> </a:t>
            </a:r>
            <a:r>
              <a:rPr lang="cs-CZ" sz="2400" dirty="0" err="1" smtClean="0"/>
              <a:t>tests</a:t>
            </a:r>
            <a:endParaRPr lang="cs-CZ" sz="2400" dirty="0" smtClean="0"/>
          </a:p>
          <a:p>
            <a:r>
              <a:rPr lang="cs-CZ" sz="2400" dirty="0" err="1" smtClean="0"/>
              <a:t>Gradual</a:t>
            </a:r>
            <a:r>
              <a:rPr lang="cs-CZ" sz="2400" dirty="0" smtClean="0"/>
              <a:t> </a:t>
            </a:r>
            <a:r>
              <a:rPr lang="cs-CZ" sz="2400" dirty="0" err="1" smtClean="0"/>
              <a:t>onset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symptoms</a:t>
            </a:r>
            <a:r>
              <a:rPr lang="cs-CZ" sz="2400" dirty="0" smtClean="0"/>
              <a:t> </a:t>
            </a:r>
            <a:r>
              <a:rPr lang="cs-CZ" sz="2400" dirty="0" err="1" smtClean="0"/>
              <a:t>common</a:t>
            </a:r>
            <a:endParaRPr lang="cs-CZ" sz="2400" dirty="0" smtClean="0"/>
          </a:p>
          <a:p>
            <a:r>
              <a:rPr lang="cs-CZ" sz="2400" dirty="0" err="1" smtClean="0"/>
              <a:t>Slow</a:t>
            </a:r>
            <a:r>
              <a:rPr lang="cs-CZ" sz="2400" dirty="0" smtClean="0"/>
              <a:t> </a:t>
            </a:r>
            <a:r>
              <a:rPr lang="cs-CZ" sz="2400" dirty="0" err="1" smtClean="0"/>
              <a:t>decrease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filtration</a:t>
            </a:r>
            <a:r>
              <a:rPr lang="cs-CZ" sz="2400" dirty="0" smtClean="0"/>
              <a:t> </a:t>
            </a:r>
            <a:r>
              <a:rPr lang="cs-CZ" sz="2400" dirty="0" err="1" smtClean="0"/>
              <a:t>rate</a:t>
            </a:r>
            <a:endParaRPr lang="cs-CZ" sz="2400" dirty="0" smtClean="0"/>
          </a:p>
          <a:p>
            <a:r>
              <a:rPr lang="cs-CZ" sz="2400" dirty="0" smtClean="0"/>
              <a:t>May </a:t>
            </a:r>
            <a:r>
              <a:rPr lang="cs-CZ" sz="2400" dirty="0" err="1" smtClean="0"/>
              <a:t>progress</a:t>
            </a:r>
            <a:r>
              <a:rPr lang="cs-CZ" sz="2400" dirty="0" smtClean="0"/>
              <a:t> to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failure</a:t>
            </a:r>
            <a:r>
              <a:rPr lang="cs-CZ" sz="2400" dirty="0" smtClean="0"/>
              <a:t> (GFR ˂5%)</a:t>
            </a:r>
            <a:endParaRPr lang="cs-CZ" sz="2400" dirty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Correct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diagnosis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necessary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smtClean="0">
                <a:solidFill>
                  <a:srgbClr val="FFC000"/>
                </a:solidFill>
              </a:rPr>
              <a:t>In </a:t>
            </a:r>
            <a:r>
              <a:rPr lang="cs-CZ" sz="2400" dirty="0" err="1" smtClean="0">
                <a:solidFill>
                  <a:srgbClr val="FFC000"/>
                </a:solidFill>
              </a:rPr>
              <a:t>some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types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treatment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possible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011559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Uremia</a:t>
            </a:r>
            <a:r>
              <a:rPr lang="cs-CZ" sz="2400" dirty="0" smtClean="0"/>
              <a:t>: </a:t>
            </a:r>
            <a:r>
              <a:rPr lang="cs-CZ" sz="2400" dirty="0" err="1" smtClean="0"/>
              <a:t>internal</a:t>
            </a:r>
            <a:r>
              <a:rPr lang="cs-CZ" sz="2400" dirty="0" smtClean="0"/>
              <a:t> </a:t>
            </a:r>
            <a:r>
              <a:rPr lang="cs-CZ" sz="2400" dirty="0" err="1" smtClean="0"/>
              <a:t>intoxication</a:t>
            </a:r>
            <a:r>
              <a:rPr lang="cs-CZ" sz="2400" dirty="0" smtClean="0"/>
              <a:t> – </a:t>
            </a:r>
            <a:r>
              <a:rPr lang="cs-CZ" sz="2400" dirty="0" err="1" smtClean="0"/>
              <a:t>failure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toxin </a:t>
            </a:r>
            <a:r>
              <a:rPr lang="cs-CZ" sz="2400" dirty="0" err="1" smtClean="0"/>
              <a:t>excretion</a:t>
            </a:r>
            <a:r>
              <a:rPr lang="cs-CZ" sz="2400" dirty="0" smtClean="0"/>
              <a:t>, </a:t>
            </a:r>
            <a:r>
              <a:rPr lang="cs-CZ" sz="2400" dirty="0" err="1" smtClean="0"/>
              <a:t>maintaining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fluid, pH, </a:t>
            </a:r>
            <a:r>
              <a:rPr lang="cs-CZ" sz="2400" dirty="0" err="1" smtClean="0"/>
              <a:t>electrolyte</a:t>
            </a:r>
            <a:r>
              <a:rPr lang="cs-CZ" sz="2400" dirty="0" smtClean="0"/>
              <a:t> balance</a:t>
            </a:r>
          </a:p>
          <a:p>
            <a:pPr marL="0" indent="0">
              <a:buNone/>
            </a:pPr>
            <a:r>
              <a:rPr lang="cs-CZ" sz="2400" dirty="0" err="1" smtClean="0"/>
              <a:t>Loss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important</a:t>
            </a:r>
            <a:r>
              <a:rPr lang="cs-CZ" sz="2400" dirty="0" smtClean="0"/>
              <a:t> hormone </a:t>
            </a:r>
            <a:r>
              <a:rPr lang="cs-CZ" sz="2400" dirty="0" err="1" smtClean="0"/>
              <a:t>secretion</a:t>
            </a:r>
            <a:r>
              <a:rPr lang="cs-CZ" sz="2400" dirty="0" smtClean="0"/>
              <a:t> (renin, vitamin D, </a:t>
            </a:r>
            <a:r>
              <a:rPr lang="cs-CZ" sz="2400" dirty="0" err="1" smtClean="0"/>
              <a:t>erythropoetin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413936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Complications</a:t>
            </a:r>
            <a:r>
              <a:rPr lang="cs-CZ" sz="2400" dirty="0" smtClean="0">
                <a:solidFill>
                  <a:srgbClr val="FF0000"/>
                </a:solidFill>
              </a:rPr>
              <a:t> + </a:t>
            </a:r>
            <a:r>
              <a:rPr lang="cs-CZ" sz="2400" dirty="0" err="1" smtClean="0">
                <a:solidFill>
                  <a:srgbClr val="FF0000"/>
                </a:solidFill>
              </a:rPr>
              <a:t>consequences</a:t>
            </a:r>
            <a:r>
              <a:rPr lang="cs-CZ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sz="2400" dirty="0" err="1" smtClean="0"/>
              <a:t>Cardiopulmonary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err="1" smtClean="0"/>
              <a:t>Coronary</a:t>
            </a:r>
            <a:r>
              <a:rPr lang="cs-CZ" sz="2000" dirty="0" smtClean="0"/>
              <a:t> </a:t>
            </a:r>
            <a:r>
              <a:rPr lang="cs-CZ" sz="2000" dirty="0" err="1" smtClean="0"/>
              <a:t>artery</a:t>
            </a:r>
            <a:r>
              <a:rPr lang="cs-CZ" sz="2000" dirty="0" smtClean="0"/>
              <a:t> </a:t>
            </a:r>
            <a:r>
              <a:rPr lang="cs-CZ" sz="2000" dirty="0" err="1" smtClean="0"/>
              <a:t>disease</a:t>
            </a:r>
            <a:endParaRPr lang="cs-CZ" sz="2000" dirty="0" smtClean="0"/>
          </a:p>
          <a:p>
            <a:pPr lvl="1"/>
            <a:r>
              <a:rPr lang="cs-CZ" sz="2000" dirty="0" err="1" smtClean="0"/>
              <a:t>Hypertension</a:t>
            </a:r>
            <a:endParaRPr lang="cs-CZ" sz="2000" dirty="0" smtClean="0"/>
          </a:p>
          <a:p>
            <a:pPr lvl="1"/>
            <a:r>
              <a:rPr lang="cs-CZ" sz="2000" dirty="0" err="1" smtClean="0"/>
              <a:t>Pulmonary</a:t>
            </a:r>
            <a:r>
              <a:rPr lang="cs-CZ" sz="2000" dirty="0" smtClean="0"/>
              <a:t> </a:t>
            </a:r>
            <a:r>
              <a:rPr lang="cs-CZ" sz="2000" dirty="0" err="1" smtClean="0"/>
              <a:t>edema</a:t>
            </a:r>
            <a:endParaRPr lang="cs-CZ" sz="2000" dirty="0" smtClean="0"/>
          </a:p>
          <a:p>
            <a:pPr lvl="1"/>
            <a:r>
              <a:rPr lang="cs-CZ" sz="2000" dirty="0" err="1" smtClean="0"/>
              <a:t>Congestive</a:t>
            </a:r>
            <a:r>
              <a:rPr lang="cs-CZ" sz="2000" dirty="0" smtClean="0"/>
              <a:t> </a:t>
            </a:r>
            <a:r>
              <a:rPr lang="cs-CZ" sz="2000" dirty="0" err="1" smtClean="0"/>
              <a:t>heart</a:t>
            </a:r>
            <a:r>
              <a:rPr lang="cs-CZ" sz="2000" dirty="0" smtClean="0"/>
              <a:t> </a:t>
            </a:r>
            <a:r>
              <a:rPr lang="cs-CZ" sz="2000" dirty="0" err="1" smtClean="0"/>
              <a:t>failure</a:t>
            </a:r>
            <a:endParaRPr lang="cs-CZ" sz="2000" dirty="0" smtClean="0"/>
          </a:p>
          <a:p>
            <a:pPr lvl="1"/>
            <a:r>
              <a:rPr lang="cs-CZ" sz="2000" dirty="0" err="1" smtClean="0"/>
              <a:t>Pericarditis</a:t>
            </a: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Hematologic</a:t>
            </a:r>
            <a:r>
              <a:rPr lang="cs-CZ" sz="2400" dirty="0" smtClean="0">
                <a:solidFill>
                  <a:srgbClr val="FFC000"/>
                </a:solidFill>
              </a:rPr>
              <a:t>: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Anemia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Impaired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platelet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function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67053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Urine </a:t>
            </a:r>
            <a:r>
              <a:rPr lang="cs-CZ" sz="2400" dirty="0" err="1" smtClean="0"/>
              <a:t>analysis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smtClean="0"/>
              <a:t>urine </a:t>
            </a:r>
            <a:r>
              <a:rPr lang="cs-CZ" sz="2000" dirty="0" err="1" smtClean="0"/>
              <a:t>production</a:t>
            </a:r>
            <a:r>
              <a:rPr lang="cs-CZ" sz="2000" dirty="0" smtClean="0"/>
              <a:t> </a:t>
            </a:r>
            <a:r>
              <a:rPr lang="cs-CZ" sz="2000" dirty="0" err="1" smtClean="0"/>
              <a:t>rate</a:t>
            </a:r>
            <a:endParaRPr lang="cs-CZ" sz="2000" dirty="0" smtClean="0"/>
          </a:p>
          <a:p>
            <a:pPr lvl="1"/>
            <a:r>
              <a:rPr lang="cs-CZ" sz="2000" dirty="0" err="1" smtClean="0"/>
              <a:t>concentrating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kidneys</a:t>
            </a:r>
            <a:endParaRPr lang="cs-CZ" sz="2000" dirty="0"/>
          </a:p>
          <a:p>
            <a:pPr lvl="1"/>
            <a:r>
              <a:rPr lang="cs-CZ" sz="2000" dirty="0" err="1" smtClean="0"/>
              <a:t>urinary</a:t>
            </a:r>
            <a:r>
              <a:rPr lang="cs-CZ" sz="2000" dirty="0" smtClean="0"/>
              <a:t> protein – </a:t>
            </a:r>
            <a:r>
              <a:rPr lang="cs-CZ" sz="2000" dirty="0" err="1" smtClean="0"/>
              <a:t>glomerular</a:t>
            </a:r>
            <a:r>
              <a:rPr lang="cs-CZ" sz="2000" dirty="0" smtClean="0"/>
              <a:t> / </a:t>
            </a:r>
            <a:r>
              <a:rPr lang="cs-CZ" sz="2000" dirty="0" err="1" smtClean="0"/>
              <a:t>tubular</a:t>
            </a:r>
            <a:r>
              <a:rPr lang="cs-CZ" sz="2000" dirty="0" smtClean="0"/>
              <a:t> </a:t>
            </a:r>
            <a:r>
              <a:rPr lang="cs-CZ" sz="2000" dirty="0" err="1" smtClean="0"/>
              <a:t>lesions</a:t>
            </a:r>
            <a:endParaRPr lang="cs-CZ" sz="2000" dirty="0" smtClean="0"/>
          </a:p>
          <a:p>
            <a:pPr lvl="1"/>
            <a:r>
              <a:rPr lang="cs-CZ" sz="2000" dirty="0" err="1" smtClean="0"/>
              <a:t>urinary</a:t>
            </a:r>
            <a:r>
              <a:rPr lang="cs-CZ" sz="2000" dirty="0" smtClean="0"/>
              <a:t> </a:t>
            </a:r>
            <a:r>
              <a:rPr lang="cs-CZ" sz="2000" dirty="0" err="1" smtClean="0"/>
              <a:t>casts</a:t>
            </a:r>
            <a:r>
              <a:rPr lang="cs-CZ" sz="2000" dirty="0" smtClean="0"/>
              <a:t> – </a:t>
            </a:r>
            <a:r>
              <a:rPr lang="cs-CZ" sz="2000" dirty="0" err="1" smtClean="0"/>
              <a:t>hyaline</a:t>
            </a:r>
            <a:r>
              <a:rPr lang="cs-CZ" sz="2000" dirty="0" smtClean="0"/>
              <a:t> </a:t>
            </a:r>
            <a:r>
              <a:rPr lang="cs-CZ" sz="2000" dirty="0" err="1" smtClean="0"/>
              <a:t>casts</a:t>
            </a:r>
            <a:r>
              <a:rPr lang="cs-CZ" sz="2000" dirty="0" smtClean="0"/>
              <a:t> (protein)</a:t>
            </a:r>
          </a:p>
          <a:p>
            <a:pPr marL="457200" lvl="1" indent="0">
              <a:buNone/>
            </a:pPr>
            <a:r>
              <a:rPr lang="cs-CZ" sz="2000" dirty="0" smtClean="0"/>
              <a:t>                                </a:t>
            </a:r>
            <a:r>
              <a:rPr lang="cs-CZ" sz="2000" dirty="0" err="1" smtClean="0"/>
              <a:t>granular</a:t>
            </a:r>
            <a:r>
              <a:rPr lang="cs-CZ" sz="2000" dirty="0" smtClean="0"/>
              <a:t> </a:t>
            </a:r>
            <a:r>
              <a:rPr lang="cs-CZ" sz="2000" dirty="0" err="1" smtClean="0"/>
              <a:t>casts</a:t>
            </a:r>
            <a:r>
              <a:rPr lang="cs-CZ" sz="2000" dirty="0" smtClean="0"/>
              <a:t> (</a:t>
            </a:r>
            <a:r>
              <a:rPr lang="cs-CZ" sz="2000" dirty="0" err="1" smtClean="0"/>
              <a:t>inflammatory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)</a:t>
            </a:r>
          </a:p>
          <a:p>
            <a:pPr marL="457200" lvl="1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</a:t>
            </a:r>
            <a:r>
              <a:rPr lang="cs-CZ" sz="2000" dirty="0" err="1" smtClean="0"/>
              <a:t>red</a:t>
            </a:r>
            <a:r>
              <a:rPr lang="cs-CZ" sz="2000" dirty="0" smtClean="0"/>
              <a:t> cell </a:t>
            </a:r>
            <a:r>
              <a:rPr lang="cs-CZ" sz="2000" dirty="0" err="1" smtClean="0"/>
              <a:t>casts</a:t>
            </a:r>
            <a:r>
              <a:rPr lang="cs-CZ" sz="2000" dirty="0" smtClean="0"/>
              <a:t> (severe </a:t>
            </a:r>
            <a:r>
              <a:rPr lang="cs-CZ" sz="2000" dirty="0" err="1" smtClean="0"/>
              <a:t>glomerular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 )</a:t>
            </a:r>
          </a:p>
        </p:txBody>
      </p:sp>
    </p:spTree>
    <p:extLst>
      <p:ext uri="{BB962C8B-B14F-4D97-AF65-F5344CB8AC3E}">
        <p14:creationId xmlns="" xmlns:p14="http://schemas.microsoft.com/office/powerpoint/2010/main" val="1255674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>
                <a:solidFill>
                  <a:srgbClr val="FF0000"/>
                </a:solidFill>
              </a:rPr>
              <a:t>Complications</a:t>
            </a:r>
            <a:r>
              <a:rPr lang="cs-CZ" sz="2400" dirty="0">
                <a:solidFill>
                  <a:srgbClr val="FF0000"/>
                </a:solidFill>
              </a:rPr>
              <a:t> + </a:t>
            </a:r>
            <a:r>
              <a:rPr lang="cs-CZ" sz="2400" dirty="0" err="1">
                <a:solidFill>
                  <a:srgbClr val="FF0000"/>
                </a:solidFill>
              </a:rPr>
              <a:t>consequences</a:t>
            </a:r>
            <a:r>
              <a:rPr lang="cs-CZ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sz="2400" dirty="0"/>
              <a:t>GIT</a:t>
            </a:r>
          </a:p>
          <a:p>
            <a:pPr lvl="1"/>
            <a:r>
              <a:rPr lang="cs-CZ" sz="2000" dirty="0" err="1"/>
              <a:t>Nausea</a:t>
            </a:r>
            <a:r>
              <a:rPr lang="cs-CZ" sz="2000" dirty="0"/>
              <a:t> and </a:t>
            </a:r>
            <a:r>
              <a:rPr lang="cs-CZ" sz="2000" dirty="0" err="1"/>
              <a:t>vomiting</a:t>
            </a:r>
            <a:endParaRPr lang="cs-CZ" sz="2000" dirty="0"/>
          </a:p>
          <a:p>
            <a:pPr lvl="1"/>
            <a:r>
              <a:rPr lang="cs-CZ" sz="2000" dirty="0" err="1"/>
              <a:t>Anorexia</a:t>
            </a:r>
            <a:endParaRPr lang="cs-CZ" sz="2000" dirty="0"/>
          </a:p>
          <a:p>
            <a:pPr lvl="1"/>
            <a:r>
              <a:rPr lang="cs-CZ" sz="2000" dirty="0" err="1"/>
              <a:t>Bleeding</a:t>
            </a:r>
            <a:endParaRPr lang="cs-CZ" sz="2000" dirty="0"/>
          </a:p>
          <a:p>
            <a:r>
              <a:rPr lang="cs-CZ" sz="2400" dirty="0" err="1" smtClean="0"/>
              <a:t>Central</a:t>
            </a:r>
            <a:r>
              <a:rPr lang="cs-CZ" sz="2400" dirty="0" smtClean="0"/>
              <a:t> </a:t>
            </a:r>
            <a:r>
              <a:rPr lang="cs-CZ" sz="2400" dirty="0" err="1" smtClean="0"/>
              <a:t>nervous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lvl="1"/>
            <a:r>
              <a:rPr lang="cs-CZ" sz="2000" dirty="0" err="1" smtClean="0"/>
              <a:t>Headache</a:t>
            </a:r>
            <a:endParaRPr lang="cs-CZ" sz="2000" dirty="0" smtClean="0"/>
          </a:p>
          <a:p>
            <a:pPr lvl="1"/>
            <a:r>
              <a:rPr lang="cs-CZ" sz="2000" dirty="0" err="1" smtClean="0"/>
              <a:t>Irritability</a:t>
            </a:r>
            <a:r>
              <a:rPr lang="cs-CZ" sz="2000" dirty="0" smtClean="0"/>
              <a:t>, </a:t>
            </a:r>
            <a:r>
              <a:rPr lang="cs-CZ" sz="2000" dirty="0" err="1" smtClean="0"/>
              <a:t>impaired</a:t>
            </a:r>
            <a:r>
              <a:rPr lang="cs-CZ" sz="2000" dirty="0" smtClean="0"/>
              <a:t> </a:t>
            </a:r>
            <a:r>
              <a:rPr lang="cs-CZ" sz="2000" dirty="0" err="1" smtClean="0"/>
              <a:t>judgment</a:t>
            </a:r>
            <a:r>
              <a:rPr lang="cs-CZ" sz="2000" dirty="0" smtClean="0"/>
              <a:t>, </a:t>
            </a:r>
            <a:r>
              <a:rPr lang="cs-CZ" sz="2000" dirty="0" err="1" smtClean="0"/>
              <a:t>inability</a:t>
            </a:r>
            <a:r>
              <a:rPr lang="cs-CZ" sz="2000" dirty="0" smtClean="0"/>
              <a:t> to </a:t>
            </a:r>
            <a:r>
              <a:rPr lang="cs-CZ" sz="2000" dirty="0" err="1" smtClean="0"/>
              <a:t>concentrate</a:t>
            </a:r>
            <a:endParaRPr lang="cs-CZ" sz="2000" dirty="0" smtClean="0"/>
          </a:p>
          <a:p>
            <a:pPr lvl="1"/>
            <a:r>
              <a:rPr lang="cs-CZ" sz="2000" dirty="0" err="1" smtClean="0"/>
              <a:t>Sleep</a:t>
            </a:r>
            <a:r>
              <a:rPr lang="cs-CZ" sz="2000" dirty="0" smtClean="0"/>
              <a:t> </a:t>
            </a:r>
            <a:r>
              <a:rPr lang="cs-CZ" sz="2000" dirty="0" err="1" smtClean="0"/>
              <a:t>disturbances</a:t>
            </a:r>
            <a:endParaRPr lang="cs-CZ" sz="2000" dirty="0" smtClean="0"/>
          </a:p>
          <a:p>
            <a:pPr lvl="1"/>
            <a:r>
              <a:rPr lang="cs-CZ" sz="2000" dirty="0" err="1" smtClean="0"/>
              <a:t>Seizures</a:t>
            </a:r>
            <a:endParaRPr lang="cs-CZ" sz="2000" dirty="0" smtClean="0"/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Lethargy</a:t>
            </a:r>
            <a:r>
              <a:rPr lang="cs-CZ" sz="2000" dirty="0" smtClean="0">
                <a:solidFill>
                  <a:srgbClr val="FFC000"/>
                </a:solidFill>
              </a:rPr>
              <a:t>/</a:t>
            </a:r>
            <a:r>
              <a:rPr lang="cs-CZ" sz="2000" dirty="0" err="1" smtClean="0">
                <a:solidFill>
                  <a:srgbClr val="FFC000"/>
                </a:solidFill>
              </a:rPr>
              <a:t>coma</a:t>
            </a:r>
            <a:endParaRPr lang="cs-CZ" sz="2000" dirty="0" smtClean="0">
              <a:solidFill>
                <a:srgbClr val="FFC000"/>
              </a:solidFill>
            </a:endParaRPr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endParaRPr lang="cs-CZ" sz="2400" b="1" dirty="0"/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798882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consequences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1"/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tendon</a:t>
            </a:r>
            <a:r>
              <a:rPr lang="cs-CZ" dirty="0" smtClean="0"/>
              <a:t> </a:t>
            </a:r>
            <a:r>
              <a:rPr lang="cs-CZ" dirty="0" err="1" smtClean="0"/>
              <a:t>reflexes</a:t>
            </a:r>
            <a:endParaRPr lang="cs-CZ" dirty="0" smtClean="0"/>
          </a:p>
          <a:p>
            <a:pPr lvl="1"/>
            <a:r>
              <a:rPr lang="cs-CZ" dirty="0" err="1" smtClean="0"/>
              <a:t>Impairment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motor nerve </a:t>
            </a:r>
            <a:r>
              <a:rPr lang="cs-CZ" dirty="0" err="1" smtClean="0"/>
              <a:t>conduction</a:t>
            </a:r>
            <a:r>
              <a:rPr lang="cs-CZ" dirty="0" smtClean="0"/>
              <a:t> </a:t>
            </a:r>
            <a:r>
              <a:rPr lang="cs-CZ" dirty="0" err="1" smtClean="0"/>
              <a:t>velocity</a:t>
            </a:r>
            <a:endParaRPr lang="cs-CZ" dirty="0" smtClean="0"/>
          </a:p>
          <a:p>
            <a:pPr lvl="1"/>
            <a:r>
              <a:rPr lang="cs-CZ" dirty="0" err="1" smtClean="0"/>
              <a:t>Burning</a:t>
            </a:r>
            <a:r>
              <a:rPr lang="cs-CZ" dirty="0" smtClean="0"/>
              <a:t>, </a:t>
            </a:r>
            <a:r>
              <a:rPr lang="cs-CZ" dirty="0" err="1" smtClean="0"/>
              <a:t>tingling</a:t>
            </a:r>
            <a:r>
              <a:rPr lang="cs-CZ" dirty="0" smtClean="0"/>
              <a:t> </a:t>
            </a:r>
            <a:r>
              <a:rPr lang="cs-CZ" dirty="0" err="1" smtClean="0"/>
              <a:t>sensations</a:t>
            </a:r>
            <a:endParaRPr lang="cs-CZ" dirty="0" smtClean="0"/>
          </a:p>
          <a:p>
            <a:pPr lvl="1"/>
            <a:r>
              <a:rPr lang="cs-CZ" dirty="0" smtClean="0"/>
              <a:t>Tremor</a:t>
            </a:r>
          </a:p>
          <a:p>
            <a:pPr lvl="1"/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cramps</a:t>
            </a:r>
            <a:r>
              <a:rPr lang="cs-CZ" dirty="0" smtClean="0"/>
              <a:t>,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twitching</a:t>
            </a:r>
            <a:endParaRPr lang="cs-CZ" dirty="0" smtClean="0"/>
          </a:p>
          <a:p>
            <a:pPr lvl="1"/>
            <a:r>
              <a:rPr lang="cs-CZ" dirty="0" err="1" smtClean="0"/>
              <a:t>weakness</a:t>
            </a:r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Skin</a:t>
            </a: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Itching</a:t>
            </a:r>
            <a:r>
              <a:rPr lang="cs-CZ" dirty="0" smtClean="0">
                <a:solidFill>
                  <a:srgbClr val="FFC000"/>
                </a:solidFill>
              </a:rPr>
              <a:t> + </a:t>
            </a:r>
            <a:r>
              <a:rPr lang="cs-CZ" dirty="0" err="1" smtClean="0">
                <a:solidFill>
                  <a:srgbClr val="FFC000"/>
                </a:solidFill>
              </a:rPr>
              <a:t>scratching</a:t>
            </a:r>
            <a:endParaRPr lang="cs-CZ" dirty="0" smtClean="0">
              <a:solidFill>
                <a:srgbClr val="FFC000"/>
              </a:solidFill>
            </a:endParaRP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Altered</a:t>
            </a:r>
            <a:r>
              <a:rPr lang="cs-CZ" dirty="0" smtClean="0">
                <a:solidFill>
                  <a:srgbClr val="FFC000"/>
                </a:solidFill>
              </a:rPr>
              <a:t> skin </a:t>
            </a:r>
            <a:r>
              <a:rPr lang="cs-CZ" dirty="0" err="1" smtClean="0">
                <a:solidFill>
                  <a:srgbClr val="FFC000"/>
                </a:solidFill>
              </a:rPr>
              <a:t>color</a:t>
            </a:r>
            <a:r>
              <a:rPr lang="cs-CZ" dirty="0" smtClean="0">
                <a:solidFill>
                  <a:srgbClr val="FFC000"/>
                </a:solidFill>
              </a:rPr>
              <a:t> (</a:t>
            </a:r>
            <a:r>
              <a:rPr lang="cs-CZ" dirty="0" err="1" smtClean="0">
                <a:solidFill>
                  <a:srgbClr val="FFC000"/>
                </a:solidFill>
              </a:rPr>
              <a:t>pallor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brownish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tint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bruises</a:t>
            </a:r>
            <a:r>
              <a:rPr lang="cs-CZ" dirty="0" smtClean="0">
                <a:solidFill>
                  <a:srgbClr val="FFC000"/>
                </a:solidFill>
              </a:rPr>
              <a:t>)</a:t>
            </a:r>
            <a:endParaRPr lang="cs-CZ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77556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consequences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 smtClean="0"/>
              <a:t>Skeletal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1"/>
            <a:r>
              <a:rPr lang="cs-CZ" dirty="0" smtClean="0"/>
              <a:t>Bone </a:t>
            </a:r>
            <a:r>
              <a:rPr lang="cs-CZ" dirty="0" err="1" smtClean="0"/>
              <a:t>demineralization</a:t>
            </a:r>
            <a:endParaRPr lang="cs-CZ" dirty="0" smtClean="0"/>
          </a:p>
          <a:p>
            <a:pPr lvl="1"/>
            <a:r>
              <a:rPr lang="cs-CZ" dirty="0" smtClean="0"/>
              <a:t>Joint </a:t>
            </a:r>
            <a:r>
              <a:rPr lang="cs-CZ" dirty="0" err="1" smtClean="0"/>
              <a:t>pain</a:t>
            </a:r>
            <a:r>
              <a:rPr lang="cs-CZ" dirty="0" smtClean="0"/>
              <a:t> / </a:t>
            </a:r>
            <a:r>
              <a:rPr lang="cs-CZ" dirty="0" err="1" smtClean="0"/>
              <a:t>calcification</a:t>
            </a:r>
            <a:endParaRPr lang="cs-CZ" dirty="0" smtClean="0"/>
          </a:p>
          <a:p>
            <a:pPr lvl="1"/>
            <a:r>
              <a:rPr lang="cs-CZ" dirty="0" err="1" smtClean="0"/>
              <a:t>Myopathy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86900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Glomerular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causes</a:t>
            </a:r>
            <a:r>
              <a:rPr lang="cs-CZ" sz="2400" dirty="0" smtClean="0"/>
              <a:t> (</a:t>
            </a:r>
            <a:r>
              <a:rPr lang="cs-CZ" sz="2400" dirty="0" err="1" smtClean="0"/>
              <a:t>immunological</a:t>
            </a:r>
            <a:r>
              <a:rPr lang="cs-CZ" sz="2400" dirty="0" smtClean="0"/>
              <a:t> x non-</a:t>
            </a:r>
            <a:r>
              <a:rPr lang="cs-CZ" sz="2400" dirty="0" err="1" smtClean="0"/>
              <a:t>immunological</a:t>
            </a:r>
            <a:r>
              <a:rPr lang="cs-CZ" sz="2400" dirty="0" smtClean="0"/>
              <a:t>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inborn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clinical</a:t>
            </a:r>
            <a:r>
              <a:rPr lang="cs-CZ" sz="2400" dirty="0" smtClean="0"/>
              <a:t> / </a:t>
            </a:r>
            <a:r>
              <a:rPr lang="cs-CZ" sz="2400" dirty="0" err="1" smtClean="0"/>
              <a:t>histologic</a:t>
            </a:r>
            <a:r>
              <a:rPr lang="cs-CZ" sz="2400" dirty="0" smtClean="0"/>
              <a:t> </a:t>
            </a:r>
            <a:r>
              <a:rPr lang="cs-CZ" sz="2400" dirty="0" err="1" smtClean="0"/>
              <a:t>picture</a:t>
            </a:r>
            <a:r>
              <a:rPr lang="cs-CZ" sz="2400" dirty="0" smtClean="0"/>
              <a:t> –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classifications</a:t>
            </a:r>
            <a:r>
              <a:rPr lang="cs-CZ" sz="2400" dirty="0" smtClean="0"/>
              <a:t> </a:t>
            </a:r>
            <a:r>
              <a:rPr lang="cs-CZ" sz="2400" dirty="0" err="1" smtClean="0"/>
              <a:t>according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endParaRPr lang="cs-CZ" sz="2400" dirty="0" smtClean="0"/>
          </a:p>
          <a:p>
            <a:r>
              <a:rPr lang="cs-CZ" sz="2400" dirty="0" err="1" smtClean="0"/>
              <a:t>Damage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permeability → </a:t>
            </a:r>
            <a:r>
              <a:rPr lang="cs-CZ" sz="2400" dirty="0" err="1" smtClean="0"/>
              <a:t>nephrotic</a:t>
            </a:r>
            <a:r>
              <a:rPr lang="cs-CZ" sz="2400" dirty="0" smtClean="0"/>
              <a:t> syndrome</a:t>
            </a:r>
          </a:p>
          <a:p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inflammation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necrosis</a:t>
            </a:r>
            <a:r>
              <a:rPr lang="cs-CZ" sz="2400" dirty="0" smtClean="0"/>
              <a:t> → </a:t>
            </a:r>
            <a:r>
              <a:rPr lang="cs-CZ" sz="2400" dirty="0" err="1"/>
              <a:t>leakage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blood</a:t>
            </a:r>
            <a:r>
              <a:rPr lang="cs-CZ" sz="2400" dirty="0" smtClean="0"/>
              <a:t> + protein </a:t>
            </a:r>
            <a:r>
              <a:rPr lang="cs-CZ" sz="2400" dirty="0" err="1" smtClean="0"/>
              <a:t>into</a:t>
            </a:r>
            <a:r>
              <a:rPr lang="cs-CZ" sz="2400" dirty="0" smtClean="0"/>
              <a:t> urine </a:t>
            </a:r>
            <a:r>
              <a:rPr lang="cs-CZ" sz="2400" dirty="0"/>
              <a:t>→</a:t>
            </a:r>
            <a:r>
              <a:rPr lang="cs-CZ" sz="2400" dirty="0" smtClean="0"/>
              <a:t> </a:t>
            </a:r>
            <a:r>
              <a:rPr lang="cs-CZ" sz="2400" dirty="0" err="1" smtClean="0"/>
              <a:t>nephritic</a:t>
            </a:r>
            <a:r>
              <a:rPr lang="cs-CZ" sz="2400" dirty="0" smtClean="0"/>
              <a:t> syndrome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Permanent </a:t>
            </a:r>
            <a:r>
              <a:rPr lang="cs-CZ" sz="2400" dirty="0" err="1" smtClean="0">
                <a:solidFill>
                  <a:srgbClr val="FFC000"/>
                </a:solidFill>
              </a:rPr>
              <a:t>injury</a:t>
            </a:r>
            <a:r>
              <a:rPr lang="cs-CZ" sz="2400" dirty="0" smtClean="0">
                <a:solidFill>
                  <a:srgbClr val="FFC000"/>
                </a:solidFill>
              </a:rPr>
              <a:t> → </a:t>
            </a:r>
            <a:r>
              <a:rPr lang="cs-CZ" sz="2400" dirty="0" err="1" smtClean="0">
                <a:solidFill>
                  <a:srgbClr val="FFC000"/>
                </a:solidFill>
              </a:rPr>
              <a:t>sclerosis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hyalinosis</a:t>
            </a:r>
            <a:r>
              <a:rPr lang="cs-CZ" sz="2400" dirty="0" smtClean="0">
                <a:solidFill>
                  <a:srgbClr val="FFC000"/>
                </a:solidFill>
              </a:rPr>
              <a:t> – </a:t>
            </a:r>
            <a:r>
              <a:rPr lang="cs-CZ" sz="2400" dirty="0" err="1" smtClean="0">
                <a:solidFill>
                  <a:srgbClr val="FFC000"/>
                </a:solidFill>
              </a:rPr>
              <a:t>loss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of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functional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glomeruli</a:t>
            </a:r>
            <a:r>
              <a:rPr lang="cs-CZ" sz="2400" dirty="0" smtClean="0">
                <a:solidFill>
                  <a:srgbClr val="FFC000"/>
                </a:solidFill>
              </a:rPr>
              <a:t>, end-</a:t>
            </a:r>
            <a:r>
              <a:rPr lang="cs-CZ" sz="2400" dirty="0" err="1" smtClean="0">
                <a:solidFill>
                  <a:srgbClr val="FFC000"/>
                </a:solidFill>
              </a:rPr>
              <a:t>stage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kidney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with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renal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failure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18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Glomerular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diseases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Glomerulonephritis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injury</a:t>
            </a:r>
            <a:r>
              <a:rPr lang="cs-CZ" sz="2400" dirty="0" smtClean="0"/>
              <a:t> </a:t>
            </a:r>
            <a:r>
              <a:rPr lang="cs-CZ" sz="2400" dirty="0" err="1" smtClean="0"/>
              <a:t>due</a:t>
            </a:r>
            <a:r>
              <a:rPr lang="cs-CZ" sz="2400" dirty="0" smtClean="0"/>
              <a:t> to </a:t>
            </a:r>
            <a:r>
              <a:rPr lang="cs-CZ" sz="2400" dirty="0" err="1" smtClean="0"/>
              <a:t>abnormal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responses</a:t>
            </a:r>
            <a:r>
              <a:rPr lang="cs-CZ" sz="2400" dirty="0" smtClean="0"/>
              <a:t> and/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complement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r>
              <a:rPr lang="cs-CZ" sz="2400" dirty="0" smtClean="0"/>
              <a:t>May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primary</a:t>
            </a:r>
            <a:r>
              <a:rPr lang="cs-CZ" sz="2400" dirty="0" smtClean="0"/>
              <a:t> (</a:t>
            </a:r>
            <a:r>
              <a:rPr lang="cs-CZ" sz="2400" dirty="0" err="1" smtClean="0"/>
              <a:t>antibodies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</a:t>
            </a:r>
            <a:r>
              <a:rPr lang="cs-CZ" sz="2400" dirty="0" err="1" smtClean="0"/>
              <a:t>antigenes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glomerulus, SLE), </a:t>
            </a:r>
            <a:r>
              <a:rPr lang="cs-CZ" sz="2400" dirty="0" err="1" smtClean="0"/>
              <a:t>secondary</a:t>
            </a:r>
            <a:r>
              <a:rPr lang="cs-CZ" sz="2400" dirty="0" smtClean="0"/>
              <a:t> (</a:t>
            </a:r>
            <a:r>
              <a:rPr lang="cs-CZ" sz="2400" dirty="0" err="1" smtClean="0"/>
              <a:t>postinfectious</a:t>
            </a:r>
            <a:r>
              <a:rPr lang="cs-CZ" sz="2400" dirty="0" smtClean="0"/>
              <a:t> – </a:t>
            </a:r>
            <a:r>
              <a:rPr lang="cs-CZ" sz="2400" dirty="0" err="1" smtClean="0"/>
              <a:t>poststreptococcal</a:t>
            </a:r>
            <a:r>
              <a:rPr lang="cs-CZ" sz="2400" dirty="0" smtClean="0"/>
              <a:t>, </a:t>
            </a:r>
            <a:r>
              <a:rPr lang="cs-CZ" sz="2400" dirty="0" err="1" smtClean="0"/>
              <a:t>IgA</a:t>
            </a:r>
            <a:r>
              <a:rPr lang="cs-CZ" sz="2400" dirty="0" smtClean="0"/>
              <a:t>,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deposition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circulating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complexes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glomerulus)</a:t>
            </a: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4261253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Diabetes </a:t>
            </a:r>
            <a:r>
              <a:rPr lang="cs-CZ" sz="2400" dirty="0" err="1" smtClean="0">
                <a:solidFill>
                  <a:srgbClr val="FF0000"/>
                </a:solidFill>
              </a:rPr>
              <a:t>mellitus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Most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cause </a:t>
            </a:r>
            <a:r>
              <a:rPr lang="cs-CZ" sz="2400" dirty="0" err="1" smtClean="0"/>
              <a:t>of</a:t>
            </a:r>
            <a:r>
              <a:rPr lang="cs-CZ" sz="2400" dirty="0" smtClean="0"/>
              <a:t> end-</a:t>
            </a:r>
            <a:r>
              <a:rPr lang="cs-CZ" sz="2400" dirty="0" err="1" smtClean="0"/>
              <a:t>stage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</a:t>
            </a:r>
            <a:r>
              <a:rPr lang="cs-CZ" sz="2400" dirty="0" smtClean="0"/>
              <a:t> in </a:t>
            </a:r>
            <a:r>
              <a:rPr lang="cs-CZ" sz="2400" dirty="0" err="1" smtClean="0"/>
              <a:t>developed</a:t>
            </a:r>
            <a:r>
              <a:rPr lang="cs-CZ" sz="2400" dirty="0" smtClean="0"/>
              <a:t> </a:t>
            </a:r>
            <a:r>
              <a:rPr lang="cs-CZ" sz="2400" dirty="0" err="1" smtClean="0"/>
              <a:t>countries</a:t>
            </a:r>
            <a:endParaRPr lang="cs-CZ" sz="2400" dirty="0" smtClean="0"/>
          </a:p>
          <a:p>
            <a:r>
              <a:rPr lang="cs-CZ" sz="2400" dirty="0" err="1" smtClean="0"/>
              <a:t>Slowly</a:t>
            </a:r>
            <a:r>
              <a:rPr lang="cs-CZ" sz="2400" dirty="0" smtClean="0"/>
              <a:t> </a:t>
            </a:r>
            <a:r>
              <a:rPr lang="cs-CZ" sz="2400" dirty="0" err="1" smtClean="0"/>
              <a:t>progressive</a:t>
            </a:r>
            <a:r>
              <a:rPr lang="cs-CZ" sz="2400" dirty="0" smtClean="0"/>
              <a:t> </a:t>
            </a:r>
            <a:r>
              <a:rPr lang="cs-CZ" sz="2400" dirty="0" err="1" smtClean="0"/>
              <a:t>course</a:t>
            </a:r>
            <a:r>
              <a:rPr lang="cs-CZ" sz="2400" dirty="0" smtClean="0"/>
              <a:t> (15 </a:t>
            </a:r>
            <a:r>
              <a:rPr lang="cs-CZ" sz="2400" dirty="0" err="1" smtClean="0"/>
              <a:t>years</a:t>
            </a:r>
            <a:r>
              <a:rPr lang="cs-CZ" sz="2400" dirty="0" smtClean="0"/>
              <a:t>) in type I DM,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in type II DM </a:t>
            </a:r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combination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endParaRPr lang="cs-CZ" sz="2400" dirty="0" smtClean="0"/>
          </a:p>
          <a:p>
            <a:r>
              <a:rPr lang="cs-CZ" sz="2400" dirty="0" err="1" smtClean="0"/>
              <a:t>Diabetic</a:t>
            </a:r>
            <a:r>
              <a:rPr lang="cs-CZ" sz="2400" dirty="0" smtClean="0"/>
              <a:t> </a:t>
            </a:r>
            <a:r>
              <a:rPr lang="cs-CZ" sz="2400" dirty="0" err="1" smtClean="0"/>
              <a:t>nephropathy</a:t>
            </a:r>
            <a:r>
              <a:rPr lang="cs-CZ" sz="2400" dirty="0" smtClean="0"/>
              <a:t> – </a:t>
            </a:r>
            <a:r>
              <a:rPr lang="cs-CZ" sz="2400" dirty="0" err="1" smtClean="0"/>
              <a:t>microvascular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r>
              <a:rPr lang="cs-CZ" sz="2400" dirty="0" smtClean="0"/>
              <a:t>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glomeruli</a:t>
            </a:r>
            <a:endParaRPr lang="cs-CZ" sz="2400" dirty="0" smtClean="0"/>
          </a:p>
          <a:p>
            <a:r>
              <a:rPr lang="cs-CZ" sz="2400" dirty="0" err="1" smtClean="0"/>
              <a:t>Accelerated</a:t>
            </a:r>
            <a:r>
              <a:rPr lang="cs-CZ" sz="2400" dirty="0" smtClean="0"/>
              <a:t> </a:t>
            </a:r>
            <a:r>
              <a:rPr lang="cs-CZ" sz="2400" dirty="0" err="1" smtClean="0"/>
              <a:t>arteriosclerosis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UTI </a:t>
            </a:r>
            <a:r>
              <a:rPr lang="cs-CZ" sz="2400" dirty="0" err="1" smtClean="0">
                <a:solidFill>
                  <a:srgbClr val="FFC000"/>
                </a:solidFill>
              </a:rPr>
              <a:t>incl</a:t>
            </a:r>
            <a:r>
              <a:rPr lang="cs-CZ" sz="2400" dirty="0" smtClean="0">
                <a:solidFill>
                  <a:srgbClr val="FFC000"/>
                </a:solidFill>
              </a:rPr>
              <a:t>. </a:t>
            </a:r>
            <a:r>
              <a:rPr lang="cs-CZ" sz="2400" dirty="0" err="1" smtClean="0">
                <a:solidFill>
                  <a:srgbClr val="FFC000"/>
                </a:solidFill>
              </a:rPr>
              <a:t>pyelonephritis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papillary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necrosis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201973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00"/>
                </a:solidFill>
              </a:rPr>
              <a:t>Chronic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glomerulonephritis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824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smtClean="0"/>
              <a:t>End </a:t>
            </a:r>
            <a:r>
              <a:rPr lang="cs-CZ" altLang="cs-CZ" sz="2400" dirty="0" err="1" smtClean="0"/>
              <a:t>stage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variable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glomerular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disease</a:t>
            </a: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err="1" smtClean="0"/>
              <a:t>Different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rate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progression</a:t>
            </a:r>
            <a:r>
              <a:rPr lang="cs-CZ" altLang="cs-CZ" sz="2400" dirty="0" smtClean="0"/>
              <a:t> in </a:t>
            </a:r>
            <a:r>
              <a:rPr lang="cs-CZ" altLang="cs-CZ" sz="2400" dirty="0" err="1" smtClean="0"/>
              <a:t>different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diseases</a:t>
            </a: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err="1" smtClean="0"/>
              <a:t>Focal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segmental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glomerulosclerosis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commonly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result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hyperfiltration</a:t>
            </a:r>
            <a:r>
              <a:rPr lang="cs-CZ" altLang="cs-CZ" sz="2400" dirty="0" smtClean="0"/>
              <a:t> in </a:t>
            </a:r>
            <a:r>
              <a:rPr lang="cs-CZ" altLang="cs-CZ" sz="2400" dirty="0" err="1" smtClean="0"/>
              <a:t>residual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glomeruli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due</a:t>
            </a:r>
            <a:r>
              <a:rPr lang="cs-CZ" altLang="cs-CZ" sz="2400" dirty="0" smtClean="0"/>
              <a:t> to </a:t>
            </a:r>
            <a:r>
              <a:rPr lang="cs-CZ" altLang="cs-CZ" sz="2400" dirty="0" err="1" smtClean="0"/>
              <a:t>glomerular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renal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tissue</a:t>
            </a:r>
            <a:r>
              <a:rPr lang="cs-CZ" altLang="cs-CZ" sz="2400" dirty="0" smtClean="0"/>
              <a:t>  </a:t>
            </a:r>
            <a:r>
              <a:rPr lang="cs-CZ" altLang="cs-CZ" sz="2400" dirty="0" err="1" smtClean="0"/>
              <a:t>loss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nephrectomy</a:t>
            </a:r>
            <a:r>
              <a:rPr lang="cs-CZ" altLang="cs-CZ" sz="2400" dirty="0" smtClean="0"/>
              <a:t>; obesity, </a:t>
            </a:r>
            <a:r>
              <a:rPr lang="cs-CZ" altLang="cs-CZ" sz="2400" dirty="0" err="1" smtClean="0"/>
              <a:t>hypertension</a:t>
            </a:r>
            <a:r>
              <a:rPr lang="cs-CZ" altLang="cs-CZ" sz="2400" dirty="0" smtClean="0"/>
              <a:t>; </a:t>
            </a:r>
            <a:r>
              <a:rPr lang="cs-CZ" altLang="cs-CZ" sz="2400" dirty="0" err="1" smtClean="0"/>
              <a:t>drugs</a:t>
            </a:r>
            <a:r>
              <a:rPr lang="cs-CZ" altLang="cs-CZ" sz="2400" dirty="0" smtClean="0"/>
              <a:t>) 50-80%</a:t>
            </a:r>
          </a:p>
          <a:p>
            <a:pPr eaLnBrk="1" hangingPunct="1">
              <a:defRPr/>
            </a:pPr>
            <a:r>
              <a:rPr lang="cs-CZ" altLang="cs-CZ" sz="2400" dirty="0" err="1" smtClean="0"/>
              <a:t>Rapidly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progressive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glomerulonephritis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~</a:t>
            </a:r>
            <a:r>
              <a:rPr lang="cs-CZ" altLang="cs-CZ" sz="2400" dirty="0" smtClean="0"/>
              <a:t> 50%</a:t>
            </a:r>
          </a:p>
          <a:p>
            <a:pPr eaLnBrk="1" hangingPunct="1">
              <a:defRPr/>
            </a:pPr>
            <a:r>
              <a:rPr lang="cs-CZ" altLang="cs-CZ" sz="2400" dirty="0" err="1" smtClean="0"/>
              <a:t>Poststreptococcal</a:t>
            </a:r>
            <a:r>
              <a:rPr lang="cs-CZ" altLang="cs-CZ" sz="2400" dirty="0" smtClean="0"/>
              <a:t> 1-2%</a:t>
            </a:r>
            <a:endParaRPr lang="en-US" alt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809706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00"/>
                </a:solidFill>
              </a:rPr>
              <a:t>Chronic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glomerulonephritis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 smtClean="0"/>
              <a:t>Shrinked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kidney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/>
              <a:t>granular</a:t>
            </a:r>
            <a:r>
              <a:rPr lang="cs-CZ" altLang="cs-CZ" dirty="0"/>
              <a:t> </a:t>
            </a:r>
            <a:r>
              <a:rPr lang="cs-CZ" altLang="cs-CZ" dirty="0" err="1"/>
              <a:t>surface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Thin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cortex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Obliterated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glomeruli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arterio</a:t>
            </a:r>
            <a:r>
              <a:rPr lang="cs-CZ" altLang="cs-CZ" dirty="0" smtClean="0"/>
              <a:t>- and </a:t>
            </a:r>
            <a:r>
              <a:rPr lang="cs-CZ" altLang="cs-CZ" dirty="0" err="1" smtClean="0"/>
              <a:t>arteriolosclerosis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hypertension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tubular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atrophy</a:t>
            </a:r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371936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hron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41325" y="574675"/>
            <a:ext cx="40592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0066"/>
                </a:solidFill>
                <a:latin typeface="Times New Roman" panose="02020603050405020304" pitchFamily="18" charset="0"/>
              </a:rPr>
              <a:t>Chronic GN – end-stage kidney</a:t>
            </a:r>
          </a:p>
        </p:txBody>
      </p:sp>
    </p:spTree>
    <p:extLst>
      <p:ext uri="{BB962C8B-B14F-4D97-AF65-F5344CB8AC3E}">
        <p14:creationId xmlns="" xmlns:p14="http://schemas.microsoft.com/office/powerpoint/2010/main" val="5047449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Chronic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kidney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diseases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Knowledge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association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systemic</a:t>
            </a:r>
            <a:r>
              <a:rPr lang="cs-CZ" sz="2400" dirty="0" smtClean="0"/>
              <a:t> </a:t>
            </a:r>
            <a:r>
              <a:rPr lang="cs-CZ" sz="2400" dirty="0" err="1" smtClean="0"/>
              <a:t>disorders</a:t>
            </a:r>
            <a:r>
              <a:rPr lang="cs-CZ" sz="2400" dirty="0" smtClean="0"/>
              <a:t> – DM, </a:t>
            </a:r>
            <a:r>
              <a:rPr lang="cs-CZ" sz="2400" dirty="0" err="1" smtClean="0"/>
              <a:t>hypertension</a:t>
            </a:r>
            <a:r>
              <a:rPr lang="cs-CZ" sz="2400" dirty="0" smtClean="0"/>
              <a:t>, </a:t>
            </a:r>
            <a:r>
              <a:rPr lang="cs-CZ" sz="2400" dirty="0" err="1" smtClean="0"/>
              <a:t>vasculitis</a:t>
            </a:r>
            <a:r>
              <a:rPr lang="cs-CZ" sz="2400" dirty="0" smtClean="0"/>
              <a:t>, </a:t>
            </a:r>
            <a:r>
              <a:rPr lang="cs-CZ" sz="2400" dirty="0" err="1" smtClean="0"/>
              <a:t>systemic</a:t>
            </a:r>
            <a:r>
              <a:rPr lang="cs-CZ" sz="2400" dirty="0" smtClean="0"/>
              <a:t> lupus, …</a:t>
            </a:r>
          </a:p>
          <a:p>
            <a:r>
              <a:rPr lang="cs-CZ" sz="2400" dirty="0" smtClean="0"/>
              <a:t>Presence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clinical</a:t>
            </a:r>
            <a:r>
              <a:rPr lang="cs-CZ" sz="2400" dirty="0" smtClean="0"/>
              <a:t> </a:t>
            </a:r>
            <a:r>
              <a:rPr lang="cs-CZ" sz="2400" dirty="0" err="1" smtClean="0"/>
              <a:t>signs</a:t>
            </a:r>
            <a:r>
              <a:rPr lang="cs-CZ" sz="2400" dirty="0" smtClean="0"/>
              <a:t> (</a:t>
            </a:r>
            <a:r>
              <a:rPr lang="cs-CZ" sz="2400" dirty="0" err="1" smtClean="0"/>
              <a:t>edema</a:t>
            </a:r>
            <a:r>
              <a:rPr lang="cs-CZ" sz="2400" dirty="0" smtClean="0"/>
              <a:t>, </a:t>
            </a:r>
            <a:r>
              <a:rPr lang="cs-CZ" sz="2400" dirty="0" err="1" smtClean="0"/>
              <a:t>signs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uremia</a:t>
            </a:r>
            <a:r>
              <a:rPr lang="cs-CZ" sz="2400" dirty="0" smtClean="0"/>
              <a:t>, …) – </a:t>
            </a:r>
            <a:r>
              <a:rPr lang="cs-CZ" sz="2400" dirty="0" err="1" smtClean="0"/>
              <a:t>referral</a:t>
            </a:r>
            <a:r>
              <a:rPr lang="cs-CZ" sz="2400" dirty="0" smtClean="0"/>
              <a:t> to a </a:t>
            </a:r>
            <a:r>
              <a:rPr lang="cs-CZ" sz="2400" dirty="0" err="1" smtClean="0"/>
              <a:t>physician</a:t>
            </a:r>
            <a:endParaRPr lang="cs-CZ" sz="2400" dirty="0" smtClean="0"/>
          </a:p>
          <a:p>
            <a:r>
              <a:rPr lang="cs-CZ" sz="2400" dirty="0" err="1" smtClean="0"/>
              <a:t>Side</a:t>
            </a:r>
            <a:r>
              <a:rPr lang="cs-CZ" sz="2400" dirty="0" smtClean="0"/>
              <a:t>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 (</a:t>
            </a:r>
            <a:r>
              <a:rPr lang="cs-CZ" sz="2400" dirty="0" err="1" smtClean="0"/>
              <a:t>diuretics</a:t>
            </a:r>
            <a:r>
              <a:rPr lang="cs-CZ" sz="2400" dirty="0" smtClean="0"/>
              <a:t> – </a:t>
            </a:r>
            <a:r>
              <a:rPr lang="cs-CZ" sz="2400" dirty="0" err="1" smtClean="0"/>
              <a:t>fatigue</a:t>
            </a:r>
            <a:r>
              <a:rPr lang="cs-CZ" sz="2400" dirty="0" smtClean="0"/>
              <a:t>,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cramps</a:t>
            </a:r>
            <a:r>
              <a:rPr lang="cs-CZ" sz="2400" dirty="0" smtClean="0"/>
              <a:t>, </a:t>
            </a:r>
            <a:r>
              <a:rPr lang="cs-CZ" sz="2400" dirty="0" err="1" smtClean="0"/>
              <a:t>weakness</a:t>
            </a:r>
            <a:r>
              <a:rPr lang="cs-CZ" sz="2400" dirty="0" smtClean="0"/>
              <a:t>, </a:t>
            </a:r>
            <a:r>
              <a:rPr lang="cs-CZ" sz="2400" dirty="0" err="1" smtClean="0"/>
              <a:t>headache</a:t>
            </a:r>
            <a:r>
              <a:rPr lang="cs-CZ" sz="2400" dirty="0" smtClean="0"/>
              <a:t>, ↑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urination</a:t>
            </a:r>
            <a:r>
              <a:rPr lang="cs-CZ" sz="2400" dirty="0" smtClean="0"/>
              <a:t> + </a:t>
            </a:r>
            <a:r>
              <a:rPr lang="cs-CZ" sz="2400" dirty="0" err="1" smtClean="0"/>
              <a:t>incontinence</a:t>
            </a:r>
            <a:r>
              <a:rPr lang="cs-CZ" sz="2400" dirty="0" smtClean="0"/>
              <a:t>, </a:t>
            </a:r>
            <a:r>
              <a:rPr lang="cs-CZ" sz="2400" dirty="0" err="1" smtClean="0"/>
              <a:t>depression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2549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Blood</a:t>
            </a:r>
            <a:r>
              <a:rPr lang="cs-CZ" sz="2400" dirty="0" smtClean="0"/>
              <a:t> </a:t>
            </a:r>
            <a:r>
              <a:rPr lang="cs-CZ" sz="2400" dirty="0" err="1" smtClean="0"/>
              <a:t>analysis</a:t>
            </a:r>
            <a:r>
              <a:rPr lang="cs-CZ" sz="2400" dirty="0" smtClean="0"/>
              <a:t> (urea, </a:t>
            </a:r>
            <a:r>
              <a:rPr lang="cs-CZ" sz="2400" dirty="0" err="1" smtClean="0"/>
              <a:t>creatinine</a:t>
            </a:r>
            <a:r>
              <a:rPr lang="cs-CZ" sz="2400" dirty="0" smtClean="0"/>
              <a:t>, </a:t>
            </a:r>
            <a:r>
              <a:rPr lang="cs-CZ" sz="2400" dirty="0" err="1" smtClean="0"/>
              <a:t>electrolytes</a:t>
            </a:r>
            <a:r>
              <a:rPr lang="cs-CZ" sz="2400" dirty="0" smtClean="0"/>
              <a:t>) – </a:t>
            </a:r>
            <a:r>
              <a:rPr lang="cs-CZ" sz="2400" dirty="0" err="1" smtClean="0"/>
              <a:t>glomerular</a:t>
            </a:r>
            <a:r>
              <a:rPr lang="cs-CZ" sz="2400" dirty="0" smtClean="0"/>
              <a:t> </a:t>
            </a:r>
            <a:r>
              <a:rPr lang="cs-CZ" sz="2400" dirty="0" err="1" smtClean="0"/>
              <a:t>filtration</a:t>
            </a:r>
            <a:r>
              <a:rPr lang="cs-CZ" sz="2400" dirty="0" smtClean="0"/>
              <a:t> </a:t>
            </a:r>
            <a:r>
              <a:rPr lang="cs-CZ" sz="2400" dirty="0" err="1" smtClean="0"/>
              <a:t>rate</a:t>
            </a:r>
            <a:r>
              <a:rPr lang="cs-CZ" sz="2400" dirty="0" smtClean="0"/>
              <a:t> GFR, </a:t>
            </a:r>
            <a:r>
              <a:rPr lang="cs-CZ" sz="2400" dirty="0" err="1" smtClean="0"/>
              <a:t>general</a:t>
            </a:r>
            <a:r>
              <a:rPr lang="cs-CZ" sz="2400" dirty="0" smtClean="0"/>
              <a:t> integrity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function</a:t>
            </a:r>
            <a:endParaRPr lang="cs-CZ" sz="2400" dirty="0" smtClean="0"/>
          </a:p>
          <a:p>
            <a:r>
              <a:rPr lang="cs-CZ" sz="2400" dirty="0" err="1" smtClean="0"/>
              <a:t>Imaging</a:t>
            </a:r>
            <a:r>
              <a:rPr lang="cs-CZ" sz="2400" dirty="0" smtClean="0"/>
              <a:t> </a:t>
            </a:r>
            <a:r>
              <a:rPr lang="cs-CZ" sz="2400" dirty="0" err="1" smtClean="0"/>
              <a:t>methods</a:t>
            </a:r>
            <a:r>
              <a:rPr lang="cs-CZ" sz="2400" dirty="0" smtClean="0"/>
              <a:t> (X-</a:t>
            </a:r>
            <a:r>
              <a:rPr lang="cs-CZ" sz="2400" dirty="0" err="1" smtClean="0"/>
              <a:t>ray</a:t>
            </a:r>
            <a:r>
              <a:rPr lang="cs-CZ" sz="2400" dirty="0" smtClean="0"/>
              <a:t>, </a:t>
            </a:r>
            <a:r>
              <a:rPr lang="cs-CZ" sz="2400" dirty="0" err="1" smtClean="0"/>
              <a:t>ultrasound</a:t>
            </a:r>
            <a:r>
              <a:rPr lang="cs-CZ" sz="2400" dirty="0" smtClean="0"/>
              <a:t>, </a:t>
            </a:r>
            <a:r>
              <a:rPr lang="cs-CZ" sz="2400" dirty="0" err="1" smtClean="0"/>
              <a:t>angiography</a:t>
            </a:r>
            <a:r>
              <a:rPr lang="cs-CZ" sz="2400" dirty="0" smtClean="0"/>
              <a:t>, </a:t>
            </a:r>
            <a:r>
              <a:rPr lang="cs-CZ" sz="2400" dirty="0" err="1" smtClean="0"/>
              <a:t>contrast</a:t>
            </a:r>
            <a:r>
              <a:rPr lang="cs-CZ" sz="2400" dirty="0" smtClean="0"/>
              <a:t> </a:t>
            </a:r>
            <a:r>
              <a:rPr lang="cs-CZ" sz="2400" dirty="0" err="1" smtClean="0"/>
              <a:t>urography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Cystoscopy</a:t>
            </a:r>
            <a:endParaRPr lang="cs-CZ" sz="2400" dirty="0" smtClean="0"/>
          </a:p>
          <a:p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biopsy</a:t>
            </a:r>
            <a:r>
              <a:rPr lang="cs-CZ" sz="2400" dirty="0" smtClean="0"/>
              <a:t> (histology, </a:t>
            </a:r>
            <a:r>
              <a:rPr lang="cs-CZ" sz="2400" dirty="0" err="1" smtClean="0"/>
              <a:t>immunofluorescence</a:t>
            </a:r>
            <a:r>
              <a:rPr lang="cs-CZ" sz="2400" dirty="0" smtClean="0"/>
              <a:t>, </a:t>
            </a:r>
            <a:r>
              <a:rPr lang="cs-CZ" sz="2400" dirty="0" err="1" smtClean="0"/>
              <a:t>electron</a:t>
            </a:r>
            <a:r>
              <a:rPr lang="cs-CZ" sz="2400" dirty="0" smtClean="0"/>
              <a:t> </a:t>
            </a:r>
            <a:r>
              <a:rPr lang="cs-CZ" sz="2400" dirty="0" err="1" smtClean="0"/>
              <a:t>microscopy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98632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Chronic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kidney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diseases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implications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>
                <a:solidFill>
                  <a:srgbClr val="FF0000"/>
                </a:solidFill>
              </a:rPr>
              <a:t>Nephrogenic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systemic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fibrosis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In </a:t>
            </a:r>
            <a:r>
              <a:rPr lang="cs-CZ" sz="2400" dirty="0" err="1" smtClean="0"/>
              <a:t>patients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chronic</a:t>
            </a:r>
            <a:r>
              <a:rPr lang="cs-CZ" sz="2400" dirty="0" smtClean="0"/>
              <a:t> </a:t>
            </a:r>
            <a:r>
              <a:rPr lang="cs-CZ" sz="2400" dirty="0" err="1" smtClean="0"/>
              <a:t>kidney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diseases</a:t>
            </a:r>
            <a:endParaRPr lang="cs-CZ" sz="2400" dirty="0" smtClean="0"/>
          </a:p>
          <a:p>
            <a:r>
              <a:rPr lang="cs-CZ" sz="2400" dirty="0" err="1" smtClean="0"/>
              <a:t>Firm</a:t>
            </a:r>
            <a:r>
              <a:rPr lang="cs-CZ" sz="2400" dirty="0" smtClean="0"/>
              <a:t> </a:t>
            </a:r>
            <a:r>
              <a:rPr lang="cs-CZ" sz="2400" dirty="0" err="1" smtClean="0"/>
              <a:t>erythematous</a:t>
            </a:r>
            <a:r>
              <a:rPr lang="cs-CZ" sz="2400" dirty="0" smtClean="0"/>
              <a:t> skin </a:t>
            </a:r>
            <a:r>
              <a:rPr lang="cs-CZ" sz="2400" dirty="0" err="1" smtClean="0"/>
              <a:t>plaques</a:t>
            </a:r>
            <a:r>
              <a:rPr lang="cs-CZ" sz="2400" dirty="0" smtClean="0"/>
              <a:t>, </a:t>
            </a:r>
            <a:r>
              <a:rPr lang="cs-CZ" sz="2400" dirty="0" err="1" smtClean="0"/>
              <a:t>itchy</a:t>
            </a:r>
            <a:endParaRPr lang="cs-CZ" sz="2400" dirty="0" smtClean="0"/>
          </a:p>
          <a:p>
            <a:r>
              <a:rPr lang="cs-CZ" sz="2400" dirty="0" err="1" smtClean="0"/>
              <a:t>Fibrosis</a:t>
            </a:r>
            <a:r>
              <a:rPr lang="cs-CZ" sz="2400" dirty="0"/>
              <a:t> </a:t>
            </a:r>
            <a:r>
              <a:rPr lang="cs-CZ" sz="2400" dirty="0" smtClean="0"/>
              <a:t>+/- </a:t>
            </a:r>
            <a:r>
              <a:rPr lang="cs-CZ" sz="2400" dirty="0" err="1" smtClean="0"/>
              <a:t>calcification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soft </a:t>
            </a:r>
            <a:r>
              <a:rPr lang="cs-CZ" sz="2400" dirty="0" err="1" smtClean="0"/>
              <a:t>tissue</a:t>
            </a:r>
            <a:r>
              <a:rPr lang="cs-CZ" sz="2400" dirty="0" smtClean="0"/>
              <a:t>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muscles</a:t>
            </a:r>
            <a:endParaRPr lang="cs-CZ" sz="2400" dirty="0" smtClean="0"/>
          </a:p>
          <a:p>
            <a:r>
              <a:rPr lang="cs-CZ" sz="2400" dirty="0" err="1" smtClean="0"/>
              <a:t>Pain</a:t>
            </a:r>
            <a:r>
              <a:rPr lang="cs-CZ" sz="2400" dirty="0" smtClean="0"/>
              <a:t> in </a:t>
            </a:r>
            <a:r>
              <a:rPr lang="cs-CZ" sz="2400" dirty="0" err="1" smtClean="0"/>
              <a:t>joints</a:t>
            </a:r>
            <a:r>
              <a:rPr lang="cs-CZ" sz="2400" dirty="0" smtClean="0"/>
              <a:t>, </a:t>
            </a:r>
            <a:r>
              <a:rPr lang="cs-CZ" sz="2400" dirty="0" err="1" smtClean="0"/>
              <a:t>bones</a:t>
            </a:r>
            <a:endParaRPr lang="cs-CZ" sz="2400" dirty="0" smtClean="0"/>
          </a:p>
          <a:p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contracture</a:t>
            </a:r>
            <a:r>
              <a:rPr lang="cs-CZ" sz="2400" dirty="0" smtClean="0"/>
              <a:t>, </a:t>
            </a:r>
            <a:r>
              <a:rPr lang="cs-CZ" sz="2400" dirty="0" err="1" smtClean="0"/>
              <a:t>loss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function</a:t>
            </a:r>
            <a:endParaRPr lang="cs-CZ" sz="2400" dirty="0" smtClean="0"/>
          </a:p>
          <a:p>
            <a:r>
              <a:rPr lang="cs-CZ" sz="2400" dirty="0" err="1" smtClean="0"/>
              <a:t>Massage</a:t>
            </a:r>
            <a:r>
              <a:rPr lang="cs-CZ" sz="2400" dirty="0" smtClean="0"/>
              <a:t>, joint </a:t>
            </a:r>
            <a:r>
              <a:rPr lang="cs-CZ" sz="2400" dirty="0" err="1" smtClean="0"/>
              <a:t>manipulation</a:t>
            </a:r>
            <a:r>
              <a:rPr lang="cs-CZ" sz="2400" dirty="0" smtClean="0"/>
              <a:t>, </a:t>
            </a:r>
            <a:r>
              <a:rPr lang="cs-CZ" sz="2400" dirty="0" err="1" smtClean="0"/>
              <a:t>exercise</a:t>
            </a:r>
            <a:r>
              <a:rPr lang="cs-CZ" sz="2400" dirty="0" smtClean="0"/>
              <a:t>, </a:t>
            </a:r>
            <a:r>
              <a:rPr lang="cs-CZ" sz="2400" dirty="0" err="1" smtClean="0"/>
              <a:t>swimming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037447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failure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replacement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endParaRPr lang="cs-CZ" sz="2400" dirty="0" smtClean="0"/>
          </a:p>
          <a:p>
            <a:r>
              <a:rPr lang="cs-CZ" sz="2400" dirty="0" err="1" smtClean="0"/>
              <a:t>Dialysis</a:t>
            </a:r>
            <a:endParaRPr lang="cs-CZ" sz="2400" dirty="0" smtClean="0"/>
          </a:p>
          <a:p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transplantation</a:t>
            </a:r>
            <a:r>
              <a:rPr lang="cs-CZ" sz="2400" dirty="0" smtClean="0"/>
              <a:t>: </a:t>
            </a:r>
          </a:p>
          <a:p>
            <a:pPr lvl="1"/>
            <a:r>
              <a:rPr lang="cs-CZ" sz="2000" dirty="0" err="1" smtClean="0"/>
              <a:t>Cheaper</a:t>
            </a:r>
            <a:r>
              <a:rPr lang="cs-CZ" sz="2000" dirty="0" smtClean="0"/>
              <a:t> </a:t>
            </a:r>
            <a:r>
              <a:rPr lang="cs-CZ" sz="2000" dirty="0" err="1" smtClean="0"/>
              <a:t>than</a:t>
            </a:r>
            <a:r>
              <a:rPr lang="cs-CZ" sz="2000" dirty="0" smtClean="0"/>
              <a:t> long-term </a:t>
            </a:r>
            <a:r>
              <a:rPr lang="cs-CZ" sz="2000" dirty="0" err="1" smtClean="0"/>
              <a:t>dialysis</a:t>
            </a:r>
            <a:endParaRPr lang="cs-CZ" sz="2000" dirty="0" smtClean="0"/>
          </a:p>
          <a:p>
            <a:pPr lvl="1"/>
            <a:r>
              <a:rPr lang="cs-CZ" sz="2000" dirty="0" smtClean="0"/>
              <a:t>Limited </a:t>
            </a:r>
            <a:r>
              <a:rPr lang="cs-CZ" sz="2000" dirty="0" err="1" smtClean="0"/>
              <a:t>availability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organ </a:t>
            </a:r>
            <a:r>
              <a:rPr lang="cs-CZ" sz="2000" dirty="0" err="1" smtClean="0"/>
              <a:t>grafts</a:t>
            </a:r>
            <a:endParaRPr lang="cs-CZ" sz="2000" dirty="0" smtClean="0"/>
          </a:p>
          <a:p>
            <a:pPr lvl="1"/>
            <a:r>
              <a:rPr lang="cs-CZ" sz="2000" dirty="0" err="1" smtClean="0"/>
              <a:t>Life</a:t>
            </a:r>
            <a:r>
              <a:rPr lang="cs-CZ" sz="2000" dirty="0" smtClean="0"/>
              <a:t>-long </a:t>
            </a:r>
            <a:r>
              <a:rPr lang="cs-CZ" sz="2000" dirty="0" err="1" smtClean="0"/>
              <a:t>immunosuppression</a:t>
            </a:r>
            <a:endParaRPr lang="cs-CZ" sz="2000" dirty="0" smtClean="0"/>
          </a:p>
          <a:p>
            <a:pPr lvl="1"/>
            <a:r>
              <a:rPr lang="cs-CZ" sz="2000" dirty="0" err="1" smtClean="0"/>
              <a:t>Variable</a:t>
            </a:r>
            <a:r>
              <a:rPr lang="cs-CZ" sz="2000" dirty="0" smtClean="0"/>
              <a:t> </a:t>
            </a:r>
            <a:r>
              <a:rPr lang="cs-CZ" sz="2000" dirty="0" err="1" smtClean="0"/>
              <a:t>complications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2387654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Dialysis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Removal</a:t>
            </a:r>
            <a:r>
              <a:rPr lang="cs-CZ" sz="2400" dirty="0" smtClean="0"/>
              <a:t>/</a:t>
            </a:r>
            <a:r>
              <a:rPr lang="cs-CZ" sz="2400" dirty="0" err="1" smtClean="0"/>
              <a:t>diffusion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waste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products</a:t>
            </a:r>
            <a:r>
              <a:rPr lang="cs-CZ" sz="2400" dirty="0" smtClean="0"/>
              <a:t>, </a:t>
            </a:r>
            <a:r>
              <a:rPr lang="cs-CZ" sz="2400" dirty="0" err="1" smtClean="0"/>
              <a:t>excess</a:t>
            </a:r>
            <a:r>
              <a:rPr lang="cs-CZ" sz="2400" dirty="0" smtClean="0"/>
              <a:t> fluid + </a:t>
            </a:r>
            <a:r>
              <a:rPr lang="cs-CZ" sz="2400" dirty="0" err="1" smtClean="0"/>
              <a:t>electrolytes</a:t>
            </a:r>
            <a:endParaRPr lang="cs-CZ" sz="2400" dirty="0" smtClean="0"/>
          </a:p>
          <a:p>
            <a:r>
              <a:rPr lang="cs-CZ" sz="2400" dirty="0" err="1" smtClean="0"/>
              <a:t>Peritoneal</a:t>
            </a:r>
            <a:r>
              <a:rPr lang="cs-CZ" sz="2400" dirty="0" smtClean="0"/>
              <a:t> </a:t>
            </a:r>
            <a:r>
              <a:rPr lang="cs-CZ" sz="2400" dirty="0" err="1" smtClean="0"/>
              <a:t>dialysis</a:t>
            </a:r>
            <a:endParaRPr lang="cs-CZ" sz="2400" dirty="0" smtClean="0"/>
          </a:p>
          <a:p>
            <a:pPr lvl="1"/>
            <a:r>
              <a:rPr lang="cs-CZ" sz="2000" dirty="0" err="1" smtClean="0"/>
              <a:t>Catheter</a:t>
            </a:r>
            <a:r>
              <a:rPr lang="cs-CZ" sz="2000" dirty="0" smtClean="0"/>
              <a:t> </a:t>
            </a:r>
            <a:r>
              <a:rPr lang="cs-CZ" sz="2000" dirty="0" err="1" smtClean="0"/>
              <a:t>implanted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peritoneal</a:t>
            </a:r>
            <a:r>
              <a:rPr lang="cs-CZ" sz="2000" dirty="0" smtClean="0"/>
              <a:t> </a:t>
            </a:r>
            <a:r>
              <a:rPr lang="cs-CZ" sz="2000" dirty="0" err="1" smtClean="0"/>
              <a:t>cavity</a:t>
            </a:r>
            <a:endParaRPr lang="cs-CZ" sz="2000" dirty="0" smtClean="0"/>
          </a:p>
          <a:p>
            <a:pPr lvl="1"/>
            <a:r>
              <a:rPr lang="cs-CZ" sz="2000" dirty="0" err="1" smtClean="0"/>
              <a:t>Sterile</a:t>
            </a:r>
            <a:r>
              <a:rPr lang="cs-CZ" sz="2000" dirty="0" smtClean="0"/>
              <a:t> </a:t>
            </a:r>
            <a:r>
              <a:rPr lang="cs-CZ" sz="2000" dirty="0" err="1" smtClean="0"/>
              <a:t>dialyzing</a:t>
            </a:r>
            <a:r>
              <a:rPr lang="cs-CZ" sz="2000" dirty="0" smtClean="0"/>
              <a:t>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</a:t>
            </a:r>
            <a:r>
              <a:rPr lang="cs-CZ" sz="2000" dirty="0" err="1" smtClean="0"/>
              <a:t>instilled</a:t>
            </a:r>
            <a:r>
              <a:rPr lang="cs-CZ" sz="2000" dirty="0" smtClean="0"/>
              <a:t> /</a:t>
            </a:r>
            <a:r>
              <a:rPr lang="cs-CZ" sz="2000" dirty="0" err="1" smtClean="0"/>
              <a:t>drained</a:t>
            </a:r>
            <a:endParaRPr lang="cs-CZ" sz="2000" dirty="0" smtClean="0"/>
          </a:p>
          <a:p>
            <a:pPr lvl="1"/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cs-CZ" sz="2000" dirty="0" err="1" smtClean="0"/>
              <a:t>times</a:t>
            </a:r>
            <a:r>
              <a:rPr lang="cs-CZ" sz="2000" dirty="0" smtClean="0"/>
              <a:t> </a:t>
            </a:r>
            <a:r>
              <a:rPr lang="cs-CZ" sz="2000" dirty="0" err="1" smtClean="0"/>
              <a:t>daily</a:t>
            </a:r>
            <a:r>
              <a:rPr lang="cs-CZ" sz="2000" dirty="0" smtClean="0"/>
              <a:t>,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sleep</a:t>
            </a:r>
            <a:endParaRPr lang="cs-CZ" sz="2000" dirty="0" smtClean="0"/>
          </a:p>
          <a:p>
            <a:pPr lvl="1"/>
            <a:r>
              <a:rPr lang="cs-CZ" sz="2000" dirty="0" smtClean="0"/>
              <a:t>Independent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home</a:t>
            </a:r>
            <a:r>
              <a:rPr lang="cs-CZ" sz="2000" dirty="0" smtClean="0"/>
              <a:t> </a:t>
            </a:r>
            <a:r>
              <a:rPr lang="cs-CZ" sz="2000" dirty="0" err="1" smtClean="0"/>
              <a:t>procedure</a:t>
            </a:r>
            <a:endParaRPr lang="cs-CZ" sz="2000" dirty="0" smtClean="0"/>
          </a:p>
          <a:p>
            <a:pPr lvl="1"/>
            <a:r>
              <a:rPr lang="cs-CZ" sz="2000" dirty="0" err="1" smtClean="0"/>
              <a:t>Infectious</a:t>
            </a:r>
            <a:r>
              <a:rPr lang="cs-CZ" sz="2000" dirty="0" smtClean="0"/>
              <a:t> </a:t>
            </a:r>
            <a:r>
              <a:rPr lang="cs-CZ" sz="2000" dirty="0" err="1" smtClean="0"/>
              <a:t>complications</a:t>
            </a:r>
            <a:r>
              <a:rPr lang="cs-CZ" sz="2000" dirty="0" smtClean="0"/>
              <a:t>, </a:t>
            </a:r>
            <a:r>
              <a:rPr lang="cs-CZ" sz="2000" dirty="0" err="1" smtClean="0"/>
              <a:t>dehydration</a:t>
            </a:r>
            <a:endParaRPr lang="cs-CZ" sz="20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Hemodialysis</a:t>
            </a:r>
            <a:r>
              <a:rPr lang="cs-CZ" sz="2400" dirty="0" smtClean="0">
                <a:solidFill>
                  <a:srgbClr val="FFC000"/>
                </a:solidFill>
              </a:rPr>
              <a:t> (HD): </a:t>
            </a:r>
            <a:r>
              <a:rPr lang="cs-CZ" sz="2400" dirty="0" err="1" smtClean="0">
                <a:solidFill>
                  <a:srgbClr val="FFC000"/>
                </a:solidFill>
              </a:rPr>
              <a:t>external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machine</a:t>
            </a:r>
            <a:endParaRPr lang="cs-CZ" sz="2400" dirty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Usually</a:t>
            </a:r>
            <a:r>
              <a:rPr lang="cs-CZ" sz="2000" dirty="0" smtClean="0">
                <a:solidFill>
                  <a:srgbClr val="FFC000"/>
                </a:solidFill>
              </a:rPr>
              <a:t> 3x </a:t>
            </a:r>
            <a:r>
              <a:rPr lang="cs-CZ" sz="2000" dirty="0" err="1" smtClean="0">
                <a:solidFill>
                  <a:srgbClr val="FFC000"/>
                </a:solidFill>
              </a:rPr>
              <a:t>weekly</a:t>
            </a:r>
            <a:r>
              <a:rPr lang="cs-CZ" sz="2000" dirty="0" smtClean="0">
                <a:solidFill>
                  <a:srgbClr val="FFC000"/>
                </a:solidFill>
              </a:rPr>
              <a:t> 3-4 </a:t>
            </a:r>
            <a:r>
              <a:rPr lang="cs-CZ" sz="2000" dirty="0" err="1" smtClean="0">
                <a:solidFill>
                  <a:srgbClr val="FFC000"/>
                </a:solidFill>
              </a:rPr>
              <a:t>hours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smtClean="0">
                <a:solidFill>
                  <a:srgbClr val="FFC000"/>
                </a:solidFill>
              </a:rPr>
              <a:t>Rapid </a:t>
            </a:r>
            <a:r>
              <a:rPr lang="cs-CZ" sz="2000" dirty="0" err="1" smtClean="0">
                <a:solidFill>
                  <a:srgbClr val="FFC000"/>
                </a:solidFill>
              </a:rPr>
              <a:t>changes</a:t>
            </a:r>
            <a:r>
              <a:rPr lang="cs-CZ" sz="2000" dirty="0" smtClean="0">
                <a:solidFill>
                  <a:srgbClr val="FFC000"/>
                </a:solidFill>
              </a:rPr>
              <a:t> in </a:t>
            </a:r>
            <a:r>
              <a:rPr lang="cs-CZ" sz="2000" dirty="0" err="1" smtClean="0">
                <a:solidFill>
                  <a:srgbClr val="FFC000"/>
                </a:solidFill>
              </a:rPr>
              <a:t>blood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constituents</a:t>
            </a:r>
            <a:r>
              <a:rPr lang="cs-CZ" sz="2000" dirty="0" smtClean="0">
                <a:solidFill>
                  <a:srgbClr val="FFC000"/>
                </a:solidFill>
              </a:rPr>
              <a:t> – severe </a:t>
            </a:r>
            <a:r>
              <a:rPr lang="cs-CZ" sz="2000" dirty="0" err="1" smtClean="0">
                <a:solidFill>
                  <a:srgbClr val="FFC000"/>
                </a:solidFill>
              </a:rPr>
              <a:t>signs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possible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Commonly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patients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immobile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Low</a:t>
            </a:r>
            <a:r>
              <a:rPr lang="cs-CZ" sz="2000" dirty="0" smtClean="0">
                <a:solidFill>
                  <a:srgbClr val="FFC000"/>
                </a:solidFill>
              </a:rPr>
              <a:t>-intensity </a:t>
            </a:r>
            <a:r>
              <a:rPr lang="cs-CZ" sz="2000" dirty="0" err="1" smtClean="0">
                <a:solidFill>
                  <a:srgbClr val="FFC000"/>
                </a:solidFill>
              </a:rPr>
              <a:t>exercise</a:t>
            </a:r>
            <a:r>
              <a:rPr lang="cs-CZ" sz="2000" dirty="0" smtClean="0">
                <a:solidFill>
                  <a:srgbClr val="FFC000"/>
                </a:solidFill>
              </a:rPr>
              <a:t> program </a:t>
            </a:r>
            <a:r>
              <a:rPr lang="cs-CZ" sz="2000" dirty="0" err="1" smtClean="0">
                <a:solidFill>
                  <a:srgbClr val="FFC000"/>
                </a:solidFill>
              </a:rPr>
              <a:t>during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the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first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half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beneficial</a:t>
            </a:r>
            <a:endParaRPr lang="cs-CZ" sz="2000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670544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Dialysis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terapist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↑ susceptibility to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 (!hand </a:t>
            </a:r>
            <a:r>
              <a:rPr lang="cs-CZ" sz="2400" dirty="0" err="1" smtClean="0"/>
              <a:t>hygiene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Maintaining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dialysis</a:t>
            </a:r>
            <a:r>
              <a:rPr lang="cs-CZ" sz="2400" dirty="0" smtClean="0"/>
              <a:t> </a:t>
            </a:r>
            <a:r>
              <a:rPr lang="cs-CZ" sz="2400" dirty="0" err="1" smtClean="0"/>
              <a:t>access</a:t>
            </a:r>
            <a:r>
              <a:rPr lang="cs-CZ" sz="2400" dirty="0" smtClean="0"/>
              <a:t> </a:t>
            </a:r>
            <a:r>
              <a:rPr lang="cs-CZ" sz="2400" dirty="0" err="1" smtClean="0"/>
              <a:t>site</a:t>
            </a:r>
            <a:r>
              <a:rPr lang="cs-CZ" sz="2400" dirty="0" smtClean="0"/>
              <a:t> (</a:t>
            </a:r>
            <a:r>
              <a:rPr lang="cs-CZ" sz="2400" dirty="0" err="1" smtClean="0"/>
              <a:t>thrombosis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↑ </a:t>
            </a:r>
            <a:r>
              <a:rPr lang="cs-CZ" sz="2400" dirty="0" err="1" smtClean="0"/>
              <a:t>thirst</a:t>
            </a:r>
            <a:r>
              <a:rPr lang="cs-CZ" sz="2400" dirty="0" smtClean="0"/>
              <a:t> (limited fluid </a:t>
            </a:r>
            <a:r>
              <a:rPr lang="cs-CZ" sz="2400" dirty="0" err="1" smtClean="0"/>
              <a:t>intake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Weight</a:t>
            </a:r>
            <a:r>
              <a:rPr lang="cs-CZ" sz="2400" dirty="0" smtClean="0"/>
              <a:t> </a:t>
            </a:r>
            <a:r>
              <a:rPr lang="cs-CZ" sz="2400" dirty="0" err="1" smtClean="0"/>
              <a:t>gain</a:t>
            </a:r>
            <a:r>
              <a:rPr lang="cs-CZ" sz="2400" dirty="0" smtClean="0"/>
              <a:t> (fluid </a:t>
            </a:r>
            <a:r>
              <a:rPr lang="cs-CZ" sz="2400" dirty="0" err="1" smtClean="0"/>
              <a:t>retention</a:t>
            </a:r>
            <a:r>
              <a:rPr lang="cs-CZ" sz="2400" dirty="0" smtClean="0"/>
              <a:t>), but ↓ </a:t>
            </a:r>
            <a:r>
              <a:rPr lang="cs-CZ" sz="2400" dirty="0" err="1" smtClean="0"/>
              <a:t>lean</a:t>
            </a:r>
            <a:r>
              <a:rPr lang="cs-CZ" sz="2400" dirty="0" smtClean="0"/>
              <a:t> body </a:t>
            </a:r>
            <a:r>
              <a:rPr lang="cs-CZ" sz="2400" dirty="0" err="1" smtClean="0"/>
              <a:t>mass</a:t>
            </a:r>
            <a:r>
              <a:rPr lang="cs-CZ" sz="2400" dirty="0" smtClean="0"/>
              <a:t> –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loss</a:t>
            </a:r>
            <a:endParaRPr lang="cs-CZ" sz="2400" dirty="0" smtClean="0"/>
          </a:p>
          <a:p>
            <a:r>
              <a:rPr lang="cs-CZ" sz="2400" dirty="0" err="1" smtClean="0"/>
              <a:t>Alternating</a:t>
            </a:r>
            <a:r>
              <a:rPr lang="cs-CZ" sz="2400" dirty="0" smtClean="0"/>
              <a:t> </a:t>
            </a:r>
            <a:r>
              <a:rPr lang="cs-CZ" sz="2400" dirty="0" err="1" smtClean="0"/>
              <a:t>hypertension</a:t>
            </a:r>
            <a:r>
              <a:rPr lang="cs-CZ" sz="2400" dirty="0" smtClean="0"/>
              <a:t> (</a:t>
            </a:r>
            <a:r>
              <a:rPr lang="cs-CZ" sz="2400" dirty="0"/>
              <a:t>fluid </a:t>
            </a:r>
            <a:r>
              <a:rPr lang="cs-CZ" sz="2400" dirty="0" err="1" smtClean="0"/>
              <a:t>retention</a:t>
            </a:r>
            <a:r>
              <a:rPr lang="cs-CZ" sz="2400" dirty="0" smtClean="0"/>
              <a:t>) and </a:t>
            </a:r>
            <a:r>
              <a:rPr lang="cs-CZ" sz="2400" dirty="0" err="1" smtClean="0"/>
              <a:t>dialysis</a:t>
            </a:r>
            <a:r>
              <a:rPr lang="cs-CZ" sz="2400" dirty="0" smtClean="0"/>
              <a:t> </a:t>
            </a:r>
            <a:r>
              <a:rPr lang="cs-CZ" sz="2400" dirty="0" err="1" smtClean="0"/>
              <a:t>hypotension</a:t>
            </a:r>
            <a:endParaRPr lang="cs-CZ" sz="24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Anorexia</a:t>
            </a:r>
            <a:r>
              <a:rPr lang="cs-CZ" sz="2400" dirty="0" smtClean="0">
                <a:solidFill>
                  <a:srgbClr val="FFC000"/>
                </a:solidFill>
              </a:rPr>
              <a:t>, ↑ </a:t>
            </a:r>
            <a:r>
              <a:rPr lang="cs-CZ" sz="2400" dirty="0" err="1" smtClean="0">
                <a:solidFill>
                  <a:srgbClr val="FFC000"/>
                </a:solidFill>
              </a:rPr>
              <a:t>catabolism</a:t>
            </a:r>
            <a:r>
              <a:rPr lang="cs-CZ" sz="2400" dirty="0" smtClean="0">
                <a:solidFill>
                  <a:srgbClr val="FFC000"/>
                </a:solidFill>
              </a:rPr>
              <a:t>, ↓ </a:t>
            </a:r>
            <a:r>
              <a:rPr lang="cs-CZ" sz="2400" dirty="0" err="1" smtClean="0">
                <a:solidFill>
                  <a:srgbClr val="FFC000"/>
                </a:solidFill>
              </a:rPr>
              <a:t>functional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capacity</a:t>
            </a:r>
            <a:r>
              <a:rPr lang="cs-CZ" sz="2400" dirty="0" smtClean="0">
                <a:solidFill>
                  <a:srgbClr val="FFC000"/>
                </a:solidFill>
              </a:rPr>
              <a:t> (50% in CKD)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Depression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common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Individual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exercise</a:t>
            </a:r>
            <a:r>
              <a:rPr lang="cs-CZ" sz="2400" dirty="0" smtClean="0">
                <a:solidFill>
                  <a:srgbClr val="FFC000"/>
                </a:solidFill>
              </a:rPr>
              <a:t>/</a:t>
            </a:r>
            <a:r>
              <a:rPr lang="cs-CZ" sz="2400" dirty="0" err="1" smtClean="0">
                <a:solidFill>
                  <a:srgbClr val="FFC000"/>
                </a:solidFill>
              </a:rPr>
              <a:t>treatment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plan</a:t>
            </a:r>
            <a:endParaRPr lang="cs-CZ" sz="2400" dirty="0" smtClean="0">
              <a:solidFill>
                <a:srgbClr val="FFC000"/>
              </a:solidFill>
            </a:endParaRP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12699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Renal</a:t>
            </a:r>
            <a:r>
              <a:rPr lang="cs-CZ" sz="2400" dirty="0" smtClean="0"/>
              <a:t> cell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(RCC): most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</a:t>
            </a:r>
            <a:r>
              <a:rPr lang="cs-CZ" sz="2400" dirty="0" err="1" smtClean="0"/>
              <a:t>adult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tumor</a:t>
            </a:r>
          </a:p>
          <a:p>
            <a:r>
              <a:rPr lang="cs-CZ" sz="2400" dirty="0" err="1" smtClean="0"/>
              <a:t>Transitional</a:t>
            </a:r>
            <a:r>
              <a:rPr lang="cs-CZ" sz="2400" dirty="0" smtClean="0"/>
              <a:t> cell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pelvis, ureter</a:t>
            </a:r>
          </a:p>
          <a:p>
            <a:r>
              <a:rPr lang="cs-CZ" sz="2400" dirty="0" err="1" smtClean="0"/>
              <a:t>Benign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, </a:t>
            </a:r>
            <a:r>
              <a:rPr lang="cs-CZ" sz="2400" dirty="0" err="1" smtClean="0"/>
              <a:t>diff</a:t>
            </a:r>
            <a:r>
              <a:rPr lang="cs-CZ" sz="2400" dirty="0" smtClean="0"/>
              <a:t>. </a:t>
            </a:r>
            <a:r>
              <a:rPr lang="cs-CZ" sz="2400" dirty="0" err="1" smtClean="0"/>
              <a:t>diagnosis</a:t>
            </a:r>
            <a:r>
              <a:rPr lang="cs-CZ" sz="2400" dirty="0" smtClean="0"/>
              <a:t> x RCC</a:t>
            </a:r>
          </a:p>
          <a:p>
            <a:r>
              <a:rPr lang="cs-CZ" sz="2400" dirty="0" err="1" smtClean="0"/>
              <a:t>Wilms</a:t>
            </a:r>
            <a:r>
              <a:rPr lang="cs-CZ" sz="2400" dirty="0" smtClean="0"/>
              <a:t> tumor in </a:t>
            </a:r>
            <a:r>
              <a:rPr lang="cs-CZ" sz="2400" dirty="0" err="1" smtClean="0"/>
              <a:t>children</a:t>
            </a:r>
            <a:endParaRPr lang="cs-CZ" sz="2400" dirty="0" smtClean="0"/>
          </a:p>
          <a:p>
            <a:r>
              <a:rPr lang="cs-CZ" sz="2400" dirty="0" err="1" smtClean="0"/>
              <a:t>Metastatic</a:t>
            </a:r>
            <a:r>
              <a:rPr lang="cs-CZ" sz="2400" dirty="0" smtClean="0"/>
              <a:t> </a:t>
            </a:r>
            <a:r>
              <a:rPr lang="cs-CZ" sz="2400" dirty="0" err="1" smtClean="0"/>
              <a:t>cancer</a:t>
            </a:r>
            <a:r>
              <a:rPr lang="cs-CZ" sz="2400" dirty="0" smtClean="0"/>
              <a:t> (</a:t>
            </a:r>
            <a:r>
              <a:rPr lang="cs-CZ" sz="2400" dirty="0" err="1" smtClean="0"/>
              <a:t>primary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lungs</a:t>
            </a:r>
            <a:r>
              <a:rPr lang="cs-CZ" sz="2400" dirty="0" smtClean="0"/>
              <a:t>, </a:t>
            </a:r>
            <a:r>
              <a:rPr lang="cs-CZ" sz="2400" dirty="0" err="1" smtClean="0"/>
              <a:t>breast</a:t>
            </a:r>
            <a:r>
              <a:rPr lang="cs-CZ" sz="2400" dirty="0" smtClean="0"/>
              <a:t>, skin </a:t>
            </a:r>
            <a:r>
              <a:rPr lang="cs-CZ" sz="2400" dirty="0" err="1" smtClean="0"/>
              <a:t>melanoma</a:t>
            </a:r>
            <a:r>
              <a:rPr lang="cs-CZ" sz="2400" dirty="0" smtClean="0"/>
              <a:t>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59648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</a:rPr>
              <a:t>Renal cell carcinoma</a:t>
            </a:r>
            <a:endParaRPr lang="cs-CZ" altLang="cs-CZ" smtClean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Conventional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clear</a:t>
            </a:r>
            <a:r>
              <a:rPr lang="cs-CZ" altLang="cs-CZ" dirty="0" smtClean="0"/>
              <a:t> cell RCC - </a:t>
            </a:r>
            <a:r>
              <a:rPr lang="cs-CZ" altLang="cs-CZ" dirty="0" err="1" smtClean="0"/>
              <a:t>Grawitz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80%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malignancies</a:t>
            </a:r>
            <a:r>
              <a:rPr lang="en-US" altLang="cs-CZ" dirty="0" smtClean="0"/>
              <a:t> 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err="1" smtClean="0"/>
              <a:t>Other</a:t>
            </a:r>
            <a:r>
              <a:rPr lang="cs-CZ" altLang="cs-CZ" dirty="0" smtClean="0"/>
              <a:t> RCC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papillary</a:t>
            </a:r>
            <a:r>
              <a:rPr lang="cs-CZ" altLang="cs-CZ" dirty="0" smtClean="0"/>
              <a:t> RCC)</a:t>
            </a:r>
          </a:p>
          <a:p>
            <a:pPr eaLnBrk="1" hangingPunct="1">
              <a:defRPr/>
            </a:pPr>
            <a:r>
              <a:rPr lang="cs-CZ" altLang="cs-CZ" dirty="0" err="1" smtClean="0"/>
              <a:t>Metastasis</a:t>
            </a:r>
            <a:r>
              <a:rPr lang="cs-CZ" altLang="cs-CZ" dirty="0" smtClean="0"/>
              <a:t> mosty by </a:t>
            </a:r>
            <a:r>
              <a:rPr lang="cs-CZ" altLang="cs-CZ" dirty="0" err="1" smtClean="0"/>
              <a:t>hematogenous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way</a:t>
            </a:r>
            <a:endParaRPr lang="en-US" altLang="cs-CZ" dirty="0" smtClean="0"/>
          </a:p>
        </p:txBody>
      </p:sp>
      <p:pic>
        <p:nvPicPr>
          <p:cNvPr id="125956" name="Picture 4" descr="caledvi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74" y="2764824"/>
            <a:ext cx="3733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030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cell </a:t>
            </a:r>
            <a:r>
              <a:rPr lang="cs-CZ" dirty="0" err="1" smtClean="0">
                <a:solidFill>
                  <a:srgbClr val="FF0000"/>
                </a:solidFill>
              </a:rPr>
              <a:t>carcinoma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2600" dirty="0">
                <a:latin typeface="Calibri" panose="020F0502020204030204" pitchFamily="34" charset="0"/>
              </a:rPr>
              <a:t>More </a:t>
            </a:r>
            <a:r>
              <a:rPr lang="cs-CZ" altLang="cs-CZ" sz="2600" dirty="0" err="1">
                <a:latin typeface="Calibri" panose="020F0502020204030204" pitchFamily="34" charset="0"/>
              </a:rPr>
              <a:t>common</a:t>
            </a:r>
            <a:r>
              <a:rPr lang="cs-CZ" altLang="cs-CZ" sz="2600" dirty="0">
                <a:latin typeface="Calibri" panose="020F0502020204030204" pitchFamily="34" charset="0"/>
              </a:rPr>
              <a:t> in </a:t>
            </a:r>
            <a:r>
              <a:rPr lang="cs-CZ" altLang="cs-CZ" sz="2600" dirty="0" err="1">
                <a:latin typeface="Calibri" panose="020F0502020204030204" pitchFamily="34" charset="0"/>
              </a:rPr>
              <a:t>males</a:t>
            </a:r>
            <a:r>
              <a:rPr lang="cs-CZ" altLang="cs-CZ" sz="2600" dirty="0">
                <a:latin typeface="Calibri" panose="020F0502020204030204" pitchFamily="34" charset="0"/>
              </a:rPr>
              <a:t>; </a:t>
            </a:r>
            <a:r>
              <a:rPr lang="cs-CZ" altLang="cs-CZ" sz="2600" dirty="0" err="1">
                <a:latin typeface="Calibri" panose="020F0502020204030204" pitchFamily="34" charset="0"/>
              </a:rPr>
              <a:t>middle-older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age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600" dirty="0" smtClean="0"/>
              <a:t>Risk </a:t>
            </a:r>
            <a:r>
              <a:rPr lang="cs-CZ" altLang="cs-CZ" sz="2600" dirty="0" err="1" smtClean="0"/>
              <a:t>factors</a:t>
            </a:r>
            <a:r>
              <a:rPr lang="cs-CZ" altLang="cs-CZ" sz="2600" dirty="0" smtClean="0"/>
              <a:t>: smoking (25% </a:t>
            </a:r>
            <a:r>
              <a:rPr lang="cs-CZ" altLang="cs-CZ" sz="2600" dirty="0" err="1" smtClean="0"/>
              <a:t>of</a:t>
            </a:r>
            <a:r>
              <a:rPr lang="cs-CZ" altLang="cs-CZ" sz="2600" dirty="0" smtClean="0"/>
              <a:t> RCC), </a:t>
            </a:r>
            <a:r>
              <a:rPr lang="cs-CZ" altLang="cs-CZ" sz="2600" dirty="0" err="1" smtClean="0"/>
              <a:t>moderate</a:t>
            </a:r>
            <a:r>
              <a:rPr lang="cs-CZ" altLang="cs-CZ" sz="2600" dirty="0" smtClean="0"/>
              <a:t> to </a:t>
            </a:r>
            <a:r>
              <a:rPr lang="cs-CZ" altLang="cs-CZ" sz="2600" dirty="0" err="1" smtClean="0"/>
              <a:t>heavy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drinking</a:t>
            </a:r>
            <a:r>
              <a:rPr lang="cs-CZ" altLang="cs-CZ" sz="2600" dirty="0" smtClean="0"/>
              <a:t>, obesity (25%), </a:t>
            </a:r>
            <a:r>
              <a:rPr lang="cs-CZ" altLang="cs-CZ" sz="2600" dirty="0" err="1"/>
              <a:t>familiar</a:t>
            </a:r>
            <a:r>
              <a:rPr lang="cs-CZ" altLang="cs-CZ" sz="2600" dirty="0"/>
              <a:t> </a:t>
            </a:r>
            <a:r>
              <a:rPr lang="cs-CZ" altLang="cs-CZ" sz="2600" dirty="0" err="1" smtClean="0"/>
              <a:t>factors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incl</a:t>
            </a:r>
            <a:r>
              <a:rPr lang="cs-CZ" altLang="cs-CZ" sz="2600" dirty="0" smtClean="0"/>
              <a:t>. </a:t>
            </a:r>
            <a:r>
              <a:rPr lang="cs-CZ" altLang="cs-CZ" sz="2600" dirty="0" err="1" smtClean="0"/>
              <a:t>cystic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disease</a:t>
            </a:r>
            <a:r>
              <a:rPr lang="cs-CZ" altLang="cs-CZ" sz="2600" dirty="0" smtClean="0"/>
              <a:t>, </a:t>
            </a:r>
            <a:r>
              <a:rPr lang="cs-CZ" altLang="cs-CZ" sz="2600" dirty="0" err="1"/>
              <a:t>industrial</a:t>
            </a:r>
            <a:r>
              <a:rPr lang="cs-CZ" altLang="cs-CZ" sz="2600" dirty="0"/>
              <a:t> </a:t>
            </a:r>
            <a:r>
              <a:rPr lang="cs-CZ" altLang="cs-CZ" sz="2600" dirty="0" err="1" smtClean="0"/>
              <a:t>pollution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radiation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treatment</a:t>
            </a:r>
            <a:endParaRPr lang="cs-CZ" altLang="cs-CZ" sz="2600" dirty="0"/>
          </a:p>
          <a:p>
            <a:pPr>
              <a:defRPr/>
            </a:pPr>
            <a:r>
              <a:rPr lang="cs-CZ" altLang="cs-CZ" sz="2600" dirty="0" err="1"/>
              <a:t>Incidental</a:t>
            </a:r>
            <a:r>
              <a:rPr lang="cs-CZ" altLang="cs-CZ" sz="2600" dirty="0"/>
              <a:t> </a:t>
            </a:r>
            <a:r>
              <a:rPr lang="cs-CZ" altLang="cs-CZ" sz="2600" dirty="0" err="1" smtClean="0"/>
              <a:t>finding</a:t>
            </a:r>
            <a:r>
              <a:rPr lang="cs-CZ" altLang="cs-CZ" sz="2600" dirty="0" smtClean="0"/>
              <a:t> in </a:t>
            </a:r>
            <a:r>
              <a:rPr lang="cs-CZ" altLang="cs-CZ" sz="2600" dirty="0" err="1" smtClean="0"/>
              <a:t>imaging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methods</a:t>
            </a:r>
            <a:r>
              <a:rPr lang="cs-CZ" altLang="cs-CZ" sz="2600" dirty="0" smtClean="0"/>
              <a:t> </a:t>
            </a: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Hematuria</a:t>
            </a:r>
            <a:r>
              <a:rPr lang="cs-CZ" altLang="cs-CZ" sz="2600" dirty="0" smtClean="0">
                <a:solidFill>
                  <a:srgbClr val="FFC000"/>
                </a:solidFill>
              </a:rPr>
              <a:t> (50%),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may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be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intermittent</a:t>
            </a:r>
            <a:r>
              <a:rPr lang="cs-CZ" altLang="cs-CZ" sz="2600" dirty="0" smtClean="0">
                <a:solidFill>
                  <a:srgbClr val="FFC000"/>
                </a:solidFill>
              </a:rPr>
              <a:t> and/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or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microscopic</a:t>
            </a:r>
            <a:endParaRPr lang="cs-CZ" altLang="cs-CZ" sz="2600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Flank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pain</a:t>
            </a:r>
            <a:r>
              <a:rPr lang="cs-CZ" altLang="cs-CZ" sz="2600" dirty="0" smtClean="0">
                <a:solidFill>
                  <a:srgbClr val="FFC000"/>
                </a:solidFill>
              </a:rPr>
              <a:t>,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palpable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mass</a:t>
            </a:r>
            <a:r>
              <a:rPr lang="cs-CZ" altLang="cs-CZ" sz="2600" dirty="0" smtClean="0">
                <a:solidFill>
                  <a:srgbClr val="FFC000"/>
                </a:solidFill>
              </a:rPr>
              <a:t> –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late</a:t>
            </a:r>
            <a:r>
              <a:rPr lang="cs-CZ" altLang="cs-CZ" sz="2600" dirty="0" smtClean="0">
                <a:solidFill>
                  <a:srgbClr val="FFC000"/>
                </a:solidFill>
              </a:rPr>
              <a:t> sign</a:t>
            </a: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Metastasis</a:t>
            </a:r>
            <a:r>
              <a:rPr lang="cs-CZ" altLang="cs-CZ" sz="2600" dirty="0" smtClean="0">
                <a:solidFill>
                  <a:srgbClr val="FFC000"/>
                </a:solidFill>
              </a:rPr>
              <a:t> - </a:t>
            </a:r>
            <a:r>
              <a:rPr lang="cs-CZ" altLang="cs-CZ" sz="2600" dirty="0" err="1">
                <a:solidFill>
                  <a:srgbClr val="FFC000"/>
                </a:solidFill>
              </a:rPr>
              <a:t>late</a:t>
            </a:r>
            <a:r>
              <a:rPr lang="cs-CZ" altLang="cs-CZ" sz="2600" dirty="0">
                <a:solidFill>
                  <a:srgbClr val="FFC000"/>
                </a:solidFill>
              </a:rPr>
              <a:t> </a:t>
            </a:r>
            <a:r>
              <a:rPr lang="cs-CZ" altLang="cs-CZ" sz="2600" dirty="0" smtClean="0">
                <a:solidFill>
                  <a:srgbClr val="FFC000"/>
                </a:solidFill>
              </a:rPr>
              <a:t>sign, in ¼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of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patients</a:t>
            </a:r>
            <a:r>
              <a:rPr lang="cs-CZ" altLang="cs-CZ" sz="2600" dirty="0" smtClean="0">
                <a:solidFill>
                  <a:srgbClr val="FFC000"/>
                </a:solidFill>
              </a:rPr>
              <a:t>;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lung</a:t>
            </a:r>
            <a:r>
              <a:rPr lang="cs-CZ" altLang="cs-CZ" sz="2600" dirty="0" smtClean="0">
                <a:solidFill>
                  <a:srgbClr val="FFC000"/>
                </a:solidFill>
              </a:rPr>
              <a:t>,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lymph</a:t>
            </a:r>
            <a:r>
              <a:rPr lang="cs-CZ" altLang="cs-CZ" sz="2600" dirty="0" smtClean="0">
                <a:solidFill>
                  <a:srgbClr val="FFC000"/>
                </a:solidFill>
              </a:rPr>
              <a:t> node, bone, liver</a:t>
            </a:r>
          </a:p>
          <a:p>
            <a:pPr>
              <a:defRPr/>
            </a:pPr>
            <a:r>
              <a:rPr lang="cs-CZ" altLang="cs-CZ" sz="2600" dirty="0" err="1" smtClean="0">
                <a:solidFill>
                  <a:srgbClr val="FFC000"/>
                </a:solidFill>
              </a:rPr>
              <a:t>Prognosis</a:t>
            </a:r>
            <a:r>
              <a:rPr lang="cs-CZ" altLang="cs-CZ" sz="2600" dirty="0" smtClean="0">
                <a:solidFill>
                  <a:srgbClr val="FFC000"/>
                </a:solidFill>
              </a:rPr>
              <a:t>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according</a:t>
            </a:r>
            <a:r>
              <a:rPr lang="cs-CZ" altLang="cs-CZ" sz="2600" dirty="0" smtClean="0">
                <a:solidFill>
                  <a:srgbClr val="FFC000"/>
                </a:solidFill>
              </a:rPr>
              <a:t> to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the</a:t>
            </a:r>
            <a:r>
              <a:rPr lang="cs-CZ" altLang="cs-CZ" sz="2600" dirty="0" smtClean="0">
                <a:solidFill>
                  <a:srgbClr val="FFC000"/>
                </a:solidFill>
              </a:rPr>
              <a:t> type and </a:t>
            </a:r>
            <a:r>
              <a:rPr lang="cs-CZ" altLang="cs-CZ" sz="2600" dirty="0" err="1" smtClean="0">
                <a:solidFill>
                  <a:srgbClr val="FFC000"/>
                </a:solidFill>
              </a:rPr>
              <a:t>stage</a:t>
            </a:r>
            <a:endParaRPr lang="cs-CZ" altLang="cs-CZ" sz="2600" dirty="0">
              <a:solidFill>
                <a:srgbClr val="FFC000"/>
              </a:solidFill>
            </a:endParaRPr>
          </a:p>
          <a:p>
            <a:pPr>
              <a:defRPr/>
            </a:pPr>
            <a:endParaRPr lang="cs-CZ" altLang="cs-CZ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29209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</a:rPr>
              <a:t>Renal cell carcinoma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28004" name="Picture 4" descr="caledviny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4" b="5142"/>
          <a:stretch>
            <a:fillRect/>
          </a:stretch>
        </p:blipFill>
        <p:spPr bwMode="auto">
          <a:xfrm>
            <a:off x="252413" y="963613"/>
            <a:ext cx="866298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350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1313"/>
            <a:ext cx="8229600" cy="8080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</a:rPr>
              <a:t>Renal cell carcinoma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29028" name="Picture 4" descr="caledviny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3200"/>
            <a:ext cx="85344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28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cell </a:t>
            </a:r>
            <a:r>
              <a:rPr lang="cs-CZ" dirty="0" err="1" smtClean="0">
                <a:solidFill>
                  <a:srgbClr val="FF0000"/>
                </a:solidFill>
              </a:rPr>
              <a:t>carcinoma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Mostly</a:t>
            </a:r>
            <a:r>
              <a:rPr lang="cs-CZ" sz="2400" dirty="0" smtClean="0"/>
              <a:t> in </a:t>
            </a:r>
            <a:r>
              <a:rPr lang="cs-CZ" sz="2400" dirty="0" err="1" smtClean="0"/>
              <a:t>geriatric</a:t>
            </a:r>
            <a:r>
              <a:rPr lang="cs-CZ" sz="2400" dirty="0" smtClean="0"/>
              <a:t> </a:t>
            </a:r>
            <a:r>
              <a:rPr lang="cs-CZ" sz="2400" dirty="0" err="1" smtClean="0"/>
              <a:t>population</a:t>
            </a:r>
            <a:endParaRPr lang="cs-CZ" sz="2400" dirty="0" smtClean="0"/>
          </a:p>
          <a:p>
            <a:r>
              <a:rPr lang="cs-CZ" sz="2400" dirty="0" err="1" smtClean="0"/>
              <a:t>Awareness</a:t>
            </a:r>
            <a:r>
              <a:rPr lang="cs-CZ" sz="2400" dirty="0" smtClean="0"/>
              <a:t>/</a:t>
            </a:r>
            <a:r>
              <a:rPr lang="cs-CZ" sz="2400" dirty="0" err="1" smtClean="0"/>
              <a:t>questions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 </a:t>
            </a:r>
            <a:r>
              <a:rPr lang="cs-CZ" sz="2400" dirty="0" err="1" smtClean="0"/>
              <a:t>signs</a:t>
            </a:r>
            <a:endParaRPr lang="cs-CZ" sz="2400" dirty="0" smtClean="0"/>
          </a:p>
          <a:p>
            <a:r>
              <a:rPr lang="cs-CZ" sz="2400" dirty="0" smtClean="0"/>
              <a:t>New </a:t>
            </a:r>
            <a:r>
              <a:rPr lang="cs-CZ" sz="2400" dirty="0" err="1" smtClean="0"/>
              <a:t>onset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unexplained</a:t>
            </a:r>
            <a:r>
              <a:rPr lang="cs-CZ" sz="2400" dirty="0" smtClean="0"/>
              <a:t> </a:t>
            </a:r>
            <a:r>
              <a:rPr lang="cs-CZ" sz="2400" dirty="0" err="1" smtClean="0"/>
              <a:t>abdominal</a:t>
            </a:r>
            <a:r>
              <a:rPr lang="cs-CZ" sz="2400" dirty="0" smtClean="0"/>
              <a:t> / </a:t>
            </a:r>
            <a:r>
              <a:rPr lang="cs-CZ" sz="2400" dirty="0" err="1" smtClean="0"/>
              <a:t>back</a:t>
            </a:r>
            <a:r>
              <a:rPr lang="cs-CZ" sz="2400" dirty="0" smtClean="0"/>
              <a:t> </a:t>
            </a:r>
            <a:r>
              <a:rPr lang="cs-CZ" sz="2400" dirty="0" err="1" smtClean="0"/>
              <a:t>pain</a:t>
            </a:r>
            <a:endParaRPr lang="cs-CZ" sz="2400" dirty="0" smtClean="0"/>
          </a:p>
          <a:p>
            <a:r>
              <a:rPr lang="cs-CZ" sz="2400" dirty="0" err="1" smtClean="0"/>
              <a:t>Surgical</a:t>
            </a:r>
            <a:r>
              <a:rPr lang="cs-CZ" sz="2400" dirty="0" smtClean="0"/>
              <a:t> </a:t>
            </a:r>
            <a:r>
              <a:rPr lang="cs-CZ" sz="2400" dirty="0" err="1" smtClean="0"/>
              <a:t>treatment</a:t>
            </a:r>
            <a:r>
              <a:rPr lang="cs-CZ" sz="2400" dirty="0" smtClean="0"/>
              <a:t> most </a:t>
            </a:r>
            <a:r>
              <a:rPr lang="cs-CZ" sz="2400" dirty="0" err="1" smtClean="0"/>
              <a:t>important</a:t>
            </a:r>
            <a:r>
              <a:rPr lang="cs-CZ" sz="2400" dirty="0" smtClean="0"/>
              <a:t> - </a:t>
            </a:r>
            <a:r>
              <a:rPr lang="cs-CZ" sz="2400" dirty="0" err="1" smtClean="0"/>
              <a:t>surgical</a:t>
            </a:r>
            <a:r>
              <a:rPr lang="cs-CZ" sz="2400" dirty="0" smtClean="0"/>
              <a:t> </a:t>
            </a:r>
            <a:r>
              <a:rPr lang="cs-CZ" sz="2400" dirty="0" err="1" smtClean="0"/>
              <a:t>sites</a:t>
            </a:r>
            <a:r>
              <a:rPr lang="cs-CZ" sz="2400" dirty="0" smtClean="0"/>
              <a:t> </a:t>
            </a:r>
            <a:r>
              <a:rPr lang="cs-CZ" sz="2400" dirty="0" err="1" smtClean="0"/>
              <a:t>scarring</a:t>
            </a:r>
            <a:r>
              <a:rPr lang="cs-CZ" sz="2400" dirty="0" smtClean="0"/>
              <a:t> management</a:t>
            </a:r>
          </a:p>
          <a:p>
            <a:r>
              <a:rPr lang="cs-CZ" sz="2400" dirty="0" err="1" smtClean="0"/>
              <a:t>Side</a:t>
            </a:r>
            <a:r>
              <a:rPr lang="cs-CZ" sz="2400" dirty="0" smtClean="0"/>
              <a:t> </a:t>
            </a:r>
            <a:r>
              <a:rPr lang="cs-CZ" sz="2400" dirty="0" err="1" smtClean="0"/>
              <a:t>effects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targeted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39791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Asymptomatic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hematuria</a:t>
            </a:r>
            <a:r>
              <a:rPr lang="cs-CZ" altLang="cs-CZ" dirty="0">
                <a:solidFill>
                  <a:srgbClr val="FF0000"/>
                </a:solidFill>
              </a:rPr>
              <a:t> and/</a:t>
            </a:r>
            <a:r>
              <a:rPr lang="cs-CZ" altLang="cs-CZ" dirty="0" err="1">
                <a:solidFill>
                  <a:srgbClr val="FF0000"/>
                </a:solidFill>
              </a:rPr>
              <a:t>or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proteinuria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mild</a:t>
            </a:r>
            <a:r>
              <a:rPr lang="cs-CZ" altLang="cs-CZ" dirty="0"/>
              <a:t> </a:t>
            </a:r>
            <a:r>
              <a:rPr lang="cs-CZ" altLang="cs-CZ" dirty="0" err="1"/>
              <a:t>glomerular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endParaRPr lang="cs-CZ" altLang="cs-CZ" dirty="0"/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Polyuria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nocturia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electrolyte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disorders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renal</a:t>
            </a:r>
            <a:r>
              <a:rPr lang="cs-CZ" altLang="cs-CZ" dirty="0"/>
              <a:t> </a:t>
            </a:r>
            <a:r>
              <a:rPr lang="cs-CZ" altLang="cs-CZ" dirty="0" err="1"/>
              <a:t>tubular</a:t>
            </a:r>
            <a:r>
              <a:rPr lang="cs-CZ" altLang="cs-CZ" dirty="0"/>
              <a:t> </a:t>
            </a:r>
            <a:r>
              <a:rPr lang="cs-CZ" altLang="cs-CZ" dirty="0" err="1"/>
              <a:t>defects</a:t>
            </a:r>
            <a:endParaRPr lang="cs-CZ" altLang="cs-CZ" dirty="0"/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Bacteriuria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pyuria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urinary</a:t>
            </a:r>
            <a:r>
              <a:rPr lang="cs-CZ" altLang="cs-CZ" dirty="0"/>
              <a:t> </a:t>
            </a:r>
            <a:r>
              <a:rPr lang="cs-CZ" altLang="cs-CZ" dirty="0" err="1"/>
              <a:t>tract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 (UTI)</a:t>
            </a: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colic</a:t>
            </a:r>
            <a:r>
              <a:rPr lang="cs-CZ" altLang="cs-CZ" dirty="0">
                <a:solidFill>
                  <a:srgbClr val="FF0000"/>
                </a:solidFill>
              </a:rPr>
              <a:t> + </a:t>
            </a:r>
            <a:r>
              <a:rPr lang="cs-CZ" altLang="cs-CZ" dirty="0" err="1">
                <a:solidFill>
                  <a:srgbClr val="FF0000"/>
                </a:solidFill>
              </a:rPr>
              <a:t>hematuria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</a:t>
            </a:r>
            <a:r>
              <a:rPr lang="cs-CZ" altLang="cs-CZ" dirty="0" err="1"/>
              <a:t>nephrolithiasis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786767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FF0000"/>
                </a:solidFill>
              </a:rPr>
              <a:t>Transitional</a:t>
            </a:r>
            <a:r>
              <a:rPr lang="cs-CZ" altLang="cs-CZ" dirty="0">
                <a:solidFill>
                  <a:srgbClr val="FF0000"/>
                </a:solidFill>
              </a:rPr>
              <a:t> cell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Cca 10%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carcinoma</a:t>
            </a:r>
            <a:endParaRPr lang="cs-CZ" sz="2400" dirty="0" smtClean="0"/>
          </a:p>
          <a:p>
            <a:r>
              <a:rPr lang="cs-CZ" sz="2400" dirty="0" err="1" smtClean="0"/>
              <a:t>Growth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renal</a:t>
            </a:r>
            <a:r>
              <a:rPr lang="cs-CZ" sz="2400" dirty="0" smtClean="0"/>
              <a:t> pelvis</a:t>
            </a:r>
          </a:p>
          <a:p>
            <a:r>
              <a:rPr lang="cs-CZ" sz="2400" dirty="0" smtClean="0"/>
              <a:t>Early </a:t>
            </a:r>
            <a:r>
              <a:rPr lang="cs-CZ" sz="2400" dirty="0" err="1" smtClean="0"/>
              <a:t>presentation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hematuria</a:t>
            </a:r>
            <a:r>
              <a:rPr lang="cs-CZ" sz="2400" dirty="0" smtClean="0"/>
              <a:t> / </a:t>
            </a:r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tract</a:t>
            </a:r>
            <a:r>
              <a:rPr lang="cs-CZ" sz="2400" dirty="0" smtClean="0"/>
              <a:t> </a:t>
            </a:r>
            <a:r>
              <a:rPr lang="cs-CZ" sz="2400" dirty="0" err="1" smtClean="0"/>
              <a:t>obstruction</a:t>
            </a:r>
            <a:endParaRPr lang="cs-CZ" sz="2400" dirty="0" smtClean="0"/>
          </a:p>
          <a:p>
            <a:r>
              <a:rPr lang="cs-CZ" sz="2400" dirty="0" err="1" smtClean="0"/>
              <a:t>Multiple</a:t>
            </a:r>
            <a:r>
              <a:rPr lang="cs-CZ" sz="2400" dirty="0" smtClean="0"/>
              <a:t> </a:t>
            </a:r>
            <a:r>
              <a:rPr lang="cs-CZ" sz="2400" dirty="0" err="1" smtClean="0"/>
              <a:t>concurrent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r>
              <a:rPr lang="cs-CZ" sz="2400" dirty="0" smtClean="0"/>
              <a:t> in pelvis /ureter /</a:t>
            </a:r>
            <a:r>
              <a:rPr lang="cs-CZ" sz="2400" dirty="0" err="1" smtClean="0"/>
              <a:t>bladder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6726120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39200" cy="14843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rgbClr val="FF0000"/>
                </a:solidFill>
              </a:rPr>
              <a:t>Transitional</a:t>
            </a:r>
            <a:r>
              <a:rPr lang="cs-CZ" altLang="cs-CZ" dirty="0" smtClean="0">
                <a:solidFill>
                  <a:srgbClr val="FF0000"/>
                </a:solidFill>
              </a:rPr>
              <a:t> cell ca </a:t>
            </a:r>
            <a:r>
              <a:rPr lang="cs-CZ" altLang="cs-CZ" dirty="0" err="1" smtClean="0">
                <a:solidFill>
                  <a:srgbClr val="FF0000"/>
                </a:solidFill>
              </a:rPr>
              <a:t>of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the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renal</a:t>
            </a:r>
            <a:r>
              <a:rPr lang="cs-CZ" altLang="cs-CZ" dirty="0" smtClean="0">
                <a:solidFill>
                  <a:srgbClr val="FF0000"/>
                </a:solidFill>
              </a:rPr>
              <a:t> pelvis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33124" name="Picture 4" descr="capanvic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224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Wilms</a:t>
            </a:r>
            <a:r>
              <a:rPr lang="cs-CZ" dirty="0" smtClean="0">
                <a:solidFill>
                  <a:srgbClr val="FF0000"/>
                </a:solidFill>
              </a:rPr>
              <a:t> tumor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dirty="0"/>
              <a:t>3rd most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malignant</a:t>
            </a:r>
            <a:r>
              <a:rPr lang="cs-CZ" altLang="cs-CZ" dirty="0"/>
              <a:t> </a:t>
            </a:r>
            <a:r>
              <a:rPr lang="cs-CZ" altLang="cs-CZ" dirty="0" err="1"/>
              <a:t>pediatric</a:t>
            </a:r>
            <a:r>
              <a:rPr lang="cs-CZ" altLang="cs-CZ" dirty="0"/>
              <a:t> tumor </a:t>
            </a:r>
          </a:p>
          <a:p>
            <a:pPr lvl="1"/>
            <a:r>
              <a:rPr lang="cs-CZ" altLang="cs-CZ" dirty="0" err="1" smtClean="0"/>
              <a:t>Diagnosed</a:t>
            </a:r>
            <a:r>
              <a:rPr lang="cs-CZ" altLang="cs-CZ" dirty="0" smtClean="0"/>
              <a:t> </a:t>
            </a:r>
            <a:r>
              <a:rPr lang="cs-CZ" altLang="cs-CZ" dirty="0" err="1"/>
              <a:t>mostly</a:t>
            </a:r>
            <a:r>
              <a:rPr lang="cs-CZ" altLang="cs-CZ" dirty="0"/>
              <a:t> in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smtClean="0"/>
              <a:t>1st-4th </a:t>
            </a:r>
            <a:r>
              <a:rPr lang="cs-CZ" altLang="cs-CZ" dirty="0" err="1"/>
              <a:t>year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age</a:t>
            </a:r>
            <a:endParaRPr lang="cs-CZ" altLang="cs-CZ" dirty="0"/>
          </a:p>
          <a:p>
            <a:pPr lvl="1"/>
            <a:r>
              <a:rPr lang="cs-CZ" altLang="cs-CZ" dirty="0" err="1" smtClean="0"/>
              <a:t>Sporadic</a:t>
            </a:r>
            <a:r>
              <a:rPr lang="cs-CZ" altLang="cs-CZ" dirty="0"/>
              <a:t>, </a:t>
            </a:r>
            <a:r>
              <a:rPr lang="cs-CZ" altLang="cs-CZ" dirty="0" err="1"/>
              <a:t>or</a:t>
            </a:r>
            <a:r>
              <a:rPr lang="cs-CZ" altLang="cs-CZ" dirty="0"/>
              <a:t> part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some</a:t>
            </a:r>
            <a:r>
              <a:rPr lang="cs-CZ" altLang="cs-CZ" dirty="0"/>
              <a:t> </a:t>
            </a:r>
            <a:r>
              <a:rPr lang="cs-CZ" altLang="cs-CZ" dirty="0" err="1" smtClean="0"/>
              <a:t>syndromes</a:t>
            </a:r>
            <a:endParaRPr lang="cs-CZ" altLang="cs-CZ" dirty="0" smtClean="0"/>
          </a:p>
          <a:p>
            <a:pPr lvl="1"/>
            <a:r>
              <a:rPr lang="cs-CZ" altLang="cs-CZ" dirty="0" err="1" smtClean="0"/>
              <a:t>Clinical</a:t>
            </a:r>
            <a:r>
              <a:rPr lang="cs-CZ" altLang="cs-CZ" dirty="0"/>
              <a:t>: </a:t>
            </a:r>
            <a:r>
              <a:rPr lang="cs-CZ" altLang="cs-CZ" dirty="0" err="1"/>
              <a:t>large</a:t>
            </a:r>
            <a:r>
              <a:rPr lang="cs-CZ" altLang="cs-CZ" dirty="0"/>
              <a:t> tumor, </a:t>
            </a:r>
            <a:r>
              <a:rPr lang="cs-CZ" altLang="cs-CZ" dirty="0" err="1"/>
              <a:t>palpable</a:t>
            </a:r>
            <a:r>
              <a:rPr lang="cs-CZ" altLang="cs-CZ" dirty="0"/>
              <a:t>,  </a:t>
            </a:r>
            <a:r>
              <a:rPr lang="cs-CZ" altLang="cs-CZ" dirty="0" err="1"/>
              <a:t>complications</a:t>
            </a:r>
            <a:r>
              <a:rPr lang="cs-CZ" altLang="cs-CZ" dirty="0"/>
              <a:t>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compression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adjacent</a:t>
            </a:r>
            <a:r>
              <a:rPr lang="cs-CZ" altLang="cs-CZ" dirty="0"/>
              <a:t> </a:t>
            </a:r>
            <a:r>
              <a:rPr lang="cs-CZ" altLang="cs-CZ" dirty="0" err="1"/>
              <a:t>organs</a:t>
            </a:r>
            <a:r>
              <a:rPr lang="cs-CZ" altLang="cs-CZ" dirty="0"/>
              <a:t>, </a:t>
            </a:r>
            <a:r>
              <a:rPr lang="cs-CZ" altLang="cs-CZ" dirty="0" err="1"/>
              <a:t>hematuria</a:t>
            </a:r>
            <a:endParaRPr lang="cs-CZ" altLang="cs-CZ" dirty="0"/>
          </a:p>
          <a:p>
            <a:pPr lvl="1"/>
            <a:r>
              <a:rPr lang="cs-CZ" altLang="cs-CZ" dirty="0" err="1" smtClean="0"/>
              <a:t>Prognosis</a:t>
            </a:r>
            <a:r>
              <a:rPr lang="cs-CZ" altLang="cs-CZ" dirty="0"/>
              <a:t>: </a:t>
            </a:r>
            <a:r>
              <a:rPr lang="cs-CZ" altLang="cs-CZ" dirty="0" err="1"/>
              <a:t>good</a:t>
            </a:r>
            <a:r>
              <a:rPr lang="cs-CZ" altLang="cs-CZ" dirty="0"/>
              <a:t>, </a:t>
            </a:r>
            <a:r>
              <a:rPr lang="cs-CZ" altLang="cs-CZ" dirty="0" err="1" smtClean="0"/>
              <a:t>chemotherapy</a:t>
            </a:r>
            <a:r>
              <a:rPr lang="cs-CZ" altLang="cs-CZ" dirty="0" smtClean="0"/>
              <a:t>, (</a:t>
            </a:r>
            <a:r>
              <a:rPr lang="cs-CZ" altLang="cs-CZ" dirty="0" err="1" smtClean="0"/>
              <a:t>radiotherapy</a:t>
            </a:r>
            <a:r>
              <a:rPr lang="cs-CZ" altLang="cs-CZ" dirty="0" smtClean="0"/>
              <a:t> </a:t>
            </a:r>
            <a:r>
              <a:rPr lang="cs-CZ" altLang="cs-CZ" dirty="0" err="1"/>
              <a:t>carefully</a:t>
            </a:r>
            <a:r>
              <a:rPr lang="cs-CZ" altLang="cs-CZ" dirty="0"/>
              <a:t>, second </a:t>
            </a:r>
            <a:r>
              <a:rPr lang="cs-CZ" altLang="cs-CZ" dirty="0" err="1"/>
              <a:t>malignancies</a:t>
            </a:r>
            <a:r>
              <a:rPr lang="cs-CZ" altLang="cs-CZ" dirty="0"/>
              <a:t> </a:t>
            </a:r>
            <a:r>
              <a:rPr lang="cs-CZ" altLang="cs-CZ" dirty="0" err="1"/>
              <a:t>possible</a:t>
            </a:r>
            <a:r>
              <a:rPr lang="cs-CZ" altLang="cs-CZ" dirty="0"/>
              <a:t>) 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54603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bladder</a:t>
            </a:r>
            <a:r>
              <a:rPr lang="cs-CZ" dirty="0" smtClean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urethra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Inflammation</a:t>
            </a:r>
            <a:r>
              <a:rPr lang="cs-CZ" dirty="0" smtClean="0"/>
              <a:t>  </a:t>
            </a:r>
          </a:p>
          <a:p>
            <a:pPr lvl="1"/>
            <a:r>
              <a:rPr lang="cs-CZ" dirty="0" err="1" smtClean="0"/>
              <a:t>Infections</a:t>
            </a:r>
            <a:r>
              <a:rPr lang="cs-CZ" dirty="0" smtClean="0"/>
              <a:t> - UTI</a:t>
            </a:r>
          </a:p>
          <a:p>
            <a:pPr lvl="1"/>
            <a:r>
              <a:rPr lang="cs-CZ" dirty="0" smtClean="0"/>
              <a:t>Non-</a:t>
            </a:r>
            <a:r>
              <a:rPr lang="cs-CZ" dirty="0" err="1" smtClean="0"/>
              <a:t>infective</a:t>
            </a:r>
            <a:r>
              <a:rPr lang="cs-CZ" dirty="0" smtClean="0"/>
              <a:t>: </a:t>
            </a:r>
            <a:r>
              <a:rPr lang="cs-CZ" dirty="0" err="1" smtClean="0"/>
              <a:t>interstitial</a:t>
            </a:r>
            <a:r>
              <a:rPr lang="cs-CZ" dirty="0" smtClean="0"/>
              <a:t> cystitis / 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syndrome: </a:t>
            </a:r>
            <a:r>
              <a:rPr lang="cs-CZ" dirty="0" err="1" smtClean="0"/>
              <a:t>suprapubic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bladder</a:t>
            </a:r>
            <a:r>
              <a:rPr lang="cs-CZ" dirty="0" smtClean="0"/>
              <a:t> </a:t>
            </a:r>
            <a:r>
              <a:rPr lang="cs-CZ" dirty="0" err="1" smtClean="0"/>
              <a:t>filling</a:t>
            </a:r>
            <a:r>
              <a:rPr lang="cs-CZ" dirty="0" smtClean="0"/>
              <a:t> + ↑ </a:t>
            </a:r>
            <a:r>
              <a:rPr lang="cs-CZ" dirty="0" err="1" smtClean="0"/>
              <a:t>urgency</a:t>
            </a:r>
            <a:r>
              <a:rPr lang="cs-CZ" dirty="0" smtClean="0"/>
              <a:t>/</a:t>
            </a:r>
            <a:r>
              <a:rPr lang="cs-CZ" dirty="0" err="1" smtClean="0"/>
              <a:t>frequency</a:t>
            </a:r>
            <a:r>
              <a:rPr lang="cs-CZ" dirty="0" smtClean="0"/>
              <a:t> (</a:t>
            </a:r>
            <a:r>
              <a:rPr lang="cs-CZ" dirty="0" err="1" smtClean="0"/>
              <a:t>day+night</a:t>
            </a:r>
            <a:r>
              <a:rPr lang="cs-CZ" dirty="0" smtClean="0"/>
              <a:t>),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pathology</a:t>
            </a:r>
            <a:endParaRPr lang="cs-CZ" dirty="0" smtClean="0"/>
          </a:p>
          <a:p>
            <a:pPr lvl="2"/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burning</a:t>
            </a:r>
            <a:r>
              <a:rPr lang="cs-CZ" dirty="0" smtClean="0"/>
              <a:t>, </a:t>
            </a:r>
            <a:r>
              <a:rPr lang="cs-CZ" dirty="0" err="1" smtClean="0"/>
              <a:t>spasm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 smtClean="0"/>
          </a:p>
          <a:p>
            <a:pPr lvl="2"/>
            <a:r>
              <a:rPr lang="cs-CZ" dirty="0" err="1" smtClean="0"/>
              <a:t>Commonly</a:t>
            </a:r>
            <a:r>
              <a:rPr lang="cs-CZ" dirty="0" smtClean="0"/>
              <a:t> ↑ </a:t>
            </a:r>
            <a:r>
              <a:rPr lang="cs-CZ" dirty="0" err="1" smtClean="0"/>
              <a:t>with</a:t>
            </a:r>
            <a:r>
              <a:rPr lang="cs-CZ" dirty="0" smtClean="0"/>
              <a:t> stress, acid food, sex</a:t>
            </a:r>
          </a:p>
          <a:p>
            <a:pPr lvl="2"/>
            <a:r>
              <a:rPr lang="cs-CZ" dirty="0" err="1" smtClean="0"/>
              <a:t>Conservative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usual</a:t>
            </a:r>
            <a:r>
              <a:rPr lang="cs-CZ" dirty="0" smtClean="0"/>
              <a:t> – symptom </a:t>
            </a:r>
            <a:r>
              <a:rPr lang="cs-CZ" dirty="0" err="1" smtClean="0"/>
              <a:t>relief</a:t>
            </a:r>
            <a:r>
              <a:rPr lang="cs-CZ" dirty="0" smtClean="0"/>
              <a:t>, stress management, </a:t>
            </a:r>
            <a:r>
              <a:rPr lang="cs-CZ" dirty="0" err="1" smtClean="0"/>
              <a:t>relaxation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87412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– </a:t>
            </a:r>
            <a:r>
              <a:rPr lang="cs-CZ" dirty="0" err="1">
                <a:solidFill>
                  <a:srgbClr val="FF0000"/>
                </a:solidFill>
              </a:rPr>
              <a:t>neurogenic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Voiding</a:t>
            </a:r>
            <a:r>
              <a:rPr lang="cs-CZ" sz="2400" dirty="0"/>
              <a:t> </a:t>
            </a:r>
            <a:r>
              <a:rPr lang="cs-CZ" sz="2400" dirty="0" err="1"/>
              <a:t>dysfunction</a:t>
            </a:r>
            <a:r>
              <a:rPr lang="cs-CZ" sz="2400" dirty="0"/>
              <a:t> </a:t>
            </a:r>
            <a:r>
              <a:rPr lang="cs-CZ" sz="2400" dirty="0" err="1"/>
              <a:t>due</a:t>
            </a:r>
            <a:r>
              <a:rPr lang="cs-CZ" sz="2400" dirty="0"/>
              <a:t> to </a:t>
            </a:r>
            <a:r>
              <a:rPr lang="cs-CZ" sz="2400" dirty="0" err="1"/>
              <a:t>neurologic</a:t>
            </a:r>
            <a:r>
              <a:rPr lang="cs-CZ" sz="2400" dirty="0"/>
              <a:t> </a:t>
            </a:r>
            <a:r>
              <a:rPr lang="cs-CZ" sz="2400" dirty="0" err="1" smtClean="0"/>
              <a:t>lesions</a:t>
            </a:r>
            <a:endParaRPr lang="cs-CZ" sz="2400" dirty="0" smtClean="0"/>
          </a:p>
          <a:p>
            <a:r>
              <a:rPr lang="cs-CZ" sz="2400" dirty="0" err="1" smtClean="0"/>
              <a:t>Pelvic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: trauma, </a:t>
            </a:r>
            <a:r>
              <a:rPr lang="cs-CZ" sz="2400" dirty="0" err="1" smtClean="0"/>
              <a:t>surgery</a:t>
            </a:r>
            <a:endParaRPr lang="cs-CZ" sz="2400" dirty="0" smtClean="0"/>
          </a:p>
          <a:p>
            <a:r>
              <a:rPr lang="cs-CZ" sz="2400" dirty="0" err="1" smtClean="0"/>
              <a:t>Spinal</a:t>
            </a:r>
            <a:r>
              <a:rPr lang="cs-CZ" sz="2400" dirty="0" smtClean="0"/>
              <a:t> </a:t>
            </a:r>
            <a:r>
              <a:rPr lang="cs-CZ" sz="2400" dirty="0" err="1" smtClean="0"/>
              <a:t>cord</a:t>
            </a:r>
            <a:r>
              <a:rPr lang="cs-CZ" sz="2400" dirty="0" smtClean="0"/>
              <a:t> /nerve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: diabetes, </a:t>
            </a:r>
            <a:r>
              <a:rPr lang="cs-CZ" sz="2400" dirty="0" err="1" smtClean="0"/>
              <a:t>disc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</a:t>
            </a:r>
            <a:r>
              <a:rPr lang="cs-CZ" sz="2400" dirty="0" smtClean="0"/>
              <a:t>, </a:t>
            </a:r>
            <a:r>
              <a:rPr lang="cs-CZ" sz="2400" dirty="0" err="1" smtClean="0"/>
              <a:t>injury</a:t>
            </a:r>
            <a:endParaRPr lang="cs-CZ" sz="2400" dirty="0" smtClean="0"/>
          </a:p>
          <a:p>
            <a:r>
              <a:rPr lang="cs-CZ" sz="2400" dirty="0" err="1" smtClean="0"/>
              <a:t>Cerebral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endParaRPr lang="cs-CZ" sz="2400" dirty="0" smtClean="0"/>
          </a:p>
          <a:p>
            <a:pPr lvl="1"/>
            <a:r>
              <a:rPr lang="cs-CZ" sz="2000" dirty="0" err="1" smtClean="0"/>
              <a:t>Stroke</a:t>
            </a:r>
            <a:endParaRPr lang="cs-CZ" sz="2000" dirty="0" smtClean="0"/>
          </a:p>
          <a:p>
            <a:pPr lvl="1"/>
            <a:r>
              <a:rPr lang="cs-CZ" sz="2000" dirty="0" smtClean="0"/>
              <a:t>Trauma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Dementia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Parkinson‘s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Multiple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sclerosis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smtClean="0">
                <a:solidFill>
                  <a:srgbClr val="FFC000"/>
                </a:solidFill>
              </a:rPr>
              <a:t>Tumor</a:t>
            </a:r>
            <a:endParaRPr lang="cs-CZ" sz="1400" dirty="0">
              <a:solidFill>
                <a:srgbClr val="FFC000"/>
              </a:solidFill>
            </a:endParaRP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444739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urethra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neurogenic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bladder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Sensory – </a:t>
            </a:r>
            <a:r>
              <a:rPr lang="cs-CZ" dirty="0" err="1" smtClean="0"/>
              <a:t>efferent</a:t>
            </a:r>
            <a:r>
              <a:rPr lang="cs-CZ" dirty="0" smtClean="0"/>
              <a:t> </a:t>
            </a:r>
            <a:r>
              <a:rPr lang="cs-CZ" dirty="0" err="1" smtClean="0"/>
              <a:t>nerves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 (diabetes, </a:t>
            </a:r>
            <a:r>
              <a:rPr lang="cs-CZ" dirty="0" err="1" smtClean="0"/>
              <a:t>syphilis</a:t>
            </a:r>
            <a:r>
              <a:rPr lang="cs-CZ" dirty="0" smtClean="0"/>
              <a:t>, …), no </a:t>
            </a:r>
            <a:r>
              <a:rPr lang="cs-CZ" dirty="0" err="1" smtClean="0"/>
              <a:t>sensation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fullness</a:t>
            </a:r>
            <a:endParaRPr lang="cs-CZ" dirty="0" smtClean="0"/>
          </a:p>
          <a:p>
            <a:pPr lvl="1"/>
            <a:r>
              <a:rPr lang="cs-CZ" dirty="0" smtClean="0"/>
              <a:t>Motor </a:t>
            </a:r>
            <a:r>
              <a:rPr lang="cs-CZ" dirty="0" err="1" smtClean="0"/>
              <a:t>paralytic</a:t>
            </a:r>
            <a:r>
              <a:rPr lang="cs-CZ" dirty="0" smtClean="0"/>
              <a:t> – </a:t>
            </a:r>
            <a:r>
              <a:rPr lang="cs-CZ" dirty="0" err="1" smtClean="0"/>
              <a:t>destruction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afferent</a:t>
            </a:r>
            <a:r>
              <a:rPr lang="cs-CZ" dirty="0" smtClean="0"/>
              <a:t> </a:t>
            </a:r>
            <a:r>
              <a:rPr lang="cs-CZ" dirty="0" err="1" smtClean="0"/>
              <a:t>parasympathetic</a:t>
            </a:r>
            <a:r>
              <a:rPr lang="cs-CZ" dirty="0" smtClean="0"/>
              <a:t> motor </a:t>
            </a:r>
            <a:r>
              <a:rPr lang="cs-CZ" dirty="0" err="1" smtClean="0"/>
              <a:t>nerves</a:t>
            </a:r>
            <a:r>
              <a:rPr lang="cs-CZ" dirty="0" smtClean="0"/>
              <a:t> (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, trauma) – </a:t>
            </a:r>
            <a:r>
              <a:rPr lang="cs-CZ" dirty="0" err="1" smtClean="0"/>
              <a:t>problems</a:t>
            </a:r>
            <a:r>
              <a:rPr lang="cs-CZ" dirty="0" smtClean="0"/>
              <a:t> in </a:t>
            </a:r>
            <a:r>
              <a:rPr lang="cs-CZ" dirty="0" err="1" smtClean="0"/>
              <a:t>starting</a:t>
            </a:r>
            <a:r>
              <a:rPr lang="cs-CZ" dirty="0" smtClean="0"/>
              <a:t>/</a:t>
            </a:r>
            <a:r>
              <a:rPr lang="cs-CZ" dirty="0" err="1" smtClean="0"/>
              <a:t>maintaining</a:t>
            </a:r>
            <a:r>
              <a:rPr lang="cs-CZ" dirty="0" smtClean="0"/>
              <a:t> </a:t>
            </a:r>
            <a:r>
              <a:rPr lang="cs-CZ" dirty="0" smtClean="0"/>
              <a:t>urine </a:t>
            </a:r>
            <a:r>
              <a:rPr lang="cs-CZ" dirty="0" err="1" smtClean="0"/>
              <a:t>stream</a:t>
            </a:r>
            <a:endParaRPr lang="cs-CZ" dirty="0" smtClean="0"/>
          </a:p>
          <a:p>
            <a:pPr lvl="1"/>
            <a:r>
              <a:rPr lang="cs-CZ" dirty="0" smtClean="0"/>
              <a:t>Reflex – </a:t>
            </a:r>
            <a:r>
              <a:rPr lang="cs-CZ" dirty="0" err="1" smtClean="0"/>
              <a:t>spinal</a:t>
            </a:r>
            <a:r>
              <a:rPr lang="cs-CZ" dirty="0" smtClean="0"/>
              <a:t> </a:t>
            </a:r>
            <a:r>
              <a:rPr lang="cs-CZ" dirty="0" err="1" smtClean="0"/>
              <a:t>cord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–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sensation</a:t>
            </a:r>
            <a:r>
              <a:rPr lang="cs-CZ" dirty="0" smtClean="0"/>
              <a:t> + </a:t>
            </a:r>
            <a:r>
              <a:rPr lang="cs-CZ" dirty="0" err="1" smtClean="0"/>
              <a:t>motoric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Neurogenic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detrusor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overactivity</a:t>
            </a:r>
            <a:r>
              <a:rPr lang="cs-CZ" dirty="0" smtClean="0">
                <a:solidFill>
                  <a:srgbClr val="FFC000"/>
                </a:solidFill>
              </a:rPr>
              <a:t> – brain </a:t>
            </a:r>
            <a:r>
              <a:rPr lang="cs-CZ" dirty="0" err="1" smtClean="0">
                <a:solidFill>
                  <a:srgbClr val="FFC000"/>
                </a:solidFill>
              </a:rPr>
              <a:t>tumors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demyelinization</a:t>
            </a:r>
            <a:r>
              <a:rPr lang="cs-CZ" dirty="0" smtClean="0">
                <a:solidFill>
                  <a:srgbClr val="FFC000"/>
                </a:solidFill>
              </a:rPr>
              <a:t>, Parkinson – </a:t>
            </a:r>
            <a:r>
              <a:rPr lang="cs-CZ" dirty="0" err="1" smtClean="0">
                <a:solidFill>
                  <a:srgbClr val="FFC000"/>
                </a:solidFill>
              </a:rPr>
              <a:t>involuntary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contractions</a:t>
            </a:r>
            <a:endParaRPr lang="cs-CZ" dirty="0" smtClean="0">
              <a:solidFill>
                <a:srgbClr val="FFC000"/>
              </a:solidFill>
            </a:endParaRPr>
          </a:p>
          <a:p>
            <a:pPr lvl="1"/>
            <a:r>
              <a:rPr lang="cs-CZ" dirty="0" err="1" smtClean="0">
                <a:solidFill>
                  <a:srgbClr val="FFC000"/>
                </a:solidFill>
              </a:rPr>
              <a:t>Autonomous</a:t>
            </a:r>
            <a:r>
              <a:rPr lang="cs-CZ" dirty="0" smtClean="0">
                <a:solidFill>
                  <a:srgbClr val="FFC000"/>
                </a:solidFill>
              </a:rPr>
              <a:t> – </a:t>
            </a:r>
            <a:r>
              <a:rPr lang="cs-CZ" dirty="0" err="1" smtClean="0">
                <a:solidFill>
                  <a:srgbClr val="FFC000"/>
                </a:solidFill>
              </a:rPr>
              <a:t>complete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separation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from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upper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nervous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centres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7590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– </a:t>
            </a:r>
            <a:r>
              <a:rPr lang="cs-CZ" dirty="0" err="1">
                <a:solidFill>
                  <a:srgbClr val="FF0000"/>
                </a:solidFill>
              </a:rPr>
              <a:t>neurogenic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Complications</a:t>
            </a:r>
            <a:r>
              <a:rPr lang="cs-CZ" sz="2400" dirty="0" smtClean="0"/>
              <a:t>: UTI, </a:t>
            </a:r>
            <a:r>
              <a:rPr lang="cs-CZ" sz="2400" dirty="0" err="1" smtClean="0"/>
              <a:t>renal</a:t>
            </a:r>
            <a:r>
              <a:rPr lang="cs-CZ" sz="2400" dirty="0" smtClean="0"/>
              <a:t> </a:t>
            </a:r>
            <a:r>
              <a:rPr lang="cs-CZ" sz="2400" dirty="0" err="1" smtClean="0"/>
              <a:t>calculi</a:t>
            </a:r>
            <a:r>
              <a:rPr lang="cs-CZ" sz="2400" dirty="0" smtClean="0"/>
              <a:t>, </a:t>
            </a:r>
            <a:r>
              <a:rPr lang="cs-CZ" sz="2400" dirty="0" err="1" smtClean="0"/>
              <a:t>hydronephrosis</a:t>
            </a:r>
            <a:endParaRPr lang="cs-CZ" sz="2400" dirty="0" smtClean="0"/>
          </a:p>
          <a:p>
            <a:r>
              <a:rPr lang="cs-CZ" sz="2400" dirty="0" err="1" smtClean="0"/>
              <a:t>Differential</a:t>
            </a:r>
            <a:r>
              <a:rPr lang="cs-CZ" sz="2400" dirty="0" smtClean="0"/>
              <a:t> </a:t>
            </a:r>
            <a:r>
              <a:rPr lang="cs-CZ" sz="2400" dirty="0" err="1" smtClean="0"/>
              <a:t>diagnosis</a:t>
            </a:r>
            <a:r>
              <a:rPr lang="cs-CZ" sz="2400" dirty="0" smtClean="0"/>
              <a:t> x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 (</a:t>
            </a:r>
            <a:r>
              <a:rPr lang="cs-CZ" sz="2400" dirty="0" err="1" smtClean="0"/>
              <a:t>bladder</a:t>
            </a:r>
            <a:r>
              <a:rPr lang="cs-CZ" sz="2400" dirty="0" smtClean="0"/>
              <a:t> </a:t>
            </a:r>
            <a:r>
              <a:rPr lang="cs-CZ" sz="2400" dirty="0" err="1" smtClean="0"/>
              <a:t>cancer</a:t>
            </a:r>
            <a:r>
              <a:rPr lang="cs-CZ" sz="2400" dirty="0" smtClean="0"/>
              <a:t>, </a:t>
            </a:r>
            <a:r>
              <a:rPr lang="cs-CZ" sz="2400" dirty="0" err="1" smtClean="0"/>
              <a:t>prostate</a:t>
            </a:r>
            <a:r>
              <a:rPr lang="cs-CZ" sz="2400" dirty="0" smtClean="0"/>
              <a:t> </a:t>
            </a:r>
            <a:r>
              <a:rPr lang="cs-CZ" sz="2400" dirty="0" err="1" smtClean="0"/>
              <a:t>hyperplasia</a:t>
            </a:r>
            <a:r>
              <a:rPr lang="cs-CZ" sz="2400" dirty="0" smtClean="0"/>
              <a:t>, …)</a:t>
            </a:r>
          </a:p>
          <a:p>
            <a:r>
              <a:rPr lang="cs-CZ" sz="2400" dirty="0" err="1" smtClean="0"/>
              <a:t>Exercise</a:t>
            </a:r>
            <a:r>
              <a:rPr lang="cs-CZ" sz="2400" dirty="0" smtClean="0"/>
              <a:t> – </a:t>
            </a:r>
            <a:r>
              <a:rPr lang="cs-CZ" sz="2400" dirty="0" err="1" smtClean="0"/>
              <a:t>bladder</a:t>
            </a:r>
            <a:r>
              <a:rPr lang="cs-CZ" sz="2400" dirty="0" smtClean="0"/>
              <a:t> </a:t>
            </a:r>
            <a:r>
              <a:rPr lang="cs-CZ" sz="2400" dirty="0" err="1" smtClean="0"/>
              <a:t>training</a:t>
            </a:r>
            <a:endParaRPr lang="cs-CZ" sz="2400" dirty="0" smtClean="0"/>
          </a:p>
          <a:p>
            <a:r>
              <a:rPr lang="cs-CZ" sz="2400" dirty="0" err="1" smtClean="0"/>
              <a:t>Functional</a:t>
            </a:r>
            <a:r>
              <a:rPr lang="cs-CZ" sz="2400" dirty="0" smtClean="0"/>
              <a:t> mobility, </a:t>
            </a:r>
            <a:r>
              <a:rPr lang="cs-CZ" sz="2400" dirty="0" err="1" smtClean="0"/>
              <a:t>relaxed</a:t>
            </a:r>
            <a:r>
              <a:rPr lang="cs-CZ" sz="2400" dirty="0" smtClean="0"/>
              <a:t> </a:t>
            </a:r>
            <a:r>
              <a:rPr lang="cs-CZ" sz="2400" dirty="0" err="1" smtClean="0"/>
              <a:t>sitting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307967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086" y="272763"/>
            <a:ext cx="7886700" cy="1325563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urethra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Urothelial</a:t>
            </a:r>
            <a:r>
              <a:rPr lang="cs-CZ" sz="2400" dirty="0" smtClean="0"/>
              <a:t> (</a:t>
            </a:r>
            <a:r>
              <a:rPr lang="cs-CZ" sz="2400" dirty="0" err="1" smtClean="0"/>
              <a:t>transitional</a:t>
            </a:r>
            <a:r>
              <a:rPr lang="cs-CZ" sz="2400" dirty="0" smtClean="0"/>
              <a:t> cell) </a:t>
            </a:r>
            <a:r>
              <a:rPr lang="cs-CZ" sz="2400" dirty="0" err="1" smtClean="0"/>
              <a:t>carcinoma</a:t>
            </a:r>
            <a:r>
              <a:rPr lang="cs-CZ" sz="2400" dirty="0" smtClean="0"/>
              <a:t> most </a:t>
            </a:r>
            <a:r>
              <a:rPr lang="cs-CZ" sz="2400" dirty="0" err="1" smtClean="0"/>
              <a:t>common</a:t>
            </a:r>
            <a:endParaRPr lang="cs-CZ" sz="2400" dirty="0" smtClean="0"/>
          </a:p>
          <a:p>
            <a:r>
              <a:rPr lang="cs-CZ" sz="2400" dirty="0" err="1" smtClean="0"/>
              <a:t>Middle</a:t>
            </a:r>
            <a:r>
              <a:rPr lang="cs-CZ" sz="2400" dirty="0" smtClean="0"/>
              <a:t> to </a:t>
            </a:r>
            <a:r>
              <a:rPr lang="cs-CZ" sz="2400" dirty="0" err="1" smtClean="0"/>
              <a:t>older</a:t>
            </a:r>
            <a:r>
              <a:rPr lang="cs-CZ" sz="2400" dirty="0" smtClean="0"/>
              <a:t> </a:t>
            </a:r>
            <a:r>
              <a:rPr lang="cs-CZ" sz="2400" dirty="0" err="1" smtClean="0"/>
              <a:t>age</a:t>
            </a:r>
            <a:endParaRPr lang="cs-CZ" sz="2400" dirty="0" smtClean="0"/>
          </a:p>
          <a:p>
            <a:r>
              <a:rPr lang="cs-CZ" sz="2400" dirty="0" err="1" smtClean="0"/>
              <a:t>Manifestation</a:t>
            </a:r>
            <a:r>
              <a:rPr lang="cs-CZ" sz="2400" dirty="0" smtClean="0"/>
              <a:t>: </a:t>
            </a:r>
            <a:r>
              <a:rPr lang="cs-CZ" sz="2400" dirty="0" err="1" smtClean="0"/>
              <a:t>painless</a:t>
            </a:r>
            <a:r>
              <a:rPr lang="cs-CZ" sz="2400" dirty="0" smtClean="0"/>
              <a:t> </a:t>
            </a:r>
            <a:r>
              <a:rPr lang="cs-CZ" sz="2400" dirty="0" err="1" smtClean="0"/>
              <a:t>hematuria</a:t>
            </a:r>
            <a:r>
              <a:rPr lang="cs-CZ" sz="2400" dirty="0" smtClean="0"/>
              <a:t>, 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, </a:t>
            </a:r>
            <a:r>
              <a:rPr lang="cs-CZ" sz="2400" dirty="0" err="1" smtClean="0"/>
              <a:t>dysuria</a:t>
            </a:r>
            <a:endParaRPr lang="cs-CZ" sz="2400" dirty="0" smtClean="0"/>
          </a:p>
          <a:p>
            <a:r>
              <a:rPr lang="cs-CZ" sz="2400" dirty="0" err="1" smtClean="0"/>
              <a:t>Commonly</a:t>
            </a:r>
            <a:r>
              <a:rPr lang="cs-CZ" sz="2400" dirty="0" smtClean="0"/>
              <a:t> </a:t>
            </a:r>
            <a:r>
              <a:rPr lang="cs-CZ" sz="2400" dirty="0" err="1" smtClean="0"/>
              <a:t>recurrences</a:t>
            </a:r>
            <a:r>
              <a:rPr lang="cs-CZ" sz="2400" dirty="0" smtClean="0"/>
              <a:t> / </a:t>
            </a:r>
            <a:r>
              <a:rPr lang="cs-CZ" sz="2400" dirty="0" err="1" smtClean="0"/>
              <a:t>multiple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r>
              <a:rPr lang="cs-CZ" sz="2400" dirty="0" smtClean="0"/>
              <a:t> </a:t>
            </a:r>
            <a:r>
              <a:rPr lang="cs-CZ" sz="2400" dirty="0" err="1" smtClean="0"/>
              <a:t>over</a:t>
            </a:r>
            <a:r>
              <a:rPr lang="cs-CZ" sz="2400" dirty="0" smtClean="0"/>
              <a:t> </a:t>
            </a:r>
            <a:r>
              <a:rPr lang="cs-CZ" sz="2400" dirty="0" err="1" smtClean="0"/>
              <a:t>years</a:t>
            </a:r>
            <a:endParaRPr lang="cs-CZ" sz="2400" dirty="0" smtClean="0"/>
          </a:p>
          <a:p>
            <a:r>
              <a:rPr lang="cs-CZ" sz="2400" dirty="0" err="1" smtClean="0"/>
              <a:t>Important</a:t>
            </a:r>
            <a:r>
              <a:rPr lang="cs-CZ" sz="2400" dirty="0" smtClean="0"/>
              <a:t> </a:t>
            </a:r>
            <a:r>
              <a:rPr lang="cs-CZ" sz="2400" dirty="0" err="1" smtClean="0"/>
              <a:t>predisposing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Smoking (</a:t>
            </a:r>
            <a:r>
              <a:rPr lang="cs-CZ" sz="2000" dirty="0" err="1" smtClean="0"/>
              <a:t>about</a:t>
            </a:r>
            <a:r>
              <a:rPr lang="cs-CZ" sz="2000" dirty="0" smtClean="0"/>
              <a:t> ½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bladder</a:t>
            </a:r>
            <a:r>
              <a:rPr lang="cs-CZ" sz="2000" dirty="0" smtClean="0"/>
              <a:t> </a:t>
            </a:r>
            <a:r>
              <a:rPr lang="cs-CZ" sz="2000" dirty="0" err="1" smtClean="0"/>
              <a:t>cancer</a:t>
            </a:r>
            <a:r>
              <a:rPr lang="cs-CZ" sz="2000" dirty="0" smtClean="0"/>
              <a:t> </a:t>
            </a:r>
            <a:r>
              <a:rPr lang="cs-CZ" sz="2000" dirty="0" err="1" smtClean="0"/>
              <a:t>cases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Occupational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exposures</a:t>
            </a:r>
            <a:r>
              <a:rPr lang="cs-CZ" sz="2000" dirty="0" smtClean="0"/>
              <a:t> – </a:t>
            </a:r>
            <a:r>
              <a:rPr lang="cs-CZ" sz="2000" dirty="0" err="1" smtClean="0"/>
              <a:t>dyes</a:t>
            </a:r>
            <a:r>
              <a:rPr lang="cs-CZ" sz="2000" dirty="0" smtClean="0"/>
              <a:t>, diesel </a:t>
            </a:r>
            <a:r>
              <a:rPr lang="cs-CZ" sz="2000" dirty="0" err="1" smtClean="0"/>
              <a:t>exhaust</a:t>
            </a:r>
            <a:r>
              <a:rPr lang="cs-CZ" sz="2000" dirty="0" smtClean="0"/>
              <a:t>, </a:t>
            </a:r>
            <a:r>
              <a:rPr lang="cs-CZ" sz="2000" dirty="0" err="1" smtClean="0"/>
              <a:t>rubber</a:t>
            </a:r>
            <a:r>
              <a:rPr lang="cs-CZ" sz="2000" dirty="0" smtClean="0"/>
              <a:t> </a:t>
            </a:r>
            <a:r>
              <a:rPr lang="cs-CZ" sz="2000" dirty="0" err="1" smtClean="0"/>
              <a:t>industry</a:t>
            </a:r>
            <a:r>
              <a:rPr lang="cs-CZ" sz="2000" dirty="0" smtClean="0"/>
              <a:t>, …</a:t>
            </a:r>
          </a:p>
          <a:p>
            <a:pPr lvl="1"/>
            <a:r>
              <a:rPr lang="cs-CZ" sz="2000" dirty="0" err="1" smtClean="0"/>
              <a:t>Males</a:t>
            </a:r>
            <a:endParaRPr lang="cs-CZ" sz="2000" dirty="0" smtClean="0"/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Chronic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inflammations</a:t>
            </a:r>
            <a:r>
              <a:rPr lang="cs-CZ" sz="2000" dirty="0" smtClean="0">
                <a:solidFill>
                  <a:srgbClr val="FFC000"/>
                </a:solidFill>
              </a:rPr>
              <a:t>, </a:t>
            </a:r>
            <a:r>
              <a:rPr lang="cs-CZ" sz="2000" dirty="0" err="1" smtClean="0">
                <a:solidFill>
                  <a:srgbClr val="FFC000"/>
                </a:solidFill>
              </a:rPr>
              <a:t>incl</a:t>
            </a:r>
            <a:r>
              <a:rPr lang="cs-CZ" sz="2000" dirty="0" smtClean="0">
                <a:solidFill>
                  <a:srgbClr val="FFC000"/>
                </a:solidFill>
              </a:rPr>
              <a:t>. permanent </a:t>
            </a:r>
            <a:r>
              <a:rPr lang="cs-CZ" sz="2000" dirty="0" err="1" smtClean="0">
                <a:solidFill>
                  <a:srgbClr val="FFC000"/>
                </a:solidFill>
              </a:rPr>
              <a:t>catheter</a:t>
            </a:r>
            <a:r>
              <a:rPr lang="cs-CZ" sz="2000" dirty="0" smtClean="0">
                <a:solidFill>
                  <a:srgbClr val="FFC000"/>
                </a:solidFill>
              </a:rPr>
              <a:t>, </a:t>
            </a:r>
            <a:r>
              <a:rPr lang="cs-CZ" sz="2000" dirty="0" err="1" smtClean="0">
                <a:solidFill>
                  <a:srgbClr val="FFC000"/>
                </a:solidFill>
              </a:rPr>
              <a:t>stones</a:t>
            </a:r>
            <a:r>
              <a:rPr lang="cs-CZ" sz="2000" dirty="0" smtClean="0">
                <a:solidFill>
                  <a:srgbClr val="FFC000"/>
                </a:solidFill>
              </a:rPr>
              <a:t>, </a:t>
            </a:r>
            <a:r>
              <a:rPr lang="cs-CZ" sz="2000" dirty="0" err="1" smtClean="0">
                <a:solidFill>
                  <a:srgbClr val="FFC000"/>
                </a:solidFill>
              </a:rPr>
              <a:t>parazites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Decreased</a:t>
            </a:r>
            <a:r>
              <a:rPr lang="cs-CZ" sz="2000" dirty="0" smtClean="0">
                <a:solidFill>
                  <a:srgbClr val="FFC000"/>
                </a:solidFill>
              </a:rPr>
              <a:t> fluid </a:t>
            </a:r>
            <a:r>
              <a:rPr lang="cs-CZ" sz="2000" dirty="0" err="1" smtClean="0">
                <a:solidFill>
                  <a:srgbClr val="FFC000"/>
                </a:solidFill>
              </a:rPr>
              <a:t>intake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Genetic</a:t>
            </a:r>
            <a:r>
              <a:rPr lang="cs-CZ" sz="2000" dirty="0" smtClean="0">
                <a:solidFill>
                  <a:srgbClr val="FFC000"/>
                </a:solidFill>
              </a:rPr>
              <a:t> / </a:t>
            </a:r>
            <a:r>
              <a:rPr lang="cs-CZ" sz="2000" dirty="0" err="1" smtClean="0">
                <a:solidFill>
                  <a:srgbClr val="FFC000"/>
                </a:solidFill>
              </a:rPr>
              <a:t>inborn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defects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9588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err="1" smtClean="0"/>
              <a:t>Flat</a:t>
            </a:r>
            <a:r>
              <a:rPr lang="cs-CZ" sz="2400" dirty="0" smtClean="0"/>
              <a:t> </a:t>
            </a:r>
            <a:r>
              <a:rPr lang="cs-CZ" sz="2400" dirty="0" err="1" smtClean="0"/>
              <a:t>lesions</a:t>
            </a:r>
            <a:r>
              <a:rPr lang="cs-CZ" sz="2400" dirty="0" smtClean="0"/>
              <a:t> – </a:t>
            </a:r>
          </a:p>
          <a:p>
            <a:pPr lvl="1"/>
            <a:r>
              <a:rPr lang="cs-CZ" sz="2000" dirty="0" err="1"/>
              <a:t>C</a:t>
            </a:r>
            <a:r>
              <a:rPr lang="cs-CZ" sz="2000" dirty="0" err="1" smtClean="0"/>
              <a:t>arcinoma</a:t>
            </a:r>
            <a:r>
              <a:rPr lang="cs-CZ" sz="2000" dirty="0" smtClean="0"/>
              <a:t> in </a:t>
            </a:r>
            <a:r>
              <a:rPr lang="cs-CZ" sz="2000" dirty="0" err="1" smtClean="0"/>
              <a:t>situ</a:t>
            </a:r>
            <a:r>
              <a:rPr lang="cs-CZ" sz="2000" dirty="0" smtClean="0"/>
              <a:t> – </a:t>
            </a:r>
            <a:r>
              <a:rPr lang="cs-CZ" sz="2000" dirty="0" err="1" smtClean="0"/>
              <a:t>confined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epithelium</a:t>
            </a:r>
            <a:endParaRPr lang="cs-CZ" sz="2000" dirty="0" smtClean="0"/>
          </a:p>
          <a:p>
            <a:pPr lvl="1"/>
            <a:r>
              <a:rPr lang="cs-CZ" sz="2000" dirty="0" err="1" smtClean="0"/>
              <a:t>Invasive</a:t>
            </a:r>
            <a:r>
              <a:rPr lang="cs-CZ" sz="2000" dirty="0" smtClean="0"/>
              <a:t> solid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, </a:t>
            </a:r>
            <a:r>
              <a:rPr lang="cs-CZ" sz="2000" dirty="0" err="1" smtClean="0"/>
              <a:t>worse</a:t>
            </a:r>
            <a:r>
              <a:rPr lang="cs-CZ" sz="2000" dirty="0" smtClean="0"/>
              <a:t> </a:t>
            </a:r>
            <a:r>
              <a:rPr lang="cs-CZ" sz="2000" dirty="0" err="1" smtClean="0"/>
              <a:t>prognosis</a:t>
            </a:r>
            <a:r>
              <a:rPr lang="cs-CZ" sz="2000" dirty="0" smtClean="0"/>
              <a:t> </a:t>
            </a:r>
          </a:p>
          <a:p>
            <a:r>
              <a:rPr lang="cs-CZ" sz="2400" dirty="0" err="1" smtClean="0"/>
              <a:t>Mostly</a:t>
            </a:r>
            <a:r>
              <a:rPr lang="cs-CZ" sz="2400" dirty="0" smtClean="0"/>
              <a:t> </a:t>
            </a:r>
            <a:r>
              <a:rPr lang="cs-CZ" sz="2400" dirty="0" err="1" smtClean="0"/>
              <a:t>exophytic</a:t>
            </a:r>
            <a:r>
              <a:rPr lang="cs-CZ" sz="2400" dirty="0" smtClean="0"/>
              <a:t> </a:t>
            </a:r>
            <a:r>
              <a:rPr lang="cs-CZ" sz="2400" dirty="0" err="1" smtClean="0"/>
              <a:t>papillary</a:t>
            </a:r>
            <a:r>
              <a:rPr lang="cs-CZ" sz="2400" dirty="0" smtClean="0"/>
              <a:t>,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malignant</a:t>
            </a:r>
            <a:r>
              <a:rPr lang="cs-CZ" sz="2400" dirty="0" smtClean="0"/>
              <a:t> </a:t>
            </a:r>
            <a:r>
              <a:rPr lang="cs-CZ" sz="2400" dirty="0" err="1" smtClean="0"/>
              <a:t>potential</a:t>
            </a:r>
            <a:endParaRPr lang="cs-CZ" sz="2400" dirty="0" smtClean="0"/>
          </a:p>
          <a:p>
            <a:pPr lvl="1"/>
            <a:r>
              <a:rPr lang="cs-CZ" sz="2000" dirty="0" smtClean="0"/>
              <a:t>Tumor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malignant</a:t>
            </a:r>
            <a:r>
              <a:rPr lang="cs-CZ" sz="2000" dirty="0" smtClean="0"/>
              <a:t> </a:t>
            </a:r>
            <a:r>
              <a:rPr lang="cs-CZ" sz="2000" dirty="0" err="1" smtClean="0"/>
              <a:t>potential</a:t>
            </a:r>
            <a:r>
              <a:rPr lang="cs-CZ" sz="2000" dirty="0" smtClean="0"/>
              <a:t> – </a:t>
            </a:r>
            <a:r>
              <a:rPr lang="cs-CZ" sz="2000" dirty="0" err="1" smtClean="0"/>
              <a:t>borderline</a:t>
            </a:r>
            <a:r>
              <a:rPr lang="cs-CZ" sz="2000" dirty="0" smtClean="0"/>
              <a:t> </a:t>
            </a:r>
            <a:r>
              <a:rPr lang="cs-CZ" sz="2000" dirty="0" err="1" smtClean="0"/>
              <a:t>malignancy</a:t>
            </a:r>
            <a:r>
              <a:rPr lang="cs-CZ" sz="2000" dirty="0" smtClean="0"/>
              <a:t>, no </a:t>
            </a:r>
            <a:r>
              <a:rPr lang="cs-CZ" sz="2000" dirty="0" err="1" smtClean="0"/>
              <a:t>invasion</a:t>
            </a:r>
            <a:r>
              <a:rPr lang="cs-CZ" sz="2000" dirty="0" smtClean="0"/>
              <a:t>, no </a:t>
            </a:r>
            <a:r>
              <a:rPr lang="cs-CZ" sz="2000" dirty="0" err="1" smtClean="0"/>
              <a:t>metastasis</a:t>
            </a:r>
            <a:r>
              <a:rPr lang="cs-CZ" sz="2000" dirty="0" smtClean="0"/>
              <a:t>, </a:t>
            </a:r>
            <a:r>
              <a:rPr lang="cs-CZ" sz="2000" dirty="0" err="1" smtClean="0"/>
              <a:t>good</a:t>
            </a:r>
            <a:r>
              <a:rPr lang="cs-CZ" sz="2000" dirty="0" smtClean="0"/>
              <a:t> </a:t>
            </a:r>
            <a:r>
              <a:rPr lang="cs-CZ" sz="2000" dirty="0" err="1" smtClean="0"/>
              <a:t>prognosis</a:t>
            </a:r>
            <a:r>
              <a:rPr lang="cs-CZ" sz="2000" dirty="0" smtClean="0"/>
              <a:t>, but </a:t>
            </a:r>
            <a:r>
              <a:rPr lang="cs-CZ" sz="2000" dirty="0" err="1" smtClean="0"/>
              <a:t>recurrences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endParaRPr lang="cs-CZ" sz="2000" dirty="0" smtClean="0"/>
          </a:p>
          <a:p>
            <a:pPr lvl="1"/>
            <a:r>
              <a:rPr lang="cs-CZ" sz="2000" dirty="0" err="1" smtClean="0"/>
              <a:t>Low</a:t>
            </a:r>
            <a:r>
              <a:rPr lang="cs-CZ" sz="2000" dirty="0" smtClean="0"/>
              <a:t> grade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 (non-</a:t>
            </a:r>
            <a:r>
              <a:rPr lang="cs-CZ" sz="2000" dirty="0" err="1" smtClean="0"/>
              <a:t>invasive</a:t>
            </a:r>
            <a:r>
              <a:rPr lang="cs-CZ" sz="2000" dirty="0" smtClean="0"/>
              <a:t>, </a:t>
            </a:r>
            <a:r>
              <a:rPr lang="cs-CZ" sz="2000" dirty="0" err="1" smtClean="0"/>
              <a:t>invasive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High</a:t>
            </a:r>
            <a:r>
              <a:rPr lang="cs-CZ" sz="2000" dirty="0" smtClean="0"/>
              <a:t> grade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 </a:t>
            </a:r>
            <a:r>
              <a:rPr lang="cs-CZ" sz="2000" dirty="0"/>
              <a:t>(non-</a:t>
            </a:r>
            <a:r>
              <a:rPr lang="cs-CZ" sz="2000" dirty="0" err="1"/>
              <a:t>invasive</a:t>
            </a:r>
            <a:r>
              <a:rPr lang="cs-CZ" sz="2000" dirty="0"/>
              <a:t>, </a:t>
            </a:r>
            <a:r>
              <a:rPr lang="cs-CZ" sz="2000" dirty="0" err="1" smtClean="0"/>
              <a:t>sooner</a:t>
            </a:r>
            <a:r>
              <a:rPr lang="cs-CZ" sz="2000" dirty="0" smtClean="0"/>
              <a:t> </a:t>
            </a:r>
            <a:r>
              <a:rPr lang="cs-CZ" sz="2000" dirty="0" err="1" smtClean="0"/>
              <a:t>invasive</a:t>
            </a:r>
            <a:r>
              <a:rPr lang="cs-CZ" sz="2000" dirty="0"/>
              <a:t>)</a:t>
            </a:r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496488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histologic</a:t>
            </a:r>
            <a:r>
              <a:rPr lang="cs-CZ" sz="2400" dirty="0" smtClean="0"/>
              <a:t> </a:t>
            </a:r>
            <a:r>
              <a:rPr lang="cs-CZ" sz="2400" dirty="0" err="1" smtClean="0"/>
              <a:t>types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endParaRPr lang="cs-CZ" sz="2400" dirty="0" smtClean="0"/>
          </a:p>
          <a:p>
            <a:r>
              <a:rPr lang="cs-CZ" sz="2400" dirty="0" err="1" smtClean="0"/>
              <a:t>Secondary</a:t>
            </a:r>
            <a:r>
              <a:rPr lang="cs-CZ" sz="2400" dirty="0" smtClean="0"/>
              <a:t> </a:t>
            </a:r>
            <a:r>
              <a:rPr lang="cs-CZ" sz="2400" dirty="0" err="1" smtClean="0"/>
              <a:t>tumors</a:t>
            </a:r>
            <a:endParaRPr lang="cs-CZ" sz="2400" dirty="0" smtClean="0"/>
          </a:p>
          <a:p>
            <a:pPr lvl="1"/>
            <a:r>
              <a:rPr lang="cs-CZ" sz="2000" dirty="0" err="1" smtClean="0"/>
              <a:t>Local</a:t>
            </a:r>
            <a:r>
              <a:rPr lang="cs-CZ" sz="2000" dirty="0" smtClean="0"/>
              <a:t> </a:t>
            </a:r>
            <a:r>
              <a:rPr lang="cs-CZ" sz="2000" dirty="0" err="1" smtClean="0"/>
              <a:t>progression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surrounding</a:t>
            </a:r>
            <a:r>
              <a:rPr lang="cs-CZ" sz="2000" dirty="0" smtClean="0"/>
              <a:t> </a:t>
            </a:r>
            <a:r>
              <a:rPr lang="cs-CZ" sz="2000" dirty="0" err="1" smtClean="0"/>
              <a:t>organs</a:t>
            </a:r>
            <a:r>
              <a:rPr lang="cs-CZ" sz="2000" dirty="0" smtClean="0"/>
              <a:t> not </a:t>
            </a:r>
            <a:r>
              <a:rPr lang="cs-CZ" sz="2000" dirty="0" err="1" smtClean="0"/>
              <a:t>uncommon</a:t>
            </a:r>
            <a:r>
              <a:rPr lang="cs-CZ" sz="2000" dirty="0" smtClean="0"/>
              <a:t> (</a:t>
            </a:r>
            <a:r>
              <a:rPr lang="cs-CZ" sz="2000" dirty="0" err="1" smtClean="0"/>
              <a:t>prostate</a:t>
            </a:r>
            <a:r>
              <a:rPr lang="cs-CZ" sz="2000" dirty="0" smtClean="0"/>
              <a:t>, </a:t>
            </a:r>
            <a:r>
              <a:rPr lang="cs-CZ" sz="2000" dirty="0" err="1" smtClean="0"/>
              <a:t>rectum</a:t>
            </a:r>
            <a:r>
              <a:rPr lang="cs-CZ" sz="2000" dirty="0" smtClean="0"/>
              <a:t>, cervix)</a:t>
            </a:r>
          </a:p>
          <a:p>
            <a:pPr lvl="1"/>
            <a:r>
              <a:rPr lang="cs-CZ" sz="2000" dirty="0" err="1" smtClean="0"/>
              <a:t>Metastasis</a:t>
            </a:r>
            <a:r>
              <a:rPr lang="cs-CZ" sz="2000" dirty="0" smtClean="0"/>
              <a:t> </a:t>
            </a:r>
            <a:r>
              <a:rPr lang="cs-CZ" sz="2000" dirty="0" err="1" smtClean="0"/>
              <a:t>rare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122065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renal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Uraemia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insufficiency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GFR 20-50%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normal</a:t>
            </a:r>
            <a:endParaRPr lang="en-US" altLang="cs-CZ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Azotemia</a:t>
            </a:r>
            <a:r>
              <a:rPr lang="cs-CZ" altLang="cs-CZ" dirty="0"/>
              <a:t> – </a:t>
            </a:r>
            <a:r>
              <a:rPr lang="cs-CZ" altLang="cs-CZ" dirty="0" err="1"/>
              <a:t>increase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urea and </a:t>
            </a:r>
            <a:r>
              <a:rPr lang="cs-CZ" altLang="cs-CZ" dirty="0" err="1"/>
              <a:t>creatinine</a:t>
            </a:r>
            <a:r>
              <a:rPr lang="cs-CZ" altLang="cs-CZ" dirty="0"/>
              <a:t>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decreased</a:t>
            </a:r>
            <a:r>
              <a:rPr lang="cs-CZ" altLang="cs-CZ" dirty="0"/>
              <a:t> </a:t>
            </a:r>
            <a:r>
              <a:rPr lang="cs-CZ" altLang="cs-CZ" dirty="0" err="1"/>
              <a:t>glomerular</a:t>
            </a:r>
            <a:r>
              <a:rPr lang="cs-CZ" altLang="cs-CZ" dirty="0"/>
              <a:t> </a:t>
            </a:r>
            <a:r>
              <a:rPr lang="cs-CZ" altLang="cs-CZ" dirty="0" err="1"/>
              <a:t>filtration</a:t>
            </a:r>
            <a:r>
              <a:rPr lang="cs-CZ" altLang="cs-CZ" dirty="0"/>
              <a:t> (20-30%),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extrarenal</a:t>
            </a:r>
            <a:r>
              <a:rPr lang="cs-CZ" altLang="cs-CZ" dirty="0"/>
              <a:t> cause</a:t>
            </a:r>
          </a:p>
          <a:p>
            <a:pPr>
              <a:defRPr/>
            </a:pPr>
            <a:r>
              <a:rPr lang="cs-CZ" altLang="cs-CZ" dirty="0"/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Uraemia</a:t>
            </a:r>
            <a:r>
              <a:rPr lang="cs-CZ" altLang="cs-CZ" dirty="0"/>
              <a:t> - </a:t>
            </a:r>
            <a:r>
              <a:rPr lang="cs-CZ" altLang="cs-CZ" dirty="0" err="1"/>
              <a:t>azotemia</a:t>
            </a:r>
            <a:r>
              <a:rPr lang="cs-CZ" altLang="cs-CZ" dirty="0"/>
              <a:t> </a:t>
            </a:r>
            <a:r>
              <a:rPr lang="cs-CZ" altLang="cs-CZ" dirty="0" err="1"/>
              <a:t>together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several</a:t>
            </a:r>
            <a:r>
              <a:rPr lang="cs-CZ" altLang="cs-CZ" dirty="0"/>
              <a:t> </a:t>
            </a:r>
            <a:r>
              <a:rPr lang="cs-CZ" altLang="cs-CZ" dirty="0" err="1"/>
              <a:t>clinical</a:t>
            </a:r>
            <a:r>
              <a:rPr lang="cs-CZ" altLang="cs-CZ" dirty="0"/>
              <a:t> and </a:t>
            </a:r>
            <a:r>
              <a:rPr lang="cs-CZ" altLang="cs-CZ" dirty="0" err="1"/>
              <a:t>biochemical</a:t>
            </a:r>
            <a:r>
              <a:rPr lang="cs-CZ" altLang="cs-CZ" dirty="0"/>
              <a:t> </a:t>
            </a:r>
            <a:r>
              <a:rPr lang="cs-CZ" altLang="cs-CZ" dirty="0" err="1"/>
              <a:t>abnormities</a:t>
            </a:r>
            <a:r>
              <a:rPr lang="cs-CZ" altLang="cs-CZ" dirty="0"/>
              <a:t>: </a:t>
            </a:r>
            <a:r>
              <a:rPr lang="cs-CZ" altLang="cs-CZ" dirty="0" err="1"/>
              <a:t>metabolic</a:t>
            </a:r>
            <a:r>
              <a:rPr lang="cs-CZ" altLang="cs-CZ" dirty="0"/>
              <a:t>, </a:t>
            </a:r>
            <a:r>
              <a:rPr lang="cs-CZ" altLang="cs-CZ" dirty="0" err="1"/>
              <a:t>endocrine</a:t>
            </a:r>
            <a:r>
              <a:rPr lang="cs-CZ" altLang="cs-CZ" dirty="0"/>
              <a:t>, … (</a:t>
            </a:r>
            <a:r>
              <a:rPr lang="cs-CZ" altLang="cs-CZ" dirty="0" err="1"/>
              <a:t>uremic</a:t>
            </a:r>
            <a:r>
              <a:rPr lang="cs-CZ" altLang="cs-CZ" dirty="0"/>
              <a:t> gastroenteritis, </a:t>
            </a:r>
            <a:r>
              <a:rPr lang="cs-CZ" altLang="cs-CZ" dirty="0" err="1"/>
              <a:t>peripheral</a:t>
            </a:r>
            <a:r>
              <a:rPr lang="cs-CZ" altLang="cs-CZ" dirty="0"/>
              <a:t> </a:t>
            </a:r>
            <a:r>
              <a:rPr lang="cs-CZ" altLang="cs-CZ" dirty="0" err="1"/>
              <a:t>neuropathy</a:t>
            </a:r>
            <a:r>
              <a:rPr lang="cs-CZ" altLang="cs-CZ" dirty="0"/>
              <a:t>, </a:t>
            </a:r>
            <a:r>
              <a:rPr lang="cs-CZ" altLang="cs-CZ" dirty="0" err="1"/>
              <a:t>fibrinous</a:t>
            </a:r>
            <a:r>
              <a:rPr lang="cs-CZ" altLang="cs-CZ" dirty="0"/>
              <a:t> </a:t>
            </a:r>
            <a:r>
              <a:rPr lang="cs-CZ" altLang="cs-CZ" dirty="0" err="1"/>
              <a:t>pericarditis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failure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</a:t>
            </a:r>
            <a:r>
              <a:rPr lang="cs-CZ" altLang="cs-CZ" dirty="0">
                <a:solidFill>
                  <a:srgbClr val="FFC000"/>
                </a:solidFill>
              </a:rPr>
              <a:t>GFR </a:t>
            </a:r>
            <a:r>
              <a:rPr lang="cs-CZ" altLang="cs-CZ" dirty="0" err="1">
                <a:solidFill>
                  <a:srgbClr val="FFC000"/>
                </a:solidFill>
              </a:rPr>
              <a:t>less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than</a:t>
            </a:r>
            <a:r>
              <a:rPr lang="cs-CZ" altLang="cs-CZ" dirty="0">
                <a:solidFill>
                  <a:srgbClr val="FFC000"/>
                </a:solidFill>
              </a:rPr>
              <a:t> 20-25%, </a:t>
            </a:r>
            <a:r>
              <a:rPr lang="cs-CZ" altLang="cs-CZ" dirty="0" err="1">
                <a:solidFill>
                  <a:srgbClr val="FFC000"/>
                </a:solidFill>
              </a:rPr>
              <a:t>oedema</a:t>
            </a:r>
            <a:r>
              <a:rPr lang="cs-CZ" altLang="cs-CZ" dirty="0">
                <a:solidFill>
                  <a:srgbClr val="FFC000"/>
                </a:solidFill>
              </a:rPr>
              <a:t>, </a:t>
            </a:r>
            <a:r>
              <a:rPr lang="cs-CZ" altLang="cs-CZ" dirty="0" err="1">
                <a:solidFill>
                  <a:srgbClr val="FFC000"/>
                </a:solidFill>
              </a:rPr>
              <a:t>uraemia</a:t>
            </a:r>
            <a:r>
              <a:rPr lang="cs-CZ" altLang="cs-CZ" dirty="0">
                <a:solidFill>
                  <a:srgbClr val="FFC000"/>
                </a:solidFill>
              </a:rPr>
              <a:t>;                                        </a:t>
            </a:r>
            <a:r>
              <a:rPr lang="cs-CZ" altLang="cs-CZ" dirty="0" err="1">
                <a:solidFill>
                  <a:srgbClr val="FFC000"/>
                </a:solidFill>
              </a:rPr>
              <a:t>causes</a:t>
            </a:r>
            <a:r>
              <a:rPr lang="cs-CZ" altLang="cs-CZ" dirty="0">
                <a:solidFill>
                  <a:srgbClr val="FFC000"/>
                </a:solidFill>
              </a:rPr>
              <a:t>: </a:t>
            </a:r>
            <a:r>
              <a:rPr lang="cs-CZ" altLang="cs-CZ" i="1" dirty="0" err="1">
                <a:solidFill>
                  <a:srgbClr val="FFC000"/>
                </a:solidFill>
              </a:rPr>
              <a:t>prerenal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postrenal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renal</a:t>
            </a:r>
            <a:r>
              <a:rPr lang="cs-CZ" altLang="cs-CZ" i="1" dirty="0">
                <a:solidFill>
                  <a:srgbClr val="FFC000"/>
                </a:solidFill>
              </a:rPr>
              <a:t> (</a:t>
            </a:r>
            <a:r>
              <a:rPr lang="cs-CZ" altLang="cs-CZ" i="1" dirty="0" err="1">
                <a:solidFill>
                  <a:srgbClr val="FFC000"/>
                </a:solidFill>
              </a:rPr>
              <a:t>vascular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glomerular</a:t>
            </a:r>
            <a:r>
              <a:rPr lang="cs-CZ" altLang="cs-CZ" i="1" dirty="0">
                <a:solidFill>
                  <a:srgbClr val="FFC000"/>
                </a:solidFill>
              </a:rPr>
              <a:t>, </a:t>
            </a:r>
            <a:r>
              <a:rPr lang="cs-CZ" altLang="cs-CZ" i="1" dirty="0" err="1">
                <a:solidFill>
                  <a:srgbClr val="FFC000"/>
                </a:solidFill>
              </a:rPr>
              <a:t>tubulointerstitial</a:t>
            </a:r>
            <a:r>
              <a:rPr lang="cs-CZ" altLang="cs-CZ" i="1" dirty="0">
                <a:solidFill>
                  <a:srgbClr val="FFC000"/>
                </a:solidFill>
              </a:rPr>
              <a:t>); </a:t>
            </a:r>
            <a:r>
              <a:rPr lang="cs-CZ" altLang="cs-CZ" dirty="0" err="1">
                <a:solidFill>
                  <a:srgbClr val="FFC000"/>
                </a:solidFill>
              </a:rPr>
              <a:t>acute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r.f</a:t>
            </a:r>
            <a:r>
              <a:rPr lang="cs-CZ" altLang="cs-CZ" dirty="0">
                <a:solidFill>
                  <a:srgbClr val="FFC000"/>
                </a:solidFill>
              </a:rPr>
              <a:t>. (</a:t>
            </a:r>
            <a:r>
              <a:rPr lang="cs-CZ" altLang="cs-CZ" dirty="0" err="1">
                <a:solidFill>
                  <a:srgbClr val="FFC000"/>
                </a:solidFill>
              </a:rPr>
              <a:t>oliguria→anuria</a:t>
            </a:r>
            <a:r>
              <a:rPr lang="cs-CZ" altLang="cs-CZ" dirty="0">
                <a:solidFill>
                  <a:srgbClr val="FFC000"/>
                </a:solidFill>
              </a:rPr>
              <a:t>) </a:t>
            </a:r>
            <a:r>
              <a:rPr lang="cs-CZ" altLang="cs-CZ" dirty="0" err="1">
                <a:solidFill>
                  <a:srgbClr val="FFC000"/>
                </a:solidFill>
              </a:rPr>
              <a:t>chronic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r.f</a:t>
            </a:r>
            <a:r>
              <a:rPr lang="cs-CZ" altLang="cs-CZ" dirty="0">
                <a:solidFill>
                  <a:schemeClr val="tx2"/>
                </a:solidFill>
              </a:rPr>
              <a:t>.</a:t>
            </a:r>
            <a:endParaRPr lang="cs-CZ" altLang="cs-CZ" dirty="0"/>
          </a:p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</a:rPr>
              <a:t>End-</a:t>
            </a:r>
            <a:r>
              <a:rPr lang="cs-CZ" altLang="cs-CZ" dirty="0" err="1">
                <a:solidFill>
                  <a:srgbClr val="FF0000"/>
                </a:solidFill>
              </a:rPr>
              <a:t>stage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renal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disease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FFC000"/>
                </a:solidFill>
              </a:rPr>
              <a:t>- GFR </a:t>
            </a:r>
            <a:r>
              <a:rPr lang="cs-CZ" altLang="cs-CZ" dirty="0" err="1">
                <a:solidFill>
                  <a:srgbClr val="FFC000"/>
                </a:solidFill>
              </a:rPr>
              <a:t>less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than</a:t>
            </a:r>
            <a:r>
              <a:rPr lang="cs-CZ" altLang="cs-CZ" dirty="0">
                <a:solidFill>
                  <a:srgbClr val="FFC000"/>
                </a:solidFill>
              </a:rPr>
              <a:t>  5%  </a:t>
            </a:r>
            <a:r>
              <a:rPr lang="cs-CZ" altLang="cs-CZ" dirty="0" err="1">
                <a:solidFill>
                  <a:srgbClr val="FFC000"/>
                </a:solidFill>
              </a:rPr>
              <a:t>of</a:t>
            </a:r>
            <a:r>
              <a:rPr lang="cs-CZ" altLang="cs-CZ" dirty="0">
                <a:solidFill>
                  <a:srgbClr val="FFC000"/>
                </a:solidFill>
              </a:rPr>
              <a:t> </a:t>
            </a:r>
            <a:r>
              <a:rPr lang="cs-CZ" altLang="cs-CZ" dirty="0" err="1">
                <a:solidFill>
                  <a:srgbClr val="FFC000"/>
                </a:solidFill>
              </a:rPr>
              <a:t>norm</a:t>
            </a:r>
            <a:endParaRPr lang="cs-CZ" alt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3593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err="1" smtClean="0">
                <a:solidFill>
                  <a:srgbClr val="FF0000"/>
                </a:solidFill>
              </a:rPr>
              <a:t>Bladder</a:t>
            </a:r>
            <a:r>
              <a:rPr lang="cs-CZ" altLang="cs-CZ" sz="2800" dirty="0" smtClean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carcinoma</a:t>
            </a:r>
            <a:endParaRPr lang="cs-CZ" alt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140291" name="Picture 4" descr="BLAD0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7180262" cy="4700588"/>
          </a:xfrm>
        </p:spPr>
      </p:pic>
    </p:spTree>
    <p:extLst>
      <p:ext uri="{BB962C8B-B14F-4D97-AF65-F5344CB8AC3E}">
        <p14:creationId xmlns="" xmlns:p14="http://schemas.microsoft.com/office/powerpoint/2010/main" val="2057908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Disorders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bladder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urethra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–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High</a:t>
            </a:r>
            <a:r>
              <a:rPr lang="cs-CZ" sz="2400" dirty="0" smtClean="0"/>
              <a:t> incidence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local</a:t>
            </a:r>
            <a:r>
              <a:rPr lang="cs-CZ" sz="2400" dirty="0" smtClean="0"/>
              <a:t> </a:t>
            </a:r>
            <a:r>
              <a:rPr lang="cs-CZ" sz="2400" dirty="0" err="1" smtClean="0"/>
              <a:t>recurrence</a:t>
            </a:r>
            <a:r>
              <a:rPr lang="cs-CZ" sz="2400" dirty="0" smtClean="0"/>
              <a:t> – </a:t>
            </a:r>
            <a:r>
              <a:rPr lang="cs-CZ" sz="2400" dirty="0" err="1" smtClean="0"/>
              <a:t>signs</a:t>
            </a:r>
            <a:r>
              <a:rPr lang="cs-CZ" sz="2400" dirty="0" smtClean="0"/>
              <a:t>!</a:t>
            </a:r>
          </a:p>
          <a:p>
            <a:r>
              <a:rPr lang="cs-CZ" sz="2400" dirty="0" smtClean="0"/>
              <a:t>Risk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late</a:t>
            </a:r>
            <a:r>
              <a:rPr lang="cs-CZ" sz="2400" dirty="0" smtClean="0"/>
              <a:t> </a:t>
            </a:r>
            <a:r>
              <a:rPr lang="cs-CZ" sz="2400" dirty="0" err="1" smtClean="0"/>
              <a:t>radiation</a:t>
            </a:r>
            <a:r>
              <a:rPr lang="cs-CZ" sz="2400" dirty="0" smtClean="0"/>
              <a:t> </a:t>
            </a:r>
            <a:r>
              <a:rPr lang="cs-CZ" sz="2400" dirty="0" err="1" smtClean="0"/>
              <a:t>sequelae</a:t>
            </a:r>
            <a:endParaRPr lang="cs-CZ" sz="2400" dirty="0" smtClean="0"/>
          </a:p>
          <a:p>
            <a:r>
              <a:rPr lang="cs-CZ" sz="2400" dirty="0" err="1" smtClean="0"/>
              <a:t>Sequelae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surgery</a:t>
            </a:r>
            <a:r>
              <a:rPr lang="cs-CZ" sz="2400" dirty="0" smtClean="0"/>
              <a:t> (</a:t>
            </a:r>
            <a:r>
              <a:rPr lang="cs-CZ" sz="2400" dirty="0" err="1" smtClean="0"/>
              <a:t>cystectomy</a:t>
            </a:r>
            <a:r>
              <a:rPr lang="cs-CZ" sz="2400" dirty="0" smtClean="0"/>
              <a:t>) </a:t>
            </a:r>
            <a:r>
              <a:rPr lang="cs-CZ" sz="2400" dirty="0" err="1" smtClean="0"/>
              <a:t>incl</a:t>
            </a:r>
            <a:r>
              <a:rPr lang="cs-CZ" sz="2400" dirty="0" smtClean="0"/>
              <a:t>.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, impotence </a:t>
            </a:r>
          </a:p>
          <a:p>
            <a:r>
              <a:rPr lang="cs-CZ" sz="2400" dirty="0" err="1" smtClean="0"/>
              <a:t>Retraining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voiding</a:t>
            </a:r>
            <a:r>
              <a:rPr lang="cs-CZ" sz="2400" dirty="0" smtClean="0"/>
              <a:t>, </a:t>
            </a:r>
            <a:r>
              <a:rPr lang="cs-CZ" sz="2400" dirty="0" err="1" smtClean="0"/>
              <a:t>pelvic</a:t>
            </a:r>
            <a:r>
              <a:rPr lang="cs-CZ" sz="2400" dirty="0" smtClean="0"/>
              <a:t> </a:t>
            </a:r>
            <a:r>
              <a:rPr lang="cs-CZ" sz="2400" dirty="0" err="1" smtClean="0"/>
              <a:t>floor</a:t>
            </a:r>
            <a:r>
              <a:rPr lang="cs-CZ" sz="2400" dirty="0" smtClean="0"/>
              <a:t> </a:t>
            </a:r>
            <a:r>
              <a:rPr lang="cs-CZ" sz="2400" dirty="0" err="1" smtClean="0"/>
              <a:t>muscles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4637385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Urinary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incontinence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Complaints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involuntary</a:t>
            </a:r>
            <a:r>
              <a:rPr lang="cs-CZ" sz="2400" dirty="0" smtClean="0"/>
              <a:t> urine </a:t>
            </a:r>
            <a:r>
              <a:rPr lang="cs-CZ" sz="2400" dirty="0" err="1" smtClean="0"/>
              <a:t>loss</a:t>
            </a:r>
            <a:endParaRPr lang="cs-CZ" sz="2400" dirty="0" smtClean="0"/>
          </a:p>
          <a:p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categories</a:t>
            </a:r>
            <a:r>
              <a:rPr lang="cs-CZ" sz="2400" dirty="0" smtClean="0"/>
              <a:t>, </a:t>
            </a:r>
            <a:r>
              <a:rPr lang="cs-CZ" sz="2400" dirty="0" err="1" smtClean="0"/>
              <a:t>commonly</a:t>
            </a:r>
            <a:r>
              <a:rPr lang="cs-CZ" sz="2400" dirty="0" smtClean="0"/>
              <a:t> </a:t>
            </a:r>
            <a:r>
              <a:rPr lang="cs-CZ" sz="2400" dirty="0" err="1" smtClean="0"/>
              <a:t>mixed</a:t>
            </a:r>
            <a:r>
              <a:rPr lang="cs-CZ" sz="2400" dirty="0" smtClean="0"/>
              <a:t> UI</a:t>
            </a:r>
          </a:p>
          <a:p>
            <a:r>
              <a:rPr lang="cs-CZ" sz="2400" dirty="0" err="1" smtClean="0"/>
              <a:t>Urgency</a:t>
            </a:r>
            <a:r>
              <a:rPr lang="cs-CZ" sz="2400" dirty="0"/>
              <a:t> </a:t>
            </a:r>
            <a:r>
              <a:rPr lang="cs-CZ" sz="2400" dirty="0" err="1"/>
              <a:t>urinary</a:t>
            </a:r>
            <a:r>
              <a:rPr lang="cs-CZ" sz="2400" dirty="0"/>
              <a:t> </a:t>
            </a:r>
            <a:r>
              <a:rPr lang="cs-CZ" sz="2400" dirty="0" err="1"/>
              <a:t>incontinence</a:t>
            </a:r>
            <a:r>
              <a:rPr lang="cs-CZ" sz="2400" dirty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loss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urine + </a:t>
            </a:r>
            <a:r>
              <a:rPr lang="cs-CZ" sz="2400" dirty="0" err="1" smtClean="0"/>
              <a:t>urgency</a:t>
            </a:r>
            <a:r>
              <a:rPr lang="cs-CZ" sz="2400" dirty="0" smtClean="0"/>
              <a:t> </a:t>
            </a:r>
            <a:r>
              <a:rPr lang="cs-CZ" sz="2400" dirty="0" err="1" smtClean="0"/>
              <a:t>due</a:t>
            </a:r>
            <a:r>
              <a:rPr lang="cs-CZ" sz="2400" dirty="0" smtClean="0"/>
              <a:t> to </a:t>
            </a:r>
            <a:r>
              <a:rPr lang="cs-CZ" sz="2400" dirty="0" err="1" smtClean="0"/>
              <a:t>overactive</a:t>
            </a:r>
            <a:r>
              <a:rPr lang="cs-CZ" sz="2400" dirty="0" smtClean="0"/>
              <a:t> </a:t>
            </a:r>
            <a:r>
              <a:rPr lang="cs-CZ" sz="2400" dirty="0" err="1" smtClean="0"/>
              <a:t>bladder</a:t>
            </a:r>
            <a:r>
              <a:rPr lang="cs-CZ" sz="2400" dirty="0" smtClean="0"/>
              <a:t>, </a:t>
            </a:r>
            <a:r>
              <a:rPr lang="cs-CZ" sz="2400" dirty="0" err="1" smtClean="0"/>
              <a:t>variable</a:t>
            </a:r>
            <a:r>
              <a:rPr lang="cs-CZ" sz="2400" dirty="0" smtClean="0"/>
              <a:t> </a:t>
            </a:r>
            <a:r>
              <a:rPr lang="cs-CZ" sz="2400" dirty="0" err="1" smtClean="0"/>
              <a:t>triggers</a:t>
            </a:r>
            <a:r>
              <a:rPr lang="cs-CZ" sz="2400" dirty="0" smtClean="0"/>
              <a:t> (</a:t>
            </a:r>
            <a:r>
              <a:rPr lang="cs-CZ" sz="2400" dirty="0" err="1" smtClean="0"/>
              <a:t>running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, …)</a:t>
            </a:r>
          </a:p>
          <a:p>
            <a:r>
              <a:rPr lang="cs-CZ" sz="2400" dirty="0" smtClean="0"/>
              <a:t>Stress </a:t>
            </a:r>
            <a:r>
              <a:rPr lang="cs-CZ" sz="2400" dirty="0" err="1" smtClean="0"/>
              <a:t>urinary</a:t>
            </a:r>
            <a:r>
              <a:rPr lang="cs-CZ" sz="2400" dirty="0" smtClean="0"/>
              <a:t> </a:t>
            </a:r>
            <a:r>
              <a:rPr lang="cs-CZ" sz="2400" dirty="0" err="1" smtClean="0"/>
              <a:t>incontinence</a:t>
            </a:r>
            <a:r>
              <a:rPr lang="cs-CZ" sz="2400" dirty="0" smtClean="0"/>
              <a:t> –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increased</a:t>
            </a:r>
            <a:r>
              <a:rPr lang="cs-CZ" sz="2400" dirty="0" smtClean="0"/>
              <a:t> </a:t>
            </a:r>
            <a:r>
              <a:rPr lang="cs-CZ" sz="2400" dirty="0" err="1" smtClean="0"/>
              <a:t>intraabdominal</a:t>
            </a:r>
            <a:r>
              <a:rPr lang="cs-CZ" sz="2400" dirty="0" smtClean="0"/>
              <a:t> </a:t>
            </a:r>
            <a:r>
              <a:rPr lang="cs-CZ" sz="2400" dirty="0" err="1" smtClean="0"/>
              <a:t>pressure</a:t>
            </a:r>
            <a:endParaRPr lang="cs-CZ" sz="2400" dirty="0" smtClean="0"/>
          </a:p>
          <a:p>
            <a:pPr lvl="1"/>
            <a:r>
              <a:rPr lang="cs-CZ" sz="2000" dirty="0" smtClean="0"/>
              <a:t>On </a:t>
            </a:r>
            <a:r>
              <a:rPr lang="cs-CZ" sz="2000" dirty="0" err="1" smtClean="0"/>
              <a:t>effort</a:t>
            </a:r>
            <a:r>
              <a:rPr lang="cs-CZ" sz="2000" dirty="0" smtClean="0"/>
              <a:t> / </a:t>
            </a:r>
            <a:r>
              <a:rPr lang="cs-CZ" sz="2000" dirty="0" err="1" smtClean="0"/>
              <a:t>physical</a:t>
            </a:r>
            <a:r>
              <a:rPr lang="cs-CZ" sz="2000" dirty="0" smtClean="0"/>
              <a:t> </a:t>
            </a:r>
            <a:r>
              <a:rPr lang="cs-CZ" sz="2000" dirty="0" err="1" smtClean="0"/>
              <a:t>exertion</a:t>
            </a:r>
            <a:r>
              <a:rPr lang="cs-CZ" sz="2000" dirty="0" smtClean="0"/>
              <a:t> – lifting </a:t>
            </a:r>
            <a:r>
              <a:rPr lang="cs-CZ" sz="2000" dirty="0" err="1" smtClean="0"/>
              <a:t>weight</a:t>
            </a:r>
            <a:r>
              <a:rPr lang="cs-CZ" sz="2000" dirty="0" smtClean="0"/>
              <a:t>, …</a:t>
            </a:r>
          </a:p>
          <a:p>
            <a:pPr lvl="1"/>
            <a:r>
              <a:rPr lang="cs-CZ" sz="2000" dirty="0" err="1" smtClean="0"/>
              <a:t>Coughing</a:t>
            </a:r>
            <a:r>
              <a:rPr lang="cs-CZ" sz="2000" dirty="0" smtClean="0"/>
              <a:t>, </a:t>
            </a:r>
            <a:r>
              <a:rPr lang="cs-CZ" sz="2000" dirty="0" err="1" smtClean="0"/>
              <a:t>sneezing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2802382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incontinence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UI </a:t>
            </a:r>
            <a:r>
              <a:rPr lang="cs-CZ" sz="2400" dirty="0" err="1" smtClean="0"/>
              <a:t>common</a:t>
            </a:r>
            <a:r>
              <a:rPr lang="cs-CZ" sz="2400" dirty="0" smtClean="0"/>
              <a:t>, more </a:t>
            </a:r>
            <a:r>
              <a:rPr lang="cs-CZ" sz="2400" dirty="0" err="1" smtClean="0"/>
              <a:t>prevalent</a:t>
            </a:r>
            <a:r>
              <a:rPr lang="cs-CZ" sz="2400" dirty="0" smtClean="0"/>
              <a:t> in </a:t>
            </a:r>
            <a:r>
              <a:rPr lang="cs-CZ" sz="2400" dirty="0" err="1" smtClean="0"/>
              <a:t>women</a:t>
            </a:r>
            <a:r>
              <a:rPr lang="cs-CZ" sz="2400" dirty="0" smtClean="0"/>
              <a:t> (50%) </a:t>
            </a:r>
            <a:r>
              <a:rPr lang="cs-CZ" sz="2400" dirty="0" err="1" smtClean="0"/>
              <a:t>than</a:t>
            </a:r>
            <a:r>
              <a:rPr lang="cs-CZ" sz="2400" dirty="0" smtClean="0"/>
              <a:t> </a:t>
            </a:r>
            <a:r>
              <a:rPr lang="cs-CZ" sz="2400" dirty="0" err="1" smtClean="0"/>
              <a:t>males</a:t>
            </a:r>
            <a:r>
              <a:rPr lang="cs-CZ" sz="2400" dirty="0" smtClean="0"/>
              <a:t> (14%)</a:t>
            </a:r>
          </a:p>
          <a:p>
            <a:r>
              <a:rPr lang="cs-CZ" sz="2400" dirty="0" smtClean="0"/>
              <a:t>In </a:t>
            </a:r>
            <a:r>
              <a:rPr lang="cs-CZ" sz="2400" dirty="0" err="1" smtClean="0"/>
              <a:t>older</a:t>
            </a:r>
            <a:r>
              <a:rPr lang="cs-CZ" sz="2400" dirty="0" smtClean="0"/>
              <a:t> </a:t>
            </a:r>
            <a:r>
              <a:rPr lang="cs-CZ" sz="2400" dirty="0" err="1" smtClean="0"/>
              <a:t>adults</a:t>
            </a:r>
            <a:r>
              <a:rPr lang="cs-CZ" sz="2400" dirty="0" smtClean="0"/>
              <a:t>, </a:t>
            </a:r>
            <a:r>
              <a:rPr lang="cs-CZ" sz="2400" dirty="0" err="1" smtClean="0"/>
              <a:t>particularly</a:t>
            </a:r>
            <a:r>
              <a:rPr lang="cs-CZ" sz="2400" dirty="0" smtClean="0"/>
              <a:t> </a:t>
            </a:r>
            <a:r>
              <a:rPr lang="cs-CZ" sz="2400" dirty="0" err="1" smtClean="0"/>
              <a:t>nursing</a:t>
            </a:r>
            <a:r>
              <a:rPr lang="cs-CZ" sz="2400" dirty="0" smtClean="0"/>
              <a:t> </a:t>
            </a:r>
            <a:r>
              <a:rPr lang="cs-CZ" sz="2400" dirty="0" err="1" smtClean="0"/>
              <a:t>home</a:t>
            </a:r>
            <a:endParaRPr lang="cs-CZ" sz="2400" dirty="0" smtClean="0"/>
          </a:p>
          <a:p>
            <a:r>
              <a:rPr lang="cs-CZ" sz="2400" dirty="0" err="1" smtClean="0"/>
              <a:t>Diagnosis</a:t>
            </a:r>
            <a:r>
              <a:rPr lang="cs-CZ" sz="2400" dirty="0" smtClean="0"/>
              <a:t>! – not a part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normal</a:t>
            </a:r>
            <a:r>
              <a:rPr lang="cs-CZ" sz="2400" dirty="0" smtClean="0"/>
              <a:t> </a:t>
            </a:r>
            <a:r>
              <a:rPr lang="cs-CZ" sz="2400" dirty="0" err="1" smtClean="0"/>
              <a:t>aging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</a:t>
            </a:r>
            <a:endParaRPr lang="cs-CZ" sz="2400" dirty="0" smtClean="0"/>
          </a:p>
          <a:p>
            <a:r>
              <a:rPr lang="cs-CZ" sz="2400" dirty="0" err="1" smtClean="0"/>
              <a:t>Consequences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 </a:t>
            </a:r>
            <a:r>
              <a:rPr lang="cs-CZ" sz="2000" dirty="0" err="1" smtClean="0"/>
              <a:t>depression</a:t>
            </a:r>
            <a:r>
              <a:rPr lang="cs-CZ" sz="2000" dirty="0" smtClean="0"/>
              <a:t>,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</a:t>
            </a:r>
            <a:r>
              <a:rPr lang="cs-CZ" sz="2000" dirty="0" err="1" smtClean="0"/>
              <a:t>isolation</a:t>
            </a:r>
            <a:r>
              <a:rPr lang="cs-CZ" sz="2000" dirty="0" smtClean="0"/>
              <a:t>, limited </a:t>
            </a:r>
            <a:r>
              <a:rPr lang="cs-CZ" sz="2000" dirty="0" err="1" smtClean="0"/>
              <a:t>work</a:t>
            </a:r>
            <a:r>
              <a:rPr lang="cs-CZ" sz="2000" dirty="0" smtClean="0"/>
              <a:t> </a:t>
            </a:r>
            <a:r>
              <a:rPr lang="cs-CZ" sz="2000" dirty="0" err="1" smtClean="0"/>
              <a:t>opportunities</a:t>
            </a:r>
            <a:endParaRPr lang="cs-CZ" sz="2000" dirty="0" smtClean="0"/>
          </a:p>
          <a:p>
            <a:pPr lvl="1"/>
            <a:r>
              <a:rPr lang="cs-CZ" sz="2000" dirty="0" smtClean="0"/>
              <a:t>UTI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Decreased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exercise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participation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Increased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fracture</a:t>
            </a:r>
            <a:r>
              <a:rPr lang="cs-CZ" sz="2000" dirty="0" smtClean="0">
                <a:solidFill>
                  <a:srgbClr val="FFC000"/>
                </a:solidFill>
              </a:rPr>
              <a:t> risk (</a:t>
            </a:r>
            <a:r>
              <a:rPr lang="cs-CZ" sz="2000" dirty="0" err="1" smtClean="0">
                <a:solidFill>
                  <a:srgbClr val="FFC000"/>
                </a:solidFill>
              </a:rPr>
              <a:t>incontinence</a:t>
            </a:r>
            <a:r>
              <a:rPr lang="cs-CZ" sz="2000" dirty="0" smtClean="0">
                <a:solidFill>
                  <a:srgbClr val="FFC000"/>
                </a:solidFill>
              </a:rPr>
              <a:t> + </a:t>
            </a:r>
            <a:r>
              <a:rPr lang="cs-CZ" sz="2000" dirty="0" err="1" smtClean="0">
                <a:solidFill>
                  <a:srgbClr val="FFC000"/>
                </a:solidFill>
              </a:rPr>
              <a:t>postural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hypotension</a:t>
            </a:r>
            <a:r>
              <a:rPr lang="cs-CZ" sz="2000" dirty="0" smtClean="0">
                <a:solidFill>
                  <a:srgbClr val="FFC000"/>
                </a:solidFill>
              </a:rPr>
              <a:t> → </a:t>
            </a:r>
            <a:r>
              <a:rPr lang="cs-CZ" sz="2000" dirty="0" err="1" smtClean="0">
                <a:solidFill>
                  <a:srgbClr val="FFC000"/>
                </a:solidFill>
              </a:rPr>
              <a:t>fall</a:t>
            </a:r>
            <a:r>
              <a:rPr lang="cs-CZ" sz="2000" dirty="0" smtClean="0">
                <a:solidFill>
                  <a:srgbClr val="FFC000"/>
                </a:solidFill>
              </a:rPr>
              <a:t>)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878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incontinence</a:t>
            </a:r>
            <a:r>
              <a:rPr lang="cs-CZ" dirty="0" smtClean="0">
                <a:solidFill>
                  <a:srgbClr val="FF0000"/>
                </a:solidFill>
              </a:rPr>
              <a:t> – risk </a:t>
            </a:r>
            <a:r>
              <a:rPr lang="cs-CZ" dirty="0" err="1" smtClean="0">
                <a:solidFill>
                  <a:srgbClr val="FF0000"/>
                </a:solidFill>
              </a:rPr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Obesity, ↑ BMI</a:t>
            </a:r>
          </a:p>
          <a:p>
            <a:r>
              <a:rPr lang="cs-CZ" sz="2400" dirty="0" smtClean="0"/>
              <a:t>Age</a:t>
            </a:r>
          </a:p>
          <a:p>
            <a:r>
              <a:rPr lang="cs-CZ" sz="2400" dirty="0" err="1" smtClean="0"/>
              <a:t>Pregnancy</a:t>
            </a:r>
            <a:r>
              <a:rPr lang="cs-CZ" sz="2400" dirty="0" smtClean="0"/>
              <a:t> (</a:t>
            </a:r>
            <a:r>
              <a:rPr lang="cs-CZ" sz="2400" dirty="0" err="1" smtClean="0"/>
              <a:t>multiple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Pelvic</a:t>
            </a:r>
            <a:r>
              <a:rPr lang="cs-CZ" sz="2400" dirty="0" smtClean="0"/>
              <a:t> </a:t>
            </a:r>
            <a:r>
              <a:rPr lang="cs-CZ" sz="2400" dirty="0" err="1" smtClean="0"/>
              <a:t>surgery</a:t>
            </a:r>
            <a:r>
              <a:rPr lang="cs-CZ" sz="2400" dirty="0" smtClean="0"/>
              <a:t> (</a:t>
            </a:r>
            <a:r>
              <a:rPr lang="cs-CZ" sz="2400" dirty="0" err="1" smtClean="0"/>
              <a:t>prostate</a:t>
            </a:r>
            <a:r>
              <a:rPr lang="cs-CZ" sz="2400" dirty="0" smtClean="0"/>
              <a:t> in </a:t>
            </a:r>
            <a:r>
              <a:rPr lang="cs-CZ" sz="2400" dirty="0" err="1" smtClean="0"/>
              <a:t>males</a:t>
            </a:r>
            <a:r>
              <a:rPr lang="cs-CZ" sz="2400" dirty="0" smtClean="0"/>
              <a:t>, uterus in </a:t>
            </a:r>
            <a:r>
              <a:rPr lang="cs-CZ" sz="2400" dirty="0" err="1" smtClean="0"/>
              <a:t>females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Diabetes </a:t>
            </a:r>
            <a:r>
              <a:rPr lang="cs-CZ" sz="2400" dirty="0" err="1" smtClean="0"/>
              <a:t>mellitus</a:t>
            </a:r>
            <a:endParaRPr lang="cs-CZ" sz="2400" dirty="0"/>
          </a:p>
          <a:p>
            <a:r>
              <a:rPr lang="cs-CZ" sz="2400" dirty="0" err="1" smtClean="0"/>
              <a:t>Constipation</a:t>
            </a:r>
            <a:endParaRPr lang="cs-CZ" sz="2400" dirty="0" smtClean="0"/>
          </a:p>
          <a:p>
            <a:r>
              <a:rPr lang="cs-CZ" sz="2400" dirty="0" smtClean="0"/>
              <a:t>UTI</a:t>
            </a:r>
          </a:p>
          <a:p>
            <a:r>
              <a:rPr lang="cs-CZ" sz="2400" dirty="0" err="1" smtClean="0">
                <a:solidFill>
                  <a:srgbClr val="FFC000"/>
                </a:solidFill>
              </a:rPr>
              <a:t>Medications</a:t>
            </a:r>
            <a:endParaRPr lang="cs-CZ" sz="2400" dirty="0" smtClean="0">
              <a:solidFill>
                <a:srgbClr val="FFC000"/>
              </a:solidFill>
            </a:endParaRPr>
          </a:p>
          <a:p>
            <a:r>
              <a:rPr lang="cs-CZ" sz="2400" dirty="0" err="1" smtClean="0">
                <a:solidFill>
                  <a:srgbClr val="FFC000"/>
                </a:solidFill>
              </a:rPr>
              <a:t>Impaired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cognitive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function</a:t>
            </a:r>
            <a:r>
              <a:rPr lang="cs-CZ" sz="2400" dirty="0" smtClean="0">
                <a:solidFill>
                  <a:srgbClr val="FFC000"/>
                </a:solidFill>
              </a:rPr>
              <a:t>, </a:t>
            </a:r>
            <a:r>
              <a:rPr lang="cs-CZ" sz="2400" dirty="0" err="1" smtClean="0">
                <a:solidFill>
                  <a:srgbClr val="FFC000"/>
                </a:solidFill>
              </a:rPr>
              <a:t>impaired</a:t>
            </a:r>
            <a:r>
              <a:rPr lang="cs-CZ" sz="2400" dirty="0" smtClean="0">
                <a:solidFill>
                  <a:srgbClr val="FFC000"/>
                </a:solidFill>
              </a:rPr>
              <a:t> mobility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2878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Urinary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incontinence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Rehabilitation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often</a:t>
            </a:r>
            <a:r>
              <a:rPr lang="cs-CZ" sz="2400" dirty="0" smtClean="0"/>
              <a:t> </a:t>
            </a:r>
            <a:r>
              <a:rPr lang="cs-CZ" sz="2400" dirty="0" err="1" smtClean="0"/>
              <a:t>possible</a:t>
            </a:r>
            <a:endParaRPr lang="cs-CZ" sz="2400" dirty="0" smtClean="0"/>
          </a:p>
          <a:p>
            <a:pPr lvl="1"/>
            <a:r>
              <a:rPr lang="cs-CZ" sz="2000" dirty="0" err="1" smtClean="0"/>
              <a:t>Pelvic</a:t>
            </a:r>
            <a:r>
              <a:rPr lang="cs-CZ" sz="2000" dirty="0" smtClean="0"/>
              <a:t> </a:t>
            </a:r>
            <a:r>
              <a:rPr lang="cs-CZ" sz="2000" dirty="0" err="1" smtClean="0"/>
              <a:t>floor</a:t>
            </a:r>
            <a:r>
              <a:rPr lang="cs-CZ" sz="2000" dirty="0" smtClean="0"/>
              <a:t> </a:t>
            </a:r>
            <a:r>
              <a:rPr lang="cs-CZ" sz="2000" dirty="0" err="1" smtClean="0"/>
              <a:t>muscles</a:t>
            </a:r>
            <a:r>
              <a:rPr lang="cs-CZ" sz="2000" dirty="0" smtClean="0"/>
              <a:t> </a:t>
            </a:r>
            <a:r>
              <a:rPr lang="cs-CZ" sz="2000" dirty="0" err="1" smtClean="0"/>
              <a:t>exercises</a:t>
            </a:r>
            <a:endParaRPr lang="cs-CZ" sz="2000" dirty="0" smtClean="0"/>
          </a:p>
          <a:p>
            <a:pPr lvl="1"/>
            <a:r>
              <a:rPr lang="cs-CZ" sz="2000" dirty="0" err="1" smtClean="0"/>
              <a:t>Bladder</a:t>
            </a:r>
            <a:r>
              <a:rPr lang="cs-CZ" sz="2000" dirty="0" smtClean="0"/>
              <a:t> </a:t>
            </a:r>
            <a:r>
              <a:rPr lang="cs-CZ" sz="2000" dirty="0" err="1" smtClean="0"/>
              <a:t>training</a:t>
            </a:r>
            <a:r>
              <a:rPr lang="cs-CZ" sz="2000" dirty="0" smtClean="0"/>
              <a:t> </a:t>
            </a:r>
          </a:p>
          <a:p>
            <a:pPr lvl="1"/>
            <a:r>
              <a:rPr lang="cs-CZ" sz="2000" dirty="0" smtClean="0"/>
              <a:t>Biofeedback </a:t>
            </a:r>
            <a:r>
              <a:rPr lang="cs-CZ" sz="2000" dirty="0" err="1" smtClean="0"/>
              <a:t>possible</a:t>
            </a:r>
            <a:endParaRPr lang="cs-CZ" sz="2000" dirty="0" smtClean="0"/>
          </a:p>
          <a:p>
            <a:r>
              <a:rPr lang="cs-CZ" sz="2400" dirty="0" err="1" smtClean="0">
                <a:solidFill>
                  <a:srgbClr val="FFC000"/>
                </a:solidFill>
              </a:rPr>
              <a:t>Everyone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should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be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asked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about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urinary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problems</a:t>
            </a:r>
            <a:endParaRPr lang="cs-CZ" sz="24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Esp</a:t>
            </a:r>
            <a:r>
              <a:rPr lang="cs-CZ" sz="2000" dirty="0" smtClean="0">
                <a:solidFill>
                  <a:srgbClr val="FFC000"/>
                </a:solidFill>
              </a:rPr>
              <a:t>. peri- </a:t>
            </a:r>
            <a:r>
              <a:rPr lang="cs-CZ" sz="2000" dirty="0" err="1" smtClean="0">
                <a:solidFill>
                  <a:srgbClr val="FFC000"/>
                </a:solidFill>
              </a:rPr>
              <a:t>postmenopausal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women</a:t>
            </a:r>
            <a:endParaRPr lang="cs-CZ" sz="2000" dirty="0" smtClean="0">
              <a:solidFill>
                <a:srgbClr val="FFC000"/>
              </a:solidFill>
            </a:endParaRP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Parous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women</a:t>
            </a:r>
            <a:r>
              <a:rPr lang="cs-CZ" sz="2000" dirty="0" smtClean="0">
                <a:solidFill>
                  <a:srgbClr val="FFC000"/>
                </a:solidFill>
              </a:rPr>
              <a:t> (</a:t>
            </a:r>
            <a:r>
              <a:rPr lang="cs-CZ" sz="2000" dirty="0" err="1" smtClean="0">
                <a:solidFill>
                  <a:srgbClr val="FFC000"/>
                </a:solidFill>
              </a:rPr>
              <a:t>who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have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been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pregnant</a:t>
            </a:r>
            <a:r>
              <a:rPr lang="cs-CZ" sz="2000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cs-CZ" sz="2000" dirty="0" err="1" smtClean="0">
                <a:solidFill>
                  <a:srgbClr val="FFC000"/>
                </a:solidFill>
              </a:rPr>
              <a:t>People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˃ 60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years</a:t>
            </a:r>
            <a:endParaRPr lang="cs-CZ" sz="2000" dirty="0" smtClean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lvl="1"/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Person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with</a:t>
            </a:r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multiple</a:t>
            </a:r>
            <a:r>
              <a:rPr lang="cs-CZ" sz="2000" dirty="0" smtClean="0">
                <a:solidFill>
                  <a:srgbClr val="FFC000"/>
                </a:solidFill>
                <a:cs typeface="Arial" panose="020B0604020202020204" pitchFamily="34" charset="0"/>
              </a:rPr>
              <a:t> risk </a:t>
            </a:r>
            <a:r>
              <a:rPr lang="cs-CZ" sz="2000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factors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71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>
                <a:solidFill>
                  <a:srgbClr val="FF0000"/>
                </a:solidFill>
              </a:rPr>
              <a:t> and </a:t>
            </a:r>
            <a:r>
              <a:rPr lang="cs-CZ" dirty="0" err="1">
                <a:solidFill>
                  <a:srgbClr val="FF0000"/>
                </a:solidFill>
              </a:rPr>
              <a:t>symptoms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renal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glomerular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Nephritic</a:t>
            </a:r>
            <a:r>
              <a:rPr lang="cs-CZ" altLang="cs-CZ" dirty="0">
                <a:solidFill>
                  <a:srgbClr val="FF0000"/>
                </a:solidFill>
              </a:rPr>
              <a:t> syndrome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acute</a:t>
            </a:r>
            <a:r>
              <a:rPr lang="cs-CZ" altLang="cs-CZ" dirty="0"/>
              <a:t> </a:t>
            </a:r>
            <a:r>
              <a:rPr lang="cs-CZ" altLang="cs-CZ" dirty="0" err="1"/>
              <a:t>glomerular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r>
              <a:rPr lang="cs-CZ" altLang="cs-CZ" dirty="0"/>
              <a:t>; </a:t>
            </a:r>
            <a:r>
              <a:rPr lang="cs-CZ" altLang="cs-CZ" dirty="0" err="1"/>
              <a:t>hematuria</a:t>
            </a:r>
            <a:r>
              <a:rPr lang="cs-CZ" altLang="cs-CZ" dirty="0"/>
              <a:t> + </a:t>
            </a:r>
            <a:r>
              <a:rPr lang="cs-CZ" altLang="cs-CZ" dirty="0" err="1"/>
              <a:t>mild</a:t>
            </a:r>
            <a:r>
              <a:rPr lang="cs-CZ" altLang="cs-CZ" dirty="0"/>
              <a:t> </a:t>
            </a:r>
            <a:r>
              <a:rPr lang="cs-CZ" altLang="cs-CZ" dirty="0" err="1"/>
              <a:t>proteinuria</a:t>
            </a:r>
            <a:r>
              <a:rPr lang="cs-CZ" altLang="cs-CZ" dirty="0"/>
              <a:t> + </a:t>
            </a:r>
            <a:r>
              <a:rPr lang="cs-CZ" altLang="cs-CZ" dirty="0" err="1"/>
              <a:t>hypertension</a:t>
            </a:r>
            <a:endParaRPr lang="cs-CZ" altLang="cs-CZ" dirty="0"/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Rapidly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progressive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glomerulonephritis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very rapid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days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weeks</a:t>
            </a:r>
            <a:r>
              <a:rPr lang="cs-CZ" altLang="cs-CZ" dirty="0" smtClean="0"/>
              <a:t>) </a:t>
            </a:r>
            <a:r>
              <a:rPr lang="cs-CZ" altLang="cs-CZ" dirty="0" err="1"/>
              <a:t>nephritic</a:t>
            </a:r>
            <a:r>
              <a:rPr lang="cs-CZ" altLang="cs-CZ" dirty="0"/>
              <a:t> syndrome</a:t>
            </a:r>
            <a:endParaRPr lang="cs-CZ" altLang="cs-CZ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</a:rPr>
              <a:t>Nephrotic</a:t>
            </a:r>
            <a:r>
              <a:rPr lang="cs-CZ" altLang="cs-CZ" dirty="0">
                <a:solidFill>
                  <a:srgbClr val="FF0000"/>
                </a:solidFill>
              </a:rPr>
              <a:t> syndrome</a:t>
            </a:r>
            <a:r>
              <a:rPr lang="cs-CZ" altLang="cs-CZ" dirty="0">
                <a:solidFill>
                  <a:schemeClr val="tx2"/>
                </a:solidFill>
              </a:rPr>
              <a:t>: </a:t>
            </a:r>
            <a:r>
              <a:rPr lang="cs-CZ" altLang="cs-CZ" dirty="0" err="1"/>
              <a:t>usually</a:t>
            </a:r>
            <a:r>
              <a:rPr lang="cs-CZ" altLang="cs-CZ" dirty="0"/>
              <a:t> </a:t>
            </a:r>
            <a:r>
              <a:rPr lang="cs-CZ" altLang="cs-CZ" dirty="0" err="1"/>
              <a:t>chronic</a:t>
            </a:r>
            <a:r>
              <a:rPr lang="cs-CZ" altLang="cs-CZ" dirty="0"/>
              <a:t> </a:t>
            </a:r>
            <a:r>
              <a:rPr lang="cs-CZ" altLang="cs-CZ" dirty="0" err="1" smtClean="0"/>
              <a:t>glomerular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disease</a:t>
            </a:r>
            <a:r>
              <a:rPr lang="cs-CZ" altLang="cs-CZ" dirty="0" smtClean="0"/>
              <a:t>, </a:t>
            </a:r>
            <a:r>
              <a:rPr lang="cs-CZ" altLang="cs-CZ" dirty="0"/>
              <a:t>severe </a:t>
            </a:r>
            <a:r>
              <a:rPr lang="cs-CZ" altLang="cs-CZ" dirty="0" err="1"/>
              <a:t>proteinuria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3,5 g/d) + </a:t>
            </a:r>
            <a:r>
              <a:rPr lang="cs-CZ" altLang="cs-CZ" dirty="0" err="1"/>
              <a:t>oedema</a:t>
            </a:r>
            <a:r>
              <a:rPr lang="cs-CZ" altLang="cs-CZ" dirty="0"/>
              <a:t> + </a:t>
            </a:r>
            <a:r>
              <a:rPr lang="cs-CZ" altLang="cs-CZ" dirty="0" err="1"/>
              <a:t>hyperlipidemia</a:t>
            </a:r>
            <a:r>
              <a:rPr lang="cs-CZ" altLang="cs-CZ" dirty="0"/>
              <a:t> + </a:t>
            </a:r>
            <a:r>
              <a:rPr lang="cs-CZ" altLang="cs-CZ" dirty="0" err="1"/>
              <a:t>lipiduria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9006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Inborn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10%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people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hereditary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acquired</a:t>
            </a:r>
            <a:r>
              <a:rPr lang="cs-CZ" altLang="cs-CZ" dirty="0"/>
              <a:t> </a:t>
            </a:r>
            <a:r>
              <a:rPr lang="cs-CZ" altLang="cs-CZ" dirty="0" err="1"/>
              <a:t>developmental</a:t>
            </a:r>
            <a:r>
              <a:rPr lang="cs-CZ" altLang="cs-CZ" dirty="0"/>
              <a:t> </a:t>
            </a:r>
            <a:r>
              <a:rPr lang="cs-CZ" altLang="cs-CZ" dirty="0" err="1"/>
              <a:t>defect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decreased</a:t>
            </a:r>
            <a:r>
              <a:rPr lang="cs-CZ" altLang="cs-CZ" dirty="0"/>
              <a:t> </a:t>
            </a:r>
            <a:r>
              <a:rPr lang="cs-CZ" altLang="cs-CZ" dirty="0" err="1"/>
              <a:t>volume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renal</a:t>
            </a:r>
            <a:r>
              <a:rPr lang="cs-CZ" altLang="cs-CZ" dirty="0"/>
              <a:t> </a:t>
            </a:r>
            <a:r>
              <a:rPr lang="cs-CZ" altLang="cs-CZ" dirty="0" err="1"/>
              <a:t>tissue</a:t>
            </a:r>
            <a:r>
              <a:rPr lang="cs-CZ" altLang="cs-CZ" dirty="0"/>
              <a:t> (</a:t>
            </a:r>
            <a:r>
              <a:rPr lang="cs-CZ" altLang="cs-CZ" dirty="0" err="1"/>
              <a:t>e.g</a:t>
            </a:r>
            <a:r>
              <a:rPr lang="cs-CZ" altLang="cs-CZ" dirty="0"/>
              <a:t>. </a:t>
            </a:r>
            <a:r>
              <a:rPr lang="cs-CZ" altLang="cs-CZ" dirty="0" err="1"/>
              <a:t>agenesis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 err="1"/>
              <a:t>disorders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differentiation</a:t>
            </a:r>
            <a:r>
              <a:rPr lang="cs-CZ" altLang="cs-CZ" dirty="0"/>
              <a:t> (</a:t>
            </a:r>
            <a:r>
              <a:rPr lang="cs-CZ" altLang="cs-CZ" dirty="0" err="1"/>
              <a:t>dysplasia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 err="1"/>
              <a:t>anatomical</a:t>
            </a:r>
            <a:r>
              <a:rPr lang="cs-CZ" altLang="cs-CZ" dirty="0"/>
              <a:t> </a:t>
            </a:r>
            <a:r>
              <a:rPr lang="cs-CZ" altLang="cs-CZ" dirty="0" err="1"/>
              <a:t>abnormalities</a:t>
            </a:r>
            <a:r>
              <a:rPr lang="cs-CZ" altLang="cs-CZ" dirty="0"/>
              <a:t> (</a:t>
            </a:r>
            <a:r>
              <a:rPr lang="cs-CZ" altLang="cs-CZ" dirty="0" err="1" smtClean="0"/>
              <a:t>ectopy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abnormal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site</a:t>
            </a:r>
            <a:r>
              <a:rPr lang="cs-CZ" altLang="cs-CZ" dirty="0" smtClean="0"/>
              <a:t>) 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metabolic</a:t>
            </a:r>
            <a:r>
              <a:rPr lang="cs-CZ" altLang="cs-CZ" dirty="0"/>
              <a:t> </a:t>
            </a:r>
            <a:r>
              <a:rPr lang="cs-CZ" altLang="cs-CZ" dirty="0" err="1"/>
              <a:t>disorders</a:t>
            </a:r>
            <a:r>
              <a:rPr lang="cs-CZ" altLang="cs-CZ" dirty="0"/>
              <a:t> (</a:t>
            </a:r>
            <a:r>
              <a:rPr lang="cs-CZ" altLang="cs-CZ" dirty="0" err="1" smtClean="0"/>
              <a:t>cystinuria</a:t>
            </a:r>
            <a:r>
              <a:rPr lang="cs-CZ" altLang="cs-CZ" dirty="0" smtClean="0"/>
              <a:t>, …)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7806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3108</Words>
  <Application>Microsoft Office PowerPoint</Application>
  <PresentationFormat>Předvádění na obrazovce (4:3)</PresentationFormat>
  <Paragraphs>460</Paragraphs>
  <Slides>75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Motiv Office</vt:lpstr>
      <vt:lpstr>Pathology of the renal and urologic systems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renal/urinary tract problems</vt:lpstr>
      <vt:lpstr>Signs and symptoms of renal glomerular problems</vt:lpstr>
      <vt:lpstr>Inborn disorders</vt:lpstr>
      <vt:lpstr>Cystic renal disease</vt:lpstr>
      <vt:lpstr>Inborn disorders</vt:lpstr>
      <vt:lpstr>Polycystic kidney</vt:lpstr>
      <vt:lpstr>Inborn disorders - implications</vt:lpstr>
      <vt:lpstr>Urinary tract obstruction</vt:lpstr>
      <vt:lpstr>Vesico-ureteric reflux</vt:lpstr>
      <vt:lpstr>Obstruction causes</vt:lpstr>
      <vt:lpstr>Obstruction causes</vt:lpstr>
      <vt:lpstr>Snímek 18</vt:lpstr>
      <vt:lpstr>Renal – urinary calculi</vt:lpstr>
      <vt:lpstr>Urinary calculi</vt:lpstr>
      <vt:lpstr>Snímek 21</vt:lpstr>
      <vt:lpstr>Snímek 22</vt:lpstr>
      <vt:lpstr>Renal calculi - implications</vt:lpstr>
      <vt:lpstr>Urinary tract infections</vt:lpstr>
      <vt:lpstr>Urinary tract infections</vt:lpstr>
      <vt:lpstr>Urinary tract infections</vt:lpstr>
      <vt:lpstr>Urinary tract infections</vt:lpstr>
      <vt:lpstr>Acute cystitis</vt:lpstr>
      <vt:lpstr>Chronic cystitis</vt:lpstr>
      <vt:lpstr>Acute pyelonephritis</vt:lpstr>
      <vt:lpstr>Acute pyelonephritis</vt:lpstr>
      <vt:lpstr>Acute pyelonephritis</vt:lpstr>
      <vt:lpstr>Chronic pyelonephritis</vt:lpstr>
      <vt:lpstr>Chronic pyelonephritis</vt:lpstr>
      <vt:lpstr>Urinary tract infections - implications</vt:lpstr>
      <vt:lpstr>Chronic kidney diseases (CKD) </vt:lpstr>
      <vt:lpstr>Chronic kidney diseases </vt:lpstr>
      <vt:lpstr>Chronic kidney diseases </vt:lpstr>
      <vt:lpstr>Chronic kidney diseases </vt:lpstr>
      <vt:lpstr>Chronic kidney diseases </vt:lpstr>
      <vt:lpstr>Chronic kidney diseases </vt:lpstr>
      <vt:lpstr>Chronic kidney diseases </vt:lpstr>
      <vt:lpstr>Glomerular diseases</vt:lpstr>
      <vt:lpstr>Glomerular diseases</vt:lpstr>
      <vt:lpstr>Chronic kidney diseases </vt:lpstr>
      <vt:lpstr>Chronic glomerulonephritis</vt:lpstr>
      <vt:lpstr>Chronic glomerulonephritis</vt:lpstr>
      <vt:lpstr>Snímek 48</vt:lpstr>
      <vt:lpstr>Chronic kidney diseases - implications </vt:lpstr>
      <vt:lpstr>Chronic kidney diseases - implications </vt:lpstr>
      <vt:lpstr>Renal failure</vt:lpstr>
      <vt:lpstr>Dialysis</vt:lpstr>
      <vt:lpstr>Dialysis – implications for the terapist</vt:lpstr>
      <vt:lpstr>Renal cancer</vt:lpstr>
      <vt:lpstr>Renal cell carcinoma</vt:lpstr>
      <vt:lpstr>Renal cell carcinoma</vt:lpstr>
      <vt:lpstr>Renal cell carcinoma</vt:lpstr>
      <vt:lpstr>Renal cell carcinoma</vt:lpstr>
      <vt:lpstr>Renal cell carcinoma - implications</vt:lpstr>
      <vt:lpstr>Transitional cell carcinoma</vt:lpstr>
      <vt:lpstr>Transitional cell ca of the renal pelvis</vt:lpstr>
      <vt:lpstr>Wilms tumor</vt:lpstr>
      <vt:lpstr>Disorders of the bladder and urethra</vt:lpstr>
      <vt:lpstr>Disorders of the bladder and urethra – neurogenic bladder</vt:lpstr>
      <vt:lpstr>Disorders of the bladder and urethra – neurogenic bladder</vt:lpstr>
      <vt:lpstr>Disorders of the bladder and urethra – neurogenic bladder</vt:lpstr>
      <vt:lpstr>Disorders of the bladder and urethra - cancer</vt:lpstr>
      <vt:lpstr>Disorders of the bladder and urethra - cancer</vt:lpstr>
      <vt:lpstr>Disorders of the bladder and urethra - cancer</vt:lpstr>
      <vt:lpstr>Bladder carcinoma</vt:lpstr>
      <vt:lpstr>Disorders of the bladder and urethra – cancer - implications</vt:lpstr>
      <vt:lpstr>Urinary incontinence</vt:lpstr>
      <vt:lpstr>Urinary incontinence</vt:lpstr>
      <vt:lpstr>Urinary incontinence – risk factors</vt:lpstr>
      <vt:lpstr>Urinary incontinence - implications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the renal and urologic systems</dc:title>
  <dc:creator>Víta Žampachová</dc:creator>
  <cp:lastModifiedBy>admin</cp:lastModifiedBy>
  <cp:revision>68</cp:revision>
  <dcterms:created xsi:type="dcterms:W3CDTF">2016-04-15T17:19:50Z</dcterms:created>
  <dcterms:modified xsi:type="dcterms:W3CDTF">2018-05-04T10:21:24Z</dcterms:modified>
</cp:coreProperties>
</file>