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3"/>
  </p:notesMasterIdLst>
  <p:sldIdLst>
    <p:sldId id="256" r:id="rId2"/>
    <p:sldId id="258" r:id="rId3"/>
    <p:sldId id="426" r:id="rId4"/>
    <p:sldId id="427" r:id="rId5"/>
    <p:sldId id="428" r:id="rId6"/>
    <p:sldId id="429" r:id="rId7"/>
    <p:sldId id="430" r:id="rId8"/>
    <p:sldId id="416" r:id="rId9"/>
    <p:sldId id="431" r:id="rId10"/>
    <p:sldId id="417" r:id="rId11"/>
    <p:sldId id="415" r:id="rId12"/>
    <p:sldId id="418" r:id="rId13"/>
    <p:sldId id="425" r:id="rId14"/>
    <p:sldId id="419" r:id="rId15"/>
    <p:sldId id="420" r:id="rId16"/>
    <p:sldId id="435" r:id="rId17"/>
    <p:sldId id="421" r:id="rId18"/>
    <p:sldId id="422" r:id="rId19"/>
    <p:sldId id="423" r:id="rId20"/>
    <p:sldId id="424" r:id="rId21"/>
    <p:sldId id="432" r:id="rId22"/>
    <p:sldId id="433" r:id="rId23"/>
    <p:sldId id="381" r:id="rId24"/>
    <p:sldId id="259" r:id="rId25"/>
    <p:sldId id="260" r:id="rId26"/>
    <p:sldId id="261" r:id="rId27"/>
    <p:sldId id="436" r:id="rId28"/>
    <p:sldId id="262" r:id="rId29"/>
    <p:sldId id="437" r:id="rId30"/>
    <p:sldId id="264" r:id="rId31"/>
    <p:sldId id="265" r:id="rId32"/>
    <p:sldId id="266" r:id="rId33"/>
    <p:sldId id="267" r:id="rId34"/>
    <p:sldId id="269" r:id="rId35"/>
    <p:sldId id="270" r:id="rId36"/>
    <p:sldId id="271" r:id="rId37"/>
    <p:sldId id="272" r:id="rId38"/>
    <p:sldId id="273" r:id="rId39"/>
    <p:sldId id="438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439" r:id="rId62"/>
    <p:sldId id="295" r:id="rId63"/>
    <p:sldId id="296" r:id="rId64"/>
    <p:sldId id="297" r:id="rId65"/>
    <p:sldId id="298" r:id="rId66"/>
    <p:sldId id="441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442" r:id="rId78"/>
    <p:sldId id="443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11" r:id="rId89"/>
    <p:sldId id="412" r:id="rId90"/>
    <p:sldId id="413" r:id="rId91"/>
    <p:sldId id="414" r:id="rId92"/>
    <p:sldId id="452" r:id="rId93"/>
    <p:sldId id="451" r:id="rId94"/>
    <p:sldId id="473" r:id="rId95"/>
    <p:sldId id="475" r:id="rId96"/>
    <p:sldId id="457" r:id="rId97"/>
    <p:sldId id="469" r:id="rId98"/>
    <p:sldId id="453" r:id="rId99"/>
    <p:sldId id="447" r:id="rId100"/>
    <p:sldId id="448" r:id="rId101"/>
    <p:sldId id="449" r:id="rId102"/>
    <p:sldId id="458" r:id="rId103"/>
    <p:sldId id="450" r:id="rId104"/>
    <p:sldId id="459" r:id="rId105"/>
    <p:sldId id="460" r:id="rId106"/>
    <p:sldId id="461" r:id="rId107"/>
    <p:sldId id="462" r:id="rId108"/>
    <p:sldId id="463" r:id="rId109"/>
    <p:sldId id="464" r:id="rId110"/>
    <p:sldId id="470" r:id="rId111"/>
    <p:sldId id="465" r:id="rId112"/>
    <p:sldId id="466" r:id="rId113"/>
    <p:sldId id="467" r:id="rId114"/>
    <p:sldId id="468" r:id="rId115"/>
    <p:sldId id="444" r:id="rId116"/>
    <p:sldId id="445" r:id="rId117"/>
    <p:sldId id="471" r:id="rId118"/>
    <p:sldId id="310" r:id="rId119"/>
    <p:sldId id="311" r:id="rId120"/>
    <p:sldId id="312" r:id="rId121"/>
    <p:sldId id="313" r:id="rId122"/>
    <p:sldId id="314" r:id="rId123"/>
    <p:sldId id="315" r:id="rId124"/>
    <p:sldId id="316" r:id="rId125"/>
    <p:sldId id="317" r:id="rId126"/>
    <p:sldId id="318" r:id="rId127"/>
    <p:sldId id="319" r:id="rId128"/>
    <p:sldId id="320" r:id="rId129"/>
    <p:sldId id="321" r:id="rId130"/>
    <p:sldId id="322" r:id="rId131"/>
    <p:sldId id="323" r:id="rId132"/>
    <p:sldId id="324" r:id="rId133"/>
    <p:sldId id="325" r:id="rId134"/>
    <p:sldId id="326" r:id="rId135"/>
    <p:sldId id="327" r:id="rId136"/>
    <p:sldId id="328" r:id="rId137"/>
    <p:sldId id="329" r:id="rId138"/>
    <p:sldId id="330" r:id="rId139"/>
    <p:sldId id="331" r:id="rId140"/>
    <p:sldId id="332" r:id="rId141"/>
    <p:sldId id="333" r:id="rId142"/>
    <p:sldId id="334" r:id="rId143"/>
    <p:sldId id="335" r:id="rId144"/>
    <p:sldId id="336" r:id="rId145"/>
    <p:sldId id="472" r:id="rId146"/>
    <p:sldId id="337" r:id="rId147"/>
    <p:sldId id="338" r:id="rId148"/>
    <p:sldId id="339" r:id="rId149"/>
    <p:sldId id="340" r:id="rId150"/>
    <p:sldId id="341" r:id="rId151"/>
    <p:sldId id="342" r:id="rId152"/>
    <p:sldId id="343" r:id="rId153"/>
    <p:sldId id="344" r:id="rId154"/>
    <p:sldId id="345" r:id="rId155"/>
    <p:sldId id="346" r:id="rId156"/>
    <p:sldId id="347" r:id="rId157"/>
    <p:sldId id="348" r:id="rId158"/>
    <p:sldId id="349" r:id="rId159"/>
    <p:sldId id="350" r:id="rId160"/>
    <p:sldId id="351" r:id="rId161"/>
    <p:sldId id="352" r:id="rId162"/>
    <p:sldId id="353" r:id="rId163"/>
    <p:sldId id="354" r:id="rId164"/>
    <p:sldId id="356" r:id="rId165"/>
    <p:sldId id="357" r:id="rId166"/>
    <p:sldId id="358" r:id="rId167"/>
    <p:sldId id="359" r:id="rId168"/>
    <p:sldId id="360" r:id="rId169"/>
    <p:sldId id="361" r:id="rId170"/>
    <p:sldId id="362" r:id="rId171"/>
    <p:sldId id="363" r:id="rId172"/>
    <p:sldId id="364" r:id="rId173"/>
    <p:sldId id="365" r:id="rId174"/>
    <p:sldId id="366" r:id="rId175"/>
    <p:sldId id="367" r:id="rId176"/>
    <p:sldId id="368" r:id="rId177"/>
    <p:sldId id="369" r:id="rId178"/>
    <p:sldId id="370" r:id="rId179"/>
    <p:sldId id="371" r:id="rId180"/>
    <p:sldId id="372" r:id="rId181"/>
    <p:sldId id="373" r:id="rId18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Výchozí oddíl" id="{1EB8705C-BAEA-4937-9596-E413D389B97F}">
          <p14:sldIdLst>
            <p14:sldId id="256"/>
            <p14:sldId id="258"/>
            <p14:sldId id="426"/>
            <p14:sldId id="427"/>
            <p14:sldId id="428"/>
            <p14:sldId id="429"/>
            <p14:sldId id="430"/>
          </p14:sldIdLst>
        </p14:section>
        <p14:section name="Oddíl bez názvu" id="{BA5B161F-1647-45D7-AE13-69433474731A}">
          <p14:sldIdLst>
            <p14:sldId id="416"/>
            <p14:sldId id="431"/>
            <p14:sldId id="417"/>
            <p14:sldId id="415"/>
            <p14:sldId id="418"/>
            <p14:sldId id="425"/>
            <p14:sldId id="419"/>
            <p14:sldId id="420"/>
            <p14:sldId id="435"/>
            <p14:sldId id="421"/>
            <p14:sldId id="422"/>
            <p14:sldId id="423"/>
            <p14:sldId id="424"/>
            <p14:sldId id="432"/>
            <p14:sldId id="433"/>
            <p14:sldId id="381"/>
            <p14:sldId id="259"/>
            <p14:sldId id="260"/>
            <p14:sldId id="261"/>
            <p14:sldId id="436"/>
            <p14:sldId id="262"/>
            <p14:sldId id="437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438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439"/>
            <p14:sldId id="295"/>
            <p14:sldId id="296"/>
            <p14:sldId id="297"/>
            <p14:sldId id="298"/>
            <p14:sldId id="441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442"/>
            <p14:sldId id="44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52"/>
            <p14:sldId id="451"/>
            <p14:sldId id="454"/>
            <p14:sldId id="455"/>
            <p14:sldId id="456"/>
            <p14:sldId id="457"/>
            <p14:sldId id="469"/>
            <p14:sldId id="453"/>
            <p14:sldId id="446"/>
            <p14:sldId id="447"/>
            <p14:sldId id="448"/>
            <p14:sldId id="449"/>
            <p14:sldId id="458"/>
            <p14:sldId id="450"/>
            <p14:sldId id="459"/>
            <p14:sldId id="460"/>
            <p14:sldId id="461"/>
            <p14:sldId id="462"/>
            <p14:sldId id="463"/>
            <p14:sldId id="464"/>
            <p14:sldId id="470"/>
            <p14:sldId id="465"/>
            <p14:sldId id="466"/>
            <p14:sldId id="467"/>
            <p14:sldId id="468"/>
            <p14:sldId id="444"/>
            <p14:sldId id="445"/>
            <p14:sldId id="471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472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36ACD-9C6F-4259-808D-E9FA03DB8865}" type="datetimeFigureOut">
              <a:rPr lang="cs-CZ" smtClean="0"/>
              <a:pPr/>
              <a:t>6.3.2020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E3BE4-3F35-4645-ACC8-3140AF6DDA9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4260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055003-E7E2-4A7B-970D-1720E748FB4C}" type="slidenum">
              <a:rPr lang="en-US" altLang="cs-CZ" sz="1200"/>
              <a:pPr eaLnBrk="1" hangingPunct="1"/>
              <a:t>23</a:t>
            </a:fld>
            <a:endParaRPr lang="en-US" altLang="cs-CZ" sz="1200"/>
          </a:p>
        </p:txBody>
      </p:sp>
    </p:spTree>
    <p:extLst>
      <p:ext uri="{BB962C8B-B14F-4D97-AF65-F5344CB8AC3E}">
        <p14:creationId xmlns="" xmlns:p14="http://schemas.microsoft.com/office/powerpoint/2010/main" val="291414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7784E75A-F7EE-48B8-9528-C8EFCFC17492}" type="slidenum">
              <a:rPr lang="cs-CZ" altLang="cs-CZ">
                <a:latin typeface="Arial" panose="020B0604020202020204" pitchFamily="34" charset="0"/>
              </a:rPr>
              <a:pPr eaLnBrk="1" hangingPunct="1"/>
              <a:t>44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 w="12700" cap="flat">
            <a:solidFill>
              <a:schemeClr val="tx1"/>
            </a:solidFill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</a:pPr>
            <a:endParaRPr lang="en-US" altLang="cs-CZ" sz="2400" smtClean="0"/>
          </a:p>
        </p:txBody>
      </p:sp>
    </p:spTree>
    <p:extLst>
      <p:ext uri="{BB962C8B-B14F-4D97-AF65-F5344CB8AC3E}">
        <p14:creationId xmlns="" xmlns:p14="http://schemas.microsoft.com/office/powerpoint/2010/main" val="47221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555B0BB2-E9ED-44AA-BDB8-1D9169C280F6}" type="slidenum">
              <a:rPr lang="cs-CZ" altLang="cs-CZ">
                <a:latin typeface="Arial" panose="020B0604020202020204" pitchFamily="34" charset="0"/>
              </a:rPr>
              <a:pPr eaLnBrk="1" hangingPunct="1"/>
              <a:t>48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61664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0A067EB0-B1F5-48C1-9E54-221F4038B01F}" type="slidenum">
              <a:rPr lang="cs-CZ" altLang="cs-CZ">
                <a:latin typeface="Arial" panose="020B0604020202020204" pitchFamily="34" charset="0"/>
              </a:rPr>
              <a:pPr eaLnBrk="1" hangingPunct="1"/>
              <a:t>54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472988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B4569A3B-6854-4996-9E3D-8D944DF0BCED}" type="slidenum">
              <a:rPr lang="cs-CZ" altLang="cs-CZ">
                <a:latin typeface="Arial" panose="020B0604020202020204" pitchFamily="34" charset="0"/>
              </a:rPr>
              <a:pPr eaLnBrk="1" hangingPunct="1"/>
              <a:t>55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97608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EABB273B-D94A-4E92-A5F9-F8E7FAB963F1}" type="slidenum">
              <a:rPr lang="cs-CZ" altLang="cs-CZ">
                <a:latin typeface="Arial" panose="020B0604020202020204" pitchFamily="34" charset="0"/>
              </a:rPr>
              <a:pPr eaLnBrk="1" hangingPunct="1"/>
              <a:t>64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fld id="{653F6B7A-497C-4EB3-8802-141EF89D66EC}" type="slidenum">
              <a:rPr lang="en-US" altLang="cs-CZ" sz="1200">
                <a:latin typeface="Arial" panose="020B0604020202020204" pitchFamily="34" charset="0"/>
              </a:rPr>
              <a:pPr algn="r" eaLnBrk="1" hangingPunct="1"/>
              <a:t>64</a:t>
            </a:fld>
            <a:endParaRPr lang="en-US" altLang="cs-CZ" sz="1200">
              <a:latin typeface="Arial" panose="020B0604020202020204" pitchFamily="34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225610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81B8326F-224F-4741-A1BF-CE5745AA72C6}" type="slidenum">
              <a:rPr lang="cs-CZ" altLang="cs-CZ">
                <a:latin typeface="Arial" panose="020B0604020202020204" pitchFamily="34" charset="0"/>
              </a:rPr>
              <a:pPr eaLnBrk="1" hangingPunct="1"/>
              <a:t>72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403775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A93E66D-8BD7-4A4B-9294-2400990D2EA3}" type="slidenum">
              <a:rPr lang="cs-CZ" altLang="cs-CZ" sz="1200">
                <a:latin typeface="Arial" panose="020B0604020202020204" pitchFamily="34" charset="0"/>
              </a:rPr>
              <a:pPr/>
              <a:t>139</a:t>
            </a:fld>
            <a:endParaRPr lang="cs-CZ" altLang="cs-CZ" sz="120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29280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6191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96140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81445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823695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48105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5986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1089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1614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3784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4152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8390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4AF5-670F-4B99-8B3E-2E3306A720EB}" type="datetimeFigureOut">
              <a:rPr lang="cs-CZ" smtClean="0"/>
              <a:pPr/>
              <a:t>6.3.2020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EC0E8-5554-4E08-BEC2-28F98623287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87817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rchrheumatol.net/atlas/img07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://www.archrheumatol.net/atlas/img08b.htm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r>
              <a:rPr lang="cs-CZ" dirty="0" smtClean="0">
                <a:solidFill>
                  <a:srgbClr val="FF0000"/>
                </a:solidFill>
              </a:rPr>
              <a:t>, </a:t>
            </a:r>
            <a:r>
              <a:rPr lang="cs-CZ" dirty="0" err="1" smtClean="0">
                <a:solidFill>
                  <a:srgbClr val="FF0000"/>
                </a:solidFill>
              </a:rPr>
              <a:t>immunopathology</a:t>
            </a:r>
            <a:r>
              <a:rPr lang="cs-CZ" dirty="0" smtClean="0">
                <a:solidFill>
                  <a:srgbClr val="FF0000"/>
                </a:solidFill>
              </a:rPr>
              <a:t>.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err="1" smtClean="0">
                <a:solidFill>
                  <a:srgbClr val="FF0000"/>
                </a:solidFill>
              </a:rPr>
              <a:t>Infectious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V. Žampachová</a:t>
            </a:r>
          </a:p>
          <a:p>
            <a:pPr marL="514350" indent="-514350">
              <a:buAutoNum type="romanUcPeriod"/>
            </a:pPr>
            <a:r>
              <a:rPr lang="cs-CZ" dirty="0" smtClean="0"/>
              <a:t>PAÚ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3445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Non-</a:t>
            </a:r>
            <a:r>
              <a:rPr lang="cs-CZ" dirty="0" err="1" smtClean="0">
                <a:solidFill>
                  <a:srgbClr val="FF0000"/>
                </a:solidFill>
              </a:rPr>
              <a:t>specific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defenses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innate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Mechanic</a:t>
            </a:r>
            <a:r>
              <a:rPr lang="cs-CZ" dirty="0" smtClean="0"/>
              <a:t> </a:t>
            </a:r>
            <a:r>
              <a:rPr lang="cs-CZ" dirty="0" err="1" smtClean="0"/>
              <a:t>barrier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r>
              <a:rPr lang="cs-CZ" dirty="0" smtClean="0"/>
              <a:t>: skin + </a:t>
            </a:r>
            <a:r>
              <a:rPr lang="cs-CZ" dirty="0" err="1" smtClean="0"/>
              <a:t>mucosa</a:t>
            </a:r>
            <a:r>
              <a:rPr lang="cs-CZ" dirty="0" smtClean="0"/>
              <a:t> (</a:t>
            </a:r>
            <a:r>
              <a:rPr lang="cs-CZ" dirty="0" err="1" smtClean="0"/>
              <a:t>epithelium</a:t>
            </a:r>
            <a:r>
              <a:rPr lang="cs-CZ" dirty="0" smtClean="0"/>
              <a:t>, </a:t>
            </a:r>
            <a:r>
              <a:rPr lang="cs-CZ" dirty="0" err="1" smtClean="0"/>
              <a:t>cilia</a:t>
            </a:r>
            <a:r>
              <a:rPr lang="cs-CZ" dirty="0" smtClean="0"/>
              <a:t> in 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tract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Secretory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r>
              <a:rPr lang="cs-CZ" dirty="0" smtClean="0"/>
              <a:t>: lysozyme in </a:t>
            </a:r>
            <a:r>
              <a:rPr lang="cs-CZ" dirty="0" err="1" smtClean="0"/>
              <a:t>secretions</a:t>
            </a:r>
            <a:r>
              <a:rPr lang="cs-CZ" dirty="0" smtClean="0"/>
              <a:t> (</a:t>
            </a:r>
            <a:r>
              <a:rPr lang="cs-CZ" dirty="0" err="1" smtClean="0"/>
              <a:t>tears</a:t>
            </a:r>
            <a:r>
              <a:rPr lang="cs-CZ" dirty="0" smtClean="0"/>
              <a:t>), acid pH in </a:t>
            </a:r>
            <a:r>
              <a:rPr lang="cs-CZ" dirty="0" err="1" smtClean="0"/>
              <a:t>stomach</a:t>
            </a:r>
            <a:r>
              <a:rPr lang="cs-CZ" dirty="0" smtClean="0"/>
              <a:t>, vagina, acid urine</a:t>
            </a:r>
          </a:p>
          <a:p>
            <a:r>
              <a:rPr lang="cs-CZ" dirty="0" err="1" smtClean="0"/>
              <a:t>Microbiome</a:t>
            </a:r>
            <a:r>
              <a:rPr lang="cs-CZ" dirty="0" smtClean="0"/>
              <a:t> </a:t>
            </a:r>
            <a:r>
              <a:rPr lang="cs-CZ" dirty="0" err="1" smtClean="0"/>
              <a:t>colonisation</a:t>
            </a:r>
            <a:r>
              <a:rPr lang="cs-CZ" dirty="0" smtClean="0"/>
              <a:t>: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microorganisms</a:t>
            </a:r>
            <a:r>
              <a:rPr lang="cs-CZ" dirty="0" smtClean="0"/>
              <a:t> </a:t>
            </a:r>
            <a:r>
              <a:rPr lang="cs-CZ" dirty="0" err="1" smtClean="0"/>
              <a:t>preventing</a:t>
            </a:r>
            <a:r>
              <a:rPr lang="cs-CZ" dirty="0" smtClean="0"/>
              <a:t> </a:t>
            </a:r>
            <a:r>
              <a:rPr lang="cs-CZ" dirty="0" err="1" smtClean="0"/>
              <a:t>overgrowth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pathogenes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034844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rgbClr val="FF0000"/>
                </a:solidFill>
              </a:rPr>
              <a:t>Acute</a:t>
            </a:r>
            <a:r>
              <a:rPr lang="cs-CZ" altLang="cs-CZ" dirty="0" smtClean="0">
                <a:solidFill>
                  <a:srgbClr val="FF0000"/>
                </a:solidFill>
              </a:rPr>
              <a:t> HIV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effectLst/>
              </a:rPr>
              <a:t>Suspect: </a:t>
            </a:r>
            <a:r>
              <a:rPr lang="cs-CZ" altLang="cs-CZ" smtClean="0">
                <a:effectLst/>
              </a:rPr>
              <a:t>Signs or symptoms of acute HIV infection with recent (within 2–6 weeks) high risk of exposure</a:t>
            </a:r>
          </a:p>
          <a:p>
            <a:pPr eaLnBrk="1" hangingPunct="1"/>
            <a:r>
              <a:rPr lang="cs-CZ" altLang="cs-CZ" b="1" smtClean="0">
                <a:effectLst/>
              </a:rPr>
              <a:t>Possible signs</a:t>
            </a:r>
            <a:r>
              <a:rPr lang="cs-CZ" altLang="cs-CZ" smtClean="0">
                <a:effectLst/>
              </a:rPr>
              <a:t>: fever, lymphadenopathy, skin rash, myalgia/arthralgia, headache, diarrhea, oral ulcers, leucopenia, thrombocytopenia, transaminase elevation.</a:t>
            </a:r>
          </a:p>
        </p:txBody>
      </p:sp>
    </p:spTree>
    <p:extLst>
      <p:ext uri="{BB962C8B-B14F-4D97-AF65-F5344CB8AC3E}">
        <p14:creationId xmlns="" xmlns:p14="http://schemas.microsoft.com/office/powerpoint/2010/main" val="20840172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rgbClr val="FF0000"/>
                </a:solidFill>
              </a:rPr>
              <a:t>Acute</a:t>
            </a:r>
            <a:r>
              <a:rPr lang="cs-CZ" altLang="cs-CZ" dirty="0" smtClean="0">
                <a:solidFill>
                  <a:srgbClr val="FF0000"/>
                </a:solidFill>
              </a:rPr>
              <a:t> HIV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High-risk exposures</a:t>
            </a:r>
            <a:r>
              <a:rPr lang="cs-CZ" altLang="cs-CZ"/>
              <a:t> include sexual contact with a person infected with HIV or at risk of HIV, sharing of injection drug use paraphernalia, or contact of potentially infectious blood with mucous membranes or breaks in skin.</a:t>
            </a:r>
          </a:p>
          <a:p>
            <a:pPr eaLnBrk="1" hangingPunct="1"/>
            <a:r>
              <a:rPr lang="cs-CZ" altLang="cs-CZ" b="1"/>
              <a:t>Differential diagnosis: </a:t>
            </a:r>
            <a:r>
              <a:rPr lang="cs-CZ" altLang="cs-CZ"/>
              <a:t>Epstein-Barr virus (EBV)- and non-EBV (e.g., cytomegalovirus [CMV])-related infectious mononucleosis syndromes, influenza, viral hepatitis, streptococcal infection, syphilis</a:t>
            </a:r>
          </a:p>
        </p:txBody>
      </p:sp>
    </p:spTree>
    <p:extLst>
      <p:ext uri="{BB962C8B-B14F-4D97-AF65-F5344CB8AC3E}">
        <p14:creationId xmlns="" xmlns:p14="http://schemas.microsoft.com/office/powerpoint/2010/main" val="38070978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HIV neurologic disease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857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FF0000"/>
                </a:solidFill>
              </a:rPr>
              <a:t>Acute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/>
              <a:t>aseptic</a:t>
            </a:r>
            <a:r>
              <a:rPr lang="cs-CZ" altLang="cs-CZ" dirty="0"/>
              <a:t> meningitis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FF0000"/>
                </a:solidFill>
              </a:rPr>
              <a:t>subacute</a:t>
            </a:r>
            <a:r>
              <a:rPr lang="cs-CZ" altLang="cs-CZ" dirty="0">
                <a:solidFill>
                  <a:srgbClr val="FF0000"/>
                </a:solidFill>
              </a:rPr>
              <a:t> and </a:t>
            </a:r>
            <a:r>
              <a:rPr lang="cs-CZ" altLang="cs-CZ" dirty="0" err="1">
                <a:solidFill>
                  <a:srgbClr val="FF0000"/>
                </a:solidFill>
              </a:rPr>
              <a:t>chronic</a:t>
            </a:r>
            <a:r>
              <a:rPr lang="cs-CZ" altLang="cs-CZ" dirty="0">
                <a:solidFill>
                  <a:srgbClr val="FF0000"/>
                </a:solidFill>
              </a:rPr>
              <a:t>: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/>
              <a:t>HIV-</a:t>
            </a:r>
            <a:r>
              <a:rPr lang="cs-CZ" altLang="cs-CZ" dirty="0" err="1"/>
              <a:t>associated</a:t>
            </a:r>
            <a:r>
              <a:rPr lang="cs-CZ" altLang="cs-CZ" dirty="0"/>
              <a:t> </a:t>
            </a:r>
            <a:r>
              <a:rPr lang="cs-CZ" altLang="cs-CZ" dirty="0" err="1"/>
              <a:t>neurocognitive</a:t>
            </a:r>
            <a:r>
              <a:rPr lang="cs-CZ" altLang="cs-CZ" dirty="0"/>
              <a:t> </a:t>
            </a:r>
            <a:r>
              <a:rPr lang="cs-CZ" altLang="cs-CZ" dirty="0" err="1" smtClean="0"/>
              <a:t>disorders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behavioral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cognitive</a:t>
            </a:r>
            <a:r>
              <a:rPr lang="cs-CZ" altLang="cs-CZ" dirty="0" smtClean="0"/>
              <a:t>, motor)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HIV  </a:t>
            </a:r>
            <a:r>
              <a:rPr lang="cs-CZ" altLang="cs-CZ" dirty="0" err="1"/>
              <a:t>meningoencephalitis</a:t>
            </a:r>
            <a:r>
              <a:rPr lang="cs-CZ" altLang="cs-CZ" dirty="0"/>
              <a:t> – AIDS-</a:t>
            </a:r>
            <a:r>
              <a:rPr lang="cs-CZ" altLang="cs-CZ" dirty="0" err="1"/>
              <a:t>dementia</a:t>
            </a:r>
            <a:r>
              <a:rPr lang="cs-CZ" altLang="cs-CZ" dirty="0"/>
              <a:t> </a:t>
            </a:r>
            <a:r>
              <a:rPr lang="cs-CZ" altLang="cs-CZ" dirty="0" err="1"/>
              <a:t>complex</a:t>
            </a:r>
            <a:r>
              <a:rPr lang="cs-CZ" altLang="cs-CZ" dirty="0"/>
              <a:t>, </a:t>
            </a:r>
            <a:r>
              <a:rPr lang="cs-CZ" altLang="cs-CZ" dirty="0" err="1"/>
              <a:t>vacuolar</a:t>
            </a:r>
            <a:r>
              <a:rPr lang="cs-CZ" altLang="cs-CZ" dirty="0"/>
              <a:t> </a:t>
            </a:r>
            <a:r>
              <a:rPr lang="cs-CZ" altLang="cs-CZ" dirty="0" err="1"/>
              <a:t>myelopathy</a:t>
            </a:r>
            <a:r>
              <a:rPr lang="cs-CZ" altLang="cs-CZ" dirty="0"/>
              <a:t>, </a:t>
            </a:r>
            <a:r>
              <a:rPr lang="cs-CZ" altLang="cs-CZ" dirty="0" err="1"/>
              <a:t>myopathy</a:t>
            </a:r>
            <a:r>
              <a:rPr lang="cs-CZ" altLang="cs-CZ" dirty="0"/>
              <a:t> and </a:t>
            </a:r>
            <a:r>
              <a:rPr lang="cs-CZ" altLang="cs-CZ" dirty="0" err="1"/>
              <a:t>peripheral</a:t>
            </a:r>
            <a:r>
              <a:rPr lang="cs-CZ" altLang="cs-CZ" dirty="0"/>
              <a:t> </a:t>
            </a:r>
            <a:r>
              <a:rPr lang="cs-CZ" altLang="cs-CZ" dirty="0" err="1"/>
              <a:t>neuropathy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before</a:t>
            </a:r>
            <a:r>
              <a:rPr lang="cs-CZ" altLang="cs-CZ" dirty="0"/>
              <a:t> HAART, </a:t>
            </a:r>
            <a:r>
              <a:rPr lang="cs-CZ" altLang="cs-CZ" dirty="0" err="1"/>
              <a:t>clinical</a:t>
            </a:r>
            <a:r>
              <a:rPr lang="cs-CZ" altLang="cs-CZ" dirty="0"/>
              <a:t> </a:t>
            </a:r>
            <a:r>
              <a:rPr lang="cs-CZ" altLang="cs-CZ" dirty="0" err="1"/>
              <a:t>signs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neurologic</a:t>
            </a:r>
            <a:r>
              <a:rPr lang="cs-CZ" altLang="cs-CZ" dirty="0"/>
              <a:t> </a:t>
            </a:r>
            <a:r>
              <a:rPr lang="cs-CZ" altLang="cs-CZ" dirty="0" err="1"/>
              <a:t>lesion</a:t>
            </a:r>
            <a:r>
              <a:rPr lang="cs-CZ" altLang="cs-CZ" dirty="0"/>
              <a:t> in 40-60%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patients</a:t>
            </a:r>
            <a:r>
              <a:rPr lang="cs-CZ" altLang="cs-CZ" dirty="0"/>
              <a:t> (HIV,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infection</a:t>
            </a:r>
            <a:r>
              <a:rPr lang="cs-CZ" altLang="cs-CZ" dirty="0"/>
              <a:t>, tumor)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now</a:t>
            </a:r>
            <a:r>
              <a:rPr lang="cs-CZ" altLang="cs-CZ" dirty="0"/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altLang="cs-CZ" dirty="0"/>
              <a:t>–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encephalitis</a:t>
            </a:r>
            <a:r>
              <a:rPr lang="cs-CZ" altLang="cs-CZ" dirty="0"/>
              <a:t> – </a:t>
            </a:r>
            <a:r>
              <a:rPr lang="cs-CZ" altLang="cs-CZ" dirty="0" err="1"/>
              <a:t>microglial</a:t>
            </a:r>
            <a:r>
              <a:rPr lang="cs-CZ" altLang="cs-CZ" dirty="0"/>
              <a:t> </a:t>
            </a:r>
            <a:r>
              <a:rPr lang="cs-CZ" altLang="cs-CZ" dirty="0" err="1"/>
              <a:t>nodules</a:t>
            </a:r>
            <a:r>
              <a:rPr lang="cs-CZ" altLang="cs-CZ" dirty="0"/>
              <a:t> + </a:t>
            </a:r>
            <a:r>
              <a:rPr lang="cs-CZ" altLang="cs-CZ" dirty="0" err="1"/>
              <a:t>multinucleated</a:t>
            </a:r>
            <a:r>
              <a:rPr lang="cs-CZ" altLang="cs-CZ" dirty="0"/>
              <a:t> </a:t>
            </a:r>
            <a:r>
              <a:rPr lang="cs-CZ" altLang="cs-CZ" dirty="0" err="1"/>
              <a:t>giant</a:t>
            </a:r>
            <a:r>
              <a:rPr lang="cs-CZ" altLang="cs-CZ" dirty="0"/>
              <a:t> cell, </a:t>
            </a:r>
            <a:r>
              <a:rPr lang="cs-CZ" altLang="cs-CZ" dirty="0" err="1"/>
              <a:t>microfoci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necrosis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7095492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>
                <a:solidFill>
                  <a:srgbClr val="FF0000"/>
                </a:solidFill>
              </a:rPr>
              <a:t>Opportunistic infections and neoplasms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Protozoal</a:t>
            </a:r>
            <a:r>
              <a:rPr lang="cs-CZ" altLang="cs-CZ" sz="2400" dirty="0">
                <a:solidFill>
                  <a:srgbClr val="FF0000"/>
                </a:solidFill>
              </a:rPr>
              <a:t> and </a:t>
            </a:r>
            <a:r>
              <a:rPr lang="cs-CZ" altLang="cs-CZ" sz="2400" dirty="0" err="1">
                <a:solidFill>
                  <a:srgbClr val="FF0000"/>
                </a:solidFill>
              </a:rPr>
              <a:t>helmintic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((</a:t>
            </a:r>
            <a:r>
              <a:rPr lang="cs-CZ" altLang="cs-CZ" sz="2400" dirty="0" err="1" smtClean="0"/>
              <a:t>cryptosporidiosis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toxoplasmosis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giardiosis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etc</a:t>
            </a:r>
            <a:r>
              <a:rPr lang="cs-CZ" altLang="cs-CZ" sz="2400" dirty="0"/>
              <a:t>.)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Fungal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Pneumocystis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candidiasis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cryptococcosis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coccidiomycosis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histoplasmosis</a:t>
            </a:r>
            <a:r>
              <a:rPr lang="cs-CZ" altLang="cs-CZ" sz="2400" dirty="0"/>
              <a:t>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Bacterial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mycobacteriosis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atypical</a:t>
            </a:r>
            <a:r>
              <a:rPr lang="cs-CZ" altLang="cs-CZ" sz="2400" dirty="0"/>
              <a:t>, TB; </a:t>
            </a:r>
            <a:r>
              <a:rPr lang="cs-CZ" altLang="cs-CZ" sz="2400" dirty="0" err="1"/>
              <a:t>salmonellosis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nocardiosis</a:t>
            </a:r>
            <a:r>
              <a:rPr lang="cs-CZ" altLang="cs-CZ" sz="2400" dirty="0"/>
              <a:t>) </a:t>
            </a: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Viral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(CMV, Herpes </a:t>
            </a:r>
            <a:r>
              <a:rPr lang="cs-CZ" altLang="cs-CZ" sz="2400" dirty="0" err="1"/>
              <a:t>simpex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Varicella-zoster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progressive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multifocal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leukoencephalopathy</a:t>
            </a:r>
            <a:r>
              <a:rPr lang="cs-CZ" altLang="cs-CZ" sz="2400" dirty="0"/>
              <a:t> – JC </a:t>
            </a:r>
            <a:r>
              <a:rPr lang="cs-CZ" altLang="cs-CZ" sz="2400" dirty="0" err="1"/>
              <a:t>polyoma</a:t>
            </a:r>
            <a:r>
              <a:rPr lang="cs-CZ" altLang="cs-CZ" sz="2400" dirty="0"/>
              <a:t> virus)</a:t>
            </a: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endParaRPr lang="cs-CZ" altLang="cs-CZ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FF0000"/>
                </a:solidFill>
              </a:rPr>
              <a:t>Neoplasms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 </a:t>
            </a:r>
            <a:r>
              <a:rPr lang="cs-CZ" altLang="cs-CZ" sz="2400" dirty="0" err="1"/>
              <a:t>Kaposi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sarcoma</a:t>
            </a:r>
            <a:r>
              <a:rPr lang="cs-CZ" altLang="cs-CZ" sz="2400" dirty="0"/>
              <a:t> – HHV 8, B-cell non-</a:t>
            </a:r>
            <a:r>
              <a:rPr lang="cs-CZ" altLang="cs-CZ" sz="2400" dirty="0" err="1"/>
              <a:t>Hodgkin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lymphomas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primary</a:t>
            </a:r>
            <a:r>
              <a:rPr lang="cs-CZ" altLang="cs-CZ" sz="2400" dirty="0"/>
              <a:t> brain </a:t>
            </a:r>
            <a:r>
              <a:rPr lang="cs-CZ" altLang="cs-CZ" sz="2400" dirty="0" err="1"/>
              <a:t>lymphomas</a:t>
            </a:r>
            <a:r>
              <a:rPr lang="cs-CZ" altLang="cs-CZ" sz="2400" dirty="0"/>
              <a:t> – EBV, </a:t>
            </a:r>
            <a:r>
              <a:rPr lang="cs-CZ" altLang="cs-CZ" sz="2400" dirty="0" err="1"/>
              <a:t>aggressive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cervical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anal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carcinomas</a:t>
            </a:r>
            <a:r>
              <a:rPr lang="cs-CZ" altLang="cs-CZ" sz="2400" dirty="0"/>
              <a:t> – HPV)</a:t>
            </a:r>
          </a:p>
        </p:txBody>
      </p:sp>
    </p:spTree>
    <p:extLst>
      <p:ext uri="{BB962C8B-B14F-4D97-AF65-F5344CB8AC3E}">
        <p14:creationId xmlns="" xmlns:p14="http://schemas.microsoft.com/office/powerpoint/2010/main" val="10881037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LUNG  INFECTIONS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Pneumocystis</a:t>
            </a:r>
          </a:p>
          <a:p>
            <a:pPr eaLnBrk="1" hangingPunct="1">
              <a:defRPr/>
            </a:pPr>
            <a:r>
              <a:rPr lang="cs-CZ" altLang="cs-CZ" smtClean="0"/>
              <a:t>Candidiasis, histoplasmosis, coccidiomycosis</a:t>
            </a:r>
          </a:p>
          <a:p>
            <a:pPr eaLnBrk="1" hangingPunct="1">
              <a:defRPr/>
            </a:pPr>
            <a:r>
              <a:rPr lang="cs-CZ" altLang="cs-CZ" smtClean="0"/>
              <a:t>CMV (+ in combination)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TBC</a:t>
            </a:r>
          </a:p>
          <a:p>
            <a:pPr eaLnBrk="1" hangingPunct="1">
              <a:defRPr/>
            </a:pPr>
            <a:r>
              <a:rPr lang="cs-CZ" altLang="cs-CZ" smtClean="0"/>
              <a:t>Toxoplasmosis</a:t>
            </a:r>
          </a:p>
          <a:p>
            <a:pPr eaLnBrk="1" hangingPunct="1">
              <a:defRPr/>
            </a:pPr>
            <a:r>
              <a:rPr lang="cs-CZ" altLang="cs-CZ" smtClean="0"/>
              <a:t>Nocardiosis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386105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TBC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/>
              <a:t>early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course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HIV </a:t>
            </a:r>
            <a:r>
              <a:rPr lang="cs-CZ" altLang="cs-CZ" dirty="0" err="1" smtClean="0"/>
              <a:t>infection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reactivation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reinfection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pulmonary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and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disseminated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multiple </a:t>
            </a:r>
            <a:r>
              <a:rPr lang="cs-CZ" altLang="cs-CZ" dirty="0" err="1" smtClean="0"/>
              <a:t>and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highly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resistant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mycobacteria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common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new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types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drugs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necessary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/>
              <a:t>problems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combination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therapy</a:t>
            </a:r>
            <a:r>
              <a:rPr lang="cs-CZ" altLang="cs-CZ" dirty="0" smtClean="0"/>
              <a:t> (HIV + TBC)</a:t>
            </a:r>
          </a:p>
        </p:txBody>
      </p:sp>
    </p:spTree>
    <p:extLst>
      <p:ext uri="{BB962C8B-B14F-4D97-AF65-F5344CB8AC3E}">
        <p14:creationId xmlns="" xmlns:p14="http://schemas.microsoft.com/office/powerpoint/2010/main" val="6323285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GIT  INFECTIONS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mtClean="0"/>
              <a:t>Very common, persistent diarrhea</a:t>
            </a:r>
          </a:p>
          <a:p>
            <a:pPr eaLnBrk="1" hangingPunct="1">
              <a:defRPr/>
            </a:pPr>
            <a:r>
              <a:rPr lang="cs-CZ" altLang="cs-CZ" smtClean="0"/>
              <a:t>Cryptosporidiosis, isosporidiosis (protozoa; watery diarrhea, major fluid loss; dg.- oocysts in the stool)</a:t>
            </a:r>
          </a:p>
          <a:p>
            <a:pPr eaLnBrk="1" hangingPunct="1">
              <a:defRPr/>
            </a:pPr>
            <a:r>
              <a:rPr lang="cs-CZ" altLang="cs-CZ" smtClean="0"/>
              <a:t>Atypical mycobacteriosis (M. avium-intracellulare complex)</a:t>
            </a:r>
          </a:p>
          <a:p>
            <a:pPr eaLnBrk="1" hangingPunct="1">
              <a:defRPr/>
            </a:pPr>
            <a:r>
              <a:rPr lang="cs-CZ" altLang="cs-CZ" smtClean="0"/>
              <a:t>Salmonella, Shigella</a:t>
            </a:r>
          </a:p>
          <a:p>
            <a:pPr eaLnBrk="1" hangingPunct="1">
              <a:defRPr/>
            </a:pPr>
            <a:r>
              <a:rPr lang="cs-CZ" altLang="cs-CZ" smtClean="0"/>
              <a:t>CMV</a:t>
            </a:r>
          </a:p>
        </p:txBody>
      </p:sp>
    </p:spTree>
    <p:extLst>
      <p:ext uri="{BB962C8B-B14F-4D97-AF65-F5344CB8AC3E}">
        <p14:creationId xmlns="" xmlns:p14="http://schemas.microsoft.com/office/powerpoint/2010/main" val="35810686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HIV + hepatitis co-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Common coinfection of HIV + HBV and/or HCV</a:t>
            </a:r>
          </a:p>
          <a:p>
            <a:pPr eaLnBrk="1" hangingPunct="1">
              <a:defRPr/>
            </a:pPr>
            <a:r>
              <a:rPr lang="cs-CZ" altLang="cs-CZ" smtClean="0"/>
              <a:t>↑ acute HCV in HIV infected </a:t>
            </a:r>
          </a:p>
          <a:p>
            <a:pPr eaLnBrk="1" hangingPunct="1">
              <a:defRPr/>
            </a:pPr>
            <a:r>
              <a:rPr lang="cs-CZ" altLang="cs-CZ" smtClean="0"/>
              <a:t>accelerated progression of chronic hepatitis to cirrhosis + liver failure</a:t>
            </a:r>
          </a:p>
          <a:p>
            <a:pPr eaLnBrk="1" hangingPunct="1">
              <a:defRPr/>
            </a:pPr>
            <a:r>
              <a:rPr lang="cs-CZ" altLang="cs-CZ" smtClean="0"/>
              <a:t>problems in HAART / HCV drug interaction and toxicity</a:t>
            </a:r>
          </a:p>
          <a:p>
            <a:pPr eaLnBrk="1" hangingPunct="1">
              <a:defRPr/>
            </a:pPr>
            <a:r>
              <a:rPr lang="cs-CZ" altLang="cs-CZ" smtClean="0"/>
              <a:t>value of the transplantation?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3867727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SKIN + ORAL  INFECTIONS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Chronic, relapsing, non-healing</a:t>
            </a:r>
          </a:p>
          <a:p>
            <a:pPr eaLnBrk="1" hangingPunct="1">
              <a:defRPr/>
            </a:pPr>
            <a:r>
              <a:rPr lang="cs-CZ" altLang="cs-CZ" smtClean="0"/>
              <a:t>Commonly ulcers</a:t>
            </a:r>
          </a:p>
          <a:p>
            <a:pPr eaLnBrk="1" hangingPunct="1">
              <a:defRPr/>
            </a:pPr>
            <a:r>
              <a:rPr lang="cs-CZ" altLang="cs-CZ" smtClean="0"/>
              <a:t>EBV + HIV – oral hairy leukoplakia</a:t>
            </a:r>
          </a:p>
          <a:p>
            <a:pPr eaLnBrk="1" hangingPunct="1">
              <a:defRPr/>
            </a:pPr>
            <a:r>
              <a:rPr lang="cs-CZ" altLang="cs-CZ" smtClean="0"/>
              <a:t>Candida</a:t>
            </a:r>
          </a:p>
          <a:p>
            <a:pPr eaLnBrk="1" hangingPunct="1">
              <a:defRPr/>
            </a:pPr>
            <a:r>
              <a:rPr lang="cs-CZ" altLang="cs-CZ" smtClean="0"/>
              <a:t>HSV, VZV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4635070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mtClean="0"/>
              <a:t>Oral </a:t>
            </a:r>
            <a:r>
              <a:rPr lang="cs-CZ" altLang="cs-CZ" smtClean="0"/>
              <a:t>h</a:t>
            </a:r>
            <a:r>
              <a:rPr lang="en-US" altLang="cs-CZ" smtClean="0"/>
              <a:t>airy </a:t>
            </a:r>
            <a:r>
              <a:rPr lang="cs-CZ" altLang="cs-CZ" smtClean="0"/>
              <a:t>l</a:t>
            </a:r>
            <a:r>
              <a:rPr lang="en-US" altLang="cs-CZ" smtClean="0"/>
              <a:t>eukoplakia</a:t>
            </a:r>
          </a:p>
        </p:txBody>
      </p:sp>
      <p:pic>
        <p:nvPicPr>
          <p:cNvPr id="133123" name="Picture 3" descr="hairy%20leukoplak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828801"/>
            <a:ext cx="497522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32347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Innate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Cells</a:t>
            </a:r>
            <a:r>
              <a:rPr lang="cs-CZ" b="1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/>
              <a:t>neutrophils</a:t>
            </a:r>
            <a:r>
              <a:rPr lang="cs-CZ" dirty="0" smtClean="0"/>
              <a:t>, </a:t>
            </a:r>
            <a:r>
              <a:rPr lang="cs-CZ" dirty="0" err="1" smtClean="0"/>
              <a:t>macrophages</a:t>
            </a:r>
            <a:r>
              <a:rPr lang="cs-CZ" dirty="0" smtClean="0"/>
              <a:t> (</a:t>
            </a:r>
            <a:r>
              <a:rPr lang="cs-CZ" dirty="0" err="1" smtClean="0"/>
              <a:t>phagocytosis</a:t>
            </a:r>
            <a:r>
              <a:rPr lang="cs-CZ" dirty="0" smtClean="0"/>
              <a:t>, </a:t>
            </a:r>
            <a:r>
              <a:rPr lang="cs-CZ" dirty="0" err="1" smtClean="0"/>
              <a:t>killing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bacteria</a:t>
            </a:r>
            <a:r>
              <a:rPr lang="cs-CZ" dirty="0" smtClean="0"/>
              <a:t>), </a:t>
            </a:r>
            <a:r>
              <a:rPr lang="cs-CZ" dirty="0" err="1" smtClean="0"/>
              <a:t>eosinophils</a:t>
            </a:r>
            <a:r>
              <a:rPr lang="cs-CZ" dirty="0" smtClean="0"/>
              <a:t> (</a:t>
            </a:r>
            <a:r>
              <a:rPr lang="cs-CZ" dirty="0" err="1" smtClean="0"/>
              <a:t>antiparasitic</a:t>
            </a:r>
            <a:r>
              <a:rPr lang="cs-CZ" dirty="0" smtClean="0"/>
              <a:t>, </a:t>
            </a:r>
            <a:r>
              <a:rPr lang="cs-CZ" dirty="0" err="1" smtClean="0"/>
              <a:t>allergic</a:t>
            </a:r>
            <a:r>
              <a:rPr lang="cs-CZ" dirty="0" smtClean="0"/>
              <a:t> response), </a:t>
            </a:r>
            <a:r>
              <a:rPr lang="cs-CZ" dirty="0" err="1" smtClean="0"/>
              <a:t>basophils</a:t>
            </a:r>
            <a:r>
              <a:rPr lang="cs-CZ" dirty="0" smtClean="0"/>
              <a:t>, natural </a:t>
            </a:r>
            <a:r>
              <a:rPr lang="cs-CZ" dirty="0" err="1" smtClean="0"/>
              <a:t>killer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, mast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Complement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r>
              <a:rPr lang="cs-CZ" dirty="0" smtClean="0"/>
              <a:t> </a:t>
            </a:r>
            <a:r>
              <a:rPr lang="cs-CZ" dirty="0" err="1" smtClean="0"/>
              <a:t>complex</a:t>
            </a:r>
            <a:r>
              <a:rPr lang="cs-CZ" dirty="0" smtClean="0"/>
              <a:t> </a:t>
            </a:r>
            <a:r>
              <a:rPr lang="en-US" dirty="0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interacting</a:t>
            </a:r>
            <a:r>
              <a:rPr lang="cs-CZ" dirty="0" smtClean="0"/>
              <a:t> plasma </a:t>
            </a:r>
            <a:r>
              <a:rPr lang="cs-CZ" dirty="0" err="1" smtClean="0"/>
              <a:t>proteins</a:t>
            </a:r>
            <a:r>
              <a:rPr lang="cs-CZ" dirty="0" smtClean="0"/>
              <a:t>, </a:t>
            </a:r>
            <a:r>
              <a:rPr lang="cs-CZ" dirty="0" err="1" smtClean="0"/>
              <a:t>effector</a:t>
            </a:r>
            <a:r>
              <a:rPr lang="cs-CZ" dirty="0" smtClean="0"/>
              <a:t> </a:t>
            </a:r>
            <a:r>
              <a:rPr lang="cs-CZ" dirty="0" err="1" smtClean="0"/>
              <a:t>mechanism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, </a:t>
            </a:r>
            <a:r>
              <a:rPr lang="cs-CZ" dirty="0" err="1" smtClean="0"/>
              <a:t>or</a:t>
            </a:r>
            <a:r>
              <a:rPr lang="cs-CZ" dirty="0" smtClean="0"/>
              <a:t> direct 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Toll-like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receptors</a:t>
            </a:r>
            <a:r>
              <a:rPr lang="cs-CZ" dirty="0" smtClean="0"/>
              <a:t> on </a:t>
            </a:r>
            <a:r>
              <a:rPr lang="cs-CZ" dirty="0" err="1" smtClean="0"/>
              <a:t>macrophages</a:t>
            </a:r>
            <a:r>
              <a:rPr lang="cs-CZ" dirty="0" smtClean="0"/>
              <a:t>, </a:t>
            </a:r>
            <a:r>
              <a:rPr lang="cs-CZ" dirty="0" err="1" smtClean="0"/>
              <a:t>neutrophils</a:t>
            </a:r>
            <a:r>
              <a:rPr lang="cs-CZ" dirty="0" smtClean="0"/>
              <a:t>, </a:t>
            </a:r>
            <a:r>
              <a:rPr lang="cs-CZ" dirty="0" err="1" smtClean="0"/>
              <a:t>dendritic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;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activated</a:t>
            </a:r>
            <a:r>
              <a:rPr lang="cs-CZ" dirty="0" smtClean="0"/>
              <a:t> by </a:t>
            </a:r>
            <a:r>
              <a:rPr lang="cs-CZ" dirty="0" err="1" smtClean="0"/>
              <a:t>binding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pathogenes</a:t>
            </a:r>
            <a:r>
              <a:rPr lang="cs-CZ" dirty="0" smtClean="0"/>
              <a:t>, </a:t>
            </a:r>
            <a:r>
              <a:rPr lang="cs-CZ" dirty="0" err="1" smtClean="0"/>
              <a:t>induce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secretion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pro-</a:t>
            </a:r>
            <a:r>
              <a:rPr lang="cs-CZ" dirty="0" err="1" smtClean="0"/>
              <a:t>inflammatory</a:t>
            </a:r>
            <a:r>
              <a:rPr lang="cs-CZ" dirty="0"/>
              <a:t> </a:t>
            </a:r>
            <a:r>
              <a:rPr lang="cs-CZ" dirty="0" err="1" smtClean="0"/>
              <a:t>cytokines</a:t>
            </a:r>
            <a:endParaRPr lang="cs-CZ" dirty="0" smtClean="0"/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Rapid response - </a:t>
            </a:r>
            <a:r>
              <a:rPr lang="cs-CZ" dirty="0" smtClean="0"/>
              <a:t>early host response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2380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Musculoskeletal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manifestations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Myalgia</a:t>
            </a:r>
            <a:r>
              <a:rPr lang="cs-CZ" dirty="0" smtClean="0"/>
              <a:t>/</a:t>
            </a:r>
            <a:r>
              <a:rPr lang="cs-CZ" dirty="0" err="1" smtClean="0"/>
              <a:t>arthralgia</a:t>
            </a:r>
            <a:endParaRPr lang="cs-CZ" dirty="0" smtClean="0"/>
          </a:p>
          <a:p>
            <a:r>
              <a:rPr lang="cs-CZ" dirty="0" err="1" smtClean="0"/>
              <a:t>Rheumatologic</a:t>
            </a:r>
            <a:r>
              <a:rPr lang="cs-CZ" dirty="0" smtClean="0"/>
              <a:t> </a:t>
            </a:r>
            <a:r>
              <a:rPr lang="cs-CZ" dirty="0" err="1" smtClean="0"/>
              <a:t>manifestations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joint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r>
              <a:rPr lang="cs-CZ" dirty="0" err="1" smtClean="0"/>
              <a:t>Musculoskeletal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 syndrome / HIV </a:t>
            </a:r>
            <a:r>
              <a:rPr lang="cs-CZ" dirty="0" err="1" smtClean="0"/>
              <a:t>wasting</a:t>
            </a:r>
            <a:r>
              <a:rPr lang="cs-CZ" dirty="0" smtClean="0"/>
              <a:t> syndrome</a:t>
            </a:r>
          </a:p>
          <a:p>
            <a:r>
              <a:rPr lang="cs-CZ" dirty="0" err="1" smtClean="0"/>
              <a:t>Delayed</a:t>
            </a:r>
            <a:r>
              <a:rPr lang="cs-CZ" dirty="0" smtClean="0"/>
              <a:t> </a:t>
            </a:r>
            <a:r>
              <a:rPr lang="cs-CZ" dirty="0" err="1" smtClean="0"/>
              <a:t>healing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8448000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HIV-associated neoplasia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HHV-8: </a:t>
            </a:r>
            <a:r>
              <a:rPr lang="cs-CZ" altLang="cs-CZ" dirty="0" err="1" smtClean="0"/>
              <a:t>Kaposi</a:t>
            </a:r>
            <a:r>
              <a:rPr lang="cs-CZ" altLang="cs-CZ" dirty="0" smtClean="0"/>
              <a:t>‘s </a:t>
            </a:r>
            <a:r>
              <a:rPr lang="cs-CZ" altLang="cs-CZ" dirty="0" err="1" smtClean="0"/>
              <a:t>sarcoma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EBV: non-</a:t>
            </a:r>
            <a:r>
              <a:rPr lang="cs-CZ" altLang="cs-CZ" dirty="0" err="1" smtClean="0"/>
              <a:t>Hodgkin</a:t>
            </a:r>
            <a:r>
              <a:rPr lang="cs-CZ" altLang="cs-CZ" dirty="0" smtClean="0"/>
              <a:t>‘s </a:t>
            </a:r>
            <a:r>
              <a:rPr lang="cs-CZ" altLang="cs-CZ" dirty="0" err="1" smtClean="0"/>
              <a:t>malignant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primary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brain</a:t>
            </a:r>
            <a:r>
              <a:rPr lang="cs-CZ" altLang="cs-CZ" dirty="0" smtClean="0"/>
              <a:t> ML</a:t>
            </a:r>
          </a:p>
          <a:p>
            <a:pPr eaLnBrk="1" hangingPunct="1">
              <a:defRPr/>
            </a:pPr>
            <a:r>
              <a:rPr lang="cs-CZ" altLang="cs-CZ" dirty="0" smtClean="0"/>
              <a:t>HPV: </a:t>
            </a:r>
            <a:r>
              <a:rPr lang="cs-CZ" altLang="cs-CZ" dirty="0" err="1" smtClean="0"/>
              <a:t>agressive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anal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cervical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squamous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carcinoma</a:t>
            </a:r>
            <a:r>
              <a:rPr lang="cs-CZ" altLang="cs-CZ" dirty="0" smtClean="0"/>
              <a:t>  </a:t>
            </a:r>
          </a:p>
          <a:p>
            <a:pPr eaLnBrk="1" hangingPunct="1">
              <a:defRPr/>
            </a:pPr>
            <a:r>
              <a:rPr lang="cs-CZ" altLang="cs-CZ" dirty="0" err="1" smtClean="0"/>
              <a:t>general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increased</a:t>
            </a:r>
            <a:r>
              <a:rPr lang="cs-CZ" altLang="cs-CZ" dirty="0" smtClean="0"/>
              <a:t> risk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malignancy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9288854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HIV-Kaposi-ma+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981076"/>
            <a:ext cx="888841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5"/>
          <p:cNvSpPr txBox="1">
            <a:spLocks noChangeArrowheads="1"/>
          </p:cNvSpPr>
          <p:nvPr/>
        </p:nvSpPr>
        <p:spPr bwMode="auto">
          <a:xfrm>
            <a:off x="2187576" y="84138"/>
            <a:ext cx="27638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Kaposi</a:t>
            </a:r>
            <a:r>
              <a:rPr lang="cs-CZ" altLang="cs-CZ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sarcoma</a:t>
            </a:r>
            <a:endParaRPr lang="cs-CZ" altLang="cs-CZ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2340" name="Text Box 6"/>
          <p:cNvSpPr txBox="1">
            <a:spLocks noChangeArrowheads="1"/>
          </p:cNvSpPr>
          <p:nvPr/>
        </p:nvSpPr>
        <p:spPr bwMode="auto">
          <a:xfrm>
            <a:off x="1682750" y="6400801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11388997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8338" y="468313"/>
            <a:ext cx="8394700" cy="5699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FF0000"/>
                </a:solidFill>
              </a:rPr>
              <a:t>HIV </a:t>
            </a:r>
            <a:r>
              <a:rPr lang="cs-CZ" altLang="cs-CZ" sz="5400" dirty="0">
                <a:solidFill>
                  <a:srgbClr val="FF0000"/>
                </a:solidFill>
              </a:rPr>
              <a:t>l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ymphoma</a:t>
            </a:r>
            <a:endParaRPr lang="en-US" altLang="cs-CZ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716089"/>
            <a:ext cx="8018463" cy="4351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</a:t>
            </a:r>
            <a:r>
              <a:rPr lang="en-US" altLang="cs-CZ" smtClean="0">
                <a:cs typeface="Times New Roman" panose="02020603050405020304" pitchFamily="18" charset="0"/>
              </a:rPr>
              <a:t>olitary lump or nodule, swelling, nonhealing ulcer</a:t>
            </a:r>
            <a:endParaRPr lang="cs-CZ" altLang="cs-CZ" smtClean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The swelling may be ulcerated or may be covered with intact, normal-appearing mucosa.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Usually painful, rapid grow</a:t>
            </a:r>
            <a:r>
              <a:rPr lang="cs-CZ" altLang="cs-CZ" smtClean="0">
                <a:cs typeface="Times New Roman" panose="02020603050405020304" pitchFamily="18" charset="0"/>
              </a:rPr>
              <a:t>th</a:t>
            </a:r>
            <a:r>
              <a:rPr lang="en-US" altLang="cs-CZ" smtClean="0">
                <a:cs typeface="Times New Roman" panose="02020603050405020304" pitchFamily="18" charset="0"/>
              </a:rPr>
              <a:t>.</a:t>
            </a:r>
            <a:r>
              <a:rPr lang="en-US" altLang="cs-CZ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Common association with EBV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Several histopathologic types, atypical localization</a:t>
            </a:r>
            <a:endParaRPr lang="en-US" altLang="cs-CZ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355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8338" y="444501"/>
            <a:ext cx="8394700" cy="593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Human </a:t>
            </a:r>
            <a:r>
              <a:rPr lang="cs-CZ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apilloma</a:t>
            </a:r>
            <a:r>
              <a:rPr lang="en-US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5400" dirty="0">
                <a:solidFill>
                  <a:srgbClr val="FF0000"/>
                </a:solidFill>
                <a:cs typeface="Times New Roman" panose="02020603050405020304" pitchFamily="18" charset="0"/>
              </a:rPr>
              <a:t>v</a:t>
            </a:r>
            <a:r>
              <a:rPr lang="en-US" altLang="cs-CZ" sz="5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iruses</a:t>
            </a:r>
            <a:endParaRPr lang="en-US" altLang="cs-CZ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Human papilloma virus</a:t>
            </a:r>
            <a:r>
              <a:rPr lang="cs-CZ" altLang="cs-CZ" smtClean="0">
                <a:cs typeface="Times New Roman" panose="02020603050405020304" pitchFamily="18" charset="0"/>
              </a:rPr>
              <a:t> lesions</a:t>
            </a:r>
            <a:r>
              <a:rPr lang="en-US" altLang="cs-CZ" smtClean="0">
                <a:cs typeface="Times New Roman" panose="02020603050405020304" pitchFamily="18" charset="0"/>
              </a:rPr>
              <a:t> appear most commonly in immunocompromised individuals. </a:t>
            </a:r>
          </a:p>
          <a:p>
            <a:pPr eaLnBrk="1" hangingPunct="1">
              <a:defRPr/>
            </a:pPr>
            <a:r>
              <a:rPr lang="en-US" altLang="cs-CZ" smtClean="0">
                <a:cs typeface="Times New Roman" panose="02020603050405020304" pitchFamily="18" charset="0"/>
              </a:rPr>
              <a:t>Diagnosis based on history, clinical appearance, and biopsy. </a:t>
            </a:r>
          </a:p>
          <a:p>
            <a:pPr eaLnBrk="1" hangingPunct="1"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C</a:t>
            </a:r>
            <a:r>
              <a:rPr lang="en-US" altLang="cs-CZ" smtClean="0">
                <a:cs typeface="Times New Roman" panose="02020603050405020304" pitchFamily="18" charset="0"/>
              </a:rPr>
              <a:t>ommon </a:t>
            </a:r>
            <a:r>
              <a:rPr lang="cs-CZ" altLang="cs-CZ" smtClean="0">
                <a:cs typeface="Times New Roman" panose="02020603050405020304" pitchFamily="18" charset="0"/>
              </a:rPr>
              <a:t>in </a:t>
            </a:r>
            <a:r>
              <a:rPr lang="en-US" altLang="cs-CZ" smtClean="0">
                <a:cs typeface="Times New Roman" panose="02020603050405020304" pitchFamily="18" charset="0"/>
              </a:rPr>
              <a:t>early HIV infection.</a:t>
            </a:r>
          </a:p>
          <a:p>
            <a:pPr eaLnBrk="1" hangingPunct="1">
              <a:defRPr/>
            </a:pPr>
            <a:r>
              <a:rPr lang="cs-CZ" altLang="cs-CZ" smtClean="0">
                <a:cs typeface="Times New Roman" panose="02020603050405020304" pitchFamily="18" charset="0"/>
              </a:rPr>
              <a:t>S</a:t>
            </a:r>
            <a:r>
              <a:rPr lang="en-US" altLang="cs-CZ" smtClean="0">
                <a:cs typeface="Times New Roman" panose="02020603050405020304" pitchFamily="18" charset="0"/>
              </a:rPr>
              <a:t>piky warts,  raised, cauliflower-like appearance.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39909311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Noninfectious HIV-related </a:t>
            </a:r>
            <a:r>
              <a:rPr lang="cs-CZ" dirty="0" smtClean="0">
                <a:solidFill>
                  <a:srgbClr val="FF000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omorbidities</a:t>
            </a:r>
            <a:r>
              <a:rPr lang="en-US" dirty="0" smtClean="0"/>
              <a:t>:</a:t>
            </a:r>
            <a:endParaRPr lang="cs-CZ" dirty="0"/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 smtClean="0">
                <a:effectLst/>
              </a:rPr>
              <a:t>The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remature</a:t>
            </a:r>
            <a:r>
              <a:rPr lang="en-US" altLang="cs-CZ" dirty="0" smtClean="0">
                <a:effectLst/>
              </a:rPr>
              <a:t> aging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rocess</a:t>
            </a:r>
            <a:r>
              <a:rPr lang="en-US" altLang="cs-CZ" dirty="0" smtClean="0">
                <a:effectLst/>
              </a:rPr>
              <a:t> in HIV-infected </a:t>
            </a:r>
            <a:r>
              <a:rPr lang="cs-CZ" altLang="cs-CZ" dirty="0" smtClean="0">
                <a:effectLst/>
              </a:rPr>
              <a:t>p</a:t>
            </a:r>
            <a:r>
              <a:rPr lang="en-US" altLang="cs-CZ" dirty="0" err="1" smtClean="0">
                <a:effectLst/>
              </a:rPr>
              <a:t>eople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2x 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myocardial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infarction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osteoporosis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incl</a:t>
            </a:r>
            <a:r>
              <a:rPr lang="cs-CZ" altLang="cs-CZ" dirty="0" smtClean="0">
                <a:effectLst/>
              </a:rPr>
              <a:t>. </a:t>
            </a:r>
            <a:r>
              <a:rPr lang="cs-CZ" altLang="cs-CZ" dirty="0" err="1" smtClean="0">
                <a:effectLst/>
              </a:rPr>
              <a:t>fractures</a:t>
            </a:r>
            <a:r>
              <a:rPr lang="cs-CZ" altLang="cs-CZ" dirty="0" smtClean="0">
                <a:effectLst/>
              </a:rPr>
              <a:t> (</a:t>
            </a:r>
            <a:r>
              <a:rPr lang="cs-CZ" altLang="cs-CZ" dirty="0" err="1" smtClean="0">
                <a:effectLst/>
              </a:rPr>
              <a:t>even</a:t>
            </a:r>
            <a:r>
              <a:rPr lang="cs-CZ" altLang="cs-CZ" dirty="0" smtClean="0">
                <a:effectLst/>
              </a:rPr>
              <a:t> in </a:t>
            </a:r>
            <a:r>
              <a:rPr lang="cs-CZ" altLang="cs-CZ" dirty="0" err="1" smtClean="0">
                <a:effectLst/>
              </a:rPr>
              <a:t>adolescents</a:t>
            </a:r>
            <a:r>
              <a:rPr lang="cs-CZ" altLang="cs-CZ" dirty="0" smtClean="0">
                <a:effectLst/>
              </a:rPr>
              <a:t>!)</a:t>
            </a:r>
          </a:p>
          <a:p>
            <a:r>
              <a:rPr lang="cs-CZ" altLang="cs-CZ" dirty="0" smtClean="0">
                <a:effectLst/>
              </a:rPr>
              <a:t>↑ risk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chronic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renal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failure</a:t>
            </a:r>
            <a:endParaRPr lang="cs-CZ" altLang="cs-CZ" dirty="0" smtClean="0">
              <a:effectLst/>
            </a:endParaRPr>
          </a:p>
          <a:p>
            <a:r>
              <a:rPr lang="cs-CZ" altLang="cs-CZ" dirty="0" smtClean="0">
                <a:effectLst/>
              </a:rPr>
              <a:t>Non-AIDS </a:t>
            </a:r>
            <a:r>
              <a:rPr lang="cs-CZ" altLang="cs-CZ" dirty="0" err="1" smtClean="0">
                <a:effectLst/>
              </a:rPr>
              <a:t>tumors</a:t>
            </a: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4472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rgbClr val="FF0000"/>
                </a:solidFill>
              </a:rPr>
              <a:t>HAART </a:t>
            </a:r>
            <a:r>
              <a:rPr lang="cs-CZ" altLang="cs-CZ" dirty="0" err="1" smtClean="0">
                <a:solidFill>
                  <a:srgbClr val="FF0000"/>
                </a:solidFill>
              </a:rPr>
              <a:t>complications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268414"/>
            <a:ext cx="8507412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Diarrhea, nausea , and vomiting.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Lipodystrophy: fat in adipous tissue redistributed to other regions, i.e.face and limbs → thin, breasts, stomach and/or neck enlarge.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Glucose intolerance, diabetes. Lactic acidosis.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Liver  toxicity – acute hepatitis incl. liver failure. Pancreatitis.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Nephrotoxicity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Neuropathy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smtClean="0">
                <a:effectLst/>
              </a:rPr>
              <a:t>Osteonecrosis, osteoporosis, osteopenia</a:t>
            </a:r>
          </a:p>
        </p:txBody>
      </p:sp>
    </p:spTree>
    <p:extLst>
      <p:ext uri="{BB962C8B-B14F-4D97-AF65-F5344CB8AC3E}">
        <p14:creationId xmlns="" xmlns:p14="http://schemas.microsoft.com/office/powerpoint/2010/main" val="2824813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Protect</a:t>
            </a:r>
            <a:r>
              <a:rPr lang="cs-CZ" dirty="0" smtClean="0"/>
              <a:t> </a:t>
            </a:r>
            <a:r>
              <a:rPr lang="cs-CZ" dirty="0" err="1" smtClean="0"/>
              <a:t>yourself</a:t>
            </a:r>
            <a:r>
              <a:rPr lang="cs-CZ" dirty="0" smtClean="0"/>
              <a:t> (</a:t>
            </a:r>
            <a:r>
              <a:rPr lang="cs-CZ" dirty="0" err="1" smtClean="0"/>
              <a:t>client</a:t>
            </a:r>
            <a:r>
              <a:rPr lang="cs-CZ" dirty="0" smtClean="0"/>
              <a:t> </a:t>
            </a:r>
            <a:r>
              <a:rPr lang="cs-CZ" dirty="0" err="1" smtClean="0"/>
              <a:t>unaware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HIV+, </a:t>
            </a:r>
            <a:r>
              <a:rPr lang="cs-CZ" dirty="0" err="1" smtClean="0"/>
              <a:t>untrue</a:t>
            </a:r>
            <a:r>
              <a:rPr lang="cs-CZ" dirty="0" smtClean="0"/>
              <a:t> report </a:t>
            </a:r>
            <a:r>
              <a:rPr lang="cs-CZ" dirty="0" err="1" smtClean="0"/>
              <a:t>of</a:t>
            </a:r>
            <a:r>
              <a:rPr lang="cs-CZ" dirty="0" smtClean="0"/>
              <a:t> HIV status)</a:t>
            </a:r>
          </a:p>
          <a:p>
            <a:r>
              <a:rPr lang="cs-CZ" dirty="0" err="1" smtClean="0"/>
              <a:t>Help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diagnosis</a:t>
            </a:r>
            <a:r>
              <a:rPr lang="cs-CZ" dirty="0" smtClean="0"/>
              <a:t> (</a:t>
            </a:r>
            <a:r>
              <a:rPr lang="cs-CZ" dirty="0" err="1" smtClean="0"/>
              <a:t>encourage</a:t>
            </a:r>
            <a:r>
              <a:rPr lang="cs-CZ" dirty="0" smtClean="0"/>
              <a:t> HIV test in </a:t>
            </a:r>
            <a:r>
              <a:rPr lang="cs-CZ" dirty="0" err="1" smtClean="0"/>
              <a:t>unclear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Special</a:t>
            </a:r>
            <a:r>
              <a:rPr lang="cs-CZ" dirty="0" smtClean="0"/>
              <a:t> support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(</a:t>
            </a:r>
            <a:r>
              <a:rPr lang="cs-CZ" dirty="0" err="1" smtClean="0"/>
              <a:t>wasting</a:t>
            </a:r>
            <a:r>
              <a:rPr lang="cs-CZ" dirty="0" smtClean="0"/>
              <a:t>, </a:t>
            </a:r>
            <a:r>
              <a:rPr lang="cs-CZ" dirty="0" err="1" smtClean="0"/>
              <a:t>osteoporosis</a:t>
            </a:r>
            <a:r>
              <a:rPr lang="cs-CZ" dirty="0" smtClean="0"/>
              <a:t>, …)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1018224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pPr eaLnBrk="1" hangingPunct="1"/>
            <a:r>
              <a:rPr lang="cs-CZ" altLang="cs-CZ" sz="4400">
                <a:solidFill>
                  <a:srgbClr val="FF0000"/>
                </a:solidFill>
              </a:rPr>
              <a:t>Pathology of Infectious Diseases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eaLnBrk="1" hangingPunct="1"/>
            <a:endParaRPr lang="cs-CZ" altLang="cs-CZ" sz="32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3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Categories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341438"/>
            <a:ext cx="8435975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Saprophytes:</a:t>
            </a:r>
            <a:r>
              <a:rPr lang="cs-CZ" altLang="cs-CZ" sz="2400"/>
              <a:t> nonpathogenic; in dead organic matter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Parasites: </a:t>
            </a:r>
            <a:r>
              <a:rPr lang="cs-CZ" altLang="cs-CZ" sz="2400"/>
              <a:t>living in or on an host on his the expense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Commensals:</a:t>
            </a:r>
            <a:r>
              <a:rPr lang="cs-CZ" altLang="cs-CZ" sz="2400"/>
              <a:t> normal inhabitants of skin and mucosa;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Pathogenic microorganisms:</a:t>
            </a:r>
            <a:r>
              <a:rPr lang="cs-CZ" altLang="cs-CZ" sz="2400"/>
              <a:t> Classic disease-causing pathogens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– </a:t>
            </a:r>
            <a:r>
              <a:rPr lang="cs-CZ" altLang="cs-CZ" sz="2400" b="1">
                <a:solidFill>
                  <a:schemeClr val="hlink"/>
                </a:solidFill>
              </a:rPr>
              <a:t>Opportunists or facultatively pathogenic</a:t>
            </a:r>
            <a:r>
              <a:rPr lang="cs-CZ" altLang="cs-CZ" sz="2400"/>
              <a:t> microorganisms: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   in immunocompromised individuals in an “opportune” situation; frequently from the normal flora, may be from the surrounding environment or other germ carriers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Pathogenicity: </a:t>
            </a:r>
            <a:r>
              <a:rPr lang="cs-CZ" altLang="cs-CZ" sz="2400"/>
              <a:t>capacity of a pathogen species to cause disease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Virulence:</a:t>
            </a:r>
            <a:r>
              <a:rPr lang="cs-CZ" altLang="cs-CZ" sz="2400"/>
              <a:t> sum of the disease-causing properties of a strain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of a pathogenic species</a:t>
            </a:r>
          </a:p>
        </p:txBody>
      </p:sp>
    </p:spTree>
    <p:extLst>
      <p:ext uri="{BB962C8B-B14F-4D97-AF65-F5344CB8AC3E}">
        <p14:creationId xmlns="" xmlns:p14="http://schemas.microsoft.com/office/powerpoint/2010/main" val="39736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Mechanisms of nonspecific immunity</a:t>
            </a:r>
            <a:r>
              <a:rPr lang="en-US" altLang="cs-CZ" dirty="0">
                <a:solidFill>
                  <a:srgbClr val="FF0000"/>
                </a:solidFill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cs-CZ" dirty="0"/>
              <a:t>Fever</a:t>
            </a:r>
          </a:p>
          <a:p>
            <a:endParaRPr lang="en-US" altLang="cs-CZ" dirty="0"/>
          </a:p>
          <a:p>
            <a:r>
              <a:rPr lang="en-US" altLang="cs-CZ" dirty="0"/>
              <a:t>Inflammation</a:t>
            </a:r>
          </a:p>
          <a:p>
            <a:r>
              <a:rPr lang="en-US" altLang="cs-CZ" dirty="0"/>
              <a:t>	extravasation</a:t>
            </a:r>
          </a:p>
          <a:p>
            <a:r>
              <a:rPr lang="en-US" altLang="cs-CZ" dirty="0"/>
              <a:t>	phagocytosis</a:t>
            </a:r>
          </a:p>
          <a:p>
            <a:r>
              <a:rPr lang="en-US" altLang="cs-CZ" dirty="0"/>
              <a:t>	complement</a:t>
            </a:r>
          </a:p>
          <a:p>
            <a:endParaRPr lang="en-US" altLang="cs-CZ" dirty="0"/>
          </a:p>
          <a:p>
            <a:r>
              <a:rPr lang="en-US" altLang="cs-CZ" dirty="0"/>
              <a:t>NK cells</a:t>
            </a:r>
          </a:p>
          <a:p>
            <a:endParaRPr lang="en-US" altLang="cs-CZ" dirty="0"/>
          </a:p>
          <a:p>
            <a:r>
              <a:rPr lang="en-US" altLang="cs-CZ" dirty="0" smtClean="0"/>
              <a:t>Interferons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cs-CZ" altLang="cs-CZ" dirty="0" err="1" smtClean="0"/>
              <a:t>against</a:t>
            </a:r>
            <a:r>
              <a:rPr lang="en-US" altLang="cs-CZ" dirty="0" smtClean="0"/>
              <a:t> </a:t>
            </a:r>
            <a:r>
              <a:rPr lang="en-US" altLang="cs-CZ" dirty="0"/>
              <a:t>viral infection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3881647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RESIDENT FLORA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2400300"/>
            <a:ext cx="8435975" cy="426878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u="sng" dirty="0" smtClean="0"/>
              <a:t>NO</a:t>
            </a:r>
            <a:r>
              <a:rPr lang="en-US" altLang="cs-CZ" dirty="0" smtClean="0"/>
              <a:t>  disease under normal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Includes bacteria, fungi, protozoa, viruses and arthropods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mites</a:t>
            </a:r>
            <a:r>
              <a:rPr lang="cs-CZ" altLang="cs-CZ" dirty="0" smtClean="0"/>
              <a:t>)</a:t>
            </a:r>
            <a:endParaRPr lang="en-US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Most areas of the body in contact with the outside environment harbor resident microbes; large intestine has the highest numbers of bacteria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Internal organs</a:t>
            </a:r>
            <a:r>
              <a:rPr lang="cs-CZ" altLang="cs-CZ" dirty="0" smtClean="0"/>
              <a:t>,</a:t>
            </a:r>
            <a:r>
              <a:rPr lang="en-US" altLang="cs-CZ" dirty="0" smtClean="0"/>
              <a:t> tissues</a:t>
            </a:r>
            <a:r>
              <a:rPr lang="cs-CZ" altLang="cs-CZ" dirty="0" smtClean="0"/>
              <a:t>,</a:t>
            </a:r>
            <a:r>
              <a:rPr lang="en-US" altLang="cs-CZ" dirty="0" smtClean="0"/>
              <a:t> fluids microbe-free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Bacterial flora benefit host by preventing overgrowth of harmful microbes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="" xmlns:p14="http://schemas.microsoft.com/office/powerpoint/2010/main" val="14699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OPPORTUNISTIC FLORA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600201"/>
            <a:ext cx="850741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P</a:t>
            </a:r>
            <a:r>
              <a:rPr lang="en-US" altLang="cs-CZ" smtClean="0"/>
              <a:t>otentially pathogenic organisms that do not cause disease in their normal habitat in a healthy person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Organisms that gain access </a:t>
            </a:r>
            <a:r>
              <a:rPr lang="cs-CZ" altLang="cs-CZ" smtClean="0"/>
              <a:t>into the tissue </a:t>
            </a:r>
            <a:r>
              <a:rPr lang="en-US" altLang="cs-CZ" smtClean="0"/>
              <a:t>through b</a:t>
            </a:r>
            <a:r>
              <a:rPr lang="cs-CZ" altLang="cs-CZ" smtClean="0"/>
              <a:t>ro</a:t>
            </a:r>
            <a:r>
              <a:rPr lang="en-US" altLang="cs-CZ" smtClean="0"/>
              <a:t>ken skin or mucous membranes </a:t>
            </a: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H</a:t>
            </a:r>
            <a:r>
              <a:rPr lang="en-US" altLang="cs-CZ" smtClean="0"/>
              <a:t>ost already weakened or compromised by infection.</a:t>
            </a:r>
          </a:p>
        </p:txBody>
      </p:sp>
    </p:spTree>
    <p:extLst>
      <p:ext uri="{BB962C8B-B14F-4D97-AF65-F5344CB8AC3E}">
        <p14:creationId xmlns="" xmlns:p14="http://schemas.microsoft.com/office/powerpoint/2010/main" val="29698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2781300"/>
            <a:ext cx="8964612" cy="407670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Endogenous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colonizing</a:t>
            </a:r>
            <a:r>
              <a:rPr lang="cs-CZ" altLang="cs-CZ" dirty="0" smtClean="0"/>
              <a:t> flora</a:t>
            </a:r>
          </a:p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Exogenous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invasion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host by </a:t>
            </a:r>
            <a:r>
              <a:rPr lang="cs-CZ" altLang="cs-CZ" dirty="0" err="1" smtClean="0"/>
              <a:t>microorganisms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external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sources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dirty="0" err="1" smtClean="0">
                <a:solidFill>
                  <a:schemeClr val="hlink"/>
                </a:solidFill>
              </a:rPr>
              <a:t>Nosocomial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acquired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during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hospitalization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urinary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tract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respiratory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organs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wound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sepsis</a:t>
            </a:r>
            <a:r>
              <a:rPr lang="cs-CZ" altLang="cs-CZ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91603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Superinfection:</a:t>
            </a:r>
            <a:r>
              <a:rPr lang="cs-CZ" altLang="cs-CZ" smtClean="0"/>
              <a:t> occurrence of a second infection in the course of a first infection</a:t>
            </a:r>
          </a:p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Relapses:</a:t>
            </a:r>
            <a:r>
              <a:rPr lang="cs-CZ" altLang="cs-CZ" smtClean="0"/>
              <a:t> series of infections by the same pathogen</a:t>
            </a:r>
          </a:p>
          <a:p>
            <a:pPr eaLnBrk="1" hangingPunct="1">
              <a:buFontTx/>
              <a:buNone/>
            </a:pPr>
            <a:r>
              <a:rPr lang="cs-CZ" altLang="cs-CZ" smtClean="0">
                <a:solidFill>
                  <a:schemeClr val="hlink"/>
                </a:solidFill>
              </a:rPr>
              <a:t>Reinfection:</a:t>
            </a:r>
            <a:r>
              <a:rPr lang="cs-CZ" altLang="cs-CZ" smtClean="0"/>
              <a:t> series of infections by different pathogens</a:t>
            </a:r>
          </a:p>
          <a:p>
            <a:pPr eaLnBrk="1" hangingPunct="1">
              <a:buFontTx/>
              <a:buNone/>
            </a:pPr>
            <a:r>
              <a:rPr lang="en-US" altLang="cs-CZ" smtClean="0">
                <a:solidFill>
                  <a:schemeClr val="hlink"/>
                </a:solidFill>
              </a:rPr>
              <a:t>Subclinical disease</a:t>
            </a:r>
            <a:r>
              <a:rPr lang="en-US" altLang="cs-CZ" smtClean="0"/>
              <a:t>: No noticeable signs or symptoms (inapparent infection)</a:t>
            </a:r>
          </a:p>
          <a:p>
            <a:pPr eaLnBrk="1" hangingPunct="1">
              <a:buFontTx/>
              <a:buNone/>
            </a:pPr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346121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Host </a:t>
            </a:r>
            <a:r>
              <a:rPr lang="cs-CZ" altLang="cs-CZ" dirty="0" smtClean="0">
                <a:solidFill>
                  <a:srgbClr val="FF0000"/>
                </a:solidFill>
              </a:rPr>
              <a:t>i</a:t>
            </a:r>
            <a:r>
              <a:rPr lang="en-US" altLang="cs-CZ" dirty="0" err="1" smtClean="0">
                <a:solidFill>
                  <a:srgbClr val="FF0000"/>
                </a:solidFill>
              </a:rPr>
              <a:t>nvolvement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62200"/>
            <a:ext cx="82296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 err="1" smtClean="0">
                <a:solidFill>
                  <a:schemeClr val="hlink"/>
                </a:solidFill>
              </a:rPr>
              <a:t>Local</a:t>
            </a:r>
            <a:r>
              <a:rPr lang="cs-CZ" altLang="cs-CZ" b="1" dirty="0" smtClean="0">
                <a:solidFill>
                  <a:schemeClr val="hlink"/>
                </a:solidFill>
              </a:rPr>
              <a:t> 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restricted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surrounding</a:t>
            </a:r>
            <a:r>
              <a:rPr lang="cs-CZ" altLang="cs-CZ" dirty="0" smtClean="0"/>
              <a:t> area</a:t>
            </a:r>
          </a:p>
          <a:p>
            <a:pPr eaLnBrk="1" hangingPunct="1">
              <a:buFontTx/>
              <a:buNone/>
            </a:pPr>
            <a:r>
              <a:rPr lang="cs-CZ" altLang="cs-CZ" b="1" dirty="0" err="1" smtClean="0">
                <a:solidFill>
                  <a:schemeClr val="hlink"/>
                </a:solidFill>
              </a:rPr>
              <a:t>Generalized</a:t>
            </a:r>
            <a:r>
              <a:rPr lang="cs-CZ" altLang="cs-CZ" b="1" dirty="0" smtClean="0">
                <a:solidFill>
                  <a:schemeClr val="hlink"/>
                </a:solidFill>
              </a:rPr>
              <a:t> (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systemic</a:t>
            </a:r>
            <a:r>
              <a:rPr lang="cs-CZ" altLang="cs-CZ" b="1" dirty="0" smtClean="0">
                <a:solidFill>
                  <a:schemeClr val="hlink"/>
                </a:solidFill>
              </a:rPr>
              <a:t>) </a:t>
            </a:r>
            <a:r>
              <a:rPr lang="cs-CZ" altLang="cs-CZ" b="1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Lymphogenous</a:t>
            </a:r>
            <a:r>
              <a:rPr lang="cs-CZ" altLang="cs-CZ" dirty="0" smtClean="0"/>
              <a:t> and/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haematogenous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spread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pathogen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organotropism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three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stages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incubation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generalization</a:t>
            </a:r>
            <a:r>
              <a:rPr lang="cs-CZ" altLang="cs-CZ" dirty="0" smtClean="0"/>
              <a:t>, organ </a:t>
            </a:r>
            <a:r>
              <a:rPr lang="cs-CZ" altLang="cs-CZ" dirty="0" err="1" smtClean="0"/>
              <a:t>manifestation</a:t>
            </a:r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60638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Systemic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example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immunocompromised</a:t>
            </a:r>
            <a:r>
              <a:rPr lang="cs-CZ" altLang="cs-CZ" dirty="0" smtClean="0"/>
              <a:t> host, </a:t>
            </a:r>
            <a:r>
              <a:rPr lang="cs-CZ" altLang="cs-CZ" dirty="0" err="1" smtClean="0"/>
              <a:t>mycotic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portal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entry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lung</a:t>
            </a:r>
            <a:r>
              <a:rPr lang="cs-CZ" altLang="cs-CZ" dirty="0" smtClean="0"/>
              <a:t>, skin</a:t>
            </a:r>
          </a:p>
          <a:p>
            <a:pPr eaLnBrk="1" hangingPunct="1"/>
            <a:r>
              <a:rPr lang="cs-CZ" altLang="cs-CZ" dirty="0" err="1" smtClean="0"/>
              <a:t>generalisation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haematogenous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organotropism</a:t>
            </a:r>
            <a:r>
              <a:rPr lang="cs-CZ" altLang="cs-CZ" dirty="0" smtClean="0"/>
              <a:t> – brain </a:t>
            </a:r>
            <a:r>
              <a:rPr lang="cs-CZ" altLang="cs-CZ" dirty="0" err="1" smtClean="0"/>
              <a:t>abscesses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                    </a:t>
            </a:r>
            <a:r>
              <a:rPr lang="cs-CZ" altLang="cs-CZ" dirty="0" err="1" smtClean="0"/>
              <a:t>lung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abscesses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superinfection</a:t>
            </a:r>
            <a:r>
              <a:rPr lang="cs-CZ" altLang="cs-CZ" dirty="0" smtClean="0"/>
              <a:t> by </a:t>
            </a:r>
            <a:r>
              <a:rPr lang="cs-CZ" altLang="cs-CZ" dirty="0" err="1" smtClean="0"/>
              <a:t>bacteria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57889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292" name="Picture 4" descr="P101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74614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683555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b="1" smtClean="0">
                <a:solidFill>
                  <a:srgbClr val="FF0000"/>
                </a:solidFill>
              </a:rPr>
              <a:t>TRUE PATHOGENS</a:t>
            </a:r>
            <a:endParaRPr lang="cs-CZ" altLang="cs-CZ" b="1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capable of causing disease in healthy persons with normal immune defenses</a:t>
            </a:r>
            <a:r>
              <a:rPr lang="cs-CZ" altLang="cs-CZ" smtClean="0"/>
              <a:t> (i.e. i</a:t>
            </a:r>
            <a:r>
              <a:rPr lang="en-US" altLang="cs-CZ" sz="3600"/>
              <a:t>nfluenza virus, plague bacillus, malarial protozoan</a:t>
            </a:r>
            <a:r>
              <a:rPr lang="cs-CZ" altLang="cs-CZ" sz="3600"/>
              <a:t>, …)</a:t>
            </a:r>
            <a:endParaRPr lang="en-US" altLang="cs-CZ" sz="3600"/>
          </a:p>
          <a:p>
            <a:pPr eaLnBrk="1" hangingPunct="1"/>
            <a:endParaRPr lang="cs-CZ" altLang="cs-CZ" smtClean="0"/>
          </a:p>
        </p:txBody>
      </p:sp>
      <p:pic>
        <p:nvPicPr>
          <p:cNvPr id="14340" name="Picture 4" descr="P101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74614"/>
            <a:ext cx="8945562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Mi-LUHE20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5715000"/>
            <a:ext cx="24384000" cy="18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359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04813"/>
            <a:ext cx="8229600" cy="5721350"/>
          </a:xfrm>
        </p:spPr>
      </p:pic>
    </p:spTree>
    <p:extLst>
      <p:ext uri="{BB962C8B-B14F-4D97-AF65-F5344CB8AC3E}">
        <p14:creationId xmlns="" xmlns:p14="http://schemas.microsoft.com/office/powerpoint/2010/main" val="14305692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6388" name="Picture 4" descr="Mi-pl-baktHE2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5715000"/>
            <a:ext cx="24384000" cy="18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863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Natural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killer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cells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b="1" dirty="0" smtClean="0"/>
              <a:t>NK cells</a:t>
            </a:r>
            <a:r>
              <a:rPr lang="cs-CZ" altLang="cs-CZ" b="1" dirty="0" smtClean="0"/>
              <a:t>:</a:t>
            </a:r>
            <a:r>
              <a:rPr lang="en-US" altLang="cs-CZ" dirty="0" smtClean="0"/>
              <a:t>  </a:t>
            </a:r>
            <a:r>
              <a:rPr lang="cs-CZ" altLang="cs-CZ" dirty="0" smtClean="0"/>
              <a:t>sub</a:t>
            </a:r>
            <a:r>
              <a:rPr lang="en-US" altLang="cs-CZ" dirty="0" smtClean="0"/>
              <a:t>type </a:t>
            </a:r>
            <a:r>
              <a:rPr lang="en-US" altLang="cs-CZ" dirty="0"/>
              <a:t>of </a:t>
            </a:r>
            <a:r>
              <a:rPr lang="cs-CZ" altLang="cs-CZ" dirty="0" err="1" smtClean="0"/>
              <a:t>large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granular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cytotoxic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lymphocyte</a:t>
            </a:r>
            <a:r>
              <a:rPr lang="en-US" altLang="cs-CZ" dirty="0"/>
              <a:t> that constitute a major component of the </a:t>
            </a:r>
            <a:r>
              <a:rPr lang="cs-CZ" altLang="cs-CZ" dirty="0" err="1" smtClean="0"/>
              <a:t>innate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</a:t>
            </a:r>
            <a:r>
              <a:rPr lang="cs-CZ" altLang="cs-CZ" dirty="0" smtClean="0"/>
              <a:t>.</a:t>
            </a:r>
            <a:r>
              <a:rPr lang="en-US" altLang="cs-CZ" dirty="0" smtClean="0"/>
              <a:t> </a:t>
            </a:r>
            <a:r>
              <a:rPr lang="en-US" altLang="cs-CZ" dirty="0"/>
              <a:t>NK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direct </a:t>
            </a:r>
            <a:r>
              <a:rPr lang="cs-CZ" altLang="cs-CZ" dirty="0" err="1" smtClean="0"/>
              <a:t>killing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en-US" altLang="cs-CZ" dirty="0" smtClean="0"/>
              <a:t> </a:t>
            </a:r>
            <a:r>
              <a:rPr lang="en-US" altLang="cs-CZ" dirty="0"/>
              <a:t>cells infected by 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intracellular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pathogenes</a:t>
            </a:r>
            <a:r>
              <a:rPr lang="cs-CZ" altLang="cs-CZ" dirty="0" smtClean="0"/>
              <a:t>,</a:t>
            </a:r>
            <a:r>
              <a:rPr lang="en-US" altLang="cs-CZ" dirty="0" smtClean="0"/>
              <a:t> </a:t>
            </a:r>
            <a:r>
              <a:rPr lang="en-US" altLang="cs-CZ" dirty="0"/>
              <a:t>play a major role in the </a:t>
            </a:r>
            <a:r>
              <a:rPr lang="cs-CZ" altLang="cs-CZ" dirty="0"/>
              <a:t>anti-tumor </a:t>
            </a:r>
            <a:r>
              <a:rPr lang="cs-CZ" altLang="cs-CZ" dirty="0" err="1"/>
              <a:t>immunity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0102366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Host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nvolvement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8229600" cy="483711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Sepsis</a:t>
            </a:r>
            <a:r>
              <a:rPr lang="cs-CZ" altLang="cs-CZ" dirty="0"/>
              <a:t> </a:t>
            </a:r>
            <a:r>
              <a:rPr lang="cs-CZ" altLang="cs-CZ" dirty="0" err="1"/>
              <a:t>Systemic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by </a:t>
            </a:r>
            <a:r>
              <a:rPr lang="cs-CZ" altLang="cs-CZ" dirty="0" err="1"/>
              <a:t>microorganisms</a:t>
            </a:r>
            <a:r>
              <a:rPr lang="cs-CZ" altLang="cs-CZ" dirty="0"/>
              <a:t> and/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their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 </a:t>
            </a:r>
            <a:r>
              <a:rPr lang="cs-CZ" altLang="cs-CZ" dirty="0" err="1"/>
              <a:t>products</a:t>
            </a:r>
            <a:r>
              <a:rPr lang="cs-CZ" altLang="cs-CZ" dirty="0"/>
              <a:t>; </a:t>
            </a:r>
            <a:r>
              <a:rPr lang="cs-CZ" altLang="cs-CZ" dirty="0" err="1"/>
              <a:t>often</a:t>
            </a:r>
            <a:r>
              <a:rPr lang="cs-CZ" altLang="cs-CZ" dirty="0"/>
              <a:t> a </a:t>
            </a:r>
            <a:r>
              <a:rPr lang="cs-CZ" altLang="cs-CZ" dirty="0" err="1"/>
              <a:t>localized</a:t>
            </a:r>
            <a:r>
              <a:rPr lang="cs-CZ" altLang="cs-CZ" dirty="0"/>
              <a:t> </a:t>
            </a:r>
            <a:r>
              <a:rPr lang="cs-CZ" altLang="cs-CZ" dirty="0" err="1"/>
              <a:t>focus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infection</a:t>
            </a:r>
            <a:r>
              <a:rPr lang="cs-CZ" altLang="cs-CZ" dirty="0"/>
              <a:t> </a:t>
            </a:r>
            <a:r>
              <a:rPr lang="cs-CZ" altLang="cs-CZ" dirty="0" err="1"/>
              <a:t>from</a:t>
            </a:r>
            <a:r>
              <a:rPr lang="cs-CZ" altLang="cs-CZ" dirty="0"/>
              <a:t> </a:t>
            </a:r>
            <a:r>
              <a:rPr lang="cs-CZ" altLang="cs-CZ" dirty="0" err="1"/>
              <a:t>which</a:t>
            </a:r>
            <a:r>
              <a:rPr lang="cs-CZ" altLang="cs-CZ" dirty="0"/>
              <a:t> </a:t>
            </a:r>
            <a:r>
              <a:rPr lang="cs-CZ" altLang="cs-CZ" dirty="0" err="1"/>
              <a:t>pathogens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 </a:t>
            </a:r>
            <a:r>
              <a:rPr lang="cs-CZ" altLang="cs-CZ" dirty="0" err="1"/>
              <a:t>products</a:t>
            </a:r>
            <a:r>
              <a:rPr lang="cs-CZ" altLang="cs-CZ" dirty="0"/>
              <a:t> enter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bloodstream</a:t>
            </a:r>
            <a:r>
              <a:rPr lang="cs-CZ" altLang="cs-CZ" dirty="0"/>
              <a:t> </a:t>
            </a:r>
            <a:r>
              <a:rPr lang="cs-CZ" altLang="cs-CZ" dirty="0" err="1"/>
              <a:t>continuously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in </a:t>
            </a:r>
            <a:r>
              <a:rPr lang="cs-CZ" altLang="cs-CZ" dirty="0" err="1"/>
              <a:t>intermittent</a:t>
            </a:r>
            <a:r>
              <a:rPr lang="cs-CZ" altLang="cs-CZ" dirty="0"/>
              <a:t> </a:t>
            </a:r>
            <a:r>
              <a:rPr lang="cs-CZ" altLang="cs-CZ" dirty="0" err="1"/>
              <a:t>phases</a:t>
            </a:r>
            <a:r>
              <a:rPr lang="cs-CZ" altLang="cs-CZ" dirty="0"/>
              <a:t>, → </a:t>
            </a:r>
            <a:r>
              <a:rPr lang="cs-CZ" altLang="cs-CZ" dirty="0" err="1"/>
              <a:t>shock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en-US" altLang="cs-CZ" b="1" dirty="0">
                <a:solidFill>
                  <a:schemeClr val="hlink"/>
                </a:solidFill>
              </a:rPr>
              <a:t>Septicemia</a:t>
            </a:r>
            <a:r>
              <a:rPr lang="en-US" altLang="cs-CZ" dirty="0"/>
              <a:t> Growth of </a:t>
            </a:r>
            <a:r>
              <a:rPr lang="cs-CZ" altLang="cs-CZ" dirty="0"/>
              <a:t>(</a:t>
            </a:r>
            <a:r>
              <a:rPr lang="cs-CZ" altLang="cs-CZ" dirty="0" err="1"/>
              <a:t>pathogenic</a:t>
            </a:r>
            <a:r>
              <a:rPr lang="cs-CZ" altLang="cs-CZ" dirty="0"/>
              <a:t>) </a:t>
            </a:r>
            <a:r>
              <a:rPr lang="en-US" altLang="cs-CZ" dirty="0"/>
              <a:t>bacteria in the blood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Pyemia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dirty="0" err="1"/>
              <a:t>Bacteria</a:t>
            </a:r>
            <a:r>
              <a:rPr lang="cs-CZ" altLang="cs-CZ" dirty="0"/>
              <a:t> in </a:t>
            </a:r>
            <a:r>
              <a:rPr lang="cs-CZ" altLang="cs-CZ" dirty="0" err="1"/>
              <a:t>blood</a:t>
            </a:r>
            <a:r>
              <a:rPr lang="cs-CZ" altLang="cs-CZ" dirty="0"/>
              <a:t> in </a:t>
            </a:r>
            <a:r>
              <a:rPr lang="cs-CZ" altLang="cs-CZ" dirty="0" err="1"/>
              <a:t>aggregates</a:t>
            </a:r>
            <a:r>
              <a:rPr lang="cs-CZ" altLang="cs-CZ" dirty="0"/>
              <a:t> (</a:t>
            </a:r>
            <a:r>
              <a:rPr lang="cs-CZ" altLang="cs-CZ" dirty="0" err="1"/>
              <a:t>microemboli</a:t>
            </a:r>
            <a:r>
              <a:rPr lang="cs-CZ" altLang="cs-CZ" dirty="0"/>
              <a:t>) + </a:t>
            </a:r>
            <a:r>
              <a:rPr lang="cs-CZ" altLang="cs-CZ" dirty="0" err="1"/>
              <a:t>toxemia</a:t>
            </a:r>
            <a:r>
              <a:rPr lang="cs-CZ" altLang="cs-CZ" dirty="0"/>
              <a:t>, → </a:t>
            </a:r>
            <a:r>
              <a:rPr lang="cs-CZ" altLang="cs-CZ" dirty="0" err="1"/>
              <a:t>pyemic</a:t>
            </a:r>
            <a:r>
              <a:rPr lang="cs-CZ" altLang="cs-CZ" dirty="0"/>
              <a:t> </a:t>
            </a:r>
            <a:r>
              <a:rPr lang="cs-CZ" altLang="cs-CZ" dirty="0" err="1"/>
              <a:t>abscess</a:t>
            </a:r>
            <a:r>
              <a:rPr lang="cs-CZ" altLang="cs-CZ" dirty="0"/>
              <a:t>, </a:t>
            </a:r>
            <a:r>
              <a:rPr lang="cs-CZ" altLang="cs-CZ" dirty="0" err="1"/>
              <a:t>septic</a:t>
            </a:r>
            <a:r>
              <a:rPr lang="cs-CZ" altLang="cs-CZ" dirty="0"/>
              <a:t> </a:t>
            </a:r>
            <a:r>
              <a:rPr lang="cs-CZ" altLang="cs-CZ" dirty="0" err="1"/>
              <a:t>infarction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b="1" dirty="0" err="1">
                <a:solidFill>
                  <a:schemeClr val="hlink"/>
                </a:solidFill>
              </a:rPr>
              <a:t>Transitory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bacteremia</a:t>
            </a:r>
            <a:r>
              <a:rPr lang="cs-CZ" altLang="cs-CZ" b="1" dirty="0">
                <a:solidFill>
                  <a:schemeClr val="hlink"/>
                </a:solidFill>
              </a:rPr>
              <a:t>/</a:t>
            </a:r>
            <a:r>
              <a:rPr lang="cs-CZ" altLang="cs-CZ" b="1" dirty="0" err="1">
                <a:solidFill>
                  <a:schemeClr val="hlink"/>
                </a:solidFill>
              </a:rPr>
              <a:t>viremia</a:t>
            </a:r>
            <a:r>
              <a:rPr lang="cs-CZ" altLang="cs-CZ" b="1" dirty="0">
                <a:solidFill>
                  <a:schemeClr val="hlink"/>
                </a:solidFill>
              </a:rPr>
              <a:t>/</a:t>
            </a:r>
            <a:r>
              <a:rPr lang="cs-CZ" altLang="cs-CZ" b="1" dirty="0" err="1">
                <a:solidFill>
                  <a:schemeClr val="hlink"/>
                </a:solidFill>
              </a:rPr>
              <a:t>parasitemia</a:t>
            </a:r>
            <a:r>
              <a:rPr lang="cs-CZ" altLang="cs-CZ" dirty="0"/>
              <a:t> </a:t>
            </a:r>
            <a:r>
              <a:rPr lang="cs-CZ" altLang="cs-CZ" dirty="0" err="1"/>
              <a:t>Brief</a:t>
            </a:r>
            <a:r>
              <a:rPr lang="cs-CZ" altLang="cs-CZ" dirty="0"/>
              <a:t> presence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microorganisms</a:t>
            </a:r>
            <a:r>
              <a:rPr lang="cs-CZ" altLang="cs-CZ" dirty="0"/>
              <a:t> in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bloodstream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30464731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sz="4000">
                <a:solidFill>
                  <a:srgbClr val="FF0000"/>
                </a:solidFill>
                <a:ea typeface="宋体" panose="02010600030101010101" pitchFamily="2" charset="-122"/>
              </a:rPr>
              <a:t>Epidemic process and epidemic factors of infectious disease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Source of infection</a:t>
            </a:r>
            <a:r>
              <a:rPr lang="en-US" altLang="zh-CN">
                <a:solidFill>
                  <a:schemeClr val="hlink"/>
                </a:solidFill>
                <a:ea typeface="宋体" panose="02010600030101010101" pitchFamily="2" charset="-122"/>
              </a:rPr>
              <a:t> (basic conditions)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 sz="2400">
                <a:ea typeface="宋体" panose="02010600030101010101" pitchFamily="2" charset="-122"/>
              </a:rPr>
              <a:t>Patients (acute, chronic),</a:t>
            </a:r>
            <a:r>
              <a:rPr lang="cs-CZ" altLang="zh-CN" sz="2400"/>
              <a:t> c</a:t>
            </a:r>
            <a:r>
              <a:rPr lang="en-US" altLang="zh-CN" sz="2400">
                <a:ea typeface="宋体" panose="02010600030101010101" pitchFamily="2" charset="-122"/>
              </a:rPr>
              <a:t>overt infection, </a:t>
            </a:r>
            <a:r>
              <a:rPr lang="cs-CZ" altLang="zh-CN" sz="2400"/>
              <a:t>c</a:t>
            </a:r>
            <a:r>
              <a:rPr lang="en-US" altLang="zh-CN" sz="2400">
                <a:ea typeface="宋体" panose="02010600030101010101" pitchFamily="2" charset="-122"/>
              </a:rPr>
              <a:t>arrier,</a:t>
            </a:r>
            <a:r>
              <a:rPr lang="cs-CZ" altLang="zh-CN" sz="2400"/>
              <a:t> i</a:t>
            </a:r>
            <a:r>
              <a:rPr lang="en-US" altLang="zh-CN" sz="2400">
                <a:ea typeface="宋体" panose="02010600030101010101" pitchFamily="2" charset="-122"/>
              </a:rPr>
              <a:t>nfected animal</a:t>
            </a: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Route of transmission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</a:t>
            </a:r>
            <a:r>
              <a:rPr lang="en-US" altLang="zh-CN" sz="2400">
                <a:ea typeface="宋体" panose="02010600030101010101" pitchFamily="2" charset="-122"/>
              </a:rPr>
              <a:t>Contact transmission (direct and indirect), </a:t>
            </a:r>
            <a:r>
              <a:rPr lang="cs-CZ" altLang="zh-CN" sz="2400"/>
              <a:t>blood-borne,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soil- borne,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f</a:t>
            </a:r>
            <a:r>
              <a:rPr lang="en-US" altLang="zh-CN" sz="2400">
                <a:ea typeface="宋体" panose="02010600030101010101" pitchFamily="2" charset="-122"/>
              </a:rPr>
              <a:t>ood</a:t>
            </a:r>
            <a:r>
              <a:rPr lang="cs-CZ" altLang="zh-CN" sz="2400"/>
              <a:t> +</a:t>
            </a:r>
            <a:r>
              <a:rPr lang="en-US" altLang="zh-CN" sz="2400">
                <a:ea typeface="宋体" panose="02010600030101010101" pitchFamily="2" charset="-122"/>
              </a:rPr>
              <a:t> water</a:t>
            </a:r>
            <a:r>
              <a:rPr lang="cs-CZ" altLang="zh-CN" sz="2400"/>
              <a:t>-</a:t>
            </a:r>
            <a:r>
              <a:rPr lang="en-US" altLang="zh-CN" sz="2400">
                <a:ea typeface="宋体" panose="02010600030101010101" pitchFamily="2" charset="-122"/>
              </a:rPr>
              <a:t>borne, </a:t>
            </a:r>
            <a:r>
              <a:rPr lang="cs-CZ" altLang="zh-CN" sz="2400"/>
              <a:t>a</a:t>
            </a:r>
            <a:r>
              <a:rPr lang="en-US" altLang="zh-CN" sz="2400">
                <a:ea typeface="宋体" panose="02010600030101010101" pitchFamily="2" charset="-122"/>
              </a:rPr>
              <a:t>ir-borne</a:t>
            </a:r>
            <a:r>
              <a:rPr lang="cs-CZ" altLang="zh-CN" sz="2400"/>
              <a:t>,</a:t>
            </a:r>
            <a:r>
              <a:rPr lang="en-US" altLang="zh-CN" sz="2400">
                <a:ea typeface="宋体" panose="02010600030101010101" pitchFamily="2" charset="-122"/>
              </a:rPr>
              <a:t> </a:t>
            </a:r>
            <a:r>
              <a:rPr lang="cs-CZ" altLang="zh-CN" sz="2400"/>
              <a:t>i</a:t>
            </a:r>
            <a:r>
              <a:rPr lang="en-US" altLang="zh-CN" sz="2400">
                <a:ea typeface="宋体" panose="02010600030101010101" pitchFamily="2" charset="-122"/>
              </a:rPr>
              <a:t>nsects,</a:t>
            </a:r>
            <a:r>
              <a:rPr lang="cs-CZ" altLang="zh-CN" sz="2400"/>
              <a:t> …</a:t>
            </a:r>
            <a:endParaRPr lang="en-US" altLang="zh-CN" sz="2400">
              <a:ea typeface="宋体" panose="02010600030101010101" pitchFamily="2" charset="-122"/>
            </a:endParaRP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Susceptibility of population</a:t>
            </a:r>
          </a:p>
          <a:p>
            <a:pPr marL="447675">
              <a:lnSpc>
                <a:spcPct val="80000"/>
              </a:lnSpc>
            </a:pPr>
            <a:r>
              <a:rPr lang="en-US" altLang="zh-CN" b="1">
                <a:solidFill>
                  <a:schemeClr val="hlink"/>
                </a:solidFill>
                <a:ea typeface="宋体" panose="02010600030101010101" pitchFamily="2" charset="-122"/>
              </a:rPr>
              <a:t>Factors of influencing epidemic process</a:t>
            </a:r>
            <a:r>
              <a:rPr lang="en-US" altLang="zh-CN">
                <a:solidFill>
                  <a:schemeClr val="accent2"/>
                </a:solidFill>
                <a:ea typeface="宋体" panose="02010600030101010101" pitchFamily="2" charset="-122"/>
              </a:rPr>
              <a:t> </a:t>
            </a:r>
          </a:p>
          <a:p>
            <a:pPr marL="447675">
              <a:lnSpc>
                <a:spcPct val="80000"/>
              </a:lnSpc>
              <a:buNone/>
            </a:pPr>
            <a:r>
              <a:rPr lang="en-US" altLang="zh-CN">
                <a:ea typeface="宋体" panose="02010600030101010101" pitchFamily="2" charset="-122"/>
              </a:rPr>
              <a:t>    </a:t>
            </a:r>
            <a:r>
              <a:rPr lang="en-US" altLang="zh-CN" sz="2400">
                <a:ea typeface="宋体" panose="02010600030101010101" pitchFamily="2" charset="-122"/>
              </a:rPr>
              <a:t>nature factors,</a:t>
            </a:r>
            <a:r>
              <a:rPr lang="cs-CZ" altLang="zh-CN" sz="2400"/>
              <a:t> </a:t>
            </a:r>
            <a:r>
              <a:rPr lang="en-US" altLang="zh-CN" sz="2400">
                <a:ea typeface="宋体" panose="02010600030101010101" pitchFamily="2" charset="-122"/>
              </a:rPr>
              <a:t>social factors</a:t>
            </a:r>
          </a:p>
        </p:txBody>
      </p:sp>
    </p:spTree>
    <p:extLst>
      <p:ext uri="{BB962C8B-B14F-4D97-AF65-F5344CB8AC3E}">
        <p14:creationId xmlns="" xmlns:p14="http://schemas.microsoft.com/office/powerpoint/2010/main" val="37160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1644651" y="53976"/>
            <a:ext cx="8683625" cy="836613"/>
          </a:xfrm>
        </p:spPr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Reservoirs of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1651001" y="1295401"/>
            <a:ext cx="8683625" cy="5210175"/>
          </a:xfrm>
        </p:spPr>
        <p:txBody>
          <a:bodyPr/>
          <a:lstStyle/>
          <a:p>
            <a:pPr eaLnBrk="1" hangingPunct="1"/>
            <a:r>
              <a:rPr lang="en-US" altLang="cs-CZ" b="1" dirty="0" smtClean="0">
                <a:solidFill>
                  <a:schemeClr val="hlink"/>
                </a:solidFill>
              </a:rPr>
              <a:t>Continual sources of infection</a:t>
            </a:r>
          </a:p>
          <a:p>
            <a:pPr lvl="1" eaLnBrk="1" hangingPunct="1"/>
            <a:r>
              <a:rPr lang="en-US" altLang="cs-CZ" sz="2800" dirty="0" smtClean="0"/>
              <a:t>Human: AIDS, gonorrhea</a:t>
            </a:r>
          </a:p>
          <a:p>
            <a:pPr lvl="2" eaLnBrk="1" hangingPunct="1"/>
            <a:r>
              <a:rPr lang="en-US" altLang="cs-CZ" sz="2800" b="1" dirty="0" smtClean="0"/>
              <a:t>Carriers</a:t>
            </a:r>
            <a:r>
              <a:rPr lang="en-US" altLang="cs-CZ" sz="2800" dirty="0" smtClean="0"/>
              <a:t> may have </a:t>
            </a:r>
            <a:r>
              <a:rPr lang="en-US" altLang="cs-CZ" sz="2800" dirty="0" err="1" smtClean="0"/>
              <a:t>inapparent</a:t>
            </a:r>
            <a:r>
              <a:rPr lang="en-US" altLang="cs-CZ" sz="2800" dirty="0" smtClean="0"/>
              <a:t>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subclinical</a:t>
            </a:r>
            <a:r>
              <a:rPr lang="cs-CZ" altLang="cs-CZ" sz="2800" dirty="0" smtClean="0"/>
              <a:t>) </a:t>
            </a:r>
            <a:r>
              <a:rPr lang="en-US" altLang="cs-CZ" sz="2800" dirty="0" smtClean="0"/>
              <a:t>infections </a:t>
            </a:r>
            <a:br>
              <a:rPr lang="en-US" altLang="cs-CZ" sz="2800" dirty="0" smtClean="0"/>
            </a:br>
            <a:r>
              <a:rPr lang="en-US" altLang="cs-CZ" sz="2800" dirty="0" smtClean="0"/>
              <a:t>or latent diseases</a:t>
            </a:r>
          </a:p>
          <a:p>
            <a:pPr lvl="1" eaLnBrk="1" hangingPunct="1"/>
            <a:r>
              <a:rPr lang="en-US" altLang="cs-CZ" sz="2800" dirty="0" smtClean="0"/>
              <a:t>Animal: Rabies, Lyme disease</a:t>
            </a:r>
          </a:p>
          <a:p>
            <a:pPr lvl="2" eaLnBrk="1" hangingPunct="1"/>
            <a:r>
              <a:rPr lang="en-US" altLang="cs-CZ" sz="2800" dirty="0" smtClean="0"/>
              <a:t>Some </a:t>
            </a:r>
            <a:r>
              <a:rPr lang="en-US" altLang="cs-CZ" sz="2800" b="1" dirty="0" err="1" smtClean="0"/>
              <a:t>zoonoses</a:t>
            </a:r>
            <a:r>
              <a:rPr lang="en-US" altLang="cs-CZ" sz="2800" dirty="0" smtClean="0"/>
              <a:t> may be transmitted to humans</a:t>
            </a:r>
            <a:r>
              <a:rPr lang="cs-CZ" altLang="cs-CZ" sz="2800" dirty="0" smtClean="0"/>
              <a:t> </a:t>
            </a:r>
            <a:r>
              <a:rPr lang="cs-CZ" altLang="cs-CZ" sz="2800" dirty="0" smtClean="0"/>
              <a:t>(COVID-19, </a:t>
            </a:r>
            <a:r>
              <a:rPr lang="cs-CZ" altLang="cs-CZ" sz="2800" dirty="0" err="1" smtClean="0"/>
              <a:t>zika</a:t>
            </a:r>
            <a:r>
              <a:rPr lang="cs-CZ" altLang="cs-CZ" sz="2800" dirty="0" smtClean="0"/>
              <a:t>, SARS, …)</a:t>
            </a:r>
            <a:endParaRPr lang="en-US" altLang="cs-CZ" sz="2800" dirty="0" smtClean="0"/>
          </a:p>
          <a:p>
            <a:pPr lvl="1" eaLnBrk="1" hangingPunct="1"/>
            <a:r>
              <a:rPr lang="en-US" altLang="cs-CZ" sz="2800" dirty="0" smtClean="0"/>
              <a:t>Nonliving: Botulism, tetanus</a:t>
            </a:r>
          </a:p>
          <a:p>
            <a:pPr lvl="2" eaLnBrk="1" hangingPunct="1"/>
            <a:r>
              <a:rPr lang="en-US" altLang="cs-CZ" sz="2800" dirty="0" smtClean="0"/>
              <a:t>Soil</a:t>
            </a:r>
          </a:p>
        </p:txBody>
      </p:sp>
    </p:spTree>
    <p:extLst>
      <p:ext uri="{BB962C8B-B14F-4D97-AF65-F5344CB8AC3E}">
        <p14:creationId xmlns="" xmlns:p14="http://schemas.microsoft.com/office/powerpoint/2010/main" val="38131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 b="1">
                <a:solidFill>
                  <a:srgbClr val="FF0000"/>
                </a:solidFill>
              </a:rPr>
              <a:t>CONTACT TRANSMISSION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90688"/>
            <a:ext cx="8229600" cy="443547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cs-CZ" dirty="0"/>
              <a:t>DIRECT CONTACT</a:t>
            </a:r>
            <a:r>
              <a:rPr lang="cs-CZ" altLang="cs-CZ" dirty="0"/>
              <a:t> -  </a:t>
            </a:r>
            <a:r>
              <a:rPr lang="en-US" altLang="cs-CZ" dirty="0"/>
              <a:t>reservoir to host</a:t>
            </a:r>
          </a:p>
          <a:p>
            <a:pPr eaLnBrk="1" hangingPunct="1">
              <a:lnSpc>
                <a:spcPct val="90000"/>
              </a:lnSpc>
            </a:pPr>
            <a:endParaRPr lang="en-US" altLang="cs-CZ" dirty="0"/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INDIRECT CONTACT</a:t>
            </a:r>
            <a:r>
              <a:rPr lang="cs-CZ" altLang="cs-CZ" dirty="0"/>
              <a:t> - </a:t>
            </a:r>
            <a:r>
              <a:rPr lang="en-US" altLang="cs-CZ" dirty="0"/>
              <a:t>reservoir to vehicle to host.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cs-CZ" dirty="0"/>
              <a:t>Vehicle – inanimate material, food, water, </a:t>
            </a:r>
            <a:r>
              <a:rPr lang="cs-CZ" altLang="cs-CZ" dirty="0" err="1"/>
              <a:t>drugs</a:t>
            </a:r>
            <a:r>
              <a:rPr lang="cs-CZ" altLang="cs-CZ" dirty="0"/>
              <a:t>, </a:t>
            </a:r>
            <a:r>
              <a:rPr lang="en-US" altLang="cs-CZ" dirty="0"/>
              <a:t>biological products, </a:t>
            </a:r>
            <a:r>
              <a:rPr lang="cs-CZ" altLang="cs-CZ" dirty="0"/>
              <a:t>…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</a:pPr>
            <a:endParaRPr lang="en-US" altLang="cs-CZ" dirty="0"/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DROPLET</a:t>
            </a:r>
            <a:r>
              <a:rPr lang="cs-CZ" altLang="cs-CZ" dirty="0"/>
              <a:t> - </a:t>
            </a:r>
            <a:r>
              <a:rPr lang="en-US" altLang="cs-CZ" dirty="0"/>
              <a:t>reservoir to air (short distance) to host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/>
              <a:t>   </a:t>
            </a:r>
            <a:r>
              <a:rPr lang="en-US" altLang="cs-CZ" dirty="0"/>
              <a:t>Airborne transmission</a:t>
            </a:r>
            <a:r>
              <a:rPr lang="cs-CZ" altLang="cs-CZ" dirty="0"/>
              <a:t> - </a:t>
            </a:r>
            <a:r>
              <a:rPr lang="en-US" altLang="cs-CZ" dirty="0"/>
              <a:t>spread of agents by droplet nuclei or dust at a distance of more than 1 meter from the reservoir to host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VECTOR</a:t>
            </a:r>
            <a:endParaRPr lang="en-US" altLang="cs-CZ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cs-CZ" dirty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="" xmlns:p14="http://schemas.microsoft.com/office/powerpoint/2010/main" val="42462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8001000" cy="1196975"/>
          </a:xfrm>
          <a:noFill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Host </a:t>
            </a:r>
            <a:r>
              <a:rPr lang="cs-CZ" altLang="cs-CZ" sz="3600">
                <a:solidFill>
                  <a:srgbClr val="FF0000"/>
                </a:solidFill>
              </a:rPr>
              <a:t>f</a:t>
            </a:r>
            <a:r>
              <a:rPr lang="en-US" altLang="cs-CZ" sz="3600">
                <a:solidFill>
                  <a:srgbClr val="FF0000"/>
                </a:solidFill>
              </a:rPr>
              <a:t>actors in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athogen </a:t>
            </a:r>
            <a:r>
              <a:rPr lang="cs-CZ" altLang="cs-CZ" sz="3600">
                <a:solidFill>
                  <a:srgbClr val="FF0000"/>
                </a:solidFill>
              </a:rPr>
              <a:t>t</a:t>
            </a:r>
            <a:r>
              <a:rPr lang="en-US" altLang="cs-CZ" sz="3600">
                <a:solidFill>
                  <a:srgbClr val="FF0000"/>
                </a:solidFill>
              </a:rPr>
              <a:t>ransmission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908051"/>
            <a:ext cx="8229600" cy="5218113"/>
          </a:xfrm>
          <a:noFill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>
            <a:normAutofit/>
          </a:bodyPr>
          <a:lstStyle/>
          <a:p>
            <a:pPr eaLnBrk="1" hangingPunct="1"/>
            <a:r>
              <a:rPr lang="en-US" altLang="cs-CZ" b="1">
                <a:solidFill>
                  <a:schemeClr val="tx2"/>
                </a:solidFill>
              </a:rPr>
              <a:t>Age</a:t>
            </a:r>
            <a:r>
              <a:rPr lang="cs-CZ" altLang="cs-CZ" b="1">
                <a:solidFill>
                  <a:schemeClr val="tx2"/>
                </a:solidFill>
              </a:rPr>
              <a:t> (old age, extreme youth – prematurity, infancy)</a:t>
            </a:r>
            <a:endParaRPr lang="en-US" altLang="cs-CZ" b="1">
              <a:solidFill>
                <a:schemeClr val="tx2"/>
              </a:solidFill>
            </a:endParaRPr>
          </a:p>
          <a:p>
            <a:pPr eaLnBrk="1" hangingPunct="1"/>
            <a:r>
              <a:rPr lang="en-US" altLang="cs-CZ" b="1"/>
              <a:t>Immune status</a:t>
            </a:r>
            <a:r>
              <a:rPr lang="cs-CZ" altLang="cs-CZ" b="1"/>
              <a:t> (inborn and/or acquired defects, incl. immunosuppressive therapy, stress, etc.) </a:t>
            </a:r>
            <a:endParaRPr lang="en-US" altLang="cs-CZ" b="1"/>
          </a:p>
          <a:p>
            <a:pPr eaLnBrk="1" hangingPunct="1"/>
            <a:r>
              <a:rPr lang="en-US" altLang="cs-CZ" b="1"/>
              <a:t>Concurrent illness or infirmity</a:t>
            </a:r>
          </a:p>
          <a:p>
            <a:pPr eaLnBrk="1" hangingPunct="1"/>
            <a:r>
              <a:rPr lang="en-US" altLang="cs-CZ" b="1"/>
              <a:t>Genetic background</a:t>
            </a:r>
          </a:p>
          <a:p>
            <a:pPr eaLnBrk="1" hangingPunct="1"/>
            <a:r>
              <a:rPr lang="en-US" altLang="cs-CZ" b="1"/>
              <a:t>Pregnancy</a:t>
            </a:r>
          </a:p>
          <a:p>
            <a:pPr eaLnBrk="1" hangingPunct="1"/>
            <a:r>
              <a:rPr lang="en-US" altLang="cs-CZ" b="1"/>
              <a:t>Nutritional status</a:t>
            </a:r>
          </a:p>
          <a:p>
            <a:pPr eaLnBrk="1" hangingPunct="1"/>
            <a:r>
              <a:rPr lang="en-US" altLang="cs-CZ" b="1"/>
              <a:t>Demographics of the exposed population (density, etc.)</a:t>
            </a:r>
          </a:p>
          <a:p>
            <a:pPr eaLnBrk="1" hangingPunct="1"/>
            <a:r>
              <a:rPr lang="en-US" altLang="cs-CZ" b="1">
                <a:solidFill>
                  <a:schemeClr val="tx2"/>
                </a:solidFill>
              </a:rPr>
              <a:t>Social and behavioral traits</a:t>
            </a:r>
          </a:p>
        </p:txBody>
      </p:sp>
    </p:spTree>
    <p:extLst>
      <p:ext uri="{BB962C8B-B14F-4D97-AF65-F5344CB8AC3E}">
        <p14:creationId xmlns="" xmlns:p14="http://schemas.microsoft.com/office/powerpoint/2010/main" val="896554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Sensitive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opulations –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ncreased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nfectious </a:t>
            </a:r>
            <a:r>
              <a:rPr lang="cs-CZ" altLang="cs-CZ" sz="3600">
                <a:solidFill>
                  <a:srgbClr val="FF0000"/>
                </a:solidFill>
              </a:rPr>
              <a:t>d</a:t>
            </a:r>
            <a:r>
              <a:rPr lang="en-US" altLang="cs-CZ" sz="3600">
                <a:solidFill>
                  <a:srgbClr val="FF0000"/>
                </a:solidFill>
              </a:rPr>
              <a:t>isease </a:t>
            </a:r>
            <a:r>
              <a:rPr lang="cs-CZ" altLang="cs-CZ" sz="3600">
                <a:solidFill>
                  <a:srgbClr val="FF0000"/>
                </a:solidFill>
              </a:rPr>
              <a:t>r</a:t>
            </a:r>
            <a:r>
              <a:rPr lang="en-US" altLang="cs-CZ" sz="3600">
                <a:solidFill>
                  <a:srgbClr val="FF0000"/>
                </a:solidFill>
              </a:rPr>
              <a:t>isks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b="1" smtClean="0"/>
              <a:t>Infants and young children</a:t>
            </a:r>
          </a:p>
          <a:p>
            <a:pPr eaLnBrk="1" hangingPunct="1"/>
            <a:r>
              <a:rPr lang="en-US" altLang="cs-CZ" b="1" smtClean="0"/>
              <a:t>Elderly</a:t>
            </a:r>
          </a:p>
          <a:p>
            <a:pPr eaLnBrk="1" hangingPunct="1"/>
            <a:r>
              <a:rPr lang="en-US" altLang="cs-CZ" b="1" smtClean="0"/>
              <a:t>Immunocompromized</a:t>
            </a:r>
          </a:p>
          <a:p>
            <a:pPr lvl="1" eaLnBrk="1" hangingPunct="1"/>
            <a:r>
              <a:rPr lang="en-US" altLang="cs-CZ" b="1" smtClean="0"/>
              <a:t>Persons with AID</a:t>
            </a:r>
            <a:r>
              <a:rPr lang="cs-CZ" altLang="cs-CZ" b="1" smtClean="0"/>
              <a:t>S</a:t>
            </a:r>
            <a:endParaRPr lang="en-US" altLang="cs-CZ" b="1" smtClean="0"/>
          </a:p>
          <a:p>
            <a:pPr lvl="1" eaLnBrk="1" hangingPunct="1"/>
            <a:r>
              <a:rPr lang="en-US" altLang="cs-CZ" b="1" smtClean="0"/>
              <a:t>Cancer patients</a:t>
            </a:r>
          </a:p>
          <a:p>
            <a:pPr lvl="1" eaLnBrk="1" hangingPunct="1"/>
            <a:r>
              <a:rPr lang="en-US" altLang="cs-CZ" b="1" smtClean="0"/>
              <a:t>Transplant patients</a:t>
            </a:r>
          </a:p>
          <a:p>
            <a:pPr eaLnBrk="1" hangingPunct="1"/>
            <a:r>
              <a:rPr lang="en-US" altLang="cs-CZ" b="1" smtClean="0"/>
              <a:t>Pregnant</a:t>
            </a:r>
          </a:p>
          <a:p>
            <a:pPr eaLnBrk="1" hangingPunct="1"/>
            <a:r>
              <a:rPr lang="en-US" altLang="cs-CZ" b="1" smtClean="0"/>
              <a:t>Malnourished</a:t>
            </a:r>
          </a:p>
        </p:txBody>
      </p:sp>
    </p:spTree>
    <p:extLst>
      <p:ext uri="{BB962C8B-B14F-4D97-AF65-F5344CB8AC3E}">
        <p14:creationId xmlns="" xmlns:p14="http://schemas.microsoft.com/office/powerpoint/2010/main" val="1947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Outcomes of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 </a:t>
            </a:r>
            <a:r>
              <a:rPr lang="cs-CZ" altLang="cs-CZ" sz="3600">
                <a:solidFill>
                  <a:srgbClr val="FF0000"/>
                </a:solidFill>
              </a:rPr>
              <a:t>p</a:t>
            </a:r>
            <a:r>
              <a:rPr lang="en-US" altLang="cs-CZ" sz="3600">
                <a:solidFill>
                  <a:srgbClr val="FF0000"/>
                </a:solidFill>
              </a:rPr>
              <a:t>rocess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162800" y="5410201"/>
            <a:ext cx="2286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Hospitalization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572000" y="1219201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Infection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010400" y="1219201"/>
            <a:ext cx="3276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Asymptomatic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nfection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191000" y="5410201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Mortality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419600" y="2514601"/>
            <a:ext cx="1447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Disease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981200" y="2286000"/>
            <a:ext cx="1752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Advanced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llness, </a:t>
            </a:r>
            <a:r>
              <a:rPr lang="cs-CZ" altLang="cs-CZ" sz="2400" b="1">
                <a:latin typeface="Arial Narrow" panose="020B0606020202030204" pitchFamily="34" charset="0"/>
              </a:rPr>
              <a:t>c</a:t>
            </a:r>
            <a:r>
              <a:rPr lang="en-US" altLang="cs-CZ" sz="2400" b="1">
                <a:latin typeface="Arial Narrow" panose="020B0606020202030204" pitchFamily="34" charset="0"/>
              </a:rPr>
              <a:t>hronic 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nfections and </a:t>
            </a: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equelae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400800" y="2514601"/>
            <a:ext cx="3657600" cy="101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Acute </a:t>
            </a: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ymptomatic </a:t>
            </a:r>
            <a:r>
              <a:rPr lang="cs-CZ" altLang="cs-CZ" sz="2400" b="1">
                <a:latin typeface="Arial Narrow" panose="020B0606020202030204" pitchFamily="34" charset="0"/>
              </a:rPr>
              <a:t>i</a:t>
            </a:r>
            <a:r>
              <a:rPr lang="en-US" altLang="cs-CZ" sz="2400" b="1">
                <a:latin typeface="Arial Narrow" panose="020B0606020202030204" pitchFamily="34" charset="0"/>
              </a:rPr>
              <a:t>llness:</a:t>
            </a:r>
          </a:p>
          <a:p>
            <a:pPr>
              <a:spcBef>
                <a:spcPct val="50000"/>
              </a:spcBef>
            </a:pPr>
            <a:r>
              <a:rPr lang="cs-CZ" altLang="cs-CZ" sz="2400" b="1">
                <a:latin typeface="Arial Narrow" panose="020B0606020202030204" pitchFamily="34" charset="0"/>
              </a:rPr>
              <a:t>s</a:t>
            </a:r>
            <a:r>
              <a:rPr lang="en-US" altLang="cs-CZ" sz="2400" b="1">
                <a:latin typeface="Arial Narrow" panose="020B0606020202030204" pitchFamily="34" charset="0"/>
              </a:rPr>
              <a:t>everity and </a:t>
            </a:r>
            <a:r>
              <a:rPr lang="cs-CZ" altLang="cs-CZ" sz="2400" b="1">
                <a:latin typeface="Arial Narrow" panose="020B0606020202030204" pitchFamily="34" charset="0"/>
              </a:rPr>
              <a:t>d</a:t>
            </a:r>
            <a:r>
              <a:rPr lang="en-US" altLang="cs-CZ" sz="2400" b="1">
                <a:latin typeface="Arial Narrow" panose="020B0606020202030204" pitchFamily="34" charset="0"/>
              </a:rPr>
              <a:t>ebilitation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286000" y="1219201"/>
            <a:ext cx="1524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Exposure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24600" y="4191001"/>
            <a:ext cx="3200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2400" b="1">
                <a:latin typeface="Arial Narrow" panose="020B0606020202030204" pitchFamily="34" charset="0"/>
              </a:rPr>
              <a:t>Sensitive </a:t>
            </a:r>
            <a:r>
              <a:rPr lang="cs-CZ" altLang="cs-CZ" sz="2400" b="1">
                <a:latin typeface="Arial Narrow" panose="020B0606020202030204" pitchFamily="34" charset="0"/>
              </a:rPr>
              <a:t>p</a:t>
            </a:r>
            <a:r>
              <a:rPr lang="en-US" altLang="cs-CZ" sz="2400" b="1">
                <a:latin typeface="Arial Narrow" panose="020B0606020202030204" pitchFamily="34" charset="0"/>
              </a:rPr>
              <a:t>opulations</a:t>
            </a: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5105400" y="1828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5181600" y="3124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H="1">
            <a:off x="3810000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64008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5943600" y="2743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5" name="Line 17"/>
          <p:cNvSpPr>
            <a:spLocks noChangeShapeType="1"/>
          </p:cNvSpPr>
          <p:nvPr/>
        </p:nvSpPr>
        <p:spPr bwMode="auto">
          <a:xfrm>
            <a:off x="5486400" y="4343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8001000" y="3581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7" name="Line 19"/>
          <p:cNvSpPr>
            <a:spLocks noChangeShapeType="1"/>
          </p:cNvSpPr>
          <p:nvPr/>
        </p:nvSpPr>
        <p:spPr bwMode="auto">
          <a:xfrm>
            <a:off x="8001000" y="4800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8" name="Line 20"/>
          <p:cNvSpPr>
            <a:spLocks noChangeShapeType="1"/>
          </p:cNvSpPr>
          <p:nvPr/>
        </p:nvSpPr>
        <p:spPr bwMode="auto">
          <a:xfrm flipH="1">
            <a:off x="6248400" y="5638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3962400" y="1447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372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INFECTIOUS DISEASES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SYMPTOMS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subjective evidence of disease as sensed by the patient.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SIGNS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objective evidence of disease as noted by an observer.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cs-CZ" b="1" smtClean="0">
                <a:solidFill>
                  <a:schemeClr val="hlink"/>
                </a:solidFill>
              </a:rPr>
              <a:t>SYNDROMES</a:t>
            </a:r>
            <a:r>
              <a:rPr lang="cs-CZ" altLang="cs-CZ" b="1" smtClean="0">
                <a:solidFill>
                  <a:schemeClr val="hlink"/>
                </a:solidFill>
              </a:rPr>
              <a:t> - </a:t>
            </a:r>
            <a:r>
              <a:rPr lang="en-US" altLang="cs-CZ" smtClean="0"/>
              <a:t>a specific group of symptoms or signs which accompany a particular disease.</a:t>
            </a:r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  <a:p>
            <a:pPr eaLnBrk="1" hangingPunct="1">
              <a:buClr>
                <a:schemeClr val="tx1"/>
              </a:buClr>
            </a:pPr>
            <a:endParaRPr lang="en-US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10057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Common signs and symptoms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b="1" smtClean="0">
                <a:solidFill>
                  <a:schemeClr val="hlink"/>
                </a:solidFill>
              </a:rPr>
              <a:t>Signs                               Symptoms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Fever                                Chills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Septicemia                        Fatigue, soreness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Skin eruptions                   Itching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Chest sounds                    Dyspnoea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3507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Portals of </a:t>
            </a:r>
            <a:r>
              <a:rPr lang="cs-CZ" altLang="cs-CZ" smtClean="0">
                <a:solidFill>
                  <a:srgbClr val="FF0000"/>
                </a:solidFill>
              </a:rPr>
              <a:t>e</a:t>
            </a:r>
            <a:r>
              <a:rPr lang="en-US" altLang="cs-CZ" smtClean="0">
                <a:solidFill>
                  <a:srgbClr val="FF0000"/>
                </a:solidFill>
              </a:rPr>
              <a:t>ntry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Skin</a:t>
            </a:r>
          </a:p>
          <a:p>
            <a:pPr eaLnBrk="1" hangingPunct="1"/>
            <a:r>
              <a:rPr lang="en-US" altLang="cs-CZ" smtClean="0"/>
              <a:t>Gastrointestinal </a:t>
            </a:r>
            <a:r>
              <a:rPr lang="cs-CZ" altLang="cs-CZ" smtClean="0"/>
              <a:t>t</a:t>
            </a:r>
            <a:r>
              <a:rPr lang="en-US" altLang="cs-CZ" smtClean="0"/>
              <a:t>ract</a:t>
            </a:r>
          </a:p>
          <a:p>
            <a:pPr eaLnBrk="1" hangingPunct="1"/>
            <a:r>
              <a:rPr lang="en-US" altLang="cs-CZ" smtClean="0"/>
              <a:t>Respiratory</a:t>
            </a:r>
          </a:p>
          <a:p>
            <a:pPr eaLnBrk="1" hangingPunct="1"/>
            <a:r>
              <a:rPr lang="en-US" altLang="cs-CZ" smtClean="0"/>
              <a:t>Urogenital</a:t>
            </a:r>
          </a:p>
          <a:p>
            <a:pPr eaLnBrk="1" hangingPunct="1"/>
            <a:r>
              <a:rPr lang="en-US" altLang="cs-CZ" smtClean="0"/>
              <a:t>Via </a:t>
            </a:r>
            <a:r>
              <a:rPr lang="cs-CZ" altLang="cs-CZ" smtClean="0"/>
              <a:t>p</a:t>
            </a:r>
            <a:r>
              <a:rPr lang="en-US" altLang="cs-CZ" smtClean="0"/>
              <a:t>lacenta</a:t>
            </a:r>
          </a:p>
          <a:p>
            <a:pPr eaLnBrk="1" hangingPunct="1"/>
            <a:r>
              <a:rPr lang="en-US" altLang="cs-CZ" smtClean="0">
                <a:solidFill>
                  <a:schemeClr val="hlink"/>
                </a:solidFill>
              </a:rPr>
              <a:t>Parenteral</a:t>
            </a:r>
            <a:r>
              <a:rPr lang="en-US" altLang="cs-CZ" smtClean="0"/>
              <a:t> (injection, bite)</a:t>
            </a:r>
          </a:p>
        </p:txBody>
      </p:sp>
    </p:spTree>
    <p:extLst>
      <p:ext uri="{BB962C8B-B14F-4D97-AF65-F5344CB8AC3E}">
        <p14:creationId xmlns="" xmlns:p14="http://schemas.microsoft.com/office/powerpoint/2010/main" val="29671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Adaptive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Pre-activation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necessary</a:t>
            </a:r>
            <a:r>
              <a:rPr lang="cs-CZ" dirty="0" smtClean="0"/>
              <a:t> (</a:t>
            </a:r>
            <a:r>
              <a:rPr lang="cs-CZ" dirty="0" err="1" smtClean="0"/>
              <a:t>days</a:t>
            </a:r>
            <a:r>
              <a:rPr lang="cs-CZ" dirty="0" smtClean="0"/>
              <a:t> – </a:t>
            </a:r>
            <a:r>
              <a:rPr lang="cs-CZ" dirty="0" err="1" smtClean="0"/>
              <a:t>weeks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Threat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longer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a </a:t>
            </a:r>
            <a:r>
              <a:rPr lang="cs-CZ" dirty="0" err="1" smtClean="0"/>
              <a:t>higher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(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threshold</a:t>
            </a:r>
            <a:r>
              <a:rPr lang="cs-CZ" dirty="0" smtClean="0"/>
              <a:t>)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natural </a:t>
            </a:r>
            <a:r>
              <a:rPr lang="cs-CZ" dirty="0" err="1" smtClean="0"/>
              <a:t>contact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antigen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artificial</a:t>
            </a:r>
            <a:r>
              <a:rPr lang="cs-CZ" dirty="0" smtClean="0"/>
              <a:t> (</a:t>
            </a:r>
            <a:r>
              <a:rPr lang="cs-CZ" dirty="0" err="1" smtClean="0"/>
              <a:t>vaccination</a:t>
            </a:r>
            <a:r>
              <a:rPr lang="cs-CZ" dirty="0" smtClean="0"/>
              <a:t>) – </a:t>
            </a:r>
            <a:r>
              <a:rPr lang="cs-CZ" dirty="0" err="1" smtClean="0"/>
              <a:t>usually</a:t>
            </a:r>
            <a:r>
              <a:rPr lang="cs-CZ" dirty="0" smtClean="0"/>
              <a:t> permanent/long </a:t>
            </a:r>
            <a:r>
              <a:rPr lang="cs-CZ" dirty="0" err="1" smtClean="0"/>
              <a:t>standing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FF0000"/>
                </a:solidFill>
              </a:rPr>
              <a:t>natural</a:t>
            </a:r>
            <a:r>
              <a:rPr lang="cs-CZ" dirty="0" smtClean="0"/>
              <a:t> </a:t>
            </a:r>
            <a:r>
              <a:rPr lang="cs-CZ" dirty="0" err="1" smtClean="0"/>
              <a:t>transmisssion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r>
              <a:rPr lang="cs-CZ" dirty="0" smtClean="0"/>
              <a:t> (placenta, </a:t>
            </a:r>
            <a:r>
              <a:rPr lang="cs-CZ" dirty="0" err="1" smtClean="0"/>
              <a:t>breast</a:t>
            </a:r>
            <a:r>
              <a:rPr lang="cs-CZ" dirty="0" smtClean="0"/>
              <a:t> </a:t>
            </a:r>
            <a:r>
              <a:rPr lang="cs-CZ" dirty="0" err="1" smtClean="0"/>
              <a:t>milk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artificial</a:t>
            </a:r>
            <a:r>
              <a:rPr lang="cs-CZ" dirty="0" smtClean="0"/>
              <a:t> (</a:t>
            </a:r>
            <a:r>
              <a:rPr lang="cs-CZ" dirty="0" err="1" smtClean="0"/>
              <a:t>injection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preformed</a:t>
            </a:r>
            <a:r>
              <a:rPr lang="cs-CZ" dirty="0" smtClean="0"/>
              <a:t> </a:t>
            </a:r>
            <a:r>
              <a:rPr lang="cs-CZ" dirty="0" err="1" smtClean="0"/>
              <a:t>antibody</a:t>
            </a:r>
            <a:r>
              <a:rPr lang="cs-CZ" dirty="0" smtClean="0"/>
              <a:t>/antitoxin) – </a:t>
            </a:r>
            <a:r>
              <a:rPr lang="cs-CZ" dirty="0" err="1" smtClean="0"/>
              <a:t>temporary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55675133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651001" y="53976"/>
            <a:ext cx="9766299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sz="3600" dirty="0">
                <a:solidFill>
                  <a:srgbClr val="FF0000"/>
                </a:solidFill>
              </a:rPr>
              <a:t>Nosocomial </a:t>
            </a:r>
            <a:r>
              <a:rPr lang="cs-CZ" altLang="cs-CZ" sz="3600" dirty="0">
                <a:solidFill>
                  <a:srgbClr val="FF0000"/>
                </a:solidFill>
              </a:rPr>
              <a:t>i</a:t>
            </a:r>
            <a:r>
              <a:rPr lang="en-US" altLang="cs-CZ" sz="3600" dirty="0" err="1" smtClean="0">
                <a:solidFill>
                  <a:srgbClr val="FF0000"/>
                </a:solidFill>
              </a:rPr>
              <a:t>nfections</a:t>
            </a:r>
            <a:r>
              <a:rPr lang="cs-CZ" altLang="cs-CZ" sz="3600" dirty="0" smtClean="0">
                <a:solidFill>
                  <a:srgbClr val="FF0000"/>
                </a:solidFill>
              </a:rPr>
              <a:t> –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health</a:t>
            </a:r>
            <a:r>
              <a:rPr lang="cs-CZ" altLang="cs-CZ" sz="3600" dirty="0" smtClean="0">
                <a:solidFill>
                  <a:srgbClr val="FF0000"/>
                </a:solidFill>
              </a:rPr>
              <a:t> care-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associated</a:t>
            </a:r>
            <a:r>
              <a:rPr lang="cs-CZ" altLang="cs-CZ" sz="3600" dirty="0" smtClean="0">
                <a:solidFill>
                  <a:srgbClr val="FF0000"/>
                </a:solidFill>
              </a:rPr>
              <a:t> </a:t>
            </a:r>
            <a:r>
              <a:rPr lang="cs-CZ" altLang="cs-CZ" sz="3600" dirty="0" err="1" smtClean="0">
                <a:solidFill>
                  <a:srgbClr val="FF0000"/>
                </a:solidFill>
              </a:rPr>
              <a:t>infections</a:t>
            </a:r>
            <a:endParaRPr lang="en-US" altLang="cs-CZ" sz="3600" dirty="0">
              <a:solidFill>
                <a:srgbClr val="FF0000"/>
              </a:solidFill>
            </a:endParaRP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9367838" y="6440489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cs-CZ" sz="12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7892" name="Picture 4" descr="figure_14_09_labe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56"/>
          <a:stretch>
            <a:fillRect/>
          </a:stretch>
        </p:blipFill>
        <p:spPr bwMode="auto">
          <a:xfrm>
            <a:off x="2933700" y="682625"/>
            <a:ext cx="63246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93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Nosocomial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nfections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cs typeface="Arial" panose="020B0604020202020204" pitchFamily="34" charset="0"/>
              </a:rPr>
              <a:t>~</a:t>
            </a:r>
            <a:r>
              <a:rPr lang="cs-CZ" altLang="cs-CZ" dirty="0" smtClean="0">
                <a:cs typeface="Arial" panose="020B0604020202020204" pitchFamily="34" charset="0"/>
              </a:rPr>
              <a:t> 10% </a:t>
            </a:r>
            <a:r>
              <a:rPr lang="cs-CZ" altLang="cs-CZ" dirty="0" err="1" smtClean="0">
                <a:cs typeface="Arial" panose="020B0604020202020204" pitchFamily="34" charset="0"/>
              </a:rPr>
              <a:t>of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patients</a:t>
            </a:r>
            <a:r>
              <a:rPr lang="cs-CZ" altLang="cs-CZ" dirty="0" smtClean="0">
                <a:cs typeface="Arial" panose="020B0604020202020204" pitchFamily="34" charset="0"/>
              </a:rPr>
              <a:t>/</a:t>
            </a:r>
            <a:r>
              <a:rPr lang="cs-CZ" altLang="cs-CZ" dirty="0" err="1" smtClean="0">
                <a:cs typeface="Arial" panose="020B0604020202020204" pitchFamily="34" charset="0"/>
              </a:rPr>
              <a:t>clients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acquire</a:t>
            </a:r>
            <a:r>
              <a:rPr lang="cs-CZ" altLang="cs-CZ" dirty="0" smtClean="0">
                <a:cs typeface="Arial" panose="020B0604020202020204" pitchFamily="34" charset="0"/>
              </a:rPr>
              <a:t> a </a:t>
            </a:r>
            <a:r>
              <a:rPr lang="cs-CZ" altLang="cs-CZ" dirty="0" err="1" smtClean="0">
                <a:cs typeface="Arial" panose="020B0604020202020204" pitchFamily="34" charset="0"/>
              </a:rPr>
              <a:t>clinically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significant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nosocomial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infection</a:t>
            </a:r>
            <a:endParaRPr lang="cs-CZ" altLang="cs-CZ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 smtClean="0">
                <a:cs typeface="Arial" panose="020B0604020202020204" pitchFamily="34" charset="0"/>
              </a:rPr>
              <a:t>10-30% in </a:t>
            </a:r>
            <a:r>
              <a:rPr lang="cs-CZ" altLang="cs-CZ" dirty="0" err="1" smtClean="0">
                <a:cs typeface="Arial" panose="020B0604020202020204" pitchFamily="34" charset="0"/>
              </a:rPr>
              <a:t>developing</a:t>
            </a:r>
            <a:r>
              <a:rPr lang="cs-CZ" altLang="cs-CZ" dirty="0" smtClean="0">
                <a:cs typeface="Arial" panose="020B0604020202020204" pitchFamily="34" charset="0"/>
              </a:rPr>
              <a:t> </a:t>
            </a:r>
            <a:r>
              <a:rPr lang="cs-CZ" altLang="cs-CZ" dirty="0" err="1" smtClean="0">
                <a:cs typeface="Arial" panose="020B0604020202020204" pitchFamily="34" charset="0"/>
              </a:rPr>
              <a:t>countries</a:t>
            </a:r>
            <a:endParaRPr lang="cs-CZ" altLang="cs-CZ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cs-CZ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2146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>
                <a:solidFill>
                  <a:srgbClr val="FF0000"/>
                </a:solidFill>
              </a:rPr>
              <a:t>Nosocomial </a:t>
            </a:r>
            <a:r>
              <a:rPr lang="cs-CZ" altLang="cs-CZ" sz="3600">
                <a:solidFill>
                  <a:srgbClr val="FF0000"/>
                </a:solidFill>
              </a:rPr>
              <a:t>i</a:t>
            </a:r>
            <a:r>
              <a:rPr lang="en-US" altLang="cs-CZ" sz="3600">
                <a:solidFill>
                  <a:srgbClr val="FF0000"/>
                </a:solidFill>
              </a:rPr>
              <a:t>nfections</a:t>
            </a:r>
            <a:r>
              <a:rPr lang="cs-CZ" altLang="cs-CZ" sz="3600">
                <a:solidFill>
                  <a:srgbClr val="FF0000"/>
                </a:solidFill>
              </a:rPr>
              <a:t> consequences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Additional morbidity/mortality</a:t>
            </a:r>
          </a:p>
          <a:p>
            <a:pPr eaLnBrk="1" hangingPunct="1"/>
            <a:r>
              <a:rPr lang="cs-CZ" altLang="cs-CZ" smtClean="0"/>
              <a:t>Prolonged hospitalisation</a:t>
            </a:r>
          </a:p>
          <a:p>
            <a:pPr eaLnBrk="1" hangingPunct="1"/>
            <a:r>
              <a:rPr lang="cs-CZ" altLang="cs-CZ" smtClean="0"/>
              <a:t>Permanent damage possible</a:t>
            </a:r>
          </a:p>
          <a:p>
            <a:pPr eaLnBrk="1" hangingPunct="1"/>
            <a:r>
              <a:rPr lang="cs-CZ" altLang="cs-CZ" smtClean="0"/>
              <a:t>Increased cost</a:t>
            </a:r>
          </a:p>
        </p:txBody>
      </p:sp>
    </p:spTree>
    <p:extLst>
      <p:ext uri="{BB962C8B-B14F-4D97-AF65-F5344CB8AC3E}">
        <p14:creationId xmlns="" xmlns:p14="http://schemas.microsoft.com/office/powerpoint/2010/main" val="9506188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Nosocomial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nfections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Colonies of hospital bacterial strains develop on patient‘s skin, in respiratory and genitourinary tract </a:t>
            </a:r>
            <a:r>
              <a:rPr lang="cs-CZ" altLang="cs-CZ" u="sng" smtClean="0"/>
              <a:t>within hours after admission</a:t>
            </a:r>
          </a:p>
          <a:p>
            <a:pPr eaLnBrk="1" hangingPunct="1"/>
            <a:r>
              <a:rPr lang="cs-CZ" altLang="cs-CZ" b="1" smtClean="0"/>
              <a:t>Risk</a:t>
            </a:r>
            <a:r>
              <a:rPr lang="cs-CZ" altLang="cs-CZ" smtClean="0"/>
              <a:t> </a:t>
            </a:r>
            <a:r>
              <a:rPr lang="cs-CZ" altLang="cs-CZ" b="1" smtClean="0"/>
              <a:t>factors</a:t>
            </a:r>
            <a:r>
              <a:rPr lang="cs-CZ" altLang="cs-CZ" smtClean="0"/>
              <a:t>: patient related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iatrogenic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organisational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9489590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Iatrogenic</a:t>
            </a:r>
            <a:r>
              <a:rPr lang="cs-CZ" altLang="cs-CZ" dirty="0" smtClean="0">
                <a:solidFill>
                  <a:srgbClr val="FF0000"/>
                </a:solidFill>
              </a:rPr>
              <a:t> risk </a:t>
            </a:r>
            <a:r>
              <a:rPr lang="cs-CZ" altLang="cs-CZ" dirty="0" err="1" smtClean="0">
                <a:solidFill>
                  <a:srgbClr val="FF0000"/>
                </a:solidFill>
              </a:rPr>
              <a:t>factors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Medical personnel hands as source</a:t>
            </a:r>
          </a:p>
          <a:p>
            <a:pPr eaLnBrk="1" hangingPunct="1"/>
            <a:r>
              <a:rPr lang="cs-CZ" altLang="cs-CZ" smtClean="0"/>
              <a:t>Invasive procedures</a:t>
            </a:r>
          </a:p>
          <a:p>
            <a:pPr eaLnBrk="1" hangingPunct="1"/>
            <a:r>
              <a:rPr lang="cs-CZ" altLang="cs-CZ" smtClean="0"/>
              <a:t>Antibiotics use + prophylaxis</a:t>
            </a:r>
          </a:p>
        </p:txBody>
      </p:sp>
    </p:spTree>
    <p:extLst>
      <p:ext uri="{BB962C8B-B14F-4D97-AF65-F5344CB8AC3E}">
        <p14:creationId xmlns="" xmlns:p14="http://schemas.microsoft.com/office/powerpoint/2010/main" val="15580939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Preventing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transmission</a:t>
            </a:r>
            <a:r>
              <a:rPr lang="cs-CZ" dirty="0" smtClean="0"/>
              <a:t> (</a:t>
            </a:r>
            <a:r>
              <a:rPr lang="cs-CZ" dirty="0" err="1" smtClean="0"/>
              <a:t>airborne</a:t>
            </a:r>
            <a:r>
              <a:rPr lang="cs-CZ" dirty="0" smtClean="0"/>
              <a:t> + </a:t>
            </a:r>
            <a:r>
              <a:rPr lang="cs-CZ" dirty="0" err="1" smtClean="0"/>
              <a:t>droplet</a:t>
            </a:r>
            <a:r>
              <a:rPr lang="cs-CZ" dirty="0" smtClean="0"/>
              <a:t> </a:t>
            </a:r>
            <a:r>
              <a:rPr lang="cs-CZ" dirty="0" err="1" smtClean="0"/>
              <a:t>precaution</a:t>
            </a:r>
            <a:r>
              <a:rPr lang="cs-CZ" dirty="0" smtClean="0"/>
              <a:t>, </a:t>
            </a:r>
            <a:r>
              <a:rPr lang="cs-CZ" dirty="0" err="1" smtClean="0"/>
              <a:t>contact</a:t>
            </a:r>
            <a:r>
              <a:rPr lang="cs-CZ" dirty="0" smtClean="0"/>
              <a:t> – </a:t>
            </a:r>
            <a:r>
              <a:rPr lang="cs-CZ" dirty="0" smtClean="0">
                <a:solidFill>
                  <a:srgbClr val="FF0000"/>
                </a:solidFill>
              </a:rPr>
              <a:t>hand </a:t>
            </a:r>
            <a:r>
              <a:rPr lang="cs-CZ" smtClean="0">
                <a:solidFill>
                  <a:srgbClr val="FF0000"/>
                </a:solidFill>
              </a:rPr>
              <a:t>hygiene</a:t>
            </a:r>
            <a:r>
              <a:rPr lang="cs-CZ" smtClean="0"/>
              <a:t>, </a:t>
            </a:r>
            <a:r>
              <a:rPr lang="cs-CZ" dirty="0" err="1" smtClean="0"/>
              <a:t>blood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Work</a:t>
            </a:r>
            <a:r>
              <a:rPr lang="cs-CZ" dirty="0" smtClean="0"/>
              <a:t> </a:t>
            </a:r>
            <a:r>
              <a:rPr lang="cs-CZ" dirty="0" err="1" smtClean="0"/>
              <a:t>restrictions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personnel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infectious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350968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1643064" y="98426"/>
            <a:ext cx="8683625" cy="760413"/>
          </a:xfrm>
        </p:spPr>
        <p:txBody>
          <a:bodyPr/>
          <a:lstStyle/>
          <a:p>
            <a:pPr eaLnBrk="1" hangingPunct="1"/>
            <a:r>
              <a:rPr lang="en-US" altLang="cs-CZ" sz="4000">
                <a:solidFill>
                  <a:srgbClr val="FF0000"/>
                </a:solidFill>
              </a:rPr>
              <a:t>Emerging </a:t>
            </a:r>
            <a:r>
              <a:rPr lang="cs-CZ" altLang="cs-CZ" sz="4000">
                <a:solidFill>
                  <a:srgbClr val="FF0000"/>
                </a:solidFill>
              </a:rPr>
              <a:t>i</a:t>
            </a:r>
            <a:r>
              <a:rPr lang="en-US" altLang="cs-CZ" sz="4000">
                <a:solidFill>
                  <a:srgbClr val="FF0000"/>
                </a:solidFill>
              </a:rPr>
              <a:t>nfectious </a:t>
            </a:r>
            <a:r>
              <a:rPr lang="cs-CZ" altLang="cs-CZ" sz="4000">
                <a:solidFill>
                  <a:srgbClr val="FF0000"/>
                </a:solidFill>
              </a:rPr>
              <a:t>d</a:t>
            </a:r>
            <a:r>
              <a:rPr lang="en-US" altLang="cs-CZ" sz="4000">
                <a:solidFill>
                  <a:srgbClr val="FF0000"/>
                </a:solidFill>
              </a:rPr>
              <a:t>iseases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1651000" y="2400300"/>
            <a:ext cx="9017000" cy="5608639"/>
          </a:xfrm>
        </p:spPr>
        <p:txBody>
          <a:bodyPr/>
          <a:lstStyle/>
          <a:p>
            <a:r>
              <a:rPr lang="en-US" altLang="cs-CZ" dirty="0" smtClean="0"/>
              <a:t>Diseases that are new, increasing in incidence, or showing a potential to increase in the near future</a:t>
            </a:r>
            <a:r>
              <a:rPr lang="cs-CZ" altLang="cs-CZ" dirty="0" smtClean="0"/>
              <a:t> </a:t>
            </a:r>
            <a:r>
              <a:rPr lang="cs-CZ" altLang="cs-CZ" dirty="0" smtClean="0"/>
              <a:t>(</a:t>
            </a:r>
            <a:r>
              <a:rPr lang="cs-CZ" altLang="cs-CZ" dirty="0" smtClean="0"/>
              <a:t>COVID-19, </a:t>
            </a:r>
            <a:r>
              <a:rPr lang="cs-CZ" altLang="cs-CZ" dirty="0" err="1" smtClean="0"/>
              <a:t>zika</a:t>
            </a:r>
            <a:r>
              <a:rPr lang="cs-CZ" altLang="cs-CZ" dirty="0" smtClean="0"/>
              <a:t> </a:t>
            </a:r>
            <a:r>
              <a:rPr lang="cs-CZ" altLang="cs-CZ" dirty="0" smtClean="0"/>
              <a:t>virus, </a:t>
            </a:r>
            <a:r>
              <a:rPr lang="cs-CZ" altLang="cs-CZ" dirty="0" err="1" smtClean="0"/>
              <a:t>Ebola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/>
              <a:t>Newly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recognised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causes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known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Coronaviruses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Borrelia</a:t>
            </a:r>
            <a:r>
              <a:rPr lang="cs-CZ" altLang="cs-CZ" dirty="0" smtClean="0"/>
              <a:t>; hepatitis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 – HEV;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.)</a:t>
            </a:r>
          </a:p>
          <a:p>
            <a:pPr eaLnBrk="1" hangingPunct="1"/>
            <a:r>
              <a:rPr lang="cs-CZ" altLang="cs-CZ" dirty="0" err="1" smtClean="0"/>
              <a:t>Opportunistic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immunocompromised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patients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Mycobacterium-avium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complex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Pneumocystis</a:t>
            </a:r>
            <a:r>
              <a:rPr lang="cs-CZ" altLang="cs-CZ" dirty="0" smtClean="0"/>
              <a:t>, HHV-8)</a:t>
            </a:r>
          </a:p>
        </p:txBody>
      </p:sp>
    </p:spTree>
    <p:extLst>
      <p:ext uri="{BB962C8B-B14F-4D97-AF65-F5344CB8AC3E}">
        <p14:creationId xmlns="" xmlns:p14="http://schemas.microsoft.com/office/powerpoint/2010/main" val="8213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Emerging </a:t>
            </a:r>
            <a:r>
              <a:rPr lang="cs-CZ" altLang="cs-CZ" smtClean="0">
                <a:solidFill>
                  <a:srgbClr val="FF0000"/>
                </a:solidFill>
              </a:rPr>
              <a:t>i</a:t>
            </a:r>
            <a:r>
              <a:rPr lang="en-US" altLang="cs-CZ" smtClean="0">
                <a:solidFill>
                  <a:srgbClr val="FF0000"/>
                </a:solidFill>
              </a:rPr>
              <a:t>nfectious </a:t>
            </a:r>
            <a:r>
              <a:rPr lang="cs-CZ" altLang="cs-CZ" smtClean="0">
                <a:solidFill>
                  <a:srgbClr val="FF0000"/>
                </a:solidFill>
              </a:rPr>
              <a:t>d</a:t>
            </a:r>
            <a:r>
              <a:rPr lang="en-US" altLang="cs-CZ" smtClean="0">
                <a:solidFill>
                  <a:srgbClr val="FF0000"/>
                </a:solidFill>
              </a:rPr>
              <a:t>iseases</a:t>
            </a:r>
            <a:endParaRPr lang="cs-CZ" altLang="cs-CZ" smtClean="0">
              <a:solidFill>
                <a:srgbClr val="FF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Geographic</a:t>
            </a:r>
            <a:r>
              <a:rPr lang="cs-CZ" altLang="cs-CZ" dirty="0"/>
              <a:t> </a:t>
            </a:r>
            <a:r>
              <a:rPr lang="cs-CZ" altLang="cs-CZ" dirty="0" err="1"/>
              <a:t>spread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known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(</a:t>
            </a:r>
            <a:r>
              <a:rPr lang="cs-CZ" altLang="cs-CZ" dirty="0" err="1"/>
              <a:t>West</a:t>
            </a:r>
            <a:r>
              <a:rPr lang="cs-CZ" altLang="cs-CZ" dirty="0"/>
              <a:t> Nile virus, </a:t>
            </a:r>
            <a:r>
              <a:rPr lang="cs-CZ" altLang="cs-CZ" dirty="0" err="1"/>
              <a:t>Plasmodium</a:t>
            </a:r>
            <a:r>
              <a:rPr lang="cs-CZ" altLang="cs-CZ" dirty="0"/>
              <a:t> </a:t>
            </a:r>
            <a:r>
              <a:rPr lang="cs-CZ" altLang="cs-CZ" dirty="0" err="1" smtClean="0"/>
              <a:t>falciparum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malaria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Local</a:t>
            </a:r>
            <a:r>
              <a:rPr lang="cs-CZ" altLang="cs-CZ" dirty="0"/>
              <a:t> </a:t>
            </a:r>
            <a:r>
              <a:rPr lang="cs-CZ" altLang="cs-CZ" dirty="0" err="1"/>
              <a:t>spread</a:t>
            </a:r>
            <a:r>
              <a:rPr lang="cs-CZ" altLang="cs-CZ" dirty="0"/>
              <a:t> – </a:t>
            </a:r>
            <a:r>
              <a:rPr lang="cs-CZ" altLang="cs-CZ" dirty="0" err="1"/>
              <a:t>environmental</a:t>
            </a:r>
            <a:r>
              <a:rPr lang="cs-CZ" altLang="cs-CZ" dirty="0"/>
              <a:t> </a:t>
            </a:r>
            <a:r>
              <a:rPr lang="cs-CZ" altLang="cs-CZ" dirty="0" err="1"/>
              <a:t>changes</a:t>
            </a:r>
            <a:r>
              <a:rPr lang="cs-CZ" altLang="cs-CZ" dirty="0"/>
              <a:t> (</a:t>
            </a:r>
            <a:r>
              <a:rPr lang="cs-CZ" altLang="cs-CZ" dirty="0" err="1"/>
              <a:t>bats</a:t>
            </a:r>
            <a:r>
              <a:rPr lang="cs-CZ" altLang="cs-CZ" dirty="0"/>
              <a:t> – </a:t>
            </a:r>
            <a:r>
              <a:rPr lang="cs-CZ" altLang="cs-CZ" dirty="0" smtClean="0"/>
              <a:t>rabies, COVID-19?; </a:t>
            </a:r>
            <a:r>
              <a:rPr lang="cs-CZ" altLang="cs-CZ" dirty="0" err="1"/>
              <a:t>ticks</a:t>
            </a:r>
            <a:r>
              <a:rPr lang="cs-CZ" altLang="cs-CZ" dirty="0"/>
              <a:t> – </a:t>
            </a:r>
            <a:r>
              <a:rPr lang="cs-CZ" altLang="cs-CZ" dirty="0" err="1"/>
              <a:t>encephalitis</a:t>
            </a:r>
            <a:r>
              <a:rPr lang="cs-CZ" altLang="cs-CZ" dirty="0"/>
              <a:t>, </a:t>
            </a:r>
            <a:r>
              <a:rPr lang="cs-CZ" altLang="cs-CZ" dirty="0" err="1"/>
              <a:t>Lyme</a:t>
            </a:r>
            <a:r>
              <a:rPr lang="cs-CZ" altLang="cs-CZ" dirty="0"/>
              <a:t> </a:t>
            </a:r>
            <a:r>
              <a:rPr lang="cs-CZ" altLang="cs-CZ" dirty="0" err="1" smtClean="0"/>
              <a:t>borreliosis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mosquitoes</a:t>
            </a:r>
            <a:r>
              <a:rPr lang="cs-CZ" altLang="cs-CZ" dirty="0" smtClean="0"/>
              <a:t> – dengue, zika)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Crossing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interspecies</a:t>
            </a:r>
            <a:r>
              <a:rPr lang="cs-CZ" altLang="cs-CZ" dirty="0"/>
              <a:t> </a:t>
            </a:r>
            <a:r>
              <a:rPr lang="cs-CZ" altLang="cs-CZ" dirty="0" err="1"/>
              <a:t>barrier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coronaviruses</a:t>
            </a:r>
            <a:r>
              <a:rPr lang="cs-CZ" altLang="cs-CZ" dirty="0" smtClean="0"/>
              <a:t>, </a:t>
            </a:r>
            <a:r>
              <a:rPr lang="cs-CZ" altLang="cs-CZ" dirty="0" err="1"/>
              <a:t>Ebola</a:t>
            </a:r>
            <a:r>
              <a:rPr lang="cs-CZ" altLang="cs-CZ" dirty="0"/>
              <a:t>, </a:t>
            </a:r>
            <a:r>
              <a:rPr lang="cs-CZ" altLang="cs-CZ" dirty="0" smtClean="0"/>
              <a:t>BSE- </a:t>
            </a:r>
            <a:r>
              <a:rPr lang="cs-CZ" altLang="cs-CZ" dirty="0" err="1" smtClean="0"/>
              <a:t>bovine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spongiform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encephalopathy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eaLnBrk="1" hangingPunct="1"/>
            <a:r>
              <a:rPr lang="cs-CZ" altLang="cs-CZ" dirty="0"/>
              <a:t>Re-</a:t>
            </a:r>
            <a:r>
              <a:rPr lang="cs-CZ" altLang="cs-CZ" dirty="0" err="1"/>
              <a:t>emerging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, </a:t>
            </a:r>
            <a:r>
              <a:rPr lang="cs-CZ" altLang="cs-CZ" dirty="0" err="1"/>
              <a:t>new</a:t>
            </a:r>
            <a:r>
              <a:rPr lang="cs-CZ" altLang="cs-CZ" dirty="0"/>
              <a:t> </a:t>
            </a:r>
            <a:r>
              <a:rPr lang="cs-CZ" altLang="cs-CZ" dirty="0" err="1"/>
              <a:t>strains</a:t>
            </a:r>
            <a:r>
              <a:rPr lang="cs-CZ" altLang="cs-CZ" dirty="0"/>
              <a:t> event. </a:t>
            </a:r>
            <a:r>
              <a:rPr lang="cs-CZ" altLang="cs-CZ" dirty="0" err="1"/>
              <a:t>resistant</a:t>
            </a:r>
            <a:r>
              <a:rPr lang="cs-CZ" altLang="cs-CZ" dirty="0"/>
              <a:t> (TBC, Vibrio </a:t>
            </a:r>
            <a:r>
              <a:rPr lang="cs-CZ" altLang="cs-CZ" dirty="0" err="1"/>
              <a:t>cholerae</a:t>
            </a:r>
            <a:r>
              <a:rPr lang="cs-CZ" altLang="cs-CZ" dirty="0"/>
              <a:t>, influenza H5N1,H1N1)</a:t>
            </a:r>
            <a:endParaRPr lang="en-US" altLang="cs-CZ" dirty="0"/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93072118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Respiratory tract infections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0000"/>
                </a:solidFill>
              </a:rPr>
              <a:t>Viral</a:t>
            </a:r>
          </a:p>
          <a:p>
            <a:pPr eaLnBrk="1" hangingPunct="1">
              <a:buFontTx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    </a:t>
            </a:r>
            <a:r>
              <a:rPr lang="cs-CZ" altLang="cs-CZ" smtClean="0"/>
              <a:t>Rhinoviruses, Influenza,</a:t>
            </a:r>
          </a:p>
          <a:p>
            <a:pPr eaLnBrk="1" hangingPunct="1"/>
            <a:r>
              <a:rPr lang="cs-CZ" altLang="cs-CZ" b="1" smtClean="0">
                <a:solidFill>
                  <a:srgbClr val="FF0000"/>
                </a:solidFill>
              </a:rPr>
              <a:t>Bacterial</a:t>
            </a:r>
          </a:p>
          <a:p>
            <a:pPr eaLnBrk="1" hangingPunct="1">
              <a:buFontTx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    </a:t>
            </a:r>
            <a:r>
              <a:rPr lang="cs-CZ" altLang="cs-CZ" smtClean="0"/>
              <a:t>Str. pneumoniae, Haemophilus infl., Chlamydia, TB,</a:t>
            </a:r>
          </a:p>
          <a:p>
            <a:pPr eaLnBrk="1" hangingPunct="1"/>
            <a:r>
              <a:rPr lang="cs-CZ" altLang="cs-CZ" b="1" smtClean="0">
                <a:solidFill>
                  <a:srgbClr val="FF0000"/>
                </a:solidFill>
              </a:rPr>
              <a:t>Fungal</a:t>
            </a:r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    Histoplasmosis, Coccidioimycosis, Pneumocystis      </a:t>
            </a:r>
            <a:endParaRPr lang="cs-CZ" altLang="cs-CZ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5177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Lower respiratory tract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Pneumonia</a:t>
            </a:r>
            <a:r>
              <a:rPr lang="cs-CZ" altLang="cs-CZ" dirty="0" smtClean="0">
                <a:solidFill>
                  <a:schemeClr val="hlink"/>
                </a:solidFill>
              </a:rPr>
              <a:t> – </a:t>
            </a:r>
            <a:r>
              <a:rPr lang="cs-CZ" altLang="cs-CZ" dirty="0" err="1" smtClean="0">
                <a:solidFill>
                  <a:schemeClr val="hlink"/>
                </a:solidFill>
              </a:rPr>
              <a:t>lobar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pneumococcus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Klebsiella</a:t>
            </a:r>
            <a:r>
              <a:rPr lang="cs-CZ" altLang="cs-CZ" dirty="0" smtClean="0"/>
              <a:t>); </a:t>
            </a:r>
            <a:r>
              <a:rPr lang="cs-CZ" altLang="cs-CZ" dirty="0" err="1" smtClean="0">
                <a:solidFill>
                  <a:schemeClr val="hlink"/>
                </a:solidFill>
              </a:rPr>
              <a:t>bronchopneumonia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variable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pyogenic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olidFill>
                  <a:schemeClr val="hlink"/>
                </a:solidFill>
              </a:rPr>
              <a:t>   </a:t>
            </a:r>
            <a:r>
              <a:rPr lang="cs-CZ" altLang="cs-CZ" dirty="0" err="1" smtClean="0">
                <a:solidFill>
                  <a:schemeClr val="hlink"/>
                </a:solidFill>
              </a:rPr>
              <a:t>atypical</a:t>
            </a:r>
            <a:r>
              <a:rPr lang="cs-CZ" altLang="cs-CZ" dirty="0" smtClean="0">
                <a:solidFill>
                  <a:schemeClr val="hlink"/>
                </a:solidFill>
              </a:rPr>
              <a:t> (</a:t>
            </a:r>
            <a:r>
              <a:rPr lang="cs-CZ" altLang="cs-CZ" dirty="0" err="1" smtClean="0">
                <a:solidFill>
                  <a:schemeClr val="hlink"/>
                </a:solidFill>
              </a:rPr>
              <a:t>interstitial</a:t>
            </a:r>
            <a:r>
              <a:rPr lang="cs-CZ" altLang="cs-CZ" dirty="0" smtClean="0">
                <a:solidFill>
                  <a:schemeClr val="hlink"/>
                </a:solidFill>
              </a:rPr>
              <a:t>): </a:t>
            </a:r>
            <a:r>
              <a:rPr lang="cs-CZ" altLang="cs-CZ" dirty="0" err="1" smtClean="0"/>
              <a:t>viral</a:t>
            </a:r>
            <a:r>
              <a:rPr lang="cs-CZ" altLang="cs-CZ" dirty="0" smtClean="0"/>
              <a:t> – influenza, </a:t>
            </a:r>
            <a:r>
              <a:rPr lang="cs-CZ" altLang="cs-CZ" dirty="0" err="1" smtClean="0"/>
              <a:t>herpetic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,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</a:t>
            </a:r>
            <a:r>
              <a:rPr lang="cs-CZ" altLang="cs-CZ" dirty="0" err="1" smtClean="0"/>
              <a:t>small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Mycoplasma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Legionella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Chlamydia</a:t>
            </a:r>
            <a:r>
              <a:rPr lang="cs-CZ" altLang="cs-CZ" dirty="0" smtClean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       </a:t>
            </a:r>
            <a:r>
              <a:rPr lang="cs-CZ" altLang="cs-CZ" dirty="0" err="1" smtClean="0"/>
              <a:t>fungal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Aspergillus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Pneumocystis</a:t>
            </a:r>
            <a:r>
              <a:rPr lang="cs-CZ" altLang="cs-CZ" dirty="0" smtClean="0"/>
              <a:t>,   </a:t>
            </a:r>
            <a:r>
              <a:rPr lang="cs-CZ" altLang="cs-CZ" dirty="0" err="1" smtClean="0"/>
              <a:t>Cryptococcus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Candida</a:t>
            </a:r>
            <a:r>
              <a:rPr lang="cs-CZ" altLang="cs-CZ" dirty="0" smtClean="0"/>
              <a:t>,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dirty="0" err="1" smtClean="0">
                <a:solidFill>
                  <a:schemeClr val="hlink"/>
                </a:solidFill>
              </a:rPr>
              <a:t>granulomatous</a:t>
            </a:r>
            <a:r>
              <a:rPr lang="cs-CZ" altLang="cs-CZ" dirty="0" smtClean="0">
                <a:solidFill>
                  <a:schemeClr val="hlink"/>
                </a:solidFill>
              </a:rPr>
              <a:t>:</a:t>
            </a:r>
            <a:r>
              <a:rPr lang="cs-CZ" altLang="cs-CZ" dirty="0" smtClean="0"/>
              <a:t> TB, MAC, </a:t>
            </a:r>
            <a:r>
              <a:rPr lang="cs-CZ" altLang="cs-CZ" dirty="0" err="1" smtClean="0"/>
              <a:t>Histoplasma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0296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Cell-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adaptive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Direct </a:t>
            </a:r>
            <a:r>
              <a:rPr lang="cs-CZ" dirty="0" err="1"/>
              <a:t>cellular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to </a:t>
            </a:r>
            <a:r>
              <a:rPr lang="cs-CZ" dirty="0" err="1" smtClean="0"/>
              <a:t>antigenes</a:t>
            </a:r>
            <a:endParaRPr lang="cs-CZ" dirty="0" smtClean="0"/>
          </a:p>
          <a:p>
            <a:r>
              <a:rPr lang="cs-CZ" dirty="0" err="1" smtClean="0"/>
              <a:t>Mediated</a:t>
            </a:r>
            <a:r>
              <a:rPr lang="cs-CZ" dirty="0" smtClean="0"/>
              <a:t> by T-</a:t>
            </a:r>
            <a:r>
              <a:rPr lang="cs-CZ" dirty="0" err="1" smtClean="0"/>
              <a:t>lymphocytes</a:t>
            </a:r>
            <a:r>
              <a:rPr lang="cs-CZ" dirty="0" smtClean="0"/>
              <a:t>:</a:t>
            </a:r>
          </a:p>
          <a:p>
            <a:pPr lvl="1"/>
            <a:r>
              <a:rPr lang="cs-CZ" dirty="0" err="1" smtClean="0"/>
              <a:t>cytotoxic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CD8+, direct </a:t>
            </a:r>
            <a:r>
              <a:rPr lang="cs-CZ" dirty="0" err="1" smtClean="0"/>
              <a:t>killing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helper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CD4+, </a:t>
            </a:r>
            <a:r>
              <a:rPr lang="cs-CZ" dirty="0" err="1" smtClean="0"/>
              <a:t>cytokine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 – </a:t>
            </a:r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mechanisms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innate</a:t>
            </a:r>
            <a:r>
              <a:rPr lang="cs-CZ" dirty="0" smtClean="0"/>
              <a:t> </a:t>
            </a:r>
            <a:r>
              <a:rPr lang="cs-CZ" dirty="0" err="1" smtClean="0"/>
              <a:t>immunity</a:t>
            </a:r>
            <a:r>
              <a:rPr lang="cs-CZ" dirty="0" smtClean="0"/>
              <a:t>,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pPr lvl="1"/>
            <a:r>
              <a:rPr lang="cs-CZ" dirty="0" err="1" smtClean="0"/>
              <a:t>regulatory</a:t>
            </a:r>
            <a:r>
              <a:rPr lang="cs-CZ" dirty="0" smtClean="0"/>
              <a:t>/</a:t>
            </a:r>
            <a:r>
              <a:rPr lang="cs-CZ" dirty="0" err="1" smtClean="0"/>
              <a:t>suppressor</a:t>
            </a:r>
            <a:r>
              <a:rPr lang="cs-CZ" dirty="0" smtClean="0"/>
              <a:t> T-</a:t>
            </a:r>
            <a:r>
              <a:rPr lang="cs-CZ" dirty="0" err="1" smtClean="0"/>
              <a:t>cells</a:t>
            </a:r>
            <a:r>
              <a:rPr lang="cs-CZ" dirty="0" smtClean="0"/>
              <a:t> – </a:t>
            </a:r>
            <a:r>
              <a:rPr lang="cs-CZ" dirty="0" err="1" smtClean="0"/>
              <a:t>prevention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responses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self</a:t>
            </a:r>
            <a:r>
              <a:rPr lang="cs-CZ" dirty="0" smtClean="0"/>
              <a:t>-</a:t>
            </a:r>
            <a:r>
              <a:rPr lang="cs-CZ" dirty="0" err="1" smtClean="0"/>
              <a:t>antigenes</a:t>
            </a:r>
            <a:r>
              <a:rPr lang="cs-CZ" dirty="0" smtClean="0"/>
              <a:t> and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microoganisms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6358144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zh-CN" sz="3600" dirty="0">
                <a:solidFill>
                  <a:srgbClr val="FF0000"/>
                </a:solidFill>
              </a:rPr>
              <a:t>Influenza</a:t>
            </a:r>
            <a:endParaRPr lang="en-US" altLang="zh-CN" sz="36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Acute respiratory illness caused by influenza viruses.</a:t>
            </a:r>
          </a:p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Typical symptoms-fever, chills, myalgia, headache, sore throat, cough.</a:t>
            </a:r>
          </a:p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Serious cases in young children and elderly.</a:t>
            </a:r>
          </a:p>
          <a:p>
            <a:pPr eaLnBrk="1" hangingPunct="1"/>
            <a:endParaRPr lang="en-US" altLang="zh-CN" dirty="0" smtClean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12928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zh-CN" sz="3600" dirty="0">
                <a:solidFill>
                  <a:srgbClr val="FF0000"/>
                </a:solidFill>
              </a:rPr>
              <a:t>Influenza m</a:t>
            </a:r>
            <a:r>
              <a:rPr lang="en-US" altLang="zh-CN" sz="3600" dirty="0" err="1">
                <a:solidFill>
                  <a:srgbClr val="FF0000"/>
                </a:solidFill>
                <a:ea typeface="宋体" panose="02010600030101010101" pitchFamily="2" charset="-122"/>
              </a:rPr>
              <a:t>anifestations</a:t>
            </a:r>
            <a:endParaRPr lang="en-US" altLang="zh-CN" sz="36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90688"/>
            <a:ext cx="8229600" cy="4978401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宋体" panose="02010600030101010101" pitchFamily="2" charset="-122"/>
              </a:rPr>
              <a:t>Incubation period:</a:t>
            </a:r>
            <a:r>
              <a:rPr lang="cs-CZ" altLang="zh-CN" dirty="0" smtClean="0"/>
              <a:t> </a:t>
            </a:r>
            <a:r>
              <a:rPr lang="en-US" altLang="zh-CN" dirty="0" smtClean="0">
                <a:ea typeface="宋体" panose="02010600030101010101" pitchFamily="2" charset="-122"/>
              </a:rPr>
              <a:t>1-3 days</a:t>
            </a:r>
          </a:p>
          <a:p>
            <a:pPr eaLnBrk="1" hangingPunct="1"/>
            <a:r>
              <a:rPr lang="en-US" altLang="zh-CN" dirty="0" smtClean="0">
                <a:solidFill>
                  <a:schemeClr val="hlink"/>
                </a:solidFill>
                <a:ea typeface="宋体" panose="02010600030101010101" pitchFamily="2" charset="-122"/>
              </a:rPr>
              <a:t>Typical influenza</a:t>
            </a:r>
          </a:p>
          <a:p>
            <a:pPr eaLnBrk="1" hangingPunct="1">
              <a:buFontTx/>
              <a:buNone/>
            </a:pPr>
            <a:r>
              <a:rPr lang="cs-CZ" altLang="zh-CN" dirty="0" smtClean="0"/>
              <a:t>   </a:t>
            </a:r>
            <a:r>
              <a:rPr lang="en-US" altLang="zh-CN" dirty="0" smtClean="0">
                <a:ea typeface="宋体" panose="02010600030101010101" pitchFamily="2" charset="-122"/>
              </a:rPr>
              <a:t>abrupt onset of systemic symptoms.</a:t>
            </a: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 Headache, fever, chills, myalgia, or malaise</a:t>
            </a:r>
            <a:r>
              <a:rPr lang="cs-CZ" altLang="zh-CN" dirty="0" smtClean="0"/>
              <a:t>,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 respiratory tract signs, particularly cough and sore throat. </a:t>
            </a:r>
          </a:p>
          <a:p>
            <a:pPr eaLnBrk="1" hangingPunct="1">
              <a:buFontTx/>
              <a:buNone/>
            </a:pPr>
            <a:r>
              <a:rPr lang="en-US" altLang="zh-CN" dirty="0" smtClean="0">
                <a:ea typeface="宋体" panose="02010600030101010101" pitchFamily="2" charset="-122"/>
              </a:rPr>
              <a:t>  Ocular signs and symptoms include pain on motion of the eyes, photophobia, and burning of the eye. </a:t>
            </a:r>
          </a:p>
        </p:txBody>
      </p:sp>
    </p:spTree>
    <p:extLst>
      <p:ext uri="{BB962C8B-B14F-4D97-AF65-F5344CB8AC3E}">
        <p14:creationId xmlns="" xmlns:p14="http://schemas.microsoft.com/office/powerpoint/2010/main" val="192816383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Staphylococci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pic>
        <p:nvPicPr>
          <p:cNvPr id="92163" name="Picture 4" descr="Click to view full size figur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3100" y="1524000"/>
            <a:ext cx="4432300" cy="49149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2043113" y="6315075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21568133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Staphylococci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Destructive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pyogenic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Abscess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furuncle</a:t>
            </a:r>
            <a:r>
              <a:rPr lang="cs-CZ" altLang="cs-CZ" dirty="0" smtClean="0"/>
              <a:t>, impetigo</a:t>
            </a:r>
          </a:p>
          <a:p>
            <a:pPr eaLnBrk="1" hangingPunct="1"/>
            <a:r>
              <a:rPr lang="cs-CZ" altLang="cs-CZ" b="1" dirty="0" err="1" smtClean="0"/>
              <a:t>Carbuncle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deeper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suppurative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spreading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laterally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beneath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deep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subcutaneous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fascia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err="1" smtClean="0"/>
              <a:t>Hidradenitis</a:t>
            </a:r>
            <a:r>
              <a:rPr lang="cs-CZ" altLang="cs-CZ" b="1" dirty="0" smtClean="0"/>
              <a:t>: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suppurative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apocrine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glands</a:t>
            </a:r>
            <a:r>
              <a:rPr lang="cs-CZ" altLang="cs-CZ" dirty="0" smtClean="0"/>
              <a:t>, most </a:t>
            </a:r>
            <a:r>
              <a:rPr lang="cs-CZ" altLang="cs-CZ" dirty="0" err="1" smtClean="0"/>
              <a:t>often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axilla</a:t>
            </a:r>
            <a:r>
              <a:rPr lang="cs-CZ" altLang="cs-CZ" dirty="0" smtClean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763140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Impetigo</a:t>
            </a:r>
          </a:p>
        </p:txBody>
      </p:sp>
      <p:graphicFrame>
        <p:nvGraphicFramePr>
          <p:cNvPr id="942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711451" y="2011364"/>
          <a:ext cx="6264275" cy="4027487"/>
        </p:xfrm>
        <a:graphic>
          <a:graphicData uri="http://schemas.openxmlformats.org/presentationml/2006/ole">
            <p:oleObj spid="_x0000_s1063" name="Scanned Photo" r:id="rId3" imgW="2933333" imgH="1886213" progId="">
              <p:embed/>
            </p:oleObj>
          </a:graphicData>
        </a:graphic>
      </p:graphicFrame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971675" y="6243638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401468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Streptococci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Suppurative infections of the skin, oropharynx, lungs, heart valves.</a:t>
            </a:r>
          </a:p>
          <a:p>
            <a:pPr eaLnBrk="1" hangingPunct="1"/>
            <a:r>
              <a:rPr lang="cs-CZ" altLang="cs-CZ" smtClean="0"/>
              <a:t>Post-infectious syndromes, incl. rheumatic fever, immune complex glomerulonephritis,  erythema nodosum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98343567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GIT infections</a:t>
            </a:r>
          </a:p>
        </p:txBody>
      </p:sp>
      <p:pic>
        <p:nvPicPr>
          <p:cNvPr id="111619" name="Picture 3" descr="13_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25"/>
          <a:stretch>
            <a:fillRect/>
          </a:stretch>
        </p:blipFill>
        <p:spPr>
          <a:xfrm>
            <a:off x="4194176" y="1125537"/>
            <a:ext cx="3870324" cy="557038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1682750" y="6388100"/>
            <a:ext cx="55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/>
              <a:t>Copy</a:t>
            </a:r>
          </a:p>
        </p:txBody>
      </p:sp>
    </p:spTree>
    <p:extLst>
      <p:ext uri="{BB962C8B-B14F-4D97-AF65-F5344CB8AC3E}">
        <p14:creationId xmlns="" xmlns:p14="http://schemas.microsoft.com/office/powerpoint/2010/main" val="246882242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GIT infections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mostly by contaminated food or water</a:t>
            </a:r>
          </a:p>
          <a:p>
            <a:pPr eaLnBrk="1" hangingPunct="1"/>
            <a:r>
              <a:rPr lang="cs-CZ" altLang="cs-CZ" smtClean="0"/>
              <a:t>↓ local host defences (↓ gastric acidity, ↓ enzymatic and mucus secretion, loss of local defensins and IgA, loss of normal flora, obstruction)</a:t>
            </a:r>
          </a:p>
          <a:p>
            <a:pPr eaLnBrk="1" hangingPunct="1"/>
            <a:r>
              <a:rPr lang="cs-CZ" altLang="cs-CZ" smtClean="0"/>
              <a:t>general immunodeficiency (→ fungal, CMV, MAC infection)</a:t>
            </a:r>
          </a:p>
          <a:p>
            <a:pPr eaLnBrk="1" hangingPunct="1"/>
            <a:r>
              <a:rPr lang="cs-CZ" altLang="cs-CZ" smtClean="0"/>
              <a:t>resistant microorganisms (hepatitis A virus, rotavirus, H. pylori, protozoan cysts,…)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="" xmlns:p14="http://schemas.microsoft.com/office/powerpoint/2010/main" val="27977035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Dental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caries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pic>
        <p:nvPicPr>
          <p:cNvPr id="1157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8114" y="1600201"/>
            <a:ext cx="4295775" cy="4525963"/>
          </a:xfrm>
          <a:noFill/>
        </p:spPr>
      </p:pic>
      <p:sp>
        <p:nvSpPr>
          <p:cNvPr id="115716" name="Slide Number Placeholder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F0B194-93C3-41A7-AF3F-C3E9194CE949}" type="slidenum">
              <a:rPr lang="en-GB" altLang="cs-CZ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158</a:t>
            </a:fld>
            <a:endParaRPr lang="en-GB" altLang="cs-CZ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377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Dental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caries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Multifactorial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dynamic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process</a:t>
            </a:r>
            <a:endParaRPr lang="cs-CZ" altLang="cs-CZ" dirty="0" smtClean="0"/>
          </a:p>
          <a:p>
            <a:pPr eaLnBrk="1" hangingPunct="1"/>
            <a:r>
              <a:rPr lang="en-US" altLang="cs-CZ" dirty="0" smtClean="0"/>
              <a:t>Involves the interaction of </a:t>
            </a:r>
            <a:r>
              <a:rPr lang="cs-CZ" altLang="cs-CZ" dirty="0" err="1" smtClean="0"/>
              <a:t>inborn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acquired</a:t>
            </a:r>
            <a:r>
              <a:rPr lang="cs-CZ" altLang="cs-CZ" dirty="0" smtClean="0"/>
              <a:t> </a:t>
            </a:r>
            <a:r>
              <a:rPr lang="en-US" altLang="cs-CZ" dirty="0" smtClean="0"/>
              <a:t>host factors (tooth surface, saliva, acquired pellicle), diet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sugars</a:t>
            </a:r>
            <a:r>
              <a:rPr lang="cs-CZ" altLang="cs-CZ" dirty="0" smtClean="0"/>
              <a:t>)</a:t>
            </a:r>
            <a:r>
              <a:rPr lang="en-US" altLang="cs-CZ" dirty="0" smtClean="0"/>
              <a:t>, dental plaque (biofilm)</a:t>
            </a:r>
            <a:r>
              <a:rPr lang="cs-CZ" altLang="cs-CZ" dirty="0" smtClean="0"/>
              <a:t> – oral </a:t>
            </a:r>
            <a:r>
              <a:rPr lang="cs-CZ" altLang="cs-CZ" dirty="0" err="1" smtClean="0"/>
              <a:t>infection</a:t>
            </a:r>
            <a:r>
              <a:rPr lang="en-US" altLang="cs-CZ" dirty="0" smtClean="0"/>
              <a:t>.</a:t>
            </a:r>
          </a:p>
          <a:p>
            <a:pPr eaLnBrk="1" hangingPunct="1"/>
            <a:r>
              <a:rPr lang="en-US" altLang="cs-CZ" dirty="0" smtClean="0"/>
              <a:t>Caries does not occur in the absence of either plaque or dietary fermentable carbohydrates.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0165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Cytokines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Mediators</a:t>
            </a:r>
            <a:r>
              <a:rPr lang="cs-CZ" dirty="0" smtClean="0"/>
              <a:t> </a:t>
            </a:r>
            <a:r>
              <a:rPr lang="cs-CZ" dirty="0" err="1" smtClean="0"/>
              <a:t>produced</a:t>
            </a:r>
            <a:r>
              <a:rPr lang="cs-CZ" dirty="0" smtClean="0"/>
              <a:t> by many </a:t>
            </a:r>
            <a:r>
              <a:rPr lang="cs-CZ" dirty="0" err="1" smtClean="0"/>
              <a:t>cells</a:t>
            </a:r>
            <a:r>
              <a:rPr lang="cs-CZ" dirty="0" smtClean="0"/>
              <a:t>,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lymphocytes</a:t>
            </a:r>
            <a:r>
              <a:rPr lang="cs-CZ" dirty="0" smtClean="0"/>
              <a:t> and </a:t>
            </a:r>
            <a:r>
              <a:rPr lang="cs-CZ" dirty="0" err="1" smtClean="0"/>
              <a:t>macrophages</a:t>
            </a:r>
            <a:endParaRPr lang="cs-CZ" dirty="0" smtClean="0"/>
          </a:p>
          <a:p>
            <a:r>
              <a:rPr lang="cs-CZ" dirty="0" err="1" smtClean="0"/>
              <a:t>Regulation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lymphocyte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r>
              <a:rPr lang="cs-CZ" dirty="0" smtClean="0"/>
              <a:t> / </a:t>
            </a:r>
            <a:r>
              <a:rPr lang="cs-CZ" dirty="0" err="1" smtClean="0"/>
              <a:t>maturation</a:t>
            </a:r>
            <a:endParaRPr lang="cs-CZ" dirty="0" smtClean="0"/>
          </a:p>
          <a:p>
            <a:r>
              <a:rPr lang="cs-CZ" dirty="0" err="1" smtClean="0"/>
              <a:t>Attraction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into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focus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endParaRPr lang="cs-CZ" dirty="0" smtClean="0"/>
          </a:p>
          <a:p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variable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endParaRPr lang="cs-CZ" dirty="0" smtClean="0"/>
          </a:p>
          <a:p>
            <a:r>
              <a:rPr lang="cs-CZ" dirty="0" err="1" smtClean="0"/>
              <a:t>Stimulation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hemopoesis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357300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Tonsillitis</a:t>
            </a:r>
            <a:r>
              <a:rPr lang="cs-CZ" altLang="cs-CZ" dirty="0" smtClean="0">
                <a:solidFill>
                  <a:srgbClr val="FF0000"/>
                </a:solidFill>
              </a:rPr>
              <a:t> and </a:t>
            </a:r>
            <a:r>
              <a:rPr lang="cs-CZ" altLang="cs-CZ" dirty="0" err="1" smtClean="0">
                <a:solidFill>
                  <a:srgbClr val="FF0000"/>
                </a:solidFill>
              </a:rPr>
              <a:t>pharyngitis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bacterial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Streptococcus</a:t>
            </a:r>
            <a:r>
              <a:rPr lang="cs-CZ" altLang="cs-CZ" dirty="0" smtClean="0"/>
              <a:t> – 25%, </a:t>
            </a:r>
            <a:r>
              <a:rPr lang="cs-CZ" altLang="cs-CZ" dirty="0" err="1" smtClean="0"/>
              <a:t>Staphylococcus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dipthteria</a:t>
            </a:r>
            <a:r>
              <a:rPr lang="cs-CZ" altLang="cs-CZ" dirty="0" smtClean="0"/>
              <a:t>…)</a:t>
            </a:r>
          </a:p>
          <a:p>
            <a:pPr eaLnBrk="1" hangingPunct="1"/>
            <a:r>
              <a:rPr lang="cs-CZ" altLang="cs-CZ" dirty="0" err="1" smtClean="0"/>
              <a:t>viral</a:t>
            </a:r>
            <a:r>
              <a:rPr lang="cs-CZ" altLang="cs-CZ" dirty="0" smtClean="0"/>
              <a:t> (EBV, influenza, </a:t>
            </a:r>
            <a:r>
              <a:rPr lang="cs-CZ" altLang="cs-CZ" dirty="0" err="1" smtClean="0"/>
              <a:t>adenoviruses</a:t>
            </a:r>
            <a:r>
              <a:rPr lang="cs-CZ" altLang="cs-CZ" dirty="0" smtClean="0"/>
              <a:t>, …)</a:t>
            </a:r>
          </a:p>
          <a:p>
            <a:pPr eaLnBrk="1" hangingPunct="1"/>
            <a:r>
              <a:rPr lang="cs-CZ" altLang="cs-CZ" dirty="0" err="1" smtClean="0">
                <a:solidFill>
                  <a:schemeClr val="tx2"/>
                </a:solidFill>
              </a:rPr>
              <a:t>Clinical</a:t>
            </a:r>
            <a:r>
              <a:rPr lang="cs-CZ" altLang="cs-CZ" dirty="0" smtClean="0">
                <a:solidFill>
                  <a:schemeClr val="tx2"/>
                </a:solidFill>
              </a:rPr>
              <a:t> </a:t>
            </a:r>
            <a:r>
              <a:rPr lang="cs-CZ" altLang="cs-CZ" dirty="0" smtClean="0"/>
              <a:t>– </a:t>
            </a:r>
            <a:r>
              <a:rPr lang="cs-CZ" altLang="cs-CZ" dirty="0" err="1" smtClean="0"/>
              <a:t>sore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throat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dysphagia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red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swollen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tonsils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focal</a:t>
            </a:r>
            <a:r>
              <a:rPr lang="cs-CZ" altLang="cs-CZ" dirty="0" smtClean="0"/>
              <a:t>/</a:t>
            </a:r>
            <a:r>
              <a:rPr lang="cs-CZ" altLang="cs-CZ" dirty="0" err="1" smtClean="0"/>
              <a:t>confluent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yellowish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exudate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cervical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lymhadenopathy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malaise</a:t>
            </a:r>
            <a:r>
              <a:rPr lang="cs-CZ" altLang="cs-CZ" dirty="0" smtClean="0"/>
              <a:t>, …</a:t>
            </a:r>
          </a:p>
          <a:p>
            <a:pPr eaLnBrk="1" hangingPunct="1"/>
            <a:r>
              <a:rPr lang="cs-CZ" altLang="cs-CZ" dirty="0" smtClean="0"/>
              <a:t>In </a:t>
            </a:r>
            <a:r>
              <a:rPr lang="cs-CZ" altLang="cs-CZ" dirty="0" err="1" smtClean="0"/>
              <a:t>viral</a:t>
            </a:r>
            <a:r>
              <a:rPr lang="cs-CZ" altLang="cs-CZ" dirty="0" smtClean="0"/>
              <a:t> + rhinitis, laryngitis</a:t>
            </a:r>
            <a:endParaRPr lang="cs-CZ" altLang="cs-CZ" dirty="0" smtClean="0">
              <a:solidFill>
                <a:schemeClr val="tx2"/>
              </a:solidFill>
            </a:endParaRPr>
          </a:p>
          <a:p>
            <a:pPr eaLnBrk="1" hangingPunct="1"/>
            <a:endParaRPr lang="cs-CZ" altLang="cs-CZ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93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Tonsillitis</a:t>
            </a:r>
          </a:p>
        </p:txBody>
      </p:sp>
      <p:pic>
        <p:nvPicPr>
          <p:cNvPr id="118787" name="Picture 3" descr="the_appearance_of_the_thro_78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1" y="1784350"/>
            <a:ext cx="5534025" cy="37147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4834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Intestinal infections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hlink"/>
                </a:solidFill>
              </a:rPr>
              <a:t>Enterocolitis</a:t>
            </a:r>
            <a:r>
              <a:rPr lang="cs-CZ" altLang="cs-CZ" smtClean="0"/>
              <a:t> – usual manifestation as diarrhea, may be pseudomembranous, ulcerative, non-purulent</a:t>
            </a:r>
          </a:p>
          <a:p>
            <a:pPr eaLnBrk="1" hangingPunct="1"/>
            <a:r>
              <a:rPr lang="cs-CZ" altLang="cs-CZ" smtClean="0"/>
              <a:t>worldwide more than 3 millions deaths annually, mainly children ≤ 5 yrs</a:t>
            </a:r>
          </a:p>
          <a:p>
            <a:pPr eaLnBrk="1" hangingPunct="1"/>
            <a:r>
              <a:rPr lang="cs-CZ" altLang="cs-CZ" smtClean="0"/>
              <a:t>chronic or recurrent enterocolitis – parasites, protozoa</a:t>
            </a:r>
          </a:p>
        </p:txBody>
      </p:sp>
    </p:spTree>
    <p:extLst>
      <p:ext uri="{BB962C8B-B14F-4D97-AF65-F5344CB8AC3E}">
        <p14:creationId xmlns="" xmlns:p14="http://schemas.microsoft.com/office/powerpoint/2010/main" val="95464584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 err="1">
                <a:solidFill>
                  <a:srgbClr val="FF0000"/>
                </a:solidFill>
              </a:rPr>
              <a:t>Infectious</a:t>
            </a:r>
            <a:r>
              <a:rPr lang="cs-CZ" altLang="cs-CZ" sz="4000" dirty="0">
                <a:solidFill>
                  <a:srgbClr val="FF0000"/>
                </a:solidFill>
              </a:rPr>
              <a:t> hepatitis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17700"/>
            <a:ext cx="8686800" cy="4940301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hepatitis </a:t>
            </a:r>
            <a:r>
              <a:rPr lang="cs-CZ" altLang="cs-CZ" dirty="0" smtClean="0"/>
              <a:t>– part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systemic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</a:t>
            </a:r>
            <a:r>
              <a:rPr lang="cs-CZ" altLang="cs-CZ" dirty="0" smtClean="0"/>
              <a:t> (EBV, CMV, </a:t>
            </a:r>
            <a:r>
              <a:rPr lang="cs-CZ" altLang="cs-CZ" dirty="0" err="1" smtClean="0"/>
              <a:t>yellow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rarely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rubella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herpesvirus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hepatitis – liver </a:t>
            </a:r>
            <a:r>
              <a:rPr lang="cs-CZ" altLang="cs-CZ" dirty="0" err="1" smtClean="0">
                <a:solidFill>
                  <a:schemeClr val="hlink"/>
                </a:solidFill>
              </a:rPr>
              <a:t>specific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(hepatitis </a:t>
            </a:r>
            <a:r>
              <a:rPr lang="cs-CZ" altLang="cs-CZ" dirty="0" err="1" smtClean="0"/>
              <a:t>viruses</a:t>
            </a:r>
            <a:r>
              <a:rPr lang="cs-CZ" altLang="cs-CZ" dirty="0" smtClean="0"/>
              <a:t> HAV, HBV, HCV, HDV, HEV, …)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Bacterial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abscess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Parasitic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abscesses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cysts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Entamoeba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Echinococcus</a:t>
            </a:r>
            <a:r>
              <a:rPr lang="cs-CZ" altLang="cs-CZ" dirty="0" smtClean="0"/>
              <a:t>;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  </a:t>
            </a:r>
            <a:r>
              <a:rPr lang="cs-CZ" altLang="cs-CZ" dirty="0" err="1" smtClean="0"/>
              <a:t>malaria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schistosomiasis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cryptosporidiosis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r>
              <a:rPr lang="cs-CZ" altLang="cs-CZ" dirty="0" err="1" smtClean="0">
                <a:solidFill>
                  <a:schemeClr val="accent1">
                    <a:lumMod val="75000"/>
                  </a:schemeClr>
                </a:solidFill>
              </a:rPr>
              <a:t>Fungal</a:t>
            </a:r>
            <a:endParaRPr lang="cs-CZ" altLang="cs-CZ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94531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Urogenital tract infections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Ascending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via </a:t>
            </a:r>
            <a:r>
              <a:rPr lang="cs-CZ" altLang="cs-CZ" dirty="0" err="1" smtClean="0"/>
              <a:t>urethra</a:t>
            </a:r>
            <a:r>
              <a:rPr lang="cs-CZ" altLang="cs-CZ" dirty="0" smtClean="0"/>
              <a:t> most </a:t>
            </a:r>
            <a:r>
              <a:rPr lang="cs-CZ" altLang="cs-CZ" dirty="0" err="1" smtClean="0"/>
              <a:t>usual</a:t>
            </a:r>
            <a:r>
              <a:rPr lang="cs-CZ" altLang="cs-CZ" dirty="0" smtClean="0"/>
              <a:t> (G- </a:t>
            </a:r>
            <a:r>
              <a:rPr lang="cs-CZ" altLang="cs-CZ" dirty="0" err="1" smtClean="0"/>
              <a:t>fecal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bacteria</a:t>
            </a:r>
            <a:r>
              <a:rPr lang="cs-CZ" altLang="cs-CZ" dirty="0" smtClean="0"/>
              <a:t> – E. coli, Proteus,…)</a:t>
            </a:r>
          </a:p>
          <a:p>
            <a:pPr eaLnBrk="1" hangingPunct="1"/>
            <a:r>
              <a:rPr lang="cs-CZ" altLang="cs-CZ" dirty="0" smtClean="0">
                <a:solidFill>
                  <a:schemeClr val="hlink"/>
                </a:solidFill>
              </a:rPr>
              <a:t>Anatomy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urethra</a:t>
            </a:r>
            <a:r>
              <a:rPr lang="cs-CZ" altLang="cs-CZ" dirty="0" smtClean="0"/>
              <a:t> 5 cm </a:t>
            </a:r>
            <a:r>
              <a:rPr lang="cs-CZ" altLang="cs-CZ" dirty="0" err="1" smtClean="0"/>
              <a:t>lenght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women</a:t>
            </a:r>
            <a:r>
              <a:rPr lang="cs-CZ" altLang="cs-CZ" dirty="0" smtClean="0"/>
              <a:t>, 20 cm in </a:t>
            </a:r>
            <a:r>
              <a:rPr lang="cs-CZ" altLang="cs-CZ" dirty="0" err="1" smtClean="0"/>
              <a:t>men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Predisposing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factors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obstruction</a:t>
            </a:r>
            <a:r>
              <a:rPr lang="cs-CZ" altLang="cs-CZ" dirty="0" smtClean="0"/>
              <a:t>, reflux, </a:t>
            </a:r>
            <a:r>
              <a:rPr lang="cs-CZ" altLang="cs-CZ" dirty="0" err="1" smtClean="0"/>
              <a:t>loss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protective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</a:t>
            </a:r>
            <a:r>
              <a:rPr lang="cs-CZ" altLang="cs-CZ" dirty="0" smtClean="0"/>
              <a:t> flora, </a:t>
            </a:r>
            <a:r>
              <a:rPr lang="cs-CZ" altLang="cs-CZ" dirty="0" err="1" smtClean="0"/>
              <a:t>mucosal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microtraumata</a:t>
            </a:r>
            <a:endParaRPr lang="cs-CZ" altLang="cs-CZ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691143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Sexually Transmitted Infections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/>
              <a:t>Sexually Transmitted Disease</a:t>
            </a:r>
            <a:r>
              <a:rPr lang="cs-CZ" altLang="cs-CZ"/>
              <a:t> - </a:t>
            </a:r>
            <a:r>
              <a:rPr lang="cs-CZ" altLang="cs-CZ">
                <a:solidFill>
                  <a:schemeClr val="hlink"/>
                </a:solidFill>
              </a:rPr>
              <a:t>STD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</a:t>
            </a:r>
            <a:r>
              <a:rPr lang="en-US" altLang="cs-CZ"/>
              <a:t>nfection transmitted through vaginal, anal or oral sex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Every sexually active individual is at risk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Women acquire infections from men more than men from women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2/3 of STD occur in people under 25 yrs of age</a:t>
            </a:r>
            <a:endParaRPr lang="cs-CZ" altLang="cs-CZ"/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Infection by multiple agents common (↑ risk)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Fetus or i</a:t>
            </a:r>
            <a:r>
              <a:rPr lang="en-US" altLang="cs-CZ"/>
              <a:t>nfants </a:t>
            </a:r>
            <a:r>
              <a:rPr lang="cs-CZ" altLang="cs-CZ"/>
              <a:t>– vertical transplacental or perinatal transmission of </a:t>
            </a:r>
            <a:r>
              <a:rPr lang="en-US" altLang="cs-CZ"/>
              <a:t> STD</a:t>
            </a:r>
            <a:r>
              <a:rPr lang="cs-CZ" altLang="cs-CZ"/>
              <a:t> → abortus, inborn defects, neonatal infection. Diagnosis + treatment!!</a:t>
            </a:r>
          </a:p>
        </p:txBody>
      </p:sp>
    </p:spTree>
    <p:extLst>
      <p:ext uri="{BB962C8B-B14F-4D97-AF65-F5344CB8AC3E}">
        <p14:creationId xmlns="" xmlns:p14="http://schemas.microsoft.com/office/powerpoint/2010/main" val="44849035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rgbClr val="FF0000"/>
                </a:solidFill>
              </a:rPr>
              <a:t>STI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Viruses</a:t>
            </a:r>
            <a:r>
              <a:rPr lang="cs-CZ" altLang="cs-CZ" dirty="0" smtClean="0"/>
              <a:t>: HSV, HPV, HIV, hepatitis B,C</a:t>
            </a:r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Chlamydiae</a:t>
            </a:r>
            <a:r>
              <a:rPr lang="cs-CZ" altLang="cs-CZ" dirty="0" smtClean="0"/>
              <a:t>: Ch. </a:t>
            </a:r>
            <a:r>
              <a:rPr lang="cs-CZ" altLang="cs-CZ" dirty="0" err="1" smtClean="0"/>
              <a:t>trachomatis</a:t>
            </a:r>
            <a:endParaRPr lang="cs-CZ" altLang="cs-CZ" dirty="0" smtClean="0"/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Mycoplasmas</a:t>
            </a:r>
            <a:r>
              <a:rPr lang="cs-CZ" altLang="cs-CZ" dirty="0" smtClean="0"/>
              <a:t>: U. </a:t>
            </a:r>
            <a:r>
              <a:rPr lang="cs-CZ" altLang="cs-CZ" dirty="0" err="1" smtClean="0"/>
              <a:t>urealyticum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b="1" dirty="0" err="1" smtClean="0">
                <a:solidFill>
                  <a:schemeClr val="hlink"/>
                </a:solidFill>
              </a:rPr>
              <a:t>Bacteria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Neisseria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gonorrhoeae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clap</a:t>
            </a:r>
            <a:r>
              <a:rPr lang="cs-CZ" altLang="cs-CZ" dirty="0" smtClean="0"/>
              <a:t>), Treponema </a:t>
            </a:r>
            <a:r>
              <a:rPr lang="cs-CZ" altLang="cs-CZ" dirty="0" err="1" smtClean="0"/>
              <a:t>pallidum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syphilis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Haemophilus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ducreyi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chancroid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Klebsiella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granulomatis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granuloma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inguinale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b="1" dirty="0" smtClean="0">
                <a:solidFill>
                  <a:schemeClr val="hlink"/>
                </a:solidFill>
              </a:rPr>
              <a:t>Protozoa</a:t>
            </a:r>
            <a:r>
              <a:rPr lang="cs-CZ" altLang="cs-CZ" dirty="0" smtClean="0"/>
              <a:t>: </a:t>
            </a:r>
            <a:r>
              <a:rPr lang="cs-CZ" altLang="cs-CZ" dirty="0" err="1" smtClean="0"/>
              <a:t>Trichomonas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vaginalis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urethritis</a:t>
            </a:r>
            <a:r>
              <a:rPr lang="cs-CZ" altLang="cs-CZ" dirty="0" smtClean="0"/>
              <a:t>, balanitis, </a:t>
            </a:r>
            <a:r>
              <a:rPr lang="cs-CZ" altLang="cs-CZ" dirty="0" err="1" smtClean="0"/>
              <a:t>vaginitis</a:t>
            </a:r>
            <a:r>
              <a:rPr lang="cs-CZ" altLang="cs-CZ" dirty="0" smtClean="0"/>
              <a:t>)</a:t>
            </a:r>
            <a:endParaRPr lang="cs-CZ" altLang="cs-CZ" b="1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3079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Genital Warts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</a:t>
            </a:r>
            <a:r>
              <a:rPr lang="en-US" altLang="cs-CZ"/>
              <a:t>ondyloma acuminatum</a:t>
            </a:r>
            <a:r>
              <a:rPr lang="cs-CZ" altLang="cs-CZ"/>
              <a:t> - </a:t>
            </a:r>
            <a:r>
              <a:rPr lang="en-US" altLang="cs-CZ"/>
              <a:t>HPV </a:t>
            </a:r>
            <a:endParaRPr lang="cs-CZ" altLang="cs-CZ"/>
          </a:p>
          <a:p>
            <a:pPr eaLnBrk="1" hangingPunct="1"/>
            <a:r>
              <a:rPr lang="en-US" altLang="cs-CZ"/>
              <a:t>Most HPV infections asymptomatic or unrecognized</a:t>
            </a:r>
          </a:p>
          <a:p>
            <a:pPr eaLnBrk="1" hangingPunct="1"/>
            <a:r>
              <a:rPr lang="en-US" altLang="cs-CZ"/>
              <a:t>Mostly found in young, sexually active; associated w</a:t>
            </a:r>
            <a:r>
              <a:rPr lang="cs-CZ" altLang="cs-CZ"/>
              <a:t>ith</a:t>
            </a:r>
            <a:r>
              <a:rPr lang="en-US" altLang="cs-CZ"/>
              <a:t> early onset of sexual activity</a:t>
            </a:r>
            <a:r>
              <a:rPr lang="cs-CZ" altLang="cs-CZ"/>
              <a:t>,</a:t>
            </a:r>
            <a:r>
              <a:rPr lang="en-US" altLang="cs-CZ"/>
              <a:t> multiple sexual partners</a:t>
            </a:r>
            <a:endParaRPr lang="cs-CZ" altLang="cs-CZ"/>
          </a:p>
          <a:p>
            <a:pPr eaLnBrk="1" hangingPunct="1"/>
            <a:r>
              <a:rPr lang="en-US" altLang="cs-CZ"/>
              <a:t>Transmitted </a:t>
            </a:r>
            <a:r>
              <a:rPr lang="cs-CZ" altLang="cs-CZ"/>
              <a:t>b</a:t>
            </a:r>
            <a:r>
              <a:rPr lang="en-US" altLang="cs-CZ"/>
              <a:t>y all types of sexual contact</a:t>
            </a:r>
          </a:p>
        </p:txBody>
      </p:sp>
    </p:spTree>
    <p:extLst>
      <p:ext uri="{BB962C8B-B14F-4D97-AF65-F5344CB8AC3E}">
        <p14:creationId xmlns="" xmlns:p14="http://schemas.microsoft.com/office/powerpoint/2010/main" val="351601269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Chlamydia: Manifestations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197100"/>
            <a:ext cx="8229600" cy="4256089"/>
          </a:xfrm>
        </p:spPr>
        <p:txBody>
          <a:bodyPr/>
          <a:lstStyle/>
          <a:p>
            <a:pPr eaLnBrk="1" hangingPunct="1"/>
            <a:r>
              <a:rPr lang="en-US" altLang="cs-CZ" dirty="0" smtClean="0"/>
              <a:t>In women often asymptomatic until uterus</a:t>
            </a:r>
            <a:r>
              <a:rPr lang="cs-CZ" altLang="cs-CZ" dirty="0" smtClean="0"/>
              <a:t> and</a:t>
            </a:r>
            <a:r>
              <a:rPr lang="en-US" altLang="cs-CZ" dirty="0" smtClean="0"/>
              <a:t>  tubes infected; may present with dysuria, urinary frequency</a:t>
            </a:r>
            <a:r>
              <a:rPr lang="cs-CZ" altLang="cs-CZ" dirty="0" smtClean="0"/>
              <a:t>,</a:t>
            </a:r>
            <a:r>
              <a:rPr lang="en-US" altLang="cs-CZ" dirty="0" smtClean="0"/>
              <a:t> vaginal discharge</a:t>
            </a:r>
          </a:p>
          <a:p>
            <a:pPr eaLnBrk="1" hangingPunct="1"/>
            <a:r>
              <a:rPr lang="en-US" altLang="cs-CZ" dirty="0" smtClean="0"/>
              <a:t>1/3 of men may be asymptomatic;  dysuria, urethral discharge</a:t>
            </a:r>
            <a:r>
              <a:rPr lang="cs-CZ" altLang="cs-CZ" dirty="0" smtClean="0"/>
              <a:t>,</a:t>
            </a:r>
            <a:r>
              <a:rPr lang="en-US" altLang="cs-CZ" dirty="0" smtClean="0"/>
              <a:t> testicular pain</a:t>
            </a:r>
          </a:p>
          <a:p>
            <a:pPr eaLnBrk="1" hangingPunct="1"/>
            <a:r>
              <a:rPr lang="cs-CZ" altLang="cs-CZ" dirty="0" err="1" smtClean="0"/>
              <a:t>Patient</a:t>
            </a:r>
            <a:r>
              <a:rPr lang="en-US" altLang="cs-CZ" dirty="0" smtClean="0"/>
              <a:t> infectious even if asymptomatic</a:t>
            </a:r>
          </a:p>
        </p:txBody>
      </p:sp>
    </p:spTree>
    <p:extLst>
      <p:ext uri="{BB962C8B-B14F-4D97-AF65-F5344CB8AC3E}">
        <p14:creationId xmlns="" xmlns:p14="http://schemas.microsoft.com/office/powerpoint/2010/main" val="54938924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Chlamydia: Complications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en-US" altLang="cs-CZ" smtClean="0"/>
              <a:t>May result in PID</a:t>
            </a:r>
            <a:r>
              <a:rPr lang="cs-CZ" altLang="cs-CZ" smtClean="0"/>
              <a:t> (pelvic inflammatory disease)</a:t>
            </a:r>
            <a:endParaRPr lang="en-US" altLang="cs-CZ" smtClean="0"/>
          </a:p>
          <a:p>
            <a:pPr eaLnBrk="1" hangingPunct="1"/>
            <a:r>
              <a:rPr lang="en-US" altLang="cs-CZ" smtClean="0"/>
              <a:t>Major cause of infertility</a:t>
            </a:r>
            <a:r>
              <a:rPr lang="cs-CZ" altLang="cs-CZ" smtClean="0"/>
              <a:t>,</a:t>
            </a:r>
            <a:r>
              <a:rPr lang="en-US" altLang="cs-CZ" smtClean="0"/>
              <a:t> ectopic pregnancy in women; may cause stillbirth or spontaneous abortion (miscarriage)</a:t>
            </a:r>
          </a:p>
          <a:p>
            <a:pPr eaLnBrk="1" hangingPunct="1"/>
            <a:r>
              <a:rPr lang="en-US" altLang="cs-CZ" smtClean="0"/>
              <a:t>In men, may result in epididymitis, prostatitis, sterility</a:t>
            </a:r>
            <a:r>
              <a:rPr lang="cs-CZ" altLang="cs-CZ" smtClean="0"/>
              <a:t>,</a:t>
            </a:r>
            <a:r>
              <a:rPr lang="en-US" altLang="cs-CZ" smtClean="0"/>
              <a:t>  Reiter’s syndrome</a:t>
            </a:r>
          </a:p>
          <a:p>
            <a:pPr eaLnBrk="1" hangingPunct="1"/>
            <a:r>
              <a:rPr lang="en-US" altLang="cs-CZ" smtClean="0"/>
              <a:t>In neonates, may cause blindness</a:t>
            </a:r>
            <a:r>
              <a:rPr lang="cs-CZ" altLang="cs-CZ" smtClean="0"/>
              <a:t>,</a:t>
            </a:r>
            <a:r>
              <a:rPr lang="en-US" altLang="cs-CZ" smtClean="0"/>
              <a:t> pneumonia</a:t>
            </a:r>
          </a:p>
        </p:txBody>
      </p:sp>
    </p:spTree>
    <p:extLst>
      <p:ext uri="{BB962C8B-B14F-4D97-AF65-F5344CB8AC3E}">
        <p14:creationId xmlns="" xmlns:p14="http://schemas.microsoft.com/office/powerpoint/2010/main" val="1355714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Humoral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Mediated</a:t>
            </a:r>
            <a:r>
              <a:rPr lang="cs-CZ" dirty="0" smtClean="0"/>
              <a:t> by </a:t>
            </a:r>
            <a:r>
              <a:rPr lang="cs-CZ" dirty="0" err="1" smtClean="0"/>
              <a:t>antibodies</a:t>
            </a:r>
            <a:r>
              <a:rPr lang="cs-CZ" dirty="0" smtClean="0"/>
              <a:t> (</a:t>
            </a:r>
            <a:r>
              <a:rPr lang="cs-CZ" dirty="0" err="1" smtClean="0"/>
              <a:t>serum</a:t>
            </a:r>
            <a:r>
              <a:rPr lang="cs-CZ" dirty="0" smtClean="0"/>
              <a:t> </a:t>
            </a:r>
            <a:r>
              <a:rPr lang="cs-CZ" dirty="0" err="1" smtClean="0"/>
              <a:t>globulins</a:t>
            </a:r>
            <a:r>
              <a:rPr lang="cs-CZ" dirty="0" smtClean="0"/>
              <a:t>), </a:t>
            </a:r>
            <a:r>
              <a:rPr lang="cs-CZ" dirty="0" err="1" smtClean="0"/>
              <a:t>which</a:t>
            </a:r>
            <a:r>
              <a:rPr lang="cs-CZ" dirty="0" smtClean="0"/>
              <a:t> are </a:t>
            </a:r>
            <a:r>
              <a:rPr lang="cs-CZ" dirty="0" err="1" smtClean="0"/>
              <a:t>produced</a:t>
            </a:r>
            <a:r>
              <a:rPr lang="cs-CZ" dirty="0" smtClean="0"/>
              <a:t> by plasma </a:t>
            </a:r>
            <a:r>
              <a:rPr lang="cs-CZ" dirty="0" err="1" smtClean="0"/>
              <a:t>cells</a:t>
            </a:r>
            <a:r>
              <a:rPr lang="cs-CZ" dirty="0" smtClean="0"/>
              <a:t>, </a:t>
            </a:r>
            <a:r>
              <a:rPr lang="cs-CZ" dirty="0" err="1" smtClean="0"/>
              <a:t>i.e</a:t>
            </a:r>
            <a:r>
              <a:rPr lang="cs-CZ" dirty="0" smtClean="0"/>
              <a:t>. </a:t>
            </a:r>
            <a:r>
              <a:rPr lang="cs-CZ" dirty="0" err="1" smtClean="0"/>
              <a:t>differentiated</a:t>
            </a:r>
            <a:r>
              <a:rPr lang="cs-CZ" dirty="0" smtClean="0"/>
              <a:t> B-</a:t>
            </a:r>
            <a:r>
              <a:rPr lang="cs-CZ" dirty="0" err="1" smtClean="0"/>
              <a:t>lymphocytes</a:t>
            </a:r>
            <a:endParaRPr lang="cs-CZ" dirty="0" smtClean="0"/>
          </a:p>
          <a:p>
            <a:r>
              <a:rPr lang="cs-CZ" altLang="cs-CZ" dirty="0" smtClean="0"/>
              <a:t>Plasma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m</a:t>
            </a:r>
            <a:r>
              <a:rPr lang="en-US" altLang="cs-CZ" dirty="0" err="1" smtClean="0"/>
              <a:t>ature</a:t>
            </a:r>
            <a:r>
              <a:rPr lang="en-US" altLang="cs-CZ" dirty="0" smtClean="0"/>
              <a:t> </a:t>
            </a:r>
            <a:r>
              <a:rPr lang="en-US" altLang="cs-CZ" dirty="0"/>
              <a:t>when exposed to </a:t>
            </a:r>
            <a:r>
              <a:rPr lang="en-US" altLang="cs-CZ" dirty="0" smtClean="0"/>
              <a:t>antigen</a:t>
            </a:r>
            <a:endParaRPr lang="en-US" altLang="cs-CZ" dirty="0"/>
          </a:p>
          <a:p>
            <a:r>
              <a:rPr lang="en-US" altLang="cs-CZ" dirty="0"/>
              <a:t>Memory </a:t>
            </a:r>
            <a:r>
              <a:rPr lang="en-US" altLang="cs-CZ" dirty="0" smtClean="0"/>
              <a:t>cells </a:t>
            </a:r>
            <a:r>
              <a:rPr lang="en-US" altLang="cs-CZ" dirty="0"/>
              <a:t>can react more quickly to </a:t>
            </a:r>
            <a:r>
              <a:rPr lang="en-US" altLang="cs-CZ" dirty="0" smtClean="0"/>
              <a:t>later</a:t>
            </a:r>
            <a:r>
              <a:rPr lang="cs-CZ" altLang="cs-CZ" dirty="0" smtClean="0"/>
              <a:t> </a:t>
            </a:r>
            <a:r>
              <a:rPr lang="en-US" altLang="cs-CZ" dirty="0" smtClean="0"/>
              <a:t>exposures </a:t>
            </a:r>
            <a:r>
              <a:rPr lang="en-US" altLang="cs-CZ" dirty="0"/>
              <a:t>to the same antigen</a:t>
            </a:r>
          </a:p>
          <a:p>
            <a:endParaRPr lang="cs-CZ" dirty="0" smtClean="0"/>
          </a:p>
          <a:p>
            <a:r>
              <a:rPr lang="cs-CZ" dirty="0" err="1" smtClean="0"/>
              <a:t>Immunoglobulins</a:t>
            </a:r>
            <a:r>
              <a:rPr lang="cs-CZ" dirty="0" smtClean="0"/>
              <a:t> </a:t>
            </a:r>
            <a:r>
              <a:rPr lang="cs-CZ" dirty="0" err="1" smtClean="0"/>
              <a:t>directly</a:t>
            </a:r>
            <a:r>
              <a:rPr lang="cs-CZ" dirty="0" smtClean="0"/>
              <a:t> </a:t>
            </a:r>
            <a:r>
              <a:rPr lang="cs-CZ" dirty="0" err="1" smtClean="0"/>
              <a:t>attack</a:t>
            </a:r>
            <a:r>
              <a:rPr lang="cs-CZ" dirty="0" smtClean="0"/>
              <a:t> </a:t>
            </a:r>
            <a:r>
              <a:rPr lang="cs-CZ" dirty="0" err="1" smtClean="0"/>
              <a:t>antigenes</a:t>
            </a:r>
            <a:r>
              <a:rPr lang="cs-CZ" dirty="0" smtClean="0"/>
              <a:t>, </a:t>
            </a:r>
            <a:r>
              <a:rPr lang="cs-CZ" dirty="0" err="1" smtClean="0"/>
              <a:t>activate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complement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, </a:t>
            </a:r>
            <a:r>
              <a:rPr lang="cs-CZ" dirty="0" err="1" smtClean="0"/>
              <a:t>stimulate</a:t>
            </a:r>
            <a:r>
              <a:rPr lang="cs-CZ" dirty="0" smtClean="0"/>
              <a:t> </a:t>
            </a:r>
            <a:r>
              <a:rPr lang="cs-CZ" dirty="0" err="1" smtClean="0"/>
              <a:t>some</a:t>
            </a:r>
            <a:r>
              <a:rPr lang="cs-CZ" dirty="0" smtClean="0"/>
              <a:t> </a:t>
            </a:r>
            <a:r>
              <a:rPr lang="cs-CZ" dirty="0" err="1" smtClean="0"/>
              <a:t>hypersensitive</a:t>
            </a:r>
            <a:r>
              <a:rPr lang="cs-CZ" dirty="0" smtClean="0"/>
              <a:t> </a:t>
            </a:r>
            <a:r>
              <a:rPr lang="cs-CZ" dirty="0" err="1" smtClean="0"/>
              <a:t>reactions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63401953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Gonorrhea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mtClean="0"/>
              <a:t>‘clap’; one of the most common STDs </a:t>
            </a:r>
            <a:r>
              <a:rPr lang="cs-CZ" altLang="cs-CZ" smtClean="0"/>
              <a:t>(</a:t>
            </a:r>
            <a:r>
              <a:rPr lang="en-US" altLang="cs-CZ" smtClean="0"/>
              <a:t>second only to Chlamydia</a:t>
            </a:r>
            <a:r>
              <a:rPr lang="cs-CZ" altLang="cs-CZ" smtClean="0"/>
              <a:t>)</a:t>
            </a:r>
            <a:endParaRPr lang="en-US" altLang="cs-CZ" smtClean="0"/>
          </a:p>
          <a:p>
            <a:pPr eaLnBrk="1" hangingPunct="1"/>
            <a:r>
              <a:rPr lang="en-US" altLang="cs-CZ" smtClean="0"/>
              <a:t>Caused by </a:t>
            </a:r>
            <a:r>
              <a:rPr lang="en-US" altLang="cs-CZ" i="1" smtClean="0"/>
              <a:t>Neisseria gonorrhoeae</a:t>
            </a:r>
            <a:r>
              <a:rPr lang="en-US" altLang="cs-CZ" smtClean="0"/>
              <a:t>; incubation period is 2-8 days</a:t>
            </a:r>
          </a:p>
          <a:p>
            <a:pPr eaLnBrk="1" hangingPunct="1"/>
            <a:r>
              <a:rPr lang="en-US" altLang="cs-CZ" smtClean="0"/>
              <a:t>Transmitted by sexual contact</a:t>
            </a:r>
            <a:r>
              <a:rPr lang="cs-CZ" altLang="cs-CZ" smtClean="0"/>
              <a:t>,</a:t>
            </a:r>
            <a:r>
              <a:rPr lang="en-US" altLang="cs-CZ" smtClean="0"/>
              <a:t> during passage through the birth canal</a:t>
            </a:r>
          </a:p>
          <a:p>
            <a:pPr eaLnBrk="1" hangingPunct="1"/>
            <a:r>
              <a:rPr lang="en-US" altLang="cs-CZ" smtClean="0"/>
              <a:t>Usually targets the cervix</a:t>
            </a:r>
            <a:r>
              <a:rPr lang="cs-CZ" altLang="cs-CZ" smtClean="0"/>
              <a:t>,</a:t>
            </a:r>
            <a:r>
              <a:rPr lang="en-US" altLang="cs-CZ" smtClean="0"/>
              <a:t> male urethra</a:t>
            </a:r>
          </a:p>
        </p:txBody>
      </p:sp>
    </p:spTree>
    <p:extLst>
      <p:ext uri="{BB962C8B-B14F-4D97-AF65-F5344CB8AC3E}">
        <p14:creationId xmlns="" xmlns:p14="http://schemas.microsoft.com/office/powerpoint/2010/main" val="89452925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Gonorrhea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06600"/>
            <a:ext cx="8229600" cy="4446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Female</a:t>
            </a:r>
            <a:r>
              <a:rPr lang="en-US" altLang="cs-CZ" dirty="0" smtClean="0"/>
              <a:t>: most</a:t>
            </a:r>
            <a:r>
              <a:rPr lang="cs-CZ" altLang="cs-CZ" dirty="0" err="1" smtClean="0"/>
              <a:t>ly</a:t>
            </a:r>
            <a:r>
              <a:rPr lang="en-US" altLang="cs-CZ" dirty="0" smtClean="0"/>
              <a:t> asymptomatic until advanced disease; dysuria, urinary frequency or abnormal vaginal discharge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M</a:t>
            </a:r>
            <a:r>
              <a:rPr lang="cs-CZ" altLang="cs-CZ" dirty="0" smtClean="0"/>
              <a:t>ale</a:t>
            </a:r>
            <a:r>
              <a:rPr lang="en-US" altLang="cs-CZ" dirty="0" smtClean="0"/>
              <a:t>: dysuria, serous, milky or purulent urethral discharge; regional lymphadenopathy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Complications: prostatitis, epididymitis, sterility; 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 </a:t>
            </a:r>
            <a:r>
              <a:rPr lang="en-US" altLang="cs-CZ" dirty="0" smtClean="0"/>
              <a:t>PID, endometritis, </a:t>
            </a:r>
            <a:r>
              <a:rPr lang="en-US" altLang="cs-CZ" dirty="0" err="1" smtClean="0"/>
              <a:t>salpingitis</a:t>
            </a:r>
            <a:r>
              <a:rPr lang="en-US" altLang="cs-CZ" dirty="0" smtClean="0"/>
              <a:t>, peritonitis; 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dirty="0" smtClean="0"/>
              <a:t>    </a:t>
            </a:r>
            <a:r>
              <a:rPr lang="en-US" altLang="cs-CZ" dirty="0" smtClean="0"/>
              <a:t>in neonates gonorrhea can infect the eyes, nose or anorectal region</a:t>
            </a:r>
          </a:p>
        </p:txBody>
      </p:sp>
    </p:spTree>
    <p:extLst>
      <p:ext uri="{BB962C8B-B14F-4D97-AF65-F5344CB8AC3E}">
        <p14:creationId xmlns="" xmlns:p14="http://schemas.microsoft.com/office/powerpoint/2010/main" val="56650161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</a:t>
            </a:r>
            <a:r>
              <a:rPr lang="en-US" altLang="cs-CZ" smtClean="0"/>
              <a:t>pirochete </a:t>
            </a:r>
            <a:r>
              <a:rPr lang="en-US" altLang="cs-CZ" i="1" smtClean="0"/>
              <a:t>Treponema pallidum</a:t>
            </a:r>
            <a:endParaRPr lang="en-US" altLang="cs-CZ" smtClean="0"/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Transmitted from open lesions during sexual contact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Organism can survive days in fluids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May also be transmitted by infected blood, body fluids, including saliva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Average incubation is 20-30 days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Spreads through blood</a:t>
            </a:r>
            <a:r>
              <a:rPr lang="cs-CZ" altLang="cs-CZ" smtClean="0"/>
              <a:t>,</a:t>
            </a:r>
            <a:r>
              <a:rPr lang="en-US" altLang="cs-CZ" smtClean="0"/>
              <a:t> lymphatic system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mtClean="0"/>
              <a:t>Congenital syphilis </a:t>
            </a:r>
            <a:r>
              <a:rPr lang="cs-CZ" altLang="cs-CZ" smtClean="0"/>
              <a:t>-</a:t>
            </a:r>
            <a:r>
              <a:rPr lang="en-US" altLang="cs-CZ" smtClean="0"/>
              <a:t> </a:t>
            </a:r>
            <a:r>
              <a:rPr lang="cs-CZ" altLang="cs-CZ" smtClean="0"/>
              <a:t>trans</a:t>
            </a:r>
            <a:r>
              <a:rPr lang="en-US" altLang="cs-CZ" smtClean="0"/>
              <a:t>placental</a:t>
            </a:r>
          </a:p>
        </p:txBody>
      </p:sp>
    </p:spTree>
    <p:extLst>
      <p:ext uri="{BB962C8B-B14F-4D97-AF65-F5344CB8AC3E}">
        <p14:creationId xmlns="" xmlns:p14="http://schemas.microsoft.com/office/powerpoint/2010/main" val="61570441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Syphilis:  P</a:t>
            </a:r>
            <a:r>
              <a:rPr lang="cs-CZ" altLang="cs-CZ" smtClean="0">
                <a:solidFill>
                  <a:srgbClr val="FF0000"/>
                </a:solidFill>
              </a:rPr>
              <a:t>rimary</a:t>
            </a:r>
            <a:r>
              <a:rPr lang="en-US" altLang="cs-CZ" smtClean="0">
                <a:solidFill>
                  <a:srgbClr val="FF0000"/>
                </a:solidFill>
              </a:rPr>
              <a:t> </a:t>
            </a:r>
            <a:r>
              <a:rPr lang="cs-CZ" altLang="cs-CZ" smtClean="0">
                <a:solidFill>
                  <a:srgbClr val="FF0000"/>
                </a:solidFill>
              </a:rPr>
              <a:t>s</a:t>
            </a:r>
            <a:r>
              <a:rPr lang="en-US" altLang="cs-CZ" smtClean="0">
                <a:solidFill>
                  <a:srgbClr val="FF0000"/>
                </a:solidFill>
              </a:rPr>
              <a:t>tage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57400"/>
            <a:ext cx="8229600" cy="45402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chemeClr val="hlink"/>
                </a:solidFill>
              </a:rPr>
              <a:t>Chancre</a:t>
            </a:r>
            <a:r>
              <a:rPr lang="cs-CZ" altLang="cs-CZ" b="1" dirty="0" smtClean="0">
                <a:solidFill>
                  <a:schemeClr val="hlink"/>
                </a:solidFill>
              </a:rPr>
              <a:t>: </a:t>
            </a:r>
            <a:r>
              <a:rPr lang="en-US" altLang="cs-CZ" dirty="0" smtClean="0"/>
              <a:t>painless ulcer </a:t>
            </a:r>
            <a:r>
              <a:rPr lang="cs-CZ" altLang="cs-CZ" dirty="0" smtClean="0"/>
              <a:t>in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en-US" altLang="cs-CZ" dirty="0" smtClean="0"/>
              <a:t>site of </a:t>
            </a:r>
            <a:r>
              <a:rPr lang="en-US" altLang="cs-CZ" dirty="0" err="1" smtClean="0"/>
              <a:t>innoculation</a:t>
            </a:r>
            <a:r>
              <a:rPr lang="en-US" altLang="cs-CZ" dirty="0" smtClean="0"/>
              <a:t>; regional lymph</a:t>
            </a:r>
            <a:r>
              <a:rPr lang="cs-CZ" altLang="cs-CZ" dirty="0" err="1" smtClean="0"/>
              <a:t>adenopathy</a:t>
            </a:r>
            <a:r>
              <a:rPr lang="en-US" altLang="cs-CZ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chancre appears 3-4 weeks after infectious contact</a:t>
            </a:r>
            <a:r>
              <a:rPr lang="cs-CZ" altLang="cs-CZ" dirty="0" smtClean="0"/>
              <a:t>,</a:t>
            </a:r>
            <a:r>
              <a:rPr lang="en-US" altLang="cs-CZ" dirty="0" smtClean="0"/>
              <a:t> disappears within 4-6 weeks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Chancre may go unnoticed in women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dirty="0" smtClean="0"/>
              <a:t>Highly infectious during primary stage even if no symptoms are present</a:t>
            </a:r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  <a:p>
            <a:pPr eaLnBrk="1" hangingPunct="1">
              <a:lnSpc>
                <a:spcPct val="90000"/>
              </a:lnSpc>
            </a:pPr>
            <a:endParaRPr lang="en-US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70932684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mtClean="0">
                <a:solidFill>
                  <a:srgbClr val="FF0000"/>
                </a:solidFill>
              </a:rPr>
              <a:t>Syphilis:  Secondary </a:t>
            </a:r>
            <a:r>
              <a:rPr lang="cs-CZ" altLang="cs-CZ" smtClean="0">
                <a:solidFill>
                  <a:srgbClr val="FF0000"/>
                </a:solidFill>
              </a:rPr>
              <a:t>s</a:t>
            </a:r>
            <a:r>
              <a:rPr lang="en-US" altLang="cs-CZ" smtClean="0">
                <a:solidFill>
                  <a:srgbClr val="FF0000"/>
                </a:solidFill>
              </a:rPr>
              <a:t>tage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/>
              <a:t>Symptoms of secondary syphilis appear any time from 2 weeks to 6 months after initial chancre disappears</a:t>
            </a:r>
            <a:r>
              <a:rPr lang="cs-CZ" altLang="cs-CZ"/>
              <a:t>, in 75% of untreated people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Primary generalisation</a:t>
            </a:r>
            <a:r>
              <a:rPr lang="cs-CZ" altLang="cs-CZ"/>
              <a:t>, </a:t>
            </a:r>
            <a:r>
              <a:rPr lang="en-US" altLang="cs-CZ"/>
              <a:t>flu-like symptoms</a:t>
            </a:r>
            <a:r>
              <a:rPr lang="cs-CZ" altLang="cs-CZ"/>
              <a:t>, </a:t>
            </a:r>
            <a:r>
              <a:rPr lang="en-US" altLang="cs-CZ"/>
              <a:t>sore throat; generalized lymphadenopathy</a:t>
            </a:r>
            <a:endParaRPr lang="en-US" altLang="cs-CZ" b="1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S</a:t>
            </a:r>
            <a:r>
              <a:rPr lang="en-US" altLang="cs-CZ" b="1">
                <a:solidFill>
                  <a:schemeClr val="hlink"/>
                </a:solidFill>
              </a:rPr>
              <a:t>kin rash</a:t>
            </a:r>
            <a:r>
              <a:rPr lang="en-US" altLang="cs-CZ"/>
              <a:t> (especially on palms of hands</a:t>
            </a:r>
            <a:r>
              <a:rPr lang="cs-CZ" altLang="cs-CZ"/>
              <a:t> and</a:t>
            </a:r>
            <a:r>
              <a:rPr lang="en-US" altLang="cs-CZ"/>
              <a:t> soles of feet)</a:t>
            </a:r>
            <a:r>
              <a:rPr lang="cs-CZ" altLang="cs-CZ"/>
              <a:t> maculopapular, pustular</a:t>
            </a:r>
            <a:r>
              <a:rPr lang="en-US" altLang="cs-CZ"/>
              <a:t>; </a:t>
            </a: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solidFill>
                  <a:schemeClr val="hlink"/>
                </a:solidFill>
              </a:rPr>
              <a:t>condylomata lata</a:t>
            </a:r>
            <a:r>
              <a:rPr lang="cs-CZ" altLang="cs-CZ"/>
              <a:t> - </a:t>
            </a:r>
            <a:r>
              <a:rPr lang="en-US" altLang="cs-CZ"/>
              <a:t>mucus patches</a:t>
            </a:r>
            <a:r>
              <a:rPr lang="cs-CZ" altLang="cs-CZ"/>
              <a:t> + erosions</a:t>
            </a:r>
            <a:r>
              <a:rPr lang="en-US" altLang="cs-CZ"/>
              <a:t> in oral cavity</a:t>
            </a:r>
            <a:r>
              <a:rPr lang="cs-CZ" altLang="cs-CZ"/>
              <a:t>;</a:t>
            </a:r>
            <a:r>
              <a:rPr lang="en-US" altLang="cs-CZ"/>
              <a:t> flat, broad-based wart-like papules on labia, anus or corner of mouth</a:t>
            </a:r>
            <a:r>
              <a:rPr lang="cs-CZ" altLang="cs-CZ"/>
              <a:t>, </a:t>
            </a:r>
            <a:r>
              <a:rPr lang="cs-CZ" altLang="cs-CZ" b="1">
                <a:solidFill>
                  <a:schemeClr val="hlink"/>
                </a:solidFill>
              </a:rPr>
              <a:t>highly infectious</a:t>
            </a:r>
            <a:r>
              <a:rPr lang="en-US" altLang="cs-CZ"/>
              <a:t>; </a:t>
            </a:r>
            <a:r>
              <a:rPr lang="cs-CZ" altLang="cs-CZ"/>
              <a:t>secondary</a:t>
            </a:r>
            <a:r>
              <a:rPr lang="en-US" altLang="cs-CZ"/>
              <a:t> alopecia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D</a:t>
            </a:r>
            <a:r>
              <a:rPr lang="en-US" altLang="cs-CZ"/>
              <a:t>isappear within 2-6 weeks</a:t>
            </a:r>
          </a:p>
        </p:txBody>
      </p:sp>
    </p:spTree>
    <p:extLst>
      <p:ext uri="{BB962C8B-B14F-4D97-AF65-F5344CB8AC3E}">
        <p14:creationId xmlns="" xmlns:p14="http://schemas.microsoft.com/office/powerpoint/2010/main" val="168096024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Syphilis - secondary</a:t>
            </a:r>
          </a:p>
        </p:txBody>
      </p:sp>
      <p:pic>
        <p:nvPicPr>
          <p:cNvPr id="19046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484313"/>
            <a:ext cx="2990850" cy="1981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1703388" y="3716339"/>
            <a:ext cx="32115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Condylomata lata</a:t>
            </a:r>
          </a:p>
        </p:txBody>
      </p:sp>
      <p:pic>
        <p:nvPicPr>
          <p:cNvPr id="190469" name="Picture 5" descr="SecSyphilisR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979738"/>
            <a:ext cx="56515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5932488" y="1712914"/>
            <a:ext cx="26273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3200" b="1"/>
              <a:t>Syphilitic rash</a:t>
            </a:r>
            <a:endParaRPr lang="cs-CZ" altLang="cs-CZ" sz="3200"/>
          </a:p>
        </p:txBody>
      </p:sp>
    </p:spTree>
    <p:extLst>
      <p:ext uri="{BB962C8B-B14F-4D97-AF65-F5344CB8AC3E}">
        <p14:creationId xmlns="" xmlns:p14="http://schemas.microsoft.com/office/powerpoint/2010/main" val="4414368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Skin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The dense, keratinized outer layer of skin - natural barrier to infection. Low pH of the skin (5.5) and the presence of fatty acids inhibit growth of microorganisms other than residents of the normal flora.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Potential opportunists, such as </a:t>
            </a:r>
            <a:r>
              <a:rPr lang="cs-CZ" altLang="cs-CZ" i="1"/>
              <a:t>S. epidermidis</a:t>
            </a:r>
            <a:r>
              <a:rPr lang="cs-CZ" altLang="cs-CZ"/>
              <a:t> and </a:t>
            </a:r>
            <a:r>
              <a:rPr lang="cs-CZ" altLang="cs-CZ" i="1"/>
              <a:t>Candida albicans</a:t>
            </a:r>
            <a:r>
              <a:rPr lang="cs-CZ" altLang="cs-CZ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Few microorganisms able to traverse the unbroken skin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i="1"/>
              <a:t>Most microorganisms penetrate through breaks in the skin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04926534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Skin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04999"/>
            <a:ext cx="8229600" cy="4221163"/>
          </a:xfrm>
        </p:spPr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exanthematic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inflammations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smtClean="0"/>
              <a:t>– HSV, </a:t>
            </a:r>
            <a:r>
              <a:rPr lang="cs-CZ" altLang="cs-CZ" dirty="0" err="1" smtClean="0"/>
              <a:t>varicella-zoster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Viral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pseudotumorous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lesions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warts</a:t>
            </a:r>
            <a:r>
              <a:rPr lang="cs-CZ" altLang="cs-CZ" dirty="0" smtClean="0"/>
              <a:t> (HPV), </a:t>
            </a:r>
            <a:r>
              <a:rPr lang="cs-CZ" altLang="cs-CZ" dirty="0" err="1" smtClean="0"/>
              <a:t>molluscum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contagiosum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poxvirus</a:t>
            </a:r>
            <a:r>
              <a:rPr lang="cs-CZ" altLang="cs-CZ" dirty="0" smtClean="0"/>
              <a:t>)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Bacterial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infections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superficial</a:t>
            </a:r>
            <a:r>
              <a:rPr lang="cs-CZ" altLang="cs-CZ" dirty="0" smtClean="0"/>
              <a:t> (impetigo – </a:t>
            </a:r>
            <a:r>
              <a:rPr lang="cs-CZ" altLang="cs-CZ" dirty="0" err="1" smtClean="0"/>
              <a:t>Stph</a:t>
            </a:r>
            <a:r>
              <a:rPr lang="cs-CZ" altLang="cs-CZ" dirty="0" smtClean="0"/>
              <a:t>. aureus, </a:t>
            </a:r>
            <a:r>
              <a:rPr lang="cs-CZ" altLang="cs-CZ" dirty="0" err="1" smtClean="0"/>
              <a:t>blisters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neutrophils</a:t>
            </a:r>
            <a:r>
              <a:rPr lang="cs-CZ" altLang="cs-CZ" dirty="0" smtClean="0"/>
              <a:t>), </a:t>
            </a:r>
            <a:r>
              <a:rPr lang="cs-CZ" altLang="cs-CZ" dirty="0" err="1" smtClean="0"/>
              <a:t>deep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panniculitis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phlegmona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Fungal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</a:t>
            </a:r>
            <a:r>
              <a:rPr lang="cs-CZ" altLang="cs-CZ" dirty="0" smtClean="0">
                <a:solidFill>
                  <a:schemeClr val="hlink"/>
                </a:solidFill>
              </a:rPr>
              <a:t>.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superficial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Tinea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dermatophytes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>
                <a:solidFill>
                  <a:schemeClr val="hlink"/>
                </a:solidFill>
              </a:rPr>
              <a:t>Parasitic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 err="1" smtClean="0">
                <a:solidFill>
                  <a:schemeClr val="hlink"/>
                </a:solidFill>
              </a:rPr>
              <a:t>inf</a:t>
            </a:r>
            <a:r>
              <a:rPr lang="cs-CZ" altLang="cs-CZ" dirty="0" smtClean="0">
                <a:solidFill>
                  <a:schemeClr val="hlink"/>
                </a:solidFill>
              </a:rPr>
              <a:t>.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scabies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etc</a:t>
            </a:r>
            <a:r>
              <a:rPr lang="cs-CZ" altLang="cs-CZ" dirty="0" smtClean="0"/>
              <a:t>.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95592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Fungal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infections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Superficial infections by dermatophytes : skin, hair, nails.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The term </a:t>
            </a:r>
            <a:r>
              <a:rPr lang="cs-CZ" altLang="cs-CZ" smtClean="0">
                <a:solidFill>
                  <a:schemeClr val="hlink"/>
                </a:solidFill>
              </a:rPr>
              <a:t>“tinea”</a:t>
            </a:r>
            <a:r>
              <a:rPr lang="cs-CZ" altLang="cs-CZ" smtClean="0"/>
              <a:t> + the area of the body affected (e.g., tinea pedis, “athlete's foot”; tinea capitis, “ringworm of the scalp”).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Certain fungal species invade the subcutaneous tissue, causing abscesses or granulomas (e.g., sporotrichosis and tropical mycoses). </a:t>
            </a:r>
          </a:p>
        </p:txBody>
      </p:sp>
    </p:spTree>
    <p:extLst>
      <p:ext uri="{BB962C8B-B14F-4D97-AF65-F5344CB8AC3E}">
        <p14:creationId xmlns="" xmlns:p14="http://schemas.microsoft.com/office/powerpoint/2010/main" val="247341677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Common </a:t>
            </a:r>
            <a:r>
              <a:rPr lang="cs-CZ" altLang="cs-CZ" dirty="0" smtClean="0">
                <a:solidFill>
                  <a:srgbClr val="FF0000"/>
                </a:solidFill>
              </a:rPr>
              <a:t>c</a:t>
            </a:r>
            <a:r>
              <a:rPr lang="en-US" altLang="cs-CZ" dirty="0" err="1" smtClean="0">
                <a:solidFill>
                  <a:srgbClr val="FF0000"/>
                </a:solidFill>
              </a:rPr>
              <a:t>hildhood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v</a:t>
            </a:r>
            <a:r>
              <a:rPr lang="en-US" altLang="cs-CZ" dirty="0" err="1" smtClean="0">
                <a:solidFill>
                  <a:srgbClr val="FF0000"/>
                </a:solidFill>
              </a:rPr>
              <a:t>iral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i</a:t>
            </a:r>
            <a:r>
              <a:rPr lang="en-US" altLang="cs-CZ" dirty="0" err="1" smtClean="0">
                <a:solidFill>
                  <a:srgbClr val="FF0000"/>
                </a:solidFill>
              </a:rPr>
              <a:t>nfections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cs-CZ" sz="3000" dirty="0"/>
              <a:t>Measles (</a:t>
            </a:r>
            <a:r>
              <a:rPr lang="en-US" altLang="cs-CZ" sz="3000" dirty="0" err="1"/>
              <a:t>rubeola</a:t>
            </a:r>
            <a:r>
              <a:rPr lang="en-US" altLang="cs-CZ" sz="3000" dirty="0"/>
              <a:t>, red measles)</a:t>
            </a:r>
          </a:p>
          <a:p>
            <a:pPr eaLnBrk="1" hangingPunct="1"/>
            <a:r>
              <a:rPr lang="en-US" altLang="cs-CZ" sz="3000" dirty="0"/>
              <a:t>Rubella (German measles)</a:t>
            </a:r>
          </a:p>
          <a:p>
            <a:pPr eaLnBrk="1" hangingPunct="1"/>
            <a:r>
              <a:rPr lang="en-US" altLang="cs-CZ" sz="3000" i="1" dirty="0"/>
              <a:t>Erythema </a:t>
            </a:r>
            <a:r>
              <a:rPr lang="en-US" altLang="cs-CZ" sz="3000" i="1" dirty="0" err="1"/>
              <a:t>infectiosum</a:t>
            </a:r>
            <a:r>
              <a:rPr lang="en-US" altLang="cs-CZ" sz="3000" dirty="0"/>
              <a:t> (Fifth disease)</a:t>
            </a:r>
          </a:p>
          <a:p>
            <a:pPr eaLnBrk="1" hangingPunct="1"/>
            <a:r>
              <a:rPr lang="en-US" altLang="cs-CZ" sz="3000" dirty="0"/>
              <a:t>Mumps </a:t>
            </a:r>
          </a:p>
          <a:p>
            <a:pPr eaLnBrk="1" hangingPunct="1"/>
            <a:r>
              <a:rPr lang="en-US" altLang="cs-CZ" sz="3000" dirty="0"/>
              <a:t>Varicella-Zoster (Chickenpox)</a:t>
            </a:r>
          </a:p>
          <a:p>
            <a:pPr eaLnBrk="1" hangingPunct="1"/>
            <a:r>
              <a:rPr lang="en-US" altLang="cs-CZ" sz="3000" dirty="0" err="1"/>
              <a:t>Coxsackievirus</a:t>
            </a:r>
            <a:r>
              <a:rPr lang="en-US" altLang="cs-CZ" sz="3000" dirty="0"/>
              <a:t> and Echovirus associated infections (hand-foot-and-mouth disease</a:t>
            </a:r>
            <a:r>
              <a:rPr lang="en-US" altLang="cs-CZ" sz="3000" b="1" dirty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60274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Antibody (immunoglobulin) isotypes</a:t>
            </a:r>
            <a:r>
              <a:rPr lang="en-US" altLang="cs-CZ" dirty="0"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latin typeface="Arial Rounded MT Bold" panose="020F07040305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cs-CZ" dirty="0"/>
              <a:t>IgG- most common in serum, secreted in </a:t>
            </a:r>
            <a:r>
              <a:rPr lang="en-US" altLang="cs-CZ" dirty="0" smtClean="0"/>
              <a:t>secondary</a:t>
            </a:r>
            <a:r>
              <a:rPr lang="cs-CZ" altLang="cs-CZ" dirty="0" smtClean="0"/>
              <a:t> </a:t>
            </a:r>
            <a:r>
              <a:rPr lang="en-US" altLang="cs-CZ" dirty="0" smtClean="0"/>
              <a:t>response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/>
              <a:t>IgM- secreted in primary response; also part </a:t>
            </a:r>
            <a:r>
              <a:rPr lang="en-US" altLang="cs-CZ" dirty="0" smtClean="0"/>
              <a:t>of</a:t>
            </a:r>
            <a:r>
              <a:rPr lang="cs-CZ" altLang="cs-CZ" dirty="0" smtClean="0"/>
              <a:t> </a:t>
            </a:r>
            <a:r>
              <a:rPr lang="en-US" altLang="cs-CZ" dirty="0" smtClean="0"/>
              <a:t>antigen </a:t>
            </a:r>
            <a:r>
              <a:rPr lang="en-US" altLang="cs-CZ" dirty="0"/>
              <a:t>receptor on </a:t>
            </a:r>
            <a:r>
              <a:rPr lang="en-US" altLang="cs-CZ" dirty="0" smtClean="0"/>
              <a:t>B</a:t>
            </a:r>
            <a:r>
              <a:rPr lang="cs-CZ" altLang="cs-CZ" dirty="0" smtClean="0"/>
              <a:t>-</a:t>
            </a:r>
            <a:r>
              <a:rPr lang="en-US" altLang="cs-CZ" dirty="0" smtClean="0"/>
              <a:t>cells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/>
              <a:t>IgA- most common in </a:t>
            </a:r>
            <a:r>
              <a:rPr lang="en-US" altLang="cs-CZ" dirty="0" smtClean="0"/>
              <a:t>secretions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mucosal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immunity</a:t>
            </a:r>
            <a:endParaRPr lang="en-US" altLang="cs-CZ" dirty="0"/>
          </a:p>
          <a:p>
            <a:endParaRPr lang="en-US" altLang="cs-CZ" dirty="0"/>
          </a:p>
          <a:p>
            <a:r>
              <a:rPr lang="en-US" altLang="cs-CZ" dirty="0" err="1"/>
              <a:t>IgE</a:t>
            </a:r>
            <a:r>
              <a:rPr lang="en-US" altLang="cs-CZ" dirty="0"/>
              <a:t>- immediate hypersensitivity (allergy)</a:t>
            </a:r>
          </a:p>
          <a:p>
            <a:endParaRPr lang="en-US" altLang="cs-CZ" dirty="0"/>
          </a:p>
          <a:p>
            <a:r>
              <a:rPr lang="en-US" altLang="cs-CZ" dirty="0" err="1"/>
              <a:t>IgD</a:t>
            </a:r>
            <a:r>
              <a:rPr lang="en-US" altLang="cs-CZ" dirty="0"/>
              <a:t>- part of cell surface antigen receptor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1706413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31851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0000"/>
                </a:solidFill>
              </a:rPr>
              <a:t>CNS </a:t>
            </a:r>
            <a:r>
              <a:rPr lang="cs-CZ" altLang="cs-CZ" sz="4000" dirty="0" err="1">
                <a:solidFill>
                  <a:srgbClr val="FF0000"/>
                </a:solidFill>
              </a:rPr>
              <a:t>infections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3300" y="1196976"/>
            <a:ext cx="10223500" cy="5661025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hlink"/>
                </a:solidFill>
              </a:rPr>
              <a:t>Meningitis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chemeClr val="hlink"/>
                </a:solidFill>
              </a:rPr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acute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pyogenic</a:t>
            </a:r>
            <a:r>
              <a:rPr lang="cs-CZ" altLang="cs-CZ" dirty="0"/>
              <a:t> (</a:t>
            </a:r>
            <a:r>
              <a:rPr lang="cs-CZ" altLang="cs-CZ" dirty="0" err="1"/>
              <a:t>bacterial</a:t>
            </a:r>
            <a:r>
              <a:rPr lang="cs-CZ" altLang="cs-CZ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aseptic</a:t>
            </a:r>
            <a:r>
              <a:rPr lang="cs-CZ" altLang="cs-CZ" dirty="0"/>
              <a:t> (</a:t>
            </a:r>
            <a:r>
              <a:rPr lang="cs-CZ" altLang="cs-CZ" dirty="0" err="1"/>
              <a:t>acute</a:t>
            </a:r>
            <a:r>
              <a:rPr lang="cs-CZ" altLang="cs-CZ" dirty="0"/>
              <a:t> </a:t>
            </a:r>
            <a:r>
              <a:rPr lang="cs-CZ" altLang="cs-CZ" dirty="0" err="1"/>
              <a:t>viral</a:t>
            </a:r>
            <a:r>
              <a:rPr lang="cs-CZ" altLang="cs-CZ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</a:t>
            </a:r>
            <a:r>
              <a:rPr lang="cs-CZ" altLang="cs-CZ" dirty="0" err="1">
                <a:solidFill>
                  <a:schemeClr val="hlink"/>
                </a:solidFill>
              </a:rPr>
              <a:t>chronic</a:t>
            </a:r>
            <a:r>
              <a:rPr lang="cs-CZ" altLang="cs-CZ" dirty="0"/>
              <a:t> (+ </a:t>
            </a:r>
            <a:r>
              <a:rPr lang="cs-CZ" altLang="cs-CZ" dirty="0" err="1"/>
              <a:t>encephalitis</a:t>
            </a:r>
            <a:r>
              <a:rPr lang="cs-CZ" altLang="cs-CZ" dirty="0"/>
              <a:t>; tbc, </a:t>
            </a:r>
            <a:r>
              <a:rPr lang="cs-CZ" altLang="cs-CZ" dirty="0" err="1"/>
              <a:t>borrelia</a:t>
            </a:r>
            <a:r>
              <a:rPr lang="cs-CZ" altLang="cs-CZ" dirty="0"/>
              <a:t>,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       T. </a:t>
            </a:r>
            <a:r>
              <a:rPr lang="cs-CZ" altLang="cs-CZ" dirty="0" err="1"/>
              <a:t>pallidum</a:t>
            </a:r>
            <a:r>
              <a:rPr lang="cs-CZ" altLang="cs-CZ" dirty="0"/>
              <a:t>, </a:t>
            </a:r>
            <a:r>
              <a:rPr lang="cs-CZ" altLang="cs-CZ" dirty="0" err="1"/>
              <a:t>cryptococcus</a:t>
            </a:r>
            <a:r>
              <a:rPr lang="cs-CZ" altLang="cs-CZ" dirty="0"/>
              <a:t>)                                                </a:t>
            </a:r>
          </a:p>
          <a:p>
            <a:pPr eaLnBrk="1" hangingPunct="1"/>
            <a:r>
              <a:rPr lang="cs-CZ" altLang="cs-CZ" dirty="0">
                <a:solidFill>
                  <a:schemeClr val="hlink"/>
                </a:solidFill>
              </a:rPr>
              <a:t>Brain </a:t>
            </a:r>
            <a:r>
              <a:rPr lang="cs-CZ" altLang="cs-CZ" dirty="0" err="1">
                <a:solidFill>
                  <a:schemeClr val="hlink"/>
                </a:solidFill>
              </a:rPr>
              <a:t>abscess</a:t>
            </a:r>
            <a:r>
              <a:rPr lang="cs-CZ" altLang="cs-CZ" dirty="0"/>
              <a:t> (</a:t>
            </a:r>
            <a:r>
              <a:rPr lang="cs-CZ" altLang="cs-CZ" dirty="0" err="1"/>
              <a:t>bacterial</a:t>
            </a:r>
            <a:r>
              <a:rPr lang="cs-CZ" altLang="cs-CZ" dirty="0"/>
              <a:t>, </a:t>
            </a:r>
            <a:r>
              <a:rPr lang="cs-CZ" altLang="cs-CZ" dirty="0" err="1"/>
              <a:t>Naegleria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 err="1">
                <a:solidFill>
                  <a:schemeClr val="hlink"/>
                </a:solidFill>
              </a:rPr>
              <a:t>Viral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encephalitis</a:t>
            </a:r>
            <a:r>
              <a:rPr lang="cs-CZ" altLang="cs-CZ" dirty="0"/>
              <a:t> (+ meningitis) </a:t>
            </a:r>
            <a:r>
              <a:rPr lang="cs-CZ" altLang="cs-CZ" dirty="0" err="1">
                <a:solidFill>
                  <a:schemeClr val="hlink"/>
                </a:solidFill>
              </a:rPr>
              <a:t>acute</a:t>
            </a:r>
            <a:r>
              <a:rPr lang="cs-CZ" altLang="cs-CZ" dirty="0"/>
              <a:t> (</a:t>
            </a:r>
            <a:r>
              <a:rPr lang="cs-CZ" altLang="cs-CZ" dirty="0" err="1"/>
              <a:t>arboviruses</a:t>
            </a:r>
            <a:r>
              <a:rPr lang="cs-CZ" altLang="cs-CZ" dirty="0"/>
              <a:t>, </a:t>
            </a:r>
            <a:r>
              <a:rPr lang="cs-CZ" altLang="cs-CZ" dirty="0" err="1"/>
              <a:t>herpetic</a:t>
            </a:r>
            <a:r>
              <a:rPr lang="cs-CZ" altLang="cs-CZ" dirty="0"/>
              <a:t>, CMV, poliomyelitis, rabies, HIV), </a:t>
            </a:r>
            <a:r>
              <a:rPr lang="cs-CZ" altLang="cs-CZ" dirty="0" err="1">
                <a:solidFill>
                  <a:schemeClr val="hlink"/>
                </a:solidFill>
              </a:rPr>
              <a:t>persistent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progressive</a:t>
            </a:r>
            <a:r>
              <a:rPr lang="cs-CZ" altLang="cs-CZ" dirty="0"/>
              <a:t> </a:t>
            </a:r>
            <a:r>
              <a:rPr lang="cs-CZ" altLang="cs-CZ" dirty="0" err="1"/>
              <a:t>multifocal</a:t>
            </a:r>
            <a:r>
              <a:rPr lang="cs-CZ" altLang="cs-CZ" dirty="0"/>
              <a:t> </a:t>
            </a:r>
            <a:r>
              <a:rPr lang="cs-CZ" altLang="cs-CZ" dirty="0" err="1"/>
              <a:t>leukoencephalopathy</a:t>
            </a:r>
            <a:r>
              <a:rPr lang="cs-CZ" altLang="cs-CZ" dirty="0"/>
              <a:t> – JC virus, </a:t>
            </a:r>
            <a:r>
              <a:rPr lang="cs-CZ" altLang="cs-CZ" dirty="0" err="1"/>
              <a:t>subacute</a:t>
            </a:r>
            <a:r>
              <a:rPr lang="cs-CZ" altLang="cs-CZ" dirty="0"/>
              <a:t> </a:t>
            </a:r>
            <a:r>
              <a:rPr lang="cs-CZ" altLang="cs-CZ" dirty="0" err="1"/>
              <a:t>sclerosing</a:t>
            </a:r>
            <a:r>
              <a:rPr lang="cs-CZ" altLang="cs-CZ" dirty="0"/>
              <a:t> </a:t>
            </a:r>
            <a:r>
              <a:rPr lang="cs-CZ" altLang="cs-CZ" dirty="0" err="1"/>
              <a:t>panencephalitis</a:t>
            </a:r>
            <a:r>
              <a:rPr lang="cs-CZ" altLang="cs-CZ" dirty="0"/>
              <a:t> – </a:t>
            </a:r>
            <a:r>
              <a:rPr lang="cs-CZ" altLang="cs-CZ" dirty="0" err="1"/>
              <a:t>measles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dirty="0" err="1">
                <a:solidFill>
                  <a:schemeClr val="hlink"/>
                </a:solidFill>
              </a:rPr>
              <a:t>Fungal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cryptococcus</a:t>
            </a:r>
            <a:r>
              <a:rPr lang="cs-CZ" altLang="cs-CZ" dirty="0"/>
              <a:t> </a:t>
            </a:r>
            <a:r>
              <a:rPr lang="cs-CZ" altLang="cs-CZ" dirty="0" err="1"/>
              <a:t>etc</a:t>
            </a:r>
            <a:r>
              <a:rPr lang="cs-CZ" altLang="cs-CZ" dirty="0"/>
              <a:t>.),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err="1">
                <a:solidFill>
                  <a:schemeClr val="hlink"/>
                </a:solidFill>
              </a:rPr>
              <a:t>parasitic</a:t>
            </a:r>
            <a:r>
              <a:rPr lang="cs-CZ" altLang="cs-CZ" dirty="0"/>
              <a:t> (</a:t>
            </a:r>
            <a:r>
              <a:rPr lang="cs-CZ" altLang="cs-CZ" dirty="0" err="1"/>
              <a:t>Toxoplasma</a:t>
            </a:r>
            <a:r>
              <a:rPr lang="cs-CZ" altLang="cs-CZ" dirty="0"/>
              <a:t>)</a:t>
            </a:r>
            <a:r>
              <a:rPr lang="cs-CZ" altLang="cs-CZ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7258516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mtClean="0"/>
              <a:t>CJD (Creuzfeldt-Jakob disease) 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400"/>
              <a:t>presents in adults as rapidly progressive dementia often with focal signs – always fatal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sporadic disorder in 1:1 000 000 per year worldwide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transmissible to primates by modified host protein, </a:t>
            </a:r>
            <a:r>
              <a:rPr lang="en-GB" altLang="cs-CZ" sz="2400" u="sng"/>
              <a:t>prion protein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human-human transmission recorded from electrode implantation, grafts and human growth hormone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cortical atrophy, neuron loss and reactive proliferation of astrocytes, but no inflammation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numerous small vacuoles present in neuron and glial processes, so known as </a:t>
            </a:r>
            <a:r>
              <a:rPr lang="en-GB" altLang="cs-CZ" sz="2400" u="sng"/>
              <a:t>spongiform encephalopathy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cs-CZ" sz="2400"/>
              <a:t>akin to kuru in New Guinea</a:t>
            </a:r>
          </a:p>
        </p:txBody>
      </p:sp>
    </p:spTree>
    <p:extLst>
      <p:ext uri="{BB962C8B-B14F-4D97-AF65-F5344CB8AC3E}">
        <p14:creationId xmlns="" xmlns:p14="http://schemas.microsoft.com/office/powerpoint/2010/main" val="3251506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Antigen-</a:t>
            </a:r>
            <a:r>
              <a:rPr lang="cs-CZ" dirty="0" err="1" smtClean="0">
                <a:solidFill>
                  <a:srgbClr val="FF0000"/>
                </a:solidFill>
              </a:rPr>
              <a:t>presenting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cells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dirty="0"/>
              <a:t>Antigens are “processed” by antigen-presenting </a:t>
            </a:r>
            <a:r>
              <a:rPr lang="en-US" altLang="cs-CZ" dirty="0" smtClean="0"/>
              <a:t>cells (in lymph</a:t>
            </a:r>
            <a:r>
              <a:rPr lang="cs-CZ" altLang="cs-CZ" dirty="0" err="1" smtClean="0"/>
              <a:t>atic</a:t>
            </a:r>
            <a:r>
              <a:rPr lang="cs-CZ" altLang="cs-CZ" dirty="0" smtClean="0"/>
              <a:t> and/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other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tissues</a:t>
            </a:r>
            <a:r>
              <a:rPr lang="en-US" altLang="cs-CZ" dirty="0" smtClean="0"/>
              <a:t>)</a:t>
            </a:r>
            <a:endParaRPr lang="en-US" altLang="cs-CZ" dirty="0"/>
          </a:p>
          <a:p>
            <a:r>
              <a:rPr lang="en-US" altLang="cs-CZ" dirty="0"/>
              <a:t>	macrophages</a:t>
            </a:r>
          </a:p>
          <a:p>
            <a:r>
              <a:rPr lang="en-US" altLang="cs-CZ" dirty="0"/>
              <a:t>	dendritic cells</a:t>
            </a:r>
          </a:p>
          <a:p>
            <a:r>
              <a:rPr lang="en-US" altLang="cs-CZ" dirty="0"/>
              <a:t>	B cells</a:t>
            </a:r>
          </a:p>
          <a:p>
            <a:r>
              <a:rPr lang="en-US" altLang="cs-CZ" dirty="0"/>
              <a:t>	</a:t>
            </a:r>
            <a:r>
              <a:rPr lang="en-US" altLang="cs-CZ" dirty="0" smtClean="0"/>
              <a:t>M</a:t>
            </a:r>
            <a:r>
              <a:rPr lang="cs-CZ" altLang="cs-CZ" dirty="0" err="1" smtClean="0"/>
              <a:t>ajor</a:t>
            </a:r>
            <a:r>
              <a:rPr lang="cs-CZ" altLang="cs-CZ" dirty="0" smtClean="0"/>
              <a:t> </a:t>
            </a:r>
            <a:r>
              <a:rPr lang="en-US" altLang="cs-CZ" dirty="0" smtClean="0"/>
              <a:t>H</a:t>
            </a:r>
            <a:r>
              <a:rPr lang="cs-CZ" altLang="cs-CZ" dirty="0" err="1" smtClean="0"/>
              <a:t>istocompatibility</a:t>
            </a:r>
            <a:r>
              <a:rPr lang="cs-CZ" altLang="cs-CZ" dirty="0" smtClean="0"/>
              <a:t> </a:t>
            </a:r>
            <a:r>
              <a:rPr lang="en-US" altLang="cs-CZ" dirty="0" smtClean="0"/>
              <a:t>C</a:t>
            </a:r>
            <a:r>
              <a:rPr lang="cs-CZ" altLang="cs-CZ" dirty="0" err="1" smtClean="0"/>
              <a:t>omplex</a:t>
            </a:r>
            <a:r>
              <a:rPr lang="en-US" altLang="cs-CZ" dirty="0" smtClean="0"/>
              <a:t> </a:t>
            </a:r>
            <a:r>
              <a:rPr lang="en-US" altLang="cs-CZ" dirty="0"/>
              <a:t>plays a critical role in antigen </a:t>
            </a:r>
            <a:r>
              <a:rPr lang="en-US" altLang="cs-CZ" dirty="0" smtClean="0"/>
              <a:t>presentation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03790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Physiologic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function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/>
              <a:t>Protection + defence against external and/or internal noxae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Defence against infection incl. toxic products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Autotolerance against body-own antigenes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Immunologic internal control (removal of old, defective, some mutated cells)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smtClean="0"/>
              <a:t>Failure possible due to inadequate immune function and/or too violent (event. evasive) noxae</a:t>
            </a:r>
          </a:p>
        </p:txBody>
      </p:sp>
    </p:spTree>
    <p:extLst>
      <p:ext uri="{BB962C8B-B14F-4D97-AF65-F5344CB8AC3E}">
        <p14:creationId xmlns="" xmlns:p14="http://schemas.microsoft.com/office/powerpoint/2010/main" val="3300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5400" dirty="0">
                <a:solidFill>
                  <a:srgbClr val="FF0000"/>
                </a:solidFill>
              </a:rPr>
              <a:t>M</a:t>
            </a:r>
            <a:r>
              <a:rPr lang="en-US" altLang="cs-CZ" dirty="0">
                <a:solidFill>
                  <a:srgbClr val="FF0000"/>
                </a:solidFill>
              </a:rPr>
              <a:t>ajor </a:t>
            </a:r>
            <a:r>
              <a:rPr lang="en-US" altLang="cs-CZ" sz="5400" dirty="0">
                <a:solidFill>
                  <a:srgbClr val="FF0000"/>
                </a:solidFill>
              </a:rPr>
              <a:t>H</a:t>
            </a:r>
            <a:r>
              <a:rPr lang="en-US" altLang="cs-CZ" dirty="0">
                <a:solidFill>
                  <a:srgbClr val="FF0000"/>
                </a:solidFill>
              </a:rPr>
              <a:t>istocompatibility </a:t>
            </a:r>
            <a:r>
              <a:rPr lang="en-US" altLang="cs-CZ" sz="5400" dirty="0">
                <a:solidFill>
                  <a:srgbClr val="FF0000"/>
                </a:solidFill>
              </a:rPr>
              <a:t>C</a:t>
            </a:r>
            <a:r>
              <a:rPr lang="en-US" altLang="cs-CZ" dirty="0">
                <a:solidFill>
                  <a:srgbClr val="FF0000"/>
                </a:solidFill>
              </a:rPr>
              <a:t>omplex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dirty="0"/>
              <a:t>A </a:t>
            </a:r>
            <a:r>
              <a:rPr lang="cs-CZ" altLang="cs-CZ" dirty="0" err="1" smtClean="0"/>
              <a:t>highly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variable</a:t>
            </a:r>
            <a:r>
              <a:rPr lang="cs-CZ" altLang="cs-CZ" dirty="0" smtClean="0"/>
              <a:t> </a:t>
            </a:r>
            <a:r>
              <a:rPr lang="en-US" altLang="cs-CZ" dirty="0" smtClean="0"/>
              <a:t>genetic </a:t>
            </a:r>
            <a:r>
              <a:rPr lang="cs-CZ" altLang="cs-CZ" dirty="0" err="1" smtClean="0"/>
              <a:t>locus</a:t>
            </a:r>
            <a:r>
              <a:rPr lang="en-US" altLang="cs-CZ" dirty="0" smtClean="0"/>
              <a:t> </a:t>
            </a:r>
            <a:r>
              <a:rPr lang="en-US" altLang="cs-CZ" dirty="0"/>
              <a:t>on </a:t>
            </a:r>
            <a:r>
              <a:rPr lang="cs-CZ" altLang="cs-CZ" dirty="0" smtClean="0"/>
              <a:t>c</a:t>
            </a:r>
            <a:r>
              <a:rPr lang="en-US" altLang="cs-CZ" dirty="0" err="1" smtClean="0"/>
              <a:t>hromosome</a:t>
            </a:r>
            <a:r>
              <a:rPr lang="en-US" altLang="cs-CZ" dirty="0" smtClean="0"/>
              <a:t> </a:t>
            </a:r>
            <a:r>
              <a:rPr lang="en-US" altLang="cs-CZ" dirty="0"/>
              <a:t>6, which codes for cell surface compatibility</a:t>
            </a:r>
          </a:p>
          <a:p>
            <a:r>
              <a:rPr lang="en-US" altLang="cs-CZ" dirty="0"/>
              <a:t>Also called HLA (Human Leukocyte Antigens</a:t>
            </a:r>
            <a:r>
              <a:rPr lang="en-US" altLang="cs-CZ" dirty="0" smtClean="0"/>
              <a:t>)</a:t>
            </a:r>
            <a:endParaRPr lang="cs-CZ" altLang="cs-CZ" dirty="0" smtClean="0"/>
          </a:p>
          <a:p>
            <a:r>
              <a:rPr lang="cs-CZ" altLang="cs-CZ" dirty="0" err="1" smtClean="0"/>
              <a:t>Membrane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proteins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presenting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antigenes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recognition</a:t>
            </a:r>
            <a:r>
              <a:rPr lang="cs-CZ" altLang="cs-CZ" dirty="0" smtClean="0"/>
              <a:t> by T-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which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subsequently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produce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cytokines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regulation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cellular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humoral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immunity</a:t>
            </a:r>
            <a:r>
              <a:rPr lang="cs-CZ" altLang="cs-CZ" dirty="0" smtClean="0"/>
              <a:t>.</a:t>
            </a:r>
          </a:p>
          <a:p>
            <a:r>
              <a:rPr lang="cs-CZ" altLang="cs-CZ" dirty="0" err="1" smtClean="0"/>
              <a:t>Recognition</a:t>
            </a:r>
            <a:r>
              <a:rPr lang="cs-CZ" altLang="cs-CZ" dirty="0" smtClean="0"/>
              <a:t> and tolerance </a:t>
            </a:r>
            <a:r>
              <a:rPr lang="cs-CZ" altLang="cs-CZ" dirty="0" err="1" smtClean="0"/>
              <a:t>of</a:t>
            </a:r>
            <a:r>
              <a:rPr lang="en-US" altLang="cs-CZ" dirty="0" smtClean="0"/>
              <a:t> </a:t>
            </a:r>
            <a:r>
              <a:rPr lang="en-US" altLang="cs-CZ" dirty="0"/>
              <a:t>all </a:t>
            </a:r>
            <a:r>
              <a:rPr lang="en-US" altLang="cs-CZ" dirty="0" smtClean="0"/>
              <a:t>self</a:t>
            </a:r>
            <a:r>
              <a:rPr lang="cs-CZ" altLang="cs-CZ" dirty="0" smtClean="0"/>
              <a:t>-</a:t>
            </a:r>
            <a:r>
              <a:rPr lang="en-US" altLang="cs-CZ" dirty="0" smtClean="0"/>
              <a:t>cell, </a:t>
            </a:r>
            <a:r>
              <a:rPr lang="cs-CZ" altLang="cs-CZ" dirty="0" smtClean="0"/>
              <a:t>a</a:t>
            </a:r>
            <a:r>
              <a:rPr lang="en-US" altLang="cs-CZ" dirty="0" err="1" smtClean="0"/>
              <a:t>ll</a:t>
            </a:r>
            <a:r>
              <a:rPr lang="en-US" altLang="cs-CZ" dirty="0" smtClean="0"/>
              <a:t> </a:t>
            </a:r>
            <a:r>
              <a:rPr lang="cs-CZ" altLang="cs-CZ" dirty="0" err="1" smtClean="0"/>
              <a:t>un</a:t>
            </a:r>
            <a:r>
              <a:rPr lang="en-US" altLang="cs-CZ" dirty="0" smtClean="0"/>
              <a:t>-recognized </a:t>
            </a:r>
            <a:r>
              <a:rPr lang="en-US" altLang="cs-CZ" dirty="0"/>
              <a:t>cells will NOT be </a:t>
            </a:r>
            <a:r>
              <a:rPr lang="en-US" altLang="cs-CZ" dirty="0" smtClean="0"/>
              <a:t>tolerated</a:t>
            </a:r>
            <a:endParaRPr lang="cs-CZ" altLang="cs-CZ" dirty="0" smtClean="0"/>
          </a:p>
          <a:p>
            <a:r>
              <a:rPr lang="cs-CZ" altLang="cs-CZ" dirty="0" err="1" smtClean="0"/>
              <a:t>Certain</a:t>
            </a:r>
            <a:r>
              <a:rPr lang="cs-CZ" altLang="cs-CZ" dirty="0" smtClean="0"/>
              <a:t> MHC </a:t>
            </a:r>
            <a:r>
              <a:rPr lang="cs-CZ" altLang="cs-CZ" dirty="0" err="1" smtClean="0"/>
              <a:t>subtypes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alleles</a:t>
            </a:r>
            <a:r>
              <a:rPr lang="cs-CZ" altLang="cs-CZ" dirty="0" smtClean="0"/>
              <a:t>) </a:t>
            </a:r>
            <a:r>
              <a:rPr lang="cs-CZ" altLang="cs-CZ" dirty="0" err="1" smtClean="0"/>
              <a:t>associated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increased</a:t>
            </a:r>
            <a:r>
              <a:rPr lang="cs-CZ" altLang="cs-CZ" dirty="0" smtClean="0"/>
              <a:t> incidence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some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autoimmune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88668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Immunological tolerance</a:t>
            </a:r>
            <a:br>
              <a:rPr lang="en-US" alt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dirty="0" smtClean="0"/>
              <a:t>I</a:t>
            </a:r>
            <a:r>
              <a:rPr lang="en-US" altLang="cs-CZ" dirty="0" err="1" smtClean="0"/>
              <a:t>mmune</a:t>
            </a:r>
            <a:r>
              <a:rPr lang="en-US" altLang="cs-CZ" dirty="0" smtClean="0"/>
              <a:t> </a:t>
            </a:r>
            <a:r>
              <a:rPr lang="en-US" altLang="cs-CZ" dirty="0"/>
              <a:t>system </a:t>
            </a:r>
            <a:r>
              <a:rPr lang="en-US" altLang="cs-CZ" dirty="0" err="1" smtClean="0"/>
              <a:t>distin</a:t>
            </a:r>
            <a:r>
              <a:rPr lang="cs-CZ" altLang="cs-CZ" dirty="0" err="1" smtClean="0"/>
              <a:t>ction</a:t>
            </a:r>
            <a:r>
              <a:rPr lang="en-US" altLang="cs-CZ" dirty="0" smtClean="0"/>
              <a:t> between</a:t>
            </a:r>
            <a:r>
              <a:rPr lang="cs-CZ" altLang="cs-CZ" dirty="0" smtClean="0"/>
              <a:t> </a:t>
            </a:r>
            <a:r>
              <a:rPr lang="en-US" altLang="cs-CZ" dirty="0" smtClean="0"/>
              <a:t>self </a:t>
            </a:r>
            <a:r>
              <a:rPr lang="en-US" altLang="cs-CZ" dirty="0"/>
              <a:t>and non-self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“</a:t>
            </a:r>
            <a:r>
              <a:rPr lang="en-US" altLang="cs-CZ" dirty="0" err="1"/>
              <a:t>Thymic</a:t>
            </a:r>
            <a:r>
              <a:rPr lang="en-US" altLang="cs-CZ" dirty="0"/>
              <a:t> education”</a:t>
            </a:r>
          </a:p>
          <a:p>
            <a:pPr marL="0" indent="0">
              <a:buNone/>
            </a:pPr>
            <a:r>
              <a:rPr lang="en-US" altLang="cs-CZ" dirty="0"/>
              <a:t>	T cells that might react with self-antigen</a:t>
            </a:r>
          </a:p>
          <a:p>
            <a:pPr marL="0" indent="0">
              <a:buNone/>
            </a:pPr>
            <a:r>
              <a:rPr lang="en-US" altLang="cs-CZ" dirty="0"/>
              <a:t>	are eliminated in the thymus</a:t>
            </a:r>
          </a:p>
          <a:p>
            <a:pPr marL="0" indent="0">
              <a:buNone/>
            </a:pPr>
            <a:r>
              <a:rPr lang="en-US" altLang="cs-CZ" dirty="0"/>
              <a:t>	(clonal deletion; early mechanism)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Clonal </a:t>
            </a:r>
            <a:r>
              <a:rPr lang="en-US" altLang="cs-CZ" dirty="0" err="1" smtClean="0"/>
              <a:t>anergy</a:t>
            </a:r>
            <a:r>
              <a:rPr lang="cs-CZ" altLang="cs-CZ" dirty="0" smtClean="0"/>
              <a:t> </a:t>
            </a:r>
            <a:r>
              <a:rPr lang="en-US" altLang="cs-CZ" dirty="0" smtClean="0"/>
              <a:t>– </a:t>
            </a:r>
            <a:r>
              <a:rPr lang="cs-CZ" altLang="cs-CZ" dirty="0" err="1" smtClean="0"/>
              <a:t>possible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autoreactive</a:t>
            </a:r>
            <a:r>
              <a:rPr lang="cs-CZ" altLang="cs-CZ" dirty="0" smtClean="0"/>
              <a:t> </a:t>
            </a:r>
            <a:r>
              <a:rPr lang="en-US" altLang="cs-CZ" dirty="0" smtClean="0"/>
              <a:t>cells </a:t>
            </a:r>
            <a:r>
              <a:rPr lang="en-US" altLang="cs-CZ" dirty="0"/>
              <a:t>are formed but are not</a:t>
            </a:r>
          </a:p>
          <a:p>
            <a:pPr marL="0" indent="0">
              <a:buNone/>
            </a:pPr>
            <a:r>
              <a:rPr lang="en-US" altLang="cs-CZ" dirty="0"/>
              <a:t>	activated against certain antigens</a:t>
            </a:r>
          </a:p>
          <a:p>
            <a:pPr marL="0" indent="0">
              <a:buNone/>
            </a:pPr>
            <a:r>
              <a:rPr lang="en-US" altLang="cs-CZ" dirty="0"/>
              <a:t>	(later mechanism)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26881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>
                <a:solidFill>
                  <a:srgbClr val="FF0000"/>
                </a:solidFill>
              </a:rPr>
              <a:t>Cancer immunology</a:t>
            </a:r>
            <a:br>
              <a:rPr lang="en-US" alt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cs-CZ" dirty="0"/>
              <a:t>Immune surveillance</a:t>
            </a:r>
          </a:p>
          <a:p>
            <a:pPr marL="0" indent="0">
              <a:buNone/>
            </a:pPr>
            <a:r>
              <a:rPr lang="en-US" altLang="cs-CZ" dirty="0"/>
              <a:t>	NK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en-US" altLang="cs-CZ" dirty="0"/>
              <a:t>early defense mechanism</a:t>
            </a:r>
          </a:p>
          <a:p>
            <a:pPr marL="0" indent="0">
              <a:buNone/>
            </a:pPr>
            <a:r>
              <a:rPr lang="en-US" altLang="cs-CZ" dirty="0"/>
              <a:t>	MHC Class I </a:t>
            </a:r>
            <a:r>
              <a:rPr lang="en-US" altLang="cs-CZ" dirty="0" smtClean="0"/>
              <a:t>activates </a:t>
            </a:r>
            <a:r>
              <a:rPr lang="en-US" altLang="cs-CZ" dirty="0"/>
              <a:t>these cells;</a:t>
            </a:r>
          </a:p>
          <a:p>
            <a:pPr marL="0" indent="0">
              <a:buNone/>
            </a:pPr>
            <a:r>
              <a:rPr lang="en-US" altLang="cs-CZ" dirty="0"/>
              <a:t>	many tumor cells lack MHC Class I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Cytotoxic T </a:t>
            </a:r>
            <a:r>
              <a:rPr lang="en-US" altLang="cs-CZ" dirty="0" smtClean="0"/>
              <a:t>cells</a:t>
            </a:r>
            <a:r>
              <a:rPr lang="cs-CZ" altLang="cs-CZ" dirty="0" smtClean="0"/>
              <a:t> </a:t>
            </a:r>
            <a:r>
              <a:rPr lang="en-US" altLang="cs-CZ" dirty="0" smtClean="0"/>
              <a:t>- </a:t>
            </a:r>
            <a:r>
              <a:rPr lang="en-US" altLang="cs-CZ" dirty="0"/>
              <a:t>antigen specific</a:t>
            </a:r>
          </a:p>
          <a:p>
            <a:pPr marL="0" indent="0">
              <a:buNone/>
            </a:pPr>
            <a:r>
              <a:rPr lang="en-US" altLang="cs-CZ" dirty="0"/>
              <a:t>	(both types of cells have similar killing</a:t>
            </a:r>
          </a:p>
          <a:p>
            <a:pPr marL="0" indent="0">
              <a:buNone/>
            </a:pPr>
            <a:r>
              <a:rPr lang="en-US" altLang="cs-CZ" dirty="0"/>
              <a:t>	mechanisms)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724062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0551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567351" y="6573795"/>
            <a:ext cx="36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Robbins</a:t>
            </a:r>
            <a:r>
              <a:rPr lang="cs-CZ" sz="1200" dirty="0" smtClean="0"/>
              <a:t> </a:t>
            </a:r>
            <a:r>
              <a:rPr lang="cs-CZ" sz="1200" dirty="0" err="1" smtClean="0"/>
              <a:t>Pathologic</a:t>
            </a:r>
            <a:r>
              <a:rPr lang="cs-CZ" sz="1200" dirty="0" smtClean="0"/>
              <a:t> Basis </a:t>
            </a:r>
            <a:r>
              <a:rPr lang="cs-CZ" sz="1200" dirty="0" err="1" smtClean="0"/>
              <a:t>of</a:t>
            </a:r>
            <a:r>
              <a:rPr lang="cs-CZ" sz="1200" dirty="0" smtClean="0"/>
              <a:t> </a:t>
            </a:r>
            <a:r>
              <a:rPr lang="cs-CZ" sz="1200" dirty="0" err="1" smtClean="0"/>
              <a:t>Diseases</a:t>
            </a:r>
            <a:endParaRPr lang="cs-CZ" sz="1200" dirty="0"/>
          </a:p>
        </p:txBody>
      </p:sp>
    </p:spTree>
    <p:extLst>
      <p:ext uri="{BB962C8B-B14F-4D97-AF65-F5344CB8AC3E}">
        <p14:creationId xmlns="" xmlns:p14="http://schemas.microsoft.com/office/powerpoint/2010/main" val="2635608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Disorders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Exaggerated immune reaction </a:t>
            </a:r>
            <a:endParaRPr lang="cs-CZ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Hypersensitivity reactions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Autoimmune disorders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Transplantation immunology/immunopathology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chemeClr val="tx2"/>
                </a:solidFill>
              </a:rPr>
              <a:t>Defective immune reaction</a:t>
            </a:r>
            <a:endParaRPr lang="cs-CZ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mtClean="0"/>
              <a:t>Immunodeficiency (primary, secondary)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smtClean="0"/>
          </a:p>
        </p:txBody>
      </p:sp>
    </p:spTree>
    <p:extLst>
      <p:ext uri="{BB962C8B-B14F-4D97-AF65-F5344CB8AC3E}">
        <p14:creationId xmlns="" xmlns:p14="http://schemas.microsoft.com/office/powerpoint/2010/main" val="348718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Hypersensitivity </a:t>
            </a:r>
            <a:r>
              <a:rPr lang="cs-CZ" dirty="0" err="1" smtClean="0">
                <a:solidFill>
                  <a:srgbClr val="FF0000"/>
                </a:solidFill>
              </a:rPr>
              <a:t>reactions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sensitisation</a:t>
            </a:r>
            <a:r>
              <a:rPr lang="cs-CZ" dirty="0" smtClean="0"/>
              <a:t> (</a:t>
            </a:r>
            <a:r>
              <a:rPr lang="cs-CZ" dirty="0" err="1" smtClean="0"/>
              <a:t>previous</a:t>
            </a:r>
            <a:r>
              <a:rPr lang="cs-CZ" dirty="0" smtClean="0"/>
              <a:t> </a:t>
            </a:r>
            <a:r>
              <a:rPr lang="cs-CZ" dirty="0" err="1" smtClean="0"/>
              <a:t>exposition</a:t>
            </a:r>
            <a:r>
              <a:rPr lang="cs-CZ" dirty="0" smtClean="0"/>
              <a:t> to </a:t>
            </a:r>
            <a:r>
              <a:rPr lang="cs-CZ" dirty="0" err="1" smtClean="0"/>
              <a:t>an</a:t>
            </a:r>
            <a:r>
              <a:rPr lang="cs-CZ" dirty="0" smtClean="0"/>
              <a:t> antigen) + </a:t>
            </a:r>
            <a:r>
              <a:rPr lang="cs-CZ" dirty="0" err="1" smtClean="0"/>
              <a:t>repeated</a:t>
            </a:r>
            <a:r>
              <a:rPr lang="cs-CZ" dirty="0" smtClean="0"/>
              <a:t> </a:t>
            </a:r>
            <a:r>
              <a:rPr lang="cs-CZ" dirty="0" err="1" smtClean="0"/>
              <a:t>exposure</a:t>
            </a:r>
            <a:r>
              <a:rPr lang="cs-CZ" dirty="0" smtClean="0"/>
              <a:t> →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pathologic</a:t>
            </a:r>
            <a:r>
              <a:rPr lang="cs-CZ" dirty="0" smtClean="0"/>
              <a:t> (</a:t>
            </a:r>
            <a:r>
              <a:rPr lang="cs-CZ" dirty="0" err="1" smtClean="0"/>
              <a:t>excessive</a:t>
            </a:r>
            <a:r>
              <a:rPr lang="cs-CZ" dirty="0" smtClean="0"/>
              <a:t>) response: hypersensitivity – </a:t>
            </a:r>
            <a:r>
              <a:rPr lang="cs-CZ" dirty="0" err="1" smtClean="0">
                <a:solidFill>
                  <a:schemeClr val="tx2"/>
                </a:solidFill>
              </a:rPr>
              <a:t>imbalance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between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effector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mechanisms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of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immune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>
                <a:solidFill>
                  <a:schemeClr val="tx2"/>
                </a:solidFill>
              </a:rPr>
              <a:t>responses</a:t>
            </a:r>
            <a:r>
              <a:rPr lang="cs-CZ" dirty="0" smtClean="0">
                <a:solidFill>
                  <a:schemeClr val="tx2"/>
                </a:solidFill>
              </a:rPr>
              <a:t> and </a:t>
            </a:r>
            <a:r>
              <a:rPr lang="cs-CZ" dirty="0" err="1" smtClean="0">
                <a:solidFill>
                  <a:schemeClr val="tx2"/>
                </a:solidFill>
              </a:rPr>
              <a:t>control</a:t>
            </a:r>
            <a:r>
              <a:rPr lang="cs-CZ" dirty="0" smtClean="0">
                <a:solidFill>
                  <a:schemeClr val="tx2"/>
                </a:solidFill>
              </a:rPr>
              <a:t> (+</a:t>
            </a:r>
            <a:r>
              <a:rPr lang="cs-CZ" dirty="0" err="1" smtClean="0">
                <a:solidFill>
                  <a:schemeClr val="tx2"/>
                </a:solidFill>
              </a:rPr>
              <a:t>limiting</a:t>
            </a:r>
            <a:r>
              <a:rPr lang="cs-CZ" dirty="0" smtClean="0">
                <a:solidFill>
                  <a:schemeClr val="tx2"/>
                </a:solidFill>
              </a:rPr>
              <a:t>) </a:t>
            </a:r>
            <a:r>
              <a:rPr lang="cs-CZ" dirty="0" err="1" smtClean="0">
                <a:solidFill>
                  <a:schemeClr val="tx2"/>
                </a:solidFill>
              </a:rPr>
              <a:t>mechanisms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/>
              <a:t>antigens</a:t>
            </a:r>
            <a:r>
              <a:rPr lang="cs-CZ" dirty="0" smtClean="0"/>
              <a:t> </a:t>
            </a:r>
            <a:r>
              <a:rPr lang="cs-CZ" dirty="0" err="1" smtClean="0"/>
              <a:t>exogenous</a:t>
            </a:r>
            <a:r>
              <a:rPr lang="cs-CZ" dirty="0" smtClean="0"/>
              <a:t> (</a:t>
            </a:r>
            <a:r>
              <a:rPr lang="cs-CZ" dirty="0" err="1" smtClean="0"/>
              <a:t>chemicals</a:t>
            </a:r>
            <a:r>
              <a:rPr lang="cs-CZ" dirty="0" smtClean="0"/>
              <a:t>, </a:t>
            </a:r>
            <a:r>
              <a:rPr lang="cs-CZ" dirty="0" err="1" smtClean="0"/>
              <a:t>organic</a:t>
            </a:r>
            <a:r>
              <a:rPr lang="cs-CZ" dirty="0" smtClean="0"/>
              <a:t> </a:t>
            </a:r>
            <a:r>
              <a:rPr lang="cs-CZ" dirty="0" err="1" smtClean="0"/>
              <a:t>substances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microbes</a:t>
            </a:r>
            <a:r>
              <a:rPr lang="cs-CZ" dirty="0" smtClean="0"/>
              <a:t>, …); </a:t>
            </a:r>
            <a:r>
              <a:rPr lang="cs-CZ" dirty="0" err="1" smtClean="0"/>
              <a:t>endogenous</a:t>
            </a:r>
            <a:r>
              <a:rPr lang="cs-CZ" dirty="0" smtClean="0"/>
              <a:t> (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err="1" smtClean="0"/>
              <a:t>association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inheritance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particular</a:t>
            </a:r>
            <a:r>
              <a:rPr lang="cs-CZ" dirty="0" smtClean="0"/>
              <a:t> susceptibility </a:t>
            </a:r>
            <a:r>
              <a:rPr lang="cs-CZ" dirty="0" err="1" smtClean="0"/>
              <a:t>genes</a:t>
            </a:r>
            <a:r>
              <a:rPr lang="cs-CZ" dirty="0" smtClean="0"/>
              <a:t> (HLA, non-HLA)</a:t>
            </a:r>
          </a:p>
        </p:txBody>
      </p:sp>
    </p:spTree>
    <p:extLst>
      <p:ext uri="{BB962C8B-B14F-4D97-AF65-F5344CB8AC3E}">
        <p14:creationId xmlns="" xmlns:p14="http://schemas.microsoft.com/office/powerpoint/2010/main" val="110663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908051"/>
            <a:ext cx="8229600" cy="5218113"/>
          </a:xfrm>
        </p:spPr>
        <p:txBody>
          <a:bodyPr/>
          <a:lstStyle/>
          <a:p>
            <a:pPr eaLnBrk="1" hangingPunct="1">
              <a:lnSpc>
                <a:spcPct val="95000"/>
              </a:lnSpc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solidFill>
                  <a:schemeClr val="tx2"/>
                </a:solidFill>
                <a:effectLst/>
              </a:rPr>
              <a:t>Classification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according</a:t>
            </a:r>
            <a:r>
              <a:rPr lang="cs-CZ" dirty="0" smtClean="0">
                <a:effectLst/>
              </a:rPr>
              <a:t> to </a:t>
            </a:r>
            <a:r>
              <a:rPr lang="cs-CZ" dirty="0" err="1" smtClean="0">
                <a:effectLst/>
              </a:rPr>
              <a:t>the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immunologic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mechanism</a:t>
            </a:r>
            <a:r>
              <a:rPr lang="cs-CZ" dirty="0" smtClean="0">
                <a:effectLst/>
              </a:rPr>
              <a:t> (→ mode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tissue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injury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and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disease</a:t>
            </a:r>
            <a:r>
              <a:rPr lang="cs-CZ" dirty="0" smtClean="0">
                <a:effectLst/>
              </a:rPr>
              <a:t>, </a:t>
            </a:r>
            <a:r>
              <a:rPr lang="cs-CZ" dirty="0" err="1" smtClean="0">
                <a:effectLst/>
              </a:rPr>
              <a:t>manifestations</a:t>
            </a:r>
            <a:r>
              <a:rPr lang="cs-CZ" dirty="0" smtClean="0">
                <a:effectLst/>
              </a:rPr>
              <a:t>) + </a:t>
            </a:r>
            <a:r>
              <a:rPr lang="cs-CZ" dirty="0" err="1" smtClean="0">
                <a:effectLst/>
              </a:rPr>
              <a:t>time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response</a:t>
            </a:r>
          </a:p>
          <a:p>
            <a:pPr eaLnBrk="1" hangingPunct="1">
              <a:lnSpc>
                <a:spcPct val="95000"/>
              </a:lnSpc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effectLst/>
              </a:rPr>
              <a:t>Commonly</a:t>
            </a:r>
            <a:r>
              <a:rPr lang="cs-CZ" dirty="0" smtClean="0">
                <a:effectLst/>
              </a:rPr>
              <a:t> multiple </a:t>
            </a:r>
            <a:r>
              <a:rPr lang="cs-CZ" dirty="0" err="1" smtClean="0">
                <a:effectLst/>
              </a:rPr>
              <a:t>mechanisms</a:t>
            </a:r>
            <a:r>
              <a:rPr lang="cs-CZ" dirty="0" smtClean="0">
                <a:effectLst/>
              </a:rPr>
              <a:t> in </a:t>
            </a:r>
            <a:r>
              <a:rPr lang="cs-CZ" dirty="0" err="1" smtClean="0">
                <a:effectLst/>
              </a:rPr>
              <a:t>any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one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disease</a:t>
            </a:r>
            <a:endParaRPr lang="cs-CZ" dirty="0" smtClean="0">
              <a:solidFill>
                <a:schemeClr val="tx2"/>
              </a:solidFill>
              <a:effectLst/>
            </a:endParaRPr>
          </a:p>
          <a:p>
            <a:pPr eaLnBrk="1" hangingPunct="1">
              <a:lnSpc>
                <a:spcPct val="95000"/>
              </a:lnSpc>
              <a:defRPr/>
            </a:pPr>
            <a:r>
              <a:rPr lang="en-US" dirty="0" smtClean="0">
                <a:effectLst/>
              </a:rPr>
              <a:t>Antibody-mediated allergies are immediate and </a:t>
            </a:r>
            <a:r>
              <a:rPr lang="en-US" dirty="0" err="1" smtClean="0">
                <a:effectLst/>
              </a:rPr>
              <a:t>subacute</a:t>
            </a:r>
            <a:r>
              <a:rPr lang="en-US" dirty="0" smtClean="0">
                <a:effectLst/>
              </a:rPr>
              <a:t> hypersensitivities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n-US" dirty="0" smtClean="0"/>
              <a:t>The most important cell-mediated allergic condition is delayed hypersensitivity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76200"/>
            <a:ext cx="8839200" cy="609600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Hypersensitivity</a:t>
            </a:r>
          </a:p>
        </p:txBody>
      </p:sp>
    </p:spTree>
    <p:extLst>
      <p:ext uri="{BB962C8B-B14F-4D97-AF65-F5344CB8AC3E}">
        <p14:creationId xmlns="" xmlns:p14="http://schemas.microsoft.com/office/powerpoint/2010/main" val="253893869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6600" y="2000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cs-CZ" dirty="0">
                <a:solidFill>
                  <a:srgbClr val="FF0000"/>
                </a:solidFill>
              </a:rPr>
              <a:t>Hypersensitivity reactions contribute </a:t>
            </a:r>
            <a:r>
              <a:rPr lang="en-US" altLang="cs-CZ" dirty="0" smtClean="0">
                <a:solidFill>
                  <a:srgbClr val="FF0000"/>
                </a:solidFill>
              </a:rPr>
              <a:t>to</a:t>
            </a:r>
            <a:r>
              <a:rPr lang="cs-CZ" altLang="cs-CZ" dirty="0" smtClean="0">
                <a:solidFill>
                  <a:srgbClr val="FF0000"/>
                </a:solidFill>
              </a:rPr>
              <a:t>:</a:t>
            </a:r>
            <a:r>
              <a:rPr lang="en-US" altLang="cs-CZ" dirty="0">
                <a:latin typeface="Arial Rounded MT Bold" panose="020F0704030504030204" pitchFamily="34" charset="0"/>
              </a:rPr>
              <a:t/>
            </a:r>
            <a:br>
              <a:rPr lang="en-US" altLang="cs-CZ" dirty="0">
                <a:latin typeface="Arial Rounded MT Bold" panose="020F0704030504030204" pitchFamily="34" charset="0"/>
              </a:rPr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cs-CZ" dirty="0"/>
              <a:t>Type I- rhinitis; asthma; hives; anaphylaxis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II- often directed against blood cells; various</a:t>
            </a:r>
          </a:p>
          <a:p>
            <a:pPr marL="0" indent="0">
              <a:buNone/>
            </a:pPr>
            <a:r>
              <a:rPr lang="en-US" altLang="cs-CZ" dirty="0"/>
              <a:t>	types of hemolytic anemia</a:t>
            </a:r>
          </a:p>
          <a:p>
            <a:pPr marL="0" indent="0">
              <a:buNone/>
            </a:pPr>
            <a:r>
              <a:rPr lang="en-US" altLang="cs-CZ" dirty="0"/>
              <a:t>	drug molecules can interact with blood cells</a:t>
            </a:r>
          </a:p>
          <a:p>
            <a:pPr marL="0" indent="0">
              <a:buNone/>
            </a:pPr>
            <a:r>
              <a:rPr lang="en-US" altLang="cs-CZ" dirty="0"/>
              <a:t>	and form immunogenic structures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III- immune complex disease</a:t>
            </a:r>
          </a:p>
          <a:p>
            <a:pPr marL="0" indent="0">
              <a:buNone/>
            </a:pPr>
            <a:r>
              <a:rPr lang="en-US" altLang="cs-CZ" dirty="0"/>
              <a:t>	usually complexes are cleared, but if not, are</a:t>
            </a:r>
          </a:p>
          <a:p>
            <a:pPr marL="0" indent="0">
              <a:buNone/>
            </a:pPr>
            <a:r>
              <a:rPr lang="en-US" altLang="cs-CZ" dirty="0"/>
              <a:t>	deposited in tissue and cause inflammation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Type IV- contact dermatitis (basis for TB skin test)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88025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reactions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</a:t>
            </a:r>
            <a:r>
              <a:rPr lang="cs-CZ" b="0" dirty="0" err="1" smtClean="0">
                <a:solidFill>
                  <a:srgbClr val="FF0000"/>
                </a:solidFill>
              </a:rPr>
              <a:t>hypersensitivity</a:t>
            </a:r>
            <a:endParaRPr lang="cs-CZ" b="0" dirty="0" smtClean="0">
              <a:solidFill>
                <a:srgbClr val="FF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2286000"/>
            <a:ext cx="91440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Rapid </a:t>
            </a:r>
            <a:r>
              <a:rPr lang="cs-CZ" altLang="cs-CZ" dirty="0" err="1" smtClean="0"/>
              <a:t>immunologic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reaction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occurring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within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minutes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after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combination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</a:t>
            </a:r>
            <a:r>
              <a:rPr lang="cs-CZ" altLang="cs-CZ" dirty="0" smtClean="0"/>
              <a:t> antigen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antibody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bound</a:t>
            </a:r>
            <a:r>
              <a:rPr lang="cs-CZ" altLang="cs-CZ" dirty="0" smtClean="0"/>
              <a:t> to mast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individuals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previously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sensitized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antigen („</a:t>
            </a:r>
            <a:r>
              <a:rPr lang="cs-CZ" altLang="cs-CZ" dirty="0" err="1" smtClean="0"/>
              <a:t>allergen</a:t>
            </a:r>
            <a:r>
              <a:rPr lang="cs-CZ" altLang="cs-CZ" dirty="0" smtClean="0"/>
              <a:t>“). </a:t>
            </a:r>
          </a:p>
          <a:p>
            <a:pPr eaLnBrk="1" hangingPunct="1"/>
            <a:r>
              <a:rPr lang="cs-CZ" altLang="cs-CZ" dirty="0" err="1" smtClean="0"/>
              <a:t>Systemic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disorder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local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reaction</a:t>
            </a:r>
            <a:r>
              <a:rPr lang="cs-CZ" altLang="cs-CZ" dirty="0" smtClean="0"/>
              <a:t>. </a:t>
            </a:r>
          </a:p>
          <a:p>
            <a:pPr eaLnBrk="1" hangingPunct="1"/>
            <a:r>
              <a:rPr lang="cs-CZ" altLang="cs-CZ" dirty="0" err="1" smtClean="0"/>
              <a:t>Anaphylaxis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allergies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bronchial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asthma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forms</a:t>
            </a:r>
            <a:r>
              <a:rPr lang="cs-CZ" altLang="cs-CZ" dirty="0" smtClean="0"/>
              <a:t>)</a:t>
            </a:r>
          </a:p>
          <a:p>
            <a:pPr eaLnBrk="1" hangingPunct="1"/>
            <a:r>
              <a:rPr lang="cs-CZ" altLang="cs-CZ" dirty="0" err="1" smtClean="0"/>
              <a:t>Vascular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dilatation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edema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smooth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contraction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mucus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production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injury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inflammation</a:t>
            </a:r>
            <a:endParaRPr lang="en-US" altLang="cs-CZ" dirty="0" smtClean="0">
              <a:solidFill>
                <a:srgbClr val="FFFF00"/>
              </a:solidFill>
              <a:effectLst/>
            </a:endParaRP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110750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hypersensitivity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05000"/>
            <a:ext cx="8229600" cy="495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Anaphylaxis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r>
              <a:rPr lang="cs-CZ" dirty="0" smtClean="0">
                <a:solidFill>
                  <a:schemeClr val="tx2"/>
                </a:solidFill>
              </a:rPr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injection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antigen </a:t>
            </a:r>
            <a:r>
              <a:rPr lang="cs-CZ" dirty="0" err="1" smtClean="0"/>
              <a:t>into</a:t>
            </a:r>
            <a:r>
              <a:rPr lang="cs-CZ" dirty="0" smtClean="0"/>
              <a:t> a </a:t>
            </a:r>
            <a:r>
              <a:rPr lang="cs-CZ" dirty="0" err="1" smtClean="0"/>
              <a:t>sensitized</a:t>
            </a:r>
            <a:r>
              <a:rPr lang="cs-CZ" dirty="0" smtClean="0"/>
              <a:t> </a:t>
            </a:r>
            <a:r>
              <a:rPr lang="cs-CZ" dirty="0" err="1" smtClean="0"/>
              <a:t>individual</a:t>
            </a:r>
            <a:r>
              <a:rPr lang="cs-CZ" dirty="0" smtClean="0"/>
              <a:t>. In </a:t>
            </a:r>
            <a:r>
              <a:rPr lang="cs-CZ" dirty="0" err="1" smtClean="0"/>
              <a:t>minutes</a:t>
            </a:r>
            <a:r>
              <a:rPr lang="cs-CZ" dirty="0" smtClean="0"/>
              <a:t> → </a:t>
            </a:r>
            <a:r>
              <a:rPr lang="cs-CZ" dirty="0" err="1" smtClean="0"/>
              <a:t>shock</a:t>
            </a:r>
            <a:r>
              <a:rPr lang="cs-CZ" dirty="0" smtClean="0"/>
              <a:t> (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fatal</a:t>
            </a:r>
            <a:r>
              <a:rPr lang="cs-CZ" dirty="0" smtClean="0"/>
              <a:t>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Causes</a:t>
            </a:r>
            <a:r>
              <a:rPr lang="cs-CZ" dirty="0" smtClean="0"/>
              <a:t>: </a:t>
            </a:r>
            <a:r>
              <a:rPr lang="cs-CZ" dirty="0" err="1" smtClean="0"/>
              <a:t>foreign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, </a:t>
            </a:r>
            <a:r>
              <a:rPr lang="cs-CZ" dirty="0" err="1" smtClean="0"/>
              <a:t>polysaccharides</a:t>
            </a:r>
            <a:r>
              <a:rPr lang="cs-CZ" dirty="0" smtClean="0"/>
              <a:t>, </a:t>
            </a:r>
            <a:r>
              <a:rPr lang="cs-CZ" dirty="0" err="1" smtClean="0"/>
              <a:t>drugs</a:t>
            </a:r>
            <a:r>
              <a:rPr lang="cs-CZ" dirty="0" smtClean="0"/>
              <a:t> (</a:t>
            </a:r>
            <a:r>
              <a:rPr lang="cs-CZ" dirty="0" err="1" smtClean="0"/>
              <a:t>penicillin</a:t>
            </a:r>
            <a:r>
              <a:rPr lang="cs-CZ" dirty="0" smtClean="0"/>
              <a:t>), food (</a:t>
            </a:r>
            <a:r>
              <a:rPr lang="cs-CZ" dirty="0" err="1" smtClean="0"/>
              <a:t>nuts</a:t>
            </a:r>
            <a:r>
              <a:rPr lang="cs-CZ" dirty="0" smtClean="0"/>
              <a:t>, </a:t>
            </a:r>
            <a:r>
              <a:rPr lang="cs-CZ" dirty="0" err="1" smtClean="0"/>
              <a:t>shellfish</a:t>
            </a:r>
            <a:r>
              <a:rPr lang="cs-CZ" dirty="0" smtClean="0"/>
              <a:t>), </a:t>
            </a:r>
            <a:r>
              <a:rPr lang="cs-CZ" dirty="0" err="1" smtClean="0"/>
              <a:t>insect</a:t>
            </a:r>
            <a:r>
              <a:rPr lang="cs-CZ" dirty="0" smtClean="0"/>
              <a:t> </a:t>
            </a:r>
            <a:r>
              <a:rPr lang="cs-CZ" dirty="0" err="1" smtClean="0"/>
              <a:t>toxins</a:t>
            </a: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Starts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itching</a:t>
            </a:r>
            <a:r>
              <a:rPr lang="cs-CZ" dirty="0" smtClean="0"/>
              <a:t>, </a:t>
            </a:r>
            <a:r>
              <a:rPr lang="cs-CZ" dirty="0" err="1" smtClean="0"/>
              <a:t>hives</a:t>
            </a:r>
            <a:r>
              <a:rPr lang="cs-CZ" dirty="0" smtClean="0"/>
              <a:t>, and skin </a:t>
            </a:r>
            <a:r>
              <a:rPr lang="cs-CZ" dirty="0" err="1" smtClean="0"/>
              <a:t>erythema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Contraction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bronchioles</a:t>
            </a:r>
            <a:r>
              <a:rPr lang="cs-CZ" dirty="0" smtClean="0"/>
              <a:t> → </a:t>
            </a:r>
            <a:r>
              <a:rPr lang="cs-CZ" dirty="0" err="1" smtClean="0"/>
              <a:t>respiratory</a:t>
            </a:r>
            <a:r>
              <a:rPr lang="cs-CZ" dirty="0" smtClean="0"/>
              <a:t> </a:t>
            </a:r>
            <a:r>
              <a:rPr lang="cs-CZ" dirty="0" err="1" smtClean="0"/>
              <a:t>distress</a:t>
            </a:r>
            <a:r>
              <a:rPr lang="cs-CZ" dirty="0" smtClean="0"/>
              <a:t>. </a:t>
            </a:r>
            <a:r>
              <a:rPr lang="cs-CZ" dirty="0" err="1" smtClean="0"/>
              <a:t>Laryngeal</a:t>
            </a:r>
            <a:r>
              <a:rPr lang="cs-CZ" dirty="0" smtClean="0"/>
              <a:t> </a:t>
            </a:r>
            <a:r>
              <a:rPr lang="cs-CZ" dirty="0" err="1" smtClean="0"/>
              <a:t>edema</a:t>
            </a:r>
            <a:r>
              <a:rPr lang="cs-CZ" dirty="0" smtClean="0"/>
              <a:t> → </a:t>
            </a:r>
            <a:r>
              <a:rPr lang="cs-CZ" dirty="0" err="1" smtClean="0"/>
              <a:t>hoarseness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cramps</a:t>
            </a:r>
            <a:r>
              <a:rPr lang="cs-CZ" dirty="0" smtClean="0"/>
              <a:t>, </a:t>
            </a:r>
            <a:r>
              <a:rPr lang="cs-CZ" dirty="0" err="1" smtClean="0"/>
              <a:t>diarrhea</a:t>
            </a:r>
            <a:r>
              <a:rPr lang="cs-CZ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/>
              <a:t>Vascular</a:t>
            </a:r>
            <a:r>
              <a:rPr lang="cs-CZ" dirty="0" smtClean="0"/>
              <a:t> </a:t>
            </a:r>
            <a:r>
              <a:rPr lang="cs-CZ" dirty="0" err="1" smtClean="0"/>
              <a:t>shock</a:t>
            </a:r>
            <a:r>
              <a:rPr lang="cs-CZ" dirty="0" smtClean="0"/>
              <a:t>, </a:t>
            </a:r>
            <a:r>
              <a:rPr lang="cs-CZ" dirty="0" err="1" smtClean="0"/>
              <a:t>widespread</a:t>
            </a:r>
            <a:r>
              <a:rPr lang="cs-CZ" dirty="0" smtClean="0"/>
              <a:t> </a:t>
            </a:r>
            <a:r>
              <a:rPr lang="cs-CZ" dirty="0" err="1" smtClean="0"/>
              <a:t>edema</a:t>
            </a:r>
            <a:r>
              <a:rPr lang="cs-CZ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67758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Factors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affecting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>
                <a:solidFill>
                  <a:srgbClr val="FF0000"/>
                </a:solidFill>
              </a:rPr>
              <a:t>Alteration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system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</a:p>
          <a:p>
            <a:r>
              <a:rPr lang="cs-CZ" dirty="0" err="1" smtClean="0"/>
              <a:t>Aging</a:t>
            </a:r>
            <a:endParaRPr lang="cs-CZ" dirty="0" smtClean="0"/>
          </a:p>
          <a:p>
            <a:r>
              <a:rPr lang="cs-CZ" dirty="0" smtClean="0"/>
              <a:t>Sex and </a:t>
            </a:r>
            <a:r>
              <a:rPr lang="cs-CZ" dirty="0" err="1" smtClean="0"/>
              <a:t>hormonal</a:t>
            </a:r>
            <a:r>
              <a:rPr lang="cs-CZ" dirty="0" smtClean="0"/>
              <a:t> </a:t>
            </a:r>
            <a:r>
              <a:rPr lang="cs-CZ" dirty="0" err="1" smtClean="0"/>
              <a:t>influences</a:t>
            </a:r>
            <a:endParaRPr lang="cs-CZ" dirty="0" smtClean="0"/>
          </a:p>
          <a:p>
            <a:r>
              <a:rPr lang="cs-CZ" dirty="0" err="1" smtClean="0"/>
              <a:t>Malnutrition</a:t>
            </a:r>
            <a:endParaRPr lang="cs-CZ" dirty="0" smtClean="0"/>
          </a:p>
          <a:p>
            <a:r>
              <a:rPr lang="cs-CZ" dirty="0" err="1" smtClean="0"/>
              <a:t>Toxins</a:t>
            </a:r>
            <a:r>
              <a:rPr lang="cs-CZ" dirty="0" smtClean="0"/>
              <a:t> (</a:t>
            </a:r>
            <a:r>
              <a:rPr lang="cs-CZ" dirty="0" err="1" smtClean="0"/>
              <a:t>environmental</a:t>
            </a:r>
            <a:r>
              <a:rPr lang="cs-CZ" dirty="0" smtClean="0"/>
              <a:t>, </a:t>
            </a:r>
            <a:r>
              <a:rPr lang="cs-CZ" dirty="0" err="1" smtClean="0"/>
              <a:t>chemicals</a:t>
            </a:r>
            <a:r>
              <a:rPr lang="cs-CZ" dirty="0" smtClean="0"/>
              <a:t>, …)</a:t>
            </a:r>
          </a:p>
          <a:p>
            <a:r>
              <a:rPr lang="cs-CZ" dirty="0" smtClean="0"/>
              <a:t>Trauma, </a:t>
            </a:r>
            <a:r>
              <a:rPr lang="cs-CZ" dirty="0" err="1" smtClean="0"/>
              <a:t>burns</a:t>
            </a:r>
            <a:r>
              <a:rPr lang="cs-CZ" dirty="0" smtClean="0"/>
              <a:t>, </a:t>
            </a:r>
            <a:r>
              <a:rPr lang="cs-CZ" dirty="0" err="1" smtClean="0"/>
              <a:t>surgery</a:t>
            </a:r>
            <a:endParaRPr lang="cs-CZ" dirty="0" smtClean="0"/>
          </a:p>
          <a:p>
            <a:r>
              <a:rPr lang="cs-CZ" dirty="0" err="1" smtClean="0"/>
              <a:t>Medication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immunosuppressive</a:t>
            </a:r>
            <a:r>
              <a:rPr lang="cs-CZ" dirty="0" smtClean="0"/>
              <a:t> </a:t>
            </a:r>
            <a:r>
              <a:rPr lang="cs-CZ" dirty="0" err="1" smtClean="0"/>
              <a:t>drugy</a:t>
            </a:r>
            <a:r>
              <a:rPr lang="cs-CZ" dirty="0" smtClean="0"/>
              <a:t>, </a:t>
            </a:r>
            <a:r>
              <a:rPr lang="cs-CZ" dirty="0" err="1" smtClean="0"/>
              <a:t>anaesthesia</a:t>
            </a:r>
            <a:endParaRPr lang="cs-CZ" dirty="0" smtClean="0"/>
          </a:p>
          <a:p>
            <a:r>
              <a:rPr lang="cs-CZ" dirty="0" err="1" smtClean="0"/>
              <a:t>Concurrent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(diabetes </a:t>
            </a:r>
            <a:r>
              <a:rPr lang="cs-CZ" dirty="0" err="1" smtClean="0"/>
              <a:t>mellitus</a:t>
            </a:r>
            <a:r>
              <a:rPr lang="cs-CZ" dirty="0" smtClean="0"/>
              <a:t>,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renal</a:t>
            </a:r>
            <a:r>
              <a:rPr lang="cs-CZ" dirty="0" smtClean="0"/>
              <a:t> </a:t>
            </a:r>
            <a:r>
              <a:rPr lang="cs-CZ" dirty="0" err="1" smtClean="0"/>
              <a:t>failure</a:t>
            </a:r>
            <a:r>
              <a:rPr lang="cs-CZ" dirty="0" smtClean="0"/>
              <a:t>, </a:t>
            </a:r>
            <a:r>
              <a:rPr lang="cs-CZ" dirty="0" err="1" smtClean="0"/>
              <a:t>malignancy</a:t>
            </a:r>
            <a:r>
              <a:rPr lang="cs-CZ" dirty="0" smtClean="0"/>
              <a:t>, HIV, …)</a:t>
            </a:r>
          </a:p>
          <a:p>
            <a:r>
              <a:rPr lang="cs-CZ" dirty="0" smtClean="0"/>
              <a:t>Stress, </a:t>
            </a:r>
            <a:r>
              <a:rPr lang="cs-CZ" dirty="0" err="1" smtClean="0"/>
              <a:t>sleep</a:t>
            </a:r>
            <a:r>
              <a:rPr lang="cs-CZ" dirty="0" smtClean="0"/>
              <a:t> disturbance, </a:t>
            </a:r>
            <a:r>
              <a:rPr lang="cs-CZ" dirty="0" err="1" smtClean="0"/>
              <a:t>psychological</a:t>
            </a:r>
            <a:r>
              <a:rPr lang="cs-CZ" dirty="0" smtClean="0"/>
              <a:t> </a:t>
            </a:r>
            <a:r>
              <a:rPr lang="cs-CZ" dirty="0" err="1" smtClean="0"/>
              <a:t>well-being</a:t>
            </a:r>
            <a:r>
              <a:rPr lang="cs-CZ" dirty="0" smtClean="0"/>
              <a:t>, …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82570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 err="1" smtClean="0">
                <a:solidFill>
                  <a:srgbClr val="FF0000"/>
                </a:solidFill>
              </a:rPr>
              <a:t>Immediate</a:t>
            </a:r>
            <a:r>
              <a:rPr lang="cs-CZ" b="0" dirty="0" smtClean="0">
                <a:solidFill>
                  <a:srgbClr val="FF0000"/>
                </a:solidFill>
              </a:rPr>
              <a:t> (type I) hypersensitivity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6" y="1968500"/>
            <a:ext cx="8893175" cy="48895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Local reactions: diverse, according to the entry of the allergen. Localized cutaneous swellings (skin allergy, hives);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  nasal and conjunctival discharge (allergic rhinitis and conjunctivitis);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hay fever; bronchial asthma;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mtClean="0"/>
              <a:t>   allergic gastroenteritis (food allergy).</a:t>
            </a:r>
          </a:p>
        </p:txBody>
      </p:sp>
    </p:spTree>
    <p:extLst>
      <p:ext uri="{BB962C8B-B14F-4D97-AF65-F5344CB8AC3E}">
        <p14:creationId xmlns="" xmlns:p14="http://schemas.microsoft.com/office/powerpoint/2010/main" val="215805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effectLst/>
              </a:rPr>
              <a:t>Allergic rhinitis</a:t>
            </a:r>
          </a:p>
        </p:txBody>
      </p:sp>
      <p:pic>
        <p:nvPicPr>
          <p:cNvPr id="329732" name="Picture 4" descr="Image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55" t="4129" r="7567" b="7565"/>
          <a:stretch>
            <a:fillRect/>
          </a:stretch>
        </p:blipFill>
        <p:spPr>
          <a:xfrm>
            <a:off x="3503613" y="2135189"/>
            <a:ext cx="4679950" cy="3119437"/>
          </a:xfrm>
        </p:spPr>
      </p:pic>
    </p:spTree>
    <p:extLst>
      <p:ext uri="{BB962C8B-B14F-4D97-AF65-F5344CB8AC3E}">
        <p14:creationId xmlns="" xmlns:p14="http://schemas.microsoft.com/office/powerpoint/2010/main" val="3251392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274639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Atopy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1000125"/>
            <a:ext cx="8964613" cy="574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rgbClr val="FF0000"/>
                </a:solidFill>
              </a:rPr>
              <a:t>Genetically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determined</a:t>
            </a:r>
            <a:r>
              <a:rPr lang="cs-CZ" altLang="cs-CZ" b="1" dirty="0" smtClean="0">
                <a:solidFill>
                  <a:srgbClr val="FF0000"/>
                </a:solidFill>
              </a:rPr>
              <a:t> susceptibility to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immediate</a:t>
            </a:r>
            <a:r>
              <a:rPr lang="cs-CZ" altLang="cs-CZ" b="1" dirty="0" smtClean="0">
                <a:solidFill>
                  <a:srgbClr val="FF0000"/>
                </a:solidFill>
              </a:rPr>
              <a:t> hypersensitivity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reactions</a:t>
            </a:r>
            <a:r>
              <a:rPr lang="cs-CZ" altLang="cs-CZ" b="1" dirty="0" smtClean="0">
                <a:solidFill>
                  <a:schemeClr val="tx2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err="1" smtClean="0">
                <a:solidFill>
                  <a:srgbClr val="FF0000"/>
                </a:solidFill>
              </a:rPr>
              <a:t>Atopy</a:t>
            </a:r>
            <a:r>
              <a:rPr lang="cs-CZ" altLang="cs-CZ" b="1" dirty="0" smtClean="0">
                <a:solidFill>
                  <a:schemeClr val="tx2"/>
                </a:solidFill>
              </a:rPr>
              <a:t>: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predisposition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develop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localized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immediate</a:t>
            </a:r>
            <a:r>
              <a:rPr lang="cs-CZ" altLang="cs-CZ" dirty="0" smtClean="0"/>
              <a:t> hypersensitivity </a:t>
            </a:r>
            <a:r>
              <a:rPr lang="cs-CZ" altLang="cs-CZ" dirty="0" err="1" smtClean="0"/>
              <a:t>reactions</a:t>
            </a:r>
            <a:r>
              <a:rPr lang="cs-CZ" altLang="cs-CZ" dirty="0" smtClean="0"/>
              <a:t> to a variety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inhaled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ingested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allergens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↑ </a:t>
            </a:r>
            <a:r>
              <a:rPr lang="cs-CZ" altLang="cs-CZ" dirty="0" err="1" smtClean="0"/>
              <a:t>serum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IgE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levels</a:t>
            </a:r>
            <a:r>
              <a:rPr lang="cs-CZ" altLang="cs-CZ" dirty="0" smtClean="0"/>
              <a:t>,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Positive </a:t>
            </a:r>
            <a:r>
              <a:rPr lang="cs-CZ" altLang="cs-CZ" dirty="0" err="1" smtClean="0"/>
              <a:t>family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history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allergy</a:t>
            </a:r>
            <a:r>
              <a:rPr lang="cs-CZ" altLang="cs-CZ" dirty="0" smtClean="0"/>
              <a:t> in 50%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individuals</a:t>
            </a:r>
            <a:r>
              <a:rPr lang="cs-CZ" altLang="cs-CZ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Atopic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eczema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allergic</a:t>
            </a:r>
            <a:r>
              <a:rPr lang="cs-CZ" altLang="cs-CZ" dirty="0" smtClean="0"/>
              <a:t> rhinitis, </a:t>
            </a:r>
            <a:r>
              <a:rPr lang="cs-CZ" altLang="cs-CZ" dirty="0" err="1" smtClean="0"/>
              <a:t>asthma</a:t>
            </a:r>
            <a:r>
              <a:rPr lang="cs-CZ" altLang="cs-CZ" dirty="0" smtClean="0"/>
              <a:t> (+ </a:t>
            </a:r>
            <a:r>
              <a:rPr lang="cs-CZ" altLang="cs-CZ" dirty="0" err="1" smtClean="0"/>
              <a:t>secondary</a:t>
            </a:r>
            <a:r>
              <a:rPr lang="cs-CZ" altLang="cs-CZ" dirty="0" smtClean="0"/>
              <a:t> hyper-</a:t>
            </a:r>
            <a:r>
              <a:rPr lang="cs-CZ" altLang="cs-CZ" dirty="0" err="1" smtClean="0"/>
              <a:t>responsiveness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bronchial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mucosa</a:t>
            </a:r>
            <a:r>
              <a:rPr lang="cs-CZ" altLang="cs-CZ" dirty="0" smtClean="0"/>
              <a:t> to non-</a:t>
            </a:r>
            <a:r>
              <a:rPr lang="cs-CZ" altLang="cs-CZ" dirty="0" err="1" smtClean="0"/>
              <a:t>specific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irritants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e.g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cold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tobacco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smoke</a:t>
            </a:r>
            <a:r>
              <a:rPr lang="cs-CZ" altLang="cs-CZ" dirty="0" smtClean="0"/>
              <a:t>,… </a:t>
            </a:r>
            <a:r>
              <a:rPr lang="cs-CZ" altLang="cs-CZ" dirty="0" err="1" smtClean="0"/>
              <a:t>Secondary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neural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triggering</a:t>
            </a:r>
            <a:r>
              <a:rPr lang="cs-CZ" altLang="cs-CZ" dirty="0" smtClean="0"/>
              <a:t>.) 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901249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err="1">
                <a:solidFill>
                  <a:srgbClr val="FF0000"/>
                </a:solidFill>
              </a:rPr>
              <a:t>Antibody-mediated</a:t>
            </a:r>
            <a:r>
              <a:rPr lang="cs-CZ" sz="4000" dirty="0">
                <a:solidFill>
                  <a:srgbClr val="FF0000"/>
                </a:solidFill>
              </a:rPr>
              <a:t> (type II) hypersensitivity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143000"/>
            <a:ext cx="8229600" cy="5429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dirty="0"/>
              <a:t>Onset </a:t>
            </a:r>
            <a:r>
              <a:rPr lang="cs-CZ" altLang="cs-CZ" dirty="0" err="1"/>
              <a:t>usually</a:t>
            </a:r>
            <a:r>
              <a:rPr lang="en-US" altLang="cs-CZ" dirty="0"/>
              <a:t> slow (1–3 hours) after antigen exposure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Production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IgG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IgM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bind</a:t>
            </a:r>
            <a:r>
              <a:rPr lang="cs-CZ" altLang="cs-CZ" dirty="0" smtClean="0"/>
              <a:t> to antigen on </a:t>
            </a:r>
            <a:r>
              <a:rPr lang="cs-CZ" altLang="cs-CZ" dirty="0" err="1" smtClean="0"/>
              <a:t>target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phagocytosis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lysis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target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cell,recruitment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leukocytes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Inflammation</a:t>
            </a:r>
            <a:r>
              <a:rPr lang="cs-CZ" altLang="cs-CZ" dirty="0" smtClean="0"/>
              <a:t>; in </a:t>
            </a:r>
            <a:r>
              <a:rPr lang="cs-CZ" altLang="cs-CZ" dirty="0" err="1" smtClean="0"/>
              <a:t>some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diseases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functional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problems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without</a:t>
            </a:r>
            <a:r>
              <a:rPr lang="cs-CZ" altLang="cs-CZ" dirty="0" smtClean="0"/>
              <a:t> cell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injury</a:t>
            </a:r>
            <a:r>
              <a:rPr lang="cs-CZ" altLang="cs-CZ" dirty="0" smtClean="0"/>
              <a:t> (type V hypersensitivity – </a:t>
            </a:r>
            <a:r>
              <a:rPr lang="cs-CZ" altLang="cs-CZ" dirty="0" err="1" smtClean="0"/>
              <a:t>thyroid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hyperfunction</a:t>
            </a:r>
            <a:r>
              <a:rPr lang="cs-CZ" altLang="cs-CZ" dirty="0" smtClean="0"/>
              <a:t> - Graves‘ </a:t>
            </a:r>
            <a:r>
              <a:rPr lang="cs-CZ" altLang="cs-CZ" dirty="0" err="1" smtClean="0"/>
              <a:t>disease</a:t>
            </a:r>
            <a:r>
              <a:rPr lang="cs-CZ" altLang="cs-CZ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Malaise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weakness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rash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hoarsness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abdominal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cramps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diarrhea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hypotension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720130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92100" y="274638"/>
            <a:ext cx="10515600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Immune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complex</a:t>
            </a:r>
            <a:r>
              <a:rPr lang="cs-CZ" dirty="0">
                <a:solidFill>
                  <a:srgbClr val="FF0000"/>
                </a:solidFill>
              </a:rPr>
              <a:t>–</a:t>
            </a:r>
            <a:r>
              <a:rPr lang="cs-CZ" dirty="0" err="1">
                <a:solidFill>
                  <a:srgbClr val="FF0000"/>
                </a:solidFill>
              </a:rPr>
              <a:t>mediated</a:t>
            </a:r>
            <a:r>
              <a:rPr lang="cs-CZ" dirty="0">
                <a:solidFill>
                  <a:srgbClr val="FF0000"/>
                </a:solidFill>
              </a:rPr>
              <a:t> (type III) hypersensitivity</a:t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>
                <a:effectLst/>
              </a:rPr>
              <a:t>Antigens widely distributed through the body or blood</a:t>
            </a:r>
            <a:r>
              <a:rPr lang="cs-CZ" dirty="0" smtClean="0">
                <a:effectLst/>
              </a:rPr>
              <a:t>.</a:t>
            </a:r>
            <a:endParaRPr lang="en-US" dirty="0" smtClean="0">
              <a:effectLst/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r>
              <a:rPr lang="cs-CZ" dirty="0" err="1" smtClean="0">
                <a:effectLst/>
              </a:rPr>
              <a:t>Formation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i</a:t>
            </a:r>
            <a:r>
              <a:rPr lang="en-US" dirty="0" err="1" smtClean="0">
                <a:effectLst/>
              </a:rPr>
              <a:t>nsoluble</a:t>
            </a:r>
            <a:r>
              <a:rPr lang="en-US" dirty="0" smtClean="0">
                <a:effectLst/>
              </a:rPr>
              <a:t> antigen-antibody complexes</a:t>
            </a:r>
            <a:r>
              <a:rPr lang="cs-CZ" dirty="0" smtClean="0">
                <a:effectLst/>
              </a:rPr>
              <a:t>.</a:t>
            </a:r>
            <a:endParaRPr lang="en-US" dirty="0" smtClean="0">
              <a:effectLst/>
            </a:endParaRPr>
          </a:p>
          <a:p>
            <a:pPr eaLnBrk="1" hangingPunct="1">
              <a:defRPr/>
            </a:pPr>
            <a:r>
              <a:rPr lang="cs-CZ" dirty="0" err="1"/>
              <a:t>Deposition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antigen-</a:t>
            </a:r>
            <a:r>
              <a:rPr lang="cs-CZ" dirty="0" err="1"/>
              <a:t>antibody</a:t>
            </a:r>
            <a:r>
              <a:rPr lang="cs-CZ" dirty="0"/>
              <a:t> </a:t>
            </a:r>
            <a:r>
              <a:rPr lang="cs-CZ" dirty="0" err="1"/>
              <a:t>complexes</a:t>
            </a:r>
            <a:r>
              <a:rPr lang="cs-CZ" dirty="0"/>
              <a:t> (</a:t>
            </a:r>
            <a:r>
              <a:rPr lang="cs-CZ" dirty="0" err="1"/>
              <a:t>vessel</a:t>
            </a:r>
            <a:r>
              <a:rPr lang="cs-CZ" dirty="0"/>
              <a:t> </a:t>
            </a:r>
            <a:r>
              <a:rPr lang="cs-CZ" dirty="0" err="1"/>
              <a:t>wall</a:t>
            </a:r>
            <a:r>
              <a:rPr lang="cs-CZ" dirty="0"/>
              <a:t>)→ </a:t>
            </a:r>
            <a:r>
              <a:rPr lang="cs-CZ" dirty="0" err="1"/>
              <a:t>complement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→ </a:t>
            </a:r>
            <a:r>
              <a:rPr lang="cs-CZ" dirty="0" err="1"/>
              <a:t>recruitment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leukocytes</a:t>
            </a:r>
            <a:r>
              <a:rPr lang="cs-CZ" dirty="0"/>
              <a:t> </a:t>
            </a:r>
            <a:r>
              <a:rPr lang="cs-CZ" dirty="0" smtClean="0"/>
              <a:t>→ </a:t>
            </a: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enzymes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toxic</a:t>
            </a:r>
            <a:r>
              <a:rPr lang="cs-CZ" dirty="0"/>
              <a:t> </a:t>
            </a:r>
            <a:r>
              <a:rPr lang="cs-CZ" dirty="0" err="1"/>
              <a:t>molecules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r>
              <a:rPr lang="cs-CZ" dirty="0" err="1"/>
              <a:t>Inflammation</a:t>
            </a:r>
            <a:r>
              <a:rPr lang="cs-CZ" dirty="0"/>
              <a:t>, </a:t>
            </a:r>
            <a:r>
              <a:rPr lang="cs-CZ" dirty="0" err="1"/>
              <a:t>necrotizing</a:t>
            </a:r>
            <a:r>
              <a:rPr lang="cs-CZ" dirty="0"/>
              <a:t> </a:t>
            </a:r>
            <a:r>
              <a:rPr lang="cs-CZ" dirty="0" err="1" smtClean="0"/>
              <a:t>vasculitis</a:t>
            </a:r>
            <a:r>
              <a:rPr lang="cs-CZ" dirty="0" smtClean="0"/>
              <a:t> (</a:t>
            </a:r>
            <a:r>
              <a:rPr lang="cs-CZ" dirty="0" err="1" smtClean="0"/>
              <a:t>necrosis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vessel</a:t>
            </a:r>
            <a:r>
              <a:rPr lang="cs-CZ" dirty="0" smtClean="0"/>
              <a:t> </a:t>
            </a:r>
            <a:r>
              <a:rPr lang="cs-CZ" dirty="0" err="1" smtClean="0"/>
              <a:t>wall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err="1" smtClean="0"/>
              <a:t>Headache</a:t>
            </a:r>
            <a:r>
              <a:rPr lang="cs-CZ" dirty="0" smtClean="0"/>
              <a:t>, </a:t>
            </a:r>
            <a:r>
              <a:rPr lang="cs-CZ" dirty="0" err="1" smtClean="0"/>
              <a:t>chest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</a:t>
            </a:r>
            <a:r>
              <a:rPr lang="cs-CZ" dirty="0" err="1" smtClean="0"/>
              <a:t>nausea</a:t>
            </a:r>
            <a:r>
              <a:rPr lang="cs-CZ" dirty="0" smtClean="0"/>
              <a:t>, </a:t>
            </a:r>
            <a:r>
              <a:rPr lang="cs-CZ" dirty="0" err="1" smtClean="0"/>
              <a:t>hematuria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578874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642938"/>
            <a:ext cx="8229600" cy="774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complex</a:t>
            </a:r>
            <a:r>
              <a:rPr lang="cs-CZ" dirty="0" smtClean="0">
                <a:solidFill>
                  <a:srgbClr val="FF0000"/>
                </a:solidFill>
              </a:rPr>
              <a:t>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III)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/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Systemic</a:t>
            </a:r>
            <a:r>
              <a:rPr lang="cs-CZ" dirty="0" smtClean="0">
                <a:solidFill>
                  <a:srgbClr val="FF0000"/>
                </a:solidFill>
              </a:rPr>
              <a:t> lupus </a:t>
            </a:r>
            <a:r>
              <a:rPr lang="cs-CZ" dirty="0" err="1" smtClean="0">
                <a:solidFill>
                  <a:srgbClr val="FF0000"/>
                </a:solidFill>
              </a:rPr>
              <a:t>erythematosus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nuclear</a:t>
            </a:r>
            <a:r>
              <a:rPr lang="cs-CZ" dirty="0" smtClean="0"/>
              <a:t> </a:t>
            </a:r>
            <a:r>
              <a:rPr lang="cs-CZ" dirty="0" err="1" smtClean="0"/>
              <a:t>antigens</a:t>
            </a:r>
            <a:r>
              <a:rPr lang="cs-CZ" dirty="0" smtClean="0"/>
              <a:t>; </a:t>
            </a:r>
            <a:r>
              <a:rPr lang="cs-CZ" dirty="0" err="1" smtClean="0"/>
              <a:t>nephritis</a:t>
            </a:r>
            <a:r>
              <a:rPr lang="cs-CZ" dirty="0" smtClean="0"/>
              <a:t>, skin </a:t>
            </a:r>
            <a:r>
              <a:rPr lang="cs-CZ" dirty="0" err="1" smtClean="0"/>
              <a:t>lesions</a:t>
            </a:r>
            <a:r>
              <a:rPr lang="cs-CZ" dirty="0" smtClean="0"/>
              <a:t>, arthritis, </a:t>
            </a:r>
            <a:r>
              <a:rPr lang="cs-CZ" dirty="0" err="1" smtClean="0"/>
              <a:t>others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Poststreptococcal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glomerulonephritis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streptococcal</a:t>
            </a:r>
            <a:r>
              <a:rPr lang="cs-CZ" dirty="0" smtClean="0"/>
              <a:t> cell </a:t>
            </a:r>
            <a:r>
              <a:rPr lang="cs-CZ" dirty="0" err="1" smtClean="0"/>
              <a:t>wall</a:t>
            </a:r>
            <a:r>
              <a:rPr lang="cs-CZ" dirty="0" smtClean="0"/>
              <a:t> antigen(s);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“</a:t>
            </a:r>
            <a:r>
              <a:rPr lang="cs-CZ" dirty="0" err="1" smtClean="0"/>
              <a:t>planted</a:t>
            </a:r>
            <a:r>
              <a:rPr lang="cs-CZ" dirty="0" smtClean="0"/>
              <a:t>” in </a:t>
            </a:r>
            <a:r>
              <a:rPr lang="cs-CZ" dirty="0" err="1" smtClean="0"/>
              <a:t>glomerular</a:t>
            </a:r>
            <a:r>
              <a:rPr lang="cs-CZ" dirty="0" smtClean="0"/>
              <a:t> </a:t>
            </a:r>
            <a:r>
              <a:rPr lang="cs-CZ" dirty="0" err="1" smtClean="0"/>
              <a:t>basement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r>
              <a:rPr lang="cs-CZ" dirty="0" smtClean="0"/>
              <a:t>; </a:t>
            </a:r>
            <a:r>
              <a:rPr lang="cs-CZ" dirty="0" err="1" smtClean="0"/>
              <a:t>nephritis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609541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500064"/>
            <a:ext cx="8229600" cy="9175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Contact</a:t>
            </a:r>
            <a:r>
              <a:rPr lang="cs-CZ" altLang="cs-CZ" dirty="0"/>
              <a:t> dermatitis; </a:t>
            </a:r>
            <a:r>
              <a:rPr lang="cs-CZ" altLang="cs-CZ" dirty="0" err="1"/>
              <a:t>multiple</a:t>
            </a:r>
            <a:r>
              <a:rPr lang="cs-CZ" altLang="cs-CZ" dirty="0"/>
              <a:t> </a:t>
            </a:r>
            <a:r>
              <a:rPr lang="cs-CZ" altLang="cs-CZ" dirty="0" err="1"/>
              <a:t>sclerosis</a:t>
            </a:r>
            <a:r>
              <a:rPr lang="cs-CZ" altLang="cs-CZ" dirty="0"/>
              <a:t>; type I diabetes; </a:t>
            </a:r>
            <a:r>
              <a:rPr lang="cs-CZ" altLang="cs-CZ" dirty="0" err="1"/>
              <a:t>rheumatoid</a:t>
            </a:r>
            <a:r>
              <a:rPr lang="cs-CZ" altLang="cs-CZ" dirty="0"/>
              <a:t> arthritis; </a:t>
            </a:r>
            <a:r>
              <a:rPr lang="cs-CZ" altLang="cs-CZ" dirty="0" err="1"/>
              <a:t>inflammatory</a:t>
            </a:r>
            <a:r>
              <a:rPr lang="cs-CZ" altLang="cs-CZ" dirty="0"/>
              <a:t> </a:t>
            </a:r>
            <a:r>
              <a:rPr lang="cs-CZ" altLang="cs-CZ" dirty="0" err="1"/>
              <a:t>bowel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(</a:t>
            </a:r>
            <a:r>
              <a:rPr lang="cs-CZ" altLang="cs-CZ" dirty="0" err="1"/>
              <a:t>i.e</a:t>
            </a:r>
            <a:r>
              <a:rPr lang="cs-CZ" altLang="cs-CZ" dirty="0"/>
              <a:t>. Crohn </a:t>
            </a:r>
            <a:r>
              <a:rPr lang="cs-CZ" altLang="cs-CZ" dirty="0" err="1"/>
              <a:t>disease</a:t>
            </a:r>
            <a:r>
              <a:rPr lang="cs-CZ" altLang="cs-CZ" dirty="0"/>
              <a:t>); </a:t>
            </a:r>
            <a:r>
              <a:rPr lang="cs-CZ" altLang="cs-CZ" dirty="0" err="1"/>
              <a:t>tuberculosis</a:t>
            </a:r>
            <a:r>
              <a:rPr lang="cs-CZ" altLang="cs-CZ" dirty="0"/>
              <a:t> 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Perivascular</a:t>
            </a:r>
            <a:r>
              <a:rPr lang="cs-CZ" altLang="cs-CZ" dirty="0"/>
              <a:t> </a:t>
            </a:r>
            <a:r>
              <a:rPr lang="cs-CZ" altLang="cs-CZ" dirty="0" err="1"/>
              <a:t>cellular</a:t>
            </a:r>
            <a:r>
              <a:rPr lang="cs-CZ" altLang="cs-CZ" dirty="0"/>
              <a:t> </a:t>
            </a:r>
            <a:r>
              <a:rPr lang="cs-CZ" altLang="cs-CZ" dirty="0" err="1"/>
              <a:t>infiltrates</a:t>
            </a:r>
            <a:r>
              <a:rPr lang="cs-CZ" altLang="cs-CZ" dirty="0"/>
              <a:t>; </a:t>
            </a:r>
            <a:r>
              <a:rPr lang="cs-CZ" altLang="cs-CZ" dirty="0" err="1"/>
              <a:t>edema</a:t>
            </a:r>
            <a:r>
              <a:rPr lang="cs-CZ" altLang="cs-CZ" dirty="0"/>
              <a:t>; </a:t>
            </a:r>
            <a:r>
              <a:rPr lang="cs-CZ" altLang="cs-CZ" dirty="0" err="1"/>
              <a:t>granuloma</a:t>
            </a:r>
            <a:r>
              <a:rPr lang="cs-CZ" altLang="cs-CZ" dirty="0"/>
              <a:t> </a:t>
            </a:r>
            <a:r>
              <a:rPr lang="cs-CZ" altLang="cs-CZ" dirty="0" err="1"/>
              <a:t>formation</a:t>
            </a:r>
            <a:r>
              <a:rPr lang="cs-CZ" altLang="cs-CZ" dirty="0"/>
              <a:t>; cell </a:t>
            </a:r>
            <a:r>
              <a:rPr lang="cs-CZ" altLang="cs-CZ" dirty="0" err="1" smtClean="0"/>
              <a:t>destruction</a:t>
            </a: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Fever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arthralgia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enlarged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lymph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nodes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hives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urticaria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6064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571500"/>
            <a:ext cx="8229600" cy="8461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Rheumatoid</a:t>
            </a:r>
            <a:r>
              <a:rPr lang="cs-CZ" dirty="0" smtClean="0">
                <a:solidFill>
                  <a:srgbClr val="FF0000"/>
                </a:solidFill>
              </a:rPr>
              <a:t> arthritis: </a:t>
            </a:r>
            <a:r>
              <a:rPr lang="cs-CZ" dirty="0" err="1" smtClean="0"/>
              <a:t>unknown</a:t>
            </a:r>
            <a:r>
              <a:rPr lang="cs-CZ" dirty="0" smtClean="0"/>
              <a:t> antigen in joint </a:t>
            </a:r>
            <a:r>
              <a:rPr lang="cs-CZ" dirty="0" err="1" smtClean="0"/>
              <a:t>synovium</a:t>
            </a:r>
            <a:r>
              <a:rPr lang="cs-CZ" dirty="0" smtClean="0"/>
              <a:t>; role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antibodies</a:t>
            </a:r>
            <a:r>
              <a:rPr lang="cs-CZ" dirty="0" smtClean="0"/>
              <a:t>? </a:t>
            </a:r>
            <a:r>
              <a:rPr lang="cs-CZ" dirty="0" err="1" smtClean="0"/>
              <a:t>Chronic</a:t>
            </a:r>
            <a:r>
              <a:rPr lang="cs-CZ" dirty="0" smtClean="0"/>
              <a:t> arthritis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destruction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articular</a:t>
            </a:r>
            <a:r>
              <a:rPr lang="cs-CZ" dirty="0" smtClean="0"/>
              <a:t> </a:t>
            </a:r>
            <a:r>
              <a:rPr lang="cs-CZ" dirty="0" err="1" smtClean="0"/>
              <a:t>cartilage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bone</a:t>
            </a:r>
          </a:p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Crohn </a:t>
            </a:r>
            <a:r>
              <a:rPr lang="cs-CZ" dirty="0" err="1" smtClean="0">
                <a:solidFill>
                  <a:srgbClr val="FF0000"/>
                </a:solidFill>
              </a:rPr>
              <a:t>disease</a:t>
            </a:r>
            <a:r>
              <a:rPr lang="cs-CZ" dirty="0" smtClean="0">
                <a:solidFill>
                  <a:srgbClr val="FF0000"/>
                </a:solidFill>
              </a:rPr>
              <a:t>: </a:t>
            </a:r>
            <a:r>
              <a:rPr lang="cs-CZ" dirty="0" err="1" smtClean="0"/>
              <a:t>unknown</a:t>
            </a:r>
            <a:r>
              <a:rPr lang="cs-CZ" dirty="0" smtClean="0"/>
              <a:t> antigen; role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commensal</a:t>
            </a:r>
            <a:r>
              <a:rPr lang="cs-CZ" dirty="0" smtClean="0"/>
              <a:t> </a:t>
            </a:r>
            <a:r>
              <a:rPr lang="cs-CZ" dirty="0" err="1" smtClean="0"/>
              <a:t>bacteria</a:t>
            </a:r>
            <a:r>
              <a:rPr lang="cs-CZ" dirty="0" smtClean="0"/>
              <a:t>;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intestinal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obstruction</a:t>
            </a:r>
            <a:r>
              <a:rPr lang="cs-CZ" dirty="0" smtClean="0"/>
              <a:t>,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fistulae</a:t>
            </a:r>
            <a:r>
              <a:rPr lang="cs-CZ" dirty="0" smtClean="0"/>
              <a:t>, peritonitis</a:t>
            </a:r>
          </a:p>
        </p:txBody>
      </p:sp>
    </p:spTree>
    <p:extLst>
      <p:ext uri="{BB962C8B-B14F-4D97-AF65-F5344CB8AC3E}">
        <p14:creationId xmlns="" xmlns:p14="http://schemas.microsoft.com/office/powerpoint/2010/main" val="1136320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81200" y="642938"/>
            <a:ext cx="8229600" cy="774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T cell–</a:t>
            </a:r>
            <a:r>
              <a:rPr lang="cs-CZ" dirty="0" err="1" smtClean="0">
                <a:solidFill>
                  <a:srgbClr val="FF0000"/>
                </a:solidFill>
              </a:rPr>
              <a:t>mediated</a:t>
            </a:r>
            <a:r>
              <a:rPr lang="cs-CZ" dirty="0" smtClean="0">
                <a:solidFill>
                  <a:srgbClr val="FF0000"/>
                </a:solidFill>
              </a:rPr>
              <a:t> (type IV) </a:t>
            </a:r>
            <a:r>
              <a:rPr lang="cs-CZ" dirty="0" err="1" smtClean="0">
                <a:solidFill>
                  <a:srgbClr val="FF0000"/>
                </a:solidFill>
              </a:rPr>
              <a:t>hypersensitivity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br>
              <a:rPr lang="cs-CZ" dirty="0" smtClean="0">
                <a:solidFill>
                  <a:srgbClr val="FF0000"/>
                </a:solidFill>
              </a:rPr>
            </a:br>
            <a:endParaRPr lang="cs-CZ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Peripheral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neuropathy</a:t>
            </a:r>
            <a:r>
              <a:rPr lang="cs-CZ" dirty="0" smtClean="0">
                <a:solidFill>
                  <a:srgbClr val="FF0000"/>
                </a:solidFill>
              </a:rPr>
              <a:t>; </a:t>
            </a:r>
            <a:r>
              <a:rPr lang="cs-CZ" dirty="0" err="1" smtClean="0">
                <a:solidFill>
                  <a:srgbClr val="FF0000"/>
                </a:solidFill>
              </a:rPr>
              <a:t>Guillain</a:t>
            </a:r>
            <a:r>
              <a:rPr lang="cs-CZ" dirty="0" smtClean="0">
                <a:solidFill>
                  <a:srgbClr val="FF0000"/>
                </a:solidFill>
              </a:rPr>
              <a:t>-</a:t>
            </a:r>
            <a:r>
              <a:rPr lang="cs-CZ" dirty="0" err="1" smtClean="0">
                <a:solidFill>
                  <a:srgbClr val="FF0000"/>
                </a:solidFill>
              </a:rPr>
              <a:t>Barré</a:t>
            </a:r>
            <a:r>
              <a:rPr lang="cs-CZ" dirty="0" smtClean="0">
                <a:solidFill>
                  <a:srgbClr val="FF0000"/>
                </a:solidFill>
              </a:rPr>
              <a:t> syndrome?: </a:t>
            </a:r>
            <a:r>
              <a:rPr lang="cs-CZ" dirty="0" smtClean="0"/>
              <a:t>protein </a:t>
            </a:r>
            <a:r>
              <a:rPr lang="cs-CZ" dirty="0" err="1" smtClean="0"/>
              <a:t>antigens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peripheral</a:t>
            </a:r>
            <a:r>
              <a:rPr lang="cs-CZ" dirty="0" smtClean="0"/>
              <a:t> nerve myelin; neuritis, </a:t>
            </a:r>
            <a:r>
              <a:rPr lang="cs-CZ" dirty="0" err="1" smtClean="0"/>
              <a:t>paralysis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Contact</a:t>
            </a:r>
            <a:r>
              <a:rPr lang="cs-CZ" dirty="0" smtClean="0">
                <a:solidFill>
                  <a:srgbClr val="FF0000"/>
                </a:solidFill>
              </a:rPr>
              <a:t> sensitivity (dermatitis): </a:t>
            </a:r>
            <a:r>
              <a:rPr lang="cs-CZ" dirty="0" err="1" smtClean="0"/>
              <a:t>various</a:t>
            </a:r>
            <a:r>
              <a:rPr lang="cs-CZ" dirty="0" smtClean="0"/>
              <a:t> </a:t>
            </a:r>
            <a:r>
              <a:rPr lang="cs-CZ" dirty="0" err="1" smtClean="0"/>
              <a:t>environmental</a:t>
            </a:r>
            <a:r>
              <a:rPr lang="cs-CZ" dirty="0" smtClean="0"/>
              <a:t> </a:t>
            </a:r>
            <a:r>
              <a:rPr lang="cs-CZ" dirty="0" err="1" smtClean="0"/>
              <a:t>antigens</a:t>
            </a:r>
            <a:r>
              <a:rPr lang="cs-CZ" dirty="0" smtClean="0"/>
              <a:t> (</a:t>
            </a:r>
            <a:r>
              <a:rPr lang="cs-CZ" dirty="0" err="1" smtClean="0"/>
              <a:t>e.g</a:t>
            </a:r>
            <a:r>
              <a:rPr lang="cs-CZ" dirty="0" smtClean="0"/>
              <a:t>., </a:t>
            </a:r>
            <a:r>
              <a:rPr lang="cs-CZ" dirty="0" err="1" smtClean="0"/>
              <a:t>poison</a:t>
            </a:r>
            <a:r>
              <a:rPr lang="cs-CZ" dirty="0" smtClean="0"/>
              <a:t> </a:t>
            </a:r>
            <a:r>
              <a:rPr lang="cs-CZ" dirty="0" err="1" smtClean="0"/>
              <a:t>ivy</a:t>
            </a:r>
            <a:r>
              <a:rPr lang="cs-CZ" dirty="0" smtClean="0"/>
              <a:t>); skin </a:t>
            </a:r>
            <a:r>
              <a:rPr lang="cs-CZ" dirty="0" err="1" smtClean="0"/>
              <a:t>inflammation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blisters</a:t>
            </a:r>
            <a:r>
              <a:rPr lang="cs-CZ" dirty="0" smtClean="0"/>
              <a:t> – </a:t>
            </a:r>
            <a:r>
              <a:rPr lang="cs-CZ" dirty="0" err="1" smtClean="0"/>
              <a:t>vesicular</a:t>
            </a:r>
            <a:r>
              <a:rPr lang="cs-CZ" dirty="0" smtClean="0"/>
              <a:t> dermatitis</a:t>
            </a:r>
          </a:p>
        </p:txBody>
      </p:sp>
    </p:spTree>
    <p:extLst>
      <p:ext uri="{BB962C8B-B14F-4D97-AF65-F5344CB8AC3E}">
        <p14:creationId xmlns="" xmlns:p14="http://schemas.microsoft.com/office/powerpoint/2010/main" val="3523088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Anaphylaxis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type I </a:t>
            </a:r>
            <a:r>
              <a:rPr lang="cs-CZ" dirty="0" err="1" smtClean="0"/>
              <a:t>hypersesitivity</a:t>
            </a:r>
            <a:r>
              <a:rPr lang="cs-CZ" dirty="0" smtClean="0"/>
              <a:t>: </a:t>
            </a:r>
            <a:r>
              <a:rPr lang="cs-CZ" dirty="0" err="1" smtClean="0"/>
              <a:t>emergency</a:t>
            </a:r>
            <a:r>
              <a:rPr lang="cs-CZ" dirty="0" smtClean="0"/>
              <a:t>, </a:t>
            </a:r>
            <a:r>
              <a:rPr lang="cs-CZ" dirty="0" err="1" smtClean="0"/>
              <a:t>immediate</a:t>
            </a:r>
            <a:r>
              <a:rPr lang="cs-CZ" dirty="0" smtClean="0"/>
              <a:t>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necessary</a:t>
            </a:r>
            <a:endParaRPr lang="cs-CZ" dirty="0" smtClean="0"/>
          </a:p>
          <a:p>
            <a:r>
              <a:rPr lang="cs-CZ" dirty="0" smtClean="0"/>
              <a:t>Type IV </a:t>
            </a:r>
            <a:r>
              <a:rPr lang="cs-CZ" dirty="0" err="1" smtClean="0"/>
              <a:t>reactions</a:t>
            </a:r>
            <a:r>
              <a:rPr lang="cs-CZ" dirty="0" smtClean="0"/>
              <a:t>: </a:t>
            </a:r>
            <a:r>
              <a:rPr lang="cs-CZ" dirty="0" err="1" smtClean="0"/>
              <a:t>possible</a:t>
            </a:r>
            <a:r>
              <a:rPr lang="cs-CZ" dirty="0" smtClean="0"/>
              <a:t> in response to </a:t>
            </a:r>
            <a:r>
              <a:rPr lang="cs-CZ" dirty="0" err="1" smtClean="0"/>
              <a:t>lotions</a:t>
            </a:r>
            <a:r>
              <a:rPr lang="cs-CZ" dirty="0" smtClean="0"/>
              <a:t>, </a:t>
            </a:r>
            <a:r>
              <a:rPr lang="cs-CZ" dirty="0" err="1" smtClean="0"/>
              <a:t>gels</a:t>
            </a:r>
            <a:r>
              <a:rPr lang="cs-CZ" dirty="0" smtClean="0"/>
              <a:t>, </a:t>
            </a:r>
            <a:r>
              <a:rPr lang="cs-CZ" dirty="0" err="1" smtClean="0"/>
              <a:t>etc</a:t>
            </a:r>
            <a:r>
              <a:rPr lang="cs-CZ" dirty="0" smtClean="0"/>
              <a:t>. – </a:t>
            </a:r>
            <a:r>
              <a:rPr lang="cs-CZ" dirty="0" err="1" smtClean="0"/>
              <a:t>observation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skin </a:t>
            </a:r>
            <a:r>
              <a:rPr lang="cs-CZ" dirty="0" err="1" smtClean="0"/>
              <a:t>reaction</a:t>
            </a:r>
            <a:endParaRPr lang="cs-CZ" dirty="0"/>
          </a:p>
          <a:p>
            <a:r>
              <a:rPr lang="cs-CZ" dirty="0" smtClean="0"/>
              <a:t>In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known</a:t>
            </a:r>
            <a:r>
              <a:rPr lang="cs-CZ" dirty="0" smtClean="0"/>
              <a:t> hypersensitivity – skin test</a:t>
            </a:r>
          </a:p>
          <a:p>
            <a:r>
              <a:rPr lang="cs-CZ" dirty="0" smtClean="0"/>
              <a:t>Latex sensitivity/</a:t>
            </a:r>
            <a:r>
              <a:rPr lang="cs-CZ" dirty="0" err="1" smtClean="0"/>
              <a:t>allergy</a:t>
            </a:r>
            <a:r>
              <a:rPr lang="cs-CZ" dirty="0" smtClean="0"/>
              <a:t> in a </a:t>
            </a:r>
            <a:r>
              <a:rPr lang="cs-CZ" dirty="0" err="1" smtClean="0"/>
              <a:t>therapist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265971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Exercise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immunology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Dose and type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dependent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 on </a:t>
            </a:r>
            <a:r>
              <a:rPr lang="cs-CZ" dirty="0" err="1" smtClean="0"/>
              <a:t>immunity</a:t>
            </a:r>
            <a:endParaRPr lang="cs-CZ" dirty="0" smtClean="0"/>
          </a:p>
          <a:p>
            <a:r>
              <a:rPr lang="cs-CZ" dirty="0" err="1" smtClean="0"/>
              <a:t>Moderate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enhances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functions</a:t>
            </a:r>
            <a:r>
              <a:rPr lang="cs-CZ" dirty="0" smtClean="0"/>
              <a:t>, </a:t>
            </a:r>
            <a:r>
              <a:rPr lang="cs-CZ" dirty="0" err="1" smtClean="0"/>
              <a:t>reduces</a:t>
            </a:r>
            <a:r>
              <a:rPr lang="cs-CZ" dirty="0" smtClean="0"/>
              <a:t> stress</a:t>
            </a:r>
          </a:p>
          <a:p>
            <a:r>
              <a:rPr lang="cs-CZ" dirty="0" err="1" smtClean="0"/>
              <a:t>Rise</a:t>
            </a:r>
            <a:r>
              <a:rPr lang="cs-CZ" dirty="0" smtClean="0"/>
              <a:t> in </a:t>
            </a:r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phagocytes</a:t>
            </a:r>
            <a:r>
              <a:rPr lang="cs-CZ" dirty="0" smtClean="0"/>
              <a:t> and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approx</a:t>
            </a:r>
            <a:r>
              <a:rPr lang="cs-CZ" dirty="0" smtClean="0"/>
              <a:t>. 2-4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 (</a:t>
            </a:r>
            <a:r>
              <a:rPr lang="cs-CZ" dirty="0" err="1" smtClean="0"/>
              <a:t>if</a:t>
            </a:r>
            <a:r>
              <a:rPr lang="cs-CZ" dirty="0" smtClean="0"/>
              <a:t> ˃ 30 min), up to 24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prolonged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endParaRPr lang="cs-CZ" dirty="0" smtClean="0"/>
          </a:p>
          <a:p>
            <a:r>
              <a:rPr lang="cs-CZ" dirty="0" err="1" smtClean="0"/>
              <a:t>Increased</a:t>
            </a:r>
            <a:r>
              <a:rPr lang="cs-CZ" dirty="0" smtClean="0"/>
              <a:t> cytotoxicity </a:t>
            </a:r>
            <a:r>
              <a:rPr lang="cs-CZ" dirty="0" err="1" smtClean="0"/>
              <a:t>of</a:t>
            </a:r>
            <a:r>
              <a:rPr lang="cs-CZ" dirty="0" smtClean="0"/>
              <a:t> NK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err="1" smtClean="0"/>
              <a:t>Increase</a:t>
            </a:r>
            <a:r>
              <a:rPr lang="cs-CZ" dirty="0" smtClean="0"/>
              <a:t> in </a:t>
            </a:r>
            <a:r>
              <a:rPr lang="cs-CZ" dirty="0" err="1" smtClean="0"/>
              <a:t>lymphocytes</a:t>
            </a:r>
            <a:r>
              <a:rPr lang="cs-CZ" dirty="0" smtClean="0"/>
              <a:t> in </a:t>
            </a:r>
            <a:r>
              <a:rPr lang="cs-CZ" dirty="0" err="1" smtClean="0"/>
              <a:t>blood</a:t>
            </a:r>
            <a:endParaRPr lang="cs-CZ" dirty="0" smtClean="0"/>
          </a:p>
          <a:p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execise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protect</a:t>
            </a:r>
            <a:r>
              <a:rPr lang="cs-CZ" dirty="0" smtClean="0"/>
              <a:t> </a:t>
            </a:r>
            <a:r>
              <a:rPr lang="cs-CZ" dirty="0" err="1" smtClean="0"/>
              <a:t>against</a:t>
            </a:r>
            <a:r>
              <a:rPr lang="cs-CZ" dirty="0" smtClean="0"/>
              <a:t> </a:t>
            </a:r>
            <a:r>
              <a:rPr lang="cs-CZ" dirty="0" err="1" smtClean="0"/>
              <a:t>dangerous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low</a:t>
            </a:r>
            <a:r>
              <a:rPr lang="cs-CZ" dirty="0" smtClean="0"/>
              <a:t>-grade </a:t>
            </a:r>
            <a:r>
              <a:rPr lang="cs-CZ" dirty="0" err="1" smtClean="0"/>
              <a:t>inflammation</a:t>
            </a:r>
            <a:r>
              <a:rPr lang="cs-CZ" dirty="0" smtClean="0"/>
              <a:t> (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production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antiinflammatory</a:t>
            </a:r>
            <a:r>
              <a:rPr lang="cs-CZ" dirty="0" smtClean="0"/>
              <a:t> </a:t>
            </a:r>
            <a:r>
              <a:rPr lang="cs-CZ" dirty="0" err="1" smtClean="0"/>
              <a:t>cytokines</a:t>
            </a:r>
            <a:r>
              <a:rPr lang="cs-CZ" dirty="0" smtClean="0"/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4203159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38200" y="365125"/>
            <a:ext cx="10515600" cy="706439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Granulomatous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inflammation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071564"/>
            <a:ext cx="4643438" cy="57864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Persistent or nondegradable antigens, (tubercle bacilli)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Infiltrate dominated by macrophages in 2-3 weeks.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Activated macrophages transform into epithelium-like cells </a:t>
            </a:r>
            <a:r>
              <a:rPr lang="cs-CZ" altLang="cs-CZ">
                <a:solidFill>
                  <a:srgbClr val="FF0000"/>
                </a:solidFill>
              </a:rPr>
              <a:t>epithelioid cells</a:t>
            </a:r>
            <a:r>
              <a:rPr lang="cs-CZ" altLang="cs-CZ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</a:rPr>
              <a:t>Granuloma</a:t>
            </a:r>
            <a:r>
              <a:rPr lang="cs-CZ" altLang="cs-CZ"/>
              <a:t>: microscopic aggregation of epithelioid cells usually surrounded by a layer of lymphocytes.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>
                <a:solidFill>
                  <a:srgbClr val="FF0000"/>
                </a:solidFill>
              </a:rPr>
              <a:t>Granulomatous inflammation  </a:t>
            </a:r>
            <a:r>
              <a:rPr lang="cs-CZ" altLang="cs-CZ"/>
              <a:t>typically associated with strong T-cell activation with cytokine production </a:t>
            </a:r>
          </a:p>
        </p:txBody>
      </p:sp>
      <p:pic>
        <p:nvPicPr>
          <p:cNvPr id="272388" name="Picture 4" descr="bbmapAsset?appID=NGE&amp;isbn=978-1-4377-0792-2&amp;eid=4-u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268413"/>
            <a:ext cx="4089400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6219825" y="6342064"/>
            <a:ext cx="4054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from Robbin‘s Pathologic Basis of Disease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431176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AUTOIMMUNITY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79650" y="2193925"/>
            <a:ext cx="8199438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Ability of immune system to differentiate between self and non-self antigens</a:t>
            </a:r>
          </a:p>
          <a:p>
            <a:pPr eaLnBrk="1" hangingPunct="1">
              <a:defRPr/>
            </a:pPr>
            <a:r>
              <a:rPr lang="en-US" smtClean="0"/>
              <a:t>Immune system response against self antigens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39488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41500"/>
            <a:ext cx="8229600" cy="4284664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3300" i="1" dirty="0" err="1"/>
              <a:t>Autoimmunity</a:t>
            </a:r>
            <a:r>
              <a:rPr lang="cs-CZ" sz="3300" i="1" dirty="0"/>
              <a:t> </a:t>
            </a:r>
            <a:r>
              <a:rPr lang="cs-CZ" sz="3300" i="1" dirty="0" err="1"/>
              <a:t>arises</a:t>
            </a:r>
            <a:r>
              <a:rPr lang="cs-CZ" sz="3300" i="1" dirty="0"/>
              <a:t> </a:t>
            </a:r>
            <a:r>
              <a:rPr lang="cs-CZ" sz="3300" i="1" dirty="0" err="1"/>
              <a:t>from</a:t>
            </a:r>
            <a:r>
              <a:rPr lang="cs-CZ" sz="3300" i="1" dirty="0"/>
              <a:t> a </a:t>
            </a:r>
            <a:r>
              <a:rPr lang="cs-CZ" sz="3300" i="1" dirty="0" err="1"/>
              <a:t>combination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the</a:t>
            </a:r>
            <a:r>
              <a:rPr lang="cs-CZ" sz="3300" i="1" dirty="0"/>
              <a:t> inheritance </a:t>
            </a:r>
            <a:r>
              <a:rPr lang="cs-CZ" sz="3300" i="1" dirty="0" err="1"/>
              <a:t>of</a:t>
            </a:r>
            <a:r>
              <a:rPr lang="cs-CZ" sz="3300" i="1" dirty="0"/>
              <a:t> susceptibility </a:t>
            </a:r>
            <a:r>
              <a:rPr lang="cs-CZ" sz="3300" i="1" dirty="0" err="1"/>
              <a:t>genes</a:t>
            </a:r>
            <a:r>
              <a:rPr lang="cs-CZ" sz="3300" i="1" dirty="0"/>
              <a:t>, </a:t>
            </a:r>
            <a:r>
              <a:rPr lang="cs-CZ" sz="3300" i="1" dirty="0" err="1"/>
              <a:t>which</a:t>
            </a:r>
            <a:r>
              <a:rPr lang="cs-CZ" sz="3300" i="1" dirty="0"/>
              <a:t> </a:t>
            </a:r>
            <a:r>
              <a:rPr lang="cs-CZ" sz="3300" i="1" dirty="0" err="1"/>
              <a:t>may</a:t>
            </a:r>
            <a:r>
              <a:rPr lang="cs-CZ" sz="3300" i="1" dirty="0"/>
              <a:t> </a:t>
            </a:r>
            <a:r>
              <a:rPr lang="cs-CZ" sz="3300" i="1" dirty="0" err="1"/>
              <a:t>contribute</a:t>
            </a:r>
            <a:r>
              <a:rPr lang="cs-CZ" sz="3300" i="1" dirty="0"/>
              <a:t> to </a:t>
            </a:r>
            <a:r>
              <a:rPr lang="cs-CZ" sz="3300" i="1" dirty="0" err="1"/>
              <a:t>the</a:t>
            </a:r>
            <a:r>
              <a:rPr lang="cs-CZ" sz="3300" i="1" dirty="0"/>
              <a:t> </a:t>
            </a:r>
            <a:r>
              <a:rPr lang="cs-CZ" sz="3300" i="1" dirty="0" err="1"/>
              <a:t>breakdown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self</a:t>
            </a:r>
            <a:r>
              <a:rPr lang="cs-CZ" sz="3300" i="1" dirty="0"/>
              <a:t>-tolerance, </a:t>
            </a:r>
            <a:r>
              <a:rPr lang="cs-CZ" sz="3300" i="1" dirty="0" err="1"/>
              <a:t>and</a:t>
            </a:r>
            <a:r>
              <a:rPr lang="cs-CZ" sz="3300" i="1" dirty="0"/>
              <a:t> </a:t>
            </a:r>
            <a:r>
              <a:rPr lang="cs-CZ" sz="3300" i="1" dirty="0" err="1"/>
              <a:t>environmental</a:t>
            </a:r>
            <a:r>
              <a:rPr lang="cs-CZ" sz="3300" i="1" dirty="0"/>
              <a:t> </a:t>
            </a:r>
            <a:r>
              <a:rPr lang="cs-CZ" sz="3300" i="1" dirty="0" err="1"/>
              <a:t>triggers</a:t>
            </a:r>
            <a:r>
              <a:rPr lang="cs-CZ" sz="3300" i="1" dirty="0"/>
              <a:t>, such as </a:t>
            </a:r>
            <a:r>
              <a:rPr lang="cs-CZ" sz="3300" i="1" dirty="0" err="1"/>
              <a:t>infections</a:t>
            </a:r>
            <a:r>
              <a:rPr lang="cs-CZ" sz="3300" i="1" dirty="0"/>
              <a:t> </a:t>
            </a:r>
            <a:r>
              <a:rPr lang="cs-CZ" sz="3300" i="1" dirty="0" err="1"/>
              <a:t>and</a:t>
            </a:r>
            <a:r>
              <a:rPr lang="cs-CZ" sz="3300" i="1" dirty="0"/>
              <a:t> </a:t>
            </a:r>
            <a:r>
              <a:rPr lang="cs-CZ" sz="3300" i="1" dirty="0" err="1"/>
              <a:t>tissue</a:t>
            </a:r>
            <a:r>
              <a:rPr lang="cs-CZ" sz="3300" i="1" dirty="0"/>
              <a:t> </a:t>
            </a:r>
            <a:r>
              <a:rPr lang="cs-CZ" sz="3300" i="1" dirty="0" err="1"/>
              <a:t>damage</a:t>
            </a:r>
            <a:r>
              <a:rPr lang="cs-CZ" sz="3300" i="1" dirty="0"/>
              <a:t>, </a:t>
            </a:r>
            <a:r>
              <a:rPr lang="cs-CZ" sz="3300" i="1" dirty="0" err="1"/>
              <a:t>which</a:t>
            </a:r>
            <a:r>
              <a:rPr lang="cs-CZ" sz="3300" i="1" dirty="0"/>
              <a:t> </a:t>
            </a:r>
            <a:r>
              <a:rPr lang="cs-CZ" sz="3300" i="1" dirty="0" err="1"/>
              <a:t>promote</a:t>
            </a:r>
            <a:r>
              <a:rPr lang="cs-CZ" sz="3300" i="1" dirty="0"/>
              <a:t> </a:t>
            </a:r>
            <a:r>
              <a:rPr lang="cs-CZ" sz="3300" i="1" dirty="0" err="1"/>
              <a:t>the</a:t>
            </a:r>
            <a:r>
              <a:rPr lang="cs-CZ" sz="3300" i="1" dirty="0"/>
              <a:t> </a:t>
            </a:r>
            <a:r>
              <a:rPr lang="cs-CZ" sz="3300" i="1" dirty="0" err="1"/>
              <a:t>activation</a:t>
            </a:r>
            <a:r>
              <a:rPr lang="cs-CZ" sz="3300" i="1" dirty="0"/>
              <a:t> </a:t>
            </a:r>
            <a:r>
              <a:rPr lang="cs-CZ" sz="3300" i="1" dirty="0" err="1"/>
              <a:t>of</a:t>
            </a:r>
            <a:r>
              <a:rPr lang="cs-CZ" sz="3300" i="1" dirty="0"/>
              <a:t> </a:t>
            </a:r>
            <a:r>
              <a:rPr lang="cs-CZ" sz="3300" i="1" dirty="0" err="1"/>
              <a:t>self</a:t>
            </a:r>
            <a:r>
              <a:rPr lang="cs-CZ" sz="3300" i="1" dirty="0"/>
              <a:t>-</a:t>
            </a:r>
            <a:r>
              <a:rPr lang="cs-CZ" sz="3300" i="1" dirty="0" err="1"/>
              <a:t>reactive</a:t>
            </a:r>
            <a:r>
              <a:rPr lang="cs-CZ" sz="3300" i="1" dirty="0"/>
              <a:t> </a:t>
            </a:r>
            <a:r>
              <a:rPr lang="cs-CZ" sz="3300" i="1" dirty="0" err="1"/>
              <a:t>lymphocytes</a:t>
            </a:r>
            <a:r>
              <a:rPr lang="cs-CZ" sz="3300" i="1" dirty="0"/>
              <a:t>.</a:t>
            </a:r>
            <a:r>
              <a:rPr lang="cs-CZ" sz="33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 smtClean="0"/>
              <a:t>Autoantibodies</a:t>
            </a:r>
            <a:r>
              <a:rPr lang="cs-CZ" dirty="0" smtClean="0"/>
              <a:t> </a:t>
            </a:r>
            <a:r>
              <a:rPr lang="cs-CZ" dirty="0"/>
              <a:t>(AA) in </a:t>
            </a:r>
            <a:r>
              <a:rPr lang="cs-CZ" dirty="0" err="1"/>
              <a:t>clinically</a:t>
            </a:r>
            <a:r>
              <a:rPr lang="cs-CZ" dirty="0"/>
              <a:t> </a:t>
            </a:r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/>
              <a:t>Physiologic</a:t>
            </a:r>
            <a:r>
              <a:rPr lang="cs-CZ" dirty="0"/>
              <a:t> AA in </a:t>
            </a:r>
            <a:r>
              <a:rPr lang="cs-CZ" dirty="0" err="1"/>
              <a:t>removal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breakdown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damage</a:t>
            </a:r>
            <a:r>
              <a:rPr lang="cs-CZ" dirty="0"/>
              <a:t> (</a:t>
            </a:r>
            <a:r>
              <a:rPr lang="en-US" dirty="0"/>
              <a:t>antigen-antibody complex removed by macrophages</a:t>
            </a:r>
            <a:r>
              <a:rPr lang="cs-CZ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err="1"/>
              <a:t>Imbalance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mechanisms</a:t>
            </a:r>
            <a:r>
              <a:rPr lang="cs-CZ" dirty="0"/>
              <a:t> (</a:t>
            </a:r>
            <a:r>
              <a:rPr lang="cs-CZ" dirty="0" err="1"/>
              <a:t>normally</a:t>
            </a:r>
            <a:r>
              <a:rPr lang="cs-CZ" dirty="0"/>
              <a:t> </a:t>
            </a:r>
            <a:r>
              <a:rPr lang="cs-CZ" dirty="0" err="1"/>
              <a:t>preventing</a:t>
            </a:r>
            <a:r>
              <a:rPr lang="cs-CZ" dirty="0"/>
              <a:t> </a:t>
            </a:r>
            <a:r>
              <a:rPr lang="cs-CZ" dirty="0" err="1"/>
              <a:t>pathologic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cs-CZ" dirty="0"/>
              <a:t>-</a:t>
            </a:r>
            <a:r>
              <a:rPr lang="cs-CZ" dirty="0" err="1"/>
              <a:t>reactivity</a:t>
            </a:r>
            <a:r>
              <a:rPr lang="cs-CZ" dirty="0"/>
              <a:t>)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pathways</a:t>
            </a:r>
            <a:r>
              <a:rPr lang="cs-CZ" dirty="0"/>
              <a:t> </a:t>
            </a:r>
            <a:r>
              <a:rPr lang="cs-CZ" dirty="0" err="1"/>
              <a:t>leading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pathogenic</a:t>
            </a:r>
            <a:r>
              <a:rPr lang="cs-CZ" dirty="0"/>
              <a:t> </a:t>
            </a:r>
            <a:r>
              <a:rPr lang="cs-CZ" dirty="0" err="1"/>
              <a:t>effector</a:t>
            </a:r>
            <a:r>
              <a:rPr lang="cs-CZ" dirty="0"/>
              <a:t> </a:t>
            </a:r>
            <a:r>
              <a:rPr lang="cs-CZ" dirty="0" err="1"/>
              <a:t>lymphocytes</a:t>
            </a:r>
            <a:r>
              <a:rPr lang="cs-CZ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6049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Pathologic</a:t>
            </a:r>
            <a:r>
              <a:rPr lang="cs-CZ" dirty="0" smtClean="0"/>
              <a:t> </a:t>
            </a:r>
            <a:r>
              <a:rPr lang="cs-CZ" dirty="0" err="1" smtClean="0"/>
              <a:t>autoimmunity</a:t>
            </a:r>
            <a:r>
              <a:rPr lang="cs-CZ" dirty="0" smtClean="0"/>
              <a:t>: presence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self</a:t>
            </a:r>
            <a:r>
              <a:rPr lang="cs-CZ" dirty="0" smtClean="0"/>
              <a:t>-antigen </a:t>
            </a:r>
          </a:p>
          <a:p>
            <a:pPr eaLnBrk="1" hangingPunct="1">
              <a:defRPr/>
            </a:pPr>
            <a:r>
              <a:rPr lang="cs-CZ" dirty="0" smtClean="0"/>
              <a:t>+ </a:t>
            </a:r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pathogenic</a:t>
            </a:r>
            <a:r>
              <a:rPr lang="cs-CZ" dirty="0" smtClean="0"/>
              <a:t>, not </a:t>
            </a:r>
            <a:r>
              <a:rPr lang="cs-CZ" dirty="0" err="1" smtClean="0"/>
              <a:t>secondary</a:t>
            </a:r>
            <a:r>
              <a:rPr lang="cs-CZ" dirty="0" smtClean="0"/>
              <a:t> to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+ absence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cause</a:t>
            </a:r>
          </a:p>
          <a:p>
            <a:pPr eaLnBrk="1" hangingPunct="1">
              <a:defRPr/>
            </a:pPr>
            <a:r>
              <a:rPr lang="cs-CZ" dirty="0" err="1" smtClean="0"/>
              <a:t>Commonly</a:t>
            </a:r>
            <a:r>
              <a:rPr lang="cs-CZ" dirty="0" smtClean="0"/>
              <a:t> </a:t>
            </a:r>
            <a:r>
              <a:rPr lang="cs-CZ" dirty="0" err="1" smtClean="0"/>
              <a:t>uncertain</a:t>
            </a:r>
            <a:r>
              <a:rPr lang="cs-CZ" dirty="0" smtClean="0"/>
              <a:t> „</a:t>
            </a:r>
            <a:r>
              <a:rPr lang="cs-CZ" dirty="0" err="1" smtClean="0"/>
              <a:t>pure</a:t>
            </a:r>
            <a:r>
              <a:rPr lang="cs-CZ" dirty="0" smtClean="0"/>
              <a:t>“ </a:t>
            </a:r>
            <a:r>
              <a:rPr lang="cs-CZ" dirty="0" err="1" smtClean="0"/>
              <a:t>autoimmunity</a:t>
            </a:r>
            <a:r>
              <a:rPr lang="cs-CZ" dirty="0" smtClean="0"/>
              <a:t> – term </a:t>
            </a:r>
            <a:r>
              <a:rPr lang="cs-CZ" dirty="0" err="1" smtClean="0"/>
              <a:t>immune-mediated</a:t>
            </a:r>
            <a:r>
              <a:rPr lang="cs-CZ" dirty="0" smtClean="0"/>
              <a:t> </a:t>
            </a:r>
            <a:r>
              <a:rPr lang="cs-CZ" dirty="0" err="1" smtClean="0"/>
              <a:t>inflammatory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2705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rmAutofit/>
          </a:bodyPr>
          <a:lstStyle/>
          <a:p>
            <a:pPr eaLnBrk="1" hangingPunct="1">
              <a:defRPr/>
            </a:pPr>
            <a:r>
              <a:rPr lang="cs-CZ" sz="4000" dirty="0" err="1">
                <a:solidFill>
                  <a:srgbClr val="FF0000"/>
                </a:solidFill>
              </a:rPr>
              <a:t>Factors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influencing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autoimmune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 err="1">
                <a:solidFill>
                  <a:srgbClr val="FF0000"/>
                </a:solidFill>
              </a:rPr>
              <a:t>disease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0" y="2057400"/>
            <a:ext cx="3352800" cy="41148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cs-CZ" b="1" smtClean="0">
                <a:solidFill>
                  <a:srgbClr val="FF0000"/>
                </a:solidFill>
              </a:rPr>
              <a:t>Internal triggering factors</a:t>
            </a:r>
          </a:p>
          <a:p>
            <a:pPr eaLnBrk="1" hangingPunct="1"/>
            <a:r>
              <a:rPr lang="en-GB" altLang="cs-CZ" smtClean="0"/>
              <a:t> genotype / HLA</a:t>
            </a:r>
          </a:p>
          <a:p>
            <a:pPr eaLnBrk="1" hangingPunct="1"/>
            <a:r>
              <a:rPr lang="en-GB" altLang="cs-CZ" smtClean="0"/>
              <a:t> cytokines</a:t>
            </a:r>
          </a:p>
          <a:p>
            <a:pPr eaLnBrk="1" hangingPunct="1"/>
            <a:r>
              <a:rPr lang="en-GB" altLang="cs-CZ" smtClean="0"/>
              <a:t> apoptosis genes</a:t>
            </a:r>
          </a:p>
          <a:p>
            <a:pPr eaLnBrk="1" hangingPunct="1"/>
            <a:r>
              <a:rPr lang="cs-CZ" altLang="cs-CZ" smtClean="0"/>
              <a:t> primary </a:t>
            </a:r>
            <a:r>
              <a:rPr lang="en-GB" altLang="cs-CZ" smtClean="0"/>
              <a:t> </a:t>
            </a:r>
            <a:r>
              <a:rPr lang="cs-CZ" altLang="cs-CZ" smtClean="0"/>
              <a:t>immunodeficiency</a:t>
            </a:r>
            <a:endParaRPr lang="en-GB" altLang="cs-CZ" smtClean="0"/>
          </a:p>
          <a:p>
            <a:pPr eaLnBrk="1" hangingPunct="1"/>
            <a:r>
              <a:rPr lang="en-GB" altLang="cs-CZ" smtClean="0"/>
              <a:t> hormones 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0" y="2057400"/>
            <a:ext cx="3505200" cy="411480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b="1" dirty="0" err="1" smtClean="0">
                <a:solidFill>
                  <a:srgbClr val="FF0000"/>
                </a:solidFill>
              </a:rPr>
              <a:t>External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triggering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factors</a:t>
            </a:r>
            <a:endParaRPr lang="cs-CZ" b="1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 UV</a:t>
            </a:r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drugs</a:t>
            </a:r>
            <a:endParaRPr lang="cs-CZ" dirty="0" smtClean="0"/>
          </a:p>
          <a:p>
            <a:pPr eaLnBrk="1" hangingPunct="1">
              <a:defRPr/>
            </a:pPr>
            <a:r>
              <a:rPr lang="cs-CZ" dirty="0" smtClean="0"/>
              <a:t> </a:t>
            </a:r>
            <a:r>
              <a:rPr lang="cs-CZ" dirty="0" err="1" smtClean="0"/>
              <a:t>chemicals</a:t>
            </a:r>
            <a:r>
              <a:rPr lang="cs-CZ" dirty="0" smtClean="0"/>
              <a:t> (</a:t>
            </a: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food</a:t>
            </a:r>
            <a:r>
              <a:rPr lang="cs-CZ" dirty="0" smtClean="0"/>
              <a:t>)</a:t>
            </a:r>
          </a:p>
          <a:p>
            <a:pPr eaLnBrk="1" hangingPunct="1">
              <a:defRPr/>
            </a:pPr>
            <a:r>
              <a:rPr lang="cs-CZ" dirty="0" smtClean="0"/>
              <a:t> stress</a:t>
            </a:r>
          </a:p>
        </p:txBody>
      </p:sp>
    </p:spTree>
    <p:extLst>
      <p:ext uri="{BB962C8B-B14F-4D97-AF65-F5344CB8AC3E}">
        <p14:creationId xmlns="" xmlns:p14="http://schemas.microsoft.com/office/powerpoint/2010/main" val="10640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i="1" dirty="0" smtClean="0"/>
              <a:t>Most </a:t>
            </a:r>
            <a:r>
              <a:rPr lang="cs-CZ" i="1" dirty="0" err="1" smtClean="0"/>
              <a:t>autoimmune</a:t>
            </a:r>
            <a:r>
              <a:rPr lang="cs-CZ" i="1" dirty="0" smtClean="0"/>
              <a:t> </a:t>
            </a:r>
            <a:r>
              <a:rPr lang="cs-CZ" i="1" dirty="0" err="1" smtClean="0"/>
              <a:t>diseases</a:t>
            </a:r>
            <a:r>
              <a:rPr lang="cs-CZ" i="1" dirty="0" smtClean="0"/>
              <a:t> are </a:t>
            </a:r>
            <a:r>
              <a:rPr lang="cs-CZ" i="1" dirty="0" err="1" smtClean="0">
                <a:solidFill>
                  <a:srgbClr val="FF0000"/>
                </a:solidFill>
              </a:rPr>
              <a:t>complex</a:t>
            </a:r>
            <a:r>
              <a:rPr lang="cs-CZ" i="1" dirty="0" smtClean="0">
                <a:solidFill>
                  <a:srgbClr val="FF0000"/>
                </a:solidFill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</a:rPr>
              <a:t>multigenic</a:t>
            </a:r>
            <a:r>
              <a:rPr lang="cs-CZ" i="1" dirty="0" smtClean="0">
                <a:solidFill>
                  <a:srgbClr val="FF0000"/>
                </a:solidFill>
              </a:rPr>
              <a:t> </a:t>
            </a:r>
            <a:r>
              <a:rPr lang="cs-CZ" i="1" dirty="0" err="1" smtClean="0">
                <a:solidFill>
                  <a:srgbClr val="FF0000"/>
                </a:solidFill>
              </a:rPr>
              <a:t>disorders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dirty="0" smtClean="0"/>
              <a:t>Many 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r>
              <a:rPr lang="cs-CZ" dirty="0" smtClean="0"/>
              <a:t>, </a:t>
            </a: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flare</a:t>
            </a:r>
            <a:r>
              <a:rPr lang="cs-CZ" dirty="0" smtClean="0"/>
              <a:t>-</a:t>
            </a:r>
            <a:r>
              <a:rPr lang="cs-CZ" dirty="0" err="1" smtClean="0"/>
              <a:t>ups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preceded</a:t>
            </a:r>
            <a:r>
              <a:rPr lang="cs-CZ" dirty="0" smtClean="0"/>
              <a:t> by </a:t>
            </a:r>
            <a:r>
              <a:rPr lang="cs-CZ" dirty="0" err="1" smtClean="0"/>
              <a:t>infectious</a:t>
            </a:r>
            <a:r>
              <a:rPr lang="cs-CZ" dirty="0" smtClean="0"/>
              <a:t> </a:t>
            </a:r>
            <a:r>
              <a:rPr lang="cs-CZ" dirty="0" err="1" smtClean="0"/>
              <a:t>prodromes</a:t>
            </a:r>
            <a:endParaRPr lang="cs-CZ" dirty="0" smtClean="0"/>
          </a:p>
          <a:p>
            <a:pPr eaLnBrk="1" hangingPunct="1">
              <a:defRPr/>
            </a:pPr>
            <a:r>
              <a:rPr lang="en-GB" altLang="en-GB" dirty="0" smtClean="0"/>
              <a:t>Disease occurrence in clusters</a:t>
            </a:r>
            <a:r>
              <a:rPr lang="cs-CZ" altLang="en-GB" dirty="0" smtClean="0"/>
              <a:t>, d</a:t>
            </a:r>
            <a:r>
              <a:rPr lang="en-GB" altLang="en-GB" dirty="0" err="1" smtClean="0"/>
              <a:t>iscordance</a:t>
            </a:r>
            <a:r>
              <a:rPr lang="en-GB" altLang="en-GB" dirty="0" smtClean="0"/>
              <a:t> in identical twins</a:t>
            </a:r>
            <a:endParaRPr lang="cs-CZ" altLang="en-GB" dirty="0" smtClean="0"/>
          </a:p>
          <a:p>
            <a:pPr eaLnBrk="1" hangingPunct="1">
              <a:defRPr/>
            </a:pPr>
            <a:r>
              <a:rPr lang="cs-CZ" altLang="en-GB" dirty="0" smtClean="0">
                <a:effectLst/>
              </a:rPr>
              <a:t>M</a:t>
            </a:r>
            <a:r>
              <a:rPr lang="en-GB" altLang="en-GB" dirty="0" smtClean="0">
                <a:effectLst/>
              </a:rPr>
              <a:t>any infectious diseases </a:t>
            </a:r>
            <a:r>
              <a:rPr lang="cs-CZ" altLang="en-GB" dirty="0" err="1" smtClean="0">
                <a:effectLst/>
              </a:rPr>
              <a:t>similar</a:t>
            </a:r>
            <a:r>
              <a:rPr lang="cs-CZ" altLang="en-GB" dirty="0" smtClean="0">
                <a:effectLst/>
              </a:rPr>
              <a:t> to </a:t>
            </a:r>
            <a:r>
              <a:rPr lang="en-GB" altLang="en-GB" dirty="0" smtClean="0">
                <a:effectLst/>
              </a:rPr>
              <a:t>autoimmune disease</a:t>
            </a:r>
            <a:r>
              <a:rPr lang="cs-CZ" altLang="en-GB" dirty="0" smtClean="0">
                <a:effectLst/>
              </a:rPr>
              <a:t> in </a:t>
            </a:r>
            <a:r>
              <a:rPr lang="cs-CZ" altLang="en-GB" dirty="0" err="1" smtClean="0">
                <a:effectLst/>
              </a:rPr>
              <a:t>pathology</a:t>
            </a:r>
            <a:r>
              <a:rPr lang="cs-CZ" altLang="en-GB" dirty="0" smtClean="0">
                <a:effectLst/>
              </a:rPr>
              <a:t> (</a:t>
            </a:r>
            <a:r>
              <a:rPr lang="cs-CZ" altLang="en-GB" dirty="0" err="1" smtClean="0">
                <a:effectLst/>
              </a:rPr>
              <a:t>Lyme</a:t>
            </a:r>
            <a:r>
              <a:rPr lang="cs-CZ" altLang="en-GB" dirty="0" smtClean="0">
                <a:effectLst/>
              </a:rPr>
              <a:t> </a:t>
            </a:r>
            <a:r>
              <a:rPr lang="cs-CZ" altLang="en-GB" dirty="0" err="1" smtClean="0">
                <a:effectLst/>
              </a:rPr>
              <a:t>disease</a:t>
            </a:r>
            <a:r>
              <a:rPr lang="cs-CZ" altLang="en-GB" dirty="0" smtClean="0">
                <a:effectLst/>
              </a:rPr>
              <a:t>)</a:t>
            </a:r>
            <a:endParaRPr lang="en-GB" altLang="en-GB" dirty="0" smtClean="0">
              <a:effectLst/>
            </a:endParaRPr>
          </a:p>
          <a:p>
            <a:pPr eaLnBrk="1" hangingPunct="1">
              <a:defRPr/>
            </a:pP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A81BE1"/>
              </a:buClr>
              <a:buNone/>
              <a:tabLst>
                <a:tab pos="1044575" algn="l"/>
                <a:tab pos="3717925" algn="l"/>
              </a:tabLst>
              <a:defRPr/>
            </a:pPr>
            <a:r>
              <a:rPr lang="en-GB" altLang="en-GB" sz="2000" dirty="0"/>
              <a:t>			</a:t>
            </a:r>
            <a:endParaRPr lang="cs-CZ" sz="2000" dirty="0"/>
          </a:p>
        </p:txBody>
      </p:sp>
    </p:spTree>
    <p:extLst>
      <p:ext uri="{BB962C8B-B14F-4D97-AF65-F5344CB8AC3E}">
        <p14:creationId xmlns="" xmlns:p14="http://schemas.microsoft.com/office/powerpoint/2010/main" val="8714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993900"/>
            <a:ext cx="8229600" cy="4132264"/>
          </a:xfrm>
        </p:spPr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cs-CZ" b="1" dirty="0" smtClean="0">
                <a:solidFill>
                  <a:srgbClr val="FF0000"/>
                </a:solidFill>
              </a:rPr>
              <a:t>Changes  in  self-antigens</a:t>
            </a:r>
            <a:r>
              <a:rPr lang="en-US" altLang="cs-CZ" dirty="0" smtClean="0"/>
              <a:t>,  that  make  them  look  like non-self  to  the  immune  system,  due  to:</a:t>
            </a:r>
            <a:endParaRPr lang="cs-CZ" altLang="cs-CZ" dirty="0" smtClean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cs-CZ" sz="2800" dirty="0">
                <a:solidFill>
                  <a:srgbClr val="FF0000"/>
                </a:solidFill>
              </a:rPr>
              <a:t>Viral  or  bacterial  infection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      </a:t>
            </a:r>
            <a:r>
              <a:rPr lang="en-US" altLang="cs-CZ" dirty="0">
                <a:solidFill>
                  <a:srgbClr val="FF0000"/>
                </a:solidFill>
              </a:rPr>
              <a:t>Irradiation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altLang="cs-CZ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smtClean="0">
                <a:solidFill>
                  <a:srgbClr val="FF0000"/>
                </a:solidFill>
              </a:rPr>
              <a:t>     </a:t>
            </a:r>
            <a:r>
              <a:rPr lang="en-US" altLang="cs-CZ" dirty="0" smtClean="0">
                <a:solidFill>
                  <a:srgbClr val="FF0000"/>
                </a:solidFill>
              </a:rPr>
              <a:t>Medication</a:t>
            </a:r>
            <a:endParaRPr lang="en-US" altLang="cs-CZ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cs-CZ" altLang="cs-CZ" dirty="0"/>
              <a:t>      </a:t>
            </a:r>
            <a:r>
              <a:rPr lang="en-US" altLang="cs-CZ" dirty="0">
                <a:solidFill>
                  <a:srgbClr val="FF0000"/>
                </a:solidFill>
              </a:rPr>
              <a:t>Smoking 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endParaRPr lang="cs-CZ" altLang="cs-CZ" b="1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9687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Hormones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/>
              <a:t>Females are much more likely to develop autoimmune illness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Rise in hormones associated with pregnancy may even cause abortion of the fetus </a:t>
            </a:r>
            <a:endParaRPr lang="cs-CZ" altLang="cs-CZ"/>
          </a:p>
          <a:p>
            <a:pPr eaLnBrk="1" hangingPunct="1">
              <a:lnSpc>
                <a:spcPct val="80000"/>
              </a:lnSpc>
            </a:pPr>
            <a:r>
              <a:rPr lang="en-US" altLang="cs-CZ"/>
              <a:t>Endometriosis and preeclampsia are both thought to be autoimmune in nature</a:t>
            </a:r>
          </a:p>
          <a:p>
            <a:pPr eaLnBrk="1" hangingPunct="1">
              <a:lnSpc>
                <a:spcPct val="80000"/>
              </a:lnSpc>
            </a:pPr>
            <a:endParaRPr lang="en-US" altLang="cs-CZ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sz="4000"/>
              <a:t>Hypothesis: estrogen response elements (EREs) in several genes</a:t>
            </a:r>
          </a:p>
        </p:txBody>
      </p:sp>
    </p:spTree>
    <p:extLst>
      <p:ext uri="{BB962C8B-B14F-4D97-AF65-F5344CB8AC3E}">
        <p14:creationId xmlns="" xmlns:p14="http://schemas.microsoft.com/office/powerpoint/2010/main" val="266099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Drugs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dirty="0" err="1">
                <a:solidFill>
                  <a:srgbClr val="FF0000"/>
                </a:solidFill>
              </a:rPr>
              <a:t>and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3600" dirty="0" err="1">
                <a:solidFill>
                  <a:srgbClr val="FF0000"/>
                </a:solidFill>
              </a:rPr>
              <a:t>foods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1905000" y="1828800"/>
            <a:ext cx="87630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b="1" dirty="0"/>
              <a:t>gluten – </a:t>
            </a:r>
            <a:r>
              <a:rPr lang="cs-CZ" altLang="cs-CZ" sz="2400" b="1" dirty="0" err="1"/>
              <a:t>celiac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disease</a:t>
            </a:r>
            <a:endParaRPr lang="cs-CZ" altLang="cs-CZ" sz="2400" dirty="0"/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dirty="0" err="1" smtClean="0"/>
              <a:t>saturated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fats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diferent</a:t>
            </a:r>
            <a:r>
              <a:rPr lang="cs-CZ" altLang="cs-CZ" sz="2400" dirty="0"/>
              <a:t> AI </a:t>
            </a:r>
            <a:r>
              <a:rPr lang="cs-CZ" altLang="cs-CZ" sz="2400" dirty="0" err="1"/>
              <a:t>diseases</a:t>
            </a:r>
            <a:r>
              <a:rPr lang="cs-CZ" altLang="cs-CZ" sz="2400" dirty="0"/>
              <a:t> (oxygen </a:t>
            </a:r>
            <a:r>
              <a:rPr lang="cs-CZ" altLang="cs-CZ" sz="2400" dirty="0" err="1"/>
              <a:t>radicals</a:t>
            </a:r>
            <a:r>
              <a:rPr lang="cs-CZ" altLang="cs-CZ" sz="2400" dirty="0"/>
              <a:t>)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1905000" y="2772569"/>
            <a:ext cx="874395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b="1" dirty="0"/>
              <a:t>D- </a:t>
            </a:r>
            <a:r>
              <a:rPr lang="cs-CZ" altLang="cs-CZ" sz="2400" b="1" dirty="0" err="1"/>
              <a:t>penicilamine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hydralazine</a:t>
            </a:r>
            <a:r>
              <a:rPr lang="cs-CZ" altLang="cs-CZ" sz="2400" b="1" dirty="0"/>
              <a:t>, oral </a:t>
            </a:r>
            <a:r>
              <a:rPr lang="cs-CZ" altLang="cs-CZ" sz="2400" b="1" dirty="0" err="1"/>
              <a:t>contraceptives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isoniaside</a:t>
            </a:r>
            <a:r>
              <a:rPr lang="cs-CZ" altLang="cs-CZ" sz="2400" b="1" dirty="0"/>
              <a:t> </a:t>
            </a:r>
            <a:r>
              <a:rPr lang="cs-CZ" altLang="cs-CZ" sz="2400" dirty="0" err="1" smtClean="0"/>
              <a:t>induction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autoantibodies</a:t>
            </a:r>
            <a:endParaRPr lang="cs-CZ" altLang="cs-CZ" sz="2400" dirty="0"/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1905000" y="3716338"/>
            <a:ext cx="87630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</a:pPr>
            <a:r>
              <a:rPr lang="cs-CZ" altLang="cs-CZ" sz="2400" dirty="0" err="1" smtClean="0"/>
              <a:t>silicone´s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polymers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sclerodermia</a:t>
            </a:r>
            <a:r>
              <a:rPr lang="cs-CZ" altLang="cs-CZ" sz="2400" dirty="0"/>
              <a:t>, </a:t>
            </a:r>
            <a:r>
              <a:rPr lang="cs-CZ" altLang="cs-CZ" sz="2400" dirty="0" err="1" smtClean="0"/>
              <a:t>systemic</a:t>
            </a:r>
            <a:r>
              <a:rPr lang="cs-CZ" altLang="cs-CZ" sz="2400" dirty="0" smtClean="0"/>
              <a:t> lupus, </a:t>
            </a:r>
            <a:r>
              <a:rPr lang="cs-CZ" altLang="cs-CZ" sz="2400" dirty="0" err="1" smtClean="0"/>
              <a:t>rheumatoid</a:t>
            </a:r>
            <a:r>
              <a:rPr lang="cs-CZ" altLang="cs-CZ" sz="2400" dirty="0" smtClean="0"/>
              <a:t> arthritis)</a:t>
            </a:r>
            <a:endParaRPr lang="cs-CZ" alt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7391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Breakdown of tolerance</a:t>
            </a:r>
            <a:endParaRPr lang="zh-CN" altLang="en-US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zh-CN" b="1" dirty="0" smtClean="0">
                <a:ea typeface="宋体" pitchFamily="2" charset="-122"/>
              </a:rPr>
              <a:t> </a:t>
            </a:r>
            <a:r>
              <a:rPr lang="en-US" altLang="zh-CN" dirty="0" smtClean="0">
                <a:ea typeface="宋体" pitchFamily="2" charset="-122"/>
              </a:rPr>
              <a:t>Bypass of helper T cell tolerance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zh-CN" dirty="0" smtClean="0">
                <a:ea typeface="宋体" pitchFamily="2" charset="-122"/>
              </a:rPr>
              <a:t> Imbalance of suppressor-helper T cell function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cs-CZ" altLang="zh-CN" dirty="0" smtClean="0">
                <a:ea typeface="宋体" pitchFamily="2" charset="-122"/>
              </a:rPr>
              <a:t> </a:t>
            </a:r>
            <a:r>
              <a:rPr lang="en-US" altLang="zh-CN" dirty="0" smtClean="0">
                <a:ea typeface="宋体" pitchFamily="2" charset="-122"/>
              </a:rPr>
              <a:t>Gene</a:t>
            </a:r>
            <a:r>
              <a:rPr lang="cs-CZ" altLang="zh-CN" dirty="0" smtClean="0">
                <a:ea typeface="宋体" pitchFamily="2" charset="-122"/>
              </a:rPr>
              <a:t>t</a:t>
            </a:r>
            <a:r>
              <a:rPr lang="en-US" altLang="zh-CN" dirty="0" err="1" smtClean="0">
                <a:ea typeface="宋体" pitchFamily="2" charset="-122"/>
              </a:rPr>
              <a:t>ic</a:t>
            </a:r>
            <a:r>
              <a:rPr lang="en-US" altLang="zh-CN" dirty="0" smtClean="0">
                <a:ea typeface="宋体" pitchFamily="2" charset="-122"/>
              </a:rPr>
              <a:t> </a:t>
            </a:r>
            <a:r>
              <a:rPr lang="en-US" altLang="zh-CN" dirty="0" err="1" smtClean="0">
                <a:ea typeface="宋体" pitchFamily="2" charset="-122"/>
              </a:rPr>
              <a:t>fa</a:t>
            </a:r>
            <a:r>
              <a:rPr lang="cs-CZ" altLang="zh-CN" dirty="0" smtClean="0">
                <a:ea typeface="宋体" pitchFamily="2" charset="-122"/>
              </a:rPr>
              <a:t>c</a:t>
            </a:r>
            <a:r>
              <a:rPr lang="en-US" altLang="zh-CN" dirty="0" err="1" smtClean="0">
                <a:ea typeface="宋体" pitchFamily="2" charset="-122"/>
              </a:rPr>
              <a:t>tors</a:t>
            </a:r>
            <a:endParaRPr lang="en-US" altLang="zh-CN" dirty="0" smtClean="0">
              <a:ea typeface="宋体" pitchFamily="2" charset="-122"/>
            </a:endParaRP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altLang="zh-CN" dirty="0" smtClean="0">
                <a:ea typeface="宋体" pitchFamily="2" charset="-122"/>
              </a:rPr>
              <a:t> Polyclonal lymphocyte activation </a:t>
            </a:r>
            <a:endParaRPr lang="zh-CN" altLang="en-US" dirty="0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1953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Exercise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immunology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Intense and/</a:t>
            </a:r>
            <a:r>
              <a:rPr lang="cs-CZ" dirty="0" err="1"/>
              <a:t>or</a:t>
            </a:r>
            <a:r>
              <a:rPr lang="cs-CZ" dirty="0"/>
              <a:t> long-</a:t>
            </a:r>
            <a:r>
              <a:rPr lang="cs-CZ" dirty="0" err="1"/>
              <a:t>duration</a:t>
            </a:r>
            <a:r>
              <a:rPr lang="cs-CZ" dirty="0"/>
              <a:t> </a:t>
            </a:r>
            <a:r>
              <a:rPr lang="cs-CZ" dirty="0" err="1"/>
              <a:t>exercise</a:t>
            </a:r>
            <a:r>
              <a:rPr lang="cs-CZ" dirty="0"/>
              <a:t> → </a:t>
            </a:r>
            <a:r>
              <a:rPr lang="cs-CZ" dirty="0" err="1"/>
              <a:t>immune</a:t>
            </a:r>
            <a:r>
              <a:rPr lang="cs-CZ" dirty="0"/>
              <a:t> </a:t>
            </a:r>
            <a:r>
              <a:rPr lang="cs-CZ" dirty="0" err="1"/>
              <a:t>impairment</a:t>
            </a:r>
            <a:r>
              <a:rPr lang="cs-CZ" dirty="0"/>
              <a:t>, </a:t>
            </a:r>
            <a:r>
              <a:rPr lang="cs-CZ" dirty="0" err="1"/>
              <a:t>incl</a:t>
            </a:r>
            <a:r>
              <a:rPr lang="cs-CZ" dirty="0"/>
              <a:t>. </a:t>
            </a:r>
            <a:r>
              <a:rPr lang="cs-CZ" dirty="0" err="1"/>
              <a:t>suppression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lymphocytes</a:t>
            </a:r>
            <a:r>
              <a:rPr lang="cs-CZ" dirty="0"/>
              <a:t>,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increased</a:t>
            </a:r>
            <a:r>
              <a:rPr lang="cs-CZ" dirty="0" smtClean="0"/>
              <a:t>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 smtClean="0"/>
          </a:p>
          <a:p>
            <a:r>
              <a:rPr lang="cs-CZ" dirty="0" err="1" smtClean="0"/>
              <a:t>Suppression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NK </a:t>
            </a:r>
            <a:r>
              <a:rPr lang="cs-CZ" dirty="0"/>
              <a:t>cell </a:t>
            </a:r>
            <a:r>
              <a:rPr lang="cs-CZ" dirty="0" err="1" smtClean="0"/>
              <a:t>activity</a:t>
            </a:r>
            <a:r>
              <a:rPr lang="cs-CZ" dirty="0"/>
              <a:t>, </a:t>
            </a:r>
            <a:r>
              <a:rPr lang="cs-CZ" dirty="0" err="1" smtClean="0"/>
              <a:t>even</a:t>
            </a:r>
            <a:r>
              <a:rPr lang="cs-CZ" dirty="0" smtClean="0"/>
              <a:t> </a:t>
            </a:r>
            <a:r>
              <a:rPr lang="cs-CZ" dirty="0" err="1" smtClean="0"/>
              <a:t>several</a:t>
            </a:r>
            <a:r>
              <a:rPr lang="cs-CZ" dirty="0" smtClean="0"/>
              <a:t> </a:t>
            </a:r>
            <a:r>
              <a:rPr lang="cs-CZ" dirty="0" err="1" smtClean="0"/>
              <a:t>hours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(</a:t>
            </a:r>
            <a:r>
              <a:rPr lang="cs-CZ" dirty="0" err="1" smtClean="0"/>
              <a:t>vigorous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r>
              <a:rPr lang="cs-CZ" dirty="0" smtClean="0"/>
              <a:t> – </a:t>
            </a:r>
            <a:r>
              <a:rPr lang="cs-CZ" dirty="0" err="1" smtClean="0"/>
              <a:t>repeated</a:t>
            </a:r>
            <a:r>
              <a:rPr lang="cs-CZ" dirty="0" smtClean="0"/>
              <a:t> </a:t>
            </a:r>
            <a:r>
              <a:rPr lang="cs-CZ" dirty="0" err="1" smtClean="0"/>
              <a:t>decline</a:t>
            </a:r>
            <a:r>
              <a:rPr lang="cs-CZ" dirty="0" smtClean="0"/>
              <a:t> – </a:t>
            </a:r>
            <a:r>
              <a:rPr lang="cs-CZ" dirty="0" err="1" smtClean="0"/>
              <a:t>posible</a:t>
            </a:r>
            <a:r>
              <a:rPr lang="cs-CZ" dirty="0" smtClean="0"/>
              <a:t> </a:t>
            </a:r>
            <a:r>
              <a:rPr lang="cs-CZ" dirty="0" err="1" smtClean="0"/>
              <a:t>cumulative</a:t>
            </a:r>
            <a:r>
              <a:rPr lang="cs-CZ" dirty="0" smtClean="0"/>
              <a:t> </a:t>
            </a:r>
            <a:r>
              <a:rPr lang="cs-CZ" dirty="0" err="1" smtClean="0"/>
              <a:t>effect</a:t>
            </a:r>
            <a:r>
              <a:rPr lang="cs-CZ" dirty="0" smtClean="0"/>
              <a:t>?)</a:t>
            </a:r>
          </a:p>
          <a:p>
            <a:r>
              <a:rPr lang="cs-CZ" dirty="0" err="1" smtClean="0"/>
              <a:t>High</a:t>
            </a:r>
            <a:r>
              <a:rPr lang="cs-CZ" dirty="0" smtClean="0"/>
              <a:t> intensity </a:t>
            </a:r>
            <a:r>
              <a:rPr lang="cs-CZ" dirty="0" err="1" smtClean="0"/>
              <a:t>exercise</a:t>
            </a:r>
            <a:r>
              <a:rPr lang="cs-CZ" dirty="0" smtClean="0"/>
              <a:t> (˃80%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maximal</a:t>
            </a:r>
            <a:r>
              <a:rPr lang="cs-CZ" dirty="0" smtClean="0"/>
              <a:t> oxygen </a:t>
            </a:r>
            <a:r>
              <a:rPr lang="cs-CZ" dirty="0" err="1" smtClean="0"/>
              <a:t>consumption</a:t>
            </a:r>
            <a:r>
              <a:rPr lang="cs-CZ" dirty="0" smtClean="0"/>
              <a:t>) →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suppression</a:t>
            </a:r>
            <a:r>
              <a:rPr lang="cs-CZ" dirty="0" smtClean="0"/>
              <a:t> +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r>
              <a:rPr lang="cs-CZ" dirty="0" smtClean="0"/>
              <a:t> </a:t>
            </a:r>
            <a:r>
              <a:rPr lang="cs-CZ" dirty="0"/>
              <a:t>→ </a:t>
            </a:r>
            <a:r>
              <a:rPr lang="cs-CZ" dirty="0" err="1" smtClean="0"/>
              <a:t>acute-phase</a:t>
            </a:r>
            <a:r>
              <a:rPr lang="cs-CZ" dirty="0" smtClean="0"/>
              <a:t> response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complement</a:t>
            </a:r>
            <a:r>
              <a:rPr lang="cs-CZ" dirty="0" smtClean="0"/>
              <a:t> </a:t>
            </a:r>
            <a:r>
              <a:rPr lang="cs-CZ" dirty="0" err="1" smtClean="0"/>
              <a:t>activation</a:t>
            </a:r>
            <a:r>
              <a:rPr lang="cs-CZ" dirty="0" smtClean="0"/>
              <a:t>, </a:t>
            </a:r>
            <a:r>
              <a:rPr lang="cs-CZ" dirty="0" err="1" smtClean="0"/>
              <a:t>release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cytokines</a:t>
            </a:r>
            <a:endParaRPr lang="cs-CZ" dirty="0" smtClean="0"/>
          </a:p>
          <a:p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recovery</a:t>
            </a:r>
            <a:r>
              <a:rPr lang="cs-CZ" dirty="0" smtClean="0"/>
              <a:t> in 6-24 </a:t>
            </a:r>
            <a:r>
              <a:rPr lang="cs-CZ" dirty="0" err="1" smtClean="0"/>
              <a:t>hours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921729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Mechanisms of tissue injury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Auto-antibodies circulating in blood or at site of tissue</a:t>
            </a:r>
            <a:r>
              <a:rPr lang="th-TH" dirty="0" smtClean="0"/>
              <a:t> </a:t>
            </a:r>
            <a:r>
              <a:rPr lang="en-US" dirty="0" smtClean="0"/>
              <a:t>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/>
              <a:t>Autoreactive</a:t>
            </a:r>
            <a:r>
              <a:rPr lang="en-US" dirty="0" smtClean="0"/>
              <a:t> B and T</a:t>
            </a:r>
            <a:r>
              <a:rPr lang="th-TH" dirty="0" smtClean="0"/>
              <a:t> </a:t>
            </a:r>
            <a:r>
              <a:rPr lang="en-US" dirty="0" smtClean="0"/>
              <a:t>cells in blood and at site of tissue</a:t>
            </a:r>
            <a:r>
              <a:rPr lang="th-TH" dirty="0" smtClean="0"/>
              <a:t> </a:t>
            </a:r>
            <a:r>
              <a:rPr lang="en-US" dirty="0" smtClean="0"/>
              <a:t>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Hypersensitivity reactions occurring at sites of tissue injury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Histology</a:t>
            </a:r>
            <a:r>
              <a:rPr lang="cs-CZ" dirty="0" smtClean="0"/>
              <a:t>:</a:t>
            </a:r>
            <a:r>
              <a:rPr lang="en-US" dirty="0" smtClean="0"/>
              <a:t> chronic inflammation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Pathway for apoptosis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83053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Autoimmune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diseases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Different</a:t>
            </a:r>
            <a:r>
              <a:rPr lang="cs-CZ" dirty="0" smtClean="0"/>
              <a:t> </a:t>
            </a: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show </a:t>
            </a:r>
            <a:r>
              <a:rPr lang="cs-CZ" dirty="0" err="1" smtClean="0"/>
              <a:t>substantial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, </a:t>
            </a:r>
            <a:r>
              <a:rPr lang="cs-CZ" dirty="0" err="1" smtClean="0"/>
              <a:t>pathologic</a:t>
            </a:r>
            <a:r>
              <a:rPr lang="cs-CZ" dirty="0" smtClean="0"/>
              <a:t>,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serologic</a:t>
            </a:r>
            <a:r>
              <a:rPr lang="cs-CZ" dirty="0" smtClean="0"/>
              <a:t> </a:t>
            </a:r>
            <a:r>
              <a:rPr lang="cs-CZ" dirty="0" err="1" smtClean="0"/>
              <a:t>overlaps</a:t>
            </a:r>
            <a:r>
              <a:rPr lang="cs-CZ" dirty="0" smtClean="0"/>
              <a:t>.</a:t>
            </a:r>
          </a:p>
          <a:p>
            <a:pPr eaLnBrk="1" hangingPunct="1">
              <a:defRPr/>
            </a:pPr>
            <a:r>
              <a:rPr lang="cs-CZ" dirty="0" err="1" smtClean="0"/>
              <a:t>Precise</a:t>
            </a:r>
            <a:r>
              <a:rPr lang="cs-CZ" dirty="0" smtClean="0"/>
              <a:t> </a:t>
            </a:r>
            <a:r>
              <a:rPr lang="cs-CZ" dirty="0" err="1" smtClean="0"/>
              <a:t>phenotypic</a:t>
            </a:r>
            <a:r>
              <a:rPr lang="cs-CZ" dirty="0" smtClean="0"/>
              <a:t> </a:t>
            </a:r>
            <a:r>
              <a:rPr lang="cs-CZ" dirty="0" err="1" smtClean="0"/>
              <a:t>classification</a:t>
            </a:r>
            <a:r>
              <a:rPr lang="cs-CZ" dirty="0" smtClean="0"/>
              <a:t>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problematic</a:t>
            </a:r>
            <a:r>
              <a:rPr lang="cs-CZ" dirty="0" smtClean="0"/>
              <a:t>.</a:t>
            </a:r>
            <a:br>
              <a:rPr lang="cs-CZ" dirty="0" smtClean="0"/>
            </a:b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82563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DISEASES MEDIATED BY ANTIBODIES AND IMMUNE COMPLEXES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  </a:t>
            </a:r>
            <a:r>
              <a:rPr lang="cs-CZ" sz="2400" b="1" dirty="0">
                <a:solidFill>
                  <a:srgbClr val="0070C0"/>
                </a:solidFill>
              </a:rPr>
              <a:t>Organ-</a:t>
            </a:r>
            <a:r>
              <a:rPr lang="cs-CZ" sz="2400" b="1" dirty="0" err="1">
                <a:solidFill>
                  <a:srgbClr val="0070C0"/>
                </a:solidFill>
              </a:rPr>
              <a:t>specific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>
                <a:solidFill>
                  <a:srgbClr val="92D050"/>
                </a:solidFill>
              </a:rPr>
              <a:t>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 </a:t>
            </a:r>
            <a:r>
              <a:rPr lang="cs-CZ" sz="2400" dirty="0" err="1"/>
              <a:t>Autoimmune</a:t>
            </a:r>
            <a:r>
              <a:rPr lang="cs-CZ" sz="2400" dirty="0"/>
              <a:t> </a:t>
            </a:r>
            <a:r>
              <a:rPr lang="cs-CZ" sz="2400" dirty="0" err="1"/>
              <a:t>hemolytic</a:t>
            </a:r>
            <a:r>
              <a:rPr lang="cs-CZ" sz="2400" dirty="0"/>
              <a:t> </a:t>
            </a:r>
            <a:r>
              <a:rPr lang="cs-CZ" sz="2400" dirty="0" err="1"/>
              <a:t>anemia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dirty="0" err="1"/>
              <a:t>Autoimmune</a:t>
            </a:r>
            <a:r>
              <a:rPr lang="cs-CZ" sz="2400" dirty="0"/>
              <a:t> </a:t>
            </a:r>
            <a:r>
              <a:rPr lang="cs-CZ" sz="2400" dirty="0" err="1"/>
              <a:t>thrombocytopenia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dirty="0" err="1"/>
              <a:t>Myasthenia</a:t>
            </a:r>
            <a:r>
              <a:rPr lang="cs-CZ" sz="2400" dirty="0"/>
              <a:t> </a:t>
            </a:r>
            <a:r>
              <a:rPr lang="cs-CZ" sz="2400" dirty="0" smtClean="0"/>
              <a:t>gravis (</a:t>
            </a:r>
            <a:r>
              <a:rPr lang="cs-CZ" sz="2400" dirty="0" err="1" smtClean="0"/>
              <a:t>muscle</a:t>
            </a:r>
            <a:r>
              <a:rPr lang="cs-CZ" sz="2400" dirty="0" smtClean="0"/>
              <a:t> </a:t>
            </a:r>
            <a:r>
              <a:rPr lang="cs-CZ" sz="2400" dirty="0" err="1" smtClean="0"/>
              <a:t>weakness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Graves </a:t>
            </a:r>
            <a:r>
              <a:rPr lang="cs-CZ" sz="2400" dirty="0" err="1" smtClean="0"/>
              <a:t>disease</a:t>
            </a:r>
            <a:r>
              <a:rPr lang="cs-CZ" sz="2400" dirty="0" smtClean="0"/>
              <a:t> (</a:t>
            </a:r>
            <a:r>
              <a:rPr lang="cs-CZ" sz="2400" dirty="0" err="1" smtClean="0"/>
              <a:t>thyroid</a:t>
            </a:r>
            <a:r>
              <a:rPr lang="cs-CZ" sz="2400" dirty="0" smtClean="0"/>
              <a:t> </a:t>
            </a:r>
            <a:r>
              <a:rPr lang="cs-CZ" sz="2400" dirty="0" err="1" smtClean="0"/>
              <a:t>hyperfunction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  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err="1">
                <a:solidFill>
                  <a:srgbClr val="0070C0"/>
                </a:solidFill>
              </a:rPr>
              <a:t>Systemic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 </a:t>
            </a:r>
            <a:r>
              <a:rPr lang="cs-CZ" sz="2400" dirty="0"/>
              <a:t> </a:t>
            </a:r>
            <a:r>
              <a:rPr lang="cs-CZ" sz="2400" dirty="0" err="1"/>
              <a:t>Systemic</a:t>
            </a:r>
            <a:r>
              <a:rPr lang="cs-CZ" sz="2400" dirty="0"/>
              <a:t> lupus </a:t>
            </a:r>
            <a:r>
              <a:rPr lang="cs-CZ" sz="2400" dirty="0" err="1"/>
              <a:t>erythematosus</a:t>
            </a:r>
            <a:r>
              <a:rPr lang="cs-CZ" sz="2400" dirty="0"/>
              <a:t> (SLE)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caused</a:t>
            </a:r>
            <a:r>
              <a:rPr lang="cs-CZ" sz="2400" b="1" dirty="0">
                <a:solidFill>
                  <a:srgbClr val="0070C0"/>
                </a:solidFill>
              </a:rPr>
              <a:t> by </a:t>
            </a:r>
            <a:r>
              <a:rPr lang="cs-CZ" sz="2400" b="1" dirty="0" err="1">
                <a:solidFill>
                  <a:srgbClr val="0070C0"/>
                </a:solidFill>
              </a:rPr>
              <a:t>autoimmunity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or</a:t>
            </a:r>
            <a:r>
              <a:rPr lang="cs-CZ" sz="2400" b="1" dirty="0">
                <a:solidFill>
                  <a:srgbClr val="0070C0"/>
                </a:solidFill>
              </a:rPr>
              <a:t> by </a:t>
            </a:r>
            <a:r>
              <a:rPr lang="cs-CZ" sz="2400" b="1" dirty="0" err="1">
                <a:solidFill>
                  <a:srgbClr val="0070C0"/>
                </a:solidFill>
              </a:rPr>
              <a:t>reactions</a:t>
            </a:r>
            <a:r>
              <a:rPr lang="cs-CZ" sz="2400" b="1" dirty="0">
                <a:solidFill>
                  <a:srgbClr val="0070C0"/>
                </a:solidFill>
              </a:rPr>
              <a:t> to </a:t>
            </a:r>
            <a:r>
              <a:rPr lang="cs-CZ" sz="2400" b="1" dirty="0" err="1">
                <a:solidFill>
                  <a:srgbClr val="0070C0"/>
                </a:solidFill>
              </a:rPr>
              <a:t>microbial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antigens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/>
              <a:t> 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400" b="1" dirty="0"/>
              <a:t>            </a:t>
            </a:r>
            <a:r>
              <a:rPr lang="cs-CZ" sz="2400" dirty="0" err="1"/>
              <a:t>Polyarteritis</a:t>
            </a:r>
            <a:r>
              <a:rPr lang="cs-CZ" sz="2400" dirty="0"/>
              <a:t> </a:t>
            </a:r>
            <a:r>
              <a:rPr lang="cs-CZ" sz="2400" dirty="0" err="1" smtClean="0"/>
              <a:t>nodosa</a:t>
            </a:r>
            <a:r>
              <a:rPr lang="cs-CZ" sz="2400" dirty="0" smtClean="0"/>
              <a:t> (</a:t>
            </a:r>
            <a:r>
              <a:rPr lang="cs-CZ" sz="2400" dirty="0" err="1" smtClean="0"/>
              <a:t>vessel</a:t>
            </a:r>
            <a:r>
              <a:rPr lang="cs-CZ" sz="2400" dirty="0" smtClean="0"/>
              <a:t> </a:t>
            </a:r>
            <a:r>
              <a:rPr lang="cs-CZ" sz="2400" dirty="0" err="1" smtClean="0"/>
              <a:t>wall</a:t>
            </a:r>
            <a:r>
              <a:rPr lang="cs-CZ" sz="2400" dirty="0" smtClean="0"/>
              <a:t> </a:t>
            </a:r>
            <a:r>
              <a:rPr lang="cs-CZ" sz="2400" dirty="0" err="1" smtClean="0"/>
              <a:t>inflammation</a:t>
            </a:r>
            <a:r>
              <a:rPr lang="cs-CZ" sz="2400" dirty="0" smtClean="0"/>
              <a:t> + </a:t>
            </a:r>
            <a:r>
              <a:rPr lang="cs-CZ" sz="2400" dirty="0" err="1" smtClean="0"/>
              <a:t>necrosis</a:t>
            </a:r>
            <a:r>
              <a:rPr lang="cs-CZ" sz="2400" dirty="0" smtClean="0"/>
              <a:t>)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b="1" dirty="0"/>
              <a:t/>
            </a:r>
            <a:br>
              <a:rPr lang="cs-CZ" sz="2400" b="1" dirty="0"/>
            </a:br>
            <a:endParaRPr lang="cs-CZ" sz="2400" b="1" dirty="0"/>
          </a:p>
        </p:txBody>
      </p:sp>
    </p:spTree>
    <p:extLst>
      <p:ext uri="{BB962C8B-B14F-4D97-AF65-F5344CB8AC3E}">
        <p14:creationId xmlns="" xmlns:p14="http://schemas.microsoft.com/office/powerpoint/2010/main" val="31406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Autoimmune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endParaRPr lang="cs-CZ" dirty="0" smtClean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DISEASES MEDIATED BY T-CELLS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Organ-</a:t>
            </a:r>
            <a:r>
              <a:rPr lang="cs-CZ" altLang="cs-CZ" sz="2400" b="1" dirty="0" err="1">
                <a:solidFill>
                  <a:srgbClr val="0070C0"/>
                </a:solidFill>
              </a:rPr>
              <a:t>specific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/>
              <a:t> 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      </a:t>
            </a:r>
            <a:r>
              <a:rPr lang="cs-CZ" altLang="cs-CZ" sz="2400" dirty="0"/>
              <a:t>Type 1 diabetes </a:t>
            </a:r>
            <a:r>
              <a:rPr lang="cs-CZ" altLang="cs-CZ" sz="2400" dirty="0" err="1"/>
              <a:t>mellitus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 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sclerosis</a:t>
            </a:r>
            <a:r>
              <a:rPr lang="cs-CZ" altLang="cs-CZ" sz="2400" dirty="0" smtClean="0"/>
              <a:t> (brain)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b="1" dirty="0"/>
              <a:t/>
            </a:r>
            <a:br>
              <a:rPr lang="cs-CZ" altLang="cs-CZ" sz="2400" b="1" dirty="0"/>
            </a:br>
            <a:r>
              <a:rPr lang="cs-CZ" altLang="cs-CZ" sz="2400" b="1" dirty="0" err="1">
                <a:solidFill>
                  <a:srgbClr val="0070C0"/>
                </a:solidFill>
              </a:rPr>
              <a:t>Systemic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autoimmune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diseases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dirty="0"/>
              <a:t>(+ </a:t>
            </a:r>
            <a:r>
              <a:rPr lang="cs-CZ" altLang="cs-CZ" sz="2400" dirty="0" err="1"/>
              <a:t>possible</a:t>
            </a:r>
            <a:r>
              <a:rPr lang="cs-CZ" altLang="cs-CZ" sz="2400" dirty="0"/>
              <a:t> role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antibodies</a:t>
            </a:r>
            <a:r>
              <a:rPr lang="cs-CZ" altLang="cs-CZ" sz="2400" dirty="0" smtClean="0"/>
              <a:t>)</a:t>
            </a:r>
            <a:endParaRPr lang="cs-CZ" altLang="cs-CZ" sz="24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sz="2400" b="1" dirty="0"/>
              <a:t>   </a:t>
            </a:r>
            <a:r>
              <a:rPr lang="cs-CZ" altLang="cs-CZ" sz="2400" b="1" dirty="0" smtClean="0"/>
              <a:t> </a:t>
            </a:r>
            <a:r>
              <a:rPr lang="cs-CZ" altLang="cs-CZ" sz="2400" b="1" dirty="0"/>
              <a:t> </a:t>
            </a:r>
            <a:r>
              <a:rPr lang="cs-CZ" altLang="cs-CZ" sz="2400" dirty="0" err="1"/>
              <a:t>Rheumatoid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arthritis (</a:t>
            </a:r>
            <a:r>
              <a:rPr lang="cs-CZ" altLang="cs-CZ" sz="2400" dirty="0" err="1" smtClean="0"/>
              <a:t>mainly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joints</a:t>
            </a:r>
            <a:r>
              <a:rPr lang="cs-CZ" altLang="cs-CZ" sz="2400" dirty="0" smtClean="0"/>
              <a:t>, soft </a:t>
            </a:r>
            <a:r>
              <a:rPr lang="cs-CZ" altLang="cs-CZ" sz="2400" dirty="0" err="1" smtClean="0"/>
              <a:t>tissues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</a:t>
            </a:r>
            <a:r>
              <a:rPr lang="cs-CZ" altLang="cs-CZ" sz="2400" dirty="0" err="1"/>
              <a:t>Systemic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sclerosis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mainly</a:t>
            </a:r>
            <a:r>
              <a:rPr lang="cs-CZ" altLang="cs-CZ" sz="2400" dirty="0"/>
              <a:t> soft </a:t>
            </a:r>
            <a:r>
              <a:rPr lang="cs-CZ" altLang="cs-CZ" sz="2400" dirty="0" err="1"/>
              <a:t>tissues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 </a:t>
            </a:r>
            <a:r>
              <a:rPr lang="cs-CZ" altLang="cs-CZ" sz="2400" dirty="0" err="1"/>
              <a:t>Sjogren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syndrome (</a:t>
            </a:r>
            <a:r>
              <a:rPr lang="cs-CZ" altLang="cs-CZ" sz="2400" dirty="0" err="1" smtClean="0"/>
              <a:t>chronic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inflammation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of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salivary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lacrimal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glands</a:t>
            </a:r>
            <a:r>
              <a:rPr lang="cs-CZ" altLang="cs-CZ" sz="2400" dirty="0" smtClean="0"/>
              <a:t>)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r>
              <a:rPr lang="cs-CZ" altLang="cs-CZ" sz="2400" dirty="0"/>
              <a:t>  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 err="1" smtClean="0">
                <a:solidFill>
                  <a:srgbClr val="0070C0"/>
                </a:solidFill>
              </a:rPr>
              <a:t>Diseases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caused</a:t>
            </a:r>
            <a:r>
              <a:rPr lang="cs-CZ" altLang="cs-CZ" sz="2400" b="1" dirty="0">
                <a:solidFill>
                  <a:srgbClr val="0070C0"/>
                </a:solidFill>
              </a:rPr>
              <a:t> by </a:t>
            </a:r>
            <a:r>
              <a:rPr lang="cs-CZ" altLang="cs-CZ" sz="2400" b="1" dirty="0" err="1">
                <a:solidFill>
                  <a:srgbClr val="0070C0"/>
                </a:solidFill>
              </a:rPr>
              <a:t>autoimmunity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or</a:t>
            </a:r>
            <a:r>
              <a:rPr lang="cs-CZ" altLang="cs-CZ" sz="2400" b="1" dirty="0">
                <a:solidFill>
                  <a:srgbClr val="0070C0"/>
                </a:solidFill>
              </a:rPr>
              <a:t> by </a:t>
            </a:r>
            <a:r>
              <a:rPr lang="cs-CZ" altLang="cs-CZ" sz="2400" b="1" dirty="0" err="1">
                <a:solidFill>
                  <a:srgbClr val="0070C0"/>
                </a:solidFill>
              </a:rPr>
              <a:t>reactions</a:t>
            </a:r>
            <a:r>
              <a:rPr lang="cs-CZ" altLang="cs-CZ" sz="2400" b="1" dirty="0">
                <a:solidFill>
                  <a:srgbClr val="0070C0"/>
                </a:solidFill>
              </a:rPr>
              <a:t> to </a:t>
            </a:r>
            <a:r>
              <a:rPr lang="cs-CZ" altLang="cs-CZ" sz="2400" b="1" dirty="0" err="1">
                <a:solidFill>
                  <a:srgbClr val="0070C0"/>
                </a:solidFill>
              </a:rPr>
              <a:t>microbial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 err="1">
                <a:solidFill>
                  <a:srgbClr val="0070C0"/>
                </a:solidFill>
              </a:rPr>
              <a:t>antigens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b="1" dirty="0"/>
              <a:t>       </a:t>
            </a:r>
            <a:r>
              <a:rPr lang="cs-CZ" altLang="cs-CZ" sz="2400" dirty="0" err="1"/>
              <a:t>Inflammatory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bowel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disease</a:t>
            </a:r>
            <a:r>
              <a:rPr lang="cs-CZ" altLang="cs-CZ" sz="2400" dirty="0"/>
              <a:t> (Crohn </a:t>
            </a:r>
            <a:r>
              <a:rPr lang="cs-CZ" altLang="cs-CZ" sz="2400" dirty="0" err="1"/>
              <a:t>disease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ulcerative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colitis</a:t>
            </a:r>
            <a:r>
              <a:rPr lang="cs-CZ" altLang="cs-CZ" sz="2400" dirty="0"/>
              <a:t>)</a:t>
            </a:r>
            <a:br>
              <a:rPr lang="cs-CZ" altLang="cs-CZ" sz="2400" dirty="0"/>
            </a:br>
            <a:r>
              <a:rPr lang="cs-CZ" altLang="cs-CZ" sz="2400" dirty="0"/>
              <a:t>  </a:t>
            </a:r>
            <a:r>
              <a:rPr lang="cs-CZ" altLang="cs-CZ" sz="2400" dirty="0" err="1"/>
              <a:t>Inflammatory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myopathies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muscles</a:t>
            </a:r>
            <a:r>
              <a:rPr lang="cs-CZ" altLang="cs-CZ" sz="2400" dirty="0" smtClean="0"/>
              <a:t>)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/>
            </a:r>
            <a:br>
              <a:rPr lang="cs-CZ" altLang="cs-CZ" sz="2400" dirty="0"/>
            </a:br>
            <a:endParaRPr lang="cs-CZ" alt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416874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Incidence of autoimmune diseases</a:t>
            </a:r>
            <a:endParaRPr lang="en-GB" altLang="cs-CZ" sz="3600"/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3276600" y="1981200"/>
            <a:ext cx="662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Rheumatoid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arthritis    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1-3%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Sjögren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´s </a:t>
            </a:r>
            <a:r>
              <a:rPr 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sy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1/20 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000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Vasculitis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1/100 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000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3200400" y="4343400"/>
            <a:ext cx="72390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8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Prevalence of autoimmune diseases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2800" u="sng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		5-7% of population</a:t>
            </a:r>
            <a:endParaRPr lang="cs-CZ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84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667125" y="214313"/>
            <a:ext cx="388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Diagnosis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7639" y="2187575"/>
            <a:ext cx="4357687" cy="34353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laboratory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autoantibodies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autoreactive</a:t>
            </a:r>
            <a:r>
              <a:rPr lang="cs-CZ" dirty="0"/>
              <a:t> </a:t>
            </a:r>
            <a:r>
              <a:rPr lang="cs-CZ" dirty="0" err="1"/>
              <a:t>lymphocytes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autoantigens</a:t>
            </a: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 err="1"/>
              <a:t>related</a:t>
            </a:r>
            <a:r>
              <a:rPr lang="cs-CZ" dirty="0"/>
              <a:t> </a:t>
            </a:r>
            <a:r>
              <a:rPr lang="cs-CZ" dirty="0" err="1"/>
              <a:t>genes</a:t>
            </a:r>
            <a:endParaRPr 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35098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SYSTEMIC LUPUS</a:t>
            </a:r>
            <a:br>
              <a:rPr lang="en-US" b="0" dirty="0" smtClean="0">
                <a:solidFill>
                  <a:srgbClr val="FF0000"/>
                </a:solidFill>
              </a:rPr>
            </a:br>
            <a:r>
              <a:rPr lang="en-US" b="0" dirty="0" smtClean="0">
                <a:solidFill>
                  <a:srgbClr val="FF0000"/>
                </a:solidFill>
              </a:rPr>
              <a:t>ERYTHEMATOSUS (SLE)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Chronic systemic autoimmune disease</a:t>
            </a:r>
          </a:p>
          <a:p>
            <a:pPr eaLnBrk="1" hangingPunct="1">
              <a:defRPr/>
            </a:pPr>
            <a:r>
              <a:rPr lang="en-US" smtClean="0"/>
              <a:t>Cause unknown</a:t>
            </a:r>
          </a:p>
          <a:p>
            <a:pPr eaLnBrk="1" hangingPunct="1">
              <a:defRPr/>
            </a:pPr>
            <a:r>
              <a:rPr lang="en-US" smtClean="0"/>
              <a:t>Affects almost any organ(s)</a:t>
            </a:r>
          </a:p>
          <a:p>
            <a:pPr eaLnBrk="1" hangingPunct="1">
              <a:defRPr/>
            </a:pPr>
            <a:r>
              <a:rPr lang="en-US" smtClean="0"/>
              <a:t>Characterized by chronic inflammation</a:t>
            </a:r>
          </a:p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020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SLE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5"/>
            <a:ext cx="8229600" cy="4840288"/>
          </a:xfrm>
        </p:spPr>
        <p:txBody>
          <a:bodyPr/>
          <a:lstStyle/>
          <a:p>
            <a:pPr eaLnBrk="1" hangingPunct="1"/>
            <a:r>
              <a:rPr lang="cs-CZ" altLang="cs-CZ" smtClean="0"/>
              <a:t>The course of the disease is variable and unpredictable. </a:t>
            </a:r>
          </a:p>
          <a:p>
            <a:pPr eaLnBrk="1" hangingPunct="1"/>
            <a:r>
              <a:rPr lang="cs-CZ" altLang="cs-CZ" smtClean="0"/>
              <a:t>Rare acute cases result in death within weeks to months. </a:t>
            </a:r>
          </a:p>
          <a:p>
            <a:pPr eaLnBrk="1" hangingPunct="1"/>
            <a:r>
              <a:rPr lang="cs-CZ" altLang="cs-CZ" smtClean="0"/>
              <a:t>Appropriate therapy: flare-ups and remissions,  years or even decades. </a:t>
            </a:r>
          </a:p>
          <a:p>
            <a:pPr eaLnBrk="1" hangingPunct="1"/>
            <a:r>
              <a:rPr lang="cs-CZ" altLang="cs-CZ" i="1" smtClean="0"/>
              <a:t>The most common causes of death are renal failure and intercurrent infections</a:t>
            </a:r>
            <a:r>
              <a:rPr lang="cs-CZ" altLang="cs-CZ" smtClean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1244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SLE – </a:t>
            </a:r>
            <a:r>
              <a:rPr lang="cs-CZ" dirty="0" err="1" smtClean="0">
                <a:solidFill>
                  <a:srgbClr val="FF0000"/>
                </a:solidFill>
              </a:rPr>
              <a:t>typical</a:t>
            </a:r>
            <a:r>
              <a:rPr lang="cs-CZ" dirty="0" smtClean="0">
                <a:solidFill>
                  <a:srgbClr val="FF0000"/>
                </a:solidFill>
              </a:rPr>
              <a:t> case</a:t>
            </a:r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mtClean="0"/>
              <a:t>young woman with some of the following features: </a:t>
            </a:r>
          </a:p>
          <a:p>
            <a:pPr eaLnBrk="1" hangingPunct="1"/>
            <a:r>
              <a:rPr lang="cs-CZ" altLang="cs-CZ" smtClean="0"/>
              <a:t>a butterfly rash over the face, </a:t>
            </a:r>
          </a:p>
          <a:p>
            <a:pPr eaLnBrk="1" hangingPunct="1"/>
            <a:r>
              <a:rPr lang="cs-CZ" altLang="cs-CZ" smtClean="0"/>
              <a:t>fever, </a:t>
            </a:r>
          </a:p>
          <a:p>
            <a:pPr eaLnBrk="1" hangingPunct="1"/>
            <a:r>
              <a:rPr lang="cs-CZ" altLang="cs-CZ" smtClean="0"/>
              <a:t>pain but no deformity in one or more peripheral joints (feet, ankles, knees, hips, fingers, wrists, elbows, shoulders), </a:t>
            </a:r>
          </a:p>
          <a:p>
            <a:pPr eaLnBrk="1" hangingPunct="1"/>
            <a:r>
              <a:rPr lang="cs-CZ" altLang="cs-CZ" smtClean="0"/>
              <a:t>pleuritic chest pain</a:t>
            </a:r>
          </a:p>
          <a:p>
            <a:pPr eaLnBrk="1" hangingPunct="1"/>
            <a:r>
              <a:rPr lang="cs-CZ" altLang="cs-CZ" smtClean="0"/>
              <a:t>photosensitivity </a:t>
            </a:r>
          </a:p>
        </p:txBody>
      </p:sp>
    </p:spTree>
    <p:extLst>
      <p:ext uri="{BB962C8B-B14F-4D97-AF65-F5344CB8AC3E}">
        <p14:creationId xmlns="" xmlns:p14="http://schemas.microsoft.com/office/powerpoint/2010/main" val="3611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0"/>
            <a:ext cx="8686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>
                <a:solidFill>
                  <a:srgbClr val="FF0000"/>
                </a:solidFill>
              </a:rPr>
              <a:t>SLE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2057400" y="1066800"/>
            <a:ext cx="6172200" cy="4953000"/>
            <a:chOff x="912" y="1056"/>
            <a:chExt cx="3888" cy="3120"/>
          </a:xfrm>
        </p:grpSpPr>
        <p:pic>
          <p:nvPicPr>
            <p:cNvPr id="64517" name="Picture 4" descr="171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056"/>
              <a:ext cx="384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8" name="Rectangle 5"/>
            <p:cNvSpPr>
              <a:spLocks noChangeArrowheads="1"/>
            </p:cNvSpPr>
            <p:nvPr/>
          </p:nvSpPr>
          <p:spPr bwMode="auto">
            <a:xfrm>
              <a:off x="3936" y="3840"/>
              <a:ext cx="864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</p:spTree>
    <p:extLst>
      <p:ext uri="{BB962C8B-B14F-4D97-AF65-F5344CB8AC3E}">
        <p14:creationId xmlns="" xmlns:p14="http://schemas.microsoft.com/office/powerpoint/2010/main" val="309618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aging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may</a:t>
            </a:r>
            <a:r>
              <a:rPr lang="cs-CZ" dirty="0" smtClean="0"/>
              <a:t> </a:t>
            </a:r>
            <a:r>
              <a:rPr lang="cs-CZ" dirty="0" err="1" smtClean="0"/>
              <a:t>prolongate</a:t>
            </a:r>
            <a:r>
              <a:rPr lang="cs-CZ" dirty="0" smtClean="0"/>
              <a:t> </a:t>
            </a:r>
            <a:r>
              <a:rPr lang="cs-CZ" dirty="0" err="1" smtClean="0"/>
              <a:t>normal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(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decline</a:t>
            </a:r>
            <a:r>
              <a:rPr lang="cs-CZ" dirty="0" smtClean="0"/>
              <a:t>,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immunologic</a:t>
            </a:r>
            <a:r>
              <a:rPr lang="cs-CZ" dirty="0" smtClean="0"/>
              <a:t> balance, </a:t>
            </a:r>
            <a:r>
              <a:rPr lang="cs-CZ" dirty="0" err="1" smtClean="0"/>
              <a:t>delay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age</a:t>
            </a:r>
            <a:r>
              <a:rPr lang="cs-CZ" dirty="0" smtClean="0"/>
              <a:t>-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apoptosis</a:t>
            </a:r>
            <a:r>
              <a:rPr lang="cs-CZ" dirty="0" smtClean="0"/>
              <a:t> (brain, </a:t>
            </a:r>
            <a:r>
              <a:rPr lang="cs-CZ" dirty="0" err="1" smtClean="0"/>
              <a:t>heart</a:t>
            </a:r>
            <a:r>
              <a:rPr lang="cs-CZ" dirty="0" smtClean="0"/>
              <a:t> )</a:t>
            </a:r>
          </a:p>
          <a:p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inhibition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intense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aged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 (x </a:t>
            </a:r>
            <a:r>
              <a:rPr lang="cs-CZ" dirty="0" err="1" smtClean="0"/>
              <a:t>young</a:t>
            </a:r>
            <a:r>
              <a:rPr lang="cs-CZ" dirty="0" smtClean="0"/>
              <a:t>) – such </a:t>
            </a:r>
            <a:r>
              <a:rPr lang="cs-CZ" dirty="0" err="1" smtClean="0"/>
              <a:t>exercise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027290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Clinical features of SLE</a:t>
            </a:r>
            <a:br>
              <a:rPr lang="en-GB" altLang="en-GB" sz="4000">
                <a:solidFill>
                  <a:srgbClr val="FF0000"/>
                </a:solidFill>
              </a:rPr>
            </a:b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effectLst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03388" y="404813"/>
            <a:ext cx="5867400" cy="3598862"/>
            <a:chOff x="144" y="384"/>
            <a:chExt cx="3696" cy="2267"/>
          </a:xfrm>
        </p:grpSpPr>
        <p:sp>
          <p:nvSpPr>
            <p:cNvPr id="322565" name="Rectangle 3"/>
            <p:cNvSpPr>
              <a:spLocks noChangeArrowheads="1"/>
            </p:cNvSpPr>
            <p:nvPr/>
          </p:nvSpPr>
          <p:spPr bwMode="auto">
            <a:xfrm>
              <a:off x="2880" y="384"/>
              <a:ext cx="96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pic>
          <p:nvPicPr>
            <p:cNvPr id="322566" name="Picture 4" descr="IMAG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20"/>
              <a:ext cx="3696" cy="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159375" y="4292600"/>
            <a:ext cx="5329238" cy="2209800"/>
            <a:chOff x="288" y="480"/>
            <a:chExt cx="3360" cy="1467"/>
          </a:xfrm>
        </p:grpSpPr>
        <p:sp>
          <p:nvSpPr>
            <p:cNvPr id="322571" name="Rectangle 6"/>
            <p:cNvSpPr>
              <a:spLocks noChangeArrowheads="1"/>
            </p:cNvSpPr>
            <p:nvPr/>
          </p:nvSpPr>
          <p:spPr bwMode="auto">
            <a:xfrm>
              <a:off x="2880" y="864"/>
              <a:ext cx="7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pic>
          <p:nvPicPr>
            <p:cNvPr id="322572" name="Picture 7" descr="IMAG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480"/>
              <a:ext cx="2544" cy="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76184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SLE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Physical</a:t>
            </a:r>
            <a:r>
              <a:rPr lang="cs-CZ" dirty="0" smtClean="0"/>
              <a:t> and </a:t>
            </a:r>
            <a:r>
              <a:rPr lang="cs-CZ" dirty="0" err="1" smtClean="0"/>
              <a:t>occupational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</a:t>
            </a:r>
            <a:r>
              <a:rPr lang="cs-CZ" dirty="0" err="1" smtClean="0"/>
              <a:t>important</a:t>
            </a:r>
            <a:r>
              <a:rPr lang="cs-CZ" dirty="0" smtClean="0"/>
              <a:t> 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endParaRPr lang="cs-CZ" dirty="0" smtClean="0"/>
          </a:p>
          <a:p>
            <a:r>
              <a:rPr lang="cs-CZ" dirty="0" err="1" smtClean="0"/>
              <a:t>Individual</a:t>
            </a:r>
            <a:r>
              <a:rPr lang="cs-CZ" dirty="0" smtClean="0"/>
              <a:t> </a:t>
            </a:r>
            <a:r>
              <a:rPr lang="cs-CZ" dirty="0" err="1" smtClean="0"/>
              <a:t>plan</a:t>
            </a:r>
            <a:r>
              <a:rPr lang="cs-CZ" dirty="0" smtClean="0"/>
              <a:t>,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 (</a:t>
            </a:r>
            <a:r>
              <a:rPr lang="cs-CZ" dirty="0" err="1" smtClean="0"/>
              <a:t>acute</a:t>
            </a:r>
            <a:r>
              <a:rPr lang="cs-CZ" dirty="0" smtClean="0"/>
              <a:t> </a:t>
            </a:r>
            <a:r>
              <a:rPr lang="cs-CZ" dirty="0" err="1" smtClean="0"/>
              <a:t>flare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mostly</a:t>
            </a:r>
            <a:r>
              <a:rPr lang="cs-CZ" dirty="0" smtClean="0"/>
              <a:t> rest, </a:t>
            </a:r>
            <a:r>
              <a:rPr lang="cs-CZ" dirty="0" err="1" smtClean="0"/>
              <a:t>gradual</a:t>
            </a:r>
            <a:r>
              <a:rPr lang="cs-CZ" dirty="0" smtClean="0"/>
              <a:t> start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activities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conservation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fatigue</a:t>
            </a:r>
            <a:r>
              <a:rPr lang="cs-CZ" dirty="0" smtClean="0"/>
              <a:t> </a:t>
            </a:r>
            <a:r>
              <a:rPr lang="cs-CZ" dirty="0" err="1" smtClean="0"/>
              <a:t>common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Exercise</a:t>
            </a:r>
            <a:r>
              <a:rPr lang="cs-CZ" dirty="0" smtClean="0"/>
              <a:t> to </a:t>
            </a:r>
            <a:r>
              <a:rPr lang="cs-CZ" dirty="0" err="1" smtClean="0"/>
              <a:t>increase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strenght</a:t>
            </a:r>
            <a:r>
              <a:rPr lang="cs-CZ" dirty="0" smtClean="0"/>
              <a:t>, </a:t>
            </a:r>
            <a:r>
              <a:rPr lang="cs-CZ" dirty="0" err="1" smtClean="0"/>
              <a:t>prevent</a:t>
            </a:r>
            <a:r>
              <a:rPr lang="cs-CZ" dirty="0" smtClean="0"/>
              <a:t> </a:t>
            </a:r>
            <a:r>
              <a:rPr lang="cs-CZ" dirty="0" err="1" smtClean="0"/>
              <a:t>osteoporosis</a:t>
            </a:r>
            <a:r>
              <a:rPr lang="cs-CZ" dirty="0" smtClean="0"/>
              <a:t> x </a:t>
            </a:r>
            <a:r>
              <a:rPr lang="cs-CZ" dirty="0" err="1" smtClean="0"/>
              <a:t>avoid</a:t>
            </a:r>
            <a:r>
              <a:rPr lang="cs-CZ" dirty="0" smtClean="0"/>
              <a:t> </a:t>
            </a:r>
            <a:r>
              <a:rPr lang="cs-CZ" dirty="0" err="1" smtClean="0"/>
              <a:t>increased</a:t>
            </a:r>
            <a:r>
              <a:rPr lang="cs-CZ" dirty="0" smtClean="0"/>
              <a:t> stress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inflamed</a:t>
            </a:r>
            <a:r>
              <a:rPr lang="cs-CZ" dirty="0" smtClean="0"/>
              <a:t> </a:t>
            </a:r>
            <a:r>
              <a:rPr lang="cs-CZ" dirty="0" err="1" smtClean="0"/>
              <a:t>joints</a:t>
            </a:r>
            <a:endParaRPr lang="cs-CZ" dirty="0" smtClean="0"/>
          </a:p>
          <a:p>
            <a:r>
              <a:rPr lang="cs-CZ" dirty="0" smtClean="0"/>
              <a:t>Limit </a:t>
            </a:r>
            <a:r>
              <a:rPr lang="cs-CZ" dirty="0" err="1" smtClean="0"/>
              <a:t>exposure</a:t>
            </a:r>
            <a:r>
              <a:rPr lang="cs-CZ" dirty="0" smtClean="0"/>
              <a:t> to direct </a:t>
            </a:r>
            <a:r>
              <a:rPr lang="cs-CZ" dirty="0" err="1" smtClean="0"/>
              <a:t>sunlight</a:t>
            </a:r>
            <a:endParaRPr lang="cs-CZ" dirty="0"/>
          </a:p>
          <a:p>
            <a:r>
              <a:rPr lang="cs-CZ" dirty="0" err="1" smtClean="0"/>
              <a:t>Immunosuppression</a:t>
            </a:r>
            <a:r>
              <a:rPr lang="cs-CZ" dirty="0" smtClean="0"/>
              <a:t> 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therapy</a:t>
            </a:r>
            <a:r>
              <a:rPr lang="cs-CZ" dirty="0" smtClean="0"/>
              <a:t> →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2567921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339725"/>
            <a:ext cx="10515600" cy="1325563"/>
          </a:xfrm>
        </p:spPr>
        <p:txBody>
          <a:bodyPr anchor="b"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Rheumatoid </a:t>
            </a:r>
            <a:r>
              <a:rPr lang="cs-CZ" altLang="cs-CZ" dirty="0" smtClean="0">
                <a:solidFill>
                  <a:srgbClr val="FF0000"/>
                </a:solidFill>
              </a:rPr>
              <a:t>a</a:t>
            </a:r>
            <a:r>
              <a:rPr lang="en-US" altLang="cs-CZ" dirty="0" err="1" smtClean="0">
                <a:solidFill>
                  <a:srgbClr val="FF0000"/>
                </a:solidFill>
              </a:rPr>
              <a:t>rthritis</a:t>
            </a:r>
            <a:endParaRPr lang="en-US" altLang="cs-CZ" dirty="0" smtClean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dirty="0"/>
              <a:t>Systemic autoimmune disease</a:t>
            </a:r>
            <a:r>
              <a:rPr lang="cs-CZ" altLang="cs-CZ" dirty="0"/>
              <a:t> (</a:t>
            </a:r>
            <a:r>
              <a:rPr lang="cs-CZ" altLang="cs-CZ" dirty="0" err="1"/>
              <a:t>joints</a:t>
            </a:r>
            <a:r>
              <a:rPr lang="cs-CZ" altLang="cs-CZ" dirty="0"/>
              <a:t>, skin,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vessels</a:t>
            </a:r>
            <a:r>
              <a:rPr lang="cs-CZ" altLang="cs-CZ" dirty="0"/>
              <a:t>, </a:t>
            </a:r>
            <a:r>
              <a:rPr lang="cs-CZ" altLang="cs-CZ" dirty="0" err="1"/>
              <a:t>heart</a:t>
            </a:r>
            <a:r>
              <a:rPr lang="cs-CZ" altLang="cs-CZ" dirty="0"/>
              <a:t>, </a:t>
            </a:r>
            <a:r>
              <a:rPr lang="cs-CZ" altLang="cs-CZ" dirty="0" err="1"/>
              <a:t>lungs</a:t>
            </a:r>
            <a:r>
              <a:rPr lang="cs-CZ" altLang="cs-CZ" dirty="0"/>
              <a:t>, </a:t>
            </a:r>
            <a:r>
              <a:rPr lang="cs-CZ" altLang="cs-CZ" dirty="0" err="1" smtClean="0"/>
              <a:t>muscles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nerves</a:t>
            </a:r>
            <a:r>
              <a:rPr lang="cs-CZ" altLang="cs-CZ" dirty="0" smtClean="0"/>
              <a:t>)</a:t>
            </a:r>
            <a:endParaRPr lang="en-US" altLang="cs-CZ" dirty="0"/>
          </a:p>
          <a:p>
            <a:pPr eaLnBrk="1" hangingPunct="1">
              <a:lnSpc>
                <a:spcPct val="80000"/>
              </a:lnSpc>
            </a:pPr>
            <a:r>
              <a:rPr lang="en-US" altLang="cs-CZ" dirty="0"/>
              <a:t>Genetic factors</a:t>
            </a:r>
            <a:r>
              <a:rPr lang="th-TH" altLang="cs-CZ" dirty="0"/>
              <a:t> 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smtClean="0"/>
              <a:t>Etiology </a:t>
            </a:r>
            <a:r>
              <a:rPr lang="cs-CZ" altLang="cs-CZ" dirty="0" err="1"/>
              <a:t>unknown</a:t>
            </a:r>
            <a:r>
              <a:rPr lang="cs-CZ" altLang="cs-CZ" dirty="0"/>
              <a:t>, </a:t>
            </a:r>
            <a:r>
              <a:rPr lang="cs-CZ" altLang="cs-CZ" dirty="0" err="1"/>
              <a:t>combination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gen. </a:t>
            </a:r>
            <a:r>
              <a:rPr lang="cs-CZ" altLang="cs-CZ" dirty="0" err="1"/>
              <a:t>predisposition</a:t>
            </a:r>
            <a:r>
              <a:rPr lang="cs-CZ" altLang="cs-CZ" dirty="0"/>
              <a:t>, </a:t>
            </a:r>
            <a:r>
              <a:rPr lang="cs-CZ" altLang="cs-CZ" dirty="0" err="1"/>
              <a:t>environment</a:t>
            </a:r>
            <a:r>
              <a:rPr lang="cs-CZ" altLang="cs-CZ" dirty="0"/>
              <a:t> (</a:t>
            </a:r>
            <a:r>
              <a:rPr lang="cs-CZ" altLang="cs-CZ" dirty="0" err="1"/>
              <a:t>trigger</a:t>
            </a:r>
            <a:r>
              <a:rPr lang="cs-CZ" altLang="cs-CZ" dirty="0"/>
              <a:t>), </a:t>
            </a:r>
            <a:r>
              <a:rPr lang="cs-CZ" altLang="cs-CZ" dirty="0" err="1"/>
              <a:t>autoimmunity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/>
              <a:t>Rheumatoid </a:t>
            </a:r>
            <a:r>
              <a:rPr lang="en-US" altLang="cs-CZ" dirty="0"/>
              <a:t>factor (RF)</a:t>
            </a:r>
            <a:r>
              <a:rPr lang="cs-CZ" altLang="cs-CZ" dirty="0"/>
              <a:t> </a:t>
            </a:r>
            <a:r>
              <a:rPr lang="cs-CZ" altLang="cs-CZ" dirty="0" smtClean="0"/>
              <a:t>in </a:t>
            </a:r>
            <a:r>
              <a:rPr lang="cs-CZ" altLang="cs-CZ" dirty="0"/>
              <a:t>80</a:t>
            </a:r>
            <a:r>
              <a:rPr lang="cs-CZ" altLang="cs-CZ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 smtClean="0"/>
              <a:t>Start </a:t>
            </a:r>
            <a:r>
              <a:rPr lang="cs-CZ" altLang="cs-CZ" dirty="0" err="1" smtClean="0"/>
              <a:t>commonly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between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ages</a:t>
            </a:r>
            <a:r>
              <a:rPr lang="cs-CZ" altLang="cs-CZ" dirty="0" smtClean="0"/>
              <a:t> 25-50 </a:t>
            </a:r>
            <a:r>
              <a:rPr lang="cs-CZ" altLang="cs-CZ" dirty="0" err="1" smtClean="0"/>
              <a:t>years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err="1" smtClean="0"/>
              <a:t>Women</a:t>
            </a:r>
            <a:r>
              <a:rPr lang="cs-CZ" altLang="cs-CZ" dirty="0" smtClean="0"/>
              <a:t> 3:1 </a:t>
            </a:r>
            <a:r>
              <a:rPr lang="cs-CZ" altLang="cs-CZ" dirty="0" err="1" smtClean="0"/>
              <a:t>men</a:t>
            </a:r>
            <a:endParaRPr lang="cs-CZ" altLang="cs-CZ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dirty="0" err="1" smtClean="0"/>
              <a:t>Prolonged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morning</a:t>
            </a:r>
            <a:r>
              <a:rPr lang="cs-CZ" altLang="cs-CZ" dirty="0" smtClean="0"/>
              <a:t> joint </a:t>
            </a:r>
            <a:r>
              <a:rPr lang="cs-CZ" altLang="cs-CZ" dirty="0" err="1" smtClean="0"/>
              <a:t>stiffness</a:t>
            </a:r>
            <a:r>
              <a:rPr lang="cs-CZ" altLang="cs-CZ" dirty="0" smtClean="0"/>
              <a:t> (≥ 1 </a:t>
            </a:r>
            <a:r>
              <a:rPr lang="cs-CZ" altLang="cs-CZ" dirty="0" err="1" smtClean="0"/>
              <a:t>hour</a:t>
            </a:r>
            <a:r>
              <a:rPr lang="cs-CZ" altLang="cs-CZ" dirty="0" smtClean="0"/>
              <a:t>)</a:t>
            </a:r>
            <a:endParaRPr lang="en-US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</a:pPr>
            <a:endParaRPr lang="en-US" altLang="cs-CZ" dirty="0"/>
          </a:p>
        </p:txBody>
      </p:sp>
    </p:spTree>
    <p:extLst>
      <p:ext uri="{BB962C8B-B14F-4D97-AF65-F5344CB8AC3E}">
        <p14:creationId xmlns="" xmlns:p14="http://schemas.microsoft.com/office/powerpoint/2010/main" val="9181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 dirty="0" smtClean="0">
                <a:solidFill>
                  <a:srgbClr val="FF0000"/>
                </a:solidFill>
              </a:rPr>
              <a:t>Rheumatoid </a:t>
            </a:r>
            <a:r>
              <a:rPr lang="cs-CZ" altLang="cs-CZ" dirty="0" smtClean="0">
                <a:solidFill>
                  <a:srgbClr val="FF0000"/>
                </a:solidFill>
              </a:rPr>
              <a:t>a</a:t>
            </a:r>
            <a:r>
              <a:rPr lang="en-US" altLang="cs-CZ" dirty="0" err="1" smtClean="0">
                <a:solidFill>
                  <a:srgbClr val="FF0000"/>
                </a:solidFill>
              </a:rPr>
              <a:t>rthritis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cs-CZ" dirty="0" smtClean="0"/>
              <a:t>Chronic </a:t>
            </a:r>
            <a:r>
              <a:rPr lang="cs-CZ" altLang="cs-CZ" dirty="0" err="1" smtClean="0"/>
              <a:t>nonpurulent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proliferative</a:t>
            </a:r>
            <a:r>
              <a:rPr lang="cs-CZ" altLang="cs-CZ" dirty="0" smtClean="0"/>
              <a:t> </a:t>
            </a:r>
            <a:r>
              <a:rPr lang="en-US" altLang="cs-CZ" dirty="0" smtClean="0"/>
              <a:t>inflammation of synovial joints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symmetrical</a:t>
            </a:r>
            <a:endParaRPr lang="en-US" altLang="cs-CZ" dirty="0" smtClean="0"/>
          </a:p>
          <a:p>
            <a:pPr eaLnBrk="1" hangingPunct="1"/>
            <a:r>
              <a:rPr lang="en-US" altLang="cs-CZ" dirty="0" smtClean="0"/>
              <a:t>Proliferation of synovial lining cells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oedema</a:t>
            </a:r>
            <a:r>
              <a:rPr lang="cs-CZ" altLang="cs-CZ" dirty="0" smtClean="0"/>
              <a:t>, fibrin </a:t>
            </a:r>
            <a:r>
              <a:rPr lang="cs-CZ" altLang="cs-CZ" dirty="0" err="1" smtClean="0"/>
              <a:t>deposition</a:t>
            </a:r>
            <a:r>
              <a:rPr lang="cs-CZ" altLang="cs-CZ" dirty="0" smtClean="0"/>
              <a:t> → </a:t>
            </a:r>
            <a:r>
              <a:rPr lang="cs-CZ" altLang="cs-CZ" dirty="0" err="1" smtClean="0"/>
              <a:t>pannus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synovial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granulation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+ </a:t>
            </a:r>
            <a:r>
              <a:rPr lang="cs-CZ" altLang="cs-CZ" dirty="0" err="1" smtClean="0"/>
              <a:t>inflammatory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cells</a:t>
            </a:r>
            <a:r>
              <a:rPr lang="cs-CZ" altLang="cs-CZ" dirty="0" smtClean="0"/>
              <a:t>) →</a:t>
            </a:r>
          </a:p>
          <a:p>
            <a:pPr eaLnBrk="1" hangingPunct="1"/>
            <a:r>
              <a:rPr lang="en-US" altLang="cs-CZ" dirty="0" smtClean="0"/>
              <a:t>Erosion of articular cartilage and adjacent</a:t>
            </a:r>
            <a:r>
              <a:rPr lang="th-TH" altLang="cs-CZ" dirty="0" smtClean="0"/>
              <a:t> </a:t>
            </a:r>
            <a:r>
              <a:rPr lang="en-US" altLang="cs-CZ" dirty="0" smtClean="0"/>
              <a:t>bone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osteoclasts</a:t>
            </a:r>
            <a:r>
              <a:rPr lang="cs-CZ" altLang="cs-CZ" dirty="0" smtClean="0"/>
              <a:t>) →</a:t>
            </a:r>
          </a:p>
          <a:p>
            <a:pPr eaLnBrk="1" hangingPunct="1"/>
            <a:r>
              <a:rPr lang="cs-CZ" altLang="cs-CZ" dirty="0" err="1" smtClean="0"/>
              <a:t>Fibrous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ankylosis</a:t>
            </a:r>
            <a:r>
              <a:rPr lang="cs-CZ" altLang="cs-CZ" dirty="0" smtClean="0"/>
              <a:t> → bony </a:t>
            </a:r>
            <a:r>
              <a:rPr lang="cs-CZ" altLang="cs-CZ" dirty="0" err="1" smtClean="0"/>
              <a:t>ankylosis</a:t>
            </a:r>
            <a:endParaRPr lang="cs-CZ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19997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429000"/>
            <a:ext cx="47244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4" descr="Synov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573463"/>
            <a:ext cx="30083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043114" y="176213"/>
            <a:ext cx="862488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dirty="0" err="1"/>
              <a:t>Variable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course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usual</a:t>
            </a:r>
            <a:r>
              <a:rPr lang="cs-CZ" altLang="cs-CZ" sz="2800" dirty="0"/>
              <a:t> start in </a:t>
            </a:r>
            <a:r>
              <a:rPr lang="cs-CZ" altLang="cs-CZ" sz="2800" dirty="0" err="1"/>
              <a:t>hands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other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small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joints</a:t>
            </a:r>
            <a:r>
              <a:rPr lang="cs-CZ" altLang="cs-CZ" sz="2800" dirty="0"/>
              <a:t>.</a:t>
            </a:r>
          </a:p>
          <a:p>
            <a:r>
              <a:rPr lang="cs-CZ" altLang="cs-CZ" sz="2800" dirty="0"/>
              <a:t> Arthritis + </a:t>
            </a:r>
            <a:r>
              <a:rPr lang="cs-CZ" altLang="cs-CZ" sz="2800" dirty="0" err="1"/>
              <a:t>morning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stiffness</a:t>
            </a:r>
            <a:endParaRPr lang="cs-CZ" altLang="cs-CZ" sz="2800" dirty="0"/>
          </a:p>
          <a:p>
            <a:r>
              <a:rPr lang="cs-CZ" altLang="cs-CZ" sz="2800" dirty="0" err="1"/>
              <a:t>Worsening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limitation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motion</a:t>
            </a:r>
            <a:endParaRPr lang="cs-CZ" altLang="cs-CZ" sz="2800" dirty="0"/>
          </a:p>
          <a:p>
            <a:r>
              <a:rPr lang="cs-CZ" altLang="cs-CZ" sz="2800" dirty="0" err="1"/>
              <a:t>Rheumatoid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nodules</a:t>
            </a:r>
            <a:r>
              <a:rPr lang="cs-CZ" altLang="cs-CZ" sz="2800" dirty="0"/>
              <a:t> in </a:t>
            </a:r>
            <a:r>
              <a:rPr lang="cs-CZ" altLang="cs-CZ" sz="2800" dirty="0" err="1"/>
              <a:t>organs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tissues</a:t>
            </a:r>
            <a:r>
              <a:rPr lang="cs-CZ" altLang="cs-CZ" sz="2800" dirty="0"/>
              <a:t> – skin, </a:t>
            </a:r>
            <a:r>
              <a:rPr lang="cs-CZ" altLang="cs-CZ" sz="2800" dirty="0" err="1"/>
              <a:t>lungs</a:t>
            </a:r>
            <a:r>
              <a:rPr lang="cs-CZ" altLang="cs-CZ" sz="2800" dirty="0"/>
              <a:t> (!x ca), </a:t>
            </a:r>
            <a:r>
              <a:rPr lang="cs-CZ" altLang="cs-CZ" sz="2800" dirty="0" err="1"/>
              <a:t>myocardium</a:t>
            </a:r>
            <a:r>
              <a:rPr lang="cs-CZ" altLang="cs-CZ" sz="2800" dirty="0" smtClean="0"/>
              <a:t>,…</a:t>
            </a:r>
          </a:p>
          <a:p>
            <a:r>
              <a:rPr lang="cs-CZ" altLang="cs-CZ" sz="2800" dirty="0" err="1" smtClean="0"/>
              <a:t>Systemic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signs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fatigue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malaise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weight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loss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fever</a:t>
            </a:r>
            <a:r>
              <a:rPr lang="cs-CZ" altLang="cs-CZ" sz="2800" dirty="0" smtClean="0"/>
              <a:t>, … ) </a:t>
            </a:r>
            <a:endParaRPr lang="cs-CZ" altLang="cs-CZ" sz="2800" dirty="0"/>
          </a:p>
        </p:txBody>
      </p:sp>
    </p:spTree>
    <p:extLst>
      <p:ext uri="{BB962C8B-B14F-4D97-AF65-F5344CB8AC3E}">
        <p14:creationId xmlns="" xmlns:p14="http://schemas.microsoft.com/office/powerpoint/2010/main" val="39890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imp-h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688" y="3571876"/>
            <a:ext cx="3048000" cy="2500313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141663"/>
            <a:ext cx="48006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670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Special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diagnostic</a:t>
            </a:r>
            <a:r>
              <a:rPr lang="cs-CZ" dirty="0" smtClean="0"/>
              <a:t> </a:t>
            </a:r>
            <a:r>
              <a:rPr lang="cs-CZ" dirty="0" err="1" smtClean="0"/>
              <a:t>staff</a:t>
            </a:r>
            <a:r>
              <a:rPr lang="cs-CZ" dirty="0" smtClean="0"/>
              <a:t> (</a:t>
            </a:r>
            <a:r>
              <a:rPr lang="cs-CZ" dirty="0" err="1" smtClean="0"/>
              <a:t>localisation</a:t>
            </a:r>
            <a:r>
              <a:rPr lang="cs-CZ" dirty="0" smtClean="0"/>
              <a:t>, type and </a:t>
            </a:r>
            <a:r>
              <a:rPr lang="cs-CZ" dirty="0" err="1" smtClean="0"/>
              <a:t>duration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joint </a:t>
            </a:r>
            <a:r>
              <a:rPr lang="cs-CZ" dirty="0" err="1" smtClean="0"/>
              <a:t>pain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Signs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progression</a:t>
            </a:r>
            <a:r>
              <a:rPr lang="cs-CZ" dirty="0" smtClean="0"/>
              <a:t> (</a:t>
            </a:r>
            <a:r>
              <a:rPr lang="cs-CZ" dirty="0" err="1" smtClean="0"/>
              <a:t>increased</a:t>
            </a:r>
            <a:r>
              <a:rPr lang="cs-CZ" dirty="0" smtClean="0"/>
              <a:t> intensity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more </a:t>
            </a:r>
            <a:r>
              <a:rPr lang="cs-CZ" dirty="0" err="1" smtClean="0"/>
              <a:t>joints</a:t>
            </a:r>
            <a:r>
              <a:rPr lang="cs-CZ" dirty="0" smtClean="0"/>
              <a:t> </a:t>
            </a:r>
            <a:r>
              <a:rPr lang="cs-CZ" dirty="0" err="1" smtClean="0"/>
              <a:t>affected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True</a:t>
            </a:r>
            <a:r>
              <a:rPr lang="cs-CZ" dirty="0" smtClean="0"/>
              <a:t> arthritis –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active</a:t>
            </a:r>
            <a:r>
              <a:rPr lang="cs-CZ" dirty="0" smtClean="0"/>
              <a:t> + </a:t>
            </a:r>
            <a:r>
              <a:rPr lang="cs-CZ" dirty="0" err="1" smtClean="0"/>
              <a:t>passive</a:t>
            </a:r>
            <a:r>
              <a:rPr lang="cs-CZ" dirty="0" smtClean="0"/>
              <a:t> </a:t>
            </a:r>
            <a:r>
              <a:rPr lang="cs-CZ" dirty="0" err="1" smtClean="0"/>
              <a:t>motion</a:t>
            </a:r>
            <a:r>
              <a:rPr lang="cs-CZ" dirty="0" smtClean="0"/>
              <a:t>  x </a:t>
            </a:r>
            <a:r>
              <a:rPr lang="cs-CZ" dirty="0" err="1" smtClean="0"/>
              <a:t>tendinitis</a:t>
            </a:r>
            <a:r>
              <a:rPr lang="cs-CZ" dirty="0" smtClean="0"/>
              <a:t> – more in </a:t>
            </a:r>
            <a:r>
              <a:rPr lang="cs-CZ" dirty="0" err="1" smtClean="0"/>
              <a:t>active</a:t>
            </a:r>
            <a:r>
              <a:rPr lang="cs-CZ" dirty="0" smtClean="0"/>
              <a:t> </a:t>
            </a:r>
            <a:r>
              <a:rPr lang="cs-CZ" dirty="0" err="1" smtClean="0"/>
              <a:t>motion</a:t>
            </a:r>
            <a:endParaRPr lang="cs-CZ" dirty="0" smtClean="0"/>
          </a:p>
          <a:p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r>
              <a:rPr lang="cs-CZ" dirty="0" smtClean="0"/>
              <a:t> (type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Functional</a:t>
            </a:r>
            <a:r>
              <a:rPr lang="cs-CZ" dirty="0" smtClean="0"/>
              <a:t> status and </a:t>
            </a:r>
            <a:r>
              <a:rPr lang="cs-CZ" dirty="0" err="1" smtClean="0"/>
              <a:t>rehabilitation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075445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Systemic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sclerosis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 smtClean="0"/>
              <a:t>Chronic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inflammation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progressive</a:t>
            </a:r>
            <a:r>
              <a:rPr lang="cs-CZ" altLang="cs-CZ" dirty="0" smtClean="0"/>
              <a:t> </a:t>
            </a:r>
            <a:r>
              <a:rPr lang="cs-CZ" altLang="cs-CZ" dirty="0" err="1"/>
              <a:t>interstitial</a:t>
            </a:r>
            <a:r>
              <a:rPr lang="cs-CZ" altLang="cs-CZ" dirty="0"/>
              <a:t> and </a:t>
            </a:r>
            <a:r>
              <a:rPr lang="cs-CZ" altLang="cs-CZ" dirty="0" err="1"/>
              <a:t>perivascular</a:t>
            </a:r>
            <a:r>
              <a:rPr lang="cs-CZ" altLang="cs-CZ" dirty="0"/>
              <a:t> </a:t>
            </a:r>
            <a:r>
              <a:rPr lang="cs-CZ" altLang="cs-CZ" dirty="0" err="1"/>
              <a:t>fibrosis</a:t>
            </a:r>
            <a:r>
              <a:rPr lang="cs-CZ" altLang="cs-CZ" dirty="0"/>
              <a:t> in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smtClean="0"/>
              <a:t>skin, </a:t>
            </a:r>
            <a:r>
              <a:rPr lang="en-GB" altLang="cs-CZ" dirty="0" smtClean="0">
                <a:cs typeface="Arial" panose="020B0604020202020204" pitchFamily="34" charset="0"/>
              </a:rPr>
              <a:t>subcutaneous </a:t>
            </a:r>
            <a:r>
              <a:rPr lang="en-GB" altLang="cs-CZ" dirty="0">
                <a:cs typeface="Arial" panose="020B0604020202020204" pitchFamily="34" charset="0"/>
              </a:rPr>
              <a:t>tissue, muscles</a:t>
            </a:r>
            <a:r>
              <a:rPr lang="cs-CZ" altLang="cs-CZ" dirty="0" smtClean="0"/>
              <a:t> </a:t>
            </a:r>
            <a:r>
              <a:rPr lang="cs-CZ" altLang="cs-CZ" dirty="0"/>
              <a:t>and </a:t>
            </a:r>
            <a:r>
              <a:rPr lang="cs-CZ" altLang="cs-CZ" dirty="0" err="1"/>
              <a:t>multiple</a:t>
            </a:r>
            <a:r>
              <a:rPr lang="cs-CZ" altLang="cs-CZ" dirty="0"/>
              <a:t> </a:t>
            </a:r>
            <a:r>
              <a:rPr lang="cs-CZ" altLang="cs-CZ" dirty="0" err="1"/>
              <a:t>organs</a:t>
            </a:r>
            <a:endParaRPr lang="cs-CZ" altLang="cs-CZ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cs-CZ" altLang="cs-CZ" dirty="0" err="1" smtClean="0"/>
              <a:t>gastrointestinal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tract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kidneys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heart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muscles</a:t>
            </a:r>
            <a:r>
              <a:rPr lang="cs-CZ" altLang="cs-CZ" dirty="0" smtClean="0"/>
              <a:t>, and </a:t>
            </a:r>
            <a:r>
              <a:rPr lang="cs-CZ" altLang="cs-CZ" dirty="0" err="1" smtClean="0"/>
              <a:t>lungs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interstitial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fibrosis</a:t>
            </a:r>
            <a:r>
              <a:rPr lang="cs-CZ" altLang="cs-CZ" dirty="0" smtClean="0"/>
              <a:t>) </a:t>
            </a:r>
            <a:r>
              <a:rPr lang="cs-CZ" altLang="cs-CZ" dirty="0" err="1" smtClean="0"/>
              <a:t>frequently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involved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dirty="0" err="1" smtClean="0"/>
              <a:t>death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from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renal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failure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cardiac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failure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pulmonary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insufficiency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intestinal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malabsorption</a:t>
            </a:r>
            <a:r>
              <a:rPr lang="cs-CZ" altLang="cs-CZ" dirty="0" smtClean="0"/>
              <a:t> </a:t>
            </a:r>
          </a:p>
          <a:p>
            <a:pPr eaLnBrk="1" hangingPunct="1"/>
            <a:r>
              <a:rPr lang="cs-CZ" altLang="cs-CZ" i="1" dirty="0" smtClean="0"/>
              <a:t>limited </a:t>
            </a:r>
            <a:r>
              <a:rPr lang="cs-CZ" altLang="cs-CZ" i="1" dirty="0" err="1" smtClean="0"/>
              <a:t>scleroderma</a:t>
            </a:r>
            <a:r>
              <a:rPr lang="cs-CZ" altLang="cs-CZ" dirty="0" smtClean="0"/>
              <a:t>, in </a:t>
            </a:r>
            <a:r>
              <a:rPr lang="cs-CZ" altLang="cs-CZ" dirty="0" err="1" smtClean="0"/>
              <a:t>which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skin </a:t>
            </a:r>
            <a:r>
              <a:rPr lang="cs-CZ" altLang="cs-CZ" dirty="0" err="1" smtClean="0"/>
              <a:t>involvement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often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confined</a:t>
            </a:r>
            <a:r>
              <a:rPr lang="cs-CZ" altLang="cs-CZ" dirty="0" smtClean="0"/>
              <a:t> to </a:t>
            </a:r>
            <a:r>
              <a:rPr lang="cs-CZ" altLang="cs-CZ" dirty="0" err="1" smtClean="0"/>
              <a:t>fingers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forearms</a:t>
            </a:r>
            <a:r>
              <a:rPr lang="cs-CZ" altLang="cs-CZ" dirty="0" smtClean="0"/>
              <a:t>, and face. </a:t>
            </a:r>
          </a:p>
        </p:txBody>
      </p:sp>
    </p:spTree>
    <p:extLst>
      <p:ext uri="{BB962C8B-B14F-4D97-AF65-F5344CB8AC3E}">
        <p14:creationId xmlns="" xmlns:p14="http://schemas.microsoft.com/office/powerpoint/2010/main" val="41727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>
                <a:solidFill>
                  <a:srgbClr val="FF0000"/>
                </a:solidFill>
              </a:rPr>
              <a:t>Systemic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sclerosis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female-to-male ratio of 3 : 1, with a peak incidence in the 50- to 60-year age group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chemeClr val="tx2"/>
                </a:solidFill>
              </a:rPr>
              <a:t>Raynaud's phenomenon</a:t>
            </a:r>
            <a:r>
              <a:rPr lang="cs-CZ" altLang="cs-CZ" i="1" smtClean="0"/>
              <a:t>: </a:t>
            </a:r>
            <a:r>
              <a:rPr lang="cs-CZ" altLang="cs-CZ" smtClean="0"/>
              <a:t>episodic vasoconstriction of the arteries and arterioles of the extremities, in virtually all patients and precedes other symptoms in 70% of cases.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mtClean="0">
                <a:solidFill>
                  <a:schemeClr val="tx2"/>
                </a:solidFill>
              </a:rPr>
              <a:t>Dysphagia</a:t>
            </a:r>
            <a:r>
              <a:rPr lang="cs-CZ" altLang="cs-CZ" smtClean="0"/>
              <a:t> attributable to esophageal fibrosis and its resultant hypomotility in more than 50% of patients  </a:t>
            </a:r>
          </a:p>
        </p:txBody>
      </p:sp>
    </p:spTree>
    <p:extLst>
      <p:ext uri="{BB962C8B-B14F-4D97-AF65-F5344CB8AC3E}">
        <p14:creationId xmlns="" xmlns:p14="http://schemas.microsoft.com/office/powerpoint/2010/main" val="223300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GB" altLang="en-GB" b="1" u="sng" dirty="0">
                <a:solidFill>
                  <a:schemeClr val="tx2"/>
                </a:solidFill>
              </a:rPr>
              <a:t>Endocrine system</a:t>
            </a:r>
            <a:endParaRPr lang="en-GB" altLang="en-GB" u="sng" dirty="0">
              <a:solidFill>
                <a:schemeClr val="tx2"/>
              </a:solidFill>
            </a:endParaRPr>
          </a:p>
          <a:p>
            <a:r>
              <a:rPr lang="en-GB" altLang="en-GB" dirty="0"/>
              <a:t>Autoimmune (Has</a:t>
            </a:r>
            <a:r>
              <a:rPr lang="cs-CZ" altLang="en-GB" dirty="0"/>
              <a:t>h</a:t>
            </a:r>
            <a:r>
              <a:rPr lang="en-GB" altLang="en-GB" dirty="0" err="1"/>
              <a:t>imoto’s</a:t>
            </a:r>
            <a:r>
              <a:rPr lang="en-GB" altLang="en-GB" dirty="0"/>
              <a:t>) </a:t>
            </a:r>
            <a:r>
              <a:rPr lang="en-GB" altLang="en-GB" dirty="0" smtClean="0"/>
              <a:t>thyroiditis</a:t>
            </a:r>
            <a:r>
              <a:rPr lang="cs-CZ" altLang="en-GB" dirty="0" smtClean="0"/>
              <a:t> - </a:t>
            </a:r>
            <a:r>
              <a:rPr lang="cs-CZ" altLang="en-GB" dirty="0" err="1" smtClean="0"/>
              <a:t>hypofunction</a:t>
            </a:r>
            <a:endParaRPr lang="en-GB" altLang="en-GB" dirty="0"/>
          </a:p>
          <a:p>
            <a:r>
              <a:rPr lang="en-GB" altLang="en-GB" dirty="0"/>
              <a:t>Hyperthyroidism (Graves’ disease; thyrotoxicosis)</a:t>
            </a:r>
          </a:p>
          <a:p>
            <a:r>
              <a:rPr lang="en-GB" altLang="en-GB" dirty="0"/>
              <a:t>Type I diabetes mellitus (insulin-dependent or juvenile diabetes)</a:t>
            </a:r>
          </a:p>
          <a:p>
            <a:r>
              <a:rPr lang="en-GB" altLang="en-GB" dirty="0"/>
              <a:t>Insulin-resistant diabetes</a:t>
            </a:r>
          </a:p>
          <a:p>
            <a:r>
              <a:rPr lang="en-GB" altLang="en-GB" dirty="0"/>
              <a:t>Autoimmune adrenal insufficiency (Addison’s </a:t>
            </a:r>
            <a:r>
              <a:rPr lang="en-GB" altLang="en-GB" dirty="0" smtClean="0"/>
              <a:t>disease)</a:t>
            </a:r>
            <a:endParaRPr lang="en-GB" altLang="en-GB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2307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Clinical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mild</a:t>
            </a:r>
            <a:r>
              <a:rPr lang="cs-CZ" dirty="0" smtClean="0"/>
              <a:t> </a:t>
            </a:r>
            <a:r>
              <a:rPr lang="cs-CZ" dirty="0" err="1" smtClean="0"/>
              <a:t>viral</a:t>
            </a:r>
            <a:r>
              <a:rPr lang="cs-CZ" dirty="0" smtClean="0"/>
              <a:t>/</a:t>
            </a:r>
            <a:r>
              <a:rPr lang="cs-CZ" dirty="0" err="1" smtClean="0"/>
              <a:t>bacterial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exercise</a:t>
            </a:r>
            <a:r>
              <a:rPr lang="cs-CZ" dirty="0" smtClean="0"/>
              <a:t> in </a:t>
            </a:r>
            <a:r>
              <a:rPr lang="cs-CZ" dirty="0" err="1" smtClean="0"/>
              <a:t>otherwise</a:t>
            </a:r>
            <a:r>
              <a:rPr lang="cs-CZ" dirty="0" smtClean="0"/>
              <a:t> </a:t>
            </a:r>
            <a:r>
              <a:rPr lang="cs-CZ" dirty="0" err="1" smtClean="0"/>
              <a:t>healty</a:t>
            </a:r>
            <a:r>
              <a:rPr lang="cs-CZ" dirty="0" smtClean="0"/>
              <a:t>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located</a:t>
            </a:r>
            <a:r>
              <a:rPr lang="cs-CZ" dirty="0" smtClean="0"/>
              <a:t> </a:t>
            </a:r>
            <a:r>
              <a:rPr lang="cs-CZ" dirty="0" err="1" smtClean="0"/>
              <a:t>above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(„</a:t>
            </a:r>
            <a:r>
              <a:rPr lang="cs-CZ" dirty="0" err="1" smtClean="0"/>
              <a:t>neck</a:t>
            </a:r>
            <a:r>
              <a:rPr lang="cs-CZ" dirty="0" smtClean="0"/>
              <a:t> </a:t>
            </a:r>
            <a:r>
              <a:rPr lang="cs-CZ" dirty="0" err="1" smtClean="0"/>
              <a:t>check</a:t>
            </a:r>
            <a:r>
              <a:rPr lang="cs-CZ" dirty="0" smtClean="0"/>
              <a:t>“) – </a:t>
            </a:r>
            <a:r>
              <a:rPr lang="cs-CZ" dirty="0" err="1" smtClean="0"/>
              <a:t>sneezing</a:t>
            </a:r>
            <a:r>
              <a:rPr lang="cs-CZ" dirty="0" smtClean="0"/>
              <a:t>, </a:t>
            </a:r>
            <a:r>
              <a:rPr lang="cs-CZ" dirty="0" err="1" smtClean="0"/>
              <a:t>throatache</a:t>
            </a:r>
            <a:r>
              <a:rPr lang="cs-CZ" dirty="0" smtClean="0"/>
              <a:t>, rhinitis – and are not </a:t>
            </a:r>
            <a:r>
              <a:rPr lang="cs-CZ" dirty="0" err="1" smtClean="0"/>
              <a:t>worse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10 </a:t>
            </a:r>
            <a:r>
              <a:rPr lang="cs-CZ" dirty="0" err="1" smtClean="0"/>
              <a:t>minutes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moderate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headache</a:t>
            </a:r>
            <a:r>
              <a:rPr lang="cs-CZ" dirty="0" smtClean="0"/>
              <a:t>,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throbbing</a:t>
            </a:r>
            <a:r>
              <a:rPr lang="cs-CZ" dirty="0" smtClean="0"/>
              <a:t> start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short</a:t>
            </a:r>
            <a:r>
              <a:rPr lang="cs-CZ" dirty="0" smtClean="0"/>
              <a:t> term </a:t>
            </a:r>
            <a:r>
              <a:rPr lang="cs-CZ" dirty="0" err="1" smtClean="0"/>
              <a:t>activity</a:t>
            </a:r>
            <a:r>
              <a:rPr lang="cs-CZ" dirty="0"/>
              <a:t> </a:t>
            </a:r>
            <a:r>
              <a:rPr lang="cs-CZ" dirty="0" smtClean="0"/>
              <a:t>→ stop and rest</a:t>
            </a:r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systemic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r>
              <a:rPr lang="cs-CZ" dirty="0" smtClean="0"/>
              <a:t> (</a:t>
            </a:r>
            <a:r>
              <a:rPr lang="cs-CZ" dirty="0" err="1" smtClean="0"/>
              <a:t>fever</a:t>
            </a:r>
            <a:r>
              <a:rPr lang="cs-CZ" dirty="0" smtClean="0"/>
              <a:t>, </a:t>
            </a:r>
            <a:r>
              <a:rPr lang="cs-CZ" dirty="0" err="1" smtClean="0"/>
              <a:t>fatigue</a:t>
            </a:r>
            <a:r>
              <a:rPr lang="cs-CZ" dirty="0" smtClean="0"/>
              <a:t>)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r>
              <a:rPr lang="cs-CZ" dirty="0" smtClean="0"/>
              <a:t> </a:t>
            </a:r>
            <a:r>
              <a:rPr lang="cs-CZ" dirty="0" err="1" smtClean="0"/>
              <a:t>below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neck</a:t>
            </a:r>
            <a:r>
              <a:rPr lang="cs-CZ" dirty="0" smtClean="0"/>
              <a:t> (</a:t>
            </a:r>
            <a:r>
              <a:rPr lang="cs-CZ" dirty="0" err="1" smtClean="0"/>
              <a:t>cough</a:t>
            </a:r>
            <a:r>
              <a:rPr lang="cs-CZ" dirty="0" smtClean="0"/>
              <a:t>, </a:t>
            </a:r>
            <a:r>
              <a:rPr lang="cs-CZ" dirty="0" err="1" smtClean="0"/>
              <a:t>diarrhea</a:t>
            </a:r>
            <a:r>
              <a:rPr lang="cs-CZ" dirty="0" smtClean="0"/>
              <a:t>, </a:t>
            </a:r>
            <a:r>
              <a:rPr lang="cs-CZ" dirty="0" err="1" smtClean="0"/>
              <a:t>vomiting</a:t>
            </a:r>
            <a:r>
              <a:rPr lang="cs-CZ" dirty="0" smtClean="0"/>
              <a:t>, </a:t>
            </a:r>
            <a:r>
              <a:rPr lang="cs-CZ" dirty="0" err="1" smtClean="0"/>
              <a:t>muscle</a:t>
            </a:r>
            <a:r>
              <a:rPr lang="cs-CZ" dirty="0" smtClean="0"/>
              <a:t>/joint </a:t>
            </a:r>
            <a:r>
              <a:rPr lang="cs-CZ" dirty="0" err="1" smtClean="0"/>
              <a:t>ache</a:t>
            </a:r>
            <a:r>
              <a:rPr lang="cs-CZ" dirty="0" smtClean="0"/>
              <a:t> </a:t>
            </a:r>
            <a:r>
              <a:rPr lang="cs-CZ" dirty="0"/>
              <a:t>→ </a:t>
            </a:r>
            <a:r>
              <a:rPr lang="cs-CZ" dirty="0" smtClean="0"/>
              <a:t>no </a:t>
            </a:r>
            <a:r>
              <a:rPr lang="cs-CZ" dirty="0" err="1" smtClean="0"/>
              <a:t>exercise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41313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kumimoji="1" lang="en-GB" altLang="en-GB" b="1" u="sng" dirty="0" smtClean="0">
                <a:solidFill>
                  <a:schemeClr val="tx2"/>
                </a:solidFill>
                <a:effectLst/>
              </a:rPr>
              <a:t>Neuromuscular system</a:t>
            </a:r>
          </a:p>
          <a:p>
            <a:r>
              <a:rPr kumimoji="1" lang="en-GB" altLang="en-GB" dirty="0" smtClean="0">
                <a:effectLst/>
              </a:rPr>
              <a:t>      Myasthenia gravis</a:t>
            </a:r>
          </a:p>
          <a:p>
            <a:r>
              <a:rPr kumimoji="1" lang="en-GB" altLang="en-GB" dirty="0" smtClean="0">
                <a:effectLst/>
              </a:rPr>
              <a:t>      Autoimmune polyneuritis</a:t>
            </a:r>
          </a:p>
          <a:p>
            <a:r>
              <a:rPr kumimoji="1" lang="en-GB" altLang="en-GB" dirty="0" smtClean="0">
                <a:effectLst/>
              </a:rPr>
              <a:t>      Multiple sclerosis</a:t>
            </a:r>
          </a:p>
          <a:p>
            <a:pPr marL="0" indent="0">
              <a:buNone/>
            </a:pP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1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GB" sz="4000">
                <a:solidFill>
                  <a:srgbClr val="FF0000"/>
                </a:solidFill>
              </a:rPr>
              <a:t>Organ-specific autoimmune diseases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None/>
            </a:pPr>
            <a:r>
              <a:rPr lang="cs-CZ" altLang="cs-CZ" b="1" u="sng" smtClean="0">
                <a:solidFill>
                  <a:schemeClr val="tx2"/>
                </a:solidFill>
                <a:effectLst/>
              </a:rPr>
              <a:t>GIT</a:t>
            </a:r>
          </a:p>
          <a:p>
            <a:pPr marL="609600" indent="-609600" algn="just"/>
            <a:r>
              <a:rPr lang="en-US" altLang="zh-CN" smtClean="0">
                <a:ea typeface="宋体" panose="02010600030101010101" pitchFamily="2" charset="-122"/>
              </a:rPr>
              <a:t>Chronic ulcerative colitis</a:t>
            </a:r>
          </a:p>
          <a:p>
            <a:pPr marL="609600" indent="-609600" algn="just"/>
            <a:r>
              <a:rPr lang="en-US" altLang="zh-CN" smtClean="0">
                <a:ea typeface="宋体" panose="02010600030101010101" pitchFamily="2" charset="-122"/>
              </a:rPr>
              <a:t>Malignant pernicious</a:t>
            </a:r>
            <a:r>
              <a:rPr lang="en-US" altLang="zh-CN" smtClean="0">
                <a:solidFill>
                  <a:srgbClr val="FF6600"/>
                </a:solidFill>
                <a:ea typeface="宋体" panose="02010600030101010101" pitchFamily="2" charset="-122"/>
              </a:rPr>
              <a:t> </a:t>
            </a:r>
            <a:r>
              <a:rPr lang="en-US" altLang="zh-CN" smtClean="0">
                <a:ea typeface="宋体" panose="02010600030101010101" pitchFamily="2" charset="-122"/>
              </a:rPr>
              <a:t>anaemia with chronic atrophic gastritis</a:t>
            </a:r>
          </a:p>
          <a:p>
            <a:pPr marL="609600" indent="-609600" algn="just"/>
            <a:r>
              <a:rPr lang="cs-CZ" altLang="zh-CN" smtClean="0">
                <a:ea typeface="宋体" panose="02010600030101010101" pitchFamily="2" charset="-122"/>
              </a:rPr>
              <a:t>Autoimmune </a:t>
            </a:r>
            <a:r>
              <a:rPr lang="en-US" altLang="zh-CN" smtClean="0">
                <a:ea typeface="宋体" panose="02010600030101010101" pitchFamily="2" charset="-122"/>
              </a:rPr>
              <a:t>hepatitis</a:t>
            </a:r>
            <a:r>
              <a:rPr lang="cs-CZ" altLang="zh-CN" smtClean="0"/>
              <a:t>, AI pancreatitis</a:t>
            </a:r>
          </a:p>
          <a:p>
            <a:pPr marL="609600" indent="-609600" algn="just"/>
            <a:r>
              <a:rPr lang="cs-CZ" altLang="zh-CN" smtClean="0"/>
              <a:t>Primary biliary cirrhosis</a:t>
            </a:r>
          </a:p>
          <a:p>
            <a:pPr marL="609600" indent="-609600" algn="just"/>
            <a:r>
              <a:rPr lang="cs-CZ" altLang="zh-CN" smtClean="0"/>
              <a:t>Chronic sclerosing cholangitis</a:t>
            </a:r>
          </a:p>
          <a:p>
            <a:pPr marL="609600" indent="-609600" algn="just">
              <a:lnSpc>
                <a:spcPct val="130000"/>
              </a:lnSpc>
            </a:pPr>
            <a:endParaRPr lang="en-US" altLang="zh-CN" smtClean="0">
              <a:ea typeface="宋体" panose="02010600030101010101" pitchFamily="2" charset="-122"/>
            </a:endParaRPr>
          </a:p>
          <a:p>
            <a:pPr marL="609600" indent="-609600" algn="just">
              <a:lnSpc>
                <a:spcPct val="130000"/>
              </a:lnSpc>
              <a:buNone/>
            </a:pPr>
            <a:endParaRPr lang="zh-CN" altLang="en-US" smtClean="0">
              <a:ea typeface="宋体" panose="02010600030101010101" pitchFamily="2" charset="-122"/>
            </a:endParaRPr>
          </a:p>
          <a:p>
            <a:pPr marL="609600" indent="-609600"/>
            <a:endParaRPr lang="cs-CZ" altLang="cs-CZ" b="1" u="sng" smtClean="0">
              <a:solidFill>
                <a:schemeClr val="tx2"/>
              </a:solidFill>
              <a:effectLst/>
            </a:endParaRPr>
          </a:p>
          <a:p>
            <a:pPr marL="609600" indent="-609600"/>
            <a:endParaRPr lang="cs-CZ" altLang="cs-CZ" b="1" u="sng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0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3124200" y="30480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600" b="1" dirty="0">
                <a:solidFill>
                  <a:srgbClr val="FF0000"/>
                </a:solidFill>
                <a:latin typeface="+mj-lt"/>
              </a:rPr>
              <a:t>Diabetes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382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Hyperglycaemia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Different mechanisms cause different forms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Genetic and environmental component to all forms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Diabetes gives rise to complications; 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 err="1"/>
              <a:t>microvascular</a:t>
            </a:r>
            <a:r>
              <a:rPr lang="en-GB" dirty="0"/>
              <a:t>- nephropathy, neuropathy, retinopathy 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 err="1"/>
              <a:t>macrovascular</a:t>
            </a:r>
            <a:r>
              <a:rPr lang="en-GB" dirty="0"/>
              <a:t> - cardiovascular disease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dirty="0"/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Two major forms of diabetes: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Type 1 diabetes (autoimmune)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Font typeface="Wingdings" panose="05000000000000000000" pitchFamily="2" charset="2"/>
              <a:buNone/>
              <a:defRPr/>
            </a:pPr>
            <a:r>
              <a:rPr lang="en-GB" dirty="0"/>
              <a:t>Type 2 diabetes (metabolic)</a:t>
            </a:r>
          </a:p>
        </p:txBody>
      </p:sp>
    </p:spTree>
    <p:extLst>
      <p:ext uri="{BB962C8B-B14F-4D97-AF65-F5344CB8AC3E}">
        <p14:creationId xmlns="" xmlns:p14="http://schemas.microsoft.com/office/powerpoint/2010/main" val="4137281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 dirty="0" smtClean="0">
                <a:solidFill>
                  <a:srgbClr val="FF0000"/>
                </a:solidFill>
              </a:rPr>
              <a:t>Multiple </a:t>
            </a:r>
            <a:r>
              <a:rPr lang="cs-CZ" altLang="cs-CZ" dirty="0" smtClean="0">
                <a:solidFill>
                  <a:srgbClr val="FF0000"/>
                </a:solidFill>
              </a:rPr>
              <a:t>s</a:t>
            </a:r>
            <a:r>
              <a:rPr lang="en-US" altLang="cs-CZ" dirty="0" err="1" smtClean="0">
                <a:solidFill>
                  <a:srgbClr val="FF0000"/>
                </a:solidFill>
              </a:rPr>
              <a:t>clerosis</a:t>
            </a: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chemeClr val="bg1"/>
                </a:solidFill>
              </a:rPr>
              <a:t>–</a:t>
            </a:r>
            <a:r>
              <a:rPr lang="cs-CZ" altLang="cs-CZ" dirty="0" err="1"/>
              <a:t>autoimmune</a:t>
            </a:r>
            <a:r>
              <a:rPr lang="cs-CZ" altLang="cs-CZ" dirty="0"/>
              <a:t> </a:t>
            </a:r>
            <a:r>
              <a:rPr lang="cs-CZ" altLang="cs-CZ" dirty="0" smtClean="0"/>
              <a:t>brain </a:t>
            </a:r>
            <a:r>
              <a:rPr lang="cs-CZ" altLang="cs-CZ" dirty="0" err="1" smtClean="0"/>
              <a:t>disorder</a:t>
            </a:r>
            <a:r>
              <a:rPr lang="cs-CZ" altLang="cs-CZ" dirty="0"/>
              <a:t>, </a:t>
            </a:r>
            <a:r>
              <a:rPr lang="cs-CZ" altLang="cs-CZ" dirty="0" err="1"/>
              <a:t>genetic</a:t>
            </a:r>
            <a:r>
              <a:rPr lang="cs-CZ" altLang="cs-CZ" dirty="0"/>
              <a:t> </a:t>
            </a:r>
            <a:r>
              <a:rPr lang="cs-CZ" altLang="cs-CZ" dirty="0" smtClean="0"/>
              <a:t>+ </a:t>
            </a:r>
            <a:r>
              <a:rPr lang="cs-CZ" altLang="cs-CZ" dirty="0" err="1"/>
              <a:t>environmental</a:t>
            </a:r>
            <a:r>
              <a:rPr lang="cs-CZ" altLang="cs-CZ" dirty="0"/>
              <a:t> </a:t>
            </a:r>
            <a:r>
              <a:rPr lang="cs-CZ" altLang="cs-CZ" dirty="0" err="1"/>
              <a:t>factors</a:t>
            </a:r>
            <a:r>
              <a:rPr lang="cs-CZ" altLang="cs-CZ" dirty="0"/>
              <a:t> (</a:t>
            </a:r>
            <a:r>
              <a:rPr lang="cs-CZ" altLang="cs-CZ" dirty="0" err="1"/>
              <a:t>infection</a:t>
            </a:r>
            <a:r>
              <a:rPr lang="cs-CZ" altLang="cs-CZ" dirty="0"/>
              <a:t> as  </a:t>
            </a:r>
            <a:r>
              <a:rPr lang="cs-CZ" altLang="cs-CZ" dirty="0" err="1"/>
              <a:t>trigger</a:t>
            </a:r>
            <a:r>
              <a:rPr lang="cs-CZ" altLang="cs-CZ" dirty="0"/>
              <a:t>), </a:t>
            </a:r>
            <a:r>
              <a:rPr lang="cs-CZ" altLang="cs-CZ" dirty="0" smtClean="0"/>
              <a:t>T </a:t>
            </a:r>
            <a:r>
              <a:rPr lang="cs-CZ" altLang="cs-CZ" dirty="0" err="1"/>
              <a:t>lymphocytes</a:t>
            </a:r>
            <a:r>
              <a:rPr lang="cs-CZ" altLang="cs-CZ" dirty="0"/>
              <a:t> </a:t>
            </a:r>
            <a:r>
              <a:rPr lang="cs-CZ" altLang="cs-CZ" dirty="0" err="1"/>
              <a:t>reaction</a:t>
            </a:r>
            <a:r>
              <a:rPr lang="cs-CZ" altLang="cs-CZ" dirty="0"/>
              <a:t> </a:t>
            </a:r>
            <a:r>
              <a:rPr lang="cs-CZ" altLang="cs-CZ" dirty="0" err="1"/>
              <a:t>against</a:t>
            </a:r>
            <a:r>
              <a:rPr lang="cs-CZ" altLang="cs-CZ" dirty="0"/>
              <a:t> myelin + </a:t>
            </a:r>
            <a:r>
              <a:rPr lang="cs-CZ" altLang="cs-CZ" dirty="0" err="1"/>
              <a:t>macrophagic</a:t>
            </a:r>
            <a:r>
              <a:rPr lang="cs-CZ" altLang="cs-CZ" dirty="0"/>
              <a:t> </a:t>
            </a:r>
            <a:r>
              <a:rPr lang="cs-CZ" altLang="cs-CZ" dirty="0" err="1"/>
              <a:t>activation</a:t>
            </a:r>
            <a:r>
              <a:rPr lang="cs-CZ" altLang="cs-CZ" dirty="0"/>
              <a:t> by </a:t>
            </a:r>
            <a:r>
              <a:rPr lang="cs-CZ" altLang="cs-CZ" dirty="0" err="1"/>
              <a:t>cytokines</a:t>
            </a:r>
            <a:r>
              <a:rPr lang="cs-CZ" altLang="cs-CZ" dirty="0"/>
              <a:t> – </a:t>
            </a:r>
            <a:r>
              <a:rPr lang="cs-CZ" altLang="cs-CZ" dirty="0" err="1"/>
              <a:t>demyelinisation</a:t>
            </a:r>
            <a:endParaRPr lang="cs-CZ" altLang="cs-CZ" dirty="0"/>
          </a:p>
          <a:p>
            <a:r>
              <a:rPr lang="cs-CZ" altLang="cs-CZ" dirty="0" smtClean="0"/>
              <a:t>Brain </a:t>
            </a:r>
            <a:r>
              <a:rPr lang="cs-CZ" altLang="cs-CZ" dirty="0" err="1" smtClean="0"/>
              <a:t>white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matter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plaque</a:t>
            </a:r>
            <a:r>
              <a:rPr lang="cs-CZ" altLang="cs-CZ" dirty="0" smtClean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active</a:t>
            </a:r>
            <a:r>
              <a:rPr lang="cs-CZ" altLang="cs-CZ" dirty="0"/>
              <a:t>, </a:t>
            </a:r>
            <a:r>
              <a:rPr lang="cs-CZ" altLang="cs-CZ" dirty="0" err="1"/>
              <a:t>inactive</a:t>
            </a:r>
            <a:r>
              <a:rPr lang="cs-CZ" altLang="cs-CZ" smtClean="0"/>
              <a:t>), </a:t>
            </a:r>
            <a:r>
              <a:rPr lang="cs-CZ" altLang="cs-CZ" dirty="0" err="1"/>
              <a:t>gliosis</a:t>
            </a:r>
            <a:r>
              <a:rPr lang="cs-CZ" altLang="cs-CZ" dirty="0"/>
              <a:t> – </a:t>
            </a:r>
            <a:r>
              <a:rPr lang="cs-CZ" altLang="cs-CZ" dirty="0" err="1"/>
              <a:t>sclerosis</a:t>
            </a:r>
            <a:endParaRPr lang="cs-CZ" altLang="cs-CZ" dirty="0"/>
          </a:p>
          <a:p>
            <a:r>
              <a:rPr lang="cs-CZ" altLang="cs-CZ" dirty="0" err="1"/>
              <a:t>muscular</a:t>
            </a:r>
            <a:r>
              <a:rPr lang="cs-CZ" altLang="cs-CZ" dirty="0"/>
              <a:t> </a:t>
            </a:r>
            <a:r>
              <a:rPr lang="cs-CZ" altLang="cs-CZ" dirty="0" err="1"/>
              <a:t>weakness</a:t>
            </a:r>
            <a:r>
              <a:rPr lang="cs-CZ" altLang="cs-CZ" dirty="0"/>
              <a:t>, </a:t>
            </a:r>
            <a:r>
              <a:rPr lang="cs-CZ" altLang="cs-CZ" dirty="0" err="1"/>
              <a:t>paraesthesia</a:t>
            </a:r>
            <a:r>
              <a:rPr lang="cs-CZ" altLang="cs-CZ" dirty="0"/>
              <a:t>, </a:t>
            </a:r>
            <a:r>
              <a:rPr lang="cs-CZ" altLang="cs-CZ" dirty="0" err="1"/>
              <a:t>sensoric</a:t>
            </a:r>
            <a:r>
              <a:rPr lang="cs-CZ" altLang="cs-CZ" dirty="0"/>
              <a:t> </a:t>
            </a:r>
            <a:r>
              <a:rPr lang="cs-CZ" altLang="cs-CZ" dirty="0" err="1"/>
              <a:t>dysfunction</a:t>
            </a:r>
            <a:r>
              <a:rPr lang="cs-CZ" altLang="cs-CZ" dirty="0"/>
              <a:t> (</a:t>
            </a:r>
            <a:r>
              <a:rPr lang="cs-CZ" altLang="cs-CZ" dirty="0" err="1"/>
              <a:t>ocular</a:t>
            </a:r>
            <a:r>
              <a:rPr lang="cs-CZ" altLang="cs-CZ" dirty="0"/>
              <a:t>), </a:t>
            </a:r>
            <a:r>
              <a:rPr lang="cs-CZ" altLang="cs-CZ" dirty="0" err="1"/>
              <a:t>etc</a:t>
            </a:r>
            <a:r>
              <a:rPr lang="cs-CZ" altLang="cs-CZ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17323169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 smtClean="0">
                <a:solidFill>
                  <a:srgbClr val="FF0000"/>
                </a:solidFill>
              </a:rPr>
              <a:t>Myasthenia </a:t>
            </a:r>
            <a:r>
              <a:rPr lang="cs-CZ" altLang="cs-CZ" dirty="0" smtClean="0">
                <a:solidFill>
                  <a:srgbClr val="FF0000"/>
                </a:solidFill>
              </a:rPr>
              <a:t>g</a:t>
            </a:r>
            <a:r>
              <a:rPr lang="en-US" altLang="cs-CZ" dirty="0" err="1" smtClean="0">
                <a:solidFill>
                  <a:srgbClr val="FF0000"/>
                </a:solidFill>
              </a:rPr>
              <a:t>ravis</a:t>
            </a:r>
            <a:r>
              <a:rPr lang="en-US" altLang="cs-CZ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52600"/>
            <a:ext cx="8229600" cy="3886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Disease marked by progressive weakness and loss of muscle control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Classified as a B cell </a:t>
            </a:r>
            <a:r>
              <a:rPr lang="cs-CZ" altLang="cs-CZ" dirty="0" smtClean="0"/>
              <a:t>d</a:t>
            </a:r>
            <a:r>
              <a:rPr lang="en-US" altLang="cs-CZ" dirty="0" err="1" smtClean="0"/>
              <a:t>isease</a:t>
            </a:r>
            <a:endParaRPr lang="en-US" altLang="cs-CZ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cs-CZ" dirty="0" smtClean="0"/>
              <a:t>Autoantibodies against nicotinic acetylcholine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</a:t>
            </a:r>
            <a:r>
              <a:rPr lang="en-US" altLang="cs-CZ" dirty="0" smtClean="0"/>
              <a:t>receptors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dirty="0" smtClean="0"/>
          </a:p>
        </p:txBody>
      </p:sp>
    </p:spTree>
    <p:extLst>
      <p:ext uri="{BB962C8B-B14F-4D97-AF65-F5344CB8AC3E}">
        <p14:creationId xmlns="" xmlns:p14="http://schemas.microsoft.com/office/powerpoint/2010/main" val="267511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352425"/>
            <a:ext cx="10515600" cy="13255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6000" dirty="0" err="1">
                <a:solidFill>
                  <a:srgbClr val="FF0000"/>
                </a:solidFill>
              </a:rPr>
              <a:t>Celiac</a:t>
            </a:r>
            <a:r>
              <a:rPr lang="cs-CZ" altLang="cs-CZ" sz="6000" dirty="0">
                <a:solidFill>
                  <a:srgbClr val="FF0000"/>
                </a:solidFill>
              </a:rPr>
              <a:t> </a:t>
            </a:r>
            <a:r>
              <a:rPr lang="cs-CZ" altLang="cs-CZ" sz="6000" dirty="0" err="1">
                <a:solidFill>
                  <a:srgbClr val="FF0000"/>
                </a:solidFill>
              </a:rPr>
              <a:t>disease</a:t>
            </a:r>
            <a:endParaRPr lang="cs-CZ" altLang="cs-CZ" sz="6000" dirty="0">
              <a:solidFill>
                <a:srgbClr val="FF0000"/>
              </a:solidFill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Sensitivity to gluten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recurring abdominal bloating and pain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chronic </a:t>
            </a:r>
            <a:r>
              <a:rPr lang="en-GB" altLang="cs-CZ" sz="2400" dirty="0" err="1"/>
              <a:t>diarrhea</a:t>
            </a:r>
            <a:r>
              <a:rPr lang="cs-CZ" altLang="cs-CZ" sz="2400" dirty="0"/>
              <a:t>/</a:t>
            </a:r>
            <a:r>
              <a:rPr lang="en-GB" altLang="cs-CZ" sz="2400" dirty="0"/>
              <a:t>constipation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failure to thrive in infants</a:t>
            </a:r>
            <a:r>
              <a:rPr lang="cs-CZ" altLang="cs-CZ" sz="2400" dirty="0"/>
              <a:t>/</a:t>
            </a:r>
            <a:r>
              <a:rPr lang="cs-CZ" altLang="cs-CZ" sz="2400" dirty="0" err="1"/>
              <a:t>loss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weight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fatigue </a:t>
            </a:r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unexplained </a:t>
            </a:r>
            <a:r>
              <a:rPr lang="en-GB" altLang="cs-CZ" sz="2400" dirty="0" err="1"/>
              <a:t>anemia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en-GB" altLang="cs-CZ" sz="2400" dirty="0"/>
              <a:t>dermatitis </a:t>
            </a:r>
            <a:r>
              <a:rPr lang="en-GB" altLang="cs-CZ" sz="2400" dirty="0" err="1"/>
              <a:t>herpetiformis</a:t>
            </a:r>
            <a:r>
              <a:rPr lang="en-GB" altLang="cs-CZ" sz="2400" dirty="0"/>
              <a:t> </a:t>
            </a:r>
            <a:r>
              <a:rPr lang="cs-CZ" altLang="cs-CZ" sz="2400" dirty="0" err="1"/>
              <a:t>Duhring</a:t>
            </a:r>
            <a:endParaRPr lang="en-GB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Autoantibodies</a:t>
            </a:r>
            <a:endParaRPr lang="cs-CZ" alt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41467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000" dirty="0">
                <a:solidFill>
                  <a:srgbClr val="FF0000"/>
                </a:solidFill>
              </a:rPr>
              <a:t>IBD – </a:t>
            </a:r>
            <a:r>
              <a:rPr lang="cs-CZ" altLang="cs-CZ" sz="4000" dirty="0" err="1">
                <a:solidFill>
                  <a:srgbClr val="FF0000"/>
                </a:solidFill>
              </a:rPr>
              <a:t>inflammatory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bowel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diseases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pic>
        <p:nvPicPr>
          <p:cNvPr id="249861" name="Picture 5" descr="dia 0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3364" y="1600201"/>
            <a:ext cx="6643687" cy="4525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041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IMMUNODEFICIENCIES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/>
              <a:t>genetic</a:t>
            </a:r>
            <a:r>
              <a:rPr lang="cs-CZ" dirty="0" smtClean="0"/>
              <a:t>, </a:t>
            </a:r>
            <a:r>
              <a:rPr lang="cs-CZ" dirty="0" err="1" smtClean="0"/>
              <a:t>uncommon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Secondary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dirty="0" err="1" smtClean="0"/>
              <a:t>acquired</a:t>
            </a:r>
            <a:r>
              <a:rPr lang="cs-CZ" dirty="0" smtClean="0"/>
              <a:t>, very </a:t>
            </a:r>
            <a:r>
              <a:rPr lang="cs-CZ" dirty="0" err="1" smtClean="0"/>
              <a:t>common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823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immunodeficiencies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cs-CZ" sz="3400" dirty="0"/>
              <a:t>Depends on the stage of immune </a:t>
            </a:r>
            <a:r>
              <a:rPr lang="en-US" altLang="cs-CZ" sz="3400" dirty="0" err="1" smtClean="0"/>
              <a:t>developmen</a:t>
            </a:r>
            <a:r>
              <a:rPr lang="cs-CZ" altLang="cs-CZ" sz="3400" dirty="0" smtClean="0"/>
              <a:t>t </a:t>
            </a:r>
            <a:r>
              <a:rPr lang="en-US" altLang="cs-CZ" sz="3400" dirty="0" smtClean="0"/>
              <a:t>that </a:t>
            </a:r>
            <a:r>
              <a:rPr lang="en-US" altLang="cs-CZ" sz="3400" dirty="0"/>
              <a:t>is affected</a:t>
            </a:r>
          </a:p>
          <a:p>
            <a:endParaRPr lang="en-US" altLang="cs-CZ" sz="3400" dirty="0"/>
          </a:p>
          <a:p>
            <a:r>
              <a:rPr lang="en-US" altLang="cs-CZ" sz="3400" dirty="0"/>
              <a:t>The earlier the defect, the more severe </a:t>
            </a:r>
            <a:r>
              <a:rPr lang="en-US" altLang="cs-CZ" sz="3400" dirty="0" smtClean="0"/>
              <a:t>the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effect</a:t>
            </a:r>
            <a:endParaRPr lang="en-US" altLang="cs-CZ" sz="3400" dirty="0"/>
          </a:p>
          <a:p>
            <a:endParaRPr lang="en-US" altLang="cs-CZ" sz="3400" dirty="0"/>
          </a:p>
          <a:p>
            <a:r>
              <a:rPr lang="en-US" altLang="cs-CZ" sz="3400" dirty="0"/>
              <a:t>SCID (severe combined </a:t>
            </a:r>
            <a:r>
              <a:rPr lang="en-US" altLang="cs-CZ" sz="3400" dirty="0" smtClean="0"/>
              <a:t>immunodeficiency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syndrome</a:t>
            </a:r>
            <a:r>
              <a:rPr lang="en-US" altLang="cs-CZ" sz="3400" dirty="0"/>
              <a:t>)</a:t>
            </a:r>
          </a:p>
          <a:p>
            <a:pPr marL="0" indent="0">
              <a:buNone/>
            </a:pPr>
            <a:r>
              <a:rPr lang="en-US" altLang="cs-CZ" sz="3400" dirty="0"/>
              <a:t>	essentially no protection </a:t>
            </a:r>
            <a:r>
              <a:rPr lang="en-US" altLang="cs-CZ" sz="3400" dirty="0" smtClean="0"/>
              <a:t>against</a:t>
            </a:r>
            <a:r>
              <a:rPr lang="cs-CZ" altLang="cs-CZ" sz="3400" dirty="0" smtClean="0"/>
              <a:t> </a:t>
            </a:r>
            <a:r>
              <a:rPr lang="en-US" altLang="cs-CZ" sz="3400" dirty="0" smtClean="0"/>
              <a:t>infection</a:t>
            </a:r>
            <a:endParaRPr lang="en-US" altLang="cs-CZ" sz="3400" dirty="0"/>
          </a:p>
          <a:p>
            <a:pPr marL="0" indent="0">
              <a:buNone/>
            </a:pPr>
            <a:r>
              <a:rPr lang="cs-CZ" altLang="cs-CZ" sz="3400" dirty="0" smtClean="0"/>
              <a:t>         </a:t>
            </a:r>
            <a:r>
              <a:rPr lang="cs-CZ" altLang="cs-CZ" sz="3400" dirty="0" err="1" smtClean="0"/>
              <a:t>difficult</a:t>
            </a:r>
            <a:r>
              <a:rPr lang="cs-CZ" altLang="cs-CZ" sz="3400" dirty="0" smtClean="0"/>
              <a:t> </a:t>
            </a:r>
            <a:r>
              <a:rPr lang="cs-CZ" altLang="cs-CZ" sz="3400" dirty="0" err="1" smtClean="0"/>
              <a:t>treatment</a:t>
            </a:r>
            <a:r>
              <a:rPr lang="cs-CZ" altLang="cs-CZ" sz="3400" dirty="0" smtClean="0"/>
              <a:t> (</a:t>
            </a:r>
            <a:r>
              <a:rPr lang="en-US" altLang="cs-CZ" sz="3400" dirty="0" smtClean="0"/>
              <a:t>bone </a:t>
            </a:r>
            <a:r>
              <a:rPr lang="en-US" altLang="cs-CZ" sz="3400" dirty="0"/>
              <a:t>marrow </a:t>
            </a:r>
            <a:r>
              <a:rPr lang="en-US" altLang="cs-CZ" sz="3400" dirty="0" smtClean="0"/>
              <a:t>transplants</a:t>
            </a:r>
            <a:r>
              <a:rPr lang="cs-CZ" altLang="cs-CZ" sz="3400" dirty="0" smtClean="0"/>
              <a:t>, </a:t>
            </a:r>
            <a:r>
              <a:rPr lang="cs-CZ" altLang="cs-CZ" sz="3400" dirty="0" err="1" smtClean="0"/>
              <a:t>etc</a:t>
            </a:r>
            <a:r>
              <a:rPr lang="cs-CZ" altLang="cs-CZ" sz="3400" dirty="0" smtClean="0"/>
              <a:t>.)</a:t>
            </a:r>
            <a:endParaRPr lang="en-US" altLang="cs-CZ" sz="3400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757748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solidFill>
                  <a:srgbClr val="FF0000"/>
                </a:solidFill>
              </a:rPr>
              <a:t>PRIMARY  IMMUNODEFICIENCY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125538"/>
            <a:ext cx="9036050" cy="5732462"/>
          </a:xfrm>
        </p:spPr>
        <p:txBody>
          <a:bodyPr/>
          <a:lstStyle/>
          <a:p>
            <a:r>
              <a:rPr lang="cs-CZ" altLang="cs-CZ" dirty="0" err="1"/>
              <a:t>genetically</a:t>
            </a:r>
            <a:r>
              <a:rPr lang="cs-CZ" altLang="cs-CZ" dirty="0"/>
              <a:t> </a:t>
            </a:r>
            <a:r>
              <a:rPr lang="cs-CZ" altLang="cs-CZ" dirty="0" err="1"/>
              <a:t>determined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humoral</a:t>
            </a:r>
            <a:r>
              <a:rPr lang="cs-CZ" altLang="cs-CZ" dirty="0"/>
              <a:t> and/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cellular</a:t>
            </a:r>
            <a:r>
              <a:rPr lang="cs-CZ" altLang="cs-CZ" dirty="0"/>
              <a:t> </a:t>
            </a:r>
            <a:r>
              <a:rPr lang="cs-CZ" altLang="cs-CZ" dirty="0" err="1"/>
              <a:t>arms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adaptive</a:t>
            </a:r>
            <a:r>
              <a:rPr lang="cs-CZ" altLang="cs-CZ" dirty="0"/>
              <a:t> </a:t>
            </a:r>
            <a:r>
              <a:rPr lang="cs-CZ" altLang="cs-CZ" dirty="0" err="1"/>
              <a:t>immunity</a:t>
            </a:r>
            <a:r>
              <a:rPr lang="cs-CZ" altLang="cs-CZ" dirty="0"/>
              <a:t> (</a:t>
            </a:r>
            <a:r>
              <a:rPr lang="cs-CZ" altLang="cs-CZ" dirty="0" err="1"/>
              <a:t>mediated</a:t>
            </a:r>
            <a:r>
              <a:rPr lang="cs-CZ" altLang="cs-CZ" dirty="0"/>
              <a:t> by B and T </a:t>
            </a:r>
            <a:r>
              <a:rPr lang="cs-CZ" altLang="cs-CZ" dirty="0" err="1"/>
              <a:t>lymphocytes</a:t>
            </a:r>
            <a:r>
              <a:rPr lang="cs-CZ" altLang="cs-CZ" dirty="0"/>
              <a:t>, </a:t>
            </a:r>
            <a:r>
              <a:rPr lang="cs-CZ" altLang="cs-CZ" dirty="0" err="1"/>
              <a:t>respectively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defense </a:t>
            </a:r>
            <a:r>
              <a:rPr lang="cs-CZ" altLang="cs-CZ" dirty="0" err="1"/>
              <a:t>mechanisms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innate</a:t>
            </a:r>
            <a:r>
              <a:rPr lang="cs-CZ" altLang="cs-CZ" dirty="0"/>
              <a:t> </a:t>
            </a:r>
            <a:r>
              <a:rPr lang="cs-CZ" altLang="cs-CZ" dirty="0" err="1"/>
              <a:t>immunity</a:t>
            </a:r>
            <a:r>
              <a:rPr lang="cs-CZ" altLang="cs-CZ" dirty="0"/>
              <a:t> (NK </a:t>
            </a:r>
            <a:r>
              <a:rPr lang="cs-CZ" altLang="cs-CZ" dirty="0" err="1"/>
              <a:t>cells</a:t>
            </a:r>
            <a:r>
              <a:rPr lang="cs-CZ" altLang="cs-CZ" dirty="0"/>
              <a:t>, </a:t>
            </a:r>
            <a:r>
              <a:rPr lang="cs-CZ" altLang="cs-CZ" dirty="0" err="1"/>
              <a:t>phagocytes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complement</a:t>
            </a:r>
            <a:r>
              <a:rPr lang="cs-CZ" altLang="cs-CZ" dirty="0"/>
              <a:t>)</a:t>
            </a:r>
          </a:p>
          <a:p>
            <a:r>
              <a:rPr lang="cs-CZ" altLang="cs-CZ" dirty="0" err="1"/>
              <a:t>manifestation</a:t>
            </a:r>
            <a:r>
              <a:rPr lang="cs-CZ" altLang="cs-CZ" dirty="0"/>
              <a:t> </a:t>
            </a:r>
            <a:r>
              <a:rPr lang="cs-CZ" altLang="cs-CZ" dirty="0" err="1"/>
              <a:t>mostly</a:t>
            </a:r>
            <a:r>
              <a:rPr lang="cs-CZ" altLang="cs-CZ" dirty="0"/>
              <a:t> in </a:t>
            </a:r>
            <a:r>
              <a:rPr lang="cs-CZ" altLang="cs-CZ" dirty="0" err="1"/>
              <a:t>infancy</a:t>
            </a:r>
            <a:r>
              <a:rPr lang="cs-CZ" altLang="cs-CZ" dirty="0"/>
              <a:t>, (6-24 </a:t>
            </a:r>
            <a:r>
              <a:rPr lang="cs-CZ" altLang="cs-CZ" dirty="0" err="1"/>
              <a:t>months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susceptibility to </a:t>
            </a:r>
            <a:r>
              <a:rPr lang="cs-CZ" altLang="cs-CZ" dirty="0" err="1"/>
              <a:t>recurrent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 by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pathogenes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systemic</a:t>
            </a:r>
            <a:r>
              <a:rPr lang="cs-CZ" altLang="cs-CZ" dirty="0"/>
              <a:t> i. by </a:t>
            </a:r>
            <a:r>
              <a:rPr lang="cs-CZ" altLang="cs-CZ" dirty="0" err="1"/>
              <a:t>microorg</a:t>
            </a:r>
            <a:r>
              <a:rPr lang="cs-CZ" altLang="cs-CZ" dirty="0"/>
              <a:t>. </a:t>
            </a:r>
            <a:r>
              <a:rPr lang="cs-CZ" altLang="cs-CZ" dirty="0" err="1"/>
              <a:t>normally</a:t>
            </a:r>
            <a:r>
              <a:rPr lang="cs-CZ" altLang="cs-CZ" dirty="0"/>
              <a:t> </a:t>
            </a:r>
            <a:r>
              <a:rPr lang="cs-CZ" altLang="cs-CZ" dirty="0" err="1"/>
              <a:t>superficial</a:t>
            </a:r>
            <a:r>
              <a:rPr lang="cs-CZ" altLang="cs-CZ" dirty="0"/>
              <a:t>,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unusually</a:t>
            </a:r>
            <a:r>
              <a:rPr lang="cs-CZ" altLang="cs-CZ" dirty="0"/>
              <a:t> </a:t>
            </a:r>
            <a:r>
              <a:rPr lang="cs-CZ" altLang="cs-CZ" dirty="0" err="1"/>
              <a:t>extensive</a:t>
            </a:r>
            <a:r>
              <a:rPr lang="cs-CZ" altLang="cs-CZ" dirty="0"/>
              <a:t> i. by </a:t>
            </a:r>
            <a:r>
              <a:rPr lang="cs-CZ" altLang="cs-CZ" dirty="0" err="1"/>
              <a:t>common</a:t>
            </a:r>
            <a:r>
              <a:rPr lang="cs-CZ" altLang="cs-CZ" dirty="0"/>
              <a:t> </a:t>
            </a:r>
            <a:r>
              <a:rPr lang="cs-CZ" altLang="cs-CZ" dirty="0" err="1"/>
              <a:t>path</a:t>
            </a:r>
            <a:r>
              <a:rPr lang="cs-CZ" altLang="cs-CZ" dirty="0"/>
              <a:t>.</a:t>
            </a:r>
          </a:p>
          <a:p>
            <a:r>
              <a:rPr lang="cs-CZ" altLang="cs-CZ" dirty="0" err="1"/>
              <a:t>autoimmune</a:t>
            </a:r>
            <a:r>
              <a:rPr lang="cs-CZ" altLang="cs-CZ" dirty="0"/>
              <a:t> </a:t>
            </a:r>
            <a:r>
              <a:rPr lang="cs-CZ" altLang="cs-CZ" dirty="0" err="1"/>
              <a:t>diseases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43605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Immunity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Innate</a:t>
            </a:r>
            <a:r>
              <a:rPr lang="cs-CZ" b="1" dirty="0" smtClean="0">
                <a:solidFill>
                  <a:srgbClr val="FF0000"/>
                </a:solidFill>
              </a:rPr>
              <a:t>:  </a:t>
            </a:r>
            <a:r>
              <a:rPr lang="cs-CZ" dirty="0" smtClean="0"/>
              <a:t>not </a:t>
            </a:r>
            <a:r>
              <a:rPr lang="cs-CZ" dirty="0" err="1" smtClean="0"/>
              <a:t>adaptive</a:t>
            </a:r>
            <a:r>
              <a:rPr lang="cs-CZ" dirty="0" smtClean="0"/>
              <a:t>, </a:t>
            </a:r>
            <a:r>
              <a:rPr lang="en-US" altLang="cs-CZ" dirty="0" smtClean="0"/>
              <a:t>no</a:t>
            </a:r>
            <a:r>
              <a:rPr lang="cs-CZ" altLang="cs-CZ" dirty="0" smtClean="0"/>
              <a:t>n-</a:t>
            </a:r>
            <a:r>
              <a:rPr lang="en-US" altLang="cs-CZ" dirty="0" smtClean="0"/>
              <a:t>specific</a:t>
            </a: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	 no immunologic memory </a:t>
            </a:r>
            <a:r>
              <a:rPr lang="en-US" altLang="cs-CZ" dirty="0" smtClean="0"/>
              <a:t>(not stronger </a:t>
            </a:r>
            <a:r>
              <a:rPr lang="en-US" altLang="cs-CZ" dirty="0"/>
              <a:t>with more </a:t>
            </a:r>
            <a:r>
              <a:rPr lang="en-US" altLang="cs-CZ" dirty="0" smtClean="0"/>
              <a:t>exposures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Adaptive</a:t>
            </a:r>
            <a:r>
              <a:rPr lang="cs-CZ" b="1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specific</a:t>
            </a:r>
            <a:r>
              <a:rPr lang="cs-CZ" b="1" dirty="0" smtClean="0">
                <a:solidFill>
                  <a:srgbClr val="FF0000"/>
                </a:solidFill>
              </a:rPr>
              <a:t>):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recognition</a:t>
            </a:r>
            <a:r>
              <a:rPr lang="cs-CZ" dirty="0" smtClean="0"/>
              <a:t> and response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particular</a:t>
            </a:r>
            <a:r>
              <a:rPr lang="cs-CZ" dirty="0" smtClean="0"/>
              <a:t> antigen </a:t>
            </a:r>
          </a:p>
          <a:p>
            <a:r>
              <a:rPr lang="cs-CZ" dirty="0" err="1" smtClean="0"/>
              <a:t>effective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to diverse </a:t>
            </a:r>
            <a:r>
              <a:rPr lang="cs-CZ" dirty="0" err="1" smtClean="0"/>
              <a:t>pathogenes</a:t>
            </a:r>
            <a:r>
              <a:rPr lang="cs-CZ" dirty="0" smtClean="0"/>
              <a:t>/</a:t>
            </a:r>
            <a:r>
              <a:rPr lang="cs-CZ" dirty="0" err="1" smtClean="0"/>
              <a:t>antigenes</a:t>
            </a:r>
            <a:endParaRPr lang="cs-CZ" dirty="0" smtClean="0"/>
          </a:p>
          <a:p>
            <a:r>
              <a:rPr lang="cs-CZ" dirty="0" err="1" smtClean="0"/>
              <a:t>memory</a:t>
            </a:r>
            <a:r>
              <a:rPr lang="cs-CZ" dirty="0" smtClean="0"/>
              <a:t> – rapid response to </a:t>
            </a:r>
            <a:r>
              <a:rPr lang="cs-CZ" dirty="0" err="1" smtClean="0"/>
              <a:t>subsequent</a:t>
            </a:r>
            <a:r>
              <a:rPr lang="cs-CZ" dirty="0" smtClean="0"/>
              <a:t> </a:t>
            </a:r>
            <a:r>
              <a:rPr lang="cs-CZ" dirty="0" err="1" smtClean="0"/>
              <a:t>exposure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antigen</a:t>
            </a:r>
          </a:p>
          <a:p>
            <a:r>
              <a:rPr lang="cs-CZ" dirty="0" err="1" smtClean="0"/>
              <a:t>activation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defense </a:t>
            </a:r>
            <a:r>
              <a:rPr lang="cs-CZ" dirty="0" err="1" smtClean="0"/>
              <a:t>mechanisms</a:t>
            </a:r>
            <a:endParaRPr lang="cs-CZ" dirty="0" smtClean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630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T-cell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err="1"/>
              <a:t>Bacterial</a:t>
            </a:r>
            <a:r>
              <a:rPr lang="cs-CZ" altLang="cs-CZ" dirty="0"/>
              <a:t> </a:t>
            </a:r>
            <a:r>
              <a:rPr lang="cs-CZ" altLang="cs-CZ" dirty="0" err="1"/>
              <a:t>sepsis</a:t>
            </a:r>
            <a:endParaRPr lang="cs-CZ" altLang="cs-CZ" dirty="0"/>
          </a:p>
          <a:p>
            <a:r>
              <a:rPr lang="cs-CZ" altLang="cs-CZ" dirty="0" err="1"/>
              <a:t>Cytomegalovirus</a:t>
            </a:r>
            <a:r>
              <a:rPr lang="cs-CZ" altLang="cs-CZ" dirty="0"/>
              <a:t>, </a:t>
            </a:r>
            <a:r>
              <a:rPr lang="cs-CZ" altLang="cs-CZ" dirty="0" err="1"/>
              <a:t>Epstein-Barr</a:t>
            </a:r>
            <a:r>
              <a:rPr lang="cs-CZ" altLang="cs-CZ" dirty="0"/>
              <a:t> virus, severe </a:t>
            </a:r>
            <a:r>
              <a:rPr lang="cs-CZ" altLang="cs-CZ" dirty="0" err="1"/>
              <a:t>varicella</a:t>
            </a:r>
            <a:r>
              <a:rPr lang="cs-CZ" altLang="cs-CZ" dirty="0"/>
              <a:t>,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respiratory</a:t>
            </a:r>
            <a:r>
              <a:rPr lang="cs-CZ" altLang="cs-CZ" dirty="0"/>
              <a:t> and </a:t>
            </a:r>
            <a:r>
              <a:rPr lang="cs-CZ" altLang="cs-CZ" dirty="0" err="1"/>
              <a:t>intestinal</a:t>
            </a:r>
            <a:r>
              <a:rPr lang="cs-CZ" altLang="cs-CZ" dirty="0"/>
              <a:t> </a:t>
            </a:r>
            <a:r>
              <a:rPr lang="cs-CZ" altLang="cs-CZ" dirty="0" err="1"/>
              <a:t>viruses</a:t>
            </a:r>
            <a:r>
              <a:rPr lang="cs-CZ" altLang="cs-CZ" dirty="0"/>
              <a:t> </a:t>
            </a:r>
          </a:p>
          <a:p>
            <a:r>
              <a:rPr lang="cs-CZ" altLang="cs-CZ" dirty="0" err="1" smtClean="0"/>
              <a:t>Fungal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infections</a:t>
            </a:r>
            <a:r>
              <a:rPr lang="cs-CZ" altLang="cs-CZ" dirty="0" smtClean="0"/>
              <a:t> (</a:t>
            </a:r>
            <a:r>
              <a:rPr lang="cs-CZ" altLang="cs-CZ" i="1" dirty="0" err="1" smtClean="0"/>
              <a:t>Candida</a:t>
            </a:r>
            <a:r>
              <a:rPr lang="cs-CZ" altLang="cs-CZ" i="1" dirty="0"/>
              <a:t>, </a:t>
            </a:r>
            <a:r>
              <a:rPr lang="cs-CZ" altLang="cs-CZ" i="1" dirty="0" err="1"/>
              <a:t>Pneumocystis</a:t>
            </a:r>
            <a:r>
              <a:rPr lang="cs-CZ" altLang="cs-CZ" i="1" dirty="0"/>
              <a:t> </a:t>
            </a:r>
            <a:r>
              <a:rPr lang="cs-CZ" altLang="cs-CZ" i="1" dirty="0" err="1" smtClean="0"/>
              <a:t>jirovecii</a:t>
            </a:r>
            <a:r>
              <a:rPr lang="cs-CZ" altLang="cs-CZ" i="1" dirty="0" smtClean="0"/>
              <a:t>)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r>
              <a:rPr lang="cs-CZ" altLang="cs-CZ" dirty="0" err="1"/>
              <a:t>Aggressive</a:t>
            </a:r>
            <a:r>
              <a:rPr lang="cs-CZ" altLang="cs-CZ" dirty="0"/>
              <a:t> </a:t>
            </a:r>
            <a:r>
              <a:rPr lang="cs-CZ" altLang="cs-CZ" dirty="0" err="1"/>
              <a:t>disease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</a:t>
            </a:r>
            <a:r>
              <a:rPr lang="cs-CZ" altLang="cs-CZ" dirty="0" err="1"/>
              <a:t>opportunistic</a:t>
            </a:r>
            <a:r>
              <a:rPr lang="cs-CZ" altLang="cs-CZ" dirty="0"/>
              <a:t> </a:t>
            </a:r>
            <a:r>
              <a:rPr lang="cs-CZ" altLang="cs-CZ" dirty="0" err="1"/>
              <a:t>pathogens</a:t>
            </a:r>
            <a:r>
              <a:rPr lang="cs-CZ" altLang="cs-CZ" dirty="0"/>
              <a:t>, </a:t>
            </a:r>
            <a:r>
              <a:rPr lang="cs-CZ" altLang="cs-CZ" dirty="0" err="1"/>
              <a:t>failure</a:t>
            </a:r>
            <a:r>
              <a:rPr lang="cs-CZ" altLang="cs-CZ" dirty="0"/>
              <a:t> to </a:t>
            </a:r>
            <a:r>
              <a:rPr lang="cs-CZ" altLang="cs-CZ" dirty="0" err="1"/>
              <a:t>clear</a:t>
            </a:r>
            <a:r>
              <a:rPr lang="cs-CZ" altLang="cs-CZ" dirty="0"/>
              <a:t> </a:t>
            </a:r>
            <a:r>
              <a:rPr lang="cs-CZ" altLang="cs-CZ" dirty="0" err="1"/>
              <a:t>infections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9127998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B-cell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Streptococci, staphylococci, </a:t>
            </a:r>
            <a:r>
              <a:rPr lang="cs-CZ" altLang="cs-CZ" i="1"/>
              <a:t>Haemophilus</a:t>
            </a:r>
            <a:r>
              <a:rPr lang="cs-CZ" altLang="cs-CZ"/>
              <a:t> </a:t>
            </a:r>
          </a:p>
          <a:p>
            <a:r>
              <a:rPr lang="cs-CZ" altLang="cs-CZ"/>
              <a:t>Enteroviral encephalitis </a:t>
            </a:r>
          </a:p>
          <a:p>
            <a:r>
              <a:rPr lang="cs-CZ" altLang="cs-CZ"/>
              <a:t>Severe intestinal giardiasis </a:t>
            </a:r>
          </a:p>
          <a:p>
            <a:r>
              <a:rPr lang="cs-CZ" altLang="cs-CZ"/>
              <a:t>Recurrent sinopulmonary infections, sepsis, chronic meningitis </a:t>
            </a:r>
          </a:p>
        </p:txBody>
      </p:sp>
    </p:spTree>
    <p:extLst>
      <p:ext uri="{BB962C8B-B14F-4D97-AF65-F5344CB8AC3E}">
        <p14:creationId xmlns="" xmlns:p14="http://schemas.microsoft.com/office/powerpoint/2010/main" val="3260756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Granulocyte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Staphylococci, </a:t>
            </a:r>
            <a:r>
              <a:rPr lang="cs-CZ" altLang="cs-CZ" i="1"/>
              <a:t>Pseudomonas</a:t>
            </a:r>
            <a:r>
              <a:rPr lang="cs-CZ" altLang="cs-CZ"/>
              <a:t> </a:t>
            </a:r>
          </a:p>
          <a:p>
            <a:r>
              <a:rPr lang="cs-CZ" altLang="cs-CZ" i="1"/>
              <a:t>Candida, Nocardia, Aspergillus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4335415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FF0000"/>
                </a:solidFill>
              </a:rPr>
              <a:t>Complement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defect</a:t>
            </a:r>
            <a:endParaRPr lang="cs-CZ" altLang="cs-CZ" dirty="0">
              <a:solidFill>
                <a:srgbClr val="FF0000"/>
              </a:solidFill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Neisserial infections, other pyogenic infections </a:t>
            </a:r>
          </a:p>
        </p:txBody>
      </p:sp>
    </p:spTree>
    <p:extLst>
      <p:ext uri="{BB962C8B-B14F-4D97-AF65-F5344CB8AC3E}">
        <p14:creationId xmlns="" xmlns:p14="http://schemas.microsoft.com/office/powerpoint/2010/main" val="11025772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365125"/>
            <a:ext cx="10515600" cy="687388"/>
          </a:xfrm>
        </p:spPr>
        <p:txBody>
          <a:bodyPr>
            <a:normAutofit fontScale="90000"/>
          </a:bodyPr>
          <a:lstStyle/>
          <a:p>
            <a:r>
              <a:rPr lang="cs-CZ" altLang="cs-CZ" sz="4000" dirty="0" err="1">
                <a:solidFill>
                  <a:srgbClr val="FF0000"/>
                </a:solidFill>
              </a:rPr>
              <a:t>Common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variable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err="1">
                <a:solidFill>
                  <a:srgbClr val="FF0000"/>
                </a:solidFill>
              </a:rPr>
              <a:t>immunodeficiency</a:t>
            </a:r>
            <a:r>
              <a:rPr lang="cs-CZ" altLang="cs-CZ" sz="4000" dirty="0">
                <a:solidFill>
                  <a:srgbClr val="FF0000"/>
                </a:solidFill>
              </a:rPr>
              <a:t> </a:t>
            </a:r>
            <a:r>
              <a:rPr lang="cs-CZ" altLang="cs-CZ" sz="4000" dirty="0" smtClean="0">
                <a:solidFill>
                  <a:srgbClr val="FF0000"/>
                </a:solidFill>
              </a:rPr>
              <a:t> CVID</a:t>
            </a:r>
            <a:r>
              <a:rPr lang="cs-CZ" altLang="cs-CZ" sz="4000" dirty="0">
                <a:solidFill>
                  <a:srgbClr val="FF0000"/>
                </a:solidFill>
              </a:rPr>
              <a:t/>
            </a:r>
            <a:br>
              <a:rPr lang="cs-CZ" altLang="cs-CZ" sz="4000" dirty="0">
                <a:solidFill>
                  <a:srgbClr val="FF0000"/>
                </a:solidFill>
              </a:rPr>
            </a:b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3"/>
            <a:ext cx="9144000" cy="5689600"/>
          </a:xfrm>
        </p:spPr>
        <p:txBody>
          <a:bodyPr/>
          <a:lstStyle/>
          <a:p>
            <a:r>
              <a:rPr lang="cs-CZ" altLang="cs-CZ" dirty="0" err="1" smtClean="0"/>
              <a:t>relatively</a:t>
            </a:r>
            <a:r>
              <a:rPr lang="cs-CZ" altLang="cs-CZ" dirty="0" smtClean="0"/>
              <a:t> </a:t>
            </a:r>
            <a:r>
              <a:rPr lang="cs-CZ" altLang="cs-CZ" dirty="0" err="1"/>
              <a:t>common</a:t>
            </a:r>
            <a:r>
              <a:rPr lang="cs-CZ" altLang="cs-CZ" dirty="0"/>
              <a:t>, </a:t>
            </a:r>
            <a:r>
              <a:rPr lang="cs-CZ" altLang="cs-CZ" dirty="0" err="1"/>
              <a:t>heterogeneous</a:t>
            </a:r>
            <a:r>
              <a:rPr lang="cs-CZ" altLang="cs-CZ" dirty="0"/>
              <a:t> </a:t>
            </a:r>
            <a:r>
              <a:rPr lang="cs-CZ" altLang="cs-CZ" dirty="0" err="1"/>
              <a:t>group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disorders</a:t>
            </a:r>
            <a:r>
              <a:rPr lang="cs-CZ" altLang="cs-CZ" dirty="0"/>
              <a:t> (dg. by </a:t>
            </a:r>
            <a:r>
              <a:rPr lang="cs-CZ" altLang="cs-CZ" dirty="0" err="1"/>
              <a:t>exclusion</a:t>
            </a:r>
            <a:r>
              <a:rPr lang="cs-CZ" altLang="cs-CZ" dirty="0"/>
              <a:t>), </a:t>
            </a:r>
            <a:r>
              <a:rPr lang="cs-CZ" altLang="cs-CZ" dirty="0" err="1"/>
              <a:t>both</a:t>
            </a:r>
            <a:r>
              <a:rPr lang="cs-CZ" altLang="cs-CZ" dirty="0"/>
              <a:t> </a:t>
            </a:r>
            <a:r>
              <a:rPr lang="cs-CZ" altLang="cs-CZ" dirty="0" err="1"/>
              <a:t>sexes</a:t>
            </a:r>
            <a:r>
              <a:rPr lang="cs-CZ" altLang="cs-CZ" dirty="0"/>
              <a:t>, </a:t>
            </a:r>
            <a:r>
              <a:rPr lang="cs-CZ" altLang="cs-CZ" dirty="0" err="1"/>
              <a:t>children</a:t>
            </a:r>
            <a:r>
              <a:rPr lang="cs-CZ" altLang="cs-CZ" dirty="0"/>
              <a:t> - </a:t>
            </a:r>
            <a:r>
              <a:rPr lang="cs-CZ" altLang="cs-CZ" dirty="0" err="1"/>
              <a:t>adolescents</a:t>
            </a:r>
            <a:endParaRPr lang="cs-CZ" altLang="cs-CZ" dirty="0"/>
          </a:p>
          <a:p>
            <a:r>
              <a:rPr lang="cs-CZ" altLang="cs-CZ" dirty="0" err="1"/>
              <a:t>hypogammaglobulinemia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sporadic</a:t>
            </a:r>
            <a:r>
              <a:rPr lang="cs-CZ" altLang="cs-CZ" dirty="0"/>
              <a:t> and </a:t>
            </a:r>
            <a:r>
              <a:rPr lang="cs-CZ" altLang="cs-CZ" dirty="0" err="1"/>
              <a:t>inherited</a:t>
            </a:r>
            <a:r>
              <a:rPr lang="cs-CZ" altLang="cs-CZ" dirty="0"/>
              <a:t> </a:t>
            </a:r>
            <a:r>
              <a:rPr lang="cs-CZ" altLang="cs-CZ" dirty="0" err="1"/>
              <a:t>forms</a:t>
            </a:r>
            <a:endParaRPr lang="cs-CZ" altLang="cs-CZ" dirty="0"/>
          </a:p>
          <a:p>
            <a:r>
              <a:rPr lang="cs-CZ" altLang="cs-CZ" dirty="0"/>
              <a:t>B </a:t>
            </a:r>
            <a:r>
              <a:rPr lang="cs-CZ" altLang="cs-CZ" dirty="0" err="1"/>
              <a:t>cells</a:t>
            </a:r>
            <a:r>
              <a:rPr lang="cs-CZ" altLang="cs-CZ" dirty="0"/>
              <a:t> in </a:t>
            </a:r>
            <a:r>
              <a:rPr lang="cs-CZ" altLang="cs-CZ" dirty="0" err="1"/>
              <a:t>normal</a:t>
            </a:r>
            <a:r>
              <a:rPr lang="cs-CZ" altLang="cs-CZ" dirty="0"/>
              <a:t> </a:t>
            </a:r>
            <a:r>
              <a:rPr lang="cs-CZ" altLang="cs-CZ" dirty="0" err="1"/>
              <a:t>numbers</a:t>
            </a:r>
            <a:r>
              <a:rPr lang="cs-CZ" altLang="cs-CZ" dirty="0"/>
              <a:t>, not </a:t>
            </a:r>
            <a:r>
              <a:rPr lang="cs-CZ" altLang="cs-CZ" dirty="0" err="1"/>
              <a:t>able</a:t>
            </a:r>
            <a:r>
              <a:rPr lang="cs-CZ" altLang="cs-CZ" dirty="0"/>
              <a:t> to </a:t>
            </a:r>
            <a:r>
              <a:rPr lang="cs-CZ" altLang="cs-CZ" dirty="0" err="1"/>
              <a:t>differentiate</a:t>
            </a:r>
            <a:r>
              <a:rPr lang="cs-CZ" altLang="cs-CZ" dirty="0"/>
              <a:t> </a:t>
            </a:r>
            <a:r>
              <a:rPr lang="cs-CZ" altLang="cs-CZ" dirty="0" err="1"/>
              <a:t>into</a:t>
            </a:r>
            <a:r>
              <a:rPr lang="cs-CZ" altLang="cs-CZ" dirty="0"/>
              <a:t> plasma </a:t>
            </a:r>
            <a:r>
              <a:rPr lang="cs-CZ" altLang="cs-CZ" dirty="0" err="1"/>
              <a:t>cells</a:t>
            </a:r>
            <a:r>
              <a:rPr lang="cs-CZ" altLang="cs-CZ" dirty="0"/>
              <a:t> </a:t>
            </a:r>
          </a:p>
          <a:p>
            <a:r>
              <a:rPr lang="cs-CZ" altLang="cs-CZ" dirty="0" err="1" smtClean="0"/>
              <a:t>abnormalities</a:t>
            </a:r>
            <a:r>
              <a:rPr lang="cs-CZ" altLang="cs-CZ" dirty="0" smtClean="0"/>
              <a:t> </a:t>
            </a:r>
            <a:r>
              <a:rPr lang="cs-CZ" altLang="cs-CZ" dirty="0"/>
              <a:t>in T </a:t>
            </a:r>
            <a:r>
              <a:rPr lang="cs-CZ" altLang="cs-CZ" dirty="0" err="1"/>
              <a:t>helper</a:t>
            </a:r>
            <a:r>
              <a:rPr lang="cs-CZ" altLang="cs-CZ" dirty="0"/>
              <a:t> cell–</a:t>
            </a:r>
            <a:r>
              <a:rPr lang="cs-CZ" altLang="cs-CZ" dirty="0" err="1"/>
              <a:t>mediated</a:t>
            </a:r>
            <a:r>
              <a:rPr lang="cs-CZ" altLang="cs-CZ" dirty="0"/>
              <a:t> </a:t>
            </a:r>
            <a:r>
              <a:rPr lang="cs-CZ" altLang="cs-CZ" dirty="0" err="1"/>
              <a:t>activation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B </a:t>
            </a:r>
            <a:r>
              <a:rPr lang="cs-CZ" altLang="cs-CZ" dirty="0" err="1"/>
              <a:t>cells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hyperplastic</a:t>
            </a:r>
            <a:r>
              <a:rPr lang="cs-CZ" altLang="cs-CZ" dirty="0"/>
              <a:t> B-cell </a:t>
            </a:r>
            <a:r>
              <a:rPr lang="cs-CZ" altLang="cs-CZ" dirty="0" err="1"/>
              <a:t>zones</a:t>
            </a:r>
            <a:r>
              <a:rPr lang="cs-CZ" altLang="cs-CZ" dirty="0"/>
              <a:t> in </a:t>
            </a:r>
            <a:r>
              <a:rPr lang="cs-CZ" altLang="cs-CZ" dirty="0" err="1"/>
              <a:t>lymphoid</a:t>
            </a:r>
            <a:r>
              <a:rPr lang="cs-CZ" altLang="cs-CZ" dirty="0"/>
              <a:t> </a:t>
            </a:r>
            <a:r>
              <a:rPr lang="cs-CZ" altLang="cs-CZ" dirty="0" err="1"/>
              <a:t>tissue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40374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0" y="1052514"/>
            <a:ext cx="9036050" cy="58054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rgbClr val="FF0000"/>
                </a:solidFill>
              </a:rPr>
              <a:t>Due to impaired synthesis and function:</a:t>
            </a:r>
            <a:r>
              <a:rPr lang="cs-CZ" altLang="cs-CZ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/>
              <a:t>protein, vitamin and energy deficiency in malnutrition, cachexia in disseminated cancer, anorexia, alcoholism </a:t>
            </a:r>
          </a:p>
          <a:p>
            <a:pPr>
              <a:lnSpc>
                <a:spcPct val="90000"/>
              </a:lnSpc>
            </a:pPr>
            <a:r>
              <a:rPr lang="cs-CZ" altLang="cs-CZ"/>
              <a:t>prevalent monoclonal Ig in some lymphoproliferative diseases  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bone marrow infiltration or fibrosis (leukemia, myelofibrosis)    </a:t>
            </a:r>
          </a:p>
          <a:p>
            <a:pPr>
              <a:lnSpc>
                <a:spcPct val="90000"/>
              </a:lnSpc>
            </a:pPr>
            <a:r>
              <a:rPr lang="cs-CZ" altLang="cs-CZ"/>
              <a:t>suppression of cell mediated immunity due to acute viral infection (CMV, EBV, measles, etc.), bacterial and protozoal infection – macrophagic dysfunction (leprosy, leishmaniasis)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20129534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/>
              <a:t>iatrogenic (immunosuppressive and cytostatic drugs, radiotherapy, splenectomy – pneumococcus sepsis) </a:t>
            </a:r>
          </a:p>
          <a:p>
            <a:pPr>
              <a:lnSpc>
                <a:spcPct val="80000"/>
              </a:lnSpc>
            </a:pPr>
            <a:r>
              <a:rPr lang="cs-CZ" altLang="cs-CZ"/>
              <a:t>diabetes mellitus and other metabolic diseases</a:t>
            </a:r>
          </a:p>
          <a:p>
            <a:pPr>
              <a:lnSpc>
                <a:spcPct val="80000"/>
              </a:lnSpc>
            </a:pPr>
            <a:r>
              <a:rPr lang="cs-CZ" altLang="cs-CZ"/>
              <a:t>chronic stress </a:t>
            </a:r>
          </a:p>
          <a:p>
            <a:pPr>
              <a:lnSpc>
                <a:spcPct val="80000"/>
              </a:lnSpc>
            </a:pPr>
            <a:r>
              <a:rPr lang="cs-CZ" altLang="cs-CZ"/>
              <a:t>sarcoidosis  (↓ Tcell function)</a:t>
            </a:r>
          </a:p>
          <a:p>
            <a:pPr>
              <a:lnSpc>
                <a:spcPct val="80000"/>
              </a:lnSpc>
            </a:pPr>
            <a:r>
              <a:rPr lang="cs-CZ" altLang="cs-CZ"/>
              <a:t>certain age groups (old, newborn, immature infants)                            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chemeClr val="tx2"/>
                </a:solidFill>
              </a:rPr>
              <a:t>Increased catabolism or loss</a:t>
            </a:r>
            <a:r>
              <a:rPr lang="cs-CZ" altLang="cs-CZ"/>
              <a:t>: nephrotic syndrome and renal failure, inflammatory intestinal diseases (IBD, lymphangiectasia) </a:t>
            </a:r>
            <a:endParaRPr lang="cs-CZ" altLang="cs-CZ" sz="2000"/>
          </a:p>
        </p:txBody>
      </p:sp>
    </p:spTree>
    <p:extLst>
      <p:ext uri="{BB962C8B-B14F-4D97-AF65-F5344CB8AC3E}">
        <p14:creationId xmlns="" xmlns:p14="http://schemas.microsoft.com/office/powerpoint/2010/main" val="36811388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362950" cy="4781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 err="1">
                <a:solidFill>
                  <a:schemeClr val="tx2"/>
                </a:solidFill>
              </a:rPr>
              <a:t>Humoral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immunodeficiency</a:t>
            </a:r>
            <a:endParaRPr lang="cs-CZ" altLang="cs-CZ" dirty="0"/>
          </a:p>
          <a:p>
            <a:r>
              <a:rPr lang="cs-CZ" altLang="cs-CZ" dirty="0" err="1"/>
              <a:t>intestinal</a:t>
            </a:r>
            <a:r>
              <a:rPr lang="cs-CZ" altLang="cs-CZ" dirty="0"/>
              <a:t> </a:t>
            </a:r>
            <a:r>
              <a:rPr lang="cs-CZ" altLang="cs-CZ" dirty="0" err="1"/>
              <a:t>lymphangiectasia</a:t>
            </a:r>
            <a:r>
              <a:rPr lang="cs-CZ" altLang="cs-CZ" dirty="0"/>
              <a:t>, IBD → ↓ </a:t>
            </a:r>
            <a:r>
              <a:rPr lang="cs-CZ" altLang="cs-CZ" dirty="0" err="1"/>
              <a:t>all</a:t>
            </a:r>
            <a:r>
              <a:rPr lang="cs-CZ" altLang="cs-CZ" dirty="0"/>
              <a:t> </a:t>
            </a:r>
            <a:r>
              <a:rPr lang="cs-CZ" altLang="cs-CZ" dirty="0" err="1"/>
              <a:t>Ig</a:t>
            </a:r>
            <a:r>
              <a:rPr lang="cs-CZ" altLang="cs-CZ" dirty="0"/>
              <a:t> </a:t>
            </a:r>
            <a:r>
              <a:rPr lang="cs-CZ" altLang="cs-CZ" dirty="0" err="1"/>
              <a:t>classes</a:t>
            </a:r>
            <a:r>
              <a:rPr lang="cs-CZ" altLang="cs-CZ" dirty="0"/>
              <a:t>, </a:t>
            </a:r>
            <a:r>
              <a:rPr lang="cs-CZ" altLang="cs-CZ" dirty="0" err="1"/>
              <a:t>commonly</a:t>
            </a:r>
            <a:r>
              <a:rPr lang="cs-CZ" altLang="cs-CZ" dirty="0"/>
              <a:t> + </a:t>
            </a:r>
            <a:r>
              <a:rPr lang="cs-CZ" altLang="cs-CZ" dirty="0" err="1"/>
              <a:t>lymphopenia</a:t>
            </a:r>
            <a:endParaRPr lang="cs-CZ" altLang="cs-CZ" dirty="0"/>
          </a:p>
          <a:p>
            <a:r>
              <a:rPr lang="cs-CZ" altLang="cs-CZ" dirty="0" err="1"/>
              <a:t>nephrotic</a:t>
            </a:r>
            <a:r>
              <a:rPr lang="cs-CZ" altLang="cs-CZ" dirty="0"/>
              <a:t> </a:t>
            </a:r>
            <a:r>
              <a:rPr lang="cs-CZ" altLang="cs-CZ" dirty="0" err="1"/>
              <a:t>sy</a:t>
            </a:r>
            <a:r>
              <a:rPr lang="cs-CZ" altLang="cs-CZ" dirty="0"/>
              <a:t>, </a:t>
            </a:r>
            <a:r>
              <a:rPr lang="cs-CZ" altLang="cs-CZ" dirty="0" err="1"/>
              <a:t>chronic</a:t>
            </a:r>
            <a:r>
              <a:rPr lang="cs-CZ" altLang="cs-CZ" dirty="0"/>
              <a:t> </a:t>
            </a:r>
            <a:r>
              <a:rPr lang="cs-CZ" altLang="cs-CZ" dirty="0" err="1"/>
              <a:t>diarrhea</a:t>
            </a:r>
            <a:r>
              <a:rPr lang="cs-CZ" altLang="cs-CZ" dirty="0"/>
              <a:t> → ↓ </a:t>
            </a:r>
            <a:r>
              <a:rPr lang="cs-CZ" altLang="cs-CZ" dirty="0" err="1"/>
              <a:t>IgG</a:t>
            </a:r>
            <a:endParaRPr lang="cs-CZ" altLang="cs-CZ" dirty="0"/>
          </a:p>
          <a:p>
            <a:r>
              <a:rPr lang="cs-CZ" altLang="cs-CZ" dirty="0" err="1"/>
              <a:t>iatrogenic</a:t>
            </a:r>
            <a:r>
              <a:rPr lang="cs-CZ" altLang="cs-CZ" dirty="0"/>
              <a:t> </a:t>
            </a:r>
            <a:r>
              <a:rPr lang="cs-CZ" altLang="cs-CZ" dirty="0" err="1"/>
              <a:t>immunosuppression</a:t>
            </a:r>
            <a:r>
              <a:rPr lang="cs-CZ" altLang="cs-CZ" dirty="0"/>
              <a:t>/</a:t>
            </a:r>
            <a:r>
              <a:rPr lang="cs-CZ" altLang="cs-CZ" dirty="0" err="1"/>
              <a:t>cytostatic</a:t>
            </a:r>
            <a:r>
              <a:rPr lang="cs-CZ" altLang="cs-CZ" dirty="0"/>
              <a:t> </a:t>
            </a:r>
            <a:r>
              <a:rPr lang="cs-CZ" altLang="cs-CZ" dirty="0" err="1"/>
              <a:t>therapy</a:t>
            </a:r>
            <a:endParaRPr lang="cs-CZ" altLang="cs-CZ" dirty="0"/>
          </a:p>
          <a:p>
            <a:r>
              <a:rPr lang="cs-CZ" altLang="cs-CZ" dirty="0"/>
              <a:t>B-cell </a:t>
            </a:r>
            <a:r>
              <a:rPr lang="cs-CZ" altLang="cs-CZ" dirty="0" err="1"/>
              <a:t>malignancies</a:t>
            </a:r>
            <a:endParaRPr lang="cs-CZ" altLang="cs-CZ" dirty="0"/>
          </a:p>
          <a:p>
            <a:r>
              <a:rPr lang="cs-CZ" altLang="cs-CZ" dirty="0" err="1"/>
              <a:t>Splenectomy</a:t>
            </a:r>
            <a:r>
              <a:rPr lang="cs-CZ" altLang="cs-CZ" dirty="0"/>
              <a:t> – spleen B-cell – Ab x </a:t>
            </a:r>
            <a:r>
              <a:rPr lang="cs-CZ" altLang="cs-CZ" dirty="0" err="1"/>
              <a:t>polysaccharide</a:t>
            </a:r>
            <a:r>
              <a:rPr lang="cs-CZ" altLang="cs-CZ" dirty="0"/>
              <a:t> </a:t>
            </a:r>
            <a:r>
              <a:rPr lang="cs-CZ" altLang="cs-CZ" dirty="0" err="1"/>
              <a:t>antigens</a:t>
            </a:r>
            <a:r>
              <a:rPr lang="cs-CZ" altLang="cs-CZ" dirty="0"/>
              <a:t> – </a:t>
            </a:r>
            <a:r>
              <a:rPr lang="cs-CZ" altLang="cs-CZ" dirty="0" err="1"/>
              <a:t>encapsulated</a:t>
            </a:r>
            <a:r>
              <a:rPr lang="cs-CZ" altLang="cs-CZ" dirty="0"/>
              <a:t> </a:t>
            </a:r>
            <a:r>
              <a:rPr lang="cs-CZ" altLang="cs-CZ" dirty="0" err="1" smtClean="0"/>
              <a:t>microorganisms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pneumococci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13120551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Cellular immunodeficiency</a:t>
            </a:r>
          </a:p>
          <a:p>
            <a:r>
              <a:rPr lang="cs-CZ" altLang="cs-CZ"/>
              <a:t>temporal after acute viral infection (CMV, EBV, measles, etc.)</a:t>
            </a:r>
          </a:p>
          <a:p>
            <a:r>
              <a:rPr lang="cs-CZ" altLang="cs-CZ"/>
              <a:t>AIDS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6233079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Combined immunodeficiency</a:t>
            </a:r>
          </a:p>
          <a:p>
            <a:r>
              <a:rPr lang="cs-CZ" altLang="cs-CZ"/>
              <a:t>Severe general metabolic problems (DM, renal insufficiency), malnutrition, anorexia, chronic alcoholics – inadequate hormones, glucose, vitamins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043111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Phases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immune</a:t>
            </a:r>
            <a:r>
              <a:rPr lang="cs-CZ" dirty="0" smtClean="0">
                <a:solidFill>
                  <a:srgbClr val="FF0000"/>
                </a:solidFill>
              </a:rPr>
              <a:t> response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Recognition</a:t>
            </a:r>
            <a:r>
              <a:rPr lang="cs-CZ" dirty="0" smtClean="0"/>
              <a:t>: </a:t>
            </a:r>
            <a:r>
              <a:rPr lang="cs-CZ" dirty="0" err="1" smtClean="0"/>
              <a:t>receptors</a:t>
            </a:r>
            <a:r>
              <a:rPr lang="cs-CZ" dirty="0" smtClean="0"/>
              <a:t> (</a:t>
            </a:r>
            <a:r>
              <a:rPr lang="cs-CZ" dirty="0" err="1" smtClean="0"/>
              <a:t>innate</a:t>
            </a:r>
            <a:r>
              <a:rPr lang="cs-CZ" dirty="0" smtClean="0"/>
              <a:t> non-</a:t>
            </a:r>
            <a:r>
              <a:rPr lang="cs-CZ" dirty="0" err="1" smtClean="0"/>
              <a:t>specific</a:t>
            </a:r>
            <a:r>
              <a:rPr lang="cs-CZ" dirty="0" smtClean="0"/>
              <a:t>, </a:t>
            </a:r>
            <a:r>
              <a:rPr lang="cs-CZ" dirty="0" err="1" smtClean="0"/>
              <a:t>later</a:t>
            </a:r>
            <a:r>
              <a:rPr lang="cs-CZ" dirty="0" smtClean="0"/>
              <a:t> </a:t>
            </a:r>
            <a:r>
              <a:rPr lang="cs-CZ" dirty="0" err="1" smtClean="0"/>
              <a:t>adaptive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) </a:t>
            </a:r>
            <a:r>
              <a:rPr lang="cs-CZ" dirty="0" err="1" smtClean="0"/>
              <a:t>binding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pathogene</a:t>
            </a:r>
            <a:endParaRPr lang="cs-CZ" dirty="0" smtClean="0"/>
          </a:p>
          <a:p>
            <a:r>
              <a:rPr lang="cs-CZ" dirty="0" err="1" smtClean="0"/>
              <a:t>Amplification</a:t>
            </a:r>
            <a:r>
              <a:rPr lang="cs-CZ" dirty="0" smtClean="0"/>
              <a:t>: start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, </a:t>
            </a:r>
            <a:r>
              <a:rPr lang="cs-CZ" dirty="0" err="1" smtClean="0"/>
              <a:t>production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release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humoral</a:t>
            </a:r>
            <a:r>
              <a:rPr lang="cs-CZ" dirty="0" smtClean="0"/>
              <a:t> </a:t>
            </a:r>
            <a:r>
              <a:rPr lang="cs-CZ" dirty="0" err="1" smtClean="0"/>
              <a:t>factors</a:t>
            </a:r>
            <a:r>
              <a:rPr lang="cs-CZ" dirty="0" smtClean="0"/>
              <a:t> </a:t>
            </a:r>
            <a:r>
              <a:rPr lang="cs-CZ" dirty="0" err="1" smtClean="0"/>
              <a:t>incl</a:t>
            </a:r>
            <a:r>
              <a:rPr lang="cs-CZ" dirty="0" smtClean="0"/>
              <a:t>. </a:t>
            </a:r>
            <a:r>
              <a:rPr lang="cs-CZ" dirty="0" err="1" smtClean="0"/>
              <a:t>cytokines</a:t>
            </a:r>
            <a:r>
              <a:rPr lang="cs-CZ" dirty="0" smtClean="0"/>
              <a:t> (</a:t>
            </a:r>
            <a:r>
              <a:rPr lang="cs-CZ" dirty="0" err="1" smtClean="0"/>
              <a:t>soluble</a:t>
            </a:r>
            <a:r>
              <a:rPr lang="cs-CZ" dirty="0" smtClean="0"/>
              <a:t> </a:t>
            </a:r>
            <a:r>
              <a:rPr lang="cs-CZ" dirty="0" err="1" smtClean="0"/>
              <a:t>mediators</a:t>
            </a:r>
            <a:r>
              <a:rPr lang="cs-CZ" dirty="0" smtClean="0"/>
              <a:t>), </a:t>
            </a:r>
            <a:r>
              <a:rPr lang="cs-CZ" dirty="0" err="1" smtClean="0"/>
              <a:t>activation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proliferation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err="1" smtClean="0"/>
              <a:t>Effector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: </a:t>
            </a:r>
            <a:r>
              <a:rPr lang="cs-CZ" dirty="0" err="1" smtClean="0"/>
              <a:t>removal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antigenes</a:t>
            </a:r>
            <a:r>
              <a:rPr lang="cs-CZ" dirty="0" smtClean="0"/>
              <a:t> (</a:t>
            </a:r>
            <a:r>
              <a:rPr lang="cs-CZ" dirty="0" err="1" smtClean="0"/>
              <a:t>phagocytosis</a:t>
            </a:r>
            <a:r>
              <a:rPr lang="cs-CZ" dirty="0" smtClean="0"/>
              <a:t>, </a:t>
            </a:r>
            <a:r>
              <a:rPr lang="cs-CZ" dirty="0" err="1" smtClean="0"/>
              <a:t>lysis</a:t>
            </a:r>
            <a:r>
              <a:rPr lang="cs-CZ" dirty="0" smtClean="0"/>
              <a:t>, </a:t>
            </a:r>
            <a:r>
              <a:rPr lang="cs-CZ" dirty="0" err="1" smtClean="0"/>
              <a:t>neutralization</a:t>
            </a:r>
            <a:r>
              <a:rPr lang="cs-CZ" dirty="0" smtClean="0"/>
              <a:t>, …)</a:t>
            </a:r>
          </a:p>
          <a:p>
            <a:r>
              <a:rPr lang="cs-CZ" dirty="0" err="1" smtClean="0"/>
              <a:t>Termination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response (very </a:t>
            </a:r>
            <a:r>
              <a:rPr lang="cs-CZ" dirty="0" err="1" smtClean="0"/>
              <a:t>important</a:t>
            </a:r>
            <a:r>
              <a:rPr lang="cs-CZ" dirty="0" smtClean="0"/>
              <a:t>, </a:t>
            </a:r>
            <a:r>
              <a:rPr lang="cs-CZ" dirty="0" err="1" smtClean="0"/>
              <a:t>if</a:t>
            </a:r>
            <a:r>
              <a:rPr lang="cs-CZ" dirty="0" smtClean="0"/>
              <a:t> not </a:t>
            </a:r>
            <a:r>
              <a:rPr lang="cs-CZ" dirty="0" err="1" smtClean="0"/>
              <a:t>complete</a:t>
            </a:r>
            <a:r>
              <a:rPr lang="cs-CZ" dirty="0" smtClean="0"/>
              <a:t> –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damage</a:t>
            </a:r>
            <a:r>
              <a:rPr lang="cs-CZ" dirty="0" smtClean="0"/>
              <a:t> and/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chronic</a:t>
            </a:r>
            <a:r>
              <a:rPr lang="cs-CZ" dirty="0" smtClean="0"/>
              <a:t> </a:t>
            </a:r>
            <a:r>
              <a:rPr lang="cs-CZ" dirty="0" err="1" smtClean="0"/>
              <a:t>inflammation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Memory</a:t>
            </a:r>
            <a:r>
              <a:rPr lang="cs-CZ" dirty="0" smtClean="0"/>
              <a:t> – </a:t>
            </a:r>
            <a:r>
              <a:rPr lang="cs-CZ" dirty="0" err="1" smtClean="0"/>
              <a:t>specialized</a:t>
            </a:r>
            <a:r>
              <a:rPr lang="cs-CZ" dirty="0" smtClean="0"/>
              <a:t> long-</a:t>
            </a:r>
            <a:r>
              <a:rPr lang="cs-CZ" dirty="0" err="1" smtClean="0"/>
              <a:t>living</a:t>
            </a:r>
            <a:r>
              <a:rPr lang="cs-CZ" dirty="0" smtClean="0"/>
              <a:t> T- and B-</a:t>
            </a:r>
            <a:r>
              <a:rPr lang="cs-CZ" dirty="0" err="1" smtClean="0"/>
              <a:t>lymphocytes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9264224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Defect of phagocytosis</a:t>
            </a:r>
          </a:p>
          <a:p>
            <a:r>
              <a:rPr lang="cs-CZ" altLang="cs-CZ"/>
              <a:t>neutropenia in bone marrow insufficiency (irradiation, immunosuppressant/cytostatic th., some chemicals)</a:t>
            </a:r>
          </a:p>
          <a:p>
            <a:r>
              <a:rPr lang="cs-CZ" altLang="cs-CZ"/>
              <a:t>autoantibodies</a:t>
            </a:r>
          </a:p>
          <a:p>
            <a:r>
              <a:rPr lang="cs-CZ" altLang="cs-CZ"/>
              <a:t>↑ loss in hypersplenism</a:t>
            </a:r>
          </a:p>
          <a:p>
            <a:r>
              <a:rPr lang="cs-CZ" altLang="cs-CZ"/>
              <a:t>metabolic diaseases</a:t>
            </a:r>
          </a:p>
          <a:p>
            <a:r>
              <a:rPr lang="cs-CZ" altLang="cs-CZ"/>
              <a:t>myeloid leukemia</a:t>
            </a:r>
          </a:p>
        </p:txBody>
      </p:sp>
    </p:spTree>
    <p:extLst>
      <p:ext uri="{BB962C8B-B14F-4D97-AF65-F5344CB8AC3E}">
        <p14:creationId xmlns="" xmlns:p14="http://schemas.microsoft.com/office/powerpoint/2010/main" val="22612535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SECONDARY  IMMUNODEFICIENCY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Complement defficiency</a:t>
            </a:r>
          </a:p>
          <a:p>
            <a:r>
              <a:rPr lang="cs-CZ" altLang="cs-CZ"/>
              <a:t>immunocomplex diseases </a:t>
            </a:r>
          </a:p>
          <a:p>
            <a:r>
              <a:rPr lang="cs-CZ" altLang="cs-CZ"/>
              <a:t>sepsis</a:t>
            </a:r>
          </a:p>
          <a:p>
            <a:r>
              <a:rPr lang="cs-CZ" altLang="cs-CZ"/>
              <a:t>severe liver disease</a:t>
            </a:r>
          </a:p>
        </p:txBody>
      </p:sp>
    </p:spTree>
    <p:extLst>
      <p:ext uri="{BB962C8B-B14F-4D97-AF65-F5344CB8AC3E}">
        <p14:creationId xmlns="" xmlns:p14="http://schemas.microsoft.com/office/powerpoint/2010/main" val="15893799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Clinical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implications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Increased</a:t>
            </a:r>
            <a:r>
              <a:rPr lang="cs-CZ" dirty="0" smtClean="0"/>
              <a:t> risk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infections</a:t>
            </a:r>
            <a:r>
              <a:rPr lang="cs-CZ" dirty="0" smtClean="0"/>
              <a:t> + </a:t>
            </a:r>
            <a:r>
              <a:rPr lang="cs-CZ" dirty="0" err="1" smtClean="0"/>
              <a:t>commonly</a:t>
            </a:r>
            <a:r>
              <a:rPr lang="cs-CZ" dirty="0" smtClean="0"/>
              <a:t> </a:t>
            </a:r>
            <a:r>
              <a:rPr lang="cs-CZ" dirty="0" err="1" smtClean="0"/>
              <a:t>poor</a:t>
            </a:r>
            <a:r>
              <a:rPr lang="cs-CZ" dirty="0" smtClean="0"/>
              <a:t> </a:t>
            </a:r>
            <a:r>
              <a:rPr lang="cs-CZ" dirty="0" err="1" smtClean="0"/>
              <a:t>physiologic</a:t>
            </a:r>
            <a:r>
              <a:rPr lang="cs-CZ" dirty="0" smtClean="0"/>
              <a:t> and </a:t>
            </a:r>
            <a:r>
              <a:rPr lang="cs-CZ" dirty="0" err="1" smtClean="0"/>
              <a:t>psychologic</a:t>
            </a:r>
            <a:r>
              <a:rPr lang="cs-CZ" dirty="0" smtClean="0"/>
              <a:t> </a:t>
            </a:r>
            <a:r>
              <a:rPr lang="cs-CZ" dirty="0" err="1" smtClean="0"/>
              <a:t>health</a:t>
            </a:r>
            <a:r>
              <a:rPr lang="cs-CZ" dirty="0" smtClean="0"/>
              <a:t> status + </a:t>
            </a:r>
            <a:r>
              <a:rPr lang="cs-CZ" dirty="0" err="1" smtClean="0"/>
              <a:t>comorbidities</a:t>
            </a:r>
            <a:r>
              <a:rPr lang="cs-CZ" dirty="0" smtClean="0"/>
              <a:t> +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procedures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Infection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control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strategy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necessary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/>
              <a:t>Minimize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reservoirs</a:t>
            </a:r>
            <a:r>
              <a:rPr lang="cs-CZ" dirty="0" smtClean="0"/>
              <a:t> (</a:t>
            </a:r>
            <a:r>
              <a:rPr lang="cs-CZ" dirty="0" err="1" smtClean="0"/>
              <a:t>you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client</a:t>
            </a:r>
            <a:r>
              <a:rPr lang="cs-CZ" dirty="0" smtClean="0"/>
              <a:t>, </a:t>
            </a:r>
            <a:r>
              <a:rPr lang="cs-CZ" dirty="0" err="1" smtClean="0"/>
              <a:t>reusable</a:t>
            </a:r>
            <a:r>
              <a:rPr lang="cs-CZ" dirty="0" smtClean="0"/>
              <a:t> </a:t>
            </a:r>
            <a:r>
              <a:rPr lang="cs-CZ" dirty="0" err="1" smtClean="0"/>
              <a:t>equipment</a:t>
            </a:r>
            <a:r>
              <a:rPr lang="cs-CZ" dirty="0" smtClean="0"/>
              <a:t>,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devices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Stop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transmission</a:t>
            </a:r>
            <a:r>
              <a:rPr lang="cs-CZ" dirty="0" smtClean="0"/>
              <a:t> (hand </a:t>
            </a:r>
            <a:r>
              <a:rPr lang="cs-CZ" dirty="0" err="1" smtClean="0"/>
              <a:t>washing</a:t>
            </a:r>
            <a:r>
              <a:rPr lang="cs-CZ" dirty="0" smtClean="0"/>
              <a:t>, </a:t>
            </a:r>
            <a:r>
              <a:rPr lang="cs-CZ" dirty="0" err="1" smtClean="0"/>
              <a:t>clean</a:t>
            </a:r>
            <a:r>
              <a:rPr lang="cs-CZ" dirty="0" smtClean="0"/>
              <a:t>/</a:t>
            </a:r>
            <a:r>
              <a:rPr lang="cs-CZ" dirty="0" err="1" smtClean="0"/>
              <a:t>sterile</a:t>
            </a:r>
            <a:r>
              <a:rPr lang="cs-CZ" dirty="0" smtClean="0"/>
              <a:t>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equipment</a:t>
            </a:r>
            <a:r>
              <a:rPr lang="cs-CZ" dirty="0" smtClean="0"/>
              <a:t>, face </a:t>
            </a:r>
            <a:r>
              <a:rPr lang="cs-CZ" dirty="0" err="1" smtClean="0"/>
              <a:t>mask</a:t>
            </a:r>
            <a:r>
              <a:rPr lang="cs-CZ" dirty="0" smtClean="0"/>
              <a:t>, </a:t>
            </a:r>
            <a:r>
              <a:rPr lang="cs-CZ" dirty="0" err="1" smtClean="0"/>
              <a:t>maintain</a:t>
            </a:r>
            <a:r>
              <a:rPr lang="cs-CZ" dirty="0" smtClean="0"/>
              <a:t> skin integrity)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4621543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HIV / AIDS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Pandemic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, </a:t>
            </a:r>
            <a:r>
              <a:rPr lang="cs-CZ" dirty="0" err="1" smtClean="0"/>
              <a:t>affecting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immune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→ </a:t>
            </a:r>
            <a:r>
              <a:rPr lang="cs-CZ" dirty="0" err="1" smtClean="0"/>
              <a:t>possible</a:t>
            </a:r>
            <a:r>
              <a:rPr lang="cs-CZ" dirty="0" smtClean="0"/>
              <a:t> </a:t>
            </a:r>
            <a:r>
              <a:rPr lang="cs-CZ" dirty="0" err="1" smtClean="0"/>
              <a:t>problems</a:t>
            </a:r>
            <a:r>
              <a:rPr lang="cs-CZ" dirty="0" smtClean="0"/>
              <a:t> in </a:t>
            </a:r>
            <a:r>
              <a:rPr lang="cs-CZ" dirty="0" err="1" smtClean="0"/>
              <a:t>any</a:t>
            </a:r>
            <a:r>
              <a:rPr lang="cs-CZ" dirty="0" smtClean="0"/>
              <a:t> organ </a:t>
            </a:r>
            <a:r>
              <a:rPr lang="cs-CZ" dirty="0" err="1" smtClean="0"/>
              <a:t>system</a:t>
            </a:r>
            <a:endParaRPr lang="cs-CZ" dirty="0" smtClean="0"/>
          </a:p>
          <a:p>
            <a:r>
              <a:rPr lang="cs-CZ" dirty="0" err="1" smtClean="0"/>
              <a:t>Infection</a:t>
            </a:r>
            <a:r>
              <a:rPr lang="cs-CZ" dirty="0" smtClean="0"/>
              <a:t> by </a:t>
            </a:r>
            <a:r>
              <a:rPr lang="cs-CZ" dirty="0" err="1" smtClean="0"/>
              <a:t>opportunistic</a:t>
            </a:r>
            <a:r>
              <a:rPr lang="cs-CZ" dirty="0" smtClean="0"/>
              <a:t> </a:t>
            </a:r>
            <a:r>
              <a:rPr lang="cs-CZ" dirty="0" err="1" smtClean="0"/>
              <a:t>microorganisms</a:t>
            </a:r>
            <a:r>
              <a:rPr lang="cs-CZ" dirty="0" smtClean="0"/>
              <a:t> → </a:t>
            </a:r>
            <a:r>
              <a:rPr lang="cs-CZ" dirty="0" err="1" smtClean="0"/>
              <a:t>inflammation</a:t>
            </a:r>
            <a:r>
              <a:rPr lang="cs-CZ" dirty="0" smtClean="0"/>
              <a:t>, </a:t>
            </a:r>
            <a:r>
              <a:rPr lang="cs-CZ" dirty="0" err="1" smtClean="0"/>
              <a:t>tumors</a:t>
            </a:r>
            <a:endParaRPr lang="cs-CZ" dirty="0" smtClean="0"/>
          </a:p>
          <a:p>
            <a:r>
              <a:rPr lang="cs-CZ" dirty="0" smtClean="0"/>
              <a:t>Direct influence </a:t>
            </a:r>
            <a:r>
              <a:rPr lang="cs-CZ" dirty="0" err="1" smtClean="0"/>
              <a:t>of</a:t>
            </a:r>
            <a:r>
              <a:rPr lang="cs-CZ" dirty="0" smtClean="0"/>
              <a:t> HIV on </a:t>
            </a:r>
            <a:r>
              <a:rPr lang="cs-CZ" dirty="0" err="1" smtClean="0"/>
              <a:t>nervous</a:t>
            </a:r>
            <a:r>
              <a:rPr lang="cs-CZ" dirty="0" smtClean="0"/>
              <a:t> systém</a:t>
            </a:r>
          </a:p>
          <a:p>
            <a:r>
              <a:rPr lang="cs-CZ" dirty="0" err="1" smtClean="0"/>
              <a:t>Common</a:t>
            </a:r>
            <a:r>
              <a:rPr lang="cs-CZ" dirty="0" smtClean="0"/>
              <a:t> co-</a:t>
            </a:r>
            <a:r>
              <a:rPr lang="cs-CZ" dirty="0" err="1" smtClean="0"/>
              <a:t>infection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infection</a:t>
            </a:r>
            <a:r>
              <a:rPr lang="cs-CZ" dirty="0" smtClean="0"/>
              <a:t> (hepatitis C, hepatitis B, </a:t>
            </a:r>
            <a:r>
              <a:rPr lang="cs-CZ" dirty="0" err="1" smtClean="0"/>
              <a:t>tuberculosis</a:t>
            </a:r>
            <a:r>
              <a:rPr lang="cs-CZ" dirty="0" smtClean="0"/>
              <a:t>), </a:t>
            </a:r>
            <a:r>
              <a:rPr lang="cs-CZ" dirty="0" err="1" smtClean="0"/>
              <a:t>esp</a:t>
            </a:r>
            <a:r>
              <a:rPr lang="cs-CZ" dirty="0" smtClean="0"/>
              <a:t>. in </a:t>
            </a:r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behaviour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2814001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smtClean="0"/>
              <a:t>AIDS </a:t>
            </a:r>
            <a:r>
              <a:rPr lang="cs-CZ" altLang="cs-CZ" dirty="0" err="1" smtClean="0"/>
              <a:t>epidemics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/>
              </a:rPr>
              <a:t>AIDS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related illnesses </a:t>
            </a:r>
            <a:r>
              <a:rPr lang="cs-CZ" dirty="0" err="1" smtClean="0">
                <a:effectLst/>
              </a:rPr>
              <a:t>still</a:t>
            </a:r>
            <a:r>
              <a:rPr lang="en-US" dirty="0" smtClean="0">
                <a:effectLst/>
              </a:rPr>
              <a:t> the leading cause of death among women of reproductive age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(15–49 years) globally </a:t>
            </a:r>
            <a:endParaRPr lang="cs-CZ" dirty="0" smtClean="0">
              <a:effectLst/>
            </a:endParaRPr>
          </a:p>
          <a:p>
            <a:pPr>
              <a:defRPr/>
            </a:pPr>
            <a:r>
              <a:rPr lang="cs-CZ" dirty="0" smtClean="0">
                <a:effectLst/>
              </a:rPr>
              <a:t>120 000 </a:t>
            </a:r>
            <a:r>
              <a:rPr lang="cs-CZ" dirty="0" err="1" smtClean="0">
                <a:effectLst/>
              </a:rPr>
              <a:t>children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dying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of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AIDS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related illnesses</a:t>
            </a:r>
            <a:r>
              <a:rPr lang="cs-CZ" dirty="0" smtClean="0">
                <a:effectLst/>
              </a:rPr>
              <a:t> (50% </a:t>
            </a:r>
            <a:r>
              <a:rPr lang="cs-CZ" dirty="0" err="1" smtClean="0">
                <a:effectLst/>
              </a:rPr>
              <a:t>decline</a:t>
            </a:r>
            <a:r>
              <a:rPr lang="cs-CZ" dirty="0" smtClean="0">
                <a:effectLst/>
              </a:rPr>
              <a:t> in 6 </a:t>
            </a:r>
            <a:r>
              <a:rPr lang="cs-CZ" dirty="0" err="1" smtClean="0">
                <a:effectLst/>
              </a:rPr>
              <a:t>years</a:t>
            </a:r>
            <a:r>
              <a:rPr lang="cs-CZ" dirty="0" smtClean="0">
                <a:effectLst/>
              </a:rPr>
              <a:t>)</a:t>
            </a:r>
          </a:p>
          <a:p>
            <a:pPr>
              <a:defRPr/>
            </a:pPr>
            <a:r>
              <a:rPr lang="cs-CZ" dirty="0" smtClean="0">
                <a:effectLst/>
              </a:rPr>
              <a:t>I</a:t>
            </a:r>
            <a:r>
              <a:rPr lang="en-US" dirty="0" err="1" smtClean="0">
                <a:effectLst/>
              </a:rPr>
              <a:t>ncreases</a:t>
            </a:r>
            <a:r>
              <a:rPr lang="en-US" dirty="0" smtClean="0">
                <a:effectLst/>
              </a:rPr>
              <a:t> in AIDS-related mortality over the past decade in the Middle East</a:t>
            </a:r>
            <a:r>
              <a:rPr lang="cs-CZ" dirty="0" smtClean="0">
                <a:effectLst/>
              </a:rPr>
              <a:t> </a:t>
            </a:r>
            <a:r>
              <a:rPr lang="en-US" dirty="0" smtClean="0">
                <a:effectLst/>
              </a:rPr>
              <a:t>and North Africa (48%↑) and eastern Europe and central Asia (38%↑)</a:t>
            </a:r>
            <a:r>
              <a:rPr lang="cs-CZ" dirty="0" smtClean="0">
                <a:effectLst/>
              </a:rPr>
              <a:t>.</a:t>
            </a:r>
            <a:r>
              <a:rPr lang="en-US" dirty="0" smtClean="0">
                <a:effectLst/>
              </a:rPr>
              <a:t>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AIDS epidemics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>
                <a:effectLst/>
              </a:rPr>
              <a:t>HIV infection in Europe: National epidemics concentrated among key populations at higher risk (men who have sex with men – MSM, injecting drug users; prisoners, sex workers, sexual partners of key population).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AIDS epidemics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Europe</a:t>
            </a:r>
            <a:r>
              <a:rPr lang="cs-CZ" altLang="cs-CZ" dirty="0" smtClean="0">
                <a:effectLst/>
              </a:rPr>
              <a:t>, </a:t>
            </a:r>
            <a:r>
              <a:rPr lang="cs-CZ" altLang="cs-CZ" dirty="0" err="1" smtClean="0">
                <a:effectLst/>
              </a:rPr>
              <a:t>Australia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and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Canada</a:t>
            </a:r>
            <a:r>
              <a:rPr lang="cs-CZ" altLang="cs-CZ" dirty="0" smtClean="0">
                <a:effectLst/>
              </a:rPr>
              <a:t>: mortality </a:t>
            </a:r>
            <a:r>
              <a:rPr lang="cs-CZ" altLang="cs-CZ" dirty="0" err="1" smtClean="0">
                <a:effectLst/>
              </a:rPr>
              <a:t>rates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 smtClean="0">
                <a:effectLst/>
              </a:rPr>
              <a:t>   </a:t>
            </a:r>
            <a:r>
              <a:rPr lang="cs-CZ" altLang="cs-CZ" dirty="0" err="1" smtClean="0">
                <a:effectLst/>
              </a:rPr>
              <a:t>among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people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living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with</a:t>
            </a:r>
            <a:r>
              <a:rPr lang="cs-CZ" altLang="cs-CZ" dirty="0" smtClean="0">
                <a:effectLst/>
              </a:rPr>
              <a:t> HIV in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first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five</a:t>
            </a:r>
            <a:r>
              <a:rPr lang="cs-CZ" altLang="cs-CZ" dirty="0" smtClean="0"/>
              <a:t> </a:t>
            </a:r>
            <a:r>
              <a:rPr lang="cs-CZ" altLang="cs-CZ" dirty="0" err="1" smtClean="0">
                <a:effectLst/>
              </a:rPr>
              <a:t>years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after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infection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now</a:t>
            </a:r>
            <a:r>
              <a:rPr lang="cs-CZ" altLang="cs-CZ" dirty="0" smtClean="0">
                <a:effectLst/>
              </a:rPr>
              <a:t> </a:t>
            </a:r>
            <a:r>
              <a:rPr lang="en-US" altLang="cs-CZ" dirty="0" smtClean="0">
                <a:effectLst/>
              </a:rPr>
              <a:t>~</a:t>
            </a:r>
            <a:r>
              <a:rPr lang="cs-CZ" altLang="cs-CZ" dirty="0" smtClean="0">
                <a:effectLst/>
              </a:rPr>
              <a:t> in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/>
              <a:t> </a:t>
            </a:r>
            <a:r>
              <a:rPr lang="cs-CZ" altLang="cs-CZ" dirty="0" smtClean="0">
                <a:effectLst/>
              </a:rPr>
              <a:t>HIV-</a:t>
            </a:r>
            <a:r>
              <a:rPr lang="cs-CZ" altLang="cs-CZ" dirty="0" err="1" smtClean="0">
                <a:effectLst/>
              </a:rPr>
              <a:t>uninfected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population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effectLst/>
              </a:rPr>
              <a:t>Mortality </a:t>
            </a:r>
            <a:r>
              <a:rPr lang="cs-CZ" altLang="cs-CZ" dirty="0" err="1" smtClean="0">
                <a:effectLst/>
              </a:rPr>
              <a:t>among</a:t>
            </a:r>
            <a:r>
              <a:rPr lang="cs-CZ" altLang="cs-CZ" dirty="0" smtClean="0">
                <a:effectLst/>
              </a:rPr>
              <a:t> HIV-</a:t>
            </a:r>
            <a:r>
              <a:rPr lang="cs-CZ" altLang="cs-CZ" dirty="0" err="1" smtClean="0">
                <a:effectLst/>
              </a:rPr>
              <a:t>infected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people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increases</a:t>
            </a:r>
            <a:r>
              <a:rPr lang="cs-CZ" altLang="cs-CZ" dirty="0" smtClean="0"/>
              <a:t> </a:t>
            </a:r>
            <a:r>
              <a:rPr lang="cs-CZ" altLang="cs-CZ" dirty="0" err="1" smtClean="0">
                <a:effectLst/>
              </a:rPr>
              <a:t>with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the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duration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infection</a:t>
            </a:r>
            <a:endParaRPr lang="cs-CZ" altLang="cs-CZ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Increasing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complications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of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chronic</a:t>
            </a:r>
            <a:r>
              <a:rPr lang="cs-CZ" altLang="cs-CZ" dirty="0" smtClean="0">
                <a:effectLst/>
              </a:rPr>
              <a:t> HAART – </a:t>
            </a:r>
            <a:r>
              <a:rPr lang="cs-CZ" altLang="cs-CZ" dirty="0" err="1" smtClean="0">
                <a:effectLst/>
              </a:rPr>
              <a:t>highly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active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antiretroviral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err="1" smtClean="0">
                <a:effectLst/>
              </a:rPr>
              <a:t>therapy</a:t>
            </a:r>
            <a:endParaRPr lang="cs-CZ" altLang="cs-CZ" dirty="0" smtClean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73565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HIV    ISSUES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r>
              <a:rPr lang="cs-CZ" altLang="cs-CZ"/>
              <a:t>Blood safety</a:t>
            </a:r>
          </a:p>
          <a:p>
            <a:r>
              <a:rPr lang="cs-CZ" altLang="cs-CZ"/>
              <a:t>HIV treatment: antiretroviral therapy</a:t>
            </a:r>
          </a:p>
          <a:p>
            <a:r>
              <a:rPr lang="cs-CZ" altLang="cs-CZ"/>
              <a:t>Prevention of mother-to-child transmission</a:t>
            </a:r>
          </a:p>
          <a:p>
            <a:r>
              <a:rPr lang="cs-CZ" altLang="cs-CZ"/>
              <a:t>Co-management of tuberculosis and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HIV treatment</a:t>
            </a:r>
          </a:p>
          <a:p>
            <a:r>
              <a:rPr lang="cs-CZ" altLang="cs-CZ"/>
              <a:t>HIV testing in the general and most-at-risk population</a:t>
            </a:r>
          </a:p>
        </p:txBody>
      </p:sp>
    </p:spTree>
    <p:extLst>
      <p:ext uri="{BB962C8B-B14F-4D97-AF65-F5344CB8AC3E}">
        <p14:creationId xmlns="" xmlns:p14="http://schemas.microsoft.com/office/powerpoint/2010/main" val="40343113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HIV / </a:t>
            </a:r>
            <a:r>
              <a:rPr lang="cs-CZ" dirty="0" smtClean="0">
                <a:solidFill>
                  <a:srgbClr val="FF0000"/>
                </a:solidFill>
              </a:rPr>
              <a:t>AIDS - </a:t>
            </a:r>
            <a:r>
              <a:rPr lang="cs-CZ" dirty="0" err="1" smtClean="0">
                <a:solidFill>
                  <a:srgbClr val="FF0000"/>
                </a:solidFill>
              </a:rPr>
              <a:t>transmission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5156200"/>
          </a:xfrm>
        </p:spPr>
        <p:txBody>
          <a:bodyPr>
            <a:normAutofit/>
          </a:bodyPr>
          <a:lstStyle/>
          <a:p>
            <a:r>
              <a:rPr lang="cs-CZ" dirty="0" smtClean="0"/>
              <a:t>Exchange </a:t>
            </a:r>
            <a:r>
              <a:rPr lang="cs-CZ" dirty="0" err="1" smtClean="0"/>
              <a:t>of</a:t>
            </a:r>
            <a:r>
              <a:rPr lang="cs-CZ" dirty="0" smtClean="0"/>
              <a:t> body </a:t>
            </a:r>
            <a:r>
              <a:rPr lang="cs-CZ" dirty="0" err="1" smtClean="0"/>
              <a:t>fluids</a:t>
            </a:r>
            <a:r>
              <a:rPr lang="cs-CZ" dirty="0" smtClean="0"/>
              <a:t> (</a:t>
            </a:r>
            <a:r>
              <a:rPr lang="cs-CZ" dirty="0" err="1" smtClean="0"/>
              <a:t>blood</a:t>
            </a:r>
            <a:r>
              <a:rPr lang="cs-CZ" dirty="0" smtClean="0"/>
              <a:t>, semen) – </a:t>
            </a:r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behaviour</a:t>
            </a:r>
            <a:endParaRPr lang="cs-CZ" dirty="0" smtClean="0"/>
          </a:p>
          <a:p>
            <a:r>
              <a:rPr lang="cs-CZ" dirty="0" err="1" smtClean="0"/>
              <a:t>High</a:t>
            </a:r>
            <a:r>
              <a:rPr lang="cs-CZ" dirty="0" smtClean="0"/>
              <a:t>-risk </a:t>
            </a:r>
            <a:r>
              <a:rPr lang="cs-CZ" dirty="0" err="1" smtClean="0"/>
              <a:t>unprotected</a:t>
            </a:r>
            <a:r>
              <a:rPr lang="cs-CZ" dirty="0" smtClean="0"/>
              <a:t> sex (</a:t>
            </a:r>
            <a:r>
              <a:rPr lang="cs-CZ" dirty="0" err="1" smtClean="0"/>
              <a:t>vaginal</a:t>
            </a:r>
            <a:r>
              <a:rPr lang="cs-CZ" dirty="0" smtClean="0"/>
              <a:t>, oral, </a:t>
            </a:r>
            <a:r>
              <a:rPr lang="cs-CZ" dirty="0" err="1" smtClean="0"/>
              <a:t>anal</a:t>
            </a:r>
            <a:r>
              <a:rPr lang="cs-CZ" dirty="0" smtClean="0"/>
              <a:t>), MSM</a:t>
            </a:r>
          </a:p>
          <a:p>
            <a:r>
              <a:rPr lang="cs-CZ" dirty="0" err="1" smtClean="0"/>
              <a:t>Females</a:t>
            </a:r>
            <a:r>
              <a:rPr lang="cs-CZ" dirty="0" smtClean="0"/>
              <a:t>: 2x↑risk (HIV </a:t>
            </a:r>
            <a:r>
              <a:rPr lang="cs-CZ" dirty="0" err="1" smtClean="0"/>
              <a:t>viral</a:t>
            </a:r>
            <a:r>
              <a:rPr lang="cs-CZ" dirty="0" smtClean="0"/>
              <a:t> </a:t>
            </a:r>
            <a:r>
              <a:rPr lang="cs-CZ" dirty="0" err="1" smtClean="0"/>
              <a:t>load</a:t>
            </a:r>
            <a:r>
              <a:rPr lang="cs-CZ" dirty="0" smtClean="0"/>
              <a:t> in semen </a:t>
            </a:r>
            <a:r>
              <a:rPr lang="cs-CZ" dirty="0" err="1" smtClean="0"/>
              <a:t>important</a:t>
            </a:r>
            <a:r>
              <a:rPr lang="cs-CZ" dirty="0" smtClean="0"/>
              <a:t>), </a:t>
            </a:r>
            <a:r>
              <a:rPr lang="cs-CZ" dirty="0" err="1" smtClean="0"/>
              <a:t>sexually</a:t>
            </a:r>
            <a:r>
              <a:rPr lang="cs-CZ" dirty="0" smtClean="0"/>
              <a:t> </a:t>
            </a:r>
            <a:r>
              <a:rPr lang="cs-CZ" dirty="0" err="1" smtClean="0"/>
              <a:t>transmitted</a:t>
            </a:r>
            <a:r>
              <a:rPr lang="cs-CZ" dirty="0" smtClean="0"/>
              <a:t> </a:t>
            </a:r>
            <a:r>
              <a:rPr lang="cs-CZ" dirty="0" err="1" smtClean="0"/>
              <a:t>diseases</a:t>
            </a:r>
            <a:r>
              <a:rPr lang="cs-CZ" dirty="0" smtClean="0"/>
              <a:t> (STD) </a:t>
            </a:r>
            <a:r>
              <a:rPr lang="cs-CZ" dirty="0" err="1" smtClean="0"/>
              <a:t>further</a:t>
            </a:r>
            <a:r>
              <a:rPr lang="cs-CZ" dirty="0" smtClean="0"/>
              <a:t> ↑ </a:t>
            </a:r>
            <a:r>
              <a:rPr lang="cs-CZ" dirty="0" err="1" smtClean="0"/>
              <a:t>the</a:t>
            </a:r>
            <a:r>
              <a:rPr lang="cs-CZ" dirty="0" smtClean="0"/>
              <a:t> risk (</a:t>
            </a:r>
            <a:r>
              <a:rPr lang="cs-CZ" dirty="0" err="1" smtClean="0"/>
              <a:t>defect</a:t>
            </a:r>
            <a:r>
              <a:rPr lang="cs-CZ" dirty="0" smtClean="0"/>
              <a:t> in </a:t>
            </a:r>
            <a:r>
              <a:rPr lang="cs-CZ" dirty="0" err="1" smtClean="0"/>
              <a:t>mucosa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Children</a:t>
            </a:r>
            <a:r>
              <a:rPr lang="cs-CZ" dirty="0" smtClean="0"/>
              <a:t> -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pregnancy</a:t>
            </a:r>
            <a:r>
              <a:rPr lang="cs-CZ" dirty="0" smtClean="0"/>
              <a:t>, </a:t>
            </a:r>
            <a:r>
              <a:rPr lang="cs-CZ" dirty="0" err="1" smtClean="0"/>
              <a:t>labor</a:t>
            </a:r>
            <a:r>
              <a:rPr lang="cs-CZ" dirty="0" smtClean="0"/>
              <a:t>, </a:t>
            </a:r>
            <a:r>
              <a:rPr lang="cs-CZ" dirty="0" err="1" smtClean="0"/>
              <a:t>breastfeeding</a:t>
            </a:r>
            <a:endParaRPr lang="cs-CZ" dirty="0" smtClean="0"/>
          </a:p>
          <a:p>
            <a:r>
              <a:rPr lang="cs-CZ" dirty="0" err="1" smtClean="0"/>
              <a:t>Infected</a:t>
            </a:r>
            <a:r>
              <a:rPr lang="cs-CZ" dirty="0" smtClean="0"/>
              <a:t> </a:t>
            </a:r>
            <a:r>
              <a:rPr lang="cs-CZ" dirty="0" err="1" smtClean="0"/>
              <a:t>equipments</a:t>
            </a:r>
            <a:r>
              <a:rPr lang="cs-CZ" dirty="0" smtClean="0"/>
              <a:t> (</a:t>
            </a:r>
            <a:r>
              <a:rPr lang="cs-CZ" dirty="0" err="1" smtClean="0"/>
              <a:t>needle</a:t>
            </a:r>
            <a:r>
              <a:rPr lang="cs-CZ" dirty="0" smtClean="0"/>
              <a:t> – </a:t>
            </a:r>
            <a:r>
              <a:rPr lang="cs-CZ" dirty="0" err="1" smtClean="0"/>
              <a:t>intravenous</a:t>
            </a:r>
            <a:r>
              <a:rPr lang="cs-CZ" dirty="0" smtClean="0"/>
              <a:t> </a:t>
            </a:r>
            <a:r>
              <a:rPr lang="cs-CZ" dirty="0" err="1" smtClean="0"/>
              <a:t>drug</a:t>
            </a:r>
            <a:r>
              <a:rPr lang="cs-CZ" dirty="0" smtClean="0"/>
              <a:t> use; 0,3%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needlestick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 in </a:t>
            </a:r>
            <a:r>
              <a:rPr lang="cs-CZ" dirty="0" err="1" smtClean="0"/>
              <a:t>heathcare</a:t>
            </a:r>
            <a:r>
              <a:rPr lang="cs-CZ" dirty="0" smtClean="0"/>
              <a:t> </a:t>
            </a:r>
            <a:r>
              <a:rPr lang="cs-CZ" dirty="0" err="1" smtClean="0"/>
              <a:t>workers</a:t>
            </a:r>
            <a:r>
              <a:rPr lang="cs-CZ" dirty="0" smtClean="0"/>
              <a:t>; </a:t>
            </a:r>
            <a:r>
              <a:rPr lang="cs-CZ" dirty="0" err="1" smtClean="0"/>
              <a:t>tattoo</a:t>
            </a:r>
            <a:r>
              <a:rPr lang="cs-CZ" dirty="0" smtClean="0"/>
              <a:t>, …)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NOT </a:t>
            </a:r>
            <a:r>
              <a:rPr lang="cs-CZ" dirty="0" err="1" smtClean="0">
                <a:solidFill>
                  <a:srgbClr val="FF0000"/>
                </a:solidFill>
              </a:rPr>
              <a:t>transmitted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r>
              <a:rPr lang="cs-CZ" dirty="0" smtClean="0"/>
              <a:t> </a:t>
            </a:r>
            <a:r>
              <a:rPr lang="cs-CZ" dirty="0" err="1" smtClean="0"/>
              <a:t>casual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household</a:t>
            </a:r>
            <a:r>
              <a:rPr lang="cs-CZ" dirty="0" smtClean="0"/>
              <a:t> </a:t>
            </a:r>
            <a:r>
              <a:rPr lang="cs-CZ" dirty="0" err="1" smtClean="0"/>
              <a:t>contact</a:t>
            </a:r>
            <a:r>
              <a:rPr lang="cs-CZ" dirty="0" smtClean="0"/>
              <a:t>, </a:t>
            </a:r>
            <a:r>
              <a:rPr lang="cs-CZ" dirty="0" err="1" smtClean="0"/>
              <a:t>cups</a:t>
            </a:r>
            <a:r>
              <a:rPr lang="cs-CZ" dirty="0" smtClean="0"/>
              <a:t>, </a:t>
            </a:r>
            <a:r>
              <a:rPr lang="cs-CZ" dirty="0" err="1" smtClean="0"/>
              <a:t>drinking</a:t>
            </a:r>
            <a:r>
              <a:rPr lang="cs-CZ" dirty="0" smtClean="0"/>
              <a:t> </a:t>
            </a:r>
            <a:r>
              <a:rPr lang="cs-CZ" dirty="0" err="1" smtClean="0"/>
              <a:t>fountains</a:t>
            </a:r>
            <a:r>
              <a:rPr lang="cs-CZ" dirty="0" smtClean="0"/>
              <a:t>, </a:t>
            </a:r>
            <a:r>
              <a:rPr lang="cs-CZ" dirty="0" err="1" smtClean="0"/>
              <a:t>unbroken</a:t>
            </a:r>
            <a:r>
              <a:rPr lang="cs-CZ" dirty="0" smtClean="0"/>
              <a:t> skin </a:t>
            </a:r>
            <a:r>
              <a:rPr lang="cs-CZ" dirty="0" err="1" smtClean="0"/>
              <a:t>contact</a:t>
            </a:r>
            <a:r>
              <a:rPr lang="cs-CZ" dirty="0" smtClean="0"/>
              <a:t>, </a:t>
            </a:r>
            <a:r>
              <a:rPr lang="cs-CZ" dirty="0" err="1" smtClean="0"/>
              <a:t>sweat</a:t>
            </a:r>
            <a:r>
              <a:rPr lang="cs-CZ" dirty="0" smtClean="0"/>
              <a:t>, </a:t>
            </a:r>
            <a:r>
              <a:rPr lang="cs-CZ" dirty="0" err="1" smtClean="0"/>
              <a:t>tears</a:t>
            </a:r>
            <a:r>
              <a:rPr lang="cs-CZ" dirty="0" smtClean="0"/>
              <a:t>, </a:t>
            </a:r>
            <a:r>
              <a:rPr lang="cs-CZ" dirty="0" err="1" smtClean="0"/>
              <a:t>nonbloody</a:t>
            </a:r>
            <a:r>
              <a:rPr lang="cs-CZ" dirty="0" smtClean="0"/>
              <a:t> </a:t>
            </a:r>
            <a:r>
              <a:rPr lang="cs-CZ" dirty="0" err="1" smtClean="0"/>
              <a:t>saliva</a:t>
            </a:r>
            <a:r>
              <a:rPr lang="cs-CZ" dirty="0" smtClean="0"/>
              <a:t>, urine, </a:t>
            </a:r>
            <a:r>
              <a:rPr lang="cs-CZ" dirty="0" err="1" smtClean="0"/>
              <a:t>faeces</a:t>
            </a:r>
            <a:r>
              <a:rPr lang="cs-CZ" dirty="0" smtClean="0"/>
              <a:t>…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Postexposure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prophylaxis</a:t>
            </a:r>
            <a:r>
              <a:rPr lang="cs-CZ" dirty="0" smtClean="0"/>
              <a:t> </a:t>
            </a:r>
            <a:r>
              <a:rPr lang="cs-CZ" dirty="0" err="1" smtClean="0"/>
              <a:t>possible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12851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Phases of HIV infection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Acute retroviral syndrome </a:t>
            </a:r>
            <a:r>
              <a:rPr lang="cs-CZ" altLang="cs-CZ" smtClean="0"/>
              <a:t>(3-6 wks after infection, in 40-90%, self-limited in 2-4 wks)</a:t>
            </a:r>
            <a:r>
              <a:rPr lang="cs-CZ" altLang="cs-CZ" smtClean="0">
                <a:solidFill>
                  <a:schemeClr val="bg1"/>
                </a:solidFill>
              </a:rPr>
              <a:t> </a:t>
            </a:r>
            <a:endParaRPr lang="cs-CZ" altLang="cs-CZ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Chronic phase </a:t>
            </a:r>
            <a:r>
              <a:rPr lang="cs-CZ" altLang="cs-CZ" smtClean="0"/>
              <a:t>(clinical latency, persistent generalized lymphadenopathy – PGL) </a:t>
            </a:r>
          </a:p>
          <a:p>
            <a:pPr eaLnBrk="1" hangingPunct="1">
              <a:defRPr/>
            </a:pPr>
            <a:r>
              <a:rPr lang="cs-CZ" altLang="cs-CZ" smtClean="0">
                <a:solidFill>
                  <a:srgbClr val="FF0000"/>
                </a:solidFill>
              </a:rPr>
              <a:t>Progression to AIDS </a:t>
            </a:r>
            <a:r>
              <a:rPr lang="cs-CZ" altLang="cs-CZ" smtClean="0"/>
              <a:t>(AIDS-related complex – ARC, AIDS indicator conditions: constitutional, neurologic, opportunistic infection, neoplasm</a:t>
            </a:r>
          </a:p>
        </p:txBody>
      </p:sp>
    </p:spTree>
    <p:extLst>
      <p:ext uri="{BB962C8B-B14F-4D97-AF65-F5344CB8AC3E}">
        <p14:creationId xmlns="" xmlns:p14="http://schemas.microsoft.com/office/powerpoint/2010/main" val="22914401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7420</Words>
  <Application>Microsoft Office PowerPoint</Application>
  <PresentationFormat>Vlastní</PresentationFormat>
  <Paragraphs>979</Paragraphs>
  <Slides>181</Slides>
  <Notes>8</Notes>
  <HiddenSlides>3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181</vt:i4>
      </vt:variant>
    </vt:vector>
  </HeadingPairs>
  <TitlesOfParts>
    <vt:vector size="183" baseType="lpstr">
      <vt:lpstr>Motiv Office</vt:lpstr>
      <vt:lpstr>Scanned Photo</vt:lpstr>
      <vt:lpstr>The immune system, immunopathology. Infectious diseases</vt:lpstr>
      <vt:lpstr>Physiologic function</vt:lpstr>
      <vt:lpstr>Factors affecting immunity</vt:lpstr>
      <vt:lpstr>Exercise immunology</vt:lpstr>
      <vt:lpstr>Exercise immunology</vt:lpstr>
      <vt:lpstr>Clinical implications</vt:lpstr>
      <vt:lpstr>Clinical implications</vt:lpstr>
      <vt:lpstr>Immunity</vt:lpstr>
      <vt:lpstr>Phases of immune response</vt:lpstr>
      <vt:lpstr>Non-specific defenses of innate immunity</vt:lpstr>
      <vt:lpstr>Innate immunity</vt:lpstr>
      <vt:lpstr>Mechanisms of nonspecific immunity </vt:lpstr>
      <vt:lpstr>Natural killer cells</vt:lpstr>
      <vt:lpstr>Adaptive immunity</vt:lpstr>
      <vt:lpstr>Cell-mediated adaptive immunity</vt:lpstr>
      <vt:lpstr>Cytokines</vt:lpstr>
      <vt:lpstr>Humoral immunity</vt:lpstr>
      <vt:lpstr>Antibody (immunoglobulin) isotypes </vt:lpstr>
      <vt:lpstr>Antigen-presenting cells</vt:lpstr>
      <vt:lpstr>Major Histocompatibility Complex</vt:lpstr>
      <vt:lpstr>Immunological tolerance </vt:lpstr>
      <vt:lpstr>Cancer immunology </vt:lpstr>
      <vt:lpstr>Snímek 23</vt:lpstr>
      <vt:lpstr>Disorders of the immune system</vt:lpstr>
      <vt:lpstr>Hypersensitivity reactions</vt:lpstr>
      <vt:lpstr>Hypersensitivity</vt:lpstr>
      <vt:lpstr>Hypersensitivity reactions contribute to: </vt:lpstr>
      <vt:lpstr>Hypersensitivity reactions Immediate (type I) hypersensitivity</vt:lpstr>
      <vt:lpstr>Immediate (type I) hypersensitivity</vt:lpstr>
      <vt:lpstr>Immediate (type I) hypersensitivity</vt:lpstr>
      <vt:lpstr>Allergic rhinitis</vt:lpstr>
      <vt:lpstr>Atopy</vt:lpstr>
      <vt:lpstr>Antibody-mediated (type II) hypersensitivity</vt:lpstr>
      <vt:lpstr>Immune complex–mediated (type III) hypersensitivity </vt:lpstr>
      <vt:lpstr>Immune complex–mediated (type III) hypersensitivity </vt:lpstr>
      <vt:lpstr>T cell–mediated (type IV) hypersensitivity  </vt:lpstr>
      <vt:lpstr>T cell–mediated (type IV) hypersensitivity  </vt:lpstr>
      <vt:lpstr>T cell–mediated (type IV) hypersensitivity  </vt:lpstr>
      <vt:lpstr>Clinical implications</vt:lpstr>
      <vt:lpstr>Granulomatous inflammation</vt:lpstr>
      <vt:lpstr>AUTOIMMUNITY</vt:lpstr>
      <vt:lpstr>Autoimmune diseases</vt:lpstr>
      <vt:lpstr>Autoimmune diseases</vt:lpstr>
      <vt:lpstr>Factors influencing autoimmune disease</vt:lpstr>
      <vt:lpstr>Autoimmune diseases</vt:lpstr>
      <vt:lpstr>Autoimmune diseases</vt:lpstr>
      <vt:lpstr>Hormones</vt:lpstr>
      <vt:lpstr>Drugs and foods</vt:lpstr>
      <vt:lpstr>Breakdown of tolerance</vt:lpstr>
      <vt:lpstr>Mechanisms of tissue injury</vt:lpstr>
      <vt:lpstr>Autoimmune diseases</vt:lpstr>
      <vt:lpstr>Autoimmune diseases</vt:lpstr>
      <vt:lpstr>Autoimmune diseases</vt:lpstr>
      <vt:lpstr>Incidence of autoimmune diseases</vt:lpstr>
      <vt:lpstr>Diagnosis</vt:lpstr>
      <vt:lpstr>SYSTEMIC LUPUS ERYTHEMATOSUS (SLE)</vt:lpstr>
      <vt:lpstr>SLE</vt:lpstr>
      <vt:lpstr>SLE – typical case</vt:lpstr>
      <vt:lpstr>SLE</vt:lpstr>
      <vt:lpstr>Clinical features of SLE </vt:lpstr>
      <vt:lpstr>Special implications of SLE</vt:lpstr>
      <vt:lpstr>Rheumatoid arthritis</vt:lpstr>
      <vt:lpstr>Rheumatoid arthritis</vt:lpstr>
      <vt:lpstr>Snímek 64</vt:lpstr>
      <vt:lpstr>Snímek 65</vt:lpstr>
      <vt:lpstr>Special implications</vt:lpstr>
      <vt:lpstr>Systemic sclerosis</vt:lpstr>
      <vt:lpstr>Systemic sclerosis</vt:lpstr>
      <vt:lpstr>Organ-specific autoimmune diseases</vt:lpstr>
      <vt:lpstr>Organ-specific autoimmune diseases</vt:lpstr>
      <vt:lpstr>Organ-specific autoimmune diseases</vt:lpstr>
      <vt:lpstr>Snímek 72</vt:lpstr>
      <vt:lpstr>Multiple sclerosis</vt:lpstr>
      <vt:lpstr>Myasthenia gravis </vt:lpstr>
      <vt:lpstr>Celiac disease</vt:lpstr>
      <vt:lpstr>IBD – inflammatory bowel diseases</vt:lpstr>
      <vt:lpstr>IMMUNODEFICIENCIES</vt:lpstr>
      <vt:lpstr>Primary immunodeficiencies</vt:lpstr>
      <vt:lpstr>PRIMARY  IMMUNODEFICIENCY</vt:lpstr>
      <vt:lpstr>T-cell defect</vt:lpstr>
      <vt:lpstr>B-cell defect</vt:lpstr>
      <vt:lpstr>Granulocyte defect</vt:lpstr>
      <vt:lpstr>Complement defect</vt:lpstr>
      <vt:lpstr>Common variable immunodeficiency  CVID 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SECONDARY  IMMUNODEFICIENCY</vt:lpstr>
      <vt:lpstr>Clinical implications</vt:lpstr>
      <vt:lpstr>HIV / AIDS</vt:lpstr>
      <vt:lpstr>AIDS epidemics</vt:lpstr>
      <vt:lpstr>AIDS epidemics</vt:lpstr>
      <vt:lpstr>AIDS epidemics</vt:lpstr>
      <vt:lpstr>HIV    ISSUES</vt:lpstr>
      <vt:lpstr>HIV / AIDS - transmission</vt:lpstr>
      <vt:lpstr>Phases of HIV infection</vt:lpstr>
      <vt:lpstr>Acute HIV infection</vt:lpstr>
      <vt:lpstr>Acute HIV infection</vt:lpstr>
      <vt:lpstr>HIV neurologic disease</vt:lpstr>
      <vt:lpstr>Opportunistic infections and neoplasms</vt:lpstr>
      <vt:lpstr>LUNG  INFECTIONS</vt:lpstr>
      <vt:lpstr>TBC</vt:lpstr>
      <vt:lpstr>GIT  INFECTIONS</vt:lpstr>
      <vt:lpstr>HIV + hepatitis co-infection</vt:lpstr>
      <vt:lpstr>SKIN + ORAL  INFECTIONS</vt:lpstr>
      <vt:lpstr>Oral hairy leukoplakia</vt:lpstr>
      <vt:lpstr>Musculoskeletal manifestations</vt:lpstr>
      <vt:lpstr>HIV-associated neoplasia</vt:lpstr>
      <vt:lpstr>Snímek 112</vt:lpstr>
      <vt:lpstr>HIV lymphoma</vt:lpstr>
      <vt:lpstr>Human papilloma viruses</vt:lpstr>
      <vt:lpstr>Noninfectious HIV-related comorbidities:</vt:lpstr>
      <vt:lpstr>HAART complications</vt:lpstr>
      <vt:lpstr>Special implications</vt:lpstr>
      <vt:lpstr>Pathology of Infectious Diseases</vt:lpstr>
      <vt:lpstr>Categories</vt:lpstr>
      <vt:lpstr>RESIDENT FLORA</vt:lpstr>
      <vt:lpstr>OPPORTUNISTIC FLORA</vt:lpstr>
      <vt:lpstr>Host involvement</vt:lpstr>
      <vt:lpstr>Host involvement</vt:lpstr>
      <vt:lpstr>Host involvement</vt:lpstr>
      <vt:lpstr>Systemic infection</vt:lpstr>
      <vt:lpstr>Snímek 126</vt:lpstr>
      <vt:lpstr>TRUE PATHOGENS</vt:lpstr>
      <vt:lpstr>Snímek 128</vt:lpstr>
      <vt:lpstr>Snímek 129</vt:lpstr>
      <vt:lpstr>Host involvement</vt:lpstr>
      <vt:lpstr>Epidemic process and epidemic factors of infectious disease</vt:lpstr>
      <vt:lpstr>Reservoirs of infection</vt:lpstr>
      <vt:lpstr>CONTACT TRANSMISSION</vt:lpstr>
      <vt:lpstr>Host factors in pathogen transmission</vt:lpstr>
      <vt:lpstr>Sensitive populations – increased infectious disease risks</vt:lpstr>
      <vt:lpstr>Outcomes of infection process</vt:lpstr>
      <vt:lpstr>INFECTIOUS DISEASES</vt:lpstr>
      <vt:lpstr>Common signs and symptoms</vt:lpstr>
      <vt:lpstr>Portals of entry</vt:lpstr>
      <vt:lpstr>Nosocomial infections – health care-associated infections</vt:lpstr>
      <vt:lpstr>Nosocomial infections</vt:lpstr>
      <vt:lpstr>Nosocomial infections consequences</vt:lpstr>
      <vt:lpstr>Nosocomial infections</vt:lpstr>
      <vt:lpstr>Iatrogenic risk factors</vt:lpstr>
      <vt:lpstr>Clinical implications</vt:lpstr>
      <vt:lpstr>Emerging infectious diseases</vt:lpstr>
      <vt:lpstr>Emerging infectious diseases</vt:lpstr>
      <vt:lpstr>Respiratory tract infections</vt:lpstr>
      <vt:lpstr>Lower respiratory tract</vt:lpstr>
      <vt:lpstr>Influenza</vt:lpstr>
      <vt:lpstr>Influenza manifestations</vt:lpstr>
      <vt:lpstr>Staphylococci</vt:lpstr>
      <vt:lpstr>Staphylococci</vt:lpstr>
      <vt:lpstr>Impetigo</vt:lpstr>
      <vt:lpstr>Streptococci</vt:lpstr>
      <vt:lpstr>GIT infections</vt:lpstr>
      <vt:lpstr>GIT infections</vt:lpstr>
      <vt:lpstr>Dental caries</vt:lpstr>
      <vt:lpstr>Dental caries</vt:lpstr>
      <vt:lpstr>Tonsillitis and pharyngitis</vt:lpstr>
      <vt:lpstr>Tonsillitis</vt:lpstr>
      <vt:lpstr>Intestinal infections</vt:lpstr>
      <vt:lpstr>Infectious hepatitis</vt:lpstr>
      <vt:lpstr>Urogenital tract infections</vt:lpstr>
      <vt:lpstr>Sexually Transmitted Infections</vt:lpstr>
      <vt:lpstr>STI</vt:lpstr>
      <vt:lpstr>Genital Warts</vt:lpstr>
      <vt:lpstr>Chlamydia: Manifestations</vt:lpstr>
      <vt:lpstr>Chlamydia: Complications</vt:lpstr>
      <vt:lpstr>Gonorrhea</vt:lpstr>
      <vt:lpstr>Gonorrhea</vt:lpstr>
      <vt:lpstr>Syphilis</vt:lpstr>
      <vt:lpstr>Syphilis:  Primary stage</vt:lpstr>
      <vt:lpstr>Syphilis:  Secondary stage</vt:lpstr>
      <vt:lpstr>Syphilis - secondary</vt:lpstr>
      <vt:lpstr>Skin infections</vt:lpstr>
      <vt:lpstr>Skin infections</vt:lpstr>
      <vt:lpstr>Fungal infections</vt:lpstr>
      <vt:lpstr>Common childhood viral infections</vt:lpstr>
      <vt:lpstr>CNS infections</vt:lpstr>
      <vt:lpstr>CJD (Creuzfeldt-Jakob disease) </vt:lpstr>
    </vt:vector>
  </TitlesOfParts>
  <Company>Masarykova univerzita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system, immunopathology. Infectious diseases</dc:title>
  <dc:creator>Víta Žampachová</dc:creator>
  <cp:lastModifiedBy>admin</cp:lastModifiedBy>
  <cp:revision>85</cp:revision>
  <dcterms:created xsi:type="dcterms:W3CDTF">2016-03-04T09:34:54Z</dcterms:created>
  <dcterms:modified xsi:type="dcterms:W3CDTF">2020-03-06T12:04:25Z</dcterms:modified>
</cp:coreProperties>
</file>