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9" r:id="rId4"/>
    <p:sldId id="262" r:id="rId5"/>
    <p:sldId id="274" r:id="rId6"/>
    <p:sldId id="258" r:id="rId7"/>
    <p:sldId id="270" r:id="rId8"/>
    <p:sldId id="265" r:id="rId9"/>
    <p:sldId id="273" r:id="rId10"/>
    <p:sldId id="27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B00"/>
    <a:srgbClr val="EAB200"/>
    <a:srgbClr val="EA0000"/>
    <a:srgbClr val="608DC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84" autoAdjust="0"/>
    <p:restoredTop sz="94261" autoAdjust="0"/>
  </p:normalViewPr>
  <p:slideViewPr>
    <p:cSldViewPr>
      <p:cViewPr>
        <p:scale>
          <a:sx n="70" d="100"/>
          <a:sy n="70" d="100"/>
        </p:scale>
        <p:origin x="-114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7AA21-A074-4E8F-B2C7-EC82F3A67A8F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F007A-6D38-4C76-8331-F51538F6314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8816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91141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838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1914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0247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F007A-6D38-4C76-8331-F51538F6314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69114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479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6500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68246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5256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1015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2125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605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278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8839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4106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06460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536C3-1591-4D11-A9BC-813F3915CCFE}" type="datetimeFigureOut">
              <a:rPr lang="cs-CZ" smtClean="0"/>
              <a:pPr/>
              <a:t>13.04.2017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1A2F-9206-4640-96F2-576B4948673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476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microsoft.com/office/2007/relationships/hdphoto" Target="../media/hdphoto6.wdp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6.jpeg"/><Relationship Id="rId9" Type="http://schemas.microsoft.com/office/2007/relationships/hdphoto" Target="../media/hdphoto1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image" Target="../media/image6.jpe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10" Type="http://schemas.microsoft.com/office/2007/relationships/hdphoto" Target="../media/hdphoto4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google.cz/url?sa=i&amp;rct=j&amp;q=&amp;esrc=s&amp;source=images&amp;cd=&amp;cad=rja&amp;uact=8&amp;ved=0ahUKEwjIifDt-ZfRAhWDOBoKHTlsAvMQjRwIBw&amp;url=https://www.youtube.com/watch?v=cDCawc-Oq2w&amp;bvm=bv.142059868,d.d2s&amp;psig=AFQjCNG1MKaTgSeZbwSk6I7A0_d5UwzntQ&amp;ust=1483051037654285" TargetMode="External"/><Relationship Id="rId7" Type="http://schemas.openxmlformats.org/officeDocument/2006/relationships/image" Target="../media/image45.jpeg"/><Relationship Id="rId12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hyperlink" Target="http://www.google.cz/url?sa=i&amp;rct=j&amp;q=&amp;esrc=s&amp;source=images&amp;cd=&amp;cad=rja&amp;uact=8&amp;ved=0ahUKEwi6y8CsipjRAhVHVhoKHfSyBXEQjRwIBw&amp;url=http://www.workingnurse.com/articles/Munchausen-by-Proxy-Syndrome-What-Healthcare-Workers-Should-Know&amp;bvm=bv.142059868,d.ZWM&amp;psig=AFQjCNECmyPQK4Mq0er9AXINdQ8eIKtcrg&amp;ust=1483055338472143" TargetMode="External"/><Relationship Id="rId5" Type="http://schemas.openxmlformats.org/officeDocument/2006/relationships/hyperlink" Target="http://www.google.cz/url?sa=i&amp;rct=j&amp;q=&amp;esrc=s&amp;source=images&amp;cd=&amp;cad=rja&amp;uact=8&amp;ved=0ahUKEwiXve6w-5fRAhVBuBoKHTDvAqEQjRwIBw&amp;url=http://digestivehealth.net/faqs/upperendoscopyfaqs.html&amp;bvm=bv.142059868,d.d2s&amp;psig=AFQjCNFuFdAksOC8RZ_G6iPEa9-ln8F7fQ&amp;ust=1483051433833202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3.jpeg"/><Relationship Id="rId9" Type="http://schemas.openxmlformats.org/officeDocument/2006/relationships/hyperlink" Target="http://www.google.cz/url?sa=i&amp;rct=j&amp;q=&amp;esrc=s&amp;source=images&amp;cd=&amp;cad=rja&amp;uact=8&amp;ved=0ahUKEwj8s-mNipjRAhUILhoKHbRmBYUQjRwIBw&amp;url=http://www.thetimes.co.uk/tto/opinion/obituaries/article3233624.ece&amp;bvm=bv.142059868,d.ZWM&amp;psig=AFQjCNEixaCiPGelqO_ExGovNd3vy_mFuw&amp;ust=1483055390878479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4.jpeg"/><Relationship Id="rId18" Type="http://schemas.openxmlformats.org/officeDocument/2006/relationships/image" Target="../media/image57.jpeg"/><Relationship Id="rId26" Type="http://schemas.openxmlformats.org/officeDocument/2006/relationships/image" Target="../media/image61.jpeg"/><Relationship Id="rId3" Type="http://schemas.openxmlformats.org/officeDocument/2006/relationships/image" Target="../media/image48.jpeg"/><Relationship Id="rId21" Type="http://schemas.openxmlformats.org/officeDocument/2006/relationships/hyperlink" Target="https://www.scimex.org/newsfeed/rickets-still-a-problem-for-kiwi-kids" TargetMode="External"/><Relationship Id="rId7" Type="http://schemas.openxmlformats.org/officeDocument/2006/relationships/image" Target="../media/image51.jpeg"/><Relationship Id="rId12" Type="http://schemas.openxmlformats.org/officeDocument/2006/relationships/hyperlink" Target="https://www.google.cz/url?sa=i&amp;rct=j&amp;q=&amp;esrc=s&amp;source=images&amp;cd=&amp;cad=rja&amp;uact=8&amp;ved=0ahUKEwjijZ7ZkpjRAhVHnRoKHQBhCzUQjRwIBw&amp;url=https://www.healthtap.com/topics/osteogenesis-imperfecta-type-iv&amp;psig=AFQjCNFxRLgk5jN40FrwPnrmzk67Cqg0yg&amp;ust=1483057704274589" TargetMode="External"/><Relationship Id="rId17" Type="http://schemas.openxmlformats.org/officeDocument/2006/relationships/hyperlink" Target="http://www.google.cz/url?sa=i&amp;rct=j&amp;q=&amp;esrc=s&amp;source=images&amp;cd=&amp;cad=rja&amp;uact=8&amp;ved=0ahUKEwiqkuSTjrPRAhWCuBoKHYhUATsQjRwIBw&amp;url=http://www.wisegeekhealth.com/what-is-vitamin-c-deficiency.htm&amp;psig=AFQjCNEoTzAwlQ5xs85K-dY6VeWgwI4FSg&amp;ust=1483984209475212" TargetMode="External"/><Relationship Id="rId25" Type="http://schemas.openxmlformats.org/officeDocument/2006/relationships/hyperlink" Target="https://www.google.cz/url?sa=i&amp;rct=j&amp;q=&amp;esrc=s&amp;source=images&amp;cd=&amp;cad=rja&amp;uact=8&amp;ved=0ahUKEwj2iI3EqrPRAhVDVxoKHdWtC9AQjRwIBw&amp;url=https://untamedmind.com/2016/08/23/between-skylla-and-charybdris-part-1/&amp;bvm=bv.142059868,d.d24&amp;psig=AFQjCNFNSem4OET4pVS3X3zHoe4yNAoH0w&amp;ust=1483991789535865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3.jpeg"/><Relationship Id="rId24" Type="http://schemas.openxmlformats.org/officeDocument/2006/relationships/image" Target="../media/image60.jpeg"/><Relationship Id="rId5" Type="http://schemas.openxmlformats.org/officeDocument/2006/relationships/image" Target="../media/image6.jpeg"/><Relationship Id="rId15" Type="http://schemas.openxmlformats.org/officeDocument/2006/relationships/hyperlink" Target="http://www.google.cz/url?sa=i&amp;rct=j&amp;q=&amp;esrc=s&amp;source=images&amp;cd=&amp;cad=rja&amp;uact=8&amp;ved=0ahUKEwjll5fSjLPRAhVIvRoKHZ8RCDwQjRwIBw&amp;url=http://drvivekpandey.in/upcoming-book-link&amp;psig=AFQjCNGy4MUYF9MKJZE9Ks027M8oMe0ffA&amp;ust=1483983793427978" TargetMode="External"/><Relationship Id="rId23" Type="http://schemas.openxmlformats.org/officeDocument/2006/relationships/hyperlink" Target="http://www.google.cz/url?sa=i&amp;rct=j&amp;q=&amp;esrc=s&amp;source=images&amp;cd=&amp;cad=rja&amp;uact=8&amp;ved=0ahUKEwjNiK2vibPRAhWJthoKHb0xC3UQjRwIBw&amp;url=http://www.steadyhealth.com/slideshows/10-oddest-medical-conditions&amp;bvm=bv.142059868,d.d2s&amp;psig=AFQjCNEXB8FCGwO9oWFXvn76JODpvWGsOw&amp;ust=1483982808462476" TargetMode="External"/><Relationship Id="rId10" Type="http://schemas.openxmlformats.org/officeDocument/2006/relationships/hyperlink" Target="http://www.google.cz/url?sa=i&amp;rct=j&amp;q=&amp;esrc=s&amp;source=images&amp;cd=&amp;cad=rja&amp;uact=8&amp;ved=0ahUKEwixm9rsg7PRAhVFnRoKHef0Bw4QjRwIBw&amp;url=http://www.physio-pedia.com/Osteogenesis_Imperfecta&amp;bvm=bv.142059868,d.d24&amp;psig=AFQjCNFc1EhjJfvYxhSvlxpbM8VuPZhLYA&amp;ust=1483981451246166" TargetMode="External"/><Relationship Id="rId19" Type="http://schemas.openxmlformats.org/officeDocument/2006/relationships/hyperlink" Target="http://www.google.cz/url?sa=i&amp;rct=j&amp;q=&amp;esrc=s&amp;source=images&amp;cd=&amp;cad=rja&amp;uact=8&amp;ved=0ahUKEwiJzLfNjbPRAhXF5xoKHYNCAMwQjRwIBw&amp;url=http://www.vitaminsestore.com/category/vitamins-supplements/vitamins/page/3/&amp;psig=AFQjCNH8SN-VziD0ysPSqXz6_CH7Kfq7yA&amp;ust=1483983949108364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2.jpeg"/><Relationship Id="rId14" Type="http://schemas.openxmlformats.org/officeDocument/2006/relationships/image" Target="../media/image55.gif"/><Relationship Id="rId22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21183\Desktop\CAN\0 PODKLAD\poklad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CAN\0 PODKLAD\Father-and-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876256" cy="6876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613458" y="548680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4000" b="1" dirty="0" smtClean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476672"/>
            <a:ext cx="205697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B           S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C    </a:t>
            </a:r>
            <a:r>
              <a:rPr lang="cs-CZ" sz="4000" dirty="0" err="1" smtClean="0">
                <a:solidFill>
                  <a:schemeClr val="bg1"/>
                </a:solidFill>
              </a:rPr>
              <a:t>C</a:t>
            </a:r>
            <a:r>
              <a:rPr lang="cs-CZ" sz="4000" dirty="0" smtClean="0">
                <a:solidFill>
                  <a:schemeClr val="bg1"/>
                </a:solidFill>
              </a:rPr>
              <a:t>     Y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A    H    N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T     I     D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T     L    R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E     D   O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R          M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E           </a:t>
            </a:r>
            <a:r>
              <a:rPr lang="cs-CZ" sz="4000" dirty="0" err="1" smtClean="0">
                <a:solidFill>
                  <a:schemeClr val="bg1"/>
                </a:solidFill>
              </a:rPr>
              <a:t>E</a:t>
            </a:r>
            <a:endParaRPr lang="cs-CZ" sz="4000" dirty="0" smtClean="0">
              <a:solidFill>
                <a:schemeClr val="bg1"/>
              </a:solidFill>
            </a:endParaRPr>
          </a:p>
          <a:p>
            <a:r>
              <a:rPr lang="cs-CZ" sz="4000" dirty="0" smtClean="0">
                <a:solidFill>
                  <a:schemeClr val="bg1"/>
                </a:solidFill>
              </a:rPr>
              <a:t>D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02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21183\Desktop\CAN\0 PODKLAD\zanedbávání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10"/>
          <a:stretch/>
        </p:blipFill>
        <p:spPr bwMode="auto">
          <a:xfrm>
            <a:off x="0" y="0"/>
            <a:ext cx="915385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21183\Desktop\CAN\0 PODKLAD\Father-and-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4829"/>
            <a:ext cx="7047656" cy="7047657"/>
          </a:xfrm>
          <a:prstGeom prst="rect">
            <a:avLst/>
          </a:prstGeom>
          <a:blipFill dpi="0" rotWithShape="1">
            <a:blip r:embed="rId6" cstate="print">
              <a:alphaModFix amt="65000"/>
            </a:blip>
            <a:srcRect/>
            <a:tile tx="0" ty="0" sx="100000" sy="100000" flip="none" algn="tl"/>
          </a:blipFill>
          <a:effectLst>
            <a:softEdge rad="381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4710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21183\Desktop\CAN\0 PODKLAD\předlokt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CAN2\stehn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5968"/>
          <a:stretch/>
        </p:blipFill>
        <p:spPr bwMode="auto">
          <a:xfrm rot="16200000">
            <a:off x="2258247" y="-45133"/>
            <a:ext cx="6858000" cy="694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3" t="16493"/>
          <a:stretch/>
        </p:blipFill>
        <p:spPr bwMode="auto">
          <a:xfrm flipH="1">
            <a:off x="2136802" y="-1"/>
            <a:ext cx="7007198" cy="4149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059832" y="1612874"/>
            <a:ext cx="212301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ADAM (11 LET)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99792" y="2780928"/>
            <a:ext cx="6192687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ZE ŠKOLY V DOPROVODU TĚLOCVIKÁŘE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419872" y="4149080"/>
            <a:ext cx="6192687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NARAŽENÉ LEVÉ STEHNO Z VYBÍJENÉ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Zaoblený obdélníkový popisek 8"/>
          <p:cNvSpPr/>
          <p:nvPr/>
        </p:nvSpPr>
        <p:spPr>
          <a:xfrm>
            <a:off x="4716016" y="3162947"/>
            <a:ext cx="3529281" cy="1972266"/>
          </a:xfrm>
          <a:prstGeom prst="wedgeRoundRectCallout">
            <a:avLst>
              <a:gd name="adj1" fmla="val 70257"/>
              <a:gd name="adj2" fmla="val 3358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234469" y="3375987"/>
            <a:ext cx="62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. . . 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0032" y="3842267"/>
            <a:ext cx="3170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STEHNO JE V POŘÁDKU.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45765" y="4421954"/>
            <a:ext cx="2365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A CO MÁŠ TADY?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 flipH="1" flipV="1">
            <a:off x="3707904" y="4005064"/>
            <a:ext cx="1437862" cy="647722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aoblený obdélníkový popisek 27"/>
          <p:cNvSpPr/>
          <p:nvPr/>
        </p:nvSpPr>
        <p:spPr>
          <a:xfrm>
            <a:off x="6084168" y="501937"/>
            <a:ext cx="2732580" cy="720080"/>
          </a:xfrm>
          <a:prstGeom prst="wedgeRoundRectCallout">
            <a:avLst>
              <a:gd name="adj1" fmla="val -32650"/>
              <a:gd name="adj2" fmla="val -108851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TO JSEM ZLOBIL.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Zaoblený obdélníkový popisek 29"/>
          <p:cNvSpPr/>
          <p:nvPr/>
        </p:nvSpPr>
        <p:spPr>
          <a:xfrm>
            <a:off x="5145766" y="4523579"/>
            <a:ext cx="2732580" cy="720080"/>
          </a:xfrm>
          <a:prstGeom prst="wedgeRoundRectCallout">
            <a:avLst>
              <a:gd name="adj1" fmla="val 91863"/>
              <a:gd name="adj2" fmla="val 35854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A CO JSI PROVEDL 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Zaoblený obdélníkový popisek 30"/>
          <p:cNvSpPr/>
          <p:nvPr/>
        </p:nvSpPr>
        <p:spPr>
          <a:xfrm>
            <a:off x="4426834" y="692696"/>
            <a:ext cx="4428133" cy="720080"/>
          </a:xfrm>
          <a:prstGeom prst="wedgeRoundRectCallout">
            <a:avLst>
              <a:gd name="adj1" fmla="val -36598"/>
              <a:gd name="adj2" fmla="val -131000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POVĚSIL JSEM NAKŘIVO RUČNÍK.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5829" y="-2"/>
            <a:ext cx="6948264" cy="68580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ovéPole 32"/>
          <p:cNvSpPr txBox="1"/>
          <p:nvPr/>
        </p:nvSpPr>
        <p:spPr>
          <a:xfrm>
            <a:off x="2800411" y="295611"/>
            <a:ext cx="5762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HOW TO PROCEDE AT ABUSE SUSSPICION? </a:t>
            </a:r>
            <a:endParaRPr lang="cs-CZ" sz="24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3658105" y="1601514"/>
            <a:ext cx="4211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THOUROUGH CLINICAL EXAMINATION </a:t>
            </a:r>
            <a:endParaRPr lang="cs-CZ" sz="20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3658105" y="2204864"/>
            <a:ext cx="507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MORE DETAILED DOCUMENTARA DESCRIPTION</a:t>
            </a:r>
            <a:endParaRPr lang="cs-CZ" sz="20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3658105" y="2780928"/>
            <a:ext cx="2028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HOSPITALIZATION</a:t>
            </a:r>
            <a:endParaRPr lang="cs-CZ" sz="20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3658105" y="3406764"/>
            <a:ext cx="2357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X-RAY EXAMINATION</a:t>
            </a:r>
            <a:endParaRPr lang="cs-CZ" sz="20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3658105" y="4005064"/>
            <a:ext cx="3146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OF MEDICAL CONSULTATION</a:t>
            </a:r>
            <a:endParaRPr lang="cs-CZ" sz="20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658105" y="4652786"/>
            <a:ext cx="322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CAUSED INJURY TREATMENT</a:t>
            </a:r>
            <a:endParaRPr lang="cs-CZ" sz="20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658105" y="5243659"/>
            <a:ext cx="4043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ANNOUNCEMENT AND SIGNAL DUTY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1964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042E-7 L 0.00243 -0.0786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393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7863 L 0.00243 -0.1625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16258 L 0.00243 -0.4983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 animBg="1"/>
      <p:bldP spid="9" grpId="1" animBg="1"/>
      <p:bldP spid="2" grpId="0"/>
      <p:bldP spid="2" grpId="1"/>
      <p:bldP spid="11" grpId="0"/>
      <p:bldP spid="11" grpId="1"/>
      <p:bldP spid="12" grpId="0"/>
      <p:bldP spid="12" grpId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21183\Desktop\CAN\0 PODKLAD\dítě v postýl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526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21183\Desktop\CAN\3 VĚK\nohy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3700" y="18364"/>
            <a:ext cx="4478537" cy="2997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21183\Desktop\CAN\3 VĚK\femu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00" y="3016281"/>
            <a:ext cx="3846067" cy="38417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21183\Desktop\CAN\3 VĚK\femurla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713" b="29512"/>
          <a:stretch/>
        </p:blipFill>
        <p:spPr bwMode="auto">
          <a:xfrm>
            <a:off x="4028470" y="4824484"/>
            <a:ext cx="5112568" cy="2033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ový popisek 1"/>
          <p:cNvSpPr/>
          <p:nvPr/>
        </p:nvSpPr>
        <p:spPr>
          <a:xfrm>
            <a:off x="7092280" y="296072"/>
            <a:ext cx="1800200" cy="1620760"/>
          </a:xfrm>
          <a:prstGeom prst="wedgeRoundRectCallout">
            <a:avLst>
              <a:gd name="adj1" fmla="val -64630"/>
              <a:gd name="adj2" fmla="val -3995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UŽ TÝDEN MÁ NĚJAK OTEKLOU NOHU…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Zaoblený obdélníkový popisek 6"/>
          <p:cNvSpPr/>
          <p:nvPr/>
        </p:nvSpPr>
        <p:spPr>
          <a:xfrm>
            <a:off x="7812360" y="2110796"/>
            <a:ext cx="828092" cy="742139"/>
          </a:xfrm>
          <a:prstGeom prst="wedgeRoundRectCallout">
            <a:avLst>
              <a:gd name="adj1" fmla="val 69557"/>
              <a:gd name="adj2" fmla="val -5289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Zaoblený obdélníkový popisek 7"/>
          <p:cNvSpPr/>
          <p:nvPr/>
        </p:nvSpPr>
        <p:spPr>
          <a:xfrm>
            <a:off x="6487682" y="3110619"/>
            <a:ext cx="2152770" cy="1601431"/>
          </a:xfrm>
          <a:prstGeom prst="wedgeRoundRectCallout">
            <a:avLst>
              <a:gd name="adj1" fmla="val -59028"/>
              <a:gd name="adj2" fmla="val -5012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VZPŘÍČIL SI NOHU MEZI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ŠPRUŠLE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 POSTÝLKY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71800" y="65239"/>
            <a:ext cx="2234458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CYRIL, 7 MĚSÍCŮ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97663" y="2416538"/>
            <a:ext cx="395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OTOK A BOLESTIVOST STEHNA</a:t>
            </a:r>
            <a:endParaRPr lang="cs-CZ" sz="2400" dirty="0"/>
          </a:p>
        </p:txBody>
      </p:sp>
      <p:sp>
        <p:nvSpPr>
          <p:cNvPr id="6" name="Volný tvar 5"/>
          <p:cNvSpPr/>
          <p:nvPr/>
        </p:nvSpPr>
        <p:spPr>
          <a:xfrm>
            <a:off x="3563888" y="65239"/>
            <a:ext cx="1569493" cy="559558"/>
          </a:xfrm>
          <a:custGeom>
            <a:avLst/>
            <a:gdLst>
              <a:gd name="connsiteX0" fmla="*/ 1446663 w 1569493"/>
              <a:gd name="connsiteY0" fmla="*/ 54591 h 559558"/>
              <a:gd name="connsiteX1" fmla="*/ 1378424 w 1569493"/>
              <a:gd name="connsiteY1" fmla="*/ 27295 h 559558"/>
              <a:gd name="connsiteX2" fmla="*/ 1323833 w 1569493"/>
              <a:gd name="connsiteY2" fmla="*/ 13648 h 559558"/>
              <a:gd name="connsiteX3" fmla="*/ 1282890 w 1569493"/>
              <a:gd name="connsiteY3" fmla="*/ 0 h 559558"/>
              <a:gd name="connsiteX4" fmla="*/ 518615 w 1569493"/>
              <a:gd name="connsiteY4" fmla="*/ 13648 h 559558"/>
              <a:gd name="connsiteX5" fmla="*/ 300251 w 1569493"/>
              <a:gd name="connsiteY5" fmla="*/ 40943 h 559558"/>
              <a:gd name="connsiteX6" fmla="*/ 259308 w 1569493"/>
              <a:gd name="connsiteY6" fmla="*/ 54591 h 559558"/>
              <a:gd name="connsiteX7" fmla="*/ 204717 w 1569493"/>
              <a:gd name="connsiteY7" fmla="*/ 68239 h 559558"/>
              <a:gd name="connsiteX8" fmla="*/ 122830 w 1569493"/>
              <a:gd name="connsiteY8" fmla="*/ 95534 h 559558"/>
              <a:gd name="connsiteX9" fmla="*/ 81887 w 1569493"/>
              <a:gd name="connsiteY9" fmla="*/ 109182 h 559558"/>
              <a:gd name="connsiteX10" fmla="*/ 40944 w 1569493"/>
              <a:gd name="connsiteY10" fmla="*/ 191069 h 559558"/>
              <a:gd name="connsiteX11" fmla="*/ 0 w 1569493"/>
              <a:gd name="connsiteY11" fmla="*/ 272955 h 559558"/>
              <a:gd name="connsiteX12" fmla="*/ 13648 w 1569493"/>
              <a:gd name="connsiteY12" fmla="*/ 382137 h 559558"/>
              <a:gd name="connsiteX13" fmla="*/ 122830 w 1569493"/>
              <a:gd name="connsiteY13" fmla="*/ 477671 h 559558"/>
              <a:gd name="connsiteX14" fmla="*/ 163773 w 1569493"/>
              <a:gd name="connsiteY14" fmla="*/ 491319 h 559558"/>
              <a:gd name="connsiteX15" fmla="*/ 204717 w 1569493"/>
              <a:gd name="connsiteY15" fmla="*/ 518615 h 559558"/>
              <a:gd name="connsiteX16" fmla="*/ 504967 w 1569493"/>
              <a:gd name="connsiteY16" fmla="*/ 559558 h 559558"/>
              <a:gd name="connsiteX17" fmla="*/ 1009935 w 1569493"/>
              <a:gd name="connsiteY17" fmla="*/ 545910 h 559558"/>
              <a:gd name="connsiteX18" fmla="*/ 1064526 w 1569493"/>
              <a:gd name="connsiteY18" fmla="*/ 532263 h 559558"/>
              <a:gd name="connsiteX19" fmla="*/ 1160060 w 1569493"/>
              <a:gd name="connsiteY19" fmla="*/ 518615 h 559558"/>
              <a:gd name="connsiteX20" fmla="*/ 1323833 w 1569493"/>
              <a:gd name="connsiteY20" fmla="*/ 464024 h 559558"/>
              <a:gd name="connsiteX21" fmla="*/ 1364776 w 1569493"/>
              <a:gd name="connsiteY21" fmla="*/ 450376 h 559558"/>
              <a:gd name="connsiteX22" fmla="*/ 1446663 w 1569493"/>
              <a:gd name="connsiteY22" fmla="*/ 395785 h 559558"/>
              <a:gd name="connsiteX23" fmla="*/ 1487606 w 1569493"/>
              <a:gd name="connsiteY23" fmla="*/ 368489 h 559558"/>
              <a:gd name="connsiteX24" fmla="*/ 1555845 w 1569493"/>
              <a:gd name="connsiteY24" fmla="*/ 286603 h 559558"/>
              <a:gd name="connsiteX25" fmla="*/ 1569493 w 1569493"/>
              <a:gd name="connsiteY25" fmla="*/ 245660 h 559558"/>
              <a:gd name="connsiteX26" fmla="*/ 1555845 w 1569493"/>
              <a:gd name="connsiteY26" fmla="*/ 109182 h 559558"/>
              <a:gd name="connsiteX27" fmla="*/ 1473958 w 1569493"/>
              <a:gd name="connsiteY27" fmla="*/ 68239 h 559558"/>
              <a:gd name="connsiteX28" fmla="*/ 1419367 w 1569493"/>
              <a:gd name="connsiteY28" fmla="*/ 40943 h 559558"/>
              <a:gd name="connsiteX29" fmla="*/ 1132764 w 1569493"/>
              <a:gd name="connsiteY29" fmla="*/ 13648 h 55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69493" h="559558">
                <a:moveTo>
                  <a:pt x="1446663" y="54591"/>
                </a:moveTo>
                <a:cubicBezTo>
                  <a:pt x="1423917" y="45492"/>
                  <a:pt x="1401665" y="35042"/>
                  <a:pt x="1378424" y="27295"/>
                </a:cubicBezTo>
                <a:cubicBezTo>
                  <a:pt x="1360630" y="21364"/>
                  <a:pt x="1341868" y="18801"/>
                  <a:pt x="1323833" y="13648"/>
                </a:cubicBezTo>
                <a:cubicBezTo>
                  <a:pt x="1310001" y="9696"/>
                  <a:pt x="1296538" y="4549"/>
                  <a:pt x="1282890" y="0"/>
                </a:cubicBezTo>
                <a:lnTo>
                  <a:pt x="518615" y="13648"/>
                </a:lnTo>
                <a:cubicBezTo>
                  <a:pt x="451241" y="15659"/>
                  <a:pt x="368896" y="23782"/>
                  <a:pt x="300251" y="40943"/>
                </a:cubicBezTo>
                <a:cubicBezTo>
                  <a:pt x="286295" y="44432"/>
                  <a:pt x="273140" y="50639"/>
                  <a:pt x="259308" y="54591"/>
                </a:cubicBezTo>
                <a:cubicBezTo>
                  <a:pt x="241273" y="59744"/>
                  <a:pt x="222683" y="62849"/>
                  <a:pt x="204717" y="68239"/>
                </a:cubicBezTo>
                <a:cubicBezTo>
                  <a:pt x="177158" y="76507"/>
                  <a:pt x="150126" y="86436"/>
                  <a:pt x="122830" y="95534"/>
                </a:cubicBezTo>
                <a:lnTo>
                  <a:pt x="81887" y="109182"/>
                </a:lnTo>
                <a:cubicBezTo>
                  <a:pt x="3661" y="226518"/>
                  <a:pt x="97448" y="78060"/>
                  <a:pt x="40944" y="191069"/>
                </a:cubicBezTo>
                <a:cubicBezTo>
                  <a:pt x="-11974" y="296906"/>
                  <a:pt x="34308" y="170034"/>
                  <a:pt x="0" y="272955"/>
                </a:cubicBezTo>
                <a:cubicBezTo>
                  <a:pt x="4549" y="309349"/>
                  <a:pt x="3997" y="346752"/>
                  <a:pt x="13648" y="382137"/>
                </a:cubicBezTo>
                <a:cubicBezTo>
                  <a:pt x="24794" y="423004"/>
                  <a:pt x="95991" y="468724"/>
                  <a:pt x="122830" y="477671"/>
                </a:cubicBezTo>
                <a:cubicBezTo>
                  <a:pt x="136478" y="482220"/>
                  <a:pt x="150906" y="484885"/>
                  <a:pt x="163773" y="491319"/>
                </a:cubicBezTo>
                <a:cubicBezTo>
                  <a:pt x="178444" y="498655"/>
                  <a:pt x="189302" y="513009"/>
                  <a:pt x="204717" y="518615"/>
                </a:cubicBezTo>
                <a:cubicBezTo>
                  <a:pt x="309292" y="556642"/>
                  <a:pt x="389756" y="551328"/>
                  <a:pt x="504967" y="559558"/>
                </a:cubicBezTo>
                <a:cubicBezTo>
                  <a:pt x="673290" y="555009"/>
                  <a:pt x="841751" y="554114"/>
                  <a:pt x="1009935" y="545910"/>
                </a:cubicBezTo>
                <a:cubicBezTo>
                  <a:pt x="1028670" y="544996"/>
                  <a:pt x="1046072" y="535618"/>
                  <a:pt x="1064526" y="532263"/>
                </a:cubicBezTo>
                <a:cubicBezTo>
                  <a:pt x="1096175" y="526509"/>
                  <a:pt x="1128215" y="523164"/>
                  <a:pt x="1160060" y="518615"/>
                </a:cubicBezTo>
                <a:lnTo>
                  <a:pt x="1323833" y="464024"/>
                </a:lnTo>
                <a:cubicBezTo>
                  <a:pt x="1337481" y="459475"/>
                  <a:pt x="1352806" y="458356"/>
                  <a:pt x="1364776" y="450376"/>
                </a:cubicBezTo>
                <a:lnTo>
                  <a:pt x="1446663" y="395785"/>
                </a:lnTo>
                <a:cubicBezTo>
                  <a:pt x="1460311" y="386686"/>
                  <a:pt x="1476007" y="380087"/>
                  <a:pt x="1487606" y="368489"/>
                </a:cubicBezTo>
                <a:cubicBezTo>
                  <a:pt x="1517791" y="338304"/>
                  <a:pt x="1536843" y="324606"/>
                  <a:pt x="1555845" y="286603"/>
                </a:cubicBezTo>
                <a:cubicBezTo>
                  <a:pt x="1562279" y="273736"/>
                  <a:pt x="1564944" y="259308"/>
                  <a:pt x="1569493" y="245660"/>
                </a:cubicBezTo>
                <a:cubicBezTo>
                  <a:pt x="1564944" y="200167"/>
                  <a:pt x="1570303" y="152555"/>
                  <a:pt x="1555845" y="109182"/>
                </a:cubicBezTo>
                <a:cubicBezTo>
                  <a:pt x="1548559" y="87323"/>
                  <a:pt x="1490445" y="75305"/>
                  <a:pt x="1473958" y="68239"/>
                </a:cubicBezTo>
                <a:cubicBezTo>
                  <a:pt x="1455258" y="60225"/>
                  <a:pt x="1438257" y="48499"/>
                  <a:pt x="1419367" y="40943"/>
                </a:cubicBezTo>
                <a:cubicBezTo>
                  <a:pt x="1297183" y="-7931"/>
                  <a:pt x="1308290" y="13648"/>
                  <a:pt x="1132764" y="13648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6509982" y="2893325"/>
            <a:ext cx="2060812" cy="1984193"/>
          </a:xfrm>
          <a:custGeom>
            <a:avLst/>
            <a:gdLst>
              <a:gd name="connsiteX0" fmla="*/ 1883391 w 2060812"/>
              <a:gd name="connsiteY0" fmla="*/ 600502 h 1984193"/>
              <a:gd name="connsiteX1" fmla="*/ 1856096 w 2060812"/>
              <a:gd name="connsiteY1" fmla="*/ 518615 h 1984193"/>
              <a:gd name="connsiteX2" fmla="*/ 1774209 w 2060812"/>
              <a:gd name="connsiteY2" fmla="*/ 423081 h 1984193"/>
              <a:gd name="connsiteX3" fmla="*/ 1746914 w 2060812"/>
              <a:gd name="connsiteY3" fmla="*/ 382138 h 1984193"/>
              <a:gd name="connsiteX4" fmla="*/ 1705970 w 2060812"/>
              <a:gd name="connsiteY4" fmla="*/ 354842 h 1984193"/>
              <a:gd name="connsiteX5" fmla="*/ 1610436 w 2060812"/>
              <a:gd name="connsiteY5" fmla="*/ 286603 h 1984193"/>
              <a:gd name="connsiteX6" fmla="*/ 1528549 w 2060812"/>
              <a:gd name="connsiteY6" fmla="*/ 232012 h 1984193"/>
              <a:gd name="connsiteX7" fmla="*/ 1446663 w 2060812"/>
              <a:gd name="connsiteY7" fmla="*/ 204717 h 1984193"/>
              <a:gd name="connsiteX8" fmla="*/ 1392072 w 2060812"/>
              <a:gd name="connsiteY8" fmla="*/ 177421 h 1984193"/>
              <a:gd name="connsiteX9" fmla="*/ 1310185 w 2060812"/>
              <a:gd name="connsiteY9" fmla="*/ 150126 h 1984193"/>
              <a:gd name="connsiteX10" fmla="*/ 1269242 w 2060812"/>
              <a:gd name="connsiteY10" fmla="*/ 136478 h 1984193"/>
              <a:gd name="connsiteX11" fmla="*/ 1201003 w 2060812"/>
              <a:gd name="connsiteY11" fmla="*/ 122830 h 1984193"/>
              <a:gd name="connsiteX12" fmla="*/ 1119117 w 2060812"/>
              <a:gd name="connsiteY12" fmla="*/ 81887 h 1984193"/>
              <a:gd name="connsiteX13" fmla="*/ 1023582 w 2060812"/>
              <a:gd name="connsiteY13" fmla="*/ 68239 h 1984193"/>
              <a:gd name="connsiteX14" fmla="*/ 941696 w 2060812"/>
              <a:gd name="connsiteY14" fmla="*/ 54591 h 1984193"/>
              <a:gd name="connsiteX15" fmla="*/ 464024 w 2060812"/>
              <a:gd name="connsiteY15" fmla="*/ 68239 h 1984193"/>
              <a:gd name="connsiteX16" fmla="*/ 368490 w 2060812"/>
              <a:gd name="connsiteY16" fmla="*/ 81887 h 1984193"/>
              <a:gd name="connsiteX17" fmla="*/ 286603 w 2060812"/>
              <a:gd name="connsiteY17" fmla="*/ 136478 h 1984193"/>
              <a:gd name="connsiteX18" fmla="*/ 245660 w 2060812"/>
              <a:gd name="connsiteY18" fmla="*/ 150126 h 1984193"/>
              <a:gd name="connsiteX19" fmla="*/ 191069 w 2060812"/>
              <a:gd name="connsiteY19" fmla="*/ 191069 h 1984193"/>
              <a:gd name="connsiteX20" fmla="*/ 150125 w 2060812"/>
              <a:gd name="connsiteY20" fmla="*/ 218365 h 1984193"/>
              <a:gd name="connsiteX21" fmla="*/ 109182 w 2060812"/>
              <a:gd name="connsiteY21" fmla="*/ 272956 h 1984193"/>
              <a:gd name="connsiteX22" fmla="*/ 81887 w 2060812"/>
              <a:gd name="connsiteY22" fmla="*/ 354842 h 1984193"/>
              <a:gd name="connsiteX23" fmla="*/ 40943 w 2060812"/>
              <a:gd name="connsiteY23" fmla="*/ 477672 h 1984193"/>
              <a:gd name="connsiteX24" fmla="*/ 13648 w 2060812"/>
              <a:gd name="connsiteY24" fmla="*/ 614150 h 1984193"/>
              <a:gd name="connsiteX25" fmla="*/ 0 w 2060812"/>
              <a:gd name="connsiteY25" fmla="*/ 682388 h 1984193"/>
              <a:gd name="connsiteX26" fmla="*/ 13648 w 2060812"/>
              <a:gd name="connsiteY26" fmla="*/ 996287 h 1984193"/>
              <a:gd name="connsiteX27" fmla="*/ 27296 w 2060812"/>
              <a:gd name="connsiteY27" fmla="*/ 1078174 h 1984193"/>
              <a:gd name="connsiteX28" fmla="*/ 54591 w 2060812"/>
              <a:gd name="connsiteY28" fmla="*/ 1132765 h 1984193"/>
              <a:gd name="connsiteX29" fmla="*/ 81887 w 2060812"/>
              <a:gd name="connsiteY29" fmla="*/ 1201003 h 1984193"/>
              <a:gd name="connsiteX30" fmla="*/ 109182 w 2060812"/>
              <a:gd name="connsiteY30" fmla="*/ 1255594 h 1984193"/>
              <a:gd name="connsiteX31" fmla="*/ 136478 w 2060812"/>
              <a:gd name="connsiteY31" fmla="*/ 1323833 h 1984193"/>
              <a:gd name="connsiteX32" fmla="*/ 191069 w 2060812"/>
              <a:gd name="connsiteY32" fmla="*/ 1392072 h 1984193"/>
              <a:gd name="connsiteX33" fmla="*/ 245660 w 2060812"/>
              <a:gd name="connsiteY33" fmla="*/ 1473959 h 1984193"/>
              <a:gd name="connsiteX34" fmla="*/ 286603 w 2060812"/>
              <a:gd name="connsiteY34" fmla="*/ 1514902 h 1984193"/>
              <a:gd name="connsiteX35" fmla="*/ 313899 w 2060812"/>
              <a:gd name="connsiteY35" fmla="*/ 1555845 h 1984193"/>
              <a:gd name="connsiteX36" fmla="*/ 368490 w 2060812"/>
              <a:gd name="connsiteY36" fmla="*/ 1596788 h 1984193"/>
              <a:gd name="connsiteX37" fmla="*/ 464024 w 2060812"/>
              <a:gd name="connsiteY37" fmla="*/ 1665027 h 1984193"/>
              <a:gd name="connsiteX38" fmla="*/ 504967 w 2060812"/>
              <a:gd name="connsiteY38" fmla="*/ 1705971 h 1984193"/>
              <a:gd name="connsiteX39" fmla="*/ 559558 w 2060812"/>
              <a:gd name="connsiteY39" fmla="*/ 1733266 h 1984193"/>
              <a:gd name="connsiteX40" fmla="*/ 696036 w 2060812"/>
              <a:gd name="connsiteY40" fmla="*/ 1828800 h 1984193"/>
              <a:gd name="connsiteX41" fmla="*/ 805218 w 2060812"/>
              <a:gd name="connsiteY41" fmla="*/ 1883391 h 1984193"/>
              <a:gd name="connsiteX42" fmla="*/ 846161 w 2060812"/>
              <a:gd name="connsiteY42" fmla="*/ 1910687 h 1984193"/>
              <a:gd name="connsiteX43" fmla="*/ 968991 w 2060812"/>
              <a:gd name="connsiteY43" fmla="*/ 1951630 h 1984193"/>
              <a:gd name="connsiteX44" fmla="*/ 1078173 w 2060812"/>
              <a:gd name="connsiteY44" fmla="*/ 1978926 h 1984193"/>
              <a:gd name="connsiteX45" fmla="*/ 1637731 w 2060812"/>
              <a:gd name="connsiteY45" fmla="*/ 1937982 h 1984193"/>
              <a:gd name="connsiteX46" fmla="*/ 1746914 w 2060812"/>
              <a:gd name="connsiteY46" fmla="*/ 1883391 h 1984193"/>
              <a:gd name="connsiteX47" fmla="*/ 1842448 w 2060812"/>
              <a:gd name="connsiteY47" fmla="*/ 1828800 h 1984193"/>
              <a:gd name="connsiteX48" fmla="*/ 1937982 w 2060812"/>
              <a:gd name="connsiteY48" fmla="*/ 1733266 h 1984193"/>
              <a:gd name="connsiteX49" fmla="*/ 1978925 w 2060812"/>
              <a:gd name="connsiteY49" fmla="*/ 1624084 h 1984193"/>
              <a:gd name="connsiteX50" fmla="*/ 2006221 w 2060812"/>
              <a:gd name="connsiteY50" fmla="*/ 1528550 h 1984193"/>
              <a:gd name="connsiteX51" fmla="*/ 2033517 w 2060812"/>
              <a:gd name="connsiteY51" fmla="*/ 1446663 h 1984193"/>
              <a:gd name="connsiteX52" fmla="*/ 2047164 w 2060812"/>
              <a:gd name="connsiteY52" fmla="*/ 1405720 h 1984193"/>
              <a:gd name="connsiteX53" fmla="*/ 2060812 w 2060812"/>
              <a:gd name="connsiteY53" fmla="*/ 1296538 h 1984193"/>
              <a:gd name="connsiteX54" fmla="*/ 2047164 w 2060812"/>
              <a:gd name="connsiteY54" fmla="*/ 709684 h 1984193"/>
              <a:gd name="connsiteX55" fmla="*/ 2019869 w 2060812"/>
              <a:gd name="connsiteY55" fmla="*/ 573206 h 1984193"/>
              <a:gd name="connsiteX56" fmla="*/ 1992573 w 2060812"/>
              <a:gd name="connsiteY56" fmla="*/ 504968 h 1984193"/>
              <a:gd name="connsiteX57" fmla="*/ 1978925 w 2060812"/>
              <a:gd name="connsiteY57" fmla="*/ 450376 h 1984193"/>
              <a:gd name="connsiteX58" fmla="*/ 1924334 w 2060812"/>
              <a:gd name="connsiteY58" fmla="*/ 341194 h 1984193"/>
              <a:gd name="connsiteX59" fmla="*/ 1910687 w 2060812"/>
              <a:gd name="connsiteY59" fmla="*/ 300251 h 1984193"/>
              <a:gd name="connsiteX60" fmla="*/ 1869743 w 2060812"/>
              <a:gd name="connsiteY60" fmla="*/ 259308 h 1984193"/>
              <a:gd name="connsiteX61" fmla="*/ 1856096 w 2060812"/>
              <a:gd name="connsiteY61" fmla="*/ 218365 h 1984193"/>
              <a:gd name="connsiteX62" fmla="*/ 1801505 w 2060812"/>
              <a:gd name="connsiteY62" fmla="*/ 177421 h 1984193"/>
              <a:gd name="connsiteX63" fmla="*/ 1692322 w 2060812"/>
              <a:gd name="connsiteY63" fmla="*/ 122830 h 1984193"/>
              <a:gd name="connsiteX64" fmla="*/ 1637731 w 2060812"/>
              <a:gd name="connsiteY64" fmla="*/ 95535 h 1984193"/>
              <a:gd name="connsiteX65" fmla="*/ 1514902 w 2060812"/>
              <a:gd name="connsiteY65" fmla="*/ 54591 h 1984193"/>
              <a:gd name="connsiteX66" fmla="*/ 1351128 w 2060812"/>
              <a:gd name="connsiteY66" fmla="*/ 40944 h 1984193"/>
              <a:gd name="connsiteX67" fmla="*/ 1091821 w 2060812"/>
              <a:gd name="connsiteY67" fmla="*/ 13648 h 1984193"/>
              <a:gd name="connsiteX68" fmla="*/ 982639 w 2060812"/>
              <a:gd name="connsiteY68" fmla="*/ 0 h 198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60812" h="1984193">
                <a:moveTo>
                  <a:pt x="1883391" y="600502"/>
                </a:moveTo>
                <a:cubicBezTo>
                  <a:pt x="1874293" y="573206"/>
                  <a:pt x="1868963" y="544350"/>
                  <a:pt x="1856096" y="518615"/>
                </a:cubicBezTo>
                <a:cubicBezTo>
                  <a:pt x="1830541" y="467505"/>
                  <a:pt x="1808352" y="464053"/>
                  <a:pt x="1774209" y="423081"/>
                </a:cubicBezTo>
                <a:cubicBezTo>
                  <a:pt x="1763708" y="410480"/>
                  <a:pt x="1758512" y="393736"/>
                  <a:pt x="1746914" y="382138"/>
                </a:cubicBezTo>
                <a:cubicBezTo>
                  <a:pt x="1735315" y="370539"/>
                  <a:pt x="1718571" y="365343"/>
                  <a:pt x="1705970" y="354842"/>
                </a:cubicBezTo>
                <a:cubicBezTo>
                  <a:pt x="1581907" y="251456"/>
                  <a:pt x="1754743" y="373187"/>
                  <a:pt x="1610436" y="286603"/>
                </a:cubicBezTo>
                <a:cubicBezTo>
                  <a:pt x="1582306" y="269725"/>
                  <a:pt x="1559671" y="242386"/>
                  <a:pt x="1528549" y="232012"/>
                </a:cubicBezTo>
                <a:cubicBezTo>
                  <a:pt x="1501254" y="222914"/>
                  <a:pt x="1472397" y="217584"/>
                  <a:pt x="1446663" y="204717"/>
                </a:cubicBezTo>
                <a:cubicBezTo>
                  <a:pt x="1428466" y="195618"/>
                  <a:pt x="1410962" y="184977"/>
                  <a:pt x="1392072" y="177421"/>
                </a:cubicBezTo>
                <a:cubicBezTo>
                  <a:pt x="1365358" y="166735"/>
                  <a:pt x="1337481" y="159224"/>
                  <a:pt x="1310185" y="150126"/>
                </a:cubicBezTo>
                <a:cubicBezTo>
                  <a:pt x="1296537" y="145577"/>
                  <a:pt x="1283349" y="139299"/>
                  <a:pt x="1269242" y="136478"/>
                </a:cubicBezTo>
                <a:lnTo>
                  <a:pt x="1201003" y="122830"/>
                </a:lnTo>
                <a:cubicBezTo>
                  <a:pt x="1173708" y="109182"/>
                  <a:pt x="1148285" y="90862"/>
                  <a:pt x="1119117" y="81887"/>
                </a:cubicBezTo>
                <a:cubicBezTo>
                  <a:pt x="1088371" y="72427"/>
                  <a:pt x="1055376" y="73131"/>
                  <a:pt x="1023582" y="68239"/>
                </a:cubicBezTo>
                <a:cubicBezTo>
                  <a:pt x="996232" y="64031"/>
                  <a:pt x="968991" y="59140"/>
                  <a:pt x="941696" y="54591"/>
                </a:cubicBezTo>
                <a:lnTo>
                  <a:pt x="464024" y="68239"/>
                </a:lnTo>
                <a:cubicBezTo>
                  <a:pt x="431892" y="69769"/>
                  <a:pt x="398514" y="70339"/>
                  <a:pt x="368490" y="81887"/>
                </a:cubicBezTo>
                <a:cubicBezTo>
                  <a:pt x="337871" y="93663"/>
                  <a:pt x="317725" y="126104"/>
                  <a:pt x="286603" y="136478"/>
                </a:cubicBezTo>
                <a:lnTo>
                  <a:pt x="245660" y="150126"/>
                </a:lnTo>
                <a:cubicBezTo>
                  <a:pt x="227463" y="163774"/>
                  <a:pt x="209578" y="177848"/>
                  <a:pt x="191069" y="191069"/>
                </a:cubicBezTo>
                <a:cubicBezTo>
                  <a:pt x="177721" y="200603"/>
                  <a:pt x="161724" y="206766"/>
                  <a:pt x="150125" y="218365"/>
                </a:cubicBezTo>
                <a:cubicBezTo>
                  <a:pt x="134041" y="234449"/>
                  <a:pt x="122830" y="254759"/>
                  <a:pt x="109182" y="272956"/>
                </a:cubicBezTo>
                <a:cubicBezTo>
                  <a:pt x="100084" y="300251"/>
                  <a:pt x="92573" y="328128"/>
                  <a:pt x="81887" y="354842"/>
                </a:cubicBezTo>
                <a:cubicBezTo>
                  <a:pt x="55499" y="420812"/>
                  <a:pt x="54504" y="414385"/>
                  <a:pt x="40943" y="477672"/>
                </a:cubicBezTo>
                <a:cubicBezTo>
                  <a:pt x="31222" y="523036"/>
                  <a:pt x="22746" y="568657"/>
                  <a:pt x="13648" y="614150"/>
                </a:cubicBezTo>
                <a:lnTo>
                  <a:pt x="0" y="682388"/>
                </a:lnTo>
                <a:cubicBezTo>
                  <a:pt x="4549" y="787021"/>
                  <a:pt x="6442" y="891803"/>
                  <a:pt x="13648" y="996287"/>
                </a:cubicBezTo>
                <a:cubicBezTo>
                  <a:pt x="15552" y="1023894"/>
                  <a:pt x="19345" y="1051669"/>
                  <a:pt x="27296" y="1078174"/>
                </a:cubicBezTo>
                <a:cubicBezTo>
                  <a:pt x="33142" y="1097661"/>
                  <a:pt x="46328" y="1114174"/>
                  <a:pt x="54591" y="1132765"/>
                </a:cubicBezTo>
                <a:cubicBezTo>
                  <a:pt x="64541" y="1155152"/>
                  <a:pt x="71937" y="1178616"/>
                  <a:pt x="81887" y="1201003"/>
                </a:cubicBezTo>
                <a:cubicBezTo>
                  <a:pt x="90150" y="1219594"/>
                  <a:pt x="100919" y="1237003"/>
                  <a:pt x="109182" y="1255594"/>
                </a:cubicBezTo>
                <a:cubicBezTo>
                  <a:pt x="119132" y="1277981"/>
                  <a:pt x="123874" y="1302826"/>
                  <a:pt x="136478" y="1323833"/>
                </a:cubicBezTo>
                <a:cubicBezTo>
                  <a:pt x="151465" y="1348811"/>
                  <a:pt x="173936" y="1368514"/>
                  <a:pt x="191069" y="1392072"/>
                </a:cubicBezTo>
                <a:cubicBezTo>
                  <a:pt x="210364" y="1418603"/>
                  <a:pt x="222463" y="1450762"/>
                  <a:pt x="245660" y="1473959"/>
                </a:cubicBezTo>
                <a:cubicBezTo>
                  <a:pt x="259308" y="1487607"/>
                  <a:pt x="274247" y="1500075"/>
                  <a:pt x="286603" y="1514902"/>
                </a:cubicBezTo>
                <a:cubicBezTo>
                  <a:pt x="297104" y="1527503"/>
                  <a:pt x="302301" y="1544247"/>
                  <a:pt x="313899" y="1555845"/>
                </a:cubicBezTo>
                <a:cubicBezTo>
                  <a:pt x="329983" y="1571929"/>
                  <a:pt x="349981" y="1583567"/>
                  <a:pt x="368490" y="1596788"/>
                </a:cubicBezTo>
                <a:cubicBezTo>
                  <a:pt x="411685" y="1627642"/>
                  <a:pt x="419434" y="1626806"/>
                  <a:pt x="464024" y="1665027"/>
                </a:cubicBezTo>
                <a:cubicBezTo>
                  <a:pt x="478678" y="1677588"/>
                  <a:pt x="489261" y="1694753"/>
                  <a:pt x="504967" y="1705971"/>
                </a:cubicBezTo>
                <a:cubicBezTo>
                  <a:pt x="521522" y="1717796"/>
                  <a:pt x="542306" y="1722483"/>
                  <a:pt x="559558" y="1733266"/>
                </a:cubicBezTo>
                <a:cubicBezTo>
                  <a:pt x="628031" y="1776061"/>
                  <a:pt x="613053" y="1787308"/>
                  <a:pt x="696036" y="1828800"/>
                </a:cubicBezTo>
                <a:cubicBezTo>
                  <a:pt x="732430" y="1846997"/>
                  <a:pt x="771362" y="1860820"/>
                  <a:pt x="805218" y="1883391"/>
                </a:cubicBezTo>
                <a:cubicBezTo>
                  <a:pt x="818866" y="1892490"/>
                  <a:pt x="831020" y="1904378"/>
                  <a:pt x="846161" y="1910687"/>
                </a:cubicBezTo>
                <a:cubicBezTo>
                  <a:pt x="885999" y="1927286"/>
                  <a:pt x="927122" y="1941162"/>
                  <a:pt x="968991" y="1951630"/>
                </a:cubicBezTo>
                <a:lnTo>
                  <a:pt x="1078173" y="1978926"/>
                </a:lnTo>
                <a:cubicBezTo>
                  <a:pt x="1353128" y="1971070"/>
                  <a:pt x="1446542" y="2014456"/>
                  <a:pt x="1637731" y="1937982"/>
                </a:cubicBezTo>
                <a:cubicBezTo>
                  <a:pt x="1772088" y="1884241"/>
                  <a:pt x="1651514" y="1937905"/>
                  <a:pt x="1746914" y="1883391"/>
                </a:cubicBezTo>
                <a:cubicBezTo>
                  <a:pt x="1780264" y="1864334"/>
                  <a:pt x="1813531" y="1854826"/>
                  <a:pt x="1842448" y="1828800"/>
                </a:cubicBezTo>
                <a:cubicBezTo>
                  <a:pt x="1875922" y="1798673"/>
                  <a:pt x="1937982" y="1733266"/>
                  <a:pt x="1937982" y="1733266"/>
                </a:cubicBezTo>
                <a:cubicBezTo>
                  <a:pt x="1968960" y="1640333"/>
                  <a:pt x="1929968" y="1754637"/>
                  <a:pt x="1978925" y="1624084"/>
                </a:cubicBezTo>
                <a:cubicBezTo>
                  <a:pt x="2001861" y="1562921"/>
                  <a:pt x="1984708" y="1600259"/>
                  <a:pt x="2006221" y="1528550"/>
                </a:cubicBezTo>
                <a:cubicBezTo>
                  <a:pt x="2014489" y="1500991"/>
                  <a:pt x="2024419" y="1473959"/>
                  <a:pt x="2033517" y="1446663"/>
                </a:cubicBezTo>
                <a:lnTo>
                  <a:pt x="2047164" y="1405720"/>
                </a:lnTo>
                <a:cubicBezTo>
                  <a:pt x="2051713" y="1369326"/>
                  <a:pt x="2060812" y="1333215"/>
                  <a:pt x="2060812" y="1296538"/>
                </a:cubicBezTo>
                <a:cubicBezTo>
                  <a:pt x="2060812" y="1100867"/>
                  <a:pt x="2058222" y="905042"/>
                  <a:pt x="2047164" y="709684"/>
                </a:cubicBezTo>
                <a:cubicBezTo>
                  <a:pt x="2044542" y="663365"/>
                  <a:pt x="2037100" y="616281"/>
                  <a:pt x="2019869" y="573206"/>
                </a:cubicBezTo>
                <a:cubicBezTo>
                  <a:pt x="2010770" y="550460"/>
                  <a:pt x="2000320" y="528209"/>
                  <a:pt x="1992573" y="504968"/>
                </a:cubicBezTo>
                <a:cubicBezTo>
                  <a:pt x="1986641" y="487173"/>
                  <a:pt x="1986139" y="467691"/>
                  <a:pt x="1978925" y="450376"/>
                </a:cubicBezTo>
                <a:cubicBezTo>
                  <a:pt x="1963275" y="412816"/>
                  <a:pt x="1937201" y="379796"/>
                  <a:pt x="1924334" y="341194"/>
                </a:cubicBezTo>
                <a:cubicBezTo>
                  <a:pt x="1919785" y="327546"/>
                  <a:pt x="1918667" y="312221"/>
                  <a:pt x="1910687" y="300251"/>
                </a:cubicBezTo>
                <a:cubicBezTo>
                  <a:pt x="1899981" y="284192"/>
                  <a:pt x="1883391" y="272956"/>
                  <a:pt x="1869743" y="259308"/>
                </a:cubicBezTo>
                <a:cubicBezTo>
                  <a:pt x="1865194" y="245660"/>
                  <a:pt x="1865305" y="229417"/>
                  <a:pt x="1856096" y="218365"/>
                </a:cubicBezTo>
                <a:cubicBezTo>
                  <a:pt x="1841534" y="200891"/>
                  <a:pt x="1820431" y="190038"/>
                  <a:pt x="1801505" y="177421"/>
                </a:cubicBezTo>
                <a:cubicBezTo>
                  <a:pt x="1694739" y="106243"/>
                  <a:pt x="1772636" y="157250"/>
                  <a:pt x="1692322" y="122830"/>
                </a:cubicBezTo>
                <a:cubicBezTo>
                  <a:pt x="1673622" y="114816"/>
                  <a:pt x="1656322" y="103798"/>
                  <a:pt x="1637731" y="95535"/>
                </a:cubicBezTo>
                <a:cubicBezTo>
                  <a:pt x="1604040" y="80561"/>
                  <a:pt x="1553475" y="59412"/>
                  <a:pt x="1514902" y="54591"/>
                </a:cubicBezTo>
                <a:cubicBezTo>
                  <a:pt x="1460544" y="47796"/>
                  <a:pt x="1405719" y="45493"/>
                  <a:pt x="1351128" y="40944"/>
                </a:cubicBezTo>
                <a:cubicBezTo>
                  <a:pt x="1186211" y="13457"/>
                  <a:pt x="1349399" y="38180"/>
                  <a:pt x="1091821" y="13648"/>
                </a:cubicBezTo>
                <a:cubicBezTo>
                  <a:pt x="1055309" y="10171"/>
                  <a:pt x="982639" y="0"/>
                  <a:pt x="982639" y="0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hnutá šipka doprava 4"/>
          <p:cNvSpPr/>
          <p:nvPr/>
        </p:nvSpPr>
        <p:spPr>
          <a:xfrm>
            <a:off x="2699792" y="4581128"/>
            <a:ext cx="404422" cy="936104"/>
          </a:xfrm>
          <a:prstGeom prst="curv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18" name="Zahnutá šipka doprava 17"/>
          <p:cNvSpPr/>
          <p:nvPr/>
        </p:nvSpPr>
        <p:spPr>
          <a:xfrm flipH="1">
            <a:off x="3384973" y="5107816"/>
            <a:ext cx="394939" cy="913472"/>
          </a:xfrm>
          <a:prstGeom prst="curv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C00000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6948264" y="448472"/>
            <a:ext cx="1944216" cy="1180328"/>
          </a:xfrm>
          <a:prstGeom prst="wedgeRoundRectCallout">
            <a:avLst>
              <a:gd name="adj1" fmla="val 53496"/>
              <a:gd name="adj2" fmla="val -6788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TO ASI DOST PLAKAL…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Zaoblený obdélníkový popisek 19"/>
          <p:cNvSpPr/>
          <p:nvPr/>
        </p:nvSpPr>
        <p:spPr>
          <a:xfrm>
            <a:off x="5133381" y="3139722"/>
            <a:ext cx="3783890" cy="1491397"/>
          </a:xfrm>
          <a:prstGeom prst="wedgeRoundRectCallout">
            <a:avLst>
              <a:gd name="adj1" fmla="val 1948"/>
              <a:gd name="adj2" fmla="val -7436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74013" y="3284984"/>
            <a:ext cx="247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JENOM CHVILKU…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474013" y="3645024"/>
            <a:ext cx="3304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TO BYLO MAXIMÁLNĚ PŮL METRU, VÍC NE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0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789759" y="961768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612704" y="322113"/>
            <a:ext cx="6037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CIRCUMSTANCES WHICH LEAD TO THE ABUSE </a:t>
            </a:r>
          </a:p>
          <a:p>
            <a:r>
              <a:rPr lang="cs-CZ" sz="2400" b="1" dirty="0" smtClean="0"/>
              <a:t>SUSPICION</a:t>
            </a:r>
            <a:endParaRPr lang="cs-CZ" sz="2400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789759" y="1649131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789759" y="2351583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C00000"/>
                </a:solidFill>
              </a:rPr>
              <a:t>D</a:t>
            </a:r>
            <a:endParaRPr lang="cs-CZ" sz="5400" dirty="0">
              <a:solidFill>
                <a:srgbClr val="C0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771800" y="3059564"/>
            <a:ext cx="89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C00000"/>
                </a:solidFill>
              </a:rPr>
              <a:t>D</a:t>
            </a:r>
            <a:endParaRPr lang="cs-CZ" sz="5400" dirty="0">
              <a:solidFill>
                <a:srgbClr val="C0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3192243" y="1286489"/>
            <a:ext cx="1920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OMPATIBILITY</a:t>
            </a:r>
            <a:endParaRPr lang="cs-CZ" sz="2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169082" y="1987365"/>
            <a:ext cx="1758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ONSISTENCY</a:t>
            </a:r>
            <a:endParaRPr lang="cs-CZ" sz="24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232969" y="2683526"/>
            <a:ext cx="771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ELAY</a:t>
            </a:r>
            <a:endParaRPr lang="cs-CZ" sz="24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210643" y="3327325"/>
            <a:ext cx="190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EVELOPMENT</a:t>
            </a:r>
            <a:endParaRPr lang="cs-CZ" sz="2400" dirty="0"/>
          </a:p>
        </p:txBody>
      </p:sp>
      <p:pic>
        <p:nvPicPr>
          <p:cNvPr id="1027" name="Picture 3" descr="C:\Users\21183\Desktop\DEVELOP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34" b="3396"/>
          <a:stretch/>
        </p:blipFill>
        <p:spPr bwMode="auto">
          <a:xfrm>
            <a:off x="2530136" y="4040743"/>
            <a:ext cx="6346253" cy="27252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Volný tvar 12"/>
          <p:cNvSpPr/>
          <p:nvPr/>
        </p:nvSpPr>
        <p:spPr>
          <a:xfrm>
            <a:off x="2588280" y="4581128"/>
            <a:ext cx="6163986" cy="1992420"/>
          </a:xfrm>
          <a:custGeom>
            <a:avLst/>
            <a:gdLst>
              <a:gd name="connsiteX0" fmla="*/ 0 w 6163986"/>
              <a:gd name="connsiteY0" fmla="*/ 1992420 h 1992420"/>
              <a:gd name="connsiteX1" fmla="*/ 1238250 w 6163986"/>
              <a:gd name="connsiteY1" fmla="*/ 363645 h 1992420"/>
              <a:gd name="connsiteX2" fmla="*/ 2333625 w 6163986"/>
              <a:gd name="connsiteY2" fmla="*/ 68370 h 1992420"/>
              <a:gd name="connsiteX3" fmla="*/ 4505325 w 6163986"/>
              <a:gd name="connsiteY3" fmla="*/ 1335195 h 1992420"/>
              <a:gd name="connsiteX4" fmla="*/ 5715000 w 6163986"/>
              <a:gd name="connsiteY4" fmla="*/ 1678095 h 1992420"/>
              <a:gd name="connsiteX5" fmla="*/ 6124575 w 6163986"/>
              <a:gd name="connsiteY5" fmla="*/ 1773345 h 1992420"/>
              <a:gd name="connsiteX6" fmla="*/ 6124575 w 6163986"/>
              <a:gd name="connsiteY6" fmla="*/ 1782870 h 199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3986" h="1992420">
                <a:moveTo>
                  <a:pt x="0" y="1992420"/>
                </a:moveTo>
                <a:cubicBezTo>
                  <a:pt x="424656" y="1338370"/>
                  <a:pt x="849313" y="684320"/>
                  <a:pt x="1238250" y="363645"/>
                </a:cubicBezTo>
                <a:cubicBezTo>
                  <a:pt x="1627188" y="42970"/>
                  <a:pt x="1789113" y="-93555"/>
                  <a:pt x="2333625" y="68370"/>
                </a:cubicBezTo>
                <a:cubicBezTo>
                  <a:pt x="2878138" y="230295"/>
                  <a:pt x="3941763" y="1066907"/>
                  <a:pt x="4505325" y="1335195"/>
                </a:cubicBezTo>
                <a:cubicBezTo>
                  <a:pt x="5068888" y="1603482"/>
                  <a:pt x="5445125" y="1605070"/>
                  <a:pt x="5715000" y="1678095"/>
                </a:cubicBezTo>
                <a:cubicBezTo>
                  <a:pt x="5984875" y="1751120"/>
                  <a:pt x="6056312" y="1755882"/>
                  <a:pt x="6124575" y="1773345"/>
                </a:cubicBezTo>
                <a:cubicBezTo>
                  <a:pt x="6192838" y="1790808"/>
                  <a:pt x="6158706" y="1786839"/>
                  <a:pt x="6124575" y="1782870"/>
                </a:cubicBezTo>
              </a:path>
            </a:pathLst>
          </a:custGeom>
          <a:noFill/>
          <a:ln w="73025">
            <a:solidFill>
              <a:srgbClr val="C00000">
                <a:alpha val="50000"/>
              </a:srgbClr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5614285" y="894758"/>
            <a:ext cx="3055461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ACCIDENT MECHANISM OR TIME DATA DO NOT  FIT THE DIAGNOSIS</a:t>
            </a:r>
            <a:endParaRPr lang="cs-CZ" sz="20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796136" y="1772816"/>
            <a:ext cx="2733775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INFORMATION IS CHANGED WITH TIME OR IT IS OPPOSING</a:t>
            </a:r>
            <a:endParaRPr lang="cs-CZ" sz="20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5652120" y="2636912"/>
            <a:ext cx="2961709" cy="707886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FINDING MEDICAL EXAMINATION DELAY</a:t>
            </a:r>
            <a:endParaRPr lang="cs-CZ" sz="20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5652120" y="2996952"/>
            <a:ext cx="2961709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HIGHER RISK OF ABUSING IN LOWER AGE CATEGORIES</a:t>
            </a:r>
            <a:endParaRPr lang="cs-CZ" sz="20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5580112" y="1700808"/>
            <a:ext cx="2961709" cy="101566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ACCIDENT MECHANISM DOES NOT SUIT THE CHILD DEVELOPMENT STAGE</a:t>
            </a:r>
            <a:endParaRPr lang="cs-CZ" sz="2000" dirty="0"/>
          </a:p>
        </p:txBody>
      </p:sp>
    </p:spTree>
    <p:extLst>
      <p:ext uri="{BB962C8B-B14F-4D97-AF65-F5344CB8AC3E}">
        <p14:creationId xmlns="" xmlns:p14="http://schemas.microsoft.com/office/powerpoint/2010/main" val="13653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8" grpId="0" animBg="1"/>
      <p:bldP spid="8" grpId="1" animBg="1"/>
      <p:bldP spid="3" grpId="0" animBg="1"/>
      <p:bldP spid="4" grpId="0"/>
      <p:bldP spid="4" grpId="1"/>
      <p:bldP spid="6" grpId="0" animBg="1"/>
      <p:bldP spid="6" grpId="1" animBg="1"/>
      <p:bldP spid="10" grpId="0" animBg="1"/>
      <p:bldP spid="10" grpId="1" animBg="1"/>
      <p:bldP spid="5" grpId="0" animBg="1"/>
      <p:bldP spid="18" grpId="0" animBg="1"/>
      <p:bldP spid="19" grpId="0" animBg="1"/>
      <p:bldP spid="20" grpId="0" animBg="1"/>
      <p:bldP spid="9" grpId="0"/>
      <p:bldP spid="22" grpId="0"/>
      <p:bldP spid="1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13" grpId="0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21183\Desktop\CAN\4 PORODNÍ A POZDĚJŠÍ\zlomený klíč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/>
          <p:cNvSpPr txBox="1"/>
          <p:nvPr/>
        </p:nvSpPr>
        <p:spPr>
          <a:xfrm>
            <a:off x="2771800" y="65239"/>
            <a:ext cx="2892202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smtClean="0"/>
              <a:t>EMIL, NOVOROZENEC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915755" y="2265559"/>
            <a:ext cx="5479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>
                <a:solidFill>
                  <a:schemeClr val="bg1">
                    <a:lumMod val="75000"/>
                  </a:schemeClr>
                </a:solidFill>
              </a:rPr>
              <a:t>PŘI BĚŽNÉ KONTROLE VE 3 TÝDNECH VĚKU</a:t>
            </a:r>
            <a:endParaRPr lang="cs-CZ" sz="24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3" name="Picture 2" descr="C:\Users\duch\Desktop\CAN\4 PORODNÍ A POZDĚJŠÍ\Clavic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1" b="22954"/>
          <a:stretch/>
        </p:blipFill>
        <p:spPr bwMode="auto">
          <a:xfrm>
            <a:off x="2243966" y="2994763"/>
            <a:ext cx="6900034" cy="3868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3051529" y="2420888"/>
            <a:ext cx="528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>
                <a:solidFill>
                  <a:schemeClr val="bg1">
                    <a:lumMod val="75000"/>
                  </a:schemeClr>
                </a:solidFill>
              </a:rPr>
              <a:t>ZJIŠTĚNO ZDUŘENÍ NAD LEVÝM KLÍČKEM</a:t>
            </a:r>
            <a:endParaRPr lang="cs-CZ" sz="240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 flipH="1">
            <a:off x="7308304" y="4725144"/>
            <a:ext cx="504056" cy="64807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aoblený obdélníkový popisek 31"/>
          <p:cNvSpPr/>
          <p:nvPr/>
        </p:nvSpPr>
        <p:spPr>
          <a:xfrm>
            <a:off x="2771800" y="1052736"/>
            <a:ext cx="3577471" cy="899439"/>
          </a:xfrm>
          <a:prstGeom prst="wedgeRoundRectCallout">
            <a:avLst>
              <a:gd name="adj1" fmla="val -54382"/>
              <a:gd name="adj2" fmla="val -76530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smtClean="0">
                <a:solidFill>
                  <a:schemeClr val="bg1">
                    <a:lumMod val="95000"/>
                  </a:schemeClr>
                </a:solidFill>
              </a:rPr>
              <a:t>TO MÁ ASI OD PORODU. PRÝ SE TO ČASTO LÁME.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Zaoblený obdélníkový popisek 32"/>
          <p:cNvSpPr/>
          <p:nvPr/>
        </p:nvSpPr>
        <p:spPr>
          <a:xfrm>
            <a:off x="7127268" y="526904"/>
            <a:ext cx="866128" cy="504055"/>
          </a:xfrm>
          <a:prstGeom prst="wedgeRoundRectCallout">
            <a:avLst>
              <a:gd name="adj1" fmla="val 87806"/>
              <a:gd name="adj2" fmla="val -107222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smtClean="0">
                <a:solidFill>
                  <a:schemeClr val="bg1">
                    <a:lumMod val="95000"/>
                  </a:schemeClr>
                </a:solidFill>
              </a:rPr>
              <a:t>?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5829" y="-2"/>
            <a:ext cx="6948264" cy="68580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uch\Desktop\k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85"/>
          <a:stretch/>
        </p:blipFill>
        <p:spPr bwMode="auto">
          <a:xfrm>
            <a:off x="2215829" y="822680"/>
            <a:ext cx="3556322" cy="2172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uch\Desktop\kalus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72"/>
          <a:stretch/>
        </p:blipFill>
        <p:spPr bwMode="auto">
          <a:xfrm>
            <a:off x="5772149" y="822679"/>
            <a:ext cx="3391943" cy="2172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2517983" y="3176880"/>
            <a:ext cx="650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JAK ROZPOZNAT ČERSTVOU A STARŠÍ ZLOMENINU?</a:t>
            </a:r>
            <a:endParaRPr lang="cs-CZ" sz="2400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2227505" y="188640"/>
            <a:ext cx="6356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RTG DIAGNOSIS AT BATTERED CHILD SYNDROME</a:t>
            </a:r>
            <a:endParaRPr lang="cs-CZ" sz="2400" b="1" dirty="0"/>
          </a:p>
        </p:txBody>
      </p:sp>
      <p:pic>
        <p:nvPicPr>
          <p:cNvPr id="1029" name="Picture 5" descr="C:\Users\duch\Desktop\CAN\4 PORODNÍ A POZDĚJŠÍ\Figure-3_Remodelling_Humeral-shaf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29" y="3761400"/>
            <a:ext cx="6928171" cy="30965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21183\Desktop\dibujos_esqueletos_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9"/>
          <a:stretch/>
        </p:blipFill>
        <p:spPr bwMode="auto">
          <a:xfrm>
            <a:off x="2217714" y="822680"/>
            <a:ext cx="3433240" cy="6035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5649788" y="1508394"/>
            <a:ext cx="2431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DĚTI STARŠÍ 2 LET:</a:t>
            </a:r>
            <a:endParaRPr lang="cs-CZ" sz="24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5940151" y="1884977"/>
            <a:ext cx="288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smtClean="0"/>
              <a:t>RTG PODLE KLINICKÉHO NÁLEZU</a:t>
            </a:r>
            <a:endParaRPr lang="cs-CZ" sz="2400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5644840" y="3281871"/>
            <a:ext cx="258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DĚTI MLADŠÍ 2 LET:</a:t>
            </a:r>
            <a:endParaRPr lang="cs-CZ" sz="2400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5915599" y="3641020"/>
            <a:ext cx="288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smtClean="0"/>
              <a:t>SKELETAL SURVEY</a:t>
            </a:r>
            <a:endParaRPr lang="cs-CZ" sz="2400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290423" y="2190055"/>
            <a:ext cx="1854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A P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3320058" y="3091505"/>
            <a:ext cx="134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</a:rPr>
              <a:t>A P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500625" y="1277383"/>
            <a:ext cx="86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AP, 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0" name="TextovéPole 49"/>
          <p:cNvSpPr txBox="1"/>
          <p:nvPr/>
        </p:nvSpPr>
        <p:spPr>
          <a:xfrm rot="5400000">
            <a:off x="3531348" y="2236222"/>
            <a:ext cx="685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1" name="TextovéPole 50"/>
          <p:cNvSpPr txBox="1"/>
          <p:nvPr/>
        </p:nvSpPr>
        <p:spPr>
          <a:xfrm rot="5400000">
            <a:off x="3615296" y="2531308"/>
            <a:ext cx="51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 rot="5400000">
            <a:off x="3615296" y="3368504"/>
            <a:ext cx="51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LAT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 rot="20601127">
            <a:off x="3264457" y="288291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ŠIKMÁ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 rot="1294052">
            <a:off x="3761953" y="2906229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</a:rPr>
              <a:t>ŠIKMÁ</a:t>
            </a:r>
            <a:endParaRPr lang="cs-CZ" sz="1400" b="1" dirty="0">
              <a:solidFill>
                <a:srgbClr val="FF0000"/>
              </a:solidFill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2915755" y="265172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6" name="TextovéPole 55"/>
          <p:cNvSpPr txBox="1"/>
          <p:nvPr/>
        </p:nvSpPr>
        <p:spPr>
          <a:xfrm>
            <a:off x="2771800" y="3553170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2614004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4369505" y="263747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4593284" y="354364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817063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3320058" y="425496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3320058" y="537321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3" name="TextovéPole 62"/>
          <p:cNvSpPr txBox="1"/>
          <p:nvPr/>
        </p:nvSpPr>
        <p:spPr>
          <a:xfrm>
            <a:off x="3196462" y="61001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4028701" y="425632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058816" y="537321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119679" y="6100117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AP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:\Users\21183\Desktop\sk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97" r="4841"/>
          <a:stretch/>
        </p:blipFill>
        <p:spPr bwMode="auto">
          <a:xfrm>
            <a:off x="2206512" y="822679"/>
            <a:ext cx="6957581" cy="60353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6559979" y="2637477"/>
            <a:ext cx="61105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C:\Users\21183\Desktop\dauprava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87" b="22637"/>
          <a:stretch/>
        </p:blipFill>
        <p:spPr bwMode="auto">
          <a:xfrm>
            <a:off x="2217714" y="829723"/>
            <a:ext cx="3032934" cy="6033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21183\Desktop\babygra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17" y="1614870"/>
            <a:ext cx="2814374" cy="4596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ovéPole 75"/>
          <p:cNvSpPr txBox="1"/>
          <p:nvPr/>
        </p:nvSpPr>
        <p:spPr>
          <a:xfrm>
            <a:off x="6433410" y="1803893"/>
            <a:ext cx="167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00000"/>
                </a:solidFill>
              </a:rPr>
              <a:t>BABYGRAM</a:t>
            </a:r>
            <a:endParaRPr lang="cs-CZ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4" descr="C:\Users\21183\Desktop\dauleva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7" b="10109"/>
          <a:stretch/>
        </p:blipFill>
        <p:spPr bwMode="auto">
          <a:xfrm>
            <a:off x="5260288" y="826202"/>
            <a:ext cx="3899473" cy="6028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Přímá spojnice se šipkou 66"/>
          <p:cNvCxnSpPr/>
          <p:nvPr/>
        </p:nvCxnSpPr>
        <p:spPr>
          <a:xfrm flipH="1">
            <a:off x="4012315" y="4097620"/>
            <a:ext cx="458152" cy="2836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/>
          <p:nvPr/>
        </p:nvCxnSpPr>
        <p:spPr>
          <a:xfrm>
            <a:off x="6598972" y="4097620"/>
            <a:ext cx="61105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se šipkou 68"/>
          <p:cNvCxnSpPr/>
          <p:nvPr/>
        </p:nvCxnSpPr>
        <p:spPr>
          <a:xfrm flipH="1" flipV="1">
            <a:off x="4071666" y="5491141"/>
            <a:ext cx="655661" cy="1033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>
            <a:off x="6209845" y="980728"/>
            <a:ext cx="7275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C:\Users\21183\Desktop\dauklicek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26" y="2498287"/>
            <a:ext cx="4577706" cy="27576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2995579" y="2498287"/>
            <a:ext cx="4559399" cy="275769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bdélník 70"/>
          <p:cNvSpPr/>
          <p:nvPr/>
        </p:nvSpPr>
        <p:spPr>
          <a:xfrm>
            <a:off x="5264620" y="826202"/>
            <a:ext cx="1862647" cy="12518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2" name="Přímá spojnice se šipkou 71"/>
          <p:cNvCxnSpPr/>
          <p:nvPr/>
        </p:nvCxnSpPr>
        <p:spPr>
          <a:xfrm flipH="1">
            <a:off x="6137977" y="3060117"/>
            <a:ext cx="1033054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H="1">
            <a:off x="6209845" y="1909119"/>
            <a:ext cx="2212194" cy="38961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6114779" y="1909119"/>
            <a:ext cx="2366557" cy="38334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21183\Desktop\dauruc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12" y="2420888"/>
            <a:ext cx="6957448" cy="4442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Přímá spojnice se šipkou 72"/>
          <p:cNvCxnSpPr/>
          <p:nvPr/>
        </p:nvCxnSpPr>
        <p:spPr>
          <a:xfrm flipH="1">
            <a:off x="8481336" y="4904895"/>
            <a:ext cx="164848" cy="5862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7049216" y="6297850"/>
            <a:ext cx="613085" cy="18466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55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5" grpId="1"/>
      <p:bldP spid="29" grpId="0"/>
      <p:bldP spid="29" grpId="1"/>
      <p:bldP spid="32" grpId="0" animBg="1"/>
      <p:bldP spid="32" grpId="1" animBg="1"/>
      <p:bldP spid="33" grpId="0" animBg="1"/>
      <p:bldP spid="33" grpId="1" animBg="1"/>
      <p:bldP spid="37" grpId="0"/>
      <p:bldP spid="37" grpId="1"/>
      <p:bldP spid="38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76" grpId="0"/>
      <p:bldP spid="76" grpId="1"/>
      <p:bldP spid="14" grpId="0" animBg="1"/>
      <p:bldP spid="71" grpId="0" animBg="1"/>
      <p:bldP spid="7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21183\Desktop\CAN\5 MARY ELLEN\Marry ell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55776" y="404664"/>
            <a:ext cx="2965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ROK 1864, NEW YORK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59344" y="778350"/>
            <a:ext cx="440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NAROZENA MARY ELLEN WILSON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44705" y="1197192"/>
            <a:ext cx="4285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PO SMRTI OTCE K PĚSTOUNŮM 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44705" y="1658857"/>
            <a:ext cx="6232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SOUSEDÉ PODALI ŽALOBU PRO ZÁVAŽNÉ TÝRÁNÍ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8" name="Picture 1" descr="C:\Users\21183\Desktop\CAN\5 MARY ELLEN\MaryEll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98" r="28896"/>
          <a:stretch/>
        </p:blipFill>
        <p:spPr bwMode="auto">
          <a:xfrm>
            <a:off x="6791900" y="2132856"/>
            <a:ext cx="2352099" cy="3526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21183\Desktop\CAN\5 MARY ELLEN\Etta_Agnell_Whee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3" y="3723293"/>
            <a:ext cx="2160240" cy="3130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11108" y="2060848"/>
            <a:ext cx="3637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BITÍ, PÁLENÍ, ŘEZNÁ PORANĚNÍ, TĚŽKÁ PRÁCE, ZAMYKÁNÍ NA ZÁCHODĚ…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44705" y="3198167"/>
            <a:ext cx="2996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/>
                </a:solidFill>
              </a:rPr>
              <a:t>ETTA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AGNEL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WHEELER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576762" y="3718437"/>
            <a:ext cx="438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DOSÁHLA ODEBRÁNÍ MARY ELLEN PĚSTOUNŮM AŽ S POMOCÍ  AMERICKÉ SPOLEČNOSTI PRO PREVENCI NÁSILÍ NA ZVÍŘATECH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73314" y="5373216"/>
            <a:ext cx="438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PODAŘILO SE PROKÁZAT, ŽE MARY ELLEN PATŘÍ DO </a:t>
            </a:r>
            <a:r>
              <a:rPr lang="cs-CZ" sz="2400" dirty="0" err="1" smtClean="0">
                <a:solidFill>
                  <a:schemeClr val="bg1"/>
                </a:solidFill>
              </a:rPr>
              <a:t>ŽIVOČISNÉ</a:t>
            </a:r>
            <a:r>
              <a:rPr lang="cs-CZ" sz="2400" dirty="0" smtClean="0">
                <a:solidFill>
                  <a:schemeClr val="bg1"/>
                </a:solidFill>
              </a:rPr>
              <a:t> ŘÍŠE A TEDY NESMÍ BÝT TÝRÁNA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4" name="Picture 1" descr="C:\Users\21183\Desktop\CAN\5 MARY ELLEN\MaryEll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998" r="28896" b="44579"/>
          <a:stretch/>
        </p:blipFill>
        <p:spPr bwMode="auto">
          <a:xfrm>
            <a:off x="6801426" y="2132856"/>
            <a:ext cx="2352099" cy="1585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2259350" y="299130"/>
            <a:ext cx="691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SOUČASNÁ DEFINICE SYNDROMU TÝRANÉHO DÍTĚTE</a:t>
            </a:r>
            <a:endParaRPr lang="cs-CZ" sz="24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847673" y="635496"/>
            <a:ext cx="5387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(</a:t>
            </a:r>
            <a:r>
              <a:rPr lang="cs-CZ" sz="2400" b="1" dirty="0" err="1" smtClean="0"/>
              <a:t>C</a:t>
            </a:r>
            <a:r>
              <a:rPr lang="cs-CZ" sz="2400" dirty="0" err="1" smtClean="0"/>
              <a:t>HILD</a:t>
            </a:r>
            <a:r>
              <a:rPr lang="cs-CZ" sz="2400" dirty="0" smtClean="0"/>
              <a:t> </a:t>
            </a:r>
            <a:r>
              <a:rPr lang="cs-CZ" sz="2400" b="1" dirty="0" smtClean="0"/>
              <a:t>A</a:t>
            </a:r>
            <a:r>
              <a:rPr lang="cs-CZ" sz="2400" dirty="0" smtClean="0"/>
              <a:t>BUSE AND </a:t>
            </a:r>
            <a:r>
              <a:rPr lang="cs-CZ" sz="2400" b="1" dirty="0" err="1" smtClean="0"/>
              <a:t>N</a:t>
            </a:r>
            <a:r>
              <a:rPr lang="cs-CZ" sz="2400" dirty="0" err="1" smtClean="0"/>
              <a:t>EGLECT</a:t>
            </a:r>
            <a:r>
              <a:rPr lang="cs-CZ" sz="2400" dirty="0" smtClean="0"/>
              <a:t> SYNDROME)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2485092" y="1889689"/>
            <a:ext cx="6625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</a:t>
            </a:r>
            <a:r>
              <a:rPr lang="cs-CZ" sz="2400" dirty="0" smtClean="0"/>
              <a:t>oškození </a:t>
            </a:r>
            <a:r>
              <a:rPr lang="cs-CZ" sz="2400" dirty="0"/>
              <a:t>fyzického, psychického i sociálního stavu a vývoje dítěte, které vzniká v důsledku jakéhokoli nenáhodného jednání rodičů nebo jiné dospělé osoby, jež je v dané společnosti hodnoceno jako nepřijatelné.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3235232" y="4055616"/>
            <a:ext cx="66251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fyzické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sexuální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zanedbávání a lhostejné zacházení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emocionální zneužívání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vykořisťování</a:t>
            </a:r>
            <a:endParaRPr lang="cs-CZ" sz="2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029965" y="1836482"/>
            <a:ext cx="3931075" cy="317009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jakýkoli úder jakékoli intenzity </a:t>
            </a:r>
            <a:r>
              <a:rPr lang="cs-CZ" sz="2000" dirty="0" err="1" smtClean="0"/>
              <a:t>jakmýkoli</a:t>
            </a:r>
            <a:r>
              <a:rPr lang="cs-CZ" sz="2000" dirty="0" smtClean="0"/>
              <a:t> předmětem nebo rukou do hlavy dítěte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jakýkoli úder jakékoli intenzity jakýmkoli předmětem na jiná místa na těle dítěte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000" dirty="0" smtClean="0"/>
              <a:t>úder rukou jinam než do hlavy, pokud tento úder zanechává závažnější stopy než přechodné zarudnutí kůže</a:t>
            </a:r>
            <a:endParaRPr lang="cs-CZ" sz="2000" dirty="0"/>
          </a:p>
        </p:txBody>
      </p:sp>
      <p:sp>
        <p:nvSpPr>
          <p:cNvPr id="3" name="Zaoblený obdélník 2"/>
          <p:cNvSpPr/>
          <p:nvPr/>
        </p:nvSpPr>
        <p:spPr>
          <a:xfrm>
            <a:off x="3635894" y="4142359"/>
            <a:ext cx="888317" cy="29475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22"/>
          <p:cNvSpPr/>
          <p:nvPr/>
        </p:nvSpPr>
        <p:spPr>
          <a:xfrm>
            <a:off x="5029966" y="1862561"/>
            <a:ext cx="3931074" cy="3150615"/>
          </a:xfrm>
          <a:prstGeom prst="roundRect">
            <a:avLst>
              <a:gd name="adj" fmla="val 94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265" name="Picture 1" descr="C:\Users\21183\Desktop\CAN\5 MARY ELLEN\SavetheChildren_LivingroomCircle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62" r="17881"/>
          <a:stretch/>
        </p:blipFill>
        <p:spPr bwMode="auto">
          <a:xfrm>
            <a:off x="2211139" y="0"/>
            <a:ext cx="6930807" cy="68633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21183\Desktop\CAN\5 MARY ELLEN\SavetheChildren_KitchenCircle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266" r="17493"/>
          <a:stretch/>
        </p:blipFill>
        <p:spPr bwMode="auto">
          <a:xfrm>
            <a:off x="2173172" y="6181"/>
            <a:ext cx="6975349" cy="6867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2979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6" grpId="0"/>
      <p:bldP spid="17" grpId="0"/>
      <p:bldP spid="19" grpId="0"/>
      <p:bldP spid="21" grpId="0"/>
      <p:bldP spid="22" grpId="0" animBg="1"/>
      <p:bldP spid="3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21183\Desktop\CAN\0 PODKLAD\plačící kojen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1183\Desktop\CAN\6 SHAKEN BABY\žebr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1"/>
          <a:stretch/>
        </p:blipFill>
        <p:spPr bwMode="auto">
          <a:xfrm>
            <a:off x="2216888" y="3645024"/>
            <a:ext cx="3747920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71800" y="65239"/>
            <a:ext cx="212064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EMIL, 3 MĚSÍCE</a:t>
            </a:r>
            <a:endParaRPr lang="cs-CZ" sz="2400" dirty="0"/>
          </a:p>
        </p:txBody>
      </p:sp>
      <p:sp>
        <p:nvSpPr>
          <p:cNvPr id="8" name="Zaoblený obdélníkový popisek 7"/>
          <p:cNvSpPr/>
          <p:nvPr/>
        </p:nvSpPr>
        <p:spPr>
          <a:xfrm>
            <a:off x="6157470" y="526904"/>
            <a:ext cx="2735009" cy="1080120"/>
          </a:xfrm>
          <a:prstGeom prst="wedgeRoundRectCallout">
            <a:avLst>
              <a:gd name="adj1" fmla="val 50442"/>
              <a:gd name="adj2" fmla="val -7933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FURT  ZVRACÍ…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5989" y="2373362"/>
            <a:ext cx="294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OSOBNÍ  ANAMNÉZA: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028972" y="2893465"/>
            <a:ext cx="6256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NAROZEN  V  37. TÝDNU  GRAVIDITY  JAKO  DVOJČE B</a:t>
            </a:r>
          </a:p>
          <a:p>
            <a:endParaRPr lang="cs-CZ" sz="20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DOSUD  PROSPÍVAL  DOBŘE,  AČKOLIV  NE  TAK  DOBŘE  JAKO  O  5  MINUT  STARŠÍ  SESTŘIČKA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OD  NAROZENÍ  HODNĚ  PLAČTIVÝ 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Zaoblený obdélníkový popisek 10"/>
          <p:cNvSpPr/>
          <p:nvPr/>
        </p:nvSpPr>
        <p:spPr>
          <a:xfrm>
            <a:off x="5220072" y="564903"/>
            <a:ext cx="3428980" cy="1612377"/>
          </a:xfrm>
          <a:prstGeom prst="wedgeRoundRectCallout">
            <a:avLst>
              <a:gd name="adj1" fmla="val 50442"/>
              <a:gd name="adj2" fmla="val -7933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FURT  BREČÍ…</a:t>
            </a:r>
          </a:p>
          <a:p>
            <a:pPr algn="ctr"/>
            <a:endParaRPr lang="cs-CZ" sz="2400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495828" y="1191525"/>
            <a:ext cx="274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V  PORODNICI  MU  ŘÍKALI 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PAVAROTTI</a:t>
            </a:r>
            <a:endParaRPr lang="cs-CZ" sz="24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89714" y="2022522"/>
            <a:ext cx="62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PŘI  PŘÍJMU  DOMINUJE  NEUROLOGICKÝ NÁLEZ: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269468" y="2831178"/>
            <a:ext cx="6846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VÝRAZNÝ  NEKLID  (V  DALŠÍCH  HODINÁCH  NAOPAK  APATIE) 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PROPÍNÁNÍ  DO  OBLOUKU,  BEZ  MENINGEÁLNÍHO  DRÁŽDĚNÍ 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ŽMOULAVÉ  POHYBY  ÚST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HYPOTONIE</a:t>
            </a:r>
          </a:p>
          <a:p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BEZ 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LATERALIZACE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C:\Users\21183\Desktop\CAN\6 SHAKEN BABY\c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89" r="5447" b="12327"/>
          <a:stretch/>
        </p:blipFill>
        <p:spPr bwMode="auto">
          <a:xfrm>
            <a:off x="5966611" y="12449"/>
            <a:ext cx="3179192" cy="3632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CAN\6 SHAKEN BABY\reti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006" t="2085" r="12245" b="2793"/>
          <a:stretch/>
        </p:blipFill>
        <p:spPr bwMode="auto">
          <a:xfrm>
            <a:off x="5964809" y="3645024"/>
            <a:ext cx="3179192" cy="3212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864833" y="1460830"/>
            <a:ext cx="159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CT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  MOZKU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291291" y="862546"/>
            <a:ext cx="375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SUBARACHNOIDEÁLNÍ</a:t>
            </a:r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  KRVÁCENÍ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7335513" y="612921"/>
            <a:ext cx="327487" cy="2572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6464413" y="1491608"/>
            <a:ext cx="405705" cy="23083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 flipV="1">
            <a:off x="6905179" y="1015699"/>
            <a:ext cx="368236" cy="23825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6568766" y="5020679"/>
            <a:ext cx="232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OČNÍ VYŠETŘENÍ 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291291" y="1691627"/>
            <a:ext cx="277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KRVÁCENÍ  DO  SÍTNICE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2784851" y="4849839"/>
            <a:ext cx="2466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SKELETAL</a:t>
            </a:r>
            <a:r>
              <a:rPr lang="cs-CZ" sz="2400" dirty="0" smtClean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sz="2400" dirty="0" err="1" smtClean="0">
                <a:solidFill>
                  <a:schemeClr val="bg1">
                    <a:lumMod val="85000"/>
                  </a:schemeClr>
                </a:solidFill>
              </a:rPr>
              <a:t>SURVEY</a:t>
            </a:r>
            <a:endParaRPr lang="cs-CZ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2291291" y="2477235"/>
            <a:ext cx="375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>
                    <a:lumMod val="85000"/>
                  </a:schemeClr>
                </a:solidFill>
              </a:rPr>
              <a:t>MNOHOČETNÉ  ZLOMENINY  ŽEBER  </a:t>
            </a:r>
            <a:r>
              <a:rPr lang="cs-CZ" sz="2000" dirty="0" err="1" smtClean="0">
                <a:solidFill>
                  <a:schemeClr val="bg1">
                    <a:lumMod val="85000"/>
                  </a:schemeClr>
                </a:solidFill>
              </a:rPr>
              <a:t>PARAVERTEBRÁLNĚ</a:t>
            </a:r>
            <a:endParaRPr lang="cs-CZ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0766" y="0"/>
            <a:ext cx="6913234" cy="686535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3781778" y="260648"/>
            <a:ext cx="354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SHAKEN</a:t>
            </a:r>
            <a:r>
              <a:rPr lang="cs-CZ" sz="2400" b="1" dirty="0" smtClean="0"/>
              <a:t> BABY SYNDROME</a:t>
            </a:r>
            <a:endParaRPr lang="cs-CZ" sz="2400" b="1" dirty="0"/>
          </a:p>
        </p:txBody>
      </p:sp>
      <p:pic>
        <p:nvPicPr>
          <p:cNvPr id="40" name="Picture 9" descr="Image result for purple cry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76" r="18673"/>
          <a:stretch/>
        </p:blipFill>
        <p:spPr bwMode="auto">
          <a:xfrm>
            <a:off x="2230766" y="985439"/>
            <a:ext cx="2731654" cy="3153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Image result for purple cryi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18" y="985439"/>
            <a:ext cx="4181581" cy="318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Image result for purple cry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5" y="4138794"/>
            <a:ext cx="6913235" cy="2719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E:\6 SHAKEN BABY\shaken-baby-syndrome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5" y="14140"/>
            <a:ext cx="691323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4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/>
      <p:bldP spid="9" grpId="1"/>
      <p:bldP spid="10" grpId="0"/>
      <p:bldP spid="10" grpId="1"/>
      <p:bldP spid="11" grpId="0" animBg="1"/>
      <p:bldP spid="11" grpId="1" animBg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33" grpId="0"/>
      <p:bldP spid="33" grpId="1"/>
      <p:bldP spid="34" grpId="0"/>
      <p:bldP spid="36" grpId="0"/>
      <p:bldP spid="36" grpId="1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21183\Desktop\CAN\0 PODKLAD\doktor a vězen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71800" y="65239"/>
            <a:ext cx="2154757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DOMINIK, 8 LET</a:t>
            </a:r>
            <a:endParaRPr lang="cs-CZ" sz="24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75856" y="2132856"/>
            <a:ext cx="4221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(PODLE  NOVINOVÝCH  ČLÁNKŮ)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21183\Desktop\CAN\7 REAL\dominik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57" r="7055"/>
          <a:stretch/>
        </p:blipFill>
        <p:spPr bwMode="auto">
          <a:xfrm>
            <a:off x="7290422" y="0"/>
            <a:ext cx="1853578" cy="3498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1183\Desktop\CAN\7 REAL\dominik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565"/>
          <a:stretch/>
        </p:blipFill>
        <p:spPr bwMode="auto">
          <a:xfrm>
            <a:off x="2218611" y="3498354"/>
            <a:ext cx="6925389" cy="33638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386830" y="836712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DUBEN 2010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5883" y="1298377"/>
            <a:ext cx="4498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NA CHODBĚ SOCIÁLNÍHO ÚŘADU SI ÚŘEDNICE VŠIMLA VYHUBLÉHO CHLAPCE SE ZNÁMKAMI TĚLESNÉHO TÝRÁNÍ 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353344" y="620688"/>
            <a:ext cx="484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POSTUPNĚ VYŠLO NAJEVO DLOUHODOBÉ PSYCHICKÉ A FYZICKÉ TÝRÁNÍ 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386830" y="1809691"/>
            <a:ext cx="4841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OD SRPNA 2008 DO DUBNA 2010 OPAKOVANÉ PODNĚTY SOCIÁLNÍMU ÚŘADU OD SOUSEDŮ, PŘÍBUZNÝCH A PRAKTICKÉ LÉKAŘKY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08758" y="1220852"/>
            <a:ext cx="484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VEDLE RODIČŮ SOUZENY A ODSOUZENY DVĚ SOCIÁLNÍ PRACOVNICE ZA NEČINNOST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08" y="6744"/>
            <a:ext cx="6925389" cy="6858001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779911" y="105310"/>
            <a:ext cx="196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LEGAL DUTIES</a:t>
            </a:r>
            <a:endParaRPr lang="cs-CZ" sz="2400" b="1" dirty="0"/>
          </a:p>
        </p:txBody>
      </p:sp>
      <p:pic>
        <p:nvPicPr>
          <p:cNvPr id="5" name="Picture 2" descr="C:\Users\21183\Desktop\Everybody'sHiv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artisticPaintBrush brushSize="10"/>
                    </a14:imgEffect>
                    <a14:imgEffect>
                      <a14:sharpenSoften amount="-28000"/>
                    </a14:imgEffect>
                    <a14:imgEffect>
                      <a14:brightnessContrast contrast="-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185"/>
          <a:stretch/>
        </p:blipFill>
        <p:spPr bwMode="auto">
          <a:xfrm>
            <a:off x="2692353" y="678705"/>
            <a:ext cx="6086518" cy="3484467"/>
          </a:xfrm>
          <a:prstGeom prst="rect">
            <a:avLst/>
          </a:prstGeom>
          <a:solidFill>
            <a:srgbClr val="608DC4">
              <a:alpha val="15000"/>
            </a:srgbClr>
          </a:solidFill>
          <a:effectLst>
            <a:softEdge rad="63500"/>
          </a:effectLst>
        </p:spPr>
      </p:pic>
      <p:pic>
        <p:nvPicPr>
          <p:cNvPr id="7" name="Picture 3" descr="C:\Users\21183\Desktop\stop-sign-clip-art-at-clker-com-vector-clip-art-online-royalty-free-kpLo0n-clipar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-27000"/>
                    </a14:imgEffect>
                    <a14:imgEffect>
                      <a14:brightnessContrast bright="-18000" contrast="-1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30" y="1071381"/>
            <a:ext cx="1061475" cy="106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2692353" y="4426878"/>
            <a:ext cx="6086518" cy="2090502"/>
          </a:xfrm>
          <a:prstGeom prst="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Kříž 19"/>
          <p:cNvSpPr/>
          <p:nvPr/>
        </p:nvSpPr>
        <p:spPr>
          <a:xfrm>
            <a:off x="2987824" y="4609312"/>
            <a:ext cx="1080121" cy="1008112"/>
          </a:xfrm>
          <a:prstGeom prst="plus">
            <a:avLst>
              <a:gd name="adj" fmla="val 31719"/>
            </a:avLst>
          </a:prstGeom>
          <a:solidFill>
            <a:srgbClr val="EA0000">
              <a:alpha val="50000"/>
            </a:srgb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4499992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Zaoblený obdélník 28"/>
          <p:cNvSpPr/>
          <p:nvPr/>
        </p:nvSpPr>
        <p:spPr>
          <a:xfrm>
            <a:off x="5508104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Zaoblený obdélník 29"/>
          <p:cNvSpPr/>
          <p:nvPr/>
        </p:nvSpPr>
        <p:spPr>
          <a:xfrm>
            <a:off x="6563649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Zaoblený obdélník 30"/>
          <p:cNvSpPr/>
          <p:nvPr/>
        </p:nvSpPr>
        <p:spPr>
          <a:xfrm>
            <a:off x="7569139" y="4797152"/>
            <a:ext cx="648072" cy="316216"/>
          </a:xfrm>
          <a:prstGeom prst="roundRect">
            <a:avLst/>
          </a:prstGeom>
          <a:solidFill>
            <a:srgbClr val="608DC4">
              <a:alpha val="50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/>
          <p:cNvSpPr txBox="1"/>
          <p:nvPr/>
        </p:nvSpPr>
        <p:spPr>
          <a:xfrm>
            <a:off x="4219752" y="2363688"/>
            <a:ext cx="3465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- EVERY NATURAL PERSON</a:t>
            </a:r>
            <a:endParaRPr lang="cs-CZ" sz="24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219752" y="5386591"/>
            <a:ext cx="261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- </a:t>
            </a:r>
            <a:r>
              <a:rPr lang="cs-CZ" sz="2400" dirty="0" smtClean="0"/>
              <a:t>MEDICAL FACILITY</a:t>
            </a:r>
            <a:endParaRPr lang="cs-CZ" sz="24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2897567" y="841967"/>
            <a:ext cx="410708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1400" b="1" dirty="0" smtClean="0"/>
              <a:t>RAPE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SEXUAL ABUSE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MURDER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CHILD ABUSE TO THE PORNOGRAPHY DISTRINUTION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GRIEVOUS BODILY HARM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FOSTER PERSON ABUSE</a:t>
            </a:r>
          </a:p>
          <a:p>
            <a:pPr>
              <a:lnSpc>
                <a:spcPct val="200000"/>
              </a:lnSpc>
            </a:pPr>
            <a:r>
              <a:rPr lang="cs-CZ" sz="1400" b="1" dirty="0" smtClean="0"/>
              <a:t>AND MANY OTHERS …</a:t>
            </a:r>
            <a:endParaRPr lang="cs-CZ" sz="1400" b="1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2879812" y="4618049"/>
            <a:ext cx="338437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smtClean="0"/>
              <a:t>CHILDREN WHO WERE VICTIMS OF LIFE-THREATENING CRIMINAL ACT, HEALTH, HUMAN DIGNITY, ETHIC DEVELOPMENT ORASSESTS OR IF THERE IS SUCH AS SUSPICION</a:t>
            </a:r>
            <a:endParaRPr lang="cs-CZ" sz="1400" b="1" dirty="0"/>
          </a:p>
        </p:txBody>
      </p:sp>
      <p:sp>
        <p:nvSpPr>
          <p:cNvPr id="22" name="Zaoblený obdélník 21"/>
          <p:cNvSpPr/>
          <p:nvPr/>
        </p:nvSpPr>
        <p:spPr>
          <a:xfrm>
            <a:off x="2907321" y="980728"/>
            <a:ext cx="3339111" cy="3024336"/>
          </a:xfrm>
          <a:prstGeom prst="roundRect">
            <a:avLst>
              <a:gd name="adj" fmla="val 360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se šipkou 23"/>
          <p:cNvCxnSpPr/>
          <p:nvPr/>
        </p:nvCxnSpPr>
        <p:spPr>
          <a:xfrm>
            <a:off x="6246432" y="1470377"/>
            <a:ext cx="1186061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6347471" y="778993"/>
            <a:ext cx="234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00000"/>
                </a:solidFill>
              </a:rPr>
              <a:t>STOP THE CRIMINAL ACT DUTY</a:t>
            </a:r>
            <a:endParaRPr lang="cs-CZ" sz="1600" b="1" dirty="0">
              <a:solidFill>
                <a:srgbClr val="C00000"/>
              </a:solidFill>
            </a:endParaRPr>
          </a:p>
        </p:txBody>
      </p:sp>
      <p:sp>
        <p:nvSpPr>
          <p:cNvPr id="41" name="Zaoblený obdélník 40"/>
          <p:cNvSpPr/>
          <p:nvPr/>
        </p:nvSpPr>
        <p:spPr>
          <a:xfrm>
            <a:off x="2803800" y="1749177"/>
            <a:ext cx="3704187" cy="2114663"/>
          </a:xfrm>
          <a:prstGeom prst="roundRect">
            <a:avLst>
              <a:gd name="adj" fmla="val 3603"/>
            </a:avLst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2" name="Přímá spojnice se šipkou 41"/>
          <p:cNvCxnSpPr/>
          <p:nvPr/>
        </p:nvCxnSpPr>
        <p:spPr>
          <a:xfrm>
            <a:off x="6493159" y="3140968"/>
            <a:ext cx="989346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7519106" y="2725469"/>
            <a:ext cx="1151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accent3">
                    <a:lumMod val="50000"/>
                  </a:schemeClr>
                </a:solidFill>
              </a:rPr>
              <a:t>158</a:t>
            </a:r>
            <a:endParaRPr lang="cs-CZ" sz="4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700831" y="3435987"/>
            <a:ext cx="183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</a:rPr>
              <a:t>ANNOUNCEMENT DUTY</a:t>
            </a:r>
            <a:endParaRPr lang="cs-CZ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8" name="Zaoblený obdélník 47"/>
          <p:cNvSpPr/>
          <p:nvPr/>
        </p:nvSpPr>
        <p:spPr>
          <a:xfrm>
            <a:off x="2836793" y="4609312"/>
            <a:ext cx="3427395" cy="1716898"/>
          </a:xfrm>
          <a:prstGeom prst="roundRect">
            <a:avLst>
              <a:gd name="adj" fmla="val 3603"/>
            </a:avLst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9" name="Přímá spojnice se šipkou 48"/>
          <p:cNvCxnSpPr/>
          <p:nvPr/>
        </p:nvCxnSpPr>
        <p:spPr>
          <a:xfrm>
            <a:off x="6276507" y="5949280"/>
            <a:ext cx="989346" cy="0"/>
          </a:xfrm>
          <a:prstGeom prst="straightConnector1">
            <a:avLst/>
          </a:prstGeom>
          <a:ln w="38100">
            <a:solidFill>
              <a:srgbClr val="CC9B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/>
          <p:cNvSpPr txBox="1"/>
          <p:nvPr/>
        </p:nvSpPr>
        <p:spPr>
          <a:xfrm>
            <a:off x="6347471" y="4774560"/>
            <a:ext cx="146332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CC9B00"/>
                </a:solidFill>
              </a:rPr>
              <a:t>SIGNAL DUTY</a:t>
            </a:r>
            <a:endParaRPr lang="cs-CZ" sz="1600" b="1" dirty="0">
              <a:solidFill>
                <a:srgbClr val="CC9B00"/>
              </a:solidFill>
            </a:endParaRPr>
          </a:p>
        </p:txBody>
      </p:sp>
      <p:cxnSp>
        <p:nvCxnSpPr>
          <p:cNvPr id="2058" name="Přímá spojnice 2057"/>
          <p:cNvCxnSpPr/>
          <p:nvPr/>
        </p:nvCxnSpPr>
        <p:spPr>
          <a:xfrm flipV="1">
            <a:off x="7343479" y="5680367"/>
            <a:ext cx="1301874" cy="6430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7453971" y="5704550"/>
            <a:ext cx="0" cy="538031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8532440" y="5693227"/>
            <a:ext cx="0" cy="538031"/>
          </a:xfrm>
          <a:prstGeom prst="line">
            <a:avLst/>
          </a:prstGeom>
          <a:ln w="57150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Ovál 2061"/>
          <p:cNvSpPr/>
          <p:nvPr/>
        </p:nvSpPr>
        <p:spPr>
          <a:xfrm>
            <a:off x="7768613" y="4890146"/>
            <a:ext cx="445589" cy="400813"/>
          </a:xfrm>
          <a:prstGeom prst="ellipse">
            <a:avLst/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64" name="TextovéPole 2063"/>
          <p:cNvSpPr txBox="1"/>
          <p:nvPr/>
        </p:nvSpPr>
        <p:spPr>
          <a:xfrm>
            <a:off x="7442021" y="571745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C9B00"/>
                </a:solidFill>
              </a:rPr>
              <a:t>OSPOD</a:t>
            </a:r>
            <a:endParaRPr lang="cs-CZ" sz="2400" b="1" dirty="0">
              <a:solidFill>
                <a:srgbClr val="CC9B00"/>
              </a:solidFill>
            </a:endParaRPr>
          </a:p>
        </p:txBody>
      </p:sp>
      <p:sp>
        <p:nvSpPr>
          <p:cNvPr id="2067" name="Lichoběžník 2066"/>
          <p:cNvSpPr/>
          <p:nvPr/>
        </p:nvSpPr>
        <p:spPr>
          <a:xfrm>
            <a:off x="7771082" y="5328842"/>
            <a:ext cx="446129" cy="346079"/>
          </a:xfrm>
          <a:prstGeom prst="trapezoid">
            <a:avLst/>
          </a:prstGeom>
          <a:noFill/>
          <a:ln w="28575"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68" name="Ovál 2067"/>
          <p:cNvSpPr/>
          <p:nvPr/>
        </p:nvSpPr>
        <p:spPr>
          <a:xfrm>
            <a:off x="7859227" y="5024955"/>
            <a:ext cx="67895" cy="45719"/>
          </a:xfrm>
          <a:prstGeom prst="ellipse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70" name="Ovál 2069"/>
          <p:cNvSpPr/>
          <p:nvPr/>
        </p:nvSpPr>
        <p:spPr>
          <a:xfrm>
            <a:off x="8026972" y="5024955"/>
            <a:ext cx="67895" cy="45719"/>
          </a:xfrm>
          <a:prstGeom prst="ellipse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72" name="Oblouk 2071"/>
          <p:cNvSpPr/>
          <p:nvPr/>
        </p:nvSpPr>
        <p:spPr>
          <a:xfrm rot="8341327">
            <a:off x="7766487" y="4803788"/>
            <a:ext cx="358956" cy="421064"/>
          </a:xfrm>
          <a:prstGeom prst="arc">
            <a:avLst>
              <a:gd name="adj1" fmla="val 16363886"/>
              <a:gd name="adj2" fmla="val 20292842"/>
            </a:avLst>
          </a:prstGeom>
          <a:ln w="28575">
            <a:solidFill>
              <a:srgbClr val="CC9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085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4" grpId="0"/>
      <p:bldP spid="19" grpId="0" animBg="1"/>
      <p:bldP spid="20" grpId="0" animBg="1"/>
      <p:bldP spid="21" grpId="0" animBg="1"/>
      <p:bldP spid="29" grpId="0" animBg="1"/>
      <p:bldP spid="30" grpId="0" animBg="1"/>
      <p:bldP spid="31" grpId="0" animBg="1"/>
      <p:bldP spid="32" grpId="0"/>
      <p:bldP spid="32" grpId="1"/>
      <p:bldP spid="33" grpId="0"/>
      <p:bldP spid="33" grpId="1"/>
      <p:bldP spid="34" grpId="0"/>
      <p:bldP spid="35" grpId="0"/>
      <p:bldP spid="22" grpId="0" animBg="1"/>
      <p:bldP spid="26" grpId="0"/>
      <p:bldP spid="41" grpId="0" animBg="1"/>
      <p:bldP spid="44" grpId="0"/>
      <p:bldP spid="47" grpId="0"/>
      <p:bldP spid="48" grpId="0" animBg="1"/>
      <p:bldP spid="50" grpId="0"/>
      <p:bldP spid="2062" grpId="0" animBg="1"/>
      <p:bldP spid="2064" grpId="0"/>
      <p:bldP spid="2067" grpId="0" animBg="1"/>
      <p:bldP spid="2068" grpId="0" animBg="1"/>
      <p:bldP spid="2070" grpId="0" animBg="1"/>
      <p:bldP spid="207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21183\Desktop\CAN\8 MUNCHHAUSEN\Munchhausen sy by prox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771800" y="65239"/>
            <a:ext cx="1992853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cs-CZ" sz="2400" dirty="0" smtClean="0"/>
              <a:t>HYNEK, 7 DNŮ</a:t>
            </a:r>
            <a:endParaRPr lang="cs-CZ" sz="2400" dirty="0"/>
          </a:p>
        </p:txBody>
      </p:sp>
      <p:sp>
        <p:nvSpPr>
          <p:cNvPr id="7" name="Zaoblený obdélníkový popisek 6"/>
          <p:cNvSpPr/>
          <p:nvPr/>
        </p:nvSpPr>
        <p:spPr>
          <a:xfrm>
            <a:off x="6948264" y="557487"/>
            <a:ext cx="1296144" cy="972688"/>
          </a:xfrm>
          <a:prstGeom prst="wedgeRoundRectCallout">
            <a:avLst>
              <a:gd name="adj1" fmla="val 96375"/>
              <a:gd name="adj2" fmla="val -61873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ZVRACÍ KREV…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2" name="Picture 4" descr="Image result for NEONATE ENDOSCOPY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5" t="10500" r="2560" b="9599"/>
          <a:stretch/>
        </p:blipFill>
        <p:spPr bwMode="auto">
          <a:xfrm>
            <a:off x="2399944" y="2643723"/>
            <a:ext cx="4353636" cy="2739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65348" y="274422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GASTROSKOPIE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4" name="Picture 6" descr="Image result for GASTROSCOPY NORMAL STOMACH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69" y="4293096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193403" y="46531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NEGATIVNÍ NÁLEZ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24642" y="1160843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HEMATOLOGICKÉ VYŠETŘENÍ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524641" y="1834081"/>
            <a:ext cx="38475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ULTRAZVUK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KOLOSKOPIE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CT</a:t>
            </a:r>
            <a:r>
              <a:rPr lang="cs-CZ" dirty="0" smtClean="0">
                <a:solidFill>
                  <a:schemeClr val="bg1"/>
                </a:solidFill>
              </a:rPr>
              <a:t> ANGIOGRAFIE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POKUS O KAPSLOVOU </a:t>
            </a:r>
            <a:r>
              <a:rPr lang="cs-CZ" dirty="0" err="1" smtClean="0">
                <a:solidFill>
                  <a:schemeClr val="bg1"/>
                </a:solidFill>
              </a:rPr>
              <a:t>ENTEROSKOPII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GASTROENTEROLOGICKÉ VYŠETŘENÍ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NEFROLOGICKÉ</a:t>
            </a:r>
            <a:r>
              <a:rPr lang="cs-CZ" dirty="0" smtClean="0">
                <a:solidFill>
                  <a:schemeClr val="bg1"/>
                </a:solidFill>
              </a:rPr>
              <a:t> VYŠETŘENÍ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SCINTIGRAFIE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ORL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PODROBNÉ LABORATORNÍ VYŠETŘENÍ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MOLEKULÁRNÍ GENETIKA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ONKOLOGICKÉ VYŠETŘENÍ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INFEKTOLOGIE</a:t>
            </a:r>
            <a:endParaRPr lang="cs-CZ" dirty="0" smtClean="0">
              <a:solidFill>
                <a:schemeClr val="bg1"/>
              </a:solidFill>
            </a:endParaRPr>
          </a:p>
          <a:p>
            <a:endParaRPr lang="cs-CZ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24642" y="1484784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ZNOVU GASTROSKOPIE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5133132" y="349883"/>
            <a:ext cx="3504538" cy="693948"/>
          </a:xfrm>
          <a:prstGeom prst="wedgeRoundRectCallout">
            <a:avLst>
              <a:gd name="adj1" fmla="val 61042"/>
              <a:gd name="adj2" fmla="val -4814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ZNOVU ZVRACÍ KREV…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95936" y="2459057"/>
            <a:ext cx="380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BĚHEM HOSPITALIZACE JIŽ NEKRVÁCEL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436096" y="3115659"/>
            <a:ext cx="225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PROPUŠTĚN DOMŮ…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 rot="4307546">
            <a:off x="4943640" y="3303456"/>
            <a:ext cx="421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VŠE S NEGATIVNÍM NÁLEZEM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9" name="Zaoblený obdélníkový popisek 18"/>
          <p:cNvSpPr/>
          <p:nvPr/>
        </p:nvSpPr>
        <p:spPr>
          <a:xfrm>
            <a:off x="5436096" y="160796"/>
            <a:ext cx="3172606" cy="793381"/>
          </a:xfrm>
          <a:prstGeom prst="wedgeRoundRectCallout">
            <a:avLst>
              <a:gd name="adj1" fmla="val 61042"/>
              <a:gd name="adj2" fmla="val -48147"/>
              <a:gd name="adj3" fmla="val 16667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NAFOTILA JSEM DOMA JEHO KRVAVÉ SLZY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5" name="Picture 7" descr="C:\Users\21183\Desktop\CAN\8 MUNCHHAUSEN\12091402_1034860396532754_6377630755203183968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80" t="22804" r="10936" b="13756"/>
          <a:stretch/>
        </p:blipFill>
        <p:spPr bwMode="auto">
          <a:xfrm flipH="1">
            <a:off x="6231414" y="1195299"/>
            <a:ext cx="2434855" cy="30978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 rot="538622">
            <a:off x="6860509" y="2665219"/>
            <a:ext cx="1176662" cy="184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2524642" y="5458668"/>
            <a:ext cx="3184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OČNÍ VYŠETŘENÍ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mage result for munchausen by proxy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12" t="26782" r="15607"/>
          <a:stretch/>
        </p:blipFill>
        <p:spPr bwMode="auto">
          <a:xfrm>
            <a:off x="2253701" y="895714"/>
            <a:ext cx="3339097" cy="2557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Image result for munchausen by proxy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08" y="895713"/>
            <a:ext cx="3832334" cy="255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630784" y="291345"/>
            <a:ext cx="3794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MÜNCHAUSEN  SYNDROME </a:t>
            </a:r>
            <a:endParaRPr lang="cs-CZ" sz="2400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365611" y="260648"/>
            <a:ext cx="2778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IN REPRESENTATION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405482" y="3683050"/>
            <a:ext cx="6184706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CHILD DISORDER IS LONG-TERM, UNUSUAL OR RARE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SYMPTOMES ARE NON CONGRUENT OR DISPROPORTIONATES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SYMPTOMES DISAPPEAR IF PARENTS ARE NOT PRESENT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SUDDEN DECEASE SYNDROME OF INFANT IN ANAMNESIS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CHILD REACTS TO THE THERAPY IN UNUSUAL WAY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PARENT IS TIED TO THE CHILD AND HAS MEDICAL KNOWLEDGE</a:t>
            </a:r>
            <a:endParaRPr lang="cs-CZ" dirty="0" smtClean="0"/>
          </a:p>
          <a:p>
            <a:pPr>
              <a:lnSpc>
                <a:spcPct val="150000"/>
              </a:lnSpc>
            </a:pPr>
            <a:r>
              <a:rPr lang="cs-CZ" dirty="0" smtClean="0"/>
              <a:t>PARENT DEMANDS THOROUGH CHILD EXAMINATION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08490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-0.23455 -0.273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6" y="-136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4" grpId="0"/>
      <p:bldP spid="4" grpId="1"/>
      <p:bldP spid="11" grpId="0"/>
      <p:bldP spid="11" grpId="1"/>
      <p:bldP spid="12" grpId="0"/>
      <p:bldP spid="13" grpId="0"/>
      <p:bldP spid="14" grpId="0"/>
      <p:bldP spid="15" grpId="0" animBg="1"/>
      <p:bldP spid="15" grpId="1" animBg="1"/>
      <p:bldP spid="15" grpId="2" animBg="1"/>
      <p:bldP spid="15" grpId="3" animBg="1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18" grpId="0"/>
      <p:bldP spid="18" grpId="1"/>
      <p:bldP spid="18" grpId="2"/>
      <p:bldP spid="19" grpId="0" animBg="1"/>
      <p:bldP spid="19" grpId="1" animBg="1"/>
      <p:bldP spid="8" grpId="0" animBg="1"/>
      <p:bldP spid="8" grpId="1" animBg="1"/>
      <p:bldP spid="23" grpId="0"/>
      <p:bldP spid="9" grpId="0"/>
      <p:bldP spid="2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21183\Desktop\CAN\11 OI\rodič a vězen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04291" y="260648"/>
            <a:ext cx="185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BŘEZEN 1983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93262" y="600790"/>
            <a:ext cx="372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ZEMŘELA DESETILETÁ DÍVKA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693262" y="956833"/>
            <a:ext cx="445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OKAMŽITĚ PODEZŘENÍ NA TÝRÁNÍ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13929" y="1297377"/>
            <a:ext cx="46332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KACHEKTICKÁ (9 KG)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ČETNÉ HEMATOMY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ZNÁMKY STARŠÍCH ZRANĚNÍ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EPIDURÁLNÍ KRVÁCENÍ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MATKA JIŽ DŘÍVE VYŠETŘOVÁNA 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93262" y="3112106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PODLE MATKY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013929" y="3429000"/>
            <a:ext cx="3727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OD 3 LET ČASTO PADALA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POTÍŽE S POLYKÁNÍM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ÚBYTEK INTELEKTU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POZVOLNÁ PROGRESE  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04291" y="4869160"/>
            <a:ext cx="1823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ZÁVĚR PITVY: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156273" y="5241668"/>
            <a:ext cx="4222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SKLEROZUJÍCÍ</a:t>
            </a:r>
            <a:r>
              <a:rPr lang="cs-CZ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2400" dirty="0" err="1" smtClean="0">
                <a:solidFill>
                  <a:schemeClr val="bg1">
                    <a:lumMod val="95000"/>
                  </a:schemeClr>
                </a:solidFill>
              </a:rPr>
              <a:t>PANENCEFALITIDA</a:t>
            </a:r>
            <a:endParaRPr lang="cs-CZ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9" name="Picture 3" descr="C:\Users\21183\Desktop\CAN\11 OI\Subakutní_skerózující_panencefalitid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17"/>
          <a:stretch/>
        </p:blipFill>
        <p:spPr bwMode="auto">
          <a:xfrm>
            <a:off x="7527851" y="3366120"/>
            <a:ext cx="1616149" cy="3491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601586" y="5700158"/>
            <a:ext cx="4808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(NÁSLEDEK ONEMOCNĚNÍ SPALNIČKAMI, ZTRÁTA MOTORICKÝCH SCHOPNOSTÍ, ČASTÉ PÁDY, MENTÁLNÍ RETARDACE, </a:t>
            </a:r>
            <a:r>
              <a:rPr lang="cs-CZ" dirty="0" err="1" smtClean="0">
                <a:solidFill>
                  <a:schemeClr val="bg1">
                    <a:lumMod val="95000"/>
                  </a:schemeClr>
                </a:solidFill>
              </a:rPr>
              <a:t>SPASTICITA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, SMRT)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3701" y="18364"/>
            <a:ext cx="6887338" cy="6839636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2839187" y="275767"/>
            <a:ext cx="576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 ČÍM DALŠÍM LZE SYNDROM </a:t>
            </a:r>
            <a:r>
              <a:rPr lang="cs-CZ" sz="2400" b="1" dirty="0" err="1" smtClean="0"/>
              <a:t>CAN</a:t>
            </a:r>
            <a:r>
              <a:rPr lang="cs-CZ" sz="2400" b="1" dirty="0" smtClean="0"/>
              <a:t> ZAMĚNIT</a:t>
            </a:r>
            <a:endParaRPr lang="cs-CZ" sz="2400" b="1" dirty="0"/>
          </a:p>
        </p:txBody>
      </p:sp>
      <p:pic>
        <p:nvPicPr>
          <p:cNvPr id="2050" name="Picture 2" descr="http://www.eliska-lenka.cz/wp-content/uploads/11112906-640x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69" r="4734" b="7225"/>
          <a:stretch/>
        </p:blipFill>
        <p:spPr bwMode="auto">
          <a:xfrm flipH="1">
            <a:off x="2253699" y="956833"/>
            <a:ext cx="6887946" cy="590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505905" y="6021288"/>
            <a:ext cx="23718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KRVÁCIVÉ  STAVY</a:t>
            </a:r>
          </a:p>
          <a:p>
            <a:endParaRPr lang="cs-CZ" dirty="0"/>
          </a:p>
        </p:txBody>
      </p:sp>
      <p:pic>
        <p:nvPicPr>
          <p:cNvPr id="2051" name="Picture 3" descr="C:\Users\21183\Desktop\CAN2\bér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9000" contrast="-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27"/>
          <a:stretch/>
        </p:blipFill>
        <p:spPr bwMode="auto">
          <a:xfrm>
            <a:off x="4816909" y="1556792"/>
            <a:ext cx="4222656" cy="4279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138871" y="4905525"/>
            <a:ext cx="4019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HEMATOMY NA BÉRCÍCH U ZDRAVÉHO  (NETÝRANÉHO)  BATOLETE </a:t>
            </a:r>
            <a:endParaRPr lang="cs-CZ" b="1" dirty="0"/>
          </a:p>
          <a:p>
            <a:endParaRPr lang="cs-CZ" dirty="0"/>
          </a:p>
        </p:txBody>
      </p:sp>
      <p:pic>
        <p:nvPicPr>
          <p:cNvPr id="2053" name="Picture 5" descr="http://www.zsvyprachtice.cz/image.php?nid=6985&amp;oid=1229309&amp;width=90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09" t="7559" r="11071" b="4223"/>
          <a:stretch/>
        </p:blipFill>
        <p:spPr bwMode="auto">
          <a:xfrm>
            <a:off x="2253699" y="956833"/>
            <a:ext cx="6887338" cy="5901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4485226" y="1183320"/>
            <a:ext cx="26632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SEBEPOŠKOZOVÁNÍ</a:t>
            </a:r>
            <a:endParaRPr lang="cs-CZ" sz="2400" b="1" dirty="0"/>
          </a:p>
          <a:p>
            <a:endParaRPr lang="cs-CZ" dirty="0"/>
          </a:p>
        </p:txBody>
      </p:sp>
      <p:pic>
        <p:nvPicPr>
          <p:cNvPr id="2055" name="Picture 7" descr="Image result for osteogenesis imperfecta x ray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278" t="13799" r="1184" b="10353"/>
          <a:stretch/>
        </p:blipFill>
        <p:spPr bwMode="auto">
          <a:xfrm>
            <a:off x="2253702" y="956833"/>
            <a:ext cx="6887944" cy="590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2629238" y="5884824"/>
            <a:ext cx="38539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chemeClr val="bg1">
                    <a:lumMod val="85000"/>
                  </a:schemeClr>
                </a:solidFill>
              </a:rPr>
              <a:t>OSTEOGENESIS</a:t>
            </a:r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  </a:t>
            </a:r>
            <a:r>
              <a:rPr lang="cs-CZ" sz="2400" b="1" dirty="0" err="1" smtClean="0">
                <a:solidFill>
                  <a:schemeClr val="bg1">
                    <a:lumMod val="85000"/>
                  </a:schemeClr>
                </a:solidFill>
              </a:rPr>
              <a:t>IMPERFECTA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30" name="Picture 5" descr="Image result for osteogenesis imperfecta blue sclera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15" t="23687" b="7063"/>
          <a:stretch/>
        </p:blipFill>
        <p:spPr bwMode="auto">
          <a:xfrm>
            <a:off x="4960992" y="1187665"/>
            <a:ext cx="3934489" cy="25467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IG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29" r="64442"/>
          <a:stretch/>
        </p:blipFill>
        <p:spPr bwMode="auto">
          <a:xfrm>
            <a:off x="2253703" y="956831"/>
            <a:ext cx="2854805" cy="5901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FIG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414" r="7651"/>
          <a:stretch/>
        </p:blipFill>
        <p:spPr bwMode="auto">
          <a:xfrm>
            <a:off x="5108508" y="956830"/>
            <a:ext cx="4049532" cy="5901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2253703" y="1718568"/>
            <a:ext cx="19832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DEFICIT  MĚDI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2063" name="Picture 15" descr="Image result for scurvy x ray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14" t="1519" r="51342"/>
          <a:stretch/>
        </p:blipFill>
        <p:spPr bwMode="auto">
          <a:xfrm>
            <a:off x="2253699" y="956834"/>
            <a:ext cx="2403561" cy="5901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Image result for scurvy  FEET">
            <a:hlinkClick r:id="rId17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05" r="14011" b="12675"/>
          <a:stretch/>
        </p:blipFill>
        <p:spPr bwMode="auto">
          <a:xfrm flipH="1">
            <a:off x="4657259" y="956829"/>
            <a:ext cx="4500777" cy="590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Related image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61" y="956834"/>
            <a:ext cx="3037992" cy="1869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ovéPole 34"/>
          <p:cNvSpPr txBox="1"/>
          <p:nvPr/>
        </p:nvSpPr>
        <p:spPr>
          <a:xfrm>
            <a:off x="4657259" y="2879142"/>
            <a:ext cx="132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KURDĚJE</a:t>
            </a:r>
            <a:endParaRPr lang="cs-CZ" dirty="0"/>
          </a:p>
        </p:txBody>
      </p:sp>
      <p:pic>
        <p:nvPicPr>
          <p:cNvPr id="2069" name="Picture 21" descr="Image result for rachitis disease">
            <a:hlinkClick r:id="rId21"/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30" r="8380"/>
          <a:stretch/>
        </p:blipFill>
        <p:spPr bwMode="auto">
          <a:xfrm>
            <a:off x="2253704" y="943639"/>
            <a:ext cx="6915362" cy="5914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/>
          <p:cNvSpPr txBox="1"/>
          <p:nvPr/>
        </p:nvSpPr>
        <p:spPr>
          <a:xfrm>
            <a:off x="7378967" y="4638327"/>
            <a:ext cx="1359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RACHITIS</a:t>
            </a:r>
            <a:endParaRPr lang="cs-CZ" dirty="0"/>
          </a:p>
        </p:txBody>
      </p:sp>
      <p:pic>
        <p:nvPicPr>
          <p:cNvPr id="2071" name="Picture 23" descr="Image result for insensitivity to pain">
            <a:hlinkClick r:id="rId23"/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092"/>
          <a:stretch/>
        </p:blipFill>
        <p:spPr bwMode="auto">
          <a:xfrm>
            <a:off x="2253699" y="943640"/>
            <a:ext cx="6904337" cy="59143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4527482" y="1722092"/>
            <a:ext cx="359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SYNDROM  VROZENÉ </a:t>
            </a:r>
            <a:r>
              <a:rPr lang="cs-CZ" sz="2400" b="1" dirty="0" err="1" smtClean="0"/>
              <a:t>INSENSITIVITY</a:t>
            </a:r>
            <a:r>
              <a:rPr lang="cs-CZ" sz="2400" b="1" dirty="0" smtClean="0"/>
              <a:t>  K  BOLESTI 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4960992" y="2861553"/>
            <a:ext cx="3598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 DALŠÍ …</a:t>
            </a:r>
            <a:endParaRPr lang="cs-CZ" b="1" dirty="0"/>
          </a:p>
        </p:txBody>
      </p:sp>
      <p:pic>
        <p:nvPicPr>
          <p:cNvPr id="2073" name="Picture 25" descr="Image result for scylla charybdIS">
            <a:hlinkClick r:id="rId25"/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23" r="8024"/>
          <a:stretch/>
        </p:blipFill>
        <p:spPr bwMode="auto">
          <a:xfrm>
            <a:off x="2253704" y="18364"/>
            <a:ext cx="6931360" cy="6839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3693939" y="356668"/>
            <a:ext cx="5345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UNSUBSTANTIATED ACCUSATION RISK OF INNOCENT PARENTS</a:t>
            </a:r>
            <a:endParaRPr lang="cs-CZ" sz="2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22692" y="5928955"/>
            <a:ext cx="535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>
                    <a:lumMod val="85000"/>
                  </a:schemeClr>
                </a:solidFill>
              </a:rPr>
              <a:t>LEAVING CHILD IN ENDANGERING ENVIRONMENT RISK</a:t>
            </a:r>
            <a:endParaRPr lang="cs-CZ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6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7" grpId="0"/>
      <p:bldP spid="18" grpId="0"/>
      <p:bldP spid="25" grpId="0"/>
      <p:bldP spid="23" grpId="0"/>
      <p:bldP spid="27" grpId="0"/>
      <p:bldP spid="29" grpId="0"/>
      <p:bldP spid="35" grpId="0"/>
      <p:bldP spid="39" grpId="0"/>
      <p:bldP spid="41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</TotalTime>
  <Words>872</Words>
  <Application>Microsoft Office PowerPoint</Application>
  <PresentationFormat>Předvádění na obrazovce (4:3)</PresentationFormat>
  <Paragraphs>217</Paragraphs>
  <Slides>10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</vt:vector>
  </TitlesOfParts>
  <Company>FN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Dousek Robert</dc:creator>
  <cp:lastModifiedBy>Karolína Šimková</cp:lastModifiedBy>
  <cp:revision>137</cp:revision>
  <dcterms:created xsi:type="dcterms:W3CDTF">2016-05-19T13:13:58Z</dcterms:created>
  <dcterms:modified xsi:type="dcterms:W3CDTF">2017-04-13T13:17:54Z</dcterms:modified>
</cp:coreProperties>
</file>