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AVI" ContentType="video/avi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62" r:id="rId5"/>
    <p:sldId id="260" r:id="rId6"/>
    <p:sldId id="258" r:id="rId7"/>
    <p:sldId id="261" r:id="rId8"/>
    <p:sldId id="259" r:id="rId9"/>
    <p:sldId id="263" r:id="rId10"/>
    <p:sldId id="264" r:id="rId11"/>
    <p:sldId id="265" r:id="rId12"/>
    <p:sldId id="266" r:id="rId13"/>
    <p:sldId id="271" r:id="rId14"/>
    <p:sldId id="270" r:id="rId15"/>
    <p:sldId id="269" r:id="rId16"/>
    <p:sldId id="272" r:id="rId17"/>
    <p:sldId id="268" r:id="rId18"/>
    <p:sldId id="342" r:id="rId19"/>
    <p:sldId id="267" r:id="rId20"/>
    <p:sldId id="273" r:id="rId21"/>
    <p:sldId id="280" r:id="rId22"/>
    <p:sldId id="281" r:id="rId23"/>
    <p:sldId id="282" r:id="rId24"/>
    <p:sldId id="283" r:id="rId25"/>
    <p:sldId id="284" r:id="rId26"/>
    <p:sldId id="286" r:id="rId27"/>
    <p:sldId id="287" r:id="rId28"/>
    <p:sldId id="310" r:id="rId29"/>
    <p:sldId id="312" r:id="rId30"/>
    <p:sldId id="302" r:id="rId31"/>
    <p:sldId id="340" r:id="rId32"/>
    <p:sldId id="341" r:id="rId33"/>
    <p:sldId id="297" r:id="rId34"/>
    <p:sldId id="299" r:id="rId35"/>
    <p:sldId id="300" r:id="rId36"/>
    <p:sldId id="296" r:id="rId37"/>
    <p:sldId id="298" r:id="rId38"/>
    <p:sldId id="301" r:id="rId39"/>
    <p:sldId id="307" r:id="rId40"/>
    <p:sldId id="303" r:id="rId41"/>
    <p:sldId id="304" r:id="rId42"/>
    <p:sldId id="305" r:id="rId43"/>
    <p:sldId id="308" r:id="rId44"/>
    <p:sldId id="309" r:id="rId45"/>
    <p:sldId id="313" r:id="rId46"/>
    <p:sldId id="314" r:id="rId47"/>
    <p:sldId id="315" r:id="rId48"/>
    <p:sldId id="316" r:id="rId49"/>
    <p:sldId id="317" r:id="rId50"/>
    <p:sldId id="318" r:id="rId51"/>
    <p:sldId id="319" r:id="rId52"/>
    <p:sldId id="320" r:id="rId53"/>
    <p:sldId id="326" r:id="rId54"/>
    <p:sldId id="321" r:id="rId55"/>
    <p:sldId id="322" r:id="rId56"/>
    <p:sldId id="323" r:id="rId57"/>
    <p:sldId id="324" r:id="rId58"/>
    <p:sldId id="325" r:id="rId59"/>
    <p:sldId id="327" r:id="rId60"/>
    <p:sldId id="339" r:id="rId61"/>
    <p:sldId id="343" r:id="rId62"/>
    <p:sldId id="346" r:id="rId63"/>
    <p:sldId id="338" r:id="rId64"/>
    <p:sldId id="347" r:id="rId65"/>
    <p:sldId id="348" r:id="rId66"/>
    <p:sldId id="350" r:id="rId67"/>
    <p:sldId id="349" r:id="rId68"/>
    <p:sldId id="351" r:id="rId69"/>
    <p:sldId id="354" r:id="rId70"/>
    <p:sldId id="353" r:id="rId71"/>
    <p:sldId id="352" r:id="rId72"/>
    <p:sldId id="337" r:id="rId73"/>
    <p:sldId id="329" r:id="rId74"/>
    <p:sldId id="330" r:id="rId75"/>
    <p:sldId id="290" r:id="rId76"/>
    <p:sldId id="289" r:id="rId77"/>
    <p:sldId id="333" r:id="rId78"/>
    <p:sldId id="334" r:id="rId79"/>
    <p:sldId id="344" r:id="rId80"/>
    <p:sldId id="293" r:id="rId81"/>
    <p:sldId id="336" r:id="rId82"/>
    <p:sldId id="276" r:id="rId83"/>
    <p:sldId id="277" r:id="rId84"/>
    <p:sldId id="275" r:id="rId85"/>
    <p:sldId id="279" r:id="rId86"/>
    <p:sldId id="278" r:id="rId87"/>
    <p:sldId id="331" r:id="rId88"/>
    <p:sldId id="345" r:id="rId89"/>
    <p:sldId id="292" r:id="rId90"/>
    <p:sldId id="291" r:id="rId91"/>
    <p:sldId id="294" r:id="rId92"/>
    <p:sldId id="328" r:id="rId9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41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8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13875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23059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75384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5405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38197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79699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48898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592672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93085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7467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97498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D65E82-1B20-41DA-8989-429E89BC8EEC}" type="datetimeFigureOut">
              <a:rPr lang="cs-CZ" smtClean="0"/>
              <a:pPr/>
              <a:t>22.03.2017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76D8A3-ED67-49E6-B645-E2BAB2B7081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2590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AVI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Newborn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Robert Macháček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4932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143000"/>
          </a:xfrm>
        </p:spPr>
        <p:txBody>
          <a:bodyPr/>
          <a:lstStyle/>
          <a:p>
            <a:r>
              <a:rPr lang="cs-CZ" dirty="0" err="1" smtClean="0"/>
              <a:t>Anatomical</a:t>
            </a:r>
            <a:r>
              <a:rPr lang="cs-CZ" dirty="0" smtClean="0"/>
              <a:t> </a:t>
            </a:r>
            <a:r>
              <a:rPr lang="cs-CZ" dirty="0" err="1" smtClean="0"/>
              <a:t>differences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539552" y="2492896"/>
            <a:ext cx="4040188" cy="4176464"/>
          </a:xfrm>
        </p:spPr>
        <p:txBody>
          <a:bodyPr>
            <a:normAutofit/>
          </a:bodyPr>
          <a:lstStyle/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r>
              <a:rPr lang="cs-CZ" sz="4000" dirty="0" smtClean="0"/>
              <a:t>            </a:t>
            </a:r>
          </a:p>
          <a:p>
            <a:r>
              <a:rPr lang="cs-CZ" sz="4000" dirty="0"/>
              <a:t> </a:t>
            </a:r>
            <a:r>
              <a:rPr lang="cs-CZ" sz="4000" dirty="0" smtClean="0"/>
              <a:t>             uf…</a:t>
            </a:r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  <a:p>
            <a:endParaRPr lang="cs-CZ" sz="1600" dirty="0" smtClean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20" y="188641"/>
            <a:ext cx="1734865" cy="2304256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quarter" idx="3"/>
          </p:nvPr>
        </p:nvSpPr>
        <p:spPr>
          <a:xfrm>
            <a:off x="4788024" y="2492896"/>
            <a:ext cx="4041775" cy="4176464"/>
          </a:xfrm>
        </p:spPr>
        <p:txBody>
          <a:bodyPr>
            <a:normAutofit/>
          </a:bodyPr>
          <a:lstStyle/>
          <a:p>
            <a:r>
              <a:rPr lang="cs-CZ" sz="1600" dirty="0" err="1" smtClean="0"/>
              <a:t>Head</a:t>
            </a:r>
            <a:r>
              <a:rPr lang="cs-CZ" sz="1600" dirty="0" smtClean="0"/>
              <a:t> – </a:t>
            </a:r>
            <a:r>
              <a:rPr lang="cs-CZ" sz="1600" dirty="0" err="1" smtClean="0"/>
              <a:t>great</a:t>
            </a:r>
            <a:r>
              <a:rPr lang="cs-CZ" sz="1600" dirty="0" smtClean="0"/>
              <a:t>, </a:t>
            </a:r>
            <a:r>
              <a:rPr lang="cs-CZ" sz="1600" dirty="0" err="1" smtClean="0"/>
              <a:t>facial</a:t>
            </a:r>
            <a:r>
              <a:rPr lang="cs-CZ" sz="1600" dirty="0" smtClean="0"/>
              <a:t> part to </a:t>
            </a:r>
            <a:r>
              <a:rPr lang="cs-CZ" sz="1600" dirty="0" err="1" smtClean="0"/>
              <a:t>cerebral</a:t>
            </a:r>
            <a:r>
              <a:rPr lang="cs-CZ" sz="1600" dirty="0" smtClean="0"/>
              <a:t> part 1:8,  </a:t>
            </a:r>
          </a:p>
          <a:p>
            <a:r>
              <a:rPr lang="cs-CZ" sz="1600" dirty="0"/>
              <a:t> </a:t>
            </a:r>
            <a:r>
              <a:rPr lang="cs-CZ" sz="1600" dirty="0" err="1" smtClean="0"/>
              <a:t>floating</a:t>
            </a:r>
            <a:r>
              <a:rPr lang="cs-CZ" sz="1600" dirty="0" smtClean="0"/>
              <a:t> </a:t>
            </a:r>
            <a:r>
              <a:rPr lang="cs-CZ" sz="1600" dirty="0" err="1" smtClean="0"/>
              <a:t>sutures</a:t>
            </a:r>
            <a:r>
              <a:rPr lang="cs-CZ" sz="1600" dirty="0" smtClean="0"/>
              <a:t>, </a:t>
            </a:r>
            <a:r>
              <a:rPr lang="cs-CZ" sz="1600" dirty="0" err="1" smtClean="0"/>
              <a:t>fontanelle</a:t>
            </a:r>
            <a:endParaRPr lang="cs-CZ" sz="1600" dirty="0" smtClean="0"/>
          </a:p>
          <a:p>
            <a:r>
              <a:rPr lang="cs-CZ" sz="1600" dirty="0" err="1" smtClean="0"/>
              <a:t>Chest</a:t>
            </a:r>
            <a:r>
              <a:rPr lang="cs-CZ" sz="1600" dirty="0" smtClean="0"/>
              <a:t> – </a:t>
            </a:r>
            <a:r>
              <a:rPr lang="cs-CZ" sz="1600" dirty="0" err="1" smtClean="0"/>
              <a:t>without</a:t>
            </a:r>
            <a:r>
              <a:rPr lang="cs-CZ" sz="1600" dirty="0" smtClean="0"/>
              <a:t> </a:t>
            </a:r>
            <a:r>
              <a:rPr lang="cs-CZ" sz="1600" dirty="0" err="1" smtClean="0"/>
              <a:t>noticable</a:t>
            </a:r>
            <a:r>
              <a:rPr lang="cs-CZ" sz="1600" dirty="0" smtClean="0"/>
              <a:t> </a:t>
            </a:r>
            <a:r>
              <a:rPr lang="cs-CZ" sz="1600" dirty="0" err="1" smtClean="0"/>
              <a:t>sulcus</a:t>
            </a:r>
            <a:r>
              <a:rPr lang="cs-CZ" sz="1600" dirty="0" smtClean="0"/>
              <a:t>,    </a:t>
            </a:r>
            <a:r>
              <a:rPr lang="cs-CZ" sz="1600" dirty="0" err="1" smtClean="0"/>
              <a:t>chest</a:t>
            </a:r>
            <a:r>
              <a:rPr lang="cs-CZ" sz="1600" dirty="0" smtClean="0"/>
              <a:t>/abdomen </a:t>
            </a:r>
            <a:r>
              <a:rPr lang="cs-CZ" sz="1600" dirty="0" err="1" smtClean="0"/>
              <a:t>crossing</a:t>
            </a:r>
            <a:r>
              <a:rPr lang="cs-CZ" sz="1600" dirty="0" smtClean="0"/>
              <a:t> </a:t>
            </a:r>
            <a:r>
              <a:rPr lang="cs-CZ" sz="1600" dirty="0" err="1" smtClean="0"/>
              <a:t>is</a:t>
            </a:r>
            <a:r>
              <a:rPr lang="cs-CZ" sz="1600" dirty="0" smtClean="0"/>
              <a:t> not </a:t>
            </a:r>
            <a:r>
              <a:rPr lang="cs-CZ" sz="1600" dirty="0" err="1" smtClean="0"/>
              <a:t>sensible</a:t>
            </a:r>
            <a:r>
              <a:rPr lang="cs-CZ" sz="1600" dirty="0" smtClean="0"/>
              <a:t>,  </a:t>
            </a:r>
            <a:r>
              <a:rPr lang="cs-CZ" sz="1600" dirty="0" err="1" smtClean="0"/>
              <a:t>ball</a:t>
            </a:r>
            <a:r>
              <a:rPr lang="cs-CZ" sz="1600" dirty="0" smtClean="0"/>
              <a:t> </a:t>
            </a:r>
            <a:r>
              <a:rPr lang="cs-CZ" sz="1600" dirty="0" err="1" smtClean="0"/>
              <a:t>shape</a:t>
            </a:r>
            <a:r>
              <a:rPr lang="cs-CZ" sz="1600" dirty="0" smtClean="0"/>
              <a:t> </a:t>
            </a:r>
            <a:r>
              <a:rPr lang="cs-CZ" sz="1600" dirty="0" err="1" smtClean="0"/>
              <a:t>heart</a:t>
            </a:r>
            <a:r>
              <a:rPr lang="cs-CZ" sz="1600" dirty="0" smtClean="0"/>
              <a:t>, </a:t>
            </a:r>
            <a:r>
              <a:rPr lang="cs-CZ" sz="1600" dirty="0" err="1" smtClean="0"/>
              <a:t>thymus</a:t>
            </a:r>
            <a:r>
              <a:rPr lang="cs-CZ" sz="1600" dirty="0" smtClean="0"/>
              <a:t>, more mediastinum in </a:t>
            </a:r>
            <a:r>
              <a:rPr lang="cs-CZ" sz="1600" dirty="0" err="1" smtClean="0"/>
              <a:t>thoracic</a:t>
            </a:r>
            <a:r>
              <a:rPr lang="cs-CZ" sz="1600" dirty="0" smtClean="0"/>
              <a:t> </a:t>
            </a:r>
            <a:r>
              <a:rPr lang="cs-CZ" sz="1600" dirty="0" err="1" smtClean="0"/>
              <a:t>cavity</a:t>
            </a:r>
            <a:endParaRPr lang="cs-CZ" sz="1600" dirty="0" smtClean="0"/>
          </a:p>
          <a:p>
            <a:r>
              <a:rPr lang="cs-CZ" sz="1600" dirty="0" err="1" smtClean="0"/>
              <a:t>Abdonem</a:t>
            </a:r>
            <a:r>
              <a:rPr lang="cs-CZ" sz="1600" dirty="0" smtClean="0"/>
              <a:t> – </a:t>
            </a:r>
            <a:r>
              <a:rPr lang="cs-CZ" sz="1600" dirty="0" err="1" smtClean="0"/>
              <a:t>the</a:t>
            </a:r>
            <a:r>
              <a:rPr lang="cs-CZ" sz="1600" dirty="0" smtClean="0"/>
              <a:t> </a:t>
            </a:r>
            <a:r>
              <a:rPr lang="cs-CZ" sz="1600" dirty="0" err="1" smtClean="0"/>
              <a:t>biggest</a:t>
            </a:r>
            <a:r>
              <a:rPr lang="cs-CZ" sz="1600" dirty="0" smtClean="0"/>
              <a:t> </a:t>
            </a:r>
            <a:r>
              <a:rPr lang="cs-CZ" sz="1600" dirty="0" err="1" smtClean="0"/>
              <a:t>width</a:t>
            </a:r>
            <a:r>
              <a:rPr lang="cs-CZ" sz="1600" dirty="0" smtClean="0"/>
              <a:t> in </a:t>
            </a:r>
            <a:r>
              <a:rPr lang="cs-CZ" sz="1600" dirty="0" err="1" smtClean="0"/>
              <a:t>the</a:t>
            </a:r>
            <a:r>
              <a:rPr lang="cs-CZ" sz="1600" dirty="0" smtClean="0"/>
              <a:t> liver </a:t>
            </a:r>
            <a:r>
              <a:rPr lang="cs-CZ" sz="1600" dirty="0" err="1" smtClean="0"/>
              <a:t>level</a:t>
            </a:r>
            <a:r>
              <a:rPr lang="cs-CZ" sz="1600" dirty="0" smtClean="0"/>
              <a:t>, </a:t>
            </a:r>
            <a:r>
              <a:rPr lang="cs-CZ" sz="1600" dirty="0" err="1" smtClean="0"/>
              <a:t>great</a:t>
            </a:r>
            <a:r>
              <a:rPr lang="cs-CZ" sz="1600" dirty="0" smtClean="0"/>
              <a:t> </a:t>
            </a:r>
            <a:r>
              <a:rPr lang="cs-CZ" sz="1600" dirty="0" err="1" smtClean="0"/>
              <a:t>livers</a:t>
            </a:r>
            <a:r>
              <a:rPr lang="cs-CZ" sz="1600" dirty="0" smtClean="0"/>
              <a:t>, </a:t>
            </a:r>
            <a:r>
              <a:rPr lang="cs-CZ" sz="1600" dirty="0" err="1" smtClean="0"/>
              <a:t>canal</a:t>
            </a:r>
            <a:r>
              <a:rPr lang="cs-CZ" sz="1600" dirty="0" smtClean="0"/>
              <a:t> </a:t>
            </a:r>
            <a:r>
              <a:rPr lang="cs-CZ" sz="1600" dirty="0" err="1" smtClean="0"/>
              <a:t>gallbladder</a:t>
            </a:r>
            <a:r>
              <a:rPr lang="cs-CZ" sz="1600" dirty="0" smtClean="0"/>
              <a:t>, </a:t>
            </a:r>
            <a:r>
              <a:rPr lang="cs-CZ" sz="1600" dirty="0" err="1" smtClean="0"/>
              <a:t>higher</a:t>
            </a:r>
            <a:r>
              <a:rPr lang="cs-CZ" sz="1600" dirty="0" smtClean="0"/>
              <a:t> </a:t>
            </a:r>
            <a:r>
              <a:rPr lang="cs-CZ" sz="1600" dirty="0" err="1" smtClean="0"/>
              <a:t>position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caecum</a:t>
            </a:r>
            <a:r>
              <a:rPr lang="cs-CZ" sz="1600" dirty="0" smtClean="0"/>
              <a:t>, </a:t>
            </a:r>
            <a:r>
              <a:rPr lang="cs-CZ" sz="1600" dirty="0" err="1" smtClean="0"/>
              <a:t>large</a:t>
            </a:r>
            <a:r>
              <a:rPr lang="cs-CZ" sz="1600" dirty="0" smtClean="0"/>
              <a:t> </a:t>
            </a:r>
            <a:r>
              <a:rPr lang="cs-CZ" sz="1600" dirty="0" err="1" smtClean="0"/>
              <a:t>intestine</a:t>
            </a:r>
            <a:r>
              <a:rPr lang="cs-CZ" sz="1600" dirty="0" smtClean="0"/>
              <a:t> </a:t>
            </a:r>
            <a:r>
              <a:rPr lang="cs-CZ" sz="1600" dirty="0" err="1" smtClean="0"/>
              <a:t>dilated</a:t>
            </a:r>
            <a:r>
              <a:rPr lang="cs-CZ" sz="1600" dirty="0" smtClean="0"/>
              <a:t> by </a:t>
            </a:r>
            <a:r>
              <a:rPr lang="cs-CZ" sz="1600" dirty="0" err="1" smtClean="0"/>
              <a:t>meconium</a:t>
            </a:r>
            <a:r>
              <a:rPr lang="cs-CZ" sz="1600" dirty="0" smtClean="0"/>
              <a:t>, </a:t>
            </a:r>
            <a:r>
              <a:rPr lang="cs-CZ" sz="1600" dirty="0" err="1" smtClean="0"/>
              <a:t>larger</a:t>
            </a:r>
            <a:r>
              <a:rPr lang="cs-CZ" sz="1600" dirty="0" smtClean="0"/>
              <a:t> </a:t>
            </a:r>
            <a:r>
              <a:rPr lang="cs-CZ" sz="1600" dirty="0" err="1" smtClean="0"/>
              <a:t>adrenal</a:t>
            </a:r>
            <a:r>
              <a:rPr lang="cs-CZ" sz="1600" dirty="0" smtClean="0"/>
              <a:t> </a:t>
            </a:r>
            <a:r>
              <a:rPr lang="cs-CZ" sz="1600" dirty="0" err="1" smtClean="0"/>
              <a:t>gland</a:t>
            </a:r>
            <a:r>
              <a:rPr lang="cs-CZ" sz="1600" dirty="0" smtClean="0"/>
              <a:t>, </a:t>
            </a:r>
            <a:r>
              <a:rPr lang="cs-CZ" sz="1600" dirty="0" err="1" smtClean="0"/>
              <a:t>small</a:t>
            </a:r>
            <a:r>
              <a:rPr lang="cs-CZ" sz="1600" dirty="0" smtClean="0"/>
              <a:t> omentum,  </a:t>
            </a:r>
            <a:r>
              <a:rPr lang="cs-CZ" sz="1600" dirty="0" err="1" smtClean="0"/>
              <a:t>musculature</a:t>
            </a:r>
            <a:r>
              <a:rPr lang="cs-CZ" sz="1600" dirty="0" smtClean="0"/>
              <a:t> </a:t>
            </a:r>
            <a:r>
              <a:rPr lang="cs-CZ" sz="1600" dirty="0" err="1" smtClean="0"/>
              <a:t>is</a:t>
            </a:r>
            <a:r>
              <a:rPr lang="cs-CZ" sz="1600" dirty="0" smtClean="0"/>
              <a:t> not </a:t>
            </a:r>
            <a:r>
              <a:rPr lang="cs-CZ" sz="1600" dirty="0" err="1" smtClean="0"/>
              <a:t>noticeable</a:t>
            </a:r>
            <a:r>
              <a:rPr lang="cs-CZ" sz="1600" dirty="0" smtClean="0"/>
              <a:t> </a:t>
            </a:r>
            <a:r>
              <a:rPr lang="cs-CZ" sz="1600" dirty="0" err="1" smtClean="0"/>
              <a:t>externally</a:t>
            </a:r>
            <a:r>
              <a:rPr lang="cs-CZ" sz="1600" dirty="0" smtClean="0"/>
              <a:t>, </a:t>
            </a:r>
            <a:r>
              <a:rPr lang="cs-CZ" sz="1600" dirty="0" err="1" smtClean="0"/>
              <a:t>transverse</a:t>
            </a:r>
            <a:r>
              <a:rPr lang="cs-CZ" sz="1600" dirty="0" smtClean="0"/>
              <a:t> </a:t>
            </a:r>
            <a:r>
              <a:rPr lang="cs-CZ" sz="1600" dirty="0" err="1" smtClean="0"/>
              <a:t>dermal</a:t>
            </a:r>
            <a:r>
              <a:rPr lang="cs-CZ" sz="1600" dirty="0" smtClean="0"/>
              <a:t> </a:t>
            </a:r>
            <a:r>
              <a:rPr lang="cs-CZ" sz="1600" dirty="0" err="1" smtClean="0"/>
              <a:t>sulcus</a:t>
            </a:r>
            <a:r>
              <a:rPr lang="cs-CZ" sz="1600" dirty="0" smtClean="0"/>
              <a:t> in </a:t>
            </a:r>
            <a:r>
              <a:rPr lang="cs-CZ" sz="1600" dirty="0" err="1" smtClean="0"/>
              <a:t>lower</a:t>
            </a:r>
            <a:r>
              <a:rPr lang="cs-CZ" sz="1600" dirty="0" smtClean="0"/>
              <a:t> area, </a:t>
            </a:r>
            <a:r>
              <a:rPr lang="cs-CZ" sz="1600" dirty="0" err="1" smtClean="0"/>
              <a:t>panniculus</a:t>
            </a:r>
            <a:r>
              <a:rPr lang="cs-CZ" sz="1600" dirty="0" smtClean="0"/>
              <a:t> </a:t>
            </a:r>
            <a:r>
              <a:rPr lang="cs-CZ" sz="1600" dirty="0" err="1" smtClean="0"/>
              <a:t>adiposus</a:t>
            </a:r>
            <a:r>
              <a:rPr lang="cs-CZ" sz="1600" dirty="0" smtClean="0"/>
              <a:t> in </a:t>
            </a:r>
            <a:r>
              <a:rPr lang="cs-CZ" sz="1600" dirty="0" err="1" smtClean="0"/>
              <a:t>pubic</a:t>
            </a:r>
            <a:r>
              <a:rPr lang="cs-CZ" sz="1600" dirty="0" smtClean="0"/>
              <a:t> area</a:t>
            </a:r>
          </a:p>
          <a:p>
            <a:r>
              <a:rPr lang="cs-CZ" sz="1600" dirty="0" smtClean="0"/>
              <a:t> </a:t>
            </a:r>
            <a:r>
              <a:rPr lang="cs-CZ" sz="1600" dirty="0" err="1" smtClean="0"/>
              <a:t>Limbs</a:t>
            </a:r>
            <a:r>
              <a:rPr lang="cs-CZ" sz="1600" dirty="0" smtClean="0"/>
              <a:t> – </a:t>
            </a:r>
            <a:r>
              <a:rPr lang="cs-CZ" sz="1600" dirty="0" err="1" smtClean="0"/>
              <a:t>relatively</a:t>
            </a:r>
            <a:r>
              <a:rPr lang="cs-CZ" sz="1600" dirty="0" smtClean="0"/>
              <a:t> </a:t>
            </a:r>
            <a:r>
              <a:rPr lang="cs-CZ" sz="1600" dirty="0" err="1" smtClean="0"/>
              <a:t>short</a:t>
            </a:r>
            <a:endParaRPr lang="cs-CZ" sz="1600" dirty="0"/>
          </a:p>
          <a:p>
            <a:endParaRPr lang="cs-CZ" sz="1600" dirty="0" smtClean="0"/>
          </a:p>
        </p:txBody>
      </p:sp>
      <p:pic>
        <p:nvPicPr>
          <p:cNvPr id="11" name="Zástupný symbol pro obsah 10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188640"/>
            <a:ext cx="1524000" cy="2286000"/>
          </a:xfrm>
        </p:spPr>
      </p:pic>
    </p:spTree>
    <p:extLst>
      <p:ext uri="{BB962C8B-B14F-4D97-AF65-F5344CB8AC3E}">
        <p14:creationId xmlns:p14="http://schemas.microsoft.com/office/powerpoint/2010/main" xmlns="" val="254731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2"/>
          </p:nvPr>
        </p:nvSpPr>
        <p:spPr>
          <a:xfrm>
            <a:off x="315788" y="3602422"/>
            <a:ext cx="4040188" cy="3196427"/>
          </a:xfrm>
        </p:spPr>
        <p:txBody>
          <a:bodyPr>
            <a:normAutofit lnSpcReduction="10000"/>
          </a:bodyPr>
          <a:lstStyle/>
          <a:p>
            <a:r>
              <a:rPr lang="cs-CZ" dirty="0" err="1" smtClean="0"/>
              <a:t>Significantly</a:t>
            </a:r>
            <a:r>
              <a:rPr lang="cs-CZ" dirty="0" smtClean="0"/>
              <a:t> </a:t>
            </a:r>
            <a:r>
              <a:rPr lang="cs-CZ" dirty="0" err="1" smtClean="0"/>
              <a:t>smaller</a:t>
            </a:r>
            <a:r>
              <a:rPr lang="cs-CZ" dirty="0" smtClean="0"/>
              <a:t> </a:t>
            </a:r>
            <a:r>
              <a:rPr lang="cs-CZ" dirty="0" err="1" smtClean="0"/>
              <a:t>measurement</a:t>
            </a:r>
            <a:endParaRPr lang="cs-CZ" dirty="0" smtClean="0"/>
          </a:p>
          <a:p>
            <a:r>
              <a:rPr lang="cs-CZ" dirty="0" err="1" smtClean="0"/>
              <a:t>Delicate</a:t>
            </a:r>
            <a:r>
              <a:rPr lang="cs-CZ" dirty="0" smtClean="0"/>
              <a:t> </a:t>
            </a:r>
            <a:r>
              <a:rPr lang="cs-CZ" dirty="0" err="1" smtClean="0"/>
              <a:t>fragile</a:t>
            </a:r>
            <a:r>
              <a:rPr lang="cs-CZ" dirty="0" smtClean="0"/>
              <a:t> </a:t>
            </a:r>
            <a:r>
              <a:rPr lang="cs-CZ" dirty="0" err="1" smtClean="0"/>
              <a:t>tissue</a:t>
            </a:r>
            <a:endParaRPr lang="cs-CZ" dirty="0" smtClean="0"/>
          </a:p>
          <a:p>
            <a:r>
              <a:rPr lang="cs-CZ" dirty="0" err="1" smtClean="0"/>
              <a:t>Blood</a:t>
            </a:r>
            <a:r>
              <a:rPr lang="cs-CZ" dirty="0" smtClean="0"/>
              <a:t> </a:t>
            </a:r>
            <a:r>
              <a:rPr lang="cs-CZ" dirty="0" err="1" smtClean="0"/>
              <a:t>loss</a:t>
            </a:r>
            <a:r>
              <a:rPr lang="cs-CZ" dirty="0" smtClean="0"/>
              <a:t> !</a:t>
            </a:r>
          </a:p>
          <a:p>
            <a:r>
              <a:rPr lang="cs-CZ" dirty="0" err="1" smtClean="0"/>
              <a:t>Thermoregulation</a:t>
            </a:r>
            <a:r>
              <a:rPr lang="cs-CZ" dirty="0" smtClean="0"/>
              <a:t> !</a:t>
            </a:r>
          </a:p>
          <a:p>
            <a:r>
              <a:rPr lang="cs-CZ" dirty="0" err="1" smtClean="0"/>
              <a:t>Restricted</a:t>
            </a:r>
            <a:r>
              <a:rPr lang="cs-CZ" dirty="0" smtClean="0"/>
              <a:t> </a:t>
            </a:r>
            <a:r>
              <a:rPr lang="cs-CZ" dirty="0" err="1" smtClean="0"/>
              <a:t>options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vascular</a:t>
            </a:r>
            <a:r>
              <a:rPr lang="cs-CZ" dirty="0" smtClean="0"/>
              <a:t> </a:t>
            </a:r>
            <a:r>
              <a:rPr lang="cs-CZ" dirty="0" err="1" smtClean="0"/>
              <a:t>access</a:t>
            </a:r>
            <a:endParaRPr lang="cs-CZ" dirty="0" smtClean="0"/>
          </a:p>
          <a:p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manipulative</a:t>
            </a:r>
            <a:r>
              <a:rPr lang="cs-CZ" dirty="0" smtClean="0"/>
              <a:t> </a:t>
            </a:r>
            <a:r>
              <a:rPr lang="cs-CZ" dirty="0" err="1" smtClean="0"/>
              <a:t>space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sz="quarter" idx="3"/>
          </p:nvPr>
        </p:nvSpPr>
        <p:spPr>
          <a:xfrm>
            <a:off x="4860032" y="3284984"/>
            <a:ext cx="4041775" cy="398211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technical</a:t>
            </a:r>
            <a:r>
              <a:rPr lang="cs-CZ" dirty="0" smtClean="0"/>
              <a:t> </a:t>
            </a:r>
            <a:r>
              <a:rPr lang="cs-CZ" dirty="0" err="1" smtClean="0"/>
              <a:t>equipment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workplace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Informed</a:t>
            </a:r>
            <a:r>
              <a:rPr lang="cs-CZ" dirty="0" smtClean="0"/>
              <a:t> team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doctors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paramedical</a:t>
            </a:r>
            <a:r>
              <a:rPr lang="cs-CZ" dirty="0" smtClean="0"/>
              <a:t> </a:t>
            </a:r>
            <a:r>
              <a:rPr lang="cs-CZ" smtClean="0"/>
              <a:t>staff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technique</a:t>
            </a:r>
            <a:endParaRPr lang="cs-CZ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 smtClean="0"/>
              <a:t>Specific</a:t>
            </a:r>
            <a:r>
              <a:rPr lang="cs-CZ" dirty="0" smtClean="0"/>
              <a:t> </a:t>
            </a:r>
            <a:r>
              <a:rPr lang="cs-CZ" dirty="0" err="1" smtClean="0"/>
              <a:t>postoperative</a:t>
            </a:r>
            <a:r>
              <a:rPr lang="cs-CZ" dirty="0" smtClean="0"/>
              <a:t>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</p:txBody>
      </p:sp>
      <p:pic>
        <p:nvPicPr>
          <p:cNvPr id="16" name="Zástupný symbol pro obsah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79711" y="116632"/>
            <a:ext cx="5363777" cy="3569350"/>
          </a:xfrm>
        </p:spPr>
      </p:pic>
      <p:sp>
        <p:nvSpPr>
          <p:cNvPr id="10" name="Šipka doprava 9"/>
          <p:cNvSpPr/>
          <p:nvPr/>
        </p:nvSpPr>
        <p:spPr>
          <a:xfrm>
            <a:off x="3923928" y="4725144"/>
            <a:ext cx="864096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54846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42664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We</a:t>
            </a:r>
            <a:r>
              <a:rPr lang="cs-CZ" dirty="0" smtClean="0"/>
              <a:t> are </a:t>
            </a:r>
            <a:r>
              <a:rPr lang="cs-CZ" dirty="0" err="1" smtClean="0"/>
              <a:t>having</a:t>
            </a:r>
            <a:r>
              <a:rPr lang="cs-CZ" dirty="0" smtClean="0"/>
              <a:t> a baby  </a:t>
            </a:r>
            <a:br>
              <a:rPr lang="cs-CZ" dirty="0" smtClean="0"/>
            </a:br>
            <a:r>
              <a:rPr lang="cs-CZ" sz="1800" dirty="0" err="1" smtClean="0"/>
              <a:t>it</a:t>
            </a:r>
            <a:r>
              <a:rPr lang="cs-CZ" sz="1800" dirty="0" smtClean="0"/>
              <a:t> </a:t>
            </a:r>
            <a:r>
              <a:rPr lang="cs-CZ" sz="1800" dirty="0" err="1" smtClean="0"/>
              <a:t>could</a:t>
            </a:r>
            <a:r>
              <a:rPr lang="cs-CZ" sz="1800" dirty="0" smtClean="0"/>
              <a:t> </a:t>
            </a:r>
            <a:r>
              <a:rPr lang="cs-CZ" sz="1800" dirty="0" err="1" smtClean="0"/>
              <a:t>happen</a:t>
            </a:r>
            <a:r>
              <a:rPr lang="cs-CZ" sz="1800" dirty="0" smtClean="0"/>
              <a:t> to </a:t>
            </a:r>
            <a:r>
              <a:rPr lang="cs-CZ" sz="1800" dirty="0" err="1" smtClean="0"/>
              <a:t>you</a:t>
            </a:r>
            <a:r>
              <a:rPr lang="cs-CZ" sz="1800" dirty="0" smtClean="0"/>
              <a:t> as </a:t>
            </a:r>
            <a:r>
              <a:rPr lang="cs-CZ" sz="1800" dirty="0" err="1" smtClean="0"/>
              <a:t>well</a:t>
            </a:r>
            <a:endParaRPr lang="cs-CZ" sz="18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1113" y="3111500"/>
            <a:ext cx="404177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24881" y="1340768"/>
            <a:ext cx="6694238" cy="4536504"/>
          </a:xfrm>
        </p:spPr>
      </p:pic>
    </p:spTree>
    <p:extLst>
      <p:ext uri="{BB962C8B-B14F-4D97-AF65-F5344CB8AC3E}">
        <p14:creationId xmlns:p14="http://schemas.microsoft.com/office/powerpoint/2010/main" xmlns="" val="4221626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96752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600" dirty="0"/>
          </a:p>
        </p:txBody>
      </p:sp>
      <p:pic>
        <p:nvPicPr>
          <p:cNvPr id="4" name="Picture 7" descr="C:\Users\82034\Pictures\těhotenský tes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831539" cy="454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1162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210146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600" dirty="0"/>
          </a:p>
        </p:txBody>
      </p:sp>
      <p:pic>
        <p:nvPicPr>
          <p:cNvPr id="4" name="Picture 8" descr="C:\Users\82034\Pictures\vyděšená tvář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340768"/>
            <a:ext cx="6925359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83720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600" dirty="0"/>
          </a:p>
        </p:txBody>
      </p:sp>
      <p:pic>
        <p:nvPicPr>
          <p:cNvPr id="4" name="Picture 9" descr="C:\Users\82034\Pictures\svatb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340768"/>
            <a:ext cx="6984776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064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800" dirty="0"/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249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pPr algn="r"/>
            <a:endParaRPr lang="cs-CZ" sz="2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367240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Labour</a:t>
            </a:r>
            <a:r>
              <a:rPr lang="cs-CZ" b="0" dirty="0" smtClean="0"/>
              <a:t> in 40 </a:t>
            </a:r>
            <a:r>
              <a:rPr lang="cs-CZ" b="0" dirty="0" err="1" smtClean="0"/>
              <a:t>t.g</a:t>
            </a:r>
            <a:r>
              <a:rPr lang="cs-CZ" b="0" dirty="0" smtClean="0"/>
              <a:t>., </a:t>
            </a:r>
            <a:r>
              <a:rPr lang="cs-CZ" b="0" dirty="0" err="1" smtClean="0"/>
              <a:t>ph</a:t>
            </a:r>
            <a:r>
              <a:rPr lang="cs-CZ" b="0" dirty="0" smtClean="0"/>
              <a:t> 3050/50cm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AS 8-9-10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Postnatal</a:t>
            </a:r>
            <a:r>
              <a:rPr lang="cs-CZ" b="0" dirty="0" smtClean="0"/>
              <a:t> </a:t>
            </a:r>
            <a:r>
              <a:rPr lang="cs-CZ" b="0" dirty="0" err="1" smtClean="0"/>
              <a:t>adaptation</a:t>
            </a:r>
            <a:r>
              <a:rPr lang="cs-CZ" b="0" dirty="0" smtClean="0"/>
              <a:t> in </a:t>
            </a:r>
            <a:r>
              <a:rPr lang="cs-CZ" b="0" dirty="0" err="1" smtClean="0"/>
              <a:t>normal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4 cm </a:t>
            </a:r>
            <a:r>
              <a:rPr lang="cs-CZ" b="0" dirty="0" err="1" smtClean="0"/>
              <a:t>defected</a:t>
            </a:r>
            <a:r>
              <a:rPr lang="cs-CZ" b="0" dirty="0" smtClean="0"/>
              <a:t> </a:t>
            </a:r>
            <a:r>
              <a:rPr lang="cs-CZ" b="0" dirty="0" err="1" smtClean="0"/>
              <a:t>abdominal</a:t>
            </a:r>
            <a:r>
              <a:rPr lang="cs-CZ" b="0" dirty="0" smtClean="0"/>
              <a:t> </a:t>
            </a:r>
            <a:r>
              <a:rPr lang="cs-CZ" b="0" dirty="0" err="1" smtClean="0"/>
              <a:t>wall</a:t>
            </a:r>
            <a:r>
              <a:rPr lang="cs-CZ" b="0" dirty="0" smtClean="0"/>
              <a:t>, </a:t>
            </a:r>
            <a:r>
              <a:rPr lang="cs-CZ" b="0" dirty="0" err="1" smtClean="0"/>
              <a:t>which</a:t>
            </a:r>
            <a:r>
              <a:rPr lang="cs-CZ" b="0" dirty="0" smtClean="0"/>
              <a:t> prolapse skin </a:t>
            </a:r>
            <a:r>
              <a:rPr lang="cs-CZ" b="0" dirty="0" err="1" smtClean="0"/>
              <a:t>livid</a:t>
            </a:r>
            <a:r>
              <a:rPr lang="cs-CZ" b="0" dirty="0" smtClean="0"/>
              <a:t> </a:t>
            </a:r>
            <a:r>
              <a:rPr lang="cs-CZ" b="0" dirty="0" err="1" smtClean="0"/>
              <a:t>intestinal</a:t>
            </a:r>
            <a:r>
              <a:rPr lang="cs-CZ" b="0" dirty="0" smtClean="0"/>
              <a:t> </a:t>
            </a:r>
            <a:r>
              <a:rPr lang="cs-CZ" b="0" dirty="0" err="1" smtClean="0"/>
              <a:t>villis</a:t>
            </a:r>
            <a:r>
              <a:rPr lang="cs-CZ" b="0" dirty="0" smtClean="0"/>
              <a:t> </a:t>
            </a:r>
            <a:r>
              <a:rPr lang="cs-CZ" b="0" dirty="0" err="1" smtClean="0"/>
              <a:t>clenched</a:t>
            </a:r>
            <a:r>
              <a:rPr lang="cs-CZ" b="0" dirty="0" smtClean="0"/>
              <a:t> to solid </a:t>
            </a:r>
            <a:r>
              <a:rPr lang="cs-CZ" b="0" dirty="0" err="1" smtClean="0"/>
              <a:t>adhesions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Suspicious</a:t>
            </a:r>
            <a:r>
              <a:rPr lang="cs-CZ" b="0" dirty="0" smtClean="0"/>
              <a:t> </a:t>
            </a:r>
            <a:r>
              <a:rPr lang="cs-CZ" b="0" dirty="0" err="1" smtClean="0"/>
              <a:t>eventration</a:t>
            </a:r>
            <a:r>
              <a:rPr lang="cs-CZ" b="0" dirty="0" smtClean="0"/>
              <a:t> </a:t>
            </a:r>
            <a:r>
              <a:rPr lang="cs-CZ" b="0" dirty="0" err="1" smtClean="0"/>
              <a:t>of</a:t>
            </a:r>
            <a:r>
              <a:rPr lang="cs-CZ" b="0" dirty="0" smtClean="0"/>
              <a:t> fetus </a:t>
            </a:r>
            <a:r>
              <a:rPr lang="cs-CZ" b="0" dirty="0" err="1" smtClean="0"/>
              <a:t>intestinal</a:t>
            </a:r>
            <a:r>
              <a:rPr lang="cs-CZ" b="0" dirty="0" smtClean="0"/>
              <a:t> </a:t>
            </a:r>
            <a:r>
              <a:rPr lang="cs-CZ" b="0" dirty="0" err="1" smtClean="0"/>
              <a:t>villis</a:t>
            </a:r>
            <a:r>
              <a:rPr lang="cs-CZ" b="0" dirty="0" smtClean="0"/>
              <a:t> </a:t>
            </a:r>
            <a:r>
              <a:rPr lang="cs-CZ" b="0" dirty="0" err="1" smtClean="0"/>
              <a:t>prenatally</a:t>
            </a:r>
            <a:r>
              <a:rPr lang="cs-CZ" b="0" dirty="0" smtClean="0"/>
              <a:t> </a:t>
            </a:r>
            <a:r>
              <a:rPr lang="cs-CZ" b="0" dirty="0" err="1" smtClean="0"/>
              <a:t>according</a:t>
            </a:r>
            <a:r>
              <a:rPr lang="cs-CZ" b="0" dirty="0" smtClean="0"/>
              <a:t> to </a:t>
            </a:r>
            <a:r>
              <a:rPr lang="cs-CZ" b="0" dirty="0" err="1" smtClean="0"/>
              <a:t>the</a:t>
            </a:r>
            <a:r>
              <a:rPr lang="cs-CZ" b="0" dirty="0" smtClean="0"/>
              <a:t> 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b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          20.t.g – US </a:t>
            </a:r>
            <a:r>
              <a:rPr lang="cs-CZ" dirty="0" err="1" smtClean="0"/>
              <a:t>screening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82034\Pictures\sono omphaloce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1764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82034\Pictures\otazník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0449" y="0"/>
            <a:ext cx="194310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0955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cs-CZ" sz="4000" dirty="0" err="1" smtClean="0"/>
              <a:t>Gastroschisis</a:t>
            </a:r>
            <a:r>
              <a:rPr lang="cs-CZ" sz="4000" dirty="0" smtClean="0"/>
              <a:t> , </a:t>
            </a:r>
            <a:r>
              <a:rPr lang="cs-CZ" sz="4000" dirty="0" err="1" smtClean="0"/>
              <a:t>omphalocele</a:t>
            </a:r>
            <a:endParaRPr lang="cs-CZ" sz="40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2276872"/>
            <a:ext cx="4040188" cy="367240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Labour</a:t>
            </a:r>
            <a:r>
              <a:rPr lang="cs-CZ" b="0" dirty="0" smtClean="0"/>
              <a:t> in 40 </a:t>
            </a:r>
            <a:r>
              <a:rPr lang="cs-CZ" b="0" dirty="0" err="1" smtClean="0"/>
              <a:t>t.g</a:t>
            </a:r>
            <a:r>
              <a:rPr lang="cs-CZ" b="0" dirty="0" smtClean="0"/>
              <a:t>., </a:t>
            </a:r>
            <a:r>
              <a:rPr lang="cs-CZ" b="0" dirty="0" err="1" smtClean="0"/>
              <a:t>ph</a:t>
            </a:r>
            <a:r>
              <a:rPr lang="cs-CZ" b="0" dirty="0" smtClean="0"/>
              <a:t> 3050/50cm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AS 8-9-10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Postnatal</a:t>
            </a:r>
            <a:r>
              <a:rPr lang="cs-CZ" b="0" dirty="0" smtClean="0"/>
              <a:t> </a:t>
            </a:r>
            <a:r>
              <a:rPr lang="cs-CZ" b="0" dirty="0" err="1" smtClean="0"/>
              <a:t>adaptation</a:t>
            </a:r>
            <a:r>
              <a:rPr lang="cs-CZ" b="0" dirty="0" smtClean="0"/>
              <a:t> in </a:t>
            </a:r>
            <a:r>
              <a:rPr lang="cs-CZ" b="0" dirty="0" err="1" smtClean="0"/>
              <a:t>normal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smtClean="0"/>
              <a:t>4 cm </a:t>
            </a:r>
            <a:r>
              <a:rPr lang="cs-CZ" b="0" dirty="0" err="1" smtClean="0"/>
              <a:t>defected</a:t>
            </a:r>
            <a:r>
              <a:rPr lang="cs-CZ" b="0" dirty="0" smtClean="0"/>
              <a:t> </a:t>
            </a:r>
            <a:r>
              <a:rPr lang="cs-CZ" b="0" dirty="0" err="1" smtClean="0"/>
              <a:t>abdominal</a:t>
            </a:r>
            <a:r>
              <a:rPr lang="cs-CZ" b="0" dirty="0" smtClean="0"/>
              <a:t> </a:t>
            </a:r>
            <a:r>
              <a:rPr lang="cs-CZ" b="0" dirty="0" err="1" smtClean="0"/>
              <a:t>wall</a:t>
            </a:r>
            <a:r>
              <a:rPr lang="cs-CZ" b="0" dirty="0" smtClean="0"/>
              <a:t>, </a:t>
            </a:r>
            <a:r>
              <a:rPr lang="cs-CZ" b="0" dirty="0" err="1" smtClean="0"/>
              <a:t>which</a:t>
            </a:r>
            <a:r>
              <a:rPr lang="cs-CZ" b="0" dirty="0" smtClean="0"/>
              <a:t> prolapse skin </a:t>
            </a:r>
            <a:r>
              <a:rPr lang="cs-CZ" b="0" dirty="0" err="1" smtClean="0"/>
              <a:t>livid</a:t>
            </a:r>
            <a:r>
              <a:rPr lang="cs-CZ" b="0" dirty="0" smtClean="0"/>
              <a:t> </a:t>
            </a:r>
            <a:r>
              <a:rPr lang="cs-CZ" b="0" dirty="0" err="1" smtClean="0"/>
              <a:t>intestinal</a:t>
            </a:r>
            <a:r>
              <a:rPr lang="cs-CZ" b="0" dirty="0" smtClean="0"/>
              <a:t> </a:t>
            </a:r>
            <a:r>
              <a:rPr lang="cs-CZ" b="0" dirty="0" err="1" smtClean="0"/>
              <a:t>villis</a:t>
            </a:r>
            <a:r>
              <a:rPr lang="cs-CZ" b="0" dirty="0" smtClean="0"/>
              <a:t> </a:t>
            </a:r>
            <a:r>
              <a:rPr lang="cs-CZ" b="0" dirty="0" err="1" smtClean="0"/>
              <a:t>clenched</a:t>
            </a:r>
            <a:r>
              <a:rPr lang="cs-CZ" b="0" dirty="0" smtClean="0"/>
              <a:t> to solid </a:t>
            </a:r>
            <a:r>
              <a:rPr lang="cs-CZ" b="0" dirty="0" err="1" smtClean="0"/>
              <a:t>adhesions</a:t>
            </a:r>
            <a:endParaRPr lang="cs-CZ" b="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0" dirty="0" err="1" smtClean="0"/>
              <a:t>Suspicious</a:t>
            </a:r>
            <a:r>
              <a:rPr lang="cs-CZ" b="0" dirty="0" smtClean="0"/>
              <a:t> </a:t>
            </a:r>
            <a:r>
              <a:rPr lang="cs-CZ" b="0" dirty="0" err="1" smtClean="0"/>
              <a:t>eventration</a:t>
            </a:r>
            <a:r>
              <a:rPr lang="cs-CZ" b="0" dirty="0" smtClean="0"/>
              <a:t> </a:t>
            </a:r>
            <a:r>
              <a:rPr lang="cs-CZ" b="0" dirty="0" err="1" smtClean="0"/>
              <a:t>of</a:t>
            </a:r>
            <a:r>
              <a:rPr lang="cs-CZ" b="0" dirty="0" smtClean="0"/>
              <a:t> fetus </a:t>
            </a:r>
            <a:r>
              <a:rPr lang="cs-CZ" b="0" dirty="0" err="1" smtClean="0"/>
              <a:t>intestinal</a:t>
            </a:r>
            <a:r>
              <a:rPr lang="cs-CZ" b="0" dirty="0" smtClean="0"/>
              <a:t> </a:t>
            </a:r>
            <a:r>
              <a:rPr lang="cs-CZ" b="0" dirty="0" err="1" smtClean="0"/>
              <a:t>villis</a:t>
            </a:r>
            <a:r>
              <a:rPr lang="cs-CZ" b="0" dirty="0" smtClean="0"/>
              <a:t> </a:t>
            </a:r>
            <a:r>
              <a:rPr lang="cs-CZ" b="0" dirty="0" err="1" smtClean="0"/>
              <a:t>prenatally</a:t>
            </a:r>
            <a:r>
              <a:rPr lang="cs-CZ" b="0" dirty="0" smtClean="0"/>
              <a:t> </a:t>
            </a:r>
            <a:r>
              <a:rPr lang="cs-CZ" b="0" dirty="0" err="1" smtClean="0"/>
              <a:t>according</a:t>
            </a:r>
            <a:r>
              <a:rPr lang="cs-CZ" b="0" dirty="0" smtClean="0"/>
              <a:t> to </a:t>
            </a:r>
            <a:r>
              <a:rPr lang="cs-CZ" b="0" dirty="0" err="1" smtClean="0"/>
              <a:t>the</a:t>
            </a:r>
            <a:r>
              <a:rPr lang="cs-CZ" b="0" dirty="0" smtClean="0"/>
              <a:t> US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          20.t.g – US </a:t>
            </a:r>
            <a:r>
              <a:rPr lang="cs-CZ" dirty="0" err="1" smtClean="0"/>
              <a:t>screening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 descr="C:\Users\82034\Pictures\sono omphalocel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08920"/>
            <a:ext cx="417646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840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1043608" y="332656"/>
            <a:ext cx="2304256" cy="639762"/>
          </a:xfrm>
        </p:spPr>
        <p:txBody>
          <a:bodyPr/>
          <a:lstStyle/>
          <a:p>
            <a:pPr algn="ctr"/>
            <a:r>
              <a:rPr lang="cs-CZ" dirty="0" err="1" smtClean="0"/>
              <a:t>gastroschisis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179511" y="5661248"/>
            <a:ext cx="4856403" cy="976676"/>
          </a:xfrm>
        </p:spPr>
        <p:txBody>
          <a:bodyPr>
            <a:normAutofit/>
          </a:bodyPr>
          <a:lstStyle/>
          <a:p>
            <a:r>
              <a:rPr lang="cs-CZ" sz="1600" dirty="0" err="1" smtClean="0"/>
              <a:t>Defected</a:t>
            </a:r>
            <a:r>
              <a:rPr lang="cs-CZ" sz="1600" dirty="0" smtClean="0"/>
              <a:t> </a:t>
            </a:r>
            <a:r>
              <a:rPr lang="cs-CZ" sz="1600" dirty="0" err="1" smtClean="0"/>
              <a:t>abdominal</a:t>
            </a:r>
            <a:r>
              <a:rPr lang="cs-CZ" sz="1600" dirty="0" smtClean="0"/>
              <a:t> </a:t>
            </a:r>
            <a:r>
              <a:rPr lang="cs-CZ" sz="1600" dirty="0" err="1" smtClean="0"/>
              <a:t>wall</a:t>
            </a:r>
            <a:r>
              <a:rPr lang="cs-CZ" sz="1600" dirty="0" smtClean="0"/>
              <a:t> </a:t>
            </a:r>
            <a:r>
              <a:rPr lang="cs-CZ" sz="1600" dirty="0" err="1" smtClean="0"/>
              <a:t>from</a:t>
            </a:r>
            <a:r>
              <a:rPr lang="cs-CZ" sz="1600" dirty="0" smtClean="0"/>
              <a:t> </a:t>
            </a:r>
            <a:r>
              <a:rPr lang="cs-CZ" sz="1600" dirty="0" err="1" smtClean="0"/>
              <a:t>funis</a:t>
            </a:r>
            <a:r>
              <a:rPr lang="cs-CZ" sz="1600" dirty="0" smtClean="0"/>
              <a:t> (90%dx)</a:t>
            </a:r>
          </a:p>
          <a:p>
            <a:r>
              <a:rPr lang="cs-CZ" sz="1600" dirty="0" err="1" smtClean="0"/>
              <a:t>Changing</a:t>
            </a:r>
            <a:r>
              <a:rPr lang="cs-CZ" sz="1600" dirty="0" smtClean="0"/>
              <a:t> </a:t>
            </a:r>
            <a:r>
              <a:rPr lang="cs-CZ" sz="1600" dirty="0" err="1" smtClean="0"/>
              <a:t>intestinal</a:t>
            </a:r>
            <a:r>
              <a:rPr lang="cs-CZ" sz="1600" dirty="0" smtClean="0"/>
              <a:t> </a:t>
            </a:r>
            <a:r>
              <a:rPr lang="cs-CZ" sz="1600" dirty="0" err="1" smtClean="0"/>
              <a:t>wall</a:t>
            </a:r>
            <a:r>
              <a:rPr lang="cs-CZ" sz="1600" dirty="0" smtClean="0"/>
              <a:t> (</a:t>
            </a:r>
            <a:r>
              <a:rPr lang="cs-CZ" sz="1600" dirty="0" err="1" smtClean="0"/>
              <a:t>both</a:t>
            </a:r>
            <a:r>
              <a:rPr lang="cs-CZ" sz="1600" dirty="0" smtClean="0"/>
              <a:t> </a:t>
            </a:r>
            <a:r>
              <a:rPr lang="cs-CZ" sz="1600" dirty="0" err="1" smtClean="0"/>
              <a:t>anatomically</a:t>
            </a:r>
            <a:r>
              <a:rPr lang="cs-CZ" sz="1600" dirty="0" smtClean="0"/>
              <a:t> </a:t>
            </a:r>
            <a:r>
              <a:rPr lang="cs-CZ" sz="1600" dirty="0" err="1" smtClean="0"/>
              <a:t>and</a:t>
            </a:r>
            <a:r>
              <a:rPr lang="cs-CZ" sz="1600" dirty="0" smtClean="0"/>
              <a:t> </a:t>
            </a:r>
            <a:r>
              <a:rPr lang="cs-CZ" sz="1600" dirty="0" err="1" smtClean="0"/>
              <a:t>functionally</a:t>
            </a:r>
            <a:r>
              <a:rPr lang="cs-CZ" sz="1600" dirty="0" smtClean="0"/>
              <a:t>)</a:t>
            </a:r>
          </a:p>
          <a:p>
            <a:endParaRPr lang="cs-CZ" sz="1600" dirty="0" smtClean="0"/>
          </a:p>
          <a:p>
            <a:endParaRPr lang="cs-CZ" sz="1600" dirty="0"/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>
          <a:xfrm>
            <a:off x="5796136" y="332656"/>
            <a:ext cx="2408102" cy="639762"/>
          </a:xfrm>
        </p:spPr>
        <p:txBody>
          <a:bodyPr/>
          <a:lstStyle/>
          <a:p>
            <a:pPr algn="ctr"/>
            <a:r>
              <a:rPr lang="cs-CZ" dirty="0" err="1" smtClean="0"/>
              <a:t>omphalocele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>
          <a:xfrm>
            <a:off x="5118050" y="5625813"/>
            <a:ext cx="4032447" cy="1232187"/>
          </a:xfrm>
        </p:spPr>
        <p:txBody>
          <a:bodyPr>
            <a:normAutofit fontScale="92500"/>
          </a:bodyPr>
          <a:lstStyle/>
          <a:p>
            <a:r>
              <a:rPr lang="cs-CZ" sz="1600" dirty="0" err="1" smtClean="0"/>
              <a:t>Defected</a:t>
            </a:r>
            <a:r>
              <a:rPr lang="cs-CZ" sz="1600" dirty="0" smtClean="0"/>
              <a:t> </a:t>
            </a:r>
            <a:r>
              <a:rPr lang="cs-CZ" sz="1600" dirty="0" err="1" smtClean="0"/>
              <a:t>abdominal</a:t>
            </a:r>
            <a:r>
              <a:rPr lang="cs-CZ" sz="1600" dirty="0" smtClean="0"/>
              <a:t> </a:t>
            </a:r>
            <a:r>
              <a:rPr lang="cs-CZ" sz="1600" dirty="0" err="1" smtClean="0"/>
              <a:t>wall</a:t>
            </a:r>
            <a:r>
              <a:rPr lang="cs-CZ" sz="1600" dirty="0" smtClean="0"/>
              <a:t> in </a:t>
            </a:r>
            <a:r>
              <a:rPr lang="cs-CZ" sz="1600" dirty="0" err="1" smtClean="0"/>
              <a:t>umbilical</a:t>
            </a:r>
            <a:r>
              <a:rPr lang="cs-CZ" sz="1600" dirty="0" smtClean="0"/>
              <a:t> </a:t>
            </a:r>
            <a:r>
              <a:rPr lang="cs-CZ" sz="1600" dirty="0" err="1" smtClean="0"/>
              <a:t>cord</a:t>
            </a:r>
            <a:r>
              <a:rPr lang="cs-CZ" sz="1600" dirty="0" smtClean="0"/>
              <a:t> area</a:t>
            </a:r>
          </a:p>
          <a:p>
            <a:r>
              <a:rPr lang="cs-CZ" sz="1600" dirty="0" smtClean="0"/>
              <a:t>30-70% + VACTERL </a:t>
            </a:r>
          </a:p>
          <a:p>
            <a:r>
              <a:rPr lang="cs-CZ" sz="1600" dirty="0" smtClean="0"/>
              <a:t>Anatomy </a:t>
            </a:r>
            <a:r>
              <a:rPr lang="cs-CZ" sz="1600" dirty="0" err="1" smtClean="0"/>
              <a:t>and</a:t>
            </a:r>
            <a:r>
              <a:rPr lang="cs-CZ" sz="1600" dirty="0" smtClean="0"/>
              <a:t> </a:t>
            </a:r>
            <a:r>
              <a:rPr lang="cs-CZ" sz="1600" dirty="0" err="1" smtClean="0"/>
              <a:t>function</a:t>
            </a:r>
            <a:r>
              <a:rPr lang="cs-CZ" sz="1600" dirty="0" smtClean="0"/>
              <a:t> </a:t>
            </a:r>
            <a:r>
              <a:rPr lang="cs-CZ" sz="1600" dirty="0" err="1" smtClean="0"/>
              <a:t>of</a:t>
            </a:r>
            <a:r>
              <a:rPr lang="cs-CZ" sz="1600" dirty="0" smtClean="0"/>
              <a:t> </a:t>
            </a:r>
            <a:r>
              <a:rPr lang="cs-CZ" sz="1600" dirty="0" err="1" smtClean="0"/>
              <a:t>intestine</a:t>
            </a:r>
            <a:r>
              <a:rPr lang="cs-CZ" sz="1600" dirty="0" smtClean="0"/>
              <a:t> in </a:t>
            </a:r>
            <a:r>
              <a:rPr lang="cs-CZ" sz="1600" dirty="0" err="1" smtClean="0"/>
              <a:t>normal</a:t>
            </a:r>
            <a:endParaRPr lang="cs-CZ" sz="1600" dirty="0" smtClean="0"/>
          </a:p>
          <a:p>
            <a:endParaRPr lang="cs-CZ" sz="1600" dirty="0" smtClean="0"/>
          </a:p>
          <a:p>
            <a:endParaRPr lang="cs-CZ" sz="1600" dirty="0"/>
          </a:p>
        </p:txBody>
      </p:sp>
      <p:pic>
        <p:nvPicPr>
          <p:cNvPr id="1026" name="Picture 2" descr="F:\Fotky\Zeman Ja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268762"/>
            <a:ext cx="4415232" cy="41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Fotky\P801135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2" y="1268762"/>
            <a:ext cx="4536503" cy="4136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74464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2736304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The</a:t>
            </a:r>
            <a:r>
              <a:rPr lang="cs-CZ" sz="3200" dirty="0" smtClean="0"/>
              <a:t> </a:t>
            </a:r>
            <a:r>
              <a:rPr lang="cs-CZ" sz="3200" dirty="0" err="1" smtClean="0"/>
              <a:t>main</a:t>
            </a:r>
            <a:r>
              <a:rPr lang="cs-CZ" sz="3200" dirty="0" smtClean="0"/>
              <a:t> </a:t>
            </a:r>
            <a:r>
              <a:rPr lang="cs-CZ" sz="3200" dirty="0" err="1" smtClean="0"/>
              <a:t>issues</a:t>
            </a:r>
            <a:r>
              <a:rPr lang="cs-CZ" sz="3200" dirty="0" smtClean="0"/>
              <a:t> </a:t>
            </a:r>
            <a:r>
              <a:rPr lang="cs-CZ" sz="3200" dirty="0" err="1" smtClean="0"/>
              <a:t>of</a:t>
            </a:r>
            <a:r>
              <a:rPr lang="cs-CZ" sz="3200" dirty="0" smtClean="0"/>
              <a:t> </a:t>
            </a:r>
            <a:r>
              <a:rPr lang="cs-CZ" sz="3200" dirty="0" err="1" smtClean="0"/>
              <a:t>newborn</a:t>
            </a:r>
            <a:r>
              <a:rPr lang="cs-CZ" sz="3200" dirty="0" smtClean="0"/>
              <a:t> </a:t>
            </a:r>
            <a:r>
              <a:rPr lang="cs-CZ" sz="3200" dirty="0" err="1" smtClean="0"/>
              <a:t>surgery</a:t>
            </a:r>
            <a:r>
              <a:rPr lang="cs-CZ" sz="3200" dirty="0" smtClean="0"/>
              <a:t> are </a:t>
            </a:r>
            <a:r>
              <a:rPr lang="cs-CZ" sz="3200" dirty="0" err="1" smtClean="0"/>
              <a:t>inflammatory</a:t>
            </a:r>
            <a:r>
              <a:rPr lang="cs-CZ" sz="3200" dirty="0" smtClean="0"/>
              <a:t> </a:t>
            </a:r>
            <a:r>
              <a:rPr lang="cs-CZ" sz="3200" dirty="0" err="1" smtClean="0"/>
              <a:t>illnesses</a:t>
            </a:r>
            <a:r>
              <a:rPr lang="cs-CZ" sz="3200" dirty="0" smtClean="0"/>
              <a:t>, </a:t>
            </a:r>
            <a:r>
              <a:rPr lang="cs-CZ" sz="3200" dirty="0" err="1" smtClean="0"/>
              <a:t>injuries</a:t>
            </a:r>
            <a:r>
              <a:rPr lang="cs-CZ" sz="3200" dirty="0" smtClean="0"/>
              <a:t>, </a:t>
            </a:r>
            <a:r>
              <a:rPr lang="cs-CZ" sz="3200" dirty="0" err="1" smtClean="0"/>
              <a:t>tumours</a:t>
            </a:r>
            <a:r>
              <a:rPr lang="cs-CZ" sz="3200" dirty="0" smtClean="0"/>
              <a:t> </a:t>
            </a:r>
            <a:r>
              <a:rPr lang="cs-CZ" sz="3200" dirty="0" err="1" smtClean="0"/>
              <a:t>and</a:t>
            </a:r>
            <a:r>
              <a:rPr lang="cs-CZ" sz="3200" dirty="0" smtClean="0"/>
              <a:t> </a:t>
            </a:r>
            <a:r>
              <a:rPr lang="cs-CZ" sz="3200" dirty="0" err="1" smtClean="0"/>
              <a:t>the</a:t>
            </a:r>
            <a:r>
              <a:rPr lang="cs-CZ" sz="3200" dirty="0" smtClean="0"/>
              <a:t> most </a:t>
            </a:r>
            <a:r>
              <a:rPr lang="cs-CZ" sz="3200" dirty="0" err="1" smtClean="0"/>
              <a:t>important</a:t>
            </a:r>
            <a:r>
              <a:rPr lang="cs-CZ" sz="3200" dirty="0" smtClean="0"/>
              <a:t> </a:t>
            </a:r>
            <a:r>
              <a:rPr lang="cs-CZ" sz="3200" b="1" dirty="0" err="1" smtClean="0"/>
              <a:t>congenital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developmental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defect</a:t>
            </a:r>
            <a:r>
              <a:rPr lang="cs-CZ" sz="3200" dirty="0" smtClean="0"/>
              <a:t> by </a:t>
            </a:r>
            <a:r>
              <a:rPr lang="cs-CZ" sz="3200" dirty="0" err="1" smtClean="0"/>
              <a:t>which</a:t>
            </a:r>
            <a:r>
              <a:rPr lang="cs-CZ" sz="3200" dirty="0" smtClean="0"/>
              <a:t> </a:t>
            </a:r>
            <a:r>
              <a:rPr lang="cs-CZ" sz="3200" dirty="0" err="1" smtClean="0"/>
              <a:t>suffer</a:t>
            </a:r>
            <a:r>
              <a:rPr lang="cs-CZ" sz="3200" dirty="0" smtClean="0"/>
              <a:t> </a:t>
            </a:r>
            <a:r>
              <a:rPr lang="cs-CZ" sz="3200" dirty="0" err="1" smtClean="0"/>
              <a:t>approximately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0000"/>
                </a:solidFill>
              </a:rPr>
              <a:t>?% </a:t>
            </a:r>
            <a:r>
              <a:rPr lang="cs-CZ" sz="3200" dirty="0" err="1" smtClean="0"/>
              <a:t>of</a:t>
            </a:r>
            <a:r>
              <a:rPr lang="cs-CZ" sz="3200" dirty="0" smtClean="0"/>
              <a:t> </a:t>
            </a:r>
            <a:r>
              <a:rPr lang="cs-CZ" sz="3200" dirty="0" err="1" smtClean="0"/>
              <a:t>all</a:t>
            </a:r>
            <a:r>
              <a:rPr lang="cs-CZ" sz="3200" dirty="0" smtClean="0"/>
              <a:t> </a:t>
            </a:r>
            <a:r>
              <a:rPr lang="cs-CZ" sz="3200" dirty="0" err="1" smtClean="0"/>
              <a:t>newborns</a:t>
            </a:r>
            <a:r>
              <a:rPr lang="cs-CZ" sz="3200" dirty="0" smtClean="0"/>
              <a:t>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6390" y="3933056"/>
            <a:ext cx="1867164" cy="2448272"/>
          </a:xfrm>
        </p:spPr>
      </p:pic>
    </p:spTree>
    <p:extLst>
      <p:ext uri="{BB962C8B-B14F-4D97-AF65-F5344CB8AC3E}">
        <p14:creationId xmlns:p14="http://schemas.microsoft.com/office/powerpoint/2010/main" xmlns="" val="85974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>+</a:t>
            </a:r>
            <a:r>
              <a:rPr lang="cs-CZ" dirty="0" err="1" smtClean="0"/>
              <a:t>omphalocele</a:t>
            </a:r>
            <a:r>
              <a:rPr lang="cs-CZ" dirty="0"/>
              <a:t/>
            </a:r>
            <a:br>
              <a:rPr lang="cs-CZ" dirty="0"/>
            </a:br>
            <a:r>
              <a:rPr lang="cs-CZ" dirty="0" err="1" smtClean="0"/>
              <a:t>therapy</a:t>
            </a:r>
            <a:endParaRPr lang="cs-CZ" dirty="0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err="1" smtClean="0"/>
              <a:t>Loop</a:t>
            </a:r>
            <a:r>
              <a:rPr lang="cs-CZ" dirty="0" smtClean="0"/>
              <a:t> </a:t>
            </a:r>
            <a:r>
              <a:rPr lang="cs-CZ" dirty="0" err="1" smtClean="0"/>
              <a:t>reposition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its</a:t>
            </a:r>
            <a:r>
              <a:rPr lang="cs-CZ" dirty="0" smtClean="0"/>
              <a:t> </a:t>
            </a:r>
            <a:r>
              <a:rPr lang="cs-CZ" dirty="0" err="1" smtClean="0"/>
              <a:t>closure</a:t>
            </a: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Small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defects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-  </a:t>
            </a:r>
            <a:r>
              <a:rPr lang="cs-CZ" dirty="0" err="1" smtClean="0"/>
              <a:t>primordial</a:t>
            </a:r>
            <a:r>
              <a:rPr lang="cs-CZ" dirty="0" smtClean="0"/>
              <a:t> </a:t>
            </a:r>
            <a:r>
              <a:rPr lang="cs-CZ" dirty="0" err="1" smtClean="0"/>
              <a:t>closure</a:t>
            </a:r>
            <a:endParaRPr lang="cs-CZ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Great </a:t>
            </a:r>
            <a:r>
              <a:rPr lang="cs-CZ" dirty="0" err="1" smtClean="0">
                <a:solidFill>
                  <a:srgbClr val="FF0000"/>
                </a:solidFill>
              </a:rPr>
              <a:t>defects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r>
              <a:rPr lang="cs-CZ" dirty="0" smtClean="0"/>
              <a:t> – </a:t>
            </a:r>
            <a:r>
              <a:rPr lang="cs-CZ" dirty="0" err="1" smtClean="0"/>
              <a:t>often</a:t>
            </a:r>
            <a:r>
              <a:rPr lang="cs-CZ" dirty="0" smtClean="0"/>
              <a:t> </a:t>
            </a:r>
            <a:r>
              <a:rPr lang="cs-CZ" dirty="0" err="1" smtClean="0"/>
              <a:t>surgeries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progressive</a:t>
            </a:r>
            <a:r>
              <a:rPr lang="cs-CZ" dirty="0" smtClean="0"/>
              <a:t> organ </a:t>
            </a:r>
            <a:r>
              <a:rPr lang="cs-CZ" dirty="0" err="1" smtClean="0"/>
              <a:t>reposition</a:t>
            </a: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    (</a:t>
            </a:r>
            <a:r>
              <a:rPr lang="cs-CZ" dirty="0" err="1" smtClean="0"/>
              <a:t>due</a:t>
            </a:r>
            <a:r>
              <a:rPr lang="cs-CZ" dirty="0" smtClean="0"/>
              <a:t> to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compartment</a:t>
            </a:r>
            <a:r>
              <a:rPr lang="cs-CZ" dirty="0" smtClean="0"/>
              <a:t> </a:t>
            </a:r>
            <a:r>
              <a:rPr lang="cs-CZ" dirty="0" err="1" smtClean="0"/>
              <a:t>sy</a:t>
            </a:r>
            <a:r>
              <a:rPr lang="cs-CZ" dirty="0" smtClean="0"/>
              <a:t>.)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 err="1" smtClean="0"/>
              <a:t>Conservative</a:t>
            </a:r>
            <a:r>
              <a:rPr lang="cs-CZ" sz="2800" dirty="0" smtClean="0"/>
              <a:t> </a:t>
            </a:r>
            <a:r>
              <a:rPr lang="cs-CZ" sz="2800" dirty="0" err="1" smtClean="0"/>
              <a:t>procedure</a:t>
            </a:r>
            <a:r>
              <a:rPr lang="cs-CZ" sz="2800" dirty="0" smtClean="0"/>
              <a:t> </a:t>
            </a:r>
            <a:r>
              <a:rPr lang="cs-CZ" sz="2800" dirty="0" err="1" smtClean="0"/>
              <a:t>with</a:t>
            </a:r>
            <a:r>
              <a:rPr lang="cs-CZ" sz="2800" dirty="0" smtClean="0"/>
              <a:t> </a:t>
            </a:r>
            <a:r>
              <a:rPr lang="cs-CZ" sz="2800" dirty="0" err="1" smtClean="0"/>
              <a:t>unstable</a:t>
            </a:r>
            <a:r>
              <a:rPr lang="cs-CZ" sz="2800" dirty="0" smtClean="0"/>
              <a:t> </a:t>
            </a:r>
            <a:r>
              <a:rPr lang="cs-CZ" sz="2800" dirty="0" err="1" smtClean="0"/>
              <a:t>newborns</a:t>
            </a:r>
            <a:r>
              <a:rPr lang="cs-CZ" sz="2800" dirty="0" smtClean="0"/>
              <a:t> </a:t>
            </a:r>
            <a:r>
              <a:rPr lang="cs-CZ" sz="2800" dirty="0" err="1" smtClean="0"/>
              <a:t>only</a:t>
            </a:r>
            <a:r>
              <a:rPr lang="cs-CZ" sz="2800" dirty="0" smtClean="0"/>
              <a:t> – </a:t>
            </a:r>
            <a:r>
              <a:rPr lang="cs-CZ" sz="2800" dirty="0" err="1" smtClean="0"/>
              <a:t>temporary</a:t>
            </a:r>
            <a:r>
              <a:rPr lang="cs-CZ" sz="2800" dirty="0" smtClean="0"/>
              <a:t>  </a:t>
            </a:r>
            <a:r>
              <a:rPr lang="cs-CZ" sz="2800" dirty="0" err="1" smtClean="0"/>
              <a:t>hanged</a:t>
            </a:r>
            <a:r>
              <a:rPr lang="cs-CZ" sz="2800" dirty="0" smtClean="0"/>
              <a:t> </a:t>
            </a:r>
            <a:r>
              <a:rPr lang="cs-CZ" sz="2800" dirty="0" err="1" smtClean="0"/>
              <a:t>omphalocele</a:t>
            </a:r>
            <a:r>
              <a:rPr lang="cs-CZ" sz="2800" dirty="0" smtClean="0"/>
              <a:t> bag </a:t>
            </a:r>
            <a:r>
              <a:rPr lang="cs-CZ" sz="2800" dirty="0" err="1" smtClean="0"/>
              <a:t>packing</a:t>
            </a:r>
            <a:r>
              <a:rPr lang="cs-CZ" sz="2800" dirty="0" smtClean="0"/>
              <a:t> </a:t>
            </a:r>
            <a:r>
              <a:rPr lang="cs-CZ" sz="2800" dirty="0" err="1" smtClean="0"/>
              <a:t>with</a:t>
            </a:r>
            <a:r>
              <a:rPr lang="cs-CZ" sz="2800" dirty="0" smtClean="0"/>
              <a:t> </a:t>
            </a:r>
            <a:r>
              <a:rPr lang="cs-CZ" sz="2800" dirty="0" err="1" smtClean="0"/>
              <a:t>physiological</a:t>
            </a:r>
            <a:r>
              <a:rPr lang="cs-CZ" sz="2800" dirty="0" smtClean="0"/>
              <a:t> </a:t>
            </a:r>
            <a:r>
              <a:rPr lang="cs-CZ" sz="2800" dirty="0" err="1" smtClean="0"/>
              <a:t>saline</a:t>
            </a:r>
            <a:r>
              <a:rPr lang="cs-CZ" sz="2800" dirty="0" smtClean="0"/>
              <a:t> </a:t>
            </a:r>
            <a:r>
              <a:rPr lang="cs-CZ" sz="2800" dirty="0" err="1" smtClean="0"/>
              <a:t>after</a:t>
            </a:r>
            <a:r>
              <a:rPr lang="cs-CZ" sz="2800" dirty="0" smtClean="0"/>
              <a:t> </a:t>
            </a:r>
            <a:r>
              <a:rPr lang="cs-CZ" sz="2800" dirty="0" err="1" smtClean="0"/>
              <a:t>stabilized</a:t>
            </a:r>
            <a:r>
              <a:rPr lang="cs-CZ" sz="2800" dirty="0" smtClean="0"/>
              <a:t> </a:t>
            </a:r>
            <a:r>
              <a:rPr lang="cs-CZ" sz="2800" dirty="0" err="1" smtClean="0"/>
              <a:t>surgery</a:t>
            </a:r>
            <a:r>
              <a:rPr lang="cs-CZ" sz="2800" dirty="0" smtClean="0"/>
              <a:t> </a:t>
            </a:r>
            <a:r>
              <a:rPr lang="cs-CZ" sz="2800" dirty="0" err="1" smtClean="0"/>
              <a:t>state</a:t>
            </a:r>
            <a:r>
              <a:rPr lang="cs-CZ" sz="2800" dirty="0" smtClean="0"/>
              <a:t>.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xmlns="" val="3884183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smtClean="0"/>
              <a:t>1st </a:t>
            </a:r>
            <a:r>
              <a:rPr lang="cs-CZ" dirty="0" err="1" smtClean="0"/>
              <a:t>stage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82034\Desktop\Medici\Fotky\gastroschiza fotky Cetl\P2082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556792"/>
            <a:ext cx="6048652" cy="453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4666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1st </a:t>
            </a:r>
            <a:r>
              <a:rPr lang="cs-CZ" dirty="0" err="1" smtClean="0"/>
              <a:t>stage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82034\Desktop\Medici\Fotky\gastroschiza fotky Cetl\P20824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6060240" cy="4545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94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2nd </a:t>
            </a:r>
            <a:r>
              <a:rPr lang="cs-CZ" dirty="0" err="1" smtClean="0"/>
              <a:t>stage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C:\Users\82034\Desktop\Medici\Fotky\gastroschiza fotky Cetl\P21424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6074" y="1484785"/>
            <a:ext cx="6115997" cy="4587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896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2nd </a:t>
            </a:r>
            <a:r>
              <a:rPr lang="cs-CZ" dirty="0" err="1" smtClean="0"/>
              <a:t>stage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 descr="C:\Users\82034\Desktop\Medici\Fotky\gastroschiza fotky Cetl\P21424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56241" cy="4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18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3rd </a:t>
            </a:r>
            <a:r>
              <a:rPr lang="cs-CZ" dirty="0" err="1" smtClean="0"/>
              <a:t>stage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82034\Desktop\Medici\Fotky\gastroschiza fotky Cetl\P21924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56242" cy="4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4459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3rd </a:t>
            </a:r>
            <a:r>
              <a:rPr lang="cs-CZ" dirty="0" err="1" smtClean="0"/>
              <a:t>stage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0" name="Picture 2" descr="C:\Users\82034\Desktop\Medici\Fotky\gastroschiza fotky Cetl\P21924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484784"/>
            <a:ext cx="6156242" cy="46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423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> </a:t>
            </a:r>
            <a:br>
              <a:rPr lang="cs-CZ" dirty="0" smtClean="0"/>
            </a:br>
            <a:r>
              <a:rPr lang="cs-CZ" dirty="0" err="1" smtClean="0"/>
              <a:t>final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two</a:t>
            </a:r>
            <a:r>
              <a:rPr lang="cs-CZ" dirty="0" smtClean="0"/>
              <a:t> </a:t>
            </a:r>
            <a:r>
              <a:rPr lang="cs-CZ" dirty="0" err="1" smtClean="0"/>
              <a:t>weeks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C:\Users\82034\Desktop\Medici\Fotky\gastroschiza fotky Cetl\P20824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4644009" cy="396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82034\Desktop\Medici\Fotky\gastroschiza fotky Cetl\P21924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9" y="1700808"/>
            <a:ext cx="4505832" cy="396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550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Omphalocele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:\Fotky\Zeman Jan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644008" cy="40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Fotky\Zeman Jan 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628800"/>
            <a:ext cx="4427984" cy="401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6334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Gastroschisis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time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 descr="F:\Fotky\P80113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4716015" cy="38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F:\Fotky\P80113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5" y="1628800"/>
            <a:ext cx="4427985" cy="386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85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908720"/>
            <a:ext cx="8229600" cy="2736304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The</a:t>
            </a:r>
            <a:r>
              <a:rPr lang="cs-CZ" sz="3200" dirty="0" smtClean="0"/>
              <a:t> </a:t>
            </a:r>
            <a:r>
              <a:rPr lang="cs-CZ" sz="3200" dirty="0" err="1" smtClean="0"/>
              <a:t>main</a:t>
            </a:r>
            <a:r>
              <a:rPr lang="cs-CZ" sz="3200" dirty="0" smtClean="0"/>
              <a:t> </a:t>
            </a:r>
            <a:r>
              <a:rPr lang="cs-CZ" sz="3200" dirty="0" err="1" smtClean="0"/>
              <a:t>issues</a:t>
            </a:r>
            <a:r>
              <a:rPr lang="cs-CZ" sz="3200" dirty="0" smtClean="0"/>
              <a:t> </a:t>
            </a:r>
            <a:r>
              <a:rPr lang="cs-CZ" sz="3200" dirty="0" err="1" smtClean="0"/>
              <a:t>of</a:t>
            </a:r>
            <a:r>
              <a:rPr lang="cs-CZ" sz="3200" dirty="0" smtClean="0"/>
              <a:t> </a:t>
            </a:r>
            <a:r>
              <a:rPr lang="cs-CZ" sz="3200" dirty="0" err="1" smtClean="0"/>
              <a:t>newborn</a:t>
            </a:r>
            <a:r>
              <a:rPr lang="cs-CZ" sz="3200" dirty="0" smtClean="0"/>
              <a:t> </a:t>
            </a:r>
            <a:r>
              <a:rPr lang="cs-CZ" sz="3200" dirty="0" err="1" smtClean="0"/>
              <a:t>surgery</a:t>
            </a:r>
            <a:r>
              <a:rPr lang="cs-CZ" sz="3200" dirty="0" smtClean="0"/>
              <a:t> are </a:t>
            </a:r>
            <a:r>
              <a:rPr lang="cs-CZ" sz="3200" dirty="0" err="1" smtClean="0"/>
              <a:t>inflammatory</a:t>
            </a:r>
            <a:r>
              <a:rPr lang="cs-CZ" sz="3200" dirty="0" smtClean="0"/>
              <a:t> </a:t>
            </a:r>
            <a:r>
              <a:rPr lang="cs-CZ" sz="3200" dirty="0" err="1" smtClean="0"/>
              <a:t>illnesses</a:t>
            </a:r>
            <a:r>
              <a:rPr lang="cs-CZ" sz="3200" dirty="0" smtClean="0"/>
              <a:t>, </a:t>
            </a:r>
            <a:r>
              <a:rPr lang="cs-CZ" sz="3200" dirty="0" err="1" smtClean="0"/>
              <a:t>injuries</a:t>
            </a:r>
            <a:r>
              <a:rPr lang="cs-CZ" sz="3200" dirty="0" smtClean="0"/>
              <a:t>, </a:t>
            </a:r>
            <a:r>
              <a:rPr lang="cs-CZ" sz="3200" dirty="0" err="1" smtClean="0"/>
              <a:t>tumours</a:t>
            </a:r>
            <a:r>
              <a:rPr lang="cs-CZ" sz="3200" dirty="0" smtClean="0"/>
              <a:t> </a:t>
            </a:r>
            <a:r>
              <a:rPr lang="cs-CZ" sz="3200" dirty="0" err="1" smtClean="0"/>
              <a:t>and</a:t>
            </a:r>
            <a:r>
              <a:rPr lang="cs-CZ" sz="3200" dirty="0" smtClean="0"/>
              <a:t> </a:t>
            </a:r>
            <a:r>
              <a:rPr lang="cs-CZ" sz="3200" dirty="0" err="1" smtClean="0"/>
              <a:t>the</a:t>
            </a:r>
            <a:r>
              <a:rPr lang="cs-CZ" sz="3200" dirty="0" smtClean="0"/>
              <a:t> most </a:t>
            </a:r>
            <a:r>
              <a:rPr lang="cs-CZ" sz="3200" dirty="0" err="1" smtClean="0"/>
              <a:t>important</a:t>
            </a:r>
            <a:r>
              <a:rPr lang="cs-CZ" sz="3200" dirty="0" smtClean="0"/>
              <a:t> </a:t>
            </a:r>
            <a:r>
              <a:rPr lang="cs-CZ" sz="3200" b="1" dirty="0" err="1" smtClean="0"/>
              <a:t>congenital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developmental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defect</a:t>
            </a:r>
            <a:r>
              <a:rPr lang="cs-CZ" sz="3200" dirty="0" smtClean="0"/>
              <a:t> by </a:t>
            </a:r>
            <a:r>
              <a:rPr lang="cs-CZ" sz="3200" dirty="0" err="1" smtClean="0"/>
              <a:t>which</a:t>
            </a:r>
            <a:r>
              <a:rPr lang="cs-CZ" sz="3200" dirty="0" smtClean="0"/>
              <a:t> </a:t>
            </a:r>
            <a:r>
              <a:rPr lang="cs-CZ" sz="3200" dirty="0" err="1" smtClean="0"/>
              <a:t>suffer</a:t>
            </a:r>
            <a:r>
              <a:rPr lang="cs-CZ" sz="3200" dirty="0" smtClean="0"/>
              <a:t> </a:t>
            </a:r>
            <a:r>
              <a:rPr lang="cs-CZ" sz="3200" dirty="0" err="1" smtClean="0"/>
              <a:t>approximately</a:t>
            </a:r>
            <a:r>
              <a:rPr lang="cs-CZ" sz="3200" dirty="0" smtClean="0"/>
              <a:t> </a:t>
            </a:r>
            <a:r>
              <a:rPr lang="cs-CZ" sz="3200" dirty="0" smtClean="0">
                <a:solidFill>
                  <a:srgbClr val="FF0000"/>
                </a:solidFill>
              </a:rPr>
              <a:t>2% </a:t>
            </a:r>
            <a:r>
              <a:rPr lang="cs-CZ" sz="3200" dirty="0" err="1" smtClean="0"/>
              <a:t>of</a:t>
            </a:r>
            <a:r>
              <a:rPr lang="cs-CZ" sz="3200" dirty="0" smtClean="0"/>
              <a:t> </a:t>
            </a:r>
            <a:r>
              <a:rPr lang="cs-CZ" sz="3200" dirty="0" err="1" smtClean="0"/>
              <a:t>all</a:t>
            </a:r>
            <a:r>
              <a:rPr lang="cs-CZ" sz="3200" dirty="0" smtClean="0"/>
              <a:t> </a:t>
            </a:r>
            <a:r>
              <a:rPr lang="cs-CZ" sz="3200" dirty="0" err="1" smtClean="0"/>
              <a:t>newborns</a:t>
            </a:r>
            <a:r>
              <a:rPr lang="cs-CZ" sz="3200" dirty="0" smtClean="0"/>
              <a:t>.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86390" y="3933056"/>
            <a:ext cx="1867164" cy="2448272"/>
          </a:xfrm>
        </p:spPr>
      </p:pic>
    </p:spTree>
    <p:extLst>
      <p:ext uri="{BB962C8B-B14F-4D97-AF65-F5344CB8AC3E}">
        <p14:creationId xmlns:p14="http://schemas.microsoft.com/office/powerpoint/2010/main" xmlns="" val="2632676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800" dirty="0"/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815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endParaRPr lang="cs-CZ" sz="2400" dirty="0" smtClean="0"/>
          </a:p>
          <a:p>
            <a:r>
              <a:rPr lang="cs-CZ" sz="2400" dirty="0" err="1" smtClean="0"/>
              <a:t>Labour</a:t>
            </a:r>
            <a:r>
              <a:rPr lang="cs-CZ" sz="2400" dirty="0" smtClean="0"/>
              <a:t> in 39tg, ph3500g/50 cm</a:t>
            </a:r>
          </a:p>
          <a:p>
            <a:r>
              <a:rPr lang="cs-CZ" sz="2400" dirty="0" smtClean="0"/>
              <a:t>AS 9,5,4</a:t>
            </a:r>
          </a:p>
          <a:p>
            <a:r>
              <a:rPr lang="cs-CZ" sz="2400" dirty="0" err="1" smtClean="0"/>
              <a:t>Progressive</a:t>
            </a:r>
            <a:r>
              <a:rPr lang="cs-CZ" sz="2400" dirty="0" smtClean="0"/>
              <a:t> </a:t>
            </a:r>
            <a:r>
              <a:rPr lang="cs-CZ" sz="2400" dirty="0" err="1" smtClean="0"/>
              <a:t>poor</a:t>
            </a:r>
            <a:r>
              <a:rPr lang="cs-CZ" sz="2400" dirty="0" smtClean="0"/>
              <a:t> </a:t>
            </a:r>
            <a:r>
              <a:rPr lang="cs-CZ" sz="2400" dirty="0" err="1" smtClean="0"/>
              <a:t>breathlessness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cyanosis</a:t>
            </a:r>
            <a:endParaRPr lang="cs-CZ" sz="2400" dirty="0" smtClean="0"/>
          </a:p>
          <a:p>
            <a:r>
              <a:rPr lang="cs-CZ" sz="2400" dirty="0" err="1" smtClean="0"/>
              <a:t>Heavily</a:t>
            </a:r>
            <a:r>
              <a:rPr lang="cs-CZ" sz="2400" dirty="0" smtClean="0"/>
              <a:t> </a:t>
            </a:r>
            <a:r>
              <a:rPr lang="cs-CZ" sz="2400" dirty="0" err="1" smtClean="0"/>
              <a:t>breathless</a:t>
            </a:r>
            <a:r>
              <a:rPr lang="cs-CZ" sz="2400" dirty="0" smtClean="0"/>
              <a:t> </a:t>
            </a:r>
            <a:r>
              <a:rPr lang="cs-CZ" sz="2400" dirty="0" err="1" smtClean="0"/>
              <a:t>newborn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15 </a:t>
            </a:r>
            <a:r>
              <a:rPr lang="cs-CZ" sz="2400" dirty="0" err="1" smtClean="0"/>
              <a:t>minutes</a:t>
            </a:r>
            <a:endParaRPr lang="cs-CZ" sz="2400" dirty="0" smtClean="0"/>
          </a:p>
          <a:p>
            <a:r>
              <a:rPr lang="cs-CZ" sz="2400" dirty="0" err="1" smtClean="0"/>
              <a:t>Weak</a:t>
            </a:r>
            <a:r>
              <a:rPr lang="cs-CZ" sz="2400" dirty="0" smtClean="0"/>
              <a:t> </a:t>
            </a:r>
            <a:r>
              <a:rPr lang="cs-CZ" sz="2400" dirty="0" err="1" smtClean="0"/>
              <a:t>bilateral</a:t>
            </a:r>
            <a:r>
              <a:rPr lang="cs-CZ" sz="2400" dirty="0" smtClean="0"/>
              <a:t> </a:t>
            </a:r>
            <a:r>
              <a:rPr lang="cs-CZ" sz="2400" dirty="0" err="1" smtClean="0"/>
              <a:t>breathing</a:t>
            </a:r>
            <a:r>
              <a:rPr lang="cs-CZ" sz="2400" dirty="0" smtClean="0"/>
              <a:t> </a:t>
            </a:r>
          </a:p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state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getting</a:t>
            </a:r>
            <a:r>
              <a:rPr lang="cs-CZ" sz="2400" dirty="0" smtClean="0"/>
              <a:t> </a:t>
            </a:r>
            <a:r>
              <a:rPr lang="cs-CZ" sz="2400" dirty="0" err="1" smtClean="0"/>
              <a:t>worse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breathing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mask</a:t>
            </a:r>
            <a:endParaRPr lang="cs-CZ" sz="2400" dirty="0" smtClean="0"/>
          </a:p>
          <a:p>
            <a:endParaRPr lang="cs-CZ" sz="2000" dirty="0"/>
          </a:p>
        </p:txBody>
      </p:sp>
      <p:pic>
        <p:nvPicPr>
          <p:cNvPr id="23554" name="Picture 2" descr="C:\Users\82034\Pictures\Brániční kýl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529434" cy="35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82034\Pictures\otazní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95738" y="55326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9595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/>
          </a:bodyPr>
          <a:lstStyle/>
          <a:p>
            <a:endParaRPr lang="cs-CZ" sz="2400" dirty="0" smtClean="0"/>
          </a:p>
          <a:p>
            <a:r>
              <a:rPr lang="cs-CZ" sz="2400" dirty="0" err="1" smtClean="0"/>
              <a:t>Labour</a:t>
            </a:r>
            <a:r>
              <a:rPr lang="cs-CZ" sz="2400" dirty="0" smtClean="0"/>
              <a:t> in 39tg, ph3500g/50 cm</a:t>
            </a:r>
          </a:p>
          <a:p>
            <a:r>
              <a:rPr lang="cs-CZ" sz="2400" dirty="0" smtClean="0"/>
              <a:t>AS 9,5,4</a:t>
            </a:r>
          </a:p>
          <a:p>
            <a:r>
              <a:rPr lang="cs-CZ" sz="2400" dirty="0" err="1" smtClean="0"/>
              <a:t>Progressive</a:t>
            </a:r>
            <a:r>
              <a:rPr lang="cs-CZ" sz="2400" dirty="0" smtClean="0"/>
              <a:t> </a:t>
            </a:r>
            <a:r>
              <a:rPr lang="cs-CZ" sz="2400" dirty="0" err="1" smtClean="0"/>
              <a:t>poor</a:t>
            </a:r>
            <a:r>
              <a:rPr lang="cs-CZ" sz="2400" dirty="0" smtClean="0"/>
              <a:t> </a:t>
            </a:r>
            <a:r>
              <a:rPr lang="cs-CZ" sz="2400" dirty="0" err="1" smtClean="0"/>
              <a:t>breathlessness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cyanosis</a:t>
            </a:r>
            <a:endParaRPr lang="cs-CZ" sz="2400" dirty="0" smtClean="0"/>
          </a:p>
          <a:p>
            <a:r>
              <a:rPr lang="cs-CZ" sz="2400" dirty="0" err="1" smtClean="0"/>
              <a:t>Heavily</a:t>
            </a:r>
            <a:r>
              <a:rPr lang="cs-CZ" sz="2400" dirty="0" smtClean="0"/>
              <a:t> </a:t>
            </a:r>
            <a:r>
              <a:rPr lang="cs-CZ" sz="2400" dirty="0" err="1" smtClean="0"/>
              <a:t>breathless</a:t>
            </a:r>
            <a:r>
              <a:rPr lang="cs-CZ" sz="2400" dirty="0" smtClean="0"/>
              <a:t> </a:t>
            </a:r>
            <a:r>
              <a:rPr lang="cs-CZ" sz="2400" dirty="0" err="1" smtClean="0"/>
              <a:t>newborn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15 </a:t>
            </a:r>
            <a:r>
              <a:rPr lang="cs-CZ" sz="2400" dirty="0" err="1" smtClean="0"/>
              <a:t>minutes</a:t>
            </a:r>
            <a:endParaRPr lang="cs-CZ" sz="2400" dirty="0" smtClean="0"/>
          </a:p>
          <a:p>
            <a:r>
              <a:rPr lang="cs-CZ" sz="2400" dirty="0" err="1" smtClean="0"/>
              <a:t>Weak</a:t>
            </a:r>
            <a:r>
              <a:rPr lang="cs-CZ" sz="2400" dirty="0" smtClean="0"/>
              <a:t> </a:t>
            </a:r>
            <a:r>
              <a:rPr lang="cs-CZ" sz="2400" dirty="0" err="1" smtClean="0"/>
              <a:t>bilateral</a:t>
            </a:r>
            <a:r>
              <a:rPr lang="cs-CZ" sz="2400" dirty="0" smtClean="0"/>
              <a:t> </a:t>
            </a:r>
            <a:r>
              <a:rPr lang="cs-CZ" sz="2400" dirty="0" err="1" smtClean="0"/>
              <a:t>breathing</a:t>
            </a:r>
            <a:r>
              <a:rPr lang="cs-CZ" sz="2400" dirty="0" smtClean="0"/>
              <a:t> </a:t>
            </a:r>
          </a:p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state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getting</a:t>
            </a:r>
            <a:r>
              <a:rPr lang="cs-CZ" sz="2400" dirty="0" smtClean="0"/>
              <a:t> </a:t>
            </a:r>
            <a:r>
              <a:rPr lang="cs-CZ" sz="2400" dirty="0" err="1" smtClean="0"/>
              <a:t>worse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breathing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mask</a:t>
            </a:r>
            <a:endParaRPr lang="cs-CZ" sz="2000" dirty="0"/>
          </a:p>
        </p:txBody>
      </p:sp>
      <p:pic>
        <p:nvPicPr>
          <p:cNvPr id="23554" name="Picture 2" descr="C:\Users\82034\Pictures\Brániční kýl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04864"/>
            <a:ext cx="3529434" cy="352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4124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Malformation</a:t>
            </a:r>
            <a:r>
              <a:rPr lang="cs-CZ" dirty="0" smtClean="0"/>
              <a:t> </a:t>
            </a:r>
            <a:r>
              <a:rPr lang="cs-CZ" dirty="0" err="1" smtClean="0"/>
              <a:t>affects</a:t>
            </a:r>
            <a:r>
              <a:rPr lang="cs-CZ" dirty="0" smtClean="0"/>
              <a:t> </a:t>
            </a:r>
            <a:r>
              <a:rPr lang="cs-CZ" dirty="0" err="1" smtClean="0"/>
              <a:t>diaphragm</a:t>
            </a:r>
            <a:r>
              <a:rPr lang="cs-CZ" dirty="0" smtClean="0"/>
              <a:t> </a:t>
            </a:r>
            <a:r>
              <a:rPr lang="cs-CZ" dirty="0" err="1" smtClean="0"/>
              <a:t>development</a:t>
            </a:r>
            <a:endParaRPr lang="cs-CZ" dirty="0"/>
          </a:p>
          <a:p>
            <a:r>
              <a:rPr lang="cs-CZ" dirty="0" err="1" smtClean="0"/>
              <a:t>The</a:t>
            </a:r>
            <a:r>
              <a:rPr lang="cs-CZ" dirty="0" smtClean="0"/>
              <a:t> hole to </a:t>
            </a:r>
            <a:r>
              <a:rPr lang="cs-CZ" dirty="0" err="1" smtClean="0"/>
              <a:t>which</a:t>
            </a:r>
            <a:r>
              <a:rPr lang="cs-CZ" dirty="0" smtClean="0"/>
              <a:t> are </a:t>
            </a:r>
            <a:r>
              <a:rPr lang="cs-CZ" dirty="0" err="1" smtClean="0"/>
              <a:t>organs</a:t>
            </a:r>
            <a:r>
              <a:rPr lang="cs-CZ" dirty="0" smtClean="0"/>
              <a:t> </a:t>
            </a:r>
            <a:r>
              <a:rPr lang="cs-CZ" dirty="0" err="1" smtClean="0"/>
              <a:t>transformed</a:t>
            </a:r>
            <a:r>
              <a:rPr lang="cs-CZ" dirty="0" smtClean="0"/>
              <a:t> </a:t>
            </a:r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chest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endParaRPr lang="cs-CZ" dirty="0" smtClean="0"/>
          </a:p>
          <a:p>
            <a:r>
              <a:rPr lang="cs-CZ" dirty="0" err="1" smtClean="0"/>
              <a:t>Lungs</a:t>
            </a:r>
            <a:r>
              <a:rPr lang="cs-CZ" dirty="0" smtClean="0"/>
              <a:t> </a:t>
            </a:r>
            <a:r>
              <a:rPr lang="cs-CZ" dirty="0" err="1" smtClean="0"/>
              <a:t>development</a:t>
            </a:r>
            <a:r>
              <a:rPr lang="cs-CZ" dirty="0" smtClean="0"/>
              <a:t> </a:t>
            </a:r>
            <a:r>
              <a:rPr lang="cs-CZ" dirty="0" err="1" smtClean="0"/>
              <a:t>endangered</a:t>
            </a:r>
            <a:r>
              <a:rPr lang="cs-CZ" dirty="0" smtClean="0"/>
              <a:t> </a:t>
            </a:r>
          </a:p>
          <a:p>
            <a:r>
              <a:rPr lang="cs-CZ" dirty="0" err="1" smtClean="0"/>
              <a:t>Sinistrous</a:t>
            </a:r>
            <a:r>
              <a:rPr lang="cs-CZ" dirty="0" smtClean="0"/>
              <a:t> 85%, </a:t>
            </a:r>
            <a:r>
              <a:rPr lang="cs-CZ" dirty="0" err="1" smtClean="0"/>
              <a:t>right</a:t>
            </a:r>
            <a:r>
              <a:rPr lang="cs-CZ" dirty="0" smtClean="0"/>
              <a:t>-</a:t>
            </a:r>
            <a:r>
              <a:rPr lang="cs-CZ" dirty="0" err="1" smtClean="0"/>
              <a:t>hand</a:t>
            </a:r>
            <a:r>
              <a:rPr lang="cs-CZ" dirty="0" smtClean="0"/>
              <a:t>, </a:t>
            </a:r>
            <a:r>
              <a:rPr lang="cs-CZ" dirty="0" err="1" smtClean="0"/>
              <a:t>bilateral</a:t>
            </a:r>
            <a:endParaRPr lang="cs-CZ" dirty="0" smtClean="0"/>
          </a:p>
          <a:p>
            <a:r>
              <a:rPr lang="cs-CZ" dirty="0" err="1" smtClean="0"/>
              <a:t>True</a:t>
            </a:r>
            <a:r>
              <a:rPr lang="cs-CZ" dirty="0" smtClean="0"/>
              <a:t>, </a:t>
            </a:r>
            <a:r>
              <a:rPr lang="cs-CZ" dirty="0" err="1" smtClean="0"/>
              <a:t>false</a:t>
            </a:r>
            <a:r>
              <a:rPr lang="cs-CZ" dirty="0" smtClean="0"/>
              <a:t> 80-90% </a:t>
            </a:r>
          </a:p>
          <a:p>
            <a:r>
              <a:rPr lang="cs-CZ" dirty="0" err="1" smtClean="0"/>
              <a:t>Noticeable</a:t>
            </a:r>
            <a:r>
              <a:rPr lang="cs-CZ" dirty="0" smtClean="0"/>
              <a:t> </a:t>
            </a:r>
            <a:r>
              <a:rPr lang="cs-CZ" dirty="0" err="1" smtClean="0"/>
              <a:t>prenatally</a:t>
            </a:r>
            <a:r>
              <a:rPr lang="cs-CZ" dirty="0" smtClean="0"/>
              <a:t> on US, MRI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94763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2050" name="Picture 2" descr="C:\Users\82034\Pictures\brániční kýla sch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59329"/>
            <a:ext cx="7561269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178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</p:txBody>
      </p:sp>
      <p:pic>
        <p:nvPicPr>
          <p:cNvPr id="3074" name="Picture 2" descr="C:\Users\82034\Pictures\brániční kýla r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749191"/>
            <a:ext cx="7776864" cy="427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83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C:\Users\82034\Pictures\prenatální MR brániční ký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12775"/>
            <a:ext cx="6120680" cy="528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7689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signs</a:t>
            </a:r>
            <a:endParaRPr lang="cs-CZ" dirty="0" smtClean="0"/>
          </a:p>
          <a:p>
            <a:pPr marL="0" indent="0" algn="ctr">
              <a:buNone/>
            </a:pPr>
            <a:endParaRPr lang="cs-CZ" dirty="0"/>
          </a:p>
          <a:p>
            <a:pPr marL="0" indent="0" algn="ctr">
              <a:buNone/>
            </a:pPr>
            <a:r>
              <a:rPr lang="cs-CZ" dirty="0" err="1" smtClean="0">
                <a:solidFill>
                  <a:srgbClr val="FF0000"/>
                </a:solidFill>
              </a:rPr>
              <a:t>Progressive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aggravation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respiratory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insufficiency</a:t>
            </a:r>
            <a:endParaRPr lang="cs-CZ" dirty="0" smtClean="0">
              <a:solidFill>
                <a:srgbClr val="FF0000"/>
              </a:solidFill>
            </a:endParaRPr>
          </a:p>
          <a:p>
            <a:r>
              <a:rPr lang="cs-CZ" dirty="0" err="1" smtClean="0"/>
              <a:t>Serious</a:t>
            </a:r>
            <a:r>
              <a:rPr lang="cs-CZ" dirty="0" smtClean="0"/>
              <a:t> </a:t>
            </a:r>
            <a:r>
              <a:rPr lang="cs-CZ" dirty="0" err="1" smtClean="0"/>
              <a:t>dyspnoea</a:t>
            </a:r>
            <a:endParaRPr lang="cs-CZ" dirty="0" smtClean="0"/>
          </a:p>
          <a:p>
            <a:r>
              <a:rPr lang="cs-CZ" dirty="0" err="1" smtClean="0"/>
              <a:t>Heart</a:t>
            </a:r>
            <a:r>
              <a:rPr lang="cs-CZ" dirty="0" smtClean="0"/>
              <a:t> </a:t>
            </a:r>
            <a:r>
              <a:rPr lang="cs-CZ" dirty="0" err="1" smtClean="0"/>
              <a:t>sounds</a:t>
            </a:r>
            <a:r>
              <a:rPr lang="cs-CZ" dirty="0" smtClean="0"/>
              <a:t> </a:t>
            </a:r>
            <a:r>
              <a:rPr lang="cs-CZ" dirty="0" err="1" smtClean="0"/>
              <a:t>transfered</a:t>
            </a:r>
            <a:r>
              <a:rPr lang="cs-CZ" dirty="0" smtClean="0"/>
              <a:t>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other</a:t>
            </a:r>
            <a:r>
              <a:rPr lang="cs-CZ" dirty="0" smtClean="0"/>
              <a:t> </a:t>
            </a:r>
            <a:r>
              <a:rPr lang="cs-CZ" dirty="0" err="1" smtClean="0"/>
              <a:t>side</a:t>
            </a:r>
            <a:endParaRPr lang="cs-CZ" dirty="0" smtClean="0"/>
          </a:p>
          <a:p>
            <a:r>
              <a:rPr lang="cs-CZ" dirty="0" err="1" smtClean="0"/>
              <a:t>Intestinal</a:t>
            </a:r>
            <a:r>
              <a:rPr lang="cs-CZ" dirty="0" smtClean="0"/>
              <a:t> </a:t>
            </a:r>
            <a:r>
              <a:rPr lang="cs-CZ" dirty="0" err="1" smtClean="0"/>
              <a:t>peristalsis</a:t>
            </a:r>
            <a:r>
              <a:rPr lang="cs-CZ" dirty="0" smtClean="0"/>
              <a:t> in </a:t>
            </a:r>
            <a:r>
              <a:rPr lang="cs-CZ" dirty="0" err="1" smtClean="0"/>
              <a:t>thoracic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415113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err="1" smtClean="0"/>
              <a:t>Therapy</a:t>
            </a:r>
            <a:endParaRPr lang="cs-CZ" dirty="0" smtClean="0"/>
          </a:p>
          <a:p>
            <a:pPr marL="0" indent="0" algn="ctr">
              <a:buNone/>
            </a:pPr>
            <a:r>
              <a:rPr lang="cs-CZ" dirty="0" err="1" smtClean="0">
                <a:solidFill>
                  <a:srgbClr val="FF0000"/>
                </a:solidFill>
              </a:rPr>
              <a:t>Immediate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treatment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of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respiratory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insufficiency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</a:p>
          <a:p>
            <a:r>
              <a:rPr lang="cs-CZ" dirty="0" err="1" smtClean="0"/>
              <a:t>Immediate</a:t>
            </a:r>
            <a:r>
              <a:rPr lang="cs-CZ" dirty="0" smtClean="0"/>
              <a:t> </a:t>
            </a:r>
            <a:r>
              <a:rPr lang="cs-CZ" dirty="0" err="1" smtClean="0"/>
              <a:t>intubation</a:t>
            </a:r>
            <a:endParaRPr lang="cs-CZ" dirty="0" smtClean="0"/>
          </a:p>
          <a:p>
            <a:r>
              <a:rPr lang="cs-CZ" dirty="0" smtClean="0"/>
              <a:t>NG tube</a:t>
            </a:r>
          </a:p>
          <a:p>
            <a:r>
              <a:rPr lang="cs-CZ" dirty="0" err="1" smtClean="0"/>
              <a:t>Intravenous</a:t>
            </a:r>
            <a:r>
              <a:rPr lang="cs-CZ" dirty="0" smtClean="0"/>
              <a:t> </a:t>
            </a:r>
            <a:r>
              <a:rPr lang="cs-CZ" dirty="0" err="1" smtClean="0"/>
              <a:t>cannula</a:t>
            </a:r>
            <a:endParaRPr lang="cs-CZ" dirty="0" smtClean="0"/>
          </a:p>
          <a:p>
            <a:r>
              <a:rPr lang="cs-CZ" dirty="0" err="1" smtClean="0"/>
              <a:t>Airway</a:t>
            </a:r>
            <a:r>
              <a:rPr lang="cs-CZ" dirty="0" smtClean="0"/>
              <a:t>, </a:t>
            </a:r>
            <a:r>
              <a:rPr lang="cs-CZ" dirty="0" err="1" smtClean="0"/>
              <a:t>Breathing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Circulation</a:t>
            </a:r>
            <a:r>
              <a:rPr lang="cs-CZ" dirty="0" smtClean="0"/>
              <a:t> monitoring</a:t>
            </a:r>
          </a:p>
          <a:p>
            <a:r>
              <a:rPr lang="cs-CZ" dirty="0" err="1" smtClean="0"/>
              <a:t>Deaden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newborn</a:t>
            </a:r>
            <a:endParaRPr lang="cs-CZ" dirty="0" smtClean="0"/>
          </a:p>
          <a:p>
            <a:r>
              <a:rPr lang="cs-CZ" dirty="0" smtClean="0"/>
              <a:t>Transport to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child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workplace</a:t>
            </a:r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260195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err="1" smtClean="0"/>
              <a:t>Therapy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pPr marL="0" indent="0" algn="ctr">
              <a:buNone/>
            </a:pPr>
            <a:r>
              <a:rPr lang="cs-CZ" dirty="0" err="1" smtClean="0"/>
              <a:t>Creating</a:t>
            </a:r>
            <a:r>
              <a:rPr lang="cs-CZ" dirty="0" smtClean="0"/>
              <a:t> septum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thoracic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err="1" smtClean="0">
                <a:solidFill>
                  <a:srgbClr val="FF0000"/>
                </a:solidFill>
              </a:rPr>
              <a:t>Small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defects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suture</a:t>
            </a:r>
            <a:r>
              <a:rPr lang="cs-CZ" dirty="0" smtClean="0"/>
              <a:t> </a:t>
            </a:r>
            <a:r>
              <a:rPr lang="cs-CZ" dirty="0" err="1" smtClean="0"/>
              <a:t>defect</a:t>
            </a:r>
            <a:r>
              <a:rPr lang="cs-CZ" dirty="0" smtClean="0"/>
              <a:t> 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Great </a:t>
            </a:r>
            <a:r>
              <a:rPr lang="cs-CZ" dirty="0" err="1" smtClean="0">
                <a:solidFill>
                  <a:srgbClr val="FF0000"/>
                </a:solidFill>
              </a:rPr>
              <a:t>defects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 err="1" smtClean="0"/>
              <a:t>synthetic</a:t>
            </a:r>
            <a:r>
              <a:rPr lang="cs-CZ" dirty="0" smtClean="0"/>
              <a:t> </a:t>
            </a:r>
            <a:r>
              <a:rPr lang="cs-CZ" dirty="0" err="1" smtClean="0"/>
              <a:t>material</a:t>
            </a:r>
            <a:r>
              <a:rPr lang="cs-CZ" dirty="0" smtClean="0"/>
              <a:t> </a:t>
            </a:r>
            <a:r>
              <a:rPr lang="cs-CZ" dirty="0" err="1" smtClean="0"/>
              <a:t>diaphragm</a:t>
            </a:r>
            <a:r>
              <a:rPr lang="cs-CZ" dirty="0" smtClean="0"/>
              <a:t> </a:t>
            </a:r>
            <a:r>
              <a:rPr lang="cs-CZ" dirty="0" err="1" smtClean="0"/>
              <a:t>compensation</a:t>
            </a:r>
            <a:r>
              <a:rPr lang="cs-CZ" dirty="0" smtClean="0"/>
              <a:t> (</a:t>
            </a:r>
            <a:r>
              <a:rPr lang="cs-CZ" dirty="0" err="1" smtClean="0"/>
              <a:t>Gore</a:t>
            </a:r>
            <a:r>
              <a:rPr lang="cs-CZ" dirty="0" smtClean="0"/>
              <a:t>-</a:t>
            </a:r>
            <a:r>
              <a:rPr lang="cs-CZ" dirty="0" err="1" smtClean="0"/>
              <a:t>Tex</a:t>
            </a:r>
            <a:r>
              <a:rPr lang="cs-CZ" dirty="0" smtClean="0"/>
              <a:t> </a:t>
            </a:r>
            <a:r>
              <a:rPr lang="cs-CZ" dirty="0" err="1" smtClean="0"/>
              <a:t>membrane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27668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Dividing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newborn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Newborn</a:t>
            </a:r>
            <a:r>
              <a:rPr lang="cs-CZ" dirty="0" smtClean="0"/>
              <a:t> </a:t>
            </a:r>
            <a:r>
              <a:rPr lang="cs-CZ" dirty="0" err="1" smtClean="0"/>
              <a:t>neurosurgery</a:t>
            </a:r>
            <a:endParaRPr lang="cs-CZ" dirty="0" smtClean="0"/>
          </a:p>
          <a:p>
            <a:r>
              <a:rPr lang="cs-CZ" dirty="0" err="1" smtClean="0"/>
              <a:t>Neck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 smtClean="0"/>
          </a:p>
          <a:p>
            <a:r>
              <a:rPr lang="cs-CZ" dirty="0" err="1" smtClean="0"/>
              <a:t>Thoracic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 smtClean="0"/>
          </a:p>
          <a:p>
            <a:r>
              <a:rPr lang="cs-CZ" dirty="0" err="1" smtClean="0"/>
              <a:t>Cardiac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 smtClean="0"/>
          </a:p>
          <a:p>
            <a:r>
              <a:rPr lang="cs-CZ" dirty="0" smtClean="0"/>
              <a:t>Abdomen chirurgy</a:t>
            </a:r>
          </a:p>
          <a:p>
            <a:r>
              <a:rPr lang="cs-CZ" dirty="0" err="1" smtClean="0"/>
              <a:t>Urinology</a:t>
            </a:r>
            <a:endParaRPr lang="cs-CZ" dirty="0" smtClean="0"/>
          </a:p>
          <a:p>
            <a:r>
              <a:rPr lang="cs-CZ" dirty="0" err="1" smtClean="0"/>
              <a:t>Musculoskeletal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</a:t>
            </a:r>
            <a:r>
              <a:rPr lang="cs-CZ" dirty="0" err="1" smtClean="0"/>
              <a:t>surgery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588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82034\Pictures\PB0621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9" y="1268760"/>
            <a:ext cx="6552728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224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pic>
        <p:nvPicPr>
          <p:cNvPr id="5" name="P1110648.AVI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331640" y="1268760"/>
            <a:ext cx="6484647" cy="4857403"/>
          </a:xfrm>
        </p:spPr>
      </p:pic>
    </p:spTree>
    <p:extLst>
      <p:ext uri="{BB962C8B-B14F-4D97-AF65-F5344CB8AC3E}">
        <p14:creationId xmlns:p14="http://schemas.microsoft.com/office/powerpoint/2010/main" xmlns="" val="3806378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5849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Diaphragmatic</a:t>
            </a:r>
            <a:r>
              <a:rPr lang="cs-CZ" dirty="0" smtClean="0"/>
              <a:t> </a:t>
            </a:r>
            <a:r>
              <a:rPr lang="cs-CZ" dirty="0" err="1" smtClean="0"/>
              <a:t>hernia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82034\Pictures\P111064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5964237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3367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800" dirty="0"/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718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1" name="Picture 3" descr="C:\Users\82034\Pictures\nedonošenec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715" y="332656"/>
            <a:ext cx="4417367" cy="2926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82034\Pictures\nedonošene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3967"/>
            <a:ext cx="4878138" cy="3542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9419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92500"/>
          </a:bodyPr>
          <a:lstStyle/>
          <a:p>
            <a:r>
              <a:rPr lang="cs-CZ" sz="2400" dirty="0" err="1" smtClean="0"/>
              <a:t>Labour</a:t>
            </a:r>
            <a:r>
              <a:rPr lang="cs-CZ" sz="2400" dirty="0" smtClean="0"/>
              <a:t> in 32.tgSC, </a:t>
            </a:r>
            <a:r>
              <a:rPr lang="cs-CZ" sz="2400" dirty="0" err="1" smtClean="0"/>
              <a:t>ph</a:t>
            </a:r>
            <a:r>
              <a:rPr lang="cs-CZ" sz="2400" dirty="0" smtClean="0"/>
              <a:t> 1060g/40cm</a:t>
            </a:r>
          </a:p>
          <a:p>
            <a:r>
              <a:rPr lang="cs-CZ" sz="2400" dirty="0" smtClean="0"/>
              <a:t>AS 5,8,9</a:t>
            </a:r>
          </a:p>
          <a:p>
            <a:r>
              <a:rPr lang="cs-CZ" sz="2400" dirty="0" err="1" smtClean="0"/>
              <a:t>Ventilated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4 </a:t>
            </a:r>
            <a:r>
              <a:rPr lang="cs-CZ" sz="2400" dirty="0" err="1" smtClean="0"/>
              <a:t>days</a:t>
            </a:r>
            <a:r>
              <a:rPr lang="cs-CZ" sz="2400" dirty="0" smtClean="0"/>
              <a:t> </a:t>
            </a:r>
            <a:r>
              <a:rPr lang="cs-CZ" sz="2400" dirty="0" err="1" smtClean="0"/>
              <a:t>due</a:t>
            </a:r>
            <a:r>
              <a:rPr lang="cs-CZ" sz="2400" dirty="0" smtClean="0"/>
              <a:t> to RDS</a:t>
            </a:r>
          </a:p>
          <a:p>
            <a:r>
              <a:rPr lang="cs-CZ" sz="2400" dirty="0" err="1" smtClean="0"/>
              <a:t>Detected</a:t>
            </a:r>
            <a:r>
              <a:rPr lang="cs-CZ" sz="2400" dirty="0" smtClean="0"/>
              <a:t> </a:t>
            </a:r>
            <a:r>
              <a:rPr lang="cs-CZ" sz="2400" dirty="0" err="1" smtClean="0"/>
              <a:t>hypotension</a:t>
            </a:r>
            <a:r>
              <a:rPr lang="cs-CZ" sz="2400" dirty="0" smtClean="0"/>
              <a:t>, </a:t>
            </a:r>
            <a:r>
              <a:rPr lang="cs-CZ" sz="2400" dirty="0" err="1" smtClean="0"/>
              <a:t>circulatory</a:t>
            </a:r>
            <a:r>
              <a:rPr lang="cs-CZ" sz="2400" dirty="0" smtClean="0"/>
              <a:t> support by dopamine </a:t>
            </a:r>
            <a:r>
              <a:rPr lang="cs-CZ" sz="2400" dirty="0" err="1" smtClean="0"/>
              <a:t>for</a:t>
            </a:r>
            <a:r>
              <a:rPr lang="cs-CZ" sz="2400" dirty="0" smtClean="0"/>
              <a:t> 48 </a:t>
            </a:r>
            <a:r>
              <a:rPr lang="cs-CZ" sz="2400" dirty="0" err="1" smtClean="0"/>
              <a:t>hours</a:t>
            </a:r>
            <a:endParaRPr lang="cs-CZ" sz="2400" dirty="0" smtClean="0"/>
          </a:p>
          <a:p>
            <a:r>
              <a:rPr lang="cs-CZ" sz="2400" dirty="0" smtClean="0"/>
              <a:t>ATB </a:t>
            </a:r>
            <a:r>
              <a:rPr lang="cs-CZ" sz="2400" dirty="0" err="1" smtClean="0"/>
              <a:t>therapy</a:t>
            </a:r>
            <a:r>
              <a:rPr lang="cs-CZ" sz="2400" dirty="0" smtClean="0"/>
              <a:t> , </a:t>
            </a:r>
            <a:r>
              <a:rPr lang="cs-CZ" sz="2400" dirty="0" err="1" smtClean="0"/>
              <a:t>clin</a:t>
            </a:r>
            <a:r>
              <a:rPr lang="cs-CZ" sz="2400" dirty="0" smtClean="0"/>
              <a:t>.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lab</a:t>
            </a:r>
            <a:r>
              <a:rPr lang="cs-CZ" sz="2400" dirty="0" smtClean="0"/>
              <a:t>. </a:t>
            </a:r>
            <a:r>
              <a:rPr lang="cs-CZ" sz="2400" dirty="0" err="1" smtClean="0"/>
              <a:t>signs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sepsis</a:t>
            </a:r>
            <a:r>
              <a:rPr lang="cs-CZ" sz="2400" dirty="0" smtClean="0"/>
              <a:t> </a:t>
            </a:r>
            <a:r>
              <a:rPr lang="cs-CZ" sz="2400" dirty="0" err="1" smtClean="0"/>
              <a:t>regression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72 </a:t>
            </a:r>
            <a:r>
              <a:rPr lang="cs-CZ" sz="2400" dirty="0" err="1" smtClean="0"/>
              <a:t>hours</a:t>
            </a:r>
            <a:endParaRPr lang="cs-CZ" sz="2400" dirty="0" smtClean="0"/>
          </a:p>
          <a:p>
            <a:r>
              <a:rPr lang="cs-CZ" sz="2400" dirty="0" err="1" smtClean="0"/>
              <a:t>Fed</a:t>
            </a:r>
            <a:r>
              <a:rPr lang="cs-CZ" sz="2400" dirty="0" smtClean="0"/>
              <a:t> by tube  + </a:t>
            </a:r>
            <a:r>
              <a:rPr lang="cs-CZ" sz="2400" dirty="0" err="1" smtClean="0"/>
              <a:t>parent</a:t>
            </a:r>
            <a:r>
              <a:rPr lang="cs-CZ" sz="2400" dirty="0" smtClean="0"/>
              <a:t>. </a:t>
            </a:r>
            <a:r>
              <a:rPr lang="cs-CZ" sz="2400" dirty="0" err="1" smtClean="0"/>
              <a:t>nutrition</a:t>
            </a:r>
            <a:endParaRPr lang="cs-CZ" sz="2400" dirty="0" smtClean="0"/>
          </a:p>
          <a:p>
            <a:r>
              <a:rPr lang="cs-CZ" sz="2400" dirty="0" smtClean="0"/>
              <a:t>12th </a:t>
            </a:r>
            <a:r>
              <a:rPr lang="cs-CZ" sz="2400" dirty="0" err="1" smtClean="0"/>
              <a:t>day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aggravation</a:t>
            </a:r>
            <a:r>
              <a:rPr lang="cs-CZ" sz="2400" dirty="0" smtClean="0"/>
              <a:t> </a:t>
            </a:r>
            <a:r>
              <a:rPr lang="cs-CZ" sz="2400" dirty="0" err="1" smtClean="0"/>
              <a:t>state</a:t>
            </a:r>
            <a:r>
              <a:rPr lang="cs-CZ" sz="2400" dirty="0" smtClean="0"/>
              <a:t>, </a:t>
            </a:r>
            <a:r>
              <a:rPr lang="cs-CZ" sz="2400" dirty="0" err="1" smtClean="0"/>
              <a:t>billowing</a:t>
            </a:r>
            <a:r>
              <a:rPr lang="cs-CZ" sz="2400" dirty="0" smtClean="0"/>
              <a:t> abdomen, </a:t>
            </a:r>
            <a:r>
              <a:rPr lang="cs-CZ" sz="2400" dirty="0" err="1" smtClean="0"/>
              <a:t>tachycardia</a:t>
            </a:r>
            <a:r>
              <a:rPr lang="cs-CZ" sz="2400" dirty="0" smtClean="0"/>
              <a:t>, </a:t>
            </a:r>
            <a:r>
              <a:rPr lang="cs-CZ" sz="2400" dirty="0" err="1" smtClean="0"/>
              <a:t>apneic</a:t>
            </a:r>
            <a:r>
              <a:rPr lang="cs-CZ" sz="2400" dirty="0" smtClean="0"/>
              <a:t> </a:t>
            </a:r>
            <a:r>
              <a:rPr lang="cs-CZ" sz="2400" dirty="0" err="1" smtClean="0"/>
              <a:t>intermission</a:t>
            </a:r>
            <a:r>
              <a:rPr lang="cs-CZ" sz="2400" dirty="0" smtClean="0"/>
              <a:t>, </a:t>
            </a:r>
            <a:r>
              <a:rPr lang="cs-CZ" sz="2400" dirty="0" err="1" smtClean="0"/>
              <a:t>impure</a:t>
            </a:r>
            <a:r>
              <a:rPr lang="cs-CZ" sz="2400" dirty="0" smtClean="0"/>
              <a:t> </a:t>
            </a:r>
            <a:r>
              <a:rPr lang="cs-CZ" sz="2400" dirty="0" err="1" smtClean="0"/>
              <a:t>blood</a:t>
            </a:r>
            <a:r>
              <a:rPr lang="cs-CZ" sz="2400" dirty="0" smtClean="0"/>
              <a:t> in </a:t>
            </a:r>
            <a:r>
              <a:rPr lang="cs-CZ" sz="2400" dirty="0" err="1" smtClean="0"/>
              <a:t>stool</a:t>
            </a:r>
            <a:r>
              <a:rPr lang="cs-CZ" sz="2400" dirty="0" smtClean="0"/>
              <a:t>, </a:t>
            </a:r>
            <a:r>
              <a:rPr lang="cs-CZ" sz="2400" dirty="0" err="1" smtClean="0"/>
              <a:t>hypotension</a:t>
            </a:r>
            <a:endParaRPr lang="cs-CZ" sz="2400" dirty="0"/>
          </a:p>
        </p:txBody>
      </p:sp>
      <p:pic>
        <p:nvPicPr>
          <p:cNvPr id="6146" name="Picture 2" descr="F:\Fotky\P7081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72816"/>
            <a:ext cx="37444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163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X-</a:t>
            </a:r>
            <a:r>
              <a:rPr lang="cs-CZ" dirty="0" err="1" smtClean="0"/>
              <a:t>ray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 descr="C:\Users\82034\Pictures\NEC r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8" y="1943100"/>
            <a:ext cx="3970233" cy="39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82034\Pictures\pneumoperitoneu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43100"/>
            <a:ext cx="3752899" cy="39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82034\Pictures\otazní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16632"/>
            <a:ext cx="1826468" cy="182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078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 descr="C:\Users\82034\Pictures\NEC r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58" y="1943100"/>
            <a:ext cx="3970233" cy="39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82034\Pictures\NEC rt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8388" y="3443288"/>
            <a:ext cx="7620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82034\Pictures\pneumoperitoneu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79541" y="1943100"/>
            <a:ext cx="3752899" cy="395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4700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err="1" smtClean="0"/>
              <a:t>One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serious</a:t>
            </a:r>
            <a:r>
              <a:rPr lang="cs-CZ" dirty="0" smtClean="0"/>
              <a:t> GIT </a:t>
            </a:r>
            <a:r>
              <a:rPr lang="cs-CZ" dirty="0" err="1" smtClean="0"/>
              <a:t>newborns</a:t>
            </a:r>
            <a:r>
              <a:rPr lang="cs-CZ" dirty="0" smtClean="0"/>
              <a:t> </a:t>
            </a:r>
            <a:r>
              <a:rPr lang="cs-CZ" dirty="0" err="1" smtClean="0"/>
              <a:t>disease</a:t>
            </a:r>
            <a:endParaRPr lang="cs-CZ" dirty="0" smtClean="0"/>
          </a:p>
          <a:p>
            <a:r>
              <a:rPr lang="cs-CZ" dirty="0" err="1" smtClean="0"/>
              <a:t>Affects</a:t>
            </a:r>
            <a:r>
              <a:rPr lang="cs-CZ" dirty="0" smtClean="0"/>
              <a:t>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immature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newborns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with</a:t>
            </a:r>
            <a:r>
              <a:rPr lang="cs-CZ" dirty="0" smtClean="0"/>
              <a:t> pH </a:t>
            </a:r>
            <a:r>
              <a:rPr lang="cs-CZ" dirty="0" err="1" smtClean="0"/>
              <a:t>under</a:t>
            </a:r>
            <a:r>
              <a:rPr lang="cs-CZ" dirty="0" smtClean="0"/>
              <a:t> 1500g (10-20% </a:t>
            </a:r>
            <a:r>
              <a:rPr lang="cs-CZ" dirty="0" err="1" smtClean="0"/>
              <a:t>affects</a:t>
            </a:r>
            <a:r>
              <a:rPr lang="cs-CZ" dirty="0" smtClean="0"/>
              <a:t> </a:t>
            </a:r>
            <a:r>
              <a:rPr lang="cs-CZ" dirty="0" err="1" smtClean="0"/>
              <a:t>mature</a:t>
            </a:r>
            <a:r>
              <a:rPr lang="cs-CZ" dirty="0" smtClean="0"/>
              <a:t> </a:t>
            </a:r>
            <a:r>
              <a:rPr lang="cs-CZ" dirty="0" err="1" smtClean="0"/>
              <a:t>newborns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risk </a:t>
            </a:r>
            <a:r>
              <a:rPr lang="cs-CZ" dirty="0" err="1" smtClean="0"/>
              <a:t>factors</a:t>
            </a:r>
            <a:r>
              <a:rPr lang="cs-CZ" dirty="0" smtClean="0"/>
              <a:t> – </a:t>
            </a:r>
            <a:r>
              <a:rPr lang="cs-CZ" dirty="0" err="1" smtClean="0"/>
              <a:t>Congenital</a:t>
            </a:r>
            <a:r>
              <a:rPr lang="cs-CZ" dirty="0" smtClean="0"/>
              <a:t> </a:t>
            </a:r>
            <a:r>
              <a:rPr lang="cs-CZ" dirty="0" err="1" smtClean="0"/>
              <a:t>Heart</a:t>
            </a:r>
            <a:r>
              <a:rPr lang="cs-CZ" dirty="0" smtClean="0"/>
              <a:t> </a:t>
            </a:r>
            <a:r>
              <a:rPr lang="cs-CZ" dirty="0" err="1" smtClean="0"/>
              <a:t>Defect</a:t>
            </a:r>
            <a:r>
              <a:rPr lang="cs-CZ" dirty="0" smtClean="0"/>
              <a:t>…, </a:t>
            </a:r>
            <a:r>
              <a:rPr lang="cs-CZ" dirty="0" err="1" smtClean="0"/>
              <a:t>exceptionally</a:t>
            </a:r>
            <a:r>
              <a:rPr lang="cs-CZ" dirty="0" smtClean="0"/>
              <a:t> </a:t>
            </a:r>
            <a:r>
              <a:rPr lang="cs-CZ" dirty="0" err="1" smtClean="0"/>
              <a:t>full</a:t>
            </a:r>
            <a:r>
              <a:rPr lang="cs-CZ" dirty="0" smtClean="0"/>
              <a:t> term infant </a:t>
            </a:r>
            <a:r>
              <a:rPr lang="cs-CZ" dirty="0" err="1" smtClean="0"/>
              <a:t>without</a:t>
            </a:r>
            <a:r>
              <a:rPr lang="cs-CZ" dirty="0" smtClean="0"/>
              <a:t> CDD)</a:t>
            </a:r>
          </a:p>
          <a:p>
            <a:r>
              <a:rPr lang="cs-CZ" dirty="0" err="1" smtClean="0"/>
              <a:t>Causes</a:t>
            </a:r>
            <a:r>
              <a:rPr lang="cs-CZ" dirty="0" smtClean="0"/>
              <a:t> – </a:t>
            </a:r>
            <a:r>
              <a:rPr lang="cs-CZ" dirty="0" err="1" smtClean="0"/>
              <a:t>multifactorial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r>
              <a:rPr lang="cs-CZ" dirty="0" smtClean="0"/>
              <a:t>    -</a:t>
            </a:r>
            <a:r>
              <a:rPr lang="cs-CZ" dirty="0" err="1" smtClean="0"/>
              <a:t>immature</a:t>
            </a:r>
            <a:r>
              <a:rPr lang="cs-CZ" dirty="0" smtClean="0"/>
              <a:t> GIT </a:t>
            </a:r>
            <a:r>
              <a:rPr lang="cs-CZ" dirty="0" err="1" smtClean="0">
                <a:solidFill>
                  <a:srgbClr val="FF0000"/>
                </a:solidFill>
              </a:rPr>
              <a:t>ischemic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reaction</a:t>
            </a:r>
            <a:r>
              <a:rPr lang="cs-CZ" dirty="0" smtClean="0"/>
              <a:t> (</a:t>
            </a:r>
            <a:r>
              <a:rPr lang="cs-CZ" dirty="0" err="1" smtClean="0"/>
              <a:t>perinat</a:t>
            </a:r>
            <a:r>
              <a:rPr lang="cs-CZ" dirty="0" smtClean="0"/>
              <a:t>. </a:t>
            </a:r>
            <a:r>
              <a:rPr lang="cs-CZ" dirty="0" err="1" smtClean="0"/>
              <a:t>asphyxia</a:t>
            </a:r>
            <a:r>
              <a:rPr lang="cs-CZ" dirty="0" smtClean="0"/>
              <a:t>, </a:t>
            </a:r>
            <a:r>
              <a:rPr lang="cs-CZ" dirty="0" err="1" smtClean="0"/>
              <a:t>pneumopathie</a:t>
            </a:r>
            <a:r>
              <a:rPr lang="cs-CZ" dirty="0" smtClean="0"/>
              <a:t>,   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</a:t>
            </a:r>
            <a:r>
              <a:rPr lang="cs-CZ" dirty="0" err="1" smtClean="0"/>
              <a:t>shock</a:t>
            </a:r>
            <a:r>
              <a:rPr lang="cs-CZ" dirty="0" smtClean="0"/>
              <a:t>, </a:t>
            </a:r>
            <a:r>
              <a:rPr lang="cs-CZ" dirty="0" err="1" smtClean="0"/>
              <a:t>ductus</a:t>
            </a:r>
            <a:r>
              <a:rPr lang="cs-CZ" dirty="0" smtClean="0"/>
              <a:t> </a:t>
            </a:r>
            <a:r>
              <a:rPr lang="cs-CZ" dirty="0" err="1" smtClean="0"/>
              <a:t>arteriosus</a:t>
            </a:r>
            <a:r>
              <a:rPr lang="cs-CZ" dirty="0" smtClean="0"/>
              <a:t> </a:t>
            </a:r>
            <a:r>
              <a:rPr lang="cs-CZ" dirty="0" err="1" smtClean="0"/>
              <a:t>patens</a:t>
            </a:r>
            <a:r>
              <a:rPr lang="cs-CZ" dirty="0" smtClean="0"/>
              <a:t>, </a:t>
            </a:r>
            <a:r>
              <a:rPr lang="cs-CZ" dirty="0" err="1" smtClean="0"/>
              <a:t>polycythemia</a:t>
            </a:r>
            <a:r>
              <a:rPr lang="cs-CZ" dirty="0" smtClean="0"/>
              <a:t>, …)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</a:t>
            </a:r>
            <a:r>
              <a:rPr lang="cs-CZ" dirty="0" err="1" smtClean="0">
                <a:solidFill>
                  <a:srgbClr val="FF0000"/>
                </a:solidFill>
              </a:rPr>
              <a:t>food</a:t>
            </a:r>
            <a:r>
              <a:rPr lang="cs-CZ" dirty="0" smtClean="0"/>
              <a:t> </a:t>
            </a:r>
            <a:r>
              <a:rPr lang="cs-CZ" dirty="0" err="1" smtClean="0"/>
              <a:t>loading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unsuitable</a:t>
            </a:r>
            <a:r>
              <a:rPr lang="cs-CZ" dirty="0" smtClean="0"/>
              <a:t> </a:t>
            </a:r>
            <a:r>
              <a:rPr lang="cs-CZ" dirty="0" err="1" smtClean="0"/>
              <a:t>composition</a:t>
            </a:r>
            <a:r>
              <a:rPr lang="cs-CZ" dirty="0" smtClean="0"/>
              <a:t> (</a:t>
            </a:r>
            <a:r>
              <a:rPr lang="cs-CZ" dirty="0" err="1" smtClean="0"/>
              <a:t>cow</a:t>
            </a:r>
            <a:r>
              <a:rPr lang="cs-CZ" dirty="0" smtClean="0"/>
              <a:t> </a:t>
            </a:r>
            <a:r>
              <a:rPr lang="cs-CZ" dirty="0" err="1" smtClean="0"/>
              <a:t>milk</a:t>
            </a:r>
            <a:r>
              <a:rPr lang="cs-CZ" dirty="0" smtClean="0"/>
              <a:t> </a:t>
            </a:r>
            <a:r>
              <a:rPr lang="cs-CZ" dirty="0" err="1" smtClean="0"/>
              <a:t>proteins</a:t>
            </a:r>
            <a:r>
              <a:rPr lang="cs-CZ" dirty="0" smtClean="0"/>
              <a:t>, </a:t>
            </a:r>
            <a:r>
              <a:rPr lang="cs-CZ" dirty="0" err="1" smtClean="0"/>
              <a:t>hyperosmolar</a:t>
            </a:r>
            <a:r>
              <a:rPr lang="cs-CZ" dirty="0" smtClean="0"/>
              <a:t> </a:t>
            </a:r>
            <a:r>
              <a:rPr lang="cs-CZ" dirty="0" err="1" smtClean="0"/>
              <a:t>food</a:t>
            </a:r>
            <a:r>
              <a:rPr lang="cs-CZ" dirty="0" smtClean="0"/>
              <a:t>)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</a:t>
            </a:r>
            <a:r>
              <a:rPr lang="cs-CZ" dirty="0" err="1" smtClean="0">
                <a:solidFill>
                  <a:srgbClr val="FF0000"/>
                </a:solidFill>
              </a:rPr>
              <a:t>imune</a:t>
            </a:r>
            <a:r>
              <a:rPr lang="cs-CZ" dirty="0" smtClean="0"/>
              <a:t> systém </a:t>
            </a:r>
            <a:r>
              <a:rPr lang="cs-CZ" dirty="0" err="1" smtClean="0"/>
              <a:t>immature</a:t>
            </a:r>
            <a:r>
              <a:rPr lang="cs-CZ" dirty="0" smtClean="0"/>
              <a:t>  </a:t>
            </a:r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- </a:t>
            </a:r>
            <a:r>
              <a:rPr lang="cs-CZ" dirty="0" err="1" smtClean="0">
                <a:solidFill>
                  <a:srgbClr val="FF0000"/>
                </a:solidFill>
              </a:rPr>
              <a:t>bacterial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infection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 err="1" smtClean="0"/>
              <a:t>nosocomial</a:t>
            </a:r>
            <a:r>
              <a:rPr lang="cs-CZ" dirty="0" smtClean="0"/>
              <a:t> flora </a:t>
            </a:r>
            <a:r>
              <a:rPr lang="cs-CZ" dirty="0" err="1" smtClean="0"/>
              <a:t>colonization</a:t>
            </a:r>
            <a:endParaRPr lang="cs-CZ" dirty="0" smtClean="0"/>
          </a:p>
          <a:p>
            <a:r>
              <a:rPr lang="cs-CZ" dirty="0" smtClean="0"/>
              <a:t>Terminal ileum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proximal</a:t>
            </a:r>
            <a:r>
              <a:rPr lang="cs-CZ" dirty="0" smtClean="0"/>
              <a:t> </a:t>
            </a:r>
            <a:r>
              <a:rPr lang="cs-CZ" dirty="0" err="1" smtClean="0"/>
              <a:t>colon</a:t>
            </a:r>
            <a:r>
              <a:rPr lang="cs-CZ" dirty="0" smtClean="0"/>
              <a:t> </a:t>
            </a:r>
            <a:r>
              <a:rPr lang="cs-CZ" dirty="0" err="1" smtClean="0"/>
              <a:t>frequently</a:t>
            </a:r>
            <a:r>
              <a:rPr lang="cs-CZ" dirty="0" smtClean="0"/>
              <a:t> </a:t>
            </a:r>
            <a:r>
              <a:rPr lang="cs-CZ" dirty="0" err="1" smtClean="0"/>
              <a:t>affected</a:t>
            </a:r>
            <a:r>
              <a:rPr lang="cs-CZ" dirty="0" smtClean="0"/>
              <a:t>, </a:t>
            </a:r>
            <a:r>
              <a:rPr lang="cs-CZ" dirty="0" err="1" smtClean="0"/>
              <a:t>however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whole</a:t>
            </a:r>
            <a:r>
              <a:rPr lang="cs-CZ" dirty="0" smtClean="0"/>
              <a:t> </a:t>
            </a:r>
            <a:r>
              <a:rPr lang="cs-CZ" dirty="0" err="1" smtClean="0"/>
              <a:t>intestines</a:t>
            </a:r>
            <a:r>
              <a:rPr lang="cs-CZ" dirty="0" smtClean="0"/>
              <a:t> </a:t>
            </a:r>
            <a:r>
              <a:rPr lang="cs-CZ" dirty="0" err="1" smtClean="0"/>
              <a:t>necrosis</a:t>
            </a:r>
            <a:r>
              <a:rPr lang="cs-CZ" dirty="0" smtClean="0"/>
              <a:t> </a:t>
            </a:r>
            <a:r>
              <a:rPr lang="cs-CZ" dirty="0" err="1" smtClean="0"/>
              <a:t>might</a:t>
            </a:r>
            <a:r>
              <a:rPr lang="cs-CZ" dirty="0" smtClean="0"/>
              <a:t> </a:t>
            </a:r>
            <a:r>
              <a:rPr lang="cs-CZ" dirty="0" err="1" smtClean="0"/>
              <a:t>happen</a:t>
            </a:r>
            <a:r>
              <a:rPr lang="cs-CZ" dirty="0" smtClean="0"/>
              <a:t> (</a:t>
            </a:r>
            <a:r>
              <a:rPr lang="cs-CZ" dirty="0" err="1" smtClean="0"/>
              <a:t>up</a:t>
            </a:r>
            <a:r>
              <a:rPr lang="cs-CZ" dirty="0" smtClean="0"/>
              <a:t> to 20%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73370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/>
          </a:bodyPr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3200" dirty="0" err="1" smtClean="0"/>
              <a:t>clinical</a:t>
            </a:r>
            <a:r>
              <a:rPr lang="cs-CZ" sz="3200" dirty="0" smtClean="0"/>
              <a:t> </a:t>
            </a:r>
            <a:r>
              <a:rPr lang="cs-CZ" sz="3200" dirty="0" err="1" smtClean="0"/>
              <a:t>count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67544" y="198884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err="1" smtClean="0"/>
              <a:t>Mild</a:t>
            </a:r>
            <a:r>
              <a:rPr lang="cs-CZ" dirty="0" smtClean="0"/>
              <a:t> </a:t>
            </a:r>
            <a:r>
              <a:rPr lang="cs-CZ" dirty="0" err="1" smtClean="0"/>
              <a:t>course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err="1" smtClean="0"/>
              <a:t>Temporary</a:t>
            </a:r>
            <a:r>
              <a:rPr lang="cs-CZ" dirty="0" smtClean="0"/>
              <a:t> </a:t>
            </a:r>
            <a:r>
              <a:rPr lang="cs-CZ" dirty="0" err="1" smtClean="0"/>
              <a:t>food</a:t>
            </a:r>
            <a:r>
              <a:rPr lang="cs-CZ" dirty="0" smtClean="0"/>
              <a:t> intolerance</a:t>
            </a:r>
          </a:p>
          <a:p>
            <a:r>
              <a:rPr lang="cs-CZ" dirty="0" smtClean="0"/>
              <a:t>Abdomen </a:t>
            </a:r>
            <a:r>
              <a:rPr lang="cs-CZ" dirty="0" err="1" smtClean="0"/>
              <a:t>distension</a:t>
            </a:r>
            <a:endParaRPr lang="cs-CZ" dirty="0" smtClean="0"/>
          </a:p>
          <a:p>
            <a:r>
              <a:rPr lang="cs-CZ" dirty="0" err="1" smtClean="0"/>
              <a:t>Rectum</a:t>
            </a:r>
            <a:r>
              <a:rPr lang="cs-CZ" dirty="0" smtClean="0"/>
              <a:t> </a:t>
            </a:r>
            <a:r>
              <a:rPr lang="cs-CZ" dirty="0" err="1" smtClean="0"/>
              <a:t>occult</a:t>
            </a:r>
            <a:r>
              <a:rPr lang="cs-CZ" dirty="0" smtClean="0"/>
              <a:t> </a:t>
            </a:r>
            <a:r>
              <a:rPr lang="cs-CZ" dirty="0" err="1" smtClean="0"/>
              <a:t>bleeding</a:t>
            </a:r>
            <a:r>
              <a:rPr lang="cs-CZ" dirty="0" smtClean="0"/>
              <a:t> </a:t>
            </a:r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4008" y="1988840"/>
            <a:ext cx="4038600" cy="452596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err="1" smtClean="0"/>
              <a:t>Peracute</a:t>
            </a:r>
            <a:r>
              <a:rPr lang="cs-CZ" dirty="0" smtClean="0"/>
              <a:t> </a:t>
            </a:r>
            <a:r>
              <a:rPr lang="cs-CZ" dirty="0" err="1" smtClean="0"/>
              <a:t>course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err="1" smtClean="0"/>
              <a:t>Fully</a:t>
            </a:r>
            <a:r>
              <a:rPr lang="cs-CZ" dirty="0" smtClean="0"/>
              <a:t> </a:t>
            </a:r>
            <a:r>
              <a:rPr lang="cs-CZ" dirty="0" err="1" smtClean="0"/>
              <a:t>spread</a:t>
            </a:r>
            <a:r>
              <a:rPr lang="cs-CZ" dirty="0" smtClean="0"/>
              <a:t> </a:t>
            </a:r>
            <a:r>
              <a:rPr lang="cs-CZ" dirty="0" err="1" smtClean="0"/>
              <a:t>sepsis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apnea</a:t>
            </a:r>
            <a:r>
              <a:rPr lang="cs-CZ" dirty="0" smtClean="0"/>
              <a:t> </a:t>
            </a:r>
            <a:r>
              <a:rPr lang="cs-CZ" dirty="0" err="1" smtClean="0"/>
              <a:t>count</a:t>
            </a:r>
            <a:endParaRPr lang="cs-CZ" dirty="0" smtClean="0"/>
          </a:p>
          <a:p>
            <a:r>
              <a:rPr lang="cs-CZ" dirty="0" err="1" smtClean="0"/>
              <a:t>Bradycardia</a:t>
            </a:r>
            <a:endParaRPr lang="cs-CZ" dirty="0" smtClean="0"/>
          </a:p>
          <a:p>
            <a:r>
              <a:rPr lang="cs-CZ" dirty="0" err="1" smtClean="0"/>
              <a:t>Unstable</a:t>
            </a:r>
            <a:r>
              <a:rPr lang="cs-CZ" dirty="0" smtClean="0"/>
              <a:t> </a:t>
            </a:r>
            <a:r>
              <a:rPr lang="cs-CZ" dirty="0" err="1" smtClean="0"/>
              <a:t>temperature</a:t>
            </a:r>
            <a:endParaRPr lang="cs-CZ" dirty="0" smtClean="0"/>
          </a:p>
          <a:p>
            <a:r>
              <a:rPr lang="cs-CZ" dirty="0" err="1" smtClean="0"/>
              <a:t>Unstable</a:t>
            </a:r>
            <a:r>
              <a:rPr lang="cs-CZ" dirty="0" smtClean="0"/>
              <a:t> </a:t>
            </a:r>
            <a:r>
              <a:rPr lang="cs-CZ" dirty="0" err="1" smtClean="0"/>
              <a:t>circulation</a:t>
            </a:r>
            <a:endParaRPr lang="cs-CZ" dirty="0" smtClean="0"/>
          </a:p>
          <a:p>
            <a:r>
              <a:rPr lang="cs-CZ" dirty="0" err="1" smtClean="0"/>
              <a:t>Massive</a:t>
            </a:r>
            <a:r>
              <a:rPr lang="cs-CZ" dirty="0" smtClean="0"/>
              <a:t> </a:t>
            </a:r>
            <a:r>
              <a:rPr lang="cs-CZ" dirty="0" err="1" smtClean="0"/>
              <a:t>enterorrhagia</a:t>
            </a:r>
            <a:endParaRPr lang="cs-CZ" dirty="0" smtClean="0"/>
          </a:p>
          <a:p>
            <a:r>
              <a:rPr lang="cs-CZ" dirty="0" err="1" smtClean="0"/>
              <a:t>Shock</a:t>
            </a:r>
            <a:endParaRPr lang="cs-CZ" dirty="0" smtClean="0"/>
          </a:p>
          <a:p>
            <a:endParaRPr lang="cs-CZ" dirty="0" smtClean="0"/>
          </a:p>
        </p:txBody>
      </p:sp>
      <p:cxnSp>
        <p:nvCxnSpPr>
          <p:cNvPr id="6" name="Přímá spojnice se šipkou 5"/>
          <p:cNvCxnSpPr/>
          <p:nvPr/>
        </p:nvCxnSpPr>
        <p:spPr>
          <a:xfrm>
            <a:off x="3635896" y="2204864"/>
            <a:ext cx="158417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5204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err="1" smtClean="0">
                <a:latin typeface="+mn-lt"/>
                <a:ea typeface="+mn-ea"/>
                <a:cs typeface="+mn-cs"/>
              </a:rPr>
              <a:t>Classification</a:t>
            </a:r>
            <a:r>
              <a:rPr lang="cs-CZ" sz="4000" dirty="0" smtClean="0">
                <a:latin typeface="+mn-lt"/>
                <a:ea typeface="+mn-ea"/>
                <a:cs typeface="+mn-cs"/>
              </a:rPr>
              <a:t> </a:t>
            </a:r>
            <a:r>
              <a:rPr lang="cs-CZ" sz="4000" dirty="0" err="1" smtClean="0">
                <a:latin typeface="+mn-lt"/>
                <a:ea typeface="+mn-ea"/>
                <a:cs typeface="+mn-cs"/>
              </a:rPr>
              <a:t>of</a:t>
            </a:r>
            <a:r>
              <a:rPr lang="cs-CZ" sz="4000" dirty="0" smtClean="0"/>
              <a:t> CDD</a:t>
            </a:r>
            <a:endParaRPr lang="cs-CZ" sz="4000" dirty="0"/>
          </a:p>
        </p:txBody>
      </p:sp>
      <p:sp>
        <p:nvSpPr>
          <p:cNvPr id="12" name="Zástupný symbol pro obsah 11"/>
          <p:cNvSpPr>
            <a:spLocks noGrp="1"/>
          </p:cNvSpPr>
          <p:nvPr>
            <p:ph sz="half" idx="1"/>
          </p:nvPr>
        </p:nvSpPr>
        <p:spPr>
          <a:xfrm>
            <a:off x="457200" y="1988840"/>
            <a:ext cx="4038600" cy="413732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 err="1" smtClean="0"/>
              <a:t>Simple</a:t>
            </a:r>
            <a:r>
              <a:rPr lang="cs-CZ" sz="2400" b="1" dirty="0" smtClean="0"/>
              <a:t> abnormality</a:t>
            </a:r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err="1" smtClean="0"/>
              <a:t>Malformation</a:t>
            </a:r>
            <a:r>
              <a:rPr lang="cs-CZ" sz="2400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development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organ </a:t>
            </a:r>
            <a:r>
              <a:rPr lang="cs-CZ" sz="1400" dirty="0" err="1" smtClean="0"/>
              <a:t>or</a:t>
            </a:r>
            <a:r>
              <a:rPr lang="cs-CZ" sz="1400" dirty="0" smtClean="0"/>
              <a:t> </a:t>
            </a:r>
            <a:r>
              <a:rPr lang="cs-CZ" sz="1400" dirty="0" err="1" smtClean="0"/>
              <a:t>tissue</a:t>
            </a:r>
            <a:r>
              <a:rPr lang="cs-CZ" sz="1400" dirty="0" smtClean="0"/>
              <a:t> </a:t>
            </a:r>
            <a:r>
              <a:rPr lang="cs-CZ" sz="1400" dirty="0" err="1" smtClean="0"/>
              <a:t>was</a:t>
            </a:r>
            <a:r>
              <a:rPr lang="cs-CZ" sz="1400" dirty="0" smtClean="0"/>
              <a:t> </a:t>
            </a:r>
            <a:r>
              <a:rPr lang="cs-CZ" sz="1400" dirty="0" err="1" smtClean="0"/>
              <a:t>stopped</a:t>
            </a:r>
            <a:r>
              <a:rPr lang="cs-CZ" sz="1400" dirty="0" smtClean="0"/>
              <a:t> </a:t>
            </a:r>
            <a:r>
              <a:rPr lang="cs-CZ" sz="1400" dirty="0" err="1" smtClean="0"/>
              <a:t>or</a:t>
            </a:r>
            <a:r>
              <a:rPr lang="cs-CZ" sz="1400" dirty="0" smtClean="0"/>
              <a:t> </a:t>
            </a:r>
            <a:r>
              <a:rPr lang="cs-CZ" sz="1400" dirty="0" err="1" smtClean="0"/>
              <a:t>was</a:t>
            </a:r>
            <a:r>
              <a:rPr lang="cs-CZ" sz="1400" dirty="0" smtClean="0"/>
              <a:t> </a:t>
            </a:r>
            <a:r>
              <a:rPr lang="cs-CZ" sz="1400" dirty="0" err="1" smtClean="0"/>
              <a:t>abnormally</a:t>
            </a:r>
            <a:r>
              <a:rPr lang="cs-CZ" sz="1400" dirty="0" smtClean="0"/>
              <a:t> </a:t>
            </a:r>
            <a:r>
              <a:rPr lang="cs-CZ" sz="1400" dirty="0" err="1" smtClean="0"/>
              <a:t>exerted</a:t>
            </a:r>
            <a:r>
              <a:rPr lang="cs-CZ" sz="1400" dirty="0" smtClean="0"/>
              <a:t> – </a:t>
            </a:r>
            <a:r>
              <a:rPr lang="cs-CZ" sz="1400" dirty="0" err="1" smtClean="0"/>
              <a:t>e.g</a:t>
            </a:r>
            <a:r>
              <a:rPr lang="cs-CZ" sz="1400" dirty="0" smtClean="0"/>
              <a:t>. </a:t>
            </a:r>
            <a:r>
              <a:rPr lang="cs-CZ" sz="1400" dirty="0" err="1" smtClean="0"/>
              <a:t>defect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atrial</a:t>
            </a:r>
            <a:r>
              <a:rPr lang="cs-CZ" sz="1400" dirty="0" smtClean="0"/>
              <a:t> septum, </a:t>
            </a:r>
            <a:r>
              <a:rPr lang="cs-CZ" sz="1400" dirty="0" err="1" smtClean="0"/>
              <a:t>cleft</a:t>
            </a:r>
            <a:r>
              <a:rPr lang="cs-CZ" sz="1400" dirty="0" smtClean="0"/>
              <a:t> lip, …)</a:t>
            </a:r>
          </a:p>
          <a:p>
            <a:r>
              <a:rPr lang="cs-CZ" sz="2400" dirty="0" err="1" smtClean="0"/>
              <a:t>Disruption</a:t>
            </a:r>
            <a:r>
              <a:rPr lang="cs-CZ" sz="2400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external</a:t>
            </a:r>
            <a:r>
              <a:rPr lang="cs-CZ" sz="1400" dirty="0" smtClean="0"/>
              <a:t> </a:t>
            </a:r>
            <a:r>
              <a:rPr lang="cs-CZ" sz="1400" dirty="0" err="1" smtClean="0"/>
              <a:t>factor</a:t>
            </a:r>
            <a:r>
              <a:rPr lang="cs-CZ" sz="1400" dirty="0" smtClean="0"/>
              <a:t> </a:t>
            </a:r>
            <a:r>
              <a:rPr lang="cs-CZ" sz="1400" dirty="0" err="1" smtClean="0"/>
              <a:t>consequences</a:t>
            </a:r>
            <a:r>
              <a:rPr lang="cs-CZ" sz="1400" dirty="0" smtClean="0"/>
              <a:t> – </a:t>
            </a:r>
            <a:r>
              <a:rPr lang="cs-CZ" sz="1400" dirty="0" err="1" smtClean="0"/>
              <a:t>Cocaine</a:t>
            </a:r>
            <a:r>
              <a:rPr lang="cs-CZ" sz="1400" dirty="0" smtClean="0"/>
              <a:t> – </a:t>
            </a:r>
            <a:r>
              <a:rPr lang="cs-CZ" sz="1400" dirty="0" err="1" smtClean="0"/>
              <a:t>vascular</a:t>
            </a:r>
            <a:r>
              <a:rPr lang="cs-CZ" sz="1400" dirty="0" smtClean="0"/>
              <a:t> </a:t>
            </a:r>
            <a:r>
              <a:rPr lang="cs-CZ" sz="1400" dirty="0" err="1" smtClean="0"/>
              <a:t>supply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exerted</a:t>
            </a:r>
            <a:r>
              <a:rPr lang="cs-CZ" sz="1400" dirty="0" smtClean="0"/>
              <a:t> </a:t>
            </a:r>
            <a:r>
              <a:rPr lang="cs-CZ" sz="1400" dirty="0" err="1" smtClean="0"/>
              <a:t>structures</a:t>
            </a:r>
            <a:r>
              <a:rPr lang="cs-CZ" sz="1400" dirty="0" smtClean="0"/>
              <a:t> </a:t>
            </a:r>
            <a:r>
              <a:rPr lang="cs-CZ" sz="1400" dirty="0" err="1" smtClean="0"/>
              <a:t>supression</a:t>
            </a:r>
            <a:r>
              <a:rPr lang="cs-CZ" sz="1400" dirty="0" smtClean="0"/>
              <a:t> – </a:t>
            </a:r>
            <a:r>
              <a:rPr lang="cs-CZ" sz="1400" dirty="0" err="1" smtClean="0"/>
              <a:t>enteric</a:t>
            </a:r>
            <a:r>
              <a:rPr lang="cs-CZ" sz="1400" dirty="0" smtClean="0"/>
              <a:t> </a:t>
            </a:r>
            <a:r>
              <a:rPr lang="cs-CZ" sz="1400" dirty="0" err="1" smtClean="0"/>
              <a:t>atresia</a:t>
            </a:r>
            <a:r>
              <a:rPr lang="cs-CZ" sz="1400" dirty="0" smtClean="0"/>
              <a:t>)</a:t>
            </a:r>
            <a:endParaRPr lang="cs-CZ" sz="2400" dirty="0" smtClean="0"/>
          </a:p>
          <a:p>
            <a:r>
              <a:rPr lang="cs-CZ" sz="2400" dirty="0" err="1" smtClean="0"/>
              <a:t>Deformation</a:t>
            </a:r>
            <a:r>
              <a:rPr lang="cs-CZ" sz="2400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mechanical</a:t>
            </a:r>
            <a:r>
              <a:rPr lang="cs-CZ" sz="1400" dirty="0" smtClean="0"/>
              <a:t> </a:t>
            </a:r>
            <a:r>
              <a:rPr lang="cs-CZ" sz="1400" dirty="0" err="1" smtClean="0"/>
              <a:t>entrapment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organ -  pes </a:t>
            </a:r>
            <a:r>
              <a:rPr lang="cs-CZ" sz="1400" dirty="0" err="1" smtClean="0"/>
              <a:t>equinovarus</a:t>
            </a:r>
            <a:r>
              <a:rPr lang="cs-CZ" sz="1400" dirty="0" smtClean="0"/>
              <a:t> </a:t>
            </a:r>
            <a:r>
              <a:rPr lang="cs-CZ" sz="1400" dirty="0" err="1" smtClean="0"/>
              <a:t>with</a:t>
            </a:r>
            <a:r>
              <a:rPr lang="cs-CZ" sz="1400" dirty="0" smtClean="0"/>
              <a:t> </a:t>
            </a:r>
            <a:r>
              <a:rPr lang="cs-CZ" sz="1400" dirty="0" err="1" smtClean="0"/>
              <a:t>oligohydramnion</a:t>
            </a:r>
            <a:r>
              <a:rPr lang="cs-CZ" sz="1400" dirty="0" smtClean="0"/>
              <a:t>)</a:t>
            </a:r>
            <a:endParaRPr lang="cs-CZ" sz="2400" dirty="0" smtClean="0"/>
          </a:p>
          <a:p>
            <a:r>
              <a:rPr lang="cs-CZ" sz="2400" dirty="0" err="1" smtClean="0"/>
              <a:t>Dysplasia</a:t>
            </a:r>
            <a:r>
              <a:rPr lang="cs-CZ" sz="2400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abnormal</a:t>
            </a:r>
            <a:r>
              <a:rPr lang="cs-CZ" sz="1400" dirty="0" smtClean="0"/>
              <a:t> cell </a:t>
            </a:r>
            <a:r>
              <a:rPr lang="cs-CZ" sz="1400" dirty="0" err="1" smtClean="0"/>
              <a:t>organization</a:t>
            </a:r>
            <a:r>
              <a:rPr lang="cs-CZ" sz="1400" dirty="0" smtClean="0"/>
              <a:t> to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tissues</a:t>
            </a:r>
            <a:r>
              <a:rPr lang="cs-CZ" sz="1400" dirty="0" smtClean="0"/>
              <a:t> – </a:t>
            </a:r>
            <a:r>
              <a:rPr lang="cs-CZ" sz="1400" dirty="0" err="1" smtClean="0"/>
              <a:t>multicystic</a:t>
            </a:r>
            <a:r>
              <a:rPr lang="cs-CZ" sz="1400" dirty="0" smtClean="0"/>
              <a:t> </a:t>
            </a:r>
            <a:r>
              <a:rPr lang="cs-CZ" sz="1400" dirty="0" err="1" smtClean="0"/>
              <a:t>renal</a:t>
            </a:r>
            <a:r>
              <a:rPr lang="cs-CZ" sz="1400" dirty="0" smtClean="0"/>
              <a:t> </a:t>
            </a:r>
            <a:r>
              <a:rPr lang="cs-CZ" sz="1400" dirty="0" err="1" smtClean="0"/>
              <a:t>dysplasia</a:t>
            </a:r>
            <a:r>
              <a:rPr lang="cs-CZ" sz="1400" dirty="0" smtClean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988840"/>
            <a:ext cx="4038600" cy="46805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 smtClean="0"/>
              <a:t>Multiple </a:t>
            </a:r>
            <a:r>
              <a:rPr lang="cs-CZ" sz="2400" b="1" dirty="0" err="1" smtClean="0"/>
              <a:t>anomaly</a:t>
            </a:r>
            <a:endParaRPr lang="cs-CZ" sz="2400" b="1" dirty="0" smtClean="0"/>
          </a:p>
          <a:p>
            <a:pPr marL="0" indent="0">
              <a:buNone/>
            </a:pPr>
            <a:endParaRPr lang="cs-CZ" sz="2400" dirty="0" smtClean="0"/>
          </a:p>
          <a:p>
            <a:r>
              <a:rPr lang="cs-CZ" sz="2400" dirty="0" err="1" smtClean="0"/>
              <a:t>Sequences</a:t>
            </a:r>
            <a:r>
              <a:rPr lang="cs-CZ" sz="2400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consequences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cascade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developmental</a:t>
            </a:r>
            <a:r>
              <a:rPr lang="cs-CZ" sz="1400" dirty="0" smtClean="0"/>
              <a:t> </a:t>
            </a:r>
            <a:r>
              <a:rPr lang="cs-CZ" sz="1400" dirty="0" err="1" smtClean="0"/>
              <a:t>changes</a:t>
            </a:r>
            <a:r>
              <a:rPr lang="cs-CZ" sz="1400" dirty="0" smtClean="0"/>
              <a:t> </a:t>
            </a:r>
            <a:r>
              <a:rPr lang="cs-CZ" sz="1400" dirty="0" err="1" smtClean="0"/>
              <a:t>activated</a:t>
            </a:r>
            <a:r>
              <a:rPr lang="cs-CZ" sz="1400" dirty="0" smtClean="0"/>
              <a:t> by </a:t>
            </a:r>
            <a:r>
              <a:rPr lang="cs-CZ" sz="1400" dirty="0" err="1" smtClean="0"/>
              <a:t>one</a:t>
            </a:r>
            <a:r>
              <a:rPr lang="cs-CZ" sz="1400" dirty="0" smtClean="0"/>
              <a:t> </a:t>
            </a:r>
            <a:r>
              <a:rPr lang="cs-CZ" sz="1400" dirty="0" err="1" smtClean="0"/>
              <a:t>anomaly</a:t>
            </a:r>
            <a:r>
              <a:rPr lang="cs-CZ" sz="1400" dirty="0" smtClean="0"/>
              <a:t> </a:t>
            </a:r>
            <a:r>
              <a:rPr lang="cs-CZ" sz="1400" dirty="0" err="1" smtClean="0"/>
              <a:t>or</a:t>
            </a:r>
            <a:r>
              <a:rPr lang="cs-CZ" sz="1400" dirty="0" smtClean="0"/>
              <a:t> by </a:t>
            </a:r>
            <a:r>
              <a:rPr lang="cs-CZ" sz="1400" dirty="0" err="1" smtClean="0"/>
              <a:t>mechanical</a:t>
            </a:r>
            <a:r>
              <a:rPr lang="cs-CZ" sz="1400" dirty="0" smtClean="0"/>
              <a:t> </a:t>
            </a:r>
            <a:r>
              <a:rPr lang="cs-CZ" sz="1400" dirty="0" err="1" smtClean="0"/>
              <a:t>entrapment</a:t>
            </a:r>
            <a:r>
              <a:rPr lang="cs-CZ" sz="1400" dirty="0" smtClean="0"/>
              <a:t> – </a:t>
            </a:r>
            <a:r>
              <a:rPr lang="cs-CZ" sz="1400" dirty="0" err="1" smtClean="0"/>
              <a:t>Pierre</a:t>
            </a:r>
            <a:r>
              <a:rPr lang="cs-CZ" sz="1400" dirty="0" smtClean="0"/>
              <a:t> Robin </a:t>
            </a:r>
            <a:r>
              <a:rPr lang="cs-CZ" sz="1400" dirty="0" err="1" smtClean="0"/>
              <a:t>Sequence</a:t>
            </a:r>
            <a:r>
              <a:rPr lang="cs-CZ" sz="1400" dirty="0" smtClean="0"/>
              <a:t> – </a:t>
            </a:r>
            <a:r>
              <a:rPr lang="cs-CZ" sz="1400" dirty="0" err="1" smtClean="0"/>
              <a:t>primarily</a:t>
            </a:r>
            <a:r>
              <a:rPr lang="cs-CZ" sz="1400" dirty="0" smtClean="0"/>
              <a:t>, </a:t>
            </a:r>
            <a:r>
              <a:rPr lang="cs-CZ" sz="1400" dirty="0" err="1" smtClean="0"/>
              <a:t>lower</a:t>
            </a:r>
            <a:r>
              <a:rPr lang="cs-CZ" sz="1400" dirty="0" smtClean="0"/>
              <a:t> jaw </a:t>
            </a:r>
            <a:r>
              <a:rPr lang="cs-CZ" sz="1400" dirty="0" err="1" smtClean="0"/>
              <a:t>anomaly</a:t>
            </a:r>
            <a:r>
              <a:rPr lang="cs-CZ" sz="1400" dirty="0" smtClean="0"/>
              <a:t> </a:t>
            </a:r>
            <a:r>
              <a:rPr lang="cs-CZ" sz="1400" dirty="0" err="1" smtClean="0"/>
              <a:t>leads</a:t>
            </a:r>
            <a:r>
              <a:rPr lang="cs-CZ" sz="1400" dirty="0" smtClean="0"/>
              <a:t> to </a:t>
            </a:r>
            <a:r>
              <a:rPr lang="cs-CZ" sz="1400" dirty="0" err="1" smtClean="0"/>
              <a:t>the</a:t>
            </a:r>
            <a:r>
              <a:rPr lang="cs-CZ" sz="1400" dirty="0" smtClean="0"/>
              <a:t> </a:t>
            </a:r>
            <a:r>
              <a:rPr lang="cs-CZ" sz="1400" dirty="0" err="1" smtClean="0"/>
              <a:t>lack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space</a:t>
            </a:r>
            <a:r>
              <a:rPr lang="cs-CZ" sz="1400" dirty="0" smtClean="0"/>
              <a:t> </a:t>
            </a:r>
            <a:r>
              <a:rPr lang="cs-CZ" sz="1400" dirty="0" err="1" smtClean="0"/>
              <a:t>for</a:t>
            </a:r>
            <a:r>
              <a:rPr lang="cs-CZ" sz="1400" dirty="0" smtClean="0"/>
              <a:t> </a:t>
            </a:r>
            <a:r>
              <a:rPr lang="cs-CZ" sz="1400" dirty="0" err="1" smtClean="0"/>
              <a:t>tongue</a:t>
            </a:r>
            <a:r>
              <a:rPr lang="cs-CZ" sz="1400" dirty="0" smtClean="0"/>
              <a:t> </a:t>
            </a:r>
            <a:r>
              <a:rPr lang="cs-CZ" sz="1400" dirty="0" err="1" smtClean="0"/>
              <a:t>development</a:t>
            </a:r>
            <a:r>
              <a:rPr lang="cs-CZ" sz="1400" dirty="0" smtClean="0"/>
              <a:t> </a:t>
            </a:r>
            <a:r>
              <a:rPr lang="cs-CZ" sz="1400" dirty="0" err="1" smtClean="0"/>
              <a:t>which</a:t>
            </a:r>
            <a:r>
              <a:rPr lang="cs-CZ" sz="1400" dirty="0" smtClean="0"/>
              <a:t> </a:t>
            </a:r>
            <a:r>
              <a:rPr lang="cs-CZ" sz="1400" dirty="0" err="1" smtClean="0"/>
              <a:t>expels</a:t>
            </a:r>
            <a:r>
              <a:rPr lang="cs-CZ" sz="1400" dirty="0" smtClean="0"/>
              <a:t> </a:t>
            </a:r>
            <a:r>
              <a:rPr lang="cs-CZ" sz="1400" dirty="0" err="1" smtClean="0"/>
              <a:t>cranially</a:t>
            </a:r>
            <a:r>
              <a:rPr lang="cs-CZ" sz="1400" dirty="0" smtClean="0"/>
              <a:t> </a:t>
            </a:r>
            <a:r>
              <a:rPr lang="cs-CZ" sz="1400" dirty="0" err="1" smtClean="0"/>
              <a:t>and</a:t>
            </a:r>
            <a:r>
              <a:rPr lang="cs-CZ" sz="1400" dirty="0" smtClean="0"/>
              <a:t> </a:t>
            </a:r>
            <a:r>
              <a:rPr lang="cs-CZ" sz="1400" dirty="0" err="1" smtClean="0"/>
              <a:t>gothic</a:t>
            </a:r>
            <a:r>
              <a:rPr lang="cs-CZ" sz="1400" dirty="0" smtClean="0"/>
              <a:t> </a:t>
            </a:r>
            <a:r>
              <a:rPr lang="cs-CZ" sz="1400" dirty="0" err="1" smtClean="0"/>
              <a:t>palate</a:t>
            </a:r>
            <a:r>
              <a:rPr lang="cs-CZ" sz="1400" dirty="0" smtClean="0"/>
              <a:t> </a:t>
            </a:r>
            <a:r>
              <a:rPr lang="cs-CZ" sz="1400" dirty="0" err="1" smtClean="0"/>
              <a:t>up</a:t>
            </a:r>
            <a:r>
              <a:rPr lang="cs-CZ" sz="1400" dirty="0" smtClean="0"/>
              <a:t> to </a:t>
            </a:r>
            <a:r>
              <a:rPr lang="cs-CZ" sz="1400" dirty="0" err="1" smtClean="0"/>
              <a:t>cleft</a:t>
            </a:r>
            <a:r>
              <a:rPr lang="cs-CZ" sz="1400" dirty="0" smtClean="0"/>
              <a:t> </a:t>
            </a:r>
            <a:r>
              <a:rPr lang="cs-CZ" sz="1400" dirty="0" err="1" smtClean="0"/>
              <a:t>palate</a:t>
            </a:r>
            <a:r>
              <a:rPr lang="cs-CZ" sz="1400" dirty="0" smtClean="0"/>
              <a:t> </a:t>
            </a:r>
            <a:r>
              <a:rPr lang="cs-CZ" sz="1400" dirty="0" err="1" smtClean="0"/>
              <a:t>is</a:t>
            </a:r>
            <a:r>
              <a:rPr lang="cs-CZ" sz="1400" dirty="0" smtClean="0"/>
              <a:t> </a:t>
            </a:r>
            <a:r>
              <a:rPr lang="cs-CZ" sz="1400" dirty="0" err="1" smtClean="0"/>
              <a:t>being</a:t>
            </a:r>
            <a:r>
              <a:rPr lang="cs-CZ" sz="1400" dirty="0" smtClean="0"/>
              <a:t> </a:t>
            </a:r>
            <a:r>
              <a:rPr lang="cs-CZ" sz="1400" dirty="0" err="1" smtClean="0"/>
              <a:t>created</a:t>
            </a:r>
            <a:r>
              <a:rPr lang="cs-CZ" sz="1400" dirty="0" smtClean="0"/>
              <a:t>) </a:t>
            </a:r>
            <a:endParaRPr lang="cs-CZ" sz="2400" dirty="0" smtClean="0"/>
          </a:p>
          <a:p>
            <a:r>
              <a:rPr lang="cs-CZ" sz="2400" dirty="0" smtClean="0"/>
              <a:t>Syndrome </a:t>
            </a:r>
            <a:r>
              <a:rPr lang="cs-CZ" sz="1400" dirty="0" smtClean="0"/>
              <a:t>(multiple </a:t>
            </a:r>
            <a:r>
              <a:rPr lang="cs-CZ" sz="1400" dirty="0" err="1" smtClean="0"/>
              <a:t>malformation</a:t>
            </a:r>
            <a:r>
              <a:rPr lang="cs-CZ" sz="1400" dirty="0" smtClean="0"/>
              <a:t> </a:t>
            </a:r>
            <a:r>
              <a:rPr lang="cs-CZ" sz="1400" dirty="0" err="1" smtClean="0"/>
              <a:t>pathogenetically</a:t>
            </a:r>
            <a:r>
              <a:rPr lang="cs-CZ" sz="1400" dirty="0" smtClean="0"/>
              <a:t> </a:t>
            </a:r>
            <a:r>
              <a:rPr lang="cs-CZ" sz="1400" dirty="0" err="1" smtClean="0"/>
              <a:t>connected</a:t>
            </a:r>
            <a:r>
              <a:rPr lang="cs-CZ" sz="1400" dirty="0" smtClean="0"/>
              <a:t> </a:t>
            </a:r>
            <a:r>
              <a:rPr lang="cs-CZ" sz="1400" dirty="0" err="1" smtClean="0"/>
              <a:t>with</a:t>
            </a:r>
            <a:r>
              <a:rPr lang="cs-CZ" sz="1400" dirty="0" smtClean="0"/>
              <a:t> </a:t>
            </a:r>
            <a:r>
              <a:rPr lang="cs-CZ" sz="1400" dirty="0" err="1" smtClean="0"/>
              <a:t>one</a:t>
            </a:r>
            <a:r>
              <a:rPr lang="cs-CZ" sz="1400" dirty="0" smtClean="0"/>
              <a:t> cause – </a:t>
            </a:r>
            <a:r>
              <a:rPr lang="cs-CZ" sz="1400" dirty="0" err="1" smtClean="0"/>
              <a:t>e.g</a:t>
            </a:r>
            <a:r>
              <a:rPr lang="cs-CZ" sz="1400" dirty="0" smtClean="0"/>
              <a:t>. Down´s syndrome chromosome </a:t>
            </a:r>
            <a:r>
              <a:rPr lang="cs-CZ" sz="1400" dirty="0" err="1" smtClean="0"/>
              <a:t>aberration</a:t>
            </a:r>
            <a:r>
              <a:rPr lang="cs-CZ" sz="1400" dirty="0" smtClean="0"/>
              <a:t>)</a:t>
            </a:r>
            <a:endParaRPr lang="cs-CZ" sz="2400" dirty="0" smtClean="0"/>
          </a:p>
          <a:p>
            <a:r>
              <a:rPr lang="cs-CZ" sz="2400" dirty="0" err="1" smtClean="0"/>
              <a:t>Association</a:t>
            </a:r>
            <a:r>
              <a:rPr lang="cs-CZ" sz="2400" dirty="0" smtClean="0"/>
              <a:t> </a:t>
            </a:r>
            <a:r>
              <a:rPr lang="cs-CZ" sz="1400" dirty="0" smtClean="0"/>
              <a:t>(</a:t>
            </a:r>
            <a:r>
              <a:rPr lang="cs-CZ" sz="1400" dirty="0" err="1" smtClean="0"/>
              <a:t>nonrandom</a:t>
            </a:r>
            <a:r>
              <a:rPr lang="cs-CZ" sz="1400" dirty="0" smtClean="0"/>
              <a:t>  </a:t>
            </a:r>
            <a:r>
              <a:rPr lang="cs-CZ" sz="1400" dirty="0" err="1" smtClean="0"/>
              <a:t>occurence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types</a:t>
            </a:r>
            <a:r>
              <a:rPr lang="cs-CZ" sz="1400" dirty="0" smtClean="0"/>
              <a:t> </a:t>
            </a:r>
            <a:r>
              <a:rPr lang="cs-CZ" sz="1400" dirty="0" err="1" smtClean="0"/>
              <a:t>of</a:t>
            </a:r>
            <a:r>
              <a:rPr lang="cs-CZ" sz="1400" dirty="0" smtClean="0"/>
              <a:t> </a:t>
            </a:r>
            <a:r>
              <a:rPr lang="cs-CZ" sz="1400" dirty="0" err="1" smtClean="0"/>
              <a:t>malformations</a:t>
            </a:r>
            <a:r>
              <a:rPr lang="cs-CZ" sz="1400" dirty="0" smtClean="0"/>
              <a:t> </a:t>
            </a:r>
            <a:r>
              <a:rPr lang="cs-CZ" sz="1400" dirty="0" err="1" smtClean="0"/>
              <a:t>which</a:t>
            </a:r>
            <a:r>
              <a:rPr lang="cs-CZ" sz="1400" dirty="0" smtClean="0"/>
              <a:t> are not </a:t>
            </a:r>
            <a:r>
              <a:rPr lang="cs-CZ" sz="1400" dirty="0" err="1" smtClean="0"/>
              <a:t>pathogenetically</a:t>
            </a:r>
            <a:r>
              <a:rPr lang="cs-CZ" sz="1400" dirty="0" smtClean="0"/>
              <a:t> </a:t>
            </a:r>
            <a:r>
              <a:rPr lang="cs-CZ" sz="1400" dirty="0" err="1" smtClean="0"/>
              <a:t>connected</a:t>
            </a:r>
            <a:r>
              <a:rPr lang="cs-CZ" sz="1400" dirty="0" smtClean="0"/>
              <a:t> </a:t>
            </a:r>
          </a:p>
          <a:p>
            <a:pPr marL="0" indent="0">
              <a:buNone/>
            </a:pPr>
            <a:r>
              <a:rPr lang="cs-CZ" sz="1400" dirty="0" smtClean="0"/>
              <a:t>         - </a:t>
            </a:r>
            <a:r>
              <a:rPr lang="cs-CZ" sz="1400" dirty="0" err="1" smtClean="0"/>
              <a:t>e.g</a:t>
            </a:r>
            <a:r>
              <a:rPr lang="cs-CZ" sz="1400" dirty="0" smtClean="0"/>
              <a:t>. </a:t>
            </a:r>
            <a:r>
              <a:rPr lang="cs-CZ" sz="1400" dirty="0" smtClean="0"/>
              <a:t> </a:t>
            </a:r>
            <a:r>
              <a:rPr lang="cs-CZ" sz="1400" dirty="0" smtClean="0"/>
              <a:t>VACTERL </a:t>
            </a:r>
            <a:r>
              <a:rPr lang="cs-CZ" sz="1400" dirty="0" err="1" smtClean="0"/>
              <a:t>association</a:t>
            </a:r>
            <a:r>
              <a:rPr lang="cs-CZ" sz="1400" dirty="0" smtClean="0"/>
              <a:t> </a:t>
            </a:r>
            <a:r>
              <a:rPr lang="cs-CZ" sz="1400" dirty="0" err="1" smtClean="0"/>
              <a:t>during</a:t>
            </a:r>
            <a:r>
              <a:rPr lang="cs-CZ" sz="1400" dirty="0" smtClean="0"/>
              <a:t>    </a:t>
            </a:r>
            <a:r>
              <a:rPr lang="cs-CZ" sz="1400" dirty="0" err="1" smtClean="0"/>
              <a:t>omphalocele</a:t>
            </a:r>
            <a:endParaRPr lang="cs-CZ" sz="2400" dirty="0" smtClean="0"/>
          </a:p>
          <a:p>
            <a:endParaRPr lang="cs-CZ" sz="2400" dirty="0"/>
          </a:p>
        </p:txBody>
      </p:sp>
      <p:cxnSp>
        <p:nvCxnSpPr>
          <p:cNvPr id="15" name="Přímá spojnice se šipkou 14"/>
          <p:cNvCxnSpPr/>
          <p:nvPr/>
        </p:nvCxnSpPr>
        <p:spPr>
          <a:xfrm flipH="1">
            <a:off x="2771800" y="1268760"/>
            <a:ext cx="1800200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/>
          <p:cNvCxnSpPr/>
          <p:nvPr/>
        </p:nvCxnSpPr>
        <p:spPr>
          <a:xfrm>
            <a:off x="4572000" y="1268760"/>
            <a:ext cx="1656184" cy="50405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02526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67544" y="692696"/>
            <a:ext cx="8229600" cy="27890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18237272"/>
              </p:ext>
            </p:extLst>
          </p:nvPr>
        </p:nvGraphicFramePr>
        <p:xfrm>
          <a:off x="2" y="61348"/>
          <a:ext cx="9143998" cy="6796652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1440159"/>
                <a:gridCol w="2320258"/>
                <a:gridCol w="3611893"/>
                <a:gridCol w="1771688"/>
              </a:tblGrid>
              <a:tr h="646618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Stage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Systemic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symptoms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GIT </a:t>
                      </a:r>
                      <a:r>
                        <a:rPr lang="cs-CZ" dirty="0" err="1" smtClean="0"/>
                        <a:t>symptoms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/>
                        <a:t>X-</a:t>
                      </a:r>
                      <a:r>
                        <a:rPr lang="cs-CZ" dirty="0" err="1" smtClean="0"/>
                        <a:t>ray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symptoms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10174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1A</a:t>
                      </a:r>
                      <a:r>
                        <a:rPr lang="cs-CZ" sz="1400" dirty="0" smtClean="0"/>
                        <a:t> – </a:t>
                      </a:r>
                      <a:r>
                        <a:rPr lang="cs-CZ" sz="1400" dirty="0" err="1" smtClean="0"/>
                        <a:t>suspected</a:t>
                      </a:r>
                      <a:r>
                        <a:rPr lang="cs-CZ" sz="1400" dirty="0" smtClean="0"/>
                        <a:t> NEC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Unstable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temperature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bradycardia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mild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apnea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lethargy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Gastric</a:t>
                      </a:r>
                      <a:r>
                        <a:rPr lang="cs-CZ" baseline="0" dirty="0" smtClean="0"/>
                        <a:t> residuum, </a:t>
                      </a:r>
                      <a:r>
                        <a:rPr lang="cs-CZ" baseline="0" dirty="0" err="1" smtClean="0"/>
                        <a:t>mild</a:t>
                      </a:r>
                      <a:r>
                        <a:rPr lang="cs-CZ" baseline="0" dirty="0" smtClean="0"/>
                        <a:t> abdomen </a:t>
                      </a:r>
                      <a:r>
                        <a:rPr lang="cs-CZ" baseline="0" dirty="0" err="1" smtClean="0"/>
                        <a:t>distension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vomiting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occult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bleeding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Mild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loop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diletation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up</a:t>
                      </a:r>
                      <a:r>
                        <a:rPr lang="cs-CZ" baseline="0" dirty="0" smtClean="0"/>
                        <a:t> to </a:t>
                      </a:r>
                      <a:r>
                        <a:rPr lang="cs-CZ" baseline="0" dirty="0" err="1" smtClean="0"/>
                        <a:t>subileus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9830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1B</a:t>
                      </a:r>
                      <a:r>
                        <a:rPr lang="cs-CZ" sz="1400" dirty="0" smtClean="0"/>
                        <a:t> – </a:t>
                      </a:r>
                      <a:r>
                        <a:rPr lang="cs-CZ" sz="1400" dirty="0" err="1" smtClean="0"/>
                        <a:t>suspected</a:t>
                      </a:r>
                      <a:r>
                        <a:rPr lang="cs-CZ" sz="1400" dirty="0" smtClean="0"/>
                        <a:t> NEC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Clearly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red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rectum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blood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3758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2A</a:t>
                      </a:r>
                      <a:r>
                        <a:rPr lang="cs-CZ" sz="1400" dirty="0" smtClean="0"/>
                        <a:t> – </a:t>
                      </a:r>
                      <a:r>
                        <a:rPr lang="cs-CZ" sz="1400" dirty="0" err="1" smtClean="0"/>
                        <a:t>confirmed</a:t>
                      </a:r>
                      <a:r>
                        <a:rPr lang="cs-CZ" sz="1400" dirty="0" smtClean="0"/>
                        <a:t> NEC, </a:t>
                      </a:r>
                      <a:r>
                        <a:rPr lang="cs-CZ" sz="1400" dirty="0" err="1" smtClean="0"/>
                        <a:t>mild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alteration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baseline="0" dirty="0" smtClean="0"/>
                        <a:t> + </a:t>
                      </a:r>
                      <a:r>
                        <a:rPr lang="cs-CZ" baseline="0" dirty="0" err="1" smtClean="0"/>
                        <a:t>deaf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peristalsis</a:t>
                      </a:r>
                      <a:r>
                        <a:rPr lang="cs-CZ" baseline="0" dirty="0" smtClean="0"/>
                        <a:t>, +/- sensitive abdomen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 smtClean="0"/>
                        <a:t>ileus, </a:t>
                      </a:r>
                      <a:r>
                        <a:rPr lang="cs-CZ" baseline="0" dirty="0" err="1" smtClean="0"/>
                        <a:t>pneumatosis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intestinalis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39478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2B</a:t>
                      </a:r>
                      <a:r>
                        <a:rPr lang="cs-CZ" sz="1400" dirty="0" smtClean="0"/>
                        <a:t> -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confirmed</a:t>
                      </a:r>
                      <a:r>
                        <a:rPr lang="cs-CZ" sz="1400" baseline="0" dirty="0" smtClean="0"/>
                        <a:t> NEC, </a:t>
                      </a:r>
                      <a:r>
                        <a:rPr lang="cs-CZ" sz="1400" baseline="0" dirty="0" err="1" smtClean="0"/>
                        <a:t>middle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alteration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dirty="0" smtClean="0"/>
                        <a:t> + </a:t>
                      </a:r>
                      <a:r>
                        <a:rPr lang="cs-CZ" dirty="0" err="1" smtClean="0"/>
                        <a:t>mild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err="1" smtClean="0"/>
                        <a:t>metab</a:t>
                      </a:r>
                      <a:r>
                        <a:rPr lang="cs-CZ" dirty="0" smtClean="0"/>
                        <a:t>. </a:t>
                      </a:r>
                      <a:r>
                        <a:rPr lang="cs-CZ" dirty="0" err="1" smtClean="0"/>
                        <a:t>acidosis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err="1" smtClean="0"/>
                        <a:t>mild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err="1" smtClean="0"/>
                        <a:t>trombocytopenia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baseline="0" dirty="0" smtClean="0"/>
                        <a:t> + </a:t>
                      </a:r>
                      <a:r>
                        <a:rPr lang="cs-CZ" baseline="0" dirty="0" err="1" smtClean="0"/>
                        <a:t>clear</a:t>
                      </a:r>
                      <a:r>
                        <a:rPr lang="cs-CZ" baseline="0" dirty="0" smtClean="0"/>
                        <a:t> abdomen </a:t>
                      </a:r>
                      <a:r>
                        <a:rPr lang="cs-CZ" baseline="0" dirty="0" err="1" smtClean="0"/>
                        <a:t>pain</a:t>
                      </a:r>
                      <a:r>
                        <a:rPr lang="cs-CZ" baseline="0" dirty="0" smtClean="0"/>
                        <a:t>,  +/- abdomen </a:t>
                      </a:r>
                      <a:r>
                        <a:rPr lang="cs-CZ" baseline="0" dirty="0" err="1" smtClean="0"/>
                        <a:t>wall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cellulitis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or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right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lowe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quadrant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resistance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baseline="0" dirty="0" smtClean="0"/>
                        <a:t> + </a:t>
                      </a:r>
                      <a:r>
                        <a:rPr lang="cs-CZ" baseline="0" dirty="0" err="1" smtClean="0"/>
                        <a:t>gas</a:t>
                      </a:r>
                      <a:r>
                        <a:rPr lang="cs-CZ" baseline="0" dirty="0" smtClean="0"/>
                        <a:t> v port. </a:t>
                      </a:r>
                      <a:r>
                        <a:rPr lang="cs-CZ" baseline="0" dirty="0" err="1" smtClean="0"/>
                        <a:t>bed</a:t>
                      </a:r>
                      <a:r>
                        <a:rPr lang="cs-CZ" baseline="0" dirty="0" smtClean="0"/>
                        <a:t>, +/- ascites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7985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3A</a:t>
                      </a:r>
                      <a:r>
                        <a:rPr lang="cs-CZ" sz="1400" dirty="0" smtClean="0"/>
                        <a:t> –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advanced</a:t>
                      </a:r>
                      <a:r>
                        <a:rPr lang="cs-CZ" sz="1400" baseline="0" dirty="0" smtClean="0"/>
                        <a:t> NEC, </a:t>
                      </a:r>
                      <a:r>
                        <a:rPr lang="cs-CZ" sz="1400" baseline="0" dirty="0" err="1" smtClean="0"/>
                        <a:t>serious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alteration</a:t>
                      </a:r>
                      <a:r>
                        <a:rPr lang="cs-CZ" sz="1400" baseline="0" dirty="0" smtClean="0"/>
                        <a:t>, </a:t>
                      </a:r>
                      <a:r>
                        <a:rPr lang="cs-CZ" sz="1400" baseline="0" dirty="0" err="1" smtClean="0"/>
                        <a:t>intestine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infarction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dirty="0" smtClean="0"/>
                        <a:t>+ </a:t>
                      </a:r>
                      <a:r>
                        <a:rPr lang="cs-CZ" dirty="0" err="1" smtClean="0"/>
                        <a:t>hypotension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bradycardia</a:t>
                      </a:r>
                      <a:r>
                        <a:rPr lang="cs-CZ" dirty="0" smtClean="0"/>
                        <a:t>,</a:t>
                      </a:r>
                      <a:r>
                        <a:rPr lang="cs-CZ" dirty="0" err="1" smtClean="0"/>
                        <a:t>deep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apnea</a:t>
                      </a:r>
                      <a:r>
                        <a:rPr lang="cs-CZ" dirty="0" smtClean="0"/>
                        <a:t>, DIC, </a:t>
                      </a:r>
                      <a:r>
                        <a:rPr lang="cs-CZ" dirty="0" err="1" smtClean="0"/>
                        <a:t>neutropenia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dirty="0" smtClean="0"/>
                        <a:t> + </a:t>
                      </a:r>
                      <a:r>
                        <a:rPr lang="cs-CZ" dirty="0" err="1" smtClean="0"/>
                        <a:t>diffuse</a:t>
                      </a:r>
                      <a:r>
                        <a:rPr lang="cs-CZ" dirty="0" smtClean="0"/>
                        <a:t> peritonitis </a:t>
                      </a:r>
                      <a:r>
                        <a:rPr lang="cs-CZ" dirty="0" err="1" smtClean="0"/>
                        <a:t>signs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breakthrough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pain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and</a:t>
                      </a:r>
                      <a:r>
                        <a:rPr lang="cs-CZ" baseline="0" dirty="0" smtClean="0"/>
                        <a:t> abdomen </a:t>
                      </a:r>
                      <a:r>
                        <a:rPr lang="cs-CZ" baseline="0" dirty="0" err="1" smtClean="0"/>
                        <a:t>distension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dirty="0" smtClean="0"/>
                        <a:t> + </a:t>
                      </a:r>
                      <a:r>
                        <a:rPr lang="cs-CZ" dirty="0" err="1" smtClean="0"/>
                        <a:t>overt</a:t>
                      </a:r>
                      <a:r>
                        <a:rPr lang="cs-CZ" baseline="0" dirty="0" smtClean="0"/>
                        <a:t> ascites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85611">
                <a:tc>
                  <a:txBody>
                    <a:bodyPr/>
                    <a:lstStyle/>
                    <a:p>
                      <a:r>
                        <a:rPr lang="cs-CZ" sz="1400" b="1" dirty="0" smtClean="0">
                          <a:solidFill>
                            <a:srgbClr val="FF0000"/>
                          </a:solidFill>
                        </a:rPr>
                        <a:t>3B</a:t>
                      </a:r>
                      <a:r>
                        <a:rPr lang="cs-CZ" sz="1400" dirty="0" smtClean="0"/>
                        <a:t> –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advanced</a:t>
                      </a:r>
                      <a:r>
                        <a:rPr lang="cs-CZ" sz="1400" baseline="0" dirty="0" smtClean="0"/>
                        <a:t> NEC, </a:t>
                      </a:r>
                      <a:r>
                        <a:rPr lang="cs-CZ" sz="1400" baseline="0" dirty="0" err="1" smtClean="0"/>
                        <a:t>serious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alteration</a:t>
                      </a:r>
                      <a:r>
                        <a:rPr lang="cs-CZ" sz="1400" baseline="0" dirty="0" smtClean="0"/>
                        <a:t>, </a:t>
                      </a:r>
                      <a:r>
                        <a:rPr lang="cs-CZ" sz="1400" baseline="0" dirty="0" err="1" smtClean="0"/>
                        <a:t>perforated</a:t>
                      </a:r>
                      <a:r>
                        <a:rPr lang="cs-CZ" sz="1400" baseline="0" dirty="0" smtClean="0"/>
                        <a:t> </a:t>
                      </a:r>
                      <a:r>
                        <a:rPr lang="cs-CZ" sz="1400" baseline="0" dirty="0" err="1" smtClean="0"/>
                        <a:t>intestine</a:t>
                      </a:r>
                      <a:endParaRPr lang="cs-CZ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dirty="0" smtClean="0"/>
                        <a:t> + </a:t>
                      </a:r>
                      <a:r>
                        <a:rPr lang="cs-CZ" dirty="0" err="1" smtClean="0"/>
                        <a:t>pneumoperitoneum</a:t>
                      </a:r>
                      <a:endParaRPr lang="cs-CZ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6922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cs-CZ" dirty="0" err="1" smtClean="0"/>
              <a:t>Diagnosis</a:t>
            </a:r>
            <a:endParaRPr lang="cs-CZ" dirty="0" smtClean="0"/>
          </a:p>
          <a:p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finding</a:t>
            </a:r>
            <a:endParaRPr lang="cs-CZ" dirty="0" smtClean="0"/>
          </a:p>
          <a:p>
            <a:r>
              <a:rPr lang="cs-CZ" dirty="0" err="1" smtClean="0"/>
              <a:t>Lab</a:t>
            </a:r>
            <a:r>
              <a:rPr lang="cs-CZ" dirty="0" smtClean="0"/>
              <a:t> </a:t>
            </a:r>
            <a:r>
              <a:rPr lang="cs-CZ" dirty="0" err="1" smtClean="0"/>
              <a:t>tests</a:t>
            </a:r>
            <a:r>
              <a:rPr lang="cs-CZ" dirty="0" smtClean="0"/>
              <a:t>–</a:t>
            </a:r>
            <a:r>
              <a:rPr lang="cs-CZ" dirty="0" err="1" smtClean="0"/>
              <a:t>neutropenia</a:t>
            </a:r>
            <a:r>
              <a:rPr lang="cs-CZ" dirty="0" smtClean="0"/>
              <a:t>, </a:t>
            </a:r>
            <a:r>
              <a:rPr lang="cs-CZ" dirty="0" err="1" smtClean="0"/>
              <a:t>trombocytopenia</a:t>
            </a:r>
            <a:r>
              <a:rPr lang="cs-CZ" dirty="0" smtClean="0"/>
              <a:t>, </a:t>
            </a:r>
            <a:r>
              <a:rPr lang="cs-CZ" dirty="0" err="1" smtClean="0"/>
              <a:t>inflammation</a:t>
            </a:r>
            <a:r>
              <a:rPr lang="cs-CZ" dirty="0" smtClean="0"/>
              <a:t> </a:t>
            </a:r>
            <a:r>
              <a:rPr lang="cs-CZ" dirty="0" err="1" smtClean="0"/>
              <a:t>messenger</a:t>
            </a:r>
            <a:r>
              <a:rPr lang="cs-CZ" dirty="0" smtClean="0"/>
              <a:t> </a:t>
            </a:r>
            <a:r>
              <a:rPr lang="cs-CZ" dirty="0" err="1" smtClean="0"/>
              <a:t>growth</a:t>
            </a:r>
            <a:r>
              <a:rPr lang="cs-CZ" dirty="0" smtClean="0"/>
              <a:t>, </a:t>
            </a:r>
            <a:r>
              <a:rPr lang="cs-CZ" dirty="0" err="1" smtClean="0"/>
              <a:t>metabol</a:t>
            </a:r>
            <a:r>
              <a:rPr lang="cs-CZ" dirty="0" smtClean="0"/>
              <a:t>. </a:t>
            </a:r>
            <a:r>
              <a:rPr lang="cs-CZ" dirty="0" err="1" smtClean="0"/>
              <a:t>acidosis</a:t>
            </a:r>
            <a:r>
              <a:rPr lang="cs-CZ" dirty="0" smtClean="0"/>
              <a:t>, </a:t>
            </a:r>
            <a:r>
              <a:rPr lang="cs-CZ" dirty="0" err="1" smtClean="0"/>
              <a:t>hyperglycemia</a:t>
            </a:r>
            <a:endParaRPr lang="cs-CZ" dirty="0" smtClean="0"/>
          </a:p>
          <a:p>
            <a:r>
              <a:rPr lang="cs-CZ" dirty="0" err="1" smtClean="0"/>
              <a:t>Imaging</a:t>
            </a:r>
            <a:r>
              <a:rPr lang="cs-CZ" dirty="0" smtClean="0"/>
              <a:t> </a:t>
            </a:r>
            <a:r>
              <a:rPr lang="cs-CZ" dirty="0" err="1" smtClean="0"/>
              <a:t>methods</a:t>
            </a:r>
            <a:r>
              <a:rPr lang="cs-CZ" dirty="0" smtClean="0"/>
              <a:t> –X-</a:t>
            </a:r>
            <a:r>
              <a:rPr lang="cs-CZ" dirty="0" err="1" smtClean="0"/>
              <a:t>ray</a:t>
            </a:r>
            <a:r>
              <a:rPr lang="cs-CZ" dirty="0" smtClean="0"/>
              <a:t>  (sub-ileus,  </a:t>
            </a:r>
            <a:r>
              <a:rPr lang="cs-CZ" dirty="0" err="1" smtClean="0"/>
              <a:t>pneumatosis</a:t>
            </a:r>
            <a:r>
              <a:rPr lang="cs-CZ" dirty="0" smtClean="0"/>
              <a:t> </a:t>
            </a:r>
            <a:r>
              <a:rPr lang="cs-CZ" dirty="0" err="1" smtClean="0"/>
              <a:t>intestini</a:t>
            </a:r>
            <a:r>
              <a:rPr lang="cs-CZ" dirty="0" smtClean="0"/>
              <a:t>, </a:t>
            </a:r>
            <a:r>
              <a:rPr lang="cs-CZ" dirty="0" err="1" smtClean="0"/>
              <a:t>gas</a:t>
            </a:r>
            <a:r>
              <a:rPr lang="cs-CZ" dirty="0" smtClean="0"/>
              <a:t> in </a:t>
            </a:r>
            <a:r>
              <a:rPr lang="cs-CZ" dirty="0" err="1" smtClean="0"/>
              <a:t>portal</a:t>
            </a:r>
            <a:r>
              <a:rPr lang="cs-CZ" dirty="0" smtClean="0"/>
              <a:t> </a:t>
            </a:r>
            <a:r>
              <a:rPr lang="cs-CZ" dirty="0" err="1" smtClean="0"/>
              <a:t>bed</a:t>
            </a:r>
            <a:r>
              <a:rPr lang="cs-CZ" dirty="0" smtClean="0"/>
              <a:t>, </a:t>
            </a:r>
            <a:r>
              <a:rPr lang="cs-CZ" dirty="0" err="1" smtClean="0"/>
              <a:t>pneumoperitoneum</a:t>
            </a:r>
            <a:r>
              <a:rPr lang="cs-CZ" dirty="0" smtClean="0"/>
              <a:t>) </a:t>
            </a:r>
          </a:p>
          <a:p>
            <a:r>
              <a:rPr lang="cs-CZ" dirty="0" smtClean="0"/>
              <a:t> US (ascites)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240062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dirty="0" err="1" smtClean="0"/>
              <a:t>Thrapy</a:t>
            </a:r>
            <a:endParaRPr lang="cs-CZ" dirty="0" smtClean="0"/>
          </a:p>
          <a:p>
            <a:r>
              <a:rPr lang="cs-CZ" dirty="0" err="1" smtClean="0"/>
              <a:t>Mild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r>
              <a:rPr lang="cs-CZ" dirty="0" smtClean="0"/>
              <a:t> – </a:t>
            </a:r>
            <a:r>
              <a:rPr lang="cs-CZ" dirty="0" err="1" smtClean="0">
                <a:solidFill>
                  <a:srgbClr val="FF0000"/>
                </a:solidFill>
              </a:rPr>
              <a:t>nursing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intervention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ATB, </a:t>
            </a:r>
            <a:r>
              <a:rPr lang="cs-CZ" dirty="0" err="1" smtClean="0"/>
              <a:t>discontinued</a:t>
            </a:r>
            <a:r>
              <a:rPr lang="cs-CZ" dirty="0" smtClean="0"/>
              <a:t> </a:t>
            </a:r>
            <a:r>
              <a:rPr lang="cs-CZ" dirty="0" err="1" smtClean="0"/>
              <a:t>enteral</a:t>
            </a:r>
            <a:r>
              <a:rPr lang="cs-CZ" dirty="0" smtClean="0"/>
              <a:t> </a:t>
            </a:r>
            <a:r>
              <a:rPr lang="cs-CZ" dirty="0" err="1" smtClean="0"/>
              <a:t>nutrition</a:t>
            </a:r>
            <a:r>
              <a:rPr lang="cs-CZ" dirty="0" smtClean="0"/>
              <a:t>, GIT </a:t>
            </a:r>
            <a:r>
              <a:rPr lang="cs-CZ" dirty="0" err="1" smtClean="0"/>
              <a:t>decompression</a:t>
            </a:r>
            <a:r>
              <a:rPr lang="cs-CZ" dirty="0" smtClean="0"/>
              <a:t> by NG tube, TIBC</a:t>
            </a:r>
          </a:p>
          <a:p>
            <a:r>
              <a:rPr lang="cs-CZ" dirty="0" err="1" smtClean="0"/>
              <a:t>From</a:t>
            </a:r>
            <a:r>
              <a:rPr lang="cs-CZ" dirty="0" smtClean="0"/>
              <a:t> 2B </a:t>
            </a:r>
            <a:r>
              <a:rPr lang="cs-CZ" dirty="0" err="1" smtClean="0"/>
              <a:t>stage</a:t>
            </a:r>
            <a:r>
              <a:rPr lang="cs-CZ" dirty="0" smtClean="0"/>
              <a:t> – </a:t>
            </a:r>
            <a:r>
              <a:rPr lang="cs-CZ" dirty="0" err="1" smtClean="0">
                <a:solidFill>
                  <a:srgbClr val="FF0000"/>
                </a:solidFill>
              </a:rPr>
              <a:t>surgical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treatment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abdomen </a:t>
            </a:r>
            <a:r>
              <a:rPr lang="cs-CZ" dirty="0" err="1" smtClean="0"/>
              <a:t>revision</a:t>
            </a:r>
            <a:r>
              <a:rPr lang="cs-CZ" dirty="0" smtClean="0"/>
              <a:t>, </a:t>
            </a:r>
            <a:r>
              <a:rPr lang="cs-CZ" dirty="0" err="1" smtClean="0"/>
              <a:t>affected</a:t>
            </a:r>
            <a:r>
              <a:rPr lang="cs-CZ" dirty="0" smtClean="0"/>
              <a:t> </a:t>
            </a:r>
            <a:r>
              <a:rPr lang="cs-CZ" dirty="0" err="1" smtClean="0"/>
              <a:t>intestine</a:t>
            </a:r>
            <a:r>
              <a:rPr lang="cs-CZ" dirty="0" smtClean="0"/>
              <a:t> </a:t>
            </a:r>
            <a:r>
              <a:rPr lang="cs-CZ" dirty="0" err="1" smtClean="0"/>
              <a:t>removal</a:t>
            </a:r>
            <a:r>
              <a:rPr lang="cs-CZ" dirty="0" smtClean="0"/>
              <a:t>, </a:t>
            </a:r>
            <a:r>
              <a:rPr lang="cs-CZ" dirty="0" err="1" smtClean="0"/>
              <a:t>primordial</a:t>
            </a:r>
            <a:r>
              <a:rPr lang="cs-CZ" dirty="0" smtClean="0"/>
              <a:t> </a:t>
            </a:r>
            <a:r>
              <a:rPr lang="cs-CZ" dirty="0" err="1" smtClean="0"/>
              <a:t>anastomosis</a:t>
            </a:r>
            <a:r>
              <a:rPr lang="cs-CZ" dirty="0" smtClean="0"/>
              <a:t> (</a:t>
            </a:r>
            <a:r>
              <a:rPr lang="cs-CZ" dirty="0" err="1" smtClean="0"/>
              <a:t>rather</a:t>
            </a:r>
            <a:r>
              <a:rPr lang="cs-CZ" dirty="0" smtClean="0"/>
              <a:t> </a:t>
            </a:r>
            <a:r>
              <a:rPr lang="cs-CZ" dirty="0" err="1" smtClean="0"/>
              <a:t>exceptionally</a:t>
            </a:r>
            <a:r>
              <a:rPr lang="cs-CZ" dirty="0" smtClean="0"/>
              <a:t>), </a:t>
            </a:r>
            <a:r>
              <a:rPr lang="cs-CZ" dirty="0" err="1" smtClean="0"/>
              <a:t>stoma</a:t>
            </a:r>
            <a:endParaRPr lang="cs-CZ" dirty="0"/>
          </a:p>
          <a:p>
            <a:r>
              <a:rPr lang="cs-CZ" dirty="0" err="1" smtClean="0"/>
              <a:t>Drainage</a:t>
            </a:r>
            <a:r>
              <a:rPr lang="cs-CZ" dirty="0" smtClean="0"/>
              <a:t> 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cavity</a:t>
            </a:r>
            <a:r>
              <a:rPr lang="cs-CZ" dirty="0" smtClean="0"/>
              <a:t> </a:t>
            </a:r>
            <a:r>
              <a:rPr lang="cs-CZ" dirty="0" err="1" smtClean="0"/>
              <a:t>succesive</a:t>
            </a:r>
            <a:r>
              <a:rPr lang="cs-CZ" dirty="0" smtClean="0"/>
              <a:t> by </a:t>
            </a:r>
            <a:r>
              <a:rPr lang="cs-CZ" dirty="0" err="1" smtClean="0"/>
              <a:t>second</a:t>
            </a:r>
            <a:r>
              <a:rPr lang="cs-CZ" dirty="0" smtClean="0"/>
              <a:t> look </a:t>
            </a:r>
            <a:r>
              <a:rPr lang="cs-CZ" dirty="0" err="1" smtClean="0"/>
              <a:t>surgery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unstable</a:t>
            </a:r>
            <a:r>
              <a:rPr lang="cs-CZ" dirty="0" smtClean="0"/>
              <a:t> </a:t>
            </a:r>
            <a:r>
              <a:rPr lang="cs-CZ" dirty="0" err="1" smtClean="0"/>
              <a:t>patients</a:t>
            </a:r>
            <a:r>
              <a:rPr lang="cs-CZ" dirty="0" smtClean="0"/>
              <a:t> in </a:t>
            </a:r>
            <a:r>
              <a:rPr lang="cs-CZ" dirty="0" err="1" smtClean="0"/>
              <a:t>critical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pancolitis</a:t>
            </a:r>
            <a:r>
              <a:rPr lang="cs-CZ" dirty="0" smtClean="0"/>
              <a:t> </a:t>
            </a:r>
            <a:r>
              <a:rPr lang="cs-CZ" dirty="0" err="1" smtClean="0"/>
              <a:t>only</a:t>
            </a:r>
            <a:r>
              <a:rPr lang="cs-CZ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91300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abdomen </a:t>
            </a:r>
            <a:r>
              <a:rPr lang="cs-CZ" dirty="0" err="1" smtClean="0"/>
              <a:t>distension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3314" name="Picture 2" descr="F:\Fotky\P70818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36892"/>
            <a:ext cx="6450994" cy="48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027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pneumatosis</a:t>
            </a:r>
            <a:r>
              <a:rPr lang="cs-CZ" dirty="0" smtClean="0"/>
              <a:t> </a:t>
            </a:r>
            <a:r>
              <a:rPr lang="cs-CZ" dirty="0" err="1" smtClean="0"/>
              <a:t>intestini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4" name="Picture 2" descr="F:\Fotky\PC0805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28800"/>
            <a:ext cx="662002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165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caecum</a:t>
            </a:r>
            <a:r>
              <a:rPr lang="cs-CZ" dirty="0" smtClean="0"/>
              <a:t> </a:t>
            </a:r>
            <a:r>
              <a:rPr lang="cs-CZ" dirty="0" err="1" smtClean="0"/>
              <a:t>necrosis</a:t>
            </a:r>
            <a:r>
              <a:rPr lang="cs-CZ" dirty="0" smtClean="0"/>
              <a:t> + </a:t>
            </a:r>
            <a:r>
              <a:rPr lang="cs-CZ" dirty="0" err="1" smtClean="0"/>
              <a:t>colon</a:t>
            </a:r>
            <a:r>
              <a:rPr lang="cs-CZ" dirty="0" smtClean="0"/>
              <a:t> </a:t>
            </a:r>
            <a:r>
              <a:rPr lang="cs-CZ" dirty="0" err="1" smtClean="0"/>
              <a:t>ascendens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218" name="Picture 2" descr="F:\Fotky\PB2332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875" y="1628800"/>
            <a:ext cx="6588199" cy="49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4815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primary</a:t>
            </a:r>
            <a:r>
              <a:rPr lang="cs-CZ" dirty="0" smtClean="0"/>
              <a:t> </a:t>
            </a:r>
            <a:r>
              <a:rPr lang="cs-CZ" dirty="0" err="1" smtClean="0"/>
              <a:t>anastomosis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 descr="F:\Fotky\PB243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56792"/>
            <a:ext cx="6336704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7276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pancolitis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F:\Fotky\P90529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34824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2894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Necrotizing</a:t>
            </a:r>
            <a:r>
              <a:rPr lang="cs-CZ" dirty="0" smtClean="0"/>
              <a:t> </a:t>
            </a:r>
            <a:r>
              <a:rPr lang="cs-CZ" dirty="0" err="1" smtClean="0"/>
              <a:t>enterocolitis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err="1" smtClean="0"/>
              <a:t>stoma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2290" name="Picture 2" descr="F:\Fotky\PICT06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408712" cy="4806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158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800" dirty="0"/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42990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6178698"/>
          </a:xfrm>
        </p:spPr>
        <p:txBody>
          <a:bodyPr>
            <a:normAutofit fontScale="90000"/>
          </a:bodyPr>
          <a:lstStyle/>
          <a:p>
            <a:pPr algn="l"/>
            <a:r>
              <a:rPr lang="cs-CZ" sz="3200" b="1" dirty="0" smtClean="0"/>
              <a:t>  </a:t>
            </a:r>
            <a:br>
              <a:rPr lang="cs-CZ" sz="3200" b="1" dirty="0" smtClean="0"/>
            </a:br>
            <a:r>
              <a:rPr lang="cs-CZ" sz="3200" b="1" dirty="0"/>
              <a:t/>
            </a:r>
            <a:br>
              <a:rPr lang="cs-CZ" sz="3200" b="1" dirty="0"/>
            </a:br>
            <a:r>
              <a:rPr lang="cs-CZ" sz="3200" b="1" dirty="0" smtClean="0"/>
              <a:t> </a:t>
            </a:r>
            <a:r>
              <a:rPr lang="cs-CZ" sz="3200" b="1" dirty="0" err="1" smtClean="0"/>
              <a:t>Serious</a:t>
            </a:r>
            <a:r>
              <a:rPr lang="cs-CZ" sz="3200" b="1" dirty="0" smtClean="0"/>
              <a:t> CDD   </a:t>
            </a:r>
            <a:r>
              <a:rPr lang="cs-CZ" sz="3200" dirty="0" smtClean="0"/>
              <a:t>- </a:t>
            </a:r>
            <a:r>
              <a:rPr lang="cs-CZ" sz="3200" dirty="0" err="1" smtClean="0"/>
              <a:t>cardiovascular</a:t>
            </a:r>
            <a:r>
              <a:rPr lang="cs-CZ" sz="3200" dirty="0" smtClean="0"/>
              <a:t>        1%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CNS                              1%  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GIT                               0,4%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</a:t>
            </a:r>
            <a:r>
              <a:rPr lang="cs-CZ" sz="3200" dirty="0" err="1" smtClean="0"/>
              <a:t>Limbs</a:t>
            </a:r>
            <a:r>
              <a:rPr lang="cs-CZ" sz="3200" dirty="0" smtClean="0"/>
              <a:t>                   0,2% </a:t>
            </a:r>
            <a:br>
              <a:rPr lang="cs-CZ" sz="3200" dirty="0" smtClean="0"/>
            </a:br>
            <a:r>
              <a:rPr lang="cs-CZ" sz="3200" dirty="0"/>
              <a:t> </a:t>
            </a:r>
            <a:r>
              <a:rPr lang="cs-CZ" sz="3200" dirty="0" smtClean="0"/>
              <a:t>                           - </a:t>
            </a:r>
            <a:r>
              <a:rPr lang="cs-CZ" sz="3200" dirty="0" err="1" smtClean="0"/>
              <a:t>Urinogenital</a:t>
            </a:r>
            <a:r>
              <a:rPr lang="cs-CZ" sz="3200" dirty="0" smtClean="0"/>
              <a:t>               0,4%</a:t>
            </a:r>
            <a:br>
              <a:rPr lang="cs-CZ" sz="3200" dirty="0" smtClean="0"/>
            </a:br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 </a:t>
            </a:r>
            <a:r>
              <a:rPr lang="cs-CZ" sz="3200" b="1" dirty="0" err="1" smtClean="0"/>
              <a:t>Less</a:t>
            </a:r>
            <a:r>
              <a:rPr lang="cs-CZ" sz="3200" b="1" dirty="0" smtClean="0"/>
              <a:t> </a:t>
            </a:r>
            <a:r>
              <a:rPr lang="cs-CZ" sz="3200" b="1" dirty="0" err="1" smtClean="0"/>
              <a:t>serious</a:t>
            </a:r>
            <a:r>
              <a:rPr lang="cs-CZ" sz="3200" b="1" dirty="0" smtClean="0"/>
              <a:t>                                       </a:t>
            </a:r>
            <a:r>
              <a:rPr lang="cs-CZ" sz="3200" dirty="0" smtClean="0"/>
              <a:t>10%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 smtClean="0"/>
              <a:t> </a:t>
            </a:r>
            <a:r>
              <a:rPr lang="cs-CZ" sz="2000" dirty="0" smtClean="0"/>
              <a:t> </a:t>
            </a:r>
            <a:r>
              <a:rPr lang="cs-CZ" sz="2000" dirty="0" err="1" smtClean="0"/>
              <a:t>preauricular</a:t>
            </a:r>
            <a:r>
              <a:rPr lang="cs-CZ" sz="2000" dirty="0" smtClean="0"/>
              <a:t> </a:t>
            </a:r>
            <a:r>
              <a:rPr lang="cs-CZ" sz="2000" dirty="0" err="1" smtClean="0"/>
              <a:t>excrescence</a:t>
            </a:r>
            <a:r>
              <a:rPr lang="cs-CZ" sz="2000" dirty="0" smtClean="0"/>
              <a:t>  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lacrimal</a:t>
            </a:r>
            <a:r>
              <a:rPr lang="cs-CZ" sz="2000" dirty="0" smtClean="0"/>
              <a:t> </a:t>
            </a:r>
            <a:r>
              <a:rPr lang="cs-CZ" sz="2000" dirty="0" err="1" smtClean="0"/>
              <a:t>canaliculus</a:t>
            </a:r>
            <a:r>
              <a:rPr lang="cs-CZ" sz="2000" dirty="0" smtClean="0"/>
              <a:t> </a:t>
            </a:r>
            <a:r>
              <a:rPr lang="cs-CZ" sz="2000" dirty="0" err="1" smtClean="0"/>
              <a:t>stenosis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umbilical</a:t>
            </a:r>
            <a:r>
              <a:rPr lang="cs-CZ" sz="2000" dirty="0" smtClean="0"/>
              <a:t> </a:t>
            </a:r>
            <a:r>
              <a:rPr lang="cs-CZ" sz="2000" dirty="0" err="1" smtClean="0"/>
              <a:t>hernia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hydrocele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hollow</a:t>
            </a:r>
            <a:r>
              <a:rPr lang="cs-CZ" sz="2000" dirty="0" smtClean="0"/>
              <a:t> in </a:t>
            </a:r>
            <a:r>
              <a:rPr lang="cs-CZ" sz="2000" dirty="0" err="1" smtClean="0"/>
              <a:t>sacral</a:t>
            </a:r>
            <a:r>
              <a:rPr lang="cs-CZ" sz="2000" dirty="0" smtClean="0"/>
              <a:t> area</a:t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syndactyly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2nd </a:t>
            </a:r>
            <a:r>
              <a:rPr lang="cs-CZ" sz="2000" dirty="0" err="1" smtClean="0"/>
              <a:t>and</a:t>
            </a:r>
            <a:r>
              <a:rPr lang="cs-CZ" sz="2000" dirty="0" smtClean="0"/>
              <a:t> 3rd </a:t>
            </a:r>
            <a:r>
              <a:rPr lang="cs-CZ" sz="2000" dirty="0" err="1" smtClean="0"/>
              <a:t>toe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</a:t>
            </a:r>
            <a:r>
              <a:rPr lang="cs-CZ" sz="2000" dirty="0" err="1" smtClean="0"/>
              <a:t>supernumerary</a:t>
            </a:r>
            <a:r>
              <a:rPr lang="cs-CZ" sz="2000" dirty="0" smtClean="0"/>
              <a:t> </a:t>
            </a:r>
            <a:r>
              <a:rPr lang="cs-CZ" sz="2000" dirty="0" err="1" smtClean="0"/>
              <a:t>nipple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/>
              <a:t> </a:t>
            </a:r>
            <a:r>
              <a:rPr lang="cs-CZ" sz="2000" dirty="0" smtClean="0"/>
              <a:t>  …</a:t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1600" dirty="0" smtClean="0"/>
              <a:t>„</a:t>
            </a:r>
            <a:r>
              <a:rPr lang="cs-CZ" sz="1600" dirty="0" err="1" smtClean="0"/>
              <a:t>You</a:t>
            </a:r>
            <a:r>
              <a:rPr lang="cs-CZ" sz="1600" dirty="0" smtClean="0"/>
              <a:t> are not </a:t>
            </a:r>
            <a:r>
              <a:rPr lang="cs-CZ" sz="1600" dirty="0" err="1" smtClean="0"/>
              <a:t>definitely</a:t>
            </a:r>
            <a:r>
              <a:rPr lang="cs-CZ" sz="1600" dirty="0" smtClean="0"/>
              <a:t> </a:t>
            </a:r>
            <a:r>
              <a:rPr lang="cs-CZ" sz="1600" dirty="0" err="1" smtClean="0"/>
              <a:t>healthy</a:t>
            </a:r>
            <a:r>
              <a:rPr lang="cs-CZ" sz="1600" dirty="0" smtClean="0"/>
              <a:t> </a:t>
            </a:r>
            <a:r>
              <a:rPr lang="cs-CZ" sz="1600" dirty="0" err="1" smtClean="0"/>
              <a:t>because</a:t>
            </a:r>
            <a:r>
              <a:rPr lang="cs-CZ" sz="1600" dirty="0" smtClean="0"/>
              <a:t> </a:t>
            </a:r>
            <a:r>
              <a:rPr lang="cs-CZ" sz="1600" dirty="0" err="1" smtClean="0"/>
              <a:t>the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err="1" smtClean="0"/>
              <a:t>medicine</a:t>
            </a:r>
            <a:r>
              <a:rPr lang="cs-CZ" sz="1600" dirty="0" smtClean="0"/>
              <a:t> </a:t>
            </a:r>
            <a:r>
              <a:rPr lang="cs-CZ" sz="1600" dirty="0" err="1" smtClean="0"/>
              <a:t>is</a:t>
            </a:r>
            <a:r>
              <a:rPr lang="cs-CZ" sz="1600" dirty="0" smtClean="0"/>
              <a:t> </a:t>
            </a:r>
            <a:r>
              <a:rPr lang="cs-CZ" sz="1600" dirty="0" err="1" smtClean="0"/>
              <a:t>so</a:t>
            </a:r>
            <a:r>
              <a:rPr lang="cs-CZ" sz="1600" dirty="0" smtClean="0"/>
              <a:t> </a:t>
            </a:r>
            <a:r>
              <a:rPr lang="cs-CZ" sz="1600" dirty="0" err="1" smtClean="0"/>
              <a:t>advanced</a:t>
            </a:r>
            <a:r>
              <a:rPr lang="cs-CZ" sz="1600" dirty="0" smtClean="0"/>
              <a:t> </a:t>
            </a:r>
            <a:r>
              <a:rPr lang="cs-CZ" sz="1600" dirty="0" err="1" smtClean="0"/>
              <a:t>that</a:t>
            </a:r>
            <a:r>
              <a:rPr lang="cs-CZ" sz="1600" dirty="0" smtClean="0"/>
              <a:t> </a:t>
            </a:r>
            <a:r>
              <a:rPr lang="cs-CZ" sz="1600" dirty="0" err="1" smtClean="0"/>
              <a:t>there</a:t>
            </a:r>
            <a:r>
              <a:rPr lang="cs-CZ" sz="1600" dirty="0" smtClean="0"/>
              <a:t> no </a:t>
            </a:r>
            <a:r>
              <a:rPr lang="cs-CZ" sz="1600" dirty="0" err="1" smtClean="0"/>
              <a:t>longer</a:t>
            </a:r>
            <a:r>
              <a:rPr lang="cs-CZ" sz="1600" dirty="0" smtClean="0"/>
              <a:t/>
            </a:r>
            <a:br>
              <a:rPr lang="cs-CZ" sz="1600" dirty="0" smtClean="0"/>
            </a:br>
            <a:r>
              <a:rPr lang="cs-CZ" sz="1600" dirty="0" err="1" smtClean="0"/>
              <a:t>exists</a:t>
            </a:r>
            <a:r>
              <a:rPr lang="cs-CZ" sz="1600" dirty="0" smtClean="0"/>
              <a:t> a </a:t>
            </a:r>
            <a:r>
              <a:rPr lang="cs-CZ" sz="1600" dirty="0" err="1" smtClean="0"/>
              <a:t>healthy</a:t>
            </a:r>
            <a:r>
              <a:rPr lang="cs-CZ" sz="1600" dirty="0" smtClean="0"/>
              <a:t> </a:t>
            </a:r>
            <a:r>
              <a:rPr lang="cs-CZ" sz="1600" dirty="0" err="1" smtClean="0"/>
              <a:t>human</a:t>
            </a:r>
            <a:r>
              <a:rPr lang="cs-CZ" sz="1600" dirty="0" smtClean="0"/>
              <a:t>.“</a:t>
            </a:r>
            <a:r>
              <a:rPr lang="cs-CZ" sz="2000" dirty="0" smtClean="0"/>
              <a:t/>
            </a:r>
            <a:br>
              <a:rPr lang="cs-CZ" sz="2000" dirty="0" smtClean="0"/>
            </a:b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32040" y="3789040"/>
            <a:ext cx="2952328" cy="2880320"/>
          </a:xfrm>
        </p:spPr>
      </p:pic>
    </p:spTree>
    <p:extLst>
      <p:ext uri="{BB962C8B-B14F-4D97-AF65-F5344CB8AC3E}">
        <p14:creationId xmlns:p14="http://schemas.microsoft.com/office/powerpoint/2010/main" xmlns="" val="165934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4281339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Spont</a:t>
            </a:r>
            <a:r>
              <a:rPr lang="cs-CZ" sz="2400" dirty="0" smtClean="0"/>
              <a:t>. </a:t>
            </a:r>
            <a:r>
              <a:rPr lang="cs-CZ" sz="2400" dirty="0" err="1" smtClean="0"/>
              <a:t>labour</a:t>
            </a:r>
            <a:r>
              <a:rPr lang="cs-CZ" sz="2400" dirty="0" smtClean="0"/>
              <a:t>, 2500g/47cm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Respiratory</a:t>
            </a:r>
            <a:r>
              <a:rPr lang="cs-CZ" sz="2400" dirty="0" smtClean="0"/>
              <a:t> </a:t>
            </a:r>
            <a:r>
              <a:rPr lang="cs-CZ" sz="2400" dirty="0" err="1" smtClean="0"/>
              <a:t>insufficiency</a:t>
            </a:r>
            <a:r>
              <a:rPr lang="cs-CZ" sz="2400" dirty="0" smtClean="0"/>
              <a:t> </a:t>
            </a:r>
            <a:r>
              <a:rPr lang="cs-CZ" sz="2400" dirty="0" err="1" smtClean="0"/>
              <a:t>progression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labour</a:t>
            </a:r>
            <a:endParaRPr lang="cs-CZ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Billowing</a:t>
            </a:r>
            <a:r>
              <a:rPr lang="cs-CZ" sz="2400" dirty="0" smtClean="0"/>
              <a:t> abdomen, </a:t>
            </a:r>
            <a:r>
              <a:rPr lang="cs-CZ" sz="2400" dirty="0" err="1" smtClean="0"/>
              <a:t>meconium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not </a:t>
            </a:r>
            <a:r>
              <a:rPr lang="cs-CZ" sz="2400" dirty="0" err="1" smtClean="0"/>
              <a:t>gone</a:t>
            </a:r>
            <a:endParaRPr lang="cs-CZ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Anus</a:t>
            </a:r>
            <a:r>
              <a:rPr lang="cs-CZ" sz="2400" dirty="0" smtClean="0"/>
              <a:t> </a:t>
            </a:r>
            <a:r>
              <a:rPr lang="cs-CZ" sz="2400" dirty="0" err="1" smtClean="0"/>
              <a:t>created</a:t>
            </a:r>
            <a:r>
              <a:rPr lang="cs-CZ" sz="2400" dirty="0" smtClean="0"/>
              <a:t> </a:t>
            </a:r>
            <a:r>
              <a:rPr lang="cs-CZ" sz="2400" dirty="0" err="1" smtClean="0"/>
              <a:t>normally</a:t>
            </a:r>
            <a:r>
              <a:rPr lang="cs-CZ" sz="2400" dirty="0" smtClean="0"/>
              <a:t>, RR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be</a:t>
            </a:r>
            <a:r>
              <a:rPr lang="cs-CZ" sz="2400" dirty="0" smtClean="0"/>
              <a:t> </a:t>
            </a:r>
            <a:r>
              <a:rPr lang="cs-CZ" sz="2400" dirty="0" err="1" smtClean="0"/>
              <a:t>inserted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5 cm, no </a:t>
            </a:r>
            <a:r>
              <a:rPr lang="cs-CZ" sz="2400" dirty="0" err="1" smtClean="0"/>
              <a:t>meconium</a:t>
            </a:r>
            <a:r>
              <a:rPr lang="cs-CZ" sz="2400" dirty="0" smtClean="0"/>
              <a:t> </a:t>
            </a:r>
            <a:r>
              <a:rPr lang="cs-CZ" sz="2400" dirty="0" err="1" smtClean="0"/>
              <a:t>impression</a:t>
            </a:r>
            <a:endParaRPr lang="cs-CZ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Sono</a:t>
            </a:r>
            <a:r>
              <a:rPr lang="cs-CZ" sz="2400" dirty="0" smtClean="0"/>
              <a:t> </a:t>
            </a:r>
            <a:r>
              <a:rPr lang="cs-CZ" sz="2400" dirty="0" err="1" smtClean="0"/>
              <a:t>finding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small</a:t>
            </a:r>
            <a:r>
              <a:rPr lang="cs-CZ" sz="2400" dirty="0" smtClean="0"/>
              <a:t> </a:t>
            </a:r>
            <a:r>
              <a:rPr lang="cs-CZ" sz="2400" dirty="0" err="1" smtClean="0"/>
              <a:t>amount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floating</a:t>
            </a:r>
            <a:r>
              <a:rPr lang="cs-CZ" sz="2400" dirty="0" smtClean="0"/>
              <a:t> </a:t>
            </a:r>
            <a:r>
              <a:rPr lang="cs-CZ" sz="2400" dirty="0" err="1" smtClean="0"/>
              <a:t>liquid</a:t>
            </a:r>
            <a:r>
              <a:rPr lang="cs-CZ" sz="2400" dirty="0" smtClean="0"/>
              <a:t> in </a:t>
            </a:r>
            <a:r>
              <a:rPr lang="cs-CZ" sz="2400" dirty="0" err="1" smtClean="0"/>
              <a:t>abdominal</a:t>
            </a:r>
            <a:r>
              <a:rPr lang="cs-CZ" sz="2400" dirty="0" smtClean="0"/>
              <a:t> </a:t>
            </a:r>
            <a:r>
              <a:rPr lang="cs-CZ" sz="2400" dirty="0" err="1" smtClean="0"/>
              <a:t>cavity</a:t>
            </a:r>
            <a:endParaRPr lang="cs-CZ" sz="2400" dirty="0"/>
          </a:p>
        </p:txBody>
      </p:sp>
      <p:pic>
        <p:nvPicPr>
          <p:cNvPr id="22530" name="Picture 2" descr="F:\Fotky\P6052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600399" cy="48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82034\Pictures\otazní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7334" y="180322"/>
            <a:ext cx="1762778" cy="176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568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4978896" cy="4281339"/>
          </a:xfrm>
        </p:spPr>
        <p:txBody>
          <a:bodyPr>
            <a:normAutofit lnSpcReduction="10000"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Spont</a:t>
            </a:r>
            <a:r>
              <a:rPr lang="cs-CZ" sz="2400" dirty="0" smtClean="0"/>
              <a:t>. </a:t>
            </a:r>
            <a:r>
              <a:rPr lang="cs-CZ" sz="2400" dirty="0" err="1" smtClean="0"/>
              <a:t>labour</a:t>
            </a:r>
            <a:r>
              <a:rPr lang="cs-CZ" sz="2400" dirty="0" smtClean="0"/>
              <a:t>, 2500g/47cm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Respiratory</a:t>
            </a:r>
            <a:r>
              <a:rPr lang="cs-CZ" sz="2400" dirty="0" smtClean="0"/>
              <a:t> </a:t>
            </a:r>
            <a:r>
              <a:rPr lang="cs-CZ" sz="2400" dirty="0" err="1" smtClean="0"/>
              <a:t>insufficiency</a:t>
            </a:r>
            <a:r>
              <a:rPr lang="cs-CZ" sz="2400" dirty="0" smtClean="0"/>
              <a:t> </a:t>
            </a:r>
            <a:r>
              <a:rPr lang="cs-CZ" sz="2400" dirty="0" err="1" smtClean="0"/>
              <a:t>progression</a:t>
            </a:r>
            <a:r>
              <a:rPr lang="cs-CZ" sz="2400" dirty="0" smtClean="0"/>
              <a:t> </a:t>
            </a:r>
            <a:r>
              <a:rPr lang="cs-CZ" sz="2400" dirty="0" err="1" smtClean="0"/>
              <a:t>after</a:t>
            </a:r>
            <a:r>
              <a:rPr lang="cs-CZ" sz="2400" dirty="0" smtClean="0"/>
              <a:t> </a:t>
            </a:r>
            <a:r>
              <a:rPr lang="cs-CZ" sz="2400" dirty="0" err="1" smtClean="0"/>
              <a:t>labour</a:t>
            </a:r>
            <a:endParaRPr lang="cs-CZ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Billowing</a:t>
            </a:r>
            <a:r>
              <a:rPr lang="cs-CZ" sz="2400" dirty="0" smtClean="0"/>
              <a:t> abdomen, </a:t>
            </a:r>
            <a:r>
              <a:rPr lang="cs-CZ" sz="2400" dirty="0" err="1" smtClean="0"/>
              <a:t>meconium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not </a:t>
            </a:r>
            <a:r>
              <a:rPr lang="cs-CZ" sz="2400" dirty="0" err="1" smtClean="0"/>
              <a:t>gone</a:t>
            </a:r>
            <a:endParaRPr lang="cs-CZ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Anus</a:t>
            </a:r>
            <a:r>
              <a:rPr lang="cs-CZ" sz="2400" dirty="0" smtClean="0"/>
              <a:t> </a:t>
            </a:r>
            <a:r>
              <a:rPr lang="cs-CZ" sz="2400" dirty="0" err="1" smtClean="0"/>
              <a:t>created</a:t>
            </a:r>
            <a:r>
              <a:rPr lang="cs-CZ" sz="2400" dirty="0" smtClean="0"/>
              <a:t> </a:t>
            </a:r>
            <a:r>
              <a:rPr lang="cs-CZ" sz="2400" dirty="0" err="1" smtClean="0"/>
              <a:t>normally</a:t>
            </a:r>
            <a:r>
              <a:rPr lang="cs-CZ" sz="2400" dirty="0" smtClean="0"/>
              <a:t>, RR </a:t>
            </a:r>
            <a:r>
              <a:rPr lang="cs-CZ" sz="2400" dirty="0" err="1" smtClean="0"/>
              <a:t>can</a:t>
            </a:r>
            <a:r>
              <a:rPr lang="cs-CZ" sz="2400" dirty="0" smtClean="0"/>
              <a:t> </a:t>
            </a:r>
            <a:r>
              <a:rPr lang="cs-CZ" sz="2400" dirty="0" err="1" smtClean="0"/>
              <a:t>be</a:t>
            </a:r>
            <a:r>
              <a:rPr lang="cs-CZ" sz="2400" dirty="0" smtClean="0"/>
              <a:t> </a:t>
            </a:r>
            <a:r>
              <a:rPr lang="cs-CZ" sz="2400" dirty="0" err="1" smtClean="0"/>
              <a:t>inserted</a:t>
            </a:r>
            <a:r>
              <a:rPr lang="cs-CZ" sz="2400" dirty="0" smtClean="0"/>
              <a:t> </a:t>
            </a:r>
            <a:r>
              <a:rPr lang="cs-CZ" sz="2400" dirty="0" err="1" smtClean="0"/>
              <a:t>for</a:t>
            </a:r>
            <a:r>
              <a:rPr lang="cs-CZ" sz="2400" dirty="0" smtClean="0"/>
              <a:t> 5 cm, no </a:t>
            </a:r>
            <a:r>
              <a:rPr lang="cs-CZ" sz="2400" dirty="0" err="1" smtClean="0"/>
              <a:t>meconium</a:t>
            </a:r>
            <a:r>
              <a:rPr lang="cs-CZ" sz="2400" dirty="0" smtClean="0"/>
              <a:t> </a:t>
            </a:r>
            <a:r>
              <a:rPr lang="cs-CZ" sz="2400" dirty="0" err="1" smtClean="0"/>
              <a:t>impression</a:t>
            </a:r>
            <a:endParaRPr lang="cs-CZ" sz="24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err="1" smtClean="0"/>
              <a:t>Sono</a:t>
            </a:r>
            <a:r>
              <a:rPr lang="cs-CZ" sz="2400" dirty="0" smtClean="0"/>
              <a:t> </a:t>
            </a:r>
            <a:r>
              <a:rPr lang="cs-CZ" sz="2400" dirty="0" err="1" smtClean="0"/>
              <a:t>finding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small</a:t>
            </a:r>
            <a:r>
              <a:rPr lang="cs-CZ" sz="2400" dirty="0" smtClean="0"/>
              <a:t> </a:t>
            </a:r>
            <a:r>
              <a:rPr lang="cs-CZ" sz="2400" dirty="0" err="1" smtClean="0"/>
              <a:t>amount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floating</a:t>
            </a:r>
            <a:r>
              <a:rPr lang="cs-CZ" sz="2400" dirty="0" smtClean="0"/>
              <a:t> </a:t>
            </a:r>
            <a:r>
              <a:rPr lang="cs-CZ" sz="2400" dirty="0" err="1" smtClean="0"/>
              <a:t>liquid</a:t>
            </a:r>
            <a:r>
              <a:rPr lang="cs-CZ" sz="2400" dirty="0" smtClean="0"/>
              <a:t> in </a:t>
            </a:r>
            <a:r>
              <a:rPr lang="cs-CZ" sz="2400" dirty="0" err="1" smtClean="0"/>
              <a:t>abdominal</a:t>
            </a:r>
            <a:r>
              <a:rPr lang="cs-CZ" sz="2400" dirty="0" smtClean="0"/>
              <a:t> </a:t>
            </a:r>
            <a:r>
              <a:rPr lang="cs-CZ" sz="2400" dirty="0" err="1" smtClean="0"/>
              <a:t>cavity</a:t>
            </a:r>
            <a:endParaRPr lang="cs-CZ" sz="2400" dirty="0"/>
          </a:p>
        </p:txBody>
      </p:sp>
      <p:pic>
        <p:nvPicPr>
          <p:cNvPr id="22530" name="Picture 2" descr="F:\Fotky\P60528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628800"/>
            <a:ext cx="3600399" cy="480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6039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Affects</a:t>
            </a:r>
            <a:r>
              <a:rPr lang="cs-CZ" dirty="0" smtClean="0"/>
              <a:t> 10-15%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newborns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cystic</a:t>
            </a:r>
            <a:r>
              <a:rPr lang="cs-CZ" dirty="0" smtClean="0"/>
              <a:t> </a:t>
            </a:r>
            <a:r>
              <a:rPr lang="cs-CZ" dirty="0" err="1" smtClean="0"/>
              <a:t>fibrosis</a:t>
            </a:r>
            <a:r>
              <a:rPr lang="cs-CZ" dirty="0" smtClean="0"/>
              <a:t> (</a:t>
            </a:r>
            <a:r>
              <a:rPr lang="cs-CZ" dirty="0" err="1" smtClean="0"/>
              <a:t>mucoviscidosis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Rigid</a:t>
            </a:r>
            <a:r>
              <a:rPr lang="cs-CZ" dirty="0" smtClean="0"/>
              <a:t> </a:t>
            </a:r>
            <a:r>
              <a:rPr lang="cs-CZ" dirty="0" err="1" smtClean="0"/>
              <a:t>meconium</a:t>
            </a:r>
            <a:r>
              <a:rPr lang="cs-CZ" dirty="0" smtClean="0"/>
              <a:t> </a:t>
            </a:r>
            <a:r>
              <a:rPr lang="cs-CZ" dirty="0" err="1" smtClean="0"/>
              <a:t>similar</a:t>
            </a:r>
            <a:r>
              <a:rPr lang="cs-CZ" dirty="0" smtClean="0"/>
              <a:t> 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rubber</a:t>
            </a:r>
            <a:r>
              <a:rPr lang="cs-CZ" dirty="0" smtClean="0"/>
              <a:t> </a:t>
            </a:r>
            <a:r>
              <a:rPr lang="cs-CZ" dirty="0" err="1" smtClean="0"/>
              <a:t>arises</a:t>
            </a:r>
            <a:r>
              <a:rPr lang="cs-CZ" dirty="0" smtClean="0"/>
              <a:t> </a:t>
            </a:r>
            <a:r>
              <a:rPr lang="cs-CZ" dirty="0" err="1" smtClean="0"/>
              <a:t>because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exocrine</a:t>
            </a:r>
            <a:r>
              <a:rPr lang="cs-CZ" dirty="0" smtClean="0"/>
              <a:t> </a:t>
            </a:r>
            <a:r>
              <a:rPr lang="cs-CZ" dirty="0" err="1" smtClean="0"/>
              <a:t>gland</a:t>
            </a:r>
            <a:r>
              <a:rPr lang="cs-CZ" dirty="0" smtClean="0"/>
              <a:t> </a:t>
            </a:r>
            <a:r>
              <a:rPr lang="cs-CZ" dirty="0" err="1" smtClean="0"/>
              <a:t>affect</a:t>
            </a:r>
            <a:endParaRPr lang="cs-CZ" dirty="0" smtClean="0"/>
          </a:p>
          <a:p>
            <a:r>
              <a:rPr lang="cs-CZ" dirty="0" err="1" smtClean="0"/>
              <a:t>Termin</a:t>
            </a:r>
            <a:r>
              <a:rPr lang="cs-CZ" dirty="0" smtClean="0"/>
              <a:t>. ileum as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obstruction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213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146250"/>
          </a:xfrm>
        </p:spPr>
        <p:txBody>
          <a:bodyPr>
            <a:normAutofit/>
          </a:bodyPr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2000" dirty="0" err="1" smtClean="0"/>
              <a:t>newborns</a:t>
            </a:r>
            <a:r>
              <a:rPr lang="cs-CZ" sz="2000" dirty="0" smtClean="0"/>
              <a:t> </a:t>
            </a:r>
            <a:r>
              <a:rPr lang="cs-CZ" sz="2000" dirty="0" err="1" smtClean="0"/>
              <a:t>meconium</a:t>
            </a:r>
            <a:r>
              <a:rPr lang="cs-CZ" sz="2000" dirty="0" smtClean="0"/>
              <a:t> </a:t>
            </a:r>
            <a:r>
              <a:rPr lang="cs-CZ" sz="2000" dirty="0" err="1" smtClean="0"/>
              <a:t>passages</a:t>
            </a:r>
            <a:r>
              <a:rPr lang="cs-CZ" sz="2000" dirty="0" smtClean="0"/>
              <a:t> </a:t>
            </a:r>
            <a:r>
              <a:rPr lang="cs-CZ" sz="2000" dirty="0" err="1" smtClean="0"/>
              <a:t>casebook</a:t>
            </a:r>
            <a:r>
              <a:rPr lang="cs-CZ" sz="2000" dirty="0" smtClean="0"/>
              <a:t/>
            </a:r>
            <a:br>
              <a:rPr lang="cs-CZ" sz="2000" dirty="0" smtClean="0"/>
            </a:br>
            <a:endParaRPr lang="cs-CZ" sz="2000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93525644"/>
              </p:ext>
            </p:extLst>
          </p:nvPr>
        </p:nvGraphicFramePr>
        <p:xfrm>
          <a:off x="323528" y="2420888"/>
          <a:ext cx="8229600" cy="4114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178696"/>
                <a:gridCol w="5050904"/>
              </a:tblGrid>
              <a:tr h="370840"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Simple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meconium</a:t>
                      </a:r>
                      <a:r>
                        <a:rPr lang="cs-CZ" baseline="0" dirty="0" smtClean="0"/>
                        <a:t> ileus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Termin</a:t>
                      </a:r>
                      <a:r>
                        <a:rPr lang="cs-CZ" dirty="0" smtClean="0"/>
                        <a:t>. ileum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obstruction</a:t>
                      </a:r>
                      <a:r>
                        <a:rPr lang="cs-CZ" baseline="0" dirty="0" smtClean="0"/>
                        <a:t> by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meconium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viscosity</a:t>
                      </a:r>
                      <a:r>
                        <a:rPr lang="cs-CZ" dirty="0" smtClean="0"/>
                        <a:t>, CF+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Complicated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meconium</a:t>
                      </a:r>
                      <a:r>
                        <a:rPr lang="cs-CZ" baseline="0" dirty="0" smtClean="0"/>
                        <a:t> ileus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Intestine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obstruction</a:t>
                      </a:r>
                      <a:r>
                        <a:rPr lang="cs-CZ" baseline="0" dirty="0" smtClean="0"/>
                        <a:t> by </a:t>
                      </a:r>
                      <a:r>
                        <a:rPr lang="cs-CZ" baseline="0" dirty="0" err="1" smtClean="0"/>
                        <a:t>meconium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viscosity</a:t>
                      </a:r>
                      <a:r>
                        <a:rPr lang="cs-CZ" dirty="0" smtClean="0"/>
                        <a:t>,</a:t>
                      </a:r>
                      <a:r>
                        <a:rPr lang="cs-CZ" baseline="0" dirty="0" smtClean="0"/>
                        <a:t> CF+, </a:t>
                      </a:r>
                      <a:r>
                        <a:rPr lang="cs-CZ" baseline="0" dirty="0" err="1" smtClean="0"/>
                        <a:t>intestine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artresia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at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the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same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time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volvulus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stenosis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perforation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intestine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necrosis</a:t>
                      </a:r>
                      <a:r>
                        <a:rPr lang="cs-CZ" baseline="0" dirty="0" smtClean="0"/>
                        <a:t>, peritonitis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Meconium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plugs</a:t>
                      </a:r>
                      <a:r>
                        <a:rPr lang="cs-CZ" baseline="0" dirty="0" smtClean="0"/>
                        <a:t> syndrome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Rectosigma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obstruction</a:t>
                      </a:r>
                      <a:r>
                        <a:rPr lang="cs-CZ" dirty="0" smtClean="0"/>
                        <a:t> by </a:t>
                      </a:r>
                      <a:r>
                        <a:rPr lang="cs-CZ" dirty="0" err="1" smtClean="0"/>
                        <a:t>meconium</a:t>
                      </a:r>
                      <a:r>
                        <a:rPr lang="cs-CZ" dirty="0" smtClean="0"/>
                        <a:t>, 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another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disease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unproven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Immaturity</a:t>
                      </a:r>
                      <a:r>
                        <a:rPr lang="cs-CZ" dirty="0" smtClean="0"/>
                        <a:t> ileus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Termin</a:t>
                      </a:r>
                      <a:r>
                        <a:rPr lang="cs-CZ" dirty="0" smtClean="0"/>
                        <a:t>. Ilea </a:t>
                      </a:r>
                      <a:r>
                        <a:rPr lang="cs-CZ" dirty="0" err="1" smtClean="0"/>
                        <a:t>obstruction</a:t>
                      </a:r>
                      <a:r>
                        <a:rPr lang="cs-CZ" dirty="0" smtClean="0"/>
                        <a:t> by </a:t>
                      </a:r>
                      <a:r>
                        <a:rPr lang="cs-CZ" dirty="0" err="1" smtClean="0"/>
                        <a:t>meconium</a:t>
                      </a:r>
                      <a:r>
                        <a:rPr lang="cs-CZ" dirty="0" smtClean="0"/>
                        <a:t>, </a:t>
                      </a:r>
                      <a:r>
                        <a:rPr lang="cs-CZ" dirty="0" err="1" smtClean="0"/>
                        <a:t>children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with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less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than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dirty="0" smtClean="0"/>
                        <a:t>1500g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Intestine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innervation</a:t>
                      </a:r>
                      <a:r>
                        <a:rPr lang="cs-CZ" dirty="0" smtClean="0"/>
                        <a:t> </a:t>
                      </a:r>
                      <a:r>
                        <a:rPr lang="cs-CZ" dirty="0" err="1" smtClean="0"/>
                        <a:t>dysfunction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M</a:t>
                      </a:r>
                      <a:r>
                        <a:rPr lang="cs-CZ" dirty="0" smtClean="0"/>
                        <a:t>.</a:t>
                      </a:r>
                      <a:r>
                        <a:rPr lang="cs-CZ" dirty="0" err="1" smtClean="0"/>
                        <a:t>Hirschsprung</a:t>
                      </a:r>
                      <a:r>
                        <a:rPr lang="cs-CZ" dirty="0" smtClean="0"/>
                        <a:t>,</a:t>
                      </a:r>
                      <a:r>
                        <a:rPr lang="cs-CZ" baseline="0" dirty="0" smtClean="0"/>
                        <a:t> totální </a:t>
                      </a:r>
                      <a:r>
                        <a:rPr lang="cs-CZ" baseline="0" dirty="0" err="1" smtClean="0"/>
                        <a:t>aganglionosis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intestine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hypoperistalsis</a:t>
                      </a:r>
                      <a:endParaRPr lang="cs-CZ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 smtClean="0"/>
                        <a:t>Other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causes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aseline="0" dirty="0" err="1" smtClean="0"/>
                        <a:t>Congenital</a:t>
                      </a:r>
                      <a:r>
                        <a:rPr lang="cs-CZ" baseline="0" dirty="0" smtClean="0"/>
                        <a:t> </a:t>
                      </a:r>
                      <a:r>
                        <a:rPr lang="cs-CZ" baseline="0" dirty="0" err="1" smtClean="0"/>
                        <a:t>hypothyroidism</a:t>
                      </a:r>
                      <a:r>
                        <a:rPr lang="cs-CZ" baseline="0" dirty="0" smtClean="0"/>
                        <a:t>, </a:t>
                      </a:r>
                      <a:r>
                        <a:rPr lang="cs-CZ" baseline="0" dirty="0" err="1" smtClean="0"/>
                        <a:t>mother</a:t>
                      </a:r>
                      <a:r>
                        <a:rPr lang="cs-CZ" baseline="0" dirty="0" smtClean="0"/>
                        <a:t>´s </a:t>
                      </a:r>
                      <a:r>
                        <a:rPr lang="cs-CZ" baseline="0" dirty="0" err="1" smtClean="0"/>
                        <a:t>narcotic</a:t>
                      </a:r>
                      <a:r>
                        <a:rPr lang="cs-CZ" baseline="0" dirty="0" smtClean="0"/>
                        <a:t> abusus</a:t>
                      </a:r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2345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count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smtClean="0"/>
              <a:t>No </a:t>
            </a:r>
            <a:r>
              <a:rPr lang="cs-CZ" dirty="0" err="1" smtClean="0"/>
              <a:t>meconium</a:t>
            </a:r>
            <a:r>
              <a:rPr lang="cs-CZ" dirty="0" smtClean="0"/>
              <a:t> </a:t>
            </a:r>
            <a:r>
              <a:rPr lang="cs-CZ" dirty="0" err="1" smtClean="0"/>
              <a:t>leaving</a:t>
            </a:r>
            <a:endParaRPr lang="cs-CZ" dirty="0" smtClean="0"/>
          </a:p>
          <a:p>
            <a:r>
              <a:rPr lang="cs-CZ" dirty="0" smtClean="0"/>
              <a:t>1st-2nd </a:t>
            </a:r>
            <a:r>
              <a:rPr lang="cs-CZ" dirty="0" err="1" smtClean="0"/>
              <a:t>day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vomiting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progressive</a:t>
            </a:r>
            <a:r>
              <a:rPr lang="cs-CZ" dirty="0" smtClean="0"/>
              <a:t> abdomen </a:t>
            </a:r>
            <a:r>
              <a:rPr lang="cs-CZ" dirty="0" err="1" smtClean="0"/>
              <a:t>distesion</a:t>
            </a:r>
            <a:endParaRPr lang="cs-CZ" dirty="0" smtClean="0"/>
          </a:p>
          <a:p>
            <a:r>
              <a:rPr lang="cs-CZ" dirty="0" err="1" smtClean="0"/>
              <a:t>Sometimes</a:t>
            </a:r>
            <a:r>
              <a:rPr lang="cs-CZ" dirty="0" smtClean="0"/>
              <a:t> </a:t>
            </a:r>
            <a:r>
              <a:rPr lang="cs-CZ" dirty="0" err="1" smtClean="0"/>
              <a:t>palpable</a:t>
            </a:r>
            <a:r>
              <a:rPr lang="cs-CZ" dirty="0" smtClean="0"/>
              <a:t> </a:t>
            </a:r>
            <a:r>
              <a:rPr lang="cs-CZ" dirty="0" err="1" smtClean="0"/>
              <a:t>indefinite</a:t>
            </a:r>
            <a:r>
              <a:rPr lang="cs-CZ" dirty="0" smtClean="0"/>
              <a:t> </a:t>
            </a:r>
            <a:r>
              <a:rPr lang="cs-CZ" dirty="0" err="1" smtClean="0"/>
              <a:t>resistance</a:t>
            </a:r>
            <a:r>
              <a:rPr lang="cs-CZ" dirty="0" smtClean="0"/>
              <a:t>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right</a:t>
            </a:r>
            <a:r>
              <a:rPr lang="cs-CZ" dirty="0" smtClean="0"/>
              <a:t> hypogastrium</a:t>
            </a:r>
          </a:p>
          <a:p>
            <a:r>
              <a:rPr lang="cs-CZ" dirty="0" err="1" smtClean="0"/>
              <a:t>Progressive</a:t>
            </a:r>
            <a:r>
              <a:rPr lang="cs-CZ" dirty="0" smtClean="0"/>
              <a:t> ileus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sepsis</a:t>
            </a: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235428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cs-CZ" dirty="0" err="1" smtClean="0"/>
              <a:t>Diagnosis</a:t>
            </a:r>
            <a:endParaRPr lang="cs-CZ" dirty="0" smtClean="0"/>
          </a:p>
          <a:p>
            <a:r>
              <a:rPr lang="cs-CZ" dirty="0" smtClean="0"/>
              <a:t>Abdomen X-</a:t>
            </a:r>
            <a:r>
              <a:rPr lang="cs-CZ" dirty="0" err="1" smtClean="0"/>
              <a:t>ray</a:t>
            </a:r>
            <a:r>
              <a:rPr lang="cs-CZ" dirty="0" smtClean="0"/>
              <a:t> in </a:t>
            </a:r>
            <a:r>
              <a:rPr lang="cs-CZ" dirty="0" err="1" smtClean="0"/>
              <a:t>eyesight</a:t>
            </a:r>
            <a:r>
              <a:rPr lang="cs-CZ" dirty="0" smtClean="0"/>
              <a:t> – ileu </a:t>
            </a:r>
            <a:r>
              <a:rPr lang="cs-CZ" dirty="0" err="1" smtClean="0"/>
              <a:t>count</a:t>
            </a:r>
            <a:r>
              <a:rPr lang="cs-CZ" dirty="0" smtClean="0"/>
              <a:t>, </a:t>
            </a:r>
            <a:r>
              <a:rPr lang="cs-CZ" dirty="0" err="1" smtClean="0"/>
              <a:t>sometimes</a:t>
            </a:r>
            <a:r>
              <a:rPr lang="cs-CZ" dirty="0" smtClean="0"/>
              <a:t> </a:t>
            </a:r>
            <a:r>
              <a:rPr lang="cs-CZ" dirty="0" err="1" smtClean="0"/>
              <a:t>noticeable</a:t>
            </a:r>
            <a:r>
              <a:rPr lang="cs-CZ" dirty="0" smtClean="0"/>
              <a:t> </a:t>
            </a:r>
            <a:r>
              <a:rPr lang="cs-CZ" dirty="0" err="1" smtClean="0"/>
              <a:t>meconium</a:t>
            </a:r>
            <a:r>
              <a:rPr lang="cs-CZ" dirty="0" smtClean="0"/>
              <a:t> </a:t>
            </a:r>
            <a:r>
              <a:rPr lang="cs-CZ" dirty="0" err="1" smtClean="0"/>
              <a:t>shadows</a:t>
            </a:r>
            <a:endParaRPr lang="cs-CZ" dirty="0" smtClean="0"/>
          </a:p>
          <a:p>
            <a:r>
              <a:rPr lang="cs-CZ" dirty="0" err="1" smtClean="0"/>
              <a:t>Irrigography</a:t>
            </a:r>
            <a:r>
              <a:rPr lang="cs-CZ" dirty="0" smtClean="0"/>
              <a:t> – </a:t>
            </a:r>
            <a:r>
              <a:rPr lang="cs-CZ" dirty="0" err="1" smtClean="0"/>
              <a:t>narrow</a:t>
            </a:r>
            <a:r>
              <a:rPr lang="cs-CZ" dirty="0" smtClean="0"/>
              <a:t> </a:t>
            </a:r>
            <a:r>
              <a:rPr lang="cs-CZ" dirty="0" err="1" smtClean="0"/>
              <a:t>colon</a:t>
            </a:r>
            <a:r>
              <a:rPr lang="cs-CZ" dirty="0" smtClean="0"/>
              <a:t> </a:t>
            </a:r>
            <a:r>
              <a:rPr lang="cs-CZ" dirty="0" err="1" smtClean="0"/>
              <a:t>count</a:t>
            </a:r>
            <a:r>
              <a:rPr lang="cs-CZ" dirty="0" smtClean="0"/>
              <a:t> (</a:t>
            </a:r>
            <a:r>
              <a:rPr lang="cs-CZ" dirty="0" err="1" smtClean="0"/>
              <a:t>microcolon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Sono</a:t>
            </a:r>
            <a:r>
              <a:rPr lang="cs-CZ" dirty="0" smtClean="0"/>
              <a:t> – </a:t>
            </a:r>
            <a:r>
              <a:rPr lang="cs-CZ" dirty="0" err="1" smtClean="0"/>
              <a:t>distended</a:t>
            </a:r>
            <a:r>
              <a:rPr lang="cs-CZ" dirty="0" smtClean="0"/>
              <a:t> </a:t>
            </a:r>
            <a:r>
              <a:rPr lang="cs-CZ" dirty="0" err="1" smtClean="0"/>
              <a:t>small</a:t>
            </a:r>
            <a:r>
              <a:rPr lang="cs-CZ" dirty="0" smtClean="0"/>
              <a:t> </a:t>
            </a:r>
            <a:r>
              <a:rPr lang="cs-CZ" dirty="0" err="1" smtClean="0"/>
              <a:t>bowel</a:t>
            </a:r>
            <a:r>
              <a:rPr lang="cs-CZ" dirty="0" smtClean="0"/>
              <a:t> </a:t>
            </a:r>
            <a:r>
              <a:rPr lang="cs-CZ" dirty="0" err="1" smtClean="0"/>
              <a:t>loops</a:t>
            </a:r>
            <a:r>
              <a:rPr lang="cs-CZ" dirty="0" smtClean="0"/>
              <a:t>, </a:t>
            </a:r>
            <a:r>
              <a:rPr lang="cs-CZ" dirty="0" err="1" smtClean="0"/>
              <a:t>termin</a:t>
            </a:r>
            <a:r>
              <a:rPr lang="cs-CZ" dirty="0" smtClean="0"/>
              <a:t>. ileum </a:t>
            </a:r>
            <a:r>
              <a:rPr lang="cs-CZ" dirty="0" err="1" smtClean="0"/>
              <a:t>distended</a:t>
            </a:r>
            <a:r>
              <a:rPr lang="cs-CZ" dirty="0" smtClean="0"/>
              <a:t> by </a:t>
            </a:r>
            <a:r>
              <a:rPr lang="cs-CZ" dirty="0" err="1" smtClean="0"/>
              <a:t>content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liquid</a:t>
            </a:r>
            <a:endParaRPr lang="cs-CZ" dirty="0" smtClean="0"/>
          </a:p>
          <a:p>
            <a:r>
              <a:rPr lang="cs-CZ" dirty="0" err="1" smtClean="0"/>
              <a:t>Elevated</a:t>
            </a:r>
            <a:r>
              <a:rPr lang="cs-CZ" dirty="0" smtClean="0"/>
              <a:t> chloride </a:t>
            </a:r>
            <a:r>
              <a:rPr lang="cs-CZ" dirty="0" err="1" smtClean="0"/>
              <a:t>values</a:t>
            </a:r>
            <a:r>
              <a:rPr lang="cs-CZ" dirty="0" smtClean="0"/>
              <a:t> in </a:t>
            </a:r>
            <a:r>
              <a:rPr lang="cs-CZ" dirty="0" err="1" smtClean="0"/>
              <a:t>sweat</a:t>
            </a:r>
            <a:endParaRPr lang="cs-CZ" dirty="0" smtClean="0"/>
          </a:p>
          <a:p>
            <a:r>
              <a:rPr lang="cs-CZ" dirty="0" err="1" smtClean="0"/>
              <a:t>Genetic</a:t>
            </a:r>
            <a:r>
              <a:rPr lang="cs-CZ" dirty="0" smtClean="0"/>
              <a:t> </a:t>
            </a:r>
            <a:r>
              <a:rPr lang="cs-CZ" dirty="0" err="1" smtClean="0"/>
              <a:t>examination</a:t>
            </a:r>
            <a:r>
              <a:rPr lang="cs-CZ" dirty="0" smtClean="0"/>
              <a:t> CF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32296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„</a:t>
            </a:r>
            <a:r>
              <a:rPr lang="cs-CZ" sz="2400" dirty="0" err="1" smtClean="0"/>
              <a:t>Dry</a:t>
            </a:r>
            <a:r>
              <a:rPr lang="cs-CZ" sz="2400" dirty="0" smtClean="0"/>
              <a:t>“ ileus X-</a:t>
            </a:r>
            <a:r>
              <a:rPr lang="cs-CZ" sz="2400" dirty="0" err="1" smtClean="0"/>
              <a:t>ray</a:t>
            </a:r>
            <a:endParaRPr lang="cs-CZ" sz="2400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400" dirty="0" err="1" smtClean="0"/>
              <a:t>Irrigography</a:t>
            </a:r>
            <a:r>
              <a:rPr lang="cs-CZ" sz="2400" dirty="0" smtClean="0"/>
              <a:t> - </a:t>
            </a:r>
            <a:r>
              <a:rPr lang="cs-CZ" sz="2400" dirty="0" err="1" smtClean="0"/>
              <a:t>microcolon</a:t>
            </a:r>
            <a:endParaRPr lang="cs-CZ" sz="2400" dirty="0"/>
          </a:p>
        </p:txBody>
      </p:sp>
      <p:pic>
        <p:nvPicPr>
          <p:cNvPr id="1026" name="Picture 2" descr="C:\Users\82034\Pictures\mekoniový suchý ileu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348882"/>
            <a:ext cx="3869333" cy="40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82034\Pictures\mekoniový ileus irri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48881"/>
            <a:ext cx="3672408" cy="409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554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 err="1" smtClean="0"/>
              <a:t>Therapy</a:t>
            </a:r>
            <a:endParaRPr lang="cs-CZ" dirty="0" smtClean="0"/>
          </a:p>
          <a:p>
            <a:r>
              <a:rPr lang="cs-CZ" dirty="0" err="1" smtClean="0"/>
              <a:t>Simple</a:t>
            </a:r>
            <a:r>
              <a:rPr lang="cs-CZ" dirty="0" smtClean="0"/>
              <a:t> </a:t>
            </a:r>
            <a:r>
              <a:rPr lang="cs-CZ" dirty="0" err="1" smtClean="0"/>
              <a:t>form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– </a:t>
            </a:r>
            <a:r>
              <a:rPr lang="cs-CZ" dirty="0" err="1" smtClean="0">
                <a:solidFill>
                  <a:srgbClr val="FF0000"/>
                </a:solidFill>
              </a:rPr>
              <a:t>conservative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/>
              <a:t>– </a:t>
            </a:r>
            <a:r>
              <a:rPr lang="cs-CZ" dirty="0" err="1" smtClean="0"/>
              <a:t>clysis</a:t>
            </a:r>
            <a:r>
              <a:rPr lang="cs-CZ" dirty="0" smtClean="0"/>
              <a:t> (</a:t>
            </a:r>
            <a:r>
              <a:rPr lang="cs-CZ" dirty="0" err="1" smtClean="0"/>
              <a:t>alternatively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mucolytic</a:t>
            </a:r>
            <a:r>
              <a:rPr lang="cs-CZ" dirty="0" smtClean="0"/>
              <a:t>), start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feeding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 </a:t>
            </a:r>
            <a:r>
              <a:rPr lang="cs-CZ" dirty="0" err="1" smtClean="0"/>
              <a:t>clearance</a:t>
            </a:r>
            <a:r>
              <a:rPr lang="cs-CZ" dirty="0" smtClean="0"/>
              <a:t> by GIT (</a:t>
            </a:r>
            <a:r>
              <a:rPr lang="cs-CZ" dirty="0" err="1" smtClean="0"/>
              <a:t>special</a:t>
            </a:r>
            <a:r>
              <a:rPr lang="cs-CZ" dirty="0" smtClean="0"/>
              <a:t> </a:t>
            </a:r>
            <a:r>
              <a:rPr lang="cs-CZ" dirty="0" err="1" smtClean="0"/>
              <a:t>milks</a:t>
            </a:r>
            <a:r>
              <a:rPr lang="cs-CZ" dirty="0" smtClean="0"/>
              <a:t> + </a:t>
            </a:r>
            <a:r>
              <a:rPr lang="cs-CZ" dirty="0" err="1" smtClean="0"/>
              <a:t>pancreat</a:t>
            </a:r>
            <a:r>
              <a:rPr lang="cs-CZ" dirty="0" smtClean="0"/>
              <a:t>. </a:t>
            </a:r>
            <a:r>
              <a:rPr lang="cs-CZ" dirty="0" err="1" smtClean="0"/>
              <a:t>enzymes</a:t>
            </a:r>
            <a:r>
              <a:rPr lang="cs-CZ" dirty="0" smtClean="0"/>
              <a:t> </a:t>
            </a:r>
            <a:r>
              <a:rPr lang="cs-CZ" dirty="0" err="1" smtClean="0"/>
              <a:t>substitution</a:t>
            </a:r>
            <a:r>
              <a:rPr lang="cs-CZ" dirty="0" smtClean="0"/>
              <a:t>)</a:t>
            </a:r>
          </a:p>
          <a:p>
            <a:r>
              <a:rPr lang="cs-CZ" dirty="0" err="1" smtClean="0"/>
              <a:t>Complicated</a:t>
            </a:r>
            <a:r>
              <a:rPr lang="cs-CZ" dirty="0" smtClean="0"/>
              <a:t> </a:t>
            </a:r>
            <a:r>
              <a:rPr lang="cs-CZ" dirty="0" err="1" smtClean="0"/>
              <a:t>forms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– </a:t>
            </a:r>
            <a:r>
              <a:rPr lang="cs-CZ" dirty="0" err="1" smtClean="0">
                <a:solidFill>
                  <a:srgbClr val="FF0000"/>
                </a:solidFill>
              </a:rPr>
              <a:t>surgical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>
                <a:solidFill>
                  <a:srgbClr val="FF0000"/>
                </a:solidFill>
              </a:rPr>
              <a:t>th</a:t>
            </a:r>
            <a:r>
              <a:rPr lang="cs-CZ" dirty="0" smtClean="0">
                <a:solidFill>
                  <a:srgbClr val="FF0000"/>
                </a:solidFill>
              </a:rPr>
              <a:t>. </a:t>
            </a:r>
            <a:r>
              <a:rPr lang="cs-CZ" dirty="0" smtClean="0"/>
              <a:t>– in case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concervat</a:t>
            </a:r>
            <a:r>
              <a:rPr lang="cs-CZ" dirty="0" smtClean="0"/>
              <a:t>. </a:t>
            </a:r>
            <a:r>
              <a:rPr lang="cs-CZ" dirty="0" err="1"/>
              <a:t>t</a:t>
            </a:r>
            <a:r>
              <a:rPr lang="cs-CZ" dirty="0" err="1" smtClean="0"/>
              <a:t>h</a:t>
            </a:r>
            <a:r>
              <a:rPr lang="cs-CZ" dirty="0" smtClean="0"/>
              <a:t>. </a:t>
            </a:r>
            <a:r>
              <a:rPr lang="cs-CZ" dirty="0" err="1" smtClean="0"/>
              <a:t>failure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/>
              <a:t>č</a:t>
            </a:r>
            <a:r>
              <a:rPr lang="cs-CZ" dirty="0" smtClean="0"/>
              <a:t>i GIT </a:t>
            </a:r>
            <a:r>
              <a:rPr lang="cs-CZ" dirty="0" err="1" smtClean="0"/>
              <a:t>perforation</a:t>
            </a:r>
            <a:r>
              <a:rPr lang="cs-CZ" dirty="0" smtClean="0"/>
              <a:t> – </a:t>
            </a:r>
            <a:r>
              <a:rPr lang="cs-CZ" dirty="0" err="1" smtClean="0"/>
              <a:t>the</a:t>
            </a:r>
            <a:r>
              <a:rPr lang="cs-CZ" dirty="0" smtClean="0"/>
              <a:t> most </a:t>
            </a:r>
            <a:r>
              <a:rPr lang="cs-CZ" dirty="0" err="1" smtClean="0"/>
              <a:t>frequent</a:t>
            </a:r>
            <a:r>
              <a:rPr lang="cs-CZ" dirty="0" smtClean="0"/>
              <a:t> </a:t>
            </a:r>
            <a:r>
              <a:rPr lang="cs-CZ" dirty="0" err="1" smtClean="0"/>
              <a:t>temporar</a:t>
            </a:r>
            <a:r>
              <a:rPr lang="cs-CZ" dirty="0" smtClean="0"/>
              <a:t> </a:t>
            </a:r>
            <a:r>
              <a:rPr lang="cs-CZ" dirty="0" err="1" smtClean="0"/>
              <a:t>stoma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629844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F:\Fotky\ileus mekoniovy\P32501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5964237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4484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F:\Fotky\ileus mekoniovy\P32501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7338"/>
            <a:ext cx="5964238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97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Causes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CDD</a:t>
            </a:r>
            <a:endParaRPr lang="cs-CZ" dirty="0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err="1" smtClean="0"/>
              <a:t>Genetic</a:t>
            </a:r>
            <a:r>
              <a:rPr lang="cs-CZ" b="1" dirty="0" smtClean="0"/>
              <a:t>  </a:t>
            </a:r>
            <a:r>
              <a:rPr lang="cs-CZ" dirty="0" smtClean="0"/>
              <a:t>                              30-40%</a:t>
            </a:r>
          </a:p>
          <a:p>
            <a:r>
              <a:rPr lang="cs-CZ" sz="2000" dirty="0" err="1" smtClean="0"/>
              <a:t>Chromosomal</a:t>
            </a:r>
            <a:endParaRPr lang="cs-CZ" sz="2000" dirty="0" smtClean="0"/>
          </a:p>
          <a:p>
            <a:r>
              <a:rPr lang="cs-CZ" sz="2000" dirty="0" err="1" smtClean="0"/>
              <a:t>Disfuction</a:t>
            </a:r>
            <a:r>
              <a:rPr lang="cs-CZ" sz="2000" dirty="0" smtClean="0"/>
              <a:t> </a:t>
            </a:r>
            <a:r>
              <a:rPr lang="cs-CZ" sz="2000" dirty="0" err="1" smtClean="0"/>
              <a:t>of</a:t>
            </a:r>
            <a:r>
              <a:rPr lang="cs-CZ" sz="2000" dirty="0" smtClean="0"/>
              <a:t> </a:t>
            </a:r>
            <a:r>
              <a:rPr lang="cs-CZ" sz="2000" dirty="0" err="1" smtClean="0"/>
              <a:t>one</a:t>
            </a:r>
            <a:r>
              <a:rPr lang="cs-CZ" sz="2000" dirty="0" smtClean="0"/>
              <a:t> gene</a:t>
            </a:r>
          </a:p>
          <a:p>
            <a:r>
              <a:rPr lang="cs-CZ" sz="2000" dirty="0" err="1" smtClean="0"/>
              <a:t>Multifactorial</a:t>
            </a:r>
            <a:endParaRPr lang="cs-CZ" sz="2000" dirty="0" smtClean="0"/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b="1" dirty="0" err="1" smtClean="0"/>
              <a:t>External</a:t>
            </a:r>
            <a:r>
              <a:rPr lang="cs-CZ" b="1" dirty="0" smtClean="0"/>
              <a:t> </a:t>
            </a:r>
            <a:r>
              <a:rPr lang="cs-CZ" b="1" dirty="0" err="1" smtClean="0"/>
              <a:t>environment</a:t>
            </a:r>
            <a:r>
              <a:rPr lang="cs-CZ" b="1" dirty="0" smtClean="0"/>
              <a:t> influence   </a:t>
            </a:r>
            <a:r>
              <a:rPr lang="cs-CZ" dirty="0" smtClean="0"/>
              <a:t>5-10</a:t>
            </a:r>
            <a:r>
              <a:rPr lang="cs-CZ" sz="3600" dirty="0" smtClean="0"/>
              <a:t>%   </a:t>
            </a:r>
          </a:p>
          <a:p>
            <a:r>
              <a:rPr lang="cs-CZ" sz="2000" dirty="0" err="1" smtClean="0"/>
              <a:t>Drugs</a:t>
            </a:r>
            <a:r>
              <a:rPr lang="cs-CZ" sz="2000" dirty="0" smtClean="0"/>
              <a:t> </a:t>
            </a:r>
            <a:r>
              <a:rPr lang="cs-CZ" sz="2000" dirty="0" err="1" smtClean="0"/>
              <a:t>and</a:t>
            </a:r>
            <a:r>
              <a:rPr lang="cs-CZ" sz="2000" dirty="0" smtClean="0"/>
              <a:t> </a:t>
            </a:r>
            <a:r>
              <a:rPr lang="cs-CZ" sz="2000" dirty="0" err="1" smtClean="0"/>
              <a:t>chemicals</a:t>
            </a:r>
            <a:endParaRPr lang="cs-CZ" sz="2000" dirty="0" smtClean="0"/>
          </a:p>
          <a:p>
            <a:r>
              <a:rPr lang="cs-CZ" sz="2000" dirty="0" err="1" smtClean="0"/>
              <a:t>Infection</a:t>
            </a:r>
            <a:endParaRPr lang="cs-CZ" sz="2000" dirty="0" smtClean="0"/>
          </a:p>
          <a:p>
            <a:r>
              <a:rPr lang="cs-CZ" sz="2000" dirty="0" err="1" smtClean="0"/>
              <a:t>Physical</a:t>
            </a:r>
            <a:r>
              <a:rPr lang="cs-CZ" sz="2000" dirty="0" smtClean="0"/>
              <a:t> </a:t>
            </a:r>
            <a:r>
              <a:rPr lang="cs-CZ" sz="2000" dirty="0" err="1" smtClean="0"/>
              <a:t>factors</a:t>
            </a:r>
            <a:endParaRPr lang="cs-CZ" sz="2000" dirty="0" smtClean="0"/>
          </a:p>
          <a:p>
            <a:endParaRPr lang="cs-CZ" sz="2000" dirty="0" smtClean="0"/>
          </a:p>
          <a:p>
            <a:pPr marL="0" indent="0">
              <a:buNone/>
            </a:pPr>
            <a:r>
              <a:rPr lang="cs-CZ" b="1" dirty="0" err="1" smtClean="0"/>
              <a:t>Unknown</a:t>
            </a:r>
            <a:r>
              <a:rPr lang="cs-CZ" b="1" dirty="0" smtClean="0"/>
              <a:t>                                   </a:t>
            </a:r>
            <a:r>
              <a:rPr lang="cs-CZ" dirty="0" smtClean="0"/>
              <a:t>50%</a:t>
            </a:r>
            <a:endParaRPr lang="cs-CZ" b="1" dirty="0"/>
          </a:p>
        </p:txBody>
      </p:sp>
      <p:pic>
        <p:nvPicPr>
          <p:cNvPr id="1026" name="Picture 2" descr="C:\Users\Jirku\Pictures\prezentace\otazní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900612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irku\Pictures\prezentace\atomový výbuc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852936"/>
            <a:ext cx="1905000" cy="204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irku\Pictures\prezentace\DN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9000" y="1124744"/>
            <a:ext cx="1905000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7952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9" name="Picture 3" descr="F:\Fotky\mekoniovy ileus\Meconiovy_ileus_perforace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484784"/>
            <a:ext cx="5976663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7114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Meconium</a:t>
            </a:r>
            <a:r>
              <a:rPr lang="cs-CZ" dirty="0" smtClean="0"/>
              <a:t> ileus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F:\Fotky\mekoniovy ileus\Meconiovy_ileus_perforac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484784"/>
            <a:ext cx="6072675" cy="455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133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dirty="0" err="1" smtClean="0">
                <a:solidFill>
                  <a:prstClr val="black"/>
                </a:solidFill>
              </a:rPr>
              <a:t>We</a:t>
            </a:r>
            <a:r>
              <a:rPr lang="cs-CZ" dirty="0" smtClean="0">
                <a:solidFill>
                  <a:prstClr val="black"/>
                </a:solidFill>
              </a:rPr>
              <a:t> are </a:t>
            </a:r>
            <a:r>
              <a:rPr lang="cs-CZ" dirty="0" err="1" smtClean="0">
                <a:solidFill>
                  <a:prstClr val="black"/>
                </a:solidFill>
              </a:rPr>
              <a:t>having</a:t>
            </a:r>
            <a:r>
              <a:rPr lang="cs-CZ" dirty="0" smtClean="0">
                <a:solidFill>
                  <a:prstClr val="black"/>
                </a:solidFill>
              </a:rPr>
              <a:t> a baby  </a:t>
            </a:r>
            <a:br>
              <a:rPr lang="cs-CZ" dirty="0" smtClean="0">
                <a:solidFill>
                  <a:prstClr val="black"/>
                </a:solidFill>
              </a:rPr>
            </a:br>
            <a:r>
              <a:rPr lang="cs-CZ" sz="1800" dirty="0" err="1" smtClean="0">
                <a:solidFill>
                  <a:prstClr val="black"/>
                </a:solidFill>
              </a:rPr>
              <a:t>it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could</a:t>
            </a:r>
            <a:r>
              <a:rPr lang="cs-CZ" sz="1800" dirty="0" smtClean="0">
                <a:solidFill>
                  <a:prstClr val="black"/>
                </a:solidFill>
              </a:rPr>
              <a:t> </a:t>
            </a:r>
            <a:r>
              <a:rPr lang="cs-CZ" sz="1800" dirty="0" err="1" smtClean="0">
                <a:solidFill>
                  <a:prstClr val="black"/>
                </a:solidFill>
              </a:rPr>
              <a:t>happen</a:t>
            </a:r>
            <a:r>
              <a:rPr lang="cs-CZ" sz="1800" dirty="0" smtClean="0">
                <a:solidFill>
                  <a:prstClr val="black"/>
                </a:solidFill>
              </a:rPr>
              <a:t> to </a:t>
            </a:r>
            <a:r>
              <a:rPr lang="cs-CZ" sz="1800" dirty="0" err="1" smtClean="0">
                <a:solidFill>
                  <a:prstClr val="black"/>
                </a:solidFill>
              </a:rPr>
              <a:t>you</a:t>
            </a:r>
            <a:r>
              <a:rPr lang="cs-CZ" sz="1800" dirty="0" smtClean="0">
                <a:solidFill>
                  <a:prstClr val="black"/>
                </a:solidFill>
              </a:rPr>
              <a:t> as </a:t>
            </a:r>
            <a:r>
              <a:rPr lang="cs-CZ" sz="1800" dirty="0" err="1" smtClean="0">
                <a:solidFill>
                  <a:prstClr val="black"/>
                </a:solidFill>
              </a:rPr>
              <a:t>well</a:t>
            </a:r>
            <a:endParaRPr lang="cs-CZ" sz="1800" dirty="0"/>
          </a:p>
        </p:txBody>
      </p:sp>
      <p:pic>
        <p:nvPicPr>
          <p:cNvPr id="4" name="Picture 10" descr="C:\Users\82034\Pictures\těhotná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7140577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872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82034\Pictures\těhotenské břich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944" y="2636912"/>
            <a:ext cx="2808312" cy="3952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láček 4"/>
          <p:cNvSpPr/>
          <p:nvPr/>
        </p:nvSpPr>
        <p:spPr>
          <a:xfrm>
            <a:off x="1835696" y="34477"/>
            <a:ext cx="5832648" cy="3906554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11606" y="468317"/>
            <a:ext cx="5168857" cy="1143000"/>
          </a:xfrm>
        </p:spPr>
        <p:txBody>
          <a:bodyPr>
            <a:normAutofit/>
          </a:bodyPr>
          <a:lstStyle/>
          <a:p>
            <a:r>
              <a:rPr lang="cs-CZ" sz="2000" dirty="0" err="1" smtClean="0"/>
              <a:t>Is</a:t>
            </a:r>
            <a:r>
              <a:rPr lang="cs-CZ" sz="2000" dirty="0" smtClean="0"/>
              <a:t> </a:t>
            </a:r>
            <a:r>
              <a:rPr lang="cs-CZ" sz="2000" dirty="0" err="1" smtClean="0"/>
              <a:t>it</a:t>
            </a:r>
            <a:r>
              <a:rPr lang="cs-CZ" sz="2000" dirty="0" smtClean="0"/>
              <a:t> </a:t>
            </a:r>
            <a:r>
              <a:rPr lang="cs-CZ" sz="2000" dirty="0" err="1" smtClean="0"/>
              <a:t>going</a:t>
            </a:r>
            <a:r>
              <a:rPr lang="cs-CZ" sz="2000" dirty="0" smtClean="0"/>
              <a:t> to </a:t>
            </a:r>
            <a:r>
              <a:rPr lang="cs-CZ" sz="2000" dirty="0" err="1" smtClean="0"/>
              <a:t>be</a:t>
            </a:r>
            <a:r>
              <a:rPr lang="cs-CZ" sz="2000" dirty="0" smtClean="0"/>
              <a:t> </a:t>
            </a:r>
            <a:r>
              <a:rPr lang="cs-CZ" sz="2000" dirty="0" err="1" smtClean="0"/>
              <a:t>smooth</a:t>
            </a:r>
            <a:r>
              <a:rPr lang="cs-CZ" sz="2000" dirty="0" smtClean="0"/>
              <a:t>?</a:t>
            </a:r>
            <a:endParaRPr lang="cs-CZ" sz="2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684784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5363" name="Picture 3" descr="C:\Users\82034\Pictures\tune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6348" y="1268760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3864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Sometimes</a:t>
            </a:r>
            <a:r>
              <a:rPr lang="cs-CZ" dirty="0" smtClean="0"/>
              <a:t> not…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C:\Users\82034\Pictures\Klešťový porod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250" y="1844824"/>
            <a:ext cx="2619375" cy="200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82034\Pictures\vakuumextrakto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496" y="4149080"/>
            <a:ext cx="2533650" cy="191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82034\Pictures\kleště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87462"/>
            <a:ext cx="3291358" cy="46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76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Newborn</a:t>
            </a:r>
            <a:r>
              <a:rPr lang="cs-CZ" dirty="0" smtClean="0"/>
              <a:t>´s </a:t>
            </a:r>
            <a:r>
              <a:rPr lang="cs-CZ" dirty="0" err="1" smtClean="0"/>
              <a:t>labour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cs-CZ" dirty="0" smtClean="0"/>
              <a:t>Risk </a:t>
            </a:r>
            <a:r>
              <a:rPr lang="cs-CZ" dirty="0" err="1" smtClean="0"/>
              <a:t>factors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r>
              <a:rPr lang="cs-CZ" dirty="0" err="1" smtClean="0"/>
              <a:t>Immature</a:t>
            </a:r>
            <a:r>
              <a:rPr lang="cs-CZ" dirty="0" smtClean="0"/>
              <a:t> fetus</a:t>
            </a:r>
          </a:p>
          <a:p>
            <a:r>
              <a:rPr lang="cs-CZ" dirty="0" err="1" smtClean="0"/>
              <a:t>Breech</a:t>
            </a:r>
            <a:r>
              <a:rPr lang="cs-CZ" dirty="0" smtClean="0"/>
              <a:t> </a:t>
            </a:r>
            <a:r>
              <a:rPr lang="cs-CZ" dirty="0" err="1" smtClean="0"/>
              <a:t>birth</a:t>
            </a:r>
            <a:endParaRPr lang="cs-CZ" dirty="0" smtClean="0"/>
          </a:p>
          <a:p>
            <a:r>
              <a:rPr lang="cs-CZ" dirty="0" err="1" smtClean="0"/>
              <a:t>Instrumental</a:t>
            </a:r>
            <a:r>
              <a:rPr lang="cs-CZ" dirty="0" smtClean="0"/>
              <a:t> </a:t>
            </a:r>
            <a:r>
              <a:rPr lang="cs-CZ" dirty="0" err="1" smtClean="0"/>
              <a:t>delivery</a:t>
            </a:r>
            <a:endParaRPr lang="cs-CZ" dirty="0" smtClean="0"/>
          </a:p>
          <a:p>
            <a:r>
              <a:rPr lang="cs-CZ" dirty="0" smtClean="0"/>
              <a:t>Great fetus </a:t>
            </a:r>
            <a:r>
              <a:rPr lang="cs-CZ" dirty="0" err="1" smtClean="0"/>
              <a:t>delivery</a:t>
            </a:r>
            <a:r>
              <a:rPr lang="cs-CZ" dirty="0" smtClean="0"/>
              <a:t>, </a:t>
            </a:r>
            <a:r>
              <a:rPr lang="cs-CZ" dirty="0" err="1" smtClean="0"/>
              <a:t>cephalopelvic</a:t>
            </a:r>
            <a:r>
              <a:rPr lang="cs-CZ" dirty="0" smtClean="0"/>
              <a:t> </a:t>
            </a:r>
            <a:r>
              <a:rPr lang="cs-CZ" dirty="0" err="1" smtClean="0"/>
              <a:t>disproportion</a:t>
            </a:r>
            <a:endParaRPr lang="cs-CZ" dirty="0" smtClean="0"/>
          </a:p>
          <a:p>
            <a:r>
              <a:rPr lang="cs-CZ" dirty="0" smtClean="0"/>
              <a:t>Rapid </a:t>
            </a:r>
            <a:r>
              <a:rPr lang="cs-CZ" dirty="0" err="1" smtClean="0"/>
              <a:t>delivery</a:t>
            </a:r>
            <a:endParaRPr lang="cs-CZ" dirty="0" smtClean="0"/>
          </a:p>
          <a:p>
            <a:r>
              <a:rPr lang="cs-CZ" dirty="0" err="1" smtClean="0"/>
              <a:t>Slacken</a:t>
            </a:r>
            <a:r>
              <a:rPr lang="cs-CZ" dirty="0" smtClean="0"/>
              <a:t> </a:t>
            </a:r>
            <a:r>
              <a:rPr lang="cs-CZ" dirty="0" err="1" smtClean="0"/>
              <a:t>delivery</a:t>
            </a:r>
            <a:endParaRPr lang="cs-CZ" dirty="0" smtClean="0"/>
          </a:p>
          <a:p>
            <a:r>
              <a:rPr lang="cs-CZ" dirty="0" err="1" smtClean="0"/>
              <a:t>Abnormally</a:t>
            </a:r>
            <a:r>
              <a:rPr lang="cs-CZ" dirty="0" smtClean="0"/>
              <a:t> </a:t>
            </a:r>
            <a:r>
              <a:rPr lang="cs-CZ" dirty="0" err="1" smtClean="0"/>
              <a:t>positioned</a:t>
            </a:r>
            <a:r>
              <a:rPr lang="cs-CZ" dirty="0" smtClean="0"/>
              <a:t> fetus</a:t>
            </a:r>
          </a:p>
          <a:p>
            <a:r>
              <a:rPr lang="cs-CZ" dirty="0" smtClean="0"/>
              <a:t>CDD </a:t>
            </a:r>
            <a:r>
              <a:rPr lang="cs-CZ" dirty="0" err="1" smtClean="0"/>
              <a:t>of</a:t>
            </a:r>
            <a:r>
              <a:rPr lang="cs-CZ" dirty="0" smtClean="0"/>
              <a:t> fetus</a:t>
            </a:r>
          </a:p>
          <a:p>
            <a:pPr marL="0" indent="0">
              <a:buNone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xmlns="" val="115764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Newborn</a:t>
            </a:r>
            <a:r>
              <a:rPr lang="cs-CZ" dirty="0" smtClean="0"/>
              <a:t>´s </a:t>
            </a:r>
            <a:r>
              <a:rPr lang="cs-CZ" dirty="0" err="1" smtClean="0"/>
              <a:t>labour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Soft </a:t>
            </a:r>
            <a:r>
              <a:rPr lang="cs-CZ" dirty="0" err="1" smtClean="0"/>
              <a:t>tissue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 </a:t>
            </a:r>
            <a:r>
              <a:rPr lang="cs-CZ" sz="1800" dirty="0" smtClean="0"/>
              <a:t>(</a:t>
            </a:r>
            <a:r>
              <a:rPr lang="cs-CZ" sz="1800" dirty="0" err="1" smtClean="0"/>
              <a:t>petechia</a:t>
            </a:r>
            <a:r>
              <a:rPr lang="cs-CZ" sz="1800" dirty="0" smtClean="0"/>
              <a:t>, </a:t>
            </a:r>
            <a:r>
              <a:rPr lang="cs-CZ" sz="1800" dirty="0" err="1" smtClean="0"/>
              <a:t>cephalhaematoma</a:t>
            </a:r>
            <a:r>
              <a:rPr lang="cs-CZ" sz="1800" dirty="0" smtClean="0"/>
              <a:t>, </a:t>
            </a:r>
            <a:r>
              <a:rPr lang="cs-CZ" sz="1800" dirty="0" err="1" smtClean="0"/>
              <a:t>subconjuctival</a:t>
            </a:r>
            <a:r>
              <a:rPr lang="cs-CZ" sz="1800" dirty="0" smtClean="0"/>
              <a:t> 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</a:t>
            </a:r>
            <a:r>
              <a:rPr lang="cs-CZ" sz="1800" dirty="0" err="1" smtClean="0"/>
              <a:t>and</a:t>
            </a:r>
            <a:r>
              <a:rPr lang="cs-CZ" sz="1800" dirty="0" smtClean="0"/>
              <a:t> </a:t>
            </a:r>
            <a:r>
              <a:rPr lang="cs-CZ" sz="1800" dirty="0" err="1" smtClean="0"/>
              <a:t>retinal</a:t>
            </a:r>
            <a:r>
              <a:rPr lang="cs-CZ" sz="1800" dirty="0" smtClean="0"/>
              <a:t> </a:t>
            </a:r>
            <a:r>
              <a:rPr lang="cs-CZ" sz="1800" dirty="0" err="1" smtClean="0"/>
              <a:t>haemorrhage</a:t>
            </a:r>
            <a:r>
              <a:rPr lang="cs-CZ" sz="1800" dirty="0" smtClean="0"/>
              <a:t>,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m.</a:t>
            </a:r>
            <a:r>
              <a:rPr lang="cs-CZ" sz="1800" dirty="0" err="1" smtClean="0"/>
              <a:t>sternocleidomastoideus</a:t>
            </a:r>
            <a:r>
              <a:rPr lang="cs-CZ" sz="1800" dirty="0" smtClean="0"/>
              <a:t> </a:t>
            </a:r>
            <a:r>
              <a:rPr lang="cs-CZ" sz="1800" dirty="0" err="1" smtClean="0"/>
              <a:t>injury</a:t>
            </a:r>
            <a:r>
              <a:rPr lang="cs-CZ" sz="1800" dirty="0" smtClean="0"/>
              <a:t>) 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Skeleton </a:t>
            </a:r>
            <a:r>
              <a:rPr lang="cs-CZ" dirty="0" err="1" smtClean="0"/>
              <a:t>injury</a:t>
            </a:r>
            <a:r>
              <a:rPr lang="cs-CZ" dirty="0" smtClean="0"/>
              <a:t> </a:t>
            </a:r>
            <a:r>
              <a:rPr lang="cs-CZ" sz="1800" dirty="0" smtClean="0"/>
              <a:t>(</a:t>
            </a:r>
            <a:r>
              <a:rPr lang="cs-CZ" sz="1800" dirty="0" err="1" smtClean="0"/>
              <a:t>skull</a:t>
            </a:r>
            <a:r>
              <a:rPr lang="cs-CZ" sz="1800" dirty="0" smtClean="0"/>
              <a:t>, </a:t>
            </a:r>
            <a:r>
              <a:rPr lang="cs-CZ" sz="1800" dirty="0" err="1" smtClean="0"/>
              <a:t>long</a:t>
            </a:r>
            <a:r>
              <a:rPr lang="cs-CZ" sz="1800" dirty="0" smtClean="0"/>
              <a:t> </a:t>
            </a:r>
            <a:r>
              <a:rPr lang="cs-CZ" sz="1800" dirty="0" err="1" smtClean="0"/>
              <a:t>bones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CNS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periph</a:t>
            </a:r>
            <a:r>
              <a:rPr lang="cs-CZ" dirty="0" smtClean="0"/>
              <a:t>. </a:t>
            </a:r>
            <a:r>
              <a:rPr lang="cs-CZ" dirty="0" err="1" smtClean="0"/>
              <a:t>nerves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sz="1800" dirty="0" smtClean="0"/>
              <a:t>(</a:t>
            </a:r>
            <a:r>
              <a:rPr lang="cs-CZ" sz="1800" dirty="0" err="1" smtClean="0"/>
              <a:t>epidural</a:t>
            </a:r>
            <a:r>
              <a:rPr lang="cs-CZ" sz="1800" dirty="0" smtClean="0"/>
              <a:t>, </a:t>
            </a:r>
            <a:r>
              <a:rPr lang="cs-CZ" sz="1800" dirty="0" err="1" smtClean="0"/>
              <a:t>subdural</a:t>
            </a:r>
            <a:r>
              <a:rPr lang="cs-CZ" sz="1800" dirty="0" smtClean="0"/>
              <a:t> </a:t>
            </a:r>
            <a:r>
              <a:rPr lang="cs-CZ" sz="1800" dirty="0" err="1" smtClean="0"/>
              <a:t>or</a:t>
            </a:r>
            <a:r>
              <a:rPr lang="cs-CZ" sz="1800" dirty="0" smtClean="0"/>
              <a:t>   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        </a:t>
            </a:r>
            <a:r>
              <a:rPr lang="cs-CZ" sz="1800" dirty="0" err="1" smtClean="0"/>
              <a:t>subarachnoid</a:t>
            </a:r>
            <a:r>
              <a:rPr lang="cs-CZ" sz="1800" dirty="0" smtClean="0"/>
              <a:t> </a:t>
            </a:r>
            <a:r>
              <a:rPr lang="cs-CZ" sz="1800" dirty="0" err="1" smtClean="0"/>
              <a:t>bleeding</a:t>
            </a:r>
            <a:r>
              <a:rPr lang="cs-CZ" sz="1800" dirty="0" smtClean="0"/>
              <a:t>, n. </a:t>
            </a:r>
            <a:r>
              <a:rPr lang="cs-CZ" sz="1800" dirty="0" err="1" smtClean="0"/>
              <a:t>facialis</a:t>
            </a:r>
            <a:r>
              <a:rPr lang="cs-CZ" sz="1800" dirty="0" smtClean="0"/>
              <a:t> </a:t>
            </a:r>
            <a:r>
              <a:rPr lang="cs-CZ" sz="1800" dirty="0" err="1" smtClean="0"/>
              <a:t>palsy</a:t>
            </a:r>
            <a:r>
              <a:rPr lang="cs-CZ" sz="1800" dirty="0" smtClean="0"/>
              <a:t>, </a:t>
            </a:r>
          </a:p>
          <a:p>
            <a:pPr marL="0" indent="0">
              <a:buNone/>
            </a:pPr>
            <a:r>
              <a:rPr lang="cs-CZ" sz="1800" dirty="0"/>
              <a:t> </a:t>
            </a:r>
            <a:r>
              <a:rPr lang="cs-CZ" sz="1800" dirty="0" smtClean="0"/>
              <a:t>                                                                                      </a:t>
            </a:r>
            <a:r>
              <a:rPr lang="cs-CZ" sz="1800" dirty="0" err="1" smtClean="0"/>
              <a:t>brachial</a:t>
            </a:r>
            <a:r>
              <a:rPr lang="cs-CZ" sz="1800" dirty="0" smtClean="0"/>
              <a:t> plexus </a:t>
            </a:r>
            <a:r>
              <a:rPr lang="cs-CZ" sz="1800" dirty="0" err="1" smtClean="0"/>
              <a:t>palsy</a:t>
            </a:r>
            <a:r>
              <a:rPr lang="cs-CZ" sz="1800" dirty="0" smtClean="0"/>
              <a:t>)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Intra</a:t>
            </a:r>
            <a:r>
              <a:rPr lang="cs-CZ" dirty="0" smtClean="0"/>
              <a:t>-</a:t>
            </a:r>
            <a:r>
              <a:rPr lang="cs-CZ" dirty="0" err="1" smtClean="0"/>
              <a:t>abdominal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r>
              <a:rPr lang="cs-CZ" dirty="0" smtClean="0"/>
              <a:t> </a:t>
            </a:r>
            <a:r>
              <a:rPr lang="cs-CZ" sz="1800" dirty="0" smtClean="0"/>
              <a:t>(liver </a:t>
            </a:r>
            <a:r>
              <a:rPr lang="cs-CZ" sz="1800" dirty="0" err="1" smtClean="0"/>
              <a:t>and</a:t>
            </a:r>
            <a:r>
              <a:rPr lang="cs-CZ" sz="1800" dirty="0" smtClean="0"/>
              <a:t> spleen </a:t>
            </a:r>
            <a:r>
              <a:rPr lang="cs-CZ" sz="1800" dirty="0" err="1" smtClean="0"/>
              <a:t>tear</a:t>
            </a:r>
            <a:r>
              <a:rPr lang="cs-CZ" sz="1800" dirty="0" smtClean="0"/>
              <a:t>, </a:t>
            </a:r>
            <a:r>
              <a:rPr lang="cs-CZ" sz="1800" dirty="0" err="1" smtClean="0"/>
              <a:t>suprarenal</a:t>
            </a:r>
            <a:r>
              <a:rPr lang="cs-CZ" sz="1800" dirty="0" smtClean="0"/>
              <a:t> </a:t>
            </a:r>
            <a:r>
              <a:rPr lang="cs-CZ" sz="1800" dirty="0" err="1" smtClean="0"/>
              <a:t>bleeding</a:t>
            </a:r>
            <a:r>
              <a:rPr lang="cs-CZ" sz="1800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85848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Newborn</a:t>
            </a:r>
            <a:r>
              <a:rPr lang="cs-CZ" dirty="0" smtClean="0"/>
              <a:t>´s </a:t>
            </a:r>
            <a:r>
              <a:rPr lang="cs-CZ" dirty="0" err="1" smtClean="0"/>
              <a:t>labour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cs-CZ" dirty="0" err="1" smtClean="0"/>
              <a:t>Clinical</a:t>
            </a:r>
            <a:r>
              <a:rPr lang="cs-CZ" dirty="0" smtClean="0"/>
              <a:t> </a:t>
            </a:r>
            <a:r>
              <a:rPr lang="cs-CZ" dirty="0" err="1" smtClean="0"/>
              <a:t>symptoms</a:t>
            </a:r>
            <a:endParaRPr lang="cs-CZ" dirty="0" smtClean="0"/>
          </a:p>
          <a:p>
            <a:r>
              <a:rPr lang="cs-CZ" dirty="0" err="1" smtClean="0"/>
              <a:t>Depends</a:t>
            </a:r>
            <a:r>
              <a:rPr lang="cs-CZ" dirty="0" smtClean="0"/>
              <a:t> on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location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injury</a:t>
            </a:r>
            <a:endParaRPr lang="cs-CZ" dirty="0" smtClean="0"/>
          </a:p>
          <a:p>
            <a:r>
              <a:rPr lang="cs-CZ" dirty="0" err="1" smtClean="0"/>
              <a:t>From</a:t>
            </a:r>
            <a:r>
              <a:rPr lang="cs-CZ" dirty="0" smtClean="0"/>
              <a:t> </a:t>
            </a:r>
            <a:r>
              <a:rPr lang="cs-CZ" dirty="0" err="1" smtClean="0"/>
              <a:t>slight</a:t>
            </a:r>
            <a:r>
              <a:rPr lang="cs-CZ" dirty="0" smtClean="0"/>
              <a:t> </a:t>
            </a:r>
            <a:r>
              <a:rPr lang="cs-CZ" dirty="0" err="1" smtClean="0"/>
              <a:t>behavioural</a:t>
            </a:r>
            <a:r>
              <a:rPr lang="cs-CZ" dirty="0" smtClean="0"/>
              <a:t> </a:t>
            </a:r>
            <a:r>
              <a:rPr lang="cs-CZ" dirty="0" err="1" smtClean="0"/>
              <a:t>change</a:t>
            </a:r>
            <a:r>
              <a:rPr lang="cs-CZ" dirty="0" smtClean="0"/>
              <a:t> to </a:t>
            </a:r>
            <a:r>
              <a:rPr lang="cs-CZ" dirty="0" err="1" smtClean="0"/>
              <a:t>difficult</a:t>
            </a:r>
            <a:r>
              <a:rPr lang="cs-CZ" dirty="0" smtClean="0"/>
              <a:t> </a:t>
            </a:r>
            <a:r>
              <a:rPr lang="cs-CZ" dirty="0" err="1" smtClean="0"/>
              <a:t>life</a:t>
            </a:r>
            <a:r>
              <a:rPr lang="cs-CZ" dirty="0" smtClean="0"/>
              <a:t> </a:t>
            </a:r>
            <a:r>
              <a:rPr lang="cs-CZ" dirty="0" err="1" smtClean="0"/>
              <a:t>endangering</a:t>
            </a:r>
            <a:r>
              <a:rPr lang="cs-CZ" dirty="0" smtClean="0"/>
              <a:t> </a:t>
            </a:r>
            <a:r>
              <a:rPr lang="cs-CZ" dirty="0" err="1" smtClean="0"/>
              <a:t>state</a:t>
            </a:r>
            <a:endParaRPr lang="cs-CZ" dirty="0" smtClean="0"/>
          </a:p>
          <a:p>
            <a:r>
              <a:rPr lang="cs-CZ" dirty="0" err="1" smtClean="0"/>
              <a:t>Painful</a:t>
            </a:r>
            <a:r>
              <a:rPr lang="cs-CZ" dirty="0" smtClean="0"/>
              <a:t> </a:t>
            </a:r>
            <a:r>
              <a:rPr lang="cs-CZ" dirty="0" err="1" smtClean="0"/>
              <a:t>manipulation</a:t>
            </a:r>
            <a:endParaRPr lang="cs-CZ" dirty="0" smtClean="0"/>
          </a:p>
          <a:p>
            <a:r>
              <a:rPr lang="cs-CZ" dirty="0" err="1" smtClean="0"/>
              <a:t>Hematoma</a:t>
            </a:r>
            <a:endParaRPr lang="cs-CZ" dirty="0" smtClean="0"/>
          </a:p>
          <a:p>
            <a:r>
              <a:rPr lang="cs-CZ" dirty="0" smtClean="0"/>
              <a:t>Limb </a:t>
            </a:r>
            <a:r>
              <a:rPr lang="cs-CZ" dirty="0" err="1" smtClean="0"/>
              <a:t>disfigurement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186462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66182"/>
            <a:ext cx="3754760" cy="3782449"/>
          </a:xfrm>
        </p:spPr>
        <p:txBody>
          <a:bodyPr>
            <a:normAutofit fontScale="92500"/>
          </a:bodyPr>
          <a:lstStyle/>
          <a:p>
            <a:r>
              <a:rPr lang="cs-CZ" dirty="0" err="1" smtClean="0"/>
              <a:t>Painful</a:t>
            </a:r>
            <a:r>
              <a:rPr lang="cs-CZ" dirty="0" smtClean="0"/>
              <a:t> </a:t>
            </a:r>
            <a:r>
              <a:rPr lang="cs-CZ" dirty="0" err="1" smtClean="0"/>
              <a:t>manipulation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LA</a:t>
            </a:r>
          </a:p>
          <a:p>
            <a:r>
              <a:rPr lang="cs-CZ" dirty="0" err="1" smtClean="0"/>
              <a:t>Asymmetry</a:t>
            </a:r>
            <a:r>
              <a:rPr lang="cs-CZ" dirty="0" smtClean="0"/>
              <a:t> in </a:t>
            </a:r>
            <a:r>
              <a:rPr lang="cs-CZ" dirty="0" err="1" smtClean="0"/>
              <a:t>collar</a:t>
            </a:r>
            <a:r>
              <a:rPr lang="cs-CZ" dirty="0" smtClean="0"/>
              <a:t> bone area</a:t>
            </a:r>
          </a:p>
          <a:p>
            <a:r>
              <a:rPr lang="cs-CZ" dirty="0" err="1" smtClean="0"/>
              <a:t>Palpable</a:t>
            </a:r>
            <a:r>
              <a:rPr lang="cs-CZ" dirty="0" smtClean="0"/>
              <a:t> </a:t>
            </a:r>
            <a:r>
              <a:rPr lang="cs-CZ" dirty="0" err="1" smtClean="0"/>
              <a:t>resistance</a:t>
            </a:r>
            <a:r>
              <a:rPr lang="cs-CZ" dirty="0" smtClean="0"/>
              <a:t> in </a:t>
            </a:r>
            <a:r>
              <a:rPr lang="cs-CZ" dirty="0" err="1" smtClean="0"/>
              <a:t>left</a:t>
            </a:r>
            <a:r>
              <a:rPr lang="cs-CZ" dirty="0" smtClean="0"/>
              <a:t> </a:t>
            </a:r>
            <a:r>
              <a:rPr lang="cs-CZ" dirty="0" err="1" smtClean="0"/>
              <a:t>collar</a:t>
            </a:r>
            <a:r>
              <a:rPr lang="cs-CZ" dirty="0" smtClean="0"/>
              <a:t> bone area</a:t>
            </a:r>
            <a:endParaRPr lang="cs-CZ" dirty="0"/>
          </a:p>
        </p:txBody>
      </p:sp>
      <p:pic>
        <p:nvPicPr>
          <p:cNvPr id="18435" name="Picture 3" descr="C:\Users\82034\Pictures\fr. klíč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64717"/>
            <a:ext cx="4752528" cy="41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82034\Pictures\otazní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2188" y="21616"/>
            <a:ext cx="1943100" cy="194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873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Clavicle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966182"/>
            <a:ext cx="3754760" cy="3782449"/>
          </a:xfrm>
        </p:spPr>
        <p:txBody>
          <a:bodyPr>
            <a:normAutofit fontScale="92500"/>
          </a:bodyPr>
          <a:lstStyle/>
          <a:p>
            <a:r>
              <a:rPr lang="cs-CZ" dirty="0" err="1" smtClean="0"/>
              <a:t>Painful</a:t>
            </a:r>
            <a:r>
              <a:rPr lang="cs-CZ" dirty="0" smtClean="0"/>
              <a:t> </a:t>
            </a:r>
            <a:r>
              <a:rPr lang="cs-CZ" dirty="0" err="1" smtClean="0"/>
              <a:t>manipulation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LA</a:t>
            </a:r>
          </a:p>
          <a:p>
            <a:r>
              <a:rPr lang="cs-CZ" dirty="0" err="1" smtClean="0"/>
              <a:t>Asymmetry</a:t>
            </a:r>
            <a:r>
              <a:rPr lang="cs-CZ" dirty="0" smtClean="0"/>
              <a:t> in </a:t>
            </a:r>
            <a:r>
              <a:rPr lang="cs-CZ" dirty="0" err="1" smtClean="0"/>
              <a:t>collar</a:t>
            </a:r>
            <a:r>
              <a:rPr lang="cs-CZ" dirty="0" smtClean="0"/>
              <a:t> bone area</a:t>
            </a:r>
          </a:p>
          <a:p>
            <a:r>
              <a:rPr lang="cs-CZ" dirty="0" err="1" smtClean="0"/>
              <a:t>Palpable</a:t>
            </a:r>
            <a:r>
              <a:rPr lang="cs-CZ" dirty="0" smtClean="0"/>
              <a:t> </a:t>
            </a:r>
            <a:r>
              <a:rPr lang="cs-CZ" dirty="0" err="1" smtClean="0"/>
              <a:t>resistance</a:t>
            </a:r>
            <a:r>
              <a:rPr lang="cs-CZ" dirty="0" smtClean="0"/>
              <a:t> in </a:t>
            </a:r>
            <a:r>
              <a:rPr lang="cs-CZ" dirty="0" err="1" smtClean="0"/>
              <a:t>left</a:t>
            </a:r>
            <a:r>
              <a:rPr lang="cs-CZ" dirty="0" smtClean="0"/>
              <a:t> </a:t>
            </a:r>
            <a:r>
              <a:rPr lang="cs-CZ" dirty="0" err="1" smtClean="0"/>
              <a:t>collar</a:t>
            </a:r>
            <a:r>
              <a:rPr lang="cs-CZ" dirty="0" smtClean="0"/>
              <a:t> bone area</a:t>
            </a:r>
          </a:p>
          <a:p>
            <a:endParaRPr lang="cs-CZ" dirty="0"/>
          </a:p>
        </p:txBody>
      </p:sp>
      <p:pic>
        <p:nvPicPr>
          <p:cNvPr id="18435" name="Picture 3" descr="C:\Users\82034\Pictures\fr. klíč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964717"/>
            <a:ext cx="4752528" cy="4137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1698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CDD</a:t>
            </a:r>
            <a:r>
              <a:rPr lang="cs-CZ" dirty="0" smtClean="0"/>
              <a:t> </a:t>
            </a:r>
            <a:r>
              <a:rPr lang="cs-CZ" dirty="0" err="1" smtClean="0"/>
              <a:t>Prognosis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err="1" smtClean="0"/>
              <a:t>Depends</a:t>
            </a:r>
            <a:r>
              <a:rPr lang="cs-CZ" b="1" dirty="0" smtClean="0"/>
              <a:t> on </a:t>
            </a:r>
            <a:r>
              <a:rPr lang="cs-CZ" b="1" dirty="0" err="1" smtClean="0"/>
              <a:t>the</a:t>
            </a:r>
            <a:r>
              <a:rPr lang="cs-CZ" b="1" dirty="0" smtClean="0"/>
              <a:t> type </a:t>
            </a:r>
            <a:r>
              <a:rPr lang="cs-CZ" b="1" dirty="0" err="1" smtClean="0"/>
              <a:t>of</a:t>
            </a:r>
            <a:r>
              <a:rPr lang="cs-CZ" b="1" dirty="0" smtClean="0"/>
              <a:t> </a:t>
            </a:r>
            <a:r>
              <a:rPr lang="cs-CZ" b="1" dirty="0" err="1" smtClean="0"/>
              <a:t>the</a:t>
            </a:r>
            <a:r>
              <a:rPr lang="cs-CZ" b="1" dirty="0" smtClean="0"/>
              <a:t> </a:t>
            </a:r>
            <a:r>
              <a:rPr lang="cs-CZ" b="1" dirty="0" err="1" smtClean="0"/>
              <a:t>defect</a:t>
            </a:r>
            <a:r>
              <a:rPr lang="cs-CZ" b="1" dirty="0" smtClean="0"/>
              <a:t>, not </a:t>
            </a:r>
            <a:r>
              <a:rPr lang="cs-CZ" b="1" dirty="0" err="1" smtClean="0"/>
              <a:t>always</a:t>
            </a:r>
            <a:r>
              <a:rPr lang="cs-CZ" b="1" dirty="0" smtClean="0"/>
              <a:t> </a:t>
            </a:r>
            <a:r>
              <a:rPr lang="cs-CZ" b="1" dirty="0" err="1" smtClean="0"/>
              <a:t>estimated</a:t>
            </a:r>
            <a:endParaRPr lang="cs-CZ" b="1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In </a:t>
            </a:r>
            <a:r>
              <a:rPr lang="cs-CZ" dirty="0" err="1" smtClean="0"/>
              <a:t>general</a:t>
            </a:r>
            <a:r>
              <a:rPr lang="cs-CZ" dirty="0" smtClean="0"/>
              <a:t>,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serious</a:t>
            </a:r>
            <a:r>
              <a:rPr lang="cs-CZ" dirty="0" smtClean="0"/>
              <a:t> VVV </a:t>
            </a:r>
            <a:r>
              <a:rPr lang="cs-CZ" dirty="0" err="1" smtClean="0"/>
              <a:t>is</a:t>
            </a:r>
            <a:r>
              <a:rPr lang="cs-CZ" dirty="0" smtClean="0"/>
              <a:t> not </a:t>
            </a:r>
            <a:r>
              <a:rPr lang="cs-CZ" dirty="0" err="1" smtClean="0"/>
              <a:t>encouraging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25%  </a:t>
            </a:r>
            <a:r>
              <a:rPr lang="cs-CZ" dirty="0" err="1" smtClean="0"/>
              <a:t>dies</a:t>
            </a:r>
            <a:r>
              <a:rPr lang="cs-CZ" dirty="0" smtClean="0"/>
              <a:t> </a:t>
            </a:r>
            <a:r>
              <a:rPr lang="cs-CZ" dirty="0" err="1" smtClean="0"/>
              <a:t>at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early</a:t>
            </a:r>
            <a:r>
              <a:rPr lang="cs-CZ" dirty="0" smtClean="0"/>
              <a:t> </a:t>
            </a:r>
            <a:r>
              <a:rPr lang="cs-CZ" dirty="0" err="1" smtClean="0"/>
              <a:t>infantile</a:t>
            </a:r>
            <a:r>
              <a:rPr lang="cs-CZ" dirty="0" smtClean="0"/>
              <a:t> </a:t>
            </a:r>
            <a:r>
              <a:rPr lang="cs-CZ" dirty="0" err="1" smtClean="0"/>
              <a:t>age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25%  </a:t>
            </a:r>
            <a:r>
              <a:rPr lang="cs-CZ" dirty="0" err="1" smtClean="0"/>
              <a:t>proves</a:t>
            </a:r>
            <a:r>
              <a:rPr lang="cs-CZ" dirty="0" smtClean="0"/>
              <a:t> </a:t>
            </a:r>
            <a:r>
              <a:rPr lang="cs-CZ" dirty="0" err="1" smtClean="0"/>
              <a:t>after</a:t>
            </a:r>
            <a:r>
              <a:rPr lang="cs-CZ" dirty="0" smtClean="0"/>
              <a:t>-</a:t>
            </a:r>
            <a:r>
              <a:rPr lang="cs-CZ" dirty="0" err="1" smtClean="0"/>
              <a:t>mental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physical</a:t>
            </a:r>
            <a:r>
              <a:rPr lang="cs-CZ" dirty="0" smtClean="0"/>
              <a:t> </a:t>
            </a:r>
            <a:r>
              <a:rPr lang="cs-CZ" dirty="0" err="1" smtClean="0"/>
              <a:t>disability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50%  has </a:t>
            </a:r>
            <a:r>
              <a:rPr lang="cs-CZ" dirty="0" err="1" smtClean="0"/>
              <a:t>acceptable</a:t>
            </a:r>
            <a:r>
              <a:rPr lang="cs-CZ" dirty="0" smtClean="0"/>
              <a:t> </a:t>
            </a:r>
            <a:r>
              <a:rPr lang="cs-CZ" dirty="0" err="1" smtClean="0"/>
              <a:t>or</a:t>
            </a:r>
            <a:r>
              <a:rPr lang="cs-CZ" dirty="0" smtClean="0"/>
              <a:t> </a:t>
            </a:r>
            <a:r>
              <a:rPr lang="cs-CZ" dirty="0" err="1" smtClean="0"/>
              <a:t>good</a:t>
            </a:r>
            <a:r>
              <a:rPr lang="cs-CZ" dirty="0" smtClean="0"/>
              <a:t> </a:t>
            </a:r>
            <a:r>
              <a:rPr lang="cs-CZ" dirty="0" err="1" smtClean="0"/>
              <a:t>prognosis</a:t>
            </a:r>
            <a:r>
              <a:rPr lang="cs-CZ" dirty="0" smtClean="0"/>
              <a:t> </a:t>
            </a:r>
            <a:r>
              <a:rPr lang="cs-CZ" dirty="0" err="1" smtClean="0"/>
              <a:t>during</a:t>
            </a:r>
            <a:r>
              <a:rPr lang="cs-CZ" dirty="0" smtClean="0"/>
              <a:t> </a:t>
            </a:r>
            <a:r>
              <a:rPr lang="cs-CZ" dirty="0" err="1" smtClean="0"/>
              <a:t>right</a:t>
            </a:r>
            <a:r>
              <a:rPr lang="cs-CZ" dirty="0" smtClean="0"/>
              <a:t>  </a:t>
            </a:r>
            <a:r>
              <a:rPr lang="cs-CZ" dirty="0" err="1" smtClean="0"/>
              <a:t>therapy</a:t>
            </a:r>
            <a:endParaRPr lang="cs-CZ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          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385917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Clavicle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C:\Users\82034\Pictures\fr klíčku rt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56792"/>
            <a:ext cx="5472608" cy="4678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96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Clavicle</a:t>
            </a:r>
            <a:r>
              <a:rPr lang="cs-CZ" dirty="0" smtClean="0"/>
              <a:t> </a:t>
            </a:r>
            <a:r>
              <a:rPr lang="cs-CZ" dirty="0" err="1" smtClean="0"/>
              <a:t>fracture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C:\Users\82034\Pictures\zlomenina klíč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556792"/>
            <a:ext cx="374441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969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Thigh</a:t>
            </a:r>
            <a:r>
              <a:rPr lang="cs-CZ" altLang="cs-CZ" dirty="0" smtClean="0"/>
              <a:t> bone </a:t>
            </a:r>
            <a:r>
              <a:rPr lang="cs-CZ" altLang="cs-CZ" dirty="0" err="1" smtClean="0"/>
              <a:t>fracture</a:t>
            </a:r>
            <a:r>
              <a:rPr lang="cs-CZ" altLang="cs-CZ" dirty="0" smtClean="0"/>
              <a:t> - </a:t>
            </a:r>
            <a:r>
              <a:rPr lang="cs-CZ" altLang="cs-CZ" dirty="0" err="1" smtClean="0"/>
              <a:t>callus</a:t>
            </a:r>
            <a:endParaRPr lang="cs-CZ" altLang="cs-CZ" dirty="0" smtClean="0"/>
          </a:p>
        </p:txBody>
      </p:sp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69" t="4938" r="12151" b="14403"/>
          <a:stretch>
            <a:fillRect/>
          </a:stretch>
        </p:blipFill>
        <p:spPr bwMode="auto">
          <a:xfrm>
            <a:off x="1600200" y="1447800"/>
            <a:ext cx="59436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370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/>
          </p:cNvSpPr>
          <p:nvPr>
            <p:ph type="title"/>
          </p:nvPr>
        </p:nvSpPr>
        <p:spPr>
          <a:xfrm>
            <a:off x="304800" y="228600"/>
            <a:ext cx="8458200" cy="1143000"/>
          </a:xfrm>
        </p:spPr>
        <p:txBody>
          <a:bodyPr>
            <a:normAutofit fontScale="90000"/>
          </a:bodyPr>
          <a:lstStyle/>
          <a:p>
            <a:r>
              <a:rPr lang="cs-CZ" altLang="cs-CZ" dirty="0" err="1" smtClean="0"/>
              <a:t>Thigh</a:t>
            </a:r>
            <a:r>
              <a:rPr lang="cs-CZ" altLang="cs-CZ" dirty="0" smtClean="0"/>
              <a:t> bone </a:t>
            </a:r>
            <a:r>
              <a:rPr lang="cs-CZ" altLang="cs-CZ" dirty="0" err="1" smtClean="0"/>
              <a:t>fracture</a:t>
            </a:r>
            <a:r>
              <a:rPr lang="cs-CZ" altLang="cs-CZ" dirty="0" smtClean="0"/>
              <a:t>– </a:t>
            </a:r>
            <a:r>
              <a:rPr lang="cs-CZ" altLang="cs-CZ" dirty="0" err="1" smtClean="0"/>
              <a:t>one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month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after</a:t>
            </a:r>
            <a:endParaRPr lang="cs-CZ" altLang="cs-CZ" dirty="0" smtClean="0"/>
          </a:p>
        </p:txBody>
      </p:sp>
      <p:pic>
        <p:nvPicPr>
          <p:cNvPr id="16281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334" t="23663" r="20752" b="2263"/>
          <a:stretch>
            <a:fillRect/>
          </a:stretch>
        </p:blipFill>
        <p:spPr bwMode="auto">
          <a:xfrm>
            <a:off x="1371600" y="1600200"/>
            <a:ext cx="6629400" cy="458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494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 smtClean="0"/>
              <a:t>Thigh</a:t>
            </a:r>
            <a:r>
              <a:rPr lang="cs-CZ" altLang="cs-CZ" dirty="0" smtClean="0"/>
              <a:t> bone </a:t>
            </a:r>
            <a:r>
              <a:rPr lang="cs-CZ" altLang="cs-CZ" dirty="0" err="1" smtClean="0"/>
              <a:t>fracture</a:t>
            </a:r>
            <a:endParaRPr lang="cs-CZ" altLang="cs-CZ" dirty="0" smtClean="0"/>
          </a:p>
        </p:txBody>
      </p:sp>
      <p:pic>
        <p:nvPicPr>
          <p:cNvPr id="1607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0188" y="1500188"/>
            <a:ext cx="6553200" cy="491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3292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Humerus </a:t>
            </a:r>
            <a:r>
              <a:rPr lang="cs-CZ" altLang="cs-CZ" dirty="0" err="1" smtClean="0"/>
              <a:t>fracture</a:t>
            </a:r>
            <a:endParaRPr lang="cs-CZ" altLang="cs-CZ" dirty="0" smtClean="0"/>
          </a:p>
        </p:txBody>
      </p:sp>
      <p:pic>
        <p:nvPicPr>
          <p:cNvPr id="16486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956" t="8847" r="37958" b="5556"/>
          <a:stretch>
            <a:fillRect/>
          </a:stretch>
        </p:blipFill>
        <p:spPr bwMode="auto">
          <a:xfrm>
            <a:off x="1066800" y="1676400"/>
            <a:ext cx="2543175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8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968" t="3293" r="38065" b="4527"/>
          <a:stretch>
            <a:fillRect/>
          </a:stretch>
        </p:blipFill>
        <p:spPr bwMode="auto">
          <a:xfrm>
            <a:off x="5257800" y="1752600"/>
            <a:ext cx="3036888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71626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smtClean="0"/>
              <a:t>Humerus </a:t>
            </a:r>
            <a:r>
              <a:rPr lang="cs-CZ" altLang="cs-CZ" dirty="0" err="1" smtClean="0"/>
              <a:t>fracture</a:t>
            </a:r>
            <a:endParaRPr lang="cs-CZ" altLang="cs-CZ" dirty="0" smtClean="0"/>
          </a:p>
        </p:txBody>
      </p:sp>
      <p:pic>
        <p:nvPicPr>
          <p:cNvPr id="163843" name="Picture 3"/>
          <p:cNvPicPr>
            <a:picLocks noChangeAspect="1" noChangeArrowheads="1"/>
          </p:cNvPicPr>
          <p:nvPr/>
        </p:nvPicPr>
        <p:blipFill>
          <a:blip r:embed="rId2" cstate="print"/>
          <a:srcRect l="7291" b="17361"/>
          <a:stretch>
            <a:fillRect/>
          </a:stretch>
        </p:blipFill>
        <p:spPr bwMode="auto">
          <a:xfrm>
            <a:off x="1643063" y="1857375"/>
            <a:ext cx="6575425" cy="439578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9033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38849"/>
            <a:ext cx="4536504" cy="4525963"/>
          </a:xfrm>
        </p:spPr>
        <p:txBody>
          <a:bodyPr>
            <a:normAutofit/>
          </a:bodyPr>
          <a:lstStyle/>
          <a:p>
            <a:r>
              <a:rPr lang="cs-CZ" dirty="0" err="1" smtClean="0"/>
              <a:t>Prolonged</a:t>
            </a:r>
            <a:r>
              <a:rPr lang="cs-CZ" dirty="0" smtClean="0"/>
              <a:t> </a:t>
            </a:r>
            <a:r>
              <a:rPr lang="cs-CZ" dirty="0" err="1" smtClean="0"/>
              <a:t>vag</a:t>
            </a:r>
            <a:r>
              <a:rPr lang="cs-CZ" dirty="0" smtClean="0"/>
              <a:t>. </a:t>
            </a:r>
            <a:r>
              <a:rPr lang="cs-CZ" dirty="0" err="1" smtClean="0"/>
              <a:t>delivery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shoulder</a:t>
            </a:r>
            <a:r>
              <a:rPr lang="cs-CZ" dirty="0" smtClean="0"/>
              <a:t> </a:t>
            </a:r>
            <a:r>
              <a:rPr lang="cs-CZ" dirty="0" err="1" smtClean="0"/>
              <a:t>dystocia</a:t>
            </a:r>
            <a:endParaRPr lang="cs-CZ" dirty="0" smtClean="0"/>
          </a:p>
          <a:p>
            <a:r>
              <a:rPr lang="cs-CZ" dirty="0" smtClean="0"/>
              <a:t>Fetus </a:t>
            </a:r>
            <a:r>
              <a:rPr lang="cs-CZ" dirty="0" err="1" smtClean="0"/>
              <a:t>size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parturient</a:t>
            </a:r>
            <a:r>
              <a:rPr lang="cs-CZ" dirty="0" smtClean="0"/>
              <a:t> </a:t>
            </a:r>
            <a:r>
              <a:rPr lang="cs-CZ" dirty="0" err="1" smtClean="0"/>
              <a:t>passage</a:t>
            </a:r>
            <a:r>
              <a:rPr lang="cs-CZ" dirty="0" smtClean="0"/>
              <a:t> </a:t>
            </a:r>
            <a:r>
              <a:rPr lang="cs-CZ" dirty="0" err="1" smtClean="0"/>
              <a:t>disproportion</a:t>
            </a:r>
            <a:endParaRPr lang="cs-CZ" dirty="0" smtClean="0"/>
          </a:p>
          <a:p>
            <a:r>
              <a:rPr lang="cs-CZ" dirty="0" err="1" smtClean="0"/>
              <a:t>Restricted</a:t>
            </a:r>
            <a:r>
              <a:rPr lang="cs-CZ" dirty="0" smtClean="0"/>
              <a:t> mobility </a:t>
            </a:r>
            <a:r>
              <a:rPr lang="cs-CZ" dirty="0" err="1" smtClean="0"/>
              <a:t>of</a:t>
            </a:r>
            <a:r>
              <a:rPr lang="cs-CZ" dirty="0" smtClean="0"/>
              <a:t> LA</a:t>
            </a:r>
          </a:p>
          <a:p>
            <a:r>
              <a:rPr lang="cs-CZ" dirty="0" err="1" smtClean="0"/>
              <a:t>Pronated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</a:t>
            </a:r>
            <a:endParaRPr lang="cs-CZ" dirty="0"/>
          </a:p>
        </p:txBody>
      </p:sp>
      <p:pic>
        <p:nvPicPr>
          <p:cNvPr id="17411" name="Picture 3" descr="C:\Users\82034\Pictures\otazní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3509" y="0"/>
            <a:ext cx="19431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82034\Pictures\zlomenina klíčk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65644" y="2023188"/>
            <a:ext cx="4864516" cy="36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3682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Brachial</a:t>
            </a:r>
            <a:r>
              <a:rPr lang="cs-CZ" dirty="0" smtClean="0"/>
              <a:t> plexus </a:t>
            </a:r>
            <a:r>
              <a:rPr lang="cs-CZ" dirty="0" err="1" smtClean="0"/>
              <a:t>paresis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938849"/>
            <a:ext cx="4536504" cy="4525963"/>
          </a:xfrm>
        </p:spPr>
        <p:txBody>
          <a:bodyPr>
            <a:normAutofit/>
          </a:bodyPr>
          <a:lstStyle/>
          <a:p>
            <a:r>
              <a:rPr lang="cs-CZ" dirty="0" err="1" smtClean="0"/>
              <a:t>Prolonged</a:t>
            </a:r>
            <a:r>
              <a:rPr lang="cs-CZ" dirty="0" smtClean="0"/>
              <a:t> </a:t>
            </a:r>
            <a:r>
              <a:rPr lang="cs-CZ" dirty="0" err="1" smtClean="0"/>
              <a:t>vag</a:t>
            </a:r>
            <a:r>
              <a:rPr lang="cs-CZ" dirty="0" smtClean="0"/>
              <a:t>. </a:t>
            </a:r>
            <a:r>
              <a:rPr lang="cs-CZ" dirty="0" err="1" smtClean="0"/>
              <a:t>delivery</a:t>
            </a:r>
            <a:r>
              <a:rPr lang="cs-CZ" dirty="0" smtClean="0"/>
              <a:t> </a:t>
            </a:r>
            <a:r>
              <a:rPr lang="cs-CZ" dirty="0" err="1" smtClean="0"/>
              <a:t>with</a:t>
            </a:r>
            <a:r>
              <a:rPr lang="cs-CZ" dirty="0" smtClean="0"/>
              <a:t> </a:t>
            </a:r>
            <a:r>
              <a:rPr lang="cs-CZ" dirty="0" err="1" smtClean="0"/>
              <a:t>shoulder</a:t>
            </a:r>
            <a:r>
              <a:rPr lang="cs-CZ" dirty="0" smtClean="0"/>
              <a:t> </a:t>
            </a:r>
            <a:r>
              <a:rPr lang="cs-CZ" dirty="0" err="1" smtClean="0"/>
              <a:t>dystocia</a:t>
            </a:r>
            <a:endParaRPr lang="cs-CZ" dirty="0" smtClean="0"/>
          </a:p>
          <a:p>
            <a:r>
              <a:rPr lang="cs-CZ" dirty="0" smtClean="0"/>
              <a:t>Fetus </a:t>
            </a:r>
            <a:r>
              <a:rPr lang="cs-CZ" dirty="0" err="1" smtClean="0"/>
              <a:t>size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parturient</a:t>
            </a:r>
            <a:r>
              <a:rPr lang="cs-CZ" dirty="0" smtClean="0"/>
              <a:t> </a:t>
            </a:r>
            <a:r>
              <a:rPr lang="cs-CZ" dirty="0" err="1" smtClean="0"/>
              <a:t>passage</a:t>
            </a:r>
            <a:r>
              <a:rPr lang="cs-CZ" dirty="0" smtClean="0"/>
              <a:t> </a:t>
            </a:r>
            <a:r>
              <a:rPr lang="cs-CZ" dirty="0" err="1" smtClean="0"/>
              <a:t>disproportion</a:t>
            </a:r>
            <a:endParaRPr lang="cs-CZ" dirty="0" smtClean="0"/>
          </a:p>
          <a:p>
            <a:r>
              <a:rPr lang="cs-CZ" dirty="0" err="1" smtClean="0"/>
              <a:t>Restricted</a:t>
            </a:r>
            <a:r>
              <a:rPr lang="cs-CZ" dirty="0" smtClean="0"/>
              <a:t> mobility </a:t>
            </a:r>
            <a:r>
              <a:rPr lang="cs-CZ" dirty="0" err="1" smtClean="0"/>
              <a:t>of</a:t>
            </a:r>
            <a:r>
              <a:rPr lang="cs-CZ" dirty="0" smtClean="0"/>
              <a:t> LA</a:t>
            </a:r>
          </a:p>
          <a:p>
            <a:r>
              <a:rPr lang="cs-CZ" dirty="0" err="1" smtClean="0"/>
              <a:t>Pronated</a:t>
            </a:r>
            <a:r>
              <a:rPr lang="cs-CZ" dirty="0" smtClean="0"/>
              <a:t> </a:t>
            </a:r>
            <a:r>
              <a:rPr lang="cs-CZ" dirty="0" err="1" smtClean="0"/>
              <a:t>position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LA</a:t>
            </a:r>
          </a:p>
          <a:p>
            <a:endParaRPr lang="cs-CZ" dirty="0"/>
          </a:p>
        </p:txBody>
      </p:sp>
      <p:pic>
        <p:nvPicPr>
          <p:cNvPr id="17412" name="Picture 4" descr="C:\Users\82034\Pictures\zlomenina klíčk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465644" y="2023188"/>
            <a:ext cx="4864516" cy="364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1458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Brachial</a:t>
            </a:r>
            <a:r>
              <a:rPr lang="cs-CZ" dirty="0" smtClean="0"/>
              <a:t> plexus </a:t>
            </a:r>
            <a:r>
              <a:rPr lang="cs-CZ" dirty="0" err="1" smtClean="0"/>
              <a:t>paresis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9" name="Picture 3" descr="C:\Users\82034\Pictures\duchenne-erb-paralysis-4677_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0626" y="1628800"/>
            <a:ext cx="5400600" cy="450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82034\Pictures\paréza brach. plexu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1395"/>
            <a:ext cx="2592288" cy="436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54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12168"/>
          </a:xfrm>
        </p:spPr>
        <p:txBody>
          <a:bodyPr>
            <a:normAutofit/>
          </a:bodyPr>
          <a:lstStyle/>
          <a:p>
            <a:r>
              <a:rPr lang="cs-CZ" dirty="0" err="1" smtClean="0"/>
              <a:t>Anatomical</a:t>
            </a:r>
            <a:r>
              <a:rPr lang="cs-CZ" dirty="0" smtClean="0"/>
              <a:t> </a:t>
            </a:r>
            <a:r>
              <a:rPr lang="cs-CZ" dirty="0" err="1" smtClean="0"/>
              <a:t>differences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 </a:t>
            </a:r>
            <a:r>
              <a:rPr lang="cs-CZ" sz="1600" dirty="0" smtClean="0"/>
              <a:t>(</a:t>
            </a:r>
            <a:r>
              <a:rPr lang="cs-CZ" sz="1600" dirty="0" err="1" smtClean="0"/>
              <a:t>find</a:t>
            </a:r>
            <a:r>
              <a:rPr lang="cs-CZ" sz="1600" dirty="0" smtClean="0"/>
              <a:t> 10 </a:t>
            </a:r>
            <a:r>
              <a:rPr lang="cs-CZ" sz="1600" dirty="0" err="1" smtClean="0"/>
              <a:t>differences</a:t>
            </a:r>
            <a:r>
              <a:rPr lang="cs-CZ" sz="1600" dirty="0" smtClean="0"/>
              <a:t>)</a:t>
            </a:r>
            <a:endParaRPr lang="cs-CZ" sz="1600" dirty="0"/>
          </a:p>
        </p:txBody>
      </p:sp>
      <p:pic>
        <p:nvPicPr>
          <p:cNvPr id="14" name="Zástupný symbol pro obsah 1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2132856"/>
            <a:ext cx="2773587" cy="3683893"/>
          </a:xfrm>
        </p:spPr>
      </p:pic>
      <p:pic>
        <p:nvPicPr>
          <p:cNvPr id="13" name="Zástupný symbol pro obsah 1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52120" y="2132856"/>
            <a:ext cx="2395603" cy="3593405"/>
          </a:xfrm>
        </p:spPr>
      </p:pic>
    </p:spTree>
    <p:extLst>
      <p:ext uri="{BB962C8B-B14F-4D97-AF65-F5344CB8AC3E}">
        <p14:creationId xmlns:p14="http://schemas.microsoft.com/office/powerpoint/2010/main" xmlns="" val="283871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err="1" smtClean="0"/>
              <a:t>Brachial</a:t>
            </a:r>
            <a:r>
              <a:rPr lang="cs-CZ" dirty="0" smtClean="0"/>
              <a:t> plexus </a:t>
            </a:r>
            <a:r>
              <a:rPr lang="cs-CZ" dirty="0" err="1" smtClean="0"/>
              <a:t>paresis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800" dirty="0" err="1" smtClean="0"/>
              <a:t>At</a:t>
            </a:r>
            <a:r>
              <a:rPr lang="cs-CZ" sz="2800" dirty="0" smtClean="0"/>
              <a:t> </a:t>
            </a:r>
            <a:r>
              <a:rPr lang="cs-CZ" sz="2800" dirty="0" err="1" smtClean="0"/>
              <a:t>labour</a:t>
            </a:r>
            <a:r>
              <a:rPr lang="cs-CZ" sz="2800" dirty="0" smtClean="0"/>
              <a:t> </a:t>
            </a:r>
            <a:r>
              <a:rPr lang="cs-CZ" sz="2800" dirty="0" err="1" smtClean="0"/>
              <a:t>of</a:t>
            </a:r>
            <a:r>
              <a:rPr lang="cs-CZ" sz="2800" dirty="0" smtClean="0"/>
              <a:t> </a:t>
            </a:r>
            <a:r>
              <a:rPr lang="cs-CZ" sz="2800" dirty="0" err="1" smtClean="0"/>
              <a:t>great</a:t>
            </a:r>
            <a:r>
              <a:rPr lang="cs-CZ" sz="2800" dirty="0" smtClean="0"/>
              <a:t> </a:t>
            </a:r>
            <a:r>
              <a:rPr lang="cs-CZ" sz="2800" dirty="0" err="1" smtClean="0"/>
              <a:t>fetuses</a:t>
            </a:r>
            <a:r>
              <a:rPr lang="cs-CZ" sz="2800" dirty="0" smtClean="0"/>
              <a:t> </a:t>
            </a:r>
            <a:r>
              <a:rPr lang="cs-CZ" sz="2800" dirty="0" err="1" smtClean="0"/>
              <a:t>together</a:t>
            </a:r>
            <a:r>
              <a:rPr lang="cs-CZ" sz="2800" dirty="0" smtClean="0"/>
              <a:t> </a:t>
            </a:r>
            <a:r>
              <a:rPr lang="cs-CZ" sz="2800" dirty="0" err="1" smtClean="0"/>
              <a:t>with</a:t>
            </a:r>
            <a:r>
              <a:rPr lang="cs-CZ" sz="2800" dirty="0" smtClean="0"/>
              <a:t> </a:t>
            </a:r>
            <a:r>
              <a:rPr lang="cs-CZ" sz="2800" dirty="0" err="1" smtClean="0"/>
              <a:t>abnormal</a:t>
            </a:r>
            <a:r>
              <a:rPr lang="cs-CZ" sz="2800" dirty="0" smtClean="0"/>
              <a:t> </a:t>
            </a:r>
            <a:r>
              <a:rPr lang="cs-CZ" sz="2800" dirty="0" err="1" smtClean="0"/>
              <a:t>position</a:t>
            </a:r>
            <a:endParaRPr lang="cs-CZ" sz="2800" dirty="0" smtClean="0"/>
          </a:p>
          <a:p>
            <a:pPr marL="0" indent="0">
              <a:buNone/>
            </a:pPr>
            <a:r>
              <a:rPr lang="cs-CZ" b="1" dirty="0" smtClean="0"/>
              <a:t>Superior type </a:t>
            </a:r>
            <a:r>
              <a:rPr lang="cs-CZ" sz="2100" dirty="0" smtClean="0"/>
              <a:t>- 90% </a:t>
            </a:r>
            <a:r>
              <a:rPr lang="cs-CZ" sz="2100" dirty="0" err="1" smtClean="0"/>
              <a:t>of</a:t>
            </a:r>
            <a:r>
              <a:rPr lang="cs-CZ" sz="2100" dirty="0" smtClean="0"/>
              <a:t> </a:t>
            </a:r>
            <a:r>
              <a:rPr lang="cs-CZ" sz="2100" dirty="0" err="1" smtClean="0"/>
              <a:t>paresis</a:t>
            </a:r>
            <a:r>
              <a:rPr lang="cs-CZ" sz="2100" dirty="0" smtClean="0"/>
              <a:t>, C5-6 </a:t>
            </a:r>
            <a:r>
              <a:rPr lang="cs-CZ" sz="2100" dirty="0" err="1" smtClean="0"/>
              <a:t>injury</a:t>
            </a:r>
            <a:r>
              <a:rPr lang="cs-CZ" sz="2100" dirty="0" smtClean="0"/>
              <a:t>, UL </a:t>
            </a:r>
            <a:r>
              <a:rPr lang="cs-CZ" sz="2100" dirty="0" err="1" smtClean="0"/>
              <a:t>poorly</a:t>
            </a:r>
            <a:r>
              <a:rPr lang="cs-CZ" sz="2100" dirty="0" smtClean="0"/>
              <a:t> </a:t>
            </a:r>
            <a:r>
              <a:rPr lang="cs-CZ" sz="2100" dirty="0" err="1" smtClean="0"/>
              <a:t>hangs</a:t>
            </a:r>
            <a:r>
              <a:rPr lang="cs-CZ" sz="2100" dirty="0" smtClean="0"/>
              <a:t> in </a:t>
            </a:r>
            <a:r>
              <a:rPr lang="cs-CZ" sz="2100" dirty="0" err="1" smtClean="0"/>
              <a:t>adduction</a:t>
            </a:r>
            <a:r>
              <a:rPr lang="cs-CZ" sz="2100" dirty="0" smtClean="0"/>
              <a:t> </a:t>
            </a:r>
            <a:r>
              <a:rPr lang="cs-CZ" sz="2100" dirty="0" err="1" smtClean="0"/>
              <a:t>and</a:t>
            </a:r>
            <a:r>
              <a:rPr lang="cs-CZ" sz="2100" dirty="0" smtClean="0"/>
              <a:t> </a:t>
            </a:r>
            <a:r>
              <a:rPr lang="cs-CZ" sz="2100" dirty="0" err="1" smtClean="0"/>
              <a:t>inner</a:t>
            </a:r>
            <a:r>
              <a:rPr lang="cs-CZ" sz="2100" dirty="0" smtClean="0"/>
              <a:t> </a:t>
            </a:r>
            <a:r>
              <a:rPr lang="cs-CZ" sz="2100" dirty="0" err="1" smtClean="0"/>
              <a:t>shoulder</a:t>
            </a:r>
            <a:r>
              <a:rPr lang="cs-CZ" sz="2100" dirty="0" smtClean="0"/>
              <a:t> </a:t>
            </a:r>
            <a:r>
              <a:rPr lang="cs-CZ" sz="2100" dirty="0" err="1" smtClean="0"/>
              <a:t>rotation</a:t>
            </a:r>
            <a:r>
              <a:rPr lang="cs-CZ" sz="2100" dirty="0" smtClean="0"/>
              <a:t>, </a:t>
            </a:r>
            <a:r>
              <a:rPr lang="cs-CZ" sz="2100" dirty="0" err="1" smtClean="0"/>
              <a:t>prehension</a:t>
            </a:r>
            <a:r>
              <a:rPr lang="cs-CZ" sz="2100" dirty="0" smtClean="0"/>
              <a:t> reflex </a:t>
            </a:r>
            <a:r>
              <a:rPr lang="cs-CZ" sz="2100" dirty="0" err="1" smtClean="0"/>
              <a:t>is</a:t>
            </a:r>
            <a:r>
              <a:rPr lang="cs-CZ" sz="2100" dirty="0" smtClean="0"/>
              <a:t> </a:t>
            </a:r>
            <a:r>
              <a:rPr lang="cs-CZ" sz="2100" dirty="0" err="1" smtClean="0"/>
              <a:t>possible</a:t>
            </a:r>
            <a:r>
              <a:rPr lang="cs-CZ" sz="2100" dirty="0" smtClean="0"/>
              <a:t> to </a:t>
            </a:r>
            <a:r>
              <a:rPr lang="cs-CZ" sz="2100" dirty="0" err="1" smtClean="0"/>
              <a:t>equip</a:t>
            </a:r>
            <a:r>
              <a:rPr lang="cs-CZ" sz="2100" dirty="0" smtClean="0"/>
              <a:t>, </a:t>
            </a:r>
            <a:r>
              <a:rPr lang="cs-CZ" sz="2100" dirty="0" err="1" smtClean="0"/>
              <a:t>n.phrenicus</a:t>
            </a:r>
            <a:r>
              <a:rPr lang="cs-CZ" sz="2100" dirty="0" smtClean="0"/>
              <a:t> </a:t>
            </a:r>
            <a:r>
              <a:rPr lang="cs-CZ" sz="2100" dirty="0" err="1" smtClean="0"/>
              <a:t>paresis</a:t>
            </a:r>
            <a:r>
              <a:rPr lang="cs-CZ" sz="2100" dirty="0" smtClean="0"/>
              <a:t> </a:t>
            </a:r>
            <a:r>
              <a:rPr lang="cs-CZ" sz="2100" dirty="0" err="1" smtClean="0"/>
              <a:t>and</a:t>
            </a:r>
            <a:r>
              <a:rPr lang="cs-CZ" sz="2100" dirty="0" smtClean="0"/>
              <a:t> </a:t>
            </a:r>
            <a:r>
              <a:rPr lang="cs-CZ" sz="2100" dirty="0" err="1" smtClean="0"/>
              <a:t>unilateral</a:t>
            </a:r>
            <a:r>
              <a:rPr lang="cs-CZ" sz="2100" dirty="0" smtClean="0"/>
              <a:t> </a:t>
            </a:r>
            <a:r>
              <a:rPr lang="cs-CZ" sz="2100" dirty="0" err="1" smtClean="0"/>
              <a:t>diaphragm</a:t>
            </a:r>
            <a:r>
              <a:rPr lang="cs-CZ" sz="2100" dirty="0" smtClean="0"/>
              <a:t> </a:t>
            </a:r>
            <a:r>
              <a:rPr lang="cs-CZ" sz="2100" dirty="0" err="1" smtClean="0"/>
              <a:t>paresis</a:t>
            </a:r>
            <a:r>
              <a:rPr lang="cs-CZ" sz="2100" dirty="0" smtClean="0"/>
              <a:t> </a:t>
            </a:r>
            <a:r>
              <a:rPr lang="cs-CZ" sz="2100" dirty="0" err="1" smtClean="0"/>
              <a:t>attend</a:t>
            </a:r>
            <a:r>
              <a:rPr lang="cs-CZ" sz="2100" dirty="0" smtClean="0"/>
              <a:t> </a:t>
            </a:r>
            <a:r>
              <a:rPr lang="cs-CZ" sz="2100" dirty="0" err="1" smtClean="0"/>
              <a:t>with</a:t>
            </a:r>
            <a:r>
              <a:rPr lang="cs-CZ" sz="2100" dirty="0" smtClean="0"/>
              <a:t> C4 </a:t>
            </a:r>
            <a:r>
              <a:rPr lang="cs-CZ" sz="2100" dirty="0" err="1" smtClean="0"/>
              <a:t>injury</a:t>
            </a:r>
            <a:r>
              <a:rPr lang="cs-CZ" sz="2100" dirty="0" smtClean="0"/>
              <a:t> </a:t>
            </a:r>
            <a:r>
              <a:rPr lang="cs-CZ" sz="2100" dirty="0" err="1" smtClean="0"/>
              <a:t>at</a:t>
            </a:r>
            <a:r>
              <a:rPr lang="cs-CZ" sz="2100" dirty="0" smtClean="0"/>
              <a:t> </a:t>
            </a:r>
            <a:r>
              <a:rPr lang="cs-CZ" sz="2100" dirty="0" err="1" smtClean="0"/>
              <a:t>the</a:t>
            </a:r>
            <a:r>
              <a:rPr lang="cs-CZ" sz="2100" dirty="0" smtClean="0"/>
              <a:t> </a:t>
            </a:r>
            <a:r>
              <a:rPr lang="cs-CZ" sz="2100" dirty="0" err="1" smtClean="0"/>
              <a:t>same</a:t>
            </a:r>
            <a:r>
              <a:rPr lang="cs-CZ" sz="2100" dirty="0" smtClean="0"/>
              <a:t> </a:t>
            </a:r>
            <a:r>
              <a:rPr lang="cs-CZ" sz="2100" dirty="0" err="1" smtClean="0"/>
              <a:t>time</a:t>
            </a:r>
            <a:endParaRPr lang="cs-CZ" sz="2100" dirty="0" smtClean="0"/>
          </a:p>
          <a:p>
            <a:pPr marL="0" indent="0">
              <a:buNone/>
            </a:pPr>
            <a:r>
              <a:rPr lang="cs-CZ" b="1" dirty="0" err="1" smtClean="0"/>
              <a:t>Inferior</a:t>
            </a:r>
            <a:r>
              <a:rPr lang="cs-CZ" b="1" dirty="0" smtClean="0"/>
              <a:t> type </a:t>
            </a:r>
            <a:r>
              <a:rPr lang="cs-CZ" sz="1900" dirty="0" smtClean="0"/>
              <a:t>– 10% </a:t>
            </a:r>
            <a:r>
              <a:rPr lang="cs-CZ" sz="1900" dirty="0" err="1" smtClean="0"/>
              <a:t>of</a:t>
            </a:r>
            <a:r>
              <a:rPr lang="cs-CZ" sz="1900" dirty="0" smtClean="0"/>
              <a:t> </a:t>
            </a:r>
            <a:r>
              <a:rPr lang="cs-CZ" sz="1900" dirty="0" err="1" smtClean="0"/>
              <a:t>paresis</a:t>
            </a:r>
            <a:r>
              <a:rPr lang="cs-CZ" sz="1900" dirty="0" smtClean="0"/>
              <a:t>, C7-8 </a:t>
            </a:r>
            <a:r>
              <a:rPr lang="cs-CZ" sz="1900" dirty="0" err="1" smtClean="0"/>
              <a:t>injury</a:t>
            </a:r>
            <a:r>
              <a:rPr lang="cs-CZ" sz="1900" dirty="0" smtClean="0"/>
              <a:t>, </a:t>
            </a:r>
            <a:r>
              <a:rPr lang="cs-CZ" sz="1900" dirty="0" err="1" smtClean="0"/>
              <a:t>distal</a:t>
            </a:r>
            <a:r>
              <a:rPr lang="cs-CZ" sz="1900" dirty="0" smtClean="0"/>
              <a:t> part </a:t>
            </a:r>
            <a:r>
              <a:rPr lang="cs-CZ" sz="1900" dirty="0" err="1" smtClean="0"/>
              <a:t>affected</a:t>
            </a:r>
            <a:r>
              <a:rPr lang="cs-CZ" sz="1900" dirty="0" smtClean="0"/>
              <a:t>, </a:t>
            </a:r>
            <a:r>
              <a:rPr lang="cs-CZ" sz="1900" dirty="0" err="1" smtClean="0"/>
              <a:t>pressured</a:t>
            </a:r>
            <a:r>
              <a:rPr lang="cs-CZ" sz="1900" dirty="0" smtClean="0"/>
              <a:t> </a:t>
            </a:r>
            <a:r>
              <a:rPr lang="cs-CZ" sz="1900" dirty="0" err="1" smtClean="0"/>
              <a:t>fingers</a:t>
            </a:r>
            <a:r>
              <a:rPr lang="cs-CZ" sz="1900" dirty="0" smtClean="0"/>
              <a:t>, </a:t>
            </a:r>
            <a:r>
              <a:rPr lang="cs-CZ" sz="1900" dirty="0" err="1" smtClean="0"/>
              <a:t>arm</a:t>
            </a:r>
            <a:r>
              <a:rPr lang="cs-CZ" sz="1900" dirty="0" smtClean="0"/>
              <a:t> </a:t>
            </a:r>
            <a:r>
              <a:rPr lang="cs-CZ" sz="1900" dirty="0" err="1" smtClean="0"/>
              <a:t>can</a:t>
            </a:r>
            <a:r>
              <a:rPr lang="cs-CZ" sz="1900" dirty="0" smtClean="0"/>
              <a:t> </a:t>
            </a:r>
            <a:r>
              <a:rPr lang="cs-CZ" sz="1900" dirty="0" err="1" smtClean="0"/>
              <a:t>be</a:t>
            </a:r>
            <a:r>
              <a:rPr lang="cs-CZ" sz="1900" dirty="0" smtClean="0"/>
              <a:t> </a:t>
            </a:r>
            <a:r>
              <a:rPr lang="cs-CZ" sz="1900" dirty="0" err="1" smtClean="0"/>
              <a:t>livid</a:t>
            </a:r>
            <a:r>
              <a:rPr lang="cs-CZ" sz="1900" dirty="0" smtClean="0"/>
              <a:t>, </a:t>
            </a:r>
            <a:r>
              <a:rPr lang="cs-CZ" sz="1900" dirty="0" err="1" smtClean="0"/>
              <a:t>Horner</a:t>
            </a:r>
            <a:r>
              <a:rPr lang="cs-CZ" sz="1900" dirty="0" smtClean="0"/>
              <a:t>´s syndrome </a:t>
            </a:r>
            <a:r>
              <a:rPr lang="cs-CZ" sz="1900" dirty="0" err="1" smtClean="0"/>
              <a:t>at</a:t>
            </a:r>
            <a:r>
              <a:rPr lang="cs-CZ" sz="1900" dirty="0" smtClean="0"/>
              <a:t> </a:t>
            </a:r>
            <a:r>
              <a:rPr lang="cs-CZ" sz="1900" dirty="0" err="1" smtClean="0"/>
              <a:t>the</a:t>
            </a:r>
            <a:r>
              <a:rPr lang="cs-CZ" sz="1900" dirty="0" smtClean="0"/>
              <a:t> </a:t>
            </a:r>
            <a:r>
              <a:rPr lang="cs-CZ" sz="1900" dirty="0" err="1" smtClean="0"/>
              <a:t>same</a:t>
            </a:r>
            <a:r>
              <a:rPr lang="cs-CZ" sz="1900" dirty="0" smtClean="0"/>
              <a:t> </a:t>
            </a:r>
            <a:r>
              <a:rPr lang="cs-CZ" sz="1900" dirty="0" err="1" smtClean="0"/>
              <a:t>time</a:t>
            </a:r>
            <a:r>
              <a:rPr lang="cs-CZ" sz="1900" dirty="0" smtClean="0"/>
              <a:t> </a:t>
            </a:r>
            <a:r>
              <a:rPr lang="cs-CZ" sz="1900" dirty="0" err="1" smtClean="0"/>
              <a:t>with</a:t>
            </a:r>
            <a:r>
              <a:rPr lang="cs-CZ" sz="1900" dirty="0" smtClean="0"/>
              <a:t> Th1 </a:t>
            </a:r>
          </a:p>
          <a:p>
            <a:pPr marL="0" indent="0">
              <a:buNone/>
            </a:pPr>
            <a:endParaRPr lang="cs-CZ" sz="1900" dirty="0" smtClean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11266" name="Picture 2" descr="C:\Users\82034\Pictures\plexus brachialis - schem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4407727"/>
            <a:ext cx="4032448" cy="245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0940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 smtClean="0"/>
              <a:t>Brachial</a:t>
            </a:r>
            <a:r>
              <a:rPr lang="cs-CZ" dirty="0" smtClean="0"/>
              <a:t> plexus </a:t>
            </a:r>
            <a:r>
              <a:rPr lang="cs-CZ" dirty="0" err="1" smtClean="0"/>
              <a:t>paresis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cs-CZ" dirty="0" err="1" smtClean="0"/>
              <a:t>Therapy</a:t>
            </a:r>
            <a:endParaRPr lang="cs-CZ" dirty="0" smtClean="0"/>
          </a:p>
          <a:p>
            <a:pPr marL="0" indent="0" algn="ctr">
              <a:buNone/>
            </a:pPr>
            <a:endParaRPr lang="cs-CZ" dirty="0" smtClean="0"/>
          </a:p>
          <a:p>
            <a:r>
              <a:rPr lang="cs-CZ" dirty="0" smtClean="0"/>
              <a:t>Pat. in </a:t>
            </a:r>
            <a:r>
              <a:rPr lang="cs-CZ" dirty="0" err="1" smtClean="0"/>
              <a:t>neurologist</a:t>
            </a:r>
            <a:r>
              <a:rPr lang="cs-CZ" dirty="0" smtClean="0"/>
              <a:t>´s </a:t>
            </a:r>
            <a:r>
              <a:rPr lang="cs-CZ" dirty="0" err="1" smtClean="0"/>
              <a:t>and</a:t>
            </a:r>
            <a:r>
              <a:rPr lang="cs-CZ" dirty="0" smtClean="0"/>
              <a:t> RHB </a:t>
            </a:r>
            <a:r>
              <a:rPr lang="cs-CZ" dirty="0" err="1" smtClean="0"/>
              <a:t>doctor</a:t>
            </a:r>
            <a:r>
              <a:rPr lang="cs-CZ" dirty="0" smtClean="0"/>
              <a:t>´s care</a:t>
            </a:r>
          </a:p>
          <a:p>
            <a:r>
              <a:rPr lang="cs-CZ" dirty="0" smtClean="0"/>
              <a:t>Start </a:t>
            </a:r>
            <a:r>
              <a:rPr lang="cs-CZ" dirty="0" err="1" smtClean="0"/>
              <a:t>of</a:t>
            </a:r>
            <a:r>
              <a:rPr lang="cs-CZ" dirty="0" smtClean="0"/>
              <a:t> RHB </a:t>
            </a:r>
            <a:r>
              <a:rPr lang="cs-CZ" dirty="0" smtClean="0">
                <a:solidFill>
                  <a:srgbClr val="FF0000"/>
                </a:solidFill>
              </a:rPr>
              <a:t>in </a:t>
            </a:r>
            <a:r>
              <a:rPr lang="cs-CZ" dirty="0" err="1" smtClean="0">
                <a:solidFill>
                  <a:srgbClr val="FF0000"/>
                </a:solidFill>
              </a:rPr>
              <a:t>time</a:t>
            </a:r>
            <a:r>
              <a:rPr lang="cs-CZ" dirty="0" smtClean="0"/>
              <a:t> (</a:t>
            </a:r>
            <a:r>
              <a:rPr lang="cs-CZ" dirty="0" err="1" smtClean="0"/>
              <a:t>if</a:t>
            </a:r>
            <a:r>
              <a:rPr lang="cs-CZ" dirty="0" smtClean="0"/>
              <a:t> no </a:t>
            </a:r>
            <a:r>
              <a:rPr lang="cs-CZ" dirty="0" err="1" smtClean="0"/>
              <a:t>other</a:t>
            </a:r>
            <a:r>
              <a:rPr lang="cs-CZ" dirty="0" smtClean="0"/>
              <a:t> Cl – </a:t>
            </a:r>
            <a:r>
              <a:rPr lang="cs-CZ" dirty="0" err="1" smtClean="0"/>
              <a:t>e.g</a:t>
            </a:r>
            <a:r>
              <a:rPr lang="cs-CZ" dirty="0" smtClean="0"/>
              <a:t>.  </a:t>
            </a:r>
            <a:r>
              <a:rPr lang="cs-CZ" dirty="0" err="1" smtClean="0"/>
              <a:t>colar</a:t>
            </a:r>
            <a:r>
              <a:rPr lang="cs-CZ" dirty="0" smtClean="0"/>
              <a:t> bone fr., ABC </a:t>
            </a:r>
            <a:r>
              <a:rPr lang="cs-CZ" dirty="0" err="1" smtClean="0"/>
              <a:t>functions</a:t>
            </a:r>
            <a:r>
              <a:rPr lang="cs-CZ" dirty="0" smtClean="0"/>
              <a:t> </a:t>
            </a:r>
            <a:r>
              <a:rPr lang="cs-CZ" dirty="0" err="1" smtClean="0"/>
              <a:t>unstable</a:t>
            </a:r>
            <a:endParaRPr lang="cs-CZ" dirty="0" smtClean="0"/>
          </a:p>
          <a:p>
            <a:r>
              <a:rPr lang="cs-CZ" dirty="0" err="1" smtClean="0"/>
              <a:t>Exercising</a:t>
            </a:r>
            <a:r>
              <a:rPr lang="cs-CZ" dirty="0" smtClean="0"/>
              <a:t> </a:t>
            </a:r>
            <a:r>
              <a:rPr lang="cs-CZ" dirty="0" err="1" smtClean="0"/>
              <a:t>according</a:t>
            </a:r>
            <a:r>
              <a:rPr lang="cs-CZ" dirty="0" smtClean="0"/>
              <a:t> to </a:t>
            </a:r>
            <a:r>
              <a:rPr lang="cs-CZ" dirty="0" err="1" smtClean="0"/>
              <a:t>neurophysiology</a:t>
            </a:r>
            <a:r>
              <a:rPr lang="cs-CZ" dirty="0" smtClean="0"/>
              <a:t> – </a:t>
            </a:r>
            <a:r>
              <a:rPr lang="cs-CZ" dirty="0" err="1" smtClean="0"/>
              <a:t>connection</a:t>
            </a:r>
            <a:r>
              <a:rPr lang="cs-CZ" dirty="0" smtClean="0"/>
              <a:t> </a:t>
            </a:r>
            <a:r>
              <a:rPr lang="cs-CZ" dirty="0" err="1" smtClean="0"/>
              <a:t>between</a:t>
            </a:r>
            <a:r>
              <a:rPr lang="cs-CZ" dirty="0" smtClean="0"/>
              <a:t> </a:t>
            </a:r>
            <a:r>
              <a:rPr lang="cs-CZ" dirty="0" err="1" smtClean="0"/>
              <a:t>movement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nervous</a:t>
            </a:r>
            <a:r>
              <a:rPr lang="cs-CZ" dirty="0" smtClean="0"/>
              <a:t> </a:t>
            </a:r>
            <a:r>
              <a:rPr lang="cs-CZ" dirty="0" err="1" smtClean="0"/>
              <a:t>system</a:t>
            </a:r>
            <a:r>
              <a:rPr lang="cs-CZ" dirty="0" smtClean="0"/>
              <a:t> – Vojta´s </a:t>
            </a:r>
            <a:r>
              <a:rPr lang="cs-CZ" dirty="0" err="1" smtClean="0"/>
              <a:t>method</a:t>
            </a:r>
            <a:endParaRPr lang="cs-CZ" dirty="0" smtClean="0"/>
          </a:p>
          <a:p>
            <a:r>
              <a:rPr lang="cs-CZ" dirty="0" err="1" smtClean="0"/>
              <a:t>Well</a:t>
            </a:r>
            <a:r>
              <a:rPr lang="cs-CZ" dirty="0" smtClean="0"/>
              <a:t> </a:t>
            </a:r>
            <a:r>
              <a:rPr lang="cs-CZ" dirty="0" err="1" smtClean="0"/>
              <a:t>conducted</a:t>
            </a:r>
            <a:r>
              <a:rPr lang="cs-CZ" dirty="0" smtClean="0"/>
              <a:t> </a:t>
            </a:r>
            <a:r>
              <a:rPr lang="cs-CZ" dirty="0" err="1" smtClean="0"/>
              <a:t>exercising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4x </a:t>
            </a:r>
            <a:r>
              <a:rPr lang="cs-CZ" dirty="0" err="1" smtClean="0"/>
              <a:t>day</a:t>
            </a:r>
            <a:endParaRPr lang="cs-CZ" dirty="0" smtClean="0"/>
          </a:p>
          <a:p>
            <a:r>
              <a:rPr lang="cs-CZ" dirty="0" smtClean="0"/>
              <a:t>Baby </a:t>
            </a:r>
            <a:r>
              <a:rPr lang="cs-CZ" dirty="0" err="1" smtClean="0"/>
              <a:t>crying</a:t>
            </a:r>
            <a:r>
              <a:rPr lang="cs-CZ" dirty="0" smtClean="0"/>
              <a:t> – </a:t>
            </a:r>
            <a:r>
              <a:rPr lang="cs-CZ" dirty="0" err="1" smtClean="0"/>
              <a:t>suppression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personal</a:t>
            </a:r>
            <a:r>
              <a:rPr lang="cs-CZ" dirty="0" smtClean="0"/>
              <a:t> </a:t>
            </a:r>
            <a:r>
              <a:rPr lang="cs-CZ" dirty="0" err="1" smtClean="0"/>
              <a:t>freedom</a:t>
            </a:r>
            <a:r>
              <a:rPr lang="cs-CZ" dirty="0" smtClean="0"/>
              <a:t> </a:t>
            </a:r>
            <a:r>
              <a:rPr lang="cs-CZ" dirty="0" err="1" smtClean="0"/>
              <a:t>manifestation</a:t>
            </a:r>
            <a:r>
              <a:rPr lang="cs-CZ" dirty="0" smtClean="0"/>
              <a:t>, no </a:t>
            </a:r>
            <a:r>
              <a:rPr lang="cs-CZ" dirty="0" err="1" smtClean="0"/>
              <a:t>pain</a:t>
            </a:r>
            <a:endParaRPr lang="cs-CZ" dirty="0" smtClean="0"/>
          </a:p>
          <a:p>
            <a:r>
              <a:rPr lang="cs-CZ" dirty="0" err="1" smtClean="0"/>
              <a:t>If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elevation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UL </a:t>
            </a:r>
            <a:r>
              <a:rPr lang="cs-CZ" dirty="0" err="1" smtClean="0"/>
              <a:t>fails</a:t>
            </a:r>
            <a:r>
              <a:rPr lang="cs-CZ" dirty="0" smtClean="0"/>
              <a:t> </a:t>
            </a:r>
            <a:r>
              <a:rPr lang="cs-CZ" dirty="0" err="1" smtClean="0"/>
              <a:t>within</a:t>
            </a:r>
            <a:r>
              <a:rPr lang="cs-CZ" dirty="0" smtClean="0"/>
              <a:t> a period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next</a:t>
            </a:r>
            <a:r>
              <a:rPr lang="cs-CZ" dirty="0" smtClean="0"/>
              <a:t> 3 </a:t>
            </a:r>
            <a:r>
              <a:rPr lang="cs-CZ" dirty="0" err="1" smtClean="0"/>
              <a:t>months</a:t>
            </a:r>
            <a:r>
              <a:rPr lang="cs-CZ" dirty="0" smtClean="0"/>
              <a:t> – </a:t>
            </a:r>
            <a:r>
              <a:rPr lang="cs-CZ" dirty="0" err="1" smtClean="0"/>
              <a:t>mostly</a:t>
            </a:r>
            <a:r>
              <a:rPr lang="cs-CZ" dirty="0" smtClean="0"/>
              <a:t> </a:t>
            </a:r>
            <a:r>
              <a:rPr lang="cs-CZ" dirty="0" err="1" smtClean="0"/>
              <a:t>never</a:t>
            </a:r>
            <a:r>
              <a:rPr lang="cs-CZ" dirty="0" smtClean="0"/>
              <a:t> </a:t>
            </a:r>
            <a:r>
              <a:rPr lang="cs-CZ" dirty="0" err="1" smtClean="0"/>
              <a:t>successful</a:t>
            </a:r>
            <a:endParaRPr lang="cs-CZ" dirty="0" smtClean="0"/>
          </a:p>
          <a:p>
            <a:r>
              <a:rPr lang="cs-CZ" dirty="0" smtClean="0"/>
              <a:t>90%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disabled</a:t>
            </a:r>
            <a:r>
              <a:rPr lang="cs-CZ" dirty="0" smtClean="0"/>
              <a:t> in 1 </a:t>
            </a:r>
            <a:r>
              <a:rPr lang="cs-CZ" dirty="0" err="1" smtClean="0"/>
              <a:t>year</a:t>
            </a:r>
            <a:r>
              <a:rPr lang="cs-CZ" dirty="0" smtClean="0"/>
              <a:t> </a:t>
            </a:r>
            <a:r>
              <a:rPr lang="cs-CZ" dirty="0" err="1" smtClean="0"/>
              <a:t>is</a:t>
            </a:r>
            <a:r>
              <a:rPr lang="cs-CZ" dirty="0" smtClean="0"/>
              <a:t> </a:t>
            </a:r>
            <a:r>
              <a:rPr lang="cs-CZ" dirty="0" err="1" smtClean="0"/>
              <a:t>without</a:t>
            </a:r>
            <a:r>
              <a:rPr lang="cs-CZ" dirty="0" smtClean="0"/>
              <a:t> </a:t>
            </a:r>
            <a:r>
              <a:rPr lang="cs-CZ" dirty="0" err="1" smtClean="0"/>
              <a:t>neurological</a:t>
            </a:r>
            <a:r>
              <a:rPr lang="cs-CZ" dirty="0" smtClean="0"/>
              <a:t> </a:t>
            </a:r>
            <a:r>
              <a:rPr lang="cs-CZ" dirty="0" err="1" smtClean="0"/>
              <a:t>deficiency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xmlns="" val="411358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5192" y="5080849"/>
            <a:ext cx="8229600" cy="1642194"/>
          </a:xfrm>
        </p:spPr>
        <p:txBody>
          <a:bodyPr>
            <a:normAutofit/>
          </a:bodyPr>
          <a:lstStyle/>
          <a:p>
            <a:r>
              <a:rPr lang="cs-CZ" sz="2400" dirty="0" err="1" smtClean="0"/>
              <a:t>The</a:t>
            </a:r>
            <a:r>
              <a:rPr lang="cs-CZ" sz="2400" dirty="0" smtClean="0"/>
              <a:t> </a:t>
            </a:r>
            <a:r>
              <a:rPr lang="cs-CZ" sz="2400" dirty="0" err="1" smtClean="0"/>
              <a:t>goal</a:t>
            </a:r>
            <a:r>
              <a:rPr lang="cs-CZ" sz="2400" dirty="0" smtClean="0"/>
              <a:t> </a:t>
            </a:r>
            <a:r>
              <a:rPr lang="cs-CZ" sz="2400" dirty="0" err="1" smtClean="0"/>
              <a:t>of</a:t>
            </a:r>
            <a:r>
              <a:rPr lang="cs-CZ" sz="2400" dirty="0" smtClean="0"/>
              <a:t> </a:t>
            </a:r>
            <a:r>
              <a:rPr lang="cs-CZ" sz="2400" dirty="0" err="1" smtClean="0"/>
              <a:t>our</a:t>
            </a:r>
            <a:r>
              <a:rPr lang="cs-CZ" sz="2400" dirty="0" smtClean="0"/>
              <a:t> </a:t>
            </a:r>
            <a:r>
              <a:rPr lang="cs-CZ" sz="2400" dirty="0" err="1" smtClean="0"/>
              <a:t>work</a:t>
            </a:r>
            <a:r>
              <a:rPr lang="cs-CZ" sz="2400" dirty="0" smtClean="0"/>
              <a:t> </a:t>
            </a:r>
            <a:r>
              <a:rPr lang="cs-CZ" sz="2400" dirty="0" err="1" smtClean="0"/>
              <a:t>is</a:t>
            </a:r>
            <a:r>
              <a:rPr lang="cs-CZ" sz="2400" dirty="0" smtClean="0"/>
              <a:t> </a:t>
            </a:r>
            <a:r>
              <a:rPr lang="cs-CZ" sz="2400" dirty="0" err="1" smtClean="0"/>
              <a:t>being</a:t>
            </a:r>
            <a:r>
              <a:rPr lang="cs-CZ" sz="2400" dirty="0" smtClean="0"/>
              <a:t> </a:t>
            </a:r>
            <a:r>
              <a:rPr lang="cs-CZ" sz="2400" dirty="0" err="1" smtClean="0"/>
              <a:t>sincerely</a:t>
            </a:r>
            <a:r>
              <a:rPr lang="cs-CZ" sz="2400" dirty="0" smtClean="0"/>
              <a:t> </a:t>
            </a:r>
            <a:r>
              <a:rPr lang="cs-CZ" sz="2400" dirty="0" err="1" smtClean="0"/>
              <a:t>interested</a:t>
            </a:r>
            <a:r>
              <a:rPr lang="cs-CZ" sz="2400" dirty="0" smtClean="0"/>
              <a:t> in </a:t>
            </a:r>
            <a:r>
              <a:rPr lang="cs-CZ" sz="2400" dirty="0" err="1" smtClean="0"/>
              <a:t>our</a:t>
            </a:r>
            <a:r>
              <a:rPr lang="cs-CZ" sz="2400" dirty="0" smtClean="0"/>
              <a:t> </a:t>
            </a:r>
            <a:r>
              <a:rPr lang="cs-CZ" sz="2400" dirty="0" err="1" smtClean="0"/>
              <a:t>entrust</a:t>
            </a:r>
            <a:r>
              <a:rPr lang="cs-CZ" sz="2400" dirty="0" smtClean="0"/>
              <a:t> </a:t>
            </a:r>
            <a:r>
              <a:rPr lang="cs-CZ" sz="2400" dirty="0" err="1" smtClean="0"/>
              <a:t>patients</a:t>
            </a:r>
            <a:r>
              <a:rPr lang="cs-CZ" sz="2400" dirty="0" smtClean="0"/>
              <a:t>, </a:t>
            </a:r>
            <a:r>
              <a:rPr lang="cs-CZ" sz="2400" dirty="0" err="1" smtClean="0"/>
              <a:t>have</a:t>
            </a:r>
            <a:r>
              <a:rPr lang="cs-CZ" sz="2400" dirty="0" smtClean="0"/>
              <a:t> a </a:t>
            </a:r>
            <a:r>
              <a:rPr lang="cs-CZ" sz="2400" dirty="0" err="1" smtClean="0"/>
              <a:t>friendly</a:t>
            </a:r>
            <a:r>
              <a:rPr lang="cs-CZ" sz="2400" dirty="0" smtClean="0"/>
              <a:t> </a:t>
            </a:r>
            <a:r>
              <a:rPr lang="cs-CZ" sz="2400" dirty="0" err="1" smtClean="0"/>
              <a:t>relationship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them</a:t>
            </a:r>
            <a:r>
              <a:rPr lang="cs-CZ" sz="2400" dirty="0" smtClean="0"/>
              <a:t>, </a:t>
            </a:r>
            <a:r>
              <a:rPr lang="cs-CZ" sz="2400" dirty="0" err="1" smtClean="0"/>
              <a:t>treat</a:t>
            </a:r>
            <a:r>
              <a:rPr lang="cs-CZ" sz="2400" dirty="0" smtClean="0"/>
              <a:t> </a:t>
            </a:r>
            <a:r>
              <a:rPr lang="cs-CZ" sz="2400" dirty="0" err="1" smtClean="0"/>
              <a:t>them</a:t>
            </a:r>
            <a:r>
              <a:rPr lang="cs-CZ" sz="2400" dirty="0" smtClean="0"/>
              <a:t> </a:t>
            </a:r>
            <a:r>
              <a:rPr lang="cs-CZ" sz="2400" dirty="0" err="1" smtClean="0"/>
              <a:t>with</a:t>
            </a:r>
            <a:r>
              <a:rPr lang="cs-CZ" sz="2400" dirty="0" smtClean="0"/>
              <a:t> </a:t>
            </a:r>
            <a:r>
              <a:rPr lang="cs-CZ" sz="2400" dirty="0" err="1" smtClean="0"/>
              <a:t>kindness</a:t>
            </a:r>
            <a:r>
              <a:rPr lang="cs-CZ" sz="2400" dirty="0" smtClean="0"/>
              <a:t>. </a:t>
            </a:r>
            <a:r>
              <a:rPr lang="cs-CZ" sz="2400" dirty="0" err="1" smtClean="0"/>
              <a:t>Give</a:t>
            </a:r>
            <a:r>
              <a:rPr lang="cs-CZ" sz="2400" dirty="0" smtClean="0"/>
              <a:t> </a:t>
            </a:r>
            <a:r>
              <a:rPr lang="cs-CZ" sz="2400" dirty="0" err="1" smtClean="0"/>
              <a:t>them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</a:t>
            </a:r>
            <a:r>
              <a:rPr lang="cs-CZ" sz="2400" dirty="0" err="1" smtClean="0"/>
              <a:t>health</a:t>
            </a:r>
            <a:r>
              <a:rPr lang="cs-CZ" sz="2400" dirty="0" smtClean="0"/>
              <a:t> </a:t>
            </a:r>
            <a:r>
              <a:rPr lang="cs-CZ" sz="2400" dirty="0" err="1" smtClean="0"/>
              <a:t>back</a:t>
            </a:r>
            <a:r>
              <a:rPr lang="cs-CZ" sz="2400" dirty="0" smtClean="0"/>
              <a:t> </a:t>
            </a:r>
            <a:r>
              <a:rPr lang="cs-CZ" sz="2400" dirty="0" err="1" smtClean="0"/>
              <a:t>and</a:t>
            </a:r>
            <a:r>
              <a:rPr lang="cs-CZ" sz="2400" dirty="0" smtClean="0"/>
              <a:t> </a:t>
            </a:r>
            <a:r>
              <a:rPr lang="cs-CZ" sz="2400" dirty="0" err="1" smtClean="0"/>
              <a:t>save</a:t>
            </a:r>
            <a:r>
              <a:rPr lang="cs-CZ" sz="2400" dirty="0" smtClean="0"/>
              <a:t> </a:t>
            </a:r>
            <a:r>
              <a:rPr lang="cs-CZ" sz="2400" dirty="0" err="1" smtClean="0"/>
              <a:t>their</a:t>
            </a:r>
            <a:r>
              <a:rPr lang="cs-CZ" sz="2400" dirty="0" smtClean="0"/>
              <a:t> </a:t>
            </a:r>
            <a:r>
              <a:rPr lang="cs-CZ" sz="2400" dirty="0" err="1" smtClean="0"/>
              <a:t>lives</a:t>
            </a:r>
            <a:r>
              <a:rPr lang="cs-CZ" sz="2400" dirty="0" smtClean="0"/>
              <a:t>.</a:t>
            </a:r>
            <a:endParaRPr lang="cs-CZ" sz="2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556" y="332656"/>
            <a:ext cx="7848872" cy="2160240"/>
          </a:xfrm>
        </p:spPr>
        <p:txBody>
          <a:bodyPr/>
          <a:lstStyle/>
          <a:p>
            <a:pPr marL="0" indent="0" algn="ctr">
              <a:buNone/>
            </a:pPr>
            <a:r>
              <a:rPr lang="cs-CZ" dirty="0" err="1" smtClean="0"/>
              <a:t>Thank</a:t>
            </a:r>
            <a:r>
              <a:rPr lang="cs-CZ" dirty="0" smtClean="0"/>
              <a:t> </a:t>
            </a:r>
            <a:r>
              <a:rPr lang="cs-CZ" dirty="0" err="1" smtClean="0"/>
              <a:t>you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your</a:t>
            </a:r>
            <a:r>
              <a:rPr lang="cs-CZ" dirty="0" smtClean="0"/>
              <a:t> </a:t>
            </a:r>
            <a:r>
              <a:rPr lang="cs-CZ" dirty="0" err="1" smtClean="0"/>
              <a:t>attention</a:t>
            </a:r>
            <a:endParaRPr lang="cs-CZ" dirty="0"/>
          </a:p>
        </p:txBody>
      </p:sp>
      <p:pic>
        <p:nvPicPr>
          <p:cNvPr id="14338" name="Picture 2" descr="C:\Users\82034\Pictures\romská rodin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6912768" cy="3884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66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1848</TotalTime>
  <Words>2204</Words>
  <Application>Microsoft Office PowerPoint</Application>
  <PresentationFormat>Předvádění na obrazovce (4:3)</PresentationFormat>
  <Paragraphs>377</Paragraphs>
  <Slides>92</Slides>
  <Notes>0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92</vt:i4>
      </vt:variant>
    </vt:vector>
  </HeadingPairs>
  <TitlesOfParts>
    <vt:vector size="93" baseType="lpstr">
      <vt:lpstr>Motiv systému Office</vt:lpstr>
      <vt:lpstr>Newborn surgery</vt:lpstr>
      <vt:lpstr>The main issues of newborn surgery are inflammatory illnesses, injuries, tumours and the most important congenital developmental defect by which suffer approximately ?% of all newborns.</vt:lpstr>
      <vt:lpstr>The main issues of newborn surgery are inflammatory illnesses, injuries, tumours and the most important congenital developmental defect by which suffer approximately 2% of all newborns.</vt:lpstr>
      <vt:lpstr>Dividing of newborn surgery</vt:lpstr>
      <vt:lpstr>Classification of CDD</vt:lpstr>
      <vt:lpstr>     Serious CDD   - cardiovascular        1%                             - CNS                              1%                               - GIT                               0,4%                             - Limbs                   0,2%                              - Urinogenital               0,4%   Less serious                                       10%   preauricular excrescence      lacrimal canaliculus stenosis    umbilical hernia    hydrocele    hollow in sacral area    syndactyly of 2nd and 3rd toe    supernumerary nipple    …  „You are not definitely healthy because the medicine is so advanced that there no longer exists a healthy human.“  </vt:lpstr>
      <vt:lpstr>Causes of CDD</vt:lpstr>
      <vt:lpstr>CDD Prognosis</vt:lpstr>
      <vt:lpstr>Anatomical differences  (find 10 differences)</vt:lpstr>
      <vt:lpstr>Anatomical differences</vt:lpstr>
      <vt:lpstr>Snímek 11</vt:lpstr>
      <vt:lpstr>We are having a baby   it could happen to you as well</vt:lpstr>
      <vt:lpstr>We are having a baby   it could happen to you as well</vt:lpstr>
      <vt:lpstr>We are having a baby   it could happen to you as well</vt:lpstr>
      <vt:lpstr>We are having a baby   it could happen to you as well</vt:lpstr>
      <vt:lpstr>We are having a baby   it could happen to you as well</vt:lpstr>
      <vt:lpstr>Snímek 17</vt:lpstr>
      <vt:lpstr>Gastroschisis , omphalocele</vt:lpstr>
      <vt:lpstr>Snímek 19</vt:lpstr>
      <vt:lpstr>Gastroschisis+omphalocele therapy</vt:lpstr>
      <vt:lpstr>Gastroschisis  1st stage</vt:lpstr>
      <vt:lpstr>Gastroschisis 1st stage</vt:lpstr>
      <vt:lpstr>Gastroschisis 2nd stage</vt:lpstr>
      <vt:lpstr>Gastroschisis 2nd stage</vt:lpstr>
      <vt:lpstr>Gastroschisis 3rd stage</vt:lpstr>
      <vt:lpstr>Gastroschisis 3rd stage</vt:lpstr>
      <vt:lpstr>Gastroschisis  final state after two weeks</vt:lpstr>
      <vt:lpstr>Omphalocele one time surgery</vt:lpstr>
      <vt:lpstr>Gastroschisis one time surgery</vt:lpstr>
      <vt:lpstr>We are having a baby   it could happen to you as well</vt:lpstr>
      <vt:lpstr>Snímek 31</vt:lpstr>
      <vt:lpstr>Diaphragmatic hernia</vt:lpstr>
      <vt:lpstr>Diaphragmatic hernia</vt:lpstr>
      <vt:lpstr>Diaphragmatic hernia</vt:lpstr>
      <vt:lpstr>Diaphragmatic hernia</vt:lpstr>
      <vt:lpstr>Diaphragmatic hernia</vt:lpstr>
      <vt:lpstr>Diaphragmatic hernia</vt:lpstr>
      <vt:lpstr>Diaphragmatic hernia</vt:lpstr>
      <vt:lpstr>Diaphragmatic hernia</vt:lpstr>
      <vt:lpstr>Diaphragmatic hernia</vt:lpstr>
      <vt:lpstr>Diaphragmatic hernia</vt:lpstr>
      <vt:lpstr>Diaphragmatic hernia</vt:lpstr>
      <vt:lpstr>We are having a baby   it could happen to you as well</vt:lpstr>
      <vt:lpstr>Snímek 44</vt:lpstr>
      <vt:lpstr>Snímek 45</vt:lpstr>
      <vt:lpstr>X-ray</vt:lpstr>
      <vt:lpstr>Necrotizing enterocolitis</vt:lpstr>
      <vt:lpstr>Necrotizing enterocolitis</vt:lpstr>
      <vt:lpstr>Necrotizing enterocolitis clinical count</vt:lpstr>
      <vt:lpstr>Snímek 50</vt:lpstr>
      <vt:lpstr>Necrotizing enterocolitis</vt:lpstr>
      <vt:lpstr>Necrotizing enterocolitis</vt:lpstr>
      <vt:lpstr>Necrotizing enterocolitis abdomen distension</vt:lpstr>
      <vt:lpstr>Necrotizing enterocolitis pneumatosis intestini</vt:lpstr>
      <vt:lpstr>Necrotizing enterocolitis caecum necrosis + colon ascendens</vt:lpstr>
      <vt:lpstr>Necrotizing enterocolitis primary anastomosis</vt:lpstr>
      <vt:lpstr>Necrotizing enterocolitis pancolitis</vt:lpstr>
      <vt:lpstr>Necrotizing enterocolitis stoma</vt:lpstr>
      <vt:lpstr>We are having a baby   it could happen to you as well</vt:lpstr>
      <vt:lpstr>Snímek 60</vt:lpstr>
      <vt:lpstr>Meconium ileus</vt:lpstr>
      <vt:lpstr>Meconium ileus</vt:lpstr>
      <vt:lpstr>Meconium ileus  newborns meconium passages casebook </vt:lpstr>
      <vt:lpstr>Meconium ileus</vt:lpstr>
      <vt:lpstr>Meconium ileus</vt:lpstr>
      <vt:lpstr>Meconium ileus</vt:lpstr>
      <vt:lpstr>Meconium ileus</vt:lpstr>
      <vt:lpstr>Meconium ileus</vt:lpstr>
      <vt:lpstr>Meconium ileus</vt:lpstr>
      <vt:lpstr>Meconium ileus</vt:lpstr>
      <vt:lpstr>Meconium ileus</vt:lpstr>
      <vt:lpstr>We are having a baby   it could happen to you as well</vt:lpstr>
      <vt:lpstr>Is it going to be smooth?</vt:lpstr>
      <vt:lpstr>Sometimes not…</vt:lpstr>
      <vt:lpstr>Newborn´s labour injury </vt:lpstr>
      <vt:lpstr>Newborn´s labour injury</vt:lpstr>
      <vt:lpstr>Newborn´s labour injury</vt:lpstr>
      <vt:lpstr>Snímek 78</vt:lpstr>
      <vt:lpstr>Clavicle fracture</vt:lpstr>
      <vt:lpstr>Clavicle fracture</vt:lpstr>
      <vt:lpstr>Clavicle fracture</vt:lpstr>
      <vt:lpstr>Thigh bone fracture - callus</vt:lpstr>
      <vt:lpstr>Thigh bone fracture– one month after</vt:lpstr>
      <vt:lpstr>Thigh bone fracture</vt:lpstr>
      <vt:lpstr>Humerus fracture</vt:lpstr>
      <vt:lpstr>Humerus fracture</vt:lpstr>
      <vt:lpstr>Snímek 87</vt:lpstr>
      <vt:lpstr>Brachial plexus paresis</vt:lpstr>
      <vt:lpstr>Brachial plexus paresis</vt:lpstr>
      <vt:lpstr>Brachial plexus paresis</vt:lpstr>
      <vt:lpstr>Brachial plexus paresis</vt:lpstr>
      <vt:lpstr>The goal of our work is being sincerely interested in our entrust patients, have a friendly relationship with them, treat them with kindness. Give them their health back and save their lives.</vt:lpstr>
    </vt:vector>
  </TitlesOfParts>
  <Company>FN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Chirurgie novorozence</dc:title>
  <dc:creator>Machacek Robert</dc:creator>
  <cp:lastModifiedBy>Karolína Šimková</cp:lastModifiedBy>
  <cp:revision>135</cp:revision>
  <dcterms:created xsi:type="dcterms:W3CDTF">2015-09-24T13:38:59Z</dcterms:created>
  <dcterms:modified xsi:type="dcterms:W3CDTF">2017-03-22T20:52:45Z</dcterms:modified>
</cp:coreProperties>
</file>