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316" r:id="rId3"/>
    <p:sldId id="367" r:id="rId4"/>
    <p:sldId id="360" r:id="rId5"/>
    <p:sldId id="368" r:id="rId6"/>
    <p:sldId id="370" r:id="rId7"/>
    <p:sldId id="369" r:id="rId8"/>
    <p:sldId id="371" r:id="rId9"/>
    <p:sldId id="372" r:id="rId10"/>
    <p:sldId id="373" r:id="rId11"/>
    <p:sldId id="374" r:id="rId12"/>
    <p:sldId id="382" r:id="rId13"/>
    <p:sldId id="383" r:id="rId14"/>
    <p:sldId id="384" r:id="rId15"/>
    <p:sldId id="377" r:id="rId16"/>
    <p:sldId id="379" r:id="rId17"/>
    <p:sldId id="380" r:id="rId18"/>
    <p:sldId id="381" r:id="rId19"/>
    <p:sldId id="376" r:id="rId20"/>
    <p:sldId id="378" r:id="rId21"/>
    <p:sldId id="387" r:id="rId22"/>
    <p:sldId id="409" r:id="rId23"/>
    <p:sldId id="388" r:id="rId24"/>
    <p:sldId id="389" r:id="rId25"/>
    <p:sldId id="397" r:id="rId26"/>
    <p:sldId id="390" r:id="rId27"/>
    <p:sldId id="391" r:id="rId28"/>
    <p:sldId id="392" r:id="rId29"/>
    <p:sldId id="393" r:id="rId30"/>
    <p:sldId id="394" r:id="rId31"/>
    <p:sldId id="404" r:id="rId32"/>
    <p:sldId id="405" r:id="rId33"/>
    <p:sldId id="395" r:id="rId34"/>
    <p:sldId id="396" r:id="rId35"/>
    <p:sldId id="399" r:id="rId36"/>
    <p:sldId id="400" r:id="rId37"/>
    <p:sldId id="401" r:id="rId38"/>
    <p:sldId id="402" r:id="rId39"/>
    <p:sldId id="403" r:id="rId40"/>
    <p:sldId id="406" r:id="rId41"/>
    <p:sldId id="407" r:id="rId42"/>
    <p:sldId id="408" r:id="rId43"/>
    <p:sldId id="325" r:id="rId44"/>
    <p:sldId id="414" r:id="rId45"/>
    <p:sldId id="415" r:id="rId46"/>
    <p:sldId id="416" r:id="rId47"/>
    <p:sldId id="417" r:id="rId48"/>
    <p:sldId id="410" r:id="rId49"/>
    <p:sldId id="411" r:id="rId50"/>
    <p:sldId id="412" r:id="rId51"/>
    <p:sldId id="413" r:id="rId52"/>
    <p:sldId id="418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83B1"/>
    <a:srgbClr val="4E75C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8746" autoAdjust="0"/>
  </p:normalViewPr>
  <p:slideViewPr>
    <p:cSldViewPr>
      <p:cViewPr>
        <p:scale>
          <a:sx n="70" d="100"/>
          <a:sy n="70" d="100"/>
        </p:scale>
        <p:origin x="-84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3AE51-3308-414E-8C18-CE079A337AAD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93D06-41BA-4C7F-B9EE-859308FB18F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736485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79E98-F85E-4429-8E15-2A6778634138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7C36F-C87F-4084-8206-FF8076970A4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8060765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193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5.4.2020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video" Target="file:///C:\Users\Planka_LENOVO\Desktop\V&#253;uka%20DCH\Paediatric%20surgery%20lessons\Paediatric%20traumatology\Orgueil4.mpe" TargetMode="External"/><Relationship Id="rId7" Type="http://schemas.openxmlformats.org/officeDocument/2006/relationships/hyperlink" Target="http://www.google.cz/url?sa=i&amp;rct=j&amp;q=&amp;esrc=s&amp;source=images&amp;cd=&amp;cad=rja&amp;uact=8&amp;ved=0CAcQjRxqFQoTCMbzzf-BzMgCFcbWFAod7ugAhg&amp;url=http://www.omska.cz/bojkovsm/chemie/&amp;psig=AFQjCNH8sCEMAZ4WZb0rE5dV1eRDHU4fbw&amp;ust=1445257529331548" TargetMode="External"/><Relationship Id="rId12" Type="http://schemas.openxmlformats.org/officeDocument/2006/relationships/image" Target="../media/image28.jpeg"/><Relationship Id="rId17" Type="http://schemas.openxmlformats.org/officeDocument/2006/relationships/image" Target="../media/image11.png"/><Relationship Id="rId2" Type="http://schemas.openxmlformats.org/officeDocument/2006/relationships/video" Target="file:///C:\Users\Planka_LENOVO\Desktop\V&#253;uka%20DCH\Paediatric%20surgery%20lessons\Paediatric%20traumatology\babicka.mpeg" TargetMode="External"/><Relationship Id="rId16" Type="http://schemas.openxmlformats.org/officeDocument/2006/relationships/image" Target="../media/image31.jpe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audio" Target="../media/audio14.wav"/><Relationship Id="rId15" Type="http://schemas.openxmlformats.org/officeDocument/2006/relationships/hyperlink" Target="http://www.google.cz/url?sa=i&amp;rct=j&amp;q=&amp;esrc=s&amp;source=images&amp;cd=&amp;cad=rja&amp;uact=8&amp;ved=0CAcQjRxqFQoTCPrWpZmCzMgCFUm7FAodyNkD8w&amp;url=http://www.ulekare.cz/prvni-pomoc/tonuti-54&amp;bvm=bv.105454873,d.d24&amp;psig=AFQjCNHKlcgYKX3JryE6OO0vo-1YAviLjw&amp;ust=1445257581746353" TargetMode="External"/><Relationship Id="rId10" Type="http://schemas.openxmlformats.org/officeDocument/2006/relationships/image" Target="../media/image26.png"/><Relationship Id="rId4" Type="http://schemas.openxmlformats.org/officeDocument/2006/relationships/video" Target="file:///C:\Users\Planka_LENOVO\Desktop\V&#253;uka%20DCH\Paediatric%20surgery%20lessons\Paediatric%20traumatology\peugeot_205_rally_crash.wmv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mediafax.cz/photos/krimi/2847809-Mladika-srazilo-auto-skoncil-s-vaznym-poranenim-v-nemocnici&amp;type=main_picture&amp;ptr=0" TargetMode="External"/><Relationship Id="rId2" Type="http://schemas.openxmlformats.org/officeDocument/2006/relationships/audio" Target="../media/audio15.wav"/><Relationship Id="rId1" Type="http://schemas.openxmlformats.org/officeDocument/2006/relationships/tags" Target="../tags/tag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1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google.cz/url?sa=i&amp;rct=j&amp;q=&amp;esrc=s&amp;source=images&amp;cd=&amp;cad=rja&amp;uact=8&amp;ved=0CAcQjRxqFQoTCLTFs_7Zy8gCFUhtFAod-a0AeQ&amp;url=http://www.officescope.com/blog/content-management-the-missing-piece-of-the-puzzle/&amp;psig=AFQjCNE-R1Wv6jHybKAmz_AMAVHbWnc1vQ&amp;ust=1445246788403692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45.jpeg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0" Type="http://schemas.openxmlformats.org/officeDocument/2006/relationships/image" Target="../media/image55.jpeg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CAcQjRxqFQoTCObBy6mGzMgCFQxrFAodcHADDA&amp;url=http://www.lidskezdravi.cz/deti/fyzicky-vyvoj/&amp;psig=AFQjCNGpkuSef5VV2zf4jdc-2hJ6yyaquQ&amp;ust=144525867871694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audio" Target="../media/audio21.wav"/><Relationship Id="rId1" Type="http://schemas.openxmlformats.org/officeDocument/2006/relationships/tags" Target="../tags/tag13.xml"/><Relationship Id="rId6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5" Type="http://schemas.openxmlformats.org/officeDocument/2006/relationships/image" Target="../media/image57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11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12" Type="http://schemas.openxmlformats.org/officeDocument/2006/relationships/image" Target="../media/image11.png"/><Relationship Id="rId2" Type="http://schemas.openxmlformats.org/officeDocument/2006/relationships/audio" Target="../media/audio23.wav"/><Relationship Id="rId1" Type="http://schemas.openxmlformats.org/officeDocument/2006/relationships/tags" Target="../tags/tag14.xml"/><Relationship Id="rId6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1" Type="http://schemas.openxmlformats.org/officeDocument/2006/relationships/image" Target="../media/image65.png"/><Relationship Id="rId5" Type="http://schemas.openxmlformats.org/officeDocument/2006/relationships/image" Target="../media/image57.jpeg"/><Relationship Id="rId10" Type="http://schemas.openxmlformats.org/officeDocument/2006/relationships/image" Target="../media/image64.png"/><Relationship Id="rId4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12" Type="http://schemas.openxmlformats.org/officeDocument/2006/relationships/image" Target="../media/image67.jpeg"/><Relationship Id="rId2" Type="http://schemas.openxmlformats.org/officeDocument/2006/relationships/audio" Target="../media/audio24.wav"/><Relationship Id="rId1" Type="http://schemas.openxmlformats.org/officeDocument/2006/relationships/tags" Target="../tags/tag15.xml"/><Relationship Id="rId6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1" Type="http://schemas.openxmlformats.org/officeDocument/2006/relationships/hyperlink" Target="http://www.google.cz/url?sa=i&amp;rct=j&amp;q=&amp;esrc=s&amp;source=images&amp;cd=&amp;cad=rja&amp;uact=8&amp;ved=0CAcQjRxqFQoTCKuVueSPzMgCFcNSFAodSvUISQ&amp;url=http://www.wikiskripta.eu/index.php/Zlomeniny_dist%C3%A1ln%C3%ADho_radia?veaction=edit&amp;psig=AFQjCNEQCRHhBc-GGNH8y5cGNZwJcBw5Lg&amp;ust=1445261221306085" TargetMode="External"/><Relationship Id="rId5" Type="http://schemas.openxmlformats.org/officeDocument/2006/relationships/image" Target="../media/image57.jpeg"/><Relationship Id="rId10" Type="http://schemas.openxmlformats.org/officeDocument/2006/relationships/image" Target="../media/image66.png"/><Relationship Id="rId4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8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image" Target="../media/image8.png"/><Relationship Id="rId12" Type="http://schemas.openxmlformats.org/officeDocument/2006/relationships/hyperlink" Target="http://www.google.cz/url?sa=i&amp;rct=j&amp;q=&amp;esrc=s&amp;source=images&amp;cd=&amp;cad=rja&amp;uact=8&amp;ved=0CAcQjRxqFQoTCM6HzI2TzMgCFYnHFAodEygI5g&amp;url=http://telemedicina.med.muni.cz/pdm/detska-chirurgie/index.php?pg=traumatologie--klasifikace--poraneni-v-oblasti-panve-a-nohy--panev--zlomenina-bez-poruseni-panevniho-kruhu&amp;bvm=bv.105454873,d.d24&amp;psig=AFQjCNGYT74LDxPMSnDPpo9zt0IRdst2ng&amp;ust=1445262098273692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6" Type="http://schemas.openxmlformats.org/officeDocument/2006/relationships/image" Target="../media/image58.jpeg"/><Relationship Id="rId11" Type="http://schemas.openxmlformats.org/officeDocument/2006/relationships/image" Target="../media/image67.jpe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hyperlink" Target="http://www.google.cz/url?sa=i&amp;rct=j&amp;q=&amp;esrc=s&amp;source=images&amp;cd=&amp;cad=rja&amp;uact=8&amp;ved=0CAcQjRxqFQoTCKuVueSPzMgCFcNSFAodSvUISQ&amp;url=http://www.wikiskripta.eu/index.php/Zlomeniny_dist%C3%A1ln%C3%ADho_radia?veaction=edit&amp;psig=AFQjCNEQCRHhBc-GGNH8y5cGNZwJcBw5Lg&amp;ust=1445261221306085" TargetMode="External"/><Relationship Id="rId4" Type="http://schemas.openxmlformats.org/officeDocument/2006/relationships/image" Target="../media/image57.jpeg"/><Relationship Id="rId9" Type="http://schemas.openxmlformats.org/officeDocument/2006/relationships/image" Target="../media/image66.png"/><Relationship Id="rId1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12" Type="http://schemas.openxmlformats.org/officeDocument/2006/relationships/image" Target="../media/image72.png"/><Relationship Id="rId2" Type="http://schemas.openxmlformats.org/officeDocument/2006/relationships/audio" Target="../media/audio26.wav"/><Relationship Id="rId1" Type="http://schemas.openxmlformats.org/officeDocument/2006/relationships/tags" Target="../tags/tag16.xml"/><Relationship Id="rId6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1" Type="http://schemas.openxmlformats.org/officeDocument/2006/relationships/image" Target="../media/image71.gif"/><Relationship Id="rId5" Type="http://schemas.openxmlformats.org/officeDocument/2006/relationships/image" Target="../media/image57.jpeg"/><Relationship Id="rId10" Type="http://schemas.openxmlformats.org/officeDocument/2006/relationships/hyperlink" Target="https://www.google.cz/url?sa=i&amp;rct=j&amp;q=&amp;esrc=s&amp;source=images&amp;cd=&amp;cad=rja&amp;uact=8&amp;ved=0CAcQjRxqFQoTCLP_sM6QzMgCFUFVFAodN10JOg&amp;url=https://is.muni.cz/el/1411/podzim2010/BVVP0533p/Osteoporoza_2010.txt&amp;psig=AFQjCNEQCRHhBc-GGNH8y5cGNZwJcBw5Lg&amp;ust=1445261221306085" TargetMode="External"/><Relationship Id="rId4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://www.google.cz/url?sa=i&amp;rct=j&amp;q=&amp;esrc=s&amp;source=images&amp;cd=&amp;cad=rja&amp;uact=8&amp;ved=0CAcQjRxqFQoTCOP1qcKSzMgCFUdYFAod_UcPyQ&amp;url=http://vx800.wz.cz/vxmoje2.htm&amp;bvm=bv.105454873,d.d24&amp;psig=AFQjCNGYe4FnDBJIXmfDHIYTMcPVlVweeQ&amp;ust=1445261957170440" TargetMode="External"/><Relationship Id="rId7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image" Target="../media/image57.jpeg"/><Relationship Id="rId5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73.jpeg"/><Relationship Id="rId9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6" Type="http://schemas.openxmlformats.org/officeDocument/2006/relationships/image" Target="../media/image11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11.pn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hyperlink" Target="http://www.google.cz/url?sa=i&amp;rct=j&amp;q=&amp;esrc=s&amp;source=images&amp;cd=&amp;cad=rja&amp;uact=8&amp;ved=0CAcQjRxqFQoTCLSc9eKUzMgCFcw-FAodPJgO9g&amp;url=http://es.slideshare.net/mipe52/fractura-salter-harris&amp;bvm=bv.105454873,d.d24&amp;psig=AFQjCNHCdLklZXTCglNF-Nzt_VPbgczcdw&amp;ust=1445262566971868" TargetMode="External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6" Type="http://schemas.openxmlformats.org/officeDocument/2006/relationships/image" Target="../media/image58.jpeg"/><Relationship Id="rId11" Type="http://schemas.openxmlformats.org/officeDocument/2006/relationships/hyperlink" Target="http://www.google.cz/url?sa=i&amp;rct=j&amp;q=&amp;esrc=s&amp;source=images&amp;cd=&amp;cad=rja&amp;uact=8&amp;ved=0CAcQjRxqFQoTCPL_9P6UzMgCFUm8FAodXHAKbg&amp;url=http://telemedicina.med.muni.cz/pdm/detska-chirurgie/index.php?pg=traumatologie--klasifikace--obecne-principy-klasifikace--diafyza-dlouhe-kosti--popis-zlomenin--ao-klasifikace--diafyza-berce--typ-42-c&amp;bvm=bv.105454873,d.d24&amp;psig=AFQjCNFyJCqzBBcXQTLjxCP_VPKXrXJtdQ&amp;ust=1445262624957441" TargetMode="External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hyperlink" Target="http://www.google.cz/url?sa=i&amp;rct=j&amp;q=&amp;esrc=s&amp;source=images&amp;cd=&amp;cad=rja&amp;uact=8&amp;ved=0CAcQjRxqFQoTCI7emfKUzMgCFUXRFAodfI0ImA&amp;url=http://www.wikiskripta.eu/index.php/Neerova_klasifikace&amp;bvm=bv.105454873,d.d24&amp;psig=AFQjCNF27vrReduGmj7Qcp_hjGSLXQDi-Q&amp;ust=144526259851472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audio" Target="../media/audio30.wav"/><Relationship Id="rId1" Type="http://schemas.openxmlformats.org/officeDocument/2006/relationships/tags" Target="../tags/tag17.xml"/><Relationship Id="rId6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11.pn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video" Target="file:///C:\Users\Planka_LENOVO\Desktop\V&#253;uka%20DCH\Paediatric%20surgery%20lessons\Paediatric%20traumatology\MIO.wmv" TargetMode="External"/><Relationship Id="rId7" Type="http://schemas.openxmlformats.org/officeDocument/2006/relationships/image" Target="../media/image80.jpeg"/><Relationship Id="rId2" Type="http://schemas.openxmlformats.org/officeDocument/2006/relationships/video" Target="file:///C:\Users\Planka_LENOVO\Desktop\V&#253;uka%20DCH\Paediatric%20surgery%20lessons\Paediatric%20traumatology\kotnik_0012.wmv" TargetMode="External"/><Relationship Id="rId1" Type="http://schemas.openxmlformats.org/officeDocument/2006/relationships/tags" Target="../tags/tag18.xml"/><Relationship Id="rId6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audio32.wav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hyperlink" Target="http://www.google.cz/url?sa=i&amp;rct=j&amp;q=&amp;esrc=s&amp;source=images&amp;cd=&amp;cad=rja&amp;uact=8&amp;ved=0CAUQjRxqFQoTCKuhy6aYzMgCFUPpFAodgWIA_g&amp;url=http://www.synthes.com/sites/intl/CZ/czech/Documents/126.000.458.pdf&amp;bvm=bv.105454873,d.d24&amp;psig=AFQjCNFpom3KEz_EC-cvBHQIRfW8cjN9uA&amp;ust=1445263506420225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6" Type="http://schemas.openxmlformats.org/officeDocument/2006/relationships/image" Target="../media/image58.jpe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4" Type="http://schemas.openxmlformats.org/officeDocument/2006/relationships/image" Target="../media/image57.jpeg"/><Relationship Id="rId9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hyperlink" Target="http://www.google.cz/url?sa=i&amp;rct=j&amp;q=&amp;esrc=s&amp;source=images&amp;cd=&amp;cad=rja&amp;uact=8&amp;ved=0CAUQjRxqFQoTCKuhy6aYzMgCFUPpFAodgWIA_g&amp;url=http://www.synthes.com/sites/intl/CZ/czech/Documents/126.000.458.pdf&amp;bvm=bv.105454873,d.d24&amp;psig=AFQjCNFpom3KEz_EC-cvBHQIRfW8cjN9uA&amp;ust=1445263506420225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6" Type="http://schemas.openxmlformats.org/officeDocument/2006/relationships/image" Target="../media/image58.jpe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57.jpeg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hyperlink" Target="http://www.google.cz/url?sa=i&amp;rct=j&amp;q=&amp;esrc=s&amp;source=images&amp;cd=&amp;cad=rja&amp;uact=8&amp;ved=0CAUQjRxqFQoTCKuhy6aYzMgCFUPpFAodgWIA_g&amp;url=http://www.synthes.com/sites/intl/CZ/czech/Documents/126.000.458.pdf&amp;bvm=bv.105454873,d.d24&amp;psig=AFQjCNFpom3KEz_EC-cvBHQIRfW8cjN9uA&amp;ust=1445263506420225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6" Type="http://schemas.openxmlformats.org/officeDocument/2006/relationships/image" Target="../media/image58.jpeg"/><Relationship Id="rId11" Type="http://schemas.openxmlformats.org/officeDocument/2006/relationships/image" Target="../media/image11.pn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85.png"/><Relationship Id="rId4" Type="http://schemas.openxmlformats.org/officeDocument/2006/relationships/image" Target="../media/image57.jpe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hyperlink" Target="http://www.google.cz/url?sa=i&amp;rct=j&amp;q=&amp;esrc=s&amp;source=images&amp;cd=&amp;cad=rja&amp;uact=8&amp;ved=0CAUQjRxqFQoTCKuhy6aYzMgCFUPpFAodgWIA_g&amp;url=http://www.synthes.com/sites/intl/CZ/czech/Documents/126.000.458.pdf&amp;bvm=bv.105454873,d.d24&amp;psig=AFQjCNFpom3KEz_EC-cvBHQIRfW8cjN9uA&amp;ust=1445263506420225" TargetMode="Externa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image" Target="../media/image58.jpeg"/><Relationship Id="rId11" Type="http://schemas.openxmlformats.org/officeDocument/2006/relationships/image" Target="../media/image86.pn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85.png"/><Relationship Id="rId4" Type="http://schemas.openxmlformats.org/officeDocument/2006/relationships/image" Target="../media/image57.jpe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hyperlink" Target="http://www.google.cz/url?sa=i&amp;rct=j&amp;q=&amp;esrc=s&amp;source=images&amp;cd=&amp;cad=rja&amp;uact=8&amp;ved=0CAUQjRxqFQoTCKuhy6aYzMgCFUPpFAodgWIA_g&amp;url=http://www.synthes.com/sites/intl/CZ/czech/Documents/126.000.458.pdf&amp;bvm=bv.105454873,d.d24&amp;psig=AFQjCNFpom3KEz_EC-cvBHQIRfW8cjN9uA&amp;ust=1445263506420225" TargetMode="External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6" Type="http://schemas.openxmlformats.org/officeDocument/2006/relationships/image" Target="../media/image58.jpeg"/><Relationship Id="rId11" Type="http://schemas.openxmlformats.org/officeDocument/2006/relationships/image" Target="../media/image86.pn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85.png"/><Relationship Id="rId4" Type="http://schemas.openxmlformats.org/officeDocument/2006/relationships/image" Target="../media/image57.jpeg"/><Relationship Id="rId9" Type="http://schemas.openxmlformats.org/officeDocument/2006/relationships/image" Target="../media/image84.png"/><Relationship Id="rId1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image" Target="../media/image84.png"/><Relationship Id="rId12" Type="http://schemas.openxmlformats.org/officeDocument/2006/relationships/hyperlink" Target="http://www.google.cz/url?sa=i&amp;rct=j&amp;q=&amp;esrc=s&amp;source=images&amp;cd=&amp;cad=rja&amp;uact=8&amp;ved=0CAcQjRxqFQoTCOaNwdmfzMgCFcmzFAodjmgGUg&amp;url=http://www.mmspektrum.com/clanek/kostni-implantaty-na-miru-prodluzme-si-mladi.html&amp;bvm=bv.105454873,d.d24&amp;psig=AFQjCNEBypr4newiTeUlhEXtGJSRGv-s3w&amp;ust=1445265473604045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6" Type="http://schemas.openxmlformats.org/officeDocument/2006/relationships/image" Target="../media/image58.jpeg"/><Relationship Id="rId11" Type="http://schemas.openxmlformats.org/officeDocument/2006/relationships/image" Target="../media/image89.jpe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57.jpeg"/><Relationship Id="rId9" Type="http://schemas.openxmlformats.org/officeDocument/2006/relationships/image" Target="../media/image86.png"/><Relationship Id="rId1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image" Target="../media/image91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6" Type="http://schemas.openxmlformats.org/officeDocument/2006/relationships/image" Target="../media/image58.jpeg"/><Relationship Id="rId11" Type="http://schemas.openxmlformats.org/officeDocument/2006/relationships/image" Target="../media/image94.png"/><Relationship Id="rId5" Type="http://schemas.openxmlformats.org/officeDocument/2006/relationships/hyperlink" Target="http://www.google.cz/url?sa=i&amp;rct=j&amp;q=&amp;esrc=s&amp;source=images&amp;cd=&amp;cad=rja&amp;uact=8&amp;ved=0CAcQjRxqFQoTCJTn-L2FzMgCFUnDFAodK6QJvQ&amp;url=http://www.prokarneval.cz/cz/e-shop/1057441/c49660-havajske-podprsenky/havajska-podprsenka-dospely-rozmer.html&amp;bvm=bv.105454873,d.d24&amp;psig=AFQjCNGzS1SZXykDeSdwG8NofXrQMYSWjw&amp;ust=1445258370627889" TargetMode="External"/><Relationship Id="rId10" Type="http://schemas.openxmlformats.org/officeDocument/2006/relationships/image" Target="../media/image93.jpeg"/><Relationship Id="rId4" Type="http://schemas.openxmlformats.org/officeDocument/2006/relationships/image" Target="../media/image57.jpeg"/><Relationship Id="rId9" Type="http://schemas.openxmlformats.org/officeDocument/2006/relationships/hyperlink" Target="http://www.google.cz/url?sa=i&amp;rct=j&amp;q=&amp;esrc=s&amp;source=images&amp;cd=&amp;cad=rja&amp;uact=8&amp;ved=0CAcQjRxqFQoTCJq25LyizMgCFci9FAodoNAHsw&amp;url=http://zdravi.e15.cz/clanek/postgradualni-medicina/osetrovani-patologickych-zlomenin-264347&amp;bvm=bv.105454873,d.d24&amp;psig=AFQjCNGk4YNwqmji7A37QeN-_iRpwTbd9Q&amp;ust=144526616648198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19.xml"/><Relationship Id="rId6" Type="http://schemas.openxmlformats.org/officeDocument/2006/relationships/image" Target="../media/image11.png"/><Relationship Id="rId5" Type="http://schemas.openxmlformats.org/officeDocument/2006/relationships/image" Target="../media/image95.jpeg"/><Relationship Id="rId4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W2qIKFzMgCFUG0FAod4rUKRQ&amp;url=http://www.krasobrana.cz/jak-v-zime-ochranit-jemnou-detskou-plet&amp;bvm=bv.105454873,d.d24&amp;psig=AFQjCNEdr70UXgpDlijFwoH8G6ps46DtVg&amp;ust=1445258336285034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6" Type="http://schemas.openxmlformats.org/officeDocument/2006/relationships/image" Target="../media/image11.png"/><Relationship Id="rId5" Type="http://schemas.openxmlformats.org/officeDocument/2006/relationships/image" Target="../media/image98.wmf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5" Type="http://schemas.openxmlformats.org/officeDocument/2006/relationships/image" Target="../media/image11.pn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-R_8yszMgCFcs4FAodRxkAgA&amp;url=http://boneandjoint.org.uk/content/fig-4a-fig-4b-fig-4c-10&amp;bvm=bv.105454873,d.d24&amp;psig=AFQjCNFn2LQp9qRslWu3pMI_9NAjFBCFnA&amp;ust=1445268958231613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5" Type="http://schemas.openxmlformats.org/officeDocument/2006/relationships/image" Target="../media/image11.pn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NWtnZ6szMgCFQpaFAod69IHfQ&amp;url=http://www.tankonyvtar.hu/hu/tartalom/tamop425/2011_0001_524_Sebeszet/ch04s13.html&amp;bvm=bv.105454873,d.d24&amp;psig=AFQjCNFIhqOx2LEdp2vgKoXdFQ8xWPrgPg&amp;ust=1445268850914153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5" Type="http://schemas.openxmlformats.org/officeDocument/2006/relationships/image" Target="../media/image11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LThgbaszMgCFcNEFAodocUABQ&amp;url=http://www.boneandjoint.org.uk/content/fig-3a-fig-3b-43&amp;bvm=bv.105454873,d.d24&amp;psig=AFQjCNH_3Pprel96sqSY3IK9GLE2qodYQQ&amp;ust=1445268909784806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1.wav"/><Relationship Id="rId5" Type="http://schemas.openxmlformats.org/officeDocument/2006/relationships/image" Target="../media/image11.pn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KEo6i7zMgCFcK0FAodqqcJ8w&amp;url=http://www.mirekvostry.cz/node/vtipy-ze-zdravotnictvi&amp;psig=AFQjCNELdj7DhIKCxN5xdOlZKcFxOSIxdA&amp;ust=1445272893036627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5" Type="http://schemas.openxmlformats.org/officeDocument/2006/relationships/image" Target="../media/image11.png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hyperlink" Target="http://www.uszsmsk.cz/WwwFileStore/cviceni%20IZS%20%20%20Hlucin.jpg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dirty="0" smtClean="0"/>
              <a:t>TRAUMATOLOGY</a:t>
            </a: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1835696" y="4077072"/>
            <a:ext cx="5576664" cy="151216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Ladislav Plánka</a:t>
            </a:r>
          </a:p>
          <a:p>
            <a:r>
              <a:rPr lang="cs-CZ" dirty="0"/>
              <a:t>&amp;</a:t>
            </a:r>
            <a:endParaRPr lang="cs-CZ" dirty="0" smtClean="0"/>
          </a:p>
          <a:p>
            <a:r>
              <a:rPr lang="cs-CZ" dirty="0" smtClean="0"/>
              <a:t>KDCHOT</a:t>
            </a:r>
          </a:p>
          <a:p>
            <a:endParaRPr lang="cs-CZ" dirty="0"/>
          </a:p>
        </p:txBody>
      </p:sp>
      <p:pic>
        <p:nvPicPr>
          <p:cNvPr id="4" name="~PP17.WAV">
            <a:hlinkClick r:id="" action="ppaction://media"/>
          </p:cNvPr>
          <p:cNvPicPr>
            <a:picLocks noRot="1" noChangeAspect="1"/>
          </p:cNvPicPr>
          <p:nvPr>
            <a:wavAudioFile r:embed="rId1" name="~PP17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903573"/>
      </p:ext>
    </p:extLst>
  </p:cSld>
  <p:clrMapOvr>
    <a:masterClrMapping/>
  </p:clrMapOvr>
  <p:transition advTm="2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Multiple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391259" y="1844824"/>
            <a:ext cx="4752975" cy="489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dirty="0" smtClean="0">
                <a:solidFill>
                  <a:srgbClr val="4E75C4"/>
                </a:solidFill>
              </a:rPr>
              <a:t>Open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shin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wound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with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muscles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injury</a:t>
            </a:r>
            <a:endParaRPr lang="cs-CZ" altLang="cs-CZ" sz="2800" dirty="0">
              <a:solidFill>
                <a:srgbClr val="4E75C4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Compressionf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racture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of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lumbal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vertebrae</a:t>
            </a:r>
            <a:endParaRPr lang="cs-CZ" altLang="cs-CZ" sz="2800" dirty="0">
              <a:solidFill>
                <a:srgbClr val="4E75C4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Femoral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fracture</a:t>
            </a:r>
            <a:endParaRPr lang="cs-CZ" altLang="cs-CZ" sz="2800" dirty="0">
              <a:solidFill>
                <a:srgbClr val="4E75C4"/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75" r="47339" b="13754"/>
          <a:stretch/>
        </p:blipFill>
        <p:spPr bwMode="auto">
          <a:xfrm>
            <a:off x="6084168" y="1703090"/>
            <a:ext cx="2687021" cy="47862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jh_uraz_krev_rana_0702_denik_clanek_so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93542"/>
            <a:ext cx="2740581" cy="226293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27" t="6499" r="31564"/>
          <a:stretch>
            <a:fillRect/>
          </a:stretch>
        </p:blipFill>
        <p:spPr bwMode="auto">
          <a:xfrm>
            <a:off x="4860032" y="2492896"/>
            <a:ext cx="2004602" cy="39402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~PP1453.WAV">
            <a:hlinkClick r:id="" action="ppaction://media"/>
          </p:cNvPr>
          <p:cNvPicPr>
            <a:picLocks noRot="1" noChangeAspect="1"/>
          </p:cNvPicPr>
          <p:nvPr>
            <a:wavAudioFile r:embed="rId2" name="~PP1453.WAV"/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7309869"/>
      </p:ext>
    </p:extLst>
  </p:cSld>
  <p:clrMapOvr>
    <a:masterClrMapping/>
  </p:clrMapOvr>
  <p:transition advTm="33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Serious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monotrauma</a:t>
            </a:r>
            <a:endParaRPr lang="cs-CZ" sz="5400" b="1" dirty="0" smtClean="0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391259" y="1844824"/>
            <a:ext cx="4752975" cy="489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Kidney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rupture</a:t>
            </a:r>
            <a:endParaRPr lang="cs-CZ" altLang="cs-CZ" sz="2800" dirty="0">
              <a:solidFill>
                <a:srgbClr val="4E75C4"/>
              </a:solidFill>
            </a:endParaRPr>
          </a:p>
        </p:txBody>
      </p:sp>
      <p:pic>
        <p:nvPicPr>
          <p:cNvPr id="8" name="Picture 13" descr="ceteck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44824"/>
            <a:ext cx="4826000" cy="44243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310.WAV">
            <a:hlinkClick r:id="" action="ppaction://media"/>
          </p:cNvPr>
          <p:cNvPicPr>
            <a:picLocks noRot="1" noChangeAspect="1"/>
          </p:cNvPicPr>
          <p:nvPr>
            <a:wavAudioFile r:embed="rId2" name="~PP310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96002137"/>
      </p:ext>
    </p:extLst>
  </p:cSld>
  <p:clrMapOvr>
    <a:masterClrMapping/>
  </p:clrMapOvr>
  <p:transition advTm="15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Etiology </a:t>
            </a:r>
            <a:r>
              <a:rPr lang="cs-CZ" sz="5400" b="1" dirty="0" err="1" smtClean="0"/>
              <a:t>of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injuries</a:t>
            </a:r>
            <a:endParaRPr lang="cs-CZ" sz="5400" b="1" dirty="0" smtClean="0"/>
          </a:p>
        </p:txBody>
      </p:sp>
      <p:pic>
        <p:nvPicPr>
          <p:cNvPr id="8" name="Picture 2" descr="D:\Lada\Nemocnice\Projekty\NF MH\nemocnice modrý hroch\plakáty\Domácí úrazy\Podíl domácího prostředí na všech hospitalizovaných úrazech dětí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29028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1"/>
          <p:cNvSpPr>
            <a:spLocks noChangeArrowheads="1"/>
          </p:cNvSpPr>
          <p:nvPr/>
        </p:nvSpPr>
        <p:spPr bwMode="auto">
          <a:xfrm>
            <a:off x="1185094" y="2400002"/>
            <a:ext cx="1081087" cy="394752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47864" y="1352380"/>
            <a:ext cx="2653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i="1" dirty="0" err="1" smtClean="0">
                <a:solidFill>
                  <a:srgbClr val="4E75C4"/>
                </a:solidFill>
              </a:rPr>
              <a:t>All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injuries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27784" y="1772816"/>
            <a:ext cx="4112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Mechanism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injuries</a:t>
            </a:r>
            <a:r>
              <a:rPr lang="cs-CZ" sz="1400" dirty="0" smtClean="0"/>
              <a:t> </a:t>
            </a:r>
            <a:r>
              <a:rPr lang="cs-CZ" sz="1400" dirty="0" err="1" smtClean="0"/>
              <a:t>according</a:t>
            </a:r>
            <a:r>
              <a:rPr lang="cs-CZ" sz="1400" dirty="0" smtClean="0"/>
              <a:t> to IDB – basic </a:t>
            </a:r>
            <a:r>
              <a:rPr lang="cs-CZ" sz="1400" dirty="0" err="1" smtClean="0"/>
              <a:t>groups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4005064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injuries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180338" y="6093296"/>
            <a:ext cx="963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Basic </a:t>
            </a:r>
            <a:r>
              <a:rPr lang="cs-CZ" sz="1200" dirty="0" err="1" smtClean="0"/>
              <a:t>groups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331640" y="6093297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domestic</a:t>
            </a:r>
            <a:r>
              <a:rPr lang="cs-CZ" sz="1200" dirty="0" smtClean="0"/>
              <a:t>                   transport                   </a:t>
            </a:r>
            <a:r>
              <a:rPr lang="cs-CZ" sz="1200" dirty="0" err="1" smtClean="0"/>
              <a:t>school</a:t>
            </a:r>
            <a:r>
              <a:rPr lang="cs-CZ" sz="1200" dirty="0" smtClean="0"/>
              <a:t>                      sport                       </a:t>
            </a:r>
            <a:r>
              <a:rPr lang="cs-CZ" sz="1200" dirty="0" err="1" smtClean="0"/>
              <a:t>malicious</a:t>
            </a:r>
            <a:r>
              <a:rPr lang="cs-CZ" sz="1200" dirty="0" smtClean="0"/>
              <a:t>                    </a:t>
            </a:r>
            <a:endParaRPr lang="cs-CZ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876256" y="6021288"/>
            <a:ext cx="14670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smtClean="0"/>
              <a:t>free </a:t>
            </a:r>
            <a:r>
              <a:rPr lang="cs-CZ" sz="1050" dirty="0" err="1" smtClean="0"/>
              <a:t>time</a:t>
            </a:r>
            <a:r>
              <a:rPr lang="cs-CZ" sz="1050" dirty="0" smtClean="0"/>
              <a:t> </a:t>
            </a:r>
            <a:r>
              <a:rPr lang="cs-CZ" sz="1050" dirty="0" err="1" smtClean="0"/>
              <a:t>and</a:t>
            </a:r>
            <a:r>
              <a:rPr lang="cs-CZ" sz="1050" dirty="0" smtClean="0"/>
              <a:t> </a:t>
            </a:r>
            <a:r>
              <a:rPr lang="cs-CZ" sz="1050" dirty="0" err="1" smtClean="0"/>
              <a:t>the</a:t>
            </a:r>
            <a:r>
              <a:rPr lang="cs-CZ" sz="1050" dirty="0" smtClean="0"/>
              <a:t> </a:t>
            </a:r>
            <a:r>
              <a:rPr lang="cs-CZ" sz="1000" dirty="0" err="1" smtClean="0"/>
              <a:t>other</a:t>
            </a:r>
            <a:endParaRPr lang="cs-CZ" sz="1000" dirty="0"/>
          </a:p>
        </p:txBody>
      </p:sp>
      <p:pic>
        <p:nvPicPr>
          <p:cNvPr id="15" name="~PP3108.WAV">
            <a:hlinkClick r:id="" action="ppaction://media"/>
          </p:cNvPr>
          <p:cNvPicPr>
            <a:picLocks noRot="1" noChangeAspect="1"/>
          </p:cNvPicPr>
          <p:nvPr>
            <a:wavAudioFile r:embed="rId2" name="~PP3108.WAV"/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6263185"/>
      </p:ext>
    </p:extLst>
  </p:cSld>
  <p:clrMapOvr>
    <a:masterClrMapping/>
  </p:clrMapOvr>
  <p:transition advTm="43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Etiology </a:t>
            </a:r>
            <a:r>
              <a:rPr lang="cs-CZ" sz="5400" b="1" dirty="0" err="1" smtClean="0"/>
              <a:t>of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injuries</a:t>
            </a:r>
            <a:endParaRPr lang="cs-CZ" sz="5400" b="1" dirty="0" smtClean="0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47864" y="1352380"/>
            <a:ext cx="2653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i="1" dirty="0" err="1" smtClean="0">
                <a:solidFill>
                  <a:srgbClr val="4E75C4"/>
                </a:solidFill>
              </a:rPr>
              <a:t>Serious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injuries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pic>
        <p:nvPicPr>
          <p:cNvPr id="6" name="Picture 2" descr="D:\Lada\Nemocnice\Projekty\NF MH\nemocnice modrý hroch\plakáty\Domácí úrazy\Podíl domácího prostředí na život ohrožujících úrazech dětí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0" y="1988839"/>
            <a:ext cx="829080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55776" y="1700808"/>
            <a:ext cx="4112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Mechanism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injuries</a:t>
            </a:r>
            <a:r>
              <a:rPr lang="cs-CZ" sz="1400" dirty="0" smtClean="0"/>
              <a:t> </a:t>
            </a:r>
            <a:r>
              <a:rPr lang="cs-CZ" sz="1400" dirty="0" err="1" smtClean="0"/>
              <a:t>according</a:t>
            </a:r>
            <a:r>
              <a:rPr lang="cs-CZ" sz="1400" dirty="0" smtClean="0"/>
              <a:t> to IDB – basic </a:t>
            </a:r>
            <a:r>
              <a:rPr lang="cs-CZ" sz="1400" dirty="0" err="1" smtClean="0"/>
              <a:t>groups</a:t>
            </a:r>
            <a:endParaRPr lang="cs-CZ" sz="1400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0" y="400506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injuries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331640" y="6093296"/>
            <a:ext cx="562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domestic</a:t>
            </a:r>
            <a:r>
              <a:rPr lang="cs-CZ" sz="1200" dirty="0" smtClean="0"/>
              <a:t>                   transport                   </a:t>
            </a:r>
            <a:r>
              <a:rPr lang="cs-CZ" sz="1200" dirty="0" err="1" smtClean="0"/>
              <a:t>school</a:t>
            </a:r>
            <a:r>
              <a:rPr lang="cs-CZ" sz="1200" dirty="0" smtClean="0"/>
              <a:t>                      sport                       </a:t>
            </a:r>
            <a:r>
              <a:rPr lang="cs-CZ" sz="1200" dirty="0" err="1" smtClean="0"/>
              <a:t>malicious</a:t>
            </a:r>
            <a:r>
              <a:rPr lang="cs-CZ" sz="1200" dirty="0" smtClean="0"/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876256" y="6021288"/>
            <a:ext cx="14670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smtClean="0"/>
              <a:t>free </a:t>
            </a:r>
            <a:r>
              <a:rPr lang="cs-CZ" sz="1050" dirty="0" err="1" smtClean="0"/>
              <a:t>time</a:t>
            </a:r>
            <a:r>
              <a:rPr lang="cs-CZ" sz="1050" dirty="0" smtClean="0"/>
              <a:t> </a:t>
            </a:r>
            <a:r>
              <a:rPr lang="cs-CZ" sz="1050" dirty="0" err="1" smtClean="0"/>
              <a:t>and</a:t>
            </a:r>
            <a:r>
              <a:rPr lang="cs-CZ" sz="1050" dirty="0" smtClean="0"/>
              <a:t> </a:t>
            </a:r>
            <a:r>
              <a:rPr lang="cs-CZ" sz="1050" dirty="0" err="1" smtClean="0"/>
              <a:t>the</a:t>
            </a:r>
            <a:r>
              <a:rPr lang="cs-CZ" sz="1050" dirty="0" smtClean="0"/>
              <a:t> </a:t>
            </a:r>
            <a:r>
              <a:rPr lang="cs-CZ" sz="1050" dirty="0" err="1" smtClean="0"/>
              <a:t>other</a:t>
            </a:r>
            <a:endParaRPr lang="cs-CZ" sz="1050" dirty="0" smtClean="0"/>
          </a:p>
        </p:txBody>
      </p:sp>
      <p:sp>
        <p:nvSpPr>
          <p:cNvPr id="11" name="TextovéPole 10"/>
          <p:cNvSpPr txBox="1"/>
          <p:nvPr/>
        </p:nvSpPr>
        <p:spPr>
          <a:xfrm>
            <a:off x="8274851" y="6165304"/>
            <a:ext cx="8691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smtClean="0"/>
              <a:t>Basic </a:t>
            </a:r>
            <a:r>
              <a:rPr lang="cs-CZ" sz="1050" dirty="0" err="1" smtClean="0"/>
              <a:t>groups</a:t>
            </a:r>
            <a:endParaRPr lang="cs-CZ" sz="1050" dirty="0"/>
          </a:p>
        </p:txBody>
      </p:sp>
      <p:pic>
        <p:nvPicPr>
          <p:cNvPr id="13" name="~PP3877.WAV">
            <a:hlinkClick r:id="" action="ppaction://media"/>
          </p:cNvPr>
          <p:cNvPicPr>
            <a:picLocks noRot="1" noChangeAspect="1"/>
          </p:cNvPicPr>
          <p:nvPr>
            <a:wavAudioFile r:embed="rId1" name="~PP3877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324488"/>
      </p:ext>
    </p:extLst>
  </p:cSld>
  <p:clrMapOvr>
    <a:masterClrMapping/>
  </p:clrMapOvr>
  <p:transition advTm="12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mska.cz/bojkovsm/files/chemie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4869" y="4166641"/>
            <a:ext cx="2737291" cy="19775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abicka.mpeg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51259" y="2060848"/>
            <a:ext cx="2760901" cy="1961778"/>
          </a:xfrm>
          <a:prstGeom prst="rect">
            <a:avLst/>
          </a:prstGeom>
          <a:ln w="57150" cap="flat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5" name="Orgueil4.mpe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6268" y="2078410"/>
            <a:ext cx="2853415" cy="1944216"/>
          </a:xfrm>
          <a:ln w="57150" cap="flat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79859" y="1588730"/>
            <a:ext cx="2447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C00000"/>
                </a:solidFill>
              </a:rPr>
              <a:t>1.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Falls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pic>
        <p:nvPicPr>
          <p:cNvPr id="13" name="peugeot_205_rally_crash.wmv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56176" y="2078410"/>
            <a:ext cx="2592288" cy="1944216"/>
          </a:xfrm>
          <a:prstGeom prst="rect">
            <a:avLst/>
          </a:prstGeom>
          <a:ln w="57150" cap="flat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233620" y="1604119"/>
            <a:ext cx="2586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 smtClean="0">
                <a:solidFill>
                  <a:srgbClr val="C00000"/>
                </a:solidFill>
              </a:rPr>
              <a:t>3.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Traffic</a:t>
            </a:r>
            <a:r>
              <a:rPr lang="cs-CZ" altLang="cs-CZ" b="1" dirty="0" smtClean="0">
                <a:solidFill>
                  <a:srgbClr val="C00000"/>
                </a:solidFill>
              </a:rPr>
              <a:t> </a:t>
            </a:r>
            <a:r>
              <a:rPr lang="cs-CZ" altLang="cs-CZ" b="1" dirty="0" err="1" smtClean="0">
                <a:solidFill>
                  <a:srgbClr val="C00000"/>
                </a:solidFill>
              </a:rPr>
              <a:t>accidents</a:t>
            </a:r>
            <a:endParaRPr lang="cs-CZ" altLang="cs-CZ" b="1" dirty="0">
              <a:solidFill>
                <a:srgbClr val="C00000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Etiology </a:t>
            </a:r>
            <a:r>
              <a:rPr lang="cs-CZ" sz="5400" b="1" dirty="0" err="1" smtClean="0"/>
              <a:t>of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injuries</a:t>
            </a:r>
            <a:endParaRPr lang="cs-CZ" sz="5400" b="1" dirty="0" smtClean="0"/>
          </a:p>
        </p:txBody>
      </p:sp>
      <p:pic>
        <p:nvPicPr>
          <p:cNvPr id="16" name="Picture 11" descr="po%C5%BE%C3%A1r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66642"/>
            <a:ext cx="2808312" cy="197759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11179704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2950" y="5301208"/>
            <a:ext cx="1176882" cy="84267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radiac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619" y="4166641"/>
            <a:ext cx="969629" cy="69470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51520" y="6186300"/>
            <a:ext cx="2219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C00000"/>
                </a:solidFill>
              </a:rPr>
              <a:t>4.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Burn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323813" y="6186300"/>
            <a:ext cx="2219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C00000"/>
                </a:solidFill>
              </a:rPr>
              <a:t>5.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Poisoning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pic>
        <p:nvPicPr>
          <p:cNvPr id="6148" name="Picture 4" descr="http://img.ulekarecdn.cz/dbpic/tonuti-220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66640"/>
            <a:ext cx="2584117" cy="19775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156175" y="6186300"/>
            <a:ext cx="2219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C00000"/>
                </a:solidFill>
              </a:rPr>
              <a:t>6.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Drowning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…..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203848" y="1412776"/>
            <a:ext cx="27625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C00000"/>
                </a:solidFill>
              </a:rPr>
              <a:t>2.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Hitting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and</a:t>
            </a:r>
            <a:r>
              <a:rPr lang="cs-CZ" altLang="cs-CZ" sz="20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C00000"/>
                </a:solidFill>
              </a:rPr>
              <a:t>punching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pic>
        <p:nvPicPr>
          <p:cNvPr id="23" name="~PP1288.WAV">
            <a:hlinkClick r:id="" action="ppaction://media"/>
          </p:cNvPr>
          <p:cNvPicPr>
            <a:picLocks noRot="1" noChangeAspect="1"/>
          </p:cNvPicPr>
          <p:nvPr>
            <a:wavAudioFile r:embed="rId5" name="~PP1288.WAV"/>
          </p:nvPr>
        </p:nvPicPr>
        <p:blipFill>
          <a:blip r:embed="rId1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28205827"/>
      </p:ext>
    </p:extLst>
  </p:cSld>
  <p:clrMapOvr>
    <a:masterClrMapping/>
  </p:clrMapOvr>
  <p:transition advTm="62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 mute="1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 mute="1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0" mute="1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3563938" y="4076700"/>
            <a:ext cx="2808287" cy="93662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 care </a:t>
            </a:r>
            <a:r>
              <a:rPr lang="cs-CZ" sz="5400" b="1" dirty="0" err="1" smtClean="0"/>
              <a:t>system</a:t>
            </a:r>
            <a:endParaRPr lang="cs-CZ" sz="5400" b="1" dirty="0" smtClean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51520" y="1866087"/>
            <a:ext cx="3600400" cy="31085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Selected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score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value</a:t>
            </a:r>
            <a:endParaRPr lang="cs-CZ" altLang="cs-CZ" sz="2800" dirty="0" smtClean="0">
              <a:solidFill>
                <a:srgbClr val="4E75C4"/>
              </a:solidFill>
            </a:endParaRP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ISS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RTS (PTS)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GCS (MGCS)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Risk </a:t>
            </a:r>
            <a:r>
              <a:rPr lang="cs-CZ" altLang="cs-CZ" sz="2800" dirty="0" err="1" smtClean="0">
                <a:solidFill>
                  <a:srgbClr val="C00000"/>
                </a:solidFill>
              </a:rPr>
              <a:t>facts</a:t>
            </a:r>
            <a:endParaRPr lang="cs-CZ" altLang="cs-CZ" sz="2800" dirty="0">
              <a:solidFill>
                <a:srgbClr val="C00000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3563938" y="2708275"/>
            <a:ext cx="2592387" cy="108108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4564572" y="2446665"/>
            <a:ext cx="1519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Triage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>
                <a:solidFill>
                  <a:srgbClr val="4E75C4"/>
                </a:solidFill>
              </a:rPr>
              <a:t>+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4569768" y="5303695"/>
            <a:ext cx="1442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>
              <a:spcBef>
                <a:spcPct val="50000"/>
              </a:spcBef>
              <a:defRPr sz="2800">
                <a:solidFill>
                  <a:srgbClr val="4E75C4"/>
                </a:solidFill>
                <a:latin typeface="Arial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cs-CZ" altLang="cs-CZ" dirty="0" err="1" smtClean="0"/>
              <a:t>Triage</a:t>
            </a:r>
            <a:r>
              <a:rPr lang="cs-CZ" altLang="cs-CZ" dirty="0" smtClean="0"/>
              <a:t> </a:t>
            </a:r>
            <a:r>
              <a:rPr lang="cs-CZ" altLang="cs-CZ" dirty="0"/>
              <a:t>-</a:t>
            </a:r>
          </a:p>
        </p:txBody>
      </p:sp>
      <p:pic>
        <p:nvPicPr>
          <p:cNvPr id="26" name="Picture 28" descr="4884d028f44ecfba1a530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699891"/>
            <a:ext cx="2326543" cy="158464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bigec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nemocnic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9" t="9473" r="8719" b="9473"/>
          <a:stretch>
            <a:fillRect/>
          </a:stretch>
        </p:blipFill>
        <p:spPr bwMode="auto">
          <a:xfrm>
            <a:off x="6372225" y="4408488"/>
            <a:ext cx="2326543" cy="17904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Záchranka přepravila 18letého pacienta na traumacentrum do pražské vinohradské nemocnice. (Ilustrační foto: &lt;a href=http://www.mediafaxfoto.cz target=_blank&gt;Mediafaxfoto.cz&lt;/a&gt;)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05263"/>
            <a:ext cx="10795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347864" y="1352380"/>
            <a:ext cx="2653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i="1" dirty="0" err="1" smtClean="0">
                <a:solidFill>
                  <a:srgbClr val="4E75C4"/>
                </a:solidFill>
              </a:rPr>
              <a:t>Prehospital</a:t>
            </a:r>
            <a:r>
              <a:rPr lang="cs-CZ" altLang="cs-CZ" i="1" dirty="0" smtClean="0">
                <a:solidFill>
                  <a:srgbClr val="4E75C4"/>
                </a:solidFill>
              </a:rPr>
              <a:t> care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pic>
        <p:nvPicPr>
          <p:cNvPr id="16" name="~PP3654.WAV">
            <a:hlinkClick r:id="" action="ppaction://media"/>
          </p:cNvPr>
          <p:cNvPicPr>
            <a:picLocks noRot="1" noChangeAspect="1"/>
          </p:cNvPicPr>
          <p:nvPr>
            <a:wavAudioFile r:embed="rId2" name="~PP3654.WAV"/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36704648"/>
      </p:ext>
    </p:extLst>
  </p:cSld>
  <p:clrMapOvr>
    <a:masterClrMapping/>
  </p:clrMapOvr>
  <p:transition advTm="120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1978E-6 L 0.35868 -0.227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4" y="-1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639 C 0.07743 -0.10479 0.15591 -0.14273 0.17622 -0.10803 C 0.19636 -0.07264 0.09393 0.12422 0.12066 0.14666 C 0.14775 0.16932 0.30643 -0.0074 0.33698 0.02799 C 0.36771 0.06338 0.29288 0.3213 0.304 0.35993 C 0.31545 0.3988 0.38733 0.27805 0.40417 0.25838 C 0.42136 0.23918 0.40209 0.24543 0.40261 0.24358 " pathEditMode="relative" rAng="0" ptsTypes="aaaaaaA">
                                      <p:cBhvr>
                                        <p:cTn id="1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9" y="19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 care </a:t>
            </a:r>
            <a:r>
              <a:rPr lang="cs-CZ" sz="5400" b="1" dirty="0" err="1" smtClean="0"/>
              <a:t>system</a:t>
            </a:r>
            <a:endParaRPr lang="cs-CZ" sz="5400" b="1" dirty="0" smtClean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51520" y="1866087"/>
            <a:ext cx="3672408" cy="31085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Selected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score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value</a:t>
            </a:r>
            <a:endParaRPr lang="cs-CZ" altLang="cs-CZ" sz="2800" dirty="0" smtClean="0">
              <a:solidFill>
                <a:srgbClr val="4E75C4"/>
              </a:solidFill>
            </a:endParaRP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ISS ≥ 16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RTS (</a:t>
            </a:r>
            <a:r>
              <a:rPr lang="cs-CZ" altLang="cs-CZ" sz="2800" dirty="0">
                <a:solidFill>
                  <a:srgbClr val="C00000"/>
                </a:solidFill>
              </a:rPr>
              <a:t>PTS) ≤ 8</a:t>
            </a:r>
            <a:endParaRPr lang="cs-CZ" altLang="cs-CZ" sz="2800" dirty="0" smtClean="0">
              <a:solidFill>
                <a:srgbClr val="C00000"/>
              </a:solidFill>
            </a:endParaRP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GCS (MGCS) </a:t>
            </a:r>
            <a:r>
              <a:rPr lang="cs-CZ" altLang="cs-CZ" sz="2800" dirty="0">
                <a:solidFill>
                  <a:srgbClr val="C00000"/>
                </a:solidFill>
              </a:rPr>
              <a:t>≤ </a:t>
            </a:r>
            <a:r>
              <a:rPr lang="cs-CZ" altLang="cs-CZ" sz="2800" dirty="0" smtClean="0">
                <a:solidFill>
                  <a:srgbClr val="C00000"/>
                </a:solidFill>
              </a:rPr>
              <a:t>12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rgbClr val="C00000"/>
                </a:solidFill>
              </a:rPr>
              <a:t>Risk </a:t>
            </a:r>
            <a:r>
              <a:rPr lang="cs-CZ" altLang="cs-CZ" sz="2800" dirty="0" err="1" smtClean="0">
                <a:solidFill>
                  <a:srgbClr val="C00000"/>
                </a:solidFill>
              </a:rPr>
              <a:t>facts</a:t>
            </a:r>
            <a:endParaRPr lang="cs-CZ" altLang="cs-CZ" sz="2800" dirty="0">
              <a:solidFill>
                <a:srgbClr val="C00000"/>
              </a:solidFill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347864" y="1352380"/>
            <a:ext cx="2653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i="1" dirty="0" err="1" smtClean="0">
                <a:solidFill>
                  <a:srgbClr val="4E75C4"/>
                </a:solidFill>
              </a:rPr>
              <a:t>Prehospital</a:t>
            </a:r>
            <a:r>
              <a:rPr lang="cs-CZ" altLang="cs-CZ" i="1" dirty="0" smtClean="0">
                <a:solidFill>
                  <a:srgbClr val="4E75C4"/>
                </a:solidFill>
              </a:rPr>
              <a:t> care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sp>
        <p:nvSpPr>
          <p:cNvPr id="16" name="Rectangle 8"/>
          <p:cNvSpPr txBox="1">
            <a:spLocks noChangeArrowheads="1"/>
          </p:cNvSpPr>
          <p:nvPr/>
        </p:nvSpPr>
        <p:spPr>
          <a:xfrm>
            <a:off x="4715768" y="1805085"/>
            <a:ext cx="3888680" cy="4792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Fall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from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height</a:t>
            </a:r>
            <a:r>
              <a:rPr lang="cs-CZ" altLang="cs-CZ" sz="2400" dirty="0" smtClean="0"/>
              <a:t> </a:t>
            </a:r>
            <a:r>
              <a:rPr lang="cs-CZ" altLang="cs-CZ" sz="2400" dirty="0" smtClean="0">
                <a:sym typeface="Symbol" pitchFamily="18" charset="2"/>
              </a:rPr>
              <a:t></a:t>
            </a:r>
            <a:r>
              <a:rPr lang="cs-CZ" altLang="cs-CZ" sz="2400" dirty="0" smtClean="0"/>
              <a:t> 6 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Hit by car in speed </a:t>
            </a:r>
            <a:r>
              <a:rPr lang="cs-CZ" altLang="cs-CZ" sz="2400" dirty="0">
                <a:sym typeface="Symbol" pitchFamily="18" charset="2"/>
              </a:rPr>
              <a:t></a:t>
            </a:r>
            <a:r>
              <a:rPr lang="cs-CZ" altLang="cs-CZ" sz="2400" dirty="0"/>
              <a:t> 35 km/h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Run by </a:t>
            </a:r>
            <a:r>
              <a:rPr lang="cs-CZ" altLang="cs-CZ" sz="2400" dirty="0" err="1" smtClean="0"/>
              <a:t>vehicle</a:t>
            </a:r>
            <a:endParaRPr lang="cs-CZ" alt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Vehicle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catapult</a:t>
            </a:r>
            <a:endParaRPr lang="cs-CZ" alt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Vehicle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impaction</a:t>
            </a:r>
            <a:endParaRPr lang="cs-CZ" alt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Burn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≥ 12 %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Penetrating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neck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chest</a:t>
            </a:r>
            <a:r>
              <a:rPr lang="cs-CZ" altLang="cs-CZ" sz="2400" dirty="0" smtClean="0"/>
              <a:t>, abdomen, </a:t>
            </a:r>
            <a:r>
              <a:rPr lang="cs-CZ" altLang="cs-CZ" sz="2400" dirty="0" err="1" smtClean="0"/>
              <a:t>groin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injury</a:t>
            </a:r>
            <a:endParaRPr lang="cs-CZ" alt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Waving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chest</a:t>
            </a:r>
            <a:endParaRPr lang="cs-CZ" alt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Age</a:t>
            </a:r>
            <a:r>
              <a:rPr lang="cs-CZ" altLang="cs-CZ" sz="2400" dirty="0" smtClean="0"/>
              <a:t> </a:t>
            </a:r>
            <a:r>
              <a:rPr lang="en-US" altLang="cs-CZ" sz="2400" dirty="0"/>
              <a:t>&lt;</a:t>
            </a:r>
            <a:r>
              <a:rPr lang="cs-CZ" altLang="cs-CZ" sz="2400" dirty="0"/>
              <a:t> 5 let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 err="1" smtClean="0"/>
              <a:t>Comorbidity</a:t>
            </a:r>
            <a:endParaRPr lang="en-US" altLang="cs-CZ" sz="2400" dirty="0"/>
          </a:p>
        </p:txBody>
      </p:sp>
      <p:pic>
        <p:nvPicPr>
          <p:cNvPr id="6" name="~PP912.WAV">
            <a:hlinkClick r:id="" action="ppaction://media"/>
          </p:cNvPr>
          <p:cNvPicPr>
            <a:picLocks noRot="1" noChangeAspect="1"/>
          </p:cNvPicPr>
          <p:nvPr>
            <a:wavAudioFile r:embed="rId1" name="~PP912.WAV"/>
          </p:nvPr>
        </p:nvPicPr>
        <p:blipFill>
          <a:blip r:embed="rId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059106"/>
      </p:ext>
    </p:extLst>
  </p:cSld>
  <p:clrMapOvr>
    <a:masterClrMapping/>
  </p:clrMapOvr>
  <p:transition advTm="83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 care </a:t>
            </a:r>
            <a:r>
              <a:rPr lang="cs-CZ" sz="5400" b="1" dirty="0" err="1" smtClean="0"/>
              <a:t>system</a:t>
            </a:r>
            <a:endParaRPr lang="cs-CZ" sz="5400" b="1" dirty="0" smtClean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31" t="37210" r="7088" b="11221"/>
          <a:stretch>
            <a:fillRect/>
          </a:stretch>
        </p:blipFill>
        <p:spPr bwMode="auto">
          <a:xfrm>
            <a:off x="530448" y="1988840"/>
            <a:ext cx="8132439" cy="2636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61" t="31429" r="18294" b="31024"/>
          <a:stretch>
            <a:fillRect/>
          </a:stretch>
        </p:blipFill>
        <p:spPr bwMode="auto">
          <a:xfrm>
            <a:off x="2601353" y="4710868"/>
            <a:ext cx="3936829" cy="202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347864" y="1352380"/>
            <a:ext cx="2736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i="1" dirty="0" err="1" smtClean="0">
                <a:solidFill>
                  <a:srgbClr val="4E75C4"/>
                </a:solidFill>
              </a:rPr>
              <a:t>Paediatric</a:t>
            </a:r>
            <a:r>
              <a:rPr lang="cs-CZ" altLang="cs-CZ" i="1" dirty="0" smtClean="0">
                <a:solidFill>
                  <a:srgbClr val="4E75C4"/>
                </a:solidFill>
              </a:rPr>
              <a:t> trauma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score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pic>
        <p:nvPicPr>
          <p:cNvPr id="6" name="~PP354.WAV">
            <a:hlinkClick r:id="" action="ppaction://media"/>
          </p:cNvPr>
          <p:cNvPicPr>
            <a:picLocks noRot="1" noChangeAspect="1"/>
          </p:cNvPicPr>
          <p:nvPr>
            <a:wavAudioFile r:embed="rId1" name="~PP354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750448"/>
      </p:ext>
    </p:extLst>
  </p:cSld>
  <p:clrMapOvr>
    <a:masterClrMapping/>
  </p:clrMapOvr>
  <p:transition advTm="48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 care </a:t>
            </a:r>
            <a:r>
              <a:rPr lang="cs-CZ" sz="5400" b="1" dirty="0" err="1" smtClean="0"/>
              <a:t>system</a:t>
            </a:r>
            <a:endParaRPr lang="cs-CZ" sz="5400" b="1" dirty="0" smtClean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619672" y="1352380"/>
            <a:ext cx="5760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i="1" dirty="0" smtClean="0">
                <a:solidFill>
                  <a:srgbClr val="4E75C4"/>
                </a:solidFill>
              </a:rPr>
              <a:t>Glasgow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coma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scale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with</a:t>
            </a:r>
            <a:r>
              <a:rPr lang="cs-CZ" altLang="cs-CZ" i="1" dirty="0" smtClean="0">
                <a:solidFill>
                  <a:srgbClr val="4E75C4"/>
                </a:solidFill>
              </a:rPr>
              <a:t> infant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modification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pic>
        <p:nvPicPr>
          <p:cNvPr id="6" name="Picture 9" descr="Image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6" t="62070" r="11810" b="6096"/>
          <a:stretch>
            <a:fillRect/>
          </a:stretch>
        </p:blipFill>
        <p:spPr bwMode="auto">
          <a:xfrm>
            <a:off x="648717" y="1916832"/>
            <a:ext cx="7702550" cy="43910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75656" y="1916832"/>
            <a:ext cx="925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Assessment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3568" y="2420888"/>
            <a:ext cx="1003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Eyes</a:t>
            </a:r>
            <a:r>
              <a:rPr lang="cs-CZ" sz="1200" dirty="0" smtClean="0"/>
              <a:t> </a:t>
            </a:r>
            <a:r>
              <a:rPr lang="cs-CZ" sz="1200" dirty="0" err="1" smtClean="0"/>
              <a:t>opening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8" y="3501008"/>
            <a:ext cx="118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Verbal</a:t>
            </a:r>
            <a:r>
              <a:rPr lang="cs-CZ" sz="1200" dirty="0" smtClean="0"/>
              <a:t> response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55576" y="4941168"/>
            <a:ext cx="119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Motor </a:t>
            </a:r>
            <a:r>
              <a:rPr lang="cs-CZ" sz="1200" dirty="0" err="1" smtClean="0"/>
              <a:t>responce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059832" y="213285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spontanious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131840" y="2420888"/>
            <a:ext cx="972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on </a:t>
            </a:r>
            <a:r>
              <a:rPr lang="cs-CZ" sz="1200" dirty="0" err="1" smtClean="0"/>
              <a:t>adressing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707904" y="2708920"/>
            <a:ext cx="1267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on </a:t>
            </a:r>
            <a:r>
              <a:rPr lang="cs-CZ" sz="1200" dirty="0" err="1" smtClean="0"/>
              <a:t>painful</a:t>
            </a:r>
            <a:r>
              <a:rPr lang="cs-CZ" sz="1200" dirty="0" smtClean="0"/>
              <a:t> </a:t>
            </a:r>
            <a:r>
              <a:rPr lang="cs-CZ" sz="1200" dirty="0" err="1" smtClean="0"/>
              <a:t>stimuli</a:t>
            </a:r>
            <a:endParaRPr lang="cs-CZ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275856" y="2924944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without</a:t>
            </a:r>
            <a:r>
              <a:rPr lang="cs-CZ" sz="1200" dirty="0" smtClean="0"/>
              <a:t> </a:t>
            </a:r>
            <a:r>
              <a:rPr lang="cs-CZ" sz="1200" dirty="0" err="1" smtClean="0"/>
              <a:t>responding</a:t>
            </a:r>
            <a:endParaRPr lang="cs-CZ" sz="1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87824" y="1916832"/>
            <a:ext cx="549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Infant</a:t>
            </a:r>
            <a:endParaRPr lang="cs-CZ" sz="12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436096" y="1916832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Child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724128" y="2132856"/>
            <a:ext cx="94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spontanious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868144" y="2420888"/>
            <a:ext cx="972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on </a:t>
            </a:r>
            <a:r>
              <a:rPr lang="cs-CZ" sz="1200" dirty="0" err="1" smtClean="0"/>
              <a:t>adressing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444208" y="2708920"/>
            <a:ext cx="1267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on </a:t>
            </a:r>
            <a:r>
              <a:rPr lang="cs-CZ" sz="1200" dirty="0" err="1" smtClean="0"/>
              <a:t>painful</a:t>
            </a:r>
            <a:r>
              <a:rPr lang="cs-CZ" sz="1200" dirty="0" smtClean="0"/>
              <a:t> </a:t>
            </a:r>
            <a:r>
              <a:rPr lang="cs-CZ" sz="1200" dirty="0" err="1" smtClean="0"/>
              <a:t>stimuli</a:t>
            </a:r>
            <a:endParaRPr lang="cs-CZ" sz="12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940152" y="2924944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without</a:t>
            </a:r>
            <a:r>
              <a:rPr lang="cs-CZ" sz="1200" dirty="0" smtClean="0"/>
              <a:t> </a:t>
            </a:r>
            <a:r>
              <a:rPr lang="cs-CZ" sz="1200" dirty="0" err="1" smtClean="0"/>
              <a:t>responding</a:t>
            </a:r>
            <a:endParaRPr lang="cs-CZ" sz="12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347864" y="3212976"/>
            <a:ext cx="1424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gurgles</a:t>
            </a:r>
            <a:r>
              <a:rPr lang="cs-CZ" sz="1200" dirty="0" smtClean="0"/>
              <a:t> </a:t>
            </a:r>
            <a:r>
              <a:rPr lang="cs-CZ" sz="1200" dirty="0" err="1" smtClean="0"/>
              <a:t>and</a:t>
            </a:r>
            <a:r>
              <a:rPr lang="cs-CZ" sz="1200" dirty="0" smtClean="0"/>
              <a:t> </a:t>
            </a:r>
            <a:r>
              <a:rPr lang="cs-CZ" sz="1200" dirty="0" err="1" smtClean="0"/>
              <a:t>babbles</a:t>
            </a:r>
            <a:endParaRPr lang="cs-CZ" sz="12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491880" y="3429000"/>
            <a:ext cx="1004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cranky</a:t>
            </a:r>
            <a:r>
              <a:rPr lang="cs-CZ" sz="1200" dirty="0" smtClean="0"/>
              <a:t> </a:t>
            </a:r>
            <a:r>
              <a:rPr lang="cs-CZ" sz="1200" dirty="0" err="1" smtClean="0"/>
              <a:t>crying</a:t>
            </a:r>
            <a:endParaRPr lang="cs-CZ" sz="1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339752" y="3933056"/>
            <a:ext cx="1594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cries</a:t>
            </a:r>
            <a:r>
              <a:rPr lang="cs-CZ" sz="1200" dirty="0" smtClean="0"/>
              <a:t> on </a:t>
            </a:r>
            <a:r>
              <a:rPr lang="cs-CZ" sz="1200" dirty="0" err="1" smtClean="0"/>
              <a:t>painful</a:t>
            </a:r>
            <a:r>
              <a:rPr lang="cs-CZ" sz="1200" dirty="0" smtClean="0"/>
              <a:t> </a:t>
            </a:r>
            <a:r>
              <a:rPr lang="cs-CZ" sz="1200" dirty="0" err="1" smtClean="0"/>
              <a:t>stimuli</a:t>
            </a:r>
            <a:endParaRPr lang="cs-CZ" sz="12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827584" y="4149080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moans</a:t>
            </a:r>
            <a:r>
              <a:rPr lang="cs-CZ" sz="1000" dirty="0" smtClean="0"/>
              <a:t> </a:t>
            </a:r>
            <a:r>
              <a:rPr lang="cs-CZ" sz="1000" dirty="0" err="1" smtClean="0"/>
              <a:t>due</a:t>
            </a:r>
            <a:r>
              <a:rPr lang="cs-CZ" sz="1000" dirty="0" smtClean="0"/>
              <a:t> to </a:t>
            </a:r>
            <a:r>
              <a:rPr lang="cs-CZ" sz="1000" dirty="0" err="1" smtClean="0"/>
              <a:t>painful</a:t>
            </a:r>
            <a:r>
              <a:rPr lang="cs-CZ" sz="1000" dirty="0" smtClean="0"/>
              <a:t> </a:t>
            </a:r>
            <a:r>
              <a:rPr lang="cs-CZ" sz="1000" dirty="0" err="1" smtClean="0"/>
              <a:t>stimuli</a:t>
            </a:r>
            <a:endParaRPr lang="cs-CZ" sz="10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275856" y="4437112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without</a:t>
            </a:r>
            <a:r>
              <a:rPr lang="cs-CZ" sz="1200" dirty="0" smtClean="0"/>
              <a:t> </a:t>
            </a:r>
            <a:r>
              <a:rPr lang="cs-CZ" sz="1200" dirty="0" err="1" smtClean="0"/>
              <a:t>responding</a:t>
            </a:r>
            <a:endParaRPr lang="cs-CZ" sz="12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6516216" y="3212976"/>
            <a:ext cx="1302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oriented</a:t>
            </a:r>
            <a:r>
              <a:rPr lang="cs-CZ" sz="1200" dirty="0" smtClean="0"/>
              <a:t>, </a:t>
            </a:r>
            <a:r>
              <a:rPr lang="cs-CZ" sz="1200" dirty="0" err="1" smtClean="0"/>
              <a:t>possible</a:t>
            </a:r>
            <a:endParaRPr lang="cs-CZ" sz="12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5724128" y="3429000"/>
            <a:ext cx="785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confusing</a:t>
            </a:r>
            <a:endParaRPr lang="cs-CZ" sz="12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6084168" y="3933056"/>
            <a:ext cx="2353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verbal</a:t>
            </a:r>
            <a:r>
              <a:rPr lang="cs-CZ" sz="1000" dirty="0" smtClean="0"/>
              <a:t> response </a:t>
            </a:r>
            <a:r>
              <a:rPr lang="cs-CZ" sz="1000" dirty="0" err="1" smtClean="0"/>
              <a:t>impossible</a:t>
            </a:r>
            <a:r>
              <a:rPr lang="cs-CZ" sz="1000" dirty="0" smtClean="0"/>
              <a:t>, </a:t>
            </a:r>
            <a:r>
              <a:rPr lang="cs-CZ" sz="1000" dirty="0" err="1" smtClean="0"/>
              <a:t>disorientated</a:t>
            </a:r>
            <a:endParaRPr lang="cs-CZ" sz="10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004048" y="4077072"/>
            <a:ext cx="2438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difficult</a:t>
            </a:r>
            <a:r>
              <a:rPr lang="cs-CZ" sz="1100" dirty="0" smtClean="0"/>
              <a:t> to </a:t>
            </a:r>
            <a:r>
              <a:rPr lang="cs-CZ" sz="1100" dirty="0" err="1" smtClean="0"/>
              <a:t>understand</a:t>
            </a:r>
            <a:r>
              <a:rPr lang="cs-CZ" sz="1100" dirty="0" smtClean="0"/>
              <a:t> </a:t>
            </a:r>
            <a:r>
              <a:rPr lang="cs-CZ" sz="1100" dirty="0" err="1" smtClean="0"/>
              <a:t>words</a:t>
            </a:r>
            <a:r>
              <a:rPr lang="cs-CZ" sz="1100" dirty="0" smtClean="0"/>
              <a:t> </a:t>
            </a:r>
            <a:r>
              <a:rPr lang="cs-CZ" sz="1100" dirty="0" err="1" smtClean="0"/>
              <a:t>or</a:t>
            </a:r>
            <a:r>
              <a:rPr lang="cs-CZ" sz="1100" dirty="0" smtClean="0"/>
              <a:t> </a:t>
            </a:r>
            <a:r>
              <a:rPr lang="cs-CZ" sz="1100" dirty="0" err="1" smtClean="0"/>
              <a:t>sounds</a:t>
            </a:r>
            <a:endParaRPr lang="cs-CZ" sz="11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6012160" y="4437112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without</a:t>
            </a:r>
            <a:r>
              <a:rPr lang="cs-CZ" sz="1200" dirty="0" smtClean="0"/>
              <a:t> </a:t>
            </a:r>
            <a:r>
              <a:rPr lang="cs-CZ" sz="1200" dirty="0" err="1" smtClean="0"/>
              <a:t>responding</a:t>
            </a:r>
            <a:endParaRPr lang="cs-CZ" sz="1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2267744" y="4653136"/>
            <a:ext cx="21259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spontanious</a:t>
            </a:r>
            <a:r>
              <a:rPr lang="cs-CZ" sz="1000" dirty="0" smtClean="0"/>
              <a:t> </a:t>
            </a:r>
            <a:r>
              <a:rPr lang="cs-CZ" sz="1000" dirty="0" err="1" smtClean="0"/>
              <a:t>and</a:t>
            </a:r>
            <a:r>
              <a:rPr lang="cs-CZ" sz="1000" dirty="0" smtClean="0"/>
              <a:t> </a:t>
            </a:r>
            <a:r>
              <a:rPr lang="cs-CZ" sz="1000" dirty="0" err="1" smtClean="0"/>
              <a:t>effective</a:t>
            </a:r>
            <a:r>
              <a:rPr lang="cs-CZ" sz="1000" dirty="0" smtClean="0"/>
              <a:t> </a:t>
            </a:r>
            <a:r>
              <a:rPr lang="cs-CZ" sz="1000" dirty="0" err="1" smtClean="0"/>
              <a:t>movement</a:t>
            </a:r>
            <a:endParaRPr lang="cs-CZ" sz="10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707904" y="4941168"/>
            <a:ext cx="1028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dodges</a:t>
            </a:r>
            <a:r>
              <a:rPr lang="cs-CZ" sz="1200" dirty="0" smtClean="0"/>
              <a:t> </a:t>
            </a:r>
            <a:r>
              <a:rPr lang="cs-CZ" sz="1200" dirty="0" err="1" smtClean="0"/>
              <a:t>touch</a:t>
            </a:r>
            <a:endParaRPr lang="cs-CZ" sz="12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115616" y="5229200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 smtClean="0"/>
              <a:t>dodges</a:t>
            </a:r>
            <a:r>
              <a:rPr lang="cs-CZ" sz="1050" dirty="0" smtClean="0"/>
              <a:t> </a:t>
            </a:r>
            <a:r>
              <a:rPr lang="cs-CZ" sz="1050" dirty="0" err="1" smtClean="0"/>
              <a:t>painful</a:t>
            </a:r>
            <a:r>
              <a:rPr lang="cs-CZ" sz="1050" dirty="0" smtClean="0"/>
              <a:t> </a:t>
            </a:r>
            <a:r>
              <a:rPr lang="cs-CZ" sz="1050" dirty="0" err="1" smtClean="0"/>
              <a:t>touch</a:t>
            </a:r>
            <a:endParaRPr lang="cs-CZ" sz="105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395536" y="5517232"/>
            <a:ext cx="20762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 smtClean="0"/>
              <a:t>posture</a:t>
            </a:r>
            <a:r>
              <a:rPr lang="cs-CZ" sz="900" dirty="0" smtClean="0"/>
              <a:t> </a:t>
            </a:r>
            <a:r>
              <a:rPr lang="cs-CZ" sz="900" dirty="0" err="1" smtClean="0"/>
              <a:t>decortication</a:t>
            </a:r>
            <a:r>
              <a:rPr lang="cs-CZ" sz="900" dirty="0" smtClean="0"/>
              <a:t> in </a:t>
            </a:r>
            <a:r>
              <a:rPr lang="cs-CZ" sz="900" dirty="0" err="1" smtClean="0"/>
              <a:t>reaction</a:t>
            </a:r>
            <a:r>
              <a:rPr lang="cs-CZ" sz="900" dirty="0" smtClean="0"/>
              <a:t> </a:t>
            </a:r>
            <a:r>
              <a:rPr lang="cs-CZ" sz="900" dirty="0" err="1" smtClean="0"/>
              <a:t>of</a:t>
            </a:r>
            <a:r>
              <a:rPr lang="cs-CZ" sz="900" dirty="0" smtClean="0"/>
              <a:t> </a:t>
            </a:r>
            <a:r>
              <a:rPr lang="cs-CZ" sz="900" dirty="0" err="1" smtClean="0"/>
              <a:t>pain</a:t>
            </a:r>
            <a:endParaRPr lang="cs-CZ" sz="9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467544" y="5733256"/>
            <a:ext cx="20265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 smtClean="0"/>
              <a:t>decerebrate</a:t>
            </a:r>
            <a:r>
              <a:rPr lang="cs-CZ" sz="900" dirty="0" smtClean="0"/>
              <a:t> </a:t>
            </a:r>
            <a:r>
              <a:rPr lang="cs-CZ" sz="900" dirty="0" err="1" smtClean="0"/>
              <a:t>posture</a:t>
            </a:r>
            <a:r>
              <a:rPr lang="cs-CZ" sz="900" dirty="0" smtClean="0"/>
              <a:t> in </a:t>
            </a:r>
            <a:r>
              <a:rPr lang="cs-CZ" sz="900" dirty="0" err="1" smtClean="0"/>
              <a:t>reaction</a:t>
            </a:r>
            <a:r>
              <a:rPr lang="cs-CZ" sz="900" dirty="0" smtClean="0"/>
              <a:t> </a:t>
            </a:r>
            <a:r>
              <a:rPr lang="cs-CZ" sz="900" dirty="0" err="1" smtClean="0"/>
              <a:t>of</a:t>
            </a:r>
            <a:r>
              <a:rPr lang="cs-CZ" sz="900" dirty="0" smtClean="0"/>
              <a:t> </a:t>
            </a:r>
            <a:r>
              <a:rPr lang="cs-CZ" sz="900" dirty="0" err="1" smtClean="0"/>
              <a:t>pain</a:t>
            </a:r>
            <a:endParaRPr lang="cs-CZ" sz="9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203848" y="6021288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without</a:t>
            </a:r>
            <a:r>
              <a:rPr lang="cs-CZ" sz="1200" dirty="0" smtClean="0"/>
              <a:t> </a:t>
            </a:r>
            <a:r>
              <a:rPr lang="cs-CZ" sz="1200" dirty="0" err="1" smtClean="0"/>
              <a:t>responding</a:t>
            </a:r>
            <a:endParaRPr lang="cs-CZ" sz="12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6012160" y="4653136"/>
            <a:ext cx="1674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comply</a:t>
            </a:r>
            <a:r>
              <a:rPr lang="cs-CZ" sz="1200" dirty="0" smtClean="0"/>
              <a:t> </a:t>
            </a:r>
            <a:r>
              <a:rPr lang="cs-CZ" sz="1200" dirty="0" err="1" smtClean="0"/>
              <a:t>with</a:t>
            </a:r>
            <a:r>
              <a:rPr lang="cs-CZ" sz="1200" dirty="0" smtClean="0"/>
              <a:t> </a:t>
            </a:r>
            <a:r>
              <a:rPr lang="cs-CZ" sz="1200" dirty="0" err="1" smtClean="0"/>
              <a:t>commands</a:t>
            </a:r>
            <a:endParaRPr lang="cs-CZ" sz="12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076056" y="4869160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 smtClean="0"/>
              <a:t>targeted</a:t>
            </a:r>
            <a:r>
              <a:rPr lang="cs-CZ" sz="900" dirty="0" smtClean="0"/>
              <a:t> </a:t>
            </a:r>
            <a:r>
              <a:rPr lang="cs-CZ" sz="900" dirty="0" err="1" smtClean="0"/>
              <a:t>reaction</a:t>
            </a:r>
            <a:r>
              <a:rPr lang="cs-CZ" sz="900" dirty="0" smtClean="0"/>
              <a:t> on </a:t>
            </a:r>
            <a:r>
              <a:rPr lang="cs-CZ" sz="900" dirty="0" err="1" smtClean="0"/>
              <a:t>pain</a:t>
            </a:r>
            <a:endParaRPr lang="cs-CZ" sz="9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5076056" y="5157192"/>
            <a:ext cx="1277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000" dirty="0" err="1" smtClean="0">
                <a:solidFill>
                  <a:prstClr val="black"/>
                </a:solidFill>
              </a:rPr>
              <a:t>dodges</a:t>
            </a:r>
            <a:r>
              <a:rPr lang="cs-CZ" sz="1000" dirty="0" smtClean="0">
                <a:solidFill>
                  <a:prstClr val="black"/>
                </a:solidFill>
              </a:rPr>
              <a:t> </a:t>
            </a:r>
            <a:r>
              <a:rPr lang="cs-CZ" sz="1000" dirty="0" err="1" smtClean="0">
                <a:solidFill>
                  <a:prstClr val="black"/>
                </a:solidFill>
              </a:rPr>
              <a:t>painful</a:t>
            </a:r>
            <a:r>
              <a:rPr lang="cs-CZ" sz="1000" dirty="0" smtClean="0">
                <a:solidFill>
                  <a:prstClr val="black"/>
                </a:solidFill>
              </a:rPr>
              <a:t> </a:t>
            </a:r>
            <a:r>
              <a:rPr lang="cs-CZ" sz="1000" dirty="0" err="1" smtClean="0">
                <a:solidFill>
                  <a:prstClr val="black"/>
                </a:solidFill>
              </a:rPr>
              <a:t>touch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076056" y="5373216"/>
            <a:ext cx="1412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flexion</a:t>
            </a:r>
            <a:r>
              <a:rPr lang="cs-CZ" sz="1000" dirty="0" smtClean="0"/>
              <a:t> </a:t>
            </a:r>
            <a:r>
              <a:rPr lang="cs-CZ" sz="1000" dirty="0" err="1" smtClean="0"/>
              <a:t>reaction</a:t>
            </a:r>
            <a:r>
              <a:rPr lang="cs-CZ" sz="1000" dirty="0" smtClean="0"/>
              <a:t> on </a:t>
            </a:r>
            <a:r>
              <a:rPr lang="cs-CZ" sz="1000" dirty="0" err="1" smtClean="0"/>
              <a:t>pain</a:t>
            </a:r>
            <a:endParaRPr lang="cs-CZ" sz="10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5148064" y="5661248"/>
            <a:ext cx="1556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err="1" smtClean="0"/>
              <a:t>extensive</a:t>
            </a:r>
            <a:r>
              <a:rPr lang="cs-CZ" sz="1000" dirty="0" smtClean="0"/>
              <a:t> </a:t>
            </a:r>
            <a:r>
              <a:rPr lang="cs-CZ" sz="1000" dirty="0" err="1" smtClean="0"/>
              <a:t>reaction</a:t>
            </a:r>
            <a:r>
              <a:rPr lang="cs-CZ" sz="1000" dirty="0" smtClean="0"/>
              <a:t> on </a:t>
            </a:r>
            <a:r>
              <a:rPr lang="cs-CZ" sz="1000" dirty="0" err="1" smtClean="0"/>
              <a:t>pain</a:t>
            </a:r>
            <a:endParaRPr lang="cs-CZ" sz="10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6012160" y="5949280"/>
            <a:ext cx="140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200" dirty="0" err="1" smtClean="0">
                <a:solidFill>
                  <a:prstClr val="black"/>
                </a:solidFill>
              </a:rPr>
              <a:t>without</a:t>
            </a:r>
            <a:r>
              <a:rPr lang="cs-CZ" sz="1200" dirty="0" smtClean="0">
                <a:solidFill>
                  <a:prstClr val="black"/>
                </a:solidFill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</a:rPr>
              <a:t>responding</a:t>
            </a:r>
            <a:endParaRPr lang="cs-CZ" sz="1200" dirty="0" smtClean="0">
              <a:solidFill>
                <a:prstClr val="black"/>
              </a:solidFill>
            </a:endParaRPr>
          </a:p>
        </p:txBody>
      </p:sp>
      <p:pic>
        <p:nvPicPr>
          <p:cNvPr id="44" name="~PP1381.WAV">
            <a:hlinkClick r:id="" action="ppaction://media"/>
          </p:cNvPr>
          <p:cNvPicPr>
            <a:picLocks noRot="1" noChangeAspect="1"/>
          </p:cNvPicPr>
          <p:nvPr>
            <a:wavAudioFile r:embed="rId1" name="~PP1381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061226"/>
      </p:ext>
    </p:extLst>
  </p:cSld>
  <p:clrMapOvr>
    <a:masterClrMapping/>
  </p:clrMapOvr>
  <p:transition advTm="45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 care </a:t>
            </a:r>
            <a:r>
              <a:rPr lang="cs-CZ" sz="5400" b="1" dirty="0" err="1" smtClean="0"/>
              <a:t>system</a:t>
            </a:r>
            <a:endParaRPr lang="cs-CZ" sz="5400" b="1" dirty="0" smtClean="0"/>
          </a:p>
        </p:txBody>
      </p:sp>
      <p:pic>
        <p:nvPicPr>
          <p:cNvPr id="34" name="Picture 8" descr="mapacr-serv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807" y="1989559"/>
            <a:ext cx="7778352" cy="46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6" descr="006[1]"/>
          <p:cNvSpPr>
            <a:spLocks noChangeArrowheads="1"/>
          </p:cNvSpPr>
          <p:nvPr/>
        </p:nvSpPr>
        <p:spPr bwMode="auto">
          <a:xfrm>
            <a:off x="3425550" y="3469738"/>
            <a:ext cx="790441" cy="790625"/>
          </a:xfrm>
          <a:prstGeom prst="ellips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Oval 7" descr="D001F2B4-73E9-4073-9510-5BB116CBB8AE[2]"/>
          <p:cNvSpPr>
            <a:spLocks noChangeArrowheads="1"/>
          </p:cNvSpPr>
          <p:nvPr/>
        </p:nvSpPr>
        <p:spPr bwMode="auto">
          <a:xfrm>
            <a:off x="5537321" y="5124459"/>
            <a:ext cx="725055" cy="725224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" name="Oval 8" descr="obdobi-1948-1989-obr1[1]"/>
          <p:cNvSpPr>
            <a:spLocks noChangeArrowheads="1"/>
          </p:cNvSpPr>
          <p:nvPr/>
        </p:nvSpPr>
        <p:spPr bwMode="auto">
          <a:xfrm>
            <a:off x="3494862" y="2007962"/>
            <a:ext cx="725055" cy="723770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8" name="Oval 9" descr="obrazky_187[1]"/>
          <p:cNvSpPr>
            <a:spLocks noChangeArrowheads="1"/>
          </p:cNvSpPr>
          <p:nvPr/>
        </p:nvSpPr>
        <p:spPr bwMode="auto">
          <a:xfrm>
            <a:off x="2771800" y="3463569"/>
            <a:ext cx="725055" cy="723770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" name="Oval 10" descr="nemocnice_Motol[2]"/>
          <p:cNvSpPr>
            <a:spLocks noChangeArrowheads="1"/>
          </p:cNvSpPr>
          <p:nvPr/>
        </p:nvSpPr>
        <p:spPr bwMode="auto">
          <a:xfrm>
            <a:off x="3132161" y="3463703"/>
            <a:ext cx="725055" cy="725224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" name="Oval 11" descr="fakultni-nemocnice-ostrava-2-t[1]"/>
          <p:cNvSpPr>
            <a:spLocks noChangeArrowheads="1"/>
          </p:cNvSpPr>
          <p:nvPr/>
        </p:nvSpPr>
        <p:spPr bwMode="auto">
          <a:xfrm>
            <a:off x="7380312" y="3966847"/>
            <a:ext cx="725055" cy="725223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" name="Oval 12" descr="fnol_cz_uvod[1]"/>
          <p:cNvSpPr>
            <a:spLocks noChangeArrowheads="1"/>
          </p:cNvSpPr>
          <p:nvPr/>
        </p:nvSpPr>
        <p:spPr bwMode="auto">
          <a:xfrm>
            <a:off x="6372200" y="4329459"/>
            <a:ext cx="726508" cy="725224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" name="Oval 13" descr="loch_tn[1]"/>
          <p:cNvSpPr>
            <a:spLocks noChangeArrowheads="1"/>
          </p:cNvSpPr>
          <p:nvPr/>
        </p:nvSpPr>
        <p:spPr bwMode="auto">
          <a:xfrm>
            <a:off x="1513880" y="4194134"/>
            <a:ext cx="726508" cy="723770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" name="Oval 14" descr="foto[1]"/>
          <p:cNvSpPr>
            <a:spLocks noChangeArrowheads="1"/>
          </p:cNvSpPr>
          <p:nvPr/>
        </p:nvSpPr>
        <p:spPr bwMode="auto">
          <a:xfrm>
            <a:off x="4575643" y="3030785"/>
            <a:ext cx="723602" cy="722318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" name="Oval 15" descr="titulka[1]"/>
          <p:cNvSpPr>
            <a:spLocks noChangeArrowheads="1"/>
          </p:cNvSpPr>
          <p:nvPr/>
        </p:nvSpPr>
        <p:spPr bwMode="auto">
          <a:xfrm>
            <a:off x="3063749" y="5299414"/>
            <a:ext cx="723602" cy="723770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" name="Oval 16" descr="UL2[1]"/>
          <p:cNvSpPr>
            <a:spLocks noChangeArrowheads="1"/>
          </p:cNvSpPr>
          <p:nvPr/>
        </p:nvSpPr>
        <p:spPr bwMode="auto">
          <a:xfrm>
            <a:off x="2374587" y="2410493"/>
            <a:ext cx="725055" cy="725223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2771800" y="1340768"/>
            <a:ext cx="40968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i="1" dirty="0" smtClean="0">
                <a:solidFill>
                  <a:srgbClr val="4E75C4"/>
                </a:solidFill>
              </a:rPr>
              <a:t>Trauma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centers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for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adults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pic>
        <p:nvPicPr>
          <p:cNvPr id="16" name="~PP2682.WAV">
            <a:hlinkClick r:id="" action="ppaction://media"/>
          </p:cNvPr>
          <p:cNvPicPr>
            <a:picLocks noRot="1" noChangeAspect="1"/>
          </p:cNvPicPr>
          <p:nvPr>
            <a:wavAudioFile r:embed="rId1" name="~PP2682.WAV"/>
          </p:nvPr>
        </p:nvPicPr>
        <p:blipFill>
          <a:blip r:embed="rId1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148788"/>
      </p:ext>
    </p:extLst>
  </p:cSld>
  <p:clrMapOvr>
    <a:masterClrMapping/>
  </p:clrMapOvr>
  <p:transition advTm="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30783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5400" b="1" dirty="0" err="1" smtClean="0"/>
              <a:t>What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is</a:t>
            </a:r>
            <a:r>
              <a:rPr lang="cs-CZ" sz="5400" b="1" dirty="0" smtClean="0"/>
              <a:t> traumatology </a:t>
            </a:r>
          </a:p>
        </p:txBody>
      </p:sp>
      <p:sp>
        <p:nvSpPr>
          <p:cNvPr id="7" name="Podnadpis 6"/>
          <p:cNvSpPr txBox="1">
            <a:spLocks noGrp="1"/>
          </p:cNvSpPr>
          <p:nvPr>
            <p:ph type="subTitle" idx="1"/>
          </p:nvPr>
        </p:nvSpPr>
        <p:spPr>
          <a:xfrm>
            <a:off x="4634419" y="2276872"/>
            <a:ext cx="379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 smtClean="0">
                <a:solidFill>
                  <a:srgbClr val="4E75C4"/>
                </a:solidFill>
              </a:rPr>
              <a:t>But</a:t>
            </a:r>
            <a:r>
              <a:rPr lang="cs-CZ" sz="3600" dirty="0" smtClean="0">
                <a:solidFill>
                  <a:srgbClr val="4E75C4"/>
                </a:solidFill>
              </a:rPr>
              <a:t> </a:t>
            </a:r>
            <a:r>
              <a:rPr lang="cs-CZ" sz="3600" dirty="0" err="1" smtClean="0">
                <a:solidFill>
                  <a:srgbClr val="4E75C4"/>
                </a:solidFill>
              </a:rPr>
              <a:t>what</a:t>
            </a:r>
            <a:r>
              <a:rPr lang="cs-CZ" sz="3600" dirty="0" smtClean="0">
                <a:solidFill>
                  <a:srgbClr val="4E75C4"/>
                </a:solidFill>
              </a:rPr>
              <a:t> </a:t>
            </a:r>
            <a:r>
              <a:rPr lang="cs-CZ" sz="3600" dirty="0" err="1" smtClean="0">
                <a:solidFill>
                  <a:srgbClr val="4E75C4"/>
                </a:solidFill>
              </a:rPr>
              <a:t>we</a:t>
            </a:r>
            <a:r>
              <a:rPr lang="cs-CZ" sz="3600" dirty="0" smtClean="0">
                <a:solidFill>
                  <a:srgbClr val="4E75C4"/>
                </a:solidFill>
              </a:rPr>
              <a:t> </a:t>
            </a:r>
            <a:r>
              <a:rPr lang="cs-CZ" sz="3600" dirty="0" err="1" smtClean="0">
                <a:solidFill>
                  <a:srgbClr val="4E75C4"/>
                </a:solidFill>
              </a:rPr>
              <a:t>need</a:t>
            </a:r>
            <a:r>
              <a:rPr lang="cs-CZ" sz="3600" dirty="0" smtClean="0">
                <a:solidFill>
                  <a:srgbClr val="4E75C4"/>
                </a:solidFill>
              </a:rPr>
              <a:t>?</a:t>
            </a:r>
            <a:endParaRPr lang="cs-CZ" sz="3600" dirty="0">
              <a:solidFill>
                <a:srgbClr val="4E75C4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9957" y="1484784"/>
            <a:ext cx="8346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4E75C4"/>
                </a:solidFill>
              </a:rPr>
              <a:t>„Science </a:t>
            </a:r>
            <a:r>
              <a:rPr lang="cs-CZ" sz="2800" dirty="0" err="1" smtClean="0">
                <a:solidFill>
                  <a:srgbClr val="4E75C4"/>
                </a:solidFill>
              </a:rPr>
              <a:t>of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injuries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and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following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states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which</a:t>
            </a:r>
            <a:r>
              <a:rPr lang="cs-CZ" sz="2800" dirty="0" smtClean="0">
                <a:solidFill>
                  <a:srgbClr val="4E75C4"/>
                </a:solidFill>
              </a:rPr>
              <a:t> are </a:t>
            </a:r>
            <a:r>
              <a:rPr lang="cs-CZ" sz="2800" dirty="0" err="1" smtClean="0">
                <a:solidFill>
                  <a:srgbClr val="4E75C4"/>
                </a:solidFill>
              </a:rPr>
              <a:t>conected</a:t>
            </a:r>
            <a:r>
              <a:rPr lang="cs-CZ" sz="2800" dirty="0" smtClean="0">
                <a:solidFill>
                  <a:srgbClr val="4E75C4"/>
                </a:solidFill>
              </a:rPr>
              <a:t> to </a:t>
            </a:r>
            <a:r>
              <a:rPr lang="cs-CZ" sz="2800" dirty="0" err="1" smtClean="0">
                <a:solidFill>
                  <a:srgbClr val="4E75C4"/>
                </a:solidFill>
              </a:rPr>
              <a:t>the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injuries</a:t>
            </a:r>
            <a:r>
              <a:rPr lang="cs-CZ" sz="2800" dirty="0" smtClean="0">
                <a:solidFill>
                  <a:srgbClr val="4E75C4"/>
                </a:solidFill>
              </a:rPr>
              <a:t>“</a:t>
            </a:r>
            <a:endParaRPr lang="cs-CZ" sz="2800" dirty="0">
              <a:solidFill>
                <a:srgbClr val="4E75C4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611560" y="3212976"/>
            <a:ext cx="6984776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Skeletal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surgery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traumatology, </a:t>
            </a: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orthopedics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Abdominal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surgery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(urology, </a:t>
            </a: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gynecology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Thoracic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surgery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Neurosurgery</a:t>
            </a: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Ophtalmology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Resuscitation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care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Intensive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care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Rehabilitation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care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http://www.officescope.com/blog/wp-content/uploads/2013/07/Puzzle-piec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789040"/>
            <a:ext cx="3998371" cy="25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177.WAV">
            <a:hlinkClick r:id="" action="ppaction://media"/>
          </p:cNvPr>
          <p:cNvPicPr>
            <a:picLocks noRot="1" noChangeAspect="1"/>
          </p:cNvPicPr>
          <p:nvPr>
            <a:wavAudioFile r:embed="rId2" name="~PP177.WAV"/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80747398"/>
      </p:ext>
    </p:extLst>
  </p:cSld>
  <p:clrMapOvr>
    <a:masterClrMapping/>
  </p:clrMapOvr>
  <p:transition advTm="18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 care </a:t>
            </a:r>
            <a:r>
              <a:rPr lang="cs-CZ" sz="5400" b="1" dirty="0" err="1" smtClean="0"/>
              <a:t>system</a:t>
            </a:r>
            <a:endParaRPr lang="cs-CZ" sz="5400" b="1" dirty="0" smtClean="0"/>
          </a:p>
        </p:txBody>
      </p:sp>
      <p:pic>
        <p:nvPicPr>
          <p:cNvPr id="13" name="Picture 8" descr="mapacr-serv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807" y="1989559"/>
            <a:ext cx="7778352" cy="46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521337" y="1331476"/>
            <a:ext cx="40968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i="1" dirty="0" smtClean="0">
                <a:solidFill>
                  <a:srgbClr val="4E75C4"/>
                </a:solidFill>
              </a:rPr>
              <a:t>Trauma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centers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for</a:t>
            </a:r>
            <a:r>
              <a:rPr lang="cs-CZ" altLang="cs-CZ" i="1" dirty="0" smtClean="0">
                <a:solidFill>
                  <a:srgbClr val="4E75C4"/>
                </a:solidFill>
              </a:rPr>
              <a:t> </a:t>
            </a:r>
            <a:r>
              <a:rPr lang="cs-CZ" altLang="cs-CZ" i="1" dirty="0" err="1" smtClean="0">
                <a:solidFill>
                  <a:srgbClr val="4E75C4"/>
                </a:solidFill>
              </a:rPr>
              <a:t>children</a:t>
            </a:r>
            <a:endParaRPr lang="cs-CZ" altLang="cs-CZ" i="1" dirty="0">
              <a:solidFill>
                <a:srgbClr val="4E75C4"/>
              </a:solidFill>
            </a:endParaRPr>
          </a:p>
        </p:txBody>
      </p:sp>
      <p:sp>
        <p:nvSpPr>
          <p:cNvPr id="15" name="Oval 7" descr="D001F2B4-73E9-4073-9510-5BB116CBB8AE[2]"/>
          <p:cNvSpPr>
            <a:spLocks noChangeArrowheads="1"/>
          </p:cNvSpPr>
          <p:nvPr/>
        </p:nvSpPr>
        <p:spPr bwMode="auto">
          <a:xfrm>
            <a:off x="5561709" y="5175362"/>
            <a:ext cx="738483" cy="680164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5" name="Oval 10" descr="nemocnice_Motol[2]"/>
          <p:cNvSpPr>
            <a:spLocks noChangeArrowheads="1"/>
          </p:cNvSpPr>
          <p:nvPr/>
        </p:nvSpPr>
        <p:spPr bwMode="auto">
          <a:xfrm>
            <a:off x="3334872" y="3356992"/>
            <a:ext cx="805080" cy="741501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" name="Oval 11" descr="fakultni-nemocnice-ostrava-2-t[1]"/>
          <p:cNvSpPr>
            <a:spLocks noChangeArrowheads="1"/>
          </p:cNvSpPr>
          <p:nvPr/>
        </p:nvSpPr>
        <p:spPr bwMode="auto">
          <a:xfrm>
            <a:off x="7452320" y="3972974"/>
            <a:ext cx="738483" cy="680162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7" name="Oval 13" descr="loch_tn[1]"/>
          <p:cNvSpPr>
            <a:spLocks noChangeArrowheads="1"/>
          </p:cNvSpPr>
          <p:nvPr/>
        </p:nvSpPr>
        <p:spPr bwMode="auto">
          <a:xfrm>
            <a:off x="1475656" y="4260812"/>
            <a:ext cx="806559" cy="741501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8" name="Oval 14" descr="foto[1]"/>
          <p:cNvSpPr>
            <a:spLocks noChangeArrowheads="1"/>
          </p:cNvSpPr>
          <p:nvPr/>
        </p:nvSpPr>
        <p:spPr bwMode="auto">
          <a:xfrm>
            <a:off x="4644008" y="3180884"/>
            <a:ext cx="738482" cy="680164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" name="Oval 15" descr="titulka[1]"/>
          <p:cNvSpPr>
            <a:spLocks noChangeArrowheads="1"/>
          </p:cNvSpPr>
          <p:nvPr/>
        </p:nvSpPr>
        <p:spPr bwMode="auto">
          <a:xfrm>
            <a:off x="2920290" y="5484775"/>
            <a:ext cx="805080" cy="741501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" name="Oval 16" descr="UL2[1]"/>
          <p:cNvSpPr>
            <a:spLocks noChangeArrowheads="1"/>
          </p:cNvSpPr>
          <p:nvPr/>
        </p:nvSpPr>
        <p:spPr bwMode="auto">
          <a:xfrm>
            <a:off x="2326760" y="2492896"/>
            <a:ext cx="805080" cy="741501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" name="Oval 17" descr="8b510800aa[1]"/>
          <p:cNvSpPr>
            <a:spLocks noChangeArrowheads="1"/>
          </p:cNvSpPr>
          <p:nvPr/>
        </p:nvSpPr>
        <p:spPr bwMode="auto">
          <a:xfrm>
            <a:off x="2901346" y="3356992"/>
            <a:ext cx="806558" cy="741501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" name="~PP13.WAV">
            <a:hlinkClick r:id="" action="ppaction://media"/>
          </p:cNvPr>
          <p:cNvPicPr>
            <a:picLocks noRot="1" noChangeAspect="1"/>
          </p:cNvPicPr>
          <p:nvPr>
            <a:wavAudioFile r:embed="rId1" name="~PP13.WAV"/>
          </p:nvPr>
        </p:nvPicPr>
        <p:blipFill>
          <a:blip r:embed="rId1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462774"/>
      </p:ext>
    </p:extLst>
  </p:cSld>
  <p:clrMapOvr>
    <a:masterClrMapping/>
  </p:clrMapOvr>
  <p:transition advTm="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961736" y="1988840"/>
            <a:ext cx="1934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C00000"/>
                </a:solidFill>
              </a:rPr>
              <a:t>Skeletal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injury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7584" y="1988840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</a:rPr>
              <a:t>Soft </a:t>
            </a:r>
            <a:r>
              <a:rPr lang="cs-CZ" sz="2400" dirty="0" err="1" smtClean="0">
                <a:solidFill>
                  <a:srgbClr val="C00000"/>
                </a:solidFill>
              </a:rPr>
              <a:t>tissues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2492896"/>
            <a:ext cx="2593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Organs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organ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Muscles</a:t>
            </a:r>
            <a:r>
              <a:rPr lang="cs-CZ" dirty="0" smtClean="0"/>
              <a:t>, </a:t>
            </a:r>
            <a:r>
              <a:rPr lang="cs-CZ" dirty="0" err="1" smtClean="0"/>
              <a:t>ligaments</a:t>
            </a:r>
            <a:r>
              <a:rPr lang="cs-CZ" dirty="0" smtClean="0"/>
              <a:t>, </a:t>
            </a:r>
            <a:r>
              <a:rPr lang="cs-CZ" dirty="0" err="1" smtClean="0"/>
              <a:t>joints</a:t>
            </a:r>
            <a:endParaRPr lang="cs-CZ" dirty="0" smtClean="0"/>
          </a:p>
          <a:p>
            <a:r>
              <a:rPr lang="cs-CZ" dirty="0" smtClean="0"/>
              <a:t>Skin, </a:t>
            </a:r>
            <a:r>
              <a:rPr lang="cs-CZ" dirty="0" err="1" smtClean="0"/>
              <a:t>subcutaneous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63759" y="1340768"/>
            <a:ext cx="907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Injury</a:t>
            </a:r>
            <a:endParaRPr lang="cs-CZ" sz="2400" dirty="0">
              <a:solidFill>
                <a:srgbClr val="3F83B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3059832" y="1802433"/>
            <a:ext cx="843236" cy="201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196566" y="2420888"/>
            <a:ext cx="1623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 smtClean="0"/>
              <a:t>Flat</a:t>
            </a:r>
            <a:r>
              <a:rPr lang="cs-CZ" dirty="0" smtClean="0"/>
              <a:t> </a:t>
            </a:r>
            <a:r>
              <a:rPr lang="cs-CZ" dirty="0" err="1" smtClean="0"/>
              <a:t>skull</a:t>
            </a:r>
            <a:r>
              <a:rPr lang="cs-CZ" dirty="0" smtClean="0"/>
              <a:t> </a:t>
            </a:r>
            <a:r>
              <a:rPr lang="cs-CZ" dirty="0" err="1" smtClean="0"/>
              <a:t>bones</a:t>
            </a:r>
            <a:endParaRPr lang="cs-CZ" dirty="0" smtClean="0"/>
          </a:p>
          <a:p>
            <a:pPr algn="r"/>
            <a:r>
              <a:rPr lang="cs-CZ" dirty="0" err="1" smtClean="0"/>
              <a:t>Spine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 smtClean="0"/>
          </a:p>
          <a:p>
            <a:pPr algn="r"/>
            <a:r>
              <a:rPr lang="cs-CZ" dirty="0" smtClean="0"/>
              <a:t>Limb skeleton</a:t>
            </a:r>
            <a:endParaRPr lang="cs-CZ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Traumatology</a:t>
            </a:r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4644008" y="1802432"/>
            <a:ext cx="843236" cy="201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krasobrana.cz/editor/filestore/Image/detska_p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5025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382" y="3585025"/>
            <a:ext cx="1138090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980420" y="4710043"/>
            <a:ext cx="21592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Coagulation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Circulation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reserves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Respiratory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reserves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Post-</a:t>
            </a:r>
            <a:r>
              <a:rPr lang="cs-CZ" dirty="0" err="1" smtClean="0">
                <a:solidFill>
                  <a:srgbClr val="C00000"/>
                </a:solidFill>
              </a:rPr>
              <a:t>op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complication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Speed </a:t>
            </a:r>
            <a:r>
              <a:rPr lang="cs-CZ" dirty="0" err="1" smtClean="0">
                <a:solidFill>
                  <a:srgbClr val="C00000"/>
                </a:solidFill>
              </a:rPr>
              <a:t>of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healing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Bones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remodeling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Rehabilitation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5126" name="Picture 6" descr="http://www.lidskezdravi.cz/wp-content/uploads/2015/01/kostra-ditete-dospeleh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4572" y="2219672"/>
            <a:ext cx="1810630" cy="211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255604" y="4719899"/>
            <a:ext cx="26368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 smtClean="0">
                <a:solidFill>
                  <a:srgbClr val="3F83B1"/>
                </a:solidFill>
              </a:rPr>
              <a:t>Modified</a:t>
            </a:r>
            <a:r>
              <a:rPr lang="cs-CZ" dirty="0" smtClean="0">
                <a:solidFill>
                  <a:srgbClr val="3F83B1"/>
                </a:solidFill>
              </a:rPr>
              <a:t> by </a:t>
            </a:r>
            <a:r>
              <a:rPr lang="cs-CZ" dirty="0" err="1" smtClean="0">
                <a:solidFill>
                  <a:srgbClr val="3F83B1"/>
                </a:solidFill>
              </a:rPr>
              <a:t>medicaments</a:t>
            </a:r>
            <a:endParaRPr lang="cs-CZ" dirty="0" smtClean="0">
              <a:solidFill>
                <a:srgbClr val="3F83B1"/>
              </a:solidFill>
            </a:endParaRPr>
          </a:p>
          <a:p>
            <a:pPr algn="r"/>
            <a:r>
              <a:rPr lang="cs-CZ" dirty="0" err="1" smtClean="0">
                <a:solidFill>
                  <a:srgbClr val="3F83B1"/>
                </a:solidFill>
              </a:rPr>
              <a:t>Low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due</a:t>
            </a:r>
            <a:r>
              <a:rPr lang="cs-CZ" dirty="0" smtClean="0">
                <a:solidFill>
                  <a:srgbClr val="3F83B1"/>
                </a:solidFill>
              </a:rPr>
              <a:t> to </a:t>
            </a:r>
            <a:r>
              <a:rPr lang="cs-CZ" dirty="0" err="1" smtClean="0">
                <a:solidFill>
                  <a:srgbClr val="3F83B1"/>
                </a:solidFill>
              </a:rPr>
              <a:t>comorbidity</a:t>
            </a:r>
            <a:endParaRPr lang="cs-CZ" dirty="0" smtClean="0">
              <a:solidFill>
                <a:srgbClr val="3F83B1"/>
              </a:solidFill>
            </a:endParaRPr>
          </a:p>
          <a:p>
            <a:pPr algn="r"/>
            <a:r>
              <a:rPr lang="cs-CZ" dirty="0" err="1" smtClean="0">
                <a:solidFill>
                  <a:srgbClr val="3F83B1"/>
                </a:solidFill>
              </a:rPr>
              <a:t>Mostly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great</a:t>
            </a:r>
            <a:endParaRPr lang="cs-CZ" dirty="0" smtClean="0">
              <a:solidFill>
                <a:srgbClr val="3F83B1"/>
              </a:solidFill>
            </a:endParaRPr>
          </a:p>
          <a:p>
            <a:pPr algn="r"/>
            <a:r>
              <a:rPr lang="cs-CZ" dirty="0" err="1" smtClean="0">
                <a:solidFill>
                  <a:srgbClr val="3F83B1"/>
                </a:solidFill>
              </a:rPr>
              <a:t>High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tendency</a:t>
            </a:r>
            <a:endParaRPr lang="cs-CZ" dirty="0" smtClean="0">
              <a:solidFill>
                <a:srgbClr val="3F83B1"/>
              </a:solidFill>
            </a:endParaRPr>
          </a:p>
          <a:p>
            <a:pPr algn="r"/>
            <a:r>
              <a:rPr lang="cs-CZ" dirty="0" err="1" smtClean="0">
                <a:solidFill>
                  <a:srgbClr val="3F83B1"/>
                </a:solidFill>
              </a:rPr>
              <a:t>Lowering</a:t>
            </a:r>
            <a:endParaRPr lang="cs-CZ" dirty="0" smtClean="0">
              <a:solidFill>
                <a:srgbClr val="3F83B1"/>
              </a:solidFill>
            </a:endParaRPr>
          </a:p>
          <a:p>
            <a:pPr algn="r"/>
            <a:r>
              <a:rPr lang="cs-CZ" dirty="0" err="1" smtClean="0">
                <a:solidFill>
                  <a:srgbClr val="3F83B1"/>
                </a:solidFill>
              </a:rPr>
              <a:t>Null</a:t>
            </a:r>
            <a:endParaRPr lang="cs-CZ" dirty="0" smtClean="0">
              <a:solidFill>
                <a:srgbClr val="3F83B1"/>
              </a:solidFill>
            </a:endParaRPr>
          </a:p>
          <a:p>
            <a:pPr algn="r"/>
            <a:r>
              <a:rPr lang="cs-CZ" dirty="0" err="1" smtClean="0">
                <a:solidFill>
                  <a:srgbClr val="3F83B1"/>
                </a:solidFill>
              </a:rPr>
              <a:t>Long</a:t>
            </a:r>
            <a:endParaRPr lang="cs-CZ" dirty="0">
              <a:solidFill>
                <a:srgbClr val="3F83B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23528" y="4710042"/>
            <a:ext cx="14941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3F83B1"/>
                </a:solidFill>
              </a:rPr>
              <a:t>Normal</a:t>
            </a:r>
            <a:endParaRPr lang="cs-CZ" dirty="0" smtClean="0">
              <a:solidFill>
                <a:srgbClr val="3F83B1"/>
              </a:solidFill>
            </a:endParaRPr>
          </a:p>
          <a:p>
            <a:r>
              <a:rPr lang="cs-CZ" dirty="0" smtClean="0">
                <a:solidFill>
                  <a:srgbClr val="3F83B1"/>
                </a:solidFill>
              </a:rPr>
              <a:t>Great</a:t>
            </a:r>
          </a:p>
          <a:p>
            <a:r>
              <a:rPr lang="cs-CZ" dirty="0" err="1" smtClean="0">
                <a:solidFill>
                  <a:srgbClr val="3F83B1"/>
                </a:solidFill>
              </a:rPr>
              <a:t>Minimal</a:t>
            </a:r>
            <a:endParaRPr lang="cs-CZ" dirty="0" smtClean="0">
              <a:solidFill>
                <a:srgbClr val="3F83B1"/>
              </a:solidFill>
            </a:endParaRPr>
          </a:p>
          <a:p>
            <a:r>
              <a:rPr lang="cs-CZ" dirty="0" err="1" smtClean="0">
                <a:solidFill>
                  <a:srgbClr val="3F83B1"/>
                </a:solidFill>
              </a:rPr>
              <a:t>Low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tendency</a:t>
            </a:r>
            <a:endParaRPr lang="cs-CZ" dirty="0" smtClean="0">
              <a:solidFill>
                <a:srgbClr val="3F83B1"/>
              </a:solidFill>
            </a:endParaRPr>
          </a:p>
          <a:p>
            <a:r>
              <a:rPr lang="cs-CZ" dirty="0" err="1" smtClean="0">
                <a:solidFill>
                  <a:srgbClr val="3F83B1"/>
                </a:solidFill>
              </a:rPr>
              <a:t>High</a:t>
            </a:r>
            <a:endParaRPr lang="cs-CZ" dirty="0" smtClean="0">
              <a:solidFill>
                <a:srgbClr val="3F83B1"/>
              </a:solidFill>
            </a:endParaRPr>
          </a:p>
          <a:p>
            <a:r>
              <a:rPr lang="cs-CZ" dirty="0" err="1" smtClean="0">
                <a:solidFill>
                  <a:srgbClr val="3F83B1"/>
                </a:solidFill>
              </a:rPr>
              <a:t>Very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active</a:t>
            </a:r>
            <a:endParaRPr lang="cs-CZ" dirty="0" smtClean="0">
              <a:solidFill>
                <a:srgbClr val="3F83B1"/>
              </a:solidFill>
            </a:endParaRPr>
          </a:p>
          <a:p>
            <a:r>
              <a:rPr lang="cs-CZ" dirty="0" err="1" smtClean="0">
                <a:solidFill>
                  <a:srgbClr val="3F83B1"/>
                </a:solidFill>
              </a:rPr>
              <a:t>Short</a:t>
            </a:r>
            <a:endParaRPr lang="cs-CZ" dirty="0">
              <a:solidFill>
                <a:srgbClr val="3F83B1"/>
              </a:solidFill>
            </a:endParaRPr>
          </a:p>
        </p:txBody>
      </p:sp>
      <p:pic>
        <p:nvPicPr>
          <p:cNvPr id="17" name="~PP3426.WAV">
            <a:hlinkClick r:id="" action="ppaction://media"/>
          </p:cNvPr>
          <p:cNvPicPr>
            <a:picLocks noRot="1" noChangeAspect="1"/>
          </p:cNvPicPr>
          <p:nvPr>
            <a:wavAudioFile r:embed="rId2" name="~PP3426.WAV"/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46272545"/>
      </p:ext>
    </p:extLst>
  </p:cSld>
  <p:clrMapOvr>
    <a:masterClrMapping/>
  </p:clrMapOvr>
  <p:transition advTm="179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 uiExpand="1" build="p"/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sp>
        <p:nvSpPr>
          <p:cNvPr id="17" name="TextovéPole 16"/>
          <p:cNvSpPr txBox="1"/>
          <p:nvPr/>
        </p:nvSpPr>
        <p:spPr>
          <a:xfrm>
            <a:off x="3730790" y="124308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Diagnosis</a:t>
            </a:r>
            <a:endParaRPr lang="cs-CZ" sz="2400" dirty="0">
              <a:solidFill>
                <a:srgbClr val="3F83B1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380824" y="1988840"/>
            <a:ext cx="8511656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Clear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signs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fracture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Shape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change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Crepitus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Pathological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movement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Visible</a:t>
            </a:r>
            <a:r>
              <a:rPr lang="cs-CZ" sz="2400" dirty="0" smtClean="0">
                <a:solidFill>
                  <a:srgbClr val="3F83B1"/>
                </a:solidFill>
              </a:rPr>
              <a:t> bone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Unclear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signs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fracture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Hematoma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Swelling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Pain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Function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suppressed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23554" name="Picture 2" descr="K:\FOTO ARCHIV\3. TRAUMATOLOGIE\Otevřené zlomeniny\Tihon 9907304022\P9062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17415"/>
            <a:ext cx="3386608" cy="2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K:\FOTO ARCHIV\3. TRAUMATOLOGIE\fractura antebrachia disloc\Dvořák 1993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6" t="33333" r="2751" b="19167"/>
          <a:stretch/>
        </p:blipFill>
        <p:spPr bwMode="auto">
          <a:xfrm>
            <a:off x="3995936" y="4795042"/>
            <a:ext cx="4610744" cy="18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3237.WAV">
            <a:hlinkClick r:id="" action="ppaction://media"/>
          </p:cNvPr>
          <p:cNvPicPr>
            <a:picLocks noRot="1" noChangeAspect="1"/>
          </p:cNvPicPr>
          <p:nvPr>
            <a:wavAudioFile r:embed="rId1" name="~PP3237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081645"/>
      </p:ext>
    </p:extLst>
  </p:cSld>
  <p:clrMapOvr>
    <a:masterClrMapping/>
  </p:clrMapOvr>
  <p:transition advTm="73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23528" y="3212976"/>
            <a:ext cx="2883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rgbClr val="3F83B1"/>
                </a:solidFill>
              </a:rPr>
              <a:t>RTG in </a:t>
            </a:r>
            <a:r>
              <a:rPr lang="cs-CZ" dirty="0" err="1" smtClean="0">
                <a:solidFill>
                  <a:srgbClr val="3F83B1"/>
                </a:solidFill>
              </a:rPr>
              <a:t>two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projections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US </a:t>
            </a:r>
            <a:r>
              <a:rPr lang="cs-CZ" dirty="0" err="1" smtClean="0">
                <a:solidFill>
                  <a:srgbClr val="3F83B1"/>
                </a:solidFill>
              </a:rPr>
              <a:t>examinatioon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CT </a:t>
            </a:r>
            <a:r>
              <a:rPr lang="cs-CZ" dirty="0" err="1" smtClean="0">
                <a:solidFill>
                  <a:srgbClr val="3F83B1"/>
                </a:solidFill>
              </a:rPr>
              <a:t>examination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Magnetic</a:t>
            </a:r>
            <a:r>
              <a:rPr lang="cs-CZ" dirty="0" smtClean="0">
                <a:solidFill>
                  <a:srgbClr val="3F83B1"/>
                </a:solidFill>
              </a:rPr>
              <a:t> resonance </a:t>
            </a:r>
            <a:r>
              <a:rPr lang="cs-CZ" dirty="0" err="1" smtClean="0">
                <a:solidFill>
                  <a:srgbClr val="3F83B1"/>
                </a:solidFill>
              </a:rPr>
              <a:t>imaging</a:t>
            </a:r>
            <a:endParaRPr lang="cs-CZ" dirty="0">
              <a:solidFill>
                <a:srgbClr val="3F83B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057397" y="3212976"/>
            <a:ext cx="230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rgbClr val="3F83B1"/>
                </a:solidFill>
              </a:rPr>
              <a:t>RTG in </a:t>
            </a:r>
            <a:r>
              <a:rPr lang="cs-CZ" dirty="0" err="1" smtClean="0">
                <a:solidFill>
                  <a:srgbClr val="3F83B1"/>
                </a:solidFill>
              </a:rPr>
              <a:t>two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projections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CT </a:t>
            </a:r>
            <a:r>
              <a:rPr lang="cs-CZ" dirty="0" err="1" smtClean="0">
                <a:solidFill>
                  <a:srgbClr val="3F83B1"/>
                </a:solidFill>
              </a:rPr>
              <a:t>examination</a:t>
            </a:r>
            <a:endParaRPr lang="cs-CZ" dirty="0" smtClean="0">
              <a:solidFill>
                <a:srgbClr val="3F83B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32" t="34375" r="41588" b="22117"/>
          <a:stretch/>
        </p:blipFill>
        <p:spPr bwMode="auto">
          <a:xfrm>
            <a:off x="3133987" y="2575975"/>
            <a:ext cx="2871562" cy="256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59" t="39383" r="41032" b="30309"/>
          <a:stretch/>
        </p:blipFill>
        <p:spPr bwMode="auto">
          <a:xfrm>
            <a:off x="3133987" y="2759506"/>
            <a:ext cx="2857351" cy="27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17" t="38393" r="46191" b="33342"/>
          <a:stretch/>
        </p:blipFill>
        <p:spPr bwMode="auto">
          <a:xfrm>
            <a:off x="3133987" y="3015920"/>
            <a:ext cx="2871562" cy="294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35" t="47899" r="28761" b="12647"/>
          <a:stretch/>
        </p:blipFill>
        <p:spPr bwMode="auto">
          <a:xfrm>
            <a:off x="3133987" y="4155072"/>
            <a:ext cx="3893306" cy="242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3730790" y="124308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Diagnosis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2" name="~PP2985.WAV">
            <a:hlinkClick r:id="" action="ppaction://media"/>
          </p:cNvPr>
          <p:cNvPicPr>
            <a:picLocks noRot="1" noChangeAspect="1"/>
          </p:cNvPicPr>
          <p:nvPr>
            <a:wavAudioFile r:embed="rId2" name="~PP2985.WAV"/>
          </p:nvPr>
        </p:nvPicPr>
        <p:blipFill>
          <a:blip r:embed="rId1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36023301"/>
      </p:ext>
    </p:extLst>
  </p:cSld>
  <p:clrMapOvr>
    <a:masterClrMapping/>
  </p:clrMapOvr>
  <p:transition advTm="175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684176" y="2996952"/>
            <a:ext cx="177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Epiphyseal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0120" y="2996952"/>
            <a:ext cx="331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Separation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and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epiphysis</a:t>
            </a:r>
            <a:endParaRPr lang="cs-CZ" dirty="0" smtClean="0">
              <a:solidFill>
                <a:srgbClr val="3F83B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112870" y="2993529"/>
            <a:ext cx="236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Intra</a:t>
            </a:r>
            <a:r>
              <a:rPr lang="cs-CZ" dirty="0" smtClean="0">
                <a:solidFill>
                  <a:srgbClr val="3F83B1"/>
                </a:solidFill>
              </a:rPr>
              <a:t>-</a:t>
            </a:r>
            <a:r>
              <a:rPr lang="cs-CZ" dirty="0" err="1" smtClean="0">
                <a:solidFill>
                  <a:srgbClr val="3F83B1"/>
                </a:solidFill>
              </a:rPr>
              <a:t>articular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>
              <a:solidFill>
                <a:srgbClr val="3F83B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63" t="23877" r="30781" b="21165"/>
          <a:stretch/>
        </p:blipFill>
        <p:spPr bwMode="auto">
          <a:xfrm>
            <a:off x="555519" y="3926279"/>
            <a:ext cx="2684107" cy="23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62" t="53889" r="43748" b="21919"/>
          <a:stretch/>
        </p:blipFill>
        <p:spPr bwMode="auto">
          <a:xfrm>
            <a:off x="6109566" y="3924924"/>
            <a:ext cx="2479898" cy="23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6" t="38449" r="54723" b="26898"/>
          <a:stretch>
            <a:fillRect/>
          </a:stretch>
        </p:blipFill>
        <p:spPr bwMode="auto">
          <a:xfrm>
            <a:off x="859110" y="3926278"/>
            <a:ext cx="2488754" cy="237384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 descr="http://www.wikiskripta.eu/images/thumb/4/4a/Displaced_distal_radius_fracture.jpg/300px-Displaced_distal_radius_fractur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08" y="3929032"/>
            <a:ext cx="2326448" cy="23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3730790" y="124308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Diagnosis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7" name="~PP2200.WAV">
            <a:hlinkClick r:id="" action="ppaction://media"/>
          </p:cNvPr>
          <p:cNvPicPr>
            <a:picLocks noRot="1" noChangeAspect="1"/>
          </p:cNvPicPr>
          <p:nvPr>
            <a:wavAudioFile r:embed="rId2" name="~PP2200.WAV"/>
          </p:nvPr>
        </p:nvPicPr>
        <p:blipFill>
          <a:blip r:embed="rId1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89159180"/>
      </p:ext>
    </p:extLst>
  </p:cSld>
  <p:clrMapOvr>
    <a:masterClrMapping/>
  </p:clrMapOvr>
  <p:transition advTm="52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684175" y="2996952"/>
            <a:ext cx="177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Epiphyseal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0116" y="2996952"/>
            <a:ext cx="3318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Separation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and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epiphysis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Avulsive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>
              <a:solidFill>
                <a:srgbClr val="3F83B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109566" y="2993529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Intra</a:t>
            </a:r>
            <a:r>
              <a:rPr lang="cs-CZ" dirty="0" smtClean="0">
                <a:solidFill>
                  <a:srgbClr val="3F83B1"/>
                </a:solidFill>
              </a:rPr>
              <a:t>-</a:t>
            </a:r>
            <a:r>
              <a:rPr lang="cs-CZ" dirty="0" err="1" smtClean="0">
                <a:solidFill>
                  <a:srgbClr val="3F83B1"/>
                </a:solidFill>
              </a:rPr>
              <a:t>articular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>
              <a:solidFill>
                <a:srgbClr val="3F83B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63" t="23877" r="30781" b="21165"/>
          <a:stretch/>
        </p:blipFill>
        <p:spPr bwMode="auto">
          <a:xfrm>
            <a:off x="555519" y="3926279"/>
            <a:ext cx="2684107" cy="23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62" t="53889" r="43748" b="21919"/>
          <a:stretch/>
        </p:blipFill>
        <p:spPr bwMode="auto">
          <a:xfrm>
            <a:off x="6109566" y="3924924"/>
            <a:ext cx="2479898" cy="23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6" t="38449" r="54723" b="26898"/>
          <a:stretch>
            <a:fillRect/>
          </a:stretch>
        </p:blipFill>
        <p:spPr bwMode="auto">
          <a:xfrm>
            <a:off x="859110" y="3926278"/>
            <a:ext cx="2488754" cy="237384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 descr="http://www.wikiskripta.eu/images/thumb/4/4a/Displaced_distal_radius_fracture.jpg/300px-Displaced_distal_radius_fractur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08" y="3929032"/>
            <a:ext cx="2326448" cy="23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telemedicina.med.muni.cz/pdm/detska-chirurgie/res/image/zlomeniny-panve-a-nohy/avulzepanev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05691"/>
            <a:ext cx="2232248" cy="2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730790" y="124308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Diagnosis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7" name="~PP2088.WAV">
            <a:hlinkClick r:id="" action="ppaction://media"/>
          </p:cNvPr>
          <p:cNvPicPr>
            <a:picLocks noRot="1" noChangeAspect="1"/>
          </p:cNvPicPr>
          <p:nvPr>
            <a:wavAudioFile r:embed="rId1" name="~PP2088.WAV"/>
          </p:nvPr>
        </p:nvPicPr>
        <p:blipFill>
          <a:blip r:embed="rId1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3217423"/>
      </p:ext>
    </p:extLst>
  </p:cSld>
  <p:clrMapOvr>
    <a:masterClrMapping/>
  </p:clrMapOvr>
  <p:transition advTm="44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541026" y="2996952"/>
            <a:ext cx="2057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Epiphyseal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Metaphyseal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0116" y="2996952"/>
            <a:ext cx="33183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Separation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and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epiphysis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Avulsive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Torus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Greenstick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endParaRPr lang="cs-CZ" dirty="0" smtClean="0">
              <a:solidFill>
                <a:srgbClr val="3F83B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112868" y="2993529"/>
            <a:ext cx="2367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Intra</a:t>
            </a:r>
            <a:r>
              <a:rPr lang="cs-CZ" dirty="0" smtClean="0">
                <a:solidFill>
                  <a:srgbClr val="3F83B1"/>
                </a:solidFill>
              </a:rPr>
              <a:t>-</a:t>
            </a:r>
            <a:r>
              <a:rPr lang="cs-CZ" dirty="0" err="1" smtClean="0">
                <a:solidFill>
                  <a:srgbClr val="3F83B1"/>
                </a:solidFill>
              </a:rPr>
              <a:t>articular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Comminuted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Complete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endParaRPr lang="cs-CZ" dirty="0" smtClean="0">
              <a:solidFill>
                <a:srgbClr val="3F83B1"/>
              </a:solidFill>
            </a:endParaRPr>
          </a:p>
        </p:txBody>
      </p:sp>
      <p:pic>
        <p:nvPicPr>
          <p:cNvPr id="18" name="Picture 2" descr="http://katalog.lf3.cuni.cz/katalog/items/49-ful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88" t="41885" r="153" b="25627"/>
          <a:stretch/>
        </p:blipFill>
        <p:spPr bwMode="auto">
          <a:xfrm flipV="1">
            <a:off x="6400800" y="4197279"/>
            <a:ext cx="2365829" cy="23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43" t="23522" r="46905" b="40035"/>
          <a:stretch/>
        </p:blipFill>
        <p:spPr bwMode="auto">
          <a:xfrm>
            <a:off x="436631" y="4197279"/>
            <a:ext cx="2422706" cy="23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drfoot.co.uk/pictures/CollesFracture.gif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61" r="21740"/>
          <a:stretch/>
        </p:blipFill>
        <p:spPr bwMode="auto">
          <a:xfrm rot="16200000">
            <a:off x="6308980" y="4283072"/>
            <a:ext cx="2370297" cy="22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91" t="26895" r="39506" b="56005"/>
          <a:stretch/>
        </p:blipFill>
        <p:spPr bwMode="auto">
          <a:xfrm>
            <a:off x="762491" y="4197279"/>
            <a:ext cx="2459454" cy="23827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3730790" y="124308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Diagnosis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6" name="~PP402.WAV">
            <a:hlinkClick r:id="" action="ppaction://media"/>
          </p:cNvPr>
          <p:cNvPicPr>
            <a:picLocks noRot="1" noChangeAspect="1"/>
          </p:cNvPicPr>
          <p:nvPr>
            <a:wavAudioFile r:embed="rId2" name="~PP402.WAV"/>
          </p:nvPr>
        </p:nvPicPr>
        <p:blipFill>
          <a:blip r:embed="rId1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26145606"/>
      </p:ext>
    </p:extLst>
  </p:cSld>
  <p:clrMapOvr>
    <a:masterClrMapping/>
  </p:clrMapOvr>
  <p:transition advTm="35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vx800.wz.cz/images/Bouracka/bour01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55" t="13376" r="9551" b="7442"/>
          <a:stretch/>
        </p:blipFill>
        <p:spPr bwMode="auto">
          <a:xfrm rot="5400000" flipH="1">
            <a:off x="5215545" y="3171182"/>
            <a:ext cx="1944215" cy="495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541027" y="2996952"/>
            <a:ext cx="20574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Epiphyseal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Metaphyseal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Diaphysial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fractures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0116" y="2996952"/>
            <a:ext cx="33183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Separation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and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epiphysis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Avulsive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Torus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Greenstick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due</a:t>
            </a:r>
            <a:r>
              <a:rPr lang="cs-CZ" dirty="0" smtClean="0">
                <a:solidFill>
                  <a:srgbClr val="3F83B1"/>
                </a:solidFill>
              </a:rPr>
              <a:t> to </a:t>
            </a:r>
            <a:r>
              <a:rPr lang="cs-CZ" dirty="0" err="1" smtClean="0">
                <a:solidFill>
                  <a:srgbClr val="3F83B1"/>
                </a:solidFill>
              </a:rPr>
              <a:t>flexion</a:t>
            </a:r>
            <a:endParaRPr lang="cs-CZ" dirty="0" smtClean="0">
              <a:solidFill>
                <a:srgbClr val="3F83B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112868" y="2993529"/>
            <a:ext cx="2367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Intra</a:t>
            </a:r>
            <a:r>
              <a:rPr lang="cs-CZ" dirty="0" smtClean="0">
                <a:solidFill>
                  <a:srgbClr val="3F83B1"/>
                </a:solidFill>
              </a:rPr>
              <a:t>-</a:t>
            </a:r>
            <a:r>
              <a:rPr lang="cs-CZ" dirty="0" err="1" smtClean="0">
                <a:solidFill>
                  <a:srgbClr val="3F83B1"/>
                </a:solidFill>
              </a:rPr>
              <a:t>articular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Comminuted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Complete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Complete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fracture</a:t>
            </a:r>
            <a:endParaRPr lang="cs-CZ" dirty="0" smtClean="0">
              <a:solidFill>
                <a:srgbClr val="3F83B1"/>
              </a:solidFill>
            </a:endParaRPr>
          </a:p>
        </p:txBody>
      </p:sp>
      <p:pic>
        <p:nvPicPr>
          <p:cNvPr id="16" name="Picture 5" descr="greensti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57" b="13609"/>
          <a:stretch>
            <a:fillRect/>
          </a:stretch>
        </p:blipFill>
        <p:spPr bwMode="auto">
          <a:xfrm>
            <a:off x="179512" y="4678821"/>
            <a:ext cx="4797639" cy="194421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3730790" y="124308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Diagnosis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1" name="~PP719.WAV">
            <a:hlinkClick r:id="" action="ppaction://media"/>
          </p:cNvPr>
          <p:cNvPicPr>
            <a:picLocks noRot="1" noChangeAspect="1"/>
          </p:cNvPicPr>
          <p:nvPr>
            <a:wavAudioFile r:embed="rId1" name="~PP719.WAV"/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820285"/>
      </p:ext>
    </p:extLst>
  </p:cSld>
  <p:clrMapOvr>
    <a:masterClrMapping/>
  </p:clrMapOvr>
  <p:transition advTm="12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4673"/>
            <a:ext cx="2003395" cy="18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5400"/>
            <a:ext cx="2984376" cy="497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2479031" y="1920222"/>
            <a:ext cx="262334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Healthy</a:t>
            </a:r>
            <a:r>
              <a:rPr lang="cs-CZ" sz="2400" b="1" dirty="0" smtClean="0">
                <a:solidFill>
                  <a:srgbClr val="C00000"/>
                </a:solidFill>
              </a:rPr>
              <a:t> bone</a:t>
            </a:r>
            <a:endParaRPr lang="cs-CZ" sz="2400" b="1" dirty="0">
              <a:solidFill>
                <a:srgbClr val="C00000"/>
              </a:solidFill>
            </a:endParaRPr>
          </a:p>
          <a:p>
            <a:pPr algn="ctr"/>
            <a:endParaRPr lang="cs-CZ" sz="2400" b="1" dirty="0">
              <a:solidFill>
                <a:srgbClr val="C00000"/>
              </a:solidFill>
            </a:endParaRPr>
          </a:p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Bowing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fracture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pPr algn="ctr"/>
            <a:endParaRPr lang="cs-CZ" sz="2400" b="1" dirty="0" smtClean="0">
              <a:solidFill>
                <a:srgbClr val="C00000"/>
              </a:solidFill>
            </a:endParaRPr>
          </a:p>
          <a:p>
            <a:pPr algn="ctr"/>
            <a:endParaRPr lang="cs-CZ" sz="2400" b="1" dirty="0" smtClean="0">
              <a:solidFill>
                <a:srgbClr val="C00000"/>
              </a:solidFill>
            </a:endParaRPr>
          </a:p>
          <a:p>
            <a:pPr algn="ctr"/>
            <a:r>
              <a:rPr lang="cs-CZ" sz="2400" b="1" dirty="0" smtClean="0">
                <a:solidFill>
                  <a:srgbClr val="C00000"/>
                </a:solidFill>
              </a:rPr>
              <a:t>Torus </a:t>
            </a:r>
            <a:r>
              <a:rPr lang="cs-CZ" sz="2400" b="1" dirty="0" err="1" smtClean="0">
                <a:solidFill>
                  <a:srgbClr val="C00000"/>
                </a:solidFill>
              </a:rPr>
              <a:t>fracture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pPr algn="ctr"/>
            <a:endParaRPr lang="cs-CZ" sz="2400" b="1" dirty="0" smtClean="0">
              <a:solidFill>
                <a:srgbClr val="C00000"/>
              </a:solidFill>
            </a:endParaRPr>
          </a:p>
          <a:p>
            <a:pPr algn="ctr"/>
            <a:endParaRPr lang="cs-CZ" sz="3200" b="1" dirty="0">
              <a:solidFill>
                <a:srgbClr val="C00000"/>
              </a:solidFill>
            </a:endParaRPr>
          </a:p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Greenstick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fracture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pPr algn="ctr"/>
            <a:endParaRPr lang="cs-CZ" sz="2400" b="1" dirty="0">
              <a:solidFill>
                <a:srgbClr val="C00000"/>
              </a:solidFill>
            </a:endParaRPr>
          </a:p>
          <a:p>
            <a:pPr algn="ctr"/>
            <a:endParaRPr lang="cs-CZ" sz="2400" b="1" dirty="0">
              <a:solidFill>
                <a:srgbClr val="C00000"/>
              </a:solidFill>
            </a:endParaRPr>
          </a:p>
          <a:p>
            <a:pPr algn="ctr"/>
            <a:r>
              <a:rPr lang="cs-CZ" sz="2400" b="1" dirty="0" err="1" smtClean="0">
                <a:solidFill>
                  <a:srgbClr val="C00000"/>
                </a:solidFill>
              </a:rPr>
              <a:t>Complete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fracture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796136" y="2276872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5940152" y="3434784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946601" y="4653136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084168" y="5733256"/>
            <a:ext cx="864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6084168" y="6552549"/>
            <a:ext cx="864096" cy="1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~PP994.WAV">
            <a:hlinkClick r:id="" action="ppaction://media"/>
          </p:cNvPr>
          <p:cNvPicPr>
            <a:picLocks noRot="1" noChangeAspect="1"/>
          </p:cNvPicPr>
          <p:nvPr>
            <a:wavAudioFile r:embed="rId1" name="~PP994.WAV"/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1573396"/>
      </p:ext>
    </p:extLst>
  </p:cSld>
  <p:clrMapOvr>
    <a:masterClrMapping/>
  </p:clrMapOvr>
  <p:transition advTm="90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556384" y="2996952"/>
            <a:ext cx="2026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Epiphyseal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Metaphyseal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injury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Diaphysial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fractures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7025" y="2996952"/>
            <a:ext cx="27645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Salter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Harris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endParaRPr lang="cs-CZ" dirty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Local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specific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endParaRPr lang="cs-CZ" dirty="0">
              <a:solidFill>
                <a:srgbClr val="3F83B1"/>
              </a:solidFill>
            </a:endParaRPr>
          </a:p>
          <a:p>
            <a:pPr algn="ctr"/>
            <a:r>
              <a:rPr lang="cs-CZ" dirty="0">
                <a:solidFill>
                  <a:srgbClr val="3F83B1"/>
                </a:solidFill>
              </a:rPr>
              <a:t>AO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>
              <a:solidFill>
                <a:srgbClr val="3F83B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965077" y="2993529"/>
            <a:ext cx="2663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rgbClr val="3F83B1"/>
                </a:solidFill>
              </a:rPr>
              <a:t>AO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Local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specific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AO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Local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specific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AO </a:t>
            </a:r>
            <a:r>
              <a:rPr lang="cs-CZ" dirty="0" err="1" smtClean="0">
                <a:solidFill>
                  <a:srgbClr val="3F83B1"/>
                </a:solidFill>
              </a:rPr>
              <a:t>classification</a:t>
            </a:r>
            <a:endParaRPr lang="cs-CZ" dirty="0">
              <a:solidFill>
                <a:srgbClr val="3F83B1"/>
              </a:solidFill>
            </a:endParaRPr>
          </a:p>
        </p:txBody>
      </p:sp>
      <p:pic>
        <p:nvPicPr>
          <p:cNvPr id="13314" name="Picture 2" descr="http://image.slidesharecdn.com/salterharris1-101020103225-phpapp01/95/fractura-salter-harris-8-728.jpg?cb=1287571261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52"/>
          <a:stretch/>
        </p:blipFill>
        <p:spPr bwMode="auto">
          <a:xfrm>
            <a:off x="354268" y="4487972"/>
            <a:ext cx="4149522" cy="21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wikiskripta.eu/images/thumb/5/52/Neer2.png/500px-Neer2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655" y="4487972"/>
            <a:ext cx="2517160" cy="21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elemedicina.med.muni.cz/pdm/detska-chirurgie/res/image/diafyza-berce/berec4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5524" y="4487972"/>
            <a:ext cx="1346915" cy="21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730790" y="1243085"/>
            <a:ext cx="1811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3F83B1"/>
                </a:solidFill>
              </a:rPr>
              <a:t>Classification</a:t>
            </a:r>
            <a:endParaRPr lang="cs-CZ" sz="2400" dirty="0">
              <a:solidFill>
                <a:srgbClr val="3F83B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572000" y="4869160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 smtClean="0"/>
              <a:t>anatomical</a:t>
            </a:r>
            <a:r>
              <a:rPr lang="cs-CZ" sz="800" dirty="0" smtClean="0"/>
              <a:t> </a:t>
            </a:r>
          </a:p>
          <a:p>
            <a:r>
              <a:rPr lang="cs-CZ" sz="800" dirty="0" smtClean="0"/>
              <a:t>cervix</a:t>
            </a:r>
            <a:endParaRPr lang="cs-CZ" sz="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537321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 smtClean="0"/>
              <a:t>surgical</a:t>
            </a:r>
            <a:endParaRPr lang="cs-CZ" sz="800" dirty="0" smtClean="0"/>
          </a:p>
          <a:p>
            <a:r>
              <a:rPr lang="cs-CZ" sz="800" dirty="0" err="1" smtClean="0"/>
              <a:t>neck</a:t>
            </a:r>
            <a:endParaRPr lang="cs-CZ" sz="8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72000" y="5805264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 smtClean="0"/>
              <a:t>great</a:t>
            </a:r>
            <a:r>
              <a:rPr lang="cs-CZ" sz="800" dirty="0" smtClean="0"/>
              <a:t> </a:t>
            </a:r>
          </a:p>
          <a:p>
            <a:r>
              <a:rPr lang="cs-CZ" sz="800" dirty="0" err="1" smtClean="0"/>
              <a:t>tuberosity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6237312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 smtClean="0"/>
              <a:t>minor</a:t>
            </a:r>
            <a:endParaRPr lang="cs-CZ" sz="800" dirty="0" smtClean="0"/>
          </a:p>
          <a:p>
            <a:r>
              <a:rPr lang="cs-CZ" sz="800" dirty="0" err="1" smtClean="0"/>
              <a:t>tuberosity</a:t>
            </a:r>
            <a:endParaRPr lang="cs-CZ" sz="8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220072" y="6525344"/>
            <a:ext cx="1872208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2 </a:t>
            </a:r>
            <a:r>
              <a:rPr lang="cs-CZ" sz="800" dirty="0" err="1" smtClean="0"/>
              <a:t>splinters</a:t>
            </a:r>
            <a:r>
              <a:rPr lang="cs-CZ" sz="800" dirty="0" smtClean="0"/>
              <a:t>       3 </a:t>
            </a:r>
            <a:r>
              <a:rPr lang="cs-CZ" sz="800" dirty="0" err="1" smtClean="0"/>
              <a:t>splinters</a:t>
            </a:r>
            <a:r>
              <a:rPr lang="cs-CZ" sz="800" dirty="0" smtClean="0"/>
              <a:t>     4 </a:t>
            </a:r>
            <a:r>
              <a:rPr lang="cs-CZ" sz="800" dirty="0" err="1" smtClean="0"/>
              <a:t>splinters</a:t>
            </a:r>
            <a:endParaRPr lang="cs-CZ" sz="800" dirty="0"/>
          </a:p>
        </p:txBody>
      </p:sp>
      <p:pic>
        <p:nvPicPr>
          <p:cNvPr id="22" name="~PP3642.WAV">
            <a:hlinkClick r:id="" action="ppaction://media"/>
          </p:cNvPr>
          <p:cNvPicPr>
            <a:picLocks noRot="1" noChangeAspect="1"/>
          </p:cNvPicPr>
          <p:nvPr>
            <a:wavAudioFile r:embed="rId1" name="~PP3642.WAV"/>
          </p:nvPr>
        </p:nvPicPr>
        <p:blipFill>
          <a:blip r:embed="rId1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877345"/>
      </p:ext>
    </p:extLst>
  </p:cSld>
  <p:clrMapOvr>
    <a:masterClrMapping/>
  </p:clrMapOvr>
  <p:transition advTm="84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30783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5400" b="1" dirty="0" err="1" smtClean="0"/>
              <a:t>An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adult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or</a:t>
            </a:r>
            <a:r>
              <a:rPr lang="cs-CZ" sz="5400" b="1" dirty="0" smtClean="0"/>
              <a:t> a </a:t>
            </a:r>
            <a:r>
              <a:rPr lang="cs-CZ" sz="5400" b="1" dirty="0" err="1" smtClean="0"/>
              <a:t>child</a:t>
            </a:r>
            <a:r>
              <a:rPr lang="cs-CZ" sz="5400" b="1" dirty="0" smtClean="0"/>
              <a:t>??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11477" y="1412776"/>
            <a:ext cx="847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4E75C4"/>
                </a:solidFill>
              </a:rPr>
              <a:t>Administrative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border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divides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both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of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the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groups</a:t>
            </a:r>
            <a:r>
              <a:rPr lang="cs-CZ" sz="2400" dirty="0" smtClean="0">
                <a:solidFill>
                  <a:srgbClr val="4E75C4"/>
                </a:solidFill>
              </a:rPr>
              <a:t> in </a:t>
            </a:r>
            <a:r>
              <a:rPr lang="cs-CZ" sz="2400" dirty="0" err="1" smtClean="0">
                <a:solidFill>
                  <a:srgbClr val="4E75C4"/>
                </a:solidFill>
              </a:rPr>
              <a:t>their</a:t>
            </a:r>
            <a:r>
              <a:rPr lang="cs-CZ" sz="2400" dirty="0" smtClean="0">
                <a:solidFill>
                  <a:srgbClr val="4E75C4"/>
                </a:solidFill>
              </a:rPr>
              <a:t> 19th </a:t>
            </a:r>
            <a:r>
              <a:rPr lang="cs-CZ" sz="2400" dirty="0" err="1" smtClean="0">
                <a:solidFill>
                  <a:srgbClr val="4E75C4"/>
                </a:solidFill>
              </a:rPr>
              <a:t>birthday</a:t>
            </a:r>
            <a:r>
              <a:rPr lang="cs-CZ" sz="2400" dirty="0" smtClean="0">
                <a:solidFill>
                  <a:srgbClr val="4E75C4"/>
                </a:solidFill>
              </a:rPr>
              <a:t>. </a:t>
            </a:r>
            <a:r>
              <a:rPr lang="cs-CZ" sz="2400" dirty="0" err="1" smtClean="0">
                <a:solidFill>
                  <a:srgbClr val="4E75C4"/>
                </a:solidFill>
              </a:rPr>
              <a:t>Everyone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is</a:t>
            </a:r>
            <a:r>
              <a:rPr lang="cs-CZ" sz="2400" dirty="0" smtClean="0">
                <a:solidFill>
                  <a:srgbClr val="4E75C4"/>
                </a:solidFill>
              </a:rPr>
              <a:t> a </a:t>
            </a:r>
            <a:r>
              <a:rPr lang="cs-CZ" sz="2400" dirty="0" err="1" smtClean="0">
                <a:solidFill>
                  <a:srgbClr val="4E75C4"/>
                </a:solidFill>
              </a:rPr>
              <a:t>child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until</a:t>
            </a:r>
            <a:r>
              <a:rPr lang="cs-CZ" sz="2400" dirty="0" smtClean="0">
                <a:solidFill>
                  <a:srgbClr val="4E75C4"/>
                </a:solidFill>
              </a:rPr>
              <a:t> </a:t>
            </a:r>
            <a:r>
              <a:rPr lang="cs-CZ" sz="2400" dirty="0" err="1" smtClean="0">
                <a:solidFill>
                  <a:srgbClr val="4E75C4"/>
                </a:solidFill>
              </a:rPr>
              <a:t>their</a:t>
            </a:r>
            <a:r>
              <a:rPr lang="cs-CZ" sz="2400" dirty="0" smtClean="0">
                <a:solidFill>
                  <a:srgbClr val="4E75C4"/>
                </a:solidFill>
              </a:rPr>
              <a:t> 18th + 364 </a:t>
            </a:r>
            <a:r>
              <a:rPr lang="cs-CZ" sz="2400" dirty="0" err="1" smtClean="0">
                <a:solidFill>
                  <a:srgbClr val="4E75C4"/>
                </a:solidFill>
              </a:rPr>
              <a:t>days</a:t>
            </a:r>
            <a:r>
              <a:rPr lang="cs-CZ" sz="2400" dirty="0" smtClean="0">
                <a:solidFill>
                  <a:srgbClr val="4E75C4"/>
                </a:solidFill>
              </a:rPr>
              <a:t>.</a:t>
            </a:r>
            <a:endParaRPr lang="cs-CZ" sz="2400" dirty="0">
              <a:solidFill>
                <a:srgbClr val="4E75C4"/>
              </a:solidFill>
            </a:endParaRPr>
          </a:p>
        </p:txBody>
      </p:sp>
      <p:pic>
        <p:nvPicPr>
          <p:cNvPr id="9" name="Picture 8" descr="20243-web-088bc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7461" y="2463560"/>
            <a:ext cx="2228748" cy="16135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36560-dite-ilustracni-fotograf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76" y="2456169"/>
            <a:ext cx="2028276" cy="162090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dyž se ve škole nedař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73"/>
          <a:stretch>
            <a:fillRect/>
          </a:stretch>
        </p:blipFill>
        <p:spPr bwMode="auto">
          <a:xfrm>
            <a:off x="4545188" y="2463560"/>
            <a:ext cx="1998247" cy="16135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107515-top_foto2-nstt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00"/>
          <a:stretch>
            <a:fillRect/>
          </a:stretch>
        </p:blipFill>
        <p:spPr bwMode="auto">
          <a:xfrm>
            <a:off x="6543434" y="2456169"/>
            <a:ext cx="1916997" cy="162090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23528" y="3933056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4E75C4"/>
                </a:solidFill>
              </a:rPr>
              <a:t>Biological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border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respects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rather</a:t>
            </a:r>
            <a:r>
              <a:rPr lang="cs-CZ" sz="2800" dirty="0" smtClean="0">
                <a:solidFill>
                  <a:srgbClr val="4E75C4"/>
                </a:solidFill>
              </a:rPr>
              <a:t> stadium </a:t>
            </a:r>
            <a:r>
              <a:rPr lang="cs-CZ" sz="2800" dirty="0" err="1" smtClean="0">
                <a:solidFill>
                  <a:srgbClr val="4E75C4"/>
                </a:solidFill>
              </a:rPr>
              <a:t>of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the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development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and</a:t>
            </a:r>
            <a:r>
              <a:rPr lang="cs-CZ" sz="2800" dirty="0" smtClean="0">
                <a:solidFill>
                  <a:srgbClr val="4E75C4"/>
                </a:solidFill>
              </a:rPr>
              <a:t> </a:t>
            </a:r>
            <a:r>
              <a:rPr lang="cs-CZ" sz="2800" dirty="0" err="1" smtClean="0">
                <a:solidFill>
                  <a:srgbClr val="4E75C4"/>
                </a:solidFill>
              </a:rPr>
              <a:t>growth</a:t>
            </a:r>
            <a:r>
              <a:rPr lang="cs-CZ" sz="2800" dirty="0" smtClean="0">
                <a:solidFill>
                  <a:srgbClr val="4E75C4"/>
                </a:solidFill>
              </a:rPr>
              <a:t>.</a:t>
            </a:r>
            <a:endParaRPr lang="cs-CZ" sz="2800" dirty="0">
              <a:solidFill>
                <a:srgbClr val="4E75C4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63" t="23877" r="30781" b="33333"/>
          <a:stretch/>
        </p:blipFill>
        <p:spPr bwMode="auto">
          <a:xfrm>
            <a:off x="661739" y="4816316"/>
            <a:ext cx="2254077" cy="15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68" t="30400" r="36719" b="41600"/>
          <a:stretch/>
        </p:blipFill>
        <p:spPr bwMode="auto">
          <a:xfrm>
            <a:off x="6012160" y="4816316"/>
            <a:ext cx="2235280" cy="15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44" t="53889" r="40781" b="26111"/>
          <a:stretch/>
        </p:blipFill>
        <p:spPr bwMode="auto">
          <a:xfrm>
            <a:off x="3131840" y="4816316"/>
            <a:ext cx="2657804" cy="15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~PP3246.WAV">
            <a:hlinkClick r:id="" action="ppaction://media"/>
          </p:cNvPr>
          <p:cNvPicPr>
            <a:picLocks noRot="1" noChangeAspect="1"/>
          </p:cNvPicPr>
          <p:nvPr>
            <a:wavAudioFile r:embed="rId2" name="~PP3246.WAV"/>
          </p:nvPr>
        </p:nvPicPr>
        <p:blipFill>
          <a:blip r:embed="rId11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12235634"/>
      </p:ext>
    </p:extLst>
  </p:cSld>
  <p:clrMapOvr>
    <a:masterClrMapping/>
  </p:clrMapOvr>
  <p:transition advTm="84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477404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dirty="0" smtClean="0">
              <a:solidFill>
                <a:srgbClr val="C0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02535" y="2996952"/>
            <a:ext cx="285353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Frequently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closed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Possible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Cast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fixation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is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often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enough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Miniinvasive</a:t>
            </a:r>
            <a:r>
              <a:rPr lang="cs-CZ" dirty="0" smtClean="0">
                <a:solidFill>
                  <a:srgbClr val="3F83B1"/>
                </a:solidFill>
              </a:rPr>
              <a:t>, </a:t>
            </a:r>
            <a:r>
              <a:rPr lang="cs-CZ" dirty="0" err="1" smtClean="0">
                <a:solidFill>
                  <a:srgbClr val="3F83B1"/>
                </a:solidFill>
              </a:rPr>
              <a:t>adaptive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Shorter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After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healing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endParaRPr lang="cs-CZ" dirty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Kirschner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wire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smtClean="0">
                <a:solidFill>
                  <a:srgbClr val="3F83B1"/>
                </a:solidFill>
              </a:rPr>
              <a:t>FFS</a:t>
            </a: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Kirschner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wire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Tractional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srew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Elastic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nails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External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fixator</a:t>
            </a:r>
            <a:endParaRPr lang="cs-CZ" dirty="0" smtClean="0">
              <a:solidFill>
                <a:srgbClr val="3F83B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681642" y="2993529"/>
            <a:ext cx="323024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Frequently</a:t>
            </a:r>
            <a:r>
              <a:rPr lang="cs-CZ" dirty="0" smtClean="0">
                <a:solidFill>
                  <a:srgbClr val="3F83B1"/>
                </a:solidFill>
              </a:rPr>
              <a:t> open</a:t>
            </a: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Necessary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anatomical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reposition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Osteosynthesis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Stabel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Long</a:t>
            </a:r>
            <a:r>
              <a:rPr lang="cs-CZ" dirty="0" smtClean="0">
                <a:solidFill>
                  <a:srgbClr val="3F83B1"/>
                </a:solidFill>
              </a:rPr>
              <a:t>-term</a:t>
            </a: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Right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after</a:t>
            </a:r>
            <a:r>
              <a:rPr lang="cs-CZ" dirty="0" smtClean="0">
                <a:solidFill>
                  <a:srgbClr val="3F83B1"/>
                </a:solidFill>
              </a:rPr>
              <a:t> OS</a:t>
            </a:r>
          </a:p>
          <a:p>
            <a:pPr algn="ctr"/>
            <a:endParaRPr lang="cs-CZ" dirty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Reconstructive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splint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Tractional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screws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Splint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systems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endParaRPr lang="cs-CZ" dirty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Rigid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nails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External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fixator</a:t>
            </a:r>
            <a:endParaRPr lang="cs-CZ" dirty="0" smtClean="0">
              <a:solidFill>
                <a:srgbClr val="3F83B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501497" y="2993529"/>
            <a:ext cx="213654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Reposition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Dislocation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left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Retention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Osteosynthesis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Length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of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healing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Rehabilitation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Epiphysis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fractures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Metaphysis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fractures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endParaRPr lang="cs-CZ" dirty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Diaphysis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fractures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Open </a:t>
            </a:r>
            <a:r>
              <a:rPr lang="cs-CZ" dirty="0" err="1" smtClean="0">
                <a:solidFill>
                  <a:srgbClr val="C00000"/>
                </a:solidFill>
              </a:rPr>
              <a:t>fractures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679366" y="1243085"/>
            <a:ext cx="1199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Therapy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0" name="~PP2256.WAV">
            <a:hlinkClick r:id="" action="ppaction://media"/>
          </p:cNvPr>
          <p:cNvPicPr>
            <a:picLocks noRot="1" noChangeAspect="1"/>
          </p:cNvPicPr>
          <p:nvPr>
            <a:wavAudioFile r:embed="rId2" name="~PP2256.WAV"/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41582133"/>
      </p:ext>
    </p:extLst>
  </p:cSld>
  <p:clrMapOvr>
    <a:masterClrMapping/>
  </p:clrMapOvr>
  <p:transition advTm="281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4453"/>
            <a:ext cx="1656184" cy="15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411760" y="1934076"/>
            <a:ext cx="3276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cs-CZ" altLang="cs-CZ" sz="2800" dirty="0" err="1" smtClean="0">
                <a:latin typeface="Calibri" pitchFamily="34" charset="0"/>
              </a:rPr>
              <a:t>Fixation</a:t>
            </a:r>
            <a:endParaRPr kumimoji="0" lang="cs-CZ" altLang="cs-CZ" sz="2800" dirty="0" smtClean="0">
              <a:latin typeface="Calibri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492524" y="4653137"/>
            <a:ext cx="13593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cs-CZ" altLang="cs-CZ" sz="2800" dirty="0" err="1" smtClean="0">
                <a:latin typeface="Calibri" pitchFamily="34" charset="0"/>
              </a:rPr>
              <a:t>Traction</a:t>
            </a:r>
            <a:endParaRPr kumimoji="0" lang="cs-CZ" altLang="cs-CZ" sz="2800" dirty="0">
              <a:latin typeface="Calibri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1760" y="3356992"/>
            <a:ext cx="3276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cs-CZ" altLang="cs-CZ" sz="2800" dirty="0" err="1" smtClean="0">
                <a:latin typeface="Calibri" pitchFamily="34" charset="0"/>
              </a:rPr>
              <a:t>Reposition</a:t>
            </a:r>
            <a:endParaRPr kumimoji="0" lang="cs-CZ" altLang="cs-CZ" sz="2800" dirty="0">
              <a:latin typeface="Calibri" pitchFamily="34" charset="0"/>
            </a:endParaRPr>
          </a:p>
        </p:txBody>
      </p:sp>
      <p:sp>
        <p:nvSpPr>
          <p:cNvPr id="26" name="TextovéPole 39"/>
          <p:cNvSpPr txBox="1">
            <a:spLocks noChangeArrowheads="1"/>
          </p:cNvSpPr>
          <p:nvPr/>
        </p:nvSpPr>
        <p:spPr bwMode="auto">
          <a:xfrm>
            <a:off x="3851920" y="4653136"/>
            <a:ext cx="243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Cutaneous</a:t>
            </a:r>
            <a:endParaRPr kumimoji="0" lang="cs-CZ" altLang="cs-CZ" sz="1800" i="1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Skeletal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Traction</a:t>
            </a:r>
            <a:r>
              <a:rPr kumimoji="0" lang="cs-CZ" altLang="cs-CZ" dirty="0" smtClean="0">
                <a:latin typeface="Calibri" pitchFamily="34" charset="0"/>
              </a:rPr>
              <a:t> </a:t>
            </a:r>
            <a:r>
              <a:rPr kumimoji="0" lang="cs-CZ" altLang="cs-CZ" dirty="0" err="1" smtClean="0">
                <a:latin typeface="Calibri" pitchFamily="34" charset="0"/>
              </a:rPr>
              <a:t>bandages</a:t>
            </a:r>
            <a:endParaRPr kumimoji="0" lang="cs-CZ" altLang="cs-CZ" dirty="0">
              <a:latin typeface="Calibri" pitchFamily="34" charset="0"/>
            </a:endParaRPr>
          </a:p>
        </p:txBody>
      </p:sp>
      <p:sp>
        <p:nvSpPr>
          <p:cNvPr id="27" name="TextovéPole 40"/>
          <p:cNvSpPr txBox="1">
            <a:spLocks noChangeArrowheads="1"/>
          </p:cNvSpPr>
          <p:nvPr/>
        </p:nvSpPr>
        <p:spPr bwMode="auto">
          <a:xfrm>
            <a:off x="6132280" y="4653136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Temporary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Definitive</a:t>
            </a:r>
            <a:endParaRPr kumimoji="0" lang="cs-CZ" altLang="cs-CZ" dirty="0">
              <a:latin typeface="Calibri" pitchFamily="34" charset="0"/>
            </a:endParaRPr>
          </a:p>
        </p:txBody>
      </p:sp>
      <p:sp>
        <p:nvSpPr>
          <p:cNvPr id="28" name="TextovéPole 36"/>
          <p:cNvSpPr txBox="1">
            <a:spLocks noChangeArrowheads="1"/>
          </p:cNvSpPr>
          <p:nvPr/>
        </p:nvSpPr>
        <p:spPr bwMode="auto">
          <a:xfrm>
            <a:off x="3707904" y="1934076"/>
            <a:ext cx="495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smtClean="0">
                <a:latin typeface="Calibri" pitchFamily="34" charset="0"/>
              </a:rPr>
              <a:t>Soft </a:t>
            </a:r>
            <a:r>
              <a:rPr kumimoji="0" lang="cs-CZ" altLang="cs-CZ" dirty="0" err="1" smtClean="0">
                <a:latin typeface="Calibri" pitchFamily="34" charset="0"/>
              </a:rPr>
              <a:t>bandage</a:t>
            </a:r>
            <a:r>
              <a:rPr kumimoji="0" lang="cs-CZ" altLang="cs-CZ" dirty="0" smtClean="0">
                <a:latin typeface="Calibri" pitchFamily="34" charset="0"/>
              </a:rPr>
              <a:t> 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Semirigid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Rigid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Braces</a:t>
            </a:r>
            <a:endParaRPr kumimoji="0" lang="cs-CZ" altLang="cs-CZ" dirty="0">
              <a:latin typeface="Calibri" pitchFamily="34" charset="0"/>
            </a:endParaRPr>
          </a:p>
        </p:txBody>
      </p:sp>
      <p:sp>
        <p:nvSpPr>
          <p:cNvPr id="29" name="TextovéPole 38"/>
          <p:cNvSpPr txBox="1">
            <a:spLocks noChangeArrowheads="1"/>
          </p:cNvSpPr>
          <p:nvPr/>
        </p:nvSpPr>
        <p:spPr bwMode="auto">
          <a:xfrm>
            <a:off x="3923928" y="3429000"/>
            <a:ext cx="426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Critical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Manipulation</a:t>
            </a:r>
            <a:r>
              <a:rPr kumimoji="0" lang="cs-CZ" altLang="cs-CZ" dirty="0" smtClean="0">
                <a:latin typeface="Calibri" pitchFamily="34" charset="0"/>
              </a:rPr>
              <a:t> in </a:t>
            </a:r>
            <a:r>
              <a:rPr kumimoji="0" lang="cs-CZ" altLang="cs-CZ" dirty="0" err="1" smtClean="0">
                <a:latin typeface="Calibri" pitchFamily="34" charset="0"/>
              </a:rPr>
              <a:t>callus</a:t>
            </a:r>
            <a:endParaRPr kumimoji="0" lang="cs-CZ" altLang="cs-CZ" dirty="0">
              <a:latin typeface="Calibri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cs-CZ" altLang="cs-CZ" dirty="0" err="1" smtClean="0">
                <a:latin typeface="Calibri" pitchFamily="34" charset="0"/>
              </a:rPr>
              <a:t>Plaster</a:t>
            </a:r>
            <a:r>
              <a:rPr kumimoji="0" lang="cs-CZ" altLang="cs-CZ" dirty="0" smtClean="0">
                <a:latin typeface="Calibri" pitchFamily="34" charset="0"/>
              </a:rPr>
              <a:t> </a:t>
            </a:r>
            <a:r>
              <a:rPr kumimoji="0" lang="cs-CZ" altLang="cs-CZ" dirty="0" err="1" smtClean="0">
                <a:latin typeface="Calibri" pitchFamily="34" charset="0"/>
              </a:rPr>
              <a:t>cast</a:t>
            </a:r>
            <a:r>
              <a:rPr kumimoji="0" lang="cs-CZ" altLang="cs-CZ" dirty="0" smtClean="0">
                <a:latin typeface="Calibri" pitchFamily="34" charset="0"/>
              </a:rPr>
              <a:t> </a:t>
            </a:r>
            <a:r>
              <a:rPr kumimoji="0" lang="cs-CZ" altLang="cs-CZ" dirty="0" err="1" smtClean="0">
                <a:latin typeface="Calibri" pitchFamily="34" charset="0"/>
              </a:rPr>
              <a:t>wedging</a:t>
            </a:r>
            <a:endParaRPr kumimoji="0" lang="cs-CZ" altLang="cs-CZ" dirty="0">
              <a:latin typeface="Calibri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309501" y="1285309"/>
            <a:ext cx="2752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Nursing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intervention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algn="ctr"/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4" name="~PP3992.WAV">
            <a:hlinkClick r:id="" action="ppaction://media"/>
          </p:cNvPr>
          <p:cNvPicPr>
            <a:picLocks noRot="1" noChangeAspect="1"/>
          </p:cNvPicPr>
          <p:nvPr>
            <a:wavAudioFile r:embed="rId1" name="~PP3992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758543"/>
      </p:ext>
    </p:extLst>
  </p:cSld>
  <p:clrMapOvr>
    <a:masterClrMapping/>
  </p:clrMapOvr>
  <p:transition advTm="247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4453"/>
            <a:ext cx="1656184" cy="15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a 9"/>
          <p:cNvSpPr/>
          <p:nvPr/>
        </p:nvSpPr>
        <p:spPr>
          <a:xfrm>
            <a:off x="1763688" y="2060848"/>
            <a:ext cx="4324350" cy="13239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cs-CZ" sz="2400" b="1" dirty="0" err="1" smtClean="0">
                <a:solidFill>
                  <a:srgbClr val="FFFF00"/>
                </a:solidFill>
              </a:rPr>
              <a:t>Operative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cs-CZ" sz="2400" b="1" dirty="0" err="1" smtClean="0">
                <a:solidFill>
                  <a:srgbClr val="FFFF00"/>
                </a:solidFill>
              </a:rPr>
              <a:t>treatment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14" name="Elipsa 10"/>
          <p:cNvSpPr/>
          <p:nvPr/>
        </p:nvSpPr>
        <p:spPr>
          <a:xfrm>
            <a:off x="4646588" y="2060848"/>
            <a:ext cx="4324350" cy="132397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cs-CZ" sz="2400" b="1" dirty="0" err="1" smtClean="0">
                <a:solidFill>
                  <a:srgbClr val="FF0000"/>
                </a:solidFill>
              </a:rPr>
              <a:t>Nursing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defRPr/>
            </a:pPr>
            <a:r>
              <a:rPr lang="cs-CZ" sz="2400" b="1" dirty="0" err="1" smtClean="0">
                <a:solidFill>
                  <a:srgbClr val="FF0000"/>
                </a:solidFill>
              </a:rPr>
              <a:t>intervention</a:t>
            </a:r>
            <a:endParaRPr lang="cs-CZ" sz="2400" b="1" dirty="0" smtClean="0">
              <a:solidFill>
                <a:srgbClr val="FF0000"/>
              </a:solidFill>
            </a:endParaRPr>
          </a:p>
        </p:txBody>
      </p:sp>
      <p:sp>
        <p:nvSpPr>
          <p:cNvPr id="15" name="Volný tvar 14"/>
          <p:cNvSpPr/>
          <p:nvPr/>
        </p:nvSpPr>
        <p:spPr>
          <a:xfrm>
            <a:off x="4571975" y="2232298"/>
            <a:ext cx="1603375" cy="1001712"/>
          </a:xfrm>
          <a:custGeom>
            <a:avLst/>
            <a:gdLst>
              <a:gd name="connsiteX0" fmla="*/ 715224 w 1603973"/>
              <a:gd name="connsiteY0" fmla="*/ 10562 h 1364055"/>
              <a:gd name="connsiteX1" fmla="*/ 525101 w 1603973"/>
              <a:gd name="connsiteY1" fmla="*/ 101097 h 1364055"/>
              <a:gd name="connsiteX2" fmla="*/ 371192 w 1603973"/>
              <a:gd name="connsiteY2" fmla="*/ 182578 h 1364055"/>
              <a:gd name="connsiteX3" fmla="*/ 235390 w 1603973"/>
              <a:gd name="connsiteY3" fmla="*/ 282166 h 1364055"/>
              <a:gd name="connsiteX4" fmla="*/ 153909 w 1603973"/>
              <a:gd name="connsiteY4" fmla="*/ 354594 h 1364055"/>
              <a:gd name="connsiteX5" fmla="*/ 72428 w 1603973"/>
              <a:gd name="connsiteY5" fmla="*/ 454182 h 1364055"/>
              <a:gd name="connsiteX6" fmla="*/ 18107 w 1603973"/>
              <a:gd name="connsiteY6" fmla="*/ 580931 h 1364055"/>
              <a:gd name="connsiteX7" fmla="*/ 0 w 1603973"/>
              <a:gd name="connsiteY7" fmla="*/ 680519 h 1364055"/>
              <a:gd name="connsiteX8" fmla="*/ 18107 w 1603973"/>
              <a:gd name="connsiteY8" fmla="*/ 789160 h 1364055"/>
              <a:gd name="connsiteX9" fmla="*/ 54321 w 1603973"/>
              <a:gd name="connsiteY9" fmla="*/ 888749 h 1364055"/>
              <a:gd name="connsiteX10" fmla="*/ 144856 w 1603973"/>
              <a:gd name="connsiteY10" fmla="*/ 997390 h 1364055"/>
              <a:gd name="connsiteX11" fmla="*/ 253497 w 1603973"/>
              <a:gd name="connsiteY11" fmla="*/ 1096978 h 1364055"/>
              <a:gd name="connsiteX12" fmla="*/ 416460 w 1603973"/>
              <a:gd name="connsiteY12" fmla="*/ 1214673 h 1364055"/>
              <a:gd name="connsiteX13" fmla="*/ 552262 w 1603973"/>
              <a:gd name="connsiteY13" fmla="*/ 1278048 h 1364055"/>
              <a:gd name="connsiteX14" fmla="*/ 697117 w 1603973"/>
              <a:gd name="connsiteY14" fmla="*/ 1341422 h 1364055"/>
              <a:gd name="connsiteX15" fmla="*/ 724278 w 1603973"/>
              <a:gd name="connsiteY15" fmla="*/ 1350475 h 1364055"/>
              <a:gd name="connsiteX16" fmla="*/ 1041149 w 1603973"/>
              <a:gd name="connsiteY16" fmla="*/ 1259941 h 1364055"/>
              <a:gd name="connsiteX17" fmla="*/ 1330860 w 1603973"/>
              <a:gd name="connsiteY17" fmla="*/ 1078871 h 1364055"/>
              <a:gd name="connsiteX18" fmla="*/ 1484769 w 1603973"/>
              <a:gd name="connsiteY18" fmla="*/ 961176 h 1364055"/>
              <a:gd name="connsiteX19" fmla="*/ 1566250 w 1603973"/>
              <a:gd name="connsiteY19" fmla="*/ 852535 h 1364055"/>
              <a:gd name="connsiteX20" fmla="*/ 1593410 w 1603973"/>
              <a:gd name="connsiteY20" fmla="*/ 752947 h 1364055"/>
              <a:gd name="connsiteX21" fmla="*/ 1602464 w 1603973"/>
              <a:gd name="connsiteY21" fmla="*/ 653358 h 1364055"/>
              <a:gd name="connsiteX22" fmla="*/ 1584357 w 1603973"/>
              <a:gd name="connsiteY22" fmla="*/ 562824 h 1364055"/>
              <a:gd name="connsiteX23" fmla="*/ 1530036 w 1603973"/>
              <a:gd name="connsiteY23" fmla="*/ 463236 h 1364055"/>
              <a:gd name="connsiteX24" fmla="*/ 1394234 w 1603973"/>
              <a:gd name="connsiteY24" fmla="*/ 354594 h 1364055"/>
              <a:gd name="connsiteX25" fmla="*/ 1231272 w 1603973"/>
              <a:gd name="connsiteY25" fmla="*/ 236899 h 1364055"/>
              <a:gd name="connsiteX26" fmla="*/ 1032095 w 1603973"/>
              <a:gd name="connsiteY26" fmla="*/ 119204 h 1364055"/>
              <a:gd name="connsiteX27" fmla="*/ 841973 w 1603973"/>
              <a:gd name="connsiteY27" fmla="*/ 37723 h 1364055"/>
              <a:gd name="connsiteX28" fmla="*/ 715224 w 1603973"/>
              <a:gd name="connsiteY28" fmla="*/ 10562 h 136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03973" h="1364055">
                <a:moveTo>
                  <a:pt x="715224" y="10562"/>
                </a:moveTo>
                <a:cubicBezTo>
                  <a:pt x="662412" y="21124"/>
                  <a:pt x="582440" y="72428"/>
                  <a:pt x="525101" y="101097"/>
                </a:cubicBezTo>
                <a:cubicBezTo>
                  <a:pt x="467762" y="129766"/>
                  <a:pt x="419477" y="152400"/>
                  <a:pt x="371192" y="182578"/>
                </a:cubicBezTo>
                <a:cubicBezTo>
                  <a:pt x="322907" y="212756"/>
                  <a:pt x="271604" y="253497"/>
                  <a:pt x="235390" y="282166"/>
                </a:cubicBezTo>
                <a:cubicBezTo>
                  <a:pt x="199176" y="310835"/>
                  <a:pt x="181069" y="325925"/>
                  <a:pt x="153909" y="354594"/>
                </a:cubicBezTo>
                <a:cubicBezTo>
                  <a:pt x="126749" y="383263"/>
                  <a:pt x="95062" y="416459"/>
                  <a:pt x="72428" y="454182"/>
                </a:cubicBezTo>
                <a:cubicBezTo>
                  <a:pt x="49794" y="491905"/>
                  <a:pt x="30178" y="543208"/>
                  <a:pt x="18107" y="580931"/>
                </a:cubicBezTo>
                <a:cubicBezTo>
                  <a:pt x="6036" y="618654"/>
                  <a:pt x="0" y="645814"/>
                  <a:pt x="0" y="680519"/>
                </a:cubicBezTo>
                <a:cubicBezTo>
                  <a:pt x="0" y="715224"/>
                  <a:pt x="9054" y="754455"/>
                  <a:pt x="18107" y="789160"/>
                </a:cubicBezTo>
                <a:cubicBezTo>
                  <a:pt x="27160" y="823865"/>
                  <a:pt x="33196" y="854044"/>
                  <a:pt x="54321" y="888749"/>
                </a:cubicBezTo>
                <a:cubicBezTo>
                  <a:pt x="75446" y="923454"/>
                  <a:pt x="111660" y="962685"/>
                  <a:pt x="144856" y="997390"/>
                </a:cubicBezTo>
                <a:cubicBezTo>
                  <a:pt x="178052" y="1032095"/>
                  <a:pt x="208230" y="1060764"/>
                  <a:pt x="253497" y="1096978"/>
                </a:cubicBezTo>
                <a:cubicBezTo>
                  <a:pt x="298764" y="1133192"/>
                  <a:pt x="366666" y="1184495"/>
                  <a:pt x="416460" y="1214673"/>
                </a:cubicBezTo>
                <a:cubicBezTo>
                  <a:pt x="466254" y="1244851"/>
                  <a:pt x="505486" y="1256923"/>
                  <a:pt x="552262" y="1278048"/>
                </a:cubicBezTo>
                <a:cubicBezTo>
                  <a:pt x="599038" y="1299173"/>
                  <a:pt x="668448" y="1329351"/>
                  <a:pt x="697117" y="1341422"/>
                </a:cubicBezTo>
                <a:cubicBezTo>
                  <a:pt x="725786" y="1353493"/>
                  <a:pt x="666939" y="1364055"/>
                  <a:pt x="724278" y="1350475"/>
                </a:cubicBezTo>
                <a:cubicBezTo>
                  <a:pt x="781617" y="1336895"/>
                  <a:pt x="940052" y="1305208"/>
                  <a:pt x="1041149" y="1259941"/>
                </a:cubicBezTo>
                <a:cubicBezTo>
                  <a:pt x="1142246" y="1214674"/>
                  <a:pt x="1256923" y="1128665"/>
                  <a:pt x="1330860" y="1078871"/>
                </a:cubicBezTo>
                <a:cubicBezTo>
                  <a:pt x="1404797" y="1029077"/>
                  <a:pt x="1445537" y="998899"/>
                  <a:pt x="1484769" y="961176"/>
                </a:cubicBezTo>
                <a:cubicBezTo>
                  <a:pt x="1524001" y="923453"/>
                  <a:pt x="1548143" y="887240"/>
                  <a:pt x="1566250" y="852535"/>
                </a:cubicBezTo>
                <a:cubicBezTo>
                  <a:pt x="1584357" y="817830"/>
                  <a:pt x="1587374" y="786143"/>
                  <a:pt x="1593410" y="752947"/>
                </a:cubicBezTo>
                <a:cubicBezTo>
                  <a:pt x="1599446" y="719751"/>
                  <a:pt x="1603973" y="685045"/>
                  <a:pt x="1602464" y="653358"/>
                </a:cubicBezTo>
                <a:cubicBezTo>
                  <a:pt x="1600955" y="621671"/>
                  <a:pt x="1596428" y="594511"/>
                  <a:pt x="1584357" y="562824"/>
                </a:cubicBezTo>
                <a:cubicBezTo>
                  <a:pt x="1572286" y="531137"/>
                  <a:pt x="1561723" y="497941"/>
                  <a:pt x="1530036" y="463236"/>
                </a:cubicBezTo>
                <a:cubicBezTo>
                  <a:pt x="1498349" y="428531"/>
                  <a:pt x="1444028" y="392317"/>
                  <a:pt x="1394234" y="354594"/>
                </a:cubicBezTo>
                <a:cubicBezTo>
                  <a:pt x="1344440" y="316871"/>
                  <a:pt x="1291628" y="276131"/>
                  <a:pt x="1231272" y="236899"/>
                </a:cubicBezTo>
                <a:cubicBezTo>
                  <a:pt x="1170916" y="197667"/>
                  <a:pt x="1096978" y="152400"/>
                  <a:pt x="1032095" y="119204"/>
                </a:cubicBezTo>
                <a:cubicBezTo>
                  <a:pt x="967212" y="86008"/>
                  <a:pt x="893276" y="57339"/>
                  <a:pt x="841973" y="37723"/>
                </a:cubicBezTo>
                <a:cubicBezTo>
                  <a:pt x="790670" y="18107"/>
                  <a:pt x="768036" y="0"/>
                  <a:pt x="715224" y="10562"/>
                </a:cubicBezTo>
                <a:close/>
              </a:path>
            </a:pathLst>
          </a:custGeom>
          <a:solidFill>
            <a:srgbClr val="F69B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3600" b="1">
                <a:solidFill>
                  <a:schemeClr val="tx1"/>
                </a:solidFill>
              </a:rPr>
              <a:t>MIO</a:t>
            </a:r>
          </a:p>
        </p:txBody>
      </p:sp>
      <p:pic>
        <p:nvPicPr>
          <p:cNvPr id="16" name="kotnik_0012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74" b="7998"/>
          <a:stretch/>
        </p:blipFill>
        <p:spPr bwMode="auto">
          <a:xfrm>
            <a:off x="755576" y="4293096"/>
            <a:ext cx="4110929" cy="233439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IO.wmv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4156" y="3910286"/>
            <a:ext cx="2954560" cy="271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309499" y="1285309"/>
            <a:ext cx="275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Nursing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intervention</a:t>
            </a:r>
            <a:endParaRPr lang="cs-CZ" sz="2400" dirty="0" smtClean="0">
              <a:solidFill>
                <a:srgbClr val="3F83B1"/>
              </a:solidFill>
            </a:endParaRPr>
          </a:p>
        </p:txBody>
      </p:sp>
      <p:pic>
        <p:nvPicPr>
          <p:cNvPr id="11" name="~PP2410.WAV">
            <a:hlinkClick r:id="" action="ppaction://media"/>
          </p:cNvPr>
          <p:cNvPicPr>
            <a:picLocks noRot="1" noChangeAspect="1"/>
          </p:cNvPicPr>
          <p:nvPr>
            <a:wavAudioFile r:embed="rId4" name="~PP2410.WAV"/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16586303"/>
      </p:ext>
    </p:extLst>
  </p:cSld>
  <p:clrMapOvr>
    <a:masterClrMapping/>
  </p:clrMapOvr>
  <p:transition advTm="59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816520" y="2996952"/>
            <a:ext cx="150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Splint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systems</a:t>
            </a:r>
            <a:endParaRPr lang="cs-CZ" dirty="0" smtClean="0">
              <a:solidFill>
                <a:srgbClr val="C00000"/>
              </a:solidFill>
            </a:endParaRPr>
          </a:p>
        </p:txBody>
      </p:sp>
      <p:pic>
        <p:nvPicPr>
          <p:cNvPr id="14338" name="Picture 2" descr="https://encrypted-tbn0.gstatic.com/images?q=tbn:ANd9GcQUBOFFViZH3wmwsA5m8ZwdzohPikk--M857K7nPWK0X0dfTIaxl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216" y="3645024"/>
            <a:ext cx="3177484" cy="26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403264" y="1243085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Surgical</a:t>
            </a:r>
            <a:r>
              <a:rPr lang="cs-CZ" sz="2400" dirty="0" smtClean="0">
                <a:solidFill>
                  <a:srgbClr val="3F83B1"/>
                </a:solidFill>
              </a:rPr>
              <a:t> care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8" name="~PP2442.WAV">
            <a:hlinkClick r:id="" action="ppaction://media"/>
          </p:cNvPr>
          <p:cNvPicPr>
            <a:picLocks noRot="1" noChangeAspect="1"/>
          </p:cNvPicPr>
          <p:nvPr>
            <a:wavAudioFile r:embed="rId1" name="~PP2442.WAV"/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280005"/>
      </p:ext>
    </p:extLst>
  </p:cSld>
  <p:clrMapOvr>
    <a:masterClrMapping/>
  </p:clrMapOvr>
  <p:transition advTm="2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798954" y="2996952"/>
            <a:ext cx="154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Splint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systems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Kirschner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wire</a:t>
            </a:r>
            <a:endParaRPr lang="cs-CZ" dirty="0" smtClean="0">
              <a:solidFill>
                <a:srgbClr val="C00000"/>
              </a:solidFill>
            </a:endParaRPr>
          </a:p>
        </p:txBody>
      </p:sp>
      <p:pic>
        <p:nvPicPr>
          <p:cNvPr id="14338" name="Picture 2" descr="https://encrypted-tbn0.gstatic.com/images?q=tbn:ANd9GcQUBOFFViZH3wmwsA5m8ZwdzohPikk--M857K7nPWK0X0dfTIaxl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216" y="3645024"/>
            <a:ext cx="3177484" cy="26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2" r="17213"/>
          <a:stretch>
            <a:fillRect/>
          </a:stretch>
        </p:blipFill>
        <p:spPr bwMode="auto">
          <a:xfrm>
            <a:off x="539552" y="3212976"/>
            <a:ext cx="2736304" cy="33061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403268" y="1243085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Surgical</a:t>
            </a:r>
            <a:r>
              <a:rPr lang="cs-CZ" sz="2400" dirty="0" smtClean="0">
                <a:solidFill>
                  <a:srgbClr val="3F83B1"/>
                </a:solidFill>
              </a:rPr>
              <a:t> care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9" name="~PP470.WAV">
            <a:hlinkClick r:id="" action="ppaction://media"/>
          </p:cNvPr>
          <p:cNvPicPr>
            <a:picLocks noRot="1" noChangeAspect="1"/>
          </p:cNvPicPr>
          <p:nvPr>
            <a:wavAudioFile r:embed="rId1" name="~PP470.WAV"/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856485"/>
      </p:ext>
    </p:extLst>
  </p:cSld>
  <p:clrMapOvr>
    <a:masterClrMapping/>
  </p:clrMapOvr>
  <p:transition advTm="2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807674" y="2996952"/>
            <a:ext cx="1524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Splint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systems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Kirschner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wire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FFS</a:t>
            </a:r>
          </a:p>
        </p:txBody>
      </p:sp>
      <p:pic>
        <p:nvPicPr>
          <p:cNvPr id="14338" name="Picture 2" descr="https://encrypted-tbn0.gstatic.com/images?q=tbn:ANd9GcQUBOFFViZH3wmwsA5m8ZwdzohPikk--M857K7nPWK0X0dfTIaxl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216" y="3645024"/>
            <a:ext cx="3177484" cy="26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2" r="17213"/>
          <a:stretch>
            <a:fillRect/>
          </a:stretch>
        </p:blipFill>
        <p:spPr bwMode="auto">
          <a:xfrm>
            <a:off x="539552" y="3212976"/>
            <a:ext cx="2736304" cy="33061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4861" r="57883" b="54190"/>
          <a:stretch>
            <a:fillRect/>
          </a:stretch>
        </p:blipFill>
        <p:spPr bwMode="auto">
          <a:xfrm>
            <a:off x="541462" y="3212976"/>
            <a:ext cx="2756440" cy="3309673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3403265" y="1243085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Surgical</a:t>
            </a:r>
            <a:r>
              <a:rPr lang="cs-CZ" sz="2400" dirty="0" smtClean="0">
                <a:solidFill>
                  <a:srgbClr val="3F83B1"/>
                </a:solidFill>
              </a:rPr>
              <a:t> care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0" name="~PP3970.WAV">
            <a:hlinkClick r:id="" action="ppaction://media"/>
          </p:cNvPr>
          <p:cNvPicPr>
            <a:picLocks noRot="1" noChangeAspect="1"/>
          </p:cNvPicPr>
          <p:nvPr>
            <a:wavAudioFile r:embed="rId1" name="~PP3970.WAV"/>
          </p:nvPr>
        </p:nvPicPr>
        <p:blipFill>
          <a:blip r:embed="rId11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401818"/>
      </p:ext>
    </p:extLst>
  </p:cSld>
  <p:clrMapOvr>
    <a:masterClrMapping/>
  </p:clrMapOvr>
  <p:transition advTm="1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719605" y="2996952"/>
            <a:ext cx="1940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Splint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systems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Kirschner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wire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FFS</a:t>
            </a: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Compresed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screws</a:t>
            </a:r>
            <a:endParaRPr lang="cs-CZ" dirty="0" smtClean="0">
              <a:solidFill>
                <a:srgbClr val="C00000"/>
              </a:solidFill>
            </a:endParaRPr>
          </a:p>
        </p:txBody>
      </p:sp>
      <p:pic>
        <p:nvPicPr>
          <p:cNvPr id="14338" name="Picture 2" descr="https://encrypted-tbn0.gstatic.com/images?q=tbn:ANd9GcQUBOFFViZH3wmwsA5m8ZwdzohPikk--M857K7nPWK0X0dfTIaxl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216" y="3645024"/>
            <a:ext cx="3177484" cy="26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2" r="17213"/>
          <a:stretch>
            <a:fillRect/>
          </a:stretch>
        </p:blipFill>
        <p:spPr bwMode="auto">
          <a:xfrm>
            <a:off x="539552" y="3212976"/>
            <a:ext cx="2736304" cy="33061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4861" r="57883" b="54190"/>
          <a:stretch>
            <a:fillRect/>
          </a:stretch>
        </p:blipFill>
        <p:spPr bwMode="auto">
          <a:xfrm>
            <a:off x="541462" y="3212976"/>
            <a:ext cx="2756440" cy="3309673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67" t="2730" r="46378" b="54571"/>
          <a:stretch/>
        </p:blipFill>
        <p:spPr bwMode="auto">
          <a:xfrm>
            <a:off x="541462" y="3211464"/>
            <a:ext cx="2734394" cy="3311186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403265" y="1243085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Surgical</a:t>
            </a:r>
            <a:r>
              <a:rPr lang="cs-CZ" sz="2400" dirty="0" smtClean="0">
                <a:solidFill>
                  <a:srgbClr val="3F83B1"/>
                </a:solidFill>
              </a:rPr>
              <a:t> care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1" name="~PP1936.WAV">
            <a:hlinkClick r:id="" action="ppaction://media"/>
          </p:cNvPr>
          <p:cNvPicPr>
            <a:picLocks noRot="1" noChangeAspect="1"/>
          </p:cNvPicPr>
          <p:nvPr>
            <a:wavAudioFile r:embed="rId1" name="~PP1936.WAV"/>
          </p:nvPr>
        </p:nvPicPr>
        <p:blipFill>
          <a:blip r:embed="rId1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2325714"/>
      </p:ext>
    </p:extLst>
  </p:cSld>
  <p:clrMapOvr>
    <a:masterClrMapping/>
  </p:clrMapOvr>
  <p:transition advTm="22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523783" y="2996952"/>
            <a:ext cx="20919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Splint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systems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Kirschner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wire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FFS</a:t>
            </a: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Compresed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screws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Inter</a:t>
            </a:r>
            <a:r>
              <a:rPr lang="cs-CZ" dirty="0" smtClean="0">
                <a:solidFill>
                  <a:srgbClr val="C00000"/>
                </a:solidFill>
              </a:rPr>
              <a:t>-</a:t>
            </a:r>
            <a:r>
              <a:rPr lang="cs-CZ" dirty="0" err="1" smtClean="0">
                <a:solidFill>
                  <a:srgbClr val="C00000"/>
                </a:solidFill>
              </a:rPr>
              <a:t>medullary</a:t>
            </a:r>
            <a:r>
              <a:rPr lang="cs-CZ" dirty="0" smtClean="0">
                <a:solidFill>
                  <a:srgbClr val="C00000"/>
                </a:solidFill>
              </a:rPr>
              <a:t>  </a:t>
            </a:r>
            <a:r>
              <a:rPr lang="cs-CZ" dirty="0" err="1" smtClean="0">
                <a:solidFill>
                  <a:srgbClr val="C00000"/>
                </a:solidFill>
              </a:rPr>
              <a:t>nail</a:t>
            </a:r>
            <a:endParaRPr lang="cs-CZ" dirty="0" smtClean="0">
              <a:solidFill>
                <a:srgbClr val="C00000"/>
              </a:solidFill>
            </a:endParaRPr>
          </a:p>
        </p:txBody>
      </p:sp>
      <p:pic>
        <p:nvPicPr>
          <p:cNvPr id="14338" name="Picture 2" descr="https://encrypted-tbn0.gstatic.com/images?q=tbn:ANd9GcQUBOFFViZH3wmwsA5m8ZwdzohPikk--M857K7nPWK0X0dfTIaxlQ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216" y="3645024"/>
            <a:ext cx="3177484" cy="26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2" r="17213"/>
          <a:stretch>
            <a:fillRect/>
          </a:stretch>
        </p:blipFill>
        <p:spPr bwMode="auto">
          <a:xfrm>
            <a:off x="539552" y="3212976"/>
            <a:ext cx="2736304" cy="33061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4861" r="57883" b="54190"/>
          <a:stretch>
            <a:fillRect/>
          </a:stretch>
        </p:blipFill>
        <p:spPr bwMode="auto">
          <a:xfrm>
            <a:off x="541462" y="3212976"/>
            <a:ext cx="2756440" cy="3309673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67" t="2730" r="46378" b="54571"/>
          <a:stretch/>
        </p:blipFill>
        <p:spPr bwMode="auto">
          <a:xfrm>
            <a:off x="541462" y="3211464"/>
            <a:ext cx="2734394" cy="3311186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89" t="3518" r="3091" b="6077"/>
          <a:stretch/>
        </p:blipFill>
        <p:spPr bwMode="auto">
          <a:xfrm>
            <a:off x="5785925" y="2994628"/>
            <a:ext cx="2787790" cy="37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72" r="24791" b="3796"/>
          <a:stretch>
            <a:fillRect/>
          </a:stretch>
        </p:blipFill>
        <p:spPr bwMode="auto">
          <a:xfrm>
            <a:off x="539552" y="3212976"/>
            <a:ext cx="2736304" cy="328549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3403265" y="1243085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Surgical</a:t>
            </a:r>
            <a:r>
              <a:rPr lang="cs-CZ" sz="2400" dirty="0" smtClean="0">
                <a:solidFill>
                  <a:srgbClr val="3F83B1"/>
                </a:solidFill>
              </a:rPr>
              <a:t> care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5" name="~PP3724.WAV">
            <a:hlinkClick r:id="" action="ppaction://media"/>
          </p:cNvPr>
          <p:cNvPicPr>
            <a:picLocks noRot="1" noChangeAspect="1"/>
          </p:cNvPicPr>
          <p:nvPr>
            <a:wavAudioFile r:embed="rId1" name="~PP3724.WAV"/>
          </p:nvPr>
        </p:nvPicPr>
        <p:blipFill>
          <a:blip r:embed="rId1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804467"/>
      </p:ext>
    </p:extLst>
  </p:cSld>
  <p:clrMapOvr>
    <a:masterClrMapping/>
  </p:clrMapOvr>
  <p:transition advTm="9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523782" y="2996952"/>
            <a:ext cx="2091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Splint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systems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Kirschner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wire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FFS</a:t>
            </a: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Compresed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screws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Inter</a:t>
            </a:r>
            <a:r>
              <a:rPr lang="cs-CZ" dirty="0" smtClean="0">
                <a:solidFill>
                  <a:srgbClr val="C00000"/>
                </a:solidFill>
              </a:rPr>
              <a:t>-</a:t>
            </a:r>
            <a:r>
              <a:rPr lang="cs-CZ" dirty="0" err="1" smtClean="0">
                <a:solidFill>
                  <a:srgbClr val="C00000"/>
                </a:solidFill>
              </a:rPr>
              <a:t>medullary</a:t>
            </a:r>
            <a:r>
              <a:rPr lang="cs-CZ" dirty="0" smtClean="0">
                <a:solidFill>
                  <a:srgbClr val="C00000"/>
                </a:solidFill>
              </a:rPr>
              <a:t>  </a:t>
            </a:r>
            <a:r>
              <a:rPr lang="cs-CZ" dirty="0" err="1" smtClean="0">
                <a:solidFill>
                  <a:srgbClr val="C00000"/>
                </a:solidFill>
              </a:rPr>
              <a:t>nail</a:t>
            </a:r>
            <a:endParaRPr lang="cs-CZ" dirty="0" smtClean="0">
              <a:solidFill>
                <a:srgbClr val="C00000"/>
              </a:solidFill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</a:rPr>
              <a:t>External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fixation</a:t>
            </a:r>
            <a:endParaRPr lang="cs-CZ" dirty="0" smtClean="0">
              <a:solidFill>
                <a:srgbClr val="C00000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2" r="17213"/>
          <a:stretch>
            <a:fillRect/>
          </a:stretch>
        </p:blipFill>
        <p:spPr bwMode="auto">
          <a:xfrm>
            <a:off x="539552" y="3212976"/>
            <a:ext cx="2736304" cy="33061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4861" r="57883" b="54190"/>
          <a:stretch>
            <a:fillRect/>
          </a:stretch>
        </p:blipFill>
        <p:spPr bwMode="auto">
          <a:xfrm>
            <a:off x="541462" y="3212976"/>
            <a:ext cx="2756440" cy="3309673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67" t="2730" r="46378" b="54571"/>
          <a:stretch/>
        </p:blipFill>
        <p:spPr bwMode="auto">
          <a:xfrm>
            <a:off x="541462" y="3211464"/>
            <a:ext cx="2734394" cy="3311186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72" r="24791" b="3796"/>
          <a:stretch>
            <a:fillRect/>
          </a:stretch>
        </p:blipFill>
        <p:spPr bwMode="auto">
          <a:xfrm>
            <a:off x="539552" y="3212976"/>
            <a:ext cx="2736304" cy="328549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berec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3" r="42996" b="36116"/>
          <a:stretch>
            <a:fillRect/>
          </a:stretch>
        </p:blipFill>
        <p:spPr bwMode="auto">
          <a:xfrm>
            <a:off x="531858" y="3212977"/>
            <a:ext cx="2753517" cy="330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://www.mmspektrum.com/content/image/gallery/2012-07_12_1340274342/piska_obr_01b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023621" cy="36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3403265" y="1243085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 smtClean="0">
                <a:solidFill>
                  <a:srgbClr val="3F83B1"/>
                </a:solidFill>
              </a:rPr>
              <a:t>Surgical</a:t>
            </a:r>
            <a:r>
              <a:rPr lang="cs-CZ" sz="2400" dirty="0" smtClean="0">
                <a:solidFill>
                  <a:srgbClr val="3F83B1"/>
                </a:solidFill>
              </a:rPr>
              <a:t> care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7" name="~PP2365.WAV">
            <a:hlinkClick r:id="" action="ppaction://media"/>
          </p:cNvPr>
          <p:cNvPicPr>
            <a:picLocks noRot="1" noChangeAspect="1"/>
          </p:cNvPicPr>
          <p:nvPr>
            <a:wavAudioFile r:embed="rId1" name="~PP2365.WAV"/>
          </p:nvPr>
        </p:nvPicPr>
        <p:blipFill>
          <a:blip r:embed="rId1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217531"/>
      </p:ext>
    </p:extLst>
  </p:cSld>
  <p:clrMapOvr>
    <a:masterClrMapping/>
  </p:clrMapOvr>
  <p:transition advTm="6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Skeletal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injury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358"/>
            <a:ext cx="1139299" cy="10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rokarneval.cz/_data/s_3050/shop/big_havajska-podprsenka-dospely-rozm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158" y="1700809"/>
            <a:ext cx="1137600" cy="10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51686" y="2996952"/>
            <a:ext cx="2755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Secondary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healing</a:t>
            </a:r>
            <a:r>
              <a:rPr lang="cs-CZ" dirty="0" smtClean="0">
                <a:solidFill>
                  <a:srgbClr val="3F83B1"/>
                </a:solidFill>
              </a:rPr>
              <a:t> by </a:t>
            </a:r>
            <a:r>
              <a:rPr lang="cs-CZ" dirty="0" err="1" smtClean="0">
                <a:solidFill>
                  <a:srgbClr val="3F83B1"/>
                </a:solidFill>
              </a:rPr>
              <a:t>callus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Ability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of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remodeling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Quick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course</a:t>
            </a:r>
            <a:endParaRPr lang="cs-CZ" dirty="0" smtClean="0">
              <a:solidFill>
                <a:srgbClr val="3F83B1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76" r="29371" b="2377"/>
          <a:stretch/>
        </p:blipFill>
        <p:spPr bwMode="auto">
          <a:xfrm>
            <a:off x="307792" y="4005064"/>
            <a:ext cx="1243603" cy="267154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4" descr="Obrazek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33"/>
          <a:stretch/>
        </p:blipFill>
        <p:spPr bwMode="auto">
          <a:xfrm>
            <a:off x="3353345" y="4005063"/>
            <a:ext cx="2154759" cy="26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5502860" y="2996952"/>
            <a:ext cx="3414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Healing</a:t>
            </a:r>
            <a:r>
              <a:rPr lang="cs-CZ" dirty="0" smtClean="0">
                <a:solidFill>
                  <a:srgbClr val="3F83B1"/>
                </a:solidFill>
              </a:rPr>
              <a:t> by </a:t>
            </a:r>
            <a:r>
              <a:rPr lang="cs-CZ" dirty="0" err="1" smtClean="0">
                <a:solidFill>
                  <a:srgbClr val="3F83B1"/>
                </a:solidFill>
              </a:rPr>
              <a:t>first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intention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Necessary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anatomical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reposition</a:t>
            </a:r>
            <a:endParaRPr lang="cs-CZ" dirty="0" smtClean="0">
              <a:solidFill>
                <a:srgbClr val="3F83B1"/>
              </a:solidFill>
            </a:endParaRPr>
          </a:p>
          <a:p>
            <a:pPr algn="ctr"/>
            <a:r>
              <a:rPr lang="cs-CZ" dirty="0" err="1" smtClean="0">
                <a:solidFill>
                  <a:srgbClr val="3F83B1"/>
                </a:solidFill>
              </a:rPr>
              <a:t>Stable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compressive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osteosynthesis</a:t>
            </a:r>
            <a:endParaRPr lang="cs-CZ" dirty="0" smtClean="0">
              <a:solidFill>
                <a:srgbClr val="3F83B1"/>
              </a:solidFill>
            </a:endParaRPr>
          </a:p>
        </p:txBody>
      </p:sp>
      <p:pic>
        <p:nvPicPr>
          <p:cNvPr id="22530" name="Picture 2" descr="http://img.mf.cz/207/675/hreb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4" t="2789" r="4963" b="9687"/>
          <a:stretch/>
        </p:blipFill>
        <p:spPr bwMode="auto">
          <a:xfrm>
            <a:off x="6073534" y="3994158"/>
            <a:ext cx="2602922" cy="26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35" t="38109" r="39524" b="9418"/>
          <a:stretch/>
        </p:blipFill>
        <p:spPr bwMode="auto">
          <a:xfrm>
            <a:off x="1619672" y="4005063"/>
            <a:ext cx="1623912" cy="26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3374929" y="1243085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3F83B1"/>
                </a:solidFill>
              </a:rPr>
              <a:t>Bone </a:t>
            </a:r>
            <a:r>
              <a:rPr lang="cs-CZ" sz="2400" dirty="0" err="1" smtClean="0">
                <a:solidFill>
                  <a:srgbClr val="3F83B1"/>
                </a:solidFill>
              </a:rPr>
              <a:t>healing</a:t>
            </a:r>
            <a:endParaRPr lang="cs-CZ" sz="2400" dirty="0">
              <a:solidFill>
                <a:srgbClr val="3F83B1"/>
              </a:solidFill>
            </a:endParaRPr>
          </a:p>
        </p:txBody>
      </p:sp>
      <p:pic>
        <p:nvPicPr>
          <p:cNvPr id="12" name="~PP2691.WAV">
            <a:hlinkClick r:id="" action="ppaction://media"/>
          </p:cNvPr>
          <p:cNvPicPr>
            <a:picLocks noRot="1" noChangeAspect="1"/>
          </p:cNvPicPr>
          <p:nvPr>
            <a:wavAudioFile r:embed="rId1" name="~PP2691.WAV"/>
          </p:nvPr>
        </p:nvPicPr>
        <p:blipFill>
          <a:blip r:embed="rId1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155541"/>
      </p:ext>
    </p:extLst>
  </p:cSld>
  <p:clrMapOvr>
    <a:masterClrMapping/>
  </p:clrMapOvr>
  <p:transition advTm="37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Epidemiology </a:t>
            </a:r>
            <a:r>
              <a:rPr lang="cs-CZ" sz="5400" b="1" dirty="0" err="1" smtClean="0"/>
              <a:t>of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injuries</a:t>
            </a:r>
            <a:endParaRPr lang="cs-CZ" sz="5400" b="1" dirty="0" smtClean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80824" y="1772816"/>
            <a:ext cx="8511656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most </a:t>
            </a:r>
            <a:r>
              <a:rPr lang="cs-CZ" sz="2800" dirty="0" err="1" smtClean="0">
                <a:solidFill>
                  <a:srgbClr val="3F83B1"/>
                </a:solidFill>
              </a:rPr>
              <a:t>frequent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reason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doctor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appoitment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and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hospitalization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up</a:t>
            </a:r>
            <a:r>
              <a:rPr lang="cs-CZ" sz="2800" dirty="0" smtClean="0">
                <a:solidFill>
                  <a:srgbClr val="3F83B1"/>
                </a:solidFill>
              </a:rPr>
              <a:t> to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age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most </a:t>
            </a:r>
            <a:r>
              <a:rPr lang="cs-CZ" sz="2800" dirty="0" err="1" smtClean="0">
                <a:solidFill>
                  <a:srgbClr val="3F83B1"/>
                </a:solidFill>
              </a:rPr>
              <a:t>frequent</a:t>
            </a:r>
            <a:r>
              <a:rPr lang="cs-CZ" sz="2800" dirty="0" smtClean="0">
                <a:solidFill>
                  <a:srgbClr val="3F83B1"/>
                </a:solidFill>
              </a:rPr>
              <a:t> cause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death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up</a:t>
            </a:r>
            <a:r>
              <a:rPr lang="cs-CZ" sz="2800" dirty="0" smtClean="0">
                <a:solidFill>
                  <a:srgbClr val="3F83B1"/>
                </a:solidFill>
              </a:rPr>
              <a:t> to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age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40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rgbClr val="C00000"/>
                </a:solidFill>
              </a:rPr>
              <a:t>Economical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 err="1" smtClean="0">
                <a:solidFill>
                  <a:srgbClr val="C00000"/>
                </a:solidFill>
              </a:rPr>
              <a:t>aspects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 err="1" smtClean="0">
                <a:solidFill>
                  <a:srgbClr val="C00000"/>
                </a:solidFill>
              </a:rPr>
              <a:t>of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 err="1" smtClean="0">
                <a:solidFill>
                  <a:srgbClr val="C00000"/>
                </a:solidFill>
              </a:rPr>
              <a:t>the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 err="1" smtClean="0">
                <a:solidFill>
                  <a:srgbClr val="C00000"/>
                </a:solidFill>
              </a:rPr>
              <a:t>injuries</a:t>
            </a:r>
            <a:r>
              <a:rPr lang="cs-CZ" sz="2000" dirty="0" smtClean="0">
                <a:solidFill>
                  <a:srgbClr val="C00000"/>
                </a:solidFill>
              </a:rPr>
              <a:t>!!!!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Every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u="sng" dirty="0" err="1" smtClean="0">
                <a:solidFill>
                  <a:srgbClr val="3F83B1"/>
                </a:solidFill>
              </a:rPr>
              <a:t>third</a:t>
            </a:r>
            <a:r>
              <a:rPr lang="cs-CZ" sz="2800" dirty="0" smtClean="0">
                <a:solidFill>
                  <a:srgbClr val="3F83B1"/>
                </a:solidFill>
              </a:rPr>
              <a:t> person in </a:t>
            </a:r>
            <a:r>
              <a:rPr lang="cs-CZ" sz="2800" dirty="0" err="1" smtClean="0">
                <a:solidFill>
                  <a:srgbClr val="3F83B1"/>
                </a:solidFill>
              </a:rPr>
              <a:t>their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life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hospitalized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because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injury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Each</a:t>
            </a:r>
            <a:r>
              <a:rPr lang="cs-CZ" sz="2800" dirty="0" smtClean="0">
                <a:solidFill>
                  <a:srgbClr val="3F83B1"/>
                </a:solidFill>
              </a:rPr>
              <a:t> person </a:t>
            </a:r>
            <a:r>
              <a:rPr lang="cs-CZ" sz="2800" dirty="0" err="1" smtClean="0">
                <a:solidFill>
                  <a:srgbClr val="3F83B1"/>
                </a:solidFill>
              </a:rPr>
              <a:t>experiences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skeleton </a:t>
            </a:r>
            <a:r>
              <a:rPr lang="cs-CZ" sz="2800" dirty="0" err="1" smtClean="0">
                <a:solidFill>
                  <a:srgbClr val="3F83B1"/>
                </a:solidFill>
              </a:rPr>
              <a:t>fracture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up</a:t>
            </a:r>
            <a:r>
              <a:rPr lang="cs-CZ" sz="2800" dirty="0" smtClean="0">
                <a:solidFill>
                  <a:srgbClr val="3F83B1"/>
                </a:solidFill>
              </a:rPr>
              <a:t> to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age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18</a:t>
            </a:r>
            <a:endParaRPr lang="cs-CZ" sz="2800" dirty="0">
              <a:solidFill>
                <a:srgbClr val="3F83B1"/>
              </a:solidFill>
            </a:endParaRPr>
          </a:p>
        </p:txBody>
      </p:sp>
      <p:pic>
        <p:nvPicPr>
          <p:cNvPr id="4" name="~PP2857.WAV">
            <a:hlinkClick r:id="" action="ppaction://media"/>
          </p:cNvPr>
          <p:cNvPicPr>
            <a:picLocks noRot="1" noChangeAspect="1"/>
          </p:cNvPicPr>
          <p:nvPr>
            <a:wavAudioFile r:embed="rId2" name="~PP2857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72920713"/>
      </p:ext>
    </p:extLst>
  </p:cSld>
  <p:clrMapOvr>
    <a:masterClrMapping/>
  </p:clrMapOvr>
  <p:transition advTm="9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Growth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plates</a:t>
            </a:r>
            <a:endParaRPr lang="cs-CZ" sz="5400" b="1" dirty="0" smtClean="0"/>
          </a:p>
        </p:txBody>
      </p:sp>
      <p:pic>
        <p:nvPicPr>
          <p:cNvPr id="5122" name="Picture 2" descr="http://www.krasobrana.cz/editor/filestore/Image/detska_p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43" y="441912"/>
            <a:ext cx="1525471" cy="14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359943" y="2060848"/>
            <a:ext cx="8511656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3F83B1"/>
                </a:solidFill>
              </a:rPr>
              <a:t>A </a:t>
            </a:r>
            <a:r>
              <a:rPr lang="cs-CZ" sz="2800" dirty="0" err="1" smtClean="0">
                <a:solidFill>
                  <a:srgbClr val="3F83B1"/>
                </a:solidFill>
              </a:rPr>
              <a:t>place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which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enable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growth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bone to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length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Peripheral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parts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bones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Histologically</a:t>
            </a:r>
            <a:r>
              <a:rPr lang="cs-CZ" sz="2800" dirty="0" smtClean="0">
                <a:solidFill>
                  <a:srgbClr val="3F83B1"/>
                </a:solidFill>
              </a:rPr>
              <a:t>  </a:t>
            </a:r>
            <a:r>
              <a:rPr lang="cs-CZ" sz="2800" dirty="0" err="1" smtClean="0">
                <a:solidFill>
                  <a:srgbClr val="3F83B1"/>
                </a:solidFill>
              </a:rPr>
              <a:t>hyaline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cartilage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weakest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place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child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long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bones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Growth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dysfunction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occures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due</a:t>
            </a:r>
            <a:r>
              <a:rPr lang="cs-CZ" sz="2800" dirty="0" smtClean="0">
                <a:solidFill>
                  <a:srgbClr val="3F83B1"/>
                </a:solidFill>
              </a:rPr>
              <a:t> to </a:t>
            </a:r>
            <a:r>
              <a:rPr lang="cs-CZ" sz="2800" dirty="0" err="1" smtClean="0">
                <a:solidFill>
                  <a:srgbClr val="3F83B1"/>
                </a:solidFill>
              </a:rPr>
              <a:t>its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injuries</a:t>
            </a:r>
            <a:endParaRPr lang="cs-CZ" sz="2800" dirty="0" smtClean="0">
              <a:solidFill>
                <a:srgbClr val="3F83B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59943" y="4797152"/>
            <a:ext cx="8511656" cy="120032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FF0000"/>
                </a:solidFill>
              </a:rPr>
              <a:t>Question</a:t>
            </a:r>
            <a:r>
              <a:rPr lang="cs-CZ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>
                <a:solidFill>
                  <a:srgbClr val="FF0000"/>
                </a:solidFill>
              </a:rPr>
              <a:t>How</a:t>
            </a:r>
            <a:r>
              <a:rPr lang="cs-CZ" dirty="0" smtClean="0">
                <a:solidFill>
                  <a:srgbClr val="FF0000"/>
                </a:solidFill>
              </a:rPr>
              <a:t> many cm </a:t>
            </a:r>
            <a:r>
              <a:rPr lang="cs-CZ" dirty="0" err="1" smtClean="0">
                <a:solidFill>
                  <a:srgbClr val="FF0000"/>
                </a:solidFill>
              </a:rPr>
              <a:t>shorter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will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be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thigh</a:t>
            </a:r>
            <a:r>
              <a:rPr lang="cs-CZ" dirty="0" smtClean="0">
                <a:solidFill>
                  <a:srgbClr val="FF0000"/>
                </a:solidFill>
              </a:rPr>
              <a:t> bone </a:t>
            </a:r>
            <a:r>
              <a:rPr lang="cs-CZ" dirty="0" err="1" smtClean="0">
                <a:solidFill>
                  <a:srgbClr val="FF0000"/>
                </a:solidFill>
              </a:rPr>
              <a:t>after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its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complete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destruction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its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distal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growth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disc</a:t>
            </a:r>
            <a:r>
              <a:rPr lang="cs-CZ" dirty="0" smtClean="0">
                <a:solidFill>
                  <a:srgbClr val="FF0000"/>
                </a:solidFill>
              </a:rPr>
              <a:t>. </a:t>
            </a:r>
            <a:r>
              <a:rPr lang="cs-CZ" dirty="0" err="1" smtClean="0">
                <a:solidFill>
                  <a:srgbClr val="FF0000"/>
                </a:solidFill>
              </a:rPr>
              <a:t>We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know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that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heatlhy</a:t>
            </a:r>
            <a:r>
              <a:rPr lang="cs-CZ" dirty="0" smtClean="0">
                <a:solidFill>
                  <a:srgbClr val="FF0000"/>
                </a:solidFill>
              </a:rPr>
              <a:t> bone on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other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side</a:t>
            </a:r>
            <a:r>
              <a:rPr lang="cs-CZ" dirty="0" smtClean="0">
                <a:solidFill>
                  <a:srgbClr val="FF0000"/>
                </a:solidFill>
              </a:rPr>
              <a:t> has </a:t>
            </a:r>
            <a:r>
              <a:rPr lang="cs-CZ" dirty="0" err="1" smtClean="0">
                <a:solidFill>
                  <a:srgbClr val="FF0000"/>
                </a:solidFill>
              </a:rPr>
              <a:t>grown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up</a:t>
            </a:r>
            <a:r>
              <a:rPr lang="cs-CZ" dirty="0" smtClean="0">
                <a:solidFill>
                  <a:srgbClr val="FF0000"/>
                </a:solidFill>
              </a:rPr>
              <a:t> 20 cm </a:t>
            </a:r>
            <a:r>
              <a:rPr lang="cs-CZ" dirty="0" err="1" smtClean="0">
                <a:solidFill>
                  <a:srgbClr val="FF0000"/>
                </a:solidFill>
              </a:rPr>
              <a:t>since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injury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and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thigh</a:t>
            </a:r>
            <a:r>
              <a:rPr lang="cs-CZ" dirty="0" smtClean="0">
                <a:solidFill>
                  <a:srgbClr val="FF0000"/>
                </a:solidFill>
              </a:rPr>
              <a:t> bone </a:t>
            </a:r>
            <a:r>
              <a:rPr lang="cs-CZ" dirty="0" err="1" smtClean="0">
                <a:solidFill>
                  <a:srgbClr val="FF0000"/>
                </a:solidFill>
              </a:rPr>
              <a:t>distal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growth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provides</a:t>
            </a:r>
            <a:r>
              <a:rPr lang="cs-CZ" dirty="0" smtClean="0">
                <a:solidFill>
                  <a:srgbClr val="FF0000"/>
                </a:solidFill>
              </a:rPr>
              <a:t> 70%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growing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whole</a:t>
            </a:r>
            <a:r>
              <a:rPr lang="cs-CZ" dirty="0" smtClean="0">
                <a:solidFill>
                  <a:srgbClr val="FF0000"/>
                </a:solidFill>
              </a:rPr>
              <a:t> bone.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03687" y="590733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3F83B1"/>
                </a:solidFill>
              </a:rPr>
              <a:t>14 cm</a:t>
            </a:r>
            <a:endParaRPr lang="cs-CZ" sz="4400" b="1" dirty="0">
              <a:solidFill>
                <a:srgbClr val="3F83B1"/>
              </a:solidFill>
            </a:endParaRPr>
          </a:p>
        </p:txBody>
      </p:sp>
      <p:pic>
        <p:nvPicPr>
          <p:cNvPr id="7" name="~PP3681.WAV">
            <a:hlinkClick r:id="" action="ppaction://media"/>
          </p:cNvPr>
          <p:cNvPicPr>
            <a:picLocks noRot="1" noChangeAspect="1"/>
          </p:cNvPicPr>
          <p:nvPr>
            <a:wavAudioFile r:embed="rId2" name="~PP3681.WAV"/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17602599"/>
      </p:ext>
    </p:extLst>
  </p:cSld>
  <p:clrMapOvr>
    <a:masterClrMapping/>
  </p:clrMapOvr>
  <p:transition advTm="13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Growth</a:t>
            </a:r>
            <a:r>
              <a:rPr lang="cs-CZ" sz="5400" b="1" dirty="0" smtClean="0"/>
              <a:t> plate</a:t>
            </a:r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43" y="441912"/>
            <a:ext cx="1525471" cy="14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:\A00040F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25241"/>
            <a:ext cx="2162175" cy="42560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Obrázek 17" descr="166_Growth_Plate_JPE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00" r="38474"/>
          <a:stretch>
            <a:fillRect/>
          </a:stretch>
        </p:blipFill>
        <p:spPr bwMode="auto">
          <a:xfrm>
            <a:off x="3203575" y="2125241"/>
            <a:ext cx="5400675" cy="4248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~PP1852.WAV">
            <a:hlinkClick r:id="" action="ppaction://media"/>
          </p:cNvPr>
          <p:cNvPicPr>
            <a:picLocks noRot="1" noChangeAspect="1"/>
          </p:cNvPicPr>
          <p:nvPr>
            <a:wavAudioFile r:embed="rId1" name="~PP1852.WAV"/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511591"/>
      </p:ext>
    </p:extLst>
  </p:cSld>
  <p:clrMapOvr>
    <a:masterClrMapping/>
  </p:clrMapOvr>
  <p:transition advTm="14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Growth</a:t>
            </a:r>
            <a:r>
              <a:rPr lang="cs-CZ" sz="5400" b="1" dirty="0" smtClean="0"/>
              <a:t> plate</a:t>
            </a:r>
          </a:p>
        </p:txBody>
      </p:sp>
      <p:pic>
        <p:nvPicPr>
          <p:cNvPr id="5122" name="Picture 2" descr="http://www.krasobrana.cz/editor/filestore/Image/detska_ple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43" y="441912"/>
            <a:ext cx="1525471" cy="14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658" y="2133674"/>
            <a:ext cx="84248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A – </a:t>
            </a:r>
            <a:r>
              <a:rPr lang="cs-CZ" altLang="cs-CZ" sz="2000" dirty="0" err="1" smtClean="0"/>
              <a:t>Spare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layer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err="1" smtClean="0"/>
              <a:t>Germinal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smtClean="0"/>
              <a:t>Protein </a:t>
            </a:r>
            <a:r>
              <a:rPr lang="cs-CZ" altLang="cs-CZ" sz="2000" dirty="0" err="1" smtClean="0"/>
              <a:t>synthesis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err="1" smtClean="0"/>
              <a:t>Low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division</a:t>
            </a:r>
            <a:endParaRPr lang="cs-CZ" altLang="cs-CZ" sz="20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B – </a:t>
            </a:r>
            <a:r>
              <a:rPr lang="cs-CZ" altLang="cs-CZ" sz="2000" dirty="0" err="1" smtClean="0"/>
              <a:t>Proliferative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layer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err="1" smtClean="0"/>
              <a:t>Layer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dividing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cells</a:t>
            </a:r>
            <a:endParaRPr lang="cs-CZ" altLang="cs-CZ" sz="20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C – </a:t>
            </a:r>
            <a:r>
              <a:rPr lang="cs-CZ" altLang="cs-CZ" sz="2000" dirty="0" err="1" smtClean="0"/>
              <a:t>Hypertrophic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layer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err="1" smtClean="0"/>
              <a:t>Chondrocyte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regression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smtClean="0"/>
              <a:t>Sept </a:t>
            </a:r>
            <a:r>
              <a:rPr lang="cs-CZ" altLang="cs-CZ" sz="2000" dirty="0" err="1" smtClean="0"/>
              <a:t>calcification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smtClean="0"/>
              <a:t>Line </a:t>
            </a:r>
            <a:r>
              <a:rPr lang="cs-CZ" altLang="cs-CZ" sz="2000" dirty="0" err="1" smtClean="0"/>
              <a:t>refraction</a:t>
            </a:r>
            <a:r>
              <a:rPr lang="cs-CZ" altLang="cs-CZ" sz="2000" dirty="0" smtClean="0"/>
              <a:t> spot</a:t>
            </a:r>
            <a:endParaRPr lang="cs-CZ" altLang="cs-CZ" sz="2000" dirty="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cs-CZ" altLang="cs-CZ" sz="2000" dirty="0" err="1" smtClean="0"/>
              <a:t>Layer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dividing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cells</a:t>
            </a:r>
            <a:endParaRPr lang="cs-CZ" altLang="cs-CZ" sz="20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cs-CZ" sz="2000" dirty="0"/>
              <a:t>D – </a:t>
            </a:r>
            <a:r>
              <a:rPr lang="cs-CZ" altLang="cs-CZ" sz="2000" dirty="0" err="1" smtClean="0"/>
              <a:t>Calcified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layer</a:t>
            </a:r>
            <a:endParaRPr lang="cs-CZ" altLang="cs-CZ" sz="2000" b="1" dirty="0">
              <a:solidFill>
                <a:srgbClr val="FF99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195" y="1700286"/>
            <a:ext cx="3005138" cy="48244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~PP1059.WAV">
            <a:hlinkClick r:id="" action="ppaction://media"/>
          </p:cNvPr>
          <p:cNvPicPr>
            <a:picLocks noRot="1" noChangeAspect="1"/>
          </p:cNvPicPr>
          <p:nvPr>
            <a:wavAudioFile r:embed="rId1" name="~PP1059.WAV"/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8459914"/>
      </p:ext>
    </p:extLst>
  </p:cSld>
  <p:clrMapOvr>
    <a:masterClrMapping/>
  </p:clrMapOvr>
  <p:transition advTm="8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Fracture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complication</a:t>
            </a:r>
            <a:endParaRPr lang="cs-CZ" sz="5400" b="1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59943" y="1628800"/>
            <a:ext cx="851165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Blood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loss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Surrounding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tissues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injury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Compartment</a:t>
            </a:r>
            <a:r>
              <a:rPr lang="cs-CZ" sz="2800" dirty="0" smtClean="0">
                <a:solidFill>
                  <a:srgbClr val="C00000"/>
                </a:solidFill>
              </a:rPr>
              <a:t> syndrome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Suppressed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movement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Growth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arrest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due</a:t>
            </a:r>
            <a:r>
              <a:rPr lang="cs-CZ" sz="2800" dirty="0" smtClean="0">
                <a:solidFill>
                  <a:srgbClr val="3F83B1"/>
                </a:solidFill>
              </a:rPr>
              <a:t> to GP </a:t>
            </a:r>
            <a:r>
              <a:rPr lang="cs-CZ" sz="2800" dirty="0" err="1" smtClean="0">
                <a:solidFill>
                  <a:srgbClr val="3F83B1"/>
                </a:solidFill>
              </a:rPr>
              <a:t>damage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Growth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Shape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Avascular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necrosis</a:t>
            </a:r>
            <a:endParaRPr lang="cs-CZ" sz="2800" dirty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False</a:t>
            </a:r>
            <a:r>
              <a:rPr lang="cs-CZ" sz="2800" dirty="0" smtClean="0">
                <a:solidFill>
                  <a:srgbClr val="3F83B1"/>
                </a:solidFill>
              </a:rPr>
              <a:t> joint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Atrophic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Hypertrophic</a:t>
            </a:r>
            <a:endParaRPr lang="cs-CZ" sz="2400" dirty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Synostosis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Sudeck</a:t>
            </a:r>
            <a:r>
              <a:rPr lang="cs-CZ" sz="2800" dirty="0" smtClean="0">
                <a:solidFill>
                  <a:srgbClr val="3F83B1"/>
                </a:solidFill>
              </a:rPr>
              <a:t> bone </a:t>
            </a:r>
            <a:r>
              <a:rPr lang="cs-CZ" sz="2800" dirty="0" err="1" smtClean="0">
                <a:solidFill>
                  <a:srgbClr val="3F83B1"/>
                </a:solidFill>
              </a:rPr>
              <a:t>dystrophia</a:t>
            </a:r>
            <a:endParaRPr lang="cs-CZ" sz="2800" dirty="0" smtClean="0">
              <a:solidFill>
                <a:srgbClr val="3F83B1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4932040" y="1628800"/>
            <a:ext cx="403811" cy="1152128"/>
          </a:xfrm>
          <a:prstGeom prst="rightBrac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580112" y="19168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Critical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80112" y="4330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3F83B1"/>
                </a:solidFill>
              </a:rPr>
              <a:t>Late</a:t>
            </a:r>
            <a:endParaRPr lang="cs-CZ" sz="2800" b="1" dirty="0">
              <a:solidFill>
                <a:srgbClr val="3F83B1"/>
              </a:solidFill>
            </a:endParaRPr>
          </a:p>
        </p:txBody>
      </p:sp>
      <p:sp>
        <p:nvSpPr>
          <p:cNvPr id="11" name="Pravá složená závorka 10"/>
          <p:cNvSpPr/>
          <p:nvPr/>
        </p:nvSpPr>
        <p:spPr>
          <a:xfrm>
            <a:off x="4932040" y="2924944"/>
            <a:ext cx="403811" cy="3456384"/>
          </a:xfrm>
          <a:prstGeom prst="rightBrace">
            <a:avLst/>
          </a:prstGeom>
          <a:ln w="50800">
            <a:solidFill>
              <a:srgbClr val="3F8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F83B1"/>
              </a:solidFill>
            </a:endParaRPr>
          </a:p>
        </p:txBody>
      </p:sp>
      <p:pic>
        <p:nvPicPr>
          <p:cNvPr id="8" name="~PP2894.WAV">
            <a:hlinkClick r:id="" action="ppaction://media"/>
          </p:cNvPr>
          <p:cNvPicPr>
            <a:picLocks noRot="1" noChangeAspect="1"/>
          </p:cNvPicPr>
          <p:nvPr>
            <a:wavAudioFile r:embed="rId1" name="~PP2894.WAV"/>
          </p:nvPr>
        </p:nvPicPr>
        <p:blipFill>
          <a:blip r:embed="rId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313954"/>
      </p:ext>
    </p:extLst>
  </p:cSld>
  <p:clrMapOvr>
    <a:masterClrMapping/>
  </p:clrMapOvr>
  <p:transition advTm="2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Compartment</a:t>
            </a:r>
            <a:r>
              <a:rPr lang="cs-CZ" sz="5400" b="1" dirty="0" smtClean="0"/>
              <a:t> syndrome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4569766" y="2193907"/>
            <a:ext cx="4143474" cy="3877476"/>
            <a:chOff x="5286879" y="2758731"/>
            <a:chExt cx="3356586" cy="3031340"/>
          </a:xfrm>
        </p:grpSpPr>
        <p:sp>
          <p:nvSpPr>
            <p:cNvPr id="9" name="Volný tvar 8"/>
            <p:cNvSpPr/>
            <p:nvPr/>
          </p:nvSpPr>
          <p:spPr>
            <a:xfrm>
              <a:off x="6432352" y="2758731"/>
              <a:ext cx="1065640" cy="692666"/>
            </a:xfrm>
            <a:custGeom>
              <a:avLst/>
              <a:gdLst>
                <a:gd name="connsiteX0" fmla="*/ 0 w 1065640"/>
                <a:gd name="connsiteY0" fmla="*/ 115447 h 692666"/>
                <a:gd name="connsiteX1" fmla="*/ 115447 w 1065640"/>
                <a:gd name="connsiteY1" fmla="*/ 0 h 692666"/>
                <a:gd name="connsiteX2" fmla="*/ 950193 w 1065640"/>
                <a:gd name="connsiteY2" fmla="*/ 0 h 692666"/>
                <a:gd name="connsiteX3" fmla="*/ 1065640 w 1065640"/>
                <a:gd name="connsiteY3" fmla="*/ 115447 h 692666"/>
                <a:gd name="connsiteX4" fmla="*/ 1065640 w 1065640"/>
                <a:gd name="connsiteY4" fmla="*/ 577219 h 692666"/>
                <a:gd name="connsiteX5" fmla="*/ 950193 w 1065640"/>
                <a:gd name="connsiteY5" fmla="*/ 692666 h 692666"/>
                <a:gd name="connsiteX6" fmla="*/ 115447 w 1065640"/>
                <a:gd name="connsiteY6" fmla="*/ 692666 h 692666"/>
                <a:gd name="connsiteX7" fmla="*/ 0 w 1065640"/>
                <a:gd name="connsiteY7" fmla="*/ 577219 h 692666"/>
                <a:gd name="connsiteX8" fmla="*/ 0 w 1065640"/>
                <a:gd name="connsiteY8" fmla="*/ 115447 h 6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5640" h="692666">
                  <a:moveTo>
                    <a:pt x="0" y="115447"/>
                  </a:moveTo>
                  <a:cubicBezTo>
                    <a:pt x="0" y="51687"/>
                    <a:pt x="51687" y="0"/>
                    <a:pt x="115447" y="0"/>
                  </a:cubicBezTo>
                  <a:lnTo>
                    <a:pt x="950193" y="0"/>
                  </a:lnTo>
                  <a:cubicBezTo>
                    <a:pt x="1013953" y="0"/>
                    <a:pt x="1065640" y="51687"/>
                    <a:pt x="1065640" y="115447"/>
                  </a:cubicBezTo>
                  <a:lnTo>
                    <a:pt x="1065640" y="577219"/>
                  </a:lnTo>
                  <a:cubicBezTo>
                    <a:pt x="1065640" y="640979"/>
                    <a:pt x="1013953" y="692666"/>
                    <a:pt x="950193" y="692666"/>
                  </a:cubicBezTo>
                  <a:lnTo>
                    <a:pt x="115447" y="692666"/>
                  </a:lnTo>
                  <a:cubicBezTo>
                    <a:pt x="51687" y="692666"/>
                    <a:pt x="0" y="640979"/>
                    <a:pt x="0" y="577219"/>
                  </a:cubicBezTo>
                  <a:lnTo>
                    <a:pt x="0" y="115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effectLst>
              <a:outerShdw blurRad="50800" dist="50800" dir="5400000" algn="ctr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343" tIns="83343" rIns="83343" bIns="8334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err="1" smtClean="0"/>
                <a:t>Ischemia</a:t>
              </a:r>
              <a:endParaRPr lang="cs-CZ" sz="2000" b="1" kern="1200" dirty="0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6146603" y="3217653"/>
              <a:ext cx="2290945" cy="22909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25726" y="223864"/>
                  </a:moveTo>
                  <a:arcTo wR="1145472" hR="1145472" stAng="18385897" swAng="1635487"/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Volný tvar 12"/>
            <p:cNvSpPr/>
            <p:nvPr/>
          </p:nvSpPr>
          <p:spPr>
            <a:xfrm>
              <a:off x="7577825" y="3904203"/>
              <a:ext cx="1065640" cy="692666"/>
            </a:xfrm>
            <a:custGeom>
              <a:avLst/>
              <a:gdLst>
                <a:gd name="connsiteX0" fmla="*/ 0 w 1065640"/>
                <a:gd name="connsiteY0" fmla="*/ 115447 h 692666"/>
                <a:gd name="connsiteX1" fmla="*/ 115447 w 1065640"/>
                <a:gd name="connsiteY1" fmla="*/ 0 h 692666"/>
                <a:gd name="connsiteX2" fmla="*/ 950193 w 1065640"/>
                <a:gd name="connsiteY2" fmla="*/ 0 h 692666"/>
                <a:gd name="connsiteX3" fmla="*/ 1065640 w 1065640"/>
                <a:gd name="connsiteY3" fmla="*/ 115447 h 692666"/>
                <a:gd name="connsiteX4" fmla="*/ 1065640 w 1065640"/>
                <a:gd name="connsiteY4" fmla="*/ 577219 h 692666"/>
                <a:gd name="connsiteX5" fmla="*/ 950193 w 1065640"/>
                <a:gd name="connsiteY5" fmla="*/ 692666 h 692666"/>
                <a:gd name="connsiteX6" fmla="*/ 115447 w 1065640"/>
                <a:gd name="connsiteY6" fmla="*/ 692666 h 692666"/>
                <a:gd name="connsiteX7" fmla="*/ 0 w 1065640"/>
                <a:gd name="connsiteY7" fmla="*/ 577219 h 692666"/>
                <a:gd name="connsiteX8" fmla="*/ 0 w 1065640"/>
                <a:gd name="connsiteY8" fmla="*/ 115447 h 6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5640" h="692666">
                  <a:moveTo>
                    <a:pt x="0" y="115447"/>
                  </a:moveTo>
                  <a:cubicBezTo>
                    <a:pt x="0" y="51687"/>
                    <a:pt x="51687" y="0"/>
                    <a:pt x="115447" y="0"/>
                  </a:cubicBezTo>
                  <a:lnTo>
                    <a:pt x="950193" y="0"/>
                  </a:lnTo>
                  <a:cubicBezTo>
                    <a:pt x="1013953" y="0"/>
                    <a:pt x="1065640" y="51687"/>
                    <a:pt x="1065640" y="115447"/>
                  </a:cubicBezTo>
                  <a:lnTo>
                    <a:pt x="1065640" y="577219"/>
                  </a:lnTo>
                  <a:cubicBezTo>
                    <a:pt x="1065640" y="640979"/>
                    <a:pt x="1013953" y="692666"/>
                    <a:pt x="950193" y="692666"/>
                  </a:cubicBezTo>
                  <a:lnTo>
                    <a:pt x="115447" y="692666"/>
                  </a:lnTo>
                  <a:cubicBezTo>
                    <a:pt x="51687" y="692666"/>
                    <a:pt x="0" y="640979"/>
                    <a:pt x="0" y="577219"/>
                  </a:cubicBezTo>
                  <a:lnTo>
                    <a:pt x="0" y="115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effectLst>
              <a:outerShdw blurRad="50800" dist="50800" dir="5400000" algn="ctr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343" tIns="83343" rIns="83343" bIns="8334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dirty="0" smtClean="0"/>
                <a:t>SWELLING</a:t>
              </a:r>
              <a:endParaRPr lang="cs-CZ" sz="2000" b="1" kern="1200" dirty="0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6146603" y="3499126"/>
              <a:ext cx="2290945" cy="22909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72282" y="1653182"/>
                  </a:moveTo>
                  <a:arcTo wR="1145472" hR="1145472" stAng="1578616" swAng="1635487"/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Volný tvar 14"/>
            <p:cNvSpPr/>
            <p:nvPr/>
          </p:nvSpPr>
          <p:spPr>
            <a:xfrm>
              <a:off x="6432352" y="5049676"/>
              <a:ext cx="1065640" cy="692666"/>
            </a:xfrm>
            <a:custGeom>
              <a:avLst/>
              <a:gdLst>
                <a:gd name="connsiteX0" fmla="*/ 0 w 1065640"/>
                <a:gd name="connsiteY0" fmla="*/ 115447 h 692666"/>
                <a:gd name="connsiteX1" fmla="*/ 115447 w 1065640"/>
                <a:gd name="connsiteY1" fmla="*/ 0 h 692666"/>
                <a:gd name="connsiteX2" fmla="*/ 950193 w 1065640"/>
                <a:gd name="connsiteY2" fmla="*/ 0 h 692666"/>
                <a:gd name="connsiteX3" fmla="*/ 1065640 w 1065640"/>
                <a:gd name="connsiteY3" fmla="*/ 115447 h 692666"/>
                <a:gd name="connsiteX4" fmla="*/ 1065640 w 1065640"/>
                <a:gd name="connsiteY4" fmla="*/ 577219 h 692666"/>
                <a:gd name="connsiteX5" fmla="*/ 950193 w 1065640"/>
                <a:gd name="connsiteY5" fmla="*/ 692666 h 692666"/>
                <a:gd name="connsiteX6" fmla="*/ 115447 w 1065640"/>
                <a:gd name="connsiteY6" fmla="*/ 692666 h 692666"/>
                <a:gd name="connsiteX7" fmla="*/ 0 w 1065640"/>
                <a:gd name="connsiteY7" fmla="*/ 577219 h 692666"/>
                <a:gd name="connsiteX8" fmla="*/ 0 w 1065640"/>
                <a:gd name="connsiteY8" fmla="*/ 115447 h 6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5640" h="692666">
                  <a:moveTo>
                    <a:pt x="0" y="115447"/>
                  </a:moveTo>
                  <a:cubicBezTo>
                    <a:pt x="0" y="51687"/>
                    <a:pt x="51687" y="0"/>
                    <a:pt x="115447" y="0"/>
                  </a:cubicBezTo>
                  <a:lnTo>
                    <a:pt x="950193" y="0"/>
                  </a:lnTo>
                  <a:cubicBezTo>
                    <a:pt x="1013953" y="0"/>
                    <a:pt x="1065640" y="51687"/>
                    <a:pt x="1065640" y="115447"/>
                  </a:cubicBezTo>
                  <a:lnTo>
                    <a:pt x="1065640" y="577219"/>
                  </a:lnTo>
                  <a:cubicBezTo>
                    <a:pt x="1065640" y="640979"/>
                    <a:pt x="1013953" y="692666"/>
                    <a:pt x="950193" y="692666"/>
                  </a:cubicBezTo>
                  <a:lnTo>
                    <a:pt x="115447" y="692666"/>
                  </a:lnTo>
                  <a:cubicBezTo>
                    <a:pt x="51687" y="692666"/>
                    <a:pt x="0" y="640979"/>
                    <a:pt x="0" y="577219"/>
                  </a:cubicBezTo>
                  <a:lnTo>
                    <a:pt x="0" y="115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effectLst>
              <a:outerShdw blurRad="50800" dist="50800" dir="5400000" algn="ctr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343" tIns="83343" rIns="83343" bIns="8334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A-V gradient </a:t>
              </a:r>
              <a:r>
                <a:rPr lang="cs-CZ" sz="2000" b="1" kern="1200" dirty="0" err="1" smtClean="0"/>
                <a:t>decrease</a:t>
              </a:r>
              <a:endParaRPr lang="cs-CZ" sz="2000" b="1" kern="1200" dirty="0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5805695" y="3499126"/>
              <a:ext cx="2290945" cy="22909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65218" y="2067081"/>
                  </a:moveTo>
                  <a:arcTo wR="1145472" hR="1145472" stAng="7585897" swAng="1635487"/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Volný tvar 16"/>
            <p:cNvSpPr/>
            <p:nvPr/>
          </p:nvSpPr>
          <p:spPr>
            <a:xfrm>
              <a:off x="5286879" y="3904203"/>
              <a:ext cx="1065640" cy="692666"/>
            </a:xfrm>
            <a:custGeom>
              <a:avLst/>
              <a:gdLst>
                <a:gd name="connsiteX0" fmla="*/ 0 w 1065640"/>
                <a:gd name="connsiteY0" fmla="*/ 115447 h 692666"/>
                <a:gd name="connsiteX1" fmla="*/ 115447 w 1065640"/>
                <a:gd name="connsiteY1" fmla="*/ 0 h 692666"/>
                <a:gd name="connsiteX2" fmla="*/ 950193 w 1065640"/>
                <a:gd name="connsiteY2" fmla="*/ 0 h 692666"/>
                <a:gd name="connsiteX3" fmla="*/ 1065640 w 1065640"/>
                <a:gd name="connsiteY3" fmla="*/ 115447 h 692666"/>
                <a:gd name="connsiteX4" fmla="*/ 1065640 w 1065640"/>
                <a:gd name="connsiteY4" fmla="*/ 577219 h 692666"/>
                <a:gd name="connsiteX5" fmla="*/ 950193 w 1065640"/>
                <a:gd name="connsiteY5" fmla="*/ 692666 h 692666"/>
                <a:gd name="connsiteX6" fmla="*/ 115447 w 1065640"/>
                <a:gd name="connsiteY6" fmla="*/ 692666 h 692666"/>
                <a:gd name="connsiteX7" fmla="*/ 0 w 1065640"/>
                <a:gd name="connsiteY7" fmla="*/ 577219 h 692666"/>
                <a:gd name="connsiteX8" fmla="*/ 0 w 1065640"/>
                <a:gd name="connsiteY8" fmla="*/ 115447 h 6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5640" h="692666">
                  <a:moveTo>
                    <a:pt x="0" y="115447"/>
                  </a:moveTo>
                  <a:cubicBezTo>
                    <a:pt x="0" y="51687"/>
                    <a:pt x="51687" y="0"/>
                    <a:pt x="115447" y="0"/>
                  </a:cubicBezTo>
                  <a:lnTo>
                    <a:pt x="950193" y="0"/>
                  </a:lnTo>
                  <a:cubicBezTo>
                    <a:pt x="1013953" y="0"/>
                    <a:pt x="1065640" y="51687"/>
                    <a:pt x="1065640" y="115447"/>
                  </a:cubicBezTo>
                  <a:lnTo>
                    <a:pt x="1065640" y="577219"/>
                  </a:lnTo>
                  <a:cubicBezTo>
                    <a:pt x="1065640" y="640979"/>
                    <a:pt x="1013953" y="692666"/>
                    <a:pt x="950193" y="692666"/>
                  </a:cubicBezTo>
                  <a:lnTo>
                    <a:pt x="115447" y="692666"/>
                  </a:lnTo>
                  <a:cubicBezTo>
                    <a:pt x="51687" y="692666"/>
                    <a:pt x="0" y="640979"/>
                    <a:pt x="0" y="577219"/>
                  </a:cubicBezTo>
                  <a:lnTo>
                    <a:pt x="0" y="115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effectLst>
              <a:outerShdw blurRad="50800" dist="50800" dir="5400000" algn="ctr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343" tIns="83343" rIns="83343" bIns="8334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dirty="0" err="1" smtClean="0"/>
                <a:t>Capillary</a:t>
              </a:r>
              <a:r>
                <a:rPr lang="cs-CZ" sz="2000" b="1" dirty="0" smtClean="0"/>
                <a:t> </a:t>
              </a:r>
              <a:r>
                <a:rPr lang="cs-CZ" sz="2000" b="1" dirty="0" err="1" smtClean="0"/>
                <a:t>flow</a:t>
              </a:r>
              <a:r>
                <a:rPr lang="cs-CZ" sz="2000" b="1" dirty="0" smtClean="0"/>
                <a:t> </a:t>
              </a:r>
              <a:r>
                <a:rPr lang="cs-CZ" sz="2000" b="1" dirty="0" err="1" smtClean="0"/>
                <a:t>decrease</a:t>
              </a:r>
              <a:endParaRPr lang="cs-CZ" sz="2000" b="1" kern="1200" dirty="0"/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5930351" y="3209315"/>
              <a:ext cx="2290945" cy="22909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8662" y="637762"/>
                  </a:moveTo>
                  <a:arcTo wR="1145472" hR="1145472" stAng="12378616" swAng="1635487"/>
                </a:path>
              </a:pathLst>
            </a:custGeom>
            <a:noFill/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359943" y="2060848"/>
            <a:ext cx="4644105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3F83B1"/>
                </a:solidFill>
              </a:rPr>
              <a:t>A </a:t>
            </a:r>
            <a:r>
              <a:rPr lang="cs-CZ" sz="2800" dirty="0" err="1" smtClean="0">
                <a:solidFill>
                  <a:srgbClr val="3F83B1"/>
                </a:solidFill>
              </a:rPr>
              <a:t>state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when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perfusion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pressure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same</a:t>
            </a:r>
            <a:r>
              <a:rPr lang="cs-CZ" sz="2800" dirty="0" smtClean="0">
                <a:solidFill>
                  <a:srgbClr val="3F83B1"/>
                </a:solidFill>
              </a:rPr>
              <a:t> as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tissue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one</a:t>
            </a:r>
            <a:r>
              <a:rPr lang="cs-CZ" sz="2800" dirty="0" smtClean="0">
                <a:solidFill>
                  <a:srgbClr val="3F83B1"/>
                </a:solidFill>
              </a:rPr>
              <a:t> (!↓BP!)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3F83B1"/>
                </a:solidFill>
              </a:rPr>
              <a:t>In etiology </a:t>
            </a:r>
            <a:r>
              <a:rPr lang="cs-CZ" sz="2800" dirty="0" err="1" smtClean="0">
                <a:solidFill>
                  <a:srgbClr val="3F83B1"/>
                </a:solidFill>
              </a:rPr>
              <a:t>mainly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swelling</a:t>
            </a:r>
            <a:r>
              <a:rPr lang="cs-CZ" sz="2800" dirty="0" smtClean="0">
                <a:solidFill>
                  <a:srgbClr val="3F83B1"/>
                </a:solidFill>
              </a:rPr>
              <a:t>, </a:t>
            </a:r>
            <a:r>
              <a:rPr lang="cs-CZ" sz="2800" dirty="0" err="1" smtClean="0">
                <a:solidFill>
                  <a:srgbClr val="3F83B1"/>
                </a:solidFill>
              </a:rPr>
              <a:t>bleeding</a:t>
            </a:r>
            <a:r>
              <a:rPr lang="cs-CZ" sz="2800" dirty="0" smtClean="0">
                <a:solidFill>
                  <a:srgbClr val="3F83B1"/>
                </a:solidFill>
              </a:rPr>
              <a:t>, solid </a:t>
            </a:r>
            <a:r>
              <a:rPr lang="cs-CZ" sz="2800" dirty="0" err="1" smtClean="0">
                <a:solidFill>
                  <a:srgbClr val="3F83B1"/>
                </a:solidFill>
              </a:rPr>
              <a:t>bandage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Clinical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and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physical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diagnostics</a:t>
            </a:r>
            <a:r>
              <a:rPr lang="cs-CZ" sz="2800" dirty="0" smtClean="0">
                <a:solidFill>
                  <a:srgbClr val="3F83B1"/>
                </a:solidFill>
              </a:rPr>
              <a:t> (IFP </a:t>
            </a:r>
            <a:r>
              <a:rPr lang="cs-CZ" sz="2800" dirty="0" err="1" smtClean="0">
                <a:solidFill>
                  <a:srgbClr val="3F83B1"/>
                </a:solidFill>
              </a:rPr>
              <a:t>measure</a:t>
            </a:r>
            <a:r>
              <a:rPr lang="cs-CZ" sz="2800" dirty="0" smtClean="0">
                <a:solidFill>
                  <a:srgbClr val="3F83B1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Treatment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surgical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rgbClr val="3F83B1"/>
              </a:solidFill>
            </a:endParaRPr>
          </a:p>
        </p:txBody>
      </p:sp>
      <p:pic>
        <p:nvPicPr>
          <p:cNvPr id="20" name="~PP487.WAV">
            <a:hlinkClick r:id="" action="ppaction://media"/>
          </p:cNvPr>
          <p:cNvPicPr>
            <a:picLocks noRot="1" noChangeAspect="1"/>
          </p:cNvPicPr>
          <p:nvPr>
            <a:wavAudioFile r:embed="rId1" name="~PP487.WAV"/>
          </p:nvPr>
        </p:nvPicPr>
        <p:blipFill>
          <a:blip r:embed="rId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906028"/>
      </p:ext>
    </p:extLst>
  </p:cSld>
  <p:clrMapOvr>
    <a:masterClrMapping/>
  </p:clrMapOvr>
  <p:transition advTm="5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Compartment</a:t>
            </a:r>
            <a:r>
              <a:rPr lang="cs-CZ" sz="5400" b="1" dirty="0" smtClean="0"/>
              <a:t> syndrome</a:t>
            </a:r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359942" y="1772816"/>
            <a:ext cx="8244506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Clinical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symptoms</a:t>
            </a:r>
            <a:endParaRPr lang="cs-CZ" sz="28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Resting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pain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>
                <a:solidFill>
                  <a:srgbClr val="3F83B1"/>
                </a:solidFill>
              </a:rPr>
              <a:t>(</a:t>
            </a:r>
            <a:r>
              <a:rPr lang="cs-CZ" sz="2400" dirty="0" err="1" smtClean="0">
                <a:solidFill>
                  <a:srgbClr val="3F83B1"/>
                </a:solidFill>
              </a:rPr>
              <a:t>progressive</a:t>
            </a:r>
            <a:r>
              <a:rPr lang="cs-CZ" sz="2400" dirty="0" smtClean="0">
                <a:solidFill>
                  <a:srgbClr val="3F83B1"/>
                </a:solidFill>
              </a:rPr>
              <a:t>) </a:t>
            </a:r>
            <a:r>
              <a:rPr lang="cs-CZ" sz="2400" dirty="0" err="1" smtClean="0">
                <a:solidFill>
                  <a:srgbClr val="3F83B1"/>
                </a:solidFill>
              </a:rPr>
              <a:t>even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after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immobilization</a:t>
            </a:r>
            <a:endParaRPr lang="cs-CZ" sz="24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3F83B1"/>
                </a:solidFill>
              </a:rPr>
              <a:t>More </a:t>
            </a:r>
            <a:r>
              <a:rPr lang="cs-CZ" sz="2400" dirty="0" err="1" smtClean="0">
                <a:solidFill>
                  <a:srgbClr val="3F83B1"/>
                </a:solidFill>
              </a:rPr>
              <a:t>pain</a:t>
            </a:r>
            <a:r>
              <a:rPr lang="cs-CZ" sz="2400" dirty="0" smtClean="0">
                <a:solidFill>
                  <a:srgbClr val="3F83B1"/>
                </a:solidFill>
              </a:rPr>
              <a:t> by </a:t>
            </a:r>
            <a:r>
              <a:rPr lang="cs-CZ" sz="2400" dirty="0" err="1" smtClean="0">
                <a:solidFill>
                  <a:srgbClr val="3F83B1"/>
                </a:solidFill>
              </a:rPr>
              <a:t>passive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finger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strain</a:t>
            </a:r>
            <a:endParaRPr lang="cs-CZ" sz="24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3F83B1"/>
                </a:solidFill>
              </a:rPr>
              <a:t>Sensitivity </a:t>
            </a:r>
            <a:r>
              <a:rPr lang="cs-CZ" sz="2400" dirty="0" err="1" smtClean="0">
                <a:solidFill>
                  <a:srgbClr val="3F83B1"/>
                </a:solidFill>
              </a:rPr>
              <a:t>deficiency</a:t>
            </a:r>
            <a:r>
              <a:rPr lang="cs-CZ" sz="2400" dirty="0" smtClean="0">
                <a:solidFill>
                  <a:srgbClr val="3F83B1"/>
                </a:solidFill>
              </a:rPr>
              <a:t> (</a:t>
            </a:r>
            <a:r>
              <a:rPr lang="cs-CZ" sz="2400" dirty="0" err="1" smtClean="0">
                <a:solidFill>
                  <a:srgbClr val="3F83B1"/>
                </a:solidFill>
              </a:rPr>
              <a:t>even</a:t>
            </a:r>
            <a:r>
              <a:rPr lang="cs-CZ" sz="2400" dirty="0" smtClean="0">
                <a:solidFill>
                  <a:srgbClr val="3F83B1"/>
                </a:solidFill>
              </a:rPr>
              <a:t> as </a:t>
            </a:r>
            <a:r>
              <a:rPr lang="cs-CZ" sz="2400" dirty="0" err="1" smtClean="0">
                <a:solidFill>
                  <a:srgbClr val="3F83B1"/>
                </a:solidFill>
              </a:rPr>
              <a:t>paresthesia</a:t>
            </a:r>
            <a:r>
              <a:rPr lang="cs-CZ" sz="2400" dirty="0" smtClean="0">
                <a:solidFill>
                  <a:srgbClr val="3F83B1"/>
                </a:solidFill>
              </a:rPr>
              <a:t>)</a:t>
            </a:r>
            <a:endParaRPr lang="cs-CZ" sz="24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Functional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failure</a:t>
            </a:r>
            <a:r>
              <a:rPr lang="cs-CZ" sz="2400" dirty="0" smtClean="0">
                <a:solidFill>
                  <a:srgbClr val="3F83B1"/>
                </a:solidFill>
              </a:rPr>
              <a:t> (</a:t>
            </a:r>
            <a:r>
              <a:rPr lang="cs-CZ" sz="2400" dirty="0" err="1" smtClean="0">
                <a:solidFill>
                  <a:srgbClr val="3F83B1"/>
                </a:solidFill>
              </a:rPr>
              <a:t>immoility</a:t>
            </a:r>
            <a:r>
              <a:rPr lang="cs-CZ" sz="2400" dirty="0" smtClean="0">
                <a:solidFill>
                  <a:srgbClr val="3F83B1"/>
                </a:solidFill>
              </a:rPr>
              <a:t>)</a:t>
            </a:r>
            <a:endParaRPr lang="cs-CZ" sz="24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Up</a:t>
            </a:r>
            <a:r>
              <a:rPr lang="cs-CZ" sz="2400" dirty="0" smtClean="0">
                <a:solidFill>
                  <a:srgbClr val="3F83B1"/>
                </a:solidFill>
              </a:rPr>
              <a:t> to stone </a:t>
            </a:r>
            <a:r>
              <a:rPr lang="cs-CZ" sz="2400" dirty="0" err="1" smtClean="0">
                <a:solidFill>
                  <a:srgbClr val="3F83B1"/>
                </a:solidFill>
              </a:rPr>
              <a:t>hardness</a:t>
            </a:r>
            <a:r>
              <a:rPr lang="cs-CZ" sz="2400" dirty="0" smtClean="0">
                <a:solidFill>
                  <a:srgbClr val="3F83B1"/>
                </a:solidFill>
              </a:rPr>
              <a:t> area</a:t>
            </a:r>
            <a:endParaRPr lang="cs-CZ" sz="24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Changes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of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child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behaviour</a:t>
            </a:r>
            <a:r>
              <a:rPr lang="cs-CZ" sz="2400" dirty="0" smtClean="0">
                <a:solidFill>
                  <a:srgbClr val="3F83B1"/>
                </a:solidFill>
              </a:rPr>
              <a:t>, </a:t>
            </a:r>
            <a:r>
              <a:rPr lang="cs-CZ" sz="2400" dirty="0" err="1" smtClean="0">
                <a:solidFill>
                  <a:srgbClr val="3F83B1"/>
                </a:solidFill>
              </a:rPr>
              <a:t>growing</a:t>
            </a:r>
            <a:r>
              <a:rPr lang="cs-CZ" sz="2400" dirty="0" smtClean="0">
                <a:solidFill>
                  <a:srgbClr val="3F83B1"/>
                </a:solidFill>
              </a:rPr>
              <a:t> disturbance</a:t>
            </a:r>
            <a:endParaRPr lang="cs-CZ" sz="2400" dirty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Pain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does</a:t>
            </a:r>
            <a:r>
              <a:rPr lang="cs-CZ" sz="2400" dirty="0" smtClean="0">
                <a:solidFill>
                  <a:srgbClr val="3F83B1"/>
                </a:solidFill>
              </a:rPr>
              <a:t> not </a:t>
            </a:r>
            <a:r>
              <a:rPr lang="cs-CZ" sz="2400" dirty="0" err="1" smtClean="0">
                <a:solidFill>
                  <a:srgbClr val="3F83B1"/>
                </a:solidFill>
              </a:rPr>
              <a:t>correspond</a:t>
            </a:r>
            <a:r>
              <a:rPr lang="cs-CZ" sz="2400" dirty="0" smtClean="0">
                <a:solidFill>
                  <a:srgbClr val="3F83B1"/>
                </a:solidFill>
              </a:rPr>
              <a:t> to </a:t>
            </a:r>
            <a:r>
              <a:rPr lang="cs-CZ" sz="2400" dirty="0" err="1" smtClean="0">
                <a:solidFill>
                  <a:srgbClr val="3F83B1"/>
                </a:solidFill>
              </a:rPr>
              <a:t>the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injury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Tugging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is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usually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maintained</a:t>
            </a:r>
            <a:r>
              <a:rPr lang="cs-CZ" sz="2400" dirty="0" smtClean="0">
                <a:solidFill>
                  <a:srgbClr val="3F83B1"/>
                </a:solidFill>
              </a:rPr>
              <a:t>!!!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Tissue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pressure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over</a:t>
            </a:r>
            <a:r>
              <a:rPr lang="cs-CZ" dirty="0" smtClean="0">
                <a:solidFill>
                  <a:srgbClr val="3F83B1"/>
                </a:solidFill>
              </a:rPr>
              <a:t> 30 Torr</a:t>
            </a:r>
            <a:endParaRPr lang="cs-CZ" dirty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rgbClr val="3F83B1"/>
              </a:solidFill>
            </a:endParaRPr>
          </a:p>
        </p:txBody>
      </p:sp>
      <p:pic>
        <p:nvPicPr>
          <p:cNvPr id="20" name="Zástupný symbol pro obsah 5" descr="CompartmentSyndrome_3c_540 - Whitesides.g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88174" y="4437112"/>
            <a:ext cx="2880320" cy="2133506"/>
          </a:xfrm>
          <a:prstGeom prst="rect">
            <a:avLst/>
          </a:prstGeom>
        </p:spPr>
      </p:pic>
      <p:pic>
        <p:nvPicPr>
          <p:cNvPr id="5" name="~PP3131.WAV">
            <a:hlinkClick r:id="" action="ppaction://media"/>
          </p:cNvPr>
          <p:cNvPicPr>
            <a:picLocks noRot="1" noChangeAspect="1"/>
          </p:cNvPicPr>
          <p:nvPr>
            <a:wavAudioFile r:embed="rId1" name="~PP3131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582475"/>
      </p:ext>
    </p:extLst>
  </p:cSld>
  <p:clrMapOvr>
    <a:masterClrMapping/>
  </p:clrMapOvr>
  <p:transition advTm="100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Compartment</a:t>
            </a:r>
            <a:r>
              <a:rPr lang="cs-CZ" sz="5400" b="1" dirty="0" smtClean="0"/>
              <a:t> syndrome</a:t>
            </a:r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359942" y="1772816"/>
            <a:ext cx="8244506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Fasciotomy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all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compartments</a:t>
            </a:r>
            <a:endParaRPr lang="cs-CZ" dirty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rgbClr val="3F83B1"/>
              </a:solidFill>
            </a:endParaRPr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2633" y="2348880"/>
            <a:ext cx="5688632" cy="3816423"/>
          </a:xfrm>
        </p:spPr>
      </p:pic>
      <p:pic>
        <p:nvPicPr>
          <p:cNvPr id="7" name="Zástupný symbol pro obsah 5" descr="kmpartmenty bére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flipH="1">
            <a:off x="1763688" y="4062958"/>
            <a:ext cx="3395229" cy="2653482"/>
          </a:xfrm>
          <a:prstGeom prst="rect">
            <a:avLst/>
          </a:prstGeom>
        </p:spPr>
      </p:pic>
      <p:pic>
        <p:nvPicPr>
          <p:cNvPr id="8" name="~PP834.WAV">
            <a:hlinkClick r:id="" action="ppaction://media"/>
          </p:cNvPr>
          <p:cNvPicPr>
            <a:picLocks noRot="1" noChangeAspect="1"/>
          </p:cNvPicPr>
          <p:nvPr>
            <a:wavAudioFile r:embed="rId1" name="~PP834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599938"/>
      </p:ext>
    </p:extLst>
  </p:cSld>
  <p:clrMapOvr>
    <a:masterClrMapping/>
  </p:clrMapOvr>
  <p:transition advTm="13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Flesh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wound</a:t>
            </a:r>
            <a:endParaRPr lang="cs-CZ" sz="5400" b="1" dirty="0" smtClean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359942" y="1772816"/>
            <a:ext cx="8532538" cy="496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3F83B1"/>
                </a:solidFill>
              </a:rPr>
              <a:t>Nerve </a:t>
            </a:r>
            <a:r>
              <a:rPr lang="cs-CZ" sz="2800" b="1" dirty="0" err="1" smtClean="0">
                <a:solidFill>
                  <a:srgbClr val="3F83B1"/>
                </a:solidFill>
              </a:rPr>
              <a:t>wound</a:t>
            </a:r>
            <a:endParaRPr lang="cs-CZ" sz="2800" b="1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Neurapraxia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functional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disorder</a:t>
            </a:r>
            <a:r>
              <a:rPr lang="cs-CZ" dirty="0" smtClean="0">
                <a:solidFill>
                  <a:srgbClr val="3F83B1"/>
                </a:solidFill>
              </a:rPr>
              <a:t>, RHB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Neurotmesis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severance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of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some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fibres</a:t>
            </a:r>
            <a:r>
              <a:rPr lang="cs-CZ" dirty="0" smtClean="0">
                <a:solidFill>
                  <a:srgbClr val="3F83B1"/>
                </a:solidFill>
              </a:rPr>
              <a:t>, RHB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Axonotmesis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severance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of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nerves</a:t>
            </a:r>
            <a:r>
              <a:rPr lang="cs-CZ" dirty="0" smtClean="0">
                <a:solidFill>
                  <a:srgbClr val="3F83B1"/>
                </a:solidFill>
              </a:rPr>
              <a:t>, </a:t>
            </a:r>
            <a:r>
              <a:rPr lang="cs-CZ" dirty="0" err="1" smtClean="0">
                <a:solidFill>
                  <a:srgbClr val="3F83B1"/>
                </a:solidFill>
              </a:rPr>
              <a:t>necessary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suture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replacement</a:t>
            </a:r>
            <a:endParaRPr lang="cs-CZ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dirty="0" err="1" smtClean="0">
                <a:solidFill>
                  <a:srgbClr val="3F83B1"/>
                </a:solidFill>
              </a:rPr>
              <a:t>Tendon</a:t>
            </a:r>
            <a:r>
              <a:rPr lang="cs-CZ" sz="2800" b="1" dirty="0" smtClean="0">
                <a:solidFill>
                  <a:srgbClr val="3F83B1"/>
                </a:solidFill>
              </a:rPr>
              <a:t> </a:t>
            </a:r>
            <a:r>
              <a:rPr lang="cs-CZ" sz="2800" b="1" dirty="0" err="1" smtClean="0">
                <a:solidFill>
                  <a:srgbClr val="3F83B1"/>
                </a:solidFill>
              </a:rPr>
              <a:t>wound</a:t>
            </a:r>
            <a:endParaRPr lang="cs-CZ" sz="2800" b="1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Dislocation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reposition</a:t>
            </a:r>
            <a:r>
              <a:rPr lang="cs-CZ" dirty="0" smtClean="0">
                <a:solidFill>
                  <a:srgbClr val="3F83B1"/>
                </a:solidFill>
              </a:rPr>
              <a:t>, </a:t>
            </a:r>
            <a:r>
              <a:rPr lang="cs-CZ" dirty="0" err="1" smtClean="0">
                <a:solidFill>
                  <a:srgbClr val="3F83B1"/>
                </a:solidFill>
              </a:rPr>
              <a:t>immobilization</a:t>
            </a:r>
            <a:endParaRPr lang="cs-CZ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Tear</a:t>
            </a:r>
            <a:r>
              <a:rPr lang="cs-CZ" dirty="0" smtClean="0">
                <a:solidFill>
                  <a:srgbClr val="3F83B1"/>
                </a:solidFill>
              </a:rPr>
              <a:t> - </a:t>
            </a:r>
            <a:r>
              <a:rPr lang="cs-CZ" dirty="0" err="1" smtClean="0">
                <a:solidFill>
                  <a:srgbClr val="3F83B1"/>
                </a:solidFill>
              </a:rPr>
              <a:t>immobilization</a:t>
            </a:r>
            <a:endParaRPr lang="cs-CZ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Rupture</a:t>
            </a:r>
            <a:r>
              <a:rPr lang="cs-CZ" dirty="0" smtClean="0">
                <a:solidFill>
                  <a:srgbClr val="3F83B1"/>
                </a:solidFill>
              </a:rPr>
              <a:t> (</a:t>
            </a:r>
            <a:r>
              <a:rPr lang="cs-CZ" dirty="0" err="1" smtClean="0">
                <a:solidFill>
                  <a:srgbClr val="3F83B1"/>
                </a:solidFill>
              </a:rPr>
              <a:t>exceptionally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at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the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healthy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one</a:t>
            </a:r>
            <a:r>
              <a:rPr lang="cs-CZ" dirty="0" smtClean="0">
                <a:solidFill>
                  <a:srgbClr val="3F83B1"/>
                </a:solidFill>
              </a:rPr>
              <a:t>, more </a:t>
            </a:r>
            <a:r>
              <a:rPr lang="cs-CZ" dirty="0" err="1" smtClean="0">
                <a:solidFill>
                  <a:srgbClr val="3F83B1"/>
                </a:solidFill>
              </a:rPr>
              <a:t>likely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avulsion</a:t>
            </a:r>
            <a:r>
              <a:rPr lang="cs-CZ" dirty="0" smtClean="0">
                <a:solidFill>
                  <a:srgbClr val="3F83B1"/>
                </a:solidFill>
              </a:rPr>
              <a:t>), </a:t>
            </a:r>
            <a:r>
              <a:rPr lang="cs-CZ" dirty="0" err="1" smtClean="0">
                <a:solidFill>
                  <a:srgbClr val="3F83B1"/>
                </a:solidFill>
              </a:rPr>
              <a:t>severance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suture</a:t>
            </a:r>
            <a:r>
              <a:rPr lang="cs-CZ" dirty="0" smtClean="0">
                <a:solidFill>
                  <a:srgbClr val="3F83B1"/>
                </a:solidFill>
              </a:rPr>
              <a:t>, </a:t>
            </a:r>
            <a:r>
              <a:rPr lang="cs-CZ" dirty="0" err="1" smtClean="0">
                <a:solidFill>
                  <a:srgbClr val="3F83B1"/>
                </a:solidFill>
              </a:rPr>
              <a:t>immobilization</a:t>
            </a:r>
            <a:endParaRPr lang="cs-CZ" dirty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dirty="0" err="1" smtClean="0">
                <a:solidFill>
                  <a:srgbClr val="3F83B1"/>
                </a:solidFill>
              </a:rPr>
              <a:t>Muscle</a:t>
            </a:r>
            <a:r>
              <a:rPr lang="cs-CZ" sz="2800" b="1" dirty="0" smtClean="0">
                <a:solidFill>
                  <a:srgbClr val="3F83B1"/>
                </a:solidFill>
              </a:rPr>
              <a:t> </a:t>
            </a:r>
            <a:r>
              <a:rPr lang="cs-CZ" sz="2800" b="1" dirty="0" err="1" smtClean="0">
                <a:solidFill>
                  <a:srgbClr val="3F83B1"/>
                </a:solidFill>
              </a:rPr>
              <a:t>wound</a:t>
            </a:r>
            <a:endParaRPr lang="cs-CZ" sz="2800" b="1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Contusion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resting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regimen</a:t>
            </a:r>
            <a:endParaRPr lang="cs-CZ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Rupture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minor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range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conservatively</a:t>
            </a:r>
            <a:r>
              <a:rPr lang="cs-CZ" dirty="0" smtClean="0">
                <a:solidFill>
                  <a:srgbClr val="3F83B1"/>
                </a:solidFill>
              </a:rPr>
              <a:t>, </a:t>
            </a:r>
            <a:r>
              <a:rPr lang="cs-CZ" dirty="0" err="1" smtClean="0">
                <a:solidFill>
                  <a:srgbClr val="3F83B1"/>
                </a:solidFill>
              </a:rPr>
              <a:t>great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suture</a:t>
            </a:r>
            <a:endParaRPr lang="cs-CZ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Herniation</a:t>
            </a:r>
            <a:r>
              <a:rPr lang="cs-CZ" dirty="0" smtClean="0">
                <a:solidFill>
                  <a:srgbClr val="3F83B1"/>
                </a:solidFill>
              </a:rPr>
              <a:t> – </a:t>
            </a:r>
            <a:r>
              <a:rPr lang="cs-CZ" dirty="0" err="1" smtClean="0">
                <a:solidFill>
                  <a:srgbClr val="3F83B1"/>
                </a:solidFill>
              </a:rPr>
              <a:t>suture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fascia</a:t>
            </a:r>
            <a:endParaRPr lang="cs-CZ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3F83B1"/>
                </a:solidFill>
              </a:rPr>
              <a:t>Crush</a:t>
            </a:r>
            <a:r>
              <a:rPr lang="cs-CZ" dirty="0" smtClean="0">
                <a:solidFill>
                  <a:srgbClr val="3F83B1"/>
                </a:solidFill>
              </a:rPr>
              <a:t> – syndrome!! – </a:t>
            </a:r>
            <a:r>
              <a:rPr lang="cs-CZ" dirty="0" err="1" smtClean="0">
                <a:solidFill>
                  <a:srgbClr val="3F83B1"/>
                </a:solidFill>
              </a:rPr>
              <a:t>total</a:t>
            </a:r>
            <a:r>
              <a:rPr lang="cs-CZ" dirty="0" smtClean="0">
                <a:solidFill>
                  <a:srgbClr val="3F83B1"/>
                </a:solidFill>
              </a:rPr>
              <a:t> </a:t>
            </a:r>
            <a:r>
              <a:rPr lang="cs-CZ" dirty="0" err="1" smtClean="0">
                <a:solidFill>
                  <a:srgbClr val="3F83B1"/>
                </a:solidFill>
              </a:rPr>
              <a:t>treatment</a:t>
            </a:r>
            <a:r>
              <a:rPr lang="cs-CZ" dirty="0" smtClean="0">
                <a:solidFill>
                  <a:srgbClr val="3F83B1"/>
                </a:solidFill>
              </a:rPr>
              <a:t>, </a:t>
            </a:r>
            <a:r>
              <a:rPr lang="cs-CZ" dirty="0" err="1" smtClean="0">
                <a:solidFill>
                  <a:srgbClr val="3F83B1"/>
                </a:solidFill>
              </a:rPr>
              <a:t>dialysis</a:t>
            </a:r>
            <a:endParaRPr lang="cs-CZ" dirty="0" smtClean="0">
              <a:solidFill>
                <a:srgbClr val="3F83B1"/>
              </a:solidFill>
            </a:endParaRPr>
          </a:p>
        </p:txBody>
      </p:sp>
      <p:pic>
        <p:nvPicPr>
          <p:cNvPr id="4" name="~PP835.WAV">
            <a:hlinkClick r:id="" action="ppaction://media"/>
          </p:cNvPr>
          <p:cNvPicPr>
            <a:picLocks noRot="1" noChangeAspect="1"/>
          </p:cNvPicPr>
          <p:nvPr>
            <a:wavAudioFile r:embed="rId1" name="~PP835.WAV"/>
          </p:nvPr>
        </p:nvPicPr>
        <p:blipFill>
          <a:blip r:embed="rId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870355"/>
      </p:ext>
    </p:extLst>
  </p:cSld>
  <p:clrMapOvr>
    <a:masterClrMapping/>
  </p:clrMapOvr>
  <p:transition advTm="28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Fracture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complication</a:t>
            </a:r>
            <a:endParaRPr lang="cs-CZ" sz="5400" b="1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0" y="1628800"/>
            <a:ext cx="851165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Blood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loss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Surrounding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tissues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injury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Compartment</a:t>
            </a:r>
            <a:r>
              <a:rPr lang="cs-CZ" sz="2800" dirty="0" smtClean="0">
                <a:solidFill>
                  <a:srgbClr val="C00000"/>
                </a:solidFill>
              </a:rPr>
              <a:t> syndrome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Suppressed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movement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u="sng" dirty="0" err="1" smtClean="0">
                <a:solidFill>
                  <a:srgbClr val="3F83B1"/>
                </a:solidFill>
              </a:rPr>
              <a:t>Growth</a:t>
            </a:r>
            <a:r>
              <a:rPr lang="cs-CZ" sz="2800" b="1" u="sng" dirty="0" smtClean="0">
                <a:solidFill>
                  <a:srgbClr val="3F83B1"/>
                </a:solidFill>
              </a:rPr>
              <a:t> </a:t>
            </a:r>
            <a:r>
              <a:rPr lang="cs-CZ" sz="2800" b="1" u="sng" dirty="0" err="1" smtClean="0">
                <a:solidFill>
                  <a:srgbClr val="3F83B1"/>
                </a:solidFill>
              </a:rPr>
              <a:t>arrest</a:t>
            </a:r>
            <a:r>
              <a:rPr lang="cs-CZ" sz="2800" b="1" u="sng" dirty="0" smtClean="0">
                <a:solidFill>
                  <a:srgbClr val="3F83B1"/>
                </a:solidFill>
              </a:rPr>
              <a:t> </a:t>
            </a:r>
            <a:r>
              <a:rPr lang="cs-CZ" sz="2800" b="1" u="sng" dirty="0" err="1" smtClean="0">
                <a:solidFill>
                  <a:srgbClr val="3F83B1"/>
                </a:solidFill>
              </a:rPr>
              <a:t>due</a:t>
            </a:r>
            <a:r>
              <a:rPr lang="cs-CZ" sz="2800" b="1" u="sng" dirty="0" smtClean="0">
                <a:solidFill>
                  <a:srgbClr val="3F83B1"/>
                </a:solidFill>
              </a:rPr>
              <a:t> to GP </a:t>
            </a:r>
            <a:r>
              <a:rPr lang="cs-CZ" sz="2800" b="1" u="sng" dirty="0" err="1" smtClean="0">
                <a:solidFill>
                  <a:srgbClr val="3F83B1"/>
                </a:solidFill>
              </a:rPr>
              <a:t>damage</a:t>
            </a:r>
            <a:endParaRPr lang="cs-CZ" sz="2800" b="1" u="sng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Growth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b="1" u="sng" dirty="0" err="1" smtClean="0">
                <a:solidFill>
                  <a:srgbClr val="3F83B1"/>
                </a:solidFill>
              </a:rPr>
              <a:t>Shape</a:t>
            </a:r>
            <a:r>
              <a:rPr lang="cs-CZ" sz="2400" b="1" u="sng" dirty="0" smtClean="0">
                <a:solidFill>
                  <a:srgbClr val="3F83B1"/>
                </a:solidFill>
              </a:rPr>
              <a:t> </a:t>
            </a:r>
            <a:r>
              <a:rPr lang="cs-CZ" sz="2400" b="1" u="sng" dirty="0" err="1" smtClean="0">
                <a:solidFill>
                  <a:srgbClr val="3F83B1"/>
                </a:solidFill>
              </a:rPr>
              <a:t>dysfunction</a:t>
            </a:r>
            <a:r>
              <a:rPr lang="cs-CZ" sz="2400" b="1" u="sng" dirty="0" smtClean="0">
                <a:solidFill>
                  <a:srgbClr val="3F83B1"/>
                </a:solidFill>
              </a:rPr>
              <a:t> (</a:t>
            </a:r>
            <a:r>
              <a:rPr lang="cs-CZ" sz="2400" b="1" u="sng" dirty="0" err="1" smtClean="0">
                <a:solidFill>
                  <a:srgbClr val="3F83B1"/>
                </a:solidFill>
              </a:rPr>
              <a:t>malunion</a:t>
            </a:r>
            <a:r>
              <a:rPr lang="cs-CZ" sz="2400" b="1" u="sng" dirty="0" smtClean="0">
                <a:solidFill>
                  <a:srgbClr val="3F83B1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Avascular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necrosis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3F83B1"/>
                </a:solidFill>
              </a:rPr>
              <a:t>Non union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Atrophic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Hypertrophic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Synostosis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Sudeck</a:t>
            </a:r>
            <a:r>
              <a:rPr lang="cs-CZ" sz="2800" dirty="0" smtClean="0">
                <a:solidFill>
                  <a:srgbClr val="3F83B1"/>
                </a:solidFill>
              </a:rPr>
              <a:t> bone </a:t>
            </a:r>
            <a:r>
              <a:rPr lang="cs-CZ" sz="2800" dirty="0" err="1" smtClean="0">
                <a:solidFill>
                  <a:srgbClr val="3F83B1"/>
                </a:solidFill>
              </a:rPr>
              <a:t>dystrophia</a:t>
            </a:r>
            <a:endParaRPr lang="cs-CZ" sz="2800" dirty="0" smtClean="0">
              <a:solidFill>
                <a:srgbClr val="3F83B1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4932040" y="1628800"/>
            <a:ext cx="403811" cy="1152128"/>
          </a:xfrm>
          <a:prstGeom prst="rightBrac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580112" y="19168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Critical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80112" y="4330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3F83B1"/>
                </a:solidFill>
              </a:rPr>
              <a:t>Late</a:t>
            </a:r>
            <a:endParaRPr lang="cs-CZ" sz="2800" b="1" dirty="0">
              <a:solidFill>
                <a:srgbClr val="3F83B1"/>
              </a:solidFill>
            </a:endParaRPr>
          </a:p>
        </p:txBody>
      </p:sp>
      <p:sp>
        <p:nvSpPr>
          <p:cNvPr id="11" name="Pravá složená závorka 10"/>
          <p:cNvSpPr/>
          <p:nvPr/>
        </p:nvSpPr>
        <p:spPr>
          <a:xfrm>
            <a:off x="4932040" y="2924944"/>
            <a:ext cx="403811" cy="3456384"/>
          </a:xfrm>
          <a:prstGeom prst="rightBrace">
            <a:avLst/>
          </a:prstGeom>
          <a:ln w="50800">
            <a:solidFill>
              <a:srgbClr val="3F8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F83B1"/>
              </a:solidFill>
            </a:endParaRPr>
          </a:p>
        </p:txBody>
      </p:sp>
      <p:pic>
        <p:nvPicPr>
          <p:cNvPr id="11274" name="Picture 10" descr="http://www.bjj.boneandjoint.org.uk/content/89-B/12/1615/F4/graphic-8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643050"/>
            <a:ext cx="3579430" cy="25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1402.WAV">
            <a:hlinkClick r:id="" action="ppaction://media"/>
          </p:cNvPr>
          <p:cNvPicPr>
            <a:picLocks noRot="1" noChangeAspect="1"/>
          </p:cNvPicPr>
          <p:nvPr>
            <a:wavAudioFile r:embed="rId1" name="~PP1402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3415862"/>
      </p:ext>
    </p:extLst>
  </p:cSld>
  <p:clrMapOvr>
    <a:masterClrMapping/>
  </p:clrMapOvr>
  <p:transition advTm="7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Fracture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complication</a:t>
            </a:r>
            <a:endParaRPr lang="cs-CZ" sz="5400" b="1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59943" y="1628800"/>
            <a:ext cx="851165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Blood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loss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Surrounding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tissues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injury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Compartment</a:t>
            </a:r>
            <a:r>
              <a:rPr lang="cs-CZ" sz="2800" dirty="0" smtClean="0">
                <a:solidFill>
                  <a:srgbClr val="C00000"/>
                </a:solidFill>
              </a:rPr>
              <a:t> syndrome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Suppressed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movement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Preterm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extinction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physis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Growth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Shape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u="sng" dirty="0" err="1" smtClean="0">
                <a:solidFill>
                  <a:srgbClr val="3F83B1"/>
                </a:solidFill>
              </a:rPr>
              <a:t>Avascular</a:t>
            </a:r>
            <a:r>
              <a:rPr lang="cs-CZ" sz="2800" b="1" u="sng" dirty="0" smtClean="0">
                <a:solidFill>
                  <a:srgbClr val="3F83B1"/>
                </a:solidFill>
              </a:rPr>
              <a:t> </a:t>
            </a:r>
            <a:r>
              <a:rPr lang="cs-CZ" sz="2800" b="1" u="sng" dirty="0" err="1" smtClean="0">
                <a:solidFill>
                  <a:srgbClr val="3F83B1"/>
                </a:solidFill>
              </a:rPr>
              <a:t>necrosis</a:t>
            </a:r>
            <a:endParaRPr lang="cs-CZ" sz="2800" b="1" u="sng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3F83B1"/>
                </a:solidFill>
              </a:rPr>
              <a:t>Non union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Atrophic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Hypertrophic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Synostosis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Sudeck</a:t>
            </a:r>
            <a:r>
              <a:rPr lang="cs-CZ" sz="2800" dirty="0" smtClean="0">
                <a:solidFill>
                  <a:srgbClr val="3F83B1"/>
                </a:solidFill>
              </a:rPr>
              <a:t> bone </a:t>
            </a:r>
            <a:r>
              <a:rPr lang="cs-CZ" sz="2800" dirty="0" err="1" smtClean="0">
                <a:solidFill>
                  <a:srgbClr val="3F83B1"/>
                </a:solidFill>
              </a:rPr>
              <a:t>dystrophia</a:t>
            </a:r>
            <a:endParaRPr lang="cs-CZ" sz="2800" dirty="0" smtClean="0">
              <a:solidFill>
                <a:srgbClr val="3F83B1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4932040" y="1628800"/>
            <a:ext cx="403811" cy="1152128"/>
          </a:xfrm>
          <a:prstGeom prst="rightBrac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580112" y="19168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Critical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80112" y="4330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3F83B1"/>
                </a:solidFill>
              </a:rPr>
              <a:t>Late</a:t>
            </a:r>
            <a:endParaRPr lang="cs-CZ" sz="2800" b="1" dirty="0">
              <a:solidFill>
                <a:srgbClr val="3F83B1"/>
              </a:solidFill>
            </a:endParaRPr>
          </a:p>
        </p:txBody>
      </p:sp>
      <p:sp>
        <p:nvSpPr>
          <p:cNvPr id="11" name="Pravá složená závorka 10"/>
          <p:cNvSpPr/>
          <p:nvPr/>
        </p:nvSpPr>
        <p:spPr>
          <a:xfrm>
            <a:off x="4932040" y="2924944"/>
            <a:ext cx="403811" cy="3456384"/>
          </a:xfrm>
          <a:prstGeom prst="rightBrace">
            <a:avLst/>
          </a:prstGeom>
          <a:ln w="50800">
            <a:solidFill>
              <a:srgbClr val="3F8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F83B1"/>
              </a:solidFill>
            </a:endParaRPr>
          </a:p>
        </p:txBody>
      </p:sp>
      <p:pic>
        <p:nvPicPr>
          <p:cNvPr id="11268" name="Picture 4" descr="http://www.orthoinfo.nl/patienteninfo/heup/images_heup/av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61" t="9608" r="11426" b="50000"/>
          <a:stretch/>
        </p:blipFill>
        <p:spPr bwMode="auto">
          <a:xfrm>
            <a:off x="5652120" y="3501008"/>
            <a:ext cx="1504762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990.WAV">
            <a:hlinkClick r:id="" action="ppaction://media"/>
          </p:cNvPr>
          <p:cNvPicPr>
            <a:picLocks noRot="1" noChangeAspect="1"/>
          </p:cNvPicPr>
          <p:nvPr>
            <a:wavAudioFile r:embed="rId1" name="~PP990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038102"/>
      </p:ext>
    </p:extLst>
  </p:cSld>
  <p:clrMapOvr>
    <a:masterClrMapping/>
  </p:clrMapOvr>
  <p:transition advTm="24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Epidemiology </a:t>
            </a:r>
            <a:r>
              <a:rPr lang="cs-CZ" sz="5400" b="1" dirty="0" err="1" smtClean="0"/>
              <a:t>of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injuries</a:t>
            </a:r>
            <a:endParaRPr lang="cs-CZ" sz="5400" b="1" dirty="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7349078"/>
              </p:ext>
            </p:extLst>
          </p:nvPr>
        </p:nvGraphicFramePr>
        <p:xfrm>
          <a:off x="429308" y="1484784"/>
          <a:ext cx="831915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1957"/>
                <a:gridCol w="1562863"/>
                <a:gridCol w="1512168"/>
                <a:gridCol w="1512169"/>
              </a:tblGrid>
              <a:tr h="370840">
                <a:tc>
                  <a:txBody>
                    <a:bodyPr/>
                    <a:lstStyle/>
                    <a:p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2017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2018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2019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Adults</a:t>
                      </a:r>
                      <a:r>
                        <a:rPr lang="cs-CZ" sz="2400" b="1" dirty="0" smtClean="0"/>
                        <a:t> – </a:t>
                      </a:r>
                      <a:r>
                        <a:rPr lang="cs-CZ" sz="2400" b="1" dirty="0" err="1" smtClean="0"/>
                        <a:t>hospitalized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156 789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157</a:t>
                      </a:r>
                      <a:r>
                        <a:rPr lang="cs-CZ" sz="2400" b="1" baseline="0" dirty="0" smtClean="0"/>
                        <a:t> 987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159 700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Children</a:t>
                      </a:r>
                      <a:r>
                        <a:rPr lang="cs-CZ" sz="2400" b="1" dirty="0" smtClean="0"/>
                        <a:t> – </a:t>
                      </a:r>
                      <a:r>
                        <a:rPr lang="cs-CZ" sz="2400" b="1" dirty="0" err="1" smtClean="0"/>
                        <a:t>hospitalized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31 090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30 456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31 786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baseline="0" dirty="0" err="1" smtClean="0"/>
                        <a:t>Adults</a:t>
                      </a:r>
                      <a:r>
                        <a:rPr lang="cs-CZ" sz="2400" b="1" baseline="0" dirty="0" smtClean="0"/>
                        <a:t> – </a:t>
                      </a:r>
                      <a:r>
                        <a:rPr lang="cs-CZ" sz="2400" b="1" baseline="0" dirty="0" err="1" smtClean="0"/>
                        <a:t>everyone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2 456 789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2 435 678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2 501 434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Children</a:t>
                      </a:r>
                      <a:r>
                        <a:rPr lang="cs-CZ" sz="2400" b="1" dirty="0" smtClean="0"/>
                        <a:t> - </a:t>
                      </a:r>
                      <a:r>
                        <a:rPr lang="cs-CZ" sz="2400" b="1" dirty="0" err="1" smtClean="0"/>
                        <a:t>everyone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492 789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501 123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500 879</a:t>
                      </a:r>
                      <a:endParaRPr lang="cs-CZ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4187972"/>
              </p:ext>
            </p:extLst>
          </p:nvPr>
        </p:nvGraphicFramePr>
        <p:xfrm>
          <a:off x="341313" y="4799409"/>
          <a:ext cx="8547100" cy="2085975"/>
        </p:xfrm>
        <a:graphic>
          <a:graphicData uri="http://schemas.openxmlformats.org/presentationml/2006/ole">
            <p:oleObj spid="_x0000_s3091" name="Graf" r:id="rId5" imgW="8562944" imgH="2086043" progId="MSGraph.Chart.8">
              <p:embed followColorScheme="full"/>
            </p:oleObj>
          </a:graphicData>
        </a:graphic>
      </p:graphicFrame>
      <p:graphicFrame>
        <p:nvGraphicFramePr>
          <p:cNvPr id="7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6861690"/>
              </p:ext>
            </p:extLst>
          </p:nvPr>
        </p:nvGraphicFramePr>
        <p:xfrm>
          <a:off x="107504" y="4060804"/>
          <a:ext cx="8701680" cy="770088"/>
        </p:xfrm>
        <a:graphic>
          <a:graphicData uri="http://schemas.openxmlformats.org/drawingml/2006/table">
            <a:tbl>
              <a:tblPr/>
              <a:tblGrid>
                <a:gridCol w="1212850"/>
                <a:gridCol w="1497766"/>
                <a:gridCol w="1497766"/>
                <a:gridCol w="1497766"/>
                <a:gridCol w="1497766"/>
                <a:gridCol w="1497766"/>
              </a:tblGrid>
              <a:tr h="324000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Injuries</a:t>
                      </a:r>
                      <a:r>
                        <a:rPr lang="cs-CZ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 </a:t>
                      </a:r>
                      <a:r>
                        <a:rPr lang="cs-CZ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31 866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29 423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Deaths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168 (0,53 %)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161 (0,53 %)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 (0,44 %)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 (0,41 %)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 (0,36 %)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~PP811.WAV">
            <a:hlinkClick r:id="" action="ppaction://media"/>
          </p:cNvPr>
          <p:cNvPicPr>
            <a:picLocks noRot="1" noChangeAspect="1"/>
          </p:cNvPicPr>
          <p:nvPr>
            <a:wavAudioFile r:embed="rId3" name="~PP811.WAV"/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506984937"/>
      </p:ext>
    </p:extLst>
  </p:cSld>
  <p:clrMapOvr>
    <a:masterClrMapping/>
  </p:clrMapOvr>
  <p:transition advTm="10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OleChart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Fracture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complication</a:t>
            </a:r>
            <a:endParaRPr lang="cs-CZ" sz="5400" b="1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59943" y="1628800"/>
            <a:ext cx="851165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Blood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loss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Surrounding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tissues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injury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Compartment</a:t>
            </a:r>
            <a:r>
              <a:rPr lang="cs-CZ" sz="2800" dirty="0" smtClean="0">
                <a:solidFill>
                  <a:srgbClr val="C00000"/>
                </a:solidFill>
              </a:rPr>
              <a:t> syndrome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Suppressed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movement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Preterm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extinction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physis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Growth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Shape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Avascular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necrosis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u="sng" dirty="0" err="1" smtClean="0">
                <a:solidFill>
                  <a:srgbClr val="3F83B1"/>
                </a:solidFill>
              </a:rPr>
              <a:t>Nonunion</a:t>
            </a:r>
            <a:endParaRPr lang="cs-CZ" sz="2800" b="1" u="sng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b="1" u="sng" dirty="0" err="1" smtClean="0">
                <a:solidFill>
                  <a:srgbClr val="3F83B1"/>
                </a:solidFill>
              </a:rPr>
              <a:t>Atrophic</a:t>
            </a:r>
            <a:endParaRPr lang="cs-CZ" sz="2400" b="1" u="sng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b="1" u="sng" dirty="0" err="1" smtClean="0">
                <a:solidFill>
                  <a:srgbClr val="3F83B1"/>
                </a:solidFill>
              </a:rPr>
              <a:t>Hypertrophic</a:t>
            </a:r>
            <a:endParaRPr lang="cs-CZ" sz="2400" b="1" u="sng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Synostosis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Sudeck</a:t>
            </a:r>
            <a:r>
              <a:rPr lang="cs-CZ" sz="2800" dirty="0" smtClean="0">
                <a:solidFill>
                  <a:srgbClr val="3F83B1"/>
                </a:solidFill>
              </a:rPr>
              <a:t> bone </a:t>
            </a:r>
            <a:r>
              <a:rPr lang="cs-CZ" sz="2800" dirty="0" err="1" smtClean="0">
                <a:solidFill>
                  <a:srgbClr val="3F83B1"/>
                </a:solidFill>
              </a:rPr>
              <a:t>dystrophia</a:t>
            </a:r>
            <a:endParaRPr lang="cs-CZ" sz="2800" dirty="0" smtClean="0">
              <a:solidFill>
                <a:srgbClr val="3F83B1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4932040" y="1628800"/>
            <a:ext cx="403811" cy="1152128"/>
          </a:xfrm>
          <a:prstGeom prst="rightBrac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580112" y="19168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Critical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80112" y="4330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3F83B1"/>
                </a:solidFill>
              </a:rPr>
              <a:t>Late</a:t>
            </a:r>
            <a:endParaRPr lang="cs-CZ" sz="2800" b="1" dirty="0">
              <a:solidFill>
                <a:srgbClr val="3F83B1"/>
              </a:solidFill>
            </a:endParaRPr>
          </a:p>
        </p:txBody>
      </p:sp>
      <p:sp>
        <p:nvSpPr>
          <p:cNvPr id="11" name="Pravá složená závorka 10"/>
          <p:cNvSpPr/>
          <p:nvPr/>
        </p:nvSpPr>
        <p:spPr>
          <a:xfrm>
            <a:off x="4932040" y="2924944"/>
            <a:ext cx="403811" cy="3456384"/>
          </a:xfrm>
          <a:prstGeom prst="rightBrace">
            <a:avLst/>
          </a:prstGeom>
          <a:ln w="50800">
            <a:solidFill>
              <a:srgbClr val="3F8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F83B1"/>
              </a:solidFill>
            </a:endParaRPr>
          </a:p>
        </p:txBody>
      </p:sp>
      <p:pic>
        <p:nvPicPr>
          <p:cNvPr id="13" name="Picture 6" descr="http://www.tankonyvtar.hu/hu/tartalom/tamop425/2011_0001_524_Sebeszet/images/image533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57" b="6855"/>
          <a:stretch/>
        </p:blipFill>
        <p:spPr bwMode="auto">
          <a:xfrm>
            <a:off x="4644008" y="1412776"/>
            <a:ext cx="4219782" cy="50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V="1">
            <a:off x="2917354" y="4300500"/>
            <a:ext cx="2218129" cy="996878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2912393" y="4330752"/>
            <a:ext cx="4395911" cy="1258489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177.WAV">
            <a:hlinkClick r:id="" action="ppaction://media"/>
          </p:cNvPr>
          <p:cNvPicPr>
            <a:picLocks noRot="1" noChangeAspect="1"/>
          </p:cNvPicPr>
          <p:nvPr>
            <a:wavAudioFile r:embed="rId1" name="~PP177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008218"/>
      </p:ext>
    </p:extLst>
  </p:cSld>
  <p:clrMapOvr>
    <a:masterClrMapping/>
  </p:clrMapOvr>
  <p:transition advTm="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Fracture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complication</a:t>
            </a:r>
            <a:endParaRPr lang="cs-CZ" sz="5400" b="1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59943" y="1628800"/>
            <a:ext cx="8511656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Blood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loss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Surrounding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tissues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injury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Compartment</a:t>
            </a:r>
            <a:r>
              <a:rPr lang="cs-CZ" sz="2800" dirty="0" smtClean="0">
                <a:solidFill>
                  <a:srgbClr val="C00000"/>
                </a:solidFill>
              </a:rPr>
              <a:t> syndrome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Suppressed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movement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Preterm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extinction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physis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Growth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Shape</a:t>
            </a:r>
            <a:r>
              <a:rPr lang="cs-CZ" sz="2400" dirty="0" smtClean="0">
                <a:solidFill>
                  <a:srgbClr val="3F83B1"/>
                </a:solidFill>
              </a:rPr>
              <a:t> </a:t>
            </a:r>
            <a:r>
              <a:rPr lang="cs-CZ" sz="2400" dirty="0" err="1" smtClean="0">
                <a:solidFill>
                  <a:srgbClr val="3F83B1"/>
                </a:solidFill>
              </a:rPr>
              <a:t>dysfunction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Avascular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necrosis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3F83B1"/>
                </a:solidFill>
              </a:rPr>
              <a:t>Non union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Atrophic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3F83B1"/>
                </a:solidFill>
              </a:rPr>
              <a:t>Hypertrophic</a:t>
            </a:r>
            <a:endParaRPr lang="cs-CZ" sz="24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b="1" u="sng" dirty="0" err="1" smtClean="0">
                <a:solidFill>
                  <a:srgbClr val="3F83B1"/>
                </a:solidFill>
              </a:rPr>
              <a:t>Synostosis</a:t>
            </a:r>
            <a:endParaRPr lang="cs-CZ" sz="2800" b="1" u="sng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3F83B1"/>
                </a:solidFill>
              </a:rPr>
              <a:t>Sudeck</a:t>
            </a:r>
            <a:r>
              <a:rPr lang="cs-CZ" sz="2800" dirty="0" smtClean="0">
                <a:solidFill>
                  <a:srgbClr val="3F83B1"/>
                </a:solidFill>
              </a:rPr>
              <a:t> bone </a:t>
            </a:r>
            <a:r>
              <a:rPr lang="cs-CZ" sz="2800" dirty="0" err="1" smtClean="0">
                <a:solidFill>
                  <a:srgbClr val="3F83B1"/>
                </a:solidFill>
              </a:rPr>
              <a:t>dystrophia</a:t>
            </a:r>
            <a:endParaRPr lang="cs-CZ" sz="2800" dirty="0" smtClean="0">
              <a:solidFill>
                <a:srgbClr val="3F83B1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4932040" y="1628800"/>
            <a:ext cx="403811" cy="1152128"/>
          </a:xfrm>
          <a:prstGeom prst="rightBrac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580112" y="19168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C00000"/>
                </a:solidFill>
              </a:rPr>
              <a:t>Critical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80112" y="4330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3F83B1"/>
                </a:solidFill>
              </a:rPr>
              <a:t>Late</a:t>
            </a:r>
            <a:endParaRPr lang="cs-CZ" sz="2800" b="1" dirty="0">
              <a:solidFill>
                <a:srgbClr val="3F83B1"/>
              </a:solidFill>
            </a:endParaRPr>
          </a:p>
        </p:txBody>
      </p:sp>
      <p:sp>
        <p:nvSpPr>
          <p:cNvPr id="11" name="Pravá složená závorka 10"/>
          <p:cNvSpPr/>
          <p:nvPr/>
        </p:nvSpPr>
        <p:spPr>
          <a:xfrm>
            <a:off x="4932040" y="2924944"/>
            <a:ext cx="403811" cy="3456384"/>
          </a:xfrm>
          <a:prstGeom prst="rightBrace">
            <a:avLst/>
          </a:prstGeom>
          <a:ln w="50800">
            <a:solidFill>
              <a:srgbClr val="3F83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F83B1"/>
              </a:solidFill>
            </a:endParaRPr>
          </a:p>
        </p:txBody>
      </p:sp>
      <p:pic>
        <p:nvPicPr>
          <p:cNvPr id="12" name="Picture 8" descr="http://www.bjj.boneandjoint.org.uk/content/89-B/1/109/F3/graphic-4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716016" y="1628800"/>
            <a:ext cx="421126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137.WAV">
            <a:hlinkClick r:id="" action="ppaction://media"/>
          </p:cNvPr>
          <p:cNvPicPr>
            <a:picLocks noRot="1" noChangeAspect="1"/>
          </p:cNvPicPr>
          <p:nvPr>
            <a:wavAudioFile r:embed="rId1" name="~PP137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7999834"/>
      </p:ext>
    </p:extLst>
  </p:cSld>
  <p:clrMapOvr>
    <a:masterClrMapping/>
  </p:clrMapOvr>
  <p:transition advTm="69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Thank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you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for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your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attention</a:t>
            </a:r>
            <a:endParaRPr lang="cs-CZ" sz="5400" b="1" dirty="0" smtClean="0"/>
          </a:p>
        </p:txBody>
      </p:sp>
      <p:pic>
        <p:nvPicPr>
          <p:cNvPr id="29698" name="Picture 2" descr="http://www.mirekvostry.cz/sites/default/files/field/image/2014/04/20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15"/>
          <a:stretch>
            <a:fillRect/>
          </a:stretch>
        </p:blipFill>
        <p:spPr bwMode="auto">
          <a:xfrm>
            <a:off x="683568" y="1703487"/>
            <a:ext cx="7704856" cy="40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57290" y="5715016"/>
            <a:ext cx="6349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/>
              <a:t>Your</a:t>
            </a:r>
            <a:r>
              <a:rPr lang="cs-CZ" b="1" dirty="0" smtClean="0"/>
              <a:t> </a:t>
            </a:r>
            <a:r>
              <a:rPr lang="cs-CZ" b="1" dirty="0" err="1" smtClean="0"/>
              <a:t>screenshot</a:t>
            </a:r>
            <a:r>
              <a:rPr lang="cs-CZ" b="1" dirty="0" smtClean="0"/>
              <a:t> </a:t>
            </a:r>
            <a:r>
              <a:rPr lang="cs-CZ" b="1" dirty="0" err="1" smtClean="0"/>
              <a:t>showed</a:t>
            </a:r>
            <a:r>
              <a:rPr lang="cs-CZ" b="1" dirty="0" smtClean="0"/>
              <a:t> </a:t>
            </a:r>
            <a:r>
              <a:rPr lang="cs-CZ" b="1" dirty="0" err="1" smtClean="0"/>
              <a:t>that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have</a:t>
            </a:r>
            <a:r>
              <a:rPr lang="cs-CZ" b="1" dirty="0" smtClean="0"/>
              <a:t> </a:t>
            </a:r>
            <a:r>
              <a:rPr lang="cs-CZ" b="1" dirty="0" err="1" smtClean="0"/>
              <a:t>broken</a:t>
            </a:r>
            <a:r>
              <a:rPr lang="cs-CZ" b="1" dirty="0" smtClean="0"/>
              <a:t> </a:t>
            </a:r>
            <a:r>
              <a:rPr lang="cs-CZ" b="1" dirty="0" err="1" smtClean="0"/>
              <a:t>cervical</a:t>
            </a:r>
            <a:r>
              <a:rPr lang="cs-CZ" b="1" dirty="0" smtClean="0"/>
              <a:t> </a:t>
            </a:r>
            <a:r>
              <a:rPr lang="cs-CZ" b="1" dirty="0" err="1" smtClean="0"/>
              <a:t>vertebrae</a:t>
            </a:r>
            <a:endParaRPr lang="cs-CZ" b="1" dirty="0" smtClean="0"/>
          </a:p>
          <a:p>
            <a:pPr algn="ctr"/>
            <a:r>
              <a:rPr lang="cs-CZ" b="1" dirty="0" err="1" smtClean="0"/>
              <a:t>but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can</a:t>
            </a:r>
            <a:r>
              <a:rPr lang="cs-CZ" b="1" dirty="0" smtClean="0"/>
              <a:t> </a:t>
            </a:r>
            <a:r>
              <a:rPr lang="cs-CZ" b="1" dirty="0" err="1" smtClean="0"/>
              <a:t>relax</a:t>
            </a:r>
            <a:r>
              <a:rPr lang="cs-CZ" b="1" dirty="0" smtClean="0"/>
              <a:t> as I </a:t>
            </a:r>
            <a:r>
              <a:rPr lang="cs-CZ" b="1" dirty="0" err="1" smtClean="0"/>
              <a:t>have</a:t>
            </a:r>
            <a:r>
              <a:rPr lang="cs-CZ" b="1" dirty="0" smtClean="0"/>
              <a:t> </a:t>
            </a:r>
            <a:r>
              <a:rPr lang="cs-CZ" b="1" dirty="0" err="1" smtClean="0"/>
              <a:t>already</a:t>
            </a:r>
            <a:r>
              <a:rPr lang="cs-CZ" b="1" dirty="0" smtClean="0"/>
              <a:t> </a:t>
            </a:r>
            <a:r>
              <a:rPr lang="cs-CZ" b="1" dirty="0" err="1" smtClean="0"/>
              <a:t>changed</a:t>
            </a:r>
            <a:r>
              <a:rPr lang="cs-CZ" b="1" dirty="0" smtClean="0"/>
              <a:t> </a:t>
            </a:r>
            <a:r>
              <a:rPr lang="cs-CZ" b="1" dirty="0" err="1" smtClean="0"/>
              <a:t>it</a:t>
            </a:r>
            <a:r>
              <a:rPr lang="cs-CZ" b="1" dirty="0" smtClean="0"/>
              <a:t> in </a:t>
            </a:r>
            <a:r>
              <a:rPr lang="cs-CZ" b="1" dirty="0" err="1" smtClean="0"/>
              <a:t>Photoshop</a:t>
            </a:r>
            <a:r>
              <a:rPr lang="cs-CZ" b="1" dirty="0" smtClean="0"/>
              <a:t>.</a:t>
            </a:r>
            <a:endParaRPr lang="cs-CZ" b="1" dirty="0"/>
          </a:p>
        </p:txBody>
      </p:sp>
      <p:pic>
        <p:nvPicPr>
          <p:cNvPr id="5" name="~PP744.WAV">
            <a:hlinkClick r:id="" action="ppaction://media"/>
          </p:cNvPr>
          <p:cNvPicPr>
            <a:picLocks noRot="1" noChangeAspect="1"/>
          </p:cNvPicPr>
          <p:nvPr>
            <a:wavAudioFile r:embed="rId1" name="~PP744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065790"/>
      </p:ext>
    </p:extLst>
  </p:cSld>
  <p:clrMapOvr>
    <a:masterClrMapping/>
  </p:clrMapOvr>
  <p:transition advTm="8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/>
              <a:t>Epidemiology </a:t>
            </a:r>
            <a:r>
              <a:rPr lang="cs-CZ" sz="5400" b="1" dirty="0" err="1" smtClean="0"/>
              <a:t>of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injuries</a:t>
            </a:r>
            <a:endParaRPr lang="cs-CZ" sz="5400" b="1" dirty="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5628690"/>
              </p:ext>
            </p:extLst>
          </p:nvPr>
        </p:nvGraphicFramePr>
        <p:xfrm>
          <a:off x="429308" y="1484784"/>
          <a:ext cx="831915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1957"/>
                <a:gridCol w="1562863"/>
                <a:gridCol w="1512168"/>
                <a:gridCol w="1512169"/>
              </a:tblGrid>
              <a:tr h="370840">
                <a:tc>
                  <a:txBody>
                    <a:bodyPr/>
                    <a:lstStyle/>
                    <a:p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2017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2018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2019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Adults</a:t>
                      </a:r>
                      <a:r>
                        <a:rPr lang="cs-CZ" sz="2400" b="1" dirty="0" smtClean="0"/>
                        <a:t> – </a:t>
                      </a:r>
                      <a:r>
                        <a:rPr lang="cs-CZ" sz="2400" b="1" dirty="0" err="1" smtClean="0"/>
                        <a:t>hospitalized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156 789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157</a:t>
                      </a:r>
                      <a:r>
                        <a:rPr lang="cs-CZ" sz="2400" b="1" baseline="0" dirty="0" smtClean="0"/>
                        <a:t> 987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159 700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Children</a:t>
                      </a:r>
                      <a:r>
                        <a:rPr lang="cs-CZ" sz="2400" b="1" dirty="0" smtClean="0"/>
                        <a:t> – </a:t>
                      </a:r>
                      <a:r>
                        <a:rPr lang="cs-CZ" sz="2400" b="1" dirty="0" err="1" smtClean="0"/>
                        <a:t>hospitalized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31 090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30 456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31 786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baseline="0" dirty="0" err="1" smtClean="0"/>
                        <a:t>Adults</a:t>
                      </a:r>
                      <a:r>
                        <a:rPr lang="cs-CZ" sz="2400" b="1" baseline="0" dirty="0" smtClean="0"/>
                        <a:t> – </a:t>
                      </a:r>
                      <a:r>
                        <a:rPr lang="cs-CZ" sz="2400" b="1" baseline="0" dirty="0" err="1" smtClean="0"/>
                        <a:t>everyone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2 456 789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2 435 678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2 501 434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Children</a:t>
                      </a:r>
                      <a:r>
                        <a:rPr lang="cs-CZ" sz="2400" b="1" dirty="0" smtClean="0"/>
                        <a:t> - </a:t>
                      </a:r>
                      <a:r>
                        <a:rPr lang="cs-CZ" sz="2400" b="1" dirty="0" err="1" smtClean="0"/>
                        <a:t>everyone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492 789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501 123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400" b="1" dirty="0" smtClean="0"/>
                        <a:t>500 879</a:t>
                      </a:r>
                      <a:endParaRPr lang="cs-CZ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37617292"/>
              </p:ext>
            </p:extLst>
          </p:nvPr>
        </p:nvGraphicFramePr>
        <p:xfrm>
          <a:off x="341313" y="4799409"/>
          <a:ext cx="8547100" cy="2085975"/>
        </p:xfrm>
        <a:graphic>
          <a:graphicData uri="http://schemas.openxmlformats.org/presentationml/2006/ole">
            <p:oleObj spid="_x0000_s4116" name="Graf" r:id="rId4" imgW="8562944" imgH="2086043" progId="MSGraph.Chart.8">
              <p:embed followColorScheme="full"/>
            </p:oleObj>
          </a:graphicData>
        </a:graphic>
      </p:graphicFrame>
      <p:graphicFrame>
        <p:nvGraphicFramePr>
          <p:cNvPr id="7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1729394"/>
              </p:ext>
            </p:extLst>
          </p:nvPr>
        </p:nvGraphicFramePr>
        <p:xfrm>
          <a:off x="107504" y="4060804"/>
          <a:ext cx="8701680" cy="770088"/>
        </p:xfrm>
        <a:graphic>
          <a:graphicData uri="http://schemas.openxmlformats.org/drawingml/2006/table">
            <a:tbl>
              <a:tblPr/>
              <a:tblGrid>
                <a:gridCol w="1212850"/>
                <a:gridCol w="1497766"/>
                <a:gridCol w="1497766"/>
                <a:gridCol w="1497766"/>
                <a:gridCol w="1497766"/>
                <a:gridCol w="1497766"/>
              </a:tblGrid>
              <a:tr h="324000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Injuries</a:t>
                      </a:r>
                      <a:r>
                        <a:rPr lang="cs-CZ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 </a:t>
                      </a:r>
                      <a:r>
                        <a:rPr lang="cs-CZ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31 866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29 423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30 706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Deaths</a:t>
                      </a:r>
                      <a:r>
                        <a:rPr lang="cs-CZ" sz="1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cs-CZ" sz="14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168 (0,53 %)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161 (0,53 %)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133 (0,44 %)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122 (0,41 %)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112 (0,36 %)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~PP3369.WAV">
            <a:hlinkClick r:id="" action="ppaction://media"/>
          </p:cNvPr>
          <p:cNvPicPr>
            <a:picLocks noRot="1" noChangeAspect="1"/>
          </p:cNvPicPr>
          <p:nvPr>
            <a:wavAudioFile r:embed="rId2" name="~PP3369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814763"/>
      </p:ext>
    </p:extLst>
  </p:cSld>
  <p:clrMapOvr>
    <a:masterClrMapping/>
  </p:clrMapOvr>
  <p:transition advTm="2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Injury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division</a:t>
            </a:r>
            <a:endParaRPr lang="cs-CZ" sz="5400" b="1" dirty="0" smtClean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80824" y="1772816"/>
            <a:ext cx="8511656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Polytrauma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3F83B1"/>
                </a:solidFill>
              </a:rPr>
              <a:t>– </a:t>
            </a:r>
            <a:r>
              <a:rPr lang="cs-CZ" sz="2800" dirty="0" err="1" smtClean="0">
                <a:solidFill>
                  <a:srgbClr val="3F83B1"/>
                </a:solidFill>
              </a:rPr>
              <a:t>injury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multiple body </a:t>
            </a:r>
            <a:r>
              <a:rPr lang="cs-CZ" sz="2800" dirty="0" err="1" smtClean="0">
                <a:solidFill>
                  <a:srgbClr val="3F83B1"/>
                </a:solidFill>
              </a:rPr>
              <a:t>systems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from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which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at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least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one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life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threatening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C00000"/>
                </a:solidFill>
              </a:rPr>
              <a:t>Multiple </a:t>
            </a:r>
            <a:r>
              <a:rPr lang="cs-CZ" sz="2800" dirty="0" err="1" smtClean="0">
                <a:solidFill>
                  <a:srgbClr val="C00000"/>
                </a:solidFill>
              </a:rPr>
              <a:t>injury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3F83B1"/>
                </a:solidFill>
              </a:rPr>
              <a:t>– </a:t>
            </a:r>
            <a:r>
              <a:rPr lang="cs-CZ" sz="2800" dirty="0" err="1" smtClean="0">
                <a:solidFill>
                  <a:srgbClr val="3F83B1"/>
                </a:solidFill>
              </a:rPr>
              <a:t>injury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multiple body </a:t>
            </a:r>
            <a:r>
              <a:rPr lang="cs-CZ" sz="2800" dirty="0" err="1" smtClean="0">
                <a:solidFill>
                  <a:srgbClr val="3F83B1"/>
                </a:solidFill>
              </a:rPr>
              <a:t>systems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from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which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none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life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threatening</a:t>
            </a:r>
            <a:endParaRPr lang="cs-CZ" sz="2800" dirty="0" smtClean="0">
              <a:solidFill>
                <a:srgbClr val="C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Serious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monotrauma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3F83B1"/>
                </a:solidFill>
              </a:rPr>
              <a:t>– </a:t>
            </a:r>
            <a:r>
              <a:rPr lang="cs-CZ" sz="2800" dirty="0" err="1" smtClean="0">
                <a:solidFill>
                  <a:srgbClr val="3F83B1"/>
                </a:solidFill>
              </a:rPr>
              <a:t>injury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one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body </a:t>
            </a:r>
            <a:r>
              <a:rPr lang="cs-CZ" sz="2800" dirty="0" err="1" smtClean="0">
                <a:solidFill>
                  <a:srgbClr val="3F83B1"/>
                </a:solidFill>
              </a:rPr>
              <a:t>system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which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is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life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threatening</a:t>
            </a:r>
            <a:endParaRPr lang="cs-CZ" sz="2800" dirty="0" smtClean="0">
              <a:solidFill>
                <a:srgbClr val="3F83B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C00000"/>
                </a:solidFill>
              </a:rPr>
              <a:t>Monotrauma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3F83B1"/>
                </a:solidFill>
              </a:rPr>
              <a:t>– </a:t>
            </a:r>
            <a:r>
              <a:rPr lang="cs-CZ" sz="2800" dirty="0" err="1" smtClean="0">
                <a:solidFill>
                  <a:srgbClr val="3F83B1"/>
                </a:solidFill>
              </a:rPr>
              <a:t>injury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one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of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the</a:t>
            </a:r>
            <a:r>
              <a:rPr lang="cs-CZ" sz="2800" dirty="0" smtClean="0">
                <a:solidFill>
                  <a:srgbClr val="3F83B1"/>
                </a:solidFill>
              </a:rPr>
              <a:t> body </a:t>
            </a:r>
            <a:r>
              <a:rPr lang="cs-CZ" sz="2800" dirty="0" err="1" smtClean="0">
                <a:solidFill>
                  <a:srgbClr val="3F83B1"/>
                </a:solidFill>
              </a:rPr>
              <a:t>system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without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life</a:t>
            </a:r>
            <a:r>
              <a:rPr lang="cs-CZ" sz="2800" dirty="0" smtClean="0">
                <a:solidFill>
                  <a:srgbClr val="3F83B1"/>
                </a:solidFill>
              </a:rPr>
              <a:t> </a:t>
            </a:r>
            <a:r>
              <a:rPr lang="cs-CZ" sz="2800" dirty="0" err="1" smtClean="0">
                <a:solidFill>
                  <a:srgbClr val="3F83B1"/>
                </a:solidFill>
              </a:rPr>
              <a:t>threatening</a:t>
            </a:r>
            <a:endParaRPr lang="cs-CZ" sz="2800" dirty="0">
              <a:solidFill>
                <a:srgbClr val="3F83B1"/>
              </a:solidFill>
            </a:endParaRPr>
          </a:p>
        </p:txBody>
      </p:sp>
      <p:pic>
        <p:nvPicPr>
          <p:cNvPr id="4" name="~PP1610.WAV">
            <a:hlinkClick r:id="" action="ppaction://media"/>
          </p:cNvPr>
          <p:cNvPicPr>
            <a:picLocks noRot="1" noChangeAspect="1"/>
          </p:cNvPicPr>
          <p:nvPr>
            <a:wavAudioFile r:embed="rId2" name="~PP1610.WAV"/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93987106"/>
      </p:ext>
    </p:extLst>
  </p:cSld>
  <p:clrMapOvr>
    <a:masterClrMapping/>
  </p:clrMapOvr>
  <p:transition advTm="47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Polytrauma</a:t>
            </a:r>
            <a:endParaRPr lang="cs-CZ" sz="5400" b="1" dirty="0" smtClean="0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391259" y="1844824"/>
            <a:ext cx="4752975" cy="489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Lung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laceration</a:t>
            </a:r>
            <a:r>
              <a:rPr lang="cs-CZ" altLang="cs-CZ" sz="2800" dirty="0" smtClean="0">
                <a:solidFill>
                  <a:srgbClr val="4E75C4"/>
                </a:solidFill>
              </a:rPr>
              <a:t>,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hemothorax</a:t>
            </a:r>
            <a:r>
              <a:rPr lang="cs-CZ" altLang="cs-CZ" sz="2800" dirty="0" smtClean="0">
                <a:solidFill>
                  <a:srgbClr val="4E75C4"/>
                </a:solidFill>
              </a:rPr>
              <a:t> (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ventilation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threatening</a:t>
            </a:r>
            <a:r>
              <a:rPr lang="cs-CZ" altLang="cs-CZ" sz="2800" dirty="0" smtClean="0">
                <a:solidFill>
                  <a:srgbClr val="4E75C4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>
                <a:solidFill>
                  <a:srgbClr val="4E75C4"/>
                </a:solidFill>
              </a:rPr>
              <a:t>Humerus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fracture</a:t>
            </a:r>
            <a:r>
              <a:rPr lang="cs-CZ" altLang="cs-CZ" sz="2800" dirty="0" smtClean="0">
                <a:solidFill>
                  <a:srgbClr val="4E75C4"/>
                </a:solidFill>
              </a:rPr>
              <a:t> on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the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right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side</a:t>
            </a:r>
            <a:endParaRPr lang="cs-CZ" altLang="cs-CZ" sz="2800" dirty="0" smtClean="0">
              <a:solidFill>
                <a:srgbClr val="4E75C4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dirty="0" err="1" smtClean="0">
                <a:solidFill>
                  <a:srgbClr val="4E75C4"/>
                </a:solidFill>
              </a:rPr>
              <a:t>Concussion</a:t>
            </a:r>
            <a:r>
              <a:rPr lang="cs-CZ" altLang="cs-CZ" sz="2800" dirty="0" smtClean="0">
                <a:solidFill>
                  <a:srgbClr val="4E75C4"/>
                </a:solidFill>
              </a:rPr>
              <a:t>,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superficial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wound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of</a:t>
            </a:r>
            <a:r>
              <a:rPr lang="cs-CZ" altLang="cs-CZ" sz="2800" dirty="0" smtClean="0">
                <a:solidFill>
                  <a:srgbClr val="4E75C4"/>
                </a:solidFill>
              </a:rPr>
              <a:t> </a:t>
            </a:r>
            <a:r>
              <a:rPr lang="cs-CZ" altLang="cs-CZ" sz="2800" dirty="0" err="1" smtClean="0">
                <a:solidFill>
                  <a:srgbClr val="4E75C4"/>
                </a:solidFill>
              </a:rPr>
              <a:t>frontal</a:t>
            </a:r>
            <a:r>
              <a:rPr lang="cs-CZ" altLang="cs-CZ" sz="2800" dirty="0" smtClean="0">
                <a:solidFill>
                  <a:srgbClr val="4E75C4"/>
                </a:solidFill>
              </a:rPr>
              <a:t> area</a:t>
            </a:r>
          </a:p>
        </p:txBody>
      </p:sp>
      <p:pic>
        <p:nvPicPr>
          <p:cNvPr id="6" name="Picture 10" descr="ct2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12"/>
          <a:stretch>
            <a:fillRect/>
          </a:stretch>
        </p:blipFill>
        <p:spPr bwMode="auto">
          <a:xfrm>
            <a:off x="4355976" y="4128005"/>
            <a:ext cx="3169171" cy="241471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Foto: ÚSZS MSK 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5104"/>
            <a:ext cx="3240360" cy="233468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93" r="19226"/>
          <a:stretch>
            <a:fillRect/>
          </a:stretch>
        </p:blipFill>
        <p:spPr bwMode="auto">
          <a:xfrm>
            <a:off x="6368448" y="1556792"/>
            <a:ext cx="2490723" cy="309634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~PP3296.WAV">
            <a:hlinkClick r:id="" action="ppaction://media"/>
          </p:cNvPr>
          <p:cNvPicPr>
            <a:picLocks noRot="1" noChangeAspect="1"/>
          </p:cNvPicPr>
          <p:nvPr>
            <a:wavAudioFile r:embed="rId2" name="~PP3296.WAV"/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05805150"/>
      </p:ext>
    </p:extLst>
  </p:cSld>
  <p:clrMapOvr>
    <a:masterClrMapping/>
  </p:clrMapOvr>
  <p:transition advTm="3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2307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 smtClean="0"/>
              <a:t>Monotrauma</a:t>
            </a:r>
            <a:endParaRPr lang="cs-CZ" sz="5400" b="1" dirty="0" smtClean="0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391259" y="1844824"/>
            <a:ext cx="4752975" cy="489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 err="1" smtClean="0">
                <a:solidFill>
                  <a:srgbClr val="4E75C4"/>
                </a:solidFill>
              </a:rPr>
              <a:t>Clavicle</a:t>
            </a:r>
            <a:r>
              <a:rPr lang="cs-CZ" altLang="cs-CZ" dirty="0" smtClean="0">
                <a:solidFill>
                  <a:srgbClr val="4E75C4"/>
                </a:solidFill>
              </a:rPr>
              <a:t> </a:t>
            </a:r>
            <a:r>
              <a:rPr lang="cs-CZ" altLang="cs-CZ" dirty="0" err="1" smtClean="0">
                <a:solidFill>
                  <a:srgbClr val="4E75C4"/>
                </a:solidFill>
              </a:rPr>
              <a:t>fracture</a:t>
            </a:r>
            <a:endParaRPr lang="cs-CZ" altLang="cs-CZ" dirty="0" smtClean="0">
              <a:solidFill>
                <a:srgbClr val="4E75C4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15" t="13234" r="12343" b="5724"/>
          <a:stretch>
            <a:fillRect/>
          </a:stretch>
        </p:blipFill>
        <p:spPr bwMode="auto">
          <a:xfrm>
            <a:off x="3127376" y="2508206"/>
            <a:ext cx="5328592" cy="401475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~PP992.WAV">
            <a:hlinkClick r:id="" action="ppaction://media"/>
          </p:cNvPr>
          <p:cNvPicPr>
            <a:picLocks noRot="1" noChangeAspect="1"/>
          </p:cNvPicPr>
          <p:nvPr>
            <a:wavAudioFile r:embed="rId2" name="~PP992.WAV"/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55902450"/>
      </p:ext>
    </p:extLst>
  </p:cSld>
  <p:clrMapOvr>
    <a:masterClrMapping/>
  </p:clrMapOvr>
  <p:transition advTm="9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1.4|15.5|21.2|27.1|19.2|10.5|10|22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4.8|18.2|2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3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8.2|18.6|37|15.2|8.9|7.6|1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56|28.6|2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0.2|10.8|17.9|20.5|4.7|20.4|50.9|48.1|19.9|5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9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9|6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54.6|0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9.7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3625</TotalTime>
  <Words>1691</Words>
  <Application>Microsoft Office PowerPoint</Application>
  <PresentationFormat>Předvádění na obrazovce (4:3)</PresentationFormat>
  <Paragraphs>591</Paragraphs>
  <Slides>52</Slides>
  <Notes>2</Notes>
  <HiddenSlides>0</HiddenSlides>
  <MMClips>57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4" baseType="lpstr">
      <vt:lpstr>Motiv sady Office</vt:lpstr>
      <vt:lpstr>Graf</vt:lpstr>
      <vt:lpstr>TRAUMATOLOGY</vt:lpstr>
      <vt:lpstr>What is traumatology </vt:lpstr>
      <vt:lpstr>An adult or a child??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INFLAMATORNÍ MYOFIBROBLASTICKÝ TUMOR JÍCNU (KAZUISTIKA)</dc:title>
  <dc:creator>Dousek Robert</dc:creator>
  <cp:lastModifiedBy>Planka_LENOVO</cp:lastModifiedBy>
  <cp:revision>234</cp:revision>
  <dcterms:created xsi:type="dcterms:W3CDTF">2013-04-03T19:03:52Z</dcterms:created>
  <dcterms:modified xsi:type="dcterms:W3CDTF">2020-04-05T21:02:42Z</dcterms:modified>
</cp:coreProperties>
</file>