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7AA4E-5589-41F0-90F6-5B5DF58CE7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8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D80E-BB1C-409B-A188-D7DF62271F33}" type="datetimeFigureOut">
              <a:rPr lang="cs-CZ" smtClean="0"/>
              <a:pPr/>
              <a:t>20. 3. 2016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CB3FD-D3C9-449C-94A7-F6E34772A28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2591780" y="548680"/>
            <a:ext cx="6408712" cy="1470025"/>
          </a:xfrm>
        </p:spPr>
        <p:txBody>
          <a:bodyPr>
            <a:normAutofit/>
          </a:bodyPr>
          <a:lstStyle/>
          <a:p>
            <a:r>
              <a:rPr lang="cs-CZ" altLang="cs-CZ" b="1" dirty="0" err="1" smtClean="0">
                <a:solidFill>
                  <a:srgbClr val="FF0000"/>
                </a:solidFill>
              </a:rPr>
              <a:t>Temporal</a:t>
            </a:r>
            <a:r>
              <a:rPr lang="cs-CZ" altLang="cs-CZ" b="1" dirty="0" smtClean="0">
                <a:solidFill>
                  <a:srgbClr val="FF0000"/>
                </a:solidFill>
              </a:rPr>
              <a:t> lobe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epilepsy</a:t>
            </a:r>
            <a:r>
              <a:rPr lang="cs-CZ" altLang="cs-CZ" b="1" dirty="0" smtClean="0">
                <a:solidFill>
                  <a:srgbClr val="FF0000"/>
                </a:solidFill>
              </a:rPr>
              <a:t>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surgery</a:t>
            </a:r>
            <a:endParaRPr lang="cs-CZ" altLang="cs-CZ" b="1" dirty="0" smtClean="0">
              <a:solidFill>
                <a:srgbClr val="FF0000"/>
              </a:solidFill>
            </a:endParaRPr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2843808" y="2972544"/>
            <a:ext cx="6120680" cy="600472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oc</a:t>
            </a: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MUDr. Eva </a:t>
            </a:r>
            <a:r>
              <a:rPr lang="cs-CZ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Brichtová</a:t>
            </a:r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Ph.D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cs-CZ" alt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880320" cy="67058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516079" y="3998674"/>
            <a:ext cx="46085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Dpt. of Neurosurgery </a:t>
            </a:r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r>
              <a:rPr lang="cs-CZ" sz="2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St. Anne University Hospital Brno and Masaryk University Brno</a:t>
            </a:r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algn="ctr"/>
            <a:r>
              <a:rPr lang="cs-CZ" sz="2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Epilepsy Center Brno</a:t>
            </a:r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64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14132" y="103565"/>
            <a:ext cx="65489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AMTR  </a:t>
            </a:r>
          </a:p>
          <a:p>
            <a:pPr algn="ctr"/>
            <a:r>
              <a:rPr lang="cs-CZ" sz="3600" b="1" dirty="0" err="1" smtClean="0">
                <a:solidFill>
                  <a:srgbClr val="FF0000"/>
                </a:solidFill>
              </a:rPr>
              <a:t>Anteromedial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temporal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resection</a:t>
            </a:r>
            <a:endParaRPr lang="cs-CZ" sz="3600" b="1" dirty="0">
              <a:solidFill>
                <a:srgbClr val="FF0000"/>
              </a:solidFill>
            </a:endParaRPr>
          </a:p>
          <a:p>
            <a:pPr algn="ctr"/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3283002" cy="190446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447417" cy="33843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29237" y="6453336"/>
            <a:ext cx="3546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M.Brázdil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a kol., </a:t>
            </a:r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Farmakorezistentní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epilepsie, Triton, 2004</a:t>
            </a:r>
            <a:endParaRPr lang="cs-CZ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27584" y="1412776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mtClean="0"/>
              <a:t>Temporal </a:t>
            </a:r>
            <a:r>
              <a:rPr lang="cs-CZ" dirty="0" smtClean="0"/>
              <a:t>pole </a:t>
            </a:r>
            <a:r>
              <a:rPr lang="cs-CZ" dirty="0" err="1" smtClean="0"/>
              <a:t>approx</a:t>
            </a:r>
            <a:r>
              <a:rPr lang="cs-CZ" dirty="0" smtClean="0"/>
              <a:t> 3.5 </a:t>
            </a:r>
            <a:r>
              <a:rPr lang="cs-CZ" smtClean="0"/>
              <a:t>cm </a:t>
            </a:r>
            <a:r>
              <a:rPr lang="cs-CZ" smtClean="0"/>
              <a:t>removal  (without </a:t>
            </a:r>
            <a:r>
              <a:rPr lang="cs-CZ" dirty="0" err="1" smtClean="0"/>
              <a:t>the</a:t>
            </a:r>
            <a:r>
              <a:rPr lang="cs-CZ" dirty="0" smtClean="0"/>
              <a:t> superior </a:t>
            </a:r>
            <a:r>
              <a:rPr lang="cs-CZ" dirty="0" err="1" smtClean="0"/>
              <a:t>temporal</a:t>
            </a:r>
            <a:r>
              <a:rPr lang="cs-CZ" dirty="0" smtClean="0"/>
              <a:t> </a:t>
            </a:r>
            <a:r>
              <a:rPr lang="cs-CZ" dirty="0" err="1" smtClean="0"/>
              <a:t>gyrus</a:t>
            </a:r>
            <a:r>
              <a:rPr lang="cs-CZ" dirty="0" smtClean="0"/>
              <a:t>), </a:t>
            </a:r>
            <a:r>
              <a:rPr lang="cs-CZ" dirty="0" err="1" smtClean="0"/>
              <a:t>the</a:t>
            </a:r>
            <a:r>
              <a:rPr lang="cs-CZ" dirty="0" smtClean="0"/>
              <a:t> amygdala,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hippocampus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theparahippocampal</a:t>
            </a:r>
            <a:r>
              <a:rPr lang="cs-CZ" dirty="0" smtClean="0"/>
              <a:t> </a:t>
            </a:r>
            <a:r>
              <a:rPr lang="cs-CZ" dirty="0" err="1" smtClean="0"/>
              <a:t>gyrus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2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124744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000" dirty="0" err="1" smtClean="0"/>
              <a:t>Removal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amygdala, part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hippocampus</a:t>
            </a:r>
            <a:r>
              <a:rPr lang="cs-CZ" sz="2000" dirty="0" smtClean="0"/>
              <a:t> </a:t>
            </a:r>
            <a:r>
              <a:rPr lang="cs-CZ" sz="2000" err="1" smtClean="0"/>
              <a:t>and</a:t>
            </a:r>
            <a:r>
              <a:rPr lang="cs-CZ" sz="2000" smtClean="0"/>
              <a:t> </a:t>
            </a:r>
            <a:r>
              <a:rPr lang="cs-CZ" sz="2000" smtClean="0"/>
              <a:t>the </a:t>
            </a:r>
            <a:r>
              <a:rPr lang="cs-CZ" sz="2000" dirty="0" err="1" smtClean="0"/>
              <a:t>parahippocampal</a:t>
            </a:r>
            <a:r>
              <a:rPr lang="cs-CZ" sz="2000" dirty="0" smtClean="0"/>
              <a:t> </a:t>
            </a:r>
            <a:r>
              <a:rPr lang="cs-CZ" sz="2000" err="1" smtClean="0"/>
              <a:t>gyrus</a:t>
            </a:r>
            <a:r>
              <a:rPr lang="cs-CZ" sz="2000" smtClean="0"/>
              <a:t>  </a:t>
            </a:r>
            <a:endParaRPr lang="cs-CZ" sz="2000" smtClean="0"/>
          </a:p>
          <a:p>
            <a:r>
              <a:rPr lang="cs-CZ" sz="2000"/>
              <a:t>T</a:t>
            </a:r>
            <a:r>
              <a:rPr lang="cs-CZ" sz="2000" smtClean="0"/>
              <a:t>emporal neocortex saved.</a:t>
            </a:r>
            <a:endParaRPr lang="cs-CZ" sz="2000" dirty="0" smtClean="0"/>
          </a:p>
          <a:p>
            <a:endParaRPr lang="cs-CZ" dirty="0"/>
          </a:p>
          <a:p>
            <a:r>
              <a:rPr lang="cs-CZ" dirty="0" smtClean="0"/>
              <a:t> 1958  </a:t>
            </a:r>
            <a:r>
              <a:rPr lang="cs-CZ" dirty="0" err="1" smtClean="0"/>
              <a:t>Niermeyer</a:t>
            </a:r>
            <a:r>
              <a:rPr lang="cs-CZ" dirty="0" smtClean="0"/>
              <a:t>  - </a:t>
            </a:r>
            <a:r>
              <a:rPr lang="cs-CZ" err="1" smtClean="0"/>
              <a:t>transcortical</a:t>
            </a:r>
            <a:r>
              <a:rPr lang="cs-CZ" smtClean="0"/>
              <a:t> </a:t>
            </a:r>
            <a:r>
              <a:rPr lang="cs-CZ" smtClean="0"/>
              <a:t>approach  via </a:t>
            </a:r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temporalis</a:t>
            </a:r>
            <a:r>
              <a:rPr lang="cs-CZ" dirty="0" smtClean="0"/>
              <a:t> </a:t>
            </a:r>
            <a:r>
              <a:rPr lang="cs-CZ" dirty="0" err="1" smtClean="0"/>
              <a:t>medius</a:t>
            </a:r>
            <a:endParaRPr lang="cs-CZ" dirty="0" smtClean="0"/>
          </a:p>
          <a:p>
            <a:r>
              <a:rPr lang="cs-CZ" dirty="0" smtClean="0"/>
              <a:t> 1985  </a:t>
            </a:r>
            <a:r>
              <a:rPr lang="cs-CZ" dirty="0" err="1" smtClean="0"/>
              <a:t>Yasargil</a:t>
            </a:r>
            <a:r>
              <a:rPr lang="cs-CZ" dirty="0" smtClean="0"/>
              <a:t> a </a:t>
            </a:r>
            <a:r>
              <a:rPr lang="cs-CZ" err="1" smtClean="0"/>
              <a:t>Wieser</a:t>
            </a:r>
            <a:r>
              <a:rPr lang="cs-CZ" smtClean="0"/>
              <a:t> </a:t>
            </a:r>
            <a:r>
              <a:rPr lang="cs-CZ" smtClean="0"/>
              <a:t> -  </a:t>
            </a:r>
            <a:r>
              <a:rPr lang="cs-CZ" dirty="0" smtClean="0"/>
              <a:t>via </a:t>
            </a:r>
            <a:r>
              <a:rPr lang="cs-CZ" dirty="0" err="1" smtClean="0"/>
              <a:t>fissura</a:t>
            </a:r>
            <a:r>
              <a:rPr lang="cs-CZ" dirty="0" smtClean="0"/>
              <a:t> Sylvii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710918" y="22740"/>
            <a:ext cx="77161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 AHE        </a:t>
            </a:r>
          </a:p>
          <a:p>
            <a:pPr algn="ctr"/>
            <a:r>
              <a:rPr lang="cs-CZ" sz="3600" b="1" dirty="0" err="1" smtClean="0">
                <a:solidFill>
                  <a:srgbClr val="FF0000"/>
                </a:solidFill>
              </a:rPr>
              <a:t>Selective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amygdalohippocampectomy</a:t>
            </a:r>
            <a:endParaRPr lang="cs-CZ" sz="36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289238" cy="1865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42595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070410" y="6475089"/>
            <a:ext cx="35461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M.Brázdil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a kol., </a:t>
            </a:r>
            <a:r>
              <a:rPr lang="cs-CZ" sz="1100" dirty="0" err="1" smtClean="0">
                <a:solidFill>
                  <a:schemeClr val="bg1">
                    <a:lumMod val="50000"/>
                  </a:schemeClr>
                </a:solidFill>
              </a:rPr>
              <a:t>Farmakorezistentní</a:t>
            </a:r>
            <a:r>
              <a:rPr lang="cs-CZ" sz="1100" dirty="0" smtClean="0">
                <a:solidFill>
                  <a:schemeClr val="bg1">
                    <a:lumMod val="50000"/>
                  </a:schemeClr>
                </a:solidFill>
              </a:rPr>
              <a:t> epilepsie, Triton, 2004</a:t>
            </a:r>
            <a:endParaRPr lang="cs-CZ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112" y="1412776"/>
            <a:ext cx="6728899" cy="503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5498" y="378232"/>
            <a:ext cx="5516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Types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err="1" smtClean="0">
                <a:solidFill>
                  <a:srgbClr val="FF0000"/>
                </a:solidFill>
              </a:rPr>
              <a:t>of</a:t>
            </a:r>
            <a:r>
              <a:rPr lang="cs-CZ" sz="3600" b="1" smtClean="0">
                <a:solidFill>
                  <a:srgbClr val="FF0000"/>
                </a:solidFill>
              </a:rPr>
              <a:t> </a:t>
            </a:r>
            <a:r>
              <a:rPr lang="cs-CZ" sz="3600" b="1" smtClean="0">
                <a:solidFill>
                  <a:srgbClr val="FF0000"/>
                </a:solidFill>
              </a:rPr>
              <a:t>t</a:t>
            </a:r>
            <a:r>
              <a:rPr lang="cs-CZ" sz="3600" b="1" smtClean="0">
                <a:solidFill>
                  <a:srgbClr val="FF0000"/>
                </a:solidFill>
              </a:rPr>
              <a:t>emporal resection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635896" y="6579038"/>
            <a:ext cx="4953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C. </a:t>
            </a:r>
            <a:r>
              <a:rPr lang="cs-CZ" sz="1050" dirty="0" err="1" smtClean="0">
                <a:solidFill>
                  <a:schemeClr val="bg1">
                    <a:lumMod val="65000"/>
                  </a:schemeClr>
                </a:solidFill>
              </a:rPr>
              <a:t>Destrieux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Surgical anatomy of the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hippocampus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Neurochirurgie 59 (2013) 149–158 </a:t>
            </a:r>
          </a:p>
        </p:txBody>
      </p:sp>
    </p:spTree>
    <p:extLst>
      <p:ext uri="{BB962C8B-B14F-4D97-AF65-F5344CB8AC3E}">
        <p14:creationId xmlns:p14="http://schemas.microsoft.com/office/powerpoint/2010/main" val="1334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kdak\AppData\Local\Temp\Rar$DI60.696\DSC07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16059" cy="51120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šťacký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137" y="1124744"/>
            <a:ext cx="3657600" cy="2743200"/>
          </a:xfrm>
          <a:prstGeom prst="rect">
            <a:avLst/>
          </a:prstGeom>
          <a:effectLst/>
        </p:spPr>
      </p:pic>
      <p:pic>
        <p:nvPicPr>
          <p:cNvPr id="6" name="Obrázek 5" descr="DSC07528a.jpg"/>
          <p:cNvPicPr>
            <a:picLocks noChangeAspect="1"/>
          </p:cNvPicPr>
          <p:nvPr/>
        </p:nvPicPr>
        <p:blipFill rotWithShape="1">
          <a:blip r:embed="rId3" cstate="print"/>
          <a:srcRect l="-4798" t="1" r="4798" b="13746"/>
          <a:stretch/>
        </p:blipFill>
        <p:spPr>
          <a:xfrm>
            <a:off x="4283968" y="1484784"/>
            <a:ext cx="4499992" cy="2844000"/>
          </a:xfrm>
          <a:prstGeom prst="rect">
            <a:avLst/>
          </a:prstGeom>
          <a:effectLst/>
        </p:spPr>
      </p:pic>
      <p:pic>
        <p:nvPicPr>
          <p:cNvPr id="7" name="Obrázek 6" descr="DSC07517a.jpg"/>
          <p:cNvPicPr>
            <a:picLocks noChangeAspect="1"/>
          </p:cNvPicPr>
          <p:nvPr/>
        </p:nvPicPr>
        <p:blipFill rotWithShape="1">
          <a:blip r:embed="rId4" cstate="print"/>
          <a:srcRect l="-4065" t="2424" r="7317" b="11568"/>
          <a:stretch/>
        </p:blipFill>
        <p:spPr>
          <a:xfrm>
            <a:off x="2555776" y="4005064"/>
            <a:ext cx="4525379" cy="2700016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62272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cs-CZ" altLang="cs-CZ" sz="3200" b="1" dirty="0" smtClean="0">
                <a:solidFill>
                  <a:srgbClr val="F80012"/>
                </a:solidFill>
                <a:effectLst/>
              </a:rPr>
              <a:t> </a:t>
            </a:r>
            <a:r>
              <a:rPr lang="cs-CZ" altLang="cs-CZ" sz="3200" b="1" dirty="0" err="1">
                <a:solidFill>
                  <a:srgbClr val="F80012"/>
                </a:solidFill>
              </a:rPr>
              <a:t>H</a:t>
            </a:r>
            <a:r>
              <a:rPr lang="cs-CZ" altLang="cs-CZ" sz="3200" b="1" dirty="0" err="1" smtClean="0">
                <a:solidFill>
                  <a:srgbClr val="F80012"/>
                </a:solidFill>
                <a:effectLst/>
              </a:rPr>
              <a:t>ippocampus</a:t>
            </a:r>
            <a:endParaRPr lang="cs-CZ" altLang="cs-CZ" sz="3200" b="1" dirty="0" smtClean="0">
              <a:solidFill>
                <a:srgbClr val="F80012"/>
              </a:solidFill>
              <a:effectLst/>
            </a:endParaRPr>
          </a:p>
        </p:txBody>
      </p:sp>
      <p:pic>
        <p:nvPicPr>
          <p:cNvPr id="17411" name="Picture 5" descr="normalni hippocamp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628800"/>
            <a:ext cx="4539853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582842" y="2813052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CA4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5853113" y="4902202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CA3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3531394" y="4613277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CA2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681287" y="2133600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CA1</a:t>
            </a:r>
          </a:p>
        </p:txBody>
      </p:sp>
    </p:spTree>
    <p:extLst>
      <p:ext uri="{BB962C8B-B14F-4D97-AF65-F5344CB8AC3E}">
        <p14:creationId xmlns:p14="http://schemas.microsoft.com/office/powerpoint/2010/main" val="36399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886700" cy="836711"/>
          </a:xfrm>
        </p:spPr>
        <p:txBody>
          <a:bodyPr>
            <a:norm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Hippocampal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sclerosis</a:t>
            </a:r>
            <a:r>
              <a:rPr lang="cs-CZ" sz="3200" b="1" dirty="0" smtClean="0">
                <a:solidFill>
                  <a:srgbClr val="FF0000"/>
                </a:solidFill>
              </a:rPr>
              <a:t>, ILAE typ 1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6173 11 40x CA2-4 20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49" y="1372758"/>
            <a:ext cx="5060731" cy="508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033752" y="220717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CA4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29655" y="192339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CA3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07117" y="484526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60531" y="6432331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CA1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935-15-40x okraj amygda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5" y="1484784"/>
            <a:ext cx="5856651" cy="43924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635896" y="188640"/>
            <a:ext cx="1862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Amygdala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79712" y="332655"/>
            <a:ext cx="5427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smtClean="0">
                <a:solidFill>
                  <a:srgbClr val="FF0000"/>
                </a:solidFill>
              </a:rPr>
              <a:t>Postoperative </a:t>
            </a:r>
            <a:r>
              <a:rPr lang="cs-CZ" sz="3200" b="1" dirty="0" smtClean="0">
                <a:solidFill>
                  <a:srgbClr val="FF0000"/>
                </a:solidFill>
              </a:rPr>
              <a:t>CT </a:t>
            </a:r>
            <a:r>
              <a:rPr lang="cs-CZ" sz="3200" b="1" dirty="0" err="1" smtClean="0">
                <a:solidFill>
                  <a:srgbClr val="FF0000"/>
                </a:solidFill>
              </a:rPr>
              <a:t>and</a:t>
            </a:r>
            <a:r>
              <a:rPr lang="cs-CZ" sz="3200" b="1" dirty="0" smtClean="0">
                <a:solidFill>
                  <a:srgbClr val="FF0000"/>
                </a:solidFill>
              </a:rPr>
              <a:t> MRI </a:t>
            </a:r>
            <a:r>
              <a:rPr lang="cs-CZ" sz="3200" b="1" dirty="0" err="1" smtClean="0">
                <a:solidFill>
                  <a:srgbClr val="FF0000"/>
                </a:solidFill>
              </a:rPr>
              <a:t>scan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1137"/>
            <a:ext cx="3751262" cy="393680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1137"/>
            <a:ext cx="3672448" cy="396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1988840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 smtClean="0"/>
              <a:t>Effect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surgery</a:t>
            </a:r>
            <a:r>
              <a:rPr lang="cs-CZ" sz="2000" dirty="0" smtClean="0"/>
              <a:t>:</a:t>
            </a:r>
          </a:p>
          <a:p>
            <a:endParaRPr lang="cs-CZ" sz="2000" dirty="0"/>
          </a:p>
          <a:p>
            <a:r>
              <a:rPr lang="cs-CZ" sz="2000" b="1" dirty="0" err="1"/>
              <a:t>Engel</a:t>
            </a:r>
            <a:r>
              <a:rPr lang="cs-CZ" sz="2000" b="1" dirty="0"/>
              <a:t> </a:t>
            </a:r>
            <a:r>
              <a:rPr lang="cs-CZ" sz="2000" b="1" dirty="0" smtClean="0"/>
              <a:t>I     </a:t>
            </a:r>
            <a:r>
              <a:rPr lang="cs-CZ" sz="2000" dirty="0" smtClean="0"/>
              <a:t>- </a:t>
            </a:r>
            <a:r>
              <a:rPr lang="en-US" sz="2000" dirty="0" smtClean="0"/>
              <a:t> no seizures</a:t>
            </a:r>
            <a:endParaRPr lang="cs-CZ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Engel </a:t>
            </a:r>
            <a:r>
              <a:rPr lang="en-US" sz="2000" b="1" smtClean="0"/>
              <a:t>II </a:t>
            </a:r>
            <a:r>
              <a:rPr lang="cs-CZ" sz="2000" b="1" smtClean="0"/>
              <a:t>  </a:t>
            </a:r>
            <a:r>
              <a:rPr lang="en-US" sz="2000" smtClean="0"/>
              <a:t>- </a:t>
            </a:r>
            <a:r>
              <a:rPr lang="cs-CZ" sz="2000" smtClean="0"/>
              <a:t>  </a:t>
            </a:r>
            <a:r>
              <a:rPr lang="en-US" sz="2000" smtClean="0"/>
              <a:t>nearly </a:t>
            </a:r>
            <a:r>
              <a:rPr lang="en-US" sz="2000" dirty="0" smtClean="0"/>
              <a:t>seizure-free, sporadic </a:t>
            </a:r>
            <a:r>
              <a:rPr lang="cs-CZ" sz="2000" dirty="0" err="1" smtClean="0"/>
              <a:t>seizure</a:t>
            </a:r>
            <a:endParaRPr lang="cs-CZ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Engel </a:t>
            </a:r>
            <a:r>
              <a:rPr lang="en-US" sz="2000" b="1" smtClean="0"/>
              <a:t>III </a:t>
            </a:r>
            <a:r>
              <a:rPr lang="cs-CZ" sz="2000" b="1" smtClean="0"/>
              <a:t> </a:t>
            </a:r>
            <a:r>
              <a:rPr lang="en-US" sz="2000" smtClean="0"/>
              <a:t>- </a:t>
            </a:r>
            <a:r>
              <a:rPr lang="cs-CZ" sz="2000" smtClean="0"/>
              <a:t>  </a:t>
            </a:r>
            <a:r>
              <a:rPr lang="en-US" sz="2000" smtClean="0"/>
              <a:t>a </a:t>
            </a:r>
            <a:r>
              <a:rPr lang="en-US" sz="2000" dirty="0" smtClean="0"/>
              <a:t>significant improvement</a:t>
            </a:r>
            <a:endParaRPr lang="cs-CZ" sz="2000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Engel </a:t>
            </a:r>
            <a:r>
              <a:rPr lang="en-US" sz="2000" b="1" smtClean="0"/>
              <a:t>IV </a:t>
            </a:r>
            <a:r>
              <a:rPr lang="cs-CZ" sz="2000" b="1" smtClean="0"/>
              <a:t> </a:t>
            </a:r>
            <a:r>
              <a:rPr lang="en-US" sz="2000" smtClean="0"/>
              <a:t>- </a:t>
            </a:r>
            <a:r>
              <a:rPr lang="cs-CZ" sz="2000" smtClean="0"/>
              <a:t>  </a:t>
            </a:r>
            <a:r>
              <a:rPr lang="en-US" sz="2000" smtClean="0"/>
              <a:t>insignificant improvement</a:t>
            </a:r>
            <a:r>
              <a:rPr lang="cs-CZ" sz="2000" smtClean="0"/>
              <a:t>, </a:t>
            </a:r>
            <a:r>
              <a:rPr lang="en-US" sz="2000" smtClean="0"/>
              <a:t> unchanged</a:t>
            </a:r>
            <a:r>
              <a:rPr lang="cs-CZ" sz="2000" smtClean="0"/>
              <a:t>,  </a:t>
            </a:r>
            <a:r>
              <a:rPr lang="en-US" sz="2000" smtClean="0"/>
              <a:t>worsening</a:t>
            </a:r>
            <a:endParaRPr lang="en-US" sz="2000" dirty="0" smtClean="0"/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339752" y="40466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 smtClean="0">
                <a:solidFill>
                  <a:srgbClr val="FF0000"/>
                </a:solidFill>
              </a:rPr>
              <a:t>Engel</a:t>
            </a:r>
            <a:r>
              <a:rPr lang="cs-CZ" sz="3600" dirty="0" smtClean="0">
                <a:solidFill>
                  <a:srgbClr val="FF0000"/>
                </a:solidFill>
              </a:rPr>
              <a:t>'s </a:t>
            </a:r>
            <a:r>
              <a:rPr lang="cs-CZ" sz="3600" dirty="0" err="1" smtClean="0">
                <a:solidFill>
                  <a:srgbClr val="FF0000"/>
                </a:solidFill>
              </a:rPr>
              <a:t>classification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260648"/>
            <a:ext cx="4207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Temporal</a:t>
            </a:r>
            <a:r>
              <a:rPr lang="cs-CZ" sz="3200" b="1" dirty="0" smtClean="0">
                <a:solidFill>
                  <a:srgbClr val="FF0000"/>
                </a:solidFill>
              </a:rPr>
              <a:t> lobe anatomy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50735"/>
            <a:ext cx="3659571" cy="37493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0" r="1030"/>
          <a:stretch/>
        </p:blipFill>
        <p:spPr>
          <a:xfrm>
            <a:off x="1152000" y="1340768"/>
            <a:ext cx="3458005" cy="51496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860032" y="5526843"/>
            <a:ext cx="30315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C. </a:t>
            </a:r>
            <a:r>
              <a:rPr lang="cs-CZ" sz="1050" dirty="0" err="1" smtClean="0">
                <a:solidFill>
                  <a:schemeClr val="bg1">
                    <a:lumMod val="65000"/>
                  </a:schemeClr>
                </a:solidFill>
              </a:rPr>
              <a:t>Destrieux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Surgical anatomy of the </a:t>
            </a:r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hippocampus</a:t>
            </a:r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</a:p>
          <a:p>
            <a:r>
              <a:rPr lang="cs-CZ" sz="1050" dirty="0" smtClean="0">
                <a:solidFill>
                  <a:schemeClr val="bg1">
                    <a:lumMod val="65000"/>
                  </a:schemeClr>
                </a:solidFill>
              </a:rPr>
              <a:t>Neurochirurgie </a:t>
            </a:r>
            <a:r>
              <a:rPr lang="cs-CZ" sz="1050" dirty="0">
                <a:solidFill>
                  <a:schemeClr val="bg1">
                    <a:lumMod val="65000"/>
                  </a:schemeClr>
                </a:solidFill>
              </a:rPr>
              <a:t>59 (2013) 149–158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08" y="2276872"/>
            <a:ext cx="7230224" cy="361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188640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FF0000"/>
                </a:solidFill>
              </a:rPr>
              <a:t>Temporal</a:t>
            </a:r>
            <a:r>
              <a:rPr lang="cs-CZ" sz="2800" b="1" dirty="0" smtClean="0">
                <a:solidFill>
                  <a:srgbClr val="FF0000"/>
                </a:solidFill>
              </a:rPr>
              <a:t> lobe </a:t>
            </a:r>
            <a:r>
              <a:rPr lang="cs-CZ" sz="2800" b="1" dirty="0" err="1" smtClean="0">
                <a:solidFill>
                  <a:srgbClr val="FF0000"/>
                </a:solidFill>
              </a:rPr>
              <a:t>epilepsy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surgery</a:t>
            </a:r>
            <a:r>
              <a:rPr lang="cs-CZ" sz="2800" b="1" dirty="0" smtClean="0">
                <a:solidFill>
                  <a:srgbClr val="FF0000"/>
                </a:solidFill>
              </a:rPr>
              <a:t>- </a:t>
            </a:r>
            <a:r>
              <a:rPr lang="cs-CZ" sz="2800" b="1" dirty="0" err="1" smtClean="0">
                <a:solidFill>
                  <a:srgbClr val="FF0000"/>
                </a:solidFill>
              </a:rPr>
              <a:t>outcome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5556" y="630932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373018" y="1340768"/>
            <a:ext cx="23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smtClean="0"/>
              <a:t>Epilepsy Center Brno</a:t>
            </a:r>
            <a:endParaRPr lang="cs-CZ" sz="2000" b="1" dirty="0" smtClean="0"/>
          </a:p>
          <a:p>
            <a:pPr algn="ctr"/>
            <a:r>
              <a:rPr lang="cs-CZ" sz="2000" b="1" dirty="0" smtClean="0"/>
              <a:t>1995-2009</a:t>
            </a:r>
            <a:endParaRPr lang="cs-CZ" sz="2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11519" y="5867980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Engel</a:t>
            </a:r>
            <a:r>
              <a:rPr lang="cs-CZ" b="1" dirty="0" smtClean="0"/>
              <a:t> </a:t>
            </a:r>
            <a:r>
              <a:rPr lang="cs-CZ" b="1" dirty="0" err="1" smtClean="0"/>
              <a:t>classification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563888" y="2721694"/>
            <a:ext cx="248060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pPr algn="ctr"/>
            <a:r>
              <a:rPr lang="cs-CZ" b="1" smtClean="0">
                <a:solidFill>
                  <a:srgbClr val="FF0000"/>
                </a:solidFill>
              </a:rPr>
              <a:t>Total:  161 patients 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2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2636912"/>
            <a:ext cx="9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sz="2400" b="1" smtClean="0">
                <a:solidFill>
                  <a:srgbClr val="FF0000"/>
                </a:solidFill>
              </a:rPr>
              <a:t>19 </a:t>
            </a:r>
            <a:r>
              <a:rPr lang="cs-CZ" sz="2400" b="1" smtClean="0">
                <a:solidFill>
                  <a:srgbClr val="FF0000"/>
                </a:solidFill>
              </a:rPr>
              <a:t> temporal </a:t>
            </a:r>
            <a:r>
              <a:rPr lang="cs-CZ" sz="2400" b="1" dirty="0" err="1" smtClean="0">
                <a:solidFill>
                  <a:srgbClr val="FF0000"/>
                </a:solidFill>
              </a:rPr>
              <a:t>resections</a:t>
            </a:r>
            <a:r>
              <a:rPr lang="cs-CZ" sz="2400" b="1" dirty="0" smtClean="0">
                <a:solidFill>
                  <a:srgbClr val="FF0000"/>
                </a:solidFill>
              </a:rPr>
              <a:t>   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AutoNum type="arabicPlain" startAt="2"/>
            </a:pPr>
            <a:r>
              <a:rPr lang="cs-CZ" b="1" smtClean="0"/>
              <a:t>cortical </a:t>
            </a:r>
            <a:r>
              <a:rPr lang="cs-CZ" b="1" dirty="0" err="1" smtClean="0"/>
              <a:t>resections</a:t>
            </a:r>
            <a:endParaRPr lang="cs-CZ" b="1" dirty="0" smtClean="0"/>
          </a:p>
          <a:p>
            <a:r>
              <a:rPr lang="cs-CZ" sz="900" b="1" dirty="0" smtClean="0"/>
              <a:t> </a:t>
            </a:r>
          </a:p>
          <a:p>
            <a:pPr marL="342900" indent="-342900">
              <a:buAutoNum type="arabicPlain" startAt="5"/>
            </a:pPr>
            <a:r>
              <a:rPr lang="cs-CZ" b="1" dirty="0" err="1" smtClean="0"/>
              <a:t>lesionectomy</a:t>
            </a:r>
            <a:r>
              <a:rPr lang="cs-CZ" b="1" dirty="0" smtClean="0"/>
              <a:t> (</a:t>
            </a:r>
            <a:r>
              <a:rPr lang="cs-CZ" b="1" smtClean="0"/>
              <a:t>4x </a:t>
            </a:r>
            <a:r>
              <a:rPr lang="cs-CZ" b="1" smtClean="0"/>
              <a:t>cavernoma, </a:t>
            </a:r>
            <a:r>
              <a:rPr lang="cs-CZ" b="1" dirty="0" smtClean="0"/>
              <a:t>1x  </a:t>
            </a:r>
            <a:r>
              <a:rPr lang="cs-CZ" b="1" dirty="0" err="1" smtClean="0"/>
              <a:t>glioma</a:t>
            </a:r>
            <a:r>
              <a:rPr lang="cs-CZ" b="1" dirty="0" smtClean="0"/>
              <a:t>)</a:t>
            </a:r>
          </a:p>
          <a:p>
            <a:r>
              <a:rPr lang="cs-CZ" sz="900" b="1" dirty="0" smtClean="0">
                <a:solidFill>
                  <a:srgbClr val="FF0000"/>
                </a:solidFill>
              </a:rPr>
              <a:t>                        </a:t>
            </a:r>
          </a:p>
          <a:p>
            <a:pPr marL="342900" indent="-342900">
              <a:buAutoNum type="arabicPlain" startAt="12"/>
            </a:pPr>
            <a:r>
              <a:rPr lang="cs-CZ" b="1" dirty="0" smtClean="0">
                <a:solidFill>
                  <a:srgbClr val="FF0000"/>
                </a:solidFill>
              </a:rPr>
              <a:t>AMTR </a:t>
            </a:r>
            <a:endParaRPr lang="cs-CZ" dirty="0"/>
          </a:p>
          <a:p>
            <a:pPr marL="342900" indent="-342900">
              <a:buAutoNum type="arabicPlain" startAt="12"/>
            </a:pPr>
            <a:endParaRPr lang="cs-CZ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331640" y="188640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err="1" smtClean="0">
                <a:solidFill>
                  <a:srgbClr val="FF0000"/>
                </a:solidFill>
              </a:rPr>
              <a:t>Temporal</a:t>
            </a:r>
            <a:r>
              <a:rPr lang="cs-CZ" sz="3200" b="1" dirty="0" smtClean="0">
                <a:solidFill>
                  <a:srgbClr val="FF0000"/>
                </a:solidFill>
              </a:rPr>
              <a:t> lobe </a:t>
            </a:r>
            <a:r>
              <a:rPr lang="cs-CZ" sz="3200" b="1" dirty="0" err="1" smtClean="0">
                <a:solidFill>
                  <a:srgbClr val="FF0000"/>
                </a:solidFill>
              </a:rPr>
              <a:t>epilepsy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surgery</a:t>
            </a:r>
            <a:r>
              <a:rPr lang="cs-CZ" sz="3200" b="1" dirty="0">
                <a:solidFill>
                  <a:srgbClr val="FF0000"/>
                </a:solidFill>
              </a:rPr>
              <a:t/>
            </a:r>
            <a:br>
              <a:rPr lang="cs-CZ" sz="3200" b="1" dirty="0">
                <a:solidFill>
                  <a:srgbClr val="FF0000"/>
                </a:solidFill>
              </a:rPr>
            </a:b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95736" y="1412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b="1" smtClean="0"/>
              <a:t>Epilepsy Center Brno</a:t>
            </a:r>
            <a:endParaRPr lang="cs-CZ" sz="2400" b="1" dirty="0"/>
          </a:p>
          <a:p>
            <a:pPr algn="ctr"/>
            <a:r>
              <a:rPr lang="cs-CZ" sz="2400" b="1" dirty="0"/>
              <a:t>2015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71600" y="515719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AMTR   </a:t>
            </a:r>
            <a:r>
              <a:rPr lang="cs-CZ" dirty="0" smtClean="0"/>
              <a:t> </a:t>
            </a:r>
            <a:r>
              <a:rPr lang="cs-CZ" smtClean="0"/>
              <a:t>5 </a:t>
            </a:r>
            <a:r>
              <a:rPr lang="cs-CZ" smtClean="0"/>
              <a:t>men, </a:t>
            </a:r>
            <a:r>
              <a:rPr lang="cs-CZ"/>
              <a:t>7 </a:t>
            </a:r>
            <a:r>
              <a:rPr lang="cs-CZ" smtClean="0"/>
              <a:t>women,   average age 32 yrs</a:t>
            </a:r>
            <a:endParaRPr lang="cs-CZ" dirty="0"/>
          </a:p>
          <a:p>
            <a:r>
              <a:rPr lang="cs-CZ" dirty="0" smtClean="0"/>
              <a:t>               </a:t>
            </a:r>
            <a:r>
              <a:rPr lang="cs-CZ" dirty="0"/>
              <a:t>7x </a:t>
            </a:r>
            <a:r>
              <a:rPr lang="cs-CZ" dirty="0" err="1" smtClean="0"/>
              <a:t>l.dx</a:t>
            </a:r>
            <a:r>
              <a:rPr lang="cs-CZ" dirty="0" smtClean="0"/>
              <a:t>., </a:t>
            </a:r>
            <a:r>
              <a:rPr lang="cs-CZ" dirty="0"/>
              <a:t>5x  </a:t>
            </a:r>
            <a:r>
              <a:rPr lang="cs-CZ" dirty="0" err="1" smtClean="0"/>
              <a:t>l.sin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09341" y="330333"/>
            <a:ext cx="5889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Epilepsy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surgery</a:t>
            </a:r>
            <a:r>
              <a:rPr lang="cs-CZ" sz="3200" b="1" dirty="0" smtClean="0">
                <a:solidFill>
                  <a:srgbClr val="FF0000"/>
                </a:solidFill>
              </a:rPr>
              <a:t> in </a:t>
            </a:r>
            <a:r>
              <a:rPr lang="cs-CZ" sz="3200" b="1" dirty="0" err="1" smtClean="0">
                <a:solidFill>
                  <a:srgbClr val="FF0000"/>
                </a:solidFill>
              </a:rPr>
              <a:t>Czech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 err="1" smtClean="0">
                <a:solidFill>
                  <a:srgbClr val="FF0000"/>
                </a:solidFill>
              </a:rPr>
              <a:t>republic</a:t>
            </a:r>
            <a:endParaRPr lang="cs-CZ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67857"/>
              </p:ext>
            </p:extLst>
          </p:nvPr>
        </p:nvGraphicFramePr>
        <p:xfrm>
          <a:off x="539552" y="2132856"/>
          <a:ext cx="8208914" cy="3888432"/>
        </p:xfrm>
        <a:graphic>
          <a:graphicData uri="http://schemas.openxmlformats.org/drawingml/2006/table">
            <a:tbl>
              <a:tblPr firstRow="1" lastRow="1" bandCol="1">
                <a:tableStyleId>{3C2FFA5D-87B4-456A-9821-1D502468CF0F}</a:tableStyleId>
              </a:tblPr>
              <a:tblGrid>
                <a:gridCol w="936103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  <a:gridCol w="559447"/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2009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2014</a:t>
                      </a:r>
                      <a:endParaRPr lang="cs-CZ" sz="1400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cs-CZ" sz="1400" b="1" dirty="0" smtClean="0"/>
                    </a:p>
                    <a:p>
                      <a:r>
                        <a:rPr lang="cs-CZ" sz="1400" b="1" smtClean="0"/>
                        <a:t>ÚVN (Prague)</a:t>
                      </a:r>
                      <a:endParaRPr lang="cs-CZ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cs-CZ" sz="1400" b="1" smtClean="0"/>
                        <a:t>Na </a:t>
                      </a:r>
                      <a:r>
                        <a:rPr lang="cs-CZ" sz="1400" b="1" smtClean="0"/>
                        <a:t>Homolce</a:t>
                      </a:r>
                    </a:p>
                    <a:p>
                      <a:r>
                        <a:rPr lang="cs-CZ" sz="1400" b="1" smtClean="0"/>
                        <a:t>(Prague)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FN </a:t>
                      </a:r>
                    </a:p>
                    <a:p>
                      <a:r>
                        <a:rPr lang="cs-CZ" sz="1400" b="1" smtClean="0"/>
                        <a:t>Motol</a:t>
                      </a:r>
                    </a:p>
                    <a:p>
                      <a:r>
                        <a:rPr lang="cs-CZ" sz="1400" b="1" smtClean="0"/>
                        <a:t>(Prague)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 anchor="ctr"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FF0000"/>
                          </a:solidFill>
                        </a:rPr>
                        <a:t>FN </a:t>
                      </a:r>
                    </a:p>
                    <a:p>
                      <a:r>
                        <a:rPr lang="cs-CZ" sz="1400" b="1" smtClean="0">
                          <a:solidFill>
                            <a:srgbClr val="FF0000"/>
                          </a:solidFill>
                        </a:rPr>
                        <a:t>St.Anne</a:t>
                      </a:r>
                    </a:p>
                    <a:p>
                      <a:r>
                        <a:rPr lang="cs-CZ" sz="1400" b="1" smtClean="0">
                          <a:solidFill>
                            <a:srgbClr val="FF0000"/>
                          </a:solidFill>
                        </a:rPr>
                        <a:t>(Brno)</a:t>
                      </a:r>
                      <a:endParaRPr lang="cs-CZ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77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116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64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3904025" y="1052736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2002 - 2014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75856" y="297522"/>
            <a:ext cx="217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Teamwork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88" y="2780928"/>
            <a:ext cx="3528392" cy="352839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ovéPole 4"/>
          <p:cNvSpPr txBox="1"/>
          <p:nvPr/>
        </p:nvSpPr>
        <p:spPr>
          <a:xfrm>
            <a:off x="539552" y="2780928"/>
            <a:ext cx="326865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/>
              <a:t>Neurologist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/>
              <a:t>N</a:t>
            </a:r>
            <a:r>
              <a:rPr lang="cs-CZ" sz="3200" dirty="0" err="1" smtClean="0"/>
              <a:t>eurosurgeon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Neuroradiologist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/>
              <a:t>N</a:t>
            </a:r>
            <a:r>
              <a:rPr lang="cs-CZ" sz="3200" dirty="0" err="1" smtClean="0"/>
              <a:t>europsychologist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EEG </a:t>
            </a:r>
            <a:r>
              <a:rPr lang="cs-CZ" sz="3200" dirty="0" err="1" smtClean="0"/>
              <a:t>technician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/>
              <a:t>H</a:t>
            </a:r>
            <a:r>
              <a:rPr lang="cs-CZ" sz="3200" dirty="0" err="1" smtClean="0"/>
              <a:t>istopathologist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err="1" smtClean="0"/>
              <a:t>Geneticist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148478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mtClean="0">
                <a:solidFill>
                  <a:srgbClr val="00B0F0"/>
                </a:solidFill>
                <a:latin typeface="Arial Black" panose="020B0A04020102020204" pitchFamily="34" charset="0"/>
              </a:rPr>
              <a:t>EPILEPSY CENTER BRNO</a:t>
            </a:r>
            <a:endParaRPr lang="cs-CZ" sz="2800" b="1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99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7451725" y="2060575"/>
            <a:ext cx="1431925" cy="576263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2400" dirty="0" smtClean="0">
                <a:solidFill>
                  <a:srgbClr val="595959"/>
                </a:solidFill>
              </a:rPr>
              <a:t>Kontakt:</a:t>
            </a:r>
            <a:endParaRPr lang="en-US" altLang="cs-CZ" sz="2400" dirty="0" smtClean="0">
              <a:solidFill>
                <a:srgbClr val="595959"/>
              </a:solidFill>
            </a:endParaRPr>
          </a:p>
          <a:p>
            <a:pPr algn="r" eaLnBrk="1" hangingPunct="1"/>
            <a:endParaRPr lang="cs-CZ" altLang="cs-CZ" dirty="0" smtClean="0">
              <a:solidFill>
                <a:srgbClr val="595959"/>
              </a:solidFill>
            </a:endParaRPr>
          </a:p>
          <a:p>
            <a:pPr algn="r" eaLnBrk="1" hangingPunct="1"/>
            <a:endParaRPr lang="cs-CZ" altLang="cs-CZ" sz="2000" dirty="0" smtClean="0">
              <a:solidFill>
                <a:srgbClr val="59595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11638" y="2565400"/>
            <a:ext cx="468153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cs-CZ" dirty="0">
                <a:solidFill>
                  <a:srgbClr val="E1253B"/>
                </a:solidFill>
                <a:latin typeface="+mj-lt"/>
              </a:rPr>
              <a:t>e</a:t>
            </a:r>
            <a:r>
              <a:rPr lang="cs-CZ" dirty="0" smtClean="0">
                <a:solidFill>
                  <a:srgbClr val="E1253B"/>
                </a:solidFill>
                <a:latin typeface="+mj-lt"/>
              </a:rPr>
              <a:t>va.brichtova@fnusa.cz</a:t>
            </a:r>
            <a:endParaRPr lang="cs-CZ" dirty="0">
              <a:solidFill>
                <a:srgbClr val="E1253B"/>
              </a:solidFill>
              <a:latin typeface="+mj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779838" y="3573463"/>
            <a:ext cx="5113337" cy="197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Fakultní nemocnice u sv. Anny v Brně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Pekařská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53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, Brno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656 91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Česká republika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Tel:  + 420 543 181 111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rgbClr val="E1253B"/>
                </a:solidFill>
                <a:latin typeface="Calibri" pitchFamily="34" charset="0"/>
              </a:rPr>
              <a:t>            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cs-CZ" dirty="0">
                <a:solidFill>
                  <a:srgbClr val="E1253B"/>
                </a:solidFill>
                <a:latin typeface="Calibri" pitchFamily="34" charset="0"/>
              </a:rPr>
              <a:t> www.</a:t>
            </a:r>
            <a:r>
              <a:rPr lang="cs-CZ" dirty="0" err="1">
                <a:solidFill>
                  <a:srgbClr val="E1253B"/>
                </a:solidFill>
                <a:latin typeface="Calibri" pitchFamily="34" charset="0"/>
              </a:rPr>
              <a:t>fnusa.cz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2945666" cy="68579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456598" cy="536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1988840"/>
            <a:ext cx="83068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/>
            <a:r>
              <a:rPr lang="cs-CZ" sz="2800" b="1" dirty="0" err="1" smtClean="0"/>
              <a:t>Objective</a:t>
            </a:r>
            <a:r>
              <a:rPr lang="cs-CZ" sz="28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complete removal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en-US" sz="2800" dirty="0" smtClean="0"/>
              <a:t> functionally altered brain </a:t>
            </a:r>
            <a:r>
              <a:rPr lang="en-US" sz="2800" smtClean="0"/>
              <a:t>tissue </a:t>
            </a:r>
            <a:r>
              <a:rPr lang="cs-CZ" sz="2800" smtClean="0"/>
              <a:t>causing </a:t>
            </a:r>
            <a:r>
              <a:rPr lang="cs-CZ" sz="2800" dirty="0" err="1" smtClean="0"/>
              <a:t>clinical</a:t>
            </a:r>
            <a:r>
              <a:rPr lang="cs-CZ" sz="2800" dirty="0" smtClean="0"/>
              <a:t> </a:t>
            </a:r>
            <a:r>
              <a:rPr lang="cs-CZ" sz="2800" err="1" smtClean="0"/>
              <a:t>epileptic</a:t>
            </a:r>
            <a:r>
              <a:rPr lang="cs-CZ" sz="2800" smtClean="0"/>
              <a:t> </a:t>
            </a:r>
            <a:r>
              <a:rPr lang="cs-CZ" sz="2800" smtClean="0"/>
              <a:t>manifestation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smtClean="0"/>
              <a:t>no</a:t>
            </a:r>
            <a:r>
              <a:rPr lang="en-US" sz="2800" smtClean="0"/>
              <a:t> </a:t>
            </a:r>
            <a:r>
              <a:rPr lang="en-US" sz="2800" dirty="0" smtClean="0"/>
              <a:t>seizures </a:t>
            </a:r>
            <a:r>
              <a:rPr lang="en-US" sz="2800" smtClean="0"/>
              <a:t>after </a:t>
            </a:r>
            <a:r>
              <a:rPr lang="en-US" sz="2800" smtClean="0"/>
              <a:t>surgery</a:t>
            </a:r>
            <a:r>
              <a:rPr lang="cs-CZ" sz="2800" smtClean="0"/>
              <a:t>, </a:t>
            </a:r>
            <a:r>
              <a:rPr lang="en-US" sz="2800" smtClean="0"/>
              <a:t> </a:t>
            </a:r>
            <a:r>
              <a:rPr lang="en-US" sz="2800" smtClean="0"/>
              <a:t>without </a:t>
            </a:r>
            <a:r>
              <a:rPr lang="cs-CZ" sz="2800" smtClean="0"/>
              <a:t>any </a:t>
            </a:r>
            <a:r>
              <a:rPr lang="en-US" sz="2800" smtClean="0"/>
              <a:t>neurological deficit,</a:t>
            </a:r>
            <a:r>
              <a:rPr lang="cs-CZ" sz="2800" smtClean="0"/>
              <a:t> i.e. without </a:t>
            </a:r>
            <a:r>
              <a:rPr lang="en-US" sz="2800" smtClean="0"/>
              <a:t>reduc</a:t>
            </a:r>
            <a:r>
              <a:rPr lang="cs-CZ" sz="2800" smtClean="0"/>
              <a:t>ing </a:t>
            </a:r>
            <a:r>
              <a:rPr lang="en-US" sz="2800" smtClean="0"/>
              <a:t>the </a:t>
            </a:r>
            <a:r>
              <a:rPr lang="en-US" sz="2800" dirty="0" smtClean="0"/>
              <a:t>quality o</a:t>
            </a:r>
            <a:r>
              <a:rPr lang="cs-CZ" sz="2800" dirty="0" smtClean="0"/>
              <a:t>f </a:t>
            </a:r>
            <a:r>
              <a:rPr lang="cs-CZ" sz="2800" dirty="0" err="1" smtClean="0"/>
              <a:t>life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585600" y="377165"/>
            <a:ext cx="6133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Temporal</a:t>
            </a:r>
            <a:r>
              <a:rPr lang="cs-CZ" sz="3600" b="1" dirty="0" smtClean="0">
                <a:solidFill>
                  <a:srgbClr val="FF0000"/>
                </a:solidFill>
              </a:rPr>
              <a:t> lobe </a:t>
            </a:r>
            <a:r>
              <a:rPr lang="cs-CZ" sz="3600" b="1" dirty="0" err="1" smtClean="0">
                <a:solidFill>
                  <a:srgbClr val="FF0000"/>
                </a:solidFill>
              </a:rPr>
              <a:t>epilepsy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surgery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4847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Lesionectomy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04180" y="297522"/>
            <a:ext cx="4993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Types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of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epilepsy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smtClean="0">
                <a:solidFill>
                  <a:srgbClr val="FF0000"/>
                </a:solidFill>
              </a:rPr>
              <a:t>surgery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91534" y="292494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sz="2400" b="1" dirty="0" err="1" smtClean="0">
                <a:solidFill>
                  <a:srgbClr val="FF0000"/>
                </a:solidFill>
              </a:rPr>
              <a:t>Cortical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resection</a:t>
            </a:r>
            <a:r>
              <a:rPr lang="cs-CZ" sz="2400" b="1" dirty="0" smtClean="0">
                <a:solidFill>
                  <a:srgbClr val="FF0000"/>
                </a:solidFill>
              </a:rPr>
              <a:t>     </a:t>
            </a:r>
          </a:p>
          <a:p>
            <a:r>
              <a:rPr lang="cs-CZ" sz="2000" b="1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N</a:t>
            </a:r>
            <a:r>
              <a:rPr lang="cs-CZ" sz="2000" smtClean="0"/>
              <a:t>on- </a:t>
            </a:r>
            <a:r>
              <a:rPr lang="cs-CZ" sz="2000" dirty="0" err="1" smtClean="0"/>
              <a:t>lesional</a:t>
            </a:r>
            <a:r>
              <a:rPr lang="cs-CZ" sz="2000" dirty="0" smtClean="0"/>
              <a:t> </a:t>
            </a:r>
            <a:r>
              <a:rPr lang="cs-CZ" sz="2000" dirty="0" err="1" smtClean="0"/>
              <a:t>epilepsy</a:t>
            </a:r>
            <a:r>
              <a:rPr lang="cs-CZ" sz="2000" dirty="0" smtClean="0"/>
              <a:t> (</a:t>
            </a:r>
            <a:r>
              <a:rPr lang="cs-CZ" sz="2000" dirty="0" err="1" smtClean="0"/>
              <a:t>mostly</a:t>
            </a:r>
            <a:r>
              <a:rPr lang="cs-CZ" sz="2000" dirty="0" smtClean="0"/>
              <a:t> </a:t>
            </a:r>
            <a:r>
              <a:rPr lang="cs-CZ" sz="2000" dirty="0" err="1" smtClean="0"/>
              <a:t>extratemporal</a:t>
            </a:r>
            <a:r>
              <a:rPr lang="cs-CZ" sz="2000" dirty="0" smtClean="0"/>
              <a:t> </a:t>
            </a:r>
            <a:r>
              <a:rPr lang="cs-CZ" sz="2000" dirty="0" err="1" smtClean="0"/>
              <a:t>localisation</a:t>
            </a:r>
            <a:r>
              <a:rPr lang="cs-CZ" sz="2000" dirty="0" smtClean="0"/>
              <a:t>)</a:t>
            </a:r>
            <a:endParaRPr lang="cs-CZ" sz="2000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r>
              <a:rPr lang="cs-CZ" sz="2400" b="1" dirty="0" smtClean="0">
                <a:solidFill>
                  <a:srgbClr val="FF0000"/>
                </a:solidFill>
              </a:rPr>
              <a:t>Standard </a:t>
            </a:r>
            <a:r>
              <a:rPr lang="cs-CZ" sz="2400" b="1" dirty="0" err="1" smtClean="0">
                <a:solidFill>
                  <a:srgbClr val="FF0000"/>
                </a:solidFill>
              </a:rPr>
              <a:t>temporal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resections</a:t>
            </a:r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000" dirty="0"/>
              <a:t>  </a:t>
            </a:r>
            <a:r>
              <a:rPr lang="cs-CZ" sz="2000" dirty="0" smtClean="0"/>
              <a:t>MTLE  </a:t>
            </a:r>
            <a:r>
              <a:rPr lang="cs-CZ" sz="2000" dirty="0" err="1" smtClean="0"/>
              <a:t>mesial</a:t>
            </a:r>
            <a:r>
              <a:rPr lang="cs-CZ" sz="2000" dirty="0" smtClean="0"/>
              <a:t> </a:t>
            </a:r>
            <a:r>
              <a:rPr lang="cs-CZ" sz="2000" dirty="0" err="1" smtClean="0"/>
              <a:t>temporal</a:t>
            </a:r>
            <a:r>
              <a:rPr lang="cs-CZ" sz="2000" dirty="0" smtClean="0"/>
              <a:t> lobe </a:t>
            </a:r>
            <a:r>
              <a:rPr lang="cs-CZ" sz="2000" dirty="0" err="1" smtClean="0"/>
              <a:t>epilepsy</a:t>
            </a:r>
            <a:endParaRPr lang="cs-CZ" sz="2000" dirty="0"/>
          </a:p>
          <a:p>
            <a:r>
              <a:rPr lang="cs-CZ" sz="2000" dirty="0"/>
              <a:t>  </a:t>
            </a:r>
            <a:r>
              <a:rPr lang="cs-CZ" sz="2000"/>
              <a:t>MTS  </a:t>
            </a:r>
            <a:r>
              <a:rPr lang="cs-CZ" sz="2000" smtClean="0"/>
              <a:t>  </a:t>
            </a:r>
            <a:r>
              <a:rPr lang="cs-CZ" sz="2000" dirty="0" err="1" smtClean="0"/>
              <a:t>mesiotemporal</a:t>
            </a:r>
            <a:r>
              <a:rPr lang="cs-CZ" sz="2000" dirty="0" smtClean="0"/>
              <a:t> </a:t>
            </a:r>
            <a:r>
              <a:rPr lang="cs-CZ" sz="2000" dirty="0" err="1" smtClean="0"/>
              <a:t>sclerosis</a:t>
            </a:r>
            <a:endParaRPr lang="cs-CZ" sz="2000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916832"/>
            <a:ext cx="78288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smtClean="0"/>
              <a:t>Structural pathology removing  </a:t>
            </a:r>
            <a:r>
              <a:rPr lang="cs-CZ" sz="2000" dirty="0" smtClean="0"/>
              <a:t>- tumor (LGG, DNET, </a:t>
            </a:r>
            <a:r>
              <a:rPr lang="cs-CZ" sz="2000" dirty="0" err="1" smtClean="0"/>
              <a:t>ganglioglioma</a:t>
            </a:r>
            <a:r>
              <a:rPr lang="cs-CZ" sz="2000" dirty="0" smtClean="0"/>
              <a:t>), </a:t>
            </a:r>
            <a:r>
              <a:rPr lang="cs-CZ" sz="2000" err="1" smtClean="0"/>
              <a:t>vascular</a:t>
            </a:r>
            <a:r>
              <a:rPr lang="cs-CZ" sz="2000" smtClean="0"/>
              <a:t> </a:t>
            </a:r>
            <a:r>
              <a:rPr lang="cs-CZ" sz="2000" smtClean="0"/>
              <a:t>malformation </a:t>
            </a:r>
            <a:r>
              <a:rPr lang="cs-CZ" sz="2000" dirty="0" smtClean="0"/>
              <a:t>(</a:t>
            </a:r>
            <a:r>
              <a:rPr lang="cs-CZ" sz="2000" dirty="0" err="1" smtClean="0"/>
              <a:t>cavernoma</a:t>
            </a:r>
            <a:r>
              <a:rPr lang="cs-CZ" sz="2000" dirty="0" smtClean="0"/>
              <a:t>, AVM), </a:t>
            </a:r>
            <a:r>
              <a:rPr lang="cs-CZ" sz="2000" dirty="0" err="1" smtClean="0"/>
              <a:t>gliosis</a:t>
            </a:r>
            <a:r>
              <a:rPr lang="cs-CZ" sz="2000" dirty="0" smtClean="0"/>
              <a:t> (post-</a:t>
            </a:r>
            <a:r>
              <a:rPr lang="cs-CZ" sz="2000" dirty="0" err="1" smtClean="0"/>
              <a:t>traumatic</a:t>
            </a:r>
            <a:r>
              <a:rPr lang="cs-CZ" sz="2000" smtClean="0"/>
              <a:t>, </a:t>
            </a:r>
            <a:r>
              <a:rPr lang="cs-CZ" sz="2000" smtClean="0"/>
              <a:t>post-inflammatory,  post-stroke), </a:t>
            </a:r>
            <a:r>
              <a:rPr lang="cs-CZ" sz="2000" dirty="0" err="1" smtClean="0"/>
              <a:t>cortical</a:t>
            </a:r>
            <a:r>
              <a:rPr lang="cs-CZ" sz="2000" dirty="0" smtClean="0"/>
              <a:t> </a:t>
            </a:r>
            <a:r>
              <a:rPr lang="cs-CZ" sz="2000" dirty="0" err="1" smtClean="0"/>
              <a:t>dysplasia</a:t>
            </a:r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79537" y="116632"/>
            <a:ext cx="2117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Cavernoma</a:t>
            </a:r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2956763" cy="36427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0808"/>
            <a:ext cx="2956538" cy="33671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93" y="1700808"/>
            <a:ext cx="2997411" cy="358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627784" y="188640"/>
            <a:ext cx="393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Glioblastoma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multiforme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53" y="1445228"/>
            <a:ext cx="3599688" cy="43190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34" y="1445228"/>
            <a:ext cx="3772205" cy="431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464469" y="115888"/>
            <a:ext cx="6172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FCD Type </a:t>
            </a:r>
            <a:r>
              <a:rPr lang="cs-CZ" altLang="cs-CZ" sz="3200" b="1" dirty="0" err="1" smtClean="0">
                <a:solidFill>
                  <a:srgbClr val="FF0000"/>
                </a:solidFill>
              </a:rPr>
              <a:t>Ib</a:t>
            </a:r>
            <a:r>
              <a:rPr lang="cs-CZ" altLang="cs-CZ" sz="3200" b="1" dirty="0">
                <a:solidFill>
                  <a:srgbClr val="FF0000"/>
                </a:solidFill>
              </a:rPr>
              <a:t/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2000" dirty="0" err="1">
                <a:solidFill>
                  <a:srgbClr val="FF0000"/>
                </a:solidFill>
              </a:rPr>
              <a:t>cortical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dysplasia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with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abnormal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tangential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cortical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lamination</a:t>
            </a:r>
            <a:r>
              <a:rPr lang="cs-CZ" altLang="cs-CZ" sz="2000" dirty="0">
                <a:solidFill>
                  <a:srgbClr val="FF0000"/>
                </a:solidFill>
              </a:rPr>
              <a:t/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dirty="0" err="1">
                <a:solidFill>
                  <a:srgbClr val="FF0000"/>
                </a:solidFill>
              </a:rPr>
              <a:t>affecting</a:t>
            </a:r>
            <a:r>
              <a:rPr lang="cs-CZ" altLang="cs-CZ" sz="2000" dirty="0">
                <a:solidFill>
                  <a:srgbClr val="FF0000"/>
                </a:solidFill>
              </a:rPr>
              <a:t> 6-layered </a:t>
            </a:r>
            <a:r>
              <a:rPr lang="cs-CZ" altLang="cs-CZ" sz="2000" dirty="0" err="1">
                <a:solidFill>
                  <a:srgbClr val="FF0000"/>
                </a:solidFill>
              </a:rPr>
              <a:t>horizontal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composition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of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the</a:t>
            </a:r>
            <a:r>
              <a:rPr lang="cs-CZ" altLang="cs-CZ" sz="2000" dirty="0">
                <a:solidFill>
                  <a:srgbClr val="FF0000"/>
                </a:solidFill>
              </a:rPr>
              <a:t> </a:t>
            </a:r>
            <a:r>
              <a:rPr lang="cs-CZ" altLang="cs-CZ" sz="2000" dirty="0" err="1">
                <a:solidFill>
                  <a:srgbClr val="FF0000"/>
                </a:solidFill>
              </a:rPr>
              <a:t>neocortex</a:t>
            </a:r>
            <a:endParaRPr lang="cs-CZ" altLang="cs-CZ" sz="2000" dirty="0">
              <a:solidFill>
                <a:srgbClr val="FF0000"/>
              </a:solidFill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1011831" y="5747190"/>
            <a:ext cx="979308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b="1" dirty="0"/>
              <a:t> </a:t>
            </a:r>
            <a:r>
              <a:rPr lang="cs-CZ" altLang="cs-CZ" sz="1600" b="1" dirty="0" err="1"/>
              <a:t>abnormal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layering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of</a:t>
            </a:r>
            <a:r>
              <a:rPr lang="cs-CZ" altLang="cs-CZ" sz="1600" b="1" dirty="0"/>
              <a:t> L2, L4, </a:t>
            </a:r>
            <a:r>
              <a:rPr lang="cs-CZ" altLang="cs-CZ" sz="1600" b="1" dirty="0" err="1"/>
              <a:t>or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both</a:t>
            </a:r>
            <a:r>
              <a:rPr lang="cs-CZ" altLang="cs-CZ" sz="1600" b="1" dirty="0"/>
              <a:t>; L2 </a:t>
            </a:r>
            <a:r>
              <a:rPr lang="cs-CZ" altLang="cs-CZ" sz="1600" b="1" dirty="0" err="1"/>
              <a:t>either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missing</a:t>
            </a:r>
            <a:r>
              <a:rPr lang="cs-CZ" altLang="cs-CZ" sz="1600" b="1" dirty="0"/>
              <a:t> </a:t>
            </a:r>
            <a:r>
              <a:rPr lang="cs-CZ" altLang="cs-CZ" sz="1600" dirty="0" err="1"/>
              <a:t>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significantly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depleted</a:t>
            </a:r>
            <a:r>
              <a:rPr lang="cs-CZ" altLang="cs-CZ" sz="1600" dirty="0"/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/>
              <a:t> </a:t>
            </a:r>
            <a:r>
              <a:rPr lang="cs-CZ" altLang="cs-CZ" sz="1600" dirty="0" err="1"/>
              <a:t>blurred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demarcation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between</a:t>
            </a:r>
            <a:r>
              <a:rPr lang="cs-CZ" altLang="cs-CZ" sz="1600" dirty="0"/>
              <a:t> L1 and L2, and </a:t>
            </a:r>
            <a:r>
              <a:rPr lang="cs-CZ" altLang="cs-CZ" sz="1600" dirty="0" err="1"/>
              <a:t>between</a:t>
            </a:r>
            <a:r>
              <a:rPr lang="cs-CZ" altLang="cs-CZ" sz="1600" dirty="0"/>
              <a:t> L2 and 3; L4 </a:t>
            </a:r>
            <a:r>
              <a:rPr lang="cs-CZ" altLang="cs-CZ" sz="1600" dirty="0" err="1"/>
              <a:t>can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also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missing</a:t>
            </a:r>
            <a:r>
              <a:rPr lang="cs-CZ" altLang="cs-CZ" sz="1600" dirty="0"/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dirty="0"/>
              <a:t> </a:t>
            </a:r>
            <a:r>
              <a:rPr lang="cs-CZ" altLang="cs-CZ" sz="1600" dirty="0" err="1"/>
              <a:t>less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sharply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demarcated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border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toward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white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matter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immature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small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diameter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neurons</a:t>
            </a:r>
            <a:r>
              <a:rPr lang="cs-CZ" altLang="cs-CZ" sz="1600" dirty="0"/>
              <a:t>,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  </a:t>
            </a:r>
            <a:r>
              <a:rPr lang="cs-CZ" altLang="cs-CZ" sz="1600" dirty="0" err="1"/>
              <a:t>hypertrophic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outside</a:t>
            </a:r>
            <a:r>
              <a:rPr lang="cs-CZ" altLang="cs-CZ" sz="1600" dirty="0"/>
              <a:t> L5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13316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7"/>
            <a:ext cx="1984599" cy="43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r="6116"/>
          <a:stretch>
            <a:fillRect/>
          </a:stretch>
        </p:blipFill>
        <p:spPr bwMode="auto">
          <a:xfrm>
            <a:off x="1187624" y="1382093"/>
            <a:ext cx="2333951" cy="43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2466976" y="5099050"/>
            <a:ext cx="8290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2"/>
                </a:solidFill>
              </a:rPr>
              <a:t>control</a:t>
            </a:r>
          </a:p>
        </p:txBody>
      </p:sp>
      <p:sp>
        <p:nvSpPr>
          <p:cNvPr id="13319" name="TextovéPole 3"/>
          <p:cNvSpPr txBox="1">
            <a:spLocks noChangeArrowheads="1"/>
          </p:cNvSpPr>
          <p:nvPr/>
        </p:nvSpPr>
        <p:spPr bwMode="auto">
          <a:xfrm>
            <a:off x="6137673" y="51562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3320" name="TextovéPole 6"/>
          <p:cNvSpPr txBox="1">
            <a:spLocks noChangeArrowheads="1"/>
          </p:cNvSpPr>
          <p:nvPr/>
        </p:nvSpPr>
        <p:spPr bwMode="auto">
          <a:xfrm>
            <a:off x="6142436" y="5099050"/>
            <a:ext cx="894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2"/>
                </a:solidFill>
              </a:rPr>
              <a:t>FCD Ib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96136" y="1268760"/>
            <a:ext cx="206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Control</a:t>
            </a:r>
            <a:r>
              <a:rPr lang="cs-CZ" sz="1600" dirty="0" smtClean="0"/>
              <a:t>, </a:t>
            </a:r>
            <a:r>
              <a:rPr lang="cs-CZ" sz="1600" dirty="0" err="1" smtClean="0"/>
              <a:t>normal</a:t>
            </a:r>
            <a:r>
              <a:rPr lang="cs-CZ" sz="1600" dirty="0" smtClean="0"/>
              <a:t> </a:t>
            </a:r>
            <a:r>
              <a:rPr lang="cs-CZ" sz="1600" dirty="0" err="1" smtClean="0"/>
              <a:t>cortex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59565" y="1331476"/>
            <a:ext cx="13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FCD type 1b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1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88159" y="1886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F80012"/>
                </a:solidFill>
              </a:rPr>
              <a:t>FCD Type </a:t>
            </a:r>
            <a:r>
              <a:rPr lang="cs-CZ" sz="3200" b="1" dirty="0" err="1" smtClean="0">
                <a:solidFill>
                  <a:srgbClr val="F80012"/>
                </a:solidFill>
              </a:rPr>
              <a:t>IIa</a:t>
            </a:r>
            <a:r>
              <a:rPr lang="cs-CZ" sz="3200" b="1" dirty="0" smtClean="0">
                <a:solidFill>
                  <a:srgbClr val="F80012"/>
                </a:solidFill>
              </a:rPr>
              <a:t/>
            </a:r>
            <a:br>
              <a:rPr lang="cs-CZ" sz="3200" b="1" dirty="0" smtClean="0">
                <a:solidFill>
                  <a:srgbClr val="F80012"/>
                </a:solidFill>
              </a:rPr>
            </a:br>
            <a:endParaRPr lang="cs-CZ" sz="4000" dirty="0">
              <a:solidFill>
                <a:srgbClr val="F80012"/>
              </a:solidFill>
            </a:endParaRPr>
          </a:p>
        </p:txBody>
      </p:sp>
      <p:pic>
        <p:nvPicPr>
          <p:cNvPr id="14339" name="Picture 12" descr="5258-08-IIa-100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68962"/>
            <a:ext cx="2291062" cy="4055472"/>
          </a:xfrm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9552" y="5517232"/>
            <a:ext cx="841484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800" dirty="0"/>
              <a:t> </a:t>
            </a:r>
            <a:r>
              <a:rPr lang="cs-CZ" altLang="cs-CZ" sz="1600" dirty="0"/>
              <a:t>severe </a:t>
            </a:r>
            <a:r>
              <a:rPr lang="cs-CZ" altLang="cs-CZ" sz="1600" dirty="0" err="1"/>
              <a:t>cortical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dyslamination</a:t>
            </a:r>
            <a:endParaRPr lang="cs-CZ" altLang="cs-CZ" sz="16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sz="1600" b="1" dirty="0"/>
              <a:t> </a:t>
            </a:r>
            <a:r>
              <a:rPr lang="cs-CZ" altLang="cs-CZ" sz="1600" b="1" dirty="0" err="1"/>
              <a:t>dysmorphic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neurons</a:t>
            </a:r>
            <a:r>
              <a:rPr lang="cs-CZ" altLang="cs-CZ" sz="1600" b="1" dirty="0"/>
              <a:t>: </a:t>
            </a:r>
            <a:r>
              <a:rPr lang="cs-CZ" altLang="cs-CZ" sz="1600" dirty="0" err="1"/>
              <a:t>neuronal</a:t>
            </a:r>
            <a:r>
              <a:rPr lang="cs-CZ" altLang="cs-CZ" sz="1600" dirty="0"/>
              <a:t> cell </a:t>
            </a:r>
            <a:r>
              <a:rPr lang="cs-CZ" altLang="cs-CZ" sz="1600" dirty="0" err="1"/>
              <a:t>diameter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enlarged</a:t>
            </a:r>
            <a:r>
              <a:rPr lang="cs-CZ" altLang="cs-CZ" sz="1600" dirty="0"/>
              <a:t>, cell </a:t>
            </a:r>
            <a:r>
              <a:rPr lang="cs-CZ" altLang="cs-CZ" sz="1600" dirty="0" err="1"/>
              <a:t>nucleus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diameter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enlarged</a:t>
            </a:r>
            <a:r>
              <a:rPr lang="cs-CZ" altLang="cs-CZ" sz="1600" dirty="0"/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  </a:t>
            </a:r>
            <a:r>
              <a:rPr lang="cs-CZ" altLang="cs-CZ" sz="1600" dirty="0" err="1"/>
              <a:t>aggregation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Nissl</a:t>
            </a:r>
            <a:r>
              <a:rPr lang="cs-CZ" altLang="cs-CZ" sz="1600" dirty="0"/>
              <a:t> substance and </a:t>
            </a:r>
            <a:r>
              <a:rPr lang="cs-CZ" altLang="cs-CZ" sz="1600" dirty="0" err="1"/>
              <a:t>its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margination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accumulation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NFs</a:t>
            </a:r>
            <a:r>
              <a:rPr lang="cs-CZ" altLang="cs-CZ" sz="1600" dirty="0"/>
              <a:t> (</a:t>
            </a:r>
            <a:r>
              <a:rPr lang="cs-CZ" altLang="cs-CZ" sz="1600" dirty="0" err="1"/>
              <a:t>both</a:t>
            </a:r>
            <a:r>
              <a:rPr lang="cs-CZ" altLang="cs-CZ" sz="1600" dirty="0"/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  </a:t>
            </a:r>
            <a:r>
              <a:rPr lang="cs-CZ" altLang="cs-CZ" sz="1600" dirty="0" err="1"/>
              <a:t>phosphorylated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nonphosphorylated</a:t>
            </a:r>
            <a:r>
              <a:rPr lang="cs-CZ" altLang="cs-CZ" sz="1600" dirty="0"/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- </a:t>
            </a:r>
            <a:r>
              <a:rPr lang="cs-CZ" altLang="cs-CZ" sz="1600" dirty="0" err="1"/>
              <a:t>junction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gray</a:t>
            </a:r>
            <a:r>
              <a:rPr lang="cs-CZ" altLang="cs-CZ" sz="1600" dirty="0"/>
              <a:t>/</a:t>
            </a:r>
            <a:r>
              <a:rPr lang="cs-CZ" altLang="cs-CZ" sz="1600" dirty="0" err="1"/>
              <a:t>white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matter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blurred</a:t>
            </a:r>
            <a:r>
              <a:rPr lang="cs-CZ" altLang="cs-CZ" sz="1600" dirty="0"/>
              <a:t> </a:t>
            </a:r>
            <a:r>
              <a:rPr lang="cs-CZ" altLang="cs-CZ" sz="1600" dirty="0" err="1"/>
              <a:t>with</a:t>
            </a:r>
            <a:r>
              <a:rPr lang="cs-CZ" altLang="cs-CZ" sz="1600" dirty="0"/>
              <a:t> </a:t>
            </a:r>
            <a:r>
              <a:rPr lang="cs-CZ" altLang="cs-CZ" sz="1600" dirty="0" err="1"/>
              <a:t>heterotopic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neurons</a:t>
            </a:r>
            <a:r>
              <a:rPr lang="cs-CZ" altLang="cs-CZ" sz="1600" dirty="0"/>
              <a:t> in </a:t>
            </a:r>
            <a:r>
              <a:rPr lang="cs-CZ" altLang="cs-CZ" sz="1600" dirty="0" err="1"/>
              <a:t>white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matter</a:t>
            </a:r>
            <a:endParaRPr lang="cs-CZ" altLang="cs-CZ" sz="1600" dirty="0"/>
          </a:p>
        </p:txBody>
      </p:sp>
      <p:pic>
        <p:nvPicPr>
          <p:cNvPr id="14341" name="Picture 22" descr="8389-08-02 se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839" y="1412776"/>
            <a:ext cx="2160240" cy="2135507"/>
          </a:xfrm>
        </p:spPr>
      </p:pic>
      <p:pic>
        <p:nvPicPr>
          <p:cNvPr id="14342" name="Picture 25" descr="4979-08-N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2160" y="3501008"/>
            <a:ext cx="2079695" cy="2088232"/>
          </a:xfrm>
        </p:spPr>
      </p:pic>
      <p:sp>
        <p:nvSpPr>
          <p:cNvPr id="14343" name="Text Box 27"/>
          <p:cNvSpPr txBox="1">
            <a:spLocks noChangeArrowheads="1"/>
          </p:cNvSpPr>
          <p:nvPr/>
        </p:nvSpPr>
        <p:spPr bwMode="auto">
          <a:xfrm>
            <a:off x="6084094" y="4652963"/>
            <a:ext cx="782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bg2"/>
                </a:solidFill>
              </a:rPr>
              <a:t>NF-01</a:t>
            </a:r>
          </a:p>
        </p:txBody>
      </p:sp>
      <p:sp>
        <p:nvSpPr>
          <p:cNvPr id="2" name="Obdélník 1"/>
          <p:cNvSpPr/>
          <p:nvPr/>
        </p:nvSpPr>
        <p:spPr>
          <a:xfrm>
            <a:off x="2443040" y="476672"/>
            <a:ext cx="4319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rgbClr val="F80012"/>
                </a:solidFill>
              </a:rPr>
              <a:t>cortical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dysplasia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with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dysmorphic</a:t>
            </a:r>
            <a:r>
              <a:rPr lang="cs-CZ" dirty="0">
                <a:solidFill>
                  <a:srgbClr val="F80012"/>
                </a:solidFill>
              </a:rPr>
              <a:t> </a:t>
            </a:r>
            <a:r>
              <a:rPr lang="cs-CZ" dirty="0" err="1">
                <a:solidFill>
                  <a:srgbClr val="F80012"/>
                </a:solidFill>
              </a:rPr>
              <a:t>neurons</a:t>
            </a:r>
            <a:r>
              <a:rPr lang="cs-CZ" sz="3600" dirty="0">
                <a:solidFill>
                  <a:srgbClr val="F80012"/>
                </a:solidFill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2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 b="425"/>
          <a:stretch/>
        </p:blipFill>
        <p:spPr>
          <a:xfrm>
            <a:off x="655765" y="4128411"/>
            <a:ext cx="3682226" cy="24443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2" b="561"/>
          <a:stretch/>
        </p:blipFill>
        <p:spPr>
          <a:xfrm>
            <a:off x="4558396" y="764704"/>
            <a:ext cx="4304664" cy="284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8" b="498"/>
          <a:stretch/>
        </p:blipFill>
        <p:spPr>
          <a:xfrm>
            <a:off x="4572000" y="3792644"/>
            <a:ext cx="4292194" cy="280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3650"/>
            <a:ext cx="3202526" cy="320579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767369" y="44624"/>
            <a:ext cx="348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Hippocampal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sclerosis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358466" y="6552927"/>
            <a:ext cx="560602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Imaging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Temporal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Lobe,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Pratik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050" b="1" dirty="0" err="1">
                <a:solidFill>
                  <a:schemeClr val="bg1">
                    <a:lumMod val="50000"/>
                  </a:schemeClr>
                </a:solidFill>
              </a:rPr>
              <a:t>Mukherjee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050" b="1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cs-CZ" sz="1050" b="1" dirty="0">
                <a:solidFill>
                  <a:schemeClr val="bg1">
                    <a:lumMod val="50000"/>
                  </a:schemeClr>
                </a:solidFill>
              </a:rPr>
              <a:t>://www.medscape.org/viewarticle/468200_3</a:t>
            </a:r>
          </a:p>
          <a:p>
            <a:endParaRPr lang="cs-CZ" sz="1050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627</Words>
  <Application>Microsoft Office PowerPoint</Application>
  <PresentationFormat>Předvádění na obrazovce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Temporal lobe epilepsy surgery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FCD Type Ib cortical dysplasia with abnormal tangential cortical lamination affecting 6-layered horizontal composition of the neocortex</vt:lpstr>
      <vt:lpstr>FCD Type IIa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Hippocampus</vt:lpstr>
      <vt:lpstr>Hippocampal sclerosis, ILAE typ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Epileptochirurgie temporálního laloku</dc:title>
  <dc:creator>uziv</dc:creator>
  <cp:lastModifiedBy>Táta</cp:lastModifiedBy>
  <cp:revision>30</cp:revision>
  <dcterms:created xsi:type="dcterms:W3CDTF">2016-03-17T17:11:33Z</dcterms:created>
  <dcterms:modified xsi:type="dcterms:W3CDTF">2016-03-20T19:51:28Z</dcterms:modified>
</cp:coreProperties>
</file>