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7" r:id="rId4"/>
    <p:sldId id="281" r:id="rId5"/>
    <p:sldId id="283" r:id="rId6"/>
    <p:sldId id="278" r:id="rId7"/>
    <p:sldId id="279" r:id="rId8"/>
    <p:sldId id="28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23" d="100"/>
          <a:sy n="123" d="100"/>
        </p:scale>
        <p:origin x="114" y="27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cs-CZ" smtClean="0"/>
              <a:t>21.02.2020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cs-CZ" smtClean="0"/>
              <a:t>21.02.2020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21.02.2020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cs-CZ" noProof="0" smtClean="0"/>
              <a:pPr/>
              <a:t>21.02.2020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164B4F"/>
                </a:solidFill>
                <a:latin typeface="Euphemia"/>
              </a:rPr>
              <a:t>PAST TENSE IN CZECH</a:t>
            </a:r>
            <a:endParaRPr lang="cs-CZ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>
                <a:solidFill>
                  <a:srgbClr val="164B4F"/>
                </a:solidFill>
              </a:rPr>
              <a:t>Czech </a:t>
            </a:r>
            <a:r>
              <a:rPr lang="cs-CZ" dirty="0" err="1">
                <a:solidFill>
                  <a:srgbClr val="164B4F"/>
                </a:solidFill>
              </a:rPr>
              <a:t>for</a:t>
            </a:r>
            <a:r>
              <a:rPr lang="cs-CZ" dirty="0">
                <a:solidFill>
                  <a:srgbClr val="164B4F"/>
                </a:solidFill>
              </a:rPr>
              <a:t> </a:t>
            </a:r>
            <a:r>
              <a:rPr lang="cs-CZ" dirty="0" err="1">
                <a:solidFill>
                  <a:srgbClr val="164B4F"/>
                </a:solidFill>
              </a:rPr>
              <a:t>foreigners_Ivana</a:t>
            </a:r>
            <a:r>
              <a:rPr lang="cs-CZ" dirty="0">
                <a:solidFill>
                  <a:srgbClr val="164B4F"/>
                </a:solidFill>
              </a:rPr>
              <a:t> Rešková, 2020</a:t>
            </a:r>
            <a:endParaRPr lang="cs-CZ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PAST TENSE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Co jsi dělal/a včera? Co jste dělal/a včera?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studoval/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jsem   studova</a:t>
            </a:r>
            <a:r>
              <a:rPr lang="cs-CZ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t +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 anatomii x nestudoval jsem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 studoval/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jsi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 studoval/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studovali/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jsme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 studovali/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jste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),  1 person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): studoval/a jste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 studovali/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 VERB „</a:t>
            </a:r>
            <a:r>
              <a:rPr lang="cs-CZ" b="1" dirty="0"/>
              <a:t>BÝT</a:t>
            </a:r>
            <a:r>
              <a:rPr lang="cs-CZ" dirty="0"/>
              <a:t>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dirty="0"/>
              <a:t>BYL/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 JSEM</a:t>
            </a:r>
          </a:p>
          <a:p>
            <a:pPr marL="0" indent="0">
              <a:buNone/>
            </a:pPr>
            <a:r>
              <a:rPr lang="cs-CZ" dirty="0"/>
              <a:t>2. BYL/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 JSI</a:t>
            </a:r>
          </a:p>
          <a:p>
            <a:pPr marL="0" indent="0">
              <a:buNone/>
            </a:pPr>
            <a:r>
              <a:rPr lang="cs-CZ" dirty="0"/>
              <a:t>3. Martin </a:t>
            </a:r>
            <a:r>
              <a:rPr lang="cs-CZ" dirty="0">
                <a:solidFill>
                  <a:srgbClr val="0070C0"/>
                </a:solidFill>
              </a:rPr>
              <a:t>BYL</a:t>
            </a:r>
          </a:p>
          <a:p>
            <a:pPr marL="0" indent="0">
              <a:buNone/>
            </a:pPr>
            <a:r>
              <a:rPr lang="cs-CZ" dirty="0"/>
              <a:t>   Ivana </a:t>
            </a:r>
            <a:r>
              <a:rPr lang="cs-CZ" dirty="0">
                <a:solidFill>
                  <a:srgbClr val="FF0000"/>
                </a:solidFill>
              </a:rPr>
              <a:t>BYLA</a:t>
            </a:r>
          </a:p>
          <a:p>
            <a:pPr marL="0" indent="0">
              <a:buNone/>
            </a:pPr>
            <a:r>
              <a:rPr lang="cs-CZ" dirty="0"/>
              <a:t>´   Brno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BYLO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598468" y="1700808"/>
            <a:ext cx="4968552" cy="4495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1. BYLI/</a:t>
            </a:r>
            <a:r>
              <a:rPr lang="cs-CZ" b="1" dirty="0">
                <a:solidFill>
                  <a:srgbClr val="FF0000"/>
                </a:solidFill>
              </a:rPr>
              <a:t>Y</a:t>
            </a:r>
            <a:r>
              <a:rPr lang="cs-CZ" b="1" dirty="0"/>
              <a:t> JSME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2. BYLI/</a:t>
            </a:r>
            <a:r>
              <a:rPr lang="cs-CZ" b="1" dirty="0">
                <a:solidFill>
                  <a:srgbClr val="FF0000"/>
                </a:solidFill>
              </a:rPr>
              <a:t>Y</a:t>
            </a:r>
            <a:r>
              <a:rPr lang="cs-CZ" b="1" dirty="0"/>
              <a:t> JSTE  </a:t>
            </a:r>
          </a:p>
          <a:p>
            <a:pPr marL="0" indent="0">
              <a:buNone/>
            </a:pPr>
            <a:r>
              <a:rPr lang="cs-CZ" b="1" dirty="0"/>
              <a:t>   </a:t>
            </a:r>
            <a:r>
              <a:rPr lang="cs-CZ" b="1" dirty="0" err="1"/>
              <a:t>sg</a:t>
            </a:r>
            <a:r>
              <a:rPr lang="cs-CZ" b="1" dirty="0"/>
              <a:t>. BYL/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/>
              <a:t> JSTE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3. BYLI/</a:t>
            </a:r>
            <a:r>
              <a:rPr lang="cs-CZ" b="1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Maria a Antonio </a:t>
            </a:r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byli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 kině.</a:t>
            </a:r>
          </a:p>
          <a:p>
            <a:pPr marL="0" indent="0"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Milana a Zara </a:t>
            </a:r>
            <a:r>
              <a:rPr lang="cs-CZ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v Brně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3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8AD8913-D08A-4190-AE6B-E30130BE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Reflexive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endParaRPr lang="cs-CZ" b="1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611F089-0655-474D-90E2-F43A7F60B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7298"/>
              </p:ext>
            </p:extLst>
          </p:nvPr>
        </p:nvGraphicFramePr>
        <p:xfrm>
          <a:off x="1413892" y="1676400"/>
          <a:ext cx="9481121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106948713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53181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dívat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8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díval jsem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dívali jsme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díval </a:t>
                      </a:r>
                      <a:r>
                        <a:rPr lang="cs-CZ" sz="1800" b="1" dirty="0"/>
                        <a:t>SES </a:t>
                      </a:r>
                      <a:r>
                        <a:rPr lang="cs-CZ" sz="1800" i="1" dirty="0"/>
                        <a:t>(</a:t>
                      </a:r>
                      <a:r>
                        <a:rPr lang="cs-CZ" sz="1800" i="1" dirty="0" err="1"/>
                        <a:t>instead</a:t>
                      </a:r>
                      <a:r>
                        <a:rPr lang="cs-CZ" sz="1800" i="1" dirty="0"/>
                        <a:t> jsi 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dívali jste se//díval/a jste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3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díval/a/o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dívali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6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koupit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6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koupil jsem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koupili jsme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3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koupil </a:t>
                      </a:r>
                      <a:r>
                        <a:rPr lang="cs-CZ" sz="1800" b="1" dirty="0"/>
                        <a:t>SIS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(</a:t>
                      </a:r>
                      <a:r>
                        <a:rPr lang="cs-CZ" sz="1800" i="1" dirty="0" err="1"/>
                        <a:t>instead</a:t>
                      </a:r>
                      <a:r>
                        <a:rPr lang="cs-CZ" sz="1800" i="1" dirty="0"/>
                        <a:t> jsi 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koupili jste si//koupil/a jste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1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koupil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koupili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IRREGULAR VERBS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JÍST-jím-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PÍT-piju-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PSÁT-píšu-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SPÁT-spím-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ÍST-čtu-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MÍT-mám-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MĚL: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Neměl jsem včera čas.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JÍT-jdu-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ŠEL/ŠLA/ŠLI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MOCT-můžu-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CHTÍT-chci-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CHTĚL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BÝT-jsem-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WORD ORDER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Díval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se na film.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Včera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 díval na film.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Ráno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snídal.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pil? Pil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čaj.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si včera koupili?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byl včera? Včera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byl doma.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Kam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šla včera? Šla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jsem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do kina.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Put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past tense.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studuju: ______________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mluvíte: ______________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on je: ____________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ona je: 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píšeš: 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mají: 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vstáváš: ___________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odpočíváte: ___________</a:t>
            </a:r>
          </a:p>
          <a:p>
            <a:r>
              <a:rPr lang="cs-CZ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kupujou</a:t>
            </a:r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: 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Maria snídá: ____________</a:t>
            </a:r>
          </a:p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Rafael obědvá: ____________</a:t>
            </a:r>
            <a:b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238428" y="1556792"/>
            <a:ext cx="4700016" cy="4495800"/>
          </a:xfrm>
        </p:spPr>
        <p:txBody>
          <a:bodyPr>
            <a:noAutofit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můžu: 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chceme: ____________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jíme: ______________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jdu: _____________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jedeme: ________________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spíš: ________________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čteme: 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nemáme: 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nechcete: ___________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dělají: ______________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7930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386025-D567-4608-B896-B3B1A6D81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navozující pocit klidu (širokoúhlá)</Template>
  <TotalTime>0</TotalTime>
  <Words>368</Words>
  <Application>Microsoft Office PowerPoint</Application>
  <PresentationFormat>Vlastní</PresentationFormat>
  <Paragraphs>81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Serenity_16x9</vt:lpstr>
      <vt:lpstr>PAST TENSE IN CZECH</vt:lpstr>
      <vt:lpstr>PAST TENSE</vt:lpstr>
      <vt:lpstr>THE VERB „BÝT“</vt:lpstr>
      <vt:lpstr>Reflexive verbs</vt:lpstr>
      <vt:lpstr>IRREGULAR VERBS</vt:lpstr>
      <vt:lpstr>WORD ORDER</vt:lpstr>
      <vt:lpstr>Put into the past tense.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2016-02-23T23:55:10Z</dcterms:created>
  <dcterms:modified xsi:type="dcterms:W3CDTF">2020-02-21T14:18:11Z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