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7" r:id="rId15"/>
    <p:sldId id="268" r:id="rId16"/>
    <p:sldId id="273" r:id="rId17"/>
    <p:sldId id="269" r:id="rId18"/>
    <p:sldId id="270" r:id="rId19"/>
    <p:sldId id="274" r:id="rId20"/>
    <p:sldId id="275" r:id="rId21"/>
    <p:sldId id="26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1"/>
    <p:restoredTop sz="94663"/>
  </p:normalViewPr>
  <p:slideViewPr>
    <p:cSldViewPr snapToGrid="0" snapToObjects="1">
      <p:cViewPr varScale="1">
        <p:scale>
          <a:sx n="58" d="100"/>
          <a:sy n="58" d="100"/>
        </p:scale>
        <p:origin x="240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3F3E95-8446-2F40-BA8C-DC068A355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7D9483-4A20-D448-A5E5-01082BF6A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EA1508-B7E5-9D4A-9464-9E5DC1FA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3EDC-D916-AA4B-AB04-36665BA29700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24CD76-9AB9-3247-9A93-6890AB79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55D3B6-D88D-4E41-95B9-973291AF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6E8C-7771-504A-A646-0AACE4425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83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E3BF4-EE44-AC4E-9AF2-65F62AD2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4EE7D3-7F60-1944-A533-4983D56E7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58E267-C63C-0B4D-B9A3-0EBA683F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3EDC-D916-AA4B-AB04-36665BA29700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8F4D94-3C33-B142-A186-8AC90AA4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ACD9E2-064F-FE48-8921-8FEE5A54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6E8C-7771-504A-A646-0AACE4425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92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1F3B0B6-6413-F646-8BE2-70FAF5A1A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F2CD7C-3597-E945-AF1B-20AF58A87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4FF2A8-A4ED-BC4E-8B26-229F9165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3EDC-D916-AA4B-AB04-36665BA29700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C18D3D-58F2-D04C-894B-11FD62F6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B78E5B-6361-3444-9416-5C39E22D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6E8C-7771-504A-A646-0AACE4425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77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99075-89A7-1543-BB32-C03E8DE0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040CD-E302-7647-9240-DF7F28E3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BA911A-D6FF-BB41-A303-C5149A0C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3EDC-D916-AA4B-AB04-36665BA29700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BBF7F4-A479-0749-B5A9-FA55BCBC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460B1B-A8A6-AA41-9069-DFB0B7F0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6E8C-7771-504A-A646-0AACE4425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47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36A51-AAA3-BD45-B661-CB7A966F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1C3D46-9CE3-9742-9CDA-9244C74CC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4C8E23-2AB8-9B4D-BBC1-21279D97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3EDC-D916-AA4B-AB04-36665BA29700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E0D634-5800-644E-8946-C8A4C0B4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CECDF2-270B-5844-AEF1-06D24EDF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6E8C-7771-504A-A646-0AACE4425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28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9F3F72-22B7-E047-BBCA-02043718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262EA-8904-EF46-8CC0-805B19887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E39438-0030-4D42-8CD6-B38A81C75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9AB941-7D96-9F41-9D18-E31A977B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3EDC-D916-AA4B-AB04-36665BA29700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7873D2-4AD6-D143-8F7C-6CB4B2EB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B214A8-D207-4E42-A398-D648C158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6E8C-7771-504A-A646-0AACE4425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59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9787F-9534-7B47-96EE-EB8B8154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FB17D3-77E3-3244-9A87-E30745751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2A9091-D111-E043-8B72-3B0E0C10D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4BF907-43FC-AD4D-8C0B-10CF11699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6E40D5-C34D-2148-800D-643EF7196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59442EF-A5F9-1646-B879-715C7C2F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3EDC-D916-AA4B-AB04-36665BA29700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FA83B73-0CEF-CB4D-B750-060B51CA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FEE4F1D-1D81-4B49-A786-9EE639B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6E8C-7771-504A-A646-0AACE4425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8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9B425-2DE7-7646-B6A1-7C870FA9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6FE1DC-1D38-E341-86C5-42735E60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3EDC-D916-AA4B-AB04-36665BA29700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3C2B66-6CF1-094D-96A0-81069E64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885E58-3917-1147-B0C7-90ED4D0F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6E8C-7771-504A-A646-0AACE4425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71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6DCB5E-7F29-694B-AC5E-F22CA447E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3EDC-D916-AA4B-AB04-36665BA29700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905AD4-4C1A-8044-99D7-08F83410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400BD3-C255-904A-93D2-B75F9D4B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6E8C-7771-504A-A646-0AACE4425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7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945BD-1847-534E-8140-AF661C0E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E19262-6191-EF42-8A58-626D0159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9AA6F1-52DE-B94A-84DE-0FB85E054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5B6898-68E2-B345-8A87-C1D34B89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3EDC-D916-AA4B-AB04-36665BA29700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5D2627-4D79-2943-80B8-B56D0024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78BBA6-052D-4549-ABE1-964F99B7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6E8C-7771-504A-A646-0AACE4425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46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3DBE5-5FD1-E54A-896F-962F85AB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00C9AE3-E110-914B-AF06-CDE047085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AACA7F-5349-3B48-886A-8D990B44D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77D87E-3661-D54F-AD17-006E2F1E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3EDC-D916-AA4B-AB04-36665BA29700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DDE17F-D407-9243-A988-95EE9666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DD52EA-398C-7C44-B9F9-1D2E31A7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76E8C-7771-504A-A646-0AACE4425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75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4CC04ED-7DC8-3642-982E-340BB659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6E07A4-737A-4C42-8B52-337088E39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7EF811-C289-7744-ADA3-225CC14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3EDC-D916-AA4B-AB04-36665BA29700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5712CD-DF9B-2642-83D9-7B191821C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00C70-FB53-4F48-85D8-86F99270B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76E8C-7771-504A-A646-0AACE4425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96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4CA6D-DA65-CC44-B33D-3577A7EA5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Czech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0F79D9-1FF5-EA47-88F5-608F5EE7B3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týden 2</a:t>
            </a:r>
          </a:p>
        </p:txBody>
      </p:sp>
    </p:spTree>
    <p:extLst>
      <p:ext uri="{BB962C8B-B14F-4D97-AF65-F5344CB8AC3E}">
        <p14:creationId xmlns:p14="http://schemas.microsoft.com/office/powerpoint/2010/main" val="398512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5B84F-865D-284E-94F9-3A586D36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846"/>
          </a:xfrm>
        </p:spPr>
        <p:txBody>
          <a:bodyPr>
            <a:normAutofit/>
          </a:bodyPr>
          <a:lstStyle/>
          <a:p>
            <a:r>
              <a:rPr lang="cs-CZ" sz="2800" dirty="0"/>
              <a:t>PS 17 + 18/66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C7083A88-3AC4-3642-845D-CC15FE467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404" y="986972"/>
            <a:ext cx="9251191" cy="5618038"/>
          </a:xfrm>
        </p:spPr>
      </p:pic>
    </p:spTree>
    <p:extLst>
      <p:ext uri="{BB962C8B-B14F-4D97-AF65-F5344CB8AC3E}">
        <p14:creationId xmlns:p14="http://schemas.microsoft.com/office/powerpoint/2010/main" val="184794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8E366-6AC3-AD47-B7E4-C7D5DABC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Useful</a:t>
            </a:r>
            <a:r>
              <a:rPr lang="cs-CZ" dirty="0"/>
              <a:t> </a:t>
            </a:r>
            <a:r>
              <a:rPr lang="cs-CZ" dirty="0" err="1"/>
              <a:t>phrase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CC9E8-0EAD-6546-94A0-C048AC595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8"/>
            <a:ext cx="10515600" cy="5179435"/>
          </a:xfrm>
        </p:spPr>
        <p:txBody>
          <a:bodyPr/>
          <a:lstStyle/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reflexive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2nd person </a:t>
            </a:r>
            <a:r>
              <a:rPr lang="cs-CZ" dirty="0" err="1"/>
              <a:t>singular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reflexive</a:t>
            </a:r>
            <a:r>
              <a:rPr lang="cs-CZ" dirty="0"/>
              <a:t> „se“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contracted</a:t>
            </a:r>
            <a:r>
              <a:rPr lang="cs-CZ" dirty="0"/>
              <a:t>:</a:t>
            </a:r>
          </a:p>
          <a:p>
            <a:pPr marL="0" indent="0" algn="ctr">
              <a:buNone/>
            </a:pPr>
            <a:r>
              <a:rPr lang="cs-CZ" dirty="0"/>
              <a:t>Díval </a:t>
            </a:r>
            <a:r>
              <a:rPr lang="cs-CZ" strike="sngStrike" dirty="0"/>
              <a:t>jsi se </a:t>
            </a:r>
            <a:r>
              <a:rPr lang="cs-CZ" dirty="0"/>
              <a:t>na televizi?</a:t>
            </a:r>
          </a:p>
          <a:p>
            <a:pPr marL="0" indent="0" algn="ctr">
              <a:buNone/>
            </a:pPr>
            <a:r>
              <a:rPr lang="cs-CZ" dirty="0"/>
              <a:t>Díval </a:t>
            </a:r>
            <a:r>
              <a:rPr lang="cs-CZ" u="sng" dirty="0">
                <a:solidFill>
                  <a:srgbClr val="C00000"/>
                </a:solidFill>
              </a:rPr>
              <a:t>ses</a:t>
            </a:r>
            <a:r>
              <a:rPr lang="cs-CZ" dirty="0"/>
              <a:t> na televizi?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Jak </a:t>
            </a:r>
            <a:r>
              <a:rPr lang="cs-CZ" strike="sngStrike" dirty="0"/>
              <a:t>jsi se </a:t>
            </a:r>
            <a:r>
              <a:rPr lang="cs-CZ" dirty="0"/>
              <a:t>měl o víkendu?</a:t>
            </a:r>
          </a:p>
          <a:p>
            <a:pPr marL="0" indent="0" algn="ctr">
              <a:buNone/>
            </a:pPr>
            <a:r>
              <a:rPr lang="cs-CZ" dirty="0"/>
              <a:t>Jak </a:t>
            </a:r>
            <a:r>
              <a:rPr lang="cs-CZ" dirty="0">
                <a:solidFill>
                  <a:srgbClr val="C00000"/>
                </a:solidFill>
              </a:rPr>
              <a:t>ses</a:t>
            </a:r>
            <a:r>
              <a:rPr lang="cs-CZ" dirty="0"/>
              <a:t> měl o víkendu?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Co </a:t>
            </a:r>
            <a:r>
              <a:rPr lang="cs-CZ" strike="sngStrike" dirty="0"/>
              <a:t>jsi si </a:t>
            </a:r>
            <a:r>
              <a:rPr lang="cs-CZ" dirty="0"/>
              <a:t>koupil?</a:t>
            </a:r>
          </a:p>
          <a:p>
            <a:pPr marL="0" indent="0" algn="ctr">
              <a:buNone/>
            </a:pPr>
            <a:r>
              <a:rPr lang="cs-CZ" dirty="0"/>
              <a:t>Co </a:t>
            </a:r>
            <a:r>
              <a:rPr lang="cs-CZ" dirty="0">
                <a:solidFill>
                  <a:srgbClr val="C00000"/>
                </a:solidFill>
              </a:rPr>
              <a:t>sis</a:t>
            </a:r>
            <a:r>
              <a:rPr lang="cs-CZ" dirty="0"/>
              <a:t> koupil?</a:t>
            </a:r>
          </a:p>
        </p:txBody>
      </p:sp>
    </p:spTree>
    <p:extLst>
      <p:ext uri="{BB962C8B-B14F-4D97-AF65-F5344CB8AC3E}">
        <p14:creationId xmlns:p14="http://schemas.microsoft.com/office/powerpoint/2010/main" val="264129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B0492-AB0E-4149-97FA-E42AF283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byla Marina?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0C7B3-0B67-0B42-9A7A-747A2550D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Dopoledne byla</a:t>
            </a:r>
          </a:p>
          <a:p>
            <a:pPr marL="971550" lvl="1" indent="-514350">
              <a:buAutoNum type="alphaUcParenR"/>
            </a:pPr>
            <a:r>
              <a:rPr lang="cs-CZ" sz="2000" dirty="0"/>
              <a:t>v práci</a:t>
            </a:r>
          </a:p>
          <a:p>
            <a:pPr marL="971550" lvl="1" indent="-514350">
              <a:buAutoNum type="alphaUcParenR"/>
            </a:pPr>
            <a:r>
              <a:rPr lang="cs-CZ" sz="2000" dirty="0"/>
              <a:t>ve škole</a:t>
            </a:r>
          </a:p>
          <a:p>
            <a:pPr marL="971550" lvl="1" indent="-514350">
              <a:buAutoNum type="alphaUcParenR"/>
            </a:pPr>
            <a:r>
              <a:rPr lang="cs-CZ" sz="2000" dirty="0"/>
              <a:t>v restauraci</a:t>
            </a:r>
          </a:p>
          <a:p>
            <a:r>
              <a:rPr lang="cs-CZ" sz="2400" dirty="0"/>
              <a:t>Odpoledne byla</a:t>
            </a:r>
          </a:p>
          <a:p>
            <a:pPr marL="914400" lvl="1" indent="-457200">
              <a:buAutoNum type="alphaUcParenR"/>
            </a:pPr>
            <a:r>
              <a:rPr lang="cs-CZ" sz="2000" dirty="0"/>
              <a:t>na mítinku</a:t>
            </a:r>
          </a:p>
          <a:p>
            <a:pPr marL="914400" lvl="1" indent="-457200">
              <a:buAutoNum type="alphaUcParenR"/>
            </a:pPr>
            <a:r>
              <a:rPr lang="cs-CZ" sz="2000" dirty="0"/>
              <a:t>na koncertě</a:t>
            </a:r>
          </a:p>
          <a:p>
            <a:pPr marL="914400" lvl="1" indent="-457200">
              <a:buAutoNum type="alphaUcParenR"/>
            </a:pPr>
            <a:r>
              <a:rPr lang="cs-CZ" sz="2000" dirty="0"/>
              <a:t>na konferenci</a:t>
            </a:r>
          </a:p>
          <a:p>
            <a:r>
              <a:rPr lang="cs-CZ" sz="2400" dirty="0"/>
              <a:t>Potom byla</a:t>
            </a:r>
          </a:p>
          <a:p>
            <a:pPr marL="914400" lvl="1" indent="-457200">
              <a:buAutoNum type="alphaUcParenR"/>
            </a:pPr>
            <a:r>
              <a:rPr lang="cs-CZ" sz="2000" dirty="0"/>
              <a:t>u kamaráda</a:t>
            </a:r>
          </a:p>
          <a:p>
            <a:pPr marL="914400" lvl="1" indent="-457200">
              <a:buAutoNum type="alphaUcParenR"/>
            </a:pPr>
            <a:r>
              <a:rPr lang="cs-CZ" sz="2000" dirty="0"/>
              <a:t>u kamarádky</a:t>
            </a:r>
          </a:p>
          <a:p>
            <a:pPr marL="914400" lvl="1" indent="-457200">
              <a:buAutoNum type="alphaUcParenR"/>
            </a:pPr>
            <a:r>
              <a:rPr lang="cs-CZ" sz="2000" dirty="0"/>
              <a:t>u doktora</a:t>
            </a:r>
          </a:p>
        </p:txBody>
      </p:sp>
    </p:spTree>
    <p:extLst>
      <p:ext uri="{BB962C8B-B14F-4D97-AF65-F5344CB8AC3E}">
        <p14:creationId xmlns:p14="http://schemas.microsoft.com/office/powerpoint/2010/main" val="312163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ACCEB91-AAD1-9F4C-BE6E-83037B79E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947" y="231134"/>
            <a:ext cx="9607273" cy="647446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E646F37-5132-1847-AD95-F497BFB21A8C}"/>
              </a:ext>
            </a:extLst>
          </p:cNvPr>
          <p:cNvSpPr txBox="1"/>
          <p:nvPr/>
        </p:nvSpPr>
        <p:spPr>
          <a:xfrm>
            <a:off x="2520196" y="2685686"/>
            <a:ext cx="2867893" cy="427809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cs-CZ" sz="1600" dirty="0"/>
              <a:t>Hotelu</a:t>
            </a:r>
          </a:p>
          <a:p>
            <a:r>
              <a:rPr lang="cs-CZ" sz="1600" dirty="0"/>
              <a:t>Restauraci</a:t>
            </a:r>
          </a:p>
          <a:p>
            <a:r>
              <a:rPr lang="cs-CZ" sz="1600" dirty="0"/>
              <a:t>Škole</a:t>
            </a:r>
          </a:p>
          <a:p>
            <a:r>
              <a:rPr lang="cs-CZ" sz="1600" dirty="0"/>
              <a:t>Kině</a:t>
            </a:r>
          </a:p>
          <a:p>
            <a:r>
              <a:rPr lang="cs-CZ" sz="1600" dirty="0"/>
              <a:t>Obchodě</a:t>
            </a:r>
          </a:p>
          <a:p>
            <a:r>
              <a:rPr lang="cs-CZ" sz="1600" dirty="0"/>
              <a:t>Kanceláři</a:t>
            </a:r>
          </a:p>
          <a:p>
            <a:r>
              <a:rPr lang="cs-CZ" sz="1600" dirty="0"/>
              <a:t>Divadle</a:t>
            </a:r>
          </a:p>
          <a:p>
            <a:r>
              <a:rPr lang="cs-CZ" sz="1600" dirty="0"/>
              <a:t>Hospodě</a:t>
            </a:r>
          </a:p>
          <a:p>
            <a:r>
              <a:rPr lang="cs-CZ" sz="1600" dirty="0"/>
              <a:t>Klubu</a:t>
            </a:r>
          </a:p>
          <a:p>
            <a:r>
              <a:rPr lang="cs-CZ" sz="1600" dirty="0"/>
              <a:t>Nemocnici</a:t>
            </a:r>
          </a:p>
          <a:p>
            <a:r>
              <a:rPr lang="cs-CZ" sz="1600" dirty="0"/>
              <a:t>Bance</a:t>
            </a:r>
          </a:p>
          <a:p>
            <a:r>
              <a:rPr lang="cs-CZ" sz="1600" dirty="0"/>
              <a:t>Firmě</a:t>
            </a:r>
          </a:p>
          <a:p>
            <a:r>
              <a:rPr lang="cs-CZ" sz="1600" dirty="0"/>
              <a:t>Supermarketu</a:t>
            </a:r>
          </a:p>
          <a:p>
            <a:r>
              <a:rPr lang="cs-CZ" sz="1600" dirty="0"/>
              <a:t>Kavárně</a:t>
            </a:r>
          </a:p>
          <a:p>
            <a:r>
              <a:rPr lang="cs-CZ" sz="1600" dirty="0"/>
              <a:t>Parku</a:t>
            </a:r>
          </a:p>
          <a:p>
            <a:r>
              <a:rPr lang="cs-CZ" sz="1600" dirty="0"/>
              <a:t>Práci</a:t>
            </a:r>
          </a:p>
          <a:p>
            <a:r>
              <a:rPr lang="cs-CZ" sz="1600" dirty="0"/>
              <a:t>Praze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0BE90F-E1CB-A04B-AEAE-DDD14E6FC7FE}"/>
              </a:ext>
            </a:extLst>
          </p:cNvPr>
          <p:cNvSpPr txBox="1"/>
          <p:nvPr/>
        </p:nvSpPr>
        <p:spPr>
          <a:xfrm>
            <a:off x="5539565" y="2828834"/>
            <a:ext cx="1112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letišti</a:t>
            </a:r>
          </a:p>
          <a:p>
            <a:r>
              <a:rPr lang="cs-CZ" dirty="0"/>
              <a:t>zastávce</a:t>
            </a:r>
          </a:p>
          <a:p>
            <a:r>
              <a:rPr lang="cs-CZ" dirty="0"/>
              <a:t>univerzitě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11B0A59-6240-D64C-A1D5-81CA29F9EF6B}"/>
              </a:ext>
            </a:extLst>
          </p:cNvPr>
          <p:cNvSpPr txBox="1"/>
          <p:nvPr/>
        </p:nvSpPr>
        <p:spPr>
          <a:xfrm>
            <a:off x="8700654" y="3228566"/>
            <a:ext cx="1206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kamaráda</a:t>
            </a:r>
          </a:p>
          <a:p>
            <a:r>
              <a:rPr lang="cs-CZ" dirty="0"/>
              <a:t>kamarádky</a:t>
            </a:r>
          </a:p>
        </p:txBody>
      </p:sp>
    </p:spTree>
    <p:extLst>
      <p:ext uri="{BB962C8B-B14F-4D97-AF65-F5344CB8AC3E}">
        <p14:creationId xmlns:p14="http://schemas.microsoft.com/office/powerpoint/2010/main" val="20605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C15F8-4DD5-DF4F-B250-F48C1735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locative</a:t>
            </a:r>
            <a:r>
              <a:rPr lang="cs-CZ" dirty="0"/>
              <a:t> case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40F1B2-75D1-8C43-8DE3-5985292FD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314"/>
            <a:ext cx="10515600" cy="4841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You already know two Czech cases - nominative (a basic form of a word) and accusative (which we use to express a direct object in a sentence).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Today we will speak about another case – </a:t>
            </a:r>
            <a:r>
              <a:rPr lang="en-GB" b="1" dirty="0"/>
              <a:t>the</a:t>
            </a:r>
            <a:r>
              <a:rPr lang="en-GB" dirty="0"/>
              <a:t> </a:t>
            </a:r>
            <a:r>
              <a:rPr lang="en-GB" b="1" dirty="0"/>
              <a:t>locative</a:t>
            </a:r>
            <a:r>
              <a:rPr lang="en-GB" dirty="0"/>
              <a:t>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One of the meanings of the locative is to denotate location and it is the only one of the Czech cases which cannot be used without a preposition.</a:t>
            </a:r>
          </a:p>
          <a:p>
            <a:pPr marL="0" indent="0" algn="ctr">
              <a:buNone/>
            </a:pPr>
            <a:r>
              <a:rPr lang="en-GB" dirty="0"/>
              <a:t>The prepositions used with the locative are for example: </a:t>
            </a:r>
            <a:r>
              <a:rPr lang="en-GB" b="1" dirty="0"/>
              <a:t>v</a:t>
            </a:r>
            <a:r>
              <a:rPr lang="en-GB" dirty="0"/>
              <a:t>, </a:t>
            </a:r>
            <a:r>
              <a:rPr lang="en-GB" b="1" dirty="0" err="1"/>
              <a:t>ve</a:t>
            </a:r>
            <a:r>
              <a:rPr lang="en-GB" dirty="0"/>
              <a:t>, </a:t>
            </a:r>
            <a:r>
              <a:rPr lang="en-GB" b="1" dirty="0" err="1"/>
              <a:t>na</a:t>
            </a:r>
            <a:r>
              <a:rPr lang="en-GB" dirty="0" err="1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01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CD900-0413-B948-93A7-9353C6EB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8439"/>
          </a:xfrm>
        </p:spPr>
        <p:txBody>
          <a:bodyPr>
            <a:normAutofit/>
          </a:bodyPr>
          <a:lstStyle/>
          <a:p>
            <a:pPr algn="ctr"/>
            <a:r>
              <a:rPr lang="cs-CZ" sz="2400" dirty="0" err="1"/>
              <a:t>See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table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endings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locative</a:t>
            </a:r>
            <a:r>
              <a:rPr lang="cs-CZ" sz="2400" dirty="0"/>
              <a:t>.</a:t>
            </a:r>
          </a:p>
        </p:txBody>
      </p:sp>
      <p:pic>
        <p:nvPicPr>
          <p:cNvPr id="8" name="Zástupný obsah 7" descr="Obsah obrázku snímek obrazovky&#10;&#10;Popis byl vytvořen automaticky">
            <a:extLst>
              <a:ext uri="{FF2B5EF4-FFF2-40B4-BE49-F238E27FC236}">
                <a16:creationId xmlns:a16="http://schemas.microsoft.com/office/drawing/2014/main" id="{E2C68B49-2089-5C40-B228-998D8F660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121" y="974645"/>
            <a:ext cx="10515600" cy="3079405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70C9B1B-DCE0-A342-AE34-E0877F4AC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54" y="4054050"/>
            <a:ext cx="11693328" cy="86010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0ED97BB-8A7B-0F46-B6DA-34D49A236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52" y="5213365"/>
            <a:ext cx="11004161" cy="2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5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5B02E802-F820-6C49-AADD-A2559F742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657" y="87939"/>
            <a:ext cx="7300686" cy="6770061"/>
          </a:xfrm>
        </p:spPr>
      </p:pic>
    </p:spTree>
    <p:extLst>
      <p:ext uri="{BB962C8B-B14F-4D97-AF65-F5344CB8AC3E}">
        <p14:creationId xmlns:p14="http://schemas.microsoft.com/office/powerpoint/2010/main" val="1091182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AEA8DF99-EA19-464A-AA73-B240327A6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46" y="1464189"/>
            <a:ext cx="11816908" cy="265061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732F225-EB2D-1443-AC81-5A58C81636D0}"/>
              </a:ext>
            </a:extLst>
          </p:cNvPr>
          <p:cNvSpPr txBox="1"/>
          <p:nvPr/>
        </p:nvSpPr>
        <p:spPr>
          <a:xfrm>
            <a:off x="1468582" y="27894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E1355E6-D7C9-E94C-8F8B-97F301B8CCB6}"/>
              </a:ext>
            </a:extLst>
          </p:cNvPr>
          <p:cNvSpPr txBox="1"/>
          <p:nvPr/>
        </p:nvSpPr>
        <p:spPr>
          <a:xfrm>
            <a:off x="1621829" y="31588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4CD31F1-2739-194A-B7E6-E2EEB8D493F2}"/>
              </a:ext>
            </a:extLst>
          </p:cNvPr>
          <p:cNvSpPr txBox="1"/>
          <p:nvPr/>
        </p:nvSpPr>
        <p:spPr>
          <a:xfrm>
            <a:off x="1842763" y="3429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89C452B-EF19-8D41-9C1B-FB84FC7EFFDC}"/>
              </a:ext>
            </a:extLst>
          </p:cNvPr>
          <p:cNvSpPr txBox="1"/>
          <p:nvPr/>
        </p:nvSpPr>
        <p:spPr>
          <a:xfrm>
            <a:off x="1628241" y="3745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CE0578-3F8E-E746-BC78-2ED425F1375A}"/>
              </a:ext>
            </a:extLst>
          </p:cNvPr>
          <p:cNvSpPr txBox="1"/>
          <p:nvPr/>
        </p:nvSpPr>
        <p:spPr>
          <a:xfrm>
            <a:off x="5015345" y="2794224"/>
            <a:ext cx="50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u/</a:t>
            </a:r>
            <a:r>
              <a:rPr lang="cs-CZ" dirty="0" err="1">
                <a:solidFill>
                  <a:srgbClr val="C00000"/>
                </a:solidFill>
              </a:rPr>
              <a:t>ě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2E6626-5F08-1C48-92C1-42F0ABD3CABD}"/>
              </a:ext>
            </a:extLst>
          </p:cNvPr>
          <p:cNvSpPr txBox="1"/>
          <p:nvPr/>
        </p:nvSpPr>
        <p:spPr>
          <a:xfrm>
            <a:off x="4459662" y="3101221"/>
            <a:ext cx="50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u/</a:t>
            </a:r>
            <a:r>
              <a:rPr lang="cs-CZ" dirty="0" err="1">
                <a:solidFill>
                  <a:srgbClr val="C00000"/>
                </a:solidFill>
              </a:rPr>
              <a:t>ě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A2F28DE-1FEB-3C44-BDC2-4A40ED5E8369}"/>
              </a:ext>
            </a:extLst>
          </p:cNvPr>
          <p:cNvSpPr txBox="1"/>
          <p:nvPr/>
        </p:nvSpPr>
        <p:spPr>
          <a:xfrm>
            <a:off x="5127513" y="34056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ě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692D203-178A-2E4B-A1B2-CF84FE51E029}"/>
              </a:ext>
            </a:extLst>
          </p:cNvPr>
          <p:cNvSpPr txBox="1"/>
          <p:nvPr/>
        </p:nvSpPr>
        <p:spPr>
          <a:xfrm>
            <a:off x="8263316" y="278949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DB0D6A8-D06E-4342-9038-DA0F2D79CCDA}"/>
              </a:ext>
            </a:extLst>
          </p:cNvPr>
          <p:cNvSpPr txBox="1"/>
          <p:nvPr/>
        </p:nvSpPr>
        <p:spPr>
          <a:xfrm>
            <a:off x="8454936" y="310122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FD2A308-1CCB-2B4A-B3E3-90BB482929FE}"/>
              </a:ext>
            </a:extLst>
          </p:cNvPr>
          <p:cNvSpPr txBox="1"/>
          <p:nvPr/>
        </p:nvSpPr>
        <p:spPr>
          <a:xfrm>
            <a:off x="7668302" y="340131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7CC22A0-BAE0-4444-A17C-35239AF5DEDF}"/>
              </a:ext>
            </a:extLst>
          </p:cNvPr>
          <p:cNvSpPr txBox="1"/>
          <p:nvPr/>
        </p:nvSpPr>
        <p:spPr>
          <a:xfrm>
            <a:off x="8500882" y="369917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E0B5610-7B73-DA46-AB8A-FAF49B90018E}"/>
              </a:ext>
            </a:extLst>
          </p:cNvPr>
          <p:cNvSpPr txBox="1"/>
          <p:nvPr/>
        </p:nvSpPr>
        <p:spPr>
          <a:xfrm>
            <a:off x="11122559" y="278949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7AB033C-0DE3-324A-8F66-352E1E2D1CDD}"/>
              </a:ext>
            </a:extLst>
          </p:cNvPr>
          <p:cNvSpPr txBox="1"/>
          <p:nvPr/>
        </p:nvSpPr>
        <p:spPr>
          <a:xfrm>
            <a:off x="10930939" y="310122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E080478-57C1-D140-9D18-C4CCE97DC293}"/>
              </a:ext>
            </a:extLst>
          </p:cNvPr>
          <p:cNvSpPr txBox="1"/>
          <p:nvPr/>
        </p:nvSpPr>
        <p:spPr>
          <a:xfrm>
            <a:off x="11624582" y="340131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2932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01580116-6BDF-684F-A937-1750D33F2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34" y="244269"/>
            <a:ext cx="9648932" cy="636946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45383A-A425-CA48-AEE2-6A1E29DE27B5}"/>
              </a:ext>
            </a:extLst>
          </p:cNvPr>
          <p:cNvSpPr txBox="1"/>
          <p:nvPr/>
        </p:nvSpPr>
        <p:spPr>
          <a:xfrm>
            <a:off x="1468583" y="2590800"/>
            <a:ext cx="2175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hotelu</a:t>
            </a:r>
          </a:p>
          <a:p>
            <a:r>
              <a:rPr lang="cs-CZ" sz="2400" dirty="0"/>
              <a:t>obchodu</a:t>
            </a:r>
          </a:p>
          <a:p>
            <a:r>
              <a:rPr lang="cs-CZ" sz="2400" dirty="0"/>
              <a:t>klubu</a:t>
            </a:r>
          </a:p>
          <a:p>
            <a:r>
              <a:rPr lang="cs-CZ" sz="2400" dirty="0"/>
              <a:t>supermarketu</a:t>
            </a:r>
          </a:p>
          <a:p>
            <a:r>
              <a:rPr lang="cs-CZ" sz="2400" dirty="0"/>
              <a:t>parku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DA8226-06F1-3046-8A49-DCD0DB3CBF79}"/>
              </a:ext>
            </a:extLst>
          </p:cNvPr>
          <p:cNvSpPr txBox="1"/>
          <p:nvPr/>
        </p:nvSpPr>
        <p:spPr>
          <a:xfrm>
            <a:off x="3840794" y="2590800"/>
            <a:ext cx="2061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restauraci</a:t>
            </a:r>
          </a:p>
          <a:p>
            <a:r>
              <a:rPr lang="cs-CZ" sz="2400" dirty="0"/>
              <a:t>kanceláři</a:t>
            </a:r>
          </a:p>
          <a:p>
            <a:r>
              <a:rPr lang="cs-CZ" sz="2400" dirty="0"/>
              <a:t>nemocnici</a:t>
            </a:r>
          </a:p>
          <a:p>
            <a:r>
              <a:rPr lang="cs-CZ" sz="2400" dirty="0"/>
              <a:t>letišti</a:t>
            </a:r>
          </a:p>
          <a:p>
            <a:r>
              <a:rPr lang="cs-CZ" sz="2400" dirty="0"/>
              <a:t>práci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705801-4B42-E646-BEDD-01455FE559E2}"/>
              </a:ext>
            </a:extLst>
          </p:cNvPr>
          <p:cNvSpPr txBox="1"/>
          <p:nvPr/>
        </p:nvSpPr>
        <p:spPr>
          <a:xfrm>
            <a:off x="6096000" y="2590800"/>
            <a:ext cx="2272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škole</a:t>
            </a:r>
          </a:p>
          <a:p>
            <a:r>
              <a:rPr lang="cs-CZ" sz="2400" dirty="0"/>
              <a:t>divadle</a:t>
            </a:r>
          </a:p>
          <a:p>
            <a:r>
              <a:rPr lang="cs-CZ" sz="2400" dirty="0"/>
              <a:t>bance</a:t>
            </a:r>
          </a:p>
          <a:p>
            <a:r>
              <a:rPr lang="cs-CZ" sz="2400" dirty="0"/>
              <a:t>zastávce</a:t>
            </a:r>
          </a:p>
          <a:p>
            <a:r>
              <a:rPr lang="cs-CZ" sz="2400" dirty="0"/>
              <a:t>Praze</a:t>
            </a:r>
          </a:p>
          <a:p>
            <a:endParaRPr lang="cs-CZ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C447755-6FA2-B740-BF0E-D1E3E3CDA9E4}"/>
              </a:ext>
            </a:extLst>
          </p:cNvPr>
          <p:cNvSpPr txBox="1"/>
          <p:nvPr/>
        </p:nvSpPr>
        <p:spPr>
          <a:xfrm>
            <a:off x="8562109" y="2551837"/>
            <a:ext cx="14222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kině</a:t>
            </a:r>
          </a:p>
          <a:p>
            <a:r>
              <a:rPr lang="cs-CZ" sz="2400" dirty="0"/>
              <a:t>obchodě</a:t>
            </a:r>
          </a:p>
          <a:p>
            <a:r>
              <a:rPr lang="cs-CZ" sz="2400" dirty="0"/>
              <a:t>hospodě</a:t>
            </a:r>
          </a:p>
          <a:p>
            <a:r>
              <a:rPr lang="cs-CZ" sz="2400" dirty="0"/>
              <a:t>firmě</a:t>
            </a:r>
          </a:p>
          <a:p>
            <a:r>
              <a:rPr lang="cs-CZ" sz="2400" dirty="0"/>
              <a:t>kavárně</a:t>
            </a:r>
          </a:p>
          <a:p>
            <a:r>
              <a:rPr lang="cs-CZ" sz="2400" dirty="0"/>
              <a:t>univerzitě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4BBA921-F438-4D47-9F9B-F2D4CEA5FD83}"/>
              </a:ext>
            </a:extLst>
          </p:cNvPr>
          <p:cNvSpPr txBox="1"/>
          <p:nvPr/>
        </p:nvSpPr>
        <p:spPr>
          <a:xfrm>
            <a:off x="8389260" y="5391472"/>
            <a:ext cx="2531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Masarykově univerzitě</a:t>
            </a:r>
            <a:endParaRPr lang="cs-CZ" sz="2400" dirty="0"/>
          </a:p>
          <a:p>
            <a:r>
              <a:rPr lang="cs-CZ" sz="2000" dirty="0"/>
              <a:t>Brně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291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4C1CFB0-36CD-BD48-9CB1-0D11312317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294701"/>
              </p:ext>
            </p:extLst>
          </p:nvPr>
        </p:nvGraphicFramePr>
        <p:xfrm>
          <a:off x="838200" y="885822"/>
          <a:ext cx="10515600" cy="5195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006210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223768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199945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66633242"/>
                    </a:ext>
                  </a:extLst>
                </a:gridCol>
              </a:tblGrid>
              <a:tr h="173188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48551"/>
                  </a:ext>
                </a:extLst>
              </a:tr>
              <a:tr h="173188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34001"/>
                  </a:ext>
                </a:extLst>
              </a:tr>
              <a:tr h="173188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15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22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019AB1-0D2B-8E44-A703-4CC3E02F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943" y="1385888"/>
            <a:ext cx="6466114" cy="791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/>
              <a:t>Co jsi dělal? / Co jsi dělala?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549C7FD-2A22-9A41-B204-04F43A2046F8}"/>
              </a:ext>
            </a:extLst>
          </p:cNvPr>
          <p:cNvSpPr txBox="1"/>
          <p:nvPr/>
        </p:nvSpPr>
        <p:spPr>
          <a:xfrm>
            <a:off x="2362199" y="3341913"/>
            <a:ext cx="2525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včera (</a:t>
            </a:r>
            <a:r>
              <a:rPr lang="en-GB" sz="2000" dirty="0"/>
              <a:t>yesterday</a:t>
            </a:r>
            <a:r>
              <a:rPr lang="cs-CZ" sz="2000" dirty="0"/>
              <a:t>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2EE77B-ADEE-8B4D-A97B-4C07A66BF5E2}"/>
              </a:ext>
            </a:extLst>
          </p:cNvPr>
          <p:cNvSpPr txBox="1"/>
          <p:nvPr/>
        </p:nvSpPr>
        <p:spPr>
          <a:xfrm>
            <a:off x="8969829" y="5102780"/>
            <a:ext cx="14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minulý týden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6B7503B-8B5D-9346-B3BE-3624C47BA425}"/>
              </a:ext>
            </a:extLst>
          </p:cNvPr>
          <p:cNvSpPr txBox="1"/>
          <p:nvPr/>
        </p:nvSpPr>
        <p:spPr>
          <a:xfrm>
            <a:off x="4702629" y="5878286"/>
            <a:ext cx="109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 víkendu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AA359D4-B840-7448-9DC6-89B3991347B7}"/>
              </a:ext>
            </a:extLst>
          </p:cNvPr>
          <p:cNvSpPr txBox="1"/>
          <p:nvPr/>
        </p:nvSpPr>
        <p:spPr>
          <a:xfrm>
            <a:off x="7141029" y="3243943"/>
            <a:ext cx="11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minulý rok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DB1B965-DB71-694A-983B-0C9CF75C5DA5}"/>
              </a:ext>
            </a:extLst>
          </p:cNvPr>
          <p:cNvSpPr txBox="1"/>
          <p:nvPr/>
        </p:nvSpPr>
        <p:spPr>
          <a:xfrm>
            <a:off x="1143000" y="492034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minulý měsíc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0437E2-12A8-F948-A904-37065584662F}"/>
              </a:ext>
            </a:extLst>
          </p:cNvPr>
          <p:cNvSpPr txBox="1"/>
          <p:nvPr/>
        </p:nvSpPr>
        <p:spPr>
          <a:xfrm>
            <a:off x="5671457" y="463731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minulé pondělí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DEA6D5A-5BC8-3D4D-9DC5-5535744DE01E}"/>
              </a:ext>
            </a:extLst>
          </p:cNvPr>
          <p:cNvSpPr txBox="1"/>
          <p:nvPr/>
        </p:nvSpPr>
        <p:spPr>
          <a:xfrm>
            <a:off x="9971314" y="2449286"/>
            <a:ext cx="15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minulý čtvrtek</a:t>
            </a:r>
          </a:p>
        </p:txBody>
      </p:sp>
    </p:spTree>
    <p:extLst>
      <p:ext uri="{BB962C8B-B14F-4D97-AF65-F5344CB8AC3E}">
        <p14:creationId xmlns:p14="http://schemas.microsoft.com/office/powerpoint/2010/main" val="2172825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6D4E3-35FD-CE49-B297-93D579DF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8934"/>
            <a:ext cx="10515600" cy="396013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Kde jsi byl / byla (včera, minulý týden, minulý měsíc, minulý rok…) 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Byl / byla jsem v kině.</a:t>
            </a:r>
            <a:br>
              <a:rPr lang="cs-CZ" dirty="0"/>
            </a:br>
            <a:r>
              <a:rPr lang="cs-CZ" dirty="0"/>
              <a:t>Byl / byla jsem na letišti.</a:t>
            </a:r>
          </a:p>
        </p:txBody>
      </p:sp>
    </p:spTree>
    <p:extLst>
      <p:ext uri="{BB962C8B-B14F-4D97-AF65-F5344CB8AC3E}">
        <p14:creationId xmlns:p14="http://schemas.microsoft.com/office/powerpoint/2010/main" val="2014407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D36C2-5A4A-5844-B7A7-27112390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Reflexive</a:t>
            </a:r>
            <a:r>
              <a:rPr lang="cs-CZ" dirty="0"/>
              <a:t> </a:t>
            </a:r>
            <a:r>
              <a:rPr lang="cs-CZ" dirty="0" err="1"/>
              <a:t>verbs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CBE04-75DE-C440-8BB5-D180CE958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463119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Czech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dirty="0" err="1"/>
              <a:t>reflexive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/>
              <a:t>jmenovat se, dívat se, mýt se, oblékat se,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pronoun</a:t>
            </a:r>
            <a:r>
              <a:rPr lang="cs-CZ" dirty="0"/>
              <a:t> "se" </a:t>
            </a:r>
            <a:r>
              <a:rPr lang="cs-CZ" dirty="0" err="1"/>
              <a:t>mean</a:t>
            </a:r>
            <a:r>
              <a:rPr lang="cs-CZ" dirty="0"/>
              <a:t>? In </a:t>
            </a:r>
            <a:r>
              <a:rPr lang="cs-CZ" dirty="0" err="1"/>
              <a:t>the</a:t>
            </a:r>
            <a:r>
              <a:rPr lang="cs-CZ" dirty="0"/>
              <a:t> Czech,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kinds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"se". </a:t>
            </a:r>
          </a:p>
          <a:p>
            <a:pPr marL="514350" indent="-514350">
              <a:lnSpc>
                <a:spcPct val="170000"/>
              </a:lnSpc>
              <a:buAutoNum type="arabicParenR"/>
            </a:pPr>
            <a:r>
              <a:rPr lang="cs-CZ" dirty="0"/>
              <a:t>"</a:t>
            </a:r>
            <a:r>
              <a:rPr lang="cs-CZ" u="sng" dirty="0"/>
              <a:t>Se" </a:t>
            </a:r>
            <a:r>
              <a:rPr lang="cs-CZ" u="sng" dirty="0" err="1"/>
              <a:t>means</a:t>
            </a:r>
            <a:r>
              <a:rPr lang="cs-CZ" u="sng" dirty="0"/>
              <a:t> </a:t>
            </a:r>
            <a:r>
              <a:rPr lang="cs-CZ" u="sng" dirty="0" err="1"/>
              <a:t>nothing</a:t>
            </a:r>
            <a:r>
              <a:rPr lang="cs-CZ" u="sng" dirty="0"/>
              <a:t> </a:t>
            </a:r>
            <a:r>
              <a:rPr lang="cs-CZ" dirty="0"/>
              <a:t>- </a:t>
            </a:r>
            <a:r>
              <a:rPr lang="cs-CZ" dirty="0" err="1"/>
              <a:t>It's</a:t>
            </a:r>
            <a:r>
              <a:rPr lang="cs-CZ" dirty="0"/>
              <a:t> just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verb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doesn't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.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meaning</a:t>
            </a:r>
            <a:r>
              <a:rPr lang="cs-CZ" dirty="0"/>
              <a:t> has </a:t>
            </a:r>
            <a:r>
              <a:rPr lang="cs-CZ" dirty="0" err="1"/>
              <a:t>disappeared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.</a:t>
            </a:r>
          </a:p>
          <a:p>
            <a:pPr marL="514350" indent="-514350">
              <a:lnSpc>
                <a:spcPct val="170000"/>
              </a:lnSpc>
              <a:buAutoNum type="arabicParenR"/>
            </a:pPr>
            <a:r>
              <a:rPr lang="cs-CZ" dirty="0"/>
              <a:t>2) </a:t>
            </a:r>
            <a:r>
              <a:rPr lang="cs-CZ" u="sng" dirty="0" err="1"/>
              <a:t>The</a:t>
            </a:r>
            <a:r>
              <a:rPr lang="cs-CZ" u="sng" dirty="0"/>
              <a:t> </a:t>
            </a:r>
            <a:r>
              <a:rPr lang="cs-CZ" u="sng" dirty="0" err="1"/>
              <a:t>pronoun</a:t>
            </a:r>
            <a:r>
              <a:rPr lang="cs-CZ" u="sng" dirty="0"/>
              <a:t> "se" </a:t>
            </a:r>
            <a:r>
              <a:rPr lang="cs-CZ" u="sng" dirty="0" err="1"/>
              <a:t>can</a:t>
            </a:r>
            <a:r>
              <a:rPr lang="cs-CZ" u="sng" dirty="0"/>
              <a:t> </a:t>
            </a:r>
            <a:r>
              <a:rPr lang="cs-CZ" u="sng" dirty="0" err="1"/>
              <a:t>mean</a:t>
            </a:r>
            <a:r>
              <a:rPr lang="cs-CZ" u="sng" dirty="0"/>
              <a:t> </a:t>
            </a:r>
            <a:r>
              <a:rPr lang="cs-CZ" u="sng" dirty="0" err="1"/>
              <a:t>itself</a:t>
            </a:r>
            <a:r>
              <a:rPr lang="cs-CZ" u="sng" dirty="0"/>
              <a:t> </a:t>
            </a:r>
            <a:r>
              <a:rPr lang="cs-CZ" dirty="0"/>
              <a:t>-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verb </a:t>
            </a:r>
            <a:r>
              <a:rPr lang="cs-CZ" b="1" dirty="0"/>
              <a:t>mýt</a:t>
            </a:r>
            <a:r>
              <a:rPr lang="cs-CZ" dirty="0"/>
              <a:t> </a:t>
            </a:r>
            <a:r>
              <a:rPr lang="cs-CZ" dirty="0" err="1"/>
              <a:t>x</a:t>
            </a:r>
            <a:r>
              <a:rPr lang="cs-CZ" dirty="0"/>
              <a:t> </a:t>
            </a:r>
            <a:r>
              <a:rPr lang="cs-CZ" b="1" dirty="0"/>
              <a:t>mýt se</a:t>
            </a:r>
            <a:r>
              <a:rPr lang="cs-CZ" dirty="0"/>
              <a:t>. "</a:t>
            </a:r>
            <a:r>
              <a:rPr lang="cs-CZ" b="1" dirty="0"/>
              <a:t>Mýt</a:t>
            </a:r>
            <a:r>
              <a:rPr lang="cs-CZ" dirty="0"/>
              <a:t>" - </a:t>
            </a:r>
            <a:r>
              <a:rPr lang="cs-CZ" dirty="0" err="1"/>
              <a:t>means</a:t>
            </a:r>
            <a:r>
              <a:rPr lang="cs-CZ" dirty="0"/>
              <a:t> to </a:t>
            </a:r>
            <a:r>
              <a:rPr lang="cs-CZ" dirty="0" err="1"/>
              <a:t>wash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. "</a:t>
            </a:r>
            <a:r>
              <a:rPr lang="cs-CZ" b="1" dirty="0"/>
              <a:t>Mýt se</a:t>
            </a:r>
            <a:r>
              <a:rPr lang="cs-CZ" dirty="0"/>
              <a:t>" -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washing</a:t>
            </a:r>
            <a:r>
              <a:rPr lang="cs-CZ" dirty="0"/>
              <a:t> </a:t>
            </a:r>
            <a:r>
              <a:rPr lang="cs-CZ" dirty="0" err="1"/>
              <a:t>oneself</a:t>
            </a:r>
            <a:r>
              <a:rPr lang="cs-CZ" dirty="0"/>
              <a:t>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dirty="0"/>
              <a:t>But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Czechs</a:t>
            </a:r>
            <a:r>
              <a:rPr lang="cs-CZ" dirty="0"/>
              <a:t> do not </a:t>
            </a:r>
            <a:r>
              <a:rPr lang="cs-CZ" dirty="0" err="1"/>
              <a:t>recognize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in </a:t>
            </a:r>
            <a:r>
              <a:rPr lang="cs-CZ" dirty="0" err="1"/>
              <a:t>which</a:t>
            </a:r>
            <a:r>
              <a:rPr lang="cs-CZ" dirty="0"/>
              <a:t> “se”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and 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</a:t>
            </a:r>
            <a:r>
              <a:rPr lang="cs-CZ" dirty="0" err="1"/>
              <a:t>formal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infinitive.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Czechs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meanings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therefore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nothing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 to do. I </a:t>
            </a:r>
            <a:r>
              <a:rPr lang="cs-CZ" dirty="0" err="1"/>
              <a:t>recommend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dictionary</a:t>
            </a:r>
            <a:r>
              <a:rPr lang="cs-CZ" dirty="0"/>
              <a:t> 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, </a:t>
            </a:r>
            <a:r>
              <a:rPr lang="cs-CZ" dirty="0" err="1"/>
              <a:t>dict.com</a:t>
            </a:r>
            <a:r>
              <a:rPr lang="cs-CZ" dirty="0"/>
              <a:t>)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verb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reflexive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not.</a:t>
            </a:r>
          </a:p>
        </p:txBody>
      </p:sp>
    </p:spTree>
    <p:extLst>
      <p:ext uri="{BB962C8B-B14F-4D97-AF65-F5344CB8AC3E}">
        <p14:creationId xmlns:p14="http://schemas.microsoft.com/office/powerpoint/2010/main" val="31231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3C391-D8E1-0B4D-9FBE-A85A4331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019" y="345439"/>
            <a:ext cx="3997960" cy="671195"/>
          </a:xfrm>
        </p:spPr>
        <p:txBody>
          <a:bodyPr>
            <a:normAutofit fontScale="90000"/>
          </a:bodyPr>
          <a:lstStyle/>
          <a:p>
            <a:r>
              <a:rPr lang="cs-CZ" dirty="0"/>
              <a:t>Člověče nezlob se!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2B7052-C98C-1940-8278-81F9861D8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701" y="1238333"/>
            <a:ext cx="8378597" cy="4952078"/>
          </a:xfrm>
        </p:spPr>
      </p:pic>
    </p:spTree>
    <p:extLst>
      <p:ext uri="{BB962C8B-B14F-4D97-AF65-F5344CB8AC3E}">
        <p14:creationId xmlns:p14="http://schemas.microsoft.com/office/powerpoint/2010/main" val="236040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E05EF-1781-8A48-9A91-143F6B20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 9+8 /64</a:t>
            </a:r>
          </a:p>
        </p:txBody>
      </p:sp>
    </p:spTree>
    <p:extLst>
      <p:ext uri="{BB962C8B-B14F-4D97-AF65-F5344CB8AC3E}">
        <p14:creationId xmlns:p14="http://schemas.microsoft.com/office/powerpoint/2010/main" val="220929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3AD4A-325D-3A47-B313-12E0955A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 fontScale="90000"/>
          </a:bodyPr>
          <a:lstStyle/>
          <a:p>
            <a:r>
              <a:rPr lang="cs-CZ" dirty="0"/>
              <a:t>Word </a:t>
            </a:r>
            <a:r>
              <a:rPr lang="cs-CZ" dirty="0" err="1"/>
              <a:t>order</a:t>
            </a:r>
            <a:r>
              <a:rPr lang="cs-CZ" dirty="0"/>
              <a:t> in a Czech sentence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7A4BB-AE31-BE43-AE86-37515AE5C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4771"/>
            <a:ext cx="10515600" cy="50121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word order in a Czech sentence is very flexible. </a:t>
            </a:r>
          </a:p>
          <a:p>
            <a:pPr marL="0" indent="0">
              <a:buNone/>
            </a:pPr>
            <a:endParaRPr lang="cs-CZ" dirty="0"/>
          </a:p>
          <a:p>
            <a:pPr lvl="3"/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V sobotu ráno </a:t>
            </a:r>
            <a:r>
              <a:rPr lang="cs-CZ" sz="2400" dirty="0"/>
              <a:t>jdu </a:t>
            </a:r>
            <a:r>
              <a:rPr lang="cs-CZ" sz="2400" dirty="0">
                <a:solidFill>
                  <a:srgbClr val="C00000"/>
                </a:solidFill>
              </a:rPr>
              <a:t>do kavárny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na snídani</a:t>
            </a:r>
            <a:r>
              <a:rPr lang="cs-CZ" sz="2400" dirty="0"/>
              <a:t>.</a:t>
            </a:r>
          </a:p>
          <a:p>
            <a:pPr lvl="3"/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V sobotu ráno </a:t>
            </a:r>
            <a:r>
              <a:rPr lang="cs-CZ" sz="2400" dirty="0"/>
              <a:t>jdu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na snídani </a:t>
            </a:r>
            <a:r>
              <a:rPr lang="cs-CZ" sz="2400" dirty="0">
                <a:solidFill>
                  <a:srgbClr val="C00000"/>
                </a:solidFill>
              </a:rPr>
              <a:t>do kavárny</a:t>
            </a:r>
            <a:r>
              <a:rPr lang="cs-CZ" sz="2400" dirty="0"/>
              <a:t>.</a:t>
            </a:r>
          </a:p>
          <a:p>
            <a:pPr lvl="3"/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kavárny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na snídani </a:t>
            </a:r>
            <a:r>
              <a:rPr lang="cs-CZ" sz="2400" dirty="0"/>
              <a:t>jdu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v sobotu ráno</a:t>
            </a:r>
            <a:r>
              <a:rPr lang="cs-CZ" sz="2400" dirty="0"/>
              <a:t>.</a:t>
            </a:r>
          </a:p>
          <a:p>
            <a:pPr lvl="3"/>
            <a:r>
              <a:rPr lang="cs-CZ" sz="2400" dirty="0">
                <a:solidFill>
                  <a:srgbClr val="C00000"/>
                </a:solidFill>
              </a:rPr>
              <a:t>Do kavárny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v sobotu ráno </a:t>
            </a:r>
            <a:r>
              <a:rPr lang="cs-CZ" sz="2400" dirty="0"/>
              <a:t>jdu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na snídani</a:t>
            </a:r>
            <a:r>
              <a:rPr lang="cs-CZ" sz="2400" dirty="0"/>
              <a:t>.</a:t>
            </a:r>
          </a:p>
          <a:p>
            <a:pPr lvl="3"/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Na snídani </a:t>
            </a:r>
            <a:r>
              <a:rPr lang="cs-CZ" sz="2400" dirty="0">
                <a:solidFill>
                  <a:srgbClr val="C00000"/>
                </a:solidFill>
              </a:rPr>
              <a:t>do kavárny </a:t>
            </a:r>
            <a:r>
              <a:rPr lang="cs-CZ" sz="2400" dirty="0"/>
              <a:t>jdu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v sobotu ráno</a:t>
            </a:r>
            <a:r>
              <a:rPr lang="cs-CZ" sz="2400" dirty="0"/>
              <a:t>.</a:t>
            </a:r>
          </a:p>
          <a:p>
            <a:pPr lvl="3"/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Na snídani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v sobotu ráno </a:t>
            </a:r>
            <a:r>
              <a:rPr lang="cs-CZ" sz="2400" dirty="0"/>
              <a:t>jdu </a:t>
            </a:r>
            <a:r>
              <a:rPr lang="cs-CZ" sz="2400" dirty="0">
                <a:solidFill>
                  <a:srgbClr val="C00000"/>
                </a:solidFill>
              </a:rPr>
              <a:t>do kavárny</a:t>
            </a:r>
            <a:r>
              <a:rPr lang="cs-CZ" sz="2400" dirty="0"/>
              <a:t>.</a:t>
            </a:r>
          </a:p>
          <a:p>
            <a:pPr marL="1371600" lvl="3" indent="0">
              <a:buNone/>
            </a:pPr>
            <a:endParaRPr lang="cs-CZ" sz="2400" dirty="0"/>
          </a:p>
          <a:p>
            <a:r>
              <a:rPr lang="en-GB" sz="2400" dirty="0"/>
              <a:t>All the sentences above have the same meaning. „Saturday morning I go to breakfast in the cafe.“.</a:t>
            </a:r>
          </a:p>
          <a:p>
            <a:r>
              <a:rPr lang="en-GB" sz="2400" dirty="0"/>
              <a:t>But there are some “words“ which are always placed in the same position in a sentence.</a:t>
            </a:r>
          </a:p>
        </p:txBody>
      </p:sp>
    </p:spTree>
    <p:extLst>
      <p:ext uri="{BB962C8B-B14F-4D97-AF65-F5344CB8AC3E}">
        <p14:creationId xmlns:p14="http://schemas.microsoft.com/office/powerpoint/2010/main" val="312015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4FDCF54-010D-B14F-BA2E-BC9FCE2B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961"/>
          </a:xfrm>
        </p:spPr>
        <p:txBody>
          <a:bodyPr>
            <a:normAutofit fontScale="90000"/>
          </a:bodyPr>
          <a:lstStyle/>
          <a:p>
            <a:r>
              <a:rPr lang="cs-CZ" dirty="0"/>
              <a:t>Druhá pozice (</a:t>
            </a:r>
            <a:r>
              <a:rPr lang="en-GB" dirty="0"/>
              <a:t>The second position in a sentence</a:t>
            </a:r>
            <a:r>
              <a:rPr lang="cs-CZ" dirty="0"/>
              <a:t>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E4602AE-77BA-384B-848A-57A3109A6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36171"/>
            <a:ext cx="10374086" cy="56714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I</a:t>
            </a:r>
            <a:r>
              <a:rPr lang="cs-CZ" sz="2400" dirty="0"/>
              <a:t>n </a:t>
            </a:r>
            <a:r>
              <a:rPr lang="cs-CZ" sz="2400" dirty="0" err="1"/>
              <a:t>the</a:t>
            </a:r>
            <a:r>
              <a:rPr lang="cs-CZ" sz="2400" dirty="0"/>
              <a:t> Czech </a:t>
            </a:r>
            <a:r>
              <a:rPr lang="cs-CZ" sz="2400" dirty="0" err="1"/>
              <a:t>language</a:t>
            </a:r>
            <a:r>
              <a:rPr lang="cs-CZ" sz="2400" dirty="0"/>
              <a:t>, </a:t>
            </a:r>
            <a:r>
              <a:rPr lang="cs-CZ" sz="2400" dirty="0" err="1"/>
              <a:t>there</a:t>
            </a:r>
            <a:r>
              <a:rPr lang="cs-CZ" sz="2400" dirty="0"/>
              <a:t> are </a:t>
            </a:r>
            <a:r>
              <a:rPr lang="cs-CZ" sz="2400" dirty="0" err="1"/>
              <a:t>two</a:t>
            </a:r>
            <a:r>
              <a:rPr lang="cs-CZ" sz="2400" dirty="0"/>
              <a:t> „</a:t>
            </a:r>
            <a:r>
              <a:rPr lang="cs-CZ" sz="2400" dirty="0" err="1"/>
              <a:t>words</a:t>
            </a:r>
            <a:r>
              <a:rPr lang="cs-CZ" sz="2400" dirty="0"/>
              <a:t>“ </a:t>
            </a:r>
            <a:r>
              <a:rPr lang="cs-CZ" sz="2400" dirty="0" err="1"/>
              <a:t>which</a:t>
            </a:r>
            <a:r>
              <a:rPr lang="cs-CZ" sz="2400" dirty="0"/>
              <a:t> are </a:t>
            </a:r>
            <a:r>
              <a:rPr lang="cs-CZ" sz="2400" dirty="0" err="1"/>
              <a:t>strictly</a:t>
            </a:r>
            <a:r>
              <a:rPr lang="cs-CZ" sz="2400" dirty="0"/>
              <a:t> </a:t>
            </a:r>
            <a:r>
              <a:rPr lang="cs-CZ" sz="2400" dirty="0" err="1"/>
              <a:t>placed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second </a:t>
            </a:r>
            <a:r>
              <a:rPr lang="cs-CZ" sz="2400" dirty="0" err="1"/>
              <a:t>position</a:t>
            </a:r>
            <a:r>
              <a:rPr lang="cs-CZ" sz="2400" dirty="0"/>
              <a:t>.</a:t>
            </a:r>
          </a:p>
          <a:p>
            <a:pPr marL="0" indent="0" algn="ctr">
              <a:buNone/>
            </a:pPr>
            <a:endParaRPr lang="cs-CZ" sz="2400" dirty="0"/>
          </a:p>
          <a:p>
            <a:pPr algn="ctr"/>
            <a:r>
              <a:rPr lang="cs-CZ" sz="2400" dirty="0" err="1"/>
              <a:t>Reflexive</a:t>
            </a:r>
            <a:r>
              <a:rPr lang="cs-CZ" sz="2400" dirty="0"/>
              <a:t> </a:t>
            </a:r>
            <a:r>
              <a:rPr lang="cs-CZ" sz="2400" dirty="0" err="1"/>
              <a:t>particle</a:t>
            </a:r>
            <a:r>
              <a:rPr lang="cs-CZ" sz="2400" dirty="0"/>
              <a:t> SE (jmenovat </a:t>
            </a:r>
            <a:r>
              <a:rPr lang="cs-CZ" sz="2400" u="sng" dirty="0"/>
              <a:t>se</a:t>
            </a:r>
            <a:r>
              <a:rPr lang="cs-CZ" sz="2400" dirty="0"/>
              <a:t>, dívat </a:t>
            </a:r>
            <a:r>
              <a:rPr lang="cs-CZ" sz="2400" u="sng" dirty="0"/>
              <a:t>se</a:t>
            </a:r>
            <a:r>
              <a:rPr lang="cs-CZ" sz="2400" dirty="0"/>
              <a:t>…)</a:t>
            </a:r>
          </a:p>
          <a:p>
            <a:pPr algn="ctr"/>
            <a:r>
              <a:rPr lang="cs-CZ" sz="2400" dirty="0"/>
              <a:t>Past tense </a:t>
            </a:r>
            <a:r>
              <a:rPr lang="cs-CZ" sz="2400" dirty="0" err="1"/>
              <a:t>auxiliary</a:t>
            </a:r>
            <a:r>
              <a:rPr lang="cs-CZ" sz="2400" dirty="0"/>
              <a:t> </a:t>
            </a:r>
            <a:r>
              <a:rPr lang="cs-CZ" sz="2400" dirty="0" err="1"/>
              <a:t>verbs</a:t>
            </a:r>
            <a:r>
              <a:rPr lang="cs-CZ" sz="2400" dirty="0"/>
              <a:t> (jsem, jsi, jsme, jste)</a:t>
            </a:r>
          </a:p>
          <a:p>
            <a:pPr marL="0" indent="0" algn="ctr">
              <a:buNone/>
            </a:pPr>
            <a:endParaRPr lang="cs-CZ" sz="2400" dirty="0"/>
          </a:p>
          <a:p>
            <a:r>
              <a:rPr lang="cs-CZ" sz="2400" dirty="0" err="1"/>
              <a:t>The</a:t>
            </a:r>
            <a:r>
              <a:rPr lang="cs-CZ" sz="2400" dirty="0"/>
              <a:t> second </a:t>
            </a:r>
            <a:r>
              <a:rPr lang="cs-CZ" sz="2400" dirty="0" err="1"/>
              <a:t>position</a:t>
            </a:r>
            <a:r>
              <a:rPr lang="cs-CZ" sz="2400" dirty="0"/>
              <a:t> </a:t>
            </a:r>
            <a:r>
              <a:rPr lang="cs-CZ" sz="2400" dirty="0" err="1"/>
              <a:t>doesn‘t</a:t>
            </a:r>
            <a:r>
              <a:rPr lang="cs-CZ" sz="2400" dirty="0"/>
              <a:t> </a:t>
            </a:r>
            <a:r>
              <a:rPr lang="cs-CZ" sz="2400" dirty="0" err="1"/>
              <a:t>necessarily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to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second </a:t>
            </a:r>
            <a:r>
              <a:rPr lang="cs-CZ" sz="2400" dirty="0" err="1"/>
              <a:t>word</a:t>
            </a:r>
            <a:r>
              <a:rPr lang="cs-CZ" sz="2400" dirty="0"/>
              <a:t> in a sentence, but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placed</a:t>
            </a:r>
            <a:r>
              <a:rPr lang="cs-CZ" sz="2400" dirty="0"/>
              <a:t> </a:t>
            </a:r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first</a:t>
            </a:r>
            <a:r>
              <a:rPr lang="cs-CZ" sz="2400" dirty="0"/>
              <a:t> </a:t>
            </a:r>
            <a:r>
              <a:rPr lang="cs-CZ" sz="2400" dirty="0" err="1"/>
              <a:t>piece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comprehensive</a:t>
            </a:r>
            <a:r>
              <a:rPr lang="cs-CZ" sz="2400" dirty="0"/>
              <a:t> </a:t>
            </a:r>
            <a:r>
              <a:rPr lang="cs-CZ" sz="2400" dirty="0" err="1"/>
              <a:t>information</a:t>
            </a:r>
            <a:r>
              <a:rPr lang="cs-CZ" sz="2400" dirty="0"/>
              <a:t>. </a:t>
            </a:r>
          </a:p>
          <a:p>
            <a:pPr lvl="1"/>
            <a:r>
              <a:rPr lang="cs-CZ" sz="2000" dirty="0"/>
              <a:t>Kdy </a:t>
            </a:r>
            <a:r>
              <a:rPr lang="cs-CZ" sz="2000" b="1" u="sng" dirty="0"/>
              <a:t>se</a:t>
            </a:r>
            <a:r>
              <a:rPr lang="cs-CZ" sz="2000" dirty="0"/>
              <a:t> díváš na televizi?			Jak </a:t>
            </a:r>
            <a:r>
              <a:rPr lang="cs-CZ" sz="2000" b="1" u="sng" dirty="0"/>
              <a:t>se</a:t>
            </a:r>
            <a:r>
              <a:rPr lang="cs-CZ" sz="2000" dirty="0"/>
              <a:t> jmenuješ?</a:t>
            </a:r>
          </a:p>
          <a:p>
            <a:pPr lvl="1"/>
            <a:r>
              <a:rPr lang="cs-CZ" sz="2000" dirty="0"/>
              <a:t>Dívám </a:t>
            </a:r>
            <a:r>
              <a:rPr lang="cs-CZ" sz="2000" b="1" u="sng" dirty="0"/>
              <a:t>se</a:t>
            </a:r>
            <a:r>
              <a:rPr lang="cs-CZ" sz="2000" dirty="0"/>
              <a:t> na televizi ráno.			Jmenuju </a:t>
            </a:r>
            <a:r>
              <a:rPr lang="cs-CZ" sz="2000" b="1" u="sng" dirty="0"/>
              <a:t>se</a:t>
            </a:r>
            <a:r>
              <a:rPr lang="cs-CZ" sz="2000" dirty="0"/>
              <a:t> Eva.</a:t>
            </a:r>
          </a:p>
          <a:p>
            <a:pPr lvl="1"/>
            <a:r>
              <a:rPr lang="cs-CZ" sz="2000" dirty="0"/>
              <a:t>Ráno </a:t>
            </a:r>
            <a:r>
              <a:rPr lang="cs-CZ" sz="2000" b="1" u="sng" dirty="0"/>
              <a:t>se</a:t>
            </a:r>
            <a:r>
              <a:rPr lang="cs-CZ" sz="2000" dirty="0"/>
              <a:t> dívám na televizi.			Moje maminka </a:t>
            </a:r>
            <a:r>
              <a:rPr lang="cs-CZ" sz="2000" b="1" u="sng" dirty="0"/>
              <a:t>se</a:t>
            </a:r>
            <a:r>
              <a:rPr lang="cs-CZ" sz="2000" dirty="0"/>
              <a:t> jmenuje Dana.</a:t>
            </a:r>
          </a:p>
          <a:p>
            <a:pPr lvl="1"/>
            <a:r>
              <a:rPr lang="cs-CZ" sz="2000" dirty="0"/>
              <a:t>V sobotu ráno </a:t>
            </a:r>
            <a:r>
              <a:rPr lang="cs-CZ" sz="2000" b="1" u="sng" dirty="0"/>
              <a:t>se</a:t>
            </a:r>
            <a:r>
              <a:rPr lang="cs-CZ" sz="2000" dirty="0"/>
              <a:t> dívám na televizi.		Moje starší sestra </a:t>
            </a:r>
            <a:r>
              <a:rPr lang="cs-CZ" sz="2000" b="1" u="sng" dirty="0"/>
              <a:t>se</a:t>
            </a:r>
            <a:r>
              <a:rPr lang="cs-CZ" sz="2000" dirty="0"/>
              <a:t> jmenuje Karla.</a:t>
            </a:r>
          </a:p>
          <a:p>
            <a:pPr lvl="1"/>
            <a:r>
              <a:rPr lang="cs-CZ" sz="2000" dirty="0"/>
              <a:t>Každou sobotu ráno </a:t>
            </a:r>
            <a:r>
              <a:rPr lang="cs-CZ" sz="2000" b="1" u="sng" dirty="0"/>
              <a:t>se</a:t>
            </a:r>
            <a:r>
              <a:rPr lang="cs-CZ" sz="2000" dirty="0"/>
              <a:t> dívám na televizi.</a:t>
            </a:r>
          </a:p>
        </p:txBody>
      </p:sp>
    </p:spTree>
    <p:extLst>
      <p:ext uri="{BB962C8B-B14F-4D97-AF65-F5344CB8AC3E}">
        <p14:creationId xmlns:p14="http://schemas.microsoft.com/office/powerpoint/2010/main" val="354862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14535-9F2A-4642-B127-6954C5D3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Doplňte reflexivní sloveso se na správné místo ve větě.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392118-4B4D-3141-B981-EEF81BA0C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914"/>
            <a:ext cx="4408714" cy="512104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Jak jmenuješ? –</a:t>
            </a:r>
          </a:p>
          <a:p>
            <a:r>
              <a:rPr lang="cs-CZ" dirty="0"/>
              <a:t>Jmenuju Filip Dvořák. – </a:t>
            </a:r>
          </a:p>
          <a:p>
            <a:r>
              <a:rPr lang="cs-CZ" dirty="0"/>
              <a:t>Moje maminka jmenuje Alice Dvořáková. – </a:t>
            </a:r>
          </a:p>
          <a:p>
            <a:r>
              <a:rPr lang="cs-CZ" dirty="0"/>
              <a:t>Můj tatínek jmenuje Jiří Dvořák.</a:t>
            </a:r>
          </a:p>
          <a:p>
            <a:r>
              <a:rPr lang="cs-CZ" dirty="0"/>
              <a:t>Můj mladší bratr jmenuje Vojtěch Dvořák.</a:t>
            </a:r>
          </a:p>
          <a:p>
            <a:r>
              <a:rPr lang="cs-CZ" dirty="0"/>
              <a:t>Moje starší sestra jmenuje Klára. Je vdaná a nejmenuje už Dvořáková. Teď jmenuje Novotná.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78287B-CE86-A547-9ECB-AE4BE4F9BE90}"/>
              </a:ext>
            </a:extLst>
          </p:cNvPr>
          <p:cNvSpPr txBox="1"/>
          <p:nvPr/>
        </p:nvSpPr>
        <p:spPr>
          <a:xfrm>
            <a:off x="6183086" y="984948"/>
            <a:ext cx="5170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Jak </a:t>
            </a:r>
            <a:r>
              <a:rPr lang="cs-CZ" sz="2800" u="sng" dirty="0">
                <a:solidFill>
                  <a:srgbClr val="C00000"/>
                </a:solidFill>
              </a:rPr>
              <a:t>se</a:t>
            </a:r>
            <a:r>
              <a:rPr lang="cs-CZ" sz="2800" dirty="0"/>
              <a:t> jmenuješ?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Jmenuju </a:t>
            </a:r>
            <a:r>
              <a:rPr lang="cs-CZ" sz="2800" u="sng" dirty="0">
                <a:solidFill>
                  <a:srgbClr val="C00000"/>
                </a:solidFill>
              </a:rPr>
              <a:t>se</a:t>
            </a:r>
            <a:r>
              <a:rPr lang="cs-CZ" sz="2800" dirty="0"/>
              <a:t> Filip Dvořák.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Moje maminka </a:t>
            </a:r>
            <a:r>
              <a:rPr lang="cs-CZ" sz="2800" u="sng" dirty="0">
                <a:solidFill>
                  <a:srgbClr val="C00000"/>
                </a:solidFill>
              </a:rPr>
              <a:t>se</a:t>
            </a:r>
            <a:r>
              <a:rPr lang="cs-CZ" sz="2800" dirty="0"/>
              <a:t> jmenuje Alice Dvořáková.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Můj tatínek </a:t>
            </a:r>
            <a:r>
              <a:rPr lang="cs-CZ" sz="2800" u="sng" dirty="0">
                <a:solidFill>
                  <a:srgbClr val="C00000"/>
                </a:solidFill>
              </a:rPr>
              <a:t>se</a:t>
            </a:r>
            <a:r>
              <a:rPr lang="cs-CZ" sz="2800" dirty="0"/>
              <a:t> jmenuje Jiří Dvořák.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Můj mladší bratr </a:t>
            </a:r>
            <a:r>
              <a:rPr lang="cs-CZ" sz="2800" u="sng" dirty="0">
                <a:solidFill>
                  <a:srgbClr val="C00000"/>
                </a:solidFill>
              </a:rPr>
              <a:t>se</a:t>
            </a:r>
            <a:r>
              <a:rPr lang="cs-CZ" sz="2800" dirty="0"/>
              <a:t> jmenuje Vojtěch Dvořák.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Moje starší sestra </a:t>
            </a:r>
            <a:r>
              <a:rPr lang="cs-CZ" sz="2800" u="sng" dirty="0">
                <a:solidFill>
                  <a:srgbClr val="C00000"/>
                </a:solidFill>
              </a:rPr>
              <a:t>se</a:t>
            </a:r>
            <a:r>
              <a:rPr lang="cs-CZ" sz="2800" dirty="0"/>
              <a:t> jmenuje Klára. Je vdaná a nejmenuje </a:t>
            </a:r>
            <a:r>
              <a:rPr lang="cs-CZ" sz="2800" u="sng" dirty="0">
                <a:solidFill>
                  <a:srgbClr val="C00000"/>
                </a:solidFill>
              </a:rPr>
              <a:t>se</a:t>
            </a:r>
            <a:r>
              <a:rPr lang="cs-CZ" sz="2800" dirty="0"/>
              <a:t> už Dvořáková. Teď </a:t>
            </a:r>
            <a:r>
              <a:rPr lang="cs-CZ" sz="2800" u="sng" dirty="0">
                <a:solidFill>
                  <a:srgbClr val="C00000"/>
                </a:solidFill>
              </a:rPr>
              <a:t>se</a:t>
            </a:r>
            <a:r>
              <a:rPr lang="cs-CZ" sz="2800" dirty="0"/>
              <a:t> jmenuje Novotná.</a:t>
            </a:r>
          </a:p>
        </p:txBody>
      </p:sp>
    </p:spTree>
    <p:extLst>
      <p:ext uri="{BB962C8B-B14F-4D97-AF65-F5344CB8AC3E}">
        <p14:creationId xmlns:p14="http://schemas.microsoft.com/office/powerpoint/2010/main" val="10356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C8C05-0BF8-8B4D-8253-CECE026A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9896"/>
          </a:xfrm>
        </p:spPr>
        <p:txBody>
          <a:bodyPr>
            <a:normAutofit/>
          </a:bodyPr>
          <a:lstStyle/>
          <a:p>
            <a:r>
              <a:rPr lang="cs-CZ" sz="2400" dirty="0"/>
              <a:t>Doplňte </a:t>
            </a:r>
            <a:r>
              <a:rPr lang="cs-CZ" sz="2400" dirty="0" err="1"/>
              <a:t>auxiliár</a:t>
            </a:r>
            <a:r>
              <a:rPr lang="cs-CZ" sz="2400" dirty="0"/>
              <a:t> „být“ na správné místo ve větě.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F4D47-E511-0541-8DE0-DAEEFA7AD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69194"/>
            <a:ext cx="5181600" cy="302383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(Já) Snídala v 7 hodin ráno.</a:t>
            </a:r>
          </a:p>
          <a:p>
            <a:r>
              <a:rPr lang="cs-CZ" dirty="0"/>
              <a:t>(Ty) Vstával brzy ráno.</a:t>
            </a:r>
          </a:p>
          <a:p>
            <a:r>
              <a:rPr lang="cs-CZ" dirty="0"/>
              <a:t>(My) Šli do školy.</a:t>
            </a:r>
          </a:p>
          <a:p>
            <a:r>
              <a:rPr lang="cs-CZ" dirty="0"/>
              <a:t>(Vy) Četli v knihovně knihy o anatomii. </a:t>
            </a:r>
          </a:p>
          <a:p>
            <a:r>
              <a:rPr lang="cs-CZ" dirty="0"/>
              <a:t>(Já)V pátek ráno pracoval a psal test.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CF0D04-8A0E-754F-8E40-088035FE7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69193"/>
            <a:ext cx="5181600" cy="350280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Snídal </a:t>
            </a:r>
            <a:r>
              <a:rPr lang="cs-CZ" u="sng" dirty="0">
                <a:solidFill>
                  <a:srgbClr val="C00000"/>
                </a:solidFill>
              </a:rPr>
              <a:t>jsem</a:t>
            </a:r>
            <a:r>
              <a:rPr lang="cs-CZ" dirty="0"/>
              <a:t> v 7 hodin ráno.</a:t>
            </a:r>
          </a:p>
          <a:p>
            <a:r>
              <a:rPr lang="cs-CZ" dirty="0"/>
              <a:t>Vstával </a:t>
            </a:r>
            <a:r>
              <a:rPr lang="cs-CZ" u="sng" dirty="0">
                <a:solidFill>
                  <a:srgbClr val="C00000"/>
                </a:solidFill>
              </a:rPr>
              <a:t>jsi</a:t>
            </a:r>
            <a:r>
              <a:rPr lang="cs-CZ" dirty="0"/>
              <a:t> brzy ráno.</a:t>
            </a:r>
          </a:p>
          <a:p>
            <a:r>
              <a:rPr lang="cs-CZ" dirty="0"/>
              <a:t>Šli </a:t>
            </a:r>
            <a:r>
              <a:rPr lang="cs-CZ" u="sng" dirty="0">
                <a:solidFill>
                  <a:srgbClr val="C00000"/>
                </a:solidFill>
              </a:rPr>
              <a:t>jsme</a:t>
            </a:r>
            <a:r>
              <a:rPr lang="cs-CZ" dirty="0"/>
              <a:t> do školy.</a:t>
            </a:r>
          </a:p>
          <a:p>
            <a:r>
              <a:rPr lang="cs-CZ" dirty="0"/>
              <a:t>Četli </a:t>
            </a:r>
            <a:r>
              <a:rPr lang="cs-CZ" u="sng" dirty="0">
                <a:solidFill>
                  <a:srgbClr val="C00000"/>
                </a:solidFill>
              </a:rPr>
              <a:t>jste</a:t>
            </a:r>
            <a:r>
              <a:rPr lang="cs-CZ" dirty="0"/>
              <a:t> v knihovně knihy o anatomii.</a:t>
            </a:r>
          </a:p>
          <a:p>
            <a:r>
              <a:rPr lang="cs-CZ" dirty="0"/>
              <a:t>V pátek ráno </a:t>
            </a:r>
            <a:r>
              <a:rPr lang="cs-CZ" u="sng" dirty="0">
                <a:solidFill>
                  <a:srgbClr val="C00000"/>
                </a:solidFill>
              </a:rPr>
              <a:t>jsem</a:t>
            </a:r>
            <a:r>
              <a:rPr lang="cs-CZ" dirty="0"/>
              <a:t> pracoval a psal </a:t>
            </a:r>
            <a:r>
              <a:rPr lang="cs-CZ" u="sng" dirty="0">
                <a:solidFill>
                  <a:srgbClr val="C00000"/>
                </a:solidFill>
              </a:rPr>
              <a:t>jsem</a:t>
            </a:r>
            <a:r>
              <a:rPr lang="cs-CZ" dirty="0"/>
              <a:t> test.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0A2BE8-0B97-E64B-9C0C-DFE4F3089ADD}"/>
              </a:ext>
            </a:extLst>
          </p:cNvPr>
          <p:cNvSpPr txBox="1"/>
          <p:nvPr/>
        </p:nvSpPr>
        <p:spPr>
          <a:xfrm>
            <a:off x="385542" y="4474080"/>
            <a:ext cx="11545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you use a reflexive verb in the past tense, the auxiliary verb is first in the second position:</a:t>
            </a:r>
          </a:p>
          <a:p>
            <a:endParaRPr lang="cs-CZ" sz="2800" dirty="0"/>
          </a:p>
          <a:p>
            <a:pPr algn="ctr"/>
            <a:r>
              <a:rPr lang="cs-CZ" sz="2800" dirty="0"/>
              <a:t>„Díval </a:t>
            </a:r>
            <a:r>
              <a:rPr lang="cs-CZ" sz="2800" dirty="0">
                <a:solidFill>
                  <a:srgbClr val="C00000"/>
                </a:solidFill>
              </a:rPr>
              <a:t>jsem</a:t>
            </a:r>
            <a:r>
              <a:rPr lang="cs-CZ" sz="2800" dirty="0"/>
              <a:t> </a:t>
            </a:r>
            <a:r>
              <a:rPr lang="cs-CZ" sz="2800" u="sng" dirty="0"/>
              <a:t>se</a:t>
            </a:r>
            <a:r>
              <a:rPr lang="cs-CZ" sz="2800" dirty="0"/>
              <a:t> na televizi.“</a:t>
            </a:r>
          </a:p>
          <a:p>
            <a:pPr algn="ctr"/>
            <a:r>
              <a:rPr lang="cs-CZ" sz="2800" dirty="0"/>
              <a:t>„Učila </a:t>
            </a:r>
            <a:r>
              <a:rPr lang="cs-CZ" sz="2800" dirty="0">
                <a:solidFill>
                  <a:srgbClr val="C00000"/>
                </a:solidFill>
              </a:rPr>
              <a:t>jsem</a:t>
            </a:r>
            <a:r>
              <a:rPr lang="cs-CZ" sz="2800" dirty="0"/>
              <a:t> </a:t>
            </a:r>
            <a:r>
              <a:rPr lang="cs-CZ" sz="2800" u="sng" dirty="0"/>
              <a:t>se</a:t>
            </a:r>
            <a:r>
              <a:rPr lang="cs-CZ" sz="2800" dirty="0"/>
              <a:t> anatomii.“</a:t>
            </a:r>
          </a:p>
        </p:txBody>
      </p:sp>
    </p:spTree>
    <p:extLst>
      <p:ext uri="{BB962C8B-B14F-4D97-AF65-F5344CB8AC3E}">
        <p14:creationId xmlns:p14="http://schemas.microsoft.com/office/powerpoint/2010/main" val="28385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735C7-A63F-994F-AC54-465ADB2B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r>
              <a:rPr lang="cs-CZ" sz="2000" dirty="0"/>
              <a:t>Cvičení 11/51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45CEA6-8C6F-EA44-85E4-17136064B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57" y="1611872"/>
            <a:ext cx="10831286" cy="363425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46FE7CB-6B53-C34C-8FBE-FABCC7E8E3BD}"/>
              </a:ext>
            </a:extLst>
          </p:cNvPr>
          <p:cNvSpPr txBox="1"/>
          <p:nvPr/>
        </p:nvSpPr>
        <p:spPr>
          <a:xfrm>
            <a:off x="2775857" y="2514600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jsem byl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21BE6F5-AA12-9C46-BCA2-A8A43C3B1A8E}"/>
              </a:ext>
            </a:extLst>
          </p:cNvPr>
          <p:cNvSpPr txBox="1"/>
          <p:nvPr/>
        </p:nvSpPr>
        <p:spPr>
          <a:xfrm>
            <a:off x="2775857" y="3059667"/>
            <a:ext cx="147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jsem pracoval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52D9CDF-0DAB-804F-9F85-DF0D18C91FDA}"/>
              </a:ext>
            </a:extLst>
          </p:cNvPr>
          <p:cNvSpPr txBox="1"/>
          <p:nvPr/>
        </p:nvSpPr>
        <p:spPr>
          <a:xfrm>
            <a:off x="2887650" y="3614051"/>
            <a:ext cx="124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jsem bydlel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261A84C-703B-194E-9FA5-E5C111F94B7D}"/>
              </a:ext>
            </a:extLst>
          </p:cNvPr>
          <p:cNvSpPr txBox="1"/>
          <p:nvPr/>
        </p:nvSpPr>
        <p:spPr>
          <a:xfrm>
            <a:off x="2887650" y="4168435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jsem byla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7199228-6623-2843-AC46-628BDEF6A5FB}"/>
              </a:ext>
            </a:extLst>
          </p:cNvPr>
          <p:cNvSpPr txBox="1"/>
          <p:nvPr/>
        </p:nvSpPr>
        <p:spPr>
          <a:xfrm>
            <a:off x="2972737" y="4722819"/>
            <a:ext cx="89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jste byli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34AA66-9F96-1E41-84F9-C92577C32FB4}"/>
              </a:ext>
            </a:extLst>
          </p:cNvPr>
          <p:cNvSpPr txBox="1"/>
          <p:nvPr/>
        </p:nvSpPr>
        <p:spPr>
          <a:xfrm>
            <a:off x="8545285" y="2514600"/>
            <a:ext cx="158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jsem studovala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91AF69-06EF-3144-8935-D0598207B2BA}"/>
              </a:ext>
            </a:extLst>
          </p:cNvPr>
          <p:cNvSpPr txBox="1"/>
          <p:nvPr/>
        </p:nvSpPr>
        <p:spPr>
          <a:xfrm>
            <a:off x="8665029" y="3059667"/>
            <a:ext cx="113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jsme vařili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64B111-3FAB-764B-A979-1AA9DD08EBF3}"/>
              </a:ext>
            </a:extLst>
          </p:cNvPr>
          <p:cNvSpPr txBox="1"/>
          <p:nvPr/>
        </p:nvSpPr>
        <p:spPr>
          <a:xfrm>
            <a:off x="8665029" y="360199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jsem spal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6C997FD-9639-E548-A3B2-DAFE0131B9C4}"/>
              </a:ext>
            </a:extLst>
          </p:cNvPr>
          <p:cNvSpPr txBox="1"/>
          <p:nvPr/>
        </p:nvSpPr>
        <p:spPr>
          <a:xfrm>
            <a:off x="8665029" y="4199907"/>
            <a:ext cx="77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jsi četl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A201641-A036-3346-9906-2269ED548247}"/>
              </a:ext>
            </a:extLst>
          </p:cNvPr>
          <p:cNvSpPr txBox="1"/>
          <p:nvPr/>
        </p:nvSpPr>
        <p:spPr>
          <a:xfrm>
            <a:off x="8545285" y="4731733"/>
            <a:ext cx="143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jsme se dívali</a:t>
            </a:r>
          </a:p>
        </p:txBody>
      </p:sp>
    </p:spTree>
    <p:extLst>
      <p:ext uri="{BB962C8B-B14F-4D97-AF65-F5344CB8AC3E}">
        <p14:creationId xmlns:p14="http://schemas.microsoft.com/office/powerpoint/2010/main" val="151190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Motiv Office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1020</Words>
  <Application>Microsoft Macintosh PowerPoint</Application>
  <PresentationFormat>Širokoúhlá obrazovka</PresentationFormat>
  <Paragraphs>175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Czech II</vt:lpstr>
      <vt:lpstr>Prezentace aplikace PowerPoint</vt:lpstr>
      <vt:lpstr>Člověče nezlob se!</vt:lpstr>
      <vt:lpstr>PS 9+8 /64</vt:lpstr>
      <vt:lpstr>Word order in a Czech sentence</vt:lpstr>
      <vt:lpstr>Druhá pozice (The second position in a sentence)</vt:lpstr>
      <vt:lpstr>Doplňte reflexivní sloveso se na správné místo ve větě.</vt:lpstr>
      <vt:lpstr>Doplňte auxiliár „být“ na správné místo ve větě.</vt:lpstr>
      <vt:lpstr>Cvičení 11/51</vt:lpstr>
      <vt:lpstr>PS 17 + 18/66</vt:lpstr>
      <vt:lpstr>Useful phrase</vt:lpstr>
      <vt:lpstr>Kde byla Marina?</vt:lpstr>
      <vt:lpstr>Prezentace aplikace PowerPoint</vt:lpstr>
      <vt:lpstr>The locative case</vt:lpstr>
      <vt:lpstr>See the table for the endings of the locative.</vt:lpstr>
      <vt:lpstr>Prezentace aplikace PowerPoint</vt:lpstr>
      <vt:lpstr>Prezentace aplikace PowerPoint</vt:lpstr>
      <vt:lpstr>Prezentace aplikace PowerPoint</vt:lpstr>
      <vt:lpstr>Prezentace aplikace PowerPoint</vt:lpstr>
      <vt:lpstr>Kde jsi byl / byla (včera, minulý týden, minulý měsíc, minulý rok…) ?  Byl / byla jsem v kině. Byl / byla jsem na letišti.</vt:lpstr>
      <vt:lpstr>Reflexive verbs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II</dc:title>
  <dc:creator>Michaela Němcová</dc:creator>
  <cp:lastModifiedBy>Michaela Němcová</cp:lastModifiedBy>
  <cp:revision>23</cp:revision>
  <dcterms:created xsi:type="dcterms:W3CDTF">2020-02-20T14:37:19Z</dcterms:created>
  <dcterms:modified xsi:type="dcterms:W3CDTF">2020-02-27T11:00:22Z</dcterms:modified>
</cp:coreProperties>
</file>