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0"/>
  </p:handoutMasterIdLst>
  <p:sldIdLst>
    <p:sldId id="266" r:id="rId5"/>
    <p:sldId id="267" r:id="rId6"/>
    <p:sldId id="268" r:id="rId7"/>
    <p:sldId id="269" r:id="rId8"/>
    <p:sldId id="270" r:id="rId9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8" autoAdjust="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D11EEA7-506E-43D6-81BE-615D5A3B8A85}" type="datetimeFigureOut">
              <a:rPr lang="en-GB"/>
              <a:pPr>
                <a:defRPr/>
              </a:pPr>
              <a:t>21/03/2020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74DA917-E64F-4E99-8BD6-1C599000FA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749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6667C-2C6E-4BEE-BB15-239C81BD1D3F}" type="datetimeFigureOut">
              <a:rPr lang="en-US"/>
              <a:pPr>
                <a:defRPr/>
              </a:pPr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38FDC-C8F2-472D-B8EE-EAFC96C23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8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9012-6E55-4BAD-AF61-B2F77AA3E68C}" type="datetimeFigureOut">
              <a:rPr lang="en-US"/>
              <a:pPr>
                <a:defRPr/>
              </a:pPr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7C1F-2ED9-490A-949D-EA5C2DE73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3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6BFE-28EF-485D-9808-353637660EE2}" type="datetimeFigureOut">
              <a:rPr lang="en-US"/>
              <a:pPr>
                <a:defRPr/>
              </a:pPr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5D1B-3E54-4019-97CB-C0C298BC9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7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700C-C785-4555-ACB8-75E500F060BF}" type="datetimeFigureOut">
              <a:rPr lang="en-US"/>
              <a:pPr>
                <a:defRPr/>
              </a:pPr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44F0F-4F0D-4C8D-95F4-53DF6A8D9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6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1EFC-34F7-49EB-B2FF-3885A44105C0}" type="datetimeFigureOut">
              <a:rPr lang="en-US"/>
              <a:pPr>
                <a:defRPr/>
              </a:pPr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8987-FB99-4C87-94D1-F24D2907D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9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0C92-9A22-44D7-839F-E45889F3B696}" type="datetimeFigureOut">
              <a:rPr lang="en-US"/>
              <a:pPr>
                <a:defRPr/>
              </a:pPr>
              <a:t>3/21/2020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B6A6B-3EF3-4E2D-9B91-B8EE49C80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3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6D118-0A50-4CAA-9C30-5A4C858FD21E}" type="datetimeFigureOut">
              <a:rPr lang="en-US"/>
              <a:pPr>
                <a:defRPr/>
              </a:pPr>
              <a:t>3/21/2020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8084-681F-40C4-BBD8-BAE860BC3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9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234A3-F646-4CC9-9843-20DFF62E3347}" type="datetimeFigureOut">
              <a:rPr lang="en-US"/>
              <a:pPr>
                <a:defRPr/>
              </a:pPr>
              <a:t>3/21/2020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12868-5F8B-4638-964C-B39668951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5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14166-8969-4EE9-9474-93B9CFB4EDF5}" type="datetimeFigureOut">
              <a:rPr lang="en-US"/>
              <a:pPr>
                <a:defRPr/>
              </a:pPr>
              <a:t>3/21/2020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04910-17AF-4C67-8BC0-1356B9B09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2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E1FEC-E045-4C15-98CE-EDF4716800CB}" type="datetimeFigureOut">
              <a:rPr lang="en-US"/>
              <a:pPr>
                <a:defRPr/>
              </a:pPr>
              <a:t>3/21/2020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C47D9-76F7-43F8-A89A-EF9328FB0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8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E4799-BBAB-495B-99F1-2F3E61C4FB9F}" type="datetimeFigureOut">
              <a:rPr lang="en-US"/>
              <a:pPr>
                <a:defRPr/>
              </a:pPr>
              <a:t>3/21/2020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DD25-FFE0-4D11-95A3-54E1C3997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4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Click to edit Master text styles</a:t>
            </a:r>
          </a:p>
          <a:p>
            <a:pPr lvl="1"/>
            <a:r>
              <a:rPr lang="cs-CZ" altLang="en-US"/>
              <a:t>Second level</a:t>
            </a:r>
          </a:p>
          <a:p>
            <a:pPr lvl="2"/>
            <a:r>
              <a:rPr lang="cs-CZ" altLang="en-US"/>
              <a:t>Third level</a:t>
            </a:r>
          </a:p>
          <a:p>
            <a:pPr lvl="3"/>
            <a:r>
              <a:rPr lang="cs-CZ" altLang="en-US"/>
              <a:t>Fourth level</a:t>
            </a:r>
          </a:p>
          <a:p>
            <a:pPr lvl="4"/>
            <a:r>
              <a:rPr lang="cs-CZ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04E843-C4AC-481E-B18E-A4897F1E034B}" type="datetimeFigureOut">
              <a:rPr lang="en-US"/>
              <a:pPr>
                <a:defRPr/>
              </a:pPr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2AACE1-71A2-4A92-9114-CF576C0BF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99898"/>
            <a:ext cx="8229600" cy="1143000"/>
          </a:xfrm>
        </p:spPr>
        <p:txBody>
          <a:bodyPr/>
          <a:lstStyle/>
          <a:p>
            <a:r>
              <a:rPr lang="cs-CZ" sz="3200" b="1" cap="small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Dativ singuláru (opakování)</a:t>
            </a:r>
            <a:endParaRPr lang="cs-CZ" sz="32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6127" y="1405719"/>
            <a:ext cx="8632518" cy="489955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Telefonoval jsem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starému dědečkovi</a:t>
            </a:r>
            <a:r>
              <a:rPr lang="cs-CZ" dirty="0"/>
              <a:t>.</a:t>
            </a:r>
            <a:endParaRPr lang="en-GB" dirty="0"/>
          </a:p>
          <a:p>
            <a:pPr marL="0" indent="0">
              <a:buNone/>
            </a:pPr>
            <a:r>
              <a:rPr lang="cs-CZ" dirty="0"/>
              <a:t>Volal jsem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novému zubaři</a:t>
            </a:r>
            <a:r>
              <a:rPr lang="cs-CZ" dirty="0"/>
              <a:t>.</a:t>
            </a:r>
            <a:endParaRPr lang="en-GB" dirty="0"/>
          </a:p>
          <a:p>
            <a:pPr marL="0" indent="0">
              <a:spcAft>
                <a:spcPts val="1200"/>
              </a:spcAft>
              <a:buNone/>
            </a:pPr>
            <a:r>
              <a:rPr lang="cs-CZ" dirty="0"/>
              <a:t>Bydlím proti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modernímu obchodu</a:t>
            </a:r>
            <a:r>
              <a:rPr lang="cs-CZ" dirty="0"/>
              <a:t>.</a:t>
            </a:r>
            <a:endParaRPr lang="en-GB" dirty="0"/>
          </a:p>
          <a:p>
            <a:pPr marL="0" indent="0">
              <a:buNone/>
            </a:pPr>
            <a:r>
              <a:rPr lang="cs-CZ" dirty="0"/>
              <a:t>Napsal jsem mail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nové profesorce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Nerozumím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histologii</a:t>
            </a:r>
            <a:r>
              <a:rPr lang="cs-CZ" dirty="0"/>
              <a:t>.</a:t>
            </a:r>
            <a:endParaRPr lang="en-GB" dirty="0"/>
          </a:p>
          <a:p>
            <a:pPr marL="0" indent="0">
              <a:spcAft>
                <a:spcPts val="1200"/>
              </a:spcAft>
              <a:buNone/>
            </a:pPr>
            <a:r>
              <a:rPr lang="cs-CZ" dirty="0"/>
              <a:t>Musela jít na </a:t>
            </a:r>
            <a:r>
              <a:rPr lang="cs-CZ" dirty="0" err="1"/>
              <a:t>retgen</a:t>
            </a:r>
            <a:r>
              <a:rPr lang="cs-CZ" dirty="0"/>
              <a:t> kvůli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zlomené klíční kosti</a:t>
            </a:r>
            <a:r>
              <a:rPr lang="cs-CZ" dirty="0"/>
              <a:t>.</a:t>
            </a:r>
            <a:endParaRPr lang="en-GB" dirty="0"/>
          </a:p>
          <a:p>
            <a:pPr marL="0" indent="0">
              <a:buNone/>
            </a:pPr>
            <a:r>
              <a:rPr lang="cs-CZ" dirty="0"/>
              <a:t>Parkuju proti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modernímu kinu</a:t>
            </a:r>
            <a:r>
              <a:rPr lang="cs-CZ" dirty="0"/>
              <a:t>.</a:t>
            </a:r>
            <a:endParaRPr lang="en-GB" dirty="0"/>
          </a:p>
          <a:p>
            <a:pPr marL="0" indent="0">
              <a:buNone/>
            </a:pPr>
            <a:r>
              <a:rPr lang="cs-CZ" dirty="0"/>
              <a:t>Chci jet k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Egejskému moři</a:t>
            </a:r>
            <a:r>
              <a:rPr lang="cs-CZ" dirty="0"/>
              <a:t>.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Georgia" panose="02040502050405020303" pitchFamily="18" charset="0"/>
            </a:endParaRPr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</a:t>
            </a:r>
            <a:r>
              <a:rPr lang="cs-CZ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V</a:t>
            </a:r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I</a:t>
            </a: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>
              <a:latin typeface="Georgia" panose="02040502050405020303" pitchFamily="18" charset="0"/>
            </a:endParaRPr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42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99898"/>
            <a:ext cx="8229600" cy="1143000"/>
          </a:xfrm>
        </p:spPr>
        <p:txBody>
          <a:bodyPr/>
          <a:lstStyle/>
          <a:p>
            <a:r>
              <a:rPr lang="cs-CZ" sz="3200" b="1" cap="small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Dativ singuláru (opakování)</a:t>
            </a:r>
            <a:endParaRPr lang="cs-CZ" sz="32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Georgia" panose="02040502050405020303" pitchFamily="18" charset="0"/>
            </a:endParaRPr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</a:t>
            </a:r>
            <a:r>
              <a:rPr lang="cs-CZ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V</a:t>
            </a:r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I</a:t>
            </a: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>
              <a:latin typeface="Georgia" panose="02040502050405020303" pitchFamily="18" charset="0"/>
            </a:endParaRPr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469203"/>
              </p:ext>
            </p:extLst>
          </p:nvPr>
        </p:nvGraphicFramePr>
        <p:xfrm>
          <a:off x="155576" y="1378424"/>
          <a:ext cx="8702674" cy="486052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22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7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2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39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202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9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adjektiva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substantiva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tvrdá</a:t>
                      </a:r>
                      <a:endParaRPr lang="en-GB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měkká</a:t>
                      </a:r>
                      <a:endParaRPr lang="en-GB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cap="small">
                          <a:effectLst/>
                        </a:rPr>
                        <a:t>Ma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</a:t>
                      </a:r>
                      <a:r>
                        <a:rPr lang="cs-CZ" sz="2400" b="1" dirty="0">
                          <a:effectLst/>
                        </a:rPr>
                        <a:t>omu</a:t>
                      </a:r>
                      <a:endParaRPr lang="en-GB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dobr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ému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kvalitn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ímu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student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ovi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muž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lékaři!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učiteli!</a:t>
                      </a:r>
                      <a:endParaRPr lang="en-GB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koleg</a:t>
                      </a:r>
                      <a:r>
                        <a:rPr lang="cs-CZ" sz="2400" b="1" dirty="0">
                          <a:effectLst/>
                        </a:rPr>
                        <a:t>ovi</a:t>
                      </a:r>
                      <a:endParaRPr lang="en-GB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1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cap="small" dirty="0">
                          <a:effectLst/>
                        </a:rPr>
                        <a:t>Mi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banán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čaj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</a:rPr>
                        <a:t> ---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1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cap="small">
                          <a:effectLst/>
                        </a:rPr>
                        <a:t>F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</a:t>
                      </a:r>
                      <a:r>
                        <a:rPr lang="cs-CZ" sz="2400" b="1" dirty="0">
                          <a:effectLst/>
                        </a:rPr>
                        <a:t>é</a:t>
                      </a:r>
                      <a:endParaRPr lang="en-GB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dobr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é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kvalitn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káv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ě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restaurac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kancelář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GB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místnost</a:t>
                      </a:r>
                      <a:r>
                        <a:rPr lang="cs-CZ" sz="2400" b="1" dirty="0">
                          <a:effectLst/>
                        </a:rPr>
                        <a:t>i</a:t>
                      </a:r>
                      <a:endParaRPr lang="en-GB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1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cap="small" dirty="0">
                          <a:effectLst/>
                        </a:rPr>
                        <a:t>N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</a:t>
                      </a:r>
                      <a:r>
                        <a:rPr lang="cs-CZ" sz="2400" b="1" dirty="0">
                          <a:effectLst/>
                        </a:rPr>
                        <a:t>omu</a:t>
                      </a:r>
                      <a:endParaRPr lang="en-GB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dobr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ému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kvalitn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ímu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aut</a:t>
                      </a:r>
                      <a:r>
                        <a:rPr lang="cs-CZ" sz="2400" b="1" u="non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en-GB" sz="24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moř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nádraž</a:t>
                      </a:r>
                      <a:r>
                        <a:rPr lang="cs-CZ" sz="2400" b="1" dirty="0">
                          <a:effectLst/>
                        </a:rPr>
                        <a:t>í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786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99898"/>
            <a:ext cx="8229600" cy="1143000"/>
          </a:xfrm>
        </p:spPr>
        <p:txBody>
          <a:bodyPr/>
          <a:lstStyle/>
          <a:p>
            <a:pPr algn="l"/>
            <a:r>
              <a:rPr lang="cs-CZ" sz="3200" i="1" dirty="0">
                <a:latin typeface="+mn-lt"/>
              </a:rPr>
              <a:t>Komu byste to řekli?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Georgia" panose="02040502050405020303" pitchFamily="18" charset="0"/>
            </a:endParaRPr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</a:t>
            </a:r>
            <a:r>
              <a:rPr lang="cs-CZ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V</a:t>
            </a:r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I</a:t>
            </a: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>
              <a:latin typeface="Georgia" panose="02040502050405020303" pitchFamily="18" charset="0"/>
            </a:endParaRPr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ový popisek 3"/>
          <p:cNvSpPr/>
          <p:nvPr/>
        </p:nvSpPr>
        <p:spPr>
          <a:xfrm>
            <a:off x="460375" y="1626622"/>
            <a:ext cx="2160919" cy="1064525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i="1" dirty="0">
                <a:solidFill>
                  <a:schemeClr val="tx1"/>
                </a:solidFill>
                <a:latin typeface="Georgia" panose="02040502050405020303" pitchFamily="18" charset="0"/>
              </a:rPr>
              <a:t>Zavolám ti.</a:t>
            </a:r>
            <a:endParaRPr lang="en-GB" sz="2600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Zaoblený obdélníkový popisek 14"/>
          <p:cNvSpPr/>
          <p:nvPr/>
        </p:nvSpPr>
        <p:spPr>
          <a:xfrm>
            <a:off x="401179" y="4656860"/>
            <a:ext cx="2341054" cy="1064525"/>
          </a:xfrm>
          <a:prstGeom prst="wedgeRoundRectCallout">
            <a:avLst>
              <a:gd name="adj1" fmla="val -15586"/>
              <a:gd name="adj2" fmla="val 70192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i="1" dirty="0">
                <a:solidFill>
                  <a:schemeClr val="tx1"/>
                </a:solidFill>
                <a:latin typeface="Georgia" panose="02040502050405020303" pitchFamily="18" charset="0"/>
              </a:rPr>
              <a:t>Můžete nás vyfotit?</a:t>
            </a:r>
            <a:endParaRPr lang="en-GB" sz="2600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Zaoblený obdélníkový popisek 15"/>
          <p:cNvSpPr/>
          <p:nvPr/>
        </p:nvSpPr>
        <p:spPr>
          <a:xfrm>
            <a:off x="3145514" y="5118090"/>
            <a:ext cx="3261264" cy="821841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i="1" dirty="0">
                <a:solidFill>
                  <a:schemeClr val="tx1"/>
                </a:solidFill>
                <a:latin typeface="Georgia" panose="02040502050405020303" pitchFamily="18" charset="0"/>
              </a:rPr>
              <a:t>Bojím se operace!</a:t>
            </a:r>
            <a:endParaRPr lang="en-GB" sz="2600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Zaoblený obdélníkový popisek 17"/>
          <p:cNvSpPr/>
          <p:nvPr/>
        </p:nvSpPr>
        <p:spPr>
          <a:xfrm>
            <a:off x="3375522" y="1580422"/>
            <a:ext cx="3725287" cy="777483"/>
          </a:xfrm>
          <a:prstGeom prst="wedgeRoundRectCallout">
            <a:avLst>
              <a:gd name="adj1" fmla="val -34728"/>
              <a:gd name="adj2" fmla="val 6634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i="1" dirty="0">
                <a:solidFill>
                  <a:schemeClr val="tx1"/>
                </a:solidFill>
                <a:latin typeface="Georgia" panose="02040502050405020303" pitchFamily="18" charset="0"/>
              </a:rPr>
              <a:t>Můžeš mi to vysvětlit?</a:t>
            </a:r>
            <a:endParaRPr lang="en-GB" sz="2600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9" name="Zaoblený obdélníkový popisek 18"/>
          <p:cNvSpPr/>
          <p:nvPr/>
        </p:nvSpPr>
        <p:spPr>
          <a:xfrm>
            <a:off x="1571706" y="3376043"/>
            <a:ext cx="3302783" cy="846862"/>
          </a:xfrm>
          <a:prstGeom prst="wedgeRoundRectCallout">
            <a:avLst>
              <a:gd name="adj1" fmla="val 6440"/>
              <a:gd name="adj2" fmla="val 8022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i="1" dirty="0">
                <a:solidFill>
                  <a:schemeClr val="tx1"/>
                </a:solidFill>
                <a:latin typeface="Georgia" panose="02040502050405020303" pitchFamily="18" charset="0"/>
              </a:rPr>
              <a:t>Můžu platit kartou?</a:t>
            </a:r>
            <a:endParaRPr lang="en-GB" sz="2600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Zaoblený obdélníkový popisek 19"/>
          <p:cNvSpPr/>
          <p:nvPr/>
        </p:nvSpPr>
        <p:spPr>
          <a:xfrm>
            <a:off x="6810060" y="4718893"/>
            <a:ext cx="2160919" cy="958319"/>
          </a:xfrm>
          <a:prstGeom prst="wedgeRoundRectCallout">
            <a:avLst>
              <a:gd name="adj1" fmla="val 35377"/>
              <a:gd name="adj2" fmla="val 7788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i="1" dirty="0">
                <a:solidFill>
                  <a:schemeClr val="tx1"/>
                </a:solidFill>
                <a:latin typeface="Georgia" panose="02040502050405020303" pitchFamily="18" charset="0"/>
              </a:rPr>
              <a:t>Posaďte se.</a:t>
            </a:r>
            <a:endParaRPr lang="en-GB" sz="2600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1" name="Zaoblený obdélníkový popisek 20"/>
          <p:cNvSpPr/>
          <p:nvPr/>
        </p:nvSpPr>
        <p:spPr>
          <a:xfrm>
            <a:off x="5230639" y="2733091"/>
            <a:ext cx="3740340" cy="777483"/>
          </a:xfrm>
          <a:prstGeom prst="wedgeRoundRectCallout">
            <a:avLst>
              <a:gd name="adj1" fmla="val 19520"/>
              <a:gd name="adj2" fmla="val 7336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i="1" dirty="0">
                <a:solidFill>
                  <a:schemeClr val="tx1"/>
                </a:solidFill>
                <a:latin typeface="Georgia" panose="02040502050405020303" pitchFamily="18" charset="0"/>
              </a:rPr>
              <a:t>Můžete mi to vysvětlit?</a:t>
            </a:r>
            <a:endParaRPr lang="en-GB" sz="2600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72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99898"/>
            <a:ext cx="8229600" cy="1143000"/>
          </a:xfrm>
        </p:spPr>
        <p:txBody>
          <a:bodyPr/>
          <a:lstStyle/>
          <a:p>
            <a:r>
              <a:rPr lang="cs-CZ" sz="3200" b="1" cap="small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Dativ plurálu</a:t>
            </a:r>
            <a:endParaRPr lang="cs-CZ" sz="32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Georgia" panose="02040502050405020303" pitchFamily="18" charset="0"/>
            </a:endParaRPr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</a:t>
            </a:r>
            <a:r>
              <a:rPr lang="cs-CZ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V</a:t>
            </a:r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I</a:t>
            </a: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>
              <a:latin typeface="Georgia" panose="02040502050405020303" pitchFamily="18" charset="0"/>
            </a:endParaRPr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821579"/>
              </p:ext>
            </p:extLst>
          </p:nvPr>
        </p:nvGraphicFramePr>
        <p:xfrm>
          <a:off x="155575" y="1378424"/>
          <a:ext cx="8792481" cy="474941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28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4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8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8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1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469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9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adjektiva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substantiva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tvrdá</a:t>
                      </a:r>
                      <a:endParaRPr lang="en-GB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měkká</a:t>
                      </a:r>
                      <a:endParaRPr lang="en-GB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cap="small">
                          <a:effectLst/>
                        </a:rPr>
                        <a:t>Ma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</a:t>
                      </a:r>
                      <a:r>
                        <a:rPr lang="cs-CZ" sz="2400" b="1" dirty="0">
                          <a:effectLst/>
                        </a:rPr>
                        <a:t>ěm</a:t>
                      </a:r>
                      <a:endParaRPr lang="en-GB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dobr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ým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kvalitn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ím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student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ům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lékař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ům</a:t>
                      </a:r>
                      <a:endParaRPr lang="en-GB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koleg</a:t>
                      </a:r>
                      <a:r>
                        <a:rPr lang="cs-CZ" sz="2400" b="1" dirty="0">
                          <a:effectLst/>
                        </a:rPr>
                        <a:t>ům</a:t>
                      </a:r>
                      <a:endParaRPr lang="en-GB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1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cap="small" dirty="0">
                          <a:effectLst/>
                        </a:rPr>
                        <a:t>Mi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banán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ům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čaj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ům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</a:rPr>
                        <a:t> ---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1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cap="small">
                          <a:effectLst/>
                        </a:rPr>
                        <a:t>F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káv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ám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restaurac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ím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kancelář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ím</a:t>
                      </a:r>
                      <a:endParaRPr lang="en-GB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místnost</a:t>
                      </a:r>
                      <a:r>
                        <a:rPr lang="cs-CZ" sz="2400" b="1" dirty="0">
                          <a:effectLst/>
                        </a:rPr>
                        <a:t>em</a:t>
                      </a:r>
                      <a:endParaRPr lang="en-GB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1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cap="small" dirty="0">
                          <a:effectLst/>
                        </a:rPr>
                        <a:t>N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aut</a:t>
                      </a:r>
                      <a:r>
                        <a:rPr lang="cs-CZ" sz="2400" b="1" u="non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ům</a:t>
                      </a:r>
                      <a:endParaRPr lang="en-GB" sz="24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moř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ím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nádraž</a:t>
                      </a:r>
                      <a:r>
                        <a:rPr lang="cs-CZ" sz="2400" b="1" dirty="0">
                          <a:effectLst/>
                        </a:rPr>
                        <a:t>ím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111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3228A4-14F7-4279-8B9A-62D8D96BF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Exceptions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5C6311-341D-4425-AFE3-4586B9165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člověk - </a:t>
            </a:r>
            <a:r>
              <a:rPr lang="cs-CZ" b="1" dirty="0"/>
              <a:t>LIDEM</a:t>
            </a:r>
            <a:br>
              <a:rPr lang="cs-CZ" dirty="0"/>
            </a:br>
            <a:r>
              <a:rPr lang="cs-CZ" dirty="0"/>
              <a:t>dítě - </a:t>
            </a:r>
            <a:r>
              <a:rPr lang="cs-CZ" b="1" dirty="0"/>
              <a:t>DĚTEM</a:t>
            </a:r>
          </a:p>
          <a:p>
            <a:pPr marL="0" indent="0">
              <a:buNone/>
            </a:pPr>
            <a:r>
              <a:rPr lang="cs-CZ" dirty="0"/>
              <a:t>přítel - </a:t>
            </a:r>
            <a:r>
              <a:rPr lang="cs-CZ" b="1" dirty="0"/>
              <a:t>PŘ</a:t>
            </a:r>
            <a:r>
              <a:rPr lang="cs-CZ" b="1" dirty="0">
                <a:solidFill>
                  <a:srgbClr val="FF0000"/>
                </a:solidFill>
              </a:rPr>
              <a:t>Á</a:t>
            </a:r>
            <a:r>
              <a:rPr lang="cs-CZ" b="1" dirty="0"/>
              <a:t>TELŮM</a:t>
            </a:r>
          </a:p>
          <a:p>
            <a:pPr marL="0" indent="0">
              <a:buNone/>
            </a:pPr>
            <a:r>
              <a:rPr lang="cs-CZ" dirty="0"/>
              <a:t>Dva, dvě – </a:t>
            </a:r>
            <a:r>
              <a:rPr lang="cs-CZ" b="1" dirty="0"/>
              <a:t>DVĚMA</a:t>
            </a:r>
          </a:p>
          <a:p>
            <a:pPr marL="0" indent="0">
              <a:buNone/>
            </a:pPr>
            <a:r>
              <a:rPr lang="cs-CZ" dirty="0"/>
              <a:t>Tři –</a:t>
            </a:r>
            <a:r>
              <a:rPr lang="cs-CZ" b="1" dirty="0"/>
              <a:t>TŘEM</a:t>
            </a:r>
          </a:p>
          <a:p>
            <a:pPr marL="0" indent="0">
              <a:buNone/>
            </a:pPr>
            <a:r>
              <a:rPr lang="cs-CZ" dirty="0"/>
              <a:t>Čtyři – </a:t>
            </a:r>
            <a:r>
              <a:rPr lang="cs-CZ" b="1" dirty="0"/>
              <a:t>ČTYŘEM</a:t>
            </a:r>
          </a:p>
          <a:p>
            <a:pPr marL="0" indent="0">
              <a:buNone/>
            </a:pPr>
            <a:r>
              <a:rPr lang="cs-CZ" dirty="0"/>
              <a:t>(Pět </a:t>
            </a:r>
            <a:r>
              <a:rPr lang="cs-CZ" dirty="0" err="1"/>
              <a:t>etc</a:t>
            </a:r>
            <a:r>
              <a:rPr lang="cs-CZ" dirty="0"/>
              <a:t>.- PĚTI)</a:t>
            </a:r>
          </a:p>
          <a:p>
            <a:pPr marL="0" indent="0">
              <a:buNone/>
            </a:pP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2193009"/>
      </p:ext>
    </p:extLst>
  </p:cSld>
  <p:clrMapOvr>
    <a:masterClrMapping/>
  </p:clrMapOvr>
</p:sld>
</file>

<file path=ppt/theme/theme1.xml><?xml version="1.0" encoding="utf-8"?>
<a:theme xmlns:a="http://schemas.openxmlformats.org/drawingml/2006/main" name="LF ES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55372252ED724CA0AAE532E4D314EB" ma:contentTypeVersion="25" ma:contentTypeDescription="Vytvoří nový dokument" ma:contentTypeScope="" ma:versionID="d9979f49ca9aadd6b69e2e3a4de11f77">
  <xsd:schema xmlns:xsd="http://www.w3.org/2001/XMLSchema" xmlns:xs="http://www.w3.org/2001/XMLSchema" xmlns:p="http://schemas.microsoft.com/office/2006/metadata/properties" xmlns:ns3="26f76ef6-96f2-4b7d-9117-78def4f5d41b" xmlns:ns4="e226e3f7-ff9f-4dd1-aa15-bca6c51929a9" targetNamespace="http://schemas.microsoft.com/office/2006/metadata/properties" ma:root="true" ma:fieldsID="ccf6bc797beac04eb8a3615d20ab2908" ns3:_="" ns4:_="">
    <xsd:import namespace="26f76ef6-96f2-4b7d-9117-78def4f5d41b"/>
    <xsd:import namespace="e226e3f7-ff9f-4dd1-aa15-bca6c51929a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CultureName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f76ef6-96f2-4b7d-9117-78def4f5d4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6e3f7-ff9f-4dd1-aa15-bca6c51929a9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3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e226e3f7-ff9f-4dd1-aa15-bca6c51929a9">
      <UserInfo>
        <DisplayName/>
        <AccountId xsi:nil="true"/>
        <AccountType/>
      </UserInfo>
    </Teachers>
    <Student_Groups xmlns="e226e3f7-ff9f-4dd1-aa15-bca6c51929a9">
      <UserInfo>
        <DisplayName/>
        <AccountId xsi:nil="true"/>
        <AccountType/>
      </UserInfo>
    </Student_Groups>
    <Self_Registration_Enabled xmlns="e226e3f7-ff9f-4dd1-aa15-bca6c51929a9" xsi:nil="true"/>
    <Invited_Teachers xmlns="e226e3f7-ff9f-4dd1-aa15-bca6c51929a9" xsi:nil="true"/>
    <NotebookType xmlns="e226e3f7-ff9f-4dd1-aa15-bca6c51929a9" xsi:nil="true"/>
    <Students xmlns="e226e3f7-ff9f-4dd1-aa15-bca6c51929a9">
      <UserInfo>
        <DisplayName/>
        <AccountId xsi:nil="true"/>
        <AccountType/>
      </UserInfo>
    </Students>
    <Has_Teacher_Only_SectionGroup xmlns="e226e3f7-ff9f-4dd1-aa15-bca6c51929a9" xsi:nil="true"/>
    <DefaultSectionNames xmlns="e226e3f7-ff9f-4dd1-aa15-bca6c51929a9" xsi:nil="true"/>
    <Is_Collaboration_Space_Locked xmlns="e226e3f7-ff9f-4dd1-aa15-bca6c51929a9" xsi:nil="true"/>
    <FolderType xmlns="e226e3f7-ff9f-4dd1-aa15-bca6c51929a9" xsi:nil="true"/>
    <Owner xmlns="e226e3f7-ff9f-4dd1-aa15-bca6c51929a9">
      <UserInfo>
        <DisplayName/>
        <AccountId xsi:nil="true"/>
        <AccountType/>
      </UserInfo>
    </Owner>
    <CultureName xmlns="e226e3f7-ff9f-4dd1-aa15-bca6c51929a9" xsi:nil="true"/>
    <Invited_Students xmlns="e226e3f7-ff9f-4dd1-aa15-bca6c51929a9" xsi:nil="true"/>
    <AppVersion xmlns="e226e3f7-ff9f-4dd1-aa15-bca6c51929a9" xsi:nil="true"/>
  </documentManagement>
</p:properties>
</file>

<file path=customXml/itemProps1.xml><?xml version="1.0" encoding="utf-8"?>
<ds:datastoreItem xmlns:ds="http://schemas.openxmlformats.org/officeDocument/2006/customXml" ds:itemID="{A8B04B8F-B133-4B3F-A9F4-0205B37CD4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f76ef6-96f2-4b7d-9117-78def4f5d41b"/>
    <ds:schemaRef ds:uri="e226e3f7-ff9f-4dd1-aa15-bca6c51929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D0C6DD-31FE-4401-8671-C3E702A349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24F3FA-2E3F-4CFE-A5CF-75D608F1C872}">
  <ds:schemaRefs>
    <ds:schemaRef ds:uri="http://schemas.microsoft.com/office/2006/metadata/properties"/>
    <ds:schemaRef ds:uri="http://schemas.microsoft.com/office/infopath/2007/PartnerControls"/>
    <ds:schemaRef ds:uri="e226e3f7-ff9f-4dd1-aa15-bca6c51929a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LF ESF.potx</Template>
  <TotalTime>1969</TotalTime>
  <Words>211</Words>
  <Application>Microsoft Office PowerPoint</Application>
  <PresentationFormat>Předvádění na obrazovce (4:3)</PresentationFormat>
  <Paragraphs>100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Georgia</vt:lpstr>
      <vt:lpstr>LF ESF</vt:lpstr>
      <vt:lpstr>Dativ singuláru (opakování)</vt:lpstr>
      <vt:lpstr>Dativ singuláru (opakování)</vt:lpstr>
      <vt:lpstr>Komu byste to řekli?</vt:lpstr>
      <vt:lpstr>Dativ plurálu</vt:lpstr>
      <vt:lpstr>Exceptions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 w.</dc:creator>
  <cp:lastModifiedBy>Martin Puncochar</cp:lastModifiedBy>
  <cp:revision>157</cp:revision>
  <cp:lastPrinted>2014-06-25T12:52:21Z</cp:lastPrinted>
  <dcterms:created xsi:type="dcterms:W3CDTF">2014-05-26T17:50:24Z</dcterms:created>
  <dcterms:modified xsi:type="dcterms:W3CDTF">2020-03-21T22:54:04Z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0x0101008F55372252ED724CA0AAE532E4D314EB</vt:lpwstr>
  </property>
</Properties>
</file>