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2" r:id="rId6"/>
    <p:sldId id="263" r:id="rId7"/>
    <p:sldId id="264" r:id="rId8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můžete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1408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57381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2267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8938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12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0697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80948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99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6899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838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0828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Upravte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354EA-3A9B-4F74-B246-71F5DFEA59A4}" type="datetimeFigureOut">
              <a:rPr lang="cs-CZ" smtClean="0"/>
              <a:t>05.05.2020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E80BF-BE65-40CE-B16C-0941E6089C4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3124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/>
              <a:t>Case report </a:t>
            </a:r>
            <a:r>
              <a:rPr lang="cs-CZ" dirty="0" err="1" smtClean="0"/>
              <a:t>gallbladder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/>
              <a:t>T.Rohan</a:t>
            </a:r>
            <a:endParaRPr lang="cs-CZ" dirty="0" smtClean="0"/>
          </a:p>
          <a:p>
            <a:r>
              <a:rPr lang="cs-CZ" dirty="0" smtClean="0"/>
              <a:t>Klinika radiologie a nukleární medicíny FN Brno a LF MU</a:t>
            </a:r>
            <a:endParaRPr lang="cs-CZ" dirty="0"/>
          </a:p>
        </p:txBody>
      </p:sp>
      <p:pic>
        <p:nvPicPr>
          <p:cNvPr id="4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2828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Female</a:t>
            </a:r>
            <a:r>
              <a:rPr lang="cs-CZ" dirty="0" smtClean="0"/>
              <a:t>, </a:t>
            </a:r>
            <a:r>
              <a:rPr lang="cs-CZ" dirty="0" smtClean="0"/>
              <a:t>63 </a:t>
            </a:r>
            <a:r>
              <a:rPr lang="cs-CZ" dirty="0" err="1" smtClean="0"/>
              <a:t>years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cs-CZ" dirty="0" err="1" smtClean="0"/>
              <a:t>Coming</a:t>
            </a:r>
            <a:r>
              <a:rPr lang="cs-CZ" dirty="0" smtClean="0"/>
              <a:t> to </a:t>
            </a:r>
            <a:r>
              <a:rPr lang="cs-CZ" dirty="0" err="1" smtClean="0"/>
              <a:t>surgical</a:t>
            </a:r>
            <a:r>
              <a:rPr lang="cs-CZ" dirty="0" smtClean="0"/>
              <a:t> ambulance</a:t>
            </a:r>
          </a:p>
          <a:p>
            <a:pPr marL="0" indent="0">
              <a:buNone/>
            </a:pP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/>
              <a:t>p</a:t>
            </a:r>
            <a:r>
              <a:rPr lang="cs-CZ" dirty="0" err="1" smtClean="0"/>
              <a:t>ain</a:t>
            </a:r>
            <a:r>
              <a:rPr lang="cs-CZ" dirty="0" smtClean="0"/>
              <a:t> in </a:t>
            </a:r>
            <a:r>
              <a:rPr lang="cs-CZ" dirty="0" err="1" smtClean="0"/>
              <a:t>righ</a:t>
            </a:r>
            <a:r>
              <a:rPr lang="cs-CZ" dirty="0" smtClean="0"/>
              <a:t> </a:t>
            </a:r>
            <a:r>
              <a:rPr lang="cs-CZ" dirty="0" err="1" smtClean="0"/>
              <a:t>flank</a:t>
            </a:r>
            <a:r>
              <a:rPr lang="cs-CZ" dirty="0" smtClean="0"/>
              <a:t> and hypochondrium, </a:t>
            </a:r>
            <a:r>
              <a:rPr lang="cs-CZ" dirty="0" err="1" smtClean="0"/>
              <a:t>irradiating</a:t>
            </a:r>
            <a:r>
              <a:rPr lang="cs-CZ" dirty="0" smtClean="0"/>
              <a:t> </a:t>
            </a:r>
            <a:r>
              <a:rPr lang="cs-CZ" dirty="0" err="1" smtClean="0"/>
              <a:t>into</a:t>
            </a:r>
            <a:r>
              <a:rPr lang="cs-CZ" dirty="0" smtClean="0"/>
              <a:t> </a:t>
            </a:r>
            <a:r>
              <a:rPr lang="cs-CZ" dirty="0" err="1" smtClean="0"/>
              <a:t>back</a:t>
            </a:r>
            <a:r>
              <a:rPr lang="cs-CZ" dirty="0" smtClean="0"/>
              <a:t> a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collarbone</a:t>
            </a:r>
            <a:r>
              <a:rPr lang="cs-CZ" dirty="0" smtClean="0"/>
              <a:t>, </a:t>
            </a:r>
            <a:r>
              <a:rPr lang="cs-CZ" dirty="0" err="1" smtClean="0"/>
              <a:t>started</a:t>
            </a:r>
            <a:r>
              <a:rPr lang="cs-CZ" dirty="0" smtClean="0"/>
              <a:t> 12 </a:t>
            </a:r>
            <a:r>
              <a:rPr lang="cs-CZ" dirty="0" err="1" smtClean="0"/>
              <a:t>hours</a:t>
            </a:r>
            <a:r>
              <a:rPr lang="cs-CZ" dirty="0" smtClean="0"/>
              <a:t> ago, </a:t>
            </a:r>
            <a:r>
              <a:rPr lang="cs-CZ" dirty="0" err="1" smtClean="0"/>
              <a:t>dizziness</a:t>
            </a:r>
            <a:r>
              <a:rPr lang="cs-CZ" dirty="0" smtClean="0"/>
              <a:t>, </a:t>
            </a:r>
            <a:r>
              <a:rPr lang="cs-CZ" dirty="0" err="1" smtClean="0"/>
              <a:t>did</a:t>
            </a:r>
            <a:r>
              <a:rPr lang="cs-CZ" dirty="0" smtClean="0"/>
              <a:t> not </a:t>
            </a:r>
            <a:r>
              <a:rPr lang="cs-CZ" dirty="0" err="1" smtClean="0"/>
              <a:t>sleep</a:t>
            </a:r>
            <a:r>
              <a:rPr lang="cs-CZ" dirty="0" smtClean="0"/>
              <a:t> </a:t>
            </a:r>
            <a:r>
              <a:rPr lang="cs-CZ" dirty="0" err="1" smtClean="0"/>
              <a:t>because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pain</a:t>
            </a:r>
            <a:r>
              <a:rPr lang="cs-CZ" dirty="0" smtClean="0"/>
              <a:t>. </a:t>
            </a:r>
            <a:r>
              <a:rPr lang="cs-CZ" dirty="0" err="1" smtClean="0"/>
              <a:t>This</a:t>
            </a:r>
            <a:r>
              <a:rPr lang="cs-CZ" dirty="0" smtClean="0"/>
              <a:t> </a:t>
            </a:r>
            <a:r>
              <a:rPr lang="cs-CZ" dirty="0" err="1" smtClean="0"/>
              <a:t>problems</a:t>
            </a:r>
            <a:r>
              <a:rPr lang="cs-CZ" dirty="0" smtClean="0"/>
              <a:t> </a:t>
            </a:r>
            <a:r>
              <a:rPr lang="cs-CZ" dirty="0" err="1" smtClean="0"/>
              <a:t>for</a:t>
            </a:r>
            <a:r>
              <a:rPr lang="cs-CZ" dirty="0" smtClean="0"/>
              <a:t>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first</a:t>
            </a:r>
            <a:r>
              <a:rPr lang="cs-CZ" dirty="0" smtClean="0"/>
              <a:t> </a:t>
            </a:r>
            <a:r>
              <a:rPr lang="cs-CZ" dirty="0" err="1" smtClean="0"/>
              <a:t>time</a:t>
            </a:r>
            <a:r>
              <a:rPr lang="cs-CZ" dirty="0" smtClean="0"/>
              <a:t>. No </a:t>
            </a:r>
            <a:r>
              <a:rPr lang="cs-CZ" dirty="0" err="1" smtClean="0"/>
              <a:t>fever</a:t>
            </a:r>
            <a:r>
              <a:rPr lang="cs-CZ" dirty="0" smtClean="0"/>
              <a:t>.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Clinical</a:t>
            </a:r>
            <a:r>
              <a:rPr lang="cs-CZ" dirty="0" smtClean="0"/>
              <a:t> </a:t>
            </a:r>
            <a:r>
              <a:rPr lang="cs-CZ" dirty="0" err="1" smtClean="0"/>
              <a:t>examination</a:t>
            </a:r>
            <a:r>
              <a:rPr lang="cs-CZ" dirty="0" smtClean="0"/>
              <a:t>:  </a:t>
            </a:r>
            <a:r>
              <a:rPr lang="cs-CZ" dirty="0" err="1" smtClean="0"/>
              <a:t>pain</a:t>
            </a:r>
            <a:r>
              <a:rPr lang="cs-CZ" dirty="0" smtClean="0"/>
              <a:t> </a:t>
            </a:r>
            <a:r>
              <a:rPr lang="cs-CZ" dirty="0" err="1" smtClean="0"/>
              <a:t>during</a:t>
            </a:r>
            <a:r>
              <a:rPr lang="cs-CZ" dirty="0" smtClean="0"/>
              <a:t> </a:t>
            </a:r>
            <a:r>
              <a:rPr lang="cs-CZ" dirty="0" err="1" smtClean="0"/>
              <a:t>palpation</a:t>
            </a:r>
            <a:r>
              <a:rPr lang="cs-CZ" dirty="0" smtClean="0"/>
              <a:t> in </a:t>
            </a:r>
            <a:r>
              <a:rPr lang="cs-CZ" dirty="0" err="1" smtClean="0"/>
              <a:t>right</a:t>
            </a:r>
            <a:r>
              <a:rPr lang="cs-CZ" dirty="0" smtClean="0"/>
              <a:t> </a:t>
            </a:r>
            <a:r>
              <a:rPr lang="cs-CZ" dirty="0" err="1" smtClean="0"/>
              <a:t>mesogastrium</a:t>
            </a:r>
            <a:r>
              <a:rPr lang="cs-CZ" dirty="0" smtClean="0"/>
              <a:t> and hypochondrium, </a:t>
            </a:r>
            <a:r>
              <a:rPr lang="cs-CZ" dirty="0" err="1" smtClean="0"/>
              <a:t>Murph</a:t>
            </a:r>
            <a:r>
              <a:rPr lang="en-US" dirty="0"/>
              <a:t>y</a:t>
            </a:r>
            <a:r>
              <a:rPr lang="en-US" dirty="0" smtClean="0"/>
              <a:t>’s</a:t>
            </a:r>
            <a:endParaRPr lang="cs-CZ" dirty="0" smtClean="0"/>
          </a:p>
          <a:p>
            <a:endParaRPr lang="cs-CZ" dirty="0"/>
          </a:p>
          <a:p>
            <a:pPr marL="0" indent="0">
              <a:buNone/>
            </a:pPr>
            <a:r>
              <a:rPr lang="cs-CZ" dirty="0" err="1" smtClean="0"/>
              <a:t>Lab</a:t>
            </a:r>
            <a:r>
              <a:rPr lang="cs-CZ" dirty="0" smtClean="0"/>
              <a:t>.: CRP 1.5 mg/l, </a:t>
            </a:r>
            <a:r>
              <a:rPr lang="cs-CZ" dirty="0" err="1" smtClean="0"/>
              <a:t>leuk</a:t>
            </a:r>
            <a:r>
              <a:rPr lang="cs-CZ" dirty="0" smtClean="0"/>
              <a:t> 13.7*10</a:t>
            </a:r>
            <a:r>
              <a:rPr lang="cs-CZ" baseline="30000" dirty="0" smtClean="0"/>
              <a:t>9</a:t>
            </a:r>
            <a:r>
              <a:rPr lang="cs-CZ" dirty="0" smtClean="0"/>
              <a:t>/l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r>
              <a:rPr lang="cs-CZ" dirty="0" err="1" smtClean="0"/>
              <a:t>Abdominal</a:t>
            </a:r>
            <a:r>
              <a:rPr lang="cs-CZ" dirty="0" smtClean="0"/>
              <a:t> </a:t>
            </a:r>
            <a:r>
              <a:rPr lang="cs-CZ" dirty="0" err="1" smtClean="0"/>
              <a:t>ultrasound</a:t>
            </a:r>
            <a:r>
              <a:rPr lang="cs-CZ" dirty="0" smtClean="0"/>
              <a:t> </a:t>
            </a:r>
            <a:r>
              <a:rPr lang="cs-CZ" dirty="0" err="1" smtClean="0"/>
              <a:t>indicated</a:t>
            </a:r>
            <a:endParaRPr lang="cs-CZ" dirty="0" smtClean="0"/>
          </a:p>
          <a:p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9555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Abdominal</a:t>
            </a:r>
            <a:r>
              <a:rPr lang="cs-CZ" dirty="0" smtClean="0"/>
              <a:t> </a:t>
            </a:r>
            <a:r>
              <a:rPr lang="cs-CZ" dirty="0" err="1" smtClean="0"/>
              <a:t>ultrasound</a:t>
            </a:r>
            <a:r>
              <a:rPr lang="cs-CZ" dirty="0" smtClean="0"/>
              <a:t> - </a:t>
            </a:r>
            <a:r>
              <a:rPr lang="cs-CZ" dirty="0" err="1" smtClean="0"/>
              <a:t>description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/>
              <a:t>Abdominal sonography + contrast examination of the liver (</a:t>
            </a:r>
            <a:r>
              <a:rPr lang="en-US" dirty="0" err="1"/>
              <a:t>i.v.</a:t>
            </a:r>
            <a:r>
              <a:rPr lang="en-US" dirty="0"/>
              <a:t> 2.5 ml </a:t>
            </a:r>
            <a:r>
              <a:rPr lang="en-US" dirty="0" err="1"/>
              <a:t>Sonovue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Liver not enlarged, parenchyma of normal </a:t>
            </a:r>
            <a:r>
              <a:rPr lang="en-US" dirty="0" err="1" smtClean="0"/>
              <a:t>echogenicy</a:t>
            </a:r>
            <a:r>
              <a:rPr lang="en-US" dirty="0"/>
              <a:t>, in S4 at </a:t>
            </a:r>
            <a:r>
              <a:rPr lang="en-US" dirty="0" smtClean="0"/>
              <a:t>branching</a:t>
            </a:r>
            <a:r>
              <a:rPr lang="cs-CZ" dirty="0" smtClean="0"/>
              <a:t> </a:t>
            </a:r>
            <a:r>
              <a:rPr lang="cs-CZ" dirty="0" err="1" smtClean="0"/>
              <a:t>of</a:t>
            </a:r>
            <a:r>
              <a:rPr lang="cs-CZ" dirty="0" smtClean="0"/>
              <a:t> </a:t>
            </a:r>
            <a:r>
              <a:rPr lang="en-US" dirty="0" smtClean="0"/>
              <a:t> </a:t>
            </a:r>
            <a:r>
              <a:rPr lang="en-US" dirty="0" err="1"/>
              <a:t>v.portae</a:t>
            </a:r>
            <a:r>
              <a:rPr lang="en-US" dirty="0"/>
              <a:t> 3 cm </a:t>
            </a:r>
            <a:r>
              <a:rPr lang="en-US" dirty="0" err="1"/>
              <a:t>hyperechogenic</a:t>
            </a:r>
            <a:r>
              <a:rPr lang="en-US" dirty="0"/>
              <a:t> </a:t>
            </a:r>
            <a:r>
              <a:rPr lang="cs-CZ" dirty="0" err="1" smtClean="0"/>
              <a:t>lesion</a:t>
            </a:r>
            <a:r>
              <a:rPr lang="en-US" dirty="0" smtClean="0"/>
              <a:t> – </a:t>
            </a:r>
            <a:r>
              <a:rPr lang="cs-CZ" dirty="0" err="1" smtClean="0"/>
              <a:t>after</a:t>
            </a:r>
            <a:r>
              <a:rPr lang="cs-CZ" dirty="0" smtClean="0"/>
              <a:t> </a:t>
            </a:r>
            <a:r>
              <a:rPr lang="cs-CZ" dirty="0" err="1" smtClean="0"/>
              <a:t>contrast</a:t>
            </a:r>
            <a:r>
              <a:rPr lang="cs-CZ" dirty="0" smtClean="0"/>
              <a:t> </a:t>
            </a:r>
            <a:r>
              <a:rPr lang="cs-CZ" dirty="0" err="1" smtClean="0"/>
              <a:t>administration</a:t>
            </a:r>
            <a:r>
              <a:rPr lang="en-US" dirty="0" smtClean="0"/>
              <a:t> </a:t>
            </a:r>
            <a:r>
              <a:rPr lang="en-US" dirty="0"/>
              <a:t>granular saturation </a:t>
            </a:r>
            <a:r>
              <a:rPr lang="en-US" dirty="0" smtClean="0"/>
              <a:t>from </a:t>
            </a:r>
            <a:r>
              <a:rPr lang="en-US" dirty="0"/>
              <a:t>the periphery, within 3 minutes it gradually </a:t>
            </a:r>
            <a:r>
              <a:rPr lang="en-US" dirty="0" smtClean="0"/>
              <a:t>saturate</a:t>
            </a:r>
            <a:r>
              <a:rPr lang="cs-CZ" dirty="0" smtClean="0"/>
              <a:t>d </a:t>
            </a:r>
            <a:r>
              <a:rPr lang="cs-CZ" dirty="0" err="1" smtClean="0"/>
              <a:t>the</a:t>
            </a:r>
            <a:r>
              <a:rPr lang="cs-CZ" dirty="0" smtClean="0"/>
              <a:t> </a:t>
            </a:r>
            <a:r>
              <a:rPr lang="cs-CZ" dirty="0" err="1" smtClean="0"/>
              <a:t>whole</a:t>
            </a:r>
            <a:r>
              <a:rPr lang="cs-CZ" dirty="0" smtClean="0"/>
              <a:t> </a:t>
            </a:r>
            <a:r>
              <a:rPr lang="cs-CZ" dirty="0" err="1" smtClean="0"/>
              <a:t>lesion</a:t>
            </a:r>
            <a:r>
              <a:rPr lang="cs-CZ" dirty="0" smtClean="0"/>
              <a:t>, no </a:t>
            </a:r>
            <a:r>
              <a:rPr lang="cs-CZ" dirty="0" err="1" smtClean="0"/>
              <a:t>wash-out</a:t>
            </a:r>
            <a:r>
              <a:rPr lang="cs-CZ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Biliary tract without dilatation.</a:t>
            </a:r>
          </a:p>
          <a:p>
            <a:pPr marL="0" indent="0">
              <a:buNone/>
            </a:pPr>
            <a:r>
              <a:rPr lang="en-US" dirty="0"/>
              <a:t>Gallbladder of normal size, in the area of ​​the neck 20 mm </a:t>
            </a:r>
            <a:r>
              <a:rPr lang="cs-CZ" dirty="0" err="1" smtClean="0"/>
              <a:t>biliary</a:t>
            </a:r>
            <a:r>
              <a:rPr lang="cs-CZ" dirty="0" smtClean="0"/>
              <a:t> stone</a:t>
            </a:r>
            <a:r>
              <a:rPr lang="en-US" dirty="0" smtClean="0"/>
              <a:t> </a:t>
            </a:r>
            <a:r>
              <a:rPr lang="en-US" dirty="0"/>
              <a:t>with acoustic shadow, </a:t>
            </a:r>
            <a:r>
              <a:rPr lang="cs-CZ" dirty="0" err="1" smtClean="0"/>
              <a:t>gallbladder</a:t>
            </a:r>
            <a:r>
              <a:rPr lang="cs-CZ" dirty="0" smtClean="0"/>
              <a:t> </a:t>
            </a:r>
            <a:r>
              <a:rPr lang="en-US" dirty="0" smtClean="0"/>
              <a:t>wall </a:t>
            </a:r>
            <a:r>
              <a:rPr lang="cs-CZ" dirty="0" err="1" smtClean="0"/>
              <a:t>thickened</a:t>
            </a:r>
            <a:r>
              <a:rPr lang="cs-CZ" dirty="0" smtClean="0"/>
              <a:t> </a:t>
            </a:r>
            <a:r>
              <a:rPr lang="en-US" dirty="0" smtClean="0"/>
              <a:t>(up </a:t>
            </a:r>
            <a:r>
              <a:rPr lang="en-US" dirty="0"/>
              <a:t>to 10 mm) and stratified, in the </a:t>
            </a:r>
            <a:r>
              <a:rPr lang="cs-CZ" dirty="0" err="1" smtClean="0"/>
              <a:t>gallbladder</a:t>
            </a:r>
            <a:r>
              <a:rPr lang="cs-CZ" dirty="0" smtClean="0"/>
              <a:t> </a:t>
            </a:r>
            <a:r>
              <a:rPr lang="cs-CZ" dirty="0" err="1" smtClean="0"/>
              <a:t>bad</a:t>
            </a:r>
            <a:r>
              <a:rPr lang="cs-CZ" dirty="0" smtClean="0"/>
              <a:t> no</a:t>
            </a:r>
            <a:r>
              <a:rPr lang="en-US" dirty="0" smtClean="0"/>
              <a:t> </a:t>
            </a:r>
            <a:r>
              <a:rPr lang="en-US" dirty="0"/>
              <a:t>free fluid.</a:t>
            </a:r>
          </a:p>
          <a:p>
            <a:pPr marL="0" indent="0">
              <a:buNone/>
            </a:pPr>
            <a:r>
              <a:rPr lang="en-US" dirty="0"/>
              <a:t>Portal vein of normal width, </a:t>
            </a:r>
            <a:r>
              <a:rPr lang="en-US" dirty="0" err="1"/>
              <a:t>hepatopetal</a:t>
            </a:r>
            <a:r>
              <a:rPr lang="en-US" dirty="0"/>
              <a:t> </a:t>
            </a:r>
            <a:r>
              <a:rPr lang="en-US" dirty="0" smtClean="0"/>
              <a:t>flow.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Pancreas in the area of ​​the head and body homogeneous, without volume changes, without dilatation of the outlet. </a:t>
            </a:r>
            <a:r>
              <a:rPr lang="cs-CZ" dirty="0" err="1" smtClean="0"/>
              <a:t>Cauda</a:t>
            </a:r>
            <a:r>
              <a:rPr lang="cs-CZ" dirty="0" smtClean="0"/>
              <a:t> </a:t>
            </a:r>
            <a:r>
              <a:rPr lang="cs-CZ" dirty="0" err="1" smtClean="0"/>
              <a:t>is</a:t>
            </a:r>
            <a:r>
              <a:rPr lang="cs-CZ" dirty="0" smtClean="0"/>
              <a:t> not </a:t>
            </a:r>
            <a:r>
              <a:rPr lang="cs-CZ" dirty="0" err="1" smtClean="0"/>
              <a:t>visible</a:t>
            </a:r>
            <a:r>
              <a:rPr lang="cs-CZ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Spleen homogeneous, not enlarged.</a:t>
            </a:r>
          </a:p>
          <a:p>
            <a:pPr marL="0" indent="0">
              <a:buNone/>
            </a:pPr>
            <a:r>
              <a:rPr lang="en-US" dirty="0"/>
              <a:t>Kidneys of normal </a:t>
            </a:r>
            <a:r>
              <a:rPr lang="cs-CZ" dirty="0" err="1" smtClean="0"/>
              <a:t>localisation</a:t>
            </a:r>
            <a:r>
              <a:rPr lang="en-US" dirty="0" smtClean="0"/>
              <a:t> </a:t>
            </a:r>
            <a:r>
              <a:rPr lang="en-US" dirty="0"/>
              <a:t>and size, without dilatation of hollow systems, without </a:t>
            </a:r>
            <a:r>
              <a:rPr lang="cs-CZ" dirty="0" err="1" smtClean="0"/>
              <a:t>lesions</a:t>
            </a:r>
            <a:r>
              <a:rPr lang="en-US" dirty="0" smtClean="0"/>
              <a:t>, without</a:t>
            </a:r>
            <a:r>
              <a:rPr lang="cs-CZ" dirty="0" smtClean="0"/>
              <a:t> </a:t>
            </a:r>
            <a:r>
              <a:rPr lang="cs-CZ" dirty="0" err="1" smtClean="0"/>
              <a:t>visible</a:t>
            </a:r>
            <a:r>
              <a:rPr lang="en-US" dirty="0" smtClean="0"/>
              <a:t> </a:t>
            </a:r>
            <a:r>
              <a:rPr lang="cs-CZ" dirty="0" err="1" smtClean="0"/>
              <a:t>stones</a:t>
            </a:r>
            <a:r>
              <a:rPr lang="en-US" dirty="0" smtClean="0"/>
              <a:t> </a:t>
            </a:r>
            <a:r>
              <a:rPr lang="en-US" dirty="0"/>
              <a:t>over 4 mm.</a:t>
            </a:r>
          </a:p>
          <a:p>
            <a:pPr marL="0" indent="0">
              <a:buNone/>
            </a:pPr>
            <a:r>
              <a:rPr lang="en-US" dirty="0"/>
              <a:t>Bladder with </a:t>
            </a:r>
            <a:r>
              <a:rPr lang="en-US" dirty="0" err="1"/>
              <a:t>anechogenic</a:t>
            </a:r>
            <a:r>
              <a:rPr lang="en-US" dirty="0"/>
              <a:t> content, its wall is not </a:t>
            </a:r>
            <a:r>
              <a:rPr lang="cs-CZ" dirty="0" err="1" smtClean="0"/>
              <a:t>thickened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No pathological </a:t>
            </a:r>
            <a:r>
              <a:rPr lang="cs-CZ" dirty="0" err="1" smtClean="0"/>
              <a:t>lesion</a:t>
            </a:r>
            <a:r>
              <a:rPr lang="en-US" dirty="0" smtClean="0"/>
              <a:t> </a:t>
            </a:r>
            <a:r>
              <a:rPr lang="en-US" dirty="0"/>
              <a:t>in the accessible parts of the </a:t>
            </a:r>
            <a:r>
              <a:rPr lang="en-US" dirty="0" err="1"/>
              <a:t>retroperitoneum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Intestinal loops without gross pathology. No free fluid in the abdominal cavity.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Conclusion:</a:t>
            </a:r>
          </a:p>
          <a:p>
            <a:pPr marL="0" indent="0">
              <a:buNone/>
            </a:pPr>
            <a:r>
              <a:rPr lang="en-US" dirty="0"/>
              <a:t>Signs of inflammatory irritation of the gallbladder, </a:t>
            </a:r>
            <a:r>
              <a:rPr lang="en-US" dirty="0" err="1"/>
              <a:t>cholecystolithiasis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Lesions in the liver of the character of </a:t>
            </a:r>
            <a:r>
              <a:rPr lang="en-US" dirty="0" smtClean="0"/>
              <a:t>hemangioma</a:t>
            </a:r>
            <a:r>
              <a:rPr lang="cs-CZ" dirty="0" smtClean="0"/>
              <a:t>´.</a:t>
            </a:r>
            <a:endParaRPr lang="cs-CZ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5004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Abdominal</a:t>
            </a:r>
            <a:r>
              <a:rPr lang="cs-CZ" dirty="0"/>
              <a:t> </a:t>
            </a:r>
            <a:r>
              <a:rPr lang="cs-CZ" dirty="0" err="1" smtClean="0"/>
              <a:t>ultrasound</a:t>
            </a:r>
            <a:r>
              <a:rPr lang="cs-CZ" dirty="0" smtClean="0"/>
              <a:t> - </a:t>
            </a:r>
            <a:r>
              <a:rPr lang="cs-CZ" dirty="0" err="1" smtClean="0"/>
              <a:t>findings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1654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Abdominal sonography + contrast examination of the liver (</a:t>
            </a:r>
            <a:r>
              <a:rPr lang="en-US" sz="1400" dirty="0" err="1"/>
              <a:t>i.v.</a:t>
            </a:r>
            <a:r>
              <a:rPr lang="en-US" sz="1400" dirty="0"/>
              <a:t> 2.5 ml </a:t>
            </a:r>
            <a:r>
              <a:rPr lang="en-US" sz="1400" dirty="0" err="1"/>
              <a:t>Sonovue</a:t>
            </a:r>
            <a:r>
              <a:rPr lang="en-US" sz="1400" dirty="0"/>
              <a:t>)</a:t>
            </a:r>
          </a:p>
          <a:p>
            <a:pPr marL="0" indent="0">
              <a:buNone/>
            </a:pPr>
            <a:r>
              <a:rPr lang="en-US" sz="1400" dirty="0"/>
              <a:t>Liver not enlarged, parenchyma of normal </a:t>
            </a:r>
            <a:r>
              <a:rPr lang="en-US" sz="1400" dirty="0" err="1"/>
              <a:t>echogenicy</a:t>
            </a:r>
            <a:r>
              <a:rPr lang="en-US" sz="1400" dirty="0"/>
              <a:t>, in S4 at branching</a:t>
            </a:r>
            <a:r>
              <a:rPr lang="cs-CZ" sz="1400" dirty="0"/>
              <a:t> </a:t>
            </a:r>
            <a:r>
              <a:rPr lang="cs-CZ" sz="1400" dirty="0" err="1"/>
              <a:t>of</a:t>
            </a:r>
            <a:r>
              <a:rPr lang="cs-CZ" sz="1400" dirty="0"/>
              <a:t> </a:t>
            </a:r>
            <a:r>
              <a:rPr lang="en-US" sz="1400" dirty="0"/>
              <a:t> </a:t>
            </a:r>
            <a:r>
              <a:rPr lang="en-US" sz="1400" dirty="0" err="1"/>
              <a:t>v.portae</a:t>
            </a:r>
            <a:r>
              <a:rPr lang="en-US" sz="1400" dirty="0"/>
              <a:t> 3 cm </a:t>
            </a:r>
            <a:r>
              <a:rPr lang="en-US" sz="1400" dirty="0" err="1"/>
              <a:t>hyperechogenic</a:t>
            </a:r>
            <a:r>
              <a:rPr lang="en-US" sz="1400" dirty="0"/>
              <a:t> </a:t>
            </a:r>
            <a:r>
              <a:rPr lang="cs-CZ" sz="1400" dirty="0" err="1"/>
              <a:t>lesion</a:t>
            </a:r>
            <a:r>
              <a:rPr lang="en-US" sz="1400" dirty="0"/>
              <a:t> – </a:t>
            </a:r>
            <a:r>
              <a:rPr lang="cs-CZ" sz="1400" dirty="0" err="1"/>
              <a:t>after</a:t>
            </a:r>
            <a:r>
              <a:rPr lang="cs-CZ" sz="1400" dirty="0"/>
              <a:t> </a:t>
            </a:r>
            <a:r>
              <a:rPr lang="cs-CZ" sz="1400" dirty="0" err="1"/>
              <a:t>contrast</a:t>
            </a:r>
            <a:r>
              <a:rPr lang="cs-CZ" sz="1400" dirty="0"/>
              <a:t> </a:t>
            </a:r>
            <a:r>
              <a:rPr lang="cs-CZ" sz="1400" dirty="0" err="1"/>
              <a:t>administration</a:t>
            </a:r>
            <a:r>
              <a:rPr lang="en-US" sz="1400" dirty="0"/>
              <a:t> granular saturation from the periphery, within 3 minutes it gradually saturate</a:t>
            </a:r>
            <a:r>
              <a:rPr lang="cs-CZ" sz="1400" dirty="0"/>
              <a:t>d </a:t>
            </a:r>
            <a:r>
              <a:rPr lang="cs-CZ" sz="1400" dirty="0" err="1"/>
              <a:t>the</a:t>
            </a:r>
            <a:r>
              <a:rPr lang="cs-CZ" sz="1400" dirty="0"/>
              <a:t> </a:t>
            </a:r>
            <a:r>
              <a:rPr lang="cs-CZ" sz="1400" dirty="0" err="1"/>
              <a:t>whole</a:t>
            </a:r>
            <a:r>
              <a:rPr lang="cs-CZ" sz="1400" dirty="0"/>
              <a:t> </a:t>
            </a:r>
            <a:r>
              <a:rPr lang="cs-CZ" sz="1400" dirty="0" err="1"/>
              <a:t>lesion</a:t>
            </a:r>
            <a:r>
              <a:rPr lang="cs-CZ" sz="1400" dirty="0"/>
              <a:t>, no </a:t>
            </a:r>
            <a:r>
              <a:rPr lang="cs-CZ" sz="1400" dirty="0" err="1"/>
              <a:t>wash-out</a:t>
            </a:r>
            <a:r>
              <a:rPr lang="cs-CZ" sz="1400" dirty="0"/>
              <a:t>.</a:t>
            </a:r>
            <a:endParaRPr lang="en-US" sz="1400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2673351"/>
            <a:ext cx="3736034" cy="248285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1135" y="2673351"/>
            <a:ext cx="3708111" cy="2482850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8970" y="2661445"/>
            <a:ext cx="3736873" cy="2469357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9800" y="2661445"/>
            <a:ext cx="3632199" cy="2473736"/>
          </a:xfrm>
          <a:prstGeom prst="rect">
            <a:avLst/>
          </a:prstGeom>
        </p:spPr>
      </p:pic>
      <p:sp>
        <p:nvSpPr>
          <p:cNvPr id="10" name="Zástupný symbol pro obsah 2"/>
          <p:cNvSpPr txBox="1">
            <a:spLocks/>
          </p:cNvSpPr>
          <p:nvPr/>
        </p:nvSpPr>
        <p:spPr>
          <a:xfrm>
            <a:off x="469900" y="5180809"/>
            <a:ext cx="11430000" cy="109369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sz="1300" dirty="0" err="1" smtClean="0"/>
              <a:t>Nativ</a:t>
            </a:r>
            <a:r>
              <a:rPr lang="cs-CZ" sz="1300" dirty="0" smtClean="0"/>
              <a:t> </a:t>
            </a:r>
            <a:r>
              <a:rPr lang="cs-CZ" sz="1300" dirty="0" smtClean="0"/>
              <a:t>		</a:t>
            </a:r>
            <a:r>
              <a:rPr lang="cs-CZ" sz="1300" dirty="0" smtClean="0"/>
              <a:t>	21s </a:t>
            </a:r>
            <a:r>
              <a:rPr lang="cs-CZ" sz="1300" dirty="0" err="1" smtClean="0"/>
              <a:t>after</a:t>
            </a:r>
            <a:r>
              <a:rPr lang="cs-CZ" sz="1300" dirty="0" smtClean="0"/>
              <a:t> </a:t>
            </a:r>
            <a:r>
              <a:rPr lang="cs-CZ" sz="1300" dirty="0" err="1" smtClean="0"/>
              <a:t>contrast</a:t>
            </a:r>
            <a:r>
              <a:rPr lang="cs-CZ" sz="1300" dirty="0" smtClean="0"/>
              <a:t> </a:t>
            </a:r>
            <a:r>
              <a:rPr lang="cs-CZ" sz="1300" dirty="0" err="1" smtClean="0"/>
              <a:t>administration</a:t>
            </a:r>
            <a:r>
              <a:rPr lang="cs-CZ" sz="1300" dirty="0"/>
              <a:t> </a:t>
            </a:r>
            <a:r>
              <a:rPr lang="cs-CZ" sz="1300" dirty="0" smtClean="0"/>
              <a:t>	37s </a:t>
            </a:r>
            <a:r>
              <a:rPr lang="cs-CZ" sz="1300" dirty="0" err="1"/>
              <a:t>after</a:t>
            </a:r>
            <a:r>
              <a:rPr lang="cs-CZ" sz="1300" dirty="0"/>
              <a:t> </a:t>
            </a:r>
            <a:r>
              <a:rPr lang="cs-CZ" sz="1300" dirty="0" err="1"/>
              <a:t>contrast</a:t>
            </a:r>
            <a:r>
              <a:rPr lang="cs-CZ" sz="1300" dirty="0"/>
              <a:t> </a:t>
            </a:r>
            <a:r>
              <a:rPr lang="cs-CZ" sz="1300" dirty="0" err="1"/>
              <a:t>administration</a:t>
            </a:r>
            <a:r>
              <a:rPr lang="cs-CZ" sz="1300" dirty="0"/>
              <a:t> </a:t>
            </a:r>
            <a:r>
              <a:rPr lang="cs-CZ" sz="1300" dirty="0" smtClean="0"/>
              <a:t>	</a:t>
            </a:r>
            <a:r>
              <a:rPr lang="cs-CZ" sz="1300" dirty="0" smtClean="0"/>
              <a:t> </a:t>
            </a:r>
            <a:r>
              <a:rPr lang="cs-CZ" sz="1300" dirty="0" smtClean="0"/>
              <a:t>2:28 </a:t>
            </a:r>
            <a:r>
              <a:rPr lang="cs-CZ" sz="1300" dirty="0" err="1" smtClean="0"/>
              <a:t>after</a:t>
            </a:r>
            <a:r>
              <a:rPr lang="cs-CZ" sz="1300" dirty="0" smtClean="0"/>
              <a:t> </a:t>
            </a:r>
            <a:r>
              <a:rPr lang="cs-CZ" sz="1300" dirty="0" err="1"/>
              <a:t>contrast</a:t>
            </a:r>
            <a:r>
              <a:rPr lang="cs-CZ" sz="1300" dirty="0"/>
              <a:t> </a:t>
            </a:r>
            <a:r>
              <a:rPr lang="cs-CZ" sz="1300" dirty="0" err="1"/>
              <a:t>administration</a:t>
            </a:r>
            <a:r>
              <a:rPr lang="cs-CZ" sz="1300" dirty="0"/>
              <a:t> </a:t>
            </a:r>
            <a:endParaRPr lang="cs-CZ" sz="1300" dirty="0" smtClean="0"/>
          </a:p>
          <a:p>
            <a:pPr marL="0" indent="0">
              <a:buNone/>
            </a:pPr>
            <a:r>
              <a:rPr lang="cs-CZ" sz="1300" dirty="0" smtClean="0"/>
              <a:t>(</a:t>
            </a:r>
            <a:r>
              <a:rPr lang="cs-CZ" sz="1300" dirty="0" err="1" smtClean="0"/>
              <a:t>hyperechoic</a:t>
            </a:r>
            <a:r>
              <a:rPr lang="cs-CZ" sz="1300" dirty="0" smtClean="0"/>
              <a:t> </a:t>
            </a:r>
            <a:r>
              <a:rPr lang="cs-CZ" sz="1300" dirty="0" err="1" smtClean="0"/>
              <a:t>lesion</a:t>
            </a:r>
            <a:r>
              <a:rPr lang="cs-CZ" sz="1300" dirty="0" smtClean="0"/>
              <a:t>)</a:t>
            </a:r>
            <a:r>
              <a:rPr lang="cs-CZ" sz="1300" dirty="0" smtClean="0"/>
              <a:t>		</a:t>
            </a:r>
            <a:r>
              <a:rPr lang="cs-CZ" sz="1300" dirty="0" smtClean="0"/>
              <a:t>	(</a:t>
            </a:r>
            <a:r>
              <a:rPr lang="cs-CZ" sz="1300" dirty="0" err="1" smtClean="0"/>
              <a:t>granular</a:t>
            </a:r>
            <a:r>
              <a:rPr lang="cs-CZ" sz="1300" dirty="0" smtClean="0"/>
              <a:t> </a:t>
            </a:r>
            <a:r>
              <a:rPr lang="cs-CZ" sz="1300" dirty="0" err="1" smtClean="0"/>
              <a:t>enhancement</a:t>
            </a:r>
            <a:r>
              <a:rPr lang="cs-CZ" sz="1300" dirty="0" smtClean="0"/>
              <a:t> </a:t>
            </a:r>
            <a:r>
              <a:rPr lang="cs-CZ" sz="1300" dirty="0" err="1" smtClean="0"/>
              <a:t>from</a:t>
            </a:r>
            <a:r>
              <a:rPr lang="cs-CZ" sz="1300" dirty="0" smtClean="0"/>
              <a:t>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periphery</a:t>
            </a:r>
            <a:r>
              <a:rPr lang="cs-CZ" sz="1300" dirty="0" smtClean="0"/>
              <a:t>)</a:t>
            </a:r>
            <a:r>
              <a:rPr lang="cs-CZ" sz="1300" dirty="0" smtClean="0"/>
              <a:t>		</a:t>
            </a:r>
            <a:r>
              <a:rPr lang="cs-CZ" sz="1300" dirty="0" smtClean="0"/>
              <a:t>	(</a:t>
            </a:r>
            <a:r>
              <a:rPr lang="cs-CZ" sz="1300" dirty="0" err="1" smtClean="0"/>
              <a:t>lesion</a:t>
            </a:r>
            <a:r>
              <a:rPr lang="cs-CZ" sz="1300" dirty="0" smtClean="0"/>
              <a:t> </a:t>
            </a:r>
            <a:r>
              <a:rPr lang="cs-CZ" sz="1300" dirty="0" err="1" smtClean="0"/>
              <a:t>is</a:t>
            </a:r>
            <a:r>
              <a:rPr lang="cs-CZ" sz="1300" dirty="0" smtClean="0"/>
              <a:t> </a:t>
            </a:r>
            <a:r>
              <a:rPr lang="cs-CZ" sz="1300" dirty="0" err="1" smtClean="0"/>
              <a:t>completely</a:t>
            </a:r>
            <a:r>
              <a:rPr lang="cs-CZ" sz="1300" dirty="0" smtClean="0"/>
              <a:t> </a:t>
            </a:r>
            <a:r>
              <a:rPr lang="cs-CZ" sz="1300" dirty="0" err="1" smtClean="0"/>
              <a:t>enhanced</a:t>
            </a:r>
            <a:r>
              <a:rPr lang="cs-CZ" sz="1300" dirty="0" smtClean="0"/>
              <a:t> </a:t>
            </a:r>
            <a:r>
              <a:rPr lang="cs-CZ" sz="1300" dirty="0" err="1" smtClean="0"/>
              <a:t>with</a:t>
            </a:r>
            <a:r>
              <a:rPr lang="cs-CZ" sz="1300" dirty="0" smtClean="0"/>
              <a:t> </a:t>
            </a:r>
            <a:r>
              <a:rPr lang="cs-CZ" sz="1300" dirty="0" err="1" smtClean="0"/>
              <a:t>contrast</a:t>
            </a:r>
            <a:r>
              <a:rPr lang="cs-CZ" sz="1300" dirty="0" smtClean="0"/>
              <a:t>)</a:t>
            </a:r>
            <a:r>
              <a:rPr lang="cs-CZ" sz="1300" dirty="0" smtClean="0"/>
              <a:t>	</a:t>
            </a:r>
          </a:p>
          <a:p>
            <a:pPr marL="0" indent="0">
              <a:buNone/>
            </a:pPr>
            <a:endParaRPr lang="cs-CZ" sz="1300" dirty="0" smtClean="0"/>
          </a:p>
          <a:p>
            <a:pPr marL="0" indent="0">
              <a:buFont typeface="Arial" panose="020B0604020202020204" pitchFamily="34" charset="0"/>
              <a:buNone/>
            </a:pPr>
            <a:r>
              <a:rPr lang="cs-CZ" sz="1300" dirty="0" smtClean="0"/>
              <a:t> </a:t>
            </a:r>
            <a:endParaRPr lang="cs-CZ" sz="1300" dirty="0"/>
          </a:p>
        </p:txBody>
      </p:sp>
      <p:sp>
        <p:nvSpPr>
          <p:cNvPr id="11" name="Zástupný symbol pro obsah 2"/>
          <p:cNvSpPr txBox="1">
            <a:spLocks/>
          </p:cNvSpPr>
          <p:nvPr/>
        </p:nvSpPr>
        <p:spPr>
          <a:xfrm>
            <a:off x="469900" y="5855399"/>
            <a:ext cx="11430000" cy="6724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/>
              <a:t>Typical </a:t>
            </a:r>
            <a:r>
              <a:rPr lang="cs-CZ" sz="2400" b="1" dirty="0" smtClean="0"/>
              <a:t>image</a:t>
            </a:r>
            <a:r>
              <a:rPr lang="en-US" sz="2400" b="1" dirty="0" smtClean="0"/>
              <a:t> </a:t>
            </a:r>
            <a:r>
              <a:rPr lang="en-US" sz="2400" b="1" dirty="0"/>
              <a:t>of hemangioma - no further investigation or </a:t>
            </a:r>
            <a:r>
              <a:rPr lang="en-US" sz="2400" b="1" dirty="0" smtClean="0"/>
              <a:t>monitoring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is</a:t>
            </a:r>
            <a:r>
              <a:rPr lang="cs-CZ" sz="2400" b="1" dirty="0" smtClean="0"/>
              <a:t> </a:t>
            </a:r>
            <a:r>
              <a:rPr lang="cs-CZ" sz="2400" b="1" dirty="0" err="1" smtClean="0"/>
              <a:t>needed</a:t>
            </a:r>
            <a:endParaRPr lang="cs-CZ" sz="13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cs-CZ" sz="1300" dirty="0"/>
          </a:p>
        </p:txBody>
      </p:sp>
    </p:spTree>
    <p:extLst>
      <p:ext uri="{BB962C8B-B14F-4D97-AF65-F5344CB8AC3E}">
        <p14:creationId xmlns:p14="http://schemas.microsoft.com/office/powerpoint/2010/main" val="1577844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Abdominal</a:t>
            </a:r>
            <a:r>
              <a:rPr lang="cs-CZ" dirty="0"/>
              <a:t> </a:t>
            </a:r>
            <a:r>
              <a:rPr lang="cs-CZ" dirty="0" err="1"/>
              <a:t>ultrasound</a:t>
            </a:r>
            <a:r>
              <a:rPr lang="cs-CZ" dirty="0"/>
              <a:t> - </a:t>
            </a:r>
            <a:r>
              <a:rPr lang="cs-CZ" dirty="0" err="1"/>
              <a:t>findings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85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dirty="0"/>
              <a:t>Gallbladder of normal size, in the area of ​​the </a:t>
            </a:r>
            <a:r>
              <a:rPr lang="cs-CZ" sz="1400" dirty="0" err="1" smtClean="0"/>
              <a:t>infundibulum</a:t>
            </a:r>
            <a:r>
              <a:rPr lang="en-US" sz="1400" dirty="0" smtClean="0"/>
              <a:t> </a:t>
            </a:r>
            <a:r>
              <a:rPr lang="en-US" sz="1400" dirty="0"/>
              <a:t>20 mm </a:t>
            </a:r>
            <a:r>
              <a:rPr lang="cs-CZ" sz="1400" dirty="0" err="1"/>
              <a:t>biliary</a:t>
            </a:r>
            <a:r>
              <a:rPr lang="cs-CZ" sz="1400" dirty="0"/>
              <a:t> stone</a:t>
            </a:r>
            <a:r>
              <a:rPr lang="en-US" sz="1400" dirty="0"/>
              <a:t> with acoustic shadow, </a:t>
            </a:r>
            <a:r>
              <a:rPr lang="cs-CZ" sz="1400" dirty="0" err="1"/>
              <a:t>gallbladder</a:t>
            </a:r>
            <a:r>
              <a:rPr lang="cs-CZ" sz="1400" dirty="0"/>
              <a:t> </a:t>
            </a:r>
            <a:r>
              <a:rPr lang="en-US" sz="1400" dirty="0"/>
              <a:t>wall </a:t>
            </a:r>
            <a:r>
              <a:rPr lang="cs-CZ" sz="1400" dirty="0" err="1"/>
              <a:t>thickened</a:t>
            </a:r>
            <a:r>
              <a:rPr lang="cs-CZ" sz="1400" dirty="0"/>
              <a:t> </a:t>
            </a:r>
            <a:r>
              <a:rPr lang="en-US" sz="1400" dirty="0"/>
              <a:t>(up to 10 mm) and stratified, in the </a:t>
            </a:r>
            <a:r>
              <a:rPr lang="cs-CZ" sz="1400" dirty="0" err="1"/>
              <a:t>gallbladder</a:t>
            </a:r>
            <a:r>
              <a:rPr lang="cs-CZ" sz="1400" dirty="0"/>
              <a:t> </a:t>
            </a:r>
            <a:r>
              <a:rPr lang="cs-CZ" sz="1400" dirty="0" err="1"/>
              <a:t>bad</a:t>
            </a:r>
            <a:r>
              <a:rPr lang="cs-CZ" sz="1400" dirty="0"/>
              <a:t> no</a:t>
            </a:r>
            <a:r>
              <a:rPr lang="en-US" sz="1400" dirty="0"/>
              <a:t> free fluid.</a:t>
            </a:r>
            <a:endParaRPr lang="en-US" sz="1400" dirty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875" y="2311400"/>
            <a:ext cx="2333625" cy="2890041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6227" y="2327360"/>
            <a:ext cx="3258344" cy="2874081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5606" y="2311400"/>
            <a:ext cx="3158515" cy="2890041"/>
          </a:xfrm>
          <a:prstGeom prst="rect">
            <a:avLst/>
          </a:prstGeom>
        </p:spPr>
      </p:pic>
      <p:sp>
        <p:nvSpPr>
          <p:cNvPr id="9" name="Zástupný symbol pro obsah 2"/>
          <p:cNvSpPr txBox="1">
            <a:spLocks/>
          </p:cNvSpPr>
          <p:nvPr/>
        </p:nvSpPr>
        <p:spPr>
          <a:xfrm>
            <a:off x="139701" y="5254385"/>
            <a:ext cx="6743700" cy="93051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300" dirty="0" err="1" smtClean="0"/>
              <a:t>Thickened</a:t>
            </a:r>
            <a:r>
              <a:rPr lang="cs-CZ" sz="1300" dirty="0" smtClean="0"/>
              <a:t> an</a:t>
            </a:r>
            <a:r>
              <a:rPr lang="cs-CZ" sz="1300" dirty="0" smtClean="0"/>
              <a:t>d </a:t>
            </a:r>
            <a:r>
              <a:rPr lang="cs-CZ" sz="1300" dirty="0" err="1" smtClean="0"/>
              <a:t>stratified</a:t>
            </a:r>
            <a:r>
              <a:rPr lang="cs-CZ" sz="1300" dirty="0" smtClean="0"/>
              <a:t> </a:t>
            </a:r>
            <a:r>
              <a:rPr lang="cs-CZ" sz="1300" dirty="0" err="1" smtClean="0"/>
              <a:t>gallbladder</a:t>
            </a:r>
            <a:r>
              <a:rPr lang="cs-CZ" sz="1300" dirty="0" smtClean="0"/>
              <a:t> </a:t>
            </a:r>
            <a:r>
              <a:rPr lang="cs-CZ" sz="1300" dirty="0" err="1" smtClean="0"/>
              <a:t>wall</a:t>
            </a:r>
            <a:r>
              <a:rPr lang="cs-CZ" sz="1300" dirty="0" smtClean="0"/>
              <a:t> </a:t>
            </a:r>
            <a:r>
              <a:rPr lang="cs-CZ" sz="1300" dirty="0" smtClean="0"/>
              <a:t>(</a:t>
            </a:r>
            <a:r>
              <a:rPr lang="cs-CZ" sz="1300" dirty="0" err="1" smtClean="0"/>
              <a:t>normally</a:t>
            </a:r>
            <a:r>
              <a:rPr lang="cs-CZ" sz="1300" dirty="0" smtClean="0"/>
              <a:t> </a:t>
            </a:r>
            <a:r>
              <a:rPr lang="cs-CZ" sz="1300" dirty="0" err="1" smtClean="0"/>
              <a:t>gallbladder</a:t>
            </a:r>
            <a:r>
              <a:rPr lang="cs-CZ" sz="1300" dirty="0" smtClean="0"/>
              <a:t> </a:t>
            </a:r>
            <a:r>
              <a:rPr lang="cs-CZ" sz="1300" dirty="0" err="1" smtClean="0"/>
              <a:t>wall</a:t>
            </a:r>
            <a:r>
              <a:rPr lang="cs-CZ" sz="1300" dirty="0" smtClean="0"/>
              <a:t> </a:t>
            </a:r>
            <a:r>
              <a:rPr lang="cs-CZ" sz="1300" dirty="0" err="1" smtClean="0"/>
              <a:t>is</a:t>
            </a:r>
            <a:r>
              <a:rPr lang="cs-CZ" sz="1300" dirty="0" smtClean="0"/>
              <a:t> </a:t>
            </a:r>
            <a:r>
              <a:rPr lang="cs-CZ" sz="1300" dirty="0" err="1" smtClean="0"/>
              <a:t>hyperechoic</a:t>
            </a:r>
            <a:r>
              <a:rPr lang="cs-CZ" sz="1300" dirty="0" smtClean="0"/>
              <a:t> and </a:t>
            </a:r>
            <a:r>
              <a:rPr lang="cs-CZ" sz="1300" dirty="0" err="1" smtClean="0"/>
              <a:t>thick</a:t>
            </a:r>
            <a:r>
              <a:rPr lang="cs-CZ" sz="1300" dirty="0" smtClean="0"/>
              <a:t> up to 3 mm</a:t>
            </a:r>
            <a:r>
              <a:rPr lang="cs-CZ" sz="1300" dirty="0" smtClean="0"/>
              <a:t>).</a:t>
            </a:r>
            <a:endParaRPr lang="cs-CZ" sz="1300" dirty="0" smtClean="0"/>
          </a:p>
          <a:p>
            <a:pPr marL="0" indent="0">
              <a:buNone/>
            </a:pPr>
            <a:r>
              <a:rPr lang="en-US" sz="1300" dirty="0"/>
              <a:t>Stratification is caused by wall edema (it can also be present in ascites when there is no gallbladder inflammation</a:t>
            </a:r>
            <a:r>
              <a:rPr lang="en-US" sz="1300" dirty="0" smtClean="0"/>
              <a:t>).</a:t>
            </a:r>
            <a:endParaRPr lang="cs-CZ" sz="1300" dirty="0" smtClean="0"/>
          </a:p>
          <a:p>
            <a:pPr marL="0" indent="0">
              <a:buNone/>
            </a:pPr>
            <a:r>
              <a:rPr lang="cs-CZ" sz="1300" dirty="0" err="1" smtClean="0"/>
              <a:t>There</a:t>
            </a:r>
            <a:r>
              <a:rPr lang="cs-CZ" sz="1300" dirty="0" smtClean="0"/>
              <a:t> </a:t>
            </a:r>
            <a:r>
              <a:rPr lang="cs-CZ" sz="1300" dirty="0" err="1" smtClean="0"/>
              <a:t>was</a:t>
            </a:r>
            <a:r>
              <a:rPr lang="cs-CZ" sz="1300" dirty="0" smtClean="0"/>
              <a:t> </a:t>
            </a:r>
            <a:r>
              <a:rPr lang="cs-CZ" sz="1300" dirty="0" err="1" smtClean="0"/>
              <a:t>sonopalpable</a:t>
            </a:r>
            <a:r>
              <a:rPr lang="cs-CZ" sz="1300" dirty="0" smtClean="0"/>
              <a:t> </a:t>
            </a:r>
            <a:r>
              <a:rPr lang="cs-CZ" sz="1300" dirty="0" err="1" smtClean="0"/>
              <a:t>pain</a:t>
            </a:r>
            <a:r>
              <a:rPr lang="cs-CZ" sz="1300" dirty="0" smtClean="0"/>
              <a:t> </a:t>
            </a:r>
            <a:r>
              <a:rPr lang="cs-CZ" sz="1300" dirty="0" err="1" smtClean="0"/>
              <a:t>during</a:t>
            </a:r>
            <a:r>
              <a:rPr lang="cs-CZ" sz="1300" dirty="0" smtClean="0"/>
              <a:t> </a:t>
            </a:r>
            <a:r>
              <a:rPr lang="cs-CZ" sz="1300" dirty="0" err="1" smtClean="0"/>
              <a:t>ultrasound</a:t>
            </a:r>
            <a:r>
              <a:rPr lang="cs-CZ" sz="1300" dirty="0" smtClean="0"/>
              <a:t> in </a:t>
            </a:r>
            <a:r>
              <a:rPr lang="cs-CZ" sz="1300" dirty="0" err="1" smtClean="0"/>
              <a:t>the</a:t>
            </a:r>
            <a:r>
              <a:rPr lang="cs-CZ" sz="1300" dirty="0" smtClean="0"/>
              <a:t> </a:t>
            </a:r>
            <a:r>
              <a:rPr lang="cs-CZ" sz="1300" dirty="0" err="1" smtClean="0"/>
              <a:t>right</a:t>
            </a:r>
            <a:r>
              <a:rPr lang="cs-CZ" sz="1300" dirty="0" smtClean="0"/>
              <a:t> hypochondrium – </a:t>
            </a:r>
            <a:r>
              <a:rPr lang="cs-CZ" sz="1300" dirty="0" err="1" smtClean="0"/>
              <a:t>ultrasound</a:t>
            </a:r>
            <a:r>
              <a:rPr lang="cs-CZ" sz="1300" dirty="0" smtClean="0"/>
              <a:t> Murphy</a:t>
            </a:r>
            <a:r>
              <a:rPr lang="en-US" sz="1300" dirty="0" smtClean="0"/>
              <a:t>’s</a:t>
            </a:r>
            <a:r>
              <a:rPr lang="cs-CZ" sz="1300" dirty="0" smtClean="0"/>
              <a:t> sign.</a:t>
            </a:r>
            <a:endParaRPr lang="cs-CZ" sz="1300" dirty="0" smtClean="0"/>
          </a:p>
        </p:txBody>
      </p:sp>
      <p:sp>
        <p:nvSpPr>
          <p:cNvPr id="10" name="Zástupný symbol pro obsah 2"/>
          <p:cNvSpPr txBox="1">
            <a:spLocks/>
          </p:cNvSpPr>
          <p:nvPr/>
        </p:nvSpPr>
        <p:spPr>
          <a:xfrm>
            <a:off x="7286227" y="5254385"/>
            <a:ext cx="4008780" cy="9305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cs-CZ" sz="1300" dirty="0" err="1" smtClean="0"/>
              <a:t>Hyperecho</a:t>
            </a:r>
            <a:r>
              <a:rPr lang="cs-CZ" sz="1300" dirty="0"/>
              <a:t> </a:t>
            </a:r>
            <a:r>
              <a:rPr lang="cs-CZ" sz="1300" dirty="0" err="1" smtClean="0"/>
              <a:t>with</a:t>
            </a:r>
            <a:r>
              <a:rPr lang="cs-CZ" sz="1300" dirty="0" smtClean="0"/>
              <a:t> </a:t>
            </a:r>
            <a:r>
              <a:rPr lang="cs-CZ" sz="1300" dirty="0" err="1" smtClean="0"/>
              <a:t>acoustic</a:t>
            </a:r>
            <a:r>
              <a:rPr lang="cs-CZ" sz="1300" dirty="0" smtClean="0"/>
              <a:t> </a:t>
            </a:r>
            <a:r>
              <a:rPr lang="cs-CZ" sz="1300" dirty="0" err="1" smtClean="0"/>
              <a:t>shadow</a:t>
            </a:r>
            <a:r>
              <a:rPr lang="cs-CZ" sz="1300" dirty="0" smtClean="0"/>
              <a:t> – </a:t>
            </a:r>
            <a:r>
              <a:rPr lang="cs-CZ" sz="1300" dirty="0" err="1" smtClean="0"/>
              <a:t>typical</a:t>
            </a:r>
            <a:r>
              <a:rPr lang="cs-CZ" sz="1300" dirty="0" smtClean="0"/>
              <a:t> image </a:t>
            </a:r>
            <a:r>
              <a:rPr lang="cs-CZ" sz="1300" dirty="0" err="1" smtClean="0"/>
              <a:t>of</a:t>
            </a:r>
            <a:r>
              <a:rPr lang="cs-CZ" sz="1300" dirty="0" smtClean="0"/>
              <a:t> </a:t>
            </a:r>
            <a:r>
              <a:rPr lang="cs-CZ" sz="1300" dirty="0" err="1" smtClean="0"/>
              <a:t>biliary</a:t>
            </a:r>
            <a:r>
              <a:rPr lang="cs-CZ" sz="1300" dirty="0" smtClean="0"/>
              <a:t> stone.</a:t>
            </a:r>
            <a:endParaRPr lang="cs-CZ" sz="1300" dirty="0" smtClean="0"/>
          </a:p>
        </p:txBody>
      </p:sp>
      <p:sp>
        <p:nvSpPr>
          <p:cNvPr id="13" name="Zástupný symbol pro obsah 2"/>
          <p:cNvSpPr txBox="1">
            <a:spLocks/>
          </p:cNvSpPr>
          <p:nvPr/>
        </p:nvSpPr>
        <p:spPr>
          <a:xfrm>
            <a:off x="752855" y="6232240"/>
            <a:ext cx="10542151" cy="62576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000" b="1" dirty="0"/>
              <a:t>Typical image of </a:t>
            </a:r>
            <a:r>
              <a:rPr lang="en-US" sz="2000" b="1" dirty="0" err="1"/>
              <a:t>cholecystitis</a:t>
            </a:r>
            <a:r>
              <a:rPr lang="en-US" sz="2000" b="1" dirty="0"/>
              <a:t> on ultrasound - if it correlates with the clinical presentation, then there is no need for further investigation. </a:t>
            </a:r>
            <a:r>
              <a:rPr lang="cs-CZ" sz="2000" b="1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33790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Follow</a:t>
            </a:r>
            <a:r>
              <a:rPr lang="cs-CZ" dirty="0" smtClean="0"/>
              <a:t> up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Laparoscopic cholecystectomy was performed during hospitalization.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Perioperative and histological picture of acute </a:t>
            </a:r>
            <a:r>
              <a:rPr lang="en-US" dirty="0" err="1"/>
              <a:t>cholecystitis</a:t>
            </a:r>
            <a:r>
              <a:rPr lang="en-US" dirty="0"/>
              <a:t>.</a:t>
            </a:r>
            <a:endParaRPr lang="cs-CZ" dirty="0" smtClean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68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Conclusion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/>
              <a:t>If a typical picture of hemangioma is present in the native and post-contrast ultrasound, then the finding does not need to be further investigated or monitored.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If the ultrasound has a typical picture of </a:t>
            </a:r>
            <a:r>
              <a:rPr lang="en-US" b="1" dirty="0" err="1"/>
              <a:t>cholecystitis</a:t>
            </a:r>
            <a:r>
              <a:rPr lang="en-US" b="1" dirty="0"/>
              <a:t> and the finding correlates with the clinic, then it is not necessary to further investigate the finding and it is possible to proceed directly to </a:t>
            </a:r>
            <a:r>
              <a:rPr lang="en-US" b="1" dirty="0" err="1"/>
              <a:t>cholcystectomy</a:t>
            </a:r>
            <a:r>
              <a:rPr lang="en-US" b="1" dirty="0"/>
              <a:t> (ultrasound has a higher sensitivity to detect </a:t>
            </a:r>
            <a:r>
              <a:rPr lang="en-US" b="1" dirty="0" err="1"/>
              <a:t>cholecystitis</a:t>
            </a:r>
            <a:r>
              <a:rPr lang="en-US" b="1" dirty="0"/>
              <a:t> and </a:t>
            </a:r>
            <a:r>
              <a:rPr lang="en-US" b="1" dirty="0" err="1"/>
              <a:t>cholecystolithiasis</a:t>
            </a:r>
            <a:r>
              <a:rPr lang="en-US" b="1" dirty="0"/>
              <a:t> than CT).</a:t>
            </a:r>
            <a:endParaRPr lang="cs-CZ" dirty="0" smtClean="0"/>
          </a:p>
        </p:txBody>
      </p:sp>
      <p:pic>
        <p:nvPicPr>
          <p:cNvPr id="6" name="Picture 3" descr="N:\RDK\Rohan\FN-Brno-logo.jpg">
            <a:extLst>
              <a:ext uri="{FF2B5EF4-FFF2-40B4-BE49-F238E27FC236}">
                <a16:creationId xmlns:a16="http://schemas.microsoft.com/office/drawing/2014/main" id="{16E7BC53-8442-403A-A34F-0C761C383E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5007" y="6278880"/>
            <a:ext cx="900759" cy="601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N:\RDK\Rohan\logo med muni modre.jpg">
            <a:extLst>
              <a:ext uri="{FF2B5EF4-FFF2-40B4-BE49-F238E27FC236}">
                <a16:creationId xmlns:a16="http://schemas.microsoft.com/office/drawing/2014/main" id="{D23BB236-6C0A-4845-806D-18C5AB067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78880"/>
            <a:ext cx="752856" cy="579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820956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668</Words>
  <Application>Microsoft Office PowerPoint</Application>
  <PresentationFormat>Širokoúhlá obrazovka</PresentationFormat>
  <Paragraphs>51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Motiv Office</vt:lpstr>
      <vt:lpstr>Case report gallbladder</vt:lpstr>
      <vt:lpstr>Female, 63 years</vt:lpstr>
      <vt:lpstr>Abdominal ultrasound - description</vt:lpstr>
      <vt:lpstr>Abdominal ultrasound - findings</vt:lpstr>
      <vt:lpstr>Abdominal ultrasound - findings</vt:lpstr>
      <vt:lpstr>Follow up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Kazuistika žlučník</dc:title>
  <dc:creator>Rohan Tomáš</dc:creator>
  <cp:lastModifiedBy>Rohan Tomáš</cp:lastModifiedBy>
  <cp:revision>15</cp:revision>
  <dcterms:created xsi:type="dcterms:W3CDTF">2020-05-05T07:41:23Z</dcterms:created>
  <dcterms:modified xsi:type="dcterms:W3CDTF">2020-05-05T10:09:18Z</dcterms:modified>
</cp:coreProperties>
</file>