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42808525" cy="30279975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496" autoAdjust="0"/>
  </p:normalViewPr>
  <p:slideViewPr>
    <p:cSldViewPr>
      <p:cViewPr>
        <p:scale>
          <a:sx n="59" d="100"/>
          <a:sy n="59" d="100"/>
        </p:scale>
        <p:origin x="9708" y="8088"/>
      </p:cViewPr>
      <p:guideLst>
        <p:guide orient="horz" pos="9537"/>
        <p:guide pos="134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0640" y="9406425"/>
            <a:ext cx="36387246" cy="649056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1279" y="17158652"/>
            <a:ext cx="29965968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1036181" y="1212610"/>
            <a:ext cx="9631918" cy="2583610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140427" y="1212610"/>
            <a:ext cx="28182279" cy="2583610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81579" y="19457695"/>
            <a:ext cx="36387246" cy="60139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81579" y="12833948"/>
            <a:ext cx="36387246" cy="662374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0426" y="7065334"/>
            <a:ext cx="18907099" cy="19983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761001" y="7065334"/>
            <a:ext cx="18907099" cy="19983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0427" y="6777950"/>
            <a:ext cx="18914533" cy="2824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40427" y="9602677"/>
            <a:ext cx="18914533" cy="174460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1746138" y="6777950"/>
            <a:ext cx="18921963" cy="2824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1746138" y="9602677"/>
            <a:ext cx="18921963" cy="174460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0428" y="1205591"/>
            <a:ext cx="14083710" cy="51307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36945" y="1205598"/>
            <a:ext cx="23931155" cy="25843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0428" y="6336372"/>
            <a:ext cx="14083710" cy="20712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0772" y="21195982"/>
            <a:ext cx="25685115" cy="2502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90772" y="2705572"/>
            <a:ext cx="25685115" cy="181679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0772" y="23698288"/>
            <a:ext cx="25685115" cy="35536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40427" y="1212603"/>
            <a:ext cx="38527673" cy="504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0427" y="7065334"/>
            <a:ext cx="38527673" cy="1998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140426" y="28065058"/>
            <a:ext cx="9988656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621B-C93E-48CB-B3F2-0F13CCA6D434}" type="datetimeFigureOut">
              <a:rPr lang="cs-CZ" smtClean="0"/>
              <a:pPr/>
              <a:t>27.7.2018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4626247" y="28065058"/>
            <a:ext cx="13556033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0679443" y="28065058"/>
            <a:ext cx="9988656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45AA-DE6A-40B3-BB63-C5F1F0B44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0427" y="-173111"/>
            <a:ext cx="38527673" cy="5046663"/>
          </a:xfrm>
        </p:spPr>
        <p:txBody>
          <a:bodyPr>
            <a:normAutofit fontScale="90000"/>
          </a:bodyPr>
          <a:lstStyle/>
          <a:p>
            <a:r>
              <a:rPr lang="cs-CZ" sz="15600" b="1" dirty="0" smtClean="0">
                <a:solidFill>
                  <a:srgbClr val="FF0000"/>
                </a:solidFill>
              </a:rPr>
              <a:t/>
            </a:r>
            <a:br>
              <a:rPr lang="cs-CZ" sz="15600" b="1" dirty="0" smtClean="0">
                <a:solidFill>
                  <a:srgbClr val="FF0000"/>
                </a:solidFill>
              </a:rPr>
            </a:br>
            <a:r>
              <a:rPr lang="cs-CZ" sz="15600" b="1" dirty="0" err="1" smtClean="0">
                <a:solidFill>
                  <a:srgbClr val="FF0000"/>
                </a:solidFill>
              </a:rPr>
              <a:t>The</a:t>
            </a:r>
            <a:r>
              <a:rPr lang="cs-CZ" sz="15600" b="1" dirty="0" smtClean="0">
                <a:solidFill>
                  <a:srgbClr val="FF0000"/>
                </a:solidFill>
              </a:rPr>
              <a:t> case </a:t>
            </a:r>
            <a:r>
              <a:rPr lang="cs-CZ" sz="15600" b="1" dirty="0" err="1" smtClean="0">
                <a:solidFill>
                  <a:srgbClr val="FF0000"/>
                </a:solidFill>
              </a:rPr>
              <a:t>of</a:t>
            </a:r>
            <a:r>
              <a:rPr lang="cs-CZ" sz="15600" b="1" dirty="0" smtClean="0">
                <a:solidFill>
                  <a:srgbClr val="FF0000"/>
                </a:solidFill>
              </a:rPr>
              <a:t> </a:t>
            </a:r>
            <a:r>
              <a:rPr lang="cs-CZ" sz="15600" b="1" dirty="0" err="1" smtClean="0">
                <a:solidFill>
                  <a:srgbClr val="FF0000"/>
                </a:solidFill>
              </a:rPr>
              <a:t>nonuremic</a:t>
            </a:r>
            <a:r>
              <a:rPr lang="cs-CZ" sz="15600" b="1" dirty="0" smtClean="0">
                <a:solidFill>
                  <a:srgbClr val="FF0000"/>
                </a:solidFill>
              </a:rPr>
              <a:t> </a:t>
            </a:r>
            <a:r>
              <a:rPr lang="cs-CZ" sz="15600" b="1" dirty="0" err="1" smtClean="0">
                <a:solidFill>
                  <a:srgbClr val="FF0000"/>
                </a:solidFill>
              </a:rPr>
              <a:t>calciphylaxis</a:t>
            </a:r>
            <a:r>
              <a:rPr lang="cs-CZ" sz="15600" b="1" smtClean="0">
                <a:solidFill>
                  <a:srgbClr val="FF0000"/>
                </a:solidFill>
              </a:rPr>
              <a:t> in a </a:t>
            </a:r>
            <a:r>
              <a:rPr lang="cs-CZ" sz="15600" b="1" dirty="0" err="1" smtClean="0">
                <a:solidFill>
                  <a:srgbClr val="FF0000"/>
                </a:solidFill>
              </a:rPr>
              <a:t>polymorbid</a:t>
            </a:r>
            <a:r>
              <a:rPr lang="cs-CZ" sz="15600" b="1" dirty="0" smtClean="0">
                <a:solidFill>
                  <a:srgbClr val="FF0000"/>
                </a:solidFill>
              </a:rPr>
              <a:t> </a:t>
            </a:r>
            <a:r>
              <a:rPr lang="cs-CZ" sz="15600" b="1" dirty="0" err="1" smtClean="0">
                <a:solidFill>
                  <a:srgbClr val="FF0000"/>
                </a:solidFill>
              </a:rPr>
              <a:t>female</a:t>
            </a:r>
            <a:r>
              <a:rPr lang="it-CH" sz="9600" dirty="0" smtClean="0"/>
              <a:t/>
            </a:r>
            <a:br>
              <a:rPr lang="it-CH" sz="9600" dirty="0" smtClean="0"/>
            </a:br>
            <a:r>
              <a:rPr lang="en-US" sz="9600" dirty="0" smtClean="0"/>
              <a:t> </a:t>
            </a:r>
            <a:r>
              <a:rPr lang="it-CH" sz="9600" dirty="0" smtClean="0"/>
              <a:t/>
            </a:r>
            <a:br>
              <a:rPr lang="it-CH" sz="9600" dirty="0" smtClean="0"/>
            </a:b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4002991"/>
            <a:ext cx="42808525" cy="2364000"/>
          </a:xfrm>
          <a:prstGeom prst="rect">
            <a:avLst/>
          </a:prstGeom>
        </p:spPr>
        <p:txBody>
          <a:bodyPr vert="horz" lIns="417643" tIns="208822" rIns="417643" bIns="208822" rtlCol="0">
            <a:noAutofit/>
          </a:bodyPr>
          <a:lstStyle/>
          <a:p>
            <a:pPr marL="0" marR="0" lvl="0" indent="0" algn="ctr" defTabSz="4176431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M. Nečas, V. Vašků</a:t>
            </a:r>
          </a:p>
          <a:p>
            <a:pPr marL="0" marR="0" lvl="0" indent="0" algn="ctr" defTabSz="4176431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Ist</a:t>
            </a: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cs-CZ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Dept</a:t>
            </a: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cs-CZ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Dermatovenereology</a:t>
            </a: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Masaryk University </a:t>
            </a:r>
            <a:r>
              <a:rPr kumimoji="0" lang="cs-CZ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Faculty</a:t>
            </a: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Medicine</a:t>
            </a:r>
            <a:r>
              <a:rPr kumimoji="0" lang="cs-CZ" sz="7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St. </a:t>
            </a:r>
            <a:r>
              <a:rPr kumimoji="0" lang="cs-CZ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Anne’s</a:t>
            </a: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Faculty</a:t>
            </a: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Hospital</a:t>
            </a: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Brno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293342" y="6766521"/>
            <a:ext cx="11685984" cy="19174666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cs-CZ" sz="5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kumimoji="0" lang="cs-CZ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endParaRPr lang="cs-CZ" sz="3600" dirty="0" smtClean="0"/>
          </a:p>
          <a:p>
            <a:pPr algn="just"/>
            <a:r>
              <a:rPr lang="cs-CZ" sz="3600" dirty="0" err="1" smtClean="0"/>
              <a:t>Calciphylaxis</a:t>
            </a:r>
            <a:r>
              <a:rPr lang="cs-CZ" sz="3600" dirty="0" smtClean="0"/>
              <a:t>, </a:t>
            </a:r>
            <a:r>
              <a:rPr lang="cs-CZ" sz="3600" dirty="0" err="1" smtClean="0"/>
              <a:t>or</a:t>
            </a:r>
            <a:r>
              <a:rPr lang="cs-CZ" sz="3600" dirty="0" smtClean="0"/>
              <a:t> </a:t>
            </a:r>
            <a:r>
              <a:rPr lang="cs-CZ" sz="3600" dirty="0" err="1" smtClean="0"/>
              <a:t>calcific</a:t>
            </a:r>
            <a:r>
              <a:rPr lang="cs-CZ" sz="3600" dirty="0" smtClean="0"/>
              <a:t> </a:t>
            </a:r>
            <a:r>
              <a:rPr lang="cs-CZ" sz="3600" dirty="0" err="1" smtClean="0"/>
              <a:t>uremic</a:t>
            </a:r>
            <a:r>
              <a:rPr lang="cs-CZ" sz="3600" dirty="0" smtClean="0"/>
              <a:t> </a:t>
            </a:r>
            <a:r>
              <a:rPr lang="cs-CZ" sz="3600" dirty="0" err="1" smtClean="0"/>
              <a:t>arteriolopathy</a:t>
            </a:r>
            <a:r>
              <a:rPr lang="cs-CZ" sz="3600" dirty="0" smtClean="0"/>
              <a:t>, </a:t>
            </a:r>
            <a:r>
              <a:rPr lang="cs-CZ" sz="3600" dirty="0" err="1" smtClean="0"/>
              <a:t>is</a:t>
            </a:r>
            <a:r>
              <a:rPr lang="cs-CZ" sz="3600" dirty="0" smtClean="0"/>
              <a:t> a </a:t>
            </a:r>
            <a:r>
              <a:rPr lang="cs-CZ" sz="3600" dirty="0" err="1" smtClean="0"/>
              <a:t>rare</a:t>
            </a:r>
            <a:r>
              <a:rPr lang="cs-CZ" sz="3600" dirty="0" smtClean="0"/>
              <a:t> </a:t>
            </a:r>
            <a:r>
              <a:rPr lang="cs-CZ" sz="3600" dirty="0" err="1" smtClean="0"/>
              <a:t>condition</a:t>
            </a:r>
            <a:r>
              <a:rPr lang="cs-CZ" sz="3600" dirty="0" smtClean="0"/>
              <a:t> </a:t>
            </a:r>
            <a:r>
              <a:rPr lang="cs-CZ" sz="3600" dirty="0" err="1" smtClean="0"/>
              <a:t>that</a:t>
            </a:r>
            <a:r>
              <a:rPr lang="cs-CZ" sz="3600" dirty="0" smtClean="0"/>
              <a:t> </a:t>
            </a:r>
            <a:r>
              <a:rPr lang="cs-CZ" sz="3600" dirty="0" err="1" smtClean="0"/>
              <a:t>develops</a:t>
            </a:r>
            <a:r>
              <a:rPr lang="cs-CZ" sz="3600" dirty="0" smtClean="0"/>
              <a:t> on </a:t>
            </a:r>
            <a:r>
              <a:rPr lang="cs-CZ" sz="3600" dirty="0" err="1" smtClean="0"/>
              <a:t>the</a:t>
            </a:r>
            <a:r>
              <a:rPr lang="cs-CZ" sz="3600" dirty="0" smtClean="0"/>
              <a:t> basis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obliterating</a:t>
            </a:r>
            <a:r>
              <a:rPr lang="cs-CZ" sz="3600" dirty="0" smtClean="0"/>
              <a:t> </a:t>
            </a:r>
            <a:r>
              <a:rPr lang="cs-CZ" sz="3600" dirty="0" err="1" smtClean="0"/>
              <a:t>calcification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small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medium </a:t>
            </a:r>
            <a:r>
              <a:rPr lang="cs-CZ" sz="3600" dirty="0" err="1" smtClean="0"/>
              <a:t>vessels</a:t>
            </a:r>
            <a:r>
              <a:rPr lang="cs-CZ" sz="3600" dirty="0" smtClean="0"/>
              <a:t>, </a:t>
            </a:r>
            <a:r>
              <a:rPr lang="cs-CZ" sz="3600" dirty="0" err="1" smtClean="0"/>
              <a:t>resulting</a:t>
            </a:r>
            <a:r>
              <a:rPr lang="cs-CZ" sz="3600" dirty="0" smtClean="0"/>
              <a:t> in </a:t>
            </a:r>
            <a:r>
              <a:rPr lang="cs-CZ" sz="3600" dirty="0" err="1" smtClean="0"/>
              <a:t>tissue</a:t>
            </a:r>
            <a:r>
              <a:rPr lang="cs-CZ" sz="3600" dirty="0" smtClean="0"/>
              <a:t> </a:t>
            </a:r>
            <a:r>
              <a:rPr lang="cs-CZ" sz="3600" dirty="0" err="1" smtClean="0"/>
              <a:t>ischemia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necrosis</a:t>
            </a:r>
            <a:r>
              <a:rPr lang="cs-CZ" sz="3600" dirty="0" smtClean="0"/>
              <a:t>.</a:t>
            </a:r>
          </a:p>
          <a:p>
            <a:pPr algn="just"/>
            <a:r>
              <a:rPr lang="cs-CZ" sz="3600" dirty="0" smtClean="0"/>
              <a:t> </a:t>
            </a:r>
            <a:r>
              <a:rPr lang="cs-CZ" sz="3600" dirty="0" err="1" smtClean="0"/>
              <a:t>It</a:t>
            </a:r>
            <a:r>
              <a:rPr lang="cs-CZ" sz="3600" dirty="0" smtClean="0"/>
              <a:t> </a:t>
            </a:r>
            <a:r>
              <a:rPr lang="cs-CZ" sz="3600" dirty="0" err="1" smtClean="0"/>
              <a:t>is</a:t>
            </a:r>
            <a:r>
              <a:rPr lang="cs-CZ" sz="3600" dirty="0" smtClean="0"/>
              <a:t> a </a:t>
            </a:r>
            <a:r>
              <a:rPr lang="cs-CZ" sz="3600" dirty="0" err="1" smtClean="0"/>
              <a:t>very</a:t>
            </a:r>
            <a:r>
              <a:rPr lang="cs-CZ" sz="3600" dirty="0" smtClean="0"/>
              <a:t> </a:t>
            </a:r>
            <a:r>
              <a:rPr lang="cs-CZ" sz="3600" dirty="0" err="1" smtClean="0"/>
              <a:t>serious</a:t>
            </a:r>
            <a:r>
              <a:rPr lang="cs-CZ" sz="3600" dirty="0" smtClean="0"/>
              <a:t>, </a:t>
            </a:r>
            <a:r>
              <a:rPr lang="cs-CZ" sz="3600" dirty="0" err="1" smtClean="0"/>
              <a:t>progressive</a:t>
            </a:r>
            <a:r>
              <a:rPr lang="cs-CZ" sz="3600" dirty="0" smtClean="0"/>
              <a:t> </a:t>
            </a:r>
            <a:r>
              <a:rPr lang="cs-CZ" sz="3600" dirty="0" err="1" smtClean="0"/>
              <a:t>disease</a:t>
            </a:r>
            <a:r>
              <a:rPr lang="cs-CZ" sz="3600" dirty="0" smtClean="0"/>
              <a:t> </a:t>
            </a:r>
            <a:r>
              <a:rPr lang="cs-CZ" sz="3600" dirty="0" err="1" smtClean="0"/>
              <a:t>that</a:t>
            </a:r>
            <a:r>
              <a:rPr lang="cs-CZ" sz="3600" dirty="0" smtClean="0"/>
              <a:t> </a:t>
            </a:r>
            <a:r>
              <a:rPr lang="cs-CZ" sz="3600" dirty="0" err="1" smtClean="0"/>
              <a:t>often</a:t>
            </a:r>
            <a:r>
              <a:rPr lang="cs-CZ" sz="3600" dirty="0" smtClean="0"/>
              <a:t> has a </a:t>
            </a:r>
            <a:r>
              <a:rPr lang="cs-CZ" sz="3600" dirty="0" err="1" smtClean="0"/>
              <a:t>fatal</a:t>
            </a:r>
            <a:r>
              <a:rPr lang="cs-CZ" sz="3600" dirty="0" smtClean="0"/>
              <a:t> </a:t>
            </a:r>
            <a:r>
              <a:rPr lang="cs-CZ" sz="3600" dirty="0" err="1" smtClean="0"/>
              <a:t>outcome</a:t>
            </a:r>
            <a:r>
              <a:rPr lang="cs-CZ" sz="3600" dirty="0" smtClean="0"/>
              <a:t>. </a:t>
            </a:r>
            <a:r>
              <a:rPr lang="cs-CZ" sz="3600" dirty="0" err="1" smtClean="0"/>
              <a:t>It</a:t>
            </a:r>
            <a:r>
              <a:rPr lang="cs-CZ" sz="3600" dirty="0" smtClean="0"/>
              <a:t> </a:t>
            </a:r>
            <a:r>
              <a:rPr lang="cs-CZ" sz="3600" dirty="0" err="1" smtClean="0"/>
              <a:t>affects</a:t>
            </a:r>
            <a:r>
              <a:rPr lang="cs-CZ" sz="3600" dirty="0" smtClean="0"/>
              <a:t> </a:t>
            </a:r>
            <a:r>
              <a:rPr lang="cs-CZ" sz="3600" dirty="0" err="1" smtClean="0"/>
              <a:t>primarily</a:t>
            </a:r>
            <a:r>
              <a:rPr lang="cs-CZ" sz="3600" dirty="0" smtClean="0"/>
              <a:t> </a:t>
            </a:r>
            <a:r>
              <a:rPr lang="cs-CZ" sz="3600" dirty="0" err="1" smtClean="0"/>
              <a:t>dialyzed</a:t>
            </a:r>
            <a:r>
              <a:rPr lang="cs-CZ" sz="3600" dirty="0" smtClean="0"/>
              <a:t> </a:t>
            </a:r>
            <a:r>
              <a:rPr lang="cs-CZ" sz="3600" dirty="0" err="1" smtClean="0"/>
              <a:t>patients</a:t>
            </a:r>
            <a:r>
              <a:rPr lang="cs-CZ" sz="3600" dirty="0" smtClean="0"/>
              <a:t>, </a:t>
            </a:r>
            <a:r>
              <a:rPr lang="cs-CZ" sz="3600" dirty="0" err="1" smtClean="0"/>
              <a:t>but</a:t>
            </a:r>
            <a:r>
              <a:rPr lang="cs-CZ" sz="3600" dirty="0" smtClean="0"/>
              <a:t> </a:t>
            </a:r>
            <a:r>
              <a:rPr lang="cs-CZ" sz="3600" dirty="0" err="1" smtClean="0"/>
              <a:t>can</a:t>
            </a:r>
            <a:r>
              <a:rPr lang="cs-CZ" sz="3600" dirty="0" smtClean="0"/>
              <a:t> </a:t>
            </a:r>
            <a:r>
              <a:rPr lang="cs-CZ" sz="3600" dirty="0" err="1" smtClean="0"/>
              <a:t>also</a:t>
            </a:r>
            <a:r>
              <a:rPr lang="cs-CZ" sz="3600" dirty="0" smtClean="0"/>
              <a:t> </a:t>
            </a:r>
            <a:r>
              <a:rPr lang="cs-CZ" sz="3600" dirty="0" err="1" smtClean="0"/>
              <a:t>occur</a:t>
            </a:r>
            <a:r>
              <a:rPr lang="cs-CZ" sz="3600" dirty="0" smtClean="0"/>
              <a:t> in </a:t>
            </a:r>
            <a:r>
              <a:rPr lang="cs-CZ" sz="3600" dirty="0" err="1" smtClean="0"/>
              <a:t>nonuremic</a:t>
            </a:r>
            <a:r>
              <a:rPr lang="cs-CZ" sz="3600" dirty="0" smtClean="0"/>
              <a:t> </a:t>
            </a:r>
            <a:r>
              <a:rPr lang="cs-CZ" sz="3600" dirty="0" err="1" smtClean="0"/>
              <a:t>patients</a:t>
            </a:r>
            <a:r>
              <a:rPr lang="cs-CZ" sz="3600" dirty="0" smtClean="0"/>
              <a:t>. </a:t>
            </a:r>
            <a:r>
              <a:rPr lang="cs-CZ" sz="3600" dirty="0" err="1" smtClean="0"/>
              <a:t>It</a:t>
            </a:r>
            <a:r>
              <a:rPr lang="cs-CZ" sz="3600" dirty="0" smtClean="0"/>
              <a:t> </a:t>
            </a:r>
            <a:r>
              <a:rPr lang="cs-CZ" sz="3600" dirty="0" err="1" smtClean="0"/>
              <a:t>appears</a:t>
            </a:r>
            <a:r>
              <a:rPr lang="cs-CZ" sz="3600" dirty="0" smtClean="0"/>
              <a:t> </a:t>
            </a:r>
            <a:r>
              <a:rPr lang="en-US" sz="3600" dirty="0" smtClean="0"/>
              <a:t>most</a:t>
            </a:r>
            <a:r>
              <a:rPr lang="cs-CZ" sz="3600" dirty="0" err="1" smtClean="0"/>
              <a:t>ly</a:t>
            </a:r>
            <a:r>
              <a:rPr lang="cs-CZ" sz="3600" dirty="0" smtClean="0"/>
              <a:t> </a:t>
            </a:r>
            <a:r>
              <a:rPr lang="en-US" sz="3600" dirty="0" smtClean="0"/>
              <a:t>in the 5th decade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life</a:t>
            </a:r>
            <a:r>
              <a:rPr lang="cs-CZ" sz="3600" dirty="0" smtClean="0"/>
              <a:t> 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it</a:t>
            </a:r>
            <a:r>
              <a:rPr lang="cs-CZ" sz="3600" dirty="0" smtClean="0"/>
              <a:t> </a:t>
            </a:r>
            <a:r>
              <a:rPr lang="cs-CZ" sz="3600" dirty="0" err="1" smtClean="0"/>
              <a:t>is</a:t>
            </a:r>
            <a:r>
              <a:rPr lang="cs-CZ" sz="3600" dirty="0" smtClean="0"/>
              <a:t>  more </a:t>
            </a:r>
            <a:r>
              <a:rPr lang="cs-CZ" sz="3600" dirty="0" err="1" smtClean="0"/>
              <a:t>common</a:t>
            </a:r>
            <a:r>
              <a:rPr lang="cs-CZ" sz="3600" dirty="0" smtClean="0"/>
              <a:t> in</a:t>
            </a:r>
            <a:r>
              <a:rPr lang="en-US" sz="3600" dirty="0" smtClean="0"/>
              <a:t> women than men (2-3: 1)</a:t>
            </a:r>
            <a:r>
              <a:rPr lang="cs-CZ" sz="3600" dirty="0" smtClean="0"/>
              <a:t>. </a:t>
            </a:r>
            <a:r>
              <a:rPr lang="cs-CZ" sz="3600" dirty="0" err="1" smtClean="0"/>
              <a:t>It</a:t>
            </a:r>
            <a:r>
              <a:rPr lang="cs-CZ" sz="3600" dirty="0" smtClean="0"/>
              <a:t> </a:t>
            </a:r>
            <a:r>
              <a:rPr lang="cs-CZ" sz="3600" dirty="0" err="1" smtClean="0"/>
              <a:t>affects</a:t>
            </a:r>
            <a:r>
              <a:rPr lang="cs-CZ" sz="3600" dirty="0" smtClean="0"/>
              <a:t> </a:t>
            </a:r>
            <a:r>
              <a:rPr lang="en-US" sz="3600" dirty="0" smtClean="0"/>
              <a:t>most</a:t>
            </a:r>
            <a:r>
              <a:rPr lang="cs-CZ" sz="3600" dirty="0" err="1" smtClean="0"/>
              <a:t>ly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en-US" sz="3600" dirty="0" smtClean="0"/>
              <a:t> white race</a:t>
            </a:r>
            <a:r>
              <a:rPr lang="cs-CZ" sz="3600" dirty="0" smtClean="0"/>
              <a:t>. </a:t>
            </a:r>
            <a:r>
              <a:rPr lang="en-US" sz="3600" dirty="0" smtClean="0"/>
              <a:t> The prognosis is extremely unfavorable with mortality up to 80%</a:t>
            </a:r>
            <a:r>
              <a:rPr lang="cs-CZ" sz="3600" dirty="0" smtClean="0"/>
              <a:t>. </a:t>
            </a:r>
            <a:r>
              <a:rPr lang="cs-CZ" sz="3600" dirty="0" err="1" smtClean="0"/>
              <a:t>Initially</a:t>
            </a:r>
            <a:r>
              <a:rPr lang="cs-CZ" sz="3600" dirty="0" smtClean="0"/>
              <a:t> </a:t>
            </a:r>
            <a:r>
              <a:rPr lang="cs-CZ" sz="3600" dirty="0" err="1" smtClean="0"/>
              <a:t>it</a:t>
            </a:r>
            <a:r>
              <a:rPr lang="cs-CZ" sz="3600" dirty="0" smtClean="0"/>
              <a:t> </a:t>
            </a:r>
            <a:r>
              <a:rPr lang="cs-CZ" sz="3600" dirty="0" err="1" smtClean="0"/>
              <a:t>presents</a:t>
            </a:r>
            <a:r>
              <a:rPr lang="cs-CZ" sz="3600" dirty="0" smtClean="0"/>
              <a:t> </a:t>
            </a:r>
            <a:r>
              <a:rPr lang="cs-CZ" sz="3600" dirty="0" err="1" smtClean="0"/>
              <a:t>with</a:t>
            </a:r>
            <a:r>
              <a:rPr lang="cs-CZ" sz="3600" dirty="0" smtClean="0"/>
              <a:t> </a:t>
            </a:r>
            <a:r>
              <a:rPr lang="en-US" sz="3600" dirty="0" smtClean="0"/>
              <a:t>painful livid </a:t>
            </a:r>
            <a:r>
              <a:rPr lang="cs-CZ" sz="3600" dirty="0" err="1" smtClean="0"/>
              <a:t>lesions</a:t>
            </a:r>
            <a:r>
              <a:rPr lang="en-US" sz="3600" dirty="0" smtClean="0"/>
              <a:t> similar to </a:t>
            </a:r>
            <a:r>
              <a:rPr lang="en-US" sz="3600" dirty="0" err="1" smtClean="0"/>
              <a:t>livedo</a:t>
            </a:r>
            <a:r>
              <a:rPr lang="en-US" sz="3600" dirty="0" smtClean="0"/>
              <a:t> </a:t>
            </a:r>
            <a:r>
              <a:rPr lang="en-US" sz="3600" dirty="0" err="1" smtClean="0"/>
              <a:t>reticularis</a:t>
            </a:r>
            <a:r>
              <a:rPr lang="en-US" sz="3600" dirty="0" smtClean="0"/>
              <a:t> or </a:t>
            </a:r>
            <a:r>
              <a:rPr lang="en-US" sz="3600" dirty="0" smtClean="0"/>
              <a:t>pa</a:t>
            </a:r>
            <a:r>
              <a:rPr lang="cs-CZ" sz="3600" dirty="0" smtClean="0"/>
              <a:t>n</a:t>
            </a:r>
            <a:r>
              <a:rPr lang="en-US" sz="3600" dirty="0" err="1" smtClean="0"/>
              <a:t>niculitis</a:t>
            </a:r>
            <a:r>
              <a:rPr lang="cs-CZ" sz="3600" dirty="0" smtClean="0"/>
              <a:t>. </a:t>
            </a:r>
            <a:r>
              <a:rPr lang="en-US" sz="3600" dirty="0" smtClean="0"/>
              <a:t>Sometimes the formation of hemorrhagic blisters and  </a:t>
            </a:r>
            <a:r>
              <a:rPr lang="cs-CZ" sz="3600" dirty="0" err="1" smtClean="0"/>
              <a:t>usualy</a:t>
            </a:r>
            <a:r>
              <a:rPr lang="cs-CZ" sz="3600" dirty="0" smtClean="0"/>
              <a:t> </a:t>
            </a:r>
            <a:r>
              <a:rPr lang="cs-CZ" sz="3600" dirty="0" err="1" smtClean="0"/>
              <a:t>development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en-US" sz="3600" dirty="0" smtClean="0"/>
              <a:t>ulcerations with black necrotic </a:t>
            </a:r>
            <a:r>
              <a:rPr lang="cs-CZ" sz="3600" dirty="0" smtClean="0"/>
              <a:t> </a:t>
            </a:r>
            <a:r>
              <a:rPr lang="cs-CZ" sz="3600" dirty="0" err="1" smtClean="0"/>
              <a:t>crusts</a:t>
            </a:r>
            <a:r>
              <a:rPr lang="cs-CZ" sz="3600" dirty="0" smtClean="0"/>
              <a:t> </a:t>
            </a:r>
            <a:r>
              <a:rPr lang="cs-CZ" sz="3600" dirty="0" err="1" smtClean="0"/>
              <a:t>follows</a:t>
            </a:r>
            <a:r>
              <a:rPr lang="cs-CZ" sz="3600" dirty="0" smtClean="0"/>
              <a:t>.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lesions</a:t>
            </a:r>
            <a:r>
              <a:rPr lang="cs-CZ" sz="3600" dirty="0" smtClean="0"/>
              <a:t> are </a:t>
            </a:r>
            <a:r>
              <a:rPr lang="cs-CZ" sz="3600" dirty="0" err="1" smtClean="0"/>
              <a:t>mostly</a:t>
            </a:r>
            <a:r>
              <a:rPr lang="cs-CZ" sz="3600" dirty="0" smtClean="0"/>
              <a:t> </a:t>
            </a:r>
            <a:r>
              <a:rPr lang="cs-CZ" sz="3600" dirty="0" err="1" smtClean="0"/>
              <a:t>located</a:t>
            </a:r>
            <a:r>
              <a:rPr lang="cs-CZ" sz="3600" dirty="0" smtClean="0"/>
              <a:t> </a:t>
            </a:r>
            <a:r>
              <a:rPr lang="en-US" sz="3600" dirty="0" smtClean="0"/>
              <a:t>on the legs (distal type)</a:t>
            </a:r>
            <a:r>
              <a:rPr lang="cs-CZ" sz="3600" dirty="0" smtClean="0"/>
              <a:t> </a:t>
            </a:r>
            <a:r>
              <a:rPr lang="cs-CZ" sz="3600" dirty="0" err="1" smtClean="0"/>
              <a:t>or</a:t>
            </a:r>
            <a:r>
              <a:rPr lang="cs-CZ" sz="3600" dirty="0" smtClean="0"/>
              <a:t> in </a:t>
            </a:r>
            <a:r>
              <a:rPr lang="en-US" sz="3600" dirty="0" smtClean="0"/>
              <a:t>the area of adipose tissue in buttocks,</a:t>
            </a:r>
            <a:r>
              <a:rPr lang="cs-CZ" sz="3600" dirty="0" smtClean="0"/>
              <a:t> </a:t>
            </a:r>
            <a:r>
              <a:rPr lang="en-US" sz="3600" dirty="0" smtClean="0"/>
              <a:t>thighs, abdomen or chest (proximal type)</a:t>
            </a:r>
            <a:r>
              <a:rPr lang="cs-CZ" sz="3600" dirty="0" smtClean="0"/>
              <a:t>, r</a:t>
            </a:r>
            <a:r>
              <a:rPr lang="en-US" sz="3600" dirty="0" err="1" smtClean="0"/>
              <a:t>arely</a:t>
            </a:r>
            <a:r>
              <a:rPr lang="en-US" sz="3600" dirty="0" smtClean="0"/>
              <a:t> </a:t>
            </a:r>
            <a:r>
              <a:rPr lang="en-US" sz="3600" dirty="0" smtClean="0"/>
              <a:t>affect</a:t>
            </a:r>
            <a:r>
              <a:rPr lang="cs-CZ" sz="3600" dirty="0" err="1" smtClean="0"/>
              <a:t>ing</a:t>
            </a:r>
            <a:r>
              <a:rPr lang="cs-CZ" sz="3600" dirty="0" smtClean="0"/>
              <a:t> </a:t>
            </a:r>
            <a:r>
              <a:rPr lang="en-US" sz="3600" dirty="0" err="1" smtClean="0"/>
              <a:t>acr</a:t>
            </a:r>
            <a:r>
              <a:rPr lang="cs-CZ" sz="3600" dirty="0" err="1" smtClean="0"/>
              <a:t>al</a:t>
            </a:r>
            <a:r>
              <a:rPr lang="cs-CZ" sz="3600" dirty="0" smtClean="0"/>
              <a:t> </a:t>
            </a:r>
            <a:r>
              <a:rPr lang="cs-CZ" sz="3600" dirty="0" err="1" smtClean="0"/>
              <a:t>parts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body</a:t>
            </a:r>
            <a:r>
              <a:rPr lang="en-US" sz="3600" dirty="0" smtClean="0"/>
              <a:t> (fingers, genital</a:t>
            </a:r>
            <a:r>
              <a:rPr lang="cs-CZ" sz="3600" dirty="0" err="1" smtClean="0"/>
              <a:t>ia</a:t>
            </a:r>
            <a:r>
              <a:rPr lang="en-US" sz="3600" dirty="0" smtClean="0"/>
              <a:t>)</a:t>
            </a:r>
            <a:r>
              <a:rPr lang="cs-CZ" sz="3600" dirty="0" smtClean="0"/>
              <a:t>.</a:t>
            </a:r>
          </a:p>
          <a:p>
            <a:pPr algn="just"/>
            <a:r>
              <a:rPr kumimoji="0" lang="cs-CZ" sz="36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cs-CZ" sz="36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treatment</a:t>
            </a:r>
            <a:r>
              <a:rPr kumimoji="0" lang="cs-CZ" sz="36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 mul</a:t>
            </a:r>
            <a:r>
              <a:rPr lang="cs-CZ" sz="3600" dirty="0" err="1" smtClean="0"/>
              <a:t>tidisciplinary</a:t>
            </a:r>
            <a:r>
              <a:rPr lang="cs-CZ" sz="3600" dirty="0" smtClean="0"/>
              <a:t> </a:t>
            </a:r>
            <a:r>
              <a:rPr lang="cs-CZ" sz="3600" dirty="0" err="1" smtClean="0"/>
              <a:t>approach</a:t>
            </a:r>
            <a:r>
              <a:rPr lang="cs-CZ" sz="3600" dirty="0" smtClean="0"/>
              <a:t> </a:t>
            </a:r>
            <a:r>
              <a:rPr lang="cs-CZ" sz="3600" dirty="0" err="1" smtClean="0"/>
              <a:t>is</a:t>
            </a:r>
            <a:r>
              <a:rPr lang="cs-CZ" sz="3600" dirty="0" smtClean="0"/>
              <a:t> </a:t>
            </a:r>
            <a:r>
              <a:rPr lang="cs-CZ" sz="3600" dirty="0" err="1" smtClean="0"/>
              <a:t>necessary</a:t>
            </a:r>
            <a:r>
              <a:rPr lang="cs-CZ" sz="3600" dirty="0" smtClean="0"/>
              <a:t>. </a:t>
            </a:r>
            <a:r>
              <a:rPr lang="cs-CZ" sz="3600" dirty="0" err="1" smtClean="0"/>
              <a:t>Local</a:t>
            </a:r>
            <a:r>
              <a:rPr lang="cs-CZ" sz="3600" dirty="0" smtClean="0"/>
              <a:t> </a:t>
            </a:r>
            <a:r>
              <a:rPr lang="cs-CZ" sz="3600" dirty="0" err="1" smtClean="0"/>
              <a:t>defect</a:t>
            </a:r>
            <a:r>
              <a:rPr lang="cs-CZ" sz="3600" dirty="0" smtClean="0"/>
              <a:t> </a:t>
            </a:r>
            <a:r>
              <a:rPr lang="cs-CZ" sz="3600" dirty="0" err="1" smtClean="0"/>
              <a:t>treatment</a:t>
            </a:r>
            <a:r>
              <a:rPr lang="cs-CZ" sz="3600" dirty="0" smtClean="0"/>
              <a:t> </a:t>
            </a:r>
            <a:r>
              <a:rPr lang="cs-CZ" sz="3600" dirty="0" err="1" smtClean="0"/>
              <a:t>or</a:t>
            </a:r>
            <a:r>
              <a:rPr lang="cs-CZ" sz="3600" dirty="0" smtClean="0"/>
              <a:t> </a:t>
            </a:r>
            <a:r>
              <a:rPr lang="cs-CZ" sz="3600" dirty="0" err="1" smtClean="0"/>
              <a:t>debridement</a:t>
            </a:r>
            <a:r>
              <a:rPr lang="cs-CZ" sz="3600" dirty="0" smtClean="0"/>
              <a:t> </a:t>
            </a:r>
            <a:r>
              <a:rPr lang="cs-CZ" sz="3600" dirty="0" err="1" smtClean="0"/>
              <a:t>is</a:t>
            </a:r>
            <a:r>
              <a:rPr lang="cs-CZ" sz="3600" dirty="0" smtClean="0"/>
              <a:t> </a:t>
            </a:r>
            <a:r>
              <a:rPr lang="cs-CZ" sz="3600" dirty="0" err="1" smtClean="0"/>
              <a:t>applied</a:t>
            </a:r>
            <a:r>
              <a:rPr lang="cs-CZ" sz="3600" dirty="0" smtClean="0"/>
              <a:t>, </a:t>
            </a:r>
            <a:r>
              <a:rPr lang="cs-CZ" sz="3600" dirty="0" err="1" smtClean="0"/>
              <a:t>sometimes</a:t>
            </a:r>
            <a:r>
              <a:rPr lang="cs-CZ" sz="3600" dirty="0" smtClean="0"/>
              <a:t> </a:t>
            </a:r>
            <a:r>
              <a:rPr lang="cs-CZ" sz="3600" dirty="0" err="1" smtClean="0"/>
              <a:t>vacuum</a:t>
            </a:r>
            <a:r>
              <a:rPr lang="cs-CZ" sz="3600" dirty="0" smtClean="0"/>
              <a:t> </a:t>
            </a:r>
            <a:r>
              <a:rPr lang="cs-CZ" sz="3600" dirty="0" err="1" smtClean="0"/>
              <a:t>therapy</a:t>
            </a:r>
            <a:r>
              <a:rPr lang="cs-CZ" sz="3600" dirty="0" smtClean="0"/>
              <a:t> </a:t>
            </a:r>
            <a:r>
              <a:rPr lang="cs-CZ" sz="3600" dirty="0" err="1" smtClean="0"/>
              <a:t>or</a:t>
            </a:r>
            <a:r>
              <a:rPr lang="cs-CZ" sz="3600" dirty="0" smtClean="0"/>
              <a:t> </a:t>
            </a:r>
            <a:r>
              <a:rPr lang="cs-CZ" sz="3600" dirty="0" err="1" smtClean="0"/>
              <a:t>larvotherapy</a:t>
            </a:r>
            <a:r>
              <a:rPr lang="cs-CZ" sz="3600" dirty="0" smtClean="0"/>
              <a:t> (</a:t>
            </a:r>
            <a:r>
              <a:rPr lang="cs-CZ" sz="3600" dirty="0" err="1" smtClean="0"/>
              <a:t>Lucilia</a:t>
            </a:r>
            <a:r>
              <a:rPr lang="cs-CZ" sz="3600" dirty="0" smtClean="0"/>
              <a:t> </a:t>
            </a:r>
            <a:r>
              <a:rPr lang="cs-CZ" sz="3600" dirty="0" err="1" smtClean="0"/>
              <a:t>sericata</a:t>
            </a:r>
            <a:r>
              <a:rPr lang="cs-CZ" sz="3600" dirty="0" smtClean="0"/>
              <a:t>) </a:t>
            </a:r>
            <a:r>
              <a:rPr lang="cs-CZ" sz="3600" dirty="0" err="1" smtClean="0"/>
              <a:t>is</a:t>
            </a:r>
            <a:r>
              <a:rPr lang="cs-CZ" sz="3600" dirty="0" smtClean="0"/>
              <a:t> </a:t>
            </a:r>
            <a:r>
              <a:rPr lang="cs-CZ" sz="3600" dirty="0" err="1" smtClean="0"/>
              <a:t>recommended</a:t>
            </a:r>
            <a:r>
              <a:rPr lang="cs-CZ" sz="3600" dirty="0" smtClean="0"/>
              <a:t>. </a:t>
            </a:r>
            <a:r>
              <a:rPr lang="cs-CZ" sz="3600" dirty="0" err="1" smtClean="0"/>
              <a:t>Systemic</a:t>
            </a:r>
            <a:r>
              <a:rPr lang="cs-CZ" sz="3600" dirty="0" smtClean="0"/>
              <a:t> </a:t>
            </a:r>
            <a:r>
              <a:rPr lang="cs-CZ" sz="3600" dirty="0" err="1" smtClean="0"/>
              <a:t>antibiotics</a:t>
            </a:r>
            <a:r>
              <a:rPr lang="cs-CZ" sz="3600" dirty="0" smtClean="0"/>
              <a:t> are </a:t>
            </a:r>
            <a:r>
              <a:rPr lang="cs-CZ" sz="3600" dirty="0" err="1" smtClean="0"/>
              <a:t>often</a:t>
            </a:r>
            <a:r>
              <a:rPr lang="cs-CZ" sz="3600" dirty="0" smtClean="0"/>
              <a:t> </a:t>
            </a:r>
            <a:r>
              <a:rPr lang="cs-CZ" sz="3600" dirty="0" err="1" smtClean="0"/>
              <a:t>needed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prevention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defect</a:t>
            </a:r>
            <a:r>
              <a:rPr lang="cs-CZ" sz="3600" dirty="0" smtClean="0"/>
              <a:t> </a:t>
            </a:r>
            <a:r>
              <a:rPr lang="cs-CZ" sz="3600" dirty="0" err="1" smtClean="0"/>
              <a:t>infection</a:t>
            </a:r>
            <a:r>
              <a:rPr lang="cs-CZ" sz="3600" dirty="0" smtClean="0"/>
              <a:t>. </a:t>
            </a:r>
            <a:r>
              <a:rPr lang="cs-CZ" sz="3600" dirty="0" err="1" smtClean="0"/>
              <a:t>Hyperbaric</a:t>
            </a:r>
            <a:r>
              <a:rPr lang="cs-CZ" sz="3600" dirty="0" smtClean="0"/>
              <a:t> </a:t>
            </a:r>
            <a:r>
              <a:rPr lang="cs-CZ" sz="3600" dirty="0" smtClean="0"/>
              <a:t>oxygen </a:t>
            </a:r>
            <a:r>
              <a:rPr lang="cs-CZ" sz="3600" dirty="0" err="1" smtClean="0"/>
              <a:t>therapy</a:t>
            </a:r>
            <a:r>
              <a:rPr lang="cs-CZ" sz="3600" dirty="0" smtClean="0"/>
              <a:t> </a:t>
            </a:r>
            <a:r>
              <a:rPr lang="cs-CZ" sz="3600" dirty="0" err="1" smtClean="0"/>
              <a:t>may</a:t>
            </a:r>
            <a:r>
              <a:rPr lang="cs-CZ" sz="3600" dirty="0" smtClean="0"/>
              <a:t> </a:t>
            </a:r>
            <a:r>
              <a:rPr lang="cs-CZ" sz="3600" dirty="0" err="1" smtClean="0"/>
              <a:t>be</a:t>
            </a:r>
            <a:r>
              <a:rPr lang="cs-CZ" sz="3600" dirty="0" smtClean="0"/>
              <a:t> </a:t>
            </a:r>
            <a:r>
              <a:rPr lang="cs-CZ" sz="3600" dirty="0" err="1" smtClean="0"/>
              <a:t>helpful</a:t>
            </a:r>
            <a:r>
              <a:rPr lang="cs-CZ" sz="3600" dirty="0" smtClean="0"/>
              <a:t>. </a:t>
            </a:r>
            <a:r>
              <a:rPr lang="cs-CZ" sz="3600" dirty="0" err="1" smtClean="0"/>
              <a:t>Supportive</a:t>
            </a:r>
            <a:r>
              <a:rPr lang="cs-CZ" sz="3600" dirty="0" smtClean="0"/>
              <a:t> </a:t>
            </a:r>
            <a:r>
              <a:rPr lang="cs-CZ" sz="3600" dirty="0" err="1" smtClean="0"/>
              <a:t>analgesic</a:t>
            </a:r>
            <a:r>
              <a:rPr lang="cs-CZ" sz="3600" dirty="0" smtClean="0"/>
              <a:t> </a:t>
            </a:r>
            <a:r>
              <a:rPr lang="cs-CZ" sz="3600" dirty="0" err="1" smtClean="0"/>
              <a:t>treatment</a:t>
            </a:r>
            <a:r>
              <a:rPr lang="cs-CZ" sz="3600" dirty="0" smtClean="0"/>
              <a:t> (</a:t>
            </a:r>
            <a:r>
              <a:rPr lang="cs-CZ" sz="3600" dirty="0" err="1" smtClean="0"/>
              <a:t>opioids</a:t>
            </a:r>
            <a:r>
              <a:rPr lang="cs-CZ" sz="3600" dirty="0" smtClean="0"/>
              <a:t> </a:t>
            </a:r>
            <a:r>
              <a:rPr lang="cs-CZ" sz="3600" dirty="0" err="1" smtClean="0"/>
              <a:t>rather</a:t>
            </a:r>
            <a:r>
              <a:rPr lang="cs-CZ" sz="3600" dirty="0" smtClean="0"/>
              <a:t> </a:t>
            </a:r>
            <a:r>
              <a:rPr lang="cs-CZ" sz="3600" dirty="0" err="1" smtClean="0"/>
              <a:t>than</a:t>
            </a:r>
            <a:r>
              <a:rPr lang="cs-CZ" sz="3600" dirty="0" smtClean="0"/>
              <a:t> </a:t>
            </a:r>
            <a:r>
              <a:rPr lang="cs-CZ" sz="3600" dirty="0" err="1" smtClean="0"/>
              <a:t>NSADs</a:t>
            </a:r>
            <a:r>
              <a:rPr lang="cs-CZ" sz="3600" dirty="0" smtClean="0"/>
              <a:t>) </a:t>
            </a:r>
            <a:r>
              <a:rPr lang="cs-CZ" sz="3600" dirty="0" err="1" smtClean="0"/>
              <a:t>is</a:t>
            </a:r>
            <a:r>
              <a:rPr lang="cs-CZ" sz="3600" dirty="0" smtClean="0"/>
              <a:t> </a:t>
            </a:r>
            <a:r>
              <a:rPr lang="cs-CZ" sz="3600" dirty="0" err="1" smtClean="0"/>
              <a:t>necessary</a:t>
            </a:r>
            <a:r>
              <a:rPr lang="cs-CZ" sz="3600" dirty="0" smtClean="0"/>
              <a:t> in most </a:t>
            </a:r>
            <a:r>
              <a:rPr lang="cs-CZ" sz="3600" dirty="0" err="1" smtClean="0"/>
              <a:t>cases</a:t>
            </a:r>
            <a:r>
              <a:rPr lang="cs-CZ" sz="3600" dirty="0" smtClean="0"/>
              <a:t>. </a:t>
            </a:r>
            <a:r>
              <a:rPr lang="cs-CZ" sz="3600" dirty="0" err="1" smtClean="0"/>
              <a:t>Other</a:t>
            </a:r>
            <a:r>
              <a:rPr lang="cs-CZ" sz="3600" dirty="0" smtClean="0"/>
              <a:t> </a:t>
            </a:r>
            <a:r>
              <a:rPr lang="cs-CZ" sz="3600" dirty="0" err="1" smtClean="0"/>
              <a:t>therapeutic</a:t>
            </a:r>
            <a:r>
              <a:rPr lang="cs-CZ" sz="3600" dirty="0" smtClean="0"/>
              <a:t> </a:t>
            </a:r>
            <a:r>
              <a:rPr lang="cs-CZ" sz="3600" dirty="0" err="1" smtClean="0"/>
              <a:t>options</a:t>
            </a:r>
            <a:r>
              <a:rPr lang="cs-CZ" sz="3600" dirty="0" smtClean="0"/>
              <a:t> </a:t>
            </a:r>
            <a:r>
              <a:rPr lang="cs-CZ" sz="3600" dirty="0" err="1" smtClean="0"/>
              <a:t>include</a:t>
            </a:r>
            <a:r>
              <a:rPr lang="cs-CZ" sz="3600" dirty="0" smtClean="0"/>
              <a:t> </a:t>
            </a:r>
            <a:r>
              <a:rPr lang="cs-CZ" sz="3600" dirty="0" err="1" smtClean="0"/>
              <a:t>sodium</a:t>
            </a:r>
            <a:r>
              <a:rPr lang="cs-CZ" sz="3600" dirty="0" smtClean="0"/>
              <a:t> </a:t>
            </a:r>
            <a:r>
              <a:rPr lang="cs-CZ" sz="3600" dirty="0" err="1" smtClean="0"/>
              <a:t>thiosulphate</a:t>
            </a:r>
            <a:r>
              <a:rPr lang="cs-CZ" sz="3600" dirty="0" smtClean="0"/>
              <a:t>, </a:t>
            </a:r>
            <a:r>
              <a:rPr lang="cs-CZ" sz="3600" dirty="0" err="1" smtClean="0"/>
              <a:t>increased</a:t>
            </a:r>
            <a:r>
              <a:rPr lang="cs-CZ" sz="3600" dirty="0" smtClean="0"/>
              <a:t> </a:t>
            </a:r>
            <a:r>
              <a:rPr lang="cs-CZ" sz="3600" dirty="0" err="1" smtClean="0"/>
              <a:t>dialysis</a:t>
            </a:r>
            <a:r>
              <a:rPr lang="cs-CZ" sz="3600" dirty="0" smtClean="0"/>
              <a:t> </a:t>
            </a:r>
            <a:r>
              <a:rPr lang="cs-CZ" sz="3600" dirty="0" err="1" smtClean="0"/>
              <a:t>frequency</a:t>
            </a:r>
            <a:r>
              <a:rPr lang="cs-CZ" sz="3600" dirty="0" smtClean="0"/>
              <a:t> (to </a:t>
            </a:r>
            <a:r>
              <a:rPr lang="cs-CZ" sz="3600" dirty="0" err="1" smtClean="0"/>
              <a:t>reduce</a:t>
            </a:r>
            <a:r>
              <a:rPr lang="cs-CZ" sz="3600" dirty="0" smtClean="0"/>
              <a:t> </a:t>
            </a:r>
            <a:r>
              <a:rPr lang="cs-CZ" sz="3600" dirty="0" err="1" smtClean="0"/>
              <a:t>phosphorus</a:t>
            </a:r>
            <a:r>
              <a:rPr lang="cs-CZ" sz="3600" dirty="0" smtClean="0"/>
              <a:t>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), </a:t>
            </a:r>
            <a:r>
              <a:rPr lang="cs-CZ" sz="3600" dirty="0" err="1" smtClean="0"/>
              <a:t>kidney</a:t>
            </a:r>
            <a:r>
              <a:rPr lang="cs-CZ" sz="3600" dirty="0" smtClean="0"/>
              <a:t> </a:t>
            </a:r>
            <a:r>
              <a:rPr lang="cs-CZ" sz="3600" dirty="0" err="1" smtClean="0"/>
              <a:t>transplantation</a:t>
            </a:r>
            <a:r>
              <a:rPr lang="cs-CZ" sz="3600" dirty="0" smtClean="0"/>
              <a:t>, </a:t>
            </a:r>
            <a:r>
              <a:rPr lang="cs-CZ" sz="3600" dirty="0" err="1" smtClean="0"/>
              <a:t>phosphate</a:t>
            </a:r>
            <a:r>
              <a:rPr lang="cs-CZ" sz="3600" dirty="0" smtClean="0"/>
              <a:t> </a:t>
            </a:r>
            <a:r>
              <a:rPr lang="cs-CZ" sz="3600" dirty="0" err="1" smtClean="0"/>
              <a:t>binders</a:t>
            </a:r>
            <a:r>
              <a:rPr lang="cs-CZ" sz="3600" dirty="0" smtClean="0"/>
              <a:t> - </a:t>
            </a:r>
            <a:r>
              <a:rPr lang="cs-CZ" sz="3600" dirty="0" err="1" smtClean="0"/>
              <a:t>sevelamer</a:t>
            </a:r>
            <a:r>
              <a:rPr lang="cs-CZ" sz="3600" dirty="0" smtClean="0"/>
              <a:t>, </a:t>
            </a:r>
            <a:r>
              <a:rPr lang="cs-CZ" sz="3600" dirty="0" err="1" smtClean="0"/>
              <a:t>lanthanum</a:t>
            </a:r>
            <a:r>
              <a:rPr lang="cs-CZ" sz="3600" dirty="0" smtClean="0"/>
              <a:t>, </a:t>
            </a:r>
            <a:r>
              <a:rPr lang="cs-CZ" sz="3600" dirty="0" err="1" smtClean="0"/>
              <a:t>bisphosphonates</a:t>
            </a:r>
            <a:r>
              <a:rPr lang="cs-CZ" sz="3600" dirty="0" smtClean="0"/>
              <a:t> (</a:t>
            </a:r>
            <a:r>
              <a:rPr lang="cs-CZ" sz="3600" dirty="0" err="1" smtClean="0"/>
              <a:t>etidronate</a:t>
            </a:r>
            <a:r>
              <a:rPr lang="cs-CZ" sz="3600" dirty="0" smtClean="0"/>
              <a:t>), </a:t>
            </a:r>
            <a:r>
              <a:rPr lang="cs-CZ" sz="3600" dirty="0" err="1" smtClean="0"/>
              <a:t>calcimimetics</a:t>
            </a:r>
            <a:r>
              <a:rPr lang="cs-CZ" sz="3600" dirty="0" smtClean="0"/>
              <a:t> - </a:t>
            </a:r>
            <a:r>
              <a:rPr lang="cs-CZ" sz="3600" dirty="0" err="1" smtClean="0"/>
              <a:t>cinacalcet</a:t>
            </a:r>
            <a:r>
              <a:rPr lang="cs-CZ" sz="3600" dirty="0" smtClean="0"/>
              <a:t>, </a:t>
            </a:r>
            <a:r>
              <a:rPr lang="cs-CZ" sz="3600" dirty="0" err="1" smtClean="0"/>
              <a:t>parathyroidectomy</a:t>
            </a:r>
            <a:r>
              <a:rPr lang="cs-CZ" sz="3600" dirty="0" smtClean="0"/>
              <a:t>  </a:t>
            </a:r>
            <a:r>
              <a:rPr lang="cs-CZ" sz="3600" dirty="0" err="1" smtClean="0"/>
              <a:t>or</a:t>
            </a:r>
            <a:r>
              <a:rPr lang="cs-CZ" sz="3600" dirty="0" smtClean="0"/>
              <a:t> vitamin K. </a:t>
            </a:r>
          </a:p>
          <a:p>
            <a:pPr algn="just"/>
            <a:endParaRPr kumimoji="0" lang="cs-CZ" sz="36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3826254" y="6644130"/>
            <a:ext cx="1290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</a:t>
            </a:r>
            <a:r>
              <a:rPr lang="cs-CZ" sz="5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endParaRPr lang="cs-CZ" sz="5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27956990" y="6595279"/>
            <a:ext cx="13033448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5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cs-CZ" sz="5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sz="5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  <a:r>
              <a:rPr lang="fr-FR" sz="4000" b="1" dirty="0" smtClean="0"/>
              <a:t>:</a:t>
            </a:r>
            <a:endParaRPr lang="cs-CZ" sz="4000" b="1" dirty="0" smtClean="0"/>
          </a:p>
          <a:p>
            <a:pPr algn="just"/>
            <a:endParaRPr lang="cs-CZ" sz="4000" b="1" dirty="0" smtClean="0"/>
          </a:p>
          <a:p>
            <a:pPr algn="just"/>
            <a:r>
              <a:rPr lang="cs-CZ" sz="3600" dirty="0" err="1" smtClean="0"/>
              <a:t>According</a:t>
            </a:r>
            <a:r>
              <a:rPr lang="cs-CZ" sz="3600" dirty="0" smtClean="0"/>
              <a:t> </a:t>
            </a:r>
            <a:r>
              <a:rPr lang="cs-CZ" sz="3600" dirty="0" smtClean="0"/>
              <a:t>to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clinical</a:t>
            </a:r>
            <a:r>
              <a:rPr lang="cs-CZ" sz="3600" dirty="0" smtClean="0"/>
              <a:t> </a:t>
            </a:r>
            <a:r>
              <a:rPr lang="cs-CZ" sz="3600" dirty="0" err="1" smtClean="0"/>
              <a:t>picture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finding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calcifications</a:t>
            </a:r>
            <a:r>
              <a:rPr lang="cs-CZ" sz="3600" dirty="0" smtClean="0"/>
              <a:t> in soft </a:t>
            </a:r>
            <a:r>
              <a:rPr lang="cs-CZ" sz="3600" dirty="0" err="1" smtClean="0"/>
              <a:t>tissues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limb </a:t>
            </a:r>
            <a:r>
              <a:rPr lang="cs-CZ" sz="3600" dirty="0" err="1" smtClean="0"/>
              <a:t>vessels</a:t>
            </a:r>
            <a:r>
              <a:rPr lang="cs-CZ" sz="3600" dirty="0" smtClean="0"/>
              <a:t> on </a:t>
            </a:r>
            <a:r>
              <a:rPr lang="cs-CZ" sz="3600" dirty="0" err="1" smtClean="0"/>
              <a:t>the</a:t>
            </a:r>
            <a:r>
              <a:rPr lang="cs-CZ" sz="3600" dirty="0" smtClean="0"/>
              <a:t> X-</a:t>
            </a:r>
            <a:r>
              <a:rPr lang="cs-CZ" sz="3600" dirty="0" err="1" smtClean="0"/>
              <a:t>ray</a:t>
            </a:r>
            <a:r>
              <a:rPr lang="cs-CZ" sz="3600" dirty="0" smtClean="0"/>
              <a:t> </a:t>
            </a:r>
            <a:r>
              <a:rPr lang="cs-CZ" sz="3600" dirty="0" err="1" smtClean="0"/>
              <a:t>images</a:t>
            </a:r>
            <a:r>
              <a:rPr lang="cs-CZ" sz="3600" dirty="0" smtClean="0"/>
              <a:t> </a:t>
            </a:r>
            <a:r>
              <a:rPr lang="cs-CZ" sz="3600" dirty="0" smtClean="0"/>
              <a:t>(</a:t>
            </a:r>
            <a:r>
              <a:rPr lang="cs-CZ" sz="3600" dirty="0" err="1" smtClean="0"/>
              <a:t>figure</a:t>
            </a:r>
            <a:r>
              <a:rPr lang="cs-CZ" sz="3600" dirty="0" smtClean="0"/>
              <a:t> 3 </a:t>
            </a:r>
            <a:r>
              <a:rPr lang="cs-CZ" sz="3600" dirty="0" err="1" smtClean="0"/>
              <a:t>and</a:t>
            </a:r>
            <a:r>
              <a:rPr lang="cs-CZ" sz="3600" dirty="0" smtClean="0"/>
              <a:t> 4), a </a:t>
            </a:r>
            <a:r>
              <a:rPr lang="cs-CZ" sz="3600" dirty="0" err="1" smtClean="0"/>
              <a:t>suspicion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calcific</a:t>
            </a:r>
            <a:r>
              <a:rPr lang="cs-CZ" sz="3600" dirty="0" smtClean="0"/>
              <a:t> </a:t>
            </a:r>
            <a:r>
              <a:rPr lang="cs-CZ" sz="3600" dirty="0" err="1" smtClean="0"/>
              <a:t>uremic</a:t>
            </a:r>
            <a:r>
              <a:rPr lang="cs-CZ" sz="3600" dirty="0" smtClean="0"/>
              <a:t> </a:t>
            </a:r>
            <a:r>
              <a:rPr lang="cs-CZ" sz="3600" dirty="0" err="1" smtClean="0"/>
              <a:t>arteriopathy</a:t>
            </a:r>
            <a:r>
              <a:rPr lang="cs-CZ" sz="3600" dirty="0" smtClean="0"/>
              <a:t> (</a:t>
            </a:r>
            <a:r>
              <a:rPr lang="cs-CZ" sz="3600" dirty="0" err="1" smtClean="0"/>
              <a:t>calciphylaxis</a:t>
            </a:r>
            <a:r>
              <a:rPr lang="cs-CZ" sz="3600" dirty="0" smtClean="0"/>
              <a:t>)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cs-CZ" sz="3600" dirty="0" err="1" smtClean="0"/>
              <a:t>raised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patient</a:t>
            </a:r>
            <a:r>
              <a:rPr lang="cs-CZ" sz="3600" dirty="0" smtClean="0"/>
              <a:t>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cs-CZ" sz="3600" dirty="0" err="1" smtClean="0"/>
              <a:t>thoroughly</a:t>
            </a:r>
            <a:r>
              <a:rPr lang="cs-CZ" sz="3600" dirty="0" smtClean="0"/>
              <a:t> </a:t>
            </a:r>
            <a:r>
              <a:rPr lang="cs-CZ" sz="3600" dirty="0" err="1" smtClean="0"/>
              <a:t>examined</a:t>
            </a:r>
            <a:r>
              <a:rPr lang="cs-CZ" sz="3600" dirty="0" smtClean="0"/>
              <a:t>. </a:t>
            </a:r>
            <a:r>
              <a:rPr lang="cs-CZ" sz="3600" dirty="0" err="1" smtClean="0"/>
              <a:t>She</a:t>
            </a:r>
            <a:r>
              <a:rPr lang="cs-CZ" sz="3600" dirty="0" smtClean="0"/>
              <a:t> had </a:t>
            </a:r>
            <a:r>
              <a:rPr lang="cs-CZ" sz="3600" dirty="0" err="1" smtClean="0"/>
              <a:t>slightly</a:t>
            </a:r>
            <a:r>
              <a:rPr lang="cs-CZ" sz="3600" dirty="0" smtClean="0"/>
              <a:t> </a:t>
            </a:r>
            <a:r>
              <a:rPr lang="cs-CZ" sz="3600" dirty="0" err="1" smtClean="0"/>
              <a:t>elevated</a:t>
            </a:r>
            <a:r>
              <a:rPr lang="cs-CZ" sz="3600" dirty="0" smtClean="0"/>
              <a:t> </a:t>
            </a:r>
            <a:r>
              <a:rPr lang="cs-CZ" sz="3600" dirty="0" err="1" smtClean="0"/>
              <a:t>creatinine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CRP, </a:t>
            </a:r>
            <a:r>
              <a:rPr lang="cs-CZ" sz="3600" dirty="0" err="1" smtClean="0"/>
              <a:t>mild</a:t>
            </a:r>
            <a:r>
              <a:rPr lang="cs-CZ" sz="3600" dirty="0" smtClean="0"/>
              <a:t> </a:t>
            </a:r>
            <a:r>
              <a:rPr lang="cs-CZ" sz="3600" dirty="0" err="1" smtClean="0"/>
              <a:t>anaemia</a:t>
            </a:r>
            <a:r>
              <a:rPr lang="cs-CZ" sz="3600" dirty="0" smtClean="0"/>
              <a:t>, positive ANA (1:80 – </a:t>
            </a:r>
            <a:r>
              <a:rPr lang="cs-CZ" sz="3600" dirty="0" err="1" smtClean="0"/>
              <a:t>nuclear</a:t>
            </a:r>
            <a:r>
              <a:rPr lang="cs-CZ" sz="3600" dirty="0" smtClean="0"/>
              <a:t> type). O</a:t>
            </a:r>
            <a:r>
              <a:rPr lang="en-US" sz="3600" dirty="0" err="1" smtClean="0"/>
              <a:t>ther</a:t>
            </a:r>
            <a:r>
              <a:rPr lang="en-US" sz="3600" dirty="0" smtClean="0"/>
              <a:t> examinations were without </a:t>
            </a:r>
            <a:r>
              <a:rPr lang="cs-CZ" sz="3600" dirty="0" err="1" smtClean="0"/>
              <a:t>any</a:t>
            </a:r>
            <a:r>
              <a:rPr lang="cs-CZ" sz="3600" dirty="0" smtClean="0"/>
              <a:t> </a:t>
            </a:r>
            <a:r>
              <a:rPr lang="en-US" sz="3600" dirty="0" smtClean="0"/>
              <a:t>pathology</a:t>
            </a:r>
            <a:r>
              <a:rPr lang="cs-CZ" sz="3600" dirty="0" smtClean="0"/>
              <a:t>, </a:t>
            </a:r>
            <a:r>
              <a:rPr lang="cs-CZ" sz="3600" dirty="0" err="1" smtClean="0"/>
              <a:t>including</a:t>
            </a:r>
            <a:r>
              <a:rPr lang="cs-CZ" sz="3600" dirty="0" smtClean="0"/>
              <a:t> </a:t>
            </a:r>
            <a:r>
              <a:rPr lang="cs-CZ" sz="3600" dirty="0" err="1" smtClean="0"/>
              <a:t>calcium</a:t>
            </a:r>
            <a:r>
              <a:rPr lang="cs-CZ" sz="3600" dirty="0" smtClean="0"/>
              <a:t>, </a:t>
            </a:r>
            <a:r>
              <a:rPr lang="cs-CZ" sz="3600" dirty="0" err="1" smtClean="0"/>
              <a:t>phospate</a:t>
            </a:r>
            <a:r>
              <a:rPr lang="cs-CZ" sz="3600" dirty="0" smtClean="0"/>
              <a:t>, parathormone </a:t>
            </a:r>
            <a:r>
              <a:rPr lang="cs-CZ" sz="3600" dirty="0" err="1" smtClean="0"/>
              <a:t>and</a:t>
            </a:r>
            <a:r>
              <a:rPr lang="cs-CZ" sz="3600" dirty="0" smtClean="0"/>
              <a:t> vitamin D </a:t>
            </a:r>
            <a:r>
              <a:rPr lang="cs-CZ" sz="3600" dirty="0" err="1" smtClean="0"/>
              <a:t>levels</a:t>
            </a:r>
            <a:r>
              <a:rPr lang="cs-CZ" sz="3600" dirty="0" smtClean="0"/>
              <a:t>. </a:t>
            </a:r>
            <a:r>
              <a:rPr lang="cs-CZ" sz="3600" dirty="0" err="1" smtClean="0"/>
              <a:t>Yet</a:t>
            </a:r>
            <a:r>
              <a:rPr lang="cs-CZ" sz="3600" dirty="0" smtClean="0"/>
              <a:t> </a:t>
            </a:r>
            <a:r>
              <a:rPr lang="cs-CZ" sz="3600" dirty="0" err="1" smtClean="0"/>
              <a:t>overdose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vitamin D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calcium</a:t>
            </a:r>
            <a:r>
              <a:rPr lang="cs-CZ" sz="3600" dirty="0" smtClean="0"/>
              <a:t> </a:t>
            </a:r>
            <a:r>
              <a:rPr lang="cs-CZ" sz="3600" dirty="0" err="1" smtClean="0"/>
              <a:t>substitution</a:t>
            </a:r>
            <a:r>
              <a:rPr lang="cs-CZ" sz="3600" dirty="0" smtClean="0"/>
              <a:t> </a:t>
            </a:r>
            <a:r>
              <a:rPr lang="cs-CZ" sz="3600" dirty="0" err="1" smtClean="0"/>
              <a:t>treatment</a:t>
            </a:r>
            <a:r>
              <a:rPr lang="cs-CZ" sz="3600" dirty="0" smtClean="0"/>
              <a:t> </a:t>
            </a:r>
            <a:r>
              <a:rPr lang="cs-CZ" sz="3600" dirty="0" err="1" smtClean="0"/>
              <a:t>after</a:t>
            </a:r>
            <a:r>
              <a:rPr lang="cs-CZ" sz="3600" dirty="0" smtClean="0"/>
              <a:t> </a:t>
            </a:r>
            <a:r>
              <a:rPr lang="cs-CZ" sz="3600" dirty="0" err="1" smtClean="0"/>
              <a:t>thyroidectomy</a:t>
            </a:r>
            <a:r>
              <a:rPr lang="cs-CZ" sz="3600" dirty="0" smtClean="0"/>
              <a:t> </a:t>
            </a:r>
            <a:r>
              <a:rPr lang="en-US" sz="3600" dirty="0" smtClean="0"/>
              <a:t>with </a:t>
            </a:r>
            <a:r>
              <a:rPr lang="en-US" sz="3600" dirty="0" err="1" smtClean="0"/>
              <a:t>parathyreoidectomy</a:t>
            </a:r>
            <a:r>
              <a:rPr lang="en-US" sz="3600" dirty="0" smtClean="0"/>
              <a:t>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cs-CZ" sz="3600" dirty="0" err="1" smtClean="0"/>
              <a:t>considered</a:t>
            </a:r>
            <a:r>
              <a:rPr lang="cs-CZ" sz="3600" dirty="0" smtClean="0"/>
              <a:t> as </a:t>
            </a:r>
            <a:r>
              <a:rPr lang="cs-CZ" sz="3600" dirty="0" err="1" smtClean="0"/>
              <a:t>triggering</a:t>
            </a:r>
            <a:r>
              <a:rPr lang="cs-CZ" sz="3600" dirty="0" smtClean="0"/>
              <a:t> </a:t>
            </a:r>
            <a:r>
              <a:rPr lang="cs-CZ" sz="3600" dirty="0" err="1" smtClean="0"/>
              <a:t>factor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calciphylaxis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therefore</a:t>
            </a:r>
            <a:r>
              <a:rPr lang="cs-CZ" sz="3600" dirty="0" smtClean="0"/>
              <a:t> </a:t>
            </a:r>
            <a:r>
              <a:rPr lang="cs-CZ" sz="3600" dirty="0" err="1" smtClean="0"/>
              <a:t>this</a:t>
            </a:r>
            <a:r>
              <a:rPr lang="cs-CZ" sz="3600" dirty="0" smtClean="0"/>
              <a:t> </a:t>
            </a:r>
            <a:r>
              <a:rPr lang="cs-CZ" sz="3600" dirty="0" err="1" smtClean="0"/>
              <a:t>substitution</a:t>
            </a:r>
            <a:r>
              <a:rPr lang="cs-CZ" sz="3600" dirty="0" smtClean="0"/>
              <a:t> </a:t>
            </a:r>
            <a:r>
              <a:rPr lang="cs-CZ" sz="3600" dirty="0" err="1" smtClean="0"/>
              <a:t>therapy</a:t>
            </a:r>
            <a:r>
              <a:rPr lang="cs-CZ" sz="3600" dirty="0" smtClean="0"/>
              <a:t>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cs-CZ" sz="3600" dirty="0" err="1" smtClean="0"/>
              <a:t>terminated</a:t>
            </a:r>
            <a:r>
              <a:rPr lang="cs-CZ" sz="3600" dirty="0" smtClean="0"/>
              <a:t>. T</a:t>
            </a:r>
            <a:r>
              <a:rPr lang="en-US" sz="3600" dirty="0" smtClean="0"/>
              <a:t>he etiology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calciphylaxis</a:t>
            </a:r>
            <a:r>
              <a:rPr lang="cs-CZ" sz="3600" dirty="0" smtClean="0"/>
              <a:t> in </a:t>
            </a:r>
            <a:r>
              <a:rPr lang="cs-CZ" sz="3600" dirty="0" err="1" smtClean="0"/>
              <a:t>this</a:t>
            </a:r>
            <a:r>
              <a:rPr lang="cs-CZ" sz="3600" dirty="0" smtClean="0"/>
              <a:t> </a:t>
            </a:r>
            <a:r>
              <a:rPr lang="cs-CZ" sz="3600" dirty="0" err="1" smtClean="0"/>
              <a:t>patient</a:t>
            </a:r>
            <a:r>
              <a:rPr lang="cs-CZ" sz="3600" dirty="0" smtClean="0"/>
              <a:t> </a:t>
            </a:r>
            <a:r>
              <a:rPr lang="cs-CZ" sz="3600" dirty="0" err="1" smtClean="0"/>
              <a:t>however</a:t>
            </a:r>
            <a:r>
              <a:rPr lang="cs-CZ" sz="3600" dirty="0" smtClean="0"/>
              <a:t> </a:t>
            </a:r>
            <a:r>
              <a:rPr lang="en-US" sz="3600" dirty="0" smtClean="0"/>
              <a:t>seems to be more complex </a:t>
            </a:r>
            <a:r>
              <a:rPr lang="cs-CZ" sz="3600" dirty="0" err="1" smtClean="0"/>
              <a:t>with</a:t>
            </a:r>
            <a:r>
              <a:rPr lang="en-US" sz="3600" dirty="0" smtClean="0"/>
              <a:t> chronic inflammation,</a:t>
            </a:r>
            <a:r>
              <a:rPr lang="cs-CZ" sz="3600" dirty="0" smtClean="0"/>
              <a:t> </a:t>
            </a:r>
            <a:r>
              <a:rPr lang="en-US" sz="3600" dirty="0" smtClean="0"/>
              <a:t>diabetes, </a:t>
            </a:r>
            <a:r>
              <a:rPr lang="en-US" sz="3600" dirty="0" err="1" smtClean="0"/>
              <a:t>corticotherapy</a:t>
            </a:r>
            <a:r>
              <a:rPr lang="en-US" sz="3600" dirty="0" smtClean="0"/>
              <a:t>, </a:t>
            </a:r>
            <a:r>
              <a:rPr lang="cs-CZ" sz="3600" dirty="0" err="1" smtClean="0"/>
              <a:t>and</a:t>
            </a:r>
            <a:r>
              <a:rPr lang="en-US" sz="3600" dirty="0" smtClean="0"/>
              <a:t> atherosclerosis of </a:t>
            </a:r>
            <a:r>
              <a:rPr lang="cs-CZ" sz="3600" dirty="0" err="1" smtClean="0"/>
              <a:t>lower</a:t>
            </a:r>
            <a:r>
              <a:rPr lang="cs-CZ" sz="3600" dirty="0" smtClean="0"/>
              <a:t> limb </a:t>
            </a:r>
            <a:r>
              <a:rPr lang="en-US" sz="3600" dirty="0" smtClean="0"/>
              <a:t>blood vessels </a:t>
            </a:r>
            <a:r>
              <a:rPr lang="cs-CZ" sz="3600" dirty="0" smtClean="0"/>
              <a:t>as </a:t>
            </a:r>
            <a:r>
              <a:rPr lang="cs-CZ" sz="3600" dirty="0" err="1" smtClean="0"/>
              <a:t>contributing</a:t>
            </a:r>
            <a:r>
              <a:rPr lang="cs-CZ" sz="3600" dirty="0" smtClean="0"/>
              <a:t> </a:t>
            </a:r>
            <a:r>
              <a:rPr lang="cs-CZ" sz="3600" dirty="0" err="1" smtClean="0"/>
              <a:t>factors</a:t>
            </a:r>
            <a:r>
              <a:rPr lang="cs-CZ" sz="3600" dirty="0" smtClean="0"/>
              <a:t>. </a:t>
            </a:r>
            <a:r>
              <a:rPr lang="en-US" sz="3600" dirty="0" smtClean="0"/>
              <a:t>Subsequently, she was released home </a:t>
            </a:r>
            <a:r>
              <a:rPr lang="cs-CZ" sz="3600" dirty="0" err="1" smtClean="0"/>
              <a:t>with</a:t>
            </a:r>
            <a:r>
              <a:rPr lang="en-US" sz="3600" dirty="0" smtClean="0"/>
              <a:t> local wound healing treatment</a:t>
            </a:r>
            <a:r>
              <a:rPr lang="cs-CZ" sz="3600" dirty="0" smtClean="0"/>
              <a:t>. </a:t>
            </a:r>
            <a:r>
              <a:rPr lang="cs-CZ" sz="3600" dirty="0" err="1" smtClean="0"/>
              <a:t>But</a:t>
            </a:r>
            <a:r>
              <a:rPr lang="cs-CZ" sz="3600" dirty="0" smtClean="0"/>
              <a:t> </a:t>
            </a:r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en-US" sz="3600" dirty="0" smtClean="0"/>
              <a:t>he did not appear for further check</a:t>
            </a:r>
            <a:r>
              <a:rPr lang="cs-CZ" sz="3600" dirty="0" smtClean="0"/>
              <a:t> </a:t>
            </a:r>
            <a:r>
              <a:rPr lang="cs-CZ" sz="3600" dirty="0" err="1" smtClean="0"/>
              <a:t>ups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b</a:t>
            </a:r>
            <a:r>
              <a:rPr lang="en-US" sz="3600" dirty="0" smtClean="0"/>
              <a:t>y phone </a:t>
            </a:r>
            <a:r>
              <a:rPr lang="cs-CZ" sz="3600" dirty="0" err="1" smtClean="0"/>
              <a:t>contact</a:t>
            </a:r>
            <a:r>
              <a:rPr lang="cs-CZ" sz="3600" dirty="0" smtClean="0"/>
              <a:t> </a:t>
            </a:r>
            <a:r>
              <a:rPr lang="cs-CZ" sz="3600" dirty="0" err="1" smtClean="0"/>
              <a:t>with</a:t>
            </a:r>
            <a:r>
              <a:rPr lang="cs-CZ" sz="3600" dirty="0" smtClean="0"/>
              <a:t> </a:t>
            </a:r>
            <a:r>
              <a:rPr lang="en-US" sz="3600" dirty="0" smtClean="0"/>
              <a:t>the patient's son </a:t>
            </a:r>
            <a:r>
              <a:rPr lang="cs-CZ" sz="3600" dirty="0" err="1" smtClean="0"/>
              <a:t>it</a:t>
            </a:r>
            <a:r>
              <a:rPr lang="cs-CZ" sz="3600" dirty="0" smtClean="0"/>
              <a:t>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en-US" sz="3600" dirty="0" smtClean="0"/>
              <a:t>found </a:t>
            </a:r>
            <a:r>
              <a:rPr lang="en-US" sz="3600" dirty="0" err="1" smtClean="0"/>
              <a:t>tha</a:t>
            </a:r>
            <a:r>
              <a:rPr lang="cs-CZ" sz="3600" dirty="0" smtClean="0"/>
              <a:t>t </a:t>
            </a:r>
            <a:r>
              <a:rPr lang="cs-CZ" sz="3600" dirty="0" err="1" smtClean="0"/>
              <a:t>an</a:t>
            </a:r>
            <a:r>
              <a:rPr lang="cs-CZ" sz="3600" dirty="0" smtClean="0"/>
              <a:t> </a:t>
            </a:r>
            <a:r>
              <a:rPr lang="en-US" sz="3600" dirty="0" smtClean="0"/>
              <a:t>amputation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right</a:t>
            </a:r>
            <a:r>
              <a:rPr lang="cs-CZ" sz="3600" dirty="0" smtClean="0"/>
              <a:t> leg </a:t>
            </a:r>
            <a:r>
              <a:rPr lang="cs-CZ" sz="3600" dirty="0" smtClean="0"/>
              <a:t>had </a:t>
            </a:r>
            <a:r>
              <a:rPr lang="cs-CZ" sz="3600" dirty="0" err="1" smtClean="0"/>
              <a:t>been</a:t>
            </a:r>
            <a:r>
              <a:rPr lang="en-US" sz="3600" dirty="0" smtClean="0"/>
              <a:t> </a:t>
            </a:r>
            <a:r>
              <a:rPr lang="en-US" sz="3600" dirty="0" smtClean="0"/>
              <a:t>required </a:t>
            </a:r>
            <a:r>
              <a:rPr lang="cs-CZ" sz="3600" dirty="0" err="1" smtClean="0"/>
              <a:t>because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en-US" sz="3600" dirty="0" smtClean="0"/>
              <a:t>extensive gangrene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that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patient</a:t>
            </a:r>
            <a:r>
              <a:rPr lang="cs-CZ" sz="3600" smtClean="0"/>
              <a:t> </a:t>
            </a:r>
            <a:r>
              <a:rPr lang="cs-CZ" sz="3600" smtClean="0"/>
              <a:t>had subsequently</a:t>
            </a:r>
            <a:r>
              <a:rPr lang="cs-CZ" sz="3600" dirty="0" smtClean="0"/>
              <a:t> </a:t>
            </a:r>
            <a:r>
              <a:rPr lang="cs-CZ" sz="3600" dirty="0" err="1" smtClean="0"/>
              <a:t>died</a:t>
            </a:r>
            <a:r>
              <a:rPr lang="cs-CZ" sz="3600" dirty="0" smtClean="0"/>
              <a:t> in </a:t>
            </a:r>
            <a:r>
              <a:rPr lang="cs-CZ" sz="3600" dirty="0" err="1" smtClean="0"/>
              <a:t>February</a:t>
            </a:r>
            <a:r>
              <a:rPr lang="cs-CZ" sz="3600" dirty="0" smtClean="0"/>
              <a:t> 2017.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7884982" y="25293115"/>
            <a:ext cx="135617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en-US" sz="4000" b="1" dirty="0" smtClean="0"/>
              <a:t>: 	</a:t>
            </a:r>
            <a:endParaRPr lang="cs-CZ" sz="4000" dirty="0" smtClean="0"/>
          </a:p>
          <a:p>
            <a:r>
              <a:rPr lang="en-US" sz="4000" dirty="0" smtClean="0"/>
              <a:t>It is necessary to think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calciphylaxis</a:t>
            </a:r>
            <a:r>
              <a:rPr lang="cs-CZ" sz="4000" dirty="0" smtClean="0"/>
              <a:t> n</a:t>
            </a:r>
            <a:r>
              <a:rPr lang="en-US" sz="4000" dirty="0" err="1" smtClean="0"/>
              <a:t>ot</a:t>
            </a:r>
            <a:r>
              <a:rPr lang="en-US" sz="4000" dirty="0" smtClean="0"/>
              <a:t> only in </a:t>
            </a:r>
            <a:r>
              <a:rPr lang="en-US" sz="4000" dirty="0" err="1" smtClean="0"/>
              <a:t>uraemic</a:t>
            </a:r>
            <a:r>
              <a:rPr lang="en-US" sz="4000" dirty="0" smtClean="0"/>
              <a:t> patients</a:t>
            </a:r>
            <a:r>
              <a:rPr lang="cs-CZ" sz="4000" dirty="0" smtClean="0"/>
              <a:t> </a:t>
            </a:r>
            <a:r>
              <a:rPr lang="cs-CZ" sz="4000" dirty="0" err="1" smtClean="0"/>
              <a:t>but</a:t>
            </a:r>
            <a:r>
              <a:rPr lang="cs-CZ" sz="4000" dirty="0" smtClean="0"/>
              <a:t> </a:t>
            </a:r>
            <a:r>
              <a:rPr lang="cs-CZ" sz="4000" dirty="0" err="1" smtClean="0"/>
              <a:t>also</a:t>
            </a:r>
            <a:r>
              <a:rPr lang="cs-CZ" sz="4000" dirty="0" smtClean="0"/>
              <a:t> in non </a:t>
            </a:r>
            <a:r>
              <a:rPr lang="cs-CZ" sz="4000" dirty="0" err="1" smtClean="0"/>
              <a:t>uraemic</a:t>
            </a:r>
            <a:r>
              <a:rPr lang="en-US" sz="4000" dirty="0" smtClean="0"/>
              <a:t> </a:t>
            </a:r>
            <a:r>
              <a:rPr lang="en-US" sz="4000" dirty="0" err="1" smtClean="0"/>
              <a:t>polymor</a:t>
            </a:r>
            <a:r>
              <a:rPr lang="cs-CZ" sz="4000" dirty="0" err="1" smtClean="0"/>
              <a:t>bid</a:t>
            </a:r>
            <a:r>
              <a:rPr lang="en-US" sz="4000" dirty="0" smtClean="0"/>
              <a:t> patients, with risk factors, incl. </a:t>
            </a:r>
            <a:r>
              <a:rPr lang="en-US" sz="4000" dirty="0" err="1" smtClean="0"/>
              <a:t>coagulopathy</a:t>
            </a:r>
            <a:r>
              <a:rPr lang="en-US" sz="4000" dirty="0" smtClean="0"/>
              <a:t> and </a:t>
            </a:r>
            <a:r>
              <a:rPr lang="en-US" sz="4000" dirty="0" err="1" smtClean="0"/>
              <a:t>chron</a:t>
            </a:r>
            <a:r>
              <a:rPr lang="cs-CZ" sz="4000" dirty="0" err="1" smtClean="0"/>
              <a:t>ic</a:t>
            </a:r>
            <a:r>
              <a:rPr lang="en-US" sz="4000" dirty="0" smtClean="0"/>
              <a:t> inflammation</a:t>
            </a:r>
            <a:r>
              <a:rPr lang="cs-CZ" sz="4000" dirty="0" smtClean="0"/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Treatment must be multidisciplinary</a:t>
            </a:r>
            <a:r>
              <a:rPr lang="cs-CZ" sz="4000" dirty="0" smtClean="0"/>
              <a:t>. B</a:t>
            </a:r>
            <a:r>
              <a:rPr lang="en-US" sz="4000" dirty="0" err="1" smtClean="0"/>
              <a:t>etter</a:t>
            </a:r>
            <a:r>
              <a:rPr lang="en-US" sz="4000" dirty="0" smtClean="0"/>
              <a:t> understanding of </a:t>
            </a:r>
            <a:r>
              <a:rPr lang="en-US" sz="4000" dirty="0" err="1" smtClean="0"/>
              <a:t>etiopathogenesis</a:t>
            </a:r>
            <a:r>
              <a:rPr lang="en-US" sz="4000" dirty="0" smtClean="0"/>
              <a:t> </a:t>
            </a:r>
            <a:r>
              <a:rPr lang="cs-CZ" sz="4000" dirty="0" err="1" smtClean="0"/>
              <a:t>could</a:t>
            </a:r>
            <a:r>
              <a:rPr lang="cs-CZ" sz="4000" smtClean="0"/>
              <a:t>  lead</a:t>
            </a:r>
            <a:r>
              <a:rPr lang="cs-CZ" sz="4000" dirty="0" smtClean="0"/>
              <a:t> to</a:t>
            </a:r>
            <a:r>
              <a:rPr lang="en-US" sz="4000" dirty="0" smtClean="0"/>
              <a:t> more effective </a:t>
            </a:r>
            <a:r>
              <a:rPr lang="cs-CZ" sz="4000" dirty="0" smtClean="0"/>
              <a:t>management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this</a:t>
            </a:r>
            <a:r>
              <a:rPr lang="cs-CZ" sz="4000" dirty="0" smtClean="0"/>
              <a:t> </a:t>
            </a:r>
            <a:r>
              <a:rPr lang="cs-CZ" sz="4000" dirty="0" err="1" smtClean="0"/>
              <a:t>serious</a:t>
            </a:r>
            <a:r>
              <a:rPr lang="cs-CZ" sz="4000" dirty="0" smtClean="0"/>
              <a:t>  </a:t>
            </a:r>
            <a:r>
              <a:rPr lang="cs-CZ" sz="4000" dirty="0" err="1" smtClean="0"/>
              <a:t>condition</a:t>
            </a:r>
            <a:r>
              <a:rPr lang="cs-CZ" sz="4000" dirty="0" smtClean="0"/>
              <a:t>.</a:t>
            </a:r>
            <a:endParaRPr lang="cs-CZ" sz="4000" dirty="0"/>
          </a:p>
        </p:txBody>
      </p:sp>
      <p:sp>
        <p:nvSpPr>
          <p:cNvPr id="16" name="Obdélník 15"/>
          <p:cNvSpPr/>
          <p:nvPr/>
        </p:nvSpPr>
        <p:spPr>
          <a:xfrm>
            <a:off x="14995550" y="8083203"/>
            <a:ext cx="1206948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4000" dirty="0" smtClean="0"/>
              <a:t>A a 78-</a:t>
            </a:r>
            <a:r>
              <a:rPr lang="cs-CZ" sz="4000" dirty="0" err="1" smtClean="0"/>
              <a:t>year</a:t>
            </a:r>
            <a:r>
              <a:rPr lang="cs-CZ" sz="4000" dirty="0" smtClean="0"/>
              <a:t>-</a:t>
            </a:r>
            <a:r>
              <a:rPr lang="cs-CZ" sz="4000" dirty="0" err="1" smtClean="0"/>
              <a:t>old</a:t>
            </a:r>
            <a:r>
              <a:rPr lang="cs-CZ" sz="4000" dirty="0" smtClean="0"/>
              <a:t> </a:t>
            </a:r>
            <a:r>
              <a:rPr lang="cs-CZ" sz="4000" dirty="0" err="1" smtClean="0"/>
              <a:t>polymorbid</a:t>
            </a:r>
            <a:r>
              <a:rPr lang="cs-CZ" sz="4000" dirty="0" smtClean="0"/>
              <a:t> </a:t>
            </a:r>
            <a:r>
              <a:rPr lang="cs-CZ" sz="4000" dirty="0" err="1" smtClean="0"/>
              <a:t>female</a:t>
            </a:r>
            <a:r>
              <a:rPr lang="cs-CZ" sz="4000" dirty="0" smtClean="0"/>
              <a:t> (</a:t>
            </a:r>
            <a:r>
              <a:rPr lang="cs-CZ" sz="4000" dirty="0" err="1" smtClean="0"/>
              <a:t>coronary</a:t>
            </a:r>
            <a:r>
              <a:rPr lang="cs-CZ" sz="4000" dirty="0" smtClean="0"/>
              <a:t> </a:t>
            </a:r>
            <a:r>
              <a:rPr lang="cs-CZ" sz="4000" dirty="0" err="1" smtClean="0"/>
              <a:t>artery</a:t>
            </a:r>
            <a:r>
              <a:rPr lang="cs-CZ" sz="4000" dirty="0" smtClean="0"/>
              <a:t> </a:t>
            </a:r>
            <a:r>
              <a:rPr lang="cs-CZ" sz="4000" dirty="0" err="1" smtClean="0"/>
              <a:t>disease</a:t>
            </a:r>
            <a:r>
              <a:rPr lang="cs-CZ" sz="4000" dirty="0" smtClean="0"/>
              <a:t>, </a:t>
            </a:r>
            <a:r>
              <a:rPr lang="cs-CZ" sz="4000" dirty="0" err="1" smtClean="0"/>
              <a:t>angina</a:t>
            </a:r>
            <a:r>
              <a:rPr lang="cs-CZ" sz="4000" dirty="0" smtClean="0"/>
              <a:t> </a:t>
            </a:r>
            <a:r>
              <a:rPr lang="cs-CZ" sz="4000" dirty="0" err="1" smtClean="0"/>
              <a:t>pectoris</a:t>
            </a:r>
            <a:r>
              <a:rPr lang="cs-CZ" sz="4000" dirty="0" smtClean="0"/>
              <a:t> syndrome, </a:t>
            </a:r>
            <a:r>
              <a:rPr lang="cs-CZ" sz="4000" dirty="0" err="1" smtClean="0"/>
              <a:t>ischemic</a:t>
            </a:r>
            <a:r>
              <a:rPr lang="cs-CZ" sz="4000" dirty="0" smtClean="0"/>
              <a:t> </a:t>
            </a:r>
            <a:r>
              <a:rPr lang="cs-CZ" sz="4000" dirty="0" err="1" smtClean="0"/>
              <a:t>disease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lower</a:t>
            </a:r>
            <a:r>
              <a:rPr lang="cs-CZ" sz="4000" dirty="0" smtClean="0"/>
              <a:t> </a:t>
            </a:r>
            <a:r>
              <a:rPr lang="cs-CZ" sz="4000" dirty="0" err="1" smtClean="0"/>
              <a:t>limbs</a:t>
            </a:r>
            <a:r>
              <a:rPr lang="cs-CZ" sz="4000" dirty="0" smtClean="0"/>
              <a:t>, </a:t>
            </a:r>
            <a:r>
              <a:rPr lang="cs-CZ" sz="4000" dirty="0" err="1" smtClean="0"/>
              <a:t>metabolic</a:t>
            </a:r>
            <a:r>
              <a:rPr lang="cs-CZ" sz="4000" dirty="0" smtClean="0"/>
              <a:t> syndrome, obesity, </a:t>
            </a:r>
            <a:r>
              <a:rPr lang="cs-CZ" sz="4000" dirty="0" err="1" smtClean="0"/>
              <a:t>autoimmune</a:t>
            </a:r>
            <a:r>
              <a:rPr lang="cs-CZ" sz="4000" dirty="0" smtClean="0"/>
              <a:t> </a:t>
            </a:r>
            <a:r>
              <a:rPr lang="cs-CZ" sz="4000" dirty="0" err="1" smtClean="0"/>
              <a:t>hepatopathy</a:t>
            </a:r>
            <a:r>
              <a:rPr lang="cs-CZ" sz="4000" dirty="0" smtClean="0"/>
              <a:t> on </a:t>
            </a:r>
            <a:r>
              <a:rPr lang="cs-CZ" sz="4000" dirty="0" err="1" smtClean="0"/>
              <a:t>low</a:t>
            </a:r>
            <a:r>
              <a:rPr lang="cs-CZ" sz="4000" dirty="0" smtClean="0"/>
              <a:t> </a:t>
            </a:r>
            <a:r>
              <a:rPr lang="cs-CZ" sz="4000" dirty="0" err="1" smtClean="0"/>
              <a:t>dose</a:t>
            </a:r>
            <a:r>
              <a:rPr lang="cs-CZ" sz="4000" dirty="0" smtClean="0"/>
              <a:t> </a:t>
            </a:r>
            <a:r>
              <a:rPr lang="cs-CZ" sz="4000" dirty="0" err="1" smtClean="0"/>
              <a:t>corticosteroid</a:t>
            </a:r>
            <a:r>
              <a:rPr lang="cs-CZ" sz="4000" dirty="0" smtClean="0"/>
              <a:t> </a:t>
            </a:r>
            <a:r>
              <a:rPr lang="cs-CZ" sz="4000" dirty="0" err="1" smtClean="0"/>
              <a:t>treatment</a:t>
            </a:r>
            <a:r>
              <a:rPr lang="cs-CZ" sz="4000" dirty="0" smtClean="0"/>
              <a:t>, </a:t>
            </a:r>
            <a:r>
              <a:rPr lang="cs-CZ" sz="4000" dirty="0" err="1" smtClean="0"/>
              <a:t>and</a:t>
            </a:r>
            <a:r>
              <a:rPr lang="cs-CZ" sz="4000" dirty="0" smtClean="0"/>
              <a:t> </a:t>
            </a:r>
            <a:r>
              <a:rPr lang="cs-CZ" sz="4000" dirty="0" err="1" smtClean="0"/>
              <a:t>thyroid</a:t>
            </a:r>
            <a:r>
              <a:rPr lang="cs-CZ" sz="4000" dirty="0" smtClean="0"/>
              <a:t> </a:t>
            </a:r>
            <a:r>
              <a:rPr lang="cs-CZ" sz="4000" dirty="0" err="1" smtClean="0"/>
              <a:t>and</a:t>
            </a:r>
            <a:r>
              <a:rPr lang="cs-CZ" sz="4000" dirty="0" smtClean="0"/>
              <a:t> </a:t>
            </a:r>
            <a:r>
              <a:rPr lang="cs-CZ" sz="4000" dirty="0" err="1" smtClean="0"/>
              <a:t>parathyroidectomy</a:t>
            </a:r>
            <a:r>
              <a:rPr lang="cs-CZ" sz="4000" dirty="0" smtClean="0"/>
              <a:t> many </a:t>
            </a:r>
            <a:r>
              <a:rPr lang="cs-CZ" sz="4000" dirty="0" err="1" smtClean="0"/>
              <a:t>years</a:t>
            </a:r>
            <a:r>
              <a:rPr lang="cs-CZ" sz="4000" dirty="0" smtClean="0"/>
              <a:t> ago) </a:t>
            </a:r>
            <a:r>
              <a:rPr lang="cs-CZ" sz="4000" dirty="0" err="1" smtClean="0"/>
              <a:t>was</a:t>
            </a:r>
            <a:r>
              <a:rPr lang="cs-CZ" sz="4000" dirty="0" smtClean="0"/>
              <a:t> </a:t>
            </a:r>
            <a:r>
              <a:rPr lang="cs-CZ" sz="4000" dirty="0" err="1" smtClean="0"/>
              <a:t>reffered</a:t>
            </a:r>
            <a:r>
              <a:rPr lang="cs-CZ" sz="4000" dirty="0" smtClean="0"/>
              <a:t> to </a:t>
            </a:r>
            <a:r>
              <a:rPr lang="cs-CZ" sz="4000" dirty="0" err="1" smtClean="0"/>
              <a:t>our</a:t>
            </a:r>
            <a:r>
              <a:rPr lang="cs-CZ" sz="4000" dirty="0" smtClean="0"/>
              <a:t> department  </a:t>
            </a:r>
            <a:r>
              <a:rPr lang="cs-CZ" sz="4000" dirty="0" err="1" smtClean="0"/>
              <a:t>with</a:t>
            </a:r>
            <a:r>
              <a:rPr lang="cs-CZ" sz="4000" dirty="0" smtClean="0"/>
              <a:t> </a:t>
            </a:r>
            <a:r>
              <a:rPr lang="cs-CZ" sz="4000" dirty="0" err="1" smtClean="0"/>
              <a:t>about</a:t>
            </a:r>
            <a:r>
              <a:rPr lang="cs-CZ" sz="4000" dirty="0" smtClean="0"/>
              <a:t> 3 </a:t>
            </a:r>
            <a:r>
              <a:rPr lang="cs-CZ" sz="4000" dirty="0" err="1" smtClean="0"/>
              <a:t>months</a:t>
            </a:r>
            <a:r>
              <a:rPr lang="cs-CZ" sz="4000" dirty="0" smtClean="0"/>
              <a:t> </a:t>
            </a:r>
            <a:r>
              <a:rPr lang="cs-CZ" sz="4000" dirty="0" err="1" smtClean="0"/>
              <a:t>lasting</a:t>
            </a:r>
            <a:r>
              <a:rPr lang="cs-CZ" sz="4000" dirty="0" smtClean="0"/>
              <a:t> </a:t>
            </a:r>
            <a:r>
              <a:rPr lang="cs-CZ" sz="4000" dirty="0" err="1" smtClean="0"/>
              <a:t>livid</a:t>
            </a:r>
            <a:r>
              <a:rPr lang="cs-CZ" sz="4000" dirty="0" smtClean="0"/>
              <a:t> </a:t>
            </a:r>
            <a:r>
              <a:rPr lang="cs-CZ" sz="4000" dirty="0" err="1" smtClean="0"/>
              <a:t>infiltrates</a:t>
            </a:r>
            <a:r>
              <a:rPr lang="cs-CZ" sz="4000" dirty="0" smtClean="0"/>
              <a:t> (</a:t>
            </a:r>
            <a:r>
              <a:rPr lang="cs-CZ" sz="4000" dirty="0" err="1" smtClean="0"/>
              <a:t>figure</a:t>
            </a:r>
            <a:r>
              <a:rPr lang="cs-CZ" sz="4000" dirty="0" smtClean="0"/>
              <a:t> 1) on </a:t>
            </a:r>
            <a:r>
              <a:rPr lang="cs-CZ" sz="4000" dirty="0" err="1" smtClean="0"/>
              <a:t>both</a:t>
            </a:r>
            <a:r>
              <a:rPr lang="cs-CZ" sz="4000" dirty="0" smtClean="0"/>
              <a:t> </a:t>
            </a:r>
            <a:r>
              <a:rPr lang="cs-CZ" sz="4000" dirty="0" err="1" smtClean="0"/>
              <a:t>legs</a:t>
            </a:r>
            <a:r>
              <a:rPr lang="cs-CZ" sz="4000" dirty="0" smtClean="0"/>
              <a:t> in </a:t>
            </a:r>
            <a:r>
              <a:rPr lang="cs-CZ" sz="4000" dirty="0" err="1" smtClean="0"/>
              <a:t>November</a:t>
            </a:r>
            <a:r>
              <a:rPr lang="cs-CZ" sz="4000" dirty="0" smtClean="0"/>
              <a:t> 2016. </a:t>
            </a:r>
            <a:r>
              <a:rPr lang="cs-CZ" sz="4000" dirty="0" err="1" smtClean="0"/>
              <a:t>At</a:t>
            </a:r>
            <a:r>
              <a:rPr lang="cs-CZ" sz="4000" dirty="0" smtClean="0"/>
              <a:t> </a:t>
            </a:r>
            <a:r>
              <a:rPr lang="cs-CZ" sz="4000" dirty="0" err="1" smtClean="0"/>
              <a:t>that</a:t>
            </a:r>
            <a:r>
              <a:rPr lang="cs-CZ" sz="4000" dirty="0" smtClean="0"/>
              <a:t> </a:t>
            </a:r>
            <a:r>
              <a:rPr lang="cs-CZ" sz="4000" dirty="0" err="1" smtClean="0"/>
              <a:t>time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lesions</a:t>
            </a:r>
            <a:r>
              <a:rPr lang="cs-CZ" sz="4000" dirty="0" smtClean="0"/>
              <a:t> </a:t>
            </a:r>
            <a:r>
              <a:rPr lang="cs-CZ" sz="4000" dirty="0" err="1" smtClean="0"/>
              <a:t>exulcerated</a:t>
            </a:r>
            <a:r>
              <a:rPr lang="cs-CZ" sz="4000" dirty="0" smtClean="0"/>
              <a:t> to </a:t>
            </a:r>
            <a:r>
              <a:rPr lang="cs-CZ" sz="4000" dirty="0" err="1" smtClean="0"/>
              <a:t>produce</a:t>
            </a:r>
            <a:r>
              <a:rPr lang="cs-CZ" sz="4000" dirty="0" smtClean="0"/>
              <a:t> </a:t>
            </a:r>
            <a:r>
              <a:rPr lang="cs-CZ" sz="4000" dirty="0" err="1" smtClean="0"/>
              <a:t>two</a:t>
            </a:r>
            <a:r>
              <a:rPr lang="cs-CZ" sz="4000" dirty="0" smtClean="0"/>
              <a:t> </a:t>
            </a:r>
            <a:r>
              <a:rPr lang="cs-CZ" sz="4000" dirty="0" err="1" smtClean="0"/>
              <a:t>necrotic</a:t>
            </a:r>
            <a:r>
              <a:rPr lang="cs-CZ" sz="4000" dirty="0" smtClean="0"/>
              <a:t> </a:t>
            </a:r>
            <a:r>
              <a:rPr lang="cs-CZ" sz="4000" dirty="0" err="1" smtClean="0"/>
              <a:t>defects</a:t>
            </a:r>
            <a:r>
              <a:rPr lang="cs-CZ" sz="4000" dirty="0" smtClean="0"/>
              <a:t> on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right</a:t>
            </a:r>
            <a:r>
              <a:rPr lang="cs-CZ" sz="4000" dirty="0" smtClean="0"/>
              <a:t> </a:t>
            </a:r>
            <a:r>
              <a:rPr lang="cs-CZ" sz="4000" dirty="0" err="1" smtClean="0"/>
              <a:t>shin</a:t>
            </a:r>
            <a:r>
              <a:rPr lang="cs-CZ" sz="4000" dirty="0" smtClean="0"/>
              <a:t> (</a:t>
            </a:r>
            <a:r>
              <a:rPr lang="cs-CZ" sz="4000" dirty="0" err="1" smtClean="0"/>
              <a:t>figure</a:t>
            </a:r>
            <a:r>
              <a:rPr lang="cs-CZ" sz="4000" dirty="0" smtClean="0"/>
              <a:t> 2</a:t>
            </a:r>
            <a:r>
              <a:rPr lang="cs-CZ" sz="4000" dirty="0" smtClean="0"/>
              <a:t>).</a:t>
            </a:r>
          </a:p>
          <a:p>
            <a:pPr algn="just"/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patient</a:t>
            </a:r>
            <a:r>
              <a:rPr lang="cs-CZ" sz="4000" dirty="0" smtClean="0"/>
              <a:t> </a:t>
            </a:r>
            <a:r>
              <a:rPr lang="cs-CZ" sz="4000" dirty="0" err="1" smtClean="0"/>
              <a:t>was</a:t>
            </a:r>
            <a:r>
              <a:rPr lang="cs-CZ" sz="4000" dirty="0" smtClean="0"/>
              <a:t> </a:t>
            </a:r>
            <a:r>
              <a:rPr lang="cs-CZ" sz="4000" dirty="0" err="1" smtClean="0"/>
              <a:t>admitted</a:t>
            </a:r>
            <a:r>
              <a:rPr lang="cs-CZ" sz="4000" dirty="0" smtClean="0"/>
              <a:t> to </a:t>
            </a:r>
            <a:r>
              <a:rPr lang="cs-CZ" sz="4000" dirty="0" err="1" smtClean="0"/>
              <a:t>our</a:t>
            </a:r>
            <a:r>
              <a:rPr lang="cs-CZ" sz="4000" dirty="0" smtClean="0"/>
              <a:t> </a:t>
            </a:r>
            <a:r>
              <a:rPr lang="cs-CZ" sz="4000" dirty="0" err="1" smtClean="0"/>
              <a:t>clinic</a:t>
            </a:r>
            <a:r>
              <a:rPr lang="cs-CZ" sz="4000" dirty="0" smtClean="0"/>
              <a:t> to </a:t>
            </a:r>
            <a:r>
              <a:rPr lang="cs-CZ" sz="4000" dirty="0" err="1" smtClean="0"/>
              <a:t>specify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diagnosis</a:t>
            </a:r>
            <a:r>
              <a:rPr lang="cs-CZ" sz="4000" dirty="0" smtClean="0"/>
              <a:t> </a:t>
            </a:r>
            <a:r>
              <a:rPr lang="cs-CZ" sz="4000" dirty="0" err="1" smtClean="0"/>
              <a:t>and</a:t>
            </a:r>
            <a:r>
              <a:rPr lang="cs-CZ" sz="4000" dirty="0" smtClean="0"/>
              <a:t> </a:t>
            </a:r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further</a:t>
            </a:r>
            <a:r>
              <a:rPr lang="cs-CZ" sz="4000" dirty="0" smtClean="0"/>
              <a:t> </a:t>
            </a:r>
            <a:r>
              <a:rPr lang="cs-CZ" sz="4000" dirty="0" err="1" smtClean="0"/>
              <a:t>treatment</a:t>
            </a:r>
            <a:endParaRPr lang="cs-CZ" sz="4000" dirty="0" smtClean="0"/>
          </a:p>
          <a:p>
            <a:endParaRPr lang="cs-CZ" sz="4000" dirty="0"/>
          </a:p>
        </p:txBody>
      </p:sp>
      <p:pic>
        <p:nvPicPr>
          <p:cNvPr id="21" name="Zástupný symbol pro obsah 3"/>
          <p:cNvPicPr>
            <a:picLocks noChangeAspect="1"/>
          </p:cNvPicPr>
          <p:nvPr/>
        </p:nvPicPr>
        <p:blipFill>
          <a:blip r:embed="rId2" cstate="print"/>
          <a:srcRect l="42262" t="45064" r="25969" b="22150"/>
          <a:stretch>
            <a:fillRect/>
          </a:stretch>
        </p:blipFill>
        <p:spPr>
          <a:xfrm>
            <a:off x="16003662" y="22268779"/>
            <a:ext cx="9145016" cy="6291847"/>
          </a:xfrm>
          <a:prstGeom prst="rect">
            <a:avLst/>
          </a:prstGeom>
        </p:spPr>
      </p:pic>
      <p:pic>
        <p:nvPicPr>
          <p:cNvPr id="22" name="Zástupný symbol pro obsah 1"/>
          <p:cNvPicPr>
            <a:picLocks noChangeAspect="1"/>
          </p:cNvPicPr>
          <p:nvPr/>
        </p:nvPicPr>
        <p:blipFill>
          <a:blip r:embed="rId3" cstate="print"/>
          <a:srcRect t="15276" r="2546"/>
          <a:stretch>
            <a:fillRect/>
          </a:stretch>
        </p:blipFill>
        <p:spPr>
          <a:xfrm>
            <a:off x="16003662" y="15644043"/>
            <a:ext cx="9192836" cy="5327459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17155790" y="20972635"/>
            <a:ext cx="6078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400" dirty="0" smtClean="0"/>
          </a:p>
          <a:p>
            <a:r>
              <a:rPr lang="cs-CZ" sz="2400" dirty="0" err="1" smtClean="0"/>
              <a:t>Fig</a:t>
            </a:r>
            <a:r>
              <a:rPr lang="cs-CZ" sz="2400" dirty="0" smtClean="0"/>
              <a:t>. 1:  </a:t>
            </a:r>
            <a:r>
              <a:rPr lang="cs-CZ" sz="2400" dirty="0" err="1" smtClean="0"/>
              <a:t>livid</a:t>
            </a:r>
            <a:r>
              <a:rPr lang="cs-CZ" sz="2400" dirty="0" smtClean="0"/>
              <a:t> </a:t>
            </a:r>
            <a:r>
              <a:rPr lang="cs-CZ" sz="2400" dirty="0" err="1" smtClean="0"/>
              <a:t>infiltrates</a:t>
            </a:r>
            <a:r>
              <a:rPr lang="cs-CZ" sz="2400" dirty="0" smtClean="0"/>
              <a:t> (</a:t>
            </a:r>
            <a:r>
              <a:rPr lang="cs-CZ" sz="2400" dirty="0" err="1" smtClean="0"/>
              <a:t>figure</a:t>
            </a:r>
            <a:r>
              <a:rPr lang="cs-CZ" sz="2400" dirty="0" smtClean="0"/>
              <a:t> 1) 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right</a:t>
            </a:r>
            <a:r>
              <a:rPr lang="cs-CZ" sz="2400" dirty="0" smtClean="0"/>
              <a:t> leg </a:t>
            </a:r>
            <a:endParaRPr lang="cs-CZ" sz="2400" dirty="0"/>
          </a:p>
        </p:txBody>
      </p:sp>
      <p:sp>
        <p:nvSpPr>
          <p:cNvPr id="25" name="Obdélník 24"/>
          <p:cNvSpPr/>
          <p:nvPr/>
        </p:nvSpPr>
        <p:spPr>
          <a:xfrm>
            <a:off x="17155790" y="28893515"/>
            <a:ext cx="571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/>
              <a:t>Fig</a:t>
            </a:r>
            <a:r>
              <a:rPr lang="cs-CZ" sz="2400" dirty="0" smtClean="0"/>
              <a:t>. 2: </a:t>
            </a:r>
            <a:r>
              <a:rPr lang="cs-CZ" sz="2400" dirty="0" err="1" smtClean="0"/>
              <a:t>two</a:t>
            </a:r>
            <a:r>
              <a:rPr lang="cs-CZ" sz="2400" dirty="0" smtClean="0"/>
              <a:t> </a:t>
            </a:r>
            <a:r>
              <a:rPr lang="cs-CZ" sz="2400" dirty="0" err="1" smtClean="0"/>
              <a:t>necrotic</a:t>
            </a:r>
            <a:r>
              <a:rPr lang="cs-CZ" sz="2400" dirty="0" smtClean="0"/>
              <a:t> </a:t>
            </a:r>
            <a:r>
              <a:rPr lang="cs-CZ" sz="2400" dirty="0" err="1" smtClean="0"/>
              <a:t>defects</a:t>
            </a:r>
            <a:r>
              <a:rPr lang="cs-CZ" sz="2400" dirty="0" smtClean="0"/>
              <a:t> 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right</a:t>
            </a:r>
            <a:r>
              <a:rPr lang="cs-CZ" sz="2400" dirty="0" smtClean="0"/>
              <a:t> </a:t>
            </a:r>
            <a:r>
              <a:rPr lang="cs-CZ" sz="2400" dirty="0" err="1" smtClean="0"/>
              <a:t>shin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26" name="Zástupný symbol pro obsah 3" descr="Brandejsova stehna.bmp"/>
          <p:cNvPicPr>
            <a:picLocks noChangeAspect="1"/>
          </p:cNvPicPr>
          <p:nvPr/>
        </p:nvPicPr>
        <p:blipFill>
          <a:blip r:embed="rId4" cstate="print"/>
          <a:srcRect l="20299" t="13533" r="1692" b="7893"/>
          <a:stretch>
            <a:fillRect/>
          </a:stretch>
        </p:blipFill>
        <p:spPr>
          <a:xfrm>
            <a:off x="27956990" y="18596371"/>
            <a:ext cx="7224712" cy="5456238"/>
          </a:xfrm>
          <a:prstGeom prst="rect">
            <a:avLst/>
          </a:prstGeom>
        </p:spPr>
      </p:pic>
      <p:pic>
        <p:nvPicPr>
          <p:cNvPr id="27" name="Zástupný symbol pro obsah 3" descr="Brandejsová bérce.bmp"/>
          <p:cNvPicPr>
            <a:picLocks noChangeAspect="1"/>
          </p:cNvPicPr>
          <p:nvPr/>
        </p:nvPicPr>
        <p:blipFill>
          <a:blip r:embed="rId5" cstate="print"/>
          <a:srcRect l="20299" t="12405" r="1692" b="6766"/>
          <a:stretch>
            <a:fillRect/>
          </a:stretch>
        </p:blipFill>
        <p:spPr>
          <a:xfrm>
            <a:off x="35157790" y="18596371"/>
            <a:ext cx="7058025" cy="5484813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31341366" y="24573035"/>
            <a:ext cx="8143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/>
              <a:t>Fig</a:t>
            </a:r>
            <a:r>
              <a:rPr lang="cs-CZ" sz="2400" dirty="0" smtClean="0"/>
              <a:t>. 3 </a:t>
            </a:r>
            <a:r>
              <a:rPr lang="cs-CZ" sz="2400" dirty="0" err="1" smtClean="0"/>
              <a:t>and</a:t>
            </a:r>
            <a:r>
              <a:rPr lang="cs-CZ" sz="2400" dirty="0" smtClean="0"/>
              <a:t> 4:  </a:t>
            </a:r>
            <a:r>
              <a:rPr lang="cs-CZ" sz="2400" dirty="0" err="1" smtClean="0"/>
              <a:t>calcifications</a:t>
            </a:r>
            <a:r>
              <a:rPr lang="cs-CZ" sz="2400" dirty="0" smtClean="0"/>
              <a:t> in soft </a:t>
            </a:r>
            <a:r>
              <a:rPr lang="cs-CZ" sz="2400" dirty="0" err="1" smtClean="0"/>
              <a:t>tissues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lower</a:t>
            </a:r>
            <a:r>
              <a:rPr lang="cs-CZ" sz="2400" dirty="0" smtClean="0"/>
              <a:t> limb </a:t>
            </a:r>
            <a:r>
              <a:rPr lang="cs-CZ" sz="2400" dirty="0" err="1" smtClean="0"/>
              <a:t>vessels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29" name="Obdélník 28"/>
          <p:cNvSpPr/>
          <p:nvPr/>
        </p:nvSpPr>
        <p:spPr>
          <a:xfrm>
            <a:off x="1314030" y="24717051"/>
            <a:ext cx="1130525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</a:t>
            </a:r>
            <a:r>
              <a:rPr lang="cs-CZ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</a:t>
            </a:r>
            <a:r>
              <a:rPr lang="cs-CZ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calciphylaxis</a:t>
            </a:r>
            <a:r>
              <a:rPr lang="cs-CZ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cs-CZ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dirty="0" err="1" smtClean="0"/>
              <a:t>Renal</a:t>
            </a:r>
            <a:r>
              <a:rPr lang="cs-CZ" sz="3200" dirty="0" smtClean="0"/>
              <a:t> </a:t>
            </a:r>
            <a:r>
              <a:rPr lang="cs-CZ" sz="3200" dirty="0" err="1" smtClean="0"/>
              <a:t>failure</a:t>
            </a:r>
            <a:r>
              <a:rPr lang="cs-CZ" sz="3200" dirty="0" smtClean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dialysis</a:t>
            </a:r>
            <a:r>
              <a:rPr lang="cs-CZ" sz="2800" dirty="0" smtClean="0"/>
              <a:t>)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hyperphosphatemia</a:t>
            </a:r>
            <a:r>
              <a:rPr lang="cs-CZ" sz="2800" dirty="0" smtClean="0"/>
              <a:t>, </a:t>
            </a:r>
            <a:r>
              <a:rPr lang="cs-CZ" sz="2800" dirty="0" err="1" smtClean="0"/>
              <a:t>hypocalcaemia</a:t>
            </a:r>
            <a:r>
              <a:rPr lang="cs-CZ" sz="2800" dirty="0" smtClean="0"/>
              <a:t>,</a:t>
            </a:r>
          </a:p>
          <a:p>
            <a:r>
              <a:rPr lang="cs-CZ" sz="2800" dirty="0" err="1" smtClean="0"/>
              <a:t>secondary</a:t>
            </a:r>
            <a:r>
              <a:rPr lang="cs-CZ" sz="2800" dirty="0" smtClean="0"/>
              <a:t> </a:t>
            </a:r>
            <a:r>
              <a:rPr lang="cs-CZ" sz="2800" dirty="0" err="1" smtClean="0"/>
              <a:t>hyperparathyroidism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vitamin D </a:t>
            </a:r>
            <a:r>
              <a:rPr lang="cs-CZ" sz="2800" dirty="0" err="1" smtClean="0"/>
              <a:t>deficiency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Obesity, diabetes </a:t>
            </a:r>
            <a:r>
              <a:rPr lang="cs-CZ" sz="3200" dirty="0" err="1" smtClean="0"/>
              <a:t>mellitus</a:t>
            </a:r>
            <a:r>
              <a:rPr lang="cs-CZ" sz="3200" dirty="0" smtClean="0"/>
              <a:t>, </a:t>
            </a:r>
            <a:r>
              <a:rPr lang="cs-CZ" sz="3200" dirty="0" err="1" smtClean="0"/>
              <a:t>malnutrition</a:t>
            </a:r>
            <a:r>
              <a:rPr lang="cs-CZ" sz="3200" dirty="0" smtClean="0"/>
              <a:t>, </a:t>
            </a:r>
            <a:r>
              <a:rPr lang="cs-CZ" sz="3200" dirty="0" err="1" smtClean="0"/>
              <a:t>malignancies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Autoimmune</a:t>
            </a:r>
            <a:r>
              <a:rPr lang="cs-CZ" sz="3200" dirty="0" smtClean="0"/>
              <a:t> </a:t>
            </a:r>
            <a:r>
              <a:rPr lang="cs-CZ" sz="3200" dirty="0" err="1" smtClean="0"/>
              <a:t>diseases</a:t>
            </a:r>
            <a:r>
              <a:rPr lang="cs-CZ" sz="3200" dirty="0" smtClean="0"/>
              <a:t> (SLE, RA, </a:t>
            </a:r>
            <a:r>
              <a:rPr lang="cs-CZ" sz="3200" dirty="0" err="1" smtClean="0"/>
              <a:t>antiphospholipid</a:t>
            </a:r>
            <a:r>
              <a:rPr lang="cs-CZ" sz="3200" dirty="0" smtClean="0"/>
              <a:t> </a:t>
            </a:r>
            <a:r>
              <a:rPr lang="cs-CZ" sz="3200" dirty="0" err="1" smtClean="0"/>
              <a:t>sy</a:t>
            </a:r>
            <a:r>
              <a:rPr lang="cs-CZ" sz="3200" dirty="0" smtClean="0"/>
              <a:t> ..)</a:t>
            </a:r>
            <a:br>
              <a:rPr lang="cs-CZ" sz="3200" dirty="0" smtClean="0"/>
            </a:br>
            <a:r>
              <a:rPr lang="cs-CZ" sz="3200" dirty="0" err="1" smtClean="0"/>
              <a:t>Hepatic</a:t>
            </a:r>
            <a:r>
              <a:rPr lang="cs-CZ" sz="3200" dirty="0" smtClean="0"/>
              <a:t> </a:t>
            </a:r>
            <a:r>
              <a:rPr lang="cs-CZ" sz="3200" dirty="0" err="1" smtClean="0"/>
              <a:t>disease</a:t>
            </a:r>
            <a:r>
              <a:rPr lang="cs-CZ" sz="3200" dirty="0" smtClean="0"/>
              <a:t>, </a:t>
            </a:r>
            <a:r>
              <a:rPr lang="cs-CZ" sz="3200" dirty="0" err="1" smtClean="0"/>
              <a:t>high</a:t>
            </a:r>
            <a:r>
              <a:rPr lang="cs-CZ" sz="3200" dirty="0" smtClean="0"/>
              <a:t> </a:t>
            </a:r>
            <a:r>
              <a:rPr lang="cs-CZ" sz="3200" dirty="0" err="1" smtClean="0"/>
              <a:t>serum</a:t>
            </a:r>
            <a:r>
              <a:rPr lang="cs-CZ" sz="3200" dirty="0" smtClean="0"/>
              <a:t> </a:t>
            </a:r>
            <a:r>
              <a:rPr lang="cs-CZ" sz="3200" dirty="0" err="1" smtClean="0"/>
              <a:t>aluminum</a:t>
            </a:r>
            <a:r>
              <a:rPr lang="cs-CZ" sz="3200" dirty="0" smtClean="0"/>
              <a:t> </a:t>
            </a:r>
            <a:r>
              <a:rPr lang="cs-CZ" sz="3200" dirty="0" err="1" smtClean="0"/>
              <a:t>level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Warfarinization</a:t>
            </a:r>
            <a:r>
              <a:rPr lang="cs-CZ" sz="3200" dirty="0" smtClean="0"/>
              <a:t>, </a:t>
            </a:r>
            <a:r>
              <a:rPr lang="cs-CZ" sz="3200" dirty="0" err="1" smtClean="0"/>
              <a:t>corticotherapy</a:t>
            </a:r>
            <a:r>
              <a:rPr lang="cs-CZ" sz="3200" dirty="0" smtClean="0"/>
              <a:t>, trauma (</a:t>
            </a:r>
            <a:r>
              <a:rPr lang="cs-CZ" sz="3200" dirty="0" smtClean="0"/>
              <a:t>eg., </a:t>
            </a:r>
            <a:r>
              <a:rPr lang="cs-CZ" sz="3200" dirty="0" smtClean="0"/>
              <a:t>insulin </a:t>
            </a:r>
            <a:r>
              <a:rPr lang="cs-CZ" sz="3200" dirty="0" err="1" smtClean="0"/>
              <a:t>injection</a:t>
            </a:r>
            <a:r>
              <a:rPr lang="cs-CZ" sz="3200" dirty="0" smtClean="0"/>
              <a:t>)</a:t>
            </a:r>
            <a:br>
              <a:rPr lang="cs-CZ" sz="3200" dirty="0" smtClean="0"/>
            </a:br>
            <a:r>
              <a:rPr lang="cs-CZ" sz="3200" dirty="0" err="1" smtClean="0"/>
              <a:t>Hypercoagulable</a:t>
            </a:r>
            <a:r>
              <a:rPr lang="cs-CZ" sz="3200" dirty="0" smtClean="0"/>
              <a:t> </a:t>
            </a:r>
            <a:r>
              <a:rPr lang="cs-CZ" sz="3200" dirty="0" err="1" smtClean="0"/>
              <a:t>states</a:t>
            </a:r>
            <a:r>
              <a:rPr lang="cs-CZ" sz="3200" dirty="0" smtClean="0"/>
              <a:t>: protein C, S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antithrombin</a:t>
            </a:r>
            <a:r>
              <a:rPr lang="cs-CZ" sz="3200" dirty="0" smtClean="0"/>
              <a:t> III </a:t>
            </a:r>
            <a:r>
              <a:rPr lang="cs-CZ" sz="3200" dirty="0" err="1" smtClean="0"/>
              <a:t>deficiency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Administration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calcium</a:t>
            </a:r>
            <a:r>
              <a:rPr lang="cs-CZ" sz="3200" dirty="0" smtClean="0"/>
              <a:t> </a:t>
            </a:r>
            <a:r>
              <a:rPr lang="cs-CZ" sz="3200" dirty="0" err="1" smtClean="0"/>
              <a:t>salts</a:t>
            </a:r>
            <a:r>
              <a:rPr lang="cs-CZ" sz="3200" dirty="0" smtClean="0"/>
              <a:t> </a:t>
            </a:r>
            <a:r>
              <a:rPr lang="cs-CZ" sz="3200" dirty="0" err="1" smtClean="0"/>
              <a:t>and</a:t>
            </a:r>
            <a:r>
              <a:rPr lang="cs-CZ" sz="3200" dirty="0" smtClean="0"/>
              <a:t> vitamin D </a:t>
            </a:r>
            <a:r>
              <a:rPr lang="cs-CZ" sz="3200" dirty="0" err="1" smtClean="0"/>
              <a:t>analogues</a:t>
            </a:r>
            <a:endParaRPr lang="cs-CZ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494</Words>
  <Application>Microsoft Office PowerPoint</Application>
  <PresentationFormat>Vlastní</PresentationFormat>
  <Paragraphs>24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 The case of nonuremic calciphylaxis in a polymorbid female   </vt:lpstr>
    </vt:vector>
  </TitlesOfParts>
  <Company>Fakultní nemocnice u Sv. Anny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and non-occupational dermatoses       in metal industry workers</dc:title>
  <dc:creator>svobodova</dc:creator>
  <cp:lastModifiedBy>uziv</cp:lastModifiedBy>
  <cp:revision>87</cp:revision>
  <dcterms:created xsi:type="dcterms:W3CDTF">2017-06-29T08:24:07Z</dcterms:created>
  <dcterms:modified xsi:type="dcterms:W3CDTF">2018-07-27T13:47:02Z</dcterms:modified>
</cp:coreProperties>
</file>