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418" r:id="rId3"/>
    <p:sldId id="267" r:id="rId4"/>
    <p:sldId id="283" r:id="rId5"/>
    <p:sldId id="377" r:id="rId6"/>
    <p:sldId id="378" r:id="rId7"/>
    <p:sldId id="379" r:id="rId8"/>
    <p:sldId id="376" r:id="rId9"/>
    <p:sldId id="381" r:id="rId10"/>
    <p:sldId id="380" r:id="rId11"/>
    <p:sldId id="301" r:id="rId12"/>
    <p:sldId id="384" r:id="rId13"/>
    <p:sldId id="385" r:id="rId14"/>
    <p:sldId id="383" r:id="rId15"/>
    <p:sldId id="386" r:id="rId16"/>
    <p:sldId id="388" r:id="rId17"/>
    <p:sldId id="389" r:id="rId18"/>
    <p:sldId id="390" r:id="rId19"/>
    <p:sldId id="391" r:id="rId20"/>
    <p:sldId id="392" r:id="rId21"/>
    <p:sldId id="393" r:id="rId22"/>
    <p:sldId id="394" r:id="rId23"/>
    <p:sldId id="395" r:id="rId24"/>
    <p:sldId id="396" r:id="rId25"/>
  </p:sldIdLst>
  <p:sldSz cx="9144000" cy="6858000" type="screen4x3"/>
  <p:notesSz cx="6858000" cy="9144000"/>
  <p:custDataLst>
    <p:tags r:id="rId27"/>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9F9F"/>
    <a:srgbClr val="FF9933"/>
    <a:srgbClr val="CC6600"/>
    <a:srgbClr val="FFE5FF"/>
    <a:srgbClr val="00CCFF"/>
    <a:srgbClr val="66FFFF"/>
    <a:srgbClr val="FF00FF"/>
    <a:srgbClr val="FF66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70000" autoAdjust="0"/>
  </p:normalViewPr>
  <p:slideViewPr>
    <p:cSldViewPr>
      <p:cViewPr varScale="1">
        <p:scale>
          <a:sx n="51" d="100"/>
          <a:sy n="51" d="100"/>
        </p:scale>
        <p:origin x="1956"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D2F32A-5891-4618-926F-2C4D97BE1937}" type="datetimeFigureOut">
              <a:rPr lang="cs-CZ" smtClean="0"/>
              <a:t>2. 4. 2020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5384D-24DE-48B2-ABBB-ECB282685ACA}" type="slidenum">
              <a:rPr lang="cs-CZ" smtClean="0"/>
              <a:t>‹#›</a:t>
            </a:fld>
            <a:endParaRPr lang="cs-CZ"/>
          </a:p>
        </p:txBody>
      </p:sp>
    </p:spTree>
    <p:extLst>
      <p:ext uri="{BB962C8B-B14F-4D97-AF65-F5344CB8AC3E}">
        <p14:creationId xmlns:p14="http://schemas.microsoft.com/office/powerpoint/2010/main" val="2129881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a:t>
            </a:fld>
            <a:endParaRPr lang="cs-CZ"/>
          </a:p>
        </p:txBody>
      </p:sp>
    </p:spTree>
    <p:extLst>
      <p:ext uri="{BB962C8B-B14F-4D97-AF65-F5344CB8AC3E}">
        <p14:creationId xmlns:p14="http://schemas.microsoft.com/office/powerpoint/2010/main" val="3478829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11</a:t>
            </a:fld>
            <a:endParaRPr lang="cs-CZ"/>
          </a:p>
        </p:txBody>
      </p:sp>
    </p:spTree>
    <p:extLst>
      <p:ext uri="{BB962C8B-B14F-4D97-AF65-F5344CB8AC3E}">
        <p14:creationId xmlns:p14="http://schemas.microsoft.com/office/powerpoint/2010/main" val="2992454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12</a:t>
            </a:fld>
            <a:endParaRPr lang="cs-CZ"/>
          </a:p>
        </p:txBody>
      </p:sp>
    </p:spTree>
    <p:extLst>
      <p:ext uri="{BB962C8B-B14F-4D97-AF65-F5344CB8AC3E}">
        <p14:creationId xmlns:p14="http://schemas.microsoft.com/office/powerpoint/2010/main" val="2992454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13</a:t>
            </a:fld>
            <a:endParaRPr lang="cs-CZ"/>
          </a:p>
        </p:txBody>
      </p:sp>
    </p:spTree>
    <p:extLst>
      <p:ext uri="{BB962C8B-B14F-4D97-AF65-F5344CB8AC3E}">
        <p14:creationId xmlns:p14="http://schemas.microsoft.com/office/powerpoint/2010/main" val="2992454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This examination tests the dynamics of circulatory regulations. In people prone to orthostatic hypotension, in patients with autonomic nervous system insufficiency, etc., baroreflex is weakened - manifested by a gradual slow </a:t>
            </a:r>
            <a:r>
              <a:rPr lang="cs-CZ" dirty="0" err="1"/>
              <a:t>blood</a:t>
            </a:r>
            <a:r>
              <a:rPr lang="cs-CZ" dirty="0"/>
              <a:t> </a:t>
            </a:r>
            <a:r>
              <a:rPr lang="en-US" dirty="0"/>
              <a:t>pressure drop during the maneuver and </a:t>
            </a:r>
            <a:r>
              <a:rPr lang="cs-CZ" dirty="0" err="1"/>
              <a:t>its</a:t>
            </a:r>
            <a:r>
              <a:rPr lang="en-US" dirty="0"/>
              <a:t> slow gradual increase after the end of the maneuver without concomitant changes in </a:t>
            </a:r>
            <a:r>
              <a:rPr lang="cs-CZ" dirty="0" err="1"/>
              <a:t>the</a:t>
            </a:r>
            <a:r>
              <a:rPr lang="cs-CZ" dirty="0"/>
              <a:t> </a:t>
            </a:r>
            <a:r>
              <a:rPr lang="en-US" dirty="0"/>
              <a:t>heart rate</a:t>
            </a:r>
            <a:r>
              <a:rPr lang="cs-CZ" dirty="0"/>
              <a:t>.</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14</a:t>
            </a:fld>
            <a:endParaRPr lang="cs-CZ"/>
          </a:p>
        </p:txBody>
      </p:sp>
    </p:spTree>
    <p:extLst>
      <p:ext uri="{BB962C8B-B14F-4D97-AF65-F5344CB8AC3E}">
        <p14:creationId xmlns:p14="http://schemas.microsoft.com/office/powerpoint/2010/main" val="29924549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Many people also </a:t>
            </a:r>
            <a:r>
              <a:rPr lang="en-US" noProof="0" dirty="0"/>
              <a:t>respond to immersion of their face into cold water with a significant reflex bradycardia (from 70 to 40 beats per minute within 1 min - may even stop supraventricular tachycardia) - and vasoconstriction in the skin and muscles.</a:t>
            </a:r>
          </a:p>
          <a:p>
            <a:br>
              <a:rPr lang="en-US" noProof="0" dirty="0"/>
            </a:br>
            <a:r>
              <a:rPr lang="en-US" noProof="0" dirty="0"/>
              <a:t>Immersion of the whole body without immersion of the face does not cause this reflex.</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15</a:t>
            </a:fld>
            <a:endParaRPr lang="cs-CZ"/>
          </a:p>
        </p:txBody>
      </p:sp>
    </p:spTree>
    <p:extLst>
      <p:ext uri="{BB962C8B-B14F-4D97-AF65-F5344CB8AC3E}">
        <p14:creationId xmlns:p14="http://schemas.microsoft.com/office/powerpoint/2010/main" val="2992454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16</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The mean pressure typically is about 93 mmHg</a:t>
            </a:r>
            <a:r>
              <a:rPr lang="cs-CZ" dirty="0"/>
              <a:t>.</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17</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The state caused by the bleeding either results in the patient's recovery after some time (i.e., normalization of blood pressure; whether spontaneously or after a possible medical intervention, if necessary), or may result in death (for ca).uses - see end of lecture</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18</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19</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Generalized sympathetic vasoconstriction (</a:t>
            </a:r>
            <a:r>
              <a:rPr lang="en-US" noProof="0" dirty="0" err="1"/>
              <a:t>splanchni</a:t>
            </a:r>
            <a:r>
              <a:rPr lang="cs-CZ" noProof="0" dirty="0"/>
              <a:t>c</a:t>
            </a:r>
            <a:r>
              <a:rPr lang="en-US" noProof="0" dirty="0"/>
              <a:t>, kidneys, skin, muscles</a:t>
            </a:r>
            <a:r>
              <a:rPr lang="cs-CZ" noProof="0" dirty="0"/>
              <a:t>); </a:t>
            </a:r>
            <a:r>
              <a:rPr lang="cs-CZ" noProof="0" dirty="0" err="1"/>
              <a:t>minimal</a:t>
            </a:r>
            <a:r>
              <a:rPr lang="cs-CZ" noProof="0" dirty="0"/>
              <a:t> </a:t>
            </a:r>
            <a:r>
              <a:rPr lang="cs-CZ" noProof="0" dirty="0" err="1"/>
              <a:t>vasoconstriction</a:t>
            </a:r>
            <a:r>
              <a:rPr lang="cs-CZ" noProof="0" dirty="0"/>
              <a:t> in t</a:t>
            </a:r>
            <a:r>
              <a:rPr lang="en-US" noProof="0" dirty="0"/>
              <a:t>he brain</a:t>
            </a:r>
            <a:r>
              <a:rPr lang="cs-CZ" noProof="0" dirty="0"/>
              <a:t>; </a:t>
            </a:r>
            <a:r>
              <a:rPr lang="en-US" noProof="0" dirty="0"/>
              <a:t>adrenergic vasodilatation predominates in the heart. </a:t>
            </a:r>
            <a:r>
              <a:rPr lang="cs-CZ" noProof="0" dirty="0" err="1"/>
              <a:t>Also</a:t>
            </a:r>
            <a:r>
              <a:rPr lang="en-US" noProof="0" dirty="0"/>
              <a:t> venoconstriction - emptying of blood reservoirs in tissues.</a:t>
            </a:r>
            <a:br>
              <a:rPr lang="en-US" noProof="0" dirty="0"/>
            </a:br>
            <a:r>
              <a:rPr lang="en-US" noProof="0" dirty="0"/>
              <a:t>Activation of sympathetic </a:t>
            </a:r>
            <a:r>
              <a:rPr lang="cs-CZ" noProof="0" dirty="0" err="1"/>
              <a:t>system</a:t>
            </a:r>
            <a:r>
              <a:rPr lang="cs-CZ" noProof="0" dirty="0"/>
              <a:t> </a:t>
            </a:r>
            <a:r>
              <a:rPr lang="en-US" noProof="0" dirty="0"/>
              <a:t>- sweating, contraction mm. arrectores </a:t>
            </a:r>
            <a:r>
              <a:rPr lang="en-US" noProof="0" dirty="0" err="1"/>
              <a:t>pilorum</a:t>
            </a:r>
            <a:r>
              <a:rPr lang="en-US" noProof="0" dirty="0"/>
              <a:t>, pale and cold </a:t>
            </a:r>
            <a:r>
              <a:rPr lang="en-US" noProof="0" dirty="0" err="1"/>
              <a:t>acr</a:t>
            </a:r>
            <a:r>
              <a:rPr lang="cs-CZ" noProof="0" dirty="0"/>
              <a:t>a</a:t>
            </a:r>
            <a:r>
              <a:rPr lang="en-US" noProof="0" dirty="0"/>
              <a:t> (vasoconstriction), accelerated breathing.</a:t>
            </a:r>
            <a:br>
              <a:rPr lang="en-US" noProof="0" dirty="0"/>
            </a:br>
            <a:r>
              <a:rPr lang="en-US" noProof="0" dirty="0"/>
              <a:t>Metabolic acidosis and muscle weakness.</a:t>
            </a:r>
            <a:br>
              <a:rPr lang="en-US" noProof="0" dirty="0"/>
            </a:br>
            <a:r>
              <a:rPr lang="en-US" noProof="0" dirty="0"/>
              <a:t>RAAS activation – </a:t>
            </a:r>
            <a:r>
              <a:rPr lang="cs-CZ" noProof="0" dirty="0" err="1"/>
              <a:t>caused</a:t>
            </a:r>
            <a:r>
              <a:rPr lang="cs-CZ" noProof="0" dirty="0"/>
              <a:t> by </a:t>
            </a:r>
            <a:r>
              <a:rPr lang="cs-CZ" noProof="0" dirty="0" err="1"/>
              <a:t>an</a:t>
            </a:r>
            <a:r>
              <a:rPr lang="cs-CZ" noProof="0" dirty="0"/>
              <a:t> </a:t>
            </a:r>
            <a:r>
              <a:rPr lang="en-US" noProof="0" dirty="0"/>
              <a:t>increased sympathetic activity + decreased BP </a:t>
            </a:r>
            <a:r>
              <a:rPr lang="cs-CZ" noProof="0" dirty="0"/>
              <a:t>(</a:t>
            </a:r>
            <a:r>
              <a:rPr lang="en-US" noProof="0" dirty="0"/>
              <a:t>including a. </a:t>
            </a:r>
            <a:r>
              <a:rPr lang="en-US" noProof="0" dirty="0" err="1"/>
              <a:t>renalis</a:t>
            </a:r>
            <a:r>
              <a:rPr lang="cs-CZ" noProof="0" dirty="0"/>
              <a:t>)</a:t>
            </a:r>
            <a:r>
              <a:rPr lang="en-US" noProof="0" dirty="0"/>
              <a:t> + less Na+ in macula </a:t>
            </a:r>
            <a:r>
              <a:rPr lang="en-US" noProof="0" dirty="0" err="1"/>
              <a:t>densa</a:t>
            </a:r>
            <a:r>
              <a:rPr lang="en-US" noProof="0" dirty="0"/>
              <a:t>.</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20</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In the clinic</a:t>
            </a:r>
            <a:r>
              <a:rPr lang="cs-CZ" dirty="0"/>
              <a:t>al </a:t>
            </a:r>
            <a:r>
              <a:rPr lang="cs-CZ" dirty="0" err="1"/>
              <a:t>practise</a:t>
            </a:r>
            <a:r>
              <a:rPr lang="en-US" dirty="0"/>
              <a:t> - disturbances of these standard reactions are an indication of impaired function of components in given regulatory circuits.</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3</a:t>
            </a:fld>
            <a:endParaRPr lang="cs-CZ"/>
          </a:p>
        </p:txBody>
      </p:sp>
    </p:spTree>
    <p:extLst>
      <p:ext uri="{BB962C8B-B14F-4D97-AF65-F5344CB8AC3E}">
        <p14:creationId xmlns:p14="http://schemas.microsoft.com/office/powerpoint/2010/main" val="17849946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21</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22</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noProof="0" dirty="0"/>
              <a:t>The death may be caused by….</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23</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The death may be caused by primary heart failure and serious tissue hypoxia which both activate positive feedback reaction (circulus </a:t>
            </a:r>
            <a:r>
              <a:rPr lang="en-US" noProof="0" dirty="0" err="1"/>
              <a:t>vitiosus</a:t>
            </a:r>
            <a:r>
              <a:rPr lang="en-US" noProof="0" dirty="0"/>
              <a:t>).</a:t>
            </a:r>
          </a:p>
          <a:p>
            <a:endParaRPr lang="cs-CZ"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24</a:t>
            </a:fld>
            <a:endParaRPr lang="cs-CZ"/>
          </a:p>
        </p:txBody>
      </p:sp>
    </p:spTree>
    <p:extLst>
      <p:ext uri="{BB962C8B-B14F-4D97-AF65-F5344CB8AC3E}">
        <p14:creationId xmlns:p14="http://schemas.microsoft.com/office/powerpoint/2010/main" val="424080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BP – </a:t>
            </a:r>
            <a:r>
              <a:rPr lang="cs-CZ" dirty="0" err="1"/>
              <a:t>blood</a:t>
            </a:r>
            <a:r>
              <a:rPr lang="cs-CZ" dirty="0"/>
              <a:t> </a:t>
            </a:r>
            <a:r>
              <a:rPr lang="cs-CZ" dirty="0" err="1"/>
              <a:t>pressure</a:t>
            </a:r>
            <a:endParaRPr lang="en-US"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4</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The dilation of veins can be well observed on the veins of the hand - the difference in the erection of the hand and its subsequent drooping.</a:t>
            </a:r>
            <a:br>
              <a:rPr lang="en-US" dirty="0"/>
            </a:br>
            <a:br>
              <a:rPr lang="en-US" dirty="0"/>
            </a:br>
            <a:r>
              <a:rPr lang="cs-CZ" dirty="0" err="1"/>
              <a:t>The</a:t>
            </a:r>
            <a:r>
              <a:rPr lang="cs-CZ" dirty="0"/>
              <a:t> </a:t>
            </a:r>
            <a:r>
              <a:rPr lang="cs-CZ" dirty="0" err="1"/>
              <a:t>dilation</a:t>
            </a:r>
            <a:r>
              <a:rPr lang="en-US" dirty="0"/>
              <a:t> would not only occur if significant extramural pressure was applied.</a:t>
            </a:r>
          </a:p>
          <a:p>
            <a:endParaRPr lang="en-US"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5</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Even a healthy person may experience weakness during transient hypotension due to orthostasis, especially in the heat, when skin vasodilation is present.</a:t>
            </a:r>
            <a:br>
              <a:rPr lang="en-US" dirty="0"/>
            </a:br>
            <a:br>
              <a:rPr lang="en-US" dirty="0"/>
            </a:br>
            <a:r>
              <a:rPr lang="en-US" dirty="0"/>
              <a:t>Increased PR - vasoconstriction in muscles, </a:t>
            </a:r>
            <a:r>
              <a:rPr lang="en-US" dirty="0" err="1"/>
              <a:t>splanchni</a:t>
            </a:r>
            <a:r>
              <a:rPr lang="cs-CZ" dirty="0"/>
              <a:t>c </a:t>
            </a:r>
            <a:r>
              <a:rPr lang="cs-CZ" dirty="0" err="1"/>
              <a:t>circulation</a:t>
            </a:r>
            <a:r>
              <a:rPr lang="en-US" dirty="0"/>
              <a:t> and kidney - BP adjustment even slightly higher than before reaction.</a:t>
            </a:r>
            <a:br>
              <a:rPr lang="en-US" dirty="0"/>
            </a:br>
            <a:endParaRPr lang="cs-CZ" baseline="0" dirty="0"/>
          </a:p>
          <a:p>
            <a:r>
              <a:rPr lang="cs-CZ" baseline="0" dirty="0"/>
              <a:t>HR – </a:t>
            </a:r>
            <a:r>
              <a:rPr lang="cs-CZ" baseline="0" dirty="0" err="1"/>
              <a:t>heart</a:t>
            </a:r>
            <a:r>
              <a:rPr lang="cs-CZ" baseline="0" dirty="0"/>
              <a:t> </a:t>
            </a:r>
            <a:r>
              <a:rPr lang="cs-CZ" baseline="0" dirty="0" err="1"/>
              <a:t>rate</a:t>
            </a:r>
            <a:endParaRPr lang="cs-CZ" baseline="0" dirty="0"/>
          </a:p>
          <a:p>
            <a:r>
              <a:rPr lang="cs-CZ" baseline="0" dirty="0"/>
              <a:t>SV – </a:t>
            </a:r>
            <a:r>
              <a:rPr lang="cs-CZ" baseline="0" dirty="0" err="1"/>
              <a:t>stroke</a:t>
            </a:r>
            <a:r>
              <a:rPr lang="cs-CZ" baseline="0" dirty="0"/>
              <a:t> </a:t>
            </a:r>
            <a:r>
              <a:rPr lang="cs-CZ" baseline="0" dirty="0" err="1"/>
              <a:t>volume</a:t>
            </a:r>
            <a:endParaRPr lang="cs-CZ" baseline="0" dirty="0"/>
          </a:p>
          <a:p>
            <a:r>
              <a:rPr lang="cs-CZ" baseline="0" dirty="0"/>
              <a:t>PR – </a:t>
            </a:r>
            <a:r>
              <a:rPr lang="cs-CZ" baseline="0" dirty="0" err="1"/>
              <a:t>peripheral</a:t>
            </a:r>
            <a:r>
              <a:rPr lang="cs-CZ" baseline="0" dirty="0"/>
              <a:t> </a:t>
            </a:r>
            <a:r>
              <a:rPr lang="cs-CZ" baseline="0" dirty="0" err="1"/>
              <a:t>resistance</a:t>
            </a:r>
            <a:endParaRPr lang="cs-CZ" baseline="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6</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7</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Tilt</a:t>
            </a:r>
            <a:r>
              <a:rPr lang="cs-CZ" dirty="0"/>
              <a:t>-up test in </a:t>
            </a:r>
            <a:r>
              <a:rPr lang="cs-CZ" dirty="0" err="1"/>
              <a:t>the</a:t>
            </a:r>
            <a:r>
              <a:rPr lang="cs-CZ" dirty="0"/>
              <a:t> </a:t>
            </a:r>
            <a:r>
              <a:rPr lang="cs-CZ" dirty="0" err="1"/>
              <a:t>clinical</a:t>
            </a:r>
            <a:r>
              <a:rPr lang="cs-CZ" dirty="0"/>
              <a:t> </a:t>
            </a:r>
            <a:r>
              <a:rPr lang="cs-CZ" dirty="0" err="1"/>
              <a:t>practise</a:t>
            </a:r>
            <a:endParaRPr lang="cs-CZ" dirty="0"/>
          </a:p>
          <a:p>
            <a:r>
              <a:rPr lang="en-US" dirty="0"/>
              <a:t>During head-up tilt, HR showed an immediate increase and initial overshoot, and it stabilized slightly above its pretilt value after ∼30 s. After this, a very slight, linear increase in HR was seen. After tilt back, an increase in HR was seen initially in some subjects; this may have been a nonspecific reaction to the movement. After some initial fluctuations, HR decreased during the next few minutes and returned to its baseline level. The rapid changes in HR are consistent with previous findings that the parasympathetic HR response is almost immediate.</a:t>
            </a:r>
          </a:p>
          <a:p>
            <a:r>
              <a:rPr lang="en-US" dirty="0"/>
              <a:t>During head-up tilt, TPC decreased to a stable level after ∼30 s. However, TPC showed an initial increase, which may have been caused by an increased perfusion pressure due to the effect of gravity on arterial pressure before the veins were filled with blood, thus distending the arteries. This may, in turn, have provoked a local, myogenic </a:t>
            </a:r>
            <a:r>
              <a:rPr lang="en-US" dirty="0" err="1"/>
              <a:t>vasocontriction</a:t>
            </a:r>
            <a:r>
              <a:rPr lang="en-US" dirty="0"/>
              <a:t> response, but our methods do not allow us to distinguish between different effects such as a myogenic response and a peripheral vasoconstriction caused by </a:t>
            </a:r>
            <a:r>
              <a:rPr lang="en-US" dirty="0" err="1"/>
              <a:t>baroreflexes</a:t>
            </a:r>
            <a:r>
              <a:rPr lang="en-US" dirty="0"/>
              <a:t>.</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8</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Subsequently</a:t>
            </a:r>
            <a:r>
              <a:rPr lang="cs-CZ" dirty="0"/>
              <a:t>:</a:t>
            </a:r>
            <a:br>
              <a:rPr lang="en-US" dirty="0"/>
            </a:br>
            <a:r>
              <a:rPr lang="en-US" dirty="0"/>
              <a:t>- increase </a:t>
            </a:r>
            <a:r>
              <a:rPr lang="cs-CZ" dirty="0" err="1"/>
              <a:t>of</a:t>
            </a:r>
            <a:r>
              <a:rPr lang="cs-CZ" dirty="0"/>
              <a:t> </a:t>
            </a:r>
            <a:r>
              <a:rPr lang="en-US" dirty="0"/>
              <a:t>capillary filtration in capillaries below </a:t>
            </a:r>
            <a:r>
              <a:rPr lang="cs-CZ" dirty="0" err="1"/>
              <a:t>the</a:t>
            </a:r>
            <a:r>
              <a:rPr lang="cs-CZ" dirty="0"/>
              <a:t> </a:t>
            </a:r>
            <a:r>
              <a:rPr lang="en-US" dirty="0"/>
              <a:t>heart level, especially in the lower limbs - reduction of plasma volume by about 10 percent</a:t>
            </a:r>
            <a:r>
              <a:rPr lang="cs-CZ" dirty="0"/>
              <a:t> </a:t>
            </a:r>
            <a:r>
              <a:rPr lang="en-US" dirty="0"/>
              <a:t>(within about 40 min)</a:t>
            </a:r>
            <a:br>
              <a:rPr lang="en-US" dirty="0"/>
            </a:br>
            <a:r>
              <a:rPr lang="en-US" dirty="0"/>
              <a:t>- </a:t>
            </a:r>
            <a:r>
              <a:rPr lang="cs-CZ" dirty="0"/>
              <a:t>d</a:t>
            </a:r>
            <a:r>
              <a:rPr lang="en-US" dirty="0" err="1"/>
              <a:t>ecrease</a:t>
            </a:r>
            <a:r>
              <a:rPr lang="en-US" dirty="0"/>
              <a:t> of water and salt excretion in the kidneys (increase in ADH and RAAS activity + reflex vasoconstriction in the kidneys)</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9</a:t>
            </a:fld>
            <a:endParaRPr lang="cs-CZ"/>
          </a:p>
        </p:txBody>
      </p:sp>
    </p:spTree>
    <p:extLst>
      <p:ext uri="{BB962C8B-B14F-4D97-AF65-F5344CB8AC3E}">
        <p14:creationId xmlns:p14="http://schemas.microsoft.com/office/powerpoint/2010/main" val="4181480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If the ability of the autonomous system to increase peripheral resistance is insufficient, orthostatic hypotension or even a critical decrease in brain flow and unconsciousness (fainting, syncope) will occur.</a:t>
            </a:r>
          </a:p>
        </p:txBody>
      </p:sp>
      <p:sp>
        <p:nvSpPr>
          <p:cNvPr id="4" name="Zástupný symbol pro číslo snímku 3"/>
          <p:cNvSpPr>
            <a:spLocks noGrp="1"/>
          </p:cNvSpPr>
          <p:nvPr>
            <p:ph type="sldNum" sz="quarter" idx="10"/>
          </p:nvPr>
        </p:nvSpPr>
        <p:spPr/>
        <p:txBody>
          <a:bodyPr/>
          <a:lstStyle/>
          <a:p>
            <a:fld id="{D365384D-24DE-48B2-ABBB-ECB282685ACA}" type="slidenum">
              <a:rPr lang="cs-CZ" smtClean="0"/>
              <a:t>10</a:t>
            </a:fld>
            <a:endParaRPr lang="cs-CZ"/>
          </a:p>
        </p:txBody>
      </p:sp>
    </p:spTree>
    <p:extLst>
      <p:ext uri="{BB962C8B-B14F-4D97-AF65-F5344CB8AC3E}">
        <p14:creationId xmlns:p14="http://schemas.microsoft.com/office/powerpoint/2010/main" val="418148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2777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119466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67313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199386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018676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37E8CDC-37C6-495F-A4BE-EF5422682434}" type="datetimeFigureOut">
              <a:rPr lang="cs-CZ" smtClean="0"/>
              <a:t>2. 4. 2020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6892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37E8CDC-37C6-495F-A4BE-EF5422682434}" type="datetimeFigureOut">
              <a:rPr lang="cs-CZ" smtClean="0"/>
              <a:t>2. 4. 2020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79898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37E8CDC-37C6-495F-A4BE-EF5422682434}" type="datetimeFigureOut">
              <a:rPr lang="cs-CZ" smtClean="0"/>
              <a:t>2. 4. 2020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95496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7E8CDC-37C6-495F-A4BE-EF5422682434}" type="datetimeFigureOut">
              <a:rPr lang="cs-CZ" smtClean="0"/>
              <a:t>2. 4. 2020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38016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7E8CDC-37C6-495F-A4BE-EF5422682434}" type="datetimeFigureOut">
              <a:rPr lang="cs-CZ" smtClean="0"/>
              <a:t>2. 4. 2020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345044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37E8CDC-37C6-495F-A4BE-EF5422682434}" type="datetimeFigureOut">
              <a:rPr lang="cs-CZ" smtClean="0"/>
              <a:t>2. 4. 2020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9229176-6E0A-4167-91AC-D60DE37AEB08}" type="slidenum">
              <a:rPr lang="cs-CZ" smtClean="0"/>
              <a:t>‹#›</a:t>
            </a:fld>
            <a:endParaRPr lang="cs-CZ"/>
          </a:p>
        </p:txBody>
      </p:sp>
    </p:spTree>
    <p:extLst>
      <p:ext uri="{BB962C8B-B14F-4D97-AF65-F5344CB8AC3E}">
        <p14:creationId xmlns:p14="http://schemas.microsoft.com/office/powerpoint/2010/main" val="226861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1000">
              <a:schemeClr val="bg1"/>
            </a:gs>
            <a:gs pos="0">
              <a:srgbClr val="C00000"/>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7E8CDC-37C6-495F-A4BE-EF5422682434}" type="datetimeFigureOut">
              <a:rPr lang="cs-CZ" smtClean="0"/>
              <a:t>2. 4. 2020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229176-6E0A-4167-91AC-D60DE37AEB08}" type="slidenum">
              <a:rPr lang="cs-CZ" smtClean="0"/>
              <a:t>‹#›</a:t>
            </a:fld>
            <a:endParaRPr lang="cs-CZ"/>
          </a:p>
        </p:txBody>
      </p:sp>
    </p:spTree>
    <p:extLst>
      <p:ext uri="{BB962C8B-B14F-4D97-AF65-F5344CB8AC3E}">
        <p14:creationId xmlns:p14="http://schemas.microsoft.com/office/powerpoint/2010/main" val="1834192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5000">
              <a:schemeClr val="bg1"/>
            </a:gs>
            <a:gs pos="0">
              <a:srgbClr val="C00000"/>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23528" y="1340768"/>
            <a:ext cx="8496944" cy="1470025"/>
          </a:xfrm>
        </p:spPr>
        <p:txBody>
          <a:bodyPr>
            <a:noAutofit/>
          </a:bodyPr>
          <a:lstStyle/>
          <a:p>
            <a:r>
              <a:rPr lang="cs-CZ" sz="6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6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6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6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a:xfrm>
            <a:off x="827584" y="3390646"/>
            <a:ext cx="7488832" cy="550912"/>
          </a:xfrm>
        </p:spPr>
        <p:txBody>
          <a:bodyPr>
            <a:normAutofit fontScale="85000" lnSpcReduction="10000"/>
          </a:bodyPr>
          <a:lstStyle/>
          <a:p>
            <a:r>
              <a:rPr lang="cs-CZ" dirty="0" err="1">
                <a:solidFill>
                  <a:schemeClr val="tx1"/>
                </a:solidFill>
                <a:latin typeface="Arial" panose="020B0604020202020204" pitchFamily="34" charset="0"/>
                <a:cs typeface="Arial" panose="020B0604020202020204" pitchFamily="34" charset="0"/>
              </a:rPr>
              <a:t>Assoc</a:t>
            </a:r>
            <a:r>
              <a:rPr lang="cs-CZ" dirty="0">
                <a:solidFill>
                  <a:schemeClr val="tx1"/>
                </a:solidFill>
                <a:latin typeface="Arial" panose="020B0604020202020204" pitchFamily="34" charset="0"/>
                <a:cs typeface="Arial" panose="020B0604020202020204" pitchFamily="34" charset="0"/>
              </a:rPr>
              <a:t>. Prof. MUDr. Markéta </a:t>
            </a:r>
            <a:r>
              <a:rPr lang="cs-CZ" dirty="0" err="1">
                <a:solidFill>
                  <a:schemeClr val="tx1"/>
                </a:solidFill>
                <a:latin typeface="Arial" panose="020B0604020202020204" pitchFamily="34" charset="0"/>
                <a:cs typeface="Arial" panose="020B0604020202020204" pitchFamily="34" charset="0"/>
              </a:rPr>
              <a:t>Bébarová</a:t>
            </a:r>
            <a:r>
              <a:rPr lang="cs-CZ" dirty="0">
                <a:solidFill>
                  <a:schemeClr val="tx1"/>
                </a:solidFill>
                <a:latin typeface="Arial" panose="020B0604020202020204" pitchFamily="34" charset="0"/>
                <a:cs typeface="Arial" panose="020B0604020202020204" pitchFamily="34" charset="0"/>
              </a:rPr>
              <a:t>, Ph.D.</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0413" y="4893870"/>
            <a:ext cx="1585912" cy="15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28938" y="4911332"/>
            <a:ext cx="1538287" cy="151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dnadpis 2"/>
          <p:cNvSpPr txBox="1">
            <a:spLocks/>
          </p:cNvSpPr>
          <p:nvPr/>
        </p:nvSpPr>
        <p:spPr>
          <a:xfrm>
            <a:off x="251520" y="4423910"/>
            <a:ext cx="8640960" cy="550912"/>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cs-CZ" dirty="0">
                <a:solidFill>
                  <a:schemeClr val="tx1"/>
                </a:solidFill>
                <a:latin typeface="Arial" panose="020B0604020202020204" pitchFamily="34" charset="0"/>
                <a:cs typeface="Arial" panose="020B0604020202020204" pitchFamily="34" charset="0"/>
              </a:rPr>
              <a:t>Department </a:t>
            </a:r>
            <a:r>
              <a:rPr lang="cs-CZ" dirty="0" err="1">
                <a:solidFill>
                  <a:schemeClr val="tx1"/>
                </a:solidFill>
                <a:latin typeface="Arial" panose="020B0604020202020204" pitchFamily="34" charset="0"/>
                <a:cs typeface="Arial" panose="020B0604020202020204" pitchFamily="34" charset="0"/>
              </a:rPr>
              <a:t>of</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Physiology</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Faculty</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of</a:t>
            </a:r>
            <a:r>
              <a:rPr lang="cs-CZ" dirty="0">
                <a:solidFill>
                  <a:schemeClr val="tx1"/>
                </a:solidFill>
                <a:latin typeface="Arial" panose="020B0604020202020204" pitchFamily="34" charset="0"/>
                <a:cs typeface="Arial" panose="020B0604020202020204" pitchFamily="34" charset="0"/>
              </a:rPr>
              <a:t> </a:t>
            </a:r>
            <a:r>
              <a:rPr lang="cs-CZ" dirty="0" err="1">
                <a:solidFill>
                  <a:schemeClr val="tx1"/>
                </a:solidFill>
                <a:latin typeface="Arial" panose="020B0604020202020204" pitchFamily="34" charset="0"/>
                <a:cs typeface="Arial" panose="020B0604020202020204" pitchFamily="34" charset="0"/>
              </a:rPr>
              <a:t>Medicine</a:t>
            </a:r>
            <a:r>
              <a:rPr lang="cs-CZ" dirty="0">
                <a:solidFill>
                  <a:schemeClr val="tx1"/>
                </a:solidFill>
                <a:latin typeface="Arial" panose="020B0604020202020204" pitchFamily="34" charset="0"/>
                <a:cs typeface="Arial" panose="020B0604020202020204" pitchFamily="34" charset="0"/>
              </a:rPr>
              <a:t>, Masaryk University</a:t>
            </a:r>
          </a:p>
        </p:txBody>
      </p:sp>
    </p:spTree>
    <p:custDataLst>
      <p:tags r:id="rId1"/>
    </p:custDataLst>
    <p:extLst>
      <p:ext uri="{BB962C8B-B14F-4D97-AF65-F5344CB8AC3E}">
        <p14:creationId xmlns:p14="http://schemas.microsoft.com/office/powerpoint/2010/main" val="3871806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827584" y="3339760"/>
            <a:ext cx="8064896" cy="1380028"/>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sym typeface="Symbol"/>
              </a:rPr>
              <a:t>The above described complex reaction provides maintenance of BP and, thus, sufficient perfusion of brain. </a:t>
            </a:r>
            <a:r>
              <a:rPr lang="en-GB" sz="2800" dirty="0">
                <a:solidFill>
                  <a:srgbClr val="C00000"/>
                </a:solidFill>
                <a:latin typeface="Arial" panose="020B0604020202020204" pitchFamily="34" charset="0"/>
                <a:cs typeface="Arial" panose="020B0604020202020204" pitchFamily="34" charset="0"/>
                <a:sym typeface="Symbol"/>
              </a:rPr>
              <a:t>Despite, the brain blood flow ↓ </a:t>
            </a:r>
            <a:r>
              <a:rPr lang="en-GB" sz="2800" dirty="0">
                <a:latin typeface="Arial" panose="020B0604020202020204" pitchFamily="34" charset="0"/>
                <a:cs typeface="Arial" panose="020B0604020202020204" pitchFamily="34" charset="0"/>
                <a:sym typeface="Symbol"/>
              </a:rPr>
              <a:t>even by 20%.</a:t>
            </a:r>
            <a:endParaRPr lang="en-GB" sz="2800" dirty="0">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827584" y="4707912"/>
            <a:ext cx="8064896" cy="12990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400" dirty="0">
                <a:latin typeface="Arial" panose="020B0604020202020204" pitchFamily="34" charset="0"/>
                <a:cs typeface="Arial" panose="020B0604020202020204" pitchFamily="34" charset="0"/>
                <a:sym typeface="Symbol"/>
              </a:rPr>
              <a:t>The brain blood flow is ↓ due to </a:t>
            </a:r>
            <a:r>
              <a:rPr lang="cs-CZ" sz="2400" dirty="0">
                <a:latin typeface="Arial" panose="020B0604020202020204" pitchFamily="34" charset="0"/>
                <a:cs typeface="Arial" panose="020B0604020202020204" pitchFamily="34" charset="0"/>
                <a:sym typeface="Symbol"/>
              </a:rPr>
              <a:t>a </a:t>
            </a:r>
            <a:r>
              <a:rPr lang="en-GB" sz="2400" dirty="0">
                <a:latin typeface="Arial" panose="020B0604020202020204" pitchFamily="34" charset="0"/>
                <a:cs typeface="Arial" panose="020B0604020202020204" pitchFamily="34" charset="0"/>
                <a:sym typeface="Symbol"/>
              </a:rPr>
              <a:t>reflex vasoconstriction induced by ↓ pCO</a:t>
            </a:r>
            <a:r>
              <a:rPr lang="en-GB" sz="2400" baseline="-25000" dirty="0">
                <a:latin typeface="Arial" panose="020B0604020202020204" pitchFamily="34" charset="0"/>
                <a:cs typeface="Arial" panose="020B0604020202020204" pitchFamily="34" charset="0"/>
                <a:sym typeface="Symbol"/>
              </a:rPr>
              <a:t>2</a:t>
            </a:r>
            <a:r>
              <a:rPr lang="en-GB" sz="2400" dirty="0">
                <a:latin typeface="Arial" panose="020B0604020202020204" pitchFamily="34" charset="0"/>
                <a:cs typeface="Arial" panose="020B0604020202020204" pitchFamily="34" charset="0"/>
                <a:sym typeface="Symbol"/>
              </a:rPr>
              <a:t> (↑ ventilation during the orthostatic reaction) and sympathetic </a:t>
            </a:r>
            <a:r>
              <a:rPr lang="en-GB" sz="2400" dirty="0" err="1">
                <a:latin typeface="Arial" panose="020B0604020202020204" pitchFamily="34" charset="0"/>
                <a:cs typeface="Arial" panose="020B0604020202020204" pitchFamily="34" charset="0"/>
                <a:sym typeface="Symbol"/>
              </a:rPr>
              <a:t>vasoconstrictive</a:t>
            </a:r>
            <a:r>
              <a:rPr lang="en-GB" sz="2400" dirty="0">
                <a:latin typeface="Arial" panose="020B0604020202020204" pitchFamily="34" charset="0"/>
                <a:cs typeface="Arial" panose="020B0604020202020204" pitchFamily="34" charset="0"/>
                <a:sym typeface="Symbol"/>
              </a:rPr>
              <a:t> activity.</a:t>
            </a:r>
            <a:endParaRPr lang="en-GB" sz="2400" dirty="0">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467544" y="6006988"/>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800" dirty="0" err="1">
                <a:solidFill>
                  <a:srgbClr val="C00000"/>
                </a:solidFill>
                <a:latin typeface="Arial" panose="020B0604020202020204" pitchFamily="34" charset="0"/>
                <a:cs typeface="Arial" panose="020B0604020202020204" pitchFamily="34" charset="0"/>
              </a:rPr>
              <a:t>orthostatic</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hypotension</a:t>
            </a:r>
            <a:endParaRPr lang="cs-CZ" sz="2800" dirty="0">
              <a:solidFill>
                <a:srgbClr val="C00000"/>
              </a:solidFill>
              <a:latin typeface="Arial" panose="020B0604020202020204" pitchFamily="34" charset="0"/>
              <a:cs typeface="Arial" panose="020B0604020202020204" pitchFamily="34" charset="0"/>
            </a:endParaRPr>
          </a:p>
        </p:txBody>
      </p:sp>
      <p:pic>
        <p:nvPicPr>
          <p:cNvPr id="1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ástupný symbol pro obsah 2"/>
          <p:cNvSpPr txBox="1">
            <a:spLocks/>
          </p:cNvSpPr>
          <p:nvPr/>
        </p:nvSpPr>
        <p:spPr>
          <a:xfrm>
            <a:off x="467544" y="1957307"/>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15"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908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0"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2897460"/>
            <a:ext cx="7391400"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Valsalva</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Maneuver</a:t>
            </a:r>
            <a:endParaRPr lang="cs-CZ" sz="3000" b="1" dirty="0">
              <a:solidFill>
                <a:srgbClr val="C00000"/>
              </a:solidFill>
              <a:latin typeface="Arial" panose="020B0604020202020204" pitchFamily="34" charset="0"/>
              <a:cs typeface="Arial" panose="020B0604020202020204" pitchFamily="34" charset="0"/>
            </a:endParaRPr>
          </a:p>
        </p:txBody>
      </p:sp>
      <p:sp>
        <p:nvSpPr>
          <p:cNvPr id="7" name="Zástupný symbol pro obsah 2"/>
          <p:cNvSpPr txBox="1">
            <a:spLocks/>
          </p:cNvSpPr>
          <p:nvPr/>
        </p:nvSpPr>
        <p:spPr>
          <a:xfrm>
            <a:off x="467544" y="1928708"/>
            <a:ext cx="8229600" cy="892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forced expiration over closed or narrowed glottis (cough, defecation, lifting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heavy objects, </a:t>
            </a:r>
            <a:r>
              <a:rPr lang="en-GB" sz="2600" i="1" dirty="0">
                <a:latin typeface="Arial" panose="020B0604020202020204" pitchFamily="34" charset="0"/>
                <a:cs typeface="Arial" panose="020B0604020202020204" pitchFamily="34" charset="0"/>
              </a:rPr>
              <a:t>etc.</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5137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fade">
                                      <p:cBhvr>
                                        <p:cTn id="16"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Valsalva</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Maneuver</a:t>
            </a:r>
            <a:endParaRPr lang="cs-CZ" sz="3000" b="1" dirty="0">
              <a:solidFill>
                <a:srgbClr val="C00000"/>
              </a:solidFill>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2780928"/>
            <a:ext cx="8856984"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a:latin typeface="Arial" panose="020B0604020202020204" pitchFamily="34" charset="0"/>
                <a:cs typeface="Arial" panose="020B0604020202020204" pitchFamily="34" charset="0"/>
              </a:rPr>
              <a:t>start </a:t>
            </a:r>
            <a:r>
              <a:rPr lang="cs-CZ" sz="3000" b="1" dirty="0" err="1">
                <a:latin typeface="Arial" panose="020B0604020202020204" pitchFamily="34" charset="0"/>
                <a:cs typeface="Arial" panose="020B0604020202020204" pitchFamily="34" charset="0"/>
              </a:rPr>
              <a:t>of</a:t>
            </a:r>
            <a:r>
              <a:rPr lang="cs-CZ" sz="3000" b="1" dirty="0">
                <a:latin typeface="Arial" panose="020B0604020202020204" pitchFamily="34" charset="0"/>
                <a:cs typeface="Arial" panose="020B0604020202020204" pitchFamily="34" charset="0"/>
              </a:rPr>
              <a:t> </a:t>
            </a:r>
            <a:r>
              <a:rPr lang="cs-CZ" sz="3000" b="1" dirty="0" err="1">
                <a:latin typeface="Arial" panose="020B0604020202020204" pitchFamily="34" charset="0"/>
                <a:cs typeface="Arial" panose="020B0604020202020204" pitchFamily="34" charset="0"/>
              </a:rPr>
              <a:t>maneuver</a:t>
            </a:r>
            <a:r>
              <a:rPr lang="cs-CZ" sz="3000" b="1" dirty="0">
                <a:latin typeface="Arial" panose="020B0604020202020204" pitchFamily="34" charset="0"/>
                <a:cs typeface="Arial" panose="020B0604020202020204" pitchFamily="34" charset="0"/>
                <a:sym typeface="Symbol"/>
              </a:rPr>
              <a:t> </a:t>
            </a:r>
            <a:r>
              <a:rPr lang="cs-CZ" sz="3000" b="1" dirty="0">
                <a:solidFill>
                  <a:srgbClr val="C00000"/>
                </a:solidFill>
                <a:latin typeface="Arial" panose="020B0604020202020204" pitchFamily="34" charset="0"/>
                <a:cs typeface="Arial" panose="020B0604020202020204" pitchFamily="34" charset="0"/>
                <a:sym typeface="Symbol"/>
              </a:rPr>
              <a:t>↑ </a:t>
            </a:r>
            <a:r>
              <a:rPr lang="cs-CZ" sz="3000" b="1" dirty="0" err="1">
                <a:solidFill>
                  <a:srgbClr val="C00000"/>
                </a:solidFill>
                <a:latin typeface="Arial" panose="020B0604020202020204" pitchFamily="34" charset="0"/>
                <a:cs typeface="Arial" panose="020B0604020202020204" pitchFamily="34" charset="0"/>
                <a:sym typeface="Symbol"/>
              </a:rPr>
              <a:t>intrathoracic</a:t>
            </a:r>
            <a:r>
              <a:rPr lang="cs-CZ" sz="3000" b="1" dirty="0">
                <a:solidFill>
                  <a:srgbClr val="C00000"/>
                </a:solidFill>
                <a:latin typeface="Arial" panose="020B0604020202020204" pitchFamily="34" charset="0"/>
                <a:cs typeface="Arial" panose="020B0604020202020204" pitchFamily="34" charset="0"/>
                <a:sym typeface="Symbol"/>
              </a:rPr>
              <a:t> </a:t>
            </a:r>
            <a:r>
              <a:rPr lang="cs-CZ" sz="3000" b="1" dirty="0" err="1">
                <a:solidFill>
                  <a:srgbClr val="C00000"/>
                </a:solidFill>
                <a:latin typeface="Arial" panose="020B0604020202020204" pitchFamily="34" charset="0"/>
                <a:cs typeface="Arial" panose="020B0604020202020204" pitchFamily="34" charset="0"/>
                <a:sym typeface="Symbol"/>
              </a:rPr>
              <a:t>pressure</a:t>
            </a:r>
            <a:r>
              <a:rPr lang="cs-CZ" sz="3000" b="1" dirty="0">
                <a:latin typeface="Arial" panose="020B0604020202020204" pitchFamily="34" charset="0"/>
                <a:cs typeface="Arial" panose="020B0604020202020204" pitchFamily="34" charset="0"/>
                <a:sym typeface="Symbol"/>
              </a:rPr>
              <a:t>:</a:t>
            </a:r>
            <a:endParaRPr lang="cs-CZ" sz="3000" b="1" dirty="0">
              <a:latin typeface="Arial" panose="020B0604020202020204" pitchFamily="34" charset="0"/>
              <a:cs typeface="Arial" panose="020B0604020202020204" pitchFamily="34" charset="0"/>
            </a:endParaRPr>
          </a:p>
        </p:txBody>
      </p:sp>
      <p:sp>
        <p:nvSpPr>
          <p:cNvPr id="9" name="Zástupný symbol pro obsah 2"/>
          <p:cNvSpPr txBox="1">
            <a:spLocks/>
          </p:cNvSpPr>
          <p:nvPr/>
        </p:nvSpPr>
        <p:spPr>
          <a:xfrm>
            <a:off x="771342" y="3348048"/>
            <a:ext cx="6320938" cy="1089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solidFill>
                  <a:srgbClr val="C00000"/>
                </a:solidFill>
                <a:latin typeface="Arial" panose="020B0604020202020204" pitchFamily="34" charset="0"/>
                <a:cs typeface="Arial" panose="020B0604020202020204" pitchFamily="34" charset="0"/>
                <a:sym typeface="Symbol"/>
              </a:rPr>
              <a:t> </a:t>
            </a:r>
            <a:r>
              <a:rPr lang="en-GB" sz="2600" dirty="0">
                <a:solidFill>
                  <a:srgbClr val="C00000"/>
                </a:solidFill>
                <a:latin typeface="Arial" panose="020B0604020202020204" pitchFamily="34" charset="0"/>
                <a:cs typeface="Arial" panose="020B0604020202020204" pitchFamily="34" charset="0"/>
                <a:sym typeface="Symbol"/>
              </a:rPr>
              <a:t>↑ BP </a:t>
            </a:r>
            <a:r>
              <a:rPr lang="en-GB" sz="2600" dirty="0">
                <a:latin typeface="Arial" panose="020B0604020202020204" pitchFamily="34" charset="0"/>
                <a:cs typeface="Arial" panose="020B0604020202020204" pitchFamily="34" charset="0"/>
                <a:sym typeface="Symbol"/>
              </a:rPr>
              <a:t>(the </a:t>
            </a:r>
            <a:r>
              <a:rPr lang="en-GB" sz="2600" dirty="0" err="1">
                <a:latin typeface="Arial" panose="020B0604020202020204" pitchFamily="34" charset="0"/>
                <a:cs typeface="Arial" panose="020B0604020202020204" pitchFamily="34" charset="0"/>
                <a:sym typeface="Symbol"/>
              </a:rPr>
              <a:t>intrathoracic</a:t>
            </a:r>
            <a:r>
              <a:rPr lang="en-GB" sz="2600" dirty="0">
                <a:latin typeface="Arial" panose="020B0604020202020204" pitchFamily="34" charset="0"/>
                <a:cs typeface="Arial" panose="020B0604020202020204" pitchFamily="34" charset="0"/>
                <a:sym typeface="Symbol"/>
              </a:rPr>
              <a:t> pressure contributes to the aortal pressure)</a:t>
            </a:r>
            <a:endParaRPr lang="en-GB" sz="2600" dirty="0">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771342" y="4228241"/>
            <a:ext cx="6418098" cy="256936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latin typeface="Arial" panose="020B0604020202020204" pitchFamily="34" charset="0"/>
                <a:cs typeface="Arial" panose="020B0604020202020204" pitchFamily="34" charset="0"/>
                <a:sym typeface="Symbol"/>
              </a:rPr>
              <a:t> </a:t>
            </a:r>
            <a:r>
              <a:rPr lang="en-GB" sz="2600" dirty="0">
                <a:latin typeface="Arial" panose="020B0604020202020204" pitchFamily="34" charset="0"/>
                <a:cs typeface="Arial" panose="020B0604020202020204" pitchFamily="34" charset="0"/>
                <a:sym typeface="Symbol"/>
              </a:rPr>
              <a:t>compression of chest vessels  </a:t>
            </a:r>
            <a:r>
              <a:rPr lang="en-GB" sz="2600" dirty="0">
                <a:solidFill>
                  <a:srgbClr val="C00000"/>
                </a:solidFill>
                <a:latin typeface="Arial" panose="020B0604020202020204" pitchFamily="34" charset="0"/>
                <a:cs typeface="Arial" panose="020B0604020202020204" pitchFamily="34" charset="0"/>
                <a:sym typeface="Symbol"/>
              </a:rPr>
              <a:t>↓ venous return </a:t>
            </a:r>
            <a:r>
              <a:rPr lang="en-GB" sz="2600" dirty="0">
                <a:latin typeface="Arial" panose="020B0604020202020204" pitchFamily="34" charset="0"/>
                <a:cs typeface="Arial" panose="020B0604020202020204" pitchFamily="34" charset="0"/>
                <a:sym typeface="Symbol"/>
              </a:rPr>
              <a:t> ↓ stroke volume (Frank-Starling) </a:t>
            </a:r>
            <a:r>
              <a:rPr lang="en-GB" sz="2600" dirty="0">
                <a:solidFill>
                  <a:srgbClr val="C00000"/>
                </a:solidFill>
                <a:latin typeface="Arial" panose="020B0604020202020204" pitchFamily="34" charset="0"/>
                <a:cs typeface="Arial" panose="020B0604020202020204" pitchFamily="34" charset="0"/>
                <a:sym typeface="Symbol"/>
              </a:rPr>
              <a:t> ↓</a:t>
            </a:r>
            <a:r>
              <a:rPr lang="en-GB" sz="2600" dirty="0">
                <a:latin typeface="Arial" panose="020B0604020202020204" pitchFamily="34" charset="0"/>
                <a:cs typeface="Arial" panose="020B0604020202020204" pitchFamily="34" charset="0"/>
                <a:sym typeface="Symbol"/>
              </a:rPr>
              <a:t> pulse and mean </a:t>
            </a:r>
            <a:r>
              <a:rPr lang="en-GB" sz="2600" dirty="0">
                <a:solidFill>
                  <a:srgbClr val="C00000"/>
                </a:solidFill>
                <a:latin typeface="Arial" panose="020B0604020202020204" pitchFamily="34" charset="0"/>
                <a:cs typeface="Arial" panose="020B0604020202020204" pitchFamily="34" charset="0"/>
                <a:sym typeface="Symbol"/>
              </a:rPr>
              <a:t>BP  inhibition of baroreceptors  reflex tachycardia and vasoconstriction </a:t>
            </a:r>
            <a:r>
              <a:rPr lang="en-GB" sz="2600" dirty="0">
                <a:latin typeface="Arial" panose="020B0604020202020204" pitchFamily="34" charset="0"/>
                <a:cs typeface="Arial" panose="020B0604020202020204" pitchFamily="34" charset="0"/>
                <a:sym typeface="Symbol"/>
              </a:rPr>
              <a:t> mean BP at the level before </a:t>
            </a:r>
            <a:r>
              <a:rPr lang="en-GB" sz="2600" dirty="0" err="1">
                <a:latin typeface="Arial" panose="020B0604020202020204" pitchFamily="34" charset="0"/>
                <a:cs typeface="Arial" panose="020B0604020202020204" pitchFamily="34" charset="0"/>
                <a:sym typeface="Symbol"/>
              </a:rPr>
              <a:t>maneuver</a:t>
            </a:r>
            <a:r>
              <a:rPr lang="en-GB" sz="2600" dirty="0">
                <a:latin typeface="Arial" panose="020B0604020202020204" pitchFamily="34" charset="0"/>
                <a:cs typeface="Arial" panose="020B0604020202020204" pitchFamily="34" charset="0"/>
                <a:sym typeface="Symbol"/>
              </a:rPr>
              <a:t> </a:t>
            </a:r>
            <a:endParaRPr lang="en-GB" sz="2600" dirty="0">
              <a:latin typeface="Arial" panose="020B0604020202020204" pitchFamily="34" charset="0"/>
              <a:cs typeface="Arial" panose="020B0604020202020204" pitchFamily="34" charset="0"/>
            </a:endParaRPr>
          </a:p>
        </p:txBody>
      </p:sp>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49529" r="38099" b="9598"/>
          <a:stretch/>
        </p:blipFill>
        <p:spPr bwMode="auto">
          <a:xfrm>
            <a:off x="7308304" y="3356992"/>
            <a:ext cx="914400" cy="3409863"/>
          </a:xfrm>
          <a:prstGeom prst="rect">
            <a:avLst/>
          </a:prstGeom>
          <a:noFill/>
          <a:ln w="254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ástupný symbol pro obsah 2"/>
          <p:cNvSpPr txBox="1">
            <a:spLocks/>
          </p:cNvSpPr>
          <p:nvPr/>
        </p:nvSpPr>
        <p:spPr>
          <a:xfrm>
            <a:off x="467544" y="1928708"/>
            <a:ext cx="8229600" cy="892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forced expiration over closed or narrowed glottis (cough, defecation, lifting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heavy objects, </a:t>
            </a:r>
            <a:r>
              <a:rPr lang="en-GB" sz="2600" i="1" dirty="0">
                <a:latin typeface="Arial" panose="020B0604020202020204" pitchFamily="34" charset="0"/>
                <a:cs typeface="Arial" panose="020B0604020202020204" pitchFamily="34" charset="0"/>
              </a:rPr>
              <a:t>etc.</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804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Valsalva</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Maneuver</a:t>
            </a:r>
            <a:endParaRPr lang="cs-CZ" sz="3000" b="1" dirty="0">
              <a:solidFill>
                <a:srgbClr val="C00000"/>
              </a:solidFill>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2780928"/>
            <a:ext cx="8676456" cy="604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a:latin typeface="Arial" panose="020B0604020202020204" pitchFamily="34" charset="0"/>
                <a:cs typeface="Arial" panose="020B0604020202020204" pitchFamily="34" charset="0"/>
              </a:rPr>
              <a:t>end </a:t>
            </a:r>
            <a:r>
              <a:rPr lang="cs-CZ" sz="3000" b="1" dirty="0" err="1">
                <a:latin typeface="Arial" panose="020B0604020202020204" pitchFamily="34" charset="0"/>
                <a:cs typeface="Arial" panose="020B0604020202020204" pitchFamily="34" charset="0"/>
              </a:rPr>
              <a:t>of</a:t>
            </a:r>
            <a:r>
              <a:rPr lang="cs-CZ" sz="3000" b="1" dirty="0">
                <a:latin typeface="Arial" panose="020B0604020202020204" pitchFamily="34" charset="0"/>
                <a:cs typeface="Arial" panose="020B0604020202020204" pitchFamily="34" charset="0"/>
              </a:rPr>
              <a:t> </a:t>
            </a:r>
            <a:r>
              <a:rPr lang="cs-CZ" sz="3000" b="1" dirty="0" err="1">
                <a:latin typeface="Arial" panose="020B0604020202020204" pitchFamily="34" charset="0"/>
                <a:cs typeface="Arial" panose="020B0604020202020204" pitchFamily="34" charset="0"/>
              </a:rPr>
              <a:t>maneuver</a:t>
            </a:r>
            <a:r>
              <a:rPr lang="cs-CZ" sz="3000" b="1" dirty="0">
                <a:latin typeface="Arial" panose="020B0604020202020204" pitchFamily="34" charset="0"/>
                <a:cs typeface="Arial" panose="020B0604020202020204" pitchFamily="34" charset="0"/>
              </a:rPr>
              <a:t> </a:t>
            </a:r>
            <a:r>
              <a:rPr lang="cs-CZ" sz="3000" b="1" dirty="0">
                <a:latin typeface="Arial" panose="020B0604020202020204" pitchFamily="34" charset="0"/>
                <a:cs typeface="Arial" panose="020B0604020202020204" pitchFamily="34" charset="0"/>
                <a:sym typeface="Symbol"/>
              </a:rPr>
              <a:t> </a:t>
            </a:r>
            <a:r>
              <a:rPr lang="cs-CZ" sz="3000" b="1" dirty="0">
                <a:solidFill>
                  <a:srgbClr val="C00000"/>
                </a:solidFill>
                <a:latin typeface="Arial" panose="020B0604020202020204" pitchFamily="34" charset="0"/>
                <a:cs typeface="Arial" panose="020B0604020202020204" pitchFamily="34" charset="0"/>
                <a:sym typeface="Symbol"/>
              </a:rPr>
              <a:t>↓ </a:t>
            </a:r>
            <a:r>
              <a:rPr lang="cs-CZ" sz="3000" b="1" dirty="0" err="1">
                <a:solidFill>
                  <a:srgbClr val="C00000"/>
                </a:solidFill>
                <a:latin typeface="Arial" panose="020B0604020202020204" pitchFamily="34" charset="0"/>
                <a:cs typeface="Arial" panose="020B0604020202020204" pitchFamily="34" charset="0"/>
                <a:sym typeface="Symbol"/>
              </a:rPr>
              <a:t>intrathoracic</a:t>
            </a:r>
            <a:r>
              <a:rPr lang="cs-CZ" sz="3000" b="1" dirty="0">
                <a:solidFill>
                  <a:srgbClr val="C00000"/>
                </a:solidFill>
                <a:latin typeface="Arial" panose="020B0604020202020204" pitchFamily="34" charset="0"/>
                <a:cs typeface="Arial" panose="020B0604020202020204" pitchFamily="34" charset="0"/>
                <a:sym typeface="Symbol"/>
              </a:rPr>
              <a:t> </a:t>
            </a:r>
            <a:r>
              <a:rPr lang="cs-CZ" sz="3000" b="1" dirty="0" err="1">
                <a:solidFill>
                  <a:srgbClr val="C00000"/>
                </a:solidFill>
                <a:latin typeface="Arial" panose="020B0604020202020204" pitchFamily="34" charset="0"/>
                <a:cs typeface="Arial" panose="020B0604020202020204" pitchFamily="34" charset="0"/>
                <a:sym typeface="Symbol"/>
              </a:rPr>
              <a:t>pressure</a:t>
            </a:r>
            <a:r>
              <a:rPr lang="cs-CZ" sz="3000" b="1" dirty="0">
                <a:latin typeface="Arial" panose="020B0604020202020204" pitchFamily="34" charset="0"/>
                <a:cs typeface="Arial" panose="020B0604020202020204" pitchFamily="34" charset="0"/>
                <a:sym typeface="Symbol"/>
              </a:rPr>
              <a:t>:</a:t>
            </a:r>
            <a:endParaRPr lang="cs-CZ" sz="3000" b="1" dirty="0">
              <a:latin typeface="Arial" panose="020B0604020202020204" pitchFamily="34" charset="0"/>
              <a:cs typeface="Arial" panose="020B0604020202020204" pitchFamily="34" charset="0"/>
            </a:endParaRPr>
          </a:p>
        </p:txBody>
      </p:sp>
      <p:sp>
        <p:nvSpPr>
          <p:cNvPr id="9" name="Zástupný symbol pro obsah 2"/>
          <p:cNvSpPr txBox="1">
            <a:spLocks/>
          </p:cNvSpPr>
          <p:nvPr/>
        </p:nvSpPr>
        <p:spPr>
          <a:xfrm>
            <a:off x="771342" y="3348048"/>
            <a:ext cx="6320938" cy="6570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solidFill>
                  <a:srgbClr val="C00000"/>
                </a:solidFill>
                <a:latin typeface="Arial" panose="020B0604020202020204" pitchFamily="34" charset="0"/>
                <a:cs typeface="Arial" panose="020B0604020202020204" pitchFamily="34" charset="0"/>
                <a:sym typeface="Symbol"/>
              </a:rPr>
              <a:t> </a:t>
            </a:r>
            <a:r>
              <a:rPr lang="cs-CZ" sz="2800" b="1" dirty="0">
                <a:solidFill>
                  <a:srgbClr val="C00000"/>
                </a:solidFill>
                <a:latin typeface="Arial" panose="020B0604020202020204" pitchFamily="34" charset="0"/>
                <a:cs typeface="Arial" panose="020B0604020202020204" pitchFamily="34" charset="0"/>
                <a:sym typeface="Symbol"/>
              </a:rPr>
              <a:t>↓</a:t>
            </a:r>
            <a:r>
              <a:rPr lang="cs-CZ" sz="2600" dirty="0">
                <a:solidFill>
                  <a:srgbClr val="C00000"/>
                </a:solidFill>
                <a:latin typeface="Arial" panose="020B0604020202020204" pitchFamily="34" charset="0"/>
                <a:cs typeface="Arial" panose="020B0604020202020204" pitchFamily="34" charset="0"/>
                <a:sym typeface="Symbol"/>
              </a:rPr>
              <a:t> BP</a:t>
            </a:r>
            <a:endParaRPr lang="cs-CZ" sz="2600" dirty="0">
              <a:latin typeface="Arial" panose="020B0604020202020204" pitchFamily="34" charset="0"/>
              <a:cs typeface="Arial" panose="020B0604020202020204" pitchFamily="34" charset="0"/>
            </a:endParaRPr>
          </a:p>
        </p:txBody>
      </p:sp>
      <p:sp>
        <p:nvSpPr>
          <p:cNvPr id="10" name="Zástupný symbol pro obsah 2"/>
          <p:cNvSpPr txBox="1">
            <a:spLocks/>
          </p:cNvSpPr>
          <p:nvPr/>
        </p:nvSpPr>
        <p:spPr>
          <a:xfrm>
            <a:off x="771342" y="3933056"/>
            <a:ext cx="6418098" cy="279254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latin typeface="Arial" panose="020B0604020202020204" pitchFamily="34" charset="0"/>
                <a:cs typeface="Arial" panose="020B0604020202020204" pitchFamily="34" charset="0"/>
                <a:sym typeface="Symbol"/>
              </a:rPr>
              <a:t> </a:t>
            </a:r>
            <a:r>
              <a:rPr lang="en-GB" sz="2600" dirty="0">
                <a:latin typeface="Arial" panose="020B0604020202020204" pitchFamily="34" charset="0"/>
                <a:cs typeface="Arial" panose="020B0604020202020204" pitchFamily="34" charset="0"/>
                <a:sym typeface="Symbol"/>
              </a:rPr>
              <a:t>compression of chest vessels released  </a:t>
            </a:r>
            <a:r>
              <a:rPr lang="en-GB" sz="2600" dirty="0">
                <a:solidFill>
                  <a:srgbClr val="C00000"/>
                </a:solidFill>
                <a:latin typeface="Arial" panose="020B0604020202020204" pitchFamily="34" charset="0"/>
                <a:cs typeface="Arial" panose="020B0604020202020204" pitchFamily="34" charset="0"/>
                <a:sym typeface="Symbol"/>
              </a:rPr>
              <a:t>↑ venous return </a:t>
            </a:r>
            <a:r>
              <a:rPr lang="en-GB" sz="2600" dirty="0">
                <a:latin typeface="Arial" panose="020B0604020202020204" pitchFamily="34" charset="0"/>
                <a:cs typeface="Arial" panose="020B0604020202020204" pitchFamily="34" charset="0"/>
                <a:sym typeface="Symbol"/>
              </a:rPr>
              <a:t> ↑ stroke volume (Frank-Starling) </a:t>
            </a:r>
            <a:r>
              <a:rPr lang="en-GB" sz="2600" dirty="0">
                <a:solidFill>
                  <a:srgbClr val="C00000"/>
                </a:solidFill>
                <a:latin typeface="Arial" panose="020B0604020202020204" pitchFamily="34" charset="0"/>
                <a:cs typeface="Arial" panose="020B0604020202020204" pitchFamily="34" charset="0"/>
                <a:sym typeface="Symbol"/>
              </a:rPr>
              <a:t> ↑</a:t>
            </a:r>
            <a:r>
              <a:rPr lang="en-GB" sz="2600" dirty="0">
                <a:latin typeface="Arial" panose="020B0604020202020204" pitchFamily="34" charset="0"/>
                <a:cs typeface="Arial" panose="020B0604020202020204" pitchFamily="34" charset="0"/>
                <a:sym typeface="Symbol"/>
              </a:rPr>
              <a:t> pulse and mean </a:t>
            </a:r>
            <a:r>
              <a:rPr lang="en-GB" sz="2600" dirty="0">
                <a:solidFill>
                  <a:srgbClr val="C00000"/>
                </a:solidFill>
                <a:latin typeface="Arial" panose="020B0604020202020204" pitchFamily="34" charset="0"/>
                <a:cs typeface="Arial" panose="020B0604020202020204" pitchFamily="34" charset="0"/>
                <a:sym typeface="Symbol"/>
              </a:rPr>
              <a:t>BP  stimulation of baroreceptors  fast reflex bradycardia and gradual vasodilation </a:t>
            </a:r>
            <a:r>
              <a:rPr lang="en-GB" sz="2600" dirty="0">
                <a:latin typeface="Arial" panose="020B0604020202020204" pitchFamily="34" charset="0"/>
                <a:cs typeface="Arial" panose="020B0604020202020204" pitchFamily="34" charset="0"/>
                <a:sym typeface="Symbol"/>
              </a:rPr>
              <a:t>( ↓ peripheral resistance)  normalizing of BP</a:t>
            </a:r>
            <a:endParaRPr lang="en-GB" sz="2600" dirty="0">
              <a:latin typeface="Arial" panose="020B0604020202020204" pitchFamily="34" charset="0"/>
              <a:cs typeface="Arial" panose="020B0604020202020204" pitchFamily="34" charset="0"/>
            </a:endParaRPr>
          </a:p>
        </p:txBody>
      </p:sp>
      <p:pic>
        <p:nvPicPr>
          <p:cNvPr id="11"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1355" r="14328" b="9598"/>
          <a:stretch/>
        </p:blipFill>
        <p:spPr bwMode="auto">
          <a:xfrm>
            <a:off x="7167219" y="3356992"/>
            <a:ext cx="1797269" cy="3409863"/>
          </a:xfrm>
          <a:prstGeom prst="rect">
            <a:avLst/>
          </a:prstGeom>
          <a:noFill/>
          <a:ln w="254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Zástupný symbol pro obsah 2"/>
          <p:cNvSpPr txBox="1">
            <a:spLocks/>
          </p:cNvSpPr>
          <p:nvPr/>
        </p:nvSpPr>
        <p:spPr>
          <a:xfrm>
            <a:off x="467544" y="1928708"/>
            <a:ext cx="8229600" cy="892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forced expiration over closed or narrowed glottis (cough, defecation, lifting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heavy objects, </a:t>
            </a:r>
            <a:r>
              <a:rPr lang="en-GB" sz="2600" i="1" dirty="0">
                <a:latin typeface="Arial" panose="020B0604020202020204" pitchFamily="34" charset="0"/>
                <a:cs typeface="Arial" panose="020B0604020202020204" pitchFamily="34" charset="0"/>
              </a:rPr>
              <a:t>etc.</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9791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2897460"/>
            <a:ext cx="7391400"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Valsalva</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Maneuver</a:t>
            </a:r>
            <a:endParaRPr lang="cs-CZ" sz="3000" b="1" dirty="0">
              <a:solidFill>
                <a:srgbClr val="C00000"/>
              </a:solidFill>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1928708"/>
            <a:ext cx="8229600" cy="892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forced expiration over closed or narrowed glottis (cough, defecation, lifting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heavy objects, </a:t>
            </a:r>
            <a:r>
              <a:rPr lang="en-GB" sz="2600" i="1" dirty="0">
                <a:latin typeface="Arial" panose="020B0604020202020204" pitchFamily="34" charset="0"/>
                <a:cs typeface="Arial" panose="020B0604020202020204" pitchFamily="34" charset="0"/>
              </a:rPr>
              <a:t>etc.</a:t>
            </a:r>
            <a:r>
              <a:rPr lang="en-GB" sz="2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6804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457200" y="1412776"/>
            <a:ext cx="8507288"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Diving</a:t>
            </a:r>
            <a:r>
              <a:rPr lang="cs-CZ" sz="3000" b="1" dirty="0">
                <a:solidFill>
                  <a:srgbClr val="C00000"/>
                </a:solidFill>
                <a:latin typeface="Arial" panose="020B0604020202020204" pitchFamily="34" charset="0"/>
                <a:cs typeface="Arial" panose="020B0604020202020204" pitchFamily="34" charset="0"/>
              </a:rPr>
              <a:t> Reflex</a:t>
            </a:r>
          </a:p>
        </p:txBody>
      </p:sp>
      <p:sp>
        <p:nvSpPr>
          <p:cNvPr id="7" name="Zástupný symbol pro obsah 2"/>
          <p:cNvSpPr txBox="1">
            <a:spLocks/>
          </p:cNvSpPr>
          <p:nvPr/>
        </p:nvSpPr>
        <p:spPr>
          <a:xfrm>
            <a:off x="467544" y="1960240"/>
            <a:ext cx="8496944" cy="6046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well developed in diving animals (duck, whale, …)</a:t>
            </a:r>
          </a:p>
        </p:txBody>
      </p:sp>
      <p:sp>
        <p:nvSpPr>
          <p:cNvPr id="8" name="Zástupný symbol pro obsah 2"/>
          <p:cNvSpPr txBox="1">
            <a:spLocks/>
          </p:cNvSpPr>
          <p:nvPr/>
        </p:nvSpPr>
        <p:spPr>
          <a:xfrm>
            <a:off x="467544" y="2439586"/>
            <a:ext cx="8496944" cy="106142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diving – </a:t>
            </a:r>
            <a:r>
              <a:rPr lang="en-GB" sz="2800" dirty="0">
                <a:solidFill>
                  <a:srgbClr val="C00000"/>
                </a:solidFill>
                <a:latin typeface="Arial" panose="020B0604020202020204" pitchFamily="34" charset="0"/>
                <a:cs typeface="Arial" panose="020B0604020202020204" pitchFamily="34" charset="0"/>
              </a:rPr>
              <a:t>excitation of receptors of </a:t>
            </a:r>
            <a:r>
              <a:rPr lang="en-GB" sz="2800" i="1" dirty="0">
                <a:solidFill>
                  <a:srgbClr val="C00000"/>
                </a:solidFill>
                <a:latin typeface="Arial" panose="020B0604020202020204" pitchFamily="34" charset="0"/>
                <a:cs typeface="Arial" panose="020B0604020202020204" pitchFamily="34" charset="0"/>
              </a:rPr>
              <a:t>n. trigeminus </a:t>
            </a:r>
            <a:r>
              <a:rPr lang="en-GB" sz="2800" dirty="0">
                <a:latin typeface="Arial" panose="020B0604020202020204" pitchFamily="34" charset="0"/>
                <a:cs typeface="Arial" panose="020B0604020202020204" pitchFamily="34" charset="0"/>
              </a:rPr>
              <a:t>(namely around eyes and nose) by cold water:</a:t>
            </a:r>
          </a:p>
        </p:txBody>
      </p:sp>
      <p:sp>
        <p:nvSpPr>
          <p:cNvPr id="9" name="Zástupný symbol pro obsah 2"/>
          <p:cNvSpPr txBox="1">
            <a:spLocks/>
          </p:cNvSpPr>
          <p:nvPr/>
        </p:nvSpPr>
        <p:spPr>
          <a:xfrm>
            <a:off x="859116" y="3375690"/>
            <a:ext cx="7888406" cy="5307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C00000"/>
                </a:solidFill>
                <a:latin typeface="Arial" panose="020B0604020202020204" pitchFamily="34" charset="0"/>
                <a:cs typeface="Arial" panose="020B0604020202020204" pitchFamily="34" charset="0"/>
                <a:sym typeface="Symbol"/>
              </a:rPr>
              <a:t></a:t>
            </a:r>
            <a:r>
              <a:rPr lang="cs-CZ" sz="2800" dirty="0">
                <a:latin typeface="Arial" panose="020B0604020202020204" pitchFamily="34" charset="0"/>
                <a:cs typeface="Arial" panose="020B0604020202020204" pitchFamily="34" charset="0"/>
                <a:sym typeface="Symbol"/>
              </a:rPr>
              <a:t> </a:t>
            </a:r>
            <a:r>
              <a:rPr lang="cs-CZ" sz="2800" dirty="0">
                <a:solidFill>
                  <a:srgbClr val="C00000"/>
                </a:solidFill>
                <a:latin typeface="Arial" panose="020B0604020202020204" pitchFamily="34" charset="0"/>
                <a:cs typeface="Arial" panose="020B0604020202020204" pitchFamily="34" charset="0"/>
              </a:rPr>
              <a:t>apnoe</a:t>
            </a:r>
          </a:p>
        </p:txBody>
      </p:sp>
      <p:sp>
        <p:nvSpPr>
          <p:cNvPr id="10" name="Zástupný symbol pro obsah 2"/>
          <p:cNvSpPr txBox="1">
            <a:spLocks/>
          </p:cNvSpPr>
          <p:nvPr/>
        </p:nvSpPr>
        <p:spPr>
          <a:xfrm>
            <a:off x="852294" y="3843337"/>
            <a:ext cx="7888406" cy="5307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C00000"/>
                </a:solidFill>
                <a:latin typeface="Arial" panose="020B0604020202020204" pitchFamily="34" charset="0"/>
                <a:cs typeface="Arial" panose="020B0604020202020204" pitchFamily="34" charset="0"/>
                <a:sym typeface="Symbol"/>
              </a:rPr>
              <a:t> </a:t>
            </a:r>
            <a:r>
              <a:rPr lang="cs-CZ" sz="2800" dirty="0" err="1">
                <a:solidFill>
                  <a:srgbClr val="C00000"/>
                </a:solidFill>
                <a:latin typeface="Arial" panose="020B0604020202020204" pitchFamily="34" charset="0"/>
                <a:cs typeface="Arial" panose="020B0604020202020204" pitchFamily="34" charset="0"/>
              </a:rPr>
              <a:t>bradycardia</a:t>
            </a:r>
            <a:endParaRPr lang="cs-CZ" sz="2800" dirty="0">
              <a:solidFill>
                <a:srgbClr val="C00000"/>
              </a:solidFill>
              <a:latin typeface="Arial" panose="020B0604020202020204" pitchFamily="34" charset="0"/>
              <a:cs typeface="Arial" panose="020B0604020202020204" pitchFamily="34" charset="0"/>
            </a:endParaRPr>
          </a:p>
        </p:txBody>
      </p:sp>
      <p:sp>
        <p:nvSpPr>
          <p:cNvPr id="11" name="Zástupný symbol pro obsah 2"/>
          <p:cNvSpPr txBox="1">
            <a:spLocks/>
          </p:cNvSpPr>
          <p:nvPr/>
        </p:nvSpPr>
        <p:spPr>
          <a:xfrm>
            <a:off x="852294" y="4306917"/>
            <a:ext cx="7888406" cy="5307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C00000"/>
                </a:solidFill>
                <a:latin typeface="Arial" panose="020B0604020202020204" pitchFamily="34" charset="0"/>
                <a:cs typeface="Arial" panose="020B0604020202020204" pitchFamily="34" charset="0"/>
                <a:sym typeface="Symbol"/>
              </a:rPr>
              <a:t> </a:t>
            </a:r>
            <a:r>
              <a:rPr lang="cs-CZ" sz="2800" dirty="0" err="1">
                <a:solidFill>
                  <a:srgbClr val="C00000"/>
                </a:solidFill>
                <a:latin typeface="Arial" panose="020B0604020202020204" pitchFamily="34" charset="0"/>
                <a:cs typeface="Arial" panose="020B0604020202020204" pitchFamily="34" charset="0"/>
              </a:rPr>
              <a:t>peripheral</a:t>
            </a:r>
            <a:r>
              <a:rPr lang="cs-CZ" sz="2800" dirty="0">
                <a:solidFill>
                  <a:srgbClr val="C00000"/>
                </a:solidFill>
                <a:latin typeface="Arial" panose="020B0604020202020204" pitchFamily="34" charset="0"/>
                <a:cs typeface="Arial" panose="020B0604020202020204" pitchFamily="34" charset="0"/>
              </a:rPr>
              <a:t> </a:t>
            </a:r>
            <a:r>
              <a:rPr lang="cs-CZ" sz="2800" dirty="0" err="1">
                <a:solidFill>
                  <a:srgbClr val="C00000"/>
                </a:solidFill>
                <a:latin typeface="Arial" panose="020B0604020202020204" pitchFamily="34" charset="0"/>
                <a:cs typeface="Arial" panose="020B0604020202020204" pitchFamily="34" charset="0"/>
              </a:rPr>
              <a:t>vasoconstriction</a:t>
            </a:r>
            <a:endParaRPr lang="cs-CZ" sz="2800" dirty="0">
              <a:solidFill>
                <a:srgbClr val="C00000"/>
              </a:solidFill>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852294" y="4858695"/>
            <a:ext cx="8112194" cy="10432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 </a:t>
            </a:r>
            <a:r>
              <a:rPr lang="en-GB" sz="2800" dirty="0">
                <a:latin typeface="Arial" panose="020B0604020202020204" pitchFamily="34" charset="0"/>
                <a:cs typeface="Arial" panose="020B0604020202020204" pitchFamily="34" charset="0"/>
                <a:sym typeface="Symbol"/>
              </a:rPr>
              <a:t>conservation of limited O</a:t>
            </a:r>
            <a:r>
              <a:rPr lang="en-GB" sz="2800" baseline="-25000" dirty="0">
                <a:latin typeface="Arial" panose="020B0604020202020204" pitchFamily="34" charset="0"/>
                <a:cs typeface="Arial" panose="020B0604020202020204" pitchFamily="34" charset="0"/>
                <a:sym typeface="Symbol"/>
              </a:rPr>
              <a:t>2</a:t>
            </a:r>
            <a:r>
              <a:rPr lang="en-GB" sz="2800" dirty="0">
                <a:latin typeface="Arial" panose="020B0604020202020204" pitchFamily="34" charset="0"/>
                <a:cs typeface="Arial" panose="020B0604020202020204" pitchFamily="34" charset="0"/>
                <a:sym typeface="Symbol"/>
              </a:rPr>
              <a:t> reserves for function of brain and heart  prolongation of diving period</a:t>
            </a:r>
            <a:endParaRPr lang="en-GB" sz="2800" dirty="0">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859116" y="5703422"/>
            <a:ext cx="8112194" cy="8960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200" dirty="0">
                <a:latin typeface="Arial" panose="020B0604020202020204" pitchFamily="34" charset="0"/>
                <a:cs typeface="Arial" panose="020B0604020202020204" pitchFamily="34" charset="0"/>
                <a:sym typeface="Symbol"/>
              </a:rPr>
              <a:t>(whale 2 hours, seal 70 min; they have also higher O</a:t>
            </a:r>
            <a:r>
              <a:rPr lang="en-GB" sz="2200" baseline="-25000" dirty="0">
                <a:latin typeface="Arial" panose="020B0604020202020204" pitchFamily="34" charset="0"/>
                <a:cs typeface="Arial" panose="020B0604020202020204" pitchFamily="34" charset="0"/>
                <a:sym typeface="Symbol"/>
              </a:rPr>
              <a:t>2</a:t>
            </a:r>
            <a:r>
              <a:rPr lang="en-GB" sz="2200" dirty="0">
                <a:latin typeface="Arial" panose="020B0604020202020204" pitchFamily="34" charset="0"/>
                <a:cs typeface="Arial" panose="020B0604020202020204" pitchFamily="34" charset="0"/>
                <a:sym typeface="Symbol"/>
              </a:rPr>
              <a:t> reserves in haemoglobin and myoglobin, higher tolerance to hypoxia</a:t>
            </a:r>
            <a:r>
              <a:rPr lang="cs-CZ" sz="2200" dirty="0">
                <a:latin typeface="Arial" panose="020B0604020202020204" pitchFamily="34" charset="0"/>
                <a:cs typeface="Arial" panose="020B0604020202020204" pitchFamily="34" charset="0"/>
                <a:sym typeface="Symbol"/>
              </a:rPr>
              <a:t>)</a:t>
            </a:r>
            <a:endParaRPr lang="cs-C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3133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endParaRPr lang="cs-CZ" sz="3000" dirty="0">
              <a:solidFill>
                <a:srgbClr val="C00000"/>
              </a:solidFill>
              <a:latin typeface="Arial" panose="020B0604020202020204" pitchFamily="34" charset="0"/>
              <a:cs typeface="Arial" panose="020B0604020202020204" pitchFamily="34" charset="0"/>
            </a:endParaRPr>
          </a:p>
        </p:txBody>
      </p:sp>
      <p:sp>
        <p:nvSpPr>
          <p:cNvPr id="7" name="Zástupný symbol pro obsah 2"/>
          <p:cNvSpPr txBox="1">
            <a:spLocks/>
          </p:cNvSpPr>
          <p:nvPr/>
        </p:nvSpPr>
        <p:spPr>
          <a:xfrm>
            <a:off x="467544" y="2007538"/>
            <a:ext cx="8424936" cy="9894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bleeding </a:t>
            </a:r>
            <a:r>
              <a:rPr lang="en-GB" sz="2600" dirty="0">
                <a:latin typeface="Arial" panose="020B0604020202020204" pitchFamily="34" charset="0"/>
                <a:cs typeface="Arial" panose="020B0604020202020204" pitchFamily="34" charset="0"/>
                <a:sym typeface="Symbol"/>
              </a:rPr>
              <a:t> hypovolemia   venous return   SV   CO </a:t>
            </a:r>
            <a:r>
              <a:rPr lang="en-GB" sz="2600" dirty="0">
                <a:solidFill>
                  <a:srgbClr val="C00000"/>
                </a:solidFill>
                <a:latin typeface="Arial" panose="020B0604020202020204" pitchFamily="34" charset="0"/>
                <a:cs typeface="Arial" panose="020B0604020202020204" pitchFamily="34" charset="0"/>
                <a:sym typeface="Symbol"/>
              </a:rPr>
              <a:t>  BP </a:t>
            </a:r>
            <a:r>
              <a:rPr lang="en-GB" sz="2600" dirty="0">
                <a:latin typeface="Arial" panose="020B0604020202020204" pitchFamily="34" charset="0"/>
                <a:cs typeface="Arial" panose="020B0604020202020204" pitchFamily="34" charset="0"/>
                <a:sym typeface="Symbol"/>
              </a:rPr>
              <a:t>(even shock)</a:t>
            </a:r>
            <a:endParaRPr lang="en-GB" sz="2600" dirty="0">
              <a:latin typeface="Arial" panose="020B0604020202020204" pitchFamily="34" charset="0"/>
              <a:cs typeface="Arial" panose="020B0604020202020204" pitchFamily="34" charset="0"/>
            </a:endParaRPr>
          </a:p>
        </p:txBody>
      </p:sp>
      <p:sp>
        <p:nvSpPr>
          <p:cNvPr id="8" name="Zástupný symbol pro obsah 2"/>
          <p:cNvSpPr txBox="1">
            <a:spLocks/>
          </p:cNvSpPr>
          <p:nvPr/>
        </p:nvSpPr>
        <p:spPr>
          <a:xfrm>
            <a:off x="467544" y="2996952"/>
            <a:ext cx="8424936"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The resulting state is dependent on the amount of lost blood and on the velocity of loss of blood!</a:t>
            </a:r>
          </a:p>
        </p:txBody>
      </p:sp>
    </p:spTree>
    <p:extLst>
      <p:ext uri="{BB962C8B-B14F-4D97-AF65-F5344CB8AC3E}">
        <p14:creationId xmlns:p14="http://schemas.microsoft.com/office/powerpoint/2010/main" val="58753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6868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grpSp>
        <p:nvGrpSpPr>
          <p:cNvPr id="3" name="Skupina 2"/>
          <p:cNvGrpSpPr/>
          <p:nvPr/>
        </p:nvGrpSpPr>
        <p:grpSpPr>
          <a:xfrm>
            <a:off x="467544" y="3005896"/>
            <a:ext cx="8424936" cy="956596"/>
            <a:chOff x="467544" y="3279718"/>
            <a:chExt cx="8424936" cy="956596"/>
          </a:xfrm>
        </p:grpSpPr>
        <p:sp>
          <p:nvSpPr>
            <p:cNvPr id="8" name="Zástupný symbol pro obsah 2"/>
            <p:cNvSpPr txBox="1">
              <a:spLocks/>
            </p:cNvSpPr>
            <p:nvPr/>
          </p:nvSpPr>
          <p:spPr>
            <a:xfrm>
              <a:off x="467544" y="3279718"/>
              <a:ext cx="8424936"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solidFill>
                    <a:srgbClr val="C00000"/>
                  </a:solidFill>
                  <a:latin typeface="Arial" panose="020B0604020202020204" pitchFamily="34" charset="0"/>
                  <a:cs typeface="Arial" panose="020B0604020202020204" pitchFamily="34" charset="0"/>
                </a:rPr>
                <a:t>loss</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10 </a:t>
              </a:r>
              <a:r>
                <a:rPr lang="en-US" sz="2600" dirty="0">
                  <a:solidFill>
                    <a:srgbClr val="C00000"/>
                  </a:solidFill>
                  <a:latin typeface="Arial" panose="020B0604020202020204" pitchFamily="34" charset="0"/>
                  <a:cs typeface="Arial" panose="020B0604020202020204" pitchFamily="34" charset="0"/>
                </a:rPr>
                <a:t>%</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the</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blood</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volume</a:t>
              </a:r>
              <a:r>
                <a:rPr lang="cs-CZ" sz="2600" dirty="0">
                  <a:solidFill>
                    <a:srgbClr val="C00000"/>
                  </a:solidFill>
                  <a:latin typeface="Arial" panose="020B0604020202020204" pitchFamily="34" charset="0"/>
                  <a:cs typeface="Arial" panose="020B0604020202020204" pitchFamily="34" charset="0"/>
                </a:rPr>
                <a:t> (</a:t>
              </a:r>
              <a:r>
                <a:rPr lang="cs-CZ" sz="2600" dirty="0">
                  <a:solidFill>
                    <a:srgbClr val="C00000"/>
                  </a:solidFill>
                  <a:latin typeface="Arial" panose="020B0604020202020204" pitchFamily="34" charset="0"/>
                  <a:cs typeface="Arial" panose="020B0604020202020204" pitchFamily="34" charset="0"/>
                  <a:sym typeface="Symbol"/>
                </a:rPr>
                <a:t> in </a:t>
              </a:r>
              <a:r>
                <a:rPr lang="cs-CZ" sz="2600" dirty="0">
                  <a:solidFill>
                    <a:srgbClr val="C00000"/>
                  </a:solidFill>
                  <a:latin typeface="Arial" panose="020B0604020202020204" pitchFamily="34" charset="0"/>
                  <a:cs typeface="Arial" panose="020B0604020202020204" pitchFamily="34" charset="0"/>
                </a:rPr>
                <a:t>a </a:t>
              </a:r>
              <a:r>
                <a:rPr lang="cs-CZ" sz="2600" dirty="0" err="1">
                  <a:solidFill>
                    <a:srgbClr val="C00000"/>
                  </a:solidFill>
                  <a:latin typeface="Arial" panose="020B0604020202020204" pitchFamily="34" charset="0"/>
                  <a:cs typeface="Arial" panose="020B0604020202020204" pitchFamily="34" charset="0"/>
                </a:rPr>
                <a:t>blood</a:t>
              </a:r>
              <a:r>
                <a:rPr lang="cs-CZ" sz="2600" dirty="0">
                  <a:solidFill>
                    <a:srgbClr val="C00000"/>
                  </a:solidFill>
                  <a:latin typeface="Arial" panose="020B0604020202020204" pitchFamily="34" charset="0"/>
                  <a:cs typeface="Arial" panose="020B0604020202020204" pitchFamily="34" charset="0"/>
                </a:rPr>
                <a:t> donor):</a:t>
              </a:r>
            </a:p>
          </p:txBody>
        </p:sp>
        <p:sp>
          <p:nvSpPr>
            <p:cNvPr id="9" name="Zástupný symbol pro obsah 2"/>
            <p:cNvSpPr txBox="1">
              <a:spLocks/>
            </p:cNvSpPr>
            <p:nvPr/>
          </p:nvSpPr>
          <p:spPr>
            <a:xfrm>
              <a:off x="467544" y="3678948"/>
              <a:ext cx="8424936" cy="5573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slightly</a:t>
              </a:r>
              <a:r>
                <a:rPr lang="cs-CZ" sz="2400" dirty="0">
                  <a:latin typeface="Arial" panose="020B0604020202020204" pitchFamily="34" charset="0"/>
                  <a:cs typeface="Arial" panose="020B0604020202020204" pitchFamily="34" charset="0"/>
                  <a:sym typeface="Symbol"/>
                </a:rPr>
                <a:t> and </a:t>
              </a:r>
              <a:r>
                <a:rPr lang="cs-CZ" sz="2400" dirty="0" err="1">
                  <a:latin typeface="Arial" panose="020B0604020202020204" pitchFamily="34" charset="0"/>
                  <a:cs typeface="Arial" panose="020B0604020202020204" pitchFamily="34" charset="0"/>
                  <a:sym typeface="Symbol"/>
                </a:rPr>
                <a:t>transiently</a:t>
              </a:r>
              <a:r>
                <a:rPr lang="cs-CZ" sz="2400" dirty="0">
                  <a:latin typeface="Arial" panose="020B0604020202020204" pitchFamily="34" charset="0"/>
                  <a:cs typeface="Arial" panose="020B0604020202020204" pitchFamily="34" charset="0"/>
                  <a:sym typeface="Symbol"/>
                </a:rPr>
                <a:t>  BP</a:t>
              </a:r>
              <a:endParaRPr lang="cs-CZ" sz="2400" dirty="0">
                <a:latin typeface="Arial" panose="020B0604020202020204" pitchFamily="34" charset="0"/>
                <a:cs typeface="Arial" panose="020B0604020202020204" pitchFamily="34" charset="0"/>
              </a:endParaRPr>
            </a:p>
          </p:txBody>
        </p:sp>
      </p:grpSp>
      <p:grpSp>
        <p:nvGrpSpPr>
          <p:cNvPr id="6" name="Skupina 5"/>
          <p:cNvGrpSpPr/>
          <p:nvPr/>
        </p:nvGrpSpPr>
        <p:grpSpPr>
          <a:xfrm>
            <a:off x="467544" y="3955387"/>
            <a:ext cx="8424936" cy="969475"/>
            <a:chOff x="467544" y="4197677"/>
            <a:chExt cx="8424936" cy="969475"/>
          </a:xfrm>
        </p:grpSpPr>
        <p:sp>
          <p:nvSpPr>
            <p:cNvPr id="10" name="Zástupný symbol pro obsah 2"/>
            <p:cNvSpPr txBox="1">
              <a:spLocks/>
            </p:cNvSpPr>
            <p:nvPr/>
          </p:nvSpPr>
          <p:spPr>
            <a:xfrm>
              <a:off x="467544" y="4197677"/>
              <a:ext cx="8424936"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solidFill>
                    <a:srgbClr val="C00000"/>
                  </a:solidFill>
                  <a:latin typeface="Arial" panose="020B0604020202020204" pitchFamily="34" charset="0"/>
                  <a:cs typeface="Arial" panose="020B0604020202020204" pitchFamily="34" charset="0"/>
                </a:rPr>
                <a:t>loss</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20-30 </a:t>
              </a:r>
              <a:r>
                <a:rPr lang="en-US" sz="2600" dirty="0">
                  <a:solidFill>
                    <a:srgbClr val="C00000"/>
                  </a:solidFill>
                  <a:latin typeface="Arial" panose="020B0604020202020204" pitchFamily="34" charset="0"/>
                  <a:cs typeface="Arial" panose="020B0604020202020204" pitchFamily="34" charset="0"/>
                </a:rPr>
                <a:t>%</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the</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blood</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volume</a:t>
              </a:r>
              <a:r>
                <a:rPr lang="cs-CZ" sz="2600" dirty="0">
                  <a:solidFill>
                    <a:srgbClr val="C00000"/>
                  </a:solidFill>
                  <a:latin typeface="Arial" panose="020B0604020202020204" pitchFamily="34" charset="0"/>
                  <a:cs typeface="Arial" panose="020B0604020202020204" pitchFamily="34" charset="0"/>
                </a:rPr>
                <a:t> :</a:t>
              </a:r>
            </a:p>
          </p:txBody>
        </p:sp>
        <p:sp>
          <p:nvSpPr>
            <p:cNvPr id="11" name="Zástupný symbol pro obsah 2"/>
            <p:cNvSpPr txBox="1">
              <a:spLocks/>
            </p:cNvSpPr>
            <p:nvPr/>
          </p:nvSpPr>
          <p:spPr>
            <a:xfrm>
              <a:off x="467544" y="4609786"/>
              <a:ext cx="8424936" cy="5573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Arial" panose="020B0604020202020204" pitchFamily="34" charset="0"/>
                  <a:cs typeface="Arial" panose="020B0604020202020204" pitchFamily="34" charset="0"/>
                  <a:sym typeface="Symbol"/>
                </a:rPr>
                <a:t>  </a:t>
              </a:r>
              <a:r>
                <a:rPr lang="cs-CZ" sz="2400" dirty="0" err="1">
                  <a:latin typeface="Arial" panose="020B0604020202020204" pitchFamily="34" charset="0"/>
                  <a:cs typeface="Arial" panose="020B0604020202020204" pitchFamily="34" charset="0"/>
                  <a:sym typeface="Symbol"/>
                </a:rPr>
                <a:t>mean</a:t>
              </a:r>
              <a:r>
                <a:rPr lang="cs-CZ" sz="2400" dirty="0">
                  <a:latin typeface="Arial" panose="020B0604020202020204" pitchFamily="34" charset="0"/>
                  <a:cs typeface="Arial" panose="020B0604020202020204" pitchFamily="34" charset="0"/>
                  <a:sym typeface="Symbol"/>
                </a:rPr>
                <a:t> BP to </a:t>
              </a:r>
              <a:r>
                <a:rPr lang="cs-CZ" sz="2400" dirty="0" err="1">
                  <a:latin typeface="Arial" panose="020B0604020202020204" pitchFamily="34" charset="0"/>
                  <a:cs typeface="Arial" panose="020B0604020202020204" pitchFamily="34" charset="0"/>
                  <a:sym typeface="Symbol"/>
                </a:rPr>
                <a:t>about</a:t>
              </a:r>
              <a:r>
                <a:rPr lang="cs-CZ" sz="2400" dirty="0">
                  <a:latin typeface="Arial" panose="020B0604020202020204" pitchFamily="34" charset="0"/>
                  <a:cs typeface="Arial" panose="020B0604020202020204" pitchFamily="34" charset="0"/>
                  <a:sym typeface="Symbol"/>
                </a:rPr>
                <a:t> 60-80 </a:t>
              </a:r>
              <a:r>
                <a:rPr lang="cs-CZ" sz="2400" dirty="0" err="1">
                  <a:latin typeface="Arial" panose="020B0604020202020204" pitchFamily="34" charset="0"/>
                  <a:cs typeface="Arial" panose="020B0604020202020204" pitchFamily="34" charset="0"/>
                  <a:sym typeface="Symbol"/>
                </a:rPr>
                <a:t>mmHg</a:t>
              </a:r>
              <a:r>
                <a:rPr lang="cs-CZ" sz="2400" dirty="0">
                  <a:latin typeface="Arial" panose="020B0604020202020204" pitchFamily="34" charset="0"/>
                  <a:cs typeface="Arial" panose="020B0604020202020204" pitchFamily="34" charset="0"/>
                  <a:sym typeface="Symbol"/>
                </a:rPr>
                <a:t> </a:t>
              </a:r>
              <a:endParaRPr lang="cs-CZ" sz="2400" dirty="0">
                <a:latin typeface="Arial" panose="020B0604020202020204" pitchFamily="34" charset="0"/>
                <a:cs typeface="Arial" panose="020B0604020202020204" pitchFamily="34" charset="0"/>
              </a:endParaRPr>
            </a:p>
          </p:txBody>
        </p:sp>
      </p:grpSp>
      <p:grpSp>
        <p:nvGrpSpPr>
          <p:cNvPr id="14" name="Skupina 13"/>
          <p:cNvGrpSpPr/>
          <p:nvPr/>
        </p:nvGrpSpPr>
        <p:grpSpPr>
          <a:xfrm>
            <a:off x="467544" y="4920676"/>
            <a:ext cx="8424936" cy="1545539"/>
            <a:chOff x="467544" y="5131434"/>
            <a:chExt cx="8424936" cy="1545539"/>
          </a:xfrm>
        </p:grpSpPr>
        <p:sp>
          <p:nvSpPr>
            <p:cNvPr id="12" name="Zástupný symbol pro obsah 2"/>
            <p:cNvSpPr txBox="1">
              <a:spLocks/>
            </p:cNvSpPr>
            <p:nvPr/>
          </p:nvSpPr>
          <p:spPr>
            <a:xfrm>
              <a:off x="467544" y="5131434"/>
              <a:ext cx="8424936" cy="648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solidFill>
                    <a:srgbClr val="C00000"/>
                  </a:solidFill>
                  <a:latin typeface="Arial" panose="020B0604020202020204" pitchFamily="34" charset="0"/>
                  <a:cs typeface="Arial" panose="020B0604020202020204" pitchFamily="34" charset="0"/>
                </a:rPr>
                <a:t>loss</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30-40 </a:t>
              </a:r>
              <a:r>
                <a:rPr lang="en-US" sz="2600" dirty="0">
                  <a:solidFill>
                    <a:srgbClr val="C00000"/>
                  </a:solidFill>
                  <a:latin typeface="Arial" panose="020B0604020202020204" pitchFamily="34" charset="0"/>
                  <a:cs typeface="Arial" panose="020B0604020202020204" pitchFamily="34" charset="0"/>
                </a:rPr>
                <a:t>%</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of</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the</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blood</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volume</a:t>
              </a:r>
              <a:r>
                <a:rPr lang="cs-CZ" sz="2600" dirty="0">
                  <a:solidFill>
                    <a:srgbClr val="C00000"/>
                  </a:solidFill>
                  <a:latin typeface="Arial" panose="020B0604020202020204" pitchFamily="34" charset="0"/>
                  <a:cs typeface="Arial" panose="020B0604020202020204" pitchFamily="34" charset="0"/>
                </a:rPr>
                <a:t> :</a:t>
              </a:r>
            </a:p>
          </p:txBody>
        </p:sp>
        <p:sp>
          <p:nvSpPr>
            <p:cNvPr id="13" name="Zástupný symbol pro obsah 2"/>
            <p:cNvSpPr txBox="1">
              <a:spLocks/>
            </p:cNvSpPr>
            <p:nvPr/>
          </p:nvSpPr>
          <p:spPr>
            <a:xfrm>
              <a:off x="467544" y="5596853"/>
              <a:ext cx="8424936"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sym typeface="Symbol"/>
                </a:rPr>
                <a:t>  mean BP to about 50-67</a:t>
              </a:r>
              <a:r>
                <a:rPr lang="cs-CZ" sz="2400" dirty="0">
                  <a:latin typeface="Arial" panose="020B0604020202020204" pitchFamily="34" charset="0"/>
                  <a:cs typeface="Arial" panose="020B0604020202020204" pitchFamily="34" charset="0"/>
                  <a:sym typeface="Symbol"/>
                </a:rPr>
                <a:t>.</a:t>
              </a:r>
              <a:r>
                <a:rPr lang="en-GB" sz="2400" dirty="0">
                  <a:latin typeface="Arial" panose="020B0604020202020204" pitchFamily="34" charset="0"/>
                  <a:cs typeface="Arial" panose="020B0604020202020204" pitchFamily="34" charset="0"/>
                  <a:sym typeface="Symbol"/>
                </a:rPr>
                <a:t>5 mmHg  shock with brain and heart ischemia and with anuria, may shift into </a:t>
              </a:r>
              <a:r>
                <a:rPr lang="cs-CZ" sz="2400" dirty="0" err="1">
                  <a:latin typeface="Arial" panose="020B0604020202020204" pitchFamily="34" charset="0"/>
                  <a:cs typeface="Arial" panose="020B0604020202020204" pitchFamily="34" charset="0"/>
                  <a:sym typeface="Symbol"/>
                </a:rPr>
                <a:t>an</a:t>
              </a:r>
              <a:r>
                <a:rPr lang="en-GB" sz="2400" dirty="0">
                  <a:latin typeface="Arial" panose="020B0604020202020204" pitchFamily="34" charset="0"/>
                  <a:cs typeface="Arial" panose="020B0604020202020204" pitchFamily="34" charset="0"/>
                  <a:sym typeface="Symbol"/>
                </a:rPr>
                <a:t> irreversible </a:t>
              </a:r>
              <a:r>
                <a:rPr lang="cs-CZ" sz="2400" dirty="0" err="1">
                  <a:latin typeface="Arial" panose="020B0604020202020204" pitchFamily="34" charset="0"/>
                  <a:cs typeface="Arial" panose="020B0604020202020204" pitchFamily="34" charset="0"/>
                  <a:sym typeface="Symbol"/>
                </a:rPr>
                <a:t>state</a:t>
              </a:r>
              <a:r>
                <a:rPr lang="en-GB" sz="2400" dirty="0">
                  <a:latin typeface="Arial" panose="020B0604020202020204" pitchFamily="34" charset="0"/>
                  <a:cs typeface="Arial" panose="020B0604020202020204" pitchFamily="34" charset="0"/>
                  <a:sym typeface="Symbol"/>
                </a:rPr>
                <a:t> </a:t>
              </a:r>
              <a:endParaRPr lang="en-GB" sz="2400" dirty="0">
                <a:latin typeface="Arial" panose="020B0604020202020204" pitchFamily="34" charset="0"/>
                <a:cs typeface="Arial" panose="020B0604020202020204" pitchFamily="34" charset="0"/>
              </a:endParaRPr>
            </a:p>
          </p:txBody>
        </p:sp>
      </p:grpSp>
      <p:sp>
        <p:nvSpPr>
          <p:cNvPr id="15" name="Zástupný symbol pro obsah 2"/>
          <p:cNvSpPr txBox="1">
            <a:spLocks/>
          </p:cNvSpPr>
          <p:nvPr/>
        </p:nvSpPr>
        <p:spPr>
          <a:xfrm>
            <a:off x="467544" y="2007538"/>
            <a:ext cx="8424936" cy="9894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latin typeface="Arial" panose="020B0604020202020204" pitchFamily="34" charset="0"/>
                <a:cs typeface="Arial" panose="020B0604020202020204" pitchFamily="34" charset="0"/>
              </a:rPr>
              <a:t>bleeding</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hypovolemia</a:t>
            </a:r>
            <a:r>
              <a:rPr lang="cs-CZ" sz="2600" dirty="0">
                <a:latin typeface="Arial" panose="020B0604020202020204" pitchFamily="34" charset="0"/>
                <a:cs typeface="Arial" panose="020B0604020202020204" pitchFamily="34" charset="0"/>
                <a:sym typeface="Symbol"/>
              </a:rPr>
              <a:t>   </a:t>
            </a:r>
            <a:r>
              <a:rPr lang="cs-CZ" sz="2600" dirty="0" err="1">
                <a:latin typeface="Arial" panose="020B0604020202020204" pitchFamily="34" charset="0"/>
                <a:cs typeface="Arial" panose="020B0604020202020204" pitchFamily="34" charset="0"/>
                <a:sym typeface="Symbol"/>
              </a:rPr>
              <a:t>venous</a:t>
            </a:r>
            <a:r>
              <a:rPr lang="cs-CZ" sz="2600" dirty="0">
                <a:latin typeface="Arial" panose="020B0604020202020204" pitchFamily="34" charset="0"/>
                <a:cs typeface="Arial" panose="020B0604020202020204" pitchFamily="34" charset="0"/>
                <a:sym typeface="Symbol"/>
              </a:rPr>
              <a:t> return   SV   CO </a:t>
            </a:r>
            <a:r>
              <a:rPr lang="cs-CZ" sz="2600" dirty="0">
                <a:solidFill>
                  <a:srgbClr val="C00000"/>
                </a:solidFill>
                <a:latin typeface="Arial" panose="020B0604020202020204" pitchFamily="34" charset="0"/>
                <a:cs typeface="Arial" panose="020B0604020202020204" pitchFamily="34" charset="0"/>
                <a:sym typeface="Symbol"/>
              </a:rPr>
              <a:t>  BP </a:t>
            </a:r>
            <a:r>
              <a:rPr lang="cs-CZ" sz="2600" dirty="0">
                <a:latin typeface="Arial" panose="020B0604020202020204" pitchFamily="34" charset="0"/>
                <a:cs typeface="Arial" panose="020B0604020202020204" pitchFamily="34" charset="0"/>
                <a:sym typeface="Symbol"/>
              </a:rPr>
              <a:t>(</a:t>
            </a:r>
            <a:r>
              <a:rPr lang="cs-CZ" sz="2600" dirty="0" err="1">
                <a:latin typeface="Arial" panose="020B0604020202020204" pitchFamily="34" charset="0"/>
                <a:cs typeface="Arial" panose="020B0604020202020204" pitchFamily="34" charset="0"/>
                <a:sym typeface="Symbol"/>
              </a:rPr>
              <a:t>even</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shock</a:t>
            </a:r>
            <a:r>
              <a:rPr lang="cs-CZ" sz="2600" dirty="0">
                <a:latin typeface="Arial" panose="020B0604020202020204" pitchFamily="34" charset="0"/>
                <a:cs typeface="Arial" panose="020B0604020202020204" pitchFamily="34" charset="0"/>
                <a:sym typeface="Symbol"/>
              </a:rPr>
              <a:t>)</a:t>
            </a:r>
            <a:endParaRPr lang="cs-CZ"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347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grpSp>
        <p:nvGrpSpPr>
          <p:cNvPr id="31" name="Skupina 30"/>
          <p:cNvGrpSpPr/>
          <p:nvPr/>
        </p:nvGrpSpPr>
        <p:grpSpPr>
          <a:xfrm>
            <a:off x="1907704" y="2965928"/>
            <a:ext cx="6027909" cy="3670061"/>
            <a:chOff x="1663003" y="2927291"/>
            <a:chExt cx="6027909" cy="3670061"/>
          </a:xfrm>
        </p:grpSpPr>
        <p:grpSp>
          <p:nvGrpSpPr>
            <p:cNvPr id="22" name="Skupina 21"/>
            <p:cNvGrpSpPr/>
            <p:nvPr/>
          </p:nvGrpSpPr>
          <p:grpSpPr>
            <a:xfrm>
              <a:off x="1663003" y="2927291"/>
              <a:ext cx="6027909" cy="3668900"/>
              <a:chOff x="1663003" y="2927291"/>
              <a:chExt cx="6027909" cy="3668900"/>
            </a:xfrm>
          </p:grpSpPr>
          <p:grpSp>
            <p:nvGrpSpPr>
              <p:cNvPr id="19" name="Skupina 18"/>
              <p:cNvGrpSpPr/>
              <p:nvPr/>
            </p:nvGrpSpPr>
            <p:grpSpPr>
              <a:xfrm>
                <a:off x="3059832" y="3356992"/>
                <a:ext cx="3456384" cy="2813050"/>
                <a:chOff x="2627784" y="3284984"/>
                <a:chExt cx="3456384" cy="2813050"/>
              </a:xfrm>
            </p:grpSpPr>
            <p:cxnSp>
              <p:nvCxnSpPr>
                <p:cNvPr id="16" name="Přímá spojnice 15"/>
                <p:cNvCxnSpPr/>
                <p:nvPr/>
              </p:nvCxnSpPr>
              <p:spPr>
                <a:xfrm>
                  <a:off x="2627784" y="6089650"/>
                  <a:ext cx="345638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flipV="1">
                  <a:off x="2627784" y="3284984"/>
                  <a:ext cx="0" cy="28130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TextovéPole 19"/>
              <p:cNvSpPr txBox="1"/>
              <p:nvPr/>
            </p:nvSpPr>
            <p:spPr>
              <a:xfrm>
                <a:off x="6233462" y="6165304"/>
                <a:ext cx="1457450" cy="430887"/>
              </a:xfrm>
              <a:prstGeom prst="rect">
                <a:avLst/>
              </a:prstGeom>
              <a:noFill/>
            </p:spPr>
            <p:txBody>
              <a:bodyPr wrap="none" rtlCol="0">
                <a:spAutoFit/>
              </a:bodyPr>
              <a:lstStyle/>
              <a:p>
                <a:r>
                  <a:rPr lang="cs-CZ" sz="2200" dirty="0" err="1">
                    <a:latin typeface="Arial" pitchFamily="34" charset="0"/>
                    <a:cs typeface="Arial" pitchFamily="34" charset="0"/>
                  </a:rPr>
                  <a:t>time</a:t>
                </a:r>
                <a:r>
                  <a:rPr lang="cs-CZ" sz="2200" dirty="0">
                    <a:latin typeface="Arial" pitchFamily="34" charset="0"/>
                    <a:cs typeface="Arial" pitchFamily="34" charset="0"/>
                  </a:rPr>
                  <a:t> (hod)</a:t>
                </a:r>
              </a:p>
            </p:txBody>
          </p:sp>
          <p:sp>
            <p:nvSpPr>
              <p:cNvPr id="21" name="TextovéPole 20"/>
              <p:cNvSpPr txBox="1"/>
              <p:nvPr/>
            </p:nvSpPr>
            <p:spPr>
              <a:xfrm>
                <a:off x="1663003" y="2927291"/>
                <a:ext cx="1345240" cy="769441"/>
              </a:xfrm>
              <a:prstGeom prst="rect">
                <a:avLst/>
              </a:prstGeom>
              <a:noFill/>
            </p:spPr>
            <p:txBody>
              <a:bodyPr wrap="none" rtlCol="0">
                <a:spAutoFit/>
              </a:bodyPr>
              <a:lstStyle/>
              <a:p>
                <a:pPr algn="r"/>
                <a:r>
                  <a:rPr lang="cs-CZ" sz="2200" dirty="0" err="1">
                    <a:latin typeface="Arial" pitchFamily="34" charset="0"/>
                    <a:cs typeface="Arial" pitchFamily="34" charset="0"/>
                  </a:rPr>
                  <a:t>mean</a:t>
                </a:r>
                <a:r>
                  <a:rPr lang="cs-CZ" sz="2200" dirty="0">
                    <a:latin typeface="Arial" pitchFamily="34" charset="0"/>
                    <a:cs typeface="Arial" pitchFamily="34" charset="0"/>
                  </a:rPr>
                  <a:t> BP</a:t>
                </a:r>
              </a:p>
              <a:p>
                <a:pPr algn="r"/>
                <a:r>
                  <a:rPr lang="cs-CZ" sz="2200" dirty="0">
                    <a:latin typeface="Arial" pitchFamily="34" charset="0"/>
                    <a:cs typeface="Arial" pitchFamily="34" charset="0"/>
                  </a:rPr>
                  <a:t>(</a:t>
                </a:r>
                <a:r>
                  <a:rPr lang="cs-CZ" sz="2200" dirty="0" err="1">
                    <a:latin typeface="Arial" pitchFamily="34" charset="0"/>
                    <a:cs typeface="Arial" pitchFamily="34" charset="0"/>
                  </a:rPr>
                  <a:t>mmHg</a:t>
                </a:r>
                <a:r>
                  <a:rPr lang="cs-CZ" sz="2200" dirty="0">
                    <a:latin typeface="Arial" pitchFamily="34" charset="0"/>
                    <a:cs typeface="Arial" pitchFamily="34" charset="0"/>
                  </a:rPr>
                  <a:t>)</a:t>
                </a:r>
              </a:p>
            </p:txBody>
          </p:sp>
        </p:grpSp>
        <p:sp>
          <p:nvSpPr>
            <p:cNvPr id="23" name="TextovéPole 22"/>
            <p:cNvSpPr txBox="1"/>
            <p:nvPr/>
          </p:nvSpPr>
          <p:spPr>
            <a:xfrm>
              <a:off x="2304844" y="3742026"/>
              <a:ext cx="734496" cy="430887"/>
            </a:xfrm>
            <a:prstGeom prst="rect">
              <a:avLst/>
            </a:prstGeom>
            <a:noFill/>
          </p:spPr>
          <p:txBody>
            <a:bodyPr wrap="none" rtlCol="0">
              <a:spAutoFit/>
            </a:bodyPr>
            <a:lstStyle/>
            <a:p>
              <a:r>
                <a:rPr lang="cs-CZ" sz="2200" dirty="0">
                  <a:latin typeface="Arial" pitchFamily="34" charset="0"/>
                  <a:cs typeface="Arial" pitchFamily="34" charset="0"/>
                </a:rPr>
                <a:t>97.5</a:t>
              </a:r>
            </a:p>
          </p:txBody>
        </p:sp>
        <p:sp>
          <p:nvSpPr>
            <p:cNvPr id="24" name="TextovéPole 23"/>
            <p:cNvSpPr txBox="1"/>
            <p:nvPr/>
          </p:nvSpPr>
          <p:spPr>
            <a:xfrm>
              <a:off x="2301115" y="4798313"/>
              <a:ext cx="734496" cy="430887"/>
            </a:xfrm>
            <a:prstGeom prst="rect">
              <a:avLst/>
            </a:prstGeom>
            <a:noFill/>
          </p:spPr>
          <p:txBody>
            <a:bodyPr wrap="none" rtlCol="0">
              <a:spAutoFit/>
            </a:bodyPr>
            <a:lstStyle/>
            <a:p>
              <a:r>
                <a:rPr lang="cs-CZ" sz="2200" dirty="0">
                  <a:latin typeface="Arial" pitchFamily="34" charset="0"/>
                  <a:cs typeface="Arial" pitchFamily="34" charset="0"/>
                </a:rPr>
                <a:t>48.5</a:t>
              </a:r>
            </a:p>
          </p:txBody>
        </p:sp>
        <p:sp>
          <p:nvSpPr>
            <p:cNvPr id="25" name="TextovéPole 24"/>
            <p:cNvSpPr txBox="1"/>
            <p:nvPr/>
          </p:nvSpPr>
          <p:spPr>
            <a:xfrm>
              <a:off x="3438152" y="6166465"/>
              <a:ext cx="341760" cy="430887"/>
            </a:xfrm>
            <a:prstGeom prst="rect">
              <a:avLst/>
            </a:prstGeom>
            <a:noFill/>
          </p:spPr>
          <p:txBody>
            <a:bodyPr wrap="none" rtlCol="0">
              <a:spAutoFit/>
            </a:bodyPr>
            <a:lstStyle/>
            <a:p>
              <a:r>
                <a:rPr lang="cs-CZ" sz="2200" dirty="0">
                  <a:latin typeface="Arial" pitchFamily="34" charset="0"/>
                  <a:cs typeface="Arial" pitchFamily="34" charset="0"/>
                </a:rPr>
                <a:t>0</a:t>
              </a:r>
            </a:p>
          </p:txBody>
        </p:sp>
        <p:sp>
          <p:nvSpPr>
            <p:cNvPr id="26" name="TextovéPole 25"/>
            <p:cNvSpPr txBox="1"/>
            <p:nvPr/>
          </p:nvSpPr>
          <p:spPr>
            <a:xfrm>
              <a:off x="5796136" y="6165304"/>
              <a:ext cx="341760" cy="430887"/>
            </a:xfrm>
            <a:prstGeom prst="rect">
              <a:avLst/>
            </a:prstGeom>
            <a:noFill/>
          </p:spPr>
          <p:txBody>
            <a:bodyPr wrap="none" rtlCol="0">
              <a:spAutoFit/>
            </a:bodyPr>
            <a:lstStyle/>
            <a:p>
              <a:r>
                <a:rPr lang="cs-CZ" sz="2200" dirty="0">
                  <a:latin typeface="Arial" pitchFamily="34" charset="0"/>
                  <a:cs typeface="Arial" pitchFamily="34" charset="0"/>
                </a:rPr>
                <a:t>6</a:t>
              </a:r>
            </a:p>
          </p:txBody>
        </p:sp>
        <p:sp>
          <p:nvSpPr>
            <p:cNvPr id="27" name="TextovéPole 26"/>
            <p:cNvSpPr txBox="1"/>
            <p:nvPr/>
          </p:nvSpPr>
          <p:spPr>
            <a:xfrm>
              <a:off x="5024540" y="6165304"/>
              <a:ext cx="341760" cy="430887"/>
            </a:xfrm>
            <a:prstGeom prst="rect">
              <a:avLst/>
            </a:prstGeom>
            <a:noFill/>
          </p:spPr>
          <p:txBody>
            <a:bodyPr wrap="none" rtlCol="0">
              <a:spAutoFit/>
            </a:bodyPr>
            <a:lstStyle/>
            <a:p>
              <a:r>
                <a:rPr lang="cs-CZ" sz="2200" dirty="0">
                  <a:latin typeface="Arial" pitchFamily="34" charset="0"/>
                  <a:cs typeface="Arial" pitchFamily="34" charset="0"/>
                </a:rPr>
                <a:t>4</a:t>
              </a:r>
            </a:p>
          </p:txBody>
        </p:sp>
        <p:sp>
          <p:nvSpPr>
            <p:cNvPr id="28" name="TextovéPole 27"/>
            <p:cNvSpPr txBox="1"/>
            <p:nvPr/>
          </p:nvSpPr>
          <p:spPr>
            <a:xfrm>
              <a:off x="4230240" y="6165304"/>
              <a:ext cx="341760" cy="430887"/>
            </a:xfrm>
            <a:prstGeom prst="rect">
              <a:avLst/>
            </a:prstGeom>
            <a:noFill/>
          </p:spPr>
          <p:txBody>
            <a:bodyPr wrap="none" rtlCol="0">
              <a:spAutoFit/>
            </a:bodyPr>
            <a:lstStyle/>
            <a:p>
              <a:r>
                <a:rPr lang="cs-CZ" sz="2200" dirty="0">
                  <a:latin typeface="Arial" pitchFamily="34" charset="0"/>
                  <a:cs typeface="Arial" pitchFamily="34" charset="0"/>
                </a:rPr>
                <a:t>2</a:t>
              </a:r>
            </a:p>
          </p:txBody>
        </p:sp>
        <p:cxnSp>
          <p:nvCxnSpPr>
            <p:cNvPr id="30" name="Přímá spojnice 29"/>
            <p:cNvCxnSpPr/>
            <p:nvPr/>
          </p:nvCxnSpPr>
          <p:spPr>
            <a:xfrm>
              <a:off x="3597259" y="3369871"/>
              <a:ext cx="0" cy="280466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35" name="Skupina 34"/>
          <p:cNvGrpSpPr/>
          <p:nvPr/>
        </p:nvGrpSpPr>
        <p:grpSpPr>
          <a:xfrm>
            <a:off x="3296920" y="3966693"/>
            <a:ext cx="3142519" cy="1135058"/>
            <a:chOff x="3052219" y="4018209"/>
            <a:chExt cx="3142519" cy="1135058"/>
          </a:xfrm>
        </p:grpSpPr>
        <p:cxnSp>
          <p:nvCxnSpPr>
            <p:cNvPr id="33" name="Přímá spojnice 32"/>
            <p:cNvCxnSpPr/>
            <p:nvPr/>
          </p:nvCxnSpPr>
          <p:spPr>
            <a:xfrm flipV="1">
              <a:off x="3052219" y="4047622"/>
              <a:ext cx="557919" cy="1"/>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Volný tvar 33"/>
            <p:cNvSpPr/>
            <p:nvPr/>
          </p:nvSpPr>
          <p:spPr>
            <a:xfrm>
              <a:off x="3599377" y="4018209"/>
              <a:ext cx="2595361" cy="1135058"/>
            </a:xfrm>
            <a:custGeom>
              <a:avLst/>
              <a:gdLst>
                <a:gd name="connsiteX0" fmla="*/ 0 w 2614411"/>
                <a:gd name="connsiteY0" fmla="*/ 12879 h 1133341"/>
                <a:gd name="connsiteX1" fmla="*/ 103031 w 2614411"/>
                <a:gd name="connsiteY1" fmla="*/ 1133341 h 1133341"/>
                <a:gd name="connsiteX2" fmla="*/ 412124 w 2614411"/>
                <a:gd name="connsiteY2" fmla="*/ 1133341 h 1133341"/>
                <a:gd name="connsiteX3" fmla="*/ 1107583 w 2614411"/>
                <a:gd name="connsiteY3" fmla="*/ 425003 h 1133341"/>
                <a:gd name="connsiteX4" fmla="*/ 1790163 w 2614411"/>
                <a:gd name="connsiteY4" fmla="*/ 12879 h 1133341"/>
                <a:gd name="connsiteX5" fmla="*/ 2614411 w 2614411"/>
                <a:gd name="connsiteY5" fmla="*/ 0 h 1133341"/>
                <a:gd name="connsiteX0" fmla="*/ 0 w 2595361"/>
                <a:gd name="connsiteY0" fmla="*/ 22404 h 1133341"/>
                <a:gd name="connsiteX1" fmla="*/ 83981 w 2595361"/>
                <a:gd name="connsiteY1" fmla="*/ 1133341 h 1133341"/>
                <a:gd name="connsiteX2" fmla="*/ 393074 w 2595361"/>
                <a:gd name="connsiteY2" fmla="*/ 1133341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393074 w 2595361"/>
                <a:gd name="connsiteY2" fmla="*/ 1133341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407361 w 2595361"/>
                <a:gd name="connsiteY2" fmla="*/ 10476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407361 w 2595361"/>
                <a:gd name="connsiteY2" fmla="*/ 10476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6758"/>
                <a:gd name="connsiteX1" fmla="*/ 83981 w 2595361"/>
                <a:gd name="connsiteY1" fmla="*/ 1133341 h 1136758"/>
                <a:gd name="connsiteX2" fmla="*/ 407361 w 2595361"/>
                <a:gd name="connsiteY2" fmla="*/ 1047616 h 1136758"/>
                <a:gd name="connsiteX3" fmla="*/ 1088533 w 2595361"/>
                <a:gd name="connsiteY3" fmla="*/ 425003 h 1136758"/>
                <a:gd name="connsiteX4" fmla="*/ 1771113 w 2595361"/>
                <a:gd name="connsiteY4" fmla="*/ 12879 h 1136758"/>
                <a:gd name="connsiteX5" fmla="*/ 2595361 w 2595361"/>
                <a:gd name="connsiteY5" fmla="*/ 0 h 113675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453"/>
                <a:gd name="connsiteX1" fmla="*/ 83981 w 2595361"/>
                <a:gd name="connsiteY1" fmla="*/ 1133341 h 1133453"/>
                <a:gd name="connsiteX2" fmla="*/ 421649 w 2595361"/>
                <a:gd name="connsiteY2" fmla="*/ 1009516 h 1133453"/>
                <a:gd name="connsiteX3" fmla="*/ 1088533 w 2595361"/>
                <a:gd name="connsiteY3" fmla="*/ 425003 h 1133453"/>
                <a:gd name="connsiteX4" fmla="*/ 1771113 w 2595361"/>
                <a:gd name="connsiteY4" fmla="*/ 12879 h 1133453"/>
                <a:gd name="connsiteX5" fmla="*/ 2595361 w 2595361"/>
                <a:gd name="connsiteY5" fmla="*/ 0 h 1133453"/>
                <a:gd name="connsiteX0" fmla="*/ 0 w 2595361"/>
                <a:gd name="connsiteY0" fmla="*/ 22404 h 1133341"/>
                <a:gd name="connsiteX1" fmla="*/ 83981 w 2595361"/>
                <a:gd name="connsiteY1" fmla="*/ 1133341 h 1133341"/>
                <a:gd name="connsiteX2" fmla="*/ 421649 w 2595361"/>
                <a:gd name="connsiteY2" fmla="*/ 10095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5058"/>
                <a:gd name="connsiteX1" fmla="*/ 83981 w 2595361"/>
                <a:gd name="connsiteY1" fmla="*/ 1133341 h 1135058"/>
                <a:gd name="connsiteX2" fmla="*/ 421649 w 2595361"/>
                <a:gd name="connsiteY2" fmla="*/ 1009516 h 1135058"/>
                <a:gd name="connsiteX3" fmla="*/ 1088533 w 2595361"/>
                <a:gd name="connsiteY3" fmla="*/ 425003 h 1135058"/>
                <a:gd name="connsiteX4" fmla="*/ 1771113 w 2595361"/>
                <a:gd name="connsiteY4" fmla="*/ 12879 h 1135058"/>
                <a:gd name="connsiteX5" fmla="*/ 2595361 w 2595361"/>
                <a:gd name="connsiteY5" fmla="*/ 0 h 113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5361" h="1135058">
                  <a:moveTo>
                    <a:pt x="0" y="22404"/>
                  </a:moveTo>
                  <a:cubicBezTo>
                    <a:pt x="27994" y="392716"/>
                    <a:pt x="13124" y="1115455"/>
                    <a:pt x="83981" y="1133341"/>
                  </a:cubicBezTo>
                  <a:cubicBezTo>
                    <a:pt x="215586" y="1142865"/>
                    <a:pt x="270994" y="1114291"/>
                    <a:pt x="421649" y="1009516"/>
                  </a:cubicBezTo>
                  <a:lnTo>
                    <a:pt x="1088533" y="425003"/>
                  </a:lnTo>
                  <a:cubicBezTo>
                    <a:pt x="1306535" y="254291"/>
                    <a:pt x="1467387" y="126441"/>
                    <a:pt x="1771113" y="12879"/>
                  </a:cubicBezTo>
                  <a:cubicBezTo>
                    <a:pt x="2083962" y="-5701"/>
                    <a:pt x="2320612" y="4293"/>
                    <a:pt x="2595361" y="0"/>
                  </a:cubicBezTo>
                </a:path>
              </a:pathLst>
            </a:cu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36" name="Volný tvar 35"/>
          <p:cNvSpPr/>
          <p:nvPr/>
        </p:nvSpPr>
        <p:spPr>
          <a:xfrm>
            <a:off x="4188051" y="4755631"/>
            <a:ext cx="1695450" cy="1426965"/>
          </a:xfrm>
          <a:custGeom>
            <a:avLst/>
            <a:gdLst>
              <a:gd name="connsiteX0" fmla="*/ 0 w 1695450"/>
              <a:gd name="connsiteY0" fmla="*/ 195262 h 1352550"/>
              <a:gd name="connsiteX1" fmla="*/ 266700 w 1695450"/>
              <a:gd name="connsiteY1" fmla="*/ 33337 h 1352550"/>
              <a:gd name="connsiteX2" fmla="*/ 514350 w 1695450"/>
              <a:gd name="connsiteY2" fmla="*/ 0 h 1352550"/>
              <a:gd name="connsiteX3" fmla="*/ 1057275 w 1695450"/>
              <a:gd name="connsiteY3" fmla="*/ 104775 h 1352550"/>
              <a:gd name="connsiteX4" fmla="*/ 1685925 w 1695450"/>
              <a:gd name="connsiteY4" fmla="*/ 738187 h 1352550"/>
              <a:gd name="connsiteX5" fmla="*/ 1695450 w 1695450"/>
              <a:gd name="connsiteY5" fmla="*/ 1352550 h 1352550"/>
              <a:gd name="connsiteX0" fmla="*/ 0 w 1695450"/>
              <a:gd name="connsiteY0" fmla="*/ 161925 h 1319213"/>
              <a:gd name="connsiteX1" fmla="*/ 266700 w 1695450"/>
              <a:gd name="connsiteY1" fmla="*/ 0 h 1319213"/>
              <a:gd name="connsiteX2" fmla="*/ 1057275 w 1695450"/>
              <a:gd name="connsiteY2" fmla="*/ 71438 h 1319213"/>
              <a:gd name="connsiteX3" fmla="*/ 1685925 w 1695450"/>
              <a:gd name="connsiteY3" fmla="*/ 704850 h 1319213"/>
              <a:gd name="connsiteX4" fmla="*/ 1695450 w 1695450"/>
              <a:gd name="connsiteY4" fmla="*/ 1319213 h 1319213"/>
              <a:gd name="connsiteX0" fmla="*/ 0 w 1695450"/>
              <a:gd name="connsiteY0" fmla="*/ 209550 h 1366838"/>
              <a:gd name="connsiteX1" fmla="*/ 347662 w 1695450"/>
              <a:gd name="connsiteY1" fmla="*/ 0 h 1366838"/>
              <a:gd name="connsiteX2" fmla="*/ 1057275 w 1695450"/>
              <a:gd name="connsiteY2" fmla="*/ 119063 h 1366838"/>
              <a:gd name="connsiteX3" fmla="*/ 1685925 w 1695450"/>
              <a:gd name="connsiteY3" fmla="*/ 752475 h 1366838"/>
              <a:gd name="connsiteX4" fmla="*/ 1695450 w 1695450"/>
              <a:gd name="connsiteY4" fmla="*/ 1366838 h 1366838"/>
              <a:gd name="connsiteX0" fmla="*/ 0 w 1695450"/>
              <a:gd name="connsiteY0" fmla="*/ 209550 h 1366838"/>
              <a:gd name="connsiteX1" fmla="*/ 347662 w 1695450"/>
              <a:gd name="connsiteY1" fmla="*/ 0 h 1366838"/>
              <a:gd name="connsiteX2" fmla="*/ 1057275 w 1695450"/>
              <a:gd name="connsiteY2" fmla="*/ 119063 h 1366838"/>
              <a:gd name="connsiteX3" fmla="*/ 1685925 w 1695450"/>
              <a:gd name="connsiteY3" fmla="*/ 752475 h 1366838"/>
              <a:gd name="connsiteX4" fmla="*/ 1695450 w 1695450"/>
              <a:gd name="connsiteY4" fmla="*/ 1366838 h 1366838"/>
              <a:gd name="connsiteX0" fmla="*/ 0 w 1695450"/>
              <a:gd name="connsiteY0" fmla="*/ 212691 h 1369979"/>
              <a:gd name="connsiteX1" fmla="*/ 347662 w 1695450"/>
              <a:gd name="connsiteY1" fmla="*/ 3141 h 1369979"/>
              <a:gd name="connsiteX2" fmla="*/ 1057275 w 1695450"/>
              <a:gd name="connsiteY2" fmla="*/ 122204 h 1369979"/>
              <a:gd name="connsiteX3" fmla="*/ 1685925 w 1695450"/>
              <a:gd name="connsiteY3" fmla="*/ 755616 h 1369979"/>
              <a:gd name="connsiteX4" fmla="*/ 1695450 w 1695450"/>
              <a:gd name="connsiteY4" fmla="*/ 1369979 h 1369979"/>
              <a:gd name="connsiteX0" fmla="*/ 0 w 1695450"/>
              <a:gd name="connsiteY0" fmla="*/ 214145 h 1371433"/>
              <a:gd name="connsiteX1" fmla="*/ 347662 w 1695450"/>
              <a:gd name="connsiteY1" fmla="*/ 4595 h 1371433"/>
              <a:gd name="connsiteX2" fmla="*/ 1138238 w 1695450"/>
              <a:gd name="connsiteY2" fmla="*/ 85558 h 1371433"/>
              <a:gd name="connsiteX3" fmla="*/ 1685925 w 1695450"/>
              <a:gd name="connsiteY3" fmla="*/ 757070 h 1371433"/>
              <a:gd name="connsiteX4" fmla="*/ 1695450 w 1695450"/>
              <a:gd name="connsiteY4" fmla="*/ 1371433 h 1371433"/>
              <a:gd name="connsiteX0" fmla="*/ 0 w 1695450"/>
              <a:gd name="connsiteY0" fmla="*/ 218573 h 1375861"/>
              <a:gd name="connsiteX1" fmla="*/ 347662 w 1695450"/>
              <a:gd name="connsiteY1" fmla="*/ 9023 h 1375861"/>
              <a:gd name="connsiteX2" fmla="*/ 1138238 w 1695450"/>
              <a:gd name="connsiteY2" fmla="*/ 89986 h 1375861"/>
              <a:gd name="connsiteX3" fmla="*/ 1685925 w 1695450"/>
              <a:gd name="connsiteY3" fmla="*/ 76149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85925 w 1695450"/>
              <a:gd name="connsiteY3" fmla="*/ 76149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43063 w 1695450"/>
              <a:gd name="connsiteY3" fmla="*/ 775785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43063 w 1695450"/>
              <a:gd name="connsiteY3" fmla="*/ 775785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27629 h 1384917"/>
              <a:gd name="connsiteX1" fmla="*/ 347662 w 1695450"/>
              <a:gd name="connsiteY1" fmla="*/ 18079 h 1384917"/>
              <a:gd name="connsiteX2" fmla="*/ 1100138 w 1695450"/>
              <a:gd name="connsiteY2" fmla="*/ 65704 h 1384917"/>
              <a:gd name="connsiteX3" fmla="*/ 1609726 w 1695450"/>
              <a:gd name="connsiteY3" fmla="*/ 789604 h 1384917"/>
              <a:gd name="connsiteX4" fmla="*/ 1695450 w 1695450"/>
              <a:gd name="connsiteY4" fmla="*/ 1384917 h 1384917"/>
              <a:gd name="connsiteX0" fmla="*/ 0 w 1695450"/>
              <a:gd name="connsiteY0" fmla="*/ 254435 h 1411723"/>
              <a:gd name="connsiteX1" fmla="*/ 347662 w 1695450"/>
              <a:gd name="connsiteY1" fmla="*/ 44885 h 1411723"/>
              <a:gd name="connsiteX2" fmla="*/ 1100138 w 1695450"/>
              <a:gd name="connsiteY2" fmla="*/ 92510 h 1411723"/>
              <a:gd name="connsiteX3" fmla="*/ 1609726 w 1695450"/>
              <a:gd name="connsiteY3" fmla="*/ 816410 h 1411723"/>
              <a:gd name="connsiteX4" fmla="*/ 1695450 w 1695450"/>
              <a:gd name="connsiteY4" fmla="*/ 1411723 h 1411723"/>
              <a:gd name="connsiteX0" fmla="*/ 0 w 1695450"/>
              <a:gd name="connsiteY0" fmla="*/ 269677 h 1426965"/>
              <a:gd name="connsiteX1" fmla="*/ 347662 w 1695450"/>
              <a:gd name="connsiteY1" fmla="*/ 60127 h 1426965"/>
              <a:gd name="connsiteX2" fmla="*/ 1100138 w 1695450"/>
              <a:gd name="connsiteY2" fmla="*/ 107752 h 1426965"/>
              <a:gd name="connsiteX3" fmla="*/ 1609726 w 1695450"/>
              <a:gd name="connsiteY3" fmla="*/ 831652 h 1426965"/>
              <a:gd name="connsiteX4" fmla="*/ 1695450 w 1695450"/>
              <a:gd name="connsiteY4" fmla="*/ 1426965 h 1426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50" h="1426965">
                <a:moveTo>
                  <a:pt x="0" y="269677"/>
                </a:moveTo>
                <a:cubicBezTo>
                  <a:pt x="115887" y="199827"/>
                  <a:pt x="207963" y="96639"/>
                  <a:pt x="347662" y="60127"/>
                </a:cubicBezTo>
                <a:cubicBezTo>
                  <a:pt x="612775" y="-4960"/>
                  <a:pt x="744538" y="-50999"/>
                  <a:pt x="1100138" y="107752"/>
                </a:cubicBezTo>
                <a:cubicBezTo>
                  <a:pt x="1387475" y="336351"/>
                  <a:pt x="1489077" y="560190"/>
                  <a:pt x="1609726" y="831652"/>
                </a:cubicBezTo>
                <a:cubicBezTo>
                  <a:pt x="1666876" y="1025328"/>
                  <a:pt x="1681163" y="1214240"/>
                  <a:pt x="1695450" y="1426965"/>
                </a:cubicBezTo>
              </a:path>
            </a:pathLst>
          </a:custGeom>
          <a:noFill/>
          <a:ln w="317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TextovéPole 36"/>
          <p:cNvSpPr txBox="1"/>
          <p:nvPr/>
        </p:nvSpPr>
        <p:spPr>
          <a:xfrm>
            <a:off x="188456" y="5786847"/>
            <a:ext cx="3324359" cy="830997"/>
          </a:xfrm>
          <a:prstGeom prst="rect">
            <a:avLst/>
          </a:prstGeom>
          <a:noFill/>
        </p:spPr>
        <p:txBody>
          <a:bodyPr wrap="square" rtlCol="0">
            <a:spAutoFit/>
          </a:bodyPr>
          <a:lstStyle/>
          <a:p>
            <a:r>
              <a:rPr lang="en-GB" sz="1600" dirty="0">
                <a:latin typeface="Arial" pitchFamily="34" charset="0"/>
                <a:cs typeface="Arial" pitchFamily="34" charset="0"/>
              </a:rPr>
              <a:t>according to prof. N. </a:t>
            </a:r>
            <a:r>
              <a:rPr lang="en-GB" sz="1600" dirty="0" err="1">
                <a:latin typeface="Arial" pitchFamily="34" charset="0"/>
                <a:cs typeface="Arial" pitchFamily="34" charset="0"/>
              </a:rPr>
              <a:t>Honzíková</a:t>
            </a:r>
            <a:r>
              <a:rPr lang="en-GB" sz="1600" dirty="0">
                <a:latin typeface="Arial" pitchFamily="34" charset="0"/>
                <a:cs typeface="Arial" pitchFamily="34" charset="0"/>
              </a:rPr>
              <a:t> </a:t>
            </a:r>
            <a:r>
              <a:rPr lang="cs-CZ" sz="1600" dirty="0">
                <a:latin typeface="Arial" pitchFamily="34" charset="0"/>
                <a:cs typeface="Arial" pitchFamily="34" charset="0"/>
              </a:rPr>
              <a:t>(</a:t>
            </a:r>
            <a:r>
              <a:rPr lang="en-GB" sz="1600" dirty="0">
                <a:latin typeface="Arial" pitchFamily="34" charset="0"/>
                <a:cs typeface="Arial" pitchFamily="34" charset="0"/>
              </a:rPr>
              <a:t>Comments to the physiological lectures</a:t>
            </a:r>
            <a:r>
              <a:rPr lang="cs-CZ" sz="1600" dirty="0">
                <a:latin typeface="Arial" pitchFamily="34" charset="0"/>
                <a:cs typeface="Arial" pitchFamily="34" charset="0"/>
              </a:rPr>
              <a:t>, </a:t>
            </a:r>
            <a:r>
              <a:rPr lang="en-GB" sz="1600" dirty="0">
                <a:latin typeface="Arial" pitchFamily="34" charset="0"/>
                <a:cs typeface="Arial" pitchFamily="34" charset="0"/>
              </a:rPr>
              <a:t>1992; in Czech)</a:t>
            </a:r>
          </a:p>
        </p:txBody>
      </p:sp>
      <p:sp>
        <p:nvSpPr>
          <p:cNvPr id="29" name="Zástupný symbol pro obsah 2"/>
          <p:cNvSpPr txBox="1">
            <a:spLocks/>
          </p:cNvSpPr>
          <p:nvPr/>
        </p:nvSpPr>
        <p:spPr>
          <a:xfrm>
            <a:off x="467544" y="2007538"/>
            <a:ext cx="8424936" cy="9894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latin typeface="Arial" panose="020B0604020202020204" pitchFamily="34" charset="0"/>
                <a:cs typeface="Arial" panose="020B0604020202020204" pitchFamily="34" charset="0"/>
              </a:rPr>
              <a:t>bleeding</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hypovolemia</a:t>
            </a:r>
            <a:r>
              <a:rPr lang="cs-CZ" sz="2600" dirty="0">
                <a:latin typeface="Arial" panose="020B0604020202020204" pitchFamily="34" charset="0"/>
                <a:cs typeface="Arial" panose="020B0604020202020204" pitchFamily="34" charset="0"/>
                <a:sym typeface="Symbol"/>
              </a:rPr>
              <a:t>   </a:t>
            </a:r>
            <a:r>
              <a:rPr lang="cs-CZ" sz="2600" dirty="0" err="1">
                <a:latin typeface="Arial" panose="020B0604020202020204" pitchFamily="34" charset="0"/>
                <a:cs typeface="Arial" panose="020B0604020202020204" pitchFamily="34" charset="0"/>
                <a:sym typeface="Symbol"/>
              </a:rPr>
              <a:t>venous</a:t>
            </a:r>
            <a:r>
              <a:rPr lang="cs-CZ" sz="2600" dirty="0">
                <a:latin typeface="Arial" panose="020B0604020202020204" pitchFamily="34" charset="0"/>
                <a:cs typeface="Arial" panose="020B0604020202020204" pitchFamily="34" charset="0"/>
                <a:sym typeface="Symbol"/>
              </a:rPr>
              <a:t> return   SV   CO </a:t>
            </a:r>
            <a:r>
              <a:rPr lang="cs-CZ" sz="2600" dirty="0">
                <a:solidFill>
                  <a:srgbClr val="C00000"/>
                </a:solidFill>
                <a:latin typeface="Arial" panose="020B0604020202020204" pitchFamily="34" charset="0"/>
                <a:cs typeface="Arial" panose="020B0604020202020204" pitchFamily="34" charset="0"/>
                <a:sym typeface="Symbol"/>
              </a:rPr>
              <a:t>  BP </a:t>
            </a:r>
            <a:r>
              <a:rPr lang="cs-CZ" sz="2600" dirty="0">
                <a:latin typeface="Arial" panose="020B0604020202020204" pitchFamily="34" charset="0"/>
                <a:cs typeface="Arial" panose="020B0604020202020204" pitchFamily="34" charset="0"/>
                <a:sym typeface="Symbol"/>
              </a:rPr>
              <a:t>(</a:t>
            </a:r>
            <a:r>
              <a:rPr lang="cs-CZ" sz="2600" dirty="0" err="1">
                <a:latin typeface="Arial" panose="020B0604020202020204" pitchFamily="34" charset="0"/>
                <a:cs typeface="Arial" panose="020B0604020202020204" pitchFamily="34" charset="0"/>
                <a:sym typeface="Symbol"/>
              </a:rPr>
              <a:t>even</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shock</a:t>
            </a:r>
            <a:r>
              <a:rPr lang="cs-CZ" sz="2600" dirty="0">
                <a:latin typeface="Arial" panose="020B0604020202020204" pitchFamily="34" charset="0"/>
                <a:cs typeface="Arial" panose="020B0604020202020204" pitchFamily="34" charset="0"/>
                <a:sym typeface="Symbol"/>
              </a:rPr>
              <a:t>)</a:t>
            </a:r>
            <a:endParaRPr lang="cs-CZ"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067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500"/>
                                        <p:tgtEl>
                                          <p:spTgt spid="37"/>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35"/>
                                        </p:tgtEl>
                                        <p:attrNameLst>
                                          <p:attrName>style.visibility</p:attrName>
                                        </p:attrNameLst>
                                      </p:cBhvr>
                                      <p:to>
                                        <p:strVal val="visible"/>
                                      </p:to>
                                    </p:set>
                                    <p:animEffect transition="in" filter="wipe(left)">
                                      <p:cBhvr>
                                        <p:cTn id="14" dur="500"/>
                                        <p:tgtEl>
                                          <p:spTgt spid="3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aoblený obdélník 14"/>
          <p:cNvSpPr/>
          <p:nvPr/>
        </p:nvSpPr>
        <p:spPr>
          <a:xfrm>
            <a:off x="2123728" y="2408009"/>
            <a:ext cx="1296144" cy="504056"/>
          </a:xfrm>
          <a:prstGeom prst="roundRect">
            <a:avLst/>
          </a:prstGeom>
          <a:solidFill>
            <a:srgbClr val="FF9F9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19" name="Zástupný symbol pro obsah 2"/>
          <p:cNvSpPr txBox="1">
            <a:spLocks/>
          </p:cNvSpPr>
          <p:nvPr/>
        </p:nvSpPr>
        <p:spPr>
          <a:xfrm>
            <a:off x="467544" y="3084726"/>
            <a:ext cx="8424936" cy="15575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sym typeface="Symbol"/>
              </a:rPr>
              <a:t>Instantaneous reaction (seconds till minutes)</a:t>
            </a:r>
          </a:p>
          <a:p>
            <a:r>
              <a:rPr lang="en-GB" sz="2600" dirty="0">
                <a:latin typeface="Arial" panose="020B0604020202020204" pitchFamily="34" charset="0"/>
                <a:cs typeface="Arial" panose="020B0604020202020204" pitchFamily="34" charset="0"/>
              </a:rPr>
              <a:t>Reaction within 5 - 60 min</a:t>
            </a:r>
          </a:p>
          <a:p>
            <a:r>
              <a:rPr lang="en-GB" sz="2600" dirty="0">
                <a:latin typeface="Arial" panose="020B0604020202020204" pitchFamily="34" charset="0"/>
                <a:cs typeface="Arial" panose="020B0604020202020204" pitchFamily="34" charset="0"/>
              </a:rPr>
              <a:t>Reaction within hours till days</a:t>
            </a:r>
          </a:p>
        </p:txBody>
      </p:sp>
      <p:sp>
        <p:nvSpPr>
          <p:cNvPr id="8" name="Zástupný symbol pro obsah 2"/>
          <p:cNvSpPr txBox="1">
            <a:spLocks/>
          </p:cNvSpPr>
          <p:nvPr/>
        </p:nvSpPr>
        <p:spPr>
          <a:xfrm>
            <a:off x="467544" y="2007538"/>
            <a:ext cx="8424936" cy="9894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latin typeface="Arial" panose="020B0604020202020204" pitchFamily="34" charset="0"/>
                <a:cs typeface="Arial" panose="020B0604020202020204" pitchFamily="34" charset="0"/>
              </a:rPr>
              <a:t>bleeding</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hypovolemia</a:t>
            </a:r>
            <a:r>
              <a:rPr lang="cs-CZ" sz="2600" dirty="0">
                <a:latin typeface="Arial" panose="020B0604020202020204" pitchFamily="34" charset="0"/>
                <a:cs typeface="Arial" panose="020B0604020202020204" pitchFamily="34" charset="0"/>
                <a:sym typeface="Symbol"/>
              </a:rPr>
              <a:t>   </a:t>
            </a:r>
            <a:r>
              <a:rPr lang="cs-CZ" sz="2600" dirty="0" err="1">
                <a:latin typeface="Arial" panose="020B0604020202020204" pitchFamily="34" charset="0"/>
                <a:cs typeface="Arial" panose="020B0604020202020204" pitchFamily="34" charset="0"/>
                <a:sym typeface="Symbol"/>
              </a:rPr>
              <a:t>venous</a:t>
            </a:r>
            <a:r>
              <a:rPr lang="cs-CZ" sz="2600" dirty="0">
                <a:latin typeface="Arial" panose="020B0604020202020204" pitchFamily="34" charset="0"/>
                <a:cs typeface="Arial" panose="020B0604020202020204" pitchFamily="34" charset="0"/>
                <a:sym typeface="Symbol"/>
              </a:rPr>
              <a:t> return   SV   CO </a:t>
            </a:r>
            <a:r>
              <a:rPr lang="cs-CZ" sz="2600" dirty="0">
                <a:solidFill>
                  <a:srgbClr val="C00000"/>
                </a:solidFill>
                <a:latin typeface="Arial" panose="020B0604020202020204" pitchFamily="34" charset="0"/>
                <a:cs typeface="Arial" panose="020B0604020202020204" pitchFamily="34" charset="0"/>
                <a:sym typeface="Symbol"/>
              </a:rPr>
              <a:t>  BP </a:t>
            </a:r>
            <a:r>
              <a:rPr lang="cs-CZ" sz="2600" dirty="0">
                <a:latin typeface="Arial" panose="020B0604020202020204" pitchFamily="34" charset="0"/>
                <a:cs typeface="Arial" panose="020B0604020202020204" pitchFamily="34" charset="0"/>
                <a:sym typeface="Symbol"/>
              </a:rPr>
              <a:t>(</a:t>
            </a:r>
            <a:r>
              <a:rPr lang="cs-CZ" sz="2600" dirty="0" err="1">
                <a:latin typeface="Arial" panose="020B0604020202020204" pitchFamily="34" charset="0"/>
                <a:cs typeface="Arial" panose="020B0604020202020204" pitchFamily="34" charset="0"/>
                <a:sym typeface="Symbol"/>
              </a:rPr>
              <a:t>even</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shock</a:t>
            </a:r>
            <a:r>
              <a:rPr lang="cs-CZ" sz="2600" dirty="0">
                <a:latin typeface="Arial" panose="020B0604020202020204" pitchFamily="34" charset="0"/>
                <a:cs typeface="Arial" panose="020B0604020202020204" pitchFamily="34" charset="0"/>
                <a:sym typeface="Symbol"/>
              </a:rPr>
              <a:t>)</a:t>
            </a:r>
            <a:endParaRPr lang="cs-CZ"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52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Zástupný symbol pro obsah 1"/>
          <p:cNvSpPr>
            <a:spLocks noGrp="1"/>
          </p:cNvSpPr>
          <p:nvPr>
            <p:ph idx="1"/>
          </p:nvPr>
        </p:nvSpPr>
        <p:spPr>
          <a:xfrm>
            <a:off x="457200" y="1639341"/>
            <a:ext cx="8229600" cy="4525963"/>
          </a:xfrm>
        </p:spPr>
        <p:txBody>
          <a:bodyPr>
            <a:normAutofit/>
          </a:bodyPr>
          <a:lstStyle/>
          <a:p>
            <a:pPr marL="0" indent="0" algn="ctr">
              <a:buNone/>
            </a:pPr>
            <a:r>
              <a:rPr lang="cs-CZ" sz="3600" b="1" dirty="0" err="1">
                <a:solidFill>
                  <a:srgbClr val="C00000"/>
                </a:solidFill>
              </a:rPr>
              <a:t>This</a:t>
            </a:r>
            <a:r>
              <a:rPr lang="cs-CZ" sz="3600" b="1" dirty="0">
                <a:solidFill>
                  <a:srgbClr val="C00000"/>
                </a:solidFill>
              </a:rPr>
              <a:t> </a:t>
            </a:r>
            <a:r>
              <a:rPr lang="cs-CZ" sz="3600" b="1" dirty="0" err="1">
                <a:solidFill>
                  <a:srgbClr val="C00000"/>
                </a:solidFill>
              </a:rPr>
              <a:t>presentation</a:t>
            </a:r>
            <a:r>
              <a:rPr lang="cs-CZ" sz="3600" b="1" dirty="0">
                <a:solidFill>
                  <a:srgbClr val="C00000"/>
                </a:solidFill>
              </a:rPr>
              <a:t> </a:t>
            </a:r>
            <a:r>
              <a:rPr lang="cs-CZ" sz="3600" b="1" dirty="0" err="1">
                <a:solidFill>
                  <a:srgbClr val="C00000"/>
                </a:solidFill>
              </a:rPr>
              <a:t>includes</a:t>
            </a:r>
            <a:r>
              <a:rPr lang="cs-CZ" sz="3600" b="1" dirty="0">
                <a:solidFill>
                  <a:srgbClr val="C00000"/>
                </a:solidFill>
              </a:rPr>
              <a:t> </a:t>
            </a:r>
            <a:r>
              <a:rPr lang="cs-CZ" sz="3600" b="1" dirty="0" err="1">
                <a:solidFill>
                  <a:srgbClr val="C00000"/>
                </a:solidFill>
              </a:rPr>
              <a:t>only</a:t>
            </a:r>
            <a:r>
              <a:rPr lang="cs-CZ" sz="3600" b="1" dirty="0">
                <a:solidFill>
                  <a:srgbClr val="C00000"/>
                </a:solidFill>
              </a:rPr>
              <a:t> </a:t>
            </a:r>
            <a:r>
              <a:rPr lang="cs-CZ" sz="3600" b="1" dirty="0" err="1">
                <a:solidFill>
                  <a:srgbClr val="C00000"/>
                </a:solidFill>
              </a:rPr>
              <a:t>the</a:t>
            </a:r>
            <a:r>
              <a:rPr lang="cs-CZ" sz="3600" b="1" dirty="0">
                <a:solidFill>
                  <a:srgbClr val="C00000"/>
                </a:solidFill>
              </a:rPr>
              <a:t> most </a:t>
            </a:r>
            <a:r>
              <a:rPr lang="cs-CZ" sz="3600" b="1" dirty="0" err="1">
                <a:solidFill>
                  <a:srgbClr val="C00000"/>
                </a:solidFill>
              </a:rPr>
              <a:t>important</a:t>
            </a:r>
            <a:r>
              <a:rPr lang="cs-CZ" sz="3600" b="1" dirty="0">
                <a:solidFill>
                  <a:srgbClr val="C00000"/>
                </a:solidFill>
              </a:rPr>
              <a:t> </a:t>
            </a:r>
            <a:r>
              <a:rPr lang="cs-CZ" sz="3600" b="1" dirty="0" err="1">
                <a:solidFill>
                  <a:srgbClr val="C00000"/>
                </a:solidFill>
              </a:rPr>
              <a:t>terms</a:t>
            </a:r>
            <a:r>
              <a:rPr lang="cs-CZ" sz="3600" b="1" dirty="0">
                <a:solidFill>
                  <a:srgbClr val="C00000"/>
                </a:solidFill>
              </a:rPr>
              <a:t> and </a:t>
            </a:r>
            <a:r>
              <a:rPr lang="cs-CZ" sz="3600" b="1" dirty="0" err="1">
                <a:solidFill>
                  <a:srgbClr val="C00000"/>
                </a:solidFill>
              </a:rPr>
              <a:t>facts</a:t>
            </a:r>
            <a:r>
              <a:rPr lang="cs-CZ" sz="3600" b="1" dirty="0">
                <a:solidFill>
                  <a:srgbClr val="C00000"/>
                </a:solidFill>
              </a:rPr>
              <a:t>. </a:t>
            </a:r>
            <a:r>
              <a:rPr lang="cs-CZ" sz="3600" b="1" dirty="0" err="1">
                <a:solidFill>
                  <a:srgbClr val="C00000"/>
                </a:solidFill>
              </a:rPr>
              <a:t>Its</a:t>
            </a:r>
            <a:r>
              <a:rPr lang="cs-CZ" sz="3600" b="1" dirty="0">
                <a:solidFill>
                  <a:srgbClr val="C00000"/>
                </a:solidFill>
              </a:rPr>
              <a:t> </a:t>
            </a:r>
            <a:r>
              <a:rPr lang="cs-CZ" sz="3600" b="1" dirty="0" err="1">
                <a:solidFill>
                  <a:srgbClr val="C00000"/>
                </a:solidFill>
              </a:rPr>
              <a:t>content</a:t>
            </a:r>
            <a:r>
              <a:rPr lang="cs-CZ" sz="3600" b="1" dirty="0">
                <a:solidFill>
                  <a:srgbClr val="C00000"/>
                </a:solidFill>
              </a:rPr>
              <a:t> by </a:t>
            </a:r>
            <a:r>
              <a:rPr lang="cs-CZ" sz="3600" b="1" dirty="0" err="1">
                <a:solidFill>
                  <a:srgbClr val="C00000"/>
                </a:solidFill>
              </a:rPr>
              <a:t>itself</a:t>
            </a:r>
            <a:r>
              <a:rPr lang="cs-CZ" sz="3600" b="1" dirty="0">
                <a:solidFill>
                  <a:srgbClr val="C00000"/>
                </a:solidFill>
              </a:rPr>
              <a:t> </a:t>
            </a:r>
            <a:r>
              <a:rPr lang="cs-CZ" sz="3600" b="1" dirty="0" err="1">
                <a:solidFill>
                  <a:srgbClr val="C00000"/>
                </a:solidFill>
              </a:rPr>
              <a:t>is</a:t>
            </a:r>
            <a:r>
              <a:rPr lang="cs-CZ" sz="3600" b="1" dirty="0">
                <a:solidFill>
                  <a:srgbClr val="C00000"/>
                </a:solidFill>
              </a:rPr>
              <a:t> not a </a:t>
            </a:r>
            <a:r>
              <a:rPr lang="cs-CZ" sz="3600" b="1" dirty="0" err="1">
                <a:solidFill>
                  <a:srgbClr val="C00000"/>
                </a:solidFill>
              </a:rPr>
              <a:t>sufficient</a:t>
            </a:r>
            <a:r>
              <a:rPr lang="cs-CZ" sz="3600" b="1" dirty="0">
                <a:solidFill>
                  <a:srgbClr val="C00000"/>
                </a:solidFill>
              </a:rPr>
              <a:t> source </a:t>
            </a:r>
            <a:r>
              <a:rPr lang="cs-CZ" sz="3600" b="1" dirty="0" err="1">
                <a:solidFill>
                  <a:srgbClr val="C00000"/>
                </a:solidFill>
              </a:rPr>
              <a:t>of</a:t>
            </a:r>
            <a:r>
              <a:rPr lang="cs-CZ" sz="3600" b="1" dirty="0">
                <a:solidFill>
                  <a:srgbClr val="C00000"/>
                </a:solidFill>
              </a:rPr>
              <a:t> </a:t>
            </a:r>
            <a:r>
              <a:rPr lang="cs-CZ" sz="3600" b="1" dirty="0" err="1">
                <a:solidFill>
                  <a:srgbClr val="C00000"/>
                </a:solidFill>
              </a:rPr>
              <a:t>information</a:t>
            </a:r>
            <a:r>
              <a:rPr lang="cs-CZ" sz="3600" b="1" dirty="0">
                <a:solidFill>
                  <a:srgbClr val="C00000"/>
                </a:solidFill>
              </a:rPr>
              <a:t> </a:t>
            </a:r>
            <a:r>
              <a:rPr lang="cs-CZ" sz="3600" b="1" dirty="0" err="1">
                <a:solidFill>
                  <a:srgbClr val="C00000"/>
                </a:solidFill>
              </a:rPr>
              <a:t>required</a:t>
            </a:r>
            <a:r>
              <a:rPr lang="cs-CZ" sz="3600" b="1" dirty="0">
                <a:solidFill>
                  <a:srgbClr val="C00000"/>
                </a:solidFill>
              </a:rPr>
              <a:t> to </a:t>
            </a:r>
            <a:r>
              <a:rPr lang="cs-CZ" sz="3600" b="1" dirty="0" err="1">
                <a:solidFill>
                  <a:srgbClr val="C00000"/>
                </a:solidFill>
              </a:rPr>
              <a:t>pass</a:t>
            </a:r>
            <a:r>
              <a:rPr lang="cs-CZ" sz="3600" b="1" dirty="0">
                <a:solidFill>
                  <a:srgbClr val="C00000"/>
                </a:solidFill>
              </a:rPr>
              <a:t> </a:t>
            </a:r>
            <a:r>
              <a:rPr lang="cs-CZ" sz="3600" b="1" dirty="0" err="1">
                <a:solidFill>
                  <a:srgbClr val="C00000"/>
                </a:solidFill>
              </a:rPr>
              <a:t>the</a:t>
            </a:r>
            <a:r>
              <a:rPr lang="cs-CZ" sz="3600" b="1" dirty="0">
                <a:solidFill>
                  <a:srgbClr val="C00000"/>
                </a:solidFill>
              </a:rPr>
              <a:t> </a:t>
            </a:r>
            <a:r>
              <a:rPr lang="cs-CZ" sz="3600" b="1" dirty="0" err="1">
                <a:solidFill>
                  <a:srgbClr val="C00000"/>
                </a:solidFill>
              </a:rPr>
              <a:t>Physiology</a:t>
            </a:r>
            <a:r>
              <a:rPr lang="cs-CZ" sz="3600" b="1" dirty="0">
                <a:solidFill>
                  <a:srgbClr val="C00000"/>
                </a:solidFill>
              </a:rPr>
              <a:t> </a:t>
            </a:r>
            <a:r>
              <a:rPr lang="cs-CZ" sz="3600" b="1" dirty="0" err="1">
                <a:solidFill>
                  <a:srgbClr val="C00000"/>
                </a:solidFill>
              </a:rPr>
              <a:t>exam</a:t>
            </a:r>
            <a:r>
              <a:rPr lang="cs-CZ" sz="3600" b="1" dirty="0">
                <a:solidFill>
                  <a:srgbClr val="C00000"/>
                </a:solidFill>
              </a:rPr>
              <a:t>. </a:t>
            </a:r>
          </a:p>
        </p:txBody>
      </p:sp>
    </p:spTree>
    <p:extLst>
      <p:ext uri="{BB962C8B-B14F-4D97-AF65-F5344CB8AC3E}">
        <p14:creationId xmlns:p14="http://schemas.microsoft.com/office/powerpoint/2010/main" val="3170964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467544" y="2550468"/>
            <a:ext cx="8496944" cy="11260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stimulation</a:t>
            </a:r>
            <a:r>
              <a:rPr lang="cs-CZ" sz="2400" dirty="0">
                <a:latin typeface="Arial" panose="020B0604020202020204" pitchFamily="34" charset="0"/>
                <a:cs typeface="Arial" panose="020B0604020202020204" pitchFamily="34" charset="0"/>
              </a:rPr>
              <a:t> </a:t>
            </a:r>
            <a:r>
              <a:rPr lang="cs-CZ" sz="2400" dirty="0" err="1">
                <a:latin typeface="Arial" panose="020B0604020202020204" pitchFamily="34" charset="0"/>
                <a:cs typeface="Arial" panose="020B0604020202020204" pitchFamily="34" charset="0"/>
              </a:rPr>
              <a:t>of</a:t>
            </a:r>
            <a:r>
              <a:rPr lang="cs-CZ" sz="2400" dirty="0">
                <a:latin typeface="Arial" panose="020B0604020202020204" pitchFamily="34" charset="0"/>
                <a:cs typeface="Arial" panose="020B0604020202020204" pitchFamily="34" charset="0"/>
              </a:rPr>
              <a:t> </a:t>
            </a:r>
            <a:r>
              <a:rPr lang="cs-CZ" sz="2400" dirty="0" err="1">
                <a:solidFill>
                  <a:srgbClr val="C00000"/>
                </a:solidFill>
                <a:latin typeface="Arial" panose="020B0604020202020204" pitchFamily="34" charset="0"/>
                <a:cs typeface="Arial" panose="020B0604020202020204" pitchFamily="34" charset="0"/>
              </a:rPr>
              <a:t>baroreceptors</a:t>
            </a:r>
            <a:r>
              <a:rPr lang="cs-CZ" sz="2400" dirty="0">
                <a:latin typeface="Arial" panose="020B0604020202020204" pitchFamily="34" charset="0"/>
                <a:cs typeface="Arial" panose="020B0604020202020204" pitchFamily="34" charset="0"/>
              </a:rPr>
              <a:t> </a:t>
            </a:r>
            <a:r>
              <a:rPr lang="cs-CZ" sz="2400" dirty="0">
                <a:latin typeface="Arial" panose="020B0604020202020204" pitchFamily="34" charset="0"/>
                <a:cs typeface="Arial" panose="020B0604020202020204" pitchFamily="34" charset="0"/>
                <a:sym typeface="Symbol"/>
              </a:rPr>
              <a:t>  </a:t>
            </a:r>
            <a:r>
              <a:rPr lang="cs-CZ" sz="2400" dirty="0" err="1">
                <a:latin typeface="Arial" panose="020B0604020202020204" pitchFamily="34" charset="0"/>
                <a:cs typeface="Arial" panose="020B0604020202020204" pitchFamily="34" charset="0"/>
                <a:sym typeface="Symbol"/>
              </a:rPr>
              <a:t>activity</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of</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parasympathicus</a:t>
            </a:r>
            <a:r>
              <a:rPr lang="cs-CZ" sz="2400" dirty="0">
                <a:latin typeface="Arial" panose="020B0604020202020204" pitchFamily="34" charset="0"/>
                <a:cs typeface="Arial" panose="020B0604020202020204" pitchFamily="34" charset="0"/>
                <a:sym typeface="Symbol"/>
              </a:rPr>
              <a:t> and  </a:t>
            </a:r>
            <a:r>
              <a:rPr lang="cs-CZ" sz="2400" dirty="0" err="1">
                <a:latin typeface="Arial" panose="020B0604020202020204" pitchFamily="34" charset="0"/>
                <a:cs typeface="Arial" panose="020B0604020202020204" pitchFamily="34" charset="0"/>
                <a:sym typeface="Symbol"/>
              </a:rPr>
              <a:t>activity</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of</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sympathicus</a:t>
            </a:r>
            <a:r>
              <a:rPr lang="cs-CZ" sz="2400" dirty="0">
                <a:latin typeface="Arial" panose="020B0604020202020204" pitchFamily="34" charset="0"/>
                <a:cs typeface="Arial" panose="020B0604020202020204" pitchFamily="34" charset="0"/>
                <a:sym typeface="Symbol"/>
              </a:rPr>
              <a:t>   HR +  CO +  PR </a:t>
            </a:r>
            <a:r>
              <a:rPr lang="cs-CZ" sz="2400" dirty="0">
                <a:solidFill>
                  <a:srgbClr val="C00000"/>
                </a:solidFill>
                <a:latin typeface="Arial" panose="020B0604020202020204" pitchFamily="34" charset="0"/>
                <a:cs typeface="Arial" panose="020B0604020202020204" pitchFamily="34" charset="0"/>
                <a:sym typeface="Symbol"/>
              </a:rPr>
              <a:t>  BP</a:t>
            </a:r>
            <a:endParaRPr lang="cs-CZ" sz="2400" dirty="0">
              <a:solidFill>
                <a:srgbClr val="C00000"/>
              </a:solidFill>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467544" y="3676556"/>
            <a:ext cx="8424936" cy="79208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solidFill>
                  <a:srgbClr val="C00000"/>
                </a:solidFill>
                <a:latin typeface="Arial" panose="020B0604020202020204" pitchFamily="34" charset="0"/>
                <a:cs typeface="Arial" panose="020B0604020202020204" pitchFamily="34" charset="0"/>
                <a:sym typeface="Symbol"/>
              </a:rPr>
              <a:t>limited </a:t>
            </a:r>
            <a:r>
              <a:rPr lang="cs-CZ" sz="2400" dirty="0" err="1">
                <a:solidFill>
                  <a:srgbClr val="C00000"/>
                </a:solidFill>
                <a:latin typeface="Arial" panose="020B0604020202020204" pitchFamily="34" charset="0"/>
                <a:cs typeface="Arial" panose="020B0604020202020204" pitchFamily="34" charset="0"/>
                <a:sym typeface="Symbol"/>
              </a:rPr>
              <a:t>tissue</a:t>
            </a:r>
            <a:r>
              <a:rPr lang="cs-CZ" sz="2400" dirty="0">
                <a:solidFill>
                  <a:srgbClr val="C00000"/>
                </a:solidFill>
                <a:latin typeface="Arial" panose="020B0604020202020204" pitchFamily="34" charset="0"/>
                <a:cs typeface="Arial" panose="020B0604020202020204" pitchFamily="34" charset="0"/>
                <a:sym typeface="Symbol"/>
              </a:rPr>
              <a:t> </a:t>
            </a:r>
            <a:r>
              <a:rPr lang="cs-CZ" sz="2400" dirty="0" err="1">
                <a:solidFill>
                  <a:srgbClr val="C00000"/>
                </a:solidFill>
                <a:latin typeface="Arial" panose="020B0604020202020204" pitchFamily="34" charset="0"/>
                <a:cs typeface="Arial" panose="020B0604020202020204" pitchFamily="34" charset="0"/>
                <a:sym typeface="Symbol"/>
              </a:rPr>
              <a:t>perfusion</a:t>
            </a:r>
            <a:r>
              <a:rPr lang="cs-CZ" sz="2400" dirty="0">
                <a:solidFill>
                  <a:srgbClr val="C00000"/>
                </a:solidFill>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due</a:t>
            </a:r>
            <a:r>
              <a:rPr lang="cs-CZ" sz="2400" dirty="0">
                <a:latin typeface="Arial" panose="020B0604020202020204" pitchFamily="34" charset="0"/>
                <a:cs typeface="Arial" panose="020B0604020202020204" pitchFamily="34" charset="0"/>
                <a:sym typeface="Symbol"/>
              </a:rPr>
              <a:t> to  PR  </a:t>
            </a:r>
            <a:r>
              <a:rPr lang="cs-CZ" sz="2400" dirty="0" err="1">
                <a:latin typeface="Arial" panose="020B0604020202020204" pitchFamily="34" charset="0"/>
                <a:cs typeface="Arial" panose="020B0604020202020204" pitchFamily="34" charset="0"/>
                <a:sym typeface="Symbol"/>
              </a:rPr>
              <a:t>metabolic</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acidosis</a:t>
            </a:r>
            <a:endParaRPr lang="cs-CZ" sz="2400" dirty="0">
              <a:latin typeface="Arial" panose="020B0604020202020204" pitchFamily="34" charset="0"/>
              <a:cs typeface="Arial" panose="020B0604020202020204" pitchFamily="34" charset="0"/>
            </a:endParaRPr>
          </a:p>
        </p:txBody>
      </p:sp>
      <p:sp>
        <p:nvSpPr>
          <p:cNvPr id="19" name="Zástupný symbol pro obsah 2"/>
          <p:cNvSpPr txBox="1">
            <a:spLocks/>
          </p:cNvSpPr>
          <p:nvPr/>
        </p:nvSpPr>
        <p:spPr>
          <a:xfrm>
            <a:off x="467544" y="2022210"/>
            <a:ext cx="8676456" cy="5040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3000" dirty="0">
                <a:solidFill>
                  <a:srgbClr val="C00000"/>
                </a:solidFill>
                <a:latin typeface="Arial" panose="020B0604020202020204" pitchFamily="34" charset="0"/>
                <a:cs typeface="Arial" panose="020B0604020202020204" pitchFamily="34" charset="0"/>
                <a:sym typeface="Symbol"/>
              </a:rPr>
              <a:t>Instantaneous reaction </a:t>
            </a:r>
            <a:r>
              <a:rPr lang="cs-CZ" sz="3000" dirty="0">
                <a:solidFill>
                  <a:srgbClr val="C00000"/>
                </a:solidFill>
                <a:latin typeface="Arial" panose="020B0604020202020204" pitchFamily="34" charset="0"/>
                <a:cs typeface="Arial" panose="020B0604020202020204" pitchFamily="34" charset="0"/>
                <a:sym typeface="Symbol"/>
              </a:rPr>
              <a:t>on ↓ BP </a:t>
            </a:r>
            <a:r>
              <a:rPr lang="en-GB" sz="2300" dirty="0">
                <a:solidFill>
                  <a:srgbClr val="C00000"/>
                </a:solidFill>
                <a:latin typeface="Arial" panose="020B0604020202020204" pitchFamily="34" charset="0"/>
                <a:cs typeface="Arial" panose="020B0604020202020204" pitchFamily="34" charset="0"/>
                <a:sym typeface="Symbol"/>
              </a:rPr>
              <a:t>(seconds till minutes</a:t>
            </a:r>
            <a:r>
              <a:rPr lang="cs-CZ" sz="2300" dirty="0">
                <a:solidFill>
                  <a:srgbClr val="C00000"/>
                </a:solidFill>
                <a:latin typeface="Arial" panose="020B0604020202020204" pitchFamily="34" charset="0"/>
                <a:cs typeface="Arial" panose="020B0604020202020204" pitchFamily="34" charset="0"/>
                <a:sym typeface="Symbol"/>
              </a:rPr>
              <a:t>)</a:t>
            </a:r>
          </a:p>
        </p:txBody>
      </p:sp>
      <p:sp>
        <p:nvSpPr>
          <p:cNvPr id="11" name="Zástupný symbol pro obsah 2"/>
          <p:cNvSpPr txBox="1">
            <a:spLocks/>
          </p:cNvSpPr>
          <p:nvPr/>
        </p:nvSpPr>
        <p:spPr>
          <a:xfrm>
            <a:off x="467544" y="4070250"/>
            <a:ext cx="8424936" cy="11134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solidFill>
                  <a:srgbClr val="C00000"/>
                </a:solidFill>
                <a:latin typeface="Arial" panose="020B0604020202020204" pitchFamily="34" charset="0"/>
                <a:cs typeface="Arial" panose="020B0604020202020204" pitchFamily="34" charset="0"/>
                <a:sym typeface="Symbol"/>
              </a:rPr>
              <a:t>limited </a:t>
            </a:r>
            <a:r>
              <a:rPr lang="cs-CZ" sz="2400" dirty="0" err="1">
                <a:solidFill>
                  <a:srgbClr val="C00000"/>
                </a:solidFill>
                <a:latin typeface="Arial" panose="020B0604020202020204" pitchFamily="34" charset="0"/>
                <a:cs typeface="Arial" panose="020B0604020202020204" pitchFamily="34" charset="0"/>
                <a:sym typeface="Symbol"/>
              </a:rPr>
              <a:t>renal</a:t>
            </a:r>
            <a:r>
              <a:rPr lang="cs-CZ" sz="2400" dirty="0">
                <a:solidFill>
                  <a:srgbClr val="C00000"/>
                </a:solidFill>
                <a:latin typeface="Arial" panose="020B0604020202020204" pitchFamily="34" charset="0"/>
                <a:cs typeface="Arial" panose="020B0604020202020204" pitchFamily="34" charset="0"/>
                <a:sym typeface="Symbol"/>
              </a:rPr>
              <a:t> </a:t>
            </a:r>
            <a:r>
              <a:rPr lang="cs-CZ" sz="2400" dirty="0" err="1">
                <a:solidFill>
                  <a:srgbClr val="C00000"/>
                </a:solidFill>
                <a:latin typeface="Arial" panose="020B0604020202020204" pitchFamily="34" charset="0"/>
                <a:cs typeface="Arial" panose="020B0604020202020204" pitchFamily="34" charset="0"/>
                <a:sym typeface="Symbol"/>
              </a:rPr>
              <a:t>perfusion</a:t>
            </a:r>
            <a:r>
              <a:rPr lang="cs-CZ" sz="2400" dirty="0">
                <a:solidFill>
                  <a:srgbClr val="C00000"/>
                </a:solidFill>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due</a:t>
            </a:r>
            <a:r>
              <a:rPr lang="cs-CZ" sz="2400" dirty="0">
                <a:latin typeface="Arial" panose="020B0604020202020204" pitchFamily="34" charset="0"/>
                <a:cs typeface="Arial" panose="020B0604020202020204" pitchFamily="34" charset="0"/>
                <a:sym typeface="Symbol"/>
              </a:rPr>
              <a:t> to  PR (</a:t>
            </a:r>
            <a:r>
              <a:rPr lang="cs-CZ" sz="2400" i="1" dirty="0">
                <a:latin typeface="Arial" panose="020B0604020202020204" pitchFamily="34" charset="0"/>
                <a:cs typeface="Arial" panose="020B0604020202020204" pitchFamily="34" charset="0"/>
                <a:sym typeface="Symbol"/>
              </a:rPr>
              <a:t>v. </a:t>
            </a:r>
            <a:r>
              <a:rPr lang="cs-CZ" sz="2400" i="1" dirty="0" err="1">
                <a:latin typeface="Arial" panose="020B0604020202020204" pitchFamily="34" charset="0"/>
                <a:cs typeface="Arial" panose="020B0604020202020204" pitchFamily="34" charset="0"/>
                <a:sym typeface="Symbol"/>
              </a:rPr>
              <a:t>eff</a:t>
            </a:r>
            <a:r>
              <a:rPr lang="cs-CZ" sz="2400" i="1"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sym typeface="Symbol"/>
              </a:rPr>
              <a:t>  </a:t>
            </a:r>
            <a:r>
              <a:rPr lang="cs-CZ" sz="2400" i="1" dirty="0">
                <a:latin typeface="Arial" panose="020B0604020202020204" pitchFamily="34" charset="0"/>
                <a:cs typeface="Arial" panose="020B0604020202020204" pitchFamily="34" charset="0"/>
                <a:sym typeface="Symbol"/>
              </a:rPr>
              <a:t>v. </a:t>
            </a:r>
            <a:r>
              <a:rPr lang="cs-CZ" sz="2400" i="1" dirty="0" err="1">
                <a:latin typeface="Arial" panose="020B0604020202020204" pitchFamily="34" charset="0"/>
                <a:cs typeface="Arial" panose="020B0604020202020204" pitchFamily="34" charset="0"/>
                <a:sym typeface="Symbol"/>
              </a:rPr>
              <a:t>aff</a:t>
            </a:r>
            <a:r>
              <a:rPr lang="cs-CZ" sz="2400" i="1"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sym typeface="Symbol"/>
              </a:rPr>
              <a:t>)   FF but, </a:t>
            </a:r>
            <a:r>
              <a:rPr lang="cs-CZ" sz="2400" dirty="0" err="1">
                <a:latin typeface="Arial" panose="020B0604020202020204" pitchFamily="34" charset="0"/>
                <a:cs typeface="Arial" panose="020B0604020202020204" pitchFamily="34" charset="0"/>
                <a:sym typeface="Symbol"/>
              </a:rPr>
              <a:t>anyway</a:t>
            </a:r>
            <a:r>
              <a:rPr lang="cs-CZ" sz="2400" dirty="0">
                <a:latin typeface="Arial" panose="020B0604020202020204" pitchFamily="34" charset="0"/>
                <a:cs typeface="Arial" panose="020B0604020202020204" pitchFamily="34" charset="0"/>
                <a:sym typeface="Symbol"/>
              </a:rPr>
              <a:t>,  urine </a:t>
            </a:r>
            <a:r>
              <a:rPr lang="cs-CZ" sz="2400" dirty="0" err="1">
                <a:latin typeface="Arial" panose="020B0604020202020204" pitchFamily="34" charset="0"/>
                <a:cs typeface="Arial" panose="020B0604020202020204" pitchFamily="34" charset="0"/>
                <a:sym typeface="Symbol"/>
              </a:rPr>
              <a:t>formation</a:t>
            </a:r>
            <a:r>
              <a:rPr lang="cs-CZ" sz="2400" dirty="0">
                <a:latin typeface="Arial" panose="020B0604020202020204" pitchFamily="34" charset="0"/>
                <a:cs typeface="Arial" panose="020B0604020202020204" pitchFamily="34" charset="0"/>
                <a:sym typeface="Symbol"/>
              </a:rPr>
              <a:t>  </a:t>
            </a:r>
            <a:r>
              <a:rPr lang="cs-CZ" sz="2400" dirty="0" err="1">
                <a:latin typeface="Arial" panose="020B0604020202020204" pitchFamily="34" charset="0"/>
                <a:cs typeface="Arial" panose="020B0604020202020204" pitchFamily="34" charset="0"/>
                <a:sym typeface="Symbol"/>
              </a:rPr>
              <a:t>retention</a:t>
            </a:r>
            <a:r>
              <a:rPr lang="cs-CZ" sz="2400" dirty="0">
                <a:latin typeface="Arial" panose="020B0604020202020204" pitchFamily="34" charset="0"/>
                <a:cs typeface="Arial" panose="020B0604020202020204" pitchFamily="34" charset="0"/>
                <a:sym typeface="Symbol"/>
              </a:rPr>
              <a:t> </a:t>
            </a:r>
            <a:r>
              <a:rPr lang="cs-CZ" sz="2400" dirty="0" err="1">
                <a:latin typeface="Arial" panose="020B0604020202020204" pitchFamily="34" charset="0"/>
                <a:cs typeface="Arial" panose="020B0604020202020204" pitchFamily="34" charset="0"/>
                <a:sym typeface="Symbol"/>
              </a:rPr>
              <a:t>of</a:t>
            </a:r>
            <a:r>
              <a:rPr lang="cs-CZ" sz="2400" dirty="0">
                <a:latin typeface="Arial" panose="020B0604020202020204" pitchFamily="34" charset="0"/>
                <a:cs typeface="Arial" panose="020B0604020202020204" pitchFamily="34" charset="0"/>
                <a:sym typeface="Symbol"/>
              </a:rPr>
              <a:t> Na</a:t>
            </a:r>
            <a:r>
              <a:rPr lang="cs-CZ" sz="2400" baseline="30000" dirty="0">
                <a:latin typeface="Arial" panose="020B0604020202020204" pitchFamily="34" charset="0"/>
                <a:cs typeface="Arial" panose="020B0604020202020204" pitchFamily="34" charset="0"/>
                <a:sym typeface="Symbol"/>
              </a:rPr>
              <a:t>+</a:t>
            </a:r>
            <a:r>
              <a:rPr lang="cs-CZ" sz="2400" dirty="0">
                <a:latin typeface="Arial" panose="020B0604020202020204" pitchFamily="34" charset="0"/>
                <a:cs typeface="Arial" panose="020B0604020202020204" pitchFamily="34" charset="0"/>
                <a:sym typeface="Symbol"/>
              </a:rPr>
              <a:t> in body </a:t>
            </a:r>
            <a:r>
              <a:rPr lang="cs-CZ" sz="2000" dirty="0">
                <a:latin typeface="Arial" panose="020B0604020202020204" pitchFamily="34" charset="0"/>
                <a:cs typeface="Arial" panose="020B0604020202020204" pitchFamily="34" charset="0"/>
                <a:sym typeface="Symbol"/>
              </a:rPr>
              <a:t>(</a:t>
            </a:r>
            <a:r>
              <a:rPr lang="cs-CZ" sz="2000" dirty="0" err="1">
                <a:latin typeface="Arial" panose="020B0604020202020204" pitchFamily="34" charset="0"/>
                <a:cs typeface="Arial" panose="020B0604020202020204" pitchFamily="34" charset="0"/>
                <a:sym typeface="Symbol"/>
              </a:rPr>
              <a:t>prospectively</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also</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of</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waste</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nitrogen</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products</a:t>
            </a:r>
            <a:r>
              <a:rPr lang="cs-CZ" sz="2000" dirty="0">
                <a:latin typeface="Arial" panose="020B0604020202020204" pitchFamily="34" charset="0"/>
                <a:cs typeface="Arial" panose="020B0604020202020204" pitchFamily="34" charset="0"/>
                <a:sym typeface="Symbol"/>
              </a:rPr>
              <a:t> – </a:t>
            </a:r>
            <a:r>
              <a:rPr lang="cs-CZ" sz="2000" dirty="0" err="1">
                <a:latin typeface="Arial" panose="020B0604020202020204" pitchFamily="34" charset="0"/>
                <a:cs typeface="Arial" panose="020B0604020202020204" pitchFamily="34" charset="0"/>
                <a:sym typeface="Symbol"/>
              </a:rPr>
              <a:t>uremia</a:t>
            </a:r>
            <a:r>
              <a:rPr lang="cs-CZ" sz="2000" dirty="0">
                <a:latin typeface="Arial" panose="020B0604020202020204" pitchFamily="34" charset="0"/>
                <a:cs typeface="Arial" panose="020B0604020202020204" pitchFamily="34" charset="0"/>
                <a:sym typeface="Symbol"/>
              </a:rPr>
              <a:t> – a risk </a:t>
            </a:r>
            <a:r>
              <a:rPr lang="cs-CZ" sz="2000" dirty="0" err="1">
                <a:latin typeface="Arial" panose="020B0604020202020204" pitchFamily="34" charset="0"/>
                <a:cs typeface="Arial" panose="020B0604020202020204" pitchFamily="34" charset="0"/>
                <a:sym typeface="Symbol"/>
              </a:rPr>
              <a:t>of</a:t>
            </a:r>
            <a:r>
              <a:rPr lang="cs-CZ" sz="2000" dirty="0">
                <a:latin typeface="Arial" panose="020B0604020202020204" pitchFamily="34" charset="0"/>
                <a:cs typeface="Arial" panose="020B0604020202020204" pitchFamily="34" charset="0"/>
                <a:sym typeface="Symbol"/>
              </a:rPr>
              <a:t> </a:t>
            </a:r>
            <a:r>
              <a:rPr lang="cs-CZ" sz="2000" dirty="0" err="1">
                <a:latin typeface="Arial" panose="020B0604020202020204" pitchFamily="34" charset="0"/>
                <a:cs typeface="Arial" panose="020B0604020202020204" pitchFamily="34" charset="0"/>
                <a:sym typeface="Symbol"/>
              </a:rPr>
              <a:t>renal</a:t>
            </a:r>
            <a:r>
              <a:rPr lang="cs-CZ" sz="2000" dirty="0">
                <a:latin typeface="Arial" panose="020B0604020202020204" pitchFamily="34" charset="0"/>
                <a:cs typeface="Arial" panose="020B0604020202020204" pitchFamily="34" charset="0"/>
                <a:sym typeface="Symbol"/>
              </a:rPr>
              <a:t> tubule </a:t>
            </a:r>
            <a:r>
              <a:rPr lang="cs-CZ" sz="2000" dirty="0" err="1">
                <a:latin typeface="Arial" panose="020B0604020202020204" pitchFamily="34" charset="0"/>
                <a:cs typeface="Arial" panose="020B0604020202020204" pitchFamily="34" charset="0"/>
                <a:sym typeface="Symbol"/>
              </a:rPr>
              <a:t>damage</a:t>
            </a:r>
            <a:r>
              <a:rPr lang="cs-CZ" sz="2000" dirty="0">
                <a:latin typeface="Arial" panose="020B0604020202020204" pitchFamily="34" charset="0"/>
                <a:cs typeface="Arial" panose="020B0604020202020204" pitchFamily="34" charset="0"/>
                <a:sym typeface="Symbol"/>
              </a:rPr>
              <a:t>)</a:t>
            </a:r>
            <a:endParaRPr lang="cs-CZ" sz="2000" dirty="0">
              <a:latin typeface="Arial" panose="020B0604020202020204" pitchFamily="34" charset="0"/>
              <a:cs typeface="Arial" panose="020B0604020202020204" pitchFamily="34" charset="0"/>
            </a:endParaRPr>
          </a:p>
        </p:txBody>
      </p:sp>
      <p:sp>
        <p:nvSpPr>
          <p:cNvPr id="12" name="Zástupný symbol pro obsah 2"/>
          <p:cNvSpPr txBox="1">
            <a:spLocks/>
          </p:cNvSpPr>
          <p:nvPr/>
        </p:nvSpPr>
        <p:spPr>
          <a:xfrm>
            <a:off x="467544" y="5587403"/>
            <a:ext cx="8424936" cy="1113489"/>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solidFill>
                  <a:srgbClr val="C00000"/>
                </a:solidFill>
                <a:latin typeface="Arial" panose="020B0604020202020204" pitchFamily="34" charset="0"/>
                <a:cs typeface="Arial" panose="020B0604020202020204" pitchFamily="34" charset="0"/>
                <a:sym typeface="Symbol"/>
              </a:rPr>
              <a:t>RAS activation (</a:t>
            </a:r>
            <a:r>
              <a:rPr lang="en-GB" sz="2400" dirty="0" err="1">
                <a:solidFill>
                  <a:srgbClr val="C00000"/>
                </a:solidFill>
                <a:latin typeface="Arial" panose="020B0604020202020204" pitchFamily="34" charset="0"/>
                <a:cs typeface="Arial" panose="020B0604020202020204" pitchFamily="34" charset="0"/>
                <a:sym typeface="Symbol"/>
              </a:rPr>
              <a:t>angiotensine</a:t>
            </a:r>
            <a:r>
              <a:rPr lang="en-GB" sz="2400" dirty="0">
                <a:solidFill>
                  <a:srgbClr val="C00000"/>
                </a:solidFill>
                <a:latin typeface="Arial" panose="020B0604020202020204" pitchFamily="34" charset="0"/>
                <a:cs typeface="Arial" panose="020B0604020202020204" pitchFamily="34" charset="0"/>
                <a:sym typeface="Symbol"/>
              </a:rPr>
              <a:t> II, </a:t>
            </a:r>
            <a:r>
              <a:rPr lang="en-GB" sz="2400" dirty="0" err="1">
                <a:solidFill>
                  <a:srgbClr val="C00000"/>
                </a:solidFill>
                <a:latin typeface="Arial" panose="020B0604020202020204" pitchFamily="34" charset="0"/>
                <a:cs typeface="Arial" panose="020B0604020202020204" pitchFamily="34" charset="0"/>
                <a:sym typeface="Symbol"/>
              </a:rPr>
              <a:t>aldosteron</a:t>
            </a:r>
            <a:r>
              <a:rPr lang="en-GB" sz="2400" dirty="0">
                <a:solidFill>
                  <a:srgbClr val="C00000"/>
                </a:solidFill>
                <a:latin typeface="Arial" panose="020B0604020202020204" pitchFamily="34" charset="0"/>
                <a:cs typeface="Arial" panose="020B0604020202020204" pitchFamily="34" charset="0"/>
                <a:sym typeface="Symbol"/>
              </a:rPr>
              <a:t>) +  secretion of ADH, thirst </a:t>
            </a:r>
            <a:r>
              <a:rPr lang="en-GB" sz="2400" dirty="0">
                <a:latin typeface="Arial" panose="020B0604020202020204" pitchFamily="34" charset="0"/>
                <a:cs typeface="Arial" panose="020B0604020202020204" pitchFamily="34" charset="0"/>
                <a:sym typeface="Symbol"/>
              </a:rPr>
              <a:t> vasoconstriction + retention of salt and water in body   PR +  volume of body fluids </a:t>
            </a:r>
            <a:r>
              <a:rPr lang="en-GB" sz="2400" dirty="0">
                <a:solidFill>
                  <a:srgbClr val="C00000"/>
                </a:solidFill>
                <a:latin typeface="Arial" panose="020B0604020202020204" pitchFamily="34" charset="0"/>
                <a:cs typeface="Arial" panose="020B0604020202020204" pitchFamily="34" charset="0"/>
                <a:sym typeface="Symbol"/>
              </a:rPr>
              <a:t>  BP</a:t>
            </a:r>
            <a:endParaRPr lang="en-GB" sz="24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47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467544" y="2629298"/>
            <a:ext cx="8496944" cy="20958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sym typeface="Symbol"/>
              </a:rPr>
              <a:t></a:t>
            </a:r>
            <a:r>
              <a:rPr lang="en-GB" sz="2400" dirty="0">
                <a:latin typeface="Arial" panose="020B0604020202020204" pitchFamily="34" charset="0"/>
                <a:cs typeface="Arial" panose="020B0604020202020204" pitchFamily="34" charset="0"/>
              </a:rPr>
              <a:t> capillary hydrostatic pressure </a:t>
            </a:r>
            <a:r>
              <a:rPr lang="en-GB" sz="2400" dirty="0">
                <a:latin typeface="Arial" panose="020B0604020202020204" pitchFamily="34" charset="0"/>
                <a:cs typeface="Arial" panose="020B0604020202020204" pitchFamily="34" charset="0"/>
                <a:sym typeface="Symbol"/>
              </a:rPr>
              <a:t> </a:t>
            </a:r>
            <a:r>
              <a:rPr lang="en-GB" sz="2400" dirty="0">
                <a:solidFill>
                  <a:srgbClr val="C00000"/>
                </a:solidFill>
                <a:latin typeface="Arial" panose="020B0604020202020204" pitchFamily="34" charset="0"/>
                <a:cs typeface="Arial" panose="020B0604020202020204" pitchFamily="34" charset="0"/>
                <a:sym typeface="Symbol"/>
              </a:rPr>
              <a:t>oncotic pressure &gt; hydrostatic pressure </a:t>
            </a:r>
            <a:r>
              <a:rPr lang="en-GB" sz="2400" dirty="0">
                <a:latin typeface="Arial" panose="020B0604020202020204" pitchFamily="34" charset="0"/>
                <a:cs typeface="Arial" panose="020B0604020202020204" pitchFamily="34" charset="0"/>
                <a:sym typeface="Symbol"/>
              </a:rPr>
              <a:t> reabsorption of fluids from the interstitial tissue into </a:t>
            </a:r>
            <a:r>
              <a:rPr lang="en-GB" sz="2400" dirty="0" err="1">
                <a:latin typeface="Arial" panose="020B0604020202020204" pitchFamily="34" charset="0"/>
                <a:cs typeface="Arial" panose="020B0604020202020204" pitchFamily="34" charset="0"/>
                <a:sym typeface="Symbol"/>
              </a:rPr>
              <a:t>cappilaries</a:t>
            </a:r>
            <a:r>
              <a:rPr lang="en-GB" sz="2400" dirty="0">
                <a:latin typeface="Arial" panose="020B0604020202020204" pitchFamily="34" charset="0"/>
                <a:cs typeface="Arial" panose="020B0604020202020204" pitchFamily="34" charset="0"/>
                <a:sym typeface="Symbol"/>
              </a:rPr>
              <a:t> </a:t>
            </a:r>
            <a:r>
              <a:rPr lang="en-GB" sz="2400" dirty="0">
                <a:solidFill>
                  <a:srgbClr val="C00000"/>
                </a:solidFill>
                <a:latin typeface="Arial" panose="020B0604020202020204" pitchFamily="34" charset="0"/>
                <a:cs typeface="Arial" panose="020B0604020202020204" pitchFamily="34" charset="0"/>
                <a:sym typeface="Symbol"/>
              </a:rPr>
              <a:t>  volume of </a:t>
            </a:r>
            <a:r>
              <a:rPr lang="en-GB" sz="2400" dirty="0" err="1">
                <a:solidFill>
                  <a:srgbClr val="C00000"/>
                </a:solidFill>
                <a:latin typeface="Arial" panose="020B0604020202020204" pitchFamily="34" charset="0"/>
                <a:cs typeface="Arial" panose="020B0604020202020204" pitchFamily="34" charset="0"/>
                <a:sym typeface="Symbol"/>
              </a:rPr>
              <a:t>intravasal</a:t>
            </a:r>
            <a:r>
              <a:rPr lang="en-GB" sz="2400" dirty="0">
                <a:solidFill>
                  <a:srgbClr val="C00000"/>
                </a:solidFill>
                <a:latin typeface="Arial" panose="020B0604020202020204" pitchFamily="34" charset="0"/>
                <a:cs typeface="Arial" panose="020B0604020202020204" pitchFamily="34" charset="0"/>
                <a:sym typeface="Symbol"/>
              </a:rPr>
              <a:t> fluid </a:t>
            </a:r>
            <a:r>
              <a:rPr lang="en-GB" sz="2400" dirty="0">
                <a:latin typeface="Arial" panose="020B0604020202020204" pitchFamily="34" charset="0"/>
                <a:cs typeface="Arial" panose="020B0604020202020204" pitchFamily="34" charset="0"/>
                <a:sym typeface="Symbol"/>
              </a:rPr>
              <a:t>even by 500 ml in adults („internal transfusion“) </a:t>
            </a:r>
            <a:r>
              <a:rPr lang="en-GB" sz="2400" dirty="0">
                <a:solidFill>
                  <a:srgbClr val="C00000"/>
                </a:solidFill>
                <a:latin typeface="Arial" panose="020B0604020202020204" pitchFamily="34" charset="0"/>
                <a:cs typeface="Arial" panose="020B0604020202020204" pitchFamily="34" charset="0"/>
                <a:sym typeface="Symbol"/>
              </a:rPr>
              <a:t>  BP </a:t>
            </a:r>
            <a:r>
              <a:rPr lang="en-GB" sz="2400" dirty="0">
                <a:latin typeface="Arial" panose="020B0604020202020204" pitchFamily="34" charset="0"/>
                <a:cs typeface="Arial" panose="020B0604020202020204" pitchFamily="34" charset="0"/>
                <a:sym typeface="Symbol"/>
              </a:rPr>
              <a:t>+  haematocrit +  concentration of plasmatic proteins</a:t>
            </a:r>
            <a:endParaRPr lang="en-GB" sz="2400" dirty="0">
              <a:latin typeface="Arial" panose="020B0604020202020204" pitchFamily="34" charset="0"/>
              <a:cs typeface="Arial" panose="020B0604020202020204" pitchFamily="34" charset="0"/>
            </a:endParaRPr>
          </a:p>
        </p:txBody>
      </p:sp>
      <p:sp>
        <p:nvSpPr>
          <p:cNvPr id="19" name="Zástupný symbol pro obsah 2"/>
          <p:cNvSpPr txBox="1">
            <a:spLocks/>
          </p:cNvSpPr>
          <p:nvPr/>
        </p:nvSpPr>
        <p:spPr>
          <a:xfrm>
            <a:off x="467544" y="2022210"/>
            <a:ext cx="8424936" cy="5040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dirty="0" err="1">
                <a:solidFill>
                  <a:srgbClr val="C00000"/>
                </a:solidFill>
                <a:latin typeface="Arial" panose="020B0604020202020204" pitchFamily="34" charset="0"/>
                <a:cs typeface="Arial" panose="020B0604020202020204" pitchFamily="34" charset="0"/>
                <a:sym typeface="Symbol"/>
              </a:rPr>
              <a:t>Reaction</a:t>
            </a:r>
            <a:r>
              <a:rPr lang="cs-CZ" sz="3000" dirty="0">
                <a:solidFill>
                  <a:srgbClr val="C00000"/>
                </a:solidFill>
                <a:latin typeface="Arial" panose="020B0604020202020204" pitchFamily="34" charset="0"/>
                <a:cs typeface="Arial" panose="020B0604020202020204" pitchFamily="34" charset="0"/>
                <a:sym typeface="Symbol"/>
              </a:rPr>
              <a:t> on  BP </a:t>
            </a:r>
            <a:r>
              <a:rPr lang="cs-CZ" sz="3000" dirty="0" err="1">
                <a:solidFill>
                  <a:srgbClr val="C00000"/>
                </a:solidFill>
                <a:latin typeface="Arial" panose="020B0604020202020204" pitchFamily="34" charset="0"/>
                <a:cs typeface="Arial" panose="020B0604020202020204" pitchFamily="34" charset="0"/>
                <a:sym typeface="Symbol"/>
              </a:rPr>
              <a:t>within</a:t>
            </a:r>
            <a:r>
              <a:rPr lang="cs-CZ" sz="3000" dirty="0">
                <a:solidFill>
                  <a:srgbClr val="C00000"/>
                </a:solidFill>
                <a:latin typeface="Arial" panose="020B0604020202020204" pitchFamily="34" charset="0"/>
                <a:cs typeface="Arial" panose="020B0604020202020204" pitchFamily="34" charset="0"/>
                <a:sym typeface="Symbol"/>
              </a:rPr>
              <a:t> 5 - 60 min</a:t>
            </a:r>
          </a:p>
        </p:txBody>
      </p:sp>
      <p:sp>
        <p:nvSpPr>
          <p:cNvPr id="12" name="Zástupný symbol pro obsah 2"/>
          <p:cNvSpPr txBox="1">
            <a:spLocks/>
          </p:cNvSpPr>
          <p:nvPr/>
        </p:nvSpPr>
        <p:spPr>
          <a:xfrm>
            <a:off x="467544" y="4679622"/>
            <a:ext cx="8424936" cy="98162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solidFill>
                  <a:srgbClr val="0070C0"/>
                </a:solidFill>
                <a:latin typeface="Arial" panose="020B0604020202020204" pitchFamily="34" charset="0"/>
                <a:cs typeface="Arial" panose="020B0604020202020204" pitchFamily="34" charset="0"/>
                <a:sym typeface="Symbol"/>
              </a:rPr>
              <a:t>The so far described reactions provide the sufficient blood flow through brain and myocardium.</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029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16" name="Zástupný symbol pro obsah 2"/>
          <p:cNvSpPr txBox="1">
            <a:spLocks/>
          </p:cNvSpPr>
          <p:nvPr/>
        </p:nvSpPr>
        <p:spPr>
          <a:xfrm>
            <a:off x="467544" y="2676596"/>
            <a:ext cx="8496944" cy="291264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sym typeface="Symbol"/>
              </a:rPr>
              <a:t>restoration of content of salt and water </a:t>
            </a:r>
            <a:r>
              <a:rPr lang="en-GB" sz="2600" dirty="0">
                <a:latin typeface="Arial" panose="020B0604020202020204" pitchFamily="34" charset="0"/>
                <a:cs typeface="Arial" panose="020B0604020202020204" pitchFamily="34" charset="0"/>
                <a:sym typeface="Symbol"/>
              </a:rPr>
              <a:t>in the organism (↓ GFR due to sympathetic constriction of </a:t>
            </a:r>
            <a:r>
              <a:rPr lang="en-GB" sz="2600" i="1" dirty="0">
                <a:latin typeface="Arial" panose="020B0604020202020204" pitchFamily="34" charset="0"/>
                <a:cs typeface="Arial" panose="020B0604020202020204" pitchFamily="34" charset="0"/>
                <a:sym typeface="Symbol"/>
              </a:rPr>
              <a:t>v. </a:t>
            </a:r>
            <a:r>
              <a:rPr lang="en-GB" sz="2600" i="1" dirty="0" err="1">
                <a:latin typeface="Arial" panose="020B0604020202020204" pitchFamily="34" charset="0"/>
                <a:cs typeface="Arial" panose="020B0604020202020204" pitchFamily="34" charset="0"/>
                <a:sym typeface="Symbol"/>
              </a:rPr>
              <a:t>aff</a:t>
            </a:r>
            <a:r>
              <a:rPr lang="en-GB" sz="2600" i="1" dirty="0">
                <a:latin typeface="Arial" panose="020B0604020202020204" pitchFamily="34" charset="0"/>
                <a:cs typeface="Arial" panose="020B0604020202020204" pitchFamily="34" charset="0"/>
                <a:sym typeface="Symbol"/>
              </a:rPr>
              <a:t>.</a:t>
            </a:r>
            <a:r>
              <a:rPr lang="en-GB" sz="2600" dirty="0">
                <a:latin typeface="Arial" panose="020B0604020202020204" pitchFamily="34" charset="0"/>
                <a:cs typeface="Arial" panose="020B0604020202020204" pitchFamily="34" charset="0"/>
                <a:sym typeface="Symbol"/>
              </a:rPr>
              <a:t>, RAS, ADH, thirst)</a:t>
            </a:r>
          </a:p>
          <a:p>
            <a:r>
              <a:rPr lang="en-GB" sz="2600" dirty="0">
                <a:solidFill>
                  <a:srgbClr val="C00000"/>
                </a:solidFill>
                <a:latin typeface="Arial" panose="020B0604020202020204" pitchFamily="34" charset="0"/>
                <a:cs typeface="Arial" panose="020B0604020202020204" pitchFamily="34" charset="0"/>
                <a:sym typeface="Symbol"/>
              </a:rPr>
              <a:t>restoration of plasmatic proteins </a:t>
            </a:r>
            <a:r>
              <a:rPr lang="en-GB" sz="2600" dirty="0">
                <a:latin typeface="Arial" panose="020B0604020202020204" pitchFamily="34" charset="0"/>
                <a:cs typeface="Arial" panose="020B0604020202020204" pitchFamily="34" charset="0"/>
                <a:sym typeface="Symbol"/>
              </a:rPr>
              <a:t>including albumin (liver)</a:t>
            </a:r>
          </a:p>
          <a:p>
            <a:r>
              <a:rPr lang="en-GB" sz="2600" dirty="0">
                <a:solidFill>
                  <a:srgbClr val="C00000"/>
                </a:solidFill>
                <a:latin typeface="Arial" panose="020B0604020202020204" pitchFamily="34" charset="0"/>
                <a:cs typeface="Arial" panose="020B0604020202020204" pitchFamily="34" charset="0"/>
                <a:sym typeface="Symbol"/>
              </a:rPr>
              <a:t>stimulation of erythropoiesis </a:t>
            </a:r>
            <a:r>
              <a:rPr lang="en-GB" sz="2600" dirty="0">
                <a:latin typeface="Arial" panose="020B0604020202020204" pitchFamily="34" charset="0"/>
                <a:cs typeface="Arial" panose="020B0604020202020204" pitchFamily="34" charset="0"/>
                <a:sym typeface="Symbol"/>
              </a:rPr>
              <a:t>in the bone marrow (erythropoietin)</a:t>
            </a:r>
            <a:endParaRPr lang="en-GB" sz="2600" dirty="0">
              <a:latin typeface="Arial" panose="020B0604020202020204" pitchFamily="34" charset="0"/>
              <a:cs typeface="Arial" panose="020B0604020202020204" pitchFamily="34" charset="0"/>
            </a:endParaRPr>
          </a:p>
        </p:txBody>
      </p:sp>
      <p:sp>
        <p:nvSpPr>
          <p:cNvPr id="19" name="Zástupný symbol pro obsah 2"/>
          <p:cNvSpPr txBox="1">
            <a:spLocks/>
          </p:cNvSpPr>
          <p:nvPr/>
        </p:nvSpPr>
        <p:spPr>
          <a:xfrm>
            <a:off x="467544" y="2022210"/>
            <a:ext cx="8928992" cy="5040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dirty="0" err="1">
                <a:solidFill>
                  <a:srgbClr val="C00000"/>
                </a:solidFill>
                <a:latin typeface="Arial" panose="020B0604020202020204" pitchFamily="34" charset="0"/>
                <a:cs typeface="Arial" panose="020B0604020202020204" pitchFamily="34" charset="0"/>
                <a:sym typeface="Symbol"/>
              </a:rPr>
              <a:t>Reaction</a:t>
            </a:r>
            <a:r>
              <a:rPr lang="cs-CZ" sz="3000" dirty="0">
                <a:solidFill>
                  <a:srgbClr val="C00000"/>
                </a:solidFill>
                <a:latin typeface="Arial" panose="020B0604020202020204" pitchFamily="34" charset="0"/>
                <a:cs typeface="Arial" panose="020B0604020202020204" pitchFamily="34" charset="0"/>
                <a:sym typeface="Symbol"/>
              </a:rPr>
              <a:t> on  BP </a:t>
            </a:r>
            <a:r>
              <a:rPr lang="cs-CZ" sz="3000" dirty="0" err="1">
                <a:solidFill>
                  <a:srgbClr val="C00000"/>
                </a:solidFill>
                <a:latin typeface="Arial" panose="020B0604020202020204" pitchFamily="34" charset="0"/>
                <a:cs typeface="Arial" panose="020B0604020202020204" pitchFamily="34" charset="0"/>
                <a:sym typeface="Symbol"/>
              </a:rPr>
              <a:t>within</a:t>
            </a:r>
            <a:r>
              <a:rPr lang="cs-CZ" sz="3000" dirty="0">
                <a:solidFill>
                  <a:srgbClr val="C00000"/>
                </a:solidFill>
                <a:latin typeface="Arial" panose="020B0604020202020204" pitchFamily="34" charset="0"/>
                <a:cs typeface="Arial" panose="020B0604020202020204" pitchFamily="34" charset="0"/>
                <a:sym typeface="Symbol"/>
              </a:rPr>
              <a:t> </a:t>
            </a:r>
            <a:r>
              <a:rPr lang="cs-CZ" sz="3000" dirty="0" err="1">
                <a:solidFill>
                  <a:srgbClr val="C00000"/>
                </a:solidFill>
                <a:latin typeface="Arial" panose="020B0604020202020204" pitchFamily="34" charset="0"/>
                <a:cs typeface="Arial" panose="020B0604020202020204" pitchFamily="34" charset="0"/>
                <a:sym typeface="Symbol"/>
              </a:rPr>
              <a:t>hours</a:t>
            </a:r>
            <a:r>
              <a:rPr lang="cs-CZ" sz="3000" dirty="0">
                <a:solidFill>
                  <a:srgbClr val="C00000"/>
                </a:solidFill>
                <a:latin typeface="Arial" panose="020B0604020202020204" pitchFamily="34" charset="0"/>
                <a:cs typeface="Arial" panose="020B0604020202020204" pitchFamily="34" charset="0"/>
                <a:sym typeface="Symbol"/>
              </a:rPr>
              <a:t> </a:t>
            </a:r>
            <a:r>
              <a:rPr lang="cs-CZ" sz="3000" dirty="0" err="1">
                <a:solidFill>
                  <a:srgbClr val="C00000"/>
                </a:solidFill>
                <a:latin typeface="Arial" panose="020B0604020202020204" pitchFamily="34" charset="0"/>
                <a:cs typeface="Arial" panose="020B0604020202020204" pitchFamily="34" charset="0"/>
                <a:sym typeface="Symbol"/>
              </a:rPr>
              <a:t>till</a:t>
            </a:r>
            <a:r>
              <a:rPr lang="cs-CZ" sz="3000" dirty="0">
                <a:solidFill>
                  <a:srgbClr val="C00000"/>
                </a:solidFill>
                <a:latin typeface="Arial" panose="020B0604020202020204" pitchFamily="34" charset="0"/>
                <a:cs typeface="Arial" panose="020B0604020202020204" pitchFamily="34" charset="0"/>
                <a:sym typeface="Symbol"/>
              </a:rPr>
              <a:t> </a:t>
            </a:r>
            <a:r>
              <a:rPr lang="cs-CZ" sz="3000" dirty="0" err="1">
                <a:solidFill>
                  <a:srgbClr val="C00000"/>
                </a:solidFill>
                <a:latin typeface="Arial" panose="020B0604020202020204" pitchFamily="34" charset="0"/>
                <a:cs typeface="Arial" panose="020B0604020202020204" pitchFamily="34" charset="0"/>
                <a:sym typeface="Symbol"/>
              </a:rPr>
              <a:t>days</a:t>
            </a:r>
            <a:r>
              <a:rPr lang="cs-CZ" sz="3000" dirty="0">
                <a:solidFill>
                  <a:srgbClr val="C00000"/>
                </a:solidFill>
                <a:latin typeface="Arial" panose="020B0604020202020204" pitchFamily="34" charset="0"/>
                <a:cs typeface="Arial" panose="020B0604020202020204" pitchFamily="34" charset="0"/>
                <a:sym typeface="Symbol"/>
              </a:rPr>
              <a:t> </a:t>
            </a:r>
            <a:r>
              <a:rPr lang="cs-CZ" sz="2100" dirty="0">
                <a:solidFill>
                  <a:srgbClr val="C00000"/>
                </a:solidFill>
                <a:latin typeface="Arial" panose="020B0604020202020204" pitchFamily="34" charset="0"/>
                <a:cs typeface="Arial" panose="020B0604020202020204" pitchFamily="34" charset="0"/>
                <a:sym typeface="Symbol"/>
              </a:rPr>
              <a:t>(</a:t>
            </a:r>
            <a:r>
              <a:rPr lang="cs-CZ" sz="2100" dirty="0" err="1">
                <a:solidFill>
                  <a:srgbClr val="C00000"/>
                </a:solidFill>
                <a:latin typeface="Arial" panose="020B0604020202020204" pitchFamily="34" charset="0"/>
                <a:cs typeface="Arial" panose="020B0604020202020204" pitchFamily="34" charset="0"/>
                <a:sym typeface="Symbol"/>
              </a:rPr>
              <a:t>even</a:t>
            </a:r>
            <a:r>
              <a:rPr lang="cs-CZ" sz="2100" dirty="0">
                <a:solidFill>
                  <a:srgbClr val="C00000"/>
                </a:solidFill>
                <a:latin typeface="Arial" panose="020B0604020202020204" pitchFamily="34" charset="0"/>
                <a:cs typeface="Arial" panose="020B0604020202020204" pitchFamily="34" charset="0"/>
                <a:sym typeface="Symbol"/>
              </a:rPr>
              <a:t> </a:t>
            </a:r>
            <a:r>
              <a:rPr lang="cs-CZ" sz="2100" dirty="0" err="1">
                <a:solidFill>
                  <a:srgbClr val="C00000"/>
                </a:solidFill>
                <a:latin typeface="Arial" panose="020B0604020202020204" pitchFamily="34" charset="0"/>
                <a:cs typeface="Arial" panose="020B0604020202020204" pitchFamily="34" charset="0"/>
                <a:sym typeface="Symbol"/>
              </a:rPr>
              <a:t>weeks</a:t>
            </a:r>
            <a:r>
              <a:rPr lang="cs-CZ" sz="2100" dirty="0">
                <a:solidFill>
                  <a:srgbClr val="C00000"/>
                </a:solidFill>
                <a:latin typeface="Arial" panose="020B0604020202020204" pitchFamily="34" charset="0"/>
                <a:cs typeface="Arial" panose="020B0604020202020204" pitchFamily="34" charset="0"/>
                <a:sym typeface="Symbol"/>
              </a:rPr>
              <a:t>)</a:t>
            </a:r>
          </a:p>
        </p:txBody>
      </p:sp>
    </p:spTree>
    <p:extLst>
      <p:ext uri="{BB962C8B-B14F-4D97-AF65-F5344CB8AC3E}">
        <p14:creationId xmlns:p14="http://schemas.microsoft.com/office/powerpoint/2010/main" val="254707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29" name="Zástupný symbol pro obsah 2"/>
          <p:cNvSpPr txBox="1">
            <a:spLocks/>
          </p:cNvSpPr>
          <p:nvPr/>
        </p:nvSpPr>
        <p:spPr>
          <a:xfrm>
            <a:off x="467544" y="2007538"/>
            <a:ext cx="8424936" cy="9894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600" dirty="0" err="1">
                <a:latin typeface="Arial" panose="020B0604020202020204" pitchFamily="34" charset="0"/>
                <a:cs typeface="Arial" panose="020B0604020202020204" pitchFamily="34" charset="0"/>
              </a:rPr>
              <a:t>bleeding</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hypovolemia</a:t>
            </a:r>
            <a:r>
              <a:rPr lang="cs-CZ" sz="2600" dirty="0">
                <a:latin typeface="Arial" panose="020B0604020202020204" pitchFamily="34" charset="0"/>
                <a:cs typeface="Arial" panose="020B0604020202020204" pitchFamily="34" charset="0"/>
                <a:sym typeface="Symbol"/>
              </a:rPr>
              <a:t>   </a:t>
            </a:r>
            <a:r>
              <a:rPr lang="cs-CZ" sz="2600" dirty="0" err="1">
                <a:latin typeface="Arial" panose="020B0604020202020204" pitchFamily="34" charset="0"/>
                <a:cs typeface="Arial" panose="020B0604020202020204" pitchFamily="34" charset="0"/>
                <a:sym typeface="Symbol"/>
              </a:rPr>
              <a:t>venous</a:t>
            </a:r>
            <a:r>
              <a:rPr lang="cs-CZ" sz="2600" dirty="0">
                <a:latin typeface="Arial" panose="020B0604020202020204" pitchFamily="34" charset="0"/>
                <a:cs typeface="Arial" panose="020B0604020202020204" pitchFamily="34" charset="0"/>
                <a:sym typeface="Symbol"/>
              </a:rPr>
              <a:t> return   SV   CO </a:t>
            </a:r>
            <a:r>
              <a:rPr lang="cs-CZ" sz="2600" dirty="0">
                <a:solidFill>
                  <a:srgbClr val="C00000"/>
                </a:solidFill>
                <a:latin typeface="Arial" panose="020B0604020202020204" pitchFamily="34" charset="0"/>
                <a:cs typeface="Arial" panose="020B0604020202020204" pitchFamily="34" charset="0"/>
                <a:sym typeface="Symbol"/>
              </a:rPr>
              <a:t>  BP </a:t>
            </a:r>
            <a:r>
              <a:rPr lang="cs-CZ" sz="2600" dirty="0">
                <a:latin typeface="Arial" panose="020B0604020202020204" pitchFamily="34" charset="0"/>
                <a:cs typeface="Arial" panose="020B0604020202020204" pitchFamily="34" charset="0"/>
                <a:sym typeface="Symbol"/>
              </a:rPr>
              <a:t>(</a:t>
            </a:r>
            <a:r>
              <a:rPr lang="cs-CZ" sz="2600" dirty="0" err="1">
                <a:latin typeface="Arial" panose="020B0604020202020204" pitchFamily="34" charset="0"/>
                <a:cs typeface="Arial" panose="020B0604020202020204" pitchFamily="34" charset="0"/>
                <a:sym typeface="Symbol"/>
              </a:rPr>
              <a:t>even</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shock</a:t>
            </a:r>
            <a:r>
              <a:rPr lang="cs-CZ" sz="2600" dirty="0">
                <a:latin typeface="Arial" panose="020B0604020202020204" pitchFamily="34" charset="0"/>
                <a:cs typeface="Arial" panose="020B0604020202020204" pitchFamily="34" charset="0"/>
                <a:sym typeface="Symbol"/>
              </a:rPr>
              <a:t>)</a:t>
            </a:r>
            <a:endParaRPr lang="cs-CZ" sz="2600" dirty="0">
              <a:latin typeface="Arial" panose="020B0604020202020204" pitchFamily="34" charset="0"/>
              <a:cs typeface="Arial" panose="020B0604020202020204" pitchFamily="34" charset="0"/>
            </a:endParaRPr>
          </a:p>
        </p:txBody>
      </p:sp>
      <p:grpSp>
        <p:nvGrpSpPr>
          <p:cNvPr id="32" name="Skupina 31"/>
          <p:cNvGrpSpPr/>
          <p:nvPr/>
        </p:nvGrpSpPr>
        <p:grpSpPr>
          <a:xfrm>
            <a:off x="1907704" y="2965928"/>
            <a:ext cx="6027909" cy="3670061"/>
            <a:chOff x="1663003" y="2927291"/>
            <a:chExt cx="6027909" cy="3670061"/>
          </a:xfrm>
        </p:grpSpPr>
        <p:grpSp>
          <p:nvGrpSpPr>
            <p:cNvPr id="38" name="Skupina 37"/>
            <p:cNvGrpSpPr/>
            <p:nvPr/>
          </p:nvGrpSpPr>
          <p:grpSpPr>
            <a:xfrm>
              <a:off x="1663003" y="2927291"/>
              <a:ext cx="6027909" cy="3668900"/>
              <a:chOff x="1663003" y="2927291"/>
              <a:chExt cx="6027909" cy="3668900"/>
            </a:xfrm>
          </p:grpSpPr>
          <p:grpSp>
            <p:nvGrpSpPr>
              <p:cNvPr id="46" name="Skupina 45"/>
              <p:cNvGrpSpPr/>
              <p:nvPr/>
            </p:nvGrpSpPr>
            <p:grpSpPr>
              <a:xfrm>
                <a:off x="3059832" y="3356992"/>
                <a:ext cx="3456384" cy="2813050"/>
                <a:chOff x="2627784" y="3284984"/>
                <a:chExt cx="3456384" cy="2813050"/>
              </a:xfrm>
            </p:grpSpPr>
            <p:cxnSp>
              <p:nvCxnSpPr>
                <p:cNvPr id="49" name="Přímá spojnice 48"/>
                <p:cNvCxnSpPr/>
                <p:nvPr/>
              </p:nvCxnSpPr>
              <p:spPr>
                <a:xfrm>
                  <a:off x="2627784" y="6089650"/>
                  <a:ext cx="345638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flipV="1">
                  <a:off x="2627784" y="3284984"/>
                  <a:ext cx="0" cy="281305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7" name="TextovéPole 46"/>
              <p:cNvSpPr txBox="1"/>
              <p:nvPr/>
            </p:nvSpPr>
            <p:spPr>
              <a:xfrm>
                <a:off x="6233462" y="6165304"/>
                <a:ext cx="1457450" cy="430887"/>
              </a:xfrm>
              <a:prstGeom prst="rect">
                <a:avLst/>
              </a:prstGeom>
              <a:noFill/>
            </p:spPr>
            <p:txBody>
              <a:bodyPr wrap="none" rtlCol="0">
                <a:spAutoFit/>
              </a:bodyPr>
              <a:lstStyle/>
              <a:p>
                <a:r>
                  <a:rPr lang="cs-CZ" sz="2200" dirty="0" err="1">
                    <a:latin typeface="Arial" pitchFamily="34" charset="0"/>
                    <a:cs typeface="Arial" pitchFamily="34" charset="0"/>
                  </a:rPr>
                  <a:t>time</a:t>
                </a:r>
                <a:r>
                  <a:rPr lang="cs-CZ" sz="2200" dirty="0">
                    <a:latin typeface="Arial" pitchFamily="34" charset="0"/>
                    <a:cs typeface="Arial" pitchFamily="34" charset="0"/>
                  </a:rPr>
                  <a:t> (hod)</a:t>
                </a:r>
              </a:p>
            </p:txBody>
          </p:sp>
          <p:sp>
            <p:nvSpPr>
              <p:cNvPr id="48" name="TextovéPole 47"/>
              <p:cNvSpPr txBox="1"/>
              <p:nvPr/>
            </p:nvSpPr>
            <p:spPr>
              <a:xfrm>
                <a:off x="1663003" y="2927291"/>
                <a:ext cx="1345240" cy="769441"/>
              </a:xfrm>
              <a:prstGeom prst="rect">
                <a:avLst/>
              </a:prstGeom>
              <a:noFill/>
            </p:spPr>
            <p:txBody>
              <a:bodyPr wrap="none" rtlCol="0">
                <a:spAutoFit/>
              </a:bodyPr>
              <a:lstStyle/>
              <a:p>
                <a:pPr algn="r"/>
                <a:r>
                  <a:rPr lang="cs-CZ" sz="2200" dirty="0" err="1">
                    <a:latin typeface="Arial" pitchFamily="34" charset="0"/>
                    <a:cs typeface="Arial" pitchFamily="34" charset="0"/>
                  </a:rPr>
                  <a:t>mean</a:t>
                </a:r>
                <a:r>
                  <a:rPr lang="cs-CZ" sz="2200" dirty="0">
                    <a:latin typeface="Arial" pitchFamily="34" charset="0"/>
                    <a:cs typeface="Arial" pitchFamily="34" charset="0"/>
                  </a:rPr>
                  <a:t> BP</a:t>
                </a:r>
              </a:p>
              <a:p>
                <a:pPr algn="r"/>
                <a:r>
                  <a:rPr lang="cs-CZ" sz="2200" dirty="0">
                    <a:latin typeface="Arial" pitchFamily="34" charset="0"/>
                    <a:cs typeface="Arial" pitchFamily="34" charset="0"/>
                  </a:rPr>
                  <a:t>(</a:t>
                </a:r>
                <a:r>
                  <a:rPr lang="cs-CZ" sz="2200" dirty="0" err="1">
                    <a:latin typeface="Arial" pitchFamily="34" charset="0"/>
                    <a:cs typeface="Arial" pitchFamily="34" charset="0"/>
                  </a:rPr>
                  <a:t>mmHg</a:t>
                </a:r>
                <a:r>
                  <a:rPr lang="cs-CZ" sz="2200" dirty="0">
                    <a:latin typeface="Arial" pitchFamily="34" charset="0"/>
                    <a:cs typeface="Arial" pitchFamily="34" charset="0"/>
                  </a:rPr>
                  <a:t>)</a:t>
                </a:r>
              </a:p>
            </p:txBody>
          </p:sp>
        </p:grpSp>
        <p:sp>
          <p:nvSpPr>
            <p:cNvPr id="39" name="TextovéPole 38"/>
            <p:cNvSpPr txBox="1"/>
            <p:nvPr/>
          </p:nvSpPr>
          <p:spPr>
            <a:xfrm>
              <a:off x="2304844" y="3742026"/>
              <a:ext cx="734496" cy="430887"/>
            </a:xfrm>
            <a:prstGeom prst="rect">
              <a:avLst/>
            </a:prstGeom>
            <a:noFill/>
          </p:spPr>
          <p:txBody>
            <a:bodyPr wrap="none" rtlCol="0">
              <a:spAutoFit/>
            </a:bodyPr>
            <a:lstStyle/>
            <a:p>
              <a:r>
                <a:rPr lang="cs-CZ" sz="2200" dirty="0">
                  <a:latin typeface="Arial" pitchFamily="34" charset="0"/>
                  <a:cs typeface="Arial" pitchFamily="34" charset="0"/>
                </a:rPr>
                <a:t>97.5</a:t>
              </a:r>
            </a:p>
          </p:txBody>
        </p:sp>
        <p:sp>
          <p:nvSpPr>
            <p:cNvPr id="40" name="TextovéPole 39"/>
            <p:cNvSpPr txBox="1"/>
            <p:nvPr/>
          </p:nvSpPr>
          <p:spPr>
            <a:xfrm>
              <a:off x="2301115" y="4798313"/>
              <a:ext cx="734496" cy="430887"/>
            </a:xfrm>
            <a:prstGeom prst="rect">
              <a:avLst/>
            </a:prstGeom>
            <a:noFill/>
          </p:spPr>
          <p:txBody>
            <a:bodyPr wrap="none" rtlCol="0">
              <a:spAutoFit/>
            </a:bodyPr>
            <a:lstStyle/>
            <a:p>
              <a:r>
                <a:rPr lang="cs-CZ" sz="2200" dirty="0">
                  <a:latin typeface="Arial" pitchFamily="34" charset="0"/>
                  <a:cs typeface="Arial" pitchFamily="34" charset="0"/>
                </a:rPr>
                <a:t>48.5</a:t>
              </a:r>
            </a:p>
          </p:txBody>
        </p:sp>
        <p:sp>
          <p:nvSpPr>
            <p:cNvPr id="41" name="TextovéPole 40"/>
            <p:cNvSpPr txBox="1"/>
            <p:nvPr/>
          </p:nvSpPr>
          <p:spPr>
            <a:xfrm>
              <a:off x="3438152" y="6166465"/>
              <a:ext cx="341760" cy="430887"/>
            </a:xfrm>
            <a:prstGeom prst="rect">
              <a:avLst/>
            </a:prstGeom>
            <a:noFill/>
          </p:spPr>
          <p:txBody>
            <a:bodyPr wrap="none" rtlCol="0">
              <a:spAutoFit/>
            </a:bodyPr>
            <a:lstStyle/>
            <a:p>
              <a:r>
                <a:rPr lang="cs-CZ" sz="2200" dirty="0">
                  <a:latin typeface="Arial" pitchFamily="34" charset="0"/>
                  <a:cs typeface="Arial" pitchFamily="34" charset="0"/>
                </a:rPr>
                <a:t>0</a:t>
              </a:r>
            </a:p>
          </p:txBody>
        </p:sp>
        <p:sp>
          <p:nvSpPr>
            <p:cNvPr id="42" name="TextovéPole 41"/>
            <p:cNvSpPr txBox="1"/>
            <p:nvPr/>
          </p:nvSpPr>
          <p:spPr>
            <a:xfrm>
              <a:off x="5796136" y="6165304"/>
              <a:ext cx="341760" cy="430887"/>
            </a:xfrm>
            <a:prstGeom prst="rect">
              <a:avLst/>
            </a:prstGeom>
            <a:noFill/>
          </p:spPr>
          <p:txBody>
            <a:bodyPr wrap="none" rtlCol="0">
              <a:spAutoFit/>
            </a:bodyPr>
            <a:lstStyle/>
            <a:p>
              <a:r>
                <a:rPr lang="cs-CZ" sz="2200" dirty="0">
                  <a:latin typeface="Arial" pitchFamily="34" charset="0"/>
                  <a:cs typeface="Arial" pitchFamily="34" charset="0"/>
                </a:rPr>
                <a:t>6</a:t>
              </a:r>
            </a:p>
          </p:txBody>
        </p:sp>
        <p:sp>
          <p:nvSpPr>
            <p:cNvPr id="43" name="TextovéPole 42"/>
            <p:cNvSpPr txBox="1"/>
            <p:nvPr/>
          </p:nvSpPr>
          <p:spPr>
            <a:xfrm>
              <a:off x="5024540" y="6165304"/>
              <a:ext cx="341760" cy="430887"/>
            </a:xfrm>
            <a:prstGeom prst="rect">
              <a:avLst/>
            </a:prstGeom>
            <a:noFill/>
          </p:spPr>
          <p:txBody>
            <a:bodyPr wrap="none" rtlCol="0">
              <a:spAutoFit/>
            </a:bodyPr>
            <a:lstStyle/>
            <a:p>
              <a:r>
                <a:rPr lang="cs-CZ" sz="2200" dirty="0">
                  <a:latin typeface="Arial" pitchFamily="34" charset="0"/>
                  <a:cs typeface="Arial" pitchFamily="34" charset="0"/>
                </a:rPr>
                <a:t>4</a:t>
              </a:r>
            </a:p>
          </p:txBody>
        </p:sp>
        <p:sp>
          <p:nvSpPr>
            <p:cNvPr id="44" name="TextovéPole 43"/>
            <p:cNvSpPr txBox="1"/>
            <p:nvPr/>
          </p:nvSpPr>
          <p:spPr>
            <a:xfrm>
              <a:off x="4230240" y="6165304"/>
              <a:ext cx="341760" cy="430887"/>
            </a:xfrm>
            <a:prstGeom prst="rect">
              <a:avLst/>
            </a:prstGeom>
            <a:noFill/>
          </p:spPr>
          <p:txBody>
            <a:bodyPr wrap="none" rtlCol="0">
              <a:spAutoFit/>
            </a:bodyPr>
            <a:lstStyle/>
            <a:p>
              <a:r>
                <a:rPr lang="cs-CZ" sz="2200" dirty="0">
                  <a:latin typeface="Arial" pitchFamily="34" charset="0"/>
                  <a:cs typeface="Arial" pitchFamily="34" charset="0"/>
                </a:rPr>
                <a:t>2</a:t>
              </a:r>
            </a:p>
          </p:txBody>
        </p:sp>
        <p:cxnSp>
          <p:nvCxnSpPr>
            <p:cNvPr id="45" name="Přímá spojnice 44"/>
            <p:cNvCxnSpPr/>
            <p:nvPr/>
          </p:nvCxnSpPr>
          <p:spPr>
            <a:xfrm>
              <a:off x="3597259" y="3369871"/>
              <a:ext cx="0" cy="280466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1" name="Skupina 50"/>
          <p:cNvGrpSpPr/>
          <p:nvPr/>
        </p:nvGrpSpPr>
        <p:grpSpPr>
          <a:xfrm>
            <a:off x="3296920" y="3966693"/>
            <a:ext cx="3142519" cy="1135058"/>
            <a:chOff x="3052219" y="4018209"/>
            <a:chExt cx="3142519" cy="1135058"/>
          </a:xfrm>
        </p:grpSpPr>
        <p:cxnSp>
          <p:nvCxnSpPr>
            <p:cNvPr id="52" name="Přímá spojnice 51"/>
            <p:cNvCxnSpPr/>
            <p:nvPr/>
          </p:nvCxnSpPr>
          <p:spPr>
            <a:xfrm flipV="1">
              <a:off x="3052219" y="4047622"/>
              <a:ext cx="557919" cy="1"/>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
          <p:nvSpPr>
            <p:cNvPr id="53" name="Volný tvar 52"/>
            <p:cNvSpPr/>
            <p:nvPr/>
          </p:nvSpPr>
          <p:spPr>
            <a:xfrm>
              <a:off x="3599377" y="4018209"/>
              <a:ext cx="2595361" cy="1135058"/>
            </a:xfrm>
            <a:custGeom>
              <a:avLst/>
              <a:gdLst>
                <a:gd name="connsiteX0" fmla="*/ 0 w 2614411"/>
                <a:gd name="connsiteY0" fmla="*/ 12879 h 1133341"/>
                <a:gd name="connsiteX1" fmla="*/ 103031 w 2614411"/>
                <a:gd name="connsiteY1" fmla="*/ 1133341 h 1133341"/>
                <a:gd name="connsiteX2" fmla="*/ 412124 w 2614411"/>
                <a:gd name="connsiteY2" fmla="*/ 1133341 h 1133341"/>
                <a:gd name="connsiteX3" fmla="*/ 1107583 w 2614411"/>
                <a:gd name="connsiteY3" fmla="*/ 425003 h 1133341"/>
                <a:gd name="connsiteX4" fmla="*/ 1790163 w 2614411"/>
                <a:gd name="connsiteY4" fmla="*/ 12879 h 1133341"/>
                <a:gd name="connsiteX5" fmla="*/ 2614411 w 2614411"/>
                <a:gd name="connsiteY5" fmla="*/ 0 h 1133341"/>
                <a:gd name="connsiteX0" fmla="*/ 0 w 2595361"/>
                <a:gd name="connsiteY0" fmla="*/ 22404 h 1133341"/>
                <a:gd name="connsiteX1" fmla="*/ 83981 w 2595361"/>
                <a:gd name="connsiteY1" fmla="*/ 1133341 h 1133341"/>
                <a:gd name="connsiteX2" fmla="*/ 393074 w 2595361"/>
                <a:gd name="connsiteY2" fmla="*/ 1133341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393074 w 2595361"/>
                <a:gd name="connsiteY2" fmla="*/ 1133341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407361 w 2595361"/>
                <a:gd name="connsiteY2" fmla="*/ 10476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3341"/>
                <a:gd name="connsiteX1" fmla="*/ 83981 w 2595361"/>
                <a:gd name="connsiteY1" fmla="*/ 1133341 h 1133341"/>
                <a:gd name="connsiteX2" fmla="*/ 407361 w 2595361"/>
                <a:gd name="connsiteY2" fmla="*/ 10476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6758"/>
                <a:gd name="connsiteX1" fmla="*/ 83981 w 2595361"/>
                <a:gd name="connsiteY1" fmla="*/ 1133341 h 1136758"/>
                <a:gd name="connsiteX2" fmla="*/ 407361 w 2595361"/>
                <a:gd name="connsiteY2" fmla="*/ 1047616 h 1136758"/>
                <a:gd name="connsiteX3" fmla="*/ 1088533 w 2595361"/>
                <a:gd name="connsiteY3" fmla="*/ 425003 h 1136758"/>
                <a:gd name="connsiteX4" fmla="*/ 1771113 w 2595361"/>
                <a:gd name="connsiteY4" fmla="*/ 12879 h 1136758"/>
                <a:gd name="connsiteX5" fmla="*/ 2595361 w 2595361"/>
                <a:gd name="connsiteY5" fmla="*/ 0 h 113675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908"/>
                <a:gd name="connsiteX1" fmla="*/ 83981 w 2595361"/>
                <a:gd name="connsiteY1" fmla="*/ 1133341 h 1133908"/>
                <a:gd name="connsiteX2" fmla="*/ 421649 w 2595361"/>
                <a:gd name="connsiteY2" fmla="*/ 1009516 h 1133908"/>
                <a:gd name="connsiteX3" fmla="*/ 1088533 w 2595361"/>
                <a:gd name="connsiteY3" fmla="*/ 425003 h 1133908"/>
                <a:gd name="connsiteX4" fmla="*/ 1771113 w 2595361"/>
                <a:gd name="connsiteY4" fmla="*/ 12879 h 1133908"/>
                <a:gd name="connsiteX5" fmla="*/ 2595361 w 2595361"/>
                <a:gd name="connsiteY5" fmla="*/ 0 h 1133908"/>
                <a:gd name="connsiteX0" fmla="*/ 0 w 2595361"/>
                <a:gd name="connsiteY0" fmla="*/ 22404 h 1133453"/>
                <a:gd name="connsiteX1" fmla="*/ 83981 w 2595361"/>
                <a:gd name="connsiteY1" fmla="*/ 1133341 h 1133453"/>
                <a:gd name="connsiteX2" fmla="*/ 421649 w 2595361"/>
                <a:gd name="connsiteY2" fmla="*/ 1009516 h 1133453"/>
                <a:gd name="connsiteX3" fmla="*/ 1088533 w 2595361"/>
                <a:gd name="connsiteY3" fmla="*/ 425003 h 1133453"/>
                <a:gd name="connsiteX4" fmla="*/ 1771113 w 2595361"/>
                <a:gd name="connsiteY4" fmla="*/ 12879 h 1133453"/>
                <a:gd name="connsiteX5" fmla="*/ 2595361 w 2595361"/>
                <a:gd name="connsiteY5" fmla="*/ 0 h 1133453"/>
                <a:gd name="connsiteX0" fmla="*/ 0 w 2595361"/>
                <a:gd name="connsiteY0" fmla="*/ 22404 h 1133341"/>
                <a:gd name="connsiteX1" fmla="*/ 83981 w 2595361"/>
                <a:gd name="connsiteY1" fmla="*/ 1133341 h 1133341"/>
                <a:gd name="connsiteX2" fmla="*/ 421649 w 2595361"/>
                <a:gd name="connsiteY2" fmla="*/ 1009516 h 1133341"/>
                <a:gd name="connsiteX3" fmla="*/ 1088533 w 2595361"/>
                <a:gd name="connsiteY3" fmla="*/ 425003 h 1133341"/>
                <a:gd name="connsiteX4" fmla="*/ 1771113 w 2595361"/>
                <a:gd name="connsiteY4" fmla="*/ 12879 h 1133341"/>
                <a:gd name="connsiteX5" fmla="*/ 2595361 w 2595361"/>
                <a:gd name="connsiteY5" fmla="*/ 0 h 1133341"/>
                <a:gd name="connsiteX0" fmla="*/ 0 w 2595361"/>
                <a:gd name="connsiteY0" fmla="*/ 22404 h 1135058"/>
                <a:gd name="connsiteX1" fmla="*/ 83981 w 2595361"/>
                <a:gd name="connsiteY1" fmla="*/ 1133341 h 1135058"/>
                <a:gd name="connsiteX2" fmla="*/ 421649 w 2595361"/>
                <a:gd name="connsiteY2" fmla="*/ 1009516 h 1135058"/>
                <a:gd name="connsiteX3" fmla="*/ 1088533 w 2595361"/>
                <a:gd name="connsiteY3" fmla="*/ 425003 h 1135058"/>
                <a:gd name="connsiteX4" fmla="*/ 1771113 w 2595361"/>
                <a:gd name="connsiteY4" fmla="*/ 12879 h 1135058"/>
                <a:gd name="connsiteX5" fmla="*/ 2595361 w 2595361"/>
                <a:gd name="connsiteY5" fmla="*/ 0 h 1135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5361" h="1135058">
                  <a:moveTo>
                    <a:pt x="0" y="22404"/>
                  </a:moveTo>
                  <a:cubicBezTo>
                    <a:pt x="27994" y="392716"/>
                    <a:pt x="13124" y="1115455"/>
                    <a:pt x="83981" y="1133341"/>
                  </a:cubicBezTo>
                  <a:cubicBezTo>
                    <a:pt x="215586" y="1142865"/>
                    <a:pt x="270994" y="1114291"/>
                    <a:pt x="421649" y="1009516"/>
                  </a:cubicBezTo>
                  <a:lnTo>
                    <a:pt x="1088533" y="425003"/>
                  </a:lnTo>
                  <a:cubicBezTo>
                    <a:pt x="1306535" y="254291"/>
                    <a:pt x="1467387" y="126441"/>
                    <a:pt x="1771113" y="12879"/>
                  </a:cubicBezTo>
                  <a:cubicBezTo>
                    <a:pt x="2083962" y="-5701"/>
                    <a:pt x="2320612" y="4293"/>
                    <a:pt x="2595361" y="0"/>
                  </a:cubicBezTo>
                </a:path>
              </a:pathLst>
            </a:cu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54" name="Volný tvar 53"/>
          <p:cNvSpPr/>
          <p:nvPr/>
        </p:nvSpPr>
        <p:spPr>
          <a:xfrm>
            <a:off x="4188051" y="4755631"/>
            <a:ext cx="1695450" cy="1426965"/>
          </a:xfrm>
          <a:custGeom>
            <a:avLst/>
            <a:gdLst>
              <a:gd name="connsiteX0" fmla="*/ 0 w 1695450"/>
              <a:gd name="connsiteY0" fmla="*/ 195262 h 1352550"/>
              <a:gd name="connsiteX1" fmla="*/ 266700 w 1695450"/>
              <a:gd name="connsiteY1" fmla="*/ 33337 h 1352550"/>
              <a:gd name="connsiteX2" fmla="*/ 514350 w 1695450"/>
              <a:gd name="connsiteY2" fmla="*/ 0 h 1352550"/>
              <a:gd name="connsiteX3" fmla="*/ 1057275 w 1695450"/>
              <a:gd name="connsiteY3" fmla="*/ 104775 h 1352550"/>
              <a:gd name="connsiteX4" fmla="*/ 1685925 w 1695450"/>
              <a:gd name="connsiteY4" fmla="*/ 738187 h 1352550"/>
              <a:gd name="connsiteX5" fmla="*/ 1695450 w 1695450"/>
              <a:gd name="connsiteY5" fmla="*/ 1352550 h 1352550"/>
              <a:gd name="connsiteX0" fmla="*/ 0 w 1695450"/>
              <a:gd name="connsiteY0" fmla="*/ 161925 h 1319213"/>
              <a:gd name="connsiteX1" fmla="*/ 266700 w 1695450"/>
              <a:gd name="connsiteY1" fmla="*/ 0 h 1319213"/>
              <a:gd name="connsiteX2" fmla="*/ 1057275 w 1695450"/>
              <a:gd name="connsiteY2" fmla="*/ 71438 h 1319213"/>
              <a:gd name="connsiteX3" fmla="*/ 1685925 w 1695450"/>
              <a:gd name="connsiteY3" fmla="*/ 704850 h 1319213"/>
              <a:gd name="connsiteX4" fmla="*/ 1695450 w 1695450"/>
              <a:gd name="connsiteY4" fmla="*/ 1319213 h 1319213"/>
              <a:gd name="connsiteX0" fmla="*/ 0 w 1695450"/>
              <a:gd name="connsiteY0" fmla="*/ 209550 h 1366838"/>
              <a:gd name="connsiteX1" fmla="*/ 347662 w 1695450"/>
              <a:gd name="connsiteY1" fmla="*/ 0 h 1366838"/>
              <a:gd name="connsiteX2" fmla="*/ 1057275 w 1695450"/>
              <a:gd name="connsiteY2" fmla="*/ 119063 h 1366838"/>
              <a:gd name="connsiteX3" fmla="*/ 1685925 w 1695450"/>
              <a:gd name="connsiteY3" fmla="*/ 752475 h 1366838"/>
              <a:gd name="connsiteX4" fmla="*/ 1695450 w 1695450"/>
              <a:gd name="connsiteY4" fmla="*/ 1366838 h 1366838"/>
              <a:gd name="connsiteX0" fmla="*/ 0 w 1695450"/>
              <a:gd name="connsiteY0" fmla="*/ 209550 h 1366838"/>
              <a:gd name="connsiteX1" fmla="*/ 347662 w 1695450"/>
              <a:gd name="connsiteY1" fmla="*/ 0 h 1366838"/>
              <a:gd name="connsiteX2" fmla="*/ 1057275 w 1695450"/>
              <a:gd name="connsiteY2" fmla="*/ 119063 h 1366838"/>
              <a:gd name="connsiteX3" fmla="*/ 1685925 w 1695450"/>
              <a:gd name="connsiteY3" fmla="*/ 752475 h 1366838"/>
              <a:gd name="connsiteX4" fmla="*/ 1695450 w 1695450"/>
              <a:gd name="connsiteY4" fmla="*/ 1366838 h 1366838"/>
              <a:gd name="connsiteX0" fmla="*/ 0 w 1695450"/>
              <a:gd name="connsiteY0" fmla="*/ 212691 h 1369979"/>
              <a:gd name="connsiteX1" fmla="*/ 347662 w 1695450"/>
              <a:gd name="connsiteY1" fmla="*/ 3141 h 1369979"/>
              <a:gd name="connsiteX2" fmla="*/ 1057275 w 1695450"/>
              <a:gd name="connsiteY2" fmla="*/ 122204 h 1369979"/>
              <a:gd name="connsiteX3" fmla="*/ 1685925 w 1695450"/>
              <a:gd name="connsiteY3" fmla="*/ 755616 h 1369979"/>
              <a:gd name="connsiteX4" fmla="*/ 1695450 w 1695450"/>
              <a:gd name="connsiteY4" fmla="*/ 1369979 h 1369979"/>
              <a:gd name="connsiteX0" fmla="*/ 0 w 1695450"/>
              <a:gd name="connsiteY0" fmla="*/ 214145 h 1371433"/>
              <a:gd name="connsiteX1" fmla="*/ 347662 w 1695450"/>
              <a:gd name="connsiteY1" fmla="*/ 4595 h 1371433"/>
              <a:gd name="connsiteX2" fmla="*/ 1138238 w 1695450"/>
              <a:gd name="connsiteY2" fmla="*/ 85558 h 1371433"/>
              <a:gd name="connsiteX3" fmla="*/ 1685925 w 1695450"/>
              <a:gd name="connsiteY3" fmla="*/ 757070 h 1371433"/>
              <a:gd name="connsiteX4" fmla="*/ 1695450 w 1695450"/>
              <a:gd name="connsiteY4" fmla="*/ 1371433 h 1371433"/>
              <a:gd name="connsiteX0" fmla="*/ 0 w 1695450"/>
              <a:gd name="connsiteY0" fmla="*/ 218573 h 1375861"/>
              <a:gd name="connsiteX1" fmla="*/ 347662 w 1695450"/>
              <a:gd name="connsiteY1" fmla="*/ 9023 h 1375861"/>
              <a:gd name="connsiteX2" fmla="*/ 1138238 w 1695450"/>
              <a:gd name="connsiteY2" fmla="*/ 89986 h 1375861"/>
              <a:gd name="connsiteX3" fmla="*/ 1685925 w 1695450"/>
              <a:gd name="connsiteY3" fmla="*/ 76149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85925 w 1695450"/>
              <a:gd name="connsiteY3" fmla="*/ 76149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43063 w 1695450"/>
              <a:gd name="connsiteY3" fmla="*/ 775785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43063 w 1695450"/>
              <a:gd name="connsiteY3" fmla="*/ 775785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18573 h 1375861"/>
              <a:gd name="connsiteX1" fmla="*/ 347662 w 1695450"/>
              <a:gd name="connsiteY1" fmla="*/ 9023 h 1375861"/>
              <a:gd name="connsiteX2" fmla="*/ 1138238 w 1695450"/>
              <a:gd name="connsiteY2" fmla="*/ 89986 h 1375861"/>
              <a:gd name="connsiteX3" fmla="*/ 1609726 w 1695450"/>
              <a:gd name="connsiteY3" fmla="*/ 780548 h 1375861"/>
              <a:gd name="connsiteX4" fmla="*/ 1695450 w 1695450"/>
              <a:gd name="connsiteY4" fmla="*/ 1375861 h 1375861"/>
              <a:gd name="connsiteX0" fmla="*/ 0 w 1695450"/>
              <a:gd name="connsiteY0" fmla="*/ 227629 h 1384917"/>
              <a:gd name="connsiteX1" fmla="*/ 347662 w 1695450"/>
              <a:gd name="connsiteY1" fmla="*/ 18079 h 1384917"/>
              <a:gd name="connsiteX2" fmla="*/ 1100138 w 1695450"/>
              <a:gd name="connsiteY2" fmla="*/ 65704 h 1384917"/>
              <a:gd name="connsiteX3" fmla="*/ 1609726 w 1695450"/>
              <a:gd name="connsiteY3" fmla="*/ 789604 h 1384917"/>
              <a:gd name="connsiteX4" fmla="*/ 1695450 w 1695450"/>
              <a:gd name="connsiteY4" fmla="*/ 1384917 h 1384917"/>
              <a:gd name="connsiteX0" fmla="*/ 0 w 1695450"/>
              <a:gd name="connsiteY0" fmla="*/ 254435 h 1411723"/>
              <a:gd name="connsiteX1" fmla="*/ 347662 w 1695450"/>
              <a:gd name="connsiteY1" fmla="*/ 44885 h 1411723"/>
              <a:gd name="connsiteX2" fmla="*/ 1100138 w 1695450"/>
              <a:gd name="connsiteY2" fmla="*/ 92510 h 1411723"/>
              <a:gd name="connsiteX3" fmla="*/ 1609726 w 1695450"/>
              <a:gd name="connsiteY3" fmla="*/ 816410 h 1411723"/>
              <a:gd name="connsiteX4" fmla="*/ 1695450 w 1695450"/>
              <a:gd name="connsiteY4" fmla="*/ 1411723 h 1411723"/>
              <a:gd name="connsiteX0" fmla="*/ 0 w 1695450"/>
              <a:gd name="connsiteY0" fmla="*/ 269677 h 1426965"/>
              <a:gd name="connsiteX1" fmla="*/ 347662 w 1695450"/>
              <a:gd name="connsiteY1" fmla="*/ 60127 h 1426965"/>
              <a:gd name="connsiteX2" fmla="*/ 1100138 w 1695450"/>
              <a:gd name="connsiteY2" fmla="*/ 107752 h 1426965"/>
              <a:gd name="connsiteX3" fmla="*/ 1609726 w 1695450"/>
              <a:gd name="connsiteY3" fmla="*/ 831652 h 1426965"/>
              <a:gd name="connsiteX4" fmla="*/ 1695450 w 1695450"/>
              <a:gd name="connsiteY4" fmla="*/ 1426965 h 14269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95450" h="1426965">
                <a:moveTo>
                  <a:pt x="0" y="269677"/>
                </a:moveTo>
                <a:cubicBezTo>
                  <a:pt x="115887" y="199827"/>
                  <a:pt x="207963" y="96639"/>
                  <a:pt x="347662" y="60127"/>
                </a:cubicBezTo>
                <a:cubicBezTo>
                  <a:pt x="612775" y="-4960"/>
                  <a:pt x="744538" y="-50999"/>
                  <a:pt x="1100138" y="107752"/>
                </a:cubicBezTo>
                <a:cubicBezTo>
                  <a:pt x="1387475" y="336351"/>
                  <a:pt x="1489077" y="560190"/>
                  <a:pt x="1609726" y="831652"/>
                </a:cubicBezTo>
                <a:cubicBezTo>
                  <a:pt x="1666876" y="1025328"/>
                  <a:pt x="1681163" y="1214240"/>
                  <a:pt x="1695450" y="1426965"/>
                </a:cubicBezTo>
              </a:path>
            </a:pathLst>
          </a:custGeom>
          <a:noFill/>
          <a:ln w="317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TextovéPole 54"/>
          <p:cNvSpPr txBox="1"/>
          <p:nvPr/>
        </p:nvSpPr>
        <p:spPr>
          <a:xfrm>
            <a:off x="188456" y="5786847"/>
            <a:ext cx="3324359" cy="830997"/>
          </a:xfrm>
          <a:prstGeom prst="rect">
            <a:avLst/>
          </a:prstGeom>
          <a:noFill/>
        </p:spPr>
        <p:txBody>
          <a:bodyPr wrap="square" rtlCol="0">
            <a:spAutoFit/>
          </a:bodyPr>
          <a:lstStyle/>
          <a:p>
            <a:r>
              <a:rPr lang="en-GB" sz="1600" dirty="0">
                <a:latin typeface="Arial" pitchFamily="34" charset="0"/>
                <a:cs typeface="Arial" pitchFamily="34" charset="0"/>
              </a:rPr>
              <a:t>according to prof. N. </a:t>
            </a:r>
            <a:r>
              <a:rPr lang="en-GB" sz="1600" dirty="0" err="1">
                <a:latin typeface="Arial" pitchFamily="34" charset="0"/>
                <a:cs typeface="Arial" pitchFamily="34" charset="0"/>
              </a:rPr>
              <a:t>Honzíková</a:t>
            </a:r>
            <a:r>
              <a:rPr lang="en-GB" sz="1600" dirty="0">
                <a:latin typeface="Arial" pitchFamily="34" charset="0"/>
                <a:cs typeface="Arial" pitchFamily="34" charset="0"/>
              </a:rPr>
              <a:t> </a:t>
            </a:r>
            <a:r>
              <a:rPr lang="cs-CZ" sz="1600" dirty="0">
                <a:latin typeface="Arial" pitchFamily="34" charset="0"/>
                <a:cs typeface="Arial" pitchFamily="34" charset="0"/>
              </a:rPr>
              <a:t>(</a:t>
            </a:r>
            <a:r>
              <a:rPr lang="en-GB" sz="1600" dirty="0">
                <a:latin typeface="Arial" pitchFamily="34" charset="0"/>
                <a:cs typeface="Arial" pitchFamily="34" charset="0"/>
              </a:rPr>
              <a:t>Comments to the physiological lectures</a:t>
            </a:r>
            <a:r>
              <a:rPr lang="cs-CZ" sz="1600" dirty="0">
                <a:latin typeface="Arial" pitchFamily="34" charset="0"/>
                <a:cs typeface="Arial" pitchFamily="34" charset="0"/>
              </a:rPr>
              <a:t>, </a:t>
            </a:r>
            <a:r>
              <a:rPr lang="en-GB" sz="1600" dirty="0">
                <a:latin typeface="Arial" pitchFamily="34" charset="0"/>
                <a:cs typeface="Arial" pitchFamily="34" charset="0"/>
              </a:rPr>
              <a:t>1992; in Czech)</a:t>
            </a:r>
          </a:p>
        </p:txBody>
      </p:sp>
    </p:spTree>
    <p:extLst>
      <p:ext uri="{BB962C8B-B14F-4D97-AF65-F5344CB8AC3E}">
        <p14:creationId xmlns:p14="http://schemas.microsoft.com/office/powerpoint/2010/main" val="3641884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57200" y="1412776"/>
            <a:ext cx="8229600" cy="6766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b="1" dirty="0" err="1">
                <a:solidFill>
                  <a:srgbClr val="C00000"/>
                </a:solidFill>
                <a:latin typeface="Arial" panose="020B0604020202020204" pitchFamily="34" charset="0"/>
                <a:cs typeface="Arial" panose="020B0604020202020204" pitchFamily="34" charset="0"/>
              </a:rPr>
              <a:t>Reaction</a:t>
            </a:r>
            <a:r>
              <a:rPr lang="cs-CZ" sz="3000" b="1" dirty="0">
                <a:solidFill>
                  <a:srgbClr val="C00000"/>
                </a:solidFill>
                <a:latin typeface="Arial" panose="020B0604020202020204" pitchFamily="34" charset="0"/>
                <a:cs typeface="Arial" panose="020B0604020202020204" pitchFamily="34" charset="0"/>
              </a:rPr>
              <a:t> on </a:t>
            </a:r>
            <a:r>
              <a:rPr lang="cs-CZ" sz="3000" b="1" dirty="0" err="1">
                <a:solidFill>
                  <a:srgbClr val="C00000"/>
                </a:solidFill>
                <a:latin typeface="Arial" panose="020B0604020202020204" pitchFamily="34" charset="0"/>
                <a:cs typeface="Arial" panose="020B0604020202020204" pitchFamily="34" charset="0"/>
              </a:rPr>
              <a:t>loss</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of</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blood</a:t>
            </a:r>
            <a:r>
              <a:rPr lang="cs-CZ" sz="3000" dirty="0">
                <a:solidFill>
                  <a:srgbClr val="C00000"/>
                </a:solidFill>
                <a:latin typeface="Arial" panose="020B0604020202020204" pitchFamily="34" charset="0"/>
                <a:cs typeface="Arial" panose="020B0604020202020204" pitchFamily="34" charset="0"/>
              </a:rPr>
              <a:t> </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sudden</a:t>
            </a:r>
            <a:endParaRPr lang="cs-CZ" sz="3000" dirty="0">
              <a:solidFill>
                <a:srgbClr val="C00000"/>
              </a:solidFill>
              <a:latin typeface="Arial" panose="020B0604020202020204" pitchFamily="34" charset="0"/>
              <a:cs typeface="Arial" panose="020B0604020202020204" pitchFamily="34" charset="0"/>
            </a:endParaRPr>
          </a:p>
        </p:txBody>
      </p:sp>
      <p:sp>
        <p:nvSpPr>
          <p:cNvPr id="7" name="Zástupný symbol pro obsah 2"/>
          <p:cNvSpPr txBox="1">
            <a:spLocks/>
          </p:cNvSpPr>
          <p:nvPr/>
        </p:nvSpPr>
        <p:spPr>
          <a:xfrm>
            <a:off x="467544" y="2007538"/>
            <a:ext cx="8424936" cy="55736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dirty="0" err="1">
                <a:solidFill>
                  <a:srgbClr val="C00000"/>
                </a:solidFill>
                <a:latin typeface="Arial" panose="020B0604020202020204" pitchFamily="34" charset="0"/>
                <a:cs typeface="Arial" panose="020B0604020202020204" pitchFamily="34" charset="0"/>
              </a:rPr>
              <a:t>irreversible</a:t>
            </a:r>
            <a:r>
              <a:rPr lang="cs-CZ" sz="3000" dirty="0">
                <a:solidFill>
                  <a:srgbClr val="C00000"/>
                </a:solidFill>
                <a:latin typeface="Arial" panose="020B0604020202020204" pitchFamily="34" charset="0"/>
                <a:cs typeface="Arial" panose="020B0604020202020204" pitchFamily="34" charset="0"/>
              </a:rPr>
              <a:t> </a:t>
            </a:r>
            <a:r>
              <a:rPr lang="cs-CZ" sz="3000" dirty="0" err="1">
                <a:solidFill>
                  <a:srgbClr val="C00000"/>
                </a:solidFill>
                <a:latin typeface="Arial" panose="020B0604020202020204" pitchFamily="34" charset="0"/>
                <a:cs typeface="Arial" panose="020B0604020202020204" pitchFamily="34" charset="0"/>
              </a:rPr>
              <a:t>state</a:t>
            </a:r>
            <a:r>
              <a:rPr lang="cs-CZ" sz="3000" dirty="0">
                <a:solidFill>
                  <a:srgbClr val="C00000"/>
                </a:solidFill>
                <a:latin typeface="Arial" panose="020B0604020202020204" pitchFamily="34" charset="0"/>
                <a:cs typeface="Arial" panose="020B0604020202020204" pitchFamily="34" charset="0"/>
              </a:rPr>
              <a:t> (</a:t>
            </a:r>
            <a:r>
              <a:rPr lang="cs-CZ" sz="3000" dirty="0" err="1">
                <a:solidFill>
                  <a:srgbClr val="C00000"/>
                </a:solidFill>
                <a:latin typeface="Arial" panose="020B0604020202020204" pitchFamily="34" charset="0"/>
                <a:cs typeface="Arial" panose="020B0604020202020204" pitchFamily="34" charset="0"/>
              </a:rPr>
              <a:t>shock</a:t>
            </a:r>
            <a:r>
              <a:rPr lang="cs-CZ" sz="3000" dirty="0">
                <a:solidFill>
                  <a:srgbClr val="C00000"/>
                </a:solidFill>
                <a:latin typeface="Arial" panose="020B0604020202020204" pitchFamily="34" charset="0"/>
                <a:cs typeface="Arial" panose="020B0604020202020204" pitchFamily="34" charset="0"/>
              </a:rPr>
              <a:t>) </a:t>
            </a:r>
            <a:r>
              <a:rPr lang="cs-CZ" sz="3000" dirty="0" err="1">
                <a:solidFill>
                  <a:srgbClr val="C00000"/>
                </a:solidFill>
                <a:latin typeface="Arial" panose="020B0604020202020204" pitchFamily="34" charset="0"/>
                <a:cs typeface="Arial" panose="020B0604020202020204" pitchFamily="34" charset="0"/>
              </a:rPr>
              <a:t>may</a:t>
            </a:r>
            <a:r>
              <a:rPr lang="cs-CZ" sz="3000" dirty="0">
                <a:solidFill>
                  <a:srgbClr val="C00000"/>
                </a:solidFill>
                <a:latin typeface="Arial" panose="020B0604020202020204" pitchFamily="34" charset="0"/>
                <a:cs typeface="Arial" panose="020B0604020202020204" pitchFamily="34" charset="0"/>
              </a:rPr>
              <a:t> </a:t>
            </a:r>
            <a:r>
              <a:rPr lang="cs-CZ" sz="3000" dirty="0" err="1">
                <a:solidFill>
                  <a:srgbClr val="C00000"/>
                </a:solidFill>
                <a:latin typeface="Arial" panose="020B0604020202020204" pitchFamily="34" charset="0"/>
                <a:cs typeface="Arial" panose="020B0604020202020204" pitchFamily="34" charset="0"/>
              </a:rPr>
              <a:t>be</a:t>
            </a:r>
            <a:r>
              <a:rPr lang="cs-CZ" sz="3000" dirty="0">
                <a:solidFill>
                  <a:srgbClr val="C00000"/>
                </a:solidFill>
                <a:latin typeface="Arial" panose="020B0604020202020204" pitchFamily="34" charset="0"/>
                <a:cs typeface="Arial" panose="020B0604020202020204" pitchFamily="34" charset="0"/>
              </a:rPr>
              <a:t> </a:t>
            </a:r>
            <a:r>
              <a:rPr lang="cs-CZ" sz="3000" dirty="0" err="1">
                <a:solidFill>
                  <a:srgbClr val="C00000"/>
                </a:solidFill>
                <a:latin typeface="Arial" panose="020B0604020202020204" pitchFamily="34" charset="0"/>
                <a:cs typeface="Arial" panose="020B0604020202020204" pitchFamily="34" charset="0"/>
              </a:rPr>
              <a:t>caused</a:t>
            </a:r>
            <a:r>
              <a:rPr lang="cs-CZ" sz="3000" dirty="0">
                <a:solidFill>
                  <a:srgbClr val="C00000"/>
                </a:solidFill>
                <a:latin typeface="Arial" panose="020B0604020202020204" pitchFamily="34" charset="0"/>
                <a:cs typeface="Arial" panose="020B0604020202020204" pitchFamily="34" charset="0"/>
              </a:rPr>
              <a:t> by:</a:t>
            </a:r>
          </a:p>
        </p:txBody>
      </p:sp>
      <p:sp>
        <p:nvSpPr>
          <p:cNvPr id="29" name="Zástupný symbol pro obsah 2"/>
          <p:cNvSpPr txBox="1">
            <a:spLocks/>
          </p:cNvSpPr>
          <p:nvPr/>
        </p:nvSpPr>
        <p:spPr>
          <a:xfrm>
            <a:off x="467544" y="2613295"/>
            <a:ext cx="8424936" cy="149347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primary heart failure: </a:t>
            </a:r>
            <a:r>
              <a:rPr lang="en-GB" sz="2600" dirty="0">
                <a:latin typeface="Arial" panose="020B0604020202020204" pitchFamily="34" charset="0"/>
                <a:cs typeface="Arial" panose="020B0604020202020204" pitchFamily="34" charset="0"/>
                <a:sym typeface="Symbol"/>
              </a:rPr>
              <a:t> BP</a:t>
            </a:r>
            <a:r>
              <a:rPr lang="en-GB" sz="2600" dirty="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sym typeface="Symbol"/>
              </a:rPr>
              <a:t> insufficient perfusion of myocardium   contractility   CO   BP (positive feed back, </a:t>
            </a:r>
            <a:r>
              <a:rPr lang="en-GB" sz="2600" i="1" dirty="0" err="1">
                <a:latin typeface="Arial" panose="020B0604020202020204" pitchFamily="34" charset="0"/>
                <a:cs typeface="Arial" panose="020B0604020202020204" pitchFamily="34" charset="0"/>
                <a:sym typeface="Symbol"/>
              </a:rPr>
              <a:t>circulus</a:t>
            </a:r>
            <a:r>
              <a:rPr lang="en-GB" sz="2600" i="1" dirty="0">
                <a:latin typeface="Arial" panose="020B0604020202020204" pitchFamily="34" charset="0"/>
                <a:cs typeface="Arial" panose="020B0604020202020204" pitchFamily="34" charset="0"/>
                <a:sym typeface="Symbol"/>
              </a:rPr>
              <a:t> </a:t>
            </a:r>
            <a:r>
              <a:rPr lang="en-GB" sz="2600" i="1" dirty="0" err="1">
                <a:latin typeface="Arial" panose="020B0604020202020204" pitchFamily="34" charset="0"/>
                <a:cs typeface="Arial" panose="020B0604020202020204" pitchFamily="34" charset="0"/>
                <a:sym typeface="Symbol"/>
              </a:rPr>
              <a:t>vitiosus</a:t>
            </a:r>
            <a:r>
              <a:rPr lang="en-GB" sz="2600" dirty="0">
                <a:latin typeface="Arial" panose="020B0604020202020204" pitchFamily="34" charset="0"/>
                <a:cs typeface="Arial" panose="020B0604020202020204" pitchFamily="34" charset="0"/>
                <a:sym typeface="Symbol"/>
              </a:rPr>
              <a:t>) </a:t>
            </a:r>
            <a:endParaRPr lang="en-GB" sz="2600" dirty="0">
              <a:latin typeface="Arial" panose="020B0604020202020204" pitchFamily="34" charset="0"/>
              <a:cs typeface="Arial" panose="020B0604020202020204" pitchFamily="34" charset="0"/>
            </a:endParaRPr>
          </a:p>
        </p:txBody>
      </p:sp>
      <p:sp>
        <p:nvSpPr>
          <p:cNvPr id="32" name="Zástupný symbol pro obsah 2"/>
          <p:cNvSpPr txBox="1">
            <a:spLocks/>
          </p:cNvSpPr>
          <p:nvPr/>
        </p:nvSpPr>
        <p:spPr>
          <a:xfrm>
            <a:off x="467544" y="3956737"/>
            <a:ext cx="8424936" cy="188688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600" dirty="0">
                <a:solidFill>
                  <a:srgbClr val="C00000"/>
                </a:solidFill>
                <a:latin typeface="Arial" panose="020B0604020202020204" pitchFamily="34" charset="0"/>
                <a:cs typeface="Arial" panose="020B0604020202020204" pitchFamily="34" charset="0"/>
              </a:rPr>
              <a:t>serious tissue hypoxia: </a:t>
            </a:r>
            <a:r>
              <a:rPr lang="en-GB" sz="2600" dirty="0">
                <a:latin typeface="Arial" panose="020B0604020202020204" pitchFamily="34" charset="0"/>
                <a:cs typeface="Arial" panose="020B0604020202020204" pitchFamily="34" charset="0"/>
                <a:sym typeface="Symbol"/>
              </a:rPr>
              <a:t>accumulation of metabolites  metabolic acidosis +  permeability of capillaries  vasodilation  loss of fluid into the interstitial tissue   BP (positive feed back) </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92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fade">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9"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42541"/>
            <a:ext cx="8229600" cy="1612776"/>
          </a:xfrm>
        </p:spPr>
        <p:txBody>
          <a:bodyPr>
            <a:normAutofit/>
          </a:bodyPr>
          <a:lstStyle/>
          <a:p>
            <a:r>
              <a:rPr lang="en-GB" sz="3000" dirty="0">
                <a:solidFill>
                  <a:srgbClr val="C00000"/>
                </a:solidFill>
                <a:latin typeface="Arial" panose="020B0604020202020204" pitchFamily="34" charset="0"/>
                <a:cs typeface="Arial" panose="020B0604020202020204" pitchFamily="34" charset="0"/>
              </a:rPr>
              <a:t>Regulation of circulation – a complex system of feed backs which are continually in a dynamic balance.</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ástupný symbol pro obsah 2"/>
          <p:cNvSpPr txBox="1">
            <a:spLocks/>
          </p:cNvSpPr>
          <p:nvPr/>
        </p:nvSpPr>
        <p:spPr>
          <a:xfrm>
            <a:off x="467544" y="3002006"/>
            <a:ext cx="8229600" cy="1828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3000" dirty="0" err="1">
                <a:latin typeface="Arial" panose="020B0604020202020204" pitchFamily="34" charset="0"/>
                <a:cs typeface="Arial" panose="020B0604020202020204" pitchFamily="34" charset="0"/>
              </a:rPr>
              <a:t>Individual</a:t>
            </a:r>
            <a:r>
              <a:rPr lang="en-GB" sz="3000" dirty="0">
                <a:latin typeface="Arial" panose="020B0604020202020204" pitchFamily="34" charset="0"/>
                <a:cs typeface="Arial" panose="020B0604020202020204" pitchFamily="34" charset="0"/>
              </a:rPr>
              <a:t> </a:t>
            </a:r>
            <a:r>
              <a:rPr lang="en-GB" sz="3000" dirty="0">
                <a:solidFill>
                  <a:srgbClr val="C00000"/>
                </a:solidFill>
                <a:latin typeface="Arial" panose="020B0604020202020204" pitchFamily="34" charset="0"/>
                <a:cs typeface="Arial" panose="020B0604020202020204" pitchFamily="34" charset="0"/>
              </a:rPr>
              <a:t>parameters</a:t>
            </a:r>
            <a:r>
              <a:rPr lang="en-GB" sz="3000" dirty="0">
                <a:latin typeface="Arial" panose="020B0604020202020204" pitchFamily="34" charset="0"/>
                <a:cs typeface="Arial" panose="020B0604020202020204" pitchFamily="34" charset="0"/>
              </a:rPr>
              <a:t> (BP, blood flow through organs, </a:t>
            </a:r>
            <a:r>
              <a:rPr lang="en-GB" sz="3000" i="1" dirty="0">
                <a:latin typeface="Arial" panose="020B0604020202020204" pitchFamily="34" charset="0"/>
                <a:cs typeface="Arial" panose="020B0604020202020204" pitchFamily="34" charset="0"/>
              </a:rPr>
              <a:t>etc.</a:t>
            </a:r>
            <a:r>
              <a:rPr lang="en-GB" sz="3000" dirty="0">
                <a:latin typeface="Arial" panose="020B0604020202020204" pitchFamily="34" charset="0"/>
                <a:cs typeface="Arial" panose="020B0604020202020204" pitchFamily="34" charset="0"/>
              </a:rPr>
              <a:t>) </a:t>
            </a:r>
            <a:r>
              <a:rPr lang="en-GB" sz="3000" dirty="0">
                <a:solidFill>
                  <a:srgbClr val="C00000"/>
                </a:solidFill>
                <a:latin typeface="Arial" panose="020B0604020202020204" pitchFamily="34" charset="0"/>
                <a:cs typeface="Arial" panose="020B0604020202020204" pitchFamily="34" charset="0"/>
              </a:rPr>
              <a:t>regulated by neural and humoral mechanisms, both systemic and local </a:t>
            </a:r>
            <a:r>
              <a:rPr lang="en-GB" sz="3000" dirty="0">
                <a:latin typeface="Arial" panose="020B0604020202020204" pitchFamily="34" charset="0"/>
                <a:cs typeface="Arial" panose="020B0604020202020204" pitchFamily="34" charset="0"/>
              </a:rPr>
              <a:t>– their quantitative ratio changes dynamically.</a:t>
            </a:r>
          </a:p>
        </p:txBody>
      </p:sp>
      <p:sp>
        <p:nvSpPr>
          <p:cNvPr id="7" name="Zástupný symbol pro obsah 2"/>
          <p:cNvSpPr txBox="1">
            <a:spLocks/>
          </p:cNvSpPr>
          <p:nvPr/>
        </p:nvSpPr>
        <p:spPr>
          <a:xfrm>
            <a:off x="467544" y="4824794"/>
            <a:ext cx="8229600" cy="182880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3000" dirty="0">
                <a:latin typeface="Arial" panose="020B0604020202020204" pitchFamily="34" charset="0"/>
                <a:cs typeface="Arial" panose="020B0604020202020204" pitchFamily="34" charset="0"/>
              </a:rPr>
              <a:t>Physiological stimuli (a change of the body position, exertion, </a:t>
            </a:r>
            <a:r>
              <a:rPr lang="en-GB" sz="3000" i="1" dirty="0">
                <a:latin typeface="Arial" panose="020B0604020202020204" pitchFamily="34" charset="0"/>
                <a:cs typeface="Arial" panose="020B0604020202020204" pitchFamily="34" charset="0"/>
              </a:rPr>
              <a:t>etc.</a:t>
            </a:r>
            <a:r>
              <a:rPr lang="en-GB" sz="3000" dirty="0">
                <a:latin typeface="Arial" panose="020B0604020202020204" pitchFamily="34" charset="0"/>
                <a:cs typeface="Arial" panose="020B0604020202020204" pitchFamily="34" charset="0"/>
              </a:rPr>
              <a:t>) induce </a:t>
            </a:r>
            <a:r>
              <a:rPr lang="en-GB" sz="3000" dirty="0">
                <a:solidFill>
                  <a:srgbClr val="C00000"/>
                </a:solidFill>
                <a:latin typeface="Arial" panose="020B0604020202020204" pitchFamily="34" charset="0"/>
                <a:cs typeface="Arial" panose="020B0604020202020204" pitchFamily="34" charset="0"/>
              </a:rPr>
              <a:t>rather standard reaction </a:t>
            </a:r>
            <a:r>
              <a:rPr lang="en-GB" sz="3000" dirty="0">
                <a:latin typeface="Arial" panose="020B0604020202020204" pitchFamily="34" charset="0"/>
                <a:cs typeface="Arial" panose="020B0604020202020204" pitchFamily="34" charset="0"/>
              </a:rPr>
              <a:t>in a healthy person (integration of many particular reflex changes).</a:t>
            </a:r>
          </a:p>
        </p:txBody>
      </p:sp>
    </p:spTree>
    <p:extLst>
      <p:ext uri="{BB962C8B-B14F-4D97-AF65-F5344CB8AC3E}">
        <p14:creationId xmlns:p14="http://schemas.microsoft.com/office/powerpoint/2010/main" val="332403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Zástupný symbol pro obsah 2"/>
          <p:cNvSpPr txBox="1">
            <a:spLocks/>
          </p:cNvSpPr>
          <p:nvPr/>
        </p:nvSpPr>
        <p:spPr>
          <a:xfrm>
            <a:off x="467544" y="1957306"/>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12"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827584" y="3212976"/>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 ↑ </a:t>
            </a:r>
            <a:r>
              <a:rPr lang="en-GB" sz="2800" dirty="0">
                <a:latin typeface="Arial" panose="020B0604020202020204" pitchFamily="34" charset="0"/>
                <a:cs typeface="Arial" panose="020B0604020202020204" pitchFamily="34" charset="0"/>
                <a:sym typeface="Symbol"/>
              </a:rPr>
              <a:t>BP in all vessels below the heart level</a:t>
            </a:r>
            <a:endParaRPr lang="en-GB" sz="2800" dirty="0">
              <a:latin typeface="Arial" panose="020B0604020202020204" pitchFamily="34" charset="0"/>
              <a:cs typeface="Arial" panose="020B0604020202020204" pitchFamily="34" charset="0"/>
            </a:endParaRPr>
          </a:p>
        </p:txBody>
      </p:sp>
      <p:sp>
        <p:nvSpPr>
          <p:cNvPr id="15" name="Zástupný symbol pro obsah 2"/>
          <p:cNvSpPr txBox="1">
            <a:spLocks/>
          </p:cNvSpPr>
          <p:nvPr/>
        </p:nvSpPr>
        <p:spPr>
          <a:xfrm>
            <a:off x="827584" y="3645024"/>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 ↓ BP </a:t>
            </a:r>
            <a:r>
              <a:rPr lang="en-GB" sz="2800" dirty="0">
                <a:latin typeface="Arial" panose="020B0604020202020204" pitchFamily="34" charset="0"/>
                <a:cs typeface="Arial" panose="020B0604020202020204" pitchFamily="34" charset="0"/>
                <a:sym typeface="Symbol"/>
              </a:rPr>
              <a:t>in all vessels </a:t>
            </a:r>
            <a:r>
              <a:rPr lang="cs-CZ" sz="2800" dirty="0" err="1">
                <a:latin typeface="Arial" panose="020B0604020202020204" pitchFamily="34" charset="0"/>
                <a:cs typeface="Arial" panose="020B0604020202020204" pitchFamily="34" charset="0"/>
                <a:sym typeface="Symbol"/>
              </a:rPr>
              <a:t>above</a:t>
            </a:r>
            <a:r>
              <a:rPr lang="en-GB" sz="2800" dirty="0">
                <a:latin typeface="Arial" panose="020B0604020202020204" pitchFamily="34" charset="0"/>
                <a:cs typeface="Arial" panose="020B0604020202020204" pitchFamily="34" charset="0"/>
                <a:sym typeface="Symbol"/>
              </a:rPr>
              <a:t> the heart level</a:t>
            </a:r>
            <a:endParaRPr lang="cs-CZ"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241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2"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Zástupný symbol pro obsah 2"/>
          <p:cNvSpPr txBox="1">
            <a:spLocks/>
          </p:cNvSpPr>
          <p:nvPr/>
        </p:nvSpPr>
        <p:spPr>
          <a:xfrm>
            <a:off x="811818" y="3816682"/>
            <a:ext cx="8224678" cy="24160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solidFill>
                  <a:srgbClr val="C00000"/>
                </a:solidFill>
                <a:latin typeface="Arial" panose="020B0604020202020204" pitchFamily="34" charset="0"/>
                <a:cs typeface="Arial" panose="020B0604020202020204" pitchFamily="34" charset="0"/>
              </a:rPr>
              <a:t>veins</a:t>
            </a:r>
            <a:r>
              <a:rPr lang="en-GB" sz="2800" dirty="0">
                <a:latin typeface="Arial" panose="020B0604020202020204" pitchFamily="34" charset="0"/>
                <a:cs typeface="Arial" panose="020B0604020202020204" pitchFamily="34" charset="0"/>
              </a:rPr>
              <a:t> – a sudden closure of valves due to </a:t>
            </a:r>
            <a:r>
              <a:rPr lang="en-GB" sz="2800" dirty="0">
                <a:latin typeface="Arial" panose="020B0604020202020204" pitchFamily="34" charset="0"/>
                <a:cs typeface="Arial" panose="020B0604020202020204" pitchFamily="34" charset="0"/>
                <a:sym typeface="Symbol"/>
              </a:rPr>
              <a:t>↑ BP </a:t>
            </a:r>
            <a:r>
              <a:rPr lang="en-GB" sz="2400" dirty="0">
                <a:latin typeface="Arial" panose="020B0604020202020204" pitchFamily="34" charset="0"/>
                <a:cs typeface="Arial" panose="020B0604020202020204" pitchFamily="34" charset="0"/>
                <a:sym typeface="Symbol"/>
              </a:rPr>
              <a:t>(prevention of backward flow; persists only shortly, valves open immediately again to keep a continual blood flow) </a:t>
            </a:r>
            <a:r>
              <a:rPr lang="en-GB" sz="2800" dirty="0">
                <a:latin typeface="Arial" panose="020B0604020202020204" pitchFamily="34" charset="0"/>
                <a:cs typeface="Arial" panose="020B0604020202020204" pitchFamily="34" charset="0"/>
                <a:sym typeface="Symbol"/>
              </a:rPr>
              <a:t>+ ↑ venous pressure due to continuous blood inflow from arteries  </a:t>
            </a:r>
            <a:r>
              <a:rPr lang="en-GB" sz="2800" dirty="0">
                <a:solidFill>
                  <a:srgbClr val="C00000"/>
                </a:solidFill>
                <a:latin typeface="Arial" panose="020B0604020202020204" pitchFamily="34" charset="0"/>
                <a:cs typeface="Arial" panose="020B0604020202020204" pitchFamily="34" charset="0"/>
                <a:sym typeface="Symbol"/>
              </a:rPr>
              <a:t>total filling of veins considerably ↑, blood flow sustained  dilation of veins</a:t>
            </a:r>
            <a:endParaRPr lang="en-GB" sz="2800" dirty="0">
              <a:solidFill>
                <a:srgbClr val="C00000"/>
              </a:solidFill>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467544" y="1957306"/>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19"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
        <p:nvSpPr>
          <p:cNvPr id="20" name="Zástupný symbol pro obsah 2"/>
          <p:cNvSpPr txBox="1">
            <a:spLocks/>
          </p:cNvSpPr>
          <p:nvPr/>
        </p:nvSpPr>
        <p:spPr>
          <a:xfrm>
            <a:off x="827584" y="3212976"/>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0070C0"/>
                </a:solidFill>
                <a:latin typeface="Arial" panose="020B0604020202020204" pitchFamily="34" charset="0"/>
                <a:cs typeface="Arial" panose="020B0604020202020204" pitchFamily="34" charset="0"/>
                <a:sym typeface="Symbol"/>
              </a:rPr>
              <a:t> ↑ </a:t>
            </a:r>
            <a:r>
              <a:rPr lang="en-GB" sz="2800" dirty="0">
                <a:solidFill>
                  <a:srgbClr val="0070C0"/>
                </a:solidFill>
                <a:latin typeface="Arial" panose="020B0604020202020204" pitchFamily="34" charset="0"/>
                <a:cs typeface="Arial" panose="020B0604020202020204" pitchFamily="34" charset="0"/>
                <a:sym typeface="Symbol"/>
              </a:rPr>
              <a:t>BP in all vessels below the heart level</a:t>
            </a:r>
            <a:endParaRPr lang="en-GB"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173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811818" y="5434254"/>
            <a:ext cx="8224678" cy="139701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a:latin typeface="Arial" panose="020B0604020202020204" pitchFamily="34" charset="0"/>
                <a:cs typeface="Arial" panose="020B0604020202020204" pitchFamily="34" charset="0"/>
              </a:rPr>
              <a:t>↓ BP + direct </a:t>
            </a:r>
            <a:r>
              <a:rPr lang="cs-CZ" sz="2600" dirty="0" err="1">
                <a:latin typeface="Arial" panose="020B0604020202020204" pitchFamily="34" charset="0"/>
                <a:cs typeface="Arial" panose="020B0604020202020204" pitchFamily="34" charset="0"/>
              </a:rPr>
              <a:t>action</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gravity</a:t>
            </a:r>
            <a:r>
              <a:rPr lang="cs-CZ" sz="2600" dirty="0">
                <a:latin typeface="Arial" panose="020B0604020202020204" pitchFamily="34" charset="0"/>
                <a:cs typeface="Arial" panose="020B0604020202020204" pitchFamily="34" charset="0"/>
              </a:rPr>
              <a:t> – </a:t>
            </a:r>
            <a:r>
              <a:rPr lang="cs-CZ" sz="2600" dirty="0" err="1">
                <a:latin typeface="Arial" panose="020B0604020202020204" pitchFamily="34" charset="0"/>
                <a:cs typeface="Arial" panose="020B0604020202020204" pitchFamily="34" charset="0"/>
              </a:rPr>
              <a:t>inhibition</a:t>
            </a:r>
            <a:r>
              <a:rPr lang="cs-CZ" sz="2600" dirty="0">
                <a:latin typeface="Arial" panose="020B0604020202020204" pitchFamily="34" charset="0"/>
                <a:cs typeface="Arial" panose="020B0604020202020204" pitchFamily="34" charset="0"/>
              </a:rPr>
              <a:t> </a:t>
            </a:r>
            <a:r>
              <a:rPr lang="cs-CZ" sz="2600" dirty="0" err="1">
                <a:latin typeface="Arial" panose="020B0604020202020204" pitchFamily="34" charset="0"/>
                <a:cs typeface="Arial" panose="020B0604020202020204" pitchFamily="34" charset="0"/>
              </a:rPr>
              <a:t>of</a:t>
            </a:r>
            <a:r>
              <a:rPr lang="cs-CZ" sz="2600" dirty="0">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baroreceptors</a:t>
            </a:r>
            <a:r>
              <a:rPr lang="cs-CZ" sz="26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 </a:t>
            </a:r>
            <a:r>
              <a:rPr lang="cs-CZ" sz="2600" dirty="0" err="1">
                <a:latin typeface="Arial" panose="020B0604020202020204" pitchFamily="34" charset="0"/>
                <a:cs typeface="Arial" panose="020B0604020202020204" pitchFamily="34" charset="0"/>
                <a:sym typeface="Symbol"/>
              </a:rPr>
              <a:t>activity</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of</a:t>
            </a:r>
            <a:r>
              <a:rPr lang="cs-CZ" sz="2600" dirty="0">
                <a:latin typeface="Arial" panose="020B0604020202020204" pitchFamily="34" charset="0"/>
                <a:cs typeface="Arial" panose="020B0604020202020204" pitchFamily="34" charset="0"/>
                <a:sym typeface="Symbol"/>
              </a:rPr>
              <a:t> vagus nerve and ↑ </a:t>
            </a:r>
            <a:r>
              <a:rPr lang="cs-CZ" sz="2600" dirty="0" err="1">
                <a:latin typeface="Arial" panose="020B0604020202020204" pitchFamily="34" charset="0"/>
                <a:cs typeface="Arial" panose="020B0604020202020204" pitchFamily="34" charset="0"/>
                <a:sym typeface="Symbol"/>
              </a:rPr>
              <a:t>activity</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of</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sympathetic</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system</a:t>
            </a:r>
            <a:r>
              <a:rPr lang="cs-CZ" sz="2600" dirty="0">
                <a:latin typeface="Arial" panose="020B0604020202020204" pitchFamily="34" charset="0"/>
                <a:cs typeface="Arial" panose="020B0604020202020204" pitchFamily="34" charset="0"/>
                <a:sym typeface="Symbol"/>
              </a:rPr>
              <a:t>  ↑ HR + ↑ SV + ↑ PR</a:t>
            </a:r>
          </a:p>
        </p:txBody>
      </p:sp>
      <p:sp>
        <p:nvSpPr>
          <p:cNvPr id="5" name="Zaoblený obdélník 4"/>
          <p:cNvSpPr/>
          <p:nvPr/>
        </p:nvSpPr>
        <p:spPr>
          <a:xfrm>
            <a:off x="5364088" y="4990588"/>
            <a:ext cx="1080120" cy="416982"/>
          </a:xfrm>
          <a:prstGeom prst="roundRect">
            <a:avLst/>
          </a:prstGeom>
          <a:solidFill>
            <a:srgbClr val="FF9F9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sp>
        <p:nvSpPr>
          <p:cNvPr id="9" name="Zástupný symbol pro obsah 2"/>
          <p:cNvSpPr txBox="1">
            <a:spLocks/>
          </p:cNvSpPr>
          <p:nvPr/>
        </p:nvSpPr>
        <p:spPr>
          <a:xfrm>
            <a:off x="811818" y="4129880"/>
            <a:ext cx="8224678" cy="156322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600" dirty="0" err="1">
                <a:solidFill>
                  <a:srgbClr val="C00000"/>
                </a:solidFill>
                <a:latin typeface="Arial" panose="020B0604020202020204" pitchFamily="34" charset="0"/>
                <a:cs typeface="Arial" panose="020B0604020202020204" pitchFamily="34" charset="0"/>
              </a:rPr>
              <a:t>veins</a:t>
            </a:r>
            <a:r>
              <a:rPr lang="cs-CZ" sz="2600" dirty="0">
                <a:latin typeface="Arial" panose="020B0604020202020204" pitchFamily="34" charset="0"/>
                <a:cs typeface="Arial" panose="020B0604020202020204" pitchFamily="34" charset="0"/>
              </a:rPr>
              <a:t> – </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volume</a:t>
            </a:r>
            <a:r>
              <a:rPr lang="cs-CZ" sz="2600"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(in </a:t>
            </a:r>
            <a:r>
              <a:rPr lang="cs-CZ" sz="2000" dirty="0" err="1">
                <a:latin typeface="Arial" panose="020B0604020202020204" pitchFamily="34" charset="0"/>
                <a:cs typeface="Arial" panose="020B0604020202020204" pitchFamily="34" charset="0"/>
              </a:rPr>
              <a:t>chest</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veins</a:t>
            </a:r>
            <a:r>
              <a:rPr lang="cs-CZ" sz="2000" dirty="0">
                <a:latin typeface="Arial" panose="020B0604020202020204" pitchFamily="34" charset="0"/>
                <a:cs typeface="Arial" panose="020B0604020202020204" pitchFamily="34" charset="0"/>
              </a:rPr>
              <a:t> by </a:t>
            </a:r>
            <a:r>
              <a:rPr lang="cs-CZ" sz="2000" dirty="0">
                <a:latin typeface="Arial" panose="020B0604020202020204" pitchFamily="34" charset="0"/>
                <a:cs typeface="Arial" panose="020B0604020202020204" pitchFamily="34" charset="0"/>
                <a:sym typeface="Symbol"/>
              </a:rPr>
              <a:t></a:t>
            </a:r>
            <a:r>
              <a:rPr lang="cs-CZ" sz="2000" dirty="0">
                <a:latin typeface="Arial" panose="020B0604020202020204" pitchFamily="34" charset="0"/>
                <a:cs typeface="Arial" panose="020B0604020202020204" pitchFamily="34" charset="0"/>
              </a:rPr>
              <a:t>20</a:t>
            </a:r>
            <a:r>
              <a:rPr lang="en-US" sz="2000" dirty="0">
                <a:latin typeface="Arial" panose="020B0604020202020204" pitchFamily="34" charset="0"/>
                <a:cs typeface="Arial" panose="020B0604020202020204" pitchFamily="34" charset="0"/>
              </a:rPr>
              <a:t>%</a:t>
            </a:r>
            <a:r>
              <a:rPr lang="cs-CZ" sz="2000" dirty="0">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sym typeface="Symbol"/>
              </a:rPr>
              <a:t> </a:t>
            </a:r>
            <a:r>
              <a:rPr lang="cs-CZ" sz="2600" dirty="0">
                <a:latin typeface="Arial" panose="020B0604020202020204" pitchFamily="34" charset="0"/>
                <a:cs typeface="Arial" panose="020B0604020202020204" pitchFamily="34" charset="0"/>
              </a:rPr>
              <a:t>↓</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central</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venous</a:t>
            </a:r>
            <a:r>
              <a:rPr lang="cs-CZ" sz="2600" dirty="0">
                <a:latin typeface="Arial" panose="020B0604020202020204" pitchFamily="34" charset="0"/>
                <a:cs typeface="Arial" panose="020B0604020202020204" pitchFamily="34" charset="0"/>
                <a:sym typeface="Symbol"/>
              </a:rPr>
              <a:t> </a:t>
            </a:r>
            <a:r>
              <a:rPr lang="cs-CZ" sz="2600" dirty="0" err="1">
                <a:latin typeface="Arial" panose="020B0604020202020204" pitchFamily="34" charset="0"/>
                <a:cs typeface="Arial" panose="020B0604020202020204" pitchFamily="34" charset="0"/>
                <a:sym typeface="Symbol"/>
              </a:rPr>
              <a:t>pressure</a:t>
            </a:r>
            <a:r>
              <a:rPr lang="cs-CZ" sz="2600" dirty="0">
                <a:latin typeface="Arial" panose="020B0604020202020204" pitchFamily="34" charset="0"/>
                <a:cs typeface="Arial" panose="020B0604020202020204" pitchFamily="34" charset="0"/>
                <a:sym typeface="Symbol"/>
              </a:rPr>
              <a:t> </a:t>
            </a:r>
            <a:r>
              <a:rPr lang="cs-CZ" sz="2600" dirty="0">
                <a:solidFill>
                  <a:srgbClr val="C00000"/>
                </a:solidFill>
                <a:latin typeface="Arial" panose="020B0604020202020204" pitchFamily="34" charset="0"/>
                <a:cs typeface="Arial" panose="020B0604020202020204" pitchFamily="34" charset="0"/>
                <a:sym typeface="Symbol"/>
              </a:rPr>
              <a:t> </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venous</a:t>
            </a:r>
            <a:r>
              <a:rPr lang="cs-CZ" sz="2600" dirty="0">
                <a:solidFill>
                  <a:srgbClr val="C00000"/>
                </a:solidFill>
                <a:latin typeface="Arial" panose="020B0604020202020204" pitchFamily="34" charset="0"/>
                <a:cs typeface="Arial" panose="020B0604020202020204" pitchFamily="34" charset="0"/>
              </a:rPr>
              <a:t> return </a:t>
            </a:r>
            <a:r>
              <a:rPr lang="cs-CZ" sz="2600" dirty="0">
                <a:solidFill>
                  <a:srgbClr val="C00000"/>
                </a:solidFill>
                <a:latin typeface="Arial" panose="020B0604020202020204" pitchFamily="34" charset="0"/>
                <a:cs typeface="Arial" panose="020B0604020202020204" pitchFamily="34" charset="0"/>
                <a:sym typeface="Symbol"/>
              </a:rPr>
              <a:t> </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stroke</a:t>
            </a:r>
            <a:r>
              <a:rPr lang="cs-CZ" sz="2600" dirty="0">
                <a:solidFill>
                  <a:srgbClr val="C00000"/>
                </a:solidFill>
                <a:latin typeface="Arial" panose="020B0604020202020204" pitchFamily="34" charset="0"/>
                <a:cs typeface="Arial" panose="020B0604020202020204" pitchFamily="34" charset="0"/>
              </a:rPr>
              <a:t> </a:t>
            </a:r>
            <a:r>
              <a:rPr lang="cs-CZ" sz="2600" dirty="0" err="1">
                <a:solidFill>
                  <a:srgbClr val="C00000"/>
                </a:solidFill>
                <a:latin typeface="Arial" panose="020B0604020202020204" pitchFamily="34" charset="0"/>
                <a:cs typeface="Arial" panose="020B0604020202020204" pitchFamily="34" charset="0"/>
              </a:rPr>
              <a:t>volume</a:t>
            </a:r>
            <a:r>
              <a:rPr lang="cs-CZ" sz="2600" dirty="0">
                <a:solidFill>
                  <a:srgbClr val="C00000"/>
                </a:solidFill>
                <a:latin typeface="Arial" panose="020B0604020202020204" pitchFamily="34" charset="0"/>
                <a:cs typeface="Arial" panose="020B0604020202020204" pitchFamily="34" charset="0"/>
              </a:rPr>
              <a:t> </a:t>
            </a:r>
            <a:r>
              <a:rPr lang="cs-CZ" sz="2600" dirty="0">
                <a:latin typeface="Arial" panose="020B0604020202020204" pitchFamily="34" charset="0"/>
                <a:cs typeface="Arial" panose="020B0604020202020204" pitchFamily="34" charset="0"/>
              </a:rPr>
              <a:t>(</a:t>
            </a:r>
            <a:r>
              <a:rPr lang="cs-CZ" sz="2600" dirty="0" err="1">
                <a:latin typeface="Arial" panose="020B0604020202020204" pitchFamily="34" charset="0"/>
                <a:cs typeface="Arial" panose="020B0604020202020204" pitchFamily="34" charset="0"/>
              </a:rPr>
              <a:t>from</a:t>
            </a:r>
            <a:r>
              <a:rPr lang="cs-CZ" sz="2600" dirty="0">
                <a:latin typeface="Arial" panose="020B0604020202020204" pitchFamily="34" charset="0"/>
                <a:cs typeface="Arial" panose="020B0604020202020204" pitchFamily="34" charset="0"/>
              </a:rPr>
              <a:t> 70 to </a:t>
            </a:r>
            <a:r>
              <a:rPr lang="cs-CZ" sz="2600" dirty="0">
                <a:latin typeface="Arial" panose="020B0604020202020204" pitchFamily="34" charset="0"/>
                <a:cs typeface="Arial" panose="020B0604020202020204" pitchFamily="34" charset="0"/>
                <a:sym typeface="Symbol"/>
              </a:rPr>
              <a:t> </a:t>
            </a:r>
            <a:r>
              <a:rPr lang="cs-CZ" sz="2600" dirty="0">
                <a:latin typeface="Arial" panose="020B0604020202020204" pitchFamily="34" charset="0"/>
                <a:cs typeface="Arial" panose="020B0604020202020204" pitchFamily="34" charset="0"/>
              </a:rPr>
              <a:t>45 ml) </a:t>
            </a:r>
            <a:r>
              <a:rPr lang="cs-CZ" sz="2600" b="1" dirty="0">
                <a:solidFill>
                  <a:srgbClr val="C00000"/>
                </a:solidFill>
                <a:latin typeface="Arial" panose="020B0604020202020204" pitchFamily="34" charset="0"/>
                <a:cs typeface="Arial" panose="020B0604020202020204" pitchFamily="34" charset="0"/>
                <a:sym typeface="Symbol"/>
              </a:rPr>
              <a:t> </a:t>
            </a:r>
            <a:r>
              <a:rPr lang="cs-CZ" sz="2600" b="1" dirty="0">
                <a:solidFill>
                  <a:srgbClr val="C00000"/>
                </a:solidFill>
                <a:latin typeface="Arial" panose="020B0604020202020204" pitchFamily="34" charset="0"/>
                <a:cs typeface="Arial" panose="020B0604020202020204" pitchFamily="34" charset="0"/>
              </a:rPr>
              <a:t>↓ BP</a:t>
            </a:r>
            <a:endParaRPr lang="cs-CZ" sz="2600" dirty="0">
              <a:solidFill>
                <a:srgbClr val="C00000"/>
              </a:solidFill>
              <a:latin typeface="Arial" panose="020B0604020202020204" pitchFamily="34" charset="0"/>
              <a:cs typeface="Arial" panose="020B0604020202020204" pitchFamily="34" charset="0"/>
            </a:endParaRPr>
          </a:p>
        </p:txBody>
      </p:sp>
      <p:sp>
        <p:nvSpPr>
          <p:cNvPr id="20" name="Zástupný symbol pro obsah 2"/>
          <p:cNvSpPr txBox="1">
            <a:spLocks/>
          </p:cNvSpPr>
          <p:nvPr/>
        </p:nvSpPr>
        <p:spPr>
          <a:xfrm>
            <a:off x="467544" y="1957306"/>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21"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
        <p:nvSpPr>
          <p:cNvPr id="22" name="Zástupný symbol pro obsah 2"/>
          <p:cNvSpPr txBox="1">
            <a:spLocks/>
          </p:cNvSpPr>
          <p:nvPr/>
        </p:nvSpPr>
        <p:spPr>
          <a:xfrm>
            <a:off x="827584" y="3212976"/>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 ↑ </a:t>
            </a:r>
            <a:r>
              <a:rPr lang="en-GB" sz="2800" dirty="0">
                <a:latin typeface="Arial" panose="020B0604020202020204" pitchFamily="34" charset="0"/>
                <a:cs typeface="Arial" panose="020B0604020202020204" pitchFamily="34" charset="0"/>
                <a:sym typeface="Symbol"/>
              </a:rPr>
              <a:t>BP in all vessels below the heart level</a:t>
            </a:r>
            <a:endParaRPr lang="en-GB" sz="2800" dirty="0">
              <a:latin typeface="Arial" panose="020B0604020202020204" pitchFamily="34" charset="0"/>
              <a:cs typeface="Arial" panose="020B0604020202020204" pitchFamily="34" charset="0"/>
            </a:endParaRPr>
          </a:p>
        </p:txBody>
      </p:sp>
      <p:sp>
        <p:nvSpPr>
          <p:cNvPr id="23" name="Zástupný symbol pro obsah 2"/>
          <p:cNvSpPr txBox="1">
            <a:spLocks/>
          </p:cNvSpPr>
          <p:nvPr/>
        </p:nvSpPr>
        <p:spPr>
          <a:xfrm>
            <a:off x="827584" y="3645024"/>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0070C0"/>
                </a:solidFill>
                <a:latin typeface="Arial" panose="020B0604020202020204" pitchFamily="34" charset="0"/>
                <a:cs typeface="Arial" panose="020B0604020202020204" pitchFamily="34" charset="0"/>
                <a:sym typeface="Symbol"/>
              </a:rPr>
              <a:t> ↓ BP </a:t>
            </a:r>
            <a:r>
              <a:rPr lang="en-GB" sz="2800" dirty="0">
                <a:solidFill>
                  <a:srgbClr val="0070C0"/>
                </a:solidFill>
                <a:latin typeface="Arial" panose="020B0604020202020204" pitchFamily="34" charset="0"/>
                <a:cs typeface="Arial" panose="020B0604020202020204" pitchFamily="34" charset="0"/>
                <a:sym typeface="Symbol"/>
              </a:rPr>
              <a:t>in all vessels </a:t>
            </a:r>
            <a:r>
              <a:rPr lang="cs-CZ" sz="2800" dirty="0" err="1">
                <a:solidFill>
                  <a:srgbClr val="0070C0"/>
                </a:solidFill>
                <a:latin typeface="Arial" panose="020B0604020202020204" pitchFamily="34" charset="0"/>
                <a:cs typeface="Arial" panose="020B0604020202020204" pitchFamily="34" charset="0"/>
                <a:sym typeface="Symbol"/>
              </a:rPr>
              <a:t>above</a:t>
            </a:r>
            <a:r>
              <a:rPr lang="en-GB" sz="2800" dirty="0">
                <a:solidFill>
                  <a:srgbClr val="0070C0"/>
                </a:solidFill>
                <a:latin typeface="Arial" panose="020B0604020202020204" pitchFamily="34" charset="0"/>
                <a:cs typeface="Arial" panose="020B0604020202020204" pitchFamily="34" charset="0"/>
                <a:sym typeface="Symbol"/>
              </a:rPr>
              <a:t> the heart level</a:t>
            </a:r>
            <a:endParaRPr lang="cs-CZ"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76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 grpId="0" animBg="1"/>
      <p:bldP spid="9"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sp>
        <p:nvSpPr>
          <p:cNvPr id="14" name="Zástupný symbol pro obsah 2"/>
          <p:cNvSpPr txBox="1">
            <a:spLocks/>
          </p:cNvSpPr>
          <p:nvPr/>
        </p:nvSpPr>
        <p:spPr>
          <a:xfrm>
            <a:off x="827584" y="3212976"/>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a) </a:t>
            </a:r>
            <a:r>
              <a:rPr lang="en-GB" sz="2800" dirty="0">
                <a:latin typeface="Arial" panose="020B0604020202020204" pitchFamily="34" charset="0"/>
                <a:cs typeface="Arial" panose="020B0604020202020204" pitchFamily="34" charset="0"/>
                <a:sym typeface="Symbol"/>
              </a:rPr>
              <a:t>acute reaction – passes within 1 min</a:t>
            </a:r>
            <a:endParaRPr lang="en-GB" sz="2800" dirty="0">
              <a:latin typeface="Arial" panose="020B0604020202020204" pitchFamily="34" charset="0"/>
              <a:cs typeface="Arial" panose="020B0604020202020204" pitchFamily="34" charset="0"/>
            </a:endParaRPr>
          </a:p>
        </p:txBody>
      </p:sp>
      <p:pic>
        <p:nvPicPr>
          <p:cNvPr id="1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Zástupný symbol pro obsah 2"/>
          <p:cNvSpPr txBox="1">
            <a:spLocks/>
          </p:cNvSpPr>
          <p:nvPr/>
        </p:nvSpPr>
        <p:spPr>
          <a:xfrm>
            <a:off x="467544" y="1957306"/>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9"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574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980728"/>
            <a:ext cx="3384376" cy="3205928"/>
          </a:xfrm>
          <a:prstGeom prst="rect">
            <a:avLst/>
          </a:prstGeom>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62537" y="175405"/>
            <a:ext cx="4210197" cy="6561345"/>
          </a:xfrm>
          <a:prstGeom prst="rect">
            <a:avLst/>
          </a:prstGeom>
        </p:spPr>
      </p:pic>
      <p:sp>
        <p:nvSpPr>
          <p:cNvPr id="11" name="Zástupný symbol pro obsah 2"/>
          <p:cNvSpPr>
            <a:spLocks noGrp="1"/>
          </p:cNvSpPr>
          <p:nvPr>
            <p:ph idx="1"/>
          </p:nvPr>
        </p:nvSpPr>
        <p:spPr>
          <a:xfrm>
            <a:off x="386929" y="232048"/>
            <a:ext cx="2816919" cy="676672"/>
          </a:xfrm>
        </p:spPr>
        <p:txBody>
          <a:bodyPr>
            <a:normAutofit/>
          </a:bodyPr>
          <a:lstStyle/>
          <a:p>
            <a:pPr marL="0" indent="0">
              <a:buNone/>
            </a:pPr>
            <a:r>
              <a:rPr lang="cs-CZ"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Tilt</a:t>
            </a:r>
            <a:r>
              <a:rPr lang="cs-CZ"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-up test</a:t>
            </a:r>
          </a:p>
        </p:txBody>
      </p:sp>
    </p:spTree>
    <p:extLst>
      <p:ext uri="{BB962C8B-B14F-4D97-AF65-F5344CB8AC3E}">
        <p14:creationId xmlns:p14="http://schemas.microsoft.com/office/powerpoint/2010/main" val="70699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Circulatory</a:t>
            </a:r>
            <a:r>
              <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cs-CZ" sz="5000" b="1" dirty="0" err="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Reactions</a:t>
            </a:r>
            <a:endParaRPr lang="cs-CZ" sz="50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457200" y="1412776"/>
            <a:ext cx="8229600" cy="676672"/>
          </a:xfrm>
        </p:spPr>
        <p:txBody>
          <a:bodyPr>
            <a:normAutofit/>
          </a:bodyPr>
          <a:lstStyle/>
          <a:p>
            <a:r>
              <a:rPr lang="cs-CZ" sz="3000" b="1" dirty="0" err="1">
                <a:solidFill>
                  <a:srgbClr val="C00000"/>
                </a:solidFill>
                <a:latin typeface="Arial" panose="020B0604020202020204" pitchFamily="34" charset="0"/>
                <a:cs typeface="Arial" panose="020B0604020202020204" pitchFamily="34" charset="0"/>
              </a:rPr>
              <a:t>Orthostatic</a:t>
            </a:r>
            <a:r>
              <a:rPr lang="cs-CZ" sz="3000" b="1" dirty="0">
                <a:solidFill>
                  <a:srgbClr val="C00000"/>
                </a:solidFill>
                <a:latin typeface="Arial" panose="020B0604020202020204" pitchFamily="34" charset="0"/>
                <a:cs typeface="Arial" panose="020B0604020202020204" pitchFamily="34" charset="0"/>
              </a:rPr>
              <a:t> / </a:t>
            </a:r>
            <a:r>
              <a:rPr lang="cs-CZ" sz="3000" b="1" dirty="0" err="1">
                <a:solidFill>
                  <a:srgbClr val="C00000"/>
                </a:solidFill>
                <a:latin typeface="Arial" panose="020B0604020202020204" pitchFamily="34" charset="0"/>
                <a:cs typeface="Arial" panose="020B0604020202020204" pitchFamily="34" charset="0"/>
              </a:rPr>
              <a:t>Clinostatic</a:t>
            </a:r>
            <a:r>
              <a:rPr lang="cs-CZ" sz="3000" b="1" dirty="0">
                <a:solidFill>
                  <a:srgbClr val="C00000"/>
                </a:solidFill>
                <a:latin typeface="Arial" panose="020B0604020202020204" pitchFamily="34" charset="0"/>
                <a:cs typeface="Arial" panose="020B0604020202020204" pitchFamily="34" charset="0"/>
              </a:rPr>
              <a:t> </a:t>
            </a:r>
            <a:r>
              <a:rPr lang="cs-CZ" sz="3000" b="1" dirty="0" err="1">
                <a:solidFill>
                  <a:srgbClr val="C00000"/>
                </a:solidFill>
                <a:latin typeface="Arial" panose="020B0604020202020204" pitchFamily="34" charset="0"/>
                <a:cs typeface="Arial" panose="020B0604020202020204" pitchFamily="34" charset="0"/>
              </a:rPr>
              <a:t>Reaction</a:t>
            </a:r>
            <a:endParaRPr lang="cs-CZ" sz="3000" b="1" dirty="0">
              <a:solidFill>
                <a:srgbClr val="C00000"/>
              </a:solidFill>
              <a:latin typeface="Arial" panose="020B0604020202020204" pitchFamily="34" charset="0"/>
              <a:cs typeface="Arial" panose="020B0604020202020204" pitchFamily="34" charset="0"/>
            </a:endParaRPr>
          </a:p>
        </p:txBody>
      </p:sp>
      <p:sp>
        <p:nvSpPr>
          <p:cNvPr id="15" name="Zástupný symbol pro obsah 2"/>
          <p:cNvSpPr txBox="1">
            <a:spLocks/>
          </p:cNvSpPr>
          <p:nvPr/>
        </p:nvSpPr>
        <p:spPr>
          <a:xfrm>
            <a:off x="827584" y="3645739"/>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0070C0"/>
                </a:solidFill>
                <a:latin typeface="Arial" panose="020B0604020202020204" pitchFamily="34" charset="0"/>
                <a:cs typeface="Arial" panose="020B0604020202020204" pitchFamily="34" charset="0"/>
                <a:sym typeface="Symbol"/>
              </a:rPr>
              <a:t>b) </a:t>
            </a:r>
            <a:r>
              <a:rPr lang="cs-CZ" sz="2800" dirty="0" err="1">
                <a:solidFill>
                  <a:srgbClr val="0070C0"/>
                </a:solidFill>
                <a:latin typeface="Arial" panose="020B0604020202020204" pitchFamily="34" charset="0"/>
                <a:cs typeface="Arial" panose="020B0604020202020204" pitchFamily="34" charset="0"/>
                <a:sym typeface="Symbol"/>
              </a:rPr>
              <a:t>subsequently</a:t>
            </a:r>
            <a:r>
              <a:rPr lang="cs-CZ" sz="2800" dirty="0">
                <a:solidFill>
                  <a:srgbClr val="0070C0"/>
                </a:solidFill>
                <a:latin typeface="Arial" panose="020B0604020202020204" pitchFamily="34" charset="0"/>
                <a:cs typeface="Arial" panose="020B0604020202020204" pitchFamily="34" charset="0"/>
                <a:sym typeface="Symbol"/>
              </a:rPr>
              <a:t>:</a:t>
            </a:r>
            <a:endParaRPr lang="cs-CZ" sz="2800" dirty="0">
              <a:solidFill>
                <a:srgbClr val="0070C0"/>
              </a:solidFill>
              <a:latin typeface="Arial" panose="020B0604020202020204" pitchFamily="34" charset="0"/>
              <a:cs typeface="Arial" panose="020B0604020202020204" pitchFamily="34" charset="0"/>
            </a:endParaRPr>
          </a:p>
        </p:txBody>
      </p:sp>
      <p:sp>
        <p:nvSpPr>
          <p:cNvPr id="9" name="Zástupný symbol pro obsah 2"/>
          <p:cNvSpPr txBox="1">
            <a:spLocks/>
          </p:cNvSpPr>
          <p:nvPr/>
        </p:nvSpPr>
        <p:spPr>
          <a:xfrm>
            <a:off x="1196568" y="4105333"/>
            <a:ext cx="7776864" cy="9826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solidFill>
                  <a:srgbClr val="C00000"/>
                </a:solidFill>
                <a:latin typeface="Arial" panose="020B0604020202020204" pitchFamily="34" charset="0"/>
                <a:cs typeface="Arial" panose="020B0604020202020204" pitchFamily="34" charset="0"/>
              </a:rPr>
              <a:t>↑ </a:t>
            </a:r>
            <a:r>
              <a:rPr lang="en-GB" sz="2800" dirty="0">
                <a:solidFill>
                  <a:srgbClr val="C00000"/>
                </a:solidFill>
                <a:latin typeface="Arial" panose="020B0604020202020204" pitchFamily="34" charset="0"/>
                <a:cs typeface="Arial" panose="020B0604020202020204" pitchFamily="34" charset="0"/>
              </a:rPr>
              <a:t>capillary filtration </a:t>
            </a:r>
            <a:r>
              <a:rPr lang="en-GB" sz="2800" dirty="0">
                <a:latin typeface="Arial" panose="020B0604020202020204" pitchFamily="34" charset="0"/>
                <a:cs typeface="Arial" panose="020B0604020202020204" pitchFamily="34" charset="0"/>
                <a:sym typeface="Symbol"/>
              </a:rPr>
              <a:t> </a:t>
            </a:r>
            <a:r>
              <a:rPr lang="en-GB" sz="2800" dirty="0">
                <a:latin typeface="Arial" panose="020B0604020202020204" pitchFamily="34" charset="0"/>
                <a:cs typeface="Arial" panose="020B0604020202020204" pitchFamily="34" charset="0"/>
              </a:rPr>
              <a:t>↓</a:t>
            </a:r>
            <a:r>
              <a:rPr lang="en-GB" sz="2800" dirty="0">
                <a:latin typeface="Arial" panose="020B0604020202020204" pitchFamily="34" charset="0"/>
                <a:cs typeface="Arial" panose="020B0604020202020204" pitchFamily="34" charset="0"/>
                <a:sym typeface="Symbol"/>
              </a:rPr>
              <a:t> </a:t>
            </a:r>
            <a:r>
              <a:rPr lang="cs-CZ" sz="2800" dirty="0">
                <a:latin typeface="Arial" panose="020B0604020202020204" pitchFamily="34" charset="0"/>
                <a:cs typeface="Arial" panose="020B0604020202020204" pitchFamily="34" charset="0"/>
                <a:sym typeface="Symbol"/>
              </a:rPr>
              <a:t>plasma </a:t>
            </a:r>
            <a:r>
              <a:rPr lang="en-GB" sz="2800" dirty="0">
                <a:latin typeface="Arial" panose="020B0604020202020204" pitchFamily="34" charset="0"/>
                <a:cs typeface="Arial" panose="020B0604020202020204" pitchFamily="34" charset="0"/>
                <a:sym typeface="Symbol"/>
              </a:rPr>
              <a:t>volume </a:t>
            </a:r>
            <a:r>
              <a:rPr lang="en-GB" sz="2400" dirty="0">
                <a:latin typeface="Arial" panose="020B0604020202020204" pitchFamily="34" charset="0"/>
                <a:cs typeface="Arial" panose="020B0604020202020204" pitchFamily="34" charset="0"/>
                <a:sym typeface="Symbol"/>
              </a:rPr>
              <a:t>(within 40 min; by 10 %)</a:t>
            </a:r>
            <a:endParaRPr lang="en-GB" sz="2800" dirty="0">
              <a:solidFill>
                <a:srgbClr val="C00000"/>
              </a:solidFill>
              <a:latin typeface="Arial" panose="020B0604020202020204" pitchFamily="34" charset="0"/>
              <a:cs typeface="Arial" panose="020B0604020202020204" pitchFamily="34" charset="0"/>
            </a:endParaRPr>
          </a:p>
        </p:txBody>
      </p:sp>
      <p:sp>
        <p:nvSpPr>
          <p:cNvPr id="13" name="Zástupný symbol pro obsah 2"/>
          <p:cNvSpPr txBox="1">
            <a:spLocks/>
          </p:cNvSpPr>
          <p:nvPr/>
        </p:nvSpPr>
        <p:spPr>
          <a:xfrm>
            <a:off x="1203390" y="5016013"/>
            <a:ext cx="7776864" cy="1342727"/>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 level of ADH + ↑ activity of RAS + reflex vasoconstriction in kidneys </a:t>
            </a:r>
            <a:r>
              <a:rPr lang="en-GB" sz="2800" dirty="0">
                <a:latin typeface="Arial" panose="020B0604020202020204" pitchFamily="34" charset="0"/>
                <a:cs typeface="Arial" panose="020B0604020202020204" pitchFamily="34" charset="0"/>
                <a:sym typeface="Symbol"/>
              </a:rPr>
              <a:t> </a:t>
            </a:r>
            <a:r>
              <a:rPr lang="en-GB" sz="2800" dirty="0">
                <a:solidFill>
                  <a:srgbClr val="C00000"/>
                </a:solidFill>
                <a:latin typeface="Arial" panose="020B0604020202020204" pitchFamily="34" charset="0"/>
                <a:cs typeface="Arial" panose="020B0604020202020204" pitchFamily="34" charset="0"/>
              </a:rPr>
              <a:t>↓ excretion of salt and water in kidneys</a:t>
            </a:r>
          </a:p>
        </p:txBody>
      </p:sp>
      <p:pic>
        <p:nvPicPr>
          <p:cNvPr id="1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51044" y="6089650"/>
            <a:ext cx="792956" cy="76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Zástupný symbol pro obsah 2"/>
          <p:cNvSpPr txBox="1">
            <a:spLocks/>
          </p:cNvSpPr>
          <p:nvPr/>
        </p:nvSpPr>
        <p:spPr>
          <a:xfrm>
            <a:off x="827584" y="3212976"/>
            <a:ext cx="833218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800" dirty="0">
                <a:latin typeface="Arial" panose="020B0604020202020204" pitchFamily="34" charset="0"/>
                <a:cs typeface="Arial" panose="020B0604020202020204" pitchFamily="34" charset="0"/>
                <a:sym typeface="Symbol"/>
              </a:rPr>
              <a:t>a) </a:t>
            </a:r>
            <a:r>
              <a:rPr lang="en-GB" sz="2800" dirty="0">
                <a:latin typeface="Arial" panose="020B0604020202020204" pitchFamily="34" charset="0"/>
                <a:cs typeface="Arial" panose="020B0604020202020204" pitchFamily="34" charset="0"/>
                <a:sym typeface="Symbol"/>
              </a:rPr>
              <a:t>acute reaction – passes within 1 min</a:t>
            </a:r>
            <a:endParaRPr lang="en-GB" sz="2800" dirty="0">
              <a:latin typeface="Arial" panose="020B0604020202020204" pitchFamily="34" charset="0"/>
              <a:cs typeface="Arial" panose="020B0604020202020204" pitchFamily="34" charset="0"/>
            </a:endParaRPr>
          </a:p>
        </p:txBody>
      </p:sp>
      <p:sp>
        <p:nvSpPr>
          <p:cNvPr id="18" name="Zástupný symbol pro obsah 2"/>
          <p:cNvSpPr txBox="1">
            <a:spLocks/>
          </p:cNvSpPr>
          <p:nvPr/>
        </p:nvSpPr>
        <p:spPr>
          <a:xfrm>
            <a:off x="467544" y="1957307"/>
            <a:ext cx="8424936" cy="108012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a change of the body position from lying to standing / from standing to lying</a:t>
            </a:r>
          </a:p>
        </p:txBody>
      </p:sp>
      <p:sp>
        <p:nvSpPr>
          <p:cNvPr id="19" name="Zástupný symbol pro obsah 2"/>
          <p:cNvSpPr txBox="1">
            <a:spLocks/>
          </p:cNvSpPr>
          <p:nvPr/>
        </p:nvSpPr>
        <p:spPr>
          <a:xfrm>
            <a:off x="467544" y="2765162"/>
            <a:ext cx="8676456" cy="5183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800" dirty="0">
                <a:latin typeface="Arial" panose="020B0604020202020204" pitchFamily="34" charset="0"/>
                <a:cs typeface="Arial" panose="020B0604020202020204" pitchFamily="34" charset="0"/>
              </a:rPr>
              <a:t>orthostatic reaction </a:t>
            </a:r>
            <a:r>
              <a:rPr lang="en-GB" sz="2800" dirty="0">
                <a:latin typeface="Arial" panose="020B0604020202020204" pitchFamily="34" charset="0"/>
                <a:cs typeface="Arial" panose="020B0604020202020204" pitchFamily="34" charset="0"/>
                <a:sym typeface="Symbol"/>
              </a:rPr>
              <a:t>– due to </a:t>
            </a:r>
            <a:r>
              <a:rPr lang="en-GB" sz="2800" dirty="0">
                <a:solidFill>
                  <a:srgbClr val="C00000"/>
                </a:solidFill>
                <a:latin typeface="Arial" panose="020B0604020202020204" pitchFamily="34" charset="0"/>
                <a:cs typeface="Arial" panose="020B0604020202020204" pitchFamily="34" charset="0"/>
                <a:sym typeface="Symbol"/>
              </a:rPr>
              <a:t>gravity</a:t>
            </a:r>
            <a:r>
              <a:rPr lang="en-GB" sz="2800" dirty="0">
                <a:latin typeface="Arial" panose="020B0604020202020204" pitchFamily="34" charset="0"/>
                <a:cs typeface="Arial" panose="020B0604020202020204" pitchFamily="34" charset="0"/>
                <a:sym typeface="Symbol"/>
              </a:rPr>
              <a:t>:</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459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085c727b-f099-4352-b2cd-0abfb5dd5d17.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5568</TotalTime>
  <Words>2352</Words>
  <Application>Microsoft Office PowerPoint</Application>
  <PresentationFormat>Předvádění na obrazovce (4:3)</PresentationFormat>
  <Paragraphs>187</Paragraphs>
  <Slides>24</Slides>
  <Notes>23</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24</vt:i4>
      </vt:variant>
    </vt:vector>
  </HeadingPairs>
  <TitlesOfParts>
    <vt:vector size="27" baseType="lpstr">
      <vt:lpstr>Arial</vt:lpstr>
      <vt:lpstr>Calibri</vt:lpstr>
      <vt:lpstr>Motiv systému Office</vt:lpstr>
      <vt:lpstr>Circulatory Reactions</vt:lpstr>
      <vt:lpstr>Prezentace aplikace PowerPoint</vt:lpstr>
      <vt:lpstr>Circulatory Reactions</vt:lpstr>
      <vt:lpstr>Circulatory Reactions</vt:lpstr>
      <vt:lpstr>Circulatory Reactions</vt:lpstr>
      <vt:lpstr>Circulatory Reactions</vt:lpstr>
      <vt:lpstr>Circulatory Reactions</vt:lpstr>
      <vt:lpstr>Prezentace aplikace PowerPoint</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lpstr>Circulatory Reactions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Specifika krevního oběhu některými orgány</dc:title>
  <dc:creator>Markéta</dc:creator>
  <cp:lastModifiedBy>Dell_Bébarovi</cp:lastModifiedBy>
  <cp:revision>479</cp:revision>
  <dcterms:created xsi:type="dcterms:W3CDTF">2014-09-13T18:33:59Z</dcterms:created>
  <dcterms:modified xsi:type="dcterms:W3CDTF">2020-04-02T10:46:11Z</dcterms:modified>
</cp:coreProperties>
</file>