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418" r:id="rId3"/>
    <p:sldId id="265" r:id="rId4"/>
    <p:sldId id="310" r:id="rId5"/>
    <p:sldId id="311" r:id="rId6"/>
    <p:sldId id="280" r:id="rId7"/>
    <p:sldId id="276" r:id="rId8"/>
    <p:sldId id="323" r:id="rId9"/>
    <p:sldId id="277" r:id="rId10"/>
    <p:sldId id="299" r:id="rId11"/>
    <p:sldId id="298" r:id="rId12"/>
    <p:sldId id="300" r:id="rId13"/>
    <p:sldId id="301" r:id="rId14"/>
    <p:sldId id="302" r:id="rId15"/>
    <p:sldId id="321" r:id="rId16"/>
    <p:sldId id="317" r:id="rId17"/>
    <p:sldId id="266" r:id="rId18"/>
  </p:sldIdLst>
  <p:sldSz cx="9144000" cy="6858000" type="screen4x3"/>
  <p:notesSz cx="6858000" cy="9144000"/>
  <p:custDataLst>
    <p:tags r:id="rId20"/>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7A7"/>
    <a:srgbClr val="FF9933"/>
    <a:srgbClr val="CC6600"/>
    <a:srgbClr val="FF9F9F"/>
    <a:srgbClr val="FFE5FF"/>
    <a:srgbClr val="00CCFF"/>
    <a:srgbClr val="66FFFF"/>
    <a:srgbClr val="CCECFF"/>
    <a:srgbClr val="FF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51970" autoAdjust="0"/>
  </p:normalViewPr>
  <p:slideViewPr>
    <p:cSldViewPr>
      <p:cViewPr varScale="1">
        <p:scale>
          <a:sx n="37" d="100"/>
          <a:sy n="37" d="100"/>
        </p:scale>
        <p:origin x="2346"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02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D2F32A-5891-4618-926F-2C4D97BE1937}" type="datetimeFigureOut">
              <a:rPr lang="cs-CZ" smtClean="0"/>
              <a:t>30. 3. 2020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5384D-24DE-48B2-ABBB-ECB282685ACA}" type="slidenum">
              <a:rPr lang="cs-CZ" smtClean="0"/>
              <a:t>‹#›</a:t>
            </a:fld>
            <a:endParaRPr lang="cs-CZ"/>
          </a:p>
        </p:txBody>
      </p:sp>
    </p:spTree>
    <p:extLst>
      <p:ext uri="{BB962C8B-B14F-4D97-AF65-F5344CB8AC3E}">
        <p14:creationId xmlns:p14="http://schemas.microsoft.com/office/powerpoint/2010/main" val="2129881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a:t>
            </a:fld>
            <a:endParaRPr lang="cs-CZ"/>
          </a:p>
        </p:txBody>
      </p:sp>
    </p:spTree>
    <p:extLst>
      <p:ext uri="{BB962C8B-B14F-4D97-AF65-F5344CB8AC3E}">
        <p14:creationId xmlns:p14="http://schemas.microsoft.com/office/powerpoint/2010/main" val="195757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10</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Indirect influence plays a much more important role and causes mostly opposite changes than direct effects.</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11</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b="0" baseline="0"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12</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Sympathetic vasoconstriction is small.</a:t>
            </a:r>
            <a:br>
              <a:rPr lang="en-US" dirty="0"/>
            </a:br>
            <a:r>
              <a:rPr lang="en-US" dirty="0"/>
              <a:t>Sympathetic-induced vasodilatation works in harmony with the metabolic </a:t>
            </a:r>
            <a:r>
              <a:rPr lang="cs-CZ" dirty="0"/>
              <a:t>auto</a:t>
            </a:r>
            <a:r>
              <a:rPr lang="en-US" dirty="0"/>
              <a:t>regulation.</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13</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b="1" noProof="0" dirty="0"/>
              <a:t>T</a:t>
            </a:r>
            <a:r>
              <a:rPr lang="cs-CZ" b="1" noProof="0" dirty="0"/>
              <a:t>o sum up</a:t>
            </a:r>
            <a:r>
              <a:rPr lang="en-US" b="1" noProof="0" dirty="0"/>
              <a:t>, the regulation of the coronary artery flow is mainly metabolic, less nervous through the beta receptors.</a:t>
            </a:r>
          </a:p>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14</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0"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15</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Carbohydrates play a smaller role in </a:t>
            </a:r>
            <a:r>
              <a:rPr lang="cs-CZ" dirty="0" err="1"/>
              <a:t>the</a:t>
            </a:r>
            <a:r>
              <a:rPr lang="cs-CZ" dirty="0"/>
              <a:t> </a:t>
            </a:r>
            <a:r>
              <a:rPr lang="en-US" dirty="0"/>
              <a:t>resting heart metabolism than in other tissues.</a:t>
            </a:r>
          </a:p>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16</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Examination of the coronary reserve – measurement of the coronary blood flow before and after the exercise ergometry.</a:t>
            </a:r>
          </a:p>
          <a:p>
            <a:endParaRPr lang="en-US" noProof="0" dirty="0"/>
          </a:p>
          <a:p>
            <a:r>
              <a:rPr lang="en-US" noProof="0" dirty="0"/>
              <a:t>As in other reserves (</a:t>
            </a:r>
            <a:r>
              <a:rPr lang="en-US" noProof="0" dirty="0" err="1"/>
              <a:t>respir</a:t>
            </a:r>
            <a:r>
              <a:rPr lang="cs-CZ" noProof="0" dirty="0"/>
              <a:t>a</a:t>
            </a:r>
            <a:r>
              <a:rPr lang="en-US" noProof="0" dirty="0"/>
              <a:t>tory, cardiac), no unit, it expresses how many times the parameter can be increased at maximum load!</a:t>
            </a:r>
          </a:p>
          <a:p>
            <a:br>
              <a:rPr lang="en-US" noProof="0" dirty="0"/>
            </a:br>
            <a:r>
              <a:rPr lang="en-US" noProof="0" dirty="0"/>
              <a:t>Behind the stenosis, vasodilation is present already at rest (to ensure sufficient blood flow). During exercise, the coronary reserve is inadequate (a part is already depleted at rest) and myocardial ischemia is manifested.</a:t>
            </a:r>
          </a:p>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17</a:t>
            </a:fld>
            <a:endParaRPr lang="cs-CZ"/>
          </a:p>
        </p:txBody>
      </p:sp>
    </p:spTree>
    <p:extLst>
      <p:ext uri="{BB962C8B-B14F-4D97-AF65-F5344CB8AC3E}">
        <p14:creationId xmlns:p14="http://schemas.microsoft.com/office/powerpoint/2010/main" val="4275629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a:t>
            </a:fld>
            <a:endParaRPr lang="cs-CZ"/>
          </a:p>
        </p:txBody>
      </p:sp>
    </p:spTree>
    <p:extLst>
      <p:ext uri="{BB962C8B-B14F-4D97-AF65-F5344CB8AC3E}">
        <p14:creationId xmlns:p14="http://schemas.microsoft.com/office/powerpoint/2010/main" val="3478829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Large branches </a:t>
            </a:r>
            <a:r>
              <a:rPr lang="cs-CZ" dirty="0" err="1"/>
              <a:t>of</a:t>
            </a:r>
            <a:r>
              <a:rPr lang="cs-CZ" dirty="0"/>
              <a:t> </a:t>
            </a:r>
            <a:r>
              <a:rPr lang="cs-CZ" dirty="0" err="1"/>
              <a:t>the</a:t>
            </a:r>
            <a:r>
              <a:rPr lang="cs-CZ" dirty="0"/>
              <a:t> </a:t>
            </a:r>
            <a:r>
              <a:rPr lang="cs-CZ" dirty="0" err="1"/>
              <a:t>coronary</a:t>
            </a:r>
            <a:r>
              <a:rPr lang="cs-CZ" dirty="0"/>
              <a:t> </a:t>
            </a:r>
            <a:r>
              <a:rPr lang="cs-CZ" dirty="0" err="1"/>
              <a:t>arteries</a:t>
            </a:r>
            <a:r>
              <a:rPr lang="cs-CZ" dirty="0"/>
              <a:t> </a:t>
            </a:r>
            <a:r>
              <a:rPr lang="en-US" dirty="0"/>
              <a:t>are placed </a:t>
            </a:r>
            <a:r>
              <a:rPr lang="en-US" dirty="0" err="1"/>
              <a:t>subepicardially</a:t>
            </a:r>
            <a:r>
              <a:rPr lang="en-US" dirty="0"/>
              <a:t>, submerged in the myocardium, reaching the subendocardial layers, where they end up in a very dense capillary network with </a:t>
            </a:r>
            <a:r>
              <a:rPr lang="cs-CZ" dirty="0"/>
              <a:t>a </a:t>
            </a:r>
            <a:r>
              <a:rPr lang="en-US" dirty="0"/>
              <a:t>minim</a:t>
            </a:r>
            <a:r>
              <a:rPr lang="cs-CZ" dirty="0"/>
              <a:t>um </a:t>
            </a:r>
            <a:r>
              <a:rPr lang="cs-CZ" dirty="0" err="1"/>
              <a:t>number</a:t>
            </a:r>
            <a:r>
              <a:rPr lang="cs-CZ" dirty="0"/>
              <a:t> </a:t>
            </a:r>
            <a:r>
              <a:rPr lang="cs-CZ" dirty="0" err="1"/>
              <a:t>of</a:t>
            </a:r>
            <a:r>
              <a:rPr lang="cs-CZ" dirty="0"/>
              <a:t> </a:t>
            </a:r>
            <a:r>
              <a:rPr lang="en-US" dirty="0"/>
              <a:t>collateral</a:t>
            </a:r>
            <a:r>
              <a:rPr lang="cs-CZ" dirty="0"/>
              <a:t>s</a:t>
            </a:r>
            <a:r>
              <a:rPr lang="en-US" dirty="0"/>
              <a:t>. Capillaries are practically all open even</a:t>
            </a:r>
            <a:r>
              <a:rPr lang="cs-CZ" dirty="0"/>
              <a:t> </a:t>
            </a:r>
            <a:r>
              <a:rPr lang="cs-CZ" dirty="0" err="1"/>
              <a:t>at</a:t>
            </a:r>
            <a:r>
              <a:rPr lang="cs-CZ" dirty="0"/>
              <a:t> rest</a:t>
            </a:r>
            <a:r>
              <a:rPr lang="en-US" dirty="0"/>
              <a:t>. A millimeter layer just below the endocardium is oxygenated by blood directly from the heart cavities.</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3</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0"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4</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The coronary circulation can be mapped by the coronary angiography </a:t>
            </a:r>
            <a:r>
              <a:rPr lang="cs-CZ" noProof="0" dirty="0"/>
              <a:t>…</a:t>
            </a:r>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5</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t>The coronary circulation can be mapped by the coronary angiography - a special catheter is introduced into the opening of the coronary artery by means of an arterial approach and the circulation is visualized by injection of a contrast agent; stenosis, extent and localization, can be detected. It is performed before surgery (bypass) or immediately before the </a:t>
            </a:r>
            <a:r>
              <a:rPr lang="en-US" noProof="0" dirty="0" err="1"/>
              <a:t>coronaroplasty</a:t>
            </a:r>
            <a:r>
              <a:rPr lang="en-US" noProof="0" dirty="0"/>
              <a:t> with a balloon catheter with possible stent insertion) or to exclude ischemic etiology of dilated cardiomyopathy.</a:t>
            </a:r>
          </a:p>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6</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The intramural pressure in the left ventricular wall is so pronounced that the flow almost ceases during the systole, and even reverses at the beginning of the systole.</a:t>
            </a:r>
            <a:br>
              <a:rPr lang="en-US" noProof="0" dirty="0"/>
            </a:br>
            <a:r>
              <a:rPr lang="en-US" noProof="0" dirty="0"/>
              <a:t>Therefore, the ratio of systole to diastole length is very significant. Thus, at high pulse rates, not only the ventricular filling is critically reduced, but also the left coronary artery flow time reduces.</a:t>
            </a:r>
          </a:p>
          <a:p>
            <a:endParaRPr lang="en-US" b="0" baseline="0" noProof="0" dirty="0"/>
          </a:p>
          <a:p>
            <a:r>
              <a:rPr lang="en-US" noProof="0" dirty="0"/>
              <a:t>In the right ventricle, the flow changes during the heart cycle are also apparent, but they are much smaller due to the significantly lower contraction (lower afterload).</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7</a:t>
            </a:fld>
            <a:endParaRPr lang="cs-CZ"/>
          </a:p>
        </p:txBody>
      </p:sp>
    </p:spTree>
    <p:extLst>
      <p:ext uri="{BB962C8B-B14F-4D97-AF65-F5344CB8AC3E}">
        <p14:creationId xmlns:p14="http://schemas.microsoft.com/office/powerpoint/2010/main" val="2991060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Considering the location of openings of the coronary arteries, the blood flow passes by the openings during the ejection phase. After the blood pressure in the aorta exceeds the pressure in the left ventricle, the blood flow changes its direction for a while</a:t>
            </a:r>
            <a:r>
              <a:rPr lang="en-US" baseline="0" noProof="0" dirty="0"/>
              <a:t>, the valve closes and blood flows directly to the openings. This flow steeply increases during the diastole, namely during its first phase. </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8</a:t>
            </a:fld>
            <a:endParaRPr lang="cs-CZ"/>
          </a:p>
        </p:txBody>
      </p:sp>
    </p:spTree>
    <p:extLst>
      <p:ext uri="{BB962C8B-B14F-4D97-AF65-F5344CB8AC3E}">
        <p14:creationId xmlns:p14="http://schemas.microsoft.com/office/powerpoint/2010/main" val="3848921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During</a:t>
            </a:r>
            <a:r>
              <a:rPr lang="cs-CZ" dirty="0"/>
              <a:t> </a:t>
            </a:r>
            <a:r>
              <a:rPr lang="en-US" dirty="0"/>
              <a:t>physical activity, </a:t>
            </a:r>
            <a:r>
              <a:rPr lang="cs-CZ" dirty="0" err="1"/>
              <a:t>the</a:t>
            </a:r>
            <a:r>
              <a:rPr lang="cs-CZ" dirty="0"/>
              <a:t> </a:t>
            </a:r>
            <a:r>
              <a:rPr lang="en-US" dirty="0"/>
              <a:t>cardiac output increases up to 5 times, which significantly increases myocardial oxygen consumption. However, O2 extraction is almost maximal at rest and the capillaries are open, so increased flow must be done by coronary vasodilation!</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9</a:t>
            </a:fld>
            <a:endParaRPr lang="cs-CZ"/>
          </a:p>
        </p:txBody>
      </p:sp>
    </p:spTree>
    <p:extLst>
      <p:ext uri="{BB962C8B-B14F-4D97-AF65-F5344CB8AC3E}">
        <p14:creationId xmlns:p14="http://schemas.microsoft.com/office/powerpoint/2010/main" val="2991060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037E8CDC-37C6-495F-A4BE-EF5422682434}" type="datetimeFigureOut">
              <a:rPr lang="cs-CZ" smtClean="0"/>
              <a:t>30. 3. 2020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12777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7E8CDC-37C6-495F-A4BE-EF5422682434}" type="datetimeFigureOut">
              <a:rPr lang="cs-CZ" smtClean="0"/>
              <a:t>30. 3. 2020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2119466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7E8CDC-37C6-495F-A4BE-EF5422682434}" type="datetimeFigureOut">
              <a:rPr lang="cs-CZ" smtClean="0"/>
              <a:t>30. 3. 2020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167313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7E8CDC-37C6-495F-A4BE-EF5422682434}" type="datetimeFigureOut">
              <a:rPr lang="cs-CZ" smtClean="0"/>
              <a:t>30. 3. 2020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199386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37E8CDC-37C6-495F-A4BE-EF5422682434}" type="datetimeFigureOut">
              <a:rPr lang="cs-CZ" smtClean="0"/>
              <a:t>30. 3. 2020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2018676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37E8CDC-37C6-495F-A4BE-EF5422682434}" type="datetimeFigureOut">
              <a:rPr lang="cs-CZ" smtClean="0"/>
              <a:t>30. 3. 2020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6892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37E8CDC-37C6-495F-A4BE-EF5422682434}" type="datetimeFigureOut">
              <a:rPr lang="cs-CZ" smtClean="0"/>
              <a:t>30. 3. 2020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379898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37E8CDC-37C6-495F-A4BE-EF5422682434}" type="datetimeFigureOut">
              <a:rPr lang="cs-CZ" smtClean="0"/>
              <a:t>30. 3. 2020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95496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7E8CDC-37C6-495F-A4BE-EF5422682434}" type="datetimeFigureOut">
              <a:rPr lang="cs-CZ" smtClean="0"/>
              <a:t>30. 3. 2020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3380166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7E8CDC-37C6-495F-A4BE-EF5422682434}" type="datetimeFigureOut">
              <a:rPr lang="cs-CZ" smtClean="0"/>
              <a:t>30. 3. 2020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345044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7E8CDC-37C6-495F-A4BE-EF5422682434}" type="datetimeFigureOut">
              <a:rPr lang="cs-CZ" smtClean="0"/>
              <a:t>30. 3. 2020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226861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1000">
              <a:schemeClr val="bg1"/>
            </a:gs>
            <a:gs pos="0">
              <a:srgbClr val="C00000"/>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E8CDC-37C6-495F-A4BE-EF5422682434}" type="datetimeFigureOut">
              <a:rPr lang="cs-CZ" smtClean="0"/>
              <a:t>30. 3. 2020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229176-6E0A-4167-91AC-D60DE37AEB08}" type="slidenum">
              <a:rPr lang="cs-CZ" smtClean="0"/>
              <a:t>‹#›</a:t>
            </a:fld>
            <a:endParaRPr lang="cs-CZ"/>
          </a:p>
        </p:txBody>
      </p:sp>
    </p:spTree>
    <p:extLst>
      <p:ext uri="{BB962C8B-B14F-4D97-AF65-F5344CB8AC3E}">
        <p14:creationId xmlns:p14="http://schemas.microsoft.com/office/powerpoint/2010/main" val="1834192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1"/>
            </a:gs>
            <a:gs pos="0">
              <a:srgbClr val="C00000"/>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9512" y="3501008"/>
            <a:ext cx="8784976" cy="550912"/>
          </a:xfrm>
        </p:spPr>
        <p:txBody>
          <a:bodyPr>
            <a:noAutofit/>
          </a:bodyPr>
          <a:lstStyle/>
          <a:p>
            <a:r>
              <a:rPr lang="cs-CZ" sz="3000" dirty="0" err="1">
                <a:solidFill>
                  <a:schemeClr val="tx1"/>
                </a:solidFill>
                <a:latin typeface="Arial" panose="020B0604020202020204" pitchFamily="34" charset="0"/>
                <a:cs typeface="Arial" panose="020B0604020202020204" pitchFamily="34" charset="0"/>
              </a:rPr>
              <a:t>Assoc</a:t>
            </a:r>
            <a:r>
              <a:rPr lang="cs-CZ" sz="3000" dirty="0">
                <a:solidFill>
                  <a:schemeClr val="tx1"/>
                </a:solidFill>
                <a:latin typeface="Arial" panose="020B0604020202020204" pitchFamily="34" charset="0"/>
                <a:cs typeface="Arial" panose="020B0604020202020204" pitchFamily="34" charset="0"/>
              </a:rPr>
              <a:t>. Prof. MUDr. Markéta </a:t>
            </a:r>
            <a:r>
              <a:rPr lang="cs-CZ" sz="3000" dirty="0" err="1">
                <a:solidFill>
                  <a:schemeClr val="tx1"/>
                </a:solidFill>
                <a:latin typeface="Arial" panose="020B0604020202020204" pitchFamily="34" charset="0"/>
                <a:cs typeface="Arial" panose="020B0604020202020204" pitchFamily="34" charset="0"/>
              </a:rPr>
              <a:t>Bébarová</a:t>
            </a:r>
            <a:r>
              <a:rPr lang="cs-CZ" sz="3000" dirty="0">
                <a:solidFill>
                  <a:schemeClr val="tx1"/>
                </a:solidFill>
                <a:latin typeface="Arial" panose="020B0604020202020204" pitchFamily="34" charset="0"/>
                <a:cs typeface="Arial" panose="020B0604020202020204" pitchFamily="34" charset="0"/>
              </a:rPr>
              <a:t>, Ph.D.</a:t>
            </a: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0413" y="4851015"/>
            <a:ext cx="1585912" cy="15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28938" y="4868477"/>
            <a:ext cx="1538287" cy="1519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dnadpis 2"/>
          <p:cNvSpPr txBox="1">
            <a:spLocks/>
          </p:cNvSpPr>
          <p:nvPr/>
        </p:nvSpPr>
        <p:spPr>
          <a:xfrm>
            <a:off x="611560" y="4444119"/>
            <a:ext cx="7920880" cy="550912"/>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cs-CZ" dirty="0">
                <a:solidFill>
                  <a:schemeClr val="tx1"/>
                </a:solidFill>
                <a:latin typeface="Arial" panose="020B0604020202020204" pitchFamily="34" charset="0"/>
                <a:cs typeface="Arial" panose="020B0604020202020204" pitchFamily="34" charset="0"/>
              </a:rPr>
              <a:t>Department </a:t>
            </a:r>
            <a:r>
              <a:rPr lang="cs-CZ" dirty="0" err="1">
                <a:solidFill>
                  <a:schemeClr val="tx1"/>
                </a:solidFill>
                <a:latin typeface="Arial" panose="020B0604020202020204" pitchFamily="34" charset="0"/>
                <a:cs typeface="Arial" panose="020B0604020202020204" pitchFamily="34" charset="0"/>
              </a:rPr>
              <a:t>of</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Physiology</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Faculty</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of</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Medicine</a:t>
            </a:r>
            <a:r>
              <a:rPr lang="cs-CZ" dirty="0">
                <a:solidFill>
                  <a:schemeClr val="tx1"/>
                </a:solidFill>
                <a:latin typeface="Arial" panose="020B0604020202020204" pitchFamily="34" charset="0"/>
                <a:cs typeface="Arial" panose="020B0604020202020204" pitchFamily="34" charset="0"/>
              </a:rPr>
              <a:t>, Masaryk University</a:t>
            </a:r>
          </a:p>
        </p:txBody>
      </p:sp>
      <p:sp>
        <p:nvSpPr>
          <p:cNvPr id="8" name="Nadpis 1"/>
          <p:cNvSpPr>
            <a:spLocks noGrp="1"/>
          </p:cNvSpPr>
          <p:nvPr>
            <p:ph type="ctrTitle"/>
          </p:nvPr>
        </p:nvSpPr>
        <p:spPr>
          <a:xfrm>
            <a:off x="685800" y="1340768"/>
            <a:ext cx="7772400" cy="1470025"/>
          </a:xfrm>
        </p:spPr>
        <p:txBody>
          <a:bodyPr>
            <a:noAutofit/>
          </a:bodyPr>
          <a:lstStyle/>
          <a:p>
            <a:r>
              <a:rPr lang="cs-CZ" sz="6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6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6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6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871806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Zástupný symbol pro obsah 2"/>
          <p:cNvSpPr>
            <a:spLocks noGrp="1"/>
          </p:cNvSpPr>
          <p:nvPr>
            <p:ph idx="1"/>
          </p:nvPr>
        </p:nvSpPr>
        <p:spPr>
          <a:xfrm>
            <a:off x="457200" y="1600200"/>
            <a:ext cx="8229600" cy="604664"/>
          </a:xfrm>
        </p:spPr>
        <p:txBody>
          <a:bodyPr>
            <a:normAutofit/>
          </a:bodyPr>
          <a:lstStyle/>
          <a:p>
            <a:pPr marL="0" indent="0">
              <a:buNone/>
            </a:pPr>
            <a:r>
              <a:rPr lang="cs-CZ" dirty="0" err="1">
                <a:solidFill>
                  <a:srgbClr val="C00000"/>
                </a:solidFill>
                <a:latin typeface="Arial" panose="020B0604020202020204" pitchFamily="34" charset="0"/>
                <a:cs typeface="Arial" panose="020B0604020202020204" pitchFamily="34" charset="0"/>
              </a:rPr>
              <a:t>Control</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of</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coronary</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blood</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flow</a:t>
            </a:r>
            <a:endParaRPr lang="en-GB" dirty="0">
              <a:solidFill>
                <a:srgbClr val="C00000"/>
              </a:solidFill>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467544" y="2276872"/>
            <a:ext cx="8568952"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arenR"/>
            </a:pPr>
            <a:r>
              <a:rPr lang="en-GB" sz="2800" dirty="0">
                <a:latin typeface="Arial" panose="020B0604020202020204" pitchFamily="34" charset="0"/>
                <a:cs typeface="Arial" panose="020B0604020202020204" pitchFamily="34" charset="0"/>
              </a:rPr>
              <a:t>reduction</a:t>
            </a:r>
            <a:r>
              <a:rPr lang="cs-CZ" sz="2800" dirty="0">
                <a:latin typeface="Arial" panose="020B0604020202020204" pitchFamily="34" charset="0"/>
                <a:cs typeface="Arial" panose="020B0604020202020204" pitchFamily="34" charset="0"/>
              </a:rPr>
              <a:t>/</a:t>
            </a:r>
            <a:r>
              <a:rPr lang="en-GB" sz="2800" dirty="0">
                <a:latin typeface="Arial" panose="020B0604020202020204" pitchFamily="34" charset="0"/>
                <a:cs typeface="Arial" panose="020B0604020202020204" pitchFamily="34" charset="0"/>
              </a:rPr>
              <a:t>interruption of the </a:t>
            </a:r>
            <a:r>
              <a:rPr lang="cs-CZ" sz="2800" dirty="0" err="1">
                <a:latin typeface="Arial" panose="020B0604020202020204" pitchFamily="34" charset="0"/>
                <a:cs typeface="Arial" panose="020B0604020202020204" pitchFamily="34" charset="0"/>
              </a:rPr>
              <a:t>blood</a:t>
            </a:r>
            <a:r>
              <a:rPr lang="cs-CZ" sz="2800" dirty="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flow </a:t>
            </a:r>
            <a:r>
              <a:rPr lang="cs-CZ" sz="2800" dirty="0" err="1">
                <a:latin typeface="Arial" panose="020B0604020202020204" pitchFamily="34" charset="0"/>
                <a:cs typeface="Arial" panose="020B0604020202020204" pitchFamily="34" charset="0"/>
              </a:rPr>
              <a:t>or</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increased</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demands</a:t>
            </a:r>
            <a:r>
              <a:rPr lang="cs-CZ" sz="3000" dirty="0">
                <a:latin typeface="Arial" panose="020B0604020202020204" pitchFamily="34" charset="0"/>
                <a:cs typeface="Arial" panose="020B0604020202020204" pitchFamily="34" charset="0"/>
              </a:rPr>
              <a:t> </a:t>
            </a:r>
            <a:r>
              <a:rPr lang="cs-CZ" sz="2200" dirty="0">
                <a:latin typeface="Arial" panose="020B0604020202020204" pitchFamily="34" charset="0"/>
                <a:cs typeface="Arial" panose="020B0604020202020204" pitchFamily="34" charset="0"/>
              </a:rPr>
              <a:t>(</a:t>
            </a:r>
            <a:r>
              <a:rPr lang="cs-CZ" sz="2200" dirty="0" err="1">
                <a:latin typeface="Arial" panose="020B0604020202020204" pitchFamily="34" charset="0"/>
                <a:cs typeface="Arial" panose="020B0604020202020204" pitchFamily="34" charset="0"/>
              </a:rPr>
              <a:t>exercise</a:t>
            </a:r>
            <a:r>
              <a:rPr lang="cs-CZ" sz="2200" dirty="0">
                <a:latin typeface="Arial" panose="020B0604020202020204" pitchFamily="34" charset="0"/>
                <a:cs typeface="Arial" panose="020B0604020202020204" pitchFamily="34" charset="0"/>
              </a:rPr>
              <a:t>, </a:t>
            </a:r>
            <a:r>
              <a:rPr lang="cs-CZ" sz="2200" dirty="0" err="1">
                <a:latin typeface="Arial" panose="020B0604020202020204" pitchFamily="34" charset="0"/>
                <a:cs typeface="Arial" panose="020B0604020202020204" pitchFamily="34" charset="0"/>
              </a:rPr>
              <a:t>increased</a:t>
            </a:r>
            <a:r>
              <a:rPr lang="cs-CZ" sz="2200" dirty="0">
                <a:latin typeface="Arial" panose="020B0604020202020204" pitchFamily="34" charset="0"/>
                <a:cs typeface="Arial" panose="020B0604020202020204" pitchFamily="34" charset="0"/>
              </a:rPr>
              <a:t> </a:t>
            </a:r>
            <a:r>
              <a:rPr lang="cs-CZ" sz="2200" dirty="0" err="1">
                <a:latin typeface="Arial" panose="020B0604020202020204" pitchFamily="34" charset="0"/>
                <a:cs typeface="Arial" panose="020B0604020202020204" pitchFamily="34" charset="0"/>
              </a:rPr>
              <a:t>blood</a:t>
            </a:r>
            <a:r>
              <a:rPr lang="cs-CZ" sz="2200" dirty="0">
                <a:latin typeface="Arial" panose="020B0604020202020204" pitchFamily="34" charset="0"/>
                <a:cs typeface="Arial" panose="020B0604020202020204" pitchFamily="34" charset="0"/>
              </a:rPr>
              <a:t> </a:t>
            </a:r>
            <a:r>
              <a:rPr lang="cs-CZ" sz="2200" dirty="0" err="1">
                <a:latin typeface="Arial" panose="020B0604020202020204" pitchFamily="34" charset="0"/>
                <a:cs typeface="Arial" panose="020B0604020202020204" pitchFamily="34" charset="0"/>
              </a:rPr>
              <a:t>pressure</a:t>
            </a:r>
            <a:r>
              <a:rPr lang="cs-CZ" sz="2200" dirty="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
        <p:nvSpPr>
          <p:cNvPr id="9" name="Zástupný symbol pro obsah 2"/>
          <p:cNvSpPr txBox="1">
            <a:spLocks/>
          </p:cNvSpPr>
          <p:nvPr/>
        </p:nvSpPr>
        <p:spPr>
          <a:xfrm>
            <a:off x="996310" y="3717032"/>
            <a:ext cx="7848872"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solidFill>
                  <a:srgbClr val="C00000"/>
                </a:solidFill>
                <a:latin typeface="Arial" panose="020B0604020202020204" pitchFamily="34" charset="0"/>
                <a:cs typeface="Arial" panose="020B0604020202020204" pitchFamily="34" charset="0"/>
              </a:rPr>
              <a:t>hyperaemia </a:t>
            </a:r>
            <a:r>
              <a:rPr lang="cs-CZ" sz="2800" dirty="0">
                <a:solidFill>
                  <a:srgbClr val="C00000"/>
                </a:solidFill>
                <a:latin typeface="Arial" panose="020B0604020202020204" pitchFamily="34" charset="0"/>
                <a:cs typeface="Arial" panose="020B0604020202020204" pitchFamily="34" charset="0"/>
              </a:rPr>
              <a:t>(</a:t>
            </a:r>
            <a:r>
              <a:rPr lang="cs-CZ" sz="2800" dirty="0" err="1">
                <a:solidFill>
                  <a:srgbClr val="C00000"/>
                </a:solidFill>
                <a:latin typeface="Arial" panose="020B0604020202020204" pitchFamily="34" charset="0"/>
                <a:cs typeface="Arial" panose="020B0604020202020204" pitchFamily="34" charset="0"/>
              </a:rPr>
              <a:t>reactive</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or</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active</a:t>
            </a:r>
            <a:r>
              <a:rPr lang="cs-CZ" sz="2800" dirty="0">
                <a:solidFill>
                  <a:srgbClr val="C00000"/>
                </a:solidFill>
                <a:latin typeface="Arial" panose="020B0604020202020204" pitchFamily="34" charset="0"/>
                <a:cs typeface="Arial" panose="020B0604020202020204" pitchFamily="34" charset="0"/>
              </a:rPr>
              <a:t>) </a:t>
            </a:r>
            <a:r>
              <a:rPr lang="en-GB" sz="2800" dirty="0">
                <a:solidFill>
                  <a:srgbClr val="C00000"/>
                </a:solidFill>
                <a:latin typeface="Arial" panose="020B0604020202020204" pitchFamily="34" charset="0"/>
                <a:cs typeface="Arial" panose="020B0604020202020204" pitchFamily="34" charset="0"/>
              </a:rPr>
              <a:t>based on the metabolic vasodilation</a:t>
            </a:r>
            <a:r>
              <a:rPr lang="en-GB" sz="2800" dirty="0">
                <a:latin typeface="Arial" panose="020B0604020202020204" pitchFamily="34" charset="0"/>
                <a:cs typeface="Arial" panose="020B0604020202020204" pitchFamily="34" charset="0"/>
              </a:rPr>
              <a:t> </a:t>
            </a:r>
            <a:r>
              <a:rPr lang="cs-CZ" sz="28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mediators</a:t>
            </a:r>
            <a:r>
              <a:rPr lang="cs-CZ" sz="24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sym typeface="Symbol"/>
              </a:rPr>
              <a:t>pO</a:t>
            </a:r>
            <a:r>
              <a:rPr lang="en-GB" sz="2400" baseline="-25000" dirty="0">
                <a:latin typeface="Arial" panose="020B0604020202020204" pitchFamily="34" charset="0"/>
                <a:cs typeface="Arial" panose="020B0604020202020204" pitchFamily="34" charset="0"/>
                <a:sym typeface="Symbol"/>
              </a:rPr>
              <a:t>2</a:t>
            </a:r>
            <a:r>
              <a:rPr lang="en-GB" sz="2400" dirty="0">
                <a:latin typeface="Arial" panose="020B0604020202020204" pitchFamily="34" charset="0"/>
                <a:cs typeface="Arial" panose="020B0604020202020204" pitchFamily="34" charset="0"/>
                <a:sym typeface="Symbol"/>
              </a:rPr>
              <a:t>, pCO</a:t>
            </a:r>
            <a:r>
              <a:rPr lang="en-GB" sz="2400" baseline="-25000" dirty="0">
                <a:latin typeface="Arial" panose="020B0604020202020204" pitchFamily="34" charset="0"/>
                <a:cs typeface="Arial" panose="020B0604020202020204" pitchFamily="34" charset="0"/>
                <a:sym typeface="Symbol"/>
              </a:rPr>
              <a:t>2</a:t>
            </a:r>
            <a:r>
              <a:rPr lang="en-GB" sz="2400" dirty="0">
                <a:latin typeface="Arial" panose="020B0604020202020204" pitchFamily="34" charset="0"/>
                <a:cs typeface="Arial" panose="020B0604020202020204" pitchFamily="34" charset="0"/>
                <a:sym typeface="Symbol"/>
              </a:rPr>
              <a:t>, pH, [K</a:t>
            </a:r>
            <a:r>
              <a:rPr lang="en-GB" sz="2400" baseline="30000" dirty="0">
                <a:latin typeface="Arial" panose="020B0604020202020204" pitchFamily="34" charset="0"/>
                <a:cs typeface="Arial" panose="020B0604020202020204" pitchFamily="34" charset="0"/>
                <a:sym typeface="Symbol"/>
              </a:rPr>
              <a:t>+</a:t>
            </a:r>
            <a:r>
              <a:rPr lang="en-GB" sz="2400" dirty="0">
                <a:latin typeface="Arial" panose="020B0604020202020204" pitchFamily="34" charset="0"/>
                <a:cs typeface="Arial" panose="020B0604020202020204" pitchFamily="34" charset="0"/>
                <a:sym typeface="Symbol"/>
              </a:rPr>
              <a:t>]</a:t>
            </a:r>
            <a:r>
              <a:rPr lang="en-GB" sz="2400" baseline="-25000" dirty="0">
                <a:latin typeface="Arial" panose="020B0604020202020204" pitchFamily="34" charset="0"/>
                <a:cs typeface="Arial" panose="020B0604020202020204" pitchFamily="34" charset="0"/>
                <a:sym typeface="Symbol"/>
              </a:rPr>
              <a:t>e</a:t>
            </a:r>
            <a:r>
              <a:rPr lang="en-GB" sz="2400" dirty="0">
                <a:latin typeface="Arial" panose="020B0604020202020204" pitchFamily="34" charset="0"/>
                <a:cs typeface="Arial" panose="020B0604020202020204" pitchFamily="34" charset="0"/>
                <a:sym typeface="Symbol"/>
              </a:rPr>
              <a:t>, adenosine, </a:t>
            </a:r>
            <a:r>
              <a:rPr lang="cs-CZ" sz="2400" dirty="0">
                <a:latin typeface="Arial" panose="020B0604020202020204" pitchFamily="34" charset="0"/>
                <a:cs typeface="Arial" panose="020B0604020202020204" pitchFamily="34" charset="0"/>
                <a:sym typeface="Symbol"/>
              </a:rPr>
              <a:t>bradykinin</a:t>
            </a:r>
            <a:r>
              <a:rPr lang="en-GB" sz="2400" dirty="0">
                <a:latin typeface="Arial" panose="020B0604020202020204" pitchFamily="34" charset="0"/>
                <a:cs typeface="Arial" panose="020B0604020202020204" pitchFamily="34" charset="0"/>
                <a:sym typeface="Symbol"/>
              </a:rPr>
              <a:t>, prostaglandins</a:t>
            </a:r>
            <a:r>
              <a:rPr lang="cs-CZ" sz="2400" dirty="0">
                <a:latin typeface="Arial" panose="020B0604020202020204" pitchFamily="34" charset="0"/>
                <a:cs typeface="Arial" panose="020B0604020202020204" pitchFamily="34" charset="0"/>
                <a:sym typeface="Symbol"/>
              </a:rPr>
              <a:t>, NO</a:t>
            </a:r>
            <a:endParaRPr lang="en-GB" sz="2400" dirty="0">
              <a:latin typeface="Arial" panose="020B0604020202020204" pitchFamily="34" charset="0"/>
              <a:cs typeface="Arial" panose="020B0604020202020204" pitchFamily="34" charset="0"/>
            </a:endParaRPr>
          </a:p>
        </p:txBody>
      </p:sp>
      <p:cxnSp>
        <p:nvCxnSpPr>
          <p:cNvPr id="10" name="Přímá spojnice se šipkou 9"/>
          <p:cNvCxnSpPr/>
          <p:nvPr/>
        </p:nvCxnSpPr>
        <p:spPr>
          <a:xfrm>
            <a:off x="3892396" y="3332282"/>
            <a:ext cx="0" cy="37944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285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500"/>
                                        <p:tgtEl>
                                          <p:spTgt spid="10"/>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ástupný symbol pro obsah 2"/>
          <p:cNvSpPr>
            <a:spLocks noGrp="1"/>
          </p:cNvSpPr>
          <p:nvPr>
            <p:ph idx="1"/>
          </p:nvPr>
        </p:nvSpPr>
        <p:spPr>
          <a:xfrm>
            <a:off x="457200" y="1600200"/>
            <a:ext cx="8229600" cy="604664"/>
          </a:xfrm>
        </p:spPr>
        <p:txBody>
          <a:bodyPr>
            <a:normAutofit/>
          </a:bodyPr>
          <a:lstStyle/>
          <a:p>
            <a:pPr marL="0" indent="0">
              <a:buNone/>
            </a:pPr>
            <a:r>
              <a:rPr lang="cs-CZ" dirty="0" err="1">
                <a:solidFill>
                  <a:srgbClr val="C00000"/>
                </a:solidFill>
                <a:latin typeface="Arial" panose="020B0604020202020204" pitchFamily="34" charset="0"/>
                <a:cs typeface="Arial" panose="020B0604020202020204" pitchFamily="34" charset="0"/>
              </a:rPr>
              <a:t>Control</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of</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coronary</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blood</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flow</a:t>
            </a:r>
            <a:endParaRPr lang="en-GB" dirty="0">
              <a:solidFill>
                <a:srgbClr val="C00000"/>
              </a:solidFill>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467544" y="2276872"/>
            <a:ext cx="8568952"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arenR" startAt="2"/>
            </a:pPr>
            <a:r>
              <a:rPr lang="en-GB" sz="2800" dirty="0">
                <a:latin typeface="Arial" panose="020B0604020202020204" pitchFamily="34" charset="0"/>
                <a:cs typeface="Arial" panose="020B0604020202020204" pitchFamily="34" charset="0"/>
              </a:rPr>
              <a:t>the </a:t>
            </a:r>
            <a:r>
              <a:rPr lang="en-GB" sz="2800" dirty="0">
                <a:solidFill>
                  <a:srgbClr val="C00000"/>
                </a:solidFill>
                <a:latin typeface="Arial" panose="020B0604020202020204" pitchFamily="34" charset="0"/>
                <a:cs typeface="Arial" panose="020B0604020202020204" pitchFamily="34" charset="0"/>
              </a:rPr>
              <a:t>neural regulation </a:t>
            </a:r>
            <a:r>
              <a:rPr lang="en-GB" sz="2800" dirty="0">
                <a:latin typeface="Arial" panose="020B0604020202020204" pitchFamily="34" charset="0"/>
                <a:cs typeface="Arial" panose="020B0604020202020204" pitchFamily="34" charset="0"/>
              </a:rPr>
              <a:t>of the vessel diameter – secondary </a:t>
            </a:r>
            <a:r>
              <a:rPr lang="en-GB" sz="2800" dirty="0" err="1">
                <a:latin typeface="Arial" panose="020B0604020202020204" pitchFamily="34" charset="0"/>
                <a:cs typeface="Arial" panose="020B0604020202020204" pitchFamily="34" charset="0"/>
              </a:rPr>
              <a:t>impa</a:t>
            </a:r>
            <a:r>
              <a:rPr lang="cs-CZ" sz="2800" dirty="0" err="1">
                <a:latin typeface="Arial" panose="020B0604020202020204" pitchFamily="34" charset="0"/>
                <a:cs typeface="Arial" panose="020B0604020202020204" pitchFamily="34" charset="0"/>
              </a:rPr>
              <a:t>ct</a:t>
            </a:r>
            <a:endParaRPr lang="en-GB" sz="2000" dirty="0">
              <a:latin typeface="Arial" panose="020B0604020202020204" pitchFamily="34" charset="0"/>
              <a:cs typeface="Arial" panose="020B0604020202020204" pitchFamily="34" charset="0"/>
            </a:endParaRPr>
          </a:p>
        </p:txBody>
      </p:sp>
      <p:sp>
        <p:nvSpPr>
          <p:cNvPr id="11" name="Zástupný symbol pro obsah 2"/>
          <p:cNvSpPr txBox="1">
            <a:spLocks/>
          </p:cNvSpPr>
          <p:nvPr/>
        </p:nvSpPr>
        <p:spPr>
          <a:xfrm>
            <a:off x="996310" y="3212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a:pPr>
            <a:r>
              <a:rPr lang="cs-CZ" sz="2800" dirty="0" err="1">
                <a:solidFill>
                  <a:srgbClr val="C00000"/>
                </a:solidFill>
                <a:latin typeface="Arial" panose="020B0604020202020204" pitchFamily="34" charset="0"/>
                <a:cs typeface="Arial" panose="020B0604020202020204" pitchFamily="34" charset="0"/>
              </a:rPr>
              <a:t>indirect</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1003132" y="3725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startAt="2"/>
            </a:pPr>
            <a:r>
              <a:rPr lang="cs-CZ" sz="2800" dirty="0">
                <a:solidFill>
                  <a:srgbClr val="C00000"/>
                </a:solidFill>
                <a:latin typeface="Arial" panose="020B0604020202020204" pitchFamily="34" charset="0"/>
                <a:cs typeface="Arial" panose="020B0604020202020204" pitchFamily="34" charset="0"/>
              </a:rPr>
              <a:t>direct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7" name="Zástupný symbol pro obsah 2"/>
          <p:cNvSpPr txBox="1">
            <a:spLocks/>
          </p:cNvSpPr>
          <p:nvPr/>
        </p:nvSpPr>
        <p:spPr>
          <a:xfrm>
            <a:off x="4932040" y="3532540"/>
            <a:ext cx="2736304" cy="4320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a:latin typeface="Arial" panose="020B0604020202020204" pitchFamily="34" charset="0"/>
                <a:cs typeface="Arial" panose="020B0604020202020204" pitchFamily="34" charset="0"/>
              </a:rPr>
              <a:t>(</a:t>
            </a:r>
            <a:r>
              <a:rPr lang="cs-CZ" sz="2400" dirty="0" err="1">
                <a:latin typeface="Arial" panose="020B0604020202020204" pitchFamily="34" charset="0"/>
                <a:cs typeface="Arial" panose="020B0604020202020204" pitchFamily="34" charset="0"/>
              </a:rPr>
              <a:t>mostly</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opposite</a:t>
            </a:r>
            <a:r>
              <a:rPr lang="cs-CZ" sz="2400" dirty="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
        <p:nvSpPr>
          <p:cNvPr id="18" name="Zástupný symbol pro obsah 2"/>
          <p:cNvSpPr txBox="1">
            <a:spLocks/>
          </p:cNvSpPr>
          <p:nvPr/>
        </p:nvSpPr>
        <p:spPr>
          <a:xfrm>
            <a:off x="4283968" y="3381702"/>
            <a:ext cx="576064" cy="7516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4400" dirty="0">
                <a:latin typeface="Arial" panose="020B0604020202020204" pitchFamily="34" charset="0"/>
                <a:cs typeface="Arial" panose="020B0604020202020204" pitchFamily="34" charset="0"/>
              </a:rPr>
              <a:t>X</a:t>
            </a:r>
            <a:endParaRPr lang="en-GB"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596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500" fill="hold"/>
                                        <p:tgtEl>
                                          <p:spTgt spid="18"/>
                                        </p:tgtEl>
                                        <p:attrNameLst>
                                          <p:attrName>ppt_w</p:attrName>
                                        </p:attrNameLst>
                                      </p:cBhvr>
                                      <p:tavLst>
                                        <p:tav tm="0">
                                          <p:val>
                                            <p:fltVal val="0"/>
                                          </p:val>
                                        </p:tav>
                                        <p:tav tm="100000">
                                          <p:val>
                                            <p:strVal val="#ppt_w"/>
                                          </p:val>
                                        </p:tav>
                                      </p:tavLst>
                                    </p:anim>
                                    <p:anim calcmode="lin" valueType="num">
                                      <p:cBhvr>
                                        <p:cTn id="21" dur="500" fill="hold"/>
                                        <p:tgtEl>
                                          <p:spTgt spid="18"/>
                                        </p:tgtEl>
                                        <p:attrNameLst>
                                          <p:attrName>ppt_h</p:attrName>
                                        </p:attrNameLst>
                                      </p:cBhvr>
                                      <p:tavLst>
                                        <p:tav tm="0">
                                          <p:val>
                                            <p:fltVal val="0"/>
                                          </p:val>
                                        </p:tav>
                                        <p:tav tm="100000">
                                          <p:val>
                                            <p:strVal val="#ppt_h"/>
                                          </p:val>
                                        </p:tav>
                                      </p:tavLst>
                                    </p:anim>
                                    <p:animEffect transition="in" filter="fade">
                                      <p:cBhvr>
                                        <p:cTn id="22" dur="500"/>
                                        <p:tgtEl>
                                          <p:spTgt spid="18"/>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ástupný symbol pro obsah 2"/>
          <p:cNvSpPr>
            <a:spLocks noGrp="1"/>
          </p:cNvSpPr>
          <p:nvPr>
            <p:ph idx="1"/>
          </p:nvPr>
        </p:nvSpPr>
        <p:spPr>
          <a:xfrm>
            <a:off x="457200" y="1600200"/>
            <a:ext cx="8229600" cy="604664"/>
          </a:xfrm>
        </p:spPr>
        <p:txBody>
          <a:bodyPr>
            <a:normAutofit/>
          </a:bodyPr>
          <a:lstStyle/>
          <a:p>
            <a:pPr marL="0" indent="0">
              <a:buNone/>
            </a:pPr>
            <a:r>
              <a:rPr lang="cs-CZ" dirty="0" err="1">
                <a:solidFill>
                  <a:srgbClr val="C00000"/>
                </a:solidFill>
                <a:latin typeface="Arial" panose="020B0604020202020204" pitchFamily="34" charset="0"/>
                <a:cs typeface="Arial" panose="020B0604020202020204" pitchFamily="34" charset="0"/>
              </a:rPr>
              <a:t>Control</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of</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coronary</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blood</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flow</a:t>
            </a:r>
            <a:endParaRPr lang="en-GB" dirty="0">
              <a:solidFill>
                <a:srgbClr val="C00000"/>
              </a:solidFill>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467544" y="2276872"/>
            <a:ext cx="8568952"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arenR" startAt="2"/>
            </a:pPr>
            <a:r>
              <a:rPr lang="en-GB" sz="2800" dirty="0">
                <a:latin typeface="Arial" panose="020B0604020202020204" pitchFamily="34" charset="0"/>
                <a:cs typeface="Arial" panose="020B0604020202020204" pitchFamily="34" charset="0"/>
              </a:rPr>
              <a:t>the </a:t>
            </a:r>
            <a:r>
              <a:rPr lang="en-GB" sz="2800" dirty="0">
                <a:solidFill>
                  <a:srgbClr val="C00000"/>
                </a:solidFill>
                <a:latin typeface="Arial" panose="020B0604020202020204" pitchFamily="34" charset="0"/>
                <a:cs typeface="Arial" panose="020B0604020202020204" pitchFamily="34" charset="0"/>
              </a:rPr>
              <a:t>neural regulation </a:t>
            </a:r>
            <a:r>
              <a:rPr lang="en-GB" sz="2800" dirty="0">
                <a:latin typeface="Arial" panose="020B0604020202020204" pitchFamily="34" charset="0"/>
                <a:cs typeface="Arial" panose="020B0604020202020204" pitchFamily="34" charset="0"/>
              </a:rPr>
              <a:t>of the vessel diameter – secondary </a:t>
            </a:r>
            <a:r>
              <a:rPr lang="en-GB" sz="2800" dirty="0" err="1">
                <a:latin typeface="Arial" panose="020B0604020202020204" pitchFamily="34" charset="0"/>
                <a:cs typeface="Arial" panose="020B0604020202020204" pitchFamily="34" charset="0"/>
              </a:rPr>
              <a:t>impa</a:t>
            </a:r>
            <a:r>
              <a:rPr lang="cs-CZ" sz="2800" dirty="0" err="1">
                <a:latin typeface="Arial" panose="020B0604020202020204" pitchFamily="34" charset="0"/>
                <a:cs typeface="Arial" panose="020B0604020202020204" pitchFamily="34" charset="0"/>
              </a:rPr>
              <a:t>ct</a:t>
            </a:r>
            <a:endParaRPr lang="en-GB" sz="2000" dirty="0">
              <a:latin typeface="Arial" panose="020B0604020202020204" pitchFamily="34" charset="0"/>
              <a:cs typeface="Arial" panose="020B0604020202020204" pitchFamily="34" charset="0"/>
            </a:endParaRPr>
          </a:p>
        </p:txBody>
      </p:sp>
      <p:sp>
        <p:nvSpPr>
          <p:cNvPr id="11" name="Zástupný symbol pro obsah 2"/>
          <p:cNvSpPr txBox="1">
            <a:spLocks/>
          </p:cNvSpPr>
          <p:nvPr/>
        </p:nvSpPr>
        <p:spPr>
          <a:xfrm>
            <a:off x="996310" y="3212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a:pPr>
            <a:r>
              <a:rPr lang="cs-CZ" sz="2800" dirty="0" err="1">
                <a:solidFill>
                  <a:srgbClr val="C00000"/>
                </a:solidFill>
                <a:latin typeface="Arial" panose="020B0604020202020204" pitchFamily="34" charset="0"/>
                <a:cs typeface="Arial" panose="020B0604020202020204" pitchFamily="34" charset="0"/>
              </a:rPr>
              <a:t>indirect</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1516132" y="3748564"/>
            <a:ext cx="7329050"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err="1">
                <a:solidFill>
                  <a:srgbClr val="0070C0"/>
                </a:solidFill>
                <a:latin typeface="Arial" panose="020B0604020202020204" pitchFamily="34" charset="0"/>
                <a:cs typeface="Arial" panose="020B0604020202020204" pitchFamily="34" charset="0"/>
              </a:rPr>
              <a:t>sympathetic</a:t>
            </a:r>
            <a:r>
              <a:rPr lang="cs-CZ" sz="2800" dirty="0">
                <a:solidFill>
                  <a:srgbClr val="0070C0"/>
                </a:solidFill>
                <a:latin typeface="Arial" panose="020B0604020202020204" pitchFamily="34" charset="0"/>
                <a:cs typeface="Arial" panose="020B0604020202020204" pitchFamily="34" charset="0"/>
              </a:rPr>
              <a:t> </a:t>
            </a:r>
            <a:r>
              <a:rPr lang="cs-CZ" sz="2800" dirty="0" err="1">
                <a:solidFill>
                  <a:srgbClr val="0070C0"/>
                </a:solidFill>
                <a:latin typeface="Arial" panose="020B0604020202020204" pitchFamily="34" charset="0"/>
                <a:cs typeface="Arial" panose="020B0604020202020204" pitchFamily="34" charset="0"/>
              </a:rPr>
              <a:t>system</a:t>
            </a:r>
            <a:r>
              <a:rPr lang="cs-CZ" sz="2800" dirty="0">
                <a:solidFill>
                  <a:srgbClr val="0070C0"/>
                </a:solidFill>
                <a:latin typeface="Arial" panose="020B0604020202020204" pitchFamily="34" charset="0"/>
                <a:cs typeface="Arial" panose="020B0604020202020204" pitchFamily="34" charset="0"/>
              </a:rPr>
              <a:t> (NE, E)</a:t>
            </a:r>
            <a:endParaRPr lang="en-GB" sz="2400" dirty="0">
              <a:solidFill>
                <a:srgbClr val="0070C0"/>
              </a:solidFill>
              <a:latin typeface="Arial" panose="020B0604020202020204" pitchFamily="34" charset="0"/>
              <a:cs typeface="Arial" panose="020B0604020202020204" pitchFamily="34" charset="0"/>
            </a:endParaRPr>
          </a:p>
        </p:txBody>
      </p:sp>
      <p:sp>
        <p:nvSpPr>
          <p:cNvPr id="13" name="Zástupný symbol pro obsah 2"/>
          <p:cNvSpPr txBox="1">
            <a:spLocks/>
          </p:cNvSpPr>
          <p:nvPr/>
        </p:nvSpPr>
        <p:spPr>
          <a:xfrm>
            <a:off x="1516132" y="5411570"/>
            <a:ext cx="7329050"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err="1">
                <a:solidFill>
                  <a:srgbClr val="0070C0"/>
                </a:solidFill>
                <a:latin typeface="Arial" panose="020B0604020202020204" pitchFamily="34" charset="0"/>
                <a:cs typeface="Arial" panose="020B0604020202020204" pitchFamily="34" charset="0"/>
              </a:rPr>
              <a:t>parasympathetic</a:t>
            </a:r>
            <a:r>
              <a:rPr lang="cs-CZ" sz="2800" dirty="0">
                <a:solidFill>
                  <a:srgbClr val="0070C0"/>
                </a:solidFill>
                <a:latin typeface="Arial" panose="020B0604020202020204" pitchFamily="34" charset="0"/>
                <a:cs typeface="Arial" panose="020B0604020202020204" pitchFamily="34" charset="0"/>
              </a:rPr>
              <a:t> </a:t>
            </a:r>
            <a:r>
              <a:rPr lang="cs-CZ" sz="2800" dirty="0" err="1">
                <a:solidFill>
                  <a:srgbClr val="0070C0"/>
                </a:solidFill>
                <a:latin typeface="Arial" panose="020B0604020202020204" pitchFamily="34" charset="0"/>
                <a:cs typeface="Arial" panose="020B0604020202020204" pitchFamily="34" charset="0"/>
              </a:rPr>
              <a:t>system</a:t>
            </a:r>
            <a:r>
              <a:rPr lang="cs-CZ" sz="2800" dirty="0">
                <a:solidFill>
                  <a:srgbClr val="0070C0"/>
                </a:solidFill>
                <a:latin typeface="Arial" panose="020B0604020202020204" pitchFamily="34" charset="0"/>
                <a:cs typeface="Arial" panose="020B0604020202020204" pitchFamily="34" charset="0"/>
              </a:rPr>
              <a:t> (ACH)</a:t>
            </a:r>
            <a:endParaRPr lang="en-GB" sz="2400" dirty="0">
              <a:solidFill>
                <a:srgbClr val="0070C0"/>
              </a:solidFill>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1516132" y="4268386"/>
            <a:ext cx="7329050" cy="117683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a:latin typeface="Arial" panose="020B0604020202020204" pitchFamily="34" charset="0"/>
                <a:cs typeface="Arial" panose="020B0604020202020204" pitchFamily="34" charset="0"/>
              </a:rPr>
              <a:t>↑ HR + </a:t>
            </a:r>
            <a:r>
              <a:rPr lang="cs-CZ" sz="2600" dirty="0" err="1">
                <a:latin typeface="Arial" panose="020B0604020202020204" pitchFamily="34" charset="0"/>
                <a:cs typeface="Arial" panose="020B0604020202020204" pitchFamily="34" charset="0"/>
              </a:rPr>
              <a:t>contractility</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rate</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cardiac</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metabolism</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increased</a:t>
            </a:r>
            <a:r>
              <a:rPr lang="cs-CZ" sz="2600" dirty="0">
                <a:latin typeface="Arial" panose="020B0604020202020204" pitchFamily="34" charset="0"/>
                <a:cs typeface="Arial" panose="020B0604020202020204" pitchFamily="34" charset="0"/>
                <a:sym typeface="Symbol"/>
              </a:rPr>
              <a:t> O</a:t>
            </a:r>
            <a:r>
              <a:rPr lang="cs-CZ" sz="2600" baseline="-25000" dirty="0">
                <a:latin typeface="Arial" panose="020B0604020202020204" pitchFamily="34" charset="0"/>
                <a:cs typeface="Arial" panose="020B0604020202020204" pitchFamily="34" charset="0"/>
                <a:sym typeface="Symbol"/>
              </a:rPr>
              <a:t>2</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consumption</a:t>
            </a:r>
            <a:r>
              <a:rPr lang="cs-CZ" sz="2600" dirty="0">
                <a:latin typeface="Arial" panose="020B0604020202020204" pitchFamily="34" charset="0"/>
                <a:cs typeface="Arial" panose="020B0604020202020204" pitchFamily="34" charset="0"/>
                <a:sym typeface="Symbol"/>
              </a:rPr>
              <a:t>   </a:t>
            </a:r>
            <a:r>
              <a:rPr lang="cs-CZ" sz="2600" dirty="0" err="1">
                <a:latin typeface="Arial" panose="020B0604020202020204" pitchFamily="34" charset="0"/>
                <a:cs typeface="Arial" panose="020B0604020202020204" pitchFamily="34" charset="0"/>
                <a:sym typeface="Symbol"/>
              </a:rPr>
              <a:t>activation</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of</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local</a:t>
            </a:r>
            <a:r>
              <a:rPr lang="cs-CZ" sz="2600" dirty="0">
                <a:latin typeface="Arial" panose="020B0604020202020204" pitchFamily="34" charset="0"/>
                <a:cs typeface="Arial" panose="020B0604020202020204" pitchFamily="34" charset="0"/>
                <a:sym typeface="Symbol"/>
              </a:rPr>
              <a:t> </a:t>
            </a:r>
            <a:r>
              <a:rPr lang="cs-CZ" sz="2600" dirty="0" err="1">
                <a:solidFill>
                  <a:srgbClr val="C00000"/>
                </a:solidFill>
                <a:latin typeface="Arial" panose="020B0604020202020204" pitchFamily="34" charset="0"/>
                <a:cs typeface="Arial" panose="020B0604020202020204" pitchFamily="34" charset="0"/>
                <a:sym typeface="Symbol"/>
              </a:rPr>
              <a:t>vasodilating</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mechanisms</a:t>
            </a:r>
            <a:endParaRPr lang="en-GB" sz="26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
        <p:nvSpPr>
          <p:cNvPr id="18" name="Zástupný symbol pro obsah 2"/>
          <p:cNvSpPr txBox="1">
            <a:spLocks/>
          </p:cNvSpPr>
          <p:nvPr/>
        </p:nvSpPr>
        <p:spPr>
          <a:xfrm>
            <a:off x="1516132" y="5877272"/>
            <a:ext cx="7520364" cy="59655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err="1">
                <a:latin typeface="Arial" panose="020B0604020202020204" pitchFamily="34" charset="0"/>
                <a:cs typeface="Arial" panose="020B0604020202020204" pitchFamily="34" charset="0"/>
              </a:rPr>
              <a:t>opposite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changes</a:t>
            </a:r>
            <a:r>
              <a:rPr lang="cs-CZ" sz="2400" dirty="0">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sym typeface="Symbol"/>
              </a:rPr>
              <a:t> </a:t>
            </a:r>
            <a:r>
              <a:rPr lang="cs-CZ" sz="2400" dirty="0" err="1">
                <a:solidFill>
                  <a:srgbClr val="C00000"/>
                </a:solidFill>
                <a:latin typeface="Arial" panose="020B0604020202020204" pitchFamily="34" charset="0"/>
                <a:cs typeface="Arial" panose="020B0604020202020204" pitchFamily="34" charset="0"/>
                <a:sym typeface="Symbol"/>
              </a:rPr>
              <a:t>vasoconstriction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320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ástupný symbol pro obsah 2"/>
          <p:cNvSpPr>
            <a:spLocks noGrp="1"/>
          </p:cNvSpPr>
          <p:nvPr>
            <p:ph idx="1"/>
          </p:nvPr>
        </p:nvSpPr>
        <p:spPr>
          <a:xfrm>
            <a:off x="457200" y="1600200"/>
            <a:ext cx="8229600" cy="604664"/>
          </a:xfrm>
        </p:spPr>
        <p:txBody>
          <a:bodyPr>
            <a:normAutofit/>
          </a:bodyPr>
          <a:lstStyle/>
          <a:p>
            <a:pPr marL="0" indent="0">
              <a:buNone/>
            </a:pPr>
            <a:r>
              <a:rPr lang="cs-CZ" dirty="0" err="1">
                <a:solidFill>
                  <a:srgbClr val="C00000"/>
                </a:solidFill>
                <a:latin typeface="Arial" panose="020B0604020202020204" pitchFamily="34" charset="0"/>
                <a:cs typeface="Arial" panose="020B0604020202020204" pitchFamily="34" charset="0"/>
              </a:rPr>
              <a:t>Control</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of</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coronary</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blood</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flow</a:t>
            </a:r>
            <a:endParaRPr lang="en-GB" dirty="0">
              <a:solidFill>
                <a:srgbClr val="C00000"/>
              </a:solidFill>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467544" y="2276872"/>
            <a:ext cx="8568952"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arenR" startAt="2"/>
            </a:pPr>
            <a:r>
              <a:rPr lang="en-GB" sz="2800" dirty="0">
                <a:latin typeface="Arial" panose="020B0604020202020204" pitchFamily="34" charset="0"/>
                <a:cs typeface="Arial" panose="020B0604020202020204" pitchFamily="34" charset="0"/>
              </a:rPr>
              <a:t>the </a:t>
            </a:r>
            <a:r>
              <a:rPr lang="en-GB" sz="2800" dirty="0">
                <a:solidFill>
                  <a:srgbClr val="C00000"/>
                </a:solidFill>
                <a:latin typeface="Arial" panose="020B0604020202020204" pitchFamily="34" charset="0"/>
                <a:cs typeface="Arial" panose="020B0604020202020204" pitchFamily="34" charset="0"/>
              </a:rPr>
              <a:t>neural regulation </a:t>
            </a:r>
            <a:r>
              <a:rPr lang="en-GB" sz="2800" dirty="0">
                <a:latin typeface="Arial" panose="020B0604020202020204" pitchFamily="34" charset="0"/>
                <a:cs typeface="Arial" panose="020B0604020202020204" pitchFamily="34" charset="0"/>
              </a:rPr>
              <a:t>of the vessel diameter – secondary </a:t>
            </a:r>
            <a:r>
              <a:rPr lang="en-GB" sz="2800" dirty="0" err="1">
                <a:latin typeface="Arial" panose="020B0604020202020204" pitchFamily="34" charset="0"/>
                <a:cs typeface="Arial" panose="020B0604020202020204" pitchFamily="34" charset="0"/>
              </a:rPr>
              <a:t>impa</a:t>
            </a:r>
            <a:r>
              <a:rPr lang="cs-CZ" sz="2800" dirty="0" err="1">
                <a:latin typeface="Arial" panose="020B0604020202020204" pitchFamily="34" charset="0"/>
                <a:cs typeface="Arial" panose="020B0604020202020204" pitchFamily="34" charset="0"/>
              </a:rPr>
              <a:t>ct</a:t>
            </a:r>
            <a:endParaRPr lang="en-GB" sz="2000" dirty="0">
              <a:latin typeface="Arial" panose="020B0604020202020204" pitchFamily="34" charset="0"/>
              <a:cs typeface="Arial" panose="020B0604020202020204" pitchFamily="34" charset="0"/>
            </a:endParaRPr>
          </a:p>
        </p:txBody>
      </p:sp>
      <p:sp>
        <p:nvSpPr>
          <p:cNvPr id="11" name="Zástupný symbol pro obsah 2"/>
          <p:cNvSpPr txBox="1">
            <a:spLocks/>
          </p:cNvSpPr>
          <p:nvPr/>
        </p:nvSpPr>
        <p:spPr>
          <a:xfrm>
            <a:off x="996310" y="3212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a:pPr>
            <a:r>
              <a:rPr lang="cs-CZ" sz="2800" dirty="0" err="1">
                <a:solidFill>
                  <a:srgbClr val="C00000"/>
                </a:solidFill>
                <a:latin typeface="Arial" panose="020B0604020202020204" pitchFamily="34" charset="0"/>
                <a:cs typeface="Arial" panose="020B0604020202020204" pitchFamily="34" charset="0"/>
              </a:rPr>
              <a:t>indirect</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1003132" y="3725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startAt="2"/>
            </a:pPr>
            <a:r>
              <a:rPr lang="cs-CZ" sz="2800" dirty="0">
                <a:solidFill>
                  <a:srgbClr val="C00000"/>
                </a:solidFill>
                <a:latin typeface="Arial" panose="020B0604020202020204" pitchFamily="34" charset="0"/>
                <a:cs typeface="Arial" panose="020B0604020202020204" pitchFamily="34" charset="0"/>
              </a:rPr>
              <a:t>direct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1516132" y="4196378"/>
            <a:ext cx="7329050"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err="1">
                <a:solidFill>
                  <a:srgbClr val="0070C0"/>
                </a:solidFill>
                <a:latin typeface="Arial" panose="020B0604020202020204" pitchFamily="34" charset="0"/>
                <a:cs typeface="Arial" panose="020B0604020202020204" pitchFamily="34" charset="0"/>
              </a:rPr>
              <a:t>sympathetic</a:t>
            </a:r>
            <a:r>
              <a:rPr lang="cs-CZ" sz="2800" dirty="0">
                <a:solidFill>
                  <a:srgbClr val="0070C0"/>
                </a:solidFill>
                <a:latin typeface="Arial" panose="020B0604020202020204" pitchFamily="34" charset="0"/>
                <a:cs typeface="Arial" panose="020B0604020202020204" pitchFamily="34" charset="0"/>
              </a:rPr>
              <a:t> </a:t>
            </a:r>
            <a:r>
              <a:rPr lang="cs-CZ" sz="2800" dirty="0" err="1">
                <a:solidFill>
                  <a:srgbClr val="0070C0"/>
                </a:solidFill>
                <a:latin typeface="Arial" panose="020B0604020202020204" pitchFamily="34" charset="0"/>
                <a:cs typeface="Arial" panose="020B0604020202020204" pitchFamily="34" charset="0"/>
              </a:rPr>
              <a:t>system</a:t>
            </a:r>
            <a:r>
              <a:rPr lang="cs-CZ" sz="2800" dirty="0">
                <a:solidFill>
                  <a:srgbClr val="0070C0"/>
                </a:solidFill>
                <a:latin typeface="Arial" panose="020B0604020202020204" pitchFamily="34" charset="0"/>
                <a:cs typeface="Arial" panose="020B0604020202020204" pitchFamily="34" charset="0"/>
              </a:rPr>
              <a:t> (NE, E)</a:t>
            </a:r>
            <a:endParaRPr lang="en-GB" sz="2400" dirty="0">
              <a:solidFill>
                <a:srgbClr val="0070C0"/>
              </a:solidFill>
              <a:latin typeface="Arial" panose="020B0604020202020204" pitchFamily="34" charset="0"/>
              <a:cs typeface="Arial" panose="020B0604020202020204" pitchFamily="34" charset="0"/>
            </a:endParaRPr>
          </a:p>
        </p:txBody>
      </p:sp>
      <p:sp>
        <p:nvSpPr>
          <p:cNvPr id="13" name="Zástupný symbol pro obsah 2"/>
          <p:cNvSpPr txBox="1">
            <a:spLocks/>
          </p:cNvSpPr>
          <p:nvPr/>
        </p:nvSpPr>
        <p:spPr>
          <a:xfrm>
            <a:off x="1516132" y="5620772"/>
            <a:ext cx="7329050"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err="1">
                <a:solidFill>
                  <a:srgbClr val="0070C0"/>
                </a:solidFill>
                <a:latin typeface="Arial" panose="020B0604020202020204" pitchFamily="34" charset="0"/>
                <a:cs typeface="Arial" panose="020B0604020202020204" pitchFamily="34" charset="0"/>
              </a:rPr>
              <a:t>parasympathetic</a:t>
            </a:r>
            <a:r>
              <a:rPr lang="cs-CZ" sz="2800" dirty="0">
                <a:solidFill>
                  <a:srgbClr val="0070C0"/>
                </a:solidFill>
                <a:latin typeface="Arial" panose="020B0604020202020204" pitchFamily="34" charset="0"/>
                <a:cs typeface="Arial" panose="020B0604020202020204" pitchFamily="34" charset="0"/>
              </a:rPr>
              <a:t> </a:t>
            </a:r>
            <a:r>
              <a:rPr lang="cs-CZ" sz="2800" dirty="0" err="1">
                <a:solidFill>
                  <a:srgbClr val="0070C0"/>
                </a:solidFill>
                <a:latin typeface="Arial" panose="020B0604020202020204" pitchFamily="34" charset="0"/>
                <a:cs typeface="Arial" panose="020B0604020202020204" pitchFamily="34" charset="0"/>
              </a:rPr>
              <a:t>system</a:t>
            </a:r>
            <a:r>
              <a:rPr lang="cs-CZ" sz="2800" dirty="0">
                <a:solidFill>
                  <a:srgbClr val="0070C0"/>
                </a:solidFill>
                <a:latin typeface="Arial" panose="020B0604020202020204" pitchFamily="34" charset="0"/>
                <a:cs typeface="Arial" panose="020B0604020202020204" pitchFamily="34" charset="0"/>
              </a:rPr>
              <a:t> (ACH)</a:t>
            </a:r>
            <a:endParaRPr lang="en-GB" sz="2400" dirty="0">
              <a:solidFill>
                <a:srgbClr val="0070C0"/>
              </a:solidFill>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1516132" y="4716200"/>
            <a:ext cx="7520364" cy="58841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err="1">
                <a:latin typeface="Arial" panose="020B0604020202020204" pitchFamily="34" charset="0"/>
                <a:cs typeface="Arial" panose="020B0604020202020204" pitchFamily="34" charset="0"/>
              </a:rPr>
              <a:t>epicardial</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vessels</a:t>
            </a:r>
            <a:r>
              <a:rPr lang="cs-CZ" sz="2400" dirty="0">
                <a:latin typeface="Arial" panose="020B0604020202020204" pitchFamily="34" charset="0"/>
                <a:cs typeface="Arial" panose="020B0604020202020204" pitchFamily="34" charset="0"/>
              </a:rPr>
              <a:t> – </a:t>
            </a:r>
            <a:r>
              <a:rPr lang="cs-CZ" sz="2400" dirty="0" err="1">
                <a:latin typeface="Arial" panose="020B0604020202020204" pitchFamily="34" charset="0"/>
                <a:cs typeface="Arial" panose="020B0604020202020204" pitchFamily="34" charset="0"/>
              </a:rPr>
              <a:t>mostly</a:t>
            </a:r>
            <a:r>
              <a:rPr lang="cs-CZ"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α</a:t>
            </a:r>
            <a:r>
              <a:rPr lang="cs-CZ" sz="2400" dirty="0">
                <a:latin typeface="Arial" panose="020B0604020202020204" pitchFamily="34" charset="0"/>
                <a:cs typeface="Arial" panose="020B0604020202020204" pitchFamily="34" charset="0"/>
              </a:rPr>
              <a:t>-</a:t>
            </a:r>
            <a:r>
              <a:rPr lang="cs-CZ" sz="2400" dirty="0" err="1">
                <a:latin typeface="Arial" panose="020B0604020202020204" pitchFamily="34" charset="0"/>
                <a:cs typeface="Arial" panose="020B0604020202020204" pitchFamily="34" charset="0"/>
              </a:rPr>
              <a:t>rec</a:t>
            </a:r>
            <a:r>
              <a:rPr lang="cs-CZ" sz="2400" dirty="0">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sym typeface="Symbol"/>
              </a:rPr>
              <a: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vasoconstriction</a:t>
            </a:r>
            <a:endParaRPr lang="en-GB" sz="24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
        <p:nvSpPr>
          <p:cNvPr id="15" name="Zástupný symbol pro obsah 2"/>
          <p:cNvSpPr txBox="1">
            <a:spLocks/>
          </p:cNvSpPr>
          <p:nvPr/>
        </p:nvSpPr>
        <p:spPr>
          <a:xfrm>
            <a:off x="1516132" y="6086474"/>
            <a:ext cx="7520364" cy="59655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err="1">
                <a:latin typeface="Arial" panose="020B0604020202020204" pitchFamily="34" charset="0"/>
                <a:cs typeface="Arial" panose="020B0604020202020204" pitchFamily="34" charset="0"/>
              </a:rPr>
              <a:t>vasodilation</a:t>
            </a:r>
            <a:r>
              <a:rPr lang="cs-CZ" sz="2400" dirty="0">
                <a:latin typeface="Arial" panose="020B0604020202020204" pitchFamily="34" charset="0"/>
                <a:cs typeface="Arial" panose="020B0604020202020204" pitchFamily="34" charset="0"/>
              </a:rPr>
              <a:t>, but not </a:t>
            </a:r>
            <a:r>
              <a:rPr lang="cs-CZ" sz="2400" dirty="0" err="1">
                <a:latin typeface="Arial" panose="020B0604020202020204" pitchFamily="34" charset="0"/>
                <a:cs typeface="Arial" panose="020B0604020202020204" pitchFamily="34" charset="0"/>
              </a:rPr>
              <a:t>significant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only</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few</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fibers</a:t>
            </a:r>
            <a:r>
              <a:rPr lang="cs-CZ" sz="2400" dirty="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
        <p:nvSpPr>
          <p:cNvPr id="17" name="Zástupný symbol pro obsah 2"/>
          <p:cNvSpPr txBox="1">
            <a:spLocks/>
          </p:cNvSpPr>
          <p:nvPr/>
        </p:nvSpPr>
        <p:spPr>
          <a:xfrm>
            <a:off x="1516132" y="5104361"/>
            <a:ext cx="7520364" cy="58841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err="1">
                <a:latin typeface="Arial" panose="020B0604020202020204" pitchFamily="34" charset="0"/>
                <a:cs typeface="Arial" panose="020B0604020202020204" pitchFamily="34" charset="0"/>
              </a:rPr>
              <a:t>intramural</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vessels</a:t>
            </a:r>
            <a:r>
              <a:rPr lang="cs-CZ" sz="2400" dirty="0">
                <a:latin typeface="Arial" panose="020B0604020202020204" pitchFamily="34" charset="0"/>
                <a:cs typeface="Arial" panose="020B0604020202020204" pitchFamily="34" charset="0"/>
              </a:rPr>
              <a:t> – </a:t>
            </a:r>
            <a:r>
              <a:rPr lang="cs-CZ" sz="2400" dirty="0" err="1">
                <a:latin typeface="Arial" panose="020B0604020202020204" pitchFamily="34" charset="0"/>
                <a:cs typeface="Arial" panose="020B0604020202020204" pitchFamily="34" charset="0"/>
              </a:rPr>
              <a:t>mostly</a:t>
            </a:r>
            <a:r>
              <a:rPr lang="cs-CZ"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β</a:t>
            </a:r>
            <a:r>
              <a:rPr lang="cs-CZ" sz="2400" dirty="0">
                <a:latin typeface="Arial" panose="020B0604020202020204" pitchFamily="34" charset="0"/>
                <a:cs typeface="Arial" panose="020B0604020202020204" pitchFamily="34" charset="0"/>
              </a:rPr>
              <a:t>-</a:t>
            </a:r>
            <a:r>
              <a:rPr lang="cs-CZ" sz="2400" dirty="0" err="1">
                <a:latin typeface="Arial" panose="020B0604020202020204" pitchFamily="34" charset="0"/>
                <a:cs typeface="Arial" panose="020B0604020202020204" pitchFamily="34" charset="0"/>
              </a:rPr>
              <a:t>rec</a:t>
            </a:r>
            <a:r>
              <a:rPr lang="cs-CZ" sz="2400" dirty="0">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sym typeface="Symbol"/>
              </a:rPr>
              <a:t></a:t>
            </a:r>
            <a:r>
              <a:rPr lang="cs-CZ" sz="2400" dirty="0">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vasodilation</a:t>
            </a:r>
            <a:endParaRPr lang="en-GB" sz="2400" dirty="0">
              <a:solidFill>
                <a:srgbClr val="C00000"/>
              </a:solidFill>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
        <p:nvSpPr>
          <p:cNvPr id="18" name="Zástupný symbol pro obsah 2"/>
          <p:cNvSpPr txBox="1">
            <a:spLocks/>
          </p:cNvSpPr>
          <p:nvPr/>
        </p:nvSpPr>
        <p:spPr>
          <a:xfrm>
            <a:off x="6250772" y="3886402"/>
            <a:ext cx="2880320" cy="92439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i="1" dirty="0" err="1">
                <a:latin typeface="Arial" panose="020B0604020202020204" pitchFamily="34" charset="0"/>
                <a:cs typeface="Arial" panose="020B0604020202020204" pitchFamily="34" charset="0"/>
              </a:rPr>
              <a:t>vasospastic</a:t>
            </a:r>
            <a:r>
              <a:rPr lang="cs-CZ" sz="2400" i="1" dirty="0">
                <a:latin typeface="Arial" panose="020B0604020202020204" pitchFamily="34" charset="0"/>
                <a:cs typeface="Arial" panose="020B0604020202020204" pitchFamily="34" charset="0"/>
              </a:rPr>
              <a:t> </a:t>
            </a:r>
            <a:r>
              <a:rPr lang="cs-CZ" sz="2400" i="1" dirty="0" err="1">
                <a:latin typeface="Arial" panose="020B0604020202020204" pitchFamily="34" charset="0"/>
                <a:cs typeface="Arial" panose="020B0604020202020204" pitchFamily="34" charset="0"/>
              </a:rPr>
              <a:t>myocardial</a:t>
            </a:r>
            <a:r>
              <a:rPr lang="cs-CZ" sz="2400" i="1" dirty="0">
                <a:latin typeface="Arial" panose="020B0604020202020204" pitchFamily="34" charset="0"/>
                <a:cs typeface="Arial" panose="020B0604020202020204" pitchFamily="34" charset="0"/>
              </a:rPr>
              <a:t> </a:t>
            </a:r>
            <a:r>
              <a:rPr lang="cs-CZ" sz="2400" i="1" dirty="0" err="1">
                <a:latin typeface="Arial" panose="020B0604020202020204" pitchFamily="34" charset="0"/>
                <a:cs typeface="Arial" panose="020B0604020202020204" pitchFamily="34" charset="0"/>
              </a:rPr>
              <a:t>ischemia</a:t>
            </a:r>
            <a:endParaRPr lang="en-GB" sz="2400" i="1"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17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3" grpId="0"/>
      <p:bldP spid="14" grpId="0"/>
      <p:bldP spid="15" grpId="0"/>
      <p:bldP spid="17"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ástupný symbol pro obsah 2"/>
          <p:cNvSpPr>
            <a:spLocks noGrp="1"/>
          </p:cNvSpPr>
          <p:nvPr>
            <p:ph idx="1"/>
          </p:nvPr>
        </p:nvSpPr>
        <p:spPr>
          <a:xfrm>
            <a:off x="457200" y="1600200"/>
            <a:ext cx="8229600" cy="604664"/>
          </a:xfrm>
        </p:spPr>
        <p:txBody>
          <a:bodyPr>
            <a:normAutofit/>
          </a:bodyPr>
          <a:lstStyle/>
          <a:p>
            <a:pPr marL="0" indent="0">
              <a:buNone/>
            </a:pPr>
            <a:r>
              <a:rPr lang="cs-CZ" dirty="0" err="1">
                <a:solidFill>
                  <a:srgbClr val="C00000"/>
                </a:solidFill>
                <a:latin typeface="Arial" panose="020B0604020202020204" pitchFamily="34" charset="0"/>
                <a:cs typeface="Arial" panose="020B0604020202020204" pitchFamily="34" charset="0"/>
              </a:rPr>
              <a:t>Control</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of</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coronary</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blood</a:t>
            </a:r>
            <a:r>
              <a:rPr lang="cs-CZ" dirty="0">
                <a:solidFill>
                  <a:srgbClr val="C00000"/>
                </a:solidFill>
                <a:latin typeface="Arial" panose="020B0604020202020204" pitchFamily="34" charset="0"/>
                <a:cs typeface="Arial" panose="020B0604020202020204" pitchFamily="34" charset="0"/>
              </a:rPr>
              <a:t> </a:t>
            </a:r>
            <a:r>
              <a:rPr lang="cs-CZ" dirty="0" err="1">
                <a:solidFill>
                  <a:srgbClr val="C00000"/>
                </a:solidFill>
                <a:latin typeface="Arial" panose="020B0604020202020204" pitchFamily="34" charset="0"/>
                <a:cs typeface="Arial" panose="020B0604020202020204" pitchFamily="34" charset="0"/>
              </a:rPr>
              <a:t>flow</a:t>
            </a:r>
            <a:endParaRPr lang="en-GB" dirty="0">
              <a:solidFill>
                <a:srgbClr val="C00000"/>
              </a:solidFill>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467544" y="2276872"/>
            <a:ext cx="8568952"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arenR" startAt="2"/>
            </a:pPr>
            <a:r>
              <a:rPr lang="en-GB" sz="2800" dirty="0">
                <a:latin typeface="Arial" panose="020B0604020202020204" pitchFamily="34" charset="0"/>
                <a:cs typeface="Arial" panose="020B0604020202020204" pitchFamily="34" charset="0"/>
              </a:rPr>
              <a:t>the </a:t>
            </a:r>
            <a:r>
              <a:rPr lang="en-GB" sz="2800" dirty="0">
                <a:solidFill>
                  <a:srgbClr val="C00000"/>
                </a:solidFill>
                <a:latin typeface="Arial" panose="020B0604020202020204" pitchFamily="34" charset="0"/>
                <a:cs typeface="Arial" panose="020B0604020202020204" pitchFamily="34" charset="0"/>
              </a:rPr>
              <a:t>neural regulation </a:t>
            </a:r>
            <a:r>
              <a:rPr lang="en-GB" sz="2800" dirty="0">
                <a:latin typeface="Arial" panose="020B0604020202020204" pitchFamily="34" charset="0"/>
                <a:cs typeface="Arial" panose="020B0604020202020204" pitchFamily="34" charset="0"/>
              </a:rPr>
              <a:t>of the vessel diameter – secondary </a:t>
            </a:r>
            <a:r>
              <a:rPr lang="en-GB" sz="2800" dirty="0" err="1">
                <a:latin typeface="Arial" panose="020B0604020202020204" pitchFamily="34" charset="0"/>
                <a:cs typeface="Arial" panose="020B0604020202020204" pitchFamily="34" charset="0"/>
              </a:rPr>
              <a:t>impa</a:t>
            </a:r>
            <a:r>
              <a:rPr lang="cs-CZ" sz="2800" dirty="0" err="1">
                <a:latin typeface="Arial" panose="020B0604020202020204" pitchFamily="34" charset="0"/>
                <a:cs typeface="Arial" panose="020B0604020202020204" pitchFamily="34" charset="0"/>
              </a:rPr>
              <a:t>ct</a:t>
            </a:r>
            <a:endParaRPr lang="en-GB" sz="2000" dirty="0">
              <a:latin typeface="Arial" panose="020B0604020202020204" pitchFamily="34" charset="0"/>
              <a:cs typeface="Arial" panose="020B0604020202020204" pitchFamily="34" charset="0"/>
            </a:endParaRPr>
          </a:p>
        </p:txBody>
      </p:sp>
      <p:sp>
        <p:nvSpPr>
          <p:cNvPr id="11" name="Zástupný symbol pro obsah 2"/>
          <p:cNvSpPr txBox="1">
            <a:spLocks/>
          </p:cNvSpPr>
          <p:nvPr/>
        </p:nvSpPr>
        <p:spPr>
          <a:xfrm>
            <a:off x="996310" y="3212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a:pPr>
            <a:r>
              <a:rPr lang="cs-CZ" sz="2800" dirty="0" err="1">
                <a:solidFill>
                  <a:srgbClr val="C00000"/>
                </a:solidFill>
                <a:latin typeface="Arial" panose="020B0604020202020204" pitchFamily="34" charset="0"/>
                <a:cs typeface="Arial" panose="020B0604020202020204" pitchFamily="34" charset="0"/>
              </a:rPr>
              <a:t>indirect</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1003132" y="3725976"/>
            <a:ext cx="7848872"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startAt="2"/>
            </a:pPr>
            <a:r>
              <a:rPr lang="cs-CZ" sz="2800" dirty="0">
                <a:solidFill>
                  <a:srgbClr val="C00000"/>
                </a:solidFill>
                <a:latin typeface="Arial" panose="020B0604020202020204" pitchFamily="34" charset="0"/>
                <a:cs typeface="Arial" panose="020B0604020202020204" pitchFamily="34" charset="0"/>
              </a:rPr>
              <a:t>direct </a:t>
            </a:r>
            <a:r>
              <a:rPr lang="cs-CZ" sz="2800" dirty="0" err="1">
                <a:solidFill>
                  <a:srgbClr val="C00000"/>
                </a:solidFill>
                <a:latin typeface="Arial" panose="020B0604020202020204" pitchFamily="34" charset="0"/>
                <a:cs typeface="Arial" panose="020B0604020202020204" pitchFamily="34" charset="0"/>
              </a:rPr>
              <a:t>effects</a:t>
            </a:r>
            <a:endParaRPr lang="en-GB" sz="2400" dirty="0">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899592" y="4310983"/>
            <a:ext cx="7329050" cy="198941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3000" dirty="0" err="1">
                <a:solidFill>
                  <a:srgbClr val="0070C0"/>
                </a:solidFill>
                <a:latin typeface="Arial" panose="020B0604020202020204" pitchFamily="34" charset="0"/>
                <a:cs typeface="Arial" panose="020B0604020202020204" pitchFamily="34" charset="0"/>
              </a:rPr>
              <a:t>Whenever</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the</a:t>
            </a:r>
            <a:r>
              <a:rPr lang="cs-CZ" sz="3000" dirty="0">
                <a:solidFill>
                  <a:srgbClr val="0070C0"/>
                </a:solidFill>
                <a:latin typeface="Arial" panose="020B0604020202020204" pitchFamily="34" charset="0"/>
                <a:cs typeface="Arial" panose="020B0604020202020204" pitchFamily="34" charset="0"/>
              </a:rPr>
              <a:t> direct </a:t>
            </a:r>
            <a:r>
              <a:rPr lang="cs-CZ" sz="3000" dirty="0" err="1">
                <a:solidFill>
                  <a:srgbClr val="0070C0"/>
                </a:solidFill>
                <a:latin typeface="Arial" panose="020B0604020202020204" pitchFamily="34" charset="0"/>
                <a:cs typeface="Arial" panose="020B0604020202020204" pitchFamily="34" charset="0"/>
              </a:rPr>
              <a:t>effects</a:t>
            </a:r>
            <a:r>
              <a:rPr lang="cs-CZ" sz="3000" dirty="0">
                <a:solidFill>
                  <a:srgbClr val="0070C0"/>
                </a:solidFill>
                <a:latin typeface="Arial" panose="020B0604020202020204" pitchFamily="34" charset="0"/>
                <a:cs typeface="Arial" panose="020B0604020202020204" pitchFamily="34" charset="0"/>
              </a:rPr>
              <a:t> alter </a:t>
            </a:r>
            <a:r>
              <a:rPr lang="cs-CZ" sz="3000" dirty="0" err="1">
                <a:solidFill>
                  <a:srgbClr val="0070C0"/>
                </a:solidFill>
                <a:latin typeface="Arial" panose="020B0604020202020204" pitchFamily="34" charset="0"/>
                <a:cs typeface="Arial" panose="020B0604020202020204" pitchFamily="34" charset="0"/>
              </a:rPr>
              <a:t>the</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coronary</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blood</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flow</a:t>
            </a:r>
            <a:r>
              <a:rPr lang="cs-CZ" sz="3000" dirty="0">
                <a:solidFill>
                  <a:srgbClr val="0070C0"/>
                </a:solidFill>
                <a:latin typeface="Arial" panose="020B0604020202020204" pitchFamily="34" charset="0"/>
                <a:cs typeface="Arial" panose="020B0604020202020204" pitchFamily="34" charset="0"/>
              </a:rPr>
              <a:t> in </a:t>
            </a:r>
            <a:r>
              <a:rPr lang="cs-CZ" sz="3000" dirty="0" err="1">
                <a:solidFill>
                  <a:srgbClr val="0070C0"/>
                </a:solidFill>
                <a:latin typeface="Arial" panose="020B0604020202020204" pitchFamily="34" charset="0"/>
                <a:cs typeface="Arial" panose="020B0604020202020204" pitchFamily="34" charset="0"/>
              </a:rPr>
              <a:t>the</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wrong</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direction</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the</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metabolic</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control</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overrides</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them</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within</a:t>
            </a:r>
            <a:r>
              <a:rPr lang="cs-CZ" sz="3000" dirty="0">
                <a:solidFill>
                  <a:srgbClr val="0070C0"/>
                </a:solidFill>
                <a:latin typeface="Arial" panose="020B0604020202020204" pitchFamily="34" charset="0"/>
                <a:cs typeface="Arial" panose="020B0604020202020204" pitchFamily="34" charset="0"/>
              </a:rPr>
              <a:t> </a:t>
            </a:r>
            <a:r>
              <a:rPr lang="cs-CZ" sz="3000" dirty="0" err="1">
                <a:solidFill>
                  <a:srgbClr val="0070C0"/>
                </a:solidFill>
                <a:latin typeface="Arial" panose="020B0604020202020204" pitchFamily="34" charset="0"/>
                <a:cs typeface="Arial" panose="020B0604020202020204" pitchFamily="34" charset="0"/>
              </a:rPr>
              <a:t>seconds</a:t>
            </a:r>
            <a:r>
              <a:rPr lang="cs-CZ" sz="3000" dirty="0">
                <a:solidFill>
                  <a:srgbClr val="0070C0"/>
                </a:solidFill>
                <a:latin typeface="Arial" panose="020B0604020202020204" pitchFamily="34" charset="0"/>
                <a:cs typeface="Arial" panose="020B0604020202020204" pitchFamily="34" charset="0"/>
              </a:rPr>
              <a:t>!</a:t>
            </a:r>
            <a:endParaRPr lang="en-GB" sz="3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637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Zástupný symbol pro obsah 2"/>
          <p:cNvSpPr txBox="1">
            <a:spLocks/>
          </p:cNvSpPr>
          <p:nvPr/>
        </p:nvSpPr>
        <p:spPr>
          <a:xfrm>
            <a:off x="467543" y="1556792"/>
            <a:ext cx="8208913" cy="83833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800" b="1" dirty="0" err="1">
                <a:solidFill>
                  <a:srgbClr val="C00000"/>
                </a:solidFill>
                <a:latin typeface="Arial" panose="020B0604020202020204" pitchFamily="34" charset="0"/>
                <a:cs typeface="Arial" panose="020B0604020202020204" pitchFamily="34" charset="0"/>
              </a:rPr>
              <a:t>the</a:t>
            </a:r>
            <a:r>
              <a:rPr lang="cs-CZ" sz="2800" b="1" dirty="0">
                <a:solidFill>
                  <a:srgbClr val="C00000"/>
                </a:solidFill>
                <a:latin typeface="Arial" panose="020B0604020202020204" pitchFamily="34" charset="0"/>
                <a:cs typeface="Arial" panose="020B0604020202020204" pitchFamily="34" charset="0"/>
              </a:rPr>
              <a:t> </a:t>
            </a:r>
            <a:r>
              <a:rPr lang="cs-CZ" sz="2800" b="1" dirty="0" err="1">
                <a:solidFill>
                  <a:srgbClr val="C00000"/>
                </a:solidFill>
                <a:latin typeface="Arial" panose="020B0604020202020204" pitchFamily="34" charset="0"/>
                <a:cs typeface="Arial" panose="020B0604020202020204" pitchFamily="34" charset="0"/>
              </a:rPr>
              <a:t>resting</a:t>
            </a:r>
            <a:r>
              <a:rPr lang="cs-CZ" sz="2800" b="1" dirty="0">
                <a:solidFill>
                  <a:srgbClr val="C00000"/>
                </a:solidFill>
                <a:latin typeface="Arial" panose="020B0604020202020204" pitchFamily="34" charset="0"/>
                <a:cs typeface="Arial" panose="020B0604020202020204" pitchFamily="34" charset="0"/>
              </a:rPr>
              <a:t> </a:t>
            </a:r>
            <a:r>
              <a:rPr lang="cs-CZ" sz="2800" b="1" dirty="0" err="1">
                <a:solidFill>
                  <a:srgbClr val="C00000"/>
                </a:solidFill>
                <a:latin typeface="Arial" panose="020B0604020202020204" pitchFamily="34" charset="0"/>
                <a:cs typeface="Arial" panose="020B0604020202020204" pitchFamily="34" charset="0"/>
              </a:rPr>
              <a:t>blood</a:t>
            </a:r>
            <a:r>
              <a:rPr lang="cs-CZ" sz="2800" b="1" dirty="0">
                <a:solidFill>
                  <a:srgbClr val="C00000"/>
                </a:solidFill>
                <a:latin typeface="Arial" panose="020B0604020202020204" pitchFamily="34" charset="0"/>
                <a:cs typeface="Arial" panose="020B0604020202020204" pitchFamily="34" charset="0"/>
              </a:rPr>
              <a:t> </a:t>
            </a:r>
            <a:r>
              <a:rPr lang="cs-CZ" sz="2800" b="1" dirty="0" err="1">
                <a:solidFill>
                  <a:srgbClr val="C00000"/>
                </a:solidFill>
                <a:latin typeface="Arial" panose="020B0604020202020204" pitchFamily="34" charset="0"/>
                <a:cs typeface="Arial" panose="020B0604020202020204" pitchFamily="34" charset="0"/>
              </a:rPr>
              <a:t>flow</a:t>
            </a:r>
            <a:r>
              <a:rPr lang="cs-CZ" sz="2800" b="1" dirty="0">
                <a:solidFill>
                  <a:srgbClr val="C00000"/>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225 ml/min (4-5</a:t>
            </a:r>
            <a:r>
              <a:rPr lang="en-US" sz="2400" dirty="0">
                <a:latin typeface="Arial" panose="020B0604020202020204" pitchFamily="34" charset="0"/>
                <a:cs typeface="Arial" panose="020B0604020202020204" pitchFamily="34" charset="0"/>
              </a:rPr>
              <a: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of</a:t>
            </a:r>
            <a:r>
              <a:rPr lang="cs-CZ" sz="2400" dirty="0">
                <a:latin typeface="Arial" panose="020B0604020202020204" pitchFamily="34" charset="0"/>
                <a:cs typeface="Arial" panose="020B0604020202020204" pitchFamily="34" charset="0"/>
              </a:rPr>
              <a:t> CO)</a:t>
            </a:r>
            <a:endParaRPr lang="en-GB" sz="1600" dirty="0">
              <a:latin typeface="Arial" panose="020B0604020202020204" pitchFamily="34" charset="0"/>
              <a:cs typeface="Arial" panose="020B0604020202020204" pitchFamily="34" charset="0"/>
            </a:endParaRPr>
          </a:p>
        </p:txBody>
      </p:sp>
      <p:sp>
        <p:nvSpPr>
          <p:cNvPr id="8" name="Zástupný symbol pro obsah 2"/>
          <p:cNvSpPr txBox="1">
            <a:spLocks/>
          </p:cNvSpPr>
          <p:nvPr/>
        </p:nvSpPr>
        <p:spPr>
          <a:xfrm>
            <a:off x="467544" y="2160961"/>
            <a:ext cx="4680520" cy="5326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800" b="1" dirty="0" err="1">
                <a:solidFill>
                  <a:srgbClr val="C00000"/>
                </a:solidFill>
                <a:latin typeface="Arial" panose="020B0604020202020204" pitchFamily="34" charset="0"/>
                <a:cs typeface="Arial" panose="020B0604020202020204" pitchFamily="34" charset="0"/>
              </a:rPr>
              <a:t>at</a:t>
            </a:r>
            <a:r>
              <a:rPr lang="cs-CZ" sz="2800" b="1" dirty="0">
                <a:solidFill>
                  <a:srgbClr val="C00000"/>
                </a:solidFill>
                <a:latin typeface="Arial" panose="020B0604020202020204" pitchFamily="34" charset="0"/>
                <a:cs typeface="Arial" panose="020B0604020202020204" pitchFamily="34" charset="0"/>
              </a:rPr>
              <a:t> </a:t>
            </a:r>
            <a:r>
              <a:rPr lang="cs-CZ" sz="2800" b="1" dirty="0" err="1">
                <a:solidFill>
                  <a:srgbClr val="C00000"/>
                </a:solidFill>
                <a:latin typeface="Arial" panose="020B0604020202020204" pitchFamily="34" charset="0"/>
                <a:cs typeface="Arial" panose="020B0604020202020204" pitchFamily="34" charset="0"/>
              </a:rPr>
              <a:t>physical</a:t>
            </a:r>
            <a:r>
              <a:rPr lang="cs-CZ" sz="2800" b="1" dirty="0">
                <a:solidFill>
                  <a:srgbClr val="C00000"/>
                </a:solidFill>
                <a:latin typeface="Arial" panose="020B0604020202020204" pitchFamily="34" charset="0"/>
                <a:cs typeface="Arial" panose="020B0604020202020204" pitchFamily="34" charset="0"/>
              </a:rPr>
              <a:t> </a:t>
            </a:r>
            <a:r>
              <a:rPr lang="cs-CZ" sz="2800" b="1" dirty="0" err="1">
                <a:solidFill>
                  <a:srgbClr val="C00000"/>
                </a:solidFill>
                <a:latin typeface="Arial" panose="020B0604020202020204" pitchFamily="34" charset="0"/>
                <a:cs typeface="Arial" panose="020B0604020202020204" pitchFamily="34" charset="0"/>
              </a:rPr>
              <a:t>exertion</a:t>
            </a:r>
            <a:r>
              <a:rPr lang="cs-CZ" sz="2800" b="1" dirty="0">
                <a:solidFill>
                  <a:srgbClr val="C00000"/>
                </a:solidFill>
                <a:latin typeface="Arial" panose="020B0604020202020204" pitchFamily="34" charset="0"/>
                <a:cs typeface="Arial" panose="020B0604020202020204" pitchFamily="34" charset="0"/>
              </a:rPr>
              <a:t>: </a:t>
            </a:r>
            <a:endParaRPr lang="en-GB" sz="2800" b="1" dirty="0">
              <a:solidFill>
                <a:srgbClr val="C00000"/>
              </a:solidFill>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827584" y="2654562"/>
            <a:ext cx="7848872" cy="5326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2400" dirty="0" err="1">
                <a:latin typeface="Arial" panose="020B0604020202020204" pitchFamily="34" charset="0"/>
                <a:cs typeface="Arial" panose="020B0604020202020204" pitchFamily="34" charset="0"/>
              </a:rPr>
              <a:t>cardiac</a:t>
            </a:r>
            <a:r>
              <a:rPr lang="cs-CZ" sz="2400" dirty="0">
                <a:latin typeface="Arial" panose="020B0604020202020204" pitchFamily="34" charset="0"/>
                <a:cs typeface="Arial" panose="020B0604020202020204" pitchFamily="34" charset="0"/>
              </a:rPr>
              <a:t> output </a:t>
            </a:r>
            <a:r>
              <a:rPr lang="cs-CZ" sz="2400" dirty="0" err="1">
                <a:latin typeface="Arial" panose="020B0604020202020204" pitchFamily="34" charset="0"/>
                <a:cs typeface="Arial" panose="020B0604020202020204" pitchFamily="34" charset="0"/>
              </a:rPr>
              <a:t>increased</a:t>
            </a:r>
            <a:r>
              <a:rPr lang="cs-CZ" sz="2400" dirty="0">
                <a:latin typeface="Arial" panose="020B0604020202020204" pitchFamily="34" charset="0"/>
                <a:cs typeface="Arial" panose="020B0604020202020204" pitchFamily="34" charset="0"/>
              </a:rPr>
              <a:t> 4-7fold</a:t>
            </a:r>
          </a:p>
        </p:txBody>
      </p:sp>
      <p:sp>
        <p:nvSpPr>
          <p:cNvPr id="13" name="Zástupný symbol pro obsah 2"/>
          <p:cNvSpPr txBox="1">
            <a:spLocks/>
          </p:cNvSpPr>
          <p:nvPr/>
        </p:nvSpPr>
        <p:spPr>
          <a:xfrm>
            <a:off x="827584" y="3053239"/>
            <a:ext cx="7848872" cy="5326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2400" dirty="0" err="1">
                <a:latin typeface="Arial" panose="020B0604020202020204" pitchFamily="34" charset="0"/>
                <a:cs typeface="Arial" panose="020B0604020202020204" pitchFamily="34" charset="0"/>
              </a:rPr>
              <a:t>higher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afterload</a:t>
            </a:r>
            <a:endParaRPr lang="cs-CZ" sz="2400" dirty="0">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6226382" y="2632858"/>
            <a:ext cx="2645606" cy="8423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err="1">
                <a:solidFill>
                  <a:srgbClr val="C00000"/>
                </a:solidFill>
                <a:latin typeface="Arial" panose="020B0604020202020204" pitchFamily="34" charset="0"/>
                <a:cs typeface="Arial" panose="020B0604020202020204" pitchFamily="34" charset="0"/>
              </a:rPr>
              <a:t>cardiac</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work</a:t>
            </a:r>
            <a:r>
              <a:rPr lang="cs-CZ" sz="2400" dirty="0">
                <a:solidFill>
                  <a:srgbClr val="C00000"/>
                </a:solidFill>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may</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increase</a:t>
            </a:r>
            <a:r>
              <a:rPr lang="cs-CZ" sz="2400" dirty="0">
                <a:latin typeface="Arial" panose="020B0604020202020204" pitchFamily="34" charset="0"/>
                <a:cs typeface="Arial" panose="020B0604020202020204" pitchFamily="34" charset="0"/>
              </a:rPr>
              <a:t> </a:t>
            </a:r>
            <a:r>
              <a:rPr lang="cs-CZ" sz="2400" dirty="0">
                <a:solidFill>
                  <a:srgbClr val="C00000"/>
                </a:solidFill>
                <a:latin typeface="Arial" panose="020B0604020202020204" pitchFamily="34" charset="0"/>
                <a:cs typeface="Arial" panose="020B0604020202020204" pitchFamily="34" charset="0"/>
              </a:rPr>
              <a:t>6-9fold</a:t>
            </a:r>
          </a:p>
        </p:txBody>
      </p:sp>
      <p:sp>
        <p:nvSpPr>
          <p:cNvPr id="15" name="Zástupný symbol pro obsah 2"/>
          <p:cNvSpPr txBox="1">
            <a:spLocks/>
          </p:cNvSpPr>
          <p:nvPr/>
        </p:nvSpPr>
        <p:spPr>
          <a:xfrm>
            <a:off x="827584" y="3554871"/>
            <a:ext cx="7848872" cy="5326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2400" dirty="0" err="1">
                <a:solidFill>
                  <a:srgbClr val="C00000"/>
                </a:solidFill>
                <a:latin typeface="Arial" panose="020B0604020202020204" pitchFamily="34" charset="0"/>
                <a:cs typeface="Arial" panose="020B0604020202020204" pitchFamily="34" charset="0"/>
              </a:rPr>
              <a:t>coronary</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blood</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flow</a:t>
            </a:r>
            <a:r>
              <a:rPr lang="cs-CZ" sz="2400" dirty="0">
                <a:solidFill>
                  <a:srgbClr val="C00000"/>
                </a:solidFill>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increases</a:t>
            </a:r>
            <a:r>
              <a:rPr lang="cs-CZ" sz="2400" dirty="0">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only</a:t>
            </a:r>
            <a:r>
              <a:rPr lang="cs-CZ" sz="2400" dirty="0">
                <a:solidFill>
                  <a:srgbClr val="C00000"/>
                </a:solidFill>
                <a:latin typeface="Arial" panose="020B0604020202020204" pitchFamily="34" charset="0"/>
                <a:cs typeface="Arial" panose="020B0604020202020204" pitchFamily="34" charset="0"/>
              </a:rPr>
              <a:t> 3-4fold!</a:t>
            </a:r>
          </a:p>
        </p:txBody>
      </p:sp>
      <p:cxnSp>
        <p:nvCxnSpPr>
          <p:cNvPr id="5" name="Přímá spojnice se šipkou 4"/>
          <p:cNvCxnSpPr/>
          <p:nvPr/>
        </p:nvCxnSpPr>
        <p:spPr>
          <a:xfrm>
            <a:off x="5742818" y="3054054"/>
            <a:ext cx="432048"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Zástupný symbol pro obsah 2"/>
          <p:cNvSpPr txBox="1">
            <a:spLocks/>
          </p:cNvSpPr>
          <p:nvPr/>
        </p:nvSpPr>
        <p:spPr>
          <a:xfrm>
            <a:off x="827584" y="4493399"/>
            <a:ext cx="7848872" cy="118072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2400" dirty="0" err="1">
                <a:solidFill>
                  <a:srgbClr val="C00000"/>
                </a:solidFill>
                <a:latin typeface="Arial" panose="020B0604020202020204" pitchFamily="34" charset="0"/>
                <a:cs typeface="Arial" panose="020B0604020202020204" pitchFamily="34" charset="0"/>
              </a:rPr>
              <a:t>efficiency</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of</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the</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cardiac</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utilization</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of</a:t>
            </a:r>
            <a:r>
              <a:rPr lang="cs-CZ" sz="2400" dirty="0">
                <a:solidFill>
                  <a:srgbClr val="C00000"/>
                </a:solidFill>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energy</a:t>
            </a:r>
            <a:r>
              <a:rPr lang="cs-CZ" sz="2400" dirty="0">
                <a:solidFill>
                  <a:srgbClr val="C00000"/>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has to </a:t>
            </a:r>
            <a:r>
              <a:rPr lang="cs-CZ" sz="2400" dirty="0" err="1">
                <a:solidFill>
                  <a:srgbClr val="C00000"/>
                </a:solidFill>
                <a:latin typeface="Arial" panose="020B0604020202020204" pitchFamily="34" charset="0"/>
                <a:cs typeface="Arial" panose="020B0604020202020204" pitchFamily="34" charset="0"/>
              </a:rPr>
              <a:t>increase</a:t>
            </a:r>
            <a:r>
              <a:rPr lang="cs-CZ" sz="2400" dirty="0">
                <a:solidFill>
                  <a:srgbClr val="C00000"/>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to make up </a:t>
            </a:r>
            <a:r>
              <a:rPr lang="cs-CZ" sz="2400" dirty="0" err="1">
                <a:latin typeface="Arial" panose="020B0604020202020204" pitchFamily="34" charset="0"/>
                <a:cs typeface="Arial" panose="020B0604020202020204" pitchFamily="34" charset="0"/>
              </a:rPr>
              <a:t>for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the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relative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deficiency</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of</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coronary</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blood</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supply</a:t>
            </a:r>
            <a:endParaRPr lang="cs-CZ" sz="2400" dirty="0">
              <a:latin typeface="Arial" panose="020B0604020202020204" pitchFamily="34" charset="0"/>
              <a:cs typeface="Arial" panose="020B0604020202020204" pitchFamily="34" charset="0"/>
            </a:endParaRPr>
          </a:p>
        </p:txBody>
      </p:sp>
      <p:cxnSp>
        <p:nvCxnSpPr>
          <p:cNvPr id="19" name="Přímá spojnice se šipkou 18"/>
          <p:cNvCxnSpPr/>
          <p:nvPr/>
        </p:nvCxnSpPr>
        <p:spPr>
          <a:xfrm>
            <a:off x="3995936" y="4075321"/>
            <a:ext cx="0" cy="37944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88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left)">
                                      <p:cBhvr>
                                        <p:cTn id="12" dur="500"/>
                                        <p:tgtEl>
                                          <p:spTgt spid="8">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wipe(left)">
                                      <p:cBhvr>
                                        <p:cTn id="28" dur="500"/>
                                        <p:tgtEl>
                                          <p:spTgt spid="1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 calcmode="lin" valueType="num">
                                      <p:cBhvr>
                                        <p:cTn id="33"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15">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up)">
                                      <p:cBhvr>
                                        <p:cTn id="40" dur="500"/>
                                        <p:tgtEl>
                                          <p:spTgt spid="19"/>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12" grpId="0"/>
      <p:bldP spid="13" grpId="0"/>
      <p:bldP spid="14" grpId="0" build="p"/>
      <p:bldP spid="15" grpId="0" build="p"/>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Cardiac</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Muscle</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Metabolism</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ástupný symbol pro obsah 2"/>
          <p:cNvSpPr txBox="1">
            <a:spLocks/>
          </p:cNvSpPr>
          <p:nvPr/>
        </p:nvSpPr>
        <p:spPr>
          <a:xfrm>
            <a:off x="467544" y="1340768"/>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rPr>
              <a:t>at rest: </a:t>
            </a:r>
            <a:r>
              <a:rPr lang="en-GB" sz="2600" dirty="0">
                <a:latin typeface="Arial" panose="020B0604020202020204" pitchFamily="34" charset="0"/>
                <a:cs typeface="Arial" panose="020B0604020202020204" pitchFamily="34" charset="0"/>
              </a:rPr>
              <a:t>70% of energy – fatty acids</a:t>
            </a:r>
          </a:p>
        </p:txBody>
      </p:sp>
      <p:sp>
        <p:nvSpPr>
          <p:cNvPr id="14" name="Zástupný symbol pro obsah 2"/>
          <p:cNvSpPr txBox="1">
            <a:spLocks/>
          </p:cNvSpPr>
          <p:nvPr/>
        </p:nvSpPr>
        <p:spPr>
          <a:xfrm>
            <a:off x="467544" y="1876356"/>
            <a:ext cx="8229600" cy="719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rPr>
              <a:t>anaerobic/ischemic conditions: </a:t>
            </a:r>
            <a:r>
              <a:rPr lang="en-GB" sz="2600" dirty="0">
                <a:latin typeface="Arial" panose="020B0604020202020204" pitchFamily="34" charset="0"/>
                <a:cs typeface="Arial" panose="020B0604020202020204" pitchFamily="34" charset="0"/>
              </a:rPr>
              <a:t>anaerobic glycolysis</a:t>
            </a:r>
          </a:p>
        </p:txBody>
      </p:sp>
      <p:sp>
        <p:nvSpPr>
          <p:cNvPr id="15" name="Zástupný symbol pro obsah 2"/>
          <p:cNvSpPr txBox="1">
            <a:spLocks/>
          </p:cNvSpPr>
          <p:nvPr/>
        </p:nvSpPr>
        <p:spPr>
          <a:xfrm>
            <a:off x="811818" y="2324170"/>
            <a:ext cx="8021960" cy="93529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600" dirty="0">
                <a:latin typeface="Arial" panose="020B0604020202020204" pitchFamily="34" charset="0"/>
                <a:cs typeface="Arial" panose="020B0604020202020204" pitchFamily="34" charset="0"/>
              </a:rPr>
              <a:t>high glucose consumption + high quantities of formed lactic acid (one of causes of the ischemic pain</a:t>
            </a:r>
            <a:r>
              <a:rPr lang="cs-CZ" sz="2600" dirty="0">
                <a:latin typeface="Arial" panose="020B0604020202020204" pitchFamily="34" charset="0"/>
                <a:cs typeface="Arial" panose="020B0604020202020204" pitchFamily="34" charset="0"/>
              </a:rPr>
              <a:t> + </a:t>
            </a:r>
            <a:r>
              <a:rPr lang="cs-CZ" sz="2600" dirty="0">
                <a:latin typeface="Arial" panose="020B0604020202020204" pitchFamily="34" charset="0"/>
                <a:cs typeface="Arial" panose="020B0604020202020204" pitchFamily="34" charset="0"/>
                <a:sym typeface="Symbol"/>
              </a:rPr>
              <a:t></a:t>
            </a:r>
            <a:r>
              <a:rPr lang="cs-CZ" sz="2600" dirty="0">
                <a:latin typeface="Arial" panose="020B0604020202020204" pitchFamily="34" charset="0"/>
                <a:cs typeface="Arial" panose="020B0604020202020204" pitchFamily="34" charset="0"/>
              </a:rPr>
              <a:t>pH</a:t>
            </a:r>
            <a:r>
              <a:rPr lang="en-GB" sz="2600" dirty="0">
                <a:latin typeface="Arial" panose="020B0604020202020204" pitchFamily="34" charset="0"/>
                <a:cs typeface="Arial" panose="020B0604020202020204" pitchFamily="34" charset="0"/>
              </a:rPr>
              <a:t>)</a:t>
            </a:r>
          </a:p>
        </p:txBody>
      </p:sp>
      <p:sp>
        <p:nvSpPr>
          <p:cNvPr id="17" name="Zástupný symbol pro obsah 2"/>
          <p:cNvSpPr txBox="1">
            <a:spLocks/>
          </p:cNvSpPr>
          <p:nvPr/>
        </p:nvSpPr>
        <p:spPr>
          <a:xfrm>
            <a:off x="811818" y="4459221"/>
            <a:ext cx="8021960" cy="110060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600" dirty="0">
                <a:latin typeface="Arial" panose="020B0604020202020204" pitchFamily="34" charset="0"/>
                <a:cs typeface="Arial" panose="020B0604020202020204" pitchFamily="34" charset="0"/>
              </a:rPr>
              <a:t>lost adenosine replaced by new synthesis of adenine, but very slowly (2% per hour)</a:t>
            </a:r>
          </a:p>
        </p:txBody>
      </p:sp>
      <p:sp>
        <p:nvSpPr>
          <p:cNvPr id="18" name="Zástupný symbol pro obsah 2"/>
          <p:cNvSpPr txBox="1">
            <a:spLocks/>
          </p:cNvSpPr>
          <p:nvPr/>
        </p:nvSpPr>
        <p:spPr>
          <a:xfrm>
            <a:off x="467544" y="3298960"/>
            <a:ext cx="8229600" cy="126380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rPr>
              <a:t>severe ischemia: </a:t>
            </a:r>
            <a:r>
              <a:rPr lang="en-GB" sz="2600" dirty="0">
                <a:latin typeface="Arial" panose="020B0604020202020204" pitchFamily="34" charset="0"/>
                <a:cs typeface="Arial" panose="020B0604020202020204" pitchFamily="34" charset="0"/>
              </a:rPr>
              <a:t>degradation of ATP to ADP, AMP and, finally, to adenosine </a:t>
            </a:r>
            <a:r>
              <a:rPr lang="en-GB" sz="2600" dirty="0">
                <a:latin typeface="Arial" panose="020B0604020202020204" pitchFamily="34" charset="0"/>
                <a:cs typeface="Arial" panose="020B0604020202020204" pitchFamily="34" charset="0"/>
                <a:sym typeface="Symbol"/>
              </a:rPr>
              <a:t></a:t>
            </a:r>
            <a:r>
              <a:rPr lang="en-GB" sz="2600" dirty="0">
                <a:latin typeface="Arial" panose="020B0604020202020204" pitchFamily="34" charset="0"/>
                <a:cs typeface="Arial" panose="020B0604020202020204" pitchFamily="34" charset="0"/>
              </a:rPr>
              <a:t> loss of adenosine into circulation through sarcolemma </a:t>
            </a:r>
            <a:r>
              <a:rPr lang="en-GB" sz="2600" dirty="0">
                <a:latin typeface="Arial" panose="020B0604020202020204" pitchFamily="34" charset="0"/>
                <a:cs typeface="Arial" panose="020B0604020202020204" pitchFamily="34" charset="0"/>
                <a:sym typeface="Symbol"/>
              </a:rPr>
              <a:t> vasodilation</a:t>
            </a:r>
            <a:endParaRPr lang="en-GB" sz="2600" dirty="0">
              <a:latin typeface="Arial" panose="020B0604020202020204" pitchFamily="34" charset="0"/>
              <a:cs typeface="Arial" panose="020B0604020202020204" pitchFamily="34" charset="0"/>
            </a:endParaRPr>
          </a:p>
        </p:txBody>
      </p:sp>
      <p:sp>
        <p:nvSpPr>
          <p:cNvPr id="19" name="Zástupný symbol pro obsah 2"/>
          <p:cNvSpPr txBox="1">
            <a:spLocks/>
          </p:cNvSpPr>
          <p:nvPr/>
        </p:nvSpPr>
        <p:spPr>
          <a:xfrm>
            <a:off x="811818" y="5284963"/>
            <a:ext cx="8021960" cy="14311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600" dirty="0">
                <a:solidFill>
                  <a:srgbClr val="0070C0"/>
                </a:solidFill>
                <a:latin typeface="Arial" panose="020B0604020202020204" pitchFamily="34" charset="0"/>
                <a:cs typeface="Arial" panose="020B0604020202020204" pitchFamily="34" charset="0"/>
              </a:rPr>
              <a:t>Major cause of death of </a:t>
            </a:r>
            <a:r>
              <a:rPr lang="en-GB" sz="2600" dirty="0" err="1">
                <a:solidFill>
                  <a:srgbClr val="0070C0"/>
                </a:solidFill>
                <a:latin typeface="Arial" panose="020B0604020202020204" pitchFamily="34" charset="0"/>
                <a:cs typeface="Arial" panose="020B0604020202020204" pitchFamily="34" charset="0"/>
              </a:rPr>
              <a:t>cardiomyocytes</a:t>
            </a:r>
            <a:r>
              <a:rPr lang="en-GB" sz="2600" dirty="0">
                <a:solidFill>
                  <a:srgbClr val="0070C0"/>
                </a:solidFill>
                <a:latin typeface="Arial" panose="020B0604020202020204" pitchFamily="34" charset="0"/>
                <a:cs typeface="Arial" panose="020B0604020202020204" pitchFamily="34" charset="0"/>
              </a:rPr>
              <a:t> during ischemia is the adenosine deprival! </a:t>
            </a:r>
            <a:r>
              <a:rPr lang="en-GB" sz="2200" dirty="0">
                <a:solidFill>
                  <a:srgbClr val="0070C0"/>
                </a:solidFill>
                <a:latin typeface="Arial" panose="020B0604020202020204" pitchFamily="34" charset="0"/>
                <a:cs typeface="Arial" panose="020B0604020202020204" pitchFamily="34" charset="0"/>
              </a:rPr>
              <a:t>(30 min of severe ischemia may cause irreversible changes and cell death)</a:t>
            </a:r>
          </a:p>
        </p:txBody>
      </p:sp>
    </p:spTree>
    <p:extLst>
      <p:ext uri="{BB962C8B-B14F-4D97-AF65-F5344CB8AC3E}">
        <p14:creationId xmlns:p14="http://schemas.microsoft.com/office/powerpoint/2010/main" val="139744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wipe(left)">
                                      <p:cBhvr>
                                        <p:cTn id="12" dur="500"/>
                                        <p:tgtEl>
                                          <p:spTgt spid="14">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5">
                                            <p:txEl>
                                              <p:pRg st="0" end="0"/>
                                            </p:txEl>
                                          </p:spTgt>
                                        </p:tgtEl>
                                        <p:attrNameLst>
                                          <p:attrName>style.visibility</p:attrName>
                                        </p:attrNameLst>
                                      </p:cBhvr>
                                      <p:to>
                                        <p:strVal val="visible"/>
                                      </p:to>
                                    </p:set>
                                    <p:animEffect transition="in" filter="fade">
                                      <p:cBhvr>
                                        <p:cTn id="16" dur="500"/>
                                        <p:tgtEl>
                                          <p:spTgt spid="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Effect transition="in" filter="wipe(left)">
                                      <p:cBhvr>
                                        <p:cTn id="21" dur="500"/>
                                        <p:tgtEl>
                                          <p:spTgt spid="1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500"/>
                                        <p:tgtEl>
                                          <p:spTgt spid="17">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4" grpId="0" build="p"/>
      <p:bldP spid="15" grpId="0" build="p"/>
      <p:bldP spid="17" grpId="0" build="p"/>
      <p:bldP spid="18" grpId="0" build="p"/>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Reserve</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84784"/>
            <a:ext cx="8229600" cy="892696"/>
          </a:xfrm>
        </p:spPr>
        <p:txBody>
          <a:bodyPr>
            <a:noAutofit/>
          </a:bodyPr>
          <a:lstStyle/>
          <a:p>
            <a:r>
              <a:rPr lang="en-GB" sz="2600" dirty="0">
                <a:latin typeface="Arial" panose="020B0604020202020204" pitchFamily="34" charset="0"/>
                <a:cs typeface="Arial" panose="020B0604020202020204" pitchFamily="34" charset="0"/>
              </a:rPr>
              <a:t>ability of coronary vessels to adapt blood flow to the actual cardiac work (</a:t>
            </a:r>
            <a:r>
              <a:rPr lang="en-GB" sz="2600" b="1" dirty="0" err="1">
                <a:latin typeface="Arial" panose="020B0604020202020204" pitchFamily="34" charset="0"/>
                <a:cs typeface="Arial" panose="020B0604020202020204" pitchFamily="34" charset="0"/>
              </a:rPr>
              <a:t>ergometry</a:t>
            </a:r>
            <a:r>
              <a:rPr lang="en-GB" sz="2600" dirty="0">
                <a:latin typeface="Arial" panose="020B0604020202020204" pitchFamily="34" charset="0"/>
                <a:cs typeface="Arial" panose="020B0604020202020204" pitchFamily="34" charset="0"/>
              </a:rPr>
              <a:t>)</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2" name="Skupina 11"/>
          <p:cNvGrpSpPr/>
          <p:nvPr/>
        </p:nvGrpSpPr>
        <p:grpSpPr>
          <a:xfrm>
            <a:off x="467544" y="2420888"/>
            <a:ext cx="8229600" cy="648072"/>
            <a:chOff x="467544" y="2408009"/>
            <a:chExt cx="8229600" cy="648072"/>
          </a:xfrm>
        </p:grpSpPr>
        <p:sp>
          <p:nvSpPr>
            <p:cNvPr id="11" name="Zaoblený obdélník 10"/>
            <p:cNvSpPr/>
            <p:nvPr/>
          </p:nvSpPr>
          <p:spPr>
            <a:xfrm>
              <a:off x="467544" y="2408009"/>
              <a:ext cx="8229600" cy="648072"/>
            </a:xfrm>
            <a:prstGeom prst="roundRect">
              <a:avLst/>
            </a:prstGeom>
            <a:solidFill>
              <a:srgbClr val="FFA7A7"/>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ástupný symbol pro obsah 2"/>
            <p:cNvSpPr txBox="1">
              <a:spLocks/>
            </p:cNvSpPr>
            <p:nvPr/>
          </p:nvSpPr>
          <p:spPr>
            <a:xfrm>
              <a:off x="467544" y="2492896"/>
              <a:ext cx="8229600" cy="504056"/>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b="1" dirty="0" err="1">
                  <a:solidFill>
                    <a:srgbClr val="C00000"/>
                  </a:solidFill>
                  <a:latin typeface="Arial" panose="020B0604020202020204" pitchFamily="34" charset="0"/>
                  <a:cs typeface="Arial" panose="020B0604020202020204" pitchFamily="34" charset="0"/>
                </a:rPr>
                <a:t>the</a:t>
              </a:r>
              <a:r>
                <a:rPr lang="cs-CZ" b="1" dirty="0">
                  <a:solidFill>
                    <a:srgbClr val="C00000"/>
                  </a:solidFill>
                  <a:latin typeface="Arial" panose="020B0604020202020204" pitchFamily="34" charset="0"/>
                  <a:cs typeface="Arial" panose="020B0604020202020204" pitchFamily="34" charset="0"/>
                </a:rPr>
                <a:t> </a:t>
              </a:r>
              <a:r>
                <a:rPr lang="cs-CZ" b="1" dirty="0" err="1">
                  <a:solidFill>
                    <a:srgbClr val="C00000"/>
                  </a:solidFill>
                  <a:latin typeface="Arial" panose="020B0604020202020204" pitchFamily="34" charset="0"/>
                  <a:cs typeface="Arial" panose="020B0604020202020204" pitchFamily="34" charset="0"/>
                </a:rPr>
                <a:t>maximal</a:t>
              </a:r>
              <a:r>
                <a:rPr lang="cs-CZ" b="1" dirty="0">
                  <a:solidFill>
                    <a:srgbClr val="C00000"/>
                  </a:solidFill>
                  <a:latin typeface="Arial" panose="020B0604020202020204" pitchFamily="34" charset="0"/>
                  <a:cs typeface="Arial" panose="020B0604020202020204" pitchFamily="34" charset="0"/>
                </a:rPr>
                <a:t> </a:t>
              </a:r>
              <a:r>
                <a:rPr lang="cs-CZ" b="1" dirty="0" err="1">
                  <a:solidFill>
                    <a:srgbClr val="C00000"/>
                  </a:solidFill>
                  <a:latin typeface="Arial" panose="020B0604020202020204" pitchFamily="34" charset="0"/>
                  <a:cs typeface="Arial" panose="020B0604020202020204" pitchFamily="34" charset="0"/>
                </a:rPr>
                <a:t>blood</a:t>
              </a:r>
              <a:r>
                <a:rPr lang="cs-CZ" b="1" dirty="0">
                  <a:solidFill>
                    <a:srgbClr val="C00000"/>
                  </a:solidFill>
                  <a:latin typeface="Arial" panose="020B0604020202020204" pitchFamily="34" charset="0"/>
                  <a:cs typeface="Arial" panose="020B0604020202020204" pitchFamily="34" charset="0"/>
                </a:rPr>
                <a:t> </a:t>
              </a:r>
              <a:r>
                <a:rPr lang="cs-CZ" b="1" dirty="0" err="1">
                  <a:solidFill>
                    <a:srgbClr val="C00000"/>
                  </a:solidFill>
                  <a:latin typeface="Arial" panose="020B0604020202020204" pitchFamily="34" charset="0"/>
                  <a:cs typeface="Arial" panose="020B0604020202020204" pitchFamily="34" charset="0"/>
                </a:rPr>
                <a:t>flow</a:t>
              </a:r>
              <a:r>
                <a:rPr lang="cs-CZ" b="1" dirty="0">
                  <a:solidFill>
                    <a:srgbClr val="C00000"/>
                  </a:solidFill>
                  <a:latin typeface="Arial" panose="020B0604020202020204" pitchFamily="34" charset="0"/>
                  <a:cs typeface="Arial" panose="020B0604020202020204" pitchFamily="34" charset="0"/>
                </a:rPr>
                <a:t> / </a:t>
              </a:r>
              <a:r>
                <a:rPr lang="cs-CZ" b="1" dirty="0" err="1">
                  <a:solidFill>
                    <a:srgbClr val="C00000"/>
                  </a:solidFill>
                  <a:latin typeface="Arial" panose="020B0604020202020204" pitchFamily="34" charset="0"/>
                  <a:cs typeface="Arial" panose="020B0604020202020204" pitchFamily="34" charset="0"/>
                </a:rPr>
                <a:t>the</a:t>
              </a:r>
              <a:r>
                <a:rPr lang="cs-CZ" b="1" dirty="0">
                  <a:solidFill>
                    <a:srgbClr val="C00000"/>
                  </a:solidFill>
                  <a:latin typeface="Arial" panose="020B0604020202020204" pitchFamily="34" charset="0"/>
                  <a:cs typeface="Arial" panose="020B0604020202020204" pitchFamily="34" charset="0"/>
                </a:rPr>
                <a:t> </a:t>
              </a:r>
              <a:r>
                <a:rPr lang="cs-CZ" b="1" dirty="0" err="1">
                  <a:solidFill>
                    <a:srgbClr val="C00000"/>
                  </a:solidFill>
                  <a:latin typeface="Arial" panose="020B0604020202020204" pitchFamily="34" charset="0"/>
                  <a:cs typeface="Arial" panose="020B0604020202020204" pitchFamily="34" charset="0"/>
                </a:rPr>
                <a:t>resting</a:t>
              </a:r>
              <a:r>
                <a:rPr lang="cs-CZ" b="1" dirty="0">
                  <a:solidFill>
                    <a:srgbClr val="C00000"/>
                  </a:solidFill>
                  <a:latin typeface="Arial" panose="020B0604020202020204" pitchFamily="34" charset="0"/>
                  <a:cs typeface="Arial" panose="020B0604020202020204" pitchFamily="34" charset="0"/>
                </a:rPr>
                <a:t> </a:t>
              </a:r>
              <a:r>
                <a:rPr lang="cs-CZ" b="1" dirty="0" err="1">
                  <a:solidFill>
                    <a:srgbClr val="C00000"/>
                  </a:solidFill>
                  <a:latin typeface="Arial" panose="020B0604020202020204" pitchFamily="34" charset="0"/>
                  <a:cs typeface="Arial" panose="020B0604020202020204" pitchFamily="34" charset="0"/>
                </a:rPr>
                <a:t>blood</a:t>
              </a:r>
              <a:r>
                <a:rPr lang="cs-CZ" b="1" dirty="0">
                  <a:solidFill>
                    <a:srgbClr val="C00000"/>
                  </a:solidFill>
                  <a:latin typeface="Arial" panose="020B0604020202020204" pitchFamily="34" charset="0"/>
                  <a:cs typeface="Arial" panose="020B0604020202020204" pitchFamily="34" charset="0"/>
                </a:rPr>
                <a:t> </a:t>
              </a:r>
              <a:r>
                <a:rPr lang="cs-CZ" b="1" dirty="0" err="1">
                  <a:solidFill>
                    <a:srgbClr val="C00000"/>
                  </a:solidFill>
                  <a:latin typeface="Arial" panose="020B0604020202020204" pitchFamily="34" charset="0"/>
                  <a:cs typeface="Arial" panose="020B0604020202020204" pitchFamily="34" charset="0"/>
                </a:rPr>
                <a:t>flow</a:t>
              </a:r>
              <a:r>
                <a:rPr lang="cs-CZ" b="1" dirty="0">
                  <a:solidFill>
                    <a:srgbClr val="C00000"/>
                  </a:solidFill>
                  <a:latin typeface="Arial" panose="020B0604020202020204" pitchFamily="34" charset="0"/>
                  <a:cs typeface="Arial" panose="020B0604020202020204" pitchFamily="34" charset="0"/>
                </a:rPr>
                <a:t> </a:t>
              </a:r>
            </a:p>
          </p:txBody>
        </p:sp>
      </p:grpSp>
      <p:grpSp>
        <p:nvGrpSpPr>
          <p:cNvPr id="10" name="Skupina 9"/>
          <p:cNvGrpSpPr/>
          <p:nvPr/>
        </p:nvGrpSpPr>
        <p:grpSpPr>
          <a:xfrm>
            <a:off x="467544" y="3087105"/>
            <a:ext cx="8424936" cy="2579408"/>
            <a:chOff x="467544" y="3200097"/>
            <a:chExt cx="8424936" cy="2579408"/>
          </a:xfrm>
        </p:grpSpPr>
        <p:sp>
          <p:nvSpPr>
            <p:cNvPr id="6" name="Zástupný symbol pro obsah 2"/>
            <p:cNvSpPr txBox="1">
              <a:spLocks/>
            </p:cNvSpPr>
            <p:nvPr/>
          </p:nvSpPr>
          <p:spPr>
            <a:xfrm>
              <a:off x="467544" y="3200097"/>
              <a:ext cx="8424936" cy="648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reduction of the coronary reserve: </a:t>
              </a:r>
              <a:endParaRPr lang="en-GB" sz="2000" dirty="0">
                <a:latin typeface="Arial" panose="020B0604020202020204" pitchFamily="34" charset="0"/>
                <a:cs typeface="Arial" panose="020B0604020202020204" pitchFamily="34" charset="0"/>
              </a:endParaRPr>
            </a:p>
          </p:txBody>
        </p:sp>
        <p:sp>
          <p:nvSpPr>
            <p:cNvPr id="7" name="Zástupný symbol pro obsah 2"/>
            <p:cNvSpPr txBox="1">
              <a:spLocks/>
            </p:cNvSpPr>
            <p:nvPr/>
          </p:nvSpPr>
          <p:spPr>
            <a:xfrm>
              <a:off x="840463" y="3652637"/>
              <a:ext cx="7869560" cy="118783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en-GB" sz="2800" dirty="0">
                  <a:latin typeface="Arial" panose="020B0604020202020204" pitchFamily="34" charset="0"/>
                  <a:cs typeface="Arial" panose="020B0604020202020204" pitchFamily="34" charset="0"/>
                </a:rPr>
                <a:t>relative coronary insufficiency                         </a:t>
              </a:r>
              <a:r>
                <a:rPr lang="en-GB" sz="1800" dirty="0">
                  <a:latin typeface="Arial" panose="020B0604020202020204" pitchFamily="34" charset="0"/>
                  <a:cs typeface="Arial" panose="020B0604020202020204" pitchFamily="34" charset="0"/>
                </a:rPr>
                <a:t>(too high resting demands, high resting blood flow cannot be sufficiently increased)</a:t>
              </a:r>
            </a:p>
          </p:txBody>
        </p:sp>
        <p:sp>
          <p:nvSpPr>
            <p:cNvPr id="8" name="Zástupný symbol pro obsah 2"/>
            <p:cNvSpPr txBox="1">
              <a:spLocks/>
            </p:cNvSpPr>
            <p:nvPr/>
          </p:nvSpPr>
          <p:spPr>
            <a:xfrm>
              <a:off x="840267" y="4653136"/>
              <a:ext cx="7869560" cy="1126369"/>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en-GB" sz="2800" dirty="0">
                  <a:latin typeface="Arial" panose="020B0604020202020204" pitchFamily="34" charset="0"/>
                  <a:cs typeface="Arial" panose="020B0604020202020204" pitchFamily="34" charset="0"/>
                </a:rPr>
                <a:t>absolute coronary insufficiency (</a:t>
              </a:r>
              <a:r>
                <a:rPr lang="en-GB" sz="2800" dirty="0">
                  <a:latin typeface="Arial" panose="020B0604020202020204" pitchFamily="34" charset="0"/>
                  <a:cs typeface="Arial" panose="020B0604020202020204" pitchFamily="34" charset="0"/>
                  <a:sym typeface="Symbol"/>
                </a:rPr>
                <a:t> </a:t>
              </a:r>
              <a:r>
                <a:rPr lang="en-GB" sz="2800" dirty="0">
                  <a:latin typeface="Arial" panose="020B0604020202020204" pitchFamily="34" charset="0"/>
                  <a:cs typeface="Arial" panose="020B0604020202020204" pitchFamily="34" charset="0"/>
                </a:rPr>
                <a:t>coronary heart disease)                                                </a:t>
              </a:r>
              <a:r>
                <a:rPr lang="en-GB" sz="1800" dirty="0">
                  <a:latin typeface="Arial" panose="020B0604020202020204" pitchFamily="34" charset="0"/>
                  <a:cs typeface="Arial" panose="020B0604020202020204" pitchFamily="34" charset="0"/>
                </a:rPr>
                <a:t>(the </a:t>
              </a:r>
              <a:r>
                <a:rPr lang="en-GB" sz="1800" dirty="0" err="1">
                  <a:latin typeface="Arial" panose="020B0604020202020204" pitchFamily="34" charset="0"/>
                  <a:cs typeface="Arial" panose="020B0604020202020204" pitchFamily="34" charset="0"/>
                </a:rPr>
                <a:t>stenotic</a:t>
              </a:r>
              <a:r>
                <a:rPr lang="en-GB" sz="1800" dirty="0">
                  <a:latin typeface="Arial" panose="020B0604020202020204" pitchFamily="34" charset="0"/>
                  <a:cs typeface="Arial" panose="020B0604020202020204" pitchFamily="34" charset="0"/>
                </a:rPr>
                <a:t> arteriosclerotic process)   </a:t>
              </a:r>
            </a:p>
          </p:txBody>
        </p:sp>
      </p:grpSp>
      <p:sp>
        <p:nvSpPr>
          <p:cNvPr id="9" name="Zástupný symbol pro obsah 2"/>
          <p:cNvSpPr txBox="1">
            <a:spLocks/>
          </p:cNvSpPr>
          <p:nvPr/>
        </p:nvSpPr>
        <p:spPr>
          <a:xfrm>
            <a:off x="467544" y="5689935"/>
            <a:ext cx="8064896" cy="10567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700" dirty="0" err="1">
                <a:solidFill>
                  <a:srgbClr val="C00000"/>
                </a:solidFill>
                <a:latin typeface="Arial" panose="020B0604020202020204" pitchFamily="34" charset="0"/>
                <a:cs typeface="Arial" panose="020B0604020202020204" pitchFamily="34" charset="0"/>
              </a:rPr>
              <a:t>Reduced</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coronary</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reserve</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is</a:t>
            </a:r>
            <a:r>
              <a:rPr lang="cs-CZ" sz="2700" dirty="0">
                <a:solidFill>
                  <a:srgbClr val="C00000"/>
                </a:solidFill>
                <a:latin typeface="Arial" panose="020B0604020202020204" pitchFamily="34" charset="0"/>
                <a:cs typeface="Arial" panose="020B0604020202020204" pitchFamily="34" charset="0"/>
              </a:rPr>
              <a:t> a </a:t>
            </a:r>
            <a:r>
              <a:rPr lang="cs-CZ" sz="2700" dirty="0" err="1">
                <a:solidFill>
                  <a:srgbClr val="C00000"/>
                </a:solidFill>
                <a:latin typeface="Arial" panose="020B0604020202020204" pitchFamily="34" charset="0"/>
                <a:cs typeface="Arial" panose="020B0604020202020204" pitchFamily="34" charset="0"/>
              </a:rPr>
              <a:t>limiting</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factor</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of</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the</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cardiac</a:t>
            </a:r>
            <a:r>
              <a:rPr lang="cs-CZ" sz="2700" dirty="0">
                <a:solidFill>
                  <a:srgbClr val="C00000"/>
                </a:solidFill>
                <a:latin typeface="Arial" panose="020B0604020202020204" pitchFamily="34" charset="0"/>
                <a:cs typeface="Arial" panose="020B0604020202020204" pitchFamily="34" charset="0"/>
              </a:rPr>
              <a:t> output, </a:t>
            </a:r>
            <a:r>
              <a:rPr lang="cs-CZ" sz="2700" dirty="0" err="1">
                <a:solidFill>
                  <a:srgbClr val="C00000"/>
                </a:solidFill>
                <a:latin typeface="Arial" panose="020B0604020202020204" pitchFamily="34" charset="0"/>
                <a:cs typeface="Arial" panose="020B0604020202020204" pitchFamily="34" charset="0"/>
              </a:rPr>
              <a:t>thus</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also</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of</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the</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effort</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of</a:t>
            </a:r>
            <a:r>
              <a:rPr lang="cs-CZ" sz="2700" dirty="0">
                <a:solidFill>
                  <a:srgbClr val="C00000"/>
                </a:solidFill>
                <a:latin typeface="Arial" panose="020B0604020202020204" pitchFamily="34" charset="0"/>
                <a:cs typeface="Arial" panose="020B0604020202020204" pitchFamily="34" charset="0"/>
              </a:rPr>
              <a:t> </a:t>
            </a:r>
            <a:r>
              <a:rPr lang="cs-CZ" sz="2700" dirty="0" err="1">
                <a:solidFill>
                  <a:srgbClr val="C00000"/>
                </a:solidFill>
                <a:latin typeface="Arial" panose="020B0604020202020204" pitchFamily="34" charset="0"/>
                <a:cs typeface="Arial" panose="020B0604020202020204" pitchFamily="34" charset="0"/>
              </a:rPr>
              <a:t>organism</a:t>
            </a:r>
            <a:r>
              <a:rPr lang="cs-CZ" sz="2700" dirty="0">
                <a:solidFill>
                  <a:srgbClr val="C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4702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randombar(horizontal)">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ástupný symbol pro obsah 1"/>
          <p:cNvSpPr>
            <a:spLocks noGrp="1"/>
          </p:cNvSpPr>
          <p:nvPr>
            <p:ph idx="1"/>
          </p:nvPr>
        </p:nvSpPr>
        <p:spPr>
          <a:xfrm>
            <a:off x="457200" y="1639341"/>
            <a:ext cx="8229600" cy="4525963"/>
          </a:xfrm>
        </p:spPr>
        <p:txBody>
          <a:bodyPr>
            <a:normAutofit/>
          </a:bodyPr>
          <a:lstStyle/>
          <a:p>
            <a:pPr marL="0" indent="0" algn="ctr">
              <a:buNone/>
            </a:pPr>
            <a:r>
              <a:rPr lang="cs-CZ" sz="3600" b="1" dirty="0" err="1">
                <a:solidFill>
                  <a:srgbClr val="C00000"/>
                </a:solidFill>
              </a:rPr>
              <a:t>This</a:t>
            </a:r>
            <a:r>
              <a:rPr lang="cs-CZ" sz="3600" b="1" dirty="0">
                <a:solidFill>
                  <a:srgbClr val="C00000"/>
                </a:solidFill>
              </a:rPr>
              <a:t> </a:t>
            </a:r>
            <a:r>
              <a:rPr lang="cs-CZ" sz="3600" b="1" dirty="0" err="1">
                <a:solidFill>
                  <a:srgbClr val="C00000"/>
                </a:solidFill>
              </a:rPr>
              <a:t>presentation</a:t>
            </a:r>
            <a:r>
              <a:rPr lang="cs-CZ" sz="3600" b="1" dirty="0">
                <a:solidFill>
                  <a:srgbClr val="C00000"/>
                </a:solidFill>
              </a:rPr>
              <a:t> </a:t>
            </a:r>
            <a:r>
              <a:rPr lang="cs-CZ" sz="3600" b="1" dirty="0" err="1">
                <a:solidFill>
                  <a:srgbClr val="C00000"/>
                </a:solidFill>
              </a:rPr>
              <a:t>includes</a:t>
            </a:r>
            <a:r>
              <a:rPr lang="cs-CZ" sz="3600" b="1" dirty="0">
                <a:solidFill>
                  <a:srgbClr val="C00000"/>
                </a:solidFill>
              </a:rPr>
              <a:t> </a:t>
            </a:r>
            <a:r>
              <a:rPr lang="cs-CZ" sz="3600" b="1" dirty="0" err="1">
                <a:solidFill>
                  <a:srgbClr val="C00000"/>
                </a:solidFill>
              </a:rPr>
              <a:t>only</a:t>
            </a:r>
            <a:r>
              <a:rPr lang="cs-CZ" sz="3600" b="1" dirty="0">
                <a:solidFill>
                  <a:srgbClr val="C00000"/>
                </a:solidFill>
              </a:rPr>
              <a:t> </a:t>
            </a:r>
            <a:r>
              <a:rPr lang="cs-CZ" sz="3600" b="1" dirty="0" err="1">
                <a:solidFill>
                  <a:srgbClr val="C00000"/>
                </a:solidFill>
              </a:rPr>
              <a:t>the</a:t>
            </a:r>
            <a:r>
              <a:rPr lang="cs-CZ" sz="3600" b="1" dirty="0">
                <a:solidFill>
                  <a:srgbClr val="C00000"/>
                </a:solidFill>
              </a:rPr>
              <a:t> most </a:t>
            </a:r>
            <a:r>
              <a:rPr lang="cs-CZ" sz="3600" b="1" dirty="0" err="1">
                <a:solidFill>
                  <a:srgbClr val="C00000"/>
                </a:solidFill>
              </a:rPr>
              <a:t>important</a:t>
            </a:r>
            <a:r>
              <a:rPr lang="cs-CZ" sz="3600" b="1" dirty="0">
                <a:solidFill>
                  <a:srgbClr val="C00000"/>
                </a:solidFill>
              </a:rPr>
              <a:t> </a:t>
            </a:r>
            <a:r>
              <a:rPr lang="cs-CZ" sz="3600" b="1" dirty="0" err="1">
                <a:solidFill>
                  <a:srgbClr val="C00000"/>
                </a:solidFill>
              </a:rPr>
              <a:t>terms</a:t>
            </a:r>
            <a:r>
              <a:rPr lang="cs-CZ" sz="3600" b="1" dirty="0">
                <a:solidFill>
                  <a:srgbClr val="C00000"/>
                </a:solidFill>
              </a:rPr>
              <a:t> and </a:t>
            </a:r>
            <a:r>
              <a:rPr lang="cs-CZ" sz="3600" b="1" dirty="0" err="1">
                <a:solidFill>
                  <a:srgbClr val="C00000"/>
                </a:solidFill>
              </a:rPr>
              <a:t>facts</a:t>
            </a:r>
            <a:r>
              <a:rPr lang="cs-CZ" sz="3600" b="1" dirty="0">
                <a:solidFill>
                  <a:srgbClr val="C00000"/>
                </a:solidFill>
              </a:rPr>
              <a:t>. </a:t>
            </a:r>
            <a:r>
              <a:rPr lang="cs-CZ" sz="3600" b="1" dirty="0" err="1">
                <a:solidFill>
                  <a:srgbClr val="C00000"/>
                </a:solidFill>
              </a:rPr>
              <a:t>Its</a:t>
            </a:r>
            <a:r>
              <a:rPr lang="cs-CZ" sz="3600" b="1" dirty="0">
                <a:solidFill>
                  <a:srgbClr val="C00000"/>
                </a:solidFill>
              </a:rPr>
              <a:t> </a:t>
            </a:r>
            <a:r>
              <a:rPr lang="cs-CZ" sz="3600" b="1" dirty="0" err="1">
                <a:solidFill>
                  <a:srgbClr val="C00000"/>
                </a:solidFill>
              </a:rPr>
              <a:t>content</a:t>
            </a:r>
            <a:r>
              <a:rPr lang="cs-CZ" sz="3600" b="1" dirty="0">
                <a:solidFill>
                  <a:srgbClr val="C00000"/>
                </a:solidFill>
              </a:rPr>
              <a:t> by </a:t>
            </a:r>
            <a:r>
              <a:rPr lang="cs-CZ" sz="3600" b="1" dirty="0" err="1">
                <a:solidFill>
                  <a:srgbClr val="C00000"/>
                </a:solidFill>
              </a:rPr>
              <a:t>itself</a:t>
            </a:r>
            <a:r>
              <a:rPr lang="cs-CZ" sz="3600" b="1" dirty="0">
                <a:solidFill>
                  <a:srgbClr val="C00000"/>
                </a:solidFill>
              </a:rPr>
              <a:t> </a:t>
            </a:r>
            <a:r>
              <a:rPr lang="cs-CZ" sz="3600" b="1" dirty="0" err="1">
                <a:solidFill>
                  <a:srgbClr val="C00000"/>
                </a:solidFill>
              </a:rPr>
              <a:t>is</a:t>
            </a:r>
            <a:r>
              <a:rPr lang="cs-CZ" sz="3600" b="1" dirty="0">
                <a:solidFill>
                  <a:srgbClr val="C00000"/>
                </a:solidFill>
              </a:rPr>
              <a:t> not a </a:t>
            </a:r>
            <a:r>
              <a:rPr lang="cs-CZ" sz="3600" b="1" dirty="0" err="1">
                <a:solidFill>
                  <a:srgbClr val="C00000"/>
                </a:solidFill>
              </a:rPr>
              <a:t>sufficient</a:t>
            </a:r>
            <a:r>
              <a:rPr lang="cs-CZ" sz="3600" b="1" dirty="0">
                <a:solidFill>
                  <a:srgbClr val="C00000"/>
                </a:solidFill>
              </a:rPr>
              <a:t> source </a:t>
            </a:r>
            <a:r>
              <a:rPr lang="cs-CZ" sz="3600" b="1" dirty="0" err="1">
                <a:solidFill>
                  <a:srgbClr val="C00000"/>
                </a:solidFill>
              </a:rPr>
              <a:t>of</a:t>
            </a:r>
            <a:r>
              <a:rPr lang="cs-CZ" sz="3600" b="1" dirty="0">
                <a:solidFill>
                  <a:srgbClr val="C00000"/>
                </a:solidFill>
              </a:rPr>
              <a:t> </a:t>
            </a:r>
            <a:r>
              <a:rPr lang="cs-CZ" sz="3600" b="1" dirty="0" err="1">
                <a:solidFill>
                  <a:srgbClr val="C00000"/>
                </a:solidFill>
              </a:rPr>
              <a:t>information</a:t>
            </a:r>
            <a:r>
              <a:rPr lang="cs-CZ" sz="3600" b="1" dirty="0">
                <a:solidFill>
                  <a:srgbClr val="C00000"/>
                </a:solidFill>
              </a:rPr>
              <a:t> </a:t>
            </a:r>
            <a:r>
              <a:rPr lang="cs-CZ" sz="3600" b="1" dirty="0" err="1">
                <a:solidFill>
                  <a:srgbClr val="C00000"/>
                </a:solidFill>
              </a:rPr>
              <a:t>required</a:t>
            </a:r>
            <a:r>
              <a:rPr lang="cs-CZ" sz="3600" b="1" dirty="0">
                <a:solidFill>
                  <a:srgbClr val="C00000"/>
                </a:solidFill>
              </a:rPr>
              <a:t> to </a:t>
            </a:r>
            <a:r>
              <a:rPr lang="cs-CZ" sz="3600" b="1" dirty="0" err="1">
                <a:solidFill>
                  <a:srgbClr val="C00000"/>
                </a:solidFill>
              </a:rPr>
              <a:t>pass</a:t>
            </a:r>
            <a:r>
              <a:rPr lang="cs-CZ" sz="3600" b="1" dirty="0">
                <a:solidFill>
                  <a:srgbClr val="C00000"/>
                </a:solidFill>
              </a:rPr>
              <a:t> </a:t>
            </a:r>
            <a:r>
              <a:rPr lang="cs-CZ" sz="3600" b="1" dirty="0" err="1">
                <a:solidFill>
                  <a:srgbClr val="C00000"/>
                </a:solidFill>
              </a:rPr>
              <a:t>the</a:t>
            </a:r>
            <a:r>
              <a:rPr lang="cs-CZ" sz="3600" b="1" dirty="0">
                <a:solidFill>
                  <a:srgbClr val="C00000"/>
                </a:solidFill>
              </a:rPr>
              <a:t> </a:t>
            </a:r>
            <a:r>
              <a:rPr lang="cs-CZ" sz="3600" b="1" dirty="0" err="1">
                <a:solidFill>
                  <a:srgbClr val="C00000"/>
                </a:solidFill>
              </a:rPr>
              <a:t>Physiology</a:t>
            </a:r>
            <a:r>
              <a:rPr lang="cs-CZ" sz="3600" b="1" dirty="0">
                <a:solidFill>
                  <a:srgbClr val="C00000"/>
                </a:solidFill>
              </a:rPr>
              <a:t> </a:t>
            </a:r>
            <a:r>
              <a:rPr lang="cs-CZ" sz="3600" b="1" dirty="0" err="1">
                <a:solidFill>
                  <a:srgbClr val="C00000"/>
                </a:solidFill>
              </a:rPr>
              <a:t>exam</a:t>
            </a:r>
            <a:r>
              <a:rPr lang="cs-CZ" sz="3600" b="1" dirty="0">
                <a:solidFill>
                  <a:srgbClr val="C00000"/>
                </a:solidFill>
              </a:rPr>
              <a:t>. </a:t>
            </a:r>
          </a:p>
        </p:txBody>
      </p:sp>
    </p:spTree>
    <p:extLst>
      <p:ext uri="{BB962C8B-B14F-4D97-AF65-F5344CB8AC3E}">
        <p14:creationId xmlns:p14="http://schemas.microsoft.com/office/powerpoint/2010/main" val="3170964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574442"/>
            <a:ext cx="5049646" cy="2260847"/>
          </a:xfrm>
        </p:spPr>
        <p:txBody>
          <a:bodyPr>
            <a:normAutofit fontScale="92500" lnSpcReduction="10000"/>
          </a:bodyPr>
          <a:lstStyle/>
          <a:p>
            <a:r>
              <a:rPr lang="en-GB" sz="3000" i="1" dirty="0">
                <a:solidFill>
                  <a:srgbClr val="C00000"/>
                </a:solidFill>
                <a:latin typeface="Arial" panose="020B0604020202020204" pitchFamily="34" charset="0"/>
                <a:cs typeface="Arial" panose="020B0604020202020204" pitchFamily="34" charset="0"/>
              </a:rPr>
              <a:t>a. cor. </a:t>
            </a:r>
            <a:r>
              <a:rPr lang="en-GB" sz="3000" i="1" dirty="0" err="1">
                <a:solidFill>
                  <a:srgbClr val="C00000"/>
                </a:solidFill>
                <a:latin typeface="Arial" panose="020B0604020202020204" pitchFamily="34" charset="0"/>
                <a:cs typeface="Arial" panose="020B0604020202020204" pitchFamily="34" charset="0"/>
              </a:rPr>
              <a:t>sinistra</a:t>
            </a:r>
            <a:r>
              <a:rPr lang="en-GB" sz="3000" i="1" dirty="0">
                <a:solidFill>
                  <a:srgbClr val="C00000"/>
                </a:solidFill>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85% of the blood flow                                  </a:t>
            </a:r>
            <a:r>
              <a:rPr lang="en-GB" sz="1600" dirty="0">
                <a:latin typeface="Arial" panose="020B0604020202020204" pitchFamily="34" charset="0"/>
                <a:cs typeface="Arial" panose="020B0604020202020204" pitchFamily="34" charset="0"/>
              </a:rPr>
              <a:t>(the frontal part of septum, the conductive system, majority of the left ventricle)</a:t>
            </a:r>
          </a:p>
          <a:p>
            <a:r>
              <a:rPr lang="en-GB" sz="3000" i="1" dirty="0">
                <a:solidFill>
                  <a:srgbClr val="C00000"/>
                </a:solidFill>
                <a:latin typeface="Arial" panose="020B0604020202020204" pitchFamily="34" charset="0"/>
                <a:cs typeface="Arial" panose="020B0604020202020204" pitchFamily="34" charset="0"/>
              </a:rPr>
              <a:t>a. cor. </a:t>
            </a:r>
            <a:r>
              <a:rPr lang="en-GB" sz="3000" i="1" dirty="0" err="1">
                <a:solidFill>
                  <a:srgbClr val="C00000"/>
                </a:solidFill>
                <a:latin typeface="Arial" panose="020B0604020202020204" pitchFamily="34" charset="0"/>
                <a:cs typeface="Arial" panose="020B0604020202020204" pitchFamily="34" charset="0"/>
              </a:rPr>
              <a:t>dextra</a:t>
            </a:r>
            <a:r>
              <a:rPr lang="en-GB" sz="2400" i="1"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(the right ventricle, the posterior part of septum and usually</a:t>
            </a:r>
            <a:r>
              <a:rPr lang="cs-CZ" sz="1600" dirty="0">
                <a:latin typeface="Arial" panose="020B0604020202020204" pitchFamily="34" charset="0"/>
                <a:cs typeface="Arial" panose="020B0604020202020204" pitchFamily="34" charset="0"/>
              </a:rPr>
              <a:t> </a:t>
            </a:r>
            <a:r>
              <a:rPr lang="cs-CZ" sz="1600" dirty="0" err="1">
                <a:latin typeface="Arial" panose="020B0604020202020204" pitchFamily="34" charset="0"/>
                <a:cs typeface="Arial" panose="020B0604020202020204" pitchFamily="34" charset="0"/>
              </a:rPr>
              <a:t>also</a:t>
            </a:r>
            <a:r>
              <a:rPr lang="en-GB" sz="1600" dirty="0">
                <a:latin typeface="Arial" panose="020B0604020202020204" pitchFamily="34" charset="0"/>
                <a:cs typeface="Arial" panose="020B0604020202020204" pitchFamily="34" charset="0"/>
              </a:rPr>
              <a:t> the </a:t>
            </a:r>
            <a:r>
              <a:rPr lang="cs-CZ" sz="1600" dirty="0" err="1">
                <a:latin typeface="Arial" panose="020B0604020202020204" pitchFamily="34" charset="0"/>
                <a:cs typeface="Arial" panose="020B0604020202020204" pitchFamily="34" charset="0"/>
              </a:rPr>
              <a:t>posterior</a:t>
            </a:r>
            <a:r>
              <a:rPr lang="cs-CZ" sz="1600" dirty="0">
                <a:latin typeface="Arial" panose="020B0604020202020204" pitchFamily="34" charset="0"/>
                <a:cs typeface="Arial" panose="020B0604020202020204" pitchFamily="34" charset="0"/>
              </a:rPr>
              <a:t> part </a:t>
            </a:r>
            <a:r>
              <a:rPr lang="en-GB" sz="1600" dirty="0">
                <a:latin typeface="Arial" panose="020B0604020202020204" pitchFamily="34" charset="0"/>
                <a:cs typeface="Arial" panose="020B0604020202020204" pitchFamily="34" charset="0"/>
              </a:rPr>
              <a:t>of the left ventricle)</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2248" y="1628800"/>
            <a:ext cx="3195971"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5506846" y="4581128"/>
            <a:ext cx="3231374" cy="646331"/>
          </a:xfrm>
          <a:prstGeom prst="rect">
            <a:avLst/>
          </a:prstGeom>
          <a:noFill/>
        </p:spPr>
        <p:txBody>
          <a:bodyPr wrap="square" rtlCol="0">
            <a:spAutoFit/>
          </a:bodyPr>
          <a:lstStyle/>
          <a:p>
            <a:r>
              <a:rPr lang="en-GB" dirty="0" err="1">
                <a:latin typeface="Arial" panose="020B0604020202020204" pitchFamily="34" charset="0"/>
                <a:cs typeface="Arial" panose="020B0604020202020204" pitchFamily="34" charset="0"/>
              </a:rPr>
              <a:t>Ganong´s</a:t>
            </a:r>
            <a:r>
              <a:rPr lang="en-GB" dirty="0">
                <a:latin typeface="Arial" panose="020B0604020202020204" pitchFamily="34" charset="0"/>
                <a:cs typeface="Arial" panose="020B0604020202020204" pitchFamily="34" charset="0"/>
              </a:rPr>
              <a:t> Review od Medical Physiology, 23</a:t>
            </a:r>
            <a:r>
              <a:rPr lang="en-GB" baseline="30000" dirty="0">
                <a:latin typeface="Arial" panose="020B0604020202020204" pitchFamily="34" charset="0"/>
                <a:cs typeface="Arial" panose="020B0604020202020204" pitchFamily="34" charset="0"/>
              </a:rPr>
              <a:t>rd</a:t>
            </a:r>
            <a:r>
              <a:rPr lang="en-GB" dirty="0">
                <a:latin typeface="Arial" panose="020B0604020202020204" pitchFamily="34" charset="0"/>
                <a:cs typeface="Arial" panose="020B0604020202020204" pitchFamily="34" charset="0"/>
              </a:rPr>
              <a:t> edition</a:t>
            </a:r>
          </a:p>
        </p:txBody>
      </p:sp>
      <p:sp>
        <p:nvSpPr>
          <p:cNvPr id="7" name="Zástupný symbol pro obsah 2"/>
          <p:cNvSpPr txBox="1">
            <a:spLocks/>
          </p:cNvSpPr>
          <p:nvPr/>
        </p:nvSpPr>
        <p:spPr>
          <a:xfrm>
            <a:off x="467544" y="4725144"/>
            <a:ext cx="5074704" cy="71125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placing of coronary arteries and capillaries in the cardiac walls</a:t>
            </a:r>
            <a:endParaRPr lang="en-GB" sz="1600" dirty="0">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467544" y="3933056"/>
            <a:ext cx="4906888" cy="72008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latin typeface="Arial" panose="020B0604020202020204" pitchFamily="34" charset="0"/>
                <a:cs typeface="Arial" panose="020B0604020202020204" pitchFamily="34" charset="0"/>
              </a:rPr>
              <a:t>O</a:t>
            </a:r>
            <a:r>
              <a:rPr lang="en-GB" sz="2200" baseline="-25000" dirty="0">
                <a:latin typeface="Arial" panose="020B0604020202020204" pitchFamily="34" charset="0"/>
                <a:cs typeface="Arial" panose="020B0604020202020204" pitchFamily="34" charset="0"/>
              </a:rPr>
              <a:t>2</a:t>
            </a:r>
            <a:r>
              <a:rPr lang="en-GB" sz="2200" dirty="0">
                <a:latin typeface="Arial" panose="020B0604020202020204" pitchFamily="34" charset="0"/>
                <a:cs typeface="Arial" panose="020B0604020202020204" pitchFamily="34" charset="0"/>
              </a:rPr>
              <a:t> diffusion directly from the blood situated in the cardiac cavities</a:t>
            </a:r>
          </a:p>
        </p:txBody>
      </p:sp>
    </p:spTree>
    <p:extLst>
      <p:ext uri="{BB962C8B-B14F-4D97-AF65-F5344CB8AC3E}">
        <p14:creationId xmlns:p14="http://schemas.microsoft.com/office/powerpoint/2010/main" val="327544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left)">
                                      <p:cBhvr>
                                        <p:cTn id="15" dur="500"/>
                                        <p:tgtEl>
                                          <p:spTgt spid="1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wipe(left)">
                                      <p:cBhvr>
                                        <p:cTn id="20"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build="p"/>
      <p:bldP spid="1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Skupina 2"/>
          <p:cNvGrpSpPr/>
          <p:nvPr/>
        </p:nvGrpSpPr>
        <p:grpSpPr>
          <a:xfrm>
            <a:off x="797768" y="3094718"/>
            <a:ext cx="7973089" cy="1766345"/>
            <a:chOff x="797768" y="3094718"/>
            <a:chExt cx="7973089" cy="1766345"/>
          </a:xfrm>
        </p:grpSpPr>
        <p:sp>
          <p:nvSpPr>
            <p:cNvPr id="6" name="TextovéPole 5"/>
            <p:cNvSpPr txBox="1"/>
            <p:nvPr/>
          </p:nvSpPr>
          <p:spPr>
            <a:xfrm>
              <a:off x="6444208" y="3652198"/>
              <a:ext cx="2326649" cy="738664"/>
            </a:xfrm>
            <a:prstGeom prst="rect">
              <a:avLst/>
            </a:prstGeom>
            <a:noFill/>
          </p:spPr>
          <p:txBody>
            <a:bodyPr wrap="square" rtlCol="0">
              <a:spAutoFit/>
            </a:bodyPr>
            <a:lstStyle/>
            <a:p>
              <a:r>
                <a:rPr lang="cs-CZ" altLang="cs-CZ" sz="1400" dirty="0" err="1">
                  <a:latin typeface="Arial" pitchFamily="34" charset="0"/>
                  <a:cs typeface="Arial" pitchFamily="34" charset="0"/>
                </a:rPr>
                <a:t>Guyton</a:t>
              </a:r>
              <a:r>
                <a:rPr lang="cs-CZ" altLang="cs-CZ" sz="1400" dirty="0">
                  <a:latin typeface="Arial" pitchFamily="34" charset="0"/>
                  <a:cs typeface="Arial" pitchFamily="34" charset="0"/>
                </a:rPr>
                <a:t> and </a:t>
              </a:r>
              <a:r>
                <a:rPr lang="cs-CZ" altLang="cs-CZ" sz="1400" dirty="0" err="1">
                  <a:latin typeface="Arial" pitchFamily="34" charset="0"/>
                  <a:cs typeface="Arial" pitchFamily="34" charset="0"/>
                </a:rPr>
                <a:t>Hall</a:t>
              </a:r>
              <a:r>
                <a:rPr lang="cs-CZ" altLang="cs-CZ" sz="1400" dirty="0">
                  <a:latin typeface="Arial" pitchFamily="34" charset="0"/>
                  <a:cs typeface="Arial" pitchFamily="34" charset="0"/>
                </a:rPr>
                <a:t>. </a:t>
              </a:r>
            </a:p>
            <a:p>
              <a:r>
                <a:rPr lang="cs-CZ" altLang="cs-CZ" sz="1400" dirty="0" err="1">
                  <a:latin typeface="Arial" pitchFamily="34" charset="0"/>
                  <a:cs typeface="Arial" pitchFamily="34" charset="0"/>
                </a:rPr>
                <a:t>Textbook</a:t>
              </a:r>
              <a:r>
                <a:rPr lang="cs-CZ" altLang="cs-CZ" sz="1400" dirty="0">
                  <a:latin typeface="Arial" pitchFamily="34" charset="0"/>
                  <a:cs typeface="Arial" pitchFamily="34" charset="0"/>
                </a:rPr>
                <a:t> </a:t>
              </a:r>
              <a:r>
                <a:rPr lang="cs-CZ" altLang="cs-CZ" sz="1400" dirty="0" err="1">
                  <a:latin typeface="Arial" pitchFamily="34" charset="0"/>
                  <a:cs typeface="Arial" pitchFamily="34" charset="0"/>
                </a:rPr>
                <a:t>of</a:t>
              </a:r>
              <a:r>
                <a:rPr lang="cs-CZ" altLang="cs-CZ" sz="1400" dirty="0">
                  <a:latin typeface="Arial" pitchFamily="34" charset="0"/>
                  <a:cs typeface="Arial" pitchFamily="34" charset="0"/>
                </a:rPr>
                <a:t> </a:t>
              </a:r>
              <a:r>
                <a:rPr lang="cs-CZ" altLang="cs-CZ" sz="1400" dirty="0" err="1">
                  <a:latin typeface="Arial" pitchFamily="34" charset="0"/>
                  <a:cs typeface="Arial" pitchFamily="34" charset="0"/>
                </a:rPr>
                <a:t>Medical</a:t>
              </a:r>
              <a:r>
                <a:rPr lang="cs-CZ" altLang="cs-CZ" sz="1400" dirty="0">
                  <a:latin typeface="Arial" pitchFamily="34" charset="0"/>
                  <a:cs typeface="Arial" pitchFamily="34" charset="0"/>
                </a:rPr>
                <a:t> </a:t>
              </a:r>
              <a:r>
                <a:rPr lang="cs-CZ" altLang="cs-CZ" sz="1400" dirty="0" err="1">
                  <a:latin typeface="Arial" pitchFamily="34" charset="0"/>
                  <a:cs typeface="Arial" pitchFamily="34" charset="0"/>
                </a:rPr>
                <a:t>Physiology</a:t>
              </a:r>
              <a:r>
                <a:rPr lang="cs-CZ" altLang="cs-CZ" sz="1400" dirty="0">
                  <a:latin typeface="Arial" pitchFamily="34" charset="0"/>
                  <a:cs typeface="Arial" pitchFamily="34" charset="0"/>
                </a:rPr>
                <a:t>, 11</a:t>
              </a:r>
              <a:r>
                <a:rPr lang="cs-CZ" altLang="cs-CZ" sz="1400" baseline="30000" dirty="0">
                  <a:latin typeface="Arial" pitchFamily="34" charset="0"/>
                  <a:cs typeface="Arial" pitchFamily="34" charset="0"/>
                </a:rPr>
                <a:t>th</a:t>
              </a:r>
              <a:r>
                <a:rPr lang="cs-CZ" altLang="cs-CZ" sz="1400" dirty="0">
                  <a:latin typeface="Arial" pitchFamily="34" charset="0"/>
                  <a:cs typeface="Arial" pitchFamily="34" charset="0"/>
                </a:rPr>
                <a:t> </a:t>
              </a:r>
              <a:r>
                <a:rPr lang="cs-CZ" altLang="cs-CZ" sz="1400" dirty="0" err="1">
                  <a:latin typeface="Arial" pitchFamily="34" charset="0"/>
                  <a:cs typeface="Arial" pitchFamily="34" charset="0"/>
                </a:rPr>
                <a:t>edition</a:t>
              </a:r>
              <a:r>
                <a:rPr lang="cs-CZ" altLang="cs-CZ" sz="1400" dirty="0">
                  <a:latin typeface="Arial" pitchFamily="34" charset="0"/>
                  <a:cs typeface="Arial" pitchFamily="34" charset="0"/>
                </a:rPr>
                <a:t> </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768" y="3094718"/>
              <a:ext cx="5430416" cy="1766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2" name="Zástupný symbol pro obsah 2"/>
          <p:cNvSpPr>
            <a:spLocks noGrp="1"/>
          </p:cNvSpPr>
          <p:nvPr>
            <p:ph idx="1"/>
          </p:nvPr>
        </p:nvSpPr>
        <p:spPr>
          <a:xfrm>
            <a:off x="457200" y="1600200"/>
            <a:ext cx="8579296" cy="604664"/>
          </a:xfrm>
        </p:spPr>
        <p:txBody>
          <a:bodyPr>
            <a:normAutofit fontScale="92500"/>
          </a:bodyPr>
          <a:lstStyle/>
          <a:p>
            <a:r>
              <a:rPr lang="cs-CZ" sz="2800" dirty="0" err="1">
                <a:solidFill>
                  <a:srgbClr val="C00000"/>
                </a:solidFill>
                <a:latin typeface="Arial" panose="020B0604020202020204" pitchFamily="34" charset="0"/>
                <a:cs typeface="Arial" panose="020B0604020202020204" pitchFamily="34" charset="0"/>
              </a:rPr>
              <a:t>epicardial</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coronary</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arteries</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supply</a:t>
            </a:r>
            <a:r>
              <a:rPr lang="cs-CZ" sz="2800" dirty="0">
                <a:latin typeface="Arial" panose="020B0604020202020204" pitchFamily="34" charset="0"/>
                <a:cs typeface="Arial" panose="020B0604020202020204" pitchFamily="34" charset="0"/>
              </a:rPr>
              <a:t> most </a:t>
            </a:r>
            <a:r>
              <a:rPr lang="cs-CZ" sz="2800" dirty="0" err="1">
                <a:latin typeface="Arial" panose="020B0604020202020204" pitchFamily="34" charset="0"/>
                <a:cs typeface="Arial" panose="020B0604020202020204" pitchFamily="34" charset="0"/>
              </a:rPr>
              <a:t>of</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the</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muscle</a:t>
            </a:r>
            <a:endParaRPr lang="en-GB" sz="2800" dirty="0">
              <a:latin typeface="Arial" panose="020B0604020202020204" pitchFamily="34" charset="0"/>
              <a:cs typeface="Arial" panose="020B0604020202020204" pitchFamily="34" charset="0"/>
            </a:endParaRPr>
          </a:p>
        </p:txBody>
      </p:sp>
      <p:sp>
        <p:nvSpPr>
          <p:cNvPr id="13" name="Zástupný symbol pro obsah 2"/>
          <p:cNvSpPr txBox="1">
            <a:spLocks/>
          </p:cNvSpPr>
          <p:nvPr/>
        </p:nvSpPr>
        <p:spPr>
          <a:xfrm>
            <a:off x="467544" y="2066114"/>
            <a:ext cx="8363272"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solidFill>
                  <a:srgbClr val="C00000"/>
                </a:solidFill>
                <a:latin typeface="Arial" panose="020B0604020202020204" pitchFamily="34" charset="0"/>
                <a:cs typeface="Arial" panose="020B0604020202020204" pitchFamily="34" charset="0"/>
              </a:rPr>
              <a:t>intramuscular</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arteries</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smaller</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penetrate</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the</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muscle</a:t>
            </a:r>
            <a:endParaRPr lang="en-GB" sz="2600" dirty="0">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467544" y="2544412"/>
            <a:ext cx="8363272"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a:latin typeface="Arial" panose="020B0604020202020204" pitchFamily="34" charset="0"/>
                <a:cs typeface="Arial" panose="020B0604020202020204" pitchFamily="34" charset="0"/>
              </a:rPr>
              <a:t>plexus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subendocardial</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arteries</a:t>
            </a:r>
            <a:endParaRPr lang="en-GB" sz="2600" dirty="0">
              <a:latin typeface="Arial" panose="020B0604020202020204" pitchFamily="34" charset="0"/>
              <a:cs typeface="Arial" panose="020B0604020202020204" pitchFamily="34" charset="0"/>
            </a:endParaRPr>
          </a:p>
        </p:txBody>
      </p:sp>
      <p:sp>
        <p:nvSpPr>
          <p:cNvPr id="15" name="Zástupný symbol pro obsah 2"/>
          <p:cNvSpPr txBox="1">
            <a:spLocks/>
          </p:cNvSpPr>
          <p:nvPr/>
        </p:nvSpPr>
        <p:spPr>
          <a:xfrm>
            <a:off x="467544" y="5085184"/>
            <a:ext cx="8363272" cy="158417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During systole, blood flow through the plexus of </a:t>
            </a:r>
            <a:r>
              <a:rPr lang="en-GB" sz="2600" dirty="0" err="1">
                <a:solidFill>
                  <a:srgbClr val="C00000"/>
                </a:solidFill>
                <a:latin typeface="Arial" panose="020B0604020202020204" pitchFamily="34" charset="0"/>
                <a:cs typeface="Arial" panose="020B0604020202020204" pitchFamily="34" charset="0"/>
              </a:rPr>
              <a:t>subendocardial</a:t>
            </a:r>
            <a:r>
              <a:rPr lang="en-GB" sz="2600" dirty="0">
                <a:latin typeface="Arial" panose="020B0604020202020204" pitchFamily="34" charset="0"/>
                <a:cs typeface="Arial" panose="020B0604020202020204" pitchFamily="34" charset="0"/>
              </a:rPr>
              <a:t> arteries is reduced </a:t>
            </a:r>
            <a:r>
              <a:rPr lang="cs-CZ" sz="2600" dirty="0">
                <a:latin typeface="Arial" panose="020B0604020202020204" pitchFamily="34" charset="0"/>
                <a:cs typeface="Arial" panose="020B0604020202020204" pitchFamily="34" charset="0"/>
              </a:rPr>
              <a:t>(</a:t>
            </a:r>
            <a:r>
              <a:rPr lang="en-GB" sz="2600" dirty="0">
                <a:latin typeface="Arial" panose="020B0604020202020204" pitchFamily="34" charset="0"/>
                <a:cs typeface="Arial" panose="020B0604020202020204" pitchFamily="34" charset="0"/>
              </a:rPr>
              <a:t>compression of intramuscular arteries</a:t>
            </a:r>
            <a:r>
              <a:rPr lang="cs-CZ" sz="2600" dirty="0">
                <a:latin typeface="Arial" panose="020B0604020202020204" pitchFamily="34" charset="0"/>
                <a:cs typeface="Arial" panose="020B0604020202020204" pitchFamily="34" charset="0"/>
              </a:rPr>
              <a:t>)</a:t>
            </a:r>
            <a:r>
              <a:rPr lang="en-GB" sz="2600" dirty="0">
                <a:latin typeface="Arial" panose="020B0604020202020204" pitchFamily="34" charset="0"/>
                <a:cs typeface="Arial" panose="020B0604020202020204" pitchFamily="34" charset="0"/>
              </a:rPr>
              <a:t> – compensated through extra vessels in the plexus </a:t>
            </a:r>
            <a:r>
              <a:rPr lang="en-GB" sz="2200" dirty="0">
                <a:latin typeface="Arial" panose="020B0604020202020204" pitchFamily="34" charset="0"/>
                <a:cs typeface="Arial" panose="020B0604020202020204" pitchFamily="34" charset="0"/>
              </a:rPr>
              <a:t>(</a:t>
            </a:r>
            <a:r>
              <a:rPr lang="cs-CZ" sz="2200" dirty="0">
                <a:latin typeface="Arial" panose="020B0604020202020204" pitchFamily="34" charset="0"/>
                <a:cs typeface="Arial" panose="020B0604020202020204" pitchFamily="34" charset="0"/>
              </a:rPr>
              <a:t>sensitivity to </a:t>
            </a:r>
            <a:r>
              <a:rPr lang="en-GB" sz="2200" dirty="0">
                <a:latin typeface="Arial" panose="020B0604020202020204" pitchFamily="34" charset="0"/>
                <a:cs typeface="Arial" panose="020B0604020202020204" pitchFamily="34" charset="0"/>
              </a:rPr>
              <a:t>coronary ischemia)</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2046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wipe(left)">
                                      <p:cBhvr>
                                        <p:cTn id="15" dur="500"/>
                                        <p:tgtEl>
                                          <p:spTgt spid="1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xEl>
                                              <p:pRg st="0" end="0"/>
                                            </p:txEl>
                                          </p:spTgt>
                                        </p:tgtEl>
                                        <p:attrNameLst>
                                          <p:attrName>style.visibility</p:attrName>
                                        </p:attrNameLst>
                                      </p:cBhvr>
                                      <p:to>
                                        <p:strVal val="visible"/>
                                      </p:to>
                                    </p:set>
                                    <p:animEffect transition="in" filter="wipe(left)">
                                      <p:cBhvr>
                                        <p:cTn id="20" dur="500"/>
                                        <p:tgtEl>
                                          <p:spTgt spid="1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5">
                                            <p:txEl>
                                              <p:pRg st="0" end="0"/>
                                            </p:txEl>
                                          </p:spTgt>
                                        </p:tgtEl>
                                        <p:attrNameLst>
                                          <p:attrName>style.visibility</p:attrName>
                                        </p:attrNameLst>
                                      </p:cBhvr>
                                      <p:to>
                                        <p:strVal val="visible"/>
                                      </p:to>
                                    </p:set>
                                    <p:animEffect transition="in" filter="wipe(left)">
                                      <p:cBhvr>
                                        <p:cTn id="25"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build="p"/>
      <p:bldP spid="14" grpId="0" build="p"/>
      <p:bldP spid="1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574442"/>
            <a:ext cx="5049646" cy="2260847"/>
          </a:xfrm>
        </p:spPr>
        <p:txBody>
          <a:bodyPr>
            <a:normAutofit fontScale="92500" lnSpcReduction="10000"/>
          </a:bodyPr>
          <a:lstStyle/>
          <a:p>
            <a:r>
              <a:rPr lang="en-GB" sz="3000" i="1" dirty="0">
                <a:solidFill>
                  <a:srgbClr val="C00000"/>
                </a:solidFill>
                <a:latin typeface="Arial" panose="020B0604020202020204" pitchFamily="34" charset="0"/>
                <a:cs typeface="Arial" panose="020B0604020202020204" pitchFamily="34" charset="0"/>
              </a:rPr>
              <a:t>a. cor. </a:t>
            </a:r>
            <a:r>
              <a:rPr lang="en-GB" sz="3000" i="1" dirty="0" err="1">
                <a:solidFill>
                  <a:srgbClr val="C00000"/>
                </a:solidFill>
                <a:latin typeface="Arial" panose="020B0604020202020204" pitchFamily="34" charset="0"/>
                <a:cs typeface="Arial" panose="020B0604020202020204" pitchFamily="34" charset="0"/>
              </a:rPr>
              <a:t>sinistra</a:t>
            </a:r>
            <a:r>
              <a:rPr lang="en-GB" sz="3000" i="1" dirty="0">
                <a:solidFill>
                  <a:srgbClr val="C00000"/>
                </a:solidFill>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85% of the blood flow                                  </a:t>
            </a:r>
            <a:r>
              <a:rPr lang="en-GB" sz="1600" dirty="0">
                <a:latin typeface="Arial" panose="020B0604020202020204" pitchFamily="34" charset="0"/>
                <a:cs typeface="Arial" panose="020B0604020202020204" pitchFamily="34" charset="0"/>
              </a:rPr>
              <a:t>(the frontal part of septum, the conductive system, majority of the left ventricle)</a:t>
            </a:r>
          </a:p>
          <a:p>
            <a:r>
              <a:rPr lang="en-GB" sz="3000" i="1" dirty="0">
                <a:solidFill>
                  <a:srgbClr val="C00000"/>
                </a:solidFill>
                <a:latin typeface="Arial" panose="020B0604020202020204" pitchFamily="34" charset="0"/>
                <a:cs typeface="Arial" panose="020B0604020202020204" pitchFamily="34" charset="0"/>
              </a:rPr>
              <a:t>a. cor. </a:t>
            </a:r>
            <a:r>
              <a:rPr lang="en-GB" sz="3000" i="1" dirty="0" err="1">
                <a:solidFill>
                  <a:srgbClr val="C00000"/>
                </a:solidFill>
                <a:latin typeface="Arial" panose="020B0604020202020204" pitchFamily="34" charset="0"/>
                <a:cs typeface="Arial" panose="020B0604020202020204" pitchFamily="34" charset="0"/>
              </a:rPr>
              <a:t>dextra</a:t>
            </a:r>
            <a:r>
              <a:rPr lang="en-GB" sz="2400" i="1"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(the right ventricle, the posterior part of septum and usually</a:t>
            </a:r>
            <a:r>
              <a:rPr lang="cs-CZ" sz="1600" dirty="0">
                <a:latin typeface="Arial" panose="020B0604020202020204" pitchFamily="34" charset="0"/>
                <a:cs typeface="Arial" panose="020B0604020202020204" pitchFamily="34" charset="0"/>
              </a:rPr>
              <a:t> </a:t>
            </a:r>
            <a:r>
              <a:rPr lang="cs-CZ" sz="1600" dirty="0" err="1">
                <a:latin typeface="Arial" panose="020B0604020202020204" pitchFamily="34" charset="0"/>
                <a:cs typeface="Arial" panose="020B0604020202020204" pitchFamily="34" charset="0"/>
              </a:rPr>
              <a:t>also</a:t>
            </a:r>
            <a:r>
              <a:rPr lang="en-GB" sz="1600" dirty="0">
                <a:latin typeface="Arial" panose="020B0604020202020204" pitchFamily="34" charset="0"/>
                <a:cs typeface="Arial" panose="020B0604020202020204" pitchFamily="34" charset="0"/>
              </a:rPr>
              <a:t> the </a:t>
            </a:r>
            <a:r>
              <a:rPr lang="cs-CZ" sz="1600" dirty="0" err="1">
                <a:latin typeface="Arial" panose="020B0604020202020204" pitchFamily="34" charset="0"/>
                <a:cs typeface="Arial" panose="020B0604020202020204" pitchFamily="34" charset="0"/>
              </a:rPr>
              <a:t>posterior</a:t>
            </a:r>
            <a:r>
              <a:rPr lang="cs-CZ" sz="1600" dirty="0">
                <a:latin typeface="Arial" panose="020B0604020202020204" pitchFamily="34" charset="0"/>
                <a:cs typeface="Arial" panose="020B0604020202020204" pitchFamily="34" charset="0"/>
              </a:rPr>
              <a:t> part </a:t>
            </a:r>
            <a:r>
              <a:rPr lang="en-GB" sz="1600" dirty="0">
                <a:latin typeface="Arial" panose="020B0604020202020204" pitchFamily="34" charset="0"/>
                <a:cs typeface="Arial" panose="020B0604020202020204" pitchFamily="34" charset="0"/>
              </a:rPr>
              <a:t>of the left ventricle)</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2248" y="1628800"/>
            <a:ext cx="3195971"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5506846" y="4581128"/>
            <a:ext cx="3231374" cy="646331"/>
          </a:xfrm>
          <a:prstGeom prst="rect">
            <a:avLst/>
          </a:prstGeom>
          <a:noFill/>
        </p:spPr>
        <p:txBody>
          <a:bodyPr wrap="square" rtlCol="0">
            <a:spAutoFit/>
          </a:bodyPr>
          <a:lstStyle/>
          <a:p>
            <a:r>
              <a:rPr lang="en-GB" dirty="0" err="1">
                <a:latin typeface="Arial" panose="020B0604020202020204" pitchFamily="34" charset="0"/>
                <a:cs typeface="Arial" panose="020B0604020202020204" pitchFamily="34" charset="0"/>
              </a:rPr>
              <a:t>Ganong´s</a:t>
            </a:r>
            <a:r>
              <a:rPr lang="en-GB" dirty="0">
                <a:latin typeface="Arial" panose="020B0604020202020204" pitchFamily="34" charset="0"/>
                <a:cs typeface="Arial" panose="020B0604020202020204" pitchFamily="34" charset="0"/>
              </a:rPr>
              <a:t> Review od Medical Physiology, 23</a:t>
            </a:r>
            <a:r>
              <a:rPr lang="en-GB" baseline="30000" dirty="0">
                <a:latin typeface="Arial" panose="020B0604020202020204" pitchFamily="34" charset="0"/>
                <a:cs typeface="Arial" panose="020B0604020202020204" pitchFamily="34" charset="0"/>
              </a:rPr>
              <a:t>rd</a:t>
            </a:r>
            <a:r>
              <a:rPr lang="en-GB" dirty="0">
                <a:latin typeface="Arial" panose="020B0604020202020204" pitchFamily="34" charset="0"/>
                <a:cs typeface="Arial" panose="020B0604020202020204" pitchFamily="34" charset="0"/>
              </a:rPr>
              <a:t> edition</a:t>
            </a:r>
          </a:p>
        </p:txBody>
      </p:sp>
      <p:sp>
        <p:nvSpPr>
          <p:cNvPr id="11" name="Zástupný symbol pro obsah 2"/>
          <p:cNvSpPr txBox="1">
            <a:spLocks/>
          </p:cNvSpPr>
          <p:nvPr/>
        </p:nvSpPr>
        <p:spPr>
          <a:xfrm>
            <a:off x="467544" y="5733256"/>
            <a:ext cx="4906888" cy="5326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b="1" dirty="0">
                <a:latin typeface="Arial" panose="020B0604020202020204" pitchFamily="34" charset="0"/>
                <a:cs typeface="Arial" panose="020B0604020202020204" pitchFamily="34" charset="0"/>
              </a:rPr>
              <a:t>coronary angiography</a:t>
            </a:r>
          </a:p>
        </p:txBody>
      </p:sp>
      <p:sp>
        <p:nvSpPr>
          <p:cNvPr id="12" name="Zástupný symbol pro obsah 2"/>
          <p:cNvSpPr txBox="1">
            <a:spLocks/>
          </p:cNvSpPr>
          <p:nvPr/>
        </p:nvSpPr>
        <p:spPr>
          <a:xfrm>
            <a:off x="467544" y="4725144"/>
            <a:ext cx="5074704" cy="71125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placing of coronary arteries and capillaries in the cardiac walls</a:t>
            </a:r>
            <a:endParaRPr lang="en-GB" sz="1600" dirty="0">
              <a:latin typeface="Arial" panose="020B0604020202020204" pitchFamily="34" charset="0"/>
              <a:cs typeface="Arial" panose="020B0604020202020204" pitchFamily="34" charset="0"/>
            </a:endParaRPr>
          </a:p>
        </p:txBody>
      </p:sp>
      <p:sp>
        <p:nvSpPr>
          <p:cNvPr id="13" name="Zástupný symbol pro obsah 2"/>
          <p:cNvSpPr txBox="1">
            <a:spLocks/>
          </p:cNvSpPr>
          <p:nvPr/>
        </p:nvSpPr>
        <p:spPr>
          <a:xfrm>
            <a:off x="467544" y="3933056"/>
            <a:ext cx="4906888" cy="72008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latin typeface="Arial" panose="020B0604020202020204" pitchFamily="34" charset="0"/>
                <a:cs typeface="Arial" panose="020B0604020202020204" pitchFamily="34" charset="0"/>
              </a:rPr>
              <a:t>O</a:t>
            </a:r>
            <a:r>
              <a:rPr lang="en-GB" sz="2200" baseline="-25000" dirty="0">
                <a:latin typeface="Arial" panose="020B0604020202020204" pitchFamily="34" charset="0"/>
                <a:cs typeface="Arial" panose="020B0604020202020204" pitchFamily="34" charset="0"/>
              </a:rPr>
              <a:t>2</a:t>
            </a:r>
            <a:r>
              <a:rPr lang="en-GB" sz="2200" dirty="0">
                <a:latin typeface="Arial" panose="020B0604020202020204" pitchFamily="34" charset="0"/>
                <a:cs typeface="Arial" panose="020B0604020202020204" pitchFamily="34" charset="0"/>
              </a:rPr>
              <a:t> diffusion directly from the blood situated in the cardiac cavities</a:t>
            </a:r>
          </a:p>
        </p:txBody>
      </p:sp>
    </p:spTree>
    <p:extLst>
      <p:ext uri="{BB962C8B-B14F-4D97-AF65-F5344CB8AC3E}">
        <p14:creationId xmlns:p14="http://schemas.microsoft.com/office/powerpoint/2010/main" val="336092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5885" y="1844822"/>
            <a:ext cx="4452230" cy="4032450"/>
          </a:xfrm>
          <a:prstGeom prst="rect">
            <a:avLst/>
          </a:prstGeom>
        </p:spPr>
      </p:pic>
      <p:sp>
        <p:nvSpPr>
          <p:cNvPr id="5" name="TextovéPole 4"/>
          <p:cNvSpPr txBox="1"/>
          <p:nvPr/>
        </p:nvSpPr>
        <p:spPr>
          <a:xfrm>
            <a:off x="2448049" y="5877272"/>
            <a:ext cx="4374344" cy="307777"/>
          </a:xfrm>
          <a:prstGeom prst="rect">
            <a:avLst/>
          </a:prstGeom>
          <a:noFill/>
        </p:spPr>
        <p:txBody>
          <a:bodyPr wrap="square" rtlCol="0">
            <a:spAutoFit/>
          </a:bodyPr>
          <a:lstStyle/>
          <a:p>
            <a:r>
              <a:rPr lang="cs-CZ" sz="1400" dirty="0">
                <a:latin typeface="Arial" pitchFamily="34" charset="0"/>
                <a:cs typeface="Arial" pitchFamily="34" charset="0"/>
              </a:rPr>
              <a:t>http://pochp.mp.pl/aktualnosci/show.html?id=55102</a:t>
            </a:r>
          </a:p>
        </p:txBody>
      </p:sp>
    </p:spTree>
    <p:extLst>
      <p:ext uri="{BB962C8B-B14F-4D97-AF65-F5344CB8AC3E}">
        <p14:creationId xmlns:p14="http://schemas.microsoft.com/office/powerpoint/2010/main" val="222508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2809180" y="6397794"/>
            <a:ext cx="5723260" cy="369332"/>
          </a:xfrm>
          <a:prstGeom prst="rect">
            <a:avLst/>
          </a:prstGeom>
          <a:noFill/>
        </p:spPr>
        <p:txBody>
          <a:bodyPr wrap="square" rtlCol="0">
            <a:spAutoFit/>
          </a:bodyPr>
          <a:lstStyle/>
          <a:p>
            <a:r>
              <a:rPr lang="cs-CZ" dirty="0" err="1">
                <a:latin typeface="Arial" panose="020B0604020202020204" pitchFamily="34" charset="0"/>
                <a:cs typeface="Arial" panose="020B0604020202020204" pitchFamily="34" charset="0"/>
              </a:rPr>
              <a:t>Ganong´s</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Review</a:t>
            </a:r>
            <a:r>
              <a:rPr lang="cs-CZ" dirty="0">
                <a:latin typeface="Arial" panose="020B0604020202020204" pitchFamily="34" charset="0"/>
                <a:cs typeface="Arial" panose="020B0604020202020204" pitchFamily="34" charset="0"/>
              </a:rPr>
              <a:t> od </a:t>
            </a:r>
            <a:r>
              <a:rPr lang="cs-CZ" dirty="0" err="1">
                <a:latin typeface="Arial" panose="020B0604020202020204" pitchFamily="34" charset="0"/>
                <a:cs typeface="Arial" panose="020B0604020202020204" pitchFamily="34" charset="0"/>
              </a:rPr>
              <a:t>Medical</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Physiology</a:t>
            </a:r>
            <a:r>
              <a:rPr lang="cs-CZ" dirty="0">
                <a:latin typeface="Arial" panose="020B0604020202020204" pitchFamily="34" charset="0"/>
                <a:cs typeface="Arial" panose="020B0604020202020204" pitchFamily="34" charset="0"/>
              </a:rPr>
              <a:t>, 23</a:t>
            </a:r>
            <a:r>
              <a:rPr lang="cs-CZ" baseline="30000" dirty="0">
                <a:latin typeface="Arial" panose="020B0604020202020204" pitchFamily="34" charset="0"/>
                <a:cs typeface="Arial" panose="020B0604020202020204" pitchFamily="34" charset="0"/>
              </a:rPr>
              <a:t>rd</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edition</a:t>
            </a:r>
            <a:endParaRPr lang="cs-CZ" dirty="0">
              <a:latin typeface="Arial" panose="020B0604020202020204" pitchFamily="34" charset="0"/>
              <a:cs typeface="Arial" panose="020B0604020202020204" pitchFamily="34" charset="0"/>
            </a:endParaRPr>
          </a:p>
        </p:txBody>
      </p:sp>
      <p:sp>
        <p:nvSpPr>
          <p:cNvPr id="7" name="Zástupný symbol pro obsah 2"/>
          <p:cNvSpPr txBox="1">
            <a:spLocks/>
          </p:cNvSpPr>
          <p:nvPr/>
        </p:nvSpPr>
        <p:spPr>
          <a:xfrm>
            <a:off x="467543" y="3742790"/>
            <a:ext cx="4087943" cy="136815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during the systole, vessels situated </a:t>
            </a:r>
            <a:r>
              <a:rPr lang="en-GB" sz="2400" dirty="0" err="1">
                <a:latin typeface="Arial" panose="020B0604020202020204" pitchFamily="34" charset="0"/>
                <a:cs typeface="Arial" panose="020B0604020202020204" pitchFamily="34" charset="0"/>
              </a:rPr>
              <a:t>intramurally</a:t>
            </a:r>
            <a:r>
              <a:rPr lang="en-GB" sz="2400" dirty="0">
                <a:latin typeface="Arial" panose="020B0604020202020204" pitchFamily="34" charset="0"/>
                <a:cs typeface="Arial" panose="020B0604020202020204" pitchFamily="34" charset="0"/>
              </a:rPr>
              <a:t> are pressed by the contracting myocardium</a:t>
            </a:r>
            <a:endParaRPr lang="en-GB" sz="1600" dirty="0">
              <a:latin typeface="Arial" panose="020B0604020202020204" pitchFamily="34" charset="0"/>
              <a:cs typeface="Arial" panose="020B0604020202020204" pitchFamily="34" charset="0"/>
            </a:endParaRPr>
          </a:p>
        </p:txBody>
      </p:sp>
      <p:sp>
        <p:nvSpPr>
          <p:cNvPr id="8" name="Zástupný symbol pro obsah 2"/>
          <p:cNvSpPr txBox="1">
            <a:spLocks/>
          </p:cNvSpPr>
          <p:nvPr/>
        </p:nvSpPr>
        <p:spPr>
          <a:xfrm>
            <a:off x="467544" y="5110942"/>
            <a:ext cx="3826768" cy="5326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latin typeface="Arial" panose="020B0604020202020204" pitchFamily="34" charset="0"/>
                <a:cs typeface="Arial" panose="020B0604020202020204" pitchFamily="34" charset="0"/>
              </a:rPr>
              <a:t>left </a:t>
            </a:r>
            <a:r>
              <a:rPr lang="en-GB" sz="2200" i="1" dirty="0">
                <a:latin typeface="Arial" panose="020B0604020202020204" pitchFamily="34" charset="0"/>
                <a:cs typeface="Arial" panose="020B0604020202020204" pitchFamily="34" charset="0"/>
              </a:rPr>
              <a:t>vs.</a:t>
            </a:r>
            <a:r>
              <a:rPr lang="en-GB" sz="2200" dirty="0">
                <a:latin typeface="Arial" panose="020B0604020202020204" pitchFamily="34" charset="0"/>
                <a:cs typeface="Arial" panose="020B0604020202020204" pitchFamily="34" charset="0"/>
              </a:rPr>
              <a:t> right ventricle</a:t>
            </a:r>
          </a:p>
        </p:txBody>
      </p:sp>
      <p:sp>
        <p:nvSpPr>
          <p:cNvPr id="9" name="Zástupný symbol pro obsah 2"/>
          <p:cNvSpPr txBox="1">
            <a:spLocks/>
          </p:cNvSpPr>
          <p:nvPr/>
        </p:nvSpPr>
        <p:spPr>
          <a:xfrm>
            <a:off x="467544" y="5602119"/>
            <a:ext cx="3826768" cy="5326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latin typeface="Arial" panose="020B0604020202020204" pitchFamily="34" charset="0"/>
                <a:cs typeface="Arial" panose="020B0604020202020204" pitchFamily="34" charset="0"/>
              </a:rPr>
              <a:t>high heart rate</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9788" y="1407223"/>
            <a:ext cx="3486628" cy="5012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844" y="1407223"/>
            <a:ext cx="4006643"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Přímá spojnice 10"/>
          <p:cNvCxnSpPr/>
          <p:nvPr/>
        </p:nvCxnSpPr>
        <p:spPr>
          <a:xfrm>
            <a:off x="5495225" y="4439745"/>
            <a:ext cx="2808312" cy="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wipe(up)">
                                      <p:cBhvr>
                                        <p:cTn id="7" dur="5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wipe(left)">
                                      <p:cBhvr>
                                        <p:cTn id="3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Zástupný symbol pro obsah 2"/>
          <p:cNvSpPr>
            <a:spLocks noGrp="1"/>
          </p:cNvSpPr>
          <p:nvPr>
            <p:ph idx="1"/>
          </p:nvPr>
        </p:nvSpPr>
        <p:spPr>
          <a:xfrm>
            <a:off x="457200" y="1528192"/>
            <a:ext cx="8229600" cy="604664"/>
          </a:xfrm>
        </p:spPr>
        <p:txBody>
          <a:bodyPr>
            <a:normAutofit/>
          </a:bodyPr>
          <a:lstStyle/>
          <a:p>
            <a:r>
              <a:rPr lang="en-GB" sz="2800" dirty="0" err="1">
                <a:latin typeface="Arial" panose="020B0604020202020204" pitchFamily="34" charset="0"/>
                <a:cs typeface="Arial" panose="020B0604020202020204" pitchFamily="34" charset="0"/>
              </a:rPr>
              <a:t>orificia</a:t>
            </a:r>
            <a:r>
              <a:rPr lang="en-GB" sz="2800" dirty="0">
                <a:latin typeface="Arial" panose="020B0604020202020204" pitchFamily="34" charset="0"/>
                <a:cs typeface="Arial" panose="020B0604020202020204" pitchFamily="34" charset="0"/>
              </a:rPr>
              <a:t> of the coronary arteries</a:t>
            </a:r>
          </a:p>
        </p:txBody>
      </p:sp>
      <p:grpSp>
        <p:nvGrpSpPr>
          <p:cNvPr id="55" name="Skupina 54"/>
          <p:cNvGrpSpPr/>
          <p:nvPr/>
        </p:nvGrpSpPr>
        <p:grpSpPr>
          <a:xfrm>
            <a:off x="1790984" y="2420888"/>
            <a:ext cx="2132944" cy="3456384"/>
            <a:chOff x="3735200" y="1916832"/>
            <a:chExt cx="2132944" cy="3456384"/>
          </a:xfrm>
        </p:grpSpPr>
        <p:grpSp>
          <p:nvGrpSpPr>
            <p:cNvPr id="54" name="Skupina 53"/>
            <p:cNvGrpSpPr/>
            <p:nvPr/>
          </p:nvGrpSpPr>
          <p:grpSpPr>
            <a:xfrm>
              <a:off x="4136309" y="3404467"/>
              <a:ext cx="631823" cy="565151"/>
              <a:chOff x="4136309" y="3404467"/>
              <a:chExt cx="631823" cy="565151"/>
            </a:xfrm>
          </p:grpSpPr>
          <p:sp>
            <p:nvSpPr>
              <p:cNvPr id="16" name="Volný tvar 15"/>
              <p:cNvSpPr/>
              <p:nvPr/>
            </p:nvSpPr>
            <p:spPr>
              <a:xfrm>
                <a:off x="4136309" y="3594968"/>
                <a:ext cx="142226" cy="374650"/>
              </a:xfrm>
              <a:custGeom>
                <a:avLst/>
                <a:gdLst>
                  <a:gd name="connsiteX0" fmla="*/ 0 w 76200"/>
                  <a:gd name="connsiteY0" fmla="*/ 387350 h 387350"/>
                  <a:gd name="connsiteX1" fmla="*/ 76200 w 76200"/>
                  <a:gd name="connsiteY1" fmla="*/ 146050 h 387350"/>
                  <a:gd name="connsiteX2" fmla="*/ 50800 w 76200"/>
                  <a:gd name="connsiteY2" fmla="*/ 0 h 387350"/>
                  <a:gd name="connsiteX3" fmla="*/ 44450 w 76200"/>
                  <a:gd name="connsiteY3" fmla="*/ 0 h 387350"/>
                  <a:gd name="connsiteX0" fmla="*/ 0 w 76200"/>
                  <a:gd name="connsiteY0" fmla="*/ 387350 h 387350"/>
                  <a:gd name="connsiteX1" fmla="*/ 76200 w 76200"/>
                  <a:gd name="connsiteY1" fmla="*/ 190500 h 387350"/>
                  <a:gd name="connsiteX2" fmla="*/ 50800 w 76200"/>
                  <a:gd name="connsiteY2" fmla="*/ 0 h 387350"/>
                  <a:gd name="connsiteX3" fmla="*/ 44450 w 76200"/>
                  <a:gd name="connsiteY3" fmla="*/ 0 h 387350"/>
                  <a:gd name="connsiteX0" fmla="*/ 0 w 76200"/>
                  <a:gd name="connsiteY0" fmla="*/ 387350 h 387350"/>
                  <a:gd name="connsiteX1" fmla="*/ 76200 w 76200"/>
                  <a:gd name="connsiteY1" fmla="*/ 190500 h 387350"/>
                  <a:gd name="connsiteX2" fmla="*/ 50800 w 76200"/>
                  <a:gd name="connsiteY2" fmla="*/ 0 h 387350"/>
                  <a:gd name="connsiteX3" fmla="*/ 44450 w 76200"/>
                  <a:gd name="connsiteY3" fmla="*/ 0 h 387350"/>
                  <a:gd name="connsiteX0" fmla="*/ 0 w 76200"/>
                  <a:gd name="connsiteY0" fmla="*/ 387350 h 387350"/>
                  <a:gd name="connsiteX1" fmla="*/ 76200 w 76200"/>
                  <a:gd name="connsiteY1" fmla="*/ 190500 h 387350"/>
                  <a:gd name="connsiteX2" fmla="*/ 50800 w 76200"/>
                  <a:gd name="connsiteY2" fmla="*/ 0 h 387350"/>
                  <a:gd name="connsiteX3" fmla="*/ 44450 w 76200"/>
                  <a:gd name="connsiteY3" fmla="*/ 0 h 387350"/>
                  <a:gd name="connsiteX0" fmla="*/ 0 w 57150"/>
                  <a:gd name="connsiteY0" fmla="*/ 387350 h 387350"/>
                  <a:gd name="connsiteX1" fmla="*/ 57150 w 57150"/>
                  <a:gd name="connsiteY1" fmla="*/ 196850 h 387350"/>
                  <a:gd name="connsiteX2" fmla="*/ 50800 w 57150"/>
                  <a:gd name="connsiteY2" fmla="*/ 0 h 387350"/>
                  <a:gd name="connsiteX3" fmla="*/ 44450 w 57150"/>
                  <a:gd name="connsiteY3" fmla="*/ 0 h 387350"/>
                  <a:gd name="connsiteX0" fmla="*/ 0 w 57150"/>
                  <a:gd name="connsiteY0" fmla="*/ 387350 h 387350"/>
                  <a:gd name="connsiteX1" fmla="*/ 57150 w 57150"/>
                  <a:gd name="connsiteY1" fmla="*/ 196850 h 387350"/>
                  <a:gd name="connsiteX2" fmla="*/ 50800 w 57150"/>
                  <a:gd name="connsiteY2" fmla="*/ 0 h 387350"/>
                  <a:gd name="connsiteX3" fmla="*/ 44450 w 57150"/>
                  <a:gd name="connsiteY3" fmla="*/ 0 h 387350"/>
                  <a:gd name="connsiteX0" fmla="*/ 0 w 64911"/>
                  <a:gd name="connsiteY0" fmla="*/ 387350 h 387350"/>
                  <a:gd name="connsiteX1" fmla="*/ 57150 w 64911"/>
                  <a:gd name="connsiteY1" fmla="*/ 196850 h 387350"/>
                  <a:gd name="connsiteX2" fmla="*/ 50800 w 64911"/>
                  <a:gd name="connsiteY2" fmla="*/ 0 h 387350"/>
                  <a:gd name="connsiteX3" fmla="*/ 44450 w 64911"/>
                  <a:gd name="connsiteY3" fmla="*/ 0 h 387350"/>
                  <a:gd name="connsiteX0" fmla="*/ 139700 w 204611"/>
                  <a:gd name="connsiteY0" fmla="*/ 387350 h 387350"/>
                  <a:gd name="connsiteX1" fmla="*/ 196850 w 204611"/>
                  <a:gd name="connsiteY1" fmla="*/ 196850 h 387350"/>
                  <a:gd name="connsiteX2" fmla="*/ 190500 w 204611"/>
                  <a:gd name="connsiteY2" fmla="*/ 0 h 387350"/>
                  <a:gd name="connsiteX3" fmla="*/ 0 w 204611"/>
                  <a:gd name="connsiteY3" fmla="*/ 31750 h 387350"/>
                  <a:gd name="connsiteX0" fmla="*/ 139700 w 196850"/>
                  <a:gd name="connsiteY0" fmla="*/ 355600 h 355600"/>
                  <a:gd name="connsiteX1" fmla="*/ 196850 w 196850"/>
                  <a:gd name="connsiteY1" fmla="*/ 165100 h 355600"/>
                  <a:gd name="connsiteX2" fmla="*/ 0 w 196850"/>
                  <a:gd name="connsiteY2" fmla="*/ 0 h 355600"/>
                  <a:gd name="connsiteX0" fmla="*/ 139700 w 158750"/>
                  <a:gd name="connsiteY0" fmla="*/ 355600 h 355600"/>
                  <a:gd name="connsiteX1" fmla="*/ 158750 w 158750"/>
                  <a:gd name="connsiteY1" fmla="*/ 114300 h 355600"/>
                  <a:gd name="connsiteX2" fmla="*/ 0 w 158750"/>
                  <a:gd name="connsiteY2" fmla="*/ 0 h 355600"/>
                  <a:gd name="connsiteX0" fmla="*/ 139700 w 158750"/>
                  <a:gd name="connsiteY0" fmla="*/ 355600 h 355600"/>
                  <a:gd name="connsiteX1" fmla="*/ 158750 w 158750"/>
                  <a:gd name="connsiteY1" fmla="*/ 114300 h 355600"/>
                  <a:gd name="connsiteX2" fmla="*/ 0 w 158750"/>
                  <a:gd name="connsiteY2" fmla="*/ 0 h 355600"/>
                  <a:gd name="connsiteX0" fmla="*/ 139700 w 158750"/>
                  <a:gd name="connsiteY0" fmla="*/ 355600 h 355600"/>
                  <a:gd name="connsiteX1" fmla="*/ 158750 w 158750"/>
                  <a:gd name="connsiteY1" fmla="*/ 114300 h 355600"/>
                  <a:gd name="connsiteX2" fmla="*/ 0 w 158750"/>
                  <a:gd name="connsiteY2" fmla="*/ 0 h 355600"/>
                  <a:gd name="connsiteX0" fmla="*/ 139700 w 162277"/>
                  <a:gd name="connsiteY0" fmla="*/ 355600 h 355600"/>
                  <a:gd name="connsiteX1" fmla="*/ 158750 w 162277"/>
                  <a:gd name="connsiteY1" fmla="*/ 114300 h 355600"/>
                  <a:gd name="connsiteX2" fmla="*/ 0 w 162277"/>
                  <a:gd name="connsiteY2" fmla="*/ 0 h 355600"/>
                  <a:gd name="connsiteX0" fmla="*/ 139700 w 173068"/>
                  <a:gd name="connsiteY0" fmla="*/ 355600 h 355600"/>
                  <a:gd name="connsiteX1" fmla="*/ 171450 w 173068"/>
                  <a:gd name="connsiteY1" fmla="*/ 165100 h 355600"/>
                  <a:gd name="connsiteX2" fmla="*/ 0 w 173068"/>
                  <a:gd name="connsiteY2" fmla="*/ 0 h 355600"/>
                  <a:gd name="connsiteX0" fmla="*/ 95250 w 128618"/>
                  <a:gd name="connsiteY0" fmla="*/ 374650 h 374650"/>
                  <a:gd name="connsiteX1" fmla="*/ 127000 w 128618"/>
                  <a:gd name="connsiteY1" fmla="*/ 184150 h 374650"/>
                  <a:gd name="connsiteX2" fmla="*/ 0 w 128618"/>
                  <a:gd name="connsiteY2" fmla="*/ 0 h 374650"/>
                  <a:gd name="connsiteX0" fmla="*/ 95250 w 142226"/>
                  <a:gd name="connsiteY0" fmla="*/ 374650 h 374650"/>
                  <a:gd name="connsiteX1" fmla="*/ 141287 w 142226"/>
                  <a:gd name="connsiteY1" fmla="*/ 198437 h 374650"/>
                  <a:gd name="connsiteX2" fmla="*/ 0 w 142226"/>
                  <a:gd name="connsiteY2" fmla="*/ 0 h 374650"/>
                  <a:gd name="connsiteX0" fmla="*/ 95250 w 141287"/>
                  <a:gd name="connsiteY0" fmla="*/ 374650 h 374650"/>
                  <a:gd name="connsiteX1" fmla="*/ 141287 w 141287"/>
                  <a:gd name="connsiteY1" fmla="*/ 198437 h 374650"/>
                  <a:gd name="connsiteX2" fmla="*/ 0 w 141287"/>
                  <a:gd name="connsiteY2" fmla="*/ 0 h 374650"/>
                  <a:gd name="connsiteX0" fmla="*/ 95250 w 142226"/>
                  <a:gd name="connsiteY0" fmla="*/ 374650 h 374650"/>
                  <a:gd name="connsiteX1" fmla="*/ 141287 w 142226"/>
                  <a:gd name="connsiteY1" fmla="*/ 198437 h 374650"/>
                  <a:gd name="connsiteX2" fmla="*/ 0 w 142226"/>
                  <a:gd name="connsiteY2" fmla="*/ 0 h 374650"/>
                </a:gdLst>
                <a:ahLst/>
                <a:cxnLst>
                  <a:cxn ang="0">
                    <a:pos x="connsiteX0" y="connsiteY0"/>
                  </a:cxn>
                  <a:cxn ang="0">
                    <a:pos x="connsiteX1" y="connsiteY1"/>
                  </a:cxn>
                  <a:cxn ang="0">
                    <a:pos x="connsiteX2" y="connsiteY2"/>
                  </a:cxn>
                </a:cxnLst>
                <a:rect l="l" t="t" r="r" b="b"/>
                <a:pathLst>
                  <a:path w="142226" h="374650">
                    <a:moveTo>
                      <a:pt x="95250" y="374650"/>
                    </a:moveTo>
                    <a:cubicBezTo>
                      <a:pt x="120650" y="309033"/>
                      <a:pt x="147637" y="279929"/>
                      <a:pt x="141287" y="198437"/>
                    </a:cubicBezTo>
                    <a:cubicBezTo>
                      <a:pt x="98954" y="120120"/>
                      <a:pt x="41010" y="34396"/>
                      <a:pt x="0" y="0"/>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Volný tvar 17"/>
              <p:cNvSpPr/>
              <p:nvPr/>
            </p:nvSpPr>
            <p:spPr>
              <a:xfrm>
                <a:off x="4383957" y="3404467"/>
                <a:ext cx="384175" cy="190895"/>
              </a:xfrm>
              <a:custGeom>
                <a:avLst/>
                <a:gdLst>
                  <a:gd name="connsiteX0" fmla="*/ 361950 w 361950"/>
                  <a:gd name="connsiteY0" fmla="*/ 38100 h 50800"/>
                  <a:gd name="connsiteX1" fmla="*/ 184150 w 361950"/>
                  <a:gd name="connsiteY1" fmla="*/ 50800 h 50800"/>
                  <a:gd name="connsiteX2" fmla="*/ 0 w 361950"/>
                  <a:gd name="connsiteY2" fmla="*/ 0 h 50800"/>
                  <a:gd name="connsiteX0" fmla="*/ 323850 w 323850"/>
                  <a:gd name="connsiteY0" fmla="*/ 184150 h 196850"/>
                  <a:gd name="connsiteX1" fmla="*/ 146050 w 323850"/>
                  <a:gd name="connsiteY1" fmla="*/ 196850 h 196850"/>
                  <a:gd name="connsiteX2" fmla="*/ 0 w 323850"/>
                  <a:gd name="connsiteY2" fmla="*/ 0 h 196850"/>
                  <a:gd name="connsiteX0" fmla="*/ 355600 w 355600"/>
                  <a:gd name="connsiteY0" fmla="*/ 165100 h 177800"/>
                  <a:gd name="connsiteX1" fmla="*/ 177800 w 355600"/>
                  <a:gd name="connsiteY1" fmla="*/ 177800 h 177800"/>
                  <a:gd name="connsiteX2" fmla="*/ 0 w 355600"/>
                  <a:gd name="connsiteY2" fmla="*/ 0 h 177800"/>
                  <a:gd name="connsiteX0" fmla="*/ 355600 w 355600"/>
                  <a:gd name="connsiteY0" fmla="*/ 165100 h 177800"/>
                  <a:gd name="connsiteX1" fmla="*/ 177800 w 355600"/>
                  <a:gd name="connsiteY1" fmla="*/ 177800 h 177800"/>
                  <a:gd name="connsiteX2" fmla="*/ 0 w 355600"/>
                  <a:gd name="connsiteY2" fmla="*/ 0 h 177800"/>
                  <a:gd name="connsiteX0" fmla="*/ 355600 w 355600"/>
                  <a:gd name="connsiteY0" fmla="*/ 165100 h 185347"/>
                  <a:gd name="connsiteX1" fmla="*/ 177800 w 355600"/>
                  <a:gd name="connsiteY1" fmla="*/ 177800 h 185347"/>
                  <a:gd name="connsiteX2" fmla="*/ 0 w 355600"/>
                  <a:gd name="connsiteY2" fmla="*/ 0 h 185347"/>
                  <a:gd name="connsiteX0" fmla="*/ 398462 w 398462"/>
                  <a:gd name="connsiteY0" fmla="*/ 179387 h 188729"/>
                  <a:gd name="connsiteX1" fmla="*/ 177800 w 398462"/>
                  <a:gd name="connsiteY1" fmla="*/ 177800 h 188729"/>
                  <a:gd name="connsiteX2" fmla="*/ 0 w 398462"/>
                  <a:gd name="connsiteY2" fmla="*/ 0 h 188729"/>
                  <a:gd name="connsiteX0" fmla="*/ 384175 w 384175"/>
                  <a:gd name="connsiteY0" fmla="*/ 169862 h 186226"/>
                  <a:gd name="connsiteX1" fmla="*/ 177800 w 384175"/>
                  <a:gd name="connsiteY1" fmla="*/ 177800 h 186226"/>
                  <a:gd name="connsiteX2" fmla="*/ 0 w 384175"/>
                  <a:gd name="connsiteY2" fmla="*/ 0 h 186226"/>
                  <a:gd name="connsiteX0" fmla="*/ 384175 w 384175"/>
                  <a:gd name="connsiteY0" fmla="*/ 169862 h 192440"/>
                  <a:gd name="connsiteX1" fmla="*/ 177800 w 384175"/>
                  <a:gd name="connsiteY1" fmla="*/ 177800 h 192440"/>
                  <a:gd name="connsiteX2" fmla="*/ 0 w 384175"/>
                  <a:gd name="connsiteY2" fmla="*/ 0 h 192440"/>
                  <a:gd name="connsiteX0" fmla="*/ 384175 w 384175"/>
                  <a:gd name="connsiteY0" fmla="*/ 169862 h 190895"/>
                  <a:gd name="connsiteX1" fmla="*/ 177800 w 384175"/>
                  <a:gd name="connsiteY1" fmla="*/ 177800 h 190895"/>
                  <a:gd name="connsiteX2" fmla="*/ 0 w 384175"/>
                  <a:gd name="connsiteY2" fmla="*/ 0 h 190895"/>
                </a:gdLst>
                <a:ahLst/>
                <a:cxnLst>
                  <a:cxn ang="0">
                    <a:pos x="connsiteX0" y="connsiteY0"/>
                  </a:cxn>
                  <a:cxn ang="0">
                    <a:pos x="connsiteX1" y="connsiteY1"/>
                  </a:cxn>
                  <a:cxn ang="0">
                    <a:pos x="connsiteX2" y="connsiteY2"/>
                  </a:cxn>
                </a:cxnLst>
                <a:rect l="l" t="t" r="r" b="b"/>
                <a:pathLst>
                  <a:path w="384175" h="190895">
                    <a:moveTo>
                      <a:pt x="384175" y="169862"/>
                    </a:moveTo>
                    <a:cubicBezTo>
                      <a:pt x="286808" y="193146"/>
                      <a:pt x="262467" y="198967"/>
                      <a:pt x="177800" y="177800"/>
                    </a:cubicBezTo>
                    <a:cubicBezTo>
                      <a:pt x="55033" y="105833"/>
                      <a:pt x="59267" y="59267"/>
                      <a:pt x="0" y="0"/>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cxnSp>
          <p:nvCxnSpPr>
            <p:cNvPr id="22" name="Přímá spojnice se šipkou 21"/>
            <p:cNvCxnSpPr/>
            <p:nvPr/>
          </p:nvCxnSpPr>
          <p:spPr>
            <a:xfrm flipH="1" flipV="1">
              <a:off x="4079105" y="3289216"/>
              <a:ext cx="1011439" cy="1291912"/>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nvGrpSpPr>
            <p:cNvPr id="42" name="Skupina 41"/>
            <p:cNvGrpSpPr/>
            <p:nvPr/>
          </p:nvGrpSpPr>
          <p:grpSpPr>
            <a:xfrm>
              <a:off x="3977568" y="3544887"/>
              <a:ext cx="1890576" cy="1828329"/>
              <a:chOff x="2378904" y="2536775"/>
              <a:chExt cx="1890576" cy="1828329"/>
            </a:xfrm>
          </p:grpSpPr>
          <p:cxnSp>
            <p:nvCxnSpPr>
              <p:cNvPr id="24" name="Přímá spojnice se šipkou 23"/>
              <p:cNvCxnSpPr/>
              <p:nvPr/>
            </p:nvCxnSpPr>
            <p:spPr>
              <a:xfrm flipV="1">
                <a:off x="2378904" y="3501008"/>
                <a:ext cx="287359" cy="144016"/>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V="1">
                <a:off x="2919558" y="3861048"/>
                <a:ext cx="151890" cy="288032"/>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H="1">
                <a:off x="3697028" y="2536775"/>
                <a:ext cx="250222" cy="312787"/>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3947250" y="3413956"/>
                <a:ext cx="32223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4" name="Přímá spojnice se šipkou 33"/>
              <p:cNvCxnSpPr/>
              <p:nvPr/>
            </p:nvCxnSpPr>
            <p:spPr>
              <a:xfrm flipV="1">
                <a:off x="3635896" y="4077072"/>
                <a:ext cx="0" cy="288032"/>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H="1" flipV="1">
                <a:off x="3934257" y="3933056"/>
                <a:ext cx="335223" cy="144016"/>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53" name="Skupina 52"/>
            <p:cNvGrpSpPr/>
            <p:nvPr/>
          </p:nvGrpSpPr>
          <p:grpSpPr>
            <a:xfrm>
              <a:off x="3735200" y="1916832"/>
              <a:ext cx="2016224" cy="3316656"/>
              <a:chOff x="3735200" y="1916832"/>
              <a:chExt cx="2016224" cy="3316656"/>
            </a:xfrm>
          </p:grpSpPr>
          <p:grpSp>
            <p:nvGrpSpPr>
              <p:cNvPr id="45" name="Skupina 44"/>
              <p:cNvGrpSpPr/>
              <p:nvPr/>
            </p:nvGrpSpPr>
            <p:grpSpPr>
              <a:xfrm>
                <a:off x="3735200" y="3003937"/>
                <a:ext cx="2016224" cy="2229551"/>
                <a:chOff x="1490144" y="3003937"/>
                <a:chExt cx="2016224" cy="2229551"/>
              </a:xfrm>
            </p:grpSpPr>
            <p:sp>
              <p:nvSpPr>
                <p:cNvPr id="3" name="Volný tvar 2"/>
                <p:cNvSpPr/>
                <p:nvPr/>
              </p:nvSpPr>
              <p:spPr>
                <a:xfrm>
                  <a:off x="1846857" y="3509471"/>
                  <a:ext cx="1659511" cy="1724017"/>
                </a:xfrm>
                <a:custGeom>
                  <a:avLst/>
                  <a:gdLst>
                    <a:gd name="connsiteX0" fmla="*/ 423081 w 1801505"/>
                    <a:gd name="connsiteY0" fmla="*/ 696036 h 1883391"/>
                    <a:gd name="connsiteX1" fmla="*/ 0 w 1801505"/>
                    <a:gd name="connsiteY1" fmla="*/ 859809 h 1883391"/>
                    <a:gd name="connsiteX2" fmla="*/ 354842 w 1801505"/>
                    <a:gd name="connsiteY2" fmla="*/ 1514901 h 1883391"/>
                    <a:gd name="connsiteX3" fmla="*/ 1255594 w 1801505"/>
                    <a:gd name="connsiteY3" fmla="*/ 1883391 h 1883391"/>
                    <a:gd name="connsiteX4" fmla="*/ 1760562 w 1801505"/>
                    <a:gd name="connsiteY4" fmla="*/ 1665027 h 1883391"/>
                    <a:gd name="connsiteX5" fmla="*/ 1801505 w 1801505"/>
                    <a:gd name="connsiteY5" fmla="*/ 477672 h 1883391"/>
                    <a:gd name="connsiteX6" fmla="*/ 1228299 w 1801505"/>
                    <a:gd name="connsiteY6" fmla="*/ 0 h 1883391"/>
                    <a:gd name="connsiteX7" fmla="*/ 709684 w 1801505"/>
                    <a:gd name="connsiteY7" fmla="*/ 436728 h 1883391"/>
                    <a:gd name="connsiteX8" fmla="*/ 709684 w 1801505"/>
                    <a:gd name="connsiteY8" fmla="*/ 436728 h 1883391"/>
                    <a:gd name="connsiteX0" fmla="*/ 226231 w 1801505"/>
                    <a:gd name="connsiteY0" fmla="*/ 683336 h 1883391"/>
                    <a:gd name="connsiteX1" fmla="*/ 0 w 1801505"/>
                    <a:gd name="connsiteY1" fmla="*/ 859809 h 1883391"/>
                    <a:gd name="connsiteX2" fmla="*/ 354842 w 1801505"/>
                    <a:gd name="connsiteY2" fmla="*/ 1514901 h 1883391"/>
                    <a:gd name="connsiteX3" fmla="*/ 1255594 w 1801505"/>
                    <a:gd name="connsiteY3" fmla="*/ 1883391 h 1883391"/>
                    <a:gd name="connsiteX4" fmla="*/ 1760562 w 1801505"/>
                    <a:gd name="connsiteY4" fmla="*/ 1665027 h 1883391"/>
                    <a:gd name="connsiteX5" fmla="*/ 1801505 w 1801505"/>
                    <a:gd name="connsiteY5" fmla="*/ 477672 h 1883391"/>
                    <a:gd name="connsiteX6" fmla="*/ 1228299 w 1801505"/>
                    <a:gd name="connsiteY6" fmla="*/ 0 h 1883391"/>
                    <a:gd name="connsiteX7" fmla="*/ 709684 w 1801505"/>
                    <a:gd name="connsiteY7" fmla="*/ 436728 h 1883391"/>
                    <a:gd name="connsiteX8" fmla="*/ 709684 w 1801505"/>
                    <a:gd name="connsiteY8" fmla="*/ 436728 h 1883391"/>
                    <a:gd name="connsiteX0" fmla="*/ 194481 w 1769755"/>
                    <a:gd name="connsiteY0" fmla="*/ 683336 h 1883391"/>
                    <a:gd name="connsiteX1" fmla="*/ 0 w 1769755"/>
                    <a:gd name="connsiteY1" fmla="*/ 1005859 h 1883391"/>
                    <a:gd name="connsiteX2" fmla="*/ 323092 w 1769755"/>
                    <a:gd name="connsiteY2" fmla="*/ 1514901 h 1883391"/>
                    <a:gd name="connsiteX3" fmla="*/ 1223844 w 1769755"/>
                    <a:gd name="connsiteY3" fmla="*/ 1883391 h 1883391"/>
                    <a:gd name="connsiteX4" fmla="*/ 1728812 w 1769755"/>
                    <a:gd name="connsiteY4" fmla="*/ 1665027 h 1883391"/>
                    <a:gd name="connsiteX5" fmla="*/ 1769755 w 1769755"/>
                    <a:gd name="connsiteY5" fmla="*/ 477672 h 1883391"/>
                    <a:gd name="connsiteX6" fmla="*/ 1196549 w 1769755"/>
                    <a:gd name="connsiteY6" fmla="*/ 0 h 1883391"/>
                    <a:gd name="connsiteX7" fmla="*/ 677934 w 1769755"/>
                    <a:gd name="connsiteY7" fmla="*/ 436728 h 1883391"/>
                    <a:gd name="connsiteX8" fmla="*/ 677934 w 1769755"/>
                    <a:gd name="connsiteY8" fmla="*/ 436728 h 1883391"/>
                    <a:gd name="connsiteX0" fmla="*/ 194481 w 1769755"/>
                    <a:gd name="connsiteY0" fmla="*/ 683336 h 1883391"/>
                    <a:gd name="connsiteX1" fmla="*/ 0 w 1769755"/>
                    <a:gd name="connsiteY1" fmla="*/ 1005859 h 1883391"/>
                    <a:gd name="connsiteX2" fmla="*/ 323092 w 1769755"/>
                    <a:gd name="connsiteY2" fmla="*/ 1514901 h 1883391"/>
                    <a:gd name="connsiteX3" fmla="*/ 1223844 w 1769755"/>
                    <a:gd name="connsiteY3" fmla="*/ 1883391 h 1883391"/>
                    <a:gd name="connsiteX4" fmla="*/ 1728812 w 1769755"/>
                    <a:gd name="connsiteY4" fmla="*/ 1665027 h 1883391"/>
                    <a:gd name="connsiteX5" fmla="*/ 1769755 w 1769755"/>
                    <a:gd name="connsiteY5" fmla="*/ 477672 h 1883391"/>
                    <a:gd name="connsiteX6" fmla="*/ 1196549 w 1769755"/>
                    <a:gd name="connsiteY6" fmla="*/ 0 h 1883391"/>
                    <a:gd name="connsiteX7" fmla="*/ 677934 w 1769755"/>
                    <a:gd name="connsiteY7" fmla="*/ 436728 h 1883391"/>
                    <a:gd name="connsiteX8" fmla="*/ 677934 w 1769755"/>
                    <a:gd name="connsiteY8" fmla="*/ 436728 h 1883391"/>
                    <a:gd name="connsiteX0" fmla="*/ 194481 w 1769755"/>
                    <a:gd name="connsiteY0" fmla="*/ 683336 h 1883391"/>
                    <a:gd name="connsiteX1" fmla="*/ 0 w 1769755"/>
                    <a:gd name="connsiteY1" fmla="*/ 1005859 h 1883391"/>
                    <a:gd name="connsiteX2" fmla="*/ 323092 w 1769755"/>
                    <a:gd name="connsiteY2" fmla="*/ 1514901 h 1883391"/>
                    <a:gd name="connsiteX3" fmla="*/ 1223844 w 1769755"/>
                    <a:gd name="connsiteY3" fmla="*/ 1883391 h 1883391"/>
                    <a:gd name="connsiteX4" fmla="*/ 1728812 w 1769755"/>
                    <a:gd name="connsiteY4" fmla="*/ 1665027 h 1883391"/>
                    <a:gd name="connsiteX5" fmla="*/ 1769755 w 1769755"/>
                    <a:gd name="connsiteY5" fmla="*/ 477672 h 1883391"/>
                    <a:gd name="connsiteX6" fmla="*/ 1196549 w 1769755"/>
                    <a:gd name="connsiteY6" fmla="*/ 0 h 1883391"/>
                    <a:gd name="connsiteX7" fmla="*/ 677934 w 1769755"/>
                    <a:gd name="connsiteY7" fmla="*/ 436728 h 1883391"/>
                    <a:gd name="connsiteX8" fmla="*/ 677934 w 1769755"/>
                    <a:gd name="connsiteY8" fmla="*/ 436728 h 1883391"/>
                    <a:gd name="connsiteX0" fmla="*/ 105581 w 1680855"/>
                    <a:gd name="connsiteY0" fmla="*/ 683336 h 1883391"/>
                    <a:gd name="connsiteX1" fmla="*/ 0 w 1680855"/>
                    <a:gd name="connsiteY1" fmla="*/ 1056659 h 1883391"/>
                    <a:gd name="connsiteX2" fmla="*/ 234192 w 1680855"/>
                    <a:gd name="connsiteY2" fmla="*/ 15149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700200"/>
                    <a:gd name="connsiteY0" fmla="*/ 683336 h 1851641"/>
                    <a:gd name="connsiteX1" fmla="*/ 0 w 1700200"/>
                    <a:gd name="connsiteY1" fmla="*/ 1056659 h 1851641"/>
                    <a:gd name="connsiteX2" fmla="*/ 367542 w 1700200"/>
                    <a:gd name="connsiteY2" fmla="*/ 1591101 h 1851641"/>
                    <a:gd name="connsiteX3" fmla="*/ 1103194 w 1700200"/>
                    <a:gd name="connsiteY3" fmla="*/ 1851641 h 1851641"/>
                    <a:gd name="connsiteX4" fmla="*/ 1639912 w 1700200"/>
                    <a:gd name="connsiteY4" fmla="*/ 1665027 h 1851641"/>
                    <a:gd name="connsiteX5" fmla="*/ 1680855 w 1700200"/>
                    <a:gd name="connsiteY5" fmla="*/ 477672 h 1851641"/>
                    <a:gd name="connsiteX6" fmla="*/ 1107649 w 1700200"/>
                    <a:gd name="connsiteY6" fmla="*/ 0 h 1851641"/>
                    <a:gd name="connsiteX7" fmla="*/ 589034 w 1700200"/>
                    <a:gd name="connsiteY7" fmla="*/ 436728 h 1851641"/>
                    <a:gd name="connsiteX8" fmla="*/ 589034 w 1700200"/>
                    <a:gd name="connsiteY8" fmla="*/ 436728 h 1851641"/>
                    <a:gd name="connsiteX0" fmla="*/ 105581 w 1731655"/>
                    <a:gd name="connsiteY0" fmla="*/ 683336 h 1851641"/>
                    <a:gd name="connsiteX1" fmla="*/ 0 w 1731655"/>
                    <a:gd name="connsiteY1" fmla="*/ 1056659 h 1851641"/>
                    <a:gd name="connsiteX2" fmla="*/ 367542 w 1731655"/>
                    <a:gd name="connsiteY2" fmla="*/ 1591101 h 1851641"/>
                    <a:gd name="connsiteX3" fmla="*/ 1103194 w 1731655"/>
                    <a:gd name="connsiteY3" fmla="*/ 1851641 h 1851641"/>
                    <a:gd name="connsiteX4" fmla="*/ 1639912 w 1731655"/>
                    <a:gd name="connsiteY4" fmla="*/ 1665027 h 1851641"/>
                    <a:gd name="connsiteX5" fmla="*/ 1731655 w 1731655"/>
                    <a:gd name="connsiteY5" fmla="*/ 865022 h 1851641"/>
                    <a:gd name="connsiteX6" fmla="*/ 1107649 w 1731655"/>
                    <a:gd name="connsiteY6" fmla="*/ 0 h 1851641"/>
                    <a:gd name="connsiteX7" fmla="*/ 589034 w 1731655"/>
                    <a:gd name="connsiteY7" fmla="*/ 436728 h 1851641"/>
                    <a:gd name="connsiteX8" fmla="*/ 589034 w 1731655"/>
                    <a:gd name="connsiteY8" fmla="*/ 436728 h 1851641"/>
                    <a:gd name="connsiteX0" fmla="*/ 105581 w 1731655"/>
                    <a:gd name="connsiteY0" fmla="*/ 683336 h 1722181"/>
                    <a:gd name="connsiteX1" fmla="*/ 0 w 1731655"/>
                    <a:gd name="connsiteY1" fmla="*/ 1056659 h 1722181"/>
                    <a:gd name="connsiteX2" fmla="*/ 367542 w 1731655"/>
                    <a:gd name="connsiteY2" fmla="*/ 1591101 h 1722181"/>
                    <a:gd name="connsiteX3" fmla="*/ 1639912 w 1731655"/>
                    <a:gd name="connsiteY3" fmla="*/ 1665027 h 1722181"/>
                    <a:gd name="connsiteX4" fmla="*/ 1731655 w 1731655"/>
                    <a:gd name="connsiteY4" fmla="*/ 865022 h 1722181"/>
                    <a:gd name="connsiteX5" fmla="*/ 1107649 w 1731655"/>
                    <a:gd name="connsiteY5" fmla="*/ 0 h 1722181"/>
                    <a:gd name="connsiteX6" fmla="*/ 589034 w 1731655"/>
                    <a:gd name="connsiteY6" fmla="*/ 436728 h 1722181"/>
                    <a:gd name="connsiteX7" fmla="*/ 589034 w 1731655"/>
                    <a:gd name="connsiteY7" fmla="*/ 436728 h 1722181"/>
                    <a:gd name="connsiteX0" fmla="*/ 105581 w 1731655"/>
                    <a:gd name="connsiteY0" fmla="*/ 683336 h 1722181"/>
                    <a:gd name="connsiteX1" fmla="*/ 0 w 1731655"/>
                    <a:gd name="connsiteY1" fmla="*/ 1056659 h 1722181"/>
                    <a:gd name="connsiteX2" fmla="*/ 367542 w 1731655"/>
                    <a:gd name="connsiteY2" fmla="*/ 1591101 h 1722181"/>
                    <a:gd name="connsiteX3" fmla="*/ 1639912 w 1731655"/>
                    <a:gd name="connsiteY3" fmla="*/ 1665027 h 1722181"/>
                    <a:gd name="connsiteX4" fmla="*/ 1731655 w 1731655"/>
                    <a:gd name="connsiteY4" fmla="*/ 865022 h 1722181"/>
                    <a:gd name="connsiteX5" fmla="*/ 1107649 w 1731655"/>
                    <a:gd name="connsiteY5" fmla="*/ 0 h 1722181"/>
                    <a:gd name="connsiteX6" fmla="*/ 589034 w 1731655"/>
                    <a:gd name="connsiteY6" fmla="*/ 436728 h 1722181"/>
                    <a:gd name="connsiteX7" fmla="*/ 589034 w 1731655"/>
                    <a:gd name="connsiteY7" fmla="*/ 436728 h 1722181"/>
                    <a:gd name="connsiteX0" fmla="*/ 105581 w 1744424"/>
                    <a:gd name="connsiteY0" fmla="*/ 683336 h 1722181"/>
                    <a:gd name="connsiteX1" fmla="*/ 0 w 1744424"/>
                    <a:gd name="connsiteY1" fmla="*/ 1056659 h 1722181"/>
                    <a:gd name="connsiteX2" fmla="*/ 367542 w 1744424"/>
                    <a:gd name="connsiteY2" fmla="*/ 1591101 h 1722181"/>
                    <a:gd name="connsiteX3" fmla="*/ 1639912 w 1744424"/>
                    <a:gd name="connsiteY3" fmla="*/ 1665027 h 1722181"/>
                    <a:gd name="connsiteX4" fmla="*/ 1731655 w 1744424"/>
                    <a:gd name="connsiteY4" fmla="*/ 865022 h 1722181"/>
                    <a:gd name="connsiteX5" fmla="*/ 1107649 w 1744424"/>
                    <a:gd name="connsiteY5" fmla="*/ 0 h 1722181"/>
                    <a:gd name="connsiteX6" fmla="*/ 589034 w 1744424"/>
                    <a:gd name="connsiteY6" fmla="*/ 436728 h 1722181"/>
                    <a:gd name="connsiteX7" fmla="*/ 589034 w 1744424"/>
                    <a:gd name="connsiteY7" fmla="*/ 436728 h 1722181"/>
                    <a:gd name="connsiteX0" fmla="*/ 105581 w 1744424"/>
                    <a:gd name="connsiteY0" fmla="*/ 683336 h 1722181"/>
                    <a:gd name="connsiteX1" fmla="*/ 0 w 1744424"/>
                    <a:gd name="connsiteY1" fmla="*/ 1056659 h 1722181"/>
                    <a:gd name="connsiteX2" fmla="*/ 367542 w 1744424"/>
                    <a:gd name="connsiteY2" fmla="*/ 1591101 h 1722181"/>
                    <a:gd name="connsiteX3" fmla="*/ 1639912 w 1744424"/>
                    <a:gd name="connsiteY3" fmla="*/ 1665027 h 1722181"/>
                    <a:gd name="connsiteX4" fmla="*/ 1731655 w 1744424"/>
                    <a:gd name="connsiteY4" fmla="*/ 865022 h 1722181"/>
                    <a:gd name="connsiteX5" fmla="*/ 1107649 w 1744424"/>
                    <a:gd name="connsiteY5" fmla="*/ 0 h 1722181"/>
                    <a:gd name="connsiteX6" fmla="*/ 589034 w 1744424"/>
                    <a:gd name="connsiteY6" fmla="*/ 436728 h 1722181"/>
                    <a:gd name="connsiteX7" fmla="*/ 589034 w 1744424"/>
                    <a:gd name="connsiteY7" fmla="*/ 436728 h 1722181"/>
                    <a:gd name="connsiteX0" fmla="*/ 105581 w 1734453"/>
                    <a:gd name="connsiteY0" fmla="*/ 683336 h 1879161"/>
                    <a:gd name="connsiteX1" fmla="*/ 0 w 1734453"/>
                    <a:gd name="connsiteY1" fmla="*/ 1056659 h 1879161"/>
                    <a:gd name="connsiteX2" fmla="*/ 367542 w 1734453"/>
                    <a:gd name="connsiteY2" fmla="*/ 1591101 h 1879161"/>
                    <a:gd name="connsiteX3" fmla="*/ 1500212 w 1734453"/>
                    <a:gd name="connsiteY3" fmla="*/ 1849177 h 1879161"/>
                    <a:gd name="connsiteX4" fmla="*/ 1731655 w 1734453"/>
                    <a:gd name="connsiteY4" fmla="*/ 865022 h 1879161"/>
                    <a:gd name="connsiteX5" fmla="*/ 1107649 w 1734453"/>
                    <a:gd name="connsiteY5" fmla="*/ 0 h 1879161"/>
                    <a:gd name="connsiteX6" fmla="*/ 589034 w 1734453"/>
                    <a:gd name="connsiteY6" fmla="*/ 436728 h 1879161"/>
                    <a:gd name="connsiteX7" fmla="*/ 589034 w 1734453"/>
                    <a:gd name="connsiteY7" fmla="*/ 436728 h 1879161"/>
                    <a:gd name="connsiteX0" fmla="*/ 105581 w 1734453"/>
                    <a:gd name="connsiteY0" fmla="*/ 683336 h 1888343"/>
                    <a:gd name="connsiteX1" fmla="*/ 0 w 1734453"/>
                    <a:gd name="connsiteY1" fmla="*/ 1056659 h 1888343"/>
                    <a:gd name="connsiteX2" fmla="*/ 526292 w 1734453"/>
                    <a:gd name="connsiteY2" fmla="*/ 1680001 h 1888343"/>
                    <a:gd name="connsiteX3" fmla="*/ 1500212 w 1734453"/>
                    <a:gd name="connsiteY3" fmla="*/ 1849177 h 1888343"/>
                    <a:gd name="connsiteX4" fmla="*/ 1731655 w 1734453"/>
                    <a:gd name="connsiteY4" fmla="*/ 865022 h 1888343"/>
                    <a:gd name="connsiteX5" fmla="*/ 1107649 w 1734453"/>
                    <a:gd name="connsiteY5" fmla="*/ 0 h 1888343"/>
                    <a:gd name="connsiteX6" fmla="*/ 589034 w 1734453"/>
                    <a:gd name="connsiteY6" fmla="*/ 436728 h 1888343"/>
                    <a:gd name="connsiteX7" fmla="*/ 589034 w 1734453"/>
                    <a:gd name="connsiteY7" fmla="*/ 436728 h 1888343"/>
                    <a:gd name="connsiteX0" fmla="*/ 105581 w 1734453"/>
                    <a:gd name="connsiteY0" fmla="*/ 683336 h 1888343"/>
                    <a:gd name="connsiteX1" fmla="*/ 0 w 1734453"/>
                    <a:gd name="connsiteY1" fmla="*/ 1056659 h 1888343"/>
                    <a:gd name="connsiteX2" fmla="*/ 526292 w 1734453"/>
                    <a:gd name="connsiteY2" fmla="*/ 1680001 h 1888343"/>
                    <a:gd name="connsiteX3" fmla="*/ 1500212 w 1734453"/>
                    <a:gd name="connsiteY3" fmla="*/ 1849177 h 1888343"/>
                    <a:gd name="connsiteX4" fmla="*/ 1731655 w 1734453"/>
                    <a:gd name="connsiteY4" fmla="*/ 865022 h 1888343"/>
                    <a:gd name="connsiteX5" fmla="*/ 1107649 w 1734453"/>
                    <a:gd name="connsiteY5" fmla="*/ 0 h 1888343"/>
                    <a:gd name="connsiteX6" fmla="*/ 589034 w 1734453"/>
                    <a:gd name="connsiteY6" fmla="*/ 436728 h 1888343"/>
                    <a:gd name="connsiteX7" fmla="*/ 589034 w 1734453"/>
                    <a:gd name="connsiteY7" fmla="*/ 436728 h 1888343"/>
                    <a:gd name="connsiteX0" fmla="*/ 105581 w 1734453"/>
                    <a:gd name="connsiteY0" fmla="*/ 683336 h 1892521"/>
                    <a:gd name="connsiteX1" fmla="*/ 0 w 1734453"/>
                    <a:gd name="connsiteY1" fmla="*/ 1056659 h 1892521"/>
                    <a:gd name="connsiteX2" fmla="*/ 526292 w 1734453"/>
                    <a:gd name="connsiteY2" fmla="*/ 1680001 h 1892521"/>
                    <a:gd name="connsiteX3" fmla="*/ 1500212 w 1734453"/>
                    <a:gd name="connsiteY3" fmla="*/ 1849177 h 1892521"/>
                    <a:gd name="connsiteX4" fmla="*/ 1731655 w 1734453"/>
                    <a:gd name="connsiteY4" fmla="*/ 865022 h 1892521"/>
                    <a:gd name="connsiteX5" fmla="*/ 1107649 w 1734453"/>
                    <a:gd name="connsiteY5" fmla="*/ 0 h 1892521"/>
                    <a:gd name="connsiteX6" fmla="*/ 589034 w 1734453"/>
                    <a:gd name="connsiteY6" fmla="*/ 436728 h 1892521"/>
                    <a:gd name="connsiteX7" fmla="*/ 589034 w 1734453"/>
                    <a:gd name="connsiteY7" fmla="*/ 436728 h 1892521"/>
                    <a:gd name="connsiteX0" fmla="*/ 105581 w 1642824"/>
                    <a:gd name="connsiteY0" fmla="*/ 683336 h 1892521"/>
                    <a:gd name="connsiteX1" fmla="*/ 0 w 1642824"/>
                    <a:gd name="connsiteY1" fmla="*/ 1056659 h 1892521"/>
                    <a:gd name="connsiteX2" fmla="*/ 526292 w 1642824"/>
                    <a:gd name="connsiteY2" fmla="*/ 1680001 h 1892521"/>
                    <a:gd name="connsiteX3" fmla="*/ 1500212 w 1642824"/>
                    <a:gd name="connsiteY3" fmla="*/ 1849177 h 1892521"/>
                    <a:gd name="connsiteX4" fmla="*/ 1636405 w 1642824"/>
                    <a:gd name="connsiteY4" fmla="*/ 845972 h 1892521"/>
                    <a:gd name="connsiteX5" fmla="*/ 1107649 w 1642824"/>
                    <a:gd name="connsiteY5" fmla="*/ 0 h 1892521"/>
                    <a:gd name="connsiteX6" fmla="*/ 589034 w 1642824"/>
                    <a:gd name="connsiteY6" fmla="*/ 436728 h 1892521"/>
                    <a:gd name="connsiteX7" fmla="*/ 589034 w 1642824"/>
                    <a:gd name="connsiteY7" fmla="*/ 436728 h 1892521"/>
                    <a:gd name="connsiteX0" fmla="*/ 105581 w 1649159"/>
                    <a:gd name="connsiteY0" fmla="*/ 683336 h 1892521"/>
                    <a:gd name="connsiteX1" fmla="*/ 0 w 1649159"/>
                    <a:gd name="connsiteY1" fmla="*/ 1056659 h 1892521"/>
                    <a:gd name="connsiteX2" fmla="*/ 526292 w 1649159"/>
                    <a:gd name="connsiteY2" fmla="*/ 1680001 h 1892521"/>
                    <a:gd name="connsiteX3" fmla="*/ 1500212 w 1649159"/>
                    <a:gd name="connsiteY3" fmla="*/ 1849177 h 1892521"/>
                    <a:gd name="connsiteX4" fmla="*/ 1636405 w 1649159"/>
                    <a:gd name="connsiteY4" fmla="*/ 845972 h 1892521"/>
                    <a:gd name="connsiteX5" fmla="*/ 1107649 w 1649159"/>
                    <a:gd name="connsiteY5" fmla="*/ 0 h 1892521"/>
                    <a:gd name="connsiteX6" fmla="*/ 589034 w 1649159"/>
                    <a:gd name="connsiteY6" fmla="*/ 436728 h 1892521"/>
                    <a:gd name="connsiteX7" fmla="*/ 589034 w 1649159"/>
                    <a:gd name="connsiteY7" fmla="*/ 436728 h 1892521"/>
                    <a:gd name="connsiteX0" fmla="*/ 105581 w 1649159"/>
                    <a:gd name="connsiteY0" fmla="*/ 499186 h 1708371"/>
                    <a:gd name="connsiteX1" fmla="*/ 0 w 1649159"/>
                    <a:gd name="connsiteY1" fmla="*/ 872509 h 1708371"/>
                    <a:gd name="connsiteX2" fmla="*/ 526292 w 1649159"/>
                    <a:gd name="connsiteY2" fmla="*/ 1495851 h 1708371"/>
                    <a:gd name="connsiteX3" fmla="*/ 1500212 w 1649159"/>
                    <a:gd name="connsiteY3" fmla="*/ 1665027 h 1708371"/>
                    <a:gd name="connsiteX4" fmla="*/ 1636405 w 1649159"/>
                    <a:gd name="connsiteY4" fmla="*/ 661822 h 1708371"/>
                    <a:gd name="connsiteX5" fmla="*/ 1202899 w 1649159"/>
                    <a:gd name="connsiteY5" fmla="*/ 0 h 1708371"/>
                    <a:gd name="connsiteX6" fmla="*/ 589034 w 1649159"/>
                    <a:gd name="connsiteY6" fmla="*/ 252578 h 1708371"/>
                    <a:gd name="connsiteX7" fmla="*/ 589034 w 1649159"/>
                    <a:gd name="connsiteY7" fmla="*/ 252578 h 1708371"/>
                    <a:gd name="connsiteX0" fmla="*/ 105581 w 1649159"/>
                    <a:gd name="connsiteY0" fmla="*/ 499186 h 1708371"/>
                    <a:gd name="connsiteX1" fmla="*/ 0 w 1649159"/>
                    <a:gd name="connsiteY1" fmla="*/ 872509 h 1708371"/>
                    <a:gd name="connsiteX2" fmla="*/ 526292 w 1649159"/>
                    <a:gd name="connsiteY2" fmla="*/ 1495851 h 1708371"/>
                    <a:gd name="connsiteX3" fmla="*/ 1500212 w 1649159"/>
                    <a:gd name="connsiteY3" fmla="*/ 1665027 h 1708371"/>
                    <a:gd name="connsiteX4" fmla="*/ 1636405 w 1649159"/>
                    <a:gd name="connsiteY4" fmla="*/ 661822 h 1708371"/>
                    <a:gd name="connsiteX5" fmla="*/ 1202899 w 1649159"/>
                    <a:gd name="connsiteY5" fmla="*/ 0 h 1708371"/>
                    <a:gd name="connsiteX6" fmla="*/ 589034 w 1649159"/>
                    <a:gd name="connsiteY6" fmla="*/ 252578 h 1708371"/>
                    <a:gd name="connsiteX7" fmla="*/ 589034 w 1649159"/>
                    <a:gd name="connsiteY7" fmla="*/ 252578 h 1708371"/>
                    <a:gd name="connsiteX0" fmla="*/ 105581 w 1649159"/>
                    <a:gd name="connsiteY0" fmla="*/ 499186 h 1708371"/>
                    <a:gd name="connsiteX1" fmla="*/ 0 w 1649159"/>
                    <a:gd name="connsiteY1" fmla="*/ 872509 h 1708371"/>
                    <a:gd name="connsiteX2" fmla="*/ 526292 w 1649159"/>
                    <a:gd name="connsiteY2" fmla="*/ 1495851 h 1708371"/>
                    <a:gd name="connsiteX3" fmla="*/ 1500212 w 1649159"/>
                    <a:gd name="connsiteY3" fmla="*/ 1665027 h 1708371"/>
                    <a:gd name="connsiteX4" fmla="*/ 1636405 w 1649159"/>
                    <a:gd name="connsiteY4" fmla="*/ 661822 h 1708371"/>
                    <a:gd name="connsiteX5" fmla="*/ 1202899 w 1649159"/>
                    <a:gd name="connsiteY5" fmla="*/ 0 h 1708371"/>
                    <a:gd name="connsiteX6" fmla="*/ 589034 w 1649159"/>
                    <a:gd name="connsiteY6" fmla="*/ 252578 h 1708371"/>
                    <a:gd name="connsiteX7" fmla="*/ 589034 w 1649159"/>
                    <a:gd name="connsiteY7" fmla="*/ 252578 h 1708371"/>
                    <a:gd name="connsiteX0" fmla="*/ 105581 w 1649159"/>
                    <a:gd name="connsiteY0" fmla="*/ 500329 h 1709514"/>
                    <a:gd name="connsiteX1" fmla="*/ 0 w 1649159"/>
                    <a:gd name="connsiteY1" fmla="*/ 873652 h 1709514"/>
                    <a:gd name="connsiteX2" fmla="*/ 526292 w 1649159"/>
                    <a:gd name="connsiteY2" fmla="*/ 1496994 h 1709514"/>
                    <a:gd name="connsiteX3" fmla="*/ 1500212 w 1649159"/>
                    <a:gd name="connsiteY3" fmla="*/ 1666170 h 1709514"/>
                    <a:gd name="connsiteX4" fmla="*/ 1636405 w 1649159"/>
                    <a:gd name="connsiteY4" fmla="*/ 662965 h 1709514"/>
                    <a:gd name="connsiteX5" fmla="*/ 1202899 w 1649159"/>
                    <a:gd name="connsiteY5" fmla="*/ 1143 h 1709514"/>
                    <a:gd name="connsiteX6" fmla="*/ 589034 w 1649159"/>
                    <a:gd name="connsiteY6" fmla="*/ 253721 h 1709514"/>
                    <a:gd name="connsiteX7" fmla="*/ 589034 w 1649159"/>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047 h 1709232"/>
                    <a:gd name="connsiteX1" fmla="*/ 0 w 1659511"/>
                    <a:gd name="connsiteY1" fmla="*/ 873370 h 1709232"/>
                    <a:gd name="connsiteX2" fmla="*/ 526292 w 1659511"/>
                    <a:gd name="connsiteY2" fmla="*/ 1496712 h 1709232"/>
                    <a:gd name="connsiteX3" fmla="*/ 1500212 w 1659511"/>
                    <a:gd name="connsiteY3" fmla="*/ 1665888 h 1709232"/>
                    <a:gd name="connsiteX4" fmla="*/ 1649105 w 1659511"/>
                    <a:gd name="connsiteY4" fmla="*/ 872233 h 1709232"/>
                    <a:gd name="connsiteX5" fmla="*/ 1202899 w 1659511"/>
                    <a:gd name="connsiteY5" fmla="*/ 861 h 1709232"/>
                    <a:gd name="connsiteX6" fmla="*/ 589034 w 1659511"/>
                    <a:gd name="connsiteY6" fmla="*/ 253439 h 1709232"/>
                    <a:gd name="connsiteX7" fmla="*/ 658884 w 1659511"/>
                    <a:gd name="connsiteY7" fmla="*/ 107389 h 1709232"/>
                    <a:gd name="connsiteX0" fmla="*/ 105581 w 1659511"/>
                    <a:gd name="connsiteY0" fmla="*/ 500047 h 1709232"/>
                    <a:gd name="connsiteX1" fmla="*/ 0 w 1659511"/>
                    <a:gd name="connsiteY1" fmla="*/ 873370 h 1709232"/>
                    <a:gd name="connsiteX2" fmla="*/ 526292 w 1659511"/>
                    <a:gd name="connsiteY2" fmla="*/ 1496712 h 1709232"/>
                    <a:gd name="connsiteX3" fmla="*/ 1500212 w 1659511"/>
                    <a:gd name="connsiteY3" fmla="*/ 1665888 h 1709232"/>
                    <a:gd name="connsiteX4" fmla="*/ 1649105 w 1659511"/>
                    <a:gd name="connsiteY4" fmla="*/ 872233 h 1709232"/>
                    <a:gd name="connsiteX5" fmla="*/ 1202899 w 1659511"/>
                    <a:gd name="connsiteY5" fmla="*/ 861 h 1709232"/>
                    <a:gd name="connsiteX6" fmla="*/ 589034 w 1659511"/>
                    <a:gd name="connsiteY6" fmla="*/ 253439 h 1709232"/>
                    <a:gd name="connsiteX0" fmla="*/ 105581 w 1659511"/>
                    <a:gd name="connsiteY0" fmla="*/ 502865 h 1712050"/>
                    <a:gd name="connsiteX1" fmla="*/ 0 w 1659511"/>
                    <a:gd name="connsiteY1" fmla="*/ 876188 h 1712050"/>
                    <a:gd name="connsiteX2" fmla="*/ 526292 w 1659511"/>
                    <a:gd name="connsiteY2" fmla="*/ 1499530 h 1712050"/>
                    <a:gd name="connsiteX3" fmla="*/ 1500212 w 1659511"/>
                    <a:gd name="connsiteY3" fmla="*/ 1668706 h 1712050"/>
                    <a:gd name="connsiteX4" fmla="*/ 1649105 w 1659511"/>
                    <a:gd name="connsiteY4" fmla="*/ 875051 h 1712050"/>
                    <a:gd name="connsiteX5" fmla="*/ 1202899 w 1659511"/>
                    <a:gd name="connsiteY5" fmla="*/ 3679 h 1712050"/>
                    <a:gd name="connsiteX6" fmla="*/ 658884 w 1659511"/>
                    <a:gd name="connsiteY6" fmla="*/ 53057 h 1712050"/>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92881 w 1659511"/>
                    <a:gd name="connsiteY0" fmla="*/ 50848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43681 w 1659511"/>
                    <a:gd name="connsiteY0" fmla="*/ 4513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59511" h="1724017">
                      <a:moveTo>
                        <a:pt x="143681" y="451332"/>
                      </a:moveTo>
                      <a:cubicBezTo>
                        <a:pt x="78854" y="558840"/>
                        <a:pt x="1327" y="717147"/>
                        <a:pt x="0" y="888155"/>
                      </a:cubicBezTo>
                      <a:cubicBezTo>
                        <a:pt x="88647" y="1261036"/>
                        <a:pt x="323345" y="1360866"/>
                        <a:pt x="526292" y="1511497"/>
                      </a:cubicBezTo>
                      <a:cubicBezTo>
                        <a:pt x="818661" y="1644642"/>
                        <a:pt x="1272860" y="1801686"/>
                        <a:pt x="1500212" y="1680673"/>
                      </a:cubicBezTo>
                      <a:cubicBezTo>
                        <a:pt x="1666260" y="1481738"/>
                        <a:pt x="1673557" y="1320903"/>
                        <a:pt x="1649105" y="887018"/>
                      </a:cubicBezTo>
                      <a:cubicBezTo>
                        <a:pt x="1568103" y="465327"/>
                        <a:pt x="1563301" y="335737"/>
                        <a:pt x="1202899" y="15646"/>
                      </a:cubicBezTo>
                      <a:cubicBezTo>
                        <a:pt x="877627" y="-33511"/>
                        <a:pt x="749553" y="47269"/>
                        <a:pt x="658884" y="65024"/>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4" name="Skupina 43"/>
                <p:cNvGrpSpPr/>
                <p:nvPr/>
              </p:nvGrpSpPr>
              <p:grpSpPr>
                <a:xfrm>
                  <a:off x="1490144" y="3003937"/>
                  <a:ext cx="1015597" cy="960870"/>
                  <a:chOff x="1490144" y="3003937"/>
                  <a:chExt cx="1015597" cy="960870"/>
                </a:xfrm>
              </p:grpSpPr>
              <p:cxnSp>
                <p:nvCxnSpPr>
                  <p:cNvPr id="6" name="Přímá spojnice 5"/>
                  <p:cNvCxnSpPr/>
                  <p:nvPr/>
                </p:nvCxnSpPr>
                <p:spPr>
                  <a:xfrm flipH="1" flipV="1">
                    <a:off x="1490144" y="3429000"/>
                    <a:ext cx="510353" cy="53580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a:stCxn id="3" idx="6"/>
                  </p:cNvCxnSpPr>
                  <p:nvPr/>
                </p:nvCxnSpPr>
                <p:spPr>
                  <a:xfrm flipH="1" flipV="1">
                    <a:off x="2066208" y="3003937"/>
                    <a:ext cx="439533" cy="57055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Ovál 18"/>
                  <p:cNvSpPr/>
                  <p:nvPr/>
                </p:nvSpPr>
                <p:spPr>
                  <a:xfrm>
                    <a:off x="1846857" y="3782293"/>
                    <a:ext cx="121513" cy="150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vál 19"/>
                  <p:cNvSpPr/>
                  <p:nvPr/>
                </p:nvSpPr>
                <p:spPr>
                  <a:xfrm>
                    <a:off x="2355720" y="3394124"/>
                    <a:ext cx="121513" cy="150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pSp>
          <p:sp>
            <p:nvSpPr>
              <p:cNvPr id="43" name="Zástupný symbol pro obsah 2"/>
              <p:cNvSpPr txBox="1">
                <a:spLocks/>
              </p:cNvSpPr>
              <p:nvPr/>
            </p:nvSpPr>
            <p:spPr>
              <a:xfrm>
                <a:off x="3975746" y="1916832"/>
                <a:ext cx="1676374"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err="1">
                    <a:latin typeface="Arial" panose="020B0604020202020204" pitchFamily="34" charset="0"/>
                    <a:cs typeface="Arial" panose="020B0604020202020204" pitchFamily="34" charset="0"/>
                  </a:rPr>
                  <a:t>ejection</a:t>
                </a:r>
                <a:endParaRPr lang="en-GB" sz="2800" dirty="0">
                  <a:latin typeface="Arial" panose="020B0604020202020204" pitchFamily="34" charset="0"/>
                  <a:cs typeface="Arial" panose="020B0604020202020204" pitchFamily="34" charset="0"/>
                </a:endParaRPr>
              </a:p>
            </p:txBody>
          </p:sp>
        </p:grpSp>
      </p:grpSp>
      <p:grpSp>
        <p:nvGrpSpPr>
          <p:cNvPr id="88" name="Skupina 87"/>
          <p:cNvGrpSpPr/>
          <p:nvPr/>
        </p:nvGrpSpPr>
        <p:grpSpPr>
          <a:xfrm>
            <a:off x="4932040" y="2278176"/>
            <a:ext cx="2016224" cy="3460672"/>
            <a:chOff x="6327488" y="2060848"/>
            <a:chExt cx="2016224" cy="3460672"/>
          </a:xfrm>
        </p:grpSpPr>
        <p:grpSp>
          <p:nvGrpSpPr>
            <p:cNvPr id="56" name="Skupina 55"/>
            <p:cNvGrpSpPr/>
            <p:nvPr/>
          </p:nvGrpSpPr>
          <p:grpSpPr>
            <a:xfrm>
              <a:off x="6327488" y="2060848"/>
              <a:ext cx="2016224" cy="3460672"/>
              <a:chOff x="3735200" y="1772816"/>
              <a:chExt cx="2016224" cy="3460672"/>
            </a:xfrm>
          </p:grpSpPr>
          <p:grpSp>
            <p:nvGrpSpPr>
              <p:cNvPr id="57" name="Skupina 56"/>
              <p:cNvGrpSpPr/>
              <p:nvPr/>
            </p:nvGrpSpPr>
            <p:grpSpPr>
              <a:xfrm>
                <a:off x="4231559" y="3566395"/>
                <a:ext cx="546099" cy="403223"/>
                <a:chOff x="4231559" y="3566395"/>
                <a:chExt cx="546099" cy="403223"/>
              </a:xfrm>
            </p:grpSpPr>
            <p:sp>
              <p:nvSpPr>
                <p:cNvPr id="75" name="Volný tvar 74"/>
                <p:cNvSpPr/>
                <p:nvPr/>
              </p:nvSpPr>
              <p:spPr>
                <a:xfrm>
                  <a:off x="4231559" y="3580680"/>
                  <a:ext cx="148053" cy="388938"/>
                </a:xfrm>
                <a:custGeom>
                  <a:avLst/>
                  <a:gdLst>
                    <a:gd name="connsiteX0" fmla="*/ 0 w 76200"/>
                    <a:gd name="connsiteY0" fmla="*/ 387350 h 387350"/>
                    <a:gd name="connsiteX1" fmla="*/ 76200 w 76200"/>
                    <a:gd name="connsiteY1" fmla="*/ 146050 h 387350"/>
                    <a:gd name="connsiteX2" fmla="*/ 50800 w 76200"/>
                    <a:gd name="connsiteY2" fmla="*/ 0 h 387350"/>
                    <a:gd name="connsiteX3" fmla="*/ 44450 w 76200"/>
                    <a:gd name="connsiteY3" fmla="*/ 0 h 387350"/>
                    <a:gd name="connsiteX0" fmla="*/ 0 w 76200"/>
                    <a:gd name="connsiteY0" fmla="*/ 387350 h 387350"/>
                    <a:gd name="connsiteX1" fmla="*/ 76200 w 76200"/>
                    <a:gd name="connsiteY1" fmla="*/ 190500 h 387350"/>
                    <a:gd name="connsiteX2" fmla="*/ 50800 w 76200"/>
                    <a:gd name="connsiteY2" fmla="*/ 0 h 387350"/>
                    <a:gd name="connsiteX3" fmla="*/ 44450 w 76200"/>
                    <a:gd name="connsiteY3" fmla="*/ 0 h 387350"/>
                    <a:gd name="connsiteX0" fmla="*/ 0 w 76200"/>
                    <a:gd name="connsiteY0" fmla="*/ 387350 h 387350"/>
                    <a:gd name="connsiteX1" fmla="*/ 76200 w 76200"/>
                    <a:gd name="connsiteY1" fmla="*/ 190500 h 387350"/>
                    <a:gd name="connsiteX2" fmla="*/ 50800 w 76200"/>
                    <a:gd name="connsiteY2" fmla="*/ 0 h 387350"/>
                    <a:gd name="connsiteX3" fmla="*/ 44450 w 76200"/>
                    <a:gd name="connsiteY3" fmla="*/ 0 h 387350"/>
                    <a:gd name="connsiteX0" fmla="*/ 0 w 76200"/>
                    <a:gd name="connsiteY0" fmla="*/ 387350 h 387350"/>
                    <a:gd name="connsiteX1" fmla="*/ 76200 w 76200"/>
                    <a:gd name="connsiteY1" fmla="*/ 190500 h 387350"/>
                    <a:gd name="connsiteX2" fmla="*/ 50800 w 76200"/>
                    <a:gd name="connsiteY2" fmla="*/ 0 h 387350"/>
                    <a:gd name="connsiteX3" fmla="*/ 44450 w 76200"/>
                    <a:gd name="connsiteY3" fmla="*/ 0 h 387350"/>
                    <a:gd name="connsiteX0" fmla="*/ 0 w 57150"/>
                    <a:gd name="connsiteY0" fmla="*/ 387350 h 387350"/>
                    <a:gd name="connsiteX1" fmla="*/ 57150 w 57150"/>
                    <a:gd name="connsiteY1" fmla="*/ 196850 h 387350"/>
                    <a:gd name="connsiteX2" fmla="*/ 50800 w 57150"/>
                    <a:gd name="connsiteY2" fmla="*/ 0 h 387350"/>
                    <a:gd name="connsiteX3" fmla="*/ 44450 w 57150"/>
                    <a:gd name="connsiteY3" fmla="*/ 0 h 387350"/>
                    <a:gd name="connsiteX0" fmla="*/ 0 w 57150"/>
                    <a:gd name="connsiteY0" fmla="*/ 387350 h 387350"/>
                    <a:gd name="connsiteX1" fmla="*/ 57150 w 57150"/>
                    <a:gd name="connsiteY1" fmla="*/ 196850 h 387350"/>
                    <a:gd name="connsiteX2" fmla="*/ 50800 w 57150"/>
                    <a:gd name="connsiteY2" fmla="*/ 0 h 387350"/>
                    <a:gd name="connsiteX3" fmla="*/ 44450 w 57150"/>
                    <a:gd name="connsiteY3" fmla="*/ 0 h 387350"/>
                    <a:gd name="connsiteX0" fmla="*/ 0 w 64911"/>
                    <a:gd name="connsiteY0" fmla="*/ 387350 h 387350"/>
                    <a:gd name="connsiteX1" fmla="*/ 57150 w 64911"/>
                    <a:gd name="connsiteY1" fmla="*/ 196850 h 387350"/>
                    <a:gd name="connsiteX2" fmla="*/ 50800 w 64911"/>
                    <a:gd name="connsiteY2" fmla="*/ 0 h 387350"/>
                    <a:gd name="connsiteX3" fmla="*/ 44450 w 64911"/>
                    <a:gd name="connsiteY3" fmla="*/ 0 h 387350"/>
                    <a:gd name="connsiteX0" fmla="*/ 139700 w 204611"/>
                    <a:gd name="connsiteY0" fmla="*/ 387350 h 387350"/>
                    <a:gd name="connsiteX1" fmla="*/ 196850 w 204611"/>
                    <a:gd name="connsiteY1" fmla="*/ 196850 h 387350"/>
                    <a:gd name="connsiteX2" fmla="*/ 190500 w 204611"/>
                    <a:gd name="connsiteY2" fmla="*/ 0 h 387350"/>
                    <a:gd name="connsiteX3" fmla="*/ 0 w 204611"/>
                    <a:gd name="connsiteY3" fmla="*/ 31750 h 387350"/>
                    <a:gd name="connsiteX0" fmla="*/ 139700 w 196850"/>
                    <a:gd name="connsiteY0" fmla="*/ 355600 h 355600"/>
                    <a:gd name="connsiteX1" fmla="*/ 196850 w 196850"/>
                    <a:gd name="connsiteY1" fmla="*/ 165100 h 355600"/>
                    <a:gd name="connsiteX2" fmla="*/ 0 w 196850"/>
                    <a:gd name="connsiteY2" fmla="*/ 0 h 355600"/>
                    <a:gd name="connsiteX0" fmla="*/ 139700 w 158750"/>
                    <a:gd name="connsiteY0" fmla="*/ 355600 h 355600"/>
                    <a:gd name="connsiteX1" fmla="*/ 158750 w 158750"/>
                    <a:gd name="connsiteY1" fmla="*/ 114300 h 355600"/>
                    <a:gd name="connsiteX2" fmla="*/ 0 w 158750"/>
                    <a:gd name="connsiteY2" fmla="*/ 0 h 355600"/>
                    <a:gd name="connsiteX0" fmla="*/ 139700 w 158750"/>
                    <a:gd name="connsiteY0" fmla="*/ 355600 h 355600"/>
                    <a:gd name="connsiteX1" fmla="*/ 158750 w 158750"/>
                    <a:gd name="connsiteY1" fmla="*/ 114300 h 355600"/>
                    <a:gd name="connsiteX2" fmla="*/ 0 w 158750"/>
                    <a:gd name="connsiteY2" fmla="*/ 0 h 355600"/>
                    <a:gd name="connsiteX0" fmla="*/ 139700 w 158750"/>
                    <a:gd name="connsiteY0" fmla="*/ 355600 h 355600"/>
                    <a:gd name="connsiteX1" fmla="*/ 158750 w 158750"/>
                    <a:gd name="connsiteY1" fmla="*/ 114300 h 355600"/>
                    <a:gd name="connsiteX2" fmla="*/ 0 w 158750"/>
                    <a:gd name="connsiteY2" fmla="*/ 0 h 355600"/>
                    <a:gd name="connsiteX0" fmla="*/ 139700 w 162277"/>
                    <a:gd name="connsiteY0" fmla="*/ 355600 h 355600"/>
                    <a:gd name="connsiteX1" fmla="*/ 158750 w 162277"/>
                    <a:gd name="connsiteY1" fmla="*/ 114300 h 355600"/>
                    <a:gd name="connsiteX2" fmla="*/ 0 w 162277"/>
                    <a:gd name="connsiteY2" fmla="*/ 0 h 355600"/>
                    <a:gd name="connsiteX0" fmla="*/ 139700 w 173068"/>
                    <a:gd name="connsiteY0" fmla="*/ 355600 h 355600"/>
                    <a:gd name="connsiteX1" fmla="*/ 171450 w 173068"/>
                    <a:gd name="connsiteY1" fmla="*/ 165100 h 355600"/>
                    <a:gd name="connsiteX2" fmla="*/ 0 w 173068"/>
                    <a:gd name="connsiteY2" fmla="*/ 0 h 355600"/>
                    <a:gd name="connsiteX0" fmla="*/ 95250 w 128618"/>
                    <a:gd name="connsiteY0" fmla="*/ 374650 h 374650"/>
                    <a:gd name="connsiteX1" fmla="*/ 127000 w 128618"/>
                    <a:gd name="connsiteY1" fmla="*/ 184150 h 374650"/>
                    <a:gd name="connsiteX2" fmla="*/ 0 w 128618"/>
                    <a:gd name="connsiteY2" fmla="*/ 0 h 374650"/>
                    <a:gd name="connsiteX0" fmla="*/ 0 w 40644"/>
                    <a:gd name="connsiteY0" fmla="*/ 374650 h 374650"/>
                    <a:gd name="connsiteX1" fmla="*/ 31750 w 40644"/>
                    <a:gd name="connsiteY1" fmla="*/ 184150 h 374650"/>
                    <a:gd name="connsiteX2" fmla="*/ 28575 w 40644"/>
                    <a:gd name="connsiteY2" fmla="*/ 0 h 374650"/>
                    <a:gd name="connsiteX0" fmla="*/ 0 w 103528"/>
                    <a:gd name="connsiteY0" fmla="*/ 374650 h 374650"/>
                    <a:gd name="connsiteX1" fmla="*/ 103188 w 103528"/>
                    <a:gd name="connsiteY1" fmla="*/ 236538 h 374650"/>
                    <a:gd name="connsiteX2" fmla="*/ 28575 w 103528"/>
                    <a:gd name="connsiteY2" fmla="*/ 0 h 374650"/>
                    <a:gd name="connsiteX0" fmla="*/ 0 w 112393"/>
                    <a:gd name="connsiteY0" fmla="*/ 374650 h 374650"/>
                    <a:gd name="connsiteX1" fmla="*/ 103188 w 112393"/>
                    <a:gd name="connsiteY1" fmla="*/ 236538 h 374650"/>
                    <a:gd name="connsiteX2" fmla="*/ 28575 w 112393"/>
                    <a:gd name="connsiteY2" fmla="*/ 0 h 374650"/>
                    <a:gd name="connsiteX0" fmla="*/ 0 w 117992"/>
                    <a:gd name="connsiteY0" fmla="*/ 388938 h 388938"/>
                    <a:gd name="connsiteX1" fmla="*/ 103188 w 117992"/>
                    <a:gd name="connsiteY1" fmla="*/ 250826 h 388938"/>
                    <a:gd name="connsiteX2" fmla="*/ 66675 w 117992"/>
                    <a:gd name="connsiteY2" fmla="*/ 0 h 388938"/>
                    <a:gd name="connsiteX0" fmla="*/ 0 w 117992"/>
                    <a:gd name="connsiteY0" fmla="*/ 388938 h 388938"/>
                    <a:gd name="connsiteX1" fmla="*/ 103188 w 117992"/>
                    <a:gd name="connsiteY1" fmla="*/ 250826 h 388938"/>
                    <a:gd name="connsiteX2" fmla="*/ 66675 w 117992"/>
                    <a:gd name="connsiteY2" fmla="*/ 0 h 388938"/>
                    <a:gd name="connsiteX0" fmla="*/ 0 w 115887"/>
                    <a:gd name="connsiteY0" fmla="*/ 388938 h 388938"/>
                    <a:gd name="connsiteX1" fmla="*/ 103188 w 115887"/>
                    <a:gd name="connsiteY1" fmla="*/ 250826 h 388938"/>
                    <a:gd name="connsiteX2" fmla="*/ 66675 w 115887"/>
                    <a:gd name="connsiteY2" fmla="*/ 0 h 388938"/>
                    <a:gd name="connsiteX0" fmla="*/ 0 w 128539"/>
                    <a:gd name="connsiteY0" fmla="*/ 388938 h 388938"/>
                    <a:gd name="connsiteX1" fmla="*/ 103188 w 128539"/>
                    <a:gd name="connsiteY1" fmla="*/ 250826 h 388938"/>
                    <a:gd name="connsiteX2" fmla="*/ 66675 w 128539"/>
                    <a:gd name="connsiteY2" fmla="*/ 0 h 388938"/>
                    <a:gd name="connsiteX0" fmla="*/ 0 w 128539"/>
                    <a:gd name="connsiteY0" fmla="*/ 388938 h 388938"/>
                    <a:gd name="connsiteX1" fmla="*/ 103188 w 128539"/>
                    <a:gd name="connsiteY1" fmla="*/ 250826 h 388938"/>
                    <a:gd name="connsiteX2" fmla="*/ 66675 w 128539"/>
                    <a:gd name="connsiteY2" fmla="*/ 0 h 388938"/>
                    <a:gd name="connsiteX0" fmla="*/ 0 w 120099"/>
                    <a:gd name="connsiteY0" fmla="*/ 388938 h 388938"/>
                    <a:gd name="connsiteX1" fmla="*/ 103188 w 120099"/>
                    <a:gd name="connsiteY1" fmla="*/ 250826 h 388938"/>
                    <a:gd name="connsiteX2" fmla="*/ 66675 w 120099"/>
                    <a:gd name="connsiteY2" fmla="*/ 0 h 388938"/>
                    <a:gd name="connsiteX0" fmla="*/ 0 w 148053"/>
                    <a:gd name="connsiteY0" fmla="*/ 388938 h 388938"/>
                    <a:gd name="connsiteX1" fmla="*/ 136526 w 148053"/>
                    <a:gd name="connsiteY1" fmla="*/ 269876 h 388938"/>
                    <a:gd name="connsiteX2" fmla="*/ 66675 w 148053"/>
                    <a:gd name="connsiteY2" fmla="*/ 0 h 388938"/>
                  </a:gdLst>
                  <a:ahLst/>
                  <a:cxnLst>
                    <a:cxn ang="0">
                      <a:pos x="connsiteX0" y="connsiteY0"/>
                    </a:cxn>
                    <a:cxn ang="0">
                      <a:pos x="connsiteX1" y="connsiteY1"/>
                    </a:cxn>
                    <a:cxn ang="0">
                      <a:pos x="connsiteX2" y="connsiteY2"/>
                    </a:cxn>
                  </a:cxnLst>
                  <a:rect l="l" t="t" r="r" b="b"/>
                  <a:pathLst>
                    <a:path w="148053" h="388938">
                      <a:moveTo>
                        <a:pt x="0" y="388938"/>
                      </a:moveTo>
                      <a:cubicBezTo>
                        <a:pt x="25400" y="323321"/>
                        <a:pt x="71439" y="360893"/>
                        <a:pt x="136526" y="269876"/>
                      </a:cubicBezTo>
                      <a:cubicBezTo>
                        <a:pt x="175155" y="158221"/>
                        <a:pt x="107685" y="34396"/>
                        <a:pt x="66675" y="0"/>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 name="Volný tvar 75"/>
                <p:cNvSpPr/>
                <p:nvPr/>
              </p:nvSpPr>
              <p:spPr>
                <a:xfrm>
                  <a:off x="4307758" y="3566395"/>
                  <a:ext cx="469900" cy="134937"/>
                </a:xfrm>
                <a:custGeom>
                  <a:avLst/>
                  <a:gdLst>
                    <a:gd name="connsiteX0" fmla="*/ 361950 w 361950"/>
                    <a:gd name="connsiteY0" fmla="*/ 38100 h 50800"/>
                    <a:gd name="connsiteX1" fmla="*/ 184150 w 361950"/>
                    <a:gd name="connsiteY1" fmla="*/ 50800 h 50800"/>
                    <a:gd name="connsiteX2" fmla="*/ 0 w 361950"/>
                    <a:gd name="connsiteY2" fmla="*/ 0 h 50800"/>
                    <a:gd name="connsiteX0" fmla="*/ 323850 w 323850"/>
                    <a:gd name="connsiteY0" fmla="*/ 184150 h 196850"/>
                    <a:gd name="connsiteX1" fmla="*/ 146050 w 323850"/>
                    <a:gd name="connsiteY1" fmla="*/ 196850 h 196850"/>
                    <a:gd name="connsiteX2" fmla="*/ 0 w 323850"/>
                    <a:gd name="connsiteY2" fmla="*/ 0 h 196850"/>
                    <a:gd name="connsiteX0" fmla="*/ 355600 w 355600"/>
                    <a:gd name="connsiteY0" fmla="*/ 165100 h 177800"/>
                    <a:gd name="connsiteX1" fmla="*/ 177800 w 355600"/>
                    <a:gd name="connsiteY1" fmla="*/ 177800 h 177800"/>
                    <a:gd name="connsiteX2" fmla="*/ 0 w 355600"/>
                    <a:gd name="connsiteY2" fmla="*/ 0 h 177800"/>
                    <a:gd name="connsiteX0" fmla="*/ 355600 w 355600"/>
                    <a:gd name="connsiteY0" fmla="*/ 165100 h 177800"/>
                    <a:gd name="connsiteX1" fmla="*/ 177800 w 355600"/>
                    <a:gd name="connsiteY1" fmla="*/ 177800 h 177800"/>
                    <a:gd name="connsiteX2" fmla="*/ 0 w 355600"/>
                    <a:gd name="connsiteY2" fmla="*/ 0 h 177800"/>
                    <a:gd name="connsiteX0" fmla="*/ 355600 w 355600"/>
                    <a:gd name="connsiteY0" fmla="*/ 165100 h 185347"/>
                    <a:gd name="connsiteX1" fmla="*/ 177800 w 355600"/>
                    <a:gd name="connsiteY1" fmla="*/ 177800 h 185347"/>
                    <a:gd name="connsiteX2" fmla="*/ 0 w 355600"/>
                    <a:gd name="connsiteY2" fmla="*/ 0 h 185347"/>
                    <a:gd name="connsiteX0" fmla="*/ 393700 w 393700"/>
                    <a:gd name="connsiteY0" fmla="*/ 169862 h 186226"/>
                    <a:gd name="connsiteX1" fmla="*/ 177800 w 393700"/>
                    <a:gd name="connsiteY1" fmla="*/ 177800 h 186226"/>
                    <a:gd name="connsiteX2" fmla="*/ 0 w 393700"/>
                    <a:gd name="connsiteY2" fmla="*/ 0 h 186226"/>
                    <a:gd name="connsiteX0" fmla="*/ 393700 w 393700"/>
                    <a:gd name="connsiteY0" fmla="*/ 169862 h 275549"/>
                    <a:gd name="connsiteX1" fmla="*/ 196850 w 393700"/>
                    <a:gd name="connsiteY1" fmla="*/ 273050 h 275549"/>
                    <a:gd name="connsiteX2" fmla="*/ 0 w 393700"/>
                    <a:gd name="connsiteY2" fmla="*/ 0 h 275549"/>
                    <a:gd name="connsiteX0" fmla="*/ 469900 w 469900"/>
                    <a:gd name="connsiteY0" fmla="*/ 7937 h 113624"/>
                    <a:gd name="connsiteX1" fmla="*/ 273050 w 469900"/>
                    <a:gd name="connsiteY1" fmla="*/ 111125 h 113624"/>
                    <a:gd name="connsiteX2" fmla="*/ 0 w 469900"/>
                    <a:gd name="connsiteY2" fmla="*/ 0 h 113624"/>
                    <a:gd name="connsiteX0" fmla="*/ 469900 w 469900"/>
                    <a:gd name="connsiteY0" fmla="*/ 7937 h 132364"/>
                    <a:gd name="connsiteX1" fmla="*/ 220663 w 469900"/>
                    <a:gd name="connsiteY1" fmla="*/ 130175 h 132364"/>
                    <a:gd name="connsiteX2" fmla="*/ 0 w 469900"/>
                    <a:gd name="connsiteY2" fmla="*/ 0 h 132364"/>
                    <a:gd name="connsiteX0" fmla="*/ 469900 w 469900"/>
                    <a:gd name="connsiteY0" fmla="*/ 7937 h 132364"/>
                    <a:gd name="connsiteX1" fmla="*/ 220663 w 469900"/>
                    <a:gd name="connsiteY1" fmla="*/ 130175 h 132364"/>
                    <a:gd name="connsiteX2" fmla="*/ 0 w 469900"/>
                    <a:gd name="connsiteY2" fmla="*/ 0 h 132364"/>
                    <a:gd name="connsiteX0" fmla="*/ 469900 w 469900"/>
                    <a:gd name="connsiteY0" fmla="*/ 7937 h 130202"/>
                    <a:gd name="connsiteX1" fmla="*/ 220663 w 469900"/>
                    <a:gd name="connsiteY1" fmla="*/ 130175 h 130202"/>
                    <a:gd name="connsiteX2" fmla="*/ 0 w 469900"/>
                    <a:gd name="connsiteY2" fmla="*/ 0 h 130202"/>
                    <a:gd name="connsiteX0" fmla="*/ 469900 w 469900"/>
                    <a:gd name="connsiteY0" fmla="*/ 7937 h 134963"/>
                    <a:gd name="connsiteX1" fmla="*/ 273050 w 469900"/>
                    <a:gd name="connsiteY1" fmla="*/ 134937 h 134963"/>
                    <a:gd name="connsiteX2" fmla="*/ 0 w 469900"/>
                    <a:gd name="connsiteY2" fmla="*/ 0 h 134963"/>
                    <a:gd name="connsiteX0" fmla="*/ 469900 w 469900"/>
                    <a:gd name="connsiteY0" fmla="*/ 7937 h 134937"/>
                    <a:gd name="connsiteX1" fmla="*/ 273050 w 469900"/>
                    <a:gd name="connsiteY1" fmla="*/ 134937 h 134937"/>
                    <a:gd name="connsiteX2" fmla="*/ 0 w 469900"/>
                    <a:gd name="connsiteY2" fmla="*/ 0 h 134937"/>
                    <a:gd name="connsiteX0" fmla="*/ 469900 w 469900"/>
                    <a:gd name="connsiteY0" fmla="*/ 7937 h 134937"/>
                    <a:gd name="connsiteX1" fmla="*/ 273050 w 469900"/>
                    <a:gd name="connsiteY1" fmla="*/ 134937 h 134937"/>
                    <a:gd name="connsiteX2" fmla="*/ 0 w 469900"/>
                    <a:gd name="connsiteY2" fmla="*/ 0 h 134937"/>
                  </a:gdLst>
                  <a:ahLst/>
                  <a:cxnLst>
                    <a:cxn ang="0">
                      <a:pos x="connsiteX0" y="connsiteY0"/>
                    </a:cxn>
                    <a:cxn ang="0">
                      <a:pos x="connsiteX1" y="connsiteY1"/>
                    </a:cxn>
                    <a:cxn ang="0">
                      <a:pos x="connsiteX2" y="connsiteY2"/>
                    </a:cxn>
                  </a:cxnLst>
                  <a:rect l="l" t="t" r="r" b="b"/>
                  <a:pathLst>
                    <a:path w="469900" h="134937">
                      <a:moveTo>
                        <a:pt x="469900" y="7937"/>
                      </a:moveTo>
                      <a:cubicBezTo>
                        <a:pt x="410633" y="12170"/>
                        <a:pt x="405342" y="103716"/>
                        <a:pt x="273050" y="134937"/>
                      </a:cubicBezTo>
                      <a:cubicBezTo>
                        <a:pt x="131233" y="129645"/>
                        <a:pt x="59267" y="59267"/>
                        <a:pt x="0" y="0"/>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cxnSp>
            <p:nvCxnSpPr>
              <p:cNvPr id="58" name="Přímá spojnice se šipkou 57"/>
              <p:cNvCxnSpPr/>
              <p:nvPr/>
            </p:nvCxnSpPr>
            <p:spPr>
              <a:xfrm>
                <a:off x="3756118" y="2917534"/>
                <a:ext cx="396551" cy="43945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60" name="Skupina 59"/>
              <p:cNvGrpSpPr/>
              <p:nvPr/>
            </p:nvGrpSpPr>
            <p:grpSpPr>
              <a:xfrm>
                <a:off x="3735200" y="1772816"/>
                <a:ext cx="2016224" cy="3460672"/>
                <a:chOff x="3735200" y="1772816"/>
                <a:chExt cx="2016224" cy="3460672"/>
              </a:xfrm>
            </p:grpSpPr>
            <p:grpSp>
              <p:nvGrpSpPr>
                <p:cNvPr id="61" name="Skupina 60"/>
                <p:cNvGrpSpPr/>
                <p:nvPr/>
              </p:nvGrpSpPr>
              <p:grpSpPr>
                <a:xfrm>
                  <a:off x="3735200" y="3003937"/>
                  <a:ext cx="2016224" cy="2229551"/>
                  <a:chOff x="1490144" y="3003937"/>
                  <a:chExt cx="2016224" cy="2229551"/>
                </a:xfrm>
              </p:grpSpPr>
              <p:sp>
                <p:nvSpPr>
                  <p:cNvPr id="63" name="Volný tvar 62"/>
                  <p:cNvSpPr/>
                  <p:nvPr/>
                </p:nvSpPr>
                <p:spPr>
                  <a:xfrm>
                    <a:off x="1846857" y="3509471"/>
                    <a:ext cx="1659511" cy="1724017"/>
                  </a:xfrm>
                  <a:custGeom>
                    <a:avLst/>
                    <a:gdLst>
                      <a:gd name="connsiteX0" fmla="*/ 423081 w 1801505"/>
                      <a:gd name="connsiteY0" fmla="*/ 696036 h 1883391"/>
                      <a:gd name="connsiteX1" fmla="*/ 0 w 1801505"/>
                      <a:gd name="connsiteY1" fmla="*/ 859809 h 1883391"/>
                      <a:gd name="connsiteX2" fmla="*/ 354842 w 1801505"/>
                      <a:gd name="connsiteY2" fmla="*/ 1514901 h 1883391"/>
                      <a:gd name="connsiteX3" fmla="*/ 1255594 w 1801505"/>
                      <a:gd name="connsiteY3" fmla="*/ 1883391 h 1883391"/>
                      <a:gd name="connsiteX4" fmla="*/ 1760562 w 1801505"/>
                      <a:gd name="connsiteY4" fmla="*/ 1665027 h 1883391"/>
                      <a:gd name="connsiteX5" fmla="*/ 1801505 w 1801505"/>
                      <a:gd name="connsiteY5" fmla="*/ 477672 h 1883391"/>
                      <a:gd name="connsiteX6" fmla="*/ 1228299 w 1801505"/>
                      <a:gd name="connsiteY6" fmla="*/ 0 h 1883391"/>
                      <a:gd name="connsiteX7" fmla="*/ 709684 w 1801505"/>
                      <a:gd name="connsiteY7" fmla="*/ 436728 h 1883391"/>
                      <a:gd name="connsiteX8" fmla="*/ 709684 w 1801505"/>
                      <a:gd name="connsiteY8" fmla="*/ 436728 h 1883391"/>
                      <a:gd name="connsiteX0" fmla="*/ 226231 w 1801505"/>
                      <a:gd name="connsiteY0" fmla="*/ 683336 h 1883391"/>
                      <a:gd name="connsiteX1" fmla="*/ 0 w 1801505"/>
                      <a:gd name="connsiteY1" fmla="*/ 859809 h 1883391"/>
                      <a:gd name="connsiteX2" fmla="*/ 354842 w 1801505"/>
                      <a:gd name="connsiteY2" fmla="*/ 1514901 h 1883391"/>
                      <a:gd name="connsiteX3" fmla="*/ 1255594 w 1801505"/>
                      <a:gd name="connsiteY3" fmla="*/ 1883391 h 1883391"/>
                      <a:gd name="connsiteX4" fmla="*/ 1760562 w 1801505"/>
                      <a:gd name="connsiteY4" fmla="*/ 1665027 h 1883391"/>
                      <a:gd name="connsiteX5" fmla="*/ 1801505 w 1801505"/>
                      <a:gd name="connsiteY5" fmla="*/ 477672 h 1883391"/>
                      <a:gd name="connsiteX6" fmla="*/ 1228299 w 1801505"/>
                      <a:gd name="connsiteY6" fmla="*/ 0 h 1883391"/>
                      <a:gd name="connsiteX7" fmla="*/ 709684 w 1801505"/>
                      <a:gd name="connsiteY7" fmla="*/ 436728 h 1883391"/>
                      <a:gd name="connsiteX8" fmla="*/ 709684 w 1801505"/>
                      <a:gd name="connsiteY8" fmla="*/ 436728 h 1883391"/>
                      <a:gd name="connsiteX0" fmla="*/ 194481 w 1769755"/>
                      <a:gd name="connsiteY0" fmla="*/ 683336 h 1883391"/>
                      <a:gd name="connsiteX1" fmla="*/ 0 w 1769755"/>
                      <a:gd name="connsiteY1" fmla="*/ 1005859 h 1883391"/>
                      <a:gd name="connsiteX2" fmla="*/ 323092 w 1769755"/>
                      <a:gd name="connsiteY2" fmla="*/ 1514901 h 1883391"/>
                      <a:gd name="connsiteX3" fmla="*/ 1223844 w 1769755"/>
                      <a:gd name="connsiteY3" fmla="*/ 1883391 h 1883391"/>
                      <a:gd name="connsiteX4" fmla="*/ 1728812 w 1769755"/>
                      <a:gd name="connsiteY4" fmla="*/ 1665027 h 1883391"/>
                      <a:gd name="connsiteX5" fmla="*/ 1769755 w 1769755"/>
                      <a:gd name="connsiteY5" fmla="*/ 477672 h 1883391"/>
                      <a:gd name="connsiteX6" fmla="*/ 1196549 w 1769755"/>
                      <a:gd name="connsiteY6" fmla="*/ 0 h 1883391"/>
                      <a:gd name="connsiteX7" fmla="*/ 677934 w 1769755"/>
                      <a:gd name="connsiteY7" fmla="*/ 436728 h 1883391"/>
                      <a:gd name="connsiteX8" fmla="*/ 677934 w 1769755"/>
                      <a:gd name="connsiteY8" fmla="*/ 436728 h 1883391"/>
                      <a:gd name="connsiteX0" fmla="*/ 194481 w 1769755"/>
                      <a:gd name="connsiteY0" fmla="*/ 683336 h 1883391"/>
                      <a:gd name="connsiteX1" fmla="*/ 0 w 1769755"/>
                      <a:gd name="connsiteY1" fmla="*/ 1005859 h 1883391"/>
                      <a:gd name="connsiteX2" fmla="*/ 323092 w 1769755"/>
                      <a:gd name="connsiteY2" fmla="*/ 1514901 h 1883391"/>
                      <a:gd name="connsiteX3" fmla="*/ 1223844 w 1769755"/>
                      <a:gd name="connsiteY3" fmla="*/ 1883391 h 1883391"/>
                      <a:gd name="connsiteX4" fmla="*/ 1728812 w 1769755"/>
                      <a:gd name="connsiteY4" fmla="*/ 1665027 h 1883391"/>
                      <a:gd name="connsiteX5" fmla="*/ 1769755 w 1769755"/>
                      <a:gd name="connsiteY5" fmla="*/ 477672 h 1883391"/>
                      <a:gd name="connsiteX6" fmla="*/ 1196549 w 1769755"/>
                      <a:gd name="connsiteY6" fmla="*/ 0 h 1883391"/>
                      <a:gd name="connsiteX7" fmla="*/ 677934 w 1769755"/>
                      <a:gd name="connsiteY7" fmla="*/ 436728 h 1883391"/>
                      <a:gd name="connsiteX8" fmla="*/ 677934 w 1769755"/>
                      <a:gd name="connsiteY8" fmla="*/ 436728 h 1883391"/>
                      <a:gd name="connsiteX0" fmla="*/ 194481 w 1769755"/>
                      <a:gd name="connsiteY0" fmla="*/ 683336 h 1883391"/>
                      <a:gd name="connsiteX1" fmla="*/ 0 w 1769755"/>
                      <a:gd name="connsiteY1" fmla="*/ 1005859 h 1883391"/>
                      <a:gd name="connsiteX2" fmla="*/ 323092 w 1769755"/>
                      <a:gd name="connsiteY2" fmla="*/ 1514901 h 1883391"/>
                      <a:gd name="connsiteX3" fmla="*/ 1223844 w 1769755"/>
                      <a:gd name="connsiteY3" fmla="*/ 1883391 h 1883391"/>
                      <a:gd name="connsiteX4" fmla="*/ 1728812 w 1769755"/>
                      <a:gd name="connsiteY4" fmla="*/ 1665027 h 1883391"/>
                      <a:gd name="connsiteX5" fmla="*/ 1769755 w 1769755"/>
                      <a:gd name="connsiteY5" fmla="*/ 477672 h 1883391"/>
                      <a:gd name="connsiteX6" fmla="*/ 1196549 w 1769755"/>
                      <a:gd name="connsiteY6" fmla="*/ 0 h 1883391"/>
                      <a:gd name="connsiteX7" fmla="*/ 677934 w 1769755"/>
                      <a:gd name="connsiteY7" fmla="*/ 436728 h 1883391"/>
                      <a:gd name="connsiteX8" fmla="*/ 677934 w 1769755"/>
                      <a:gd name="connsiteY8" fmla="*/ 436728 h 1883391"/>
                      <a:gd name="connsiteX0" fmla="*/ 105581 w 1680855"/>
                      <a:gd name="connsiteY0" fmla="*/ 683336 h 1883391"/>
                      <a:gd name="connsiteX1" fmla="*/ 0 w 1680855"/>
                      <a:gd name="connsiteY1" fmla="*/ 1056659 h 1883391"/>
                      <a:gd name="connsiteX2" fmla="*/ 234192 w 1680855"/>
                      <a:gd name="connsiteY2" fmla="*/ 15149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83391"/>
                      <a:gd name="connsiteX1" fmla="*/ 0 w 1680855"/>
                      <a:gd name="connsiteY1" fmla="*/ 1056659 h 1883391"/>
                      <a:gd name="connsiteX2" fmla="*/ 367542 w 1680855"/>
                      <a:gd name="connsiteY2" fmla="*/ 1591101 h 1883391"/>
                      <a:gd name="connsiteX3" fmla="*/ 1134944 w 1680855"/>
                      <a:gd name="connsiteY3" fmla="*/ 1883391 h 1883391"/>
                      <a:gd name="connsiteX4" fmla="*/ 1639912 w 1680855"/>
                      <a:gd name="connsiteY4" fmla="*/ 1665027 h 1883391"/>
                      <a:gd name="connsiteX5" fmla="*/ 1680855 w 1680855"/>
                      <a:gd name="connsiteY5" fmla="*/ 477672 h 1883391"/>
                      <a:gd name="connsiteX6" fmla="*/ 1107649 w 1680855"/>
                      <a:gd name="connsiteY6" fmla="*/ 0 h 1883391"/>
                      <a:gd name="connsiteX7" fmla="*/ 589034 w 1680855"/>
                      <a:gd name="connsiteY7" fmla="*/ 436728 h 1883391"/>
                      <a:gd name="connsiteX8" fmla="*/ 589034 w 1680855"/>
                      <a:gd name="connsiteY8" fmla="*/ 436728 h 188339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680855"/>
                      <a:gd name="connsiteY0" fmla="*/ 683336 h 1851641"/>
                      <a:gd name="connsiteX1" fmla="*/ 0 w 1680855"/>
                      <a:gd name="connsiteY1" fmla="*/ 1056659 h 1851641"/>
                      <a:gd name="connsiteX2" fmla="*/ 367542 w 1680855"/>
                      <a:gd name="connsiteY2" fmla="*/ 1591101 h 1851641"/>
                      <a:gd name="connsiteX3" fmla="*/ 1103194 w 1680855"/>
                      <a:gd name="connsiteY3" fmla="*/ 1851641 h 1851641"/>
                      <a:gd name="connsiteX4" fmla="*/ 1639912 w 1680855"/>
                      <a:gd name="connsiteY4" fmla="*/ 1665027 h 1851641"/>
                      <a:gd name="connsiteX5" fmla="*/ 1680855 w 1680855"/>
                      <a:gd name="connsiteY5" fmla="*/ 477672 h 1851641"/>
                      <a:gd name="connsiteX6" fmla="*/ 1107649 w 1680855"/>
                      <a:gd name="connsiteY6" fmla="*/ 0 h 1851641"/>
                      <a:gd name="connsiteX7" fmla="*/ 589034 w 1680855"/>
                      <a:gd name="connsiteY7" fmla="*/ 436728 h 1851641"/>
                      <a:gd name="connsiteX8" fmla="*/ 589034 w 1680855"/>
                      <a:gd name="connsiteY8" fmla="*/ 436728 h 1851641"/>
                      <a:gd name="connsiteX0" fmla="*/ 105581 w 1700200"/>
                      <a:gd name="connsiteY0" fmla="*/ 683336 h 1851641"/>
                      <a:gd name="connsiteX1" fmla="*/ 0 w 1700200"/>
                      <a:gd name="connsiteY1" fmla="*/ 1056659 h 1851641"/>
                      <a:gd name="connsiteX2" fmla="*/ 367542 w 1700200"/>
                      <a:gd name="connsiteY2" fmla="*/ 1591101 h 1851641"/>
                      <a:gd name="connsiteX3" fmla="*/ 1103194 w 1700200"/>
                      <a:gd name="connsiteY3" fmla="*/ 1851641 h 1851641"/>
                      <a:gd name="connsiteX4" fmla="*/ 1639912 w 1700200"/>
                      <a:gd name="connsiteY4" fmla="*/ 1665027 h 1851641"/>
                      <a:gd name="connsiteX5" fmla="*/ 1680855 w 1700200"/>
                      <a:gd name="connsiteY5" fmla="*/ 477672 h 1851641"/>
                      <a:gd name="connsiteX6" fmla="*/ 1107649 w 1700200"/>
                      <a:gd name="connsiteY6" fmla="*/ 0 h 1851641"/>
                      <a:gd name="connsiteX7" fmla="*/ 589034 w 1700200"/>
                      <a:gd name="connsiteY7" fmla="*/ 436728 h 1851641"/>
                      <a:gd name="connsiteX8" fmla="*/ 589034 w 1700200"/>
                      <a:gd name="connsiteY8" fmla="*/ 436728 h 1851641"/>
                      <a:gd name="connsiteX0" fmla="*/ 105581 w 1731655"/>
                      <a:gd name="connsiteY0" fmla="*/ 683336 h 1851641"/>
                      <a:gd name="connsiteX1" fmla="*/ 0 w 1731655"/>
                      <a:gd name="connsiteY1" fmla="*/ 1056659 h 1851641"/>
                      <a:gd name="connsiteX2" fmla="*/ 367542 w 1731655"/>
                      <a:gd name="connsiteY2" fmla="*/ 1591101 h 1851641"/>
                      <a:gd name="connsiteX3" fmla="*/ 1103194 w 1731655"/>
                      <a:gd name="connsiteY3" fmla="*/ 1851641 h 1851641"/>
                      <a:gd name="connsiteX4" fmla="*/ 1639912 w 1731655"/>
                      <a:gd name="connsiteY4" fmla="*/ 1665027 h 1851641"/>
                      <a:gd name="connsiteX5" fmla="*/ 1731655 w 1731655"/>
                      <a:gd name="connsiteY5" fmla="*/ 865022 h 1851641"/>
                      <a:gd name="connsiteX6" fmla="*/ 1107649 w 1731655"/>
                      <a:gd name="connsiteY6" fmla="*/ 0 h 1851641"/>
                      <a:gd name="connsiteX7" fmla="*/ 589034 w 1731655"/>
                      <a:gd name="connsiteY7" fmla="*/ 436728 h 1851641"/>
                      <a:gd name="connsiteX8" fmla="*/ 589034 w 1731655"/>
                      <a:gd name="connsiteY8" fmla="*/ 436728 h 1851641"/>
                      <a:gd name="connsiteX0" fmla="*/ 105581 w 1731655"/>
                      <a:gd name="connsiteY0" fmla="*/ 683336 h 1722181"/>
                      <a:gd name="connsiteX1" fmla="*/ 0 w 1731655"/>
                      <a:gd name="connsiteY1" fmla="*/ 1056659 h 1722181"/>
                      <a:gd name="connsiteX2" fmla="*/ 367542 w 1731655"/>
                      <a:gd name="connsiteY2" fmla="*/ 1591101 h 1722181"/>
                      <a:gd name="connsiteX3" fmla="*/ 1639912 w 1731655"/>
                      <a:gd name="connsiteY3" fmla="*/ 1665027 h 1722181"/>
                      <a:gd name="connsiteX4" fmla="*/ 1731655 w 1731655"/>
                      <a:gd name="connsiteY4" fmla="*/ 865022 h 1722181"/>
                      <a:gd name="connsiteX5" fmla="*/ 1107649 w 1731655"/>
                      <a:gd name="connsiteY5" fmla="*/ 0 h 1722181"/>
                      <a:gd name="connsiteX6" fmla="*/ 589034 w 1731655"/>
                      <a:gd name="connsiteY6" fmla="*/ 436728 h 1722181"/>
                      <a:gd name="connsiteX7" fmla="*/ 589034 w 1731655"/>
                      <a:gd name="connsiteY7" fmla="*/ 436728 h 1722181"/>
                      <a:gd name="connsiteX0" fmla="*/ 105581 w 1731655"/>
                      <a:gd name="connsiteY0" fmla="*/ 683336 h 1722181"/>
                      <a:gd name="connsiteX1" fmla="*/ 0 w 1731655"/>
                      <a:gd name="connsiteY1" fmla="*/ 1056659 h 1722181"/>
                      <a:gd name="connsiteX2" fmla="*/ 367542 w 1731655"/>
                      <a:gd name="connsiteY2" fmla="*/ 1591101 h 1722181"/>
                      <a:gd name="connsiteX3" fmla="*/ 1639912 w 1731655"/>
                      <a:gd name="connsiteY3" fmla="*/ 1665027 h 1722181"/>
                      <a:gd name="connsiteX4" fmla="*/ 1731655 w 1731655"/>
                      <a:gd name="connsiteY4" fmla="*/ 865022 h 1722181"/>
                      <a:gd name="connsiteX5" fmla="*/ 1107649 w 1731655"/>
                      <a:gd name="connsiteY5" fmla="*/ 0 h 1722181"/>
                      <a:gd name="connsiteX6" fmla="*/ 589034 w 1731655"/>
                      <a:gd name="connsiteY6" fmla="*/ 436728 h 1722181"/>
                      <a:gd name="connsiteX7" fmla="*/ 589034 w 1731655"/>
                      <a:gd name="connsiteY7" fmla="*/ 436728 h 1722181"/>
                      <a:gd name="connsiteX0" fmla="*/ 105581 w 1744424"/>
                      <a:gd name="connsiteY0" fmla="*/ 683336 h 1722181"/>
                      <a:gd name="connsiteX1" fmla="*/ 0 w 1744424"/>
                      <a:gd name="connsiteY1" fmla="*/ 1056659 h 1722181"/>
                      <a:gd name="connsiteX2" fmla="*/ 367542 w 1744424"/>
                      <a:gd name="connsiteY2" fmla="*/ 1591101 h 1722181"/>
                      <a:gd name="connsiteX3" fmla="*/ 1639912 w 1744424"/>
                      <a:gd name="connsiteY3" fmla="*/ 1665027 h 1722181"/>
                      <a:gd name="connsiteX4" fmla="*/ 1731655 w 1744424"/>
                      <a:gd name="connsiteY4" fmla="*/ 865022 h 1722181"/>
                      <a:gd name="connsiteX5" fmla="*/ 1107649 w 1744424"/>
                      <a:gd name="connsiteY5" fmla="*/ 0 h 1722181"/>
                      <a:gd name="connsiteX6" fmla="*/ 589034 w 1744424"/>
                      <a:gd name="connsiteY6" fmla="*/ 436728 h 1722181"/>
                      <a:gd name="connsiteX7" fmla="*/ 589034 w 1744424"/>
                      <a:gd name="connsiteY7" fmla="*/ 436728 h 1722181"/>
                      <a:gd name="connsiteX0" fmla="*/ 105581 w 1744424"/>
                      <a:gd name="connsiteY0" fmla="*/ 683336 h 1722181"/>
                      <a:gd name="connsiteX1" fmla="*/ 0 w 1744424"/>
                      <a:gd name="connsiteY1" fmla="*/ 1056659 h 1722181"/>
                      <a:gd name="connsiteX2" fmla="*/ 367542 w 1744424"/>
                      <a:gd name="connsiteY2" fmla="*/ 1591101 h 1722181"/>
                      <a:gd name="connsiteX3" fmla="*/ 1639912 w 1744424"/>
                      <a:gd name="connsiteY3" fmla="*/ 1665027 h 1722181"/>
                      <a:gd name="connsiteX4" fmla="*/ 1731655 w 1744424"/>
                      <a:gd name="connsiteY4" fmla="*/ 865022 h 1722181"/>
                      <a:gd name="connsiteX5" fmla="*/ 1107649 w 1744424"/>
                      <a:gd name="connsiteY5" fmla="*/ 0 h 1722181"/>
                      <a:gd name="connsiteX6" fmla="*/ 589034 w 1744424"/>
                      <a:gd name="connsiteY6" fmla="*/ 436728 h 1722181"/>
                      <a:gd name="connsiteX7" fmla="*/ 589034 w 1744424"/>
                      <a:gd name="connsiteY7" fmla="*/ 436728 h 1722181"/>
                      <a:gd name="connsiteX0" fmla="*/ 105581 w 1734453"/>
                      <a:gd name="connsiteY0" fmla="*/ 683336 h 1879161"/>
                      <a:gd name="connsiteX1" fmla="*/ 0 w 1734453"/>
                      <a:gd name="connsiteY1" fmla="*/ 1056659 h 1879161"/>
                      <a:gd name="connsiteX2" fmla="*/ 367542 w 1734453"/>
                      <a:gd name="connsiteY2" fmla="*/ 1591101 h 1879161"/>
                      <a:gd name="connsiteX3" fmla="*/ 1500212 w 1734453"/>
                      <a:gd name="connsiteY3" fmla="*/ 1849177 h 1879161"/>
                      <a:gd name="connsiteX4" fmla="*/ 1731655 w 1734453"/>
                      <a:gd name="connsiteY4" fmla="*/ 865022 h 1879161"/>
                      <a:gd name="connsiteX5" fmla="*/ 1107649 w 1734453"/>
                      <a:gd name="connsiteY5" fmla="*/ 0 h 1879161"/>
                      <a:gd name="connsiteX6" fmla="*/ 589034 w 1734453"/>
                      <a:gd name="connsiteY6" fmla="*/ 436728 h 1879161"/>
                      <a:gd name="connsiteX7" fmla="*/ 589034 w 1734453"/>
                      <a:gd name="connsiteY7" fmla="*/ 436728 h 1879161"/>
                      <a:gd name="connsiteX0" fmla="*/ 105581 w 1734453"/>
                      <a:gd name="connsiteY0" fmla="*/ 683336 h 1888343"/>
                      <a:gd name="connsiteX1" fmla="*/ 0 w 1734453"/>
                      <a:gd name="connsiteY1" fmla="*/ 1056659 h 1888343"/>
                      <a:gd name="connsiteX2" fmla="*/ 526292 w 1734453"/>
                      <a:gd name="connsiteY2" fmla="*/ 1680001 h 1888343"/>
                      <a:gd name="connsiteX3" fmla="*/ 1500212 w 1734453"/>
                      <a:gd name="connsiteY3" fmla="*/ 1849177 h 1888343"/>
                      <a:gd name="connsiteX4" fmla="*/ 1731655 w 1734453"/>
                      <a:gd name="connsiteY4" fmla="*/ 865022 h 1888343"/>
                      <a:gd name="connsiteX5" fmla="*/ 1107649 w 1734453"/>
                      <a:gd name="connsiteY5" fmla="*/ 0 h 1888343"/>
                      <a:gd name="connsiteX6" fmla="*/ 589034 w 1734453"/>
                      <a:gd name="connsiteY6" fmla="*/ 436728 h 1888343"/>
                      <a:gd name="connsiteX7" fmla="*/ 589034 w 1734453"/>
                      <a:gd name="connsiteY7" fmla="*/ 436728 h 1888343"/>
                      <a:gd name="connsiteX0" fmla="*/ 105581 w 1734453"/>
                      <a:gd name="connsiteY0" fmla="*/ 683336 h 1888343"/>
                      <a:gd name="connsiteX1" fmla="*/ 0 w 1734453"/>
                      <a:gd name="connsiteY1" fmla="*/ 1056659 h 1888343"/>
                      <a:gd name="connsiteX2" fmla="*/ 526292 w 1734453"/>
                      <a:gd name="connsiteY2" fmla="*/ 1680001 h 1888343"/>
                      <a:gd name="connsiteX3" fmla="*/ 1500212 w 1734453"/>
                      <a:gd name="connsiteY3" fmla="*/ 1849177 h 1888343"/>
                      <a:gd name="connsiteX4" fmla="*/ 1731655 w 1734453"/>
                      <a:gd name="connsiteY4" fmla="*/ 865022 h 1888343"/>
                      <a:gd name="connsiteX5" fmla="*/ 1107649 w 1734453"/>
                      <a:gd name="connsiteY5" fmla="*/ 0 h 1888343"/>
                      <a:gd name="connsiteX6" fmla="*/ 589034 w 1734453"/>
                      <a:gd name="connsiteY6" fmla="*/ 436728 h 1888343"/>
                      <a:gd name="connsiteX7" fmla="*/ 589034 w 1734453"/>
                      <a:gd name="connsiteY7" fmla="*/ 436728 h 1888343"/>
                      <a:gd name="connsiteX0" fmla="*/ 105581 w 1734453"/>
                      <a:gd name="connsiteY0" fmla="*/ 683336 h 1892521"/>
                      <a:gd name="connsiteX1" fmla="*/ 0 w 1734453"/>
                      <a:gd name="connsiteY1" fmla="*/ 1056659 h 1892521"/>
                      <a:gd name="connsiteX2" fmla="*/ 526292 w 1734453"/>
                      <a:gd name="connsiteY2" fmla="*/ 1680001 h 1892521"/>
                      <a:gd name="connsiteX3" fmla="*/ 1500212 w 1734453"/>
                      <a:gd name="connsiteY3" fmla="*/ 1849177 h 1892521"/>
                      <a:gd name="connsiteX4" fmla="*/ 1731655 w 1734453"/>
                      <a:gd name="connsiteY4" fmla="*/ 865022 h 1892521"/>
                      <a:gd name="connsiteX5" fmla="*/ 1107649 w 1734453"/>
                      <a:gd name="connsiteY5" fmla="*/ 0 h 1892521"/>
                      <a:gd name="connsiteX6" fmla="*/ 589034 w 1734453"/>
                      <a:gd name="connsiteY6" fmla="*/ 436728 h 1892521"/>
                      <a:gd name="connsiteX7" fmla="*/ 589034 w 1734453"/>
                      <a:gd name="connsiteY7" fmla="*/ 436728 h 1892521"/>
                      <a:gd name="connsiteX0" fmla="*/ 105581 w 1642824"/>
                      <a:gd name="connsiteY0" fmla="*/ 683336 h 1892521"/>
                      <a:gd name="connsiteX1" fmla="*/ 0 w 1642824"/>
                      <a:gd name="connsiteY1" fmla="*/ 1056659 h 1892521"/>
                      <a:gd name="connsiteX2" fmla="*/ 526292 w 1642824"/>
                      <a:gd name="connsiteY2" fmla="*/ 1680001 h 1892521"/>
                      <a:gd name="connsiteX3" fmla="*/ 1500212 w 1642824"/>
                      <a:gd name="connsiteY3" fmla="*/ 1849177 h 1892521"/>
                      <a:gd name="connsiteX4" fmla="*/ 1636405 w 1642824"/>
                      <a:gd name="connsiteY4" fmla="*/ 845972 h 1892521"/>
                      <a:gd name="connsiteX5" fmla="*/ 1107649 w 1642824"/>
                      <a:gd name="connsiteY5" fmla="*/ 0 h 1892521"/>
                      <a:gd name="connsiteX6" fmla="*/ 589034 w 1642824"/>
                      <a:gd name="connsiteY6" fmla="*/ 436728 h 1892521"/>
                      <a:gd name="connsiteX7" fmla="*/ 589034 w 1642824"/>
                      <a:gd name="connsiteY7" fmla="*/ 436728 h 1892521"/>
                      <a:gd name="connsiteX0" fmla="*/ 105581 w 1649159"/>
                      <a:gd name="connsiteY0" fmla="*/ 683336 h 1892521"/>
                      <a:gd name="connsiteX1" fmla="*/ 0 w 1649159"/>
                      <a:gd name="connsiteY1" fmla="*/ 1056659 h 1892521"/>
                      <a:gd name="connsiteX2" fmla="*/ 526292 w 1649159"/>
                      <a:gd name="connsiteY2" fmla="*/ 1680001 h 1892521"/>
                      <a:gd name="connsiteX3" fmla="*/ 1500212 w 1649159"/>
                      <a:gd name="connsiteY3" fmla="*/ 1849177 h 1892521"/>
                      <a:gd name="connsiteX4" fmla="*/ 1636405 w 1649159"/>
                      <a:gd name="connsiteY4" fmla="*/ 845972 h 1892521"/>
                      <a:gd name="connsiteX5" fmla="*/ 1107649 w 1649159"/>
                      <a:gd name="connsiteY5" fmla="*/ 0 h 1892521"/>
                      <a:gd name="connsiteX6" fmla="*/ 589034 w 1649159"/>
                      <a:gd name="connsiteY6" fmla="*/ 436728 h 1892521"/>
                      <a:gd name="connsiteX7" fmla="*/ 589034 w 1649159"/>
                      <a:gd name="connsiteY7" fmla="*/ 436728 h 1892521"/>
                      <a:gd name="connsiteX0" fmla="*/ 105581 w 1649159"/>
                      <a:gd name="connsiteY0" fmla="*/ 499186 h 1708371"/>
                      <a:gd name="connsiteX1" fmla="*/ 0 w 1649159"/>
                      <a:gd name="connsiteY1" fmla="*/ 872509 h 1708371"/>
                      <a:gd name="connsiteX2" fmla="*/ 526292 w 1649159"/>
                      <a:gd name="connsiteY2" fmla="*/ 1495851 h 1708371"/>
                      <a:gd name="connsiteX3" fmla="*/ 1500212 w 1649159"/>
                      <a:gd name="connsiteY3" fmla="*/ 1665027 h 1708371"/>
                      <a:gd name="connsiteX4" fmla="*/ 1636405 w 1649159"/>
                      <a:gd name="connsiteY4" fmla="*/ 661822 h 1708371"/>
                      <a:gd name="connsiteX5" fmla="*/ 1202899 w 1649159"/>
                      <a:gd name="connsiteY5" fmla="*/ 0 h 1708371"/>
                      <a:gd name="connsiteX6" fmla="*/ 589034 w 1649159"/>
                      <a:gd name="connsiteY6" fmla="*/ 252578 h 1708371"/>
                      <a:gd name="connsiteX7" fmla="*/ 589034 w 1649159"/>
                      <a:gd name="connsiteY7" fmla="*/ 252578 h 1708371"/>
                      <a:gd name="connsiteX0" fmla="*/ 105581 w 1649159"/>
                      <a:gd name="connsiteY0" fmla="*/ 499186 h 1708371"/>
                      <a:gd name="connsiteX1" fmla="*/ 0 w 1649159"/>
                      <a:gd name="connsiteY1" fmla="*/ 872509 h 1708371"/>
                      <a:gd name="connsiteX2" fmla="*/ 526292 w 1649159"/>
                      <a:gd name="connsiteY2" fmla="*/ 1495851 h 1708371"/>
                      <a:gd name="connsiteX3" fmla="*/ 1500212 w 1649159"/>
                      <a:gd name="connsiteY3" fmla="*/ 1665027 h 1708371"/>
                      <a:gd name="connsiteX4" fmla="*/ 1636405 w 1649159"/>
                      <a:gd name="connsiteY4" fmla="*/ 661822 h 1708371"/>
                      <a:gd name="connsiteX5" fmla="*/ 1202899 w 1649159"/>
                      <a:gd name="connsiteY5" fmla="*/ 0 h 1708371"/>
                      <a:gd name="connsiteX6" fmla="*/ 589034 w 1649159"/>
                      <a:gd name="connsiteY6" fmla="*/ 252578 h 1708371"/>
                      <a:gd name="connsiteX7" fmla="*/ 589034 w 1649159"/>
                      <a:gd name="connsiteY7" fmla="*/ 252578 h 1708371"/>
                      <a:gd name="connsiteX0" fmla="*/ 105581 w 1649159"/>
                      <a:gd name="connsiteY0" fmla="*/ 499186 h 1708371"/>
                      <a:gd name="connsiteX1" fmla="*/ 0 w 1649159"/>
                      <a:gd name="connsiteY1" fmla="*/ 872509 h 1708371"/>
                      <a:gd name="connsiteX2" fmla="*/ 526292 w 1649159"/>
                      <a:gd name="connsiteY2" fmla="*/ 1495851 h 1708371"/>
                      <a:gd name="connsiteX3" fmla="*/ 1500212 w 1649159"/>
                      <a:gd name="connsiteY3" fmla="*/ 1665027 h 1708371"/>
                      <a:gd name="connsiteX4" fmla="*/ 1636405 w 1649159"/>
                      <a:gd name="connsiteY4" fmla="*/ 661822 h 1708371"/>
                      <a:gd name="connsiteX5" fmla="*/ 1202899 w 1649159"/>
                      <a:gd name="connsiteY5" fmla="*/ 0 h 1708371"/>
                      <a:gd name="connsiteX6" fmla="*/ 589034 w 1649159"/>
                      <a:gd name="connsiteY6" fmla="*/ 252578 h 1708371"/>
                      <a:gd name="connsiteX7" fmla="*/ 589034 w 1649159"/>
                      <a:gd name="connsiteY7" fmla="*/ 252578 h 1708371"/>
                      <a:gd name="connsiteX0" fmla="*/ 105581 w 1649159"/>
                      <a:gd name="connsiteY0" fmla="*/ 500329 h 1709514"/>
                      <a:gd name="connsiteX1" fmla="*/ 0 w 1649159"/>
                      <a:gd name="connsiteY1" fmla="*/ 873652 h 1709514"/>
                      <a:gd name="connsiteX2" fmla="*/ 526292 w 1649159"/>
                      <a:gd name="connsiteY2" fmla="*/ 1496994 h 1709514"/>
                      <a:gd name="connsiteX3" fmla="*/ 1500212 w 1649159"/>
                      <a:gd name="connsiteY3" fmla="*/ 1666170 h 1709514"/>
                      <a:gd name="connsiteX4" fmla="*/ 1636405 w 1649159"/>
                      <a:gd name="connsiteY4" fmla="*/ 662965 h 1709514"/>
                      <a:gd name="connsiteX5" fmla="*/ 1202899 w 1649159"/>
                      <a:gd name="connsiteY5" fmla="*/ 1143 h 1709514"/>
                      <a:gd name="connsiteX6" fmla="*/ 589034 w 1649159"/>
                      <a:gd name="connsiteY6" fmla="*/ 253721 h 1709514"/>
                      <a:gd name="connsiteX7" fmla="*/ 589034 w 1649159"/>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329 h 1709514"/>
                      <a:gd name="connsiteX1" fmla="*/ 0 w 1659511"/>
                      <a:gd name="connsiteY1" fmla="*/ 873652 h 1709514"/>
                      <a:gd name="connsiteX2" fmla="*/ 526292 w 1659511"/>
                      <a:gd name="connsiteY2" fmla="*/ 1496994 h 1709514"/>
                      <a:gd name="connsiteX3" fmla="*/ 1500212 w 1659511"/>
                      <a:gd name="connsiteY3" fmla="*/ 1666170 h 1709514"/>
                      <a:gd name="connsiteX4" fmla="*/ 1649105 w 1659511"/>
                      <a:gd name="connsiteY4" fmla="*/ 872515 h 1709514"/>
                      <a:gd name="connsiteX5" fmla="*/ 1202899 w 1659511"/>
                      <a:gd name="connsiteY5" fmla="*/ 1143 h 1709514"/>
                      <a:gd name="connsiteX6" fmla="*/ 589034 w 1659511"/>
                      <a:gd name="connsiteY6" fmla="*/ 253721 h 1709514"/>
                      <a:gd name="connsiteX7" fmla="*/ 589034 w 1659511"/>
                      <a:gd name="connsiteY7" fmla="*/ 253721 h 1709514"/>
                      <a:gd name="connsiteX0" fmla="*/ 105581 w 1659511"/>
                      <a:gd name="connsiteY0" fmla="*/ 500047 h 1709232"/>
                      <a:gd name="connsiteX1" fmla="*/ 0 w 1659511"/>
                      <a:gd name="connsiteY1" fmla="*/ 873370 h 1709232"/>
                      <a:gd name="connsiteX2" fmla="*/ 526292 w 1659511"/>
                      <a:gd name="connsiteY2" fmla="*/ 1496712 h 1709232"/>
                      <a:gd name="connsiteX3" fmla="*/ 1500212 w 1659511"/>
                      <a:gd name="connsiteY3" fmla="*/ 1665888 h 1709232"/>
                      <a:gd name="connsiteX4" fmla="*/ 1649105 w 1659511"/>
                      <a:gd name="connsiteY4" fmla="*/ 872233 h 1709232"/>
                      <a:gd name="connsiteX5" fmla="*/ 1202899 w 1659511"/>
                      <a:gd name="connsiteY5" fmla="*/ 861 h 1709232"/>
                      <a:gd name="connsiteX6" fmla="*/ 589034 w 1659511"/>
                      <a:gd name="connsiteY6" fmla="*/ 253439 h 1709232"/>
                      <a:gd name="connsiteX7" fmla="*/ 658884 w 1659511"/>
                      <a:gd name="connsiteY7" fmla="*/ 107389 h 1709232"/>
                      <a:gd name="connsiteX0" fmla="*/ 105581 w 1659511"/>
                      <a:gd name="connsiteY0" fmla="*/ 500047 h 1709232"/>
                      <a:gd name="connsiteX1" fmla="*/ 0 w 1659511"/>
                      <a:gd name="connsiteY1" fmla="*/ 873370 h 1709232"/>
                      <a:gd name="connsiteX2" fmla="*/ 526292 w 1659511"/>
                      <a:gd name="connsiteY2" fmla="*/ 1496712 h 1709232"/>
                      <a:gd name="connsiteX3" fmla="*/ 1500212 w 1659511"/>
                      <a:gd name="connsiteY3" fmla="*/ 1665888 h 1709232"/>
                      <a:gd name="connsiteX4" fmla="*/ 1649105 w 1659511"/>
                      <a:gd name="connsiteY4" fmla="*/ 872233 h 1709232"/>
                      <a:gd name="connsiteX5" fmla="*/ 1202899 w 1659511"/>
                      <a:gd name="connsiteY5" fmla="*/ 861 h 1709232"/>
                      <a:gd name="connsiteX6" fmla="*/ 589034 w 1659511"/>
                      <a:gd name="connsiteY6" fmla="*/ 253439 h 1709232"/>
                      <a:gd name="connsiteX0" fmla="*/ 105581 w 1659511"/>
                      <a:gd name="connsiteY0" fmla="*/ 502865 h 1712050"/>
                      <a:gd name="connsiteX1" fmla="*/ 0 w 1659511"/>
                      <a:gd name="connsiteY1" fmla="*/ 876188 h 1712050"/>
                      <a:gd name="connsiteX2" fmla="*/ 526292 w 1659511"/>
                      <a:gd name="connsiteY2" fmla="*/ 1499530 h 1712050"/>
                      <a:gd name="connsiteX3" fmla="*/ 1500212 w 1659511"/>
                      <a:gd name="connsiteY3" fmla="*/ 1668706 h 1712050"/>
                      <a:gd name="connsiteX4" fmla="*/ 1649105 w 1659511"/>
                      <a:gd name="connsiteY4" fmla="*/ 875051 h 1712050"/>
                      <a:gd name="connsiteX5" fmla="*/ 1202899 w 1659511"/>
                      <a:gd name="connsiteY5" fmla="*/ 3679 h 1712050"/>
                      <a:gd name="connsiteX6" fmla="*/ 658884 w 1659511"/>
                      <a:gd name="connsiteY6" fmla="*/ 53057 h 1712050"/>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05581 w 1659511"/>
                      <a:gd name="connsiteY0" fmla="*/ 5148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92881 w 1659511"/>
                      <a:gd name="connsiteY0" fmla="*/ 50848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 name="connsiteX0" fmla="*/ 143681 w 1659511"/>
                      <a:gd name="connsiteY0" fmla="*/ 451332 h 1724017"/>
                      <a:gd name="connsiteX1" fmla="*/ 0 w 1659511"/>
                      <a:gd name="connsiteY1" fmla="*/ 888155 h 1724017"/>
                      <a:gd name="connsiteX2" fmla="*/ 526292 w 1659511"/>
                      <a:gd name="connsiteY2" fmla="*/ 1511497 h 1724017"/>
                      <a:gd name="connsiteX3" fmla="*/ 1500212 w 1659511"/>
                      <a:gd name="connsiteY3" fmla="*/ 1680673 h 1724017"/>
                      <a:gd name="connsiteX4" fmla="*/ 1649105 w 1659511"/>
                      <a:gd name="connsiteY4" fmla="*/ 887018 h 1724017"/>
                      <a:gd name="connsiteX5" fmla="*/ 1202899 w 1659511"/>
                      <a:gd name="connsiteY5" fmla="*/ 15646 h 1724017"/>
                      <a:gd name="connsiteX6" fmla="*/ 658884 w 1659511"/>
                      <a:gd name="connsiteY6" fmla="*/ 65024 h 172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59511" h="1724017">
                        <a:moveTo>
                          <a:pt x="143681" y="451332"/>
                        </a:moveTo>
                        <a:cubicBezTo>
                          <a:pt x="78854" y="558840"/>
                          <a:pt x="1327" y="717147"/>
                          <a:pt x="0" y="888155"/>
                        </a:cubicBezTo>
                        <a:cubicBezTo>
                          <a:pt x="88647" y="1261036"/>
                          <a:pt x="323345" y="1360866"/>
                          <a:pt x="526292" y="1511497"/>
                        </a:cubicBezTo>
                        <a:cubicBezTo>
                          <a:pt x="818661" y="1644642"/>
                          <a:pt x="1272860" y="1801686"/>
                          <a:pt x="1500212" y="1680673"/>
                        </a:cubicBezTo>
                        <a:cubicBezTo>
                          <a:pt x="1666260" y="1481738"/>
                          <a:pt x="1673557" y="1320903"/>
                          <a:pt x="1649105" y="887018"/>
                        </a:cubicBezTo>
                        <a:cubicBezTo>
                          <a:pt x="1568103" y="465327"/>
                          <a:pt x="1563301" y="335737"/>
                          <a:pt x="1202899" y="15646"/>
                        </a:cubicBezTo>
                        <a:cubicBezTo>
                          <a:pt x="877627" y="-33511"/>
                          <a:pt x="749553" y="47269"/>
                          <a:pt x="658884" y="65024"/>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64" name="Skupina 63"/>
                  <p:cNvGrpSpPr/>
                  <p:nvPr/>
                </p:nvGrpSpPr>
                <p:grpSpPr>
                  <a:xfrm>
                    <a:off x="1490144" y="3003937"/>
                    <a:ext cx="1015597" cy="960870"/>
                    <a:chOff x="1490144" y="3003937"/>
                    <a:chExt cx="1015597" cy="960870"/>
                  </a:xfrm>
                </p:grpSpPr>
                <p:cxnSp>
                  <p:nvCxnSpPr>
                    <p:cNvPr id="65" name="Přímá spojnice 64"/>
                    <p:cNvCxnSpPr/>
                    <p:nvPr/>
                  </p:nvCxnSpPr>
                  <p:spPr>
                    <a:xfrm flipH="1" flipV="1">
                      <a:off x="1490144" y="3429000"/>
                      <a:ext cx="510353" cy="53580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Přímá spojnice 65"/>
                    <p:cNvCxnSpPr>
                      <a:stCxn id="63" idx="6"/>
                    </p:cNvCxnSpPr>
                    <p:nvPr/>
                  </p:nvCxnSpPr>
                  <p:spPr>
                    <a:xfrm flipH="1" flipV="1">
                      <a:off x="2066208" y="3003937"/>
                      <a:ext cx="439533" cy="57055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7" name="Ovál 66"/>
                    <p:cNvSpPr/>
                    <p:nvPr/>
                  </p:nvSpPr>
                  <p:spPr>
                    <a:xfrm>
                      <a:off x="1846857" y="3782293"/>
                      <a:ext cx="121513" cy="150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 name="Ovál 67"/>
                    <p:cNvSpPr/>
                    <p:nvPr/>
                  </p:nvSpPr>
                  <p:spPr>
                    <a:xfrm>
                      <a:off x="2355720" y="3394124"/>
                      <a:ext cx="121513" cy="150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pSp>
            <p:sp>
              <p:nvSpPr>
                <p:cNvPr id="62" name="Zástupný symbol pro obsah 2"/>
                <p:cNvSpPr txBox="1">
                  <a:spLocks/>
                </p:cNvSpPr>
                <p:nvPr/>
              </p:nvSpPr>
              <p:spPr>
                <a:xfrm>
                  <a:off x="3776144" y="1772816"/>
                  <a:ext cx="1865102" cy="93740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err="1">
                      <a:latin typeface="Arial" panose="020B0604020202020204" pitchFamily="34" charset="0"/>
                      <a:cs typeface="Arial" panose="020B0604020202020204" pitchFamily="34" charset="0"/>
                    </a:rPr>
                    <a:t>isovolumic</a:t>
                  </a:r>
                  <a:r>
                    <a:rPr lang="cs-CZ" sz="2800" dirty="0">
                      <a:latin typeface="Arial" panose="020B0604020202020204" pitchFamily="34" charset="0"/>
                      <a:cs typeface="Arial" panose="020B0604020202020204" pitchFamily="34" charset="0"/>
                    </a:rPr>
                    <a:t> </a:t>
                  </a:r>
                  <a:r>
                    <a:rPr lang="cs-CZ" sz="2800" dirty="0" err="1">
                      <a:latin typeface="Arial" panose="020B0604020202020204" pitchFamily="34" charset="0"/>
                      <a:cs typeface="Arial" panose="020B0604020202020204" pitchFamily="34" charset="0"/>
                    </a:rPr>
                    <a:t>relaxation</a:t>
                  </a:r>
                  <a:endParaRPr lang="en-GB" sz="2800" dirty="0">
                    <a:latin typeface="Arial" panose="020B0604020202020204" pitchFamily="34" charset="0"/>
                    <a:cs typeface="Arial" panose="020B0604020202020204" pitchFamily="34" charset="0"/>
                  </a:endParaRPr>
                </a:p>
              </p:txBody>
            </p:sp>
          </p:grpSp>
        </p:grpSp>
        <p:cxnSp>
          <p:nvCxnSpPr>
            <p:cNvPr id="83" name="Přímá spojnice se šipkou 82"/>
            <p:cNvCxnSpPr/>
            <p:nvPr/>
          </p:nvCxnSpPr>
          <p:spPr>
            <a:xfrm>
              <a:off x="6684201" y="3682156"/>
              <a:ext cx="60756" cy="32290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6" name="Přímá spojnice se šipkou 85"/>
            <p:cNvCxnSpPr/>
            <p:nvPr/>
          </p:nvCxnSpPr>
          <p:spPr>
            <a:xfrm>
              <a:off x="6807463" y="3619655"/>
              <a:ext cx="284817" cy="13657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58916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fade">
                                      <p:cBhvr>
                                        <p:cTn id="16"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Coronary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Circulation</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ástupný symbol pro obsah 2"/>
          <p:cNvSpPr txBox="1">
            <a:spLocks/>
          </p:cNvSpPr>
          <p:nvPr/>
        </p:nvSpPr>
        <p:spPr>
          <a:xfrm>
            <a:off x="467544" y="1628800"/>
            <a:ext cx="8229600" cy="10567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a:t>
            </a:r>
            <a:r>
              <a:rPr lang="en-GB" sz="2800" baseline="-25000" dirty="0">
                <a:latin typeface="Arial" panose="020B0604020202020204" pitchFamily="34" charset="0"/>
                <a:cs typeface="Arial" panose="020B0604020202020204" pitchFamily="34" charset="0"/>
              </a:rPr>
              <a:t>2</a:t>
            </a:r>
            <a:r>
              <a:rPr lang="en-GB" sz="2800" dirty="0">
                <a:latin typeface="Arial" panose="020B0604020202020204" pitchFamily="34" charset="0"/>
                <a:cs typeface="Arial" panose="020B0604020202020204" pitchFamily="34" charset="0"/>
              </a:rPr>
              <a:t> extraction is almost maximal already at rest, capillaries are open</a:t>
            </a:r>
          </a:p>
        </p:txBody>
      </p:sp>
      <p:sp>
        <p:nvSpPr>
          <p:cNvPr id="9" name="Zástupný symbol pro obsah 2"/>
          <p:cNvSpPr txBox="1">
            <a:spLocks/>
          </p:cNvSpPr>
          <p:nvPr/>
        </p:nvSpPr>
        <p:spPr>
          <a:xfrm>
            <a:off x="467544" y="2924944"/>
            <a:ext cx="8229600" cy="14167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800" dirty="0" err="1">
                <a:solidFill>
                  <a:srgbClr val="C00000"/>
                </a:solidFill>
                <a:latin typeface="Arial" panose="020B0604020202020204" pitchFamily="34" charset="0"/>
                <a:cs typeface="Arial" panose="020B0604020202020204" pitchFamily="34" charset="0"/>
              </a:rPr>
              <a:t>The</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only</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possibility</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how</a:t>
            </a:r>
            <a:r>
              <a:rPr lang="cs-CZ" sz="2800" dirty="0">
                <a:solidFill>
                  <a:srgbClr val="C00000"/>
                </a:solidFill>
                <a:latin typeface="Arial" panose="020B0604020202020204" pitchFamily="34" charset="0"/>
                <a:cs typeface="Arial" panose="020B0604020202020204" pitchFamily="34" charset="0"/>
              </a:rPr>
              <a:t> to </a:t>
            </a:r>
            <a:r>
              <a:rPr lang="cs-CZ" sz="2800" dirty="0" err="1">
                <a:solidFill>
                  <a:srgbClr val="C00000"/>
                </a:solidFill>
                <a:latin typeface="Arial" panose="020B0604020202020204" pitchFamily="34" charset="0"/>
                <a:cs typeface="Arial" panose="020B0604020202020204" pitchFamily="34" charset="0"/>
              </a:rPr>
              <a:t>increase</a:t>
            </a:r>
            <a:r>
              <a:rPr lang="cs-CZ" sz="2800" dirty="0">
                <a:solidFill>
                  <a:srgbClr val="C00000"/>
                </a:solidFill>
                <a:latin typeface="Arial" panose="020B0604020202020204" pitchFamily="34" charset="0"/>
                <a:cs typeface="Arial" panose="020B0604020202020204" pitchFamily="34" charset="0"/>
              </a:rPr>
              <a:t> </a:t>
            </a:r>
            <a:r>
              <a:rPr lang="en-GB" sz="2800" dirty="0">
                <a:solidFill>
                  <a:srgbClr val="C00000"/>
                </a:solidFill>
                <a:latin typeface="Arial" panose="020B0604020202020204" pitchFamily="34" charset="0"/>
                <a:cs typeface="Arial" panose="020B0604020202020204" pitchFamily="34" charset="0"/>
              </a:rPr>
              <a:t>O</a:t>
            </a:r>
            <a:r>
              <a:rPr lang="en-GB" sz="2800" baseline="-25000" dirty="0">
                <a:solidFill>
                  <a:srgbClr val="C00000"/>
                </a:solidFill>
                <a:latin typeface="Arial" panose="020B0604020202020204" pitchFamily="34" charset="0"/>
                <a:cs typeface="Arial" panose="020B0604020202020204" pitchFamily="34" charset="0"/>
              </a:rPr>
              <a:t>2</a:t>
            </a:r>
            <a:r>
              <a:rPr lang="en-GB"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supply</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for</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example</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during</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exercise</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is</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the</a:t>
            </a:r>
            <a:r>
              <a:rPr lang="cs-CZ" sz="2800" dirty="0">
                <a:solidFill>
                  <a:srgbClr val="C00000"/>
                </a:solidFill>
                <a:latin typeface="Arial" panose="020B0604020202020204" pitchFamily="34" charset="0"/>
                <a:cs typeface="Arial" panose="020B0604020202020204" pitchFamily="34" charset="0"/>
              </a:rPr>
              <a:t> </a:t>
            </a:r>
            <a:r>
              <a:rPr lang="en-GB" sz="2800" dirty="0">
                <a:solidFill>
                  <a:srgbClr val="C00000"/>
                </a:solidFill>
                <a:latin typeface="Arial" panose="020B0604020202020204" pitchFamily="34" charset="0"/>
                <a:cs typeface="Arial" panose="020B0604020202020204" pitchFamily="34" charset="0"/>
              </a:rPr>
              <a:t>coronary vasodilation!</a:t>
            </a:r>
          </a:p>
        </p:txBody>
      </p:sp>
      <p:cxnSp>
        <p:nvCxnSpPr>
          <p:cNvPr id="10" name="Přímá spojnice se šipkou 9"/>
          <p:cNvCxnSpPr/>
          <p:nvPr/>
        </p:nvCxnSpPr>
        <p:spPr>
          <a:xfrm>
            <a:off x="2555776" y="2557250"/>
            <a:ext cx="0" cy="37944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244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99a5b42-b5cd-46ea-bf5e-a422139f1bb3.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4356</TotalTime>
  <Words>1454</Words>
  <Application>Microsoft Office PowerPoint</Application>
  <PresentationFormat>Předvádění na obrazovce (4:3)</PresentationFormat>
  <Paragraphs>129</Paragraphs>
  <Slides>17</Slides>
  <Notes>17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Calibri</vt:lpstr>
      <vt:lpstr>Motiv systému Office</vt:lpstr>
      <vt:lpstr>Coronary Circulation</vt:lpstr>
      <vt:lpstr>Prezentace aplikace PowerPoint</vt:lpstr>
      <vt:lpstr>Coronary Circulation</vt:lpstr>
      <vt:lpstr>Coronary Circulation</vt:lpstr>
      <vt:lpstr>Coronary Circulation</vt:lpstr>
      <vt:lpstr>Coronary Circulation</vt:lpstr>
      <vt:lpstr>Coronary Circulation</vt:lpstr>
      <vt:lpstr>Coronary Circulation</vt:lpstr>
      <vt:lpstr>Coronary Circulation</vt:lpstr>
      <vt:lpstr>Coronary Circulation</vt:lpstr>
      <vt:lpstr>Coronary Circulation</vt:lpstr>
      <vt:lpstr>Coronary Circulation</vt:lpstr>
      <vt:lpstr>Coronary Circulation</vt:lpstr>
      <vt:lpstr>Coronary Circulation</vt:lpstr>
      <vt:lpstr>Coronary Circulation</vt:lpstr>
      <vt:lpstr>Cardiac Muscle Metabolism</vt:lpstr>
      <vt:lpstr>Coronary Reserve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Specifika krevního oběhu některými orgány</dc:title>
  <dc:creator>Markéta</dc:creator>
  <cp:lastModifiedBy>Dell_Bébarovi</cp:lastModifiedBy>
  <cp:revision>457</cp:revision>
  <dcterms:created xsi:type="dcterms:W3CDTF">2014-09-13T18:33:59Z</dcterms:created>
  <dcterms:modified xsi:type="dcterms:W3CDTF">2020-03-30T18:06:12Z</dcterms:modified>
</cp:coreProperties>
</file>