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66" r:id="rId5"/>
    <p:sldId id="261" r:id="rId6"/>
    <p:sldId id="265" r:id="rId7"/>
    <p:sldId id="262" r:id="rId8"/>
    <p:sldId id="263" r:id="rId9"/>
    <p:sldId id="257" r:id="rId10"/>
    <p:sldId id="260" r:id="rId11"/>
    <p:sldId id="272" r:id="rId12"/>
    <p:sldId id="270" r:id="rId13"/>
    <p:sldId id="267" r:id="rId14"/>
    <p:sldId id="268"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121" autoAdjust="0"/>
  </p:normalViewPr>
  <p:slideViewPr>
    <p:cSldViewPr snapToGrid="0">
      <p:cViewPr>
        <p:scale>
          <a:sx n="50" d="100"/>
          <a:sy n="50" d="100"/>
        </p:scale>
        <p:origin x="-1956" y="66"/>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B3BC63C-275A-4EA9-AA06-ACA91B4C4614}" type="datetimeFigureOut">
              <a:rPr lang="cs-CZ"/>
              <a:pPr>
                <a:defRPr/>
              </a:pPr>
              <a:t>7.4.2020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19DAAE-60F2-45D5-A1C5-8F419B13EF78}" type="slidenum">
              <a:rPr lang="cs-CZ"/>
              <a:pPr>
                <a:defRPr/>
              </a:pPr>
              <a:t>‹#›</a:t>
            </a:fld>
            <a:endParaRPr lang="cs-CZ"/>
          </a:p>
        </p:txBody>
      </p:sp>
    </p:spTree>
    <p:extLst>
      <p:ext uri="{BB962C8B-B14F-4D97-AF65-F5344CB8AC3E}">
        <p14:creationId xmlns:p14="http://schemas.microsoft.com/office/powerpoint/2010/main" val="371342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a:t>
            </a:fld>
            <a:endParaRPr lang="cs-CZ"/>
          </a:p>
        </p:txBody>
      </p:sp>
    </p:spTree>
    <p:extLst>
      <p:ext uri="{BB962C8B-B14F-4D97-AF65-F5344CB8AC3E}">
        <p14:creationId xmlns:p14="http://schemas.microsoft.com/office/powerpoint/2010/main" val="38933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n-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n-lt"/>
                <a:ea typeface="+mn-ea"/>
                <a:cs typeface="+mn-cs"/>
              </a:rPr>
              <a:t>edema</a:t>
            </a:r>
            <a:r>
              <a:rPr lang="en-GB" sz="1200" b="0" i="0" u="none" strike="noStrike" kern="1200" baseline="0" dirty="0" smtClean="0">
                <a:solidFill>
                  <a:schemeClr val="tx1"/>
                </a:solidFill>
                <a:latin typeface="+mn-lt"/>
                <a:ea typeface="+mn-ea"/>
                <a:cs typeface="+mn-cs"/>
              </a:rPr>
              <a:t> occurs.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smtClean="0"/>
          </a:p>
          <a:p>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10</a:t>
            </a:fld>
            <a:endParaRPr lang="cs-CZ"/>
          </a:p>
        </p:txBody>
      </p:sp>
    </p:spTree>
    <p:extLst>
      <p:ext uri="{BB962C8B-B14F-4D97-AF65-F5344CB8AC3E}">
        <p14:creationId xmlns:p14="http://schemas.microsoft.com/office/powerpoint/2010/main" val="816718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11</a:t>
            </a:fld>
            <a:endParaRPr lang="cs-CZ"/>
          </a:p>
        </p:txBody>
      </p:sp>
    </p:spTree>
    <p:extLst>
      <p:ext uri="{BB962C8B-B14F-4D97-AF65-F5344CB8AC3E}">
        <p14:creationId xmlns:p14="http://schemas.microsoft.com/office/powerpoint/2010/main" val="588139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mn-lt"/>
                <a:ea typeface="+mn-ea"/>
                <a:cs typeface="+mn-cs"/>
              </a:rPr>
              <a:t>Net diffusion </a:t>
            </a:r>
            <a:r>
              <a:rPr lang="en-GB" sz="1200" b="0" i="0" u="none" strike="noStrike" kern="1200" baseline="0" noProof="0" dirty="0" smtClean="0">
                <a:solidFill>
                  <a:schemeClr val="tx1"/>
                </a:solidFill>
                <a:latin typeface="+mn-lt"/>
                <a:ea typeface="+mn-ea"/>
                <a:cs typeface="+mn-cs"/>
              </a:rPr>
              <a:t>of a substance occurs if its plasma and interstitial concentrations are different.</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12</a:t>
            </a:fld>
            <a:endParaRPr lang="cs-CZ"/>
          </a:p>
        </p:txBody>
      </p:sp>
    </p:spTree>
    <p:extLst>
      <p:ext uri="{BB962C8B-B14F-4D97-AF65-F5344CB8AC3E}">
        <p14:creationId xmlns:p14="http://schemas.microsoft.com/office/powerpoint/2010/main" val="975974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13</a:t>
            </a:fld>
            <a:endParaRPr lang="cs-CZ"/>
          </a:p>
        </p:txBody>
      </p:sp>
    </p:spTree>
    <p:extLst>
      <p:ext uri="{BB962C8B-B14F-4D97-AF65-F5344CB8AC3E}">
        <p14:creationId xmlns:p14="http://schemas.microsoft.com/office/powerpoint/2010/main" val="205260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14</a:t>
            </a:fld>
            <a:endParaRPr lang="cs-CZ"/>
          </a:p>
        </p:txBody>
      </p:sp>
    </p:spTree>
    <p:extLst>
      <p:ext uri="{BB962C8B-B14F-4D97-AF65-F5344CB8AC3E}">
        <p14:creationId xmlns:p14="http://schemas.microsoft.com/office/powerpoint/2010/main" val="307368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mn-lt"/>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The most purposeful function of the circulation is microcirculation: It allows </a:t>
            </a:r>
            <a:r>
              <a:rPr lang="en-GB" sz="1200" b="0" i="1" u="none" strike="noStrike" kern="1200" baseline="0" noProof="0" dirty="0" smtClean="0">
                <a:solidFill>
                  <a:schemeClr val="tx1"/>
                </a:solidFill>
                <a:latin typeface="+mn-lt"/>
                <a:ea typeface="+mn-ea"/>
                <a:cs typeface="+mn-cs"/>
              </a:rPr>
              <a:t>transport of nutrients to the tissues and removal of cell excreta</a:t>
            </a:r>
            <a:r>
              <a:rPr lang="en-GB" sz="1200" b="0" i="0" u="none" strike="noStrike" kern="1200" baseline="0" noProof="0" dirty="0" smtClean="0">
                <a:solidFill>
                  <a:schemeClr val="tx1"/>
                </a:solidFill>
                <a:latin typeface="+mn-lt"/>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mn-lt"/>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mn-lt"/>
              <a:ea typeface="+mn-ea"/>
              <a:cs typeface="+mn-cs"/>
            </a:endParaRPr>
          </a:p>
          <a:p>
            <a:pPr algn="just" eaLnBrk="1" hangingPunct="1">
              <a:spcBef>
                <a:spcPct val="0"/>
              </a:spcBef>
            </a:pPr>
            <a:r>
              <a:rPr lang="en-GB" sz="1200" b="1" i="0" kern="1200" noProof="0" dirty="0" smtClean="0">
                <a:solidFill>
                  <a:schemeClr val="tx1"/>
                </a:solidFill>
                <a:effectLst/>
                <a:latin typeface="+mn-lt"/>
                <a:ea typeface="+mn-ea"/>
                <a:cs typeface="+mn-cs"/>
              </a:rPr>
              <a:t>Arterioles</a:t>
            </a:r>
            <a:r>
              <a:rPr lang="en-GB" sz="1200" b="0" i="0" kern="1200" noProof="0" dirty="0" smtClean="0">
                <a:solidFill>
                  <a:schemeClr val="tx1"/>
                </a:solidFill>
                <a:effectLst/>
                <a:latin typeface="+mn-lt"/>
                <a:ea typeface="+mn-ea"/>
                <a:cs typeface="+mn-cs"/>
              </a:rPr>
              <a:t> are the </a:t>
            </a:r>
            <a:r>
              <a:rPr lang="en-GB" sz="1200" b="0" i="0" u="none" kern="1200" noProof="0" dirty="0" smtClean="0">
                <a:solidFill>
                  <a:schemeClr val="tx1"/>
                </a:solidFill>
                <a:effectLst/>
                <a:latin typeface="+mn-lt"/>
                <a:ea typeface="+mn-ea"/>
                <a:cs typeface="+mn-cs"/>
              </a:rPr>
              <a:t>small-diameter blood vessels (20-50 </a:t>
            </a:r>
            <a:r>
              <a:rPr lang="en-GB" sz="1200" b="0" i="0" u="none" kern="1200" noProof="0" dirty="0" smtClean="0">
                <a:solidFill>
                  <a:schemeClr val="tx1"/>
                </a:solidFill>
                <a:effectLst/>
                <a:latin typeface="+mn-lt"/>
                <a:ea typeface="+mn-ea"/>
                <a:cs typeface="+mn-cs"/>
                <a:sym typeface="Symbol"/>
              </a:rPr>
              <a:t>m) </a:t>
            </a:r>
            <a:r>
              <a:rPr lang="en-GB" sz="1200" b="0" i="0" u="none" kern="1200" noProof="0" dirty="0" smtClean="0">
                <a:solidFill>
                  <a:schemeClr val="tx1"/>
                </a:solidFill>
                <a:effectLst/>
                <a:latin typeface="+mn-lt"/>
                <a:ea typeface="+mn-ea"/>
                <a:cs typeface="+mn-cs"/>
              </a:rPr>
              <a:t>that extend and branch out from an</a:t>
            </a:r>
            <a:r>
              <a:rPr lang="en-GB" sz="1200" b="0" i="0" u="none" kern="1200" baseline="0" noProof="0" dirty="0" smtClean="0">
                <a:solidFill>
                  <a:schemeClr val="tx1"/>
                </a:solidFill>
                <a:effectLst/>
                <a:latin typeface="+mn-lt"/>
                <a:ea typeface="+mn-ea"/>
                <a:cs typeface="+mn-cs"/>
              </a:rPr>
              <a:t> </a:t>
            </a:r>
            <a:r>
              <a:rPr lang="en-GB" sz="1200" b="0" i="0" u="none" strike="noStrike" kern="1200" noProof="0" dirty="0" smtClean="0">
                <a:solidFill>
                  <a:schemeClr val="tx1"/>
                </a:solidFill>
                <a:effectLst/>
                <a:latin typeface="+mn-lt"/>
                <a:ea typeface="+mn-ea"/>
                <a:cs typeface="+mn-cs"/>
              </a:rPr>
              <a:t>artery</a:t>
            </a:r>
            <a:r>
              <a:rPr lang="en-GB" sz="1200" b="0" i="0" u="none" kern="1200" noProof="0" dirty="0" smtClean="0">
                <a:solidFill>
                  <a:schemeClr val="tx1"/>
                </a:solidFill>
                <a:effectLst/>
                <a:latin typeface="+mn-lt"/>
                <a:ea typeface="+mn-ea"/>
                <a:cs typeface="+mn-cs"/>
              </a:rPr>
              <a:t> and lead to capillaries</a:t>
            </a:r>
            <a:r>
              <a:rPr lang="en-GB" sz="1200" b="0" i="0" u="none" strike="noStrike" kern="1200" noProof="0" dirty="0" smtClean="0">
                <a:solidFill>
                  <a:schemeClr val="tx1"/>
                </a:solidFill>
                <a:effectLst/>
                <a:latin typeface="+mn-lt"/>
                <a:ea typeface="+mn-ea"/>
                <a:cs typeface="+mn-cs"/>
              </a:rPr>
              <a:t>. </a:t>
            </a:r>
            <a:r>
              <a:rPr lang="en-GB" sz="1200" b="0" i="0" u="none" kern="1200" noProof="0" dirty="0" smtClean="0">
                <a:solidFill>
                  <a:schemeClr val="tx1"/>
                </a:solidFill>
                <a:effectLst/>
                <a:latin typeface="+mn-lt"/>
                <a:ea typeface="+mn-ea"/>
                <a:cs typeface="+mn-cs"/>
              </a:rPr>
              <a:t>Arterioles have continuous muscular walls (usually only one to two layers of smooth muscle</a:t>
            </a:r>
            <a:r>
              <a:rPr lang="en-GB" sz="1200" b="0" i="0" kern="1200" noProof="0" dirty="0" smtClean="0">
                <a:solidFill>
                  <a:schemeClr val="tx1"/>
                </a:solidFill>
                <a:effectLst/>
                <a:latin typeface="+mn-lt"/>
                <a:ea typeface="+mn-ea"/>
                <a:cs typeface="+mn-cs"/>
              </a:rPr>
              <a:t>) and are the primary site of vascular resistance. </a:t>
            </a:r>
          </a:p>
          <a:p>
            <a:pPr algn="just"/>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The terminal parts</a:t>
            </a:r>
            <a:r>
              <a:rPr lang="en-GB" sz="1200" b="0" i="0" kern="1200" baseline="0" noProof="0" dirty="0" smtClean="0">
                <a:solidFill>
                  <a:schemeClr val="tx1"/>
                </a:solidFill>
                <a:effectLst/>
                <a:latin typeface="+mn-lt"/>
                <a:ea typeface="+mn-ea"/>
                <a:cs typeface="+mn-cs"/>
              </a:rPr>
              <a:t> of arterioles </a:t>
            </a:r>
            <a:r>
              <a:rPr lang="en-GB" sz="1200" b="0" i="0" kern="1200" dirty="0" smtClean="0">
                <a:solidFill>
                  <a:schemeClr val="tx1"/>
                </a:solidFill>
                <a:effectLst/>
                <a:latin typeface="+mn-lt"/>
                <a:ea typeface="+mn-ea"/>
                <a:cs typeface="+mn-cs"/>
              </a:rPr>
              <a:t>that connect arterioles to the capillary networks </a:t>
            </a:r>
            <a:r>
              <a:rPr lang="en-GB" sz="1200" b="0" i="0" kern="1200" baseline="0" noProof="0" dirty="0" smtClean="0">
                <a:solidFill>
                  <a:schemeClr val="tx1"/>
                </a:solidFill>
                <a:effectLst/>
                <a:latin typeface="+mn-lt"/>
                <a:ea typeface="+mn-ea"/>
                <a:cs typeface="+mn-cs"/>
              </a:rPr>
              <a:t>are called metarterioles. </a:t>
            </a:r>
            <a:r>
              <a:rPr lang="en-GB" sz="1200" b="0" i="0" kern="1200" noProof="0" dirty="0" smtClean="0">
                <a:solidFill>
                  <a:schemeClr val="tx1"/>
                </a:solidFill>
                <a:effectLst/>
                <a:latin typeface="+mn-lt"/>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mn-lt"/>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mn-lt"/>
                <a:ea typeface="+mn-ea"/>
                <a:cs typeface="+mn-cs"/>
              </a:rPr>
              <a:t>precapillary sphincter.</a:t>
            </a:r>
            <a:r>
              <a:rPr lang="en-GB" sz="1200" b="0" i="0" kern="1200" noProof="0" dirty="0" smtClean="0">
                <a:solidFill>
                  <a:schemeClr val="tx1"/>
                </a:solidFill>
                <a:effectLst/>
                <a:latin typeface="+mn-lt"/>
                <a:ea typeface="+mn-ea"/>
                <a:cs typeface="+mn-cs"/>
              </a:rPr>
              <a:t> Precapillary sphincters regulate the flow </a:t>
            </a:r>
            <a:r>
              <a:rPr lang="en-GB" sz="1200" b="0" i="0" kern="1200" dirty="0" smtClean="0">
                <a:solidFill>
                  <a:schemeClr val="tx1"/>
                </a:solidFill>
                <a:effectLst/>
                <a:latin typeface="+mn-lt"/>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mn-lt"/>
                <a:ea typeface="+mn-ea"/>
                <a:cs typeface="+mn-cs"/>
              </a:rPr>
              <a:t>thoroughfare channel</a:t>
            </a:r>
            <a:r>
              <a:rPr lang="en-GB" sz="1200" b="0" i="0" kern="1200" dirty="0" smtClean="0">
                <a:solidFill>
                  <a:schemeClr val="tx1"/>
                </a:solidFill>
                <a:effectLst/>
                <a:latin typeface="+mn-lt"/>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mn-lt"/>
                <a:ea typeface="+mn-ea"/>
                <a:cs typeface="+mn-cs"/>
              </a:rPr>
              <a:t>     Precapillary sphincters are controlled predominately by the concentration</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O</a:t>
            </a:r>
            <a:r>
              <a:rPr lang="en-GB" sz="1200" b="0" i="0" kern="1200" baseline="-25000" noProof="0" dirty="0" smtClean="0">
                <a:solidFill>
                  <a:schemeClr val="tx1"/>
                </a:solidFill>
                <a:effectLst/>
                <a:latin typeface="+mn-lt"/>
                <a:ea typeface="+mn-ea"/>
                <a:cs typeface="+mn-cs"/>
              </a:rPr>
              <a:t>2</a:t>
            </a:r>
            <a:r>
              <a:rPr lang="en-GB" sz="1200" b="0" i="0" kern="1200" baseline="0" noProof="0" dirty="0" smtClean="0">
                <a:solidFill>
                  <a:schemeClr val="tx1"/>
                </a:solidFill>
                <a:effectLst/>
                <a:latin typeface="+mn-lt"/>
                <a:ea typeface="+mn-ea"/>
                <a:cs typeface="+mn-cs"/>
              </a:rPr>
              <a:t> in</a:t>
            </a:r>
            <a:r>
              <a:rPr lang="en-GB" sz="1200" b="0" i="0" kern="1200" noProof="0" dirty="0" smtClean="0">
                <a:solidFill>
                  <a:schemeClr val="tx1"/>
                </a:solidFill>
                <a:effectLst/>
                <a:latin typeface="+mn-lt"/>
                <a:ea typeface="+mn-ea"/>
                <a:cs typeface="+mn-cs"/>
              </a:rPr>
              <a:t> the tissue. The reduction of O</a:t>
            </a:r>
            <a:r>
              <a:rPr lang="en-GB" sz="1200" b="0" i="0" kern="1200" baseline="-25000" noProof="0" dirty="0" smtClean="0">
                <a:solidFill>
                  <a:schemeClr val="tx1"/>
                </a:solidFill>
                <a:effectLst/>
                <a:latin typeface="+mn-lt"/>
                <a:ea typeface="+mn-ea"/>
                <a:cs typeface="+mn-cs"/>
              </a:rPr>
              <a:t>2 </a:t>
            </a:r>
            <a:r>
              <a:rPr lang="en-GB" sz="1200" b="0" i="0" kern="1200" baseline="0" noProof="0" dirty="0" smtClean="0">
                <a:solidFill>
                  <a:schemeClr val="tx1"/>
                </a:solidFill>
                <a:effectLst/>
                <a:latin typeface="+mn-lt"/>
                <a:ea typeface="+mn-ea"/>
                <a:cs typeface="+mn-cs"/>
              </a:rPr>
              <a:t>concentration, </a:t>
            </a:r>
            <a:r>
              <a:rPr lang="en-GB" sz="1200" b="0" i="0" kern="1200" noProof="0" dirty="0" smtClean="0">
                <a:solidFill>
                  <a:schemeClr val="tx1"/>
                </a:solidFill>
                <a:effectLst/>
                <a:latin typeface="+mn-lt"/>
                <a:ea typeface="+mn-ea"/>
                <a:cs typeface="+mn-cs"/>
              </a:rPr>
              <a:t>high levels of CO</a:t>
            </a:r>
            <a:r>
              <a:rPr lang="en-GB" sz="1200" b="0" i="0" kern="1200" baseline="-25000" noProof="0" dirty="0" smtClean="0">
                <a:solidFill>
                  <a:schemeClr val="tx1"/>
                </a:solidFill>
                <a:effectLst/>
                <a:latin typeface="+mn-lt"/>
                <a:ea typeface="+mn-ea"/>
                <a:cs typeface="+mn-cs"/>
              </a:rPr>
              <a:t>2</a:t>
            </a:r>
            <a:r>
              <a:rPr lang="en-GB" sz="1200" b="0" i="0" kern="1200" noProof="0" dirty="0" smtClean="0">
                <a:solidFill>
                  <a:schemeClr val="tx1"/>
                </a:solidFill>
                <a:effectLst/>
                <a:latin typeface="+mn-lt"/>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mn-lt"/>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mn-lt"/>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mn-lt"/>
                <a:ea typeface="+mn-ea"/>
                <a:cs typeface="+mn-cs"/>
              </a:rPr>
              <a:t>Capillaries</a:t>
            </a:r>
            <a:r>
              <a:rPr lang="en-GB" sz="1200" b="0" i="0" kern="1200" dirty="0" smtClean="0">
                <a:solidFill>
                  <a:schemeClr val="tx1"/>
                </a:solidFill>
                <a:effectLst/>
                <a:latin typeface="+mn-lt"/>
                <a:ea typeface="+mn-ea"/>
                <a:cs typeface="+mn-cs"/>
              </a:rPr>
              <a:t> are the smallest blood vessels in the body </a:t>
            </a:r>
            <a:r>
              <a:rPr lang="en-GB" sz="1200" b="0" i="0" u="none" kern="1200" dirty="0" smtClean="0">
                <a:solidFill>
                  <a:schemeClr val="tx1"/>
                </a:solidFill>
                <a:effectLst/>
                <a:latin typeface="+mn-lt"/>
                <a:ea typeface="+mn-ea"/>
                <a:cs typeface="+mn-cs"/>
              </a:rPr>
              <a:t>(diameter 4-9 </a:t>
            </a:r>
            <a:r>
              <a:rPr lang="en-GB" sz="1200" b="0" i="0" u="none" kern="1200" dirty="0" smtClean="0">
                <a:solidFill>
                  <a:schemeClr val="tx1"/>
                </a:solidFill>
                <a:effectLst/>
                <a:latin typeface="+mn-lt"/>
                <a:ea typeface="+mn-ea"/>
                <a:cs typeface="+mn-cs"/>
                <a:sym typeface="Symbol"/>
              </a:rPr>
              <a:t>m)</a:t>
            </a:r>
            <a:r>
              <a:rPr lang="en-GB" sz="1200" b="0" i="0" kern="1200" dirty="0" smtClean="0">
                <a:solidFill>
                  <a:schemeClr val="tx1"/>
                </a:solidFill>
                <a:effectLst/>
                <a:latin typeface="+mn-lt"/>
                <a:ea typeface="+mn-ea"/>
                <a:cs typeface="+mn-cs"/>
              </a:rPr>
              <a:t>: they convey blood between the arterioles and venules. These </a:t>
            </a:r>
            <a:r>
              <a:rPr lang="en-GB" sz="1200" b="0" i="0" kern="1200" dirty="0" err="1" smtClean="0">
                <a:solidFill>
                  <a:schemeClr val="tx1"/>
                </a:solidFill>
                <a:effectLst/>
                <a:latin typeface="+mn-lt"/>
                <a:ea typeface="+mn-ea"/>
                <a:cs typeface="+mn-cs"/>
              </a:rPr>
              <a:t>microvessels</a:t>
            </a:r>
            <a:r>
              <a:rPr lang="en-GB" sz="1200" b="0" i="0" kern="1200" dirty="0" smtClean="0">
                <a:solidFill>
                  <a:schemeClr val="tx1"/>
                </a:solidFill>
                <a:effectLst/>
                <a:latin typeface="+mn-lt"/>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mn-lt"/>
                <a:ea typeface="+mn-ea"/>
                <a:cs typeface="+mn-cs"/>
              </a:rPr>
              <a:t>oxygen</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rPr>
              <a:t>glucose</a:t>
            </a:r>
            <a:r>
              <a:rPr lang="en-GB" sz="1200" b="0" i="0" kern="1200" dirty="0" smtClean="0">
                <a:solidFill>
                  <a:schemeClr val="tx1"/>
                </a:solidFill>
                <a:effectLst/>
                <a:latin typeface="+mn-lt"/>
                <a:ea typeface="+mn-ea"/>
                <a:cs typeface="+mn-cs"/>
              </a:rPr>
              <a:t>; substances which enter include </a:t>
            </a:r>
            <a:r>
              <a:rPr lang="en-GB" sz="1200" b="0" i="0" u="none" strike="noStrike" kern="1200" dirty="0" smtClean="0">
                <a:solidFill>
                  <a:schemeClr val="tx1"/>
                </a:solidFill>
                <a:effectLst/>
                <a:latin typeface="+mn-lt"/>
                <a:ea typeface="+mn-ea"/>
                <a:cs typeface="+mn-cs"/>
              </a:rPr>
              <a:t>water</a:t>
            </a:r>
            <a:r>
              <a:rPr lang="en-GB" sz="1200" b="0" i="0" kern="1200" dirty="0" smtClean="0">
                <a:solidFill>
                  <a:schemeClr val="tx1"/>
                </a:solidFill>
                <a:effectLst/>
                <a:latin typeface="+mn-lt"/>
                <a:ea typeface="+mn-ea"/>
                <a:cs typeface="+mn-cs"/>
              </a:rPr>
              <a:t> (distal portion), </a:t>
            </a:r>
            <a:r>
              <a:rPr lang="en-GB" sz="1200" b="0" i="0" u="none" strike="noStrike" kern="1200" dirty="0" smtClean="0">
                <a:solidFill>
                  <a:schemeClr val="tx1"/>
                </a:solidFill>
                <a:effectLst/>
                <a:latin typeface="+mn-lt"/>
                <a:ea typeface="+mn-ea"/>
                <a:cs typeface="+mn-cs"/>
              </a:rPr>
              <a:t>carbon dioxide</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lactic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urea</a:t>
            </a:r>
            <a:r>
              <a:rPr lang="en-GB" sz="1200" b="0" i="0" kern="1200" dirty="0" smtClean="0">
                <a:solidFill>
                  <a:schemeClr val="tx1"/>
                </a:solidFill>
                <a:effectLst/>
                <a:latin typeface="+mn-lt"/>
                <a:ea typeface="+mn-ea"/>
                <a:cs typeface="+mn-cs"/>
              </a:rPr>
              <a:t> and </a:t>
            </a:r>
            <a:r>
              <a:rPr lang="en-GB" sz="1200" b="0" i="0" u="none" strike="noStrike" kern="1200" dirty="0" err="1" smtClean="0">
                <a:solidFill>
                  <a:schemeClr val="tx1"/>
                </a:solidFill>
                <a:effectLst/>
                <a:latin typeface="+mn-lt"/>
                <a:ea typeface="+mn-ea"/>
                <a:cs typeface="+mn-cs"/>
              </a:rPr>
              <a:t>creatinine</a:t>
            </a:r>
            <a:r>
              <a:rPr lang="en-GB" sz="1200" b="0" i="0" kern="1200" dirty="0" smtClean="0">
                <a:solidFill>
                  <a:schemeClr val="tx1"/>
                </a:solidFill>
                <a:effectLst/>
                <a:latin typeface="+mn-lt"/>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mn-lt"/>
              <a:ea typeface="+mn-ea"/>
              <a:cs typeface="+mn-cs"/>
            </a:endParaRPr>
          </a:p>
          <a:p>
            <a:pPr algn="just" eaLnBrk="1" hangingPunct="1">
              <a:spcBef>
                <a:spcPct val="0"/>
              </a:spcBef>
            </a:pPr>
            <a:r>
              <a:rPr lang="en-GB" altLang="cs-CZ" sz="1200" b="1" i="0" kern="1200" noProof="0" dirty="0" smtClean="0">
                <a:solidFill>
                  <a:schemeClr val="tx1"/>
                </a:solidFill>
                <a:effectLst/>
                <a:latin typeface="+mn-lt"/>
                <a:ea typeface="+mn-ea"/>
                <a:cs typeface="+mn-cs"/>
              </a:rPr>
              <a:t>Venules</a:t>
            </a:r>
            <a:r>
              <a:rPr lang="en-GB" sz="1200" b="0" i="0" u="none" strike="noStrike" kern="1200" baseline="0" noProof="0" dirty="0" smtClean="0">
                <a:solidFill>
                  <a:schemeClr val="tx1"/>
                </a:solidFill>
                <a:latin typeface="+mn-lt"/>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eaLnBrk="1" hangingPunct="1">
              <a:spcBef>
                <a:spcPct val="0"/>
              </a:spcBef>
            </a:pPr>
            <a:endParaRPr lang="en-GB" altLang="cs-CZ" dirty="0"/>
          </a:p>
        </p:txBody>
      </p:sp>
      <p:sp>
        <p:nvSpPr>
          <p:cNvPr id="1638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6BBD0E52-A5EB-4E31-8C07-595192CD8013}" type="slidenum">
              <a:rPr lang="cs-CZ" altLang="cs-CZ" smtClean="0"/>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i="0" kern="1200" noProof="0" dirty="0" smtClean="0">
                <a:solidFill>
                  <a:schemeClr val="tx1"/>
                </a:solidFill>
                <a:effectLst/>
                <a:latin typeface="+mn-lt"/>
                <a:ea typeface="+mn-ea"/>
                <a:cs typeface="+mn-cs"/>
              </a:rPr>
              <a:t>Structure of vessel wall</a:t>
            </a:r>
          </a:p>
          <a:p>
            <a:r>
              <a:rPr lang="en-GB" sz="1200" b="0" i="0" kern="1200" noProof="0" dirty="0" smtClean="0">
                <a:solidFill>
                  <a:schemeClr val="tx1"/>
                </a:solidFill>
                <a:effectLst/>
                <a:latin typeface="+mn-lt"/>
                <a:ea typeface="+mn-ea"/>
                <a:cs typeface="+mn-cs"/>
              </a:rPr>
              <a:t>The </a:t>
            </a:r>
            <a:r>
              <a:rPr lang="en-GB" sz="1200" b="0" i="1" kern="1200" noProof="0" dirty="0" smtClean="0">
                <a:solidFill>
                  <a:schemeClr val="tx1"/>
                </a:solidFill>
                <a:effectLst/>
                <a:latin typeface="+mn-lt"/>
                <a:ea typeface="+mn-ea"/>
                <a:cs typeface="+mn-cs"/>
              </a:rPr>
              <a:t>arteries</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veins</a:t>
            </a:r>
            <a:r>
              <a:rPr lang="en-GB" sz="1200" b="0" i="0" kern="1200" noProof="0" dirty="0" smtClean="0">
                <a:solidFill>
                  <a:schemeClr val="tx1"/>
                </a:solidFill>
                <a:effectLst/>
                <a:latin typeface="+mn-lt"/>
                <a:ea typeface="+mn-ea"/>
                <a:cs typeface="+mn-cs"/>
              </a:rPr>
              <a:t> have three layers:</a:t>
            </a:r>
          </a:p>
          <a:p>
            <a:pPr algn="just"/>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 The inner layer (</a:t>
            </a:r>
            <a:r>
              <a:rPr lang="en-GB" sz="1200" b="0" i="1" kern="1200" noProof="0" dirty="0" smtClean="0">
                <a:solidFill>
                  <a:schemeClr val="tx1"/>
                </a:solidFill>
                <a:effectLst/>
                <a:latin typeface="+mn-lt"/>
                <a:ea typeface="+mn-ea"/>
                <a:cs typeface="+mn-cs"/>
              </a:rPr>
              <a:t>tunica intima</a:t>
            </a:r>
            <a:r>
              <a:rPr lang="en-GB" sz="1200" b="0" i="0" kern="1200" noProof="0" dirty="0" smtClean="0">
                <a:solidFill>
                  <a:schemeClr val="tx1"/>
                </a:solidFill>
                <a:effectLst/>
                <a:latin typeface="+mn-lt"/>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mn-lt"/>
                <a:ea typeface="+mn-ea"/>
                <a:cs typeface="+mn-cs"/>
              </a:rPr>
              <a:t>subendothelial</a:t>
            </a:r>
            <a:r>
              <a:rPr lang="en-GB" sz="1200" b="0" i="0" kern="1200" noProof="0" dirty="0" smtClean="0">
                <a:solidFill>
                  <a:schemeClr val="tx1"/>
                </a:solidFill>
                <a:effectLst/>
                <a:latin typeface="+mn-lt"/>
                <a:ea typeface="+mn-ea"/>
                <a:cs typeface="+mn-cs"/>
              </a:rPr>
              <a:t> connective tissue interlaced with a number of circularly arranged elastic bands called the </a:t>
            </a:r>
            <a:r>
              <a:rPr lang="en-GB" sz="1200" b="0" i="1" kern="1200" noProof="0" dirty="0" smtClean="0">
                <a:solidFill>
                  <a:schemeClr val="tx1"/>
                </a:solidFill>
                <a:effectLst/>
                <a:latin typeface="+mn-lt"/>
                <a:ea typeface="+mn-ea"/>
                <a:cs typeface="+mn-cs"/>
              </a:rPr>
              <a:t>internal elastic lamina</a:t>
            </a:r>
            <a:r>
              <a:rPr lang="en-GB" sz="1200" b="0" i="0" kern="1200" noProof="0" dirty="0" smtClean="0">
                <a:solidFill>
                  <a:schemeClr val="tx1"/>
                </a:solidFill>
                <a:effectLst/>
                <a:latin typeface="+mn-lt"/>
                <a:ea typeface="+mn-ea"/>
                <a:cs typeface="+mn-cs"/>
              </a:rPr>
              <a:t>. A thin membrane of elastic </a:t>
            </a:r>
            <a:r>
              <a:rPr lang="en-GB" sz="1200" b="0" i="0" kern="1200" noProof="0" dirty="0" err="1" smtClean="0">
                <a:solidFill>
                  <a:schemeClr val="tx1"/>
                </a:solidFill>
                <a:effectLst/>
                <a:latin typeface="+mn-lt"/>
                <a:ea typeface="+mn-ea"/>
                <a:cs typeface="+mn-cs"/>
              </a:rPr>
              <a:t>fibers</a:t>
            </a:r>
            <a:r>
              <a:rPr lang="en-GB" sz="1200" b="0" i="0" kern="1200" noProof="0" dirty="0" smtClean="0">
                <a:solidFill>
                  <a:schemeClr val="tx1"/>
                </a:solidFill>
                <a:effectLst/>
                <a:latin typeface="+mn-lt"/>
                <a:ea typeface="+mn-ea"/>
                <a:cs typeface="+mn-cs"/>
              </a:rPr>
              <a:t> in the tunica intima run parallel to the vessel.</a:t>
            </a:r>
          </a:p>
          <a:p>
            <a:pPr algn="just"/>
            <a:r>
              <a:rPr lang="en-GB" sz="1200" b="0" i="0" kern="1200" noProof="0" dirty="0" smtClean="0">
                <a:solidFill>
                  <a:schemeClr val="tx1"/>
                </a:solidFill>
                <a:effectLst/>
                <a:latin typeface="+mn-lt"/>
                <a:ea typeface="+mn-ea"/>
                <a:cs typeface="+mn-cs"/>
                <a:sym typeface="Symbol"/>
              </a:rPr>
              <a:t>      </a:t>
            </a:r>
            <a:r>
              <a:rPr lang="en-GB" sz="1200" b="0" i="0" kern="1200" noProof="0" dirty="0" smtClean="0">
                <a:solidFill>
                  <a:schemeClr val="tx1"/>
                </a:solidFill>
                <a:effectLst/>
                <a:latin typeface="+mn-lt"/>
                <a:ea typeface="+mn-ea"/>
                <a:cs typeface="+mn-cs"/>
              </a:rPr>
              <a:t>The middle layer (</a:t>
            </a:r>
            <a:r>
              <a:rPr lang="en-GB" sz="1200" b="0" i="1" kern="1200" noProof="0" dirty="0" smtClean="0">
                <a:solidFill>
                  <a:schemeClr val="tx1"/>
                </a:solidFill>
                <a:effectLst/>
                <a:latin typeface="+mn-lt"/>
                <a:ea typeface="+mn-ea"/>
                <a:cs typeface="+mn-cs"/>
              </a:rPr>
              <a:t>tunica</a:t>
            </a:r>
            <a:r>
              <a:rPr lang="en-GB" sz="1200" b="0" i="1" kern="1200" baseline="0" noProof="0" dirty="0" smtClean="0">
                <a:solidFill>
                  <a:schemeClr val="tx1"/>
                </a:solidFill>
                <a:effectLst/>
                <a:latin typeface="+mn-lt"/>
                <a:ea typeface="+mn-ea"/>
                <a:cs typeface="+mn-cs"/>
              </a:rPr>
              <a:t> media</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is the thickest layer in arteries. It consists of circularly arranged elastic </a:t>
            </a:r>
            <a:r>
              <a:rPr lang="en-GB" sz="1200" b="0" i="0" kern="1200" noProof="0" dirty="0" err="1" smtClean="0">
                <a:solidFill>
                  <a:schemeClr val="tx1"/>
                </a:solidFill>
                <a:effectLst/>
                <a:latin typeface="+mn-lt"/>
                <a:ea typeface="+mn-ea"/>
                <a:cs typeface="+mn-cs"/>
              </a:rPr>
              <a:t>fiber</a:t>
            </a:r>
            <a:r>
              <a:rPr lang="en-GB" sz="1200" b="0" i="0" kern="1200" noProof="0" dirty="0" smtClean="0">
                <a:solidFill>
                  <a:schemeClr val="tx1"/>
                </a:solidFill>
                <a:effectLst/>
                <a:latin typeface="+mn-lt"/>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mn-lt"/>
                <a:ea typeface="+mn-ea"/>
                <a:cs typeface="+mn-cs"/>
              </a:rPr>
              <a:t>caliber</a:t>
            </a:r>
            <a:r>
              <a:rPr lang="en-GB" sz="1200" b="0" i="0" kern="1200" noProof="0" dirty="0" smtClean="0">
                <a:solidFill>
                  <a:schemeClr val="tx1"/>
                </a:solidFill>
                <a:effectLst/>
                <a:latin typeface="+mn-lt"/>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mn-lt"/>
                <a:ea typeface="+mn-ea"/>
                <a:cs typeface="+mn-cs"/>
                <a:sym typeface="Symbol"/>
              </a:rPr>
              <a:t>    </a:t>
            </a:r>
            <a:r>
              <a:rPr lang="en-GB" sz="1200" b="0" i="0" kern="1200" baseline="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mn-lt"/>
                <a:ea typeface="+mn-ea"/>
                <a:cs typeface="+mn-cs"/>
              </a:rPr>
              <a:t>vasorum</a:t>
            </a:r>
            <a:r>
              <a:rPr lang="en-GB" sz="1200" b="0" i="0" kern="1200" noProof="0" dirty="0" smtClean="0">
                <a:solidFill>
                  <a:schemeClr val="tx1"/>
                </a:solidFill>
                <a:effectLst/>
                <a:latin typeface="+mn-lt"/>
                <a:ea typeface="+mn-ea"/>
                <a:cs typeface="+mn-cs"/>
              </a:rPr>
              <a:t>) in the larger blood vessels.</a:t>
            </a:r>
          </a:p>
          <a:p>
            <a:endParaRPr lang="en-GB" sz="1200" b="0" i="0" kern="1200" dirty="0" smtClean="0">
              <a:solidFill>
                <a:schemeClr val="tx1"/>
              </a:solidFill>
              <a:effectLst/>
              <a:latin typeface="+mn-lt"/>
              <a:ea typeface="+mn-ea"/>
              <a:cs typeface="+mn-cs"/>
            </a:endParaRPr>
          </a:p>
          <a:p>
            <a:pPr algn="just"/>
            <a:r>
              <a:rPr lang="en-GB" sz="1200" b="0" i="1" u="none" strike="noStrike" kern="1200" noProof="0" dirty="0" smtClean="0">
                <a:solidFill>
                  <a:schemeClr val="tx1"/>
                </a:solidFill>
                <a:effectLst/>
                <a:latin typeface="+mn-lt"/>
                <a:ea typeface="+mn-ea"/>
                <a:cs typeface="+mn-cs"/>
              </a:rPr>
              <a:t>Capillaries</a:t>
            </a:r>
            <a:r>
              <a:rPr lang="en-GB" sz="1200" b="0" i="0" kern="1200" noProof="0" dirty="0" smtClean="0">
                <a:solidFill>
                  <a:schemeClr val="tx1"/>
                </a:solidFill>
                <a:effectLst/>
                <a:latin typeface="+mn-lt"/>
                <a:ea typeface="+mn-ea"/>
                <a:cs typeface="+mn-cs"/>
              </a:rPr>
              <a:t> consist of a single layer of </a:t>
            </a:r>
            <a:r>
              <a:rPr lang="en-GB" sz="1200" b="0" i="1" kern="1200" noProof="0" dirty="0" smtClean="0">
                <a:solidFill>
                  <a:schemeClr val="tx1"/>
                </a:solidFill>
                <a:effectLst/>
                <a:latin typeface="+mn-lt"/>
                <a:ea typeface="+mn-ea"/>
                <a:cs typeface="+mn-cs"/>
              </a:rPr>
              <a:t>endothelial cells</a:t>
            </a:r>
            <a:r>
              <a:rPr lang="en-GB" sz="1200" b="0" i="0" kern="1200" noProof="0" dirty="0" smtClean="0">
                <a:solidFill>
                  <a:schemeClr val="tx1"/>
                </a:solidFill>
                <a:effectLst/>
                <a:latin typeface="+mn-lt"/>
                <a:ea typeface="+mn-ea"/>
                <a:cs typeface="+mn-cs"/>
              </a:rPr>
              <a:t> with a supporting </a:t>
            </a:r>
            <a:r>
              <a:rPr lang="en-GB" sz="1200" b="0" i="0" kern="1200" noProof="0" dirty="0" err="1" smtClean="0">
                <a:solidFill>
                  <a:schemeClr val="tx1"/>
                </a:solidFill>
                <a:effectLst/>
                <a:latin typeface="+mn-lt"/>
                <a:ea typeface="+mn-ea"/>
                <a:cs typeface="+mn-cs"/>
              </a:rPr>
              <a:t>subendothelium</a:t>
            </a:r>
            <a:r>
              <a:rPr lang="en-GB" sz="1200" b="0" i="0" kern="1200" noProof="0" dirty="0" smtClean="0">
                <a:solidFill>
                  <a:schemeClr val="tx1"/>
                </a:solidFill>
                <a:effectLst/>
                <a:latin typeface="+mn-lt"/>
                <a:ea typeface="+mn-ea"/>
                <a:cs typeface="+mn-cs"/>
              </a:rPr>
              <a:t> consisting of a </a:t>
            </a:r>
            <a:r>
              <a:rPr lang="en-GB" sz="1200" b="0" i="1" kern="1200" noProof="0" dirty="0" smtClean="0">
                <a:solidFill>
                  <a:schemeClr val="tx1"/>
                </a:solidFill>
                <a:effectLst/>
                <a:latin typeface="+mn-lt"/>
                <a:ea typeface="+mn-ea"/>
                <a:cs typeface="+mn-cs"/>
              </a:rPr>
              <a:t>basement membrane </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connective tissue</a:t>
            </a:r>
            <a:r>
              <a:rPr lang="en-GB" sz="1200" b="0" i="0" kern="1200" noProof="0" dirty="0" smtClean="0">
                <a:solidFill>
                  <a:schemeClr val="tx1"/>
                </a:solidFill>
                <a:effectLst/>
                <a:latin typeface="+mn-lt"/>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a:p>
        </p:txBody>
      </p:sp>
      <p:sp>
        <p:nvSpPr>
          <p:cNvPr id="18435"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841FE15-35D5-4827-9737-435545421775}" type="slidenum">
              <a:rPr lang="cs-CZ" altLang="cs-CZ" smtClean="0"/>
              <a:pPr/>
              <a:t>3</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0"/>
              </a:spcAft>
            </a:pPr>
            <a:r>
              <a:rPr lang="en-GB" sz="1200" b="1" i="0" u="none" strike="noStrike" kern="1200" baseline="0" noProof="0" dirty="0" smtClean="0">
                <a:solidFill>
                  <a:schemeClr val="tx1"/>
                </a:solidFill>
                <a:latin typeface="+mn-lt"/>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mn-lt"/>
                <a:ea typeface="+mn-ea"/>
                <a:cs typeface="+mn-cs"/>
              </a:rPr>
              <a:t>    </a:t>
            </a:r>
            <a:endParaRPr lang="cs-CZ" sz="1200" b="0" i="1" u="none" strike="noStrike" kern="1200" baseline="0" dirty="0" smtClean="0">
              <a:solidFill>
                <a:schemeClr val="tx1"/>
              </a:solidFill>
              <a:latin typeface="+mn-lt"/>
              <a:ea typeface="+mn-ea"/>
              <a:cs typeface="+mn-cs"/>
            </a:endParaRPr>
          </a:p>
          <a:p>
            <a:pPr algn="just">
              <a:spcBef>
                <a:spcPts val="600"/>
              </a:spcBef>
            </a:pPr>
            <a:r>
              <a:rPr lang="en-GB" sz="1200" b="1" i="1" u="none" strike="noStrike" kern="1200" baseline="0" noProof="0" dirty="0" smtClean="0">
                <a:solidFill>
                  <a:schemeClr val="tx1"/>
                </a:solidFill>
                <a:latin typeface="+mn-lt"/>
                <a:ea typeface="+mn-ea"/>
                <a:cs typeface="+mn-cs"/>
              </a:rPr>
              <a:t>Intercellular clefts. </a:t>
            </a:r>
            <a:r>
              <a:rPr lang="en-GB" sz="1200" b="0" i="0" u="none" strike="noStrike" kern="1200" baseline="0" noProof="0" dirty="0" smtClean="0">
                <a:solidFill>
                  <a:schemeClr val="tx1"/>
                </a:solidFill>
                <a:latin typeface="+mn-lt"/>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mn-lt"/>
                <a:ea typeface="+mn-ea"/>
                <a:cs typeface="+mn-cs"/>
              </a:rPr>
              <a:t>nanometers</a:t>
            </a:r>
            <a:r>
              <a:rPr lang="en-GB" sz="1200" b="0" i="0" u="none" strike="noStrike" kern="1200" baseline="0" noProof="0" dirty="0" smtClean="0">
                <a:solidFill>
                  <a:schemeClr val="tx1"/>
                </a:solidFill>
                <a:latin typeface="+mn-lt"/>
                <a:ea typeface="+mn-ea"/>
                <a:cs typeface="+mn-cs"/>
              </a:rPr>
              <a:t>.</a:t>
            </a:r>
          </a:p>
          <a:p>
            <a:pPr algn="just"/>
            <a:r>
              <a:rPr lang="en-GB" alt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mn-lt"/>
                <a:ea typeface="+mn-ea"/>
                <a:cs typeface="+mn-cs"/>
              </a:rPr>
              <a:t>continuous capillaries</a:t>
            </a:r>
            <a:r>
              <a:rPr lang="en-GB" sz="1200" b="0" i="0" u="none" strike="noStrike" kern="1200" baseline="0" noProof="0" dirty="0" smtClean="0">
                <a:solidFill>
                  <a:schemeClr val="tx1"/>
                </a:solidFill>
                <a:latin typeface="+mn-lt"/>
                <a:ea typeface="+mn-ea"/>
                <a:cs typeface="+mn-cs"/>
              </a:rPr>
              <a:t>, e.g. in the brain or skeletal muscle.</a:t>
            </a:r>
          </a:p>
          <a:p>
            <a:pPr algn="just"/>
            <a:endParaRPr lang="cs-CZ" sz="1200" b="1" i="1" u="none" strike="noStrike" kern="1200" baseline="0" dirty="0" smtClean="0">
              <a:solidFill>
                <a:schemeClr val="tx1"/>
              </a:solidFill>
              <a:latin typeface="+mn-lt"/>
              <a:ea typeface="+mn-ea"/>
              <a:cs typeface="+mn-cs"/>
            </a:endParaRPr>
          </a:p>
          <a:p>
            <a:pPr algn="just"/>
            <a:r>
              <a:rPr lang="en-GB" sz="1200" b="1" i="1" u="none" strike="noStrike" kern="1200" baseline="0" dirty="0" smtClean="0">
                <a:solidFill>
                  <a:schemeClr val="tx1"/>
                </a:solidFill>
                <a:latin typeface="+mn-lt"/>
                <a:ea typeface="+mn-ea"/>
                <a:cs typeface="+mn-cs"/>
              </a:rPr>
              <a:t>Fenestrations. </a:t>
            </a:r>
            <a:r>
              <a:rPr lang="en-GB" sz="1200" b="0" i="0" u="none" strike="noStrike" kern="1200" baseline="0" dirty="0" smtClean="0">
                <a:solidFill>
                  <a:schemeClr val="tx1"/>
                </a:solidFill>
                <a:latin typeface="+mn-lt"/>
                <a:ea typeface="+mn-ea"/>
                <a:cs typeface="+mn-cs"/>
              </a:rPr>
              <a:t>Passageways </a:t>
            </a:r>
            <a:r>
              <a:rPr lang="en-GB" sz="1200" b="0" i="0" u="none" strike="noStrike" kern="1200" baseline="0" noProof="0" dirty="0" smtClean="0">
                <a:solidFill>
                  <a:schemeClr val="tx1"/>
                </a:solidFill>
                <a:latin typeface="+mn-lt"/>
                <a:ea typeface="+mn-ea"/>
                <a:cs typeface="+mn-cs"/>
              </a:rPr>
              <a:t>through endothelial cells </a:t>
            </a:r>
            <a:r>
              <a:rPr lang="en-GB" sz="1200" b="0" i="0" kern="1200" dirty="0" smtClean="0">
                <a:solidFill>
                  <a:schemeClr val="tx1"/>
                </a:solidFill>
                <a:effectLst/>
                <a:latin typeface="+mn-lt"/>
                <a:ea typeface="+mn-ea"/>
                <a:cs typeface="+mn-cs"/>
              </a:rPr>
              <a:t>allowing the exchange of larger molecules. </a:t>
            </a:r>
            <a:r>
              <a:rPr lang="en-GB" sz="1200" b="0" i="1" kern="1200" dirty="0" smtClean="0">
                <a:solidFill>
                  <a:schemeClr val="tx1"/>
                </a:solidFill>
                <a:effectLst/>
                <a:latin typeface="+mn-lt"/>
                <a:ea typeface="+mn-ea"/>
                <a:cs typeface="+mn-cs"/>
              </a:rPr>
              <a:t>Fenestrated capillaries </a:t>
            </a:r>
            <a:r>
              <a:rPr lang="en-GB" sz="1200" b="0" i="0" kern="1200" dirty="0" smtClean="0">
                <a:solidFill>
                  <a:schemeClr val="tx1"/>
                </a:solidFill>
                <a:effectLst/>
                <a:latin typeface="+mn-lt"/>
                <a:ea typeface="+mn-ea"/>
                <a:cs typeface="+mn-cs"/>
              </a:rPr>
              <a:t>are “leakier” than continuous capillaries and can be found e.g. in kidneys where </a:t>
            </a:r>
            <a:r>
              <a:rPr lang="en-GB" sz="1200" b="0" i="0" u="none" strike="noStrike" kern="1200" baseline="0" dirty="0" smtClean="0">
                <a:solidFill>
                  <a:schemeClr val="tx1"/>
                </a:solidFill>
                <a:latin typeface="+mn-lt"/>
                <a:ea typeface="+mn-ea"/>
                <a:cs typeface="+mn-cs"/>
              </a:rPr>
              <a:t>numerous small oval windows called </a:t>
            </a:r>
            <a:r>
              <a:rPr lang="en-GB" sz="1200" b="0" i="1" u="none" strike="noStrike" kern="1200" baseline="0" dirty="0" smtClean="0">
                <a:solidFill>
                  <a:schemeClr val="tx1"/>
                </a:solidFill>
                <a:latin typeface="+mn-lt"/>
                <a:ea typeface="+mn-ea"/>
                <a:cs typeface="+mn-cs"/>
              </a:rPr>
              <a:t>fenestrae </a:t>
            </a:r>
            <a:r>
              <a:rPr lang="en-GB" sz="1200" b="0" i="0" u="none" strike="noStrike" kern="1200" baseline="0" dirty="0" smtClean="0">
                <a:solidFill>
                  <a:schemeClr val="tx1"/>
                </a:solidFill>
                <a:latin typeface="+mn-lt"/>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mn-lt"/>
                <a:ea typeface="+mn-ea"/>
                <a:cs typeface="+mn-cs"/>
              </a:rPr>
              <a:t>fenestrated capillaries </a:t>
            </a:r>
            <a:r>
              <a:rPr lang="en-GB" sz="1200" b="0" i="0" u="none" strike="noStrike" kern="1200" baseline="0" dirty="0" smtClean="0">
                <a:solidFill>
                  <a:schemeClr val="tx1"/>
                </a:solidFill>
                <a:latin typeface="+mn-lt"/>
                <a:ea typeface="+mn-ea"/>
                <a:cs typeface="+mn-cs"/>
              </a:rPr>
              <a:t>are also present in the endocrine glands, intestines or pancreas</a:t>
            </a:r>
            <a:r>
              <a:rPr lang="en-GB" sz="1200" b="0" i="0" kern="1200" dirty="0" smtClean="0">
                <a:solidFill>
                  <a:schemeClr val="tx1"/>
                </a:solidFill>
                <a:effectLst/>
                <a:latin typeface="+mn-lt"/>
                <a:ea typeface="+mn-ea"/>
                <a:cs typeface="+mn-cs"/>
              </a:rPr>
              <a:t>.</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dirty="0" smtClean="0">
                <a:solidFill>
                  <a:schemeClr val="tx1"/>
                </a:solidFill>
                <a:latin typeface="+mn-lt"/>
                <a:ea typeface="+mn-ea"/>
                <a:cs typeface="+mn-cs"/>
              </a:rPr>
              <a:t>Note: A special type of </a:t>
            </a:r>
            <a:r>
              <a:rPr lang="en-GB" sz="1200" b="0" i="1" u="none" strike="noStrike" kern="1200" baseline="0" dirty="0" smtClean="0">
                <a:solidFill>
                  <a:schemeClr val="tx1"/>
                </a:solidFill>
                <a:latin typeface="+mn-lt"/>
                <a:ea typeface="+mn-ea"/>
                <a:cs typeface="+mn-cs"/>
              </a:rPr>
              <a:t>large pores </a:t>
            </a:r>
            <a:r>
              <a:rPr lang="en-GB" sz="1200" b="0" i="0" u="none" strike="noStrike" kern="1200" baseline="0" dirty="0" smtClean="0">
                <a:solidFill>
                  <a:schemeClr val="tx1"/>
                </a:solidFill>
                <a:latin typeface="+mn-lt"/>
                <a:ea typeface="+mn-ea"/>
                <a:cs typeface="+mn-cs"/>
              </a:rPr>
              <a:t>between </a:t>
            </a:r>
            <a:r>
              <a:rPr lang="en-GB" sz="1200" b="0" i="0" u="none" strike="noStrike" kern="1200" baseline="0" noProof="0" dirty="0" smtClean="0">
                <a:solidFill>
                  <a:schemeClr val="tx1"/>
                </a:solidFill>
                <a:latin typeface="+mn-lt"/>
                <a:ea typeface="+mn-ea"/>
                <a:cs typeface="+mn-cs"/>
              </a:rPr>
              <a:t>endothelial cells can be found is </a:t>
            </a:r>
            <a:r>
              <a:rPr lang="en-GB" sz="1200" b="0" i="1" kern="1200" dirty="0" smtClean="0">
                <a:solidFill>
                  <a:schemeClr val="tx1"/>
                </a:solidFill>
                <a:effectLst/>
                <a:latin typeface="+mn-lt"/>
                <a:ea typeface="+mn-ea"/>
                <a:cs typeface="+mn-cs"/>
              </a:rPr>
              <a:t>sinusoidal capillaries</a:t>
            </a:r>
            <a:r>
              <a:rPr lang="en-GB" sz="1200" b="0" i="0" kern="1200" dirty="0" smtClean="0">
                <a:solidFill>
                  <a:schemeClr val="tx1"/>
                </a:solidFill>
                <a:effectLst/>
                <a:latin typeface="+mn-lt"/>
                <a:ea typeface="+mn-ea"/>
                <a:cs typeface="+mn-cs"/>
              </a:rPr>
              <a:t> or </a:t>
            </a:r>
            <a:r>
              <a:rPr lang="en-GB" sz="1200" b="0" i="1" kern="1200" dirty="0" smtClean="0">
                <a:solidFill>
                  <a:schemeClr val="tx1"/>
                </a:solidFill>
                <a:effectLst/>
                <a:latin typeface="+mn-lt"/>
                <a:ea typeface="+mn-ea"/>
                <a:cs typeface="+mn-cs"/>
              </a:rPr>
              <a:t>discontinuous capillaries</a:t>
            </a:r>
            <a:r>
              <a:rPr lang="en-GB" sz="1200" b="0" i="0" kern="1200" dirty="0" smtClean="0">
                <a:solidFill>
                  <a:schemeClr val="tx1"/>
                </a:solidFill>
                <a:effectLst/>
                <a:latin typeface="+mn-lt"/>
                <a:ea typeface="+mn-ea"/>
                <a:cs typeface="+mn-cs"/>
              </a:rPr>
              <a:t>. In </a:t>
            </a:r>
            <a:r>
              <a:rPr lang="en-GB" sz="1200" b="0" i="0" u="none" strike="noStrike" kern="1200" baseline="0" dirty="0" smtClean="0">
                <a:solidFill>
                  <a:schemeClr val="tx1"/>
                </a:solidFill>
                <a:latin typeface="+mn-lt"/>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mn-lt"/>
              <a:ea typeface="+mn-ea"/>
              <a:cs typeface="+mn-cs"/>
            </a:endParaRPr>
          </a:p>
          <a:p>
            <a:pPr algn="just"/>
            <a:r>
              <a:rPr lang="en-GB" sz="1200" b="1" i="1" u="none" strike="noStrike" kern="1200" baseline="0" noProof="0" dirty="0" err="1" smtClean="0">
                <a:solidFill>
                  <a:schemeClr val="tx1"/>
                </a:solidFill>
                <a:latin typeface="+mn-lt"/>
                <a:ea typeface="+mn-ea"/>
                <a:cs typeface="+mn-cs"/>
              </a:rPr>
              <a:t>Plasmalemmal</a:t>
            </a:r>
            <a:r>
              <a:rPr lang="en-GB" sz="1200" b="1" i="1" u="none" strike="noStrike" kern="1200" baseline="0" noProof="0" dirty="0" smtClean="0">
                <a:solidFill>
                  <a:schemeClr val="tx1"/>
                </a:solidFill>
                <a:latin typeface="+mn-lt"/>
                <a:ea typeface="+mn-ea"/>
                <a:cs typeface="+mn-cs"/>
              </a:rPr>
              <a:t> vesicles. </a:t>
            </a:r>
            <a:r>
              <a:rPr lang="en-GB" sz="1200" b="0" i="0" u="none" strike="noStrike" kern="1200" baseline="0" noProof="0" dirty="0" smtClean="0">
                <a:solidFill>
                  <a:schemeClr val="tx1"/>
                </a:solidFill>
                <a:latin typeface="+mn-lt"/>
                <a:ea typeface="+mn-ea"/>
                <a:cs typeface="+mn-cs"/>
              </a:rPr>
              <a:t>The </a:t>
            </a:r>
            <a:r>
              <a:rPr lang="en-GB" sz="1200" b="0" i="0" kern="1200" noProof="0" dirty="0" smtClean="0">
                <a:solidFill>
                  <a:schemeClr val="tx1"/>
                </a:solidFill>
                <a:effectLst/>
                <a:latin typeface="+mn-lt"/>
                <a:ea typeface="+mn-ea"/>
                <a:cs typeface="+mn-cs"/>
              </a:rPr>
              <a:t>larger molecules such as albumin and other large proteins pass through the endothelial cells by means of </a:t>
            </a:r>
            <a:r>
              <a:rPr lang="en-GB" sz="1200" b="0" i="0" kern="1200" noProof="0" dirty="0" err="1" smtClean="0">
                <a:solidFill>
                  <a:schemeClr val="tx1"/>
                </a:solidFill>
                <a:effectLst/>
                <a:latin typeface="+mn-lt"/>
                <a:ea typeface="+mn-ea"/>
                <a:cs typeface="+mn-cs"/>
              </a:rPr>
              <a:t>plasmalemmal</a:t>
            </a:r>
            <a:r>
              <a:rPr lang="en-GB" sz="1200" b="0" i="0" kern="1200" noProof="0" dirty="0" smtClean="0">
                <a:solidFill>
                  <a:schemeClr val="tx1"/>
                </a:solidFill>
                <a:effectLst/>
                <a:latin typeface="+mn-lt"/>
                <a:ea typeface="+mn-ea"/>
                <a:cs typeface="+mn-cs"/>
              </a:rPr>
              <a:t> vesicles. </a:t>
            </a:r>
            <a:r>
              <a:rPr lang="en-GB" sz="1200" b="0" i="0" u="none" strike="noStrike" kern="1200" baseline="0" noProof="0" dirty="0" smtClean="0">
                <a:solidFill>
                  <a:schemeClr val="tx1"/>
                </a:solidFill>
                <a:latin typeface="+mn-lt"/>
                <a:ea typeface="+mn-ea"/>
                <a:cs typeface="+mn-cs"/>
              </a:rPr>
              <a:t>These form at one surface of the cell by imbibing small packets of plasma or extracellular fluid. </a:t>
            </a:r>
            <a:r>
              <a:rPr lang="en-US" sz="1200" b="0" i="0" kern="1200" dirty="0" smtClean="0">
                <a:solidFill>
                  <a:schemeClr val="tx1"/>
                </a:solidFill>
                <a:effectLst/>
                <a:latin typeface="+mn-lt"/>
                <a:ea typeface="+mn-ea"/>
                <a:cs typeface="+mn-cs"/>
              </a:rPr>
              <a:t>This transport </a:t>
            </a:r>
            <a:r>
              <a:rPr lang="cs-CZ" sz="1200" b="0" i="0" kern="1200" dirty="0" err="1"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is called </a:t>
            </a:r>
            <a:r>
              <a:rPr lang="en-US" sz="1200" b="0" i="0" kern="1200" dirty="0" err="1" smtClean="0">
                <a:solidFill>
                  <a:schemeClr val="tx1"/>
                </a:solidFill>
                <a:effectLst/>
                <a:latin typeface="+mn-lt"/>
                <a:ea typeface="+mn-ea"/>
                <a:cs typeface="+mn-cs"/>
              </a:rPr>
              <a:t>transcytosis</a:t>
            </a:r>
            <a:r>
              <a:rPr lang="en-US" sz="1200" b="0" i="0" kern="1200" dirty="0" smtClean="0">
                <a:solidFill>
                  <a:schemeClr val="tx1"/>
                </a:solidFill>
                <a:effectLst/>
                <a:latin typeface="+mn-lt"/>
                <a:ea typeface="+mn-ea"/>
                <a:cs typeface="+mn-cs"/>
              </a:rPr>
              <a:t>.</a:t>
            </a:r>
            <a:endParaRPr lang="en-GB" sz="1200" b="0" i="0" u="none" strike="noStrike" kern="1200" baseline="0" noProof="0" dirty="0" smtClean="0">
              <a:solidFill>
                <a:schemeClr val="tx1"/>
              </a:solidFill>
              <a:latin typeface="+mn-lt"/>
              <a:ea typeface="+mn-ea"/>
              <a:cs typeface="+mn-cs"/>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A914C643-4CCF-47A7-9CA4-C2C64D6C88FF}" type="slidenum">
              <a:rPr lang="cs-CZ" altLang="cs-CZ" smtClean="0"/>
              <a:pPr/>
              <a:t>4</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en-GB" sz="1200" b="0" i="0" u="none" strike="noStrike" kern="1200" baseline="0" noProof="0" dirty="0" smtClean="0">
                <a:solidFill>
                  <a:schemeClr val="tx1"/>
                </a:solidFill>
              </a:rPr>
              <a:t>     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en-GB" sz="1200" b="0" i="0" u="none" strike="noStrike" kern="1200" baseline="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endParaRPr lang="en-GB" alt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mn-lt"/>
                <a:ea typeface="+mn-ea"/>
                <a:cs typeface="+mn-cs"/>
              </a:rPr>
              <a:t>Osmosis</a:t>
            </a:r>
            <a:r>
              <a:rPr lang="en-US" sz="1200" b="0" i="0" kern="1200" dirty="0" smtClean="0">
                <a:solidFill>
                  <a:schemeClr val="tx1"/>
                </a:solidFill>
                <a:effectLst/>
                <a:latin typeface="+mn-lt"/>
                <a:ea typeface="+mn-ea"/>
                <a:cs typeface="+mn-cs"/>
              </a:rPr>
              <a:t> occurs </a:t>
            </a:r>
            <a:r>
              <a:rPr lang="en-GB" sz="1200" b="0" i="0" kern="1200" dirty="0" smtClean="0">
                <a:solidFill>
                  <a:schemeClr val="tx1"/>
                </a:solidFill>
                <a:effectLst/>
                <a:latin typeface="+mn-lt"/>
                <a:ea typeface="+mn-ea"/>
                <a:cs typeface="+mn-cs"/>
              </a:rPr>
              <a:t>when two solutions containing different concentrations of </a:t>
            </a:r>
            <a:r>
              <a:rPr lang="en-GB" sz="1200" b="0" i="1" kern="1200" dirty="0" smtClean="0">
                <a:solidFill>
                  <a:schemeClr val="tx1"/>
                </a:solidFill>
                <a:effectLst/>
                <a:latin typeface="+mn-lt"/>
                <a:ea typeface="+mn-ea"/>
                <a:cs typeface="+mn-cs"/>
              </a:rPr>
              <a:t>solute</a:t>
            </a:r>
            <a:r>
              <a:rPr lang="en-GB" sz="1200" b="0" i="0" kern="1200" dirty="0" smtClean="0">
                <a:solidFill>
                  <a:schemeClr val="tx1"/>
                </a:solidFill>
                <a:effectLst/>
                <a:latin typeface="+mn-lt"/>
                <a:ea typeface="+mn-ea"/>
                <a:cs typeface="+mn-cs"/>
              </a:rPr>
              <a:t> are separated by a selectively permeable membrane.</a:t>
            </a:r>
            <a:r>
              <a:rPr lang="en-GB" sz="1200" b="0" i="1" kern="1200" dirty="0" smtClean="0">
                <a:solidFill>
                  <a:schemeClr val="tx1"/>
                </a:solidFill>
                <a:effectLst/>
                <a:latin typeface="+mn-lt"/>
                <a:ea typeface="+mn-ea"/>
                <a:cs typeface="+mn-cs"/>
              </a:rPr>
              <a:t> Solvent </a:t>
            </a:r>
            <a:r>
              <a:rPr lang="en-GB" sz="1200" b="0" i="0" kern="1200" dirty="0" smtClean="0">
                <a:solidFill>
                  <a:schemeClr val="tx1"/>
                </a:solidFill>
                <a:effectLst/>
                <a:latin typeface="+mn-lt"/>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mn-lt"/>
                <a:ea typeface="+mn-ea"/>
                <a:cs typeface="+mn-cs"/>
              </a:rPr>
              <a:t>(the same concentration of solute on both sides</a:t>
            </a:r>
            <a:r>
              <a:rPr lang="en-GB" sz="1200" b="0" i="0" kern="1200" dirty="0" smtClean="0">
                <a:solidFill>
                  <a:schemeClr val="tx1"/>
                </a:solidFill>
                <a:effectLst/>
                <a:latin typeface="+mn-lt"/>
                <a:ea typeface="+mn-ea"/>
                <a:cs typeface="+mn-cs"/>
              </a:rPr>
              <a:t>) is attained.</a:t>
            </a:r>
            <a:endParaRPr lang="en-GB" dirty="0" smtClean="0"/>
          </a:p>
          <a:p>
            <a:pPr algn="just"/>
            <a:endParaRPr lang="en-GB" sz="1200" b="1" i="0" kern="1200" noProof="0" dirty="0" smtClean="0">
              <a:solidFill>
                <a:schemeClr val="tx1"/>
              </a:solidFill>
              <a:effectLst/>
              <a:latin typeface="+mn-lt"/>
              <a:ea typeface="+mn-ea"/>
              <a:cs typeface="+mn-cs"/>
            </a:endParaRPr>
          </a:p>
          <a:p>
            <a:pPr algn="just"/>
            <a:r>
              <a:rPr lang="en-GB" sz="1200" b="1" i="0" kern="1200" noProof="0" dirty="0" smtClean="0">
                <a:solidFill>
                  <a:schemeClr val="tx1"/>
                </a:solidFill>
                <a:effectLst/>
                <a:latin typeface="+mn-lt"/>
                <a:ea typeface="+mn-ea"/>
                <a:cs typeface="+mn-cs"/>
              </a:rPr>
              <a:t>Osmotic pressure</a:t>
            </a:r>
            <a:r>
              <a:rPr lang="en-GB" sz="1200" b="0" i="0" kern="1200" noProof="0" dirty="0" smtClean="0">
                <a:solidFill>
                  <a:schemeClr val="tx1"/>
                </a:solidFill>
                <a:effectLst/>
                <a:latin typeface="+mn-lt"/>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mn-lt"/>
                <a:ea typeface="+mn-ea"/>
                <a:cs typeface="+mn-cs"/>
              </a:rPr>
              <a:t>Therefore, in the figure above, the osmotic pressure is equal to the hydrostatic pressure difference </a:t>
            </a:r>
            <a:r>
              <a:rPr lang="cs-CZ" sz="1200" b="0" i="0" kern="1200" noProof="0" dirty="0" smtClean="0">
                <a:solidFill>
                  <a:schemeClr val="tx1"/>
                </a:solidFill>
                <a:effectLst/>
                <a:latin typeface="+mn-lt"/>
                <a:ea typeface="+mn-ea"/>
                <a:cs typeface="+mn-cs"/>
              </a:rPr>
              <a:t>(blue </a:t>
            </a:r>
            <a:r>
              <a:rPr lang="en-GB" sz="1200" b="0" i="0" kern="1200" noProof="0" dirty="0" smtClean="0">
                <a:solidFill>
                  <a:schemeClr val="tx1"/>
                </a:solidFill>
                <a:effectLst/>
                <a:latin typeface="+mn-lt"/>
                <a:ea typeface="+mn-ea"/>
                <a:cs typeface="+mn-cs"/>
              </a:rPr>
              <a:t>arrow)</a:t>
            </a:r>
            <a:r>
              <a:rPr lang="cs-CZ" sz="1200" b="0" i="0" kern="1200" noProof="0" dirty="0" smtClean="0">
                <a:solidFill>
                  <a:schemeClr val="tx1"/>
                </a:solidFill>
                <a:effectLst/>
                <a:latin typeface="+mn-lt"/>
                <a:ea typeface="+mn-ea"/>
                <a:cs typeface="+mn-cs"/>
              </a:rPr>
              <a:t> </a:t>
            </a:r>
            <a:r>
              <a:rPr lang="en-US" sz="1200" b="0" i="0" kern="1200" noProof="0" dirty="0" smtClean="0">
                <a:solidFill>
                  <a:schemeClr val="tx1"/>
                </a:solidFill>
                <a:effectLst/>
                <a:latin typeface="+mn-lt"/>
                <a:ea typeface="+mn-ea"/>
                <a:cs typeface="+mn-cs"/>
              </a:rPr>
              <a:t>given by the different levels of solution on both sides of the tube.</a:t>
            </a:r>
            <a:endParaRPr lang="en-GB" sz="1200" b="0" i="0" kern="1200" noProof="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6</a:t>
            </a:fld>
            <a:endParaRPr lang="cs-CZ"/>
          </a:p>
        </p:txBody>
      </p:sp>
    </p:spTree>
    <p:extLst>
      <p:ext uri="{BB962C8B-B14F-4D97-AF65-F5344CB8AC3E}">
        <p14:creationId xmlns:p14="http://schemas.microsoft.com/office/powerpoint/2010/main" val="54362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mn-lt"/>
              <a:ea typeface="+mn-ea"/>
              <a:cs typeface="+mn-cs"/>
            </a:endParaRPr>
          </a:p>
          <a:p>
            <a:pPr algn="just"/>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There are four primary forces that determine </a:t>
            </a:r>
            <a:r>
              <a:rPr lang="en-GB" sz="1200" b="0" i="0" u="none" strike="noStrike" kern="1200" baseline="0" noProof="0" dirty="0" smtClean="0">
                <a:solidFill>
                  <a:schemeClr val="tx1"/>
                </a:solidFill>
                <a:latin typeface="+mn-lt"/>
                <a:ea typeface="+mn-ea"/>
                <a:cs typeface="+mn-cs"/>
              </a:rPr>
              <a:t>whether fluid will move out from the capillary into </a:t>
            </a:r>
            <a:r>
              <a:rPr lang="en-GB" sz="1200" b="0" i="0" u="none" strike="noStrike" kern="1200" baseline="0" dirty="0" smtClean="0">
                <a:solidFill>
                  <a:schemeClr val="tx1"/>
                </a:solidFill>
                <a:latin typeface="+mn-lt"/>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mn-lt"/>
              <a:ea typeface="+mn-ea"/>
              <a:cs typeface="+mn-cs"/>
            </a:endParaRPr>
          </a:p>
          <a:p>
            <a:pPr algn="just"/>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1. The </a:t>
            </a:r>
            <a:r>
              <a:rPr lang="en-GB" sz="1200" b="0" i="1" u="none" strike="noStrike" kern="1200" baseline="0" dirty="0" smtClean="0">
                <a:solidFill>
                  <a:schemeClr val="tx1"/>
                </a:solidFill>
                <a:latin typeface="+mn-lt"/>
                <a:ea typeface="+mn-ea"/>
                <a:cs typeface="+mn-cs"/>
              </a:rPr>
              <a:t>capillary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c</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2. The </a:t>
            </a:r>
            <a:r>
              <a:rPr lang="en-GB" sz="1200" b="0" i="1" u="none" strike="noStrike" kern="1200" baseline="0" dirty="0" smtClean="0">
                <a:solidFill>
                  <a:schemeClr val="tx1"/>
                </a:solidFill>
                <a:latin typeface="+mn-lt"/>
                <a:ea typeface="+mn-ea"/>
                <a:cs typeface="+mn-cs"/>
              </a:rPr>
              <a:t>interstitial fluid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i</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3. The </a:t>
            </a:r>
            <a:r>
              <a:rPr lang="en-GB" sz="1200" b="0" i="1" u="none" strike="noStrike" kern="1200" baseline="0" dirty="0" smtClean="0">
                <a:solidFill>
                  <a:schemeClr val="tx1"/>
                </a:solidFill>
                <a:latin typeface="+mn-lt"/>
                <a:ea typeface="+mn-ea"/>
                <a:cs typeface="+mn-cs"/>
              </a:rPr>
              <a:t>capillary</a:t>
            </a:r>
            <a:r>
              <a:rPr lang="en-GB" sz="1200" b="0" i="0" u="none" strike="noStrike" kern="1200" baseline="0" dirty="0" smtClean="0">
                <a:solidFill>
                  <a:schemeClr val="tx1"/>
                </a:solidFill>
                <a:latin typeface="+mn-lt"/>
                <a:ea typeface="+mn-ea"/>
                <a:cs typeface="+mn-cs"/>
              </a:rPr>
              <a:t> </a:t>
            </a:r>
            <a:r>
              <a:rPr lang="en-GB" sz="1200" b="0" i="1" u="none" strike="noStrike" kern="1200" baseline="0" dirty="0" smtClean="0">
                <a:solidFill>
                  <a:schemeClr val="tx1"/>
                </a:solidFill>
                <a:latin typeface="+mn-lt"/>
                <a:ea typeface="+mn-ea"/>
                <a:cs typeface="+mn-cs"/>
              </a:rPr>
              <a:t>plasma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4. The </a:t>
            </a:r>
            <a:r>
              <a:rPr lang="en-GB" sz="1200" b="0" i="1" u="none" strike="noStrike" kern="1200" baseline="0" dirty="0" smtClean="0">
                <a:solidFill>
                  <a:schemeClr val="tx1"/>
                </a:solidFill>
                <a:latin typeface="+mn-lt"/>
                <a:ea typeface="+mn-ea"/>
                <a:cs typeface="+mn-cs"/>
              </a:rPr>
              <a:t>interstitial fluid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err="1" smtClean="0">
                <a:sym typeface="Symbol" pitchFamily="18" charset="2"/>
              </a:rPr>
              <a:t>i</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noProof="0" dirty="0" smtClean="0">
                <a:solidFill>
                  <a:schemeClr val="tx1"/>
                </a:solidFill>
                <a:latin typeface="+mn-lt"/>
                <a:ea typeface="+mn-ea"/>
                <a:cs typeface="+mn-cs"/>
              </a:rPr>
              <a:t>     Note that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 decreases from </a:t>
            </a:r>
            <a:r>
              <a:rPr lang="en-GB" sz="1200" b="0" i="0" u="none" strike="noStrike" kern="1200" baseline="0" noProof="0" dirty="0" smtClean="0">
                <a:solidFill>
                  <a:schemeClr val="tx1"/>
                </a:solidFill>
                <a:latin typeface="+mn-lt"/>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mn-lt"/>
                <a:ea typeface="+mn-ea"/>
                <a:cs typeface="+mn-cs"/>
                <a:sym typeface="Symbol"/>
              </a:rPr>
              <a:t>25 mmHg) along the capillary and </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 </a:t>
            </a:r>
            <a:r>
              <a:rPr lang="en-GB" sz="1200" b="0" i="0" u="none" strike="noStrike" kern="1200" baseline="0" noProof="0" dirty="0" smtClean="0">
                <a:solidFill>
                  <a:schemeClr val="tx1"/>
                </a:solidFill>
                <a:latin typeface="+mn-lt"/>
                <a:ea typeface="+mn-ea"/>
                <a:cs typeface="+mn-cs"/>
              </a:rPr>
              <a:t>as well as </a:t>
            </a:r>
            <a:r>
              <a:rPr lang="en-GB" altLang="cs-CZ" sz="1200" b="0" noProof="0" dirty="0" smtClean="0">
                <a:sym typeface="Symbol" pitchFamily="18" charset="2"/>
              </a:rPr>
              <a:t></a:t>
            </a:r>
            <a:r>
              <a:rPr lang="en-GB" altLang="cs-CZ" sz="1200" b="0" baseline="-25000" noProof="0" dirty="0" err="1"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7</a:t>
            </a:fld>
            <a:endParaRPr lang="cs-CZ"/>
          </a:p>
        </p:txBody>
      </p:sp>
    </p:spTree>
    <p:extLst>
      <p:ext uri="{BB962C8B-B14F-4D97-AF65-F5344CB8AC3E}">
        <p14:creationId xmlns:p14="http://schemas.microsoft.com/office/powerpoint/2010/main" val="305139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mn-lt"/>
                <a:ea typeface="+mn-ea"/>
                <a:cs typeface="+mn-cs"/>
              </a:rPr>
              <a:t>Exchange of fluid via capillaries</a:t>
            </a:r>
          </a:p>
          <a:p>
            <a:pPr algn="just"/>
            <a:r>
              <a:rPr lang="en-GB" sz="1200" b="0" i="0" u="none" strike="noStrike" kern="1200" baseline="0" dirty="0" smtClean="0">
                <a:solidFill>
                  <a:schemeClr val="tx1"/>
                </a:solidFill>
                <a:latin typeface="+mn-lt"/>
                <a:ea typeface="+mn-ea"/>
                <a:cs typeface="+mn-cs"/>
              </a:rPr>
              <a:t>     If the sum of the Starling forces, the </a:t>
            </a:r>
            <a:r>
              <a:rPr lang="en-GB" sz="1200" b="0" i="1" u="none" strike="noStrike" kern="1200" baseline="0" dirty="0" smtClean="0">
                <a:solidFill>
                  <a:schemeClr val="tx1"/>
                </a:solidFill>
                <a:latin typeface="+mn-lt"/>
                <a:ea typeface="+mn-ea"/>
                <a:cs typeface="+mn-cs"/>
              </a:rPr>
              <a:t>effective filtration pressure</a:t>
            </a:r>
            <a:r>
              <a:rPr lang="en-GB" sz="1200" b="0" i="0" u="none" strike="noStrike" kern="1200" baseline="0" dirty="0" smtClean="0">
                <a:solidFill>
                  <a:schemeClr val="tx1"/>
                </a:solidFill>
                <a:latin typeface="+mn-lt"/>
                <a:ea typeface="+mn-ea"/>
                <a:cs typeface="+mn-cs"/>
              </a:rPr>
              <a:t>, is positive, there will be a net </a:t>
            </a:r>
            <a:r>
              <a:rPr lang="en-GB" sz="1200" b="0" i="1" u="none" strike="noStrike" kern="1200" baseline="0" dirty="0" smtClean="0">
                <a:solidFill>
                  <a:schemeClr val="tx1"/>
                </a:solidFill>
                <a:latin typeface="+mn-lt"/>
                <a:ea typeface="+mn-ea"/>
                <a:cs typeface="+mn-cs"/>
              </a:rPr>
              <a:t>fluid filtration </a:t>
            </a:r>
            <a:r>
              <a:rPr lang="en-GB" sz="1200" b="0" i="0" u="none" strike="noStrike" kern="1200" baseline="0" dirty="0" smtClean="0">
                <a:solidFill>
                  <a:schemeClr val="tx1"/>
                </a:solidFill>
                <a:latin typeface="+mn-lt"/>
                <a:ea typeface="+mn-ea"/>
                <a:cs typeface="+mn-cs"/>
              </a:rPr>
              <a:t>across the capillaries. If the sum of the </a:t>
            </a:r>
            <a:r>
              <a:rPr lang="en-GB" sz="1200" b="0" i="0" u="none" strike="noStrike" kern="1200" baseline="0" noProof="0" dirty="0" smtClean="0">
                <a:solidFill>
                  <a:schemeClr val="tx1"/>
                </a:solidFill>
                <a:latin typeface="+mn-lt"/>
                <a:ea typeface="+mn-ea"/>
                <a:cs typeface="+mn-cs"/>
              </a:rPr>
              <a:t>Starling forces is negative, there will be a net </a:t>
            </a:r>
            <a:r>
              <a:rPr lang="en-GB" sz="1200" b="0" i="1" u="none" strike="noStrike" kern="1200" baseline="0" noProof="0" dirty="0" smtClean="0">
                <a:solidFill>
                  <a:schemeClr val="tx1"/>
                </a:solidFill>
                <a:latin typeface="+mn-lt"/>
                <a:ea typeface="+mn-ea"/>
                <a:cs typeface="+mn-cs"/>
              </a:rPr>
              <a:t>fluid absorption </a:t>
            </a:r>
            <a:r>
              <a:rPr lang="en-GB" sz="1200" b="0" i="0" u="none" strike="noStrike" kern="1200" baseline="0" noProof="0" dirty="0" smtClean="0">
                <a:solidFill>
                  <a:schemeClr val="tx1"/>
                </a:solidFill>
                <a:latin typeface="+mn-lt"/>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mn-lt"/>
                <a:ea typeface="+mn-ea"/>
                <a:cs typeface="+mn-cs"/>
              </a:rPr>
              <a:t>P</a:t>
            </a:r>
            <a:r>
              <a:rPr lang="en-GB" sz="1200" b="0" i="0" u="none" strike="noStrike" kern="1200" baseline="-25000" noProof="0" dirty="0" err="1" smtClean="0">
                <a:solidFill>
                  <a:schemeClr val="tx1"/>
                </a:solidFill>
                <a:latin typeface="+mn-lt"/>
                <a:ea typeface="+mn-ea"/>
                <a:cs typeface="+mn-cs"/>
              </a:rPr>
              <a:t>eff</a:t>
            </a:r>
            <a:r>
              <a:rPr lang="en-GB" sz="1200" b="0" i="0" u="none" strike="noStrike" kern="1200" baseline="0" noProof="0" dirty="0" smtClean="0">
                <a:solidFill>
                  <a:schemeClr val="tx1"/>
                </a:solidFill>
                <a:latin typeface="+mn-lt"/>
                <a:ea typeface="+mn-ea"/>
                <a:cs typeface="+mn-cs"/>
              </a:rPr>
              <a:t>) at a given point of </a:t>
            </a:r>
            <a:r>
              <a:rPr lang="cs-CZ" sz="1200" b="0" i="0" u="none" strike="noStrike" kern="1200" baseline="0" noProof="0" dirty="0" err="1" smtClean="0">
                <a:solidFill>
                  <a:schemeClr val="tx1"/>
                </a:solidFill>
                <a:latin typeface="+mn-lt"/>
                <a:ea typeface="+mn-ea"/>
                <a:cs typeface="+mn-cs"/>
              </a:rPr>
              <a:t>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capillary can be calculated from the hydrostatic pressure difference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across the capillary wall according to the relation: </a:t>
            </a:r>
          </a:p>
          <a:p>
            <a:pPr algn="ctr"/>
            <a:endParaRPr lang="cs-CZ" altLang="cs-CZ" sz="1200" b="1" i="0" u="none" strike="noStrike" kern="1200" baseline="0" dirty="0" smtClean="0">
              <a:solidFill>
                <a:schemeClr val="tx1"/>
              </a:solidFill>
              <a:latin typeface="+mn-lt"/>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mn-lt"/>
                <a:ea typeface="+mn-ea"/>
                <a:cs typeface="+mn-cs"/>
              </a:rPr>
              <a:t>P</a:t>
            </a:r>
            <a:r>
              <a:rPr lang="en-GB" sz="1200" b="1" i="0" u="none" strike="noStrike" kern="1200" baseline="-25000" dirty="0" smtClean="0">
                <a:solidFill>
                  <a:schemeClr val="tx1"/>
                </a:solidFill>
                <a:latin typeface="+mn-lt"/>
                <a:ea typeface="+mn-ea"/>
                <a:cs typeface="+mn-cs"/>
              </a:rPr>
              <a:t>c</a:t>
            </a:r>
            <a:r>
              <a:rPr lang="en-GB" sz="1200" b="1" i="0" u="none" strike="noStrike" kern="1200" baseline="0" dirty="0" smtClean="0">
                <a:solidFill>
                  <a:schemeClr val="tx1"/>
                </a:solidFill>
                <a:latin typeface="+mn-lt"/>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err="1"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Normally, </a:t>
            </a:r>
            <a:r>
              <a:rPr lang="cs-CZ" sz="1200" b="0" i="0" u="none" strike="noStrike" kern="1200" baseline="0" noProof="0" dirty="0" smtClean="0">
                <a:solidFill>
                  <a:schemeClr val="tx1"/>
                </a:solidFill>
                <a:latin typeface="+mn-lt"/>
                <a:ea typeface="+mn-ea"/>
                <a:cs typeface="+mn-cs"/>
              </a:rPr>
              <a:t>a</a:t>
            </a:r>
            <a:r>
              <a:rPr lang="en-GB" sz="1200" b="0" i="0" u="none" strike="noStrike" kern="1200" baseline="0" noProof="0" dirty="0" smtClean="0">
                <a:solidFill>
                  <a:schemeClr val="tx1"/>
                </a:solidFill>
                <a:latin typeface="+mn-lt"/>
                <a:ea typeface="+mn-ea"/>
                <a:cs typeface="+mn-cs"/>
              </a:rPr>
              <a:t>bout 20 L/day of fluid is filtered (excluding the kidneys) into the </a:t>
            </a:r>
            <a:r>
              <a:rPr lang="en-GB" sz="1200" b="0" i="0" u="none" strike="noStrike" kern="1200" baseline="0" noProof="0" dirty="0" err="1" smtClean="0">
                <a:solidFill>
                  <a:schemeClr val="tx1"/>
                </a:solidFill>
                <a:latin typeface="+mn-lt"/>
                <a:ea typeface="+mn-ea"/>
                <a:cs typeface="+mn-cs"/>
              </a:rPr>
              <a:t>interstitium</a:t>
            </a:r>
            <a:r>
              <a:rPr lang="en-GB" sz="1200" b="0" i="0" u="none" strike="noStrike" kern="1200" baseline="0" noProof="0" dirty="0" smtClean="0">
                <a:solidFill>
                  <a:schemeClr val="tx1"/>
                </a:solidFill>
                <a:latin typeface="+mn-lt"/>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venous limb of these vessels. The remaining 2 L/day or so make up the </a:t>
            </a:r>
            <a:r>
              <a:rPr lang="en-GB" sz="1200" b="0" i="1" u="none" strike="noStrike" kern="1200" baseline="0" noProof="0" dirty="0" smtClean="0">
                <a:solidFill>
                  <a:schemeClr val="tx1"/>
                </a:solidFill>
                <a:latin typeface="+mn-lt"/>
                <a:ea typeface="+mn-ea"/>
                <a:cs typeface="+mn-cs"/>
              </a:rPr>
              <a:t>lymph flow </a:t>
            </a:r>
            <a:r>
              <a:rPr lang="en-GB" sz="1200" b="0" i="0" u="none" strike="noStrike" kern="1200" baseline="0" noProof="0" dirty="0" smtClean="0">
                <a:solidFill>
                  <a:schemeClr val="tx1"/>
                </a:solidFill>
                <a:latin typeface="+mn-lt"/>
                <a:ea typeface="+mn-ea"/>
                <a:cs typeface="+mn-cs"/>
              </a:rPr>
              <a:t>and thereby return to the bloodstream (through left an right </a:t>
            </a:r>
            <a:r>
              <a:rPr lang="en-GB" sz="1200" b="0" i="0" u="none" strike="noStrike" kern="1200" baseline="0" dirty="0" smtClean="0">
                <a:solidFill>
                  <a:schemeClr val="tx1"/>
                </a:solidFill>
                <a:latin typeface="+mn-lt"/>
                <a:ea typeface="+mn-ea"/>
                <a:cs typeface="+mn-cs"/>
              </a:rPr>
              <a:t>subclavian vein</a:t>
            </a:r>
            <a:r>
              <a:rPr lang="en-GB" sz="1200" b="0" i="0" u="none" strike="noStrike" kern="1200" baseline="0" noProof="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mn-lt"/>
                <a:ea typeface="+mn-ea"/>
                <a:cs typeface="+mn-cs"/>
              </a:rPr>
              <a:t>Lymphatic System</a:t>
            </a: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The lymphatic system </a:t>
            </a:r>
            <a:r>
              <a:rPr lang="en-US" sz="1200" b="0" i="0" u="none" strike="noStrike" kern="1200" baseline="0" dirty="0" smtClean="0">
                <a:solidFill>
                  <a:schemeClr val="tx1"/>
                </a:solidFill>
                <a:latin typeface="+mn-lt"/>
                <a:ea typeface="+mn-ea"/>
                <a:cs typeface="+mn-cs"/>
              </a:rPr>
              <a:t>represents an accessory route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through which fluid can flow from the interstitial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spaces into the blood. Most important, the lymphatics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 carry proteins and large particulate matter away</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from the tissue spaces, neither of which can be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removed by absorption directly into the blood capillaries.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This return of proteins to the blood from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interstitial spaces is an essential function without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which we would die within about 24 hours.</a:t>
            </a:r>
            <a:endParaRPr lang="cs-CZ" sz="1200" b="0" i="0" u="none" strike="noStrike" kern="1200" baseline="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8</a:t>
            </a:fld>
            <a:endParaRPr lang="cs-CZ" dirty="0"/>
          </a:p>
        </p:txBody>
      </p:sp>
    </p:spTree>
    <p:extLst>
      <p:ext uri="{BB962C8B-B14F-4D97-AF65-F5344CB8AC3E}">
        <p14:creationId xmlns:p14="http://schemas.microsoft.com/office/powerpoint/2010/main" val="39421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mn-lt"/>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mn-lt"/>
                <a:ea typeface="+mn-ea"/>
                <a:cs typeface="+mn-cs"/>
              </a:rPr>
              <a:t> the rate of fluid filtration in a tissue is also dependent </a:t>
            </a:r>
            <a:r>
              <a:rPr lang="en-GB" sz="1200" b="0" i="0" u="none" strike="noStrike" kern="1200" baseline="0" dirty="0" smtClean="0">
                <a:solidFill>
                  <a:schemeClr val="tx1"/>
                </a:solidFill>
                <a:latin typeface="+mn-lt"/>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mn-lt"/>
                <a:ea typeface="+mn-ea"/>
                <a:cs typeface="+mn-cs"/>
              </a:rPr>
              <a:t>These factors are involved in the </a:t>
            </a:r>
            <a:r>
              <a:rPr lang="en-GB" sz="1200" b="0" i="1" kern="1200" dirty="0" smtClean="0">
                <a:solidFill>
                  <a:schemeClr val="tx1"/>
                </a:solidFill>
                <a:effectLst/>
                <a:latin typeface="+mn-lt"/>
                <a:ea typeface="+mn-ea"/>
                <a:cs typeface="+mn-cs"/>
              </a:rPr>
              <a:t>Starling equation</a:t>
            </a:r>
            <a:r>
              <a:rPr lang="en-GB" sz="1200" b="0" i="0" kern="1200" dirty="0" smtClean="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J</a:t>
            </a:r>
            <a:r>
              <a:rPr lang="en-GB" sz="1200" b="0" i="0" kern="1200" baseline="-25000" dirty="0" err="1" smtClean="0">
                <a:solidFill>
                  <a:schemeClr val="tx1"/>
                </a:solidFill>
                <a:effectLst/>
                <a:latin typeface="+mn-lt"/>
                <a:ea typeface="+mn-ea"/>
                <a:cs typeface="+mn-cs"/>
              </a:rPr>
              <a:t>v</a:t>
            </a:r>
            <a:r>
              <a:rPr lang="en-GB" sz="1200" b="0" i="0" kern="1200" dirty="0" smtClean="0">
                <a:solidFill>
                  <a:schemeClr val="tx1"/>
                </a:solidFill>
                <a:effectLst/>
                <a:latin typeface="+mn-lt"/>
                <a:ea typeface="+mn-ea"/>
                <a:cs typeface="+mn-cs"/>
              </a:rPr>
              <a:t> = </a:t>
            </a:r>
            <a:r>
              <a:rPr lang="en-GB" sz="1200" b="0" i="0" kern="1200" dirty="0" err="1" smtClean="0">
                <a:solidFill>
                  <a:schemeClr val="tx1"/>
                </a:solidFill>
                <a:effectLst/>
                <a:latin typeface="+mn-lt"/>
                <a:ea typeface="+mn-ea"/>
                <a:cs typeface="+mn-cs"/>
              </a:rPr>
              <a:t>K</a:t>
            </a:r>
            <a:r>
              <a:rPr lang="en-GB" sz="1200" b="0" i="0" kern="1200" baseline="-25000" dirty="0" err="1" smtClean="0">
                <a:solidFill>
                  <a:schemeClr val="tx1"/>
                </a:solidFill>
                <a:effectLst/>
                <a:latin typeface="+mn-lt"/>
                <a:ea typeface="+mn-ea"/>
                <a:cs typeface="+mn-cs"/>
              </a:rPr>
              <a:t>f</a:t>
            </a:r>
            <a:r>
              <a:rPr lang="en-GB" sz="1200" b="0" i="0" kern="1200" dirty="0" smtClean="0">
                <a:solidFill>
                  <a:schemeClr val="tx1"/>
                </a:solidFill>
                <a:effectLst/>
                <a:latin typeface="+mn-lt"/>
                <a:ea typeface="+mn-ea"/>
                <a:cs typeface="+mn-cs"/>
              </a:rPr>
              <a:t>(P</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P</a:t>
            </a:r>
            <a:r>
              <a:rPr lang="en-GB" sz="1200" b="0" i="0" kern="1200" baseline="-25000" dirty="0" smtClean="0">
                <a:solidFill>
                  <a:schemeClr val="tx1"/>
                </a:solidFill>
                <a:effectLst/>
                <a:latin typeface="+mn-lt"/>
                <a:ea typeface="+mn-ea"/>
                <a:cs typeface="+mn-cs"/>
              </a:rPr>
              <a:t>i</a:t>
            </a:r>
            <a:r>
              <a:rPr lang="en-GB" sz="1200" b="0" i="0" kern="1200" dirty="0" smtClean="0">
                <a:solidFill>
                  <a:schemeClr val="tx1"/>
                </a:solidFill>
                <a:effectLst/>
                <a:latin typeface="+mn-lt"/>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t</a:t>
            </a:r>
            <a:r>
              <a:rPr lang="en-GB" sz="1200" b="0" i="0" kern="1200" dirty="0" smtClean="0">
                <a:solidFill>
                  <a:schemeClr val="tx1"/>
                </a:solidFill>
                <a:effectLst/>
                <a:latin typeface="+mn-lt"/>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by means of c</a:t>
            </a:r>
            <a:r>
              <a:rPr lang="en-GB" sz="1200" b="0" i="1" u="none" strike="noStrike" kern="1200" baseline="0" dirty="0" smtClean="0">
                <a:solidFill>
                  <a:schemeClr val="tx1"/>
                </a:solidFill>
                <a:latin typeface="+mn-lt"/>
                <a:ea typeface="+mn-ea"/>
                <a:cs typeface="+mn-cs"/>
              </a:rPr>
              <a:t>apillary filtration coefficient </a:t>
            </a:r>
            <a:r>
              <a:rPr lang="en-GB" sz="1200" b="0" i="0" u="none" strike="noStrike" kern="1200" baseline="0" dirty="0" smtClean="0">
                <a:solidFill>
                  <a:schemeClr val="tx1"/>
                </a:solidFill>
                <a:latin typeface="+mn-lt"/>
                <a:ea typeface="+mn-ea"/>
                <a:cs typeface="+mn-cs"/>
              </a:rPr>
              <a:t>(</a:t>
            </a:r>
            <a:r>
              <a:rPr lang="en-GB" sz="1200" b="0" i="0" u="none" strike="noStrike" kern="1200" baseline="0" dirty="0" err="1" smtClean="0">
                <a:solidFill>
                  <a:schemeClr val="tx1"/>
                </a:solidFill>
                <a:latin typeface="+mn-lt"/>
                <a:ea typeface="+mn-ea"/>
                <a:cs typeface="+mn-cs"/>
              </a:rPr>
              <a:t>K</a:t>
            </a:r>
            <a:r>
              <a:rPr lang="en-GB" sz="1200" b="0" i="0" u="none" strike="noStrike" kern="1200" baseline="-25000" dirty="0" err="1" smtClean="0">
                <a:solidFill>
                  <a:schemeClr val="tx1"/>
                </a:solidFill>
                <a:latin typeface="+mn-lt"/>
                <a:ea typeface="+mn-ea"/>
                <a:cs typeface="+mn-cs"/>
              </a:rPr>
              <a:t>f</a:t>
            </a:r>
            <a:r>
              <a:rPr lang="en-GB" sz="1200" b="0" i="0" u="none" strike="noStrike" kern="1200" baseline="0" dirty="0" smtClean="0">
                <a:solidFill>
                  <a:schemeClr val="tx1"/>
                </a:solidFill>
                <a:latin typeface="+mn-lt"/>
                <a:ea typeface="+mn-ea"/>
                <a:cs typeface="+mn-cs"/>
              </a:rPr>
              <a:t>) and </a:t>
            </a:r>
            <a:r>
              <a:rPr lang="en-GB" sz="1200" b="0" i="1" u="none" strike="noStrike" kern="1200" baseline="0" noProof="0" dirty="0" smtClean="0">
                <a:solidFill>
                  <a:schemeClr val="tx1"/>
                </a:solidFill>
                <a:latin typeface="+mn-lt"/>
                <a:ea typeface="+mn-ea"/>
                <a:cs typeface="+mn-cs"/>
              </a:rPr>
              <a:t>reflection coefficient for proteins </a:t>
            </a:r>
            <a:r>
              <a:rPr lang="en-GB" sz="1200" b="0" i="0" u="none" strike="noStrike" kern="1200" baseline="0" noProof="0" dirty="0" smtClean="0">
                <a:solidFill>
                  <a:schemeClr val="tx1"/>
                </a:solidFill>
                <a:latin typeface="+mn-lt"/>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mn-lt"/>
                <a:ea typeface="+mn-ea"/>
                <a:cs typeface="+mn-cs"/>
              </a:rPr>
              <a:t>capillary membrane is not permeable to </a:t>
            </a:r>
            <a:r>
              <a:rPr lang="cs-CZ" sz="1200" b="0" i="0" u="none" strike="noStrike" kern="1200" baseline="0" noProof="0" dirty="0" smtClean="0">
                <a:solidFill>
                  <a:schemeClr val="tx1"/>
                </a:solidFill>
                <a:latin typeface="+mn-lt"/>
                <a:ea typeface="+mn-ea"/>
                <a:cs typeface="+mn-cs"/>
              </a:rPr>
              <a:t>plasma </a:t>
            </a:r>
            <a:r>
              <a:rPr lang="en-GB" sz="1200" b="0" i="0" u="none" strike="noStrike" kern="1200" baseline="0" noProof="0" dirty="0" smtClean="0">
                <a:solidFill>
                  <a:schemeClr val="tx1"/>
                </a:solidFill>
                <a:latin typeface="+mn-lt"/>
                <a:ea typeface="+mn-ea"/>
                <a:cs typeface="+mn-cs"/>
              </a:rPr>
              <a:t>proteins and decreases with an increase of membrane permeability to </a:t>
            </a:r>
            <a:r>
              <a:rPr lang="cs-CZ" sz="1200" b="0" i="0" u="none" strike="noStrike" kern="1200" baseline="0" noProof="0" dirty="0" smtClean="0">
                <a:solidFill>
                  <a:schemeClr val="tx1"/>
                </a:solidFill>
                <a:latin typeface="+mn-lt"/>
                <a:ea typeface="+mn-ea"/>
                <a:cs typeface="+mn-cs"/>
              </a:rPr>
              <a:t>these </a:t>
            </a:r>
            <a:r>
              <a:rPr lang="en-GB" sz="1200" b="0" i="0" u="none" strike="noStrike" kern="1200" baseline="0" noProof="0" dirty="0" smtClean="0">
                <a:solidFill>
                  <a:schemeClr val="tx1"/>
                </a:solidFill>
                <a:latin typeface="+mn-lt"/>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mn-lt"/>
                <a:ea typeface="+mn-ea"/>
                <a:cs typeface="+mn-cs"/>
              </a:rPr>
              <a:t>Note: In some sources like Text of Medical Physiology (</a:t>
            </a:r>
            <a:r>
              <a:rPr lang="en-GB" sz="1200" kern="1200" noProof="0" dirty="0" err="1" smtClean="0">
                <a:solidFill>
                  <a:schemeClr val="tx1"/>
                </a:solidFill>
                <a:effectLst/>
                <a:latin typeface="+mn-lt"/>
                <a:ea typeface="+mn-ea"/>
                <a:cs typeface="+mn-cs"/>
              </a:rPr>
              <a:t>Guiton</a:t>
            </a:r>
            <a:r>
              <a:rPr lang="en-GB" sz="1200" kern="1200" noProof="0" dirty="0" smtClean="0">
                <a:solidFill>
                  <a:schemeClr val="tx1"/>
                </a:solidFill>
                <a:effectLst/>
                <a:latin typeface="+mn-lt"/>
                <a:ea typeface="+mn-ea"/>
                <a:cs typeface="+mn-cs"/>
              </a:rPr>
              <a:t> and Hall) or Atlas of physiology (</a:t>
            </a:r>
            <a:r>
              <a:rPr lang="en-GB" sz="1200" kern="1200" noProof="0" dirty="0" err="1" smtClean="0">
                <a:solidFill>
                  <a:schemeClr val="tx1"/>
                </a:solidFill>
                <a:effectLst/>
                <a:latin typeface="+mn-lt"/>
                <a:ea typeface="+mn-ea"/>
                <a:cs typeface="+mn-cs"/>
              </a:rPr>
              <a:t>Silbernagel&amp;Despopoulos</a:t>
            </a:r>
            <a:r>
              <a:rPr lang="en-GB" sz="1200" kern="1200" noProof="0" dirty="0" smtClean="0">
                <a:solidFill>
                  <a:schemeClr val="tx1"/>
                </a:solidFill>
                <a:effectLst/>
                <a:latin typeface="+mn-lt"/>
                <a:ea typeface="+mn-ea"/>
                <a:cs typeface="+mn-cs"/>
              </a:rPr>
              <a:t>) the </a:t>
            </a:r>
            <a:r>
              <a:rPr lang="en-GB" sz="1200" i="1" kern="1200" noProof="0" dirty="0" smtClean="0">
                <a:solidFill>
                  <a:schemeClr val="tx1"/>
                </a:solidFill>
                <a:effectLst/>
                <a:latin typeface="+mn-lt"/>
                <a:ea typeface="+mn-ea"/>
                <a:cs typeface="+mn-cs"/>
              </a:rPr>
              <a:t>reflection coefficient </a:t>
            </a:r>
            <a:r>
              <a:rPr lang="en-GB" sz="1200" kern="1200" noProof="0" dirty="0" smtClean="0">
                <a:solidFill>
                  <a:schemeClr val="tx1"/>
                </a:solidFill>
                <a:effectLst/>
                <a:latin typeface="+mn-lt"/>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mn-lt"/>
                <a:ea typeface="+mn-ea"/>
                <a:cs typeface="+mn-cs"/>
              </a:rPr>
              <a:t>Medical Physiology by </a:t>
            </a:r>
            <a:r>
              <a:rPr lang="en-GB" sz="1200" kern="1200" noProof="0" dirty="0" smtClean="0">
                <a:solidFill>
                  <a:schemeClr val="tx1"/>
                </a:solidFill>
                <a:effectLst/>
                <a:latin typeface="+mn-lt"/>
                <a:ea typeface="+mn-ea"/>
                <a:cs typeface="+mn-cs"/>
              </a:rPr>
              <a:t>Boron, which is the recommended source for the study of General </a:t>
            </a:r>
            <a:r>
              <a:rPr lang="en-GB" sz="1200" kern="1200" dirty="0" smtClean="0">
                <a:solidFill>
                  <a:schemeClr val="tx1"/>
                </a:solidFill>
                <a:effectLst/>
                <a:latin typeface="+mn-lt"/>
                <a:ea typeface="+mn-ea"/>
                <a:cs typeface="+mn-cs"/>
              </a:rPr>
              <a:t>Medicine in our school. Nevertheless, both descriptions are compatible. </a:t>
            </a:r>
          </a:p>
          <a:p>
            <a:endParaRPr lang="en-GB"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9</a:t>
            </a:fld>
            <a:endParaRPr lang="cs-CZ"/>
          </a:p>
        </p:txBody>
      </p:sp>
    </p:spTree>
    <p:extLst>
      <p:ext uri="{BB962C8B-B14F-4D97-AF65-F5344CB8AC3E}">
        <p14:creationId xmlns:p14="http://schemas.microsoft.com/office/powerpoint/2010/main" val="150902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73521036-84F5-474A-9905-D1C2E5222139}" type="slidenum">
              <a:rPr lang="en-GB" altLang="cs-CZ"/>
              <a:pPr>
                <a:defRPr/>
              </a:pPr>
              <a:t>‹#›</a:t>
            </a:fld>
            <a:endParaRPr lang="en-GB" altLang="cs-CZ"/>
          </a:p>
        </p:txBody>
      </p:sp>
    </p:spTree>
    <p:extLst>
      <p:ext uri="{BB962C8B-B14F-4D97-AF65-F5344CB8AC3E}">
        <p14:creationId xmlns:p14="http://schemas.microsoft.com/office/powerpoint/2010/main" val="11724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C50DDDA-BCC0-47F6-9B81-C2F125FCC8CF}" type="slidenum">
              <a:rPr lang="en-GB" altLang="cs-CZ"/>
              <a:pPr>
                <a:defRPr/>
              </a:pPr>
              <a:t>‹#›</a:t>
            </a:fld>
            <a:endParaRPr lang="en-GB" altLang="cs-CZ"/>
          </a:p>
        </p:txBody>
      </p:sp>
    </p:spTree>
    <p:extLst>
      <p:ext uri="{BB962C8B-B14F-4D97-AF65-F5344CB8AC3E}">
        <p14:creationId xmlns:p14="http://schemas.microsoft.com/office/powerpoint/2010/main" val="36039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843A082-9D20-4E97-9145-DEB086709082}" type="slidenum">
              <a:rPr lang="en-GB" altLang="cs-CZ"/>
              <a:pPr>
                <a:defRPr/>
              </a:pPr>
              <a:t>‹#›</a:t>
            </a:fld>
            <a:endParaRPr lang="en-GB" altLang="cs-CZ"/>
          </a:p>
        </p:txBody>
      </p:sp>
    </p:spTree>
    <p:extLst>
      <p:ext uri="{BB962C8B-B14F-4D97-AF65-F5344CB8AC3E}">
        <p14:creationId xmlns:p14="http://schemas.microsoft.com/office/powerpoint/2010/main" val="38207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6CFC53CD-F616-41C8-A6E1-5ECC75B9C612}" type="slidenum">
              <a:rPr lang="en-GB" altLang="cs-CZ"/>
              <a:pPr>
                <a:defRPr/>
              </a:pPr>
              <a:t>‹#›</a:t>
            </a:fld>
            <a:endParaRPr lang="en-GB" altLang="cs-CZ"/>
          </a:p>
        </p:txBody>
      </p:sp>
    </p:spTree>
    <p:extLst>
      <p:ext uri="{BB962C8B-B14F-4D97-AF65-F5344CB8AC3E}">
        <p14:creationId xmlns:p14="http://schemas.microsoft.com/office/powerpoint/2010/main" val="17175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3A6CDED-272C-459B-BBA0-54059C9629AE}" type="slidenum">
              <a:rPr lang="en-GB" altLang="cs-CZ"/>
              <a:pPr>
                <a:defRPr/>
              </a:pPr>
              <a:t>‹#›</a:t>
            </a:fld>
            <a:endParaRPr lang="en-GB" altLang="cs-CZ"/>
          </a:p>
        </p:txBody>
      </p:sp>
    </p:spTree>
    <p:extLst>
      <p:ext uri="{BB962C8B-B14F-4D97-AF65-F5344CB8AC3E}">
        <p14:creationId xmlns:p14="http://schemas.microsoft.com/office/powerpoint/2010/main" val="741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229F8E49-83C3-49CF-980D-D5F1EEC6AA8E}" type="slidenum">
              <a:rPr lang="en-GB" altLang="cs-CZ"/>
              <a:pPr>
                <a:defRPr/>
              </a:pPr>
              <a:t>‹#›</a:t>
            </a:fld>
            <a:endParaRPr lang="en-GB" altLang="cs-CZ"/>
          </a:p>
        </p:txBody>
      </p:sp>
    </p:spTree>
    <p:extLst>
      <p:ext uri="{BB962C8B-B14F-4D97-AF65-F5344CB8AC3E}">
        <p14:creationId xmlns:p14="http://schemas.microsoft.com/office/powerpoint/2010/main" val="8497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F12801C4-321E-4F52-B238-B98CECD03408}" type="slidenum">
              <a:rPr lang="en-GB" altLang="cs-CZ"/>
              <a:pPr>
                <a:defRPr/>
              </a:pPr>
              <a:t>‹#›</a:t>
            </a:fld>
            <a:endParaRPr lang="en-GB" altLang="cs-CZ"/>
          </a:p>
        </p:txBody>
      </p:sp>
    </p:spTree>
    <p:extLst>
      <p:ext uri="{BB962C8B-B14F-4D97-AF65-F5344CB8AC3E}">
        <p14:creationId xmlns:p14="http://schemas.microsoft.com/office/powerpoint/2010/main" val="28894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A3D61DCB-F7D7-4D00-B939-1E1CF1C345BA}" type="slidenum">
              <a:rPr lang="en-GB" altLang="cs-CZ"/>
              <a:pPr>
                <a:defRPr/>
              </a:pPr>
              <a:t>‹#›</a:t>
            </a:fld>
            <a:endParaRPr lang="en-GB" altLang="cs-CZ"/>
          </a:p>
        </p:txBody>
      </p:sp>
    </p:spTree>
    <p:extLst>
      <p:ext uri="{BB962C8B-B14F-4D97-AF65-F5344CB8AC3E}">
        <p14:creationId xmlns:p14="http://schemas.microsoft.com/office/powerpoint/2010/main" val="21729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08410581-99B8-42B8-BE60-BEB6BFE67ECE}" type="slidenum">
              <a:rPr lang="en-GB" altLang="cs-CZ"/>
              <a:pPr>
                <a:defRPr/>
              </a:pPr>
              <a:t>‹#›</a:t>
            </a:fld>
            <a:endParaRPr lang="en-GB" altLang="cs-CZ"/>
          </a:p>
        </p:txBody>
      </p:sp>
    </p:spTree>
    <p:extLst>
      <p:ext uri="{BB962C8B-B14F-4D97-AF65-F5344CB8AC3E}">
        <p14:creationId xmlns:p14="http://schemas.microsoft.com/office/powerpoint/2010/main" val="4749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04BAE31F-42F4-4275-B586-E570FC238124}" type="slidenum">
              <a:rPr lang="en-GB" altLang="cs-CZ"/>
              <a:pPr>
                <a:defRPr/>
              </a:pPr>
              <a:t>‹#›</a:t>
            </a:fld>
            <a:endParaRPr lang="en-GB" altLang="cs-CZ"/>
          </a:p>
        </p:txBody>
      </p:sp>
    </p:spTree>
    <p:extLst>
      <p:ext uri="{BB962C8B-B14F-4D97-AF65-F5344CB8AC3E}">
        <p14:creationId xmlns:p14="http://schemas.microsoft.com/office/powerpoint/2010/main" val="69276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B0AFCD9-554B-4CED-806B-9286840CE56C}" type="slidenum">
              <a:rPr lang="en-GB" altLang="cs-CZ"/>
              <a:pPr>
                <a:defRPr/>
              </a:pPr>
              <a:t>‹#›</a:t>
            </a:fld>
            <a:endParaRPr lang="en-GB" altLang="cs-CZ"/>
          </a:p>
        </p:txBody>
      </p:sp>
    </p:spTree>
    <p:extLst>
      <p:ext uri="{BB962C8B-B14F-4D97-AF65-F5344CB8AC3E}">
        <p14:creationId xmlns:p14="http://schemas.microsoft.com/office/powerpoint/2010/main" val="285639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AEC974-021D-44AD-B7DE-2C394291483D}"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MICROCIRCULATION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p:cNvSpPr txBox="1">
            <a:spLocks noChangeArrowheads="1"/>
          </p:cNvSpPr>
          <p:nvPr/>
        </p:nvSpPr>
        <p:spPr bwMode="auto">
          <a:xfrm>
            <a:off x="323850" y="555625"/>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a:latin typeface="Arial Black" pitchFamily="34" charset="0"/>
              </a:rPr>
              <a:t>CAUSES OF INCREASED INTERSTITIAL FLUID VOLUME (EDEMA) </a:t>
            </a:r>
            <a:endParaRPr lang="cs-CZ" altLang="cs-CZ" sz="2400" b="1">
              <a:latin typeface="Arial Black" pitchFamily="34" charset="0"/>
            </a:endParaRPr>
          </a:p>
        </p:txBody>
      </p:sp>
      <p:sp>
        <p:nvSpPr>
          <p:cNvPr id="27650" name="Rectangle 9"/>
          <p:cNvSpPr>
            <a:spLocks noChangeArrowheads="1"/>
          </p:cNvSpPr>
          <p:nvPr/>
        </p:nvSpPr>
        <p:spPr bwMode="auto">
          <a:xfrm>
            <a:off x="1838325"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51"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844675"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Line 13"/>
          <p:cNvSpPr>
            <a:spLocks noChangeShapeType="1"/>
          </p:cNvSpPr>
          <p:nvPr/>
        </p:nvSpPr>
        <p:spPr bwMode="auto">
          <a:xfrm flipV="1">
            <a:off x="3990975"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7653" name="Rectangle 14"/>
          <p:cNvSpPr>
            <a:spLocks noChangeArrowheads="1"/>
          </p:cNvSpPr>
          <p:nvPr/>
        </p:nvSpPr>
        <p:spPr bwMode="auto">
          <a:xfrm>
            <a:off x="5915025"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4" name="Rectangle 16"/>
          <p:cNvSpPr>
            <a:spLocks noChangeArrowheads="1"/>
          </p:cNvSpPr>
          <p:nvPr/>
        </p:nvSpPr>
        <p:spPr bwMode="auto">
          <a:xfrm>
            <a:off x="1949450"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5" name="Rectangle 17"/>
          <p:cNvSpPr>
            <a:spLocks noChangeArrowheads="1"/>
          </p:cNvSpPr>
          <p:nvPr/>
        </p:nvSpPr>
        <p:spPr bwMode="auto">
          <a:xfrm>
            <a:off x="2070100"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56" name="Group 25"/>
          <p:cNvGrpSpPr>
            <a:grpSpLocks/>
          </p:cNvGrpSpPr>
          <p:nvPr/>
        </p:nvGrpSpPr>
        <p:grpSpPr bwMode="auto">
          <a:xfrm>
            <a:off x="3159125" y="3587750"/>
            <a:ext cx="581025" cy="523875"/>
            <a:chOff x="808" y="2044"/>
            <a:chExt cx="366" cy="330"/>
          </a:xfrm>
        </p:grpSpPr>
        <p:sp>
          <p:nvSpPr>
            <p:cNvPr id="27675"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6"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7657" name="Group 28"/>
          <p:cNvGrpSpPr>
            <a:grpSpLocks/>
          </p:cNvGrpSpPr>
          <p:nvPr/>
        </p:nvGrpSpPr>
        <p:grpSpPr bwMode="auto">
          <a:xfrm>
            <a:off x="1479550" y="5518150"/>
            <a:ext cx="581025" cy="523875"/>
            <a:chOff x="782" y="2498"/>
            <a:chExt cx="366" cy="330"/>
          </a:xfrm>
        </p:grpSpPr>
        <p:sp>
          <p:nvSpPr>
            <p:cNvPr id="27673"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4"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7658" name="Group 32"/>
          <p:cNvGrpSpPr>
            <a:grpSpLocks/>
          </p:cNvGrpSpPr>
          <p:nvPr/>
        </p:nvGrpSpPr>
        <p:grpSpPr bwMode="auto">
          <a:xfrm>
            <a:off x="1454150" y="4911725"/>
            <a:ext cx="2555875" cy="622300"/>
            <a:chOff x="1006" y="3496"/>
            <a:chExt cx="1610" cy="392"/>
          </a:xfrm>
        </p:grpSpPr>
        <p:sp>
          <p:nvSpPr>
            <p:cNvPr id="27668"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9"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a:t>Increased capillary permeability</a:t>
              </a:r>
              <a:endParaRPr lang="cs-CZ" altLang="cs-CZ" sz="1000"/>
            </a:p>
          </p:txBody>
        </p:sp>
        <p:grpSp>
          <p:nvGrpSpPr>
            <p:cNvPr id="27670" name="Group 29"/>
            <p:cNvGrpSpPr>
              <a:grpSpLocks/>
            </p:cNvGrpSpPr>
            <p:nvPr/>
          </p:nvGrpSpPr>
          <p:grpSpPr bwMode="auto">
            <a:xfrm>
              <a:off x="1006" y="3496"/>
              <a:ext cx="366" cy="330"/>
              <a:chOff x="760" y="2962"/>
              <a:chExt cx="366" cy="330"/>
            </a:xfrm>
          </p:grpSpPr>
          <p:sp>
            <p:nvSpPr>
              <p:cNvPr id="27671"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2"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7659" name="Rectangle 27"/>
          <p:cNvSpPr>
            <a:spLocks noChangeArrowheads="1"/>
          </p:cNvSpPr>
          <p:nvPr/>
        </p:nvSpPr>
        <p:spPr bwMode="auto">
          <a:xfrm>
            <a:off x="1905000"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60" name="Group 26"/>
          <p:cNvGrpSpPr>
            <a:grpSpLocks/>
          </p:cNvGrpSpPr>
          <p:nvPr/>
        </p:nvGrpSpPr>
        <p:grpSpPr bwMode="auto">
          <a:xfrm>
            <a:off x="2914650" y="2771775"/>
            <a:ext cx="581025" cy="523875"/>
            <a:chOff x="1032" y="1440"/>
            <a:chExt cx="366" cy="330"/>
          </a:xfrm>
        </p:grpSpPr>
        <p:sp>
          <p:nvSpPr>
            <p:cNvPr id="2766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7"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7661" name="Rectangle 30"/>
          <p:cNvSpPr>
            <a:spLocks noChangeArrowheads="1"/>
          </p:cNvSpPr>
          <p:nvPr/>
        </p:nvSpPr>
        <p:spPr bwMode="auto">
          <a:xfrm>
            <a:off x="1968500"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2" name="Text Box 31"/>
          <p:cNvSpPr txBox="1">
            <a:spLocks noChangeArrowheads="1"/>
          </p:cNvSpPr>
          <p:nvPr/>
        </p:nvSpPr>
        <p:spPr bwMode="auto">
          <a:xfrm>
            <a:off x="2016125"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000"/>
              <a:t>      Reduced lymph drai</a:t>
            </a:r>
            <a:r>
              <a:rPr lang="cs-CZ" altLang="cs-CZ" sz="1000"/>
              <a:t>n</a:t>
            </a:r>
            <a:r>
              <a:rPr lang="en-GB" altLang="cs-CZ" sz="1000"/>
              <a:t>age</a:t>
            </a:r>
          </a:p>
        </p:txBody>
      </p:sp>
      <p:grpSp>
        <p:nvGrpSpPr>
          <p:cNvPr id="27663" name="Group 33"/>
          <p:cNvGrpSpPr>
            <a:grpSpLocks/>
          </p:cNvGrpSpPr>
          <p:nvPr/>
        </p:nvGrpSpPr>
        <p:grpSpPr bwMode="auto">
          <a:xfrm>
            <a:off x="3968750" y="5829300"/>
            <a:ext cx="3017838" cy="419100"/>
            <a:chOff x="1292" y="890"/>
            <a:chExt cx="3357" cy="544"/>
          </a:xfrm>
        </p:grpSpPr>
        <p:sp>
          <p:nvSpPr>
            <p:cNvPr id="27664"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65"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8" r="44341" b="8917"/>
          <a:stretch/>
        </p:blipFill>
        <p:spPr bwMode="auto">
          <a:xfrm>
            <a:off x="812800" y="1099066"/>
            <a:ext cx="4225366" cy="372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SPECIAL CASES</a:t>
            </a:r>
            <a:endParaRPr lang="cs-CZ" altLang="cs-CZ" sz="2400" b="1" dirty="0">
              <a:latin typeface="Arial Black" pitchFamily="34" charset="0"/>
            </a:endParaRPr>
          </a:p>
        </p:txBody>
      </p:sp>
      <p:sp>
        <p:nvSpPr>
          <p:cNvPr id="4" name="TextovéPole 3"/>
          <p:cNvSpPr txBox="1"/>
          <p:nvPr/>
        </p:nvSpPr>
        <p:spPr>
          <a:xfrm>
            <a:off x="741081" y="693584"/>
            <a:ext cx="4879134" cy="400110"/>
          </a:xfrm>
          <a:prstGeom prst="rect">
            <a:avLst/>
          </a:prstGeom>
          <a:noFill/>
        </p:spPr>
        <p:txBody>
          <a:bodyPr wrap="square" rtlCol="0">
            <a:spAutoFit/>
          </a:bodyPr>
          <a:lstStyle/>
          <a:p>
            <a:r>
              <a:rPr lang="en-GB" sz="2000" b="1" dirty="0" smtClean="0"/>
              <a:t>Glomerular microcirculation</a:t>
            </a:r>
            <a:endParaRPr lang="en-GB" sz="2000" b="1" dirty="0"/>
          </a:p>
        </p:txBody>
      </p:sp>
      <p:sp>
        <p:nvSpPr>
          <p:cNvPr id="7" name="TextovéPole 6"/>
          <p:cNvSpPr txBox="1"/>
          <p:nvPr/>
        </p:nvSpPr>
        <p:spPr>
          <a:xfrm>
            <a:off x="749735" y="4965896"/>
            <a:ext cx="4386729" cy="400110"/>
          </a:xfrm>
          <a:prstGeom prst="rect">
            <a:avLst/>
          </a:prstGeom>
          <a:noFill/>
        </p:spPr>
        <p:txBody>
          <a:bodyPr wrap="square" rtlCol="0">
            <a:spAutoFit/>
          </a:bodyPr>
          <a:lstStyle/>
          <a:p>
            <a:r>
              <a:rPr lang="en-GB" sz="2000" b="1" dirty="0" smtClean="0"/>
              <a:t>Pulmonary microcirculation</a:t>
            </a:r>
            <a:endParaRPr lang="en-GB" sz="2000" b="1" dirty="0"/>
          </a:p>
        </p:txBody>
      </p:sp>
      <p:sp>
        <p:nvSpPr>
          <p:cNvPr id="6" name="Ovál 5"/>
          <p:cNvSpPr/>
          <p:nvPr/>
        </p:nvSpPr>
        <p:spPr>
          <a:xfrm>
            <a:off x="561506" y="821639"/>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9" name="Ovál 8"/>
          <p:cNvSpPr/>
          <p:nvPr/>
        </p:nvSpPr>
        <p:spPr>
          <a:xfrm>
            <a:off x="569906" y="5111880"/>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8" name="TextovéPole 7"/>
          <p:cNvSpPr txBox="1"/>
          <p:nvPr/>
        </p:nvSpPr>
        <p:spPr>
          <a:xfrm>
            <a:off x="5199529" y="1009858"/>
            <a:ext cx="3693646" cy="3970318"/>
          </a:xfrm>
          <a:prstGeom prst="rect">
            <a:avLst/>
          </a:prstGeom>
          <a:noFill/>
        </p:spPr>
        <p:txBody>
          <a:bodyPr wrap="square" rtlCol="0">
            <a:spAutoFit/>
          </a:bodyPr>
          <a:lstStyle/>
          <a:p>
            <a:pPr algn="just"/>
            <a:r>
              <a:rPr lang="en-GB" dirty="0" smtClean="0"/>
              <a:t>P</a:t>
            </a:r>
            <a:r>
              <a:rPr lang="en-GB" baseline="-25000" dirty="0" smtClean="0"/>
              <a:t>GC </a:t>
            </a:r>
            <a:r>
              <a:rPr lang="en-GB" dirty="0" smtClean="0"/>
              <a:t>and</a:t>
            </a:r>
            <a:r>
              <a:rPr lang="en-GB" baseline="-25000" dirty="0" smtClean="0"/>
              <a:t> </a:t>
            </a:r>
            <a:r>
              <a:rPr lang="en-GB" dirty="0" smtClean="0"/>
              <a:t>P</a:t>
            </a:r>
            <a:r>
              <a:rPr lang="en-GB" baseline="-25000" dirty="0" smtClean="0"/>
              <a:t>BC </a:t>
            </a:r>
            <a:r>
              <a:rPr lang="en-GB" dirty="0" smtClean="0"/>
              <a:t>are</a:t>
            </a:r>
            <a:r>
              <a:rPr lang="en-GB" sz="1200" dirty="0" smtClean="0"/>
              <a:t> </a:t>
            </a:r>
            <a:r>
              <a:rPr lang="en-GB" dirty="0" smtClean="0"/>
              <a:t>~45</a:t>
            </a:r>
            <a:r>
              <a:rPr lang="en-GB" sz="1200" dirty="0" smtClean="0"/>
              <a:t> </a:t>
            </a:r>
            <a:r>
              <a:rPr lang="en-GB" dirty="0" smtClean="0"/>
              <a:t>and</a:t>
            </a:r>
            <a:r>
              <a:rPr lang="en-GB" sz="1200" dirty="0" smtClean="0"/>
              <a:t> </a:t>
            </a:r>
            <a:r>
              <a:rPr lang="en-GB" dirty="0" smtClean="0"/>
              <a:t>10</a:t>
            </a:r>
            <a:r>
              <a:rPr lang="cs-CZ" sz="800" dirty="0" smtClean="0"/>
              <a:t> </a:t>
            </a:r>
            <a:r>
              <a:rPr lang="en-GB" dirty="0" smtClean="0"/>
              <a:t>mmHg, respectively.                      Effective filtration pressure (</a:t>
            </a:r>
            <a:r>
              <a:rPr lang="en-GB" dirty="0" err="1" smtClean="0"/>
              <a:t>P</a:t>
            </a:r>
            <a:r>
              <a:rPr lang="en-GB" baseline="-25000" dirty="0" err="1" smtClean="0"/>
              <a:t>eff</a:t>
            </a:r>
            <a:r>
              <a:rPr lang="en-GB" dirty="0" smtClean="0"/>
              <a:t>) at the arterial end of the capillaries equals 10 mmHg</a:t>
            </a:r>
            <a:r>
              <a:rPr lang="cs-CZ" dirty="0" smtClean="0"/>
              <a:t> (</a:t>
            </a:r>
            <a:r>
              <a:rPr lang="cs-CZ" dirty="0" err="1" smtClean="0"/>
              <a:t>red</a:t>
            </a:r>
            <a:r>
              <a:rPr lang="en-GB" dirty="0" smtClean="0"/>
              <a:t> </a:t>
            </a:r>
            <a:r>
              <a:rPr lang="cs-CZ" dirty="0" smtClean="0"/>
              <a:t> </a:t>
            </a:r>
            <a:r>
              <a:rPr lang="en-GB" dirty="0" smtClean="0"/>
              <a:t>coloured area). Because of the high filtration fraction, the</a:t>
            </a:r>
            <a:r>
              <a:rPr lang="cs-CZ" dirty="0" smtClean="0"/>
              <a:t> plasma</a:t>
            </a:r>
            <a:r>
              <a:rPr lang="en-GB" dirty="0" smtClean="0"/>
              <a:t> protein concentration and,</a:t>
            </a:r>
            <a:r>
              <a:rPr lang="cs-CZ" dirty="0" smtClean="0"/>
              <a:t> </a:t>
            </a:r>
            <a:r>
              <a:rPr lang="cs-CZ" dirty="0" err="1" smtClean="0"/>
              <a:t>thus</a:t>
            </a:r>
            <a:r>
              <a:rPr lang="cs-CZ" dirty="0" smtClean="0"/>
              <a:t>,</a:t>
            </a:r>
            <a:r>
              <a:rPr lang="en-GB" dirty="0" smtClean="0"/>
              <a:t> glomerular oncotic pressure</a:t>
            </a:r>
            <a:r>
              <a:rPr lang="cs-CZ" dirty="0" smtClean="0"/>
              <a:t> (</a:t>
            </a:r>
            <a:r>
              <a:rPr lang="en-GB" dirty="0" smtClean="0">
                <a:sym typeface="Symbol"/>
              </a:rPr>
              <a:t></a:t>
            </a:r>
            <a:r>
              <a:rPr lang="en-GB" baseline="-25000" dirty="0" smtClean="0">
                <a:sym typeface="Symbol"/>
              </a:rPr>
              <a:t>GS</a:t>
            </a:r>
            <a:r>
              <a:rPr lang="cs-CZ" dirty="0" smtClean="0">
                <a:sym typeface="Symbol"/>
              </a:rPr>
              <a:t>)</a:t>
            </a:r>
            <a:r>
              <a:rPr lang="en-GB" dirty="0" smtClean="0"/>
              <a:t> along the glomerular capillaries increase and </a:t>
            </a:r>
            <a:r>
              <a:rPr lang="en-GB" dirty="0" err="1" smtClean="0"/>
              <a:t>P</a:t>
            </a:r>
            <a:r>
              <a:rPr lang="en-GB" baseline="-25000" dirty="0" err="1" smtClean="0"/>
              <a:t>eff</a:t>
            </a:r>
            <a:r>
              <a:rPr lang="en-GB" dirty="0" smtClean="0"/>
              <a:t> decreases. Thus, filtration</a:t>
            </a:r>
            <a:r>
              <a:rPr lang="cs-CZ" dirty="0" smtClean="0"/>
              <a:t> </a:t>
            </a:r>
            <a:r>
              <a:rPr lang="en-GB" dirty="0" smtClean="0"/>
              <a:t>ceases (near distal end of capillary) when </a:t>
            </a:r>
            <a:r>
              <a:rPr lang="en-GB" dirty="0" smtClean="0">
                <a:sym typeface="Symbol"/>
              </a:rPr>
              <a:t></a:t>
            </a:r>
            <a:r>
              <a:rPr lang="en-GB" baseline="-25000" dirty="0" smtClean="0">
                <a:sym typeface="Symbol"/>
              </a:rPr>
              <a:t>GS</a:t>
            </a:r>
            <a:r>
              <a:rPr lang="en-GB" dirty="0" smtClean="0"/>
              <a:t> rises to about 35</a:t>
            </a:r>
            <a:r>
              <a:rPr lang="cs-CZ" dirty="0" smtClean="0"/>
              <a:t> </a:t>
            </a:r>
            <a:r>
              <a:rPr lang="en-GB" dirty="0" smtClean="0"/>
              <a:t>mmHg, decreasing </a:t>
            </a:r>
            <a:r>
              <a:rPr lang="en-GB" dirty="0" err="1" smtClean="0"/>
              <a:t>P</a:t>
            </a:r>
            <a:r>
              <a:rPr lang="en-GB" baseline="-25000" dirty="0" err="1" smtClean="0"/>
              <a:t>eff</a:t>
            </a:r>
            <a:r>
              <a:rPr lang="en-GB" dirty="0" smtClean="0"/>
              <a:t> to zero</a:t>
            </a:r>
            <a:r>
              <a:rPr lang="cs-CZ" dirty="0" smtClean="0"/>
              <a:t>.</a:t>
            </a:r>
            <a:endParaRPr lang="en-GB" dirty="0"/>
          </a:p>
        </p:txBody>
      </p:sp>
      <p:sp>
        <p:nvSpPr>
          <p:cNvPr id="10" name="TextovéPole 9"/>
          <p:cNvSpPr txBox="1"/>
          <p:nvPr/>
        </p:nvSpPr>
        <p:spPr>
          <a:xfrm>
            <a:off x="1613649" y="2637993"/>
            <a:ext cx="3227294" cy="654025"/>
          </a:xfrm>
          <a:prstGeom prst="rect">
            <a:avLst/>
          </a:prstGeom>
          <a:solidFill>
            <a:srgbClr val="0000FF"/>
          </a:solidFill>
        </p:spPr>
        <p:txBody>
          <a:bodyPr wrap="square" rtlCol="0">
            <a:spAutoFit/>
          </a:bodyPr>
          <a:lstStyle/>
          <a:p>
            <a:pPr algn="ctr"/>
            <a:r>
              <a:rPr lang="en-GB" b="1" dirty="0" smtClean="0">
                <a:solidFill>
                  <a:srgbClr val="FF3399"/>
                </a:solidFill>
              </a:rPr>
              <a:t>Effective filtration pressure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GC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BC</a:t>
            </a:r>
            <a:r>
              <a:rPr lang="cs-CZ" b="1" dirty="0">
                <a:solidFill>
                  <a:srgbClr val="FF3399"/>
                </a:solidFill>
              </a:rPr>
              <a:t> </a:t>
            </a:r>
            <a:r>
              <a:rPr lang="cs-CZ" b="1" dirty="0" smtClean="0">
                <a:solidFill>
                  <a:srgbClr val="FF3399"/>
                </a:solidFill>
              </a:rPr>
              <a:t>- </a:t>
            </a:r>
            <a:r>
              <a:rPr lang="en-GB" b="1" dirty="0" smtClean="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1" name="TextovéPole 10"/>
          <p:cNvSpPr txBox="1"/>
          <p:nvPr/>
        </p:nvSpPr>
        <p:spPr>
          <a:xfrm>
            <a:off x="1628990" y="3427530"/>
            <a:ext cx="303320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en-GB" sz="1400" dirty="0" smtClean="0">
                <a:solidFill>
                  <a:schemeClr val="bg1"/>
                </a:solidFill>
              </a:rPr>
              <a:t>glomerular capillary pressure</a:t>
            </a:r>
            <a:endParaRPr lang="en-GB" sz="1400" dirty="0">
              <a:solidFill>
                <a:schemeClr val="bg1"/>
              </a:solidFill>
            </a:endParaRPr>
          </a:p>
        </p:txBody>
      </p:sp>
      <p:sp>
        <p:nvSpPr>
          <p:cNvPr id="13" name="TextovéPole 12"/>
          <p:cNvSpPr txBox="1"/>
          <p:nvPr/>
        </p:nvSpPr>
        <p:spPr>
          <a:xfrm>
            <a:off x="1628990" y="3727727"/>
            <a:ext cx="3142142"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a:solidFill>
                  <a:schemeClr val="bg1"/>
                </a:solidFill>
              </a:rPr>
              <a:t>–</a:t>
            </a:r>
            <a:r>
              <a:rPr lang="cs-CZ" sz="1600" baseline="-25000" dirty="0" smtClean="0">
                <a:solidFill>
                  <a:schemeClr val="bg1"/>
                </a:solidFill>
              </a:rPr>
              <a:t> </a:t>
            </a:r>
            <a:r>
              <a:rPr lang="en-GB" sz="1400" dirty="0" smtClean="0">
                <a:solidFill>
                  <a:schemeClr val="bg1"/>
                </a:solidFill>
              </a:rPr>
              <a:t>pressure in Bowman’s capsule</a:t>
            </a:r>
            <a:endParaRPr lang="en-GB" sz="1400" dirty="0">
              <a:solidFill>
                <a:schemeClr val="bg1"/>
              </a:solidFill>
            </a:endParaRPr>
          </a:p>
        </p:txBody>
      </p:sp>
      <p:sp>
        <p:nvSpPr>
          <p:cNvPr id="12" name="TextovéPole 11"/>
          <p:cNvSpPr txBox="1"/>
          <p:nvPr/>
        </p:nvSpPr>
        <p:spPr>
          <a:xfrm>
            <a:off x="569905" y="5313315"/>
            <a:ext cx="8323269" cy="1254189"/>
          </a:xfrm>
          <a:prstGeom prst="rect">
            <a:avLst/>
          </a:prstGeom>
          <a:noFill/>
        </p:spPr>
        <p:txBody>
          <a:bodyPr wrap="square" rtlCol="0">
            <a:spAutoFit/>
          </a:bodyPr>
          <a:lstStyle/>
          <a:p>
            <a:pPr algn="just"/>
            <a:r>
              <a:rPr lang="en-GB" sz="1850" dirty="0" smtClean="0"/>
              <a:t>The hydrostatic and osmotic pressure gradients in the lung capillaries are small </a:t>
            </a:r>
            <a:r>
              <a:rPr lang="cs-CZ" sz="1850" dirty="0" smtClean="0"/>
              <a:t>(</a:t>
            </a:r>
            <a:r>
              <a:rPr lang="cs-CZ" sz="1850" dirty="0" smtClean="0">
                <a:sym typeface="Symbol"/>
              </a:rPr>
              <a:t></a:t>
            </a:r>
            <a:r>
              <a:rPr lang="en-GB" sz="2000" dirty="0" smtClean="0"/>
              <a:t>10 mmHg</a:t>
            </a:r>
            <a:r>
              <a:rPr lang="cs-CZ" sz="2000" dirty="0" smtClean="0"/>
              <a:t>) </a:t>
            </a:r>
            <a:r>
              <a:rPr lang="en-GB" sz="1850" dirty="0" smtClean="0"/>
              <a:t>and nearly balanced under physiological conditions ensuring equilibrium between filtration and reabsorption. Any excess of filtration over reabsorption is drained via pulmonary lymphatic.</a:t>
            </a:r>
            <a:endParaRPr lang="en-GB" sz="1850" dirty="0"/>
          </a:p>
        </p:txBody>
      </p:sp>
    </p:spTree>
    <p:extLst>
      <p:ext uri="{BB962C8B-B14F-4D97-AF65-F5344CB8AC3E}">
        <p14:creationId xmlns:p14="http://schemas.microsoft.com/office/powerpoint/2010/main" val="4069928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4"/>
          <p:cNvSpPr txBox="1">
            <a:spLocks noChangeArrowheads="1"/>
          </p:cNvSpPr>
          <p:nvPr/>
        </p:nvSpPr>
        <p:spPr bwMode="auto">
          <a:xfrm>
            <a:off x="1138238" y="555625"/>
            <a:ext cx="6883400"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Times New Roman" pitchFamily="18" charset="0"/>
              </a:rPr>
              <a:t>MOVEMENT</a:t>
            </a:r>
            <a:r>
              <a:rPr lang="cs-CZ" altLang="cs-CZ" sz="2400" b="1">
                <a:latin typeface="Times New Roman" pitchFamily="18" charset="0"/>
              </a:rPr>
              <a:t> OF SOLUTES </a:t>
            </a:r>
            <a:r>
              <a:rPr lang="en-GB" altLang="cs-CZ" sz="2400" b="1">
                <a:latin typeface="Times New Roman" pitchFamily="18" charset="0"/>
              </a:rPr>
              <a:t>ACCROSS CAPILLARY WALL</a:t>
            </a:r>
            <a:endParaRPr lang="cs-CZ" altLang="cs-CZ" sz="2400" b="1">
              <a:latin typeface="Times New Roman" pitchFamily="18" charset="0"/>
            </a:endParaRPr>
          </a:p>
        </p:txBody>
      </p:sp>
      <p:sp>
        <p:nvSpPr>
          <p:cNvPr id="28674" name="Text Box 5"/>
          <p:cNvSpPr txBox="1">
            <a:spLocks noChangeArrowheads="1"/>
          </p:cNvSpPr>
          <p:nvPr/>
        </p:nvSpPr>
        <p:spPr bwMode="auto">
          <a:xfrm>
            <a:off x="331788" y="1951038"/>
            <a:ext cx="8570912"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sz="2400" b="1">
                <a:sym typeface="Symbol" pitchFamily="18" charset="2"/>
              </a:rPr>
              <a:t> </a:t>
            </a:r>
            <a:r>
              <a:rPr lang="cs-CZ" altLang="cs-CZ" sz="2400" b="1"/>
              <a:t>DIFFUSION - </a:t>
            </a:r>
            <a:r>
              <a:rPr lang="en-GB" altLang="cs-CZ"/>
              <a:t>if there is, for a certain solute, a concentration difference between the plasma and interstitial space the solute diffuses across the capillary wall. Lipid-soluble molecules (e.g. O</a:t>
            </a:r>
            <a:r>
              <a:rPr lang="en-GB" altLang="cs-CZ" baseline="-25000"/>
              <a:t>2 </a:t>
            </a:r>
            <a:r>
              <a:rPr lang="en-GB" altLang="cs-CZ"/>
              <a:t>,CO</a:t>
            </a:r>
            <a:r>
              <a:rPr lang="en-GB" altLang="cs-CZ" baseline="-25000"/>
              <a:t>2</a:t>
            </a:r>
            <a:r>
              <a:rPr lang="en-GB" altLang="cs-CZ"/>
              <a:t>) move across the capillary wall directly while lipid insoluble molecules (e.g. ions, urea) move across the capillary wall by Intercellular clefts, pores </a:t>
            </a:r>
            <a:r>
              <a:rPr lang="cs-CZ" altLang="cs-CZ"/>
              <a:t>or</a:t>
            </a:r>
            <a:r>
              <a:rPr lang="en-GB" altLang="cs-CZ"/>
              <a:t> fenestrations. </a:t>
            </a:r>
          </a:p>
          <a:p>
            <a:pPr algn="ctr"/>
            <a:endParaRPr lang="en-GB" altLang="cs-CZ"/>
          </a:p>
        </p:txBody>
      </p:sp>
      <p:sp>
        <p:nvSpPr>
          <p:cNvPr id="28675" name="Text Box 6"/>
          <p:cNvSpPr txBox="1">
            <a:spLocks noChangeArrowheads="1"/>
          </p:cNvSpPr>
          <p:nvPr/>
        </p:nvSpPr>
        <p:spPr bwMode="auto">
          <a:xfrm>
            <a:off x="319088" y="3983038"/>
            <a:ext cx="835501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sym typeface="Symbol" pitchFamily="18" charset="2"/>
              </a:rPr>
              <a:t></a:t>
            </a:r>
            <a:r>
              <a:rPr lang="cs-CZ" altLang="cs-CZ"/>
              <a:t> </a:t>
            </a:r>
            <a:r>
              <a:rPr lang="cs-CZ" altLang="cs-CZ" sz="2400" b="1"/>
              <a:t>SOLVENT DRAG </a:t>
            </a:r>
            <a:r>
              <a:rPr lang="cs-CZ" altLang="cs-CZ" b="1"/>
              <a:t>-</a:t>
            </a:r>
            <a:r>
              <a:rPr lang="cs-CZ" altLang="cs-CZ" sz="2400" b="1"/>
              <a:t> </a:t>
            </a:r>
            <a:r>
              <a:rPr lang="en-GB" altLang="cs-CZ"/>
              <a:t>The</a:t>
            </a:r>
            <a:r>
              <a:rPr lang="cs-CZ" altLang="cs-CZ"/>
              <a:t> </a:t>
            </a:r>
            <a:r>
              <a:rPr lang="en-GB" altLang="cs-CZ"/>
              <a:t>dissolved particles are dragged through the capillary wall along with filtered and reabsorbed water.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5"/>
          <p:cNvSpPr txBox="1">
            <a:spLocks noChangeArrowheads="1"/>
          </p:cNvSpPr>
          <p:nvPr/>
        </p:nvSpPr>
        <p:spPr bwMode="auto">
          <a:xfrm>
            <a:off x="76200" y="1111250"/>
            <a:ext cx="9144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000" b="1" dirty="0"/>
              <a:t>Four forces known as Starling forces determine </a:t>
            </a:r>
            <a:r>
              <a:rPr lang="cs-CZ" altLang="cs-CZ" sz="2000" b="1" dirty="0" err="1"/>
              <a:t>net</a:t>
            </a:r>
            <a:r>
              <a:rPr lang="cs-CZ" altLang="cs-CZ" sz="2000" b="1" dirty="0"/>
              <a:t> </a:t>
            </a:r>
            <a:r>
              <a:rPr lang="en-GB" altLang="cs-CZ" sz="2000" b="1" dirty="0"/>
              <a:t>fluid movement across the capillary membranes.</a:t>
            </a:r>
          </a:p>
          <a:p>
            <a:pPr eaLnBrk="0" hangingPunct="0"/>
            <a:endParaRPr lang="en-GB" altLang="cs-CZ" sz="2400" dirty="0"/>
          </a:p>
          <a:p>
            <a:pPr eaLnBrk="0" hangingPunct="0"/>
            <a:r>
              <a:rPr lang="en-US" altLang="cs-CZ" sz="2000" b="1" dirty="0"/>
              <a:t>P</a:t>
            </a:r>
            <a:r>
              <a:rPr lang="en-US" altLang="cs-CZ" sz="2000" b="1" baseline="-25000" dirty="0"/>
              <a:t>c</a:t>
            </a:r>
            <a:r>
              <a:rPr lang="en-US" altLang="cs-CZ" sz="2000" dirty="0"/>
              <a:t>= Capillary Pressure</a:t>
            </a:r>
            <a:r>
              <a:rPr lang="en-US" altLang="cs-CZ" sz="2000" dirty="0">
                <a:sym typeface="Wingdings" pitchFamily="2" charset="2"/>
              </a:rPr>
              <a:t> Tends to </a:t>
            </a:r>
            <a:r>
              <a:rPr lang="cs-CZ" altLang="cs-CZ" sz="2000" dirty="0" err="1">
                <a:sym typeface="Wingdings" pitchFamily="2" charset="2"/>
              </a:rPr>
              <a:t>push</a:t>
            </a:r>
            <a:r>
              <a:rPr lang="en-US" altLang="cs-CZ" sz="2000" dirty="0">
                <a:sym typeface="Wingdings" pitchFamily="2" charset="2"/>
              </a:rPr>
              <a:t> fluid out of the capillary</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en-US" altLang="cs-CZ" sz="2000" dirty="0">
                <a:sym typeface="Wingdings" pitchFamily="2" charset="2"/>
              </a:rPr>
              <a:t>= Interstitial Fluid Pressure Tends to </a:t>
            </a:r>
            <a:r>
              <a:rPr lang="cs-CZ" altLang="cs-CZ" sz="2000" dirty="0" err="1">
                <a:sym typeface="Wingdings" pitchFamily="2" charset="2"/>
              </a:rPr>
              <a:t>push</a:t>
            </a:r>
            <a:r>
              <a:rPr lang="cs-CZ" altLang="cs-CZ" sz="2000" dirty="0">
                <a:sym typeface="Wingdings" pitchFamily="2" charset="2"/>
              </a:rPr>
              <a:t> </a:t>
            </a:r>
            <a:r>
              <a:rPr lang="en-US" altLang="cs-CZ" sz="2000" dirty="0">
                <a:sym typeface="Wingdings" pitchFamily="2" charset="2"/>
              </a:rPr>
              <a:t>fluid into the capillary.</a:t>
            </a:r>
          </a:p>
          <a:p>
            <a:pPr eaLnBrk="0" hangingPunct="0"/>
            <a:endParaRPr lang="cs-CZ" altLang="cs-CZ" sz="2000" b="1" dirty="0">
              <a:cs typeface="Arial" charset="0"/>
              <a:sym typeface="Wingdings" pitchFamily="2" charset="2"/>
            </a:endParaRPr>
          </a:p>
          <a:p>
            <a:pPr eaLnBrk="0" hangingPunct="0"/>
            <a:r>
              <a:rPr lang="el-GR" altLang="cs-CZ" sz="28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Plasma Colloid Osmotic Pressure </a:t>
            </a:r>
            <a:r>
              <a:rPr lang="en-GB" altLang="cs-CZ" sz="2000" dirty="0">
                <a:cs typeface="Arial" charset="0"/>
                <a:sym typeface="Wingdings" pitchFamily="2" charset="2"/>
              </a:rPr>
              <a:t>Tends to cause osmosis of fluid                                                     					   into capillary</a:t>
            </a:r>
            <a:r>
              <a:rPr lang="en-US" altLang="cs-CZ" sz="2000" dirty="0">
                <a:cs typeface="Arial" charset="0"/>
                <a:sym typeface="Wingdings" pitchFamily="2" charset="2"/>
              </a:rPr>
              <a:t>.</a:t>
            </a:r>
          </a:p>
          <a:p>
            <a:pPr eaLnBrk="0" hangingPunct="0"/>
            <a:r>
              <a:rPr lang="el-GR" altLang="cs-CZ" sz="2800" b="1" dirty="0">
                <a:latin typeface="Times New Roman" pitchFamily="18" charset="0"/>
                <a:cs typeface="Arial" charset="0"/>
                <a:sym typeface="Symbol" pitchFamily="18" charset="2"/>
              </a:rPr>
              <a:t></a:t>
            </a:r>
            <a:r>
              <a:rPr lang="en-US" altLang="cs-CZ" sz="2000" b="1" baseline="-25000" dirty="0" err="1">
                <a:sym typeface="Wingdings" pitchFamily="2" charset="2"/>
              </a:rPr>
              <a:t>i</a:t>
            </a:r>
            <a:r>
              <a:rPr lang="en-US" altLang="cs-CZ" sz="2000" dirty="0">
                <a:sym typeface="Wingdings" pitchFamily="2" charset="2"/>
              </a:rPr>
              <a:t> = Interstitial fluid colloid osmotic pressure </a:t>
            </a:r>
            <a:r>
              <a:rPr lang="en-GB" altLang="cs-CZ" sz="2000" dirty="0">
                <a:sym typeface="Wingdings" pitchFamily="2" charset="2"/>
              </a:rPr>
              <a:t>Tends to cause osmosis of fluid                                                                           </a:t>
            </a:r>
            <a:r>
              <a:rPr lang="cs-CZ" altLang="cs-CZ" sz="2000" dirty="0">
                <a:sym typeface="Wingdings" pitchFamily="2" charset="2"/>
              </a:rPr>
              <a:t>					          </a:t>
            </a:r>
            <a:r>
              <a:rPr lang="en-GB" altLang="cs-CZ" sz="2000" dirty="0">
                <a:sym typeface="Wingdings" pitchFamily="2" charset="2"/>
              </a:rPr>
              <a:t>out of the capillary</a:t>
            </a:r>
          </a:p>
          <a:p>
            <a:pPr eaLnBrk="0" hangingPunct="0"/>
            <a:endParaRPr lang="cs-CZ" altLang="cs-CZ" dirty="0">
              <a:sym typeface="Wingdings" pitchFamily="2" charset="2"/>
            </a:endParaRPr>
          </a:p>
          <a:p>
            <a:pPr eaLnBrk="0" hangingPunct="0"/>
            <a:r>
              <a:rPr lang="cs-CZ" altLang="cs-CZ" sz="2400" dirty="0">
                <a:sym typeface="Wingdings" pitchFamily="2" charset="2"/>
              </a:rPr>
              <a:t>            </a:t>
            </a:r>
            <a:r>
              <a:rPr lang="en-GB" altLang="cs-CZ" sz="2400" dirty="0">
                <a:sym typeface="Wingdings" pitchFamily="2" charset="2"/>
              </a:rPr>
              <a:t>Effective filtration pressure</a:t>
            </a:r>
            <a:r>
              <a:rPr lang="cs-CZ" altLang="cs-CZ" sz="2400" dirty="0">
                <a:sym typeface="Wingdings" pitchFamily="2" charset="2"/>
              </a:rPr>
              <a:t> =</a:t>
            </a:r>
            <a:r>
              <a:rPr lang="en-US" altLang="cs-CZ" sz="2400" dirty="0">
                <a:sym typeface="Wingdings" pitchFamily="2" charset="2"/>
              </a:rPr>
              <a:t> ((P</a:t>
            </a:r>
            <a:r>
              <a:rPr lang="en-US" altLang="cs-CZ" sz="2400" baseline="-25000" dirty="0">
                <a:sym typeface="Wingdings" pitchFamily="2" charset="2"/>
              </a:rPr>
              <a:t>c</a:t>
            </a:r>
            <a:r>
              <a:rPr lang="en-US" altLang="cs-CZ" sz="2400" dirty="0">
                <a:sym typeface="Wingdings" pitchFamily="2" charset="2"/>
              </a:rPr>
              <a:t>-P</a:t>
            </a:r>
            <a:r>
              <a:rPr lang="en-US" altLang="cs-CZ" sz="2400" baseline="-25000" dirty="0">
                <a:sym typeface="Wingdings" pitchFamily="2" charset="2"/>
              </a:rPr>
              <a:t>i</a:t>
            </a:r>
            <a:r>
              <a:rPr lang="en-US" altLang="cs-CZ" sz="2400" dirty="0">
                <a:sym typeface="Wingdings" pitchFamily="2" charset="2"/>
              </a:rPr>
              <a:t>) – (</a:t>
            </a:r>
            <a:r>
              <a:rPr lang="el-GR" altLang="cs-CZ" sz="2800" dirty="0">
                <a:latin typeface="Times New Roman" pitchFamily="18" charset="0"/>
                <a:cs typeface="Arial" charset="0"/>
                <a:sym typeface="Symbol" pitchFamily="18" charset="2"/>
              </a:rPr>
              <a:t></a:t>
            </a:r>
            <a:r>
              <a:rPr lang="en-US" altLang="cs-CZ" sz="2400" baseline="-25000" dirty="0">
                <a:sym typeface="Wingdings" pitchFamily="2" charset="2"/>
              </a:rPr>
              <a:t>c</a:t>
            </a:r>
            <a:r>
              <a:rPr lang="en-US" altLang="cs-CZ" sz="2400" dirty="0">
                <a:sym typeface="Wingdings" pitchFamily="2" charset="2"/>
              </a:rPr>
              <a:t>- </a:t>
            </a:r>
            <a:r>
              <a:rPr lang="el-GR" altLang="cs-CZ" sz="2800" dirty="0">
                <a:latin typeface="Times New Roman" pitchFamily="18" charset="0"/>
                <a:cs typeface="Arial" charset="0"/>
                <a:sym typeface="Symbol" pitchFamily="18" charset="2"/>
              </a:rPr>
              <a:t></a:t>
            </a:r>
            <a:r>
              <a:rPr lang="en-US" altLang="cs-CZ" sz="2400" baseline="-25000" dirty="0" err="1">
                <a:sym typeface="Wingdings" pitchFamily="2" charset="2"/>
              </a:rPr>
              <a:t>i</a:t>
            </a:r>
            <a:r>
              <a:rPr lang="en-US" altLang="cs-CZ" sz="2400" dirty="0">
                <a:sym typeface="Wingdings" pitchFamily="2" charset="2"/>
              </a:rPr>
              <a:t>)) </a:t>
            </a:r>
            <a:endParaRPr lang="cs-CZ" altLang="cs-CZ" sz="2400" dirty="0">
              <a:sym typeface="Wingdings" pitchFamily="2" charset="2"/>
            </a:endParaRPr>
          </a:p>
          <a:p>
            <a:pPr eaLnBrk="0" hangingPunct="0"/>
            <a:endParaRPr lang="cs-CZ" altLang="cs-CZ" sz="2000" b="1" dirty="0"/>
          </a:p>
          <a:p>
            <a:pPr eaLnBrk="0" hangingPunct="0"/>
            <a:r>
              <a:rPr lang="en-GB" altLang="cs-CZ" sz="2000" b="1" dirty="0"/>
              <a:t>The diffusion is the key factor in providing exchange of gases, substrates and waste products between the capillaries and the tissue cells.</a:t>
            </a:r>
          </a:p>
          <a:p>
            <a:pPr eaLnBrk="0" hangingPunct="0"/>
            <a:endParaRPr lang="en-US" altLang="cs-CZ" sz="2400" dirty="0">
              <a:sym typeface="Wingdings" pitchFamily="2" charset="2"/>
            </a:endParaRPr>
          </a:p>
        </p:txBody>
      </p:sp>
      <p:sp>
        <p:nvSpPr>
          <p:cNvPr id="29698" name="Text Box 6"/>
          <p:cNvSpPr txBox="1">
            <a:spLocks noChangeArrowheads="1"/>
          </p:cNvSpPr>
          <p:nvPr/>
        </p:nvSpPr>
        <p:spPr bwMode="auto">
          <a:xfrm>
            <a:off x="323850" y="460375"/>
            <a:ext cx="8569325"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rPr>
              <a:t>!!! TO REMEMBER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5"/>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CAUSES OF </a:t>
            </a:r>
            <a:r>
              <a:rPr lang="en-US" altLang="cs-CZ" sz="2400" b="1" dirty="0"/>
              <a:t>EDEMA</a:t>
            </a:r>
            <a:r>
              <a:rPr lang="cs-CZ" altLang="cs-CZ" sz="2400" b="1" dirty="0"/>
              <a:t> DEVELOPMENT:</a:t>
            </a:r>
          </a:p>
          <a:p>
            <a:pPr eaLnBrk="0" hangingPunct="0"/>
            <a:endParaRPr lang="en-GB" altLang="cs-CZ" sz="2400" b="1" dirty="0" smtClean="0"/>
          </a:p>
          <a:p>
            <a:pPr eaLnBrk="0" hangingPunct="0"/>
            <a:endParaRPr lang="en-GB" altLang="cs-CZ" sz="2400" b="1" dirty="0" smtClean="0"/>
          </a:p>
          <a:p>
            <a:pPr eaLnBrk="0" hangingPunct="0"/>
            <a:r>
              <a:rPr lang="en-GB" altLang="cs-CZ" sz="2400" dirty="0" smtClean="0"/>
              <a:t>  </a:t>
            </a:r>
            <a:r>
              <a:rPr lang="en-GB" altLang="cs-CZ" sz="2400" b="1" dirty="0" smtClean="0"/>
              <a:t>Capillary Pressure</a:t>
            </a:r>
            <a:r>
              <a:rPr lang="en-GB" altLang="cs-CZ" sz="2400" dirty="0" smtClean="0"/>
              <a:t> - P</a:t>
            </a:r>
            <a:r>
              <a:rPr lang="en-GB" altLang="cs-CZ" sz="2400" baseline="-25000" dirty="0" smtClean="0"/>
              <a:t>c</a:t>
            </a:r>
            <a:r>
              <a:rPr lang="en-GB" altLang="cs-CZ" sz="2400" dirty="0" smtClean="0"/>
              <a:t> (</a:t>
            </a:r>
            <a:r>
              <a:rPr lang="en-GB" altLang="cs-CZ" sz="2400" dirty="0" smtClean="0">
                <a:cs typeface="Arial" charset="0"/>
                <a:sym typeface="Symbol" pitchFamily="18" charset="2"/>
              </a:rPr>
              <a:t></a:t>
            </a:r>
            <a:r>
              <a:rPr lang="en-GB" altLang="cs-CZ" sz="2400" dirty="0" smtClean="0"/>
              <a:t>hydrostatic pressure, heart failure)</a:t>
            </a:r>
          </a:p>
          <a:p>
            <a:pPr eaLnBrk="0" hangingPunct="0"/>
            <a:endParaRPr lang="en-GB" altLang="cs-CZ" sz="2400" dirty="0" smtClean="0"/>
          </a:p>
          <a:p>
            <a:pPr eaLnBrk="0" hangingPunct="0"/>
            <a:r>
              <a:rPr lang="en-GB" altLang="cs-CZ" sz="2400" dirty="0" smtClean="0"/>
              <a:t>  </a:t>
            </a:r>
            <a:r>
              <a:rPr lang="en-GB" altLang="cs-CZ" sz="2400" b="1" dirty="0" smtClean="0"/>
              <a:t>Plasma Proteins</a:t>
            </a:r>
            <a:r>
              <a:rPr lang="en-GB" altLang="cs-CZ" sz="2400" dirty="0" smtClean="0"/>
              <a:t> </a:t>
            </a:r>
            <a:r>
              <a:rPr lang="en-GB" altLang="cs-CZ" sz="2400" dirty="0" smtClean="0">
                <a:sym typeface="Wingdings" pitchFamily="2" charset="2"/>
              </a:rPr>
              <a:t>(</a:t>
            </a:r>
            <a:r>
              <a:rPr lang="en-GB" altLang="cs-CZ" sz="2400" dirty="0" err="1" smtClean="0">
                <a:sym typeface="Wingdings" pitchFamily="2" charset="2"/>
              </a:rPr>
              <a:t>nephrotic</a:t>
            </a:r>
            <a:r>
              <a:rPr lang="en-GB" altLang="cs-CZ" sz="2400" dirty="0" smtClean="0">
                <a:sym typeface="Wingdings" pitchFamily="2" charset="2"/>
              </a:rPr>
              <a:t> syndrome, </a:t>
            </a:r>
            <a:r>
              <a:rPr lang="en-GB" sz="2400" dirty="0" smtClean="0"/>
              <a:t>liver cirrhosis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dirty="0" smtClean="0">
                <a:sym typeface="Wingdings" pitchFamily="2" charset="2"/>
              </a:rPr>
              <a:t>  </a:t>
            </a:r>
            <a:r>
              <a:rPr lang="en-GB" altLang="cs-CZ" sz="2400" b="1" dirty="0" smtClean="0">
                <a:sym typeface="Wingdings" pitchFamily="2" charset="2"/>
              </a:rPr>
              <a:t>Capillary Permeability </a:t>
            </a:r>
            <a:r>
              <a:rPr lang="en-GB" altLang="cs-CZ" sz="2400" dirty="0" smtClean="0"/>
              <a:t>-</a:t>
            </a:r>
            <a:r>
              <a:rPr lang="en-GB" altLang="cs-CZ" sz="2400" b="1" dirty="0" smtClean="0">
                <a:sym typeface="Wingdings" pitchFamily="2" charset="2"/>
              </a:rPr>
              <a:t> </a:t>
            </a:r>
            <a:r>
              <a:rPr lang="en-GB" altLang="cs-CZ" sz="2400" dirty="0" err="1" smtClean="0">
                <a:sym typeface="Wingdings" pitchFamily="2" charset="2"/>
              </a:rPr>
              <a:t>K</a:t>
            </a:r>
            <a:r>
              <a:rPr lang="en-GB" altLang="cs-CZ" sz="2400" baseline="-25000" dirty="0" err="1" smtClean="0">
                <a:sym typeface="Wingdings" pitchFamily="2" charset="2"/>
              </a:rPr>
              <a:t>f</a:t>
            </a:r>
            <a:r>
              <a:rPr lang="en-GB" altLang="cs-CZ" dirty="0" smtClean="0">
                <a:sym typeface="Wingdings" pitchFamily="2" charset="2"/>
              </a:rPr>
              <a:t> </a:t>
            </a:r>
            <a:r>
              <a:rPr lang="en-GB" altLang="cs-CZ" sz="2400" dirty="0" smtClean="0">
                <a:sym typeface="Wingdings" pitchFamily="2" charset="2"/>
              </a:rPr>
              <a:t>(infections, </a:t>
            </a:r>
            <a:r>
              <a:rPr lang="en-GB" altLang="cs-CZ" sz="2400" dirty="0" err="1" smtClean="0">
                <a:sym typeface="Wingdings" pitchFamily="2" charset="2"/>
              </a:rPr>
              <a:t>inflamations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b="1" dirty="0" smtClean="0">
                <a:sym typeface="Wingdings" pitchFamily="2" charset="2"/>
              </a:rPr>
              <a:t>  Lymph drainage</a:t>
            </a:r>
            <a:r>
              <a:rPr lang="en-GB" altLang="cs-CZ" sz="2400" dirty="0" smtClean="0"/>
              <a:t>-</a:t>
            </a:r>
            <a:r>
              <a:rPr lang="en-GB" altLang="cs-CZ" dirty="0" smtClean="0">
                <a:sym typeface="Wingdings" pitchFamily="2" charset="2"/>
              </a:rPr>
              <a:t> </a:t>
            </a:r>
            <a:r>
              <a:rPr lang="en-GB" altLang="cs-CZ" sz="2800" dirty="0" smtClean="0">
                <a:sym typeface="Symbol" pitchFamily="18" charset="2"/>
              </a:rPr>
              <a:t></a:t>
            </a:r>
            <a:r>
              <a:rPr lang="en-GB" altLang="cs-CZ" sz="2400" baseline="-25000" dirty="0" smtClean="0">
                <a:sym typeface="Wingdings" pitchFamily="2" charset="2"/>
              </a:rPr>
              <a:t>i</a:t>
            </a:r>
            <a:r>
              <a:rPr lang="en-GB" altLang="cs-CZ" sz="2400" dirty="0" smtClean="0">
                <a:sym typeface="Wingdings" pitchFamily="2" charset="2"/>
              </a:rPr>
              <a:t> (lymphatic blockage)</a:t>
            </a:r>
          </a:p>
          <a:p>
            <a:pPr eaLnBrk="0" hangingPunct="0"/>
            <a:endParaRPr lang="en-US" altLang="cs-CZ" sz="2400" dirty="0">
              <a:sym typeface="Wingdings" pitchFamily="2" charset="2"/>
            </a:endParaRPr>
          </a:p>
        </p:txBody>
      </p:sp>
      <p:sp>
        <p:nvSpPr>
          <p:cNvPr id="30722" name="AutoShape 6"/>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3" name="AutoShape 8"/>
          <p:cNvSpPr>
            <a:spLocks noChangeArrowheads="1"/>
          </p:cNvSpPr>
          <p:nvPr/>
        </p:nvSpPr>
        <p:spPr bwMode="auto">
          <a:xfrm>
            <a:off x="273050" y="2967038"/>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4" name="AutoShape 10"/>
          <p:cNvSpPr>
            <a:spLocks noChangeArrowheads="1"/>
          </p:cNvSpPr>
          <p:nvPr/>
        </p:nvSpPr>
        <p:spPr bwMode="auto">
          <a:xfrm>
            <a:off x="311150" y="36464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4342" name="AutoShape 12"/>
          <p:cNvSpPr>
            <a:spLocks noChangeArrowheads="1"/>
          </p:cNvSpPr>
          <p:nvPr/>
        </p:nvSpPr>
        <p:spPr bwMode="auto">
          <a:xfrm>
            <a:off x="311150" y="44211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623830"/>
            <a:ext cx="71278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principal function of the microcirculation is to permit the transfer of substances (water, solutes, gases) between the vascular system and the tissues.</a:t>
            </a:r>
            <a:r>
              <a:rPr lang="en-US" altLang="cs-CZ" dirty="0">
                <a:solidFill>
                  <a:srgbClr val="FF0066"/>
                </a:solidFill>
              </a:rPr>
              <a:t> </a:t>
            </a:r>
            <a:endParaRPr lang="en-US" altLang="cs-CZ" dirty="0">
              <a:solidFill>
                <a:srgbClr val="FF0000"/>
              </a:solidFill>
            </a:endParaRPr>
          </a:p>
        </p:txBody>
      </p:sp>
      <p:sp>
        <p:nvSpPr>
          <p:cNvPr id="15366" name="Rectangle 14"/>
          <p:cNvSpPr>
            <a:spLocks noChangeArrowheads="1"/>
          </p:cNvSpPr>
          <p:nvPr/>
        </p:nvSpPr>
        <p:spPr bwMode="auto">
          <a:xfrm>
            <a:off x="2052638" y="2857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FUNCTIONAL ANATOMY</a:t>
            </a:r>
            <a:endParaRPr lang="en-GB" altLang="cs-CZ" sz="2400" b="1" dirty="0">
              <a:latin typeface="Times New Roman" pitchFamily="18" charset="0"/>
            </a:endParaRPr>
          </a:p>
        </p:txBody>
      </p:sp>
      <p:sp>
        <p:nvSpPr>
          <p:cNvPr id="8" name="Text Box 12"/>
          <p:cNvSpPr txBox="1">
            <a:spLocks noChangeArrowheads="1"/>
          </p:cNvSpPr>
          <p:nvPr/>
        </p:nvSpPr>
        <p:spPr bwMode="auto">
          <a:xfrm>
            <a:off x="962025" y="1076325"/>
            <a:ext cx="7127875" cy="630238"/>
          </a:xfrm>
          <a:prstGeom prst="rect">
            <a:avLst/>
          </a:prstGeom>
          <a:solidFill>
            <a:schemeClr val="bg1"/>
          </a:solid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cs-CZ" sz="1750" b="1" dirty="0"/>
              <a:t>Microcirculation is circulation of the blood  through the smallest vessels of the body – </a:t>
            </a:r>
            <a:r>
              <a:rPr lang="en-GB" altLang="cs-CZ" sz="1750" b="1" dirty="0" err="1"/>
              <a:t>arteriols</a:t>
            </a:r>
            <a:r>
              <a:rPr lang="en-GB" altLang="cs-CZ" sz="1750" b="1" dirty="0"/>
              <a:t>, </a:t>
            </a:r>
            <a:r>
              <a:rPr lang="en-GB" altLang="cs-CZ" sz="1750" b="1" dirty="0" err="1"/>
              <a:t>capi</a:t>
            </a:r>
            <a:r>
              <a:rPr lang="cs-CZ" altLang="cs-CZ" sz="1750" b="1" dirty="0"/>
              <a:t>l</a:t>
            </a:r>
            <a:r>
              <a:rPr lang="en-GB" altLang="cs-CZ" sz="1750" b="1" dirty="0" err="1"/>
              <a:t>laries</a:t>
            </a:r>
            <a:r>
              <a:rPr lang="en-GB" altLang="cs-CZ" sz="1750" b="1" dirty="0"/>
              <a:t> and venules</a:t>
            </a:r>
            <a:r>
              <a:rPr lang="cs-CZ" altLang="cs-CZ" sz="1750" b="1" dirty="0"/>
              <a:t>.</a:t>
            </a:r>
            <a:endParaRPr lang="en-GB" altLang="cs-CZ" sz="1750" b="1" dirty="0"/>
          </a:p>
        </p:txBody>
      </p:sp>
      <p:pic>
        <p:nvPicPr>
          <p:cNvPr id="1026"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62025" y="18108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STRUCTURE OF VESSEL WALL</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7410" name="Picture 7"/>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7411" name="AutoShape 9"/>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12" name="AutoShape 11"/>
          <p:cNvSpPr>
            <a:spLocks noChangeArrowheads="1"/>
          </p:cNvSpPr>
          <p:nvPr/>
        </p:nvSpPr>
        <p:spPr bwMode="auto">
          <a:xfrm>
            <a:off x="5219700" y="250190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total area of all the capillary </a:t>
            </a:r>
            <a:r>
              <a:rPr lang="cs-CZ" altLang="cs-CZ"/>
              <a:t>walls</a:t>
            </a:r>
            <a:r>
              <a:rPr lang="en-GB" altLang="cs-CZ"/>
              <a:t> in the body exceeds </a:t>
            </a:r>
            <a:r>
              <a:rPr lang="cs-CZ" altLang="cs-CZ"/>
              <a:t>5</a:t>
            </a:r>
            <a:r>
              <a:rPr lang="en-GB" altLang="cs-CZ"/>
              <a:t>00 m</a:t>
            </a:r>
            <a:r>
              <a:rPr lang="en-GB" altLang="cs-CZ" baseline="30000"/>
              <a:t>2</a:t>
            </a:r>
            <a:r>
              <a:rPr lang="cs-CZ" altLang="cs-CZ"/>
              <a:t>.</a:t>
            </a:r>
            <a:endParaRPr lang="en-US" altLang="cs-CZ"/>
          </a:p>
          <a:p>
            <a:pPr algn="ctr"/>
            <a:endParaRPr lang="cs-CZ" altLang="cs-CZ"/>
          </a:p>
        </p:txBody>
      </p:sp>
      <p:sp>
        <p:nvSpPr>
          <p:cNvPr id="17413" name="AutoShape 12"/>
          <p:cNvSpPr>
            <a:spLocks noChangeArrowheads="1"/>
          </p:cNvSpPr>
          <p:nvPr/>
        </p:nvSpPr>
        <p:spPr bwMode="auto">
          <a:xfrm>
            <a:off x="5207000" y="149860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capillary wall is about 1 </a:t>
            </a:r>
            <a:r>
              <a:rPr lang="en-GB" altLang="cs-CZ" dirty="0">
                <a:sym typeface="Symbol" pitchFamily="18" charset="2"/>
              </a:rPr>
              <a:t>m thick.</a:t>
            </a:r>
          </a:p>
          <a:p>
            <a:pPr algn="ctr"/>
            <a:endParaRPr lang="en-GB" altLang="cs-CZ" dirty="0"/>
          </a:p>
        </p:txBody>
      </p:sp>
      <p:sp>
        <p:nvSpPr>
          <p:cNvPr id="17414" name="AutoShape 16"/>
          <p:cNvSpPr>
            <a:spLocks noChangeArrowheads="1"/>
          </p:cNvSpPr>
          <p:nvPr/>
        </p:nvSpPr>
        <p:spPr bwMode="auto">
          <a:xfrm>
            <a:off x="5207000" y="389890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rate of blood flow in capillaries is</a:t>
            </a:r>
            <a:r>
              <a:rPr lang="cs-CZ" altLang="cs-CZ"/>
              <a:t>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7415" name="Group 18"/>
          <p:cNvGrpSpPr>
            <a:grpSpLocks/>
          </p:cNvGrpSpPr>
          <p:nvPr/>
        </p:nvGrpSpPr>
        <p:grpSpPr bwMode="auto">
          <a:xfrm>
            <a:off x="4883150" y="1273175"/>
            <a:ext cx="581025" cy="523875"/>
            <a:chOff x="1032" y="1440"/>
            <a:chExt cx="366" cy="330"/>
          </a:xfrm>
        </p:grpSpPr>
        <p:sp>
          <p:nvSpPr>
            <p:cNvPr id="1742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7416" name="Group 21"/>
          <p:cNvGrpSpPr>
            <a:grpSpLocks/>
          </p:cNvGrpSpPr>
          <p:nvPr/>
        </p:nvGrpSpPr>
        <p:grpSpPr bwMode="auto">
          <a:xfrm>
            <a:off x="4921250" y="2276475"/>
            <a:ext cx="581025" cy="523875"/>
            <a:chOff x="1032" y="1440"/>
            <a:chExt cx="366" cy="330"/>
          </a:xfrm>
        </p:grpSpPr>
        <p:sp>
          <p:nvSpPr>
            <p:cNvPr id="17424" name="AutoShape 2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5" name="Text Box 2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7417" name="Group 24"/>
          <p:cNvGrpSpPr>
            <a:grpSpLocks/>
          </p:cNvGrpSpPr>
          <p:nvPr/>
        </p:nvGrpSpPr>
        <p:grpSpPr bwMode="auto">
          <a:xfrm>
            <a:off x="4921250" y="3660775"/>
            <a:ext cx="581025" cy="523875"/>
            <a:chOff x="1032" y="1440"/>
            <a:chExt cx="366" cy="330"/>
          </a:xfrm>
        </p:grpSpPr>
        <p:sp>
          <p:nvSpPr>
            <p:cNvPr id="17422" name="AutoShape 2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3" name="Text Box 2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7418" name="AutoShape 28"/>
          <p:cNvSpPr>
            <a:spLocks noChangeArrowheads="1"/>
          </p:cNvSpPr>
          <p:nvPr/>
        </p:nvSpPr>
        <p:spPr bwMode="auto">
          <a:xfrm>
            <a:off x="5232400" y="4914900"/>
            <a:ext cx="3175000" cy="1054100"/>
          </a:xfrm>
          <a:prstGeom prst="wedgeRoundRectCallout">
            <a:avLst>
              <a:gd name="adj1" fmla="val 13199"/>
              <a:gd name="adj2" fmla="val -22593"/>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Transit time from arterial to venular end of a capillary is 1 - 2 seconds.</a:t>
            </a:r>
            <a:endParaRPr lang="en-GB" altLang="cs-CZ">
              <a:sym typeface="Symbol" pitchFamily="18" charset="2"/>
            </a:endParaRPr>
          </a:p>
          <a:p>
            <a:pPr algn="ctr"/>
            <a:endParaRPr lang="en-GB" altLang="cs-CZ"/>
          </a:p>
        </p:txBody>
      </p:sp>
      <p:grpSp>
        <p:nvGrpSpPr>
          <p:cNvPr id="17419" name="Group 29"/>
          <p:cNvGrpSpPr>
            <a:grpSpLocks/>
          </p:cNvGrpSpPr>
          <p:nvPr/>
        </p:nvGrpSpPr>
        <p:grpSpPr bwMode="auto">
          <a:xfrm>
            <a:off x="4946650" y="4676775"/>
            <a:ext cx="581025" cy="523875"/>
            <a:chOff x="1032" y="1440"/>
            <a:chExt cx="366" cy="330"/>
          </a:xfrm>
        </p:grpSpPr>
        <p:sp>
          <p:nvSpPr>
            <p:cNvPr id="17420" name="AutoShape 30"/>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1" name="Text Box 31"/>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9458" name="Text Box 6"/>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9459" name="Text Box 7"/>
          <p:cNvSpPr txBox="1">
            <a:spLocks noChangeArrowheads="1"/>
          </p:cNvSpPr>
          <p:nvPr/>
        </p:nvSpPr>
        <p:spPr bwMode="auto">
          <a:xfrm>
            <a:off x="6042025" y="4929188"/>
            <a:ext cx="185506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err="1" smtClean="0">
                <a:solidFill>
                  <a:srgbClr val="FF0066"/>
                </a:solidFill>
                <a:latin typeface="Comic Sans MS" pitchFamily="66" charset="0"/>
              </a:rPr>
              <a:t>Fenestrationes</a:t>
            </a:r>
            <a:endParaRPr lang="en-GB" altLang="cs-CZ" dirty="0">
              <a:solidFill>
                <a:srgbClr val="FF0066"/>
              </a:solidFill>
              <a:latin typeface="Comic Sans MS" pitchFamily="66" charset="0"/>
            </a:endParaRPr>
          </a:p>
        </p:txBody>
      </p:sp>
      <p:sp>
        <p:nvSpPr>
          <p:cNvPr id="19460" name="Text Box 8"/>
          <p:cNvSpPr txBox="1">
            <a:spLocks noChangeArrowheads="1"/>
          </p:cNvSpPr>
          <p:nvPr/>
        </p:nvSpPr>
        <p:spPr bwMode="auto">
          <a:xfrm>
            <a:off x="3502025" y="1296988"/>
            <a:ext cx="18557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a:t>
            </a:r>
          </a:p>
        </p:txBody>
      </p:sp>
      <p:sp>
        <p:nvSpPr>
          <p:cNvPr id="19461" name="Text Box 9"/>
          <p:cNvSpPr txBox="1">
            <a:spLocks noChangeArrowheads="1"/>
          </p:cNvSpPr>
          <p:nvPr/>
        </p:nvSpPr>
        <p:spPr bwMode="auto">
          <a:xfrm>
            <a:off x="3451225" y="5872163"/>
            <a:ext cx="187483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 </a:t>
            </a:r>
          </a:p>
        </p:txBody>
      </p:sp>
      <p:sp>
        <p:nvSpPr>
          <p:cNvPr id="19462" name="Text Box 10"/>
          <p:cNvSpPr txBox="1">
            <a:spLocks noChangeArrowheads="1"/>
          </p:cNvSpPr>
          <p:nvPr/>
        </p:nvSpPr>
        <p:spPr bwMode="auto">
          <a:xfrm>
            <a:off x="547688" y="1390650"/>
            <a:ext cx="23685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asement membrane</a:t>
            </a:r>
          </a:p>
        </p:txBody>
      </p:sp>
      <p:sp>
        <p:nvSpPr>
          <p:cNvPr id="19463" name="Text Box 11"/>
          <p:cNvSpPr txBox="1">
            <a:spLocks noChangeArrowheads="1"/>
          </p:cNvSpPr>
          <p:nvPr/>
        </p:nvSpPr>
        <p:spPr bwMode="auto">
          <a:xfrm>
            <a:off x="1120775" y="2501900"/>
            <a:ext cx="1020763"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Nucleus</a:t>
            </a:r>
          </a:p>
        </p:txBody>
      </p:sp>
      <p:sp>
        <p:nvSpPr>
          <p:cNvPr id="19464" name="Text Box 13"/>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9465" name="Line 14"/>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466" name="Line 15"/>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00" name="Rectangle 16"/>
          <p:cNvSpPr>
            <a:spLocks noChangeArrowheads="1"/>
          </p:cNvSpPr>
          <p:nvPr/>
        </p:nvSpPr>
        <p:spPr bwMode="auto">
          <a:xfrm>
            <a:off x="1358900"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dirty="0">
                <a:solidFill>
                  <a:schemeClr val="tx2"/>
                </a:solidFill>
                <a:effectLst>
                  <a:outerShdw blurRad="38100" dist="38100" dir="2700000" algn="tl">
                    <a:srgbClr val="FFFFFF"/>
                  </a:outerShdw>
                </a:effectLst>
                <a:latin typeface="Times New Roman" pitchFamily="18" charset="0"/>
              </a:rPr>
              <a:t>U</a:t>
            </a:r>
            <a:r>
              <a:rPr lang="cs-CZ" altLang="cs-CZ" sz="2400" b="1" dirty="0">
                <a:solidFill>
                  <a:schemeClr val="tx2"/>
                </a:solidFill>
                <a:effectLst>
                  <a:outerShdw blurRad="38100" dist="38100" dir="2700000" algn="tl">
                    <a:srgbClr val="FFFFFF"/>
                  </a:outerShdw>
                </a:effectLst>
                <a:latin typeface="Times New Roman" pitchFamily="18" charset="0"/>
              </a:rPr>
              <a:t>LTRASTRUCTURE OF CAPILLARY</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
        <p:nvSpPr>
          <p:cNvPr id="19468" name="Text Box 17"/>
          <p:cNvSpPr txBox="1">
            <a:spLocks noChangeArrowheads="1"/>
          </p:cNvSpPr>
          <p:nvPr/>
        </p:nvSpPr>
        <p:spPr bwMode="auto">
          <a:xfrm>
            <a:off x="319088" y="5122863"/>
            <a:ext cx="2154237"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Int</a:t>
            </a:r>
            <a:r>
              <a:rPr lang="cs-CZ" altLang="cs-CZ">
                <a:solidFill>
                  <a:srgbClr val="FF0066"/>
                </a:solidFill>
                <a:latin typeface="Comic Sans MS" pitchFamily="66" charset="0"/>
              </a:rPr>
              <a:t>ercellular cleft</a:t>
            </a:r>
            <a:endParaRPr lang="en-GB" altLang="cs-CZ">
              <a:solidFill>
                <a:srgbClr val="FF0066"/>
              </a:solidFill>
              <a:latin typeface="Comic Sans MS" pitchFamily="66" charset="0"/>
            </a:endParaRPr>
          </a:p>
        </p:txBody>
      </p:sp>
      <p:sp>
        <p:nvSpPr>
          <p:cNvPr id="19469" name="Text Box 19"/>
          <p:cNvSpPr txBox="1">
            <a:spLocks noChangeArrowheads="1"/>
          </p:cNvSpPr>
          <p:nvPr/>
        </p:nvSpPr>
        <p:spPr bwMode="auto">
          <a:xfrm>
            <a:off x="908050" y="3070225"/>
            <a:ext cx="104933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Vesicles</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en-GB" altLang="cs-CZ" sz="2400" b="1" dirty="0">
                <a:latin typeface="Times New Roman" pitchFamily="18" charset="0"/>
              </a:rPr>
              <a:t>MOVEMENT OF FLUID</a:t>
            </a:r>
            <a:r>
              <a:rPr lang="en-GB" altLang="cs-CZ" sz="2400" b="1" dirty="0">
                <a:solidFill>
                  <a:srgbClr val="FF0066"/>
                </a:solidFill>
                <a:latin typeface="Times New Roman" pitchFamily="18" charset="0"/>
              </a:rPr>
              <a:t>                              </a:t>
            </a:r>
            <a:r>
              <a:rPr lang="en-GB" altLang="cs-CZ" sz="2400" b="1" dirty="0">
                <a:latin typeface="Times New Roman" pitchFamily="18" charset="0"/>
              </a:rPr>
              <a:t>ACCROSS CAPILLARY WALL</a:t>
            </a:r>
          </a:p>
        </p:txBody>
      </p:sp>
      <p:grpSp>
        <p:nvGrpSpPr>
          <p:cNvPr id="21506" name="Group 3"/>
          <p:cNvGrpSpPr>
            <a:grpSpLocks/>
          </p:cNvGrpSpPr>
          <p:nvPr/>
        </p:nvGrpSpPr>
        <p:grpSpPr bwMode="auto">
          <a:xfrm>
            <a:off x="2195513" y="1484313"/>
            <a:ext cx="4824412" cy="4021137"/>
            <a:chOff x="2381" y="1532"/>
            <a:chExt cx="3039" cy="2533"/>
          </a:xfrm>
        </p:grpSpPr>
        <p:pic>
          <p:nvPicPr>
            <p:cNvPr id="21517"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21507" name="AutoShape 7"/>
          <p:cNvSpPr>
            <a:spLocks noChangeArrowheads="1"/>
          </p:cNvSpPr>
          <p:nvPr/>
        </p:nvSpPr>
        <p:spPr bwMode="auto">
          <a:xfrm>
            <a:off x="5168900" y="3035300"/>
            <a:ext cx="1574800" cy="292100"/>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8" name="AutoShape 8"/>
          <p:cNvSpPr>
            <a:spLocks noChangeArrowheads="1"/>
          </p:cNvSpPr>
          <p:nvPr/>
        </p:nvSpPr>
        <p:spPr bwMode="auto">
          <a:xfrm>
            <a:off x="4902200" y="3517900"/>
            <a:ext cx="1587500" cy="292100"/>
          </a:xfrm>
          <a:prstGeom prst="wedgeRoundRectCallout">
            <a:avLst>
              <a:gd name="adj1" fmla="val -6500"/>
              <a:gd name="adj2" fmla="val -3806"/>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9" name="Text Box 9"/>
          <p:cNvSpPr txBox="1">
            <a:spLocks noChangeArrowheads="1"/>
          </p:cNvSpPr>
          <p:nvPr/>
        </p:nvSpPr>
        <p:spPr bwMode="auto">
          <a:xfrm>
            <a:off x="5080000" y="3467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1510" name="Text Box 10"/>
          <p:cNvSpPr txBox="1">
            <a:spLocks noChangeArrowheads="1"/>
          </p:cNvSpPr>
          <p:nvPr/>
        </p:nvSpPr>
        <p:spPr bwMode="auto">
          <a:xfrm>
            <a:off x="5473700" y="2984500"/>
            <a:ext cx="1206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filtration</a:t>
            </a:r>
            <a:endParaRPr lang="en-GB" altLang="cs-CZ"/>
          </a:p>
        </p:txBody>
      </p:sp>
      <p:sp>
        <p:nvSpPr>
          <p:cNvPr id="21511"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1512"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13" name="Text Box 14"/>
          <p:cNvSpPr txBox="1">
            <a:spLocks noChangeArrowheads="1"/>
          </p:cNvSpPr>
          <p:nvPr/>
        </p:nvSpPr>
        <p:spPr bwMode="auto">
          <a:xfrm>
            <a:off x="5359400" y="3975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diffusion</a:t>
            </a:r>
            <a:endParaRPr lang="en-GB" altLang="cs-CZ" b="1"/>
          </a:p>
        </p:txBody>
      </p:sp>
      <p:sp>
        <p:nvSpPr>
          <p:cNvPr id="6159" name="AutoShape 12"/>
          <p:cNvSpPr>
            <a:spLocks noChangeArrowheads="1"/>
          </p:cNvSpPr>
          <p:nvPr/>
        </p:nvSpPr>
        <p:spPr bwMode="auto">
          <a:xfrm>
            <a:off x="787400" y="3479800"/>
            <a:ext cx="2019300" cy="749300"/>
          </a:xfrm>
          <a:prstGeom prst="wedgeRoundRectCallout">
            <a:avLst>
              <a:gd name="adj1" fmla="val 98347"/>
              <a:gd name="adj2" fmla="val -2330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o</a:t>
            </a:r>
            <a:r>
              <a:rPr lang="cs-CZ" altLang="cs-CZ"/>
              <a:t>ncotic </a:t>
            </a:r>
            <a:r>
              <a:rPr lang="en-GB" altLang="cs-CZ"/>
              <a:t>pressure</a:t>
            </a:r>
            <a:endParaRPr lang="en-GB" altLang="cs-CZ">
              <a:sym typeface="Symbol" pitchFamily="18" charset="2"/>
            </a:endParaRPr>
          </a:p>
          <a:p>
            <a:pPr algn="ctr"/>
            <a:endParaRPr lang="en-GB" altLang="cs-CZ"/>
          </a:p>
        </p:txBody>
      </p:sp>
      <p:sp>
        <p:nvSpPr>
          <p:cNvPr id="6160" name="AutoShape 12"/>
          <p:cNvSpPr>
            <a:spLocks noChangeArrowheads="1"/>
          </p:cNvSpPr>
          <p:nvPr/>
        </p:nvSpPr>
        <p:spPr bwMode="auto">
          <a:xfrm>
            <a:off x="457200" y="2667000"/>
            <a:ext cx="2362200" cy="749300"/>
          </a:xfrm>
          <a:prstGeom prst="wedgeRoundRectCallout">
            <a:avLst>
              <a:gd name="adj1" fmla="val 85750"/>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hydrostatic pressure</a:t>
            </a:r>
            <a:endParaRPr lang="en-GB" altLang="cs-CZ">
              <a:sym typeface="Symbol" pitchFamily="18" charset="2"/>
            </a:endParaRPr>
          </a:p>
          <a:p>
            <a:pPr algn="ctr"/>
            <a:endParaRPr lang="en-GB" altLang="cs-CZ"/>
          </a:p>
        </p:txBody>
      </p:sp>
      <p:sp>
        <p:nvSpPr>
          <p:cNvPr id="21516" name="Text Box 5"/>
          <p:cNvSpPr txBox="1">
            <a:spLocks noChangeArrowheads="1"/>
          </p:cNvSpPr>
          <p:nvPr/>
        </p:nvSpPr>
        <p:spPr bwMode="auto">
          <a:xfrm>
            <a:off x="292100" y="5722938"/>
            <a:ext cx="85709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en-GB" altLang="cs-CZ" dirty="0">
                <a:sym typeface="Symbol" pitchFamily="18" charset="2"/>
              </a:rPr>
              <a:t>The diffusion, filtration an</a:t>
            </a:r>
            <a:r>
              <a:rPr lang="cs-CZ" altLang="cs-CZ" dirty="0">
                <a:sym typeface="Symbol" pitchFamily="18" charset="2"/>
              </a:rPr>
              <a:t>d</a:t>
            </a:r>
            <a:r>
              <a:rPr lang="en-GB" altLang="cs-CZ" dirty="0">
                <a:sym typeface="Symbol" pitchFamily="18" charset="2"/>
              </a:rPr>
              <a:t> resorption of water across capillary wall occur through</a:t>
            </a:r>
            <a:r>
              <a:rPr lang="en-GB" altLang="cs-CZ" dirty="0"/>
              <a:t> Intercellular clefts, pores and fenestrations. </a:t>
            </a:r>
          </a:p>
          <a:p>
            <a:pPr algn="ctr"/>
            <a:endParaRPr lang="en-GB"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p:cTn id="7" dur="500" fill="hold"/>
                                        <p:tgtEl>
                                          <p:spTgt spid="6160"/>
                                        </p:tgtEl>
                                        <p:attrNameLst>
                                          <p:attrName>ppt_w</p:attrName>
                                        </p:attrNameLst>
                                      </p:cBhvr>
                                      <p:tavLst>
                                        <p:tav tm="0">
                                          <p:val>
                                            <p:fltVal val="0"/>
                                          </p:val>
                                        </p:tav>
                                        <p:tav tm="100000">
                                          <p:val>
                                            <p:strVal val="#ppt_w"/>
                                          </p:val>
                                        </p:tav>
                                      </p:tavLst>
                                    </p:anim>
                                    <p:anim calcmode="lin" valueType="num">
                                      <p:cBhvr>
                                        <p:cTn id="8" dur="500" fill="hold"/>
                                        <p:tgtEl>
                                          <p:spTgt spid="6160"/>
                                        </p:tgtEl>
                                        <p:attrNameLst>
                                          <p:attrName>ppt_h</p:attrName>
                                        </p:attrNameLst>
                                      </p:cBhvr>
                                      <p:tavLst>
                                        <p:tav tm="0">
                                          <p:val>
                                            <p:fltVal val="0"/>
                                          </p:val>
                                        </p:tav>
                                        <p:tav tm="100000">
                                          <p:val>
                                            <p:strVal val="#ppt_h"/>
                                          </p:val>
                                        </p:tav>
                                      </p:tavLst>
                                    </p:anim>
                                    <p:animEffect transition="in" filter="fade">
                                      <p:cBhvr>
                                        <p:cTn id="9" dur="500"/>
                                        <p:tgtEl>
                                          <p:spTgt spid="61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59"/>
                                        </p:tgtEl>
                                        <p:attrNameLst>
                                          <p:attrName>style.visibility</p:attrName>
                                        </p:attrNameLst>
                                      </p:cBhvr>
                                      <p:to>
                                        <p:strVal val="visible"/>
                                      </p:to>
                                    </p:set>
                                    <p:anim calcmode="lin" valueType="num">
                                      <p:cBhvr>
                                        <p:cTn id="14" dur="500" fill="hold"/>
                                        <p:tgtEl>
                                          <p:spTgt spid="6159"/>
                                        </p:tgtEl>
                                        <p:attrNameLst>
                                          <p:attrName>ppt_w</p:attrName>
                                        </p:attrNameLst>
                                      </p:cBhvr>
                                      <p:tavLst>
                                        <p:tav tm="0">
                                          <p:val>
                                            <p:fltVal val="0"/>
                                          </p:val>
                                        </p:tav>
                                        <p:tav tm="100000">
                                          <p:val>
                                            <p:strVal val="#ppt_w"/>
                                          </p:val>
                                        </p:tav>
                                      </p:tavLst>
                                    </p:anim>
                                    <p:anim calcmode="lin" valueType="num">
                                      <p:cBhvr>
                                        <p:cTn id="15" dur="500" fill="hold"/>
                                        <p:tgtEl>
                                          <p:spTgt spid="6159"/>
                                        </p:tgtEl>
                                        <p:attrNameLst>
                                          <p:attrName>ppt_h</p:attrName>
                                        </p:attrNameLst>
                                      </p:cBhvr>
                                      <p:tavLst>
                                        <p:tav tm="0">
                                          <p:val>
                                            <p:fltVal val="0"/>
                                          </p:val>
                                        </p:tav>
                                        <p:tav tm="100000">
                                          <p:val>
                                            <p:strVal val="#ppt_h"/>
                                          </p:val>
                                        </p:tav>
                                      </p:tavLst>
                                    </p:anim>
                                    <p:animEffect transition="in" filter="fade">
                                      <p:cBhvr>
                                        <p:cTn id="16"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 grpId="0" animBg="1"/>
      <p:bldP spid="61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723900" y="2905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solidFill>
                  <a:schemeClr val="tx2"/>
                </a:solidFill>
                <a:latin typeface="Arial Black" pitchFamily="34" charset="0"/>
              </a:rPr>
              <a:t>OSMOTIC PREASURE</a:t>
            </a:r>
            <a:endParaRPr lang="en-GB" altLang="cs-CZ" sz="2400" b="1" dirty="0">
              <a:solidFill>
                <a:schemeClr val="tx2"/>
              </a:solidFill>
              <a:latin typeface="Arial Black" pitchFamily="34" charset="0"/>
            </a:endParaRPr>
          </a:p>
        </p:txBody>
      </p:sp>
      <p:pic>
        <p:nvPicPr>
          <p:cNvPr id="23554" name="Picture 1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30250"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15"/>
          <p:cNvSpPr>
            <a:spLocks noChangeArrowheads="1"/>
          </p:cNvSpPr>
          <p:nvPr/>
        </p:nvSpPr>
        <p:spPr bwMode="auto">
          <a:xfrm>
            <a:off x="1963738"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6" name="AutoShape 16"/>
          <p:cNvSpPr>
            <a:spLocks noChangeArrowheads="1"/>
          </p:cNvSpPr>
          <p:nvPr/>
        </p:nvSpPr>
        <p:spPr bwMode="auto">
          <a:xfrm>
            <a:off x="2228850" y="4968875"/>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57" name="Group 17"/>
          <p:cNvGrpSpPr>
            <a:grpSpLocks/>
          </p:cNvGrpSpPr>
          <p:nvPr/>
        </p:nvGrpSpPr>
        <p:grpSpPr bwMode="auto">
          <a:xfrm>
            <a:off x="1804988" y="3722688"/>
            <a:ext cx="1233487" cy="738187"/>
            <a:chOff x="1232" y="1735"/>
            <a:chExt cx="777" cy="291"/>
          </a:xfrm>
        </p:grpSpPr>
        <p:sp>
          <p:nvSpPr>
            <p:cNvPr id="23569" name="AutoShape 18"/>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0" name="Text Box 19"/>
            <p:cNvSpPr txBox="1">
              <a:spLocks noChangeArrowheads="1"/>
            </p:cNvSpPr>
            <p:nvPr/>
          </p:nvSpPr>
          <p:spPr bwMode="auto">
            <a:xfrm>
              <a:off x="1232" y="1751"/>
              <a:ext cx="77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58" name="Line 20"/>
          <p:cNvSpPr>
            <a:spLocks noChangeShapeType="1"/>
          </p:cNvSpPr>
          <p:nvPr/>
        </p:nvSpPr>
        <p:spPr bwMode="auto">
          <a:xfrm>
            <a:off x="2328863" y="44719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59" name="Rectangle 21"/>
          <p:cNvSpPr>
            <a:spLocks noChangeArrowheads="1"/>
          </p:cNvSpPr>
          <p:nvPr/>
        </p:nvSpPr>
        <p:spPr bwMode="auto">
          <a:xfrm>
            <a:off x="6315075" y="4032250"/>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0" name="AutoShape 22"/>
          <p:cNvSpPr>
            <a:spLocks noChangeArrowheads="1"/>
          </p:cNvSpPr>
          <p:nvPr/>
        </p:nvSpPr>
        <p:spPr bwMode="auto">
          <a:xfrm>
            <a:off x="6580188" y="4792663"/>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1" name="Group 23"/>
          <p:cNvGrpSpPr>
            <a:grpSpLocks/>
          </p:cNvGrpSpPr>
          <p:nvPr/>
        </p:nvGrpSpPr>
        <p:grpSpPr bwMode="auto">
          <a:xfrm>
            <a:off x="6130925" y="3554413"/>
            <a:ext cx="1233488" cy="730250"/>
            <a:chOff x="1216" y="1735"/>
            <a:chExt cx="777" cy="291"/>
          </a:xfrm>
        </p:grpSpPr>
        <p:sp>
          <p:nvSpPr>
            <p:cNvPr id="23567" name="AutoShape 24"/>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8" name="Text Box 25"/>
            <p:cNvSpPr txBox="1">
              <a:spLocks noChangeArrowheads="1"/>
            </p:cNvSpPr>
            <p:nvPr/>
          </p:nvSpPr>
          <p:spPr bwMode="auto">
            <a:xfrm>
              <a:off x="1216" y="1756"/>
              <a:ext cx="777"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62" name="Line 26"/>
          <p:cNvSpPr>
            <a:spLocks noChangeShapeType="1"/>
          </p:cNvSpPr>
          <p:nvPr/>
        </p:nvSpPr>
        <p:spPr bwMode="auto">
          <a:xfrm>
            <a:off x="6680200" y="4295775"/>
            <a:ext cx="0" cy="639763"/>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3" name="AutoShape 27"/>
          <p:cNvSpPr>
            <a:spLocks noChangeArrowheads="1"/>
          </p:cNvSpPr>
          <p:nvPr/>
        </p:nvSpPr>
        <p:spPr bwMode="auto">
          <a:xfrm flipH="1">
            <a:off x="6553200" y="5265738"/>
            <a:ext cx="376238"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4" name="Line 28"/>
          <p:cNvSpPr>
            <a:spLocks noChangeShapeType="1"/>
          </p:cNvSpPr>
          <p:nvPr/>
        </p:nvSpPr>
        <p:spPr bwMode="auto">
          <a:xfrm flipV="1">
            <a:off x="6810375"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5" name="AutoShape 29"/>
          <p:cNvSpPr>
            <a:spLocks noChangeArrowheads="1"/>
          </p:cNvSpPr>
          <p:nvPr/>
        </p:nvSpPr>
        <p:spPr bwMode="auto">
          <a:xfrm>
            <a:off x="5715000" y="5778500"/>
            <a:ext cx="2306782"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0"/>
          <p:cNvSpPr txBox="1">
            <a:spLocks noChangeArrowheads="1"/>
          </p:cNvSpPr>
          <p:nvPr/>
        </p:nvSpPr>
        <p:spPr bwMode="auto">
          <a:xfrm>
            <a:off x="5855783" y="5822678"/>
            <a:ext cx="214731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dirty="0" err="1" smtClean="0"/>
              <a:t>hydrost</a:t>
            </a:r>
            <a:r>
              <a:rPr lang="en-GB" altLang="cs-CZ" b="1" dirty="0" smtClean="0"/>
              <a:t>. pressure difference</a:t>
            </a:r>
            <a:endParaRPr lang="en-GB" altLang="cs-CZ" b="1" dirty="0"/>
          </a:p>
        </p:txBody>
      </p:sp>
      <p:sp>
        <p:nvSpPr>
          <p:cNvPr id="2" name="TextovéPole 1"/>
          <p:cNvSpPr txBox="1"/>
          <p:nvPr/>
        </p:nvSpPr>
        <p:spPr>
          <a:xfrm>
            <a:off x="6094878" y="2649996"/>
            <a:ext cx="1408617" cy="369332"/>
          </a:xfrm>
          <a:prstGeom prst="rect">
            <a:avLst/>
          </a:prstGeom>
          <a:noFill/>
        </p:spPr>
        <p:txBody>
          <a:bodyPr wrap="square" rtlCol="0">
            <a:spAutoFit/>
          </a:bodyPr>
          <a:lstStyle/>
          <a:p>
            <a:r>
              <a:rPr lang="en-GB" dirty="0" smtClean="0"/>
              <a:t>equilibrium</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5"/>
          <p:cNvSpPr>
            <a:spLocks noChangeArrowheads="1"/>
          </p:cNvSpPr>
          <p:nvPr/>
        </p:nvSpPr>
        <p:spPr bwMode="auto">
          <a:xfrm>
            <a:off x="1979613" y="147637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78" name="Text Box 2"/>
          <p:cNvSpPr txBox="1">
            <a:spLocks noChangeArrowheads="1"/>
          </p:cNvSpPr>
          <p:nvPr/>
        </p:nvSpPr>
        <p:spPr bwMode="auto">
          <a:xfrm>
            <a:off x="750888" y="366713"/>
            <a:ext cx="7667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dirty="0">
                <a:latin typeface="Arial Black" pitchFamily="34" charset="0"/>
              </a:rPr>
              <a:t>PRESSURE GRADIENTS ACROSS THE WALL                      OF CAPILLARY</a:t>
            </a:r>
            <a:endParaRPr lang="cs-CZ" altLang="cs-CZ" sz="2400" b="1" dirty="0">
              <a:latin typeface="Arial Black" pitchFamily="34" charset="0"/>
            </a:endParaRPr>
          </a:p>
        </p:txBody>
      </p:sp>
      <p:sp>
        <p:nvSpPr>
          <p:cNvPr id="24579" name="Rectangle 3"/>
          <p:cNvSpPr>
            <a:spLocks noChangeArrowheads="1"/>
          </p:cNvSpPr>
          <p:nvPr/>
        </p:nvSpPr>
        <p:spPr bwMode="auto">
          <a:xfrm>
            <a:off x="2770188" y="205263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4580" name="Rectangle 4"/>
          <p:cNvSpPr>
            <a:spLocks noChangeArrowheads="1"/>
          </p:cNvSpPr>
          <p:nvPr/>
        </p:nvSpPr>
        <p:spPr bwMode="auto">
          <a:xfrm>
            <a:off x="6011863" y="205263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1" name="Rectangle 5"/>
          <p:cNvSpPr>
            <a:spLocks noChangeArrowheads="1"/>
          </p:cNvSpPr>
          <p:nvPr/>
        </p:nvSpPr>
        <p:spPr bwMode="auto">
          <a:xfrm>
            <a:off x="3130550" y="298926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2" name="Text Box 7"/>
          <p:cNvSpPr txBox="1">
            <a:spLocks noChangeArrowheads="1"/>
          </p:cNvSpPr>
          <p:nvPr/>
        </p:nvSpPr>
        <p:spPr bwMode="auto">
          <a:xfrm>
            <a:off x="2733675" y="35655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4583" name="Text Box 8"/>
          <p:cNvSpPr txBox="1">
            <a:spLocks noChangeArrowheads="1"/>
          </p:cNvSpPr>
          <p:nvPr/>
        </p:nvSpPr>
        <p:spPr bwMode="auto">
          <a:xfrm>
            <a:off x="5940425" y="3565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4584" name="Text Box 11"/>
          <p:cNvSpPr txBox="1">
            <a:spLocks noChangeArrowheads="1"/>
          </p:cNvSpPr>
          <p:nvPr/>
        </p:nvSpPr>
        <p:spPr bwMode="auto">
          <a:xfrm>
            <a:off x="3273425" y="2328863"/>
            <a:ext cx="295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INTERSTITIAL SPACE</a:t>
            </a:r>
          </a:p>
        </p:txBody>
      </p:sp>
      <p:sp>
        <p:nvSpPr>
          <p:cNvPr id="24585" name="Text Box 12"/>
          <p:cNvSpPr txBox="1">
            <a:spLocks noChangeArrowheads="1"/>
          </p:cNvSpPr>
          <p:nvPr/>
        </p:nvSpPr>
        <p:spPr bwMode="auto">
          <a:xfrm>
            <a:off x="2484438" y="140493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arteriole</a:t>
            </a:r>
          </a:p>
        </p:txBody>
      </p:sp>
      <p:sp>
        <p:nvSpPr>
          <p:cNvPr id="24586" name="Text Box 13"/>
          <p:cNvSpPr txBox="1">
            <a:spLocks noChangeArrowheads="1"/>
          </p:cNvSpPr>
          <p:nvPr/>
        </p:nvSpPr>
        <p:spPr bwMode="auto">
          <a:xfrm>
            <a:off x="5724525" y="14049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venule</a:t>
            </a:r>
          </a:p>
        </p:txBody>
      </p:sp>
      <p:sp>
        <p:nvSpPr>
          <p:cNvPr id="24587" name="Line 17"/>
          <p:cNvSpPr>
            <a:spLocks noChangeShapeType="1"/>
          </p:cNvSpPr>
          <p:nvPr/>
        </p:nvSpPr>
        <p:spPr bwMode="auto">
          <a:xfrm>
            <a:off x="3271838" y="310197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8" name="Line 18"/>
          <p:cNvSpPr>
            <a:spLocks noChangeShapeType="1"/>
          </p:cNvSpPr>
          <p:nvPr/>
        </p:nvSpPr>
        <p:spPr bwMode="auto">
          <a:xfrm>
            <a:off x="3575050" y="309721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9" name="Line 19"/>
          <p:cNvSpPr>
            <a:spLocks noChangeShapeType="1"/>
          </p:cNvSpPr>
          <p:nvPr/>
        </p:nvSpPr>
        <p:spPr bwMode="auto">
          <a:xfrm>
            <a:off x="3870325" y="309245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0" name="Line 20"/>
          <p:cNvSpPr>
            <a:spLocks noChangeShapeType="1"/>
          </p:cNvSpPr>
          <p:nvPr/>
        </p:nvSpPr>
        <p:spPr bwMode="auto">
          <a:xfrm>
            <a:off x="4187825" y="308133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1" name="Text Box 26"/>
          <p:cNvSpPr txBox="1">
            <a:spLocks noChangeArrowheads="1"/>
          </p:cNvSpPr>
          <p:nvPr/>
        </p:nvSpPr>
        <p:spPr bwMode="auto">
          <a:xfrm>
            <a:off x="3481388" y="348932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filtration</a:t>
            </a:r>
          </a:p>
        </p:txBody>
      </p:sp>
      <p:sp>
        <p:nvSpPr>
          <p:cNvPr id="24592" name="Line 29"/>
          <p:cNvSpPr>
            <a:spLocks noChangeShapeType="1"/>
          </p:cNvSpPr>
          <p:nvPr/>
        </p:nvSpPr>
        <p:spPr bwMode="auto">
          <a:xfrm flipH="1" flipV="1">
            <a:off x="5868988" y="305593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3" name="Line 30"/>
          <p:cNvSpPr>
            <a:spLocks noChangeShapeType="1"/>
          </p:cNvSpPr>
          <p:nvPr/>
        </p:nvSpPr>
        <p:spPr bwMode="auto">
          <a:xfrm flipH="1" flipV="1">
            <a:off x="5565775" y="304800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4" name="Line 31"/>
          <p:cNvSpPr>
            <a:spLocks noChangeShapeType="1"/>
          </p:cNvSpPr>
          <p:nvPr/>
        </p:nvSpPr>
        <p:spPr bwMode="auto">
          <a:xfrm flipH="1" flipV="1">
            <a:off x="5270500" y="304323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5" name="Line 32"/>
          <p:cNvSpPr>
            <a:spLocks noChangeShapeType="1"/>
          </p:cNvSpPr>
          <p:nvPr/>
        </p:nvSpPr>
        <p:spPr bwMode="auto">
          <a:xfrm flipH="1" flipV="1">
            <a:off x="4953000" y="305117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6" name="Text Box 33"/>
          <p:cNvSpPr txBox="1">
            <a:spLocks noChangeArrowheads="1"/>
          </p:cNvSpPr>
          <p:nvPr/>
        </p:nvSpPr>
        <p:spPr bwMode="auto">
          <a:xfrm>
            <a:off x="4664075" y="3484563"/>
            <a:ext cx="124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4597" name="Text Box 34"/>
          <p:cNvSpPr txBox="1">
            <a:spLocks noChangeArrowheads="1"/>
          </p:cNvSpPr>
          <p:nvPr/>
        </p:nvSpPr>
        <p:spPr bwMode="auto">
          <a:xfrm>
            <a:off x="3946525" y="17732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capillary</a:t>
            </a:r>
            <a:endParaRPr lang="en-GB" altLang="cs-CZ"/>
          </a:p>
        </p:txBody>
      </p:sp>
      <p:sp>
        <p:nvSpPr>
          <p:cNvPr id="24598" name="AutoShape 36"/>
          <p:cNvSpPr>
            <a:spLocks noChangeArrowheads="1"/>
          </p:cNvSpPr>
          <p:nvPr/>
        </p:nvSpPr>
        <p:spPr bwMode="auto">
          <a:xfrm>
            <a:off x="220712" y="1998056"/>
            <a:ext cx="2222938" cy="1716087"/>
          </a:xfrm>
          <a:prstGeom prst="wedgeRoundRectCallout">
            <a:avLst>
              <a:gd name="adj1" fmla="val 86097"/>
              <a:gd name="adj2" fmla="val 1211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smtClean="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dirty="0" smtClean="0"/>
              <a:t>- </a:t>
            </a:r>
            <a:r>
              <a:rPr lang="cs-CZ" altLang="cs-CZ" sz="1400" dirty="0" err="1"/>
              <a:t>P</a:t>
            </a:r>
            <a:r>
              <a:rPr lang="cs-CZ" altLang="cs-CZ" sz="1400" baseline="-25000" dirty="0" err="1"/>
              <a:t>i</a:t>
            </a:r>
            <a:r>
              <a:rPr lang="cs-CZ" altLang="cs-CZ" sz="1400" baseline="-25000" dirty="0"/>
              <a:t> </a:t>
            </a:r>
            <a:r>
              <a:rPr lang="cs-CZ" altLang="cs-CZ" sz="1400" dirty="0"/>
              <a:t>= 36 </a:t>
            </a:r>
            <a:r>
              <a:rPr lang="cs-CZ" altLang="cs-CZ" sz="1400" dirty="0" err="1"/>
              <a:t>mmHg</a:t>
            </a:r>
            <a:endParaRPr lang="cs-CZ" altLang="cs-CZ" sz="1400" dirty="0"/>
          </a:p>
          <a:p>
            <a:pPr algn="ctr"/>
            <a:endParaRPr lang="cs-CZ" altLang="cs-CZ" sz="1400" dirty="0"/>
          </a:p>
          <a:p>
            <a:pPr algn="ctr"/>
            <a:r>
              <a:rPr lang="en-GB" altLang="cs-CZ" sz="1400" dirty="0" smtClean="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b="1" dirty="0">
                <a:sym typeface="Symbol" pitchFamily="18" charset="2"/>
              </a:rPr>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599" name="AutoShape 37"/>
          <p:cNvSpPr>
            <a:spLocks noChangeArrowheads="1"/>
          </p:cNvSpPr>
          <p:nvPr/>
        </p:nvSpPr>
        <p:spPr bwMode="auto">
          <a:xfrm flipH="1">
            <a:off x="6718300" y="2045353"/>
            <a:ext cx="2273300" cy="1821469"/>
          </a:xfrm>
          <a:prstGeom prst="wedgeRoundRectCallout">
            <a:avLst>
              <a:gd name="adj1" fmla="val 85963"/>
              <a:gd name="adj2" fmla="val 579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baseline="-25000" dirty="0" smtClean="0"/>
              <a:t> </a:t>
            </a:r>
            <a:r>
              <a:rPr lang="cs-CZ" altLang="cs-CZ" sz="1400" dirty="0" smtClean="0"/>
              <a:t>- </a:t>
            </a:r>
            <a:r>
              <a:rPr lang="cs-CZ" altLang="cs-CZ" sz="1400" dirty="0" err="1" smtClean="0"/>
              <a:t>P</a:t>
            </a:r>
            <a:r>
              <a:rPr lang="cs-CZ" altLang="cs-CZ" sz="1400" baseline="-25000" dirty="0" err="1" smtClean="0"/>
              <a:t>i</a:t>
            </a:r>
            <a:r>
              <a:rPr lang="cs-CZ" altLang="cs-CZ" sz="1400" baseline="-25000" dirty="0" smtClean="0"/>
              <a:t> </a:t>
            </a:r>
            <a:r>
              <a:rPr lang="cs-CZ" altLang="cs-CZ" sz="1400" dirty="0" smtClean="0"/>
              <a:t>= 16 </a:t>
            </a:r>
            <a:r>
              <a:rPr lang="cs-CZ" altLang="cs-CZ" sz="1400" dirty="0" err="1" smtClean="0"/>
              <a:t>mmHg</a:t>
            </a:r>
            <a:endParaRPr lang="cs-CZ" altLang="cs-CZ" sz="1400" dirty="0" smtClean="0"/>
          </a:p>
          <a:p>
            <a:pPr algn="ctr"/>
            <a:endParaRPr lang="cs-CZ" altLang="cs-CZ" sz="1400" dirty="0"/>
          </a:p>
          <a:p>
            <a:pPr algn="ctr"/>
            <a:r>
              <a:rPr lang="en-GB" altLang="cs-CZ" sz="1400" dirty="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sz="1400" dirty="0"/>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600" name="Text Box 38"/>
          <p:cNvSpPr txBox="1">
            <a:spLocks noChangeArrowheads="1"/>
          </p:cNvSpPr>
          <p:nvPr/>
        </p:nvSpPr>
        <p:spPr bwMode="auto">
          <a:xfrm>
            <a:off x="1249363" y="5565775"/>
            <a:ext cx="68929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dirty="0"/>
              <a:t>CAPILLARY ONCOTIC PRESSURE</a:t>
            </a:r>
            <a:r>
              <a:rPr lang="en-GB" altLang="cs-CZ" dirty="0"/>
              <a:t> </a:t>
            </a:r>
            <a:r>
              <a:rPr lang="cs-CZ" altLang="cs-CZ" dirty="0"/>
              <a:t> </a:t>
            </a:r>
            <a:r>
              <a:rPr lang="en-GB" altLang="cs-CZ" sz="2400" b="1" dirty="0">
                <a:sym typeface="Symbol" pitchFamily="18" charset="2"/>
              </a:rPr>
              <a:t></a:t>
            </a:r>
            <a:r>
              <a:rPr lang="cs-CZ" altLang="cs-CZ" sz="2400" b="1" baseline="-25000" dirty="0">
                <a:sym typeface="Symbol" pitchFamily="18" charset="2"/>
              </a:rPr>
              <a:t>c</a:t>
            </a:r>
            <a:r>
              <a:rPr lang="en-GB" altLang="cs-CZ" b="1" dirty="0"/>
              <a:t> = 25 mmHg</a:t>
            </a:r>
          </a:p>
        </p:txBody>
      </p:sp>
      <p:sp>
        <p:nvSpPr>
          <p:cNvPr id="24601" name="Text Box 39"/>
          <p:cNvSpPr txBox="1">
            <a:spLocks noChangeArrowheads="1"/>
          </p:cNvSpPr>
          <p:nvPr/>
        </p:nvSpPr>
        <p:spPr bwMode="auto">
          <a:xfrm>
            <a:off x="1262063" y="5114925"/>
            <a:ext cx="68722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TIAL HYDROSTATIC PRESSURE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4602" name="Text Box 40"/>
          <p:cNvSpPr txBox="1">
            <a:spLocks noChangeArrowheads="1"/>
          </p:cNvSpPr>
          <p:nvPr/>
        </p:nvSpPr>
        <p:spPr bwMode="auto">
          <a:xfrm>
            <a:off x="1254125" y="4662488"/>
            <a:ext cx="68834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CAPILLARY HYDROSTATIC PRESSURE</a:t>
            </a:r>
            <a:r>
              <a:rPr lang="en-GB" altLang="cs-CZ"/>
              <a:t> </a:t>
            </a:r>
            <a:r>
              <a:rPr lang="cs-CZ" altLang="cs-CZ"/>
              <a:t>  </a:t>
            </a:r>
            <a:r>
              <a:rPr lang="cs-CZ" altLang="cs-CZ" b="1"/>
              <a:t>P</a:t>
            </a:r>
            <a:r>
              <a:rPr lang="cs-CZ" altLang="cs-CZ" b="1" baseline="-25000"/>
              <a:t>c </a:t>
            </a:r>
            <a:r>
              <a:rPr lang="en-GB" altLang="cs-CZ" b="1"/>
              <a:t>= </a:t>
            </a:r>
            <a:r>
              <a:rPr lang="cs-CZ" altLang="cs-CZ" b="1"/>
              <a:t>37 </a:t>
            </a:r>
            <a:r>
              <a:rPr lang="cs-CZ" altLang="cs-CZ"/>
              <a:t>-</a:t>
            </a:r>
            <a:r>
              <a:rPr lang="cs-CZ" altLang="cs-CZ" b="1"/>
              <a:t> 17 </a:t>
            </a:r>
            <a:r>
              <a:rPr lang="en-GB" altLang="cs-CZ" b="1"/>
              <a:t>mmHg</a:t>
            </a:r>
          </a:p>
        </p:txBody>
      </p:sp>
      <p:sp>
        <p:nvSpPr>
          <p:cNvPr id="24603" name="Text Box 41"/>
          <p:cNvSpPr txBox="1">
            <a:spLocks noChangeArrowheads="1"/>
          </p:cNvSpPr>
          <p:nvPr/>
        </p:nvSpPr>
        <p:spPr bwMode="auto">
          <a:xfrm>
            <a:off x="1262063" y="6027738"/>
            <a:ext cx="68802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TIAL ONCOTIC PRESSURE</a:t>
            </a:r>
            <a:r>
              <a:rPr lang="en-GB" altLang="cs-CZ"/>
              <a:t> </a:t>
            </a:r>
            <a:r>
              <a:rPr lang="cs-CZ"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4604" name="Text Box 45"/>
          <p:cNvSpPr txBox="1">
            <a:spLocks noChangeArrowheads="1"/>
          </p:cNvSpPr>
          <p:nvPr/>
        </p:nvSpPr>
        <p:spPr bwMode="auto">
          <a:xfrm>
            <a:off x="5972175" y="25654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5" name="Text Box 46"/>
          <p:cNvSpPr txBox="1">
            <a:spLocks noChangeArrowheads="1"/>
          </p:cNvSpPr>
          <p:nvPr/>
        </p:nvSpPr>
        <p:spPr bwMode="auto">
          <a:xfrm>
            <a:off x="2746375" y="2552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6" name="Text Box 47"/>
          <p:cNvSpPr txBox="1">
            <a:spLocks noChangeArrowheads="1"/>
          </p:cNvSpPr>
          <p:nvPr/>
        </p:nvSpPr>
        <p:spPr bwMode="auto">
          <a:xfrm>
            <a:off x="4197350" y="38195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4607" name="Text Box 48"/>
          <p:cNvSpPr txBox="1">
            <a:spLocks noChangeArrowheads="1"/>
          </p:cNvSpPr>
          <p:nvPr/>
        </p:nvSpPr>
        <p:spPr bwMode="auto">
          <a:xfrm>
            <a:off x="4192588" y="40624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
        <p:nvSpPr>
          <p:cNvPr id="24608" name="Text Box 49"/>
          <p:cNvSpPr txBox="1">
            <a:spLocks noChangeArrowheads="1"/>
          </p:cNvSpPr>
          <p:nvPr/>
        </p:nvSpPr>
        <p:spPr bwMode="auto">
          <a:xfrm>
            <a:off x="4194175" y="29273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663700" y="2263775"/>
            <a:ext cx="57626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ext Box 7"/>
          <p:cNvSpPr txBox="1">
            <a:spLocks noChangeArrowheads="1"/>
          </p:cNvSpPr>
          <p:nvPr/>
        </p:nvSpPr>
        <p:spPr bwMode="auto">
          <a:xfrm>
            <a:off x="827087" y="442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Arial Black" pitchFamily="34" charset="0"/>
              </a:rPr>
              <a:t>E</a:t>
            </a:r>
            <a:r>
              <a:rPr lang="cs-CZ" altLang="cs-CZ" sz="2400" b="1">
                <a:latin typeface="Arial Black" pitchFamily="34" charset="0"/>
              </a:rPr>
              <a:t>XCHANGE OF FLUID VIA CAPILLARIES</a:t>
            </a:r>
            <a:endParaRPr lang="en-GB" altLang="cs-CZ" sz="2400" b="1">
              <a:latin typeface="Arial Black" pitchFamily="34" charset="0"/>
            </a:endParaRPr>
          </a:p>
        </p:txBody>
      </p:sp>
      <p:sp>
        <p:nvSpPr>
          <p:cNvPr id="25603" name="Rectangle 13"/>
          <p:cNvSpPr>
            <a:spLocks noChangeArrowheads="1"/>
          </p:cNvSpPr>
          <p:nvPr/>
        </p:nvSpPr>
        <p:spPr bwMode="auto">
          <a:xfrm>
            <a:off x="1360488" y="1573223"/>
            <a:ext cx="7016750" cy="49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000" b="1" dirty="0" smtClean="0">
                <a:latin typeface="Times New Roman" pitchFamily="18" charset="0"/>
              </a:rPr>
              <a:t>effective (net) filtration pressure </a:t>
            </a:r>
            <a:endParaRPr lang="en-GB" altLang="cs-CZ" sz="2000" b="1" dirty="0">
              <a:latin typeface="Times New Roman" pitchFamily="18" charset="0"/>
            </a:endParaRPr>
          </a:p>
        </p:txBody>
      </p:sp>
      <p:sp>
        <p:nvSpPr>
          <p:cNvPr id="25604" name="AutoShape 36"/>
          <p:cNvSpPr>
            <a:spLocks noChangeArrowheads="1"/>
          </p:cNvSpPr>
          <p:nvPr/>
        </p:nvSpPr>
        <p:spPr bwMode="auto">
          <a:xfrm>
            <a:off x="220717" y="1116013"/>
            <a:ext cx="2798708" cy="393700"/>
          </a:xfrm>
          <a:prstGeom prst="wedgeRoundRectCallout">
            <a:avLst>
              <a:gd name="adj1" fmla="val 17546"/>
              <a:gd name="adj2" fmla="val 102435"/>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a:t>diference</a:t>
            </a:r>
          </a:p>
        </p:txBody>
      </p:sp>
      <p:sp>
        <p:nvSpPr>
          <p:cNvPr id="25605" name="AutoShape 36"/>
          <p:cNvSpPr>
            <a:spLocks noChangeArrowheads="1"/>
          </p:cNvSpPr>
          <p:nvPr/>
        </p:nvSpPr>
        <p:spPr bwMode="auto">
          <a:xfrm>
            <a:off x="3163393" y="1116014"/>
            <a:ext cx="2506717" cy="393700"/>
          </a:xfrm>
          <a:prstGeom prst="wedgeRoundRectCallout">
            <a:avLst>
              <a:gd name="adj1" fmla="val -30489"/>
              <a:gd name="adj2" fmla="val 114572"/>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cs-CZ" altLang="cs-CZ" sz="1400" dirty="0" smtClean="0"/>
              <a:t>  </a:t>
            </a:r>
            <a:r>
              <a:rPr lang="en-GB" altLang="cs-CZ" sz="1400" dirty="0" smtClean="0"/>
              <a:t>Oncotic </a:t>
            </a:r>
            <a:r>
              <a:rPr lang="en-GB" altLang="cs-CZ" sz="1400" dirty="0"/>
              <a:t>pressure </a:t>
            </a:r>
            <a:r>
              <a:rPr lang="cs-CZ" altLang="cs-CZ" sz="1400" dirty="0"/>
              <a:t>diference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2389188" y="3590925"/>
            <a:ext cx="4392612" cy="18764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177800" algn="l"/>
                <a:tab pos="355600" algn="l"/>
              </a:tabLst>
              <a:defRPr>
                <a:solidFill>
                  <a:schemeClr val="tx1"/>
                </a:solidFill>
                <a:latin typeface="Arial" charset="0"/>
              </a:defRPr>
            </a:lvl1pPr>
            <a:lvl2pPr marL="742950" indent="-285750">
              <a:tabLst>
                <a:tab pos="177800" algn="l"/>
                <a:tab pos="355600" algn="l"/>
              </a:tabLst>
              <a:defRPr>
                <a:solidFill>
                  <a:schemeClr val="tx1"/>
                </a:solidFill>
                <a:latin typeface="Arial" charset="0"/>
              </a:defRPr>
            </a:lvl2pPr>
            <a:lvl3pPr marL="1143000" indent="-228600">
              <a:tabLst>
                <a:tab pos="177800" algn="l"/>
                <a:tab pos="355600" algn="l"/>
              </a:tabLst>
              <a:defRPr>
                <a:solidFill>
                  <a:schemeClr val="tx1"/>
                </a:solidFill>
                <a:latin typeface="Arial" charset="0"/>
              </a:defRPr>
            </a:lvl3pPr>
            <a:lvl4pPr marL="1600200" indent="-228600">
              <a:tabLst>
                <a:tab pos="177800" algn="l"/>
                <a:tab pos="355600" algn="l"/>
              </a:tabLst>
              <a:defRPr>
                <a:solidFill>
                  <a:schemeClr val="tx1"/>
                </a:solidFill>
                <a:latin typeface="Arial" charset="0"/>
              </a:defRPr>
            </a:lvl4pPr>
            <a:lvl5pPr marL="2057400" indent="-228600">
              <a:tabLst>
                <a:tab pos="177800" algn="l"/>
                <a:tab pos="355600" algn="l"/>
              </a:tabLst>
              <a:defRPr>
                <a:solidFill>
                  <a:schemeClr val="tx1"/>
                </a:solidFill>
                <a:latin typeface="Arial" charset="0"/>
              </a:defRPr>
            </a:lvl5pPr>
            <a:lvl6pPr marL="2514600" indent="-228600" fontAlgn="base">
              <a:spcBef>
                <a:spcPct val="0"/>
              </a:spcBef>
              <a:spcAft>
                <a:spcPct val="0"/>
              </a:spcAft>
              <a:tabLst>
                <a:tab pos="177800" algn="l"/>
                <a:tab pos="355600" algn="l"/>
              </a:tabLst>
              <a:defRPr>
                <a:solidFill>
                  <a:schemeClr val="tx1"/>
                </a:solidFill>
                <a:latin typeface="Arial" charset="0"/>
              </a:defRPr>
            </a:lvl6pPr>
            <a:lvl7pPr marL="2971800" indent="-228600" fontAlgn="base">
              <a:spcBef>
                <a:spcPct val="0"/>
              </a:spcBef>
              <a:spcAft>
                <a:spcPct val="0"/>
              </a:spcAft>
              <a:tabLst>
                <a:tab pos="177800" algn="l"/>
                <a:tab pos="355600" algn="l"/>
              </a:tabLst>
              <a:defRPr>
                <a:solidFill>
                  <a:schemeClr val="tx1"/>
                </a:solidFill>
                <a:latin typeface="Arial" charset="0"/>
              </a:defRPr>
            </a:lvl7pPr>
            <a:lvl8pPr marL="3429000" indent="-228600" fontAlgn="base">
              <a:spcBef>
                <a:spcPct val="0"/>
              </a:spcBef>
              <a:spcAft>
                <a:spcPct val="0"/>
              </a:spcAft>
              <a:tabLst>
                <a:tab pos="177800" algn="l"/>
                <a:tab pos="355600" algn="l"/>
              </a:tabLst>
              <a:defRPr>
                <a:solidFill>
                  <a:schemeClr val="tx1"/>
                </a:solidFill>
                <a:latin typeface="Arial" charset="0"/>
              </a:defRPr>
            </a:lvl8pPr>
            <a:lvl9pPr marL="3886200" indent="-228600" fontAlgn="base">
              <a:spcBef>
                <a:spcPct val="0"/>
              </a:spcBef>
              <a:spcAft>
                <a:spcPct val="0"/>
              </a:spcAft>
              <a:tabLst>
                <a:tab pos="177800" algn="l"/>
                <a:tab pos="355600" algn="l"/>
              </a:tabLs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 </a:t>
            </a:r>
            <a:r>
              <a:rPr lang="en-GB" altLang="cs-CZ" sz="2000">
                <a:latin typeface="Times New Roman" pitchFamily="18" charset="0"/>
              </a:rPr>
              <a:t>capillary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c</a:t>
            </a:r>
            <a:r>
              <a:rPr lang="en-GB" altLang="cs-CZ">
                <a:latin typeface="Times New Roman" pitchFamily="18" charset="0"/>
              </a:rPr>
              <a:t>apillary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c</a:t>
            </a:r>
            <a:r>
              <a:rPr lang="en-GB" altLang="cs-CZ">
                <a:latin typeface="Times New Roman" pitchFamily="18" charset="0"/>
              </a:rPr>
              <a:t>oefficient</a:t>
            </a:r>
            <a:r>
              <a:rPr lang="cs-CZ" altLang="cs-CZ">
                <a:latin typeface="Times New Roman" pitchFamily="18" charset="0"/>
              </a:rPr>
              <a:t> permeabilty</a:t>
            </a:r>
            <a:endParaRPr lang="en-GB" altLang="cs-CZ">
              <a:latin typeface="Times New Roman" pitchFamily="18" charset="0"/>
            </a:endParaRPr>
          </a:p>
        </p:txBody>
      </p:sp>
      <p:grpSp>
        <p:nvGrpSpPr>
          <p:cNvPr id="26626" name="Group 10"/>
          <p:cNvGrpSpPr>
            <a:grpSpLocks/>
          </p:cNvGrpSpPr>
          <p:nvPr/>
        </p:nvGrpSpPr>
        <p:grpSpPr bwMode="auto">
          <a:xfrm>
            <a:off x="1798638" y="1136650"/>
            <a:ext cx="5330825" cy="863600"/>
            <a:chOff x="1292" y="890"/>
            <a:chExt cx="3357" cy="544"/>
          </a:xfrm>
        </p:grpSpPr>
        <p:sp>
          <p:nvSpPr>
            <p:cNvPr id="26630"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6631"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6627" name="Rectangle 11"/>
          <p:cNvSpPr>
            <a:spLocks noChangeArrowheads="1"/>
          </p:cNvSpPr>
          <p:nvPr/>
        </p:nvSpPr>
        <p:spPr bwMode="auto">
          <a:xfrm>
            <a:off x="1022350" y="2760663"/>
            <a:ext cx="31813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000">
                <a:latin typeface="Times New Roman" pitchFamily="18" charset="0"/>
              </a:rPr>
              <a:t>F</a:t>
            </a:r>
            <a:r>
              <a:rPr lang="en-GB" altLang="cs-CZ" sz="2000">
                <a:latin typeface="Times New Roman" pitchFamily="18" charset="0"/>
              </a:rPr>
              <a:t>iltration coefficient</a:t>
            </a:r>
            <a:r>
              <a:rPr lang="en-GB" altLang="cs-CZ"/>
              <a:t> </a:t>
            </a:r>
          </a:p>
        </p:txBody>
      </p:sp>
      <p:sp>
        <p:nvSpPr>
          <p:cNvPr id="26628" name="Text Box 12"/>
          <p:cNvSpPr txBox="1">
            <a:spLocks noChangeArrowheads="1"/>
          </p:cNvSpPr>
          <p:nvPr/>
        </p:nvSpPr>
        <p:spPr bwMode="auto">
          <a:xfrm>
            <a:off x="1022350" y="2332038"/>
            <a:ext cx="741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en-GB" altLang="cs-CZ" sz="2000">
                <a:latin typeface="Times New Roman" pitchFamily="18" charset="0"/>
              </a:rPr>
              <a:t> NET FLUID MOVEMENT </a:t>
            </a:r>
            <a:r>
              <a:rPr lang="cs-CZ" altLang="cs-CZ" sz="2000">
                <a:latin typeface="Times New Roman" pitchFamily="18" charset="0"/>
              </a:rPr>
              <a:t>ACROSS CAPILLARY WALL</a:t>
            </a:r>
            <a:endParaRPr lang="en-GB" altLang="cs-CZ" sz="2000">
              <a:latin typeface="Times New Roman" pitchFamily="18" charset="0"/>
            </a:endParaRPr>
          </a:p>
        </p:txBody>
      </p:sp>
      <p:sp>
        <p:nvSpPr>
          <p:cNvPr id="26629" name="Text Box 7"/>
          <p:cNvSpPr txBox="1">
            <a:spLocks noChangeArrowheads="1"/>
          </p:cNvSpPr>
          <p:nvPr/>
        </p:nvSpPr>
        <p:spPr bwMode="auto">
          <a:xfrm>
            <a:off x="827088" y="4048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dirty="0">
                <a:latin typeface="Arial Black" pitchFamily="34" charset="0"/>
              </a:rPr>
              <a:t>STARLING'S EQUATION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4528</TotalTime>
  <Words>2187</Words>
  <Application>Microsoft Office PowerPoint</Application>
  <PresentationFormat>Předvádění na obrazovce (4:3)</PresentationFormat>
  <Paragraphs>205</Paragraphs>
  <Slides>14</Slides>
  <Notes>14</Notes>
  <HiddenSlides>1</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MICROCIRCULATION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Pásek</cp:lastModifiedBy>
  <cp:revision>162</cp:revision>
  <dcterms:created xsi:type="dcterms:W3CDTF">2011-09-25T15:54:15Z</dcterms:created>
  <dcterms:modified xsi:type="dcterms:W3CDTF">2020-04-07T16:26:33Z</dcterms:modified>
</cp:coreProperties>
</file>