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18" r:id="rId3"/>
    <p:sldId id="399" r:id="rId4"/>
    <p:sldId id="400" r:id="rId5"/>
    <p:sldId id="424" r:id="rId6"/>
    <p:sldId id="402" r:id="rId7"/>
    <p:sldId id="403" r:id="rId8"/>
    <p:sldId id="406" r:id="rId9"/>
    <p:sldId id="407" r:id="rId10"/>
    <p:sldId id="408" r:id="rId11"/>
    <p:sldId id="337" r:id="rId12"/>
    <p:sldId id="338" r:id="rId13"/>
    <p:sldId id="341" r:id="rId14"/>
    <p:sldId id="409" r:id="rId15"/>
    <p:sldId id="410" r:id="rId16"/>
    <p:sldId id="413" r:id="rId17"/>
    <p:sldId id="415" r:id="rId18"/>
    <p:sldId id="281" r:id="rId19"/>
    <p:sldId id="264" r:id="rId20"/>
    <p:sldId id="272" r:id="rId21"/>
    <p:sldId id="273" r:id="rId22"/>
    <p:sldId id="274" r:id="rId23"/>
    <p:sldId id="275" r:id="rId24"/>
  </p:sldIdLst>
  <p:sldSz cx="9144000" cy="6858000" type="screen4x3"/>
  <p:notesSz cx="6858000" cy="9144000"/>
  <p:custDataLst>
    <p:tags r:id="rId26"/>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9F9F"/>
    <a:srgbClr val="FF9933"/>
    <a:srgbClr val="CC6600"/>
    <a:srgbClr val="FFE5FF"/>
    <a:srgbClr val="00CCFF"/>
    <a:srgbClr val="66FFFF"/>
    <a:srgbClr val="FF00FF"/>
    <a:srgbClr val="FF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65746" autoAdjust="0"/>
  </p:normalViewPr>
  <p:slideViewPr>
    <p:cSldViewPr>
      <p:cViewPr varScale="1">
        <p:scale>
          <a:sx n="47" d="100"/>
          <a:sy n="47" d="100"/>
        </p:scale>
        <p:origin x="204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2F32A-5891-4618-926F-2C4D97BE1937}" type="datetimeFigureOut">
              <a:rPr lang="cs-CZ" smtClean="0"/>
              <a:t>31. 3. 2020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5384D-24DE-48B2-ABBB-ECB282685ACA}" type="slidenum">
              <a:rPr lang="cs-CZ" smtClean="0"/>
              <a:t>‹#›</a:t>
            </a:fld>
            <a:endParaRPr lang="cs-CZ"/>
          </a:p>
        </p:txBody>
      </p:sp>
    </p:spTree>
    <p:extLst>
      <p:ext uri="{BB962C8B-B14F-4D97-AF65-F5344CB8AC3E}">
        <p14:creationId xmlns:p14="http://schemas.microsoft.com/office/powerpoint/2010/main" val="212988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2</a:t>
            </a:fld>
            <a:endParaRPr lang="cs-CZ"/>
          </a:p>
        </p:txBody>
      </p:sp>
    </p:spTree>
    <p:extLst>
      <p:ext uri="{BB962C8B-B14F-4D97-AF65-F5344CB8AC3E}">
        <p14:creationId xmlns:p14="http://schemas.microsoft.com/office/powerpoint/2010/main" val="347882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11</a:t>
            </a:fld>
            <a:endParaRPr lang="cs-CZ"/>
          </a:p>
        </p:txBody>
      </p:sp>
    </p:spTree>
    <p:extLst>
      <p:ext uri="{BB962C8B-B14F-4D97-AF65-F5344CB8AC3E}">
        <p14:creationId xmlns:p14="http://schemas.microsoft.com/office/powerpoint/2010/main" val="382948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physiological state, endothelin </a:t>
            </a:r>
            <a:r>
              <a:rPr lang="cs-CZ" dirty="0"/>
              <a:t>(</a:t>
            </a:r>
            <a:r>
              <a:rPr lang="en-US" dirty="0"/>
              <a:t>produced locally by the blood vessel endothelium</a:t>
            </a:r>
            <a:r>
              <a:rPr lang="cs-CZ" dirty="0"/>
              <a:t>)</a:t>
            </a:r>
            <a:r>
              <a:rPr lang="en-US" dirty="0"/>
              <a:t> does not significantly contribute to regulation of </a:t>
            </a:r>
            <a:r>
              <a:rPr lang="cs-CZ" dirty="0" err="1"/>
              <a:t>the</a:t>
            </a:r>
            <a:r>
              <a:rPr lang="cs-CZ" dirty="0"/>
              <a:t> </a:t>
            </a:r>
            <a:r>
              <a:rPr lang="en-US" dirty="0"/>
              <a:t>renal blood flow.</a:t>
            </a:r>
          </a:p>
          <a:p>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12</a:t>
            </a:fld>
            <a:endParaRPr lang="cs-CZ"/>
          </a:p>
        </p:txBody>
      </p:sp>
    </p:spTree>
    <p:extLst>
      <p:ext uri="{BB962C8B-B14F-4D97-AF65-F5344CB8AC3E}">
        <p14:creationId xmlns:p14="http://schemas.microsoft.com/office/powerpoint/2010/main" val="3829486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Locally </a:t>
            </a:r>
            <a:r>
              <a:rPr lang="en-US" noProof="0" dirty="0"/>
              <a:t>acting vasodilators counterbalance the continuous acting vasoconstrictive stimuli to stabilize the renal blood flow.</a:t>
            </a:r>
          </a:p>
          <a:p>
            <a:endParaRPr lang="en-US" baseline="0" noProof="0" dirty="0"/>
          </a:p>
          <a:p>
            <a:r>
              <a:rPr lang="en-US" baseline="0" noProof="0" dirty="0"/>
              <a:t>Clinical comment: patients treated with inhibitors of NO synthesis or patients with </a:t>
            </a:r>
            <a:r>
              <a:rPr lang="en-US" baseline="0" noProof="0" dirty="0" err="1"/>
              <a:t>impa</a:t>
            </a:r>
            <a:r>
              <a:rPr lang="cs-CZ" baseline="0" noProof="0" dirty="0"/>
              <a:t>i</a:t>
            </a:r>
            <a:r>
              <a:rPr lang="en-US" baseline="0" noProof="0" dirty="0"/>
              <a:t>red endothelial function (hypertension, atherosclerosis) – vasoconstriction in the kidneys, decrease of GFR and, thus, decrease of natriuresis – body fluid expansion – blood pressure increase</a:t>
            </a:r>
            <a:endParaRPr lang="en-US" noProof="0"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13</a:t>
            </a:fld>
            <a:endParaRPr lang="cs-CZ"/>
          </a:p>
        </p:txBody>
      </p:sp>
    </p:spTree>
    <p:extLst>
      <p:ext uri="{BB962C8B-B14F-4D97-AF65-F5344CB8AC3E}">
        <p14:creationId xmlns:p14="http://schemas.microsoft.com/office/powerpoint/2010/main" val="382948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Juxtaglomerular</a:t>
            </a:r>
            <a:r>
              <a:rPr lang="cs-CZ" dirty="0"/>
              <a:t> </a:t>
            </a:r>
            <a:r>
              <a:rPr lang="cs-CZ" dirty="0" err="1"/>
              <a:t>apparatus</a:t>
            </a:r>
            <a:r>
              <a:rPr lang="cs-CZ" dirty="0"/>
              <a:t> - renin-angiotensin-aldosterone </a:t>
            </a:r>
            <a:r>
              <a:rPr lang="cs-CZ" dirty="0" err="1"/>
              <a:t>system</a:t>
            </a:r>
            <a:r>
              <a:rPr lang="cs-CZ" dirty="0"/>
              <a:t> (RAAS) - </a:t>
            </a:r>
            <a:r>
              <a:rPr lang="cs-CZ" dirty="0" err="1"/>
              <a:t>see</a:t>
            </a:r>
            <a:r>
              <a:rPr lang="cs-CZ" dirty="0"/>
              <a:t> </a:t>
            </a:r>
            <a:r>
              <a:rPr lang="cs-CZ" dirty="0" err="1"/>
              <a:t>also</a:t>
            </a:r>
            <a:r>
              <a:rPr lang="cs-CZ" dirty="0"/>
              <a:t> </a:t>
            </a:r>
            <a:r>
              <a:rPr lang="cs-CZ" dirty="0" err="1"/>
              <a:t>other</a:t>
            </a:r>
            <a:r>
              <a:rPr lang="cs-CZ" dirty="0"/>
              <a:t> </a:t>
            </a:r>
            <a:r>
              <a:rPr lang="cs-CZ" dirty="0" err="1"/>
              <a:t>lectures</a:t>
            </a:r>
            <a:r>
              <a:rPr lang="cs-CZ" dirty="0"/>
              <a:t> (</a:t>
            </a:r>
            <a:r>
              <a:rPr lang="cs-CZ" dirty="0" err="1"/>
              <a:t>kidneys</a:t>
            </a:r>
            <a:r>
              <a:rPr lang="cs-CZ" dirty="0"/>
              <a:t>, </a:t>
            </a:r>
            <a:r>
              <a:rPr lang="cs-CZ" dirty="0" err="1"/>
              <a:t>hormones</a:t>
            </a:r>
            <a:r>
              <a:rPr lang="cs-CZ" dirty="0"/>
              <a:t>)</a:t>
            </a:r>
          </a:p>
          <a:p>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14</a:t>
            </a:fld>
            <a:endParaRPr lang="cs-CZ"/>
          </a:p>
        </p:txBody>
      </p:sp>
    </p:spTree>
    <p:extLst>
      <p:ext uri="{BB962C8B-B14F-4D97-AF65-F5344CB8AC3E}">
        <p14:creationId xmlns:p14="http://schemas.microsoft.com/office/powerpoint/2010/main" val="382948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noProof="0" dirty="0"/>
              <a:t>RAAS activation via angiotensin II, which acts in the kidney by vasoconstriction primarily in vas </a:t>
            </a:r>
            <a:r>
              <a:rPr lang="en-US" noProof="0" dirty="0" err="1"/>
              <a:t>efferens</a:t>
            </a:r>
            <a:r>
              <a:rPr lang="en-US" noProof="0" dirty="0"/>
              <a:t>, leads to normalization of GFR (which decreased due to hypotension that activated RAAS) and a decrease of the blood flow in the peritubular capillaries, thereby reducing hydrostatic pressure which increases reabsorption of tubular fluid. Reabsorption in tubules is further supported by the direct hormonal effect of angiotensin II and aldosterone on renal tubules (stimulating effect on Na+ and, thus, water reabsorption).</a:t>
            </a:r>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15</a:t>
            </a:fld>
            <a:endParaRPr lang="cs-CZ"/>
          </a:p>
        </p:txBody>
      </p:sp>
    </p:spTree>
    <p:extLst>
      <p:ext uri="{BB962C8B-B14F-4D97-AF65-F5344CB8AC3E}">
        <p14:creationId xmlns:p14="http://schemas.microsoft.com/office/powerpoint/2010/main" val="3829486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Clearance was given in detail in lectures </a:t>
            </a:r>
            <a:r>
              <a:rPr lang="cs-CZ" dirty="0" err="1"/>
              <a:t>focused</a:t>
            </a:r>
            <a:r>
              <a:rPr lang="cs-CZ" dirty="0"/>
              <a:t> </a:t>
            </a:r>
            <a:r>
              <a:rPr lang="en-US" dirty="0"/>
              <a:t>on kidney function.</a:t>
            </a:r>
          </a:p>
        </p:txBody>
      </p:sp>
      <p:sp>
        <p:nvSpPr>
          <p:cNvPr id="4" name="Zástupný symbol pro číslo snímku 3"/>
          <p:cNvSpPr>
            <a:spLocks noGrp="1"/>
          </p:cNvSpPr>
          <p:nvPr>
            <p:ph type="sldNum" sz="quarter" idx="10"/>
          </p:nvPr>
        </p:nvSpPr>
        <p:spPr/>
        <p:txBody>
          <a:bodyPr/>
          <a:lstStyle/>
          <a:p>
            <a:fld id="{7E32194F-18CE-4268-A1AB-25350D6BAA8A}" type="slidenum">
              <a:rPr lang="cs-CZ" smtClean="0"/>
              <a:t>16</a:t>
            </a:fld>
            <a:endParaRPr lang="cs-CZ"/>
          </a:p>
        </p:txBody>
      </p:sp>
    </p:spTree>
    <p:extLst>
      <p:ext uri="{BB962C8B-B14F-4D97-AF65-F5344CB8AC3E}">
        <p14:creationId xmlns:p14="http://schemas.microsoft.com/office/powerpoint/2010/main" val="207746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a:t>
            </a:r>
            <a:r>
              <a:rPr lang="cs-CZ" dirty="0" err="1"/>
              <a:t>Renal</a:t>
            </a:r>
            <a:r>
              <a:rPr lang="cs-CZ" dirty="0"/>
              <a:t> </a:t>
            </a:r>
            <a:r>
              <a:rPr lang="cs-CZ" dirty="0" err="1"/>
              <a:t>blood</a:t>
            </a:r>
            <a:r>
              <a:rPr lang="cs-CZ" dirty="0"/>
              <a:t> </a:t>
            </a:r>
            <a:r>
              <a:rPr lang="cs-CZ" dirty="0" err="1"/>
              <a:t>flow</a:t>
            </a:r>
            <a:r>
              <a:rPr lang="cs-CZ" baseline="0" dirty="0"/>
              <a:t>: RPF / (1-hematocrit) = </a:t>
            </a:r>
            <a:r>
              <a:rPr lang="cs-CZ" baseline="0" dirty="0" err="1"/>
              <a:t>approx</a:t>
            </a:r>
            <a:r>
              <a:rPr lang="cs-CZ" baseline="0" dirty="0"/>
              <a:t>. 1200 ml/min</a:t>
            </a:r>
            <a:endParaRPr lang="cs-CZ" dirty="0"/>
          </a:p>
        </p:txBody>
      </p:sp>
      <p:sp>
        <p:nvSpPr>
          <p:cNvPr id="4" name="Zástupný symbol pro číslo snímku 3"/>
          <p:cNvSpPr>
            <a:spLocks noGrp="1"/>
          </p:cNvSpPr>
          <p:nvPr>
            <p:ph type="sldNum" sz="quarter" idx="10"/>
          </p:nvPr>
        </p:nvSpPr>
        <p:spPr/>
        <p:txBody>
          <a:bodyPr/>
          <a:lstStyle/>
          <a:p>
            <a:fld id="{7E32194F-18CE-4268-A1AB-25350D6BAA8A}" type="slidenum">
              <a:rPr lang="cs-CZ" smtClean="0"/>
              <a:t>17</a:t>
            </a:fld>
            <a:endParaRPr lang="cs-CZ"/>
          </a:p>
        </p:txBody>
      </p:sp>
    </p:spTree>
    <p:extLst>
      <p:ext uri="{BB962C8B-B14F-4D97-AF65-F5344CB8AC3E}">
        <p14:creationId xmlns:p14="http://schemas.microsoft.com/office/powerpoint/2010/main" val="2077461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18</a:t>
            </a:fld>
            <a:endParaRPr lang="cs-CZ"/>
          </a:p>
        </p:txBody>
      </p:sp>
    </p:spTree>
    <p:extLst>
      <p:ext uri="{BB962C8B-B14F-4D97-AF65-F5344CB8AC3E}">
        <p14:creationId xmlns:p14="http://schemas.microsoft.com/office/powerpoint/2010/main" val="3731902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a:t>
            </a:r>
            <a:r>
              <a:rPr lang="en-US" noProof="0" dirty="0"/>
              <a:t>blood from the umbilical vein (saturation 80%) goes mainly to the liver, but part of the blood bypasses the liver through the ductus venosus. The blood from the liver and the ductus venosus flows through the vena cava inferior to the right atrium (separated by the crista </a:t>
            </a:r>
            <a:r>
              <a:rPr lang="en-US" noProof="0" dirty="0" err="1"/>
              <a:t>dividens</a:t>
            </a:r>
            <a:r>
              <a:rPr lang="en-US" noProof="0" dirty="0"/>
              <a:t>). The blood from the umbilical vein is directed to the foramen </a:t>
            </a:r>
            <a:r>
              <a:rPr lang="en-US" noProof="0" dirty="0" err="1"/>
              <a:t>ovale</a:t>
            </a:r>
            <a:r>
              <a:rPr lang="en-US" noProof="0" dirty="0"/>
              <a:t> in the atrial septum (right-to-left shunt) thanks to crista </a:t>
            </a:r>
            <a:r>
              <a:rPr lang="en-US" noProof="0" dirty="0" err="1"/>
              <a:t>dividens</a:t>
            </a:r>
            <a:r>
              <a:rPr lang="en-US" noProof="0" dirty="0"/>
              <a:t> and is driven by the left ventricle (along with the blood from the lungs) into the aorta and arteries of the head and upper limbs (still rather high O2).</a:t>
            </a:r>
            <a:br>
              <a:rPr lang="en-US" noProof="0" dirty="0"/>
            </a:br>
            <a:r>
              <a:rPr lang="en-US" noProof="0" dirty="0"/>
              <a:t>Only about 1/3 of the blood expelled from the right ventricle is delivered to the lungs (the lungs do not breathe, high resistance in the pulmonary circulation, pulmonary pressure slightly exceeds the aortic pressure), the rest flows via the second right-to-left shunt through the ductus arteriosus to the aorta. Blood continues to flow to the lower half of the body and to the placenta (60% of the fetal cardiac output goes to the placenta).</a:t>
            </a:r>
            <a:br>
              <a:rPr lang="en-US" noProof="0" dirty="0"/>
            </a:br>
            <a:r>
              <a:rPr lang="en-US" noProof="0" dirty="0"/>
              <a:t>The left ventricle pumps about 1/5 more blood than the right ventricle.</a:t>
            </a:r>
            <a:br>
              <a:rPr lang="en-US" noProof="0" dirty="0"/>
            </a:br>
            <a:r>
              <a:rPr lang="en-US" noProof="0" dirty="0"/>
              <a:t>The liver, heart, head and upper limbs are best supplied with oxygen.</a:t>
            </a:r>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19</a:t>
            </a:fld>
            <a:endParaRPr lang="cs-CZ"/>
          </a:p>
        </p:txBody>
      </p:sp>
    </p:spTree>
    <p:extLst>
      <p:ext uri="{BB962C8B-B14F-4D97-AF65-F5344CB8AC3E}">
        <p14:creationId xmlns:p14="http://schemas.microsoft.com/office/powerpoint/2010/main" val="1639611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noProof="0" dirty="0"/>
              <a:t>Oxygen saturation of the fetal blood is possible due to the fetal hemoglobin, which has a higher affinity for oxygen than the adult hemoglobin (related to less effective 2,3-DPG binding) and can therefore bind oxygen from the maternal hemoglobin when flowing through the placenta. In addition, the fetus has a significantly higher number of red blood cells. After delivery, large quantities of red blood cells with the fetal hemoglobin disintegrate and gradually change into red blood cells with the adult hemoglobin. This condition, combined with immature liver enzymes, leads to the state called neonatal jaundice.</a:t>
            </a:r>
            <a:br>
              <a:rPr lang="en-US" noProof="0" dirty="0"/>
            </a:br>
            <a:br>
              <a:rPr lang="en-US" noProof="0" dirty="0"/>
            </a:br>
            <a:r>
              <a:rPr lang="en-US" noProof="0" dirty="0"/>
              <a:t>Short-term hypoxia - tachycardia and increased umbilical vessel flow; longer hypoxia - bradycardia.</a:t>
            </a:r>
            <a:br>
              <a:rPr lang="en-US" noProof="0" dirty="0"/>
            </a:br>
            <a:br>
              <a:rPr lang="en-US" noProof="0" dirty="0"/>
            </a:br>
            <a:r>
              <a:rPr lang="en-US" noProof="0" dirty="0"/>
              <a:t>The muscles of the umbilical veins respond sensitively to a number of stimuli by contractions (for example injury, tension, oxygen drop, sympathomimetics,…). In animals, it helps to stop bleeding from the umbilical stump after the birth.</a:t>
            </a:r>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20</a:t>
            </a:fld>
            <a:endParaRPr lang="cs-CZ"/>
          </a:p>
        </p:txBody>
      </p:sp>
    </p:spTree>
    <p:extLst>
      <p:ext uri="{BB962C8B-B14F-4D97-AF65-F5344CB8AC3E}">
        <p14:creationId xmlns:p14="http://schemas.microsoft.com/office/powerpoint/2010/main" val="37319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3</a:t>
            </a:fld>
            <a:endParaRPr lang="cs-CZ"/>
          </a:p>
        </p:txBody>
      </p:sp>
    </p:spTree>
    <p:extLst>
      <p:ext uri="{BB962C8B-B14F-4D97-AF65-F5344CB8AC3E}">
        <p14:creationId xmlns:p14="http://schemas.microsoft.com/office/powerpoint/2010/main" val="30200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first change after delivery - closure of the umbilical cord - leads to fetal asphyxia + to an increase in the total peripheral resistance of the systemic </a:t>
            </a:r>
            <a:r>
              <a:rPr lang="cs-CZ" dirty="0" err="1"/>
              <a:t>circulation</a:t>
            </a:r>
            <a:r>
              <a:rPr lang="en-US" dirty="0"/>
              <a:t> and thus to an increase in </a:t>
            </a:r>
            <a:r>
              <a:rPr lang="cs-CZ" dirty="0" err="1"/>
              <a:t>the</a:t>
            </a:r>
            <a:r>
              <a:rPr lang="cs-CZ" dirty="0"/>
              <a:t> </a:t>
            </a:r>
            <a:r>
              <a:rPr lang="en-US" dirty="0"/>
              <a:t>systemic blood pressure.</a:t>
            </a:r>
            <a:br>
              <a:rPr lang="en-US" dirty="0"/>
            </a:br>
            <a:r>
              <a:rPr lang="en-US" dirty="0"/>
              <a:t>This is followed by a reflex contraction of the ductus arteriosus and its closure.</a:t>
            </a:r>
            <a:br>
              <a:rPr lang="en-US" dirty="0"/>
            </a:br>
            <a:r>
              <a:rPr lang="en-US" dirty="0"/>
              <a:t>Asphyxia, along with cooling of the newborn's body due to changes in </a:t>
            </a:r>
            <a:r>
              <a:rPr lang="cs-CZ" dirty="0" err="1"/>
              <a:t>the</a:t>
            </a:r>
            <a:r>
              <a:rPr lang="en-US" dirty="0"/>
              <a:t> temperature </a:t>
            </a:r>
            <a:r>
              <a:rPr lang="cs-CZ" dirty="0" err="1"/>
              <a:t>around</a:t>
            </a:r>
            <a:r>
              <a:rPr lang="cs-CZ" dirty="0"/>
              <a:t> </a:t>
            </a:r>
            <a:r>
              <a:rPr lang="en-US" dirty="0"/>
              <a:t>- the first breath - decreases the resistance of the pulmonary </a:t>
            </a:r>
            <a:r>
              <a:rPr lang="cs-CZ" dirty="0" err="1"/>
              <a:t>circulation</a:t>
            </a:r>
            <a:r>
              <a:rPr lang="en-US" dirty="0"/>
              <a:t> (up to 1/10 of the fetal) as well as its </a:t>
            </a:r>
            <a:r>
              <a:rPr lang="cs-CZ" dirty="0" err="1"/>
              <a:t>pressure</a:t>
            </a:r>
            <a:r>
              <a:rPr lang="en-US" dirty="0"/>
              <a:t> (about 1/2 of the fetal).</a:t>
            </a:r>
            <a:br>
              <a:rPr lang="en-US" dirty="0"/>
            </a:br>
            <a:br>
              <a:rPr lang="en-US" dirty="0"/>
            </a:br>
            <a:r>
              <a:rPr lang="en-US" dirty="0"/>
              <a:t>Placental transfusion - about 100 ml of placental blood is aspirated due to a sharp drop in</a:t>
            </a:r>
            <a:r>
              <a:rPr lang="cs-CZ" dirty="0"/>
              <a:t> </a:t>
            </a:r>
            <a:r>
              <a:rPr lang="cs-CZ" dirty="0" err="1"/>
              <a:t>the</a:t>
            </a:r>
            <a:r>
              <a:rPr lang="en-US" dirty="0"/>
              <a:t> intrathoracic pressure during the first in</a:t>
            </a:r>
            <a:r>
              <a:rPr lang="cs-CZ" dirty="0" err="1"/>
              <a:t>spiration</a:t>
            </a:r>
            <a:r>
              <a:rPr lang="en-US" dirty="0"/>
              <a:t>.</a:t>
            </a:r>
          </a:p>
          <a:p>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21</a:t>
            </a:fld>
            <a:endParaRPr lang="cs-CZ"/>
          </a:p>
        </p:txBody>
      </p:sp>
    </p:spTree>
    <p:extLst>
      <p:ext uri="{BB962C8B-B14F-4D97-AF65-F5344CB8AC3E}">
        <p14:creationId xmlns:p14="http://schemas.microsoft.com/office/powerpoint/2010/main" val="373190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noProof="0" dirty="0"/>
              <a:t>Increase of the pressure in the left atrium (more blood coming from the lungs, higher pressure in the left ventricle due to increased afterload) and its decrease in the right atrium (lower venous return due to closure of the umbilicus) results in closure of the foramen </a:t>
            </a:r>
            <a:r>
              <a:rPr lang="en-US" noProof="0" dirty="0" err="1"/>
              <a:t>ovale</a:t>
            </a:r>
            <a:r>
              <a:rPr lang="en-US" noProof="0" dirty="0"/>
              <a:t>. </a:t>
            </a:r>
          </a:p>
          <a:p>
            <a:endParaRPr lang="cs-CZ" dirty="0"/>
          </a:p>
          <a:p>
            <a:r>
              <a:rPr lang="en-US" noProof="0" dirty="0"/>
              <a:t>Reversed pressure gradient between aorta and a. </a:t>
            </a:r>
            <a:r>
              <a:rPr lang="en-US" noProof="0" dirty="0" err="1"/>
              <a:t>pulmonalis</a:t>
            </a:r>
            <a:r>
              <a:rPr lang="en-US" noProof="0" dirty="0"/>
              <a:t> reverses flow in ductus arteriosus which results in con</a:t>
            </a:r>
            <a:r>
              <a:rPr lang="cs-CZ" noProof="0" dirty="0"/>
              <a:t>s</a:t>
            </a:r>
            <a:r>
              <a:rPr lang="en-US" noProof="0" dirty="0" err="1"/>
              <a:t>triction</a:t>
            </a:r>
            <a:r>
              <a:rPr lang="en-US" noProof="0" dirty="0"/>
              <a:t> of its smooth muscle and closure (likely started by increased pO2 in the blood flowing through the ductus but other factors definitely contribute, for example decreased formation of vasoconstrictive prostaglandins after the birth – closure may be promoted by drugs inhibiting cyclooxygenase). </a:t>
            </a:r>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22</a:t>
            </a:fld>
            <a:endParaRPr lang="cs-CZ"/>
          </a:p>
        </p:txBody>
      </p:sp>
    </p:spTree>
    <p:extLst>
      <p:ext uri="{BB962C8B-B14F-4D97-AF65-F5344CB8AC3E}">
        <p14:creationId xmlns:p14="http://schemas.microsoft.com/office/powerpoint/2010/main" val="3731902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noProof="0" dirty="0"/>
              <a:t>The left and the right heart work in parallel in fetus due to presence of two shunts – ductus arteriosus and </a:t>
            </a:r>
            <a:r>
              <a:rPr lang="en-US" baseline="0" noProof="0" dirty="0"/>
              <a:t>foramen </a:t>
            </a:r>
            <a:r>
              <a:rPr lang="en-US" baseline="0" noProof="0" dirty="0" err="1"/>
              <a:t>ovale</a:t>
            </a:r>
            <a:r>
              <a:rPr lang="en-US" baseline="0" noProof="0" dirty="0"/>
              <a:t>. </a:t>
            </a:r>
            <a:endParaRPr lang="en-US" noProof="0"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23</a:t>
            </a:fld>
            <a:endParaRPr lang="cs-CZ"/>
          </a:p>
        </p:txBody>
      </p:sp>
    </p:spTree>
    <p:extLst>
      <p:ext uri="{BB962C8B-B14F-4D97-AF65-F5344CB8AC3E}">
        <p14:creationId xmlns:p14="http://schemas.microsoft.com/office/powerpoint/2010/main" val="373190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noProof="0" dirty="0"/>
              <a:t>High </a:t>
            </a:r>
            <a:r>
              <a:rPr lang="cs-CZ" noProof="0" dirty="0" err="1"/>
              <a:t>blood</a:t>
            </a:r>
            <a:r>
              <a:rPr lang="cs-CZ" noProof="0" dirty="0"/>
              <a:t> </a:t>
            </a:r>
            <a:r>
              <a:rPr lang="en-US" noProof="0" dirty="0"/>
              <a:t>flow in the renal cortex due to presence of glomeruli where plasma is filtered. </a:t>
            </a:r>
          </a:p>
          <a:p>
            <a:r>
              <a:rPr lang="en-US" noProof="0" dirty="0"/>
              <a:t>Low </a:t>
            </a:r>
            <a:r>
              <a:rPr lang="cs-CZ" noProof="0" dirty="0" err="1"/>
              <a:t>blood</a:t>
            </a:r>
            <a:r>
              <a:rPr lang="cs-CZ" noProof="0" dirty="0"/>
              <a:t> </a:t>
            </a:r>
            <a:r>
              <a:rPr lang="en-US" noProof="0" dirty="0"/>
              <a:t>flow in the inner medulla helps to prevent dilution of the hypertonic </a:t>
            </a:r>
            <a:r>
              <a:rPr lang="en-US" noProof="0" dirty="0" err="1"/>
              <a:t>interstitium</a:t>
            </a:r>
            <a:r>
              <a:rPr lang="en-US" noProof="0" dirty="0"/>
              <a:t> in this region.</a:t>
            </a:r>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4</a:t>
            </a:fld>
            <a:endParaRPr lang="cs-CZ"/>
          </a:p>
        </p:txBody>
      </p:sp>
    </p:spTree>
    <p:extLst>
      <p:ext uri="{BB962C8B-B14F-4D97-AF65-F5344CB8AC3E}">
        <p14:creationId xmlns:p14="http://schemas.microsoft.com/office/powerpoint/2010/main" val="30200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noProof="0" dirty="0"/>
              <a:t>Two capillary nets in series: </a:t>
            </a:r>
          </a:p>
          <a:p>
            <a:pPr marL="228600" indent="-228600">
              <a:buAutoNum type="arabicPeriod"/>
            </a:pPr>
            <a:r>
              <a:rPr lang="en-US" baseline="0" noProof="0" dirty="0"/>
              <a:t>The glomerular capillaries – high pressure (60 mmHg – approx. doubled compared to the arterial end of a common tissue capillary) capillary net ensuring high filtration rate in the kidney; pressure not decreasing along the glomerular capillary (in contrast to a common tissue capillary) because the efferent arteriole follows (not a vein)</a:t>
            </a:r>
          </a:p>
          <a:p>
            <a:pPr marL="228600" indent="-228600">
              <a:buAutoNum type="arabicPeriod"/>
            </a:pPr>
            <a:r>
              <a:rPr lang="en-US" baseline="0" noProof="0" dirty="0"/>
              <a:t>The peritubular capillaries – low pressure (12-15 mmHg) capillary net enabling high reabsorption rate of the tubular fluid</a:t>
            </a:r>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5</a:t>
            </a:fld>
            <a:endParaRPr lang="cs-CZ"/>
          </a:p>
        </p:txBody>
      </p:sp>
    </p:spTree>
    <p:extLst>
      <p:ext uri="{BB962C8B-B14F-4D97-AF65-F5344CB8AC3E}">
        <p14:creationId xmlns:p14="http://schemas.microsoft.com/office/powerpoint/2010/main" val="30200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aseline="0" noProof="0" dirty="0"/>
              <a:t>Vasa recta only along the long loops of Henle of the juxtamedullary nephrons.</a:t>
            </a:r>
          </a:p>
          <a:p>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6</a:t>
            </a:fld>
            <a:endParaRPr lang="cs-CZ"/>
          </a:p>
        </p:txBody>
      </p:sp>
    </p:spTree>
    <p:extLst>
      <p:ext uri="{BB962C8B-B14F-4D97-AF65-F5344CB8AC3E}">
        <p14:creationId xmlns:p14="http://schemas.microsoft.com/office/powerpoint/2010/main" val="30200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resistance of the glomerular capillaries is negligible.</a:t>
            </a:r>
            <a:br>
              <a:rPr lang="en-US" dirty="0"/>
            </a:br>
            <a:r>
              <a:rPr lang="en-US" dirty="0"/>
              <a:t>The blood flow through the glomerulus is regulated in particular by changes in vas afferent and vas efferent resistance (</a:t>
            </a:r>
            <a:r>
              <a:rPr lang="cs-CZ" dirty="0" err="1"/>
              <a:t>diameter</a:t>
            </a:r>
            <a:r>
              <a:rPr lang="en-US" dirty="0"/>
              <a:t>), which, like other arterioles, are characterized by a thick layer of </a:t>
            </a:r>
            <a:r>
              <a:rPr lang="cs-CZ" dirty="0" err="1"/>
              <a:t>the</a:t>
            </a:r>
            <a:r>
              <a:rPr lang="cs-CZ" dirty="0"/>
              <a:t> </a:t>
            </a:r>
            <a:r>
              <a:rPr lang="en-US" dirty="0"/>
              <a:t>smooth muscle.</a:t>
            </a:r>
            <a:br>
              <a:rPr lang="en-US" dirty="0"/>
            </a:br>
            <a:br>
              <a:rPr lang="en-US" dirty="0"/>
            </a:br>
            <a:r>
              <a:rPr lang="en-US" dirty="0"/>
              <a:t>The effect of </a:t>
            </a:r>
            <a:r>
              <a:rPr lang="en-US" dirty="0" err="1"/>
              <a:t>chang</a:t>
            </a:r>
            <a:r>
              <a:rPr lang="cs-CZ" dirty="0"/>
              <a:t>es </a:t>
            </a:r>
            <a:r>
              <a:rPr lang="cs-CZ" dirty="0" err="1"/>
              <a:t>of</a:t>
            </a:r>
            <a:r>
              <a:rPr lang="cs-CZ" dirty="0"/>
              <a:t> </a:t>
            </a:r>
            <a:r>
              <a:rPr lang="en-US" dirty="0"/>
              <a:t>the diameter of vas </a:t>
            </a:r>
            <a:r>
              <a:rPr lang="en-US" dirty="0" err="1"/>
              <a:t>afferens</a:t>
            </a:r>
            <a:r>
              <a:rPr lang="en-US" dirty="0"/>
              <a:t> and vas </a:t>
            </a:r>
            <a:r>
              <a:rPr lang="en-US" dirty="0" err="1"/>
              <a:t>efferens</a:t>
            </a:r>
            <a:r>
              <a:rPr lang="en-US" dirty="0"/>
              <a:t> on </a:t>
            </a:r>
            <a:r>
              <a:rPr lang="cs-CZ" dirty="0" err="1"/>
              <a:t>the</a:t>
            </a:r>
            <a:r>
              <a:rPr lang="cs-CZ" dirty="0"/>
              <a:t> </a:t>
            </a:r>
            <a:r>
              <a:rPr lang="cs-CZ" dirty="0" err="1"/>
              <a:t>renal</a:t>
            </a:r>
            <a:r>
              <a:rPr lang="cs-CZ" dirty="0"/>
              <a:t> </a:t>
            </a:r>
            <a:r>
              <a:rPr lang="cs-CZ" dirty="0" err="1"/>
              <a:t>blood</a:t>
            </a:r>
            <a:r>
              <a:rPr lang="en-US" dirty="0"/>
              <a:t> flow is the same, but on the filtration opposite!</a:t>
            </a:r>
            <a:br>
              <a:rPr lang="en-US" dirty="0"/>
            </a:br>
            <a:r>
              <a:rPr lang="en-US" dirty="0"/>
              <a:t>If both arterioles </a:t>
            </a:r>
            <a:r>
              <a:rPr lang="cs-CZ" dirty="0" err="1"/>
              <a:t>constrict</a:t>
            </a:r>
            <a:r>
              <a:rPr lang="en-US" dirty="0"/>
              <a:t> at the same time, the flow will be reduced, but (unless it is extreme) without changing the filtration pressure - it is possible to regulate the flow in conjunction with the systemic blood circulation without changing the filtration!</a:t>
            </a:r>
            <a:br>
              <a:rPr lang="en-US" dirty="0"/>
            </a:br>
            <a:r>
              <a:rPr lang="en-US" dirty="0"/>
              <a:t>Behind the constriction in vas </a:t>
            </a:r>
            <a:r>
              <a:rPr lang="en-US" dirty="0" err="1"/>
              <a:t>efferens</a:t>
            </a:r>
            <a:r>
              <a:rPr lang="cs-CZ" dirty="0"/>
              <a:t>,</a:t>
            </a:r>
            <a:r>
              <a:rPr lang="en-US" dirty="0"/>
              <a:t> there is a pressure drop in the peritubular capillaries - the resorption of substances in the peritubular capillary network increases.</a:t>
            </a:r>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7</a:t>
            </a:fld>
            <a:endParaRPr lang="cs-CZ"/>
          </a:p>
        </p:txBody>
      </p:sp>
    </p:spTree>
    <p:extLst>
      <p:ext uri="{BB962C8B-B14F-4D97-AF65-F5344CB8AC3E}">
        <p14:creationId xmlns:p14="http://schemas.microsoft.com/office/powerpoint/2010/main" val="382948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8</a:t>
            </a:fld>
            <a:endParaRPr lang="cs-CZ"/>
          </a:p>
        </p:txBody>
      </p:sp>
    </p:spTree>
    <p:extLst>
      <p:ext uri="{BB962C8B-B14F-4D97-AF65-F5344CB8AC3E}">
        <p14:creationId xmlns:p14="http://schemas.microsoft.com/office/powerpoint/2010/main" val="382948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tLang="cs-CZ" dirty="0"/>
              <a:t>M</a:t>
            </a:r>
            <a:r>
              <a:rPr lang="en-US" altLang="cs-CZ" dirty="0" err="1"/>
              <a:t>yogenic</a:t>
            </a:r>
            <a:r>
              <a:rPr lang="en-US" altLang="cs-CZ" dirty="0"/>
              <a:t> autoregulation </a:t>
            </a:r>
            <a:r>
              <a:rPr lang="cs-CZ" altLang="cs-CZ" dirty="0"/>
              <a:t>(</a:t>
            </a:r>
            <a:r>
              <a:rPr lang="en-US" altLang="cs-CZ" dirty="0"/>
              <a:t>based on the Bayliss effect</a:t>
            </a:r>
            <a:r>
              <a:rPr lang="cs-CZ" altLang="cs-CZ" dirty="0"/>
              <a:t>):</a:t>
            </a:r>
            <a:r>
              <a:rPr lang="en-US" altLang="cs-CZ" dirty="0"/>
              <a:t> When the blood pressure rises, tension in the vascular wall rises </a:t>
            </a:r>
            <a:r>
              <a:rPr lang="cs-CZ" altLang="cs-CZ" dirty="0"/>
              <a:t>(</a:t>
            </a:r>
            <a:r>
              <a:rPr lang="en-US" altLang="cs-CZ" dirty="0"/>
              <a:t>the law of Laplace</a:t>
            </a:r>
            <a:r>
              <a:rPr lang="cs-CZ" altLang="cs-CZ" dirty="0"/>
              <a:t>)</a:t>
            </a:r>
            <a:r>
              <a:rPr lang="en-US" altLang="cs-CZ" dirty="0"/>
              <a:t>. </a:t>
            </a:r>
            <a:r>
              <a:rPr lang="cs-CZ" altLang="cs-CZ" dirty="0"/>
              <a:t>It </a:t>
            </a:r>
            <a:r>
              <a:rPr lang="en-US" altLang="cs-CZ" dirty="0"/>
              <a:t>cause</a:t>
            </a:r>
            <a:r>
              <a:rPr lang="cs-CZ" altLang="cs-CZ" dirty="0"/>
              <a:t>s</a:t>
            </a:r>
            <a:r>
              <a:rPr lang="en-US" altLang="cs-CZ" dirty="0"/>
              <a:t> mechanical stimulation, depolarization and contraction of the vascular smooth muscles (due to activation of </a:t>
            </a:r>
            <a:r>
              <a:rPr lang="en-US" altLang="cs-CZ" dirty="0" err="1"/>
              <a:t>stre</a:t>
            </a:r>
            <a:r>
              <a:rPr lang="cs-CZ" altLang="cs-CZ" dirty="0"/>
              <a:t>t</a:t>
            </a:r>
            <a:r>
              <a:rPr lang="en-US" altLang="cs-CZ" dirty="0" err="1"/>
              <a:t>ch</a:t>
            </a:r>
            <a:r>
              <a:rPr lang="en-US" altLang="cs-CZ" dirty="0"/>
              <a:t>-sensitive calcium channels). The resulting vasoconstriction shifts the blood flow back to the original level. </a:t>
            </a:r>
          </a:p>
          <a:p>
            <a:r>
              <a:rPr lang="en-US" altLang="cs-CZ" dirty="0"/>
              <a:t>The myogenic autoregulation asserts especially in tissues requiring stable blood flow, as in the brain and kidneys. </a:t>
            </a:r>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9</a:t>
            </a:fld>
            <a:endParaRPr lang="cs-CZ"/>
          </a:p>
        </p:txBody>
      </p:sp>
    </p:spTree>
    <p:extLst>
      <p:ext uri="{BB962C8B-B14F-4D97-AF65-F5344CB8AC3E}">
        <p14:creationId xmlns:p14="http://schemas.microsoft.com/office/powerpoint/2010/main" val="382948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k</a:t>
            </a:r>
            <a:r>
              <a:rPr lang="en-US" noProof="0" dirty="0" err="1"/>
              <a:t>idneys</a:t>
            </a:r>
            <a:r>
              <a:rPr lang="en-US" noProof="0" dirty="0"/>
              <a:t> help to regulate the systemic blood pressure without impairing kidney function (filtration) under physiological </a:t>
            </a:r>
            <a:r>
              <a:rPr lang="en-US" noProof="0" dirty="0" err="1"/>
              <a:t>consitions</a:t>
            </a:r>
            <a:r>
              <a:rPr lang="cs-CZ" dirty="0"/>
              <a:t>.</a:t>
            </a:r>
          </a:p>
          <a:p>
            <a:endParaRPr lang="cs-CZ" dirty="0"/>
          </a:p>
          <a:p>
            <a:r>
              <a:rPr lang="en-US" noProof="0" dirty="0"/>
              <a:t>Clinical comment: Decreased GFR (due to substantially increased sympathetic tonus, for example at extreme hypotension caused by bleeding, or during surgical stress) may result in uremia.</a:t>
            </a:r>
          </a:p>
          <a:p>
            <a:endParaRPr lang="cs-CZ" dirty="0"/>
          </a:p>
        </p:txBody>
      </p:sp>
      <p:sp>
        <p:nvSpPr>
          <p:cNvPr id="4" name="Zástupný symbol pro číslo snímku 3"/>
          <p:cNvSpPr>
            <a:spLocks noGrp="1"/>
          </p:cNvSpPr>
          <p:nvPr>
            <p:ph type="sldNum" sz="quarter" idx="10"/>
          </p:nvPr>
        </p:nvSpPr>
        <p:spPr/>
        <p:txBody>
          <a:bodyPr/>
          <a:lstStyle/>
          <a:p>
            <a:fld id="{D365384D-24DE-48B2-ABBB-ECB282685ACA}" type="slidenum">
              <a:rPr lang="cs-CZ" smtClean="0"/>
              <a:t>10</a:t>
            </a:fld>
            <a:endParaRPr lang="cs-CZ"/>
          </a:p>
        </p:txBody>
      </p:sp>
    </p:spTree>
    <p:extLst>
      <p:ext uri="{BB962C8B-B14F-4D97-AF65-F5344CB8AC3E}">
        <p14:creationId xmlns:p14="http://schemas.microsoft.com/office/powerpoint/2010/main" val="382948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37E8CDC-37C6-495F-A4BE-EF5422682434}" type="datetimeFigureOut">
              <a:rPr lang="cs-CZ" smtClean="0"/>
              <a:t>31. 3. 2020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12777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37E8CDC-37C6-495F-A4BE-EF5422682434}" type="datetimeFigureOut">
              <a:rPr lang="cs-CZ" smtClean="0"/>
              <a:t>31. 3. 2020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211946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37E8CDC-37C6-495F-A4BE-EF5422682434}" type="datetimeFigureOut">
              <a:rPr lang="cs-CZ" smtClean="0"/>
              <a:t>31. 3. 2020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167313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B53E62-E150-45FD-9C1F-FB24545784E7}" type="datetimeFigureOut">
              <a:rPr lang="cs-CZ" smtClean="0"/>
              <a:t>31. 3. 2020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654ED24-D291-47EB-81D5-26DC006D9FF2}" type="slidenum">
              <a:rPr lang="cs-CZ" smtClean="0"/>
              <a:t>‹#›</a:t>
            </a:fld>
            <a:endParaRPr lang="cs-CZ"/>
          </a:p>
        </p:txBody>
      </p:sp>
      <p:sp>
        <p:nvSpPr>
          <p:cNvPr id="8" name="Title 7"/>
          <p:cNvSpPr>
            <a:spLocks noGrp="1"/>
          </p:cNvSpPr>
          <p:nvPr>
            <p:ph type="title"/>
          </p:nvPr>
        </p:nvSpPr>
        <p:spPr/>
        <p:txBody>
          <a:bodyPr/>
          <a:lstStyle/>
          <a:p>
            <a:r>
              <a:rPr lang="cs-CZ"/>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187488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37E8CDC-37C6-495F-A4BE-EF5422682434}" type="datetimeFigureOut">
              <a:rPr lang="cs-CZ" smtClean="0"/>
              <a:t>31. 3. 2020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199386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37E8CDC-37C6-495F-A4BE-EF5422682434}" type="datetimeFigureOut">
              <a:rPr lang="cs-CZ" smtClean="0"/>
              <a:t>31. 3. 2020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201867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37E8CDC-37C6-495F-A4BE-EF5422682434}" type="datetimeFigureOut">
              <a:rPr lang="cs-CZ" smtClean="0"/>
              <a:t>31. 3. 2020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689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37E8CDC-37C6-495F-A4BE-EF5422682434}" type="datetimeFigureOut">
              <a:rPr lang="cs-CZ" smtClean="0"/>
              <a:t>31. 3. 2020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379898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37E8CDC-37C6-495F-A4BE-EF5422682434}" type="datetimeFigureOut">
              <a:rPr lang="cs-CZ" smtClean="0"/>
              <a:t>31. 3. 2020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95496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37E8CDC-37C6-495F-A4BE-EF5422682434}" type="datetimeFigureOut">
              <a:rPr lang="cs-CZ" smtClean="0"/>
              <a:t>31. 3. 2020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338016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37E8CDC-37C6-495F-A4BE-EF5422682434}" type="datetimeFigureOut">
              <a:rPr lang="cs-CZ" smtClean="0"/>
              <a:t>31. 3. 2020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345044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37E8CDC-37C6-495F-A4BE-EF5422682434}" type="datetimeFigureOut">
              <a:rPr lang="cs-CZ" smtClean="0"/>
              <a:t>31. 3. 2020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229176-6E0A-4167-91AC-D60DE37AEB08}" type="slidenum">
              <a:rPr lang="cs-CZ" smtClean="0"/>
              <a:t>‹#›</a:t>
            </a:fld>
            <a:endParaRPr lang="cs-CZ"/>
          </a:p>
        </p:txBody>
      </p:sp>
    </p:spTree>
    <p:extLst>
      <p:ext uri="{BB962C8B-B14F-4D97-AF65-F5344CB8AC3E}">
        <p14:creationId xmlns:p14="http://schemas.microsoft.com/office/powerpoint/2010/main" val="226861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bg1"/>
            </a:gs>
            <a:gs pos="0">
              <a:srgbClr val="C00000"/>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E8CDC-37C6-495F-A4BE-EF5422682434}" type="datetimeFigureOut">
              <a:rPr lang="cs-CZ" smtClean="0"/>
              <a:t>31. 3. 2020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29176-6E0A-4167-91AC-D60DE37AEB08}" type="slidenum">
              <a:rPr lang="cs-CZ" smtClean="0"/>
              <a:t>‹#›</a:t>
            </a:fld>
            <a:endParaRPr lang="cs-CZ"/>
          </a:p>
        </p:txBody>
      </p:sp>
    </p:spTree>
    <p:extLst>
      <p:ext uri="{BB962C8B-B14F-4D97-AF65-F5344CB8AC3E}">
        <p14:creationId xmlns:p14="http://schemas.microsoft.com/office/powerpoint/2010/main" val="1834192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bg1"/>
            </a:gs>
            <a:gs pos="0">
              <a:srgbClr val="C00000"/>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23528" y="1209236"/>
            <a:ext cx="8496944" cy="1224136"/>
          </a:xfrm>
        </p:spPr>
        <p:txBody>
          <a:bodyPr>
            <a:noAutofit/>
          </a:bodyPr>
          <a:lstStyle/>
          <a:p>
            <a:r>
              <a:rPr lang="cs-CZ" sz="6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Regional</a:t>
            </a:r>
            <a:r>
              <a:rPr lang="cs-CZ" sz="6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6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r>
              <a:rPr lang="cs-CZ" sz="6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II</a:t>
            </a:r>
          </a:p>
        </p:txBody>
      </p:sp>
      <p:sp>
        <p:nvSpPr>
          <p:cNvPr id="3" name="Podnadpis 2"/>
          <p:cNvSpPr>
            <a:spLocks noGrp="1"/>
          </p:cNvSpPr>
          <p:nvPr>
            <p:ph type="subTitle" idx="1"/>
          </p:nvPr>
        </p:nvSpPr>
        <p:spPr>
          <a:xfrm>
            <a:off x="827584" y="3775685"/>
            <a:ext cx="7488832" cy="550912"/>
          </a:xfrm>
        </p:spPr>
        <p:txBody>
          <a:bodyPr>
            <a:normAutofit fontScale="85000" lnSpcReduction="10000"/>
          </a:bodyPr>
          <a:lstStyle/>
          <a:p>
            <a:r>
              <a:rPr lang="cs-CZ" dirty="0" err="1">
                <a:solidFill>
                  <a:schemeClr val="tx1"/>
                </a:solidFill>
                <a:latin typeface="Arial" panose="020B0604020202020204" pitchFamily="34" charset="0"/>
                <a:cs typeface="Arial" panose="020B0604020202020204" pitchFamily="34" charset="0"/>
              </a:rPr>
              <a:t>Assoc</a:t>
            </a:r>
            <a:r>
              <a:rPr lang="cs-CZ" dirty="0">
                <a:solidFill>
                  <a:schemeClr val="tx1"/>
                </a:solidFill>
                <a:latin typeface="Arial" panose="020B0604020202020204" pitchFamily="34" charset="0"/>
                <a:cs typeface="Arial" panose="020B0604020202020204" pitchFamily="34" charset="0"/>
              </a:rPr>
              <a:t>. Prof. MUDr. Markéta </a:t>
            </a:r>
            <a:r>
              <a:rPr lang="cs-CZ" dirty="0" err="1">
                <a:solidFill>
                  <a:schemeClr val="tx1"/>
                </a:solidFill>
                <a:latin typeface="Arial" panose="020B0604020202020204" pitchFamily="34" charset="0"/>
                <a:cs typeface="Arial" panose="020B0604020202020204" pitchFamily="34" charset="0"/>
              </a:rPr>
              <a:t>Bébarová</a:t>
            </a:r>
            <a:r>
              <a:rPr lang="cs-CZ" dirty="0">
                <a:solidFill>
                  <a:schemeClr val="tx1"/>
                </a:solidFill>
                <a:latin typeface="Arial" panose="020B0604020202020204" pitchFamily="34" charset="0"/>
                <a:cs typeface="Arial" panose="020B0604020202020204" pitchFamily="34" charset="0"/>
              </a:rPr>
              <a:t>, Ph.D.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13" y="5085724"/>
            <a:ext cx="1585912" cy="153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938" y="5103186"/>
            <a:ext cx="1538287" cy="151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dnadpis 2"/>
          <p:cNvSpPr txBox="1">
            <a:spLocks/>
          </p:cNvSpPr>
          <p:nvPr/>
        </p:nvSpPr>
        <p:spPr>
          <a:xfrm>
            <a:off x="323528" y="4615764"/>
            <a:ext cx="8496944" cy="5509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s-CZ" sz="2200" dirty="0">
                <a:solidFill>
                  <a:schemeClr val="tx1"/>
                </a:solidFill>
                <a:latin typeface="Arial" panose="020B0604020202020204" pitchFamily="34" charset="0"/>
                <a:cs typeface="Arial" panose="020B0604020202020204" pitchFamily="34" charset="0"/>
              </a:rPr>
              <a:t>Department </a:t>
            </a:r>
            <a:r>
              <a:rPr lang="cs-CZ" sz="2200" dirty="0" err="1">
                <a:solidFill>
                  <a:schemeClr val="tx1"/>
                </a:solidFill>
                <a:latin typeface="Arial" panose="020B0604020202020204" pitchFamily="34" charset="0"/>
                <a:cs typeface="Arial" panose="020B0604020202020204" pitchFamily="34" charset="0"/>
              </a:rPr>
              <a:t>of</a:t>
            </a:r>
            <a:r>
              <a:rPr lang="cs-CZ" sz="2200" dirty="0">
                <a:solidFill>
                  <a:schemeClr val="tx1"/>
                </a:solidFill>
                <a:latin typeface="Arial" panose="020B0604020202020204" pitchFamily="34" charset="0"/>
                <a:cs typeface="Arial" panose="020B0604020202020204" pitchFamily="34" charset="0"/>
              </a:rPr>
              <a:t> </a:t>
            </a:r>
            <a:r>
              <a:rPr lang="cs-CZ" sz="2200" dirty="0" err="1">
                <a:solidFill>
                  <a:schemeClr val="tx1"/>
                </a:solidFill>
                <a:latin typeface="Arial" panose="020B0604020202020204" pitchFamily="34" charset="0"/>
                <a:cs typeface="Arial" panose="020B0604020202020204" pitchFamily="34" charset="0"/>
              </a:rPr>
              <a:t>Physiology</a:t>
            </a:r>
            <a:r>
              <a:rPr lang="cs-CZ" sz="2200" dirty="0">
                <a:solidFill>
                  <a:schemeClr val="tx1"/>
                </a:solidFill>
                <a:latin typeface="Arial" panose="020B0604020202020204" pitchFamily="34" charset="0"/>
                <a:cs typeface="Arial" panose="020B0604020202020204" pitchFamily="34" charset="0"/>
              </a:rPr>
              <a:t>, </a:t>
            </a:r>
            <a:r>
              <a:rPr lang="cs-CZ" sz="2200" dirty="0" err="1">
                <a:solidFill>
                  <a:schemeClr val="tx1"/>
                </a:solidFill>
                <a:latin typeface="Arial" panose="020B0604020202020204" pitchFamily="34" charset="0"/>
                <a:cs typeface="Arial" panose="020B0604020202020204" pitchFamily="34" charset="0"/>
              </a:rPr>
              <a:t>Faculty</a:t>
            </a:r>
            <a:r>
              <a:rPr lang="cs-CZ" sz="2200" dirty="0">
                <a:solidFill>
                  <a:schemeClr val="tx1"/>
                </a:solidFill>
                <a:latin typeface="Arial" panose="020B0604020202020204" pitchFamily="34" charset="0"/>
                <a:cs typeface="Arial" panose="020B0604020202020204" pitchFamily="34" charset="0"/>
              </a:rPr>
              <a:t> </a:t>
            </a:r>
            <a:r>
              <a:rPr lang="cs-CZ" sz="2200" dirty="0" err="1">
                <a:solidFill>
                  <a:schemeClr val="tx1"/>
                </a:solidFill>
                <a:latin typeface="Arial" panose="020B0604020202020204" pitchFamily="34" charset="0"/>
                <a:cs typeface="Arial" panose="020B0604020202020204" pitchFamily="34" charset="0"/>
              </a:rPr>
              <a:t>of</a:t>
            </a:r>
            <a:r>
              <a:rPr lang="cs-CZ" sz="2200" dirty="0">
                <a:solidFill>
                  <a:schemeClr val="tx1"/>
                </a:solidFill>
                <a:latin typeface="Arial" panose="020B0604020202020204" pitchFamily="34" charset="0"/>
                <a:cs typeface="Arial" panose="020B0604020202020204" pitchFamily="34" charset="0"/>
              </a:rPr>
              <a:t> </a:t>
            </a:r>
            <a:r>
              <a:rPr lang="cs-CZ" sz="2200" dirty="0" err="1">
                <a:solidFill>
                  <a:schemeClr val="tx1"/>
                </a:solidFill>
                <a:latin typeface="Arial" panose="020B0604020202020204" pitchFamily="34" charset="0"/>
                <a:cs typeface="Arial" panose="020B0604020202020204" pitchFamily="34" charset="0"/>
              </a:rPr>
              <a:t>Medicine</a:t>
            </a:r>
            <a:r>
              <a:rPr lang="cs-CZ" sz="2200" dirty="0">
                <a:solidFill>
                  <a:schemeClr val="tx1"/>
                </a:solidFill>
                <a:latin typeface="Arial" panose="020B0604020202020204" pitchFamily="34" charset="0"/>
                <a:cs typeface="Arial" panose="020B0604020202020204" pitchFamily="34" charset="0"/>
              </a:rPr>
              <a:t>, Masaryk University</a:t>
            </a:r>
          </a:p>
        </p:txBody>
      </p:sp>
      <p:sp>
        <p:nvSpPr>
          <p:cNvPr id="7" name="Nadpis 1"/>
          <p:cNvSpPr txBox="1">
            <a:spLocks/>
          </p:cNvSpPr>
          <p:nvPr/>
        </p:nvSpPr>
        <p:spPr>
          <a:xfrm>
            <a:off x="1043608" y="1816324"/>
            <a:ext cx="7056784" cy="168468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45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cs-CZ" sz="45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45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45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fetal</a:t>
            </a:r>
            <a:r>
              <a:rPr lang="cs-CZ" sz="45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871806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251520" y="1600201"/>
            <a:ext cx="8229600" cy="676672"/>
          </a:xfrm>
        </p:spPr>
        <p:txBody>
          <a:bodyPr>
            <a:normAutofit/>
          </a:bodyPr>
          <a:lstStyle/>
          <a:p>
            <a:r>
              <a:rPr lang="en-GB" sz="3000" b="1" dirty="0">
                <a:solidFill>
                  <a:srgbClr val="C00000"/>
                </a:solidFill>
                <a:latin typeface="Arial" panose="020B0604020202020204" pitchFamily="34" charset="0"/>
                <a:cs typeface="Arial" panose="020B0604020202020204" pitchFamily="34" charset="0"/>
              </a:rPr>
              <a:t>Regulation of renal blood flow</a:t>
            </a:r>
            <a:r>
              <a:rPr lang="cs-CZ" sz="3000" b="1" dirty="0">
                <a:solidFill>
                  <a:srgbClr val="C00000"/>
                </a:solidFill>
                <a:latin typeface="Arial" panose="020B0604020202020204" pitchFamily="34" charset="0"/>
                <a:cs typeface="Arial" panose="020B0604020202020204" pitchFamily="34" charset="0"/>
              </a:rPr>
              <a:t>:</a:t>
            </a:r>
          </a:p>
        </p:txBody>
      </p:sp>
      <p:sp>
        <p:nvSpPr>
          <p:cNvPr id="5" name="Zástupný symbol pro obsah 2"/>
          <p:cNvSpPr txBox="1">
            <a:spLocks/>
          </p:cNvSpPr>
          <p:nvPr/>
        </p:nvSpPr>
        <p:spPr>
          <a:xfrm>
            <a:off x="549896" y="2204864"/>
            <a:ext cx="8496944"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startAt="2"/>
            </a:pPr>
            <a:r>
              <a:rPr lang="en-GB" sz="3000" dirty="0">
                <a:solidFill>
                  <a:srgbClr val="C00000"/>
                </a:solidFill>
                <a:latin typeface="Arial" panose="020B0604020202020204" pitchFamily="34" charset="0"/>
                <a:cs typeface="Arial" panose="020B0604020202020204" pitchFamily="34" charset="0"/>
              </a:rPr>
              <a:t>Neural </a:t>
            </a:r>
            <a:r>
              <a:rPr lang="en-GB" sz="3000" dirty="0" err="1">
                <a:solidFill>
                  <a:srgbClr val="C00000"/>
                </a:solidFill>
                <a:latin typeface="Arial" panose="020B0604020202020204" pitchFamily="34" charset="0"/>
                <a:cs typeface="Arial" panose="020B0604020202020204" pitchFamily="34" charset="0"/>
              </a:rPr>
              <a:t>regulatio</a:t>
            </a:r>
            <a:r>
              <a:rPr lang="cs-CZ" sz="3000" dirty="0">
                <a:solidFill>
                  <a:srgbClr val="C00000"/>
                </a:solidFill>
                <a:latin typeface="Arial" panose="020B0604020202020204" pitchFamily="34" charset="0"/>
                <a:cs typeface="Arial" panose="020B0604020202020204" pitchFamily="34" charset="0"/>
              </a:rPr>
              <a:t>n</a:t>
            </a:r>
          </a:p>
        </p:txBody>
      </p:sp>
      <p:sp>
        <p:nvSpPr>
          <p:cNvPr id="6" name="Zástupný symbol pro obsah 2"/>
          <p:cNvSpPr txBox="1">
            <a:spLocks/>
          </p:cNvSpPr>
          <p:nvPr/>
        </p:nvSpPr>
        <p:spPr>
          <a:xfrm>
            <a:off x="1053952" y="2729411"/>
            <a:ext cx="7693570" cy="15121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600" dirty="0">
                <a:latin typeface="Arial" panose="020B0604020202020204" pitchFamily="34" charset="0"/>
                <a:cs typeface="Arial" panose="020B0604020202020204" pitchFamily="34" charset="0"/>
              </a:rPr>
              <a:t>conformed to demands of systemic circulation </a:t>
            </a:r>
          </a:p>
          <a:p>
            <a:pPr>
              <a:buFontTx/>
              <a:buChar char="-"/>
            </a:pPr>
            <a:r>
              <a:rPr lang="en-GB" sz="2600" dirty="0">
                <a:solidFill>
                  <a:srgbClr val="C00000"/>
                </a:solidFill>
                <a:latin typeface="Arial" panose="020B0604020202020204" pitchFamily="34" charset="0"/>
                <a:cs typeface="Arial" panose="020B0604020202020204" pitchFamily="34" charset="0"/>
              </a:rPr>
              <a:t>renal blood flow </a:t>
            </a:r>
            <a:r>
              <a:rPr lang="en-GB" sz="2600" dirty="0">
                <a:latin typeface="Arial" panose="020B0604020202020204" pitchFamily="34" charset="0"/>
                <a:cs typeface="Arial" panose="020B0604020202020204" pitchFamily="34" charset="0"/>
              </a:rPr>
              <a:t>forms 25%</a:t>
            </a:r>
            <a:r>
              <a:rPr lang="en-GB" sz="2600" dirty="0">
                <a:solidFill>
                  <a:srgbClr val="C00000"/>
                </a:solidFill>
                <a:latin typeface="Arial" panose="020B0604020202020204" pitchFamily="34" charset="0"/>
                <a:cs typeface="Arial" panose="020B0604020202020204" pitchFamily="34" charset="0"/>
              </a:rPr>
              <a:t> </a:t>
            </a:r>
            <a:r>
              <a:rPr lang="en-GB" sz="2600" dirty="0">
                <a:latin typeface="Arial" panose="020B0604020202020204" pitchFamily="34" charset="0"/>
                <a:cs typeface="Arial" panose="020B0604020202020204" pitchFamily="34" charset="0"/>
              </a:rPr>
              <a:t>of the cardiac output, thus, it considerably </a:t>
            </a:r>
            <a:r>
              <a:rPr lang="en-GB" sz="2600" dirty="0">
                <a:solidFill>
                  <a:srgbClr val="C00000"/>
                </a:solidFill>
                <a:latin typeface="Arial" panose="020B0604020202020204" pitchFamily="34" charset="0"/>
                <a:cs typeface="Arial" panose="020B0604020202020204" pitchFamily="34" charset="0"/>
              </a:rPr>
              <a:t>influence BP</a:t>
            </a:r>
            <a:endParaRPr lang="en-GB" sz="2200" dirty="0">
              <a:solidFill>
                <a:srgbClr val="C00000"/>
              </a:solidFill>
              <a:latin typeface="Arial" panose="020B0604020202020204" pitchFamily="34" charset="0"/>
              <a:cs typeface="Arial" panose="020B0604020202020204" pitchFamily="34" charset="0"/>
            </a:endParaRPr>
          </a:p>
        </p:txBody>
      </p:sp>
      <p:sp>
        <p:nvSpPr>
          <p:cNvPr id="8" name="Zástupný symbol pro obsah 2"/>
          <p:cNvSpPr txBox="1">
            <a:spLocks/>
          </p:cNvSpPr>
          <p:nvPr/>
        </p:nvSpPr>
        <p:spPr>
          <a:xfrm>
            <a:off x="1056487" y="4053662"/>
            <a:ext cx="769357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cs-CZ" sz="2600" b="1" dirty="0" err="1">
                <a:solidFill>
                  <a:srgbClr val="C00000"/>
                </a:solidFill>
                <a:latin typeface="Arial" panose="020B0604020202020204" pitchFamily="34" charset="0"/>
                <a:cs typeface="Arial" panose="020B0604020202020204" pitchFamily="34" charset="0"/>
              </a:rPr>
              <a:t>sympathetic</a:t>
            </a:r>
            <a:r>
              <a:rPr lang="cs-CZ" sz="2600" b="1" dirty="0">
                <a:solidFill>
                  <a:srgbClr val="C00000"/>
                </a:solidFill>
                <a:latin typeface="Arial" panose="020B0604020202020204" pitchFamily="34" charset="0"/>
                <a:cs typeface="Arial" panose="020B0604020202020204" pitchFamily="34" charset="0"/>
              </a:rPr>
              <a:t> </a:t>
            </a:r>
            <a:r>
              <a:rPr lang="cs-CZ" sz="2600" b="1" dirty="0" err="1">
                <a:solidFill>
                  <a:srgbClr val="C00000"/>
                </a:solidFill>
                <a:latin typeface="Arial" panose="020B0604020202020204" pitchFamily="34" charset="0"/>
                <a:cs typeface="Arial" panose="020B0604020202020204" pitchFamily="34" charset="0"/>
              </a:rPr>
              <a:t>system</a:t>
            </a:r>
            <a:r>
              <a:rPr lang="cs-CZ" sz="2600" b="1" dirty="0">
                <a:solidFill>
                  <a:srgbClr val="C00000"/>
                </a:solidFill>
                <a:latin typeface="Arial" panose="020B0604020202020204" pitchFamily="34" charset="0"/>
                <a:cs typeface="Arial" panose="020B0604020202020204" pitchFamily="34" charset="0"/>
              </a:rPr>
              <a:t> - </a:t>
            </a:r>
            <a:r>
              <a:rPr lang="cs-CZ" sz="2600" b="1" dirty="0" err="1">
                <a:solidFill>
                  <a:srgbClr val="C00000"/>
                </a:solidFill>
                <a:latin typeface="Arial" panose="020B0604020202020204" pitchFamily="34" charset="0"/>
                <a:cs typeface="Arial" panose="020B0604020202020204" pitchFamily="34" charset="0"/>
              </a:rPr>
              <a:t>norepinephrine</a:t>
            </a:r>
            <a:endParaRPr lang="cs-CZ" sz="2600" b="1" dirty="0">
              <a:solidFill>
                <a:srgbClr val="C00000"/>
              </a:solidFill>
              <a:latin typeface="Arial" panose="020B0604020202020204" pitchFamily="34" charset="0"/>
              <a:cs typeface="Arial" panose="020B0604020202020204" pitchFamily="34" charset="0"/>
            </a:endParaRPr>
          </a:p>
        </p:txBody>
      </p:sp>
      <p:sp>
        <p:nvSpPr>
          <p:cNvPr id="9" name="Zástupný symbol pro obsah 2"/>
          <p:cNvSpPr txBox="1">
            <a:spLocks/>
          </p:cNvSpPr>
          <p:nvPr/>
        </p:nvSpPr>
        <p:spPr>
          <a:xfrm>
            <a:off x="1403648" y="4524346"/>
            <a:ext cx="7693570" cy="1268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solidFill>
                  <a:srgbClr val="C00000"/>
                </a:solidFill>
                <a:latin typeface="Arial" panose="020B0604020202020204" pitchFamily="34" charset="0"/>
                <a:cs typeface="Arial" panose="020B0604020202020204" pitchFamily="34" charset="0"/>
              </a:rPr>
              <a:t>light exertion (both emotional and physical) + upright body posture </a:t>
            </a:r>
            <a:r>
              <a:rPr lang="en-GB" sz="2400" dirty="0">
                <a:latin typeface="Arial" panose="020B0604020202020204" pitchFamily="34" charset="0"/>
                <a:cs typeface="Arial" panose="020B0604020202020204" pitchFamily="34" charset="0"/>
                <a:sym typeface="Symbol"/>
              </a:rPr>
              <a:t>  sympathetic tone   tone of </a:t>
            </a:r>
            <a:r>
              <a:rPr lang="en-GB" sz="2400" i="1" dirty="0">
                <a:latin typeface="Arial" panose="020B0604020202020204" pitchFamily="34" charset="0"/>
                <a:cs typeface="Arial" panose="020B0604020202020204" pitchFamily="34" charset="0"/>
                <a:sym typeface="Symbol"/>
              </a:rPr>
              <a:t>v. </a:t>
            </a:r>
            <a:r>
              <a:rPr lang="en-GB" sz="2400" i="1" dirty="0" err="1">
                <a:latin typeface="Arial" panose="020B0604020202020204" pitchFamily="34" charset="0"/>
                <a:cs typeface="Arial" panose="020B0604020202020204" pitchFamily="34" charset="0"/>
                <a:sym typeface="Symbol"/>
              </a:rPr>
              <a:t>aff</a:t>
            </a:r>
            <a:r>
              <a:rPr lang="en-GB" sz="2400" i="1" dirty="0">
                <a:latin typeface="Arial" panose="020B0604020202020204" pitchFamily="34" charset="0"/>
                <a:cs typeface="Arial" panose="020B0604020202020204" pitchFamily="34" charset="0"/>
                <a:sym typeface="Symbol"/>
              </a:rPr>
              <a:t>. </a:t>
            </a:r>
            <a:r>
              <a:rPr lang="en-GB" sz="2400" dirty="0">
                <a:latin typeface="Arial" panose="020B0604020202020204" pitchFamily="34" charset="0"/>
                <a:cs typeface="Arial" panose="020B0604020202020204" pitchFamily="34" charset="0"/>
                <a:sym typeface="Symbol"/>
              </a:rPr>
              <a:t>and </a:t>
            </a:r>
            <a:r>
              <a:rPr lang="en-GB" sz="2400" i="1" dirty="0">
                <a:latin typeface="Arial" panose="020B0604020202020204" pitchFamily="34" charset="0"/>
                <a:cs typeface="Arial" panose="020B0604020202020204" pitchFamily="34" charset="0"/>
                <a:sym typeface="Symbol"/>
              </a:rPr>
              <a:t>eff.</a:t>
            </a:r>
            <a:r>
              <a:rPr lang="en-GB" sz="2400" dirty="0">
                <a:latin typeface="Arial" panose="020B0604020202020204" pitchFamily="34" charset="0"/>
                <a:cs typeface="Arial" panose="020B0604020202020204" pitchFamily="34" charset="0"/>
                <a:sym typeface="Symbol"/>
              </a:rPr>
              <a:t>   renal blood flow but without  GFR ( FF)</a:t>
            </a:r>
            <a:endParaRPr lang="en-GB" sz="2400" dirty="0">
              <a:latin typeface="Arial" panose="020B0604020202020204" pitchFamily="34" charset="0"/>
              <a:cs typeface="Arial" panose="020B0604020202020204" pitchFamily="34" charset="0"/>
            </a:endParaRPr>
          </a:p>
        </p:txBody>
      </p:sp>
      <p:sp>
        <p:nvSpPr>
          <p:cNvPr id="10" name="Zástupný symbol pro obsah 2"/>
          <p:cNvSpPr txBox="1">
            <a:spLocks/>
          </p:cNvSpPr>
          <p:nvPr/>
        </p:nvSpPr>
        <p:spPr>
          <a:xfrm>
            <a:off x="1403648" y="5720377"/>
            <a:ext cx="7693570"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err="1">
                <a:latin typeface="Arial" panose="020B0604020202020204" pitchFamily="34" charset="0"/>
                <a:cs typeface="Arial" panose="020B0604020202020204" pitchFamily="34" charset="0"/>
                <a:sym typeface="Symbol"/>
              </a:rPr>
              <a:t>higher</a:t>
            </a:r>
            <a:r>
              <a:rPr lang="cs-CZ" sz="2400" dirty="0">
                <a:latin typeface="Arial" panose="020B0604020202020204" pitchFamily="34" charset="0"/>
                <a:cs typeface="Arial" panose="020B0604020202020204" pitchFamily="34" charset="0"/>
                <a:sym typeface="Symbol"/>
              </a:rPr>
              <a:t> </a:t>
            </a:r>
            <a:r>
              <a:rPr lang="en-GB"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of</a:t>
            </a:r>
            <a:r>
              <a:rPr lang="cs-CZ" sz="2400" dirty="0">
                <a:latin typeface="Arial" panose="020B0604020202020204" pitchFamily="34" charset="0"/>
                <a:cs typeface="Arial" panose="020B0604020202020204" pitchFamily="34" charset="0"/>
                <a:sym typeface="Symbol"/>
              </a:rPr>
              <a:t> </a:t>
            </a:r>
            <a:r>
              <a:rPr lang="en-GB" sz="2400" dirty="0">
                <a:latin typeface="Arial" panose="020B0604020202020204" pitchFamily="34" charset="0"/>
                <a:cs typeface="Arial" panose="020B0604020202020204" pitchFamily="34" charset="0"/>
                <a:sym typeface="Symbol"/>
              </a:rPr>
              <a:t>sympathetic tone </a:t>
            </a:r>
            <a:r>
              <a:rPr lang="cs-CZ" sz="2400" dirty="0">
                <a:latin typeface="Arial" panose="020B0604020202020204" pitchFamily="34" charset="0"/>
                <a:cs typeface="Arial" panose="020B0604020202020204" pitchFamily="34" charset="0"/>
              </a:rPr>
              <a:t>- </a:t>
            </a:r>
            <a:r>
              <a:rPr lang="en-GB" sz="2400" dirty="0">
                <a:solidFill>
                  <a:srgbClr val="C00000"/>
                </a:solidFill>
                <a:latin typeface="Arial" panose="020B0604020202020204" pitchFamily="34" charset="0"/>
                <a:cs typeface="Arial" panose="020B0604020202020204" pitchFamily="34" charset="0"/>
              </a:rPr>
              <a:t>during </a:t>
            </a:r>
            <a:r>
              <a:rPr lang="en-GB" sz="2400" dirty="0" err="1">
                <a:solidFill>
                  <a:srgbClr val="C00000"/>
                </a:solidFill>
                <a:latin typeface="Arial" panose="020B0604020202020204" pitchFamily="34" charset="0"/>
                <a:cs typeface="Arial" panose="020B0604020202020204" pitchFamily="34" charset="0"/>
              </a:rPr>
              <a:t>anesthesia</a:t>
            </a:r>
            <a:r>
              <a:rPr lang="en-GB" sz="2400" dirty="0">
                <a:solidFill>
                  <a:srgbClr val="C00000"/>
                </a:solidFill>
                <a:latin typeface="Arial" panose="020B0604020202020204" pitchFamily="34" charset="0"/>
                <a:cs typeface="Arial" panose="020B0604020202020204" pitchFamily="34" charset="0"/>
              </a:rPr>
              <a:t> and pain </a:t>
            </a:r>
            <a:r>
              <a:rPr lang="cs-CZ"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GFR may already </a:t>
            </a:r>
            <a:r>
              <a:rPr lang="en-GB" sz="2400" dirty="0">
                <a:latin typeface="Arial" panose="020B0604020202020204" pitchFamily="34" charset="0"/>
                <a:cs typeface="Arial" panose="020B0604020202020204" pitchFamily="34" charset="0"/>
                <a:sym typeface="Symbol"/>
              </a:rPr>
              <a: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36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txBox="1">
            <a:spLocks/>
          </p:cNvSpPr>
          <p:nvPr/>
        </p:nvSpPr>
        <p:spPr>
          <a:xfrm>
            <a:off x="576064" y="2133417"/>
            <a:ext cx="8496944"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startAt="3"/>
            </a:pPr>
            <a:r>
              <a:rPr lang="cs-CZ" sz="3000" dirty="0" err="1">
                <a:solidFill>
                  <a:srgbClr val="C00000"/>
                </a:solidFill>
                <a:latin typeface="Arial" panose="020B0604020202020204" pitchFamily="34" charset="0"/>
                <a:cs typeface="Arial" panose="020B0604020202020204" pitchFamily="34" charset="0"/>
              </a:rPr>
              <a:t>Humoral</a:t>
            </a:r>
            <a:r>
              <a:rPr lang="cs-CZ" sz="3000" dirty="0">
                <a:solidFill>
                  <a:srgbClr val="C00000"/>
                </a:solidFill>
                <a:latin typeface="Arial" panose="020B0604020202020204" pitchFamily="34" charset="0"/>
                <a:cs typeface="Arial" panose="020B0604020202020204" pitchFamily="34" charset="0"/>
              </a:rPr>
              <a:t> </a:t>
            </a:r>
            <a:r>
              <a:rPr lang="cs-CZ" sz="3000" dirty="0" err="1">
                <a:solidFill>
                  <a:srgbClr val="C00000"/>
                </a:solidFill>
                <a:latin typeface="Arial" panose="020B0604020202020204" pitchFamily="34" charset="0"/>
                <a:cs typeface="Arial" panose="020B0604020202020204" pitchFamily="34" charset="0"/>
              </a:rPr>
              <a:t>Regulation</a:t>
            </a:r>
            <a:endParaRPr lang="cs-CZ" sz="3000" dirty="0">
              <a:solidFill>
                <a:srgbClr val="C00000"/>
              </a:solidFill>
              <a:latin typeface="Arial" panose="020B0604020202020204" pitchFamily="34" charset="0"/>
              <a:cs typeface="Arial" panose="020B0604020202020204" pitchFamily="34" charset="0"/>
            </a:endParaRPr>
          </a:p>
        </p:txBody>
      </p:sp>
      <p:sp>
        <p:nvSpPr>
          <p:cNvPr id="6" name="Zástupný symbol pro obsah 2"/>
          <p:cNvSpPr txBox="1">
            <a:spLocks/>
          </p:cNvSpPr>
          <p:nvPr/>
        </p:nvSpPr>
        <p:spPr>
          <a:xfrm>
            <a:off x="1080120" y="2657964"/>
            <a:ext cx="7693570" cy="1059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600" dirty="0">
                <a:latin typeface="Arial" panose="020B0604020202020204" pitchFamily="34" charset="0"/>
                <a:cs typeface="Arial" panose="020B0604020202020204" pitchFamily="34" charset="0"/>
              </a:rPr>
              <a:t>contribute to regulation of systemic BP and regulation of body fluids</a:t>
            </a:r>
          </a:p>
        </p:txBody>
      </p:sp>
      <p:sp>
        <p:nvSpPr>
          <p:cNvPr id="8" name="Zástupný symbol pro obsah 2"/>
          <p:cNvSpPr txBox="1">
            <a:spLocks/>
          </p:cNvSpPr>
          <p:nvPr/>
        </p:nvSpPr>
        <p:spPr>
          <a:xfrm>
            <a:off x="1082655" y="3540206"/>
            <a:ext cx="8313881" cy="597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cs-CZ" sz="2800" b="1" dirty="0" err="1">
                <a:solidFill>
                  <a:srgbClr val="C00000"/>
                </a:solidFill>
                <a:latin typeface="Arial" panose="020B0604020202020204" pitchFamily="34" charset="0"/>
                <a:cs typeface="Arial" panose="020B0604020202020204" pitchFamily="34" charset="0"/>
              </a:rPr>
              <a:t>norepinephrine</a:t>
            </a:r>
            <a:r>
              <a:rPr lang="cs-CZ" sz="2800" b="1" dirty="0">
                <a:solidFill>
                  <a:srgbClr val="C00000"/>
                </a:solidFill>
                <a:latin typeface="Arial" panose="020B0604020202020204" pitchFamily="34" charset="0"/>
                <a:cs typeface="Arial" panose="020B0604020202020204" pitchFamily="34" charset="0"/>
              </a:rPr>
              <a:t>, </a:t>
            </a:r>
            <a:r>
              <a:rPr lang="cs-CZ" sz="2800" b="1" dirty="0" err="1">
                <a:solidFill>
                  <a:srgbClr val="C00000"/>
                </a:solidFill>
                <a:latin typeface="Arial" panose="020B0604020202020204" pitchFamily="34" charset="0"/>
                <a:cs typeface="Arial" panose="020B0604020202020204" pitchFamily="34" charset="0"/>
              </a:rPr>
              <a:t>epinephrine</a:t>
            </a:r>
            <a:r>
              <a:rPr lang="cs-CZ" sz="28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from</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adrenal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medulla</a:t>
            </a:r>
            <a:r>
              <a:rPr lang="cs-CZ" sz="2000" dirty="0">
                <a:latin typeface="Arial" panose="020B0604020202020204" pitchFamily="34" charset="0"/>
                <a:cs typeface="Arial" panose="020B0604020202020204" pitchFamily="34" charset="0"/>
              </a:rPr>
              <a:t>)</a:t>
            </a:r>
            <a:endParaRPr lang="cs-CZ" sz="2200" dirty="0">
              <a:latin typeface="Arial" panose="020B0604020202020204" pitchFamily="34" charset="0"/>
              <a:cs typeface="Arial" panose="020B0604020202020204" pitchFamily="34" charset="0"/>
            </a:endParaRPr>
          </a:p>
        </p:txBody>
      </p:sp>
      <p:grpSp>
        <p:nvGrpSpPr>
          <p:cNvPr id="14" name="Skupina 13"/>
          <p:cNvGrpSpPr/>
          <p:nvPr/>
        </p:nvGrpSpPr>
        <p:grpSpPr>
          <a:xfrm>
            <a:off x="8298734" y="6021288"/>
            <a:ext cx="791298" cy="773617"/>
            <a:chOff x="8349674" y="6093296"/>
            <a:chExt cx="791298" cy="773617"/>
          </a:xfrm>
        </p:grpSpPr>
        <p:sp>
          <p:nvSpPr>
            <p:cNvPr id="15" name="Obdélník 14"/>
            <p:cNvSpPr/>
            <p:nvPr/>
          </p:nvSpPr>
          <p:spPr>
            <a:xfrm>
              <a:off x="8349674" y="6093296"/>
              <a:ext cx="791298" cy="773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 name="Obrázok 1" descr="Popis: logo_m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8344" y="6141230"/>
              <a:ext cx="683568" cy="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Zástupný symbol pro obsah 2"/>
          <p:cNvSpPr txBox="1">
            <a:spLocks/>
          </p:cNvSpPr>
          <p:nvPr/>
        </p:nvSpPr>
        <p:spPr>
          <a:xfrm>
            <a:off x="1466522" y="4011040"/>
            <a:ext cx="7693570" cy="1059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rPr>
              <a:t>constriction</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of</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aff</a:t>
            </a:r>
            <a:r>
              <a:rPr lang="cs-CZ" sz="2400" dirty="0">
                <a:latin typeface="Arial" panose="020B0604020202020204" pitchFamily="34" charset="0"/>
                <a:cs typeface="Arial" panose="020B0604020202020204" pitchFamily="34" charset="0"/>
              </a:rPr>
              <a:t>. and </a:t>
            </a:r>
            <a:r>
              <a:rPr lang="cs-CZ" sz="2400" dirty="0" err="1">
                <a:latin typeface="Arial" panose="020B0604020202020204" pitchFamily="34" charset="0"/>
                <a:cs typeface="Arial" panose="020B0604020202020204" pitchFamily="34" charset="0"/>
              </a:rPr>
              <a:t>eff</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arterioles</a:t>
            </a:r>
            <a:r>
              <a:rPr lang="cs-CZ" sz="2400"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sym typeface="Symbol"/>
              </a:rPr>
              <a:t>  </a:t>
            </a:r>
            <a:r>
              <a:rPr lang="cs-CZ" sz="2400" dirty="0" err="1">
                <a:latin typeface="Arial" panose="020B0604020202020204" pitchFamily="34" charset="0"/>
                <a:cs typeface="Arial" panose="020B0604020202020204" pitchFamily="34" charset="0"/>
                <a:sym typeface="Symbol"/>
              </a:rPr>
              <a:t>renal</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blood</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flow</a:t>
            </a:r>
            <a:r>
              <a:rPr lang="cs-CZ" sz="2400" dirty="0">
                <a:latin typeface="Arial" panose="020B0604020202020204" pitchFamily="34" charset="0"/>
                <a:cs typeface="Arial" panose="020B0604020202020204" pitchFamily="34" charset="0"/>
                <a:sym typeface="Symbol"/>
              </a:rPr>
              <a:t> and GFR</a:t>
            </a:r>
            <a:endParaRPr lang="cs-CZ" sz="2400" dirty="0">
              <a:latin typeface="Arial" panose="020B0604020202020204" pitchFamily="34" charset="0"/>
              <a:cs typeface="Arial" panose="020B0604020202020204" pitchFamily="34" charset="0"/>
            </a:endParaRPr>
          </a:p>
        </p:txBody>
      </p:sp>
      <p:sp>
        <p:nvSpPr>
          <p:cNvPr id="19" name="Zástupný symbol pro obsah 2"/>
          <p:cNvSpPr txBox="1">
            <a:spLocks/>
          </p:cNvSpPr>
          <p:nvPr/>
        </p:nvSpPr>
        <p:spPr>
          <a:xfrm>
            <a:off x="1468626" y="4754172"/>
            <a:ext cx="7693570" cy="9070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a:latin typeface="Arial" panose="020B0604020202020204" pitchFamily="34" charset="0"/>
                <a:cs typeface="Arial" panose="020B0604020202020204" pitchFamily="34" charset="0"/>
                <a:sym typeface="Symbol"/>
              </a:rPr>
              <a:t>in </a:t>
            </a:r>
            <a:r>
              <a:rPr lang="cs-CZ" sz="2400" dirty="0" err="1">
                <a:latin typeface="Arial" panose="020B0604020202020204" pitchFamily="34" charset="0"/>
                <a:cs typeface="Arial" panose="020B0604020202020204" pitchFamily="34" charset="0"/>
                <a:sym typeface="Symbol"/>
              </a:rPr>
              <a:t>agreement</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with</a:t>
            </a:r>
            <a:r>
              <a:rPr lang="cs-CZ" sz="2400" dirty="0">
                <a:latin typeface="Arial" panose="020B0604020202020204" pitchFamily="34" charset="0"/>
                <a:cs typeface="Arial" panose="020B0604020202020204" pitchFamily="34" charset="0"/>
                <a:sym typeface="Symbol"/>
              </a:rPr>
              <a:t>  </a:t>
            </a:r>
            <a:r>
              <a:rPr lang="cs-CZ" sz="2400" dirty="0" err="1">
                <a:latin typeface="Arial" panose="020B0604020202020204" pitchFamily="34" charset="0"/>
                <a:cs typeface="Arial" panose="020B0604020202020204" pitchFamily="34" charset="0"/>
                <a:sym typeface="Symbol"/>
              </a:rPr>
              <a:t>activity</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of</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sympathetic</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system</a:t>
            </a:r>
            <a:r>
              <a:rPr lang="cs-CZ" sz="2400" dirty="0">
                <a:latin typeface="Arial" panose="020B0604020202020204" pitchFamily="34" charset="0"/>
                <a:cs typeface="Arial" panose="020B0604020202020204" pitchFamily="34" charset="0"/>
                <a:sym typeface="Symbol"/>
              </a:rPr>
              <a:t> </a:t>
            </a:r>
            <a:r>
              <a:rPr lang="cs-CZ" sz="2200" dirty="0">
                <a:latin typeface="Arial" panose="020B0604020202020204" pitchFamily="34" charset="0"/>
                <a:cs typeface="Arial" panose="020B0604020202020204" pitchFamily="34" charset="0"/>
                <a:sym typeface="Symbol"/>
              </a:rPr>
              <a:t>(</a:t>
            </a:r>
            <a:r>
              <a:rPr lang="cs-CZ" sz="2200" dirty="0" err="1">
                <a:latin typeface="Arial" panose="020B0604020202020204" pitchFamily="34" charset="0"/>
                <a:cs typeface="Arial" panose="020B0604020202020204" pitchFamily="34" charset="0"/>
                <a:sym typeface="Symbol"/>
              </a:rPr>
              <a:t>small</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impact</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with</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the</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exception</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of</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serious</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conditions</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for</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example</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serious</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bleeding</a:t>
            </a:r>
            <a:r>
              <a:rPr lang="cs-CZ" sz="2200" dirty="0">
                <a:latin typeface="Arial" panose="020B0604020202020204" pitchFamily="34" charset="0"/>
                <a:cs typeface="Arial" panose="020B0604020202020204" pitchFamily="34" charset="0"/>
                <a:sym typeface="Symbol"/>
              </a:rPr>
              <a:t>)</a:t>
            </a:r>
            <a:endParaRPr lang="cs-CZ" sz="2200" dirty="0">
              <a:latin typeface="Arial" panose="020B0604020202020204" pitchFamily="34" charset="0"/>
              <a:cs typeface="Arial" panose="020B0604020202020204" pitchFamily="34" charset="0"/>
            </a:endParaRPr>
          </a:p>
        </p:txBody>
      </p:sp>
      <p:sp>
        <p:nvSpPr>
          <p:cNvPr id="11" name="Nadpis 1">
            <a:extLst>
              <a:ext uri="{FF2B5EF4-FFF2-40B4-BE49-F238E27FC236}">
                <a16:creationId xmlns:a16="http://schemas.microsoft.com/office/drawing/2014/main" id="{D9A3DE5E-38A6-4ABF-9074-7354A83CFF03}"/>
              </a:ext>
            </a:extLst>
          </p:cNvPr>
          <p:cNvSpPr>
            <a:spLocks noGrp="1"/>
          </p:cNvSpPr>
          <p:nvPr>
            <p:ph type="title"/>
          </p:nvPr>
        </p:nvSpPr>
        <p:spPr>
          <a:xfrm>
            <a:off x="457200" y="274638"/>
            <a:ext cx="8229600" cy="1143000"/>
          </a:xfrm>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Zástupný symbol pro obsah 2">
            <a:extLst>
              <a:ext uri="{FF2B5EF4-FFF2-40B4-BE49-F238E27FC236}">
                <a16:creationId xmlns:a16="http://schemas.microsoft.com/office/drawing/2014/main" id="{39616D48-51D4-42A3-B936-F6CB510E75B4}"/>
              </a:ext>
            </a:extLst>
          </p:cNvPr>
          <p:cNvSpPr txBox="1">
            <a:spLocks/>
          </p:cNvSpPr>
          <p:nvPr/>
        </p:nvSpPr>
        <p:spPr>
          <a:xfrm>
            <a:off x="251520" y="1600201"/>
            <a:ext cx="8229600" cy="6766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000" b="1">
                <a:solidFill>
                  <a:srgbClr val="C00000"/>
                </a:solidFill>
                <a:latin typeface="Arial" panose="020B0604020202020204" pitchFamily="34" charset="0"/>
                <a:cs typeface="Arial" panose="020B0604020202020204" pitchFamily="34" charset="0"/>
              </a:rPr>
              <a:t>Regulation of renal blood flow</a:t>
            </a:r>
            <a:r>
              <a:rPr lang="cs-CZ" sz="3000" b="1">
                <a:solidFill>
                  <a:srgbClr val="C00000"/>
                </a:solidFill>
                <a:latin typeface="Arial" panose="020B0604020202020204" pitchFamily="34" charset="0"/>
                <a:cs typeface="Arial" panose="020B0604020202020204" pitchFamily="34" charset="0"/>
              </a:rPr>
              <a:t>:</a:t>
            </a:r>
            <a:endParaRPr lang="cs-CZ" sz="3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62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Skupina 13"/>
          <p:cNvGrpSpPr/>
          <p:nvPr/>
        </p:nvGrpSpPr>
        <p:grpSpPr>
          <a:xfrm>
            <a:off x="8298734" y="6021288"/>
            <a:ext cx="791298" cy="773617"/>
            <a:chOff x="8349674" y="6093296"/>
            <a:chExt cx="791298" cy="773617"/>
          </a:xfrm>
        </p:grpSpPr>
        <p:sp>
          <p:nvSpPr>
            <p:cNvPr id="15" name="Obdélník 14"/>
            <p:cNvSpPr/>
            <p:nvPr/>
          </p:nvSpPr>
          <p:spPr>
            <a:xfrm>
              <a:off x="8349674" y="6093296"/>
              <a:ext cx="791298" cy="773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 name="Obrázok 1" descr="Popis: logo_m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8344" y="6141230"/>
              <a:ext cx="683568" cy="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Zástupný symbol pro obsah 2"/>
          <p:cNvSpPr txBox="1">
            <a:spLocks/>
          </p:cNvSpPr>
          <p:nvPr/>
        </p:nvSpPr>
        <p:spPr>
          <a:xfrm>
            <a:off x="1112388" y="3573016"/>
            <a:ext cx="5974129" cy="597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cs-CZ" sz="2800" b="1" dirty="0" err="1">
                <a:solidFill>
                  <a:srgbClr val="C00000"/>
                </a:solidFill>
                <a:latin typeface="Arial" panose="020B0604020202020204" pitchFamily="34" charset="0"/>
                <a:cs typeface="Arial" panose="020B0604020202020204" pitchFamily="34" charset="0"/>
              </a:rPr>
              <a:t>endothelin</a:t>
            </a:r>
            <a:endParaRPr lang="cs-CZ" sz="2800" b="1" dirty="0">
              <a:solidFill>
                <a:srgbClr val="C00000"/>
              </a:solidFill>
              <a:latin typeface="Arial" panose="020B0604020202020204" pitchFamily="34" charset="0"/>
              <a:cs typeface="Arial" panose="020B0604020202020204" pitchFamily="34" charset="0"/>
            </a:endParaRPr>
          </a:p>
        </p:txBody>
      </p:sp>
      <p:sp>
        <p:nvSpPr>
          <p:cNvPr id="20" name="Zástupný symbol pro obsah 2"/>
          <p:cNvSpPr txBox="1">
            <a:spLocks/>
          </p:cNvSpPr>
          <p:nvPr/>
        </p:nvSpPr>
        <p:spPr>
          <a:xfrm>
            <a:off x="1486942" y="4069097"/>
            <a:ext cx="7693570" cy="1059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err="1">
                <a:latin typeface="Arial" panose="020B0604020202020204" pitchFamily="34" charset="0"/>
                <a:cs typeface="Arial" panose="020B0604020202020204" pitchFamily="34" charset="0"/>
              </a:rPr>
              <a:t>constriction</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of</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aff</a:t>
            </a:r>
            <a:r>
              <a:rPr lang="cs-CZ" sz="2400" dirty="0">
                <a:latin typeface="Arial" panose="020B0604020202020204" pitchFamily="34" charset="0"/>
                <a:cs typeface="Arial" panose="020B0604020202020204" pitchFamily="34" charset="0"/>
              </a:rPr>
              <a:t>. and </a:t>
            </a:r>
            <a:r>
              <a:rPr lang="cs-CZ" sz="2400" dirty="0" err="1">
                <a:latin typeface="Arial" panose="020B0604020202020204" pitchFamily="34" charset="0"/>
                <a:cs typeface="Arial" panose="020B0604020202020204" pitchFamily="34" charset="0"/>
              </a:rPr>
              <a:t>eff</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arterioles</a:t>
            </a:r>
            <a:r>
              <a:rPr lang="cs-CZ" sz="2400"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sym typeface="Symbol"/>
              </a:rPr>
              <a:t>  </a:t>
            </a:r>
            <a:r>
              <a:rPr lang="cs-CZ" sz="2400" dirty="0" err="1">
                <a:latin typeface="Arial" panose="020B0604020202020204" pitchFamily="34" charset="0"/>
                <a:cs typeface="Arial" panose="020B0604020202020204" pitchFamily="34" charset="0"/>
                <a:sym typeface="Symbol"/>
              </a:rPr>
              <a:t>renal</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blood</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flow</a:t>
            </a:r>
            <a:r>
              <a:rPr lang="cs-CZ" sz="2400" dirty="0">
                <a:latin typeface="Arial" panose="020B0604020202020204" pitchFamily="34" charset="0"/>
                <a:cs typeface="Arial" panose="020B0604020202020204" pitchFamily="34" charset="0"/>
                <a:sym typeface="Symbol"/>
              </a:rPr>
              <a:t> and GFR</a:t>
            </a:r>
            <a:endParaRPr lang="cs-CZ" sz="2400" dirty="0">
              <a:latin typeface="Arial" panose="020B0604020202020204" pitchFamily="34" charset="0"/>
              <a:cs typeface="Arial" panose="020B0604020202020204" pitchFamily="34" charset="0"/>
            </a:endParaRPr>
          </a:p>
        </p:txBody>
      </p:sp>
      <p:sp>
        <p:nvSpPr>
          <p:cNvPr id="21" name="Zástupný symbol pro obsah 2"/>
          <p:cNvSpPr txBox="1">
            <a:spLocks/>
          </p:cNvSpPr>
          <p:nvPr/>
        </p:nvSpPr>
        <p:spPr>
          <a:xfrm>
            <a:off x="1486380" y="4840131"/>
            <a:ext cx="7082644" cy="16058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err="1">
                <a:latin typeface="Arial" panose="020B0604020202020204" pitchFamily="34" charset="0"/>
                <a:cs typeface="Arial" panose="020B0604020202020204" pitchFamily="34" charset="0"/>
                <a:sym typeface="Symbol"/>
              </a:rPr>
              <a:t>released</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locally</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from</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the</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impaired</a:t>
            </a: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endothel</a:t>
            </a:r>
            <a:r>
              <a:rPr lang="cs-CZ" sz="2400" dirty="0">
                <a:latin typeface="Arial" panose="020B0604020202020204" pitchFamily="34" charset="0"/>
                <a:cs typeface="Arial" panose="020B0604020202020204" pitchFamily="34" charset="0"/>
                <a:sym typeface="Symbol"/>
              </a:rPr>
              <a:t> </a:t>
            </a:r>
            <a:r>
              <a:rPr lang="cs-CZ" sz="2200" dirty="0">
                <a:latin typeface="Arial" panose="020B0604020202020204" pitchFamily="34" charset="0"/>
                <a:cs typeface="Arial" panose="020B0604020202020204" pitchFamily="34" charset="0"/>
                <a:sym typeface="Symbol"/>
              </a:rPr>
              <a:t>(</a:t>
            </a:r>
            <a:r>
              <a:rPr lang="cs-CZ" sz="2200" dirty="0" err="1">
                <a:latin typeface="Arial" panose="020B0604020202020204" pitchFamily="34" charset="0"/>
                <a:cs typeface="Arial" panose="020B0604020202020204" pitchFamily="34" charset="0"/>
                <a:sym typeface="Symbol"/>
              </a:rPr>
              <a:t>physiological</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impact</a:t>
            </a:r>
            <a:r>
              <a:rPr lang="cs-CZ" sz="2200" dirty="0">
                <a:latin typeface="Arial" panose="020B0604020202020204" pitchFamily="34" charset="0"/>
                <a:cs typeface="Arial" panose="020B0604020202020204" pitchFamily="34" charset="0"/>
                <a:sym typeface="Symbol"/>
              </a:rPr>
              <a:t> - </a:t>
            </a:r>
            <a:r>
              <a:rPr lang="cs-CZ" sz="2200" dirty="0" err="1">
                <a:latin typeface="Arial" panose="020B0604020202020204" pitchFamily="34" charset="0"/>
                <a:cs typeface="Arial" panose="020B0604020202020204" pitchFamily="34" charset="0"/>
                <a:sym typeface="Symbol"/>
              </a:rPr>
              <a:t>hemostasis</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pathologically</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increased</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levels</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at</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the</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toxemia</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of</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pregnancy</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acute</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renal</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failure</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chronic</a:t>
            </a:r>
            <a:r>
              <a:rPr lang="cs-CZ" sz="2200" dirty="0">
                <a:latin typeface="Arial" panose="020B0604020202020204" pitchFamily="34" charset="0"/>
                <a:cs typeface="Arial" panose="020B0604020202020204" pitchFamily="34" charset="0"/>
                <a:sym typeface="Symbol"/>
              </a:rPr>
              <a:t> </a:t>
            </a:r>
            <a:r>
              <a:rPr lang="cs-CZ" sz="2200" dirty="0" err="1">
                <a:latin typeface="Arial" panose="020B0604020202020204" pitchFamily="34" charset="0"/>
                <a:cs typeface="Arial" panose="020B0604020202020204" pitchFamily="34" charset="0"/>
                <a:sym typeface="Symbol"/>
              </a:rPr>
              <a:t>uremia</a:t>
            </a:r>
            <a:r>
              <a:rPr lang="cs-CZ" sz="2200" dirty="0">
                <a:latin typeface="Arial" panose="020B0604020202020204" pitchFamily="34" charset="0"/>
                <a:cs typeface="Arial" panose="020B0604020202020204" pitchFamily="34" charset="0"/>
                <a:sym typeface="Symbol"/>
              </a:rPr>
              <a:t>)</a:t>
            </a:r>
            <a:endParaRPr lang="cs-CZ" sz="2200" dirty="0">
              <a:latin typeface="Arial" panose="020B0604020202020204" pitchFamily="34" charset="0"/>
              <a:cs typeface="Arial" panose="020B0604020202020204" pitchFamily="34" charset="0"/>
            </a:endParaRPr>
          </a:p>
        </p:txBody>
      </p:sp>
      <p:sp>
        <p:nvSpPr>
          <p:cNvPr id="19" name="Zástupný symbol pro obsah 2">
            <a:extLst>
              <a:ext uri="{FF2B5EF4-FFF2-40B4-BE49-F238E27FC236}">
                <a16:creationId xmlns:a16="http://schemas.microsoft.com/office/drawing/2014/main" id="{114EAF84-5284-4199-84ED-746793FB3165}"/>
              </a:ext>
            </a:extLst>
          </p:cNvPr>
          <p:cNvSpPr txBox="1">
            <a:spLocks/>
          </p:cNvSpPr>
          <p:nvPr/>
        </p:nvSpPr>
        <p:spPr>
          <a:xfrm>
            <a:off x="593818" y="2133417"/>
            <a:ext cx="8496944"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startAt="3"/>
            </a:pPr>
            <a:r>
              <a:rPr lang="cs-CZ" sz="3000" dirty="0" err="1">
                <a:solidFill>
                  <a:srgbClr val="C00000"/>
                </a:solidFill>
                <a:latin typeface="Arial" panose="020B0604020202020204" pitchFamily="34" charset="0"/>
                <a:cs typeface="Arial" panose="020B0604020202020204" pitchFamily="34" charset="0"/>
              </a:rPr>
              <a:t>Humoral</a:t>
            </a:r>
            <a:r>
              <a:rPr lang="cs-CZ" sz="3000" dirty="0">
                <a:solidFill>
                  <a:srgbClr val="C00000"/>
                </a:solidFill>
                <a:latin typeface="Arial" panose="020B0604020202020204" pitchFamily="34" charset="0"/>
                <a:cs typeface="Arial" panose="020B0604020202020204" pitchFamily="34" charset="0"/>
              </a:rPr>
              <a:t> </a:t>
            </a:r>
            <a:r>
              <a:rPr lang="cs-CZ" sz="3000" dirty="0" err="1">
                <a:solidFill>
                  <a:srgbClr val="C00000"/>
                </a:solidFill>
                <a:latin typeface="Arial" panose="020B0604020202020204" pitchFamily="34" charset="0"/>
                <a:cs typeface="Arial" panose="020B0604020202020204" pitchFamily="34" charset="0"/>
              </a:rPr>
              <a:t>Regulation</a:t>
            </a:r>
            <a:endParaRPr lang="cs-CZ" sz="3000" dirty="0">
              <a:solidFill>
                <a:srgbClr val="C00000"/>
              </a:solidFill>
              <a:latin typeface="Arial" panose="020B0604020202020204" pitchFamily="34" charset="0"/>
              <a:cs typeface="Arial" panose="020B0604020202020204" pitchFamily="34" charset="0"/>
            </a:endParaRPr>
          </a:p>
        </p:txBody>
      </p:sp>
      <p:sp>
        <p:nvSpPr>
          <p:cNvPr id="22" name="Zástupný symbol pro obsah 2">
            <a:extLst>
              <a:ext uri="{FF2B5EF4-FFF2-40B4-BE49-F238E27FC236}">
                <a16:creationId xmlns:a16="http://schemas.microsoft.com/office/drawing/2014/main" id="{C479BD82-E672-46B0-80A0-1518C1623663}"/>
              </a:ext>
            </a:extLst>
          </p:cNvPr>
          <p:cNvSpPr txBox="1">
            <a:spLocks/>
          </p:cNvSpPr>
          <p:nvPr/>
        </p:nvSpPr>
        <p:spPr>
          <a:xfrm>
            <a:off x="1097874" y="2657964"/>
            <a:ext cx="7693570" cy="1059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600" dirty="0">
                <a:latin typeface="Arial" panose="020B0604020202020204" pitchFamily="34" charset="0"/>
                <a:cs typeface="Arial" panose="020B0604020202020204" pitchFamily="34" charset="0"/>
              </a:rPr>
              <a:t>contribute to regulation of systemic BP and regulation of body fluids</a:t>
            </a:r>
          </a:p>
        </p:txBody>
      </p:sp>
      <p:sp>
        <p:nvSpPr>
          <p:cNvPr id="23" name="Nadpis 1">
            <a:extLst>
              <a:ext uri="{FF2B5EF4-FFF2-40B4-BE49-F238E27FC236}">
                <a16:creationId xmlns:a16="http://schemas.microsoft.com/office/drawing/2014/main" id="{CB5103AE-371C-4106-BF48-B335D9447BAE}"/>
              </a:ext>
            </a:extLst>
          </p:cNvPr>
          <p:cNvSpPr>
            <a:spLocks noGrp="1"/>
          </p:cNvSpPr>
          <p:nvPr>
            <p:ph type="title"/>
          </p:nvPr>
        </p:nvSpPr>
        <p:spPr>
          <a:xfrm>
            <a:off x="457200" y="274638"/>
            <a:ext cx="8229600" cy="1143000"/>
          </a:xfrm>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Zástupný symbol pro obsah 2">
            <a:extLst>
              <a:ext uri="{FF2B5EF4-FFF2-40B4-BE49-F238E27FC236}">
                <a16:creationId xmlns:a16="http://schemas.microsoft.com/office/drawing/2014/main" id="{98E66D21-31D7-499A-8149-CDD05AB59289}"/>
              </a:ext>
            </a:extLst>
          </p:cNvPr>
          <p:cNvSpPr txBox="1">
            <a:spLocks/>
          </p:cNvSpPr>
          <p:nvPr/>
        </p:nvSpPr>
        <p:spPr>
          <a:xfrm>
            <a:off x="251520" y="1600201"/>
            <a:ext cx="8229600" cy="6766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000" b="1" dirty="0">
                <a:solidFill>
                  <a:srgbClr val="C00000"/>
                </a:solidFill>
                <a:latin typeface="Arial" panose="020B0604020202020204" pitchFamily="34" charset="0"/>
                <a:cs typeface="Arial" panose="020B0604020202020204" pitchFamily="34" charset="0"/>
              </a:rPr>
              <a:t>Regulation of renal blood flow</a:t>
            </a:r>
            <a:r>
              <a:rPr lang="cs-CZ" sz="3000" b="1"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9534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ástupný symbol pro obsah 2">
            <a:extLst>
              <a:ext uri="{FF2B5EF4-FFF2-40B4-BE49-F238E27FC236}">
                <a16:creationId xmlns:a16="http://schemas.microsoft.com/office/drawing/2014/main" id="{53AD1022-4FDC-4725-B006-E97E25A7639E}"/>
              </a:ext>
            </a:extLst>
          </p:cNvPr>
          <p:cNvSpPr txBox="1">
            <a:spLocks/>
          </p:cNvSpPr>
          <p:nvPr/>
        </p:nvSpPr>
        <p:spPr>
          <a:xfrm>
            <a:off x="1097874" y="2657964"/>
            <a:ext cx="7693570" cy="1059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600" dirty="0">
                <a:latin typeface="Arial" panose="020B0604020202020204" pitchFamily="34" charset="0"/>
                <a:cs typeface="Arial" panose="020B0604020202020204" pitchFamily="34" charset="0"/>
              </a:rPr>
              <a:t>contribute to regulation of systemic BP and regulation of body fluids</a:t>
            </a:r>
          </a:p>
        </p:txBody>
      </p:sp>
      <p:sp>
        <p:nvSpPr>
          <p:cNvPr id="8" name="Zástupný symbol pro obsah 2"/>
          <p:cNvSpPr txBox="1">
            <a:spLocks/>
          </p:cNvSpPr>
          <p:nvPr/>
        </p:nvSpPr>
        <p:spPr>
          <a:xfrm>
            <a:off x="1091337" y="3501890"/>
            <a:ext cx="7691035" cy="597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cs-CZ" sz="2800" b="1" dirty="0">
                <a:solidFill>
                  <a:srgbClr val="C00000"/>
                </a:solidFill>
                <a:latin typeface="Arial" panose="020B0604020202020204" pitchFamily="34" charset="0"/>
                <a:cs typeface="Arial" panose="020B0604020202020204" pitchFamily="34" charset="0"/>
              </a:rPr>
              <a:t>NO </a:t>
            </a:r>
            <a:r>
              <a:rPr lang="cs-CZ" sz="2800" dirty="0">
                <a:latin typeface="Arial" panose="020B0604020202020204" pitchFamily="34" charset="0"/>
                <a:cs typeface="Arial" panose="020B0604020202020204" pitchFamily="34" charset="0"/>
              </a:rPr>
              <a:t>(</a:t>
            </a:r>
            <a:r>
              <a:rPr lang="cs-CZ" sz="2800" dirty="0" err="1">
                <a:latin typeface="Arial" panose="020B0604020202020204" pitchFamily="34" charset="0"/>
                <a:cs typeface="Arial" panose="020B0604020202020204" pitchFamily="34" charset="0"/>
              </a:rPr>
              <a:t>from</a:t>
            </a:r>
            <a:r>
              <a:rPr lang="cs-CZ" sz="2800" dirty="0">
                <a:latin typeface="Arial" panose="020B0604020202020204" pitchFamily="34" charset="0"/>
                <a:cs typeface="Arial" panose="020B0604020202020204" pitchFamily="34" charset="0"/>
              </a:rPr>
              <a:t> </a:t>
            </a:r>
            <a:r>
              <a:rPr lang="cs-CZ" sz="2800" dirty="0" err="1">
                <a:latin typeface="Arial" panose="020B0604020202020204" pitchFamily="34" charset="0"/>
                <a:cs typeface="Arial" panose="020B0604020202020204" pitchFamily="34" charset="0"/>
              </a:rPr>
              <a:t>the</a:t>
            </a:r>
            <a:r>
              <a:rPr lang="cs-CZ" sz="2800" dirty="0">
                <a:latin typeface="Arial" panose="020B0604020202020204" pitchFamily="34" charset="0"/>
                <a:cs typeface="Arial" panose="020B0604020202020204" pitchFamily="34" charset="0"/>
              </a:rPr>
              <a:t> </a:t>
            </a:r>
            <a:r>
              <a:rPr lang="cs-CZ" sz="2800" dirty="0" err="1">
                <a:latin typeface="Arial" panose="020B0604020202020204" pitchFamily="34" charset="0"/>
                <a:cs typeface="Arial" panose="020B0604020202020204" pitchFamily="34" charset="0"/>
              </a:rPr>
              <a:t>endothel</a:t>
            </a:r>
            <a:r>
              <a:rPr lang="cs-CZ" sz="2800" dirty="0">
                <a:latin typeface="Arial" panose="020B0604020202020204" pitchFamily="34" charset="0"/>
                <a:cs typeface="Arial" panose="020B0604020202020204" pitchFamily="34" charset="0"/>
              </a:rPr>
              <a:t>)</a:t>
            </a:r>
          </a:p>
        </p:txBody>
      </p:sp>
      <p:grpSp>
        <p:nvGrpSpPr>
          <p:cNvPr id="14" name="Skupina 13"/>
          <p:cNvGrpSpPr/>
          <p:nvPr/>
        </p:nvGrpSpPr>
        <p:grpSpPr>
          <a:xfrm>
            <a:off x="8298734" y="6021288"/>
            <a:ext cx="791298" cy="773617"/>
            <a:chOff x="8349674" y="6093296"/>
            <a:chExt cx="791298" cy="773617"/>
          </a:xfrm>
        </p:grpSpPr>
        <p:sp>
          <p:nvSpPr>
            <p:cNvPr id="15" name="Obdélník 14"/>
            <p:cNvSpPr/>
            <p:nvPr/>
          </p:nvSpPr>
          <p:spPr>
            <a:xfrm>
              <a:off x="8349674" y="6093296"/>
              <a:ext cx="791298" cy="773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 name="Obrázok 1" descr="Popis: logo_m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8344" y="6141230"/>
              <a:ext cx="683568" cy="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Zástupný symbol pro obsah 2"/>
          <p:cNvSpPr txBox="1">
            <a:spLocks/>
          </p:cNvSpPr>
          <p:nvPr/>
        </p:nvSpPr>
        <p:spPr>
          <a:xfrm>
            <a:off x="1112388" y="4593706"/>
            <a:ext cx="7978374" cy="597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cs-CZ" sz="2800" b="1" dirty="0" err="1">
                <a:solidFill>
                  <a:srgbClr val="C00000"/>
                </a:solidFill>
                <a:latin typeface="Arial" panose="020B0604020202020204" pitchFamily="34" charset="0"/>
                <a:cs typeface="Arial" panose="020B0604020202020204" pitchFamily="34" charset="0"/>
              </a:rPr>
              <a:t>prostanglandins</a:t>
            </a:r>
            <a:r>
              <a:rPr lang="cs-CZ" sz="2800" b="1" dirty="0">
                <a:solidFill>
                  <a:srgbClr val="C00000"/>
                </a:solidFill>
                <a:latin typeface="Arial" panose="020B0604020202020204" pitchFamily="34" charset="0"/>
                <a:cs typeface="Arial" panose="020B0604020202020204" pitchFamily="34" charset="0"/>
              </a:rPr>
              <a:t> (PGE</a:t>
            </a:r>
            <a:r>
              <a:rPr lang="cs-CZ" sz="2800" b="1" baseline="-25000" dirty="0">
                <a:solidFill>
                  <a:srgbClr val="C00000"/>
                </a:solidFill>
                <a:latin typeface="Arial" panose="020B0604020202020204" pitchFamily="34" charset="0"/>
                <a:cs typeface="Arial" panose="020B0604020202020204" pitchFamily="34" charset="0"/>
              </a:rPr>
              <a:t>2</a:t>
            </a:r>
            <a:r>
              <a:rPr lang="cs-CZ" sz="2800" b="1" dirty="0">
                <a:solidFill>
                  <a:srgbClr val="C00000"/>
                </a:solidFill>
                <a:latin typeface="Arial" panose="020B0604020202020204" pitchFamily="34" charset="0"/>
                <a:cs typeface="Arial" panose="020B0604020202020204" pitchFamily="34" charset="0"/>
              </a:rPr>
              <a:t>, PGI</a:t>
            </a:r>
            <a:r>
              <a:rPr lang="cs-CZ" sz="2800" b="1" baseline="-25000" dirty="0">
                <a:solidFill>
                  <a:srgbClr val="C00000"/>
                </a:solidFill>
                <a:latin typeface="Arial" panose="020B0604020202020204" pitchFamily="34" charset="0"/>
                <a:cs typeface="Arial" panose="020B0604020202020204" pitchFamily="34" charset="0"/>
              </a:rPr>
              <a:t>2</a:t>
            </a:r>
            <a:r>
              <a:rPr lang="cs-CZ" sz="2800" b="1" dirty="0">
                <a:solidFill>
                  <a:srgbClr val="C00000"/>
                </a:solidFill>
                <a:latin typeface="Arial" panose="020B0604020202020204" pitchFamily="34" charset="0"/>
                <a:cs typeface="Arial" panose="020B0604020202020204" pitchFamily="34" charset="0"/>
              </a:rPr>
              <a:t>), bradykinin</a:t>
            </a:r>
          </a:p>
        </p:txBody>
      </p:sp>
      <p:sp>
        <p:nvSpPr>
          <p:cNvPr id="18" name="Zástupný symbol pro obsah 2"/>
          <p:cNvSpPr txBox="1">
            <a:spLocks/>
          </p:cNvSpPr>
          <p:nvPr/>
        </p:nvSpPr>
        <p:spPr>
          <a:xfrm>
            <a:off x="1484276" y="3903751"/>
            <a:ext cx="7693570" cy="1059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err="1">
                <a:latin typeface="Arial" panose="020B0604020202020204" pitchFamily="34" charset="0"/>
                <a:cs typeface="Arial" panose="020B0604020202020204" pitchFamily="34" charset="0"/>
                <a:sym typeface="Symbol"/>
              </a:rPr>
              <a:t>continual</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basal</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production</a:t>
            </a:r>
            <a:r>
              <a:rPr lang="cs-CZ" sz="2000" dirty="0">
                <a:latin typeface="Arial" panose="020B0604020202020204" pitchFamily="34" charset="0"/>
                <a:cs typeface="Arial" panose="020B0604020202020204" pitchFamily="34" charset="0"/>
                <a:sym typeface="Symbol"/>
              </a:rPr>
              <a:t>  </a:t>
            </a:r>
            <a:r>
              <a:rPr lang="cs-CZ" sz="2000" dirty="0" err="1">
                <a:latin typeface="Arial" panose="020B0604020202020204" pitchFamily="34" charset="0"/>
                <a:cs typeface="Arial" panose="020B0604020202020204" pitchFamily="34" charset="0"/>
              </a:rPr>
              <a:t>vasodilation</a:t>
            </a:r>
            <a:r>
              <a:rPr lang="cs-CZ" sz="2000" dirty="0">
                <a:latin typeface="Arial" panose="020B0604020202020204" pitchFamily="34" charset="0"/>
                <a:cs typeface="Arial" panose="020B0604020202020204" pitchFamily="34" charset="0"/>
              </a:rPr>
              <a:t> in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kidney</a:t>
            </a:r>
            <a:r>
              <a:rPr lang="cs-CZ"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stable</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renal</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blood</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flow</a:t>
            </a:r>
            <a:r>
              <a:rPr lang="cs-CZ" sz="2000" dirty="0">
                <a:latin typeface="Arial" panose="020B0604020202020204" pitchFamily="34" charset="0"/>
                <a:cs typeface="Arial" panose="020B0604020202020204" pitchFamily="34" charset="0"/>
                <a:sym typeface="Symbol"/>
              </a:rPr>
              <a:t> and GFR</a:t>
            </a:r>
            <a:endParaRPr lang="cs-CZ" sz="2400" dirty="0">
              <a:latin typeface="Arial" panose="020B0604020202020204" pitchFamily="34" charset="0"/>
              <a:cs typeface="Arial" panose="020B0604020202020204" pitchFamily="34" charset="0"/>
            </a:endParaRPr>
          </a:p>
        </p:txBody>
      </p:sp>
      <p:sp>
        <p:nvSpPr>
          <p:cNvPr id="20" name="Zástupný symbol pro obsah 2"/>
          <p:cNvSpPr txBox="1">
            <a:spLocks/>
          </p:cNvSpPr>
          <p:nvPr/>
        </p:nvSpPr>
        <p:spPr>
          <a:xfrm>
            <a:off x="1486942" y="5033667"/>
            <a:ext cx="7693570" cy="1059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a:latin typeface="Arial" panose="020B0604020202020204" pitchFamily="34" charset="0"/>
                <a:cs typeface="Arial" panose="020B0604020202020204" pitchFamily="34" charset="0"/>
                <a:sym typeface="Symbol"/>
              </a:rPr>
              <a:t> </a:t>
            </a:r>
            <a:r>
              <a:rPr lang="cs-CZ" sz="2400" dirty="0" err="1">
                <a:latin typeface="Arial" panose="020B0604020202020204" pitchFamily="34" charset="0"/>
                <a:cs typeface="Arial" panose="020B0604020202020204" pitchFamily="34" charset="0"/>
                <a:sym typeface="Symbol"/>
              </a:rPr>
              <a:t>v</a:t>
            </a:r>
            <a:r>
              <a:rPr lang="cs-CZ" sz="2400" dirty="0" err="1">
                <a:latin typeface="Arial" panose="020B0604020202020204" pitchFamily="34" charset="0"/>
                <a:cs typeface="Arial" panose="020B0604020202020204" pitchFamily="34" charset="0"/>
              </a:rPr>
              <a:t>asodilation</a:t>
            </a:r>
            <a:r>
              <a:rPr lang="cs-CZ" sz="2400" dirty="0">
                <a:latin typeface="Arial" panose="020B0604020202020204" pitchFamily="34" charset="0"/>
                <a:cs typeface="Arial" panose="020B0604020202020204" pitchFamily="34" charset="0"/>
              </a:rPr>
              <a:t> – minor </a:t>
            </a:r>
            <a:r>
              <a:rPr lang="cs-CZ" sz="2400" dirty="0" err="1">
                <a:latin typeface="Arial" panose="020B0604020202020204" pitchFamily="34" charset="0"/>
                <a:cs typeface="Arial" panose="020B0604020202020204" pitchFamily="34" charset="0"/>
              </a:rPr>
              <a:t>impact</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under</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physiol</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cond</a:t>
            </a:r>
            <a:r>
              <a:rPr lang="cs-CZ" sz="2400" dirty="0">
                <a:latin typeface="Arial" panose="020B0604020202020204" pitchFamily="34" charset="0"/>
                <a:cs typeface="Arial" panose="020B0604020202020204" pitchFamily="34" charset="0"/>
              </a:rPr>
              <a:t>.</a:t>
            </a:r>
          </a:p>
        </p:txBody>
      </p:sp>
      <p:sp>
        <p:nvSpPr>
          <p:cNvPr id="19" name="Zástupný symbol pro obsah 2"/>
          <p:cNvSpPr txBox="1">
            <a:spLocks/>
          </p:cNvSpPr>
          <p:nvPr/>
        </p:nvSpPr>
        <p:spPr>
          <a:xfrm>
            <a:off x="1486380" y="5487642"/>
            <a:ext cx="7082644" cy="677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err="1">
                <a:latin typeface="Arial" panose="020B0604020202020204" pitchFamily="34" charset="0"/>
                <a:cs typeface="Arial" panose="020B0604020202020204" pitchFamily="34" charset="0"/>
                <a:sym typeface="Symbol"/>
              </a:rPr>
              <a:t>decrease</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the</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effect</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of</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vasoconstrictive</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substances</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which</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reduce</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marked</a:t>
            </a:r>
            <a:r>
              <a:rPr lang="cs-CZ" sz="2000" dirty="0">
                <a:latin typeface="Arial" panose="020B0604020202020204" pitchFamily="34" charset="0"/>
                <a:cs typeface="Arial" panose="020B0604020202020204" pitchFamily="34" charset="0"/>
                <a:sym typeface="Symbol"/>
              </a:rPr>
              <a:t>  </a:t>
            </a:r>
            <a:r>
              <a:rPr lang="cs-CZ" sz="2000" dirty="0" err="1">
                <a:latin typeface="Arial" panose="020B0604020202020204" pitchFamily="34" charset="0"/>
                <a:cs typeface="Arial" panose="020B0604020202020204" pitchFamily="34" charset="0"/>
                <a:sym typeface="Symbol"/>
              </a:rPr>
              <a:t>of</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renal</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blood</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flow</a:t>
            </a:r>
            <a:r>
              <a:rPr lang="cs-CZ" sz="2000" dirty="0">
                <a:latin typeface="Arial" panose="020B0604020202020204" pitchFamily="34" charset="0"/>
                <a:cs typeface="Arial" panose="020B0604020202020204" pitchFamily="34" charset="0"/>
                <a:sym typeface="Symbol"/>
              </a:rPr>
              <a:t> and GFR</a:t>
            </a:r>
          </a:p>
        </p:txBody>
      </p:sp>
      <p:sp>
        <p:nvSpPr>
          <p:cNvPr id="22" name="Zástupný symbol pro obsah 2"/>
          <p:cNvSpPr txBox="1">
            <a:spLocks/>
          </p:cNvSpPr>
          <p:nvPr/>
        </p:nvSpPr>
        <p:spPr>
          <a:xfrm>
            <a:off x="1486942" y="6135714"/>
            <a:ext cx="7082644" cy="677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cs-CZ" sz="2000" dirty="0">
                <a:latin typeface="Arial" panose="020B0604020202020204" pitchFamily="34" charset="0"/>
                <a:cs typeface="Arial" panose="020B0604020202020204" pitchFamily="34" charset="0"/>
                <a:sym typeface="Symbol"/>
              </a:rPr>
              <a:t>non-</a:t>
            </a:r>
            <a:r>
              <a:rPr lang="cs-CZ" sz="2000" dirty="0" err="1">
                <a:latin typeface="Arial" panose="020B0604020202020204" pitchFamily="34" charset="0"/>
                <a:cs typeface="Arial" panose="020B0604020202020204" pitchFamily="34" charset="0"/>
                <a:sym typeface="Symbol"/>
              </a:rPr>
              <a:t>steroidal</a:t>
            </a:r>
            <a:r>
              <a:rPr lang="cs-CZ" sz="2000" dirty="0">
                <a:latin typeface="Arial" panose="020B0604020202020204" pitchFamily="34" charset="0"/>
                <a:cs typeface="Arial" panose="020B0604020202020204" pitchFamily="34" charset="0"/>
                <a:sym typeface="Symbol"/>
              </a:rPr>
              <a:t> anti-</a:t>
            </a:r>
            <a:r>
              <a:rPr lang="cs-CZ" sz="2000" dirty="0" err="1">
                <a:latin typeface="Arial" panose="020B0604020202020204" pitchFamily="34" charset="0"/>
                <a:cs typeface="Arial" panose="020B0604020202020204" pitchFamily="34" charset="0"/>
                <a:sym typeface="Symbol"/>
              </a:rPr>
              <a:t>inflammatory</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agents</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during</a:t>
            </a:r>
            <a:r>
              <a:rPr lang="cs-CZ" sz="2000" dirty="0">
                <a:latin typeface="Arial" panose="020B0604020202020204" pitchFamily="34" charset="0"/>
                <a:cs typeface="Arial" panose="020B0604020202020204" pitchFamily="34" charset="0"/>
                <a:sym typeface="Symbol"/>
              </a:rPr>
              <a:t> stress </a:t>
            </a:r>
          </a:p>
          <a:p>
            <a:pPr marL="0" indent="0">
              <a:spcBef>
                <a:spcPts val="0"/>
              </a:spcBef>
              <a:buNone/>
            </a:pPr>
            <a:r>
              <a:rPr lang="cs-CZ" sz="2000" dirty="0">
                <a:latin typeface="Arial" panose="020B0604020202020204" pitchFamily="34" charset="0"/>
                <a:cs typeface="Arial" panose="020B0604020202020204" pitchFamily="34" charset="0"/>
                <a:sym typeface="Symbol"/>
              </a:rPr>
              <a:t>(</a:t>
            </a:r>
            <a:r>
              <a:rPr lang="cs-CZ" sz="2000" dirty="0" err="1">
                <a:latin typeface="Arial" panose="020B0604020202020204" pitchFamily="34" charset="0"/>
                <a:cs typeface="Arial" panose="020B0604020202020204" pitchFamily="34" charset="0"/>
                <a:sym typeface="Symbol"/>
              </a:rPr>
              <a:t>surgery</a:t>
            </a:r>
            <a:r>
              <a:rPr lang="cs-CZ" sz="2000" dirty="0">
                <a:latin typeface="Arial" panose="020B0604020202020204" pitchFamily="34" charset="0"/>
                <a:cs typeface="Arial" panose="020B0604020202020204" pitchFamily="34" charset="0"/>
                <a:sym typeface="Symbol"/>
              </a:rPr>
              <a:t>,  fluid </a:t>
            </a:r>
            <a:r>
              <a:rPr lang="cs-CZ" sz="2000" dirty="0" err="1">
                <a:latin typeface="Arial" panose="020B0604020202020204" pitchFamily="34" charset="0"/>
                <a:cs typeface="Arial" panose="020B0604020202020204" pitchFamily="34" charset="0"/>
                <a:sym typeface="Symbol"/>
              </a:rPr>
              <a:t>volume</a:t>
            </a:r>
            <a:r>
              <a:rPr lang="cs-CZ" sz="2000" dirty="0">
                <a:latin typeface="Arial" panose="020B0604020202020204" pitchFamily="34" charset="0"/>
                <a:cs typeface="Arial" panose="020B0604020202020204" pitchFamily="34" charset="0"/>
                <a:sym typeface="Symbol"/>
              </a:rPr>
              <a:t>) </a:t>
            </a:r>
            <a:r>
              <a:rPr lang="cs-CZ" sz="2000" dirty="0" err="1">
                <a:latin typeface="Arial" panose="020B0604020202020204" pitchFamily="34" charset="0"/>
                <a:cs typeface="Arial" panose="020B0604020202020204" pitchFamily="34" charset="0"/>
                <a:sym typeface="Symbol"/>
              </a:rPr>
              <a:t>may</a:t>
            </a:r>
            <a:r>
              <a:rPr lang="cs-CZ" sz="2000" dirty="0">
                <a:latin typeface="Arial" panose="020B0604020202020204" pitchFamily="34" charset="0"/>
                <a:cs typeface="Arial" panose="020B0604020202020204" pitchFamily="34" charset="0"/>
                <a:sym typeface="Symbol"/>
              </a:rPr>
              <a:t>  </a:t>
            </a:r>
            <a:r>
              <a:rPr lang="cs-CZ" sz="2000" dirty="0" err="1">
                <a:latin typeface="Arial" panose="020B0604020202020204" pitchFamily="34" charset="0"/>
                <a:cs typeface="Arial" panose="020B0604020202020204" pitchFamily="34" charset="0"/>
                <a:sym typeface="Symbol"/>
              </a:rPr>
              <a:t>notably</a:t>
            </a:r>
            <a:r>
              <a:rPr lang="cs-CZ" sz="2000" dirty="0">
                <a:latin typeface="Arial" panose="020B0604020202020204" pitchFamily="34" charset="0"/>
                <a:cs typeface="Arial" panose="020B0604020202020204" pitchFamily="34" charset="0"/>
                <a:sym typeface="Symbol"/>
              </a:rPr>
              <a:t>  GFR </a:t>
            </a:r>
            <a:endParaRPr lang="cs-CZ" sz="2000" dirty="0">
              <a:latin typeface="Arial" panose="020B0604020202020204" pitchFamily="34" charset="0"/>
              <a:cs typeface="Arial" panose="020B0604020202020204" pitchFamily="34" charset="0"/>
            </a:endParaRPr>
          </a:p>
        </p:txBody>
      </p:sp>
      <p:sp>
        <p:nvSpPr>
          <p:cNvPr id="27" name="Zástupný symbol pro obsah 2">
            <a:extLst>
              <a:ext uri="{FF2B5EF4-FFF2-40B4-BE49-F238E27FC236}">
                <a16:creationId xmlns:a16="http://schemas.microsoft.com/office/drawing/2014/main" id="{B556FF3C-0C57-4139-B536-96DDF81C5F6E}"/>
              </a:ext>
            </a:extLst>
          </p:cNvPr>
          <p:cNvSpPr txBox="1">
            <a:spLocks/>
          </p:cNvSpPr>
          <p:nvPr/>
        </p:nvSpPr>
        <p:spPr>
          <a:xfrm>
            <a:off x="593818" y="2133417"/>
            <a:ext cx="8496944"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startAt="3"/>
            </a:pPr>
            <a:r>
              <a:rPr lang="cs-CZ" sz="3000" dirty="0" err="1">
                <a:solidFill>
                  <a:srgbClr val="C00000"/>
                </a:solidFill>
                <a:latin typeface="Arial" panose="020B0604020202020204" pitchFamily="34" charset="0"/>
                <a:cs typeface="Arial" panose="020B0604020202020204" pitchFamily="34" charset="0"/>
              </a:rPr>
              <a:t>Humoral</a:t>
            </a:r>
            <a:r>
              <a:rPr lang="cs-CZ" sz="3000" dirty="0">
                <a:solidFill>
                  <a:srgbClr val="C00000"/>
                </a:solidFill>
                <a:latin typeface="Arial" panose="020B0604020202020204" pitchFamily="34" charset="0"/>
                <a:cs typeface="Arial" panose="020B0604020202020204" pitchFamily="34" charset="0"/>
              </a:rPr>
              <a:t> </a:t>
            </a:r>
            <a:r>
              <a:rPr lang="cs-CZ" sz="3000" dirty="0" err="1">
                <a:solidFill>
                  <a:srgbClr val="C00000"/>
                </a:solidFill>
                <a:latin typeface="Arial" panose="020B0604020202020204" pitchFamily="34" charset="0"/>
                <a:cs typeface="Arial" panose="020B0604020202020204" pitchFamily="34" charset="0"/>
              </a:rPr>
              <a:t>Regulation</a:t>
            </a:r>
            <a:endParaRPr lang="cs-CZ" sz="3000" dirty="0">
              <a:solidFill>
                <a:srgbClr val="C00000"/>
              </a:solidFill>
              <a:latin typeface="Arial" panose="020B0604020202020204" pitchFamily="34" charset="0"/>
              <a:cs typeface="Arial" panose="020B0604020202020204" pitchFamily="34" charset="0"/>
            </a:endParaRPr>
          </a:p>
        </p:txBody>
      </p:sp>
      <p:sp>
        <p:nvSpPr>
          <p:cNvPr id="29" name="Nadpis 1">
            <a:extLst>
              <a:ext uri="{FF2B5EF4-FFF2-40B4-BE49-F238E27FC236}">
                <a16:creationId xmlns:a16="http://schemas.microsoft.com/office/drawing/2014/main" id="{8BD575D0-A834-413C-8489-67724BD1D887}"/>
              </a:ext>
            </a:extLst>
          </p:cNvPr>
          <p:cNvSpPr>
            <a:spLocks noGrp="1"/>
          </p:cNvSpPr>
          <p:nvPr>
            <p:ph type="title"/>
          </p:nvPr>
        </p:nvSpPr>
        <p:spPr>
          <a:xfrm>
            <a:off x="457200" y="274638"/>
            <a:ext cx="8229600" cy="1143000"/>
          </a:xfrm>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Zástupný symbol pro obsah 2">
            <a:extLst>
              <a:ext uri="{FF2B5EF4-FFF2-40B4-BE49-F238E27FC236}">
                <a16:creationId xmlns:a16="http://schemas.microsoft.com/office/drawing/2014/main" id="{7ACA9CBE-7DD0-4B4F-9390-638DA87E1488}"/>
              </a:ext>
            </a:extLst>
          </p:cNvPr>
          <p:cNvSpPr txBox="1">
            <a:spLocks/>
          </p:cNvSpPr>
          <p:nvPr/>
        </p:nvSpPr>
        <p:spPr>
          <a:xfrm>
            <a:off x="251520" y="1600201"/>
            <a:ext cx="8229600" cy="6766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000" b="1">
                <a:solidFill>
                  <a:srgbClr val="C00000"/>
                </a:solidFill>
                <a:latin typeface="Arial" panose="020B0604020202020204" pitchFamily="34" charset="0"/>
                <a:cs typeface="Arial" panose="020B0604020202020204" pitchFamily="34" charset="0"/>
              </a:rPr>
              <a:t>Regulation of renal blood flow</a:t>
            </a:r>
            <a:r>
              <a:rPr lang="cs-CZ" sz="3000" b="1">
                <a:solidFill>
                  <a:srgbClr val="C00000"/>
                </a:solidFill>
                <a:latin typeface="Arial" panose="020B0604020202020204" pitchFamily="34" charset="0"/>
                <a:cs typeface="Arial" panose="020B0604020202020204" pitchFamily="34" charset="0"/>
              </a:rPr>
              <a:t>:</a:t>
            </a:r>
            <a:endParaRPr lang="cs-CZ" sz="3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9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8" grpId="0"/>
      <p:bldP spid="20" grpId="0"/>
      <p:bldP spid="1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251520" y="1600201"/>
            <a:ext cx="8229600" cy="676672"/>
          </a:xfrm>
        </p:spPr>
        <p:txBody>
          <a:bodyPr>
            <a:normAutofit/>
          </a:bodyPr>
          <a:lstStyle/>
          <a:p>
            <a:r>
              <a:rPr lang="en-GB" sz="3000" b="1" dirty="0">
                <a:solidFill>
                  <a:srgbClr val="C00000"/>
                </a:solidFill>
                <a:latin typeface="Arial" panose="020B0604020202020204" pitchFamily="34" charset="0"/>
                <a:cs typeface="Arial" panose="020B0604020202020204" pitchFamily="34" charset="0"/>
              </a:rPr>
              <a:t>Regulation of renal blood flow</a:t>
            </a:r>
            <a:r>
              <a:rPr lang="cs-CZ" sz="3000" b="1" dirty="0">
                <a:solidFill>
                  <a:srgbClr val="C00000"/>
                </a:solidFill>
                <a:latin typeface="Arial" panose="020B0604020202020204" pitchFamily="34" charset="0"/>
                <a:cs typeface="Arial" panose="020B0604020202020204" pitchFamily="34" charset="0"/>
              </a:rPr>
              <a:t>:</a:t>
            </a:r>
          </a:p>
        </p:txBody>
      </p:sp>
      <p:sp>
        <p:nvSpPr>
          <p:cNvPr id="8" name="Zástupný symbol pro obsah 2"/>
          <p:cNvSpPr txBox="1">
            <a:spLocks/>
          </p:cNvSpPr>
          <p:nvPr/>
        </p:nvSpPr>
        <p:spPr>
          <a:xfrm>
            <a:off x="1056487" y="3611652"/>
            <a:ext cx="4523625" cy="11947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cs-CZ" sz="2600" b="1" dirty="0">
                <a:solidFill>
                  <a:srgbClr val="C00000"/>
                </a:solidFill>
                <a:latin typeface="Arial" panose="020B0604020202020204" pitchFamily="34" charset="0"/>
                <a:cs typeface="Arial" panose="020B0604020202020204" pitchFamily="34" charset="0"/>
              </a:rPr>
              <a:t>Renin-angiotensine </a:t>
            </a:r>
            <a:r>
              <a:rPr lang="cs-CZ" sz="2600" b="1" dirty="0" err="1">
                <a:solidFill>
                  <a:srgbClr val="C00000"/>
                </a:solidFill>
                <a:latin typeface="Arial" panose="020B0604020202020204" pitchFamily="34" charset="0"/>
                <a:cs typeface="Arial" panose="020B0604020202020204" pitchFamily="34" charset="0"/>
              </a:rPr>
              <a:t>system</a:t>
            </a:r>
            <a:endParaRPr lang="cs-CZ" sz="2600" b="1" dirty="0">
              <a:solidFill>
                <a:srgbClr val="C00000"/>
              </a:solidFill>
              <a:latin typeface="Arial" panose="020B0604020202020204" pitchFamily="34" charset="0"/>
              <a:cs typeface="Arial" panose="020B0604020202020204" pitchFamily="34" charset="0"/>
            </a:endParaRPr>
          </a:p>
        </p:txBody>
      </p:sp>
      <p:grpSp>
        <p:nvGrpSpPr>
          <p:cNvPr id="7" name="Skupina 6"/>
          <p:cNvGrpSpPr/>
          <p:nvPr/>
        </p:nvGrpSpPr>
        <p:grpSpPr>
          <a:xfrm>
            <a:off x="2491568" y="3717032"/>
            <a:ext cx="5859476" cy="2940674"/>
            <a:chOff x="2491568" y="3717032"/>
            <a:chExt cx="5859476" cy="2940674"/>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717032"/>
              <a:ext cx="3346996" cy="294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ovéPole 11"/>
            <p:cNvSpPr txBox="1"/>
            <p:nvPr/>
          </p:nvSpPr>
          <p:spPr>
            <a:xfrm>
              <a:off x="2491568" y="6074132"/>
              <a:ext cx="2800512" cy="523220"/>
            </a:xfrm>
            <a:prstGeom prst="rect">
              <a:avLst/>
            </a:prstGeom>
            <a:noFill/>
          </p:spPr>
          <p:txBody>
            <a:bodyPr wrap="square" rtlCol="0">
              <a:spAutoFit/>
            </a:bodyPr>
            <a:lstStyle/>
            <a:p>
              <a:r>
                <a:rPr lang="cs-CZ" sz="1400" dirty="0" err="1">
                  <a:latin typeface="Arial" panose="020B0604020202020204" pitchFamily="34" charset="0"/>
                  <a:cs typeface="Arial" panose="020B0604020202020204" pitchFamily="34" charset="0"/>
                </a:rPr>
                <a:t>Ganong´s</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Review</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of</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Medical</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Physiology</a:t>
              </a:r>
              <a:r>
                <a:rPr lang="cs-CZ" sz="1400" dirty="0">
                  <a:latin typeface="Arial" panose="020B0604020202020204" pitchFamily="34" charset="0"/>
                  <a:cs typeface="Arial" panose="020B0604020202020204" pitchFamily="34" charset="0"/>
                </a:rPr>
                <a:t>, 23</a:t>
              </a:r>
              <a:r>
                <a:rPr lang="cs-CZ" sz="1400" baseline="30000" dirty="0">
                  <a:latin typeface="Arial" panose="020B0604020202020204" pitchFamily="34" charset="0"/>
                  <a:cs typeface="Arial" panose="020B0604020202020204" pitchFamily="34" charset="0"/>
                </a:rPr>
                <a:t>rd</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edition</a:t>
              </a:r>
              <a:endParaRPr lang="cs-CZ" sz="1400" dirty="0">
                <a:latin typeface="Arial" panose="020B0604020202020204" pitchFamily="34" charset="0"/>
                <a:cs typeface="Arial" panose="020B0604020202020204" pitchFamily="34" charset="0"/>
              </a:endParaRPr>
            </a:p>
          </p:txBody>
        </p:sp>
      </p:grpSp>
      <p:sp>
        <p:nvSpPr>
          <p:cNvPr id="13" name="Zástupný symbol pro obsah 2">
            <a:extLst>
              <a:ext uri="{FF2B5EF4-FFF2-40B4-BE49-F238E27FC236}">
                <a16:creationId xmlns:a16="http://schemas.microsoft.com/office/drawing/2014/main" id="{B19E9FA0-3BB8-434C-9561-AD6A7893A0D9}"/>
              </a:ext>
            </a:extLst>
          </p:cNvPr>
          <p:cNvSpPr txBox="1">
            <a:spLocks/>
          </p:cNvSpPr>
          <p:nvPr/>
        </p:nvSpPr>
        <p:spPr>
          <a:xfrm>
            <a:off x="1097874" y="2657964"/>
            <a:ext cx="7693570" cy="1059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600" dirty="0">
                <a:latin typeface="Arial" panose="020B0604020202020204" pitchFamily="34" charset="0"/>
                <a:cs typeface="Arial" panose="020B0604020202020204" pitchFamily="34" charset="0"/>
              </a:rPr>
              <a:t>contribute to regulation of systemic BP and regulation of body fluids</a:t>
            </a:r>
          </a:p>
        </p:txBody>
      </p:sp>
      <p:sp>
        <p:nvSpPr>
          <p:cNvPr id="14" name="Zástupný symbol pro obsah 2">
            <a:extLst>
              <a:ext uri="{FF2B5EF4-FFF2-40B4-BE49-F238E27FC236}">
                <a16:creationId xmlns:a16="http://schemas.microsoft.com/office/drawing/2014/main" id="{B14DD388-EE6F-4142-84B0-6DAA25F60207}"/>
              </a:ext>
            </a:extLst>
          </p:cNvPr>
          <p:cNvSpPr txBox="1">
            <a:spLocks/>
          </p:cNvSpPr>
          <p:nvPr/>
        </p:nvSpPr>
        <p:spPr>
          <a:xfrm>
            <a:off x="593818" y="2133417"/>
            <a:ext cx="8496944"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startAt="3"/>
            </a:pPr>
            <a:r>
              <a:rPr lang="cs-CZ" sz="3000" dirty="0" err="1">
                <a:solidFill>
                  <a:srgbClr val="C00000"/>
                </a:solidFill>
                <a:latin typeface="Arial" panose="020B0604020202020204" pitchFamily="34" charset="0"/>
                <a:cs typeface="Arial" panose="020B0604020202020204" pitchFamily="34" charset="0"/>
              </a:rPr>
              <a:t>Humoral</a:t>
            </a:r>
            <a:r>
              <a:rPr lang="cs-CZ" sz="3000" dirty="0">
                <a:solidFill>
                  <a:srgbClr val="C00000"/>
                </a:solidFill>
                <a:latin typeface="Arial" panose="020B0604020202020204" pitchFamily="34" charset="0"/>
                <a:cs typeface="Arial" panose="020B0604020202020204" pitchFamily="34" charset="0"/>
              </a:rPr>
              <a:t> </a:t>
            </a:r>
            <a:r>
              <a:rPr lang="cs-CZ" sz="3000" dirty="0" err="1">
                <a:solidFill>
                  <a:srgbClr val="C00000"/>
                </a:solidFill>
                <a:latin typeface="Arial" panose="020B0604020202020204" pitchFamily="34" charset="0"/>
                <a:cs typeface="Arial" panose="020B0604020202020204" pitchFamily="34" charset="0"/>
              </a:rPr>
              <a:t>Regulation</a:t>
            </a:r>
            <a:endParaRPr lang="cs-CZ" sz="3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11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50578" y="1340768"/>
            <a:ext cx="8496944"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800" b="1" dirty="0">
                <a:solidFill>
                  <a:srgbClr val="C00000"/>
                </a:solidFill>
                <a:latin typeface="Arial" panose="020B0604020202020204" pitchFamily="34" charset="0"/>
                <a:cs typeface="Arial" panose="020B0604020202020204" pitchFamily="34" charset="0"/>
              </a:rPr>
              <a:t>Renin-angiotensine </a:t>
            </a:r>
            <a:r>
              <a:rPr lang="cs-CZ" sz="2800" b="1" dirty="0" err="1">
                <a:solidFill>
                  <a:srgbClr val="C00000"/>
                </a:solidFill>
                <a:latin typeface="Arial" panose="020B0604020202020204" pitchFamily="34" charset="0"/>
                <a:cs typeface="Arial" panose="020B0604020202020204" pitchFamily="34" charset="0"/>
              </a:rPr>
              <a:t>system</a:t>
            </a:r>
            <a:endParaRPr lang="cs-CZ" sz="2800" b="1" dirty="0">
              <a:solidFill>
                <a:srgbClr val="C0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952" y="2132856"/>
            <a:ext cx="668048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ovéPole 9"/>
          <p:cNvSpPr txBox="1"/>
          <p:nvPr/>
        </p:nvSpPr>
        <p:spPr>
          <a:xfrm>
            <a:off x="2699792" y="6372036"/>
            <a:ext cx="5689891" cy="369332"/>
          </a:xfrm>
          <a:prstGeom prst="rect">
            <a:avLst/>
          </a:prstGeom>
          <a:noFill/>
        </p:spPr>
        <p:txBody>
          <a:bodyPr wrap="none" rtlCol="0">
            <a:spAutoFit/>
          </a:bodyPr>
          <a:lstStyle/>
          <a:p>
            <a:r>
              <a:rPr lang="cs-CZ" dirty="0" err="1">
                <a:latin typeface="Arial" panose="020B0604020202020204" pitchFamily="34" charset="0"/>
                <a:cs typeface="Arial" panose="020B0604020202020204" pitchFamily="34" charset="0"/>
              </a:rPr>
              <a:t>Ganong´s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Review</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of</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Medical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Physiology</a:t>
            </a:r>
            <a:r>
              <a:rPr lang="cs-CZ" dirty="0">
                <a:latin typeface="Arial" panose="020B0604020202020204" pitchFamily="34" charset="0"/>
                <a:cs typeface="Arial" panose="020B0604020202020204" pitchFamily="34" charset="0"/>
              </a:rPr>
              <a:t>, 23</a:t>
            </a:r>
            <a:r>
              <a:rPr lang="cs-CZ" baseline="30000" dirty="0">
                <a:latin typeface="Arial" panose="020B0604020202020204" pitchFamily="34" charset="0"/>
                <a:cs typeface="Arial" panose="020B0604020202020204" pitchFamily="34" charset="0"/>
              </a:rPr>
              <a:t>rd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edition</a:t>
            </a:r>
            <a:endParaRPr lang="cs-CZ" dirty="0">
              <a:latin typeface="Arial" panose="020B0604020202020204" pitchFamily="34" charset="0"/>
              <a:cs typeface="Arial" panose="020B0604020202020204" pitchFamily="34" charset="0"/>
            </a:endParaRPr>
          </a:p>
        </p:txBody>
      </p:sp>
      <p:cxnSp>
        <p:nvCxnSpPr>
          <p:cNvPr id="11" name="Přímá spojnice se šipkou 10"/>
          <p:cNvCxnSpPr/>
          <p:nvPr/>
        </p:nvCxnSpPr>
        <p:spPr>
          <a:xfrm flipH="1">
            <a:off x="1043608" y="5157192"/>
            <a:ext cx="936104" cy="5760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ástupný symbol pro obsah 2"/>
          <p:cNvSpPr txBox="1">
            <a:spLocks/>
          </p:cNvSpPr>
          <p:nvPr/>
        </p:nvSpPr>
        <p:spPr>
          <a:xfrm>
            <a:off x="251520" y="5733256"/>
            <a:ext cx="2160240" cy="356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err="1">
                <a:latin typeface="Arial" panose="020B0604020202020204" pitchFamily="34" charset="0"/>
                <a:cs typeface="Arial" panose="020B0604020202020204" pitchFamily="34" charset="0"/>
              </a:rPr>
              <a:t>vasoconstriction</a:t>
            </a:r>
            <a:endParaRPr lang="cs-CZ" sz="2000" dirty="0">
              <a:latin typeface="Arial" panose="020B0604020202020204" pitchFamily="34" charset="0"/>
              <a:cs typeface="Arial" panose="020B0604020202020204" pitchFamily="34" charset="0"/>
            </a:endParaRPr>
          </a:p>
        </p:txBody>
      </p:sp>
      <p:sp>
        <p:nvSpPr>
          <p:cNvPr id="16" name="Zástupný symbol pro obsah 2"/>
          <p:cNvSpPr txBox="1">
            <a:spLocks/>
          </p:cNvSpPr>
          <p:nvPr/>
        </p:nvSpPr>
        <p:spPr>
          <a:xfrm>
            <a:off x="251520" y="6096942"/>
            <a:ext cx="1936774" cy="356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err="1">
                <a:latin typeface="Arial" panose="020B0604020202020204" pitchFamily="34" charset="0"/>
                <a:cs typeface="Arial" panose="020B0604020202020204" pitchFamily="34" charset="0"/>
              </a:rPr>
              <a:t>thirst</a:t>
            </a:r>
            <a:r>
              <a:rPr lang="cs-CZ" sz="2000" dirty="0">
                <a:latin typeface="Arial" panose="020B0604020202020204" pitchFamily="34" charset="0"/>
                <a:cs typeface="Arial" panose="020B0604020202020204" pitchFamily="34" charset="0"/>
              </a:rPr>
              <a:t>, ADH</a:t>
            </a:r>
          </a:p>
        </p:txBody>
      </p:sp>
      <p:sp>
        <p:nvSpPr>
          <p:cNvPr id="17" name="Zástupný symbol pro obsah 2"/>
          <p:cNvSpPr txBox="1">
            <a:spLocks/>
          </p:cNvSpPr>
          <p:nvPr/>
        </p:nvSpPr>
        <p:spPr>
          <a:xfrm>
            <a:off x="51760" y="2216266"/>
            <a:ext cx="3456384"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Symbol"/>
              <a:buChar char="¯"/>
            </a:pPr>
            <a:r>
              <a:rPr lang="cs-CZ" sz="1800" dirty="0">
                <a:solidFill>
                  <a:srgbClr val="00B050"/>
                </a:solidFill>
                <a:latin typeface="Arial" panose="020B0604020202020204" pitchFamily="34" charset="0"/>
                <a:cs typeface="Arial" panose="020B0604020202020204" pitchFamily="34" charset="0"/>
                <a:sym typeface="Symbol"/>
              </a:rPr>
              <a:t>Na</a:t>
            </a:r>
            <a:r>
              <a:rPr lang="cs-CZ" sz="1800" baseline="30000" dirty="0">
                <a:solidFill>
                  <a:srgbClr val="00B050"/>
                </a:solidFill>
                <a:latin typeface="Arial" panose="020B0604020202020204" pitchFamily="34" charset="0"/>
                <a:cs typeface="Arial" panose="020B0604020202020204" pitchFamily="34" charset="0"/>
                <a:sym typeface="Symbol"/>
              </a:rPr>
              <a:t>+</a:t>
            </a:r>
            <a:r>
              <a:rPr lang="cs-CZ" sz="1800" dirty="0">
                <a:solidFill>
                  <a:srgbClr val="00B050"/>
                </a:solidFill>
                <a:latin typeface="Arial" panose="020B0604020202020204" pitchFamily="34" charset="0"/>
                <a:cs typeface="Arial" panose="020B0604020202020204" pitchFamily="34" charset="0"/>
                <a:sym typeface="Symbol"/>
              </a:rPr>
              <a:t> in plasma</a:t>
            </a:r>
          </a:p>
          <a:p>
            <a:pPr>
              <a:buFont typeface="Symbol"/>
              <a:buChar char="¯"/>
            </a:pPr>
            <a:r>
              <a:rPr lang="cs-CZ" sz="1800" dirty="0">
                <a:solidFill>
                  <a:srgbClr val="00B050"/>
                </a:solidFill>
                <a:latin typeface="Arial" panose="020B0604020202020204" pitchFamily="34" charset="0"/>
                <a:cs typeface="Arial" panose="020B0604020202020204" pitchFamily="34" charset="0"/>
                <a:sym typeface="Symbol"/>
              </a:rPr>
              <a:t>BP</a:t>
            </a:r>
          </a:p>
          <a:p>
            <a:pPr marL="0" indent="0">
              <a:buNone/>
            </a:pPr>
            <a:r>
              <a:rPr lang="cs-CZ" sz="1800" dirty="0">
                <a:solidFill>
                  <a:srgbClr val="00B050"/>
                </a:solidFill>
                <a:latin typeface="Arial" panose="020B0604020202020204" pitchFamily="34" charset="0"/>
                <a:cs typeface="Arial" panose="020B0604020202020204" pitchFamily="34" charset="0"/>
                <a:sym typeface="Symbol"/>
              </a:rPr>
              <a:t>   </a:t>
            </a:r>
            <a:r>
              <a:rPr lang="cs-CZ" sz="1800" dirty="0" err="1">
                <a:solidFill>
                  <a:srgbClr val="00B050"/>
                </a:solidFill>
                <a:latin typeface="Arial" panose="020B0604020202020204" pitchFamily="34" charset="0"/>
                <a:cs typeface="Arial" panose="020B0604020202020204" pitchFamily="34" charset="0"/>
                <a:sym typeface="Symbol"/>
              </a:rPr>
              <a:t>sympathetic</a:t>
            </a:r>
            <a:r>
              <a:rPr lang="cs-CZ" sz="1800" dirty="0">
                <a:solidFill>
                  <a:srgbClr val="00B050"/>
                </a:solidFill>
                <a:latin typeface="Arial" panose="020B0604020202020204" pitchFamily="34" charset="0"/>
                <a:cs typeface="Arial" panose="020B0604020202020204" pitchFamily="34" charset="0"/>
                <a:sym typeface="Symbol"/>
              </a:rPr>
              <a:t> </a:t>
            </a:r>
            <a:r>
              <a:rPr lang="cs-CZ" sz="1800" dirty="0" err="1">
                <a:solidFill>
                  <a:srgbClr val="00B050"/>
                </a:solidFill>
                <a:latin typeface="Arial" panose="020B0604020202020204" pitchFamily="34" charset="0"/>
                <a:cs typeface="Arial" panose="020B0604020202020204" pitchFamily="34" charset="0"/>
                <a:sym typeface="Symbol"/>
              </a:rPr>
              <a:t>activity</a:t>
            </a:r>
            <a:r>
              <a:rPr lang="cs-CZ" sz="1800" dirty="0">
                <a:solidFill>
                  <a:srgbClr val="00B050"/>
                </a:solidFill>
                <a:latin typeface="Arial" panose="020B0604020202020204" pitchFamily="34" charset="0"/>
                <a:cs typeface="Arial" panose="020B0604020202020204" pitchFamily="34" charset="0"/>
                <a:sym typeface="Symbol"/>
              </a:rPr>
              <a:t> ( </a:t>
            </a:r>
            <a:r>
              <a:rPr lang="cs-CZ" sz="1800" dirty="0" err="1">
                <a:solidFill>
                  <a:srgbClr val="00B050"/>
                </a:solidFill>
                <a:latin typeface="Arial" panose="020B0604020202020204" pitchFamily="34" charset="0"/>
                <a:cs typeface="Arial" panose="020B0604020202020204" pitchFamily="34" charset="0"/>
                <a:sym typeface="Symbol"/>
              </a:rPr>
              <a:t>rec</a:t>
            </a:r>
            <a:r>
              <a:rPr lang="cs-CZ" sz="1800" dirty="0">
                <a:solidFill>
                  <a:srgbClr val="00B050"/>
                </a:solidFill>
                <a:latin typeface="Arial" panose="020B0604020202020204" pitchFamily="34" charset="0"/>
                <a:cs typeface="Arial" panose="020B0604020202020204" pitchFamily="34" charset="0"/>
                <a:sym typeface="Symbol"/>
              </a:rPr>
              <a:t>.)</a:t>
            </a:r>
          </a:p>
          <a:p>
            <a:pPr marL="0" indent="0">
              <a:buNone/>
            </a:pPr>
            <a:endParaRPr lang="cs-CZ" sz="2000" dirty="0">
              <a:solidFill>
                <a:srgbClr val="00B050"/>
              </a:solidFill>
              <a:latin typeface="Arial" panose="020B0604020202020204" pitchFamily="34" charset="0"/>
              <a:cs typeface="Arial" panose="020B0604020202020204" pitchFamily="34" charset="0"/>
            </a:endParaRPr>
          </a:p>
        </p:txBody>
      </p:sp>
      <p:cxnSp>
        <p:nvCxnSpPr>
          <p:cNvPr id="15" name="Přímá spojnice se šipkou 14"/>
          <p:cNvCxnSpPr/>
          <p:nvPr/>
        </p:nvCxnSpPr>
        <p:spPr>
          <a:xfrm>
            <a:off x="2051720" y="2689298"/>
            <a:ext cx="1296144" cy="269018"/>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82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326426" y="1724615"/>
            <a:ext cx="4581550" cy="1200329"/>
          </a:xfrm>
          <a:prstGeom prst="rect">
            <a:avLst/>
          </a:prstGeom>
          <a:noFill/>
        </p:spPr>
        <p:txBody>
          <a:bodyPr wrap="square" rtlCol="0">
            <a:spAutoFit/>
          </a:bodyPr>
          <a:lstStyle/>
          <a:p>
            <a:pPr>
              <a:spcBef>
                <a:spcPts val="600"/>
              </a:spcBef>
              <a:buClr>
                <a:srgbClr val="C00000"/>
              </a:buClr>
            </a:pPr>
            <a:r>
              <a:rPr lang="en-GB" sz="2400" i="1" dirty="0">
                <a:latin typeface="Arial" pitchFamily="34" charset="0"/>
                <a:cs typeface="Arial" pitchFamily="34" charset="0"/>
              </a:rPr>
              <a:t>Clearance</a:t>
            </a:r>
            <a:r>
              <a:rPr lang="en-GB" sz="2400" dirty="0">
                <a:latin typeface="Arial" pitchFamily="34" charset="0"/>
                <a:cs typeface="Arial" pitchFamily="34" charset="0"/>
              </a:rPr>
              <a:t> of a substance which is fully cleared from plasma in </a:t>
            </a:r>
            <a:r>
              <a:rPr lang="en-GB" sz="2400" dirty="0" err="1">
                <a:latin typeface="Arial" pitchFamily="34" charset="0"/>
                <a:cs typeface="Arial" pitchFamily="34" charset="0"/>
              </a:rPr>
              <a:t>glomerulotubular</a:t>
            </a:r>
            <a:r>
              <a:rPr lang="en-GB" sz="2400" dirty="0">
                <a:latin typeface="Arial" pitchFamily="34" charset="0"/>
                <a:cs typeface="Arial" pitchFamily="34" charset="0"/>
              </a:rPr>
              <a:t> apparatus</a:t>
            </a:r>
            <a:r>
              <a:rPr lang="cs-CZ" sz="2400" dirty="0">
                <a:latin typeface="Arial" pitchFamily="34" charset="0"/>
                <a:cs typeface="Arial" pitchFamily="34" charset="0"/>
              </a:rPr>
              <a:t>.</a:t>
            </a:r>
            <a:endParaRPr lang="cs-CZ" sz="2400" dirty="0">
              <a:solidFill>
                <a:srgbClr val="C00000"/>
              </a:solidFill>
              <a:latin typeface="Arial" pitchFamily="34" charset="0"/>
              <a:cs typeface="Arial" pitchFamily="34" charset="0"/>
            </a:endParaRPr>
          </a:p>
        </p:txBody>
      </p:sp>
      <p:sp>
        <p:nvSpPr>
          <p:cNvPr id="18" name="TextovéPole 17"/>
          <p:cNvSpPr txBox="1"/>
          <p:nvPr/>
        </p:nvSpPr>
        <p:spPr>
          <a:xfrm>
            <a:off x="323528" y="1177588"/>
            <a:ext cx="8496945" cy="523220"/>
          </a:xfrm>
          <a:prstGeom prst="rect">
            <a:avLst/>
          </a:prstGeom>
          <a:noFill/>
        </p:spPr>
        <p:txBody>
          <a:bodyPr wrap="square" rtlCol="0">
            <a:spAutoFit/>
          </a:bodyPr>
          <a:lstStyle/>
          <a:p>
            <a:r>
              <a:rPr lang="cs-CZ" sz="2800" dirty="0" err="1">
                <a:solidFill>
                  <a:srgbClr val="C00000"/>
                </a:solidFill>
                <a:latin typeface="Arial" pitchFamily="34" charset="0"/>
                <a:cs typeface="Arial" pitchFamily="34" charset="0"/>
              </a:rPr>
              <a:t>Determination</a:t>
            </a:r>
            <a:r>
              <a:rPr lang="cs-CZ" sz="2800" dirty="0">
                <a:solidFill>
                  <a:srgbClr val="C00000"/>
                </a:solidFill>
                <a:latin typeface="Arial" pitchFamily="34" charset="0"/>
                <a:cs typeface="Arial" pitchFamily="34" charset="0"/>
              </a:rPr>
              <a:t> </a:t>
            </a:r>
            <a:r>
              <a:rPr lang="cs-CZ" sz="2800" dirty="0" err="1">
                <a:solidFill>
                  <a:srgbClr val="C00000"/>
                </a:solidFill>
                <a:latin typeface="Arial" pitchFamily="34" charset="0"/>
                <a:cs typeface="Arial" pitchFamily="34" charset="0"/>
              </a:rPr>
              <a:t>of</a:t>
            </a:r>
            <a:r>
              <a:rPr lang="cs-CZ" sz="2800" dirty="0">
                <a:solidFill>
                  <a:srgbClr val="C00000"/>
                </a:solidFill>
                <a:latin typeface="Arial" pitchFamily="34" charset="0"/>
                <a:cs typeface="Arial" pitchFamily="34" charset="0"/>
              </a:rPr>
              <a:t> </a:t>
            </a:r>
            <a:r>
              <a:rPr lang="cs-CZ" sz="2800" dirty="0" err="1">
                <a:solidFill>
                  <a:srgbClr val="C00000"/>
                </a:solidFill>
                <a:latin typeface="Arial" pitchFamily="34" charset="0"/>
                <a:cs typeface="Arial" pitchFamily="34" charset="0"/>
              </a:rPr>
              <a:t>renal</a:t>
            </a:r>
            <a:r>
              <a:rPr lang="cs-CZ" sz="2800" dirty="0">
                <a:solidFill>
                  <a:srgbClr val="C00000"/>
                </a:solidFill>
                <a:latin typeface="Arial" pitchFamily="34" charset="0"/>
                <a:cs typeface="Arial" pitchFamily="34" charset="0"/>
              </a:rPr>
              <a:t> plasma </a:t>
            </a:r>
            <a:r>
              <a:rPr lang="cs-CZ" sz="2800" dirty="0" err="1">
                <a:solidFill>
                  <a:srgbClr val="C00000"/>
                </a:solidFill>
                <a:latin typeface="Arial" pitchFamily="34" charset="0"/>
                <a:cs typeface="Arial" pitchFamily="34" charset="0"/>
              </a:rPr>
              <a:t>flow</a:t>
            </a:r>
            <a:r>
              <a:rPr lang="cs-CZ" sz="2800" dirty="0">
                <a:solidFill>
                  <a:srgbClr val="C00000"/>
                </a:solidFill>
                <a:latin typeface="Arial" pitchFamily="34" charset="0"/>
                <a:cs typeface="Arial" pitchFamily="34" charset="0"/>
              </a:rPr>
              <a:t> </a:t>
            </a:r>
            <a:r>
              <a:rPr lang="cs-CZ" sz="2800" dirty="0" err="1">
                <a:solidFill>
                  <a:srgbClr val="C00000"/>
                </a:solidFill>
                <a:latin typeface="Arial" pitchFamily="34" charset="0"/>
                <a:cs typeface="Arial" pitchFamily="34" charset="0"/>
              </a:rPr>
              <a:t>velocity</a:t>
            </a:r>
            <a:r>
              <a:rPr lang="cs-CZ" sz="2800" dirty="0">
                <a:solidFill>
                  <a:srgbClr val="C00000"/>
                </a:solidFill>
                <a:latin typeface="Arial" pitchFamily="34" charset="0"/>
                <a:cs typeface="Arial" pitchFamily="34" charset="0"/>
              </a:rPr>
              <a:t> (RPF)</a:t>
            </a:r>
          </a:p>
        </p:txBody>
      </p:sp>
      <p:sp>
        <p:nvSpPr>
          <p:cNvPr id="21" name="TextovéPole 20"/>
          <p:cNvSpPr txBox="1"/>
          <p:nvPr/>
        </p:nvSpPr>
        <p:spPr>
          <a:xfrm>
            <a:off x="323529" y="2937138"/>
            <a:ext cx="4248472" cy="830997"/>
          </a:xfrm>
          <a:prstGeom prst="rect">
            <a:avLst/>
          </a:prstGeom>
          <a:noFill/>
        </p:spPr>
        <p:txBody>
          <a:bodyPr wrap="square" rtlCol="0">
            <a:spAutoFit/>
          </a:bodyPr>
          <a:lstStyle/>
          <a:p>
            <a:pPr>
              <a:spcBef>
                <a:spcPts val="600"/>
              </a:spcBef>
              <a:buClr>
                <a:srgbClr val="C00000"/>
              </a:buClr>
            </a:pPr>
            <a:r>
              <a:rPr lang="cs-CZ" sz="2400" dirty="0">
                <a:solidFill>
                  <a:srgbClr val="C00000"/>
                </a:solidFill>
                <a:latin typeface="Arial" pitchFamily="34" charset="0"/>
                <a:cs typeface="Arial" pitchFamily="34" charset="0"/>
              </a:rPr>
              <a:t>PAH (</a:t>
            </a:r>
            <a:r>
              <a:rPr lang="cs-CZ" sz="2400" dirty="0" err="1">
                <a:solidFill>
                  <a:srgbClr val="C00000"/>
                </a:solidFill>
                <a:latin typeface="Arial" pitchFamily="34" charset="0"/>
                <a:cs typeface="Arial" pitchFamily="34" charset="0"/>
              </a:rPr>
              <a:t>paraaminohippuric</a:t>
            </a:r>
            <a:r>
              <a:rPr lang="cs-CZ" sz="2400" dirty="0">
                <a:solidFill>
                  <a:srgbClr val="C00000"/>
                </a:solidFill>
                <a:latin typeface="Arial" pitchFamily="34" charset="0"/>
                <a:cs typeface="Arial" pitchFamily="34" charset="0"/>
              </a:rPr>
              <a:t> acid)</a:t>
            </a:r>
            <a:r>
              <a:rPr lang="cs-CZ" sz="2400" dirty="0">
                <a:latin typeface="Arial" pitchFamily="34" charset="0"/>
                <a:cs typeface="Arial" pitchFamily="34" charset="0"/>
              </a:rPr>
              <a:t> </a:t>
            </a:r>
            <a:r>
              <a:rPr lang="cs-CZ" sz="2400" dirty="0" err="1">
                <a:latin typeface="Arial" pitchFamily="34" charset="0"/>
                <a:cs typeface="Arial" pitchFamily="34" charset="0"/>
              </a:rPr>
              <a:t>cleared</a:t>
            </a:r>
            <a:r>
              <a:rPr lang="cs-CZ" sz="2400" dirty="0">
                <a:latin typeface="Arial" pitchFamily="34" charset="0"/>
                <a:cs typeface="Arial" pitchFamily="34" charset="0"/>
              </a:rPr>
              <a:t> by 90</a:t>
            </a:r>
            <a:r>
              <a:rPr lang="en-US" sz="2400" dirty="0">
                <a:latin typeface="Arial" pitchFamily="34" charset="0"/>
                <a:cs typeface="Arial" pitchFamily="34" charset="0"/>
              </a:rPr>
              <a:t>%</a:t>
            </a:r>
            <a:endParaRPr lang="cs-CZ" sz="2400" dirty="0">
              <a:latin typeface="Arial" pitchFamily="34" charset="0"/>
              <a:cs typeface="Arial" pitchFamily="34" charset="0"/>
            </a:endParaRPr>
          </a:p>
        </p:txBody>
      </p:sp>
      <p:grpSp>
        <p:nvGrpSpPr>
          <p:cNvPr id="7" name="Skupina 6"/>
          <p:cNvGrpSpPr/>
          <p:nvPr/>
        </p:nvGrpSpPr>
        <p:grpSpPr>
          <a:xfrm>
            <a:off x="4927292" y="1866970"/>
            <a:ext cx="3965188" cy="3578254"/>
            <a:chOff x="4783276" y="1474412"/>
            <a:chExt cx="3965188" cy="3578254"/>
          </a:xfrm>
        </p:grpSpPr>
        <p:sp>
          <p:nvSpPr>
            <p:cNvPr id="22" name="TextovéPole 21"/>
            <p:cNvSpPr txBox="1"/>
            <p:nvPr/>
          </p:nvSpPr>
          <p:spPr>
            <a:xfrm>
              <a:off x="4783276" y="4744889"/>
              <a:ext cx="3965188" cy="307777"/>
            </a:xfrm>
            <a:prstGeom prst="rect">
              <a:avLst/>
            </a:prstGeom>
            <a:noFill/>
          </p:spPr>
          <p:txBody>
            <a:bodyPr wrap="none" rtlCol="0">
              <a:spAutoFit/>
            </a:bodyPr>
            <a:lstStyle/>
            <a:p>
              <a:r>
                <a:rPr lang="cs-CZ" sz="1400" i="1" dirty="0" err="1">
                  <a:latin typeface="Arial" pitchFamily="34" charset="0"/>
                  <a:cs typeface="Arial" pitchFamily="34" charset="0"/>
                </a:rPr>
                <a:t>Guyton</a:t>
              </a:r>
              <a:r>
                <a:rPr lang="cs-CZ" sz="1400" i="1" dirty="0">
                  <a:latin typeface="Arial" pitchFamily="34" charset="0"/>
                  <a:cs typeface="Arial" pitchFamily="34" charset="0"/>
                </a:rPr>
                <a:t> </a:t>
              </a:r>
              <a:r>
                <a:rPr lang="cs-CZ" sz="1400" i="1" dirty="0">
                  <a:latin typeface="Arial" pitchFamily="34" charset="0"/>
                  <a:cs typeface="Arial" pitchFamily="34" charset="0"/>
                  <a:sym typeface="Symbol"/>
                </a:rPr>
                <a:t></a:t>
              </a:r>
              <a:r>
                <a:rPr lang="cs-CZ" sz="1400" i="1" dirty="0">
                  <a:latin typeface="Arial" pitchFamily="34" charset="0"/>
                  <a:cs typeface="Arial" pitchFamily="34" charset="0"/>
                </a:rPr>
                <a:t> </a:t>
              </a:r>
              <a:r>
                <a:rPr lang="cs-CZ" sz="1400" i="1" dirty="0" err="1">
                  <a:latin typeface="Arial" pitchFamily="34" charset="0"/>
                  <a:cs typeface="Arial" pitchFamily="34" charset="0"/>
                </a:rPr>
                <a:t>Hall</a:t>
              </a:r>
              <a:r>
                <a:rPr lang="cs-CZ" sz="1400" i="1" dirty="0">
                  <a:latin typeface="Arial" pitchFamily="34" charset="0"/>
                  <a:cs typeface="Arial" pitchFamily="34" charset="0"/>
                </a:rPr>
                <a:t>. </a:t>
              </a:r>
              <a:r>
                <a:rPr lang="cs-CZ" sz="1400" i="1" dirty="0" err="1">
                  <a:latin typeface="Arial" pitchFamily="34" charset="0"/>
                  <a:cs typeface="Arial" pitchFamily="34" charset="0"/>
                </a:rPr>
                <a:t>Textbook</a:t>
              </a:r>
              <a:r>
                <a:rPr lang="cs-CZ" sz="1400" i="1" dirty="0">
                  <a:latin typeface="Arial" pitchFamily="34" charset="0"/>
                  <a:cs typeface="Arial" pitchFamily="34" charset="0"/>
                </a:rPr>
                <a:t> </a:t>
              </a:r>
              <a:r>
                <a:rPr lang="cs-CZ" sz="1400" i="1" dirty="0" err="1">
                  <a:latin typeface="Arial" pitchFamily="34" charset="0"/>
                  <a:cs typeface="Arial" pitchFamily="34" charset="0"/>
                </a:rPr>
                <a:t>of</a:t>
              </a:r>
              <a:r>
                <a:rPr lang="cs-CZ" sz="1400" i="1" dirty="0">
                  <a:latin typeface="Arial" pitchFamily="34" charset="0"/>
                  <a:cs typeface="Arial" pitchFamily="34" charset="0"/>
                </a:rPr>
                <a:t> </a:t>
              </a:r>
              <a:r>
                <a:rPr lang="cs-CZ" sz="1400" i="1" dirty="0" err="1">
                  <a:latin typeface="Arial" pitchFamily="34" charset="0"/>
                  <a:cs typeface="Arial" pitchFamily="34" charset="0"/>
                </a:rPr>
                <a:t>Medical</a:t>
              </a:r>
              <a:r>
                <a:rPr lang="cs-CZ" sz="1400" i="1" dirty="0">
                  <a:latin typeface="Arial" pitchFamily="34" charset="0"/>
                  <a:cs typeface="Arial" pitchFamily="34" charset="0"/>
                </a:rPr>
                <a:t> </a:t>
              </a:r>
              <a:r>
                <a:rPr lang="cs-CZ" sz="1400" i="1" dirty="0" err="1">
                  <a:latin typeface="Arial" pitchFamily="34" charset="0"/>
                  <a:cs typeface="Arial" pitchFamily="34" charset="0"/>
                </a:rPr>
                <a:t>Physiology</a:t>
              </a:r>
              <a:endParaRPr lang="cs-CZ" sz="1400" i="1" dirty="0">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005" y="1474412"/>
              <a:ext cx="3447307" cy="319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Skupina 8"/>
          <p:cNvGrpSpPr/>
          <p:nvPr/>
        </p:nvGrpSpPr>
        <p:grpSpPr>
          <a:xfrm>
            <a:off x="323528" y="4039452"/>
            <a:ext cx="3435892" cy="829708"/>
            <a:chOff x="323528" y="3895436"/>
            <a:chExt cx="3435892" cy="829708"/>
          </a:xfrm>
        </p:grpSpPr>
        <p:sp>
          <p:nvSpPr>
            <p:cNvPr id="15" name="TextovéPole 14"/>
            <p:cNvSpPr txBox="1"/>
            <p:nvPr/>
          </p:nvSpPr>
          <p:spPr>
            <a:xfrm>
              <a:off x="323528" y="4077072"/>
              <a:ext cx="1221019"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RPF = </a:t>
              </a:r>
            </a:p>
          </p:txBody>
        </p:sp>
        <p:sp>
          <p:nvSpPr>
            <p:cNvPr id="16" name="TextovéPole 15"/>
            <p:cNvSpPr txBox="1"/>
            <p:nvPr/>
          </p:nvSpPr>
          <p:spPr>
            <a:xfrm>
              <a:off x="1304182" y="3895436"/>
              <a:ext cx="2455238"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5.85 x 1 mg/min </a:t>
              </a:r>
            </a:p>
          </p:txBody>
        </p:sp>
        <p:cxnSp>
          <p:nvCxnSpPr>
            <p:cNvPr id="17" name="Přímá spojnice 16"/>
            <p:cNvCxnSpPr/>
            <p:nvPr/>
          </p:nvCxnSpPr>
          <p:spPr>
            <a:xfrm>
              <a:off x="1213383" y="4295546"/>
              <a:ext cx="20882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1578688" y="4325034"/>
              <a:ext cx="1656184"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0.01 mg/ml </a:t>
              </a:r>
            </a:p>
          </p:txBody>
        </p:sp>
      </p:grpSp>
      <p:sp>
        <p:nvSpPr>
          <p:cNvPr id="25" name="TextovéPole 24"/>
          <p:cNvSpPr txBox="1"/>
          <p:nvPr/>
        </p:nvSpPr>
        <p:spPr>
          <a:xfrm>
            <a:off x="3323800" y="4221088"/>
            <a:ext cx="2016224"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 585 ml/min </a:t>
            </a:r>
          </a:p>
        </p:txBody>
      </p:sp>
      <p:sp>
        <p:nvSpPr>
          <p:cNvPr id="39"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ástupný symbol pro obsah 2"/>
          <p:cNvSpPr txBox="1">
            <a:spLocks/>
          </p:cNvSpPr>
          <p:nvPr/>
        </p:nvSpPr>
        <p:spPr>
          <a:xfrm>
            <a:off x="314584" y="5517232"/>
            <a:ext cx="849694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a:latin typeface="Arial" panose="020B0604020202020204" pitchFamily="34" charset="0"/>
                <a:cs typeface="Arial" panose="020B0604020202020204" pitchFamily="34" charset="0"/>
              </a:rPr>
              <a:t>(in </a:t>
            </a:r>
            <a:r>
              <a:rPr lang="cs-CZ" sz="2400" dirty="0" err="1">
                <a:latin typeface="Arial" panose="020B0604020202020204" pitchFamily="34" charset="0"/>
                <a:cs typeface="Arial" panose="020B0604020202020204" pitchFamily="34" charset="0"/>
              </a:rPr>
              <a:t>juxtamedullar</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nephrons</a:t>
            </a:r>
            <a:r>
              <a:rPr lang="cs-CZ" sz="2400" dirty="0">
                <a:latin typeface="Arial" panose="020B0604020202020204" pitchFamily="34" charset="0"/>
                <a:cs typeface="Arial" panose="020B0604020202020204" pitchFamily="34" charset="0"/>
              </a:rPr>
              <a:t>, </a:t>
            </a:r>
            <a:r>
              <a:rPr lang="cs-CZ" sz="2400" i="1" dirty="0" err="1">
                <a:solidFill>
                  <a:srgbClr val="C00000"/>
                </a:solidFill>
                <a:latin typeface="Arial" panose="020B0604020202020204" pitchFamily="34" charset="0"/>
                <a:cs typeface="Arial" panose="020B0604020202020204" pitchFamily="34" charset="0"/>
              </a:rPr>
              <a:t>vasa</a:t>
            </a:r>
            <a:r>
              <a:rPr lang="cs-CZ" sz="2400" i="1" dirty="0">
                <a:solidFill>
                  <a:srgbClr val="C00000"/>
                </a:solidFill>
                <a:latin typeface="Arial" panose="020B0604020202020204" pitchFamily="34" charset="0"/>
                <a:cs typeface="Arial" panose="020B0604020202020204" pitchFamily="34" charset="0"/>
              </a:rPr>
              <a:t> </a:t>
            </a:r>
            <a:r>
              <a:rPr lang="cs-CZ" sz="2400" i="1" dirty="0" err="1">
                <a:solidFill>
                  <a:srgbClr val="C00000"/>
                </a:solidFill>
                <a:latin typeface="Arial" panose="020B0604020202020204" pitchFamily="34" charset="0"/>
                <a:cs typeface="Arial" panose="020B0604020202020204" pitchFamily="34" charset="0"/>
              </a:rPr>
              <a:t>recta</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additionally</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originate</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from</a:t>
            </a:r>
            <a:r>
              <a:rPr lang="cs-CZ" sz="2400" dirty="0">
                <a:latin typeface="Arial" panose="020B0604020202020204" pitchFamily="34" charset="0"/>
                <a:cs typeface="Arial" panose="020B0604020202020204" pitchFamily="34" charset="0"/>
              </a:rPr>
              <a:t> </a:t>
            </a:r>
            <a:r>
              <a:rPr lang="cs-CZ" sz="2400" i="1" dirty="0">
                <a:latin typeface="Arial" panose="020B0604020202020204" pitchFamily="34" charset="0"/>
                <a:cs typeface="Arial" panose="020B0604020202020204" pitchFamily="34" charset="0"/>
              </a:rPr>
              <a:t>v. </a:t>
            </a:r>
            <a:r>
              <a:rPr lang="cs-CZ" sz="2400" i="1" dirty="0" err="1">
                <a:latin typeface="Arial" panose="020B0604020202020204" pitchFamily="34" charset="0"/>
                <a:cs typeface="Arial" panose="020B0604020202020204" pitchFamily="34" charset="0"/>
              </a:rPr>
              <a:t>efferens</a:t>
            </a:r>
            <a:r>
              <a:rPr lang="cs-CZ" sz="2400" i="1"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rPr>
              <a:t>– not in </a:t>
            </a:r>
            <a:r>
              <a:rPr lang="cs-CZ" sz="2400" dirty="0" err="1">
                <a:latin typeface="Arial" panose="020B0604020202020204" pitchFamily="34" charset="0"/>
                <a:cs typeface="Arial" panose="020B0604020202020204" pitchFamily="34" charset="0"/>
              </a:rPr>
              <a:t>contact</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with</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proximal</a:t>
            </a:r>
            <a:r>
              <a:rPr lang="cs-CZ" sz="2400" dirty="0">
                <a:latin typeface="Arial" panose="020B0604020202020204" pitchFamily="34" charset="0"/>
                <a:cs typeface="Arial" panose="020B0604020202020204" pitchFamily="34" charset="0"/>
              </a:rPr>
              <a:t> and </a:t>
            </a:r>
            <a:r>
              <a:rPr lang="cs-CZ" sz="2400" dirty="0" err="1">
                <a:latin typeface="Arial" panose="020B0604020202020204" pitchFamily="34" charset="0"/>
                <a:cs typeface="Arial" panose="020B0604020202020204" pitchFamily="34" charset="0"/>
              </a:rPr>
              <a:t>distal</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tubuli</a:t>
            </a:r>
            <a:r>
              <a:rPr lang="cs-CZ" sz="2400"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sym typeface="Symbol"/>
              </a:rPr>
              <a:t></a:t>
            </a:r>
            <a:r>
              <a:rPr lang="cs-CZ" sz="2400" dirty="0">
                <a:latin typeface="Arial" panose="020B0604020202020204" pitchFamily="34" charset="0"/>
                <a:cs typeface="Arial" panose="020B0604020202020204" pitchFamily="34" charset="0"/>
              </a:rPr>
              <a:t> no </a:t>
            </a:r>
            <a:r>
              <a:rPr lang="cs-CZ" sz="2400" dirty="0" err="1">
                <a:latin typeface="Arial" panose="020B0604020202020204" pitchFamily="34" charset="0"/>
                <a:cs typeface="Arial" panose="020B0604020202020204" pitchFamily="34" charset="0"/>
              </a:rPr>
              <a:t>excretion</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of</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substances</a:t>
            </a:r>
            <a:r>
              <a:rPr lang="cs-CZ" sz="2400" dirty="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67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1" grpId="0"/>
      <p:bldP spid="25"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Skupina 6"/>
          <p:cNvGrpSpPr/>
          <p:nvPr/>
        </p:nvGrpSpPr>
        <p:grpSpPr>
          <a:xfrm>
            <a:off x="4927292" y="1866970"/>
            <a:ext cx="3965188" cy="3578254"/>
            <a:chOff x="4783276" y="1474412"/>
            <a:chExt cx="3965188" cy="3578254"/>
          </a:xfrm>
        </p:grpSpPr>
        <p:sp>
          <p:nvSpPr>
            <p:cNvPr id="22" name="TextovéPole 21"/>
            <p:cNvSpPr txBox="1"/>
            <p:nvPr/>
          </p:nvSpPr>
          <p:spPr>
            <a:xfrm>
              <a:off x="4783276" y="4744889"/>
              <a:ext cx="3965188" cy="307777"/>
            </a:xfrm>
            <a:prstGeom prst="rect">
              <a:avLst/>
            </a:prstGeom>
            <a:noFill/>
          </p:spPr>
          <p:txBody>
            <a:bodyPr wrap="none" rtlCol="0">
              <a:spAutoFit/>
            </a:bodyPr>
            <a:lstStyle/>
            <a:p>
              <a:r>
                <a:rPr lang="cs-CZ" sz="1400" i="1" dirty="0" err="1">
                  <a:latin typeface="Arial" pitchFamily="34" charset="0"/>
                  <a:cs typeface="Arial" pitchFamily="34" charset="0"/>
                </a:rPr>
                <a:t>Guyton</a:t>
              </a:r>
              <a:r>
                <a:rPr lang="cs-CZ" sz="1400" i="1" dirty="0">
                  <a:latin typeface="Arial" pitchFamily="34" charset="0"/>
                  <a:cs typeface="Arial" pitchFamily="34" charset="0"/>
                </a:rPr>
                <a:t> </a:t>
              </a:r>
              <a:r>
                <a:rPr lang="cs-CZ" sz="1400" i="1" dirty="0">
                  <a:latin typeface="Arial" pitchFamily="34" charset="0"/>
                  <a:cs typeface="Arial" pitchFamily="34" charset="0"/>
                  <a:sym typeface="Symbol"/>
                </a:rPr>
                <a:t></a:t>
              </a:r>
              <a:r>
                <a:rPr lang="cs-CZ" sz="1400" i="1" dirty="0">
                  <a:latin typeface="Arial" pitchFamily="34" charset="0"/>
                  <a:cs typeface="Arial" pitchFamily="34" charset="0"/>
                </a:rPr>
                <a:t> </a:t>
              </a:r>
              <a:r>
                <a:rPr lang="cs-CZ" sz="1400" i="1" dirty="0" err="1">
                  <a:latin typeface="Arial" pitchFamily="34" charset="0"/>
                  <a:cs typeface="Arial" pitchFamily="34" charset="0"/>
                </a:rPr>
                <a:t>Hall</a:t>
              </a:r>
              <a:r>
                <a:rPr lang="cs-CZ" sz="1400" i="1" dirty="0">
                  <a:latin typeface="Arial" pitchFamily="34" charset="0"/>
                  <a:cs typeface="Arial" pitchFamily="34" charset="0"/>
                </a:rPr>
                <a:t>. </a:t>
              </a:r>
              <a:r>
                <a:rPr lang="cs-CZ" sz="1400" i="1" dirty="0" err="1">
                  <a:latin typeface="Arial" pitchFamily="34" charset="0"/>
                  <a:cs typeface="Arial" pitchFamily="34" charset="0"/>
                </a:rPr>
                <a:t>Textbook</a:t>
              </a:r>
              <a:r>
                <a:rPr lang="cs-CZ" sz="1400" i="1" dirty="0">
                  <a:latin typeface="Arial" pitchFamily="34" charset="0"/>
                  <a:cs typeface="Arial" pitchFamily="34" charset="0"/>
                </a:rPr>
                <a:t> </a:t>
              </a:r>
              <a:r>
                <a:rPr lang="cs-CZ" sz="1400" i="1" dirty="0" err="1">
                  <a:latin typeface="Arial" pitchFamily="34" charset="0"/>
                  <a:cs typeface="Arial" pitchFamily="34" charset="0"/>
                </a:rPr>
                <a:t>of</a:t>
              </a:r>
              <a:r>
                <a:rPr lang="cs-CZ" sz="1400" i="1" dirty="0">
                  <a:latin typeface="Arial" pitchFamily="34" charset="0"/>
                  <a:cs typeface="Arial" pitchFamily="34" charset="0"/>
                </a:rPr>
                <a:t> </a:t>
              </a:r>
              <a:r>
                <a:rPr lang="cs-CZ" sz="1400" i="1" dirty="0" err="1">
                  <a:latin typeface="Arial" pitchFamily="34" charset="0"/>
                  <a:cs typeface="Arial" pitchFamily="34" charset="0"/>
                </a:rPr>
                <a:t>Medical</a:t>
              </a:r>
              <a:r>
                <a:rPr lang="cs-CZ" sz="1400" i="1" dirty="0">
                  <a:latin typeface="Arial" pitchFamily="34" charset="0"/>
                  <a:cs typeface="Arial" pitchFamily="34" charset="0"/>
                </a:rPr>
                <a:t> </a:t>
              </a:r>
              <a:r>
                <a:rPr lang="cs-CZ" sz="1400" i="1" dirty="0" err="1">
                  <a:latin typeface="Arial" pitchFamily="34" charset="0"/>
                  <a:cs typeface="Arial" pitchFamily="34" charset="0"/>
                </a:rPr>
                <a:t>Physiology</a:t>
              </a:r>
              <a:endParaRPr lang="cs-CZ" sz="1400" i="1" dirty="0">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005" y="1474412"/>
              <a:ext cx="3447307" cy="319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Skupina 8"/>
          <p:cNvGrpSpPr/>
          <p:nvPr/>
        </p:nvGrpSpPr>
        <p:grpSpPr>
          <a:xfrm>
            <a:off x="323528" y="4039452"/>
            <a:ext cx="3435892" cy="829708"/>
            <a:chOff x="323528" y="3895436"/>
            <a:chExt cx="3435892" cy="829708"/>
          </a:xfrm>
        </p:grpSpPr>
        <p:sp>
          <p:nvSpPr>
            <p:cNvPr id="15" name="TextovéPole 14"/>
            <p:cNvSpPr txBox="1"/>
            <p:nvPr/>
          </p:nvSpPr>
          <p:spPr>
            <a:xfrm>
              <a:off x="323528" y="4077072"/>
              <a:ext cx="1221019"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RPF = </a:t>
              </a:r>
            </a:p>
          </p:txBody>
        </p:sp>
        <p:sp>
          <p:nvSpPr>
            <p:cNvPr id="16" name="TextovéPole 15"/>
            <p:cNvSpPr txBox="1"/>
            <p:nvPr/>
          </p:nvSpPr>
          <p:spPr>
            <a:xfrm>
              <a:off x="1304182" y="3895436"/>
              <a:ext cx="2455238"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5.85 x 1 mg/min </a:t>
              </a:r>
            </a:p>
          </p:txBody>
        </p:sp>
        <p:cxnSp>
          <p:nvCxnSpPr>
            <p:cNvPr id="17" name="Přímá spojnice 16"/>
            <p:cNvCxnSpPr/>
            <p:nvPr/>
          </p:nvCxnSpPr>
          <p:spPr>
            <a:xfrm>
              <a:off x="1213383" y="4295546"/>
              <a:ext cx="20882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1578688" y="4325034"/>
              <a:ext cx="1656184"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0.01 mg/ml </a:t>
              </a:r>
            </a:p>
          </p:txBody>
        </p:sp>
      </p:grpSp>
      <p:sp>
        <p:nvSpPr>
          <p:cNvPr id="25" name="TextovéPole 24"/>
          <p:cNvSpPr txBox="1"/>
          <p:nvPr/>
        </p:nvSpPr>
        <p:spPr>
          <a:xfrm>
            <a:off x="3323800" y="4221088"/>
            <a:ext cx="2016224"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 585 ml/min </a:t>
            </a:r>
          </a:p>
        </p:txBody>
      </p:sp>
      <p:sp>
        <p:nvSpPr>
          <p:cNvPr id="20" name="TextovéPole 19"/>
          <p:cNvSpPr txBox="1"/>
          <p:nvPr/>
        </p:nvSpPr>
        <p:spPr>
          <a:xfrm>
            <a:off x="323527" y="5453098"/>
            <a:ext cx="8496945" cy="400110"/>
          </a:xfrm>
          <a:prstGeom prst="rect">
            <a:avLst/>
          </a:prstGeom>
          <a:noFill/>
        </p:spPr>
        <p:txBody>
          <a:bodyPr wrap="square" rtlCol="0">
            <a:spAutoFit/>
          </a:bodyPr>
          <a:lstStyle/>
          <a:p>
            <a:pPr>
              <a:spcBef>
                <a:spcPts val="600"/>
              </a:spcBef>
              <a:buClr>
                <a:srgbClr val="C00000"/>
              </a:buClr>
            </a:pPr>
            <a:r>
              <a:rPr lang="en-GB" sz="2000" dirty="0">
                <a:latin typeface="Arial" pitchFamily="34" charset="0"/>
                <a:cs typeface="Arial" pitchFamily="34" charset="0"/>
              </a:rPr>
              <a:t>Correction to the extraction ratio of PAH (E</a:t>
            </a:r>
            <a:r>
              <a:rPr lang="en-GB" sz="2000" baseline="-25000" dirty="0">
                <a:latin typeface="Arial" pitchFamily="34" charset="0"/>
                <a:cs typeface="Arial" pitchFamily="34" charset="0"/>
              </a:rPr>
              <a:t>PAH</a:t>
            </a:r>
            <a:r>
              <a:rPr lang="en-GB" sz="2000" dirty="0">
                <a:latin typeface="Arial" pitchFamily="34" charset="0"/>
                <a:cs typeface="Arial" pitchFamily="34" charset="0"/>
              </a:rPr>
              <a:t>):</a:t>
            </a:r>
          </a:p>
        </p:txBody>
      </p:sp>
      <p:grpSp>
        <p:nvGrpSpPr>
          <p:cNvPr id="14" name="Skupina 13"/>
          <p:cNvGrpSpPr/>
          <p:nvPr/>
        </p:nvGrpSpPr>
        <p:grpSpPr>
          <a:xfrm>
            <a:off x="4108275" y="5854225"/>
            <a:ext cx="4416552" cy="829708"/>
            <a:chOff x="4043880" y="5815588"/>
            <a:chExt cx="4416552" cy="829708"/>
          </a:xfrm>
        </p:grpSpPr>
        <p:grpSp>
          <p:nvGrpSpPr>
            <p:cNvPr id="26" name="Skupina 25"/>
            <p:cNvGrpSpPr/>
            <p:nvPr/>
          </p:nvGrpSpPr>
          <p:grpSpPr>
            <a:xfrm>
              <a:off x="4043880" y="5815588"/>
              <a:ext cx="2414054" cy="829708"/>
              <a:chOff x="323529" y="3895436"/>
              <a:chExt cx="2414054" cy="829708"/>
            </a:xfrm>
          </p:grpSpPr>
          <p:sp>
            <p:nvSpPr>
              <p:cNvPr id="27" name="TextovéPole 26"/>
              <p:cNvSpPr txBox="1"/>
              <p:nvPr/>
            </p:nvSpPr>
            <p:spPr>
              <a:xfrm>
                <a:off x="323529" y="4077072"/>
                <a:ext cx="1104184"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RPF = </a:t>
                </a:r>
              </a:p>
            </p:txBody>
          </p:sp>
          <p:sp>
            <p:nvSpPr>
              <p:cNvPr id="28" name="TextovéPole 27"/>
              <p:cNvSpPr txBox="1"/>
              <p:nvPr/>
            </p:nvSpPr>
            <p:spPr>
              <a:xfrm>
                <a:off x="1225414" y="3895436"/>
                <a:ext cx="1512169"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585 ml/min </a:t>
                </a:r>
              </a:p>
            </p:txBody>
          </p:sp>
          <p:cxnSp>
            <p:nvCxnSpPr>
              <p:cNvPr id="29" name="Přímá spojnice 28"/>
              <p:cNvCxnSpPr/>
              <p:nvPr/>
            </p:nvCxnSpPr>
            <p:spPr>
              <a:xfrm>
                <a:off x="1213383" y="4295546"/>
                <a:ext cx="15121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645798" y="4325034"/>
                <a:ext cx="576065"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0.9</a:t>
                </a:r>
              </a:p>
            </p:txBody>
          </p:sp>
        </p:grpSp>
        <p:sp>
          <p:nvSpPr>
            <p:cNvPr id="31" name="TextovéPole 30"/>
            <p:cNvSpPr txBox="1"/>
            <p:nvPr/>
          </p:nvSpPr>
          <p:spPr>
            <a:xfrm>
              <a:off x="6444208" y="5997224"/>
              <a:ext cx="2016224"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 650 ml/min </a:t>
              </a:r>
            </a:p>
          </p:txBody>
        </p:sp>
      </p:grpSp>
      <p:grpSp>
        <p:nvGrpSpPr>
          <p:cNvPr id="13" name="Skupina 12"/>
          <p:cNvGrpSpPr/>
          <p:nvPr/>
        </p:nvGrpSpPr>
        <p:grpSpPr>
          <a:xfrm>
            <a:off x="315915" y="5854225"/>
            <a:ext cx="3132619" cy="829708"/>
            <a:chOff x="251520" y="5815588"/>
            <a:chExt cx="3132619" cy="829708"/>
          </a:xfrm>
        </p:grpSpPr>
        <p:grpSp>
          <p:nvGrpSpPr>
            <p:cNvPr id="32" name="Skupina 31"/>
            <p:cNvGrpSpPr/>
            <p:nvPr/>
          </p:nvGrpSpPr>
          <p:grpSpPr>
            <a:xfrm>
              <a:off x="251520" y="5815588"/>
              <a:ext cx="2592288" cy="829708"/>
              <a:chOff x="251521" y="3895436"/>
              <a:chExt cx="2592288" cy="829708"/>
            </a:xfrm>
          </p:grpSpPr>
          <p:sp>
            <p:nvSpPr>
              <p:cNvPr id="33" name="TextovéPole 32"/>
              <p:cNvSpPr txBox="1"/>
              <p:nvPr/>
            </p:nvSpPr>
            <p:spPr>
              <a:xfrm>
                <a:off x="251521" y="4077072"/>
                <a:ext cx="936104"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E</a:t>
                </a:r>
                <a:r>
                  <a:rPr lang="cs-CZ" sz="2000" baseline="-25000" dirty="0">
                    <a:latin typeface="Arial" pitchFamily="34" charset="0"/>
                    <a:cs typeface="Arial" pitchFamily="34" charset="0"/>
                  </a:rPr>
                  <a:t>PAH</a:t>
                </a:r>
                <a:r>
                  <a:rPr lang="cs-CZ" sz="2000" dirty="0">
                    <a:latin typeface="Arial" pitchFamily="34" charset="0"/>
                    <a:cs typeface="Arial" pitchFamily="34" charset="0"/>
                  </a:rPr>
                  <a:t> = </a:t>
                </a:r>
              </a:p>
            </p:txBody>
          </p:sp>
          <p:sp>
            <p:nvSpPr>
              <p:cNvPr id="34" name="TextovéPole 33"/>
              <p:cNvSpPr txBox="1"/>
              <p:nvPr/>
            </p:nvSpPr>
            <p:spPr>
              <a:xfrm>
                <a:off x="1199656" y="3895436"/>
                <a:ext cx="1644153"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P</a:t>
                </a:r>
                <a:r>
                  <a:rPr lang="cs-CZ" sz="2000" baseline="-25000" dirty="0">
                    <a:latin typeface="Arial" pitchFamily="34" charset="0"/>
                    <a:cs typeface="Arial" pitchFamily="34" charset="0"/>
                  </a:rPr>
                  <a:t>PAH</a:t>
                </a:r>
                <a:r>
                  <a:rPr lang="cs-CZ" sz="2000" dirty="0">
                    <a:latin typeface="Arial" pitchFamily="34" charset="0"/>
                    <a:cs typeface="Arial" pitchFamily="34" charset="0"/>
                  </a:rPr>
                  <a:t> - V</a:t>
                </a:r>
                <a:r>
                  <a:rPr lang="cs-CZ" sz="2000" baseline="-25000" dirty="0">
                    <a:latin typeface="Arial" pitchFamily="34" charset="0"/>
                    <a:cs typeface="Arial" pitchFamily="34" charset="0"/>
                  </a:rPr>
                  <a:t>PAH</a:t>
                </a:r>
              </a:p>
            </p:txBody>
          </p:sp>
          <p:cxnSp>
            <p:nvCxnSpPr>
              <p:cNvPr id="35" name="Přímá spojnice 34"/>
              <p:cNvCxnSpPr/>
              <p:nvPr/>
            </p:nvCxnSpPr>
            <p:spPr>
              <a:xfrm>
                <a:off x="1213383" y="4295546"/>
                <a:ext cx="13562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544549" y="4325034"/>
                <a:ext cx="795204"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P</a:t>
                </a:r>
                <a:r>
                  <a:rPr lang="cs-CZ" sz="2000" baseline="-25000" dirty="0">
                    <a:latin typeface="Arial" pitchFamily="34" charset="0"/>
                    <a:cs typeface="Arial" pitchFamily="34" charset="0"/>
                  </a:rPr>
                  <a:t>PAH</a:t>
                </a:r>
                <a:endParaRPr lang="cs-CZ" sz="2000" dirty="0">
                  <a:latin typeface="Arial" pitchFamily="34" charset="0"/>
                  <a:cs typeface="Arial" pitchFamily="34" charset="0"/>
                </a:endParaRPr>
              </a:p>
            </p:txBody>
          </p:sp>
        </p:grpSp>
        <p:sp>
          <p:nvSpPr>
            <p:cNvPr id="37" name="TextovéPole 36"/>
            <p:cNvSpPr txBox="1"/>
            <p:nvPr/>
          </p:nvSpPr>
          <p:spPr>
            <a:xfrm>
              <a:off x="2555776" y="5997224"/>
              <a:ext cx="828363" cy="400110"/>
            </a:xfrm>
            <a:prstGeom prst="rect">
              <a:avLst/>
            </a:prstGeom>
            <a:noFill/>
          </p:spPr>
          <p:txBody>
            <a:bodyPr wrap="square" rtlCol="0">
              <a:spAutoFit/>
            </a:bodyPr>
            <a:lstStyle/>
            <a:p>
              <a:pPr>
                <a:spcBef>
                  <a:spcPts val="600"/>
                </a:spcBef>
                <a:buClr>
                  <a:srgbClr val="C00000"/>
                </a:buClr>
              </a:pPr>
              <a:r>
                <a:rPr lang="cs-CZ" sz="2000" dirty="0">
                  <a:latin typeface="Arial" pitchFamily="34" charset="0"/>
                  <a:cs typeface="Arial" pitchFamily="34" charset="0"/>
                </a:rPr>
                <a:t>= 0.9</a:t>
              </a:r>
            </a:p>
          </p:txBody>
        </p:sp>
      </p:grpSp>
      <p:cxnSp>
        <p:nvCxnSpPr>
          <p:cNvPr id="38" name="Přímá spojnice se šipkou 37"/>
          <p:cNvCxnSpPr/>
          <p:nvPr/>
        </p:nvCxnSpPr>
        <p:spPr>
          <a:xfrm>
            <a:off x="3448534" y="6224119"/>
            <a:ext cx="613517" cy="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ovéPole 40"/>
          <p:cNvSpPr txBox="1"/>
          <p:nvPr/>
        </p:nvSpPr>
        <p:spPr>
          <a:xfrm>
            <a:off x="326426" y="1724615"/>
            <a:ext cx="4581550" cy="1200329"/>
          </a:xfrm>
          <a:prstGeom prst="rect">
            <a:avLst/>
          </a:prstGeom>
          <a:noFill/>
        </p:spPr>
        <p:txBody>
          <a:bodyPr wrap="square" rtlCol="0">
            <a:spAutoFit/>
          </a:bodyPr>
          <a:lstStyle/>
          <a:p>
            <a:pPr>
              <a:spcBef>
                <a:spcPts val="600"/>
              </a:spcBef>
              <a:buClr>
                <a:srgbClr val="C00000"/>
              </a:buClr>
            </a:pPr>
            <a:r>
              <a:rPr lang="en-GB" sz="2400" i="1" dirty="0">
                <a:latin typeface="Arial" pitchFamily="34" charset="0"/>
                <a:cs typeface="Arial" pitchFamily="34" charset="0"/>
              </a:rPr>
              <a:t>Clearance</a:t>
            </a:r>
            <a:r>
              <a:rPr lang="en-GB" sz="2400" dirty="0">
                <a:latin typeface="Arial" pitchFamily="34" charset="0"/>
                <a:cs typeface="Arial" pitchFamily="34" charset="0"/>
              </a:rPr>
              <a:t> of a substance which is fully cleared from plasma in </a:t>
            </a:r>
            <a:r>
              <a:rPr lang="en-GB" sz="2400" dirty="0" err="1">
                <a:latin typeface="Arial" pitchFamily="34" charset="0"/>
                <a:cs typeface="Arial" pitchFamily="34" charset="0"/>
              </a:rPr>
              <a:t>glomerulotubular</a:t>
            </a:r>
            <a:r>
              <a:rPr lang="en-GB" sz="2400" dirty="0">
                <a:latin typeface="Arial" pitchFamily="34" charset="0"/>
                <a:cs typeface="Arial" pitchFamily="34" charset="0"/>
              </a:rPr>
              <a:t> apparatus</a:t>
            </a:r>
            <a:r>
              <a:rPr lang="cs-CZ" sz="2400" dirty="0">
                <a:latin typeface="Arial" pitchFamily="34" charset="0"/>
                <a:cs typeface="Arial" pitchFamily="34" charset="0"/>
              </a:rPr>
              <a:t>.</a:t>
            </a:r>
            <a:endParaRPr lang="cs-CZ" sz="2400" dirty="0">
              <a:solidFill>
                <a:srgbClr val="C00000"/>
              </a:solidFill>
              <a:latin typeface="Arial" pitchFamily="34" charset="0"/>
              <a:cs typeface="Arial" pitchFamily="34" charset="0"/>
            </a:endParaRPr>
          </a:p>
        </p:txBody>
      </p:sp>
      <p:sp>
        <p:nvSpPr>
          <p:cNvPr id="42" name="TextovéPole 41"/>
          <p:cNvSpPr txBox="1"/>
          <p:nvPr/>
        </p:nvSpPr>
        <p:spPr>
          <a:xfrm>
            <a:off x="323528" y="1177588"/>
            <a:ext cx="8496945" cy="523220"/>
          </a:xfrm>
          <a:prstGeom prst="rect">
            <a:avLst/>
          </a:prstGeom>
          <a:noFill/>
        </p:spPr>
        <p:txBody>
          <a:bodyPr wrap="square" rtlCol="0">
            <a:spAutoFit/>
          </a:bodyPr>
          <a:lstStyle/>
          <a:p>
            <a:r>
              <a:rPr lang="cs-CZ" sz="2800" dirty="0" err="1">
                <a:solidFill>
                  <a:srgbClr val="C00000"/>
                </a:solidFill>
                <a:latin typeface="Arial" pitchFamily="34" charset="0"/>
                <a:cs typeface="Arial" pitchFamily="34" charset="0"/>
              </a:rPr>
              <a:t>Determination</a:t>
            </a:r>
            <a:r>
              <a:rPr lang="cs-CZ" sz="2800" dirty="0">
                <a:solidFill>
                  <a:srgbClr val="C00000"/>
                </a:solidFill>
                <a:latin typeface="Arial" pitchFamily="34" charset="0"/>
                <a:cs typeface="Arial" pitchFamily="34" charset="0"/>
              </a:rPr>
              <a:t> </a:t>
            </a:r>
            <a:r>
              <a:rPr lang="cs-CZ" sz="2800" dirty="0" err="1">
                <a:solidFill>
                  <a:srgbClr val="C00000"/>
                </a:solidFill>
                <a:latin typeface="Arial" pitchFamily="34" charset="0"/>
                <a:cs typeface="Arial" pitchFamily="34" charset="0"/>
              </a:rPr>
              <a:t>of</a:t>
            </a:r>
            <a:r>
              <a:rPr lang="cs-CZ" sz="2800" dirty="0">
                <a:solidFill>
                  <a:srgbClr val="C00000"/>
                </a:solidFill>
                <a:latin typeface="Arial" pitchFamily="34" charset="0"/>
                <a:cs typeface="Arial" pitchFamily="34" charset="0"/>
              </a:rPr>
              <a:t> </a:t>
            </a:r>
            <a:r>
              <a:rPr lang="cs-CZ" sz="2800" dirty="0" err="1">
                <a:solidFill>
                  <a:srgbClr val="C00000"/>
                </a:solidFill>
                <a:latin typeface="Arial" pitchFamily="34" charset="0"/>
                <a:cs typeface="Arial" pitchFamily="34" charset="0"/>
              </a:rPr>
              <a:t>renal</a:t>
            </a:r>
            <a:r>
              <a:rPr lang="cs-CZ" sz="2800" dirty="0">
                <a:solidFill>
                  <a:srgbClr val="C00000"/>
                </a:solidFill>
                <a:latin typeface="Arial" pitchFamily="34" charset="0"/>
                <a:cs typeface="Arial" pitchFamily="34" charset="0"/>
              </a:rPr>
              <a:t> plasma </a:t>
            </a:r>
            <a:r>
              <a:rPr lang="cs-CZ" sz="2800" dirty="0" err="1">
                <a:solidFill>
                  <a:srgbClr val="C00000"/>
                </a:solidFill>
                <a:latin typeface="Arial" pitchFamily="34" charset="0"/>
                <a:cs typeface="Arial" pitchFamily="34" charset="0"/>
              </a:rPr>
              <a:t>flow</a:t>
            </a:r>
            <a:r>
              <a:rPr lang="cs-CZ" sz="2800" dirty="0">
                <a:solidFill>
                  <a:srgbClr val="C00000"/>
                </a:solidFill>
                <a:latin typeface="Arial" pitchFamily="34" charset="0"/>
                <a:cs typeface="Arial" pitchFamily="34" charset="0"/>
              </a:rPr>
              <a:t> </a:t>
            </a:r>
            <a:r>
              <a:rPr lang="cs-CZ" sz="2800" dirty="0" err="1">
                <a:solidFill>
                  <a:srgbClr val="C00000"/>
                </a:solidFill>
                <a:latin typeface="Arial" pitchFamily="34" charset="0"/>
                <a:cs typeface="Arial" pitchFamily="34" charset="0"/>
              </a:rPr>
              <a:t>velocity</a:t>
            </a:r>
            <a:r>
              <a:rPr lang="cs-CZ" sz="2800" dirty="0">
                <a:solidFill>
                  <a:srgbClr val="C00000"/>
                </a:solidFill>
                <a:latin typeface="Arial" pitchFamily="34" charset="0"/>
                <a:cs typeface="Arial" pitchFamily="34" charset="0"/>
              </a:rPr>
              <a:t> (RPF)</a:t>
            </a:r>
          </a:p>
        </p:txBody>
      </p:sp>
      <p:sp>
        <p:nvSpPr>
          <p:cNvPr id="43" name="TextovéPole 42"/>
          <p:cNvSpPr txBox="1"/>
          <p:nvPr/>
        </p:nvSpPr>
        <p:spPr>
          <a:xfrm>
            <a:off x="323529" y="2937138"/>
            <a:ext cx="4248472" cy="830997"/>
          </a:xfrm>
          <a:prstGeom prst="rect">
            <a:avLst/>
          </a:prstGeom>
          <a:noFill/>
        </p:spPr>
        <p:txBody>
          <a:bodyPr wrap="square" rtlCol="0">
            <a:spAutoFit/>
          </a:bodyPr>
          <a:lstStyle/>
          <a:p>
            <a:pPr>
              <a:spcBef>
                <a:spcPts val="600"/>
              </a:spcBef>
              <a:buClr>
                <a:srgbClr val="C00000"/>
              </a:buClr>
            </a:pPr>
            <a:r>
              <a:rPr lang="cs-CZ" sz="2400" dirty="0">
                <a:solidFill>
                  <a:srgbClr val="C00000"/>
                </a:solidFill>
                <a:latin typeface="Arial" pitchFamily="34" charset="0"/>
                <a:cs typeface="Arial" pitchFamily="34" charset="0"/>
              </a:rPr>
              <a:t>PAH (</a:t>
            </a:r>
            <a:r>
              <a:rPr lang="cs-CZ" sz="2400" dirty="0" err="1">
                <a:solidFill>
                  <a:srgbClr val="C00000"/>
                </a:solidFill>
                <a:latin typeface="Arial" pitchFamily="34" charset="0"/>
                <a:cs typeface="Arial" pitchFamily="34" charset="0"/>
              </a:rPr>
              <a:t>paraaminohippuric</a:t>
            </a:r>
            <a:r>
              <a:rPr lang="cs-CZ" sz="2400" dirty="0">
                <a:solidFill>
                  <a:srgbClr val="C00000"/>
                </a:solidFill>
                <a:latin typeface="Arial" pitchFamily="34" charset="0"/>
                <a:cs typeface="Arial" pitchFamily="34" charset="0"/>
              </a:rPr>
              <a:t> acid)</a:t>
            </a:r>
            <a:r>
              <a:rPr lang="cs-CZ" sz="2400" dirty="0">
                <a:latin typeface="Arial" pitchFamily="34" charset="0"/>
                <a:cs typeface="Arial" pitchFamily="34" charset="0"/>
              </a:rPr>
              <a:t> </a:t>
            </a:r>
            <a:r>
              <a:rPr lang="cs-CZ" sz="2400" dirty="0" err="1">
                <a:latin typeface="Arial" pitchFamily="34" charset="0"/>
                <a:cs typeface="Arial" pitchFamily="34" charset="0"/>
              </a:rPr>
              <a:t>cleared</a:t>
            </a:r>
            <a:r>
              <a:rPr lang="cs-CZ" sz="2400" dirty="0">
                <a:latin typeface="Arial" pitchFamily="34" charset="0"/>
                <a:cs typeface="Arial" pitchFamily="34" charset="0"/>
              </a:rPr>
              <a:t> by 90</a:t>
            </a:r>
            <a:r>
              <a:rPr lang="en-US" sz="2400" dirty="0">
                <a:latin typeface="Arial" pitchFamily="34" charset="0"/>
                <a:cs typeface="Arial" pitchFamily="34" charset="0"/>
              </a:rPr>
              <a:t>%</a:t>
            </a:r>
            <a:endParaRPr lang="cs-CZ" sz="2400" dirty="0">
              <a:latin typeface="Arial" pitchFamily="34" charset="0"/>
              <a:cs typeface="Arial" pitchFamily="34" charset="0"/>
            </a:endParaRPr>
          </a:p>
        </p:txBody>
      </p:sp>
    </p:spTree>
    <p:extLst>
      <p:ext uri="{BB962C8B-B14F-4D97-AF65-F5344CB8AC3E}">
        <p14:creationId xmlns:p14="http://schemas.microsoft.com/office/powerpoint/2010/main" val="28824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Fetal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041086"/>
            <a:ext cx="5719936" cy="4011226"/>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1470610"/>
            <a:ext cx="2698924" cy="1990456"/>
          </a:xfrm>
          <a:prstGeom prst="rect">
            <a:avLst/>
          </a:prstGeom>
        </p:spPr>
      </p:pic>
    </p:spTree>
    <p:extLst>
      <p:ext uri="{BB962C8B-B14F-4D97-AF65-F5344CB8AC3E}">
        <p14:creationId xmlns:p14="http://schemas.microsoft.com/office/powerpoint/2010/main" val="160203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Fetal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412776"/>
            <a:ext cx="4762872" cy="532656"/>
          </a:xfrm>
        </p:spPr>
        <p:txBody>
          <a:bodyPr>
            <a:normAutofit/>
          </a:bodyPr>
          <a:lstStyle/>
          <a:p>
            <a:r>
              <a:rPr lang="en-GB" sz="2400" dirty="0">
                <a:latin typeface="Arial" panose="020B0604020202020204" pitchFamily="34" charset="0"/>
                <a:cs typeface="Arial" panose="020B0604020202020204" pitchFamily="34" charset="0"/>
              </a:rPr>
              <a:t>placenta, umbilical </a:t>
            </a:r>
            <a:r>
              <a:rPr lang="en-GB" sz="2400" dirty="0" err="1">
                <a:latin typeface="Arial" panose="020B0604020202020204" pitchFamily="34" charset="0"/>
                <a:cs typeface="Arial" panose="020B0604020202020204" pitchFamily="34" charset="0"/>
              </a:rPr>
              <a:t>ve</a:t>
            </a:r>
            <a:r>
              <a:rPr lang="cs-CZ" sz="2400" dirty="0">
                <a:latin typeface="Arial" panose="020B0604020202020204" pitchFamily="34" charset="0"/>
                <a:cs typeface="Arial" panose="020B0604020202020204" pitchFamily="34" charset="0"/>
              </a:rPr>
              <a:t>in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357051"/>
            <a:ext cx="3024336" cy="498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699792" y="6372036"/>
            <a:ext cx="5689891" cy="369332"/>
          </a:xfrm>
          <a:prstGeom prst="rect">
            <a:avLst/>
          </a:prstGeom>
          <a:noFill/>
        </p:spPr>
        <p:txBody>
          <a:bodyPr wrap="none" rtlCol="0">
            <a:spAutoFit/>
          </a:bodyPr>
          <a:lstStyle/>
          <a:p>
            <a:r>
              <a:rPr lang="cs-CZ" dirty="0" err="1">
                <a:latin typeface="Arial" panose="020B0604020202020204" pitchFamily="34" charset="0"/>
                <a:cs typeface="Arial" panose="020B0604020202020204" pitchFamily="34" charset="0"/>
              </a:rPr>
              <a:t>Ganong´s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Review</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of</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Medical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Physiology</a:t>
            </a:r>
            <a:r>
              <a:rPr lang="cs-CZ" dirty="0">
                <a:latin typeface="Arial" panose="020B0604020202020204" pitchFamily="34" charset="0"/>
                <a:cs typeface="Arial" panose="020B0604020202020204" pitchFamily="34" charset="0"/>
              </a:rPr>
              <a:t>, 23</a:t>
            </a:r>
            <a:r>
              <a:rPr lang="cs-CZ" baseline="30000" dirty="0">
                <a:latin typeface="Arial" panose="020B0604020202020204" pitchFamily="34" charset="0"/>
                <a:cs typeface="Arial" panose="020B0604020202020204" pitchFamily="34" charset="0"/>
              </a:rPr>
              <a:t>rd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edition</a:t>
            </a:r>
            <a:endParaRPr lang="cs-CZ" dirty="0">
              <a:latin typeface="Arial" panose="020B0604020202020204" pitchFamily="34" charset="0"/>
              <a:cs typeface="Arial" panose="020B0604020202020204" pitchFamily="34" charset="0"/>
            </a:endParaRPr>
          </a:p>
        </p:txBody>
      </p:sp>
      <p:sp>
        <p:nvSpPr>
          <p:cNvPr id="5" name="7cípá hvězda 4"/>
          <p:cNvSpPr/>
          <p:nvPr/>
        </p:nvSpPr>
        <p:spPr>
          <a:xfrm>
            <a:off x="6286059" y="3345417"/>
            <a:ext cx="216024" cy="216024"/>
          </a:xfrm>
          <a:prstGeom prst="star7">
            <a:avLst/>
          </a:prstGeom>
          <a:solidFill>
            <a:srgbClr val="FF66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7cípá hvězda 8"/>
          <p:cNvSpPr/>
          <p:nvPr/>
        </p:nvSpPr>
        <p:spPr>
          <a:xfrm>
            <a:off x="6156176" y="4878177"/>
            <a:ext cx="216024" cy="216024"/>
          </a:xfrm>
          <a:prstGeom prst="star7">
            <a:avLst/>
          </a:prstGeom>
          <a:solidFill>
            <a:srgbClr val="FF66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7cípá hvězda 9"/>
          <p:cNvSpPr/>
          <p:nvPr/>
        </p:nvSpPr>
        <p:spPr>
          <a:xfrm>
            <a:off x="6732240" y="2420888"/>
            <a:ext cx="216024" cy="216024"/>
          </a:xfrm>
          <a:prstGeom prst="star7">
            <a:avLst/>
          </a:prstGeom>
          <a:solidFill>
            <a:srgbClr val="FF66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7cípá hvězda 10"/>
          <p:cNvSpPr/>
          <p:nvPr/>
        </p:nvSpPr>
        <p:spPr>
          <a:xfrm>
            <a:off x="7207720" y="1643088"/>
            <a:ext cx="216024" cy="216024"/>
          </a:xfrm>
          <a:prstGeom prst="star7">
            <a:avLst/>
          </a:prstGeom>
          <a:solidFill>
            <a:srgbClr val="FF66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ástupný symbol pro obsah 2"/>
          <p:cNvSpPr txBox="1">
            <a:spLocks/>
          </p:cNvSpPr>
          <p:nvPr/>
        </p:nvSpPr>
        <p:spPr>
          <a:xfrm>
            <a:off x="453256" y="1857657"/>
            <a:ext cx="4762872"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latin typeface="Arial" panose="020B0604020202020204" pitchFamily="34" charset="0"/>
                <a:cs typeface="Arial" panose="020B0604020202020204" pitchFamily="34" charset="0"/>
              </a:rPr>
              <a:t>liver, </a:t>
            </a:r>
            <a:r>
              <a:rPr lang="cs-CZ" sz="2400" i="1" dirty="0" err="1">
                <a:latin typeface="Arial" panose="020B0604020202020204" pitchFamily="34" charset="0"/>
                <a:cs typeface="Arial" panose="020B0604020202020204" pitchFamily="34" charset="0"/>
              </a:rPr>
              <a:t>ductus</a:t>
            </a:r>
            <a:r>
              <a:rPr lang="cs-CZ" sz="2400" i="1" dirty="0">
                <a:latin typeface="Arial" panose="020B0604020202020204" pitchFamily="34" charset="0"/>
                <a:cs typeface="Arial" panose="020B0604020202020204" pitchFamily="34" charset="0"/>
              </a:rPr>
              <a:t> </a:t>
            </a:r>
            <a:r>
              <a:rPr lang="cs-CZ" sz="2400" i="1" dirty="0" err="1">
                <a:latin typeface="Arial" panose="020B0604020202020204" pitchFamily="34" charset="0"/>
                <a:cs typeface="Arial" panose="020B0604020202020204" pitchFamily="34" charset="0"/>
              </a:rPr>
              <a:t>venosus</a:t>
            </a:r>
            <a:endParaRPr lang="cs-CZ" sz="2400" i="1" dirty="0">
              <a:latin typeface="Arial" panose="020B0604020202020204" pitchFamily="34" charset="0"/>
              <a:cs typeface="Arial" panose="020B0604020202020204" pitchFamily="34" charset="0"/>
            </a:endParaRPr>
          </a:p>
        </p:txBody>
      </p:sp>
      <p:sp>
        <p:nvSpPr>
          <p:cNvPr id="13" name="Zástupný symbol pro obsah 2"/>
          <p:cNvSpPr txBox="1">
            <a:spLocks/>
          </p:cNvSpPr>
          <p:nvPr/>
        </p:nvSpPr>
        <p:spPr>
          <a:xfrm>
            <a:off x="453256" y="2288227"/>
            <a:ext cx="4762872"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i="1" dirty="0" err="1">
                <a:latin typeface="Arial" panose="020B0604020202020204" pitchFamily="34" charset="0"/>
                <a:cs typeface="Arial" panose="020B0604020202020204" pitchFamily="34" charset="0"/>
              </a:rPr>
              <a:t>crista</a:t>
            </a:r>
            <a:r>
              <a:rPr lang="cs-CZ" sz="2400" i="1" dirty="0">
                <a:latin typeface="Arial" panose="020B0604020202020204" pitchFamily="34" charset="0"/>
                <a:cs typeface="Arial" panose="020B0604020202020204" pitchFamily="34" charset="0"/>
              </a:rPr>
              <a:t> </a:t>
            </a:r>
            <a:r>
              <a:rPr lang="cs-CZ" sz="2400" i="1" dirty="0" err="1">
                <a:latin typeface="Arial" panose="020B0604020202020204" pitchFamily="34" charset="0"/>
                <a:cs typeface="Arial" panose="020B0604020202020204" pitchFamily="34" charset="0"/>
              </a:rPr>
              <a:t>dividens</a:t>
            </a:r>
            <a:r>
              <a:rPr lang="cs-CZ" sz="2400" i="1" dirty="0">
                <a:latin typeface="Arial" panose="020B0604020202020204" pitchFamily="34" charset="0"/>
                <a:cs typeface="Arial" panose="020B0604020202020204" pitchFamily="34" charset="0"/>
              </a:rPr>
              <a:t>, </a:t>
            </a:r>
            <a:r>
              <a:rPr lang="cs-CZ" sz="2400" i="1" dirty="0" err="1">
                <a:latin typeface="Arial" panose="020B0604020202020204" pitchFamily="34" charset="0"/>
                <a:cs typeface="Arial" panose="020B0604020202020204" pitchFamily="34" charset="0"/>
              </a:rPr>
              <a:t>foramen</a:t>
            </a:r>
            <a:r>
              <a:rPr lang="cs-CZ" sz="2400" i="1" dirty="0">
                <a:latin typeface="Arial" panose="020B0604020202020204" pitchFamily="34" charset="0"/>
                <a:cs typeface="Arial" panose="020B0604020202020204" pitchFamily="34" charset="0"/>
              </a:rPr>
              <a:t> </a:t>
            </a:r>
            <a:r>
              <a:rPr lang="cs-CZ" sz="2400" i="1" dirty="0" err="1">
                <a:latin typeface="Arial" panose="020B0604020202020204" pitchFamily="34" charset="0"/>
                <a:cs typeface="Arial" panose="020B0604020202020204" pitchFamily="34" charset="0"/>
              </a:rPr>
              <a:t>ovale</a:t>
            </a:r>
            <a:endParaRPr lang="cs-CZ" sz="2400" i="1" dirty="0">
              <a:latin typeface="Arial" panose="020B0604020202020204" pitchFamily="34" charset="0"/>
              <a:cs typeface="Arial" panose="020B0604020202020204" pitchFamily="34" charset="0"/>
            </a:endParaRPr>
          </a:p>
        </p:txBody>
      </p:sp>
      <p:sp>
        <p:nvSpPr>
          <p:cNvPr id="14" name="Zástupný symbol pro obsah 2"/>
          <p:cNvSpPr txBox="1">
            <a:spLocks/>
          </p:cNvSpPr>
          <p:nvPr/>
        </p:nvSpPr>
        <p:spPr>
          <a:xfrm>
            <a:off x="457200" y="2726225"/>
            <a:ext cx="4762872"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blood supply of the head and upper limbs</a:t>
            </a:r>
          </a:p>
        </p:txBody>
      </p:sp>
      <p:sp>
        <p:nvSpPr>
          <p:cNvPr id="15" name="Zástupný symbol pro obsah 2"/>
          <p:cNvSpPr txBox="1">
            <a:spLocks/>
          </p:cNvSpPr>
          <p:nvPr/>
        </p:nvSpPr>
        <p:spPr>
          <a:xfrm>
            <a:off x="453256" y="3697727"/>
            <a:ext cx="4762872" cy="6120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i="1" dirty="0">
                <a:latin typeface="Arial" panose="020B0604020202020204" pitchFamily="34" charset="0"/>
                <a:cs typeface="Arial" panose="020B0604020202020204" pitchFamily="34" charset="0"/>
              </a:rPr>
              <a:t>v. </a:t>
            </a:r>
            <a:r>
              <a:rPr lang="cs-CZ" sz="2400" i="1" dirty="0" err="1">
                <a:latin typeface="Arial" panose="020B0604020202020204" pitchFamily="34" charset="0"/>
                <a:cs typeface="Arial" panose="020B0604020202020204" pitchFamily="34" charset="0"/>
              </a:rPr>
              <a:t>cava</a:t>
            </a:r>
            <a:r>
              <a:rPr lang="cs-CZ" sz="2400" i="1" dirty="0">
                <a:latin typeface="Arial" panose="020B0604020202020204" pitchFamily="34" charset="0"/>
                <a:cs typeface="Arial" panose="020B0604020202020204" pitchFamily="34" charset="0"/>
              </a:rPr>
              <a:t> superior and </a:t>
            </a:r>
            <a:r>
              <a:rPr lang="cs-CZ" sz="2400" i="1" dirty="0" err="1">
                <a:latin typeface="Arial" panose="020B0604020202020204" pitchFamily="34" charset="0"/>
                <a:cs typeface="Arial" panose="020B0604020202020204" pitchFamily="34" charset="0"/>
              </a:rPr>
              <a:t>inferior</a:t>
            </a:r>
            <a:endParaRPr lang="cs-CZ" sz="2400" i="1" dirty="0">
              <a:latin typeface="Arial" panose="020B0604020202020204" pitchFamily="34" charset="0"/>
              <a:cs typeface="Arial" panose="020B0604020202020204" pitchFamily="34" charset="0"/>
            </a:endParaRPr>
          </a:p>
        </p:txBody>
      </p:sp>
      <p:sp>
        <p:nvSpPr>
          <p:cNvPr id="17" name="7cípá hvězda 16"/>
          <p:cNvSpPr/>
          <p:nvPr/>
        </p:nvSpPr>
        <p:spPr>
          <a:xfrm>
            <a:off x="6314480" y="2291160"/>
            <a:ext cx="216024" cy="216024"/>
          </a:xfrm>
          <a:prstGeom prst="star7">
            <a:avLst/>
          </a:prstGeom>
          <a:solidFill>
            <a:srgbClr val="66FF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7cípá hvězda 18"/>
          <p:cNvSpPr/>
          <p:nvPr/>
        </p:nvSpPr>
        <p:spPr>
          <a:xfrm>
            <a:off x="6401344" y="2852936"/>
            <a:ext cx="216024" cy="216024"/>
          </a:xfrm>
          <a:prstGeom prst="star7">
            <a:avLst/>
          </a:prstGeom>
          <a:solidFill>
            <a:srgbClr val="66FF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7cípá hvězda 19"/>
          <p:cNvSpPr/>
          <p:nvPr/>
        </p:nvSpPr>
        <p:spPr>
          <a:xfrm>
            <a:off x="6904832" y="2924944"/>
            <a:ext cx="216024" cy="216024"/>
          </a:xfrm>
          <a:prstGeom prst="star7">
            <a:avLst/>
          </a:prstGeom>
          <a:solidFill>
            <a:srgbClr val="66FF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p:cNvSpPr txBox="1">
            <a:spLocks/>
          </p:cNvSpPr>
          <p:nvPr/>
        </p:nvSpPr>
        <p:spPr>
          <a:xfrm>
            <a:off x="453256" y="4144063"/>
            <a:ext cx="4762872" cy="6120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err="1">
                <a:latin typeface="Arial" panose="020B0604020202020204" pitchFamily="34" charset="0"/>
                <a:cs typeface="Arial" panose="020B0604020202020204" pitchFamily="34" charset="0"/>
              </a:rPr>
              <a:t>the</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right</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ventricle</a:t>
            </a:r>
            <a:endParaRPr lang="cs-CZ" sz="2400" dirty="0">
              <a:latin typeface="Arial" panose="020B0604020202020204" pitchFamily="34" charset="0"/>
              <a:cs typeface="Arial" panose="020B0604020202020204" pitchFamily="34" charset="0"/>
            </a:endParaRPr>
          </a:p>
        </p:txBody>
      </p:sp>
      <p:sp>
        <p:nvSpPr>
          <p:cNvPr id="23" name="7cípá hvězda 22"/>
          <p:cNvSpPr/>
          <p:nvPr/>
        </p:nvSpPr>
        <p:spPr>
          <a:xfrm>
            <a:off x="7380312" y="1916832"/>
            <a:ext cx="216024" cy="216024"/>
          </a:xfrm>
          <a:prstGeom prst="star7">
            <a:avLst/>
          </a:prstGeom>
          <a:solidFill>
            <a:srgbClr val="66FF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Zástupný symbol pro obsah 2"/>
          <p:cNvSpPr txBox="1">
            <a:spLocks/>
          </p:cNvSpPr>
          <p:nvPr/>
        </p:nvSpPr>
        <p:spPr>
          <a:xfrm>
            <a:off x="453256" y="4590967"/>
            <a:ext cx="4762872" cy="6120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i="1" dirty="0" err="1">
                <a:latin typeface="Arial" panose="020B0604020202020204" pitchFamily="34" charset="0"/>
                <a:cs typeface="Arial" panose="020B0604020202020204" pitchFamily="34" charset="0"/>
              </a:rPr>
              <a:t>ductus</a:t>
            </a:r>
            <a:r>
              <a:rPr lang="cs-CZ" sz="2400" i="1" dirty="0">
                <a:latin typeface="Arial" panose="020B0604020202020204" pitchFamily="34" charset="0"/>
                <a:cs typeface="Arial" panose="020B0604020202020204" pitchFamily="34" charset="0"/>
              </a:rPr>
              <a:t> </a:t>
            </a:r>
            <a:r>
              <a:rPr lang="cs-CZ" sz="2400" i="1" dirty="0" err="1">
                <a:latin typeface="Arial" panose="020B0604020202020204" pitchFamily="34" charset="0"/>
                <a:cs typeface="Arial" panose="020B0604020202020204" pitchFamily="34" charset="0"/>
              </a:rPr>
              <a:t>arteriosus</a:t>
            </a:r>
            <a:endParaRPr lang="cs-CZ" sz="2400" i="1" dirty="0">
              <a:latin typeface="Arial" panose="020B0604020202020204" pitchFamily="34" charset="0"/>
              <a:cs typeface="Arial" panose="020B0604020202020204" pitchFamily="34" charset="0"/>
            </a:endParaRPr>
          </a:p>
        </p:txBody>
      </p:sp>
      <p:sp>
        <p:nvSpPr>
          <p:cNvPr id="25" name="7cípá hvězda 24"/>
          <p:cNvSpPr/>
          <p:nvPr/>
        </p:nvSpPr>
        <p:spPr>
          <a:xfrm>
            <a:off x="7265440" y="3717032"/>
            <a:ext cx="216024" cy="216024"/>
          </a:xfrm>
          <a:prstGeom prst="star7">
            <a:avLst/>
          </a:prstGeom>
          <a:solidFill>
            <a:srgbClr val="66FF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Zástupný symbol pro obsah 2"/>
          <p:cNvSpPr txBox="1">
            <a:spLocks/>
          </p:cNvSpPr>
          <p:nvPr/>
        </p:nvSpPr>
        <p:spPr>
          <a:xfrm>
            <a:off x="457200" y="5070092"/>
            <a:ext cx="4978896" cy="14867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aorta – the blood supply of the lower part of body + 60% of the cardiac output is directed to placenta</a:t>
            </a:r>
          </a:p>
        </p:txBody>
      </p:sp>
      <p:sp>
        <p:nvSpPr>
          <p:cNvPr id="21" name="TextovéPole 20"/>
          <p:cNvSpPr txBox="1"/>
          <p:nvPr/>
        </p:nvSpPr>
        <p:spPr>
          <a:xfrm>
            <a:off x="5579336" y="5219110"/>
            <a:ext cx="792088" cy="400110"/>
          </a:xfrm>
          <a:prstGeom prst="rect">
            <a:avLst/>
          </a:prstGeom>
          <a:noFill/>
        </p:spPr>
        <p:txBody>
          <a:bodyPr wrap="square" rtlCol="0">
            <a:spAutoFit/>
          </a:bodyPr>
          <a:lstStyle/>
          <a:p>
            <a:r>
              <a:rPr lang="cs-CZ" sz="2000" b="1" dirty="0">
                <a:solidFill>
                  <a:srgbClr val="FF00FF"/>
                </a:solidFill>
                <a:latin typeface="Arial" panose="020B0604020202020204" pitchFamily="34" charset="0"/>
                <a:cs typeface="Arial" panose="020B0604020202020204" pitchFamily="34" charset="0"/>
              </a:rPr>
              <a:t>80</a:t>
            </a:r>
            <a:r>
              <a:rPr lang="en-US" sz="2000" b="1" dirty="0">
                <a:solidFill>
                  <a:srgbClr val="FF00FF"/>
                </a:solidFill>
                <a:latin typeface="Arial" panose="020B0604020202020204" pitchFamily="34" charset="0"/>
                <a:cs typeface="Arial" panose="020B0604020202020204" pitchFamily="34" charset="0"/>
              </a:rPr>
              <a:t>%</a:t>
            </a:r>
            <a:endParaRPr lang="cs-CZ" sz="2000" b="1" dirty="0">
              <a:solidFill>
                <a:srgbClr val="FF00FF"/>
              </a:solidFill>
              <a:latin typeface="Arial" panose="020B0604020202020204" pitchFamily="34" charset="0"/>
              <a:cs typeface="Arial" panose="020B0604020202020204" pitchFamily="34" charset="0"/>
            </a:endParaRPr>
          </a:p>
        </p:txBody>
      </p:sp>
      <p:sp>
        <p:nvSpPr>
          <p:cNvPr id="28" name="TextovéPole 27"/>
          <p:cNvSpPr txBox="1"/>
          <p:nvPr/>
        </p:nvSpPr>
        <p:spPr>
          <a:xfrm>
            <a:off x="6516216" y="2092786"/>
            <a:ext cx="792088" cy="400110"/>
          </a:xfrm>
          <a:prstGeom prst="rect">
            <a:avLst/>
          </a:prstGeom>
          <a:noFill/>
        </p:spPr>
        <p:txBody>
          <a:bodyPr wrap="square" rtlCol="0">
            <a:spAutoFit/>
          </a:bodyPr>
          <a:lstStyle/>
          <a:p>
            <a:r>
              <a:rPr lang="en-US" sz="2000" b="1" dirty="0">
                <a:solidFill>
                  <a:srgbClr val="FFE5FF"/>
                </a:solidFill>
                <a:latin typeface="Arial" panose="020B0604020202020204" pitchFamily="34" charset="0"/>
                <a:cs typeface="Arial" panose="020B0604020202020204" pitchFamily="34" charset="0"/>
              </a:rPr>
              <a:t>67%</a:t>
            </a:r>
            <a:endParaRPr lang="cs-CZ" sz="2000" b="1" dirty="0">
              <a:solidFill>
                <a:srgbClr val="FFE5FF"/>
              </a:solidFill>
              <a:latin typeface="Arial" panose="020B0604020202020204" pitchFamily="34" charset="0"/>
              <a:cs typeface="Arial" panose="020B0604020202020204" pitchFamily="34" charset="0"/>
            </a:endParaRPr>
          </a:p>
        </p:txBody>
      </p:sp>
      <p:sp>
        <p:nvSpPr>
          <p:cNvPr id="29" name="TextovéPole 28"/>
          <p:cNvSpPr txBox="1"/>
          <p:nvPr/>
        </p:nvSpPr>
        <p:spPr>
          <a:xfrm>
            <a:off x="7452320" y="3604954"/>
            <a:ext cx="792088" cy="400110"/>
          </a:xfrm>
          <a:prstGeom prst="rect">
            <a:avLst/>
          </a:prstGeom>
          <a:noFill/>
        </p:spPr>
        <p:txBody>
          <a:bodyPr wrap="square" rtlCol="0">
            <a:spAutoFit/>
          </a:bodyPr>
          <a:lstStyle/>
          <a:p>
            <a:r>
              <a:rPr lang="en-US" sz="2000" b="1" dirty="0">
                <a:solidFill>
                  <a:srgbClr val="00CCFF"/>
                </a:solidFill>
                <a:latin typeface="Arial" panose="020B0604020202020204" pitchFamily="34" charset="0"/>
                <a:cs typeface="Arial" panose="020B0604020202020204" pitchFamily="34" charset="0"/>
              </a:rPr>
              <a:t>58%</a:t>
            </a:r>
            <a:endParaRPr lang="cs-CZ" sz="2000" b="1" dirty="0">
              <a:solidFill>
                <a:srgbClr val="00CCFF"/>
              </a:solidFill>
              <a:latin typeface="Arial" panose="020B0604020202020204" pitchFamily="34" charset="0"/>
              <a:cs typeface="Arial" panose="020B0604020202020204" pitchFamily="34" charset="0"/>
            </a:endParaRPr>
          </a:p>
        </p:txBody>
      </p:sp>
      <p:sp>
        <p:nvSpPr>
          <p:cNvPr id="30" name="TextovéPole 29"/>
          <p:cNvSpPr txBox="1"/>
          <p:nvPr/>
        </p:nvSpPr>
        <p:spPr>
          <a:xfrm>
            <a:off x="6876256" y="2524834"/>
            <a:ext cx="792088" cy="400110"/>
          </a:xfrm>
          <a:prstGeom prst="rect">
            <a:avLst/>
          </a:prstGeom>
          <a:noFill/>
        </p:spPr>
        <p:txBody>
          <a:bodyPr wrap="square" rtlCol="0">
            <a:spAutoFit/>
          </a:bodyPr>
          <a:lstStyle/>
          <a:p>
            <a:r>
              <a:rPr lang="en-US" sz="2000" b="1" dirty="0">
                <a:solidFill>
                  <a:srgbClr val="FFE5FF"/>
                </a:solidFill>
                <a:latin typeface="Arial" panose="020B0604020202020204" pitchFamily="34" charset="0"/>
                <a:cs typeface="Arial" panose="020B0604020202020204" pitchFamily="34" charset="0"/>
              </a:rPr>
              <a:t>62%</a:t>
            </a:r>
            <a:endParaRPr lang="cs-CZ" sz="2000" b="1" dirty="0">
              <a:solidFill>
                <a:srgbClr val="FFE5FF"/>
              </a:solidFill>
              <a:latin typeface="Arial" panose="020B0604020202020204" pitchFamily="34" charset="0"/>
              <a:cs typeface="Arial" panose="020B0604020202020204" pitchFamily="34" charset="0"/>
            </a:endParaRPr>
          </a:p>
        </p:txBody>
      </p:sp>
      <p:sp>
        <p:nvSpPr>
          <p:cNvPr id="32" name="TextovéPole 31"/>
          <p:cNvSpPr txBox="1"/>
          <p:nvPr/>
        </p:nvSpPr>
        <p:spPr>
          <a:xfrm>
            <a:off x="6516216" y="2668850"/>
            <a:ext cx="792088" cy="400110"/>
          </a:xfrm>
          <a:prstGeom prst="rect">
            <a:avLst/>
          </a:prstGeom>
          <a:noFill/>
        </p:spPr>
        <p:txBody>
          <a:bodyPr wrap="square" rtlCol="0">
            <a:spAutoFit/>
          </a:bodyPr>
          <a:lstStyle/>
          <a:p>
            <a:r>
              <a:rPr lang="en-US" sz="2000" b="1" dirty="0">
                <a:solidFill>
                  <a:srgbClr val="CCECFF"/>
                </a:solidFill>
                <a:latin typeface="Arial" panose="020B0604020202020204" pitchFamily="34" charset="0"/>
                <a:cs typeface="Arial" panose="020B0604020202020204" pitchFamily="34" charset="0"/>
              </a:rPr>
              <a:t>52%</a:t>
            </a:r>
            <a:endParaRPr lang="cs-CZ" sz="2000" b="1" dirty="0">
              <a:solidFill>
                <a:srgbClr val="CCECFF"/>
              </a:solidFill>
              <a:latin typeface="Arial" panose="020B0604020202020204" pitchFamily="34" charset="0"/>
              <a:cs typeface="Arial" panose="020B0604020202020204" pitchFamily="34" charset="0"/>
            </a:endParaRPr>
          </a:p>
        </p:txBody>
      </p:sp>
      <p:sp>
        <p:nvSpPr>
          <p:cNvPr id="34" name="TextovéPole 33"/>
          <p:cNvSpPr txBox="1"/>
          <p:nvPr/>
        </p:nvSpPr>
        <p:spPr>
          <a:xfrm>
            <a:off x="7092280" y="1300698"/>
            <a:ext cx="792088" cy="400110"/>
          </a:xfrm>
          <a:prstGeom prst="rect">
            <a:avLst/>
          </a:prstGeom>
          <a:noFill/>
        </p:spPr>
        <p:txBody>
          <a:bodyPr wrap="square" rtlCol="0">
            <a:spAutoFit/>
          </a:bodyPr>
          <a:lstStyle/>
          <a:p>
            <a:r>
              <a:rPr lang="cs-CZ" sz="2000" b="1" dirty="0">
                <a:solidFill>
                  <a:srgbClr val="FF00FF"/>
                </a:solidFill>
                <a:latin typeface="Arial" panose="020B0604020202020204" pitchFamily="34" charset="0"/>
                <a:cs typeface="Arial" panose="020B0604020202020204" pitchFamily="34" charset="0"/>
              </a:rPr>
              <a:t>62</a:t>
            </a:r>
            <a:r>
              <a:rPr lang="en-US" sz="2000" b="1" dirty="0">
                <a:solidFill>
                  <a:srgbClr val="FF00FF"/>
                </a:solidFill>
                <a:latin typeface="Arial" panose="020B0604020202020204" pitchFamily="34" charset="0"/>
                <a:cs typeface="Arial" panose="020B0604020202020204" pitchFamily="34" charset="0"/>
              </a:rPr>
              <a:t>%</a:t>
            </a:r>
            <a:endParaRPr lang="cs-CZ" sz="2000" b="1" dirty="0">
              <a:solidFill>
                <a:srgbClr val="FF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65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2" presetClass="entr" presetSubtype="2"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1+#ppt_w/2"/>
                                          </p:val>
                                        </p:tav>
                                        <p:tav tm="100000">
                                          <p:val>
                                            <p:strVal val="#ppt_x"/>
                                          </p:val>
                                        </p:tav>
                                      </p:tavLst>
                                    </p:anim>
                                    <p:anim calcmode="lin" valueType="num">
                                      <p:cBhvr additive="base">
                                        <p:cTn id="4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1+#ppt_w/2"/>
                                          </p:val>
                                        </p:tav>
                                        <p:tav tm="100000">
                                          <p:val>
                                            <p:strVal val="#ppt_x"/>
                                          </p:val>
                                        </p:tav>
                                      </p:tavLst>
                                    </p:anim>
                                    <p:anim calcmode="lin" valueType="num">
                                      <p:cBhvr additive="base">
                                        <p:cTn id="6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par>
                          <p:cTn id="86" fill="hold">
                            <p:stCondLst>
                              <p:cond delay="50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par>
                                <p:cTn id="92" presetID="2" presetClass="entr" presetSubtype="2"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1+#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left)">
                                      <p:cBhvr>
                                        <p:cTn id="100" dur="500"/>
                                        <p:tgtEl>
                                          <p:spTgt spid="24"/>
                                        </p:tgtEl>
                                      </p:cBhvr>
                                    </p:animEffect>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p:cTn id="104" dur="500" fill="hold"/>
                                        <p:tgtEl>
                                          <p:spTgt spid="23"/>
                                        </p:tgtEl>
                                        <p:attrNameLst>
                                          <p:attrName>ppt_w</p:attrName>
                                        </p:attrNameLst>
                                      </p:cBhvr>
                                      <p:tavLst>
                                        <p:tav tm="0">
                                          <p:val>
                                            <p:fltVal val="0"/>
                                          </p:val>
                                        </p:tav>
                                        <p:tav tm="100000">
                                          <p:val>
                                            <p:strVal val="#ppt_w"/>
                                          </p:val>
                                        </p:tav>
                                      </p:tavLst>
                                    </p:anim>
                                    <p:anim calcmode="lin" valueType="num">
                                      <p:cBhvr>
                                        <p:cTn id="105" dur="500" fill="hold"/>
                                        <p:tgtEl>
                                          <p:spTgt spid="23"/>
                                        </p:tgtEl>
                                        <p:attrNameLst>
                                          <p:attrName>ppt_h</p:attrName>
                                        </p:attrNameLst>
                                      </p:cBhvr>
                                      <p:tavLst>
                                        <p:tav tm="0">
                                          <p:val>
                                            <p:fltVal val="0"/>
                                          </p:val>
                                        </p:tav>
                                        <p:tav tm="100000">
                                          <p:val>
                                            <p:strVal val="#ppt_h"/>
                                          </p:val>
                                        </p:tav>
                                      </p:tavLst>
                                    </p:anim>
                                    <p:animEffect transition="in" filter="fade">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500" fill="hold"/>
                                        <p:tgtEl>
                                          <p:spTgt spid="25"/>
                                        </p:tgtEl>
                                        <p:attrNameLst>
                                          <p:attrName>ppt_w</p:attrName>
                                        </p:attrNameLst>
                                      </p:cBhvr>
                                      <p:tavLst>
                                        <p:tav tm="0">
                                          <p:val>
                                            <p:fltVal val="0"/>
                                          </p:val>
                                        </p:tav>
                                        <p:tav tm="100000">
                                          <p:val>
                                            <p:strVal val="#ppt_w"/>
                                          </p:val>
                                        </p:tav>
                                      </p:tavLst>
                                    </p:anim>
                                    <p:anim calcmode="lin" valueType="num">
                                      <p:cBhvr>
                                        <p:cTn id="116" dur="500" fill="hold"/>
                                        <p:tgtEl>
                                          <p:spTgt spid="25"/>
                                        </p:tgtEl>
                                        <p:attrNameLst>
                                          <p:attrName>ppt_h</p:attrName>
                                        </p:attrNameLst>
                                      </p:cBhvr>
                                      <p:tavLst>
                                        <p:tav tm="0">
                                          <p:val>
                                            <p:fltVal val="0"/>
                                          </p:val>
                                        </p:tav>
                                        <p:tav tm="100000">
                                          <p:val>
                                            <p:strVal val="#ppt_h"/>
                                          </p:val>
                                        </p:tav>
                                      </p:tavLst>
                                    </p:anim>
                                    <p:animEffect transition="in" filter="fade">
                                      <p:cBhvr>
                                        <p:cTn id="117" dur="500"/>
                                        <p:tgtEl>
                                          <p:spTgt spid="25"/>
                                        </p:tgtEl>
                                      </p:cBhvr>
                                    </p:animEffect>
                                  </p:childTnLst>
                                </p:cTn>
                              </p:par>
                              <p:par>
                                <p:cTn id="118" presetID="2" presetClass="entr" presetSubtype="2"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additive="base">
                                        <p:cTn id="120" dur="500" fill="hold"/>
                                        <p:tgtEl>
                                          <p:spTgt spid="29"/>
                                        </p:tgtEl>
                                        <p:attrNameLst>
                                          <p:attrName>ppt_x</p:attrName>
                                        </p:attrNameLst>
                                      </p:cBhvr>
                                      <p:tavLst>
                                        <p:tav tm="0">
                                          <p:val>
                                            <p:strVal val="1+#ppt_w/2"/>
                                          </p:val>
                                        </p:tav>
                                        <p:tav tm="100000">
                                          <p:val>
                                            <p:strVal val="#ppt_x"/>
                                          </p:val>
                                        </p:tav>
                                      </p:tavLst>
                                    </p:anim>
                                    <p:anim calcmode="lin" valueType="num">
                                      <p:cBhvr additive="base">
                                        <p:cTn id="121"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P spid="10" grpId="0" animBg="1"/>
      <p:bldP spid="11" grpId="0" animBg="1"/>
      <p:bldP spid="12" grpId="0"/>
      <p:bldP spid="13" grpId="0"/>
      <p:bldP spid="14" grpId="0"/>
      <p:bldP spid="15" grpId="0"/>
      <p:bldP spid="17" grpId="0" animBg="1"/>
      <p:bldP spid="19" grpId="0" animBg="1"/>
      <p:bldP spid="20" grpId="0" animBg="1"/>
      <p:bldP spid="22" grpId="0"/>
      <p:bldP spid="23" grpId="0" animBg="1"/>
      <p:bldP spid="24" grpId="0"/>
      <p:bldP spid="25" grpId="0" animBg="1"/>
      <p:bldP spid="26" grpId="0"/>
      <p:bldP spid="21" grpId="0"/>
      <p:bldP spid="28" grpId="0"/>
      <p:bldP spid="29" grpId="0"/>
      <p:bldP spid="30" grpId="0"/>
      <p:bldP spid="32"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obsah 1"/>
          <p:cNvSpPr>
            <a:spLocks noGrp="1"/>
          </p:cNvSpPr>
          <p:nvPr>
            <p:ph idx="1"/>
          </p:nvPr>
        </p:nvSpPr>
        <p:spPr>
          <a:xfrm>
            <a:off x="457200" y="1639341"/>
            <a:ext cx="8229600" cy="4525963"/>
          </a:xfrm>
        </p:spPr>
        <p:txBody>
          <a:bodyPr>
            <a:normAutofit/>
          </a:bodyPr>
          <a:lstStyle/>
          <a:p>
            <a:pPr marL="0" indent="0" algn="ctr">
              <a:buNone/>
            </a:pPr>
            <a:r>
              <a:rPr lang="cs-CZ" sz="3600" b="1" dirty="0" err="1">
                <a:solidFill>
                  <a:srgbClr val="C00000"/>
                </a:solidFill>
              </a:rPr>
              <a:t>This</a:t>
            </a:r>
            <a:r>
              <a:rPr lang="cs-CZ" sz="3600" b="1" dirty="0">
                <a:solidFill>
                  <a:srgbClr val="C00000"/>
                </a:solidFill>
              </a:rPr>
              <a:t> </a:t>
            </a:r>
            <a:r>
              <a:rPr lang="cs-CZ" sz="3600" b="1" dirty="0" err="1">
                <a:solidFill>
                  <a:srgbClr val="C00000"/>
                </a:solidFill>
              </a:rPr>
              <a:t>presentation</a:t>
            </a:r>
            <a:r>
              <a:rPr lang="cs-CZ" sz="3600" b="1" dirty="0">
                <a:solidFill>
                  <a:srgbClr val="C00000"/>
                </a:solidFill>
              </a:rPr>
              <a:t> </a:t>
            </a:r>
            <a:r>
              <a:rPr lang="cs-CZ" sz="3600" b="1" dirty="0" err="1">
                <a:solidFill>
                  <a:srgbClr val="C00000"/>
                </a:solidFill>
              </a:rPr>
              <a:t>includes</a:t>
            </a:r>
            <a:r>
              <a:rPr lang="cs-CZ" sz="3600" b="1" dirty="0">
                <a:solidFill>
                  <a:srgbClr val="C00000"/>
                </a:solidFill>
              </a:rPr>
              <a:t> </a:t>
            </a:r>
            <a:r>
              <a:rPr lang="cs-CZ" sz="3600" b="1" dirty="0" err="1">
                <a:solidFill>
                  <a:srgbClr val="C00000"/>
                </a:solidFill>
              </a:rPr>
              <a:t>only</a:t>
            </a:r>
            <a:r>
              <a:rPr lang="cs-CZ" sz="3600" b="1" dirty="0">
                <a:solidFill>
                  <a:srgbClr val="C00000"/>
                </a:solidFill>
              </a:rPr>
              <a:t> </a:t>
            </a:r>
            <a:r>
              <a:rPr lang="cs-CZ" sz="3600" b="1" dirty="0" err="1">
                <a:solidFill>
                  <a:srgbClr val="C00000"/>
                </a:solidFill>
              </a:rPr>
              <a:t>the</a:t>
            </a:r>
            <a:r>
              <a:rPr lang="cs-CZ" sz="3600" b="1" dirty="0">
                <a:solidFill>
                  <a:srgbClr val="C00000"/>
                </a:solidFill>
              </a:rPr>
              <a:t> most </a:t>
            </a:r>
            <a:r>
              <a:rPr lang="cs-CZ" sz="3600" b="1" dirty="0" err="1">
                <a:solidFill>
                  <a:srgbClr val="C00000"/>
                </a:solidFill>
              </a:rPr>
              <a:t>important</a:t>
            </a:r>
            <a:r>
              <a:rPr lang="cs-CZ" sz="3600" b="1" dirty="0">
                <a:solidFill>
                  <a:srgbClr val="C00000"/>
                </a:solidFill>
              </a:rPr>
              <a:t> </a:t>
            </a:r>
            <a:r>
              <a:rPr lang="cs-CZ" sz="3600" b="1" dirty="0" err="1">
                <a:solidFill>
                  <a:srgbClr val="C00000"/>
                </a:solidFill>
              </a:rPr>
              <a:t>terms</a:t>
            </a:r>
            <a:r>
              <a:rPr lang="cs-CZ" sz="3600" b="1" dirty="0">
                <a:solidFill>
                  <a:srgbClr val="C00000"/>
                </a:solidFill>
              </a:rPr>
              <a:t> and </a:t>
            </a:r>
            <a:r>
              <a:rPr lang="cs-CZ" sz="3600" b="1" dirty="0" err="1">
                <a:solidFill>
                  <a:srgbClr val="C00000"/>
                </a:solidFill>
              </a:rPr>
              <a:t>facts</a:t>
            </a:r>
            <a:r>
              <a:rPr lang="cs-CZ" sz="3600" b="1" dirty="0">
                <a:solidFill>
                  <a:srgbClr val="C00000"/>
                </a:solidFill>
              </a:rPr>
              <a:t>. </a:t>
            </a:r>
            <a:r>
              <a:rPr lang="cs-CZ" sz="3600" b="1" dirty="0" err="1">
                <a:solidFill>
                  <a:srgbClr val="C00000"/>
                </a:solidFill>
              </a:rPr>
              <a:t>Its</a:t>
            </a:r>
            <a:r>
              <a:rPr lang="cs-CZ" sz="3600" b="1" dirty="0">
                <a:solidFill>
                  <a:srgbClr val="C00000"/>
                </a:solidFill>
              </a:rPr>
              <a:t> </a:t>
            </a:r>
            <a:r>
              <a:rPr lang="cs-CZ" sz="3600" b="1" dirty="0" err="1">
                <a:solidFill>
                  <a:srgbClr val="C00000"/>
                </a:solidFill>
              </a:rPr>
              <a:t>content</a:t>
            </a:r>
            <a:r>
              <a:rPr lang="cs-CZ" sz="3600" b="1" dirty="0">
                <a:solidFill>
                  <a:srgbClr val="C00000"/>
                </a:solidFill>
              </a:rPr>
              <a:t> by </a:t>
            </a:r>
            <a:r>
              <a:rPr lang="cs-CZ" sz="3600" b="1" dirty="0" err="1">
                <a:solidFill>
                  <a:srgbClr val="C00000"/>
                </a:solidFill>
              </a:rPr>
              <a:t>itself</a:t>
            </a:r>
            <a:r>
              <a:rPr lang="cs-CZ" sz="3600" b="1" dirty="0">
                <a:solidFill>
                  <a:srgbClr val="C00000"/>
                </a:solidFill>
              </a:rPr>
              <a:t> </a:t>
            </a:r>
            <a:r>
              <a:rPr lang="cs-CZ" sz="3600" b="1" dirty="0" err="1">
                <a:solidFill>
                  <a:srgbClr val="C00000"/>
                </a:solidFill>
              </a:rPr>
              <a:t>is</a:t>
            </a:r>
            <a:r>
              <a:rPr lang="cs-CZ" sz="3600" b="1" dirty="0">
                <a:solidFill>
                  <a:srgbClr val="C00000"/>
                </a:solidFill>
              </a:rPr>
              <a:t> not a </a:t>
            </a:r>
            <a:r>
              <a:rPr lang="cs-CZ" sz="3600" b="1" dirty="0" err="1">
                <a:solidFill>
                  <a:srgbClr val="C00000"/>
                </a:solidFill>
              </a:rPr>
              <a:t>sufficient</a:t>
            </a:r>
            <a:r>
              <a:rPr lang="cs-CZ" sz="3600" b="1" dirty="0">
                <a:solidFill>
                  <a:srgbClr val="C00000"/>
                </a:solidFill>
              </a:rPr>
              <a:t> source </a:t>
            </a:r>
            <a:r>
              <a:rPr lang="cs-CZ" sz="3600" b="1" dirty="0" err="1">
                <a:solidFill>
                  <a:srgbClr val="C00000"/>
                </a:solidFill>
              </a:rPr>
              <a:t>of</a:t>
            </a:r>
            <a:r>
              <a:rPr lang="cs-CZ" sz="3600" b="1" dirty="0">
                <a:solidFill>
                  <a:srgbClr val="C00000"/>
                </a:solidFill>
              </a:rPr>
              <a:t> </a:t>
            </a:r>
            <a:r>
              <a:rPr lang="cs-CZ" sz="3600" b="1" dirty="0" err="1">
                <a:solidFill>
                  <a:srgbClr val="C00000"/>
                </a:solidFill>
              </a:rPr>
              <a:t>information</a:t>
            </a:r>
            <a:r>
              <a:rPr lang="cs-CZ" sz="3600" b="1" dirty="0">
                <a:solidFill>
                  <a:srgbClr val="C00000"/>
                </a:solidFill>
              </a:rPr>
              <a:t> </a:t>
            </a:r>
            <a:r>
              <a:rPr lang="cs-CZ" sz="3600" b="1" dirty="0" err="1">
                <a:solidFill>
                  <a:srgbClr val="C00000"/>
                </a:solidFill>
              </a:rPr>
              <a:t>required</a:t>
            </a:r>
            <a:r>
              <a:rPr lang="cs-CZ" sz="3600" b="1" dirty="0">
                <a:solidFill>
                  <a:srgbClr val="C00000"/>
                </a:solidFill>
              </a:rPr>
              <a:t> to </a:t>
            </a:r>
            <a:r>
              <a:rPr lang="cs-CZ" sz="3600" b="1" dirty="0" err="1">
                <a:solidFill>
                  <a:srgbClr val="C00000"/>
                </a:solidFill>
              </a:rPr>
              <a:t>pass</a:t>
            </a:r>
            <a:r>
              <a:rPr lang="cs-CZ" sz="3600" b="1" dirty="0">
                <a:solidFill>
                  <a:srgbClr val="C00000"/>
                </a:solidFill>
              </a:rPr>
              <a:t> </a:t>
            </a:r>
            <a:r>
              <a:rPr lang="cs-CZ" sz="3600" b="1" dirty="0" err="1">
                <a:solidFill>
                  <a:srgbClr val="C00000"/>
                </a:solidFill>
              </a:rPr>
              <a:t>the</a:t>
            </a:r>
            <a:r>
              <a:rPr lang="cs-CZ" sz="3600" b="1" dirty="0">
                <a:solidFill>
                  <a:srgbClr val="C00000"/>
                </a:solidFill>
              </a:rPr>
              <a:t> </a:t>
            </a:r>
            <a:r>
              <a:rPr lang="cs-CZ" sz="3600" b="1" dirty="0" err="1">
                <a:solidFill>
                  <a:srgbClr val="C00000"/>
                </a:solidFill>
              </a:rPr>
              <a:t>Physiology</a:t>
            </a:r>
            <a:r>
              <a:rPr lang="cs-CZ" sz="3600" b="1" dirty="0">
                <a:solidFill>
                  <a:srgbClr val="C00000"/>
                </a:solidFill>
              </a:rPr>
              <a:t> </a:t>
            </a:r>
            <a:r>
              <a:rPr lang="cs-CZ" sz="3600" b="1" dirty="0" err="1">
                <a:solidFill>
                  <a:srgbClr val="C00000"/>
                </a:solidFill>
              </a:rPr>
              <a:t>exam</a:t>
            </a:r>
            <a:r>
              <a:rPr lang="cs-CZ" sz="3600" b="1" dirty="0">
                <a:solidFill>
                  <a:srgbClr val="C00000"/>
                </a:solidFill>
              </a:rPr>
              <a:t>. </a:t>
            </a:r>
          </a:p>
        </p:txBody>
      </p:sp>
    </p:spTree>
    <p:extLst>
      <p:ext uri="{BB962C8B-B14F-4D97-AF65-F5344CB8AC3E}">
        <p14:creationId xmlns:p14="http://schemas.microsoft.com/office/powerpoint/2010/main" val="3170964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Fetal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600201"/>
            <a:ext cx="8147248" cy="676672"/>
          </a:xfrm>
        </p:spPr>
        <p:txBody>
          <a:bodyPr>
            <a:normAutofit/>
          </a:bodyPr>
          <a:lstStyle/>
          <a:p>
            <a:r>
              <a:rPr lang="en-GB" sz="3000" dirty="0" err="1">
                <a:latin typeface="Arial" panose="020B0604020202020204" pitchFamily="34" charset="0"/>
                <a:cs typeface="Arial" panose="020B0604020202020204" pitchFamily="34" charset="0"/>
              </a:rPr>
              <a:t>fetal</a:t>
            </a:r>
            <a:r>
              <a:rPr lang="en-GB" sz="3000" dirty="0">
                <a:latin typeface="Arial" panose="020B0604020202020204" pitchFamily="34" charset="0"/>
                <a:cs typeface="Arial" panose="020B0604020202020204" pitchFamily="34" charset="0"/>
              </a:rPr>
              <a:t> haemoglobin </a:t>
            </a:r>
            <a:r>
              <a:rPr lang="en-GB" sz="2600" dirty="0">
                <a:latin typeface="Arial" panose="020B0604020202020204" pitchFamily="34" charset="0"/>
                <a:cs typeface="Arial" panose="020B0604020202020204" pitchFamily="34" charset="0"/>
              </a:rPr>
              <a:t>(higher affinity to oxygen</a:t>
            </a:r>
            <a:r>
              <a:rPr lang="cs-CZ" sz="2600" dirty="0">
                <a:latin typeface="Arial" panose="020B0604020202020204" pitchFamily="34" charset="0"/>
                <a:cs typeface="Arial" panose="020B0604020202020204" pitchFamily="34" charset="0"/>
              </a:rPr>
              <a:t>)</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Skupina 4"/>
          <p:cNvGrpSpPr/>
          <p:nvPr/>
        </p:nvGrpSpPr>
        <p:grpSpPr>
          <a:xfrm>
            <a:off x="2770541" y="2492896"/>
            <a:ext cx="5689891" cy="3816424"/>
            <a:chOff x="2770541" y="2492896"/>
            <a:chExt cx="5689891" cy="3816424"/>
          </a:xfrm>
        </p:grpSpPr>
        <p:sp>
          <p:nvSpPr>
            <p:cNvPr id="6" name="TextovéPole 5"/>
            <p:cNvSpPr txBox="1"/>
            <p:nvPr/>
          </p:nvSpPr>
          <p:spPr>
            <a:xfrm>
              <a:off x="2770541" y="5939988"/>
              <a:ext cx="5689891" cy="369332"/>
            </a:xfrm>
            <a:prstGeom prst="rect">
              <a:avLst/>
            </a:prstGeom>
            <a:noFill/>
          </p:spPr>
          <p:txBody>
            <a:bodyPr wrap="none" rtlCol="0">
              <a:spAutoFit/>
            </a:bodyPr>
            <a:lstStyle/>
            <a:p>
              <a:r>
                <a:rPr lang="cs-CZ" dirty="0" err="1">
                  <a:latin typeface="Arial" panose="020B0604020202020204" pitchFamily="34" charset="0"/>
                  <a:cs typeface="Arial" panose="020B0604020202020204" pitchFamily="34" charset="0"/>
                </a:rPr>
                <a:t>Ganong´s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Review</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of</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Medical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Physiology</a:t>
              </a:r>
              <a:r>
                <a:rPr lang="cs-CZ" dirty="0">
                  <a:latin typeface="Arial" panose="020B0604020202020204" pitchFamily="34" charset="0"/>
                  <a:cs typeface="Arial" panose="020B0604020202020204" pitchFamily="34" charset="0"/>
                </a:rPr>
                <a:t>, 23</a:t>
              </a:r>
              <a:r>
                <a:rPr lang="cs-CZ" baseline="30000" dirty="0">
                  <a:latin typeface="Arial" panose="020B0604020202020204" pitchFamily="34" charset="0"/>
                  <a:cs typeface="Arial" panose="020B0604020202020204" pitchFamily="34" charset="0"/>
                </a:rPr>
                <a:t>rd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edition</a:t>
              </a:r>
              <a:endParaRPr lang="cs-CZ"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972" y="2492896"/>
              <a:ext cx="346844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Zástupný symbol pro obsah 2"/>
          <p:cNvSpPr txBox="1">
            <a:spLocks/>
          </p:cNvSpPr>
          <p:nvPr/>
        </p:nvSpPr>
        <p:spPr>
          <a:xfrm>
            <a:off x="467544" y="2454890"/>
            <a:ext cx="4380428"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000" dirty="0">
                <a:latin typeface="Arial" panose="020B0604020202020204" pitchFamily="34" charset="0"/>
                <a:cs typeface="Arial" panose="020B0604020202020204" pitchFamily="34" charset="0"/>
              </a:rPr>
              <a:t>short-period hypoxia</a:t>
            </a:r>
            <a:endParaRPr lang="en-GB" sz="2600" dirty="0">
              <a:latin typeface="Arial" panose="020B0604020202020204" pitchFamily="34" charset="0"/>
              <a:cs typeface="Arial" panose="020B0604020202020204" pitchFamily="34" charset="0"/>
            </a:endParaRPr>
          </a:p>
        </p:txBody>
      </p:sp>
      <p:sp>
        <p:nvSpPr>
          <p:cNvPr id="10" name="Zástupný symbol pro obsah 2"/>
          <p:cNvSpPr txBox="1">
            <a:spLocks/>
          </p:cNvSpPr>
          <p:nvPr/>
        </p:nvSpPr>
        <p:spPr>
          <a:xfrm>
            <a:off x="467544" y="2958946"/>
            <a:ext cx="3888432"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3000" dirty="0" err="1">
                <a:latin typeface="Arial" panose="020B0604020202020204" pitchFamily="34" charset="0"/>
                <a:cs typeface="Arial" panose="020B0604020202020204" pitchFamily="34" charset="0"/>
              </a:rPr>
              <a:t>longer</a:t>
            </a:r>
            <a:r>
              <a:rPr lang="cs-CZ" sz="3000" dirty="0">
                <a:latin typeface="Arial" panose="020B0604020202020204" pitchFamily="34" charset="0"/>
                <a:cs typeface="Arial" panose="020B0604020202020204" pitchFamily="34" charset="0"/>
              </a:rPr>
              <a:t> </a:t>
            </a:r>
            <a:r>
              <a:rPr lang="cs-CZ" sz="3000" dirty="0" err="1">
                <a:latin typeface="Arial" panose="020B0604020202020204" pitchFamily="34" charset="0"/>
                <a:cs typeface="Arial" panose="020B0604020202020204" pitchFamily="34" charset="0"/>
              </a:rPr>
              <a:t>hypoxia</a:t>
            </a:r>
            <a:endParaRPr lang="cs-CZ" sz="2600" dirty="0">
              <a:latin typeface="Arial" panose="020B0604020202020204" pitchFamily="34" charset="0"/>
              <a:cs typeface="Arial" panose="020B0604020202020204" pitchFamily="34" charset="0"/>
            </a:endParaRPr>
          </a:p>
        </p:txBody>
      </p:sp>
      <p:sp>
        <p:nvSpPr>
          <p:cNvPr id="11" name="Zástupný symbol pro obsah 2"/>
          <p:cNvSpPr txBox="1">
            <a:spLocks/>
          </p:cNvSpPr>
          <p:nvPr/>
        </p:nvSpPr>
        <p:spPr>
          <a:xfrm>
            <a:off x="467544" y="3823042"/>
            <a:ext cx="3888432" cy="197293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5500" dirty="0">
                <a:latin typeface="Arial" panose="020B0604020202020204" pitchFamily="34" charset="0"/>
                <a:cs typeface="Arial" panose="020B0604020202020204" pitchFamily="34" charset="0"/>
              </a:rPr>
              <a:t>thick muscle wall of umbilical vessels          </a:t>
            </a:r>
            <a:r>
              <a:rPr lang="en-GB" sz="4000" dirty="0">
                <a:latin typeface="Arial" panose="020B0604020202020204" pitchFamily="34" charset="0"/>
                <a:cs typeface="Arial" panose="020B0604020202020204" pitchFamily="34" charset="0"/>
              </a:rPr>
              <a:t>(sensitive </a:t>
            </a:r>
            <a:r>
              <a:rPr lang="cs-CZ" sz="4000" dirty="0" err="1">
                <a:latin typeface="Arial" panose="020B0604020202020204" pitchFamily="34" charset="0"/>
                <a:cs typeface="Arial" panose="020B0604020202020204" pitchFamily="34" charset="0"/>
              </a:rPr>
              <a:t>contractile</a:t>
            </a:r>
            <a:r>
              <a:rPr lang="cs-CZ" sz="4000" dirty="0">
                <a:latin typeface="Arial" panose="020B0604020202020204" pitchFamily="34" charset="0"/>
                <a:cs typeface="Arial" panose="020B0604020202020204" pitchFamily="34" charset="0"/>
              </a:rPr>
              <a:t> </a:t>
            </a:r>
            <a:r>
              <a:rPr lang="en-GB" sz="4000" dirty="0">
                <a:latin typeface="Arial" panose="020B0604020202020204" pitchFamily="34" charset="0"/>
                <a:cs typeface="Arial" panose="020B0604020202020204" pitchFamily="34" charset="0"/>
              </a:rPr>
              <a:t>reaction to many stimuli – injury, hypoxia, </a:t>
            </a:r>
            <a:r>
              <a:rPr lang="en-GB" sz="4000" dirty="0" err="1">
                <a:latin typeface="Arial" panose="020B0604020202020204" pitchFamily="34" charset="0"/>
                <a:cs typeface="Arial" panose="020B0604020202020204" pitchFamily="34" charset="0"/>
              </a:rPr>
              <a:t>sympathomimetics</a:t>
            </a:r>
            <a:r>
              <a:rPr lang="en-GB" sz="4000"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etc</a:t>
            </a:r>
            <a:r>
              <a:rPr lang="cs-CZ" sz="4000" i="1" dirty="0">
                <a:latin typeface="Arial" panose="020B0604020202020204" pitchFamily="34" charset="0"/>
                <a:cs typeface="Arial" panose="020B0604020202020204" pitchFamily="34" charset="0"/>
              </a:rPr>
              <a:t>.</a:t>
            </a:r>
            <a:r>
              <a:rPr lang="cs-CZ" sz="4000" dirty="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51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left)">
                                      <p:cBhvr>
                                        <p:cTn id="2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build="p"/>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Fetal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412776"/>
            <a:ext cx="8147248" cy="676672"/>
          </a:xfrm>
        </p:spPr>
        <p:txBody>
          <a:bodyPr>
            <a:normAutofit/>
          </a:bodyPr>
          <a:lstStyle/>
          <a:p>
            <a:r>
              <a:rPr lang="cs-CZ" sz="3000" b="1" dirty="0" err="1">
                <a:solidFill>
                  <a:srgbClr val="C00000"/>
                </a:solidFill>
                <a:latin typeface="Arial" panose="020B0604020202020204" pitchFamily="34" charset="0"/>
                <a:cs typeface="Arial" panose="020B0604020202020204" pitchFamily="34" charset="0"/>
              </a:rPr>
              <a:t>Changes</a:t>
            </a:r>
            <a:r>
              <a:rPr lang="cs-CZ" sz="3000" b="1" dirty="0">
                <a:solidFill>
                  <a:srgbClr val="C00000"/>
                </a:solidFill>
                <a:latin typeface="Arial" panose="020B0604020202020204" pitchFamily="34" charset="0"/>
                <a:cs typeface="Arial" panose="020B0604020202020204" pitchFamily="34" charset="0"/>
              </a:rPr>
              <a:t> </a:t>
            </a:r>
            <a:r>
              <a:rPr lang="cs-CZ" sz="3000" b="1" dirty="0" err="1">
                <a:solidFill>
                  <a:srgbClr val="C00000"/>
                </a:solidFill>
                <a:latin typeface="Arial" panose="020B0604020202020204" pitchFamily="34" charset="0"/>
                <a:cs typeface="Arial" panose="020B0604020202020204" pitchFamily="34" charset="0"/>
              </a:rPr>
              <a:t>after</a:t>
            </a:r>
            <a:r>
              <a:rPr lang="cs-CZ" sz="3000" b="1" dirty="0">
                <a:solidFill>
                  <a:srgbClr val="C00000"/>
                </a:solidFill>
                <a:latin typeface="Arial" panose="020B0604020202020204" pitchFamily="34" charset="0"/>
                <a:cs typeface="Arial" panose="020B0604020202020204" pitchFamily="34" charset="0"/>
              </a:rPr>
              <a:t> </a:t>
            </a:r>
            <a:r>
              <a:rPr lang="cs-CZ" sz="3000" b="1" dirty="0" err="1">
                <a:solidFill>
                  <a:srgbClr val="C00000"/>
                </a:solidFill>
                <a:latin typeface="Arial" panose="020B0604020202020204" pitchFamily="34" charset="0"/>
                <a:cs typeface="Arial" panose="020B0604020202020204" pitchFamily="34" charset="0"/>
              </a:rPr>
              <a:t>birth</a:t>
            </a:r>
            <a:endParaRPr lang="cs-CZ" sz="2600" b="1" dirty="0">
              <a:solidFill>
                <a:srgbClr val="C0000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ástupný symbol pro obsah 2"/>
          <p:cNvSpPr txBox="1">
            <a:spLocks/>
          </p:cNvSpPr>
          <p:nvPr/>
        </p:nvSpPr>
        <p:spPr>
          <a:xfrm>
            <a:off x="467544" y="1994851"/>
            <a:ext cx="4824536" cy="4606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b="1" dirty="0">
                <a:latin typeface="Arial" panose="020B0604020202020204" pitchFamily="34" charset="0"/>
                <a:cs typeface="Arial" panose="020B0604020202020204" pitchFamily="34" charset="0"/>
              </a:rPr>
              <a:t>Closure of umbilical vein</a:t>
            </a:r>
          </a:p>
        </p:txBody>
      </p:sp>
      <p:sp>
        <p:nvSpPr>
          <p:cNvPr id="10" name="Zástupný symbol pro obsah 2"/>
          <p:cNvSpPr txBox="1">
            <a:spLocks/>
          </p:cNvSpPr>
          <p:nvPr/>
        </p:nvSpPr>
        <p:spPr>
          <a:xfrm>
            <a:off x="827583" y="2376669"/>
            <a:ext cx="4717153" cy="7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400" dirty="0">
                <a:latin typeface="Arial" panose="020B0604020202020204" pitchFamily="34" charset="0"/>
                <a:cs typeface="Arial" panose="020B0604020202020204" pitchFamily="34" charset="0"/>
              </a:rPr>
              <a:t>sudden ↑ of peripheral resistance and blood pressure</a:t>
            </a:r>
          </a:p>
        </p:txBody>
      </p:sp>
      <p:sp>
        <p:nvSpPr>
          <p:cNvPr id="11" name="Zástupný symbol pro obsah 2"/>
          <p:cNvSpPr txBox="1">
            <a:spLocks/>
          </p:cNvSpPr>
          <p:nvPr/>
        </p:nvSpPr>
        <p:spPr>
          <a:xfrm>
            <a:off x="467544" y="4349338"/>
            <a:ext cx="4824536" cy="842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b="1" dirty="0">
                <a:latin typeface="Arial" panose="020B0604020202020204" pitchFamily="34" charset="0"/>
                <a:cs typeface="Arial" panose="020B0604020202020204" pitchFamily="34" charset="0"/>
              </a:rPr>
              <a:t>The first inspiration </a:t>
            </a:r>
            <a:r>
              <a:rPr lang="en-GB" sz="2200" dirty="0">
                <a:latin typeface="Arial" panose="020B0604020202020204" pitchFamily="34" charset="0"/>
                <a:cs typeface="Arial" panose="020B0604020202020204" pitchFamily="34" charset="0"/>
              </a:rPr>
              <a:t>(due to asphyxia and cooling of the body)</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357051"/>
            <a:ext cx="3024336" cy="498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ovéPole 12"/>
          <p:cNvSpPr txBox="1"/>
          <p:nvPr/>
        </p:nvSpPr>
        <p:spPr>
          <a:xfrm>
            <a:off x="2699792" y="6372036"/>
            <a:ext cx="5689891" cy="369332"/>
          </a:xfrm>
          <a:prstGeom prst="rect">
            <a:avLst/>
          </a:prstGeom>
          <a:noFill/>
        </p:spPr>
        <p:txBody>
          <a:bodyPr wrap="none" rtlCol="0">
            <a:spAutoFit/>
          </a:bodyPr>
          <a:lstStyle/>
          <a:p>
            <a:r>
              <a:rPr lang="cs-CZ" dirty="0" err="1">
                <a:latin typeface="Arial" panose="020B0604020202020204" pitchFamily="34" charset="0"/>
                <a:cs typeface="Arial" panose="020B0604020202020204" pitchFamily="34" charset="0"/>
              </a:rPr>
              <a:t>Ganong´s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Review</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of</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Medical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Physiology</a:t>
            </a:r>
            <a:r>
              <a:rPr lang="cs-CZ" dirty="0">
                <a:latin typeface="Arial" panose="020B0604020202020204" pitchFamily="34" charset="0"/>
                <a:cs typeface="Arial" panose="020B0604020202020204" pitchFamily="34" charset="0"/>
              </a:rPr>
              <a:t>, 23</a:t>
            </a:r>
            <a:r>
              <a:rPr lang="cs-CZ" baseline="30000" dirty="0">
                <a:latin typeface="Arial" panose="020B0604020202020204" pitchFamily="34" charset="0"/>
                <a:cs typeface="Arial" panose="020B0604020202020204" pitchFamily="34" charset="0"/>
              </a:rPr>
              <a:t>rd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edition</a:t>
            </a:r>
            <a:endParaRPr lang="cs-CZ" dirty="0">
              <a:latin typeface="Arial" panose="020B0604020202020204" pitchFamily="34" charset="0"/>
              <a:cs typeface="Arial" panose="020B0604020202020204" pitchFamily="34" charset="0"/>
            </a:endParaRPr>
          </a:p>
        </p:txBody>
      </p:sp>
      <p:sp>
        <p:nvSpPr>
          <p:cNvPr id="15" name="Násobení 14"/>
          <p:cNvSpPr/>
          <p:nvPr/>
        </p:nvSpPr>
        <p:spPr>
          <a:xfrm>
            <a:off x="6140410" y="3326240"/>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ástupný symbol pro obsah 2"/>
          <p:cNvSpPr txBox="1">
            <a:spLocks/>
          </p:cNvSpPr>
          <p:nvPr/>
        </p:nvSpPr>
        <p:spPr>
          <a:xfrm>
            <a:off x="827584" y="3100705"/>
            <a:ext cx="4464496" cy="8315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400" dirty="0">
                <a:latin typeface="Arial" panose="020B0604020202020204" pitchFamily="34" charset="0"/>
                <a:cs typeface="Arial" panose="020B0604020202020204" pitchFamily="34" charset="0"/>
              </a:rPr>
              <a:t>contraction of musculature of </a:t>
            </a:r>
            <a:r>
              <a:rPr lang="en-GB" sz="2400" i="1" dirty="0" err="1">
                <a:latin typeface="Arial" panose="020B0604020202020204" pitchFamily="34" charset="0"/>
                <a:cs typeface="Arial" panose="020B0604020202020204" pitchFamily="34" charset="0"/>
              </a:rPr>
              <a:t>ductus</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venosus</a:t>
            </a:r>
            <a:r>
              <a:rPr lang="en-GB" sz="2400" dirty="0">
                <a:latin typeface="Arial" panose="020B0604020202020204" pitchFamily="34" charset="0"/>
                <a:cs typeface="Arial" panose="020B0604020202020204" pitchFamily="34" charset="0"/>
              </a:rPr>
              <a:t> and its closure</a:t>
            </a:r>
          </a:p>
        </p:txBody>
      </p:sp>
      <p:sp>
        <p:nvSpPr>
          <p:cNvPr id="17" name="Zástupný symbol pro obsah 2"/>
          <p:cNvSpPr txBox="1">
            <a:spLocks/>
          </p:cNvSpPr>
          <p:nvPr/>
        </p:nvSpPr>
        <p:spPr>
          <a:xfrm>
            <a:off x="827583" y="5125660"/>
            <a:ext cx="4717153" cy="567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400" dirty="0">
                <a:latin typeface="Arial" panose="020B0604020202020204" pitchFamily="34" charset="0"/>
                <a:cs typeface="Arial" panose="020B0604020202020204" pitchFamily="34" charset="0"/>
              </a:rPr>
              <a:t>↓ resistance of the lung bloodstream</a:t>
            </a:r>
          </a:p>
        </p:txBody>
      </p:sp>
      <p:sp>
        <p:nvSpPr>
          <p:cNvPr id="18" name="Zástupný symbol pro obsah 2"/>
          <p:cNvSpPr txBox="1">
            <a:spLocks/>
          </p:cNvSpPr>
          <p:nvPr/>
        </p:nvSpPr>
        <p:spPr>
          <a:xfrm>
            <a:off x="827584" y="5871637"/>
            <a:ext cx="4464496" cy="617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cs-CZ" sz="2400" dirty="0">
                <a:latin typeface="Arial" panose="020B0604020202020204" pitchFamily="34" charset="0"/>
                <a:cs typeface="Arial" panose="020B0604020202020204" pitchFamily="34" charset="0"/>
              </a:rPr>
              <a:t>much more </a:t>
            </a:r>
            <a:r>
              <a:rPr lang="cs-CZ" sz="2400" dirty="0" err="1">
                <a:latin typeface="Arial" panose="020B0604020202020204" pitchFamily="34" charset="0"/>
                <a:cs typeface="Arial" panose="020B0604020202020204" pitchFamily="34" charset="0"/>
              </a:rPr>
              <a:t>blood</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into</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lungs</a:t>
            </a:r>
            <a:endParaRPr lang="cs-CZ" sz="2400" dirty="0">
              <a:latin typeface="Arial" panose="020B0604020202020204" pitchFamily="34" charset="0"/>
              <a:cs typeface="Arial" panose="020B0604020202020204" pitchFamily="34" charset="0"/>
            </a:endParaRPr>
          </a:p>
        </p:txBody>
      </p:sp>
      <p:sp>
        <p:nvSpPr>
          <p:cNvPr id="19" name="Násobení 18"/>
          <p:cNvSpPr/>
          <p:nvPr/>
        </p:nvSpPr>
        <p:spPr>
          <a:xfrm>
            <a:off x="5924386" y="6015246"/>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8089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left)">
                                      <p:cBhvr>
                                        <p:cTn id="38" dur="500"/>
                                        <p:tgtEl>
                                          <p:spTgt spid="11">
                                            <p:txEl>
                                              <p:pRg st="0" end="0"/>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p:bldP spid="11" grpId="0" build="p"/>
      <p:bldP spid="15" grpId="0" animBg="1"/>
      <p:bldP spid="16" grpId="0"/>
      <p:bldP spid="17" grpId="0"/>
      <p:bldP spid="18"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Fetal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412776"/>
            <a:ext cx="8147248" cy="676672"/>
          </a:xfrm>
        </p:spPr>
        <p:txBody>
          <a:bodyPr>
            <a:normAutofit/>
          </a:bodyPr>
          <a:lstStyle/>
          <a:p>
            <a:r>
              <a:rPr lang="cs-CZ" sz="3000" b="1" dirty="0" err="1">
                <a:solidFill>
                  <a:srgbClr val="C00000"/>
                </a:solidFill>
                <a:latin typeface="Arial" panose="020B0604020202020204" pitchFamily="34" charset="0"/>
                <a:cs typeface="Arial" panose="020B0604020202020204" pitchFamily="34" charset="0"/>
              </a:rPr>
              <a:t>Changes</a:t>
            </a:r>
            <a:r>
              <a:rPr lang="cs-CZ" sz="3000" b="1" dirty="0">
                <a:solidFill>
                  <a:srgbClr val="C00000"/>
                </a:solidFill>
                <a:latin typeface="Arial" panose="020B0604020202020204" pitchFamily="34" charset="0"/>
                <a:cs typeface="Arial" panose="020B0604020202020204" pitchFamily="34" charset="0"/>
              </a:rPr>
              <a:t> </a:t>
            </a:r>
            <a:r>
              <a:rPr lang="cs-CZ" sz="3000" b="1" dirty="0" err="1">
                <a:solidFill>
                  <a:srgbClr val="C00000"/>
                </a:solidFill>
                <a:latin typeface="Arial" panose="020B0604020202020204" pitchFamily="34" charset="0"/>
                <a:cs typeface="Arial" panose="020B0604020202020204" pitchFamily="34" charset="0"/>
              </a:rPr>
              <a:t>after</a:t>
            </a:r>
            <a:r>
              <a:rPr lang="cs-CZ" sz="3000" b="1" dirty="0">
                <a:solidFill>
                  <a:srgbClr val="C00000"/>
                </a:solidFill>
                <a:latin typeface="Arial" panose="020B0604020202020204" pitchFamily="34" charset="0"/>
                <a:cs typeface="Arial" panose="020B0604020202020204" pitchFamily="34" charset="0"/>
              </a:rPr>
              <a:t> </a:t>
            </a:r>
            <a:r>
              <a:rPr lang="cs-CZ" sz="3000" b="1" dirty="0" err="1">
                <a:solidFill>
                  <a:srgbClr val="C00000"/>
                </a:solidFill>
                <a:latin typeface="Arial" panose="020B0604020202020204" pitchFamily="34" charset="0"/>
                <a:cs typeface="Arial" panose="020B0604020202020204" pitchFamily="34" charset="0"/>
              </a:rPr>
              <a:t>birth</a:t>
            </a:r>
            <a:endParaRPr lang="cs-CZ" sz="2600" b="1" dirty="0">
              <a:solidFill>
                <a:srgbClr val="C0000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ástupný symbol pro obsah 2"/>
          <p:cNvSpPr txBox="1">
            <a:spLocks/>
          </p:cNvSpPr>
          <p:nvPr/>
        </p:nvSpPr>
        <p:spPr>
          <a:xfrm>
            <a:off x="467544" y="1947553"/>
            <a:ext cx="4968552" cy="8906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b="1" dirty="0">
                <a:latin typeface="Arial" panose="020B0604020202020204" pitchFamily="34" charset="0"/>
                <a:cs typeface="Arial" panose="020B0604020202020204" pitchFamily="34" charset="0"/>
              </a:rPr>
              <a:t>Decrease of pressure in right atrium and its increase in left atrium</a:t>
            </a:r>
            <a:r>
              <a:rPr lang="en-GB" sz="2600" dirty="0">
                <a:latin typeface="Arial" panose="020B0604020202020204" pitchFamily="34" charset="0"/>
                <a:cs typeface="Arial" panose="020B0604020202020204" pitchFamily="34" charset="0"/>
              </a:rPr>
              <a:t> due to: </a:t>
            </a:r>
          </a:p>
        </p:txBody>
      </p:sp>
      <p:sp>
        <p:nvSpPr>
          <p:cNvPr id="10" name="Zástupný symbol pro obsah 2"/>
          <p:cNvSpPr txBox="1">
            <a:spLocks/>
          </p:cNvSpPr>
          <p:nvPr/>
        </p:nvSpPr>
        <p:spPr>
          <a:xfrm>
            <a:off x="827584" y="3155355"/>
            <a:ext cx="4464496" cy="7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400" dirty="0">
                <a:latin typeface="Arial" panose="020B0604020202020204" pitchFamily="34" charset="0"/>
                <a:cs typeface="Arial" panose="020B0604020202020204" pitchFamily="34" charset="0"/>
              </a:rPr>
              <a:t>↑ filling of left atrium by the blood from lungs</a:t>
            </a:r>
          </a:p>
        </p:txBody>
      </p:sp>
      <p:sp>
        <p:nvSpPr>
          <p:cNvPr id="11" name="Zástupný symbol pro obsah 2"/>
          <p:cNvSpPr txBox="1">
            <a:spLocks/>
          </p:cNvSpPr>
          <p:nvPr/>
        </p:nvSpPr>
        <p:spPr>
          <a:xfrm>
            <a:off x="467544" y="5453813"/>
            <a:ext cx="4824536" cy="421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600" b="1" dirty="0" err="1">
                <a:latin typeface="Arial" panose="020B0604020202020204" pitchFamily="34" charset="0"/>
                <a:cs typeface="Arial" panose="020B0604020202020204" pitchFamily="34" charset="0"/>
              </a:rPr>
              <a:t>Closure</a:t>
            </a:r>
            <a:r>
              <a:rPr lang="cs-CZ" sz="2600" b="1" dirty="0">
                <a:latin typeface="Arial" panose="020B0604020202020204" pitchFamily="34" charset="0"/>
                <a:cs typeface="Arial" panose="020B0604020202020204" pitchFamily="34" charset="0"/>
              </a:rPr>
              <a:t> </a:t>
            </a:r>
            <a:r>
              <a:rPr lang="cs-CZ" sz="2600" b="1" dirty="0" err="1">
                <a:latin typeface="Arial" panose="020B0604020202020204" pitchFamily="34" charset="0"/>
                <a:cs typeface="Arial" panose="020B0604020202020204" pitchFamily="34" charset="0"/>
              </a:rPr>
              <a:t>of</a:t>
            </a:r>
            <a:r>
              <a:rPr lang="cs-CZ" sz="2600" b="1" dirty="0">
                <a:latin typeface="Arial" panose="020B0604020202020204" pitchFamily="34" charset="0"/>
                <a:cs typeface="Arial" panose="020B0604020202020204" pitchFamily="34" charset="0"/>
              </a:rPr>
              <a:t> </a:t>
            </a:r>
            <a:r>
              <a:rPr lang="cs-CZ" sz="2600" b="1" i="1" dirty="0" err="1">
                <a:latin typeface="Arial" panose="020B0604020202020204" pitchFamily="34" charset="0"/>
                <a:cs typeface="Arial" panose="020B0604020202020204" pitchFamily="34" charset="0"/>
              </a:rPr>
              <a:t>formanen</a:t>
            </a:r>
            <a:r>
              <a:rPr lang="cs-CZ" sz="2600" b="1" i="1" dirty="0">
                <a:latin typeface="Arial" panose="020B0604020202020204" pitchFamily="34" charset="0"/>
                <a:cs typeface="Arial" panose="020B0604020202020204" pitchFamily="34" charset="0"/>
              </a:rPr>
              <a:t> </a:t>
            </a:r>
            <a:r>
              <a:rPr lang="cs-CZ" sz="2600" b="1" i="1" dirty="0" err="1">
                <a:latin typeface="Arial" panose="020B0604020202020204" pitchFamily="34" charset="0"/>
                <a:cs typeface="Arial" panose="020B0604020202020204" pitchFamily="34" charset="0"/>
              </a:rPr>
              <a:t>ovale</a:t>
            </a:r>
            <a:endParaRPr lang="cs-CZ" sz="2600" b="1" i="1" dirty="0">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357051"/>
            <a:ext cx="3024336" cy="498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ovéPole 12"/>
          <p:cNvSpPr txBox="1"/>
          <p:nvPr/>
        </p:nvSpPr>
        <p:spPr>
          <a:xfrm>
            <a:off x="2699792" y="6372036"/>
            <a:ext cx="5689891" cy="369332"/>
          </a:xfrm>
          <a:prstGeom prst="rect">
            <a:avLst/>
          </a:prstGeom>
          <a:noFill/>
        </p:spPr>
        <p:txBody>
          <a:bodyPr wrap="none" rtlCol="0">
            <a:spAutoFit/>
          </a:bodyPr>
          <a:lstStyle/>
          <a:p>
            <a:r>
              <a:rPr lang="cs-CZ" dirty="0" err="1">
                <a:latin typeface="Arial" panose="020B0604020202020204" pitchFamily="34" charset="0"/>
                <a:cs typeface="Arial" panose="020B0604020202020204" pitchFamily="34" charset="0"/>
              </a:rPr>
              <a:t>Ganong´s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Review</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of</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Medical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Physiology</a:t>
            </a:r>
            <a:r>
              <a:rPr lang="cs-CZ" dirty="0">
                <a:latin typeface="Arial" panose="020B0604020202020204" pitchFamily="34" charset="0"/>
                <a:cs typeface="Arial" panose="020B0604020202020204" pitchFamily="34" charset="0"/>
              </a:rPr>
              <a:t>, 23</a:t>
            </a:r>
            <a:r>
              <a:rPr lang="cs-CZ" baseline="30000" dirty="0">
                <a:latin typeface="Arial" panose="020B0604020202020204" pitchFamily="34" charset="0"/>
                <a:cs typeface="Arial" panose="020B0604020202020204" pitchFamily="34" charset="0"/>
              </a:rPr>
              <a:t>rd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edition</a:t>
            </a:r>
            <a:endParaRPr lang="cs-CZ" dirty="0">
              <a:latin typeface="Arial" panose="020B0604020202020204" pitchFamily="34" charset="0"/>
              <a:cs typeface="Arial" panose="020B0604020202020204" pitchFamily="34" charset="0"/>
            </a:endParaRPr>
          </a:p>
        </p:txBody>
      </p:sp>
      <p:sp>
        <p:nvSpPr>
          <p:cNvPr id="16" name="Zástupný symbol pro obsah 2"/>
          <p:cNvSpPr txBox="1">
            <a:spLocks/>
          </p:cNvSpPr>
          <p:nvPr/>
        </p:nvSpPr>
        <p:spPr>
          <a:xfrm>
            <a:off x="827583" y="3879391"/>
            <a:ext cx="4717153" cy="10051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400" dirty="0">
                <a:latin typeface="Arial" panose="020B0604020202020204" pitchFamily="34" charset="0"/>
                <a:cs typeface="Arial" panose="020B0604020202020204" pitchFamily="34" charset="0"/>
              </a:rPr>
              <a:t>↓ venous return to right atrium due to closure of umbilical vein</a:t>
            </a:r>
          </a:p>
        </p:txBody>
      </p:sp>
      <p:sp>
        <p:nvSpPr>
          <p:cNvPr id="19" name="Zástupný symbol pro obsah 2"/>
          <p:cNvSpPr txBox="1">
            <a:spLocks/>
          </p:cNvSpPr>
          <p:nvPr/>
        </p:nvSpPr>
        <p:spPr>
          <a:xfrm>
            <a:off x="827584" y="4635181"/>
            <a:ext cx="4464496" cy="7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400" dirty="0">
                <a:latin typeface="Arial" panose="020B0604020202020204" pitchFamily="34" charset="0"/>
                <a:cs typeface="Arial" panose="020B0604020202020204" pitchFamily="34" charset="0"/>
              </a:rPr>
              <a:t>left ventricle works against ↑ pressure in aorta</a:t>
            </a:r>
          </a:p>
        </p:txBody>
      </p:sp>
      <p:sp>
        <p:nvSpPr>
          <p:cNvPr id="22" name="Násobení 21"/>
          <p:cNvSpPr/>
          <p:nvPr/>
        </p:nvSpPr>
        <p:spPr>
          <a:xfrm>
            <a:off x="6140410" y="3326240"/>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Násobení 22"/>
          <p:cNvSpPr/>
          <p:nvPr/>
        </p:nvSpPr>
        <p:spPr>
          <a:xfrm>
            <a:off x="6500450" y="2204864"/>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Násobení 23"/>
          <p:cNvSpPr/>
          <p:nvPr/>
        </p:nvSpPr>
        <p:spPr>
          <a:xfrm>
            <a:off x="5924386" y="6015246"/>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ástupný symbol pro obsah 2"/>
          <p:cNvSpPr txBox="1">
            <a:spLocks/>
          </p:cNvSpPr>
          <p:nvPr/>
        </p:nvSpPr>
        <p:spPr>
          <a:xfrm>
            <a:off x="467544" y="5880947"/>
            <a:ext cx="5256584" cy="421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600" b="1" dirty="0" err="1">
                <a:latin typeface="Arial" panose="020B0604020202020204" pitchFamily="34" charset="0"/>
                <a:cs typeface="Arial" panose="020B0604020202020204" pitchFamily="34" charset="0"/>
              </a:rPr>
              <a:t>Closure</a:t>
            </a:r>
            <a:r>
              <a:rPr lang="cs-CZ" sz="2600" b="1" dirty="0">
                <a:latin typeface="Arial" panose="020B0604020202020204" pitchFamily="34" charset="0"/>
                <a:cs typeface="Arial" panose="020B0604020202020204" pitchFamily="34" charset="0"/>
              </a:rPr>
              <a:t> </a:t>
            </a:r>
            <a:r>
              <a:rPr lang="cs-CZ" sz="2600" b="1" dirty="0" err="1">
                <a:latin typeface="Arial" panose="020B0604020202020204" pitchFamily="34" charset="0"/>
                <a:cs typeface="Arial" panose="020B0604020202020204" pitchFamily="34" charset="0"/>
              </a:rPr>
              <a:t>of</a:t>
            </a:r>
            <a:r>
              <a:rPr lang="cs-CZ" sz="2600" b="1" dirty="0">
                <a:latin typeface="Arial" panose="020B0604020202020204" pitchFamily="34" charset="0"/>
                <a:cs typeface="Arial" panose="020B0604020202020204" pitchFamily="34" charset="0"/>
              </a:rPr>
              <a:t> </a:t>
            </a:r>
            <a:r>
              <a:rPr lang="cs-CZ" sz="2600" b="1" i="1" dirty="0" err="1">
                <a:latin typeface="Arial" panose="020B0604020202020204" pitchFamily="34" charset="0"/>
                <a:cs typeface="Arial" panose="020B0604020202020204" pitchFamily="34" charset="0"/>
              </a:rPr>
              <a:t>ductus</a:t>
            </a:r>
            <a:r>
              <a:rPr lang="cs-CZ" sz="2600" b="1" i="1" dirty="0">
                <a:latin typeface="Arial" panose="020B0604020202020204" pitchFamily="34" charset="0"/>
                <a:cs typeface="Arial" panose="020B0604020202020204" pitchFamily="34" charset="0"/>
              </a:rPr>
              <a:t> </a:t>
            </a:r>
            <a:r>
              <a:rPr lang="cs-CZ" sz="2600" b="1" i="1" dirty="0" err="1">
                <a:latin typeface="Arial" panose="020B0604020202020204" pitchFamily="34" charset="0"/>
                <a:cs typeface="Arial" panose="020B0604020202020204" pitchFamily="34" charset="0"/>
              </a:rPr>
              <a:t>arteriosus</a:t>
            </a:r>
            <a:endParaRPr lang="cs-CZ" sz="2600" b="1" i="1" dirty="0">
              <a:latin typeface="Arial" panose="020B0604020202020204" pitchFamily="34" charset="0"/>
              <a:cs typeface="Arial" panose="020B0604020202020204" pitchFamily="34" charset="0"/>
            </a:endParaRPr>
          </a:p>
        </p:txBody>
      </p:sp>
      <p:sp>
        <p:nvSpPr>
          <p:cNvPr id="26" name="Násobení 25"/>
          <p:cNvSpPr/>
          <p:nvPr/>
        </p:nvSpPr>
        <p:spPr>
          <a:xfrm>
            <a:off x="7252062" y="1844824"/>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3465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left)">
                                      <p:cBhvr>
                                        <p:cTn id="25" dur="500"/>
                                        <p:tgtEl>
                                          <p:spTgt spid="11">
                                            <p:txEl>
                                              <p:pRg st="0" end="0"/>
                                            </p:txEl>
                                          </p:spTgt>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Effect transition="in" filter="wipe(left)">
                                      <p:cBhvr>
                                        <p:cTn id="36" dur="500"/>
                                        <p:tgtEl>
                                          <p:spTgt spid="25">
                                            <p:txEl>
                                              <p:pRg st="0" end="0"/>
                                            </p:txEl>
                                          </p:spTgt>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build="p"/>
      <p:bldP spid="16" grpId="0"/>
      <p:bldP spid="19" grpId="0"/>
      <p:bldP spid="23" grpId="0" animBg="1"/>
      <p:bldP spid="25" grpId="0" build="p"/>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Skupina 5"/>
          <p:cNvGrpSpPr/>
          <p:nvPr/>
        </p:nvGrpSpPr>
        <p:grpSpPr>
          <a:xfrm>
            <a:off x="323528" y="1357051"/>
            <a:ext cx="5052350" cy="4216680"/>
            <a:chOff x="323528" y="1357051"/>
            <a:chExt cx="5052350" cy="421668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57051"/>
              <a:ext cx="4968552" cy="421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719" r="32156"/>
            <a:stretch/>
          </p:blipFill>
          <p:spPr bwMode="auto">
            <a:xfrm>
              <a:off x="5170926" y="1367624"/>
              <a:ext cx="204952" cy="419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Fetal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357051"/>
            <a:ext cx="3024336" cy="498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ovéPole 12"/>
          <p:cNvSpPr txBox="1"/>
          <p:nvPr/>
        </p:nvSpPr>
        <p:spPr>
          <a:xfrm>
            <a:off x="2699792" y="6372036"/>
            <a:ext cx="5689891" cy="369332"/>
          </a:xfrm>
          <a:prstGeom prst="rect">
            <a:avLst/>
          </a:prstGeom>
          <a:noFill/>
        </p:spPr>
        <p:txBody>
          <a:bodyPr wrap="none" rtlCol="0">
            <a:spAutoFit/>
          </a:bodyPr>
          <a:lstStyle/>
          <a:p>
            <a:r>
              <a:rPr lang="cs-CZ" dirty="0" err="1">
                <a:latin typeface="Arial" panose="020B0604020202020204" pitchFamily="34" charset="0"/>
                <a:cs typeface="Arial" panose="020B0604020202020204" pitchFamily="34" charset="0"/>
              </a:rPr>
              <a:t>Ganong´s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Review</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of</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Medical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Physiology</a:t>
            </a:r>
            <a:r>
              <a:rPr lang="cs-CZ" dirty="0">
                <a:latin typeface="Arial" panose="020B0604020202020204" pitchFamily="34" charset="0"/>
                <a:cs typeface="Arial" panose="020B0604020202020204" pitchFamily="34" charset="0"/>
              </a:rPr>
              <a:t>, 23</a:t>
            </a:r>
            <a:r>
              <a:rPr lang="cs-CZ" baseline="30000" dirty="0">
                <a:latin typeface="Arial" panose="020B0604020202020204" pitchFamily="34" charset="0"/>
                <a:cs typeface="Arial" panose="020B0604020202020204" pitchFamily="34" charset="0"/>
              </a:rPr>
              <a:t>rd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edition</a:t>
            </a:r>
            <a:endParaRPr lang="cs-CZ" dirty="0">
              <a:latin typeface="Arial" panose="020B0604020202020204" pitchFamily="34" charset="0"/>
              <a:cs typeface="Arial" panose="020B0604020202020204" pitchFamily="34" charset="0"/>
            </a:endParaRPr>
          </a:p>
        </p:txBody>
      </p:sp>
      <p:sp>
        <p:nvSpPr>
          <p:cNvPr id="22" name="Násobení 21"/>
          <p:cNvSpPr/>
          <p:nvPr/>
        </p:nvSpPr>
        <p:spPr>
          <a:xfrm>
            <a:off x="6140410" y="3326240"/>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Násobení 22"/>
          <p:cNvSpPr/>
          <p:nvPr/>
        </p:nvSpPr>
        <p:spPr>
          <a:xfrm>
            <a:off x="6500450" y="2204864"/>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Násobení 23"/>
          <p:cNvSpPr/>
          <p:nvPr/>
        </p:nvSpPr>
        <p:spPr>
          <a:xfrm>
            <a:off x="5924386" y="6015246"/>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Násobení 25"/>
          <p:cNvSpPr/>
          <p:nvPr/>
        </p:nvSpPr>
        <p:spPr>
          <a:xfrm>
            <a:off x="7252062" y="1844824"/>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Násobení 19"/>
          <p:cNvSpPr/>
          <p:nvPr/>
        </p:nvSpPr>
        <p:spPr>
          <a:xfrm>
            <a:off x="179512" y="1844824"/>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Násobení 20"/>
          <p:cNvSpPr/>
          <p:nvPr/>
        </p:nvSpPr>
        <p:spPr>
          <a:xfrm>
            <a:off x="1644382" y="1846135"/>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Násobení 26"/>
          <p:cNvSpPr/>
          <p:nvPr/>
        </p:nvSpPr>
        <p:spPr>
          <a:xfrm>
            <a:off x="1563430" y="3381702"/>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Násobení 27"/>
          <p:cNvSpPr/>
          <p:nvPr/>
        </p:nvSpPr>
        <p:spPr>
          <a:xfrm>
            <a:off x="1835696" y="4215046"/>
            <a:ext cx="519822" cy="294074"/>
          </a:xfrm>
          <a:prstGeom prst="mathMultiply">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Zástupný symbol pro obsah 2"/>
          <p:cNvSpPr txBox="1">
            <a:spLocks/>
          </p:cNvSpPr>
          <p:nvPr/>
        </p:nvSpPr>
        <p:spPr>
          <a:xfrm>
            <a:off x="251520" y="5589240"/>
            <a:ext cx="1984692" cy="1156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dirty="0" err="1">
                <a:latin typeface="Arial" panose="020B0604020202020204" pitchFamily="34" charset="0"/>
                <a:cs typeface="Arial" panose="020B0604020202020204" pitchFamily="34" charset="0"/>
              </a:rPr>
              <a:t>left</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right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heart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work</a:t>
            </a:r>
            <a:r>
              <a:rPr lang="cs-CZ" sz="2200" dirty="0">
                <a:latin typeface="Arial" panose="020B0604020202020204" pitchFamily="34" charset="0"/>
                <a:cs typeface="Arial" panose="020B0604020202020204" pitchFamily="34" charset="0"/>
              </a:rPr>
              <a:t> in </a:t>
            </a:r>
            <a:r>
              <a:rPr lang="cs-CZ" sz="2200" dirty="0" err="1">
                <a:latin typeface="Arial" panose="020B0604020202020204" pitchFamily="34" charset="0"/>
                <a:cs typeface="Arial" panose="020B0604020202020204" pitchFamily="34" charset="0"/>
              </a:rPr>
              <a:t>parallel</a:t>
            </a:r>
            <a:endParaRPr lang="cs-CZ" sz="2200" dirty="0">
              <a:latin typeface="Arial" panose="020B0604020202020204" pitchFamily="34" charset="0"/>
              <a:cs typeface="Arial" panose="020B0604020202020204" pitchFamily="34" charset="0"/>
            </a:endParaRPr>
          </a:p>
        </p:txBody>
      </p:sp>
      <p:sp>
        <p:nvSpPr>
          <p:cNvPr id="31" name="Zástupný symbol pro obsah 2"/>
          <p:cNvSpPr txBox="1">
            <a:spLocks/>
          </p:cNvSpPr>
          <p:nvPr/>
        </p:nvSpPr>
        <p:spPr>
          <a:xfrm>
            <a:off x="3563888" y="5585284"/>
            <a:ext cx="1852599" cy="576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dirty="0" err="1">
                <a:latin typeface="Arial" panose="020B0604020202020204" pitchFamily="34" charset="0"/>
                <a:cs typeface="Arial" panose="020B0604020202020204" pitchFamily="34" charset="0"/>
              </a:rPr>
              <a:t>all</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connected</a:t>
            </a:r>
            <a:r>
              <a:rPr lang="cs-CZ" sz="2200" dirty="0">
                <a:latin typeface="Arial" panose="020B0604020202020204" pitchFamily="34" charset="0"/>
                <a:cs typeface="Arial" panose="020B0604020202020204" pitchFamily="34" charset="0"/>
              </a:rPr>
              <a:t> in </a:t>
            </a:r>
            <a:r>
              <a:rPr lang="cs-CZ" sz="2200" dirty="0" err="1">
                <a:latin typeface="Arial" panose="020B0604020202020204" pitchFamily="34" charset="0"/>
                <a:cs typeface="Arial" panose="020B0604020202020204" pitchFamily="34" charset="0"/>
              </a:rPr>
              <a:t>series</a:t>
            </a:r>
            <a:endParaRPr lang="cs-CZ"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73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0" grpId="0" animBg="1"/>
      <p:bldP spid="21" grpId="0" animBg="1"/>
      <p:bldP spid="27" grpId="0" animBg="1"/>
      <p:bldP spid="28" grpId="0" animBg="1"/>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Zástupný symbol pro obsah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7544" y="1607746"/>
            <a:ext cx="6762513" cy="4341534"/>
          </a:xfrm>
        </p:spPr>
      </p:pic>
      <p:cxnSp>
        <p:nvCxnSpPr>
          <p:cNvPr id="10" name="Přímá spojnice se šipkou 9"/>
          <p:cNvCxnSpPr/>
          <p:nvPr/>
        </p:nvCxnSpPr>
        <p:spPr>
          <a:xfrm flipH="1">
            <a:off x="4587766" y="2852936"/>
            <a:ext cx="504056" cy="504056"/>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8951" y="3861994"/>
            <a:ext cx="2438247" cy="2209065"/>
          </a:xfrm>
          <a:prstGeom prst="rect">
            <a:avLst/>
          </a:prstGeom>
        </p:spPr>
      </p:pic>
    </p:spTree>
    <p:extLst>
      <p:ext uri="{BB962C8B-B14F-4D97-AF65-F5344CB8AC3E}">
        <p14:creationId xmlns:p14="http://schemas.microsoft.com/office/powerpoint/2010/main" val="365530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a:xfrm>
            <a:off x="457200" y="1340768"/>
            <a:ext cx="8579296" cy="1080120"/>
          </a:xfrm>
        </p:spPr>
        <p:txBody>
          <a:bodyPr>
            <a:noAutofit/>
          </a:bodyPr>
          <a:lstStyle/>
          <a:p>
            <a:r>
              <a:rPr lang="en-GB" sz="2800" dirty="0">
                <a:latin typeface="Arial" pitchFamily="34" charset="0"/>
                <a:cs typeface="Arial" pitchFamily="34" charset="0"/>
              </a:rPr>
              <a:t>main function</a:t>
            </a:r>
            <a:r>
              <a:rPr lang="cs-CZ" sz="2800" dirty="0">
                <a:latin typeface="Arial" pitchFamily="34" charset="0"/>
                <a:cs typeface="Arial" pitchFamily="34" charset="0"/>
              </a:rPr>
              <a:t>s</a:t>
            </a:r>
            <a:r>
              <a:rPr lang="en-GB" sz="2800" dirty="0">
                <a:latin typeface="Arial" pitchFamily="34" charset="0"/>
                <a:cs typeface="Arial" pitchFamily="34" charset="0"/>
              </a:rPr>
              <a:t> of kidneys – control of composition and volume of </a:t>
            </a:r>
            <a:r>
              <a:rPr lang="en-GB" sz="2800" dirty="0" err="1">
                <a:latin typeface="Arial" pitchFamily="34" charset="0"/>
                <a:cs typeface="Arial" pitchFamily="34" charset="0"/>
              </a:rPr>
              <a:t>extracel</a:t>
            </a:r>
            <a:r>
              <a:rPr lang="cs-CZ" sz="2800" dirty="0">
                <a:latin typeface="Arial" pitchFamily="34" charset="0"/>
                <a:cs typeface="Arial" pitchFamily="34" charset="0"/>
              </a:rPr>
              <a:t>l</a:t>
            </a:r>
            <a:r>
              <a:rPr lang="en-GB" sz="2800" dirty="0" err="1">
                <a:latin typeface="Arial" pitchFamily="34" charset="0"/>
                <a:cs typeface="Arial" pitchFamily="34" charset="0"/>
              </a:rPr>
              <a:t>ular</a:t>
            </a:r>
            <a:r>
              <a:rPr lang="en-GB" sz="2800" dirty="0">
                <a:latin typeface="Arial" pitchFamily="34" charset="0"/>
                <a:cs typeface="Arial" pitchFamily="34" charset="0"/>
              </a:rPr>
              <a:t> fluid, detoxification</a:t>
            </a:r>
          </a:p>
        </p:txBody>
      </p:sp>
      <p:sp>
        <p:nvSpPr>
          <p:cNvPr id="8" name="Zástupný symbol pro obsah 2"/>
          <p:cNvSpPr txBox="1">
            <a:spLocks/>
          </p:cNvSpPr>
          <p:nvPr/>
        </p:nvSpPr>
        <p:spPr>
          <a:xfrm>
            <a:off x="467544" y="2395130"/>
            <a:ext cx="8424936" cy="11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000" dirty="0">
                <a:solidFill>
                  <a:srgbClr val="C00000"/>
                </a:solidFill>
                <a:latin typeface="Arial" pitchFamily="34" charset="0"/>
                <a:cs typeface="Arial" pitchFamily="34" charset="0"/>
              </a:rPr>
              <a:t>High </a:t>
            </a:r>
            <a:r>
              <a:rPr lang="cs-CZ" sz="3000" dirty="0">
                <a:solidFill>
                  <a:srgbClr val="C00000"/>
                </a:solidFill>
                <a:latin typeface="Arial" pitchFamily="34" charset="0"/>
                <a:cs typeface="Arial" pitchFamily="34" charset="0"/>
              </a:rPr>
              <a:t>f</a:t>
            </a:r>
            <a:r>
              <a:rPr lang="en-GB" sz="3000" dirty="0" err="1">
                <a:solidFill>
                  <a:srgbClr val="C00000"/>
                </a:solidFill>
                <a:latin typeface="Arial" pitchFamily="34" charset="0"/>
                <a:cs typeface="Arial" pitchFamily="34" charset="0"/>
              </a:rPr>
              <a:t>iltration</a:t>
            </a:r>
            <a:r>
              <a:rPr lang="en-GB" sz="3000" dirty="0">
                <a:solidFill>
                  <a:srgbClr val="C00000"/>
                </a:solidFill>
                <a:latin typeface="Arial" pitchFamily="34" charset="0"/>
                <a:cs typeface="Arial" pitchFamily="34" charset="0"/>
              </a:rPr>
              <a:t> rate requires an adequate blood supply!</a:t>
            </a:r>
          </a:p>
        </p:txBody>
      </p:sp>
      <p:sp>
        <p:nvSpPr>
          <p:cNvPr id="10" name="Zástupný symbol pro obsah 2"/>
          <p:cNvSpPr txBox="1">
            <a:spLocks/>
          </p:cNvSpPr>
          <p:nvPr/>
        </p:nvSpPr>
        <p:spPr>
          <a:xfrm>
            <a:off x="832654" y="3390363"/>
            <a:ext cx="8059826" cy="11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800" dirty="0">
                <a:latin typeface="Arial" pitchFamily="34" charset="0"/>
                <a:cs typeface="Arial" pitchFamily="34" charset="0"/>
              </a:rPr>
              <a:t>kidneys form only </a:t>
            </a:r>
            <a:r>
              <a:rPr lang="en-GB" sz="2800" dirty="0">
                <a:latin typeface="Arial" pitchFamily="34" charset="0"/>
                <a:cs typeface="Arial" pitchFamily="34" charset="0"/>
                <a:sym typeface="Symbol"/>
              </a:rPr>
              <a:t></a:t>
            </a:r>
            <a:r>
              <a:rPr lang="en-GB" sz="2800" dirty="0">
                <a:latin typeface="Arial" pitchFamily="34" charset="0"/>
                <a:cs typeface="Arial" pitchFamily="34" charset="0"/>
              </a:rPr>
              <a:t>0.4 % of the body weight</a:t>
            </a:r>
          </a:p>
          <a:p>
            <a:pPr>
              <a:buFontTx/>
              <a:buChar char="-"/>
            </a:pPr>
            <a:r>
              <a:rPr lang="en-GB" sz="2800" dirty="0">
                <a:latin typeface="Arial" pitchFamily="34" charset="0"/>
                <a:cs typeface="Arial" pitchFamily="34" charset="0"/>
              </a:rPr>
              <a:t>blood flow 1.2 l/min, </a:t>
            </a:r>
            <a:r>
              <a:rPr lang="en-GB" sz="2800" dirty="0">
                <a:latin typeface="Arial" pitchFamily="34" charset="0"/>
                <a:cs typeface="Arial" pitchFamily="34" charset="0"/>
                <a:sym typeface="Symbol"/>
              </a:rPr>
              <a:t>25</a:t>
            </a:r>
            <a:r>
              <a:rPr lang="en-GB" sz="2800" dirty="0">
                <a:latin typeface="Arial" pitchFamily="34" charset="0"/>
                <a:cs typeface="Arial" pitchFamily="34" charset="0"/>
              </a:rPr>
              <a:t>% of cardiac output</a:t>
            </a:r>
          </a:p>
        </p:txBody>
      </p:sp>
      <p:sp>
        <p:nvSpPr>
          <p:cNvPr id="12" name="Zástupný symbol pro obsah 2"/>
          <p:cNvSpPr txBox="1">
            <a:spLocks/>
          </p:cNvSpPr>
          <p:nvPr/>
        </p:nvSpPr>
        <p:spPr>
          <a:xfrm>
            <a:off x="467544" y="4550104"/>
            <a:ext cx="8229600" cy="9489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latin typeface="Arial" pitchFamily="34" charset="0"/>
                <a:cs typeface="Arial" pitchFamily="34" charset="0"/>
              </a:rPr>
              <a:t>distribution of blood flow </a:t>
            </a:r>
            <a:r>
              <a:rPr lang="cs-CZ" sz="2800" dirty="0" err="1">
                <a:latin typeface="Arial" pitchFamily="34" charset="0"/>
                <a:cs typeface="Arial" pitchFamily="34" charset="0"/>
              </a:rPr>
              <a:t>is</a:t>
            </a:r>
            <a:r>
              <a:rPr lang="cs-CZ" sz="2800" dirty="0">
                <a:latin typeface="Arial" pitchFamily="34" charset="0"/>
                <a:cs typeface="Arial" pitchFamily="34" charset="0"/>
              </a:rPr>
              <a:t> </a:t>
            </a:r>
            <a:r>
              <a:rPr lang="en-GB" sz="2800" dirty="0">
                <a:solidFill>
                  <a:srgbClr val="C00000"/>
                </a:solidFill>
                <a:latin typeface="Arial" pitchFamily="34" charset="0"/>
                <a:cs typeface="Arial" pitchFamily="34" charset="0"/>
              </a:rPr>
              <a:t>irregular</a:t>
            </a:r>
            <a:r>
              <a:rPr lang="en-GB" sz="2800" dirty="0">
                <a:latin typeface="Arial" pitchFamily="34" charset="0"/>
                <a:cs typeface="Arial" pitchFamily="34" charset="0"/>
              </a:rPr>
              <a:t>, the most flows through cortex (glomeruli – filtration)</a:t>
            </a:r>
          </a:p>
        </p:txBody>
      </p:sp>
      <p:sp>
        <p:nvSpPr>
          <p:cNvPr id="13" name="Zástupný symbol pro obsah 2"/>
          <p:cNvSpPr txBox="1">
            <a:spLocks/>
          </p:cNvSpPr>
          <p:nvPr/>
        </p:nvSpPr>
        <p:spPr>
          <a:xfrm>
            <a:off x="840463" y="5542495"/>
            <a:ext cx="7940626" cy="118072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cs-CZ" sz="2600" dirty="0" err="1">
                <a:latin typeface="Arial" pitchFamily="34" charset="0"/>
                <a:cs typeface="Arial" pitchFamily="34" charset="0"/>
              </a:rPr>
              <a:t>cortex</a:t>
            </a:r>
            <a:r>
              <a:rPr lang="cs-CZ" sz="2600" dirty="0">
                <a:latin typeface="Arial" pitchFamily="34" charset="0"/>
                <a:cs typeface="Arial" pitchFamily="34" charset="0"/>
              </a:rPr>
              <a:t>: 5.3 ml/g/min</a:t>
            </a:r>
          </a:p>
          <a:p>
            <a:pPr>
              <a:buFontTx/>
              <a:buChar char="-"/>
            </a:pPr>
            <a:r>
              <a:rPr lang="cs-CZ" sz="2600" dirty="0" err="1">
                <a:latin typeface="Arial" pitchFamily="34" charset="0"/>
                <a:cs typeface="Arial" pitchFamily="34" charset="0"/>
              </a:rPr>
              <a:t>medulla</a:t>
            </a:r>
            <a:r>
              <a:rPr lang="cs-CZ" sz="2600" dirty="0">
                <a:latin typeface="Arial" pitchFamily="34" charset="0"/>
                <a:cs typeface="Arial" pitchFamily="34" charset="0"/>
              </a:rPr>
              <a:t> - </a:t>
            </a:r>
            <a:r>
              <a:rPr lang="cs-CZ" sz="2600" dirty="0" err="1">
                <a:latin typeface="Arial" pitchFamily="34" charset="0"/>
                <a:cs typeface="Arial" pitchFamily="34" charset="0"/>
              </a:rPr>
              <a:t>outer</a:t>
            </a:r>
            <a:r>
              <a:rPr lang="cs-CZ" sz="2600" dirty="0">
                <a:latin typeface="Arial" pitchFamily="34" charset="0"/>
                <a:cs typeface="Arial" pitchFamily="34" charset="0"/>
              </a:rPr>
              <a:t> </a:t>
            </a:r>
            <a:r>
              <a:rPr lang="cs-CZ" sz="2600" dirty="0" err="1">
                <a:latin typeface="Arial" pitchFamily="34" charset="0"/>
                <a:cs typeface="Arial" pitchFamily="34" charset="0"/>
              </a:rPr>
              <a:t>zone</a:t>
            </a:r>
            <a:r>
              <a:rPr lang="cs-CZ" sz="2600" dirty="0">
                <a:latin typeface="Arial" pitchFamily="34" charset="0"/>
                <a:cs typeface="Arial" pitchFamily="34" charset="0"/>
              </a:rPr>
              <a:t>: 1.4 ml/g/min</a:t>
            </a:r>
          </a:p>
          <a:p>
            <a:pPr>
              <a:buFontTx/>
              <a:buChar char="-"/>
            </a:pPr>
            <a:r>
              <a:rPr lang="cs-CZ" sz="2600" dirty="0" err="1">
                <a:latin typeface="Arial" pitchFamily="34" charset="0"/>
                <a:cs typeface="Arial" pitchFamily="34" charset="0"/>
              </a:rPr>
              <a:t>medulla</a:t>
            </a:r>
            <a:r>
              <a:rPr lang="cs-CZ" sz="2600" dirty="0">
                <a:latin typeface="Arial" pitchFamily="34" charset="0"/>
                <a:cs typeface="Arial" pitchFamily="34" charset="0"/>
              </a:rPr>
              <a:t> - </a:t>
            </a:r>
            <a:r>
              <a:rPr lang="cs-CZ" sz="2600" dirty="0" err="1">
                <a:latin typeface="Arial" pitchFamily="34" charset="0"/>
                <a:cs typeface="Arial" pitchFamily="34" charset="0"/>
              </a:rPr>
              <a:t>inner</a:t>
            </a:r>
            <a:r>
              <a:rPr lang="cs-CZ" sz="2600" dirty="0">
                <a:latin typeface="Arial" pitchFamily="34" charset="0"/>
                <a:cs typeface="Arial" pitchFamily="34" charset="0"/>
              </a:rPr>
              <a:t> </a:t>
            </a:r>
            <a:r>
              <a:rPr lang="cs-CZ" sz="2600" dirty="0" err="1">
                <a:latin typeface="Arial" pitchFamily="34" charset="0"/>
                <a:cs typeface="Arial" pitchFamily="34" charset="0"/>
              </a:rPr>
              <a:t>zone</a:t>
            </a:r>
            <a:r>
              <a:rPr lang="cs-CZ" sz="2600" dirty="0">
                <a:latin typeface="Arial" pitchFamily="34" charset="0"/>
                <a:cs typeface="Arial" pitchFamily="34" charset="0"/>
              </a:rPr>
              <a:t>: 0.4 ml/g/min</a:t>
            </a:r>
          </a:p>
          <a:p>
            <a:pPr>
              <a:buFontTx/>
              <a:buChar char="-"/>
            </a:pPr>
            <a:endParaRPr lang="cs-CZ" sz="2800" dirty="0">
              <a:latin typeface="Arial" pitchFamily="34" charset="0"/>
              <a:cs typeface="Arial" pitchFamily="34" charset="0"/>
            </a:endParaRPr>
          </a:p>
        </p:txBody>
      </p:sp>
    </p:spTree>
    <p:extLst>
      <p:ext uri="{BB962C8B-B14F-4D97-AF65-F5344CB8AC3E}">
        <p14:creationId xmlns:p14="http://schemas.microsoft.com/office/powerpoint/2010/main" val="16733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090846" y="6330806"/>
            <a:ext cx="7081554" cy="338554"/>
          </a:xfrm>
          <a:prstGeom prst="rect">
            <a:avLst/>
          </a:prstGeom>
          <a:noFill/>
        </p:spPr>
        <p:txBody>
          <a:bodyPr wrap="none" rtlCol="0">
            <a:spAutoFit/>
          </a:bodyPr>
          <a:lstStyle/>
          <a:p>
            <a:r>
              <a:rPr lang="cs-CZ" sz="1600" dirty="0">
                <a:latin typeface="Arial" panose="020B0604020202020204" pitchFamily="34" charset="0"/>
                <a:cs typeface="Arial" panose="020B0604020202020204" pitchFamily="34" charset="0"/>
              </a:rPr>
              <a:t>http://classes.midlandstech.edu/carterp/Courses/bio211/chap25/chap25.htm</a:t>
            </a:r>
          </a:p>
        </p:txBody>
      </p:sp>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Zástupný symbol pro obsah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55576" y="1506537"/>
            <a:ext cx="7632848" cy="4730775"/>
          </a:xfrm>
        </p:spPr>
      </p:pic>
    </p:spTree>
    <p:extLst>
      <p:ext uri="{BB962C8B-B14F-4D97-AF65-F5344CB8AC3E}">
        <p14:creationId xmlns:p14="http://schemas.microsoft.com/office/powerpoint/2010/main" val="250326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26" y="260648"/>
            <a:ext cx="4785260" cy="6125134"/>
          </a:xfrm>
          <a:prstGeom prst="rect">
            <a:avLst/>
          </a:prstGeom>
        </p:spPr>
      </p:pic>
      <p:pic>
        <p:nvPicPr>
          <p:cNvPr id="8" name="Obrázek 7"/>
          <p:cNvPicPr>
            <a:picLocks noChangeAspect="1"/>
          </p:cNvPicPr>
          <p:nvPr/>
        </p:nvPicPr>
        <p:blipFill rotWithShape="1">
          <a:blip r:embed="rId5">
            <a:extLst>
              <a:ext uri="{28A0092B-C50C-407E-A947-70E740481C1C}">
                <a14:useLocalDpi xmlns:a14="http://schemas.microsoft.com/office/drawing/2010/main" val="0"/>
              </a:ext>
            </a:extLst>
          </a:blip>
          <a:srcRect l="20918" r="32673" b="6890"/>
          <a:stretch/>
        </p:blipFill>
        <p:spPr>
          <a:xfrm>
            <a:off x="5311799" y="260648"/>
            <a:ext cx="3459360" cy="3253364"/>
          </a:xfrm>
          <a:prstGeom prst="rect">
            <a:avLst/>
          </a:prstGeom>
        </p:spPr>
      </p:pic>
      <p:sp>
        <p:nvSpPr>
          <p:cNvPr id="9" name="TextovéPole 8"/>
          <p:cNvSpPr txBox="1"/>
          <p:nvPr/>
        </p:nvSpPr>
        <p:spPr>
          <a:xfrm>
            <a:off x="251520" y="6444044"/>
            <a:ext cx="7081554" cy="338554"/>
          </a:xfrm>
          <a:prstGeom prst="rect">
            <a:avLst/>
          </a:prstGeom>
          <a:noFill/>
        </p:spPr>
        <p:txBody>
          <a:bodyPr wrap="none" rtlCol="0">
            <a:spAutoFit/>
          </a:bodyPr>
          <a:lstStyle/>
          <a:p>
            <a:r>
              <a:rPr lang="cs-CZ" sz="1600" dirty="0">
                <a:latin typeface="Arial" panose="020B0604020202020204" pitchFamily="34" charset="0"/>
                <a:cs typeface="Arial" panose="020B0604020202020204" pitchFamily="34" charset="0"/>
              </a:rPr>
              <a:t>http://classes.midlandstech.edu/carterp/Courses/bio211/chap25/chap25.htm</a:t>
            </a:r>
          </a:p>
        </p:txBody>
      </p:sp>
    </p:spTree>
    <p:extLst>
      <p:ext uri="{BB962C8B-B14F-4D97-AF65-F5344CB8AC3E}">
        <p14:creationId xmlns:p14="http://schemas.microsoft.com/office/powerpoint/2010/main" val="152038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229600" cy="676672"/>
          </a:xfrm>
        </p:spPr>
        <p:txBody>
          <a:bodyPr>
            <a:normAutofit/>
          </a:bodyPr>
          <a:lstStyle/>
          <a:p>
            <a:r>
              <a:rPr lang="cs-CZ" sz="3000" i="1" dirty="0">
                <a:solidFill>
                  <a:srgbClr val="C00000"/>
                </a:solidFill>
                <a:latin typeface="Arial" panose="020B0604020202020204" pitchFamily="34" charset="0"/>
                <a:cs typeface="Arial" panose="020B0604020202020204" pitchFamily="34" charset="0"/>
              </a:rPr>
              <a:t>v. </a:t>
            </a:r>
            <a:r>
              <a:rPr lang="cs-CZ" sz="3000" i="1" dirty="0" err="1">
                <a:solidFill>
                  <a:srgbClr val="C00000"/>
                </a:solidFill>
                <a:latin typeface="Arial" panose="020B0604020202020204" pitchFamily="34" charset="0"/>
                <a:cs typeface="Arial" panose="020B0604020202020204" pitchFamily="34" charset="0"/>
              </a:rPr>
              <a:t>aff</a:t>
            </a:r>
            <a:r>
              <a:rPr lang="cs-CZ" sz="3000" i="1" dirty="0">
                <a:solidFill>
                  <a:srgbClr val="C00000"/>
                </a:solidFill>
                <a:latin typeface="Arial" panose="020B0604020202020204" pitchFamily="34" charset="0"/>
                <a:cs typeface="Arial" panose="020B0604020202020204" pitchFamily="34" charset="0"/>
              </a:rPr>
              <a:t>., v. </a:t>
            </a:r>
            <a:r>
              <a:rPr lang="cs-CZ" sz="3000" i="1" dirty="0" err="1">
                <a:solidFill>
                  <a:srgbClr val="C00000"/>
                </a:solidFill>
                <a:latin typeface="Arial" panose="020B0604020202020204" pitchFamily="34" charset="0"/>
                <a:cs typeface="Arial" panose="020B0604020202020204" pitchFamily="34" charset="0"/>
              </a:rPr>
              <a:t>eff</a:t>
            </a:r>
            <a:r>
              <a:rPr lang="cs-CZ" sz="3000" i="1" dirty="0">
                <a:solidFill>
                  <a:srgbClr val="C00000"/>
                </a:solidFill>
                <a:latin typeface="Arial" panose="020B0604020202020204" pitchFamily="34" charset="0"/>
                <a:cs typeface="Arial" panose="020B0604020202020204" pitchFamily="34" charset="0"/>
              </a:rPr>
              <a:t>.</a:t>
            </a:r>
          </a:p>
        </p:txBody>
      </p:sp>
      <p:sp>
        <p:nvSpPr>
          <p:cNvPr id="5" name="Zástupný symbol pro obsah 2"/>
          <p:cNvSpPr txBox="1">
            <a:spLocks/>
          </p:cNvSpPr>
          <p:nvPr/>
        </p:nvSpPr>
        <p:spPr>
          <a:xfrm>
            <a:off x="467544" y="2060848"/>
            <a:ext cx="4824536" cy="77038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3000" dirty="0" err="1">
                <a:latin typeface="Arial" panose="020B0604020202020204" pitchFamily="34" charset="0"/>
                <a:cs typeface="Arial" panose="020B0604020202020204" pitchFamily="34" charset="0"/>
              </a:rPr>
              <a:t>entry</a:t>
            </a:r>
            <a:r>
              <a:rPr lang="cs-CZ" sz="3000" dirty="0">
                <a:latin typeface="Arial" panose="020B0604020202020204" pitchFamily="34" charset="0"/>
                <a:cs typeface="Arial" panose="020B0604020202020204" pitchFamily="34" charset="0"/>
              </a:rPr>
              <a:t>/exit </a:t>
            </a:r>
            <a:r>
              <a:rPr lang="cs-CZ" sz="3000" dirty="0" err="1">
                <a:latin typeface="Arial" panose="020B0604020202020204" pitchFamily="34" charset="0"/>
                <a:cs typeface="Arial" panose="020B0604020202020204" pitchFamily="34" charset="0"/>
              </a:rPr>
              <a:t>of</a:t>
            </a:r>
            <a:r>
              <a:rPr lang="cs-CZ" sz="3000" dirty="0">
                <a:latin typeface="Arial" panose="020B0604020202020204" pitchFamily="34" charset="0"/>
                <a:cs typeface="Arial" panose="020B0604020202020204" pitchFamily="34" charset="0"/>
              </a:rPr>
              <a:t> </a:t>
            </a:r>
            <a:r>
              <a:rPr lang="cs-CZ" sz="3000" dirty="0" err="1">
                <a:latin typeface="Arial" panose="020B0604020202020204" pitchFamily="34" charset="0"/>
                <a:cs typeface="Arial" panose="020B0604020202020204" pitchFamily="34" charset="0"/>
              </a:rPr>
              <a:t>high</a:t>
            </a:r>
            <a:r>
              <a:rPr lang="cs-CZ" sz="3000" dirty="0">
                <a:latin typeface="Arial" panose="020B0604020202020204" pitchFamily="34" charset="0"/>
                <a:cs typeface="Arial" panose="020B0604020202020204" pitchFamily="34" charset="0"/>
              </a:rPr>
              <a:t> </a:t>
            </a:r>
            <a:r>
              <a:rPr lang="cs-CZ" sz="3000" dirty="0" err="1">
                <a:latin typeface="Arial" panose="020B0604020202020204" pitchFamily="34" charset="0"/>
                <a:cs typeface="Arial" panose="020B0604020202020204" pitchFamily="34" charset="0"/>
              </a:rPr>
              <a:t>pressure</a:t>
            </a:r>
            <a:r>
              <a:rPr lang="cs-CZ" sz="3000" dirty="0">
                <a:latin typeface="Arial" panose="020B0604020202020204" pitchFamily="34" charset="0"/>
                <a:cs typeface="Arial" panose="020B0604020202020204" pitchFamily="34" charset="0"/>
              </a:rPr>
              <a:t> </a:t>
            </a:r>
            <a:r>
              <a:rPr lang="cs-CZ" sz="3000" dirty="0" err="1">
                <a:latin typeface="Arial" panose="020B0604020202020204" pitchFamily="34" charset="0"/>
                <a:cs typeface="Arial" panose="020B0604020202020204" pitchFamily="34" charset="0"/>
              </a:rPr>
              <a:t>glomerular</a:t>
            </a:r>
            <a:r>
              <a:rPr lang="cs-CZ" sz="3000" dirty="0">
                <a:latin typeface="Arial" panose="020B0604020202020204" pitchFamily="34" charset="0"/>
                <a:cs typeface="Arial" panose="020B0604020202020204" pitchFamily="34" charset="0"/>
              </a:rPr>
              <a:t> </a:t>
            </a:r>
            <a:r>
              <a:rPr lang="cs-CZ" sz="3000" dirty="0" err="1">
                <a:latin typeface="Arial" panose="020B0604020202020204" pitchFamily="34" charset="0"/>
                <a:cs typeface="Arial" panose="020B0604020202020204" pitchFamily="34" charset="0"/>
              </a:rPr>
              <a:t>capillary</a:t>
            </a:r>
            <a:r>
              <a:rPr lang="cs-CZ" sz="3000" dirty="0">
                <a:latin typeface="Arial" panose="020B0604020202020204" pitchFamily="34" charset="0"/>
                <a:cs typeface="Arial" panose="020B0604020202020204" pitchFamily="34" charset="0"/>
              </a:rPr>
              <a:t> </a:t>
            </a:r>
            <a:r>
              <a:rPr lang="cs-CZ" sz="3000" dirty="0" err="1">
                <a:latin typeface="Arial" panose="020B0604020202020204" pitchFamily="34" charset="0"/>
                <a:cs typeface="Arial" panose="020B0604020202020204" pitchFamily="34" charset="0"/>
              </a:rPr>
              <a:t>system</a:t>
            </a:r>
            <a:endParaRPr lang="cs-CZ" sz="3000" dirty="0">
              <a:latin typeface="Arial" panose="020B0604020202020204" pitchFamily="34" charset="0"/>
              <a:cs typeface="Arial" panose="020B0604020202020204" pitchFamily="34" charset="0"/>
            </a:endParaRPr>
          </a:p>
        </p:txBody>
      </p:sp>
      <p:sp>
        <p:nvSpPr>
          <p:cNvPr id="6" name="Zástupný symbol pro obsah 2"/>
          <p:cNvSpPr txBox="1">
            <a:spLocks/>
          </p:cNvSpPr>
          <p:nvPr/>
        </p:nvSpPr>
        <p:spPr>
          <a:xfrm>
            <a:off x="467544" y="4725144"/>
            <a:ext cx="8496944"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err="1">
                <a:solidFill>
                  <a:srgbClr val="C00000"/>
                </a:solidFill>
                <a:latin typeface="Arial" panose="020B0604020202020204" pitchFamily="34" charset="0"/>
                <a:cs typeface="Arial" panose="020B0604020202020204" pitchFamily="34" charset="0"/>
              </a:rPr>
              <a:t>regulate</a:t>
            </a:r>
            <a:r>
              <a:rPr lang="cs-CZ" sz="2800" dirty="0">
                <a:solidFill>
                  <a:srgbClr val="C00000"/>
                </a:solidFill>
                <a:latin typeface="Arial" panose="020B0604020202020204" pitchFamily="34" charset="0"/>
                <a:cs typeface="Arial" panose="020B0604020202020204" pitchFamily="34" charset="0"/>
              </a:rPr>
              <a:t> </a:t>
            </a:r>
            <a:r>
              <a:rPr lang="cs-CZ" sz="2800" dirty="0" err="1">
                <a:solidFill>
                  <a:srgbClr val="C00000"/>
                </a:solidFill>
                <a:latin typeface="Arial" panose="020B0604020202020204" pitchFamily="34" charset="0"/>
                <a:cs typeface="Arial" panose="020B0604020202020204" pitchFamily="34" charset="0"/>
              </a:rPr>
              <a:t>the</a:t>
            </a:r>
            <a:r>
              <a:rPr lang="cs-CZ" sz="2800" dirty="0">
                <a:solidFill>
                  <a:srgbClr val="C00000"/>
                </a:solidFill>
                <a:latin typeface="Arial" panose="020B0604020202020204" pitchFamily="34" charset="0"/>
                <a:cs typeface="Arial" panose="020B0604020202020204" pitchFamily="34" charset="0"/>
              </a:rPr>
              <a:t> </a:t>
            </a:r>
            <a:r>
              <a:rPr lang="cs-CZ" sz="2800" dirty="0" err="1">
                <a:solidFill>
                  <a:srgbClr val="C00000"/>
                </a:solidFill>
                <a:latin typeface="Arial" panose="020B0604020202020204" pitchFamily="34" charset="0"/>
                <a:cs typeface="Arial" panose="020B0604020202020204" pitchFamily="34" charset="0"/>
              </a:rPr>
              <a:t>glomerular</a:t>
            </a:r>
            <a:r>
              <a:rPr lang="cs-CZ" sz="2800" dirty="0">
                <a:solidFill>
                  <a:srgbClr val="C00000"/>
                </a:solidFill>
                <a:latin typeface="Arial" panose="020B0604020202020204" pitchFamily="34" charset="0"/>
                <a:cs typeface="Arial" panose="020B0604020202020204" pitchFamily="34" charset="0"/>
              </a:rPr>
              <a:t> </a:t>
            </a:r>
            <a:r>
              <a:rPr lang="cs-CZ" sz="2800" dirty="0" err="1">
                <a:solidFill>
                  <a:srgbClr val="C00000"/>
                </a:solidFill>
                <a:latin typeface="Arial" panose="020B0604020202020204" pitchFamily="34" charset="0"/>
                <a:cs typeface="Arial" panose="020B0604020202020204" pitchFamily="34" charset="0"/>
              </a:rPr>
              <a:t>filtration</a:t>
            </a:r>
            <a:r>
              <a:rPr lang="cs-CZ" sz="2800" dirty="0">
                <a:solidFill>
                  <a:srgbClr val="C00000"/>
                </a:solidFill>
                <a:latin typeface="Arial" panose="020B0604020202020204" pitchFamily="34" charset="0"/>
                <a:cs typeface="Arial" panose="020B0604020202020204" pitchFamily="34" charset="0"/>
              </a:rPr>
              <a:t> </a:t>
            </a:r>
            <a:r>
              <a:rPr lang="cs-CZ" sz="2800" dirty="0" err="1">
                <a:solidFill>
                  <a:srgbClr val="C00000"/>
                </a:solidFill>
                <a:latin typeface="Arial" panose="020B0604020202020204" pitchFamily="34" charset="0"/>
                <a:cs typeface="Arial" panose="020B0604020202020204" pitchFamily="34" charset="0"/>
              </a:rPr>
              <a:t>pressure</a:t>
            </a:r>
            <a:r>
              <a:rPr lang="cs-CZ" sz="2800" dirty="0">
                <a:solidFill>
                  <a:srgbClr val="C00000"/>
                </a:solidFill>
                <a:latin typeface="Arial" panose="020B0604020202020204" pitchFamily="34" charset="0"/>
                <a:cs typeface="Arial" panose="020B0604020202020204" pitchFamily="34" charset="0"/>
              </a:rPr>
              <a:t>:</a:t>
            </a:r>
          </a:p>
        </p:txBody>
      </p:sp>
      <p:grpSp>
        <p:nvGrpSpPr>
          <p:cNvPr id="21" name="Skupina 20"/>
          <p:cNvGrpSpPr/>
          <p:nvPr/>
        </p:nvGrpSpPr>
        <p:grpSpPr>
          <a:xfrm>
            <a:off x="467544" y="2636912"/>
            <a:ext cx="7632848" cy="1244628"/>
            <a:chOff x="467544" y="3284984"/>
            <a:chExt cx="7632848" cy="1244628"/>
          </a:xfrm>
        </p:grpSpPr>
        <p:sp>
          <p:nvSpPr>
            <p:cNvPr id="7" name="Zástupný symbol pro obsah 2"/>
            <p:cNvSpPr txBox="1">
              <a:spLocks/>
            </p:cNvSpPr>
            <p:nvPr/>
          </p:nvSpPr>
          <p:spPr>
            <a:xfrm>
              <a:off x="467544" y="3616424"/>
              <a:ext cx="4392488"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err="1">
                  <a:latin typeface="Arial" panose="020B0604020202020204" pitchFamily="34" charset="0"/>
                  <a:cs typeface="Arial" panose="020B0604020202020204" pitchFamily="34" charset="0"/>
                </a:rPr>
                <a:t>glomerular</a:t>
              </a:r>
              <a:r>
                <a:rPr lang="cs-CZ" sz="2800" dirty="0">
                  <a:latin typeface="Arial" panose="020B0604020202020204" pitchFamily="34" charset="0"/>
                  <a:cs typeface="Arial" panose="020B0604020202020204" pitchFamily="34" charset="0"/>
                </a:rPr>
                <a:t> </a:t>
              </a:r>
              <a:r>
                <a:rPr lang="cs-CZ" sz="2800" dirty="0" err="1">
                  <a:latin typeface="Arial" panose="020B0604020202020204" pitchFamily="34" charset="0"/>
                  <a:cs typeface="Arial" panose="020B0604020202020204" pitchFamily="34" charset="0"/>
                </a:rPr>
                <a:t>blood</a:t>
              </a:r>
              <a:r>
                <a:rPr lang="cs-CZ" sz="2800" dirty="0">
                  <a:latin typeface="Arial" panose="020B0604020202020204" pitchFamily="34" charset="0"/>
                  <a:cs typeface="Arial" panose="020B0604020202020204" pitchFamily="34" charset="0"/>
                </a:rPr>
                <a:t> </a:t>
              </a:r>
              <a:r>
                <a:rPr lang="cs-CZ" sz="2800" dirty="0" err="1">
                  <a:latin typeface="Arial" panose="020B0604020202020204" pitchFamily="34" charset="0"/>
                  <a:cs typeface="Arial" panose="020B0604020202020204" pitchFamily="34" charset="0"/>
                </a:rPr>
                <a:t>flow</a:t>
              </a:r>
              <a:r>
                <a:rPr lang="cs-CZ" sz="2800" dirty="0">
                  <a:latin typeface="Arial" panose="020B0604020202020204" pitchFamily="34" charset="0"/>
                  <a:cs typeface="Arial" panose="020B0604020202020204" pitchFamily="34" charset="0"/>
                </a:rPr>
                <a:t>  =</a:t>
              </a:r>
            </a:p>
          </p:txBody>
        </p:sp>
        <p:grpSp>
          <p:nvGrpSpPr>
            <p:cNvPr id="13" name="Skupina 12"/>
            <p:cNvGrpSpPr/>
            <p:nvPr/>
          </p:nvGrpSpPr>
          <p:grpSpPr>
            <a:xfrm>
              <a:off x="4885790" y="3284984"/>
              <a:ext cx="3214602" cy="1244628"/>
              <a:chOff x="4885790" y="3284984"/>
              <a:chExt cx="3214602" cy="1244628"/>
            </a:xfrm>
          </p:grpSpPr>
          <p:sp>
            <p:nvSpPr>
              <p:cNvPr id="8" name="Zástupný symbol pro obsah 2"/>
              <p:cNvSpPr txBox="1">
                <a:spLocks/>
              </p:cNvSpPr>
              <p:nvPr/>
            </p:nvSpPr>
            <p:spPr>
              <a:xfrm>
                <a:off x="5101814" y="3284984"/>
                <a:ext cx="1872208"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800" dirty="0" err="1">
                    <a:latin typeface="Arial" panose="020B0604020202020204" pitchFamily="34" charset="0"/>
                    <a:cs typeface="Arial" panose="020B0604020202020204" pitchFamily="34" charset="0"/>
                  </a:rPr>
                  <a:t>P</a:t>
                </a:r>
                <a:r>
                  <a:rPr lang="cs-CZ" sz="2800" baseline="-25000" dirty="0" err="1">
                    <a:latin typeface="Arial" panose="020B0604020202020204" pitchFamily="34" charset="0"/>
                    <a:cs typeface="Arial" panose="020B0604020202020204" pitchFamily="34" charset="0"/>
                  </a:rPr>
                  <a:t>v.a</a:t>
                </a:r>
                <a:r>
                  <a:rPr lang="cs-CZ" sz="2800" baseline="-25000" dirty="0">
                    <a:latin typeface="Arial" panose="020B0604020202020204" pitchFamily="34" charset="0"/>
                    <a:cs typeface="Arial" panose="020B0604020202020204" pitchFamily="34" charset="0"/>
                  </a:rPr>
                  <a:t>.</a:t>
                </a:r>
                <a:r>
                  <a:rPr lang="cs-CZ" sz="2800" dirty="0">
                    <a:latin typeface="Arial" panose="020B0604020202020204" pitchFamily="34" charset="0"/>
                    <a:cs typeface="Arial" panose="020B0604020202020204" pitchFamily="34" charset="0"/>
                  </a:rPr>
                  <a:t> – </a:t>
                </a:r>
                <a:r>
                  <a:rPr lang="cs-CZ" sz="2800" dirty="0" err="1">
                    <a:latin typeface="Arial" panose="020B0604020202020204" pitchFamily="34" charset="0"/>
                    <a:cs typeface="Arial" panose="020B0604020202020204" pitchFamily="34" charset="0"/>
                  </a:rPr>
                  <a:t>P</a:t>
                </a:r>
                <a:r>
                  <a:rPr lang="cs-CZ" sz="2800" baseline="-25000" dirty="0" err="1">
                    <a:latin typeface="Arial" panose="020B0604020202020204" pitchFamily="34" charset="0"/>
                    <a:cs typeface="Arial" panose="020B0604020202020204" pitchFamily="34" charset="0"/>
                  </a:rPr>
                  <a:t>v.e</a:t>
                </a:r>
                <a:r>
                  <a:rPr lang="cs-CZ" sz="2800" baseline="-25000" dirty="0">
                    <a:latin typeface="Arial" panose="020B0604020202020204" pitchFamily="34" charset="0"/>
                    <a:cs typeface="Arial" panose="020B0604020202020204" pitchFamily="34" charset="0"/>
                  </a:rPr>
                  <a:t>.</a:t>
                </a:r>
              </a:p>
            </p:txBody>
          </p:sp>
          <p:sp>
            <p:nvSpPr>
              <p:cNvPr id="9" name="Zástupný symbol pro obsah 2"/>
              <p:cNvSpPr txBox="1">
                <a:spLocks/>
              </p:cNvSpPr>
              <p:nvPr/>
            </p:nvSpPr>
            <p:spPr>
              <a:xfrm>
                <a:off x="5101814" y="3852940"/>
                <a:ext cx="2998578"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800" dirty="0" err="1">
                    <a:latin typeface="Arial" panose="020B0604020202020204" pitchFamily="34" charset="0"/>
                    <a:cs typeface="Arial" panose="020B0604020202020204" pitchFamily="34" charset="0"/>
                  </a:rPr>
                  <a:t>R</a:t>
                </a:r>
                <a:r>
                  <a:rPr lang="cs-CZ" sz="2800" baseline="-25000" dirty="0" err="1">
                    <a:latin typeface="Arial" panose="020B0604020202020204" pitchFamily="34" charset="0"/>
                    <a:cs typeface="Arial" panose="020B0604020202020204" pitchFamily="34" charset="0"/>
                  </a:rPr>
                  <a:t>v.a</a:t>
                </a:r>
                <a:r>
                  <a:rPr lang="cs-CZ" sz="2800" baseline="-25000" dirty="0">
                    <a:latin typeface="Arial" panose="020B0604020202020204" pitchFamily="34" charset="0"/>
                    <a:cs typeface="Arial" panose="020B0604020202020204" pitchFamily="34" charset="0"/>
                  </a:rPr>
                  <a:t>.</a:t>
                </a:r>
                <a:r>
                  <a:rPr lang="cs-CZ" sz="2800" dirty="0">
                    <a:latin typeface="Arial" panose="020B0604020202020204" pitchFamily="34" charset="0"/>
                    <a:cs typeface="Arial" panose="020B0604020202020204" pitchFamily="34" charset="0"/>
                  </a:rPr>
                  <a:t> + </a:t>
                </a:r>
                <a:r>
                  <a:rPr lang="cs-CZ" sz="2800" dirty="0" err="1">
                    <a:latin typeface="Arial" panose="020B0604020202020204" pitchFamily="34" charset="0"/>
                    <a:cs typeface="Arial" panose="020B0604020202020204" pitchFamily="34" charset="0"/>
                  </a:rPr>
                  <a:t>R</a:t>
                </a:r>
                <a:r>
                  <a:rPr lang="cs-CZ" sz="2800" baseline="-25000" dirty="0" err="1">
                    <a:latin typeface="Arial" panose="020B0604020202020204" pitchFamily="34" charset="0"/>
                    <a:cs typeface="Arial" panose="020B0604020202020204" pitchFamily="34" charset="0"/>
                  </a:rPr>
                  <a:t>v.e</a:t>
                </a:r>
                <a:r>
                  <a:rPr lang="cs-CZ" sz="2800" baseline="-25000" dirty="0">
                    <a:latin typeface="Arial" panose="020B0604020202020204" pitchFamily="34" charset="0"/>
                    <a:cs typeface="Arial" panose="020B0604020202020204" pitchFamily="34" charset="0"/>
                  </a:rPr>
                  <a:t>. </a:t>
                </a:r>
                <a:r>
                  <a:rPr lang="cs-CZ" sz="2800" dirty="0">
                    <a:latin typeface="Arial" panose="020B0604020202020204" pitchFamily="34" charset="0"/>
                    <a:cs typeface="Arial" panose="020B0604020202020204" pitchFamily="34" charset="0"/>
                  </a:rPr>
                  <a:t>+ </a:t>
                </a:r>
                <a:r>
                  <a:rPr lang="cs-CZ" sz="2800" dirty="0" err="1">
                    <a:latin typeface="Arial" panose="020B0604020202020204" pitchFamily="34" charset="0"/>
                    <a:cs typeface="Arial" panose="020B0604020202020204" pitchFamily="34" charset="0"/>
                  </a:rPr>
                  <a:t>R</a:t>
                </a:r>
                <a:r>
                  <a:rPr lang="cs-CZ" sz="2800" baseline="-25000" dirty="0" err="1">
                    <a:latin typeface="Arial" panose="020B0604020202020204" pitchFamily="34" charset="0"/>
                    <a:cs typeface="Arial" panose="020B0604020202020204" pitchFamily="34" charset="0"/>
                  </a:rPr>
                  <a:t>g.k</a:t>
                </a:r>
                <a:r>
                  <a:rPr lang="cs-CZ" sz="2800" baseline="-25000" dirty="0">
                    <a:latin typeface="Arial" panose="020B0604020202020204" pitchFamily="34" charset="0"/>
                    <a:cs typeface="Arial" panose="020B0604020202020204" pitchFamily="34" charset="0"/>
                  </a:rPr>
                  <a:t>.</a:t>
                </a:r>
              </a:p>
            </p:txBody>
          </p:sp>
          <p:cxnSp>
            <p:nvCxnSpPr>
              <p:cNvPr id="11" name="Přímá spojnice 10"/>
              <p:cNvCxnSpPr/>
              <p:nvPr/>
            </p:nvCxnSpPr>
            <p:spPr>
              <a:xfrm>
                <a:off x="4885790" y="3865819"/>
                <a:ext cx="314259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 name="Skupina 19"/>
          <p:cNvGrpSpPr/>
          <p:nvPr/>
        </p:nvGrpSpPr>
        <p:grpSpPr>
          <a:xfrm>
            <a:off x="6974022" y="3306688"/>
            <a:ext cx="1054362" cy="482352"/>
            <a:chOff x="6974022" y="3954760"/>
            <a:chExt cx="1054362" cy="482352"/>
          </a:xfrm>
        </p:grpSpPr>
        <p:cxnSp>
          <p:nvCxnSpPr>
            <p:cNvPr id="15" name="Přímá spojnice 14"/>
            <p:cNvCxnSpPr/>
            <p:nvPr/>
          </p:nvCxnSpPr>
          <p:spPr>
            <a:xfrm>
              <a:off x="6974022" y="3954760"/>
              <a:ext cx="1054362" cy="48235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V="1">
              <a:off x="7007393" y="3974535"/>
              <a:ext cx="1008112" cy="45375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2" name="Zástupný symbol pro obsah 2"/>
          <p:cNvSpPr txBox="1">
            <a:spLocks/>
          </p:cNvSpPr>
          <p:nvPr/>
        </p:nvSpPr>
        <p:spPr>
          <a:xfrm>
            <a:off x="467544" y="3861048"/>
            <a:ext cx="8496944" cy="8640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a:solidFill>
                  <a:srgbClr val="C00000"/>
                </a:solidFill>
                <a:latin typeface="Arial" panose="020B0604020202020204" pitchFamily="34" charset="0"/>
                <a:cs typeface="Arial" panose="020B0604020202020204" pitchFamily="34" charset="0"/>
                <a:sym typeface="Symbol"/>
              </a:rPr>
              <a:t></a:t>
            </a:r>
            <a:r>
              <a:rPr lang="en-GB" sz="2600" dirty="0">
                <a:solidFill>
                  <a:srgbClr val="C00000"/>
                </a:solidFill>
                <a:latin typeface="Arial" panose="020B0604020202020204" pitchFamily="34" charset="0"/>
                <a:cs typeface="Arial" panose="020B0604020202020204" pitchFamily="34" charset="0"/>
              </a:rPr>
              <a:t> resistance </a:t>
            </a:r>
            <a:r>
              <a:rPr lang="en-GB" sz="2600" dirty="0">
                <a:latin typeface="Arial" panose="020B0604020202020204" pitchFamily="34" charset="0"/>
                <a:cs typeface="Arial" panose="020B0604020202020204" pitchFamily="34" charset="0"/>
              </a:rPr>
              <a:t>in </a:t>
            </a:r>
            <a:r>
              <a:rPr lang="en-GB" sz="2600" i="1" dirty="0">
                <a:latin typeface="Arial" panose="020B0604020202020204" pitchFamily="34" charset="0"/>
                <a:cs typeface="Arial" panose="020B0604020202020204" pitchFamily="34" charset="0"/>
              </a:rPr>
              <a:t>vas </a:t>
            </a:r>
            <a:r>
              <a:rPr lang="en-GB" sz="2600" i="1" dirty="0" err="1">
                <a:latin typeface="Arial" panose="020B0604020202020204" pitchFamily="34" charset="0"/>
                <a:cs typeface="Arial" panose="020B0604020202020204" pitchFamily="34" charset="0"/>
              </a:rPr>
              <a:t>aff</a:t>
            </a:r>
            <a:r>
              <a:rPr lang="en-GB" sz="2600" i="1" dirty="0">
                <a:latin typeface="Arial" panose="020B0604020202020204" pitchFamily="34" charset="0"/>
                <a:cs typeface="Arial" panose="020B0604020202020204" pitchFamily="34" charset="0"/>
              </a:rPr>
              <a:t>. </a:t>
            </a:r>
            <a:r>
              <a:rPr lang="en-GB" sz="2600" dirty="0">
                <a:latin typeface="Arial" panose="020B0604020202020204" pitchFamily="34" charset="0"/>
                <a:cs typeface="Arial" panose="020B0604020202020204" pitchFamily="34" charset="0"/>
              </a:rPr>
              <a:t>or </a:t>
            </a:r>
            <a:r>
              <a:rPr lang="en-GB" sz="2600" i="1" dirty="0">
                <a:latin typeface="Arial" panose="020B0604020202020204" pitchFamily="34" charset="0"/>
                <a:cs typeface="Arial" panose="020B0604020202020204" pitchFamily="34" charset="0"/>
              </a:rPr>
              <a:t>vas eff. </a:t>
            </a:r>
            <a:r>
              <a:rPr lang="en-GB" sz="2600" dirty="0">
                <a:solidFill>
                  <a:srgbClr val="C00000"/>
                </a:solidFill>
                <a:latin typeface="Arial" panose="020B0604020202020204" pitchFamily="34" charset="0"/>
                <a:cs typeface="Arial" panose="020B0604020202020204" pitchFamily="34" charset="0"/>
                <a:sym typeface="Symbol"/>
              </a:rPr>
              <a:t></a:t>
            </a:r>
            <a:r>
              <a:rPr lang="cs-CZ" sz="2600" dirty="0">
                <a:solidFill>
                  <a:srgbClr val="C00000"/>
                </a:solidFill>
                <a:latin typeface="Arial" panose="020B0604020202020204" pitchFamily="34" charset="0"/>
                <a:cs typeface="Arial" panose="020B0604020202020204" pitchFamily="34" charset="0"/>
                <a:sym typeface="Symbol"/>
              </a:rPr>
              <a:t> </a:t>
            </a:r>
            <a:r>
              <a:rPr lang="en-GB" sz="2600" dirty="0">
                <a:solidFill>
                  <a:srgbClr val="C00000"/>
                </a:solidFill>
                <a:latin typeface="Arial" panose="020B0604020202020204" pitchFamily="34" charset="0"/>
                <a:cs typeface="Arial" panose="020B0604020202020204" pitchFamily="34" charset="0"/>
                <a:sym typeface="Symbol"/>
              </a:rPr>
              <a:t></a:t>
            </a:r>
            <a:r>
              <a:rPr lang="en-GB" sz="2600" dirty="0">
                <a:solidFill>
                  <a:srgbClr val="C00000"/>
                </a:solidFill>
                <a:latin typeface="Arial" panose="020B0604020202020204" pitchFamily="34" charset="0"/>
                <a:cs typeface="Arial" panose="020B0604020202020204" pitchFamily="34" charset="0"/>
              </a:rPr>
              <a:t> the renal blood flow </a:t>
            </a:r>
            <a:r>
              <a:rPr lang="en-GB" sz="2600" dirty="0">
                <a:latin typeface="Arial" panose="020B0604020202020204" pitchFamily="34" charset="0"/>
                <a:cs typeface="Arial" panose="020B0604020202020204" pitchFamily="34" charset="0"/>
              </a:rPr>
              <a:t>(if the arterial pressure is stable)</a:t>
            </a:r>
          </a:p>
        </p:txBody>
      </p:sp>
      <p:grpSp>
        <p:nvGrpSpPr>
          <p:cNvPr id="26" name="Skupina 25"/>
          <p:cNvGrpSpPr/>
          <p:nvPr/>
        </p:nvGrpSpPr>
        <p:grpSpPr>
          <a:xfrm>
            <a:off x="251520" y="5229201"/>
            <a:ext cx="8727972" cy="1244624"/>
            <a:chOff x="251520" y="5229201"/>
            <a:chExt cx="8727972" cy="1244624"/>
          </a:xfrm>
        </p:grpSpPr>
        <p:sp>
          <p:nvSpPr>
            <p:cNvPr id="25" name="Zaoblený obdélník 24"/>
            <p:cNvSpPr/>
            <p:nvPr/>
          </p:nvSpPr>
          <p:spPr>
            <a:xfrm>
              <a:off x="251520" y="5229201"/>
              <a:ext cx="8676456" cy="1244624"/>
            </a:xfrm>
            <a:prstGeom prst="roundRect">
              <a:avLst/>
            </a:prstGeom>
            <a:solidFill>
              <a:srgbClr val="FF9F9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Zástupný symbol pro obsah 2"/>
            <p:cNvSpPr txBox="1">
              <a:spLocks/>
            </p:cNvSpPr>
            <p:nvPr/>
          </p:nvSpPr>
          <p:spPr>
            <a:xfrm>
              <a:off x="380310" y="5352724"/>
              <a:ext cx="8599182" cy="540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err="1">
                  <a:latin typeface="Arial" panose="020B0604020202020204" pitchFamily="34" charset="0"/>
                  <a:cs typeface="Arial" panose="020B0604020202020204" pitchFamily="34" charset="0"/>
                </a:rPr>
                <a:t>constriction</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of</a:t>
              </a:r>
              <a:r>
                <a:rPr lang="cs-CZ" sz="2400" dirty="0">
                  <a:latin typeface="Arial" panose="020B0604020202020204" pitchFamily="34" charset="0"/>
                  <a:cs typeface="Arial" panose="020B0604020202020204" pitchFamily="34" charset="0"/>
                </a:rPr>
                <a:t> </a:t>
              </a:r>
              <a:r>
                <a:rPr lang="cs-CZ" sz="2400" i="1" dirty="0" err="1">
                  <a:latin typeface="Arial" panose="020B0604020202020204" pitchFamily="34" charset="0"/>
                  <a:cs typeface="Arial" panose="020B0604020202020204" pitchFamily="34" charset="0"/>
                </a:rPr>
                <a:t>vas</a:t>
              </a:r>
              <a:r>
                <a:rPr lang="cs-CZ" sz="2400" i="1" dirty="0">
                  <a:latin typeface="Arial" panose="020B0604020202020204" pitchFamily="34" charset="0"/>
                  <a:cs typeface="Arial" panose="020B0604020202020204" pitchFamily="34" charset="0"/>
                </a:rPr>
                <a:t> </a:t>
              </a:r>
              <a:r>
                <a:rPr lang="cs-CZ" sz="2400" i="1" dirty="0" err="1">
                  <a:latin typeface="Arial" panose="020B0604020202020204" pitchFamily="34" charset="0"/>
                  <a:cs typeface="Arial" panose="020B0604020202020204" pitchFamily="34" charset="0"/>
                </a:rPr>
                <a:t>aff</a:t>
              </a:r>
              <a:r>
                <a:rPr lang="cs-CZ" sz="2400"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sym typeface="Symbol"/>
                </a:rPr>
                <a:t>  </a:t>
              </a:r>
              <a:r>
                <a:rPr lang="cs-CZ" sz="2400" dirty="0" err="1">
                  <a:latin typeface="Arial" panose="020B0604020202020204" pitchFamily="34" charset="0"/>
                  <a:cs typeface="Arial" panose="020B0604020202020204" pitchFamily="34" charset="0"/>
                </a:rPr>
                <a:t>glomerular</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pressure</a:t>
              </a:r>
              <a:r>
                <a:rPr lang="cs-CZ" sz="2400"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sym typeface="Symbol"/>
                </a:rPr>
                <a:t>  </a:t>
              </a:r>
              <a:r>
                <a:rPr lang="cs-CZ" sz="2400" dirty="0" err="1">
                  <a:latin typeface="Arial" panose="020B0604020202020204" pitchFamily="34" charset="0"/>
                  <a:cs typeface="Arial" panose="020B0604020202020204" pitchFamily="34" charset="0"/>
                  <a:sym typeface="Symbol"/>
                </a:rPr>
                <a:t>filtration</a:t>
              </a:r>
              <a:endParaRPr lang="cs-CZ" sz="2400" dirty="0">
                <a:latin typeface="Arial" panose="020B0604020202020204" pitchFamily="34" charset="0"/>
                <a:cs typeface="Arial" panose="020B0604020202020204" pitchFamily="34" charset="0"/>
              </a:endParaRPr>
            </a:p>
          </p:txBody>
        </p:sp>
        <p:sp>
          <p:nvSpPr>
            <p:cNvPr id="24" name="Zástupný symbol pro obsah 2"/>
            <p:cNvSpPr txBox="1">
              <a:spLocks/>
            </p:cNvSpPr>
            <p:nvPr/>
          </p:nvSpPr>
          <p:spPr>
            <a:xfrm>
              <a:off x="380310" y="5820776"/>
              <a:ext cx="8599182" cy="54006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600" dirty="0" err="1">
                  <a:latin typeface="Arial" panose="020B0604020202020204" pitchFamily="34" charset="0"/>
                  <a:cs typeface="Arial" panose="020B0604020202020204" pitchFamily="34" charset="0"/>
                </a:rPr>
                <a:t>constriction</a:t>
              </a:r>
              <a:r>
                <a:rPr lang="cs-CZ" sz="2600" dirty="0">
                  <a:latin typeface="Arial" panose="020B0604020202020204" pitchFamily="34" charset="0"/>
                  <a:cs typeface="Arial" panose="020B0604020202020204" pitchFamily="34" charset="0"/>
                </a:rPr>
                <a:t> </a:t>
              </a:r>
              <a:r>
                <a:rPr lang="cs-CZ" sz="2600" dirty="0" err="1">
                  <a:latin typeface="Arial" panose="020B0604020202020204" pitchFamily="34" charset="0"/>
                  <a:cs typeface="Arial" panose="020B0604020202020204" pitchFamily="34" charset="0"/>
                </a:rPr>
                <a:t>of</a:t>
              </a:r>
              <a:r>
                <a:rPr lang="cs-CZ" sz="2600" dirty="0">
                  <a:latin typeface="Arial" panose="020B0604020202020204" pitchFamily="34" charset="0"/>
                  <a:cs typeface="Arial" panose="020B0604020202020204" pitchFamily="34" charset="0"/>
                </a:rPr>
                <a:t> </a:t>
              </a:r>
              <a:r>
                <a:rPr lang="cs-CZ" sz="2600" i="1" dirty="0" err="1">
                  <a:latin typeface="Arial" panose="020B0604020202020204" pitchFamily="34" charset="0"/>
                  <a:cs typeface="Arial" panose="020B0604020202020204" pitchFamily="34" charset="0"/>
                </a:rPr>
                <a:t>vas</a:t>
              </a:r>
              <a:r>
                <a:rPr lang="cs-CZ" sz="2600" i="1" dirty="0">
                  <a:latin typeface="Arial" panose="020B0604020202020204" pitchFamily="34" charset="0"/>
                  <a:cs typeface="Arial" panose="020B0604020202020204" pitchFamily="34" charset="0"/>
                </a:rPr>
                <a:t> </a:t>
              </a:r>
              <a:r>
                <a:rPr lang="cs-CZ" sz="2600" i="1" dirty="0" err="1">
                  <a:latin typeface="Arial" panose="020B0604020202020204" pitchFamily="34" charset="0"/>
                  <a:cs typeface="Arial" panose="020B0604020202020204" pitchFamily="34" charset="0"/>
                </a:rPr>
                <a:t>eff</a:t>
              </a:r>
              <a:r>
                <a:rPr lang="cs-CZ" sz="2600" dirty="0">
                  <a:latin typeface="Arial" panose="020B0604020202020204" pitchFamily="34" charset="0"/>
                  <a:cs typeface="Arial" panose="020B0604020202020204" pitchFamily="34" charset="0"/>
                </a:rPr>
                <a:t>. </a:t>
              </a:r>
              <a:r>
                <a:rPr lang="cs-CZ" sz="2600" dirty="0">
                  <a:latin typeface="Arial" panose="020B0604020202020204" pitchFamily="34" charset="0"/>
                  <a:cs typeface="Arial" panose="020B0604020202020204" pitchFamily="34" charset="0"/>
                  <a:sym typeface="Symbol"/>
                </a:rPr>
                <a:t>  </a:t>
              </a:r>
              <a:r>
                <a:rPr lang="cs-CZ" sz="2600" dirty="0" err="1">
                  <a:latin typeface="Arial" panose="020B0604020202020204" pitchFamily="34" charset="0"/>
                  <a:cs typeface="Arial" panose="020B0604020202020204" pitchFamily="34" charset="0"/>
                </a:rPr>
                <a:t>glomerular</a:t>
              </a:r>
              <a:r>
                <a:rPr lang="cs-CZ" sz="2600" dirty="0">
                  <a:latin typeface="Arial" panose="020B0604020202020204" pitchFamily="34" charset="0"/>
                  <a:cs typeface="Arial" panose="020B0604020202020204" pitchFamily="34" charset="0"/>
                </a:rPr>
                <a:t> </a:t>
              </a:r>
              <a:r>
                <a:rPr lang="cs-CZ" sz="2600" dirty="0" err="1">
                  <a:latin typeface="Arial" panose="020B0604020202020204" pitchFamily="34" charset="0"/>
                  <a:cs typeface="Arial" panose="020B0604020202020204" pitchFamily="34" charset="0"/>
                </a:rPr>
                <a:t>pressure</a:t>
              </a:r>
              <a:r>
                <a:rPr lang="cs-CZ" sz="2600" dirty="0">
                  <a:latin typeface="Arial" panose="020B0604020202020204" pitchFamily="34" charset="0"/>
                  <a:cs typeface="Arial" panose="020B0604020202020204" pitchFamily="34" charset="0"/>
                </a:rPr>
                <a:t> </a:t>
              </a:r>
              <a:r>
                <a:rPr lang="cs-CZ" sz="2600" dirty="0">
                  <a:latin typeface="Arial" panose="020B0604020202020204" pitchFamily="34" charset="0"/>
                  <a:cs typeface="Arial" panose="020B0604020202020204" pitchFamily="34" charset="0"/>
                  <a:sym typeface="Symbol"/>
                </a:rPr>
                <a:t>  </a:t>
              </a:r>
              <a:r>
                <a:rPr lang="cs-CZ" sz="2600" dirty="0" err="1">
                  <a:latin typeface="Arial" panose="020B0604020202020204" pitchFamily="34" charset="0"/>
                  <a:cs typeface="Arial" panose="020B0604020202020204" pitchFamily="34" charset="0"/>
                  <a:sym typeface="Symbol"/>
                </a:rPr>
                <a:t>filtration</a:t>
              </a:r>
              <a:endParaRPr lang="cs-CZ" sz="2600" dirty="0">
                <a:latin typeface="Arial" panose="020B0604020202020204" pitchFamily="34" charset="0"/>
                <a:cs typeface="Arial" panose="020B0604020202020204" pitchFamily="34" charset="0"/>
              </a:endParaRPr>
            </a:p>
          </p:txBody>
        </p:sp>
      </p:grpSp>
      <p:grpSp>
        <p:nvGrpSpPr>
          <p:cNvPr id="27" name="Skupina 26"/>
          <p:cNvGrpSpPr/>
          <p:nvPr/>
        </p:nvGrpSpPr>
        <p:grpSpPr>
          <a:xfrm>
            <a:off x="5652120" y="192938"/>
            <a:ext cx="3327372" cy="2443974"/>
            <a:chOff x="2254351" y="1283401"/>
            <a:chExt cx="4713092" cy="3134928"/>
          </a:xfrm>
        </p:grpSpPr>
        <p:pic>
          <p:nvPicPr>
            <p:cNvPr id="2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24" b="24382"/>
            <a:stretch/>
          </p:blipFill>
          <p:spPr bwMode="auto">
            <a:xfrm>
              <a:off x="2254351" y="1283401"/>
              <a:ext cx="4693914" cy="311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ovéPole 28"/>
            <p:cNvSpPr txBox="1"/>
            <p:nvPr/>
          </p:nvSpPr>
          <p:spPr>
            <a:xfrm>
              <a:off x="5619139" y="3464222"/>
              <a:ext cx="1348304" cy="954107"/>
            </a:xfrm>
            <a:prstGeom prst="rect">
              <a:avLst/>
            </a:prstGeom>
            <a:noFill/>
          </p:spPr>
          <p:txBody>
            <a:bodyPr wrap="square" rtlCol="0">
              <a:spAutoFit/>
            </a:bodyPr>
            <a:lstStyle/>
            <a:p>
              <a:r>
                <a:rPr lang="cs-CZ" sz="1400" i="1" dirty="0" err="1"/>
                <a:t>Guyton</a:t>
              </a:r>
              <a:r>
                <a:rPr lang="cs-CZ" sz="1400" i="1" dirty="0"/>
                <a:t> </a:t>
              </a:r>
              <a:r>
                <a:rPr lang="cs-CZ" sz="1400" i="1" dirty="0">
                  <a:sym typeface="Symbol"/>
                </a:rPr>
                <a:t></a:t>
              </a:r>
              <a:r>
                <a:rPr lang="cs-CZ" sz="1400" i="1" dirty="0"/>
                <a:t> </a:t>
              </a:r>
              <a:r>
                <a:rPr lang="cs-CZ" sz="1400" i="1" dirty="0" err="1"/>
                <a:t>Hall</a:t>
              </a:r>
              <a:r>
                <a:rPr lang="cs-CZ" sz="1400" i="1" dirty="0"/>
                <a:t>. </a:t>
              </a:r>
              <a:r>
                <a:rPr lang="cs-CZ" sz="1400" i="1" dirty="0" err="1"/>
                <a:t>Textbook</a:t>
              </a:r>
              <a:r>
                <a:rPr lang="cs-CZ" sz="1400" i="1" dirty="0"/>
                <a:t> </a:t>
              </a:r>
              <a:r>
                <a:rPr lang="cs-CZ" sz="1400" i="1" dirty="0" err="1"/>
                <a:t>of</a:t>
              </a:r>
              <a:r>
                <a:rPr lang="cs-CZ" sz="1400" i="1" dirty="0"/>
                <a:t> </a:t>
              </a:r>
              <a:r>
                <a:rPr lang="cs-CZ" sz="1400" i="1" dirty="0" err="1"/>
                <a:t>Medical</a:t>
              </a:r>
              <a:r>
                <a:rPr lang="cs-CZ" sz="1400" i="1" dirty="0"/>
                <a:t> </a:t>
              </a:r>
              <a:r>
                <a:rPr lang="cs-CZ" sz="1400" i="1" dirty="0" err="1"/>
                <a:t>Physiology</a:t>
              </a:r>
              <a:endParaRPr lang="cs-CZ" sz="1400" i="1" dirty="0"/>
            </a:p>
          </p:txBody>
        </p:sp>
      </p:grpSp>
    </p:spTree>
    <p:extLst>
      <p:ext uri="{BB962C8B-B14F-4D97-AF65-F5344CB8AC3E}">
        <p14:creationId xmlns:p14="http://schemas.microsoft.com/office/powerpoint/2010/main" val="399356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251520" y="1600201"/>
            <a:ext cx="8229600" cy="676672"/>
          </a:xfrm>
        </p:spPr>
        <p:txBody>
          <a:bodyPr>
            <a:normAutofit/>
          </a:bodyPr>
          <a:lstStyle/>
          <a:p>
            <a:r>
              <a:rPr lang="en-GB" sz="3000" b="1" dirty="0">
                <a:solidFill>
                  <a:srgbClr val="C00000"/>
                </a:solidFill>
                <a:latin typeface="Arial" panose="020B0604020202020204" pitchFamily="34" charset="0"/>
                <a:cs typeface="Arial" panose="020B0604020202020204" pitchFamily="34" charset="0"/>
              </a:rPr>
              <a:t>Regulation of renal blood flow:</a:t>
            </a:r>
          </a:p>
        </p:txBody>
      </p:sp>
      <p:sp>
        <p:nvSpPr>
          <p:cNvPr id="5" name="Zástupný symbol pro obsah 2"/>
          <p:cNvSpPr txBox="1">
            <a:spLocks/>
          </p:cNvSpPr>
          <p:nvPr/>
        </p:nvSpPr>
        <p:spPr>
          <a:xfrm>
            <a:off x="549896" y="2204864"/>
            <a:ext cx="7992888" cy="1728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a:pPr>
            <a:r>
              <a:rPr lang="en-GB" sz="3000" dirty="0">
                <a:latin typeface="Arial" panose="020B0604020202020204" pitchFamily="34" charset="0"/>
                <a:cs typeface="Arial" panose="020B0604020202020204" pitchFamily="34" charset="0"/>
              </a:rPr>
              <a:t>Myogenic </a:t>
            </a:r>
            <a:r>
              <a:rPr lang="en-GB" sz="3000" dirty="0" err="1">
                <a:latin typeface="Arial" panose="020B0604020202020204" pitchFamily="34" charset="0"/>
                <a:cs typeface="Arial" panose="020B0604020202020204" pitchFamily="34" charset="0"/>
              </a:rPr>
              <a:t>autoregulation</a:t>
            </a:r>
            <a:endParaRPr lang="en-GB" sz="3000" dirty="0">
              <a:latin typeface="Arial" panose="020B0604020202020204" pitchFamily="34" charset="0"/>
              <a:cs typeface="Arial" panose="020B0604020202020204" pitchFamily="34" charset="0"/>
            </a:endParaRPr>
          </a:p>
          <a:p>
            <a:pPr marL="514350" indent="-514350">
              <a:buFont typeface="+mj-lt"/>
              <a:buAutoNum type="arabicParenR"/>
            </a:pPr>
            <a:r>
              <a:rPr lang="en-GB" sz="3000" dirty="0">
                <a:latin typeface="Arial" panose="020B0604020202020204" pitchFamily="34" charset="0"/>
                <a:cs typeface="Arial" panose="020B0604020202020204" pitchFamily="34" charset="0"/>
              </a:rPr>
              <a:t>Neural regulation</a:t>
            </a:r>
          </a:p>
          <a:p>
            <a:pPr marL="514350" indent="-514350">
              <a:buFont typeface="+mj-lt"/>
              <a:buAutoNum type="arabicParenR"/>
            </a:pPr>
            <a:r>
              <a:rPr lang="en-GB" sz="3000" dirty="0" err="1">
                <a:latin typeface="Arial" panose="020B0604020202020204" pitchFamily="34" charset="0"/>
                <a:cs typeface="Arial" panose="020B0604020202020204" pitchFamily="34" charset="0"/>
              </a:rPr>
              <a:t>Humoral</a:t>
            </a:r>
            <a:r>
              <a:rPr lang="en-GB" sz="3000" dirty="0">
                <a:latin typeface="Arial" panose="020B0604020202020204" pitchFamily="34" charset="0"/>
                <a:cs typeface="Arial" panose="020B0604020202020204" pitchFamily="34" charset="0"/>
              </a:rPr>
              <a:t> regulation</a:t>
            </a:r>
          </a:p>
        </p:txBody>
      </p:sp>
    </p:spTree>
    <p:extLst>
      <p:ext uri="{BB962C8B-B14F-4D97-AF65-F5344CB8AC3E}">
        <p14:creationId xmlns:p14="http://schemas.microsoft.com/office/powerpoint/2010/main" val="14660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044" y="6089650"/>
            <a:ext cx="792956" cy="76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Renal</a:t>
            </a:r>
            <a:r>
              <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5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Circulation</a:t>
            </a:r>
            <a:endParaRPr lang="cs-CZ"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251520" y="1600201"/>
            <a:ext cx="8229600" cy="676672"/>
          </a:xfrm>
        </p:spPr>
        <p:txBody>
          <a:bodyPr>
            <a:normAutofit/>
          </a:bodyPr>
          <a:lstStyle/>
          <a:p>
            <a:r>
              <a:rPr lang="en-GB" sz="3000" b="1" dirty="0">
                <a:solidFill>
                  <a:srgbClr val="C00000"/>
                </a:solidFill>
                <a:latin typeface="Arial" panose="020B0604020202020204" pitchFamily="34" charset="0"/>
                <a:cs typeface="Arial" panose="020B0604020202020204" pitchFamily="34" charset="0"/>
              </a:rPr>
              <a:t>Regulation of renal blood flow</a:t>
            </a:r>
            <a:r>
              <a:rPr lang="cs-CZ" sz="3000" b="1" dirty="0">
                <a:solidFill>
                  <a:srgbClr val="C00000"/>
                </a:solidFill>
                <a:latin typeface="Arial" panose="020B0604020202020204" pitchFamily="34" charset="0"/>
                <a:cs typeface="Arial" panose="020B0604020202020204" pitchFamily="34" charset="0"/>
              </a:rPr>
              <a:t>:</a:t>
            </a:r>
          </a:p>
        </p:txBody>
      </p:sp>
      <p:sp>
        <p:nvSpPr>
          <p:cNvPr id="5" name="Zástupný symbol pro obsah 2"/>
          <p:cNvSpPr txBox="1">
            <a:spLocks/>
          </p:cNvSpPr>
          <p:nvPr/>
        </p:nvSpPr>
        <p:spPr>
          <a:xfrm>
            <a:off x="549896" y="2204864"/>
            <a:ext cx="8136904"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a:pPr>
            <a:r>
              <a:rPr lang="cs-CZ" sz="3000" dirty="0" err="1">
                <a:solidFill>
                  <a:srgbClr val="C00000"/>
                </a:solidFill>
                <a:latin typeface="Arial" panose="020B0604020202020204" pitchFamily="34" charset="0"/>
                <a:cs typeface="Arial" panose="020B0604020202020204" pitchFamily="34" charset="0"/>
              </a:rPr>
              <a:t>Myogenic</a:t>
            </a:r>
            <a:r>
              <a:rPr lang="cs-CZ" sz="3000" dirty="0">
                <a:solidFill>
                  <a:srgbClr val="C00000"/>
                </a:solidFill>
                <a:latin typeface="Arial" panose="020B0604020202020204" pitchFamily="34" charset="0"/>
                <a:cs typeface="Arial" panose="020B0604020202020204" pitchFamily="34" charset="0"/>
              </a:rPr>
              <a:t> </a:t>
            </a:r>
            <a:r>
              <a:rPr lang="cs-CZ" sz="3000" dirty="0" err="1">
                <a:solidFill>
                  <a:srgbClr val="C00000"/>
                </a:solidFill>
                <a:latin typeface="Arial" panose="020B0604020202020204" pitchFamily="34" charset="0"/>
                <a:cs typeface="Arial" panose="020B0604020202020204" pitchFamily="34" charset="0"/>
              </a:rPr>
              <a:t>autoregulation</a:t>
            </a:r>
            <a:endParaRPr lang="cs-CZ" sz="3000" dirty="0">
              <a:solidFill>
                <a:srgbClr val="C00000"/>
              </a:solidFill>
              <a:latin typeface="Arial" panose="020B0604020202020204" pitchFamily="34" charset="0"/>
              <a:cs typeface="Arial" panose="020B0604020202020204" pitchFamily="34" charset="0"/>
            </a:endParaRPr>
          </a:p>
        </p:txBody>
      </p:sp>
      <p:sp>
        <p:nvSpPr>
          <p:cNvPr id="6" name="Zástupný symbol pro obsah 2"/>
          <p:cNvSpPr txBox="1">
            <a:spLocks/>
          </p:cNvSpPr>
          <p:nvPr/>
        </p:nvSpPr>
        <p:spPr>
          <a:xfrm>
            <a:off x="1053952" y="2780928"/>
            <a:ext cx="3816424"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600" dirty="0">
                <a:latin typeface="Arial" panose="020B0604020202020204" pitchFamily="34" charset="0"/>
                <a:cs typeface="Arial" panose="020B0604020202020204" pitchFamily="34" charset="0"/>
              </a:rPr>
              <a:t>dominates</a:t>
            </a:r>
          </a:p>
          <a:p>
            <a:pPr>
              <a:buFontTx/>
              <a:buChar char="-"/>
            </a:pPr>
            <a:r>
              <a:rPr lang="en-GB" sz="2600" dirty="0">
                <a:latin typeface="Arial" panose="020B0604020202020204" pitchFamily="34" charset="0"/>
                <a:cs typeface="Arial" panose="020B0604020202020204" pitchFamily="34" charset="0"/>
              </a:rPr>
              <a:t>provides stable renal activity by </a:t>
            </a:r>
            <a:r>
              <a:rPr lang="en-GB" sz="2600" dirty="0">
                <a:solidFill>
                  <a:srgbClr val="C00000"/>
                </a:solidFill>
                <a:latin typeface="Arial" panose="020B0604020202020204" pitchFamily="34" charset="0"/>
                <a:cs typeface="Arial" panose="020B0604020202020204" pitchFamily="34" charset="0"/>
              </a:rPr>
              <a:t>maintaining stable blood flow at varying systemic pressure </a:t>
            </a:r>
            <a:r>
              <a:rPr lang="en-GB" sz="2200" dirty="0">
                <a:latin typeface="Arial" panose="020B0604020202020204" pitchFamily="34" charset="0"/>
                <a:cs typeface="Arial" panose="020B0604020202020204" pitchFamily="34" charset="0"/>
              </a:rPr>
              <a:t>(stable glomerular pressure and, thus, also stable glomerular filtration rate)</a:t>
            </a:r>
          </a:p>
        </p:txBody>
      </p:sp>
      <p:grpSp>
        <p:nvGrpSpPr>
          <p:cNvPr id="8" name="Skupina 7">
            <a:extLst>
              <a:ext uri="{FF2B5EF4-FFF2-40B4-BE49-F238E27FC236}">
                <a16:creationId xmlns:a16="http://schemas.microsoft.com/office/drawing/2014/main" id="{227D0CE7-EE5F-46BE-9BE1-E14E23D3F2E4}"/>
              </a:ext>
            </a:extLst>
          </p:cNvPr>
          <p:cNvGrpSpPr/>
          <p:nvPr/>
        </p:nvGrpSpPr>
        <p:grpSpPr>
          <a:xfrm>
            <a:off x="5188847" y="2851560"/>
            <a:ext cx="3271585" cy="3692948"/>
            <a:chOff x="5265792" y="2851560"/>
            <a:chExt cx="3271585" cy="3692948"/>
          </a:xfrm>
        </p:grpSpPr>
        <p:pic>
          <p:nvPicPr>
            <p:cNvPr id="9" name="Picture 2">
              <a:extLst>
                <a:ext uri="{FF2B5EF4-FFF2-40B4-BE49-F238E27FC236}">
                  <a16:creationId xmlns:a16="http://schemas.microsoft.com/office/drawing/2014/main" id="{EBF1C69D-D3A0-4DE7-AE41-32C254CC9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79" y="2851560"/>
              <a:ext cx="3225198" cy="316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ovéPole 9">
              <a:extLst>
                <a:ext uri="{FF2B5EF4-FFF2-40B4-BE49-F238E27FC236}">
                  <a16:creationId xmlns:a16="http://schemas.microsoft.com/office/drawing/2014/main" id="{B8161014-E992-4850-84F9-6E42DA9217E0}"/>
                </a:ext>
              </a:extLst>
            </p:cNvPr>
            <p:cNvSpPr txBox="1"/>
            <p:nvPr/>
          </p:nvSpPr>
          <p:spPr>
            <a:xfrm>
              <a:off x="5265792" y="6021288"/>
              <a:ext cx="2818707" cy="523220"/>
            </a:xfrm>
            <a:prstGeom prst="rect">
              <a:avLst/>
            </a:prstGeom>
            <a:noFill/>
          </p:spPr>
          <p:txBody>
            <a:bodyPr wrap="square" rtlCol="0">
              <a:spAutoFit/>
            </a:bodyPr>
            <a:lstStyle/>
            <a:p>
              <a:r>
                <a:rPr lang="cs-CZ" sz="1400" i="1" dirty="0" err="1">
                  <a:latin typeface="Arial" panose="020B0604020202020204" pitchFamily="34" charset="0"/>
                  <a:cs typeface="Arial" panose="020B0604020202020204" pitchFamily="34" charset="0"/>
                </a:rPr>
                <a:t>Ganong´s</a:t>
              </a:r>
              <a:r>
                <a:rPr lang="cs-CZ" sz="1400" i="1" dirty="0">
                  <a:latin typeface="Arial" panose="020B0604020202020204" pitchFamily="34" charset="0"/>
                  <a:cs typeface="Arial" panose="020B0604020202020204" pitchFamily="34" charset="0"/>
                </a:rPr>
                <a:t> </a:t>
              </a:r>
              <a:r>
                <a:rPr lang="cs-CZ" sz="1400" i="1" dirty="0" err="1">
                  <a:latin typeface="Arial" panose="020B0604020202020204" pitchFamily="34" charset="0"/>
                  <a:cs typeface="Arial" panose="020B0604020202020204" pitchFamily="34" charset="0"/>
                </a:rPr>
                <a:t>Review</a:t>
              </a:r>
              <a:r>
                <a:rPr lang="cs-CZ" sz="1400" i="1" dirty="0">
                  <a:latin typeface="Arial" panose="020B0604020202020204" pitchFamily="34" charset="0"/>
                  <a:cs typeface="Arial" panose="020B0604020202020204" pitchFamily="34" charset="0"/>
                </a:rPr>
                <a:t> </a:t>
              </a:r>
              <a:r>
                <a:rPr lang="cs-CZ" sz="1400" i="1" dirty="0" err="1">
                  <a:latin typeface="Arial" panose="020B0604020202020204" pitchFamily="34" charset="0"/>
                  <a:cs typeface="Arial" panose="020B0604020202020204" pitchFamily="34" charset="0"/>
                </a:rPr>
                <a:t>of</a:t>
              </a:r>
              <a:r>
                <a:rPr lang="cs-CZ" sz="1400" i="1" dirty="0">
                  <a:latin typeface="Arial" panose="020B0604020202020204" pitchFamily="34" charset="0"/>
                  <a:cs typeface="Arial" panose="020B0604020202020204" pitchFamily="34" charset="0"/>
                </a:rPr>
                <a:t> </a:t>
              </a:r>
              <a:r>
                <a:rPr lang="cs-CZ" sz="1400" i="1" dirty="0" err="1">
                  <a:latin typeface="Arial" panose="020B0604020202020204" pitchFamily="34" charset="0"/>
                  <a:cs typeface="Arial" panose="020B0604020202020204" pitchFamily="34" charset="0"/>
                </a:rPr>
                <a:t>Medical</a:t>
              </a:r>
              <a:r>
                <a:rPr lang="cs-CZ" sz="1400" i="1" dirty="0">
                  <a:latin typeface="Arial" panose="020B0604020202020204" pitchFamily="34" charset="0"/>
                  <a:cs typeface="Arial" panose="020B0604020202020204" pitchFamily="34" charset="0"/>
                </a:rPr>
                <a:t> </a:t>
              </a:r>
              <a:r>
                <a:rPr lang="cs-CZ" sz="1400" i="1" dirty="0" err="1">
                  <a:latin typeface="Arial" panose="020B0604020202020204" pitchFamily="34" charset="0"/>
                  <a:cs typeface="Arial" panose="020B0604020202020204" pitchFamily="34" charset="0"/>
                </a:rPr>
                <a:t>Physiology</a:t>
              </a:r>
              <a:r>
                <a:rPr lang="cs-CZ" sz="1400" i="1" dirty="0">
                  <a:latin typeface="Arial" panose="020B0604020202020204" pitchFamily="34" charset="0"/>
                  <a:cs typeface="Arial" panose="020B0604020202020204" pitchFamily="34" charset="0"/>
                </a:rPr>
                <a:t>, 23</a:t>
              </a:r>
              <a:r>
                <a:rPr lang="cs-CZ" sz="1400" i="1" baseline="30000" dirty="0">
                  <a:latin typeface="Arial" panose="020B0604020202020204" pitchFamily="34" charset="0"/>
                  <a:cs typeface="Arial" panose="020B0604020202020204" pitchFamily="34" charset="0"/>
                </a:rPr>
                <a:t>rd</a:t>
              </a:r>
              <a:r>
                <a:rPr lang="cs-CZ" sz="1400" i="1" dirty="0">
                  <a:latin typeface="Arial" panose="020B0604020202020204" pitchFamily="34" charset="0"/>
                  <a:cs typeface="Arial" panose="020B0604020202020204" pitchFamily="34" charset="0"/>
                </a:rPr>
                <a:t> </a:t>
              </a:r>
              <a:r>
                <a:rPr lang="cs-CZ" sz="1400" i="1" dirty="0" err="1">
                  <a:latin typeface="Arial" panose="020B0604020202020204" pitchFamily="34" charset="0"/>
                  <a:cs typeface="Arial" panose="020B0604020202020204" pitchFamily="34" charset="0"/>
                </a:rPr>
                <a:t>edition</a:t>
              </a:r>
              <a:endParaRPr lang="cs-CZ" sz="1400"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966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d60f0bc-c0bd-4b5a-9603-237e299a709c.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7044</TotalTime>
  <Words>2553</Words>
  <Application>Microsoft Office PowerPoint</Application>
  <PresentationFormat>Předvádění na obrazovce (4:3)</PresentationFormat>
  <Paragraphs>209</Paragraphs>
  <Slides>23</Slides>
  <Notes>22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Calibri</vt:lpstr>
      <vt:lpstr>Symbol</vt:lpstr>
      <vt:lpstr>Motiv systému Office</vt:lpstr>
      <vt:lpstr>Regional Circulation II</vt:lpstr>
      <vt:lpstr>Prezentace aplikace PowerPoint</vt:lpstr>
      <vt:lpstr>Renal Circulation</vt:lpstr>
      <vt:lpstr>Renal Circulation</vt:lpstr>
      <vt:lpstr>Renal Circulation</vt:lpstr>
      <vt:lpstr>Prezentace aplikace PowerPoint</vt:lpstr>
      <vt:lpstr>Renal Circulation</vt:lpstr>
      <vt:lpstr>Renal Circulation</vt:lpstr>
      <vt:lpstr>Renal Circulation</vt:lpstr>
      <vt:lpstr>Renal Circulation</vt:lpstr>
      <vt:lpstr>Renal Circulation</vt:lpstr>
      <vt:lpstr>Renal Circulation</vt:lpstr>
      <vt:lpstr>Renal Circulation</vt:lpstr>
      <vt:lpstr>Renal Circulation</vt:lpstr>
      <vt:lpstr>Renal Circulation</vt:lpstr>
      <vt:lpstr>Prezentace aplikace PowerPoint</vt:lpstr>
      <vt:lpstr>Prezentace aplikace PowerPoint</vt:lpstr>
      <vt:lpstr>Fetal Circulation</vt:lpstr>
      <vt:lpstr>Fetal Circulation</vt:lpstr>
      <vt:lpstr>Fetal Circulation</vt:lpstr>
      <vt:lpstr>Fetal Circulation</vt:lpstr>
      <vt:lpstr>Fetal Circulation</vt:lpstr>
      <vt:lpstr>Fetal Circulation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Specifika krevního oběhu některými orgány</dc:title>
  <dc:creator>Markéta</dc:creator>
  <cp:lastModifiedBy>Dell_Bébarovi</cp:lastModifiedBy>
  <cp:revision>605</cp:revision>
  <dcterms:created xsi:type="dcterms:W3CDTF">2014-09-13T18:33:59Z</dcterms:created>
  <dcterms:modified xsi:type="dcterms:W3CDTF">2020-03-31T16:02:10Z</dcterms:modified>
</cp:coreProperties>
</file>