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357" r:id="rId3"/>
    <p:sldId id="358" r:id="rId4"/>
    <p:sldId id="360" r:id="rId5"/>
    <p:sldId id="320" r:id="rId6"/>
    <p:sldId id="321" r:id="rId7"/>
    <p:sldId id="323" r:id="rId8"/>
    <p:sldId id="394" r:id="rId9"/>
    <p:sldId id="328" r:id="rId10"/>
    <p:sldId id="330" r:id="rId11"/>
    <p:sldId id="261" r:id="rId12"/>
    <p:sldId id="269" r:id="rId13"/>
    <p:sldId id="264" r:id="rId14"/>
    <p:sldId id="338" r:id="rId15"/>
    <p:sldId id="340" r:id="rId16"/>
    <p:sldId id="364" r:id="rId17"/>
    <p:sldId id="365" r:id="rId18"/>
    <p:sldId id="403" r:id="rId19"/>
    <p:sldId id="404" r:id="rId20"/>
    <p:sldId id="383" r:id="rId21"/>
    <p:sldId id="283" r:id="rId22"/>
    <p:sldId id="384" r:id="rId23"/>
    <p:sldId id="385" r:id="rId24"/>
    <p:sldId id="387" r:id="rId25"/>
    <p:sldId id="347" r:id="rId26"/>
    <p:sldId id="354" r:id="rId27"/>
    <p:sldId id="395" r:id="rId28"/>
    <p:sldId id="397" r:id="rId29"/>
    <p:sldId id="282" r:id="rId30"/>
    <p:sldId id="396" r:id="rId31"/>
    <p:sldId id="355" r:id="rId32"/>
    <p:sldId id="356" r:id="rId33"/>
    <p:sldId id="398" r:id="rId34"/>
    <p:sldId id="333" r:id="rId35"/>
    <p:sldId id="332" r:id="rId36"/>
    <p:sldId id="334" r:id="rId37"/>
    <p:sldId id="335" r:id="rId38"/>
    <p:sldId id="336" r:id="rId39"/>
    <p:sldId id="362" r:id="rId40"/>
    <p:sldId id="311" r:id="rId41"/>
    <p:sldId id="363" r:id="rId42"/>
    <p:sldId id="399" r:id="rId43"/>
    <p:sldId id="402" r:id="rId44"/>
    <p:sldId id="400" r:id="rId45"/>
    <p:sldId id="361" r:id="rId46"/>
    <p:sldId id="393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24"/>
    <p:restoredTop sz="93376"/>
  </p:normalViewPr>
  <p:slideViewPr>
    <p:cSldViewPr snapToGrid="0" snapToObjects="1">
      <p:cViewPr varScale="1">
        <p:scale>
          <a:sx n="87" d="100"/>
          <a:sy n="87" d="100"/>
        </p:scale>
        <p:origin x="41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E8190-E1B0-D246-BC78-31A6C35E488A}" type="datetimeFigureOut">
              <a:rPr lang="cs-CZ" smtClean="0"/>
              <a:t>03.04.20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8CE667-41F3-1D40-A156-CE6CB06FBF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567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CE667-41F3-1D40-A156-CE6CB06FBF28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5216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CE667-41F3-1D40-A156-CE6CB06FBF28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5639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4/3/20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4/3/20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4/3/20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4/3/20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4/3/20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4/3/20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4/3/20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4/3/20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4/3/20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4/3/20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4/3/20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4/3/20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Respiratory physiology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Dr. Amir Samadian m.d.</a:t>
            </a:r>
          </a:p>
          <a:p>
            <a:r>
              <a:rPr lang="en-US" sz="1700" dirty="0"/>
              <a:t>Department of physiology</a:t>
            </a:r>
          </a:p>
          <a:p>
            <a:r>
              <a:rPr lang="en-US" sz="1700" dirty="0"/>
              <a:t>Spring 2020</a:t>
            </a:r>
          </a:p>
          <a:p>
            <a:r>
              <a:rPr lang="en-US" dirty="0"/>
              <a:t>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06C488-8E0A-9E43-B4F5-95A5FF922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20" y="177825"/>
            <a:ext cx="3504092" cy="269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887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63" y="114745"/>
            <a:ext cx="6136597" cy="6603743"/>
          </a:xfrm>
        </p:spPr>
      </p:pic>
      <p:pic>
        <p:nvPicPr>
          <p:cNvPr id="5122" name="Picture 2" descr="mage result for forces acting on the lu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960" y="1383982"/>
            <a:ext cx="5447688" cy="409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267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Respiratory compliance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" y="2037715"/>
            <a:ext cx="8017318" cy="322389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2037715"/>
            <a:ext cx="4191000" cy="407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92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Compliance vs </a:t>
            </a:r>
            <a:r>
              <a:rPr lang="en-US" dirty="0" err="1"/>
              <a:t>elastance</a:t>
            </a:r>
            <a:endParaRPr lang="en-US" dirty="0"/>
          </a:p>
        </p:txBody>
      </p:sp>
      <p:pic>
        <p:nvPicPr>
          <p:cNvPr id="6146" name="Picture 2" descr="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881" y="2090103"/>
            <a:ext cx="5577416" cy="418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868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Lung compliance changes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304" y="1846263"/>
            <a:ext cx="4001718" cy="4022725"/>
          </a:xfrm>
        </p:spPr>
      </p:pic>
    </p:spTree>
    <p:extLst>
      <p:ext uri="{BB962C8B-B14F-4D97-AF65-F5344CB8AC3E}">
        <p14:creationId xmlns:p14="http://schemas.microsoft.com/office/powerpoint/2010/main" val="306851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tension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" y="1988185"/>
            <a:ext cx="7132320" cy="69266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01" y="2680852"/>
            <a:ext cx="7555244" cy="358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8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tension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63" y="1876425"/>
            <a:ext cx="9652000" cy="3962400"/>
          </a:xfrm>
        </p:spPr>
      </p:pic>
    </p:spTree>
    <p:extLst>
      <p:ext uri="{BB962C8B-B14F-4D97-AF65-F5344CB8AC3E}">
        <p14:creationId xmlns:p14="http://schemas.microsoft.com/office/powerpoint/2010/main" val="211919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B5402-59C5-2542-B2EE-E6EB9EF11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Pneumothorax</a:t>
            </a:r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B18117-2383-A44E-953C-79BFB9263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243" y="2028305"/>
            <a:ext cx="7332463" cy="415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63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B5402-59C5-2542-B2EE-E6EB9EF11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Pneumothorax</a:t>
            </a:r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444F69-FDA7-B142-B10E-D8AA590F6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828800"/>
            <a:ext cx="7097486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9E3AE8-6149-874E-87BC-9C0D31408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5593" y="3429000"/>
            <a:ext cx="3314700" cy="2781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5575E5-CDE1-A544-85DA-4A62C86AB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3657599"/>
            <a:ext cx="5473700" cy="267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12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C7B72-27A9-F44F-AA78-25CBF25EE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Total</a:t>
            </a:r>
            <a:r>
              <a:rPr lang="cs-CZ" dirty="0"/>
              <a:t> </a:t>
            </a:r>
            <a:r>
              <a:rPr lang="cs-CZ" dirty="0" err="1"/>
              <a:t>work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/>
              <a:t>respiratory</a:t>
            </a:r>
            <a:r>
              <a:rPr lang="cs-CZ" dirty="0"/>
              <a:t> </a:t>
            </a:r>
            <a:r>
              <a:rPr lang="cs-CZ" dirty="0" err="1"/>
              <a:t>muscles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quiet</a:t>
            </a:r>
            <a:r>
              <a:rPr lang="cs-CZ" dirty="0"/>
              <a:t> </a:t>
            </a:r>
            <a:r>
              <a:rPr lang="cs-CZ" dirty="0" err="1"/>
              <a:t>breathing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CFDAB-1BD2-CD4E-BA6A-E1741AAB6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u="sng" dirty="0" err="1"/>
              <a:t>Elastic</a:t>
            </a:r>
            <a:r>
              <a:rPr lang="cs-CZ" sz="2400" b="1" u="sng" dirty="0"/>
              <a:t> (static)  </a:t>
            </a:r>
            <a:r>
              <a:rPr lang="cs-CZ" sz="2400" b="1" u="sng" dirty="0" err="1"/>
              <a:t>work</a:t>
            </a:r>
            <a:r>
              <a:rPr lang="cs-CZ" sz="2400" b="1" u="sng" dirty="0"/>
              <a:t> (65%)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To </a:t>
            </a:r>
            <a:r>
              <a:rPr lang="cs-CZ" dirty="0" err="1"/>
              <a:t>overcome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elastic</a:t>
            </a:r>
            <a:r>
              <a:rPr lang="cs-CZ" dirty="0"/>
              <a:t> </a:t>
            </a:r>
            <a:r>
              <a:rPr lang="cs-CZ" dirty="0" err="1"/>
              <a:t>forces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chest</a:t>
            </a:r>
            <a:r>
              <a:rPr lang="cs-CZ" dirty="0"/>
              <a:t> and </a:t>
            </a:r>
            <a:r>
              <a:rPr lang="cs-CZ" dirty="0" err="1"/>
              <a:t>lungs</a:t>
            </a:r>
            <a:r>
              <a:rPr lang="cs-CZ" dirty="0"/>
              <a:t> </a:t>
            </a:r>
          </a:p>
          <a:p>
            <a:endParaRPr lang="cs-CZ" sz="2400" b="1" u="sng" dirty="0"/>
          </a:p>
          <a:p>
            <a:r>
              <a:rPr lang="cs-CZ" sz="2400" b="1" u="sng" dirty="0" err="1"/>
              <a:t>Dynamic</a:t>
            </a:r>
            <a:r>
              <a:rPr lang="cs-CZ" sz="2400" b="1" u="sng" dirty="0"/>
              <a:t> </a:t>
            </a:r>
            <a:r>
              <a:rPr lang="cs-CZ" sz="2400" b="1" u="sng" dirty="0" err="1"/>
              <a:t>work</a:t>
            </a:r>
            <a:r>
              <a:rPr lang="cs-CZ" sz="2400" b="1" u="sng" dirty="0"/>
              <a:t> (35%)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To </a:t>
            </a:r>
            <a:r>
              <a:rPr lang="cs-CZ" dirty="0" err="1"/>
              <a:t>overcome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resistence </a:t>
            </a:r>
            <a:r>
              <a:rPr lang="cs-CZ" dirty="0" err="1"/>
              <a:t>of</a:t>
            </a:r>
            <a:r>
              <a:rPr lang="cs-CZ" dirty="0"/>
              <a:t> air </a:t>
            </a:r>
            <a:r>
              <a:rPr lang="cs-CZ" dirty="0" err="1"/>
              <a:t>passage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air </a:t>
            </a:r>
            <a:r>
              <a:rPr lang="cs-CZ" dirty="0" err="1"/>
              <a:t>movement</a:t>
            </a:r>
            <a:r>
              <a:rPr lang="cs-CZ" dirty="0"/>
              <a:t> - </a:t>
            </a:r>
            <a:r>
              <a:rPr lang="cs-CZ" b="1" dirty="0" err="1"/>
              <a:t>aerodynamic</a:t>
            </a:r>
            <a:r>
              <a:rPr lang="cs-CZ" b="1" dirty="0"/>
              <a:t> resistence (28%)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To </a:t>
            </a:r>
            <a:r>
              <a:rPr lang="cs-CZ" dirty="0" err="1"/>
              <a:t>overcome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friction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mutual</a:t>
            </a:r>
            <a:r>
              <a:rPr lang="cs-CZ" dirty="0"/>
              <a:t> </a:t>
            </a:r>
            <a:r>
              <a:rPr lang="cs-CZ" dirty="0" err="1"/>
              <a:t>movement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inelastic</a:t>
            </a:r>
            <a:r>
              <a:rPr lang="cs-CZ" dirty="0"/>
              <a:t> </a:t>
            </a:r>
            <a:r>
              <a:rPr lang="cs-CZ" dirty="0" err="1"/>
              <a:t>tissue</a:t>
            </a:r>
            <a:r>
              <a:rPr lang="cs-CZ" dirty="0"/>
              <a:t> – </a:t>
            </a:r>
            <a:r>
              <a:rPr lang="cs-CZ" b="1" dirty="0" err="1"/>
              <a:t>Viscous</a:t>
            </a:r>
            <a:r>
              <a:rPr lang="cs-CZ" b="1" dirty="0"/>
              <a:t> resistence (7%)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387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705A5-FA03-5546-BDD6-006B159E4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Respiratory</a:t>
            </a:r>
            <a:r>
              <a:rPr lang="cs-CZ" dirty="0"/>
              <a:t> </a:t>
            </a:r>
            <a:r>
              <a:rPr lang="cs-CZ"/>
              <a:t>work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FB8A0C-ABE3-6345-9517-7E86426ADC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8628" y="1900429"/>
            <a:ext cx="5652440" cy="4234900"/>
          </a:xfrm>
        </p:spPr>
      </p:pic>
    </p:spTree>
    <p:extLst>
      <p:ext uri="{BB962C8B-B14F-4D97-AF65-F5344CB8AC3E}">
        <p14:creationId xmlns:p14="http://schemas.microsoft.com/office/powerpoint/2010/main" val="3470936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32DB6-11FF-824D-884A-970A52854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 err="1"/>
              <a:t>Learning</a:t>
            </a:r>
            <a:r>
              <a:rPr lang="cs-CZ" sz="4400" b="1" dirty="0"/>
              <a:t> </a:t>
            </a:r>
            <a:r>
              <a:rPr lang="cs-CZ" sz="4400" b="1" dirty="0" err="1"/>
              <a:t>objectives</a:t>
            </a:r>
            <a:r>
              <a:rPr lang="cs-CZ" sz="4400" b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D316B-E416-064B-BDBB-6C5ACBAFE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396024" cy="4504266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en-GB" sz="2400" b="1" dirty="0"/>
              <a:t>Pulmonary ventilation</a:t>
            </a:r>
            <a:endParaRPr lang="cs-CZ" sz="2400" dirty="0"/>
          </a:p>
          <a:p>
            <a:pPr marL="0" indent="0">
              <a:buNone/>
            </a:pPr>
            <a:r>
              <a:rPr lang="en-GB" sz="2100" dirty="0"/>
              <a:t>Mechanism of breathing – breathing muscles, intrathoracic and intrapulmonary pressure. Surface tension in alveoli, surfactant. Application of the law of Laplace in lungs. Respiratory work. Pneumothorax.</a:t>
            </a:r>
            <a:endParaRPr lang="cs-CZ" sz="2100" dirty="0"/>
          </a:p>
          <a:p>
            <a:pPr marL="0" lvl="0" indent="0">
              <a:buNone/>
            </a:pPr>
            <a:r>
              <a:rPr lang="en-GB" sz="2400" b="1" dirty="0"/>
              <a:t>Transport of gases through alveolar-capillary membrane</a:t>
            </a:r>
            <a:endParaRPr lang="cs-CZ" sz="2400" dirty="0"/>
          </a:p>
          <a:p>
            <a:pPr marL="0" indent="0">
              <a:buNone/>
            </a:pPr>
            <a:r>
              <a:rPr lang="en-GB" sz="2100" dirty="0"/>
              <a:t>Composition of atmospheric and alveolar air. Diffusion through the alveolar-capillary membrane. Oxygen –haemoglobin dissociation curve, the Bohr effect. CO</a:t>
            </a:r>
            <a:r>
              <a:rPr lang="en-GB" sz="2100" baseline="-25000" dirty="0"/>
              <a:t>2</a:t>
            </a:r>
            <a:r>
              <a:rPr lang="en-GB" sz="2100" dirty="0"/>
              <a:t> dissociation curve.</a:t>
            </a:r>
            <a:endParaRPr lang="cs-CZ" sz="2100" dirty="0"/>
          </a:p>
          <a:p>
            <a:pPr marL="0" lvl="0" indent="0">
              <a:buNone/>
            </a:pPr>
            <a:r>
              <a:rPr lang="en-GB" sz="2400" b="1" dirty="0"/>
              <a:t>Regulation of breathing</a:t>
            </a:r>
            <a:endParaRPr lang="cs-CZ" sz="2400" dirty="0"/>
          </a:p>
          <a:p>
            <a:pPr marL="0" indent="0">
              <a:buNone/>
            </a:pPr>
            <a:r>
              <a:rPr lang="en-GB" sz="2100" dirty="0"/>
              <a:t>Neuronal regulation – respiratory centre. Chemoreceptors – effect of hypoxia and hypercapnia. Mechanoreceptors in lungs – </a:t>
            </a:r>
            <a:r>
              <a:rPr lang="en-GB" sz="2100" dirty="0" err="1"/>
              <a:t>Hering</a:t>
            </a:r>
            <a:r>
              <a:rPr lang="en-GB" sz="2100" dirty="0"/>
              <a:t>–Breuer reflexes. Protective reflexes of respiratory system. Response of the ventilation to physical activity.</a:t>
            </a:r>
            <a:endParaRPr lang="cs-CZ" sz="2100" dirty="0"/>
          </a:p>
          <a:p>
            <a:pPr marL="0" lvl="0" indent="0">
              <a:buNone/>
            </a:pPr>
            <a:r>
              <a:rPr lang="en-GB" sz="2400" b="1" dirty="0"/>
              <a:t>Diagnostic and therapeutic methods in clinical practice</a:t>
            </a:r>
            <a:endParaRPr lang="cs-CZ" sz="2400" dirty="0"/>
          </a:p>
          <a:p>
            <a:pPr marL="0" indent="0">
              <a:buNone/>
            </a:pPr>
            <a:r>
              <a:rPr lang="en-GB" sz="2100" dirty="0"/>
              <a:t>Spirometry – flow-volume loop. </a:t>
            </a:r>
            <a:r>
              <a:rPr lang="en-GB" sz="2100" dirty="0" err="1"/>
              <a:t>Pneumotachography</a:t>
            </a:r>
            <a:r>
              <a:rPr lang="en-GB" sz="2100" dirty="0"/>
              <a:t>. Pneumography. Measurement of the death space. Measurement of residual volume of the lungs. Artificial ventilation. </a:t>
            </a:r>
            <a:endParaRPr lang="cs-CZ" sz="2100" dirty="0"/>
          </a:p>
          <a:p>
            <a:pPr marL="457200" indent="-457200">
              <a:buFont typeface="+mj-lt"/>
              <a:buAutoNum type="arabicPeriod"/>
            </a:pPr>
            <a:endParaRPr lang="cs-CZ" dirty="0"/>
          </a:p>
          <a:p>
            <a:pPr marL="457200" lvl="0" indent="-457200">
              <a:buFont typeface="+mj-lt"/>
              <a:buAutoNum type="arabicPeriod"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540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6EF0-260C-9649-91D4-5CD96EB8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3D4F9E-875B-8A4E-83E4-8FDFF697D7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8509DB-663E-7E47-B020-8F141CE15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0" y="0"/>
            <a:ext cx="12192870" cy="627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10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754B3-D376-9D40-AEDD-DF6C40B43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chemeClr val="tx1"/>
                </a:solidFill>
              </a:rPr>
              <a:t>The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lung</a:t>
            </a:r>
            <a:r>
              <a:rPr lang="cs-CZ" dirty="0">
                <a:solidFill>
                  <a:schemeClr val="tx1"/>
                </a:solidFill>
              </a:rPr>
              <a:t> and </a:t>
            </a:r>
            <a:r>
              <a:rPr lang="cs-CZ" dirty="0" err="1">
                <a:solidFill>
                  <a:schemeClr val="tx1"/>
                </a:solidFill>
              </a:rPr>
              <a:t>the</a:t>
            </a:r>
            <a:r>
              <a:rPr lang="cs-CZ" dirty="0">
                <a:solidFill>
                  <a:schemeClr val="tx1"/>
                </a:solidFill>
              </a:rPr>
              <a:t> transport </a:t>
            </a:r>
            <a:r>
              <a:rPr lang="cs-CZ" dirty="0" err="1">
                <a:solidFill>
                  <a:schemeClr val="tx1"/>
                </a:solidFill>
              </a:rPr>
              <a:t>of</a:t>
            </a:r>
            <a:r>
              <a:rPr lang="cs-CZ" dirty="0">
                <a:solidFill>
                  <a:schemeClr val="tx1"/>
                </a:solidFill>
              </a:rPr>
              <a:t> O2 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64C28A4F-43F1-2F4B-8E2F-68849B6498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46850" y="1822971"/>
            <a:ext cx="2292350" cy="44457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DEFB2E-D37F-1541-80B8-3750B480B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074" y="1842214"/>
            <a:ext cx="3984060" cy="433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13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6AD92-B3B1-A448-A30E-9B49B1D3F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Factors</a:t>
            </a:r>
            <a:r>
              <a:rPr lang="cs-CZ" dirty="0"/>
              <a:t> </a:t>
            </a:r>
            <a:r>
              <a:rPr lang="cs-CZ" dirty="0" err="1"/>
              <a:t>affecting</a:t>
            </a:r>
            <a:r>
              <a:rPr lang="cs-CZ" dirty="0"/>
              <a:t> PACO2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F43646-DC48-884C-BE0C-15C8F8C60E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9544" y="1846263"/>
            <a:ext cx="7733238" cy="4022725"/>
          </a:xfrm>
        </p:spPr>
      </p:pic>
    </p:spTree>
    <p:extLst>
      <p:ext uri="{BB962C8B-B14F-4D97-AF65-F5344CB8AC3E}">
        <p14:creationId xmlns:p14="http://schemas.microsoft.com/office/powerpoint/2010/main" val="3842215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CE9C0-7295-1F42-A147-C32968806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  <a:r>
              <a:rPr lang="cs-CZ" dirty="0" err="1"/>
              <a:t>Factors</a:t>
            </a:r>
            <a:r>
              <a:rPr lang="cs-CZ" dirty="0"/>
              <a:t> </a:t>
            </a:r>
            <a:r>
              <a:rPr lang="cs-CZ" dirty="0" err="1"/>
              <a:t>affecting</a:t>
            </a:r>
            <a:r>
              <a:rPr lang="cs-CZ" dirty="0"/>
              <a:t> PAO2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C2140B-294E-CF47-B8F4-F80F3367AE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0691" y="1846263"/>
            <a:ext cx="6884115" cy="4369836"/>
          </a:xfrm>
        </p:spPr>
      </p:pic>
    </p:spTree>
    <p:extLst>
      <p:ext uri="{BB962C8B-B14F-4D97-AF65-F5344CB8AC3E}">
        <p14:creationId xmlns:p14="http://schemas.microsoft.com/office/powerpoint/2010/main" val="4055872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79F00-74BA-DB4B-BE0A-BB4E8D8ED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Solubility</a:t>
            </a:r>
            <a:r>
              <a:rPr lang="cs-CZ" dirty="0"/>
              <a:t> </a:t>
            </a:r>
            <a:r>
              <a:rPr lang="cs-CZ" dirty="0" err="1"/>
              <a:t>vs</a:t>
            </a:r>
            <a:r>
              <a:rPr lang="cs-CZ" dirty="0"/>
              <a:t> Hem </a:t>
            </a:r>
            <a:r>
              <a:rPr lang="cs-CZ" dirty="0" err="1"/>
              <a:t>affinity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Gasses</a:t>
            </a:r>
            <a:endParaRPr lang="cs-CZ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12C8C5-40B1-0D43-B537-07C2D6234D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9263" y="2511425"/>
            <a:ext cx="8813800" cy="2692400"/>
          </a:xfrm>
        </p:spPr>
      </p:pic>
    </p:spTree>
    <p:extLst>
      <p:ext uri="{BB962C8B-B14F-4D97-AF65-F5344CB8AC3E}">
        <p14:creationId xmlns:p14="http://schemas.microsoft.com/office/powerpoint/2010/main" val="2029368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Oxygen-hemoglobin sat curve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03" y="0"/>
            <a:ext cx="11030988" cy="6245487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C79447-651F-E94E-8463-A71640D29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030" y="4639779"/>
            <a:ext cx="4998720" cy="160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677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 dioxide transport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51" y="1827242"/>
            <a:ext cx="8682449" cy="209974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72322"/>
            <a:ext cx="5860473" cy="245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364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31816-9D74-A144-A8B6-8A1B60601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67C35-9D70-A849-ABDC-7FBB91E70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E2B66B-C7F7-D947-90F1-1B4E063F9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4" y="0"/>
            <a:ext cx="11641667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465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00A9A-08AC-8F47-A4D6-7C117E836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Respiratory</a:t>
            </a:r>
            <a:r>
              <a:rPr lang="cs-CZ" dirty="0"/>
              <a:t> center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C2366B3-4259-DA49-B9F1-3077550E1C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9204" y="1862051"/>
            <a:ext cx="3713591" cy="441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290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754B3-D376-9D40-AEDD-DF6C40B43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Regulation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Respiration</a:t>
            </a:r>
            <a:r>
              <a:rPr lang="cs-CZ" b="1" dirty="0"/>
              <a:t>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494F10-2964-F44A-B25B-E1E4A5458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1971041"/>
            <a:ext cx="4794732" cy="43083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078862-837F-5942-BE50-4D1891E67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936" y="2051050"/>
            <a:ext cx="60198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63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C0253-9DDD-2843-9EEE-AD564183D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Overview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respiratory</a:t>
            </a:r>
            <a:r>
              <a:rPr lang="cs-CZ" dirty="0"/>
              <a:t> </a:t>
            </a:r>
            <a:r>
              <a:rPr lang="cs-CZ" dirty="0" err="1"/>
              <a:t>system</a:t>
            </a:r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76FD69-B46A-3F4B-A4E7-B586FBBBF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866" y="1864360"/>
            <a:ext cx="8314267" cy="447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5EC79-E76B-FE47-BFC0-8AA22189A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receptors</a:t>
            </a:r>
            <a:r>
              <a:rPr lang="cs-CZ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33405-C72E-D048-B65F-298E5B7AD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725663"/>
          </a:xfrm>
        </p:spPr>
        <p:txBody>
          <a:bodyPr/>
          <a:lstStyle/>
          <a:p>
            <a:pPr marL="0" indent="0">
              <a:buNone/>
            </a:pPr>
            <a:r>
              <a:rPr lang="cs-CZ" b="1" dirty="0" err="1"/>
              <a:t>Irritants</a:t>
            </a:r>
            <a:r>
              <a:rPr lang="cs-CZ" b="1" dirty="0"/>
              <a:t> </a:t>
            </a:r>
            <a:r>
              <a:rPr lang="cs-CZ" b="1" dirty="0" err="1"/>
              <a:t>receptors</a:t>
            </a:r>
            <a:r>
              <a:rPr lang="cs-CZ" b="1" dirty="0"/>
              <a:t> </a:t>
            </a:r>
            <a:r>
              <a:rPr lang="cs-CZ" dirty="0"/>
              <a:t>on </a:t>
            </a:r>
            <a:r>
              <a:rPr lang="cs-CZ" dirty="0" err="1"/>
              <a:t>mucose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 </a:t>
            </a:r>
            <a:r>
              <a:rPr lang="cs-CZ" dirty="0" err="1"/>
              <a:t>respiratory</a:t>
            </a:r>
            <a:r>
              <a:rPr lang="cs-CZ" dirty="0"/>
              <a:t> </a:t>
            </a:r>
            <a:r>
              <a:rPr lang="cs-CZ" dirty="0" err="1"/>
              <a:t>system</a:t>
            </a:r>
            <a:r>
              <a:rPr lang="cs-CZ" dirty="0"/>
              <a:t> – </a:t>
            </a:r>
            <a:r>
              <a:rPr lang="cs-CZ" dirty="0" err="1"/>
              <a:t>quickly</a:t>
            </a:r>
            <a:r>
              <a:rPr lang="cs-CZ" dirty="0"/>
              <a:t> </a:t>
            </a:r>
            <a:r>
              <a:rPr lang="cs-CZ" dirty="0" err="1"/>
              <a:t>adaptated</a:t>
            </a:r>
            <a:r>
              <a:rPr lang="cs-CZ" dirty="0"/>
              <a:t>,</a:t>
            </a:r>
          </a:p>
          <a:p>
            <a:r>
              <a:rPr lang="cs-CZ" dirty="0"/>
              <a:t>Stimulus:  </a:t>
            </a:r>
            <a:r>
              <a:rPr lang="cs-CZ" dirty="0" err="1"/>
              <a:t>chemical</a:t>
            </a:r>
            <a:r>
              <a:rPr lang="cs-CZ" dirty="0"/>
              <a:t> </a:t>
            </a:r>
            <a:r>
              <a:rPr lang="cs-CZ" dirty="0" err="1"/>
              <a:t>substances</a:t>
            </a:r>
            <a:r>
              <a:rPr lang="cs-CZ" dirty="0"/>
              <a:t> (histamin, serotonin, </a:t>
            </a:r>
            <a:r>
              <a:rPr lang="cs-CZ" dirty="0" err="1"/>
              <a:t>cigarette</a:t>
            </a:r>
            <a:r>
              <a:rPr lang="cs-CZ" dirty="0"/>
              <a:t> </a:t>
            </a:r>
            <a:r>
              <a:rPr lang="cs-CZ" dirty="0" err="1"/>
              <a:t>smoke</a:t>
            </a:r>
            <a:r>
              <a:rPr lang="cs-CZ" dirty="0"/>
              <a:t>).</a:t>
            </a:r>
          </a:p>
          <a:p>
            <a:r>
              <a:rPr lang="cs-CZ" dirty="0" err="1"/>
              <a:t>Respons</a:t>
            </a:r>
            <a:r>
              <a:rPr lang="cs-CZ" dirty="0"/>
              <a:t>: </a:t>
            </a:r>
            <a:r>
              <a:rPr lang="cs-CZ" dirty="0" err="1"/>
              <a:t>increase</a:t>
            </a:r>
            <a:r>
              <a:rPr lang="cs-CZ" dirty="0"/>
              <a:t> </a:t>
            </a:r>
            <a:r>
              <a:rPr lang="cs-CZ" dirty="0" err="1"/>
              <a:t>mucus</a:t>
            </a:r>
            <a:r>
              <a:rPr lang="cs-CZ" dirty="0"/>
              <a:t> </a:t>
            </a:r>
            <a:r>
              <a:rPr lang="cs-CZ" dirty="0" err="1"/>
              <a:t>secretion</a:t>
            </a:r>
            <a:r>
              <a:rPr lang="cs-CZ" dirty="0"/>
              <a:t>, </a:t>
            </a:r>
            <a:r>
              <a:rPr lang="cs-CZ" dirty="0" err="1"/>
              <a:t>constriction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larynx and </a:t>
            </a:r>
            <a:r>
              <a:rPr lang="cs-CZ" dirty="0" err="1"/>
              <a:t>brochus</a:t>
            </a:r>
            <a:endParaRPr lang="cs-CZ" dirty="0"/>
          </a:p>
          <a:p>
            <a:endParaRPr lang="cs-CZ" dirty="0"/>
          </a:p>
          <a:p>
            <a:r>
              <a:rPr lang="cs-CZ" b="1" dirty="0"/>
              <a:t>C-</a:t>
            </a:r>
            <a:r>
              <a:rPr lang="cs-CZ" b="1" dirty="0" err="1"/>
              <a:t>receptors</a:t>
            </a:r>
            <a:r>
              <a:rPr lang="cs-CZ" dirty="0"/>
              <a:t> (=J </a:t>
            </a:r>
            <a:r>
              <a:rPr lang="cs-CZ" dirty="0" err="1"/>
              <a:t>receptors</a:t>
            </a:r>
            <a:r>
              <a:rPr lang="cs-CZ" dirty="0"/>
              <a:t>)– free nerve </a:t>
            </a:r>
            <a:r>
              <a:rPr lang="cs-CZ" dirty="0" err="1"/>
              <a:t>ending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n.vagus</a:t>
            </a:r>
            <a:r>
              <a:rPr lang="cs-CZ" dirty="0"/>
              <a:t> (type C) in </a:t>
            </a:r>
            <a:r>
              <a:rPr lang="cs-CZ" dirty="0" err="1"/>
              <a:t>intersticium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bronchus and alveolus;</a:t>
            </a:r>
          </a:p>
          <a:p>
            <a:r>
              <a:rPr lang="cs-CZ" dirty="0" err="1"/>
              <a:t>Mechanical</a:t>
            </a:r>
            <a:r>
              <a:rPr lang="cs-CZ" dirty="0"/>
              <a:t> </a:t>
            </a:r>
            <a:r>
              <a:rPr lang="cs-CZ" dirty="0" err="1"/>
              <a:t>irritans</a:t>
            </a:r>
            <a:r>
              <a:rPr lang="cs-CZ" dirty="0"/>
              <a:t> (</a:t>
            </a:r>
            <a:r>
              <a:rPr lang="cs-CZ" dirty="0" err="1"/>
              <a:t>pulmonary</a:t>
            </a:r>
            <a:r>
              <a:rPr lang="cs-CZ" dirty="0"/>
              <a:t> </a:t>
            </a:r>
            <a:r>
              <a:rPr lang="cs-CZ" dirty="0" err="1"/>
              <a:t>hypertension</a:t>
            </a:r>
            <a:r>
              <a:rPr lang="cs-CZ" dirty="0"/>
              <a:t>, </a:t>
            </a:r>
            <a:r>
              <a:rPr lang="cs-CZ" dirty="0" err="1"/>
              <a:t>pulmonary</a:t>
            </a:r>
            <a:r>
              <a:rPr lang="cs-CZ" dirty="0"/>
              <a:t> </a:t>
            </a:r>
            <a:r>
              <a:rPr lang="cs-CZ" dirty="0" err="1"/>
              <a:t>oedema</a:t>
            </a:r>
            <a:r>
              <a:rPr lang="cs-CZ" dirty="0"/>
              <a:t>) </a:t>
            </a:r>
          </a:p>
          <a:p>
            <a:r>
              <a:rPr lang="cs-CZ" dirty="0"/>
              <a:t>Response: </a:t>
            </a:r>
            <a:r>
              <a:rPr lang="cs-CZ" dirty="0" err="1"/>
              <a:t>hypopnoe</a:t>
            </a:r>
            <a:r>
              <a:rPr lang="cs-CZ" dirty="0"/>
              <a:t>, </a:t>
            </a:r>
            <a:r>
              <a:rPr lang="cs-CZ" dirty="0" err="1"/>
              <a:t>bronchoconstriction</a:t>
            </a:r>
            <a:r>
              <a:rPr lang="cs-CZ" dirty="0"/>
              <a:t>, </a:t>
            </a:r>
            <a:r>
              <a:rPr lang="cs-CZ" dirty="0" err="1"/>
              <a:t>cough</a:t>
            </a:r>
            <a:endParaRPr lang="cs-CZ" dirty="0"/>
          </a:p>
          <a:p>
            <a:endParaRPr lang="cs-CZ" dirty="0"/>
          </a:p>
          <a:p>
            <a:r>
              <a:rPr lang="cs-CZ" b="1" dirty="0" err="1"/>
              <a:t>Stretch</a:t>
            </a:r>
            <a:r>
              <a:rPr lang="cs-CZ" b="1" dirty="0"/>
              <a:t> </a:t>
            </a:r>
            <a:r>
              <a:rPr lang="cs-CZ" b="1" dirty="0" err="1"/>
              <a:t>receptors</a:t>
            </a:r>
            <a:r>
              <a:rPr lang="cs-CZ" b="1" dirty="0"/>
              <a:t>  </a:t>
            </a:r>
            <a:r>
              <a:rPr lang="cs-CZ" dirty="0" err="1"/>
              <a:t>slowly</a:t>
            </a:r>
            <a:r>
              <a:rPr lang="cs-CZ" dirty="0"/>
              <a:t> </a:t>
            </a:r>
            <a:r>
              <a:rPr lang="cs-CZ" dirty="0" err="1"/>
              <a:t>adaptation</a:t>
            </a:r>
            <a:r>
              <a:rPr lang="cs-CZ" dirty="0"/>
              <a:t>, in </a:t>
            </a:r>
            <a:r>
              <a:rPr lang="cs-CZ" dirty="0" err="1"/>
              <a:t>smooth</a:t>
            </a:r>
            <a:r>
              <a:rPr lang="cs-CZ" dirty="0"/>
              <a:t> </a:t>
            </a:r>
            <a:r>
              <a:rPr lang="cs-CZ" dirty="0" err="1"/>
              <a:t>muscle</a:t>
            </a:r>
            <a:r>
              <a:rPr lang="cs-CZ" dirty="0"/>
              <a:t> trachea and bronchus; </a:t>
            </a:r>
            <a:r>
              <a:rPr lang="cs-CZ" dirty="0" err="1"/>
              <a:t>its</a:t>
            </a:r>
            <a:r>
              <a:rPr lang="cs-CZ" dirty="0"/>
              <a:t> </a:t>
            </a:r>
            <a:r>
              <a:rPr lang="cs-CZ" dirty="0" err="1"/>
              <a:t>irritants</a:t>
            </a:r>
            <a:r>
              <a:rPr lang="cs-CZ" dirty="0"/>
              <a:t> </a:t>
            </a:r>
            <a:r>
              <a:rPr lang="cs-CZ" dirty="0" err="1"/>
              <a:t>triggered</a:t>
            </a:r>
            <a:r>
              <a:rPr lang="cs-CZ" dirty="0"/>
              <a:t> </a:t>
            </a:r>
            <a:r>
              <a:rPr lang="cs-CZ" dirty="0" err="1"/>
              <a:t>decrese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respiratory</a:t>
            </a:r>
            <a:r>
              <a:rPr lang="cs-CZ" dirty="0"/>
              <a:t> centre – </a:t>
            </a:r>
            <a:r>
              <a:rPr lang="cs-CZ" b="1" dirty="0" err="1"/>
              <a:t>Hering-Breuer´s</a:t>
            </a:r>
            <a:r>
              <a:rPr lang="cs-CZ" b="1" dirty="0"/>
              <a:t>  </a:t>
            </a:r>
            <a:r>
              <a:rPr lang="cs-CZ" b="1" dirty="0" err="1"/>
              <a:t>reflexes</a:t>
            </a:r>
            <a:r>
              <a:rPr lang="cs-CZ" dirty="0"/>
              <a:t>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87265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b="1" dirty="0"/>
              <a:t>Respiratory response to high altitude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897590"/>
            <a:ext cx="10058400" cy="2658828"/>
          </a:xfrm>
        </p:spPr>
      </p:pic>
    </p:spTree>
    <p:extLst>
      <p:ext uri="{BB962C8B-B14F-4D97-AF65-F5344CB8AC3E}">
        <p14:creationId xmlns:p14="http://schemas.microsoft.com/office/powerpoint/2010/main" val="20030864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Respiratory response to Exercise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44" y="1939867"/>
            <a:ext cx="10875871" cy="2237995"/>
          </a:xfrm>
        </p:spPr>
      </p:pic>
    </p:spTree>
    <p:extLst>
      <p:ext uri="{BB962C8B-B14F-4D97-AF65-F5344CB8AC3E}">
        <p14:creationId xmlns:p14="http://schemas.microsoft.com/office/powerpoint/2010/main" val="8290561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91F4C-9391-6D48-8BC0-D38BD1978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97222-B775-6042-80A1-4D72F903C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E74750-8C22-C644-ABF3-D2D9F0BB6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" y="0"/>
            <a:ext cx="11022330" cy="63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0379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(FEV1/FCV &lt; 80%) = Obstructive pattern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238" y="1846263"/>
            <a:ext cx="5509849" cy="4022725"/>
          </a:xfrm>
        </p:spPr>
      </p:pic>
    </p:spTree>
    <p:extLst>
      <p:ext uri="{BB962C8B-B14F-4D97-AF65-F5344CB8AC3E}">
        <p14:creationId xmlns:p14="http://schemas.microsoft.com/office/powerpoint/2010/main" val="20450648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FEV1/FVC = or &gt; 80% (restrictive pattern)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1" y="1922463"/>
            <a:ext cx="6346064" cy="4375237"/>
          </a:xfrm>
        </p:spPr>
      </p:pic>
    </p:spTree>
    <p:extLst>
      <p:ext uri="{BB962C8B-B14F-4D97-AF65-F5344CB8AC3E}">
        <p14:creationId xmlns:p14="http://schemas.microsoft.com/office/powerpoint/2010/main" val="9517880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Obstructive vs restrictive diseases studies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913" y="1870075"/>
            <a:ext cx="6794500" cy="3975100"/>
          </a:xfrm>
        </p:spPr>
      </p:pic>
    </p:spTree>
    <p:extLst>
      <p:ext uri="{BB962C8B-B14F-4D97-AF65-F5344CB8AC3E}">
        <p14:creationId xmlns:p14="http://schemas.microsoft.com/office/powerpoint/2010/main" val="3633166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Flow-volume loop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876425"/>
            <a:ext cx="6692900" cy="1371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840" y="1876425"/>
            <a:ext cx="3124200" cy="420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23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Obstructive vs restrictive lung diseases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32" y="1935479"/>
            <a:ext cx="6181946" cy="296100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681" y="1848087"/>
            <a:ext cx="5227320" cy="365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655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CA06E-8130-9B4D-9194-F510F625F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7136EA-ED43-8748-AB81-30C08FF14D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6988EC-FC50-2345-AD69-96D44627C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69" y="0"/>
            <a:ext cx="11772061" cy="613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72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9F254-9BAD-5840-9B6D-A0FBCAD89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Respiratory</a:t>
            </a:r>
            <a:r>
              <a:rPr lang="cs-CZ" dirty="0"/>
              <a:t> </a:t>
            </a:r>
            <a:r>
              <a:rPr lang="cs-CZ" dirty="0" err="1"/>
              <a:t>mechanics</a:t>
            </a:r>
            <a:r>
              <a:rPr lang="cs-CZ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F9DAC6-1E41-634B-8B94-99D096DE6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252" y="1862667"/>
            <a:ext cx="8665495" cy="447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Anatomic dead space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449" y="1846263"/>
            <a:ext cx="8241428" cy="4022725"/>
          </a:xfrm>
        </p:spPr>
      </p:pic>
    </p:spTree>
    <p:extLst>
      <p:ext uri="{BB962C8B-B14F-4D97-AF65-F5344CB8AC3E}">
        <p14:creationId xmlns:p14="http://schemas.microsoft.com/office/powerpoint/2010/main" val="11961535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EF4BC-77A1-D944-9DD0-6AA26876A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FF0000"/>
                </a:solidFill>
              </a:rPr>
              <a:t>Measurement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of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Dead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space</a:t>
            </a:r>
            <a:r>
              <a:rPr lang="cs-CZ" dirty="0">
                <a:solidFill>
                  <a:srgbClr val="FF0000"/>
                </a:solidFill>
              </a:rPr>
              <a:t> (</a:t>
            </a:r>
            <a:r>
              <a:rPr lang="cs-CZ" dirty="0" err="1">
                <a:solidFill>
                  <a:srgbClr val="FF0000"/>
                </a:solidFill>
              </a:rPr>
              <a:t>nitrogen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wash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out</a:t>
            </a:r>
            <a:r>
              <a:rPr lang="cs-CZ" dirty="0">
                <a:solidFill>
                  <a:srgbClr val="FF0000"/>
                </a:solidFill>
              </a:rPr>
              <a:t>) -video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ED210D2-7B6C-C247-8823-673D91483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8695" y="1879803"/>
            <a:ext cx="5942190" cy="445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053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03057-7175-4F43-BFCB-DC3566D35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Pneumograph</a:t>
            </a:r>
            <a:r>
              <a:rPr lang="cs-CZ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A44179-983B-0C40-89B6-CD77A1AF1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889462"/>
            <a:ext cx="6694170" cy="445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400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D5827-0005-FD4F-922B-070EA1947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Hyperventilation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B2C25-4F23-F04A-B8DF-1239A78E0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Definition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cs-CZ" b="1" dirty="0" err="1">
                <a:solidFill>
                  <a:srgbClr val="FF0000"/>
                </a:solidFill>
              </a:rPr>
              <a:t>Both</a:t>
            </a:r>
            <a:r>
              <a:rPr lang="cs-CZ" b="1" dirty="0">
                <a:solidFill>
                  <a:srgbClr val="FF0000"/>
                </a:solidFill>
              </a:rPr>
              <a:t>, a</a:t>
            </a:r>
            <a:r>
              <a:rPr lang="en-US" b="1" dirty="0" err="1">
                <a:solidFill>
                  <a:srgbClr val="FF0000"/>
                </a:solidFill>
              </a:rPr>
              <a:t>ccelerated</a:t>
            </a:r>
            <a:r>
              <a:rPr lang="en-US" b="1" dirty="0">
                <a:solidFill>
                  <a:srgbClr val="FF0000"/>
                </a:solidFill>
              </a:rPr>
              <a:t> and deep breathing</a:t>
            </a:r>
            <a:endParaRPr lang="cs-CZ" b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In humans</a:t>
            </a:r>
            <a:r>
              <a:rPr lang="cs-CZ" dirty="0"/>
              <a:t>, </a:t>
            </a:r>
            <a:r>
              <a:rPr lang="cs-CZ" dirty="0" err="1"/>
              <a:t>hyperventilation</a:t>
            </a:r>
            <a:r>
              <a:rPr lang="cs-CZ" dirty="0"/>
              <a:t> </a:t>
            </a:r>
            <a:r>
              <a:rPr lang="cs-CZ" dirty="0" err="1"/>
              <a:t>coming</a:t>
            </a:r>
            <a:r>
              <a:rPr lang="cs-CZ" dirty="0"/>
              <a:t> as </a:t>
            </a:r>
            <a:r>
              <a:rPr lang="en-US" dirty="0"/>
              <a:t>combination of anxiety and pain</a:t>
            </a:r>
            <a:endParaRPr lang="cs-CZ" dirty="0"/>
          </a:p>
          <a:p>
            <a:pPr lvl="1"/>
            <a:r>
              <a:rPr lang="en-US" dirty="0"/>
              <a:t>During </a:t>
            </a:r>
            <a:r>
              <a:rPr lang="cs-CZ" dirty="0" err="1"/>
              <a:t>hyperventilation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expired</a:t>
            </a:r>
            <a:r>
              <a:rPr lang="cs-CZ" dirty="0"/>
              <a:t> CO</a:t>
            </a:r>
            <a:r>
              <a:rPr lang="cs-CZ" baseline="-25000" dirty="0"/>
              <a:t>2</a:t>
            </a:r>
            <a:r>
              <a:rPr lang="cs-CZ" dirty="0"/>
              <a:t> (h</a:t>
            </a:r>
            <a:r>
              <a:rPr lang="en-US" dirty="0" err="1"/>
              <a:t>ypocapnia</a:t>
            </a:r>
            <a:r>
              <a:rPr lang="cs-CZ" dirty="0"/>
              <a:t>)</a:t>
            </a:r>
            <a:r>
              <a:rPr lang="en-US" dirty="0"/>
              <a:t> and the increase of pO</a:t>
            </a:r>
            <a:r>
              <a:rPr lang="en-US" baseline="-25000" dirty="0"/>
              <a:t>2</a:t>
            </a:r>
            <a:r>
              <a:rPr lang="en-US" dirty="0"/>
              <a:t> (hyperoxia)</a:t>
            </a:r>
            <a:r>
              <a:rPr lang="cs-CZ" dirty="0"/>
              <a:t> </a:t>
            </a:r>
            <a:r>
              <a:rPr lang="cs-CZ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n-US" u="sng" dirty="0"/>
              <a:t>vasoconstriction of </a:t>
            </a:r>
            <a:r>
              <a:rPr lang="en-US" u="sng" dirty="0" err="1"/>
              <a:t>cerebr</a:t>
            </a:r>
            <a:r>
              <a:rPr lang="cs-CZ" u="sng" dirty="0"/>
              <a:t>al</a:t>
            </a:r>
            <a:r>
              <a:rPr lang="en-US" u="sng" dirty="0"/>
              <a:t> vessels</a:t>
            </a:r>
            <a:endParaRPr lang="cs-CZ" u="sng" dirty="0"/>
          </a:p>
          <a:p>
            <a:pPr lvl="1"/>
            <a:endParaRPr lang="cs-CZ" u="sng" dirty="0"/>
          </a:p>
          <a:p>
            <a:pPr lvl="1"/>
            <a:r>
              <a:rPr lang="en-US" sz="2000" b="1" dirty="0"/>
              <a:t>Symptoms</a:t>
            </a:r>
            <a:r>
              <a:rPr lang="en-US" dirty="0"/>
              <a:t>: tingling in the ears, feeling light in the head</a:t>
            </a:r>
            <a:r>
              <a:rPr lang="cs-CZ" dirty="0"/>
              <a:t>, </a:t>
            </a:r>
            <a:r>
              <a:rPr lang="cs-CZ" dirty="0" err="1"/>
              <a:t>headache</a:t>
            </a:r>
            <a:r>
              <a:rPr lang="en-US" dirty="0"/>
              <a:t> </a:t>
            </a:r>
            <a:r>
              <a:rPr lang="cs-CZ" dirty="0" err="1"/>
              <a:t>etc</a:t>
            </a:r>
            <a:r>
              <a:rPr lang="cs-CZ" dirty="0"/>
              <a:t>.</a:t>
            </a:r>
          </a:p>
          <a:p>
            <a:pPr lvl="1"/>
            <a:endParaRPr lang="cs-CZ" dirty="0"/>
          </a:p>
          <a:p>
            <a:pPr lvl="1"/>
            <a:r>
              <a:rPr lang="en-US" sz="2000" b="1" dirty="0"/>
              <a:t>Tx </a:t>
            </a:r>
            <a:r>
              <a:rPr lang="en-US" b="1" dirty="0"/>
              <a:t>: </a:t>
            </a:r>
            <a:r>
              <a:rPr lang="en-US" dirty="0"/>
              <a:t>by increasing pCO</a:t>
            </a:r>
            <a:r>
              <a:rPr lang="en-US" baseline="-25000" dirty="0"/>
              <a:t>2</a:t>
            </a:r>
            <a:r>
              <a:rPr lang="en-US" dirty="0"/>
              <a:t> in the body – e</a:t>
            </a:r>
            <a:r>
              <a:rPr lang="cs-CZ" dirty="0"/>
              <a:t>.</a:t>
            </a:r>
            <a:r>
              <a:rPr lang="en-US" dirty="0"/>
              <a:t>g</a:t>
            </a:r>
            <a:r>
              <a:rPr lang="cs-CZ" dirty="0"/>
              <a:t>.:</a:t>
            </a:r>
            <a:r>
              <a:rPr lang="en-US" dirty="0"/>
              <a:t> by breathing </a:t>
            </a:r>
            <a:r>
              <a:rPr lang="cs-CZ" dirty="0" err="1"/>
              <a:t>into</a:t>
            </a:r>
            <a:r>
              <a:rPr lang="cs-CZ" dirty="0"/>
              <a:t> and </a:t>
            </a:r>
            <a:r>
              <a:rPr lang="cs-CZ" dirty="0" err="1"/>
              <a:t>out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en-US" dirty="0"/>
              <a:t>bag</a:t>
            </a:r>
            <a:r>
              <a:rPr lang="cs-CZ" dirty="0"/>
              <a:t> (re-</a:t>
            </a:r>
            <a:r>
              <a:rPr lang="cs-CZ" dirty="0" err="1"/>
              <a:t>breathing</a:t>
            </a:r>
            <a:r>
              <a:rPr lang="cs-CZ" dirty="0"/>
              <a:t>)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1577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E11D1-57A1-4441-B953-A43C416C0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Hypoxia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AB59E-D79B-3A46-B1D9-80FC3B162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en-US" altLang="cs-CZ" dirty="0">
                <a:solidFill>
                  <a:srgbClr val="FF0000"/>
                </a:solidFill>
              </a:rPr>
              <a:t>Hypoxia</a:t>
            </a:r>
            <a:r>
              <a:rPr lang="en-US" altLang="cs-CZ" dirty="0"/>
              <a:t> is a general name for a lack of oxygen in the body or individual tissues.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en-US" altLang="cs-CZ" dirty="0"/>
              <a:t>Hypoxemia is lack of oxygen in arterial blood.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en-US" altLang="cs-CZ" dirty="0"/>
              <a:t>Complete lack of oxygen is known as anoxia.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44516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3B10C-5629-744C-A426-9493A11F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Classification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hypoxia</a:t>
            </a:r>
            <a:endParaRPr lang="cs-CZ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1740AE6-39F1-C046-A165-19BC408F48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2474" y="1846263"/>
            <a:ext cx="5997892" cy="449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389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DAE9A-FFA0-5A47-BC5B-A6B59FA25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THANK YOU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92B6B-DD53-8D4A-B5D2-AD166E791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u="sng" dirty="0" err="1"/>
              <a:t>Resources</a:t>
            </a:r>
            <a:r>
              <a:rPr lang="cs-CZ" u="sng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err="1"/>
              <a:t>First</a:t>
            </a:r>
            <a:r>
              <a:rPr lang="cs-CZ" dirty="0"/>
              <a:t> Aid </a:t>
            </a:r>
            <a:r>
              <a:rPr lang="cs-CZ" dirty="0" err="1"/>
              <a:t>for</a:t>
            </a:r>
            <a:r>
              <a:rPr lang="cs-CZ" dirty="0"/>
              <a:t> USMLE Step 1 2020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err="1"/>
              <a:t>Costanzo</a:t>
            </a:r>
            <a:r>
              <a:rPr lang="cs-CZ" dirty="0"/>
              <a:t> </a:t>
            </a:r>
            <a:r>
              <a:rPr lang="cs-CZ" dirty="0" err="1"/>
              <a:t>Physiology</a:t>
            </a:r>
            <a:r>
              <a:rPr lang="cs-CZ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Kaplan </a:t>
            </a:r>
            <a:r>
              <a:rPr lang="cs-CZ" dirty="0" err="1"/>
              <a:t>Physiology</a:t>
            </a:r>
            <a:r>
              <a:rPr lang="cs-CZ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err="1"/>
              <a:t>Illustrations</a:t>
            </a:r>
            <a:r>
              <a:rPr lang="cs-CZ" dirty="0"/>
              <a:t> </a:t>
            </a:r>
            <a:r>
              <a:rPr lang="cs-CZ" dirty="0">
                <a:sym typeface="Wingdings" pitchFamily="2" charset="2"/>
              </a:rPr>
              <a:t> </a:t>
            </a:r>
            <a:r>
              <a:rPr lang="cs-CZ" dirty="0" err="1">
                <a:sym typeface="Wingdings" pitchFamily="2" charset="2"/>
              </a:rPr>
              <a:t>Drawittoknowit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0180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Forces acting on the lung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elasticity of lung (elastic recoil) (collapsing force)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Lung surface tension (collapsing force)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Chest wall recoil (opening force)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Intrapleural pressure-IPP (opening force)</a:t>
            </a: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026" name="Picture 2" descr="mage result for forces acting on the lu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0"/>
            <a:ext cx="3429000" cy="62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403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Lung recoil and chest wall recoil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3" y="1864995"/>
            <a:ext cx="6642100" cy="3619500"/>
          </a:xfrm>
        </p:spPr>
      </p:pic>
      <p:pic>
        <p:nvPicPr>
          <p:cNvPr id="2050" name="Picture 2" descr="mage result for forces acting on the lu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2110740"/>
            <a:ext cx="4495734" cy="337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419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Intrapleural</a:t>
            </a:r>
            <a:r>
              <a:rPr lang="en-US" dirty="0"/>
              <a:t> pressure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1" y="1945005"/>
            <a:ext cx="7594286" cy="2169796"/>
          </a:xfrm>
        </p:spPr>
      </p:pic>
      <p:pic>
        <p:nvPicPr>
          <p:cNvPr id="3074" name="Picture 2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641" y="2180273"/>
            <a:ext cx="3869055" cy="386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812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3017C-C7AF-5843-8EB9-CBD20164A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Major </a:t>
            </a:r>
            <a:r>
              <a:rPr lang="cs-CZ" dirty="0" err="1"/>
              <a:t>forces</a:t>
            </a:r>
            <a:r>
              <a:rPr lang="cs-CZ" dirty="0"/>
              <a:t> </a:t>
            </a:r>
            <a:r>
              <a:rPr lang="cs-CZ" dirty="0" err="1"/>
              <a:t>acting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lung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2DB99-3B9B-EE41-8191-91653034E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u="sng" dirty="0" err="1"/>
              <a:t>Important</a:t>
            </a:r>
            <a:r>
              <a:rPr lang="cs-CZ" b="1" u="sng" dirty="0"/>
              <a:t> </a:t>
            </a:r>
            <a:r>
              <a:rPr lang="cs-CZ" b="1" u="sng" dirty="0" err="1"/>
              <a:t>points</a:t>
            </a:r>
            <a:endParaRPr lang="cs-CZ" dirty="0"/>
          </a:p>
          <a:p>
            <a:pPr>
              <a:buFont typeface="Wingdings" pitchFamily="2" charset="2"/>
              <a:buChar char="Ø"/>
            </a:pPr>
            <a:r>
              <a:rPr lang="cs-CZ" dirty="0" err="1"/>
              <a:t>Intrapleural</a:t>
            </a:r>
            <a:r>
              <a:rPr lang="cs-CZ" dirty="0"/>
              <a:t> </a:t>
            </a:r>
            <a:r>
              <a:rPr lang="cs-CZ" dirty="0" err="1"/>
              <a:t>pressure</a:t>
            </a:r>
            <a:r>
              <a:rPr lang="cs-CZ" dirty="0"/>
              <a:t> &gt; </a:t>
            </a:r>
            <a:r>
              <a:rPr lang="cs-CZ" dirty="0" err="1"/>
              <a:t>Lung</a:t>
            </a:r>
            <a:r>
              <a:rPr lang="cs-CZ" dirty="0"/>
              <a:t> </a:t>
            </a:r>
            <a:r>
              <a:rPr lang="cs-CZ" dirty="0" err="1"/>
              <a:t>recoil</a:t>
            </a:r>
            <a:r>
              <a:rPr lang="cs-CZ" dirty="0"/>
              <a:t> </a:t>
            </a:r>
            <a:r>
              <a:rPr lang="cs-CZ" dirty="0">
                <a:sym typeface="Wingdings" pitchFamily="2" charset="2"/>
              </a:rPr>
              <a:t> </a:t>
            </a:r>
            <a:r>
              <a:rPr lang="cs-CZ" b="1" dirty="0" err="1">
                <a:solidFill>
                  <a:srgbClr val="FF0000"/>
                </a:solidFill>
                <a:sym typeface="Wingdings" pitchFamily="2" charset="2"/>
              </a:rPr>
              <a:t>Lung</a:t>
            </a:r>
            <a:r>
              <a:rPr lang="cs-CZ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cs-CZ" b="1" dirty="0" err="1">
                <a:solidFill>
                  <a:srgbClr val="FF0000"/>
                </a:solidFill>
                <a:sym typeface="Wingdings" pitchFamily="2" charset="2"/>
              </a:rPr>
              <a:t>Expands</a:t>
            </a:r>
            <a:endParaRPr lang="cs-CZ" b="1" dirty="0">
              <a:solidFill>
                <a:srgbClr val="FF0000"/>
              </a:solidFill>
              <a:sym typeface="Wingdings" pitchFamily="2" charset="2"/>
            </a:endParaRPr>
          </a:p>
          <a:p>
            <a:pPr>
              <a:buFont typeface="Wingdings" pitchFamily="2" charset="2"/>
              <a:buChar char="Ø"/>
            </a:pPr>
            <a:r>
              <a:rPr lang="cs-CZ" dirty="0" err="1">
                <a:sym typeface="Wingdings" pitchFamily="2" charset="2"/>
              </a:rPr>
              <a:t>Intapleural</a:t>
            </a:r>
            <a:r>
              <a:rPr lang="cs-CZ" dirty="0">
                <a:sym typeface="Wingdings" pitchFamily="2" charset="2"/>
              </a:rPr>
              <a:t> </a:t>
            </a:r>
            <a:r>
              <a:rPr lang="cs-CZ" dirty="0" err="1">
                <a:sym typeface="Wingdings" pitchFamily="2" charset="2"/>
              </a:rPr>
              <a:t>pressure</a:t>
            </a:r>
            <a:r>
              <a:rPr lang="cs-CZ" dirty="0">
                <a:sym typeface="Wingdings" pitchFamily="2" charset="2"/>
              </a:rPr>
              <a:t> &lt; </a:t>
            </a:r>
            <a:r>
              <a:rPr lang="cs-CZ" dirty="0" err="1">
                <a:sym typeface="Wingdings" pitchFamily="2" charset="2"/>
              </a:rPr>
              <a:t>lung</a:t>
            </a:r>
            <a:r>
              <a:rPr lang="cs-CZ" dirty="0">
                <a:sym typeface="Wingdings" pitchFamily="2" charset="2"/>
              </a:rPr>
              <a:t> </a:t>
            </a:r>
            <a:r>
              <a:rPr lang="cs-CZ" dirty="0" err="1">
                <a:sym typeface="Wingdings" pitchFamily="2" charset="2"/>
              </a:rPr>
              <a:t>recoil</a:t>
            </a:r>
            <a:r>
              <a:rPr lang="cs-CZ" dirty="0">
                <a:sym typeface="Wingdings" pitchFamily="2" charset="2"/>
              </a:rPr>
              <a:t>  </a:t>
            </a:r>
            <a:r>
              <a:rPr lang="cs-CZ" b="1" dirty="0" err="1">
                <a:solidFill>
                  <a:srgbClr val="FF0000"/>
                </a:solidFill>
                <a:sym typeface="Wingdings" pitchFamily="2" charset="2"/>
              </a:rPr>
              <a:t>lung</a:t>
            </a:r>
            <a:r>
              <a:rPr lang="cs-CZ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cs-CZ" b="1" dirty="0" err="1">
                <a:solidFill>
                  <a:srgbClr val="FF0000"/>
                </a:solidFill>
                <a:sym typeface="Wingdings" pitchFamily="2" charset="2"/>
              </a:rPr>
              <a:t>collapse</a:t>
            </a:r>
            <a:r>
              <a:rPr lang="cs-CZ" b="1" dirty="0">
                <a:solidFill>
                  <a:srgbClr val="FF0000"/>
                </a:solidFill>
                <a:sym typeface="Wingdings" pitchFamily="2" charset="2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cs-CZ" dirty="0" err="1">
                <a:sym typeface="Wingdings" pitchFamily="2" charset="2"/>
              </a:rPr>
              <a:t>Intrapleural</a:t>
            </a:r>
            <a:r>
              <a:rPr lang="cs-CZ" dirty="0">
                <a:sym typeface="Wingdings" pitchFamily="2" charset="2"/>
              </a:rPr>
              <a:t> </a:t>
            </a:r>
            <a:r>
              <a:rPr lang="cs-CZ" dirty="0" err="1">
                <a:sym typeface="Wingdings" pitchFamily="2" charset="2"/>
              </a:rPr>
              <a:t>pressure</a:t>
            </a:r>
            <a:r>
              <a:rPr lang="cs-CZ" dirty="0">
                <a:sym typeface="Wingdings" pitchFamily="2" charset="2"/>
              </a:rPr>
              <a:t> = </a:t>
            </a:r>
            <a:r>
              <a:rPr lang="cs-CZ" dirty="0" err="1">
                <a:sym typeface="Wingdings" pitchFamily="2" charset="2"/>
              </a:rPr>
              <a:t>Lung</a:t>
            </a:r>
            <a:r>
              <a:rPr lang="cs-CZ" dirty="0">
                <a:sym typeface="Wingdings" pitchFamily="2" charset="2"/>
              </a:rPr>
              <a:t> </a:t>
            </a:r>
            <a:r>
              <a:rPr lang="cs-CZ" dirty="0" err="1">
                <a:sym typeface="Wingdings" pitchFamily="2" charset="2"/>
              </a:rPr>
              <a:t>recoil</a:t>
            </a:r>
            <a:r>
              <a:rPr lang="cs-CZ" dirty="0">
                <a:sym typeface="Wingdings" pitchFamily="2" charset="2"/>
              </a:rPr>
              <a:t>  </a:t>
            </a:r>
            <a:r>
              <a:rPr lang="cs-CZ" b="1" dirty="0" err="1">
                <a:solidFill>
                  <a:srgbClr val="FF0000"/>
                </a:solidFill>
                <a:sym typeface="Wingdings" pitchFamily="2" charset="2"/>
              </a:rPr>
              <a:t>lung</a:t>
            </a:r>
            <a:r>
              <a:rPr lang="cs-CZ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cs-CZ" b="1" dirty="0" err="1">
                <a:solidFill>
                  <a:srgbClr val="FF0000"/>
                </a:solidFill>
                <a:sym typeface="Wingdings" pitchFamily="2" charset="2"/>
              </a:rPr>
              <a:t>size</a:t>
            </a:r>
            <a:r>
              <a:rPr lang="cs-CZ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cs-CZ" b="1" dirty="0" err="1">
                <a:solidFill>
                  <a:srgbClr val="FF0000"/>
                </a:solidFill>
                <a:sym typeface="Wingdings" pitchFamily="2" charset="2"/>
              </a:rPr>
              <a:t>constant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139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Transmural</a:t>
            </a:r>
            <a:r>
              <a:rPr lang="en-US" dirty="0"/>
              <a:t> pressure</a:t>
            </a:r>
          </a:p>
        </p:txBody>
      </p:sp>
      <p:pic>
        <p:nvPicPr>
          <p:cNvPr id="4098" name="Picture 2" descr="elated 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61" y="1998663"/>
            <a:ext cx="5699336" cy="427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2225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2402</TotalTime>
  <Words>656</Words>
  <Application>Microsoft Macintosh PowerPoint</Application>
  <PresentationFormat>Widescreen</PresentationFormat>
  <Paragraphs>94</Paragraphs>
  <Slides>46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Wingdings</vt:lpstr>
      <vt:lpstr>Retrospect</vt:lpstr>
      <vt:lpstr>Respiratory physiology </vt:lpstr>
      <vt:lpstr>Learning objectives </vt:lpstr>
      <vt:lpstr>Overview of respiratory system</vt:lpstr>
      <vt:lpstr>Respiratory mechanics </vt:lpstr>
      <vt:lpstr>Forces acting on the lung</vt:lpstr>
      <vt:lpstr>Lung recoil and chest wall recoil</vt:lpstr>
      <vt:lpstr>Intrapleural pressure</vt:lpstr>
      <vt:lpstr>Major forces acting on the lung</vt:lpstr>
      <vt:lpstr>Transmural pressure</vt:lpstr>
      <vt:lpstr>PowerPoint Presentation</vt:lpstr>
      <vt:lpstr>Respiratory compliance</vt:lpstr>
      <vt:lpstr>Compliance vs elastance</vt:lpstr>
      <vt:lpstr>Lung compliance changes</vt:lpstr>
      <vt:lpstr>Surface tension</vt:lpstr>
      <vt:lpstr>Surface tension </vt:lpstr>
      <vt:lpstr>Pneumothorax</vt:lpstr>
      <vt:lpstr>Pneumothorax</vt:lpstr>
      <vt:lpstr>Total work of respiratory muscles at quiet breathing</vt:lpstr>
      <vt:lpstr>Respiratory work</vt:lpstr>
      <vt:lpstr>PowerPoint Presentation</vt:lpstr>
      <vt:lpstr>The lung and the transport of O2 </vt:lpstr>
      <vt:lpstr>Factors affecting PACO2 </vt:lpstr>
      <vt:lpstr> Factors affecting PAO2</vt:lpstr>
      <vt:lpstr>Solubility vs Hem affinity of Gasses</vt:lpstr>
      <vt:lpstr>Oxygen-hemoglobin sat curve</vt:lpstr>
      <vt:lpstr>Carbon dioxide transport </vt:lpstr>
      <vt:lpstr>PowerPoint Presentation</vt:lpstr>
      <vt:lpstr>Respiratory center</vt:lpstr>
      <vt:lpstr>Regulation of Respiration </vt:lpstr>
      <vt:lpstr>Other receptors </vt:lpstr>
      <vt:lpstr>Respiratory response to high altitude </vt:lpstr>
      <vt:lpstr>Respiratory response to Exercise </vt:lpstr>
      <vt:lpstr>PowerPoint Presentation</vt:lpstr>
      <vt:lpstr>(FEV1/FCV &lt; 80%) = Obstructive pattern</vt:lpstr>
      <vt:lpstr>FEV1/FVC = or &gt; 80% (restrictive pattern)</vt:lpstr>
      <vt:lpstr>Obstructive vs restrictive diseases studies </vt:lpstr>
      <vt:lpstr>Flow-volume loop  </vt:lpstr>
      <vt:lpstr>Obstructive vs restrictive lung diseases</vt:lpstr>
      <vt:lpstr>PowerPoint Presentation</vt:lpstr>
      <vt:lpstr>Anatomic dead space</vt:lpstr>
      <vt:lpstr>Measurement of Dead space (nitrogen wash out) -video</vt:lpstr>
      <vt:lpstr>Pneumograph </vt:lpstr>
      <vt:lpstr>Hyperventilation</vt:lpstr>
      <vt:lpstr>Hypoxia</vt:lpstr>
      <vt:lpstr>Classification of hypoxia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Respiratory physiology </dc:title>
  <dc:creator>Amir Samadian</dc:creator>
  <cp:lastModifiedBy>Amir Samadian</cp:lastModifiedBy>
  <cp:revision>76</cp:revision>
  <dcterms:created xsi:type="dcterms:W3CDTF">2019-08-22T15:08:36Z</dcterms:created>
  <dcterms:modified xsi:type="dcterms:W3CDTF">2020-04-03T08:51:05Z</dcterms:modified>
</cp:coreProperties>
</file>