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1" r:id="rId4"/>
    <p:sldId id="272" r:id="rId5"/>
    <p:sldId id="257" r:id="rId6"/>
    <p:sldId id="282" r:id="rId7"/>
    <p:sldId id="258" r:id="rId8"/>
    <p:sldId id="273" r:id="rId9"/>
    <p:sldId id="260" r:id="rId10"/>
    <p:sldId id="286" r:id="rId11"/>
    <p:sldId id="285" r:id="rId12"/>
    <p:sldId id="294" r:id="rId13"/>
    <p:sldId id="261" r:id="rId14"/>
    <p:sldId id="283" r:id="rId15"/>
    <p:sldId id="262" r:id="rId16"/>
    <p:sldId id="290" r:id="rId17"/>
    <p:sldId id="264" r:id="rId18"/>
    <p:sldId id="291" r:id="rId19"/>
    <p:sldId id="265" r:id="rId20"/>
    <p:sldId id="266" r:id="rId21"/>
    <p:sldId id="267" r:id="rId22"/>
    <p:sldId id="269" r:id="rId23"/>
    <p:sldId id="289" r:id="rId24"/>
    <p:sldId id="284" r:id="rId25"/>
    <p:sldId id="276" r:id="rId26"/>
    <p:sldId id="277" r:id="rId27"/>
    <p:sldId id="278" r:id="rId28"/>
    <p:sldId id="279" r:id="rId29"/>
    <p:sldId id="280" r:id="rId30"/>
    <p:sldId id="293" r:id="rId31"/>
  </p:sldIdLst>
  <p:sldSz cx="12192000" cy="6858000"/>
  <p:notesSz cx="6858000" cy="9144000"/>
  <p:custDataLst>
    <p:tags r:id="rId3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3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19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78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8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8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2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69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09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2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16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91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4330-9B51-4CBD-9B40-A8E44C200618}" type="datetimeFigureOut">
              <a:rPr lang="cs-CZ" smtClean="0"/>
              <a:t>18.03.2020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802736"/>
              </p:ext>
            </p:extLst>
          </p:nvPr>
        </p:nvGraphicFramePr>
        <p:xfrm>
          <a:off x="1841495" y="317500"/>
          <a:ext cx="8995719" cy="1642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1099">
                <a:tc>
                  <a:txBody>
                    <a:bodyPr/>
                    <a:lstStyle/>
                    <a:p>
                      <a:pPr algn="l" fontAlgn="b"/>
                      <a:r>
                        <a:rPr lang="cs-CZ" sz="4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cs-CZ" sz="4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Selected</a:t>
                      </a:r>
                      <a:r>
                        <a:rPr lang="cs-CZ" sz="4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4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lectures</a:t>
                      </a:r>
                      <a:r>
                        <a:rPr lang="cs-CZ" sz="4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4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from</a:t>
                      </a:r>
                      <a:r>
                        <a:rPr lang="cs-CZ" sz="4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4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Physiology</a:t>
                      </a:r>
                      <a:endParaRPr lang="cs-CZ" sz="4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01">
                <a:tc>
                  <a:txBody>
                    <a:bodyPr/>
                    <a:lstStyle/>
                    <a:p>
                      <a:pPr algn="l" fontAlgn="b"/>
                      <a:r>
                        <a:rPr lang="cs-CZ" sz="4800" u="none" strike="noStrike" dirty="0">
                          <a:effectLst/>
                        </a:rPr>
                        <a:t> </a:t>
                      </a:r>
                      <a:endParaRPr lang="cs-CZ" sz="48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76A2CC1-95DB-410E-BEE2-37A34180A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3365"/>
              </p:ext>
            </p:extLst>
          </p:nvPr>
        </p:nvGraphicFramePr>
        <p:xfrm>
          <a:off x="3263900" y="1625600"/>
          <a:ext cx="5328988" cy="5092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074">
                  <a:extLst>
                    <a:ext uri="{9D8B030D-6E8A-4147-A177-3AD203B41FA5}">
                      <a16:colId xmlns:a16="http://schemas.microsoft.com/office/drawing/2014/main" val="2425431028"/>
                    </a:ext>
                  </a:extLst>
                </a:gridCol>
                <a:gridCol w="823805">
                  <a:extLst>
                    <a:ext uri="{9D8B030D-6E8A-4147-A177-3AD203B41FA5}">
                      <a16:colId xmlns:a16="http://schemas.microsoft.com/office/drawing/2014/main" val="2904692848"/>
                    </a:ext>
                  </a:extLst>
                </a:gridCol>
                <a:gridCol w="49147">
                  <a:extLst>
                    <a:ext uri="{9D8B030D-6E8A-4147-A177-3AD203B41FA5}">
                      <a16:colId xmlns:a16="http://schemas.microsoft.com/office/drawing/2014/main" val="3077011615"/>
                    </a:ext>
                  </a:extLst>
                </a:gridCol>
                <a:gridCol w="638917">
                  <a:extLst>
                    <a:ext uri="{9D8B030D-6E8A-4147-A177-3AD203B41FA5}">
                      <a16:colId xmlns:a16="http://schemas.microsoft.com/office/drawing/2014/main" val="3758180333"/>
                    </a:ext>
                  </a:extLst>
                </a:gridCol>
                <a:gridCol w="280843">
                  <a:extLst>
                    <a:ext uri="{9D8B030D-6E8A-4147-A177-3AD203B41FA5}">
                      <a16:colId xmlns:a16="http://schemas.microsoft.com/office/drawing/2014/main" val="2595359435"/>
                    </a:ext>
                  </a:extLst>
                </a:gridCol>
                <a:gridCol w="449348">
                  <a:extLst>
                    <a:ext uri="{9D8B030D-6E8A-4147-A177-3AD203B41FA5}">
                      <a16:colId xmlns:a16="http://schemas.microsoft.com/office/drawing/2014/main" val="1420529935"/>
                    </a:ext>
                  </a:extLst>
                </a:gridCol>
                <a:gridCol w="582748">
                  <a:extLst>
                    <a:ext uri="{9D8B030D-6E8A-4147-A177-3AD203B41FA5}">
                      <a16:colId xmlns:a16="http://schemas.microsoft.com/office/drawing/2014/main" val="2513497664"/>
                    </a:ext>
                  </a:extLst>
                </a:gridCol>
                <a:gridCol w="449348">
                  <a:extLst>
                    <a:ext uri="{9D8B030D-6E8A-4147-A177-3AD203B41FA5}">
                      <a16:colId xmlns:a16="http://schemas.microsoft.com/office/drawing/2014/main" val="359917156"/>
                    </a:ext>
                  </a:extLst>
                </a:gridCol>
                <a:gridCol w="779338">
                  <a:extLst>
                    <a:ext uri="{9D8B030D-6E8A-4147-A177-3AD203B41FA5}">
                      <a16:colId xmlns:a16="http://schemas.microsoft.com/office/drawing/2014/main" val="1160739574"/>
                    </a:ext>
                  </a:extLst>
                </a:gridCol>
                <a:gridCol w="327650">
                  <a:extLst>
                    <a:ext uri="{9D8B030D-6E8A-4147-A177-3AD203B41FA5}">
                      <a16:colId xmlns:a16="http://schemas.microsoft.com/office/drawing/2014/main" val="308707310"/>
                    </a:ext>
                  </a:extLst>
                </a:gridCol>
                <a:gridCol w="589770">
                  <a:extLst>
                    <a:ext uri="{9D8B030D-6E8A-4147-A177-3AD203B41FA5}">
                      <a16:colId xmlns:a16="http://schemas.microsoft.com/office/drawing/2014/main" val="476643111"/>
                    </a:ext>
                  </a:extLst>
                </a:gridCol>
              </a:tblGrid>
              <a:tr h="131565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extLst>
                  <a:ext uri="{0D108BD9-81ED-4DB2-BD59-A6C34878D82A}">
                    <a16:rowId xmlns:a16="http://schemas.microsoft.com/office/drawing/2014/main" val="2463258923"/>
                  </a:ext>
                </a:extLst>
              </a:tr>
              <a:tr h="272074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cs-CZ" sz="900" u="sng" strike="noStrike">
                          <a:effectLst/>
                        </a:rPr>
                        <a:t>Selected Lessons from Physiology:</a:t>
                      </a:r>
                      <a:endParaRPr lang="cs-CZ" sz="900" b="1" i="0" u="sng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extLst>
                  <a:ext uri="{0D108BD9-81ED-4DB2-BD59-A6C34878D82A}">
                    <a16:rowId xmlns:a16="http://schemas.microsoft.com/office/drawing/2014/main" val="1582441434"/>
                  </a:ext>
                </a:extLst>
              </a:tr>
              <a:tr h="147068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Spring semester 2019/2020</a:t>
                      </a:r>
                      <a:endParaRPr lang="cs-CZ" sz="700" b="0" i="1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extLst>
                  <a:ext uri="{0D108BD9-81ED-4DB2-BD59-A6C34878D82A}">
                    <a16:rowId xmlns:a16="http://schemas.microsoft.com/office/drawing/2014/main" val="2538873341"/>
                  </a:ext>
                </a:extLst>
              </a:tr>
              <a:tr h="147068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extLst>
                  <a:ext uri="{0D108BD9-81ED-4DB2-BD59-A6C34878D82A}">
                    <a16:rowId xmlns:a16="http://schemas.microsoft.com/office/drawing/2014/main" val="607876053"/>
                  </a:ext>
                </a:extLst>
              </a:tr>
              <a:tr h="242661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Wednesday: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11.00 - 12.40 hod. </a:t>
                      </a:r>
                      <a:endParaRPr lang="cs-CZ" sz="7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                                 A11/334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extLst>
                  <a:ext uri="{0D108BD9-81ED-4DB2-BD59-A6C34878D82A}">
                    <a16:rowId xmlns:a16="http://schemas.microsoft.com/office/drawing/2014/main" val="4041542622"/>
                  </a:ext>
                </a:extLst>
              </a:tr>
              <a:tr h="147068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extLst>
                  <a:ext uri="{0D108BD9-81ED-4DB2-BD59-A6C34878D82A}">
                    <a16:rowId xmlns:a16="http://schemas.microsoft.com/office/drawing/2014/main" val="3911331533"/>
                  </a:ext>
                </a:extLst>
              </a:tr>
              <a:tr h="147068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extLst>
                  <a:ext uri="{0D108BD9-81ED-4DB2-BD59-A6C34878D82A}">
                    <a16:rowId xmlns:a16="http://schemas.microsoft.com/office/drawing/2014/main" val="1130562880"/>
                  </a:ext>
                </a:extLst>
              </a:tr>
              <a:tr h="1617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Week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Date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Topic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Lecturer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869727821"/>
                  </a:ext>
                </a:extLst>
              </a:tr>
              <a:tr h="147068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1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19.2.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Glandula pinealis, circadian rhythm 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ZN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extLst>
                  <a:ext uri="{0D108BD9-81ED-4DB2-BD59-A6C34878D82A}">
                    <a16:rowId xmlns:a16="http://schemas.microsoft.com/office/drawing/2014/main" val="327379205"/>
                  </a:ext>
                </a:extLst>
              </a:tr>
              <a:tr h="1544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2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26.2.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Receptors: key structures in cell signalling </a:t>
                      </a:r>
                      <a:endParaRPr lang="en-US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TS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extLst>
                  <a:ext uri="{0D108BD9-81ED-4DB2-BD59-A6C34878D82A}">
                    <a16:rowId xmlns:a16="http://schemas.microsoft.com/office/drawing/2014/main" val="556405800"/>
                  </a:ext>
                </a:extLst>
              </a:tr>
              <a:tr h="294135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 4.3.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The highest functions of nervous system – psychological, social and philosophical aspects I </a:t>
                      </a:r>
                      <a:endParaRPr lang="en-US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KD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3661531865"/>
                  </a:ext>
                </a:extLst>
              </a:tr>
              <a:tr h="30148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4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11.3.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The highest functions of nervous system – psychological, social and philosophical aspects II</a:t>
                      </a:r>
                      <a:endParaRPr lang="en-US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KD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2495218570"/>
                  </a:ext>
                </a:extLst>
              </a:tr>
              <a:tr h="1470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5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18.3.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Cellular movement, function of cytoskeleton</a:t>
                      </a:r>
                      <a:endParaRPr lang="en-US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MM/JG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327526842"/>
                  </a:ext>
                </a:extLst>
              </a:tr>
              <a:tr h="1397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6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25.3.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Physiology of cell senescence and cell death </a:t>
                      </a:r>
                      <a:endParaRPr lang="en-US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MM/JG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535351994"/>
                  </a:ext>
                </a:extLst>
              </a:tr>
              <a:tr h="1470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7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 1.4.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Methods of experimental cardiology  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MN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2871107327"/>
                  </a:ext>
                </a:extLst>
              </a:tr>
              <a:tr h="1397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8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 8.4.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Examination´s technique in cardiology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ZN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extLst>
                  <a:ext uri="{0D108BD9-81ED-4DB2-BD59-A6C34878D82A}">
                    <a16:rowId xmlns:a16="http://schemas.microsoft.com/office/drawing/2014/main" val="3132188538"/>
                  </a:ext>
                </a:extLst>
              </a:tr>
              <a:tr h="1544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9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15.4.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Evaluation of variability of circulatory parameters  </a:t>
                      </a:r>
                      <a:endParaRPr lang="en-US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JS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3214270333"/>
                  </a:ext>
                </a:extLst>
              </a:tr>
              <a:tr h="2794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10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22.4.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Physiological aspects of major cardiovascular pathologies: arterial hypertension, ischemic heart disease </a:t>
                      </a:r>
                      <a:endParaRPr lang="en-US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MB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2622521742"/>
                  </a:ext>
                </a:extLst>
              </a:tr>
              <a:tr h="2720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11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29.4.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Cardiac action potential and underlying ionic currents: methods, physiology and selected pathologies</a:t>
                      </a:r>
                      <a:endParaRPr lang="en-US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MB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713180512"/>
                  </a:ext>
                </a:extLst>
              </a:tr>
              <a:tr h="1397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12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6.5.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Matematical modelling in physiology  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MP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154143071"/>
                  </a:ext>
                </a:extLst>
              </a:tr>
              <a:tr h="1544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13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13.5.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Role of reactive oxygen species in physiological processes</a:t>
                      </a:r>
                      <a:endParaRPr lang="en-US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PB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13239081"/>
                  </a:ext>
                </a:extLst>
              </a:tr>
              <a:tr h="1470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14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20.5.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Topic reserved</a:t>
                      </a:r>
                      <a:endParaRPr lang="cs-CZ" sz="700" b="0" i="1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extLst>
                  <a:ext uri="{0D108BD9-81ED-4DB2-BD59-A6C34878D82A}">
                    <a16:rowId xmlns:a16="http://schemas.microsoft.com/office/drawing/2014/main" val="729759519"/>
                  </a:ext>
                </a:extLst>
              </a:tr>
              <a:tr h="1470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700" u="none" strike="noStrike">
                          <a:effectLst/>
                        </a:rPr>
                        <a:t>15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27.5.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Topic reserved</a:t>
                      </a:r>
                      <a:endParaRPr lang="cs-CZ" sz="700" b="0" i="1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extLst>
                  <a:ext uri="{0D108BD9-81ED-4DB2-BD59-A6C34878D82A}">
                    <a16:rowId xmlns:a16="http://schemas.microsoft.com/office/drawing/2014/main" val="3515413299"/>
                  </a:ext>
                </a:extLst>
              </a:tr>
              <a:tr h="147068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extLst>
                  <a:ext uri="{0D108BD9-81ED-4DB2-BD59-A6C34878D82A}">
                    <a16:rowId xmlns:a16="http://schemas.microsoft.com/office/drawing/2014/main" val="4247335777"/>
                  </a:ext>
                </a:extLst>
              </a:tr>
              <a:tr h="147068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sng" strike="noStrike">
                          <a:effectLst/>
                        </a:rPr>
                        <a:t>Lecturers:</a:t>
                      </a:r>
                      <a:endParaRPr lang="cs-CZ" sz="700" b="0" i="0" u="sng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PB - prof. Babula, MB - doc. Bébarová, KD - dr. Ďuriš, JG - dr. Gumulec,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865767"/>
                  </a:ext>
                </a:extLst>
              </a:tr>
              <a:tr h="242661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MM - doc. Masařík, MN - prof. Nováková Marie, ZN - dr. Nováková Zuzana, 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extLst>
                  <a:ext uri="{0D108BD9-81ED-4DB2-BD59-A6C34878D82A}">
                    <a16:rowId xmlns:a16="http://schemas.microsoft.com/office/drawing/2014/main" val="1178152366"/>
                  </a:ext>
                </a:extLst>
              </a:tr>
              <a:tr h="131565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MP - doc. Pásek, TS - dr. Stračina, JS - dr. Svačinová </a:t>
                      </a:r>
                      <a:endParaRPr lang="cs-CZ" sz="7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15" marR="6315" marT="631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extLst>
                  <a:ext uri="{0D108BD9-81ED-4DB2-BD59-A6C34878D82A}">
                    <a16:rowId xmlns:a16="http://schemas.microsoft.com/office/drawing/2014/main" val="1675341381"/>
                  </a:ext>
                </a:extLst>
              </a:tr>
              <a:tr h="131565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extLst>
                  <a:ext uri="{0D108BD9-81ED-4DB2-BD59-A6C34878D82A}">
                    <a16:rowId xmlns:a16="http://schemas.microsoft.com/office/drawing/2014/main" val="720315143"/>
                  </a:ext>
                </a:extLst>
              </a:tr>
              <a:tr h="131565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411098578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362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Master </a:t>
            </a:r>
            <a:r>
              <a:rPr lang="cs-CZ" dirty="0" err="1"/>
              <a:t>circadian</a:t>
            </a:r>
            <a:r>
              <a:rPr lang="cs-CZ" dirty="0"/>
              <a:t> pacemaker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light-dark</a:t>
            </a:r>
            <a:r>
              <a:rPr lang="cs-CZ" dirty="0"/>
              <a:t> 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passed</a:t>
            </a:r>
            <a:r>
              <a:rPr lang="cs-CZ" dirty="0"/>
              <a:t> via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retinohypothalamic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tract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– sensory input </a:t>
            </a:r>
            <a:r>
              <a:rPr lang="cs-CZ" dirty="0" err="1"/>
              <a:t>integrating</a:t>
            </a:r>
            <a:r>
              <a:rPr lang="cs-CZ" dirty="0"/>
              <a:t> </a:t>
            </a:r>
            <a:r>
              <a:rPr lang="cs-CZ" dirty="0" err="1"/>
              <a:t>centers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thalamus, but </a:t>
            </a:r>
            <a:r>
              <a:rPr lang="cs-CZ" dirty="0" err="1"/>
              <a:t>also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hypothalamic</a:t>
            </a:r>
            <a:r>
              <a:rPr lang="cs-CZ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suprachiasmatic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nucleus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SCN –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bilaterally</a:t>
            </a:r>
            <a:r>
              <a:rPr lang="cs-CZ" dirty="0"/>
              <a:t> </a:t>
            </a:r>
            <a:r>
              <a:rPr lang="cs-CZ" dirty="0" err="1"/>
              <a:t>paired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cell body </a:t>
            </a:r>
            <a:r>
              <a:rPr lang="cs-CZ" dirty="0" err="1"/>
              <a:t>density</a:t>
            </a:r>
            <a:r>
              <a:rPr lang="cs-CZ" dirty="0"/>
              <a:t> </a:t>
            </a:r>
            <a:r>
              <a:rPr lang="cs-CZ" dirty="0" err="1"/>
              <a:t>located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ventricle</a:t>
            </a:r>
            <a:r>
              <a:rPr lang="cs-CZ" dirty="0"/>
              <a:t> and </a:t>
            </a:r>
            <a:r>
              <a:rPr lang="cs-CZ" dirty="0" err="1"/>
              <a:t>directly</a:t>
            </a:r>
            <a:r>
              <a:rPr lang="cs-CZ" dirty="0"/>
              <a:t> </a:t>
            </a:r>
            <a:r>
              <a:rPr lang="cs-CZ" dirty="0" err="1"/>
              <a:t>atop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optic</a:t>
            </a:r>
            <a:r>
              <a:rPr lang="cs-CZ" dirty="0"/>
              <a:t> </a:t>
            </a:r>
            <a:r>
              <a:rPr lang="cs-CZ" dirty="0" err="1"/>
              <a:t>chiasm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comprises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50 000 </a:t>
            </a:r>
            <a:r>
              <a:rPr lang="cs-CZ" dirty="0" err="1"/>
              <a:t>neurons</a:t>
            </a:r>
            <a:r>
              <a:rPr lang="cs-CZ" dirty="0"/>
              <a:t> in </a:t>
            </a:r>
            <a:r>
              <a:rPr lang="cs-CZ" dirty="0" err="1"/>
              <a:t>humans</a:t>
            </a:r>
            <a:r>
              <a:rPr lang="cs-CZ" dirty="0"/>
              <a:t> (in </a:t>
            </a:r>
            <a:r>
              <a:rPr lang="cs-CZ" dirty="0" err="1"/>
              <a:t>rodents</a:t>
            </a:r>
            <a:r>
              <a:rPr lang="cs-CZ" dirty="0"/>
              <a:t> 20 000)</a:t>
            </a:r>
          </a:p>
          <a:p>
            <a:pPr lvl="1"/>
            <a:r>
              <a:rPr lang="cs-CZ" dirty="0" err="1"/>
              <a:t>Plays</a:t>
            </a:r>
            <a:r>
              <a:rPr lang="cs-CZ" dirty="0"/>
              <a:t> </a:t>
            </a:r>
            <a:r>
              <a:rPr lang="cs-CZ" dirty="0" err="1"/>
              <a:t>critical</a:t>
            </a:r>
            <a:r>
              <a:rPr lang="cs-CZ" dirty="0"/>
              <a:t> role in </a:t>
            </a:r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mammalian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endParaRPr lang="cs-CZ" dirty="0"/>
          </a:p>
          <a:p>
            <a:pPr lvl="1"/>
            <a:r>
              <a:rPr lang="cs-CZ" dirty="0"/>
              <a:t>(in </a:t>
            </a:r>
            <a:r>
              <a:rPr lang="cs-CZ" dirty="0" err="1"/>
              <a:t>experiments</a:t>
            </a:r>
            <a:r>
              <a:rPr lang="cs-CZ" dirty="0"/>
              <a:t> – animal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ablated</a:t>
            </a:r>
            <a:r>
              <a:rPr lang="cs-CZ" dirty="0"/>
              <a:t> SCN </a:t>
            </a:r>
            <a:r>
              <a:rPr lang="cs-CZ" dirty="0" err="1"/>
              <a:t>become</a:t>
            </a:r>
            <a:r>
              <a:rPr lang="cs-CZ" dirty="0"/>
              <a:t> </a:t>
            </a:r>
            <a:r>
              <a:rPr lang="cs-CZ" dirty="0" err="1"/>
              <a:t>behaviorally</a:t>
            </a:r>
            <a:r>
              <a:rPr lang="cs-CZ" dirty="0"/>
              <a:t> and </a:t>
            </a:r>
            <a:r>
              <a:rPr lang="cs-CZ" dirty="0" err="1"/>
              <a:t>physiologically</a:t>
            </a:r>
            <a:r>
              <a:rPr lang="cs-CZ" dirty="0"/>
              <a:t> </a:t>
            </a:r>
            <a:r>
              <a:rPr lang="cs-CZ" dirty="0" err="1"/>
              <a:t>arrhythmic</a:t>
            </a:r>
            <a:r>
              <a:rPr lang="cs-CZ" dirty="0"/>
              <a:t>. </a:t>
            </a:r>
            <a:r>
              <a:rPr lang="cs-CZ" dirty="0" err="1"/>
              <a:t>Critically</a:t>
            </a:r>
            <a:r>
              <a:rPr lang="cs-CZ" dirty="0"/>
              <a:t>, </a:t>
            </a:r>
            <a:r>
              <a:rPr lang="cs-CZ" dirty="0" err="1"/>
              <a:t>transplanting</a:t>
            </a:r>
            <a:r>
              <a:rPr lang="cs-CZ" dirty="0"/>
              <a:t> </a:t>
            </a:r>
            <a:r>
              <a:rPr lang="cs-CZ" dirty="0" err="1"/>
              <a:t>isolated</a:t>
            </a:r>
            <a:r>
              <a:rPr lang="cs-CZ" dirty="0"/>
              <a:t> SCN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SCN-</a:t>
            </a:r>
            <a:r>
              <a:rPr lang="cs-CZ" dirty="0" err="1"/>
              <a:t>lesioned</a:t>
            </a:r>
            <a:r>
              <a:rPr lang="cs-CZ" dirty="0"/>
              <a:t> </a:t>
            </a:r>
            <a:r>
              <a:rPr lang="cs-CZ" dirty="0" err="1"/>
              <a:t>animals</a:t>
            </a:r>
            <a:r>
              <a:rPr lang="cs-CZ" dirty="0"/>
              <a:t> </a:t>
            </a:r>
            <a:r>
              <a:rPr lang="cs-CZ" dirty="0" err="1"/>
              <a:t>restores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rhythmicity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78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118"/>
          </a:xfrm>
        </p:spPr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molecular</a:t>
            </a:r>
            <a:r>
              <a:rPr lang="cs-CZ" b="1" dirty="0"/>
              <a:t> </a:t>
            </a:r>
            <a:r>
              <a:rPr lang="cs-CZ" b="1" dirty="0" err="1"/>
              <a:t>clockwork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539" y="1154244"/>
            <a:ext cx="11168921" cy="559133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Period </a:t>
            </a:r>
            <a:r>
              <a:rPr lang="cs-CZ" dirty="0" err="1"/>
              <a:t>genes</a:t>
            </a:r>
            <a:r>
              <a:rPr lang="cs-CZ" dirty="0"/>
              <a:t> (PER)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discovered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 gene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conversed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fruit</a:t>
            </a:r>
            <a:r>
              <a:rPr lang="cs-CZ" dirty="0"/>
              <a:t> </a:t>
            </a:r>
            <a:r>
              <a:rPr lang="cs-CZ" dirty="0" err="1"/>
              <a:t>flies</a:t>
            </a:r>
            <a:r>
              <a:rPr lang="cs-CZ" dirty="0"/>
              <a:t> to </a:t>
            </a:r>
            <a:r>
              <a:rPr lang="cs-CZ" dirty="0" err="1"/>
              <a:t>humans</a:t>
            </a:r>
            <a:r>
              <a:rPr lang="cs-CZ" dirty="0"/>
              <a:t>………1971 (Konopka and </a:t>
            </a:r>
            <a:r>
              <a:rPr lang="cs-CZ" dirty="0" err="1"/>
              <a:t>Benzer</a:t>
            </a:r>
            <a:r>
              <a:rPr lang="cs-CZ" dirty="0"/>
              <a:t>)</a:t>
            </a:r>
          </a:p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past </a:t>
            </a:r>
            <a:r>
              <a:rPr lang="cs-CZ" dirty="0" err="1"/>
              <a:t>decades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clockwork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significantly</a:t>
            </a:r>
            <a:r>
              <a:rPr lang="cs-CZ" dirty="0"/>
              <a:t> </a:t>
            </a:r>
            <a:r>
              <a:rPr lang="cs-CZ" dirty="0" err="1"/>
              <a:t>expanded</a:t>
            </a:r>
            <a:endParaRPr lang="cs-CZ" dirty="0"/>
          </a:p>
          <a:p>
            <a:r>
              <a:rPr lang="cs-CZ" b="1" dirty="0" err="1">
                <a:solidFill>
                  <a:srgbClr val="FF0000"/>
                </a:solidFill>
              </a:rPr>
              <a:t>Transcriptional-translation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feed-back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loop</a:t>
            </a:r>
            <a:endParaRPr lang="cs-CZ" b="1" dirty="0">
              <a:solidFill>
                <a:srgbClr val="FF0000"/>
              </a:solidFill>
            </a:endParaRPr>
          </a:p>
          <a:p>
            <a:pPr lvl="1"/>
            <a:r>
              <a:rPr lang="cs-CZ" dirty="0" err="1"/>
              <a:t>Two</a:t>
            </a:r>
            <a:r>
              <a:rPr lang="cs-CZ" dirty="0"/>
              <a:t> helix-</a:t>
            </a:r>
            <a:r>
              <a:rPr lang="cs-CZ" dirty="0" err="1"/>
              <a:t>loop</a:t>
            </a:r>
            <a:r>
              <a:rPr lang="cs-CZ" dirty="0"/>
              <a:t>-helix </a:t>
            </a:r>
            <a:r>
              <a:rPr lang="cs-CZ" dirty="0" err="1"/>
              <a:t>transcription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:</a:t>
            </a:r>
          </a:p>
          <a:p>
            <a:pPr marL="914400" lvl="2" indent="0">
              <a:buNone/>
            </a:pPr>
            <a:r>
              <a:rPr lang="cs-CZ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pPr marL="914400" lvl="2" indent="0">
              <a:buNone/>
            </a:pPr>
            <a:r>
              <a:rPr lang="cs-CZ" sz="2400" dirty="0"/>
              <a:t>+ </a:t>
            </a:r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Both</a:t>
            </a:r>
            <a:r>
              <a:rPr lang="cs-CZ" sz="2400" dirty="0"/>
              <a:t> </a:t>
            </a:r>
            <a:r>
              <a:rPr lang="cs-CZ" sz="2400" dirty="0" err="1"/>
              <a:t>form</a:t>
            </a:r>
            <a:r>
              <a:rPr lang="cs-CZ" sz="2400" dirty="0"/>
              <a:t> </a:t>
            </a:r>
            <a:r>
              <a:rPr lang="cs-CZ" sz="2400" dirty="0" err="1"/>
              <a:t>heterodimers</a:t>
            </a:r>
            <a:r>
              <a:rPr lang="cs-CZ" sz="2400" dirty="0"/>
              <a:t> via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domein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</a:t>
            </a:r>
            <a:r>
              <a:rPr lang="cs-CZ" sz="2400" dirty="0"/>
              <a:t>ER-</a:t>
            </a:r>
            <a:r>
              <a:rPr lang="cs-CZ" sz="2400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RNTL-</a:t>
            </a:r>
            <a:r>
              <a:rPr lang="cs-CZ" sz="2400" dirty="0">
                <a:solidFill>
                  <a:srgbClr val="FF0000"/>
                </a:solidFill>
              </a:rPr>
              <a:t>S</a:t>
            </a:r>
            <a:r>
              <a:rPr lang="cs-CZ" sz="2400" dirty="0"/>
              <a:t>IM </a:t>
            </a:r>
            <a:r>
              <a:rPr lang="cs-CZ" sz="2400" dirty="0" err="1"/>
              <a:t>binding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Activates</a:t>
            </a:r>
            <a:r>
              <a:rPr lang="cs-CZ" sz="2400" dirty="0"/>
              <a:t> E-box-element </a:t>
            </a:r>
            <a:r>
              <a:rPr lang="cs-CZ" sz="2400" dirty="0" err="1"/>
              <a:t>containing</a:t>
            </a:r>
            <a:r>
              <a:rPr lang="cs-CZ" sz="2400" dirty="0"/>
              <a:t> </a:t>
            </a:r>
            <a:r>
              <a:rPr lang="cs-CZ" sz="2400" dirty="0" err="1"/>
              <a:t>gens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Complexes</a:t>
            </a:r>
            <a:r>
              <a:rPr lang="cs-CZ" sz="2400" dirty="0"/>
              <a:t> CLOCK+BMAL1 </a:t>
            </a:r>
            <a:r>
              <a:rPr lang="cs-CZ" sz="2400" dirty="0" err="1"/>
              <a:t>activate</a:t>
            </a:r>
            <a:r>
              <a:rPr lang="cs-CZ" sz="2400" dirty="0"/>
              <a:t> </a:t>
            </a:r>
            <a:r>
              <a:rPr lang="cs-CZ" sz="2400" dirty="0" err="1"/>
              <a:t>transcription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PER  and CRY </a:t>
            </a:r>
            <a:r>
              <a:rPr lang="cs-CZ" sz="2400" dirty="0" err="1"/>
              <a:t>genes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day</a:t>
            </a:r>
            <a:r>
              <a:rPr lang="cs-CZ" sz="2400" dirty="0"/>
              <a:t>. </a:t>
            </a:r>
            <a:r>
              <a:rPr lang="cs-CZ" sz="2400" dirty="0" err="1"/>
              <a:t>PERs</a:t>
            </a:r>
            <a:r>
              <a:rPr lang="cs-CZ" sz="2400" dirty="0"/>
              <a:t> and </a:t>
            </a:r>
            <a:r>
              <a:rPr lang="cs-CZ" sz="2400" dirty="0" err="1"/>
              <a:t>CRYs</a:t>
            </a:r>
            <a:r>
              <a:rPr lang="cs-CZ" sz="2400" dirty="0"/>
              <a:t> </a:t>
            </a:r>
            <a:r>
              <a:rPr lang="cs-CZ" sz="2400" dirty="0" err="1"/>
              <a:t>translocate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nucleus</a:t>
            </a:r>
            <a:r>
              <a:rPr lang="cs-CZ" sz="2400" dirty="0"/>
              <a:t> and </a:t>
            </a:r>
            <a:r>
              <a:rPr lang="cs-CZ" sz="2400" dirty="0" err="1"/>
              <a:t>forms</a:t>
            </a:r>
            <a:r>
              <a:rPr lang="cs-CZ" sz="2400" dirty="0"/>
              <a:t> inhibitory </a:t>
            </a:r>
            <a:r>
              <a:rPr lang="cs-CZ" sz="2400" dirty="0" err="1"/>
              <a:t>complexes</a:t>
            </a:r>
            <a:r>
              <a:rPr lang="cs-CZ" sz="2400" dirty="0"/>
              <a:t>, PER/CRY </a:t>
            </a:r>
            <a:r>
              <a:rPr lang="cs-CZ" sz="2400" dirty="0" err="1"/>
              <a:t>complexes</a:t>
            </a:r>
            <a:r>
              <a:rPr lang="cs-CZ" sz="2400" dirty="0"/>
              <a:t> </a:t>
            </a:r>
            <a:r>
              <a:rPr lang="cs-CZ" sz="2400" dirty="0" err="1"/>
              <a:t>accumulate</a:t>
            </a:r>
            <a:r>
              <a:rPr lang="cs-CZ" sz="2400" dirty="0"/>
              <a:t> and </a:t>
            </a:r>
            <a:r>
              <a:rPr lang="cs-CZ" sz="2400" dirty="0" err="1"/>
              <a:t>does</a:t>
            </a:r>
            <a:r>
              <a:rPr lang="cs-CZ" sz="2400" dirty="0"/>
              <a:t> </a:t>
            </a:r>
            <a:r>
              <a:rPr lang="cs-CZ" sz="2400" dirty="0" err="1"/>
              <a:t>their</a:t>
            </a:r>
            <a:r>
              <a:rPr lang="cs-CZ" sz="2400" dirty="0"/>
              <a:t> inhibitory </a:t>
            </a:r>
            <a:r>
              <a:rPr lang="cs-CZ" sz="2400" dirty="0" err="1"/>
              <a:t>effect</a:t>
            </a:r>
            <a:r>
              <a:rPr lang="cs-CZ" sz="2400" dirty="0"/>
              <a:t> on CLOCK-BMAL1 </a:t>
            </a:r>
            <a:r>
              <a:rPr lang="cs-CZ" sz="2400" dirty="0" err="1"/>
              <a:t>activity</a:t>
            </a:r>
            <a:r>
              <a:rPr lang="cs-CZ" sz="2400" dirty="0"/>
              <a:t>, </a:t>
            </a:r>
            <a:r>
              <a:rPr lang="cs-CZ" sz="2400" dirty="0" err="1"/>
              <a:t>shutting</a:t>
            </a:r>
            <a:r>
              <a:rPr lang="cs-CZ" sz="2400" dirty="0"/>
              <a:t> </a:t>
            </a:r>
            <a:r>
              <a:rPr lang="cs-CZ" sz="2400" dirty="0" err="1"/>
              <a:t>down</a:t>
            </a:r>
            <a:r>
              <a:rPr lang="cs-CZ" sz="2400" dirty="0"/>
              <a:t> Per and </a:t>
            </a:r>
            <a:r>
              <a:rPr lang="cs-CZ" sz="2400" dirty="0" err="1"/>
              <a:t>Cry</a:t>
            </a:r>
            <a:r>
              <a:rPr lang="cs-CZ" sz="2400" dirty="0"/>
              <a:t> </a:t>
            </a:r>
            <a:r>
              <a:rPr lang="cs-CZ" sz="2400" dirty="0" err="1"/>
              <a:t>transcription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night.</a:t>
            </a:r>
          </a:p>
          <a:p>
            <a:pPr marL="914400" lvl="2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8659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humans</a:t>
            </a:r>
            <a:r>
              <a:rPr lang="cs-CZ" dirty="0"/>
              <a:t>: </a:t>
            </a:r>
            <a:r>
              <a:rPr lang="cs-CZ" dirty="0" err="1"/>
              <a:t>circadian</a:t>
            </a:r>
            <a:r>
              <a:rPr lang="cs-CZ" dirty="0"/>
              <a:t> rhythm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Perioda </a:t>
            </a:r>
            <a:r>
              <a:rPr lang="cs-CZ" dirty="0" err="1"/>
              <a:t>of</a:t>
            </a:r>
            <a:r>
              <a:rPr lang="cs-CZ" dirty="0"/>
              <a:t> rhythm  25±1.5 </a:t>
            </a:r>
            <a:r>
              <a:rPr lang="cs-CZ" dirty="0" err="1"/>
              <a:t>hours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Synchronization</a:t>
            </a:r>
            <a:r>
              <a:rPr lang="cs-CZ" dirty="0"/>
              <a:t> via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:</a:t>
            </a:r>
          </a:p>
          <a:p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Light</a:t>
            </a:r>
            <a:r>
              <a:rPr lang="cs-CZ" dirty="0"/>
              <a:t>/</a:t>
            </a:r>
            <a:r>
              <a:rPr lang="cs-CZ" dirty="0" err="1"/>
              <a:t>dark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day</a:t>
            </a:r>
            <a:endParaRPr lang="cs-CZ" dirty="0"/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fluctuation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temperature</a:t>
            </a:r>
            <a:endParaRPr lang="cs-CZ" dirty="0"/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food </a:t>
            </a:r>
            <a:r>
              <a:rPr lang="cs-CZ" dirty="0" err="1"/>
              <a:t>intake</a:t>
            </a:r>
            <a:endParaRPr lang="cs-CZ" dirty="0"/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stimulus</a:t>
            </a:r>
          </a:p>
          <a:p>
            <a:endParaRPr lang="cs-CZ" dirty="0"/>
          </a:p>
          <a:p>
            <a:r>
              <a:rPr lang="cs-CZ" dirty="0" err="1"/>
              <a:t>Entry</a:t>
            </a:r>
            <a:r>
              <a:rPr lang="cs-CZ" dirty="0"/>
              <a:t>: </a:t>
            </a:r>
            <a:r>
              <a:rPr lang="cs-CZ" dirty="0" err="1"/>
              <a:t>retinal</a:t>
            </a:r>
            <a:r>
              <a:rPr lang="cs-CZ" dirty="0"/>
              <a:t> </a:t>
            </a:r>
            <a:r>
              <a:rPr lang="cs-CZ" dirty="0" err="1"/>
              <a:t>ganglionic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 – </a:t>
            </a:r>
            <a:r>
              <a:rPr lang="cs-CZ" dirty="0" err="1"/>
              <a:t>photopsine</a:t>
            </a:r>
            <a:r>
              <a:rPr lang="cs-CZ" dirty="0"/>
              <a:t> – </a:t>
            </a:r>
            <a:r>
              <a:rPr lang="cs-CZ" dirty="0" err="1"/>
              <a:t>melanopsin</a:t>
            </a:r>
            <a:r>
              <a:rPr lang="cs-CZ" dirty="0"/>
              <a:t> (blue </a:t>
            </a:r>
            <a:r>
              <a:rPr lang="cs-CZ" dirty="0" err="1"/>
              <a:t>wavelenght</a:t>
            </a:r>
            <a:r>
              <a:rPr lang="cs-CZ" dirty="0"/>
              <a:t>)- SCN –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oscilator</a:t>
            </a:r>
            <a:endParaRPr lang="cs-CZ" dirty="0"/>
          </a:p>
          <a:p>
            <a:r>
              <a:rPr lang="cs-CZ" dirty="0" err="1"/>
              <a:t>Pathway</a:t>
            </a:r>
            <a:r>
              <a:rPr lang="cs-CZ" dirty="0"/>
              <a:t>: </a:t>
            </a:r>
            <a:r>
              <a:rPr lang="cs-CZ" dirty="0" err="1"/>
              <a:t>neuronal</a:t>
            </a:r>
            <a:r>
              <a:rPr lang="cs-CZ" dirty="0"/>
              <a:t> and </a:t>
            </a:r>
            <a:r>
              <a:rPr lang="cs-CZ" dirty="0" err="1"/>
              <a:t>humoral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62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764" t="19382" r="32639" b="5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085A144-ACFC-4F2C-B486-A8DA54537EE5}"/>
              </a:ext>
            </a:extLst>
          </p:cNvPr>
          <p:cNvSpPr txBox="1"/>
          <p:nvPr/>
        </p:nvSpPr>
        <p:spPr>
          <a:xfrm>
            <a:off x="7458666" y="1701800"/>
            <a:ext cx="4643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This</a:t>
            </a:r>
            <a:r>
              <a:rPr lang="cs-CZ" b="1" dirty="0"/>
              <a:t> gene </a:t>
            </a:r>
            <a:r>
              <a:rPr lang="cs-CZ" b="1" dirty="0" err="1"/>
              <a:t>encodes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protein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acumulates</a:t>
            </a:r>
            <a:endParaRPr lang="cs-CZ" b="1" dirty="0"/>
          </a:p>
          <a:p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cell </a:t>
            </a:r>
            <a:r>
              <a:rPr lang="cs-CZ" b="1" dirty="0" err="1"/>
              <a:t>during</a:t>
            </a:r>
            <a:r>
              <a:rPr lang="cs-CZ" b="1" dirty="0"/>
              <a:t> night, and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then</a:t>
            </a:r>
            <a:r>
              <a:rPr lang="cs-CZ" b="1" dirty="0"/>
              <a:t> </a:t>
            </a:r>
            <a:r>
              <a:rPr lang="cs-CZ" b="1" dirty="0" err="1"/>
              <a:t>degraded</a:t>
            </a:r>
            <a:endParaRPr lang="cs-CZ" b="1" dirty="0"/>
          </a:p>
          <a:p>
            <a:r>
              <a:rPr lang="cs-CZ" b="1" dirty="0" err="1"/>
              <a:t>during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day</a:t>
            </a:r>
            <a:r>
              <a:rPr lang="cs-CZ" b="1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77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74754"/>
            <a:ext cx="10515600" cy="580220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iod gene</a:t>
            </a:r>
          </a:p>
          <a:p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domena</a:t>
            </a:r>
            <a:r>
              <a:rPr lang="cs-CZ" sz="2400" dirty="0"/>
              <a:t> – PER-ARNTL-SIM</a:t>
            </a:r>
          </a:p>
          <a:p>
            <a:r>
              <a:rPr lang="cs-CZ" sz="2400" dirty="0">
                <a:solidFill>
                  <a:srgbClr val="FF0000"/>
                </a:solidFill>
              </a:rPr>
              <a:t>E-Box</a:t>
            </a:r>
            <a:r>
              <a:rPr lang="cs-CZ" sz="2400" dirty="0"/>
              <a:t> –</a:t>
            </a:r>
            <a:r>
              <a:rPr lang="cs-CZ" sz="2400" dirty="0" err="1"/>
              <a:t>controlled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CRY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r>
              <a:rPr lang="cs-CZ" sz="2400" dirty="0"/>
              <a:t> – </a:t>
            </a:r>
            <a:r>
              <a:rPr lang="cs-CZ" sz="2400" dirty="0" err="1"/>
              <a:t>cryptochrome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6775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Pineal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gland</a:t>
            </a:r>
            <a:r>
              <a:rPr lang="cs-CZ" b="1" dirty="0">
                <a:solidFill>
                  <a:srgbClr val="FF0000"/>
                </a:solidFill>
              </a:rPr>
              <a:t> - </a:t>
            </a:r>
            <a:r>
              <a:rPr lang="cs-CZ" b="1" dirty="0" err="1">
                <a:solidFill>
                  <a:srgbClr val="FF0000"/>
                </a:solidFill>
              </a:rPr>
              <a:t>Function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synthesizes</a:t>
            </a:r>
            <a:r>
              <a:rPr lang="cs-CZ" dirty="0"/>
              <a:t> and </a:t>
            </a:r>
            <a:r>
              <a:rPr lang="cs-CZ" dirty="0" err="1"/>
              <a:t>secrets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hormone MELATONIN   </a:t>
            </a:r>
          </a:p>
          <a:p>
            <a:pPr marL="0" indent="0">
              <a:buNone/>
            </a:pPr>
            <a:r>
              <a:rPr lang="cs-CZ" dirty="0"/>
              <a:t>         (NOT melanin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brown</a:t>
            </a:r>
            <a:r>
              <a:rPr lang="cs-CZ" dirty="0"/>
              <a:t> skin pigment)</a:t>
            </a:r>
          </a:p>
          <a:p>
            <a:pPr marL="0" indent="0">
              <a:buNone/>
            </a:pPr>
            <a:r>
              <a:rPr lang="cs-CZ" dirty="0"/>
              <a:t>Melatonin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modified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aminoacid</a:t>
            </a:r>
            <a:r>
              <a:rPr lang="cs-CZ" dirty="0"/>
              <a:t> </a:t>
            </a:r>
            <a:r>
              <a:rPr lang="cs-CZ" dirty="0" err="1"/>
              <a:t>tryptophan</a:t>
            </a:r>
            <a:r>
              <a:rPr lang="cs-CZ" dirty="0"/>
              <a:t> (4steps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biosynthesis</a:t>
            </a:r>
            <a:r>
              <a:rPr lang="cs-CZ" dirty="0"/>
              <a:t>  - serotonin – enzyme AA-NAT=</a:t>
            </a:r>
            <a:r>
              <a:rPr lang="cs-CZ" dirty="0" err="1"/>
              <a:t>arylalkylamin</a:t>
            </a:r>
            <a:r>
              <a:rPr lang="cs-CZ" dirty="0"/>
              <a:t>-N-</a:t>
            </a:r>
            <a:r>
              <a:rPr lang="cs-CZ" dirty="0" err="1"/>
              <a:t>acetyltranspherase</a:t>
            </a:r>
            <a:r>
              <a:rPr lang="cs-CZ" dirty="0"/>
              <a:t> : </a:t>
            </a:r>
            <a:r>
              <a:rPr lang="cs-CZ" dirty="0" err="1"/>
              <a:t>activity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night, </a:t>
            </a:r>
            <a:r>
              <a:rPr lang="cs-CZ" dirty="0" err="1"/>
              <a:t>light</a:t>
            </a:r>
            <a:r>
              <a:rPr lang="cs-CZ" dirty="0"/>
              <a:t> – </a:t>
            </a:r>
            <a:r>
              <a:rPr lang="cs-CZ" dirty="0" err="1"/>
              <a:t>inhibited</a:t>
            </a:r>
            <a:r>
              <a:rPr lang="cs-CZ" dirty="0"/>
              <a:t> – </a:t>
            </a:r>
            <a:r>
              <a:rPr lang="cs-CZ" dirty="0" err="1"/>
              <a:t>acetylation</a:t>
            </a:r>
            <a:r>
              <a:rPr lang="cs-CZ" dirty="0"/>
              <a:t> –</a:t>
            </a:r>
            <a:r>
              <a:rPr lang="cs-CZ" dirty="0" err="1"/>
              <a:t>methylation</a:t>
            </a:r>
            <a:r>
              <a:rPr lang="cs-CZ" dirty="0"/>
              <a:t> ….melatonin</a:t>
            </a:r>
          </a:p>
        </p:txBody>
      </p:sp>
    </p:spTree>
    <p:extLst>
      <p:ext uri="{BB962C8B-B14F-4D97-AF65-F5344CB8AC3E}">
        <p14:creationId xmlns:p14="http://schemas.microsoft.com/office/powerpoint/2010/main" val="169727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520700"/>
            <a:ext cx="10515600" cy="6032500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Conclusion</a:t>
            </a:r>
            <a:r>
              <a:rPr lang="cs-CZ" dirty="0"/>
              <a:t> </a:t>
            </a:r>
          </a:p>
          <a:p>
            <a:r>
              <a:rPr lang="cs-CZ" dirty="0"/>
              <a:t>The </a:t>
            </a:r>
            <a:r>
              <a:rPr lang="cs-CZ" dirty="0" err="1"/>
              <a:t>suprachiasmatic</a:t>
            </a:r>
            <a:r>
              <a:rPr lang="cs-CZ" dirty="0"/>
              <a:t> </a:t>
            </a:r>
            <a:r>
              <a:rPr lang="cs-CZ" dirty="0" err="1"/>
              <a:t>nucleus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hypothalamus</a:t>
            </a:r>
            <a:r>
              <a:rPr lang="cs-CZ" dirty="0"/>
              <a:t> </a:t>
            </a:r>
            <a:r>
              <a:rPr lang="cs-CZ" dirty="0" err="1"/>
              <a:t>serves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„</a:t>
            </a:r>
            <a:r>
              <a:rPr lang="cs-CZ" dirty="0" err="1"/>
              <a:t>intrinsic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“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interacts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rhythm stimulus, in </a:t>
            </a:r>
            <a:r>
              <a:rPr lang="cs-CZ" dirty="0" err="1"/>
              <a:t>this</a:t>
            </a:r>
            <a:r>
              <a:rPr lang="cs-CZ" dirty="0"/>
              <a:t> case </a:t>
            </a:r>
            <a:r>
              <a:rPr lang="cs-CZ" dirty="0" err="1"/>
              <a:t>light</a:t>
            </a:r>
            <a:r>
              <a:rPr lang="cs-CZ" dirty="0"/>
              <a:t>, to </a:t>
            </a:r>
            <a:r>
              <a:rPr lang="cs-CZ" dirty="0" err="1"/>
              <a:t>coordinate</a:t>
            </a:r>
            <a:r>
              <a:rPr lang="cs-CZ" dirty="0"/>
              <a:t> melatonin </a:t>
            </a:r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-night </a:t>
            </a:r>
            <a:r>
              <a:rPr lang="cs-CZ" dirty="0" err="1"/>
              <a:t>cycle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allows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inhibitory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stimuli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hormonal</a:t>
            </a:r>
            <a:r>
              <a:rPr lang="cs-CZ" dirty="0"/>
              <a:t> stimulus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regulate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Day</a:t>
            </a:r>
            <a:r>
              <a:rPr lang="cs-CZ" dirty="0"/>
              <a:t>-night (</a:t>
            </a:r>
            <a:r>
              <a:rPr lang="cs-CZ" dirty="0" err="1"/>
              <a:t>circadian</a:t>
            </a:r>
            <a:r>
              <a:rPr lang="cs-CZ" dirty="0"/>
              <a:t> rhythm)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Seasonal</a:t>
            </a:r>
            <a:r>
              <a:rPr lang="cs-CZ" dirty="0"/>
              <a:t> </a:t>
            </a:r>
            <a:r>
              <a:rPr lang="cs-CZ" dirty="0" err="1"/>
              <a:t>breeding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deer</a:t>
            </a:r>
            <a:r>
              <a:rPr lang="cs-CZ" dirty="0"/>
              <a:t>, </a:t>
            </a:r>
            <a:r>
              <a:rPr lang="cs-CZ" dirty="0" err="1"/>
              <a:t>birds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122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Effects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melatonin – </a:t>
            </a:r>
            <a:r>
              <a:rPr lang="cs-CZ" b="1" dirty="0" err="1">
                <a:solidFill>
                  <a:srgbClr val="FF0000"/>
                </a:solidFill>
              </a:rPr>
              <a:t>pleiotropic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effect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900" dirty="0"/>
              <a:t>Melatonin has 3 </a:t>
            </a:r>
            <a:r>
              <a:rPr lang="cs-CZ" sz="3900" dirty="0" err="1"/>
              <a:t>main</a:t>
            </a:r>
            <a:r>
              <a:rPr lang="cs-CZ" sz="3900" dirty="0"/>
              <a:t> </a:t>
            </a:r>
            <a:r>
              <a:rPr lang="cs-CZ" sz="3900" dirty="0" err="1"/>
              <a:t>effects</a:t>
            </a:r>
            <a:r>
              <a:rPr lang="cs-CZ" sz="3900" dirty="0"/>
              <a:t>:</a:t>
            </a:r>
          </a:p>
          <a:p>
            <a:pPr marL="0" indent="0">
              <a:buNone/>
            </a:pPr>
            <a:endParaRPr lang="cs-CZ" sz="3900" dirty="0"/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resets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SCN</a:t>
            </a:r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induces</a:t>
            </a:r>
            <a:r>
              <a:rPr lang="cs-CZ" sz="3900" dirty="0"/>
              <a:t> </a:t>
            </a:r>
            <a:r>
              <a:rPr lang="cs-CZ" sz="3900" dirty="0" err="1"/>
              <a:t>sleep</a:t>
            </a:r>
            <a:r>
              <a:rPr lang="cs-CZ" sz="3900" dirty="0"/>
              <a:t> (</a:t>
            </a:r>
            <a:r>
              <a:rPr lang="cs-CZ" sz="3900" dirty="0" err="1"/>
              <a:t>hypnotic</a:t>
            </a:r>
            <a:r>
              <a:rPr lang="cs-CZ" sz="3900" dirty="0"/>
              <a:t> </a:t>
            </a:r>
            <a:r>
              <a:rPr lang="cs-CZ" sz="3900" dirty="0" err="1"/>
              <a:t>effect</a:t>
            </a:r>
            <a:r>
              <a:rPr lang="cs-CZ" sz="3900" dirty="0"/>
              <a:t>)</a:t>
            </a:r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influences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</a:t>
            </a:r>
            <a:r>
              <a:rPr lang="cs-CZ" sz="3900" dirty="0" err="1"/>
              <a:t>hypothalamus</a:t>
            </a:r>
            <a:r>
              <a:rPr lang="cs-CZ" sz="3900" dirty="0"/>
              <a:t>, </a:t>
            </a:r>
            <a:r>
              <a:rPr lang="cs-CZ" sz="3900" dirty="0" err="1"/>
              <a:t>especially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</a:t>
            </a:r>
            <a:r>
              <a:rPr lang="cs-CZ" sz="3900" dirty="0" err="1"/>
              <a:t>reproductive</a:t>
            </a:r>
            <a:r>
              <a:rPr lang="cs-CZ" sz="3900" dirty="0"/>
              <a:t> </a:t>
            </a:r>
            <a:r>
              <a:rPr lang="cs-CZ" sz="3900" dirty="0" err="1"/>
              <a:t>function</a:t>
            </a:r>
            <a:endParaRPr lang="cs-CZ" sz="3900" dirty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influence </a:t>
            </a:r>
            <a:r>
              <a:rPr lang="cs-CZ" b="1" dirty="0" err="1">
                <a:solidFill>
                  <a:srgbClr val="FF0000"/>
                </a:solidFill>
              </a:rPr>
              <a:t>almost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every</a:t>
            </a:r>
            <a:r>
              <a:rPr lang="cs-CZ" b="1" dirty="0">
                <a:solidFill>
                  <a:srgbClr val="FF0000"/>
                </a:solidFill>
              </a:rPr>
              <a:t> cell in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body</a:t>
            </a:r>
            <a:r>
              <a:rPr lang="cs-CZ" dirty="0"/>
              <a:t>. </a:t>
            </a:r>
            <a:r>
              <a:rPr lang="cs-CZ" dirty="0" err="1"/>
              <a:t>Hormones</a:t>
            </a:r>
            <a:r>
              <a:rPr lang="cs-CZ" dirty="0"/>
              <a:t> are </a:t>
            </a:r>
            <a:r>
              <a:rPr lang="cs-CZ" dirty="0" err="1"/>
              <a:t>secreted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hypothalamus</a:t>
            </a:r>
            <a:r>
              <a:rPr lang="cs-CZ" dirty="0"/>
              <a:t>, </a:t>
            </a:r>
            <a:r>
              <a:rPr lang="cs-CZ" dirty="0" err="1"/>
              <a:t>pituitary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and </a:t>
            </a:r>
            <a:r>
              <a:rPr lang="cs-CZ" dirty="0" err="1"/>
              <a:t>gonads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circadian</a:t>
            </a:r>
            <a:r>
              <a:rPr lang="cs-CZ" dirty="0"/>
              <a:t> rhythm-</a:t>
            </a:r>
            <a:r>
              <a:rPr lang="cs-CZ" dirty="0" err="1"/>
              <a:t>e.g</a:t>
            </a:r>
            <a:r>
              <a:rPr lang="cs-CZ" dirty="0"/>
              <a:t>.: CRH, ACTH-</a:t>
            </a:r>
            <a:r>
              <a:rPr lang="cs-CZ" dirty="0" err="1"/>
              <a:t>peak</a:t>
            </a:r>
            <a:r>
              <a:rPr lang="cs-CZ" dirty="0"/>
              <a:t> early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morning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034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1979454" y="0"/>
            <a:ext cx="8445384" cy="6766560"/>
          </a:xfrm>
          <a:prstGeom prst="rect">
            <a:avLst/>
          </a:prstGeom>
          <a:effectLst/>
        </p:spPr>
      </p:pic>
      <p:sp>
        <p:nvSpPr>
          <p:cNvPr id="4" name="Ovál 3"/>
          <p:cNvSpPr/>
          <p:nvPr/>
        </p:nvSpPr>
        <p:spPr>
          <a:xfrm>
            <a:off x="4245429" y="2978332"/>
            <a:ext cx="1711234" cy="1214846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995852" y="2913017"/>
            <a:ext cx="1972492" cy="1815738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59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Jet </a:t>
            </a:r>
            <a:r>
              <a:rPr lang="cs-CZ" b="1" dirty="0" err="1">
                <a:solidFill>
                  <a:srgbClr val="FF0000"/>
                </a:solidFill>
              </a:rPr>
              <a:t>lag</a:t>
            </a:r>
            <a:r>
              <a:rPr lang="cs-CZ" b="1" dirty="0">
                <a:solidFill>
                  <a:srgbClr val="FF0000"/>
                </a:solidFill>
              </a:rPr>
              <a:t> syndrome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30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has </a:t>
            </a:r>
            <a:r>
              <a:rPr lang="cs-CZ" dirty="0" err="1"/>
              <a:t>evolved</a:t>
            </a:r>
            <a:r>
              <a:rPr lang="cs-CZ" dirty="0"/>
              <a:t> to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adaptation</a:t>
            </a:r>
            <a:r>
              <a:rPr lang="cs-CZ" dirty="0"/>
              <a:t> to </a:t>
            </a:r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length</a:t>
            </a:r>
            <a:r>
              <a:rPr lang="cs-CZ" dirty="0"/>
              <a:t>:</a:t>
            </a:r>
          </a:p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leaves</a:t>
            </a:r>
            <a:r>
              <a:rPr lang="cs-CZ" dirty="0"/>
              <a:t> his/her </a:t>
            </a:r>
            <a:r>
              <a:rPr lang="cs-CZ" dirty="0" err="1"/>
              <a:t>home</a:t>
            </a:r>
            <a:r>
              <a:rPr lang="cs-CZ" dirty="0"/>
              <a:t> country </a:t>
            </a:r>
            <a:r>
              <a:rPr lang="cs-CZ" dirty="0" err="1"/>
              <a:t>the</a:t>
            </a:r>
            <a:r>
              <a:rPr lang="cs-CZ" dirty="0"/>
              <a:t> SCN and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are </a:t>
            </a:r>
            <a:r>
              <a:rPr lang="cs-CZ" dirty="0" err="1"/>
              <a:t>synchronized</a:t>
            </a:r>
            <a:r>
              <a:rPr lang="cs-CZ" dirty="0"/>
              <a:t>: </a:t>
            </a:r>
            <a:r>
              <a:rPr lang="cs-CZ" dirty="0" err="1"/>
              <a:t>at</a:t>
            </a:r>
            <a:r>
              <a:rPr lang="cs-CZ" dirty="0"/>
              <a:t> night, </a:t>
            </a:r>
            <a:r>
              <a:rPr lang="cs-CZ" dirty="0" err="1"/>
              <a:t>darkness</a:t>
            </a:r>
            <a:r>
              <a:rPr lang="cs-CZ" dirty="0"/>
              <a:t> and SCN </a:t>
            </a:r>
            <a:r>
              <a:rPr lang="cs-CZ" dirty="0" err="1"/>
              <a:t>activation</a:t>
            </a:r>
            <a:r>
              <a:rPr lang="cs-CZ" dirty="0"/>
              <a:t> </a:t>
            </a:r>
            <a:r>
              <a:rPr lang="cs-CZ" dirty="0" err="1"/>
              <a:t>stimulate</a:t>
            </a:r>
            <a:r>
              <a:rPr lang="cs-CZ" dirty="0"/>
              <a:t> melatonin </a:t>
            </a:r>
            <a:r>
              <a:rPr lang="cs-CZ" dirty="0" err="1"/>
              <a:t>production</a:t>
            </a:r>
            <a:r>
              <a:rPr lang="cs-CZ" dirty="0"/>
              <a:t>, </a:t>
            </a:r>
            <a:r>
              <a:rPr lang="cs-CZ" dirty="0" err="1"/>
              <a:t>inducing</a:t>
            </a:r>
            <a:r>
              <a:rPr lang="cs-CZ" dirty="0"/>
              <a:t> </a:t>
            </a:r>
            <a:r>
              <a:rPr lang="cs-CZ" dirty="0" err="1"/>
              <a:t>sleep</a:t>
            </a:r>
            <a:endParaRPr lang="cs-CZ" dirty="0"/>
          </a:p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flies</a:t>
            </a:r>
            <a:r>
              <a:rPr lang="cs-CZ" dirty="0"/>
              <a:t>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continues</a:t>
            </a:r>
            <a:r>
              <a:rPr lang="cs-CZ" dirty="0"/>
              <a:t> to </a:t>
            </a:r>
            <a:r>
              <a:rPr lang="cs-CZ" dirty="0" err="1"/>
              <a:t>oscillate</a:t>
            </a:r>
            <a:r>
              <a:rPr lang="cs-CZ" dirty="0"/>
              <a:t> in </a:t>
            </a:r>
            <a:r>
              <a:rPr lang="cs-CZ" dirty="0" err="1"/>
              <a:t>accordance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melatonin </a:t>
            </a:r>
            <a:r>
              <a:rPr lang="cs-CZ" dirty="0" err="1"/>
              <a:t>production</a:t>
            </a:r>
            <a:r>
              <a:rPr lang="cs-CZ" dirty="0"/>
              <a:t> (and, </a:t>
            </a:r>
            <a:r>
              <a:rPr lang="cs-CZ" dirty="0" err="1"/>
              <a:t>therefore</a:t>
            </a:r>
            <a:r>
              <a:rPr lang="cs-CZ" dirty="0"/>
              <a:t>, </a:t>
            </a:r>
            <a:r>
              <a:rPr lang="cs-CZ" dirty="0" err="1"/>
              <a:t>tiredness</a:t>
            </a:r>
            <a:r>
              <a:rPr lang="cs-CZ" dirty="0"/>
              <a:t>)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change</a:t>
            </a:r>
            <a:r>
              <a:rPr lang="cs-CZ" dirty="0"/>
              <a:t> </a:t>
            </a:r>
          </a:p>
          <a:p>
            <a:r>
              <a:rPr lang="cs-CZ" dirty="0"/>
              <a:t>At a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adjustment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couple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hours</a:t>
            </a:r>
            <a:r>
              <a:rPr lang="cs-CZ" dirty="0"/>
              <a:t> a </a:t>
            </a:r>
            <a:r>
              <a:rPr lang="cs-CZ" dirty="0" err="1"/>
              <a:t>day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adapts</a:t>
            </a:r>
            <a:r>
              <a:rPr lang="cs-CZ" dirty="0"/>
              <a:t> to 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80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5459" y="986176"/>
            <a:ext cx="10515600" cy="53621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Children</a:t>
            </a:r>
            <a:r>
              <a:rPr lang="cs-CZ" b="1" dirty="0">
                <a:solidFill>
                  <a:srgbClr val="FF0000"/>
                </a:solidFill>
              </a:rPr>
              <a:t> puzzle (</a:t>
            </a:r>
            <a:r>
              <a:rPr lang="cs-CZ" b="1" dirty="0" err="1">
                <a:solidFill>
                  <a:srgbClr val="FF0000"/>
                </a:solidFill>
              </a:rPr>
              <a:t>riddle</a:t>
            </a:r>
            <a:r>
              <a:rPr lang="cs-CZ" b="1" dirty="0">
                <a:solidFill>
                  <a:srgbClr val="FF0000"/>
                </a:solidFill>
              </a:rPr>
              <a:t>):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I</a:t>
            </a:r>
            <a:r>
              <a:rPr lang="en-US" dirty="0"/>
              <a:t>t's still all around us</a:t>
            </a:r>
            <a:r>
              <a:rPr lang="cs-CZ" dirty="0"/>
              <a:t>; </a:t>
            </a:r>
            <a:r>
              <a:rPr lang="en-US" dirty="0"/>
              <a:t>not to see or hear</a:t>
            </a:r>
            <a:r>
              <a:rPr lang="cs-CZ" dirty="0"/>
              <a:t>.</a:t>
            </a:r>
          </a:p>
          <a:p>
            <a:r>
              <a:rPr lang="en-US" dirty="0"/>
              <a:t>You can not touch it</a:t>
            </a:r>
            <a:r>
              <a:rPr lang="cs-CZ" dirty="0"/>
              <a:t>, </a:t>
            </a:r>
            <a:r>
              <a:rPr lang="cs-CZ" dirty="0" err="1"/>
              <a:t>even</a:t>
            </a:r>
            <a:r>
              <a:rPr lang="cs-CZ" dirty="0"/>
              <a:t> to </a:t>
            </a:r>
            <a:r>
              <a:rPr lang="cs-CZ" dirty="0" err="1"/>
              <a:t>smell</a:t>
            </a:r>
            <a:r>
              <a:rPr lang="cs-CZ" dirty="0"/>
              <a:t>. </a:t>
            </a:r>
          </a:p>
          <a:p>
            <a:r>
              <a:rPr lang="en-US" dirty="0"/>
              <a:t>Life can not do without it</a:t>
            </a:r>
            <a:r>
              <a:rPr lang="cs-CZ" dirty="0"/>
              <a:t>.</a:t>
            </a:r>
          </a:p>
          <a:p>
            <a:r>
              <a:rPr lang="en-US" dirty="0"/>
              <a:t>It forms part of each story</a:t>
            </a:r>
            <a:r>
              <a:rPr lang="cs-CZ" dirty="0"/>
              <a:t>.</a:t>
            </a:r>
          </a:p>
          <a:p>
            <a:r>
              <a:rPr lang="en-US" dirty="0"/>
              <a:t>It's as long as it takes, and it's happening everywhere</a:t>
            </a:r>
            <a:r>
              <a:rPr lang="cs-CZ" dirty="0"/>
              <a:t>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What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it</a:t>
            </a:r>
            <a:r>
              <a:rPr lang="cs-CZ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A</a:t>
            </a:r>
            <a:r>
              <a:rPr lang="en-US" dirty="0"/>
              <a:t> house full of wheels</a:t>
            </a:r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What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it</a:t>
            </a:r>
            <a:r>
              <a:rPr lang="cs-CZ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585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 leg syndrome - </a:t>
            </a:r>
            <a:r>
              <a:rPr lang="cs-CZ" dirty="0" err="1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Taking</a:t>
            </a:r>
            <a:r>
              <a:rPr lang="cs-CZ" dirty="0"/>
              <a:t> oral melatonin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shorten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period </a:t>
            </a:r>
            <a:r>
              <a:rPr lang="cs-CZ" dirty="0" err="1"/>
              <a:t>of</a:t>
            </a:r>
            <a:r>
              <a:rPr lang="cs-CZ" dirty="0"/>
              <a:t> jet </a:t>
            </a:r>
            <a:r>
              <a:rPr lang="cs-CZ" dirty="0" err="1"/>
              <a:t>lag</a:t>
            </a:r>
            <a:endParaRPr lang="cs-CZ" dirty="0"/>
          </a:p>
          <a:p>
            <a:r>
              <a:rPr lang="cs-CZ" dirty="0"/>
              <a:t>Melatonin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darkness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 </a:t>
            </a:r>
            <a:r>
              <a:rPr lang="cs-CZ" dirty="0" err="1"/>
              <a:t>whilst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plane and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days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destination</a:t>
            </a:r>
            <a:endParaRPr lang="cs-CZ" dirty="0"/>
          </a:p>
          <a:p>
            <a:r>
              <a:rPr lang="cs-CZ" dirty="0" err="1"/>
              <a:t>For</a:t>
            </a:r>
            <a:r>
              <a:rPr lang="cs-CZ" dirty="0"/>
              <a:t> shift </a:t>
            </a:r>
            <a:r>
              <a:rPr lang="cs-CZ" dirty="0" err="1"/>
              <a:t>work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melatonin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period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desired</a:t>
            </a:r>
            <a:r>
              <a:rPr lang="cs-CZ" dirty="0"/>
              <a:t> </a:t>
            </a:r>
            <a:r>
              <a:rPr lang="cs-CZ" dirty="0" err="1"/>
              <a:t>sleep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is</a:t>
            </a:r>
            <a:r>
              <a:rPr lang="cs-CZ" dirty="0"/>
              <a:t> reset more </a:t>
            </a:r>
            <a:r>
              <a:rPr lang="cs-CZ" dirty="0" err="1"/>
              <a:t>quickly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body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resynchronized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941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Seasonal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affective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disorder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melatonin </a:t>
            </a:r>
            <a:r>
              <a:rPr lang="cs-CZ" dirty="0" err="1"/>
              <a:t>also</a:t>
            </a:r>
            <a:r>
              <a:rPr lang="cs-CZ" dirty="0"/>
              <a:t> on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anual</a:t>
            </a:r>
            <a:r>
              <a:rPr lang="cs-CZ" dirty="0"/>
              <a:t> rhythm</a:t>
            </a:r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season</a:t>
            </a:r>
            <a:r>
              <a:rPr lang="cs-CZ" dirty="0"/>
              <a:t> rhythm  - in </a:t>
            </a:r>
            <a:r>
              <a:rPr lang="cs-CZ" dirty="0" err="1"/>
              <a:t>winter</a:t>
            </a:r>
            <a:r>
              <a:rPr lang="cs-CZ" dirty="0"/>
              <a:t> – a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light</a:t>
            </a:r>
            <a:r>
              <a:rPr lang="cs-CZ" dirty="0"/>
              <a:t>, </a:t>
            </a:r>
            <a:r>
              <a:rPr lang="cs-CZ" dirty="0" err="1"/>
              <a:t>elevated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concentration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melatonin –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dyssynchronization</a:t>
            </a:r>
            <a:r>
              <a:rPr lang="cs-CZ"/>
              <a:t>    ……..   incresed</a:t>
            </a:r>
            <a:r>
              <a:rPr lang="cs-CZ" dirty="0"/>
              <a:t> incidence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depression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355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Sleep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disorder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7030A0"/>
                </a:solidFill>
              </a:rPr>
              <a:t>Sleep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delay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problem</a:t>
            </a:r>
            <a:r>
              <a:rPr lang="cs-CZ" dirty="0"/>
              <a:t> to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night - </a:t>
            </a:r>
            <a:r>
              <a:rPr lang="en-US" dirty="0"/>
              <a:t>delayed sleep) –</a:t>
            </a:r>
            <a:r>
              <a:rPr lang="en-US" dirty="0" err="1"/>
              <a:t>probl</a:t>
            </a:r>
            <a:r>
              <a:rPr lang="cs-CZ" dirty="0"/>
              <a:t>e</a:t>
            </a:r>
            <a:r>
              <a:rPr lang="en-US" dirty="0"/>
              <a:t>m</a:t>
            </a:r>
            <a:r>
              <a:rPr lang="cs-CZ" dirty="0"/>
              <a:t>:</a:t>
            </a:r>
            <a:r>
              <a:rPr lang="en-US" dirty="0"/>
              <a:t> sleep at night, wake up in the morning is wrong. Treatment: administered melatonin when he wants</a:t>
            </a:r>
            <a:r>
              <a:rPr lang="cs-CZ" dirty="0"/>
              <a:t> to </a:t>
            </a:r>
            <a:r>
              <a:rPr lang="cs-CZ" dirty="0" err="1"/>
              <a:t>sleep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  <a:p>
            <a:r>
              <a:rPr lang="cs-CZ" b="1" dirty="0" err="1">
                <a:solidFill>
                  <a:srgbClr val="7030A0"/>
                </a:solidFill>
              </a:rPr>
              <a:t>Phase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advance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– go to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en-US" dirty="0"/>
              <a:t>without any problems, but the waking up too early in the morning . Treatment: bright light exposure at a time when he wants to sleep, but it should still be awake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657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520700"/>
            <a:ext cx="10515600" cy="6032500"/>
          </a:xfrm>
        </p:spPr>
        <p:txBody>
          <a:bodyPr>
            <a:normAutofit/>
          </a:bodyPr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abscence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signals</a:t>
            </a:r>
            <a:r>
              <a:rPr lang="cs-CZ" dirty="0"/>
              <a:t>,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 but are not </a:t>
            </a:r>
            <a:r>
              <a:rPr lang="cs-CZ" dirty="0" err="1"/>
              <a:t>synchronized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-night </a:t>
            </a:r>
            <a:r>
              <a:rPr lang="cs-CZ" dirty="0" err="1"/>
              <a:t>cycle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suprachiasmatic</a:t>
            </a:r>
            <a:r>
              <a:rPr lang="cs-CZ" dirty="0"/>
              <a:t> </a:t>
            </a:r>
            <a:r>
              <a:rPr lang="cs-CZ" dirty="0" err="1"/>
              <a:t>nucleus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hypothalamus</a:t>
            </a:r>
            <a:r>
              <a:rPr lang="cs-CZ" dirty="0"/>
              <a:t> </a:t>
            </a:r>
            <a:r>
              <a:rPr lang="cs-CZ" dirty="0" err="1"/>
              <a:t>serves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„</a:t>
            </a:r>
            <a:r>
              <a:rPr lang="cs-CZ" dirty="0" err="1"/>
              <a:t>intrinsic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“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interacts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rhythm stimulus, in </a:t>
            </a:r>
            <a:r>
              <a:rPr lang="cs-CZ" dirty="0" err="1"/>
              <a:t>this</a:t>
            </a:r>
            <a:r>
              <a:rPr lang="cs-CZ" dirty="0"/>
              <a:t> case </a:t>
            </a:r>
            <a:r>
              <a:rPr lang="cs-CZ" dirty="0" err="1"/>
              <a:t>light</a:t>
            </a:r>
            <a:r>
              <a:rPr lang="cs-CZ" dirty="0"/>
              <a:t>, to </a:t>
            </a:r>
            <a:r>
              <a:rPr lang="cs-CZ" dirty="0" err="1"/>
              <a:t>coordinate</a:t>
            </a:r>
            <a:r>
              <a:rPr lang="cs-CZ" dirty="0"/>
              <a:t> melatonin </a:t>
            </a:r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-night </a:t>
            </a:r>
            <a:r>
              <a:rPr lang="cs-CZ" dirty="0" err="1"/>
              <a:t>cycle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allows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inhibitory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stimuli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hormonal</a:t>
            </a:r>
            <a:r>
              <a:rPr lang="cs-CZ" dirty="0"/>
              <a:t> stimulus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regulate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Day</a:t>
            </a:r>
            <a:r>
              <a:rPr lang="cs-CZ" dirty="0"/>
              <a:t>-night (</a:t>
            </a:r>
            <a:r>
              <a:rPr lang="cs-CZ" dirty="0" err="1"/>
              <a:t>circadian</a:t>
            </a:r>
            <a:r>
              <a:rPr lang="cs-CZ" dirty="0"/>
              <a:t> rhythm)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Seasonal</a:t>
            </a:r>
            <a:r>
              <a:rPr lang="cs-CZ" dirty="0"/>
              <a:t> </a:t>
            </a:r>
            <a:r>
              <a:rPr lang="cs-CZ" dirty="0" err="1"/>
              <a:t>breeding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deer</a:t>
            </a:r>
            <a:r>
              <a:rPr lang="cs-CZ" dirty="0"/>
              <a:t>, </a:t>
            </a:r>
            <a:r>
              <a:rPr lang="cs-CZ" dirty="0" err="1"/>
              <a:t>birds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570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Health</a:t>
            </a:r>
            <a:r>
              <a:rPr lang="cs-CZ" sz="3200" dirty="0"/>
              <a:t> </a:t>
            </a:r>
            <a:r>
              <a:rPr lang="cs-CZ" sz="3200" dirty="0" err="1"/>
              <a:t>problems</a:t>
            </a:r>
            <a:r>
              <a:rPr lang="cs-CZ" sz="3200" dirty="0"/>
              <a:t> are </a:t>
            </a:r>
            <a:r>
              <a:rPr lang="cs-CZ" sz="3200" dirty="0" err="1"/>
              <a:t>coming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to summer or winter time</a:t>
            </a:r>
            <a:endParaRPr lang="cs-CZ" dirty="0"/>
          </a:p>
          <a:p>
            <a:r>
              <a:rPr lang="en-US" dirty="0"/>
              <a:t>shift work</a:t>
            </a:r>
            <a:r>
              <a:rPr lang="cs-CZ" dirty="0"/>
              <a:t>   (porter, in </a:t>
            </a:r>
            <a:r>
              <a:rPr lang="cs-CZ" dirty="0" err="1"/>
              <a:t>hospital</a:t>
            </a:r>
            <a:r>
              <a:rPr lang="cs-CZ" dirty="0"/>
              <a:t> – </a:t>
            </a:r>
            <a:r>
              <a:rPr lang="cs-CZ" dirty="0" err="1"/>
              <a:t>nurse</a:t>
            </a:r>
            <a:r>
              <a:rPr lang="cs-CZ" dirty="0"/>
              <a:t>, </a:t>
            </a:r>
            <a:r>
              <a:rPr lang="cs-CZ" dirty="0" err="1"/>
              <a:t>doctor</a:t>
            </a:r>
            <a:r>
              <a:rPr lang="cs-CZ" dirty="0"/>
              <a:t> –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night </a:t>
            </a:r>
            <a:r>
              <a:rPr lang="cs-CZ" dirty="0" err="1"/>
              <a:t>time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Resynchronisation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part – </a:t>
            </a:r>
            <a:r>
              <a:rPr lang="cs-CZ" dirty="0" err="1"/>
              <a:t>acompanied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symptoms</a:t>
            </a:r>
            <a:r>
              <a:rPr lang="cs-CZ" dirty="0"/>
              <a:t>/</a:t>
            </a:r>
            <a:r>
              <a:rPr lang="cs-CZ" dirty="0" err="1"/>
              <a:t>diseases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  </a:t>
            </a:r>
            <a:r>
              <a:rPr lang="cs-CZ" dirty="0" err="1"/>
              <a:t>fatique</a:t>
            </a:r>
            <a:r>
              <a:rPr lang="cs-CZ" dirty="0"/>
              <a:t> (</a:t>
            </a:r>
            <a:r>
              <a:rPr lang="cs-CZ" dirty="0" err="1"/>
              <a:t>tiredness</a:t>
            </a:r>
            <a:r>
              <a:rPr lang="cs-CZ" dirty="0"/>
              <a:t>) -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cs-CZ" dirty="0" err="1"/>
              <a:t>disruption</a:t>
            </a:r>
            <a:r>
              <a:rPr lang="cs-CZ" dirty="0"/>
              <a:t> - </a:t>
            </a:r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appetite</a:t>
            </a:r>
            <a:r>
              <a:rPr lang="cs-CZ" dirty="0"/>
              <a:t> – </a:t>
            </a:r>
            <a:r>
              <a:rPr lang="cs-CZ" dirty="0" err="1"/>
              <a:t>gastric</a:t>
            </a:r>
            <a:r>
              <a:rPr lang="cs-CZ" dirty="0"/>
              <a:t> </a:t>
            </a:r>
            <a:r>
              <a:rPr lang="cs-CZ" dirty="0" err="1"/>
              <a:t>ulcers</a:t>
            </a:r>
            <a:r>
              <a:rPr lang="cs-CZ" dirty="0"/>
              <a:t> – stress – </a:t>
            </a:r>
            <a:r>
              <a:rPr lang="cs-CZ" dirty="0" err="1"/>
              <a:t>hypertension</a:t>
            </a:r>
            <a:r>
              <a:rPr lang="cs-CZ" dirty="0"/>
              <a:t> – obesity – </a:t>
            </a:r>
            <a:r>
              <a:rPr lang="cs-CZ" dirty="0" err="1"/>
              <a:t>behavioral</a:t>
            </a:r>
            <a:r>
              <a:rPr lang="cs-CZ" dirty="0"/>
              <a:t> </a:t>
            </a:r>
            <a:r>
              <a:rPr lang="cs-CZ" dirty="0" err="1"/>
              <a:t>changes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882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681" t="10741" r="25207" b="4321"/>
          <a:stretch/>
        </p:blipFill>
        <p:spPr>
          <a:xfrm>
            <a:off x="803189" y="8646"/>
            <a:ext cx="10602097" cy="68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90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981" t="10988" r="18981" b="3827"/>
          <a:stretch/>
        </p:blipFill>
        <p:spPr>
          <a:xfrm>
            <a:off x="882994" y="0"/>
            <a:ext cx="10405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5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472" t="21975" r="24931" b="13457"/>
          <a:stretch/>
        </p:blipFill>
        <p:spPr>
          <a:xfrm>
            <a:off x="1215080" y="0"/>
            <a:ext cx="10289059" cy="650251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192344" y="6488668"/>
            <a:ext cx="1123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 err="1">
                <a:latin typeface="AdvPSA335"/>
              </a:rPr>
              <a:t>Journal</a:t>
            </a:r>
            <a:r>
              <a:rPr lang="cs-CZ" sz="600" dirty="0">
                <a:latin typeface="AdvPSA335"/>
              </a:rPr>
              <a:t> </a:t>
            </a:r>
            <a:r>
              <a:rPr lang="cs-CZ" sz="600" dirty="0" err="1">
                <a:latin typeface="AdvPSA335"/>
              </a:rPr>
              <a:t>of</a:t>
            </a:r>
            <a:r>
              <a:rPr lang="cs-CZ" sz="600" dirty="0">
                <a:latin typeface="AdvPSA335"/>
              </a:rPr>
              <a:t> </a:t>
            </a:r>
            <a:r>
              <a:rPr lang="cs-CZ" sz="600" dirty="0" err="1">
                <a:latin typeface="AdvPSA335"/>
              </a:rPr>
              <a:t>Molecular</a:t>
            </a:r>
            <a:endParaRPr lang="cs-CZ" sz="600" dirty="0">
              <a:latin typeface="AdvPSA335"/>
            </a:endParaRPr>
          </a:p>
          <a:p>
            <a:r>
              <a:rPr lang="cs-CZ" sz="600" dirty="0" err="1">
                <a:latin typeface="AdvPSA335"/>
              </a:rPr>
              <a:t>Endocrinology</a:t>
            </a:r>
            <a:endParaRPr lang="cs-CZ" sz="600" dirty="0">
              <a:latin typeface="AdvPSA335"/>
            </a:endParaRPr>
          </a:p>
          <a:p>
            <a:r>
              <a:rPr lang="cs-CZ" sz="600" dirty="0">
                <a:latin typeface="AdvPSA334"/>
              </a:rPr>
              <a:t>(2014) </a:t>
            </a:r>
            <a:r>
              <a:rPr lang="cs-CZ" sz="600" dirty="0">
                <a:latin typeface="AdvPSA336"/>
              </a:rPr>
              <a:t>52</a:t>
            </a:r>
            <a:r>
              <a:rPr lang="cs-CZ" sz="600" dirty="0">
                <a:latin typeface="AdvPSA334"/>
              </a:rPr>
              <a:t>, R1–R16</a:t>
            </a:r>
            <a:endParaRPr lang="cs-CZ" sz="1350" dirty="0"/>
          </a:p>
        </p:txBody>
      </p:sp>
      <p:sp>
        <p:nvSpPr>
          <p:cNvPr id="4" name="Obdélník 3"/>
          <p:cNvSpPr/>
          <p:nvPr/>
        </p:nvSpPr>
        <p:spPr>
          <a:xfrm>
            <a:off x="8904312" y="6309320"/>
            <a:ext cx="13580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>
                <a:latin typeface="AdvTTc3a855a1.B"/>
              </a:rPr>
              <a:t>Anthony H </a:t>
            </a:r>
            <a:r>
              <a:rPr lang="cs-CZ" sz="900" dirty="0" err="1">
                <a:latin typeface="AdvTTc3a855a1.B"/>
              </a:rPr>
              <a:t>Tsang</a:t>
            </a:r>
            <a:r>
              <a:rPr lang="cs-CZ" sz="900" dirty="0">
                <a:latin typeface="AdvTTc3a855a1.B"/>
              </a:rPr>
              <a:t> et al.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326091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36544" r="39236" b="26049"/>
          <a:stretch/>
        </p:blipFill>
        <p:spPr>
          <a:xfrm>
            <a:off x="1600200" y="866728"/>
            <a:ext cx="6743700" cy="51340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917" t="73333" r="40625" b="5926"/>
          <a:stretch/>
        </p:blipFill>
        <p:spPr>
          <a:xfrm>
            <a:off x="7153276" y="4450950"/>
            <a:ext cx="3514725" cy="15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14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2423592" y="404664"/>
            <a:ext cx="7372350" cy="590683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077326" y="2581275"/>
            <a:ext cx="11040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vyplachování</a:t>
            </a:r>
          </a:p>
        </p:txBody>
      </p:sp>
    </p:spTree>
    <p:extLst>
      <p:ext uri="{BB962C8B-B14F-4D97-AF65-F5344CB8AC3E}">
        <p14:creationId xmlns:p14="http://schemas.microsoft.com/office/powerpoint/2010/main" val="182790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Information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previous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secretion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hormones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cs-CZ" sz="2800" b="1" i="1" dirty="0">
              <a:solidFill>
                <a:srgbClr val="FF33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1541" y="2335968"/>
            <a:ext cx="8534400" cy="4876800"/>
          </a:xfrm>
        </p:spPr>
        <p:txBody>
          <a:bodyPr/>
          <a:lstStyle/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Constant</a:t>
            </a:r>
            <a:r>
              <a:rPr lang="cs-CZ" altLang="cs-CZ" b="1" u="sng" dirty="0">
                <a:solidFill>
                  <a:schemeClr val="accent2"/>
                </a:solidFill>
              </a:rPr>
              <a:t> 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b="1" dirty="0"/>
              <a:t> – </a:t>
            </a:r>
            <a:r>
              <a:rPr lang="cs-CZ" altLang="cs-CZ" dirty="0" err="1"/>
              <a:t>hormones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glandula</a:t>
            </a:r>
            <a:r>
              <a:rPr lang="cs-CZ" altLang="cs-CZ" dirty="0"/>
              <a:t> </a:t>
            </a:r>
            <a:r>
              <a:rPr lang="cs-CZ" altLang="cs-CZ" dirty="0" err="1"/>
              <a:t>thyreoidea</a:t>
            </a:r>
            <a:endParaRPr lang="cs-CZ" altLang="cs-CZ" dirty="0"/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Pulsatile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b="1" dirty="0"/>
              <a:t> – </a:t>
            </a:r>
            <a:r>
              <a:rPr lang="cs-CZ" altLang="cs-CZ" dirty="0" err="1"/>
              <a:t>GnRH</a:t>
            </a:r>
            <a:r>
              <a:rPr lang="cs-CZ" altLang="cs-CZ" dirty="0"/>
              <a:t> (</a:t>
            </a:r>
            <a:r>
              <a:rPr lang="cs-CZ" altLang="cs-CZ" dirty="0" err="1"/>
              <a:t>gonadoliberin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circadian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dirty="0">
                <a:solidFill>
                  <a:schemeClr val="accent2"/>
                </a:solidFill>
              </a:rPr>
              <a:t> (latin: </a:t>
            </a:r>
            <a:r>
              <a:rPr lang="cs-CZ" altLang="cs-CZ" dirty="0" err="1">
                <a:solidFill>
                  <a:schemeClr val="accent2"/>
                </a:solidFill>
              </a:rPr>
              <a:t>circa</a:t>
            </a:r>
            <a:r>
              <a:rPr lang="cs-CZ" altLang="cs-CZ" dirty="0">
                <a:solidFill>
                  <a:schemeClr val="accent2"/>
                </a:solidFill>
              </a:rPr>
              <a:t> </a:t>
            </a:r>
            <a:r>
              <a:rPr lang="cs-CZ" altLang="cs-CZ" dirty="0" err="1">
                <a:solidFill>
                  <a:schemeClr val="accent2"/>
                </a:solidFill>
              </a:rPr>
              <a:t>diem</a:t>
            </a:r>
            <a:r>
              <a:rPr lang="cs-CZ" altLang="cs-CZ" dirty="0">
                <a:solidFill>
                  <a:schemeClr val="accent2"/>
                </a:solidFill>
              </a:rPr>
              <a:t>  = „</a:t>
            </a:r>
            <a:r>
              <a:rPr lang="cs-CZ" altLang="cs-CZ" dirty="0" err="1">
                <a:solidFill>
                  <a:schemeClr val="accent2"/>
                </a:solidFill>
              </a:rPr>
              <a:t>approximately</a:t>
            </a:r>
            <a:r>
              <a:rPr lang="cs-CZ" altLang="cs-CZ" dirty="0">
                <a:solidFill>
                  <a:schemeClr val="accent2"/>
                </a:solidFill>
              </a:rPr>
              <a:t>“/“</a:t>
            </a:r>
            <a:r>
              <a:rPr lang="cs-CZ" altLang="cs-CZ" dirty="0" err="1">
                <a:solidFill>
                  <a:schemeClr val="accent2"/>
                </a:solidFill>
              </a:rPr>
              <a:t>around</a:t>
            </a:r>
            <a:r>
              <a:rPr lang="cs-CZ" altLang="cs-CZ" dirty="0">
                <a:solidFill>
                  <a:schemeClr val="accent2"/>
                </a:solidFill>
              </a:rPr>
              <a:t>“ 24h)</a:t>
            </a:r>
            <a:r>
              <a:rPr lang="cs-CZ" altLang="cs-CZ" b="1" dirty="0"/>
              <a:t> – </a:t>
            </a:r>
            <a:r>
              <a:rPr lang="cs-CZ" altLang="cs-CZ" dirty="0" err="1"/>
              <a:t>hormons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adrenal</a:t>
            </a:r>
            <a:r>
              <a:rPr lang="cs-CZ" altLang="cs-CZ" dirty="0"/>
              <a:t> </a:t>
            </a:r>
            <a:r>
              <a:rPr lang="cs-CZ" altLang="cs-CZ" dirty="0" err="1"/>
              <a:t>cortex</a:t>
            </a:r>
            <a:endParaRPr lang="cs-CZ" altLang="cs-CZ" dirty="0"/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monthly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fluctuation</a:t>
            </a:r>
            <a:r>
              <a:rPr lang="cs-CZ" altLang="cs-CZ" b="1" dirty="0"/>
              <a:t> – </a:t>
            </a:r>
            <a:r>
              <a:rPr lang="cs-CZ" altLang="cs-CZ" dirty="0" err="1"/>
              <a:t>estrogens</a:t>
            </a:r>
            <a:r>
              <a:rPr lang="cs-CZ" altLang="cs-CZ" dirty="0"/>
              <a:t>, testosteron in </a:t>
            </a:r>
            <a:r>
              <a:rPr lang="cs-CZ" altLang="cs-CZ" dirty="0" err="1"/>
              <a:t>saliva</a:t>
            </a:r>
            <a:endParaRPr lang="cs-CZ" altLang="cs-CZ" dirty="0"/>
          </a:p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„en </a:t>
            </a:r>
            <a:r>
              <a:rPr lang="cs-CZ" altLang="cs-CZ" b="1" u="sng" dirty="0" err="1">
                <a:solidFill>
                  <a:schemeClr val="accent2"/>
                </a:solidFill>
              </a:rPr>
              <a:t>demande</a:t>
            </a:r>
            <a:r>
              <a:rPr lang="cs-CZ" altLang="cs-CZ" b="1" u="sng" dirty="0">
                <a:solidFill>
                  <a:schemeClr val="accent2"/>
                </a:solidFill>
              </a:rPr>
              <a:t>“</a:t>
            </a:r>
            <a:r>
              <a:rPr lang="cs-CZ" altLang="cs-CZ" b="1" dirty="0"/>
              <a:t> </a:t>
            </a:r>
            <a:r>
              <a:rPr lang="cs-CZ" altLang="cs-CZ" dirty="0">
                <a:solidFill>
                  <a:schemeClr val="accent2"/>
                </a:solidFill>
              </a:rPr>
              <a:t>(</a:t>
            </a:r>
            <a:r>
              <a:rPr lang="cs-CZ" altLang="cs-CZ" dirty="0" err="1">
                <a:solidFill>
                  <a:schemeClr val="accent2"/>
                </a:solidFill>
              </a:rPr>
              <a:t>according</a:t>
            </a:r>
            <a:r>
              <a:rPr lang="cs-CZ" altLang="cs-CZ" dirty="0">
                <a:solidFill>
                  <a:schemeClr val="accent2"/>
                </a:solidFill>
              </a:rPr>
              <a:t> to </a:t>
            </a:r>
            <a:r>
              <a:rPr lang="cs-CZ" altLang="cs-CZ" dirty="0" err="1">
                <a:solidFill>
                  <a:schemeClr val="accent2"/>
                </a:solidFill>
              </a:rPr>
              <a:t>need</a:t>
            </a:r>
            <a:r>
              <a:rPr lang="cs-CZ" altLang="cs-CZ" dirty="0">
                <a:solidFill>
                  <a:schemeClr val="accent2"/>
                </a:solidFill>
              </a:rPr>
              <a:t> - </a:t>
            </a:r>
            <a:r>
              <a:rPr lang="cs-CZ" altLang="cs-CZ" dirty="0" err="1">
                <a:solidFill>
                  <a:schemeClr val="accent2"/>
                </a:solidFill>
              </a:rPr>
              <a:t>demands</a:t>
            </a:r>
            <a:r>
              <a:rPr lang="cs-CZ" altLang="cs-CZ" dirty="0">
                <a:solidFill>
                  <a:schemeClr val="accent2"/>
                </a:solidFill>
              </a:rPr>
              <a:t>)</a:t>
            </a:r>
            <a:r>
              <a:rPr lang="cs-CZ" altLang="cs-CZ" b="1" dirty="0"/>
              <a:t> </a:t>
            </a:r>
            <a:r>
              <a:rPr lang="cs-CZ" altLang="cs-CZ" dirty="0"/>
              <a:t>– </a:t>
            </a:r>
            <a:r>
              <a:rPr lang="cs-CZ" altLang="cs-CZ" dirty="0" err="1"/>
              <a:t>e.g</a:t>
            </a:r>
            <a:r>
              <a:rPr lang="cs-CZ" altLang="cs-CZ" dirty="0"/>
              <a:t>. Insuline  and </a:t>
            </a:r>
            <a:r>
              <a:rPr lang="cs-CZ" altLang="cs-CZ" dirty="0" err="1"/>
              <a:t>regulation</a:t>
            </a:r>
            <a:r>
              <a:rPr lang="cs-CZ" altLang="cs-CZ" dirty="0"/>
              <a:t> </a:t>
            </a:r>
            <a:r>
              <a:rPr lang="cs-CZ" altLang="cs-CZ" dirty="0" err="1"/>
              <a:t>blood</a:t>
            </a:r>
            <a:r>
              <a:rPr lang="cs-CZ" altLang="cs-CZ" dirty="0"/>
              <a:t> </a:t>
            </a:r>
            <a:r>
              <a:rPr lang="cs-CZ" altLang="cs-CZ" dirty="0" err="1"/>
              <a:t>glucose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803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7111" t="31595" r="37168" b="20849"/>
          <a:stretch/>
        </p:blipFill>
        <p:spPr>
          <a:xfrm>
            <a:off x="3019167" y="329007"/>
            <a:ext cx="6153665" cy="63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8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827" y="260350"/>
            <a:ext cx="10453816" cy="19446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Records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breathing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parameters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waves</a:t>
            </a: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plethysmomanometer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Peňáz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3" descr="obr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565401"/>
            <a:ext cx="8208962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68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0769" y="476673"/>
            <a:ext cx="11022226" cy="1470025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Biorhythms</a:t>
            </a:r>
            <a:r>
              <a:rPr lang="cs-CZ" b="1" dirty="0">
                <a:solidFill>
                  <a:srgbClr val="FF0000"/>
                </a:solidFill>
              </a:rPr>
              <a:t> - </a:t>
            </a:r>
            <a:r>
              <a:rPr lang="cs-CZ" sz="2200" b="1" dirty="0" err="1">
                <a:solidFill>
                  <a:srgbClr val="FF0000"/>
                </a:solidFill>
              </a:rPr>
              <a:t>studied</a:t>
            </a:r>
            <a:r>
              <a:rPr lang="cs-CZ" sz="2200" b="1" dirty="0">
                <a:solidFill>
                  <a:srgbClr val="FF0000"/>
                </a:solidFill>
              </a:rPr>
              <a:t> by  </a:t>
            </a:r>
            <a:r>
              <a:rPr lang="cs-CZ" b="1" dirty="0" err="1">
                <a:solidFill>
                  <a:srgbClr val="FF0000"/>
                </a:solidFill>
              </a:rPr>
              <a:t>chronobiology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                                         </a:t>
            </a:r>
            <a:r>
              <a:rPr lang="cs-CZ" sz="2200" b="1" dirty="0">
                <a:solidFill>
                  <a:srgbClr val="FF0000"/>
                </a:solidFill>
              </a:rPr>
              <a:t>as a </a:t>
            </a:r>
            <a:r>
              <a:rPr lang="cs-CZ" sz="2200" b="1" dirty="0" err="1">
                <a:solidFill>
                  <a:srgbClr val="FF0000"/>
                </a:solidFill>
              </a:rPr>
              <a:t>special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branch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of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physiology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research</a:t>
            </a:r>
            <a:endParaRPr lang="cs-CZ" sz="22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4055" y="2157569"/>
            <a:ext cx="9547534" cy="439248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tx1"/>
                </a:solidFill>
              </a:rPr>
              <a:t>In </a:t>
            </a:r>
            <a:r>
              <a:rPr lang="cs-CZ" dirty="0" err="1">
                <a:solidFill>
                  <a:schemeClr val="tx1"/>
                </a:solidFill>
              </a:rPr>
              <a:t>humans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other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mammals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processes</a:t>
            </a:r>
            <a:r>
              <a:rPr lang="cs-CZ" dirty="0">
                <a:solidFill>
                  <a:schemeClr val="tx1"/>
                </a:solidFill>
              </a:rPr>
              <a:t> such as </a:t>
            </a:r>
            <a:r>
              <a:rPr lang="cs-CZ" dirty="0" err="1">
                <a:solidFill>
                  <a:schemeClr val="tx1"/>
                </a:solidFill>
              </a:rPr>
              <a:t>sleep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awake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feed</a:t>
            </a:r>
            <a:r>
              <a:rPr lang="cs-CZ" dirty="0">
                <a:solidFill>
                  <a:schemeClr val="tx1"/>
                </a:solidFill>
              </a:rPr>
              <a:t>/fast </a:t>
            </a:r>
            <a:r>
              <a:rPr lang="cs-CZ" dirty="0" err="1">
                <a:solidFill>
                  <a:schemeClr val="tx1"/>
                </a:solidFill>
              </a:rPr>
              <a:t>cycles</a:t>
            </a:r>
            <a:r>
              <a:rPr lang="cs-CZ" dirty="0">
                <a:solidFill>
                  <a:schemeClr val="tx1"/>
                </a:solidFill>
              </a:rPr>
              <a:t>, body </a:t>
            </a:r>
            <a:r>
              <a:rPr lang="cs-CZ" dirty="0" err="1">
                <a:solidFill>
                  <a:schemeClr val="tx1"/>
                </a:solidFill>
              </a:rPr>
              <a:t>temperature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oscillations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hormonal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secretions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metabolic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events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occur</a:t>
            </a:r>
            <a:r>
              <a:rPr lang="cs-CZ" dirty="0">
                <a:solidFill>
                  <a:schemeClr val="tx1"/>
                </a:solidFill>
              </a:rPr>
              <a:t> in a </a:t>
            </a:r>
            <a:r>
              <a:rPr lang="cs-CZ" dirty="0" err="1">
                <a:solidFill>
                  <a:schemeClr val="tx1"/>
                </a:solidFill>
              </a:rPr>
              <a:t>circadian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manner</a:t>
            </a:r>
            <a:r>
              <a:rPr lang="cs-CZ" dirty="0">
                <a:solidFill>
                  <a:schemeClr val="tx1"/>
                </a:solidFill>
              </a:rPr>
              <a:t> and are </a:t>
            </a:r>
            <a:r>
              <a:rPr lang="cs-CZ" dirty="0" err="1">
                <a:solidFill>
                  <a:schemeClr val="tx1"/>
                </a:solidFill>
              </a:rPr>
              <a:t>ruled</a:t>
            </a:r>
            <a:r>
              <a:rPr lang="cs-CZ" dirty="0">
                <a:solidFill>
                  <a:schemeClr val="tx1"/>
                </a:solidFill>
              </a:rPr>
              <a:t> by </a:t>
            </a:r>
            <a:r>
              <a:rPr lang="cs-CZ" dirty="0" err="1">
                <a:solidFill>
                  <a:schemeClr val="tx1"/>
                </a:solidFill>
              </a:rPr>
              <a:t>biological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clock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u="sng" dirty="0" err="1">
                <a:solidFill>
                  <a:schemeClr val="tx1"/>
                </a:solidFill>
              </a:rPr>
              <a:t>Periods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of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rhythms</a:t>
            </a:r>
            <a:r>
              <a:rPr lang="cs-CZ" u="sng" dirty="0">
                <a:solidFill>
                  <a:schemeClr val="tx1"/>
                </a:solidFill>
              </a:rPr>
              <a:t> (a </a:t>
            </a:r>
            <a:r>
              <a:rPr lang="cs-CZ" u="sng" dirty="0" err="1">
                <a:solidFill>
                  <a:schemeClr val="tx1"/>
                </a:solidFill>
              </a:rPr>
              <a:t>frequency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with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which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the</a:t>
            </a:r>
            <a:r>
              <a:rPr lang="cs-CZ" u="sng" dirty="0">
                <a:solidFill>
                  <a:schemeClr val="tx1"/>
                </a:solidFill>
              </a:rPr>
              <a:t> parametr </a:t>
            </a:r>
            <a:r>
              <a:rPr lang="cs-CZ" u="sng" dirty="0" err="1">
                <a:solidFill>
                  <a:schemeClr val="tx1"/>
                </a:solidFill>
              </a:rPr>
              <a:t>is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repeated</a:t>
            </a:r>
            <a:r>
              <a:rPr lang="cs-CZ" u="sng" dirty="0">
                <a:solidFill>
                  <a:schemeClr val="tx1"/>
                </a:solidFill>
              </a:rPr>
              <a:t>):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Ultradian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shorter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than</a:t>
            </a:r>
            <a:r>
              <a:rPr lang="cs-CZ" dirty="0">
                <a:solidFill>
                  <a:schemeClr val="tx1"/>
                </a:solidFill>
              </a:rPr>
              <a:t> 24hours (e.g.:10sec rhythm in </a:t>
            </a:r>
            <a:r>
              <a:rPr lang="cs-CZ" dirty="0" err="1">
                <a:solidFill>
                  <a:schemeClr val="tx1"/>
                </a:solidFill>
              </a:rPr>
              <a:t>breathing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Circadian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24h (</a:t>
            </a:r>
            <a:r>
              <a:rPr lang="cs-CZ" dirty="0" err="1">
                <a:solidFill>
                  <a:schemeClr val="tx1"/>
                </a:solidFill>
              </a:rPr>
              <a:t>sleep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awake</a:t>
            </a:r>
            <a:r>
              <a:rPr lang="cs-CZ" dirty="0">
                <a:solidFill>
                  <a:schemeClr val="tx1"/>
                </a:solidFill>
              </a:rPr>
              <a:t>…..</a:t>
            </a:r>
            <a:r>
              <a:rPr lang="cs-CZ" dirty="0" err="1">
                <a:solidFill>
                  <a:schemeClr val="tx1"/>
                </a:solidFill>
              </a:rPr>
              <a:t>from</a:t>
            </a:r>
            <a:r>
              <a:rPr lang="cs-CZ" dirty="0">
                <a:solidFill>
                  <a:schemeClr val="tx1"/>
                </a:solidFill>
              </a:rPr>
              <a:t> Latin </a:t>
            </a:r>
            <a:r>
              <a:rPr lang="cs-CZ" dirty="0" err="1">
                <a:solidFill>
                  <a:schemeClr val="tx1"/>
                </a:solidFill>
              </a:rPr>
              <a:t>circa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diem-about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day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Infradian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longer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than</a:t>
            </a:r>
            <a:r>
              <a:rPr lang="cs-CZ" dirty="0">
                <a:solidFill>
                  <a:schemeClr val="tx1"/>
                </a:solidFill>
              </a:rPr>
              <a:t> 24h (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menstrual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cycle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799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7083" t="30927" r="41042" b="13333"/>
          <a:stretch/>
        </p:blipFill>
        <p:spPr>
          <a:xfrm>
            <a:off x="5381973" y="0"/>
            <a:ext cx="6810027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740025"/>
            <a:ext cx="10515600" cy="4351338"/>
          </a:xfrm>
        </p:spPr>
        <p:txBody>
          <a:bodyPr/>
          <a:lstStyle/>
          <a:p>
            <a:r>
              <a:rPr lang="en-US" dirty="0"/>
              <a:t>sunflower turns toward the light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example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world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plants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1400" dirty="0" err="1"/>
              <a:t>Flower</a:t>
            </a:r>
            <a:r>
              <a:rPr lang="cs-CZ" sz="1400" dirty="0"/>
              <a:t> fades – </a:t>
            </a:r>
            <a:r>
              <a:rPr lang="cs-CZ" sz="1400" dirty="0" err="1"/>
              <a:t>closes</a:t>
            </a:r>
            <a:r>
              <a:rPr lang="cs-CZ" sz="1400" dirty="0"/>
              <a:t> </a:t>
            </a:r>
            <a:r>
              <a:rPr lang="cs-CZ" sz="1400" dirty="0" err="1"/>
              <a:t>flower</a:t>
            </a:r>
            <a:r>
              <a:rPr lang="cs-CZ" sz="1400" dirty="0"/>
              <a:t> </a:t>
            </a:r>
            <a:r>
              <a:rPr lang="cs-CZ" sz="1400" dirty="0" err="1"/>
              <a:t>petals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4206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Pineal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gland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(</a:t>
            </a:r>
            <a:r>
              <a:rPr lang="cs-CZ" dirty="0" err="1"/>
              <a:t>daily</a:t>
            </a:r>
            <a:r>
              <a:rPr lang="cs-CZ" dirty="0"/>
              <a:t>)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dark</a:t>
            </a:r>
            <a:r>
              <a:rPr lang="cs-CZ" dirty="0"/>
              <a:t>/</a:t>
            </a:r>
            <a:r>
              <a:rPr lang="cs-CZ" dirty="0" err="1"/>
              <a:t>light</a:t>
            </a:r>
            <a:r>
              <a:rPr lang="cs-CZ" dirty="0"/>
              <a:t> (</a:t>
            </a:r>
            <a:r>
              <a:rPr lang="cs-CZ" dirty="0" err="1"/>
              <a:t>day</a:t>
            </a:r>
            <a:r>
              <a:rPr lang="cs-CZ" dirty="0"/>
              <a:t>-night) </a:t>
            </a:r>
            <a:r>
              <a:rPr lang="cs-CZ" dirty="0" err="1"/>
              <a:t>cycles</a:t>
            </a:r>
            <a:r>
              <a:rPr lang="cs-CZ" dirty="0"/>
              <a:t> by </a:t>
            </a:r>
            <a:r>
              <a:rPr lang="cs-CZ" dirty="0" err="1"/>
              <a:t>secreting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hormone melatonin. </a:t>
            </a:r>
            <a:r>
              <a:rPr lang="cs-CZ" dirty="0" err="1"/>
              <a:t>Darkness</a:t>
            </a:r>
            <a:r>
              <a:rPr lang="cs-CZ" dirty="0"/>
              <a:t> </a:t>
            </a:r>
            <a:r>
              <a:rPr lang="cs-CZ" dirty="0" err="1"/>
              <a:t>stimulates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release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64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848" t="22074" r="58380" b="19490"/>
          <a:stretch/>
        </p:blipFill>
        <p:spPr>
          <a:xfrm>
            <a:off x="528828" y="103569"/>
            <a:ext cx="8064896" cy="662473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117875" y="914400"/>
            <a:ext cx="28999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Macrostructure</a:t>
            </a:r>
            <a:r>
              <a:rPr lang="cs-CZ" sz="2400" dirty="0"/>
              <a:t>:</a:t>
            </a:r>
          </a:p>
          <a:p>
            <a:endParaRPr lang="cs-CZ" sz="2400" dirty="0"/>
          </a:p>
          <a:p>
            <a:r>
              <a:rPr lang="cs-CZ" sz="2400" dirty="0"/>
              <a:t> -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a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gland</a:t>
            </a:r>
            <a:r>
              <a:rPr lang="cs-CZ" sz="2400" dirty="0"/>
              <a:t> </a:t>
            </a:r>
            <a:r>
              <a:rPr lang="cs-CZ" sz="2400" dirty="0" err="1"/>
              <a:t>found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posterior</a:t>
            </a:r>
            <a:r>
              <a:rPr lang="cs-CZ" sz="2400" dirty="0"/>
              <a:t> end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corpus </a:t>
            </a:r>
            <a:r>
              <a:rPr lang="cs-CZ" sz="2400" dirty="0" err="1"/>
              <a:t>callosum</a:t>
            </a:r>
            <a:r>
              <a:rPr lang="cs-CZ" sz="2400" dirty="0"/>
              <a:t>, </a:t>
            </a:r>
            <a:r>
              <a:rPr lang="cs-CZ" sz="2400" dirty="0" err="1"/>
              <a:t>forming</a:t>
            </a:r>
            <a:r>
              <a:rPr lang="cs-CZ" sz="2400" dirty="0"/>
              <a:t> a </a:t>
            </a:r>
            <a:r>
              <a:rPr lang="cs-CZ" sz="2400" dirty="0" err="1"/>
              <a:t>section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roof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posterior</a:t>
            </a:r>
            <a:r>
              <a:rPr lang="cs-CZ" sz="2400" dirty="0"/>
              <a:t> </a:t>
            </a:r>
            <a:r>
              <a:rPr lang="cs-CZ" sz="2400" dirty="0" err="1"/>
              <a:t>wall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third</a:t>
            </a:r>
            <a:r>
              <a:rPr lang="cs-CZ" sz="2400" dirty="0"/>
              <a:t> </a:t>
            </a:r>
            <a:r>
              <a:rPr lang="cs-CZ" sz="2400" dirty="0" err="1"/>
              <a:t>ventricle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05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54908"/>
            <a:ext cx="10515600" cy="5522055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Microstructure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composed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2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neural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: </a:t>
            </a:r>
            <a:r>
              <a:rPr lang="cs-CZ" dirty="0" err="1"/>
              <a:t>pinealocytes</a:t>
            </a:r>
            <a:r>
              <a:rPr lang="cs-CZ" dirty="0"/>
              <a:t> (</a:t>
            </a:r>
            <a:r>
              <a:rPr lang="cs-CZ" dirty="0" err="1"/>
              <a:t>specialized</a:t>
            </a:r>
            <a:r>
              <a:rPr lang="cs-CZ" dirty="0"/>
              <a:t> </a:t>
            </a:r>
            <a:r>
              <a:rPr lang="cs-CZ" dirty="0" err="1"/>
              <a:t>secretory</a:t>
            </a:r>
            <a:r>
              <a:rPr lang="cs-CZ" dirty="0"/>
              <a:t> </a:t>
            </a:r>
            <a:r>
              <a:rPr lang="cs-CZ" dirty="0" err="1"/>
              <a:t>neurons</a:t>
            </a:r>
            <a:r>
              <a:rPr lang="cs-CZ" dirty="0"/>
              <a:t>) + </a:t>
            </a:r>
            <a:r>
              <a:rPr lang="cs-CZ" dirty="0" err="1"/>
              <a:t>glial</a:t>
            </a:r>
            <a:r>
              <a:rPr lang="cs-CZ" dirty="0"/>
              <a:t> support </a:t>
            </a:r>
            <a:r>
              <a:rPr lang="cs-CZ" dirty="0" err="1"/>
              <a:t>cells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it</a:t>
            </a:r>
            <a:r>
              <a:rPr lang="cs-CZ" dirty="0"/>
              <a:t> has a very </a:t>
            </a:r>
            <a:r>
              <a:rPr lang="cs-CZ" dirty="0" err="1"/>
              <a:t>rich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supply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a network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capillaries</a:t>
            </a:r>
            <a:r>
              <a:rPr lang="cs-CZ" dirty="0"/>
              <a:t> </a:t>
            </a:r>
            <a:r>
              <a:rPr lang="cs-CZ" dirty="0" err="1"/>
              <a:t>surrounded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pinealocytes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receives</a:t>
            </a:r>
            <a:r>
              <a:rPr lang="cs-CZ" dirty="0"/>
              <a:t> </a:t>
            </a:r>
            <a:r>
              <a:rPr lang="cs-CZ" dirty="0" err="1"/>
              <a:t>innervation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many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brain, 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 are </a:t>
            </a:r>
            <a:r>
              <a:rPr lang="cs-CZ" dirty="0" err="1"/>
              <a:t>with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 </a:t>
            </a:r>
            <a:r>
              <a:rPr lang="cs-CZ" b="1" dirty="0" err="1">
                <a:solidFill>
                  <a:srgbClr val="FF0000"/>
                </a:solidFill>
              </a:rPr>
              <a:t>Suprachiasmatic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nuclei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(SCN)</a:t>
            </a:r>
          </a:p>
          <a:p>
            <a:pPr marL="0" indent="0">
              <a:buNone/>
            </a:pPr>
            <a:r>
              <a:rPr lang="cs-CZ" dirty="0"/>
              <a:t>         </a:t>
            </a:r>
            <a:r>
              <a:rPr lang="cs-CZ" b="1" dirty="0">
                <a:solidFill>
                  <a:srgbClr val="FF0000"/>
                </a:solidFill>
              </a:rPr>
              <a:t>Retina</a:t>
            </a:r>
          </a:p>
          <a:p>
            <a:pPr marL="0" indent="0">
              <a:buNone/>
            </a:pPr>
            <a:r>
              <a:rPr lang="cs-CZ" dirty="0"/>
              <a:t>         </a:t>
            </a:r>
            <a:r>
              <a:rPr lang="cs-CZ" b="1" dirty="0" err="1">
                <a:solidFill>
                  <a:srgbClr val="FF0000"/>
                </a:solidFill>
              </a:rPr>
              <a:t>Sympathetic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system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</a:t>
            </a:r>
            <a:r>
              <a:rPr lang="cs-CZ" b="1" dirty="0" err="1"/>
              <a:t>multisynaptic</a:t>
            </a:r>
            <a:r>
              <a:rPr lang="cs-CZ" b="1" dirty="0"/>
              <a:t> </a:t>
            </a:r>
            <a:r>
              <a:rPr lang="cs-CZ" b="1" dirty="0" err="1"/>
              <a:t>sympathetic</a:t>
            </a:r>
            <a:r>
              <a:rPr lang="cs-CZ" b="1" dirty="0"/>
              <a:t> </a:t>
            </a:r>
            <a:r>
              <a:rPr lang="cs-CZ" b="1" dirty="0" err="1"/>
              <a:t>way</a:t>
            </a:r>
            <a:r>
              <a:rPr lang="cs-CZ" dirty="0"/>
              <a:t>: </a:t>
            </a:r>
            <a:r>
              <a:rPr lang="cs-CZ" dirty="0" err="1"/>
              <a:t>paraventricular</a:t>
            </a:r>
            <a:r>
              <a:rPr lang="cs-CZ" dirty="0"/>
              <a:t> </a:t>
            </a:r>
            <a:r>
              <a:rPr lang="cs-CZ" dirty="0" err="1"/>
              <a:t>nucleus</a:t>
            </a:r>
            <a:r>
              <a:rPr lang="cs-CZ" dirty="0"/>
              <a:t> in </a:t>
            </a:r>
            <a:r>
              <a:rPr lang="cs-CZ" dirty="0" err="1"/>
              <a:t>hypothalamus</a:t>
            </a:r>
            <a:r>
              <a:rPr lang="cs-CZ" dirty="0"/>
              <a:t> + </a:t>
            </a: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sympathetic</a:t>
            </a:r>
            <a:r>
              <a:rPr lang="cs-CZ" dirty="0"/>
              <a:t> </a:t>
            </a:r>
            <a:r>
              <a:rPr lang="cs-CZ" dirty="0" err="1"/>
              <a:t>cervical</a:t>
            </a:r>
            <a:r>
              <a:rPr lang="cs-CZ" dirty="0"/>
              <a:t> ganglion – SCG; </a:t>
            </a:r>
            <a:r>
              <a:rPr lang="cs-CZ" dirty="0" err="1"/>
              <a:t>releas</a:t>
            </a:r>
            <a:r>
              <a:rPr lang="cs-CZ" dirty="0"/>
              <a:t> </a:t>
            </a:r>
            <a:r>
              <a:rPr lang="cs-CZ" dirty="0" err="1"/>
              <a:t>norepinephrin</a:t>
            </a:r>
            <a:r>
              <a:rPr lang="cs-CZ" dirty="0"/>
              <a:t>-beta </a:t>
            </a:r>
            <a:r>
              <a:rPr lang="cs-CZ" dirty="0" err="1"/>
              <a:t>adrenergic</a:t>
            </a:r>
            <a:r>
              <a:rPr lang="cs-CZ" dirty="0"/>
              <a:t> </a:t>
            </a:r>
            <a:r>
              <a:rPr lang="cs-CZ" dirty="0" err="1"/>
              <a:t>receptors</a:t>
            </a:r>
            <a:r>
              <a:rPr lang="cs-CZ" dirty="0"/>
              <a:t> –</a:t>
            </a:r>
            <a:r>
              <a:rPr lang="cs-CZ" dirty="0" err="1"/>
              <a:t>stimulate</a:t>
            </a:r>
            <a:r>
              <a:rPr lang="cs-CZ" dirty="0"/>
              <a:t> </a:t>
            </a:r>
            <a:r>
              <a:rPr lang="cs-CZ" dirty="0" err="1"/>
              <a:t>cAMP-activate</a:t>
            </a:r>
            <a:r>
              <a:rPr lang="cs-CZ" dirty="0"/>
              <a:t> gene </a:t>
            </a:r>
            <a:r>
              <a:rPr lang="cs-CZ" dirty="0" err="1"/>
              <a:t>expression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gen </a:t>
            </a:r>
            <a:r>
              <a:rPr lang="cs-CZ" dirty="0" err="1"/>
              <a:t>coding</a:t>
            </a:r>
            <a:r>
              <a:rPr lang="cs-CZ" dirty="0"/>
              <a:t> AA-NAT=</a:t>
            </a:r>
            <a:r>
              <a:rPr lang="cs-CZ" dirty="0" err="1"/>
              <a:t>arylalkylamin</a:t>
            </a:r>
            <a:r>
              <a:rPr lang="cs-CZ" dirty="0"/>
              <a:t>-N-</a:t>
            </a:r>
            <a:r>
              <a:rPr lang="cs-CZ" dirty="0" err="1"/>
              <a:t>acetyltranspherase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398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96f23c5b-ec28-4729-935f-c65147993ca1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1773</Words>
  <Application>Microsoft Office PowerPoint</Application>
  <PresentationFormat>Širokoúhlá obrazovka</PresentationFormat>
  <Paragraphs>219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40" baseType="lpstr">
      <vt:lpstr>AdvPSA334</vt:lpstr>
      <vt:lpstr>AdvPSA335</vt:lpstr>
      <vt:lpstr>AdvPSA336</vt:lpstr>
      <vt:lpstr>AdvTTc3a855a1.B</vt:lpstr>
      <vt:lpstr>Arial</vt:lpstr>
      <vt:lpstr>Arial CE</vt:lpstr>
      <vt:lpstr>Calibri</vt:lpstr>
      <vt:lpstr>Calibri Light</vt:lpstr>
      <vt:lpstr>Verdana</vt:lpstr>
      <vt:lpstr>Motiv Office</vt:lpstr>
      <vt:lpstr>Prezentace aplikace PowerPoint</vt:lpstr>
      <vt:lpstr>Prezentace aplikace PowerPoint</vt:lpstr>
      <vt:lpstr> Information from previous lectures:  Type of secretion of hormones - summary:</vt:lpstr>
      <vt:lpstr>Records of breathing and circulatory parameters waves  (from plethysmomanometer - Peňáz method)  </vt:lpstr>
      <vt:lpstr>Biorhythms - studied by  chronobiology                                          as a special branch of physiology research</vt:lpstr>
      <vt:lpstr>Prezentace aplikace PowerPoint</vt:lpstr>
      <vt:lpstr>Pineal gland</vt:lpstr>
      <vt:lpstr>Prezentace aplikace PowerPoint</vt:lpstr>
      <vt:lpstr>Prezentace aplikace PowerPoint</vt:lpstr>
      <vt:lpstr>Master circadian pacemaker</vt:lpstr>
      <vt:lpstr>The molecular clockwork</vt:lpstr>
      <vt:lpstr>In humans: circadian rhythm</vt:lpstr>
      <vt:lpstr>Prezentace aplikace PowerPoint</vt:lpstr>
      <vt:lpstr>Prezentace aplikace PowerPoint</vt:lpstr>
      <vt:lpstr>Prezentace aplikace PowerPoint</vt:lpstr>
      <vt:lpstr>Prezentace aplikace PowerPoint</vt:lpstr>
      <vt:lpstr>Effects of melatonin – pleiotropic effect</vt:lpstr>
      <vt:lpstr>Prezentace aplikace PowerPoint</vt:lpstr>
      <vt:lpstr>Jet lag syndrome</vt:lpstr>
      <vt:lpstr>Jat leg syndrome - treatment</vt:lpstr>
      <vt:lpstr>Seasonal affective disorder</vt:lpstr>
      <vt:lpstr>Sleep disorder</vt:lpstr>
      <vt:lpstr>Prezentace aplikace PowerPoint</vt:lpstr>
      <vt:lpstr>Health problems are coming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Nováková</dc:creator>
  <cp:lastModifiedBy>Zuzana Nováková</cp:lastModifiedBy>
  <cp:revision>62</cp:revision>
  <dcterms:created xsi:type="dcterms:W3CDTF">2015-05-11T08:23:42Z</dcterms:created>
  <dcterms:modified xsi:type="dcterms:W3CDTF">2020-03-18T06:27:58Z</dcterms:modified>
</cp:coreProperties>
</file>