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35583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3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77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9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7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00909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2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7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8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5/31/20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5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650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994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780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649C-0B3C-9E41-A305-EC67F1FCD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Cystic Fibrosis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Mucoviscidosis</a:t>
            </a:r>
            <a:r>
              <a:rPr lang="en-US" dirty="0"/>
              <a:t>)</a:t>
            </a:r>
            <a:endParaRPr lang="en-JP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B64C0-95CB-EB45-84C5-541D0F34F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Mayuko Yashiro 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04380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499A-2831-5046-91E5-FDD88336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55F63-D834-CD48-884C-570F1E8C1F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2275771"/>
          </a:xfrm>
        </p:spPr>
        <p:txBody>
          <a:bodyPr>
            <a:normAutofit/>
          </a:bodyPr>
          <a:lstStyle/>
          <a:p>
            <a:r>
              <a:rPr lang="en-US" sz="2400" dirty="0"/>
              <a:t>Traditionally focused on antimicrobials, pancreatic enzyme replacement, and bilateral </a:t>
            </a:r>
            <a:r>
              <a:rPr lang="en-US" sz="2400"/>
              <a:t>lung transplantation</a:t>
            </a:r>
            <a:endParaRPr lang="en-US" sz="2400" dirty="0"/>
          </a:p>
          <a:p>
            <a:r>
              <a:rPr lang="en-US" sz="2400" dirty="0"/>
              <a:t>More recently, “</a:t>
            </a:r>
            <a:r>
              <a:rPr lang="en-US" sz="2400" dirty="0" err="1"/>
              <a:t>potentiator</a:t>
            </a:r>
            <a:r>
              <a:rPr lang="en-US" sz="2400" dirty="0"/>
              <a:t>” therapy has been introduced for defective forms of CFTR that are present at normal levels in the cell membrane; partially restore normal ion transport function</a:t>
            </a:r>
          </a:p>
          <a:p>
            <a:endParaRPr lang="en-US" sz="2400" dirty="0"/>
          </a:p>
          <a:p>
            <a:endParaRPr lang="en-JP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8ABD63-1FF2-B444-853B-345174F70ACA}"/>
              </a:ext>
            </a:extLst>
          </p:cNvPr>
          <p:cNvSpPr txBox="1"/>
          <p:nvPr/>
        </p:nvSpPr>
        <p:spPr>
          <a:xfrm>
            <a:off x="854845" y="5362820"/>
            <a:ext cx="1063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Thank you!</a:t>
            </a:r>
            <a:endParaRPr lang="en-JP" sz="4000" b="1" dirty="0"/>
          </a:p>
        </p:txBody>
      </p:sp>
    </p:spTree>
    <p:extLst>
      <p:ext uri="{BB962C8B-B14F-4D97-AF65-F5344CB8AC3E}">
        <p14:creationId xmlns:p14="http://schemas.microsoft.com/office/powerpoint/2010/main" val="5878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DE0A-FDA8-1C4D-B5F6-B6B22731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Cystic Fibrosis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C6235-B430-9343-BEE5-0190E76FBB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 </a:t>
            </a:r>
            <a:r>
              <a:rPr lang="en-US" sz="2400" dirty="0" err="1"/>
              <a:t>AR</a:t>
            </a:r>
            <a:r>
              <a:rPr lang="en-US" sz="2400" dirty="0"/>
              <a:t> disorder that affects </a:t>
            </a:r>
            <a:r>
              <a:rPr lang="en-US" sz="2400" b="1" dirty="0"/>
              <a:t>epithelial cell ion transport</a:t>
            </a:r>
            <a:r>
              <a:rPr lang="en-US" sz="2400" dirty="0"/>
              <a:t> and causes </a:t>
            </a:r>
            <a:r>
              <a:rPr lang="en-US" sz="2400" b="1" dirty="0"/>
              <a:t>abnormal fluid secretion</a:t>
            </a:r>
            <a:r>
              <a:rPr lang="en-US" sz="2400" dirty="0"/>
              <a:t> in </a:t>
            </a:r>
            <a:r>
              <a:rPr lang="en-US" sz="2400" b="1" dirty="0"/>
              <a:t>exocrine glands</a:t>
            </a:r>
            <a:r>
              <a:rPr lang="en-US" sz="2400" dirty="0"/>
              <a:t>, as well as in </a:t>
            </a:r>
            <a:r>
              <a:rPr lang="en-US" sz="2400" b="1" dirty="0"/>
              <a:t>respiratory, gastrointestinal, and reproductive mucosa</a:t>
            </a:r>
            <a:r>
              <a:rPr lang="en-US" sz="2400" dirty="0"/>
              <a:t>.</a:t>
            </a:r>
            <a:endParaRPr lang="en-US" sz="2400" b="1" dirty="0"/>
          </a:p>
          <a:p>
            <a:r>
              <a:rPr lang="en-US" sz="2400" dirty="0"/>
              <a:t>1 of 2500 live births in US</a:t>
            </a:r>
          </a:p>
          <a:p>
            <a:r>
              <a:rPr lang="en-US" sz="2400" dirty="0"/>
              <a:t>The most common lethal genetic disease affecting Caucasian population</a:t>
            </a:r>
          </a:p>
          <a:p>
            <a:r>
              <a:rPr lang="en-US" sz="2400" dirty="0"/>
              <a:t>Heterozygote carriers also have a higher incidence of respiratory and pancreatic pathology relative to general population </a:t>
            </a:r>
          </a:p>
        </p:txBody>
      </p:sp>
    </p:spTree>
    <p:extLst>
      <p:ext uri="{BB962C8B-B14F-4D97-AF65-F5344CB8AC3E}">
        <p14:creationId xmlns:p14="http://schemas.microsoft.com/office/powerpoint/2010/main" val="156414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4419-802E-B24E-B608-EFC96F38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Cystic fibrosis transmembrane conductance regulator (CFTR) protein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5BCF-2929-B149-8DE1-FD823E13A3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4634342"/>
          </a:xfrm>
        </p:spPr>
        <p:txBody>
          <a:bodyPr>
            <a:normAutofit/>
          </a:bodyPr>
          <a:lstStyle/>
          <a:p>
            <a:r>
              <a:rPr lang="en-US" sz="2400" dirty="0"/>
              <a:t>The gene mutated in CF encodes CFTR protein – a </a:t>
            </a:r>
            <a:r>
              <a:rPr lang="en-US" sz="2400" b="1" dirty="0"/>
              <a:t>chloride channe</a:t>
            </a:r>
            <a:r>
              <a:rPr lang="en-US" sz="2400" dirty="0"/>
              <a:t>l; activated via agonist-induced increases in intracellular cAMP, followed by PKA activation and CFTR phosphorylation</a:t>
            </a:r>
          </a:p>
          <a:p>
            <a:r>
              <a:rPr lang="en-US" sz="2400" dirty="0"/>
              <a:t>CFTR regulates other ion channels and cellular processes; CFTR association with the </a:t>
            </a:r>
            <a:r>
              <a:rPr lang="en-US" sz="2400" b="1" dirty="0"/>
              <a:t>epithelium sodium channel (ENaC)</a:t>
            </a:r>
            <a:r>
              <a:rPr lang="en-US" sz="2400" dirty="0"/>
              <a:t> has the most pathophysiologic relevance to CF (see next page)</a:t>
            </a:r>
          </a:p>
          <a:p>
            <a:r>
              <a:rPr lang="en-US" sz="2400" dirty="0"/>
              <a:t>CFTR mediates </a:t>
            </a:r>
            <a:r>
              <a:rPr lang="en-US" sz="2400" b="1" dirty="0"/>
              <a:t>bicarbonate transport</a:t>
            </a:r>
            <a:r>
              <a:rPr lang="en-US" sz="2400" dirty="0"/>
              <a:t>. Alkaline fluid (containing bicarbonate) are secreted in normal tissues; in some CFTR mutations acidic fluids are secreted </a:t>
            </a:r>
            <a:r>
              <a:rPr lang="ja-JP" altLang="en-US" sz="2400" dirty="0"/>
              <a:t>→</a:t>
            </a:r>
            <a:r>
              <a:rPr lang="en-US" altLang="ja-JP" sz="2400" dirty="0"/>
              <a:t> acid environment </a:t>
            </a:r>
            <a:r>
              <a:rPr lang="ja-JP" altLang="en-US" sz="2400" dirty="0"/>
              <a:t>→</a:t>
            </a:r>
            <a:r>
              <a:rPr lang="en-US" altLang="ja-JP" sz="2400" dirty="0"/>
              <a:t> </a:t>
            </a:r>
            <a:r>
              <a:rPr lang="en-US" altLang="ja-JP" sz="2400" b="1" dirty="0"/>
              <a:t>mucin precipitation &amp; duct obstruction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2644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8803-574E-1642-9232-103A3201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en-US" dirty="0"/>
              <a:t>CFTR protein</a:t>
            </a:r>
            <a:endParaRPr lang="en-JP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6A841-BF67-894B-9523-6AB221F77C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4424" y="1641751"/>
            <a:ext cx="5072437" cy="1882321"/>
          </a:xfrm>
        </p:spPr>
        <p:txBody>
          <a:bodyPr>
            <a:noAutofit/>
          </a:bodyPr>
          <a:lstStyle/>
          <a:p>
            <a:r>
              <a:rPr lang="en-US" sz="2400" dirty="0"/>
              <a:t>Tissue-specific CFTR functions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 </a:t>
            </a:r>
            <a:r>
              <a:rPr lang="en-US" sz="2400" i="1" dirty="0"/>
              <a:t>eccrine sweat duct epithelium</a:t>
            </a:r>
            <a:r>
              <a:rPr lang="en-US" sz="2400" dirty="0"/>
              <a:t>, normal CFTR </a:t>
            </a:r>
            <a:r>
              <a:rPr lang="en-US" sz="2400" u="sng" dirty="0"/>
              <a:t>augments</a:t>
            </a:r>
            <a:r>
              <a:rPr lang="en-US" sz="2400" dirty="0"/>
              <a:t> ENaC activity. In CF, ENaC activity </a:t>
            </a:r>
            <a:r>
              <a:rPr lang="en-US" sz="2400" u="sng" dirty="0"/>
              <a:t>lost</a:t>
            </a:r>
            <a:r>
              <a:rPr lang="en-US" sz="2400" dirty="0"/>
              <a:t> </a:t>
            </a:r>
            <a:r>
              <a:rPr lang="ja-JP" altLang="en-US" sz="2400" dirty="0"/>
              <a:t>→</a:t>
            </a:r>
            <a:r>
              <a:rPr lang="en-US" altLang="ja-JP" sz="2400" dirty="0"/>
              <a:t> </a:t>
            </a:r>
            <a:r>
              <a:rPr lang="en-US" altLang="ja-JP" sz="2400" b="1" dirty="0"/>
              <a:t>hypertonic sweat</a:t>
            </a:r>
            <a:r>
              <a:rPr lang="en-US" altLang="ja-JP" sz="2400" dirty="0"/>
              <a:t> (sweat chloride test used for clinical dg.)</a:t>
            </a:r>
          </a:p>
          <a:p>
            <a:pPr>
              <a:buFont typeface="Arial" panose="020B0604020202020204" pitchFamily="34" charset="0"/>
              <a:buChar char="•"/>
            </a:pPr>
            <a:endParaRPr lang="en-JP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B8D1E2-07D4-1846-8644-8AA9C2A30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215141" y="398493"/>
            <a:ext cx="5649396" cy="3399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ACF23-AB12-544A-B640-98F839382A4F}"/>
              </a:ext>
            </a:extLst>
          </p:cNvPr>
          <p:cNvSpPr txBox="1"/>
          <p:nvPr/>
        </p:nvSpPr>
        <p:spPr>
          <a:xfrm>
            <a:off x="904424" y="4151183"/>
            <a:ext cx="10361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In </a:t>
            </a:r>
            <a:r>
              <a:rPr lang="en-US" sz="2400" i="1" dirty="0"/>
              <a:t>respiratory and intestinal epithelium</a:t>
            </a:r>
            <a:r>
              <a:rPr lang="en-US" sz="2400" dirty="0"/>
              <a:t>, normal CFTR </a:t>
            </a:r>
            <a:r>
              <a:rPr lang="en-US" sz="2400" u="sng" dirty="0"/>
              <a:t>inhibits</a:t>
            </a:r>
            <a:r>
              <a:rPr lang="en-US" sz="2400" dirty="0"/>
              <a:t> ENaC activity. In CF, ENaC activity </a:t>
            </a:r>
            <a:r>
              <a:rPr lang="en-US" sz="2400" u="sng" dirty="0"/>
              <a:t>augmented</a:t>
            </a:r>
            <a:r>
              <a:rPr lang="en-US" sz="2400" dirty="0"/>
              <a:t> </a:t>
            </a:r>
            <a:r>
              <a:rPr lang="ja-JP" altLang="en-US" sz="2400" dirty="0"/>
              <a:t>→ </a:t>
            </a:r>
            <a:r>
              <a:rPr lang="en-US" altLang="ja-JP" sz="2400" dirty="0"/>
              <a:t>increased sodium movement into the cell </a:t>
            </a:r>
            <a:r>
              <a:rPr lang="ja-JP" altLang="en-US" sz="2400" dirty="0"/>
              <a:t>→ </a:t>
            </a:r>
            <a:r>
              <a:rPr lang="en-US" altLang="ja-JP" sz="2400" dirty="0"/>
              <a:t>increased osmotic water resorption from the lumen </a:t>
            </a:r>
            <a:r>
              <a:rPr lang="ja-JP" altLang="en-US" sz="2400" dirty="0"/>
              <a:t>→ </a:t>
            </a:r>
            <a:r>
              <a:rPr lang="en-US" altLang="ja-JP" sz="2400" dirty="0"/>
              <a:t>dehydration of mucus secretions </a:t>
            </a:r>
            <a:r>
              <a:rPr lang="ja-JP" altLang="en-US" sz="2400" dirty="0"/>
              <a:t>→ </a:t>
            </a:r>
            <a:r>
              <a:rPr lang="en-US" altLang="ja-JP" sz="2400" b="1" dirty="0"/>
              <a:t>defective </a:t>
            </a:r>
            <a:r>
              <a:rPr lang="en-US" altLang="ja-JP" sz="2400" b="1" dirty="0" err="1"/>
              <a:t>mocociliary</a:t>
            </a:r>
            <a:r>
              <a:rPr lang="en-US" altLang="ja-JP" sz="2400" b="1" dirty="0"/>
              <a:t> action &amp; accumulation of </a:t>
            </a:r>
            <a:r>
              <a:rPr lang="en-US" altLang="ja-JP" sz="2400" b="1" dirty="0" err="1"/>
              <a:t>hyperconcentrated</a:t>
            </a:r>
            <a:r>
              <a:rPr lang="en-US" altLang="ja-JP" sz="2400" b="1" dirty="0"/>
              <a:t>, viscous secretions</a:t>
            </a:r>
            <a:r>
              <a:rPr lang="en-US" altLang="ja-JP" sz="2400" dirty="0"/>
              <a:t> </a:t>
            </a:r>
            <a:r>
              <a:rPr lang="ja-JP" altLang="en-US" sz="2400" dirty="0"/>
              <a:t>→</a:t>
            </a:r>
            <a:r>
              <a:rPr lang="en-US" altLang="ja-JP" sz="2400" dirty="0"/>
              <a:t> </a:t>
            </a:r>
            <a:r>
              <a:rPr lang="en-US" altLang="ja-JP" sz="2400" b="1" dirty="0"/>
              <a:t>obstruct ductal outflow</a:t>
            </a:r>
            <a:r>
              <a:rPr lang="en-US" altLang="ja-JP" sz="2400" dirty="0"/>
              <a:t> from the organs </a:t>
            </a:r>
            <a:endParaRPr lang="en-JP" sz="2400" dirty="0"/>
          </a:p>
        </p:txBody>
      </p:sp>
    </p:spTree>
    <p:extLst>
      <p:ext uri="{BB962C8B-B14F-4D97-AF65-F5344CB8AC3E}">
        <p14:creationId xmlns:p14="http://schemas.microsoft.com/office/powerpoint/2010/main" val="136430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5ECE-5ACE-2548-ACD4-F7787587E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CFTR protein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03851-988F-9A45-A2B4-9740FC3775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4528509"/>
          </a:xfrm>
        </p:spPr>
        <p:txBody>
          <a:bodyPr>
            <a:normAutofit/>
          </a:bodyPr>
          <a:lstStyle/>
          <a:p>
            <a:r>
              <a:rPr lang="en-US" sz="2400" dirty="0"/>
              <a:t>At least 1800 disease-causing mutations of CFTR have been identified</a:t>
            </a:r>
          </a:p>
          <a:p>
            <a:r>
              <a:rPr lang="en-US" sz="2400" dirty="0"/>
              <a:t>The most common (70% worldwide) is a three-nucleotide deletion coding for phenylalanine at position 508 (delta F508) </a:t>
            </a:r>
            <a:r>
              <a:rPr lang="ja-JP" altLang="en-US" sz="2400" dirty="0"/>
              <a:t>→</a:t>
            </a:r>
            <a:r>
              <a:rPr lang="en-US" altLang="ja-JP" sz="2400" dirty="0"/>
              <a:t> </a:t>
            </a:r>
            <a:r>
              <a:rPr lang="en-US" altLang="ja-JP" sz="2400" b="1" dirty="0"/>
              <a:t>defective intracellular CFTR processing with degradation before reaching the cell surface</a:t>
            </a:r>
          </a:p>
          <a:p>
            <a:r>
              <a:rPr lang="en-US" sz="2400" i="1" dirty="0"/>
              <a:t>Classic CF</a:t>
            </a:r>
            <a:r>
              <a:rPr lang="en-US" sz="2400" dirty="0"/>
              <a:t>: homozygous for delta F508 mutation (or a</a:t>
            </a:r>
            <a:r>
              <a:rPr lang="ja-JP" altLang="en-US" sz="2400" dirty="0"/>
              <a:t> </a:t>
            </a:r>
            <a:r>
              <a:rPr lang="en-US" altLang="ja-JP" sz="2400" dirty="0"/>
              <a:t>combination of any two severe mutations) </a:t>
            </a:r>
            <a:r>
              <a:rPr lang="en-JP" altLang="ja-JP" sz="2400" dirty="0"/>
              <a:t>→</a:t>
            </a:r>
            <a:r>
              <a:rPr lang="ja-JP" altLang="en-US" sz="2400" dirty="0"/>
              <a:t> </a:t>
            </a:r>
            <a:r>
              <a:rPr lang="en-US" sz="2400" dirty="0"/>
              <a:t>virtual absence of CFTR function</a:t>
            </a:r>
            <a:r>
              <a:rPr lang="ja-JP" altLang="en-US" sz="2400" dirty="0"/>
              <a:t> → </a:t>
            </a:r>
            <a:r>
              <a:rPr lang="en-US" sz="2400" dirty="0"/>
              <a:t>severe clinical disease incl. early pancreatic insufficiency and various degrees of pulmonary damage</a:t>
            </a:r>
          </a:p>
          <a:p>
            <a:r>
              <a:rPr lang="en-US" sz="2400" i="1" dirty="0"/>
              <a:t>Atypical </a:t>
            </a:r>
            <a:r>
              <a:rPr lang="en-US" sz="2400" dirty="0"/>
              <a:t>or </a:t>
            </a:r>
            <a:r>
              <a:rPr lang="en-US" sz="2400" i="1" dirty="0"/>
              <a:t>variant CF: </a:t>
            </a:r>
            <a:r>
              <a:rPr lang="en-US" sz="2400" dirty="0"/>
              <a:t>other combinations</a:t>
            </a:r>
          </a:p>
        </p:txBody>
      </p:sp>
    </p:spTree>
    <p:extLst>
      <p:ext uri="{BB962C8B-B14F-4D97-AF65-F5344CB8AC3E}">
        <p14:creationId xmlns:p14="http://schemas.microsoft.com/office/powerpoint/2010/main" val="42333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C516-2A9E-2345-B77F-FAA67087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Modifiers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0694E-2CAD-034B-A9F5-7D62F3C431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Genetic and environmental modifiers impact CF severity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Mannose-binding lectin2 (involved in microbial opsonization): reduced expression </a:t>
            </a:r>
            <a:r>
              <a:rPr lang="en-JP" altLang="ja-JP" sz="2400" dirty="0"/>
              <a:t>→</a:t>
            </a:r>
            <a:r>
              <a:rPr lang="en-US" altLang="ja-JP" sz="2400" dirty="0"/>
              <a:t> increased risk of end-stage lung disease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TGF-</a:t>
            </a:r>
            <a:r>
              <a:rPr lang="en-US" altLang="ja-JP" sz="2400" dirty="0"/>
              <a:t>β (a direct inhibitor of CFTR function): polymorphisms exacerbate the pulmonary phenotype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nature of secondary pulmonary infection will impact subsequent inflammation and lung destruction</a:t>
            </a:r>
            <a:endParaRPr lang="en-JP" sz="2400" dirty="0"/>
          </a:p>
        </p:txBody>
      </p:sp>
    </p:spTree>
    <p:extLst>
      <p:ext uri="{BB962C8B-B14F-4D97-AF65-F5344CB8AC3E}">
        <p14:creationId xmlns:p14="http://schemas.microsoft.com/office/powerpoint/2010/main" val="402891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0067C-D514-094A-9E01-1BE49D433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6375F-B99D-7A4F-81C3-BAC35067B9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i="1" dirty="0" err="1"/>
              <a:t>Pacreas</a:t>
            </a:r>
            <a:r>
              <a:rPr lang="en-US" sz="2400" dirty="0"/>
              <a:t>: 85-90% of patients, ranging from mucus accumulation in small ducts with mild </a:t>
            </a:r>
            <a:r>
              <a:rPr lang="en-US" sz="2400" b="1" dirty="0"/>
              <a:t>dilation</a:t>
            </a:r>
            <a:r>
              <a:rPr lang="en-US" sz="2400" dirty="0"/>
              <a:t> to total </a:t>
            </a:r>
            <a:r>
              <a:rPr lang="en-US" sz="2400" b="1" dirty="0"/>
              <a:t>atrophy</a:t>
            </a:r>
            <a:r>
              <a:rPr lang="en-US" sz="2400" dirty="0"/>
              <a:t> of the exocrine pancreas. Absence of exocrine secretions </a:t>
            </a:r>
            <a:r>
              <a:rPr lang="ja-JP" altLang="en-US" sz="2400" dirty="0"/>
              <a:t>→ </a:t>
            </a:r>
            <a:r>
              <a:rPr lang="en-US" altLang="ja-JP" sz="2400" dirty="0"/>
              <a:t>impairs fat absorption</a:t>
            </a:r>
            <a:r>
              <a:rPr lang="ja-JP" altLang="en-US" sz="2400" dirty="0"/>
              <a:t> → </a:t>
            </a:r>
            <a:r>
              <a:rPr lang="en-US" altLang="ja-JP" sz="2400" dirty="0"/>
              <a:t>avitaminosis A </a:t>
            </a:r>
            <a:r>
              <a:rPr lang="en-JP" altLang="ja-JP" sz="2400" dirty="0"/>
              <a:t>→</a:t>
            </a:r>
            <a:r>
              <a:rPr lang="ja-JP" altLang="en-US" sz="2400" dirty="0"/>
              <a:t> </a:t>
            </a:r>
            <a:r>
              <a:rPr lang="en-US" altLang="ja-JP" sz="2400" dirty="0"/>
              <a:t>ductal squamous </a:t>
            </a:r>
            <a:r>
              <a:rPr lang="en-US" altLang="ja-JP" sz="2400" b="1" dirty="0"/>
              <a:t>metaplasia</a:t>
            </a:r>
            <a:endParaRPr lang="en-US" sz="2400" b="1" dirty="0"/>
          </a:p>
          <a:p>
            <a:r>
              <a:rPr lang="en-US" sz="2400" i="1" dirty="0"/>
              <a:t>Intestine</a:t>
            </a:r>
            <a:r>
              <a:rPr lang="en-US" sz="2400" dirty="0"/>
              <a:t>: thick viscous plugs of mucus (</a:t>
            </a:r>
            <a:r>
              <a:rPr lang="en-US" sz="2400" b="1" dirty="0"/>
              <a:t>meconium </a:t>
            </a:r>
            <a:r>
              <a:rPr lang="en-US" sz="2400" b="1" dirty="0" err="1"/>
              <a:t>ileus</a:t>
            </a:r>
            <a:r>
              <a:rPr lang="en-US" sz="2400" dirty="0"/>
              <a:t>) </a:t>
            </a:r>
            <a:r>
              <a:rPr lang="en-JP" altLang="ja-JP" sz="2400" dirty="0"/>
              <a:t>→</a:t>
            </a:r>
            <a:r>
              <a:rPr lang="ja-JP" altLang="en-US" sz="2400" dirty="0"/>
              <a:t> </a:t>
            </a:r>
            <a:r>
              <a:rPr lang="en-US" altLang="ja-JP" sz="2400" dirty="0"/>
              <a:t>small bowel obstruction (5-10% of affected infants)</a:t>
            </a:r>
            <a:endParaRPr lang="en-US" sz="2400" dirty="0"/>
          </a:p>
          <a:p>
            <a:r>
              <a:rPr lang="en-US" sz="2400" i="1" dirty="0"/>
              <a:t>Liver</a:t>
            </a:r>
            <a:r>
              <a:rPr lang="en-US" sz="2400" dirty="0"/>
              <a:t>: bile canalicular plugging by </a:t>
            </a:r>
            <a:r>
              <a:rPr lang="en-US" sz="2400" dirty="0" err="1"/>
              <a:t>mucinous</a:t>
            </a:r>
            <a:r>
              <a:rPr lang="en-US" sz="2400" dirty="0"/>
              <a:t> material </a:t>
            </a:r>
            <a:r>
              <a:rPr lang="en-JP" altLang="ja-JP" sz="2400" dirty="0"/>
              <a:t>→</a:t>
            </a:r>
            <a:r>
              <a:rPr lang="en-US" altLang="ja-JP" sz="2400" dirty="0"/>
              <a:t> diffuse pancreatic cirrhosis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861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E627-011B-E743-9CD3-FAF8EA8F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5E06-C3F2-784A-BDA7-4A09500AAF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4528509"/>
          </a:xfrm>
        </p:spPr>
        <p:txBody>
          <a:bodyPr>
            <a:noAutofit/>
          </a:bodyPr>
          <a:lstStyle/>
          <a:p>
            <a:r>
              <a:rPr lang="en-US" sz="2400" i="1" dirty="0"/>
              <a:t>Salivary glands</a:t>
            </a:r>
            <a:r>
              <a:rPr lang="en-US" sz="2400" dirty="0"/>
              <a:t>: like pancreas, duct </a:t>
            </a:r>
            <a:r>
              <a:rPr lang="en-US" sz="2400" b="1" dirty="0"/>
              <a:t>dilation</a:t>
            </a:r>
            <a:r>
              <a:rPr lang="en-US" sz="2400" dirty="0"/>
              <a:t>, ductal squamous </a:t>
            </a:r>
            <a:r>
              <a:rPr lang="en-US" sz="2400" b="1" dirty="0"/>
              <a:t>metaplasia</a:t>
            </a:r>
            <a:r>
              <a:rPr lang="en-US" sz="2400" dirty="0"/>
              <a:t>, and glandular </a:t>
            </a:r>
            <a:r>
              <a:rPr lang="en-US" sz="2400" b="1" dirty="0"/>
              <a:t>atrophy</a:t>
            </a:r>
          </a:p>
          <a:p>
            <a:r>
              <a:rPr lang="en-US" sz="2400" i="1" dirty="0"/>
              <a:t>Lungs</a:t>
            </a:r>
            <a:r>
              <a:rPr lang="en-US" sz="2400" dirty="0"/>
              <a:t>: involved in most cases and the most serious complication of CF. </a:t>
            </a:r>
            <a:r>
              <a:rPr lang="en-US" sz="2400" b="1" dirty="0"/>
              <a:t>Mucus cell hyperplasia and viscous secretions block and dilate bronchioles.</a:t>
            </a:r>
            <a:r>
              <a:rPr lang="en-US" sz="2400" dirty="0"/>
              <a:t> Superimposed infections and pulmonary abscesses are common. Eg. </a:t>
            </a:r>
            <a:r>
              <a:rPr lang="en-US" sz="2400" i="1" dirty="0"/>
              <a:t>S. aureus</a:t>
            </a:r>
            <a:r>
              <a:rPr lang="en-US" sz="2400" dirty="0"/>
              <a:t>,</a:t>
            </a:r>
            <a:r>
              <a:rPr lang="en-US" sz="2400" i="1" dirty="0"/>
              <a:t> H. </a:t>
            </a:r>
            <a:r>
              <a:rPr lang="en-US" sz="2400" i="1" dirty="0" err="1"/>
              <a:t>influenzae</a:t>
            </a:r>
            <a:r>
              <a:rPr lang="en-US" sz="2400" i="1" dirty="0"/>
              <a:t> </a:t>
            </a:r>
            <a:r>
              <a:rPr lang="en-US" sz="2400" dirty="0"/>
              <a:t>and</a:t>
            </a:r>
            <a:r>
              <a:rPr lang="en-US" sz="2400" i="1" dirty="0"/>
              <a:t> P. </a:t>
            </a:r>
            <a:r>
              <a:rPr lang="en-US" sz="2400" i="1" dirty="0" err="1"/>
              <a:t>aeruginosa</a:t>
            </a:r>
            <a:r>
              <a:rPr lang="en-US" sz="2400" dirty="0"/>
              <a:t>;</a:t>
            </a:r>
            <a:r>
              <a:rPr lang="en-US" sz="2400" i="1" dirty="0"/>
              <a:t> </a:t>
            </a:r>
            <a:r>
              <a:rPr lang="en-US" sz="2400" i="1" dirty="0" err="1"/>
              <a:t>Burkholderia</a:t>
            </a:r>
            <a:r>
              <a:rPr lang="en-US" sz="2400" i="1" dirty="0"/>
              <a:t> </a:t>
            </a:r>
            <a:r>
              <a:rPr lang="en-US" sz="2400" i="1" dirty="0" err="1"/>
              <a:t>cepacia</a:t>
            </a:r>
            <a:r>
              <a:rPr lang="en-US" sz="2400" dirty="0"/>
              <a:t> is associated with fulminant illness</a:t>
            </a:r>
          </a:p>
          <a:p>
            <a:r>
              <a:rPr lang="en-US" sz="2400" i="1" dirty="0"/>
              <a:t>Male genital tract</a:t>
            </a:r>
            <a:r>
              <a:rPr lang="en-US" sz="2400" dirty="0"/>
              <a:t>: </a:t>
            </a:r>
            <a:r>
              <a:rPr lang="en-US" sz="2400" b="1" dirty="0"/>
              <a:t>Azoospermia</a:t>
            </a:r>
            <a:r>
              <a:rPr lang="en-US" sz="2400" dirty="0"/>
              <a:t> and </a:t>
            </a:r>
            <a:r>
              <a:rPr lang="en-US" sz="2400" b="1" dirty="0"/>
              <a:t>infertility</a:t>
            </a:r>
            <a:r>
              <a:rPr lang="en-US" sz="2400" dirty="0"/>
              <a:t> occur in 95% of male surviving to adulthood, frequently with </a:t>
            </a:r>
            <a:r>
              <a:rPr lang="en-US" sz="2400" b="1" dirty="0"/>
              <a:t>congenital absence of the vas </a:t>
            </a:r>
            <a:r>
              <a:rPr lang="en-US" sz="2400" b="1" dirty="0" err="1"/>
              <a:t>deferens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0654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0F8B-3641-B643-A2C8-4F499095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BACD5-2E30-A145-BEA0-31F9F40C04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4966961"/>
          </a:xfrm>
        </p:spPr>
        <p:txBody>
          <a:bodyPr>
            <a:normAutofit/>
          </a:bodyPr>
          <a:lstStyle/>
          <a:p>
            <a:r>
              <a:rPr lang="en-US" sz="2400" dirty="0"/>
              <a:t>In classic CF, pancreatic exocrine insufficiency</a:t>
            </a:r>
            <a:r>
              <a:rPr lang="ja-JP" altLang="en-US" sz="2400" dirty="0"/>
              <a:t> </a:t>
            </a:r>
            <a:r>
              <a:rPr lang="en-JP" altLang="ja-JP" sz="2400" dirty="0"/>
              <a:t>→</a:t>
            </a:r>
            <a:r>
              <a:rPr lang="ja-JP" altLang="en-US" sz="2400" dirty="0"/>
              <a:t> </a:t>
            </a:r>
            <a:r>
              <a:rPr lang="en-US" altLang="ja-JP" sz="2400" b="1" dirty="0"/>
              <a:t>malabsorption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JP" altLang="ja-JP" sz="2400" dirty="0"/>
              <a:t>→</a:t>
            </a:r>
            <a:r>
              <a:rPr lang="ja-JP" altLang="en-US" sz="2400" dirty="0"/>
              <a:t> </a:t>
            </a:r>
            <a:r>
              <a:rPr lang="en-US" altLang="ja-JP" sz="2400" dirty="0"/>
              <a:t>large, foul-smelling stools, abdominal distention and poor weight gain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→</a:t>
            </a:r>
            <a:r>
              <a:rPr lang="en-US" altLang="ja-JP" sz="2400" dirty="0"/>
              <a:t> fat-soluble vitamin deficiencies (A,D and K)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Recurrent </a:t>
            </a:r>
            <a:r>
              <a:rPr lang="en-US" sz="2400" dirty="0" err="1"/>
              <a:t>sinonasal</a:t>
            </a:r>
            <a:r>
              <a:rPr lang="en-US" sz="2400" dirty="0"/>
              <a:t> polyps (10-25%)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Male </a:t>
            </a:r>
            <a:r>
              <a:rPr lang="en-US" sz="2400" b="1" dirty="0"/>
              <a:t>infertility</a:t>
            </a:r>
            <a:r>
              <a:rPr lang="en-US" sz="2400" dirty="0"/>
              <a:t> due to obstructive azoospermia (most commonly due to congenital absence of the vas </a:t>
            </a:r>
            <a:r>
              <a:rPr lang="en-US" sz="2400" dirty="0" err="1"/>
              <a:t>deferens</a:t>
            </a:r>
            <a:r>
              <a:rPr lang="en-US" sz="2400" dirty="0"/>
              <a:t>)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Cardiorespiratory complications</a:t>
            </a:r>
            <a:r>
              <a:rPr lang="en-US" sz="2400" dirty="0"/>
              <a:t> such as </a:t>
            </a:r>
            <a:r>
              <a:rPr lang="en-US" sz="2400" dirty="0" err="1"/>
              <a:t>cor</a:t>
            </a:r>
            <a:r>
              <a:rPr lang="en-US" sz="2400" dirty="0"/>
              <a:t> </a:t>
            </a:r>
            <a:r>
              <a:rPr lang="en-US" sz="2400" dirty="0" err="1"/>
              <a:t>pulmonale</a:t>
            </a:r>
            <a:r>
              <a:rPr lang="en-US" sz="2400" dirty="0"/>
              <a:t> are the most common causes of death (approx. 80%)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Chronic liver disease in 15%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The mean life expectancy is approaching </a:t>
            </a:r>
            <a:r>
              <a:rPr lang="en-US" sz="2400" b="1" dirty="0"/>
              <a:t>40 years</a:t>
            </a:r>
          </a:p>
        </p:txBody>
      </p:sp>
    </p:spTree>
    <p:extLst>
      <p:ext uri="{BB962C8B-B14F-4D97-AF65-F5344CB8AC3E}">
        <p14:creationId xmlns:p14="http://schemas.microsoft.com/office/powerpoint/2010/main" val="294117321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Crop</vt:lpstr>
      <vt:lpstr>Cystic Fibrosis (Mucoviscidosis)</vt:lpstr>
      <vt:lpstr>Cystic Fibrosis</vt:lpstr>
      <vt:lpstr>Cystic fibrosis transmembrane conductance regulator (CFTR) protein</vt:lpstr>
      <vt:lpstr>CFTR protein</vt:lpstr>
      <vt:lpstr>CFTR protein</vt:lpstr>
      <vt:lpstr>Modifiers</vt:lpstr>
      <vt:lpstr>Morphology</vt:lpstr>
      <vt:lpstr>Morphology</vt:lpstr>
      <vt:lpstr>Clinical features</vt:lpstr>
      <vt:lpstr>Treatment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Cystic fibrosis (mucoviscidosis)</dc:title>
  <dc:creator>八代 麻悠子</dc:creator>
  <cp:lastModifiedBy>八代 麻悠子</cp:lastModifiedBy>
  <cp:revision>3</cp:revision>
  <dcterms:created xsi:type="dcterms:W3CDTF">2020-05-29T02:47:38Z</dcterms:created>
  <dcterms:modified xsi:type="dcterms:W3CDTF">2020-05-31T01:55:22Z</dcterms:modified>
</cp:coreProperties>
</file>