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6" r:id="rId7"/>
    <p:sldId id="261" r:id="rId8"/>
    <p:sldId id="267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72676-C6F0-43BC-B30C-28624D6AD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Duchenne muscular dystrophy (DMD)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F458C-4F2F-4726-9576-3C48B01BE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5724" y="3906265"/>
            <a:ext cx="8673427" cy="1322587"/>
          </a:xfrm>
        </p:spPr>
        <p:txBody>
          <a:bodyPr>
            <a:normAutofit lnSpcReduction="10000"/>
          </a:bodyPr>
          <a:lstStyle/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r>
              <a:rPr lang="en-GB" dirty="0"/>
              <a:t>Clinical Genetics – Faculty of Medicine, Masaryk University</a:t>
            </a:r>
            <a:br>
              <a:rPr lang="en-GB" dirty="0"/>
            </a:br>
            <a:r>
              <a:rPr lang="en-GB" dirty="0"/>
              <a:t>Nao </a:t>
            </a:r>
            <a:r>
              <a:rPr lang="en-GB" dirty="0" err="1"/>
              <a:t>Fujitani</a:t>
            </a:r>
            <a:r>
              <a:rPr lang="en-GB" dirty="0"/>
              <a:t>, Pranav Naresh </a:t>
            </a:r>
            <a:r>
              <a:rPr lang="en-GB" dirty="0" err="1"/>
              <a:t>Gajria</a:t>
            </a:r>
            <a:r>
              <a:rPr lang="en-GB" dirty="0"/>
              <a:t>, Sumeet Gulati</a:t>
            </a:r>
          </a:p>
        </p:txBody>
      </p:sp>
      <p:pic>
        <p:nvPicPr>
          <p:cNvPr id="1026" name="Picture 2" descr="Faculty of Medicine at Masaryk University">
            <a:extLst>
              <a:ext uri="{FF2B5EF4-FFF2-40B4-BE49-F238E27FC236}">
                <a16:creationId xmlns:a16="http://schemas.microsoft.com/office/drawing/2014/main" id="{A1C885C2-7AEC-45DC-8D24-03883B5A0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403" y="4095750"/>
            <a:ext cx="1173084" cy="100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41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91560-F4C8-4C9B-9D6C-30B6D6CB5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Treatment, Management &amp; 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65B7-8733-4BB1-AB24-15DBDCE1A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6203" y="518505"/>
            <a:ext cx="6281873" cy="6095359"/>
          </a:xfrm>
        </p:spPr>
        <p:txBody>
          <a:bodyPr>
            <a:normAutofit fontScale="92500"/>
          </a:bodyPr>
          <a:lstStyle/>
          <a:p>
            <a:r>
              <a:rPr lang="en-GB" dirty="0"/>
              <a:t>No cure</a:t>
            </a:r>
          </a:p>
          <a:p>
            <a:r>
              <a:rPr lang="en-GB" dirty="0"/>
              <a:t>Av. life expectancy = 26 </a:t>
            </a:r>
            <a:r>
              <a:rPr lang="en-GB" dirty="0" err="1"/>
              <a:t>yrs</a:t>
            </a:r>
            <a:r>
              <a:rPr lang="en-GB" dirty="0"/>
              <a:t> (many living into 30s)</a:t>
            </a:r>
          </a:p>
          <a:p>
            <a:r>
              <a:rPr lang="en-GB" dirty="0" err="1"/>
              <a:t>Trx</a:t>
            </a:r>
            <a:r>
              <a:rPr lang="en-GB" dirty="0"/>
              <a:t> – aims to control onset of symptoms + optimal quality of life (use of </a:t>
            </a:r>
            <a:r>
              <a:rPr lang="en-GB" dirty="0" err="1"/>
              <a:t>questionaires</a:t>
            </a:r>
            <a:r>
              <a:rPr lang="en-GB" dirty="0"/>
              <a:t>)</a:t>
            </a:r>
          </a:p>
          <a:p>
            <a:r>
              <a:rPr lang="en-GB" dirty="0"/>
              <a:t>Corticosteroids (short-term improvements ~ 2 </a:t>
            </a:r>
            <a:r>
              <a:rPr lang="en-GB" dirty="0" err="1"/>
              <a:t>yrs</a:t>
            </a:r>
            <a:r>
              <a:rPr lang="en-GB" dirty="0"/>
              <a:t>)</a:t>
            </a:r>
          </a:p>
          <a:p>
            <a:r>
              <a:rPr lang="en-GB" dirty="0"/>
              <a:t>Physical Therapy</a:t>
            </a:r>
          </a:p>
          <a:p>
            <a:r>
              <a:rPr lang="en-GB" dirty="0"/>
              <a:t>Orthopaedics (braces/wheelchairs)</a:t>
            </a:r>
          </a:p>
          <a:p>
            <a:r>
              <a:rPr lang="en-GB" dirty="0"/>
              <a:t>Respiratory support</a:t>
            </a:r>
          </a:p>
          <a:p>
            <a:r>
              <a:rPr lang="en-GB" dirty="0"/>
              <a:t>Pacemaker for cardiac problems</a:t>
            </a:r>
          </a:p>
          <a:p>
            <a:r>
              <a:rPr lang="en-US" dirty="0">
                <a:solidFill>
                  <a:schemeClr val="accent1"/>
                </a:solidFill>
              </a:rPr>
              <a:t>Eteplirsen: antisense oligo - controversially approved in US for </a:t>
            </a:r>
            <a:r>
              <a:rPr lang="en-US" dirty="0" err="1">
                <a:solidFill>
                  <a:schemeClr val="accent1"/>
                </a:solidFill>
              </a:rPr>
              <a:t>trx</a:t>
            </a:r>
            <a:r>
              <a:rPr lang="en-US" dirty="0">
                <a:solidFill>
                  <a:schemeClr val="accent1"/>
                </a:solidFill>
              </a:rPr>
              <a:t> of mutations due to dystrophin exon 51 skipping</a:t>
            </a:r>
          </a:p>
          <a:p>
            <a:r>
              <a:rPr lang="en-US" dirty="0">
                <a:solidFill>
                  <a:schemeClr val="accent1"/>
                </a:solidFill>
              </a:rPr>
              <a:t>Ataluren: approved for certain cases in EU.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Golodirsen</a:t>
            </a:r>
            <a:r>
              <a:rPr lang="en-US" dirty="0">
                <a:solidFill>
                  <a:schemeClr val="accent1"/>
                </a:solidFill>
              </a:rPr>
              <a:t>: antisense oligo - approved in US in 2019 for the treatment of cases that benefit from skipping exon 53 of the dystrophin transcript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5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0101-64A4-4E45-AB1F-1068CC46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Pathology</a:t>
            </a:r>
            <a:br>
              <a:rPr lang="en-GB" dirty="0"/>
            </a:br>
            <a:r>
              <a:rPr lang="en-GB" dirty="0"/>
              <a:t>(Definition)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1C9F0-536C-4075-A1AE-7BA38D8D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Duchenne muscular dystrophy (DMD) is a genetic disorder affecting the largest gene in the human body</a:t>
            </a:r>
          </a:p>
          <a:p>
            <a:r>
              <a:rPr lang="en-US" u="sng" dirty="0"/>
              <a:t>progressive</a:t>
            </a:r>
            <a:r>
              <a:rPr lang="en-US" dirty="0"/>
              <a:t> skeletal muscle degeneration (wasting) and weakness</a:t>
            </a:r>
          </a:p>
          <a:p>
            <a:r>
              <a:rPr lang="en-US" dirty="0"/>
              <a:t> gene mutations result in alterations of </a:t>
            </a:r>
            <a:r>
              <a:rPr lang="en-US" i="1" dirty="0">
                <a:solidFill>
                  <a:srgbClr val="FF0000"/>
                </a:solidFill>
              </a:rPr>
              <a:t>dystrophin</a:t>
            </a:r>
            <a:r>
              <a:rPr lang="en-US" i="1" dirty="0"/>
              <a:t> </a:t>
            </a:r>
            <a:r>
              <a:rPr lang="en-US" dirty="0"/>
              <a:t>protein involved in keeping muscle cells intact</a:t>
            </a:r>
          </a:p>
          <a:p>
            <a:r>
              <a:rPr lang="en-US" dirty="0"/>
              <a:t>Dystrophin connects cytoskeleton of individual muscle fibers to underlying basement lamina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&gt;      Absent dystrophin allows entry of excess Ca++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&gt;&gt;   Ca++ triggers multiple signal pathways &amp; allows </a:t>
            </a:r>
            <a:br>
              <a:rPr lang="en-US" dirty="0"/>
            </a:br>
            <a:r>
              <a:rPr lang="en-US" dirty="0"/>
              <a:t>         movement of water into the cell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&gt;&gt;&gt; Mitochondria burst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9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081B0-25AC-44C8-946E-C4D506FC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Pathogenesis/ Pathophysiology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03676-7069-4EDE-9333-4DB684B6F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Etiology: </a:t>
            </a:r>
            <a:r>
              <a:rPr lang="en-US" dirty="0"/>
              <a:t>mutation of dystrophin gene at locus Xp21 (short arm of the X chromosome)</a:t>
            </a:r>
            <a:endParaRPr lang="en-GB" dirty="0"/>
          </a:p>
          <a:p>
            <a:r>
              <a:rPr lang="en-GB" dirty="0"/>
              <a:t>Mitochondrial dysfunction increases stress-responses</a:t>
            </a:r>
          </a:p>
          <a:p>
            <a:r>
              <a:rPr lang="en-GB" dirty="0"/>
              <a:t>Increased production of ROS</a:t>
            </a:r>
          </a:p>
          <a:p>
            <a:r>
              <a:rPr lang="en-GB" dirty="0"/>
              <a:t>Damage to sarcolemma leading to cell death (muscle fibres undergo necrosis.</a:t>
            </a:r>
          </a:p>
          <a:p>
            <a:r>
              <a:rPr lang="en-GB" dirty="0"/>
              <a:t>Necrosis is replaced with adipose + connective tissue</a:t>
            </a:r>
          </a:p>
        </p:txBody>
      </p:sp>
    </p:spTree>
    <p:extLst>
      <p:ext uri="{BB962C8B-B14F-4D97-AF65-F5344CB8AC3E}">
        <p14:creationId xmlns:p14="http://schemas.microsoft.com/office/powerpoint/2010/main" val="32543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F5E2E-AA79-432D-A935-13378D31E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Epidemiology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B08C-BCBC-431A-A711-A0437B20B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X-LINKED RECESSIVE </a:t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dirty="0"/>
              <a:t>typically males &lt; 5years old ~ 1/3,500 worldwide</a:t>
            </a:r>
            <a:br>
              <a:rPr lang="en-GB" dirty="0"/>
            </a:br>
            <a:r>
              <a:rPr lang="en-GB" dirty="0"/>
              <a:t>female carriers (unaware until birth of affected son)</a:t>
            </a:r>
            <a:br>
              <a:rPr lang="en-GB" dirty="0"/>
            </a:br>
            <a:endParaRPr lang="en-GB" dirty="0"/>
          </a:p>
          <a:p>
            <a:r>
              <a:rPr lang="en-GB" dirty="0"/>
              <a:t>extremely rare disease in females ~ 1/50,000,000</a:t>
            </a:r>
            <a:br>
              <a:rPr lang="en-GB" dirty="0"/>
            </a:br>
            <a:r>
              <a:rPr lang="en-US" dirty="0"/>
              <a:t>Can occur in females with:</a:t>
            </a:r>
            <a:br>
              <a:rPr lang="en-US" dirty="0"/>
            </a:br>
            <a:r>
              <a:rPr lang="en-US" dirty="0"/>
              <a:t>1) affected father and carrier mother; </a:t>
            </a:r>
            <a:br>
              <a:rPr lang="en-US" dirty="0"/>
            </a:br>
            <a:r>
              <a:rPr lang="en-US" dirty="0"/>
              <a:t>2) in those who are missing an X chromosome;</a:t>
            </a:r>
            <a:br>
              <a:rPr lang="en-US" dirty="0"/>
            </a:br>
            <a:r>
              <a:rPr lang="en-US" dirty="0"/>
              <a:t>3) those who have inactivated X chromosome.</a:t>
            </a:r>
          </a:p>
          <a:p>
            <a:r>
              <a:rPr lang="en-US" dirty="0"/>
              <a:t>2010 US study – Hispanics most affected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37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3BD6-2669-48DF-8C56-98FA83CC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EA9CD-B557-4B08-BE22-9D477C25F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Inherited – </a:t>
            </a:r>
            <a:r>
              <a:rPr lang="en-GB" dirty="0">
                <a:solidFill>
                  <a:schemeClr val="accent1"/>
                </a:solidFill>
              </a:rPr>
              <a:t>X-LINKED RECESSIVE DISEASE</a:t>
            </a:r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US" dirty="0"/>
              <a:t>son of carrier mother has a 50% chance of inheriting defective gene</a:t>
            </a:r>
            <a:br>
              <a:rPr lang="en-US" dirty="0"/>
            </a:br>
            <a:endParaRPr lang="en-US" dirty="0"/>
          </a:p>
          <a:p>
            <a:r>
              <a:rPr lang="en-US" dirty="0"/>
              <a:t>daughter of carrier mother has 50% chance of being carrier AND 50% chance of having 2 normal copies of gene 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 all cases, unaffected father passes normal Y to son OR a normal X to his daughter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Female carriers of X-linked recessive condition (e.g. DMD) can show symptoms depending on their pattern of X-inactivation (lyonization)</a:t>
            </a:r>
          </a:p>
          <a:p>
            <a:pPr marL="0" indent="0">
              <a:buNone/>
            </a:pPr>
            <a:br>
              <a:rPr lang="en-US" sz="1400" dirty="0"/>
            </a:br>
            <a:br>
              <a:rPr lang="en-US" sz="1400" dirty="0"/>
            </a:br>
            <a:r>
              <a:rPr lang="en-US" sz="1400" i="1" dirty="0">
                <a:solidFill>
                  <a:srgbClr val="0070C0"/>
                </a:solidFill>
              </a:rPr>
              <a:t>* (Mutations within the dystrophin gene can either be inherited or occur spontaneously during germline transmission???????????????????????????????????????????????????????)</a:t>
            </a:r>
            <a:br>
              <a:rPr lang="en-US" sz="1400" i="1" dirty="0">
                <a:highlight>
                  <a:srgbClr val="0000FF"/>
                </a:highlight>
              </a:rPr>
            </a:br>
            <a:br>
              <a:rPr lang="en-US" sz="1400" dirty="0"/>
            </a:br>
            <a:endParaRPr lang="en-GB" sz="1400" dirty="0">
              <a:solidFill>
                <a:schemeClr val="accent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99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C9EF8-63B3-44C4-9453-E0F0FE58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X-Linked </a:t>
            </a:r>
            <a:r>
              <a:rPr lang="en-GB" dirty="0" err="1"/>
              <a:t>Inheretence</a:t>
            </a:r>
            <a:r>
              <a:rPr lang="en-GB" dirty="0"/>
              <a:t>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D3CE5E7-DE5E-49B9-8F81-538F60AE16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3675"/>
            <a:ext cx="3890526" cy="590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770E18-9062-4157-9311-448FE5D3A7C5}"/>
              </a:ext>
            </a:extLst>
          </p:cNvPr>
          <p:cNvSpPr txBox="1"/>
          <p:nvPr/>
        </p:nvSpPr>
        <p:spPr>
          <a:xfrm>
            <a:off x="6148387" y="6125252"/>
            <a:ext cx="3785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https://en.wikipedia.org/wiki/File:X-linked_recessive.svg</a:t>
            </a:r>
          </a:p>
        </p:txBody>
      </p:sp>
    </p:spTree>
    <p:extLst>
      <p:ext uri="{BB962C8B-B14F-4D97-AF65-F5344CB8AC3E}">
        <p14:creationId xmlns:p14="http://schemas.microsoft.com/office/powerpoint/2010/main" val="4037938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8ADC-F912-4134-A02C-4FC3DA4D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Signs &amp;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83D52-A01F-49E8-B752-EB42504C1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Male infant, &lt;5 years old – visible from first steps!</a:t>
            </a:r>
          </a:p>
          <a:p>
            <a:r>
              <a:rPr lang="en-GB" dirty="0"/>
              <a:t>Muscle wasting </a:t>
            </a:r>
            <a:r>
              <a:rPr lang="en-US" dirty="0"/>
              <a:t> voluntary muscles affected first (hips/pelvic area &amp; thighs/calves)</a:t>
            </a:r>
          </a:p>
          <a:p>
            <a:r>
              <a:rPr lang="en-US" dirty="0"/>
              <a:t>progresses to the shoulders/neck, followed by arms/respiratory muscles…other…</a:t>
            </a:r>
          </a:p>
          <a:p>
            <a:r>
              <a:rPr lang="en-US" dirty="0"/>
              <a:t>Fatigue</a:t>
            </a:r>
          </a:p>
          <a:p>
            <a:r>
              <a:rPr lang="en-US" dirty="0"/>
              <a:t>Short Achilles’ tendon</a:t>
            </a:r>
          </a:p>
          <a:p>
            <a:r>
              <a:rPr lang="en-US" dirty="0"/>
              <a:t>Problems with motor skills (posture/gait – walk on toes)</a:t>
            </a:r>
          </a:p>
          <a:p>
            <a:r>
              <a:rPr lang="en-US" dirty="0"/>
              <a:t>Trouble getting up from lying/sitting = Gower’s Sign</a:t>
            </a:r>
          </a:p>
          <a:p>
            <a:r>
              <a:rPr lang="en-US" dirty="0"/>
              <a:t>Spinal issues (lordosis/scoliosis)</a:t>
            </a:r>
          </a:p>
          <a:p>
            <a:r>
              <a:rPr lang="en-US" dirty="0"/>
              <a:t>Cardiomyopathy (often dilated)</a:t>
            </a:r>
          </a:p>
          <a:p>
            <a:r>
              <a:rPr lang="en-US" dirty="0"/>
              <a:t>Neurobehavioral/learning difficulties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49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2422B-9E89-49BA-A435-C279B92D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Picture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D4C90EA-8229-477B-A287-C4D6BA42B6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546" y="569967"/>
            <a:ext cx="5675231" cy="177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9E6CC6-E398-4B50-92C6-B8D8A6038570}"/>
              </a:ext>
            </a:extLst>
          </p:cNvPr>
          <p:cNvSpPr txBox="1"/>
          <p:nvPr/>
        </p:nvSpPr>
        <p:spPr>
          <a:xfrm>
            <a:off x="5614298" y="2154662"/>
            <a:ext cx="541972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POSITIVE GOWER’S SIGN</a:t>
            </a:r>
            <a:r>
              <a:rPr lang="en-GB" sz="1050" dirty="0"/>
              <a:t> https://upload.wikimedia.org/wikipedia/commons/thumb/7/7c/Gower%27s_Sign.png/330px-Gower%27s_Sign.png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1D1D4DD9-1B9B-4CED-BFF3-4C0FAD6A8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546" y="3093879"/>
            <a:ext cx="2724150" cy="304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08E30D-2555-469B-95D1-2EB09A1197CC}"/>
              </a:ext>
            </a:extLst>
          </p:cNvPr>
          <p:cNvSpPr txBox="1"/>
          <p:nvPr/>
        </p:nvSpPr>
        <p:spPr>
          <a:xfrm>
            <a:off x="8324160" y="3093879"/>
            <a:ext cx="272415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Drawing of 7-year-old boy with Duchenne muscular dystrophy. There is excessive development of the lower limbs (pseudohypertrophy), and thinness of the arms. In the figure on the right, lumbar </a:t>
            </a:r>
            <a:r>
              <a:rPr lang="en-US" sz="1600" dirty="0" err="1"/>
              <a:t>hyperlordosis</a:t>
            </a:r>
            <a:r>
              <a:rPr lang="en-US" sz="1600" dirty="0"/>
              <a:t> is visible.</a:t>
            </a:r>
          </a:p>
          <a:p>
            <a:endParaRPr lang="en-US" sz="1100" dirty="0"/>
          </a:p>
          <a:p>
            <a:r>
              <a:rPr lang="en-GB" sz="1100" dirty="0"/>
              <a:t>https://upload.wikimedia.org/wikipedia/commons/thumb/4/49/Drawing_of_boy_with_Duchenne_muscular_dystrophy.png/330px-Drawing_of_boy_with_Duchenne_muscular_dystrophy.png</a:t>
            </a:r>
          </a:p>
        </p:txBody>
      </p:sp>
    </p:spTree>
    <p:extLst>
      <p:ext uri="{BB962C8B-B14F-4D97-AF65-F5344CB8AC3E}">
        <p14:creationId xmlns:p14="http://schemas.microsoft.com/office/powerpoint/2010/main" val="282633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A5AE6-32D4-44E2-BC5D-C612FFEF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E2CB-866C-4AF4-8C0C-8A80A50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Genetic counselling for those with Familial Anamnesis OR carrier detection</a:t>
            </a:r>
          </a:p>
          <a:p>
            <a:r>
              <a:rPr lang="en-GB" dirty="0"/>
              <a:t>95% accuracy of genetic studies during pregnancy</a:t>
            </a:r>
            <a:br>
              <a:rPr lang="en-GB" dirty="0"/>
            </a:br>
            <a:r>
              <a:rPr lang="en-GB" dirty="0"/>
              <a:t>(markers/genetic sequences)</a:t>
            </a:r>
          </a:p>
          <a:p>
            <a:r>
              <a:rPr lang="en-GB" dirty="0"/>
              <a:t>CVS @ 11 </a:t>
            </a:r>
            <a:r>
              <a:rPr lang="en-GB" dirty="0" err="1"/>
              <a:t>wks</a:t>
            </a:r>
            <a:r>
              <a:rPr lang="en-GB" dirty="0"/>
              <a:t>; Amniocentesis @ 15 weeks</a:t>
            </a:r>
          </a:p>
          <a:p>
            <a:r>
              <a:rPr lang="en-GB" dirty="0"/>
              <a:t>DNA test in affected patient – dystrophin gene mutation</a:t>
            </a:r>
          </a:p>
          <a:p>
            <a:r>
              <a:rPr lang="en-GB" dirty="0"/>
              <a:t>Muscle biopsy – immunohistochemistry, etc…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6522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3957</TotalTime>
  <Words>752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Atlas</vt:lpstr>
      <vt:lpstr> Duchenne muscular dystrophy (DMD)</vt:lpstr>
      <vt:lpstr>Pathology (Definition)</vt:lpstr>
      <vt:lpstr>Pathogenesis/ Pathophysiology</vt:lpstr>
      <vt:lpstr>Epidemiology</vt:lpstr>
      <vt:lpstr>Genetics</vt:lpstr>
      <vt:lpstr>X-Linked Inheretence </vt:lpstr>
      <vt:lpstr>Signs &amp; Symptoms</vt:lpstr>
      <vt:lpstr>Clinical Picture</vt:lpstr>
      <vt:lpstr>Diagnosis</vt:lpstr>
      <vt:lpstr>Treatment, Management &amp; Prognosis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Duchenne muscular dystrophy (DMD)</dc:title>
  <dc:creator>Sumeet Gulati</dc:creator>
  <cp:lastModifiedBy>Sumeet Gulati</cp:lastModifiedBy>
  <cp:revision>15</cp:revision>
  <dcterms:created xsi:type="dcterms:W3CDTF">2020-05-28T15:33:43Z</dcterms:created>
  <dcterms:modified xsi:type="dcterms:W3CDTF">2020-05-31T09:31:16Z</dcterms:modified>
</cp:coreProperties>
</file>