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>
        <p:scale>
          <a:sx n="140" d="100"/>
          <a:sy n="140" d="100"/>
        </p:scale>
        <p:origin x="88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2662-E7BA-4461-9415-562B727F3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76A77-BFEB-4A21-A006-DE2FF124B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31AD8-D488-4DD3-A428-C3229C46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5EEFB-AAB9-4929-B4EF-C578B122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938A7-9CBA-4316-9A65-5ECB42C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2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8CCD-E4DA-4CB2-8384-C3622209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6D84A-2160-4187-BE42-FAD9E8127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DA35B-AA5D-469D-B51F-44A2CD3B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9E53D-7328-4387-B8A3-806AEE5A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D3197-3768-4D4C-8EA4-ABEC500F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37E8E4-A253-4BDC-A9DB-21DBA80AC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F2637-84B3-42F7-816A-FDB831747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80F2A-F171-4CC8-A363-AF83F649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15FBA-7998-4F13-A12C-FDBDBF8F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308A6-3C2F-460E-921C-CA929F2A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536D-37D0-48BF-B315-80E03FBB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93BE-6466-4F3D-9294-7133465F5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49D1-322C-4B24-9FF8-B8D25958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711E2-9311-455E-A518-42B552B1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1FA58-F6E4-47BB-AB3D-3ECB8F3C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0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6CD3-1F53-4B7D-8157-479BC903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F4F3B-3744-47F8-9147-FB87AD757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E3C33-1509-4284-97B9-0A68B566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2F9B7-6208-4F78-BF0C-5ED5EE2C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BA05D-E723-42D8-B4D5-C6215774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2AB8-B015-4A68-862E-C491C10B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80FE8-DA48-452F-A0C9-B3C41AE24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52684-4546-4008-A958-0464F1B8A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29AAC-9EC3-4AC3-B4E0-CA2C407F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EF4B3-556F-4D42-94F1-EE2EEDE3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25369-589D-4E53-B701-EFEA2A95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3021-3729-461A-96BC-76869CAD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046D1-9080-4F0D-A027-46D0A4B85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6F191-3CEE-4E26-A16C-8A140994D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AF59D-DA08-450C-9777-783E333E8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E270B-4B90-4260-87B9-A36AFB4D8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3BD04-7DE4-4B01-8949-5C7433E8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F26EF8-6820-41F8-9E11-6C8878C0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54746-D390-4041-86B4-89B840F2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4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4AE7-2891-4312-A448-56E8003C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760EE-F6D9-47FC-80C4-7FE63278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D51D-EBF7-495F-A168-84388B18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D5700-7847-4E39-8747-4D03E216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B0801-A60C-413E-818D-A16EE07F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03485-869A-4CFF-A5A5-E3BAD9CF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DC083-1039-4DEA-9FF1-0A469AF8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5F90-EAFD-4326-8E43-677157C8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E217F-04B0-42E2-BB2A-37FCC09A4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62100-D581-465B-8E87-0741FF056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1B878-E2BE-47A5-95BC-D406E492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5340F-171B-4218-91B6-1F457591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47B65-32A4-4028-ACDC-36C4E876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8625-93E0-4E0F-AA4D-D9B01446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528CE-11F9-42DC-884D-765472B90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580CB-AEEA-4D9B-86F4-A46263DFB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6DA98-5E79-4FBB-A595-7D0FCA7E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6D4A8-2E30-4E63-820E-03468AB9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363D3-CEB7-4CED-9CA6-7D953DA6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7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4939B-9E3B-4717-B095-7CE8AFF9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8CBE2-E211-4177-BCD0-66C421EFD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87D45-0D31-4A4A-8BAC-ECC7A5B79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3971-E1A5-4143-9B69-8C6DDF9D3F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C76BC-E3CC-4731-ADB0-697B18636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7E771-120F-40E4-B8B2-CBFBCEB36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A548-A615-4E13-BBA8-5356F9CC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ontent-prg1-1.xx.fbcdn.net/v/t1.0-9/35993643_630093554033065_3043657204562395136_n.jpg?_nc_cat=103&amp;_nc_sid=9267fe&amp;_nc_ohc=PfhlYAE1zkUAX_PEeKw&amp;_nc_ht=scontent-prg1-1.xx&amp;oh=f26a8809bc64da7e99ae0d037237acd6&amp;oe=5EF93F63" TargetMode="External"/><Relationship Id="rId2" Type="http://schemas.openxmlformats.org/officeDocument/2006/relationships/hyperlink" Target="https://www.mayoclinic.org/-/media/kcms/gbs/patient-consumer/images/2013/08/26/10/45/ds00738_ds00998_im02607_fl7_cleft_palatethu_jpg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DiGeorge_syndrome" TargetMode="External"/><Relationship Id="rId4" Type="http://schemas.openxmlformats.org/officeDocument/2006/relationships/hyperlink" Target="https://upload.wikimedia.org/wikipedia/commons/thumb/c/cb/DiGeorge_syndrome1.jpg/300px-DiGeorge_syndrome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7">
            <a:extLst>
              <a:ext uri="{FF2B5EF4-FFF2-40B4-BE49-F238E27FC236}">
                <a16:creationId xmlns:a16="http://schemas.microsoft.com/office/drawing/2014/main" id="{B82EE72E-7E8F-4034-A2DE-8B01C722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426302" cy="6857999"/>
          </a:xfrm>
          <a:custGeom>
            <a:avLst/>
            <a:gdLst>
              <a:gd name="connsiteX0" fmla="*/ 8426302 w 8426302"/>
              <a:gd name="connsiteY0" fmla="*/ 0 h 6857999"/>
              <a:gd name="connsiteX1" fmla="*/ 2456308 w 8426302"/>
              <a:gd name="connsiteY1" fmla="*/ 0 h 6857999"/>
              <a:gd name="connsiteX2" fmla="*/ 2348172 w 8426302"/>
              <a:gd name="connsiteY2" fmla="*/ 84455 h 6857999"/>
              <a:gd name="connsiteX3" fmla="*/ 0 w 8426302"/>
              <a:gd name="connsiteY3" fmla="*/ 5102588 h 6857999"/>
              <a:gd name="connsiteX4" fmla="*/ 205759 w 8426302"/>
              <a:gd name="connsiteY4" fmla="*/ 6735939 h 6857999"/>
              <a:gd name="connsiteX5" fmla="*/ 241239 w 8426302"/>
              <a:gd name="connsiteY5" fmla="*/ 6857999 h 6857999"/>
              <a:gd name="connsiteX6" fmla="*/ 8426302 w 84263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7999">
                <a:moveTo>
                  <a:pt x="8426302" y="0"/>
                </a:moveTo>
                <a:lnTo>
                  <a:pt x="2456308" y="0"/>
                </a:lnTo>
                <a:lnTo>
                  <a:pt x="2348172" y="84455"/>
                </a:lnTo>
                <a:cubicBezTo>
                  <a:pt x="913021" y="1283327"/>
                  <a:pt x="0" y="3086334"/>
                  <a:pt x="0" y="5102588"/>
                </a:cubicBezTo>
                <a:cubicBezTo>
                  <a:pt x="0" y="5666575"/>
                  <a:pt x="71438" y="6213877"/>
                  <a:pt x="205759" y="6735939"/>
                </a:cubicBezTo>
                <a:lnTo>
                  <a:pt x="241239" y="6857999"/>
                </a:lnTo>
                <a:lnTo>
                  <a:pt x="8426302" y="6857999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02EDC4CB-FA76-4333-89CF-8A2D4F27C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174932" cy="6857999"/>
          </a:xfrm>
          <a:custGeom>
            <a:avLst/>
            <a:gdLst>
              <a:gd name="connsiteX0" fmla="*/ 8174932 w 8174932"/>
              <a:gd name="connsiteY0" fmla="*/ 0 h 6857999"/>
              <a:gd name="connsiteX1" fmla="*/ 2617360 w 8174932"/>
              <a:gd name="connsiteY1" fmla="*/ 0 h 6857999"/>
              <a:gd name="connsiteX2" fmla="*/ 2286881 w 8174932"/>
              <a:gd name="connsiteY2" fmla="*/ 253363 h 6857999"/>
              <a:gd name="connsiteX3" fmla="*/ 0 w 8174932"/>
              <a:gd name="connsiteY3" fmla="*/ 5102588 h 6857999"/>
              <a:gd name="connsiteX4" fmla="*/ 197846 w 8174932"/>
              <a:gd name="connsiteY4" fmla="*/ 6673117 h 6857999"/>
              <a:gd name="connsiteX5" fmla="*/ 251586 w 8174932"/>
              <a:gd name="connsiteY5" fmla="*/ 6857999 h 6857999"/>
              <a:gd name="connsiteX6" fmla="*/ 8174932 w 817493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7999">
                <a:moveTo>
                  <a:pt x="8174932" y="0"/>
                </a:moveTo>
                <a:lnTo>
                  <a:pt x="2617360" y="0"/>
                </a:lnTo>
                <a:lnTo>
                  <a:pt x="2286881" y="253363"/>
                </a:lnTo>
                <a:cubicBezTo>
                  <a:pt x="890226" y="1405985"/>
                  <a:pt x="0" y="3150325"/>
                  <a:pt x="0" y="5102588"/>
                </a:cubicBezTo>
                <a:cubicBezTo>
                  <a:pt x="0" y="5644883"/>
                  <a:pt x="68691" y="6171135"/>
                  <a:pt x="197846" y="6673117"/>
                </a:cubicBezTo>
                <a:lnTo>
                  <a:pt x="251586" y="6857999"/>
                </a:lnTo>
                <a:lnTo>
                  <a:pt x="8174932" y="6857999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8CCEE-3F49-4702-BF77-050DB67AD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2619227"/>
            <a:ext cx="6074592" cy="3150356"/>
          </a:xfrm>
        </p:spPr>
        <p:txBody>
          <a:bodyPr anchor="t">
            <a:normAutofit/>
          </a:bodyPr>
          <a:lstStyle/>
          <a:p>
            <a:pPr algn="l"/>
            <a:r>
              <a:rPr lang="en-US" sz="7200" dirty="0">
                <a:solidFill>
                  <a:srgbClr val="FFFFFF"/>
                </a:solidFill>
              </a:rPr>
              <a:t>DiGeorge syndrome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0DB3-17E8-47FE-8DC7-8650263B7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060069"/>
            <a:ext cx="5961888" cy="1279978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Emil Sagberg, Barak Moskovitz &amp; Omar Magdi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7EF58E-5654-4C05-91E1-051658CC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734645" y="0"/>
            <a:ext cx="3457354" cy="3047506"/>
          </a:xfrm>
          <a:custGeom>
            <a:avLst/>
            <a:gdLst>
              <a:gd name="connsiteX0" fmla="*/ 67910 w 3457354"/>
              <a:gd name="connsiteY0" fmla="*/ 3047506 h 3047506"/>
              <a:gd name="connsiteX1" fmla="*/ 3457354 w 3457354"/>
              <a:gd name="connsiteY1" fmla="*/ 3047506 h 3047506"/>
              <a:gd name="connsiteX2" fmla="*/ 3457354 w 3457354"/>
              <a:gd name="connsiteY2" fmla="*/ 200864 h 3047506"/>
              <a:gd name="connsiteX3" fmla="*/ 3390429 w 3457354"/>
              <a:gd name="connsiteY3" fmla="*/ 172076 h 3047506"/>
              <a:gd name="connsiteX4" fmla="*/ 2480787 w 3457354"/>
              <a:gd name="connsiteY4" fmla="*/ 0 h 3047506"/>
              <a:gd name="connsiteX5" fmla="*/ 0 w 3457354"/>
              <a:gd name="connsiteY5" fmla="*/ 2480787 h 3047506"/>
              <a:gd name="connsiteX6" fmla="*/ 19931 w 3457354"/>
              <a:gd name="connsiteY6" fmla="*/ 2796748 h 30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7354" h="3047506">
                <a:moveTo>
                  <a:pt x="67910" y="3047506"/>
                </a:moveTo>
                <a:lnTo>
                  <a:pt x="3457354" y="3047506"/>
                </a:lnTo>
                <a:lnTo>
                  <a:pt x="3457354" y="200864"/>
                </a:lnTo>
                <a:lnTo>
                  <a:pt x="3390429" y="172076"/>
                </a:lnTo>
                <a:cubicBezTo>
                  <a:pt x="3108771" y="61012"/>
                  <a:pt x="2801904" y="0"/>
                  <a:pt x="2480787" y="0"/>
                </a:cubicBezTo>
                <a:cubicBezTo>
                  <a:pt x="1110686" y="0"/>
                  <a:pt x="0" y="1110686"/>
                  <a:pt x="0" y="2480787"/>
                </a:cubicBezTo>
                <a:cubicBezTo>
                  <a:pt x="0" y="2587826"/>
                  <a:pt x="6779" y="2693282"/>
                  <a:pt x="19931" y="27967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F0486BD-9355-4C9F-B84E-29D308A2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965594" y="0"/>
            <a:ext cx="3226405" cy="2802444"/>
          </a:xfrm>
          <a:custGeom>
            <a:avLst/>
            <a:gdLst>
              <a:gd name="connsiteX0" fmla="*/ 62951 w 3226405"/>
              <a:gd name="connsiteY0" fmla="*/ 2802444 h 2802444"/>
              <a:gd name="connsiteX1" fmla="*/ 3226405 w 3226405"/>
              <a:gd name="connsiteY1" fmla="*/ 2802444 h 2802444"/>
              <a:gd name="connsiteX2" fmla="*/ 3226405 w 3226405"/>
              <a:gd name="connsiteY2" fmla="*/ 206780 h 2802444"/>
              <a:gd name="connsiteX3" fmla="*/ 3191405 w 3226405"/>
              <a:gd name="connsiteY3" fmla="*/ 190048 h 2802444"/>
              <a:gd name="connsiteX4" fmla="*/ 2278881 w 3226405"/>
              <a:gd name="connsiteY4" fmla="*/ 0 h 2802444"/>
              <a:gd name="connsiteX5" fmla="*/ 0 w 3226405"/>
              <a:gd name="connsiteY5" fmla="*/ 2278880 h 2802444"/>
              <a:gd name="connsiteX6" fmla="*/ 18309 w 3226405"/>
              <a:gd name="connsiteY6" fmla="*/ 2569126 h 28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405" h="2802444">
                <a:moveTo>
                  <a:pt x="62951" y="2802444"/>
                </a:moveTo>
                <a:lnTo>
                  <a:pt x="3226405" y="2802444"/>
                </a:lnTo>
                <a:lnTo>
                  <a:pt x="3226405" y="206780"/>
                </a:lnTo>
                <a:lnTo>
                  <a:pt x="3191405" y="190048"/>
                </a:lnTo>
                <a:cubicBezTo>
                  <a:pt x="2912003" y="67816"/>
                  <a:pt x="2603362" y="0"/>
                  <a:pt x="2278881" y="0"/>
                </a:cubicBezTo>
                <a:cubicBezTo>
                  <a:pt x="1020290" y="0"/>
                  <a:pt x="0" y="1020290"/>
                  <a:pt x="0" y="2278880"/>
                </a:cubicBezTo>
                <a:cubicBezTo>
                  <a:pt x="0" y="2377208"/>
                  <a:pt x="6227" y="2474081"/>
                  <a:pt x="18309" y="2569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440359-9D97-4CE1-8BD3-19308E040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00208" y="4700046"/>
            <a:ext cx="2591791" cy="2157954"/>
          </a:xfrm>
          <a:custGeom>
            <a:avLst/>
            <a:gdLst>
              <a:gd name="connsiteX0" fmla="*/ 816638 w 2591791"/>
              <a:gd name="connsiteY0" fmla="*/ 0 h 2157954"/>
              <a:gd name="connsiteX1" fmla="*/ 47036 w 2591791"/>
              <a:gd name="connsiteY1" fmla="*/ 175050 h 2157954"/>
              <a:gd name="connsiteX2" fmla="*/ 0 w 2591791"/>
              <a:gd name="connsiteY2" fmla="*/ 202085 h 2157954"/>
              <a:gd name="connsiteX3" fmla="*/ 0 w 2591791"/>
              <a:gd name="connsiteY3" fmla="*/ 2157954 h 2157954"/>
              <a:gd name="connsiteX4" fmla="*/ 2549286 w 2591791"/>
              <a:gd name="connsiteY4" fmla="*/ 2157954 h 2157954"/>
              <a:gd name="connsiteX5" fmla="*/ 2555727 w 2591791"/>
              <a:gd name="connsiteY5" fmla="*/ 2132909 h 2157954"/>
              <a:gd name="connsiteX6" fmla="*/ 2591791 w 2591791"/>
              <a:gd name="connsiteY6" fmla="*/ 1775153 h 2157954"/>
              <a:gd name="connsiteX7" fmla="*/ 816638 w 2591791"/>
              <a:gd name="connsiteY7" fmla="*/ 0 h 21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91" h="2157954">
                <a:moveTo>
                  <a:pt x="816638" y="0"/>
                </a:moveTo>
                <a:cubicBezTo>
                  <a:pt x="540903" y="0"/>
                  <a:pt x="279852" y="62867"/>
                  <a:pt x="47036" y="175050"/>
                </a:cubicBezTo>
                <a:lnTo>
                  <a:pt x="0" y="202085"/>
                </a:lnTo>
                <a:lnTo>
                  <a:pt x="0" y="2157954"/>
                </a:lnTo>
                <a:lnTo>
                  <a:pt x="2549286" y="2157954"/>
                </a:lnTo>
                <a:lnTo>
                  <a:pt x="2555727" y="2132909"/>
                </a:lnTo>
                <a:cubicBezTo>
                  <a:pt x="2579373" y="2017351"/>
                  <a:pt x="2591791" y="1897702"/>
                  <a:pt x="2591791" y="1775153"/>
                </a:cubicBezTo>
                <a:cubicBezTo>
                  <a:pt x="2591791" y="794763"/>
                  <a:pt x="1797028" y="0"/>
                  <a:pt x="816638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7F9830-10E7-405D-AA27-19575930F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09717" y="4870796"/>
            <a:ext cx="2382282" cy="1987204"/>
          </a:xfrm>
          <a:custGeom>
            <a:avLst/>
            <a:gdLst>
              <a:gd name="connsiteX0" fmla="*/ 761443 w 2382282"/>
              <a:gd name="connsiteY0" fmla="*/ 0 h 1987204"/>
              <a:gd name="connsiteX1" fmla="*/ 76517 w 2382282"/>
              <a:gd name="connsiteY1" fmla="*/ 151402 h 1987204"/>
              <a:gd name="connsiteX2" fmla="*/ 0 w 2382282"/>
              <a:gd name="connsiteY2" fmla="*/ 191175 h 1987204"/>
              <a:gd name="connsiteX3" fmla="*/ 0 w 2382282"/>
              <a:gd name="connsiteY3" fmla="*/ 1987204 h 1987204"/>
              <a:gd name="connsiteX4" fmla="*/ 2339143 w 2382282"/>
              <a:gd name="connsiteY4" fmla="*/ 1987204 h 1987204"/>
              <a:gd name="connsiteX5" fmla="*/ 2349353 w 2382282"/>
              <a:gd name="connsiteY5" fmla="*/ 1947496 h 1987204"/>
              <a:gd name="connsiteX6" fmla="*/ 2382282 w 2382282"/>
              <a:gd name="connsiteY6" fmla="*/ 1620840 h 1987204"/>
              <a:gd name="connsiteX7" fmla="*/ 761443 w 2382282"/>
              <a:gd name="connsiteY7" fmla="*/ 0 h 198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282" h="1987204">
                <a:moveTo>
                  <a:pt x="761443" y="0"/>
                </a:moveTo>
                <a:cubicBezTo>
                  <a:pt x="516672" y="0"/>
                  <a:pt x="284573" y="54258"/>
                  <a:pt x="76517" y="151402"/>
                </a:cubicBezTo>
                <a:lnTo>
                  <a:pt x="0" y="191175"/>
                </a:lnTo>
                <a:lnTo>
                  <a:pt x="0" y="1987204"/>
                </a:lnTo>
                <a:lnTo>
                  <a:pt x="2339143" y="1987204"/>
                </a:lnTo>
                <a:lnTo>
                  <a:pt x="2349353" y="1947496"/>
                </a:lnTo>
                <a:cubicBezTo>
                  <a:pt x="2370943" y="1841983"/>
                  <a:pt x="2382282" y="1732735"/>
                  <a:pt x="2382282" y="1620840"/>
                </a:cubicBezTo>
                <a:cubicBezTo>
                  <a:pt x="2382282" y="725675"/>
                  <a:pt x="1656608" y="0"/>
                  <a:pt x="76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45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B63-8F5C-4AB9-B1FD-B93B52F7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u="sng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50CD4-7B17-4125-A6EF-0EB02934B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693664" cy="3375920"/>
          </a:xfrm>
        </p:spPr>
        <p:txBody>
          <a:bodyPr anchor="t">
            <a:normAutofit/>
          </a:bodyPr>
          <a:lstStyle/>
          <a:p>
            <a:r>
              <a:rPr lang="en-US" sz="2000" dirty="0"/>
              <a:t>Also known as:</a:t>
            </a:r>
          </a:p>
          <a:p>
            <a:pPr lvl="1"/>
            <a:r>
              <a:rPr lang="en-US" sz="1600" dirty="0"/>
              <a:t>22q11.2 deletion syndrome </a:t>
            </a:r>
          </a:p>
          <a:p>
            <a:pPr lvl="1"/>
            <a:r>
              <a:rPr lang="en-US" sz="1600" dirty="0" err="1"/>
              <a:t>Velocardiofacial</a:t>
            </a:r>
            <a:r>
              <a:rPr lang="en-US" sz="1600" dirty="0"/>
              <a:t> syndrome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First described in 1968 by Angelo DiGeorge.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underlying genetics were found in 1981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DiGeorge syndrome - Wikipedia">
            <a:extLst>
              <a:ext uri="{FF2B5EF4-FFF2-40B4-BE49-F238E27FC236}">
                <a16:creationId xmlns:a16="http://schemas.microsoft.com/office/drawing/2014/main" id="{178584B9-2E81-914D-A1E1-464635E29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r="1" b="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61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D0B3-4327-46F4-A302-174E2B76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u="sng"/>
              <a:t>Epidemiology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A2E83FA-6369-459B-8C41-25A39515A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200"/>
              <a:t>DiGeorge syndrome affects one in 2000-4000 live births.</a:t>
            </a:r>
          </a:p>
          <a:p>
            <a:endParaRPr lang="en-US" sz="2200"/>
          </a:p>
          <a:p>
            <a:r>
              <a:rPr lang="en-US" sz="2200"/>
              <a:t>Probably underdiagnosed due to some individuals having very few and mild symptoms – and therefore not diagnosed</a:t>
            </a:r>
          </a:p>
          <a:p>
            <a:endParaRPr lang="en-US" sz="2200"/>
          </a:p>
          <a:p>
            <a:r>
              <a:rPr lang="en-US" sz="2200"/>
              <a:t>It is one of the most common causes of intellectual disability due to a genetic deletion syndrome.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9FFB6D-03D3-44AC-BBAA-FA8A286C9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"/>
            <a:ext cx="4639056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FD81CC1-588C-D049-AB2D-F5205D2BE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" b="-794"/>
          <a:stretch/>
        </p:blipFill>
        <p:spPr>
          <a:xfrm>
            <a:off x="8192815" y="484633"/>
            <a:ext cx="3359313" cy="58887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3092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D2346-B3AA-4562-90A6-542AA012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u="sng" dirty="0"/>
              <a:t>Etiology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777A14-861C-44C6-8ECE-E27ABFCB5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GB" sz="2200" dirty="0"/>
              <a:t>Caused by the deletion of a small segment of chromosome 22</a:t>
            </a:r>
          </a:p>
          <a:p>
            <a:pPr lvl="1"/>
            <a:r>
              <a:rPr lang="en-GB" sz="2000" dirty="0"/>
              <a:t>Typically deletion of 30-50 genes</a:t>
            </a:r>
          </a:p>
          <a:p>
            <a:pPr lvl="1"/>
            <a:r>
              <a:rPr lang="en-GB" sz="2000" dirty="0"/>
              <a:t>22q11.2 </a:t>
            </a:r>
            <a:r>
              <a:rPr lang="en-GB" sz="1800" dirty="0"/>
              <a:t>(long arm of chromosome 22, region 1, band 1, sub-band 2)</a:t>
            </a:r>
          </a:p>
          <a:p>
            <a:pPr lvl="1"/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Very rarely due to deletions on short arm of chromosome 10</a:t>
            </a:r>
          </a:p>
          <a:p>
            <a:r>
              <a:rPr lang="en-GB" sz="2200" dirty="0"/>
              <a:t>Autosomal dominant</a:t>
            </a:r>
          </a:p>
          <a:p>
            <a:r>
              <a:rPr lang="en-GB" sz="2200" dirty="0"/>
              <a:t>90% due to new mutation</a:t>
            </a:r>
          </a:p>
          <a:p>
            <a:r>
              <a:rPr lang="en-GB" sz="2200" dirty="0"/>
              <a:t>10% inherited from parents</a:t>
            </a:r>
          </a:p>
          <a:p>
            <a:r>
              <a:rPr lang="en-GB" sz="2200" b="1" dirty="0"/>
              <a:t>=&gt; hypoplasia of 2</a:t>
            </a:r>
            <a:r>
              <a:rPr lang="en-GB" sz="2200" b="1" baseline="30000" dirty="0"/>
              <a:t>nd</a:t>
            </a:r>
            <a:r>
              <a:rPr lang="en-GB" sz="2200" b="1" dirty="0"/>
              <a:t> &amp; 3</a:t>
            </a:r>
            <a:r>
              <a:rPr lang="en-GB" sz="2200" b="1" baseline="30000" dirty="0"/>
              <a:t>rd</a:t>
            </a:r>
            <a:r>
              <a:rPr lang="en-GB" sz="2200" b="1" dirty="0"/>
              <a:t> pharyngeal pouch derivates	</a:t>
            </a:r>
          </a:p>
          <a:p>
            <a:endParaRPr lang="en-GB" sz="2200" dirty="0"/>
          </a:p>
          <a:p>
            <a:r>
              <a:rPr lang="en-GB" sz="2200" dirty="0"/>
              <a:t>Very wide register of symptoms – due to incomplete penetrance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412572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0B834-31A1-4A89-A672-26AF692E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1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FE078-EEA7-4105-B826-F9E64570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1" y="2303970"/>
            <a:ext cx="5684279" cy="4050792"/>
          </a:xfrm>
        </p:spPr>
        <p:txBody>
          <a:bodyPr anchor="ctr">
            <a:normAutofit/>
          </a:bodyPr>
          <a:lstStyle/>
          <a:p>
            <a:r>
              <a:rPr lang="en-US" sz="1900" dirty="0"/>
              <a:t>Birth defects</a:t>
            </a:r>
          </a:p>
          <a:p>
            <a:pPr lvl="1"/>
            <a:r>
              <a:rPr lang="en-US" sz="1900" dirty="0"/>
              <a:t>Congenital heart disease (40%) w. cyanosis</a:t>
            </a:r>
          </a:p>
          <a:p>
            <a:pPr lvl="1"/>
            <a:r>
              <a:rPr lang="en-US" sz="1900" dirty="0"/>
              <a:t>Cleft palate (due to neuromuscular problems) (50%)</a:t>
            </a:r>
          </a:p>
          <a:p>
            <a:r>
              <a:rPr lang="en-US" sz="1900" dirty="0"/>
              <a:t>Thymic hypoplasia - </a:t>
            </a:r>
            <a:r>
              <a:rPr lang="en-US" sz="1900" b="1" dirty="0"/>
              <a:t>recurrent infections</a:t>
            </a:r>
            <a:r>
              <a:rPr lang="en-US" sz="1900" dirty="0"/>
              <a:t> &amp; </a:t>
            </a:r>
            <a:r>
              <a:rPr lang="en-US" sz="1900" b="1" dirty="0"/>
              <a:t>autoimmune disorders </a:t>
            </a:r>
            <a:r>
              <a:rPr lang="en-US" sz="1900" dirty="0"/>
              <a:t>due to altered T-cell response</a:t>
            </a:r>
          </a:p>
          <a:p>
            <a:r>
              <a:rPr lang="en-US" sz="1900" dirty="0"/>
              <a:t>Parathyroid gland dysfunction – low PTH &amp; </a:t>
            </a:r>
            <a:r>
              <a:rPr lang="en-US" sz="1900" b="1" dirty="0"/>
              <a:t>hypocalcemia</a:t>
            </a:r>
          </a:p>
          <a:p>
            <a:r>
              <a:rPr lang="en-US" sz="1900" dirty="0"/>
              <a:t>Kidney- &amp; GIT problems</a:t>
            </a:r>
          </a:p>
          <a:p>
            <a:r>
              <a:rPr lang="en-US" sz="1900" dirty="0"/>
              <a:t>Hearing loss (both sensorineural &amp; conductive)</a:t>
            </a:r>
          </a:p>
          <a:p>
            <a:endParaRPr lang="en-US" sz="19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56F34B4-61FD-C646-878B-6D8E14224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" r="-4" b="-4"/>
          <a:stretch/>
        </p:blipFill>
        <p:spPr bwMode="auto">
          <a:xfrm>
            <a:off x="6522479" y="2303970"/>
            <a:ext cx="5386059" cy="4188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4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BC8EA-A8F7-4E36-9FE9-94C0FF31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sz="4100" u="sng" dirty="0"/>
              <a:t>Cognitive- &amp; psychiatric impairments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2C90-5067-4F33-BDB2-B5B7F18E7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144" y="1938528"/>
            <a:ext cx="8075711" cy="4024884"/>
          </a:xfrm>
        </p:spPr>
        <p:txBody>
          <a:bodyPr anchor="t">
            <a:normAutofit/>
          </a:bodyPr>
          <a:lstStyle/>
          <a:p>
            <a:r>
              <a:rPr lang="en-US" sz="2400" dirty="0"/>
              <a:t>Usually below borderline normal IQ</a:t>
            </a:r>
          </a:p>
          <a:p>
            <a:pPr lvl="1"/>
            <a:r>
              <a:rPr lang="en-US" sz="2000" dirty="0"/>
              <a:t>Learning difficulties in 90%</a:t>
            </a:r>
          </a:p>
          <a:p>
            <a:r>
              <a:rPr lang="en-US" sz="2400" dirty="0"/>
              <a:t>Speech &amp; language</a:t>
            </a:r>
          </a:p>
          <a:p>
            <a:pPr lvl="1"/>
            <a:r>
              <a:rPr lang="en-US" sz="2000" dirty="0"/>
              <a:t>Hypernasality, articulation errors &amp; delayed vocabulary </a:t>
            </a:r>
            <a:r>
              <a:rPr lang="en-US" sz="2000" dirty="0" err="1"/>
              <a:t>aquisition</a:t>
            </a:r>
            <a:endParaRPr lang="en-US" sz="2000" dirty="0"/>
          </a:p>
          <a:p>
            <a:r>
              <a:rPr lang="en-US" sz="2400" dirty="0"/>
              <a:t>Autism-like behavior (severe hypocalcemia in early childhood)</a:t>
            </a:r>
          </a:p>
          <a:p>
            <a:r>
              <a:rPr lang="en-US" sz="2400" dirty="0"/>
              <a:t>ADHD</a:t>
            </a:r>
          </a:p>
          <a:p>
            <a:r>
              <a:rPr lang="en-US" sz="2400" dirty="0"/>
              <a:t>Seizures</a:t>
            </a:r>
          </a:p>
          <a:p>
            <a:r>
              <a:rPr lang="en-US" sz="2400" dirty="0"/>
              <a:t>High risk of schizophrenia (25%) &amp; psychosis</a:t>
            </a:r>
          </a:p>
          <a:p>
            <a:r>
              <a:rPr lang="en-US" sz="2400" dirty="0"/>
              <a:t>High risk of early onset Parkinson's Disease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2465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24879-8151-45F8-A8DE-0394481F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chemeClr val="bg1"/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7A53-3064-4D6C-91AD-6AE37893D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36" y="2276856"/>
            <a:ext cx="5750051" cy="400507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Diagnosis can be difficult due to great variability of symptoms and phenotypes between individuals. </a:t>
            </a:r>
          </a:p>
          <a:p>
            <a:r>
              <a:rPr lang="en-US" sz="2000" dirty="0"/>
              <a:t>Fluorescence in situ hybridization (FISH) is able to detect microdeletions that standard karyotyping miss. </a:t>
            </a:r>
          </a:p>
          <a:p>
            <a:r>
              <a:rPr lang="en-US" sz="2000" dirty="0"/>
              <a:t>Newer methods of analysis which can detect atypical deletions (not detected by FISH): </a:t>
            </a:r>
          </a:p>
          <a:p>
            <a:pPr lvl="1"/>
            <a:r>
              <a:rPr lang="en-US" sz="2000" dirty="0"/>
              <a:t>Multiplex ligation-dependent probe amplification assay (MLPA) </a:t>
            </a:r>
          </a:p>
          <a:p>
            <a:pPr lvl="1"/>
            <a:r>
              <a:rPr lang="en-US" sz="2000" dirty="0"/>
              <a:t>Quantitative polymerase chain reaction (qPCR)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768207C-862F-F541-A943-7AF65D0E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1" r="-3" b="-3"/>
          <a:stretch/>
        </p:blipFill>
        <p:spPr>
          <a:xfrm>
            <a:off x="6453452" y="2162047"/>
            <a:ext cx="5298112" cy="41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6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2E330-F213-47D0-84A5-8F94F379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u="sng" dirty="0"/>
              <a:t>Treatment</a:t>
            </a:r>
            <a:r>
              <a:rPr lang="en-US" dirty="0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1D9D-EFA7-4D80-AB20-EDF48C5B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400"/>
              <a:t>No cure is known for DiGeorge syndrome. </a:t>
            </a:r>
          </a:p>
          <a:p>
            <a:r>
              <a:rPr lang="en-US" sz="2400"/>
              <a:t>Although there is no cure, treatment can improve symptoms. The key is to identify each of the associated features and manage each using the best available treatments. </a:t>
            </a:r>
          </a:p>
          <a:p>
            <a:pPr lvl="1"/>
            <a:r>
              <a:rPr lang="en-US" dirty="0"/>
              <a:t>E.g., cardiac surgery is often required for congenital heart abnormalities. Hypoparathyroidism causing hypocalcemia often requires lifelong vitamin D and calcium supplements, etc..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75784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7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952075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652017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4660F-43E0-4F9D-9BF2-1C3D0948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57694" cy="1288238"/>
          </a:xfrm>
        </p:spPr>
        <p:txBody>
          <a:bodyPr anchor="b">
            <a:normAutofit/>
          </a:bodyPr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7830A-05F2-4C8E-AB64-A7FB4F0EF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56390"/>
            <a:ext cx="7322290" cy="3907465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https://www.mayoclinic.org/-/media/kcms/gbs/patient-consumer/images/2013/08/26/10/45/ds00738_ds00998_im02607_fl7_cleft_palatethu_jpg.png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https://scontent-prg1-1.xx.fbcdn.net/v/t1.0-9/35993643_630093554033065_3043657204562395136_n.jpg?_nc_cat=103&amp;_nc_sid=9267fe&amp;_nc_ohc=PfhlYAE1zkUAX_PEeKw&amp;_nc_ht=scontent-prg1-1.xx&amp;oh=f26a8809bc64da7e99ae0d037237acd6&amp;oe=5EF93F63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he-IL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https://upload.wikimedia.org/wikipedia/commons/thumb/c/cb/DiGeorge_syndrome1.jpg/300px-DiGeorge_syndrome1.jpg</a:t>
            </a:r>
            <a:r>
              <a:rPr lang="he-IL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nb-NO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nb-NO" sz="20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https://en.wikipedia.org/wiki/DiGeorge_syndrome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896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528</Words>
  <Application>Microsoft Macintosh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DiGeorge syndrome</vt:lpstr>
      <vt:lpstr>History</vt:lpstr>
      <vt:lpstr>Epidemiology</vt:lpstr>
      <vt:lpstr>Etiology</vt:lpstr>
      <vt:lpstr>Symptoms</vt:lpstr>
      <vt:lpstr>Cognitive- &amp; psychiatric impairments</vt:lpstr>
      <vt:lpstr>Diagnosis</vt:lpstr>
      <vt:lpstr>Treatment 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DiGeorge syndrome</dc:title>
  <dc:creator>Emil Millgaard Sagberg</dc:creator>
  <cp:lastModifiedBy>Emil Millgaard Sagberg</cp:lastModifiedBy>
  <cp:revision>1</cp:revision>
  <dcterms:created xsi:type="dcterms:W3CDTF">2020-06-01T08:12:17Z</dcterms:created>
  <dcterms:modified xsi:type="dcterms:W3CDTF">2020-06-01T08:18:17Z</dcterms:modified>
</cp:coreProperties>
</file>