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 snapToObjects="1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2B573-575D-4E68-821F-62DEF919DAEB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7CBE644-F5F8-40ED-98F0-D2F3E2EA48F4}">
      <dgm:prSet custT="1"/>
      <dgm:spPr/>
      <dgm:t>
        <a:bodyPr/>
        <a:lstStyle/>
        <a:p>
          <a:r>
            <a:rPr lang="en-US" sz="1400" dirty="0"/>
            <a:t>Autosomal recessive, X-linked disease.</a:t>
          </a:r>
        </a:p>
      </dgm:t>
    </dgm:pt>
    <dgm:pt modelId="{034C0F0C-9B18-4A10-8B1A-C4F54DFCD643}" type="parTrans" cxnId="{7FF8FB96-C283-41B9-8F86-CDD22CB63C43}">
      <dgm:prSet/>
      <dgm:spPr/>
      <dgm:t>
        <a:bodyPr/>
        <a:lstStyle/>
        <a:p>
          <a:endParaRPr lang="en-US"/>
        </a:p>
      </dgm:t>
    </dgm:pt>
    <dgm:pt modelId="{826B29FB-5677-41BA-AAB4-878ACC31C69A}" type="sibTrans" cxnId="{7FF8FB96-C283-41B9-8F86-CDD22CB63C43}">
      <dgm:prSet/>
      <dgm:spPr/>
      <dgm:t>
        <a:bodyPr/>
        <a:lstStyle/>
        <a:p>
          <a:endParaRPr lang="en-US"/>
        </a:p>
      </dgm:t>
    </dgm:pt>
    <dgm:pt modelId="{A28B741A-622F-4D89-890C-79CB28E13C22}">
      <dgm:prSet custT="1"/>
      <dgm:spPr/>
      <dgm:t>
        <a:bodyPr/>
        <a:lstStyle/>
        <a:p>
          <a:r>
            <a:rPr lang="en-US" sz="900" dirty="0"/>
            <a:t>Inherited defect in 5’ untranslated region of familial mental retardation-1 (FMR1) gene</a:t>
          </a:r>
          <a:r>
            <a:rPr lang="en-US" sz="900" dirty="0">
              <a:sym typeface="Wingdings" panose="05000000000000000000" pitchFamily="2" charset="2"/>
            </a:rPr>
            <a:t></a:t>
          </a:r>
          <a:r>
            <a:rPr lang="en-US" sz="900" dirty="0"/>
            <a:t> trinucleotide expansion</a:t>
          </a:r>
          <a:r>
            <a:rPr lang="en-US" sz="900" dirty="0">
              <a:sym typeface="Wingdings" panose="05000000000000000000" pitchFamily="2" charset="2"/>
            </a:rPr>
            <a:t></a:t>
          </a:r>
          <a:r>
            <a:rPr lang="en-US" sz="900" dirty="0"/>
            <a:t> abnormal length</a:t>
          </a:r>
          <a:r>
            <a:rPr lang="en-US" sz="900" dirty="0">
              <a:sym typeface="Wingdings" panose="05000000000000000000" pitchFamily="2" charset="2"/>
            </a:rPr>
            <a:t></a:t>
          </a:r>
          <a:r>
            <a:rPr lang="en-US" sz="900" dirty="0"/>
            <a:t>⬆️ methylation</a:t>
          </a:r>
          <a:r>
            <a:rPr lang="en-US" sz="900" dirty="0">
              <a:sym typeface="Wingdings" panose="05000000000000000000" pitchFamily="2" charset="2"/>
            </a:rPr>
            <a:t></a:t>
          </a:r>
          <a:r>
            <a:rPr lang="en-US" sz="900" dirty="0"/>
            <a:t> promoter region methylation</a:t>
          </a:r>
          <a:r>
            <a:rPr lang="en-US" sz="900" dirty="0">
              <a:sym typeface="Wingdings" panose="05000000000000000000" pitchFamily="2" charset="2"/>
            </a:rPr>
            <a:t></a:t>
          </a:r>
          <a:r>
            <a:rPr lang="en-US" sz="900" dirty="0"/>
            <a:t> ↓ familial mental retardation protein (FMRP) synthesis</a:t>
          </a:r>
          <a:r>
            <a:rPr lang="en-US" sz="900" dirty="0">
              <a:sym typeface="Wingdings" panose="05000000000000000000" pitchFamily="2" charset="2"/>
            </a:rPr>
            <a:t></a:t>
          </a:r>
          <a:r>
            <a:rPr lang="en-US" sz="900" dirty="0"/>
            <a:t> clinical phenotype.</a:t>
          </a:r>
        </a:p>
      </dgm:t>
    </dgm:pt>
    <dgm:pt modelId="{1E31E2DB-9B9F-4DC4-BE4F-7C088298DE60}" type="parTrans" cxnId="{53CE4E6D-FA64-4C98-AD60-EC7BEF8DBF70}">
      <dgm:prSet/>
      <dgm:spPr/>
      <dgm:t>
        <a:bodyPr/>
        <a:lstStyle/>
        <a:p>
          <a:endParaRPr lang="en-US"/>
        </a:p>
      </dgm:t>
    </dgm:pt>
    <dgm:pt modelId="{F80F0189-B3FA-45F2-9105-9473AB9B07B4}" type="sibTrans" cxnId="{53CE4E6D-FA64-4C98-AD60-EC7BEF8DBF70}">
      <dgm:prSet/>
      <dgm:spPr/>
      <dgm:t>
        <a:bodyPr/>
        <a:lstStyle/>
        <a:p>
          <a:endParaRPr lang="en-US"/>
        </a:p>
      </dgm:t>
    </dgm:pt>
    <dgm:pt modelId="{9760A6C7-F2FB-784F-9993-E520A6CC2D3E}" type="pres">
      <dgm:prSet presAssocID="{B002B573-575D-4E68-821F-62DEF919DAEB}" presName="Name0" presStyleCnt="0">
        <dgm:presLayoutVars>
          <dgm:dir/>
          <dgm:animLvl val="lvl"/>
          <dgm:resizeHandles val="exact"/>
        </dgm:presLayoutVars>
      </dgm:prSet>
      <dgm:spPr/>
    </dgm:pt>
    <dgm:pt modelId="{1FF6FA6A-3007-F04E-8325-9A968EB15BD1}" type="pres">
      <dgm:prSet presAssocID="{17CBE644-F5F8-40ED-98F0-D2F3E2EA48F4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01D8F1A-C2F4-5146-9DBD-F201DC14F978}" type="pres">
      <dgm:prSet presAssocID="{826B29FB-5677-41BA-AAB4-878ACC31C69A}" presName="parTxOnlySpace" presStyleCnt="0"/>
      <dgm:spPr/>
    </dgm:pt>
    <dgm:pt modelId="{FC3530BC-FA20-2541-B92A-42BA6E89EFC6}" type="pres">
      <dgm:prSet presAssocID="{A28B741A-622F-4D89-890C-79CB28E13C2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D084651B-20F5-DE43-9360-5C5ABC05221E}" type="presOf" srcId="{17CBE644-F5F8-40ED-98F0-D2F3E2EA48F4}" destId="{1FF6FA6A-3007-F04E-8325-9A968EB15BD1}" srcOrd="0" destOrd="0" presId="urn:microsoft.com/office/officeart/2005/8/layout/chevron1"/>
    <dgm:cxn modelId="{53CE4E6D-FA64-4C98-AD60-EC7BEF8DBF70}" srcId="{B002B573-575D-4E68-821F-62DEF919DAEB}" destId="{A28B741A-622F-4D89-890C-79CB28E13C22}" srcOrd="1" destOrd="0" parTransId="{1E31E2DB-9B9F-4DC4-BE4F-7C088298DE60}" sibTransId="{F80F0189-B3FA-45F2-9105-9473AB9B07B4}"/>
    <dgm:cxn modelId="{A082A677-8C54-A642-8A8B-05F20723B024}" type="presOf" srcId="{B002B573-575D-4E68-821F-62DEF919DAEB}" destId="{9760A6C7-F2FB-784F-9993-E520A6CC2D3E}" srcOrd="0" destOrd="0" presId="urn:microsoft.com/office/officeart/2005/8/layout/chevron1"/>
    <dgm:cxn modelId="{7FF8FB96-C283-41B9-8F86-CDD22CB63C43}" srcId="{B002B573-575D-4E68-821F-62DEF919DAEB}" destId="{17CBE644-F5F8-40ED-98F0-D2F3E2EA48F4}" srcOrd="0" destOrd="0" parTransId="{034C0F0C-9B18-4A10-8B1A-C4F54DFCD643}" sibTransId="{826B29FB-5677-41BA-AAB4-878ACC31C69A}"/>
    <dgm:cxn modelId="{579475F4-48F3-8348-89A2-D18878D5BFE0}" type="presOf" srcId="{A28B741A-622F-4D89-890C-79CB28E13C22}" destId="{FC3530BC-FA20-2541-B92A-42BA6E89EFC6}" srcOrd="0" destOrd="0" presId="urn:microsoft.com/office/officeart/2005/8/layout/chevron1"/>
    <dgm:cxn modelId="{ACD657D0-2A22-2F47-8669-30CD8FE5E444}" type="presParOf" srcId="{9760A6C7-F2FB-784F-9993-E520A6CC2D3E}" destId="{1FF6FA6A-3007-F04E-8325-9A968EB15BD1}" srcOrd="0" destOrd="0" presId="urn:microsoft.com/office/officeart/2005/8/layout/chevron1"/>
    <dgm:cxn modelId="{4FA7D059-0580-3845-804D-399DDE0FDD2F}" type="presParOf" srcId="{9760A6C7-F2FB-784F-9993-E520A6CC2D3E}" destId="{F01D8F1A-C2F4-5146-9DBD-F201DC14F978}" srcOrd="1" destOrd="0" presId="urn:microsoft.com/office/officeart/2005/8/layout/chevron1"/>
    <dgm:cxn modelId="{4C2FC163-72C8-7B44-97C1-F6E5B0D7F0EB}" type="presParOf" srcId="{9760A6C7-F2FB-784F-9993-E520A6CC2D3E}" destId="{FC3530BC-FA20-2541-B92A-42BA6E89EFC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6FA6A-3007-F04E-8325-9A968EB15BD1}">
      <dsp:nvSpPr>
        <dsp:cNvPr id="0" name=""/>
        <dsp:cNvSpPr/>
      </dsp:nvSpPr>
      <dsp:spPr>
        <a:xfrm>
          <a:off x="5845" y="1970480"/>
          <a:ext cx="3494505" cy="139780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Autosomal recessive, X-linked disease.</a:t>
          </a:r>
        </a:p>
      </dsp:txBody>
      <dsp:txXfrm>
        <a:off x="704746" y="1970480"/>
        <a:ext cx="2096703" cy="1397802"/>
      </dsp:txXfrm>
    </dsp:sp>
    <dsp:sp modelId="{FC3530BC-FA20-2541-B92A-42BA6E89EFC6}">
      <dsp:nvSpPr>
        <dsp:cNvPr id="0" name=""/>
        <dsp:cNvSpPr/>
      </dsp:nvSpPr>
      <dsp:spPr>
        <a:xfrm>
          <a:off x="3150901" y="1970480"/>
          <a:ext cx="3494505" cy="1397802"/>
        </a:xfrm>
        <a:prstGeom prst="chevron">
          <a:avLst/>
        </a:prstGeom>
        <a:solidFill>
          <a:schemeClr val="accent5">
            <a:hueOff val="-1519924"/>
            <a:satOff val="-2255"/>
            <a:lumOff val="-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Inherited defect in 5’ untranslated region of familial mental retardation-1 (FMR1) gene</a:t>
          </a:r>
          <a:r>
            <a:rPr lang="en-US" sz="900" kern="1200" dirty="0">
              <a:sym typeface="Wingdings" panose="05000000000000000000" pitchFamily="2" charset="2"/>
            </a:rPr>
            <a:t></a:t>
          </a:r>
          <a:r>
            <a:rPr lang="en-US" sz="900" kern="1200" dirty="0"/>
            <a:t> trinucleotide expansion</a:t>
          </a:r>
          <a:r>
            <a:rPr lang="en-US" sz="900" kern="1200" dirty="0">
              <a:sym typeface="Wingdings" panose="05000000000000000000" pitchFamily="2" charset="2"/>
            </a:rPr>
            <a:t></a:t>
          </a:r>
          <a:r>
            <a:rPr lang="en-US" sz="900" kern="1200" dirty="0"/>
            <a:t> abnormal length</a:t>
          </a:r>
          <a:r>
            <a:rPr lang="en-US" sz="900" kern="1200" dirty="0">
              <a:sym typeface="Wingdings" panose="05000000000000000000" pitchFamily="2" charset="2"/>
            </a:rPr>
            <a:t></a:t>
          </a:r>
          <a:r>
            <a:rPr lang="en-US" sz="900" kern="1200" dirty="0"/>
            <a:t>⬆️ methylation</a:t>
          </a:r>
          <a:r>
            <a:rPr lang="en-US" sz="900" kern="1200" dirty="0">
              <a:sym typeface="Wingdings" panose="05000000000000000000" pitchFamily="2" charset="2"/>
            </a:rPr>
            <a:t></a:t>
          </a:r>
          <a:r>
            <a:rPr lang="en-US" sz="900" kern="1200" dirty="0"/>
            <a:t> promoter region methylation</a:t>
          </a:r>
          <a:r>
            <a:rPr lang="en-US" sz="900" kern="1200" dirty="0">
              <a:sym typeface="Wingdings" panose="05000000000000000000" pitchFamily="2" charset="2"/>
            </a:rPr>
            <a:t></a:t>
          </a:r>
          <a:r>
            <a:rPr lang="en-US" sz="900" kern="1200" dirty="0"/>
            <a:t> ↓ familial mental retardation protein (FMRP) synthesis</a:t>
          </a:r>
          <a:r>
            <a:rPr lang="en-US" sz="900" kern="1200" dirty="0">
              <a:sym typeface="Wingdings" panose="05000000000000000000" pitchFamily="2" charset="2"/>
            </a:rPr>
            <a:t></a:t>
          </a:r>
          <a:r>
            <a:rPr lang="en-US" sz="900" kern="1200" dirty="0"/>
            <a:t> clinical phenotype.</a:t>
          </a:r>
        </a:p>
      </dsp:txBody>
      <dsp:txXfrm>
        <a:off x="3849802" y="1970480"/>
        <a:ext cx="2096703" cy="1397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119CC-C925-7549-AB53-9183CDF29928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F49FD-60BE-B94F-A336-174E6DC7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2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F49FD-60BE-B94F-A336-174E6DC714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F49FD-60BE-B94F-A336-174E6DC714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3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4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3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16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4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5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8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9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7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8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2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6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6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2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62" r:id="rId5"/>
    <p:sldLayoutId id="2147483663" r:id="rId6"/>
    <p:sldLayoutId id="2147483669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hd.nih.gov/health/topics/fragilex/conditioninfo/Pages/commonsymptoms.aspx" TargetMode="External"/><Relationship Id="rId2" Type="http://schemas.openxmlformats.org/officeDocument/2006/relationships/hyperlink" Target="https://ghr.nlm.nih.gov/condition/fragile-x-syndrom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77FCC5A-8207-433E-B7D7-3EBA6EE1B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A4F8BAEC-5AEC-455D-82C2-DD53CF2EBB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7865" b="7865"/>
          <a:stretch/>
        </p:blipFill>
        <p:spPr>
          <a:xfrm>
            <a:off x="20" y="-18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1D942-32D5-C640-9183-A7CB8679F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06005"/>
            <a:ext cx="5257800" cy="2806704"/>
          </a:xfrm>
        </p:spPr>
        <p:txBody>
          <a:bodyPr anchor="b">
            <a:normAutofit/>
          </a:bodyPr>
          <a:lstStyle/>
          <a:p>
            <a:r>
              <a:rPr lang="en-US" dirty="0"/>
              <a:t>Fragile X Syndrome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6A463-F56F-4A49-BEF8-631510A13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79787"/>
            <a:ext cx="5257800" cy="1467873"/>
          </a:xfrm>
        </p:spPr>
        <p:txBody>
          <a:bodyPr>
            <a:normAutofit/>
          </a:bodyPr>
          <a:lstStyle/>
          <a:p>
            <a:r>
              <a:rPr lang="en-US" dirty="0"/>
              <a:t>By: Neha SINGH, </a:t>
            </a:r>
            <a:r>
              <a:rPr lang="en-GB" dirty="0"/>
              <a:t>Maddalena Dal Pozzo </a:t>
            </a:r>
            <a:r>
              <a:rPr lang="en-US" dirty="0"/>
              <a:t>AND HANA TAKAHASHI.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5D9A3-5652-7C44-89CD-FA1C7D54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2093"/>
          <a:stretch/>
        </p:blipFill>
        <p:spPr>
          <a:xfrm>
            <a:off x="7136182" y="18"/>
            <a:ext cx="4226140" cy="5785617"/>
          </a:xfrm>
          <a:custGeom>
            <a:avLst/>
            <a:gdLst/>
            <a:ahLst/>
            <a:cxnLst/>
            <a:rect l="l" t="t" r="r" b="b"/>
            <a:pathLst>
              <a:path w="4226140" h="5785617">
                <a:moveTo>
                  <a:pt x="0" y="0"/>
                </a:moveTo>
                <a:lnTo>
                  <a:pt x="4226140" y="0"/>
                </a:lnTo>
                <a:cubicBezTo>
                  <a:pt x="4198013" y="675255"/>
                  <a:pt x="4161526" y="1305268"/>
                  <a:pt x="4121998" y="1488576"/>
                </a:cubicBezTo>
                <a:cubicBezTo>
                  <a:pt x="3622189" y="3809910"/>
                  <a:pt x="3457992" y="3861183"/>
                  <a:pt x="3457992" y="3861183"/>
                </a:cubicBezTo>
                <a:cubicBezTo>
                  <a:pt x="3457992" y="3861183"/>
                  <a:pt x="3429106" y="3612863"/>
                  <a:pt x="3391098" y="3490211"/>
                </a:cubicBezTo>
                <a:cubicBezTo>
                  <a:pt x="3383496" y="3662796"/>
                  <a:pt x="3234124" y="4346763"/>
                  <a:pt x="3207898" y="4373907"/>
                </a:cubicBezTo>
                <a:cubicBezTo>
                  <a:pt x="3201437" y="4357821"/>
                  <a:pt x="3194595" y="4339726"/>
                  <a:pt x="3188133" y="4322299"/>
                </a:cubicBezTo>
                <a:cubicBezTo>
                  <a:pt x="3166469" y="4356481"/>
                  <a:pt x="3139103" y="4388317"/>
                  <a:pt x="3101094" y="4416132"/>
                </a:cubicBezTo>
                <a:cubicBezTo>
                  <a:pt x="2970346" y="4511974"/>
                  <a:pt x="3011015" y="4677855"/>
                  <a:pt x="2958184" y="4813241"/>
                </a:cubicBezTo>
                <a:cubicBezTo>
                  <a:pt x="2685284" y="4720414"/>
                  <a:pt x="2793608" y="4492202"/>
                  <a:pt x="2745338" y="4313922"/>
                </a:cubicBezTo>
                <a:cubicBezTo>
                  <a:pt x="2569739" y="4777385"/>
                  <a:pt x="2488401" y="4682212"/>
                  <a:pt x="2424928" y="4866524"/>
                </a:cubicBezTo>
                <a:cubicBezTo>
                  <a:pt x="2346250" y="5095407"/>
                  <a:pt x="2343970" y="5150031"/>
                  <a:pt x="2343970" y="5150031"/>
                </a:cubicBezTo>
                <a:cubicBezTo>
                  <a:pt x="2200678" y="4972085"/>
                  <a:pt x="2255031" y="4774703"/>
                  <a:pt x="2205240" y="4562911"/>
                </a:cubicBezTo>
                <a:cubicBezTo>
                  <a:pt x="2147466" y="4492872"/>
                  <a:pt x="2120862" y="4418812"/>
                  <a:pt x="2106038" y="4342071"/>
                </a:cubicBezTo>
                <a:cubicBezTo>
                  <a:pt x="2074112" y="4296495"/>
                  <a:pt x="2028881" y="4506612"/>
                  <a:pt x="1976430" y="4460032"/>
                </a:cubicBezTo>
                <a:cubicBezTo>
                  <a:pt x="1932340" y="4676850"/>
                  <a:pt x="1845302" y="4884620"/>
                  <a:pt x="1772325" y="5148354"/>
                </a:cubicBezTo>
                <a:cubicBezTo>
                  <a:pt x="1735078" y="5282066"/>
                  <a:pt x="1679965" y="5271006"/>
                  <a:pt x="1680346" y="5258608"/>
                </a:cubicBezTo>
                <a:cubicBezTo>
                  <a:pt x="1682626" y="4944941"/>
                  <a:pt x="1756362" y="4963372"/>
                  <a:pt x="1722915" y="4649036"/>
                </a:cubicBezTo>
                <a:cubicBezTo>
                  <a:pt x="1719114" y="4593407"/>
                  <a:pt x="1751801" y="4501920"/>
                  <a:pt x="1665522" y="4490862"/>
                </a:cubicBezTo>
                <a:cubicBezTo>
                  <a:pt x="1553778" y="4479468"/>
                  <a:pt x="1576582" y="4595082"/>
                  <a:pt x="1565181" y="4645684"/>
                </a:cubicBezTo>
                <a:cubicBezTo>
                  <a:pt x="1524892" y="4848093"/>
                  <a:pt x="1504748" y="4983479"/>
                  <a:pt x="1479662" y="5190580"/>
                </a:cubicBezTo>
                <a:cubicBezTo>
                  <a:pt x="1467118" y="5278045"/>
                  <a:pt x="1484983" y="5384611"/>
                  <a:pt x="1317746" y="5348754"/>
                </a:cubicBezTo>
                <a:cubicBezTo>
                  <a:pt x="1154311" y="5372882"/>
                  <a:pt x="1206383" y="5535411"/>
                  <a:pt x="1128085" y="5616845"/>
                </a:cubicBezTo>
                <a:cubicBezTo>
                  <a:pt x="1037246" y="5573280"/>
                  <a:pt x="1101099" y="5459341"/>
                  <a:pt x="979473" y="5424488"/>
                </a:cubicBezTo>
                <a:cubicBezTo>
                  <a:pt x="1016341" y="5586684"/>
                  <a:pt x="746863" y="5562555"/>
                  <a:pt x="748003" y="5724081"/>
                </a:cubicBezTo>
                <a:cubicBezTo>
                  <a:pt x="586847" y="5854440"/>
                  <a:pt x="512731" y="5755916"/>
                  <a:pt x="454578" y="5630249"/>
                </a:cubicBezTo>
                <a:cubicBezTo>
                  <a:pt x="381983" y="5467049"/>
                  <a:pt x="406308" y="5292454"/>
                  <a:pt x="395286" y="5116854"/>
                </a:cubicBezTo>
                <a:cubicBezTo>
                  <a:pt x="371340" y="4896349"/>
                  <a:pt x="305966" y="4749905"/>
                  <a:pt x="309387" y="4526719"/>
                </a:cubicBezTo>
                <a:cubicBezTo>
                  <a:pt x="260356" y="4381615"/>
                  <a:pt x="274420" y="4226792"/>
                  <a:pt x="261117" y="4072305"/>
                </a:cubicBezTo>
                <a:cubicBezTo>
                  <a:pt x="230710" y="3841746"/>
                  <a:pt x="193461" y="3986516"/>
                  <a:pt x="159254" y="3753611"/>
                </a:cubicBezTo>
                <a:cubicBezTo>
                  <a:pt x="125427" y="3524058"/>
                  <a:pt x="79817" y="2370261"/>
                  <a:pt x="79437" y="2368586"/>
                </a:cubicBezTo>
                <a:cubicBezTo>
                  <a:pt x="79817" y="2368586"/>
                  <a:pt x="13303" y="1194346"/>
                  <a:pt x="0" y="33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5007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48B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B04201-CD4F-1A4A-923F-4320D6636FEF}"/>
              </a:ext>
            </a:extLst>
          </p:cNvPr>
          <p:cNvSpPr txBox="1"/>
          <p:nvPr/>
        </p:nvSpPr>
        <p:spPr>
          <a:xfrm>
            <a:off x="3325473" y="1998925"/>
            <a:ext cx="5541054" cy="2149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i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48625-8942-E549-854E-3A02DB27C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88951" cy="68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6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48B75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7ADFA-037C-654C-9C73-D8BF1140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Pathology 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1B108CAB-0E2C-49CB-8365-38ABD2FA4F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701847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87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834243"/>
            <a:ext cx="3781618" cy="3189514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48B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276DF-DD59-764F-BC2B-BA2ABD3E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10" y="2785830"/>
            <a:ext cx="3010737" cy="1765613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FFFFFF"/>
                </a:solidFill>
              </a:rPr>
              <a:t>Causes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FCF8DE9-39F3-3B47-A522-4FBD75BBE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14" y="964850"/>
            <a:ext cx="6068786" cy="4928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Trinucleotide (CGG) repeat expansion-: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45-54: intermediate expansion repeat number.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55-200: carrier/premutation individual repeat number.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200-4000: affected individual repeat number.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Inheritance-: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Autosomal recessive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Mutations occur/worsen during oogenesis.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Anticipation-: genetic mutation continue through pedigree</a:t>
            </a:r>
            <a:r>
              <a:rPr lang="en-US" sz="1600" dirty="0">
                <a:sym typeface="Wingdings" pitchFamily="2" charset="2"/>
              </a:rPr>
              <a:t> ↑ length of expansion ↑ severity of disease</a:t>
            </a:r>
            <a:r>
              <a:rPr lang="en-US" sz="2000" dirty="0">
                <a:sym typeface="Wingdings" pitchFamily="2" charset="2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689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834243"/>
            <a:ext cx="3781618" cy="3189514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48B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276DF-DD59-764F-BC2B-BA2ABD3E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10" y="2785830"/>
            <a:ext cx="3010737" cy="1765613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FFFFFF"/>
                </a:solidFill>
              </a:rPr>
              <a:t>Signs and Symptoms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FCF8DE9-39F3-3B47-A522-4FBD75BBE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14" y="964850"/>
            <a:ext cx="6068786" cy="4928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Females are likely to show mild symptoms as compared to males. </a:t>
            </a:r>
          </a:p>
          <a:p>
            <a:pPr>
              <a:lnSpc>
                <a:spcPct val="90000"/>
              </a:lnSpc>
            </a:pPr>
            <a:r>
              <a:rPr lang="en-US" sz="1800" b="1" u="sng" dirty="0"/>
              <a:t>Common features are as follows-: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Physical phenotype-: long face, prominent forehead, large ears, flat feet, low muscle tone, macro-orchidism after puberty, hyperextensible thumbs and finger joints and soft skin.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Speech-: begin to talk later than other children.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Vision-: strabismus, if left untreated can lead to amblyopia.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Neurological-: intellectual disabilities, social anxiety, hypersensitivity and repetitive behavior, ADHD, fluctuating mood, self-harm, aggression and irritability. </a:t>
            </a:r>
          </a:p>
        </p:txBody>
      </p:sp>
    </p:spTree>
    <p:extLst>
      <p:ext uri="{BB962C8B-B14F-4D97-AF65-F5344CB8AC3E}">
        <p14:creationId xmlns:p14="http://schemas.microsoft.com/office/powerpoint/2010/main" val="33395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16E5664-9003-0342-8EFB-0B6085EE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6804212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8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834243"/>
            <a:ext cx="3781618" cy="3189514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48B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276DF-DD59-764F-BC2B-BA2ABD3E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10" y="2785830"/>
            <a:ext cx="3010737" cy="1765613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FFFFFF"/>
                </a:solidFill>
              </a:rPr>
              <a:t>Complications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FCF8DE9-39F3-3B47-A522-4FBD75BBE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14" y="964850"/>
            <a:ext cx="6068786" cy="4928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 err="1"/>
              <a:t>Behavioural</a:t>
            </a:r>
            <a:r>
              <a:rPr lang="en-US" sz="1800" b="1" dirty="0"/>
              <a:t> features-: </a:t>
            </a:r>
            <a:r>
              <a:rPr lang="en-US" sz="1600" dirty="0"/>
              <a:t>Autism, ADHD, anxiety disorders.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Seizures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Fragile X tremor/ataxia-: </a:t>
            </a:r>
            <a:r>
              <a:rPr lang="en-US" sz="1600" dirty="0"/>
              <a:t>observed in carrier/premutation individuals.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Tremor/ataxia- parkinsonism.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Short term memory loss, executive dysfunction (common).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In females ovarian insufficiency; early menopause.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84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834243"/>
            <a:ext cx="3781618" cy="3189514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48B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276DF-DD59-764F-BC2B-BA2ABD3E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10" y="2785830"/>
            <a:ext cx="3010737" cy="1765613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FFFFFF"/>
                </a:solidFill>
              </a:rPr>
              <a:t>Diagnosis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FCF8DE9-39F3-3B47-A522-4FBD75BBE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14" y="964850"/>
            <a:ext cx="6068786" cy="4928300"/>
          </a:xfrm>
        </p:spPr>
        <p:txBody>
          <a:bodyPr anchor="ctr">
            <a:normAutofit/>
          </a:bodyPr>
          <a:lstStyle/>
          <a:p>
            <a:pPr marL="342900" indent="-342900">
              <a:lnSpc>
                <a:spcPct val="90000"/>
              </a:lnSpc>
              <a:buAutoNum type="arabicPeriod"/>
            </a:pPr>
            <a:r>
              <a:rPr lang="en-US" sz="1800" b="1" u="sng" dirty="0"/>
              <a:t>Count CGG repeats on  X-chromosome with the help of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Polymerase chain reaction (PCR).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Methylation status with the help of southern blot analysis.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2. </a:t>
            </a:r>
            <a:r>
              <a:rPr lang="en-US" sz="1800" b="1" u="sng" dirty="0"/>
              <a:t>Prenatal testing: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Chorionic villus sampling.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Amniocentesis. 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9AC2F-ECC8-5B4B-A522-39E734B6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884" y="3185282"/>
            <a:ext cx="2222928" cy="35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834243"/>
            <a:ext cx="3781618" cy="3189514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48B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276DF-DD59-764F-BC2B-BA2ABD3E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10" y="2785830"/>
            <a:ext cx="3010737" cy="1765613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FFFFFF"/>
                </a:solidFill>
              </a:rPr>
              <a:t>Treatment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FCF8DE9-39F3-3B47-A522-4FBD75BBE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14" y="964850"/>
            <a:ext cx="6068786" cy="4928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Medication-: symptoms directed management.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 err="1"/>
              <a:t>Behavioural</a:t>
            </a:r>
            <a:r>
              <a:rPr lang="en-US" sz="1600" dirty="0"/>
              <a:t> features- ADHD Presentation-: &gt; 5yr old- stimulant preparation e.g. </a:t>
            </a:r>
            <a:r>
              <a:rPr lang="en-US" sz="1600" dirty="0" err="1"/>
              <a:t>methyphenidate</a:t>
            </a:r>
            <a:r>
              <a:rPr lang="en-US" sz="1600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Anxiety/mood disorders- SSRI- SELECTIVE SEROTONIN REUPTAKE INHIBITORS.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Seizures- anticonvulsants.</a:t>
            </a:r>
          </a:p>
          <a:p>
            <a:pPr>
              <a:lnSpc>
                <a:spcPct val="90000"/>
              </a:lnSpc>
            </a:pPr>
            <a:r>
              <a:rPr lang="en-US" sz="1800" b="1" u="sng" dirty="0"/>
              <a:t>Psychotherapy </a:t>
            </a:r>
          </a:p>
          <a:p>
            <a:pPr>
              <a:lnSpc>
                <a:spcPct val="90000"/>
              </a:lnSpc>
            </a:pPr>
            <a:r>
              <a:rPr lang="en-US" sz="1800" b="1" u="sng" dirty="0"/>
              <a:t>Others-: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Special education.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Vocational training.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Antidepressants and antipsychotics.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1600" dirty="0"/>
              <a:t>Early intervention.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12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6F367E-9E8E-CB46-99F9-7DCEB8D711D9}"/>
              </a:ext>
            </a:extLst>
          </p:cNvPr>
          <p:cNvSpPr txBox="1"/>
          <p:nvPr/>
        </p:nvSpPr>
        <p:spPr>
          <a:xfrm>
            <a:off x="161366" y="430304"/>
            <a:ext cx="224584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References-: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Garber, KB; </a:t>
            </a:r>
            <a:r>
              <a:rPr lang="en-GB" dirty="0" err="1"/>
              <a:t>Visootsak</a:t>
            </a:r>
            <a:r>
              <a:rPr lang="en-GB" dirty="0"/>
              <a:t> J, Warren ST. (2008). “Fragile X syndrome”. </a:t>
            </a:r>
          </a:p>
          <a:p>
            <a:r>
              <a:rPr lang="en-GB" dirty="0"/>
              <a:t>European Journal of Human Genetics. 16 (6): 666–72. doi:10.1038/ejhg.2008.61. PMID 18398441.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Hagerman RJ; Berry-Kravis E; Kaufmann WE; Ono, M. Y.; Tartaglia, N.; </a:t>
            </a:r>
            <a:r>
              <a:rPr lang="en-GB" dirty="0" err="1"/>
              <a:t>Lachiewicz</a:t>
            </a:r>
            <a:r>
              <a:rPr lang="en-GB" dirty="0"/>
              <a:t>, A.; </a:t>
            </a:r>
            <a:r>
              <a:rPr lang="en-GB" dirty="0" err="1"/>
              <a:t>Kronk</a:t>
            </a:r>
            <a:r>
              <a:rPr lang="en-GB" dirty="0"/>
              <a:t>, R.; </a:t>
            </a:r>
            <a:r>
              <a:rPr lang="en-GB" dirty="0" err="1"/>
              <a:t>Delahunty</a:t>
            </a:r>
            <a:r>
              <a:rPr lang="en-GB" dirty="0"/>
              <a:t>,</a:t>
            </a:r>
          </a:p>
          <a:p>
            <a:r>
              <a:rPr lang="en-GB" dirty="0"/>
              <a:t> C.; </a:t>
            </a:r>
            <a:r>
              <a:rPr lang="en-GB" dirty="0" err="1"/>
              <a:t>Hessl</a:t>
            </a:r>
            <a:r>
              <a:rPr lang="en-GB" dirty="0"/>
              <a:t>, D.; </a:t>
            </a:r>
            <a:r>
              <a:rPr lang="en-GB" dirty="0" err="1"/>
              <a:t>Visootsak</a:t>
            </a:r>
            <a:r>
              <a:rPr lang="en-GB" dirty="0"/>
              <a:t>, J.; Picker, J.; et al. (2009). “Advances in the treatment of fragile X syndrome.” </a:t>
            </a:r>
          </a:p>
          <a:p>
            <a:r>
              <a:rPr lang="en-GB" dirty="0" err="1"/>
              <a:t>Pediatrics</a:t>
            </a:r>
            <a:r>
              <a:rPr lang="en-GB" dirty="0"/>
              <a:t>. 123 (1): 378–90. doi:10.1542/peds.2008-0317. PMC 2888470 Freely accessible. PMID 19117905.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U.S National Library of Medicine (2017). </a:t>
            </a:r>
          </a:p>
          <a:p>
            <a:r>
              <a:rPr lang="en-GB" dirty="0"/>
              <a:t>Retrieved from: </a:t>
            </a:r>
            <a:r>
              <a:rPr lang="en-GB" dirty="0">
                <a:hlinkClick r:id="rId2"/>
              </a:rPr>
              <a:t>https://ghr.nlm.nih.gov/condition/fragile-x-syndrome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 Department of Health and Human Services | National Institutes of Health (2017). </a:t>
            </a:r>
          </a:p>
          <a:p>
            <a:r>
              <a:rPr lang="en-GB" dirty="0"/>
              <a:t>Retrieved from: </a:t>
            </a:r>
          </a:p>
          <a:p>
            <a:r>
              <a:rPr lang="en-GB" dirty="0">
                <a:hlinkClick r:id="rId3"/>
              </a:rPr>
              <a:t>https://www.nichd.nih.gov/health/topics/fragilex/conditioninfo/Pages/commonsymptoms.aspx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6720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B3922"/>
      </a:dk2>
      <a:lt2>
        <a:srgbClr val="E8E2E7"/>
      </a:lt2>
      <a:accent1>
        <a:srgbClr val="48B758"/>
      </a:accent1>
      <a:accent2>
        <a:srgbClr val="5AB13B"/>
      </a:accent2>
      <a:accent3>
        <a:srgbClr val="8BAC44"/>
      </a:accent3>
      <a:accent4>
        <a:srgbClr val="AEA33A"/>
      </a:accent4>
      <a:accent5>
        <a:srgbClr val="C3864D"/>
      </a:accent5>
      <a:accent6>
        <a:srgbClr val="B34740"/>
      </a:accent6>
      <a:hlink>
        <a:srgbClr val="A27C36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554</Words>
  <Application>Microsoft Office PowerPoint</Application>
  <PresentationFormat>Širokoúhlá obrazovka</PresentationFormat>
  <Paragraphs>64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Elephant</vt:lpstr>
      <vt:lpstr>Wingdings</vt:lpstr>
      <vt:lpstr>BrushVTI</vt:lpstr>
      <vt:lpstr>Fragile X Syndrome</vt:lpstr>
      <vt:lpstr>Pathology </vt:lpstr>
      <vt:lpstr>Causes</vt:lpstr>
      <vt:lpstr>Signs and Symptoms</vt:lpstr>
      <vt:lpstr>Prezentace aplikace PowerPoint</vt:lpstr>
      <vt:lpstr>Complications</vt:lpstr>
      <vt:lpstr>Diagnosis</vt:lpstr>
      <vt:lpstr>Treatment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Fragile X Syndrome</dc:title>
  <dc:creator>Neha Singh</dc:creator>
  <cp:lastModifiedBy>Michael Doubek</cp:lastModifiedBy>
  <cp:revision>2</cp:revision>
  <dcterms:created xsi:type="dcterms:W3CDTF">2020-05-28T12:36:23Z</dcterms:created>
  <dcterms:modified xsi:type="dcterms:W3CDTF">2020-05-31T07:54:53Z</dcterms:modified>
</cp:coreProperties>
</file>