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73" r:id="rId15"/>
    <p:sldId id="271" r:id="rId16"/>
    <p:sldId id="272" r:id="rId17"/>
    <p:sldId id="274" r:id="rId18"/>
    <p:sldId id="268" r:id="rId19"/>
    <p:sldId id="275" r:id="rId20"/>
    <p:sldId id="276" r:id="rId21"/>
    <p:sldId id="277" r:id="rId22"/>
    <p:sldId id="278" r:id="rId23"/>
  </p:sldIdLst>
  <p:sldSz cx="12192000" cy="685800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52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98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5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540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2"/>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2"/>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12"/>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3"/>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3"/>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5"/>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7"/>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8"/>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8"/>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10"/>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10"/>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23880" y="1122480"/>
            <a:ext cx="9143640" cy="2387160"/>
          </a:xfrm>
          <a:prstGeom prst="rect">
            <a:avLst/>
          </a:prstGeom>
          <a:noFill/>
          <a:ln>
            <a:noFill/>
          </a:ln>
        </p:spPr>
        <p:txBody>
          <a:bodyPr spcFirstLastPara="1" wrap="square" lIns="90000" tIns="45000" rIns="90000" bIns="450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dt" idx="10"/>
          </p:nvPr>
        </p:nvSpPr>
        <p:spPr>
          <a:xfrm>
            <a:off x="838080" y="6356520"/>
            <a:ext cx="274284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p1"/>
          <p:cNvSpPr txBox="1">
            <a:spLocks noGrp="1"/>
          </p:cNvSpPr>
          <p:nvPr>
            <p:ph type="ftr" idx="11"/>
          </p:nvPr>
        </p:nvSpPr>
        <p:spPr>
          <a:xfrm>
            <a:off x="4038480" y="6356520"/>
            <a:ext cx="411444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1"/>
          <p:cNvSpPr txBox="1">
            <a:spLocks noGrp="1"/>
          </p:cNvSpPr>
          <p:nvPr>
            <p:ph type="sldNum" idx="12"/>
          </p:nvPr>
        </p:nvSpPr>
        <p:spPr>
          <a:xfrm>
            <a:off x="8610480" y="6356520"/>
            <a:ext cx="2742840" cy="364680"/>
          </a:xfrm>
          <a:prstGeom prst="rect">
            <a:avLst/>
          </a:prstGeom>
          <a:noFill/>
          <a:ln>
            <a:noFill/>
          </a:ln>
        </p:spPr>
        <p:txBody>
          <a:bodyPr spcFirstLastPara="1" wrap="square" lIns="90000" tIns="45000" rIns="90000" bIns="45000" anchor="t" anchorCtr="0">
            <a:noAutofit/>
          </a:bodyPr>
          <a:lstStyle>
            <a:lvl1pPr marL="0" marR="0" lvl="0" indent="0" algn="l" rtl="0">
              <a:spcBef>
                <a:spcPts val="0"/>
              </a:spcBef>
              <a:buNone/>
              <a:defRPr sz="1800" b="0" i="0" u="none" strike="noStrike" cap="none">
                <a:solidFill>
                  <a:srgbClr val="FFFFFF"/>
                </a:solidFill>
                <a:latin typeface="Calibri"/>
                <a:ea typeface="Calibri"/>
                <a:cs typeface="Calibri"/>
                <a:sym typeface="Calibri"/>
              </a:defRPr>
            </a:lvl1pPr>
            <a:lvl2pPr marL="0" marR="0" lvl="1" indent="0" algn="l" rtl="0">
              <a:spcBef>
                <a:spcPts val="0"/>
              </a:spcBef>
              <a:buNone/>
              <a:defRPr sz="1800" b="0" i="0" u="none" strike="noStrike" cap="none">
                <a:solidFill>
                  <a:srgbClr val="FFFFFF"/>
                </a:solidFill>
                <a:latin typeface="Calibri"/>
                <a:ea typeface="Calibri"/>
                <a:cs typeface="Calibri"/>
                <a:sym typeface="Calibri"/>
              </a:defRPr>
            </a:lvl2pPr>
            <a:lvl3pPr marL="0" marR="0" lvl="2" indent="0" algn="l" rtl="0">
              <a:spcBef>
                <a:spcPts val="0"/>
              </a:spcBef>
              <a:buNone/>
              <a:defRPr sz="1800" b="0" i="0" u="none" strike="noStrike" cap="none">
                <a:solidFill>
                  <a:srgbClr val="FFFFFF"/>
                </a:solidFill>
                <a:latin typeface="Calibri"/>
                <a:ea typeface="Calibri"/>
                <a:cs typeface="Calibri"/>
                <a:sym typeface="Calibri"/>
              </a:defRPr>
            </a:lvl3pPr>
            <a:lvl4pPr marL="0" marR="0" lvl="3" indent="0" algn="l" rtl="0">
              <a:spcBef>
                <a:spcPts val="0"/>
              </a:spcBef>
              <a:buNone/>
              <a:defRPr sz="1800" b="0" i="0" u="none" strike="noStrike" cap="none">
                <a:solidFill>
                  <a:srgbClr val="FFFFFF"/>
                </a:solidFill>
                <a:latin typeface="Calibri"/>
                <a:ea typeface="Calibri"/>
                <a:cs typeface="Calibri"/>
                <a:sym typeface="Calibri"/>
              </a:defRPr>
            </a:lvl4pPr>
            <a:lvl5pPr marL="0" marR="0" lvl="4" indent="0" algn="l" rtl="0">
              <a:spcBef>
                <a:spcPts val="0"/>
              </a:spcBef>
              <a:buNone/>
              <a:defRPr sz="1800" b="0" i="0" u="none" strike="noStrike" cap="none">
                <a:solidFill>
                  <a:srgbClr val="FFFFFF"/>
                </a:solidFill>
                <a:latin typeface="Calibri"/>
                <a:ea typeface="Calibri"/>
                <a:cs typeface="Calibri"/>
                <a:sym typeface="Calibri"/>
              </a:defRPr>
            </a:lvl5pPr>
            <a:lvl6pPr marL="0" marR="0" lvl="5" indent="0" algn="l" rtl="0">
              <a:spcBef>
                <a:spcPts val="0"/>
              </a:spcBef>
              <a:buNone/>
              <a:defRPr sz="1800" b="0" i="0" u="none" strike="noStrike" cap="none">
                <a:solidFill>
                  <a:srgbClr val="FFFFFF"/>
                </a:solidFill>
                <a:latin typeface="Calibri"/>
                <a:ea typeface="Calibri"/>
                <a:cs typeface="Calibri"/>
                <a:sym typeface="Calibri"/>
              </a:defRPr>
            </a:lvl6pPr>
            <a:lvl7pPr marL="0" marR="0" lvl="6" indent="0" algn="l" rtl="0">
              <a:spcBef>
                <a:spcPts val="0"/>
              </a:spcBef>
              <a:buNone/>
              <a:defRPr sz="1800" b="0" i="0" u="none" strike="noStrike" cap="none">
                <a:solidFill>
                  <a:srgbClr val="FFFFFF"/>
                </a:solidFill>
                <a:latin typeface="Calibri"/>
                <a:ea typeface="Calibri"/>
                <a:cs typeface="Calibri"/>
                <a:sym typeface="Calibri"/>
              </a:defRPr>
            </a:lvl7pPr>
            <a:lvl8pPr marL="0" marR="0" lvl="7" indent="0" algn="l" rtl="0">
              <a:spcBef>
                <a:spcPts val="0"/>
              </a:spcBef>
              <a:buNone/>
              <a:defRPr sz="1800" b="0" i="0" u="none" strike="noStrike" cap="none">
                <a:solidFill>
                  <a:srgbClr val="FFFFFF"/>
                </a:solidFill>
                <a:latin typeface="Calibri"/>
                <a:ea typeface="Calibri"/>
                <a:cs typeface="Calibri"/>
                <a:sym typeface="Calibri"/>
              </a:defRPr>
            </a:lvl8pPr>
            <a:lvl9pPr marL="0" marR="0" lvl="8" indent="0" algn="l" rtl="0">
              <a:spcBef>
                <a:spcPts val="0"/>
              </a:spcBef>
              <a:buNone/>
              <a:defRPr sz="18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0" name="Google Shape;10;p1"/>
          <p:cNvSpPr txBox="1">
            <a:spLocks noGrp="1"/>
          </p:cNvSpPr>
          <p:nvPr>
            <p:ph type="body" idx="1"/>
          </p:nvPr>
        </p:nvSpPr>
        <p:spPr>
          <a:xfrm>
            <a:off x="609480" y="1604520"/>
            <a:ext cx="10972440" cy="39776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7"/>
          <p:cNvSpPr txBox="1"/>
          <p:nvPr/>
        </p:nvSpPr>
        <p:spPr>
          <a:xfrm>
            <a:off x="1711080" y="944280"/>
            <a:ext cx="8676000" cy="124524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n-US" sz="4400" b="0" strike="noStrike">
                <a:solidFill>
                  <a:srgbClr val="FFFFFF"/>
                </a:solidFill>
                <a:latin typeface="Calibri"/>
                <a:ea typeface="Calibri"/>
                <a:cs typeface="Calibri"/>
                <a:sym typeface="Calibri"/>
              </a:rPr>
              <a:t>Genetic testing in pregancy</a:t>
            </a:r>
            <a:endParaRPr sz="4400" b="0" strike="noStrike">
              <a:solidFill>
                <a:srgbClr val="FFFFFF"/>
              </a:solidFill>
              <a:latin typeface="Calibri"/>
              <a:ea typeface="Calibri"/>
              <a:cs typeface="Calibri"/>
              <a:sym typeface="Calibri"/>
            </a:endParaRPr>
          </a:p>
        </p:txBody>
      </p:sp>
      <p:pic>
        <p:nvPicPr>
          <p:cNvPr id="118" name="Google Shape;118;p27"/>
          <p:cNvPicPr preferRelativeResize="0"/>
          <p:nvPr/>
        </p:nvPicPr>
        <p:blipFill rotWithShape="1">
          <a:blip r:embed="rId3">
            <a:alphaModFix/>
          </a:blip>
          <a:srcRect/>
          <a:stretch/>
        </p:blipFill>
        <p:spPr>
          <a:xfrm>
            <a:off x="4183200" y="3064680"/>
            <a:ext cx="3732120" cy="269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6"/>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n-US" sz="4400" b="0" strike="noStrike">
                <a:solidFill>
                  <a:srgbClr val="FFFFFF"/>
                </a:solidFill>
                <a:latin typeface="Calibri"/>
                <a:ea typeface="Calibri"/>
                <a:cs typeface="Calibri"/>
                <a:sym typeface="Calibri"/>
              </a:rPr>
              <a:t>How it works</a:t>
            </a:r>
            <a:endParaRPr sz="4400" b="0" strike="noStrike">
              <a:solidFill>
                <a:srgbClr val="FFFFFF"/>
              </a:solidFill>
              <a:latin typeface="Calibri"/>
              <a:ea typeface="Calibri"/>
              <a:cs typeface="Calibri"/>
              <a:sym typeface="Calibri"/>
            </a:endParaRPr>
          </a:p>
        </p:txBody>
      </p:sp>
      <p:sp>
        <p:nvSpPr>
          <p:cNvPr id="176" name="Google Shape;176;p36"/>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228600" marR="0" lvl="0" indent="-228240" algn="l" rtl="0">
              <a:lnSpc>
                <a:spcPct val="90000"/>
              </a:lnSpc>
              <a:spcBef>
                <a:spcPts val="0"/>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Gell will be applied on the belly, the transducer is applied and emits high-frequency sound waves</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These waves are interpreted into images by a computer</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The woman is often asked to maintain a full bladder, to increase the image resolution</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Transvaginal US is possible, f.ex early in pregnancy when better seen from this angle</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Duration proximate 30 min  </a:t>
            </a:r>
            <a:endParaRPr sz="2800" b="0" strike="noStrike">
              <a:solidFill>
                <a:srgbClr val="FFFFFF"/>
              </a:solidFill>
              <a:latin typeface="Calibri"/>
              <a:ea typeface="Calibri"/>
              <a:cs typeface="Calibri"/>
              <a:sym typeface="Calibri"/>
            </a:endParaRPr>
          </a:p>
          <a:p>
            <a:pPr marL="0" marR="0" lvl="0" indent="0" algn="l" rtl="0">
              <a:lnSpc>
                <a:spcPct val="90000"/>
              </a:lnSpc>
              <a:spcBef>
                <a:spcPts val="2418"/>
              </a:spcBef>
              <a:spcAft>
                <a:spcPts val="0"/>
              </a:spcAft>
              <a:buNone/>
            </a:pPr>
            <a:endParaRPr sz="2800" b="0"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7"/>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n-US" sz="4400" b="0" strike="noStrike">
                <a:solidFill>
                  <a:srgbClr val="FFFFFF"/>
                </a:solidFill>
                <a:latin typeface="Calibri"/>
                <a:ea typeface="Calibri"/>
                <a:cs typeface="Calibri"/>
                <a:sym typeface="Calibri"/>
              </a:rPr>
              <a:t>Candidate for fetal ultrasound diagnosis</a:t>
            </a:r>
            <a:endParaRPr sz="4400" b="0" strike="noStrike">
              <a:solidFill>
                <a:srgbClr val="FFFFFF"/>
              </a:solidFill>
              <a:latin typeface="Calibri"/>
              <a:ea typeface="Calibri"/>
              <a:cs typeface="Calibri"/>
              <a:sym typeface="Calibri"/>
            </a:endParaRPr>
          </a:p>
        </p:txBody>
      </p:sp>
      <p:sp>
        <p:nvSpPr>
          <p:cNvPr id="182" name="Google Shape;182;p37"/>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432000" marR="0" lvl="0" indent="-324000" algn="l" rtl="0">
              <a:spcBef>
                <a:spcPts val="0"/>
              </a:spcBef>
              <a:spcAft>
                <a:spcPts val="0"/>
              </a:spcAft>
              <a:buClr>
                <a:srgbClr val="FFFFFF"/>
              </a:buClr>
              <a:buSzPts val="1260"/>
              <a:buFont typeface="Noto Sans Symbols"/>
              <a:buChar char="●"/>
            </a:pPr>
            <a:r>
              <a:rPr lang="en-US" sz="2800" b="0" strike="noStrike">
                <a:solidFill>
                  <a:srgbClr val="FFFFFF"/>
                </a:solidFill>
                <a:latin typeface="Calibri"/>
                <a:ea typeface="Calibri"/>
                <a:cs typeface="Calibri"/>
                <a:sym typeface="Calibri"/>
              </a:rPr>
              <a:t>Mothers of higher age, 38+</a:t>
            </a:r>
            <a:endParaRPr sz="2800" b="0" strike="noStrike">
              <a:solidFill>
                <a:srgbClr val="FFFFFF"/>
              </a:solidFill>
              <a:latin typeface="Calibri"/>
              <a:ea typeface="Calibri"/>
              <a:cs typeface="Calibri"/>
              <a:sym typeface="Calibri"/>
            </a:endParaRPr>
          </a:p>
          <a:p>
            <a:pPr marL="432000" marR="0" lvl="0" indent="-324000" algn="l" rtl="0">
              <a:spcBef>
                <a:spcPts val="1417"/>
              </a:spcBef>
              <a:spcAft>
                <a:spcPts val="0"/>
              </a:spcAft>
              <a:buClr>
                <a:srgbClr val="FFFFFF"/>
              </a:buClr>
              <a:buSzPts val="1260"/>
              <a:buFont typeface="Noto Sans Symbols"/>
              <a:buChar char="●"/>
            </a:pPr>
            <a:r>
              <a:rPr lang="en-US" sz="2800" b="0" strike="noStrike">
                <a:solidFill>
                  <a:srgbClr val="FFFFFF"/>
                </a:solidFill>
                <a:latin typeface="Calibri"/>
                <a:ea typeface="Calibri"/>
                <a:cs typeface="Calibri"/>
                <a:sym typeface="Calibri"/>
              </a:rPr>
              <a:t>Family history of genetic disorders – hereditary diseases</a:t>
            </a:r>
            <a:endParaRPr sz="2800" b="0" strike="noStrike">
              <a:solidFill>
                <a:srgbClr val="FFFFFF"/>
              </a:solidFill>
              <a:latin typeface="Calibri"/>
              <a:ea typeface="Calibri"/>
              <a:cs typeface="Calibri"/>
              <a:sym typeface="Calibri"/>
            </a:endParaRPr>
          </a:p>
          <a:p>
            <a:pPr marL="432000" marR="0" lvl="0" indent="-324000" algn="l" rtl="0">
              <a:spcBef>
                <a:spcPts val="1417"/>
              </a:spcBef>
              <a:spcAft>
                <a:spcPts val="0"/>
              </a:spcAft>
              <a:buClr>
                <a:srgbClr val="FFFFFF"/>
              </a:buClr>
              <a:buSzPts val="1260"/>
              <a:buFont typeface="Noto Sans Symbols"/>
              <a:buChar char="●"/>
            </a:pPr>
            <a:r>
              <a:rPr lang="en-US" sz="2800" b="0" strike="noStrike">
                <a:solidFill>
                  <a:srgbClr val="FFFFFF"/>
                </a:solidFill>
                <a:latin typeface="Calibri"/>
                <a:ea typeface="Calibri"/>
                <a:cs typeface="Calibri"/>
                <a:sym typeface="Calibri"/>
              </a:rPr>
              <a:t>Genetic parents previously having had a child with genetic abnormality</a:t>
            </a:r>
            <a:endParaRPr sz="2800" b="0" strike="noStrike">
              <a:solidFill>
                <a:srgbClr val="FFFFFF"/>
              </a:solidFill>
              <a:latin typeface="Calibri"/>
              <a:ea typeface="Calibri"/>
              <a:cs typeface="Calibri"/>
              <a:sym typeface="Calibri"/>
            </a:endParaRPr>
          </a:p>
          <a:p>
            <a:pPr marL="432000" marR="0" lvl="0" indent="-324000" algn="l" rtl="0">
              <a:spcBef>
                <a:spcPts val="1417"/>
              </a:spcBef>
              <a:spcAft>
                <a:spcPts val="0"/>
              </a:spcAft>
              <a:buClr>
                <a:srgbClr val="FFFFFF"/>
              </a:buClr>
              <a:buSzPts val="1260"/>
              <a:buFont typeface="Noto Sans Symbols"/>
              <a:buChar char="●"/>
            </a:pPr>
            <a:r>
              <a:rPr lang="en-US" sz="2800" b="0" strike="noStrike">
                <a:solidFill>
                  <a:srgbClr val="FFFFFF"/>
                </a:solidFill>
                <a:latin typeface="Calibri"/>
                <a:ea typeface="Calibri"/>
                <a:cs typeface="Calibri"/>
                <a:sym typeface="Calibri"/>
              </a:rPr>
              <a:t>Mother in risk group, e.g., she is a drug user, use certain medications etc.</a:t>
            </a:r>
            <a:endParaRPr sz="2800" b="0" strike="noStrike">
              <a:solidFill>
                <a:srgbClr val="FFFFFF"/>
              </a:solidFill>
              <a:latin typeface="Calibri"/>
              <a:ea typeface="Calibri"/>
              <a:cs typeface="Calibri"/>
              <a:sym typeface="Calibri"/>
            </a:endParaRPr>
          </a:p>
          <a:p>
            <a:pPr marL="432000" marR="0" lvl="0" indent="-324000" algn="l" rtl="0">
              <a:spcBef>
                <a:spcPts val="1417"/>
              </a:spcBef>
              <a:spcAft>
                <a:spcPts val="0"/>
              </a:spcAft>
              <a:buClr>
                <a:srgbClr val="FFFFFF"/>
              </a:buClr>
              <a:buSzPts val="1260"/>
              <a:buFont typeface="Noto Sans Symbols"/>
              <a:buChar char="●"/>
            </a:pPr>
            <a:r>
              <a:rPr lang="en-US" sz="2800" b="0" strike="noStrike">
                <a:solidFill>
                  <a:srgbClr val="FFFFFF"/>
                </a:solidFill>
                <a:latin typeface="Calibri"/>
                <a:ea typeface="Calibri"/>
                <a:cs typeface="Calibri"/>
                <a:sym typeface="Calibri"/>
              </a:rPr>
              <a:t>A previous US examination showed indications for abnormality → new “double examination” with US and serology </a:t>
            </a:r>
            <a:endParaRPr sz="2800" b="0" strike="noStrike">
              <a:solidFill>
                <a:srgbClr val="FFFFFF"/>
              </a:solidFill>
              <a:latin typeface="Calibri"/>
              <a:ea typeface="Calibri"/>
              <a:cs typeface="Calibri"/>
              <a:sym typeface="Calibri"/>
            </a:endParaRPr>
          </a:p>
          <a:p>
            <a:pPr marL="432000" marR="0" lvl="0" indent="-324000" algn="l" rtl="0">
              <a:spcBef>
                <a:spcPts val="1417"/>
              </a:spcBef>
              <a:spcAft>
                <a:spcPts val="0"/>
              </a:spcAft>
              <a:buClr>
                <a:srgbClr val="FFFFFF"/>
              </a:buClr>
              <a:buSzPts val="1260"/>
              <a:buFont typeface="Noto Sans Symbols"/>
              <a:buChar char="●"/>
            </a:pPr>
            <a:r>
              <a:rPr lang="en-US" sz="2800" b="0" strike="noStrike">
                <a:solidFill>
                  <a:srgbClr val="FFFFFF"/>
                </a:solidFill>
                <a:latin typeface="Calibri"/>
                <a:ea typeface="Calibri"/>
                <a:cs typeface="Calibri"/>
                <a:sym typeface="Calibri"/>
              </a:rPr>
              <a:t>Ultrasound examination as part of prenatal care (Norway) </a:t>
            </a:r>
            <a:endParaRPr sz="2800" b="0" strike="noStrik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8"/>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n-US" sz="4400" b="0" strike="noStrike" dirty="0">
                <a:solidFill>
                  <a:srgbClr val="FFFFFF"/>
                </a:solidFill>
                <a:latin typeface="Calibri"/>
                <a:ea typeface="Calibri"/>
                <a:cs typeface="Calibri"/>
                <a:sym typeface="Calibri"/>
              </a:rPr>
              <a:t>Risks and Complications</a:t>
            </a:r>
            <a:endParaRPr sz="4400" b="0" strike="noStrike" dirty="0">
              <a:solidFill>
                <a:srgbClr val="FFFFFF"/>
              </a:solidFill>
              <a:latin typeface="Calibri"/>
              <a:ea typeface="Calibri"/>
              <a:cs typeface="Calibri"/>
              <a:sym typeface="Calibri"/>
            </a:endParaRPr>
          </a:p>
        </p:txBody>
      </p:sp>
      <p:sp>
        <p:nvSpPr>
          <p:cNvPr id="188" name="Google Shape;188;p38"/>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432000" marR="0" lvl="0" indent="-324000" algn="l" rtl="0">
              <a:spcBef>
                <a:spcPts val="0"/>
              </a:spcBef>
              <a:spcAft>
                <a:spcPts val="0"/>
              </a:spcAft>
              <a:buClr>
                <a:srgbClr val="FFFFFF"/>
              </a:buClr>
              <a:buSzPts val="1260"/>
              <a:buFont typeface="Noto Sans Symbols"/>
              <a:buChar char="●"/>
            </a:pPr>
            <a:r>
              <a:rPr lang="en-US" sz="2800" b="0" strike="noStrike" dirty="0">
                <a:solidFill>
                  <a:srgbClr val="FFFFFF"/>
                </a:solidFill>
                <a:latin typeface="Calibri"/>
                <a:ea typeface="Calibri"/>
                <a:cs typeface="Calibri"/>
                <a:sym typeface="Calibri"/>
              </a:rPr>
              <a:t>No risk related to the ultrasound</a:t>
            </a:r>
            <a:endParaRPr sz="2800" b="0" strike="noStrike" dirty="0">
              <a:solidFill>
                <a:srgbClr val="FFFFFF"/>
              </a:solidFill>
              <a:latin typeface="Calibri"/>
              <a:ea typeface="Calibri"/>
              <a:cs typeface="Calibri"/>
              <a:sym typeface="Calibri"/>
            </a:endParaRPr>
          </a:p>
          <a:p>
            <a:pPr marL="432000" marR="0" lvl="0" indent="-324000" algn="l" rtl="0">
              <a:spcBef>
                <a:spcPts val="1417"/>
              </a:spcBef>
              <a:spcAft>
                <a:spcPts val="0"/>
              </a:spcAft>
              <a:buClr>
                <a:srgbClr val="FFFFFF"/>
              </a:buClr>
              <a:buSzPts val="1260"/>
              <a:buFont typeface="Noto Sans Symbols"/>
              <a:buChar char="●"/>
            </a:pPr>
            <a:r>
              <a:rPr lang="en-US" sz="2800" b="0" strike="noStrike" dirty="0">
                <a:solidFill>
                  <a:srgbClr val="FFFFFF"/>
                </a:solidFill>
                <a:latin typeface="Calibri"/>
                <a:ea typeface="Calibri"/>
                <a:cs typeface="Calibri"/>
                <a:sym typeface="Calibri"/>
              </a:rPr>
              <a:t>If probable finding of genetic defect the doctor will recommend amniotic fluid sampling to confirm the diagnosis</a:t>
            </a:r>
            <a:endParaRPr sz="2800" b="0" strike="noStrike" dirty="0">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496E9-7519-465D-9A98-D1FC911305F9}"/>
              </a:ext>
            </a:extLst>
          </p:cNvPr>
          <p:cNvSpPr>
            <a:spLocks noGrp="1"/>
          </p:cNvSpPr>
          <p:nvPr>
            <p:ph type="title"/>
          </p:nvPr>
        </p:nvSpPr>
        <p:spPr/>
        <p:txBody>
          <a:bodyPr/>
          <a:lstStyle/>
          <a:p>
            <a:r>
              <a:rPr lang="en-US" sz="4400" dirty="0">
                <a:solidFill>
                  <a:schemeClr val="bg1"/>
                </a:solidFill>
              </a:rPr>
              <a:t>Maternal blood test</a:t>
            </a:r>
          </a:p>
        </p:txBody>
      </p:sp>
      <p:sp>
        <p:nvSpPr>
          <p:cNvPr id="3" name="Textplatzhalter 2">
            <a:extLst>
              <a:ext uri="{FF2B5EF4-FFF2-40B4-BE49-F238E27FC236}">
                <a16:creationId xmlns:a16="http://schemas.microsoft.com/office/drawing/2014/main" id="{0CBE6E0C-8F39-4AB0-8C22-57B0C66496EC}"/>
              </a:ext>
            </a:extLst>
          </p:cNvPr>
          <p:cNvSpPr>
            <a:spLocks noGrp="1"/>
          </p:cNvSpPr>
          <p:nvPr>
            <p:ph type="body" idx="1"/>
          </p:nvPr>
        </p:nvSpPr>
        <p:spPr/>
        <p:txBody>
          <a:bodyPr/>
          <a:lstStyle/>
          <a:p>
            <a:pPr marL="514350" indent="-285750">
              <a:buClr>
                <a:schemeClr val="bg1"/>
              </a:buClr>
              <a:buFont typeface="Arial" panose="020B0604020202020204" pitchFamily="34" charset="0"/>
              <a:buChar char="•"/>
            </a:pPr>
            <a:r>
              <a:rPr lang="en-US" sz="2400" dirty="0">
                <a:solidFill>
                  <a:schemeClr val="bg1"/>
                </a:solidFill>
              </a:rPr>
              <a:t>Noninvasive screening test that helps to assess the risk of chromosomal abnormalities and neural tube defects</a:t>
            </a:r>
          </a:p>
          <a:p>
            <a:pPr marL="514350" indent="-285750">
              <a:buClr>
                <a:schemeClr val="bg1"/>
              </a:buClr>
              <a:buFont typeface="Arial" panose="020B0604020202020204" pitchFamily="34" charset="0"/>
              <a:buChar char="•"/>
            </a:pPr>
            <a:r>
              <a:rPr lang="en-US" sz="2400" dirty="0">
                <a:solidFill>
                  <a:schemeClr val="bg1"/>
                </a:solidFill>
              </a:rPr>
              <a:t>It is usually used in a combined form with other tests</a:t>
            </a:r>
          </a:p>
        </p:txBody>
      </p:sp>
      <p:pic>
        <p:nvPicPr>
          <p:cNvPr id="5" name="Grafik 4">
            <a:extLst>
              <a:ext uri="{FF2B5EF4-FFF2-40B4-BE49-F238E27FC236}">
                <a16:creationId xmlns:a16="http://schemas.microsoft.com/office/drawing/2014/main" id="{7D86C047-E9A2-4ADD-83FB-7651A9E85038}"/>
              </a:ext>
            </a:extLst>
          </p:cNvPr>
          <p:cNvPicPr>
            <a:picLocks noChangeAspect="1"/>
          </p:cNvPicPr>
          <p:nvPr/>
        </p:nvPicPr>
        <p:blipFill>
          <a:blip r:embed="rId2"/>
          <a:stretch>
            <a:fillRect/>
          </a:stretch>
        </p:blipFill>
        <p:spPr>
          <a:xfrm>
            <a:off x="7697238" y="3687769"/>
            <a:ext cx="4355631" cy="2805191"/>
          </a:xfrm>
          <a:prstGeom prst="rect">
            <a:avLst/>
          </a:prstGeom>
        </p:spPr>
      </p:pic>
    </p:spTree>
    <p:extLst>
      <p:ext uri="{BB962C8B-B14F-4D97-AF65-F5344CB8AC3E}">
        <p14:creationId xmlns:p14="http://schemas.microsoft.com/office/powerpoint/2010/main" val="130150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4726A-440F-4253-A44B-3D9581C1A097}"/>
              </a:ext>
            </a:extLst>
          </p:cNvPr>
          <p:cNvSpPr>
            <a:spLocks noGrp="1"/>
          </p:cNvSpPr>
          <p:nvPr>
            <p:ph type="title"/>
          </p:nvPr>
        </p:nvSpPr>
        <p:spPr/>
        <p:txBody>
          <a:bodyPr/>
          <a:lstStyle/>
          <a:p>
            <a:r>
              <a:rPr lang="en-US" sz="4400" dirty="0">
                <a:solidFill>
                  <a:schemeClr val="bg1"/>
                </a:solidFill>
              </a:rPr>
              <a:t>How it works</a:t>
            </a:r>
            <a:br>
              <a:rPr lang="en-US" dirty="0">
                <a:solidFill>
                  <a:schemeClr val="bg1"/>
                </a:solidFill>
              </a:rPr>
            </a:br>
            <a:endParaRPr lang="en-US" dirty="0">
              <a:solidFill>
                <a:schemeClr val="bg1"/>
              </a:solidFill>
            </a:endParaRPr>
          </a:p>
        </p:txBody>
      </p:sp>
      <p:sp>
        <p:nvSpPr>
          <p:cNvPr id="3" name="Textplatzhalter 2">
            <a:extLst>
              <a:ext uri="{FF2B5EF4-FFF2-40B4-BE49-F238E27FC236}">
                <a16:creationId xmlns:a16="http://schemas.microsoft.com/office/drawing/2014/main" id="{6935D12D-FA2E-4DD1-9F24-9D20D0BA1111}"/>
              </a:ext>
            </a:extLst>
          </p:cNvPr>
          <p:cNvSpPr>
            <a:spLocks noGrp="1"/>
          </p:cNvSpPr>
          <p:nvPr>
            <p:ph type="body" idx="1"/>
          </p:nvPr>
        </p:nvSpPr>
        <p:spPr>
          <a:xfrm>
            <a:off x="643527" y="1776921"/>
            <a:ext cx="10515240" cy="4350960"/>
          </a:xfrm>
        </p:spPr>
        <p:txBody>
          <a:bodyPr/>
          <a:lstStyle/>
          <a:p>
            <a:pPr marL="514350" indent="-285750">
              <a:buClr>
                <a:schemeClr val="bg1"/>
              </a:buClr>
              <a:buFont typeface="Arial" panose="020B0604020202020204" pitchFamily="34" charset="0"/>
              <a:buChar char="•"/>
            </a:pPr>
            <a:r>
              <a:rPr lang="en-US" sz="2400" dirty="0">
                <a:solidFill>
                  <a:schemeClr val="bg1"/>
                </a:solidFill>
              </a:rPr>
              <a:t>Blood from the mother is taken in the first and second trimester of the pregnancy.</a:t>
            </a:r>
          </a:p>
          <a:p>
            <a:pPr marL="514350" indent="-285750">
              <a:buClr>
                <a:schemeClr val="bg1"/>
              </a:buClr>
              <a:buFont typeface="Arial" panose="020B0604020202020204" pitchFamily="34" charset="0"/>
              <a:buChar char="•"/>
            </a:pPr>
            <a:r>
              <a:rPr lang="en-US" sz="2400" dirty="0">
                <a:solidFill>
                  <a:schemeClr val="bg1"/>
                </a:solidFill>
              </a:rPr>
              <a:t>First trimester blood (week 9-13) is tested for the levels of </a:t>
            </a:r>
            <a:r>
              <a:rPr lang="en-US" sz="2400" dirty="0" err="1">
                <a:solidFill>
                  <a:schemeClr val="bg1"/>
                </a:solidFill>
              </a:rPr>
              <a:t>hCG</a:t>
            </a:r>
            <a:r>
              <a:rPr lang="en-US" sz="2400" dirty="0">
                <a:solidFill>
                  <a:schemeClr val="bg1"/>
                </a:solidFill>
              </a:rPr>
              <a:t> and pregnancy associated plasma protein</a:t>
            </a:r>
          </a:p>
          <a:p>
            <a:pPr marL="514350" indent="-285750">
              <a:buClr>
                <a:schemeClr val="bg1"/>
              </a:buClr>
              <a:buFont typeface="Arial" panose="020B0604020202020204" pitchFamily="34" charset="0"/>
              <a:buChar char="•"/>
            </a:pPr>
            <a:r>
              <a:rPr lang="en-US" sz="2400" dirty="0">
                <a:solidFill>
                  <a:schemeClr val="bg1"/>
                </a:solidFill>
              </a:rPr>
              <a:t>Second trimester blood (week 15-17)is tested for multiple markers like AFP, </a:t>
            </a:r>
            <a:r>
              <a:rPr lang="en-US" sz="2400" dirty="0" err="1">
                <a:solidFill>
                  <a:schemeClr val="bg1"/>
                </a:solidFill>
              </a:rPr>
              <a:t>hCG</a:t>
            </a:r>
            <a:r>
              <a:rPr lang="en-US" sz="2400" dirty="0">
                <a:solidFill>
                  <a:schemeClr val="bg1"/>
                </a:solidFill>
              </a:rPr>
              <a:t>, Estriol and Inhibin. </a:t>
            </a:r>
          </a:p>
          <a:p>
            <a:pPr marL="514350" indent="-285750">
              <a:buClr>
                <a:schemeClr val="bg1"/>
              </a:buClr>
              <a:buFont typeface="Arial" panose="020B0604020202020204" pitchFamily="34" charset="0"/>
              <a:buChar char="•"/>
            </a:pPr>
            <a:r>
              <a:rPr lang="en-US" sz="2400" dirty="0">
                <a:solidFill>
                  <a:schemeClr val="bg1"/>
                </a:solidFill>
              </a:rPr>
              <a:t>The fetus or placenta produces those markers. Over the placenta those markers enter the maternal blood.</a:t>
            </a:r>
          </a:p>
          <a:p>
            <a:pPr marL="514350" indent="-285750">
              <a:buClr>
                <a:schemeClr val="bg1"/>
              </a:buClr>
              <a:buFont typeface="Arial" panose="020B0604020202020204" pitchFamily="34" charset="0"/>
              <a:buChar char="•"/>
            </a:pPr>
            <a:r>
              <a:rPr lang="en-US" sz="2400" dirty="0">
                <a:solidFill>
                  <a:schemeClr val="bg1"/>
                </a:solidFill>
              </a:rPr>
              <a:t>The amount of those markers changes during pregnancy and also in case of chromosomal abnormalities and neural tube defects</a:t>
            </a:r>
            <a:r>
              <a:rPr lang="en-US" dirty="0">
                <a:solidFill>
                  <a:schemeClr val="bg1"/>
                </a:solidFill>
              </a:rPr>
              <a:t>.</a:t>
            </a:r>
          </a:p>
          <a:p>
            <a:pPr marL="514350" indent="-285750">
              <a:buClr>
                <a:schemeClr val="bg1"/>
              </a:buClr>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9490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4726A-440F-4253-A44B-3D9581C1A097}"/>
              </a:ext>
            </a:extLst>
          </p:cNvPr>
          <p:cNvSpPr>
            <a:spLocks noGrp="1"/>
          </p:cNvSpPr>
          <p:nvPr>
            <p:ph type="title"/>
          </p:nvPr>
        </p:nvSpPr>
        <p:spPr/>
        <p:txBody>
          <a:bodyPr/>
          <a:lstStyle/>
          <a:p>
            <a:r>
              <a:rPr lang="en-US" sz="4400" dirty="0">
                <a:solidFill>
                  <a:schemeClr val="bg1"/>
                </a:solidFill>
              </a:rPr>
              <a:t>Maternal blood testing</a:t>
            </a:r>
            <a:br>
              <a:rPr lang="en-US" dirty="0">
                <a:solidFill>
                  <a:schemeClr val="bg1"/>
                </a:solidFill>
              </a:rPr>
            </a:br>
            <a:endParaRPr lang="en-US" dirty="0">
              <a:solidFill>
                <a:schemeClr val="bg1"/>
              </a:solidFill>
            </a:endParaRPr>
          </a:p>
        </p:txBody>
      </p:sp>
      <p:sp>
        <p:nvSpPr>
          <p:cNvPr id="3" name="Textplatzhalter 2">
            <a:extLst>
              <a:ext uri="{FF2B5EF4-FFF2-40B4-BE49-F238E27FC236}">
                <a16:creationId xmlns:a16="http://schemas.microsoft.com/office/drawing/2014/main" id="{6935D12D-FA2E-4DD1-9F24-9D20D0BA1111}"/>
              </a:ext>
            </a:extLst>
          </p:cNvPr>
          <p:cNvSpPr>
            <a:spLocks noGrp="1"/>
          </p:cNvSpPr>
          <p:nvPr>
            <p:ph type="body" idx="1"/>
          </p:nvPr>
        </p:nvSpPr>
        <p:spPr>
          <a:xfrm>
            <a:off x="643527" y="1776921"/>
            <a:ext cx="10515240" cy="4350960"/>
          </a:xfrm>
        </p:spPr>
        <p:txBody>
          <a:bodyPr/>
          <a:lstStyle/>
          <a:p>
            <a:pPr marL="514350" indent="-285750">
              <a:buClr>
                <a:schemeClr val="bg1"/>
              </a:buClr>
              <a:buFont typeface="Arial" panose="020B0604020202020204" pitchFamily="34" charset="0"/>
              <a:buChar char="•"/>
            </a:pPr>
            <a:r>
              <a:rPr lang="en-US" dirty="0">
                <a:solidFill>
                  <a:schemeClr val="bg1"/>
                </a:solidFill>
              </a:rPr>
              <a:t>First trimester screening for:</a:t>
            </a:r>
          </a:p>
          <a:p>
            <a:pPr marL="971550" lvl="1" indent="-285750">
              <a:buClr>
                <a:schemeClr val="bg1"/>
              </a:buClr>
              <a:buFont typeface="Arial" panose="020B0604020202020204" pitchFamily="34" charset="0"/>
              <a:buChar char="•"/>
            </a:pPr>
            <a:r>
              <a:rPr lang="en-US" dirty="0">
                <a:solidFill>
                  <a:schemeClr val="bg1"/>
                </a:solidFill>
              </a:rPr>
              <a:t>pregnancy-associated plasma protein (PAPP-A)– placental protein</a:t>
            </a:r>
          </a:p>
          <a:p>
            <a:pPr marL="971550" lvl="1" indent="-285750">
              <a:buClr>
                <a:schemeClr val="bg1"/>
              </a:buClr>
              <a:buFont typeface="Arial" panose="020B0604020202020204" pitchFamily="34" charset="0"/>
              <a:buChar char="•"/>
            </a:pPr>
            <a:r>
              <a:rPr lang="en-US" dirty="0">
                <a:solidFill>
                  <a:schemeClr val="bg1"/>
                </a:solidFill>
              </a:rPr>
              <a:t>Human chorionic gonadotropin– placental hormone of early pregnancy</a:t>
            </a:r>
          </a:p>
          <a:p>
            <a:pPr marL="971550" lvl="1" indent="-285750">
              <a:buClr>
                <a:schemeClr val="bg1"/>
              </a:buClr>
              <a:buFont typeface="Arial" panose="020B0604020202020204" pitchFamily="34" charset="0"/>
              <a:buChar char="•"/>
            </a:pPr>
            <a:r>
              <a:rPr lang="en-US" dirty="0">
                <a:solidFill>
                  <a:schemeClr val="bg1"/>
                </a:solidFill>
              </a:rPr>
              <a:t>Abnormal levels of PAPP-A or </a:t>
            </a:r>
            <a:r>
              <a:rPr lang="en-US" dirty="0" err="1">
                <a:solidFill>
                  <a:schemeClr val="bg1"/>
                </a:solidFill>
              </a:rPr>
              <a:t>hCG</a:t>
            </a:r>
            <a:r>
              <a:rPr lang="en-US" dirty="0">
                <a:solidFill>
                  <a:schemeClr val="bg1"/>
                </a:solidFill>
              </a:rPr>
              <a:t> indicate a higher risk for chromosomal defects such as Trisomy 18 or trisomy 21. </a:t>
            </a:r>
          </a:p>
          <a:p>
            <a:pPr marL="971550" lvl="1" indent="-285750">
              <a:buClr>
                <a:schemeClr val="bg1"/>
              </a:buClr>
              <a:buFont typeface="Arial" panose="020B0604020202020204" pitchFamily="34" charset="0"/>
              <a:buChar char="•"/>
            </a:pPr>
            <a:endParaRPr lang="en-US" dirty="0">
              <a:solidFill>
                <a:schemeClr val="bg1"/>
              </a:solidFill>
            </a:endParaRPr>
          </a:p>
          <a:p>
            <a:pPr marL="514350" indent="-285750">
              <a:buClr>
                <a:schemeClr val="bg1"/>
              </a:buClr>
              <a:buFont typeface="Arial" panose="020B0604020202020204" pitchFamily="34" charset="0"/>
              <a:buChar char="•"/>
            </a:pPr>
            <a:r>
              <a:rPr lang="en-US" dirty="0">
                <a:solidFill>
                  <a:schemeClr val="bg1"/>
                </a:solidFill>
              </a:rPr>
              <a:t>Second trimester screening:</a:t>
            </a:r>
          </a:p>
          <a:p>
            <a:pPr marL="971550" lvl="1" indent="-285750">
              <a:buClr>
                <a:schemeClr val="bg1"/>
              </a:buClr>
              <a:buFont typeface="Arial" panose="020B0604020202020204" pitchFamily="34" charset="0"/>
              <a:buChar char="•"/>
            </a:pPr>
            <a:r>
              <a:rPr lang="en-US" dirty="0">
                <a:solidFill>
                  <a:schemeClr val="bg1"/>
                </a:solidFill>
              </a:rPr>
              <a:t>Alpha-fetoprotein screening– made by the fetal liver and is found in amniotic fluid. Abnormal levels indicate:</a:t>
            </a:r>
          </a:p>
          <a:p>
            <a:pPr marL="1428750" lvl="2" indent="-285750">
              <a:buClr>
                <a:schemeClr val="bg1"/>
              </a:buClr>
              <a:buFont typeface="Arial" panose="020B0604020202020204" pitchFamily="34" charset="0"/>
              <a:buChar char="•"/>
            </a:pPr>
            <a:r>
              <a:rPr lang="en-US" dirty="0">
                <a:solidFill>
                  <a:schemeClr val="bg1"/>
                </a:solidFill>
              </a:rPr>
              <a:t>open neural tube defects e.g. spina bifida</a:t>
            </a:r>
          </a:p>
          <a:p>
            <a:pPr marL="1428750" lvl="2" indent="-285750">
              <a:buClr>
                <a:schemeClr val="bg1"/>
              </a:buClr>
              <a:buFont typeface="Arial" panose="020B0604020202020204" pitchFamily="34" charset="0"/>
              <a:buChar char="•"/>
            </a:pPr>
            <a:r>
              <a:rPr lang="en-US" dirty="0">
                <a:solidFill>
                  <a:schemeClr val="bg1"/>
                </a:solidFill>
              </a:rPr>
              <a:t>Chromosomal problems e.g. down syndrome</a:t>
            </a:r>
          </a:p>
          <a:p>
            <a:pPr marL="1428750" lvl="2" indent="-285750">
              <a:buClr>
                <a:schemeClr val="bg1"/>
              </a:buClr>
              <a:buFont typeface="Arial" panose="020B0604020202020204" pitchFamily="34" charset="0"/>
              <a:buChar char="•"/>
            </a:pPr>
            <a:r>
              <a:rPr lang="en-US" dirty="0">
                <a:solidFill>
                  <a:schemeClr val="bg1"/>
                </a:solidFill>
              </a:rPr>
              <a:t>Twins</a:t>
            </a:r>
          </a:p>
          <a:p>
            <a:pPr marL="1428750" lvl="2" indent="-285750">
              <a:buClr>
                <a:schemeClr val="bg1"/>
              </a:buClr>
              <a:buFont typeface="Arial" panose="020B0604020202020204" pitchFamily="34" charset="0"/>
              <a:buChar char="•"/>
            </a:pPr>
            <a:r>
              <a:rPr lang="en-US" dirty="0">
                <a:solidFill>
                  <a:schemeClr val="bg1"/>
                </a:solidFill>
              </a:rPr>
              <a:t>Incorrect due date– levels vary throughout pregnancy</a:t>
            </a:r>
          </a:p>
          <a:p>
            <a:pPr marL="971550" lvl="1" indent="-285750">
              <a:buClr>
                <a:schemeClr val="bg1"/>
              </a:buClr>
              <a:buFont typeface="Arial" panose="020B0604020202020204" pitchFamily="34" charset="0"/>
              <a:buChar char="•"/>
            </a:pPr>
            <a:r>
              <a:rPr lang="en-US" dirty="0" err="1">
                <a:solidFill>
                  <a:schemeClr val="bg1"/>
                </a:solidFill>
              </a:rPr>
              <a:t>hCG</a:t>
            </a:r>
            <a:endParaRPr lang="en-US" dirty="0">
              <a:solidFill>
                <a:schemeClr val="bg1"/>
              </a:solidFill>
            </a:endParaRPr>
          </a:p>
          <a:p>
            <a:pPr marL="971550" lvl="1" indent="-285750">
              <a:buClr>
                <a:schemeClr val="bg1"/>
              </a:buClr>
              <a:buFont typeface="Arial" panose="020B0604020202020204" pitchFamily="34" charset="0"/>
              <a:buChar char="•"/>
            </a:pPr>
            <a:r>
              <a:rPr lang="en-US" dirty="0">
                <a:solidFill>
                  <a:schemeClr val="bg1"/>
                </a:solidFill>
              </a:rPr>
              <a:t>Estriol</a:t>
            </a:r>
          </a:p>
          <a:p>
            <a:pPr marL="971550" lvl="1" indent="-285750">
              <a:buClr>
                <a:schemeClr val="bg1"/>
              </a:buClr>
              <a:buFont typeface="Arial" panose="020B0604020202020204" pitchFamily="34" charset="0"/>
              <a:buChar char="•"/>
            </a:pPr>
            <a:r>
              <a:rPr lang="en-US" dirty="0">
                <a:solidFill>
                  <a:schemeClr val="bg1"/>
                </a:solidFill>
              </a:rPr>
              <a:t>Inhibin	</a:t>
            </a:r>
          </a:p>
        </p:txBody>
      </p:sp>
    </p:spTree>
    <p:extLst>
      <p:ext uri="{BB962C8B-B14F-4D97-AF65-F5344CB8AC3E}">
        <p14:creationId xmlns:p14="http://schemas.microsoft.com/office/powerpoint/2010/main" val="213489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4726A-440F-4253-A44B-3D9581C1A097}"/>
              </a:ext>
            </a:extLst>
          </p:cNvPr>
          <p:cNvSpPr>
            <a:spLocks noGrp="1"/>
          </p:cNvSpPr>
          <p:nvPr>
            <p:ph type="title"/>
          </p:nvPr>
        </p:nvSpPr>
        <p:spPr>
          <a:xfrm>
            <a:off x="682438" y="296947"/>
            <a:ext cx="10515240" cy="1325160"/>
          </a:xfrm>
        </p:spPr>
        <p:txBody>
          <a:bodyPr/>
          <a:lstStyle/>
          <a:p>
            <a:r>
              <a:rPr lang="en-US" sz="4400" dirty="0">
                <a:solidFill>
                  <a:schemeClr val="bg1"/>
                </a:solidFill>
              </a:rPr>
              <a:t>What it does</a:t>
            </a:r>
            <a:r>
              <a:rPr lang="en-US" dirty="0">
                <a:solidFill>
                  <a:schemeClr val="bg1"/>
                </a:solidFill>
              </a:rPr>
              <a:t>:</a:t>
            </a:r>
            <a:br>
              <a:rPr lang="en-US" dirty="0">
                <a:solidFill>
                  <a:schemeClr val="bg1"/>
                </a:solidFill>
              </a:rPr>
            </a:br>
            <a:br>
              <a:rPr lang="en-US" dirty="0">
                <a:solidFill>
                  <a:schemeClr val="bg1"/>
                </a:solidFill>
              </a:rPr>
            </a:br>
            <a:endParaRPr lang="en-US" dirty="0">
              <a:solidFill>
                <a:schemeClr val="bg1"/>
              </a:solidFill>
            </a:endParaRPr>
          </a:p>
        </p:txBody>
      </p:sp>
      <p:sp>
        <p:nvSpPr>
          <p:cNvPr id="3" name="Textplatzhalter 2">
            <a:extLst>
              <a:ext uri="{FF2B5EF4-FFF2-40B4-BE49-F238E27FC236}">
                <a16:creationId xmlns:a16="http://schemas.microsoft.com/office/drawing/2014/main" id="{6935D12D-FA2E-4DD1-9F24-9D20D0BA1111}"/>
              </a:ext>
            </a:extLst>
          </p:cNvPr>
          <p:cNvSpPr>
            <a:spLocks noGrp="1"/>
          </p:cNvSpPr>
          <p:nvPr>
            <p:ph type="body" idx="1"/>
          </p:nvPr>
        </p:nvSpPr>
        <p:spPr/>
        <p:txBody>
          <a:bodyPr/>
          <a:lstStyle/>
          <a:p>
            <a:pPr marL="514350" indent="-285750">
              <a:buClr>
                <a:schemeClr val="bg1"/>
              </a:buClr>
              <a:buFont typeface="Arial" panose="020B0604020202020204" pitchFamily="34" charset="0"/>
              <a:buChar char="•"/>
            </a:pPr>
            <a:r>
              <a:rPr lang="en-US" sz="2400" dirty="0">
                <a:solidFill>
                  <a:schemeClr val="bg1"/>
                </a:solidFill>
              </a:rPr>
              <a:t>it is a screening test to identify pregnancies with a higher risk for chromosomal abnormalities like down syndrome (trisomy 21) or Edwards syndrome (trisomy 18). </a:t>
            </a:r>
          </a:p>
          <a:p>
            <a:pPr marL="514350" indent="-285750">
              <a:buClr>
                <a:schemeClr val="bg1"/>
              </a:buClr>
              <a:buFont typeface="Arial" panose="020B0604020202020204" pitchFamily="34" charset="0"/>
              <a:buChar char="•"/>
            </a:pPr>
            <a:r>
              <a:rPr lang="en-US" sz="2400" dirty="0">
                <a:solidFill>
                  <a:schemeClr val="bg1"/>
                </a:solidFill>
              </a:rPr>
              <a:t>It can also be used to search for neural tube defects.</a:t>
            </a:r>
          </a:p>
          <a:p>
            <a:pPr marL="514350" indent="-285750">
              <a:buClr>
                <a:schemeClr val="bg1"/>
              </a:buClr>
              <a:buFont typeface="Arial" panose="020B0604020202020204" pitchFamily="34" charset="0"/>
              <a:buChar char="•"/>
            </a:pPr>
            <a:r>
              <a:rPr lang="en-US" sz="2400" dirty="0">
                <a:solidFill>
                  <a:schemeClr val="bg1"/>
                </a:solidFill>
              </a:rPr>
              <a:t>Twins or multiples produce more of some markers and can therefore be detected.</a:t>
            </a:r>
          </a:p>
          <a:p>
            <a:pPr marL="514350" indent="-285750">
              <a:buClr>
                <a:schemeClr val="bg1"/>
              </a:buClr>
              <a:buFont typeface="Arial" panose="020B0604020202020204" pitchFamily="34" charset="0"/>
              <a:buChar char="•"/>
            </a:pPr>
            <a:r>
              <a:rPr lang="en-US" sz="2400" dirty="0">
                <a:solidFill>
                  <a:schemeClr val="bg1"/>
                </a:solidFill>
              </a:rPr>
              <a:t>It is not very accurate and therefore a positive result is not a diagnosis, it is only an indication for  further testing. The test will detect between 69-81% of babies with down syndrome and about 80% of neural tube defects. Exact detection rates depends on the number of proteins tested and the laboratories. To increase the accuracy of the tests it is often used in combined forms with other tests.</a:t>
            </a:r>
          </a:p>
          <a:p>
            <a:pPr marL="514350" indent="-285750">
              <a:buClr>
                <a:schemeClr val="bg1"/>
              </a:buClr>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82249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4726A-440F-4253-A44B-3D9581C1A097}"/>
              </a:ext>
            </a:extLst>
          </p:cNvPr>
          <p:cNvSpPr>
            <a:spLocks noGrp="1"/>
          </p:cNvSpPr>
          <p:nvPr>
            <p:ph type="title"/>
          </p:nvPr>
        </p:nvSpPr>
        <p:spPr/>
        <p:txBody>
          <a:bodyPr/>
          <a:lstStyle/>
          <a:p>
            <a:r>
              <a:rPr lang="en-US" sz="4400" dirty="0">
                <a:solidFill>
                  <a:schemeClr val="bg1"/>
                </a:solidFill>
              </a:rPr>
              <a:t>Risks, complications and indication</a:t>
            </a:r>
            <a:br>
              <a:rPr lang="en-US" dirty="0">
                <a:solidFill>
                  <a:schemeClr val="bg1"/>
                </a:solidFill>
              </a:rPr>
            </a:br>
            <a:endParaRPr lang="en-US" dirty="0">
              <a:solidFill>
                <a:schemeClr val="bg1"/>
              </a:solidFill>
            </a:endParaRPr>
          </a:p>
        </p:txBody>
      </p:sp>
      <p:sp>
        <p:nvSpPr>
          <p:cNvPr id="3" name="Textplatzhalter 2">
            <a:extLst>
              <a:ext uri="{FF2B5EF4-FFF2-40B4-BE49-F238E27FC236}">
                <a16:creationId xmlns:a16="http://schemas.microsoft.com/office/drawing/2014/main" id="{6935D12D-FA2E-4DD1-9F24-9D20D0BA1111}"/>
              </a:ext>
            </a:extLst>
          </p:cNvPr>
          <p:cNvSpPr>
            <a:spLocks noGrp="1"/>
          </p:cNvSpPr>
          <p:nvPr>
            <p:ph type="body" idx="1"/>
          </p:nvPr>
        </p:nvSpPr>
        <p:spPr/>
        <p:txBody>
          <a:bodyPr/>
          <a:lstStyle/>
          <a:p>
            <a:pPr marL="514350" indent="-285750">
              <a:buClr>
                <a:schemeClr val="bg1"/>
              </a:buClr>
              <a:buFont typeface="Arial" panose="020B0604020202020204" pitchFamily="34" charset="0"/>
              <a:buChar char="•"/>
            </a:pPr>
            <a:r>
              <a:rPr lang="en-US" sz="2400" dirty="0">
                <a:solidFill>
                  <a:schemeClr val="bg1"/>
                </a:solidFill>
              </a:rPr>
              <a:t>The risks are the same as for any other blood draw during pregnancy. If correctly performed it is a very safe test.</a:t>
            </a:r>
          </a:p>
          <a:p>
            <a:pPr marL="514350" indent="-285750">
              <a:buClr>
                <a:schemeClr val="bg1"/>
              </a:buClr>
              <a:buFont typeface="Arial" panose="020B0604020202020204" pitchFamily="34" charset="0"/>
              <a:buChar char="•"/>
            </a:pPr>
            <a:r>
              <a:rPr lang="en-US" sz="2400" dirty="0">
                <a:solidFill>
                  <a:schemeClr val="bg1"/>
                </a:solidFill>
              </a:rPr>
              <a:t>It is indicated in all pregnancies</a:t>
            </a:r>
            <a:r>
              <a:rPr lang="en-US" dirty="0">
                <a:solidFill>
                  <a:schemeClr val="bg1"/>
                </a:solidFill>
              </a:rPr>
              <a:t>.</a:t>
            </a:r>
          </a:p>
          <a:p>
            <a:pPr marL="514350" indent="-285750">
              <a:buClr>
                <a:schemeClr val="bg1"/>
              </a:buClr>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615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9"/>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n-US" sz="4400" b="0" strike="noStrike" dirty="0">
                <a:solidFill>
                  <a:srgbClr val="FFFFFF"/>
                </a:solidFill>
                <a:latin typeface="Calibri"/>
                <a:ea typeface="Calibri"/>
                <a:cs typeface="Calibri"/>
                <a:sym typeface="Calibri"/>
              </a:rPr>
              <a:t>Chorionic villus sampling</a:t>
            </a:r>
          </a:p>
          <a:p>
            <a:pPr marL="0" marR="0" lvl="0" indent="0" algn="l" rtl="0">
              <a:spcBef>
                <a:spcPts val="0"/>
              </a:spcBef>
              <a:spcAft>
                <a:spcPts val="0"/>
              </a:spcAft>
              <a:buNone/>
            </a:pPr>
            <a:endParaRPr lang="en-US" sz="4400" b="0" strike="noStrike" dirty="0">
              <a:solidFill>
                <a:srgbClr val="FFFFFF"/>
              </a:solidFill>
              <a:latin typeface="Calibri"/>
              <a:ea typeface="Calibri"/>
              <a:cs typeface="Calibri"/>
              <a:sym typeface="Calibri"/>
            </a:endParaRPr>
          </a:p>
        </p:txBody>
      </p:sp>
      <p:sp>
        <p:nvSpPr>
          <p:cNvPr id="194" name="Google Shape;194;p39"/>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2800" b="0" strike="noStrike">
              <a:solidFill>
                <a:srgbClr val="FFFFFF"/>
              </a:solidFill>
              <a:latin typeface="Calibri"/>
              <a:ea typeface="Calibri"/>
              <a:cs typeface="Calibri"/>
              <a:sym typeface="Calibri"/>
            </a:endParaRPr>
          </a:p>
        </p:txBody>
      </p:sp>
      <p:sp>
        <p:nvSpPr>
          <p:cNvPr id="195" name="Google Shape;195;p39"/>
          <p:cNvSpPr txBox="1"/>
          <p:nvPr/>
        </p:nvSpPr>
        <p:spPr>
          <a:xfrm>
            <a:off x="838080" y="1825560"/>
            <a:ext cx="10515240" cy="4350960"/>
          </a:xfrm>
          <a:prstGeom prst="rect">
            <a:avLst/>
          </a:prstGeom>
          <a:noFill/>
          <a:ln>
            <a:noFill/>
          </a:ln>
        </p:spPr>
        <p:txBody>
          <a:bodyPr spcFirstLastPara="1" wrap="square" lIns="0" tIns="0" rIns="0" bIns="0" anchor="ctr" anchorCtr="0">
            <a:noAutofit/>
          </a:bodyPr>
          <a:lstStyle/>
          <a:p>
            <a:pPr marR="0" lvl="0" rtl="0">
              <a:spcBef>
                <a:spcPts val="0"/>
              </a:spcBef>
              <a:spcAft>
                <a:spcPts val="0"/>
              </a:spcAft>
            </a:pPr>
            <a:endParaRPr lang="de-DE" sz="3200" dirty="0"/>
          </a:p>
          <a:p>
            <a:pPr marR="0" lvl="0" rtl="0">
              <a:spcBef>
                <a:spcPts val="0"/>
              </a:spcBef>
              <a:spcAft>
                <a:spcPts val="0"/>
              </a:spcAft>
            </a:pPr>
            <a:endParaRPr lang="de-DE" sz="3200" dirty="0"/>
          </a:p>
        </p:txBody>
      </p:sp>
      <p:sp>
        <p:nvSpPr>
          <p:cNvPr id="2" name="Titel 1">
            <a:extLst>
              <a:ext uri="{FF2B5EF4-FFF2-40B4-BE49-F238E27FC236}">
                <a16:creationId xmlns:a16="http://schemas.microsoft.com/office/drawing/2014/main" id="{03041885-B562-4A26-BCB2-034185AD6BEE}"/>
              </a:ext>
            </a:extLst>
          </p:cNvPr>
          <p:cNvSpPr>
            <a:spLocks noGrp="1"/>
          </p:cNvSpPr>
          <p:nvPr>
            <p:ph type="title"/>
          </p:nvPr>
        </p:nvSpPr>
        <p:spPr/>
        <p:txBody>
          <a:bodyPr/>
          <a:lstStyle/>
          <a:p>
            <a:endParaRPr lang="en-US" dirty="0"/>
          </a:p>
        </p:txBody>
      </p:sp>
      <p:sp>
        <p:nvSpPr>
          <p:cNvPr id="3" name="Textplatzhalter 2">
            <a:extLst>
              <a:ext uri="{FF2B5EF4-FFF2-40B4-BE49-F238E27FC236}">
                <a16:creationId xmlns:a16="http://schemas.microsoft.com/office/drawing/2014/main" id="{B14A4823-0A66-4AF0-B15E-6DA77EA5C1C1}"/>
              </a:ext>
            </a:extLst>
          </p:cNvPr>
          <p:cNvSpPr>
            <a:spLocks noGrp="1"/>
          </p:cNvSpPr>
          <p:nvPr>
            <p:ph type="body" idx="1"/>
          </p:nvPr>
        </p:nvSpPr>
        <p:spPr/>
        <p:txBody>
          <a:bodyPr/>
          <a:lstStyle/>
          <a:p>
            <a:pPr marL="514350" indent="-285750">
              <a:buClr>
                <a:schemeClr val="bg1"/>
              </a:buClr>
              <a:buFont typeface="Arial" panose="020B0604020202020204" pitchFamily="34" charset="0"/>
              <a:buChar char="•"/>
            </a:pPr>
            <a:r>
              <a:rPr lang="en-US" sz="2400" dirty="0">
                <a:solidFill>
                  <a:schemeClr val="bg1"/>
                </a:solidFill>
              </a:rPr>
              <a:t>Technique to obtain placental tissue.</a:t>
            </a:r>
          </a:p>
          <a:p>
            <a:pPr marL="514350" indent="-285750">
              <a:buClr>
                <a:schemeClr val="bg1"/>
              </a:buClr>
              <a:buFont typeface="Arial" panose="020B0604020202020204" pitchFamily="34" charset="0"/>
              <a:buChar char="•"/>
            </a:pPr>
            <a:r>
              <a:rPr lang="en-US" sz="2400" dirty="0">
                <a:solidFill>
                  <a:schemeClr val="bg1"/>
                </a:solidFill>
              </a:rPr>
              <a:t>Can be performed as a needle biopsy through the belly or by inserting a catheter through the cervix.</a:t>
            </a:r>
          </a:p>
          <a:p>
            <a:pPr marL="514350" indent="-285750">
              <a:buClr>
                <a:schemeClr val="bg1"/>
              </a:buClr>
              <a:buFont typeface="Arial" panose="020B0604020202020204" pitchFamily="34" charset="0"/>
              <a:buChar char="•"/>
            </a:pPr>
            <a:r>
              <a:rPr lang="en-US" sz="2400" dirty="0">
                <a:solidFill>
                  <a:schemeClr val="bg1"/>
                </a:solidFill>
              </a:rPr>
              <a:t>The test increases the risk of miscarriage and is therefore only used if indicated by other tests</a:t>
            </a:r>
          </a:p>
          <a:p>
            <a:pPr marL="514350" indent="-285750">
              <a:buClr>
                <a:schemeClr val="bg1"/>
              </a:buClr>
              <a:buFont typeface="Arial" panose="020B0604020202020204" pitchFamily="34" charset="0"/>
              <a:buChar char="•"/>
            </a:pPr>
            <a:r>
              <a:rPr lang="en-US" sz="2400" dirty="0">
                <a:solidFill>
                  <a:schemeClr val="bg1"/>
                </a:solidFill>
              </a:rPr>
              <a:t>Was performed for the first time in 1983 in Milan.</a:t>
            </a:r>
          </a:p>
          <a:p>
            <a:pPr marL="514350" indent="-285750">
              <a:buClr>
                <a:schemeClr val="bg1"/>
              </a:buClr>
              <a:buFont typeface="Arial" panose="020B0604020202020204" pitchFamily="34" charset="0"/>
              <a:buChar char="•"/>
            </a:pPr>
            <a:r>
              <a:rPr lang="en-US" sz="2400" dirty="0">
                <a:solidFill>
                  <a:schemeClr val="bg1"/>
                </a:solidFill>
              </a:rPr>
              <a:t>Can be used as early as in week 8 of pregnancy. </a:t>
            </a:r>
          </a:p>
          <a:p>
            <a:pPr marL="514350" indent="-285750">
              <a:buClr>
                <a:schemeClr val="bg1"/>
              </a:buClr>
              <a:buFont typeface="Arial" panose="020B0604020202020204" pitchFamily="34" charset="0"/>
              <a:buChar char="•"/>
            </a:pPr>
            <a:r>
              <a:rPr lang="en-US" sz="2400" dirty="0">
                <a:solidFill>
                  <a:schemeClr val="bg1"/>
                </a:solidFill>
              </a:rPr>
              <a:t>Can detect more than 200 different disease.</a:t>
            </a:r>
          </a:p>
          <a:p>
            <a:pPr marL="514350" indent="-285750">
              <a:buClr>
                <a:schemeClr val="bg1"/>
              </a:buClr>
              <a:buFont typeface="Arial" panose="020B0604020202020204" pitchFamily="34" charset="0"/>
              <a:buChar char="•"/>
            </a:pPr>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9"/>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n-US" sz="4400" b="0" strike="noStrike" dirty="0">
                <a:solidFill>
                  <a:srgbClr val="FFFFFF"/>
                </a:solidFill>
                <a:latin typeface="Calibri"/>
                <a:ea typeface="Calibri"/>
                <a:cs typeface="Calibri"/>
                <a:sym typeface="Calibri"/>
              </a:rPr>
              <a:t>What it does</a:t>
            </a:r>
          </a:p>
        </p:txBody>
      </p:sp>
      <p:sp>
        <p:nvSpPr>
          <p:cNvPr id="194" name="Google Shape;194;p39"/>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2800" b="0" strike="noStrike">
              <a:solidFill>
                <a:srgbClr val="FFFFFF"/>
              </a:solidFill>
              <a:latin typeface="Calibri"/>
              <a:ea typeface="Calibri"/>
              <a:cs typeface="Calibri"/>
              <a:sym typeface="Calibri"/>
            </a:endParaRPr>
          </a:p>
        </p:txBody>
      </p:sp>
      <p:sp>
        <p:nvSpPr>
          <p:cNvPr id="195" name="Google Shape;195;p39"/>
          <p:cNvSpPr txBox="1"/>
          <p:nvPr/>
        </p:nvSpPr>
        <p:spPr>
          <a:xfrm>
            <a:off x="838080" y="1825560"/>
            <a:ext cx="10515240" cy="4350960"/>
          </a:xfrm>
          <a:prstGeom prst="rect">
            <a:avLst/>
          </a:prstGeom>
          <a:noFill/>
          <a:ln>
            <a:noFill/>
          </a:ln>
        </p:spPr>
        <p:txBody>
          <a:bodyPr spcFirstLastPara="1" wrap="square" lIns="0" tIns="0" rIns="0" bIns="0" anchor="ctr" anchorCtr="0">
            <a:noAutofit/>
          </a:bodyPr>
          <a:lstStyle/>
          <a:p>
            <a:pPr marR="0" lvl="0" rtl="0">
              <a:spcBef>
                <a:spcPts val="0"/>
              </a:spcBef>
              <a:spcAft>
                <a:spcPts val="0"/>
              </a:spcAft>
            </a:pPr>
            <a:endParaRPr lang="de-DE" sz="3200" dirty="0"/>
          </a:p>
          <a:p>
            <a:pPr marR="0" lvl="0" rtl="0">
              <a:spcBef>
                <a:spcPts val="0"/>
              </a:spcBef>
              <a:spcAft>
                <a:spcPts val="0"/>
              </a:spcAft>
            </a:pPr>
            <a:endParaRPr lang="de-DE" sz="3200" dirty="0"/>
          </a:p>
        </p:txBody>
      </p:sp>
      <p:sp>
        <p:nvSpPr>
          <p:cNvPr id="2" name="Titel 1">
            <a:extLst>
              <a:ext uri="{FF2B5EF4-FFF2-40B4-BE49-F238E27FC236}">
                <a16:creationId xmlns:a16="http://schemas.microsoft.com/office/drawing/2014/main" id="{E67F376C-39CB-442A-9509-82E6D434A650}"/>
              </a:ext>
            </a:extLst>
          </p:cNvPr>
          <p:cNvSpPr>
            <a:spLocks noGrp="1"/>
          </p:cNvSpPr>
          <p:nvPr>
            <p:ph type="title"/>
          </p:nvPr>
        </p:nvSpPr>
        <p:spPr/>
        <p:txBody>
          <a:bodyPr/>
          <a:lstStyle/>
          <a:p>
            <a:endParaRPr lang="en-US" dirty="0"/>
          </a:p>
        </p:txBody>
      </p:sp>
      <p:sp>
        <p:nvSpPr>
          <p:cNvPr id="3" name="Textplatzhalter 2">
            <a:extLst>
              <a:ext uri="{FF2B5EF4-FFF2-40B4-BE49-F238E27FC236}">
                <a16:creationId xmlns:a16="http://schemas.microsoft.com/office/drawing/2014/main" id="{293A20F0-D5DA-4E69-A35C-8403C426A2EA}"/>
              </a:ext>
            </a:extLst>
          </p:cNvPr>
          <p:cNvSpPr>
            <a:spLocks noGrp="1"/>
          </p:cNvSpPr>
          <p:nvPr>
            <p:ph type="body" idx="1"/>
          </p:nvPr>
        </p:nvSpPr>
        <p:spPr/>
        <p:txBody>
          <a:bodyPr/>
          <a:lstStyle/>
          <a:p>
            <a:pPr marL="514350" indent="-285750">
              <a:buClr>
                <a:schemeClr val="bg1"/>
              </a:buClr>
              <a:buFont typeface="Arial" panose="020B0604020202020204" pitchFamily="34" charset="0"/>
              <a:buChar char="•"/>
            </a:pPr>
            <a:r>
              <a:rPr lang="en-US" sz="2400" dirty="0">
                <a:solidFill>
                  <a:schemeClr val="bg1"/>
                </a:solidFill>
              </a:rPr>
              <a:t>Identifies:</a:t>
            </a:r>
          </a:p>
          <a:p>
            <a:pPr marL="228600" lvl="0" indent="-228240">
              <a:lnSpc>
                <a:spcPct val="90000"/>
              </a:lnSpc>
              <a:spcBef>
                <a:spcPts val="2418"/>
              </a:spcBef>
              <a:buClr>
                <a:srgbClr val="FFFFFF"/>
              </a:buClr>
              <a:buSzPts val="1260"/>
              <a:buFont typeface="Arial"/>
              <a:buChar char="-"/>
            </a:pPr>
            <a:r>
              <a:rPr lang="en-US" sz="2400" dirty="0">
                <a:solidFill>
                  <a:srgbClr val="FFFFFF"/>
                </a:solidFill>
                <a:latin typeface="Calibri"/>
                <a:ea typeface="Calibri"/>
                <a:cs typeface="Calibri"/>
                <a:sym typeface="Calibri"/>
              </a:rPr>
              <a:t>chromosomal disorders (Down‘s syndrome)</a:t>
            </a:r>
          </a:p>
          <a:p>
            <a:pPr marL="228600" lvl="0" indent="-228240">
              <a:lnSpc>
                <a:spcPct val="90000"/>
              </a:lnSpc>
              <a:spcBef>
                <a:spcPts val="2418"/>
              </a:spcBef>
              <a:buClr>
                <a:srgbClr val="FFFFFF"/>
              </a:buClr>
              <a:buSzPts val="1260"/>
              <a:buFont typeface="Arial"/>
              <a:buChar char="-"/>
            </a:pPr>
            <a:r>
              <a:rPr lang="en-US" sz="2400" dirty="0">
                <a:solidFill>
                  <a:srgbClr val="FFFFFF"/>
                </a:solidFill>
                <a:latin typeface="Calibri"/>
                <a:ea typeface="Calibri"/>
                <a:cs typeface="Calibri"/>
                <a:sym typeface="Calibri"/>
              </a:rPr>
              <a:t>Sex chromosome abnormalities (Turner syndrome, Klinefelter syndrome)</a:t>
            </a:r>
          </a:p>
          <a:p>
            <a:pPr marL="228600" lvl="0" indent="-228240">
              <a:lnSpc>
                <a:spcPct val="90000"/>
              </a:lnSpc>
              <a:spcBef>
                <a:spcPts val="2418"/>
              </a:spcBef>
              <a:buClr>
                <a:srgbClr val="FFFFFF"/>
              </a:buClr>
              <a:buSzPts val="1260"/>
              <a:buFont typeface="Arial"/>
              <a:buChar char="-"/>
            </a:pPr>
            <a:r>
              <a:rPr lang="en-US" sz="2400" dirty="0">
                <a:solidFill>
                  <a:srgbClr val="FFFFFF"/>
                </a:solidFill>
                <a:latin typeface="Calibri"/>
                <a:ea typeface="Calibri"/>
                <a:cs typeface="Calibri"/>
                <a:sym typeface="Calibri"/>
              </a:rPr>
              <a:t>Genetic disorders (cystic fibrosis, sickle cell disease)</a:t>
            </a:r>
          </a:p>
          <a:p>
            <a:pPr marL="514350" indent="-285750">
              <a:buClr>
                <a:schemeClr val="bg1"/>
              </a:buClr>
              <a:buFont typeface="Arial" panose="020B0604020202020204" pitchFamily="34" charset="0"/>
              <a:buChar char="•"/>
            </a:pPr>
            <a:endParaRPr lang="en-US" sz="2400" dirty="0">
              <a:solidFill>
                <a:schemeClr val="bg1"/>
              </a:solidFill>
            </a:endParaRPr>
          </a:p>
          <a:p>
            <a:pPr marL="514350" indent="-285750">
              <a:buClr>
                <a:schemeClr val="bg1"/>
              </a:buClr>
              <a:buFont typeface="Arial" panose="020B0604020202020204" pitchFamily="34" charset="0"/>
              <a:buChar char="•"/>
            </a:pPr>
            <a:r>
              <a:rPr lang="en-US" sz="2400" dirty="0">
                <a:solidFill>
                  <a:schemeClr val="bg1"/>
                </a:solidFill>
              </a:rPr>
              <a:t>Can be used to obtain fetal stem cells.</a:t>
            </a:r>
          </a:p>
          <a:p>
            <a:pPr marL="514350" indent="-285750">
              <a:buClr>
                <a:schemeClr val="bg1"/>
              </a:buClr>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78538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n-US" sz="4400" b="0" strike="noStrike">
                <a:solidFill>
                  <a:srgbClr val="FFFFFF"/>
                </a:solidFill>
                <a:latin typeface="Calibri"/>
                <a:ea typeface="Calibri"/>
                <a:cs typeface="Calibri"/>
                <a:sym typeface="Calibri"/>
              </a:rPr>
              <a:t>Amniocentesis</a:t>
            </a:r>
            <a:endParaRPr sz="4400" b="0" strike="noStrike">
              <a:solidFill>
                <a:srgbClr val="FFFFFF"/>
              </a:solidFill>
              <a:latin typeface="Calibri"/>
              <a:ea typeface="Calibri"/>
              <a:cs typeface="Calibri"/>
              <a:sym typeface="Calibri"/>
            </a:endParaRPr>
          </a:p>
        </p:txBody>
      </p:sp>
      <p:sp>
        <p:nvSpPr>
          <p:cNvPr id="124" name="Google Shape;124;p28"/>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228600" marR="0" lvl="0" indent="-228240" algn="l" rtl="0">
              <a:lnSpc>
                <a:spcPct val="90000"/>
              </a:lnSpc>
              <a:spcBef>
                <a:spcPts val="0"/>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Diagnostic test for withdrawing amniotic fluid from uterine cavity </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Using a needle via transabdominal approach </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Under continous ultrasound guidance </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To obtain a sample of fetal exfoliated cells, transudates, urine or secretion</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Used since 1960s</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Performed at 15-20 weeks</a:t>
            </a:r>
            <a:endParaRPr sz="2800" b="0" strike="noStrike">
              <a:solidFill>
                <a:srgbClr val="FFFFFF"/>
              </a:solidFill>
              <a:latin typeface="Calibri"/>
              <a:ea typeface="Calibri"/>
              <a:cs typeface="Calibri"/>
              <a:sym typeface="Calibri"/>
            </a:endParaRPr>
          </a:p>
          <a:p>
            <a:pPr marL="0" marR="0" lvl="0" indent="0" algn="l" rtl="0">
              <a:lnSpc>
                <a:spcPct val="90000"/>
              </a:lnSpc>
              <a:spcBef>
                <a:spcPts val="2418"/>
              </a:spcBef>
              <a:spcAft>
                <a:spcPts val="0"/>
              </a:spcAft>
              <a:buNone/>
            </a:pPr>
            <a:endParaRPr sz="2800" b="0"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9"/>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n-US" sz="4400" b="0" strike="noStrike" dirty="0">
                <a:solidFill>
                  <a:srgbClr val="FFFFFF"/>
                </a:solidFill>
                <a:latin typeface="Calibri"/>
                <a:ea typeface="Calibri"/>
                <a:cs typeface="Calibri"/>
                <a:sym typeface="Calibri"/>
              </a:rPr>
              <a:t>How it works</a:t>
            </a:r>
          </a:p>
        </p:txBody>
      </p:sp>
      <p:sp>
        <p:nvSpPr>
          <p:cNvPr id="194" name="Google Shape;194;p39"/>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2800" b="0" strike="noStrike">
              <a:solidFill>
                <a:srgbClr val="FFFFFF"/>
              </a:solidFill>
              <a:latin typeface="Calibri"/>
              <a:ea typeface="Calibri"/>
              <a:cs typeface="Calibri"/>
              <a:sym typeface="Calibri"/>
            </a:endParaRPr>
          </a:p>
        </p:txBody>
      </p:sp>
      <p:sp>
        <p:nvSpPr>
          <p:cNvPr id="195" name="Google Shape;195;p39"/>
          <p:cNvSpPr txBox="1"/>
          <p:nvPr/>
        </p:nvSpPr>
        <p:spPr>
          <a:xfrm>
            <a:off x="838080" y="1825560"/>
            <a:ext cx="10515240" cy="4350960"/>
          </a:xfrm>
          <a:prstGeom prst="rect">
            <a:avLst/>
          </a:prstGeom>
          <a:noFill/>
          <a:ln>
            <a:noFill/>
          </a:ln>
        </p:spPr>
        <p:txBody>
          <a:bodyPr spcFirstLastPara="1" wrap="square" lIns="0" tIns="0" rIns="0" bIns="0" anchor="ctr" anchorCtr="0">
            <a:noAutofit/>
          </a:bodyPr>
          <a:lstStyle/>
          <a:p>
            <a:pPr marR="0" lvl="0" rtl="0">
              <a:spcBef>
                <a:spcPts val="0"/>
              </a:spcBef>
              <a:spcAft>
                <a:spcPts val="0"/>
              </a:spcAft>
            </a:pPr>
            <a:endParaRPr lang="de-DE" sz="3200" dirty="0"/>
          </a:p>
          <a:p>
            <a:pPr marR="0" lvl="0" rtl="0">
              <a:spcBef>
                <a:spcPts val="0"/>
              </a:spcBef>
              <a:spcAft>
                <a:spcPts val="0"/>
              </a:spcAft>
            </a:pPr>
            <a:endParaRPr lang="de-DE" sz="3200" dirty="0"/>
          </a:p>
        </p:txBody>
      </p:sp>
      <p:sp>
        <p:nvSpPr>
          <p:cNvPr id="2" name="Titel 1">
            <a:extLst>
              <a:ext uri="{FF2B5EF4-FFF2-40B4-BE49-F238E27FC236}">
                <a16:creationId xmlns:a16="http://schemas.microsoft.com/office/drawing/2014/main" id="{3703AA7F-24C2-4605-BC93-DB1D11E5A8C2}"/>
              </a:ext>
            </a:extLst>
          </p:cNvPr>
          <p:cNvSpPr>
            <a:spLocks noGrp="1"/>
          </p:cNvSpPr>
          <p:nvPr>
            <p:ph type="title"/>
          </p:nvPr>
        </p:nvSpPr>
        <p:spPr/>
        <p:txBody>
          <a:bodyPr/>
          <a:lstStyle/>
          <a:p>
            <a:endParaRPr lang="en-US"/>
          </a:p>
        </p:txBody>
      </p:sp>
      <p:sp>
        <p:nvSpPr>
          <p:cNvPr id="3" name="Textplatzhalter 2">
            <a:extLst>
              <a:ext uri="{FF2B5EF4-FFF2-40B4-BE49-F238E27FC236}">
                <a16:creationId xmlns:a16="http://schemas.microsoft.com/office/drawing/2014/main" id="{89D1E1BE-2BDA-44BF-85EB-F35C67AFA24C}"/>
              </a:ext>
            </a:extLst>
          </p:cNvPr>
          <p:cNvSpPr>
            <a:spLocks noGrp="1"/>
          </p:cNvSpPr>
          <p:nvPr>
            <p:ph type="body" idx="1"/>
          </p:nvPr>
        </p:nvSpPr>
        <p:spPr/>
        <p:txBody>
          <a:bodyPr/>
          <a:lstStyle/>
          <a:p>
            <a:pPr marL="514350" indent="-285750">
              <a:buClr>
                <a:schemeClr val="bg1"/>
              </a:buClr>
              <a:buFont typeface="Arial" panose="020B0604020202020204" pitchFamily="34" charset="0"/>
              <a:buChar char="•"/>
            </a:pPr>
            <a:r>
              <a:rPr lang="en-US" sz="2400" dirty="0">
                <a:solidFill>
                  <a:schemeClr val="bg1"/>
                </a:solidFill>
              </a:rPr>
              <a:t>First the position of the placenta is identified by ultrasound. </a:t>
            </a:r>
          </a:p>
          <a:p>
            <a:pPr marL="514350" indent="-285750">
              <a:buClr>
                <a:schemeClr val="bg1"/>
              </a:buClr>
              <a:buFont typeface="Arial" panose="020B0604020202020204" pitchFamily="34" charset="0"/>
              <a:buChar char="•"/>
            </a:pPr>
            <a:r>
              <a:rPr lang="en-US" sz="2400" dirty="0">
                <a:solidFill>
                  <a:schemeClr val="bg1"/>
                </a:solidFill>
              </a:rPr>
              <a:t>Transabdominal chorionic villus sampling– a long thin needle is inserted through the abdominal wall into the uterus to obtain the tissue sample</a:t>
            </a:r>
          </a:p>
          <a:p>
            <a:pPr marL="514350" indent="-285750">
              <a:buClr>
                <a:schemeClr val="bg1"/>
              </a:buClr>
              <a:buFont typeface="Arial" panose="020B0604020202020204" pitchFamily="34" charset="0"/>
              <a:buChar char="•"/>
            </a:pPr>
            <a:r>
              <a:rPr lang="en-US" sz="2400" dirty="0">
                <a:solidFill>
                  <a:schemeClr val="bg1"/>
                </a:solidFill>
              </a:rPr>
              <a:t>Transcervical chorionic villus sampling– a hollow tube is inserted through the cervix and when the catheter reaches the placenta a small tissue sample is obtained by suction.</a:t>
            </a:r>
          </a:p>
          <a:p>
            <a:pPr marL="971550" lvl="1" indent="-285750">
              <a:buClr>
                <a:schemeClr val="bg1"/>
              </a:buClr>
              <a:buFont typeface="Arial" panose="020B0604020202020204" pitchFamily="34" charset="0"/>
              <a:buChar char="•"/>
            </a:pPr>
            <a:r>
              <a:rPr lang="en-US" sz="2400" dirty="0">
                <a:solidFill>
                  <a:schemeClr val="bg1"/>
                </a:solidFill>
              </a:rPr>
              <a:t>The procedure is not performed in case of an active cervical or vaginal infection, bleeding or an inaccessible placenta due to a tilted uterus.</a:t>
            </a:r>
          </a:p>
          <a:p>
            <a:pPr marL="514350" indent="-285750">
              <a:buClr>
                <a:schemeClr val="bg1"/>
              </a:buClr>
              <a:buFont typeface="Arial" panose="020B0604020202020204" pitchFamily="34" charset="0"/>
              <a:buChar char="•"/>
            </a:pPr>
            <a:r>
              <a:rPr lang="en-US" sz="2400" dirty="0">
                <a:solidFill>
                  <a:schemeClr val="bg1"/>
                </a:solidFill>
              </a:rPr>
              <a:t>The procedure is </a:t>
            </a:r>
            <a:r>
              <a:rPr lang="en-US" sz="2400" dirty="0" err="1">
                <a:solidFill>
                  <a:schemeClr val="bg1"/>
                </a:solidFill>
              </a:rPr>
              <a:t>quided</a:t>
            </a:r>
            <a:r>
              <a:rPr lang="en-US" sz="2400" dirty="0">
                <a:solidFill>
                  <a:schemeClr val="bg1"/>
                </a:solidFill>
              </a:rPr>
              <a:t> by ultrasound</a:t>
            </a:r>
          </a:p>
          <a:p>
            <a:pPr marL="514350" indent="-285750">
              <a:buClr>
                <a:schemeClr val="bg1"/>
              </a:buClr>
              <a:buFont typeface="Arial" panose="020B0604020202020204" pitchFamily="34" charset="0"/>
              <a:buChar char="•"/>
            </a:pPr>
            <a:r>
              <a:rPr lang="en-US" sz="2400" dirty="0">
                <a:solidFill>
                  <a:schemeClr val="bg1"/>
                </a:solidFill>
              </a:rPr>
              <a:t>The genetic material of the obtained sample will be evaluated</a:t>
            </a:r>
          </a:p>
        </p:txBody>
      </p:sp>
      <p:pic>
        <p:nvPicPr>
          <p:cNvPr id="5" name="Grafik 4" descr="Ein Bild, das Essen enthält.&#10;&#10;Automatisch generierte Beschreibung">
            <a:extLst>
              <a:ext uri="{FF2B5EF4-FFF2-40B4-BE49-F238E27FC236}">
                <a16:creationId xmlns:a16="http://schemas.microsoft.com/office/drawing/2014/main" id="{F16CA9BD-890B-4B10-A184-9F192B3FE469}"/>
              </a:ext>
            </a:extLst>
          </p:cNvPr>
          <p:cNvPicPr>
            <a:picLocks noChangeAspect="1"/>
          </p:cNvPicPr>
          <p:nvPr/>
        </p:nvPicPr>
        <p:blipFill>
          <a:blip r:embed="rId3"/>
          <a:stretch>
            <a:fillRect/>
          </a:stretch>
        </p:blipFill>
        <p:spPr>
          <a:xfrm>
            <a:off x="9782827" y="1"/>
            <a:ext cx="2409173" cy="2223360"/>
          </a:xfrm>
          <a:prstGeom prst="rect">
            <a:avLst/>
          </a:prstGeom>
        </p:spPr>
      </p:pic>
    </p:spTree>
    <p:extLst>
      <p:ext uri="{BB962C8B-B14F-4D97-AF65-F5344CB8AC3E}">
        <p14:creationId xmlns:p14="http://schemas.microsoft.com/office/powerpoint/2010/main" val="97121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9"/>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n-US" sz="4400" b="0" strike="noStrike" dirty="0">
                <a:solidFill>
                  <a:srgbClr val="FFFFFF"/>
                </a:solidFill>
                <a:latin typeface="Calibri"/>
                <a:ea typeface="Calibri"/>
                <a:cs typeface="Calibri"/>
                <a:sym typeface="Calibri"/>
              </a:rPr>
              <a:t>Candidates for chorionic villi sampling</a:t>
            </a:r>
          </a:p>
        </p:txBody>
      </p:sp>
      <p:sp>
        <p:nvSpPr>
          <p:cNvPr id="194" name="Google Shape;194;p39"/>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2800" b="0" strike="noStrike">
              <a:solidFill>
                <a:srgbClr val="FFFFFF"/>
              </a:solidFill>
              <a:latin typeface="Calibri"/>
              <a:ea typeface="Calibri"/>
              <a:cs typeface="Calibri"/>
              <a:sym typeface="Calibri"/>
            </a:endParaRPr>
          </a:p>
        </p:txBody>
      </p:sp>
      <p:sp>
        <p:nvSpPr>
          <p:cNvPr id="195" name="Google Shape;195;p39"/>
          <p:cNvSpPr txBox="1"/>
          <p:nvPr/>
        </p:nvSpPr>
        <p:spPr>
          <a:xfrm>
            <a:off x="838080" y="1825560"/>
            <a:ext cx="10515240" cy="4350960"/>
          </a:xfrm>
          <a:prstGeom prst="rect">
            <a:avLst/>
          </a:prstGeom>
          <a:noFill/>
          <a:ln>
            <a:noFill/>
          </a:ln>
        </p:spPr>
        <p:txBody>
          <a:bodyPr spcFirstLastPara="1" wrap="square" lIns="0" tIns="0" rIns="0" bIns="0" anchor="ctr" anchorCtr="0">
            <a:noAutofit/>
          </a:bodyPr>
          <a:lstStyle/>
          <a:p>
            <a:pPr marR="0" lvl="0" rtl="0">
              <a:spcBef>
                <a:spcPts val="0"/>
              </a:spcBef>
              <a:spcAft>
                <a:spcPts val="0"/>
              </a:spcAft>
            </a:pPr>
            <a:endParaRPr lang="de-DE" sz="3200" dirty="0"/>
          </a:p>
          <a:p>
            <a:pPr marR="0" lvl="0" rtl="0">
              <a:spcBef>
                <a:spcPts val="0"/>
              </a:spcBef>
              <a:spcAft>
                <a:spcPts val="0"/>
              </a:spcAft>
            </a:pPr>
            <a:endParaRPr lang="de-DE" sz="3200" dirty="0"/>
          </a:p>
        </p:txBody>
      </p:sp>
      <p:sp>
        <p:nvSpPr>
          <p:cNvPr id="2" name="Titel 1">
            <a:extLst>
              <a:ext uri="{FF2B5EF4-FFF2-40B4-BE49-F238E27FC236}">
                <a16:creationId xmlns:a16="http://schemas.microsoft.com/office/drawing/2014/main" id="{044CC1E1-E71F-40EE-A2DB-F161C303A000}"/>
              </a:ext>
            </a:extLst>
          </p:cNvPr>
          <p:cNvSpPr>
            <a:spLocks noGrp="1"/>
          </p:cNvSpPr>
          <p:nvPr>
            <p:ph type="title"/>
          </p:nvPr>
        </p:nvSpPr>
        <p:spPr/>
        <p:txBody>
          <a:bodyPr/>
          <a:lstStyle/>
          <a:p>
            <a:endParaRPr lang="en-US"/>
          </a:p>
        </p:txBody>
      </p:sp>
      <p:sp>
        <p:nvSpPr>
          <p:cNvPr id="3" name="Textplatzhalter 2">
            <a:extLst>
              <a:ext uri="{FF2B5EF4-FFF2-40B4-BE49-F238E27FC236}">
                <a16:creationId xmlns:a16="http://schemas.microsoft.com/office/drawing/2014/main" id="{6B46649A-E62B-4A74-969F-9738CFDD4158}"/>
              </a:ext>
            </a:extLst>
          </p:cNvPr>
          <p:cNvSpPr>
            <a:spLocks noGrp="1"/>
          </p:cNvSpPr>
          <p:nvPr>
            <p:ph type="body" idx="1"/>
          </p:nvPr>
        </p:nvSpPr>
        <p:spPr/>
        <p:txBody>
          <a:bodyPr/>
          <a:lstStyle/>
          <a:p>
            <a:pPr marL="514350" indent="-285750">
              <a:buClr>
                <a:schemeClr val="bg1"/>
              </a:buClr>
              <a:buFont typeface="Arial" panose="020B0604020202020204" pitchFamily="34" charset="0"/>
              <a:buChar char="•"/>
            </a:pPr>
            <a:r>
              <a:rPr lang="en-US" sz="2400" dirty="0">
                <a:solidFill>
                  <a:schemeClr val="bg1"/>
                </a:solidFill>
              </a:rPr>
              <a:t>Women with abnormal first trimester screen results</a:t>
            </a:r>
          </a:p>
          <a:p>
            <a:pPr marL="514350" indent="-285750">
              <a:buClr>
                <a:schemeClr val="bg1"/>
              </a:buClr>
              <a:buFont typeface="Arial" panose="020B0604020202020204" pitchFamily="34" charset="0"/>
              <a:buChar char="•"/>
            </a:pPr>
            <a:r>
              <a:rPr lang="en-US" sz="2400" dirty="0">
                <a:solidFill>
                  <a:schemeClr val="bg1"/>
                </a:solidFill>
              </a:rPr>
              <a:t>Family history of chromosomal abnormalities or other genetic disorders</a:t>
            </a:r>
          </a:p>
          <a:p>
            <a:pPr marL="514350" indent="-285750">
              <a:buClr>
                <a:schemeClr val="bg1"/>
              </a:buClr>
              <a:buFont typeface="Arial" panose="020B0604020202020204" pitchFamily="34" charset="0"/>
              <a:buChar char="•"/>
            </a:pPr>
            <a:r>
              <a:rPr lang="en-US" sz="2400" dirty="0">
                <a:solidFill>
                  <a:schemeClr val="bg1"/>
                </a:solidFill>
              </a:rPr>
              <a:t>Age of the mother over 35 years</a:t>
            </a:r>
          </a:p>
          <a:p>
            <a:pPr marL="514350" indent="-285750">
              <a:buClr>
                <a:schemeClr val="bg1"/>
              </a:buClr>
              <a:buFont typeface="Arial" panose="020B0604020202020204" pitchFamily="34" charset="0"/>
              <a:buChar char="•"/>
            </a:pPr>
            <a:r>
              <a:rPr lang="en-US" sz="2400" dirty="0">
                <a:solidFill>
                  <a:schemeClr val="bg1"/>
                </a:solidFill>
              </a:rPr>
              <a:t>Abnormal findings on ultrasound</a:t>
            </a:r>
          </a:p>
        </p:txBody>
      </p:sp>
    </p:spTree>
    <p:extLst>
      <p:ext uri="{BB962C8B-B14F-4D97-AF65-F5344CB8AC3E}">
        <p14:creationId xmlns:p14="http://schemas.microsoft.com/office/powerpoint/2010/main" val="1858549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9"/>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n-US" sz="4400" b="0" strike="noStrike" dirty="0">
                <a:solidFill>
                  <a:srgbClr val="FFFFFF"/>
                </a:solidFill>
                <a:latin typeface="Calibri"/>
                <a:ea typeface="Calibri"/>
                <a:cs typeface="Calibri"/>
                <a:sym typeface="Calibri"/>
              </a:rPr>
              <a:t>Risks and complications</a:t>
            </a:r>
          </a:p>
        </p:txBody>
      </p:sp>
      <p:sp>
        <p:nvSpPr>
          <p:cNvPr id="194" name="Google Shape;194;p39"/>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2800" b="0" strike="noStrike">
              <a:solidFill>
                <a:srgbClr val="FFFFFF"/>
              </a:solidFill>
              <a:latin typeface="Calibri"/>
              <a:ea typeface="Calibri"/>
              <a:cs typeface="Calibri"/>
              <a:sym typeface="Calibri"/>
            </a:endParaRPr>
          </a:p>
        </p:txBody>
      </p:sp>
      <p:sp>
        <p:nvSpPr>
          <p:cNvPr id="195" name="Google Shape;195;p39"/>
          <p:cNvSpPr txBox="1"/>
          <p:nvPr/>
        </p:nvSpPr>
        <p:spPr>
          <a:xfrm>
            <a:off x="604617" y="1825560"/>
            <a:ext cx="10515240" cy="4350960"/>
          </a:xfrm>
          <a:prstGeom prst="rect">
            <a:avLst/>
          </a:prstGeom>
          <a:noFill/>
          <a:ln>
            <a:noFill/>
          </a:ln>
        </p:spPr>
        <p:txBody>
          <a:bodyPr spcFirstLastPara="1" wrap="square" lIns="0" tIns="0" rIns="0" bIns="0" anchor="ctr" anchorCtr="0">
            <a:noAutofit/>
          </a:bodyPr>
          <a:lstStyle/>
          <a:p>
            <a:pPr marR="0" lvl="0" rtl="0">
              <a:spcBef>
                <a:spcPts val="0"/>
              </a:spcBef>
              <a:spcAft>
                <a:spcPts val="0"/>
              </a:spcAft>
            </a:pPr>
            <a:endParaRPr lang="de-DE" sz="3200" dirty="0"/>
          </a:p>
          <a:p>
            <a:pPr marR="0" lvl="0" rtl="0">
              <a:spcBef>
                <a:spcPts val="0"/>
              </a:spcBef>
              <a:spcAft>
                <a:spcPts val="0"/>
              </a:spcAft>
            </a:pPr>
            <a:endParaRPr lang="de-DE" sz="3200" dirty="0"/>
          </a:p>
        </p:txBody>
      </p:sp>
      <p:sp>
        <p:nvSpPr>
          <p:cNvPr id="2" name="Titel 1">
            <a:extLst>
              <a:ext uri="{FF2B5EF4-FFF2-40B4-BE49-F238E27FC236}">
                <a16:creationId xmlns:a16="http://schemas.microsoft.com/office/drawing/2014/main" id="{70A26C70-A86E-4697-8D0A-32E6EB217211}"/>
              </a:ext>
            </a:extLst>
          </p:cNvPr>
          <p:cNvSpPr>
            <a:spLocks noGrp="1"/>
          </p:cNvSpPr>
          <p:nvPr>
            <p:ph type="title"/>
          </p:nvPr>
        </p:nvSpPr>
        <p:spPr/>
        <p:txBody>
          <a:bodyPr/>
          <a:lstStyle/>
          <a:p>
            <a:endParaRPr lang="en-US"/>
          </a:p>
        </p:txBody>
      </p:sp>
      <p:sp>
        <p:nvSpPr>
          <p:cNvPr id="3" name="Textplatzhalter 2">
            <a:extLst>
              <a:ext uri="{FF2B5EF4-FFF2-40B4-BE49-F238E27FC236}">
                <a16:creationId xmlns:a16="http://schemas.microsoft.com/office/drawing/2014/main" id="{4A6A7640-23E5-4B4E-8270-6B037C8900EA}"/>
              </a:ext>
            </a:extLst>
          </p:cNvPr>
          <p:cNvSpPr>
            <a:spLocks noGrp="1"/>
          </p:cNvSpPr>
          <p:nvPr>
            <p:ph type="body" idx="1"/>
          </p:nvPr>
        </p:nvSpPr>
        <p:spPr/>
        <p:txBody>
          <a:bodyPr/>
          <a:lstStyle/>
          <a:p>
            <a:pPr marL="514350" indent="-285750">
              <a:buClr>
                <a:schemeClr val="bg1"/>
              </a:buClr>
              <a:buFont typeface="Arial" panose="020B0604020202020204" pitchFamily="34" charset="0"/>
              <a:buChar char="•"/>
            </a:pPr>
            <a:r>
              <a:rPr lang="en-US" sz="2400" dirty="0">
                <a:solidFill>
                  <a:schemeClr val="bg1"/>
                </a:solidFill>
              </a:rPr>
              <a:t>The risk of miscarriage after CVS is 1-2%.</a:t>
            </a:r>
          </a:p>
          <a:p>
            <a:pPr marL="514350" indent="-285750">
              <a:buClr>
                <a:schemeClr val="bg1"/>
              </a:buClr>
              <a:buFont typeface="Arial" panose="020B0604020202020204" pitchFamily="34" charset="0"/>
              <a:buChar char="•"/>
            </a:pPr>
            <a:r>
              <a:rPr lang="en-US" sz="2400" dirty="0">
                <a:solidFill>
                  <a:schemeClr val="bg1"/>
                </a:solidFill>
              </a:rPr>
              <a:t>Some research suggest that the increased risk may not be only due to the sampling but also due to the higher risk of miscarriage in </a:t>
            </a:r>
          </a:p>
          <a:p>
            <a:pPr marL="514350" indent="-285750">
              <a:buClr>
                <a:schemeClr val="bg1"/>
              </a:buClr>
              <a:buFont typeface="Arial" panose="020B0604020202020204" pitchFamily="34" charset="0"/>
              <a:buChar char="•"/>
            </a:pPr>
            <a:r>
              <a:rPr lang="en-US" sz="2400" dirty="0">
                <a:solidFill>
                  <a:schemeClr val="bg1"/>
                </a:solidFill>
              </a:rPr>
              <a:t>Infection from the puncture site</a:t>
            </a:r>
          </a:p>
          <a:p>
            <a:pPr marL="514350" indent="-285750">
              <a:buClr>
                <a:schemeClr val="bg1"/>
              </a:buClr>
              <a:buFont typeface="Arial" panose="020B0604020202020204" pitchFamily="34" charset="0"/>
              <a:buChar char="•"/>
            </a:pPr>
            <a:r>
              <a:rPr lang="en-US" sz="2400" dirty="0">
                <a:solidFill>
                  <a:schemeClr val="bg1"/>
                </a:solidFill>
              </a:rPr>
              <a:t>Amniotic fluid leakage that may result in oligohydramnios (low amniotic fluid levels)</a:t>
            </a:r>
          </a:p>
          <a:p>
            <a:pPr marL="514350" indent="-285750">
              <a:buClr>
                <a:schemeClr val="bg1"/>
              </a:buClr>
              <a:buFont typeface="Arial" panose="020B0604020202020204" pitchFamily="34" charset="0"/>
              <a:buChar char="•"/>
            </a:pPr>
            <a:r>
              <a:rPr lang="en-US" sz="2400" dirty="0">
                <a:solidFill>
                  <a:schemeClr val="bg1"/>
                </a:solidFill>
              </a:rPr>
              <a:t>Untreated oligohydramnios may result in hypoplastic lungs</a:t>
            </a:r>
          </a:p>
          <a:p>
            <a:pPr marL="514350" indent="-285750">
              <a:buClr>
                <a:schemeClr val="bg1"/>
              </a:buClr>
              <a:buFont typeface="Arial" panose="020B0604020202020204" pitchFamily="34" charset="0"/>
              <a:buChar char="•"/>
            </a:pPr>
            <a:r>
              <a:rPr lang="en-US" sz="2400" dirty="0">
                <a:solidFill>
                  <a:schemeClr val="bg1"/>
                </a:solidFill>
              </a:rPr>
              <a:t>Risk of Limb Reduction Defects</a:t>
            </a:r>
          </a:p>
          <a:p>
            <a:pPr marL="514350" indent="-285750">
              <a:buClr>
                <a:schemeClr val="bg1"/>
              </a:buClr>
              <a:buFont typeface="Arial" panose="020B0604020202020204" pitchFamily="34" charset="0"/>
              <a:buChar char="•"/>
            </a:pPr>
            <a:r>
              <a:rPr lang="en-US" sz="2400" dirty="0">
                <a:solidFill>
                  <a:schemeClr val="bg1"/>
                </a:solidFill>
              </a:rPr>
              <a:t>Rh sensitization</a:t>
            </a:r>
          </a:p>
        </p:txBody>
      </p:sp>
    </p:spTree>
    <p:extLst>
      <p:ext uri="{BB962C8B-B14F-4D97-AF65-F5344CB8AC3E}">
        <p14:creationId xmlns:p14="http://schemas.microsoft.com/office/powerpoint/2010/main" val="264757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9"/>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n-US" sz="4400" b="0" strike="noStrike">
                <a:solidFill>
                  <a:srgbClr val="FFFFFF"/>
                </a:solidFill>
                <a:latin typeface="Calibri"/>
                <a:ea typeface="Calibri"/>
                <a:cs typeface="Calibri"/>
                <a:sym typeface="Calibri"/>
              </a:rPr>
              <a:t>What it does</a:t>
            </a:r>
            <a:endParaRPr sz="4400" b="0" strike="noStrike">
              <a:solidFill>
                <a:srgbClr val="FFFFFF"/>
              </a:solidFill>
              <a:latin typeface="Calibri"/>
              <a:ea typeface="Calibri"/>
              <a:cs typeface="Calibri"/>
              <a:sym typeface="Calibri"/>
            </a:endParaRPr>
          </a:p>
        </p:txBody>
      </p:sp>
      <p:sp>
        <p:nvSpPr>
          <p:cNvPr id="130" name="Google Shape;130;p29"/>
          <p:cNvSpPr txBox="1"/>
          <p:nvPr/>
        </p:nvSpPr>
        <p:spPr>
          <a:xfrm>
            <a:off x="838080" y="892696"/>
            <a:ext cx="10515240" cy="4653360"/>
          </a:xfrm>
          <a:prstGeom prst="rect">
            <a:avLst/>
          </a:prstGeom>
          <a:noFill/>
          <a:ln>
            <a:noFill/>
          </a:ln>
        </p:spPr>
        <p:txBody>
          <a:bodyPr spcFirstLastPara="1" wrap="square" lIns="90000" tIns="45000" rIns="90000" bIns="45000" anchor="t" anchorCtr="0">
            <a:noAutofit/>
          </a:bodyPr>
          <a:lstStyle/>
          <a:p>
            <a:pPr marL="228600" marR="0" lvl="0" indent="-228240" algn="l" rtl="0">
              <a:lnSpc>
                <a:spcPct val="90000"/>
              </a:lnSpc>
              <a:spcBef>
                <a:spcPts val="0"/>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Various chromosomal, biochemical, molecular and microbial studies are performed on amniotic fluid sample</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Most common reasons: </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chromosomal disorders (Down‘s syndrome)</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Sex chromosome abnormalities (Turner syndrome, Klinefelter syndrome)</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Genetic disorders (cystic fibrosis, sickle cell disease)</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Neural tube defects (spina bifida)</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fetal infection and intra-amniotic inflammation</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assess fetal lung maturity </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blood or platelet type</a:t>
            </a:r>
            <a:endParaRPr sz="2800" b="0" strike="noStrike" dirty="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0"/>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n-US" sz="4400" b="0" strike="noStrike">
                <a:solidFill>
                  <a:srgbClr val="FFFFFF"/>
                </a:solidFill>
                <a:latin typeface="Calibri"/>
                <a:ea typeface="Calibri"/>
                <a:cs typeface="Calibri"/>
                <a:sym typeface="Calibri"/>
              </a:rPr>
              <a:t>How it works</a:t>
            </a:r>
            <a:endParaRPr sz="4400" b="0" strike="noStrike">
              <a:solidFill>
                <a:srgbClr val="FFFFFF"/>
              </a:solidFill>
              <a:latin typeface="Calibri"/>
              <a:ea typeface="Calibri"/>
              <a:cs typeface="Calibri"/>
              <a:sym typeface="Calibri"/>
            </a:endParaRPr>
          </a:p>
        </p:txBody>
      </p:sp>
      <p:sp>
        <p:nvSpPr>
          <p:cNvPr id="136" name="Google Shape;136;p30"/>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228600" marR="0" lvl="0" indent="-228240" algn="l" rtl="0">
              <a:lnSpc>
                <a:spcPct val="90000"/>
              </a:lnSpc>
              <a:spcBef>
                <a:spcPts val="0"/>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Under guidance of ultrasound, a sterile needle is inserted through abdominal wall into amniotic sac</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A small amouhnt of amniotic fluid is withdrawn through needle</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The amniotic fluid contains fetal cells, which are seperated from amniotic fluid and cultured</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Test are performed on cultured cells</a:t>
            </a:r>
            <a:endParaRPr sz="2800" b="0" strike="noStrike">
              <a:solidFill>
                <a:srgbClr val="FFFFFF"/>
              </a:solidFill>
              <a:latin typeface="Calibri"/>
              <a:ea typeface="Calibri"/>
              <a:cs typeface="Calibri"/>
              <a:sym typeface="Calibri"/>
            </a:endParaRPr>
          </a:p>
          <a:p>
            <a:pPr marL="0" marR="0" lvl="0" indent="0" algn="l" rtl="0">
              <a:lnSpc>
                <a:spcPct val="90000"/>
              </a:lnSpc>
              <a:spcBef>
                <a:spcPts val="2418"/>
              </a:spcBef>
              <a:spcAft>
                <a:spcPts val="0"/>
              </a:spcAft>
              <a:buNone/>
            </a:pPr>
            <a:endParaRPr sz="2800" b="0" strike="noStrike">
              <a:solidFill>
                <a:srgbClr val="FFFFFF"/>
              </a:solidFill>
              <a:latin typeface="Calibri"/>
              <a:ea typeface="Calibri"/>
              <a:cs typeface="Calibri"/>
              <a:sym typeface="Calibri"/>
            </a:endParaRPr>
          </a:p>
        </p:txBody>
      </p:sp>
      <p:pic>
        <p:nvPicPr>
          <p:cNvPr id="137" name="Google Shape;137;p30"/>
          <p:cNvPicPr preferRelativeResize="0"/>
          <p:nvPr/>
        </p:nvPicPr>
        <p:blipFill rotWithShape="1">
          <a:blip r:embed="rId3">
            <a:alphaModFix/>
          </a:blip>
          <a:srcRect/>
          <a:stretch/>
        </p:blipFill>
        <p:spPr>
          <a:xfrm>
            <a:off x="7891200" y="3815640"/>
            <a:ext cx="3717360" cy="27068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1"/>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n-US" sz="4400" b="0" strike="noStrike">
                <a:solidFill>
                  <a:srgbClr val="FFFFFF"/>
                </a:solidFill>
                <a:latin typeface="Calibri"/>
                <a:ea typeface="Calibri"/>
                <a:cs typeface="Calibri"/>
                <a:sym typeface="Calibri"/>
              </a:rPr>
              <a:t>Candidate for amniocentesis</a:t>
            </a:r>
            <a:endParaRPr sz="4400" b="0" strike="noStrike">
              <a:solidFill>
                <a:srgbClr val="FFFFFF"/>
              </a:solidFill>
              <a:latin typeface="Calibri"/>
              <a:ea typeface="Calibri"/>
              <a:cs typeface="Calibri"/>
              <a:sym typeface="Calibri"/>
            </a:endParaRPr>
          </a:p>
        </p:txBody>
      </p:sp>
      <p:sp>
        <p:nvSpPr>
          <p:cNvPr id="143" name="Google Shape;143;p31"/>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228600" marR="0" lvl="0" indent="-228240" algn="l" rtl="0">
              <a:lnSpc>
                <a:spcPct val="90000"/>
              </a:lnSpc>
              <a:spcBef>
                <a:spcPts val="0"/>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Pregnant woman &gt; 40 years </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Woman with high risk blood tests and fetal ultrasound</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Woman whose ultrasound shows potential fetal chromosomal anomaly</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Woman with family history or whose partner has family history of one or more incidents of chromosomal anomalies or genetic disorders</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Possible for woman &lt; 40 years with nor history of genetic disorders to have amniocentesis; it is a matter of personal choice! </a:t>
            </a:r>
            <a:endParaRPr sz="2800" b="0"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2"/>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n-US" sz="4400" b="0" strike="noStrike">
                <a:solidFill>
                  <a:srgbClr val="FFFFFF"/>
                </a:solidFill>
                <a:latin typeface="Calibri"/>
                <a:ea typeface="Calibri"/>
                <a:cs typeface="Calibri"/>
                <a:sym typeface="Calibri"/>
              </a:rPr>
              <a:t>Risks and Complications</a:t>
            </a:r>
            <a:endParaRPr sz="4400" b="0" strike="noStrike">
              <a:solidFill>
                <a:srgbClr val="FFFFFF"/>
              </a:solidFill>
              <a:latin typeface="Calibri"/>
              <a:ea typeface="Calibri"/>
              <a:cs typeface="Calibri"/>
              <a:sym typeface="Calibri"/>
            </a:endParaRPr>
          </a:p>
        </p:txBody>
      </p:sp>
      <p:sp>
        <p:nvSpPr>
          <p:cNvPr id="149" name="Google Shape;149;p32"/>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228600" marR="0" lvl="0" indent="-228240" algn="l" rtl="0">
              <a:lnSpc>
                <a:spcPct val="90000"/>
              </a:lnSpc>
              <a:spcBef>
                <a:spcPts val="0"/>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Risk of fetal loss of approximaltely 0,5% </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Amniotic fluid leakage</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Placental hemorrhage</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Intra-amniotic infection</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Abdominal wall hematoma</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Fetal lesion</a:t>
            </a:r>
            <a:endParaRPr sz="2800" b="0"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3"/>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155" name="Google Shape;155;p33"/>
          <p:cNvSpPr txBox="1"/>
          <p:nvPr/>
        </p:nvSpPr>
        <p:spPr>
          <a:xfrm>
            <a:off x="838080" y="1825560"/>
            <a:ext cx="5131080" cy="207504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2800" b="0" strike="noStrike">
              <a:solidFill>
                <a:srgbClr val="FFFFFF"/>
              </a:solidFill>
              <a:latin typeface="Calibri"/>
              <a:ea typeface="Calibri"/>
              <a:cs typeface="Calibri"/>
              <a:sym typeface="Calibri"/>
            </a:endParaRPr>
          </a:p>
        </p:txBody>
      </p:sp>
      <p:sp>
        <p:nvSpPr>
          <p:cNvPr id="156" name="Google Shape;156;p33"/>
          <p:cNvSpPr txBox="1"/>
          <p:nvPr/>
        </p:nvSpPr>
        <p:spPr>
          <a:xfrm>
            <a:off x="432000" y="936000"/>
            <a:ext cx="10920960" cy="552492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FFFFFF"/>
              </a:buClr>
              <a:buSzPts val="1980"/>
              <a:buFont typeface="Noto Sans Symbols"/>
              <a:buChar char="●"/>
            </a:pPr>
            <a:r>
              <a:rPr lang="en-US" sz="4400" b="0" strike="noStrike">
                <a:solidFill>
                  <a:srgbClr val="FFFFFF"/>
                </a:solidFill>
                <a:latin typeface="Calibri"/>
                <a:ea typeface="Calibri"/>
                <a:cs typeface="Calibri"/>
                <a:sym typeface="Calibri"/>
              </a:rPr>
              <a:t>Prenatal Ultrasound</a:t>
            </a:r>
            <a:endParaRPr sz="4400" b="0" strike="noStrike">
              <a:solidFill>
                <a:srgbClr val="FFFFFF"/>
              </a:solidFill>
              <a:latin typeface="Calibri"/>
              <a:ea typeface="Calibri"/>
              <a:cs typeface="Calibri"/>
              <a:sym typeface="Calibri"/>
            </a:endParaRPr>
          </a:p>
        </p:txBody>
      </p:sp>
      <p:pic>
        <p:nvPicPr>
          <p:cNvPr id="157" name="Google Shape;157;p33"/>
          <p:cNvPicPr preferRelativeResize="0"/>
          <p:nvPr/>
        </p:nvPicPr>
        <p:blipFill rotWithShape="1">
          <a:blip r:embed="rId3">
            <a:alphaModFix/>
          </a:blip>
          <a:srcRect/>
          <a:stretch/>
        </p:blipFill>
        <p:spPr>
          <a:xfrm>
            <a:off x="6192000" y="1224000"/>
            <a:ext cx="5460840" cy="5052240"/>
          </a:xfrm>
          <a:prstGeom prst="rect">
            <a:avLst/>
          </a:prstGeom>
          <a:noFill/>
          <a:ln>
            <a:noFill/>
          </a:ln>
        </p:spPr>
      </p:pic>
      <p:pic>
        <p:nvPicPr>
          <p:cNvPr id="158" name="Google Shape;158;p33"/>
          <p:cNvPicPr preferRelativeResize="0"/>
          <p:nvPr/>
        </p:nvPicPr>
        <p:blipFill rotWithShape="1">
          <a:blip r:embed="rId4">
            <a:alphaModFix/>
          </a:blip>
          <a:srcRect/>
          <a:stretch/>
        </p:blipFill>
        <p:spPr>
          <a:xfrm>
            <a:off x="576000" y="2520000"/>
            <a:ext cx="4752000" cy="360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4"/>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n-US" sz="4400" b="0" strike="noStrike" dirty="0">
                <a:solidFill>
                  <a:srgbClr val="FFFFFF"/>
                </a:solidFill>
                <a:latin typeface="Calibri"/>
                <a:ea typeface="Calibri"/>
                <a:cs typeface="Calibri"/>
                <a:sym typeface="Calibri"/>
              </a:rPr>
              <a:t>Prenatal Ultrasound</a:t>
            </a:r>
            <a:endParaRPr sz="4400" b="0" strike="noStrike" dirty="0">
              <a:solidFill>
                <a:srgbClr val="FFFFFF"/>
              </a:solidFill>
              <a:latin typeface="Calibri"/>
              <a:ea typeface="Calibri"/>
              <a:cs typeface="Calibri"/>
              <a:sym typeface="Calibri"/>
            </a:endParaRPr>
          </a:p>
        </p:txBody>
      </p:sp>
      <p:sp>
        <p:nvSpPr>
          <p:cNvPr id="164" name="Google Shape;164;p34"/>
          <p:cNvSpPr txBox="1"/>
          <p:nvPr/>
        </p:nvSpPr>
        <p:spPr>
          <a:xfrm>
            <a:off x="838080" y="1825560"/>
            <a:ext cx="10515240" cy="4350960"/>
          </a:xfrm>
          <a:prstGeom prst="rect">
            <a:avLst/>
          </a:prstGeom>
          <a:noFill/>
          <a:ln>
            <a:noFill/>
          </a:ln>
        </p:spPr>
        <p:txBody>
          <a:bodyPr spcFirstLastPara="1" wrap="square" lIns="90000" tIns="45000" rIns="90000" bIns="45000" anchor="t" anchorCtr="0">
            <a:noAutofit/>
          </a:bodyPr>
          <a:lstStyle/>
          <a:p>
            <a:pPr marL="228600" marR="0" lvl="0" indent="-228240" algn="l" rtl="0">
              <a:lnSpc>
                <a:spcPct val="90000"/>
              </a:lnSpc>
              <a:spcBef>
                <a:spcPts val="0"/>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Technique for identifying physical signs of gene abnormalities</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Non-invasive use of US equipment</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Safe and painless for mother and fetus</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Practical use in decision making regarding keeping/not keeping fetus</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Used as “double testing” together with serological test of the mother</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Used since 1960s</a:t>
            </a:r>
            <a:endParaRPr sz="2800" b="0" strike="noStrike" dirty="0">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dirty="0">
                <a:solidFill>
                  <a:srgbClr val="FFFFFF"/>
                </a:solidFill>
                <a:latin typeface="Calibri"/>
                <a:ea typeface="Calibri"/>
                <a:cs typeface="Calibri"/>
                <a:sym typeface="Calibri"/>
              </a:rPr>
              <a:t>Performed at 11-14th week, also repeated in second and third trimesters</a:t>
            </a:r>
            <a:endParaRPr sz="2800" b="0" strike="noStrike" dirty="0">
              <a:solidFill>
                <a:srgbClr val="FFFFFF"/>
              </a:solidFill>
              <a:latin typeface="Calibri"/>
              <a:ea typeface="Calibri"/>
              <a:cs typeface="Calibri"/>
              <a:sym typeface="Calibri"/>
            </a:endParaRPr>
          </a:p>
          <a:p>
            <a:pPr marL="0" marR="0" lvl="0" indent="0" algn="l" rtl="0">
              <a:lnSpc>
                <a:spcPct val="90000"/>
              </a:lnSpc>
              <a:spcBef>
                <a:spcPts val="2418"/>
              </a:spcBef>
              <a:spcAft>
                <a:spcPts val="0"/>
              </a:spcAft>
              <a:buNone/>
            </a:pPr>
            <a:endParaRPr sz="2800" b="0" strike="noStrike" dirty="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5"/>
          <p:cNvSpPr txBox="1"/>
          <p:nvPr/>
        </p:nvSpPr>
        <p:spPr>
          <a:xfrm>
            <a:off x="838080" y="365040"/>
            <a:ext cx="10515240" cy="1325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n-US" sz="4400" b="0" strike="noStrike">
                <a:solidFill>
                  <a:srgbClr val="FFFFFF"/>
                </a:solidFill>
                <a:latin typeface="Calibri"/>
                <a:ea typeface="Calibri"/>
                <a:cs typeface="Calibri"/>
                <a:sym typeface="Calibri"/>
              </a:rPr>
              <a:t>What it does</a:t>
            </a:r>
            <a:endParaRPr sz="4400" b="0" strike="noStrike">
              <a:solidFill>
                <a:srgbClr val="FFFFFF"/>
              </a:solidFill>
              <a:latin typeface="Calibri"/>
              <a:ea typeface="Calibri"/>
              <a:cs typeface="Calibri"/>
              <a:sym typeface="Calibri"/>
            </a:endParaRPr>
          </a:p>
        </p:txBody>
      </p:sp>
      <p:sp>
        <p:nvSpPr>
          <p:cNvPr id="170" name="Google Shape;170;p35"/>
          <p:cNvSpPr txBox="1"/>
          <p:nvPr/>
        </p:nvSpPr>
        <p:spPr>
          <a:xfrm>
            <a:off x="838080" y="1825560"/>
            <a:ext cx="10515240" cy="4653360"/>
          </a:xfrm>
          <a:prstGeom prst="rect">
            <a:avLst/>
          </a:prstGeom>
          <a:noFill/>
          <a:ln>
            <a:noFill/>
          </a:ln>
        </p:spPr>
        <p:txBody>
          <a:bodyPr spcFirstLastPara="1" wrap="square" lIns="90000" tIns="45000" rIns="90000" bIns="45000" anchor="t" anchorCtr="0">
            <a:noAutofit/>
          </a:bodyPr>
          <a:lstStyle/>
          <a:p>
            <a:pPr marL="228600" marR="0" lvl="0" indent="-228240" algn="l" rtl="0">
              <a:lnSpc>
                <a:spcPct val="90000"/>
              </a:lnSpc>
              <a:spcBef>
                <a:spcPts val="0"/>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Image of the fetus within the womb</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Allows the doctor to access physical abnormalities of the fetus</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Especially the fetus' neck is accessed for extra fluid or thickening – indication for trisomy 13, 18, 21 </a:t>
            </a:r>
            <a:endParaRPr sz="2800" b="0" strike="noStrike">
              <a:solidFill>
                <a:srgbClr val="FFFFFF"/>
              </a:solidFill>
              <a:latin typeface="Calibri"/>
              <a:ea typeface="Calibri"/>
              <a:cs typeface="Calibri"/>
              <a:sym typeface="Calibri"/>
            </a:endParaRPr>
          </a:p>
          <a:p>
            <a:pPr marL="228600" marR="0" lvl="0" indent="-228240" algn="l" rtl="0">
              <a:lnSpc>
                <a:spcPct val="90000"/>
              </a:lnSpc>
              <a:spcBef>
                <a:spcPts val="2418"/>
              </a:spcBef>
              <a:spcAft>
                <a:spcPts val="0"/>
              </a:spcAft>
              <a:buClr>
                <a:srgbClr val="FFFFFF"/>
              </a:buClr>
              <a:buSzPts val="1260"/>
              <a:buFont typeface="Arial"/>
              <a:buChar char="-"/>
            </a:pPr>
            <a:r>
              <a:rPr lang="en-US" sz="2800" b="0" strike="noStrike">
                <a:solidFill>
                  <a:srgbClr val="FFFFFF"/>
                </a:solidFill>
                <a:latin typeface="Calibri"/>
                <a:ea typeface="Calibri"/>
                <a:cs typeface="Calibri"/>
                <a:sym typeface="Calibri"/>
              </a:rPr>
              <a:t>Use for determining length of pregnancy, number of fetuses, condition of uterus and cervix</a:t>
            </a:r>
            <a:endParaRPr sz="2800" b="0" strike="noStrike">
              <a:solidFill>
                <a:srgbClr val="FFFFFF"/>
              </a:solidFill>
              <a:latin typeface="Calibri"/>
              <a:ea typeface="Calibri"/>
              <a:cs typeface="Calibri"/>
              <a:sym typeface="Calibri"/>
            </a:endParaRPr>
          </a:p>
          <a:p>
            <a:pPr marL="228600" marR="0" lvl="0" indent="-148230" algn="l" rtl="0">
              <a:lnSpc>
                <a:spcPct val="90000"/>
              </a:lnSpc>
              <a:spcBef>
                <a:spcPts val="2418"/>
              </a:spcBef>
              <a:spcAft>
                <a:spcPts val="0"/>
              </a:spcAft>
              <a:buClr>
                <a:srgbClr val="FFFFFF"/>
              </a:buClr>
              <a:buSzPts val="1260"/>
              <a:buFont typeface="Arial"/>
              <a:buNone/>
            </a:pPr>
            <a:endParaRPr sz="2800" b="0"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1280</Words>
  <Application>Microsoft Office PowerPoint</Application>
  <PresentationFormat>Širokoúhlá obrazovka</PresentationFormat>
  <Paragraphs>132</Paragraphs>
  <Slides>22</Slides>
  <Notes>17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Noto Sans Symbols</vt:lpstr>
      <vt:lpstr>Times New Roman</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Maternal blood test</vt:lpstr>
      <vt:lpstr>How it works </vt:lpstr>
      <vt:lpstr>Maternal blood testing </vt:lpstr>
      <vt:lpstr>What it does:  </vt:lpstr>
      <vt:lpstr>Risks, complications and indication </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HP</dc:creator>
  <cp:lastModifiedBy>Michael Doubek</cp:lastModifiedBy>
  <cp:revision>3</cp:revision>
  <dcterms:modified xsi:type="dcterms:W3CDTF">2020-06-03T19:05:55Z</dcterms:modified>
</cp:coreProperties>
</file>