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sldIdLst>
    <p:sldId id="256" r:id="rId2"/>
    <p:sldId id="257" r:id="rId3"/>
    <p:sldId id="264" r:id="rId4"/>
    <p:sldId id="258" r:id="rId5"/>
    <p:sldId id="262" r:id="rId6"/>
    <p:sldId id="259" r:id="rId7"/>
    <p:sldId id="260" r:id="rId8"/>
    <p:sldId id="261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49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D18D-4ECC-9F4B-AABF-D560E3703DC3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1CEF-6EB1-5947-A5BA-6A311FA0368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D18D-4ECC-9F4B-AABF-D560E3703DC3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1CEF-6EB1-5947-A5BA-6A311FA036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D18D-4ECC-9F4B-AABF-D560E3703DC3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1CEF-6EB1-5947-A5BA-6A311FA036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D18D-4ECC-9F4B-AABF-D560E3703DC3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1CEF-6EB1-5947-A5BA-6A311FA036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D18D-4ECC-9F4B-AABF-D560E3703DC3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1CEF-6EB1-5947-A5BA-6A311FA0368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D18D-4ECC-9F4B-AABF-D560E3703DC3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1CEF-6EB1-5947-A5BA-6A311FA036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D18D-4ECC-9F4B-AABF-D560E3703DC3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1CEF-6EB1-5947-A5BA-6A311FA0368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D18D-4ECC-9F4B-AABF-D560E3703DC3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1CEF-6EB1-5947-A5BA-6A311FA036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D18D-4ECC-9F4B-AABF-D560E3703DC3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1CEF-6EB1-5947-A5BA-6A311FA036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D18D-4ECC-9F4B-AABF-D560E3703DC3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1CEF-6EB1-5947-A5BA-6A311FA036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auf Platzhalter ziehen oder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DA19D18D-4ECC-9F4B-AABF-D560E3703DC3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1CEF-6EB1-5947-A5BA-6A311FA036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A19D18D-4ECC-9F4B-AABF-D560E3703DC3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1021CEF-6EB1-5947-A5BA-6A311FA03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651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Huntington’s disease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Tonje</a:t>
            </a:r>
            <a:r>
              <a:rPr lang="en-US" dirty="0"/>
              <a:t> Hem, Nadine Herzog, Marta </a:t>
            </a:r>
            <a:r>
              <a:rPr lang="en-US" dirty="0" err="1"/>
              <a:t>Cholewinska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103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Ethiology</a:t>
            </a:r>
            <a:r>
              <a:rPr lang="en-US" dirty="0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Autosomal dominant disease </a:t>
            </a:r>
          </a:p>
          <a:p>
            <a:r>
              <a:rPr lang="en-US" dirty="0"/>
              <a:t>&gt;36 CAG triplet repeats in </a:t>
            </a:r>
            <a:r>
              <a:rPr lang="en-US" dirty="0" err="1"/>
              <a:t>huntington</a:t>
            </a:r>
            <a:r>
              <a:rPr lang="en-US" dirty="0"/>
              <a:t> gene on chromosome 4</a:t>
            </a:r>
          </a:p>
          <a:p>
            <a:r>
              <a:rPr lang="en-US" dirty="0"/>
              <a:t>Mutated proteins aggregating in nucleus </a:t>
            </a:r>
            <a:r>
              <a:rPr lang="en-US" dirty="0" err="1"/>
              <a:t>caudatus</a:t>
            </a:r>
            <a:r>
              <a:rPr lang="en-US" dirty="0"/>
              <a:t> causing symptoms of diminished brain functions </a:t>
            </a:r>
          </a:p>
          <a:p>
            <a:r>
              <a:rPr lang="en-US" dirty="0"/>
              <a:t>Anticipation : increased numbers of CAG repeats in subsequent generations   (-&gt;earlier onset of symptoms)</a:t>
            </a:r>
          </a:p>
        </p:txBody>
      </p:sp>
    </p:spTree>
    <p:extLst>
      <p:ext uri="{BB962C8B-B14F-4D97-AF65-F5344CB8AC3E}">
        <p14:creationId xmlns:p14="http://schemas.microsoft.com/office/powerpoint/2010/main" val="184904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Epidemiology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Worldwide prevalence 5-10 cases per 100.000 people</a:t>
            </a:r>
          </a:p>
          <a:p>
            <a:r>
              <a:rPr lang="en-US" dirty="0"/>
              <a:t>Similar risk for male and female</a:t>
            </a:r>
          </a:p>
          <a:p>
            <a:r>
              <a:rPr lang="en-US" dirty="0"/>
              <a:t>Peak incidence : ∼ 40 years of age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06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Symptoms </a:t>
            </a:r>
            <a:r>
              <a:rPr lang="mr-IN" dirty="0"/>
              <a:t>–</a:t>
            </a:r>
            <a:r>
              <a:rPr lang="en-US" dirty="0"/>
              <a:t> initial stage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Movement dysfunction (chorea, oculomotor disorders..)</a:t>
            </a:r>
          </a:p>
          <a:p>
            <a:r>
              <a:rPr lang="en-US" dirty="0"/>
              <a:t>Hyperreflexia</a:t>
            </a:r>
          </a:p>
          <a:p>
            <a:r>
              <a:rPr lang="en-US" dirty="0"/>
              <a:t>Sensory deficits</a:t>
            </a:r>
          </a:p>
          <a:p>
            <a:r>
              <a:rPr lang="en-US" dirty="0"/>
              <a:t>Autonomic deficits (</a:t>
            </a:r>
            <a:r>
              <a:rPr lang="en-US" dirty="0" err="1"/>
              <a:t>hyperhidriosis</a:t>
            </a:r>
            <a:r>
              <a:rPr lang="en-US" dirty="0"/>
              <a:t>, urinary incontinence)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313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Symptoms </a:t>
            </a:r>
            <a:r>
              <a:rPr lang="mr-IN" dirty="0"/>
              <a:t>–</a:t>
            </a:r>
            <a:r>
              <a:rPr lang="en-US" dirty="0"/>
              <a:t> advanced stage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Movement dysfunction ( hypokinetic motor symptoms, </a:t>
            </a:r>
            <a:r>
              <a:rPr lang="en-US" dirty="0" err="1"/>
              <a:t>akinetic</a:t>
            </a:r>
            <a:r>
              <a:rPr lang="en-US" dirty="0"/>
              <a:t> mutism, motor </a:t>
            </a:r>
            <a:r>
              <a:rPr lang="en-US" dirty="0" err="1"/>
              <a:t>impersistence</a:t>
            </a:r>
            <a:r>
              <a:rPr lang="en-US" dirty="0"/>
              <a:t>, dysarthria and dysphagia)</a:t>
            </a:r>
          </a:p>
          <a:p>
            <a:r>
              <a:rPr lang="en-US" dirty="0"/>
              <a:t>Dementia </a:t>
            </a:r>
          </a:p>
          <a:p>
            <a:r>
              <a:rPr lang="en-US" dirty="0"/>
              <a:t>Depression (suicidal thoughts) </a:t>
            </a:r>
          </a:p>
          <a:p>
            <a:r>
              <a:rPr lang="en-US" dirty="0"/>
              <a:t>Aggression and psychosis </a:t>
            </a:r>
          </a:p>
          <a:p>
            <a:r>
              <a:rPr lang="en-US" dirty="0"/>
              <a:t>Apathy</a:t>
            </a:r>
          </a:p>
          <a:p>
            <a:r>
              <a:rPr lang="en-US" dirty="0"/>
              <a:t>Cachexia (due to dysphagia and high energy consumption) </a:t>
            </a:r>
          </a:p>
        </p:txBody>
      </p:sp>
    </p:spTree>
    <p:extLst>
      <p:ext uri="{BB962C8B-B14F-4D97-AF65-F5344CB8AC3E}">
        <p14:creationId xmlns:p14="http://schemas.microsoft.com/office/powerpoint/2010/main" val="1009353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 history </a:t>
            </a:r>
          </a:p>
          <a:p>
            <a:r>
              <a:rPr lang="en-US" dirty="0"/>
              <a:t>Genetic testing (also for prediction of disease in embryo) </a:t>
            </a:r>
          </a:p>
        </p:txBody>
      </p:sp>
    </p:spTree>
    <p:extLst>
      <p:ext uri="{BB962C8B-B14F-4D97-AF65-F5344CB8AC3E}">
        <p14:creationId xmlns:p14="http://schemas.microsoft.com/office/powerpoint/2010/main" val="38405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Ongoing physiotherapy, </a:t>
            </a:r>
            <a:r>
              <a:rPr lang="en-US" dirty="0" err="1"/>
              <a:t>ergotherapy</a:t>
            </a:r>
            <a:r>
              <a:rPr lang="en-US" dirty="0"/>
              <a:t>, </a:t>
            </a:r>
            <a:r>
              <a:rPr lang="en-US" dirty="0" err="1"/>
              <a:t>logotherapy</a:t>
            </a:r>
            <a:r>
              <a:rPr lang="en-US" dirty="0"/>
              <a:t> and psychotherapy (if needed)</a:t>
            </a:r>
          </a:p>
          <a:p>
            <a:r>
              <a:rPr lang="en-US" dirty="0"/>
              <a:t>Chorea movement (</a:t>
            </a:r>
            <a:r>
              <a:rPr lang="en-US" dirty="0" err="1"/>
              <a:t>tetrabenazine</a:t>
            </a:r>
            <a:r>
              <a:rPr lang="en-US" dirty="0"/>
              <a:t>, clozapine, amantadine) </a:t>
            </a:r>
          </a:p>
          <a:p>
            <a:r>
              <a:rPr lang="en-US" dirty="0"/>
              <a:t>Psychosis (atypical neuroleptics - clozapine)</a:t>
            </a:r>
          </a:p>
          <a:p>
            <a:r>
              <a:rPr lang="en-US" dirty="0"/>
              <a:t>Depression (SSRIs </a:t>
            </a:r>
            <a:r>
              <a:rPr lang="mr-IN" dirty="0"/>
              <a:t>–</a:t>
            </a:r>
            <a:r>
              <a:rPr lang="en-US" dirty="0"/>
              <a:t> citalopram) </a:t>
            </a:r>
          </a:p>
        </p:txBody>
      </p:sp>
    </p:spTree>
    <p:extLst>
      <p:ext uri="{BB962C8B-B14F-4D97-AF65-F5344CB8AC3E}">
        <p14:creationId xmlns:p14="http://schemas.microsoft.com/office/powerpoint/2010/main" val="1042858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Prognosis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Progressive disease non curable </a:t>
            </a:r>
          </a:p>
          <a:p>
            <a:r>
              <a:rPr lang="en-US" dirty="0"/>
              <a:t>Mean duration of illness : app. 20 years</a:t>
            </a:r>
          </a:p>
          <a:p>
            <a:r>
              <a:rPr lang="en-US" dirty="0"/>
              <a:t>Cause of death : aspiration pneumonia, respiratory insufficiency, suicide </a:t>
            </a:r>
          </a:p>
        </p:txBody>
      </p:sp>
    </p:spTree>
    <p:extLst>
      <p:ext uri="{BB962C8B-B14F-4D97-AF65-F5344CB8AC3E}">
        <p14:creationId xmlns:p14="http://schemas.microsoft.com/office/powerpoint/2010/main" val="108975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 for your attention</a:t>
            </a:r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78704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0</TotalTime>
  <Words>218</Words>
  <Application>Microsoft Office PowerPoint</Application>
  <PresentationFormat>Širokoúhlá obrazovka</PresentationFormat>
  <Paragraphs>36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Paket</vt:lpstr>
      <vt:lpstr>Huntington’s disease</vt:lpstr>
      <vt:lpstr>Ethiology </vt:lpstr>
      <vt:lpstr>Epidemiology </vt:lpstr>
      <vt:lpstr>Symptoms – initial stage</vt:lpstr>
      <vt:lpstr>Symptoms – advanced stage</vt:lpstr>
      <vt:lpstr>Diagnosis</vt:lpstr>
      <vt:lpstr>Treatment</vt:lpstr>
      <vt:lpstr>Prognosis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Huntington’s disease</dc:title>
  <dc:creator>Nadine Herzog</dc:creator>
  <cp:lastModifiedBy>Michael Doubek</cp:lastModifiedBy>
  <cp:revision>3</cp:revision>
  <dcterms:created xsi:type="dcterms:W3CDTF">2020-06-01T08:28:08Z</dcterms:created>
  <dcterms:modified xsi:type="dcterms:W3CDTF">2020-06-04T19:14:00Z</dcterms:modified>
</cp:coreProperties>
</file>