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60" r:id="rId3"/>
    <p:sldId id="303" r:id="rId4"/>
    <p:sldId id="302" r:id="rId5"/>
    <p:sldId id="261" r:id="rId6"/>
    <p:sldId id="263" r:id="rId7"/>
    <p:sldId id="264" r:id="rId8"/>
    <p:sldId id="258" r:id="rId9"/>
    <p:sldId id="259" r:id="rId10"/>
    <p:sldId id="266" r:id="rId11"/>
    <p:sldId id="267" r:id="rId12"/>
    <p:sldId id="262" r:id="rId13"/>
    <p:sldId id="294" r:id="rId14"/>
    <p:sldId id="268" r:id="rId15"/>
    <p:sldId id="283" r:id="rId16"/>
    <p:sldId id="269" r:id="rId17"/>
    <p:sldId id="304" r:id="rId18"/>
    <p:sldId id="270" r:id="rId19"/>
    <p:sldId id="271" r:id="rId20"/>
    <p:sldId id="272" r:id="rId21"/>
    <p:sldId id="296" r:id="rId22"/>
    <p:sldId id="300" r:id="rId23"/>
    <p:sldId id="295" r:id="rId24"/>
    <p:sldId id="273" r:id="rId25"/>
    <p:sldId id="274" r:id="rId26"/>
    <p:sldId id="297" r:id="rId27"/>
    <p:sldId id="275" r:id="rId28"/>
    <p:sldId id="298" r:id="rId29"/>
    <p:sldId id="285" r:id="rId30"/>
    <p:sldId id="276" r:id="rId31"/>
    <p:sldId id="277" r:id="rId32"/>
    <p:sldId id="278" r:id="rId33"/>
    <p:sldId id="279" r:id="rId34"/>
    <p:sldId id="280" r:id="rId35"/>
    <p:sldId id="281" r:id="rId36"/>
    <p:sldId id="288" r:id="rId37"/>
    <p:sldId id="289" r:id="rId38"/>
    <p:sldId id="282" r:id="rId39"/>
    <p:sldId id="290" r:id="rId40"/>
    <p:sldId id="286" r:id="rId41"/>
    <p:sldId id="287" r:id="rId42"/>
    <p:sldId id="291" r:id="rId43"/>
    <p:sldId id="292" r:id="rId44"/>
    <p:sldId id="293" r:id="rId45"/>
    <p:sldId id="299" r:id="rId46"/>
  </p:sldIdLst>
  <p:sldSz cx="12192000" cy="6858000"/>
  <p:notesSz cx="6858000" cy="9144000"/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476-BD1C-4828-AF32-92767F3948A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400D-FA52-4453-802A-474CCE70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476-BD1C-4828-AF32-92767F3948A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400D-FA52-4453-802A-474CCE70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64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476-BD1C-4828-AF32-92767F3948A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400D-FA52-4453-802A-474CCE70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06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476-BD1C-4828-AF32-92767F3948A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400D-FA52-4453-802A-474CCE70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79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476-BD1C-4828-AF32-92767F3948A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400D-FA52-4453-802A-474CCE70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50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476-BD1C-4828-AF32-92767F3948A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400D-FA52-4453-802A-474CCE70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31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476-BD1C-4828-AF32-92767F3948A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400D-FA52-4453-802A-474CCE70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16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476-BD1C-4828-AF32-92767F3948A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400D-FA52-4453-802A-474CCE70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27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476-BD1C-4828-AF32-92767F3948A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400D-FA52-4453-802A-474CCE70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41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476-BD1C-4828-AF32-92767F3948A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400D-FA52-4453-802A-474CCE70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02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476-BD1C-4828-AF32-92767F3948A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400D-FA52-4453-802A-474CCE70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57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3476-BD1C-4828-AF32-92767F3948A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400D-FA52-4453-802A-474CCE70C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6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medicine.medscape.com/article/412956-overview" TargetMode="External"/><Relationship Id="rId3" Type="http://schemas.openxmlformats.org/officeDocument/2006/relationships/hyperlink" Target="http://emedicine.medscape.com/article/1249384-overview" TargetMode="External"/><Relationship Id="rId7" Type="http://schemas.openxmlformats.org/officeDocument/2006/relationships/hyperlink" Target="http://emedicine.medscape.com/article/1248323-overview" TargetMode="External"/><Relationship Id="rId2" Type="http://schemas.openxmlformats.org/officeDocument/2006/relationships/hyperlink" Target="http://emedicine.medscape.com/article/1246691-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medicine.medscape.com/article/248236-overview" TargetMode="External"/><Relationship Id="rId5" Type="http://schemas.openxmlformats.org/officeDocument/2006/relationships/hyperlink" Target="http://emedicine.medscape.com/article/1246429-overview" TargetMode="External"/><Relationship Id="rId4" Type="http://schemas.openxmlformats.org/officeDocument/2006/relationships/hyperlink" Target="http://emedicine.medscape.com/article/1247913-overview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727DD-2F10-48A6-A73F-19CFBD01E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dirty="0" err="1"/>
              <a:t>Immobilisation</a:t>
            </a:r>
            <a:r>
              <a:rPr lang="cs-CZ" dirty="0"/>
              <a:t> </a:t>
            </a:r>
            <a:r>
              <a:rPr lang="cs-CZ" dirty="0" err="1"/>
              <a:t>techniques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256F77-5A14-4EC7-AE0D-81C0717D6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3403" y="4472283"/>
            <a:ext cx="6105194" cy="1385178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1st </a:t>
            </a:r>
            <a:r>
              <a:rPr lang="cs-CZ" dirty="0" err="1">
                <a:solidFill>
                  <a:schemeClr val="tx1"/>
                </a:solidFill>
              </a:rPr>
              <a:t>Dpt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Surgery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sk-SK" dirty="0" err="1">
                <a:solidFill>
                  <a:schemeClr val="tx1"/>
                </a:solidFill>
              </a:rPr>
              <a:t>University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Hospital</a:t>
            </a:r>
            <a:r>
              <a:rPr lang="sk-SK" dirty="0">
                <a:solidFill>
                  <a:schemeClr val="tx1"/>
                </a:solidFill>
              </a:rPr>
              <a:t> of St. Anne</a:t>
            </a:r>
          </a:p>
          <a:p>
            <a:r>
              <a:rPr lang="sk-SK" dirty="0" err="1">
                <a:solidFill>
                  <a:schemeClr val="tx1"/>
                </a:solidFill>
              </a:rPr>
              <a:t>Faculty</a:t>
            </a:r>
            <a:r>
              <a:rPr lang="sk-SK" dirty="0">
                <a:solidFill>
                  <a:schemeClr val="tx1"/>
                </a:solidFill>
              </a:rPr>
              <a:t> of </a:t>
            </a:r>
            <a:r>
              <a:rPr lang="sk-SK" dirty="0" err="1">
                <a:solidFill>
                  <a:schemeClr val="tx1"/>
                </a:solidFill>
              </a:rPr>
              <a:t>Medicine</a:t>
            </a:r>
            <a:r>
              <a:rPr lang="sk-SK" dirty="0">
                <a:solidFill>
                  <a:schemeClr val="tx1"/>
                </a:solidFill>
              </a:rPr>
              <a:t>, Masaryk </a:t>
            </a:r>
            <a:r>
              <a:rPr lang="sk-SK" dirty="0" err="1">
                <a:solidFill>
                  <a:schemeClr val="tx1"/>
                </a:solidFill>
              </a:rPr>
              <a:t>University</a:t>
            </a:r>
            <a:r>
              <a:rPr lang="sk-SK" dirty="0">
                <a:solidFill>
                  <a:schemeClr val="tx1"/>
                </a:solidFill>
              </a:rPr>
              <a:t>, Brno</a:t>
            </a:r>
            <a:endParaRPr lang="cs-CZ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6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0125E0-FB41-4AA0-84B9-4340EDFE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Splinting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77D12C-557B-4F36-821A-1F331DE3E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Plaster of Paris- made from gypsum (calcium sulfate dehydrate)</a:t>
            </a:r>
          </a:p>
          <a:p>
            <a:r>
              <a:rPr lang="en-US" sz="1800" dirty="0"/>
              <a:t>Exothermic reaction when wet- recrystallizes (may burn patient!)</a:t>
            </a:r>
          </a:p>
          <a:p>
            <a:r>
              <a:rPr lang="en-US" sz="1800" dirty="0"/>
              <a:t>Setting time 3-9 min.</a:t>
            </a:r>
          </a:p>
          <a:p>
            <a:r>
              <a:rPr lang="en-US" sz="1800" dirty="0"/>
              <a:t>Drying time 24-72 hours</a:t>
            </a:r>
          </a:p>
          <a:p>
            <a:r>
              <a:rPr lang="en-US" sz="1800" dirty="0"/>
              <a:t>Advantages: easier to mold, </a:t>
            </a:r>
            <a:r>
              <a:rPr lang="sk-SK" dirty="0" err="1"/>
              <a:t>cheap</a:t>
            </a:r>
            <a:endParaRPr lang="en-US" sz="1800" dirty="0"/>
          </a:p>
          <a:p>
            <a:r>
              <a:rPr lang="en-US" sz="1800" dirty="0"/>
              <a:t>Disadvantages: more difficult to apply, gets soggy when wet</a:t>
            </a:r>
          </a:p>
          <a:p>
            <a:pPr marL="0"/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91804A1-76DD-4C32-A901-975E5DC1D7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42225" y="2944019"/>
            <a:ext cx="2495550" cy="183832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177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11E3539-02D2-4AEB-AF1E-9D4A419B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Ready</a:t>
            </a:r>
            <a:r>
              <a:rPr lang="cs-CZ" dirty="0">
                <a:solidFill>
                  <a:schemeClr val="accent2"/>
                </a:solidFill>
              </a:rPr>
              <a:t> made </a:t>
            </a:r>
            <a:r>
              <a:rPr lang="cs-CZ" dirty="0" err="1">
                <a:solidFill>
                  <a:schemeClr val="accent2"/>
                </a:solidFill>
              </a:rPr>
              <a:t>splinting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material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2D5431-04D7-4207-86DC-BFA750BF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915" y="944741"/>
            <a:ext cx="5306084" cy="5230634"/>
          </a:xfrm>
        </p:spPr>
        <p:txBody>
          <a:bodyPr anchor="ctr">
            <a:normAutofit lnSpcReduction="1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Plaster- 10-20 sheets of plaster with padding and cloth cover</a:t>
            </a:r>
          </a:p>
          <a:p>
            <a:r>
              <a:rPr lang="cs-CZ" dirty="0">
                <a:solidFill>
                  <a:srgbClr val="000000"/>
                </a:solidFill>
              </a:rPr>
              <a:t>Fiberglass (orthoglass)- cure rapidly, less messy, stronger, lighter, less moldable/ more expensive</a:t>
            </a:r>
          </a:p>
          <a:p>
            <a:r>
              <a:rPr lang="cs-CZ" dirty="0">
                <a:solidFill>
                  <a:srgbClr val="000000"/>
                </a:solidFill>
              </a:rPr>
              <a:t>Prefabricated splints</a:t>
            </a:r>
          </a:p>
          <a:p>
            <a:r>
              <a:rPr lang="cs-CZ" dirty="0">
                <a:solidFill>
                  <a:srgbClr val="000000"/>
                </a:solidFill>
              </a:rPr>
              <a:t>Air splints</a:t>
            </a:r>
          </a:p>
          <a:p>
            <a:r>
              <a:rPr lang="cs-CZ" dirty="0">
                <a:solidFill>
                  <a:srgbClr val="000000"/>
                </a:solidFill>
              </a:rPr>
              <a:t>Vacuum splints</a:t>
            </a:r>
          </a:p>
        </p:txBody>
      </p:sp>
    </p:spTree>
    <p:extLst>
      <p:ext uri="{BB962C8B-B14F-4D97-AF65-F5344CB8AC3E}">
        <p14:creationId xmlns:p14="http://schemas.microsoft.com/office/powerpoint/2010/main" val="121894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173B854-366A-412F-9237-2A692E1F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Fiberglass/plaster of Paris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AD422EB-4405-4D0D-9568-51FEFF953A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r="11219" b="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38784992-A14C-4DB4-9BEB-A0AC4C4A0D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0" r="-1" b="1437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7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5B37C-4B9D-4B50-90C0-E90DF413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Air/vacuum splint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3F4661C-DF8F-46A5-85C9-A727354F0E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r="14119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06F8013-6F1D-46E8-B1D9-680F67DDED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0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EC09E-1263-4351-A542-E2A1E3F9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Pre</a:t>
            </a:r>
            <a:r>
              <a:rPr lang="cs-CZ" dirty="0">
                <a:solidFill>
                  <a:schemeClr val="accent2"/>
                </a:solidFill>
              </a:rPr>
              <a:t>/post </a:t>
            </a:r>
            <a:r>
              <a:rPr lang="cs-CZ" dirty="0" err="1">
                <a:solidFill>
                  <a:schemeClr val="accent2"/>
                </a:solidFill>
              </a:rPr>
              <a:t>splints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check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D51D1F-F285-44CB-BAA0-4287BD81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74" y="813683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F- function</a:t>
            </a:r>
          </a:p>
          <a:p>
            <a:r>
              <a:rPr lang="cs-CZ" sz="3200" dirty="0">
                <a:solidFill>
                  <a:srgbClr val="000000"/>
                </a:solidFill>
              </a:rPr>
              <a:t>A- arterial pulse</a:t>
            </a:r>
          </a:p>
          <a:p>
            <a:r>
              <a:rPr lang="cs-CZ" sz="3200" dirty="0">
                <a:solidFill>
                  <a:srgbClr val="000000"/>
                </a:solidFill>
              </a:rPr>
              <a:t>C- capillary refill</a:t>
            </a:r>
          </a:p>
          <a:p>
            <a:r>
              <a:rPr lang="cs-CZ" sz="3200" dirty="0">
                <a:solidFill>
                  <a:srgbClr val="000000"/>
                </a:solidFill>
              </a:rPr>
              <a:t>T- temperature (skin)</a:t>
            </a:r>
          </a:p>
          <a:p>
            <a:r>
              <a:rPr lang="cs-CZ" sz="3200" dirty="0">
                <a:solidFill>
                  <a:srgbClr val="000000"/>
                </a:solidFill>
              </a:rPr>
              <a:t>S- sensation</a:t>
            </a:r>
          </a:p>
        </p:txBody>
      </p:sp>
    </p:spTree>
    <p:extLst>
      <p:ext uri="{BB962C8B-B14F-4D97-AF65-F5344CB8AC3E}">
        <p14:creationId xmlns:p14="http://schemas.microsoft.com/office/powerpoint/2010/main" val="18285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C1637-FAED-4F70-AFE7-7441E7A4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sz="5400" dirty="0" err="1">
                <a:solidFill>
                  <a:schemeClr val="accent2"/>
                </a:solidFill>
              </a:rPr>
              <a:t>Splitting</a:t>
            </a:r>
            <a:r>
              <a:rPr lang="cs-CZ" sz="5400" dirty="0">
                <a:solidFill>
                  <a:schemeClr val="accent2"/>
                </a:solidFill>
              </a:rPr>
              <a:t> </a:t>
            </a:r>
            <a:r>
              <a:rPr lang="cs-CZ" sz="5400" dirty="0" err="1">
                <a:solidFill>
                  <a:schemeClr val="accent2"/>
                </a:solidFill>
              </a:rPr>
              <a:t>the</a:t>
            </a:r>
            <a:r>
              <a:rPr lang="cs-CZ" sz="5400" dirty="0">
                <a:solidFill>
                  <a:schemeClr val="accent2"/>
                </a:solidFill>
              </a:rPr>
              <a:t> </a:t>
            </a:r>
            <a:r>
              <a:rPr lang="cs-CZ" sz="5400" dirty="0" err="1">
                <a:solidFill>
                  <a:schemeClr val="accent2"/>
                </a:solidFill>
              </a:rPr>
              <a:t>cast</a:t>
            </a:r>
            <a:r>
              <a:rPr lang="cs-CZ" sz="5400" b="1" dirty="0">
                <a:solidFill>
                  <a:schemeClr val="accent2"/>
                </a:solidFill>
              </a:rPr>
              <a:t/>
            </a:r>
            <a:br>
              <a:rPr lang="cs-CZ" sz="5400" b="1" dirty="0">
                <a:solidFill>
                  <a:schemeClr val="accent2"/>
                </a:solidFill>
              </a:rPr>
            </a:br>
            <a:endParaRPr lang="cs-CZ" sz="5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9229DC-69D4-452F-B05B-658F266AD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1" y="1073328"/>
            <a:ext cx="6610345" cy="5230634"/>
          </a:xfrm>
        </p:spPr>
        <p:txBody>
          <a:bodyPr anchor="ctr">
            <a:normAutofit/>
          </a:bodyPr>
          <a:lstStyle/>
          <a:p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Most casts should be split after they have dried to accommodate post-reduction swelling</a:t>
            </a:r>
            <a:endParaRPr lang="cs-CZ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Three grades of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spl</a:t>
            </a:r>
            <a:r>
              <a:rPr lang="cs-CZ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it: </a:t>
            </a:r>
          </a:p>
          <a:p>
            <a:pPr marL="0" indent="0">
              <a:buNone/>
            </a:pPr>
            <a:r>
              <a:rPr lang="cs-CZ" sz="2200" dirty="0">
                <a:solidFill>
                  <a:srgbClr val="000000"/>
                </a:solidFill>
              </a:rPr>
              <a:t>1. </a:t>
            </a:r>
            <a:r>
              <a:rPr lang="en-US" sz="2200" dirty="0">
                <a:solidFill>
                  <a:srgbClr val="000000"/>
                </a:solidFill>
              </a:rPr>
              <a:t>A single split is carried out at the end of the operative or reduction procedure. This is routine for most cast applications</a:t>
            </a:r>
            <a:endParaRPr lang="cs-CZ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0000"/>
                </a:solidFill>
              </a:rPr>
              <a:t>2. </a:t>
            </a:r>
            <a:r>
              <a:rPr lang="en-US" sz="2200" dirty="0">
                <a:solidFill>
                  <a:srgbClr val="000000"/>
                </a:solidFill>
              </a:rPr>
              <a:t>The split is opened with spreaders and all the encircling bandages are divided if there is significant swelling or any signs of neurovascular compromise</a:t>
            </a:r>
            <a:endParaRPr lang="cs-CZ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0000"/>
                </a:solidFill>
              </a:rPr>
              <a:t>3. </a:t>
            </a:r>
            <a:r>
              <a:rPr lang="en-US" sz="2200" dirty="0">
                <a:solidFill>
                  <a:srgbClr val="000000"/>
                </a:solidFill>
              </a:rPr>
              <a:t>Two complete splits in the cast convert it to a "bivalve" for crush injuries, open fractures and fractures with overlying burns</a:t>
            </a:r>
            <a:endParaRPr lang="cs-CZ" sz="2200" dirty="0">
              <a:solidFill>
                <a:srgbClr val="000000"/>
              </a:solidFill>
            </a:endParaRPr>
          </a:p>
          <a:p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6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5EE3E-93D7-4729-B05A-AD7CA4B0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chemeClr val="accent2"/>
                </a:solidFill>
              </a:rPr>
              <a:t>Complications</a:t>
            </a:r>
            <a:r>
              <a:rPr lang="cs-CZ" sz="4000" dirty="0">
                <a:solidFill>
                  <a:schemeClr val="accent2"/>
                </a:solidFill>
              </a:rPr>
              <a:t>-</a:t>
            </a:r>
            <a:r>
              <a:rPr lang="en-US" sz="4000" dirty="0">
                <a:solidFill>
                  <a:schemeClr val="accent2"/>
                </a:solidFill>
              </a:rPr>
              <a:t> Compartment syndrome</a:t>
            </a:r>
            <a:endParaRPr lang="cs-CZ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3AF304-15BA-47E5-9DF5-8664B968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12" y="9161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the most serious</a:t>
            </a:r>
            <a:r>
              <a:rPr lang="cs-CZ" sz="2200" dirty="0">
                <a:solidFill>
                  <a:srgbClr val="000000"/>
                </a:solidFill>
              </a:rPr>
              <a:t> condition</a:t>
            </a:r>
          </a:p>
          <a:p>
            <a:r>
              <a:rPr lang="en-US" sz="2200" dirty="0">
                <a:solidFill>
                  <a:srgbClr val="000000"/>
                </a:solidFill>
              </a:rPr>
              <a:t>increased pressure within a closed space that compromises blood flow and tissue perfusion</a:t>
            </a:r>
            <a:r>
              <a:rPr lang="cs-CZ" sz="2200" dirty="0">
                <a:solidFill>
                  <a:srgbClr val="000000"/>
                </a:solidFill>
              </a:rPr>
              <a:t>,</a:t>
            </a:r>
            <a:r>
              <a:rPr lang="en-US" sz="2200" dirty="0">
                <a:solidFill>
                  <a:srgbClr val="000000"/>
                </a:solidFill>
              </a:rPr>
              <a:t> causes ischemia and potentially irreversible damage to the soft tissues within that space</a:t>
            </a:r>
            <a:endParaRPr lang="cs-CZ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 If an immobilized patient experiences worsening pain, tingling, numbness, or any sign of vascular compromise </a:t>
            </a:r>
            <a:r>
              <a:rPr lang="cs-CZ" sz="2200" dirty="0">
                <a:solidFill>
                  <a:srgbClr val="000000"/>
                </a:solidFill>
              </a:rPr>
              <a:t>(</a:t>
            </a:r>
            <a:r>
              <a:rPr lang="en-US" sz="2200" dirty="0">
                <a:solidFill>
                  <a:srgbClr val="000000"/>
                </a:solidFill>
              </a:rPr>
              <a:t>severe swelling, delayed capillary refill, or dusky appearance of exposed extremities</a:t>
            </a:r>
            <a:r>
              <a:rPr lang="cs-CZ" sz="2200" dirty="0">
                <a:solidFill>
                  <a:srgbClr val="000000"/>
                </a:solidFill>
              </a:rPr>
              <a:t>)</a:t>
            </a:r>
            <a:r>
              <a:rPr lang="en-US" sz="2200" dirty="0">
                <a:solidFill>
                  <a:srgbClr val="000000"/>
                </a:solidFill>
              </a:rPr>
              <a:t> an immediate visit to the nearest emergency department or urgent care office is indicated for prompt removal of the cast</a:t>
            </a:r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2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09316A9-990D-4EC3-A671-70EE5C149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9B0C6109-9159-49CA-AD7A-F9035539D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86F14F5-308C-4EB6-87AB-05DE9501B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BA032363-A188-47C5-9D59-9B788809D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2C4077DF-6BB9-4069-AD28-6B1664EBB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1D2B8B50-3419-41ED-9A9F-3CF9EEBBD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5C640498-2E73-4FA2-BEB6-C3596A458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3240EEFC-4112-4C39-A816-C815774F6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ADF362B0-03EA-4800-9FAA-9F128587E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0BA84559-2F4C-4795-9246-4C563F942D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FA77A1AA-CA47-4A91-A0A1-0A8CE31A9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 descr="Obsah obrázku snímek obrazovky&#10;&#10;Popis se vygeneroval automaticky.">
            <a:extLst>
              <a:ext uri="{FF2B5EF4-FFF2-40B4-BE49-F238E27FC236}">
                <a16:creationId xmlns:a16="http://schemas.microsoft.com/office/drawing/2014/main" xmlns="" id="{209EEC1E-9C37-4488-AC90-18D134D2E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86" y="2395569"/>
            <a:ext cx="3195828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2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8D8233-9E4D-49D7-AA1D-479FC8C7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Complications</a:t>
            </a:r>
            <a:r>
              <a:rPr lang="cs-CZ" dirty="0">
                <a:solidFill>
                  <a:schemeClr val="accent2"/>
                </a:solidFill>
              </a:rPr>
              <a:t>-Skin </a:t>
            </a:r>
            <a:r>
              <a:rPr lang="cs-CZ" dirty="0" err="1">
                <a:solidFill>
                  <a:schemeClr val="accent2"/>
                </a:solidFill>
              </a:rPr>
              <a:t>injuries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9F509C-7149-4495-ABA3-EFB9DEBA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765" y="960892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 err="1">
                <a:solidFill>
                  <a:srgbClr val="000000"/>
                </a:solidFill>
              </a:rPr>
              <a:t>Thermal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injury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can occur as a result of the casting or splinting process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Skin breakdown</a:t>
            </a:r>
            <a:r>
              <a:rPr lang="cs-CZ" sz="2400" dirty="0">
                <a:solidFill>
                  <a:srgbClr val="000000"/>
                </a:solidFill>
              </a:rPr>
              <a:t>-</a:t>
            </a:r>
            <a:r>
              <a:rPr lang="en-US" sz="2400" dirty="0">
                <a:solidFill>
                  <a:srgbClr val="000000"/>
                </a:solidFill>
              </a:rPr>
              <a:t> often caused by focal pressure from a wrinkled, unpadded, or underpadded area over a bony prominence or underlying soft tissue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can be minimized by ensuring that the padding is adequate and smooth, without indentations during application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 err="1">
                <a:solidFill>
                  <a:srgbClr val="000000"/>
                </a:solidFill>
              </a:rPr>
              <a:t>Infection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pruritic</a:t>
            </a:r>
            <a:r>
              <a:rPr lang="cs-CZ" sz="2400" dirty="0">
                <a:solidFill>
                  <a:srgbClr val="000000"/>
                </a:solidFill>
              </a:rPr>
              <a:t> dermatitis</a:t>
            </a:r>
          </a:p>
        </p:txBody>
      </p:sp>
    </p:spTree>
    <p:extLst>
      <p:ext uri="{BB962C8B-B14F-4D97-AF65-F5344CB8AC3E}">
        <p14:creationId xmlns:p14="http://schemas.microsoft.com/office/powerpoint/2010/main" val="1704773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E2569-456B-413C-93C1-6D7CF83B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Complications</a:t>
            </a:r>
            <a:r>
              <a:rPr lang="cs-CZ" dirty="0">
                <a:solidFill>
                  <a:schemeClr val="accent2"/>
                </a:solidFill>
              </a:rPr>
              <a:t>- </a:t>
            </a:r>
            <a:r>
              <a:rPr lang="cs-CZ" dirty="0" err="1">
                <a:solidFill>
                  <a:schemeClr val="accent2"/>
                </a:solidFill>
              </a:rPr>
              <a:t>Function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E6700A-D257-4BC3-AF96-4CDFD48BB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501" y="813683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Stiffness</a:t>
            </a:r>
          </a:p>
          <a:p>
            <a:r>
              <a:rPr lang="cs-CZ" sz="2400" dirty="0">
                <a:solidFill>
                  <a:srgbClr val="000000"/>
                </a:solidFill>
              </a:rPr>
              <a:t>Partial or complete loss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function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sk-SK" sz="2400" dirty="0">
                <a:solidFill>
                  <a:srgbClr val="000000"/>
                </a:solidFill>
              </a:rPr>
              <a:t>P</a:t>
            </a:r>
            <a:r>
              <a:rPr lang="cs-CZ" sz="2400" dirty="0" err="1">
                <a:solidFill>
                  <a:srgbClr val="000000"/>
                </a:solidFill>
              </a:rPr>
              <a:t>revention</a:t>
            </a:r>
            <a:r>
              <a:rPr lang="cs-CZ" sz="2400" dirty="0">
                <a:solidFill>
                  <a:srgbClr val="000000"/>
                </a:solidFill>
              </a:rPr>
              <a:t>: </a:t>
            </a:r>
            <a:r>
              <a:rPr lang="cs-CZ" sz="2400" dirty="0" err="1">
                <a:solidFill>
                  <a:srgbClr val="000000"/>
                </a:solidFill>
              </a:rPr>
              <a:t>adequate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reduction</a:t>
            </a:r>
            <a:r>
              <a:rPr lang="cs-CZ" sz="2400" dirty="0">
                <a:solidFill>
                  <a:srgbClr val="000000"/>
                </a:solidFill>
              </a:rPr>
              <a:t>,  </a:t>
            </a:r>
            <a:r>
              <a:rPr lang="cs-CZ" sz="2400" dirty="0" err="1">
                <a:solidFill>
                  <a:srgbClr val="000000"/>
                </a:solidFill>
              </a:rPr>
              <a:t>imobilisation</a:t>
            </a:r>
            <a:r>
              <a:rPr lang="cs-CZ" sz="2400" dirty="0">
                <a:solidFill>
                  <a:srgbClr val="000000"/>
                </a:solidFill>
              </a:rPr>
              <a:t>, early </a:t>
            </a:r>
            <a:r>
              <a:rPr lang="cs-CZ" sz="2400" dirty="0" err="1">
                <a:solidFill>
                  <a:srgbClr val="000000"/>
                </a:solidFill>
              </a:rPr>
              <a:t>rehabilitation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8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1C91C-84EB-4FDB-81E8-9F0B7E21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14" y="855255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2"/>
                </a:solidFill>
              </a:rPr>
              <a:t>GOAL OF FRACTURE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44ECC8-1433-4DD1-832C-6336AC65B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3092970"/>
            <a:ext cx="10037414" cy="31757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to ensure that the involved limb segment, when healed, has returned to its maximal possible function 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This is accomplished by obtaining and subsequently maintaining a reduction of the fracture with an immobilization technique that allows the fracture to heal and provides the patient with functional aftercare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Either nonoperative or surgical means may be employed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72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C30D33-6E10-4112-8BE6-5128E879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sz="6000" dirty="0" err="1">
                <a:solidFill>
                  <a:schemeClr val="accent2"/>
                </a:solidFill>
              </a:rPr>
              <a:t>Traction</a:t>
            </a:r>
            <a:r>
              <a:rPr lang="cs-CZ" sz="6000" dirty="0">
                <a:solidFill>
                  <a:schemeClr val="accent2"/>
                </a:solidFill>
              </a:rPr>
              <a:t/>
            </a:r>
            <a:br>
              <a:rPr lang="cs-CZ" sz="6000" dirty="0">
                <a:solidFill>
                  <a:schemeClr val="accent2"/>
                </a:solidFill>
              </a:rPr>
            </a:br>
            <a:endParaRPr lang="cs-CZ" sz="6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41F6C-5E5A-44EB-8B63-06511199D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261" y="1040405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Pulling effect exerted on a part of skeletal system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For hundreds of years, traction has been used for the management of fractures and dislocations that cannot be treated by means of casting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 With the advancement of orthopedic implant technology and operative techniques, traction is rarely used for definitive fracture/dislocation management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2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A6E49-E29D-474D-9C20-55291B50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sz="5400" dirty="0" err="1">
                <a:solidFill>
                  <a:schemeClr val="accent2"/>
                </a:solidFill>
              </a:rPr>
              <a:t>Traction</a:t>
            </a:r>
            <a:endParaRPr lang="cs-CZ" sz="5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345588-36B0-49FF-AA02-E60E9EDE9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722" y="1040405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Reduce muscle spasms</a:t>
            </a:r>
          </a:p>
          <a:p>
            <a:r>
              <a:rPr lang="cs-CZ" sz="3200" dirty="0">
                <a:solidFill>
                  <a:srgbClr val="000000"/>
                </a:solidFill>
              </a:rPr>
              <a:t>Realign bones</a:t>
            </a:r>
          </a:p>
          <a:p>
            <a:r>
              <a:rPr lang="cs-CZ" sz="3200" dirty="0">
                <a:solidFill>
                  <a:srgbClr val="000000"/>
                </a:solidFill>
              </a:rPr>
              <a:t>Relieve pain</a:t>
            </a:r>
          </a:p>
          <a:p>
            <a:r>
              <a:rPr lang="cs-CZ" sz="3200" dirty="0">
                <a:solidFill>
                  <a:srgbClr val="000000"/>
                </a:solidFill>
              </a:rPr>
              <a:t>Prevent deformities</a:t>
            </a:r>
          </a:p>
        </p:txBody>
      </p:sp>
    </p:spTree>
    <p:extLst>
      <p:ext uri="{BB962C8B-B14F-4D97-AF65-F5344CB8AC3E}">
        <p14:creationId xmlns:p14="http://schemas.microsoft.com/office/powerpoint/2010/main" val="1499554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5F42E732-AC4C-482B-9C91-E6FE8995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Types of traction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BAAD8B1-5ED9-4972-AF77-FF95AAA2C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913" y="907884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4400" dirty="0">
                <a:solidFill>
                  <a:srgbClr val="000000"/>
                </a:solidFill>
              </a:rPr>
              <a:t>Manual</a:t>
            </a:r>
          </a:p>
          <a:p>
            <a:r>
              <a:rPr lang="cs-CZ" sz="4400" dirty="0">
                <a:solidFill>
                  <a:srgbClr val="000000"/>
                </a:solidFill>
              </a:rPr>
              <a:t>Skin</a:t>
            </a:r>
          </a:p>
          <a:p>
            <a:r>
              <a:rPr lang="cs-CZ" sz="4400" dirty="0">
                <a:solidFill>
                  <a:srgbClr val="000000"/>
                </a:solidFill>
              </a:rPr>
              <a:t>Skeletal </a:t>
            </a:r>
          </a:p>
          <a:p>
            <a:endParaRPr lang="cs-CZ" sz="5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0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A65E2-BFB3-4150-9108-8B9BBE9C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Manual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traction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5B004F-A886-48BC-9600-E8FB414C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113" y="1013901"/>
            <a:ext cx="5306084" cy="5230634"/>
          </a:xfrm>
        </p:spPr>
        <p:txBody>
          <a:bodyPr anchor="ctr">
            <a:normAutofit/>
          </a:bodyPr>
          <a:lstStyle/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 err="1">
                <a:solidFill>
                  <a:srgbClr val="000000"/>
                </a:solidFill>
              </a:rPr>
              <a:t>Pulling</a:t>
            </a:r>
            <a:r>
              <a:rPr lang="cs-CZ" sz="2400" dirty="0">
                <a:solidFill>
                  <a:srgbClr val="000000"/>
                </a:solidFill>
              </a:rPr>
              <a:t> on body </a:t>
            </a:r>
            <a:r>
              <a:rPr lang="cs-CZ" sz="2400" dirty="0" err="1">
                <a:solidFill>
                  <a:srgbClr val="000000"/>
                </a:solidFill>
              </a:rPr>
              <a:t>using</a:t>
            </a:r>
            <a:r>
              <a:rPr lang="cs-CZ" sz="2400" dirty="0">
                <a:solidFill>
                  <a:srgbClr val="000000"/>
                </a:solidFill>
              </a:rPr>
              <a:t> s </a:t>
            </a:r>
            <a:r>
              <a:rPr lang="cs-CZ" sz="2400" dirty="0" err="1">
                <a:solidFill>
                  <a:srgbClr val="000000"/>
                </a:solidFill>
              </a:rPr>
              <a:t>person´s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hands</a:t>
            </a:r>
            <a:r>
              <a:rPr lang="cs-CZ" sz="2400" dirty="0">
                <a:solidFill>
                  <a:srgbClr val="000000"/>
                </a:solidFill>
              </a:rPr>
              <a:t> and </a:t>
            </a:r>
            <a:r>
              <a:rPr lang="cs-CZ" sz="2400" dirty="0" err="1">
                <a:solidFill>
                  <a:srgbClr val="000000"/>
                </a:solidFill>
              </a:rPr>
              <a:t>muscular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strenght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 err="1">
                <a:solidFill>
                  <a:srgbClr val="000000"/>
                </a:solidFill>
              </a:rPr>
              <a:t>Used</a:t>
            </a:r>
            <a:r>
              <a:rPr lang="cs-CZ" sz="2400" dirty="0">
                <a:solidFill>
                  <a:srgbClr val="000000"/>
                </a:solidFill>
              </a:rPr>
              <a:t> to </a:t>
            </a:r>
            <a:r>
              <a:rPr lang="cs-CZ" sz="2400" dirty="0" err="1">
                <a:solidFill>
                  <a:srgbClr val="000000"/>
                </a:solidFill>
              </a:rPr>
              <a:t>realign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dislocated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fracture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replace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dislocated</a:t>
            </a:r>
            <a:r>
              <a:rPr lang="cs-CZ" sz="2400" dirty="0">
                <a:solidFill>
                  <a:srgbClr val="000000"/>
                </a:solidFill>
              </a:rPr>
              <a:t> bone </a:t>
            </a:r>
            <a:r>
              <a:rPr lang="cs-CZ" sz="2400" dirty="0" err="1">
                <a:solidFill>
                  <a:srgbClr val="000000"/>
                </a:solidFill>
              </a:rPr>
              <a:t>within</a:t>
            </a:r>
            <a:r>
              <a:rPr lang="cs-CZ" sz="2400" dirty="0">
                <a:solidFill>
                  <a:srgbClr val="000000"/>
                </a:solidFill>
              </a:rPr>
              <a:t> a joint</a:t>
            </a:r>
          </a:p>
          <a:p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78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8E87F-D1B4-43B3-96A6-E377E8FB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</a:rPr>
              <a:t>Skin </a:t>
            </a:r>
            <a:r>
              <a:rPr lang="cs-CZ" sz="4000" dirty="0" err="1">
                <a:solidFill>
                  <a:schemeClr val="accent2"/>
                </a:solidFill>
              </a:rPr>
              <a:t>traction</a:t>
            </a:r>
            <a:endParaRPr lang="cs-CZ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0A424D-220A-4DA4-A638-799F424E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40" y="1000649"/>
            <a:ext cx="5306084" cy="5230634"/>
          </a:xfrm>
        </p:spPr>
        <p:txBody>
          <a:bodyPr anchor="ctr">
            <a:normAutofit lnSpcReduction="10000"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traction tapes are attached to the skin of the limb segment that is below the fracture or a foam boot is securely fitted to the patient's foot</a:t>
            </a:r>
            <a:endParaRPr lang="cs-CZ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usually 10% of the patient's body weight (up to a maximum of 10 </a:t>
            </a:r>
            <a:r>
              <a:rPr lang="en-US" sz="2200" dirty="0" err="1">
                <a:solidFill>
                  <a:srgbClr val="000000"/>
                </a:solidFill>
              </a:rPr>
              <a:t>lb</a:t>
            </a:r>
            <a:r>
              <a:rPr lang="en-US" sz="2200" dirty="0">
                <a:solidFill>
                  <a:srgbClr val="000000"/>
                </a:solidFill>
              </a:rPr>
              <a:t>) is recommended</a:t>
            </a:r>
            <a:endParaRPr lang="cs-CZ" sz="2200" baseline="300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At weights greater than 10 </a:t>
            </a:r>
            <a:r>
              <a:rPr lang="en-US" sz="2200" dirty="0" err="1">
                <a:solidFill>
                  <a:srgbClr val="000000"/>
                </a:solidFill>
              </a:rPr>
              <a:t>lb</a:t>
            </a:r>
            <a:r>
              <a:rPr lang="en-US" sz="2200" dirty="0">
                <a:solidFill>
                  <a:srgbClr val="000000"/>
                </a:solidFill>
              </a:rPr>
              <a:t>, superficial skin layers are disrupted and irritated</a:t>
            </a:r>
            <a:endParaRPr lang="cs-CZ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Because most of the forces created by skin traction are lost and dissipated in the soft-tissue structures, skin traction is rarely used as definitive therapy in adults</a:t>
            </a:r>
            <a:endParaRPr lang="cs-CZ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temporary measure until definitive therapy is achieved</a:t>
            </a:r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72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59756-E63D-4E86-A51B-1BACD4FC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Buck´s traction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B5CD499-DD78-4144-87C7-068796DA15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22596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619624-C940-41F8-8781-BE23C7967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0247" y="4551037"/>
            <a:ext cx="4926411" cy="1509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Femoral fractures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Acetabular fractures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Lower back pain</a:t>
            </a:r>
          </a:p>
        </p:txBody>
      </p:sp>
    </p:spTree>
    <p:extLst>
      <p:ext uri="{BB962C8B-B14F-4D97-AF65-F5344CB8AC3E}">
        <p14:creationId xmlns:p14="http://schemas.microsoft.com/office/powerpoint/2010/main" val="1552513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4E45F1-CA29-4648-95A9-87505B24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451" y="2364112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Gallows 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C664F8-9FC0-41D1-99CA-AA2AC9D61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2748" y="3749825"/>
            <a:ext cx="5221473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Femoral shaft fracture in children under 2 years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301AE1E-7A77-4449-B7E3-6A8579D818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" r="-1" b="16806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6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88D40-ECA8-420E-B323-A38A0F09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Skeletal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traction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6A959-E54F-4C74-A293-36FDA733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744" y="1133170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pin (</a:t>
            </a:r>
            <a:r>
              <a:rPr lang="en-US" sz="2400" dirty="0" err="1">
                <a:solidFill>
                  <a:srgbClr val="000000"/>
                </a:solidFill>
              </a:rPr>
              <a:t>eg</a:t>
            </a:r>
            <a:r>
              <a:rPr lang="en-US" sz="2400" dirty="0">
                <a:solidFill>
                  <a:srgbClr val="000000"/>
                </a:solidFill>
              </a:rPr>
              <a:t>, a Steinmann pin) is placed through a bone distal to the fracture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Weights are applied to this pin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patient is placed in an apparatus to facilitate traction and nursing care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most commonly used in femur fractures: A pin is placed in the distal femur or proximal tibia 1-2 cm posterior to the tibial tuberosity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Once the pin is placed, a Thomas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Bohler</a:t>
            </a:r>
            <a:r>
              <a:rPr lang="cs-CZ" sz="2400" dirty="0">
                <a:solidFill>
                  <a:srgbClr val="000000"/>
                </a:solidFill>
              </a:rPr>
              <a:t>-Braun</a:t>
            </a:r>
            <a:r>
              <a:rPr lang="en-US" sz="2400" dirty="0">
                <a:solidFill>
                  <a:srgbClr val="000000"/>
                </a:solidFill>
              </a:rPr>
              <a:t> splint is used to achieve balanced suspension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08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33A8C-A8BB-43DF-93CE-219DD8B6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sz="4800" dirty="0" err="1">
                <a:solidFill>
                  <a:schemeClr val="accent2"/>
                </a:solidFill>
              </a:rPr>
              <a:t>Skeletal</a:t>
            </a:r>
            <a:r>
              <a:rPr lang="cs-CZ" sz="4800" dirty="0">
                <a:solidFill>
                  <a:schemeClr val="accent2"/>
                </a:solidFill>
              </a:rPr>
              <a:t> </a:t>
            </a:r>
            <a:r>
              <a:rPr lang="cs-CZ" sz="4800" dirty="0" err="1">
                <a:solidFill>
                  <a:schemeClr val="accent2"/>
                </a:solidFill>
              </a:rPr>
              <a:t>traction</a:t>
            </a:r>
            <a:endParaRPr lang="cs-CZ" sz="4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1FEC5C-5A54-4361-B1AF-DA5CFB1B0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235" y="1040405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More powerful than skin traction</a:t>
            </a:r>
          </a:p>
          <a:p>
            <a:r>
              <a:rPr lang="cs-CZ" sz="2400" dirty="0">
                <a:solidFill>
                  <a:srgbClr val="000000"/>
                </a:solidFill>
              </a:rPr>
              <a:t>Up to 20% of patient body weight can be pulled up</a:t>
            </a:r>
          </a:p>
          <a:p>
            <a:r>
              <a:rPr lang="cs-CZ" sz="2400" dirty="0">
                <a:solidFill>
                  <a:srgbClr val="000000"/>
                </a:solidFill>
              </a:rPr>
              <a:t>Requires local anaesthesia</a:t>
            </a:r>
          </a:p>
          <a:p>
            <a:r>
              <a:rPr lang="cs-CZ" sz="2400" dirty="0">
                <a:solidFill>
                  <a:srgbClr val="000000"/>
                </a:solidFill>
              </a:rPr>
              <a:t>Long bone, pelvic/acetabular fracture</a:t>
            </a:r>
          </a:p>
        </p:txBody>
      </p:sp>
    </p:spTree>
    <p:extLst>
      <p:ext uri="{BB962C8B-B14F-4D97-AF65-F5344CB8AC3E}">
        <p14:creationId xmlns:p14="http://schemas.microsoft.com/office/powerpoint/2010/main" val="3936204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DC6058D-59DC-4A80-B481-F717D30F3F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7" b="15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E3C30C-3970-4C10-B8EE-08F4EC42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Fracture</a:t>
            </a:r>
            <a:r>
              <a:rPr lang="sk-SK" dirty="0"/>
              <a:t> management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D035313-244A-48B1-B63C-32CE6E9C7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3 R PRINCIPLE!!!!</a:t>
            </a:r>
          </a:p>
          <a:p>
            <a:r>
              <a:rPr lang="sk-SK" dirty="0" err="1"/>
              <a:t>Reposition</a:t>
            </a:r>
            <a:r>
              <a:rPr lang="sk-SK" dirty="0"/>
              <a:t> /</a:t>
            </a:r>
            <a:r>
              <a:rPr lang="sk-SK" dirty="0" err="1"/>
              <a:t>reduction</a:t>
            </a:r>
            <a:r>
              <a:rPr lang="sk-SK" dirty="0"/>
              <a:t>/</a:t>
            </a:r>
          </a:p>
          <a:p>
            <a:r>
              <a:rPr lang="sk-SK" dirty="0" err="1"/>
              <a:t>Retention</a:t>
            </a:r>
            <a:r>
              <a:rPr lang="sk-SK" dirty="0"/>
              <a:t> of bone </a:t>
            </a:r>
            <a:r>
              <a:rPr lang="sk-SK" dirty="0" err="1"/>
              <a:t>alligment</a:t>
            </a:r>
            <a:endParaRPr lang="sk-SK" dirty="0"/>
          </a:p>
          <a:p>
            <a:r>
              <a:rPr lang="sk-SK" dirty="0" err="1"/>
              <a:t>Rehabilitation</a:t>
            </a:r>
            <a:r>
              <a:rPr lang="sk-SK" dirty="0"/>
              <a:t> /as </a:t>
            </a:r>
            <a:r>
              <a:rPr lang="sk-SK" dirty="0" err="1"/>
              <a:t>soon</a:t>
            </a:r>
            <a:r>
              <a:rPr lang="sk-SK" dirty="0"/>
              <a:t> as </a:t>
            </a:r>
            <a:r>
              <a:rPr lang="sk-SK" dirty="0" err="1"/>
              <a:t>possible</a:t>
            </a:r>
            <a:endParaRPr lang="sk-SK" dirty="0"/>
          </a:p>
          <a:p>
            <a:endParaRPr lang="sk-SK" dirty="0"/>
          </a:p>
          <a:p>
            <a:r>
              <a:rPr lang="sk-SK" dirty="0"/>
              <a:t>FRACTURE – BONE, SOFT TISSUES</a:t>
            </a:r>
          </a:p>
          <a:p>
            <a:endParaRPr lang="sk-SK" dirty="0"/>
          </a:p>
          <a:p>
            <a:r>
              <a:rPr lang="sk-SK" dirty="0" err="1"/>
              <a:t>Appendix</a:t>
            </a:r>
            <a:r>
              <a:rPr lang="sk-SK" dirty="0"/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Pediatric fractures are generally much more tolerant of nonoperative management, owing to their significant remodeling potential</a:t>
            </a:r>
            <a:endParaRPr lang="cs-CZ" dirty="0">
              <a:solidFill>
                <a:srgbClr val="00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122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83D02-A172-454E-AD4B-AAB5858D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Skeletal traction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9D92C32-278C-445E-9711-6CE7E5AA4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88" y="1930400"/>
            <a:ext cx="6169151" cy="4074887"/>
          </a:xfrm>
        </p:spPr>
      </p:pic>
    </p:spTree>
    <p:extLst>
      <p:ext uri="{BB962C8B-B14F-4D97-AF65-F5344CB8AC3E}">
        <p14:creationId xmlns:p14="http://schemas.microsoft.com/office/powerpoint/2010/main" val="130523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E1583-1160-44D5-9B73-102CCE83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Kirschner´s bow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6CD8620-13C2-42F8-97F2-0D9B1EBE1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32127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DFB10-3EA7-4418-8F2C-A1870A91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>
                <a:solidFill>
                  <a:srgbClr val="000000"/>
                </a:solidFill>
              </a:rPr>
              <a:t>Upper limb- shoulder and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42DD74-1CD9-44F2-9FDD-42BAD3E77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Figure of eight - clavicle fracture</a:t>
            </a:r>
          </a:p>
          <a:p>
            <a:r>
              <a:rPr lang="en-US" dirty="0">
                <a:solidFill>
                  <a:srgbClr val="000000"/>
                </a:solidFill>
              </a:rPr>
              <a:t>Patient standing with hands on iliac crest, abducted shoulders</a:t>
            </a:r>
          </a:p>
          <a:p>
            <a:pPr marL="0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86B4AC9-E7B4-4961-9C0A-A7F43C154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818437" y="27916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88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A8DBD-3C9C-4DA1-B992-04E923D2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>
                <a:solidFill>
                  <a:srgbClr val="000000"/>
                </a:solidFill>
              </a:rPr>
              <a:t>Upper limb- shoulder and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06E12C-B8C8-417D-8DD7-F08F7D8E1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Sling </a:t>
            </a:r>
            <a:r>
              <a:rPr lang="cs-CZ" sz="2400" dirty="0">
                <a:solidFill>
                  <a:srgbClr val="000000"/>
                </a:solidFill>
              </a:rPr>
              <a:t>a</a:t>
            </a:r>
            <a:r>
              <a:rPr lang="en-US" sz="2400" dirty="0" err="1">
                <a:solidFill>
                  <a:srgbClr val="000000"/>
                </a:solidFill>
              </a:rPr>
              <a:t>nd</a:t>
            </a:r>
            <a:r>
              <a:rPr lang="en-US" sz="2400" dirty="0">
                <a:solidFill>
                  <a:srgbClr val="000000"/>
                </a:solidFill>
              </a:rPr>
              <a:t> swathe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Shoulder and humeral injuries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Sling supports weight of shoulder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Swathe holds arm against chest to prevent shoulder rotation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Placing with elbow flexed in 90°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58EE1AC-F6F9-4BFE-86AC-369E24E4C1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818437" y="27916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2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135EB-DC5A-4702-9E53-F417FABB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Upper limb- shoulder and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A6C2D1-AFF9-43F5-B5EC-03A676853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Aeorplane splint</a:t>
            </a:r>
          </a:p>
          <a:p>
            <a:r>
              <a:rPr lang="en-US"/>
              <a:t>Injury of brachial plexus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08737B3-4243-4460-AF65-B822C91629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0312" y="2991644"/>
            <a:ext cx="2619375" cy="17430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2365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2B213-2A40-4CB3-886F-D296C10D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Elbow-forearm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ECF73-4F0D-4687-A304-2EF4E14B87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Long arm posterior</a:t>
            </a:r>
          </a:p>
          <a:p>
            <a:r>
              <a:rPr lang="cs-CZ" dirty="0"/>
              <a:t>Forearm and elbow injuries</a:t>
            </a:r>
          </a:p>
          <a:p>
            <a:r>
              <a:rPr lang="cs-CZ" dirty="0"/>
              <a:t>Olecranon and radial head fr.</a:t>
            </a:r>
          </a:p>
          <a:p>
            <a:r>
              <a:rPr lang="cs-CZ" dirty="0"/>
              <a:t>Distal humeral fr.</a:t>
            </a:r>
          </a:p>
          <a:p>
            <a:r>
              <a:rPr lang="cs-CZ" dirty="0"/>
              <a:t>Not recommended for unstable fr.</a:t>
            </a:r>
          </a:p>
          <a:p>
            <a:r>
              <a:rPr lang="cs-CZ" dirty="0"/>
              <a:t>Doesn´t completely eliminate pronation/supination</a:t>
            </a:r>
          </a:p>
          <a:p>
            <a:endParaRPr lang="cs-CZ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7ACC309-6062-4C22-9831-9328B7831F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37" y="3096419"/>
            <a:ext cx="2981325" cy="1533525"/>
          </a:xfrm>
        </p:spPr>
      </p:pic>
    </p:spTree>
    <p:extLst>
      <p:ext uri="{BB962C8B-B14F-4D97-AF65-F5344CB8AC3E}">
        <p14:creationId xmlns:p14="http://schemas.microsoft.com/office/powerpoint/2010/main" val="739402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8B85B-1B58-4EF4-AB82-445BED45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Volar forearm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3C72A-229D-471B-AF92-15FA201428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Distal forearm/ wrist</a:t>
            </a:r>
          </a:p>
          <a:p>
            <a:r>
              <a:rPr lang="cs-CZ" dirty="0"/>
              <a:t>Not used for distal radius or ulna</a:t>
            </a:r>
          </a:p>
          <a:p>
            <a:r>
              <a:rPr lang="cs-CZ" dirty="0"/>
              <a:t>Soft tissue injuries, sprains</a:t>
            </a:r>
          </a:p>
          <a:p>
            <a:r>
              <a:rPr lang="cs-CZ" dirty="0"/>
              <a:t>From volar palmer crease to 2/3 forearm</a:t>
            </a:r>
          </a:p>
          <a:p>
            <a:r>
              <a:rPr lang="cs-CZ" dirty="0"/>
              <a:t>Allows elbow and finger ROM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121384D-17B8-424F-943E-7EE0301C7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87" y="2691606"/>
            <a:ext cx="1952625" cy="2343150"/>
          </a:xfrm>
        </p:spPr>
      </p:pic>
    </p:spTree>
    <p:extLst>
      <p:ext uri="{BB962C8B-B14F-4D97-AF65-F5344CB8AC3E}">
        <p14:creationId xmlns:p14="http://schemas.microsoft.com/office/powerpoint/2010/main" val="3530055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56E34-209D-42FE-A241-0D388A88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Finger splints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827B39D-CF04-4394-92AD-11184AD1DA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4" y="2289650"/>
            <a:ext cx="3542189" cy="35421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B9EB3A1-7896-4CBD-BEFB-701EF6FEDB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19923"/>
            <a:ext cx="5384800" cy="3686516"/>
          </a:xfrm>
        </p:spPr>
      </p:pic>
    </p:spTree>
    <p:extLst>
      <p:ext uri="{BB962C8B-B14F-4D97-AF65-F5344CB8AC3E}">
        <p14:creationId xmlns:p14="http://schemas.microsoft.com/office/powerpoint/2010/main" val="2578478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6E976-3A9E-4A39-B10B-1CEB0396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Lower limb-knee splint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877090A9-E925-4F81-B1EA-5803444F1C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434431"/>
            <a:ext cx="2857500" cy="28575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FDB94E26-D12D-4D47-8E2C-086E19D001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2863056"/>
            <a:ext cx="2286000" cy="20002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81DE38-DAA9-4DDE-8D41-893BFE9FA65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Knee/ proximal tibia injuries</a:t>
            </a:r>
          </a:p>
          <a:p>
            <a:r>
              <a:rPr lang="cs-CZ" dirty="0"/>
              <a:t>Full extension of knee/ROM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21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F1411-6547-42C5-B43D-577F850F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Ankle- posterior ankle split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B8925D-C0E0-400D-8A21-576D03B07F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Distal tibia/fibula fractures</a:t>
            </a:r>
          </a:p>
          <a:p>
            <a:r>
              <a:rPr lang="cs-CZ" dirty="0"/>
              <a:t>Reduced dislocations</a:t>
            </a:r>
          </a:p>
          <a:p>
            <a:r>
              <a:rPr lang="cs-CZ" dirty="0"/>
              <a:t>Severe sprains,tarsal/MTT fr.</a:t>
            </a:r>
          </a:p>
          <a:p>
            <a:r>
              <a:rPr lang="cs-CZ" dirty="0"/>
              <a:t>12-15 layers</a:t>
            </a:r>
          </a:p>
          <a:p>
            <a:r>
              <a:rPr lang="cs-CZ" dirty="0"/>
              <a:t>Placed from metatarsal heads on plantar side, extends up back of leg to level of fibular neck</a:t>
            </a:r>
          </a:p>
          <a:p>
            <a:r>
              <a:rPr lang="cs-CZ" dirty="0"/>
              <a:t>Coaptation splint (stirrup) eliminates inversion/eversion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E428FF5-CB38-4503-A97F-6D69EF11EB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0" y="1729581"/>
            <a:ext cx="2857500" cy="4267200"/>
          </a:xfrm>
        </p:spPr>
      </p:pic>
    </p:spTree>
    <p:extLst>
      <p:ext uri="{BB962C8B-B14F-4D97-AF65-F5344CB8AC3E}">
        <p14:creationId xmlns:p14="http://schemas.microsoft.com/office/powerpoint/2010/main" val="424381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E0DB0A-0385-40B9-B6E3-FDC8F52E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Reduction</a:t>
            </a:r>
            <a:r>
              <a:rPr lang="sk-SK" dirty="0"/>
              <a:t>/</a:t>
            </a:r>
            <a:r>
              <a:rPr lang="sk-SK" dirty="0" err="1"/>
              <a:t>reposition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BDAAD0B-DD30-4BFE-BDBA-9CFD8E5C6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reduction is needed if the fracture is significantly displaced or angulated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r>
              <a:rPr lang="sk-SK" dirty="0" err="1"/>
              <a:t>Closed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Open</a:t>
            </a:r>
            <a:r>
              <a:rPr lang="sk-SK" dirty="0"/>
              <a:t> </a:t>
            </a:r>
          </a:p>
          <a:p>
            <a:r>
              <a:rPr lang="sk-SK" dirty="0" err="1"/>
              <a:t>Indirect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Direct</a:t>
            </a:r>
            <a:r>
              <a:rPr lang="sk-SK" dirty="0"/>
              <a:t> </a:t>
            </a:r>
          </a:p>
          <a:p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anesthesia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General </a:t>
            </a:r>
            <a:r>
              <a:rPr lang="sk-SK" dirty="0" err="1"/>
              <a:t>anesthesia</a:t>
            </a:r>
            <a:endParaRPr lang="sk-SK" dirty="0"/>
          </a:p>
          <a:p>
            <a:r>
              <a:rPr lang="sk-SK" dirty="0" err="1"/>
              <a:t>Myorelaxans</a:t>
            </a:r>
            <a:endParaRPr lang="sk-SK" dirty="0"/>
          </a:p>
          <a:p>
            <a:r>
              <a:rPr lang="sk-SK" dirty="0" err="1"/>
              <a:t>Usually</a:t>
            </a:r>
            <a:r>
              <a:rPr lang="sk-SK" dirty="0"/>
              <a:t> </a:t>
            </a:r>
            <a:r>
              <a:rPr lang="sk-SK" dirty="0" err="1"/>
              <a:t>principle</a:t>
            </a:r>
            <a:r>
              <a:rPr lang="sk-SK" dirty="0"/>
              <a:t> of </a:t>
            </a:r>
            <a:r>
              <a:rPr lang="sk-SK" dirty="0" err="1"/>
              <a:t>traction</a:t>
            </a:r>
            <a:r>
              <a:rPr lang="sk-SK" dirty="0"/>
              <a:t> and </a:t>
            </a:r>
            <a:r>
              <a:rPr lang="sk-SK" dirty="0" err="1"/>
              <a:t>countertraction</a:t>
            </a:r>
            <a:endParaRPr lang="sk-SK" dirty="0"/>
          </a:p>
          <a:p>
            <a:endParaRPr lang="sk-SK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If closed reduction is inadequate, surgical intervention may be required</a:t>
            </a:r>
            <a:endParaRPr lang="cs-CZ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520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5AE48-A868-40C1-9260-801883EB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Buddy strapping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F0513E-87DB-452B-A25B-C77EA5B94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Phalang fr. of toes</a:t>
            </a:r>
          </a:p>
          <a:p>
            <a:r>
              <a:rPr lang="en-US" sz="2000">
                <a:solidFill>
                  <a:srgbClr val="000000"/>
                </a:solidFill>
              </a:rPr>
              <a:t>Small piece of padding between fingers to prevent maceration</a:t>
            </a:r>
          </a:p>
          <a:p>
            <a:r>
              <a:rPr lang="en-US" sz="2000">
                <a:solidFill>
                  <a:srgbClr val="000000"/>
                </a:solidFill>
              </a:rPr>
              <a:t>Fractured to secured to adjacent with tape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B64579E-F680-4592-9E9C-6FE4242554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r="19480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1078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7ED77F-645E-4D29-ADFA-6D70E784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Spine- Cervical collar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5BDEE0-A0BB-4EC3-9B5A-4D59395A59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Flexible foam/adjustable/rigid</a:t>
            </a:r>
          </a:p>
          <a:p>
            <a:r>
              <a:rPr lang="cs-CZ" dirty="0"/>
              <a:t>Encircled the neck</a:t>
            </a:r>
          </a:p>
          <a:p>
            <a:r>
              <a:rPr lang="cs-CZ" dirty="0"/>
              <a:t>Motion control, keeping warm</a:t>
            </a:r>
          </a:p>
          <a:p>
            <a:r>
              <a:rPr lang="cs-CZ" dirty="0"/>
              <a:t>Soft tissue injury, minor sprains, postoperative immobilisation</a:t>
            </a:r>
          </a:p>
          <a:p>
            <a:endParaRPr lang="cs-CZ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D243A7C-F891-4E12-8505-7592FCD1A8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7" y="2791619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3796083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88493-0EBA-43CC-8AC4-1B2896E6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Spine- Cervical collar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434624-2E9A-44AF-AA5B-36C7F2D96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Philladelphia- semi-rigid</a:t>
            </a:r>
          </a:p>
          <a:p>
            <a:r>
              <a:rPr lang="cs-CZ" dirty="0"/>
              <a:t>Access to trachea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90E279C6-BB59-4E6D-AA23-ED2C9070D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31" y="3078956"/>
            <a:ext cx="2143125" cy="214312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674EF3B-BE85-44D5-8896-3FC1AA5DA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/>
              <a:t>Stiffneck- emergency, transport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1EE4CE17-541D-4606-9337-0910940F1A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75" y="2174875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1668326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4351D1B-64A9-4B2C-8DD7-AC2DAA33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SOMI- Sternal Occiptal Mandibular Immobilizer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FA9C434-F47A-4C23-BB1F-EA4E240599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Cervical spine injury</a:t>
            </a:r>
          </a:p>
          <a:p>
            <a:r>
              <a:rPr lang="cs-CZ" dirty="0"/>
              <a:t>Rigid frame</a:t>
            </a:r>
          </a:p>
          <a:p>
            <a:r>
              <a:rPr lang="cs-CZ" dirty="0"/>
              <a:t>Limits flexion/ extension</a:t>
            </a:r>
          </a:p>
          <a:p>
            <a:r>
              <a:rPr lang="cs-CZ" dirty="0"/>
              <a:t>Extends inferior into thoracic level for greater control of all cervical levels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8DE2972E-4FAB-44A8-933F-0EB94FC428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7" y="2791619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618370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D2ACB-32D7-419B-A81F-E8F15481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Spine- Jewett brace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77C24F-58C0-4BA3-B4FF-47E23F2043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Stable spinal compression fracture</a:t>
            </a:r>
          </a:p>
          <a:p>
            <a:r>
              <a:rPr lang="cs-CZ" dirty="0"/>
              <a:t>Th7-L2</a:t>
            </a:r>
          </a:p>
          <a:p>
            <a:r>
              <a:rPr lang="cs-CZ" dirty="0"/>
              <a:t>hyperextension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05DFA35-1809-4401-B056-D5037B0FDF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277457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5220A07-19DE-4B89-ADC3-29456C1749A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40544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9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D14C3-82F1-4C39-933B-8462EF38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Nonoperative (closed) therapy</a:t>
            </a:r>
            <a:r>
              <a:rPr lang="cs-CZ" sz="4000" dirty="0">
                <a:solidFill>
                  <a:schemeClr val="accent2"/>
                </a:solidFill>
              </a:rPr>
              <a:t/>
            </a:r>
            <a:br>
              <a:rPr lang="cs-CZ" sz="4000" dirty="0">
                <a:solidFill>
                  <a:schemeClr val="accent2"/>
                </a:solidFill>
              </a:rPr>
            </a:br>
            <a:r>
              <a:rPr lang="cs-CZ" sz="4000" dirty="0">
                <a:solidFill>
                  <a:schemeClr val="accent2"/>
                </a:solidFill>
              </a:rPr>
              <a:t>-</a:t>
            </a:r>
            <a:r>
              <a:rPr lang="en-US" sz="4000" dirty="0">
                <a:solidFill>
                  <a:schemeClr val="accent2"/>
                </a:solidFill>
              </a:rPr>
              <a:t>casting</a:t>
            </a:r>
            <a:r>
              <a:rPr lang="sk-SK" sz="4000" dirty="0">
                <a:solidFill>
                  <a:schemeClr val="accent2"/>
                </a:solidFill>
              </a:rPr>
              <a:t>-</a:t>
            </a:r>
            <a:endParaRPr lang="cs-CZ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E96514-38E2-421B-A7ED-633F47D8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356183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Splints and casts</a:t>
            </a:r>
            <a:r>
              <a:rPr lang="cs-CZ" sz="3200" dirty="0">
                <a:solidFill>
                  <a:srgbClr val="000000"/>
                </a:solidFill>
              </a:rPr>
              <a:t>-</a:t>
            </a:r>
            <a:r>
              <a:rPr lang="en-US" sz="3200" dirty="0">
                <a:solidFill>
                  <a:srgbClr val="000000"/>
                </a:solidFill>
              </a:rPr>
              <a:t> made from fiberglass or </a:t>
            </a:r>
            <a:r>
              <a:rPr lang="sk-SK" sz="3200" dirty="0" err="1">
                <a:solidFill>
                  <a:srgbClr val="000000"/>
                </a:solidFill>
              </a:rPr>
              <a:t>gypsum</a:t>
            </a:r>
            <a:endParaRPr lang="cs-CZ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Closed reduction should be performed initially for any fracture that is displaced, shortened, or angulated</a:t>
            </a:r>
            <a:endParaRPr lang="cs-CZ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achieved by applying traction to the long axis of the injured limb, reversing the mechanism of injury/fracture</a:t>
            </a:r>
            <a:endParaRPr lang="cs-CZ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finally immobilizing the limb through casting or splinting</a:t>
            </a:r>
            <a:endParaRPr lang="cs-CZ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5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368468-1825-4B62-9C2D-7A4B80D0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Indications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for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casts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EBD5D2-8524-43FB-894D-D88D32BAB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347" y="1001891"/>
            <a:ext cx="4782498" cy="569037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Fractures</a:t>
            </a:r>
          </a:p>
          <a:p>
            <a:r>
              <a:rPr lang="cs-CZ" sz="2400" dirty="0">
                <a:solidFill>
                  <a:srgbClr val="000000"/>
                </a:solidFill>
              </a:rPr>
              <a:t>Sprains</a:t>
            </a:r>
          </a:p>
          <a:p>
            <a:r>
              <a:rPr lang="cs-CZ" sz="2400" dirty="0">
                <a:solidFill>
                  <a:srgbClr val="000000"/>
                </a:solidFill>
              </a:rPr>
              <a:t>Joint infections</a:t>
            </a:r>
          </a:p>
          <a:p>
            <a:r>
              <a:rPr lang="cs-CZ" sz="2400" dirty="0">
                <a:solidFill>
                  <a:srgbClr val="000000"/>
                </a:solidFill>
              </a:rPr>
              <a:t>Tendosynovitis</a:t>
            </a:r>
          </a:p>
          <a:p>
            <a:r>
              <a:rPr lang="cs-CZ" sz="2400" dirty="0">
                <a:solidFill>
                  <a:srgbClr val="000000"/>
                </a:solidFill>
              </a:rPr>
              <a:t>Acute arthritis/gout</a:t>
            </a:r>
          </a:p>
          <a:p>
            <a:r>
              <a:rPr lang="cs-CZ" sz="2400" dirty="0">
                <a:solidFill>
                  <a:srgbClr val="000000"/>
                </a:solidFill>
              </a:rPr>
              <a:t>Laceration over joints</a:t>
            </a:r>
          </a:p>
          <a:p>
            <a:r>
              <a:rPr lang="cs-CZ" sz="2400" dirty="0">
                <a:solidFill>
                  <a:srgbClr val="000000"/>
                </a:solidFill>
              </a:rPr>
              <a:t>Puncture wounds, animal bites</a:t>
            </a:r>
          </a:p>
        </p:txBody>
      </p:sp>
    </p:spTree>
    <p:extLst>
      <p:ext uri="{BB962C8B-B14F-4D97-AF65-F5344CB8AC3E}">
        <p14:creationId xmlns:p14="http://schemas.microsoft.com/office/powerpoint/2010/main" val="146173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6B53B-9E5F-4D85-AE93-2987F3C8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Aims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of</a:t>
            </a:r>
            <a:r>
              <a:rPr lang="cs-CZ" dirty="0">
                <a:solidFill>
                  <a:schemeClr val="accent2"/>
                </a:solidFill>
              </a:rPr>
              <a:t> 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CC618D-06AC-4EF8-AF79-3F9D1DC8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27" y="813683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To reduce/prevent contracture</a:t>
            </a:r>
          </a:p>
          <a:p>
            <a:r>
              <a:rPr lang="cs-CZ" sz="2400" dirty="0">
                <a:solidFill>
                  <a:srgbClr val="000000"/>
                </a:solidFill>
              </a:rPr>
              <a:t>To increase grip strenght</a:t>
            </a:r>
          </a:p>
          <a:p>
            <a:r>
              <a:rPr lang="cs-CZ" sz="2400" dirty="0">
                <a:solidFill>
                  <a:srgbClr val="000000"/>
                </a:solidFill>
              </a:rPr>
              <a:t>To stabilize and rest joint in ligamentous injury</a:t>
            </a:r>
          </a:p>
          <a:p>
            <a:r>
              <a:rPr lang="cs-CZ" sz="2400" dirty="0">
                <a:solidFill>
                  <a:srgbClr val="000000"/>
                </a:solidFill>
              </a:rPr>
              <a:t>To correct deformity</a:t>
            </a:r>
          </a:p>
          <a:p>
            <a:r>
              <a:rPr lang="cs-CZ" sz="2400" dirty="0">
                <a:solidFill>
                  <a:srgbClr val="000000"/>
                </a:solidFill>
              </a:rPr>
              <a:t>To support and immobilize joints and limbs postoperatively until healing has occured</a:t>
            </a:r>
          </a:p>
        </p:txBody>
      </p:sp>
    </p:spTree>
    <p:extLst>
      <p:ext uri="{BB962C8B-B14F-4D97-AF65-F5344CB8AC3E}">
        <p14:creationId xmlns:p14="http://schemas.microsoft.com/office/powerpoint/2010/main" val="202099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428B9-B7A9-4CC4-B36F-334395F1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4" y="76953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err="1">
                <a:solidFill>
                  <a:schemeClr val="accent2"/>
                </a:solidFill>
              </a:rPr>
              <a:t>Indications</a:t>
            </a:r>
            <a:r>
              <a:rPr lang="cs-CZ" sz="4000" dirty="0">
                <a:solidFill>
                  <a:schemeClr val="accent2"/>
                </a:solidFill>
              </a:rPr>
              <a:t> </a:t>
            </a:r>
            <a:r>
              <a:rPr lang="cs-CZ" sz="4000" dirty="0" err="1">
                <a:solidFill>
                  <a:schemeClr val="accent2"/>
                </a:solidFill>
              </a:rPr>
              <a:t>for</a:t>
            </a:r>
            <a:r>
              <a:rPr lang="cs-CZ" sz="4000" dirty="0">
                <a:solidFill>
                  <a:schemeClr val="accent2"/>
                </a:solidFill>
              </a:rPr>
              <a:t> </a:t>
            </a:r>
            <a:r>
              <a:rPr lang="cs-CZ" sz="4000" dirty="0" err="1">
                <a:solidFill>
                  <a:schemeClr val="accent2"/>
                </a:solidFill>
              </a:rPr>
              <a:t>surgical</a:t>
            </a:r>
            <a:r>
              <a:rPr lang="cs-CZ" sz="4000" dirty="0">
                <a:solidFill>
                  <a:schemeClr val="accent2"/>
                </a:solidFill>
              </a:rPr>
              <a:t> </a:t>
            </a:r>
            <a:r>
              <a:rPr lang="cs-CZ" sz="4000" dirty="0" err="1">
                <a:solidFill>
                  <a:schemeClr val="accent2"/>
                </a:solidFill>
              </a:rPr>
              <a:t>intervention</a:t>
            </a:r>
            <a:endParaRPr lang="cs-CZ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14F605-0B01-48D9-8EB6-32D189E1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651760"/>
            <a:ext cx="9833548" cy="4003040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Failed nonoperative (closed) management</a:t>
            </a:r>
          </a:p>
          <a:p>
            <a:r>
              <a:rPr lang="en-US" sz="1600" dirty="0">
                <a:solidFill>
                  <a:srgbClr val="000000"/>
                </a:solidFill>
              </a:rPr>
              <a:t>Unstable fractures that cannot be adequately maintained in a reduced position</a:t>
            </a:r>
          </a:p>
          <a:p>
            <a:r>
              <a:rPr lang="en-US" sz="1600" dirty="0">
                <a:solidFill>
                  <a:srgbClr val="000000"/>
                </a:solidFill>
              </a:rPr>
              <a:t>Displaced intra-articular fractures (&gt;2 mm)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Patients with fractures that are known to heal poorly following nonoperative management (</a:t>
            </a:r>
            <a:r>
              <a:rPr lang="en-US" sz="1600" dirty="0" err="1">
                <a:solidFill>
                  <a:srgbClr val="000000"/>
                </a:solidFill>
              </a:rPr>
              <a:t>eg</a:t>
            </a:r>
            <a:r>
              <a:rPr lang="en-US" sz="1600" dirty="0">
                <a:solidFill>
                  <a:srgbClr val="000000"/>
                </a:solidFill>
              </a:rPr>
              <a:t>, 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femoral neck fractures</a:t>
            </a:r>
            <a:r>
              <a:rPr lang="en-US" sz="1600" dirty="0">
                <a:solidFill>
                  <a:srgbClr val="000000"/>
                </a:solidFill>
              </a:rPr>
              <a:t>) </a:t>
            </a:r>
          </a:p>
          <a:p>
            <a:r>
              <a:rPr lang="en-US" sz="1600" dirty="0">
                <a:solidFill>
                  <a:srgbClr val="000000"/>
                </a:solidFill>
              </a:rPr>
              <a:t>Large avulsion fractures that disrupt the muscle-tendon or ligamentous function of an affected joint (</a:t>
            </a:r>
            <a:r>
              <a:rPr lang="en-US" sz="1600" dirty="0" err="1">
                <a:solidFill>
                  <a:srgbClr val="000000"/>
                </a:solidFill>
              </a:rPr>
              <a:t>eg</a:t>
            </a:r>
            <a:r>
              <a:rPr lang="en-US" sz="1600" dirty="0">
                <a:solidFill>
                  <a:srgbClr val="000000"/>
                </a:solidFill>
              </a:rPr>
              <a:t>, </a:t>
            </a:r>
            <a:r>
              <a:rPr lang="en-US" sz="1600" dirty="0">
                <a:solidFill>
                  <a:srgbClr val="000000"/>
                </a:solidFill>
                <a:hlinkClick r:id="rId3"/>
              </a:rPr>
              <a:t>patella fracture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Impending pathologic fractures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Multiple traumatic injuries with fractures involving the </a:t>
            </a:r>
            <a:r>
              <a:rPr lang="en-US" sz="1600" dirty="0">
                <a:solidFill>
                  <a:srgbClr val="000000"/>
                </a:solidFill>
                <a:hlinkClick r:id="rId4"/>
              </a:rPr>
              <a:t>pelvis</a:t>
            </a:r>
            <a:r>
              <a:rPr lang="en-US" sz="1600" dirty="0">
                <a:solidFill>
                  <a:srgbClr val="000000"/>
                </a:solidFill>
              </a:rPr>
              <a:t>, </a:t>
            </a:r>
            <a:r>
              <a:rPr lang="en-US" sz="1600" dirty="0">
                <a:solidFill>
                  <a:srgbClr val="000000"/>
                </a:solidFill>
                <a:hlinkClick r:id="rId5"/>
              </a:rPr>
              <a:t>femur</a:t>
            </a:r>
            <a:r>
              <a:rPr lang="en-US" sz="1600" dirty="0">
                <a:solidFill>
                  <a:srgbClr val="000000"/>
                </a:solidFill>
              </a:rPr>
              <a:t>, or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hlinkClick r:id="rId6"/>
              </a:rPr>
              <a:t>vertebrae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Unstable open fractures, any type II or type III open fracture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Fractures in individuals who would poorly tolerate prolonged immobilization required for nonoperative management (</a:t>
            </a:r>
            <a:r>
              <a:rPr lang="en-US" sz="1600" dirty="0" err="1">
                <a:solidFill>
                  <a:srgbClr val="000000"/>
                </a:solidFill>
              </a:rPr>
              <a:t>eg</a:t>
            </a:r>
            <a:r>
              <a:rPr lang="en-US" sz="1600" dirty="0">
                <a:solidFill>
                  <a:srgbClr val="000000"/>
                </a:solidFill>
              </a:rPr>
              <a:t>, elderly patients with </a:t>
            </a:r>
            <a:r>
              <a:rPr lang="en-US" sz="1600" dirty="0">
                <a:solidFill>
                  <a:srgbClr val="000000"/>
                </a:solidFill>
                <a:hlinkClick r:id="rId7"/>
              </a:rPr>
              <a:t>proximal femur</a:t>
            </a:r>
            <a:r>
              <a:rPr lang="en-US" sz="1600" dirty="0">
                <a:solidFill>
                  <a:srgbClr val="000000"/>
                </a:solidFill>
              </a:rPr>
              <a:t> fractures </a:t>
            </a:r>
            <a:r>
              <a:rPr lang="en-US" sz="1600" baseline="30000" dirty="0">
                <a:solidFill>
                  <a:srgbClr val="000000"/>
                </a:solidFill>
              </a:rPr>
              <a:t>[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Fractures in growth areas in skeletally immature individuals that have increased risk for growth arrest (</a:t>
            </a:r>
            <a:r>
              <a:rPr lang="en-US" sz="1600" dirty="0" err="1">
                <a:solidFill>
                  <a:srgbClr val="000000"/>
                </a:solidFill>
              </a:rPr>
              <a:t>eg</a:t>
            </a:r>
            <a:r>
              <a:rPr lang="en-US" sz="1600" dirty="0">
                <a:solidFill>
                  <a:srgbClr val="000000"/>
                </a:solidFill>
              </a:rPr>
              <a:t>, </a:t>
            </a:r>
            <a:r>
              <a:rPr lang="en-US" sz="1600" dirty="0">
                <a:solidFill>
                  <a:srgbClr val="000000"/>
                </a:solidFill>
                <a:hlinkClick r:id="rId8"/>
              </a:rPr>
              <a:t>Salter-Harris types III-V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Nonunions</a:t>
            </a:r>
            <a:r>
              <a:rPr lang="en-US" sz="1600" dirty="0">
                <a:solidFill>
                  <a:srgbClr val="000000"/>
                </a:solidFill>
              </a:rPr>
              <a:t> or malunions that have failed to respond to nonoperative treatment</a:t>
            </a:r>
          </a:p>
          <a:p>
            <a:endParaRPr 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6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34A2ED-9775-41F3-81D3-34F032E1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4503421" cy="2760098"/>
          </a:xfrm>
        </p:spPr>
        <p:txBody>
          <a:bodyPr>
            <a:normAutofit/>
          </a:bodyPr>
          <a:lstStyle/>
          <a:p>
            <a:r>
              <a:rPr lang="cs-CZ" sz="3700" dirty="0" err="1">
                <a:solidFill>
                  <a:schemeClr val="accent2"/>
                </a:solidFill>
              </a:rPr>
              <a:t>Contraindications</a:t>
            </a:r>
            <a:r>
              <a:rPr lang="cs-CZ" sz="3700" dirty="0">
                <a:solidFill>
                  <a:schemeClr val="accent2"/>
                </a:solidFill>
              </a:rPr>
              <a:t> to </a:t>
            </a:r>
            <a:r>
              <a:rPr lang="cs-CZ" sz="3700" dirty="0" err="1">
                <a:solidFill>
                  <a:schemeClr val="accent2"/>
                </a:solidFill>
              </a:rPr>
              <a:t>surgical</a:t>
            </a:r>
            <a:r>
              <a:rPr lang="cs-CZ" sz="3700" dirty="0">
                <a:solidFill>
                  <a:schemeClr val="accent2"/>
                </a:solidFill>
              </a:rPr>
              <a:t> </a:t>
            </a:r>
            <a:r>
              <a:rPr lang="cs-CZ" sz="3700" dirty="0" err="1">
                <a:solidFill>
                  <a:schemeClr val="accent2"/>
                </a:solidFill>
              </a:rPr>
              <a:t>reconstruction</a:t>
            </a:r>
            <a:endParaRPr lang="cs-CZ" sz="37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D155BF-91FC-427D-993B-4D1B9220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Active infection (local or systemic) or osteomyelitis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Soft tissues that compromise the overlying fracture or the surgical approach because of poor soft-tissue quality due to soft-tissue injury or burns, excessive swelling, previous surgical scars, or active infection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Medical conditions that contraindicate surgery or anesthesia (</a:t>
            </a:r>
            <a:r>
              <a:rPr lang="en-US" sz="2400" dirty="0" err="1">
                <a:solidFill>
                  <a:srgbClr val="000000"/>
                </a:solidFill>
              </a:rPr>
              <a:t>eg</a:t>
            </a:r>
            <a:r>
              <a:rPr lang="en-US" sz="2400" dirty="0">
                <a:solidFill>
                  <a:srgbClr val="000000"/>
                </a:solidFill>
              </a:rPr>
              <a:t>, recent myocardial infarction)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Cases in which amputation, rather than attempted fracture fixation, would better serve the limb and the patient</a:t>
            </a:r>
          </a:p>
          <a:p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30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Immobilisation[201903080717057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1371</Words>
  <Application>Microsoft Office PowerPoint</Application>
  <PresentationFormat>Vlastní</PresentationFormat>
  <Paragraphs>204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 systému Office</vt:lpstr>
      <vt:lpstr>Immobilisation techniques</vt:lpstr>
      <vt:lpstr>GOAL OF FRACTURE MANAGEMENT</vt:lpstr>
      <vt:lpstr>Fracture management</vt:lpstr>
      <vt:lpstr>Reduction/reposition</vt:lpstr>
      <vt:lpstr>Nonoperative (closed) therapy -casting-</vt:lpstr>
      <vt:lpstr>Indications for casts</vt:lpstr>
      <vt:lpstr>Aims of casting</vt:lpstr>
      <vt:lpstr>Indications for surgical intervention</vt:lpstr>
      <vt:lpstr>Contraindications to surgical reconstruction</vt:lpstr>
      <vt:lpstr>Splinting material</vt:lpstr>
      <vt:lpstr>Ready made splinting material</vt:lpstr>
      <vt:lpstr>Fiberglass/plaster of Paris</vt:lpstr>
      <vt:lpstr>Air/vacuum splint</vt:lpstr>
      <vt:lpstr>Pre/post splints check</vt:lpstr>
      <vt:lpstr>Splitting the cast </vt:lpstr>
      <vt:lpstr>Complications- Compartment syndrome</vt:lpstr>
      <vt:lpstr>Prezentace aplikace PowerPoint</vt:lpstr>
      <vt:lpstr>Complications-Skin injuries</vt:lpstr>
      <vt:lpstr>Complications- Function</vt:lpstr>
      <vt:lpstr>Traction </vt:lpstr>
      <vt:lpstr>Traction</vt:lpstr>
      <vt:lpstr>Types of traction</vt:lpstr>
      <vt:lpstr>Manual traction</vt:lpstr>
      <vt:lpstr>Skin traction</vt:lpstr>
      <vt:lpstr>Buck´s traction</vt:lpstr>
      <vt:lpstr>Gallows traction</vt:lpstr>
      <vt:lpstr>Skeletal traction</vt:lpstr>
      <vt:lpstr>Skeletal traction</vt:lpstr>
      <vt:lpstr>Prezentace aplikace PowerPoint</vt:lpstr>
      <vt:lpstr>Skeletal traction</vt:lpstr>
      <vt:lpstr>Kirschner´s bow</vt:lpstr>
      <vt:lpstr>Upper limb- shoulder and arm</vt:lpstr>
      <vt:lpstr>Upper limb- shoulder and arm</vt:lpstr>
      <vt:lpstr>Upper limb- shoulder and arm</vt:lpstr>
      <vt:lpstr>Elbow-forearm</vt:lpstr>
      <vt:lpstr>Volar forearm</vt:lpstr>
      <vt:lpstr>Finger splints</vt:lpstr>
      <vt:lpstr>Lower limb-knee splint</vt:lpstr>
      <vt:lpstr>Ankle- posterior ankle split</vt:lpstr>
      <vt:lpstr>Buddy strapping</vt:lpstr>
      <vt:lpstr>Spine- Cervical collar</vt:lpstr>
      <vt:lpstr>Spine- Cervical collar</vt:lpstr>
      <vt:lpstr>SOMI- Sternal Occiptal Mandibular Immobilizer</vt:lpstr>
      <vt:lpstr>Spine- Jewett brace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Immobilisation techniques</dc:title>
  <dc:creator>Anicka</dc:creator>
  <cp:lastModifiedBy>Lenka</cp:lastModifiedBy>
  <cp:revision>5</cp:revision>
  <dcterms:created xsi:type="dcterms:W3CDTF">2018-12-06T17:50:22Z</dcterms:created>
  <dcterms:modified xsi:type="dcterms:W3CDTF">2020-04-17T09:18:37Z</dcterms:modified>
</cp:coreProperties>
</file>